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0.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11.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tags/tag12.xml" ContentType="application/vnd.openxmlformats-officedocument.presentationml.tags+xml"/>
  <Override PartName="/ppt/notesSlides/notesSlide82.xml" ContentType="application/vnd.openxmlformats-officedocument.presentationml.notesSlide+xml"/>
  <Override PartName="/ppt/tags/tag13.xml" ContentType="application/vnd.openxmlformats-officedocument.presentationml.tags+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tags/tag14.xml" ContentType="application/vnd.openxmlformats-officedocument.presentationml.tags+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tags/tag15.xml" ContentType="application/vnd.openxmlformats-officedocument.presentationml.tags+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94.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9" r:id="rId5"/>
    <p:sldMasterId id="2147484070" r:id="rId6"/>
  </p:sldMasterIdLst>
  <p:notesMasterIdLst>
    <p:notesMasterId r:id="rId109"/>
  </p:notesMasterIdLst>
  <p:handoutMasterIdLst>
    <p:handoutMasterId r:id="rId110"/>
  </p:handoutMasterIdLst>
  <p:sldIdLst>
    <p:sldId id="2043" r:id="rId7"/>
    <p:sldId id="2234" r:id="rId8"/>
    <p:sldId id="386" r:id="rId9"/>
    <p:sldId id="5568" r:id="rId10"/>
    <p:sldId id="5535" r:id="rId11"/>
    <p:sldId id="2111" r:id="rId12"/>
    <p:sldId id="5379" r:id="rId13"/>
    <p:sldId id="5520" r:id="rId14"/>
    <p:sldId id="5412" r:id="rId15"/>
    <p:sldId id="5300" r:id="rId16"/>
    <p:sldId id="1041" r:id="rId17"/>
    <p:sldId id="5289" r:id="rId18"/>
    <p:sldId id="5516" r:id="rId19"/>
    <p:sldId id="2142" r:id="rId20"/>
    <p:sldId id="5536" r:id="rId21"/>
    <p:sldId id="5246" r:id="rId22"/>
    <p:sldId id="5537" r:id="rId23"/>
    <p:sldId id="5245" r:id="rId24"/>
    <p:sldId id="5517" r:id="rId25"/>
    <p:sldId id="5374" r:id="rId26"/>
    <p:sldId id="5407" r:id="rId27"/>
    <p:sldId id="3375" r:id="rId28"/>
    <p:sldId id="4261" r:id="rId29"/>
    <p:sldId id="5250" r:id="rId30"/>
    <p:sldId id="5524" r:id="rId31"/>
    <p:sldId id="3968" r:id="rId32"/>
    <p:sldId id="3992" r:id="rId33"/>
    <p:sldId id="5375" r:id="rId34"/>
    <p:sldId id="5268" r:id="rId35"/>
    <p:sldId id="5408" r:id="rId36"/>
    <p:sldId id="5572" r:id="rId37"/>
    <p:sldId id="5571" r:id="rId38"/>
    <p:sldId id="5573" r:id="rId39"/>
    <p:sldId id="5525" r:id="rId40"/>
    <p:sldId id="5574" r:id="rId41"/>
    <p:sldId id="5421" r:id="rId42"/>
    <p:sldId id="5383" r:id="rId43"/>
    <p:sldId id="5435" r:id="rId44"/>
    <p:sldId id="5558" r:id="rId45"/>
    <p:sldId id="5384" r:id="rId46"/>
    <p:sldId id="5385" r:id="rId47"/>
    <p:sldId id="5564" r:id="rId48"/>
    <p:sldId id="5547" r:id="rId49"/>
    <p:sldId id="5548" r:id="rId50"/>
    <p:sldId id="5559" r:id="rId51"/>
    <p:sldId id="5387" r:id="rId52"/>
    <p:sldId id="5388" r:id="rId53"/>
    <p:sldId id="5549" r:id="rId54"/>
    <p:sldId id="5550" r:id="rId55"/>
    <p:sldId id="5551" r:id="rId56"/>
    <p:sldId id="5560" r:id="rId57"/>
    <p:sldId id="5390" r:id="rId58"/>
    <p:sldId id="5391" r:id="rId59"/>
    <p:sldId id="5552" r:id="rId60"/>
    <p:sldId id="5273" r:id="rId61"/>
    <p:sldId id="5554" r:id="rId62"/>
    <p:sldId id="5562" r:id="rId63"/>
    <p:sldId id="5393" r:id="rId64"/>
    <p:sldId id="5394" r:id="rId65"/>
    <p:sldId id="5566" r:id="rId66"/>
    <p:sldId id="5567" r:id="rId67"/>
    <p:sldId id="5555" r:id="rId68"/>
    <p:sldId id="5561" r:id="rId69"/>
    <p:sldId id="5398" r:id="rId70"/>
    <p:sldId id="5400" r:id="rId71"/>
    <p:sldId id="5402" r:id="rId72"/>
    <p:sldId id="5538" r:id="rId73"/>
    <p:sldId id="5556" r:id="rId74"/>
    <p:sldId id="5464" r:id="rId75"/>
    <p:sldId id="5446" r:id="rId76"/>
    <p:sldId id="5481" r:id="rId77"/>
    <p:sldId id="5543" r:id="rId78"/>
    <p:sldId id="5271" r:id="rId79"/>
    <p:sldId id="5484" r:id="rId80"/>
    <p:sldId id="5485" r:id="rId81"/>
    <p:sldId id="5486" r:id="rId82"/>
    <p:sldId id="5575" r:id="rId83"/>
    <p:sldId id="5576" r:id="rId84"/>
    <p:sldId id="5546" r:id="rId85"/>
    <p:sldId id="5577" r:id="rId86"/>
    <p:sldId id="5488" r:id="rId87"/>
    <p:sldId id="5489" r:id="rId88"/>
    <p:sldId id="5490" r:id="rId89"/>
    <p:sldId id="5492" r:id="rId90"/>
    <p:sldId id="5493" r:id="rId91"/>
    <p:sldId id="5494" r:id="rId92"/>
    <p:sldId id="5496" r:id="rId93"/>
    <p:sldId id="5497" r:id="rId94"/>
    <p:sldId id="5498" r:id="rId95"/>
    <p:sldId id="5500" r:id="rId96"/>
    <p:sldId id="5501" r:id="rId97"/>
    <p:sldId id="5508" r:id="rId98"/>
    <p:sldId id="5506" r:id="rId99"/>
    <p:sldId id="5507" r:id="rId100"/>
    <p:sldId id="5509" r:id="rId101"/>
    <p:sldId id="5544" r:id="rId102"/>
    <p:sldId id="5569" r:id="rId103"/>
    <p:sldId id="5570" r:id="rId104"/>
    <p:sldId id="5512" r:id="rId105"/>
    <p:sldId id="5513" r:id="rId106"/>
    <p:sldId id="318" r:id="rId107"/>
    <p:sldId id="362" r:id="rId108"/>
  </p:sldIdLst>
  <p:sldSz cx="9144000" cy="5143500" type="screen16x9"/>
  <p:notesSz cx="6807200" cy="9939338"/>
  <p:defaultTextStyle>
    <a:defPPr>
      <a:defRPr lang="en-AU"/>
    </a:defPPr>
    <a:lvl1pPr algn="l" rtl="0" fontAlgn="base">
      <a:spcBef>
        <a:spcPct val="50000"/>
      </a:spcBef>
      <a:spcAft>
        <a:spcPct val="0"/>
      </a:spcAft>
      <a:defRPr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Before you start" id="{C78AF707-C218-4904-B0CF-52C5DBC40934}">
          <p14:sldIdLst>
            <p14:sldId id="2043"/>
            <p14:sldId id="2234"/>
          </p14:sldIdLst>
        </p14:section>
        <p14:section name="Overview" id="{20D8D8A8-33C1-4A16-9F4D-8FE5ACD76226}">
          <p14:sldIdLst>
            <p14:sldId id="386"/>
            <p14:sldId id="5568"/>
            <p14:sldId id="5535"/>
            <p14:sldId id="2111"/>
          </p14:sldIdLst>
        </p14:section>
        <p14:section name="Introduction" id="{3A805C3D-07E0-4D93-86A2-A436C986AC4F}">
          <p14:sldIdLst>
            <p14:sldId id="5379"/>
            <p14:sldId id="5520"/>
            <p14:sldId id="5412"/>
            <p14:sldId id="5300"/>
            <p14:sldId id="1041"/>
            <p14:sldId id="5289"/>
            <p14:sldId id="5516"/>
            <p14:sldId id="2142"/>
            <p14:sldId id="5536"/>
            <p14:sldId id="5246"/>
            <p14:sldId id="5537"/>
            <p14:sldId id="5245"/>
            <p14:sldId id="5517"/>
            <p14:sldId id="5374"/>
            <p14:sldId id="5407"/>
            <p14:sldId id="3375"/>
            <p14:sldId id="4261"/>
            <p14:sldId id="5250"/>
            <p14:sldId id="5524"/>
            <p14:sldId id="3968"/>
            <p14:sldId id="3992"/>
            <p14:sldId id="5375"/>
            <p14:sldId id="5268"/>
            <p14:sldId id="5408"/>
            <p14:sldId id="5572"/>
            <p14:sldId id="5571"/>
            <p14:sldId id="5573"/>
            <p14:sldId id="5525"/>
            <p14:sldId id="5574"/>
          </p14:sldIdLst>
        </p14:section>
        <p14:section name="Fraction constructs" id="{B2E6DEEB-90A8-4CBD-8070-E725F3235C07}">
          <p14:sldIdLst>
            <p14:sldId id="5421"/>
            <p14:sldId id="5383"/>
            <p14:sldId id="5435"/>
            <p14:sldId id="5558"/>
            <p14:sldId id="5384"/>
            <p14:sldId id="5385"/>
            <p14:sldId id="5564"/>
            <p14:sldId id="5547"/>
            <p14:sldId id="5548"/>
            <p14:sldId id="5559"/>
            <p14:sldId id="5387"/>
            <p14:sldId id="5388"/>
            <p14:sldId id="5549"/>
            <p14:sldId id="5550"/>
            <p14:sldId id="5551"/>
            <p14:sldId id="5560"/>
            <p14:sldId id="5390"/>
            <p14:sldId id="5391"/>
            <p14:sldId id="5552"/>
            <p14:sldId id="5273"/>
            <p14:sldId id="5554"/>
            <p14:sldId id="5562"/>
            <p14:sldId id="5393"/>
            <p14:sldId id="5394"/>
            <p14:sldId id="5566"/>
            <p14:sldId id="5567"/>
            <p14:sldId id="5555"/>
            <p14:sldId id="5561"/>
            <p14:sldId id="5398"/>
            <p14:sldId id="5400"/>
            <p14:sldId id="5402"/>
            <p14:sldId id="5538"/>
            <p14:sldId id="5556"/>
            <p14:sldId id="5464"/>
            <p14:sldId id="5446"/>
            <p14:sldId id="5481"/>
            <p14:sldId id="5543"/>
            <p14:sldId id="5271"/>
            <p14:sldId id="5484"/>
            <p14:sldId id="5485"/>
            <p14:sldId id="5486"/>
            <p14:sldId id="5575"/>
            <p14:sldId id="5576"/>
          </p14:sldIdLst>
        </p14:section>
        <p14:section name="Representations" id="{15531241-266F-4477-BC4F-DFCCF07DABEB}">
          <p14:sldIdLst>
            <p14:sldId id="5546"/>
            <p14:sldId id="5577"/>
            <p14:sldId id="5488"/>
            <p14:sldId id="5489"/>
            <p14:sldId id="5490"/>
            <p14:sldId id="5492"/>
            <p14:sldId id="5493"/>
            <p14:sldId id="5494"/>
            <p14:sldId id="5496"/>
            <p14:sldId id="5497"/>
            <p14:sldId id="5498"/>
            <p14:sldId id="5500"/>
            <p14:sldId id="5501"/>
            <p14:sldId id="5508"/>
            <p14:sldId id="5506"/>
            <p14:sldId id="5507"/>
          </p14:sldIdLst>
        </p14:section>
        <p14:section name="Conclusion" id="{806C2C89-2191-4BD1-83BC-79FDBBCDDCE7}">
          <p14:sldIdLst>
            <p14:sldId id="5509"/>
            <p14:sldId id="5544"/>
            <p14:sldId id="5569"/>
            <p14:sldId id="5570"/>
            <p14:sldId id="5512"/>
            <p14:sldId id="5513"/>
            <p14:sldId id="318"/>
            <p14:sldId id="362"/>
          </p14:sldIdLst>
        </p14:section>
      </p14:sectionLst>
    </p:ext>
    <p:ext uri="{EFAFB233-063F-42B5-8137-9DF3F51BA10A}">
      <p15:sldGuideLst xmlns:p15="http://schemas.microsoft.com/office/powerpoint/2012/main">
        <p15:guide id="1" orient="horz" pos="395" userDrawn="1">
          <p15:clr>
            <a:srgbClr val="A4A3A4"/>
          </p15:clr>
        </p15:guide>
        <p15:guide id="4" orient="horz" pos="531">
          <p15:clr>
            <a:srgbClr val="A4A3A4"/>
          </p15:clr>
        </p15:guide>
        <p15:guide id="5" pos="2880">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385205-A13C-1E17-0A85-462A54392C4B}" name="Sam and Kathy Capper" initials="SC" userId="f0fdf4df7f874854" providerId="Windows Live"/>
  <p188:author id="{8863F22E-8E5B-DCEA-1B51-7ABE0C6702CD}" name="Shannyn McSweeney" initials="SM" userId="S::Shannyn.McSweeney@qcaa.qld.edu.au::305e6775-da44-41fe-a46a-e3cddad11a43" providerId="AD"/>
  <p188:author id="{EF4A442F-5CE6-4EB1-3200-F51E13A08EB4}" name="Sharon Ponting" initials="SP" userId="S::Sharon.Ponting@qcaa.qld.edu.au::23d499be-2eba-4ac1-bb19-bddb77f5dc58" providerId="AD"/>
  <p188:author id="{C1059D36-0755-7671-A2EA-9BCDFF1198DD}" name="Sally Birks" initials="SB" userId="S::sally.birks@qcaa.qld.edu.au::d1862d59-30ea-4582-88e9-f9ef45d9f0bb" providerId="AD"/>
  <p188:author id="{B2CBCC4C-97F8-B3DC-092B-B7F81086C02C}" name="Abigail Twyman" initials="AT" userId="S::Abigail.Twyman@qcaa.qld.edu.au::1ea4a562-6aa1-4c73-b697-9a4558e9d5ca" providerId="AD"/>
  <p188:author id="{88476E5C-C103-23AC-3AF1-8456CB6A2C01}" name="Libby Foley" initials="LF" userId="S::Libby.Foley@qcaa.qld.edu.au::f12997a7-0d3c-4ec7-905b-3fdc1d6f0c64" providerId="AD"/>
  <p188:author id="{A8E56179-FF19-F50F-D399-BED3978072C8}" name="Lindsay Williams" initials="LW" userId="S::Lindsay.Williams@qcaa.qld.edu.au::cace4d2d-ab4f-420c-9cf9-a49a1b5bb980" providerId="AD"/>
  <p188:author id="{5191657A-6F77-E087-7C39-A7CA4B8F81E5}" name="Katherine Capper" initials="KC" userId="S::Katherine.Capper@qcaa.qld.edu.au::56791b1a-5b9b-47d5-b55c-12ccd9aba2e4" providerId="AD"/>
  <p188:author id="{69B3F5AB-D8B3-9C31-0265-ADE85EC83F54}" name="Clare Murphy" initials="CM" userId="S::Clare.Murphy@qcaa.qld.edu.au::b54a4191-ebc9-47b5-8d63-57481f109f18" providerId="AD"/>
  <p188:author id="{0B85F3C3-07D4-0CCB-FE47-6F1C7D0C1CFE}" name="Sally Birks" initials="SB" userId="S::Sally.Birks@qcaa.qld.edu.au::d1862d59-30ea-4582-88e9-f9ef45d9f0bb" providerId="AD"/>
  <p188:author id="{540C57CC-B1C9-AFAD-92DF-DE2C73C00BCB}" name="Mandy Chandler" initials="MC" userId="S::Mandy.Chandler@qcaa.qld.edu.au::88dd984d-81aa-4f84-a469-f3ffbd8c4917" providerId="AD"/>
  <p188:author id="{074BA4D8-0258-F590-957B-EF6251C46D07}" name="David Madden" initials="DM" userId="7d3e453d1fd514b5" providerId="Windows Live"/>
  <p188:author id="{191FE3E5-A7DA-D983-B1A3-D954B6EFDD89}" name="David Madden" initials="DM" userId="S::David.Madden@qcaa.qld.edu.au::5cc290d7-8371-4a7c-9a44-93a73785ea97" providerId="AD"/>
  <p188:author id="{73F89CE6-FFCC-9AA7-0852-14FD1723603E}" name="Nichola Stephenson" initials="NS" userId="S::Nichola.Stephenson@qcaa.qld.edu.au::2f848b96-33cf-4635-a773-25613dec98b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elena Bond" initials="HB" lastIdx="1" clrIdx="0">
    <p:extLst>
      <p:ext uri="{19B8F6BF-5375-455C-9EA6-DF929625EA0E}">
        <p15:presenceInfo xmlns:p15="http://schemas.microsoft.com/office/powerpoint/2012/main" userId="S-1-5-21-2406935999-1983212525-3895035740-37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99"/>
    <a:srgbClr val="99CC33"/>
    <a:srgbClr val="009999"/>
    <a:srgbClr val="ED7A23"/>
    <a:srgbClr val="0070C0"/>
    <a:srgbClr val="F9AE40"/>
    <a:srgbClr val="00DFDA"/>
    <a:srgbClr val="CCFFFF"/>
    <a:srgbClr val="D8AF76"/>
    <a:srgbClr val="CA91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82" autoAdjust="0"/>
    <p:restoredTop sz="91525" autoAdjust="0"/>
  </p:normalViewPr>
  <p:slideViewPr>
    <p:cSldViewPr snapToGrid="0">
      <p:cViewPr varScale="1">
        <p:scale>
          <a:sx n="124" d="100"/>
          <a:sy n="124" d="100"/>
        </p:scale>
        <p:origin x="90" y="420"/>
      </p:cViewPr>
      <p:guideLst>
        <p:guide orient="horz" pos="395"/>
        <p:guide orient="horz" pos="531"/>
        <p:guide pos="2880"/>
      </p:guideLst>
    </p:cSldViewPr>
  </p:slideViewPr>
  <p:notesTextViewPr>
    <p:cViewPr>
      <p:scale>
        <a:sx n="1" d="1"/>
        <a:sy n="1" d="1"/>
      </p:scale>
      <p:origin x="0" y="0"/>
    </p:cViewPr>
  </p:notesTextViewPr>
  <p:notesViewPr>
    <p:cSldViewPr snapToGrid="0">
      <p:cViewPr>
        <p:scale>
          <a:sx n="51" d="100"/>
          <a:sy n="51" d="100"/>
        </p:scale>
        <p:origin x="4638" y="93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presProps" Target="presProp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slide" Target="slides/slide81.xml"/><Relationship Id="rId102" Type="http://schemas.openxmlformats.org/officeDocument/2006/relationships/slide" Target="slides/slide96.xml"/><Relationship Id="rId110" Type="http://schemas.openxmlformats.org/officeDocument/2006/relationships/handoutMaster" Target="handoutMasters/handoutMaster1.xml"/><Relationship Id="rId115"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13"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microsoft.com/office/2018/10/relationships/authors" Target="author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customXml" Target="../customXml/item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notesMaster" Target="notesMasters/notesMaster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s>
</file>

<file path=ppt/diagrams/_rels/data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diagrams/_rels/data10.xml.rels><?xml version="1.0" encoding="UTF-8" standalone="yes"?>
<Relationships xmlns="http://schemas.openxmlformats.org/package/2006/relationships"><Relationship Id="rId1" Type="http://schemas.openxmlformats.org/officeDocument/2006/relationships/image" Target="../media/image28.png"/></Relationships>
</file>

<file path=ppt/diagrams/_rels/data12.xml.rels><?xml version="1.0" encoding="UTF-8" standalone="yes"?>
<Relationships xmlns="http://schemas.openxmlformats.org/package/2006/relationships"><Relationship Id="rId1" Type="http://schemas.openxmlformats.org/officeDocument/2006/relationships/image" Target="../media/image28.png"/></Relationships>
</file>

<file path=ppt/diagrams/_rels/data14.xml.rels><?xml version="1.0" encoding="UTF-8" standalone="yes"?>
<Relationships xmlns="http://schemas.openxmlformats.org/package/2006/relationships"><Relationship Id="rId1" Type="http://schemas.openxmlformats.org/officeDocument/2006/relationships/image" Target="../media/image28.png"/></Relationships>
</file>

<file path=ppt/diagrams/_rels/data16.xml.rels><?xml version="1.0" encoding="UTF-8" standalone="yes"?>
<Relationships xmlns="http://schemas.openxmlformats.org/package/2006/relationships"><Relationship Id="rId1" Type="http://schemas.openxmlformats.org/officeDocument/2006/relationships/image" Target="../media/image28.png"/></Relationships>
</file>

<file path=ppt/diagrams/_rels/data18.xml.rels><?xml version="1.0" encoding="UTF-8" standalone="yes"?>
<Relationships xmlns="http://schemas.openxmlformats.org/package/2006/relationships"><Relationship Id="rId1" Type="http://schemas.openxmlformats.org/officeDocument/2006/relationships/image" Target="../media/image28.png"/></Relationships>
</file>

<file path=ppt/diagrams/_rels/data2.xml.rels><?xml version="1.0" encoding="UTF-8" standalone="yes"?>
<Relationships xmlns="http://schemas.openxmlformats.org/package/2006/relationships"><Relationship Id="rId1" Type="http://schemas.openxmlformats.org/officeDocument/2006/relationships/image" Target="../media/image27.jpeg"/></Relationships>
</file>

<file path=ppt/diagrams/_rels/data20.xml.rels><?xml version="1.0" encoding="UTF-8" standalone="yes"?>
<Relationships xmlns="http://schemas.openxmlformats.org/package/2006/relationships"><Relationship Id="rId1" Type="http://schemas.openxmlformats.org/officeDocument/2006/relationships/image" Target="../media/image28.png"/></Relationships>
</file>

<file path=ppt/diagrams/_rels/data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diagrams/_rels/data23.xml.rels><?xml version="1.0" encoding="UTF-8" standalone="yes"?>
<Relationships xmlns="http://schemas.openxmlformats.org/package/2006/relationships"><Relationship Id="rId1" Type="http://schemas.openxmlformats.org/officeDocument/2006/relationships/image" Target="../media/image29.png"/></Relationships>
</file>

<file path=ppt/diagrams/_rels/data3.xml.rels><?xml version="1.0" encoding="UTF-8" standalone="yes"?>
<Relationships xmlns="http://schemas.openxmlformats.org/package/2006/relationships"><Relationship Id="rId1" Type="http://schemas.openxmlformats.org/officeDocument/2006/relationships/image" Target="../media/image27.jpeg"/></Relationships>
</file>

<file path=ppt/diagrams/_rels/data4.xml.rels><?xml version="1.0" encoding="UTF-8" standalone="yes"?>
<Relationships xmlns="http://schemas.openxmlformats.org/package/2006/relationships"><Relationship Id="rId1" Type="http://schemas.openxmlformats.org/officeDocument/2006/relationships/image" Target="../media/image27.jpeg"/></Relationships>
</file>

<file path=ppt/diagrams/_rels/data5.xml.rels><?xml version="1.0" encoding="UTF-8" standalone="yes"?>
<Relationships xmlns="http://schemas.openxmlformats.org/package/2006/relationships"><Relationship Id="rId1" Type="http://schemas.openxmlformats.org/officeDocument/2006/relationships/image" Target="../media/image27.jpeg"/></Relationships>
</file>

<file path=ppt/diagrams/_rels/data8.xml.rels><?xml version="1.0" encoding="UTF-8" standalone="yes"?>
<Relationships xmlns="http://schemas.openxmlformats.org/package/2006/relationships"><Relationship Id="rId1" Type="http://schemas.openxmlformats.org/officeDocument/2006/relationships/image" Target="../media/image27.jpeg"/></Relationships>
</file>

<file path=ppt/diagrams/_rels/data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12.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14.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16.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18.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2.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diagrams/_rels/drawing23.xml.rels><?xml version="1.0" encoding="UTF-8" standalone="yes"?>
<Relationships xmlns="http://schemas.openxmlformats.org/package/2006/relationships"><Relationship Id="rId1" Type="http://schemas.openxmlformats.org/officeDocument/2006/relationships/image" Target="../media/image29.png"/></Relationships>
</file>

<file path=ppt/diagrams/_rels/drawing3.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pPr rtl="0"/>
          <a:r>
            <a:rPr lang="en-AU" sz="1400" b="1" dirty="0">
              <a:solidFill>
                <a:schemeClr val="bg1"/>
              </a:solidFill>
            </a:rPr>
            <a:t>Introduction to</a:t>
          </a:r>
          <a:r>
            <a:rPr lang="en-AU" sz="1400" b="1" dirty="0">
              <a:solidFill>
                <a:schemeClr val="bg1"/>
              </a:solidFill>
              <a:latin typeface="Arial"/>
            </a:rPr>
            <a:t> thinking about fractions</a:t>
          </a:r>
          <a:endParaRPr lang="en-AU" sz="1400" b="1" dirty="0">
            <a:solidFill>
              <a:schemeClr val="bg1"/>
            </a:solidFill>
          </a:endParaRPr>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DCC68C33-2F0C-4550-8BD5-A006A1CA6615}">
      <dgm:prSet phldrT="[Text]" custT="1"/>
      <dgm:spPr>
        <a:solidFill>
          <a:schemeClr val="accent2">
            <a:lumMod val="60000"/>
            <a:lumOff val="40000"/>
          </a:schemeClr>
        </a:solidFill>
      </dgm:spPr>
      <dgm:t>
        <a:bodyPr/>
        <a:lstStyle/>
        <a:p>
          <a:pPr>
            <a:buNone/>
          </a:pPr>
          <a:r>
            <a:rPr lang="en-AU" sz="1400" b="1">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D3A018A4-F4EF-4153-A0ED-017B9F320954}">
      <dgm:prSet phldrT="[Text]" custT="1"/>
      <dgm:spPr>
        <a:solidFill>
          <a:schemeClr val="bg1">
            <a:lumMod val="65000"/>
          </a:schemeClr>
        </a:solidFill>
      </dgm:spPr>
      <dgm:t>
        <a:bodyPr/>
        <a:lstStyle/>
        <a:p>
          <a:pPr>
            <a:buNone/>
          </a:pPr>
          <a:r>
            <a:rPr lang="en-AU" sz="1400" b="1">
              <a:solidFill>
                <a:schemeClr val="bg1"/>
              </a:solidFill>
            </a:rPr>
            <a:t>Representations and research</a:t>
          </a:r>
        </a:p>
      </dgm:t>
    </dgm:pt>
    <dgm:pt modelId="{1DB73197-F573-4BBE-A4E0-5AA252054AEF}" type="parTrans" cxnId="{38A31218-8BAA-4B0D-9FA2-A94B80833DCF}">
      <dgm:prSet/>
      <dgm:spPr/>
      <dgm:t>
        <a:bodyPr/>
        <a:lstStyle/>
        <a:p>
          <a:endParaRPr lang="en-AU">
            <a:solidFill>
              <a:schemeClr val="bg1"/>
            </a:solidFill>
          </a:endParaRPr>
        </a:p>
      </dgm:t>
    </dgm:pt>
    <dgm:pt modelId="{F223405F-62E4-49F0-9ECD-1DE00C30B205}" type="sibTrans" cxnId="{38A31218-8BAA-4B0D-9FA2-A94B80833DCF}">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16814" custLinFactY="-300000" custLinFactNeighborX="69416" custLinFactNeighborY="-323047"/>
      <dgm:spPr>
        <a:prstGeom prst="mathDivide">
          <a:avLst/>
        </a:prstGeom>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3"/>
      <dgm:spPr/>
    </dgm:pt>
    <dgm:pt modelId="{7F5EBB47-0E44-4F23-83E4-AA6705FF5947}" type="pres">
      <dgm:prSet presAssocID="{127EEAD3-52C7-4A82-8BBC-59D942465317}" presName="nodeTx" presStyleLbl="node1" presStyleIdx="0" presStyleCnt="3">
        <dgm:presLayoutVars>
          <dgm:bulletEnabled val="1"/>
        </dgm:presLayoutVars>
      </dgm:prSet>
      <dgm:spPr/>
    </dgm:pt>
    <dgm:pt modelId="{A8904032-FBDC-43A4-AD88-3D3300EA6BEF}" type="pres">
      <dgm:prSet presAssocID="{127EEAD3-52C7-4A82-8BBC-59D942465317}" presName="invisiNode" presStyleLbl="node1" presStyleIdx="0" presStyleCnt="3"/>
      <dgm:spPr/>
    </dgm:pt>
    <dgm:pt modelId="{579024C7-338B-43E7-91CD-7686A57216B0}" type="pres">
      <dgm:prSet presAssocID="{127EEAD3-52C7-4A82-8BBC-59D942465317}" presName="imagNode" presStyleLbl="fgImgPlace1" presStyleIdx="0" presStyleCnt="3"/>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A497DF1B-249C-4566-9C6C-AE4BD602E4FB}" type="pres">
      <dgm:prSet presAssocID="{35C5E820-A780-4019-8F26-9B5A9E59B545}" presName="sibTrans" presStyleLbl="sibTrans2D1" presStyleIdx="0"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1" presStyleCnt="3"/>
      <dgm:spPr/>
    </dgm:pt>
    <dgm:pt modelId="{0984E282-59D4-4628-AD37-5C7664821E71}" type="pres">
      <dgm:prSet presAssocID="{DCC68C33-2F0C-4550-8BD5-A006A1CA6615}" presName="nodeTx" presStyleLbl="node1" presStyleIdx="1" presStyleCnt="3">
        <dgm:presLayoutVars>
          <dgm:bulletEnabled val="1"/>
        </dgm:presLayoutVars>
      </dgm:prSet>
      <dgm:spPr/>
    </dgm:pt>
    <dgm:pt modelId="{F5F5EA1C-983E-4029-8066-AE6E13EE219F}" type="pres">
      <dgm:prSet presAssocID="{DCC68C33-2F0C-4550-8BD5-A006A1CA6615}" presName="invisiNode" presStyleLbl="node1" presStyleIdx="1" presStyleCnt="3"/>
      <dgm:spPr/>
    </dgm:pt>
    <dgm:pt modelId="{18179E28-5626-4CA3-9790-6B88313B7C59}" type="pres">
      <dgm:prSet presAssocID="{DCC68C33-2F0C-4550-8BD5-A006A1CA6615}" presName="imagNode" presStyleLbl="fgImgPlace1" presStyleIdx="1" presStyleCnt="3"/>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BB2E008D-602B-4E4B-9F19-674531ED0A4D}" type="pres">
      <dgm:prSet presAssocID="{9B031D3C-1198-4CBB-AE28-96B30DE39490}" presName="sibTrans" presStyleLbl="sibTrans2D1" presStyleIdx="0" presStyleCnt="0"/>
      <dgm:spPr/>
    </dgm:pt>
    <dgm:pt modelId="{15247BD8-6EEC-4493-9350-DEA94A41EAE5}" type="pres">
      <dgm:prSet presAssocID="{D3A018A4-F4EF-4153-A0ED-017B9F320954}" presName="compNode" presStyleCnt="0"/>
      <dgm:spPr/>
    </dgm:pt>
    <dgm:pt modelId="{34EA646E-FEE1-4E26-861F-F7A2207CBA80}" type="pres">
      <dgm:prSet presAssocID="{D3A018A4-F4EF-4153-A0ED-017B9F320954}" presName="bkgdShape" presStyleLbl="node1" presStyleIdx="2" presStyleCnt="3"/>
      <dgm:spPr/>
    </dgm:pt>
    <dgm:pt modelId="{80F362AE-3446-4673-8000-B609266DCA42}" type="pres">
      <dgm:prSet presAssocID="{D3A018A4-F4EF-4153-A0ED-017B9F320954}" presName="nodeTx" presStyleLbl="node1" presStyleIdx="2" presStyleCnt="3">
        <dgm:presLayoutVars>
          <dgm:bulletEnabled val="1"/>
        </dgm:presLayoutVars>
      </dgm:prSet>
      <dgm:spPr/>
    </dgm:pt>
    <dgm:pt modelId="{C7094CA3-2CE1-402A-BBBE-547474FFCD84}" type="pres">
      <dgm:prSet presAssocID="{D3A018A4-F4EF-4153-A0ED-017B9F320954}" presName="invisiNode" presStyleLbl="node1" presStyleIdx="2" presStyleCnt="3"/>
      <dgm:spPr/>
    </dgm:pt>
    <dgm:pt modelId="{455F2E39-6872-4140-BE2F-EFDB4A5C6418}" type="pres">
      <dgm:prSet presAssocID="{D3A018A4-F4EF-4153-A0ED-017B9F320954}" presName="imagNode" presStyleLbl="fgImgPlace1" presStyleIdx="2" presStyleCnt="3"/>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D0EB609-D4E7-42A3-9F8E-5E0CB9BC1039}" type="presOf" srcId="{9B031D3C-1198-4CBB-AE28-96B30DE39490}" destId="{BB2E008D-602B-4E4B-9F19-674531ED0A4D}" srcOrd="0" destOrd="0" presId="urn:microsoft.com/office/officeart/2005/8/layout/hList7"/>
    <dgm:cxn modelId="{38A31218-8BAA-4B0D-9FA2-A94B80833DCF}" srcId="{B96B8DCB-B480-407E-9E1F-02F00E74ACB7}" destId="{D3A018A4-F4EF-4153-A0ED-017B9F320954}" srcOrd="2" destOrd="0" parTransId="{1DB73197-F573-4BBE-A4E0-5AA252054AEF}" sibTransId="{F223405F-62E4-49F0-9ECD-1DE00C30B205}"/>
    <dgm:cxn modelId="{15870D20-D9E9-4880-B2E9-603FB746324C}" type="presOf" srcId="{DCC68C33-2F0C-4550-8BD5-A006A1CA6615}" destId="{7308C9D0-90C1-49D7-95D9-9F61A37118BD}"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38C6954D-C3A7-420F-92D5-28ACB6B1C3E3}" type="presOf" srcId="{D3A018A4-F4EF-4153-A0ED-017B9F320954}" destId="{34EA646E-FEE1-4E26-861F-F7A2207CBA80}"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41F8A798-4E5F-44E0-BE7B-D77729A1739B}" type="presOf" srcId="{35C5E820-A780-4019-8F26-9B5A9E59B545}" destId="{A497DF1B-249C-4566-9C6C-AE4BD602E4FB}"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E1EB6C7-8E6F-4114-852B-9F16A204A451}" srcId="{B96B8DCB-B480-407E-9E1F-02F00E74ACB7}" destId="{DCC68C33-2F0C-4550-8BD5-A006A1CA6615}" srcOrd="1" destOrd="0" parTransId="{829A96B8-D373-4948-8A7D-F4F04AF05102}" sibTransId="{9B031D3C-1198-4CBB-AE28-96B30DE39490}"/>
    <dgm:cxn modelId="{ED1239C9-0153-4183-91F7-8AA078A8195E}" type="presOf" srcId="{D3A018A4-F4EF-4153-A0ED-017B9F320954}" destId="{80F362AE-3446-4673-8000-B609266DCA42}" srcOrd="1" destOrd="0" presId="urn:microsoft.com/office/officeart/2005/8/layout/hList7"/>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 modelId="{B2A76F44-A746-46F3-9C91-EFBA9B6434C5}" type="presParOf" srcId="{405C1E24-68BD-4632-BBBE-3EC2D6803FF7}" destId="{A497DF1B-249C-4566-9C6C-AE4BD602E4FB}" srcOrd="1" destOrd="0" presId="urn:microsoft.com/office/officeart/2005/8/layout/hList7"/>
    <dgm:cxn modelId="{FF6B38D4-067E-4217-9FA0-39C8985297B4}" type="presParOf" srcId="{405C1E24-68BD-4632-BBBE-3EC2D6803FF7}" destId="{84B13732-78A4-46D6-BC6D-AB1D87C49237}" srcOrd="2"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 modelId="{F56B7905-F25B-4CA3-8E39-CFEC2978F31C}" type="presParOf" srcId="{405C1E24-68BD-4632-BBBE-3EC2D6803FF7}" destId="{BB2E008D-602B-4E4B-9F19-674531ED0A4D}" srcOrd="3" destOrd="0" presId="urn:microsoft.com/office/officeart/2005/8/layout/hList7"/>
    <dgm:cxn modelId="{67563E2F-6E1C-440B-BE16-4EC65F7E585D}" type="presParOf" srcId="{405C1E24-68BD-4632-BBBE-3EC2D6803FF7}" destId="{15247BD8-6EEC-4493-9350-DEA94A41EAE5}" srcOrd="4" destOrd="0" presId="urn:microsoft.com/office/officeart/2005/8/layout/hList7"/>
    <dgm:cxn modelId="{3F615B21-20FD-43E7-9255-422BACE65B7C}" type="presParOf" srcId="{15247BD8-6EEC-4493-9350-DEA94A41EAE5}" destId="{34EA646E-FEE1-4E26-861F-F7A2207CBA80}" srcOrd="0" destOrd="0" presId="urn:microsoft.com/office/officeart/2005/8/layout/hList7"/>
    <dgm:cxn modelId="{EF2EB4C1-4DEF-4D9C-928C-3D969C4051A6}" type="presParOf" srcId="{15247BD8-6EEC-4493-9350-DEA94A41EAE5}" destId="{80F362AE-3446-4673-8000-B609266DCA42}" srcOrd="1" destOrd="0" presId="urn:microsoft.com/office/officeart/2005/8/layout/hList7"/>
    <dgm:cxn modelId="{29BAED15-E41A-4E05-B3B0-0F6C9F20DD90}" type="presParOf" srcId="{15247BD8-6EEC-4493-9350-DEA94A41EAE5}" destId="{C7094CA3-2CE1-402A-BBBE-547474FFCD84}" srcOrd="2" destOrd="0" presId="urn:microsoft.com/office/officeart/2005/8/layout/hList7"/>
    <dgm:cxn modelId="{B605B09F-421D-4A1D-896E-360FA26A972D}" type="presParOf" srcId="{15247BD8-6EEC-4493-9350-DEA94A41EAE5}" destId="{455F2E39-6872-4140-BE2F-EFDB4A5C6418}"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6_5" csCatId="accent6" phldr="1"/>
      <dgm:spPr/>
    </dgm:pt>
    <dgm:pt modelId="{DCC68C33-2F0C-4550-8BD5-A006A1CA6615}">
      <dgm:prSet phldrT="[Text]"/>
      <dgm:spPr>
        <a:solidFill>
          <a:schemeClr val="accent2">
            <a:lumMod val="60000"/>
            <a:lumOff val="40000"/>
            <a:alpha val="90000"/>
          </a:schemeClr>
        </a:solidFill>
      </dgm:spPr>
      <dgm:t>
        <a:bodyPr/>
        <a:lstStyle/>
        <a:p>
          <a:pPr>
            <a:buNone/>
          </a:pPr>
          <a:r>
            <a:rPr lang="en-AU" b="1" u="none">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92137" custLinFactNeighborY="7214"/>
      <dgm:spPr>
        <a:noFill/>
        <a:ln>
          <a:noFill/>
        </a:ln>
      </dgm:spPr>
    </dgm:pt>
    <dgm:pt modelId="{405C1E24-68BD-4632-BBBE-3EC2D6803FF7}" type="pres">
      <dgm:prSet presAssocID="{B96B8DCB-B480-407E-9E1F-02F00E74ACB7}" presName="linComp"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0" presStyleCnt="1" custScaleX="91252"/>
      <dgm:spPr/>
    </dgm:pt>
    <dgm:pt modelId="{0984E282-59D4-4628-AD37-5C7664821E71}" type="pres">
      <dgm:prSet presAssocID="{DCC68C33-2F0C-4550-8BD5-A006A1CA6615}" presName="nodeTx" presStyleLbl="node1" presStyleIdx="0" presStyleCnt="1">
        <dgm:presLayoutVars>
          <dgm:bulletEnabled val="1"/>
        </dgm:presLayoutVars>
      </dgm:prSet>
      <dgm:spPr/>
    </dgm:pt>
    <dgm:pt modelId="{F5F5EA1C-983E-4029-8066-AE6E13EE219F}" type="pres">
      <dgm:prSet presAssocID="{DCC68C33-2F0C-4550-8BD5-A006A1CA6615}" presName="invisiNode" presStyleLbl="node1" presStyleIdx="0" presStyleCnt="1"/>
      <dgm:spPr/>
    </dgm:pt>
    <dgm:pt modelId="{18179E28-5626-4CA3-9790-6B88313B7C59}" type="pres">
      <dgm:prSet presAssocID="{DCC68C33-2F0C-4550-8BD5-A006A1CA6615}"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5870D20-D9E9-4880-B2E9-603FB746324C}" type="presOf" srcId="{DCC68C33-2F0C-4550-8BD5-A006A1CA6615}" destId="{7308C9D0-90C1-49D7-95D9-9F61A37118BD}"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BE1EB6C7-8E6F-4114-852B-9F16A204A451}" srcId="{B96B8DCB-B480-407E-9E1F-02F00E74ACB7}" destId="{DCC68C33-2F0C-4550-8BD5-A006A1CA6615}" srcOrd="0" destOrd="0" parTransId="{829A96B8-D373-4948-8A7D-F4F04AF05102}" sibTransId="{9B031D3C-1198-4CBB-AE28-96B30DE39490}"/>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FF6B38D4-067E-4217-9FA0-39C8985297B4}" type="presParOf" srcId="{405C1E24-68BD-4632-BBBE-3EC2D6803FF7}" destId="{84B13732-78A4-46D6-BC6D-AB1D87C49237}" srcOrd="0"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76F0257-CC10-456C-B66A-FD6B154393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03BBFB00-0C08-4A8B-A73B-26D6736EF49E}">
      <dgm:prSet phldrT="[Text]" custT="1"/>
      <dgm:spPr>
        <a:solidFill>
          <a:srgbClr val="0070C0"/>
        </a:solidFill>
      </dgm:spPr>
      <dgm:t>
        <a:bodyPr/>
        <a:lstStyle/>
        <a:p>
          <a:pPr algn="ctr"/>
          <a:r>
            <a:rPr lang="en-AU" sz="2000" b="1">
              <a:solidFill>
                <a:schemeClr val="bg1"/>
              </a:solidFill>
            </a:rPr>
            <a:t>Part-whole</a:t>
          </a:r>
          <a:endParaRPr lang="en-AU" sz="2000"/>
        </a:p>
      </dgm:t>
    </dgm:pt>
    <dgm:pt modelId="{2FF6CE50-900B-4EDF-B75F-85FB17ED2ECF}" type="parTrans" cxnId="{19AC9A73-9DF4-4CCF-99C9-858599038CE7}">
      <dgm:prSet/>
      <dgm:spPr/>
      <dgm:t>
        <a:bodyPr/>
        <a:lstStyle/>
        <a:p>
          <a:endParaRPr lang="en-AU"/>
        </a:p>
      </dgm:t>
    </dgm:pt>
    <dgm:pt modelId="{680C17C2-1551-4702-8E9D-54261A9B9075}" type="sibTrans" cxnId="{19AC9A73-9DF4-4CCF-99C9-858599038CE7}">
      <dgm:prSet/>
      <dgm:spPr/>
      <dgm:t>
        <a:bodyPr/>
        <a:lstStyle/>
        <a:p>
          <a:endParaRPr lang="en-AU"/>
        </a:p>
      </dgm:t>
    </dgm:pt>
    <dgm:pt modelId="{47CD0775-9E4A-4232-91F4-927CDAB30CE1}">
      <dgm:prSet phldrT="[Text]" custT="1"/>
      <dgm:spPr>
        <a:solidFill>
          <a:srgbClr val="ED7A23"/>
        </a:solidFill>
      </dgm:spPr>
      <dgm:t>
        <a:bodyPr/>
        <a:lstStyle/>
        <a:p>
          <a:pPr algn="ctr"/>
          <a:r>
            <a:rPr lang="en-AU" sz="2000" b="1">
              <a:solidFill>
                <a:schemeClr val="bg1"/>
              </a:solidFill>
            </a:rPr>
            <a:t>Measure</a:t>
          </a:r>
          <a:endParaRPr lang="en-AU" sz="2000"/>
        </a:p>
      </dgm:t>
    </dgm:pt>
    <dgm:pt modelId="{F363D34C-A227-4B60-A291-50C8E048CCAD}" type="parTrans" cxnId="{F3ADCDF8-3284-4CFB-8773-117621CC44D6}">
      <dgm:prSet/>
      <dgm:spPr/>
      <dgm:t>
        <a:bodyPr/>
        <a:lstStyle/>
        <a:p>
          <a:endParaRPr lang="en-AU"/>
        </a:p>
      </dgm:t>
    </dgm:pt>
    <dgm:pt modelId="{06E85A0B-EB7A-4BCE-9D4B-141C0D799C8E}" type="sibTrans" cxnId="{F3ADCDF8-3284-4CFB-8773-117621CC44D6}">
      <dgm:prSet/>
      <dgm:spPr/>
      <dgm:t>
        <a:bodyPr/>
        <a:lstStyle/>
        <a:p>
          <a:endParaRPr lang="en-AU"/>
        </a:p>
      </dgm:t>
    </dgm:pt>
    <dgm:pt modelId="{4590FC5C-81C1-45C9-9B23-46BD95A07117}">
      <dgm:prSet phldrT="[Text]" custT="1"/>
      <dgm:spPr>
        <a:solidFill>
          <a:srgbClr val="663399"/>
        </a:solidFill>
      </dgm:spPr>
      <dgm:t>
        <a:bodyPr/>
        <a:lstStyle/>
        <a:p>
          <a:pPr algn="ctr"/>
          <a:r>
            <a:rPr lang="en-AU" sz="2000" b="1" dirty="0">
              <a:solidFill>
                <a:schemeClr val="bg1"/>
              </a:solidFill>
            </a:rPr>
            <a:t>Operators</a:t>
          </a:r>
          <a:endParaRPr lang="en-AU" sz="2000" dirty="0"/>
        </a:p>
      </dgm:t>
    </dgm:pt>
    <dgm:pt modelId="{F815028B-6E50-46C2-BF15-CE5EFBAD0577}" type="parTrans" cxnId="{351DA3D9-85CD-4378-963D-0E70289EB951}">
      <dgm:prSet/>
      <dgm:spPr/>
      <dgm:t>
        <a:bodyPr/>
        <a:lstStyle/>
        <a:p>
          <a:endParaRPr lang="en-AU"/>
        </a:p>
      </dgm:t>
    </dgm:pt>
    <dgm:pt modelId="{F2576007-E8C9-4BF2-9D95-EB525C0D65A8}" type="sibTrans" cxnId="{351DA3D9-85CD-4378-963D-0E70289EB951}">
      <dgm:prSet/>
      <dgm:spPr/>
      <dgm:t>
        <a:bodyPr/>
        <a:lstStyle/>
        <a:p>
          <a:endParaRPr lang="en-AU"/>
        </a:p>
      </dgm:t>
    </dgm:pt>
    <dgm:pt modelId="{841A7E3F-65E2-49A1-9E46-5DA6C5129572}">
      <dgm:prSet phldrT="[Text]" custT="1"/>
      <dgm:spPr>
        <a:solidFill>
          <a:srgbClr val="009999"/>
        </a:solidFill>
      </dgm:spPr>
      <dgm:t>
        <a:bodyPr/>
        <a:lstStyle/>
        <a:p>
          <a:pPr algn="ctr"/>
          <a:r>
            <a:rPr lang="en-AU" sz="2000" b="1"/>
            <a:t>Ratio</a:t>
          </a:r>
        </a:p>
      </dgm:t>
    </dgm:pt>
    <dgm:pt modelId="{8F3CD11E-FCD7-4FDE-BCE6-FC22BBA12E81}" type="parTrans" cxnId="{C46FEBF0-301B-4952-A79D-89C630CAFF21}">
      <dgm:prSet/>
      <dgm:spPr/>
      <dgm:t>
        <a:bodyPr/>
        <a:lstStyle/>
        <a:p>
          <a:endParaRPr lang="en-AU"/>
        </a:p>
      </dgm:t>
    </dgm:pt>
    <dgm:pt modelId="{5F1FC41E-C85A-4393-A7CA-B334FD8366BC}" type="sibTrans" cxnId="{C46FEBF0-301B-4952-A79D-89C630CAFF21}">
      <dgm:prSet/>
      <dgm:spPr/>
      <dgm:t>
        <a:bodyPr/>
        <a:lstStyle/>
        <a:p>
          <a:endParaRPr lang="en-AU"/>
        </a:p>
      </dgm:t>
    </dgm:pt>
    <dgm:pt modelId="{062ED417-3D97-45E3-8970-1C0F1E14F3E2}">
      <dgm:prSet custT="1"/>
      <dgm:spPr>
        <a:solidFill>
          <a:srgbClr val="99CC33"/>
        </a:solidFill>
      </dgm:spPr>
      <dgm:t>
        <a:bodyPr/>
        <a:lstStyle/>
        <a:p>
          <a:pPr algn="ctr"/>
          <a:r>
            <a:rPr lang="en-AU" sz="2000" b="1">
              <a:solidFill>
                <a:schemeClr val="bg1"/>
              </a:solidFill>
            </a:rPr>
            <a:t>Division</a:t>
          </a:r>
          <a:endParaRPr lang="en-AU" sz="2000"/>
        </a:p>
      </dgm:t>
    </dgm:pt>
    <dgm:pt modelId="{CDBEB500-E37F-4530-A064-A64D5EEF5763}" type="parTrans" cxnId="{8DC8B5C1-D539-4140-81AE-B957D5F4EDD9}">
      <dgm:prSet/>
      <dgm:spPr/>
      <dgm:t>
        <a:bodyPr/>
        <a:lstStyle/>
        <a:p>
          <a:endParaRPr lang="en-AU"/>
        </a:p>
      </dgm:t>
    </dgm:pt>
    <dgm:pt modelId="{8A01BA23-D765-418A-B1C4-E930DEAC6636}" type="sibTrans" cxnId="{8DC8B5C1-D539-4140-81AE-B957D5F4EDD9}">
      <dgm:prSet/>
      <dgm:spPr/>
      <dgm:t>
        <a:bodyPr/>
        <a:lstStyle/>
        <a:p>
          <a:endParaRPr lang="en-AU"/>
        </a:p>
      </dgm:t>
    </dgm:pt>
    <dgm:pt modelId="{49690262-A907-4207-97EF-DF11621AA258}" type="pres">
      <dgm:prSet presAssocID="{076F0257-CC10-456C-B66A-FD6B154393E5}" presName="linear" presStyleCnt="0">
        <dgm:presLayoutVars>
          <dgm:animLvl val="lvl"/>
          <dgm:resizeHandles val="exact"/>
        </dgm:presLayoutVars>
      </dgm:prSet>
      <dgm:spPr/>
    </dgm:pt>
    <dgm:pt modelId="{6155FF9F-AEBE-4837-9E78-2D5FBAB9F409}" type="pres">
      <dgm:prSet presAssocID="{03BBFB00-0C08-4A8B-A73B-26D6736EF49E}" presName="parentText" presStyleLbl="node1" presStyleIdx="0" presStyleCnt="5" custScaleY="77179">
        <dgm:presLayoutVars>
          <dgm:chMax val="0"/>
          <dgm:bulletEnabled val="1"/>
        </dgm:presLayoutVars>
      </dgm:prSet>
      <dgm:spPr/>
    </dgm:pt>
    <dgm:pt modelId="{A659240B-7A27-4EE0-8CB5-FC08A0AE8A5B}" type="pres">
      <dgm:prSet presAssocID="{680C17C2-1551-4702-8E9D-54261A9B9075}" presName="spacer" presStyleCnt="0"/>
      <dgm:spPr/>
    </dgm:pt>
    <dgm:pt modelId="{27982A2F-FD48-40C8-B7A7-AA28786DC5C9}" type="pres">
      <dgm:prSet presAssocID="{47CD0775-9E4A-4232-91F4-927CDAB30CE1}" presName="parentText" presStyleLbl="node1" presStyleIdx="1" presStyleCnt="5" custScaleY="77179">
        <dgm:presLayoutVars>
          <dgm:chMax val="0"/>
          <dgm:bulletEnabled val="1"/>
        </dgm:presLayoutVars>
      </dgm:prSet>
      <dgm:spPr/>
    </dgm:pt>
    <dgm:pt modelId="{5B755B0A-AB1D-46C9-A57F-B77DE21D2D77}" type="pres">
      <dgm:prSet presAssocID="{06E85A0B-EB7A-4BCE-9D4B-141C0D799C8E}" presName="spacer" presStyleCnt="0"/>
      <dgm:spPr/>
    </dgm:pt>
    <dgm:pt modelId="{20C1F464-36E8-4FB7-AB75-38CC36882538}" type="pres">
      <dgm:prSet presAssocID="{062ED417-3D97-45E3-8970-1C0F1E14F3E2}" presName="parentText" presStyleLbl="node1" presStyleIdx="2" presStyleCnt="5" custScaleY="77179">
        <dgm:presLayoutVars>
          <dgm:chMax val="0"/>
          <dgm:bulletEnabled val="1"/>
        </dgm:presLayoutVars>
      </dgm:prSet>
      <dgm:spPr/>
    </dgm:pt>
    <dgm:pt modelId="{1F68B32F-EC1A-45A5-9E70-4292F2C253D7}" type="pres">
      <dgm:prSet presAssocID="{8A01BA23-D765-418A-B1C4-E930DEAC6636}" presName="spacer" presStyleCnt="0"/>
      <dgm:spPr/>
    </dgm:pt>
    <dgm:pt modelId="{F6211E8D-A60C-4563-B6E0-09E816464072}" type="pres">
      <dgm:prSet presAssocID="{4590FC5C-81C1-45C9-9B23-46BD95A07117}" presName="parentText" presStyleLbl="node1" presStyleIdx="3" presStyleCnt="5" custScaleY="77179">
        <dgm:presLayoutVars>
          <dgm:chMax val="0"/>
          <dgm:bulletEnabled val="1"/>
        </dgm:presLayoutVars>
      </dgm:prSet>
      <dgm:spPr/>
    </dgm:pt>
    <dgm:pt modelId="{FC31DAA5-BA5E-486D-8D92-212F9BE1F1A8}" type="pres">
      <dgm:prSet presAssocID="{F2576007-E8C9-4BF2-9D95-EB525C0D65A8}" presName="spacer" presStyleCnt="0"/>
      <dgm:spPr/>
    </dgm:pt>
    <dgm:pt modelId="{2AF6FDA6-710B-471A-B40B-ECA358095414}" type="pres">
      <dgm:prSet presAssocID="{841A7E3F-65E2-49A1-9E46-5DA6C5129572}" presName="parentText" presStyleLbl="node1" presStyleIdx="4" presStyleCnt="5" custScaleY="77179">
        <dgm:presLayoutVars>
          <dgm:chMax val="0"/>
          <dgm:bulletEnabled val="1"/>
        </dgm:presLayoutVars>
      </dgm:prSet>
      <dgm:spPr/>
    </dgm:pt>
  </dgm:ptLst>
  <dgm:cxnLst>
    <dgm:cxn modelId="{B84DBC39-F388-4664-9B51-046E8FEB416F}" type="presOf" srcId="{841A7E3F-65E2-49A1-9E46-5DA6C5129572}" destId="{2AF6FDA6-710B-471A-B40B-ECA358095414}" srcOrd="0" destOrd="0" presId="urn:microsoft.com/office/officeart/2005/8/layout/vList2"/>
    <dgm:cxn modelId="{D9F39C62-71F9-456A-B957-814039422A9B}" type="presOf" srcId="{47CD0775-9E4A-4232-91F4-927CDAB30CE1}" destId="{27982A2F-FD48-40C8-B7A7-AA28786DC5C9}" srcOrd="0" destOrd="0" presId="urn:microsoft.com/office/officeart/2005/8/layout/vList2"/>
    <dgm:cxn modelId="{5160C76F-814B-48FF-B2AF-8FFAC070F313}" type="presOf" srcId="{076F0257-CC10-456C-B66A-FD6B154393E5}" destId="{49690262-A907-4207-97EF-DF11621AA258}" srcOrd="0" destOrd="0" presId="urn:microsoft.com/office/officeart/2005/8/layout/vList2"/>
    <dgm:cxn modelId="{19AC9A73-9DF4-4CCF-99C9-858599038CE7}" srcId="{076F0257-CC10-456C-B66A-FD6B154393E5}" destId="{03BBFB00-0C08-4A8B-A73B-26D6736EF49E}" srcOrd="0" destOrd="0" parTransId="{2FF6CE50-900B-4EDF-B75F-85FB17ED2ECF}" sibTransId="{680C17C2-1551-4702-8E9D-54261A9B9075}"/>
    <dgm:cxn modelId="{2AAEE783-49DB-4B49-9D92-D06A429C1DF6}" type="presOf" srcId="{4590FC5C-81C1-45C9-9B23-46BD95A07117}" destId="{F6211E8D-A60C-4563-B6E0-09E816464072}" srcOrd="0" destOrd="0" presId="urn:microsoft.com/office/officeart/2005/8/layout/vList2"/>
    <dgm:cxn modelId="{084B4499-1789-45A0-81EE-58E3413A7FE2}" type="presOf" srcId="{062ED417-3D97-45E3-8970-1C0F1E14F3E2}" destId="{20C1F464-36E8-4FB7-AB75-38CC36882538}" srcOrd="0" destOrd="0" presId="urn:microsoft.com/office/officeart/2005/8/layout/vList2"/>
    <dgm:cxn modelId="{28089CB9-9F47-48A4-8293-200A9B927D9D}" type="presOf" srcId="{03BBFB00-0C08-4A8B-A73B-26D6736EF49E}" destId="{6155FF9F-AEBE-4837-9E78-2D5FBAB9F409}" srcOrd="0" destOrd="0" presId="urn:microsoft.com/office/officeart/2005/8/layout/vList2"/>
    <dgm:cxn modelId="{8DC8B5C1-D539-4140-81AE-B957D5F4EDD9}" srcId="{076F0257-CC10-456C-B66A-FD6B154393E5}" destId="{062ED417-3D97-45E3-8970-1C0F1E14F3E2}" srcOrd="2" destOrd="0" parTransId="{CDBEB500-E37F-4530-A064-A64D5EEF5763}" sibTransId="{8A01BA23-D765-418A-B1C4-E930DEAC6636}"/>
    <dgm:cxn modelId="{351DA3D9-85CD-4378-963D-0E70289EB951}" srcId="{076F0257-CC10-456C-B66A-FD6B154393E5}" destId="{4590FC5C-81C1-45C9-9B23-46BD95A07117}" srcOrd="3" destOrd="0" parTransId="{F815028B-6E50-46C2-BF15-CE5EFBAD0577}" sibTransId="{F2576007-E8C9-4BF2-9D95-EB525C0D65A8}"/>
    <dgm:cxn modelId="{C46FEBF0-301B-4952-A79D-89C630CAFF21}" srcId="{076F0257-CC10-456C-B66A-FD6B154393E5}" destId="{841A7E3F-65E2-49A1-9E46-5DA6C5129572}" srcOrd="4" destOrd="0" parTransId="{8F3CD11E-FCD7-4FDE-BCE6-FC22BBA12E81}" sibTransId="{5F1FC41E-C85A-4393-A7CA-B334FD8366BC}"/>
    <dgm:cxn modelId="{F3ADCDF8-3284-4CFB-8773-117621CC44D6}" srcId="{076F0257-CC10-456C-B66A-FD6B154393E5}" destId="{47CD0775-9E4A-4232-91F4-927CDAB30CE1}" srcOrd="1" destOrd="0" parTransId="{F363D34C-A227-4B60-A291-50C8E048CCAD}" sibTransId="{06E85A0B-EB7A-4BCE-9D4B-141C0D799C8E}"/>
    <dgm:cxn modelId="{590DF680-41B3-4615-8C4A-7FA8A48515E0}" type="presParOf" srcId="{49690262-A907-4207-97EF-DF11621AA258}" destId="{6155FF9F-AEBE-4837-9E78-2D5FBAB9F409}" srcOrd="0" destOrd="0" presId="urn:microsoft.com/office/officeart/2005/8/layout/vList2"/>
    <dgm:cxn modelId="{4E3F59C6-AB0C-4E10-A1B3-3E845CF910AF}" type="presParOf" srcId="{49690262-A907-4207-97EF-DF11621AA258}" destId="{A659240B-7A27-4EE0-8CB5-FC08A0AE8A5B}" srcOrd="1" destOrd="0" presId="urn:microsoft.com/office/officeart/2005/8/layout/vList2"/>
    <dgm:cxn modelId="{E5BEA50A-E266-45C0-A664-69ECFA4D8218}" type="presParOf" srcId="{49690262-A907-4207-97EF-DF11621AA258}" destId="{27982A2F-FD48-40C8-B7A7-AA28786DC5C9}" srcOrd="2" destOrd="0" presId="urn:microsoft.com/office/officeart/2005/8/layout/vList2"/>
    <dgm:cxn modelId="{752A2D67-C97C-4DF7-9291-0215D8F2CBBC}" type="presParOf" srcId="{49690262-A907-4207-97EF-DF11621AA258}" destId="{5B755B0A-AB1D-46C9-A57F-B77DE21D2D77}" srcOrd="3" destOrd="0" presId="urn:microsoft.com/office/officeart/2005/8/layout/vList2"/>
    <dgm:cxn modelId="{DBBDAFA7-9114-4648-9B9F-DDEF5D0BD05E}" type="presParOf" srcId="{49690262-A907-4207-97EF-DF11621AA258}" destId="{20C1F464-36E8-4FB7-AB75-38CC36882538}" srcOrd="4" destOrd="0" presId="urn:microsoft.com/office/officeart/2005/8/layout/vList2"/>
    <dgm:cxn modelId="{695DBFAB-C481-4AC6-8AFD-4A4390CE5497}" type="presParOf" srcId="{49690262-A907-4207-97EF-DF11621AA258}" destId="{1F68B32F-EC1A-45A5-9E70-4292F2C253D7}" srcOrd="5" destOrd="0" presId="urn:microsoft.com/office/officeart/2005/8/layout/vList2"/>
    <dgm:cxn modelId="{D24E2274-4D31-4C81-840F-A83E948E0B69}" type="presParOf" srcId="{49690262-A907-4207-97EF-DF11621AA258}" destId="{F6211E8D-A60C-4563-B6E0-09E816464072}" srcOrd="6" destOrd="0" presId="urn:microsoft.com/office/officeart/2005/8/layout/vList2"/>
    <dgm:cxn modelId="{52DC6214-61BE-44A4-922E-9A7274D63966}" type="presParOf" srcId="{49690262-A907-4207-97EF-DF11621AA258}" destId="{FC31DAA5-BA5E-486D-8D92-212F9BE1F1A8}" srcOrd="7" destOrd="0" presId="urn:microsoft.com/office/officeart/2005/8/layout/vList2"/>
    <dgm:cxn modelId="{2F90D382-DE2A-4918-96F0-1C3C16880B6D}" type="presParOf" srcId="{49690262-A907-4207-97EF-DF11621AA258}" destId="{2AF6FDA6-710B-471A-B40B-ECA358095414}"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6_5" csCatId="accent6" phldr="1"/>
      <dgm:spPr/>
    </dgm:pt>
    <dgm:pt modelId="{DCC68C33-2F0C-4550-8BD5-A006A1CA6615}">
      <dgm:prSet phldrT="[Text]"/>
      <dgm:spPr>
        <a:solidFill>
          <a:schemeClr val="accent2">
            <a:lumMod val="60000"/>
            <a:lumOff val="40000"/>
            <a:alpha val="90000"/>
          </a:schemeClr>
        </a:solidFill>
      </dgm:spPr>
      <dgm:t>
        <a:bodyPr/>
        <a:lstStyle/>
        <a:p>
          <a:pPr>
            <a:buNone/>
          </a:pPr>
          <a:r>
            <a:rPr lang="en-AU" b="1" u="none">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92137" custLinFactNeighborY="7214"/>
      <dgm:spPr>
        <a:noFill/>
        <a:ln>
          <a:noFill/>
        </a:ln>
      </dgm:spPr>
    </dgm:pt>
    <dgm:pt modelId="{405C1E24-68BD-4632-BBBE-3EC2D6803FF7}" type="pres">
      <dgm:prSet presAssocID="{B96B8DCB-B480-407E-9E1F-02F00E74ACB7}" presName="linComp"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0" presStyleCnt="1" custScaleX="91252"/>
      <dgm:spPr/>
    </dgm:pt>
    <dgm:pt modelId="{0984E282-59D4-4628-AD37-5C7664821E71}" type="pres">
      <dgm:prSet presAssocID="{DCC68C33-2F0C-4550-8BD5-A006A1CA6615}" presName="nodeTx" presStyleLbl="node1" presStyleIdx="0" presStyleCnt="1">
        <dgm:presLayoutVars>
          <dgm:bulletEnabled val="1"/>
        </dgm:presLayoutVars>
      </dgm:prSet>
      <dgm:spPr/>
    </dgm:pt>
    <dgm:pt modelId="{F5F5EA1C-983E-4029-8066-AE6E13EE219F}" type="pres">
      <dgm:prSet presAssocID="{DCC68C33-2F0C-4550-8BD5-A006A1CA6615}" presName="invisiNode" presStyleLbl="node1" presStyleIdx="0" presStyleCnt="1"/>
      <dgm:spPr/>
    </dgm:pt>
    <dgm:pt modelId="{18179E28-5626-4CA3-9790-6B88313B7C59}" type="pres">
      <dgm:prSet presAssocID="{DCC68C33-2F0C-4550-8BD5-A006A1CA6615}"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5870D20-D9E9-4880-B2E9-603FB746324C}" type="presOf" srcId="{DCC68C33-2F0C-4550-8BD5-A006A1CA6615}" destId="{7308C9D0-90C1-49D7-95D9-9F61A37118BD}"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BE1EB6C7-8E6F-4114-852B-9F16A204A451}" srcId="{B96B8DCB-B480-407E-9E1F-02F00E74ACB7}" destId="{DCC68C33-2F0C-4550-8BD5-A006A1CA6615}" srcOrd="0" destOrd="0" parTransId="{829A96B8-D373-4948-8A7D-F4F04AF05102}" sibTransId="{9B031D3C-1198-4CBB-AE28-96B30DE39490}"/>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FF6B38D4-067E-4217-9FA0-39C8985297B4}" type="presParOf" srcId="{405C1E24-68BD-4632-BBBE-3EC2D6803FF7}" destId="{84B13732-78A4-46D6-BC6D-AB1D87C49237}" srcOrd="0"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76F0257-CC10-456C-B66A-FD6B154393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03BBFB00-0C08-4A8B-A73B-26D6736EF49E}">
      <dgm:prSet phldrT="[Text]" custT="1"/>
      <dgm:spPr>
        <a:solidFill>
          <a:srgbClr val="0070C0"/>
        </a:solidFill>
      </dgm:spPr>
      <dgm:t>
        <a:bodyPr/>
        <a:lstStyle/>
        <a:p>
          <a:pPr algn="ctr"/>
          <a:r>
            <a:rPr lang="en-AU" sz="2000" b="1">
              <a:solidFill>
                <a:schemeClr val="bg1"/>
              </a:solidFill>
            </a:rPr>
            <a:t>Part-whole</a:t>
          </a:r>
          <a:endParaRPr lang="en-AU" sz="2000"/>
        </a:p>
      </dgm:t>
    </dgm:pt>
    <dgm:pt modelId="{2FF6CE50-900B-4EDF-B75F-85FB17ED2ECF}" type="parTrans" cxnId="{19AC9A73-9DF4-4CCF-99C9-858599038CE7}">
      <dgm:prSet/>
      <dgm:spPr/>
      <dgm:t>
        <a:bodyPr/>
        <a:lstStyle/>
        <a:p>
          <a:endParaRPr lang="en-AU"/>
        </a:p>
      </dgm:t>
    </dgm:pt>
    <dgm:pt modelId="{680C17C2-1551-4702-8E9D-54261A9B9075}" type="sibTrans" cxnId="{19AC9A73-9DF4-4CCF-99C9-858599038CE7}">
      <dgm:prSet/>
      <dgm:spPr/>
      <dgm:t>
        <a:bodyPr/>
        <a:lstStyle/>
        <a:p>
          <a:endParaRPr lang="en-AU"/>
        </a:p>
      </dgm:t>
    </dgm:pt>
    <dgm:pt modelId="{47CD0775-9E4A-4232-91F4-927CDAB30CE1}">
      <dgm:prSet phldrT="[Text]" custT="1"/>
      <dgm:spPr>
        <a:solidFill>
          <a:srgbClr val="ED7A23"/>
        </a:solidFill>
      </dgm:spPr>
      <dgm:t>
        <a:bodyPr/>
        <a:lstStyle/>
        <a:p>
          <a:pPr algn="ctr"/>
          <a:r>
            <a:rPr lang="en-AU" sz="2000" b="1">
              <a:solidFill>
                <a:schemeClr val="bg1"/>
              </a:solidFill>
            </a:rPr>
            <a:t>Measure</a:t>
          </a:r>
          <a:endParaRPr lang="en-AU" sz="2000"/>
        </a:p>
      </dgm:t>
    </dgm:pt>
    <dgm:pt modelId="{F363D34C-A227-4B60-A291-50C8E048CCAD}" type="parTrans" cxnId="{F3ADCDF8-3284-4CFB-8773-117621CC44D6}">
      <dgm:prSet/>
      <dgm:spPr/>
      <dgm:t>
        <a:bodyPr/>
        <a:lstStyle/>
        <a:p>
          <a:endParaRPr lang="en-AU"/>
        </a:p>
      </dgm:t>
    </dgm:pt>
    <dgm:pt modelId="{06E85A0B-EB7A-4BCE-9D4B-141C0D799C8E}" type="sibTrans" cxnId="{F3ADCDF8-3284-4CFB-8773-117621CC44D6}">
      <dgm:prSet/>
      <dgm:spPr/>
      <dgm:t>
        <a:bodyPr/>
        <a:lstStyle/>
        <a:p>
          <a:endParaRPr lang="en-AU"/>
        </a:p>
      </dgm:t>
    </dgm:pt>
    <dgm:pt modelId="{4590FC5C-81C1-45C9-9B23-46BD95A07117}">
      <dgm:prSet phldrT="[Text]" custT="1"/>
      <dgm:spPr>
        <a:solidFill>
          <a:srgbClr val="663399"/>
        </a:solidFill>
      </dgm:spPr>
      <dgm:t>
        <a:bodyPr/>
        <a:lstStyle/>
        <a:p>
          <a:pPr algn="ctr"/>
          <a:r>
            <a:rPr lang="en-AU" sz="2000" b="1">
              <a:solidFill>
                <a:schemeClr val="bg1"/>
              </a:solidFill>
            </a:rPr>
            <a:t>Operators</a:t>
          </a:r>
          <a:endParaRPr lang="en-AU" sz="2000"/>
        </a:p>
      </dgm:t>
    </dgm:pt>
    <dgm:pt modelId="{F815028B-6E50-46C2-BF15-CE5EFBAD0577}" type="parTrans" cxnId="{351DA3D9-85CD-4378-963D-0E70289EB951}">
      <dgm:prSet/>
      <dgm:spPr/>
      <dgm:t>
        <a:bodyPr/>
        <a:lstStyle/>
        <a:p>
          <a:endParaRPr lang="en-AU"/>
        </a:p>
      </dgm:t>
    </dgm:pt>
    <dgm:pt modelId="{F2576007-E8C9-4BF2-9D95-EB525C0D65A8}" type="sibTrans" cxnId="{351DA3D9-85CD-4378-963D-0E70289EB951}">
      <dgm:prSet/>
      <dgm:spPr/>
      <dgm:t>
        <a:bodyPr/>
        <a:lstStyle/>
        <a:p>
          <a:endParaRPr lang="en-AU"/>
        </a:p>
      </dgm:t>
    </dgm:pt>
    <dgm:pt modelId="{841A7E3F-65E2-49A1-9E46-5DA6C5129572}">
      <dgm:prSet phldrT="[Text]" custT="1"/>
      <dgm:spPr>
        <a:solidFill>
          <a:srgbClr val="009999"/>
        </a:solidFill>
      </dgm:spPr>
      <dgm:t>
        <a:bodyPr/>
        <a:lstStyle/>
        <a:p>
          <a:pPr algn="ctr"/>
          <a:r>
            <a:rPr lang="en-AU" sz="2000" b="1"/>
            <a:t>Ratio</a:t>
          </a:r>
        </a:p>
      </dgm:t>
    </dgm:pt>
    <dgm:pt modelId="{8F3CD11E-FCD7-4FDE-BCE6-FC22BBA12E81}" type="parTrans" cxnId="{C46FEBF0-301B-4952-A79D-89C630CAFF21}">
      <dgm:prSet/>
      <dgm:spPr/>
      <dgm:t>
        <a:bodyPr/>
        <a:lstStyle/>
        <a:p>
          <a:endParaRPr lang="en-AU"/>
        </a:p>
      </dgm:t>
    </dgm:pt>
    <dgm:pt modelId="{5F1FC41E-C85A-4393-A7CA-B334FD8366BC}" type="sibTrans" cxnId="{C46FEBF0-301B-4952-A79D-89C630CAFF21}">
      <dgm:prSet/>
      <dgm:spPr/>
      <dgm:t>
        <a:bodyPr/>
        <a:lstStyle/>
        <a:p>
          <a:endParaRPr lang="en-AU"/>
        </a:p>
      </dgm:t>
    </dgm:pt>
    <dgm:pt modelId="{062ED417-3D97-45E3-8970-1C0F1E14F3E2}">
      <dgm:prSet custT="1"/>
      <dgm:spPr>
        <a:solidFill>
          <a:srgbClr val="99CC33"/>
        </a:solidFill>
      </dgm:spPr>
      <dgm:t>
        <a:bodyPr/>
        <a:lstStyle/>
        <a:p>
          <a:pPr algn="ctr"/>
          <a:r>
            <a:rPr lang="en-AU" sz="2000" b="1">
              <a:solidFill>
                <a:schemeClr val="bg1"/>
              </a:solidFill>
            </a:rPr>
            <a:t>Division</a:t>
          </a:r>
          <a:endParaRPr lang="en-AU" sz="2000"/>
        </a:p>
      </dgm:t>
    </dgm:pt>
    <dgm:pt modelId="{CDBEB500-E37F-4530-A064-A64D5EEF5763}" type="parTrans" cxnId="{8DC8B5C1-D539-4140-81AE-B957D5F4EDD9}">
      <dgm:prSet/>
      <dgm:spPr/>
      <dgm:t>
        <a:bodyPr/>
        <a:lstStyle/>
        <a:p>
          <a:endParaRPr lang="en-AU"/>
        </a:p>
      </dgm:t>
    </dgm:pt>
    <dgm:pt modelId="{8A01BA23-D765-418A-B1C4-E930DEAC6636}" type="sibTrans" cxnId="{8DC8B5C1-D539-4140-81AE-B957D5F4EDD9}">
      <dgm:prSet/>
      <dgm:spPr/>
      <dgm:t>
        <a:bodyPr/>
        <a:lstStyle/>
        <a:p>
          <a:endParaRPr lang="en-AU"/>
        </a:p>
      </dgm:t>
    </dgm:pt>
    <dgm:pt modelId="{49690262-A907-4207-97EF-DF11621AA258}" type="pres">
      <dgm:prSet presAssocID="{076F0257-CC10-456C-B66A-FD6B154393E5}" presName="linear" presStyleCnt="0">
        <dgm:presLayoutVars>
          <dgm:animLvl val="lvl"/>
          <dgm:resizeHandles val="exact"/>
        </dgm:presLayoutVars>
      </dgm:prSet>
      <dgm:spPr/>
    </dgm:pt>
    <dgm:pt modelId="{6155FF9F-AEBE-4837-9E78-2D5FBAB9F409}" type="pres">
      <dgm:prSet presAssocID="{03BBFB00-0C08-4A8B-A73B-26D6736EF49E}" presName="parentText" presStyleLbl="node1" presStyleIdx="0" presStyleCnt="5" custScaleY="77179">
        <dgm:presLayoutVars>
          <dgm:chMax val="0"/>
          <dgm:bulletEnabled val="1"/>
        </dgm:presLayoutVars>
      </dgm:prSet>
      <dgm:spPr/>
    </dgm:pt>
    <dgm:pt modelId="{A659240B-7A27-4EE0-8CB5-FC08A0AE8A5B}" type="pres">
      <dgm:prSet presAssocID="{680C17C2-1551-4702-8E9D-54261A9B9075}" presName="spacer" presStyleCnt="0"/>
      <dgm:spPr/>
    </dgm:pt>
    <dgm:pt modelId="{27982A2F-FD48-40C8-B7A7-AA28786DC5C9}" type="pres">
      <dgm:prSet presAssocID="{47CD0775-9E4A-4232-91F4-927CDAB30CE1}" presName="parentText" presStyleLbl="node1" presStyleIdx="1" presStyleCnt="5" custScaleY="77179">
        <dgm:presLayoutVars>
          <dgm:chMax val="0"/>
          <dgm:bulletEnabled val="1"/>
        </dgm:presLayoutVars>
      </dgm:prSet>
      <dgm:spPr/>
    </dgm:pt>
    <dgm:pt modelId="{5B755B0A-AB1D-46C9-A57F-B77DE21D2D77}" type="pres">
      <dgm:prSet presAssocID="{06E85A0B-EB7A-4BCE-9D4B-141C0D799C8E}" presName="spacer" presStyleCnt="0"/>
      <dgm:spPr/>
    </dgm:pt>
    <dgm:pt modelId="{20C1F464-36E8-4FB7-AB75-38CC36882538}" type="pres">
      <dgm:prSet presAssocID="{062ED417-3D97-45E3-8970-1C0F1E14F3E2}" presName="parentText" presStyleLbl="node1" presStyleIdx="2" presStyleCnt="5" custScaleY="77179">
        <dgm:presLayoutVars>
          <dgm:chMax val="0"/>
          <dgm:bulletEnabled val="1"/>
        </dgm:presLayoutVars>
      </dgm:prSet>
      <dgm:spPr/>
    </dgm:pt>
    <dgm:pt modelId="{1F68B32F-EC1A-45A5-9E70-4292F2C253D7}" type="pres">
      <dgm:prSet presAssocID="{8A01BA23-D765-418A-B1C4-E930DEAC6636}" presName="spacer" presStyleCnt="0"/>
      <dgm:spPr/>
    </dgm:pt>
    <dgm:pt modelId="{F6211E8D-A60C-4563-B6E0-09E816464072}" type="pres">
      <dgm:prSet presAssocID="{4590FC5C-81C1-45C9-9B23-46BD95A07117}" presName="parentText" presStyleLbl="node1" presStyleIdx="3" presStyleCnt="5" custScaleY="77179">
        <dgm:presLayoutVars>
          <dgm:chMax val="0"/>
          <dgm:bulletEnabled val="1"/>
        </dgm:presLayoutVars>
      </dgm:prSet>
      <dgm:spPr/>
    </dgm:pt>
    <dgm:pt modelId="{FC31DAA5-BA5E-486D-8D92-212F9BE1F1A8}" type="pres">
      <dgm:prSet presAssocID="{F2576007-E8C9-4BF2-9D95-EB525C0D65A8}" presName="spacer" presStyleCnt="0"/>
      <dgm:spPr/>
    </dgm:pt>
    <dgm:pt modelId="{2AF6FDA6-710B-471A-B40B-ECA358095414}" type="pres">
      <dgm:prSet presAssocID="{841A7E3F-65E2-49A1-9E46-5DA6C5129572}" presName="parentText" presStyleLbl="node1" presStyleIdx="4" presStyleCnt="5" custScaleY="77179">
        <dgm:presLayoutVars>
          <dgm:chMax val="0"/>
          <dgm:bulletEnabled val="1"/>
        </dgm:presLayoutVars>
      </dgm:prSet>
      <dgm:spPr/>
    </dgm:pt>
  </dgm:ptLst>
  <dgm:cxnLst>
    <dgm:cxn modelId="{B84DBC39-F388-4664-9B51-046E8FEB416F}" type="presOf" srcId="{841A7E3F-65E2-49A1-9E46-5DA6C5129572}" destId="{2AF6FDA6-710B-471A-B40B-ECA358095414}" srcOrd="0" destOrd="0" presId="urn:microsoft.com/office/officeart/2005/8/layout/vList2"/>
    <dgm:cxn modelId="{D9F39C62-71F9-456A-B957-814039422A9B}" type="presOf" srcId="{47CD0775-9E4A-4232-91F4-927CDAB30CE1}" destId="{27982A2F-FD48-40C8-B7A7-AA28786DC5C9}" srcOrd="0" destOrd="0" presId="urn:microsoft.com/office/officeart/2005/8/layout/vList2"/>
    <dgm:cxn modelId="{5160C76F-814B-48FF-B2AF-8FFAC070F313}" type="presOf" srcId="{076F0257-CC10-456C-B66A-FD6B154393E5}" destId="{49690262-A907-4207-97EF-DF11621AA258}" srcOrd="0" destOrd="0" presId="urn:microsoft.com/office/officeart/2005/8/layout/vList2"/>
    <dgm:cxn modelId="{19AC9A73-9DF4-4CCF-99C9-858599038CE7}" srcId="{076F0257-CC10-456C-B66A-FD6B154393E5}" destId="{03BBFB00-0C08-4A8B-A73B-26D6736EF49E}" srcOrd="0" destOrd="0" parTransId="{2FF6CE50-900B-4EDF-B75F-85FB17ED2ECF}" sibTransId="{680C17C2-1551-4702-8E9D-54261A9B9075}"/>
    <dgm:cxn modelId="{2AAEE783-49DB-4B49-9D92-D06A429C1DF6}" type="presOf" srcId="{4590FC5C-81C1-45C9-9B23-46BD95A07117}" destId="{F6211E8D-A60C-4563-B6E0-09E816464072}" srcOrd="0" destOrd="0" presId="urn:microsoft.com/office/officeart/2005/8/layout/vList2"/>
    <dgm:cxn modelId="{084B4499-1789-45A0-81EE-58E3413A7FE2}" type="presOf" srcId="{062ED417-3D97-45E3-8970-1C0F1E14F3E2}" destId="{20C1F464-36E8-4FB7-AB75-38CC36882538}" srcOrd="0" destOrd="0" presId="urn:microsoft.com/office/officeart/2005/8/layout/vList2"/>
    <dgm:cxn modelId="{28089CB9-9F47-48A4-8293-200A9B927D9D}" type="presOf" srcId="{03BBFB00-0C08-4A8B-A73B-26D6736EF49E}" destId="{6155FF9F-AEBE-4837-9E78-2D5FBAB9F409}" srcOrd="0" destOrd="0" presId="urn:microsoft.com/office/officeart/2005/8/layout/vList2"/>
    <dgm:cxn modelId="{8DC8B5C1-D539-4140-81AE-B957D5F4EDD9}" srcId="{076F0257-CC10-456C-B66A-FD6B154393E5}" destId="{062ED417-3D97-45E3-8970-1C0F1E14F3E2}" srcOrd="2" destOrd="0" parTransId="{CDBEB500-E37F-4530-A064-A64D5EEF5763}" sibTransId="{8A01BA23-D765-418A-B1C4-E930DEAC6636}"/>
    <dgm:cxn modelId="{351DA3D9-85CD-4378-963D-0E70289EB951}" srcId="{076F0257-CC10-456C-B66A-FD6B154393E5}" destId="{4590FC5C-81C1-45C9-9B23-46BD95A07117}" srcOrd="3" destOrd="0" parTransId="{F815028B-6E50-46C2-BF15-CE5EFBAD0577}" sibTransId="{F2576007-E8C9-4BF2-9D95-EB525C0D65A8}"/>
    <dgm:cxn modelId="{C46FEBF0-301B-4952-A79D-89C630CAFF21}" srcId="{076F0257-CC10-456C-B66A-FD6B154393E5}" destId="{841A7E3F-65E2-49A1-9E46-5DA6C5129572}" srcOrd="4" destOrd="0" parTransId="{8F3CD11E-FCD7-4FDE-BCE6-FC22BBA12E81}" sibTransId="{5F1FC41E-C85A-4393-A7CA-B334FD8366BC}"/>
    <dgm:cxn modelId="{F3ADCDF8-3284-4CFB-8773-117621CC44D6}" srcId="{076F0257-CC10-456C-B66A-FD6B154393E5}" destId="{47CD0775-9E4A-4232-91F4-927CDAB30CE1}" srcOrd="1" destOrd="0" parTransId="{F363D34C-A227-4B60-A291-50C8E048CCAD}" sibTransId="{06E85A0B-EB7A-4BCE-9D4B-141C0D799C8E}"/>
    <dgm:cxn modelId="{590DF680-41B3-4615-8C4A-7FA8A48515E0}" type="presParOf" srcId="{49690262-A907-4207-97EF-DF11621AA258}" destId="{6155FF9F-AEBE-4837-9E78-2D5FBAB9F409}" srcOrd="0" destOrd="0" presId="urn:microsoft.com/office/officeart/2005/8/layout/vList2"/>
    <dgm:cxn modelId="{4E3F59C6-AB0C-4E10-A1B3-3E845CF910AF}" type="presParOf" srcId="{49690262-A907-4207-97EF-DF11621AA258}" destId="{A659240B-7A27-4EE0-8CB5-FC08A0AE8A5B}" srcOrd="1" destOrd="0" presId="urn:microsoft.com/office/officeart/2005/8/layout/vList2"/>
    <dgm:cxn modelId="{E5BEA50A-E266-45C0-A664-69ECFA4D8218}" type="presParOf" srcId="{49690262-A907-4207-97EF-DF11621AA258}" destId="{27982A2F-FD48-40C8-B7A7-AA28786DC5C9}" srcOrd="2" destOrd="0" presId="urn:microsoft.com/office/officeart/2005/8/layout/vList2"/>
    <dgm:cxn modelId="{752A2D67-C97C-4DF7-9291-0215D8F2CBBC}" type="presParOf" srcId="{49690262-A907-4207-97EF-DF11621AA258}" destId="{5B755B0A-AB1D-46C9-A57F-B77DE21D2D77}" srcOrd="3" destOrd="0" presId="urn:microsoft.com/office/officeart/2005/8/layout/vList2"/>
    <dgm:cxn modelId="{DBBDAFA7-9114-4648-9B9F-DDEF5D0BD05E}" type="presParOf" srcId="{49690262-A907-4207-97EF-DF11621AA258}" destId="{20C1F464-36E8-4FB7-AB75-38CC36882538}" srcOrd="4" destOrd="0" presId="urn:microsoft.com/office/officeart/2005/8/layout/vList2"/>
    <dgm:cxn modelId="{695DBFAB-C481-4AC6-8AFD-4A4390CE5497}" type="presParOf" srcId="{49690262-A907-4207-97EF-DF11621AA258}" destId="{1F68B32F-EC1A-45A5-9E70-4292F2C253D7}" srcOrd="5" destOrd="0" presId="urn:microsoft.com/office/officeart/2005/8/layout/vList2"/>
    <dgm:cxn modelId="{D24E2274-4D31-4C81-840F-A83E948E0B69}" type="presParOf" srcId="{49690262-A907-4207-97EF-DF11621AA258}" destId="{F6211E8D-A60C-4563-B6E0-09E816464072}" srcOrd="6" destOrd="0" presId="urn:microsoft.com/office/officeart/2005/8/layout/vList2"/>
    <dgm:cxn modelId="{52DC6214-61BE-44A4-922E-9A7274D63966}" type="presParOf" srcId="{49690262-A907-4207-97EF-DF11621AA258}" destId="{FC31DAA5-BA5E-486D-8D92-212F9BE1F1A8}" srcOrd="7" destOrd="0" presId="urn:microsoft.com/office/officeart/2005/8/layout/vList2"/>
    <dgm:cxn modelId="{2F90D382-DE2A-4918-96F0-1C3C16880B6D}" type="presParOf" srcId="{49690262-A907-4207-97EF-DF11621AA258}" destId="{2AF6FDA6-710B-471A-B40B-ECA358095414}"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6_5" csCatId="accent6" phldr="1"/>
      <dgm:spPr/>
    </dgm:pt>
    <dgm:pt modelId="{DCC68C33-2F0C-4550-8BD5-A006A1CA6615}">
      <dgm:prSet phldrT="[Text]"/>
      <dgm:spPr>
        <a:solidFill>
          <a:schemeClr val="accent2">
            <a:lumMod val="60000"/>
            <a:lumOff val="40000"/>
            <a:alpha val="90000"/>
          </a:schemeClr>
        </a:solidFill>
      </dgm:spPr>
      <dgm:t>
        <a:bodyPr/>
        <a:lstStyle/>
        <a:p>
          <a:pPr>
            <a:buNone/>
          </a:pPr>
          <a:r>
            <a:rPr lang="en-AU" b="1" u="none">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92137" custLinFactNeighborY="7214"/>
      <dgm:spPr>
        <a:noFill/>
        <a:ln>
          <a:noFill/>
        </a:ln>
      </dgm:spPr>
    </dgm:pt>
    <dgm:pt modelId="{405C1E24-68BD-4632-BBBE-3EC2D6803FF7}" type="pres">
      <dgm:prSet presAssocID="{B96B8DCB-B480-407E-9E1F-02F00E74ACB7}" presName="linComp"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0" presStyleCnt="1" custScaleX="91252"/>
      <dgm:spPr/>
    </dgm:pt>
    <dgm:pt modelId="{0984E282-59D4-4628-AD37-5C7664821E71}" type="pres">
      <dgm:prSet presAssocID="{DCC68C33-2F0C-4550-8BD5-A006A1CA6615}" presName="nodeTx" presStyleLbl="node1" presStyleIdx="0" presStyleCnt="1">
        <dgm:presLayoutVars>
          <dgm:bulletEnabled val="1"/>
        </dgm:presLayoutVars>
      </dgm:prSet>
      <dgm:spPr/>
    </dgm:pt>
    <dgm:pt modelId="{F5F5EA1C-983E-4029-8066-AE6E13EE219F}" type="pres">
      <dgm:prSet presAssocID="{DCC68C33-2F0C-4550-8BD5-A006A1CA6615}" presName="invisiNode" presStyleLbl="node1" presStyleIdx="0" presStyleCnt="1"/>
      <dgm:spPr/>
    </dgm:pt>
    <dgm:pt modelId="{18179E28-5626-4CA3-9790-6B88313B7C59}" type="pres">
      <dgm:prSet presAssocID="{DCC68C33-2F0C-4550-8BD5-A006A1CA6615}"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5870D20-D9E9-4880-B2E9-603FB746324C}" type="presOf" srcId="{DCC68C33-2F0C-4550-8BD5-A006A1CA6615}" destId="{7308C9D0-90C1-49D7-95D9-9F61A37118BD}"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BE1EB6C7-8E6F-4114-852B-9F16A204A451}" srcId="{B96B8DCB-B480-407E-9E1F-02F00E74ACB7}" destId="{DCC68C33-2F0C-4550-8BD5-A006A1CA6615}" srcOrd="0" destOrd="0" parTransId="{829A96B8-D373-4948-8A7D-F4F04AF05102}" sibTransId="{9B031D3C-1198-4CBB-AE28-96B30DE39490}"/>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FF6B38D4-067E-4217-9FA0-39C8985297B4}" type="presParOf" srcId="{405C1E24-68BD-4632-BBBE-3EC2D6803FF7}" destId="{84B13732-78A4-46D6-BC6D-AB1D87C49237}" srcOrd="0"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76F0257-CC10-456C-B66A-FD6B154393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03BBFB00-0C08-4A8B-A73B-26D6736EF49E}">
      <dgm:prSet phldrT="[Text]" custT="1"/>
      <dgm:spPr>
        <a:solidFill>
          <a:srgbClr val="0070C0"/>
        </a:solidFill>
      </dgm:spPr>
      <dgm:t>
        <a:bodyPr/>
        <a:lstStyle/>
        <a:p>
          <a:pPr algn="ctr"/>
          <a:r>
            <a:rPr lang="en-AU" sz="2000" b="1">
              <a:solidFill>
                <a:schemeClr val="bg1"/>
              </a:solidFill>
            </a:rPr>
            <a:t>Part-whole</a:t>
          </a:r>
          <a:endParaRPr lang="en-AU" sz="2000"/>
        </a:p>
      </dgm:t>
    </dgm:pt>
    <dgm:pt modelId="{2FF6CE50-900B-4EDF-B75F-85FB17ED2ECF}" type="parTrans" cxnId="{19AC9A73-9DF4-4CCF-99C9-858599038CE7}">
      <dgm:prSet/>
      <dgm:spPr/>
      <dgm:t>
        <a:bodyPr/>
        <a:lstStyle/>
        <a:p>
          <a:endParaRPr lang="en-AU"/>
        </a:p>
      </dgm:t>
    </dgm:pt>
    <dgm:pt modelId="{680C17C2-1551-4702-8E9D-54261A9B9075}" type="sibTrans" cxnId="{19AC9A73-9DF4-4CCF-99C9-858599038CE7}">
      <dgm:prSet/>
      <dgm:spPr/>
      <dgm:t>
        <a:bodyPr/>
        <a:lstStyle/>
        <a:p>
          <a:endParaRPr lang="en-AU"/>
        </a:p>
      </dgm:t>
    </dgm:pt>
    <dgm:pt modelId="{47CD0775-9E4A-4232-91F4-927CDAB30CE1}">
      <dgm:prSet phldrT="[Text]" custT="1"/>
      <dgm:spPr>
        <a:solidFill>
          <a:srgbClr val="ED7A23"/>
        </a:solidFill>
      </dgm:spPr>
      <dgm:t>
        <a:bodyPr/>
        <a:lstStyle/>
        <a:p>
          <a:pPr algn="ctr"/>
          <a:r>
            <a:rPr lang="en-AU" sz="2000" b="1">
              <a:solidFill>
                <a:schemeClr val="bg1"/>
              </a:solidFill>
            </a:rPr>
            <a:t>Measure</a:t>
          </a:r>
          <a:endParaRPr lang="en-AU" sz="2000"/>
        </a:p>
      </dgm:t>
    </dgm:pt>
    <dgm:pt modelId="{F363D34C-A227-4B60-A291-50C8E048CCAD}" type="parTrans" cxnId="{F3ADCDF8-3284-4CFB-8773-117621CC44D6}">
      <dgm:prSet/>
      <dgm:spPr/>
      <dgm:t>
        <a:bodyPr/>
        <a:lstStyle/>
        <a:p>
          <a:endParaRPr lang="en-AU"/>
        </a:p>
      </dgm:t>
    </dgm:pt>
    <dgm:pt modelId="{06E85A0B-EB7A-4BCE-9D4B-141C0D799C8E}" type="sibTrans" cxnId="{F3ADCDF8-3284-4CFB-8773-117621CC44D6}">
      <dgm:prSet/>
      <dgm:spPr/>
      <dgm:t>
        <a:bodyPr/>
        <a:lstStyle/>
        <a:p>
          <a:endParaRPr lang="en-AU"/>
        </a:p>
      </dgm:t>
    </dgm:pt>
    <dgm:pt modelId="{4590FC5C-81C1-45C9-9B23-46BD95A07117}">
      <dgm:prSet phldrT="[Text]" custT="1"/>
      <dgm:spPr>
        <a:solidFill>
          <a:srgbClr val="663399"/>
        </a:solidFill>
      </dgm:spPr>
      <dgm:t>
        <a:bodyPr/>
        <a:lstStyle/>
        <a:p>
          <a:pPr algn="ctr"/>
          <a:r>
            <a:rPr lang="en-AU" sz="2000" b="1">
              <a:solidFill>
                <a:schemeClr val="bg1"/>
              </a:solidFill>
            </a:rPr>
            <a:t>Operators</a:t>
          </a:r>
          <a:endParaRPr lang="en-AU" sz="2000"/>
        </a:p>
      </dgm:t>
    </dgm:pt>
    <dgm:pt modelId="{F815028B-6E50-46C2-BF15-CE5EFBAD0577}" type="parTrans" cxnId="{351DA3D9-85CD-4378-963D-0E70289EB951}">
      <dgm:prSet/>
      <dgm:spPr/>
      <dgm:t>
        <a:bodyPr/>
        <a:lstStyle/>
        <a:p>
          <a:endParaRPr lang="en-AU"/>
        </a:p>
      </dgm:t>
    </dgm:pt>
    <dgm:pt modelId="{F2576007-E8C9-4BF2-9D95-EB525C0D65A8}" type="sibTrans" cxnId="{351DA3D9-85CD-4378-963D-0E70289EB951}">
      <dgm:prSet/>
      <dgm:spPr/>
      <dgm:t>
        <a:bodyPr/>
        <a:lstStyle/>
        <a:p>
          <a:endParaRPr lang="en-AU"/>
        </a:p>
      </dgm:t>
    </dgm:pt>
    <dgm:pt modelId="{841A7E3F-65E2-49A1-9E46-5DA6C5129572}">
      <dgm:prSet phldrT="[Text]" custT="1"/>
      <dgm:spPr>
        <a:solidFill>
          <a:srgbClr val="009999"/>
        </a:solidFill>
      </dgm:spPr>
      <dgm:t>
        <a:bodyPr/>
        <a:lstStyle/>
        <a:p>
          <a:pPr algn="ctr"/>
          <a:r>
            <a:rPr lang="en-AU" sz="2000" b="1"/>
            <a:t>Ratio</a:t>
          </a:r>
        </a:p>
      </dgm:t>
    </dgm:pt>
    <dgm:pt modelId="{8F3CD11E-FCD7-4FDE-BCE6-FC22BBA12E81}" type="parTrans" cxnId="{C46FEBF0-301B-4952-A79D-89C630CAFF21}">
      <dgm:prSet/>
      <dgm:spPr/>
      <dgm:t>
        <a:bodyPr/>
        <a:lstStyle/>
        <a:p>
          <a:endParaRPr lang="en-AU"/>
        </a:p>
      </dgm:t>
    </dgm:pt>
    <dgm:pt modelId="{5F1FC41E-C85A-4393-A7CA-B334FD8366BC}" type="sibTrans" cxnId="{C46FEBF0-301B-4952-A79D-89C630CAFF21}">
      <dgm:prSet/>
      <dgm:spPr/>
      <dgm:t>
        <a:bodyPr/>
        <a:lstStyle/>
        <a:p>
          <a:endParaRPr lang="en-AU"/>
        </a:p>
      </dgm:t>
    </dgm:pt>
    <dgm:pt modelId="{062ED417-3D97-45E3-8970-1C0F1E14F3E2}">
      <dgm:prSet custT="1"/>
      <dgm:spPr>
        <a:solidFill>
          <a:srgbClr val="99CC33"/>
        </a:solidFill>
      </dgm:spPr>
      <dgm:t>
        <a:bodyPr/>
        <a:lstStyle/>
        <a:p>
          <a:pPr algn="ctr"/>
          <a:r>
            <a:rPr lang="en-AU" sz="2000" b="1">
              <a:solidFill>
                <a:schemeClr val="bg1"/>
              </a:solidFill>
            </a:rPr>
            <a:t>Division</a:t>
          </a:r>
          <a:endParaRPr lang="en-AU" sz="2000"/>
        </a:p>
      </dgm:t>
    </dgm:pt>
    <dgm:pt modelId="{CDBEB500-E37F-4530-A064-A64D5EEF5763}" type="parTrans" cxnId="{8DC8B5C1-D539-4140-81AE-B957D5F4EDD9}">
      <dgm:prSet/>
      <dgm:spPr/>
      <dgm:t>
        <a:bodyPr/>
        <a:lstStyle/>
        <a:p>
          <a:endParaRPr lang="en-AU"/>
        </a:p>
      </dgm:t>
    </dgm:pt>
    <dgm:pt modelId="{8A01BA23-D765-418A-B1C4-E930DEAC6636}" type="sibTrans" cxnId="{8DC8B5C1-D539-4140-81AE-B957D5F4EDD9}">
      <dgm:prSet/>
      <dgm:spPr/>
      <dgm:t>
        <a:bodyPr/>
        <a:lstStyle/>
        <a:p>
          <a:endParaRPr lang="en-AU"/>
        </a:p>
      </dgm:t>
    </dgm:pt>
    <dgm:pt modelId="{49690262-A907-4207-97EF-DF11621AA258}" type="pres">
      <dgm:prSet presAssocID="{076F0257-CC10-456C-B66A-FD6B154393E5}" presName="linear" presStyleCnt="0">
        <dgm:presLayoutVars>
          <dgm:animLvl val="lvl"/>
          <dgm:resizeHandles val="exact"/>
        </dgm:presLayoutVars>
      </dgm:prSet>
      <dgm:spPr/>
    </dgm:pt>
    <dgm:pt modelId="{6155FF9F-AEBE-4837-9E78-2D5FBAB9F409}" type="pres">
      <dgm:prSet presAssocID="{03BBFB00-0C08-4A8B-A73B-26D6736EF49E}" presName="parentText" presStyleLbl="node1" presStyleIdx="0" presStyleCnt="5" custScaleY="77179">
        <dgm:presLayoutVars>
          <dgm:chMax val="0"/>
          <dgm:bulletEnabled val="1"/>
        </dgm:presLayoutVars>
      </dgm:prSet>
      <dgm:spPr/>
    </dgm:pt>
    <dgm:pt modelId="{A659240B-7A27-4EE0-8CB5-FC08A0AE8A5B}" type="pres">
      <dgm:prSet presAssocID="{680C17C2-1551-4702-8E9D-54261A9B9075}" presName="spacer" presStyleCnt="0"/>
      <dgm:spPr/>
    </dgm:pt>
    <dgm:pt modelId="{27982A2F-FD48-40C8-B7A7-AA28786DC5C9}" type="pres">
      <dgm:prSet presAssocID="{47CD0775-9E4A-4232-91F4-927CDAB30CE1}" presName="parentText" presStyleLbl="node1" presStyleIdx="1" presStyleCnt="5" custScaleY="77179">
        <dgm:presLayoutVars>
          <dgm:chMax val="0"/>
          <dgm:bulletEnabled val="1"/>
        </dgm:presLayoutVars>
      </dgm:prSet>
      <dgm:spPr/>
    </dgm:pt>
    <dgm:pt modelId="{5B755B0A-AB1D-46C9-A57F-B77DE21D2D77}" type="pres">
      <dgm:prSet presAssocID="{06E85A0B-EB7A-4BCE-9D4B-141C0D799C8E}" presName="spacer" presStyleCnt="0"/>
      <dgm:spPr/>
    </dgm:pt>
    <dgm:pt modelId="{20C1F464-36E8-4FB7-AB75-38CC36882538}" type="pres">
      <dgm:prSet presAssocID="{062ED417-3D97-45E3-8970-1C0F1E14F3E2}" presName="parentText" presStyleLbl="node1" presStyleIdx="2" presStyleCnt="5" custScaleY="77179">
        <dgm:presLayoutVars>
          <dgm:chMax val="0"/>
          <dgm:bulletEnabled val="1"/>
        </dgm:presLayoutVars>
      </dgm:prSet>
      <dgm:spPr/>
    </dgm:pt>
    <dgm:pt modelId="{1F68B32F-EC1A-45A5-9E70-4292F2C253D7}" type="pres">
      <dgm:prSet presAssocID="{8A01BA23-D765-418A-B1C4-E930DEAC6636}" presName="spacer" presStyleCnt="0"/>
      <dgm:spPr/>
    </dgm:pt>
    <dgm:pt modelId="{F6211E8D-A60C-4563-B6E0-09E816464072}" type="pres">
      <dgm:prSet presAssocID="{4590FC5C-81C1-45C9-9B23-46BD95A07117}" presName="parentText" presStyleLbl="node1" presStyleIdx="3" presStyleCnt="5" custScaleY="77179">
        <dgm:presLayoutVars>
          <dgm:chMax val="0"/>
          <dgm:bulletEnabled val="1"/>
        </dgm:presLayoutVars>
      </dgm:prSet>
      <dgm:spPr/>
    </dgm:pt>
    <dgm:pt modelId="{FC31DAA5-BA5E-486D-8D92-212F9BE1F1A8}" type="pres">
      <dgm:prSet presAssocID="{F2576007-E8C9-4BF2-9D95-EB525C0D65A8}" presName="spacer" presStyleCnt="0"/>
      <dgm:spPr/>
    </dgm:pt>
    <dgm:pt modelId="{2AF6FDA6-710B-471A-B40B-ECA358095414}" type="pres">
      <dgm:prSet presAssocID="{841A7E3F-65E2-49A1-9E46-5DA6C5129572}" presName="parentText" presStyleLbl="node1" presStyleIdx="4" presStyleCnt="5" custScaleY="77179">
        <dgm:presLayoutVars>
          <dgm:chMax val="0"/>
          <dgm:bulletEnabled val="1"/>
        </dgm:presLayoutVars>
      </dgm:prSet>
      <dgm:spPr/>
    </dgm:pt>
  </dgm:ptLst>
  <dgm:cxnLst>
    <dgm:cxn modelId="{B84DBC39-F388-4664-9B51-046E8FEB416F}" type="presOf" srcId="{841A7E3F-65E2-49A1-9E46-5DA6C5129572}" destId="{2AF6FDA6-710B-471A-B40B-ECA358095414}" srcOrd="0" destOrd="0" presId="urn:microsoft.com/office/officeart/2005/8/layout/vList2"/>
    <dgm:cxn modelId="{D9F39C62-71F9-456A-B957-814039422A9B}" type="presOf" srcId="{47CD0775-9E4A-4232-91F4-927CDAB30CE1}" destId="{27982A2F-FD48-40C8-B7A7-AA28786DC5C9}" srcOrd="0" destOrd="0" presId="urn:microsoft.com/office/officeart/2005/8/layout/vList2"/>
    <dgm:cxn modelId="{5160C76F-814B-48FF-B2AF-8FFAC070F313}" type="presOf" srcId="{076F0257-CC10-456C-B66A-FD6B154393E5}" destId="{49690262-A907-4207-97EF-DF11621AA258}" srcOrd="0" destOrd="0" presId="urn:microsoft.com/office/officeart/2005/8/layout/vList2"/>
    <dgm:cxn modelId="{19AC9A73-9DF4-4CCF-99C9-858599038CE7}" srcId="{076F0257-CC10-456C-B66A-FD6B154393E5}" destId="{03BBFB00-0C08-4A8B-A73B-26D6736EF49E}" srcOrd="0" destOrd="0" parTransId="{2FF6CE50-900B-4EDF-B75F-85FB17ED2ECF}" sibTransId="{680C17C2-1551-4702-8E9D-54261A9B9075}"/>
    <dgm:cxn modelId="{2AAEE783-49DB-4B49-9D92-D06A429C1DF6}" type="presOf" srcId="{4590FC5C-81C1-45C9-9B23-46BD95A07117}" destId="{F6211E8D-A60C-4563-B6E0-09E816464072}" srcOrd="0" destOrd="0" presId="urn:microsoft.com/office/officeart/2005/8/layout/vList2"/>
    <dgm:cxn modelId="{084B4499-1789-45A0-81EE-58E3413A7FE2}" type="presOf" srcId="{062ED417-3D97-45E3-8970-1C0F1E14F3E2}" destId="{20C1F464-36E8-4FB7-AB75-38CC36882538}" srcOrd="0" destOrd="0" presId="urn:microsoft.com/office/officeart/2005/8/layout/vList2"/>
    <dgm:cxn modelId="{28089CB9-9F47-48A4-8293-200A9B927D9D}" type="presOf" srcId="{03BBFB00-0C08-4A8B-A73B-26D6736EF49E}" destId="{6155FF9F-AEBE-4837-9E78-2D5FBAB9F409}" srcOrd="0" destOrd="0" presId="urn:microsoft.com/office/officeart/2005/8/layout/vList2"/>
    <dgm:cxn modelId="{8DC8B5C1-D539-4140-81AE-B957D5F4EDD9}" srcId="{076F0257-CC10-456C-B66A-FD6B154393E5}" destId="{062ED417-3D97-45E3-8970-1C0F1E14F3E2}" srcOrd="2" destOrd="0" parTransId="{CDBEB500-E37F-4530-A064-A64D5EEF5763}" sibTransId="{8A01BA23-D765-418A-B1C4-E930DEAC6636}"/>
    <dgm:cxn modelId="{351DA3D9-85CD-4378-963D-0E70289EB951}" srcId="{076F0257-CC10-456C-B66A-FD6B154393E5}" destId="{4590FC5C-81C1-45C9-9B23-46BD95A07117}" srcOrd="3" destOrd="0" parTransId="{F815028B-6E50-46C2-BF15-CE5EFBAD0577}" sibTransId="{F2576007-E8C9-4BF2-9D95-EB525C0D65A8}"/>
    <dgm:cxn modelId="{C46FEBF0-301B-4952-A79D-89C630CAFF21}" srcId="{076F0257-CC10-456C-B66A-FD6B154393E5}" destId="{841A7E3F-65E2-49A1-9E46-5DA6C5129572}" srcOrd="4" destOrd="0" parTransId="{8F3CD11E-FCD7-4FDE-BCE6-FC22BBA12E81}" sibTransId="{5F1FC41E-C85A-4393-A7CA-B334FD8366BC}"/>
    <dgm:cxn modelId="{F3ADCDF8-3284-4CFB-8773-117621CC44D6}" srcId="{076F0257-CC10-456C-B66A-FD6B154393E5}" destId="{47CD0775-9E4A-4232-91F4-927CDAB30CE1}" srcOrd="1" destOrd="0" parTransId="{F363D34C-A227-4B60-A291-50C8E048CCAD}" sibTransId="{06E85A0B-EB7A-4BCE-9D4B-141C0D799C8E}"/>
    <dgm:cxn modelId="{590DF680-41B3-4615-8C4A-7FA8A48515E0}" type="presParOf" srcId="{49690262-A907-4207-97EF-DF11621AA258}" destId="{6155FF9F-AEBE-4837-9E78-2D5FBAB9F409}" srcOrd="0" destOrd="0" presId="urn:microsoft.com/office/officeart/2005/8/layout/vList2"/>
    <dgm:cxn modelId="{4E3F59C6-AB0C-4E10-A1B3-3E845CF910AF}" type="presParOf" srcId="{49690262-A907-4207-97EF-DF11621AA258}" destId="{A659240B-7A27-4EE0-8CB5-FC08A0AE8A5B}" srcOrd="1" destOrd="0" presId="urn:microsoft.com/office/officeart/2005/8/layout/vList2"/>
    <dgm:cxn modelId="{E5BEA50A-E266-45C0-A664-69ECFA4D8218}" type="presParOf" srcId="{49690262-A907-4207-97EF-DF11621AA258}" destId="{27982A2F-FD48-40C8-B7A7-AA28786DC5C9}" srcOrd="2" destOrd="0" presId="urn:microsoft.com/office/officeart/2005/8/layout/vList2"/>
    <dgm:cxn modelId="{752A2D67-C97C-4DF7-9291-0215D8F2CBBC}" type="presParOf" srcId="{49690262-A907-4207-97EF-DF11621AA258}" destId="{5B755B0A-AB1D-46C9-A57F-B77DE21D2D77}" srcOrd="3" destOrd="0" presId="urn:microsoft.com/office/officeart/2005/8/layout/vList2"/>
    <dgm:cxn modelId="{DBBDAFA7-9114-4648-9B9F-DDEF5D0BD05E}" type="presParOf" srcId="{49690262-A907-4207-97EF-DF11621AA258}" destId="{20C1F464-36E8-4FB7-AB75-38CC36882538}" srcOrd="4" destOrd="0" presId="urn:microsoft.com/office/officeart/2005/8/layout/vList2"/>
    <dgm:cxn modelId="{695DBFAB-C481-4AC6-8AFD-4A4390CE5497}" type="presParOf" srcId="{49690262-A907-4207-97EF-DF11621AA258}" destId="{1F68B32F-EC1A-45A5-9E70-4292F2C253D7}" srcOrd="5" destOrd="0" presId="urn:microsoft.com/office/officeart/2005/8/layout/vList2"/>
    <dgm:cxn modelId="{D24E2274-4D31-4C81-840F-A83E948E0B69}" type="presParOf" srcId="{49690262-A907-4207-97EF-DF11621AA258}" destId="{F6211E8D-A60C-4563-B6E0-09E816464072}" srcOrd="6" destOrd="0" presId="urn:microsoft.com/office/officeart/2005/8/layout/vList2"/>
    <dgm:cxn modelId="{52DC6214-61BE-44A4-922E-9A7274D63966}" type="presParOf" srcId="{49690262-A907-4207-97EF-DF11621AA258}" destId="{FC31DAA5-BA5E-486D-8D92-212F9BE1F1A8}" srcOrd="7" destOrd="0" presId="urn:microsoft.com/office/officeart/2005/8/layout/vList2"/>
    <dgm:cxn modelId="{2F90D382-DE2A-4918-96F0-1C3C16880B6D}" type="presParOf" srcId="{49690262-A907-4207-97EF-DF11621AA258}" destId="{2AF6FDA6-710B-471A-B40B-ECA358095414}"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6_5" csCatId="accent6" phldr="1"/>
      <dgm:spPr/>
    </dgm:pt>
    <dgm:pt modelId="{DCC68C33-2F0C-4550-8BD5-A006A1CA6615}">
      <dgm:prSet phldrT="[Text]"/>
      <dgm:spPr>
        <a:solidFill>
          <a:schemeClr val="accent2">
            <a:lumMod val="60000"/>
            <a:lumOff val="40000"/>
            <a:alpha val="90000"/>
          </a:schemeClr>
        </a:solidFill>
      </dgm:spPr>
      <dgm:t>
        <a:bodyPr/>
        <a:lstStyle/>
        <a:p>
          <a:pPr>
            <a:buNone/>
          </a:pPr>
          <a:r>
            <a:rPr lang="en-AU" b="1" u="none">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92137" custLinFactNeighborY="7214"/>
      <dgm:spPr>
        <a:noFill/>
        <a:ln>
          <a:noFill/>
        </a:ln>
      </dgm:spPr>
    </dgm:pt>
    <dgm:pt modelId="{405C1E24-68BD-4632-BBBE-3EC2D6803FF7}" type="pres">
      <dgm:prSet presAssocID="{B96B8DCB-B480-407E-9E1F-02F00E74ACB7}" presName="linComp"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0" presStyleCnt="1" custScaleX="91252"/>
      <dgm:spPr/>
    </dgm:pt>
    <dgm:pt modelId="{0984E282-59D4-4628-AD37-5C7664821E71}" type="pres">
      <dgm:prSet presAssocID="{DCC68C33-2F0C-4550-8BD5-A006A1CA6615}" presName="nodeTx" presStyleLbl="node1" presStyleIdx="0" presStyleCnt="1">
        <dgm:presLayoutVars>
          <dgm:bulletEnabled val="1"/>
        </dgm:presLayoutVars>
      </dgm:prSet>
      <dgm:spPr/>
    </dgm:pt>
    <dgm:pt modelId="{F5F5EA1C-983E-4029-8066-AE6E13EE219F}" type="pres">
      <dgm:prSet presAssocID="{DCC68C33-2F0C-4550-8BD5-A006A1CA6615}" presName="invisiNode" presStyleLbl="node1" presStyleIdx="0" presStyleCnt="1"/>
      <dgm:spPr/>
    </dgm:pt>
    <dgm:pt modelId="{18179E28-5626-4CA3-9790-6B88313B7C59}" type="pres">
      <dgm:prSet presAssocID="{DCC68C33-2F0C-4550-8BD5-A006A1CA6615}"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5870D20-D9E9-4880-B2E9-603FB746324C}" type="presOf" srcId="{DCC68C33-2F0C-4550-8BD5-A006A1CA6615}" destId="{7308C9D0-90C1-49D7-95D9-9F61A37118BD}"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BE1EB6C7-8E6F-4114-852B-9F16A204A451}" srcId="{B96B8DCB-B480-407E-9E1F-02F00E74ACB7}" destId="{DCC68C33-2F0C-4550-8BD5-A006A1CA6615}" srcOrd="0" destOrd="0" parTransId="{829A96B8-D373-4948-8A7D-F4F04AF05102}" sibTransId="{9B031D3C-1198-4CBB-AE28-96B30DE39490}"/>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FF6B38D4-067E-4217-9FA0-39C8985297B4}" type="presParOf" srcId="{405C1E24-68BD-4632-BBBE-3EC2D6803FF7}" destId="{84B13732-78A4-46D6-BC6D-AB1D87C49237}" srcOrd="0"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76F0257-CC10-456C-B66A-FD6B154393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03BBFB00-0C08-4A8B-A73B-26D6736EF49E}">
      <dgm:prSet phldrT="[Text]" custT="1"/>
      <dgm:spPr>
        <a:solidFill>
          <a:srgbClr val="0070C0"/>
        </a:solidFill>
      </dgm:spPr>
      <dgm:t>
        <a:bodyPr/>
        <a:lstStyle/>
        <a:p>
          <a:pPr algn="ctr"/>
          <a:r>
            <a:rPr lang="en-AU" sz="2000" b="1">
              <a:solidFill>
                <a:schemeClr val="bg1"/>
              </a:solidFill>
            </a:rPr>
            <a:t>Part-whole</a:t>
          </a:r>
          <a:endParaRPr lang="en-AU" sz="2000"/>
        </a:p>
      </dgm:t>
    </dgm:pt>
    <dgm:pt modelId="{2FF6CE50-900B-4EDF-B75F-85FB17ED2ECF}" type="parTrans" cxnId="{19AC9A73-9DF4-4CCF-99C9-858599038CE7}">
      <dgm:prSet/>
      <dgm:spPr/>
      <dgm:t>
        <a:bodyPr/>
        <a:lstStyle/>
        <a:p>
          <a:endParaRPr lang="en-AU"/>
        </a:p>
      </dgm:t>
    </dgm:pt>
    <dgm:pt modelId="{680C17C2-1551-4702-8E9D-54261A9B9075}" type="sibTrans" cxnId="{19AC9A73-9DF4-4CCF-99C9-858599038CE7}">
      <dgm:prSet/>
      <dgm:spPr/>
      <dgm:t>
        <a:bodyPr/>
        <a:lstStyle/>
        <a:p>
          <a:endParaRPr lang="en-AU"/>
        </a:p>
      </dgm:t>
    </dgm:pt>
    <dgm:pt modelId="{47CD0775-9E4A-4232-91F4-927CDAB30CE1}">
      <dgm:prSet phldrT="[Text]" custT="1"/>
      <dgm:spPr>
        <a:solidFill>
          <a:srgbClr val="ED7A23"/>
        </a:solidFill>
      </dgm:spPr>
      <dgm:t>
        <a:bodyPr/>
        <a:lstStyle/>
        <a:p>
          <a:pPr algn="ctr"/>
          <a:r>
            <a:rPr lang="en-AU" sz="2000" b="1">
              <a:solidFill>
                <a:schemeClr val="bg1"/>
              </a:solidFill>
            </a:rPr>
            <a:t>Measure</a:t>
          </a:r>
          <a:endParaRPr lang="en-AU" sz="2000"/>
        </a:p>
      </dgm:t>
    </dgm:pt>
    <dgm:pt modelId="{F363D34C-A227-4B60-A291-50C8E048CCAD}" type="parTrans" cxnId="{F3ADCDF8-3284-4CFB-8773-117621CC44D6}">
      <dgm:prSet/>
      <dgm:spPr/>
      <dgm:t>
        <a:bodyPr/>
        <a:lstStyle/>
        <a:p>
          <a:endParaRPr lang="en-AU"/>
        </a:p>
      </dgm:t>
    </dgm:pt>
    <dgm:pt modelId="{06E85A0B-EB7A-4BCE-9D4B-141C0D799C8E}" type="sibTrans" cxnId="{F3ADCDF8-3284-4CFB-8773-117621CC44D6}">
      <dgm:prSet/>
      <dgm:spPr/>
      <dgm:t>
        <a:bodyPr/>
        <a:lstStyle/>
        <a:p>
          <a:endParaRPr lang="en-AU"/>
        </a:p>
      </dgm:t>
    </dgm:pt>
    <dgm:pt modelId="{4590FC5C-81C1-45C9-9B23-46BD95A07117}">
      <dgm:prSet phldrT="[Text]" custT="1"/>
      <dgm:spPr>
        <a:solidFill>
          <a:srgbClr val="663399"/>
        </a:solidFill>
      </dgm:spPr>
      <dgm:t>
        <a:bodyPr/>
        <a:lstStyle/>
        <a:p>
          <a:pPr algn="ctr"/>
          <a:r>
            <a:rPr lang="en-AU" sz="2000" b="1">
              <a:solidFill>
                <a:schemeClr val="bg1"/>
              </a:solidFill>
            </a:rPr>
            <a:t>Operators</a:t>
          </a:r>
          <a:endParaRPr lang="en-AU" sz="2000"/>
        </a:p>
      </dgm:t>
    </dgm:pt>
    <dgm:pt modelId="{F815028B-6E50-46C2-BF15-CE5EFBAD0577}" type="parTrans" cxnId="{351DA3D9-85CD-4378-963D-0E70289EB951}">
      <dgm:prSet/>
      <dgm:spPr/>
      <dgm:t>
        <a:bodyPr/>
        <a:lstStyle/>
        <a:p>
          <a:endParaRPr lang="en-AU"/>
        </a:p>
      </dgm:t>
    </dgm:pt>
    <dgm:pt modelId="{F2576007-E8C9-4BF2-9D95-EB525C0D65A8}" type="sibTrans" cxnId="{351DA3D9-85CD-4378-963D-0E70289EB951}">
      <dgm:prSet/>
      <dgm:spPr/>
      <dgm:t>
        <a:bodyPr/>
        <a:lstStyle/>
        <a:p>
          <a:endParaRPr lang="en-AU"/>
        </a:p>
      </dgm:t>
    </dgm:pt>
    <dgm:pt modelId="{841A7E3F-65E2-49A1-9E46-5DA6C5129572}">
      <dgm:prSet phldrT="[Text]" custT="1"/>
      <dgm:spPr>
        <a:solidFill>
          <a:srgbClr val="009999"/>
        </a:solidFill>
      </dgm:spPr>
      <dgm:t>
        <a:bodyPr/>
        <a:lstStyle/>
        <a:p>
          <a:pPr algn="ctr"/>
          <a:r>
            <a:rPr lang="en-AU" sz="2000" b="1"/>
            <a:t>Ratio</a:t>
          </a:r>
        </a:p>
      </dgm:t>
    </dgm:pt>
    <dgm:pt modelId="{8F3CD11E-FCD7-4FDE-BCE6-FC22BBA12E81}" type="parTrans" cxnId="{C46FEBF0-301B-4952-A79D-89C630CAFF21}">
      <dgm:prSet/>
      <dgm:spPr/>
      <dgm:t>
        <a:bodyPr/>
        <a:lstStyle/>
        <a:p>
          <a:endParaRPr lang="en-AU"/>
        </a:p>
      </dgm:t>
    </dgm:pt>
    <dgm:pt modelId="{5F1FC41E-C85A-4393-A7CA-B334FD8366BC}" type="sibTrans" cxnId="{C46FEBF0-301B-4952-A79D-89C630CAFF21}">
      <dgm:prSet/>
      <dgm:spPr/>
      <dgm:t>
        <a:bodyPr/>
        <a:lstStyle/>
        <a:p>
          <a:endParaRPr lang="en-AU"/>
        </a:p>
      </dgm:t>
    </dgm:pt>
    <dgm:pt modelId="{062ED417-3D97-45E3-8970-1C0F1E14F3E2}">
      <dgm:prSet custT="1"/>
      <dgm:spPr>
        <a:solidFill>
          <a:srgbClr val="99CC33"/>
        </a:solidFill>
      </dgm:spPr>
      <dgm:t>
        <a:bodyPr/>
        <a:lstStyle/>
        <a:p>
          <a:pPr algn="ctr"/>
          <a:r>
            <a:rPr lang="en-AU" sz="2000" b="1">
              <a:solidFill>
                <a:schemeClr val="bg1"/>
              </a:solidFill>
            </a:rPr>
            <a:t>Division</a:t>
          </a:r>
          <a:endParaRPr lang="en-AU" sz="2000"/>
        </a:p>
      </dgm:t>
    </dgm:pt>
    <dgm:pt modelId="{CDBEB500-E37F-4530-A064-A64D5EEF5763}" type="parTrans" cxnId="{8DC8B5C1-D539-4140-81AE-B957D5F4EDD9}">
      <dgm:prSet/>
      <dgm:spPr/>
      <dgm:t>
        <a:bodyPr/>
        <a:lstStyle/>
        <a:p>
          <a:endParaRPr lang="en-AU"/>
        </a:p>
      </dgm:t>
    </dgm:pt>
    <dgm:pt modelId="{8A01BA23-D765-418A-B1C4-E930DEAC6636}" type="sibTrans" cxnId="{8DC8B5C1-D539-4140-81AE-B957D5F4EDD9}">
      <dgm:prSet/>
      <dgm:spPr/>
      <dgm:t>
        <a:bodyPr/>
        <a:lstStyle/>
        <a:p>
          <a:endParaRPr lang="en-AU"/>
        </a:p>
      </dgm:t>
    </dgm:pt>
    <dgm:pt modelId="{49690262-A907-4207-97EF-DF11621AA258}" type="pres">
      <dgm:prSet presAssocID="{076F0257-CC10-456C-B66A-FD6B154393E5}" presName="linear" presStyleCnt="0">
        <dgm:presLayoutVars>
          <dgm:animLvl val="lvl"/>
          <dgm:resizeHandles val="exact"/>
        </dgm:presLayoutVars>
      </dgm:prSet>
      <dgm:spPr/>
    </dgm:pt>
    <dgm:pt modelId="{6155FF9F-AEBE-4837-9E78-2D5FBAB9F409}" type="pres">
      <dgm:prSet presAssocID="{03BBFB00-0C08-4A8B-A73B-26D6736EF49E}" presName="parentText" presStyleLbl="node1" presStyleIdx="0" presStyleCnt="5" custScaleY="77179">
        <dgm:presLayoutVars>
          <dgm:chMax val="0"/>
          <dgm:bulletEnabled val="1"/>
        </dgm:presLayoutVars>
      </dgm:prSet>
      <dgm:spPr/>
    </dgm:pt>
    <dgm:pt modelId="{A659240B-7A27-4EE0-8CB5-FC08A0AE8A5B}" type="pres">
      <dgm:prSet presAssocID="{680C17C2-1551-4702-8E9D-54261A9B9075}" presName="spacer" presStyleCnt="0"/>
      <dgm:spPr/>
    </dgm:pt>
    <dgm:pt modelId="{27982A2F-FD48-40C8-B7A7-AA28786DC5C9}" type="pres">
      <dgm:prSet presAssocID="{47CD0775-9E4A-4232-91F4-927CDAB30CE1}" presName="parentText" presStyleLbl="node1" presStyleIdx="1" presStyleCnt="5" custScaleY="77179">
        <dgm:presLayoutVars>
          <dgm:chMax val="0"/>
          <dgm:bulletEnabled val="1"/>
        </dgm:presLayoutVars>
      </dgm:prSet>
      <dgm:spPr/>
    </dgm:pt>
    <dgm:pt modelId="{5B755B0A-AB1D-46C9-A57F-B77DE21D2D77}" type="pres">
      <dgm:prSet presAssocID="{06E85A0B-EB7A-4BCE-9D4B-141C0D799C8E}" presName="spacer" presStyleCnt="0"/>
      <dgm:spPr/>
    </dgm:pt>
    <dgm:pt modelId="{20C1F464-36E8-4FB7-AB75-38CC36882538}" type="pres">
      <dgm:prSet presAssocID="{062ED417-3D97-45E3-8970-1C0F1E14F3E2}" presName="parentText" presStyleLbl="node1" presStyleIdx="2" presStyleCnt="5" custScaleY="77179">
        <dgm:presLayoutVars>
          <dgm:chMax val="0"/>
          <dgm:bulletEnabled val="1"/>
        </dgm:presLayoutVars>
      </dgm:prSet>
      <dgm:spPr/>
    </dgm:pt>
    <dgm:pt modelId="{1F68B32F-EC1A-45A5-9E70-4292F2C253D7}" type="pres">
      <dgm:prSet presAssocID="{8A01BA23-D765-418A-B1C4-E930DEAC6636}" presName="spacer" presStyleCnt="0"/>
      <dgm:spPr/>
    </dgm:pt>
    <dgm:pt modelId="{F6211E8D-A60C-4563-B6E0-09E816464072}" type="pres">
      <dgm:prSet presAssocID="{4590FC5C-81C1-45C9-9B23-46BD95A07117}" presName="parentText" presStyleLbl="node1" presStyleIdx="3" presStyleCnt="5" custScaleY="77179">
        <dgm:presLayoutVars>
          <dgm:chMax val="0"/>
          <dgm:bulletEnabled val="1"/>
        </dgm:presLayoutVars>
      </dgm:prSet>
      <dgm:spPr/>
    </dgm:pt>
    <dgm:pt modelId="{FC31DAA5-BA5E-486D-8D92-212F9BE1F1A8}" type="pres">
      <dgm:prSet presAssocID="{F2576007-E8C9-4BF2-9D95-EB525C0D65A8}" presName="spacer" presStyleCnt="0"/>
      <dgm:spPr/>
    </dgm:pt>
    <dgm:pt modelId="{2AF6FDA6-710B-471A-B40B-ECA358095414}" type="pres">
      <dgm:prSet presAssocID="{841A7E3F-65E2-49A1-9E46-5DA6C5129572}" presName="parentText" presStyleLbl="node1" presStyleIdx="4" presStyleCnt="5" custScaleY="77179">
        <dgm:presLayoutVars>
          <dgm:chMax val="0"/>
          <dgm:bulletEnabled val="1"/>
        </dgm:presLayoutVars>
      </dgm:prSet>
      <dgm:spPr/>
    </dgm:pt>
  </dgm:ptLst>
  <dgm:cxnLst>
    <dgm:cxn modelId="{B84DBC39-F388-4664-9B51-046E8FEB416F}" type="presOf" srcId="{841A7E3F-65E2-49A1-9E46-5DA6C5129572}" destId="{2AF6FDA6-710B-471A-B40B-ECA358095414}" srcOrd="0" destOrd="0" presId="urn:microsoft.com/office/officeart/2005/8/layout/vList2"/>
    <dgm:cxn modelId="{D9F39C62-71F9-456A-B957-814039422A9B}" type="presOf" srcId="{47CD0775-9E4A-4232-91F4-927CDAB30CE1}" destId="{27982A2F-FD48-40C8-B7A7-AA28786DC5C9}" srcOrd="0" destOrd="0" presId="urn:microsoft.com/office/officeart/2005/8/layout/vList2"/>
    <dgm:cxn modelId="{5160C76F-814B-48FF-B2AF-8FFAC070F313}" type="presOf" srcId="{076F0257-CC10-456C-B66A-FD6B154393E5}" destId="{49690262-A907-4207-97EF-DF11621AA258}" srcOrd="0" destOrd="0" presId="urn:microsoft.com/office/officeart/2005/8/layout/vList2"/>
    <dgm:cxn modelId="{19AC9A73-9DF4-4CCF-99C9-858599038CE7}" srcId="{076F0257-CC10-456C-B66A-FD6B154393E5}" destId="{03BBFB00-0C08-4A8B-A73B-26D6736EF49E}" srcOrd="0" destOrd="0" parTransId="{2FF6CE50-900B-4EDF-B75F-85FB17ED2ECF}" sibTransId="{680C17C2-1551-4702-8E9D-54261A9B9075}"/>
    <dgm:cxn modelId="{2AAEE783-49DB-4B49-9D92-D06A429C1DF6}" type="presOf" srcId="{4590FC5C-81C1-45C9-9B23-46BD95A07117}" destId="{F6211E8D-A60C-4563-B6E0-09E816464072}" srcOrd="0" destOrd="0" presId="urn:microsoft.com/office/officeart/2005/8/layout/vList2"/>
    <dgm:cxn modelId="{084B4499-1789-45A0-81EE-58E3413A7FE2}" type="presOf" srcId="{062ED417-3D97-45E3-8970-1C0F1E14F3E2}" destId="{20C1F464-36E8-4FB7-AB75-38CC36882538}" srcOrd="0" destOrd="0" presId="urn:microsoft.com/office/officeart/2005/8/layout/vList2"/>
    <dgm:cxn modelId="{28089CB9-9F47-48A4-8293-200A9B927D9D}" type="presOf" srcId="{03BBFB00-0C08-4A8B-A73B-26D6736EF49E}" destId="{6155FF9F-AEBE-4837-9E78-2D5FBAB9F409}" srcOrd="0" destOrd="0" presId="urn:microsoft.com/office/officeart/2005/8/layout/vList2"/>
    <dgm:cxn modelId="{8DC8B5C1-D539-4140-81AE-B957D5F4EDD9}" srcId="{076F0257-CC10-456C-B66A-FD6B154393E5}" destId="{062ED417-3D97-45E3-8970-1C0F1E14F3E2}" srcOrd="2" destOrd="0" parTransId="{CDBEB500-E37F-4530-A064-A64D5EEF5763}" sibTransId="{8A01BA23-D765-418A-B1C4-E930DEAC6636}"/>
    <dgm:cxn modelId="{351DA3D9-85CD-4378-963D-0E70289EB951}" srcId="{076F0257-CC10-456C-B66A-FD6B154393E5}" destId="{4590FC5C-81C1-45C9-9B23-46BD95A07117}" srcOrd="3" destOrd="0" parTransId="{F815028B-6E50-46C2-BF15-CE5EFBAD0577}" sibTransId="{F2576007-E8C9-4BF2-9D95-EB525C0D65A8}"/>
    <dgm:cxn modelId="{C46FEBF0-301B-4952-A79D-89C630CAFF21}" srcId="{076F0257-CC10-456C-B66A-FD6B154393E5}" destId="{841A7E3F-65E2-49A1-9E46-5DA6C5129572}" srcOrd="4" destOrd="0" parTransId="{8F3CD11E-FCD7-4FDE-BCE6-FC22BBA12E81}" sibTransId="{5F1FC41E-C85A-4393-A7CA-B334FD8366BC}"/>
    <dgm:cxn modelId="{F3ADCDF8-3284-4CFB-8773-117621CC44D6}" srcId="{076F0257-CC10-456C-B66A-FD6B154393E5}" destId="{47CD0775-9E4A-4232-91F4-927CDAB30CE1}" srcOrd="1" destOrd="0" parTransId="{F363D34C-A227-4B60-A291-50C8E048CCAD}" sibTransId="{06E85A0B-EB7A-4BCE-9D4B-141C0D799C8E}"/>
    <dgm:cxn modelId="{590DF680-41B3-4615-8C4A-7FA8A48515E0}" type="presParOf" srcId="{49690262-A907-4207-97EF-DF11621AA258}" destId="{6155FF9F-AEBE-4837-9E78-2D5FBAB9F409}" srcOrd="0" destOrd="0" presId="urn:microsoft.com/office/officeart/2005/8/layout/vList2"/>
    <dgm:cxn modelId="{4E3F59C6-AB0C-4E10-A1B3-3E845CF910AF}" type="presParOf" srcId="{49690262-A907-4207-97EF-DF11621AA258}" destId="{A659240B-7A27-4EE0-8CB5-FC08A0AE8A5B}" srcOrd="1" destOrd="0" presId="urn:microsoft.com/office/officeart/2005/8/layout/vList2"/>
    <dgm:cxn modelId="{E5BEA50A-E266-45C0-A664-69ECFA4D8218}" type="presParOf" srcId="{49690262-A907-4207-97EF-DF11621AA258}" destId="{27982A2F-FD48-40C8-B7A7-AA28786DC5C9}" srcOrd="2" destOrd="0" presId="urn:microsoft.com/office/officeart/2005/8/layout/vList2"/>
    <dgm:cxn modelId="{752A2D67-C97C-4DF7-9291-0215D8F2CBBC}" type="presParOf" srcId="{49690262-A907-4207-97EF-DF11621AA258}" destId="{5B755B0A-AB1D-46C9-A57F-B77DE21D2D77}" srcOrd="3" destOrd="0" presId="urn:microsoft.com/office/officeart/2005/8/layout/vList2"/>
    <dgm:cxn modelId="{DBBDAFA7-9114-4648-9B9F-DDEF5D0BD05E}" type="presParOf" srcId="{49690262-A907-4207-97EF-DF11621AA258}" destId="{20C1F464-36E8-4FB7-AB75-38CC36882538}" srcOrd="4" destOrd="0" presId="urn:microsoft.com/office/officeart/2005/8/layout/vList2"/>
    <dgm:cxn modelId="{695DBFAB-C481-4AC6-8AFD-4A4390CE5497}" type="presParOf" srcId="{49690262-A907-4207-97EF-DF11621AA258}" destId="{1F68B32F-EC1A-45A5-9E70-4292F2C253D7}" srcOrd="5" destOrd="0" presId="urn:microsoft.com/office/officeart/2005/8/layout/vList2"/>
    <dgm:cxn modelId="{D24E2274-4D31-4C81-840F-A83E948E0B69}" type="presParOf" srcId="{49690262-A907-4207-97EF-DF11621AA258}" destId="{F6211E8D-A60C-4563-B6E0-09E816464072}" srcOrd="6" destOrd="0" presId="urn:microsoft.com/office/officeart/2005/8/layout/vList2"/>
    <dgm:cxn modelId="{52DC6214-61BE-44A4-922E-9A7274D63966}" type="presParOf" srcId="{49690262-A907-4207-97EF-DF11621AA258}" destId="{FC31DAA5-BA5E-486D-8D92-212F9BE1F1A8}" srcOrd="7" destOrd="0" presId="urn:microsoft.com/office/officeart/2005/8/layout/vList2"/>
    <dgm:cxn modelId="{2F90D382-DE2A-4918-96F0-1C3C16880B6D}" type="presParOf" srcId="{49690262-A907-4207-97EF-DF11621AA258}" destId="{2AF6FDA6-710B-471A-B40B-ECA358095414}"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6_5" csCatId="accent6" phldr="1"/>
      <dgm:spPr/>
    </dgm:pt>
    <dgm:pt modelId="{DCC68C33-2F0C-4550-8BD5-A006A1CA6615}">
      <dgm:prSet phldrT="[Text]"/>
      <dgm:spPr>
        <a:solidFill>
          <a:schemeClr val="accent2">
            <a:lumMod val="60000"/>
            <a:lumOff val="40000"/>
            <a:alpha val="90000"/>
          </a:schemeClr>
        </a:solidFill>
      </dgm:spPr>
      <dgm:t>
        <a:bodyPr/>
        <a:lstStyle/>
        <a:p>
          <a:pPr>
            <a:buNone/>
          </a:pPr>
          <a:r>
            <a:rPr lang="en-AU" b="1" u="none">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92137" custLinFactNeighborY="7214"/>
      <dgm:spPr>
        <a:noFill/>
        <a:ln>
          <a:noFill/>
        </a:ln>
      </dgm:spPr>
    </dgm:pt>
    <dgm:pt modelId="{405C1E24-68BD-4632-BBBE-3EC2D6803FF7}" type="pres">
      <dgm:prSet presAssocID="{B96B8DCB-B480-407E-9E1F-02F00E74ACB7}" presName="linComp"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0" presStyleCnt="1" custScaleX="91252"/>
      <dgm:spPr/>
    </dgm:pt>
    <dgm:pt modelId="{0984E282-59D4-4628-AD37-5C7664821E71}" type="pres">
      <dgm:prSet presAssocID="{DCC68C33-2F0C-4550-8BD5-A006A1CA6615}" presName="nodeTx" presStyleLbl="node1" presStyleIdx="0" presStyleCnt="1">
        <dgm:presLayoutVars>
          <dgm:bulletEnabled val="1"/>
        </dgm:presLayoutVars>
      </dgm:prSet>
      <dgm:spPr/>
    </dgm:pt>
    <dgm:pt modelId="{F5F5EA1C-983E-4029-8066-AE6E13EE219F}" type="pres">
      <dgm:prSet presAssocID="{DCC68C33-2F0C-4550-8BD5-A006A1CA6615}" presName="invisiNode" presStyleLbl="node1" presStyleIdx="0" presStyleCnt="1"/>
      <dgm:spPr/>
    </dgm:pt>
    <dgm:pt modelId="{18179E28-5626-4CA3-9790-6B88313B7C59}" type="pres">
      <dgm:prSet presAssocID="{DCC68C33-2F0C-4550-8BD5-A006A1CA6615}"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5870D20-D9E9-4880-B2E9-603FB746324C}" type="presOf" srcId="{DCC68C33-2F0C-4550-8BD5-A006A1CA6615}" destId="{7308C9D0-90C1-49D7-95D9-9F61A37118BD}"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BE1EB6C7-8E6F-4114-852B-9F16A204A451}" srcId="{B96B8DCB-B480-407E-9E1F-02F00E74ACB7}" destId="{DCC68C33-2F0C-4550-8BD5-A006A1CA6615}" srcOrd="0" destOrd="0" parTransId="{829A96B8-D373-4948-8A7D-F4F04AF05102}" sibTransId="{9B031D3C-1198-4CBB-AE28-96B30DE39490}"/>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FF6B38D4-067E-4217-9FA0-39C8985297B4}" type="presParOf" srcId="{405C1E24-68BD-4632-BBBE-3EC2D6803FF7}" destId="{84B13732-78A4-46D6-BC6D-AB1D87C49237}" srcOrd="0"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76F0257-CC10-456C-B66A-FD6B154393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03BBFB00-0C08-4A8B-A73B-26D6736EF49E}">
      <dgm:prSet phldrT="[Text]" custT="1"/>
      <dgm:spPr>
        <a:solidFill>
          <a:srgbClr val="0070C0"/>
        </a:solidFill>
      </dgm:spPr>
      <dgm:t>
        <a:bodyPr/>
        <a:lstStyle/>
        <a:p>
          <a:pPr algn="ctr"/>
          <a:r>
            <a:rPr lang="en-AU" sz="2000" b="1">
              <a:solidFill>
                <a:schemeClr val="bg1"/>
              </a:solidFill>
            </a:rPr>
            <a:t>Part-whole</a:t>
          </a:r>
          <a:endParaRPr lang="en-AU" sz="2000"/>
        </a:p>
      </dgm:t>
    </dgm:pt>
    <dgm:pt modelId="{2FF6CE50-900B-4EDF-B75F-85FB17ED2ECF}" type="parTrans" cxnId="{19AC9A73-9DF4-4CCF-99C9-858599038CE7}">
      <dgm:prSet/>
      <dgm:spPr/>
      <dgm:t>
        <a:bodyPr/>
        <a:lstStyle/>
        <a:p>
          <a:endParaRPr lang="en-AU"/>
        </a:p>
      </dgm:t>
    </dgm:pt>
    <dgm:pt modelId="{680C17C2-1551-4702-8E9D-54261A9B9075}" type="sibTrans" cxnId="{19AC9A73-9DF4-4CCF-99C9-858599038CE7}">
      <dgm:prSet/>
      <dgm:spPr/>
      <dgm:t>
        <a:bodyPr/>
        <a:lstStyle/>
        <a:p>
          <a:endParaRPr lang="en-AU"/>
        </a:p>
      </dgm:t>
    </dgm:pt>
    <dgm:pt modelId="{47CD0775-9E4A-4232-91F4-927CDAB30CE1}">
      <dgm:prSet phldrT="[Text]" custT="1"/>
      <dgm:spPr>
        <a:solidFill>
          <a:srgbClr val="ED7A23"/>
        </a:solidFill>
      </dgm:spPr>
      <dgm:t>
        <a:bodyPr/>
        <a:lstStyle/>
        <a:p>
          <a:pPr algn="ctr"/>
          <a:r>
            <a:rPr lang="en-AU" sz="2000" b="1">
              <a:solidFill>
                <a:schemeClr val="bg1"/>
              </a:solidFill>
            </a:rPr>
            <a:t>Measure</a:t>
          </a:r>
          <a:endParaRPr lang="en-AU" sz="2000"/>
        </a:p>
      </dgm:t>
    </dgm:pt>
    <dgm:pt modelId="{F363D34C-A227-4B60-A291-50C8E048CCAD}" type="parTrans" cxnId="{F3ADCDF8-3284-4CFB-8773-117621CC44D6}">
      <dgm:prSet/>
      <dgm:spPr/>
      <dgm:t>
        <a:bodyPr/>
        <a:lstStyle/>
        <a:p>
          <a:endParaRPr lang="en-AU"/>
        </a:p>
      </dgm:t>
    </dgm:pt>
    <dgm:pt modelId="{06E85A0B-EB7A-4BCE-9D4B-141C0D799C8E}" type="sibTrans" cxnId="{F3ADCDF8-3284-4CFB-8773-117621CC44D6}">
      <dgm:prSet/>
      <dgm:spPr/>
      <dgm:t>
        <a:bodyPr/>
        <a:lstStyle/>
        <a:p>
          <a:endParaRPr lang="en-AU"/>
        </a:p>
      </dgm:t>
    </dgm:pt>
    <dgm:pt modelId="{4590FC5C-81C1-45C9-9B23-46BD95A07117}">
      <dgm:prSet phldrT="[Text]" custT="1"/>
      <dgm:spPr>
        <a:solidFill>
          <a:srgbClr val="663399"/>
        </a:solidFill>
      </dgm:spPr>
      <dgm:t>
        <a:bodyPr/>
        <a:lstStyle/>
        <a:p>
          <a:pPr algn="ctr"/>
          <a:r>
            <a:rPr lang="en-AU" sz="2000" b="1">
              <a:solidFill>
                <a:schemeClr val="bg1"/>
              </a:solidFill>
            </a:rPr>
            <a:t>Operators</a:t>
          </a:r>
          <a:endParaRPr lang="en-AU" sz="2000"/>
        </a:p>
      </dgm:t>
    </dgm:pt>
    <dgm:pt modelId="{F815028B-6E50-46C2-BF15-CE5EFBAD0577}" type="parTrans" cxnId="{351DA3D9-85CD-4378-963D-0E70289EB951}">
      <dgm:prSet/>
      <dgm:spPr/>
      <dgm:t>
        <a:bodyPr/>
        <a:lstStyle/>
        <a:p>
          <a:endParaRPr lang="en-AU"/>
        </a:p>
      </dgm:t>
    </dgm:pt>
    <dgm:pt modelId="{F2576007-E8C9-4BF2-9D95-EB525C0D65A8}" type="sibTrans" cxnId="{351DA3D9-85CD-4378-963D-0E70289EB951}">
      <dgm:prSet/>
      <dgm:spPr/>
      <dgm:t>
        <a:bodyPr/>
        <a:lstStyle/>
        <a:p>
          <a:endParaRPr lang="en-AU"/>
        </a:p>
      </dgm:t>
    </dgm:pt>
    <dgm:pt modelId="{841A7E3F-65E2-49A1-9E46-5DA6C5129572}">
      <dgm:prSet phldrT="[Text]" custT="1"/>
      <dgm:spPr>
        <a:solidFill>
          <a:srgbClr val="009999"/>
        </a:solidFill>
      </dgm:spPr>
      <dgm:t>
        <a:bodyPr/>
        <a:lstStyle/>
        <a:p>
          <a:pPr algn="ctr"/>
          <a:r>
            <a:rPr lang="en-AU" sz="2000" b="1"/>
            <a:t>Ratio</a:t>
          </a:r>
        </a:p>
      </dgm:t>
    </dgm:pt>
    <dgm:pt modelId="{8F3CD11E-FCD7-4FDE-BCE6-FC22BBA12E81}" type="parTrans" cxnId="{C46FEBF0-301B-4952-A79D-89C630CAFF21}">
      <dgm:prSet/>
      <dgm:spPr/>
      <dgm:t>
        <a:bodyPr/>
        <a:lstStyle/>
        <a:p>
          <a:endParaRPr lang="en-AU"/>
        </a:p>
      </dgm:t>
    </dgm:pt>
    <dgm:pt modelId="{5F1FC41E-C85A-4393-A7CA-B334FD8366BC}" type="sibTrans" cxnId="{C46FEBF0-301B-4952-A79D-89C630CAFF21}">
      <dgm:prSet/>
      <dgm:spPr/>
      <dgm:t>
        <a:bodyPr/>
        <a:lstStyle/>
        <a:p>
          <a:endParaRPr lang="en-AU"/>
        </a:p>
      </dgm:t>
    </dgm:pt>
    <dgm:pt modelId="{062ED417-3D97-45E3-8970-1C0F1E14F3E2}">
      <dgm:prSet custT="1"/>
      <dgm:spPr>
        <a:solidFill>
          <a:srgbClr val="99CC33"/>
        </a:solidFill>
      </dgm:spPr>
      <dgm:t>
        <a:bodyPr/>
        <a:lstStyle/>
        <a:p>
          <a:pPr algn="ctr"/>
          <a:r>
            <a:rPr lang="en-AU" sz="2000" b="1">
              <a:solidFill>
                <a:schemeClr val="bg1"/>
              </a:solidFill>
            </a:rPr>
            <a:t>Division</a:t>
          </a:r>
          <a:endParaRPr lang="en-AU" sz="2000"/>
        </a:p>
      </dgm:t>
    </dgm:pt>
    <dgm:pt modelId="{CDBEB500-E37F-4530-A064-A64D5EEF5763}" type="parTrans" cxnId="{8DC8B5C1-D539-4140-81AE-B957D5F4EDD9}">
      <dgm:prSet/>
      <dgm:spPr/>
      <dgm:t>
        <a:bodyPr/>
        <a:lstStyle/>
        <a:p>
          <a:endParaRPr lang="en-AU"/>
        </a:p>
      </dgm:t>
    </dgm:pt>
    <dgm:pt modelId="{8A01BA23-D765-418A-B1C4-E930DEAC6636}" type="sibTrans" cxnId="{8DC8B5C1-D539-4140-81AE-B957D5F4EDD9}">
      <dgm:prSet/>
      <dgm:spPr/>
      <dgm:t>
        <a:bodyPr/>
        <a:lstStyle/>
        <a:p>
          <a:endParaRPr lang="en-AU"/>
        </a:p>
      </dgm:t>
    </dgm:pt>
    <dgm:pt modelId="{49690262-A907-4207-97EF-DF11621AA258}" type="pres">
      <dgm:prSet presAssocID="{076F0257-CC10-456C-B66A-FD6B154393E5}" presName="linear" presStyleCnt="0">
        <dgm:presLayoutVars>
          <dgm:animLvl val="lvl"/>
          <dgm:resizeHandles val="exact"/>
        </dgm:presLayoutVars>
      </dgm:prSet>
      <dgm:spPr/>
    </dgm:pt>
    <dgm:pt modelId="{6155FF9F-AEBE-4837-9E78-2D5FBAB9F409}" type="pres">
      <dgm:prSet presAssocID="{03BBFB00-0C08-4A8B-A73B-26D6736EF49E}" presName="parentText" presStyleLbl="node1" presStyleIdx="0" presStyleCnt="5" custScaleY="77179">
        <dgm:presLayoutVars>
          <dgm:chMax val="0"/>
          <dgm:bulletEnabled val="1"/>
        </dgm:presLayoutVars>
      </dgm:prSet>
      <dgm:spPr/>
    </dgm:pt>
    <dgm:pt modelId="{A659240B-7A27-4EE0-8CB5-FC08A0AE8A5B}" type="pres">
      <dgm:prSet presAssocID="{680C17C2-1551-4702-8E9D-54261A9B9075}" presName="spacer" presStyleCnt="0"/>
      <dgm:spPr/>
    </dgm:pt>
    <dgm:pt modelId="{27982A2F-FD48-40C8-B7A7-AA28786DC5C9}" type="pres">
      <dgm:prSet presAssocID="{47CD0775-9E4A-4232-91F4-927CDAB30CE1}" presName="parentText" presStyleLbl="node1" presStyleIdx="1" presStyleCnt="5" custScaleY="77179">
        <dgm:presLayoutVars>
          <dgm:chMax val="0"/>
          <dgm:bulletEnabled val="1"/>
        </dgm:presLayoutVars>
      </dgm:prSet>
      <dgm:spPr/>
    </dgm:pt>
    <dgm:pt modelId="{5B755B0A-AB1D-46C9-A57F-B77DE21D2D77}" type="pres">
      <dgm:prSet presAssocID="{06E85A0B-EB7A-4BCE-9D4B-141C0D799C8E}" presName="spacer" presStyleCnt="0"/>
      <dgm:spPr/>
    </dgm:pt>
    <dgm:pt modelId="{20C1F464-36E8-4FB7-AB75-38CC36882538}" type="pres">
      <dgm:prSet presAssocID="{062ED417-3D97-45E3-8970-1C0F1E14F3E2}" presName="parentText" presStyleLbl="node1" presStyleIdx="2" presStyleCnt="5" custScaleY="77179">
        <dgm:presLayoutVars>
          <dgm:chMax val="0"/>
          <dgm:bulletEnabled val="1"/>
        </dgm:presLayoutVars>
      </dgm:prSet>
      <dgm:spPr/>
    </dgm:pt>
    <dgm:pt modelId="{1F68B32F-EC1A-45A5-9E70-4292F2C253D7}" type="pres">
      <dgm:prSet presAssocID="{8A01BA23-D765-418A-B1C4-E930DEAC6636}" presName="spacer" presStyleCnt="0"/>
      <dgm:spPr/>
    </dgm:pt>
    <dgm:pt modelId="{F6211E8D-A60C-4563-B6E0-09E816464072}" type="pres">
      <dgm:prSet presAssocID="{4590FC5C-81C1-45C9-9B23-46BD95A07117}" presName="parentText" presStyleLbl="node1" presStyleIdx="3" presStyleCnt="5" custScaleY="77179">
        <dgm:presLayoutVars>
          <dgm:chMax val="0"/>
          <dgm:bulletEnabled val="1"/>
        </dgm:presLayoutVars>
      </dgm:prSet>
      <dgm:spPr/>
    </dgm:pt>
    <dgm:pt modelId="{FC31DAA5-BA5E-486D-8D92-212F9BE1F1A8}" type="pres">
      <dgm:prSet presAssocID="{F2576007-E8C9-4BF2-9D95-EB525C0D65A8}" presName="spacer" presStyleCnt="0"/>
      <dgm:spPr/>
    </dgm:pt>
    <dgm:pt modelId="{2AF6FDA6-710B-471A-B40B-ECA358095414}" type="pres">
      <dgm:prSet presAssocID="{841A7E3F-65E2-49A1-9E46-5DA6C5129572}" presName="parentText" presStyleLbl="node1" presStyleIdx="4" presStyleCnt="5" custScaleY="77179">
        <dgm:presLayoutVars>
          <dgm:chMax val="0"/>
          <dgm:bulletEnabled val="1"/>
        </dgm:presLayoutVars>
      </dgm:prSet>
      <dgm:spPr/>
    </dgm:pt>
  </dgm:ptLst>
  <dgm:cxnLst>
    <dgm:cxn modelId="{B84DBC39-F388-4664-9B51-046E8FEB416F}" type="presOf" srcId="{841A7E3F-65E2-49A1-9E46-5DA6C5129572}" destId="{2AF6FDA6-710B-471A-B40B-ECA358095414}" srcOrd="0" destOrd="0" presId="urn:microsoft.com/office/officeart/2005/8/layout/vList2"/>
    <dgm:cxn modelId="{D9F39C62-71F9-456A-B957-814039422A9B}" type="presOf" srcId="{47CD0775-9E4A-4232-91F4-927CDAB30CE1}" destId="{27982A2F-FD48-40C8-B7A7-AA28786DC5C9}" srcOrd="0" destOrd="0" presId="urn:microsoft.com/office/officeart/2005/8/layout/vList2"/>
    <dgm:cxn modelId="{5160C76F-814B-48FF-B2AF-8FFAC070F313}" type="presOf" srcId="{076F0257-CC10-456C-B66A-FD6B154393E5}" destId="{49690262-A907-4207-97EF-DF11621AA258}" srcOrd="0" destOrd="0" presId="urn:microsoft.com/office/officeart/2005/8/layout/vList2"/>
    <dgm:cxn modelId="{19AC9A73-9DF4-4CCF-99C9-858599038CE7}" srcId="{076F0257-CC10-456C-B66A-FD6B154393E5}" destId="{03BBFB00-0C08-4A8B-A73B-26D6736EF49E}" srcOrd="0" destOrd="0" parTransId="{2FF6CE50-900B-4EDF-B75F-85FB17ED2ECF}" sibTransId="{680C17C2-1551-4702-8E9D-54261A9B9075}"/>
    <dgm:cxn modelId="{2AAEE783-49DB-4B49-9D92-D06A429C1DF6}" type="presOf" srcId="{4590FC5C-81C1-45C9-9B23-46BD95A07117}" destId="{F6211E8D-A60C-4563-B6E0-09E816464072}" srcOrd="0" destOrd="0" presId="urn:microsoft.com/office/officeart/2005/8/layout/vList2"/>
    <dgm:cxn modelId="{084B4499-1789-45A0-81EE-58E3413A7FE2}" type="presOf" srcId="{062ED417-3D97-45E3-8970-1C0F1E14F3E2}" destId="{20C1F464-36E8-4FB7-AB75-38CC36882538}" srcOrd="0" destOrd="0" presId="urn:microsoft.com/office/officeart/2005/8/layout/vList2"/>
    <dgm:cxn modelId="{28089CB9-9F47-48A4-8293-200A9B927D9D}" type="presOf" srcId="{03BBFB00-0C08-4A8B-A73B-26D6736EF49E}" destId="{6155FF9F-AEBE-4837-9E78-2D5FBAB9F409}" srcOrd="0" destOrd="0" presId="urn:microsoft.com/office/officeart/2005/8/layout/vList2"/>
    <dgm:cxn modelId="{8DC8B5C1-D539-4140-81AE-B957D5F4EDD9}" srcId="{076F0257-CC10-456C-B66A-FD6B154393E5}" destId="{062ED417-3D97-45E3-8970-1C0F1E14F3E2}" srcOrd="2" destOrd="0" parTransId="{CDBEB500-E37F-4530-A064-A64D5EEF5763}" sibTransId="{8A01BA23-D765-418A-B1C4-E930DEAC6636}"/>
    <dgm:cxn modelId="{351DA3D9-85CD-4378-963D-0E70289EB951}" srcId="{076F0257-CC10-456C-B66A-FD6B154393E5}" destId="{4590FC5C-81C1-45C9-9B23-46BD95A07117}" srcOrd="3" destOrd="0" parTransId="{F815028B-6E50-46C2-BF15-CE5EFBAD0577}" sibTransId="{F2576007-E8C9-4BF2-9D95-EB525C0D65A8}"/>
    <dgm:cxn modelId="{C46FEBF0-301B-4952-A79D-89C630CAFF21}" srcId="{076F0257-CC10-456C-B66A-FD6B154393E5}" destId="{841A7E3F-65E2-49A1-9E46-5DA6C5129572}" srcOrd="4" destOrd="0" parTransId="{8F3CD11E-FCD7-4FDE-BCE6-FC22BBA12E81}" sibTransId="{5F1FC41E-C85A-4393-A7CA-B334FD8366BC}"/>
    <dgm:cxn modelId="{F3ADCDF8-3284-4CFB-8773-117621CC44D6}" srcId="{076F0257-CC10-456C-B66A-FD6B154393E5}" destId="{47CD0775-9E4A-4232-91F4-927CDAB30CE1}" srcOrd="1" destOrd="0" parTransId="{F363D34C-A227-4B60-A291-50C8E048CCAD}" sibTransId="{06E85A0B-EB7A-4BCE-9D4B-141C0D799C8E}"/>
    <dgm:cxn modelId="{590DF680-41B3-4615-8C4A-7FA8A48515E0}" type="presParOf" srcId="{49690262-A907-4207-97EF-DF11621AA258}" destId="{6155FF9F-AEBE-4837-9E78-2D5FBAB9F409}" srcOrd="0" destOrd="0" presId="urn:microsoft.com/office/officeart/2005/8/layout/vList2"/>
    <dgm:cxn modelId="{4E3F59C6-AB0C-4E10-A1B3-3E845CF910AF}" type="presParOf" srcId="{49690262-A907-4207-97EF-DF11621AA258}" destId="{A659240B-7A27-4EE0-8CB5-FC08A0AE8A5B}" srcOrd="1" destOrd="0" presId="urn:microsoft.com/office/officeart/2005/8/layout/vList2"/>
    <dgm:cxn modelId="{E5BEA50A-E266-45C0-A664-69ECFA4D8218}" type="presParOf" srcId="{49690262-A907-4207-97EF-DF11621AA258}" destId="{27982A2F-FD48-40C8-B7A7-AA28786DC5C9}" srcOrd="2" destOrd="0" presId="urn:microsoft.com/office/officeart/2005/8/layout/vList2"/>
    <dgm:cxn modelId="{752A2D67-C97C-4DF7-9291-0215D8F2CBBC}" type="presParOf" srcId="{49690262-A907-4207-97EF-DF11621AA258}" destId="{5B755B0A-AB1D-46C9-A57F-B77DE21D2D77}" srcOrd="3" destOrd="0" presId="urn:microsoft.com/office/officeart/2005/8/layout/vList2"/>
    <dgm:cxn modelId="{DBBDAFA7-9114-4648-9B9F-DDEF5D0BD05E}" type="presParOf" srcId="{49690262-A907-4207-97EF-DF11621AA258}" destId="{20C1F464-36E8-4FB7-AB75-38CC36882538}" srcOrd="4" destOrd="0" presId="urn:microsoft.com/office/officeart/2005/8/layout/vList2"/>
    <dgm:cxn modelId="{695DBFAB-C481-4AC6-8AFD-4A4390CE5497}" type="presParOf" srcId="{49690262-A907-4207-97EF-DF11621AA258}" destId="{1F68B32F-EC1A-45A5-9E70-4292F2C253D7}" srcOrd="5" destOrd="0" presId="urn:microsoft.com/office/officeart/2005/8/layout/vList2"/>
    <dgm:cxn modelId="{D24E2274-4D31-4C81-840F-A83E948E0B69}" type="presParOf" srcId="{49690262-A907-4207-97EF-DF11621AA258}" destId="{F6211E8D-A60C-4563-B6E0-09E816464072}" srcOrd="6" destOrd="0" presId="urn:microsoft.com/office/officeart/2005/8/layout/vList2"/>
    <dgm:cxn modelId="{52DC6214-61BE-44A4-922E-9A7274D63966}" type="presParOf" srcId="{49690262-A907-4207-97EF-DF11621AA258}" destId="{FC31DAA5-BA5E-486D-8D92-212F9BE1F1A8}" srcOrd="7" destOrd="0" presId="urn:microsoft.com/office/officeart/2005/8/layout/vList2"/>
    <dgm:cxn modelId="{2F90D382-DE2A-4918-96F0-1C3C16880B6D}" type="presParOf" srcId="{49690262-A907-4207-97EF-DF11621AA258}" destId="{2AF6FDA6-710B-471A-B40B-ECA358095414}"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pPr rtl="0"/>
          <a:r>
            <a:rPr lang="en-US" sz="1400" b="1">
              <a:solidFill>
                <a:schemeClr val="bg1"/>
              </a:solidFill>
            </a:rPr>
            <a:t>Introduction to</a:t>
          </a:r>
          <a:r>
            <a:rPr lang="en-US" sz="1400" b="1">
              <a:solidFill>
                <a:schemeClr val="bg1"/>
              </a:solidFill>
              <a:latin typeface="Arial"/>
            </a:rPr>
            <a:t> thinking about fractions</a:t>
          </a:r>
          <a:endParaRPr lang="en-AU" sz="1400" b="1">
            <a:solidFill>
              <a:schemeClr val="bg1"/>
            </a:solidFill>
          </a:endParaRPr>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10329" custLinFactNeighborY="-60240"/>
      <dgm:spPr>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1" custLinFactNeighborY="318"/>
      <dgm:spPr/>
    </dgm:pt>
    <dgm:pt modelId="{7F5EBB47-0E44-4F23-83E4-AA6705FF5947}" type="pres">
      <dgm:prSet presAssocID="{127EEAD3-52C7-4A82-8BBC-59D942465317}" presName="nodeTx" presStyleLbl="node1" presStyleIdx="0" presStyleCnt="1">
        <dgm:presLayoutVars>
          <dgm:bulletEnabled val="1"/>
        </dgm:presLayoutVars>
      </dgm:prSet>
      <dgm:spPr/>
    </dgm:pt>
    <dgm:pt modelId="{A8904032-FBDC-43A4-AD88-3D3300EA6BEF}" type="pres">
      <dgm:prSet presAssocID="{127EEAD3-52C7-4A82-8BBC-59D942465317}" presName="invisiNode" presStyleLbl="node1" presStyleIdx="0" presStyleCnt="1"/>
      <dgm:spPr/>
    </dgm:pt>
    <dgm:pt modelId="{579024C7-338B-43E7-91CD-7686A57216B0}" type="pres">
      <dgm:prSet presAssocID="{127EEAD3-52C7-4A82-8BBC-59D942465317}"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6_5" csCatId="accent6" phldr="1"/>
      <dgm:spPr/>
    </dgm:pt>
    <dgm:pt modelId="{DCC68C33-2F0C-4550-8BD5-A006A1CA6615}">
      <dgm:prSet phldrT="[Text]"/>
      <dgm:spPr>
        <a:solidFill>
          <a:schemeClr val="accent2">
            <a:lumMod val="60000"/>
            <a:lumOff val="40000"/>
            <a:alpha val="90000"/>
          </a:schemeClr>
        </a:solidFill>
      </dgm:spPr>
      <dgm:t>
        <a:bodyPr/>
        <a:lstStyle/>
        <a:p>
          <a:pPr>
            <a:buNone/>
          </a:pPr>
          <a:r>
            <a:rPr lang="en-AU" b="1" u="none">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92137" custLinFactNeighborY="7214"/>
      <dgm:spPr>
        <a:noFill/>
        <a:ln>
          <a:noFill/>
        </a:ln>
      </dgm:spPr>
    </dgm:pt>
    <dgm:pt modelId="{405C1E24-68BD-4632-BBBE-3EC2D6803FF7}" type="pres">
      <dgm:prSet presAssocID="{B96B8DCB-B480-407E-9E1F-02F00E74ACB7}" presName="linComp"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0" presStyleCnt="1" custScaleX="91252"/>
      <dgm:spPr/>
    </dgm:pt>
    <dgm:pt modelId="{0984E282-59D4-4628-AD37-5C7664821E71}" type="pres">
      <dgm:prSet presAssocID="{DCC68C33-2F0C-4550-8BD5-A006A1CA6615}" presName="nodeTx" presStyleLbl="node1" presStyleIdx="0" presStyleCnt="1">
        <dgm:presLayoutVars>
          <dgm:bulletEnabled val="1"/>
        </dgm:presLayoutVars>
      </dgm:prSet>
      <dgm:spPr/>
    </dgm:pt>
    <dgm:pt modelId="{F5F5EA1C-983E-4029-8066-AE6E13EE219F}" type="pres">
      <dgm:prSet presAssocID="{DCC68C33-2F0C-4550-8BD5-A006A1CA6615}" presName="invisiNode" presStyleLbl="node1" presStyleIdx="0" presStyleCnt="1"/>
      <dgm:spPr/>
    </dgm:pt>
    <dgm:pt modelId="{18179E28-5626-4CA3-9790-6B88313B7C59}" type="pres">
      <dgm:prSet presAssocID="{DCC68C33-2F0C-4550-8BD5-A006A1CA6615}"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5870D20-D9E9-4880-B2E9-603FB746324C}" type="presOf" srcId="{DCC68C33-2F0C-4550-8BD5-A006A1CA6615}" destId="{7308C9D0-90C1-49D7-95D9-9F61A37118BD}"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BE1EB6C7-8E6F-4114-852B-9F16A204A451}" srcId="{B96B8DCB-B480-407E-9E1F-02F00E74ACB7}" destId="{DCC68C33-2F0C-4550-8BD5-A006A1CA6615}" srcOrd="0" destOrd="0" parTransId="{829A96B8-D373-4948-8A7D-F4F04AF05102}" sibTransId="{9B031D3C-1198-4CBB-AE28-96B30DE39490}"/>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FF6B38D4-067E-4217-9FA0-39C8985297B4}" type="presParOf" srcId="{405C1E24-68BD-4632-BBBE-3EC2D6803FF7}" destId="{84B13732-78A4-46D6-BC6D-AB1D87C49237}" srcOrd="0"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76F0257-CC10-456C-B66A-FD6B154393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03BBFB00-0C08-4A8B-A73B-26D6736EF49E}">
      <dgm:prSet phldrT="[Text]" custT="1"/>
      <dgm:spPr>
        <a:solidFill>
          <a:srgbClr val="0070C0"/>
        </a:solidFill>
      </dgm:spPr>
      <dgm:t>
        <a:bodyPr/>
        <a:lstStyle/>
        <a:p>
          <a:pPr algn="ctr"/>
          <a:r>
            <a:rPr lang="en-AU" sz="2000" b="1">
              <a:solidFill>
                <a:schemeClr val="bg1"/>
              </a:solidFill>
            </a:rPr>
            <a:t>Part-whole</a:t>
          </a:r>
          <a:endParaRPr lang="en-AU" sz="2000"/>
        </a:p>
      </dgm:t>
    </dgm:pt>
    <dgm:pt modelId="{2FF6CE50-900B-4EDF-B75F-85FB17ED2ECF}" type="parTrans" cxnId="{19AC9A73-9DF4-4CCF-99C9-858599038CE7}">
      <dgm:prSet/>
      <dgm:spPr/>
      <dgm:t>
        <a:bodyPr/>
        <a:lstStyle/>
        <a:p>
          <a:endParaRPr lang="en-AU"/>
        </a:p>
      </dgm:t>
    </dgm:pt>
    <dgm:pt modelId="{680C17C2-1551-4702-8E9D-54261A9B9075}" type="sibTrans" cxnId="{19AC9A73-9DF4-4CCF-99C9-858599038CE7}">
      <dgm:prSet/>
      <dgm:spPr/>
      <dgm:t>
        <a:bodyPr/>
        <a:lstStyle/>
        <a:p>
          <a:endParaRPr lang="en-AU"/>
        </a:p>
      </dgm:t>
    </dgm:pt>
    <dgm:pt modelId="{47CD0775-9E4A-4232-91F4-927CDAB30CE1}">
      <dgm:prSet phldrT="[Text]" custT="1"/>
      <dgm:spPr>
        <a:solidFill>
          <a:srgbClr val="ED7A23"/>
        </a:solidFill>
      </dgm:spPr>
      <dgm:t>
        <a:bodyPr/>
        <a:lstStyle/>
        <a:p>
          <a:pPr algn="ctr"/>
          <a:r>
            <a:rPr lang="en-AU" sz="2000" b="1">
              <a:solidFill>
                <a:schemeClr val="bg1"/>
              </a:solidFill>
            </a:rPr>
            <a:t>Measure</a:t>
          </a:r>
          <a:endParaRPr lang="en-AU" sz="2000"/>
        </a:p>
      </dgm:t>
    </dgm:pt>
    <dgm:pt modelId="{F363D34C-A227-4B60-A291-50C8E048CCAD}" type="parTrans" cxnId="{F3ADCDF8-3284-4CFB-8773-117621CC44D6}">
      <dgm:prSet/>
      <dgm:spPr/>
      <dgm:t>
        <a:bodyPr/>
        <a:lstStyle/>
        <a:p>
          <a:endParaRPr lang="en-AU"/>
        </a:p>
      </dgm:t>
    </dgm:pt>
    <dgm:pt modelId="{06E85A0B-EB7A-4BCE-9D4B-141C0D799C8E}" type="sibTrans" cxnId="{F3ADCDF8-3284-4CFB-8773-117621CC44D6}">
      <dgm:prSet/>
      <dgm:spPr/>
      <dgm:t>
        <a:bodyPr/>
        <a:lstStyle/>
        <a:p>
          <a:endParaRPr lang="en-AU"/>
        </a:p>
      </dgm:t>
    </dgm:pt>
    <dgm:pt modelId="{4590FC5C-81C1-45C9-9B23-46BD95A07117}">
      <dgm:prSet phldrT="[Text]" custT="1"/>
      <dgm:spPr>
        <a:solidFill>
          <a:srgbClr val="663399"/>
        </a:solidFill>
      </dgm:spPr>
      <dgm:t>
        <a:bodyPr/>
        <a:lstStyle/>
        <a:p>
          <a:pPr algn="ctr"/>
          <a:r>
            <a:rPr lang="en-AU" sz="2000" b="1">
              <a:solidFill>
                <a:schemeClr val="bg1"/>
              </a:solidFill>
            </a:rPr>
            <a:t>Operators</a:t>
          </a:r>
          <a:endParaRPr lang="en-AU" sz="2000"/>
        </a:p>
      </dgm:t>
    </dgm:pt>
    <dgm:pt modelId="{F815028B-6E50-46C2-BF15-CE5EFBAD0577}" type="parTrans" cxnId="{351DA3D9-85CD-4378-963D-0E70289EB951}">
      <dgm:prSet/>
      <dgm:spPr/>
      <dgm:t>
        <a:bodyPr/>
        <a:lstStyle/>
        <a:p>
          <a:endParaRPr lang="en-AU"/>
        </a:p>
      </dgm:t>
    </dgm:pt>
    <dgm:pt modelId="{F2576007-E8C9-4BF2-9D95-EB525C0D65A8}" type="sibTrans" cxnId="{351DA3D9-85CD-4378-963D-0E70289EB951}">
      <dgm:prSet/>
      <dgm:spPr/>
      <dgm:t>
        <a:bodyPr/>
        <a:lstStyle/>
        <a:p>
          <a:endParaRPr lang="en-AU"/>
        </a:p>
      </dgm:t>
    </dgm:pt>
    <dgm:pt modelId="{841A7E3F-65E2-49A1-9E46-5DA6C5129572}">
      <dgm:prSet phldrT="[Text]" custT="1"/>
      <dgm:spPr>
        <a:solidFill>
          <a:srgbClr val="009999"/>
        </a:solidFill>
      </dgm:spPr>
      <dgm:t>
        <a:bodyPr/>
        <a:lstStyle/>
        <a:p>
          <a:pPr algn="ctr"/>
          <a:r>
            <a:rPr lang="en-AU" sz="2000" b="1"/>
            <a:t>Ratio</a:t>
          </a:r>
        </a:p>
      </dgm:t>
    </dgm:pt>
    <dgm:pt modelId="{8F3CD11E-FCD7-4FDE-BCE6-FC22BBA12E81}" type="parTrans" cxnId="{C46FEBF0-301B-4952-A79D-89C630CAFF21}">
      <dgm:prSet/>
      <dgm:spPr/>
      <dgm:t>
        <a:bodyPr/>
        <a:lstStyle/>
        <a:p>
          <a:endParaRPr lang="en-AU"/>
        </a:p>
      </dgm:t>
    </dgm:pt>
    <dgm:pt modelId="{5F1FC41E-C85A-4393-A7CA-B334FD8366BC}" type="sibTrans" cxnId="{C46FEBF0-301B-4952-A79D-89C630CAFF21}">
      <dgm:prSet/>
      <dgm:spPr/>
      <dgm:t>
        <a:bodyPr/>
        <a:lstStyle/>
        <a:p>
          <a:endParaRPr lang="en-AU"/>
        </a:p>
      </dgm:t>
    </dgm:pt>
    <dgm:pt modelId="{062ED417-3D97-45E3-8970-1C0F1E14F3E2}">
      <dgm:prSet custT="1"/>
      <dgm:spPr>
        <a:solidFill>
          <a:srgbClr val="99CC33"/>
        </a:solidFill>
      </dgm:spPr>
      <dgm:t>
        <a:bodyPr/>
        <a:lstStyle/>
        <a:p>
          <a:pPr algn="ctr"/>
          <a:r>
            <a:rPr lang="en-AU" sz="2000" b="1" dirty="0">
              <a:solidFill>
                <a:schemeClr val="bg1"/>
              </a:solidFill>
            </a:rPr>
            <a:t>Division</a:t>
          </a:r>
          <a:endParaRPr lang="en-AU" sz="2000" dirty="0"/>
        </a:p>
      </dgm:t>
    </dgm:pt>
    <dgm:pt modelId="{CDBEB500-E37F-4530-A064-A64D5EEF5763}" type="parTrans" cxnId="{8DC8B5C1-D539-4140-81AE-B957D5F4EDD9}">
      <dgm:prSet/>
      <dgm:spPr/>
      <dgm:t>
        <a:bodyPr/>
        <a:lstStyle/>
        <a:p>
          <a:endParaRPr lang="en-AU"/>
        </a:p>
      </dgm:t>
    </dgm:pt>
    <dgm:pt modelId="{8A01BA23-D765-418A-B1C4-E930DEAC6636}" type="sibTrans" cxnId="{8DC8B5C1-D539-4140-81AE-B957D5F4EDD9}">
      <dgm:prSet/>
      <dgm:spPr/>
      <dgm:t>
        <a:bodyPr/>
        <a:lstStyle/>
        <a:p>
          <a:endParaRPr lang="en-AU"/>
        </a:p>
      </dgm:t>
    </dgm:pt>
    <dgm:pt modelId="{49690262-A907-4207-97EF-DF11621AA258}" type="pres">
      <dgm:prSet presAssocID="{076F0257-CC10-456C-B66A-FD6B154393E5}" presName="linear" presStyleCnt="0">
        <dgm:presLayoutVars>
          <dgm:animLvl val="lvl"/>
          <dgm:resizeHandles val="exact"/>
        </dgm:presLayoutVars>
      </dgm:prSet>
      <dgm:spPr/>
    </dgm:pt>
    <dgm:pt modelId="{6155FF9F-AEBE-4837-9E78-2D5FBAB9F409}" type="pres">
      <dgm:prSet presAssocID="{03BBFB00-0C08-4A8B-A73B-26D6736EF49E}" presName="parentText" presStyleLbl="node1" presStyleIdx="0" presStyleCnt="5" custScaleY="77179">
        <dgm:presLayoutVars>
          <dgm:chMax val="0"/>
          <dgm:bulletEnabled val="1"/>
        </dgm:presLayoutVars>
      </dgm:prSet>
      <dgm:spPr/>
    </dgm:pt>
    <dgm:pt modelId="{A659240B-7A27-4EE0-8CB5-FC08A0AE8A5B}" type="pres">
      <dgm:prSet presAssocID="{680C17C2-1551-4702-8E9D-54261A9B9075}" presName="spacer" presStyleCnt="0"/>
      <dgm:spPr/>
    </dgm:pt>
    <dgm:pt modelId="{27982A2F-FD48-40C8-B7A7-AA28786DC5C9}" type="pres">
      <dgm:prSet presAssocID="{47CD0775-9E4A-4232-91F4-927CDAB30CE1}" presName="parentText" presStyleLbl="node1" presStyleIdx="1" presStyleCnt="5" custScaleY="77179">
        <dgm:presLayoutVars>
          <dgm:chMax val="0"/>
          <dgm:bulletEnabled val="1"/>
        </dgm:presLayoutVars>
      </dgm:prSet>
      <dgm:spPr/>
    </dgm:pt>
    <dgm:pt modelId="{5B755B0A-AB1D-46C9-A57F-B77DE21D2D77}" type="pres">
      <dgm:prSet presAssocID="{06E85A0B-EB7A-4BCE-9D4B-141C0D799C8E}" presName="spacer" presStyleCnt="0"/>
      <dgm:spPr/>
    </dgm:pt>
    <dgm:pt modelId="{20C1F464-36E8-4FB7-AB75-38CC36882538}" type="pres">
      <dgm:prSet presAssocID="{062ED417-3D97-45E3-8970-1C0F1E14F3E2}" presName="parentText" presStyleLbl="node1" presStyleIdx="2" presStyleCnt="5" custScaleY="77179">
        <dgm:presLayoutVars>
          <dgm:chMax val="0"/>
          <dgm:bulletEnabled val="1"/>
        </dgm:presLayoutVars>
      </dgm:prSet>
      <dgm:spPr/>
    </dgm:pt>
    <dgm:pt modelId="{1F68B32F-EC1A-45A5-9E70-4292F2C253D7}" type="pres">
      <dgm:prSet presAssocID="{8A01BA23-D765-418A-B1C4-E930DEAC6636}" presName="spacer" presStyleCnt="0"/>
      <dgm:spPr/>
    </dgm:pt>
    <dgm:pt modelId="{F6211E8D-A60C-4563-B6E0-09E816464072}" type="pres">
      <dgm:prSet presAssocID="{4590FC5C-81C1-45C9-9B23-46BD95A07117}" presName="parentText" presStyleLbl="node1" presStyleIdx="3" presStyleCnt="5" custScaleY="77179">
        <dgm:presLayoutVars>
          <dgm:chMax val="0"/>
          <dgm:bulletEnabled val="1"/>
        </dgm:presLayoutVars>
      </dgm:prSet>
      <dgm:spPr/>
    </dgm:pt>
    <dgm:pt modelId="{FC31DAA5-BA5E-486D-8D92-212F9BE1F1A8}" type="pres">
      <dgm:prSet presAssocID="{F2576007-E8C9-4BF2-9D95-EB525C0D65A8}" presName="spacer" presStyleCnt="0"/>
      <dgm:spPr/>
    </dgm:pt>
    <dgm:pt modelId="{2AF6FDA6-710B-471A-B40B-ECA358095414}" type="pres">
      <dgm:prSet presAssocID="{841A7E3F-65E2-49A1-9E46-5DA6C5129572}" presName="parentText" presStyleLbl="node1" presStyleIdx="4" presStyleCnt="5" custScaleY="77179">
        <dgm:presLayoutVars>
          <dgm:chMax val="0"/>
          <dgm:bulletEnabled val="1"/>
        </dgm:presLayoutVars>
      </dgm:prSet>
      <dgm:spPr/>
    </dgm:pt>
  </dgm:ptLst>
  <dgm:cxnLst>
    <dgm:cxn modelId="{B84DBC39-F388-4664-9B51-046E8FEB416F}" type="presOf" srcId="{841A7E3F-65E2-49A1-9E46-5DA6C5129572}" destId="{2AF6FDA6-710B-471A-B40B-ECA358095414}" srcOrd="0" destOrd="0" presId="urn:microsoft.com/office/officeart/2005/8/layout/vList2"/>
    <dgm:cxn modelId="{D9F39C62-71F9-456A-B957-814039422A9B}" type="presOf" srcId="{47CD0775-9E4A-4232-91F4-927CDAB30CE1}" destId="{27982A2F-FD48-40C8-B7A7-AA28786DC5C9}" srcOrd="0" destOrd="0" presId="urn:microsoft.com/office/officeart/2005/8/layout/vList2"/>
    <dgm:cxn modelId="{5160C76F-814B-48FF-B2AF-8FFAC070F313}" type="presOf" srcId="{076F0257-CC10-456C-B66A-FD6B154393E5}" destId="{49690262-A907-4207-97EF-DF11621AA258}" srcOrd="0" destOrd="0" presId="urn:microsoft.com/office/officeart/2005/8/layout/vList2"/>
    <dgm:cxn modelId="{19AC9A73-9DF4-4CCF-99C9-858599038CE7}" srcId="{076F0257-CC10-456C-B66A-FD6B154393E5}" destId="{03BBFB00-0C08-4A8B-A73B-26D6736EF49E}" srcOrd="0" destOrd="0" parTransId="{2FF6CE50-900B-4EDF-B75F-85FB17ED2ECF}" sibTransId="{680C17C2-1551-4702-8E9D-54261A9B9075}"/>
    <dgm:cxn modelId="{2AAEE783-49DB-4B49-9D92-D06A429C1DF6}" type="presOf" srcId="{4590FC5C-81C1-45C9-9B23-46BD95A07117}" destId="{F6211E8D-A60C-4563-B6E0-09E816464072}" srcOrd="0" destOrd="0" presId="urn:microsoft.com/office/officeart/2005/8/layout/vList2"/>
    <dgm:cxn modelId="{084B4499-1789-45A0-81EE-58E3413A7FE2}" type="presOf" srcId="{062ED417-3D97-45E3-8970-1C0F1E14F3E2}" destId="{20C1F464-36E8-4FB7-AB75-38CC36882538}" srcOrd="0" destOrd="0" presId="urn:microsoft.com/office/officeart/2005/8/layout/vList2"/>
    <dgm:cxn modelId="{28089CB9-9F47-48A4-8293-200A9B927D9D}" type="presOf" srcId="{03BBFB00-0C08-4A8B-A73B-26D6736EF49E}" destId="{6155FF9F-AEBE-4837-9E78-2D5FBAB9F409}" srcOrd="0" destOrd="0" presId="urn:microsoft.com/office/officeart/2005/8/layout/vList2"/>
    <dgm:cxn modelId="{8DC8B5C1-D539-4140-81AE-B957D5F4EDD9}" srcId="{076F0257-CC10-456C-B66A-FD6B154393E5}" destId="{062ED417-3D97-45E3-8970-1C0F1E14F3E2}" srcOrd="2" destOrd="0" parTransId="{CDBEB500-E37F-4530-A064-A64D5EEF5763}" sibTransId="{8A01BA23-D765-418A-B1C4-E930DEAC6636}"/>
    <dgm:cxn modelId="{351DA3D9-85CD-4378-963D-0E70289EB951}" srcId="{076F0257-CC10-456C-B66A-FD6B154393E5}" destId="{4590FC5C-81C1-45C9-9B23-46BD95A07117}" srcOrd="3" destOrd="0" parTransId="{F815028B-6E50-46C2-BF15-CE5EFBAD0577}" sibTransId="{F2576007-E8C9-4BF2-9D95-EB525C0D65A8}"/>
    <dgm:cxn modelId="{C46FEBF0-301B-4952-A79D-89C630CAFF21}" srcId="{076F0257-CC10-456C-B66A-FD6B154393E5}" destId="{841A7E3F-65E2-49A1-9E46-5DA6C5129572}" srcOrd="4" destOrd="0" parTransId="{8F3CD11E-FCD7-4FDE-BCE6-FC22BBA12E81}" sibTransId="{5F1FC41E-C85A-4393-A7CA-B334FD8366BC}"/>
    <dgm:cxn modelId="{F3ADCDF8-3284-4CFB-8773-117621CC44D6}" srcId="{076F0257-CC10-456C-B66A-FD6B154393E5}" destId="{47CD0775-9E4A-4232-91F4-927CDAB30CE1}" srcOrd="1" destOrd="0" parTransId="{F363D34C-A227-4B60-A291-50C8E048CCAD}" sibTransId="{06E85A0B-EB7A-4BCE-9D4B-141C0D799C8E}"/>
    <dgm:cxn modelId="{590DF680-41B3-4615-8C4A-7FA8A48515E0}" type="presParOf" srcId="{49690262-A907-4207-97EF-DF11621AA258}" destId="{6155FF9F-AEBE-4837-9E78-2D5FBAB9F409}" srcOrd="0" destOrd="0" presId="urn:microsoft.com/office/officeart/2005/8/layout/vList2"/>
    <dgm:cxn modelId="{4E3F59C6-AB0C-4E10-A1B3-3E845CF910AF}" type="presParOf" srcId="{49690262-A907-4207-97EF-DF11621AA258}" destId="{A659240B-7A27-4EE0-8CB5-FC08A0AE8A5B}" srcOrd="1" destOrd="0" presId="urn:microsoft.com/office/officeart/2005/8/layout/vList2"/>
    <dgm:cxn modelId="{E5BEA50A-E266-45C0-A664-69ECFA4D8218}" type="presParOf" srcId="{49690262-A907-4207-97EF-DF11621AA258}" destId="{27982A2F-FD48-40C8-B7A7-AA28786DC5C9}" srcOrd="2" destOrd="0" presId="urn:microsoft.com/office/officeart/2005/8/layout/vList2"/>
    <dgm:cxn modelId="{752A2D67-C97C-4DF7-9291-0215D8F2CBBC}" type="presParOf" srcId="{49690262-A907-4207-97EF-DF11621AA258}" destId="{5B755B0A-AB1D-46C9-A57F-B77DE21D2D77}" srcOrd="3" destOrd="0" presId="urn:microsoft.com/office/officeart/2005/8/layout/vList2"/>
    <dgm:cxn modelId="{DBBDAFA7-9114-4648-9B9F-DDEF5D0BD05E}" type="presParOf" srcId="{49690262-A907-4207-97EF-DF11621AA258}" destId="{20C1F464-36E8-4FB7-AB75-38CC36882538}" srcOrd="4" destOrd="0" presId="urn:microsoft.com/office/officeart/2005/8/layout/vList2"/>
    <dgm:cxn modelId="{695DBFAB-C481-4AC6-8AFD-4A4390CE5497}" type="presParOf" srcId="{49690262-A907-4207-97EF-DF11621AA258}" destId="{1F68B32F-EC1A-45A5-9E70-4292F2C253D7}" srcOrd="5" destOrd="0" presId="urn:microsoft.com/office/officeart/2005/8/layout/vList2"/>
    <dgm:cxn modelId="{D24E2274-4D31-4C81-840F-A83E948E0B69}" type="presParOf" srcId="{49690262-A907-4207-97EF-DF11621AA258}" destId="{F6211E8D-A60C-4563-B6E0-09E816464072}" srcOrd="6" destOrd="0" presId="urn:microsoft.com/office/officeart/2005/8/layout/vList2"/>
    <dgm:cxn modelId="{52DC6214-61BE-44A4-922E-9A7274D63966}" type="presParOf" srcId="{49690262-A907-4207-97EF-DF11621AA258}" destId="{FC31DAA5-BA5E-486D-8D92-212F9BE1F1A8}" srcOrd="7" destOrd="0" presId="urn:microsoft.com/office/officeart/2005/8/layout/vList2"/>
    <dgm:cxn modelId="{2F90D382-DE2A-4918-96F0-1C3C16880B6D}" type="presParOf" srcId="{49690262-A907-4207-97EF-DF11621AA258}" destId="{2AF6FDA6-710B-471A-B40B-ECA358095414}"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pPr rtl="0"/>
          <a:r>
            <a:rPr lang="en-AU" sz="1400" b="1">
              <a:solidFill>
                <a:schemeClr val="bg1"/>
              </a:solidFill>
            </a:rPr>
            <a:t>Introduction to </a:t>
          </a:r>
          <a:r>
            <a:rPr lang="en-AU" sz="1400" b="1">
              <a:solidFill>
                <a:schemeClr val="bg1"/>
              </a:solidFill>
              <a:latin typeface="Arial"/>
            </a:rPr>
            <a:t>thinking about fractions</a:t>
          </a:r>
          <a:endParaRPr lang="en-AU" sz="1400" b="1">
            <a:solidFill>
              <a:schemeClr val="bg1"/>
            </a:solidFill>
          </a:endParaRPr>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DCC68C33-2F0C-4550-8BD5-A006A1CA6615}">
      <dgm:prSet phldrT="[Text]" custT="1"/>
      <dgm:spPr>
        <a:solidFill>
          <a:schemeClr val="accent2">
            <a:lumMod val="60000"/>
            <a:lumOff val="40000"/>
          </a:schemeClr>
        </a:solidFill>
      </dgm:spPr>
      <dgm:t>
        <a:bodyPr/>
        <a:lstStyle/>
        <a:p>
          <a:pPr>
            <a:buNone/>
          </a:pPr>
          <a:r>
            <a:rPr lang="en-AU" sz="1400" b="1">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D3A018A4-F4EF-4153-A0ED-017B9F320954}">
      <dgm:prSet phldrT="[Text]" custT="1"/>
      <dgm:spPr>
        <a:solidFill>
          <a:schemeClr val="bg1">
            <a:lumMod val="65000"/>
          </a:schemeClr>
        </a:solidFill>
      </dgm:spPr>
      <dgm:t>
        <a:bodyPr/>
        <a:lstStyle/>
        <a:p>
          <a:pPr>
            <a:buNone/>
          </a:pPr>
          <a:r>
            <a:rPr lang="en-AU" sz="1400" b="1">
              <a:solidFill>
                <a:schemeClr val="bg1"/>
              </a:solidFill>
            </a:rPr>
            <a:t>Representations and research</a:t>
          </a:r>
        </a:p>
      </dgm:t>
    </dgm:pt>
    <dgm:pt modelId="{1DB73197-F573-4BBE-A4E0-5AA252054AEF}" type="parTrans" cxnId="{38A31218-8BAA-4B0D-9FA2-A94B80833DCF}">
      <dgm:prSet/>
      <dgm:spPr/>
      <dgm:t>
        <a:bodyPr/>
        <a:lstStyle/>
        <a:p>
          <a:endParaRPr lang="en-AU">
            <a:solidFill>
              <a:schemeClr val="bg1"/>
            </a:solidFill>
          </a:endParaRPr>
        </a:p>
      </dgm:t>
    </dgm:pt>
    <dgm:pt modelId="{F223405F-62E4-49F0-9ECD-1DE00C30B205}" type="sibTrans" cxnId="{38A31218-8BAA-4B0D-9FA2-A94B80833DCF}">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16814" custLinFactY="-300000" custLinFactNeighborX="69416" custLinFactNeighborY="-323047"/>
      <dgm:spPr>
        <a:prstGeom prst="mathDivide">
          <a:avLst/>
        </a:prstGeom>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3"/>
      <dgm:spPr/>
    </dgm:pt>
    <dgm:pt modelId="{7F5EBB47-0E44-4F23-83E4-AA6705FF5947}" type="pres">
      <dgm:prSet presAssocID="{127EEAD3-52C7-4A82-8BBC-59D942465317}" presName="nodeTx" presStyleLbl="node1" presStyleIdx="0" presStyleCnt="3">
        <dgm:presLayoutVars>
          <dgm:bulletEnabled val="1"/>
        </dgm:presLayoutVars>
      </dgm:prSet>
      <dgm:spPr/>
    </dgm:pt>
    <dgm:pt modelId="{A8904032-FBDC-43A4-AD88-3D3300EA6BEF}" type="pres">
      <dgm:prSet presAssocID="{127EEAD3-52C7-4A82-8BBC-59D942465317}" presName="invisiNode" presStyleLbl="node1" presStyleIdx="0" presStyleCnt="3"/>
      <dgm:spPr/>
    </dgm:pt>
    <dgm:pt modelId="{579024C7-338B-43E7-91CD-7686A57216B0}" type="pres">
      <dgm:prSet presAssocID="{127EEAD3-52C7-4A82-8BBC-59D942465317}" presName="imagNode" presStyleLbl="fgImgPlace1" presStyleIdx="0" presStyleCnt="3"/>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A497DF1B-249C-4566-9C6C-AE4BD602E4FB}" type="pres">
      <dgm:prSet presAssocID="{35C5E820-A780-4019-8F26-9B5A9E59B545}" presName="sibTrans" presStyleLbl="sibTrans2D1" presStyleIdx="0"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1" presStyleCnt="3"/>
      <dgm:spPr/>
    </dgm:pt>
    <dgm:pt modelId="{0984E282-59D4-4628-AD37-5C7664821E71}" type="pres">
      <dgm:prSet presAssocID="{DCC68C33-2F0C-4550-8BD5-A006A1CA6615}" presName="nodeTx" presStyleLbl="node1" presStyleIdx="1" presStyleCnt="3">
        <dgm:presLayoutVars>
          <dgm:bulletEnabled val="1"/>
        </dgm:presLayoutVars>
      </dgm:prSet>
      <dgm:spPr/>
    </dgm:pt>
    <dgm:pt modelId="{F5F5EA1C-983E-4029-8066-AE6E13EE219F}" type="pres">
      <dgm:prSet presAssocID="{DCC68C33-2F0C-4550-8BD5-A006A1CA6615}" presName="invisiNode" presStyleLbl="node1" presStyleIdx="1" presStyleCnt="3"/>
      <dgm:spPr/>
    </dgm:pt>
    <dgm:pt modelId="{18179E28-5626-4CA3-9790-6B88313B7C59}" type="pres">
      <dgm:prSet presAssocID="{DCC68C33-2F0C-4550-8BD5-A006A1CA6615}" presName="imagNode" presStyleLbl="fgImgPlace1" presStyleIdx="1" presStyleCnt="3"/>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BB2E008D-602B-4E4B-9F19-674531ED0A4D}" type="pres">
      <dgm:prSet presAssocID="{9B031D3C-1198-4CBB-AE28-96B30DE39490}" presName="sibTrans" presStyleLbl="sibTrans2D1" presStyleIdx="0" presStyleCnt="0"/>
      <dgm:spPr/>
    </dgm:pt>
    <dgm:pt modelId="{15247BD8-6EEC-4493-9350-DEA94A41EAE5}" type="pres">
      <dgm:prSet presAssocID="{D3A018A4-F4EF-4153-A0ED-017B9F320954}" presName="compNode" presStyleCnt="0"/>
      <dgm:spPr/>
    </dgm:pt>
    <dgm:pt modelId="{34EA646E-FEE1-4E26-861F-F7A2207CBA80}" type="pres">
      <dgm:prSet presAssocID="{D3A018A4-F4EF-4153-A0ED-017B9F320954}" presName="bkgdShape" presStyleLbl="node1" presStyleIdx="2" presStyleCnt="3"/>
      <dgm:spPr/>
    </dgm:pt>
    <dgm:pt modelId="{80F362AE-3446-4673-8000-B609266DCA42}" type="pres">
      <dgm:prSet presAssocID="{D3A018A4-F4EF-4153-A0ED-017B9F320954}" presName="nodeTx" presStyleLbl="node1" presStyleIdx="2" presStyleCnt="3">
        <dgm:presLayoutVars>
          <dgm:bulletEnabled val="1"/>
        </dgm:presLayoutVars>
      </dgm:prSet>
      <dgm:spPr/>
    </dgm:pt>
    <dgm:pt modelId="{C7094CA3-2CE1-402A-BBBE-547474FFCD84}" type="pres">
      <dgm:prSet presAssocID="{D3A018A4-F4EF-4153-A0ED-017B9F320954}" presName="invisiNode" presStyleLbl="node1" presStyleIdx="2" presStyleCnt="3"/>
      <dgm:spPr/>
    </dgm:pt>
    <dgm:pt modelId="{455F2E39-6872-4140-BE2F-EFDB4A5C6418}" type="pres">
      <dgm:prSet presAssocID="{D3A018A4-F4EF-4153-A0ED-017B9F320954}" presName="imagNode" presStyleLbl="fgImgPlace1" presStyleIdx="2" presStyleCnt="3"/>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D0EB609-D4E7-42A3-9F8E-5E0CB9BC1039}" type="presOf" srcId="{9B031D3C-1198-4CBB-AE28-96B30DE39490}" destId="{BB2E008D-602B-4E4B-9F19-674531ED0A4D}" srcOrd="0" destOrd="0" presId="urn:microsoft.com/office/officeart/2005/8/layout/hList7"/>
    <dgm:cxn modelId="{38A31218-8BAA-4B0D-9FA2-A94B80833DCF}" srcId="{B96B8DCB-B480-407E-9E1F-02F00E74ACB7}" destId="{D3A018A4-F4EF-4153-A0ED-017B9F320954}" srcOrd="2" destOrd="0" parTransId="{1DB73197-F573-4BBE-A4E0-5AA252054AEF}" sibTransId="{F223405F-62E4-49F0-9ECD-1DE00C30B205}"/>
    <dgm:cxn modelId="{15870D20-D9E9-4880-B2E9-603FB746324C}" type="presOf" srcId="{DCC68C33-2F0C-4550-8BD5-A006A1CA6615}" destId="{7308C9D0-90C1-49D7-95D9-9F61A37118BD}"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38C6954D-C3A7-420F-92D5-28ACB6B1C3E3}" type="presOf" srcId="{D3A018A4-F4EF-4153-A0ED-017B9F320954}" destId="{34EA646E-FEE1-4E26-861F-F7A2207CBA80}"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41F8A798-4E5F-44E0-BE7B-D77729A1739B}" type="presOf" srcId="{35C5E820-A780-4019-8F26-9B5A9E59B545}" destId="{A497DF1B-249C-4566-9C6C-AE4BD602E4FB}"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E1EB6C7-8E6F-4114-852B-9F16A204A451}" srcId="{B96B8DCB-B480-407E-9E1F-02F00E74ACB7}" destId="{DCC68C33-2F0C-4550-8BD5-A006A1CA6615}" srcOrd="1" destOrd="0" parTransId="{829A96B8-D373-4948-8A7D-F4F04AF05102}" sibTransId="{9B031D3C-1198-4CBB-AE28-96B30DE39490}"/>
    <dgm:cxn modelId="{ED1239C9-0153-4183-91F7-8AA078A8195E}" type="presOf" srcId="{D3A018A4-F4EF-4153-A0ED-017B9F320954}" destId="{80F362AE-3446-4673-8000-B609266DCA42}" srcOrd="1" destOrd="0" presId="urn:microsoft.com/office/officeart/2005/8/layout/hList7"/>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 modelId="{B2A76F44-A746-46F3-9C91-EFBA9B6434C5}" type="presParOf" srcId="{405C1E24-68BD-4632-BBBE-3EC2D6803FF7}" destId="{A497DF1B-249C-4566-9C6C-AE4BD602E4FB}" srcOrd="1" destOrd="0" presId="urn:microsoft.com/office/officeart/2005/8/layout/hList7"/>
    <dgm:cxn modelId="{FF6B38D4-067E-4217-9FA0-39C8985297B4}" type="presParOf" srcId="{405C1E24-68BD-4632-BBBE-3EC2D6803FF7}" destId="{84B13732-78A4-46D6-BC6D-AB1D87C49237}" srcOrd="2"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 modelId="{F56B7905-F25B-4CA3-8E39-CFEC2978F31C}" type="presParOf" srcId="{405C1E24-68BD-4632-BBBE-3EC2D6803FF7}" destId="{BB2E008D-602B-4E4B-9F19-674531ED0A4D}" srcOrd="3" destOrd="0" presId="urn:microsoft.com/office/officeart/2005/8/layout/hList7"/>
    <dgm:cxn modelId="{67563E2F-6E1C-440B-BE16-4EC65F7E585D}" type="presParOf" srcId="{405C1E24-68BD-4632-BBBE-3EC2D6803FF7}" destId="{15247BD8-6EEC-4493-9350-DEA94A41EAE5}" srcOrd="4" destOrd="0" presId="urn:microsoft.com/office/officeart/2005/8/layout/hList7"/>
    <dgm:cxn modelId="{3F615B21-20FD-43E7-9255-422BACE65B7C}" type="presParOf" srcId="{15247BD8-6EEC-4493-9350-DEA94A41EAE5}" destId="{34EA646E-FEE1-4E26-861F-F7A2207CBA80}" srcOrd="0" destOrd="0" presId="urn:microsoft.com/office/officeart/2005/8/layout/hList7"/>
    <dgm:cxn modelId="{EF2EB4C1-4DEF-4D9C-928C-3D969C4051A6}" type="presParOf" srcId="{15247BD8-6EEC-4493-9350-DEA94A41EAE5}" destId="{80F362AE-3446-4673-8000-B609266DCA42}" srcOrd="1" destOrd="0" presId="urn:microsoft.com/office/officeart/2005/8/layout/hList7"/>
    <dgm:cxn modelId="{29BAED15-E41A-4E05-B3B0-0F6C9F20DD90}" type="presParOf" srcId="{15247BD8-6EEC-4493-9350-DEA94A41EAE5}" destId="{C7094CA3-2CE1-402A-BBBE-547474FFCD84}" srcOrd="2" destOrd="0" presId="urn:microsoft.com/office/officeart/2005/8/layout/hList7"/>
    <dgm:cxn modelId="{B605B09F-421D-4A1D-896E-360FA26A972D}" type="presParOf" srcId="{15247BD8-6EEC-4493-9350-DEA94A41EAE5}" destId="{455F2E39-6872-4140-BE2F-EFDB4A5C6418}"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D3A018A4-F4EF-4153-A0ED-017B9F320954}">
      <dgm:prSet phldrT="[Text]"/>
      <dgm:spPr>
        <a:solidFill>
          <a:schemeClr val="bg1">
            <a:lumMod val="65000"/>
          </a:schemeClr>
        </a:solidFill>
      </dgm:spPr>
      <dgm:t>
        <a:bodyPr/>
        <a:lstStyle/>
        <a:p>
          <a:pPr>
            <a:buNone/>
          </a:pPr>
          <a:r>
            <a:rPr lang="en-AU" b="1">
              <a:solidFill>
                <a:schemeClr val="bg1"/>
              </a:solidFill>
            </a:rPr>
            <a:t>Representations and research</a:t>
          </a:r>
        </a:p>
      </dgm:t>
    </dgm:pt>
    <dgm:pt modelId="{1DB73197-F573-4BBE-A4E0-5AA252054AEF}" type="parTrans" cxnId="{38A31218-8BAA-4B0D-9FA2-A94B80833DCF}">
      <dgm:prSet/>
      <dgm:spPr/>
      <dgm:t>
        <a:bodyPr/>
        <a:lstStyle/>
        <a:p>
          <a:endParaRPr lang="en-AU">
            <a:solidFill>
              <a:schemeClr val="bg1"/>
            </a:solidFill>
          </a:endParaRPr>
        </a:p>
      </dgm:t>
    </dgm:pt>
    <dgm:pt modelId="{F223405F-62E4-49F0-9ECD-1DE00C30B205}" type="sibTrans" cxnId="{38A31218-8BAA-4B0D-9FA2-A94B80833DCF}">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16814" custLinFactY="-300000" custLinFactNeighborX="69416" custLinFactNeighborY="-323047"/>
      <dgm:spPr>
        <a:prstGeom prst="mathDivide">
          <a:avLst/>
        </a:prstGeom>
        <a:noFill/>
        <a:ln>
          <a:noFill/>
        </a:ln>
      </dgm:spPr>
    </dgm:pt>
    <dgm:pt modelId="{405C1E24-68BD-4632-BBBE-3EC2D6803FF7}" type="pres">
      <dgm:prSet presAssocID="{B96B8DCB-B480-407E-9E1F-02F00E74ACB7}" presName="linComp" presStyleCnt="0"/>
      <dgm:spPr/>
    </dgm:pt>
    <dgm:pt modelId="{15247BD8-6EEC-4493-9350-DEA94A41EAE5}" type="pres">
      <dgm:prSet presAssocID="{D3A018A4-F4EF-4153-A0ED-017B9F320954}" presName="compNode" presStyleCnt="0"/>
      <dgm:spPr/>
    </dgm:pt>
    <dgm:pt modelId="{34EA646E-FEE1-4E26-861F-F7A2207CBA80}" type="pres">
      <dgm:prSet presAssocID="{D3A018A4-F4EF-4153-A0ED-017B9F320954}" presName="bkgdShape" presStyleLbl="node1" presStyleIdx="0" presStyleCnt="1" custLinFactNeighborY="-576"/>
      <dgm:spPr/>
    </dgm:pt>
    <dgm:pt modelId="{80F362AE-3446-4673-8000-B609266DCA42}" type="pres">
      <dgm:prSet presAssocID="{D3A018A4-F4EF-4153-A0ED-017B9F320954}" presName="nodeTx" presStyleLbl="node1" presStyleIdx="0" presStyleCnt="1">
        <dgm:presLayoutVars>
          <dgm:bulletEnabled val="1"/>
        </dgm:presLayoutVars>
      </dgm:prSet>
      <dgm:spPr/>
    </dgm:pt>
    <dgm:pt modelId="{C7094CA3-2CE1-402A-BBBE-547474FFCD84}" type="pres">
      <dgm:prSet presAssocID="{D3A018A4-F4EF-4153-A0ED-017B9F320954}" presName="invisiNode" presStyleLbl="node1" presStyleIdx="0" presStyleCnt="1"/>
      <dgm:spPr/>
    </dgm:pt>
    <dgm:pt modelId="{455F2E39-6872-4140-BE2F-EFDB4A5C6418}" type="pres">
      <dgm:prSet presAssocID="{D3A018A4-F4EF-4153-A0ED-017B9F320954}"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38A31218-8BAA-4B0D-9FA2-A94B80833DCF}" srcId="{B96B8DCB-B480-407E-9E1F-02F00E74ACB7}" destId="{D3A018A4-F4EF-4153-A0ED-017B9F320954}" srcOrd="0" destOrd="0" parTransId="{1DB73197-F573-4BBE-A4E0-5AA252054AEF}" sibTransId="{F223405F-62E4-49F0-9ECD-1DE00C30B205}"/>
    <dgm:cxn modelId="{38C6954D-C3A7-420F-92D5-28ACB6B1C3E3}" type="presOf" srcId="{D3A018A4-F4EF-4153-A0ED-017B9F320954}" destId="{34EA646E-FEE1-4E26-861F-F7A2207CBA80}" srcOrd="0" destOrd="0" presId="urn:microsoft.com/office/officeart/2005/8/layout/hList7"/>
    <dgm:cxn modelId="{ED1239C9-0153-4183-91F7-8AA078A8195E}" type="presOf" srcId="{D3A018A4-F4EF-4153-A0ED-017B9F320954}" destId="{80F362AE-3446-4673-8000-B609266DCA42}" srcOrd="1" destOrd="0" presId="urn:microsoft.com/office/officeart/2005/8/layout/hList7"/>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67563E2F-6E1C-440B-BE16-4EC65F7E585D}" type="presParOf" srcId="{405C1E24-68BD-4632-BBBE-3EC2D6803FF7}" destId="{15247BD8-6EEC-4493-9350-DEA94A41EAE5}" srcOrd="0" destOrd="0" presId="urn:microsoft.com/office/officeart/2005/8/layout/hList7"/>
    <dgm:cxn modelId="{3F615B21-20FD-43E7-9255-422BACE65B7C}" type="presParOf" srcId="{15247BD8-6EEC-4493-9350-DEA94A41EAE5}" destId="{34EA646E-FEE1-4E26-861F-F7A2207CBA80}" srcOrd="0" destOrd="0" presId="urn:microsoft.com/office/officeart/2005/8/layout/hList7"/>
    <dgm:cxn modelId="{EF2EB4C1-4DEF-4D9C-928C-3D969C4051A6}" type="presParOf" srcId="{15247BD8-6EEC-4493-9350-DEA94A41EAE5}" destId="{80F362AE-3446-4673-8000-B609266DCA42}" srcOrd="1" destOrd="0" presId="urn:microsoft.com/office/officeart/2005/8/layout/hList7"/>
    <dgm:cxn modelId="{29BAED15-E41A-4E05-B3B0-0F6C9F20DD90}" type="presParOf" srcId="{15247BD8-6EEC-4493-9350-DEA94A41EAE5}" destId="{C7094CA3-2CE1-402A-BBBE-547474FFCD84}" srcOrd="2" destOrd="0" presId="urn:microsoft.com/office/officeart/2005/8/layout/hList7"/>
    <dgm:cxn modelId="{B605B09F-421D-4A1D-896E-360FA26A972D}" type="presParOf" srcId="{15247BD8-6EEC-4493-9350-DEA94A41EAE5}" destId="{455F2E39-6872-4140-BE2F-EFDB4A5C6418}"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443D72E-CC9F-4CD1-858E-E60901ACCF88}" type="doc">
      <dgm:prSet loTypeId="urn:microsoft.com/office/officeart/2016/7/layout/VerticalSolidActionList" loCatId="List" qsTypeId="urn:microsoft.com/office/officeart/2005/8/quickstyle/simple3" qsCatId="simple" csTypeId="urn:microsoft.com/office/officeart/2005/8/colors/accent2_2" csCatId="accent2" phldr="1"/>
      <dgm:spPr/>
      <dgm:t>
        <a:bodyPr/>
        <a:lstStyle/>
        <a:p>
          <a:endParaRPr lang="en-US"/>
        </a:p>
      </dgm:t>
    </dgm:pt>
    <dgm:pt modelId="{46F3FD0C-5485-4029-AB35-50F6AE0F45CE}">
      <dgm:prSet custT="1"/>
      <dgm:spPr/>
      <dgm:t>
        <a:bodyPr/>
        <a:lstStyle/>
        <a:p>
          <a:r>
            <a:rPr lang="en-US" sz="1600">
              <a:solidFill>
                <a:schemeClr val="bg1"/>
              </a:solidFill>
            </a:rPr>
            <a:t>Meaning</a:t>
          </a:r>
        </a:p>
      </dgm:t>
    </dgm:pt>
    <dgm:pt modelId="{4DB30216-5307-4252-A4EF-028621A74779}" type="parTrans" cxnId="{5DE19D8D-568C-4CA2-B0D7-E9D80928AB2A}">
      <dgm:prSet/>
      <dgm:spPr/>
      <dgm:t>
        <a:bodyPr/>
        <a:lstStyle/>
        <a:p>
          <a:endParaRPr lang="en-US"/>
        </a:p>
      </dgm:t>
    </dgm:pt>
    <dgm:pt modelId="{AB930128-B6F1-40FF-86E9-5A5206C0C1DF}" type="sibTrans" cxnId="{5DE19D8D-568C-4CA2-B0D7-E9D80928AB2A}">
      <dgm:prSet/>
      <dgm:spPr/>
      <dgm:t>
        <a:bodyPr/>
        <a:lstStyle/>
        <a:p>
          <a:endParaRPr lang="en-US"/>
        </a:p>
      </dgm:t>
    </dgm:pt>
    <dgm:pt modelId="{8E7C723B-4610-437E-9170-12672A7FD7CD}">
      <dgm:prSet custT="1"/>
      <dgm:spPr/>
      <dgm:t>
        <a:bodyPr/>
        <a:lstStyle/>
        <a:p>
          <a:r>
            <a:rPr lang="en-US" sz="1600"/>
            <a:t>Give a greater emphasis to the meaning of fractions than to procedures for manipulating them.</a:t>
          </a:r>
        </a:p>
      </dgm:t>
    </dgm:pt>
    <dgm:pt modelId="{0CA5F08C-BBBB-4AF7-848C-0963C89C3FD3}" type="parTrans" cxnId="{32A1EF97-73DD-49E8-A1EB-943594954BA7}">
      <dgm:prSet/>
      <dgm:spPr/>
      <dgm:t>
        <a:bodyPr/>
        <a:lstStyle/>
        <a:p>
          <a:endParaRPr lang="en-US"/>
        </a:p>
      </dgm:t>
    </dgm:pt>
    <dgm:pt modelId="{5FC2F9D3-D9DF-472F-AA3E-1E769D3FE1BC}" type="sibTrans" cxnId="{32A1EF97-73DD-49E8-A1EB-943594954BA7}">
      <dgm:prSet/>
      <dgm:spPr/>
      <dgm:t>
        <a:bodyPr/>
        <a:lstStyle/>
        <a:p>
          <a:endParaRPr lang="en-US"/>
        </a:p>
      </dgm:t>
    </dgm:pt>
    <dgm:pt modelId="{EEAE3DD0-3B78-4B4B-8AE0-6B40ECD8CE24}">
      <dgm:prSet custT="1"/>
      <dgm:spPr/>
      <dgm:t>
        <a:bodyPr/>
        <a:lstStyle/>
        <a:p>
          <a:r>
            <a:rPr lang="en-US" sz="1600">
              <a:solidFill>
                <a:schemeClr val="bg1"/>
              </a:solidFill>
            </a:rPr>
            <a:t>Numbers</a:t>
          </a:r>
        </a:p>
      </dgm:t>
    </dgm:pt>
    <dgm:pt modelId="{FA6E1D24-6DCE-4FA5-817D-B22B2ECA37DF}" type="parTrans" cxnId="{1FF78C76-2236-426C-94DB-C9A177BFFFFB}">
      <dgm:prSet/>
      <dgm:spPr/>
      <dgm:t>
        <a:bodyPr/>
        <a:lstStyle/>
        <a:p>
          <a:endParaRPr lang="en-US"/>
        </a:p>
      </dgm:t>
    </dgm:pt>
    <dgm:pt modelId="{202CB0C1-DDE6-4238-A413-40C0D69A3BE1}" type="sibTrans" cxnId="{1FF78C76-2236-426C-94DB-C9A177BFFFFB}">
      <dgm:prSet/>
      <dgm:spPr/>
      <dgm:t>
        <a:bodyPr/>
        <a:lstStyle/>
        <a:p>
          <a:endParaRPr lang="en-US"/>
        </a:p>
      </dgm:t>
    </dgm:pt>
    <dgm:pt modelId="{5C8064AB-6CD9-40DC-8E20-C8BA1087F530}">
      <dgm:prSet custT="1"/>
      <dgm:spPr/>
      <dgm:t>
        <a:bodyPr/>
        <a:lstStyle/>
        <a:p>
          <a:r>
            <a:rPr lang="en-US" sz="1600" err="1"/>
            <a:t>Emphasise</a:t>
          </a:r>
          <a:r>
            <a:rPr lang="en-US" sz="1600"/>
            <a:t> that fractions are numbers, making extensive use of number lines in representing fractions and decimals.</a:t>
          </a:r>
        </a:p>
      </dgm:t>
    </dgm:pt>
    <dgm:pt modelId="{5FB0AB4C-BB65-4BCA-8B7E-FC89F88AE436}" type="parTrans" cxnId="{8018B83B-B3C8-4DA4-BA1F-14C664E948F9}">
      <dgm:prSet/>
      <dgm:spPr/>
      <dgm:t>
        <a:bodyPr/>
        <a:lstStyle/>
        <a:p>
          <a:endParaRPr lang="en-US"/>
        </a:p>
      </dgm:t>
    </dgm:pt>
    <dgm:pt modelId="{E30BEFEA-5D8D-4523-91BC-EC43BD2BD11E}" type="sibTrans" cxnId="{8018B83B-B3C8-4DA4-BA1F-14C664E948F9}">
      <dgm:prSet/>
      <dgm:spPr/>
      <dgm:t>
        <a:bodyPr/>
        <a:lstStyle/>
        <a:p>
          <a:endParaRPr lang="en-US"/>
        </a:p>
      </dgm:t>
    </dgm:pt>
    <dgm:pt modelId="{EC0B13EC-272E-467A-AD87-415AA6562876}">
      <dgm:prSet custT="1"/>
      <dgm:spPr/>
      <dgm:t>
        <a:bodyPr/>
        <a:lstStyle/>
        <a:p>
          <a:r>
            <a:rPr lang="en-US" sz="1600">
              <a:solidFill>
                <a:schemeClr val="bg1"/>
              </a:solidFill>
            </a:rPr>
            <a:t>Greater than 1</a:t>
          </a:r>
        </a:p>
      </dgm:t>
    </dgm:pt>
    <dgm:pt modelId="{49600FDE-8E1A-4F03-8206-7A2BB665E8ED}" type="parTrans" cxnId="{9FB6DE93-9030-4C25-AB8A-B00FD7632537}">
      <dgm:prSet/>
      <dgm:spPr/>
      <dgm:t>
        <a:bodyPr/>
        <a:lstStyle/>
        <a:p>
          <a:endParaRPr lang="en-US"/>
        </a:p>
      </dgm:t>
    </dgm:pt>
    <dgm:pt modelId="{2DB8ACC2-4A8D-4FC7-96FA-B18DE268847C}" type="sibTrans" cxnId="{9FB6DE93-9030-4C25-AB8A-B00FD7632537}">
      <dgm:prSet/>
      <dgm:spPr/>
      <dgm:t>
        <a:bodyPr/>
        <a:lstStyle/>
        <a:p>
          <a:endParaRPr lang="en-US"/>
        </a:p>
      </dgm:t>
    </dgm:pt>
    <dgm:pt modelId="{732D5837-05FB-4AA6-8694-1C8218090926}">
      <dgm:prSet custT="1"/>
      <dgm:spPr/>
      <dgm:t>
        <a:bodyPr/>
        <a:lstStyle/>
        <a:p>
          <a:r>
            <a:rPr lang="en-US" sz="1600" dirty="0"/>
            <a:t>Take opportunities early to focus on improper fractions and equivalences</a:t>
          </a:r>
          <a:r>
            <a:rPr lang="en-US" sz="1400" dirty="0"/>
            <a:t>.</a:t>
          </a:r>
        </a:p>
      </dgm:t>
    </dgm:pt>
    <dgm:pt modelId="{55BC27C8-50EC-4A2E-89E8-CA1A195126ED}" type="parTrans" cxnId="{4CD2FE2E-27C3-4A1B-AE51-FEB0D9027770}">
      <dgm:prSet/>
      <dgm:spPr/>
      <dgm:t>
        <a:bodyPr/>
        <a:lstStyle/>
        <a:p>
          <a:endParaRPr lang="en-US"/>
        </a:p>
      </dgm:t>
    </dgm:pt>
    <dgm:pt modelId="{FD3FA53B-8049-426F-9B25-545D185AC8BE}" type="sibTrans" cxnId="{4CD2FE2E-27C3-4A1B-AE51-FEB0D9027770}">
      <dgm:prSet/>
      <dgm:spPr/>
      <dgm:t>
        <a:bodyPr/>
        <a:lstStyle/>
        <a:p>
          <a:endParaRPr lang="en-US"/>
        </a:p>
      </dgm:t>
    </dgm:pt>
    <dgm:pt modelId="{CCDFD1B9-D90A-4559-8DCC-CD25D3B6CBB5}">
      <dgm:prSet custT="1"/>
      <dgm:spPr/>
      <dgm:t>
        <a:bodyPr/>
        <a:lstStyle/>
        <a:p>
          <a:r>
            <a:rPr lang="en-US" sz="1600">
              <a:solidFill>
                <a:schemeClr val="bg1"/>
              </a:solidFill>
            </a:rPr>
            <a:t>Representations</a:t>
          </a:r>
        </a:p>
      </dgm:t>
    </dgm:pt>
    <dgm:pt modelId="{4BA6004B-317D-44A5-8EFD-EBCA09A39409}" type="parTrans" cxnId="{12642D2D-9981-4F76-987A-2D6DE9484DF5}">
      <dgm:prSet/>
      <dgm:spPr/>
      <dgm:t>
        <a:bodyPr/>
        <a:lstStyle/>
        <a:p>
          <a:endParaRPr lang="en-US"/>
        </a:p>
      </dgm:t>
    </dgm:pt>
    <dgm:pt modelId="{0C236C71-2209-4230-A51B-B6221ED07B8F}" type="sibTrans" cxnId="{12642D2D-9981-4F76-987A-2D6DE9484DF5}">
      <dgm:prSet/>
      <dgm:spPr/>
      <dgm:t>
        <a:bodyPr/>
        <a:lstStyle/>
        <a:p>
          <a:endParaRPr lang="en-US"/>
        </a:p>
      </dgm:t>
    </dgm:pt>
    <dgm:pt modelId="{5D4B8118-64B2-4121-90C6-D8BCA54B8D03}">
      <dgm:prSet custT="1"/>
      <dgm:spPr/>
      <dgm:t>
        <a:bodyPr/>
        <a:lstStyle/>
        <a:p>
          <a:r>
            <a:rPr lang="en-US" sz="1600"/>
            <a:t>Provide a variety of models to represent fractions</a:t>
          </a:r>
          <a:r>
            <a:rPr lang="en-US" sz="1400"/>
            <a:t>.</a:t>
          </a:r>
        </a:p>
      </dgm:t>
    </dgm:pt>
    <dgm:pt modelId="{093283DF-79B4-4298-A38D-2F27561FD3CC}" type="parTrans" cxnId="{2FEEC7EF-A40B-4792-AF43-4D3E7C2E2FB3}">
      <dgm:prSet/>
      <dgm:spPr/>
      <dgm:t>
        <a:bodyPr/>
        <a:lstStyle/>
        <a:p>
          <a:endParaRPr lang="en-US"/>
        </a:p>
      </dgm:t>
    </dgm:pt>
    <dgm:pt modelId="{526EEDCF-DAC6-4EAD-AAE3-073C8F1841CD}" type="sibTrans" cxnId="{2FEEC7EF-A40B-4792-AF43-4D3E7C2E2FB3}">
      <dgm:prSet/>
      <dgm:spPr/>
      <dgm:t>
        <a:bodyPr/>
        <a:lstStyle/>
        <a:p>
          <a:endParaRPr lang="en-US"/>
        </a:p>
      </dgm:t>
    </dgm:pt>
    <dgm:pt modelId="{C9C5CD47-0B74-492B-9DB2-E1CB6F1F9C7A}">
      <dgm:prSet custT="1"/>
      <dgm:spPr/>
      <dgm:t>
        <a:bodyPr/>
        <a:lstStyle/>
        <a:p>
          <a:pPr rtl="0"/>
          <a:r>
            <a:rPr lang="en-US" sz="1600"/>
            <a:t>Take the opportunity to </a:t>
          </a:r>
          <a:r>
            <a:rPr lang="en-US" sz="1600">
              <a:latin typeface="Arial"/>
            </a:rPr>
            <a:t>talk to students</a:t>
          </a:r>
          <a:r>
            <a:rPr lang="en-US" sz="1600"/>
            <a:t> one-to-one to gain awareness of their thinking and strategies</a:t>
          </a:r>
        </a:p>
      </dgm:t>
    </dgm:pt>
    <dgm:pt modelId="{D5A23C87-E17B-4731-8504-87F3E57E72D8}" type="parTrans" cxnId="{9B08E6C4-3D01-4566-A42F-AD0D989F81AD}">
      <dgm:prSet/>
      <dgm:spPr/>
      <dgm:t>
        <a:bodyPr/>
        <a:lstStyle/>
        <a:p>
          <a:endParaRPr lang="en-AU"/>
        </a:p>
      </dgm:t>
    </dgm:pt>
    <dgm:pt modelId="{653A4437-A61E-431D-B8C1-46727040F5C6}" type="sibTrans" cxnId="{9B08E6C4-3D01-4566-A42F-AD0D989F81AD}">
      <dgm:prSet/>
      <dgm:spPr/>
      <dgm:t>
        <a:bodyPr/>
        <a:lstStyle/>
        <a:p>
          <a:endParaRPr lang="en-AU"/>
        </a:p>
      </dgm:t>
    </dgm:pt>
    <dgm:pt modelId="{0909E42C-5427-4367-B6C6-D505331D2641}">
      <dgm:prSet custT="1"/>
      <dgm:spPr/>
      <dgm:t>
        <a:bodyPr/>
        <a:lstStyle/>
        <a:p>
          <a:r>
            <a:rPr lang="en-US" sz="1600">
              <a:solidFill>
                <a:schemeClr val="bg1"/>
              </a:solidFill>
            </a:rPr>
            <a:t>Interview</a:t>
          </a:r>
        </a:p>
      </dgm:t>
    </dgm:pt>
    <dgm:pt modelId="{4C7A374A-F3A2-48E7-AC96-D47218B9BF63}" type="parTrans" cxnId="{D8D7DD7E-1B25-45B7-94A5-96C693ADFFA9}">
      <dgm:prSet/>
      <dgm:spPr/>
      <dgm:t>
        <a:bodyPr/>
        <a:lstStyle/>
        <a:p>
          <a:endParaRPr lang="en-AU"/>
        </a:p>
      </dgm:t>
    </dgm:pt>
    <dgm:pt modelId="{22D481E8-AAC2-4D33-8511-F1AD2316434A}" type="sibTrans" cxnId="{D8D7DD7E-1B25-45B7-94A5-96C693ADFFA9}">
      <dgm:prSet/>
      <dgm:spPr/>
      <dgm:t>
        <a:bodyPr/>
        <a:lstStyle/>
        <a:p>
          <a:endParaRPr lang="en-AU"/>
        </a:p>
      </dgm:t>
    </dgm:pt>
    <dgm:pt modelId="{93415921-6FE0-4078-8CAF-F8EF3C5EDC30}" type="pres">
      <dgm:prSet presAssocID="{C443D72E-CC9F-4CD1-858E-E60901ACCF88}" presName="Name0" presStyleCnt="0">
        <dgm:presLayoutVars>
          <dgm:dir/>
          <dgm:animLvl val="lvl"/>
          <dgm:resizeHandles val="exact"/>
        </dgm:presLayoutVars>
      </dgm:prSet>
      <dgm:spPr/>
    </dgm:pt>
    <dgm:pt modelId="{9B14B8E8-415F-4B52-B4E7-044E46DA61F8}" type="pres">
      <dgm:prSet presAssocID="{46F3FD0C-5485-4029-AB35-50F6AE0F45CE}" presName="linNode" presStyleCnt="0"/>
      <dgm:spPr/>
    </dgm:pt>
    <dgm:pt modelId="{0093A848-5EFC-4A22-B1B3-D8E2BC62EF37}" type="pres">
      <dgm:prSet presAssocID="{46F3FD0C-5485-4029-AB35-50F6AE0F45CE}" presName="parentText" presStyleLbl="alignNode1" presStyleIdx="0" presStyleCnt="5">
        <dgm:presLayoutVars>
          <dgm:chMax val="1"/>
          <dgm:bulletEnabled/>
        </dgm:presLayoutVars>
      </dgm:prSet>
      <dgm:spPr/>
    </dgm:pt>
    <dgm:pt modelId="{F959DDE4-F70E-4D7B-89D8-EB16DAFBD624}" type="pres">
      <dgm:prSet presAssocID="{46F3FD0C-5485-4029-AB35-50F6AE0F45CE}" presName="descendantText" presStyleLbl="alignAccFollowNode1" presStyleIdx="0" presStyleCnt="5" custLinFactNeighborX="206" custLinFactNeighborY="-399">
        <dgm:presLayoutVars>
          <dgm:bulletEnabled/>
        </dgm:presLayoutVars>
      </dgm:prSet>
      <dgm:spPr/>
    </dgm:pt>
    <dgm:pt modelId="{BDD1BF8A-EE6B-4A9A-BA7A-162E63CABD0F}" type="pres">
      <dgm:prSet presAssocID="{AB930128-B6F1-40FF-86E9-5A5206C0C1DF}" presName="sp" presStyleCnt="0"/>
      <dgm:spPr/>
    </dgm:pt>
    <dgm:pt modelId="{9FFE1ED6-DC94-47B3-8E18-3D857DDC93BC}" type="pres">
      <dgm:prSet presAssocID="{EEAE3DD0-3B78-4B4B-8AE0-6B40ECD8CE24}" presName="linNode" presStyleCnt="0"/>
      <dgm:spPr/>
    </dgm:pt>
    <dgm:pt modelId="{43B6AAB4-67D7-44D5-A616-30E839049EC0}" type="pres">
      <dgm:prSet presAssocID="{EEAE3DD0-3B78-4B4B-8AE0-6B40ECD8CE24}" presName="parentText" presStyleLbl="alignNode1" presStyleIdx="1" presStyleCnt="5">
        <dgm:presLayoutVars>
          <dgm:chMax val="1"/>
          <dgm:bulletEnabled/>
        </dgm:presLayoutVars>
      </dgm:prSet>
      <dgm:spPr/>
    </dgm:pt>
    <dgm:pt modelId="{2744FBB8-FEAF-4D73-B9A6-885351E7BD2D}" type="pres">
      <dgm:prSet presAssocID="{EEAE3DD0-3B78-4B4B-8AE0-6B40ECD8CE24}" presName="descendantText" presStyleLbl="alignAccFollowNode1" presStyleIdx="1" presStyleCnt="5">
        <dgm:presLayoutVars>
          <dgm:bulletEnabled/>
        </dgm:presLayoutVars>
      </dgm:prSet>
      <dgm:spPr/>
    </dgm:pt>
    <dgm:pt modelId="{320EFA2D-4581-49A2-B29C-8B1267CBD1FA}" type="pres">
      <dgm:prSet presAssocID="{202CB0C1-DDE6-4238-A413-40C0D69A3BE1}" presName="sp" presStyleCnt="0"/>
      <dgm:spPr/>
    </dgm:pt>
    <dgm:pt modelId="{2175F3A5-0AF3-42B3-BE79-5639ECC3640D}" type="pres">
      <dgm:prSet presAssocID="{EC0B13EC-272E-467A-AD87-415AA6562876}" presName="linNode" presStyleCnt="0"/>
      <dgm:spPr/>
    </dgm:pt>
    <dgm:pt modelId="{38971EB7-D1FE-47B7-949F-342513639EA9}" type="pres">
      <dgm:prSet presAssocID="{EC0B13EC-272E-467A-AD87-415AA6562876}" presName="parentText" presStyleLbl="alignNode1" presStyleIdx="2" presStyleCnt="5">
        <dgm:presLayoutVars>
          <dgm:chMax val="1"/>
          <dgm:bulletEnabled/>
        </dgm:presLayoutVars>
      </dgm:prSet>
      <dgm:spPr/>
    </dgm:pt>
    <dgm:pt modelId="{8EB5A168-C42E-4831-AA59-D7B76F906BD6}" type="pres">
      <dgm:prSet presAssocID="{EC0B13EC-272E-467A-AD87-415AA6562876}" presName="descendantText" presStyleLbl="alignAccFollowNode1" presStyleIdx="2" presStyleCnt="5">
        <dgm:presLayoutVars>
          <dgm:bulletEnabled/>
        </dgm:presLayoutVars>
      </dgm:prSet>
      <dgm:spPr/>
    </dgm:pt>
    <dgm:pt modelId="{CF5AECF0-B68C-432A-A1CC-4681159BD242}" type="pres">
      <dgm:prSet presAssocID="{2DB8ACC2-4A8D-4FC7-96FA-B18DE268847C}" presName="sp" presStyleCnt="0"/>
      <dgm:spPr/>
    </dgm:pt>
    <dgm:pt modelId="{E79BC307-7D02-47BC-9FF1-8D4060F6680C}" type="pres">
      <dgm:prSet presAssocID="{CCDFD1B9-D90A-4559-8DCC-CD25D3B6CBB5}" presName="linNode" presStyleCnt="0"/>
      <dgm:spPr/>
    </dgm:pt>
    <dgm:pt modelId="{2382606A-EEFC-4DD2-812A-4AB2EC6083E4}" type="pres">
      <dgm:prSet presAssocID="{CCDFD1B9-D90A-4559-8DCC-CD25D3B6CBB5}" presName="parentText" presStyleLbl="alignNode1" presStyleIdx="3" presStyleCnt="5">
        <dgm:presLayoutVars>
          <dgm:chMax val="1"/>
          <dgm:bulletEnabled/>
        </dgm:presLayoutVars>
      </dgm:prSet>
      <dgm:spPr/>
    </dgm:pt>
    <dgm:pt modelId="{E228BAC8-FEDE-4062-B68D-F042716B3F75}" type="pres">
      <dgm:prSet presAssocID="{CCDFD1B9-D90A-4559-8DCC-CD25D3B6CBB5}" presName="descendantText" presStyleLbl="alignAccFollowNode1" presStyleIdx="3" presStyleCnt="5">
        <dgm:presLayoutVars>
          <dgm:bulletEnabled/>
        </dgm:presLayoutVars>
      </dgm:prSet>
      <dgm:spPr/>
    </dgm:pt>
    <dgm:pt modelId="{D57335A9-32DC-4185-B486-9FA30DF23975}" type="pres">
      <dgm:prSet presAssocID="{0C236C71-2209-4230-A51B-B6221ED07B8F}" presName="sp" presStyleCnt="0"/>
      <dgm:spPr/>
    </dgm:pt>
    <dgm:pt modelId="{F342AF25-C1E7-4810-BB4C-42D439B6A6A7}" type="pres">
      <dgm:prSet presAssocID="{0909E42C-5427-4367-B6C6-D505331D2641}" presName="linNode" presStyleCnt="0"/>
      <dgm:spPr/>
    </dgm:pt>
    <dgm:pt modelId="{ACAECAE4-FC61-4005-BBE3-4D763801B9ED}" type="pres">
      <dgm:prSet presAssocID="{0909E42C-5427-4367-B6C6-D505331D2641}" presName="parentText" presStyleLbl="alignNode1" presStyleIdx="4" presStyleCnt="5">
        <dgm:presLayoutVars>
          <dgm:chMax val="1"/>
          <dgm:bulletEnabled/>
        </dgm:presLayoutVars>
      </dgm:prSet>
      <dgm:spPr/>
    </dgm:pt>
    <dgm:pt modelId="{93043873-625C-49AF-9C9E-544F4E7D9A75}" type="pres">
      <dgm:prSet presAssocID="{0909E42C-5427-4367-B6C6-D505331D2641}" presName="descendantText" presStyleLbl="alignAccFollowNode1" presStyleIdx="4" presStyleCnt="5">
        <dgm:presLayoutVars>
          <dgm:bulletEnabled/>
        </dgm:presLayoutVars>
      </dgm:prSet>
      <dgm:spPr/>
    </dgm:pt>
  </dgm:ptLst>
  <dgm:cxnLst>
    <dgm:cxn modelId="{576D5F10-5BB5-414F-88EC-07A3645428CD}" type="presOf" srcId="{5D4B8118-64B2-4121-90C6-D8BCA54B8D03}" destId="{E228BAC8-FEDE-4062-B68D-F042716B3F75}" srcOrd="0" destOrd="0" presId="urn:microsoft.com/office/officeart/2016/7/layout/VerticalSolidActionList"/>
    <dgm:cxn modelId="{DF082B2A-C9A8-4A87-9388-FB38B1CAA338}" type="presOf" srcId="{CCDFD1B9-D90A-4559-8DCC-CD25D3B6CBB5}" destId="{2382606A-EEFC-4DD2-812A-4AB2EC6083E4}" srcOrd="0" destOrd="0" presId="urn:microsoft.com/office/officeart/2016/7/layout/VerticalSolidActionList"/>
    <dgm:cxn modelId="{12642D2D-9981-4F76-987A-2D6DE9484DF5}" srcId="{C443D72E-CC9F-4CD1-858E-E60901ACCF88}" destId="{CCDFD1B9-D90A-4559-8DCC-CD25D3B6CBB5}" srcOrd="3" destOrd="0" parTransId="{4BA6004B-317D-44A5-8EFD-EBCA09A39409}" sibTransId="{0C236C71-2209-4230-A51B-B6221ED07B8F}"/>
    <dgm:cxn modelId="{4CD2FE2E-27C3-4A1B-AE51-FEB0D9027770}" srcId="{EC0B13EC-272E-467A-AD87-415AA6562876}" destId="{732D5837-05FB-4AA6-8694-1C8218090926}" srcOrd="0" destOrd="0" parTransId="{55BC27C8-50EC-4A2E-89E8-CA1A195126ED}" sibTransId="{FD3FA53B-8049-426F-9B25-545D185AC8BE}"/>
    <dgm:cxn modelId="{8018B83B-B3C8-4DA4-BA1F-14C664E948F9}" srcId="{EEAE3DD0-3B78-4B4B-8AE0-6B40ECD8CE24}" destId="{5C8064AB-6CD9-40DC-8E20-C8BA1087F530}" srcOrd="0" destOrd="0" parTransId="{5FB0AB4C-BB65-4BCA-8B7E-FC89F88AE436}" sibTransId="{E30BEFEA-5D8D-4523-91BC-EC43BD2BD11E}"/>
    <dgm:cxn modelId="{CD8C174F-9AF8-41AC-9F8D-AB23AD249D02}" type="presOf" srcId="{5C8064AB-6CD9-40DC-8E20-C8BA1087F530}" destId="{2744FBB8-FEAF-4D73-B9A6-885351E7BD2D}" srcOrd="0" destOrd="0" presId="urn:microsoft.com/office/officeart/2016/7/layout/VerticalSolidActionList"/>
    <dgm:cxn modelId="{E2136151-E0B9-4414-8BCC-6BE50B09AFD3}" type="presOf" srcId="{46F3FD0C-5485-4029-AB35-50F6AE0F45CE}" destId="{0093A848-5EFC-4A22-B1B3-D8E2BC62EF37}" srcOrd="0" destOrd="0" presId="urn:microsoft.com/office/officeart/2016/7/layout/VerticalSolidActionList"/>
    <dgm:cxn modelId="{61F5A952-30AD-4910-8931-244163EC4943}" type="presOf" srcId="{732D5837-05FB-4AA6-8694-1C8218090926}" destId="{8EB5A168-C42E-4831-AA59-D7B76F906BD6}" srcOrd="0" destOrd="0" presId="urn:microsoft.com/office/officeart/2016/7/layout/VerticalSolidActionList"/>
    <dgm:cxn modelId="{4EFFAA73-8AB9-4606-B70B-30AD4D1BCB01}" type="presOf" srcId="{C443D72E-CC9F-4CD1-858E-E60901ACCF88}" destId="{93415921-6FE0-4078-8CAF-F8EF3C5EDC30}" srcOrd="0" destOrd="0" presId="urn:microsoft.com/office/officeart/2016/7/layout/VerticalSolidActionList"/>
    <dgm:cxn modelId="{1FF78C76-2236-426C-94DB-C9A177BFFFFB}" srcId="{C443D72E-CC9F-4CD1-858E-E60901ACCF88}" destId="{EEAE3DD0-3B78-4B4B-8AE0-6B40ECD8CE24}" srcOrd="1" destOrd="0" parTransId="{FA6E1D24-6DCE-4FA5-817D-B22B2ECA37DF}" sibTransId="{202CB0C1-DDE6-4238-A413-40C0D69A3BE1}"/>
    <dgm:cxn modelId="{D8D7DD7E-1B25-45B7-94A5-96C693ADFFA9}" srcId="{C443D72E-CC9F-4CD1-858E-E60901ACCF88}" destId="{0909E42C-5427-4367-B6C6-D505331D2641}" srcOrd="4" destOrd="0" parTransId="{4C7A374A-F3A2-48E7-AC96-D47218B9BF63}" sibTransId="{22D481E8-AAC2-4D33-8511-F1AD2316434A}"/>
    <dgm:cxn modelId="{5DE19D8D-568C-4CA2-B0D7-E9D80928AB2A}" srcId="{C443D72E-CC9F-4CD1-858E-E60901ACCF88}" destId="{46F3FD0C-5485-4029-AB35-50F6AE0F45CE}" srcOrd="0" destOrd="0" parTransId="{4DB30216-5307-4252-A4EF-028621A74779}" sibTransId="{AB930128-B6F1-40FF-86E9-5A5206C0C1DF}"/>
    <dgm:cxn modelId="{FFC5BF8D-1C7B-4C40-9A70-82E96CD2A2B6}" type="presOf" srcId="{8E7C723B-4610-437E-9170-12672A7FD7CD}" destId="{F959DDE4-F70E-4D7B-89D8-EB16DAFBD624}" srcOrd="0" destOrd="0" presId="urn:microsoft.com/office/officeart/2016/7/layout/VerticalSolidActionList"/>
    <dgm:cxn modelId="{9FB6DE93-9030-4C25-AB8A-B00FD7632537}" srcId="{C443D72E-CC9F-4CD1-858E-E60901ACCF88}" destId="{EC0B13EC-272E-467A-AD87-415AA6562876}" srcOrd="2" destOrd="0" parTransId="{49600FDE-8E1A-4F03-8206-7A2BB665E8ED}" sibTransId="{2DB8ACC2-4A8D-4FC7-96FA-B18DE268847C}"/>
    <dgm:cxn modelId="{32A1EF97-73DD-49E8-A1EB-943594954BA7}" srcId="{46F3FD0C-5485-4029-AB35-50F6AE0F45CE}" destId="{8E7C723B-4610-437E-9170-12672A7FD7CD}" srcOrd="0" destOrd="0" parTransId="{0CA5F08C-BBBB-4AF7-848C-0963C89C3FD3}" sibTransId="{5FC2F9D3-D9DF-472F-AA3E-1E769D3FE1BC}"/>
    <dgm:cxn modelId="{C9C552A6-AC5C-45DB-A30D-5E8BF74897D2}" type="presOf" srcId="{0909E42C-5427-4367-B6C6-D505331D2641}" destId="{ACAECAE4-FC61-4005-BBE3-4D763801B9ED}" srcOrd="0" destOrd="0" presId="urn:microsoft.com/office/officeart/2016/7/layout/VerticalSolidActionList"/>
    <dgm:cxn modelId="{EFBCA0B8-65E4-44CC-BB4B-7A195FD17965}" type="presOf" srcId="{C9C5CD47-0B74-492B-9DB2-E1CB6F1F9C7A}" destId="{93043873-625C-49AF-9C9E-544F4E7D9A75}" srcOrd="0" destOrd="0" presId="urn:microsoft.com/office/officeart/2016/7/layout/VerticalSolidActionList"/>
    <dgm:cxn modelId="{36C30FBD-753A-4909-9AB5-B006464C83EB}" type="presOf" srcId="{EC0B13EC-272E-467A-AD87-415AA6562876}" destId="{38971EB7-D1FE-47B7-949F-342513639EA9}" srcOrd="0" destOrd="0" presId="urn:microsoft.com/office/officeart/2016/7/layout/VerticalSolidActionList"/>
    <dgm:cxn modelId="{9B08E6C4-3D01-4566-A42F-AD0D989F81AD}" srcId="{0909E42C-5427-4367-B6C6-D505331D2641}" destId="{C9C5CD47-0B74-492B-9DB2-E1CB6F1F9C7A}" srcOrd="0" destOrd="0" parTransId="{D5A23C87-E17B-4731-8504-87F3E57E72D8}" sibTransId="{653A4437-A61E-431D-B8C1-46727040F5C6}"/>
    <dgm:cxn modelId="{8274D0CE-1878-4008-A905-5A16484982D7}" type="presOf" srcId="{EEAE3DD0-3B78-4B4B-8AE0-6B40ECD8CE24}" destId="{43B6AAB4-67D7-44D5-A616-30E839049EC0}" srcOrd="0" destOrd="0" presId="urn:microsoft.com/office/officeart/2016/7/layout/VerticalSolidActionList"/>
    <dgm:cxn modelId="{2FEEC7EF-A40B-4792-AF43-4D3E7C2E2FB3}" srcId="{CCDFD1B9-D90A-4559-8DCC-CD25D3B6CBB5}" destId="{5D4B8118-64B2-4121-90C6-D8BCA54B8D03}" srcOrd="0" destOrd="0" parTransId="{093283DF-79B4-4298-A38D-2F27561FD3CC}" sibTransId="{526EEDCF-DAC6-4EAD-AAE3-073C8F1841CD}"/>
    <dgm:cxn modelId="{3035B88C-377B-4197-A085-311D21349BF7}" type="presParOf" srcId="{93415921-6FE0-4078-8CAF-F8EF3C5EDC30}" destId="{9B14B8E8-415F-4B52-B4E7-044E46DA61F8}" srcOrd="0" destOrd="0" presId="urn:microsoft.com/office/officeart/2016/7/layout/VerticalSolidActionList"/>
    <dgm:cxn modelId="{68F628FB-6183-4499-8445-924311302B18}" type="presParOf" srcId="{9B14B8E8-415F-4B52-B4E7-044E46DA61F8}" destId="{0093A848-5EFC-4A22-B1B3-D8E2BC62EF37}" srcOrd="0" destOrd="0" presId="urn:microsoft.com/office/officeart/2016/7/layout/VerticalSolidActionList"/>
    <dgm:cxn modelId="{7809B49C-DECC-4096-A588-94C21C6A9EFA}" type="presParOf" srcId="{9B14B8E8-415F-4B52-B4E7-044E46DA61F8}" destId="{F959DDE4-F70E-4D7B-89D8-EB16DAFBD624}" srcOrd="1" destOrd="0" presId="urn:microsoft.com/office/officeart/2016/7/layout/VerticalSolidActionList"/>
    <dgm:cxn modelId="{DA9E44EE-D52C-4BF3-82B9-11B398CCF6E6}" type="presParOf" srcId="{93415921-6FE0-4078-8CAF-F8EF3C5EDC30}" destId="{BDD1BF8A-EE6B-4A9A-BA7A-162E63CABD0F}" srcOrd="1" destOrd="0" presId="urn:microsoft.com/office/officeart/2016/7/layout/VerticalSolidActionList"/>
    <dgm:cxn modelId="{C7DE28D0-51C0-4EF1-8752-EBAF5EC2397A}" type="presParOf" srcId="{93415921-6FE0-4078-8CAF-F8EF3C5EDC30}" destId="{9FFE1ED6-DC94-47B3-8E18-3D857DDC93BC}" srcOrd="2" destOrd="0" presId="urn:microsoft.com/office/officeart/2016/7/layout/VerticalSolidActionList"/>
    <dgm:cxn modelId="{7E85A2A4-2A47-4A68-B242-8F671FDD4F65}" type="presParOf" srcId="{9FFE1ED6-DC94-47B3-8E18-3D857DDC93BC}" destId="{43B6AAB4-67D7-44D5-A616-30E839049EC0}" srcOrd="0" destOrd="0" presId="urn:microsoft.com/office/officeart/2016/7/layout/VerticalSolidActionList"/>
    <dgm:cxn modelId="{51C84BAB-D9DF-469F-86CC-41C8DD2CB9DA}" type="presParOf" srcId="{9FFE1ED6-DC94-47B3-8E18-3D857DDC93BC}" destId="{2744FBB8-FEAF-4D73-B9A6-885351E7BD2D}" srcOrd="1" destOrd="0" presId="urn:microsoft.com/office/officeart/2016/7/layout/VerticalSolidActionList"/>
    <dgm:cxn modelId="{C9CA90CB-1349-42E0-BCEE-7C100365501E}" type="presParOf" srcId="{93415921-6FE0-4078-8CAF-F8EF3C5EDC30}" destId="{320EFA2D-4581-49A2-B29C-8B1267CBD1FA}" srcOrd="3" destOrd="0" presId="urn:microsoft.com/office/officeart/2016/7/layout/VerticalSolidActionList"/>
    <dgm:cxn modelId="{D6C00074-0BD4-4DD2-837F-CD95F2F1F49C}" type="presParOf" srcId="{93415921-6FE0-4078-8CAF-F8EF3C5EDC30}" destId="{2175F3A5-0AF3-42B3-BE79-5639ECC3640D}" srcOrd="4" destOrd="0" presId="urn:microsoft.com/office/officeart/2016/7/layout/VerticalSolidActionList"/>
    <dgm:cxn modelId="{FA81D42F-21B7-43BE-B648-ED86E94947C4}" type="presParOf" srcId="{2175F3A5-0AF3-42B3-BE79-5639ECC3640D}" destId="{38971EB7-D1FE-47B7-949F-342513639EA9}" srcOrd="0" destOrd="0" presId="urn:microsoft.com/office/officeart/2016/7/layout/VerticalSolidActionList"/>
    <dgm:cxn modelId="{A170EE76-CB55-4E42-A031-C918A2A97403}" type="presParOf" srcId="{2175F3A5-0AF3-42B3-BE79-5639ECC3640D}" destId="{8EB5A168-C42E-4831-AA59-D7B76F906BD6}" srcOrd="1" destOrd="0" presId="urn:microsoft.com/office/officeart/2016/7/layout/VerticalSolidActionList"/>
    <dgm:cxn modelId="{5CBD05AA-17B8-4547-AA81-781FE38FD93A}" type="presParOf" srcId="{93415921-6FE0-4078-8CAF-F8EF3C5EDC30}" destId="{CF5AECF0-B68C-432A-A1CC-4681159BD242}" srcOrd="5" destOrd="0" presId="urn:microsoft.com/office/officeart/2016/7/layout/VerticalSolidActionList"/>
    <dgm:cxn modelId="{C4C7BE71-E5F0-4685-AA90-DF878EDAC561}" type="presParOf" srcId="{93415921-6FE0-4078-8CAF-F8EF3C5EDC30}" destId="{E79BC307-7D02-47BC-9FF1-8D4060F6680C}" srcOrd="6" destOrd="0" presId="urn:microsoft.com/office/officeart/2016/7/layout/VerticalSolidActionList"/>
    <dgm:cxn modelId="{59D36B21-6392-4B3D-BE7C-384DE3E11324}" type="presParOf" srcId="{E79BC307-7D02-47BC-9FF1-8D4060F6680C}" destId="{2382606A-EEFC-4DD2-812A-4AB2EC6083E4}" srcOrd="0" destOrd="0" presId="urn:microsoft.com/office/officeart/2016/7/layout/VerticalSolidActionList"/>
    <dgm:cxn modelId="{8B9D266A-4561-4091-9A3A-D659F60134DA}" type="presParOf" srcId="{E79BC307-7D02-47BC-9FF1-8D4060F6680C}" destId="{E228BAC8-FEDE-4062-B68D-F042716B3F75}" srcOrd="1" destOrd="0" presId="urn:microsoft.com/office/officeart/2016/7/layout/VerticalSolidActionList"/>
    <dgm:cxn modelId="{FC0CD98A-C674-4C33-9ED1-8155AD6900AE}" type="presParOf" srcId="{93415921-6FE0-4078-8CAF-F8EF3C5EDC30}" destId="{D57335A9-32DC-4185-B486-9FA30DF23975}" srcOrd="7" destOrd="0" presId="urn:microsoft.com/office/officeart/2016/7/layout/VerticalSolidActionList"/>
    <dgm:cxn modelId="{959A5650-41AC-41ED-85FC-326B6BAB06BA}" type="presParOf" srcId="{93415921-6FE0-4078-8CAF-F8EF3C5EDC30}" destId="{F342AF25-C1E7-4810-BB4C-42D439B6A6A7}" srcOrd="8" destOrd="0" presId="urn:microsoft.com/office/officeart/2016/7/layout/VerticalSolidActionList"/>
    <dgm:cxn modelId="{6E77F3CA-D54A-49A6-AEBE-42F8BDCD3D5E}" type="presParOf" srcId="{F342AF25-C1E7-4810-BB4C-42D439B6A6A7}" destId="{ACAECAE4-FC61-4005-BBE3-4D763801B9ED}" srcOrd="0" destOrd="0" presId="urn:microsoft.com/office/officeart/2016/7/layout/VerticalSolidActionList"/>
    <dgm:cxn modelId="{712C1C7C-9D06-4DC6-98CC-DEC0405FE5C3}" type="presParOf" srcId="{F342AF25-C1E7-4810-BB4C-42D439B6A6A7}" destId="{93043873-625C-49AF-9C9E-544F4E7D9A75}" srcOrd="1" destOrd="0" presId="urn:microsoft.com/office/officeart/2016/7/layout/VerticalSolidAction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5.xml><?xml version="1.0" encoding="utf-8"?>
<dgm:dataModel xmlns:dgm="http://schemas.openxmlformats.org/drawingml/2006/diagram" xmlns:a="http://schemas.openxmlformats.org/drawingml/2006/main">
  <dgm:ptLst>
    <dgm:pt modelId="{C443D72E-CC9F-4CD1-858E-E60901ACCF88}" type="doc">
      <dgm:prSet loTypeId="urn:microsoft.com/office/officeart/2016/7/layout/VerticalSolidActionList" loCatId="List" qsTypeId="urn:microsoft.com/office/officeart/2005/8/quickstyle/simple3" qsCatId="simple" csTypeId="urn:microsoft.com/office/officeart/2005/8/colors/accent2_2" csCatId="accent2" phldr="1"/>
      <dgm:spPr/>
      <dgm:t>
        <a:bodyPr/>
        <a:lstStyle/>
        <a:p>
          <a:endParaRPr lang="en-US"/>
        </a:p>
      </dgm:t>
    </dgm:pt>
    <dgm:pt modelId="{95D62D01-6D9F-4B88-A036-A9DEC4EC3BD5}">
      <dgm:prSet custT="1"/>
      <dgm:spPr/>
      <dgm:t>
        <a:bodyPr/>
        <a:lstStyle/>
        <a:p>
          <a:r>
            <a:rPr lang="en-US" sz="1600">
              <a:solidFill>
                <a:schemeClr val="bg1"/>
              </a:solidFill>
            </a:rPr>
            <a:t>Estimation</a:t>
          </a:r>
        </a:p>
      </dgm:t>
    </dgm:pt>
    <dgm:pt modelId="{DE83A24B-C0AA-4724-B549-7606C08B7D83}" type="parTrans" cxnId="{0C0179E8-0E97-480F-9B69-27C8EE4D1C31}">
      <dgm:prSet/>
      <dgm:spPr/>
      <dgm:t>
        <a:bodyPr/>
        <a:lstStyle/>
        <a:p>
          <a:endParaRPr lang="en-US"/>
        </a:p>
      </dgm:t>
    </dgm:pt>
    <dgm:pt modelId="{6726B17C-78AB-4C41-B80F-77B8DBE0F69D}" type="sibTrans" cxnId="{0C0179E8-0E97-480F-9B69-27C8EE4D1C31}">
      <dgm:prSet/>
      <dgm:spPr/>
      <dgm:t>
        <a:bodyPr/>
        <a:lstStyle/>
        <a:p>
          <a:endParaRPr lang="en-US"/>
        </a:p>
      </dgm:t>
    </dgm:pt>
    <dgm:pt modelId="{2DAE9020-BAE1-4F89-905D-A2CA3A478C7E}">
      <dgm:prSet custT="1"/>
      <dgm:spPr/>
      <dgm:t>
        <a:bodyPr/>
        <a:lstStyle/>
        <a:p>
          <a:r>
            <a:rPr lang="en-US" sz="1600"/>
            <a:t>Link fractions to key benchmarks and encourage estimation.</a:t>
          </a:r>
        </a:p>
      </dgm:t>
    </dgm:pt>
    <dgm:pt modelId="{52F18D48-D184-48C9-B583-F209C7142A33}" type="parTrans" cxnId="{F41BAD00-72E4-48E3-B882-3FA397CD58E3}">
      <dgm:prSet/>
      <dgm:spPr/>
      <dgm:t>
        <a:bodyPr/>
        <a:lstStyle/>
        <a:p>
          <a:endParaRPr lang="en-US"/>
        </a:p>
      </dgm:t>
    </dgm:pt>
    <dgm:pt modelId="{80C79150-52C5-4381-942E-281453793EC7}" type="sibTrans" cxnId="{F41BAD00-72E4-48E3-B882-3FA397CD58E3}">
      <dgm:prSet/>
      <dgm:spPr/>
      <dgm:t>
        <a:bodyPr/>
        <a:lstStyle/>
        <a:p>
          <a:endParaRPr lang="en-US"/>
        </a:p>
      </dgm:t>
    </dgm:pt>
    <dgm:pt modelId="{3319AC9C-358F-4320-B41C-29EDA869CE84}">
      <dgm:prSet custT="1"/>
      <dgm:spPr/>
      <dgm:t>
        <a:bodyPr/>
        <a:lstStyle/>
        <a:p>
          <a:r>
            <a:rPr lang="en-US" sz="1600">
              <a:solidFill>
                <a:schemeClr val="bg1"/>
              </a:solidFill>
            </a:rPr>
            <a:t>Division</a:t>
          </a:r>
        </a:p>
      </dgm:t>
    </dgm:pt>
    <dgm:pt modelId="{DD74A9D3-4C94-4CC8-B24E-B58B96D290B3}" type="parTrans" cxnId="{CE5096C9-B696-48FE-82EE-E48CB7C2161E}">
      <dgm:prSet/>
      <dgm:spPr/>
      <dgm:t>
        <a:bodyPr/>
        <a:lstStyle/>
        <a:p>
          <a:endParaRPr lang="en-US"/>
        </a:p>
      </dgm:t>
    </dgm:pt>
    <dgm:pt modelId="{9AA44261-F168-43C7-88F5-97AC8D7085F8}" type="sibTrans" cxnId="{CE5096C9-B696-48FE-82EE-E48CB7C2161E}">
      <dgm:prSet/>
      <dgm:spPr/>
      <dgm:t>
        <a:bodyPr/>
        <a:lstStyle/>
        <a:p>
          <a:endParaRPr lang="en-US"/>
        </a:p>
      </dgm:t>
    </dgm:pt>
    <dgm:pt modelId="{DCE16CC8-A53B-4EA3-8AC5-66D0532258EF}">
      <dgm:prSet custT="1"/>
      <dgm:spPr/>
      <dgm:t>
        <a:bodyPr/>
        <a:lstStyle/>
        <a:p>
          <a:r>
            <a:rPr lang="en-US" sz="1600" dirty="0"/>
            <a:t>Give emphasis to fractions as division.</a:t>
          </a:r>
        </a:p>
      </dgm:t>
    </dgm:pt>
    <dgm:pt modelId="{47BF17AB-AD25-44CE-BDF1-C3038AAD1E94}" type="parTrans" cxnId="{30B3BA66-4DC1-4A49-AB49-E2032E05E3D7}">
      <dgm:prSet/>
      <dgm:spPr/>
      <dgm:t>
        <a:bodyPr/>
        <a:lstStyle/>
        <a:p>
          <a:endParaRPr lang="en-US"/>
        </a:p>
      </dgm:t>
    </dgm:pt>
    <dgm:pt modelId="{255E64E8-1C6C-41E4-8DC0-134CFA061999}" type="sibTrans" cxnId="{30B3BA66-4DC1-4A49-AB49-E2032E05E3D7}">
      <dgm:prSet/>
      <dgm:spPr/>
      <dgm:t>
        <a:bodyPr/>
        <a:lstStyle/>
        <a:p>
          <a:endParaRPr lang="en-US"/>
        </a:p>
      </dgm:t>
    </dgm:pt>
    <dgm:pt modelId="{362EE049-C607-4C92-8B6E-AA6CCF080B70}">
      <dgm:prSet custT="1"/>
      <dgm:spPr/>
      <dgm:t>
        <a:bodyPr/>
        <a:lstStyle/>
        <a:p>
          <a:r>
            <a:rPr lang="en-US" sz="1600">
              <a:solidFill>
                <a:schemeClr val="bg1"/>
              </a:solidFill>
            </a:rPr>
            <a:t>Language</a:t>
          </a:r>
        </a:p>
      </dgm:t>
    </dgm:pt>
    <dgm:pt modelId="{AAF57604-F092-4254-96FD-4D1BAC0D3B35}" type="parTrans" cxnId="{B6FC3177-2382-4A07-A727-52110E6FE58C}">
      <dgm:prSet/>
      <dgm:spPr/>
      <dgm:t>
        <a:bodyPr/>
        <a:lstStyle/>
        <a:p>
          <a:endParaRPr lang="en-AU"/>
        </a:p>
      </dgm:t>
    </dgm:pt>
    <dgm:pt modelId="{8A9C4989-03BB-4975-86EB-CF2B52AE0E16}" type="sibTrans" cxnId="{B6FC3177-2382-4A07-A727-52110E6FE58C}">
      <dgm:prSet/>
      <dgm:spPr/>
      <dgm:t>
        <a:bodyPr/>
        <a:lstStyle/>
        <a:p>
          <a:endParaRPr lang="en-AU"/>
        </a:p>
      </dgm:t>
    </dgm:pt>
    <dgm:pt modelId="{1BCB058C-D8C3-46C2-9B7F-900F1E67B556}">
      <dgm:prSet custT="1"/>
      <dgm:spPr/>
      <dgm:t>
        <a:bodyPr/>
        <a:lstStyle/>
        <a:p>
          <a:r>
            <a:rPr lang="en-US" sz="1600"/>
            <a:t>Develop a general rule for explaining the numerator and denominator of a fraction.</a:t>
          </a:r>
        </a:p>
      </dgm:t>
    </dgm:pt>
    <dgm:pt modelId="{27271AFB-3B58-4CB0-BBF0-D33F1E300851}" type="parTrans" cxnId="{F451A7F7-5029-47CF-9741-37CD6C27930C}">
      <dgm:prSet/>
      <dgm:spPr/>
      <dgm:t>
        <a:bodyPr/>
        <a:lstStyle/>
        <a:p>
          <a:endParaRPr lang="en-AU"/>
        </a:p>
      </dgm:t>
    </dgm:pt>
    <dgm:pt modelId="{567BA1E4-BD97-4CD0-AF7E-43D21BC2CFF9}" type="sibTrans" cxnId="{F451A7F7-5029-47CF-9741-37CD6C27930C}">
      <dgm:prSet/>
      <dgm:spPr/>
      <dgm:t>
        <a:bodyPr/>
        <a:lstStyle/>
        <a:p>
          <a:endParaRPr lang="en-AU"/>
        </a:p>
      </dgm:t>
    </dgm:pt>
    <dgm:pt modelId="{4AF500BD-F6B2-4CEF-BBCC-E9A3D35EEBF7}">
      <dgm:prSet custT="1"/>
      <dgm:spPr/>
      <dgm:t>
        <a:bodyPr/>
        <a:lstStyle/>
        <a:p>
          <a:r>
            <a:rPr lang="en-US" sz="1600" dirty="0">
              <a:solidFill>
                <a:schemeClr val="bg1"/>
              </a:solidFill>
            </a:rPr>
            <a:t>Activities</a:t>
          </a:r>
        </a:p>
      </dgm:t>
    </dgm:pt>
    <dgm:pt modelId="{7FBCB77F-2B48-44E1-8D80-ABC9C18A6135}" type="parTrans" cxnId="{0CDCF1F3-591B-4BCD-A2AA-BE0BBA836F14}">
      <dgm:prSet/>
      <dgm:spPr/>
      <dgm:t>
        <a:bodyPr/>
        <a:lstStyle/>
        <a:p>
          <a:endParaRPr lang="en-AU"/>
        </a:p>
      </dgm:t>
    </dgm:pt>
    <dgm:pt modelId="{E76AE09D-0F67-41A4-9640-422B96CE9AEA}" type="sibTrans" cxnId="{0CDCF1F3-591B-4BCD-A2AA-BE0BBA836F14}">
      <dgm:prSet/>
      <dgm:spPr/>
      <dgm:t>
        <a:bodyPr/>
        <a:lstStyle/>
        <a:p>
          <a:endParaRPr lang="en-AU"/>
        </a:p>
      </dgm:t>
    </dgm:pt>
    <dgm:pt modelId="{94A9037F-AA38-4030-8E20-CB762B9C2CC2}">
      <dgm:prSet custT="1"/>
      <dgm:spPr/>
      <dgm:t>
        <a:bodyPr/>
        <a:lstStyle/>
        <a:p>
          <a:r>
            <a:rPr lang="en-AU" sz="1600" dirty="0"/>
            <a:t>Look for examples and activities which can engage students in thinking </a:t>
          </a:r>
          <a:br>
            <a:rPr lang="en-AU" sz="1600" dirty="0"/>
          </a:br>
          <a:r>
            <a:rPr lang="en-AU" sz="1600" dirty="0"/>
            <a:t>about fractions in particular, and rational number ideas in general.</a:t>
          </a:r>
        </a:p>
      </dgm:t>
    </dgm:pt>
    <dgm:pt modelId="{E372599E-A1D8-4153-AB58-13C16ECA1756}" type="parTrans" cxnId="{3CAF7424-C8A0-4D15-8C2F-CEEC9804B774}">
      <dgm:prSet/>
      <dgm:spPr/>
      <dgm:t>
        <a:bodyPr/>
        <a:lstStyle/>
        <a:p>
          <a:endParaRPr lang="en-AU"/>
        </a:p>
      </dgm:t>
    </dgm:pt>
    <dgm:pt modelId="{9C0958B8-0AAE-433D-BC6D-B367285653E8}" type="sibTrans" cxnId="{3CAF7424-C8A0-4D15-8C2F-CEEC9804B774}">
      <dgm:prSet/>
      <dgm:spPr/>
      <dgm:t>
        <a:bodyPr/>
        <a:lstStyle/>
        <a:p>
          <a:endParaRPr lang="en-AU"/>
        </a:p>
      </dgm:t>
    </dgm:pt>
    <dgm:pt modelId="{DCCEA18A-7F96-4290-972B-6EE9ED6DB371}">
      <dgm:prSet custT="1"/>
      <dgm:spPr/>
      <dgm:t>
        <a:bodyPr/>
        <a:lstStyle/>
        <a:p>
          <a:r>
            <a:rPr lang="en-US" sz="1600"/>
            <a:t>Link fractions, decimals and percentages wherever possible.</a:t>
          </a:r>
        </a:p>
      </dgm:t>
    </dgm:pt>
    <dgm:pt modelId="{BB046021-E062-4362-A06F-96F9FCE588FA}" type="parTrans" cxnId="{357051F2-9451-4FA6-8DA0-E3B9A195BDC5}">
      <dgm:prSet/>
      <dgm:spPr/>
      <dgm:t>
        <a:bodyPr/>
        <a:lstStyle/>
        <a:p>
          <a:endParaRPr lang="en-AU"/>
        </a:p>
      </dgm:t>
    </dgm:pt>
    <dgm:pt modelId="{B425E2AD-AAF0-45AD-B155-CDF822C32C9D}" type="sibTrans" cxnId="{357051F2-9451-4FA6-8DA0-E3B9A195BDC5}">
      <dgm:prSet/>
      <dgm:spPr/>
      <dgm:t>
        <a:bodyPr/>
        <a:lstStyle/>
        <a:p>
          <a:endParaRPr lang="en-AU"/>
        </a:p>
      </dgm:t>
    </dgm:pt>
    <dgm:pt modelId="{99D76254-2F33-49C3-AA05-DC538018EEBF}">
      <dgm:prSet custT="1"/>
      <dgm:spPr/>
      <dgm:t>
        <a:bodyPr/>
        <a:lstStyle/>
        <a:p>
          <a:r>
            <a:rPr lang="en-US" sz="1600" dirty="0">
              <a:solidFill>
                <a:schemeClr val="bg1"/>
              </a:solidFill>
            </a:rPr>
            <a:t>Link</a:t>
          </a:r>
        </a:p>
      </dgm:t>
    </dgm:pt>
    <dgm:pt modelId="{4752D22C-181F-4AEC-994D-B4A05599B61B}" type="parTrans" cxnId="{A13D4C3A-62DF-412D-8148-E6625DEF2B44}">
      <dgm:prSet/>
      <dgm:spPr/>
      <dgm:t>
        <a:bodyPr/>
        <a:lstStyle/>
        <a:p>
          <a:endParaRPr lang="en-AU"/>
        </a:p>
      </dgm:t>
    </dgm:pt>
    <dgm:pt modelId="{113D1116-A1A9-4966-8C8A-9BA386A89CF1}" type="sibTrans" cxnId="{A13D4C3A-62DF-412D-8148-E6625DEF2B44}">
      <dgm:prSet/>
      <dgm:spPr/>
      <dgm:t>
        <a:bodyPr/>
        <a:lstStyle/>
        <a:p>
          <a:endParaRPr lang="en-AU"/>
        </a:p>
      </dgm:t>
    </dgm:pt>
    <dgm:pt modelId="{93415921-6FE0-4078-8CAF-F8EF3C5EDC30}" type="pres">
      <dgm:prSet presAssocID="{C443D72E-CC9F-4CD1-858E-E60901ACCF88}" presName="Name0" presStyleCnt="0">
        <dgm:presLayoutVars>
          <dgm:dir/>
          <dgm:animLvl val="lvl"/>
          <dgm:resizeHandles val="exact"/>
        </dgm:presLayoutVars>
      </dgm:prSet>
      <dgm:spPr/>
    </dgm:pt>
    <dgm:pt modelId="{C901F8B8-82C2-4836-8C4C-80682F22CB54}" type="pres">
      <dgm:prSet presAssocID="{4AF500BD-F6B2-4CEF-BBCC-E9A3D35EEBF7}" presName="linNode" presStyleCnt="0"/>
      <dgm:spPr/>
    </dgm:pt>
    <dgm:pt modelId="{50B58CCE-F973-43D3-8618-20E7B1A5B85F}" type="pres">
      <dgm:prSet presAssocID="{4AF500BD-F6B2-4CEF-BBCC-E9A3D35EEBF7}" presName="parentText" presStyleLbl="alignNode1" presStyleIdx="0" presStyleCnt="5">
        <dgm:presLayoutVars>
          <dgm:chMax val="1"/>
          <dgm:bulletEnabled/>
        </dgm:presLayoutVars>
      </dgm:prSet>
      <dgm:spPr/>
    </dgm:pt>
    <dgm:pt modelId="{BFE71527-6972-4245-9612-7B504D7DE584}" type="pres">
      <dgm:prSet presAssocID="{4AF500BD-F6B2-4CEF-BBCC-E9A3D35EEBF7}" presName="descendantText" presStyleLbl="alignAccFollowNode1" presStyleIdx="0" presStyleCnt="5">
        <dgm:presLayoutVars>
          <dgm:bulletEnabled/>
        </dgm:presLayoutVars>
      </dgm:prSet>
      <dgm:spPr/>
    </dgm:pt>
    <dgm:pt modelId="{BE39495B-1783-4E76-B00A-76A25D004022}" type="pres">
      <dgm:prSet presAssocID="{E76AE09D-0F67-41A4-9640-422B96CE9AEA}" presName="sp" presStyleCnt="0"/>
      <dgm:spPr/>
    </dgm:pt>
    <dgm:pt modelId="{13CE27B7-15EE-4FBC-ABD3-9E9B6BD64161}" type="pres">
      <dgm:prSet presAssocID="{362EE049-C607-4C92-8B6E-AA6CCF080B70}" presName="linNode" presStyleCnt="0"/>
      <dgm:spPr/>
    </dgm:pt>
    <dgm:pt modelId="{C51B35E6-6FCE-4D7C-B101-E418F29D9868}" type="pres">
      <dgm:prSet presAssocID="{362EE049-C607-4C92-8B6E-AA6CCF080B70}" presName="parentText" presStyleLbl="alignNode1" presStyleIdx="1" presStyleCnt="5">
        <dgm:presLayoutVars>
          <dgm:chMax val="1"/>
          <dgm:bulletEnabled/>
        </dgm:presLayoutVars>
      </dgm:prSet>
      <dgm:spPr/>
    </dgm:pt>
    <dgm:pt modelId="{68F50E61-80CB-4940-8740-9B4B367BED1D}" type="pres">
      <dgm:prSet presAssocID="{362EE049-C607-4C92-8B6E-AA6CCF080B70}" presName="descendantText" presStyleLbl="alignAccFollowNode1" presStyleIdx="1" presStyleCnt="5">
        <dgm:presLayoutVars>
          <dgm:bulletEnabled/>
        </dgm:presLayoutVars>
      </dgm:prSet>
      <dgm:spPr/>
    </dgm:pt>
    <dgm:pt modelId="{DFAD31A4-0AD2-4762-AABC-E37ACDA9723A}" type="pres">
      <dgm:prSet presAssocID="{8A9C4989-03BB-4975-86EB-CF2B52AE0E16}" presName="sp" presStyleCnt="0"/>
      <dgm:spPr/>
    </dgm:pt>
    <dgm:pt modelId="{800C78D0-DC2A-4241-9D78-71A95795AE8F}" type="pres">
      <dgm:prSet presAssocID="{95D62D01-6D9F-4B88-A036-A9DEC4EC3BD5}" presName="linNode" presStyleCnt="0"/>
      <dgm:spPr/>
    </dgm:pt>
    <dgm:pt modelId="{A4264239-6EF7-46E6-9F07-A18B13B0D5E5}" type="pres">
      <dgm:prSet presAssocID="{95D62D01-6D9F-4B88-A036-A9DEC4EC3BD5}" presName="parentText" presStyleLbl="alignNode1" presStyleIdx="2" presStyleCnt="5">
        <dgm:presLayoutVars>
          <dgm:chMax val="1"/>
          <dgm:bulletEnabled/>
        </dgm:presLayoutVars>
      </dgm:prSet>
      <dgm:spPr/>
    </dgm:pt>
    <dgm:pt modelId="{E229039A-170E-4EB6-9B19-4B64A740F6A4}" type="pres">
      <dgm:prSet presAssocID="{95D62D01-6D9F-4B88-A036-A9DEC4EC3BD5}" presName="descendantText" presStyleLbl="alignAccFollowNode1" presStyleIdx="2" presStyleCnt="5">
        <dgm:presLayoutVars>
          <dgm:bulletEnabled/>
        </dgm:presLayoutVars>
      </dgm:prSet>
      <dgm:spPr/>
    </dgm:pt>
    <dgm:pt modelId="{C87AF4FE-DB45-4074-B533-0432C3F634AF}" type="pres">
      <dgm:prSet presAssocID="{6726B17C-78AB-4C41-B80F-77B8DBE0F69D}" presName="sp" presStyleCnt="0"/>
      <dgm:spPr/>
    </dgm:pt>
    <dgm:pt modelId="{E73D721C-682D-40AA-B406-1839329087CC}" type="pres">
      <dgm:prSet presAssocID="{3319AC9C-358F-4320-B41C-29EDA869CE84}" presName="linNode" presStyleCnt="0"/>
      <dgm:spPr/>
    </dgm:pt>
    <dgm:pt modelId="{42D2ECF7-26B8-45A3-8AC6-1E7EEA771603}" type="pres">
      <dgm:prSet presAssocID="{3319AC9C-358F-4320-B41C-29EDA869CE84}" presName="parentText" presStyleLbl="alignNode1" presStyleIdx="3" presStyleCnt="5">
        <dgm:presLayoutVars>
          <dgm:chMax val="1"/>
          <dgm:bulletEnabled/>
        </dgm:presLayoutVars>
      </dgm:prSet>
      <dgm:spPr/>
    </dgm:pt>
    <dgm:pt modelId="{2E0CE50C-3134-41AD-B86D-EF70353F6950}" type="pres">
      <dgm:prSet presAssocID="{3319AC9C-358F-4320-B41C-29EDA869CE84}" presName="descendantText" presStyleLbl="alignAccFollowNode1" presStyleIdx="3" presStyleCnt="5">
        <dgm:presLayoutVars>
          <dgm:bulletEnabled/>
        </dgm:presLayoutVars>
      </dgm:prSet>
      <dgm:spPr/>
    </dgm:pt>
    <dgm:pt modelId="{6645944D-4540-4A2D-A200-C97C34053CAE}" type="pres">
      <dgm:prSet presAssocID="{9AA44261-F168-43C7-88F5-97AC8D7085F8}" presName="sp" presStyleCnt="0"/>
      <dgm:spPr/>
    </dgm:pt>
    <dgm:pt modelId="{E9460541-53DF-43A6-8B25-C57DE4C2AA4C}" type="pres">
      <dgm:prSet presAssocID="{99D76254-2F33-49C3-AA05-DC538018EEBF}" presName="linNode" presStyleCnt="0"/>
      <dgm:spPr/>
    </dgm:pt>
    <dgm:pt modelId="{CA2A0E8C-9FA3-4088-83ED-B542349D69BF}" type="pres">
      <dgm:prSet presAssocID="{99D76254-2F33-49C3-AA05-DC538018EEBF}" presName="parentText" presStyleLbl="alignNode1" presStyleIdx="4" presStyleCnt="5">
        <dgm:presLayoutVars>
          <dgm:chMax val="1"/>
          <dgm:bulletEnabled/>
        </dgm:presLayoutVars>
      </dgm:prSet>
      <dgm:spPr/>
    </dgm:pt>
    <dgm:pt modelId="{96AD0825-A896-4886-9CA1-DC51788D9ED6}" type="pres">
      <dgm:prSet presAssocID="{99D76254-2F33-49C3-AA05-DC538018EEBF}" presName="descendantText" presStyleLbl="alignAccFollowNode1" presStyleIdx="4" presStyleCnt="5">
        <dgm:presLayoutVars>
          <dgm:bulletEnabled/>
        </dgm:presLayoutVars>
      </dgm:prSet>
      <dgm:spPr/>
    </dgm:pt>
  </dgm:ptLst>
  <dgm:cxnLst>
    <dgm:cxn modelId="{F41BAD00-72E4-48E3-B882-3FA397CD58E3}" srcId="{95D62D01-6D9F-4B88-A036-A9DEC4EC3BD5}" destId="{2DAE9020-BAE1-4F89-905D-A2CA3A478C7E}" srcOrd="0" destOrd="0" parTransId="{52F18D48-D184-48C9-B583-F209C7142A33}" sibTransId="{80C79150-52C5-4381-942E-281453793EC7}"/>
    <dgm:cxn modelId="{09888A07-48B8-45EB-BF0E-9176C357B027}" type="presOf" srcId="{4AF500BD-F6B2-4CEF-BBCC-E9A3D35EEBF7}" destId="{50B58CCE-F973-43D3-8618-20E7B1A5B85F}" srcOrd="0" destOrd="0" presId="urn:microsoft.com/office/officeart/2016/7/layout/VerticalSolidActionList"/>
    <dgm:cxn modelId="{1FA3AC0E-8D9A-4C7B-9321-E4219E42F133}" type="presOf" srcId="{94A9037F-AA38-4030-8E20-CB762B9C2CC2}" destId="{BFE71527-6972-4245-9612-7B504D7DE584}" srcOrd="0" destOrd="0" presId="urn:microsoft.com/office/officeart/2016/7/layout/VerticalSolidActionList"/>
    <dgm:cxn modelId="{65A0C30E-6669-45D9-B483-98B45F7D0FF8}" type="presOf" srcId="{1BCB058C-D8C3-46C2-9B7F-900F1E67B556}" destId="{68F50E61-80CB-4940-8740-9B4B367BED1D}" srcOrd="0" destOrd="0" presId="urn:microsoft.com/office/officeart/2016/7/layout/VerticalSolidActionList"/>
    <dgm:cxn modelId="{3CAF7424-C8A0-4D15-8C2F-CEEC9804B774}" srcId="{4AF500BD-F6B2-4CEF-BBCC-E9A3D35EEBF7}" destId="{94A9037F-AA38-4030-8E20-CB762B9C2CC2}" srcOrd="0" destOrd="0" parTransId="{E372599E-A1D8-4153-AB58-13C16ECA1756}" sibTransId="{9C0958B8-0AAE-433D-BC6D-B367285653E8}"/>
    <dgm:cxn modelId="{A13D4C3A-62DF-412D-8148-E6625DEF2B44}" srcId="{C443D72E-CC9F-4CD1-858E-E60901ACCF88}" destId="{99D76254-2F33-49C3-AA05-DC538018EEBF}" srcOrd="4" destOrd="0" parTransId="{4752D22C-181F-4AEC-994D-B4A05599B61B}" sibTransId="{113D1116-A1A9-4966-8C8A-9BA386A89CF1}"/>
    <dgm:cxn modelId="{2931CE3E-650F-4F99-9A93-6DEFC399A1D3}" type="presOf" srcId="{2DAE9020-BAE1-4F89-905D-A2CA3A478C7E}" destId="{E229039A-170E-4EB6-9B19-4B64A740F6A4}" srcOrd="0" destOrd="0" presId="urn:microsoft.com/office/officeart/2016/7/layout/VerticalSolidActionList"/>
    <dgm:cxn modelId="{30B3BA66-4DC1-4A49-AB49-E2032E05E3D7}" srcId="{3319AC9C-358F-4320-B41C-29EDA869CE84}" destId="{DCE16CC8-A53B-4EA3-8AC5-66D0532258EF}" srcOrd="0" destOrd="0" parTransId="{47BF17AB-AD25-44CE-BDF1-C3038AAD1E94}" sibTransId="{255E64E8-1C6C-41E4-8DC0-134CFA061999}"/>
    <dgm:cxn modelId="{17D10F6A-4EAD-40EB-B4CE-C27B8A94B0F8}" type="presOf" srcId="{95D62D01-6D9F-4B88-A036-A9DEC4EC3BD5}" destId="{A4264239-6EF7-46E6-9F07-A18B13B0D5E5}" srcOrd="0" destOrd="0" presId="urn:microsoft.com/office/officeart/2016/7/layout/VerticalSolidActionList"/>
    <dgm:cxn modelId="{4EFFAA73-8AB9-4606-B70B-30AD4D1BCB01}" type="presOf" srcId="{C443D72E-CC9F-4CD1-858E-E60901ACCF88}" destId="{93415921-6FE0-4078-8CAF-F8EF3C5EDC30}" srcOrd="0" destOrd="0" presId="urn:microsoft.com/office/officeart/2016/7/layout/VerticalSolidActionList"/>
    <dgm:cxn modelId="{BA3C0755-4697-4692-803B-E10E53A3F037}" type="presOf" srcId="{3319AC9C-358F-4320-B41C-29EDA869CE84}" destId="{42D2ECF7-26B8-45A3-8AC6-1E7EEA771603}" srcOrd="0" destOrd="0" presId="urn:microsoft.com/office/officeart/2016/7/layout/VerticalSolidActionList"/>
    <dgm:cxn modelId="{B6FC3177-2382-4A07-A727-52110E6FE58C}" srcId="{C443D72E-CC9F-4CD1-858E-E60901ACCF88}" destId="{362EE049-C607-4C92-8B6E-AA6CCF080B70}" srcOrd="1" destOrd="0" parTransId="{AAF57604-F092-4254-96FD-4D1BAC0D3B35}" sibTransId="{8A9C4989-03BB-4975-86EB-CF2B52AE0E16}"/>
    <dgm:cxn modelId="{E25AB1B6-182C-4B97-9AC8-D665AA6ED8FB}" type="presOf" srcId="{362EE049-C607-4C92-8B6E-AA6CCF080B70}" destId="{C51B35E6-6FCE-4D7C-B101-E418F29D9868}" srcOrd="0" destOrd="0" presId="urn:microsoft.com/office/officeart/2016/7/layout/VerticalSolidActionList"/>
    <dgm:cxn modelId="{1E3DCFB9-0523-4F43-BE1C-A681E2824D16}" type="presOf" srcId="{DCE16CC8-A53B-4EA3-8AC5-66D0532258EF}" destId="{2E0CE50C-3134-41AD-B86D-EF70353F6950}" srcOrd="0" destOrd="0" presId="urn:microsoft.com/office/officeart/2016/7/layout/VerticalSolidActionList"/>
    <dgm:cxn modelId="{C9DE9EC6-8E24-4B73-AD2A-3677024B040D}" type="presOf" srcId="{99D76254-2F33-49C3-AA05-DC538018EEBF}" destId="{CA2A0E8C-9FA3-4088-83ED-B542349D69BF}" srcOrd="0" destOrd="0" presId="urn:microsoft.com/office/officeart/2016/7/layout/VerticalSolidActionList"/>
    <dgm:cxn modelId="{CE5096C9-B696-48FE-82EE-E48CB7C2161E}" srcId="{C443D72E-CC9F-4CD1-858E-E60901ACCF88}" destId="{3319AC9C-358F-4320-B41C-29EDA869CE84}" srcOrd="3" destOrd="0" parTransId="{DD74A9D3-4C94-4CC8-B24E-B58B96D290B3}" sibTransId="{9AA44261-F168-43C7-88F5-97AC8D7085F8}"/>
    <dgm:cxn modelId="{0C0179E8-0E97-480F-9B69-27C8EE4D1C31}" srcId="{C443D72E-CC9F-4CD1-858E-E60901ACCF88}" destId="{95D62D01-6D9F-4B88-A036-A9DEC4EC3BD5}" srcOrd="2" destOrd="0" parTransId="{DE83A24B-C0AA-4724-B549-7606C08B7D83}" sibTransId="{6726B17C-78AB-4C41-B80F-77B8DBE0F69D}"/>
    <dgm:cxn modelId="{51436AEC-A438-4D5E-B611-05608B5CD32C}" type="presOf" srcId="{DCCEA18A-7F96-4290-972B-6EE9ED6DB371}" destId="{96AD0825-A896-4886-9CA1-DC51788D9ED6}" srcOrd="0" destOrd="0" presId="urn:microsoft.com/office/officeart/2016/7/layout/VerticalSolidActionList"/>
    <dgm:cxn modelId="{357051F2-9451-4FA6-8DA0-E3B9A195BDC5}" srcId="{99D76254-2F33-49C3-AA05-DC538018EEBF}" destId="{DCCEA18A-7F96-4290-972B-6EE9ED6DB371}" srcOrd="0" destOrd="0" parTransId="{BB046021-E062-4362-A06F-96F9FCE588FA}" sibTransId="{B425E2AD-AAF0-45AD-B155-CDF822C32C9D}"/>
    <dgm:cxn modelId="{0CDCF1F3-591B-4BCD-A2AA-BE0BBA836F14}" srcId="{C443D72E-CC9F-4CD1-858E-E60901ACCF88}" destId="{4AF500BD-F6B2-4CEF-BBCC-E9A3D35EEBF7}" srcOrd="0" destOrd="0" parTransId="{7FBCB77F-2B48-44E1-8D80-ABC9C18A6135}" sibTransId="{E76AE09D-0F67-41A4-9640-422B96CE9AEA}"/>
    <dgm:cxn modelId="{F451A7F7-5029-47CF-9741-37CD6C27930C}" srcId="{362EE049-C607-4C92-8B6E-AA6CCF080B70}" destId="{1BCB058C-D8C3-46C2-9B7F-900F1E67B556}" srcOrd="0" destOrd="0" parTransId="{27271AFB-3B58-4CB0-BBF0-D33F1E300851}" sibTransId="{567BA1E4-BD97-4CD0-AF7E-43D21BC2CFF9}"/>
    <dgm:cxn modelId="{072009B1-EB56-4119-806B-279426983197}" type="presParOf" srcId="{93415921-6FE0-4078-8CAF-F8EF3C5EDC30}" destId="{C901F8B8-82C2-4836-8C4C-80682F22CB54}" srcOrd="0" destOrd="0" presId="urn:microsoft.com/office/officeart/2016/7/layout/VerticalSolidActionList"/>
    <dgm:cxn modelId="{EC70B74D-0391-4BAC-91C8-07FE868B788B}" type="presParOf" srcId="{C901F8B8-82C2-4836-8C4C-80682F22CB54}" destId="{50B58CCE-F973-43D3-8618-20E7B1A5B85F}" srcOrd="0" destOrd="0" presId="urn:microsoft.com/office/officeart/2016/7/layout/VerticalSolidActionList"/>
    <dgm:cxn modelId="{06FE44ED-4117-4E6D-B655-68DA123CC458}" type="presParOf" srcId="{C901F8B8-82C2-4836-8C4C-80682F22CB54}" destId="{BFE71527-6972-4245-9612-7B504D7DE584}" srcOrd="1" destOrd="0" presId="urn:microsoft.com/office/officeart/2016/7/layout/VerticalSolidActionList"/>
    <dgm:cxn modelId="{46B01E60-49B9-4977-88DD-DE6BFCBFEEE0}" type="presParOf" srcId="{93415921-6FE0-4078-8CAF-F8EF3C5EDC30}" destId="{BE39495B-1783-4E76-B00A-76A25D004022}" srcOrd="1" destOrd="0" presId="urn:microsoft.com/office/officeart/2016/7/layout/VerticalSolidActionList"/>
    <dgm:cxn modelId="{B895589A-8B89-42F8-96C6-4535CF64BF3C}" type="presParOf" srcId="{93415921-6FE0-4078-8CAF-F8EF3C5EDC30}" destId="{13CE27B7-15EE-4FBC-ABD3-9E9B6BD64161}" srcOrd="2" destOrd="0" presId="urn:microsoft.com/office/officeart/2016/7/layout/VerticalSolidActionList"/>
    <dgm:cxn modelId="{1947A0E3-7566-4462-83F2-526D401B6064}" type="presParOf" srcId="{13CE27B7-15EE-4FBC-ABD3-9E9B6BD64161}" destId="{C51B35E6-6FCE-4D7C-B101-E418F29D9868}" srcOrd="0" destOrd="0" presId="urn:microsoft.com/office/officeart/2016/7/layout/VerticalSolidActionList"/>
    <dgm:cxn modelId="{0D64F36B-B0B9-4EAF-BA23-3146565AB4D1}" type="presParOf" srcId="{13CE27B7-15EE-4FBC-ABD3-9E9B6BD64161}" destId="{68F50E61-80CB-4940-8740-9B4B367BED1D}" srcOrd="1" destOrd="0" presId="urn:microsoft.com/office/officeart/2016/7/layout/VerticalSolidActionList"/>
    <dgm:cxn modelId="{88C37110-7086-4891-BB2F-43A068DFA1C2}" type="presParOf" srcId="{93415921-6FE0-4078-8CAF-F8EF3C5EDC30}" destId="{DFAD31A4-0AD2-4762-AABC-E37ACDA9723A}" srcOrd="3" destOrd="0" presId="urn:microsoft.com/office/officeart/2016/7/layout/VerticalSolidActionList"/>
    <dgm:cxn modelId="{4C15ACAD-2158-4917-9D23-171074DB65D9}" type="presParOf" srcId="{93415921-6FE0-4078-8CAF-F8EF3C5EDC30}" destId="{800C78D0-DC2A-4241-9D78-71A95795AE8F}" srcOrd="4" destOrd="0" presId="urn:microsoft.com/office/officeart/2016/7/layout/VerticalSolidActionList"/>
    <dgm:cxn modelId="{E373DFAD-9FC5-4EFF-B3C4-7B217B68064F}" type="presParOf" srcId="{800C78D0-DC2A-4241-9D78-71A95795AE8F}" destId="{A4264239-6EF7-46E6-9F07-A18B13B0D5E5}" srcOrd="0" destOrd="0" presId="urn:microsoft.com/office/officeart/2016/7/layout/VerticalSolidActionList"/>
    <dgm:cxn modelId="{5A200ECD-D1C7-4141-9BD3-6CC9CD86BDE5}" type="presParOf" srcId="{800C78D0-DC2A-4241-9D78-71A95795AE8F}" destId="{E229039A-170E-4EB6-9B19-4B64A740F6A4}" srcOrd="1" destOrd="0" presId="urn:microsoft.com/office/officeart/2016/7/layout/VerticalSolidActionList"/>
    <dgm:cxn modelId="{6848B0CC-66E5-4C63-ACCD-C557EC6F7AE8}" type="presParOf" srcId="{93415921-6FE0-4078-8CAF-F8EF3C5EDC30}" destId="{C87AF4FE-DB45-4074-B533-0432C3F634AF}" srcOrd="5" destOrd="0" presId="urn:microsoft.com/office/officeart/2016/7/layout/VerticalSolidActionList"/>
    <dgm:cxn modelId="{4C344D76-E0F8-4C34-AABE-0413B213EE80}" type="presParOf" srcId="{93415921-6FE0-4078-8CAF-F8EF3C5EDC30}" destId="{E73D721C-682D-40AA-B406-1839329087CC}" srcOrd="6" destOrd="0" presId="urn:microsoft.com/office/officeart/2016/7/layout/VerticalSolidActionList"/>
    <dgm:cxn modelId="{4831FEC0-83DD-452C-98D7-6EBC8DAFB339}" type="presParOf" srcId="{E73D721C-682D-40AA-B406-1839329087CC}" destId="{42D2ECF7-26B8-45A3-8AC6-1E7EEA771603}" srcOrd="0" destOrd="0" presId="urn:microsoft.com/office/officeart/2016/7/layout/VerticalSolidActionList"/>
    <dgm:cxn modelId="{C64AB502-4A16-402A-8B93-AF55AF557189}" type="presParOf" srcId="{E73D721C-682D-40AA-B406-1839329087CC}" destId="{2E0CE50C-3134-41AD-B86D-EF70353F6950}" srcOrd="1" destOrd="0" presId="urn:microsoft.com/office/officeart/2016/7/layout/VerticalSolidActionList"/>
    <dgm:cxn modelId="{9594F4C1-ADA7-419D-9457-B17D15812C3F}" type="presParOf" srcId="{93415921-6FE0-4078-8CAF-F8EF3C5EDC30}" destId="{6645944D-4540-4A2D-A200-C97C34053CAE}" srcOrd="7" destOrd="0" presId="urn:microsoft.com/office/officeart/2016/7/layout/VerticalSolidActionList"/>
    <dgm:cxn modelId="{958F297E-134D-4416-B7BB-C117AAF611E4}" type="presParOf" srcId="{93415921-6FE0-4078-8CAF-F8EF3C5EDC30}" destId="{E9460541-53DF-43A6-8B25-C57DE4C2AA4C}" srcOrd="8" destOrd="0" presId="urn:microsoft.com/office/officeart/2016/7/layout/VerticalSolidActionList"/>
    <dgm:cxn modelId="{C8BE0389-F69B-43D2-A5A4-72407DF3DA7B}" type="presParOf" srcId="{E9460541-53DF-43A6-8B25-C57DE4C2AA4C}" destId="{CA2A0E8C-9FA3-4088-83ED-B542349D69BF}" srcOrd="0" destOrd="0" presId="urn:microsoft.com/office/officeart/2016/7/layout/VerticalSolidActionList"/>
    <dgm:cxn modelId="{06560A60-6F56-4FC1-82AE-0D0434CB9F07}" type="presParOf" srcId="{E9460541-53DF-43A6-8B25-C57DE4C2AA4C}" destId="{96AD0825-A896-4886-9CA1-DC51788D9ED6}" srcOrd="1" destOrd="0" presId="urn:microsoft.com/office/officeart/2016/7/layout/VerticalSolid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pPr rtl="0"/>
          <a:r>
            <a:rPr lang="en-US" sz="1400" b="1">
              <a:solidFill>
                <a:schemeClr val="bg1"/>
              </a:solidFill>
            </a:rPr>
            <a:t>Introduction to </a:t>
          </a:r>
          <a:r>
            <a:rPr lang="en-US" sz="1400" b="1">
              <a:solidFill>
                <a:schemeClr val="bg1"/>
              </a:solidFill>
              <a:latin typeface="Arial"/>
            </a:rPr>
            <a:t>thinking about fractions</a:t>
          </a:r>
          <a:endParaRPr lang="en-AU" sz="1400" b="1">
            <a:solidFill>
              <a:schemeClr val="bg1"/>
            </a:solidFill>
          </a:endParaRPr>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10329" custLinFactNeighborY="-60240"/>
      <dgm:spPr>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1" custLinFactNeighborY="318"/>
      <dgm:spPr/>
    </dgm:pt>
    <dgm:pt modelId="{7F5EBB47-0E44-4F23-83E4-AA6705FF5947}" type="pres">
      <dgm:prSet presAssocID="{127EEAD3-52C7-4A82-8BBC-59D942465317}" presName="nodeTx" presStyleLbl="node1" presStyleIdx="0" presStyleCnt="1">
        <dgm:presLayoutVars>
          <dgm:bulletEnabled val="1"/>
        </dgm:presLayoutVars>
      </dgm:prSet>
      <dgm:spPr/>
    </dgm:pt>
    <dgm:pt modelId="{A8904032-FBDC-43A4-AD88-3D3300EA6BEF}" type="pres">
      <dgm:prSet presAssocID="{127EEAD3-52C7-4A82-8BBC-59D942465317}" presName="invisiNode" presStyleLbl="node1" presStyleIdx="0" presStyleCnt="1"/>
      <dgm:spPr/>
    </dgm:pt>
    <dgm:pt modelId="{579024C7-338B-43E7-91CD-7686A57216B0}" type="pres">
      <dgm:prSet presAssocID="{127EEAD3-52C7-4A82-8BBC-59D942465317}"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pPr rtl="0"/>
          <a:r>
            <a:rPr lang="en-US" sz="1400" b="1"/>
            <a:t>Introduction</a:t>
          </a:r>
          <a:r>
            <a:rPr lang="en-US" sz="1400" b="1">
              <a:latin typeface="Arial"/>
            </a:rPr>
            <a:t> to thinking about fractions</a:t>
          </a:r>
          <a:endParaRPr lang="en-AU" sz="1400" b="1"/>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10329" custLinFactNeighborY="-60240"/>
      <dgm:spPr>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1" custLinFactNeighborY="318"/>
      <dgm:spPr/>
    </dgm:pt>
    <dgm:pt modelId="{7F5EBB47-0E44-4F23-83E4-AA6705FF5947}" type="pres">
      <dgm:prSet presAssocID="{127EEAD3-52C7-4A82-8BBC-59D942465317}" presName="nodeTx" presStyleLbl="node1" presStyleIdx="0" presStyleCnt="1">
        <dgm:presLayoutVars>
          <dgm:bulletEnabled val="1"/>
        </dgm:presLayoutVars>
      </dgm:prSet>
      <dgm:spPr/>
    </dgm:pt>
    <dgm:pt modelId="{A8904032-FBDC-43A4-AD88-3D3300EA6BEF}" type="pres">
      <dgm:prSet presAssocID="{127EEAD3-52C7-4A82-8BBC-59D942465317}" presName="invisiNode" presStyleLbl="node1" presStyleIdx="0" presStyleCnt="1"/>
      <dgm:spPr/>
    </dgm:pt>
    <dgm:pt modelId="{579024C7-338B-43E7-91CD-7686A57216B0}" type="pres">
      <dgm:prSet presAssocID="{127EEAD3-52C7-4A82-8BBC-59D942465317}"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r>
            <a:rPr lang="en-US" sz="1400" b="1"/>
            <a:t>Introduction to thinking about fractions</a:t>
          </a:r>
          <a:endParaRPr lang="en-AU" sz="1400" b="1"/>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10329" custLinFactNeighborY="-60240"/>
      <dgm:spPr>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1" custLinFactNeighborY="318"/>
      <dgm:spPr/>
    </dgm:pt>
    <dgm:pt modelId="{7F5EBB47-0E44-4F23-83E4-AA6705FF5947}" type="pres">
      <dgm:prSet presAssocID="{127EEAD3-52C7-4A82-8BBC-59D942465317}" presName="nodeTx" presStyleLbl="node1" presStyleIdx="0" presStyleCnt="1">
        <dgm:presLayoutVars>
          <dgm:bulletEnabled val="1"/>
        </dgm:presLayoutVars>
      </dgm:prSet>
      <dgm:spPr/>
    </dgm:pt>
    <dgm:pt modelId="{A8904032-FBDC-43A4-AD88-3D3300EA6BEF}" type="pres">
      <dgm:prSet presAssocID="{127EEAD3-52C7-4A82-8BBC-59D942465317}" presName="invisiNode" presStyleLbl="node1" presStyleIdx="0" presStyleCnt="1"/>
      <dgm:spPr/>
    </dgm:pt>
    <dgm:pt modelId="{579024C7-338B-43E7-91CD-7686A57216B0}" type="pres">
      <dgm:prSet presAssocID="{127EEAD3-52C7-4A82-8BBC-59D942465317}"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A42E499-02AA-4753-BD41-EEDA487E1E8B}" type="doc">
      <dgm:prSet loTypeId="urn:microsoft.com/office/officeart/2005/8/layout/default" loCatId="list" qsTypeId="urn:microsoft.com/office/officeart/2005/8/quickstyle/simple1" qsCatId="simple" csTypeId="urn:microsoft.com/office/officeart/2005/8/colors/accent2_3" csCatId="accent2" phldr="1"/>
      <dgm:spPr/>
      <dgm:t>
        <a:bodyPr/>
        <a:lstStyle/>
        <a:p>
          <a:endParaRPr lang="en-AU"/>
        </a:p>
      </dgm:t>
    </dgm:pt>
    <dgm:pt modelId="{48F24078-9393-450B-B447-06D258E8D82E}">
      <dgm:prSet phldrT="[Text]"/>
      <dgm:spPr/>
      <dgm:t>
        <a:bodyPr/>
        <a:lstStyle/>
        <a:p>
          <a:pPr>
            <a:buFont typeface="Arial" panose="020B0604020202020204" pitchFamily="34" charset="0"/>
            <a:buChar char="•"/>
          </a:pPr>
          <a:r>
            <a:rPr lang="en-AU" dirty="0">
              <a:latin typeface="Arial" panose="020B0604020202020204" pitchFamily="34" charset="0"/>
              <a:cs typeface="Arial" panose="020B0604020202020204" pitchFamily="34" charset="0"/>
            </a:rPr>
            <a:t>What is numeracy?</a:t>
          </a:r>
        </a:p>
      </dgm:t>
    </dgm:pt>
    <dgm:pt modelId="{BC8750D4-274C-41BB-9DD5-8005B883B1D0}" type="parTrans" cxnId="{EC6630C8-9105-493B-B317-4E8936AA81A0}">
      <dgm:prSet/>
      <dgm:spPr/>
      <dgm:t>
        <a:bodyPr/>
        <a:lstStyle/>
        <a:p>
          <a:endParaRPr lang="en-AU"/>
        </a:p>
      </dgm:t>
    </dgm:pt>
    <dgm:pt modelId="{31334A5B-47F9-4380-93C1-5553ACE5D038}" type="sibTrans" cxnId="{EC6630C8-9105-493B-B317-4E8936AA81A0}">
      <dgm:prSet/>
      <dgm:spPr/>
      <dgm:t>
        <a:bodyPr/>
        <a:lstStyle/>
        <a:p>
          <a:endParaRPr lang="en-AU"/>
        </a:p>
      </dgm:t>
    </dgm:pt>
    <dgm:pt modelId="{9B9F5669-7878-4B0C-9559-C016910FF8F9}">
      <dgm:prSet phldrT="[Text]"/>
      <dgm:spPr/>
      <dgm:t>
        <a:bodyPr/>
        <a:lstStyle/>
        <a:p>
          <a:pPr>
            <a:buFont typeface="Arial" panose="020B0604020202020204" pitchFamily="34" charset="0"/>
            <a:buChar char="•"/>
          </a:pPr>
          <a:r>
            <a:rPr lang="en-AU" dirty="0">
              <a:latin typeface="Arial" panose="020B0604020202020204" pitchFamily="34" charset="0"/>
              <a:cs typeface="Arial" panose="020B0604020202020204" pitchFamily="34" charset="0"/>
            </a:rPr>
            <a:t>What is the Numeracy progression?</a:t>
          </a:r>
          <a:endParaRPr lang="en-AU" dirty="0"/>
        </a:p>
      </dgm:t>
    </dgm:pt>
    <dgm:pt modelId="{B03253F7-C0AD-41E5-BF5E-37D43D1F5939}" type="parTrans" cxnId="{37D35542-B1CE-4136-AE5B-5D47119842CA}">
      <dgm:prSet/>
      <dgm:spPr/>
      <dgm:t>
        <a:bodyPr/>
        <a:lstStyle/>
        <a:p>
          <a:endParaRPr lang="en-AU"/>
        </a:p>
      </dgm:t>
    </dgm:pt>
    <dgm:pt modelId="{2E3DF851-65C3-4EE2-AE36-28AC5CF6B3CC}" type="sibTrans" cxnId="{37D35542-B1CE-4136-AE5B-5D47119842CA}">
      <dgm:prSet/>
      <dgm:spPr/>
      <dgm:t>
        <a:bodyPr/>
        <a:lstStyle/>
        <a:p>
          <a:endParaRPr lang="en-AU"/>
        </a:p>
      </dgm:t>
    </dgm:pt>
    <dgm:pt modelId="{662C9F9E-FEFC-445E-BC9C-28C334DEEED9}">
      <dgm:prSet phldrT="[Text]"/>
      <dgm:spPr/>
      <dgm:t>
        <a:bodyPr/>
        <a:lstStyle/>
        <a:p>
          <a:pPr>
            <a:buFont typeface="Arial" panose="020B0604020202020204" pitchFamily="34" charset="0"/>
            <a:buChar char="•"/>
          </a:pPr>
          <a:r>
            <a:rPr lang="en-AU">
              <a:latin typeface="Arial" panose="020B0604020202020204" pitchFamily="34" charset="0"/>
              <a:cs typeface="Arial" panose="020B0604020202020204" pitchFamily="34" charset="0"/>
            </a:rPr>
            <a:t>How can </a:t>
          </a:r>
          <a:br>
            <a:rPr lang="en-AU">
              <a:latin typeface="Arial" panose="020B0604020202020204" pitchFamily="34" charset="0"/>
              <a:cs typeface="Arial" panose="020B0604020202020204" pitchFamily="34" charset="0"/>
            </a:rPr>
          </a:br>
          <a:r>
            <a:rPr lang="en-AU">
              <a:latin typeface="Arial" panose="020B0604020202020204" pitchFamily="34" charset="0"/>
              <a:cs typeface="Arial" panose="020B0604020202020204" pitchFamily="34" charset="0"/>
            </a:rPr>
            <a:t>you use the Numeracy progression?</a:t>
          </a:r>
          <a:endParaRPr lang="en-AU"/>
        </a:p>
      </dgm:t>
    </dgm:pt>
    <dgm:pt modelId="{19E0233B-BF4C-4651-821A-637C31C2F1D1}" type="sibTrans" cxnId="{109B4D3F-AB1E-4149-9E59-EBC1DF2F81B7}">
      <dgm:prSet/>
      <dgm:spPr/>
      <dgm:t>
        <a:bodyPr/>
        <a:lstStyle/>
        <a:p>
          <a:endParaRPr lang="en-AU"/>
        </a:p>
      </dgm:t>
    </dgm:pt>
    <dgm:pt modelId="{1FE0E94B-496A-4E65-8A50-7E9C2FA76CCE}" type="parTrans" cxnId="{109B4D3F-AB1E-4149-9E59-EBC1DF2F81B7}">
      <dgm:prSet/>
      <dgm:spPr/>
      <dgm:t>
        <a:bodyPr/>
        <a:lstStyle/>
        <a:p>
          <a:endParaRPr lang="en-AU"/>
        </a:p>
      </dgm:t>
    </dgm:pt>
    <dgm:pt modelId="{4910FC53-4340-43E9-A05F-E3C78D46A226}" type="pres">
      <dgm:prSet presAssocID="{5A42E499-02AA-4753-BD41-EEDA487E1E8B}" presName="diagram" presStyleCnt="0">
        <dgm:presLayoutVars>
          <dgm:dir/>
          <dgm:resizeHandles val="exact"/>
        </dgm:presLayoutVars>
      </dgm:prSet>
      <dgm:spPr/>
    </dgm:pt>
    <dgm:pt modelId="{299763B5-95B5-4351-A385-152926529A1F}" type="pres">
      <dgm:prSet presAssocID="{48F24078-9393-450B-B447-06D258E8D82E}" presName="node" presStyleLbl="node1" presStyleIdx="0" presStyleCnt="3" custLinFactNeighborY="983">
        <dgm:presLayoutVars>
          <dgm:bulletEnabled val="1"/>
        </dgm:presLayoutVars>
      </dgm:prSet>
      <dgm:spPr>
        <a:prstGeom prst="roundRect">
          <a:avLst/>
        </a:prstGeom>
      </dgm:spPr>
    </dgm:pt>
    <dgm:pt modelId="{317F50CD-81B1-4EB8-AA26-A27B724301E7}" type="pres">
      <dgm:prSet presAssocID="{31334A5B-47F9-4380-93C1-5553ACE5D038}" presName="sibTrans" presStyleCnt="0"/>
      <dgm:spPr/>
    </dgm:pt>
    <dgm:pt modelId="{CF59D731-EF22-42F8-9601-E2AD32FEE97A}" type="pres">
      <dgm:prSet presAssocID="{9B9F5669-7878-4B0C-9559-C016910FF8F9}" presName="node" presStyleLbl="node1" presStyleIdx="1" presStyleCnt="3">
        <dgm:presLayoutVars>
          <dgm:bulletEnabled val="1"/>
        </dgm:presLayoutVars>
      </dgm:prSet>
      <dgm:spPr>
        <a:prstGeom prst="roundRect">
          <a:avLst/>
        </a:prstGeom>
      </dgm:spPr>
    </dgm:pt>
    <dgm:pt modelId="{8E77C18A-2E9E-4942-9143-6ADC42A85826}" type="pres">
      <dgm:prSet presAssocID="{2E3DF851-65C3-4EE2-AE36-28AC5CF6B3CC}" presName="sibTrans" presStyleCnt="0"/>
      <dgm:spPr/>
    </dgm:pt>
    <dgm:pt modelId="{C66C6447-35B6-44A0-953E-BA57370B5C9B}" type="pres">
      <dgm:prSet presAssocID="{662C9F9E-FEFC-445E-BC9C-28C334DEEED9}" presName="node" presStyleLbl="node1" presStyleIdx="2" presStyleCnt="3">
        <dgm:presLayoutVars>
          <dgm:bulletEnabled val="1"/>
        </dgm:presLayoutVars>
      </dgm:prSet>
      <dgm:spPr>
        <a:prstGeom prst="roundRect">
          <a:avLst/>
        </a:prstGeom>
      </dgm:spPr>
    </dgm:pt>
  </dgm:ptLst>
  <dgm:cxnLst>
    <dgm:cxn modelId="{5F0A441F-2EDB-49AD-BAE0-B45D373F3AA6}" type="presOf" srcId="{5A42E499-02AA-4753-BD41-EEDA487E1E8B}" destId="{4910FC53-4340-43E9-A05F-E3C78D46A226}" srcOrd="0" destOrd="0" presId="urn:microsoft.com/office/officeart/2005/8/layout/default"/>
    <dgm:cxn modelId="{109B4D3F-AB1E-4149-9E59-EBC1DF2F81B7}" srcId="{5A42E499-02AA-4753-BD41-EEDA487E1E8B}" destId="{662C9F9E-FEFC-445E-BC9C-28C334DEEED9}" srcOrd="2" destOrd="0" parTransId="{1FE0E94B-496A-4E65-8A50-7E9C2FA76CCE}" sibTransId="{19E0233B-BF4C-4651-821A-637C31C2F1D1}"/>
    <dgm:cxn modelId="{37D35542-B1CE-4136-AE5B-5D47119842CA}" srcId="{5A42E499-02AA-4753-BD41-EEDA487E1E8B}" destId="{9B9F5669-7878-4B0C-9559-C016910FF8F9}" srcOrd="1" destOrd="0" parTransId="{B03253F7-C0AD-41E5-BF5E-37D43D1F5939}" sibTransId="{2E3DF851-65C3-4EE2-AE36-28AC5CF6B3CC}"/>
    <dgm:cxn modelId="{B9486E4C-A28A-4E79-BB74-2F7A8B1EB24A}" type="presOf" srcId="{9B9F5669-7878-4B0C-9559-C016910FF8F9}" destId="{CF59D731-EF22-42F8-9601-E2AD32FEE97A}" srcOrd="0" destOrd="0" presId="urn:microsoft.com/office/officeart/2005/8/layout/default"/>
    <dgm:cxn modelId="{3ACABDA6-8E59-41C2-BE24-D204ED076EE7}" type="presOf" srcId="{48F24078-9393-450B-B447-06D258E8D82E}" destId="{299763B5-95B5-4351-A385-152926529A1F}" srcOrd="0" destOrd="0" presId="urn:microsoft.com/office/officeart/2005/8/layout/default"/>
    <dgm:cxn modelId="{06125BAC-EB66-4672-9D8D-2BF501037FD3}" type="presOf" srcId="{662C9F9E-FEFC-445E-BC9C-28C334DEEED9}" destId="{C66C6447-35B6-44A0-953E-BA57370B5C9B}" srcOrd="0" destOrd="0" presId="urn:microsoft.com/office/officeart/2005/8/layout/default"/>
    <dgm:cxn modelId="{EC6630C8-9105-493B-B317-4E8936AA81A0}" srcId="{5A42E499-02AA-4753-BD41-EEDA487E1E8B}" destId="{48F24078-9393-450B-B447-06D258E8D82E}" srcOrd="0" destOrd="0" parTransId="{BC8750D4-274C-41BB-9DD5-8005B883B1D0}" sibTransId="{31334A5B-47F9-4380-93C1-5553ACE5D038}"/>
    <dgm:cxn modelId="{12FF8CF1-DF66-4589-B9C9-0523C6326637}" type="presParOf" srcId="{4910FC53-4340-43E9-A05F-E3C78D46A226}" destId="{299763B5-95B5-4351-A385-152926529A1F}" srcOrd="0" destOrd="0" presId="urn:microsoft.com/office/officeart/2005/8/layout/default"/>
    <dgm:cxn modelId="{E06FF52D-6D7D-4B93-AC18-6A3C58523738}" type="presParOf" srcId="{4910FC53-4340-43E9-A05F-E3C78D46A226}" destId="{317F50CD-81B1-4EB8-AA26-A27B724301E7}" srcOrd="1" destOrd="0" presId="urn:microsoft.com/office/officeart/2005/8/layout/default"/>
    <dgm:cxn modelId="{823446CB-C809-4DAD-AEFB-B0903E7D598C}" type="presParOf" srcId="{4910FC53-4340-43E9-A05F-E3C78D46A226}" destId="{CF59D731-EF22-42F8-9601-E2AD32FEE97A}" srcOrd="2" destOrd="0" presId="urn:microsoft.com/office/officeart/2005/8/layout/default"/>
    <dgm:cxn modelId="{AA113C1C-AE93-4882-9047-CDEAA67F33E4}" type="presParOf" srcId="{4910FC53-4340-43E9-A05F-E3C78D46A226}" destId="{8E77C18A-2E9E-4942-9143-6ADC42A85826}" srcOrd="3" destOrd="0" presId="urn:microsoft.com/office/officeart/2005/8/layout/default"/>
    <dgm:cxn modelId="{EC2CF15B-49EA-4FC9-87FD-067C45404339}" type="presParOf" srcId="{4910FC53-4340-43E9-A05F-E3C78D46A226}" destId="{C66C6447-35B6-44A0-953E-BA57370B5C9B}"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B46B756-7A2A-4FEB-BC82-9F49DE110B66}" type="doc">
      <dgm:prSet loTypeId="urn:microsoft.com/office/officeart/2005/8/layout/arrow2" loCatId="process" qsTypeId="urn:microsoft.com/office/officeart/2005/8/quickstyle/simple1" qsCatId="simple" csTypeId="urn:microsoft.com/office/officeart/2005/8/colors/accent2_2" csCatId="accent2" phldr="1"/>
      <dgm:spPr/>
    </dgm:pt>
    <dgm:pt modelId="{05E57717-E439-4115-A8F7-132E039D1EEB}">
      <dgm:prSet phldrT="[Text]" custT="1"/>
      <dgm:spPr/>
      <dgm:t>
        <a:bodyPr/>
        <a:lstStyle/>
        <a:p>
          <a:r>
            <a:rPr lang="en-AU" sz="2000">
              <a:latin typeface="Arial" panose="020B0604020202020204" pitchFamily="34" charset="0"/>
              <a:cs typeface="Arial" panose="020B0604020202020204" pitchFamily="34" charset="0"/>
            </a:rPr>
            <a:t>Observable indicators</a:t>
          </a:r>
        </a:p>
      </dgm:t>
    </dgm:pt>
    <dgm:pt modelId="{1D2344EA-7047-42A3-933B-8BA80EC9E900}" type="parTrans" cxnId="{4761B7F0-67CC-462A-80A8-14E4018C4496}">
      <dgm:prSet/>
      <dgm:spPr/>
      <dgm:t>
        <a:bodyPr/>
        <a:lstStyle/>
        <a:p>
          <a:endParaRPr lang="en-AU"/>
        </a:p>
      </dgm:t>
    </dgm:pt>
    <dgm:pt modelId="{DC5345B2-AC7E-464F-8858-46791FCF6181}" type="sibTrans" cxnId="{4761B7F0-67CC-462A-80A8-14E4018C4496}">
      <dgm:prSet/>
      <dgm:spPr/>
      <dgm:t>
        <a:bodyPr/>
        <a:lstStyle/>
        <a:p>
          <a:endParaRPr lang="en-AU"/>
        </a:p>
      </dgm:t>
    </dgm:pt>
    <dgm:pt modelId="{40DD1016-A7C7-493C-ABDB-FC704198CCC8}">
      <dgm:prSet phldrT="[Text]" custT="1"/>
      <dgm:spPr/>
      <dgm:t>
        <a:bodyPr/>
        <a:lstStyle/>
        <a:p>
          <a:r>
            <a:rPr lang="en-AU" sz="2000">
              <a:latin typeface="Arial" panose="020B0604020202020204" pitchFamily="34" charset="0"/>
              <a:cs typeface="Arial" panose="020B0604020202020204" pitchFamily="34" charset="0"/>
            </a:rPr>
            <a:t>Observable indicators</a:t>
          </a:r>
        </a:p>
      </dgm:t>
    </dgm:pt>
    <dgm:pt modelId="{78C1551B-A53F-48C3-AF39-1F96C937D243}" type="parTrans" cxnId="{81FD772F-178D-4B70-8ED5-341517FEDD0F}">
      <dgm:prSet/>
      <dgm:spPr/>
      <dgm:t>
        <a:bodyPr/>
        <a:lstStyle/>
        <a:p>
          <a:endParaRPr lang="en-AU"/>
        </a:p>
      </dgm:t>
    </dgm:pt>
    <dgm:pt modelId="{35BD2D6E-2C62-4BFB-834B-77EABDA90246}" type="sibTrans" cxnId="{81FD772F-178D-4B70-8ED5-341517FEDD0F}">
      <dgm:prSet/>
      <dgm:spPr/>
      <dgm:t>
        <a:bodyPr/>
        <a:lstStyle/>
        <a:p>
          <a:endParaRPr lang="en-AU"/>
        </a:p>
      </dgm:t>
    </dgm:pt>
    <dgm:pt modelId="{7014AEE9-5355-4CDA-8C8A-BC95BEE15DD1}">
      <dgm:prSet phldrT="[Text]" custT="1"/>
      <dgm:spPr/>
      <dgm:t>
        <a:bodyPr/>
        <a:lstStyle/>
        <a:p>
          <a:r>
            <a:rPr lang="en-AU" sz="2000">
              <a:latin typeface="Arial" panose="020B0604020202020204" pitchFamily="34" charset="0"/>
              <a:cs typeface="Arial" panose="020B0604020202020204" pitchFamily="34" charset="0"/>
            </a:rPr>
            <a:t>Observable indicators</a:t>
          </a:r>
        </a:p>
      </dgm:t>
    </dgm:pt>
    <dgm:pt modelId="{2750BB09-ECE8-4A1E-A29D-A1D30C79370E}" type="parTrans" cxnId="{3B87FDF6-1930-435E-B154-0E516AECD75B}">
      <dgm:prSet/>
      <dgm:spPr/>
      <dgm:t>
        <a:bodyPr/>
        <a:lstStyle/>
        <a:p>
          <a:endParaRPr lang="en-AU"/>
        </a:p>
      </dgm:t>
    </dgm:pt>
    <dgm:pt modelId="{B30512D6-399C-49AC-B3B0-1DF5EC5DF4DF}" type="sibTrans" cxnId="{3B87FDF6-1930-435E-B154-0E516AECD75B}">
      <dgm:prSet/>
      <dgm:spPr/>
      <dgm:t>
        <a:bodyPr/>
        <a:lstStyle/>
        <a:p>
          <a:endParaRPr lang="en-AU"/>
        </a:p>
      </dgm:t>
    </dgm:pt>
    <dgm:pt modelId="{1D03BA6D-B9EA-429A-8BB0-488CB8A026E7}" type="pres">
      <dgm:prSet presAssocID="{EB46B756-7A2A-4FEB-BC82-9F49DE110B66}" presName="arrowDiagram" presStyleCnt="0">
        <dgm:presLayoutVars>
          <dgm:chMax val="5"/>
          <dgm:dir/>
          <dgm:resizeHandles val="exact"/>
        </dgm:presLayoutVars>
      </dgm:prSet>
      <dgm:spPr/>
    </dgm:pt>
    <dgm:pt modelId="{D295B864-30A5-4B01-9E1E-57C331001237}" type="pres">
      <dgm:prSet presAssocID="{EB46B756-7A2A-4FEB-BC82-9F49DE110B66}" presName="arrow" presStyleLbl="bgShp" presStyleIdx="0" presStyleCnt="1"/>
      <dgm:spPr/>
    </dgm:pt>
    <dgm:pt modelId="{041E5B96-17B3-46F3-9E4B-BE775E76AA64}" type="pres">
      <dgm:prSet presAssocID="{EB46B756-7A2A-4FEB-BC82-9F49DE110B66}" presName="arrowDiagram3" presStyleCnt="0"/>
      <dgm:spPr/>
    </dgm:pt>
    <dgm:pt modelId="{5B35A645-4112-4C4B-8FA6-1018857F1DFD}" type="pres">
      <dgm:prSet presAssocID="{05E57717-E439-4115-A8F7-132E039D1EEB}" presName="bullet3a" presStyleLbl="node1" presStyleIdx="0" presStyleCnt="3"/>
      <dgm:spPr/>
    </dgm:pt>
    <dgm:pt modelId="{E9668F69-73BB-4AF6-90EB-F5EE6A2135CA}" type="pres">
      <dgm:prSet presAssocID="{05E57717-E439-4115-A8F7-132E039D1EEB}" presName="textBox3a" presStyleLbl="revTx" presStyleIdx="0" presStyleCnt="3">
        <dgm:presLayoutVars>
          <dgm:bulletEnabled val="1"/>
        </dgm:presLayoutVars>
      </dgm:prSet>
      <dgm:spPr/>
    </dgm:pt>
    <dgm:pt modelId="{56F6AD33-26B0-4242-B8E3-5CF099671F1A}" type="pres">
      <dgm:prSet presAssocID="{40DD1016-A7C7-493C-ABDB-FC704198CCC8}" presName="bullet3b" presStyleLbl="node1" presStyleIdx="1" presStyleCnt="3"/>
      <dgm:spPr/>
    </dgm:pt>
    <dgm:pt modelId="{17C3B451-9B5A-4911-AA70-43DA9D7AB654}" type="pres">
      <dgm:prSet presAssocID="{40DD1016-A7C7-493C-ABDB-FC704198CCC8}" presName="textBox3b" presStyleLbl="revTx" presStyleIdx="1" presStyleCnt="3" custScaleX="120914" custLinFactNeighborX="9668" custLinFactNeighborY="1843">
        <dgm:presLayoutVars>
          <dgm:bulletEnabled val="1"/>
        </dgm:presLayoutVars>
      </dgm:prSet>
      <dgm:spPr/>
    </dgm:pt>
    <dgm:pt modelId="{A4E408B7-8671-405B-8ED8-991B0F0FE192}" type="pres">
      <dgm:prSet presAssocID="{7014AEE9-5355-4CDA-8C8A-BC95BEE15DD1}" presName="bullet3c" presStyleLbl="node1" presStyleIdx="2" presStyleCnt="3"/>
      <dgm:spPr/>
    </dgm:pt>
    <dgm:pt modelId="{933FE4D2-2AEF-493C-9D29-73E57D3E24A3}" type="pres">
      <dgm:prSet presAssocID="{7014AEE9-5355-4CDA-8C8A-BC95BEE15DD1}" presName="textBox3c" presStyleLbl="revTx" presStyleIdx="2" presStyleCnt="3" custScaleX="136246" custLinFactNeighborX="19943" custLinFactNeighborY="818">
        <dgm:presLayoutVars>
          <dgm:bulletEnabled val="1"/>
        </dgm:presLayoutVars>
      </dgm:prSet>
      <dgm:spPr/>
    </dgm:pt>
  </dgm:ptLst>
  <dgm:cxnLst>
    <dgm:cxn modelId="{81FD772F-178D-4B70-8ED5-341517FEDD0F}" srcId="{EB46B756-7A2A-4FEB-BC82-9F49DE110B66}" destId="{40DD1016-A7C7-493C-ABDB-FC704198CCC8}" srcOrd="1" destOrd="0" parTransId="{78C1551B-A53F-48C3-AF39-1F96C937D243}" sibTransId="{35BD2D6E-2C62-4BFB-834B-77EABDA90246}"/>
    <dgm:cxn modelId="{8C5B6851-8604-409F-A55F-F37B99CE490F}" type="presOf" srcId="{05E57717-E439-4115-A8F7-132E039D1EEB}" destId="{E9668F69-73BB-4AF6-90EB-F5EE6A2135CA}" srcOrd="0" destOrd="0" presId="urn:microsoft.com/office/officeart/2005/8/layout/arrow2"/>
    <dgm:cxn modelId="{1A8A7C86-9518-4A64-AC2B-6F9B4DB979FB}" type="presOf" srcId="{40DD1016-A7C7-493C-ABDB-FC704198CCC8}" destId="{17C3B451-9B5A-4911-AA70-43DA9D7AB654}" srcOrd="0" destOrd="0" presId="urn:microsoft.com/office/officeart/2005/8/layout/arrow2"/>
    <dgm:cxn modelId="{65F2EEE6-0B39-4E14-901C-B4C23C4B5A27}" type="presOf" srcId="{7014AEE9-5355-4CDA-8C8A-BC95BEE15DD1}" destId="{933FE4D2-2AEF-493C-9D29-73E57D3E24A3}" srcOrd="0" destOrd="0" presId="urn:microsoft.com/office/officeart/2005/8/layout/arrow2"/>
    <dgm:cxn modelId="{49CB4EEF-1EBA-4334-AB7A-B9520F46B115}" type="presOf" srcId="{EB46B756-7A2A-4FEB-BC82-9F49DE110B66}" destId="{1D03BA6D-B9EA-429A-8BB0-488CB8A026E7}" srcOrd="0" destOrd="0" presId="urn:microsoft.com/office/officeart/2005/8/layout/arrow2"/>
    <dgm:cxn modelId="{4761B7F0-67CC-462A-80A8-14E4018C4496}" srcId="{EB46B756-7A2A-4FEB-BC82-9F49DE110B66}" destId="{05E57717-E439-4115-A8F7-132E039D1EEB}" srcOrd="0" destOrd="0" parTransId="{1D2344EA-7047-42A3-933B-8BA80EC9E900}" sibTransId="{DC5345B2-AC7E-464F-8858-46791FCF6181}"/>
    <dgm:cxn modelId="{3B87FDF6-1930-435E-B154-0E516AECD75B}" srcId="{EB46B756-7A2A-4FEB-BC82-9F49DE110B66}" destId="{7014AEE9-5355-4CDA-8C8A-BC95BEE15DD1}" srcOrd="2" destOrd="0" parTransId="{2750BB09-ECE8-4A1E-A29D-A1D30C79370E}" sibTransId="{B30512D6-399C-49AC-B3B0-1DF5EC5DF4DF}"/>
    <dgm:cxn modelId="{669D62AE-0718-4CB7-9179-ED8ED3BB2394}" type="presParOf" srcId="{1D03BA6D-B9EA-429A-8BB0-488CB8A026E7}" destId="{D295B864-30A5-4B01-9E1E-57C331001237}" srcOrd="0" destOrd="0" presId="urn:microsoft.com/office/officeart/2005/8/layout/arrow2"/>
    <dgm:cxn modelId="{16AF6974-90CF-4C84-AF42-977F743738CC}" type="presParOf" srcId="{1D03BA6D-B9EA-429A-8BB0-488CB8A026E7}" destId="{041E5B96-17B3-46F3-9E4B-BE775E76AA64}" srcOrd="1" destOrd="0" presId="urn:microsoft.com/office/officeart/2005/8/layout/arrow2"/>
    <dgm:cxn modelId="{8109BDA6-45C8-4DDE-A1FB-148574F63915}" type="presParOf" srcId="{041E5B96-17B3-46F3-9E4B-BE775E76AA64}" destId="{5B35A645-4112-4C4B-8FA6-1018857F1DFD}" srcOrd="0" destOrd="0" presId="urn:microsoft.com/office/officeart/2005/8/layout/arrow2"/>
    <dgm:cxn modelId="{3B311D2F-E8EA-4201-BC23-F55A23F1D66B}" type="presParOf" srcId="{041E5B96-17B3-46F3-9E4B-BE775E76AA64}" destId="{E9668F69-73BB-4AF6-90EB-F5EE6A2135CA}" srcOrd="1" destOrd="0" presId="urn:microsoft.com/office/officeart/2005/8/layout/arrow2"/>
    <dgm:cxn modelId="{887E478E-0EC6-432B-8A17-CC95F5C7D7E3}" type="presParOf" srcId="{041E5B96-17B3-46F3-9E4B-BE775E76AA64}" destId="{56F6AD33-26B0-4242-B8E3-5CF099671F1A}" srcOrd="2" destOrd="0" presId="urn:microsoft.com/office/officeart/2005/8/layout/arrow2"/>
    <dgm:cxn modelId="{05D7E673-E564-4C3A-BD2B-7D895726A2AB}" type="presParOf" srcId="{041E5B96-17B3-46F3-9E4B-BE775E76AA64}" destId="{17C3B451-9B5A-4911-AA70-43DA9D7AB654}" srcOrd="3" destOrd="0" presId="urn:microsoft.com/office/officeart/2005/8/layout/arrow2"/>
    <dgm:cxn modelId="{3938D76A-F855-45D9-BB50-66998B372119}" type="presParOf" srcId="{041E5B96-17B3-46F3-9E4B-BE775E76AA64}" destId="{A4E408B7-8671-405B-8ED8-991B0F0FE192}" srcOrd="4" destOrd="0" presId="urn:microsoft.com/office/officeart/2005/8/layout/arrow2"/>
    <dgm:cxn modelId="{777A01E3-6E81-48F4-982A-E6AD49EA3C77}" type="presParOf" srcId="{041E5B96-17B3-46F3-9E4B-BE775E76AA64}" destId="{933FE4D2-2AEF-493C-9D29-73E57D3E24A3}"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accent2"/>
        </a:solidFill>
      </dgm:spPr>
      <dgm:t>
        <a:bodyPr/>
        <a:lstStyle/>
        <a:p>
          <a:pPr rtl="0"/>
          <a:r>
            <a:rPr lang="en-US" sz="1400" b="1">
              <a:solidFill>
                <a:schemeClr val="bg1"/>
              </a:solidFill>
            </a:rPr>
            <a:t>Introduction to</a:t>
          </a:r>
          <a:r>
            <a:rPr lang="en-US" sz="1400" b="1">
              <a:solidFill>
                <a:schemeClr val="bg1"/>
              </a:solidFill>
              <a:latin typeface="Arial"/>
            </a:rPr>
            <a:t> thinking about fractions</a:t>
          </a:r>
          <a:endParaRPr lang="en-AU" sz="1400" b="1">
            <a:solidFill>
              <a:schemeClr val="bg1"/>
            </a:solidFill>
          </a:endParaRPr>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4670" custLinFactNeighborX="10329" custLinFactNeighborY="-60240"/>
      <dgm:spPr>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1" custLinFactNeighborY="318"/>
      <dgm:spPr/>
    </dgm:pt>
    <dgm:pt modelId="{7F5EBB47-0E44-4F23-83E4-AA6705FF5947}" type="pres">
      <dgm:prSet presAssocID="{127EEAD3-52C7-4A82-8BBC-59D942465317}" presName="nodeTx" presStyleLbl="node1" presStyleIdx="0" presStyleCnt="1">
        <dgm:presLayoutVars>
          <dgm:bulletEnabled val="1"/>
        </dgm:presLayoutVars>
      </dgm:prSet>
      <dgm:spPr/>
    </dgm:pt>
    <dgm:pt modelId="{A8904032-FBDC-43A4-AD88-3D3300EA6BEF}" type="pres">
      <dgm:prSet presAssocID="{127EEAD3-52C7-4A82-8BBC-59D942465317}" presName="invisiNode" presStyleLbl="node1" presStyleIdx="0" presStyleCnt="1"/>
      <dgm:spPr/>
    </dgm:pt>
    <dgm:pt modelId="{579024C7-338B-43E7-91CD-7686A57216B0}" type="pres">
      <dgm:prSet presAssocID="{127EEAD3-52C7-4A82-8BBC-59D942465317}" presName="imagNode" presStyleLbl="fgImgPlace1" presStyleIdx="0" presStyleCnt="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96B8DCB-B480-407E-9E1F-02F00E74ACB7}" type="doc">
      <dgm:prSet loTypeId="urn:microsoft.com/office/officeart/2005/8/layout/hList7" loCatId="relationship" qsTypeId="urn:microsoft.com/office/officeart/2005/8/quickstyle/simple1" qsCatId="simple" csTypeId="urn:microsoft.com/office/officeart/2005/8/colors/accent2_4" csCatId="accent2" phldr="1"/>
      <dgm:spPr/>
    </dgm:pt>
    <dgm:pt modelId="{127EEAD3-52C7-4A82-8BBC-59D942465317}">
      <dgm:prSet phldrT="[Text]" custT="1"/>
      <dgm:spPr>
        <a:solidFill>
          <a:schemeClr val="bg1">
            <a:lumMod val="65000"/>
          </a:schemeClr>
        </a:solidFill>
      </dgm:spPr>
      <dgm:t>
        <a:bodyPr/>
        <a:lstStyle/>
        <a:p>
          <a:pPr rtl="0"/>
          <a:r>
            <a:rPr lang="en-AU" sz="1400" b="1">
              <a:solidFill>
                <a:schemeClr val="bg1"/>
              </a:solidFill>
            </a:rPr>
            <a:t>Introduction to </a:t>
          </a:r>
          <a:r>
            <a:rPr lang="en-AU" sz="1400" b="1">
              <a:solidFill>
                <a:schemeClr val="bg1"/>
              </a:solidFill>
              <a:latin typeface="Arial"/>
            </a:rPr>
            <a:t>thinking about fractions</a:t>
          </a:r>
          <a:endParaRPr lang="en-AU" sz="1400" b="1">
            <a:solidFill>
              <a:schemeClr val="bg1"/>
            </a:solidFill>
          </a:endParaRPr>
        </a:p>
      </dgm:t>
    </dgm:pt>
    <dgm:pt modelId="{93103E06-45F1-4B0C-AD87-570935F5D51F}" type="parTrans" cxnId="{10DFF4C3-D833-4674-9FBA-B36CE01CFBA0}">
      <dgm:prSet/>
      <dgm:spPr/>
      <dgm:t>
        <a:bodyPr/>
        <a:lstStyle/>
        <a:p>
          <a:endParaRPr lang="en-AU">
            <a:solidFill>
              <a:schemeClr val="bg1"/>
            </a:solidFill>
          </a:endParaRPr>
        </a:p>
      </dgm:t>
    </dgm:pt>
    <dgm:pt modelId="{35C5E820-A780-4019-8F26-9B5A9E59B545}" type="sibTrans" cxnId="{10DFF4C3-D833-4674-9FBA-B36CE01CFBA0}">
      <dgm:prSet/>
      <dgm:spPr/>
      <dgm:t>
        <a:bodyPr/>
        <a:lstStyle/>
        <a:p>
          <a:endParaRPr lang="en-AU">
            <a:solidFill>
              <a:schemeClr val="bg1"/>
            </a:solidFill>
          </a:endParaRPr>
        </a:p>
      </dgm:t>
    </dgm:pt>
    <dgm:pt modelId="{DCC68C33-2F0C-4550-8BD5-A006A1CA6615}">
      <dgm:prSet phldrT="[Text]" custT="1"/>
      <dgm:spPr>
        <a:solidFill>
          <a:schemeClr val="accent2">
            <a:lumMod val="60000"/>
            <a:lumOff val="40000"/>
          </a:schemeClr>
        </a:solidFill>
      </dgm:spPr>
      <dgm:t>
        <a:bodyPr/>
        <a:lstStyle/>
        <a:p>
          <a:pPr>
            <a:buNone/>
          </a:pPr>
          <a:r>
            <a:rPr lang="en-AU" sz="1400" b="1">
              <a:solidFill>
                <a:schemeClr val="bg1"/>
              </a:solidFill>
            </a:rPr>
            <a:t>The five fraction constructs</a:t>
          </a:r>
        </a:p>
      </dgm:t>
    </dgm:pt>
    <dgm:pt modelId="{829A96B8-D373-4948-8A7D-F4F04AF05102}" type="parTrans" cxnId="{BE1EB6C7-8E6F-4114-852B-9F16A204A451}">
      <dgm:prSet/>
      <dgm:spPr/>
      <dgm:t>
        <a:bodyPr/>
        <a:lstStyle/>
        <a:p>
          <a:endParaRPr lang="en-AU">
            <a:solidFill>
              <a:schemeClr val="bg1"/>
            </a:solidFill>
          </a:endParaRPr>
        </a:p>
      </dgm:t>
    </dgm:pt>
    <dgm:pt modelId="{9B031D3C-1198-4CBB-AE28-96B30DE39490}" type="sibTrans" cxnId="{BE1EB6C7-8E6F-4114-852B-9F16A204A451}">
      <dgm:prSet/>
      <dgm:spPr/>
      <dgm:t>
        <a:bodyPr/>
        <a:lstStyle/>
        <a:p>
          <a:endParaRPr lang="en-AU">
            <a:solidFill>
              <a:schemeClr val="bg1"/>
            </a:solidFill>
          </a:endParaRPr>
        </a:p>
      </dgm:t>
    </dgm:pt>
    <dgm:pt modelId="{D3A018A4-F4EF-4153-A0ED-017B9F320954}">
      <dgm:prSet phldrT="[Text]" custT="1"/>
      <dgm:spPr>
        <a:solidFill>
          <a:schemeClr val="bg1">
            <a:lumMod val="65000"/>
          </a:schemeClr>
        </a:solidFill>
      </dgm:spPr>
      <dgm:t>
        <a:bodyPr/>
        <a:lstStyle/>
        <a:p>
          <a:pPr>
            <a:buNone/>
          </a:pPr>
          <a:r>
            <a:rPr lang="en-AU" sz="1400" b="1">
              <a:solidFill>
                <a:schemeClr val="bg1"/>
              </a:solidFill>
            </a:rPr>
            <a:t>Representations and research</a:t>
          </a:r>
        </a:p>
      </dgm:t>
    </dgm:pt>
    <dgm:pt modelId="{1DB73197-F573-4BBE-A4E0-5AA252054AEF}" type="parTrans" cxnId="{38A31218-8BAA-4B0D-9FA2-A94B80833DCF}">
      <dgm:prSet/>
      <dgm:spPr/>
      <dgm:t>
        <a:bodyPr/>
        <a:lstStyle/>
        <a:p>
          <a:endParaRPr lang="en-AU">
            <a:solidFill>
              <a:schemeClr val="bg1"/>
            </a:solidFill>
          </a:endParaRPr>
        </a:p>
      </dgm:t>
    </dgm:pt>
    <dgm:pt modelId="{F223405F-62E4-49F0-9ECD-1DE00C30B205}" type="sibTrans" cxnId="{38A31218-8BAA-4B0D-9FA2-A94B80833DCF}">
      <dgm:prSet/>
      <dgm:spPr/>
      <dgm:t>
        <a:bodyPr/>
        <a:lstStyle/>
        <a:p>
          <a:endParaRPr lang="en-AU">
            <a:solidFill>
              <a:schemeClr val="bg1"/>
            </a:solidFill>
          </a:endParaRPr>
        </a:p>
      </dgm:t>
    </dgm:pt>
    <dgm:pt modelId="{B8187CFD-DAB2-448F-91FB-B4C8C358A741}" type="pres">
      <dgm:prSet presAssocID="{B96B8DCB-B480-407E-9E1F-02F00E74ACB7}" presName="Name0" presStyleCnt="0">
        <dgm:presLayoutVars>
          <dgm:dir/>
          <dgm:resizeHandles val="exact"/>
        </dgm:presLayoutVars>
      </dgm:prSet>
      <dgm:spPr/>
    </dgm:pt>
    <dgm:pt modelId="{921F40B9-2FDA-4E48-8CA7-B2FE1C194BB5}" type="pres">
      <dgm:prSet presAssocID="{B96B8DCB-B480-407E-9E1F-02F00E74ACB7}" presName="fgShape" presStyleLbl="fgShp" presStyleIdx="0" presStyleCnt="1" custFlipHor="1" custScaleX="16814" custLinFactY="-300000" custLinFactNeighborX="69416" custLinFactNeighborY="-323047"/>
      <dgm:spPr>
        <a:prstGeom prst="mathDivide">
          <a:avLst/>
        </a:prstGeom>
        <a:noFill/>
        <a:ln>
          <a:noFill/>
        </a:ln>
      </dgm:spPr>
    </dgm:pt>
    <dgm:pt modelId="{405C1E24-68BD-4632-BBBE-3EC2D6803FF7}" type="pres">
      <dgm:prSet presAssocID="{B96B8DCB-B480-407E-9E1F-02F00E74ACB7}" presName="linComp" presStyleCnt="0"/>
      <dgm:spPr/>
    </dgm:pt>
    <dgm:pt modelId="{5282A79D-DD50-42FD-81A2-372C9293B62D}" type="pres">
      <dgm:prSet presAssocID="{127EEAD3-52C7-4A82-8BBC-59D942465317}" presName="compNode" presStyleCnt="0"/>
      <dgm:spPr/>
    </dgm:pt>
    <dgm:pt modelId="{53E84962-9E62-4BDC-8DCA-5BE2E8969808}" type="pres">
      <dgm:prSet presAssocID="{127EEAD3-52C7-4A82-8BBC-59D942465317}" presName="bkgdShape" presStyleLbl="node1" presStyleIdx="0" presStyleCnt="3"/>
      <dgm:spPr/>
    </dgm:pt>
    <dgm:pt modelId="{7F5EBB47-0E44-4F23-83E4-AA6705FF5947}" type="pres">
      <dgm:prSet presAssocID="{127EEAD3-52C7-4A82-8BBC-59D942465317}" presName="nodeTx" presStyleLbl="node1" presStyleIdx="0" presStyleCnt="3">
        <dgm:presLayoutVars>
          <dgm:bulletEnabled val="1"/>
        </dgm:presLayoutVars>
      </dgm:prSet>
      <dgm:spPr/>
    </dgm:pt>
    <dgm:pt modelId="{A8904032-FBDC-43A4-AD88-3D3300EA6BEF}" type="pres">
      <dgm:prSet presAssocID="{127EEAD3-52C7-4A82-8BBC-59D942465317}" presName="invisiNode" presStyleLbl="node1" presStyleIdx="0" presStyleCnt="3"/>
      <dgm:spPr/>
    </dgm:pt>
    <dgm:pt modelId="{579024C7-338B-43E7-91CD-7686A57216B0}" type="pres">
      <dgm:prSet presAssocID="{127EEAD3-52C7-4A82-8BBC-59D942465317}" presName="imagNode" presStyleLbl="fgImgPlace1" presStyleIdx="0" presStyleCnt="3"/>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A497DF1B-249C-4566-9C6C-AE4BD602E4FB}" type="pres">
      <dgm:prSet presAssocID="{35C5E820-A780-4019-8F26-9B5A9E59B545}" presName="sibTrans" presStyleLbl="sibTrans2D1" presStyleIdx="0" presStyleCnt="0"/>
      <dgm:spPr/>
    </dgm:pt>
    <dgm:pt modelId="{84B13732-78A4-46D6-BC6D-AB1D87C49237}" type="pres">
      <dgm:prSet presAssocID="{DCC68C33-2F0C-4550-8BD5-A006A1CA6615}" presName="compNode" presStyleCnt="0"/>
      <dgm:spPr/>
    </dgm:pt>
    <dgm:pt modelId="{7308C9D0-90C1-49D7-95D9-9F61A37118BD}" type="pres">
      <dgm:prSet presAssocID="{DCC68C33-2F0C-4550-8BD5-A006A1CA6615}" presName="bkgdShape" presStyleLbl="node1" presStyleIdx="1" presStyleCnt="3"/>
      <dgm:spPr/>
    </dgm:pt>
    <dgm:pt modelId="{0984E282-59D4-4628-AD37-5C7664821E71}" type="pres">
      <dgm:prSet presAssocID="{DCC68C33-2F0C-4550-8BD5-A006A1CA6615}" presName="nodeTx" presStyleLbl="node1" presStyleIdx="1" presStyleCnt="3">
        <dgm:presLayoutVars>
          <dgm:bulletEnabled val="1"/>
        </dgm:presLayoutVars>
      </dgm:prSet>
      <dgm:spPr/>
    </dgm:pt>
    <dgm:pt modelId="{F5F5EA1C-983E-4029-8066-AE6E13EE219F}" type="pres">
      <dgm:prSet presAssocID="{DCC68C33-2F0C-4550-8BD5-A006A1CA6615}" presName="invisiNode" presStyleLbl="node1" presStyleIdx="1" presStyleCnt="3"/>
      <dgm:spPr/>
    </dgm:pt>
    <dgm:pt modelId="{18179E28-5626-4CA3-9790-6B88313B7C59}" type="pres">
      <dgm:prSet presAssocID="{DCC68C33-2F0C-4550-8BD5-A006A1CA6615}" presName="imagNode" presStyleLbl="fgImgPlace1" presStyleIdx="1" presStyleCnt="3"/>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BB2E008D-602B-4E4B-9F19-674531ED0A4D}" type="pres">
      <dgm:prSet presAssocID="{9B031D3C-1198-4CBB-AE28-96B30DE39490}" presName="sibTrans" presStyleLbl="sibTrans2D1" presStyleIdx="0" presStyleCnt="0"/>
      <dgm:spPr/>
    </dgm:pt>
    <dgm:pt modelId="{15247BD8-6EEC-4493-9350-DEA94A41EAE5}" type="pres">
      <dgm:prSet presAssocID="{D3A018A4-F4EF-4153-A0ED-017B9F320954}" presName="compNode" presStyleCnt="0"/>
      <dgm:spPr/>
    </dgm:pt>
    <dgm:pt modelId="{34EA646E-FEE1-4E26-861F-F7A2207CBA80}" type="pres">
      <dgm:prSet presAssocID="{D3A018A4-F4EF-4153-A0ED-017B9F320954}" presName="bkgdShape" presStyleLbl="node1" presStyleIdx="2" presStyleCnt="3"/>
      <dgm:spPr/>
    </dgm:pt>
    <dgm:pt modelId="{80F362AE-3446-4673-8000-B609266DCA42}" type="pres">
      <dgm:prSet presAssocID="{D3A018A4-F4EF-4153-A0ED-017B9F320954}" presName="nodeTx" presStyleLbl="node1" presStyleIdx="2" presStyleCnt="3">
        <dgm:presLayoutVars>
          <dgm:bulletEnabled val="1"/>
        </dgm:presLayoutVars>
      </dgm:prSet>
      <dgm:spPr/>
    </dgm:pt>
    <dgm:pt modelId="{C7094CA3-2CE1-402A-BBBE-547474FFCD84}" type="pres">
      <dgm:prSet presAssocID="{D3A018A4-F4EF-4153-A0ED-017B9F320954}" presName="invisiNode" presStyleLbl="node1" presStyleIdx="2" presStyleCnt="3"/>
      <dgm:spPr/>
    </dgm:pt>
    <dgm:pt modelId="{455F2E39-6872-4140-BE2F-EFDB4A5C6418}" type="pres">
      <dgm:prSet presAssocID="{D3A018A4-F4EF-4153-A0ED-017B9F320954}" presName="imagNode" presStyleLbl="fgImgPlace1" presStyleIdx="2" presStyleCnt="3"/>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Lst>
  <dgm:cxnLst>
    <dgm:cxn modelId="{DB46D404-9893-45E6-B47A-7D36D95CD263}" type="presOf" srcId="{B96B8DCB-B480-407E-9E1F-02F00E74ACB7}" destId="{B8187CFD-DAB2-448F-91FB-B4C8C358A741}" srcOrd="0" destOrd="0" presId="urn:microsoft.com/office/officeart/2005/8/layout/hList7"/>
    <dgm:cxn modelId="{1D0EB609-D4E7-42A3-9F8E-5E0CB9BC1039}" type="presOf" srcId="{9B031D3C-1198-4CBB-AE28-96B30DE39490}" destId="{BB2E008D-602B-4E4B-9F19-674531ED0A4D}" srcOrd="0" destOrd="0" presId="urn:microsoft.com/office/officeart/2005/8/layout/hList7"/>
    <dgm:cxn modelId="{38A31218-8BAA-4B0D-9FA2-A94B80833DCF}" srcId="{B96B8DCB-B480-407E-9E1F-02F00E74ACB7}" destId="{D3A018A4-F4EF-4153-A0ED-017B9F320954}" srcOrd="2" destOrd="0" parTransId="{1DB73197-F573-4BBE-A4E0-5AA252054AEF}" sibTransId="{F223405F-62E4-49F0-9ECD-1DE00C30B205}"/>
    <dgm:cxn modelId="{15870D20-D9E9-4880-B2E9-603FB746324C}" type="presOf" srcId="{DCC68C33-2F0C-4550-8BD5-A006A1CA6615}" destId="{7308C9D0-90C1-49D7-95D9-9F61A37118BD}" srcOrd="0" destOrd="0" presId="urn:microsoft.com/office/officeart/2005/8/layout/hList7"/>
    <dgm:cxn modelId="{FCA0DB5C-A955-4A1F-AEEC-499ED03E57DE}" type="presOf" srcId="{127EEAD3-52C7-4A82-8BBC-59D942465317}" destId="{53E84962-9E62-4BDC-8DCA-5BE2E8969808}" srcOrd="0" destOrd="0" presId="urn:microsoft.com/office/officeart/2005/8/layout/hList7"/>
    <dgm:cxn modelId="{38C6954D-C3A7-420F-92D5-28ACB6B1C3E3}" type="presOf" srcId="{D3A018A4-F4EF-4153-A0ED-017B9F320954}" destId="{34EA646E-FEE1-4E26-861F-F7A2207CBA80}" srcOrd="0" destOrd="0" presId="urn:microsoft.com/office/officeart/2005/8/layout/hList7"/>
    <dgm:cxn modelId="{43B1B06D-2259-40C1-8487-72DA1B087FD6}" type="presOf" srcId="{127EEAD3-52C7-4A82-8BBC-59D942465317}" destId="{7F5EBB47-0E44-4F23-83E4-AA6705FF5947}" srcOrd="1" destOrd="0" presId="urn:microsoft.com/office/officeart/2005/8/layout/hList7"/>
    <dgm:cxn modelId="{41F8A798-4E5F-44E0-BE7B-D77729A1739B}" type="presOf" srcId="{35C5E820-A780-4019-8F26-9B5A9E59B545}" destId="{A497DF1B-249C-4566-9C6C-AE4BD602E4FB}" srcOrd="0" destOrd="0" presId="urn:microsoft.com/office/officeart/2005/8/layout/hList7"/>
    <dgm:cxn modelId="{CD44FAC1-56FD-4627-9756-76A174E066E3}" type="presOf" srcId="{DCC68C33-2F0C-4550-8BD5-A006A1CA6615}" destId="{0984E282-59D4-4628-AD37-5C7664821E71}" srcOrd="1" destOrd="0" presId="urn:microsoft.com/office/officeart/2005/8/layout/hList7"/>
    <dgm:cxn modelId="{10DFF4C3-D833-4674-9FBA-B36CE01CFBA0}" srcId="{B96B8DCB-B480-407E-9E1F-02F00E74ACB7}" destId="{127EEAD3-52C7-4A82-8BBC-59D942465317}" srcOrd="0" destOrd="0" parTransId="{93103E06-45F1-4B0C-AD87-570935F5D51F}" sibTransId="{35C5E820-A780-4019-8F26-9B5A9E59B545}"/>
    <dgm:cxn modelId="{BE1EB6C7-8E6F-4114-852B-9F16A204A451}" srcId="{B96B8DCB-B480-407E-9E1F-02F00E74ACB7}" destId="{DCC68C33-2F0C-4550-8BD5-A006A1CA6615}" srcOrd="1" destOrd="0" parTransId="{829A96B8-D373-4948-8A7D-F4F04AF05102}" sibTransId="{9B031D3C-1198-4CBB-AE28-96B30DE39490}"/>
    <dgm:cxn modelId="{ED1239C9-0153-4183-91F7-8AA078A8195E}" type="presOf" srcId="{D3A018A4-F4EF-4153-A0ED-017B9F320954}" destId="{80F362AE-3446-4673-8000-B609266DCA42}" srcOrd="1" destOrd="0" presId="urn:microsoft.com/office/officeart/2005/8/layout/hList7"/>
    <dgm:cxn modelId="{B42E2BC5-DDBB-4B45-91CE-186B0C2B9C48}" type="presParOf" srcId="{B8187CFD-DAB2-448F-91FB-B4C8C358A741}" destId="{921F40B9-2FDA-4E48-8CA7-B2FE1C194BB5}" srcOrd="0" destOrd="0" presId="urn:microsoft.com/office/officeart/2005/8/layout/hList7"/>
    <dgm:cxn modelId="{B4FCA5E5-A844-4C02-A49C-575C400D861B}" type="presParOf" srcId="{B8187CFD-DAB2-448F-91FB-B4C8C358A741}" destId="{405C1E24-68BD-4632-BBBE-3EC2D6803FF7}" srcOrd="1" destOrd="0" presId="urn:microsoft.com/office/officeart/2005/8/layout/hList7"/>
    <dgm:cxn modelId="{CF840A2B-9FF5-482A-B110-A986FB383676}" type="presParOf" srcId="{405C1E24-68BD-4632-BBBE-3EC2D6803FF7}" destId="{5282A79D-DD50-42FD-81A2-372C9293B62D}" srcOrd="0" destOrd="0" presId="urn:microsoft.com/office/officeart/2005/8/layout/hList7"/>
    <dgm:cxn modelId="{589D0391-228E-4D8A-8818-E4417E975F58}" type="presParOf" srcId="{5282A79D-DD50-42FD-81A2-372C9293B62D}" destId="{53E84962-9E62-4BDC-8DCA-5BE2E8969808}" srcOrd="0" destOrd="0" presId="urn:microsoft.com/office/officeart/2005/8/layout/hList7"/>
    <dgm:cxn modelId="{94E8058D-2925-4DB9-8ABB-EF765062D93B}" type="presParOf" srcId="{5282A79D-DD50-42FD-81A2-372C9293B62D}" destId="{7F5EBB47-0E44-4F23-83E4-AA6705FF5947}" srcOrd="1" destOrd="0" presId="urn:microsoft.com/office/officeart/2005/8/layout/hList7"/>
    <dgm:cxn modelId="{CCFAAE3D-C035-4D34-A858-9720217431CF}" type="presParOf" srcId="{5282A79D-DD50-42FD-81A2-372C9293B62D}" destId="{A8904032-FBDC-43A4-AD88-3D3300EA6BEF}" srcOrd="2" destOrd="0" presId="urn:microsoft.com/office/officeart/2005/8/layout/hList7"/>
    <dgm:cxn modelId="{6BBF7A7B-0C22-49A7-B526-D9C0F4FAC52C}" type="presParOf" srcId="{5282A79D-DD50-42FD-81A2-372C9293B62D}" destId="{579024C7-338B-43E7-91CD-7686A57216B0}" srcOrd="3" destOrd="0" presId="urn:microsoft.com/office/officeart/2005/8/layout/hList7"/>
    <dgm:cxn modelId="{B2A76F44-A746-46F3-9C91-EFBA9B6434C5}" type="presParOf" srcId="{405C1E24-68BD-4632-BBBE-3EC2D6803FF7}" destId="{A497DF1B-249C-4566-9C6C-AE4BD602E4FB}" srcOrd="1" destOrd="0" presId="urn:microsoft.com/office/officeart/2005/8/layout/hList7"/>
    <dgm:cxn modelId="{FF6B38D4-067E-4217-9FA0-39C8985297B4}" type="presParOf" srcId="{405C1E24-68BD-4632-BBBE-3EC2D6803FF7}" destId="{84B13732-78A4-46D6-BC6D-AB1D87C49237}" srcOrd="2" destOrd="0" presId="urn:microsoft.com/office/officeart/2005/8/layout/hList7"/>
    <dgm:cxn modelId="{C2783DC1-DBCC-4F87-9EA5-73B2F78B17C0}" type="presParOf" srcId="{84B13732-78A4-46D6-BC6D-AB1D87C49237}" destId="{7308C9D0-90C1-49D7-95D9-9F61A37118BD}" srcOrd="0" destOrd="0" presId="urn:microsoft.com/office/officeart/2005/8/layout/hList7"/>
    <dgm:cxn modelId="{69CA7D57-8247-4241-8FC0-EDBD94E52914}" type="presParOf" srcId="{84B13732-78A4-46D6-BC6D-AB1D87C49237}" destId="{0984E282-59D4-4628-AD37-5C7664821E71}" srcOrd="1" destOrd="0" presId="urn:microsoft.com/office/officeart/2005/8/layout/hList7"/>
    <dgm:cxn modelId="{9053BC6F-16D1-4C19-9F2E-141E7E4D4290}" type="presParOf" srcId="{84B13732-78A4-46D6-BC6D-AB1D87C49237}" destId="{F5F5EA1C-983E-4029-8066-AE6E13EE219F}" srcOrd="2" destOrd="0" presId="urn:microsoft.com/office/officeart/2005/8/layout/hList7"/>
    <dgm:cxn modelId="{13C08204-07E6-456D-9CBA-6267D434BAB2}" type="presParOf" srcId="{84B13732-78A4-46D6-BC6D-AB1D87C49237}" destId="{18179E28-5626-4CA3-9790-6B88313B7C59}" srcOrd="3" destOrd="0" presId="urn:microsoft.com/office/officeart/2005/8/layout/hList7"/>
    <dgm:cxn modelId="{F56B7905-F25B-4CA3-8E39-CFEC2978F31C}" type="presParOf" srcId="{405C1E24-68BD-4632-BBBE-3EC2D6803FF7}" destId="{BB2E008D-602B-4E4B-9F19-674531ED0A4D}" srcOrd="3" destOrd="0" presId="urn:microsoft.com/office/officeart/2005/8/layout/hList7"/>
    <dgm:cxn modelId="{67563E2F-6E1C-440B-BE16-4EC65F7E585D}" type="presParOf" srcId="{405C1E24-68BD-4632-BBBE-3EC2D6803FF7}" destId="{15247BD8-6EEC-4493-9350-DEA94A41EAE5}" srcOrd="4" destOrd="0" presId="urn:microsoft.com/office/officeart/2005/8/layout/hList7"/>
    <dgm:cxn modelId="{3F615B21-20FD-43E7-9255-422BACE65B7C}" type="presParOf" srcId="{15247BD8-6EEC-4493-9350-DEA94A41EAE5}" destId="{34EA646E-FEE1-4E26-861F-F7A2207CBA80}" srcOrd="0" destOrd="0" presId="urn:microsoft.com/office/officeart/2005/8/layout/hList7"/>
    <dgm:cxn modelId="{EF2EB4C1-4DEF-4D9C-928C-3D969C4051A6}" type="presParOf" srcId="{15247BD8-6EEC-4493-9350-DEA94A41EAE5}" destId="{80F362AE-3446-4673-8000-B609266DCA42}" srcOrd="1" destOrd="0" presId="urn:microsoft.com/office/officeart/2005/8/layout/hList7"/>
    <dgm:cxn modelId="{29BAED15-E41A-4E05-B3B0-0F6C9F20DD90}" type="presParOf" srcId="{15247BD8-6EEC-4493-9350-DEA94A41EAE5}" destId="{C7094CA3-2CE1-402A-BBBE-547474FFCD84}" srcOrd="2" destOrd="0" presId="urn:microsoft.com/office/officeart/2005/8/layout/hList7"/>
    <dgm:cxn modelId="{B605B09F-421D-4A1D-896E-360FA26A972D}" type="presParOf" srcId="{15247BD8-6EEC-4493-9350-DEA94A41EAE5}" destId="{455F2E39-6872-4140-BE2F-EFDB4A5C6418}"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1208" y="0"/>
          <a:ext cx="188032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AU" sz="1400" b="1" kern="1200" dirty="0">
              <a:solidFill>
                <a:schemeClr val="bg1"/>
              </a:solidFill>
            </a:rPr>
            <a:t>Introduction to</a:t>
          </a:r>
          <a:r>
            <a:rPr lang="en-AU" sz="1400" b="1" kern="1200" dirty="0">
              <a:solidFill>
                <a:schemeClr val="bg1"/>
              </a:solidFill>
              <a:latin typeface="Arial"/>
            </a:rPr>
            <a:t> thinking about fractions</a:t>
          </a:r>
          <a:endParaRPr lang="en-AU" sz="1400" b="1" kern="1200" dirty="0">
            <a:solidFill>
              <a:schemeClr val="bg1"/>
            </a:solidFill>
          </a:endParaRPr>
        </a:p>
      </dsp:txBody>
      <dsp:txXfrm>
        <a:off x="1208" y="1262626"/>
        <a:ext cx="1880328" cy="1262626"/>
      </dsp:txXfrm>
    </dsp:sp>
    <dsp:sp modelId="{579024C7-338B-43E7-91CD-7686A57216B0}">
      <dsp:nvSpPr>
        <dsp:cNvPr id="0" name=""/>
        <dsp:cNvSpPr/>
      </dsp:nvSpPr>
      <dsp:spPr>
        <a:xfrm>
          <a:off x="415804"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08C9D0-90C1-49D7-95D9-9F61A37118BD}">
      <dsp:nvSpPr>
        <dsp:cNvPr id="0" name=""/>
        <dsp:cNvSpPr/>
      </dsp:nvSpPr>
      <dsp:spPr>
        <a:xfrm>
          <a:off x="1937947" y="0"/>
          <a:ext cx="1880328" cy="3156566"/>
        </a:xfrm>
        <a:prstGeom prst="roundRect">
          <a:avLst>
            <a:gd name="adj" fmla="val 10000"/>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The five fraction constructs</a:t>
          </a:r>
        </a:p>
      </dsp:txBody>
      <dsp:txXfrm>
        <a:off x="1937947" y="1262626"/>
        <a:ext cx="1880328" cy="1262626"/>
      </dsp:txXfrm>
    </dsp:sp>
    <dsp:sp modelId="{18179E28-5626-4CA3-9790-6B88313B7C59}">
      <dsp:nvSpPr>
        <dsp:cNvPr id="0" name=""/>
        <dsp:cNvSpPr/>
      </dsp:nvSpPr>
      <dsp:spPr>
        <a:xfrm>
          <a:off x="2352543" y="189393"/>
          <a:ext cx="1051136" cy="1051136"/>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EA646E-FEE1-4E26-861F-F7A2207CBA80}">
      <dsp:nvSpPr>
        <dsp:cNvPr id="0" name=""/>
        <dsp:cNvSpPr/>
      </dsp:nvSpPr>
      <dsp:spPr>
        <a:xfrm>
          <a:off x="3874685" y="0"/>
          <a:ext cx="1880328" cy="3156566"/>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Representations and research</a:t>
          </a:r>
        </a:p>
      </dsp:txBody>
      <dsp:txXfrm>
        <a:off x="3874685" y="1262626"/>
        <a:ext cx="1880328" cy="1262626"/>
      </dsp:txXfrm>
    </dsp:sp>
    <dsp:sp modelId="{455F2E39-6872-4140-BE2F-EFDB4A5C6418}">
      <dsp:nvSpPr>
        <dsp:cNvPr id="0" name=""/>
        <dsp:cNvSpPr/>
      </dsp:nvSpPr>
      <dsp:spPr>
        <a:xfrm>
          <a:off x="4289281" y="189393"/>
          <a:ext cx="1051136" cy="1051136"/>
        </a:xfrm>
        <a:prstGeom prst="ellipse">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4865799" y="0"/>
          <a:ext cx="890423" cy="473484"/>
        </a:xfrm>
        <a:prstGeom prst="mathDivid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8C9D0-90C1-49D7-95D9-9F61A37118BD}">
      <dsp:nvSpPr>
        <dsp:cNvPr id="0" name=""/>
        <dsp:cNvSpPr/>
      </dsp:nvSpPr>
      <dsp:spPr>
        <a:xfrm>
          <a:off x="67297" y="0"/>
          <a:ext cx="1403995" cy="3156566"/>
        </a:xfrm>
        <a:prstGeom prst="roundRect">
          <a:avLst>
            <a:gd name="adj" fmla="val 10000"/>
          </a:avLst>
        </a:prstGeom>
        <a:solidFill>
          <a:schemeClr val="accent2">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AU" sz="1700" b="1" u="none" kern="1200">
              <a:solidFill>
                <a:schemeClr val="bg1"/>
              </a:solidFill>
            </a:rPr>
            <a:t>The five fraction constructs</a:t>
          </a:r>
        </a:p>
      </dsp:txBody>
      <dsp:txXfrm>
        <a:off x="67297" y="1262626"/>
        <a:ext cx="1403995" cy="1262626"/>
      </dsp:txXfrm>
    </dsp:sp>
    <dsp:sp modelId="{18179E28-5626-4CA3-9790-6B88313B7C59}">
      <dsp:nvSpPr>
        <dsp:cNvPr id="0" name=""/>
        <dsp:cNvSpPr/>
      </dsp:nvSpPr>
      <dsp:spPr>
        <a:xfrm>
          <a:off x="243727"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472486" y="2559410"/>
          <a:ext cx="66104"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5FF9F-AEBE-4837-9E78-2D5FBAB9F409}">
      <dsp:nvSpPr>
        <dsp:cNvPr id="0" name=""/>
        <dsp:cNvSpPr/>
      </dsp:nvSpPr>
      <dsp:spPr>
        <a:xfrm>
          <a:off x="0" y="28731"/>
          <a:ext cx="3779374" cy="53457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Part-whole</a:t>
          </a:r>
          <a:endParaRPr lang="en-AU" sz="2000" kern="1200"/>
        </a:p>
      </dsp:txBody>
      <dsp:txXfrm>
        <a:off x="26096" y="54827"/>
        <a:ext cx="3727182" cy="482380"/>
      </dsp:txXfrm>
    </dsp:sp>
    <dsp:sp modelId="{27982A2F-FD48-40C8-B7A7-AA28786DC5C9}">
      <dsp:nvSpPr>
        <dsp:cNvPr id="0" name=""/>
        <dsp:cNvSpPr/>
      </dsp:nvSpPr>
      <dsp:spPr>
        <a:xfrm>
          <a:off x="0" y="669864"/>
          <a:ext cx="3779374" cy="534572"/>
        </a:xfrm>
        <a:prstGeom prst="roundRect">
          <a:avLst/>
        </a:prstGeom>
        <a:solidFill>
          <a:srgbClr val="ED7A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Measure</a:t>
          </a:r>
          <a:endParaRPr lang="en-AU" sz="2000" kern="1200"/>
        </a:p>
      </dsp:txBody>
      <dsp:txXfrm>
        <a:off x="26096" y="695960"/>
        <a:ext cx="3727182" cy="482380"/>
      </dsp:txXfrm>
    </dsp:sp>
    <dsp:sp modelId="{20C1F464-36E8-4FB7-AB75-38CC36882538}">
      <dsp:nvSpPr>
        <dsp:cNvPr id="0" name=""/>
        <dsp:cNvSpPr/>
      </dsp:nvSpPr>
      <dsp:spPr>
        <a:xfrm>
          <a:off x="0" y="1310996"/>
          <a:ext cx="3779374" cy="534572"/>
        </a:xfrm>
        <a:prstGeom prst="roundRect">
          <a:avLst/>
        </a:prstGeom>
        <a:solidFill>
          <a:srgbClr val="99CC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Division</a:t>
          </a:r>
          <a:endParaRPr lang="en-AU" sz="2000" kern="1200"/>
        </a:p>
      </dsp:txBody>
      <dsp:txXfrm>
        <a:off x="26096" y="1337092"/>
        <a:ext cx="3727182" cy="482380"/>
      </dsp:txXfrm>
    </dsp:sp>
    <dsp:sp modelId="{F6211E8D-A60C-4563-B6E0-09E816464072}">
      <dsp:nvSpPr>
        <dsp:cNvPr id="0" name=""/>
        <dsp:cNvSpPr/>
      </dsp:nvSpPr>
      <dsp:spPr>
        <a:xfrm>
          <a:off x="0" y="1952129"/>
          <a:ext cx="3779374" cy="534572"/>
        </a:xfrm>
        <a:prstGeom prst="roundRect">
          <a:avLst/>
        </a:prstGeom>
        <a:solidFill>
          <a:srgbClr val="6633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dirty="0">
              <a:solidFill>
                <a:schemeClr val="bg1"/>
              </a:solidFill>
            </a:rPr>
            <a:t>Operators</a:t>
          </a:r>
          <a:endParaRPr lang="en-AU" sz="2000" kern="1200" dirty="0"/>
        </a:p>
      </dsp:txBody>
      <dsp:txXfrm>
        <a:off x="26096" y="1978225"/>
        <a:ext cx="3727182" cy="482380"/>
      </dsp:txXfrm>
    </dsp:sp>
    <dsp:sp modelId="{2AF6FDA6-710B-471A-B40B-ECA358095414}">
      <dsp:nvSpPr>
        <dsp:cNvPr id="0" name=""/>
        <dsp:cNvSpPr/>
      </dsp:nvSpPr>
      <dsp:spPr>
        <a:xfrm>
          <a:off x="0" y="2593261"/>
          <a:ext cx="3779374" cy="534572"/>
        </a:xfrm>
        <a:prstGeom prst="roundRect">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Ratio</a:t>
          </a:r>
        </a:p>
      </dsp:txBody>
      <dsp:txXfrm>
        <a:off x="26096" y="2619357"/>
        <a:ext cx="3727182" cy="48238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8C9D0-90C1-49D7-95D9-9F61A37118BD}">
      <dsp:nvSpPr>
        <dsp:cNvPr id="0" name=""/>
        <dsp:cNvSpPr/>
      </dsp:nvSpPr>
      <dsp:spPr>
        <a:xfrm>
          <a:off x="67297" y="0"/>
          <a:ext cx="1403995" cy="3156566"/>
        </a:xfrm>
        <a:prstGeom prst="roundRect">
          <a:avLst>
            <a:gd name="adj" fmla="val 10000"/>
          </a:avLst>
        </a:prstGeom>
        <a:solidFill>
          <a:schemeClr val="accent2">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AU" sz="1700" b="1" u="none" kern="1200">
              <a:solidFill>
                <a:schemeClr val="bg1"/>
              </a:solidFill>
            </a:rPr>
            <a:t>The five fraction constructs</a:t>
          </a:r>
        </a:p>
      </dsp:txBody>
      <dsp:txXfrm>
        <a:off x="67297" y="1262626"/>
        <a:ext cx="1403995" cy="1262626"/>
      </dsp:txXfrm>
    </dsp:sp>
    <dsp:sp modelId="{18179E28-5626-4CA3-9790-6B88313B7C59}">
      <dsp:nvSpPr>
        <dsp:cNvPr id="0" name=""/>
        <dsp:cNvSpPr/>
      </dsp:nvSpPr>
      <dsp:spPr>
        <a:xfrm>
          <a:off x="243727"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472486" y="2559410"/>
          <a:ext cx="66104"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5FF9F-AEBE-4837-9E78-2D5FBAB9F409}">
      <dsp:nvSpPr>
        <dsp:cNvPr id="0" name=""/>
        <dsp:cNvSpPr/>
      </dsp:nvSpPr>
      <dsp:spPr>
        <a:xfrm>
          <a:off x="0" y="28731"/>
          <a:ext cx="3779374" cy="53457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Part-whole</a:t>
          </a:r>
          <a:endParaRPr lang="en-AU" sz="2000" kern="1200"/>
        </a:p>
      </dsp:txBody>
      <dsp:txXfrm>
        <a:off x="26096" y="54827"/>
        <a:ext cx="3727182" cy="482380"/>
      </dsp:txXfrm>
    </dsp:sp>
    <dsp:sp modelId="{27982A2F-FD48-40C8-B7A7-AA28786DC5C9}">
      <dsp:nvSpPr>
        <dsp:cNvPr id="0" name=""/>
        <dsp:cNvSpPr/>
      </dsp:nvSpPr>
      <dsp:spPr>
        <a:xfrm>
          <a:off x="0" y="669864"/>
          <a:ext cx="3779374" cy="534572"/>
        </a:xfrm>
        <a:prstGeom prst="roundRect">
          <a:avLst/>
        </a:prstGeom>
        <a:solidFill>
          <a:srgbClr val="ED7A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Measure</a:t>
          </a:r>
          <a:endParaRPr lang="en-AU" sz="2000" kern="1200"/>
        </a:p>
      </dsp:txBody>
      <dsp:txXfrm>
        <a:off x="26096" y="695960"/>
        <a:ext cx="3727182" cy="482380"/>
      </dsp:txXfrm>
    </dsp:sp>
    <dsp:sp modelId="{20C1F464-36E8-4FB7-AB75-38CC36882538}">
      <dsp:nvSpPr>
        <dsp:cNvPr id="0" name=""/>
        <dsp:cNvSpPr/>
      </dsp:nvSpPr>
      <dsp:spPr>
        <a:xfrm>
          <a:off x="0" y="1310996"/>
          <a:ext cx="3779374" cy="534572"/>
        </a:xfrm>
        <a:prstGeom prst="roundRect">
          <a:avLst/>
        </a:prstGeom>
        <a:solidFill>
          <a:srgbClr val="99CC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Division</a:t>
          </a:r>
          <a:endParaRPr lang="en-AU" sz="2000" kern="1200"/>
        </a:p>
      </dsp:txBody>
      <dsp:txXfrm>
        <a:off x="26096" y="1337092"/>
        <a:ext cx="3727182" cy="482380"/>
      </dsp:txXfrm>
    </dsp:sp>
    <dsp:sp modelId="{F6211E8D-A60C-4563-B6E0-09E816464072}">
      <dsp:nvSpPr>
        <dsp:cNvPr id="0" name=""/>
        <dsp:cNvSpPr/>
      </dsp:nvSpPr>
      <dsp:spPr>
        <a:xfrm>
          <a:off x="0" y="1952129"/>
          <a:ext cx="3779374" cy="534572"/>
        </a:xfrm>
        <a:prstGeom prst="roundRect">
          <a:avLst/>
        </a:prstGeom>
        <a:solidFill>
          <a:srgbClr val="6633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Operators</a:t>
          </a:r>
          <a:endParaRPr lang="en-AU" sz="2000" kern="1200"/>
        </a:p>
      </dsp:txBody>
      <dsp:txXfrm>
        <a:off x="26096" y="1978225"/>
        <a:ext cx="3727182" cy="482380"/>
      </dsp:txXfrm>
    </dsp:sp>
    <dsp:sp modelId="{2AF6FDA6-710B-471A-B40B-ECA358095414}">
      <dsp:nvSpPr>
        <dsp:cNvPr id="0" name=""/>
        <dsp:cNvSpPr/>
      </dsp:nvSpPr>
      <dsp:spPr>
        <a:xfrm>
          <a:off x="0" y="2593261"/>
          <a:ext cx="3779374" cy="534572"/>
        </a:xfrm>
        <a:prstGeom prst="roundRect">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Ratio</a:t>
          </a:r>
        </a:p>
      </dsp:txBody>
      <dsp:txXfrm>
        <a:off x="26096" y="2619357"/>
        <a:ext cx="3727182" cy="4823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8C9D0-90C1-49D7-95D9-9F61A37118BD}">
      <dsp:nvSpPr>
        <dsp:cNvPr id="0" name=""/>
        <dsp:cNvSpPr/>
      </dsp:nvSpPr>
      <dsp:spPr>
        <a:xfrm>
          <a:off x="67297" y="0"/>
          <a:ext cx="1403995" cy="3156566"/>
        </a:xfrm>
        <a:prstGeom prst="roundRect">
          <a:avLst>
            <a:gd name="adj" fmla="val 10000"/>
          </a:avLst>
        </a:prstGeom>
        <a:solidFill>
          <a:schemeClr val="accent2">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AU" sz="1700" b="1" u="none" kern="1200">
              <a:solidFill>
                <a:schemeClr val="bg1"/>
              </a:solidFill>
            </a:rPr>
            <a:t>The five fraction constructs</a:t>
          </a:r>
        </a:p>
      </dsp:txBody>
      <dsp:txXfrm>
        <a:off x="67297" y="1262626"/>
        <a:ext cx="1403995" cy="1262626"/>
      </dsp:txXfrm>
    </dsp:sp>
    <dsp:sp modelId="{18179E28-5626-4CA3-9790-6B88313B7C59}">
      <dsp:nvSpPr>
        <dsp:cNvPr id="0" name=""/>
        <dsp:cNvSpPr/>
      </dsp:nvSpPr>
      <dsp:spPr>
        <a:xfrm>
          <a:off x="243727"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472486" y="2559410"/>
          <a:ext cx="66104"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5FF9F-AEBE-4837-9E78-2D5FBAB9F409}">
      <dsp:nvSpPr>
        <dsp:cNvPr id="0" name=""/>
        <dsp:cNvSpPr/>
      </dsp:nvSpPr>
      <dsp:spPr>
        <a:xfrm>
          <a:off x="0" y="28731"/>
          <a:ext cx="3779374" cy="53457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Part-whole</a:t>
          </a:r>
          <a:endParaRPr lang="en-AU" sz="2000" kern="1200"/>
        </a:p>
      </dsp:txBody>
      <dsp:txXfrm>
        <a:off x="26096" y="54827"/>
        <a:ext cx="3727182" cy="482380"/>
      </dsp:txXfrm>
    </dsp:sp>
    <dsp:sp modelId="{27982A2F-FD48-40C8-B7A7-AA28786DC5C9}">
      <dsp:nvSpPr>
        <dsp:cNvPr id="0" name=""/>
        <dsp:cNvSpPr/>
      </dsp:nvSpPr>
      <dsp:spPr>
        <a:xfrm>
          <a:off x="0" y="669864"/>
          <a:ext cx="3779374" cy="534572"/>
        </a:xfrm>
        <a:prstGeom prst="roundRect">
          <a:avLst/>
        </a:prstGeom>
        <a:solidFill>
          <a:srgbClr val="ED7A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Measure</a:t>
          </a:r>
          <a:endParaRPr lang="en-AU" sz="2000" kern="1200"/>
        </a:p>
      </dsp:txBody>
      <dsp:txXfrm>
        <a:off x="26096" y="695960"/>
        <a:ext cx="3727182" cy="482380"/>
      </dsp:txXfrm>
    </dsp:sp>
    <dsp:sp modelId="{20C1F464-36E8-4FB7-AB75-38CC36882538}">
      <dsp:nvSpPr>
        <dsp:cNvPr id="0" name=""/>
        <dsp:cNvSpPr/>
      </dsp:nvSpPr>
      <dsp:spPr>
        <a:xfrm>
          <a:off x="0" y="1310996"/>
          <a:ext cx="3779374" cy="534572"/>
        </a:xfrm>
        <a:prstGeom prst="roundRect">
          <a:avLst/>
        </a:prstGeom>
        <a:solidFill>
          <a:srgbClr val="99CC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Division</a:t>
          </a:r>
          <a:endParaRPr lang="en-AU" sz="2000" kern="1200"/>
        </a:p>
      </dsp:txBody>
      <dsp:txXfrm>
        <a:off x="26096" y="1337092"/>
        <a:ext cx="3727182" cy="482380"/>
      </dsp:txXfrm>
    </dsp:sp>
    <dsp:sp modelId="{F6211E8D-A60C-4563-B6E0-09E816464072}">
      <dsp:nvSpPr>
        <dsp:cNvPr id="0" name=""/>
        <dsp:cNvSpPr/>
      </dsp:nvSpPr>
      <dsp:spPr>
        <a:xfrm>
          <a:off x="0" y="1952129"/>
          <a:ext cx="3779374" cy="534572"/>
        </a:xfrm>
        <a:prstGeom prst="roundRect">
          <a:avLst/>
        </a:prstGeom>
        <a:solidFill>
          <a:srgbClr val="6633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Operators</a:t>
          </a:r>
          <a:endParaRPr lang="en-AU" sz="2000" kern="1200"/>
        </a:p>
      </dsp:txBody>
      <dsp:txXfrm>
        <a:off x="26096" y="1978225"/>
        <a:ext cx="3727182" cy="482380"/>
      </dsp:txXfrm>
    </dsp:sp>
    <dsp:sp modelId="{2AF6FDA6-710B-471A-B40B-ECA358095414}">
      <dsp:nvSpPr>
        <dsp:cNvPr id="0" name=""/>
        <dsp:cNvSpPr/>
      </dsp:nvSpPr>
      <dsp:spPr>
        <a:xfrm>
          <a:off x="0" y="2593261"/>
          <a:ext cx="3779374" cy="534572"/>
        </a:xfrm>
        <a:prstGeom prst="roundRect">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Ratio</a:t>
          </a:r>
        </a:p>
      </dsp:txBody>
      <dsp:txXfrm>
        <a:off x="26096" y="2619357"/>
        <a:ext cx="3727182" cy="48238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8C9D0-90C1-49D7-95D9-9F61A37118BD}">
      <dsp:nvSpPr>
        <dsp:cNvPr id="0" name=""/>
        <dsp:cNvSpPr/>
      </dsp:nvSpPr>
      <dsp:spPr>
        <a:xfrm>
          <a:off x="67297" y="0"/>
          <a:ext cx="1403995" cy="3156566"/>
        </a:xfrm>
        <a:prstGeom prst="roundRect">
          <a:avLst>
            <a:gd name="adj" fmla="val 10000"/>
          </a:avLst>
        </a:prstGeom>
        <a:solidFill>
          <a:schemeClr val="accent2">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AU" sz="1700" b="1" u="none" kern="1200">
              <a:solidFill>
                <a:schemeClr val="bg1"/>
              </a:solidFill>
            </a:rPr>
            <a:t>The five fraction constructs</a:t>
          </a:r>
        </a:p>
      </dsp:txBody>
      <dsp:txXfrm>
        <a:off x="67297" y="1262626"/>
        <a:ext cx="1403995" cy="1262626"/>
      </dsp:txXfrm>
    </dsp:sp>
    <dsp:sp modelId="{18179E28-5626-4CA3-9790-6B88313B7C59}">
      <dsp:nvSpPr>
        <dsp:cNvPr id="0" name=""/>
        <dsp:cNvSpPr/>
      </dsp:nvSpPr>
      <dsp:spPr>
        <a:xfrm>
          <a:off x="243727"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472486" y="2559410"/>
          <a:ext cx="66104"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5FF9F-AEBE-4837-9E78-2D5FBAB9F409}">
      <dsp:nvSpPr>
        <dsp:cNvPr id="0" name=""/>
        <dsp:cNvSpPr/>
      </dsp:nvSpPr>
      <dsp:spPr>
        <a:xfrm>
          <a:off x="0" y="28731"/>
          <a:ext cx="3779374" cy="53457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Part-whole</a:t>
          </a:r>
          <a:endParaRPr lang="en-AU" sz="2000" kern="1200"/>
        </a:p>
      </dsp:txBody>
      <dsp:txXfrm>
        <a:off x="26096" y="54827"/>
        <a:ext cx="3727182" cy="482380"/>
      </dsp:txXfrm>
    </dsp:sp>
    <dsp:sp modelId="{27982A2F-FD48-40C8-B7A7-AA28786DC5C9}">
      <dsp:nvSpPr>
        <dsp:cNvPr id="0" name=""/>
        <dsp:cNvSpPr/>
      </dsp:nvSpPr>
      <dsp:spPr>
        <a:xfrm>
          <a:off x="0" y="669864"/>
          <a:ext cx="3779374" cy="534572"/>
        </a:xfrm>
        <a:prstGeom prst="roundRect">
          <a:avLst/>
        </a:prstGeom>
        <a:solidFill>
          <a:srgbClr val="ED7A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Measure</a:t>
          </a:r>
          <a:endParaRPr lang="en-AU" sz="2000" kern="1200"/>
        </a:p>
      </dsp:txBody>
      <dsp:txXfrm>
        <a:off x="26096" y="695960"/>
        <a:ext cx="3727182" cy="482380"/>
      </dsp:txXfrm>
    </dsp:sp>
    <dsp:sp modelId="{20C1F464-36E8-4FB7-AB75-38CC36882538}">
      <dsp:nvSpPr>
        <dsp:cNvPr id="0" name=""/>
        <dsp:cNvSpPr/>
      </dsp:nvSpPr>
      <dsp:spPr>
        <a:xfrm>
          <a:off x="0" y="1310996"/>
          <a:ext cx="3779374" cy="534572"/>
        </a:xfrm>
        <a:prstGeom prst="roundRect">
          <a:avLst/>
        </a:prstGeom>
        <a:solidFill>
          <a:srgbClr val="99CC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Division</a:t>
          </a:r>
          <a:endParaRPr lang="en-AU" sz="2000" kern="1200"/>
        </a:p>
      </dsp:txBody>
      <dsp:txXfrm>
        <a:off x="26096" y="1337092"/>
        <a:ext cx="3727182" cy="482380"/>
      </dsp:txXfrm>
    </dsp:sp>
    <dsp:sp modelId="{F6211E8D-A60C-4563-B6E0-09E816464072}">
      <dsp:nvSpPr>
        <dsp:cNvPr id="0" name=""/>
        <dsp:cNvSpPr/>
      </dsp:nvSpPr>
      <dsp:spPr>
        <a:xfrm>
          <a:off x="0" y="1952129"/>
          <a:ext cx="3779374" cy="534572"/>
        </a:xfrm>
        <a:prstGeom prst="roundRect">
          <a:avLst/>
        </a:prstGeom>
        <a:solidFill>
          <a:srgbClr val="6633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Operators</a:t>
          </a:r>
          <a:endParaRPr lang="en-AU" sz="2000" kern="1200"/>
        </a:p>
      </dsp:txBody>
      <dsp:txXfrm>
        <a:off x="26096" y="1978225"/>
        <a:ext cx="3727182" cy="482380"/>
      </dsp:txXfrm>
    </dsp:sp>
    <dsp:sp modelId="{2AF6FDA6-710B-471A-B40B-ECA358095414}">
      <dsp:nvSpPr>
        <dsp:cNvPr id="0" name=""/>
        <dsp:cNvSpPr/>
      </dsp:nvSpPr>
      <dsp:spPr>
        <a:xfrm>
          <a:off x="0" y="2593261"/>
          <a:ext cx="3779374" cy="534572"/>
        </a:xfrm>
        <a:prstGeom prst="roundRect">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Ratio</a:t>
          </a:r>
        </a:p>
      </dsp:txBody>
      <dsp:txXfrm>
        <a:off x="26096" y="2619357"/>
        <a:ext cx="3727182" cy="48238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8C9D0-90C1-49D7-95D9-9F61A37118BD}">
      <dsp:nvSpPr>
        <dsp:cNvPr id="0" name=""/>
        <dsp:cNvSpPr/>
      </dsp:nvSpPr>
      <dsp:spPr>
        <a:xfrm>
          <a:off x="67297" y="0"/>
          <a:ext cx="1403995" cy="3156566"/>
        </a:xfrm>
        <a:prstGeom prst="roundRect">
          <a:avLst>
            <a:gd name="adj" fmla="val 10000"/>
          </a:avLst>
        </a:prstGeom>
        <a:solidFill>
          <a:schemeClr val="accent2">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AU" sz="1700" b="1" u="none" kern="1200">
              <a:solidFill>
                <a:schemeClr val="bg1"/>
              </a:solidFill>
            </a:rPr>
            <a:t>The five fraction constructs</a:t>
          </a:r>
        </a:p>
      </dsp:txBody>
      <dsp:txXfrm>
        <a:off x="67297" y="1262626"/>
        <a:ext cx="1403995" cy="1262626"/>
      </dsp:txXfrm>
    </dsp:sp>
    <dsp:sp modelId="{18179E28-5626-4CA3-9790-6B88313B7C59}">
      <dsp:nvSpPr>
        <dsp:cNvPr id="0" name=""/>
        <dsp:cNvSpPr/>
      </dsp:nvSpPr>
      <dsp:spPr>
        <a:xfrm>
          <a:off x="243727"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472486" y="2559410"/>
          <a:ext cx="66104"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5FF9F-AEBE-4837-9E78-2D5FBAB9F409}">
      <dsp:nvSpPr>
        <dsp:cNvPr id="0" name=""/>
        <dsp:cNvSpPr/>
      </dsp:nvSpPr>
      <dsp:spPr>
        <a:xfrm>
          <a:off x="0" y="28731"/>
          <a:ext cx="3779374" cy="53457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Part-whole</a:t>
          </a:r>
          <a:endParaRPr lang="en-AU" sz="2000" kern="1200"/>
        </a:p>
      </dsp:txBody>
      <dsp:txXfrm>
        <a:off x="26096" y="54827"/>
        <a:ext cx="3727182" cy="482380"/>
      </dsp:txXfrm>
    </dsp:sp>
    <dsp:sp modelId="{27982A2F-FD48-40C8-B7A7-AA28786DC5C9}">
      <dsp:nvSpPr>
        <dsp:cNvPr id="0" name=""/>
        <dsp:cNvSpPr/>
      </dsp:nvSpPr>
      <dsp:spPr>
        <a:xfrm>
          <a:off x="0" y="669864"/>
          <a:ext cx="3779374" cy="534572"/>
        </a:xfrm>
        <a:prstGeom prst="roundRect">
          <a:avLst/>
        </a:prstGeom>
        <a:solidFill>
          <a:srgbClr val="ED7A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Measure</a:t>
          </a:r>
          <a:endParaRPr lang="en-AU" sz="2000" kern="1200"/>
        </a:p>
      </dsp:txBody>
      <dsp:txXfrm>
        <a:off x="26096" y="695960"/>
        <a:ext cx="3727182" cy="482380"/>
      </dsp:txXfrm>
    </dsp:sp>
    <dsp:sp modelId="{20C1F464-36E8-4FB7-AB75-38CC36882538}">
      <dsp:nvSpPr>
        <dsp:cNvPr id="0" name=""/>
        <dsp:cNvSpPr/>
      </dsp:nvSpPr>
      <dsp:spPr>
        <a:xfrm>
          <a:off x="0" y="1310996"/>
          <a:ext cx="3779374" cy="534572"/>
        </a:xfrm>
        <a:prstGeom prst="roundRect">
          <a:avLst/>
        </a:prstGeom>
        <a:solidFill>
          <a:srgbClr val="99CC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Division</a:t>
          </a:r>
          <a:endParaRPr lang="en-AU" sz="2000" kern="1200"/>
        </a:p>
      </dsp:txBody>
      <dsp:txXfrm>
        <a:off x="26096" y="1337092"/>
        <a:ext cx="3727182" cy="482380"/>
      </dsp:txXfrm>
    </dsp:sp>
    <dsp:sp modelId="{F6211E8D-A60C-4563-B6E0-09E816464072}">
      <dsp:nvSpPr>
        <dsp:cNvPr id="0" name=""/>
        <dsp:cNvSpPr/>
      </dsp:nvSpPr>
      <dsp:spPr>
        <a:xfrm>
          <a:off x="0" y="1952129"/>
          <a:ext cx="3779374" cy="534572"/>
        </a:xfrm>
        <a:prstGeom prst="roundRect">
          <a:avLst/>
        </a:prstGeom>
        <a:solidFill>
          <a:srgbClr val="6633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Operators</a:t>
          </a:r>
          <a:endParaRPr lang="en-AU" sz="2000" kern="1200"/>
        </a:p>
      </dsp:txBody>
      <dsp:txXfrm>
        <a:off x="26096" y="1978225"/>
        <a:ext cx="3727182" cy="482380"/>
      </dsp:txXfrm>
    </dsp:sp>
    <dsp:sp modelId="{2AF6FDA6-710B-471A-B40B-ECA358095414}">
      <dsp:nvSpPr>
        <dsp:cNvPr id="0" name=""/>
        <dsp:cNvSpPr/>
      </dsp:nvSpPr>
      <dsp:spPr>
        <a:xfrm>
          <a:off x="0" y="2593261"/>
          <a:ext cx="3779374" cy="534572"/>
        </a:xfrm>
        <a:prstGeom prst="roundRect">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Ratio</a:t>
          </a:r>
        </a:p>
      </dsp:txBody>
      <dsp:txXfrm>
        <a:off x="26096" y="2619357"/>
        <a:ext cx="3727182" cy="482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0" y="0"/>
          <a:ext cx="141177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b="1" kern="1200">
              <a:solidFill>
                <a:schemeClr val="bg1"/>
              </a:solidFill>
            </a:rPr>
            <a:t>Introduction to</a:t>
          </a:r>
          <a:r>
            <a:rPr lang="en-US" sz="1400" b="1" kern="1200">
              <a:solidFill>
                <a:schemeClr val="bg1"/>
              </a:solidFill>
              <a:latin typeface="Arial"/>
            </a:rPr>
            <a:t> thinking about fractions</a:t>
          </a:r>
          <a:endParaRPr lang="en-AU" sz="1400" b="1" kern="1200">
            <a:solidFill>
              <a:schemeClr val="bg1"/>
            </a:solidFill>
          </a:endParaRPr>
        </a:p>
      </dsp:txBody>
      <dsp:txXfrm>
        <a:off x="0" y="1262626"/>
        <a:ext cx="1411778" cy="1262626"/>
      </dsp:txXfrm>
    </dsp:sp>
    <dsp:sp modelId="{579024C7-338B-43E7-91CD-7686A57216B0}">
      <dsp:nvSpPr>
        <dsp:cNvPr id="0" name=""/>
        <dsp:cNvSpPr/>
      </dsp:nvSpPr>
      <dsp:spPr>
        <a:xfrm>
          <a:off x="180320"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809717" y="2240025"/>
          <a:ext cx="60655"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8C9D0-90C1-49D7-95D9-9F61A37118BD}">
      <dsp:nvSpPr>
        <dsp:cNvPr id="0" name=""/>
        <dsp:cNvSpPr/>
      </dsp:nvSpPr>
      <dsp:spPr>
        <a:xfrm>
          <a:off x="67297" y="0"/>
          <a:ext cx="1403995" cy="3156566"/>
        </a:xfrm>
        <a:prstGeom prst="roundRect">
          <a:avLst>
            <a:gd name="adj" fmla="val 10000"/>
          </a:avLst>
        </a:prstGeom>
        <a:solidFill>
          <a:schemeClr val="accent2">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AU" sz="1700" b="1" u="none" kern="1200">
              <a:solidFill>
                <a:schemeClr val="bg1"/>
              </a:solidFill>
            </a:rPr>
            <a:t>The five fraction constructs</a:t>
          </a:r>
        </a:p>
      </dsp:txBody>
      <dsp:txXfrm>
        <a:off x="67297" y="1262626"/>
        <a:ext cx="1403995" cy="1262626"/>
      </dsp:txXfrm>
    </dsp:sp>
    <dsp:sp modelId="{18179E28-5626-4CA3-9790-6B88313B7C59}">
      <dsp:nvSpPr>
        <dsp:cNvPr id="0" name=""/>
        <dsp:cNvSpPr/>
      </dsp:nvSpPr>
      <dsp:spPr>
        <a:xfrm>
          <a:off x="243727"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472486" y="2559410"/>
          <a:ext cx="66104"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5FF9F-AEBE-4837-9E78-2D5FBAB9F409}">
      <dsp:nvSpPr>
        <dsp:cNvPr id="0" name=""/>
        <dsp:cNvSpPr/>
      </dsp:nvSpPr>
      <dsp:spPr>
        <a:xfrm>
          <a:off x="0" y="28731"/>
          <a:ext cx="3779374" cy="53457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Part-whole</a:t>
          </a:r>
          <a:endParaRPr lang="en-AU" sz="2000" kern="1200"/>
        </a:p>
      </dsp:txBody>
      <dsp:txXfrm>
        <a:off x="26096" y="54827"/>
        <a:ext cx="3727182" cy="482380"/>
      </dsp:txXfrm>
    </dsp:sp>
    <dsp:sp modelId="{27982A2F-FD48-40C8-B7A7-AA28786DC5C9}">
      <dsp:nvSpPr>
        <dsp:cNvPr id="0" name=""/>
        <dsp:cNvSpPr/>
      </dsp:nvSpPr>
      <dsp:spPr>
        <a:xfrm>
          <a:off x="0" y="669864"/>
          <a:ext cx="3779374" cy="534572"/>
        </a:xfrm>
        <a:prstGeom prst="roundRect">
          <a:avLst/>
        </a:prstGeom>
        <a:solidFill>
          <a:srgbClr val="ED7A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Measure</a:t>
          </a:r>
          <a:endParaRPr lang="en-AU" sz="2000" kern="1200"/>
        </a:p>
      </dsp:txBody>
      <dsp:txXfrm>
        <a:off x="26096" y="695960"/>
        <a:ext cx="3727182" cy="482380"/>
      </dsp:txXfrm>
    </dsp:sp>
    <dsp:sp modelId="{20C1F464-36E8-4FB7-AB75-38CC36882538}">
      <dsp:nvSpPr>
        <dsp:cNvPr id="0" name=""/>
        <dsp:cNvSpPr/>
      </dsp:nvSpPr>
      <dsp:spPr>
        <a:xfrm>
          <a:off x="0" y="1310996"/>
          <a:ext cx="3779374" cy="534572"/>
        </a:xfrm>
        <a:prstGeom prst="roundRect">
          <a:avLst/>
        </a:prstGeom>
        <a:solidFill>
          <a:srgbClr val="99CC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dirty="0">
              <a:solidFill>
                <a:schemeClr val="bg1"/>
              </a:solidFill>
            </a:rPr>
            <a:t>Division</a:t>
          </a:r>
          <a:endParaRPr lang="en-AU" sz="2000" kern="1200" dirty="0"/>
        </a:p>
      </dsp:txBody>
      <dsp:txXfrm>
        <a:off x="26096" y="1337092"/>
        <a:ext cx="3727182" cy="482380"/>
      </dsp:txXfrm>
    </dsp:sp>
    <dsp:sp modelId="{F6211E8D-A60C-4563-B6E0-09E816464072}">
      <dsp:nvSpPr>
        <dsp:cNvPr id="0" name=""/>
        <dsp:cNvSpPr/>
      </dsp:nvSpPr>
      <dsp:spPr>
        <a:xfrm>
          <a:off x="0" y="1952129"/>
          <a:ext cx="3779374" cy="534572"/>
        </a:xfrm>
        <a:prstGeom prst="roundRect">
          <a:avLst/>
        </a:prstGeom>
        <a:solidFill>
          <a:srgbClr val="6633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solidFill>
                <a:schemeClr val="bg1"/>
              </a:solidFill>
            </a:rPr>
            <a:t>Operators</a:t>
          </a:r>
          <a:endParaRPr lang="en-AU" sz="2000" kern="1200"/>
        </a:p>
      </dsp:txBody>
      <dsp:txXfrm>
        <a:off x="26096" y="1978225"/>
        <a:ext cx="3727182" cy="482380"/>
      </dsp:txXfrm>
    </dsp:sp>
    <dsp:sp modelId="{2AF6FDA6-710B-471A-B40B-ECA358095414}">
      <dsp:nvSpPr>
        <dsp:cNvPr id="0" name=""/>
        <dsp:cNvSpPr/>
      </dsp:nvSpPr>
      <dsp:spPr>
        <a:xfrm>
          <a:off x="0" y="2593261"/>
          <a:ext cx="3779374" cy="534572"/>
        </a:xfrm>
        <a:prstGeom prst="roundRect">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Ratio</a:t>
          </a:r>
        </a:p>
      </dsp:txBody>
      <dsp:txXfrm>
        <a:off x="26096" y="2619357"/>
        <a:ext cx="3727182" cy="48238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1208" y="0"/>
          <a:ext cx="188032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AU" sz="1400" b="1" kern="1200">
              <a:solidFill>
                <a:schemeClr val="bg1"/>
              </a:solidFill>
            </a:rPr>
            <a:t>Introduction to </a:t>
          </a:r>
          <a:r>
            <a:rPr lang="en-AU" sz="1400" b="1" kern="1200">
              <a:solidFill>
                <a:schemeClr val="bg1"/>
              </a:solidFill>
              <a:latin typeface="Arial"/>
            </a:rPr>
            <a:t>thinking about fractions</a:t>
          </a:r>
          <a:endParaRPr lang="en-AU" sz="1400" b="1" kern="1200">
            <a:solidFill>
              <a:schemeClr val="bg1"/>
            </a:solidFill>
          </a:endParaRPr>
        </a:p>
      </dsp:txBody>
      <dsp:txXfrm>
        <a:off x="1208" y="1262626"/>
        <a:ext cx="1880328" cy="1262626"/>
      </dsp:txXfrm>
    </dsp:sp>
    <dsp:sp modelId="{579024C7-338B-43E7-91CD-7686A57216B0}">
      <dsp:nvSpPr>
        <dsp:cNvPr id="0" name=""/>
        <dsp:cNvSpPr/>
      </dsp:nvSpPr>
      <dsp:spPr>
        <a:xfrm>
          <a:off x="415804"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08C9D0-90C1-49D7-95D9-9F61A37118BD}">
      <dsp:nvSpPr>
        <dsp:cNvPr id="0" name=""/>
        <dsp:cNvSpPr/>
      </dsp:nvSpPr>
      <dsp:spPr>
        <a:xfrm>
          <a:off x="1937947" y="0"/>
          <a:ext cx="1880328" cy="3156566"/>
        </a:xfrm>
        <a:prstGeom prst="roundRect">
          <a:avLst>
            <a:gd name="adj" fmla="val 10000"/>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The five fraction constructs</a:t>
          </a:r>
        </a:p>
      </dsp:txBody>
      <dsp:txXfrm>
        <a:off x="1937947" y="1262626"/>
        <a:ext cx="1880328" cy="1262626"/>
      </dsp:txXfrm>
    </dsp:sp>
    <dsp:sp modelId="{18179E28-5626-4CA3-9790-6B88313B7C59}">
      <dsp:nvSpPr>
        <dsp:cNvPr id="0" name=""/>
        <dsp:cNvSpPr/>
      </dsp:nvSpPr>
      <dsp:spPr>
        <a:xfrm>
          <a:off x="2352543" y="189393"/>
          <a:ext cx="1051136" cy="1051136"/>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EA646E-FEE1-4E26-861F-F7A2207CBA80}">
      <dsp:nvSpPr>
        <dsp:cNvPr id="0" name=""/>
        <dsp:cNvSpPr/>
      </dsp:nvSpPr>
      <dsp:spPr>
        <a:xfrm>
          <a:off x="3874685" y="0"/>
          <a:ext cx="1880328" cy="3156566"/>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Representations and research</a:t>
          </a:r>
        </a:p>
      </dsp:txBody>
      <dsp:txXfrm>
        <a:off x="3874685" y="1262626"/>
        <a:ext cx="1880328" cy="1262626"/>
      </dsp:txXfrm>
    </dsp:sp>
    <dsp:sp modelId="{455F2E39-6872-4140-BE2F-EFDB4A5C6418}">
      <dsp:nvSpPr>
        <dsp:cNvPr id="0" name=""/>
        <dsp:cNvSpPr/>
      </dsp:nvSpPr>
      <dsp:spPr>
        <a:xfrm>
          <a:off x="4289281" y="189393"/>
          <a:ext cx="1051136" cy="1051136"/>
        </a:xfrm>
        <a:prstGeom prst="ellipse">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4865799" y="0"/>
          <a:ext cx="890423" cy="473484"/>
        </a:xfrm>
        <a:prstGeom prst="mathDivid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EA646E-FEE1-4E26-861F-F7A2207CBA80}">
      <dsp:nvSpPr>
        <dsp:cNvPr id="0" name=""/>
        <dsp:cNvSpPr/>
      </dsp:nvSpPr>
      <dsp:spPr>
        <a:xfrm>
          <a:off x="0" y="0"/>
          <a:ext cx="1605822" cy="3156566"/>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Representations and research</a:t>
          </a:r>
        </a:p>
      </dsp:txBody>
      <dsp:txXfrm>
        <a:off x="0" y="1262626"/>
        <a:ext cx="1605822" cy="1262626"/>
      </dsp:txXfrm>
    </dsp:sp>
    <dsp:sp modelId="{455F2E39-6872-4140-BE2F-EFDB4A5C6418}">
      <dsp:nvSpPr>
        <dsp:cNvPr id="0" name=""/>
        <dsp:cNvSpPr/>
      </dsp:nvSpPr>
      <dsp:spPr>
        <a:xfrm>
          <a:off x="277342"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1357419" y="0"/>
          <a:ext cx="248402" cy="473484"/>
        </a:xfrm>
        <a:prstGeom prst="mathDivid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59DDE4-F70E-4D7B-89D8-EB16DAFBD624}">
      <dsp:nvSpPr>
        <dsp:cNvPr id="0" name=""/>
        <dsp:cNvSpPr/>
      </dsp:nvSpPr>
      <dsp:spPr>
        <a:xfrm>
          <a:off x="1699200" y="0"/>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a:t>Give a greater emphasis to the meaning of fractions than to procedures for manipulating them.</a:t>
          </a:r>
        </a:p>
      </dsp:txBody>
      <dsp:txXfrm>
        <a:off x="1699200" y="0"/>
        <a:ext cx="6796800" cy="672736"/>
      </dsp:txXfrm>
    </dsp:sp>
    <dsp:sp modelId="{0093A848-5EFC-4A22-B1B3-D8E2BC62EF37}">
      <dsp:nvSpPr>
        <dsp:cNvPr id="0" name=""/>
        <dsp:cNvSpPr/>
      </dsp:nvSpPr>
      <dsp:spPr>
        <a:xfrm>
          <a:off x="0" y="1533"/>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Meaning</a:t>
          </a:r>
        </a:p>
      </dsp:txBody>
      <dsp:txXfrm>
        <a:off x="0" y="1533"/>
        <a:ext cx="1699200" cy="672736"/>
      </dsp:txXfrm>
    </dsp:sp>
    <dsp:sp modelId="{2744FBB8-FEAF-4D73-B9A6-885351E7BD2D}">
      <dsp:nvSpPr>
        <dsp:cNvPr id="0" name=""/>
        <dsp:cNvSpPr/>
      </dsp:nvSpPr>
      <dsp:spPr>
        <a:xfrm>
          <a:off x="1699200" y="714633"/>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err="1"/>
            <a:t>Emphasise</a:t>
          </a:r>
          <a:r>
            <a:rPr lang="en-US" sz="1600" kern="1200"/>
            <a:t> that fractions are numbers, making extensive use of number lines in representing fractions and decimals.</a:t>
          </a:r>
        </a:p>
      </dsp:txBody>
      <dsp:txXfrm>
        <a:off x="1699200" y="714633"/>
        <a:ext cx="6796800" cy="672736"/>
      </dsp:txXfrm>
    </dsp:sp>
    <dsp:sp modelId="{43B6AAB4-67D7-44D5-A616-30E839049EC0}">
      <dsp:nvSpPr>
        <dsp:cNvPr id="0" name=""/>
        <dsp:cNvSpPr/>
      </dsp:nvSpPr>
      <dsp:spPr>
        <a:xfrm>
          <a:off x="0" y="714633"/>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Numbers</a:t>
          </a:r>
        </a:p>
      </dsp:txBody>
      <dsp:txXfrm>
        <a:off x="0" y="714633"/>
        <a:ext cx="1699200" cy="672736"/>
      </dsp:txXfrm>
    </dsp:sp>
    <dsp:sp modelId="{8EB5A168-C42E-4831-AA59-D7B76F906BD6}">
      <dsp:nvSpPr>
        <dsp:cNvPr id="0" name=""/>
        <dsp:cNvSpPr/>
      </dsp:nvSpPr>
      <dsp:spPr>
        <a:xfrm>
          <a:off x="1699200" y="1427734"/>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dirty="0"/>
            <a:t>Take opportunities early to focus on improper fractions and equivalences</a:t>
          </a:r>
          <a:r>
            <a:rPr lang="en-US" sz="1400" kern="1200" dirty="0"/>
            <a:t>.</a:t>
          </a:r>
        </a:p>
      </dsp:txBody>
      <dsp:txXfrm>
        <a:off x="1699200" y="1427734"/>
        <a:ext cx="6796800" cy="672736"/>
      </dsp:txXfrm>
    </dsp:sp>
    <dsp:sp modelId="{38971EB7-D1FE-47B7-949F-342513639EA9}">
      <dsp:nvSpPr>
        <dsp:cNvPr id="0" name=""/>
        <dsp:cNvSpPr/>
      </dsp:nvSpPr>
      <dsp:spPr>
        <a:xfrm>
          <a:off x="0" y="1427734"/>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Greater than 1</a:t>
          </a:r>
        </a:p>
      </dsp:txBody>
      <dsp:txXfrm>
        <a:off x="0" y="1427734"/>
        <a:ext cx="1699200" cy="672736"/>
      </dsp:txXfrm>
    </dsp:sp>
    <dsp:sp modelId="{E228BAC8-FEDE-4062-B68D-F042716B3F75}">
      <dsp:nvSpPr>
        <dsp:cNvPr id="0" name=""/>
        <dsp:cNvSpPr/>
      </dsp:nvSpPr>
      <dsp:spPr>
        <a:xfrm>
          <a:off x="1699200" y="2140834"/>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a:t>Provide a variety of models to represent fractions</a:t>
          </a:r>
          <a:r>
            <a:rPr lang="en-US" sz="1400" kern="1200"/>
            <a:t>.</a:t>
          </a:r>
        </a:p>
      </dsp:txBody>
      <dsp:txXfrm>
        <a:off x="1699200" y="2140834"/>
        <a:ext cx="6796800" cy="672736"/>
      </dsp:txXfrm>
    </dsp:sp>
    <dsp:sp modelId="{2382606A-EEFC-4DD2-812A-4AB2EC6083E4}">
      <dsp:nvSpPr>
        <dsp:cNvPr id="0" name=""/>
        <dsp:cNvSpPr/>
      </dsp:nvSpPr>
      <dsp:spPr>
        <a:xfrm>
          <a:off x="0" y="2140834"/>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Representations</a:t>
          </a:r>
        </a:p>
      </dsp:txBody>
      <dsp:txXfrm>
        <a:off x="0" y="2140834"/>
        <a:ext cx="1699200" cy="672736"/>
      </dsp:txXfrm>
    </dsp:sp>
    <dsp:sp modelId="{93043873-625C-49AF-9C9E-544F4E7D9A75}">
      <dsp:nvSpPr>
        <dsp:cNvPr id="0" name=""/>
        <dsp:cNvSpPr/>
      </dsp:nvSpPr>
      <dsp:spPr>
        <a:xfrm>
          <a:off x="1699200" y="2853935"/>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rtl="0">
            <a:lnSpc>
              <a:spcPct val="90000"/>
            </a:lnSpc>
            <a:spcBef>
              <a:spcPct val="0"/>
            </a:spcBef>
            <a:spcAft>
              <a:spcPct val="35000"/>
            </a:spcAft>
            <a:buNone/>
          </a:pPr>
          <a:r>
            <a:rPr lang="en-US" sz="1600" kern="1200"/>
            <a:t>Take the opportunity to </a:t>
          </a:r>
          <a:r>
            <a:rPr lang="en-US" sz="1600" kern="1200">
              <a:latin typeface="Arial"/>
            </a:rPr>
            <a:t>talk to students</a:t>
          </a:r>
          <a:r>
            <a:rPr lang="en-US" sz="1600" kern="1200"/>
            <a:t> one-to-one to gain awareness of their thinking and strategies</a:t>
          </a:r>
        </a:p>
      </dsp:txBody>
      <dsp:txXfrm>
        <a:off x="1699200" y="2853935"/>
        <a:ext cx="6796800" cy="672736"/>
      </dsp:txXfrm>
    </dsp:sp>
    <dsp:sp modelId="{ACAECAE4-FC61-4005-BBE3-4D763801B9ED}">
      <dsp:nvSpPr>
        <dsp:cNvPr id="0" name=""/>
        <dsp:cNvSpPr/>
      </dsp:nvSpPr>
      <dsp:spPr>
        <a:xfrm>
          <a:off x="0" y="2853935"/>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Interview</a:t>
          </a:r>
        </a:p>
      </dsp:txBody>
      <dsp:txXfrm>
        <a:off x="0" y="2853935"/>
        <a:ext cx="1699200" cy="67273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E71527-6972-4245-9612-7B504D7DE584}">
      <dsp:nvSpPr>
        <dsp:cNvPr id="0" name=""/>
        <dsp:cNvSpPr/>
      </dsp:nvSpPr>
      <dsp:spPr>
        <a:xfrm>
          <a:off x="1699200" y="1533"/>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AU" sz="1600" kern="1200" dirty="0"/>
            <a:t>Look for examples and activities which can engage students in thinking </a:t>
          </a:r>
          <a:br>
            <a:rPr lang="en-AU" sz="1600" kern="1200" dirty="0"/>
          </a:br>
          <a:r>
            <a:rPr lang="en-AU" sz="1600" kern="1200" dirty="0"/>
            <a:t>about fractions in particular, and rational number ideas in general.</a:t>
          </a:r>
        </a:p>
      </dsp:txBody>
      <dsp:txXfrm>
        <a:off x="1699200" y="1533"/>
        <a:ext cx="6796800" cy="672736"/>
      </dsp:txXfrm>
    </dsp:sp>
    <dsp:sp modelId="{50B58CCE-F973-43D3-8618-20E7B1A5B85F}">
      <dsp:nvSpPr>
        <dsp:cNvPr id="0" name=""/>
        <dsp:cNvSpPr/>
      </dsp:nvSpPr>
      <dsp:spPr>
        <a:xfrm>
          <a:off x="0" y="1533"/>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Activities</a:t>
          </a:r>
        </a:p>
      </dsp:txBody>
      <dsp:txXfrm>
        <a:off x="0" y="1533"/>
        <a:ext cx="1699200" cy="672736"/>
      </dsp:txXfrm>
    </dsp:sp>
    <dsp:sp modelId="{68F50E61-80CB-4940-8740-9B4B367BED1D}">
      <dsp:nvSpPr>
        <dsp:cNvPr id="0" name=""/>
        <dsp:cNvSpPr/>
      </dsp:nvSpPr>
      <dsp:spPr>
        <a:xfrm>
          <a:off x="1699200" y="714633"/>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a:t>Develop a general rule for explaining the numerator and denominator of a fraction.</a:t>
          </a:r>
        </a:p>
      </dsp:txBody>
      <dsp:txXfrm>
        <a:off x="1699200" y="714633"/>
        <a:ext cx="6796800" cy="672736"/>
      </dsp:txXfrm>
    </dsp:sp>
    <dsp:sp modelId="{C51B35E6-6FCE-4D7C-B101-E418F29D9868}">
      <dsp:nvSpPr>
        <dsp:cNvPr id="0" name=""/>
        <dsp:cNvSpPr/>
      </dsp:nvSpPr>
      <dsp:spPr>
        <a:xfrm>
          <a:off x="0" y="714633"/>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Language</a:t>
          </a:r>
        </a:p>
      </dsp:txBody>
      <dsp:txXfrm>
        <a:off x="0" y="714633"/>
        <a:ext cx="1699200" cy="672736"/>
      </dsp:txXfrm>
    </dsp:sp>
    <dsp:sp modelId="{E229039A-170E-4EB6-9B19-4B64A740F6A4}">
      <dsp:nvSpPr>
        <dsp:cNvPr id="0" name=""/>
        <dsp:cNvSpPr/>
      </dsp:nvSpPr>
      <dsp:spPr>
        <a:xfrm>
          <a:off x="1699200" y="1427734"/>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a:t>Link fractions to key benchmarks and encourage estimation.</a:t>
          </a:r>
        </a:p>
      </dsp:txBody>
      <dsp:txXfrm>
        <a:off x="1699200" y="1427734"/>
        <a:ext cx="6796800" cy="672736"/>
      </dsp:txXfrm>
    </dsp:sp>
    <dsp:sp modelId="{A4264239-6EF7-46E6-9F07-A18B13B0D5E5}">
      <dsp:nvSpPr>
        <dsp:cNvPr id="0" name=""/>
        <dsp:cNvSpPr/>
      </dsp:nvSpPr>
      <dsp:spPr>
        <a:xfrm>
          <a:off x="0" y="1427734"/>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Estimation</a:t>
          </a:r>
        </a:p>
      </dsp:txBody>
      <dsp:txXfrm>
        <a:off x="0" y="1427734"/>
        <a:ext cx="1699200" cy="672736"/>
      </dsp:txXfrm>
    </dsp:sp>
    <dsp:sp modelId="{2E0CE50C-3134-41AD-B86D-EF70353F6950}">
      <dsp:nvSpPr>
        <dsp:cNvPr id="0" name=""/>
        <dsp:cNvSpPr/>
      </dsp:nvSpPr>
      <dsp:spPr>
        <a:xfrm>
          <a:off x="1699200" y="2140834"/>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dirty="0"/>
            <a:t>Give emphasis to fractions as division.</a:t>
          </a:r>
        </a:p>
      </dsp:txBody>
      <dsp:txXfrm>
        <a:off x="1699200" y="2140834"/>
        <a:ext cx="6796800" cy="672736"/>
      </dsp:txXfrm>
    </dsp:sp>
    <dsp:sp modelId="{42D2ECF7-26B8-45A3-8AC6-1E7EEA771603}">
      <dsp:nvSpPr>
        <dsp:cNvPr id="0" name=""/>
        <dsp:cNvSpPr/>
      </dsp:nvSpPr>
      <dsp:spPr>
        <a:xfrm>
          <a:off x="0" y="2140834"/>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Division</a:t>
          </a:r>
        </a:p>
      </dsp:txBody>
      <dsp:txXfrm>
        <a:off x="0" y="2140834"/>
        <a:ext cx="1699200" cy="672736"/>
      </dsp:txXfrm>
    </dsp:sp>
    <dsp:sp modelId="{96AD0825-A896-4886-9CA1-DC51788D9ED6}">
      <dsp:nvSpPr>
        <dsp:cNvPr id="0" name=""/>
        <dsp:cNvSpPr/>
      </dsp:nvSpPr>
      <dsp:spPr>
        <a:xfrm>
          <a:off x="1699200" y="2853935"/>
          <a:ext cx="6796800" cy="672736"/>
        </a:xfrm>
        <a:prstGeom prst="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1877" tIns="170875" rIns="131877" bIns="170875" numCol="1" spcCol="1270" anchor="ctr" anchorCtr="0">
          <a:noAutofit/>
        </a:bodyPr>
        <a:lstStyle/>
        <a:p>
          <a:pPr marL="0" lvl="0" indent="0" algn="l" defTabSz="711200">
            <a:lnSpc>
              <a:spcPct val="90000"/>
            </a:lnSpc>
            <a:spcBef>
              <a:spcPct val="0"/>
            </a:spcBef>
            <a:spcAft>
              <a:spcPct val="35000"/>
            </a:spcAft>
            <a:buNone/>
          </a:pPr>
          <a:r>
            <a:rPr lang="en-US" sz="1600" kern="1200"/>
            <a:t>Link fractions, decimals and percentages wherever possible.</a:t>
          </a:r>
        </a:p>
      </dsp:txBody>
      <dsp:txXfrm>
        <a:off x="1699200" y="2853935"/>
        <a:ext cx="6796800" cy="672736"/>
      </dsp:txXfrm>
    </dsp:sp>
    <dsp:sp modelId="{CA2A0E8C-9FA3-4088-83ED-B542349D69BF}">
      <dsp:nvSpPr>
        <dsp:cNvPr id="0" name=""/>
        <dsp:cNvSpPr/>
      </dsp:nvSpPr>
      <dsp:spPr>
        <a:xfrm>
          <a:off x="0" y="2853935"/>
          <a:ext cx="1699200" cy="672736"/>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9916" tIns="66451" rIns="89916" bIns="66451"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Link</a:t>
          </a:r>
        </a:p>
      </dsp:txBody>
      <dsp:txXfrm>
        <a:off x="0" y="2853935"/>
        <a:ext cx="1699200" cy="672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0" y="0"/>
          <a:ext cx="141177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b="1" kern="1200">
              <a:solidFill>
                <a:schemeClr val="bg1"/>
              </a:solidFill>
            </a:rPr>
            <a:t>Introduction to </a:t>
          </a:r>
          <a:r>
            <a:rPr lang="en-US" sz="1400" b="1" kern="1200">
              <a:solidFill>
                <a:schemeClr val="bg1"/>
              </a:solidFill>
              <a:latin typeface="Arial"/>
            </a:rPr>
            <a:t>thinking about fractions</a:t>
          </a:r>
          <a:endParaRPr lang="en-AU" sz="1400" b="1" kern="1200">
            <a:solidFill>
              <a:schemeClr val="bg1"/>
            </a:solidFill>
          </a:endParaRPr>
        </a:p>
      </dsp:txBody>
      <dsp:txXfrm>
        <a:off x="0" y="1262626"/>
        <a:ext cx="1411778" cy="1262626"/>
      </dsp:txXfrm>
    </dsp:sp>
    <dsp:sp modelId="{579024C7-338B-43E7-91CD-7686A57216B0}">
      <dsp:nvSpPr>
        <dsp:cNvPr id="0" name=""/>
        <dsp:cNvSpPr/>
      </dsp:nvSpPr>
      <dsp:spPr>
        <a:xfrm>
          <a:off x="180320"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809717" y="2240025"/>
          <a:ext cx="60655"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0" y="0"/>
          <a:ext cx="141177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b="1" kern="1200"/>
            <a:t>Introduction</a:t>
          </a:r>
          <a:r>
            <a:rPr lang="en-US" sz="1400" b="1" kern="1200">
              <a:latin typeface="Arial"/>
            </a:rPr>
            <a:t> to thinking about fractions</a:t>
          </a:r>
          <a:endParaRPr lang="en-AU" sz="1400" b="1" kern="1200"/>
        </a:p>
      </dsp:txBody>
      <dsp:txXfrm>
        <a:off x="0" y="1262626"/>
        <a:ext cx="1411778" cy="1262626"/>
      </dsp:txXfrm>
    </dsp:sp>
    <dsp:sp modelId="{579024C7-338B-43E7-91CD-7686A57216B0}">
      <dsp:nvSpPr>
        <dsp:cNvPr id="0" name=""/>
        <dsp:cNvSpPr/>
      </dsp:nvSpPr>
      <dsp:spPr>
        <a:xfrm>
          <a:off x="180320"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809717" y="2240025"/>
          <a:ext cx="60655"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0" y="0"/>
          <a:ext cx="141177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b="1" kern="1200"/>
            <a:t>Introduction to thinking about fractions</a:t>
          </a:r>
          <a:endParaRPr lang="en-AU" sz="1400" b="1" kern="1200"/>
        </a:p>
      </dsp:txBody>
      <dsp:txXfrm>
        <a:off x="0" y="1262626"/>
        <a:ext cx="1411778" cy="1262626"/>
      </dsp:txXfrm>
    </dsp:sp>
    <dsp:sp modelId="{579024C7-338B-43E7-91CD-7686A57216B0}">
      <dsp:nvSpPr>
        <dsp:cNvPr id="0" name=""/>
        <dsp:cNvSpPr/>
      </dsp:nvSpPr>
      <dsp:spPr>
        <a:xfrm>
          <a:off x="180320"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809717" y="2240025"/>
          <a:ext cx="60655"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9763B5-95B5-4351-A385-152926529A1F}">
      <dsp:nvSpPr>
        <dsp:cNvPr id="0" name=""/>
        <dsp:cNvSpPr/>
      </dsp:nvSpPr>
      <dsp:spPr>
        <a:xfrm>
          <a:off x="1255568" y="18459"/>
          <a:ext cx="2850077" cy="1710046"/>
        </a:xfrm>
        <a:prstGeom prst="roundRect">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Font typeface="Arial" panose="020B0604020202020204" pitchFamily="34" charset="0"/>
            <a:buNone/>
          </a:pPr>
          <a:r>
            <a:rPr lang="en-AU" sz="2500" kern="1200" dirty="0">
              <a:latin typeface="Arial" panose="020B0604020202020204" pitchFamily="34" charset="0"/>
              <a:cs typeface="Arial" panose="020B0604020202020204" pitchFamily="34" charset="0"/>
            </a:rPr>
            <a:t>What is numeracy?</a:t>
          </a:r>
        </a:p>
      </dsp:txBody>
      <dsp:txXfrm>
        <a:off x="1339046" y="101937"/>
        <a:ext cx="2683121" cy="1543090"/>
      </dsp:txXfrm>
    </dsp:sp>
    <dsp:sp modelId="{CF59D731-EF22-42F8-9601-E2AD32FEE97A}">
      <dsp:nvSpPr>
        <dsp:cNvPr id="0" name=""/>
        <dsp:cNvSpPr/>
      </dsp:nvSpPr>
      <dsp:spPr>
        <a:xfrm>
          <a:off x="4390653" y="1649"/>
          <a:ext cx="2850077" cy="1710046"/>
        </a:xfrm>
        <a:prstGeom prst="roundRect">
          <a:avLst/>
        </a:prstGeom>
        <a:solidFill>
          <a:schemeClr val="accent2">
            <a:shade val="80000"/>
            <a:hueOff val="270302"/>
            <a:satOff val="-21913"/>
            <a:lumOff val="178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Font typeface="Arial" panose="020B0604020202020204" pitchFamily="34" charset="0"/>
            <a:buNone/>
          </a:pPr>
          <a:r>
            <a:rPr lang="en-AU" sz="2500" kern="1200" dirty="0">
              <a:latin typeface="Arial" panose="020B0604020202020204" pitchFamily="34" charset="0"/>
              <a:cs typeface="Arial" panose="020B0604020202020204" pitchFamily="34" charset="0"/>
            </a:rPr>
            <a:t>What is the Numeracy progression?</a:t>
          </a:r>
          <a:endParaRPr lang="en-AU" sz="2500" kern="1200" dirty="0"/>
        </a:p>
      </dsp:txBody>
      <dsp:txXfrm>
        <a:off x="4474131" y="85127"/>
        <a:ext cx="2683121" cy="1543090"/>
      </dsp:txXfrm>
    </dsp:sp>
    <dsp:sp modelId="{C66C6447-35B6-44A0-953E-BA57370B5C9B}">
      <dsp:nvSpPr>
        <dsp:cNvPr id="0" name=""/>
        <dsp:cNvSpPr/>
      </dsp:nvSpPr>
      <dsp:spPr>
        <a:xfrm>
          <a:off x="2823111" y="1996703"/>
          <a:ext cx="2850077" cy="1710046"/>
        </a:xfrm>
        <a:prstGeom prst="roundRect">
          <a:avLst/>
        </a:prstGeom>
        <a:solidFill>
          <a:schemeClr val="accent2">
            <a:shade val="80000"/>
            <a:hueOff val="540604"/>
            <a:satOff val="-43825"/>
            <a:lumOff val="3562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Font typeface="Arial" panose="020B0604020202020204" pitchFamily="34" charset="0"/>
            <a:buNone/>
          </a:pPr>
          <a:r>
            <a:rPr lang="en-AU" sz="2500" kern="1200">
              <a:latin typeface="Arial" panose="020B0604020202020204" pitchFamily="34" charset="0"/>
              <a:cs typeface="Arial" panose="020B0604020202020204" pitchFamily="34" charset="0"/>
            </a:rPr>
            <a:t>How can </a:t>
          </a:r>
          <a:br>
            <a:rPr lang="en-AU" sz="2500" kern="1200">
              <a:latin typeface="Arial" panose="020B0604020202020204" pitchFamily="34" charset="0"/>
              <a:cs typeface="Arial" panose="020B0604020202020204" pitchFamily="34" charset="0"/>
            </a:rPr>
          </a:br>
          <a:r>
            <a:rPr lang="en-AU" sz="2500" kern="1200">
              <a:latin typeface="Arial" panose="020B0604020202020204" pitchFamily="34" charset="0"/>
              <a:cs typeface="Arial" panose="020B0604020202020204" pitchFamily="34" charset="0"/>
            </a:rPr>
            <a:t>you use the Numeracy progression?</a:t>
          </a:r>
          <a:endParaRPr lang="en-AU" sz="2500" kern="1200"/>
        </a:p>
      </dsp:txBody>
      <dsp:txXfrm>
        <a:off x="2906589" y="2080181"/>
        <a:ext cx="2683121" cy="154309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5B864-30A5-4B01-9E1E-57C331001237}">
      <dsp:nvSpPr>
        <dsp:cNvPr id="0" name=""/>
        <dsp:cNvSpPr/>
      </dsp:nvSpPr>
      <dsp:spPr>
        <a:xfrm>
          <a:off x="1281429" y="0"/>
          <a:ext cx="5933440" cy="3708400"/>
        </a:xfrm>
        <a:prstGeom prst="swooshArrow">
          <a:avLst>
            <a:gd name="adj1" fmla="val 25000"/>
            <a:gd name="adj2" fmla="val 2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35A645-4112-4C4B-8FA6-1018857F1DFD}">
      <dsp:nvSpPr>
        <dsp:cNvPr id="0" name=""/>
        <dsp:cNvSpPr/>
      </dsp:nvSpPr>
      <dsp:spPr>
        <a:xfrm>
          <a:off x="2034976" y="2559537"/>
          <a:ext cx="154269" cy="154269"/>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668F69-73BB-4AF6-90EB-F5EE6A2135CA}">
      <dsp:nvSpPr>
        <dsp:cNvPr id="0" name=""/>
        <dsp:cNvSpPr/>
      </dsp:nvSpPr>
      <dsp:spPr>
        <a:xfrm>
          <a:off x="2112111" y="2636672"/>
          <a:ext cx="1382491" cy="1071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744" tIns="0" rIns="0" bIns="0" numCol="1" spcCol="1270" anchor="t" anchorCtr="0">
          <a:noAutofit/>
        </a:bodyPr>
        <a:lstStyle/>
        <a:p>
          <a:pPr marL="0" lvl="0" indent="0" algn="l" defTabSz="889000">
            <a:lnSpc>
              <a:spcPct val="90000"/>
            </a:lnSpc>
            <a:spcBef>
              <a:spcPct val="0"/>
            </a:spcBef>
            <a:spcAft>
              <a:spcPct val="35000"/>
            </a:spcAft>
            <a:buNone/>
          </a:pPr>
          <a:r>
            <a:rPr lang="en-AU" sz="2000" kern="1200">
              <a:latin typeface="Arial" panose="020B0604020202020204" pitchFamily="34" charset="0"/>
              <a:cs typeface="Arial" panose="020B0604020202020204" pitchFamily="34" charset="0"/>
            </a:rPr>
            <a:t>Observable indicators</a:t>
          </a:r>
        </a:p>
      </dsp:txBody>
      <dsp:txXfrm>
        <a:off x="2112111" y="2636672"/>
        <a:ext cx="1382491" cy="1071727"/>
      </dsp:txXfrm>
    </dsp:sp>
    <dsp:sp modelId="{56F6AD33-26B0-4242-B8E3-5CF099671F1A}">
      <dsp:nvSpPr>
        <dsp:cNvPr id="0" name=""/>
        <dsp:cNvSpPr/>
      </dsp:nvSpPr>
      <dsp:spPr>
        <a:xfrm>
          <a:off x="3396701" y="1551594"/>
          <a:ext cx="278871" cy="27887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C3B451-9B5A-4911-AA70-43DA9D7AB654}">
      <dsp:nvSpPr>
        <dsp:cNvPr id="0" name=""/>
        <dsp:cNvSpPr/>
      </dsp:nvSpPr>
      <dsp:spPr>
        <a:xfrm>
          <a:off x="3524901" y="1691030"/>
          <a:ext cx="1721846" cy="20173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7768" tIns="0" rIns="0" bIns="0" numCol="1" spcCol="1270" anchor="t" anchorCtr="0">
          <a:noAutofit/>
        </a:bodyPr>
        <a:lstStyle/>
        <a:p>
          <a:pPr marL="0" lvl="0" indent="0" algn="l" defTabSz="889000">
            <a:lnSpc>
              <a:spcPct val="90000"/>
            </a:lnSpc>
            <a:spcBef>
              <a:spcPct val="0"/>
            </a:spcBef>
            <a:spcAft>
              <a:spcPct val="35000"/>
            </a:spcAft>
            <a:buNone/>
          </a:pPr>
          <a:r>
            <a:rPr lang="en-AU" sz="2000" kern="1200">
              <a:latin typeface="Arial" panose="020B0604020202020204" pitchFamily="34" charset="0"/>
              <a:cs typeface="Arial" panose="020B0604020202020204" pitchFamily="34" charset="0"/>
            </a:rPr>
            <a:t>Observable indicators</a:t>
          </a:r>
        </a:p>
      </dsp:txBody>
      <dsp:txXfrm>
        <a:off x="3524901" y="1691030"/>
        <a:ext cx="1721846" cy="2017369"/>
      </dsp:txXfrm>
    </dsp:sp>
    <dsp:sp modelId="{A4E408B7-8671-405B-8ED8-991B0F0FE192}">
      <dsp:nvSpPr>
        <dsp:cNvPr id="0" name=""/>
        <dsp:cNvSpPr/>
      </dsp:nvSpPr>
      <dsp:spPr>
        <a:xfrm>
          <a:off x="5034330" y="938225"/>
          <a:ext cx="385673" cy="385673"/>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3FE4D2-2AEF-493C-9D29-73E57D3E24A3}">
      <dsp:nvSpPr>
        <dsp:cNvPr id="0" name=""/>
        <dsp:cNvSpPr/>
      </dsp:nvSpPr>
      <dsp:spPr>
        <a:xfrm>
          <a:off x="5253084" y="1131061"/>
          <a:ext cx="1940177" cy="2577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4360" tIns="0" rIns="0" bIns="0" numCol="1" spcCol="1270" anchor="t" anchorCtr="0">
          <a:noAutofit/>
        </a:bodyPr>
        <a:lstStyle/>
        <a:p>
          <a:pPr marL="0" lvl="0" indent="0" algn="l" defTabSz="889000">
            <a:lnSpc>
              <a:spcPct val="90000"/>
            </a:lnSpc>
            <a:spcBef>
              <a:spcPct val="0"/>
            </a:spcBef>
            <a:spcAft>
              <a:spcPct val="35000"/>
            </a:spcAft>
            <a:buNone/>
          </a:pPr>
          <a:r>
            <a:rPr lang="en-AU" sz="2000" kern="1200">
              <a:latin typeface="Arial" panose="020B0604020202020204" pitchFamily="34" charset="0"/>
              <a:cs typeface="Arial" panose="020B0604020202020204" pitchFamily="34" charset="0"/>
            </a:rPr>
            <a:t>Observable indicators</a:t>
          </a:r>
        </a:p>
      </dsp:txBody>
      <dsp:txXfrm>
        <a:off x="5253084" y="1131061"/>
        <a:ext cx="1940177" cy="257733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0" y="0"/>
          <a:ext cx="1411778" cy="31565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b="1" kern="1200">
              <a:solidFill>
                <a:schemeClr val="bg1"/>
              </a:solidFill>
            </a:rPr>
            <a:t>Introduction to</a:t>
          </a:r>
          <a:r>
            <a:rPr lang="en-US" sz="1400" b="1" kern="1200">
              <a:solidFill>
                <a:schemeClr val="bg1"/>
              </a:solidFill>
              <a:latin typeface="Arial"/>
            </a:rPr>
            <a:t> thinking about fractions</a:t>
          </a:r>
          <a:endParaRPr lang="en-AU" sz="1400" b="1" kern="1200">
            <a:solidFill>
              <a:schemeClr val="bg1"/>
            </a:solidFill>
          </a:endParaRPr>
        </a:p>
      </dsp:txBody>
      <dsp:txXfrm>
        <a:off x="0" y="1262626"/>
        <a:ext cx="1411778" cy="1262626"/>
      </dsp:txXfrm>
    </dsp:sp>
    <dsp:sp modelId="{579024C7-338B-43E7-91CD-7686A57216B0}">
      <dsp:nvSpPr>
        <dsp:cNvPr id="0" name=""/>
        <dsp:cNvSpPr/>
      </dsp:nvSpPr>
      <dsp:spPr>
        <a:xfrm>
          <a:off x="180320"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809717" y="2240025"/>
          <a:ext cx="60655" cy="473484"/>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84962-9E62-4BDC-8DCA-5BE2E8969808}">
      <dsp:nvSpPr>
        <dsp:cNvPr id="0" name=""/>
        <dsp:cNvSpPr/>
      </dsp:nvSpPr>
      <dsp:spPr>
        <a:xfrm>
          <a:off x="1208" y="0"/>
          <a:ext cx="1880328" cy="3156566"/>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AU" sz="1400" b="1" kern="1200">
              <a:solidFill>
                <a:schemeClr val="bg1"/>
              </a:solidFill>
            </a:rPr>
            <a:t>Introduction to </a:t>
          </a:r>
          <a:r>
            <a:rPr lang="en-AU" sz="1400" b="1" kern="1200">
              <a:solidFill>
                <a:schemeClr val="bg1"/>
              </a:solidFill>
              <a:latin typeface="Arial"/>
            </a:rPr>
            <a:t>thinking about fractions</a:t>
          </a:r>
          <a:endParaRPr lang="en-AU" sz="1400" b="1" kern="1200">
            <a:solidFill>
              <a:schemeClr val="bg1"/>
            </a:solidFill>
          </a:endParaRPr>
        </a:p>
      </dsp:txBody>
      <dsp:txXfrm>
        <a:off x="1208" y="1262626"/>
        <a:ext cx="1880328" cy="1262626"/>
      </dsp:txXfrm>
    </dsp:sp>
    <dsp:sp modelId="{579024C7-338B-43E7-91CD-7686A57216B0}">
      <dsp:nvSpPr>
        <dsp:cNvPr id="0" name=""/>
        <dsp:cNvSpPr/>
      </dsp:nvSpPr>
      <dsp:spPr>
        <a:xfrm>
          <a:off x="415804" y="189393"/>
          <a:ext cx="1051136" cy="1051136"/>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08C9D0-90C1-49D7-95D9-9F61A37118BD}">
      <dsp:nvSpPr>
        <dsp:cNvPr id="0" name=""/>
        <dsp:cNvSpPr/>
      </dsp:nvSpPr>
      <dsp:spPr>
        <a:xfrm>
          <a:off x="1937947" y="0"/>
          <a:ext cx="1880328" cy="3156566"/>
        </a:xfrm>
        <a:prstGeom prst="roundRect">
          <a:avLst>
            <a:gd name="adj" fmla="val 10000"/>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The five fraction constructs</a:t>
          </a:r>
        </a:p>
      </dsp:txBody>
      <dsp:txXfrm>
        <a:off x="1937947" y="1262626"/>
        <a:ext cx="1880328" cy="1262626"/>
      </dsp:txXfrm>
    </dsp:sp>
    <dsp:sp modelId="{18179E28-5626-4CA3-9790-6B88313B7C59}">
      <dsp:nvSpPr>
        <dsp:cNvPr id="0" name=""/>
        <dsp:cNvSpPr/>
      </dsp:nvSpPr>
      <dsp:spPr>
        <a:xfrm>
          <a:off x="2352543" y="189393"/>
          <a:ext cx="1051136" cy="1051136"/>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EA646E-FEE1-4E26-861F-F7A2207CBA80}">
      <dsp:nvSpPr>
        <dsp:cNvPr id="0" name=""/>
        <dsp:cNvSpPr/>
      </dsp:nvSpPr>
      <dsp:spPr>
        <a:xfrm>
          <a:off x="3874685" y="0"/>
          <a:ext cx="1880328" cy="3156566"/>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bg1"/>
              </a:solidFill>
            </a:rPr>
            <a:t>Representations and research</a:t>
          </a:r>
        </a:p>
      </dsp:txBody>
      <dsp:txXfrm>
        <a:off x="3874685" y="1262626"/>
        <a:ext cx="1880328" cy="1262626"/>
      </dsp:txXfrm>
    </dsp:sp>
    <dsp:sp modelId="{455F2E39-6872-4140-BE2F-EFDB4A5C6418}">
      <dsp:nvSpPr>
        <dsp:cNvPr id="0" name=""/>
        <dsp:cNvSpPr/>
      </dsp:nvSpPr>
      <dsp:spPr>
        <a:xfrm>
          <a:off x="4289281" y="189393"/>
          <a:ext cx="1051136" cy="1051136"/>
        </a:xfrm>
        <a:prstGeom prst="ellipse">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40B9-2FDA-4E48-8CA7-B2FE1C194BB5}">
      <dsp:nvSpPr>
        <dsp:cNvPr id="0" name=""/>
        <dsp:cNvSpPr/>
      </dsp:nvSpPr>
      <dsp:spPr>
        <a:xfrm flipH="1">
          <a:off x="4865799" y="0"/>
          <a:ext cx="890423" cy="473484"/>
        </a:xfrm>
        <a:prstGeom prst="mathDivid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4.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7" cy="496967"/>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5839" y="0"/>
            <a:ext cx="2949787" cy="496967"/>
          </a:xfrm>
          <a:prstGeom prst="rect">
            <a:avLst/>
          </a:prstGeom>
        </p:spPr>
        <p:txBody>
          <a:bodyPr vert="horz" lIns="91440" tIns="45720" rIns="91440" bIns="45720" rtlCol="0"/>
          <a:lstStyle>
            <a:lvl1pPr algn="r">
              <a:defRPr sz="1200"/>
            </a:lvl1pPr>
          </a:lstStyle>
          <a:p>
            <a:fld id="{73D76A07-3D3D-4A68-AAD0-85CA8B587E22}" type="datetimeFigureOut">
              <a:rPr lang="en-AU" smtClean="0"/>
              <a:t>5/08/2026</a:t>
            </a:fld>
            <a:endParaRPr lang="en-AU"/>
          </a:p>
        </p:txBody>
      </p:sp>
      <p:sp>
        <p:nvSpPr>
          <p:cNvPr id="4" name="Footer Placeholder 3"/>
          <p:cNvSpPr>
            <a:spLocks noGrp="1"/>
          </p:cNvSpPr>
          <p:nvPr>
            <p:ph type="ftr" sz="quarter" idx="2"/>
          </p:nvPr>
        </p:nvSpPr>
        <p:spPr>
          <a:xfrm>
            <a:off x="1" y="9440647"/>
            <a:ext cx="2949787" cy="49696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5839" y="9440647"/>
            <a:ext cx="2949787" cy="496967"/>
          </a:xfrm>
          <a:prstGeom prst="rect">
            <a:avLst/>
          </a:prstGeom>
        </p:spPr>
        <p:txBody>
          <a:bodyPr vert="horz" lIns="91440" tIns="45720" rIns="91440" bIns="45720" rtlCol="0" anchor="b"/>
          <a:lstStyle>
            <a:lvl1pPr algn="r">
              <a:defRPr sz="1200"/>
            </a:lvl1pPr>
          </a:lstStyle>
          <a:p>
            <a:fld id="{CD879660-3FBB-4DBB-87CB-9B72B2B6FFD8}" type="slidenum">
              <a:rPr lang="en-AU" smtClean="0"/>
              <a:t>‹#›</a:t>
            </a:fld>
            <a:endParaRPr lang="en-AU"/>
          </a:p>
        </p:txBody>
      </p:sp>
    </p:spTree>
    <p:extLst>
      <p:ext uri="{BB962C8B-B14F-4D97-AF65-F5344CB8AC3E}">
        <p14:creationId xmlns:p14="http://schemas.microsoft.com/office/powerpoint/2010/main" val="1235457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7" cy="496967"/>
          </a:xfrm>
          <a:prstGeom prst="rect">
            <a:avLst/>
          </a:prstGeom>
        </p:spPr>
        <p:txBody>
          <a:bodyPr vert="horz" lIns="91440" tIns="45720" rIns="91440" bIns="45720" rtlCol="0"/>
          <a:lstStyle>
            <a:lvl1pPr algn="l">
              <a:defRPr sz="1200">
                <a:latin typeface="Arial" charset="0"/>
              </a:defRPr>
            </a:lvl1pPr>
          </a:lstStyle>
          <a:p>
            <a:pPr>
              <a:defRPr/>
            </a:pPr>
            <a:endParaRPr lang="en-AU"/>
          </a:p>
        </p:txBody>
      </p:sp>
      <p:sp>
        <p:nvSpPr>
          <p:cNvPr id="3" name="Date Placeholder 2"/>
          <p:cNvSpPr>
            <a:spLocks noGrp="1"/>
          </p:cNvSpPr>
          <p:nvPr>
            <p:ph type="dt" idx="1"/>
          </p:nvPr>
        </p:nvSpPr>
        <p:spPr>
          <a:xfrm>
            <a:off x="3855839" y="0"/>
            <a:ext cx="2949787" cy="496967"/>
          </a:xfrm>
          <a:prstGeom prst="rect">
            <a:avLst/>
          </a:prstGeom>
        </p:spPr>
        <p:txBody>
          <a:bodyPr vert="horz" lIns="91440" tIns="45720" rIns="91440" bIns="45720" rtlCol="0"/>
          <a:lstStyle>
            <a:lvl1pPr algn="r">
              <a:defRPr sz="1200">
                <a:latin typeface="Arial" charset="0"/>
              </a:defRPr>
            </a:lvl1pPr>
          </a:lstStyle>
          <a:p>
            <a:pPr>
              <a:defRPr/>
            </a:pPr>
            <a:fld id="{5D80A888-D75A-4166-AD9D-7C4F06AF2060}" type="datetimeFigureOut">
              <a:rPr lang="en-AU"/>
              <a:pPr>
                <a:defRPr/>
              </a:pPr>
              <a:t>5/08/2026</a:t>
            </a:fld>
            <a:endParaRPr lang="en-AU"/>
          </a:p>
        </p:txBody>
      </p:sp>
      <p:sp>
        <p:nvSpPr>
          <p:cNvPr id="4" name="Slide Image Placeholder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6" name="Footer Placeholder 5"/>
          <p:cNvSpPr>
            <a:spLocks noGrp="1"/>
          </p:cNvSpPr>
          <p:nvPr>
            <p:ph type="ftr" sz="quarter" idx="4"/>
          </p:nvPr>
        </p:nvSpPr>
        <p:spPr>
          <a:xfrm>
            <a:off x="1" y="9440647"/>
            <a:ext cx="2949787" cy="496967"/>
          </a:xfrm>
          <a:prstGeom prst="rect">
            <a:avLst/>
          </a:prstGeom>
        </p:spPr>
        <p:txBody>
          <a:bodyPr vert="horz" lIns="91440" tIns="45720" rIns="91440" bIns="45720" rtlCol="0" anchor="b"/>
          <a:lstStyle>
            <a:lvl1pPr algn="l">
              <a:defRPr sz="1200">
                <a:latin typeface="Arial" charset="0"/>
              </a:defRPr>
            </a:lvl1pPr>
          </a:lstStyle>
          <a:p>
            <a:pPr>
              <a:defRPr/>
            </a:pPr>
            <a:endParaRPr lang="en-AU"/>
          </a:p>
        </p:txBody>
      </p:sp>
      <p:sp>
        <p:nvSpPr>
          <p:cNvPr id="7" name="Slide Number Placeholder 6"/>
          <p:cNvSpPr>
            <a:spLocks noGrp="1"/>
          </p:cNvSpPr>
          <p:nvPr>
            <p:ph type="sldNum" sz="quarter" idx="5"/>
          </p:nvPr>
        </p:nvSpPr>
        <p:spPr>
          <a:xfrm>
            <a:off x="3855839" y="9440647"/>
            <a:ext cx="2949787" cy="496967"/>
          </a:xfrm>
          <a:prstGeom prst="rect">
            <a:avLst/>
          </a:prstGeom>
        </p:spPr>
        <p:txBody>
          <a:bodyPr vert="horz" lIns="91440" tIns="45720" rIns="91440" bIns="45720" rtlCol="0" anchor="b"/>
          <a:lstStyle>
            <a:lvl1pPr algn="r">
              <a:defRPr sz="1200">
                <a:latin typeface="Arial" charset="0"/>
              </a:defRPr>
            </a:lvl1pPr>
          </a:lstStyle>
          <a:p>
            <a:pPr>
              <a:defRPr/>
            </a:pPr>
            <a:fld id="{7DC8D554-20BD-45E3-8F8F-C854CD9EEC52}" type="slidenum">
              <a:rPr lang="en-AU"/>
              <a:pPr>
                <a:defRPr/>
              </a:pPr>
              <a:t>‹#›</a:t>
            </a:fld>
            <a:endParaRPr lang="en-AU"/>
          </a:p>
        </p:txBody>
      </p:sp>
      <p:sp>
        <p:nvSpPr>
          <p:cNvPr id="8" name="Notes Placeholder 7">
            <a:extLst>
              <a:ext uri="{FF2B5EF4-FFF2-40B4-BE49-F238E27FC236}">
                <a16:creationId xmlns:a16="http://schemas.microsoft.com/office/drawing/2014/main" id="{8DD038EF-48E1-72A9-BA49-CC43A7E18DC6}"/>
              </a:ext>
            </a:extLst>
          </p:cNvPr>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165862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0" indent="-180000" algn="l" rtl="0" eaLnBrk="0" fontAlgn="base" hangingPunct="0">
      <a:spcBef>
        <a:spcPct val="30000"/>
      </a:spcBef>
      <a:spcAft>
        <a:spcPct val="0"/>
      </a:spcAft>
      <a:buFont typeface="Arial" panose="020B0604020202020204" pitchFamily="34" charset="0"/>
      <a:buChar char="•"/>
      <a:defRPr sz="1200" kern="1200">
        <a:solidFill>
          <a:schemeClr val="tx1"/>
        </a:solidFill>
        <a:latin typeface="+mn-lt"/>
        <a:ea typeface="+mn-ea"/>
        <a:cs typeface="+mn-cs"/>
      </a:defRPr>
    </a:lvl2pPr>
    <a:lvl3pPr marL="360000" indent="-180000" algn="l" rtl="0" eaLnBrk="0" fontAlgn="base" hangingPunct="0">
      <a:spcBef>
        <a:spcPct val="30000"/>
      </a:spcBef>
      <a:spcAft>
        <a:spcPct val="0"/>
      </a:spcAft>
      <a:buFont typeface="Courier New" panose="02070309020205020404" pitchFamily="49" charset="0"/>
      <a:buChar char="-"/>
      <a:defRPr sz="1200" kern="1200">
        <a:solidFill>
          <a:schemeClr val="tx1"/>
        </a:solidFill>
        <a:latin typeface="+mn-lt"/>
        <a:ea typeface="+mn-ea"/>
        <a:cs typeface="+mn-cs"/>
      </a:defRPr>
    </a:lvl3pPr>
    <a:lvl4pPr marL="540000" indent="-180000" algn="l" rtl="0" eaLnBrk="0" fontAlgn="base" hangingPunct="0">
      <a:spcBef>
        <a:spcPct val="30000"/>
      </a:spcBef>
      <a:spcAft>
        <a:spcPct val="0"/>
      </a:spcAft>
      <a:buFont typeface="Wingdings" panose="05000000000000000000" pitchFamily="2" charset="2"/>
      <a:buChar char="§"/>
      <a:defRPr sz="1200" kern="1200">
        <a:solidFill>
          <a:schemeClr val="tx1"/>
        </a:solidFill>
        <a:latin typeface="+mn-lt"/>
        <a:ea typeface="+mn-ea"/>
        <a:cs typeface="+mn-cs"/>
      </a:defRPr>
    </a:lvl4pPr>
    <a:lvl5pPr marL="720000" indent="-180000" algn="l" rtl="0" eaLnBrk="0" fontAlgn="base" hangingPunct="0">
      <a:spcBef>
        <a:spcPct val="30000"/>
      </a:spcBef>
      <a:spcAft>
        <a:spcPct val="0"/>
      </a:spcAft>
      <a:buFont typeface="Courier New" panose="02070309020205020404" pitchFamily="49" charset="0"/>
      <a:buChar char="o"/>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v9.australiancurriculum.edu.au/help/website-tour"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learning-area/mathematic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v9.australiancurriculum.edu.au/help/website-tour"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learning-area/mathematic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v9.australiancurriculum.edu.au/f-10-curriculum/general-capabilities/numeracy?element=0&amp;sub-element=NNNPV"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qcaa.qld.edu.au/downloads/aciqv9/general-resources/ac9_gc_progressions_numeracy.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topdrawer.aamt.edu.au/Fractions/Activities/Part-and-wholes"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topdrawer.aamt.edu.au/Fractions/Downloads/Sorting-fractions-cards-slide-presentation"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research.qut.edu.au/ydc/wp-content/uploads/sites/181/2017/12/YDM-CCP14_Year4_NA_Walking_the_rope.pdf"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pixabay.com/vectors/cupcake-cupcakes-desserts-frosting-2024479/"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pixabay.com/vectors/cupcake-cupcakes-desserts-frosting-2024479/"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topdrawer.aamt.edu.au/Fractions/Activities/Dividing-pancakes"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primarystandards.aamt.edu.au/content/download/19933/273067/file/tdt_F_clarke2.pdf"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pixabay.com/vectors/animals-chicken-cow-horse-pig-158331/"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pixabay.com/vectors/animals-chicken-cow-horse-pig-158331/"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pixabay.com/vectors/animals-chicken-cow-horse-pig-158331/"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v9.australiancurriculum.edu.au/f-10-curriculum/general-capabilities/numeracy?element=0&amp;sub-element=NNNPV"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v9.australiancurriculum.edu.au/f-10-curriculum/general-capabilities/numeracy?element=0&amp;sub-element=NNNPV"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pixabay.com/vectors/orange-fruit-food-sliced-juicy-42395/"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pixabay.com/vectors/cartoon-snake-yellow-1293047/"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s://pixabay.com/vectors/cartoon-snake-yellow-1293047/"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1</a:t>
            </a:fld>
            <a:endParaRPr lang="en-AU"/>
          </a:p>
        </p:txBody>
      </p:sp>
    </p:spTree>
    <p:extLst>
      <p:ext uri="{BB962C8B-B14F-4D97-AF65-F5344CB8AC3E}">
        <p14:creationId xmlns:p14="http://schemas.microsoft.com/office/powerpoint/2010/main" val="1472815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You may have included many of the ideas shown on screen as </a:t>
            </a:r>
            <a:r>
              <a:rPr lang="en-AU" sz="1200" dirty="0"/>
              <a:t>examples of where you and your students encounter fractions in everyday life</a:t>
            </a:r>
            <a:r>
              <a:rPr lang="en-US" sz="1200" dirty="0"/>
              <a:t>.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For example:</a:t>
            </a: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food — a sandwich might be cut into halves</a:t>
            </a: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measuring — a quarter cup of oil might be used in a recipe</a:t>
            </a: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time — students might go to bed at half-past eight</a:t>
            </a: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petrol — a petrol car might have only a quarter of a tank left or an electric car may have a 40% charge</a:t>
            </a: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flags — a national flag might be divided into different-</a:t>
            </a:r>
            <a:r>
              <a:rPr lang="en-US" sz="1200" dirty="0" err="1"/>
              <a:t>coloured</a:t>
            </a:r>
            <a:r>
              <a:rPr lang="en-US" sz="1200" dirty="0"/>
              <a:t> thirds</a:t>
            </a:r>
            <a:endParaRPr lang="en-US" sz="1200" dirty="0">
              <a:cs typeface="Arial"/>
            </a:endParaRP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music — beats in music are divided into halves and quarters, to create different rhythms</a:t>
            </a:r>
            <a:endParaRPr lang="en-US" sz="1200" dirty="0">
              <a:cs typeface="Arial"/>
            </a:endParaRP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shopping — collectible cards might be on sale for a 50% discount</a:t>
            </a:r>
            <a:endParaRPr lang="en-US" sz="1200" dirty="0">
              <a:cs typeface="Arial"/>
            </a:endParaRPr>
          </a:p>
          <a:p>
            <a:pPr marL="531450" marR="0" lvl="2"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cs typeface="Arial"/>
              </a:rPr>
              <a:t>s</a:t>
            </a:r>
            <a:r>
              <a:rPr lang="en-US" sz="1200" dirty="0"/>
              <a:t>ports are not included on screen but have many uses of fractions, e.g. quarter-time and half-time.</a:t>
            </a:r>
            <a:endParaRPr lang="en-AU" sz="1200" dirty="0"/>
          </a:p>
          <a:p>
            <a:endParaRPr lang="en-AU"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10</a:t>
            </a:fld>
            <a:endParaRPr lang="en-AU"/>
          </a:p>
        </p:txBody>
      </p:sp>
    </p:spTree>
    <p:extLst>
      <p:ext uri="{BB962C8B-B14F-4D97-AF65-F5344CB8AC3E}">
        <p14:creationId xmlns:p14="http://schemas.microsoft.com/office/powerpoint/2010/main" val="8470134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ACE83-D614-117A-529F-F82924E893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B83008-606A-7AC7-8A9E-2C2D0497026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6D5F928C-0343-79F6-A204-DA54977A5B47}"/>
              </a:ext>
            </a:extLst>
          </p:cNvPr>
          <p:cNvSpPr>
            <a:spLocks noGrp="1"/>
          </p:cNvSpPr>
          <p:nvPr>
            <p:ph type="body" idx="1"/>
          </p:nvPr>
        </p:nvSpPr>
        <p:spPr>
          <a:xfrm>
            <a:off x="680401" y="4784407"/>
            <a:ext cx="5446808" cy="3909060"/>
          </a:xfrm>
          <a:prstGeom prst="rect">
            <a:avLst/>
          </a:prstGeom>
        </p:spPr>
        <p:txBody>
          <a:bodyPr/>
          <a:lstStyle/>
          <a:p>
            <a:pPr lvl="0"/>
            <a:endParaRPr lang="en-AU" sz="1050" dirty="0"/>
          </a:p>
        </p:txBody>
      </p:sp>
      <p:sp>
        <p:nvSpPr>
          <p:cNvPr id="4" name="Slide Number Placeholder 3">
            <a:extLst>
              <a:ext uri="{FF2B5EF4-FFF2-40B4-BE49-F238E27FC236}">
                <a16:creationId xmlns:a16="http://schemas.microsoft.com/office/drawing/2014/main" id="{4B04F511-B747-BC02-3EA2-8494BD5CE96E}"/>
              </a:ext>
            </a:extLst>
          </p:cNvPr>
          <p:cNvSpPr>
            <a:spLocks noGrp="1"/>
          </p:cNvSpPr>
          <p:nvPr>
            <p:ph type="sldNum" sz="quarter" idx="10"/>
          </p:nvPr>
        </p:nvSpPr>
        <p:spPr/>
        <p:txBody>
          <a:bodyPr/>
          <a:lstStyle/>
          <a:p>
            <a:pPr>
              <a:defRPr/>
            </a:pPr>
            <a:fld id="{7DC8D554-20BD-45E3-8F8F-C854CD9EEC52}" type="slidenum">
              <a:rPr lang="en-AU" smtClean="0"/>
              <a:pPr>
                <a:defRPr/>
              </a:pPr>
              <a:t>100</a:t>
            </a:fld>
            <a:endParaRPr lang="en-AU"/>
          </a:p>
        </p:txBody>
      </p:sp>
    </p:spTree>
    <p:extLst>
      <p:ext uri="{BB962C8B-B14F-4D97-AF65-F5344CB8AC3E}">
        <p14:creationId xmlns:p14="http://schemas.microsoft.com/office/powerpoint/2010/main" val="405000609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a:prstGeom prst="rect">
            <a:avLst/>
          </a:prstGeom>
        </p:spPr>
        <p:txBody>
          <a:bodyPr/>
          <a:lstStyle/>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101</a:t>
            </a:fld>
            <a:endParaRPr lang="en-AU" dirty="0"/>
          </a:p>
        </p:txBody>
      </p:sp>
    </p:spTree>
    <p:extLst>
      <p:ext uri="{BB962C8B-B14F-4D97-AF65-F5344CB8AC3E}">
        <p14:creationId xmlns:p14="http://schemas.microsoft.com/office/powerpoint/2010/main" val="135678156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102</a:t>
            </a:fld>
            <a:endParaRPr lang="en-AU"/>
          </a:p>
        </p:txBody>
      </p:sp>
    </p:spTree>
    <p:extLst>
      <p:ext uri="{BB962C8B-B14F-4D97-AF65-F5344CB8AC3E}">
        <p14:creationId xmlns:p14="http://schemas.microsoft.com/office/powerpoint/2010/main" val="3680136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a:spcAft>
                <a:spcPts val="600"/>
              </a:spcAft>
              <a:defRPr/>
            </a:pPr>
            <a:r>
              <a:rPr lang="en-US" sz="1200" b="1" dirty="0"/>
              <a:t>Talking points</a:t>
            </a:r>
          </a:p>
          <a:p>
            <a:pPr marL="171450" indent="-171450">
              <a:spcAft>
                <a:spcPts val="600"/>
              </a:spcAft>
              <a:buFont typeface="Arial" panose="020B0604020202020204" pitchFamily="34" charset="0"/>
              <a:buChar char="•"/>
              <a:defRPr/>
            </a:pPr>
            <a:r>
              <a:rPr lang="en-US" sz="1200" dirty="0"/>
              <a:t>Jennifer Way from the University of Sydney says: </a:t>
            </a:r>
            <a:r>
              <a:rPr lang="en-US" sz="1200" b="0" i="0" kern="1200" dirty="0">
                <a:solidFill>
                  <a:schemeClr val="tx1"/>
                </a:solidFill>
                <a:effectLst/>
                <a:latin typeface="+mn-lt"/>
                <a:ea typeface="+mn-ea"/>
                <a:cs typeface="+mn-cs"/>
              </a:rPr>
              <a:t>‘</a:t>
            </a:r>
            <a:r>
              <a:rPr lang="en-US" sz="1200" i="0" dirty="0"/>
              <a:t>Students’ early </a:t>
            </a:r>
            <a:r>
              <a:rPr lang="en-US" sz="1200" b="0" i="0" dirty="0"/>
              <a:t>number sense </a:t>
            </a:r>
            <a:r>
              <a:rPr lang="en-US" sz="1200" i="0" dirty="0"/>
              <a:t>experiences involve positive integers, and the transition from whole-number thinking to fractional thinking can be quite challenging’</a:t>
            </a:r>
            <a:r>
              <a:rPr lang="en-US" sz="1200" dirty="0"/>
              <a:t> </a:t>
            </a:r>
            <a:r>
              <a:rPr lang="en-US" sz="1200" b="0" dirty="0"/>
              <a:t>(Way, n.d.). As a result, s</a:t>
            </a:r>
            <a:r>
              <a:rPr lang="en-US" sz="1200" dirty="0"/>
              <a:t>tudents may find it challenging to:</a:t>
            </a:r>
          </a:p>
          <a:p>
            <a:pPr marL="531450" lvl="2" indent="-171450">
              <a:spcAft>
                <a:spcPts val="600"/>
              </a:spcAft>
              <a:buFont typeface="Arial" panose="020B0604020202020204" pitchFamily="34" charset="0"/>
              <a:buChar char="–"/>
              <a:defRPr/>
            </a:pPr>
            <a:r>
              <a:rPr lang="en-US" sz="1200" dirty="0"/>
              <a:t>comprehend additional numbers between 0 and 1 (fractions)</a:t>
            </a:r>
          </a:p>
          <a:p>
            <a:pPr marL="531450" lvl="2" indent="-171450">
              <a:spcAft>
                <a:spcPts val="600"/>
              </a:spcAft>
              <a:buFont typeface="Arial" panose="020B0604020202020204" pitchFamily="34" charset="0"/>
              <a:buChar char="–"/>
              <a:defRPr/>
            </a:pPr>
            <a:r>
              <a:rPr lang="en-US" sz="1200" dirty="0"/>
              <a:t>extend understanding beyond 1 to improper fractions and mixed numerals. </a:t>
            </a:r>
          </a:p>
          <a:p>
            <a:pPr marL="171450" indent="-171450">
              <a:spcAft>
                <a:spcPts val="600"/>
              </a:spcAft>
              <a:buFont typeface="Arial" panose="020B0604020202020204" pitchFamily="34" charset="0"/>
              <a:buChar char="•"/>
              <a:defRPr/>
            </a:pPr>
            <a:r>
              <a:rPr lang="en-US" sz="1200" dirty="0"/>
              <a:t>These challenges can be addressed through carefully sequenced teaching and learning activities to develop a deep conceptual understanding of fractions, that is </a:t>
            </a:r>
            <a:r>
              <a:rPr lang="en-US" sz="1200" b="0" dirty="0"/>
              <a:t>fraction sense</a:t>
            </a:r>
            <a:r>
              <a:rPr lang="en-US" sz="1200"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i="0"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 </a:t>
            </a:r>
            <a:r>
              <a:rPr lang="en-AU" sz="1200" dirty="0"/>
              <a:t>Way, J. (n.d.). </a:t>
            </a:r>
            <a:r>
              <a:rPr lang="en-AU" sz="1200" i="1" dirty="0"/>
              <a:t>Fractions</a:t>
            </a:r>
            <a:r>
              <a:rPr lang="en-AU" sz="1200" dirty="0"/>
              <a:t>, </a:t>
            </a:r>
            <a:r>
              <a:rPr lang="en-AU" sz="1200" i="0" dirty="0"/>
              <a:t>Top drawer teachers: Resources for teachers of mathematics</a:t>
            </a:r>
            <a:r>
              <a:rPr lang="en-AU" sz="1200" dirty="0"/>
              <a:t>, Australian Association of Mathematics Teachers, https://topdrawer.aamt.edu.au/Fractions. </a:t>
            </a:r>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11</a:t>
            </a:fld>
            <a:endParaRPr lang="en-AU"/>
          </a:p>
        </p:txBody>
      </p:sp>
    </p:spTree>
    <p:extLst>
      <p:ext uri="{BB962C8B-B14F-4D97-AF65-F5344CB8AC3E}">
        <p14:creationId xmlns:p14="http://schemas.microsoft.com/office/powerpoint/2010/main" val="1614044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F6A91-8E47-2547-5233-E494D7D6EE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F8ADE4-3E12-D60F-7FF4-7330CABE916D}"/>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467291AD-1CED-9D9B-765A-21A01D08D897}"/>
              </a:ext>
            </a:extLst>
          </p:cNvPr>
          <p:cNvSpPr>
            <a:spLocks noGrp="1"/>
          </p:cNvSpPr>
          <p:nvPr>
            <p:ph type="body" idx="1"/>
          </p:nvPr>
        </p:nvSpPr>
        <p:spPr>
          <a:xfrm>
            <a:off x="680401" y="4784407"/>
            <a:ext cx="5446808" cy="3909060"/>
          </a:xfrm>
        </p:spPr>
        <p:txBody>
          <a:bodyPr/>
          <a:lstStyle/>
          <a:p>
            <a:pPr>
              <a:defRPr/>
            </a:pPr>
            <a:r>
              <a:rPr lang="en-AU" sz="1200" b="1" dirty="0"/>
              <a:t>Talking points</a:t>
            </a:r>
          </a:p>
          <a:p>
            <a:pPr marL="171450" indent="-171450">
              <a:buFont typeface="Arial" panose="020B0604020202020204" pitchFamily="34" charset="0"/>
              <a:buChar char="•"/>
              <a:defRPr/>
            </a:pPr>
            <a:r>
              <a:rPr lang="en-AU" sz="1200" dirty="0"/>
              <a:t>To improve students' understanding of fractions in Years 2 to 6 we can imagine the process of learning about fractions as a tree.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 roots are buried deep in Kindergarten, Prep and Year 1 with the ideas of subitising, equal sharing, partitioning and part-part-whole.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More roots form as students’ understanding grows and they develop their multiplicative thinking.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We want students to develop a strong and multifaceted understanding of fractions so that they can develop their understanding of number and be successful as adults, using concepts like percentages, decimals, ratios and rates.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Fractions are the trunk through which this broad understanding of number grows.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solidFill>
                  <a:schemeClr val="tx1"/>
                </a:solidFill>
              </a:rPr>
              <a:t>As Clarke, Roche and Mitchell (</a:t>
            </a:r>
            <a:r>
              <a:rPr lang="en-AU" sz="1200" dirty="0"/>
              <a:t>2008</a:t>
            </a:r>
            <a:r>
              <a:rPr lang="en-AU" sz="1200" dirty="0">
                <a:solidFill>
                  <a:schemeClr val="tx1"/>
                </a:solidFill>
              </a:rPr>
              <a:t>) state: ‘Fractions both underpin the development of proportional reasoning and are important for future mathematics study, including that of algebra and probability’.</a:t>
            </a:r>
          </a:p>
          <a:p>
            <a:pPr marL="0" indent="0">
              <a:buFont typeface="Arial" panose="020B0604020202020204" pitchFamily="34" charset="0"/>
              <a:buNone/>
            </a:pPr>
            <a:endParaRPr lang="en-AU" sz="1200" b="0" dirty="0">
              <a:solidFill>
                <a:schemeClr val="tx1"/>
              </a:solidFill>
              <a:cs typeface="Arial"/>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effectLst/>
              </a:rPr>
              <a:t>Source: </a:t>
            </a:r>
            <a:r>
              <a:rPr lang="en-AU" sz="1200" dirty="0">
                <a:effectLst/>
              </a:rPr>
              <a:t>Clarke, D., Roche, A., &amp; Mitchell, A. (2008). Ten practical tips for making fractions come alive and make sense. </a:t>
            </a:r>
            <a:r>
              <a:rPr lang="en-AU" sz="1200" i="1" dirty="0">
                <a:effectLst/>
              </a:rPr>
              <a:t>Mathematics Teaching in the Middle School, 13(</a:t>
            </a:r>
            <a:r>
              <a:rPr lang="en-AU" sz="1200" i="0" dirty="0">
                <a:effectLst/>
              </a:rPr>
              <a:t>7</a:t>
            </a:r>
            <a:r>
              <a:rPr lang="en-AU" sz="1200" i="1" dirty="0">
                <a:effectLst/>
              </a:rPr>
              <a:t>), </a:t>
            </a:r>
            <a:r>
              <a:rPr lang="en-AU" sz="1200" i="0" dirty="0">
                <a:effectLst/>
              </a:rPr>
              <a:t>372–380.</a:t>
            </a:r>
            <a:r>
              <a:rPr lang="en-AU" sz="1200" i="1" dirty="0">
                <a:effectLst/>
              </a:rPr>
              <a:t> </a:t>
            </a:r>
            <a:r>
              <a:rPr lang="en-AU" sz="1200" i="0" dirty="0">
                <a:effectLst/>
              </a:rPr>
              <a:t>https://doi.org/10.5951/MTMS.13.7.0372</a:t>
            </a:r>
          </a:p>
          <a:p>
            <a:pPr marL="0" indent="0">
              <a:buFont typeface="Arial" panose="020B0604020202020204" pitchFamily="34" charset="0"/>
              <a:buNone/>
            </a:pPr>
            <a:endParaRPr lang="en-AU" sz="1100" b="0" dirty="0">
              <a:solidFill>
                <a:schemeClr val="tx1"/>
              </a:solidFill>
              <a:cs typeface="Arial"/>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a:p>
            <a:endParaRPr lang="en-AU" dirty="0"/>
          </a:p>
        </p:txBody>
      </p:sp>
      <p:sp>
        <p:nvSpPr>
          <p:cNvPr id="4" name="Slide Number Placeholder 3">
            <a:extLst>
              <a:ext uri="{FF2B5EF4-FFF2-40B4-BE49-F238E27FC236}">
                <a16:creationId xmlns:a16="http://schemas.microsoft.com/office/drawing/2014/main" id="{AACAD20B-BED9-03AE-F352-F149C1AE6041}"/>
              </a:ext>
            </a:extLst>
          </p:cNvPr>
          <p:cNvSpPr>
            <a:spLocks noGrp="1"/>
          </p:cNvSpPr>
          <p:nvPr>
            <p:ph type="sldNum" sz="quarter" idx="5"/>
          </p:nvPr>
        </p:nvSpPr>
        <p:spPr/>
        <p:txBody>
          <a:bodyPr/>
          <a:lstStyle/>
          <a:p>
            <a:pPr>
              <a:defRPr/>
            </a:pPr>
            <a:fld id="{7DC8D554-20BD-45E3-8F8F-C854CD9EEC52}" type="slidenum">
              <a:rPr lang="en-AU" smtClean="0"/>
              <a:pPr>
                <a:defRPr/>
              </a:pPr>
              <a:t>12</a:t>
            </a:fld>
            <a:endParaRPr lang="en-AU"/>
          </a:p>
        </p:txBody>
      </p:sp>
    </p:spTree>
    <p:extLst>
      <p:ext uri="{BB962C8B-B14F-4D97-AF65-F5344CB8AC3E}">
        <p14:creationId xmlns:p14="http://schemas.microsoft.com/office/powerpoint/2010/main" val="1205049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AF458-0B91-9737-1B32-F8311184E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70C82-F163-5397-BF2F-59DB71BD8DCC}"/>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3BB04AF0-22C2-C4C2-0AC0-6B9C8A6DDBE6}"/>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Now, let us consider some common misconceptions </a:t>
            </a:r>
            <a:r>
              <a:rPr lang="en-US" sz="1200" dirty="0"/>
              <a:t>that can be formed in the early stages of thinking about fractions. </a:t>
            </a:r>
            <a:endParaRPr lang="en-AU" sz="1200" dirty="0"/>
          </a:p>
          <a:p>
            <a:endParaRPr lang="en-AU" sz="1100" dirty="0"/>
          </a:p>
        </p:txBody>
      </p:sp>
      <p:sp>
        <p:nvSpPr>
          <p:cNvPr id="4" name="Slide Number Placeholder 3">
            <a:extLst>
              <a:ext uri="{FF2B5EF4-FFF2-40B4-BE49-F238E27FC236}">
                <a16:creationId xmlns:a16="http://schemas.microsoft.com/office/drawing/2014/main" id="{DFE8A97F-DC94-0B06-E6F7-C0E4EFBC801F}"/>
              </a:ext>
            </a:extLst>
          </p:cNvPr>
          <p:cNvSpPr>
            <a:spLocks noGrp="1"/>
          </p:cNvSpPr>
          <p:nvPr>
            <p:ph type="sldNum" sz="quarter" idx="5"/>
          </p:nvPr>
        </p:nvSpPr>
        <p:spPr/>
        <p:txBody>
          <a:bodyPr/>
          <a:lstStyle/>
          <a:p>
            <a:pPr>
              <a:defRPr/>
            </a:pPr>
            <a:fld id="{7DC8D554-20BD-45E3-8F8F-C854CD9EEC52}" type="slidenum">
              <a:rPr lang="en-AU" smtClean="0"/>
              <a:pPr>
                <a:defRPr/>
              </a:pPr>
              <a:t>13</a:t>
            </a:fld>
            <a:endParaRPr lang="en-AU" dirty="0"/>
          </a:p>
        </p:txBody>
      </p:sp>
    </p:spTree>
    <p:extLst>
      <p:ext uri="{BB962C8B-B14F-4D97-AF65-F5344CB8AC3E}">
        <p14:creationId xmlns:p14="http://schemas.microsoft.com/office/powerpoint/2010/main" val="2527201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0400" y="4784400"/>
            <a:ext cx="5446399" cy="3726006"/>
          </a:xfrm>
        </p:spPr>
        <p:txBody>
          <a:bodyPr/>
          <a:lstStyle/>
          <a:p>
            <a:pPr marL="0" indent="0">
              <a:buFont typeface="Arial" panose="020B0604020202020204" pitchFamily="34" charset="0"/>
              <a:buNone/>
            </a:pPr>
            <a:r>
              <a:rPr lang="en-US" sz="1200" b="1" dirty="0"/>
              <a:t>Talking points</a:t>
            </a:r>
          </a:p>
          <a:p>
            <a:pPr marL="171450" indent="-171450">
              <a:buFont typeface="Arial" panose="020B0604020202020204" pitchFamily="34" charset="0"/>
              <a:buChar char="•"/>
            </a:pPr>
            <a:r>
              <a:rPr lang="en-US" sz="1200" b="0" dirty="0"/>
              <a:t>As Jennifer Way states: ‘</a:t>
            </a:r>
            <a:r>
              <a:rPr lang="en-US" sz="1200" dirty="0"/>
              <a:t>Making errors and experimenting with new strategies are a natural part of learning. However, if inappropriate thinking about fractions is established as a misconception, a barrier to progress in conceptual understanding is formed’.</a:t>
            </a:r>
            <a:endParaRPr lang="en-US" sz="1200" b="1" dirty="0"/>
          </a:p>
          <a:p>
            <a:pPr lvl="0"/>
            <a:endParaRPr lang="en-US" sz="1200" b="1" dirty="0"/>
          </a:p>
          <a:p>
            <a:pPr lvl="0"/>
            <a:r>
              <a:rPr lang="en-US" sz="1200" b="1" dirty="0"/>
              <a:t>Reference:</a:t>
            </a:r>
            <a:r>
              <a:rPr lang="en-US" sz="1200" dirty="0"/>
              <a:t> Way, J. (n.d.). </a:t>
            </a:r>
            <a:r>
              <a:rPr lang="en-US" sz="1200" i="1" dirty="0"/>
              <a:t>Misunderstandings.</a:t>
            </a:r>
            <a:r>
              <a:rPr lang="en-US" sz="1200" dirty="0"/>
              <a:t> </a:t>
            </a:r>
            <a:r>
              <a:rPr lang="en-US" sz="1200" i="0" dirty="0"/>
              <a:t>Top drawer teachers: Resources for teachers of mathematics</a:t>
            </a:r>
            <a:r>
              <a:rPr lang="en-US" sz="1200" i="1" dirty="0"/>
              <a:t>.</a:t>
            </a:r>
            <a:r>
              <a:rPr lang="en-US" sz="1200" dirty="0"/>
              <a:t> Australian Association of Mathematics Teachers, </a:t>
            </a:r>
            <a:r>
              <a:rPr lang="en-AU" sz="1200" dirty="0"/>
              <a:t>https://topdrawer.aamt.edu.au/Fractions/Misunderstandings.</a:t>
            </a:r>
          </a:p>
          <a:p>
            <a:endParaRPr lang="en-AU" dirty="0"/>
          </a:p>
        </p:txBody>
      </p:sp>
      <p:sp>
        <p:nvSpPr>
          <p:cNvPr id="4" name="Slide Number Placeholder 3"/>
          <p:cNvSpPr>
            <a:spLocks noGrp="1"/>
          </p:cNvSpPr>
          <p:nvPr>
            <p:ph type="sldNum" sz="quarter" idx="10"/>
          </p:nvPr>
        </p:nvSpPr>
        <p:spPr>
          <a:xfrm>
            <a:off x="680401" y="4784407"/>
            <a:ext cx="5446808" cy="3909060"/>
          </a:xfrm>
        </p:spPr>
        <p:txBody>
          <a:bodyPr/>
          <a:lstStyle/>
          <a:p>
            <a:endParaRPr lang="en-AU" dirty="0"/>
          </a:p>
        </p:txBody>
      </p:sp>
      <p:sp>
        <p:nvSpPr>
          <p:cNvPr id="7" name="Slide Image Placeholder 6">
            <a:extLst>
              <a:ext uri="{FF2B5EF4-FFF2-40B4-BE49-F238E27FC236}">
                <a16:creationId xmlns:a16="http://schemas.microsoft.com/office/drawing/2014/main" id="{7E5F9848-6A2C-47DB-82CB-F33792BBB8CF}"/>
              </a:ext>
            </a:extLst>
          </p:cNvPr>
          <p:cNvSpPr>
            <a:spLocks noGrp="1" noRot="1" noChangeAspect="1"/>
          </p:cNvSpPr>
          <p:nvPr>
            <p:ph type="sldImg"/>
          </p:nvPr>
        </p:nvSpPr>
        <p:spPr>
          <a:xfrm>
            <a:off x="93663" y="744538"/>
            <a:ext cx="6623050" cy="3725862"/>
          </a:xfrm>
        </p:spPr>
      </p:sp>
      <p:sp>
        <p:nvSpPr>
          <p:cNvPr id="2" name="Slide Number Placeholder 3">
            <a:extLst>
              <a:ext uri="{FF2B5EF4-FFF2-40B4-BE49-F238E27FC236}">
                <a16:creationId xmlns:a16="http://schemas.microsoft.com/office/drawing/2014/main" id="{B24F5DBD-70F9-069B-2A1D-8FEE92C06761}"/>
              </a:ext>
            </a:extLst>
          </p:cNvPr>
          <p:cNvSpPr txBox="1">
            <a:spLocks/>
          </p:cNvSpPr>
          <p:nvPr/>
        </p:nvSpPr>
        <p:spPr>
          <a:xfrm>
            <a:off x="3855839" y="9440647"/>
            <a:ext cx="2949787" cy="496967"/>
          </a:xfrm>
          <a:prstGeom prst="rect">
            <a:avLst/>
          </a:prstGeom>
        </p:spPr>
        <p:txBody>
          <a:bodyPr vert="horz" lIns="91440" tIns="45720" rIns="91440" bIns="45720" rtlCol="0" anchor="b"/>
          <a:lstStyle>
            <a:defPPr>
              <a:defRPr lang="en-AU"/>
            </a:defPPr>
            <a:lvl1pPr algn="r" rtl="0" fontAlgn="base">
              <a:spcBef>
                <a:spcPct val="50000"/>
              </a:spcBef>
              <a:spcAft>
                <a:spcPct val="0"/>
              </a:spcAft>
              <a:defRPr sz="1200"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7DC8D554-20BD-45E3-8F8F-C854CD9EEC52}" type="slidenum">
              <a:rPr lang="en-AU" smtClean="0"/>
              <a:pPr>
                <a:defRPr/>
              </a:pPr>
              <a:t>14</a:t>
            </a:fld>
            <a:endParaRPr lang="en-AU" dirty="0"/>
          </a:p>
        </p:txBody>
      </p:sp>
    </p:spTree>
    <p:extLst>
      <p:ext uri="{BB962C8B-B14F-4D97-AF65-F5344CB8AC3E}">
        <p14:creationId xmlns:p14="http://schemas.microsoft.com/office/powerpoint/2010/main" val="4265682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Print copies of the common student misconceptions poster for participants.</a:t>
            </a:r>
          </a:p>
          <a:p>
            <a:endParaRPr lang="en-AU" b="1" dirty="0"/>
          </a:p>
          <a:p>
            <a:r>
              <a:rPr lang="en-AU" b="1" dirty="0"/>
              <a:t>Talking points</a:t>
            </a:r>
          </a:p>
          <a:p>
            <a:pPr marL="171450" indent="-171450">
              <a:buFont typeface="Arial" panose="020B0604020202020204" pitchFamily="34" charset="0"/>
              <a:buChar char="•"/>
            </a:pPr>
            <a:r>
              <a:rPr lang="en-AU" dirty="0"/>
              <a:t>Common misconceptions are summarised on the poster ‘Common student misconceptions: Introduction to thinking about fractions’.</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15</a:t>
            </a:fld>
            <a:endParaRPr lang="en-AU" dirty="0"/>
          </a:p>
        </p:txBody>
      </p:sp>
    </p:spTree>
    <p:extLst>
      <p:ext uri="{BB962C8B-B14F-4D97-AF65-F5344CB8AC3E}">
        <p14:creationId xmlns:p14="http://schemas.microsoft.com/office/powerpoint/2010/main" val="3301846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0400" y="4784400"/>
            <a:ext cx="5446399" cy="3726006"/>
          </a:xfrm>
        </p:spPr>
        <p:txBody>
          <a:bodyPr/>
          <a:lstStyle/>
          <a:p>
            <a:pPr marL="0" indent="0">
              <a:buFont typeface="Arial" panose="020B0604020202020204" pitchFamily="34" charset="0"/>
              <a:buNone/>
            </a:pPr>
            <a:r>
              <a:rPr lang="en-US" sz="1200" b="1" dirty="0"/>
              <a:t>Talking points</a:t>
            </a:r>
          </a:p>
          <a:p>
            <a:pPr marL="171450" indent="-171450">
              <a:buFont typeface="Arial" panose="020B0604020202020204" pitchFamily="34" charset="0"/>
              <a:buChar char="•"/>
            </a:pPr>
            <a:r>
              <a:rPr lang="en-US" sz="1200" dirty="0"/>
              <a:t>The first misconception relates to equality of the parts into which a whole has been partitioned. </a:t>
            </a:r>
            <a:endParaRPr lang="en-US" altLang="en-US" sz="1200" dirty="0"/>
          </a:p>
          <a:p>
            <a:pPr marL="171450" indent="-171450">
              <a:buFont typeface="Arial" panose="020B0604020202020204" pitchFamily="34" charset="0"/>
              <a:buChar char="•"/>
            </a:pPr>
            <a:r>
              <a:rPr lang="en-AU" altLang="en-US" sz="1200" dirty="0"/>
              <a:t>Students may associate the word </a:t>
            </a:r>
            <a:r>
              <a:rPr lang="en-AU" sz="1200" kern="1200" dirty="0">
                <a:solidFill>
                  <a:schemeClr val="tx1"/>
                </a:solidFill>
                <a:effectLst/>
                <a:latin typeface="+mn-lt"/>
                <a:ea typeface="+mn-ea"/>
                <a:cs typeface="+mn-cs"/>
              </a:rPr>
              <a:t>‘</a:t>
            </a:r>
            <a:r>
              <a:rPr lang="en-AU" altLang="en-US" sz="1200" dirty="0"/>
              <a:t>half</a:t>
            </a:r>
            <a:r>
              <a:rPr lang="en-AU" sz="1200" kern="1200" dirty="0">
                <a:solidFill>
                  <a:schemeClr val="tx1"/>
                </a:solidFill>
                <a:effectLst/>
                <a:latin typeface="+mn-lt"/>
                <a:ea typeface="+mn-ea"/>
                <a:cs typeface="+mn-cs"/>
              </a:rPr>
              <a:t>’ </a:t>
            </a:r>
            <a:r>
              <a:rPr lang="en-AU" altLang="en-US" sz="1200" dirty="0"/>
              <a:t>with the process of splitting into two, rather than creating</a:t>
            </a:r>
            <a:r>
              <a:rPr lang="en-AU" sz="1200" dirty="0"/>
              <a:t> two equal parts. </a:t>
            </a:r>
          </a:p>
          <a:p>
            <a:pPr marL="171450" indent="-171450">
              <a:buFont typeface="Arial" panose="020B0604020202020204" pitchFamily="34" charset="0"/>
              <a:buChar char="•"/>
            </a:pPr>
            <a:r>
              <a:rPr lang="en-AU" sz="1200" dirty="0"/>
              <a:t>For example, in the images on the slide, the banana has been split in two, but the two parts are not equal in size. </a:t>
            </a:r>
          </a:p>
          <a:p>
            <a:pPr marL="171450" indent="-171450">
              <a:buFont typeface="Arial" panose="020B0604020202020204" pitchFamily="34" charset="0"/>
              <a:buChar char="•"/>
            </a:pPr>
            <a:r>
              <a:rPr lang="en-AU" sz="1200" dirty="0"/>
              <a:t>If the banana had been halved, the boy would have two equal parts. </a:t>
            </a:r>
          </a:p>
          <a:p>
            <a:pPr marL="171450" indent="-171450">
              <a:buFont typeface="Arial" panose="020B0604020202020204" pitchFamily="34" charset="0"/>
              <a:buChar char="•"/>
            </a:pPr>
            <a:r>
              <a:rPr lang="en-AU" sz="1200" dirty="0"/>
              <a:t>Similarly, the circle would need to be divided into four equal parts before </a:t>
            </a:r>
            <a:r>
              <a:rPr lang="en-AU" sz="1200" b="1" dirty="0"/>
              <a:t>one-fourth</a:t>
            </a:r>
            <a:r>
              <a:rPr lang="en-AU" sz="1200" dirty="0"/>
              <a:t> of the circle could be coloured.   </a:t>
            </a:r>
          </a:p>
          <a:p>
            <a:endParaRPr lang="en-AU" dirty="0"/>
          </a:p>
        </p:txBody>
      </p:sp>
      <p:sp>
        <p:nvSpPr>
          <p:cNvPr id="4" name="Slide Number Placeholder 3"/>
          <p:cNvSpPr>
            <a:spLocks noGrp="1"/>
          </p:cNvSpPr>
          <p:nvPr>
            <p:ph type="sldNum" sz="quarter" idx="10"/>
          </p:nvPr>
        </p:nvSpPr>
        <p:spPr>
          <a:xfrm>
            <a:off x="680401" y="4784407"/>
            <a:ext cx="5446808" cy="3909060"/>
          </a:xfrm>
        </p:spPr>
        <p:txBody>
          <a:bodyPr/>
          <a:lstStyle/>
          <a:p>
            <a:endParaRPr lang="en-AU" dirty="0"/>
          </a:p>
        </p:txBody>
      </p:sp>
      <p:sp>
        <p:nvSpPr>
          <p:cNvPr id="7" name="Slide Image Placeholder 6">
            <a:extLst>
              <a:ext uri="{FF2B5EF4-FFF2-40B4-BE49-F238E27FC236}">
                <a16:creationId xmlns:a16="http://schemas.microsoft.com/office/drawing/2014/main" id="{10CD3496-0155-484B-A616-70187F9F204C}"/>
              </a:ext>
            </a:extLst>
          </p:cNvPr>
          <p:cNvSpPr>
            <a:spLocks noGrp="1" noRot="1" noChangeAspect="1"/>
          </p:cNvSpPr>
          <p:nvPr>
            <p:ph type="sldImg"/>
          </p:nvPr>
        </p:nvSpPr>
        <p:spPr>
          <a:xfrm>
            <a:off x="93663" y="744538"/>
            <a:ext cx="6624637" cy="3725862"/>
          </a:xfrm>
        </p:spPr>
      </p:sp>
      <p:sp>
        <p:nvSpPr>
          <p:cNvPr id="2" name="Slide Number Placeholder 3">
            <a:extLst>
              <a:ext uri="{FF2B5EF4-FFF2-40B4-BE49-F238E27FC236}">
                <a16:creationId xmlns:a16="http://schemas.microsoft.com/office/drawing/2014/main" id="{893D127D-FE7A-9C9E-29D5-744D7CAA87C7}"/>
              </a:ext>
            </a:extLst>
          </p:cNvPr>
          <p:cNvSpPr txBox="1">
            <a:spLocks/>
          </p:cNvSpPr>
          <p:nvPr/>
        </p:nvSpPr>
        <p:spPr>
          <a:xfrm>
            <a:off x="3855839" y="9440647"/>
            <a:ext cx="2949787" cy="496967"/>
          </a:xfrm>
          <a:prstGeom prst="rect">
            <a:avLst/>
          </a:prstGeom>
        </p:spPr>
        <p:txBody>
          <a:bodyPr vert="horz" lIns="91440" tIns="45720" rIns="91440" bIns="45720" rtlCol="0" anchor="b"/>
          <a:lstStyle>
            <a:defPPr>
              <a:defRPr lang="en-AU"/>
            </a:defPPr>
            <a:lvl1pPr algn="r" rtl="0" fontAlgn="base">
              <a:spcBef>
                <a:spcPct val="50000"/>
              </a:spcBef>
              <a:spcAft>
                <a:spcPct val="0"/>
              </a:spcAft>
              <a:defRPr sz="1200"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7DC8D554-20BD-45E3-8F8F-C854CD9EEC52}" type="slidenum">
              <a:rPr lang="en-AU" smtClean="0"/>
              <a:pPr>
                <a:defRPr/>
              </a:pPr>
              <a:t>16</a:t>
            </a:fld>
            <a:endParaRPr lang="en-AU" dirty="0"/>
          </a:p>
        </p:txBody>
      </p:sp>
    </p:spTree>
    <p:extLst>
      <p:ext uri="{BB962C8B-B14F-4D97-AF65-F5344CB8AC3E}">
        <p14:creationId xmlns:p14="http://schemas.microsoft.com/office/powerpoint/2010/main" val="2898187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dirty="0"/>
              <a:t>This activity can be undertaken in pairs or small groups.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dirty="0"/>
              <a:t>Allow 10–15 minutes for this activity and encourage participants to use the </a:t>
            </a:r>
            <a:r>
              <a:rPr lang="en-AU" i="1" dirty="0"/>
              <a:t>Fractions reflection</a:t>
            </a:r>
            <a:r>
              <a:rPr lang="en-AU" dirty="0"/>
              <a:t> document to summarise their ideas.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dirty="0"/>
              <a:t>If time allows, bring group back together at the end for brief reporting and whole group discussion.</a:t>
            </a:r>
          </a:p>
          <a:p>
            <a:endParaRPr lang="en-AU" dirty="0"/>
          </a:p>
          <a:p>
            <a:r>
              <a:rPr lang="en-AU" b="1" dirty="0"/>
              <a:t>Talking points</a:t>
            </a:r>
          </a:p>
          <a:p>
            <a:pPr marL="171450" indent="-171450">
              <a:buFont typeface="Arial" panose="020B0604020202020204" pitchFamily="34" charset="0"/>
              <a:buChar char="•"/>
            </a:pPr>
            <a:r>
              <a:rPr lang="en-AU" dirty="0"/>
              <a:t>Take time to read through the rest of the poster, making sure you clarify your understanding of a misconception, if required. </a:t>
            </a:r>
          </a:p>
          <a:p>
            <a:pPr marL="171450" indent="-171450">
              <a:buFont typeface="Arial" panose="020B0604020202020204" pitchFamily="34" charset="0"/>
              <a:buChar char="•"/>
            </a:pPr>
            <a:r>
              <a:rPr lang="en-AU" dirty="0"/>
              <a:t>When ready, discuss the misconceptions you may have noticed in students, either in your current classroom or previously.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There is a space provided in the </a:t>
            </a:r>
            <a:r>
              <a:rPr lang="en-US" sz="1200" i="1" kern="1200" dirty="0">
                <a:solidFill>
                  <a:schemeClr val="tx1"/>
                </a:solidFill>
                <a:effectLst/>
                <a:latin typeface="+mn-lt"/>
                <a:ea typeface="+mn-ea"/>
                <a:cs typeface="+mn-cs"/>
              </a:rPr>
              <a:t>Fractions reflection </a:t>
            </a:r>
            <a:r>
              <a:rPr lang="en-US" sz="1200" kern="1200" dirty="0">
                <a:solidFill>
                  <a:schemeClr val="tx1"/>
                </a:solidFill>
                <a:effectLst/>
                <a:latin typeface="+mn-lt"/>
                <a:ea typeface="+mn-ea"/>
                <a:cs typeface="+mn-cs"/>
              </a:rPr>
              <a:t>resource for you to record your reflections. </a:t>
            </a:r>
            <a:endParaRPr lang="en-AU" dirty="0"/>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17</a:t>
            </a:fld>
            <a:endParaRPr lang="en-AU"/>
          </a:p>
        </p:txBody>
      </p:sp>
    </p:spTree>
    <p:extLst>
      <p:ext uri="{BB962C8B-B14F-4D97-AF65-F5344CB8AC3E}">
        <p14:creationId xmlns:p14="http://schemas.microsoft.com/office/powerpoint/2010/main" val="1989678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Misconceptions can be hard to spot because students with misconceptions about fractions might still obtain the correct answer. </a:t>
            </a:r>
          </a:p>
          <a:p>
            <a:pPr marL="171450" indent="-171450">
              <a:buFont typeface="Arial" panose="020B0604020202020204" pitchFamily="34" charset="0"/>
              <a:buChar char="•"/>
            </a:pPr>
            <a:r>
              <a:rPr lang="en-AU" sz="1200" dirty="0"/>
              <a:t>It can be helpful to use and create classroom activities that involve students sharing their thinking about and understanding of fractions. </a:t>
            </a:r>
          </a:p>
          <a:p>
            <a:pPr marL="171450" indent="-171450">
              <a:buFont typeface="Arial" panose="020B0604020202020204" pitchFamily="34" charset="0"/>
              <a:buChar char="•"/>
            </a:pPr>
            <a:r>
              <a:rPr lang="en-AU" sz="1200" dirty="0"/>
              <a:t>Teachers can also conduct one-on-one conferences with students to obtain this insight which can be used to provide extra support to assist groups of students and individuals.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18</a:t>
            </a:fld>
            <a:endParaRPr lang="en-AU"/>
          </a:p>
        </p:txBody>
      </p:sp>
    </p:spTree>
    <p:extLst>
      <p:ext uri="{BB962C8B-B14F-4D97-AF65-F5344CB8AC3E}">
        <p14:creationId xmlns:p14="http://schemas.microsoft.com/office/powerpoint/2010/main" val="1594914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86B1A-7D87-4B17-4B2D-FC36514E8D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9F37B0-3542-58A4-AD75-0516F3403DA9}"/>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B85C8039-DC99-0DD3-B62D-B482D815B3A0}"/>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Let us move onto how fractions are addressed in the Australian Curriculum Version 9.0.</a:t>
            </a:r>
          </a:p>
        </p:txBody>
      </p:sp>
      <p:sp>
        <p:nvSpPr>
          <p:cNvPr id="4" name="Slide Number Placeholder 3">
            <a:extLst>
              <a:ext uri="{FF2B5EF4-FFF2-40B4-BE49-F238E27FC236}">
                <a16:creationId xmlns:a16="http://schemas.microsoft.com/office/drawing/2014/main" id="{49D855B4-02E5-B489-E989-B145D5E24DD1}"/>
              </a:ext>
            </a:extLst>
          </p:cNvPr>
          <p:cNvSpPr>
            <a:spLocks noGrp="1"/>
          </p:cNvSpPr>
          <p:nvPr>
            <p:ph type="sldNum" sz="quarter" idx="5"/>
          </p:nvPr>
        </p:nvSpPr>
        <p:spPr/>
        <p:txBody>
          <a:bodyPr/>
          <a:lstStyle/>
          <a:p>
            <a:pPr>
              <a:defRPr/>
            </a:pPr>
            <a:fld id="{7DC8D554-20BD-45E3-8F8F-C854CD9EEC52}" type="slidenum">
              <a:rPr lang="en-AU" smtClean="0"/>
              <a:pPr>
                <a:defRPr/>
              </a:pPr>
              <a:t>19</a:t>
            </a:fld>
            <a:endParaRPr lang="en-AU"/>
          </a:p>
        </p:txBody>
      </p:sp>
    </p:spTree>
    <p:extLst>
      <p:ext uri="{BB962C8B-B14F-4D97-AF65-F5344CB8AC3E}">
        <p14:creationId xmlns:p14="http://schemas.microsoft.com/office/powerpoint/2010/main" val="2995275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2</a:t>
            </a:fld>
            <a:endParaRPr lang="en-AU"/>
          </a:p>
        </p:txBody>
      </p:sp>
    </p:spTree>
    <p:extLst>
      <p:ext uri="{BB962C8B-B14F-4D97-AF65-F5344CB8AC3E}">
        <p14:creationId xmlns:p14="http://schemas.microsoft.com/office/powerpoint/2010/main" val="34663397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a:buFont typeface="Arial" panose="020B0604020202020204" pitchFamily="34" charset="0"/>
              <a:defRPr/>
            </a:pPr>
            <a:r>
              <a:rPr lang="en-US" b="1" dirty="0"/>
              <a:t>Talking points</a:t>
            </a:r>
          </a:p>
          <a:p>
            <a:pPr marL="171450" indent="-171450">
              <a:buFont typeface="Arial" panose="020B0604020202020204" pitchFamily="34" charset="0"/>
              <a:buChar char="•"/>
              <a:defRPr/>
            </a:pPr>
            <a:r>
              <a:rPr lang="en-US" b="0" dirty="0"/>
              <a:t>Information about the development of </a:t>
            </a:r>
            <a:r>
              <a:rPr lang="en-US" dirty="0"/>
              <a:t>fraction</a:t>
            </a:r>
            <a:r>
              <a:rPr lang="en-US" b="0" dirty="0"/>
              <a:t> </a:t>
            </a:r>
            <a:r>
              <a:rPr lang="en-US" dirty="0"/>
              <a:t>concepts </a:t>
            </a:r>
            <a:r>
              <a:rPr lang="en-US" b="0" dirty="0"/>
              <a:t>in the Australian Curriculum v9.0 can be found in:</a:t>
            </a:r>
          </a:p>
          <a:p>
            <a:pPr marL="531450" lvl="2" indent="-171450">
              <a:buFont typeface="Arial" panose="020B0604020202020204" pitchFamily="34" charset="0"/>
              <a:buChar char="–"/>
              <a:defRPr/>
            </a:pPr>
            <a:r>
              <a:rPr lang="en-US" b="0" dirty="0"/>
              <a:t>Mathematics</a:t>
            </a:r>
          </a:p>
          <a:p>
            <a:pPr marL="531450" lvl="2" indent="-171450">
              <a:buFont typeface="Arial" panose="020B0604020202020204" pitchFamily="34" charset="0"/>
              <a:buChar char="–"/>
              <a:defRPr/>
            </a:pPr>
            <a:r>
              <a:rPr lang="en-US" b="0" dirty="0">
                <a:solidFill>
                  <a:schemeClr val="tx1"/>
                </a:solidFill>
                <a:latin typeface="+mn-lt"/>
              </a:rPr>
              <a:t>Numeracy general capability.</a:t>
            </a:r>
          </a:p>
          <a:p>
            <a:pPr marL="171450" indent="-171450">
              <a:buFontTx/>
              <a:buChar char="-"/>
              <a:defRPr/>
            </a:pPr>
            <a:endParaRPr lang="en-AU"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AU" b="1" dirty="0"/>
              <a:t>Image adapted (addition of labels) from: </a:t>
            </a:r>
            <a:r>
              <a:rPr lang="en-AU" b="0" dirty="0"/>
              <a:t>video at </a:t>
            </a:r>
            <a:r>
              <a:rPr lang="en-AU" sz="1200" dirty="0">
                <a:latin typeface="+mn-lt"/>
                <a:cs typeface="Arial"/>
                <a:hlinkClick r:id="rId3"/>
              </a:rPr>
              <a:t>https://v9.australiancurriculum.edu.au/help/website-tour</a:t>
            </a:r>
            <a:r>
              <a:rPr lang="en-AU" sz="1200" dirty="0">
                <a:latin typeface="+mn-lt"/>
                <a:cs typeface="Arial"/>
              </a:rPr>
              <a:t> (time stamp: 50 seconds)</a:t>
            </a:r>
            <a:endParaRPr lang="en-AU" sz="1200" b="1" dirty="0">
              <a:latin typeface="+mn-lt"/>
              <a:cs typeface="Arial"/>
            </a:endParaRP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7DC8D554-20BD-45E3-8F8F-C854CD9EEC52}" type="slidenum">
              <a:rPr kumimoji="0" lang="en-AU"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50000"/>
                </a:spcBef>
                <a:spcAft>
                  <a:spcPct val="0"/>
                </a:spcAft>
                <a:buClrTx/>
                <a:buSzTx/>
                <a:buFontTx/>
                <a:buNone/>
                <a:tabLst/>
                <a:defRPr/>
              </a:pPr>
              <a:t>20</a:t>
            </a:fld>
            <a:endParaRPr kumimoji="0" lang="en-AU"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162670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7BA93-B9CC-504D-200B-BCB534052E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1E3644-373E-B45B-AD8C-4C13E982787A}"/>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B60AC04E-8106-351C-EA8D-31115209F26E}"/>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US" sz="1200" b="1" dirty="0">
                <a:latin typeface="+mn-lt"/>
              </a:rPr>
              <a:t>Talking points</a:t>
            </a:r>
          </a:p>
          <a:p>
            <a:pPr marL="171450" indent="-171450">
              <a:lnSpc>
                <a:spcPct val="100000"/>
              </a:lnSpc>
              <a:spcBef>
                <a:spcPts val="0"/>
              </a:spcBef>
              <a:spcAft>
                <a:spcPts val="0"/>
              </a:spcAft>
              <a:buFont typeface="Arial" panose="020B0604020202020204" pitchFamily="34" charset="0"/>
              <a:buChar char="•"/>
              <a:defRPr/>
            </a:pPr>
            <a:r>
              <a:rPr lang="en-US" sz="1200" dirty="0">
                <a:latin typeface="+mn-lt"/>
              </a:rPr>
              <a:t>The table on this slide </a:t>
            </a:r>
            <a:r>
              <a:rPr lang="en-US" sz="1200" dirty="0" err="1">
                <a:latin typeface="+mn-lt"/>
              </a:rPr>
              <a:t>summarises</a:t>
            </a:r>
            <a:r>
              <a:rPr lang="en-US" sz="1200" dirty="0">
                <a:latin typeface="+mn-lt"/>
              </a:rPr>
              <a:t> the expected progression of </a:t>
            </a:r>
            <a:r>
              <a:rPr lang="en-US" sz="1200" dirty="0"/>
              <a:t>fraction concepts</a:t>
            </a:r>
            <a:r>
              <a:rPr lang="en-US" sz="1200" dirty="0">
                <a:latin typeface="+mn-lt"/>
              </a:rPr>
              <a:t> from Year 2 to Year 6 in the achievement standard of the Australian Curriculum v9.0: Mathematics. </a:t>
            </a:r>
          </a:p>
          <a:p>
            <a:pPr marL="171450" indent="-171450">
              <a:lnSpc>
                <a:spcPct val="100000"/>
              </a:lnSpc>
              <a:spcBef>
                <a:spcPts val="0"/>
              </a:spcBef>
              <a:spcAft>
                <a:spcPts val="0"/>
              </a:spcAft>
              <a:buFont typeface="Arial" panose="020B0604020202020204" pitchFamily="34" charset="0"/>
              <a:buChar char="•"/>
              <a:defRPr/>
            </a:pPr>
            <a:r>
              <a:rPr lang="en-US" sz="1200" dirty="0">
                <a:latin typeface="+mn-lt"/>
              </a:rPr>
              <a:t>The detail, along with the content descriptions, is in your </a:t>
            </a:r>
            <a:r>
              <a:rPr lang="en-AU" sz="1200" i="1" dirty="0"/>
              <a:t>Fractions reflection document</a:t>
            </a:r>
            <a:r>
              <a:rPr lang="en-US" sz="1200" i="0" dirty="0">
                <a:latin typeface="+mn-lt"/>
              </a:rPr>
              <a:t> on pages 8 and 9.</a:t>
            </a:r>
            <a:endParaRPr lang="en-US" sz="1200" dirty="0">
              <a:latin typeface="+mn-lt"/>
            </a:endParaRPr>
          </a:p>
          <a:p>
            <a:pPr marL="0" indent="0">
              <a:buFont typeface="Arial" panose="020B0604020202020204" pitchFamily="34" charset="0"/>
              <a:buNone/>
            </a:pPr>
            <a:endParaRPr lang="en-US" sz="1100" dirty="0">
              <a:latin typeface="+mn-lt"/>
            </a:endParaRPr>
          </a:p>
          <a:p>
            <a:pPr marL="0" marR="0" lvl="0" indent="0" algn="l" defTabSz="914400" rtl="0" eaLnBrk="0" fontAlgn="base" latinLnBrk="0" hangingPunct="0">
              <a:lnSpc>
                <a:spcPct val="110000"/>
              </a:lnSpc>
              <a:spcBef>
                <a:spcPts val="2000"/>
              </a:spcBef>
              <a:spcAft>
                <a:spcPts val="600"/>
              </a:spcAft>
              <a:buClrTx/>
              <a:buSzTx/>
              <a:buFontTx/>
              <a:buNone/>
              <a:tabLst/>
              <a:defRPr/>
            </a:pPr>
            <a:endParaRPr lang="en-AU" b="0" baseline="0" dirty="0"/>
          </a:p>
        </p:txBody>
      </p:sp>
      <p:sp>
        <p:nvSpPr>
          <p:cNvPr id="4" name="Slide Number Placeholder 3">
            <a:extLst>
              <a:ext uri="{FF2B5EF4-FFF2-40B4-BE49-F238E27FC236}">
                <a16:creationId xmlns:a16="http://schemas.microsoft.com/office/drawing/2014/main" id="{672DFD1E-D733-E52B-2951-685F11906B3E}"/>
              </a:ext>
            </a:extLst>
          </p:cNvPr>
          <p:cNvSpPr>
            <a:spLocks noGrp="1"/>
          </p:cNvSpPr>
          <p:nvPr>
            <p:ph type="sldNum" sz="quarter" idx="10"/>
          </p:nvPr>
        </p:nvSpPr>
        <p:spPr/>
        <p:txBody>
          <a:bodyPr/>
          <a:lstStyle/>
          <a:p>
            <a:pPr>
              <a:defRPr/>
            </a:pPr>
            <a:fld id="{7DC8D554-20BD-45E3-8F8F-C854CD9EEC52}" type="slidenum">
              <a:rPr lang="en-AU" smtClean="0"/>
              <a:pPr>
                <a:defRPr/>
              </a:pPr>
              <a:t>21</a:t>
            </a:fld>
            <a:endParaRPr lang="en-AU"/>
          </a:p>
        </p:txBody>
      </p:sp>
    </p:spTree>
    <p:extLst>
      <p:ext uri="{BB962C8B-B14F-4D97-AF65-F5344CB8AC3E}">
        <p14:creationId xmlns:p14="http://schemas.microsoft.com/office/powerpoint/2010/main" val="2545018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latin typeface="Arial" panose="020B0604020202020204" pitchFamily="34" charset="0"/>
                <a:cs typeface="Arial" panose="020B0604020202020204" pitchFamily="34" charset="0"/>
              </a:rPr>
              <a:t>Talking points</a:t>
            </a:r>
          </a:p>
          <a:p>
            <a:pPr marL="17145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We are going to consider the three questions on the slide.</a:t>
            </a:r>
          </a:p>
          <a:p>
            <a:pPr marL="17145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Let us start by exploring our understandings of the difference between numeracy and Mathematics.</a:t>
            </a:r>
          </a:p>
          <a:p>
            <a:pPr marL="171450" indent="-171450">
              <a:buFont typeface="Arial" panose="020B0604020202020204" pitchFamily="34" charset="0"/>
              <a:buChar char="•"/>
            </a:pPr>
            <a:endParaRPr lang="en-AU" sz="12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i="0" dirty="0">
                <a:solidFill>
                  <a:schemeClr val="tx1"/>
                </a:solidFill>
                <a:latin typeface="Arial" panose="020B0604020202020204" pitchFamily="34" charset="0"/>
                <a:cs typeface="Arial" panose="020B0604020202020204" pitchFamily="34" charset="0"/>
              </a:rPr>
              <a:t>Source: </a:t>
            </a:r>
            <a:r>
              <a:rPr lang="en-AU" sz="1200" i="0" dirty="0">
                <a:solidFill>
                  <a:schemeClr val="tx1"/>
                </a:solidFill>
                <a:latin typeface="Arial" panose="020B0604020202020204" pitchFamily="34" charset="0"/>
                <a:cs typeface="Arial" panose="020B0604020202020204" pitchFamily="34" charset="0"/>
              </a:rPr>
              <a:t>Graphic created using SmartArt. </a:t>
            </a:r>
            <a:endParaRPr lang="en-AU"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22</a:t>
            </a:fld>
            <a:endParaRPr lang="en-AU"/>
          </a:p>
        </p:txBody>
      </p:sp>
    </p:spTree>
    <p:extLst>
      <p:ext uri="{BB962C8B-B14F-4D97-AF65-F5344CB8AC3E}">
        <p14:creationId xmlns:p14="http://schemas.microsoft.com/office/powerpoint/2010/main" val="245796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US" sz="1200" b="1" dirty="0">
                <a:latin typeface="+mn-lt"/>
                <a:cs typeface="Arial" panose="020B0604020202020204" pitchFamily="34" charset="0"/>
              </a:rPr>
              <a:t>Presenter notes</a:t>
            </a:r>
          </a:p>
          <a:p>
            <a:pPr marL="171450" indent="-171450">
              <a:buFont typeface="Arial" panose="020B0604020202020204" pitchFamily="34" charset="0"/>
              <a:buChar char="•"/>
            </a:pPr>
            <a:r>
              <a:rPr lang="en-US" sz="1200" b="0" dirty="0">
                <a:latin typeface="+mn-lt"/>
                <a:cs typeface="Arial" panose="020B0604020202020204" pitchFamily="34" charset="0"/>
              </a:rPr>
              <a:t>Encourage participants to record their thinking in the </a:t>
            </a:r>
            <a:r>
              <a:rPr lang="en-US" sz="1200" b="0" i="1" dirty="0">
                <a:latin typeface="+mn-lt"/>
                <a:cs typeface="Arial" panose="020B0604020202020204" pitchFamily="34" charset="0"/>
              </a:rPr>
              <a:t>Fractions reflection</a:t>
            </a:r>
            <a:r>
              <a:rPr lang="en-US" sz="1200" b="0" dirty="0">
                <a:latin typeface="+mn-lt"/>
                <a:cs typeface="Arial" panose="020B0604020202020204" pitchFamily="34" charset="0"/>
              </a:rPr>
              <a:t> document.  </a:t>
            </a:r>
          </a:p>
          <a:p>
            <a:pPr marL="171450" indent="-171450">
              <a:buFont typeface="Arial" panose="020B0604020202020204" pitchFamily="34" charset="0"/>
              <a:buChar char="•"/>
            </a:pPr>
            <a:r>
              <a:rPr lang="en-US" sz="1200" b="0" dirty="0">
                <a:latin typeface="+mn-lt"/>
                <a:cs typeface="Arial" panose="020B0604020202020204" pitchFamily="34" charset="0"/>
              </a:rPr>
              <a:t>If time allows, facilitate a whole-group or paired discussion afterwards.</a:t>
            </a:r>
          </a:p>
          <a:p>
            <a:pPr marL="0" indent="0">
              <a:buFont typeface="Arial" panose="020B0604020202020204" pitchFamily="34" charset="0"/>
              <a:buNone/>
            </a:pPr>
            <a:endParaRPr lang="en-US" sz="1200" b="1" dirty="0">
              <a:latin typeface="+mn-lt"/>
              <a:cs typeface="Arial" panose="020B0604020202020204" pitchFamily="34" charset="0"/>
            </a:endParaRPr>
          </a:p>
          <a:p>
            <a:pPr marL="0" indent="0">
              <a:buFont typeface="Arial" panose="020B0604020202020204" pitchFamily="34" charset="0"/>
              <a:buNone/>
            </a:pPr>
            <a:r>
              <a:rPr lang="en-US" sz="1200" b="1" dirty="0">
                <a:latin typeface="+mn-lt"/>
                <a:cs typeface="Arial" panose="020B0604020202020204" pitchFamily="34" charset="0"/>
              </a:rPr>
              <a:t>Talking points</a:t>
            </a:r>
          </a:p>
          <a:p>
            <a:pPr marL="171450" indent="-171450">
              <a:buFont typeface="Arial" panose="020B0604020202020204" pitchFamily="34" charset="0"/>
              <a:buChar char="•"/>
            </a:pPr>
            <a:r>
              <a:rPr lang="en-US" sz="1200" dirty="0">
                <a:latin typeface="+mn-lt"/>
                <a:cs typeface="Arial" panose="020B0604020202020204" pitchFamily="34" charset="0"/>
              </a:rPr>
              <a:t>Let’s pause and consider: </a:t>
            </a:r>
          </a:p>
          <a:p>
            <a:pPr marL="171450" indent="-171450">
              <a:buFontTx/>
              <a:buChar char="-"/>
            </a:pPr>
            <a:r>
              <a:rPr lang="en-US" sz="1200" dirty="0">
                <a:latin typeface="+mn-lt"/>
                <a:cs typeface="Arial" panose="020B0604020202020204" pitchFamily="34" charset="0"/>
              </a:rPr>
              <a:t>What do numeracy and mathematics look like in your classroom? </a:t>
            </a:r>
          </a:p>
          <a:p>
            <a:pPr marL="171450" indent="-171450">
              <a:buFontTx/>
              <a:buChar char="-"/>
            </a:pPr>
            <a:r>
              <a:rPr lang="en-US" sz="1200" dirty="0">
                <a:latin typeface="+mn-lt"/>
                <a:cs typeface="Arial" panose="020B0604020202020204" pitchFamily="34" charset="0"/>
              </a:rPr>
              <a:t>How are they different? </a:t>
            </a:r>
          </a:p>
          <a:p>
            <a:pPr marL="171450" indent="-171450">
              <a:buFont typeface="Arial" panose="020B0604020202020204" pitchFamily="34" charset="0"/>
              <a:buChar char="•"/>
            </a:pPr>
            <a:r>
              <a:rPr lang="en-US" sz="1200" dirty="0">
                <a:latin typeface="+mn-lt"/>
                <a:cs typeface="Arial" panose="020B0604020202020204" pitchFamily="34" charset="0"/>
              </a:rPr>
              <a:t>Record your ideas in the </a:t>
            </a:r>
            <a:r>
              <a:rPr lang="en-US" sz="1200" i="1" dirty="0">
                <a:latin typeface="+mn-lt"/>
                <a:cs typeface="Arial" panose="020B0604020202020204" pitchFamily="34" charset="0"/>
              </a:rPr>
              <a:t>Fractions reflection </a:t>
            </a:r>
            <a:r>
              <a:rPr lang="en-US" sz="1200" dirty="0">
                <a:latin typeface="+mn-lt"/>
                <a:cs typeface="Arial" panose="020B0604020202020204" pitchFamily="34" charset="0"/>
              </a:rPr>
              <a:t>resource.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23</a:t>
            </a:fld>
            <a:endParaRPr lang="en-AU"/>
          </a:p>
        </p:txBody>
      </p:sp>
    </p:spTree>
    <p:extLst>
      <p:ext uri="{BB962C8B-B14F-4D97-AF65-F5344CB8AC3E}">
        <p14:creationId xmlns:p14="http://schemas.microsoft.com/office/powerpoint/2010/main" val="102384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Within the Understanding this learning area — Mathematics (ACARA), numeracy is described as the application of mathematics to real-world problems and contexts. </a:t>
            </a:r>
          </a:p>
          <a:p>
            <a:pPr marL="171450" indent="-171450">
              <a:buFont typeface="Arial" panose="020B0604020202020204" pitchFamily="34" charset="0"/>
              <a:buChar char="•"/>
            </a:pPr>
            <a:r>
              <a:rPr lang="en-AU" sz="1200" dirty="0"/>
              <a:t>When we are explaining fractions to students, using contexts that are part of their real world will strongly support their understanding. </a:t>
            </a:r>
          </a:p>
          <a:p>
            <a:pPr marL="171450" indent="-171450">
              <a:buFont typeface="Arial" panose="020B0604020202020204" pitchFamily="34" charset="0"/>
              <a:buChar char="•"/>
            </a:pPr>
            <a:r>
              <a:rPr lang="en-AU" sz="1200" dirty="0"/>
              <a:t>Numeracy is not just the application of mathematics that students have already learned. </a:t>
            </a:r>
          </a:p>
          <a:p>
            <a:pPr marL="171450" indent="-171450">
              <a:buFont typeface="Arial" panose="020B0604020202020204" pitchFamily="34" charset="0"/>
              <a:buChar char="•"/>
            </a:pPr>
            <a:r>
              <a:rPr lang="en-AU" sz="1200" dirty="0"/>
              <a:t>Also, students’ numeracy (i.e. their understanding of real-world contexts) allows them to develop their mathematical knowledge, skills, procedures and processes.</a:t>
            </a:r>
          </a:p>
          <a:p>
            <a:pPr marL="171450" indent="-171450">
              <a:buFont typeface="Arial" panose="020B0604020202020204" pitchFamily="34" charset="0"/>
              <a:buChar char="•"/>
            </a:pPr>
            <a:r>
              <a:rPr lang="en-AU" sz="1200" dirty="0"/>
              <a:t>The most challenging applications of fractions can be the ones that are furthest from the students’ real-world experiences.</a:t>
            </a:r>
          </a:p>
          <a:p>
            <a:pPr marL="0" indent="0">
              <a:buFont typeface="Arial" panose="020B0604020202020204" pitchFamily="34" charset="0"/>
              <a:buNone/>
            </a:pPr>
            <a:endParaRPr lang="en-AU" sz="1200" dirty="0">
              <a:cs typeface="Arial"/>
            </a:endParaRPr>
          </a:p>
          <a:p>
            <a:pPr marL="0" marR="0" lvl="0" indent="0" algn="l" defTabSz="914378" rtl="0" eaLnBrk="1" fontAlgn="base" latinLnBrk="0" hangingPunct="1">
              <a:lnSpc>
                <a:spcPct val="100000"/>
              </a:lnSpc>
              <a:spcBef>
                <a:spcPct val="50000"/>
              </a:spcBef>
              <a:spcAft>
                <a:spcPct val="0"/>
              </a:spcAft>
              <a:buClrTx/>
              <a:buSzTx/>
              <a:buFontTx/>
              <a:buNone/>
              <a:tabLst/>
              <a:defRPr/>
            </a:pPr>
            <a:r>
              <a:rPr kumimoji="0" lang="en-AU" sz="1200" b="1" i="0" u="none" strike="noStrike" kern="1200" cap="none" spc="0" normalizeH="0" baseline="0" noProof="0" dirty="0">
                <a:ln>
                  <a:noFill/>
                </a:ln>
                <a:solidFill>
                  <a:srgbClr val="000000"/>
                </a:solidFill>
                <a:effectLst/>
                <a:uLnTx/>
                <a:uFillTx/>
                <a:latin typeface="+mn-lt"/>
                <a:ea typeface="+mn-ea"/>
                <a:cs typeface="Arial"/>
              </a:rPr>
              <a:t>Source: </a:t>
            </a:r>
            <a:r>
              <a:rPr kumimoji="0" lang="en-AU" sz="1200" b="0" i="0" u="none" strike="noStrike" kern="1200" cap="none" spc="0" normalizeH="0" baseline="0" noProof="0" dirty="0">
                <a:ln>
                  <a:noFill/>
                </a:ln>
                <a:solidFill>
                  <a:srgbClr val="000000"/>
                </a:solidFill>
                <a:effectLst/>
                <a:uLnTx/>
                <a:uFillTx/>
                <a:latin typeface="Arial" charset="0"/>
                <a:ea typeface="+mn-ea"/>
                <a:cs typeface="+mn-cs"/>
              </a:rPr>
              <a:t>ACARA. (2010 to present). Understand this learning area — Mathematics. </a:t>
            </a:r>
            <a:r>
              <a:rPr kumimoji="0" lang="en-AU" sz="1200" b="0" i="1" u="none" strike="noStrike" kern="1200" cap="none" spc="0" normalizeH="0" baseline="0" noProof="0" dirty="0">
                <a:ln>
                  <a:noFill/>
                </a:ln>
                <a:solidFill>
                  <a:srgbClr val="000000"/>
                </a:solidFill>
                <a:effectLst/>
                <a:uLnTx/>
                <a:uFillTx/>
                <a:latin typeface="Arial" charset="0"/>
                <a:ea typeface="+mn-ea"/>
                <a:cs typeface="+mn-cs"/>
              </a:rPr>
              <a:t>The Australian Curriculum Version 9.0</a:t>
            </a:r>
            <a:r>
              <a:rPr kumimoji="0" lang="en-AU" sz="1200" b="0" i="0" u="none" strike="noStrike" kern="1200" cap="none" spc="0" normalizeH="0" baseline="0" noProof="0" dirty="0">
                <a:ln>
                  <a:noFill/>
                </a:ln>
                <a:solidFill>
                  <a:srgbClr val="000000"/>
                </a:solidFill>
                <a:effectLst/>
                <a:uLnTx/>
                <a:uFillTx/>
                <a:latin typeface="Arial" charset="0"/>
                <a:ea typeface="+mn-ea"/>
                <a:cs typeface="+mn-cs"/>
              </a:rPr>
              <a:t>. </a:t>
            </a:r>
            <a:r>
              <a:rPr kumimoji="0" lang="en-AU" sz="1200" b="0" i="0" u="none" strike="noStrike" kern="1200" cap="none" spc="0" normalizeH="0" baseline="0" noProof="0" dirty="0">
                <a:ln>
                  <a:noFill/>
                </a:ln>
                <a:solidFill>
                  <a:srgbClr val="000000"/>
                </a:solidFill>
                <a:effectLst/>
                <a:uLnTx/>
                <a:uFillTx/>
                <a:latin typeface="+mn-lt"/>
                <a:ea typeface="+mn-ea"/>
                <a:cs typeface="Arial"/>
                <a:hlinkClick r:id="rId3"/>
              </a:rPr>
              <a:t>https://v9.australiancurriculum.edu.au/teacher-resources/understand-this-learning-area/mathematics</a:t>
            </a:r>
            <a:r>
              <a:rPr kumimoji="0" lang="en-AU" sz="1200" b="0" i="0" u="none" strike="noStrike" kern="1200" cap="none" spc="0" normalizeH="0" baseline="0" noProof="0" dirty="0">
                <a:ln>
                  <a:noFill/>
                </a:ln>
                <a:solidFill>
                  <a:srgbClr val="000000"/>
                </a:solidFill>
                <a:effectLst/>
                <a:uLnTx/>
                <a:uFillTx/>
                <a:latin typeface="+mn-lt"/>
                <a:ea typeface="+mn-ea"/>
                <a:cs typeface="Arial"/>
              </a:rPr>
              <a:t> </a:t>
            </a:r>
            <a:endParaRPr kumimoji="0" lang="en-AU" sz="1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24</a:t>
            </a:fld>
            <a:endParaRPr lang="en-AU"/>
          </a:p>
        </p:txBody>
      </p:sp>
    </p:spTree>
    <p:extLst>
      <p:ext uri="{BB962C8B-B14F-4D97-AF65-F5344CB8AC3E}">
        <p14:creationId xmlns:p14="http://schemas.microsoft.com/office/powerpoint/2010/main" val="2368879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tabLst/>
              <a:defRPr/>
            </a:pPr>
            <a:r>
              <a:rPr lang="en-US" sz="1200" b="1" dirty="0">
                <a:latin typeface="+mn-lt"/>
                <a:cs typeface="Arial" panose="020B0604020202020204" pitchFamily="34" charset="0"/>
              </a:rPr>
              <a:t>Talking points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latin typeface="+mn-lt"/>
                <a:cs typeface="Arial" panose="020B0604020202020204" pitchFamily="34" charset="0"/>
              </a:rPr>
              <a:t>Like other general capabilities, Numeracy contains:</a:t>
            </a:r>
          </a:p>
          <a:p>
            <a:pPr marL="531450" marR="0" lvl="2"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latin typeface="+mn-lt"/>
                <a:cs typeface="Arial" panose="020B0604020202020204" pitchFamily="34" charset="0"/>
              </a:rPr>
              <a:t>an introduction that provides a description of the capability and a rationale for its inclusion in the Australian Curriculum</a:t>
            </a:r>
          </a:p>
          <a:p>
            <a:pPr marL="531450" marR="0" lvl="2"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latin typeface="+mn-lt"/>
                <a:cs typeface="Arial" panose="020B0604020202020204" pitchFamily="34" charset="0"/>
              </a:rPr>
              <a:t>a structure that includes elements and sub-elements</a:t>
            </a:r>
          </a:p>
          <a:p>
            <a:pPr marL="531450" marR="0" lvl="2"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latin typeface="+mn-lt"/>
                <a:cs typeface="Arial" panose="020B0604020202020204" pitchFamily="34" charset="0"/>
              </a:rPr>
              <a:t>key connections that identify how the general capability can be developed within the context of learning areas</a:t>
            </a:r>
          </a:p>
          <a:p>
            <a:pPr marL="531450" marR="0" lvl="2"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latin typeface="+mn-lt"/>
                <a:cs typeface="Arial" panose="020B0604020202020204" pitchFamily="34" charset="0"/>
              </a:rPr>
              <a:t>a glossary providing definitions of terms used in the general capability</a:t>
            </a:r>
          </a:p>
          <a:p>
            <a:pPr marL="531450" marR="0" lvl="2"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latin typeface="+mn-lt"/>
                <a:cs typeface="Arial" panose="020B0604020202020204" pitchFamily="34" charset="0"/>
              </a:rPr>
              <a:t>and a progression representing a typical trajectory of development.</a:t>
            </a:r>
            <a:endParaRPr lang="en-AU" sz="1200" b="0" dirty="0">
              <a:latin typeface="+mn-lt"/>
              <a:cs typeface="Arial" panose="020B0604020202020204" pitchFamily="34" charset="0"/>
            </a:endParaRPr>
          </a:p>
          <a:p>
            <a:pPr marL="0" indent="0">
              <a:lnSpc>
                <a:spcPct val="100000"/>
              </a:lnSpc>
              <a:spcBef>
                <a:spcPts val="0"/>
              </a:spcBef>
              <a:spcAft>
                <a:spcPts val="0"/>
              </a:spcAft>
              <a:buFont typeface="Arial" panose="020B0604020202020204" pitchFamily="34" charset="0"/>
              <a:buNone/>
            </a:pPr>
            <a:endParaRPr lang="en-AU" sz="1200" dirty="0">
              <a:latin typeface="+mn-lt"/>
              <a:cs typeface="Arial"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1" dirty="0"/>
              <a:t>Image adapted (addition of labels) from: </a:t>
            </a:r>
            <a:r>
              <a:rPr lang="en-AU" sz="1200" b="0" dirty="0"/>
              <a:t>video at </a:t>
            </a:r>
            <a:r>
              <a:rPr lang="en-AU" sz="1200" dirty="0">
                <a:latin typeface="+mn-lt"/>
                <a:cs typeface="Arial"/>
                <a:hlinkClick r:id="rId3"/>
              </a:rPr>
              <a:t>https://v9.australiancurriculum.edu.au/help/website-tour</a:t>
            </a:r>
            <a:r>
              <a:rPr lang="en-AU" sz="1200" dirty="0">
                <a:latin typeface="+mn-lt"/>
                <a:cs typeface="Arial"/>
              </a:rPr>
              <a:t> (time stamp: 50 seconds)</a:t>
            </a:r>
            <a:endParaRPr lang="en-AU" sz="1200" b="1" dirty="0">
              <a:latin typeface="+mn-lt"/>
              <a:cs typeface="Arial"/>
            </a:endParaRP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7DC8D554-20BD-45E3-8F8F-C854CD9EEC52}" type="slidenum">
              <a:rPr kumimoji="0" lang="en-AU"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50000"/>
                </a:spcBef>
                <a:spcAft>
                  <a:spcPct val="0"/>
                </a:spcAft>
                <a:buClrTx/>
                <a:buSzTx/>
                <a:buFontTx/>
                <a:buNone/>
                <a:tabLst/>
                <a:defRPr/>
              </a:pPr>
              <a:t>25</a:t>
            </a:fld>
            <a:endParaRPr kumimoji="0" lang="en-AU"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011693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latin typeface="+mn-lt"/>
                <a:cs typeface="Arial" panose="020B0604020202020204" pitchFamily="34" charset="0"/>
              </a:rPr>
              <a:t>Talking points</a:t>
            </a:r>
          </a:p>
          <a:p>
            <a:pPr marL="171450" indent="-171450">
              <a:buFont typeface="Arial" panose="020B0604020202020204" pitchFamily="34" charset="0"/>
              <a:buChar char="•"/>
            </a:pPr>
            <a:r>
              <a:rPr lang="en-AU" sz="1200" dirty="0">
                <a:latin typeface="+mn-lt"/>
                <a:cs typeface="Arial" panose="020B0604020202020204" pitchFamily="34" charset="0"/>
              </a:rPr>
              <a:t>The Numeracy progression provides clusters of observable indicators for an expected trajectory of numeracy development.</a:t>
            </a:r>
          </a:p>
          <a:p>
            <a:pPr marL="171450" indent="-171450">
              <a:buFont typeface="Arial" panose="020B0604020202020204" pitchFamily="34" charset="0"/>
              <a:buChar char="•"/>
            </a:pPr>
            <a:r>
              <a:rPr lang="en-US" sz="1200" dirty="0">
                <a:latin typeface="+mn-lt"/>
                <a:cs typeface="Arial" panose="020B0604020202020204" pitchFamily="34" charset="0"/>
              </a:rPr>
              <a:t>The levels in the progression provide a logical sequence for numeracy development. However:</a:t>
            </a:r>
          </a:p>
          <a:p>
            <a:pPr marL="531450" lvl="2" indent="-171450">
              <a:buFont typeface="Arial" panose="020B0604020202020204" pitchFamily="34" charset="0"/>
              <a:buChar char="–"/>
            </a:pPr>
            <a:r>
              <a:rPr lang="en-US" sz="1200" dirty="0">
                <a:latin typeface="+mn-lt"/>
                <a:cs typeface="Arial" panose="020B0604020202020204" pitchFamily="34" charset="0"/>
              </a:rPr>
              <a:t>students may not pass through every level in the progression</a:t>
            </a:r>
          </a:p>
          <a:p>
            <a:pPr marL="531450" lvl="2" indent="-171450">
              <a:buFont typeface="Arial" panose="020B0604020202020204" pitchFamily="34" charset="0"/>
              <a:buChar char="–"/>
            </a:pPr>
            <a:r>
              <a:rPr lang="en-US" sz="1200" dirty="0">
                <a:latin typeface="+mn-lt"/>
                <a:cs typeface="Arial" panose="020B0604020202020204" pitchFamily="34" charset="0"/>
              </a:rPr>
              <a:t>students might display indicators from multiple levels</a:t>
            </a:r>
          </a:p>
          <a:p>
            <a:pPr marL="531450" lvl="2" indent="-171450">
              <a:buFont typeface="Arial" panose="020B0604020202020204" pitchFamily="34" charset="0"/>
              <a:buChar char="–"/>
            </a:pPr>
            <a:r>
              <a:rPr lang="en-US" sz="1200" dirty="0">
                <a:latin typeface="+mn-lt"/>
                <a:cs typeface="Arial" panose="020B0604020202020204" pitchFamily="34" charset="0"/>
              </a:rPr>
              <a:t>there is no uniform alignment between progression level number and year level of schooling</a:t>
            </a:r>
          </a:p>
          <a:p>
            <a:pPr marL="531450" lvl="2" indent="-171450">
              <a:buFont typeface="Arial" panose="020B0604020202020204" pitchFamily="34" charset="0"/>
              <a:buChar char="–"/>
            </a:pPr>
            <a:r>
              <a:rPr lang="en-US" sz="1200" dirty="0">
                <a:latin typeface="+mn-lt"/>
                <a:cs typeface="Arial" panose="020B0604020202020204" pitchFamily="34" charset="0"/>
              </a:rPr>
              <a:t>the ‘number of progression levels is determined by the research evidence and is not the same for each sub-element’ (ACARA 2010 to present).</a:t>
            </a:r>
          </a:p>
          <a:p>
            <a:pPr marL="135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AU" sz="1200" b="1" i="0" u="none" strike="noStrike" kern="1200" cap="none" spc="0" normalizeH="0" baseline="0" noProof="0" dirty="0">
              <a:ln>
                <a:noFill/>
              </a:ln>
              <a:solidFill>
                <a:srgbClr val="000000"/>
              </a:solidFill>
              <a:effectLst/>
              <a:uLnTx/>
              <a:uFillTx/>
              <a:latin typeface="+mn-lt"/>
              <a:ea typeface="+mn-ea"/>
              <a:cs typeface="Arial"/>
            </a:endParaRPr>
          </a:p>
          <a:p>
            <a:pPr marL="135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kumimoji="0" lang="en-AU" sz="1200" b="1" i="0" u="none" strike="noStrike" kern="1200" cap="none" spc="0" normalizeH="0" baseline="0" noProof="0" dirty="0">
                <a:ln>
                  <a:noFill/>
                </a:ln>
                <a:solidFill>
                  <a:srgbClr val="000000"/>
                </a:solidFill>
                <a:effectLst/>
                <a:uLnTx/>
                <a:uFillTx/>
                <a:latin typeface="+mn-lt"/>
                <a:ea typeface="+mn-ea"/>
                <a:cs typeface="Arial"/>
              </a:rPr>
              <a:t>Source: </a:t>
            </a:r>
            <a:r>
              <a:rPr kumimoji="0" lang="en-AU" sz="1200" b="0" i="0" u="none" strike="noStrike" kern="1200" cap="none" spc="0" normalizeH="0" baseline="0" noProof="0" dirty="0">
                <a:ln>
                  <a:noFill/>
                </a:ln>
                <a:solidFill>
                  <a:srgbClr val="000000"/>
                </a:solidFill>
                <a:effectLst/>
                <a:uLnTx/>
                <a:uFillTx/>
                <a:latin typeface="+mn-lt"/>
                <a:ea typeface="+mn-ea"/>
                <a:cs typeface="+mn-cs"/>
              </a:rPr>
              <a:t>ACARA. (2010 to present). Understand this learning area — Mathematics. </a:t>
            </a:r>
            <a:r>
              <a:rPr kumimoji="0" lang="en-AU" sz="1200" b="0" i="1" u="none" strike="noStrike" kern="1200" cap="none" spc="0" normalizeH="0" baseline="0" noProof="0" dirty="0">
                <a:ln>
                  <a:noFill/>
                </a:ln>
                <a:solidFill>
                  <a:srgbClr val="000000"/>
                </a:solidFill>
                <a:effectLst/>
                <a:uLnTx/>
                <a:uFillTx/>
                <a:latin typeface="+mn-lt"/>
                <a:ea typeface="+mn-ea"/>
                <a:cs typeface="+mn-cs"/>
              </a:rPr>
              <a:t>The Australian Curriculum Version 9.0</a:t>
            </a:r>
            <a:r>
              <a:rPr kumimoji="0" lang="en-AU" sz="1200" b="0" i="0" u="none" strike="noStrike" kern="1200" cap="none" spc="0" normalizeH="0" baseline="0" noProof="0" dirty="0">
                <a:ln>
                  <a:noFill/>
                </a:ln>
                <a:solidFill>
                  <a:srgbClr val="000000"/>
                </a:solidFill>
                <a:effectLst/>
                <a:uLnTx/>
                <a:uFillTx/>
                <a:latin typeface="+mn-lt"/>
                <a:ea typeface="+mn-ea"/>
                <a:cs typeface="+mn-cs"/>
              </a:rPr>
              <a:t>. </a:t>
            </a:r>
            <a:r>
              <a:rPr kumimoji="0" lang="en-AU" sz="1200" b="0" i="0" u="none" strike="noStrike" kern="1200" cap="none" spc="0" normalizeH="0" baseline="0" noProof="0" dirty="0">
                <a:ln>
                  <a:noFill/>
                </a:ln>
                <a:solidFill>
                  <a:srgbClr val="000000"/>
                </a:solidFill>
                <a:effectLst/>
                <a:uLnTx/>
                <a:uFillTx/>
                <a:latin typeface="+mn-lt"/>
                <a:ea typeface="+mn-ea"/>
                <a:cs typeface="Arial"/>
                <a:hlinkClick r:id="rId3"/>
              </a:rPr>
              <a:t>https://v9.australiancurriculum.edu.au/teacher-resources/understand-this-learning-area/mathematics</a:t>
            </a:r>
            <a:r>
              <a:rPr kumimoji="0" lang="en-AU" sz="1200" b="0" i="0" u="none" strike="noStrike" kern="1200" cap="none" spc="0" normalizeH="0" baseline="0" noProof="0" dirty="0">
                <a:ln>
                  <a:noFill/>
                </a:ln>
                <a:solidFill>
                  <a:srgbClr val="000000"/>
                </a:solidFill>
                <a:effectLst/>
                <a:uLnTx/>
                <a:uFillTx/>
                <a:latin typeface="+mn-lt"/>
                <a:ea typeface="+mn-ea"/>
                <a:cs typeface="Arial"/>
              </a:rPr>
              <a:t> </a:t>
            </a:r>
            <a:endParaRPr kumimoji="0" lang="en-AU" sz="1200" b="0" i="0" u="none" strike="noStrike" kern="1200" cap="none" spc="0" normalizeH="0" baseline="0" noProof="0" dirty="0">
              <a:ln>
                <a:noFill/>
              </a:ln>
              <a:solidFill>
                <a:srgbClr val="000000"/>
              </a:solidFill>
              <a:effectLst/>
              <a:uLnTx/>
              <a:uFillTx/>
              <a:latin typeface="+mn-lt"/>
              <a:ea typeface="+mn-ea"/>
              <a:cs typeface="+mn-cs"/>
            </a:endParaRPr>
          </a:p>
          <a:p>
            <a:pPr marL="172800" lvl="1" indent="-171450"/>
            <a:endParaRPr lang="en-US" sz="1200" dirty="0">
              <a:latin typeface="+mn-lt"/>
              <a:cs typeface="Arial" panose="020B0604020202020204" pitchFamily="34" charset="0"/>
            </a:endParaRPr>
          </a:p>
          <a:p>
            <a:pPr marL="172800" marR="0" lvl="1" indent="0" algn="l" defTabSz="914400" rtl="0" eaLnBrk="0" fontAlgn="base" latinLnBrk="0" hangingPunct="0">
              <a:lnSpc>
                <a:spcPct val="100000"/>
              </a:lnSpc>
              <a:spcBef>
                <a:spcPct val="30000"/>
              </a:spcBef>
              <a:spcAft>
                <a:spcPct val="0"/>
              </a:spcAft>
              <a:buClrTx/>
              <a:buSzTx/>
              <a:buFont typeface="Symbol" panose="05050102010706020507" pitchFamily="18" charset="2"/>
              <a:buNone/>
              <a:tabLst/>
              <a:defRPr/>
            </a:pPr>
            <a:endParaRPr lang="en-AU" sz="1200" b="1" i="0" dirty="0">
              <a:solidFill>
                <a:schemeClr val="tx1"/>
              </a:solidFill>
              <a:latin typeface="+mn-lt"/>
              <a:cs typeface="Arial" panose="020B0604020202020204" pitchFamily="34" charset="0"/>
            </a:endParaRPr>
          </a:p>
          <a:p>
            <a:pPr marL="0" marR="0" lvl="1" indent="0" algn="l" defTabSz="914400" rtl="0" eaLnBrk="0" fontAlgn="base" latinLnBrk="0" hangingPunct="0">
              <a:lnSpc>
                <a:spcPct val="100000"/>
              </a:lnSpc>
              <a:spcBef>
                <a:spcPct val="30000"/>
              </a:spcBef>
              <a:spcAft>
                <a:spcPct val="0"/>
              </a:spcAft>
              <a:buClrTx/>
              <a:buSzTx/>
              <a:buFont typeface="Symbol" panose="05050102010706020507" pitchFamily="18" charset="2"/>
              <a:buNone/>
              <a:tabLst/>
              <a:defRPr/>
            </a:pPr>
            <a:r>
              <a:rPr lang="en-AU" sz="1200" b="1" i="0" dirty="0">
                <a:solidFill>
                  <a:schemeClr val="tx1"/>
                </a:solidFill>
                <a:latin typeface="+mn-lt"/>
                <a:cs typeface="Arial" panose="020B0604020202020204" pitchFamily="34" charset="0"/>
              </a:rPr>
              <a:t>Graphic</a:t>
            </a:r>
            <a:r>
              <a:rPr lang="en-AU" sz="1200" i="0" dirty="0">
                <a:solidFill>
                  <a:schemeClr val="tx1"/>
                </a:solidFill>
                <a:latin typeface="+mn-lt"/>
                <a:cs typeface="Arial" panose="020B0604020202020204" pitchFamily="34" charset="0"/>
              </a:rPr>
              <a:t> </a:t>
            </a:r>
            <a:r>
              <a:rPr lang="en-AU" sz="1200" b="1" i="0" dirty="0">
                <a:solidFill>
                  <a:schemeClr val="tx1"/>
                </a:solidFill>
                <a:latin typeface="+mn-lt"/>
                <a:cs typeface="Arial" panose="020B0604020202020204" pitchFamily="34" charset="0"/>
              </a:rPr>
              <a:t>source: </a:t>
            </a:r>
            <a:r>
              <a:rPr lang="en-AU" sz="1200" b="0" i="0" dirty="0">
                <a:solidFill>
                  <a:schemeClr val="tx1"/>
                </a:solidFill>
                <a:latin typeface="+mn-lt"/>
                <a:cs typeface="Arial" panose="020B0604020202020204" pitchFamily="34" charset="0"/>
              </a:rPr>
              <a:t>C</a:t>
            </a:r>
            <a:r>
              <a:rPr lang="en-AU" sz="1200" i="0" dirty="0">
                <a:solidFill>
                  <a:schemeClr val="tx1"/>
                </a:solidFill>
                <a:latin typeface="+mn-lt"/>
                <a:cs typeface="Arial" panose="020B0604020202020204" pitchFamily="34" charset="0"/>
              </a:rPr>
              <a:t>reated using SmartArt. </a:t>
            </a:r>
            <a:endParaRPr lang="en-AU" sz="1200" dirty="0">
              <a:latin typeface="+mn-lt"/>
              <a:cs typeface="Arial" panose="020B0604020202020204" pitchFamily="34" charset="0"/>
            </a:endParaRPr>
          </a:p>
          <a:p>
            <a:pPr marL="0" lvl="1" indent="0">
              <a:buFont typeface="Symbol" panose="05050102010706020507" pitchFamily="18" charset="2"/>
              <a:buNone/>
            </a:pPr>
            <a:endParaRPr lang="en-US"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26</a:t>
            </a:fld>
            <a:endParaRPr lang="en-AU"/>
          </a:p>
        </p:txBody>
      </p:sp>
    </p:spTree>
    <p:extLst>
      <p:ext uri="{BB962C8B-B14F-4D97-AF65-F5344CB8AC3E}">
        <p14:creationId xmlns:p14="http://schemas.microsoft.com/office/powerpoint/2010/main" val="936839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US" sz="1200" b="1" dirty="0">
                <a:latin typeface="Arial" panose="020B0604020202020204" pitchFamily="34" charset="0"/>
                <a:cs typeface="Arial" panose="020B0604020202020204" pitchFamily="34" charset="0"/>
              </a:rPr>
              <a:t>Talking points </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The Numeracy general capability is mapped to the year-level expectations of Mathematics. </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However, where the content descriptions in the learning area describes content, the Numeracy progression provides finer-grained descriptions of numeracy development.</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The Numeracy general capability can support teachers across </a:t>
            </a:r>
            <a:r>
              <a:rPr lang="en-US" sz="1200" b="1" dirty="0">
                <a:latin typeface="Arial" panose="020B0604020202020204" pitchFamily="34" charset="0"/>
                <a:cs typeface="Arial" panose="020B0604020202020204" pitchFamily="34" charset="0"/>
              </a:rPr>
              <a:t>all</a:t>
            </a:r>
            <a:r>
              <a:rPr lang="en-US" sz="1200" dirty="0">
                <a:latin typeface="Arial" panose="020B0604020202020204" pitchFamily="34" charset="0"/>
                <a:cs typeface="Arial" panose="020B0604020202020204" pitchFamily="34" charset="0"/>
              </a:rPr>
              <a:t> learning areas.</a:t>
            </a:r>
          </a:p>
          <a:p>
            <a:pPr marL="171450" indent="-171450">
              <a:buFont typeface="Arial" panose="020B0604020202020204" pitchFamily="34" charset="0"/>
              <a:buChar char="•"/>
            </a:pPr>
            <a:endParaRPr lang="en-US" sz="11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27</a:t>
            </a:fld>
            <a:endParaRPr lang="en-AU"/>
          </a:p>
        </p:txBody>
      </p:sp>
    </p:spTree>
    <p:extLst>
      <p:ext uri="{BB962C8B-B14F-4D97-AF65-F5344CB8AC3E}">
        <p14:creationId xmlns:p14="http://schemas.microsoft.com/office/powerpoint/2010/main" val="625604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latin typeface="+mn-lt"/>
                <a:cs typeface="Arial" panose="020B0604020202020204" pitchFamily="34" charset="0"/>
              </a:rPr>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cs typeface="Arial" panose="020B0604020202020204" pitchFamily="34" charset="0"/>
              </a:rPr>
              <a:t>The Numeracy progression is organised according to three elements (Number sense and algebra; Measurement and geometry; Statistics and probability) and each element has sub-elements, as can be seen on the screen.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cs typeface="Arial" panose="020B0604020202020204" pitchFamily="34" charset="0"/>
              </a:rPr>
              <a:t>A progression is provided for each sub-element.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cs typeface="Arial"/>
              </a:rPr>
              <a:t>In dark blue is the Number sense and algebra element which has eight sub-elements.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cs typeface="Arial"/>
              </a:rPr>
              <a:t>In our consideration of fractions in this presentation, we focus on interpreting fractions.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cs typeface="Arial"/>
              </a:rPr>
              <a:t>However, it may also be useful to explore the Multiplicative strategies and Proportional thinking sub-strategies.</a:t>
            </a:r>
          </a:p>
          <a:p>
            <a:pPr marL="0" indent="0">
              <a:buFont typeface="Arial" panose="020B0604020202020204" pitchFamily="34" charset="0"/>
              <a:buNone/>
            </a:pPr>
            <a:endParaRPr lang="en-AU" sz="1200" dirty="0">
              <a:latin typeface="+mn-lt"/>
              <a:cs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AU" sz="1200" b="1" i="0" u="none" strike="noStrike" kern="1200" cap="none" spc="0" normalizeH="0" baseline="0" noProof="0" dirty="0">
                <a:ln>
                  <a:noFill/>
                </a:ln>
                <a:solidFill>
                  <a:srgbClr val="000000"/>
                </a:solidFill>
                <a:effectLst/>
                <a:uLnTx/>
                <a:uFillTx/>
                <a:latin typeface="+mn-lt"/>
                <a:ea typeface="+mn-ea"/>
                <a:cs typeface="Arial"/>
              </a:rPr>
              <a:t>Source: </a:t>
            </a:r>
            <a:r>
              <a:rPr kumimoji="0" lang="en-AU" sz="1200" b="0" i="0" u="none" strike="noStrike" kern="1200" cap="none" spc="0" normalizeH="0" baseline="0" noProof="0" dirty="0">
                <a:ln>
                  <a:noFill/>
                </a:ln>
                <a:solidFill>
                  <a:srgbClr val="000000"/>
                </a:solidFill>
                <a:effectLst/>
                <a:uLnTx/>
                <a:uFillTx/>
                <a:latin typeface="+mn-lt"/>
                <a:ea typeface="+mn-ea"/>
                <a:cs typeface="+mn-cs"/>
              </a:rPr>
              <a:t>ACARA. (2010 to present). Numeracy. </a:t>
            </a:r>
            <a:r>
              <a:rPr kumimoji="0" lang="en-AU" sz="1200" b="0" i="1" u="none" strike="noStrike" kern="1200" cap="none" spc="0" normalizeH="0" baseline="0" noProof="0" dirty="0">
                <a:ln>
                  <a:noFill/>
                </a:ln>
                <a:solidFill>
                  <a:srgbClr val="000000"/>
                </a:solidFill>
                <a:effectLst/>
                <a:uLnTx/>
                <a:uFillTx/>
                <a:latin typeface="+mn-lt"/>
                <a:ea typeface="+mn-ea"/>
                <a:cs typeface="+mn-cs"/>
              </a:rPr>
              <a:t>The Australian Curriculum Version 9.0</a:t>
            </a:r>
            <a:r>
              <a:rPr kumimoji="0" lang="en-AU" sz="1200" b="0" i="0" u="none" strike="noStrike" kern="1200" cap="none" spc="0" normalizeH="0" baseline="0" noProof="0" dirty="0">
                <a:ln>
                  <a:noFill/>
                </a:ln>
                <a:solidFill>
                  <a:srgbClr val="000000"/>
                </a:solidFill>
                <a:effectLst/>
                <a:uLnTx/>
                <a:uFillTx/>
                <a:latin typeface="+mn-lt"/>
                <a:ea typeface="+mn-ea"/>
                <a:cs typeface="+mn-cs"/>
              </a:rPr>
              <a:t>. </a:t>
            </a:r>
            <a:r>
              <a:rPr kumimoji="0" lang="en-AU" sz="12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hlinkClick r:id="rId3"/>
              </a:rPr>
              <a:t>https://v9.australiancurriculum.edu.au/f-10-curriculum/general-capabilities/numeracy?element=0&amp;sub-element=NNNPV</a:t>
            </a:r>
            <a:endParaRPr kumimoji="0" lang="en-AU" sz="12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p>
            <a:pPr marL="0" indent="0">
              <a:buFont typeface="Arial" panose="020B0604020202020204" pitchFamily="34" charset="0"/>
              <a:buNone/>
            </a:pPr>
            <a:endParaRPr lang="en-AU" sz="1100"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7DC8D554-20BD-45E3-8F8F-C854CD9EEC52}" type="slidenum">
              <a:rPr kumimoji="0" lang="en-AU"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50000"/>
                </a:spcBef>
                <a:spcAft>
                  <a:spcPct val="0"/>
                </a:spcAft>
                <a:buClrTx/>
                <a:buSzTx/>
                <a:buFontTx/>
                <a:buNone/>
                <a:tabLst/>
                <a:defRPr/>
              </a:pPr>
              <a:t>28</a:t>
            </a:fld>
            <a:endParaRPr kumimoji="0" lang="en-AU"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746654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E9166-2E33-03B3-4533-4EEB9227B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59CA77-FB18-F1E2-EA37-DDBE9E75701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4C3C91D5-DA0B-2F2B-61D9-BBA9F862E7D7}"/>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latin typeface="+mn-lt"/>
                <a:cs typeface="Arial" panose="020B0604020202020204" pitchFamily="34" charset="0"/>
              </a:rPr>
              <a:t>Presenter notes</a:t>
            </a:r>
          </a:p>
          <a:p>
            <a:pPr marL="171450" indent="-171450">
              <a:buFont typeface="Arial" panose="020B0604020202020204" pitchFamily="34" charset="0"/>
              <a:buChar char="•"/>
            </a:pPr>
            <a:r>
              <a:rPr lang="en-AU" sz="1200" b="0" i="0" dirty="0">
                <a:latin typeface="+mn-lt"/>
                <a:cs typeface="Arial" panose="020B0604020202020204" pitchFamily="34" charset="0"/>
              </a:rPr>
              <a:t>Encourage participants to record their thinking in the </a:t>
            </a:r>
            <a:r>
              <a:rPr lang="en-AU" sz="1200" b="0" i="1" dirty="0">
                <a:latin typeface="+mn-lt"/>
                <a:cs typeface="Arial" panose="020B0604020202020204" pitchFamily="34" charset="0"/>
              </a:rPr>
              <a:t>Fractions reflection </a:t>
            </a:r>
            <a:r>
              <a:rPr lang="en-AU" sz="1200" b="0" i="0" dirty="0">
                <a:latin typeface="+mn-lt"/>
                <a:cs typeface="Arial" panose="020B0604020202020204" pitchFamily="34" charset="0"/>
              </a:rPr>
              <a:t>resource.</a:t>
            </a:r>
          </a:p>
          <a:p>
            <a:pPr marL="0" indent="0">
              <a:buFont typeface="Arial" panose="020B0604020202020204" pitchFamily="34" charset="0"/>
              <a:buNone/>
            </a:pPr>
            <a:endParaRPr lang="en-AU" sz="1200" b="1" dirty="0">
              <a:latin typeface="+mn-lt"/>
              <a:cs typeface="Arial" panose="020B0604020202020204" pitchFamily="34" charset="0"/>
            </a:endParaRPr>
          </a:p>
          <a:p>
            <a:pPr marL="0" indent="0">
              <a:buFont typeface="Arial" panose="020B0604020202020204" pitchFamily="34" charset="0"/>
              <a:buNone/>
            </a:pPr>
            <a:r>
              <a:rPr lang="en-AU" sz="1200" b="1" dirty="0">
                <a:latin typeface="+mn-lt"/>
                <a:cs typeface="Arial" panose="020B0604020202020204" pitchFamily="34" charset="0"/>
              </a:rPr>
              <a:t>Talking points</a:t>
            </a:r>
          </a:p>
          <a:p>
            <a:pPr marL="171450" indent="-171450">
              <a:buFont typeface="Arial" panose="020B0604020202020204" pitchFamily="34" charset="0"/>
              <a:buChar char="•"/>
            </a:pPr>
            <a:r>
              <a:rPr lang="en-AU" sz="1200" dirty="0">
                <a:latin typeface="+mn-lt"/>
                <a:cs typeface="Arial" panose="020B0604020202020204" pitchFamily="34" charset="0"/>
              </a:rPr>
              <a:t>In ‘Understand this general capability — Numeracy’, the alignment between progression levels in Numeracy and year levels in Mathematics is shown by an arrow and the use of fading colour.</a:t>
            </a:r>
          </a:p>
          <a:p>
            <a:pPr marL="171450" indent="-171450">
              <a:buFont typeface="Arial" panose="020B0604020202020204" pitchFamily="34" charset="0"/>
              <a:buChar char="•"/>
            </a:pPr>
            <a:r>
              <a:rPr lang="en-AU" sz="1200" dirty="0">
                <a:latin typeface="+mn-lt"/>
                <a:cs typeface="Arial" panose="020B0604020202020204" pitchFamily="34" charset="0"/>
              </a:rPr>
              <a:t>You can see on this slide in the red box: for the Interpreting fractions sub-element, Progression levels 4 and 5 typically develop across Year 3.</a:t>
            </a:r>
          </a:p>
          <a:p>
            <a:pPr marL="171450" indent="-171450">
              <a:buFont typeface="Arial" panose="020B0604020202020204" pitchFamily="34" charset="0"/>
              <a:buChar char="•"/>
            </a:pPr>
            <a:r>
              <a:rPr lang="en-AU" sz="1200" dirty="0">
                <a:latin typeface="+mn-lt"/>
                <a:cs typeface="Arial" panose="020B0604020202020204" pitchFamily="34" charset="0"/>
              </a:rPr>
              <a:t>A summary of the Numeracy progression is on</a:t>
            </a:r>
            <a:r>
              <a:rPr lang="en-AU" sz="1200" i="0" dirty="0">
                <a:latin typeface="+mn-lt"/>
              </a:rPr>
              <a:t> pages 10 and 11</a:t>
            </a:r>
            <a:r>
              <a:rPr lang="en-AU" sz="1200" i="0" dirty="0">
                <a:latin typeface="+mn-lt"/>
                <a:cs typeface="Arial" panose="020B0604020202020204" pitchFamily="34" charset="0"/>
              </a:rPr>
              <a:t> of </a:t>
            </a:r>
            <a:r>
              <a:rPr lang="en-AU" sz="1200" dirty="0">
                <a:latin typeface="+mn-lt"/>
                <a:cs typeface="Arial" panose="020B0604020202020204" pitchFamily="34" charset="0"/>
              </a:rPr>
              <a:t>your </a:t>
            </a:r>
            <a:r>
              <a:rPr lang="en-AU" sz="1200" i="1" dirty="0">
                <a:latin typeface="+mn-lt"/>
              </a:rPr>
              <a:t>Fractions reflection </a:t>
            </a:r>
            <a:r>
              <a:rPr lang="en-AU" sz="1200" i="0" dirty="0">
                <a:latin typeface="+mn-lt"/>
              </a:rPr>
              <a:t>resource. </a:t>
            </a:r>
          </a:p>
          <a:p>
            <a:pPr marL="171450" indent="-171450">
              <a:buFont typeface="Arial" panose="020B0604020202020204" pitchFamily="34" charset="0"/>
              <a:buChar char="•"/>
            </a:pPr>
            <a:r>
              <a:rPr lang="en-AU" sz="1200" i="0" dirty="0">
                <a:latin typeface="+mn-lt"/>
              </a:rPr>
              <a:t>This summary brings together</a:t>
            </a:r>
            <a:r>
              <a:rPr lang="en-AU" sz="1200" dirty="0">
                <a:latin typeface="+mn-lt"/>
                <a:cs typeface="Arial" panose="020B0604020202020204" pitchFamily="34" charset="0"/>
              </a:rPr>
              <a:t> detail from a couple of different places.</a:t>
            </a:r>
          </a:p>
          <a:p>
            <a:pPr marL="0" indent="0">
              <a:buFont typeface="Arial" panose="020B0604020202020204" pitchFamily="34" charset="0"/>
              <a:buNone/>
            </a:pPr>
            <a:endParaRPr lang="en-AU"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kumimoji="0" lang="en-AU" sz="1200" b="1" i="0" u="none" strike="noStrike" kern="1200" cap="none" spc="0" normalizeH="0" baseline="0" noProof="0" dirty="0">
                <a:ln>
                  <a:noFill/>
                </a:ln>
                <a:solidFill>
                  <a:srgbClr val="000000"/>
                </a:solidFill>
                <a:effectLst/>
                <a:uLnTx/>
                <a:uFillTx/>
                <a:latin typeface="+mn-lt"/>
                <a:ea typeface="+mn-ea"/>
                <a:cs typeface="Arial"/>
              </a:rPr>
              <a:t>Source: </a:t>
            </a:r>
            <a:r>
              <a:rPr kumimoji="0" lang="en-AU" sz="1200" b="0" i="0" u="none" strike="noStrike" kern="1200" cap="none" spc="0" normalizeH="0" baseline="0" noProof="0" dirty="0">
                <a:ln>
                  <a:noFill/>
                </a:ln>
                <a:solidFill>
                  <a:srgbClr val="000000"/>
                </a:solidFill>
                <a:effectLst/>
                <a:uLnTx/>
                <a:uFillTx/>
                <a:latin typeface="+mn-lt"/>
                <a:ea typeface="+mn-ea"/>
                <a:cs typeface="+mn-cs"/>
              </a:rPr>
              <a:t>ACARA. (2010 to present). Understand this general capability — Numeracy. </a:t>
            </a:r>
            <a:r>
              <a:rPr kumimoji="0" lang="en-AU" sz="1200" b="0" i="1" u="none" strike="noStrike" kern="1200" cap="none" spc="0" normalizeH="0" baseline="0" noProof="0" dirty="0">
                <a:ln>
                  <a:noFill/>
                </a:ln>
                <a:solidFill>
                  <a:srgbClr val="000000"/>
                </a:solidFill>
                <a:effectLst/>
                <a:uLnTx/>
                <a:uFillTx/>
                <a:latin typeface="+mn-lt"/>
                <a:ea typeface="+mn-ea"/>
                <a:cs typeface="+mn-cs"/>
              </a:rPr>
              <a:t>The Australian Curriculum Version 9.0</a:t>
            </a:r>
            <a:r>
              <a:rPr kumimoji="0" lang="en-AU" sz="1200" b="0" i="0" u="none" strike="noStrike" kern="1200" cap="none" spc="0" normalizeH="0" baseline="0" noProof="0" dirty="0">
                <a:ln>
                  <a:noFill/>
                </a:ln>
                <a:solidFill>
                  <a:srgbClr val="000000"/>
                </a:solidFill>
                <a:effectLst/>
                <a:uLnTx/>
                <a:uFillTx/>
                <a:latin typeface="+mn-lt"/>
                <a:ea typeface="+mn-ea"/>
                <a:cs typeface="+mn-cs"/>
              </a:rPr>
              <a:t>. </a:t>
            </a:r>
            <a:r>
              <a:rPr lang="en-AU" sz="1200" dirty="0">
                <a:latin typeface="+mn-lt"/>
              </a:rPr>
              <a:t>https://www.australiancurriculum.edu.au/curriculum-information/understand-this-general-capability/numeracy</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b="1" i="0" dirty="0">
              <a:solidFill>
                <a:schemeClr val="tx1"/>
              </a:solidFill>
              <a:latin typeface="+mn-lt"/>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i="0" dirty="0">
                <a:solidFill>
                  <a:schemeClr val="tx1"/>
                </a:solidFill>
                <a:latin typeface="+mn-lt"/>
                <a:cs typeface="Arial" panose="020B0604020202020204" pitchFamily="34" charset="0"/>
              </a:rPr>
              <a:t>Graphic source: </a:t>
            </a:r>
            <a:r>
              <a:rPr lang="en-AU" sz="1200" i="0" dirty="0">
                <a:solidFill>
                  <a:schemeClr val="tx1"/>
                </a:solidFill>
                <a:latin typeface="+mn-lt"/>
                <a:cs typeface="Arial" panose="020B0604020202020204" pitchFamily="34" charset="0"/>
              </a:rPr>
              <a:t>Created using SmartArt. </a:t>
            </a:r>
            <a:endParaRPr lang="en-AU" sz="1200" dirty="0">
              <a:latin typeface="+mn-lt"/>
              <a:cs typeface="Arial" panose="020B0604020202020204" pitchFamily="34" charset="0"/>
            </a:endParaRPr>
          </a:p>
          <a:p>
            <a:pPr marL="0" indent="0">
              <a:buFont typeface="Arial" panose="020B0604020202020204" pitchFamily="34" charset="0"/>
              <a:buNone/>
            </a:pPr>
            <a:endParaRPr lang="en-AU" dirty="0"/>
          </a:p>
        </p:txBody>
      </p:sp>
      <p:sp>
        <p:nvSpPr>
          <p:cNvPr id="4" name="Slide Number Placeholder 3">
            <a:extLst>
              <a:ext uri="{FF2B5EF4-FFF2-40B4-BE49-F238E27FC236}">
                <a16:creationId xmlns:a16="http://schemas.microsoft.com/office/drawing/2014/main" id="{9E9DF40E-C682-FD2D-CAC9-6F07534F758B}"/>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7DC8D554-20BD-45E3-8F8F-C854CD9EEC52}" type="slidenum">
              <a:rPr kumimoji="0" lang="en-AU"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50000"/>
                </a:spcBef>
                <a:spcAft>
                  <a:spcPct val="0"/>
                </a:spcAft>
                <a:buClrTx/>
                <a:buSzTx/>
                <a:buFontTx/>
                <a:buNone/>
                <a:tabLst/>
                <a:defRPr/>
              </a:pPr>
              <a:t>29</a:t>
            </a:fld>
            <a:endParaRPr kumimoji="0" lang="en-AU"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754886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a:t>
            </a:fld>
            <a:endParaRPr lang="en-AU" dirty="0"/>
          </a:p>
        </p:txBody>
      </p:sp>
    </p:spTree>
    <p:extLst>
      <p:ext uri="{BB962C8B-B14F-4D97-AF65-F5344CB8AC3E}">
        <p14:creationId xmlns:p14="http://schemas.microsoft.com/office/powerpoint/2010/main" val="2923484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US" sz="1200" b="1" dirty="0">
                <a:latin typeface="+mn-lt"/>
              </a:rPr>
              <a:t>Presenter notes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latin typeface="+mn-lt"/>
              </a:rPr>
              <a:t>The intent here is to explore the detail of the </a:t>
            </a:r>
            <a:r>
              <a:rPr lang="en-US" sz="1200" i="0" dirty="0">
                <a:latin typeface="+mn-lt"/>
              </a:rPr>
              <a:t>Interpreting fractions </a:t>
            </a:r>
            <a:r>
              <a:rPr lang="en-US" sz="1200" dirty="0">
                <a:latin typeface="+mn-lt"/>
              </a:rPr>
              <a:t>sub-element of the Numeracy general capability.</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latin typeface="+mn-lt"/>
              </a:rPr>
              <a:t>If possible, ensure that all are year levels are covered ahead of the discussion that follows. </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latin typeface="+mn-lt"/>
              </a:rPr>
              <a:t>The QR code links participants directly to the resource, or you may like to print these ahead of time.</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latin typeface="+mn-lt"/>
              </a:rPr>
              <a:t>Encourage participants to record their thinking in the </a:t>
            </a:r>
            <a:r>
              <a:rPr lang="en-US" sz="1200" i="1" dirty="0">
                <a:latin typeface="+mn-lt"/>
              </a:rPr>
              <a:t>Numeracy reflection </a:t>
            </a:r>
            <a:r>
              <a:rPr lang="en-US" sz="1200" i="0" dirty="0">
                <a:latin typeface="+mn-lt"/>
              </a:rPr>
              <a:t>document.</a:t>
            </a:r>
            <a:endParaRPr lang="en-US" sz="1200" dirty="0">
              <a:latin typeface="+mn-lt"/>
            </a:endParaRPr>
          </a:p>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US" sz="1200" b="1" dirty="0">
                <a:latin typeface="+mn-lt"/>
              </a:rPr>
              <a:t>Talking points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latin typeface="+mn-lt"/>
              </a:rPr>
              <a:t>On the screen is the QR code for a QCAA document that maps the sequence of the Numeracy learning progressions to the year level for each of the sub-elements. </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latin typeface="+mn-lt"/>
              </a:rPr>
              <a:t>A link to this document is also on the bottom of the slide.</a:t>
            </a:r>
          </a:p>
          <a:p>
            <a:pPr marL="171450" indent="-171450">
              <a:lnSpc>
                <a:spcPct val="100000"/>
              </a:lnSpc>
              <a:spcBef>
                <a:spcPts val="0"/>
              </a:spcBef>
              <a:spcAft>
                <a:spcPts val="0"/>
              </a:spcAft>
              <a:buFont typeface="Arial" panose="020B0604020202020204" pitchFamily="34" charset="0"/>
              <a:buChar char="•"/>
            </a:pPr>
            <a:r>
              <a:rPr lang="en-AU" sz="1200" b="0" dirty="0">
                <a:latin typeface="+mn-lt"/>
              </a:rPr>
              <a:t>Choose a year level and c</a:t>
            </a:r>
            <a:r>
              <a:rPr lang="en-AU" sz="1200" dirty="0">
                <a:latin typeface="+mn-lt"/>
              </a:rPr>
              <a:t>onsider what the Numeracy learning progression tells you about the new learning about fractions for that year level?</a:t>
            </a:r>
          </a:p>
          <a:p>
            <a:pPr marL="171450" indent="-171450">
              <a:lnSpc>
                <a:spcPct val="100000"/>
              </a:lnSpc>
              <a:spcBef>
                <a:spcPts val="0"/>
              </a:spcBef>
              <a:spcAft>
                <a:spcPts val="0"/>
              </a:spcAft>
              <a:buFont typeface="Arial" panose="020B0604020202020204" pitchFamily="34" charset="0"/>
              <a:buChar char="•"/>
            </a:pPr>
            <a:r>
              <a:rPr lang="en-AU" sz="1200" dirty="0">
                <a:latin typeface="+mn-lt"/>
              </a:rPr>
              <a:t>Record your thinking on page 2 of the </a:t>
            </a:r>
            <a:r>
              <a:rPr lang="en-AU" sz="1200" i="1" dirty="0">
                <a:latin typeface="+mn-lt"/>
              </a:rPr>
              <a:t>Numeracy reflection </a:t>
            </a:r>
            <a:r>
              <a:rPr lang="en-AU" sz="1200" dirty="0">
                <a:latin typeface="+mn-lt"/>
              </a:rPr>
              <a:t>document.</a:t>
            </a:r>
          </a:p>
          <a:p>
            <a:pPr marL="171450" indent="-171450">
              <a:lnSpc>
                <a:spcPct val="100000"/>
              </a:lnSpc>
              <a:spcBef>
                <a:spcPts val="0"/>
              </a:spcBef>
              <a:spcAft>
                <a:spcPts val="0"/>
              </a:spcAft>
              <a:buFont typeface="Arial" panose="020B0604020202020204" pitchFamily="34" charset="0"/>
              <a:buChar char="•"/>
            </a:pPr>
            <a:endParaRPr lang="en-AU" sz="1200" dirty="0">
              <a:latin typeface="+mn-lt"/>
            </a:endParaRPr>
          </a:p>
          <a:p>
            <a:pPr>
              <a:spcBef>
                <a:spcPts val="0"/>
              </a:spcBef>
              <a:spcAft>
                <a:spcPts val="0"/>
              </a:spcAft>
            </a:pPr>
            <a:r>
              <a:rPr kumimoji="0" lang="en-AU" sz="1200" b="1" i="0" u="none" strike="noStrike" kern="1200" cap="none" spc="0" normalizeH="0" baseline="0" noProof="0" dirty="0">
                <a:ln>
                  <a:noFill/>
                </a:ln>
                <a:solidFill>
                  <a:srgbClr val="000000"/>
                </a:solidFill>
                <a:effectLst/>
                <a:uLnTx/>
                <a:uFillTx/>
                <a:latin typeface="+mn-lt"/>
                <a:ea typeface="+mn-ea"/>
                <a:cs typeface="Arial"/>
              </a:rPr>
              <a:t>Source: </a:t>
            </a:r>
            <a:r>
              <a:rPr kumimoji="0" lang="en-AU" sz="1200" b="0" i="0" u="none" strike="noStrike" kern="1200" cap="none" spc="0" normalizeH="0" baseline="0" noProof="0" dirty="0">
                <a:ln>
                  <a:noFill/>
                </a:ln>
                <a:solidFill>
                  <a:srgbClr val="000000"/>
                </a:solidFill>
                <a:effectLst/>
                <a:uLnTx/>
                <a:uFillTx/>
                <a:latin typeface="+mn-lt"/>
                <a:ea typeface="+mn-ea"/>
                <a:cs typeface="+mn-cs"/>
              </a:rPr>
              <a:t>QCAA. (2024 to present). </a:t>
            </a:r>
            <a:r>
              <a:rPr kumimoji="0" lang="en-AU" sz="1200" b="0" i="1" u="none" strike="noStrike" kern="1200" cap="none" spc="0" normalizeH="0" baseline="0" noProof="0" dirty="0">
                <a:ln>
                  <a:noFill/>
                </a:ln>
                <a:solidFill>
                  <a:srgbClr val="000000"/>
                </a:solidFill>
                <a:effectLst/>
                <a:uLnTx/>
                <a:uFillTx/>
                <a:latin typeface="+mn-lt"/>
                <a:ea typeface="+mn-ea"/>
                <a:cs typeface="+mn-cs"/>
              </a:rPr>
              <a:t>Numeracy general capability: Sequence of numeracy progressions. </a:t>
            </a:r>
            <a:r>
              <a:rPr lang="en-US" sz="1200" dirty="0">
                <a:latin typeface="+mn-lt"/>
                <a:hlinkClick r:id="rId3"/>
              </a:rPr>
              <a:t>www.qcaa.qld.edu.au/downloads/aciqv9/general-resources/ac9_gc_progressions_numeracy.pdf</a:t>
            </a:r>
            <a:endParaRPr lang="en-AU" sz="1200" dirty="0">
              <a:latin typeface="+mn-lt"/>
            </a:endParaRPr>
          </a:p>
          <a:p>
            <a:pPr marL="171450" indent="-171450">
              <a:lnSpc>
                <a:spcPct val="100000"/>
              </a:lnSpc>
              <a:buFont typeface="Arial" panose="020B0604020202020204" pitchFamily="34" charset="0"/>
              <a:buChar char="•"/>
            </a:pPr>
            <a:endParaRPr lang="en-AU" sz="1100"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30</a:t>
            </a:fld>
            <a:endParaRPr lang="en-AU"/>
          </a:p>
        </p:txBody>
      </p:sp>
    </p:spTree>
    <p:extLst>
      <p:ext uri="{BB962C8B-B14F-4D97-AF65-F5344CB8AC3E}">
        <p14:creationId xmlns:p14="http://schemas.microsoft.com/office/powerpoint/2010/main" val="1376347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65275-219E-7484-F39D-D8ABD6E582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2FA394-ABD9-7C51-1B3E-5C6D631A066D}"/>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1F0E7B25-F378-5E20-3CE0-53F149903B5D}"/>
              </a:ext>
            </a:extLst>
          </p:cNvPr>
          <p:cNvSpPr>
            <a:spLocks noGrp="1"/>
          </p:cNvSpPr>
          <p:nvPr>
            <p:ph type="body" idx="1"/>
          </p:nvPr>
        </p:nvSpPr>
        <p:spPr>
          <a:xfrm>
            <a:off x="680401" y="4784407"/>
            <a:ext cx="5446808" cy="3909060"/>
          </a:xfrm>
        </p:spPr>
        <p:txBody>
          <a:bodyPr/>
          <a:lstStyle/>
          <a:p>
            <a:pPr>
              <a:defRPr/>
            </a:pPr>
            <a:r>
              <a:rPr lang="en-AU" sz="1200" b="1" dirty="0"/>
              <a:t>Talking points</a:t>
            </a:r>
          </a:p>
          <a:p>
            <a:pPr marL="171450" indent="-171450">
              <a:buFont typeface="Arial" panose="020B0604020202020204" pitchFamily="34" charset="0"/>
              <a:buChar char="•"/>
              <a:defRPr/>
            </a:pPr>
            <a:r>
              <a:rPr lang="en-AU" sz="1200" dirty="0"/>
              <a:t>In this section, we have considered the importance and challenge of thinking about fractions; misconceptions students might have; and the progression of fractions in the Australian Curriculum.</a:t>
            </a:r>
          </a:p>
          <a:p>
            <a:pPr marL="0" indent="0">
              <a:buFont typeface="Arial" panose="020B0604020202020204" pitchFamily="34" charset="0"/>
              <a:buNone/>
            </a:pPr>
            <a:endParaRPr lang="en-AU" sz="1100" dirty="0"/>
          </a:p>
        </p:txBody>
      </p:sp>
      <p:sp>
        <p:nvSpPr>
          <p:cNvPr id="4" name="Slide Number Placeholder 3">
            <a:extLst>
              <a:ext uri="{FF2B5EF4-FFF2-40B4-BE49-F238E27FC236}">
                <a16:creationId xmlns:a16="http://schemas.microsoft.com/office/drawing/2014/main" id="{24772F02-AAD0-019D-4FEC-346F19B1AB10}"/>
              </a:ext>
            </a:extLst>
          </p:cNvPr>
          <p:cNvSpPr>
            <a:spLocks noGrp="1"/>
          </p:cNvSpPr>
          <p:nvPr>
            <p:ph type="sldNum" sz="quarter" idx="5"/>
          </p:nvPr>
        </p:nvSpPr>
        <p:spPr/>
        <p:txBody>
          <a:bodyPr/>
          <a:lstStyle/>
          <a:p>
            <a:pPr>
              <a:defRPr/>
            </a:pPr>
            <a:fld id="{7DC8D554-20BD-45E3-8F8F-C854CD9EEC52}" type="slidenum">
              <a:rPr lang="en-AU" smtClean="0"/>
              <a:pPr>
                <a:defRPr/>
              </a:pPr>
              <a:t>31</a:t>
            </a:fld>
            <a:endParaRPr lang="en-AU"/>
          </a:p>
        </p:txBody>
      </p:sp>
    </p:spTree>
    <p:extLst>
      <p:ext uri="{BB962C8B-B14F-4D97-AF65-F5344CB8AC3E}">
        <p14:creationId xmlns:p14="http://schemas.microsoft.com/office/powerpoint/2010/main" val="27163295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Allow participants to reflect on their learning and share next steps, if appropriate</a:t>
            </a:r>
          </a:p>
          <a:p>
            <a:pPr marL="0" indent="0">
              <a:buFont typeface="Arial" panose="020B0604020202020204" pitchFamily="34" charset="0"/>
              <a:buNone/>
            </a:pPr>
            <a:endParaRPr lang="en-AU" b="0" dirty="0"/>
          </a:p>
          <a:p>
            <a:pPr marL="0" indent="0">
              <a:buFont typeface="Arial" panose="020B0604020202020204" pitchFamily="34" charset="0"/>
              <a:buNone/>
            </a:pPr>
            <a:r>
              <a:rPr lang="en-AU" b="1" dirty="0"/>
              <a:t>Talking points </a:t>
            </a:r>
            <a:endParaRPr lang="en-AU" b="0" dirty="0"/>
          </a:p>
          <a:p>
            <a:pPr marL="171450" indent="-171450">
              <a:buFont typeface="Arial" panose="020B0604020202020204" pitchFamily="34" charset="0"/>
              <a:buChar char="•"/>
            </a:pPr>
            <a:r>
              <a:rPr lang="en-AU" b="0" dirty="0"/>
              <a:t>Based on what we have learnt in this session, identify one thing that you will share with a colleague or incorporate into your classroom practice.</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32</a:t>
            </a:fld>
            <a:endParaRPr lang="en-AU"/>
          </a:p>
        </p:txBody>
      </p:sp>
    </p:spTree>
    <p:extLst>
      <p:ext uri="{BB962C8B-B14F-4D97-AF65-F5344CB8AC3E}">
        <p14:creationId xmlns:p14="http://schemas.microsoft.com/office/powerpoint/2010/main" val="23708376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The three sections of this PowerPoint work to support the overarching learning goal and success criteria.</a:t>
            </a:r>
          </a:p>
          <a:p>
            <a:pPr marL="171450" indent="-171450">
              <a:buFont typeface="Arial" panose="020B0604020202020204" pitchFamily="34" charset="0"/>
              <a:buChar char="•"/>
            </a:pPr>
            <a:r>
              <a:rPr lang="en-AU" b="0" dirty="0"/>
              <a:t>This slide reappears at the beginning and end of each of the three sections, anticipating that it might be delivered across three sessions.</a:t>
            </a:r>
          </a:p>
          <a:p>
            <a:pPr marL="0" indent="0">
              <a:buFont typeface="Arial" panose="020B0604020202020204" pitchFamily="34" charset="0"/>
              <a:buNone/>
            </a:pPr>
            <a:endParaRPr lang="en-AU" b="1" dirty="0"/>
          </a:p>
          <a:p>
            <a:pPr marL="0" indent="0">
              <a:buFont typeface="Arial" panose="020B0604020202020204" pitchFamily="34" charset="0"/>
              <a:buNone/>
            </a:pPr>
            <a:r>
              <a:rPr lang="en-AU" b="1" dirty="0"/>
              <a:t>Talking points</a:t>
            </a:r>
            <a:endParaRPr lang="en-AU" b="0" dirty="0"/>
          </a:p>
          <a:p>
            <a:pPr marL="0" indent="0">
              <a:buFont typeface="Arial" panose="020B0604020202020204" pitchFamily="34" charset="0"/>
              <a:buNone/>
            </a:pPr>
            <a:r>
              <a:rPr lang="en-AU" b="0" dirty="0"/>
              <a:t>[Read learning goal and success criteria.]</a:t>
            </a:r>
          </a:p>
          <a:p>
            <a:br>
              <a:rPr lang="en-AU" b="1" dirty="0"/>
            </a:br>
            <a:endParaRPr lang="en-AU" b="1" dirty="0"/>
          </a:p>
          <a:p>
            <a:endParaRPr lang="en-AU" dirty="0"/>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33</a:t>
            </a:fld>
            <a:endParaRPr lang="en-AU"/>
          </a:p>
        </p:txBody>
      </p:sp>
    </p:spTree>
    <p:extLst>
      <p:ext uri="{BB962C8B-B14F-4D97-AF65-F5344CB8AC3E}">
        <p14:creationId xmlns:p14="http://schemas.microsoft.com/office/powerpoint/2010/main" val="23640942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sz="1200" b="1" dirty="0"/>
              <a:t>Presenter notes</a:t>
            </a:r>
            <a:endParaRPr lang="en-AU" sz="1200" dirty="0"/>
          </a:p>
          <a:p>
            <a:pPr marL="171450" indent="-171450">
              <a:buFont typeface="Arial" panose="020B0604020202020204" pitchFamily="34" charset="0"/>
              <a:buChar char="•"/>
            </a:pPr>
            <a:r>
              <a:rPr lang="en-AU" sz="1200" dirty="0"/>
              <a:t>This section will describe in detail the five fraction constructs. The structure of each construct section is:</a:t>
            </a:r>
          </a:p>
          <a:p>
            <a:pPr marL="531450" lvl="2" indent="-171450">
              <a:buFont typeface="Arial" panose="020B0604020202020204" pitchFamily="34" charset="0"/>
              <a:buChar char="–"/>
            </a:pPr>
            <a:r>
              <a:rPr lang="en-US" sz="1200" dirty="0"/>
              <a:t>title slide</a:t>
            </a:r>
          </a:p>
          <a:p>
            <a:pPr marL="531450" lvl="2" indent="-171450">
              <a:buFont typeface="Arial" panose="020B0604020202020204" pitchFamily="34" charset="0"/>
              <a:buChar char="–"/>
            </a:pPr>
            <a:r>
              <a:rPr lang="en-US" sz="1200" dirty="0"/>
              <a:t>explanation of the construct</a:t>
            </a:r>
          </a:p>
          <a:p>
            <a:pPr marL="531450" lvl="2" indent="-171450">
              <a:buFont typeface="Arial" panose="020B0604020202020204" pitchFamily="34" charset="0"/>
              <a:buChar char="–"/>
            </a:pPr>
            <a:r>
              <a:rPr lang="en-AU" sz="1200" dirty="0"/>
              <a:t>activities to explore the construct.</a:t>
            </a:r>
          </a:p>
          <a:p>
            <a:pPr marL="171450" indent="-171450">
              <a:buFont typeface="Arial" panose="020B0604020202020204" pitchFamily="34" charset="0"/>
              <a:buChar char="•"/>
            </a:pPr>
            <a:r>
              <a:rPr lang="en-AU" sz="1200" dirty="0"/>
              <a:t>In total, there are ten activities in this section.</a:t>
            </a:r>
          </a:p>
          <a:p>
            <a:pPr marL="171450" indent="-171450">
              <a:buFont typeface="Arial" panose="020B0604020202020204" pitchFamily="34" charset="0"/>
              <a:buChar char="•"/>
            </a:pPr>
            <a:r>
              <a:rPr lang="en-AU" sz="1200" dirty="0"/>
              <a:t>Each activity is supported by a strategy factsheet which provides:</a:t>
            </a:r>
          </a:p>
          <a:p>
            <a:pPr marL="531450" lvl="2" indent="-171450" algn="l" rtl="0" eaLnBrk="0" fontAlgn="base" hangingPunct="0">
              <a:spcBef>
                <a:spcPct val="30000"/>
              </a:spcBef>
              <a:spcAft>
                <a:spcPct val="0"/>
              </a:spcAft>
              <a:buFont typeface="Arial" panose="020B0604020202020204" pitchFamily="34" charset="0"/>
              <a:buChar char="–"/>
            </a:pPr>
            <a:r>
              <a:rPr lang="en-AU" sz="1200" kern="1200" dirty="0">
                <a:solidFill>
                  <a:schemeClr val="tx1"/>
                </a:solidFill>
                <a:latin typeface="+mn-lt"/>
                <a:ea typeface="+mn-ea"/>
                <a:cs typeface="+mn-cs"/>
              </a:rPr>
              <a:t>a description of the activity</a:t>
            </a:r>
          </a:p>
          <a:p>
            <a:pPr marL="531450" lvl="2" indent="-171450" algn="l" rtl="0" eaLnBrk="0" fontAlgn="base" hangingPunct="0">
              <a:spcBef>
                <a:spcPct val="30000"/>
              </a:spcBef>
              <a:spcAft>
                <a:spcPct val="0"/>
              </a:spcAft>
              <a:buFont typeface="Arial" panose="020B0604020202020204" pitchFamily="34" charset="0"/>
              <a:buChar char="–"/>
            </a:pPr>
            <a:r>
              <a:rPr lang="en-AU" sz="1200" kern="1200" dirty="0">
                <a:solidFill>
                  <a:schemeClr val="tx1"/>
                </a:solidFill>
                <a:latin typeface="+mn-lt"/>
                <a:ea typeface="+mn-ea"/>
                <a:cs typeface="+mn-cs"/>
              </a:rPr>
              <a:t>the learning focus based on the Australian Curriculum Version 9.0 Mathematics curriculum</a:t>
            </a:r>
          </a:p>
          <a:p>
            <a:pPr marL="531450" lvl="2" indent="-171450" algn="l" rtl="0" eaLnBrk="0" fontAlgn="base" hangingPunct="0">
              <a:spcBef>
                <a:spcPct val="30000"/>
              </a:spcBef>
              <a:spcAft>
                <a:spcPct val="0"/>
              </a:spcAft>
              <a:buFont typeface="Arial" panose="020B0604020202020204" pitchFamily="34" charset="0"/>
              <a:buChar char="–"/>
            </a:pPr>
            <a:r>
              <a:rPr lang="en-AU" sz="1200" kern="1200" dirty="0">
                <a:solidFill>
                  <a:schemeClr val="tx1"/>
                </a:solidFill>
                <a:latin typeface="+mn-lt"/>
                <a:ea typeface="+mn-ea"/>
                <a:cs typeface="+mn-cs"/>
              </a:rPr>
              <a:t>notes on how to prepare for the activity</a:t>
            </a:r>
          </a:p>
          <a:p>
            <a:pPr marL="531450" lvl="2" indent="-171450" algn="l" rtl="0" eaLnBrk="0" fontAlgn="base" hangingPunct="0">
              <a:spcBef>
                <a:spcPct val="30000"/>
              </a:spcBef>
              <a:spcAft>
                <a:spcPct val="0"/>
              </a:spcAft>
              <a:buFont typeface="Arial" panose="020B0604020202020204" pitchFamily="34" charset="0"/>
              <a:buChar char="–"/>
            </a:pPr>
            <a:r>
              <a:rPr lang="en-AU" sz="1200" kern="1200" dirty="0">
                <a:solidFill>
                  <a:schemeClr val="tx1"/>
                </a:solidFill>
                <a:latin typeface="+mn-lt"/>
                <a:ea typeface="+mn-ea"/>
                <a:cs typeface="+mn-cs"/>
              </a:rPr>
              <a:t>suggestions for classroom implementation.</a:t>
            </a:r>
          </a:p>
          <a:p>
            <a:pPr marL="171450" indent="-171450">
              <a:buFont typeface="Arial" panose="020B0604020202020204" pitchFamily="34" charset="0"/>
              <a:buChar char="•"/>
            </a:pPr>
            <a:r>
              <a:rPr lang="en-AU" sz="1200" dirty="0"/>
              <a:t>Consider timings and context to determine how best to work through this section.</a:t>
            </a:r>
          </a:p>
          <a:p>
            <a:pPr marL="0" indent="0">
              <a:buFont typeface="Arial" panose="020B0604020202020204" pitchFamily="34" charset="0"/>
              <a:buNone/>
            </a:pPr>
            <a:endParaRPr lang="en-AU" sz="120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On Slide 69, there is a fraction construct reflection activity.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This can be left until the end (after all constructs have been explored) or can be used after each construct has been explored.</a:t>
            </a:r>
          </a:p>
          <a:p>
            <a:pPr marL="0" indent="0">
              <a:buFont typeface="Arial" panose="020B0604020202020204" pitchFamily="34" charset="0"/>
              <a:buNone/>
            </a:pPr>
            <a:endParaRPr lang="en-AU" sz="1200" dirty="0"/>
          </a:p>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In this second section of the presentation, five fraction constructs are explored. </a:t>
            </a:r>
          </a:p>
          <a:p>
            <a:pPr marL="171450" indent="-171450">
              <a:buFont typeface="Arial" panose="020B0604020202020204" pitchFamily="34" charset="0"/>
              <a:buChar char="•"/>
            </a:pPr>
            <a:r>
              <a:rPr lang="en-AU" sz="1200" dirty="0"/>
              <a:t>These constructs — and associated learning activities — can support students’ understanding of fractions, assisting to overcome the misconceptions discussed in the previous section. </a:t>
            </a:r>
            <a:endParaRPr lang="en-AU" sz="1200" dirty="0">
              <a:cs typeface="Arial"/>
            </a:endParaRPr>
          </a:p>
          <a:p>
            <a:pPr marL="171450" indent="-171450">
              <a:buFont typeface="Arial" panose="020B0604020202020204" pitchFamily="34" charset="0"/>
              <a:buChar char="•"/>
            </a:pPr>
            <a:r>
              <a:rPr lang="en-AU" sz="1200" dirty="0"/>
              <a:t>At the end of this section, connections are made to the Numeracy general capability.</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34</a:t>
            </a:fld>
            <a:endParaRPr lang="en-AU"/>
          </a:p>
        </p:txBody>
      </p:sp>
    </p:spTree>
    <p:extLst>
      <p:ext uri="{BB962C8B-B14F-4D97-AF65-F5344CB8AC3E}">
        <p14:creationId xmlns:p14="http://schemas.microsoft.com/office/powerpoint/2010/main" val="28939776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B00F3-35B3-6ACC-03EF-8A9ACBA02E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6EC147-18E8-3196-CD1C-68D8C809B8C8}"/>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636BC395-77F8-FE1A-D825-501E3A80894B}"/>
              </a:ext>
            </a:extLst>
          </p:cNvPr>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The three sections of this PowerPoint work to support the overarching learning goal and success criteria.</a:t>
            </a:r>
          </a:p>
          <a:p>
            <a:pPr marL="171450" indent="-171450">
              <a:buFont typeface="Arial" panose="020B0604020202020204" pitchFamily="34" charset="0"/>
              <a:buChar char="•"/>
            </a:pPr>
            <a:r>
              <a:rPr lang="en-AU" b="0" dirty="0"/>
              <a:t>This slide reappears at the beginning and end of each of the three sections, anticipating that it might be delivered across three sessions.</a:t>
            </a:r>
          </a:p>
          <a:p>
            <a:pPr marL="0" indent="0">
              <a:buFont typeface="Arial" panose="020B0604020202020204" pitchFamily="34" charset="0"/>
              <a:buNone/>
            </a:pPr>
            <a:endParaRPr lang="en-AU" b="1" dirty="0"/>
          </a:p>
          <a:p>
            <a:pPr marL="0" indent="0">
              <a:buFont typeface="Arial" panose="020B0604020202020204" pitchFamily="34" charset="0"/>
              <a:buNone/>
            </a:pPr>
            <a:r>
              <a:rPr lang="en-AU" b="1" dirty="0"/>
              <a:t>Talking points</a:t>
            </a:r>
            <a:endParaRPr lang="en-AU" b="0" dirty="0"/>
          </a:p>
          <a:p>
            <a:pPr marL="0" indent="0">
              <a:buFont typeface="Arial" panose="020B0604020202020204" pitchFamily="34" charset="0"/>
              <a:buNone/>
            </a:pPr>
            <a:r>
              <a:rPr lang="en-AU" b="0" dirty="0"/>
              <a:t>[Read learning goal and success criteria.]</a:t>
            </a:r>
          </a:p>
        </p:txBody>
      </p:sp>
      <p:sp>
        <p:nvSpPr>
          <p:cNvPr id="4" name="Slide Number Placeholder 3">
            <a:extLst>
              <a:ext uri="{FF2B5EF4-FFF2-40B4-BE49-F238E27FC236}">
                <a16:creationId xmlns:a16="http://schemas.microsoft.com/office/drawing/2014/main" id="{537BB92F-6A04-F629-5F89-38755617FB4B}"/>
              </a:ext>
            </a:extLst>
          </p:cNvPr>
          <p:cNvSpPr>
            <a:spLocks noGrp="1"/>
          </p:cNvSpPr>
          <p:nvPr>
            <p:ph type="sldNum" sz="quarter" idx="5"/>
          </p:nvPr>
        </p:nvSpPr>
        <p:spPr/>
        <p:txBody>
          <a:bodyPr/>
          <a:lstStyle/>
          <a:p>
            <a:pPr>
              <a:defRPr/>
            </a:pPr>
            <a:fld id="{7DC8D554-20BD-45E3-8F8F-C854CD9EEC52}" type="slidenum">
              <a:rPr lang="en-AU" smtClean="0"/>
              <a:pPr>
                <a:defRPr/>
              </a:pPr>
              <a:t>35</a:t>
            </a:fld>
            <a:endParaRPr lang="en-AU"/>
          </a:p>
        </p:txBody>
      </p:sp>
    </p:spTree>
    <p:extLst>
      <p:ext uri="{BB962C8B-B14F-4D97-AF65-F5344CB8AC3E}">
        <p14:creationId xmlns:p14="http://schemas.microsoft.com/office/powerpoint/2010/main" val="13378165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14C6C-6073-DB9B-D30C-2707DCA530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235C5C-0894-AC01-A7C1-E8DF85853F35}"/>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BD08599-D924-06CA-6BB1-B85BDE58E174}"/>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The five fraction constructs considered in this presentation are:</a:t>
            </a:r>
          </a:p>
          <a:p>
            <a:pPr marL="531450" lvl="2" indent="-171450">
              <a:buFont typeface="Arial" panose="020B0604020202020204" pitchFamily="34" charset="0"/>
              <a:buChar char="–"/>
            </a:pPr>
            <a:r>
              <a:rPr lang="en-AU" sz="1200" dirty="0"/>
              <a:t>part-whole</a:t>
            </a:r>
          </a:p>
          <a:p>
            <a:pPr marL="531450" lvl="2" indent="-171450">
              <a:buFont typeface="Arial" panose="020B0604020202020204" pitchFamily="34" charset="0"/>
              <a:buChar char="–"/>
            </a:pPr>
            <a:r>
              <a:rPr lang="en-AU" sz="1200" dirty="0"/>
              <a:t>measure</a:t>
            </a:r>
          </a:p>
          <a:p>
            <a:pPr marL="531450" lvl="2" indent="-171450">
              <a:buFont typeface="Arial" panose="020B0604020202020204" pitchFamily="34" charset="0"/>
              <a:buChar char="–"/>
            </a:pPr>
            <a:r>
              <a:rPr lang="en-AU" sz="1200" dirty="0"/>
              <a:t>division</a:t>
            </a:r>
          </a:p>
          <a:p>
            <a:pPr marL="531450" lvl="2" indent="-171450">
              <a:buFont typeface="Arial" panose="020B0604020202020204" pitchFamily="34" charset="0"/>
              <a:buChar char="–"/>
            </a:pPr>
            <a:r>
              <a:rPr lang="en-AU" sz="1200" dirty="0"/>
              <a:t>operators</a:t>
            </a:r>
          </a:p>
          <a:p>
            <a:pPr marL="531450" lvl="2" indent="-171450">
              <a:buFont typeface="Arial" panose="020B0604020202020204" pitchFamily="34" charset="0"/>
              <a:buChar char="–"/>
            </a:pPr>
            <a:r>
              <a:rPr lang="en-AU" sz="1200" dirty="0"/>
              <a:t>ratio.</a:t>
            </a:r>
          </a:p>
          <a:p>
            <a:pPr marL="0" indent="0">
              <a:buFont typeface="Arial" panose="020B0604020202020204" pitchFamily="34" charset="0"/>
              <a:buNone/>
            </a:pPr>
            <a:endParaRPr lang="en-AU" sz="1100" dirty="0"/>
          </a:p>
          <a:p>
            <a:endParaRPr lang="en-AU" dirty="0"/>
          </a:p>
        </p:txBody>
      </p:sp>
      <p:sp>
        <p:nvSpPr>
          <p:cNvPr id="4" name="Slide Number Placeholder 3">
            <a:extLst>
              <a:ext uri="{FF2B5EF4-FFF2-40B4-BE49-F238E27FC236}">
                <a16:creationId xmlns:a16="http://schemas.microsoft.com/office/drawing/2014/main" id="{805EE8EC-A0A1-8442-4B8F-EFADF7E2E4B9}"/>
              </a:ext>
            </a:extLst>
          </p:cNvPr>
          <p:cNvSpPr>
            <a:spLocks noGrp="1"/>
          </p:cNvSpPr>
          <p:nvPr>
            <p:ph type="sldNum" sz="quarter" idx="5"/>
          </p:nvPr>
        </p:nvSpPr>
        <p:spPr/>
        <p:txBody>
          <a:bodyPr/>
          <a:lstStyle/>
          <a:p>
            <a:pPr>
              <a:defRPr/>
            </a:pPr>
            <a:fld id="{7DC8D554-20BD-45E3-8F8F-C854CD9EEC52}" type="slidenum">
              <a:rPr lang="en-AU" smtClean="0"/>
              <a:pPr>
                <a:defRPr/>
              </a:pPr>
              <a:t>36</a:t>
            </a:fld>
            <a:endParaRPr lang="en-AU" dirty="0"/>
          </a:p>
        </p:txBody>
      </p:sp>
    </p:spTree>
    <p:extLst>
      <p:ext uri="{BB962C8B-B14F-4D97-AF65-F5344CB8AC3E}">
        <p14:creationId xmlns:p14="http://schemas.microsoft.com/office/powerpoint/2010/main" val="1927687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9FC78-2149-9BE6-519F-5DF71D22C2F5}"/>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C69CF64B-2665-805C-AA76-300E5656E223}"/>
              </a:ext>
            </a:extLst>
          </p:cNvPr>
          <p:cNvSpPr>
            <a:spLocks noGrp="1"/>
          </p:cNvSpPr>
          <p:nvPr>
            <p:ph type="body" idx="1"/>
          </p:nvPr>
        </p:nvSpPr>
        <p:spPr>
          <a:xfrm>
            <a:off x="680400" y="4784400"/>
            <a:ext cx="5446399" cy="3726006"/>
          </a:xfrm>
        </p:spPr>
        <p:txBody>
          <a:bodyPr/>
          <a:lstStyle/>
          <a:p>
            <a:pPr marL="0" lvl="0" indent="0">
              <a:buFont typeface="Arial" panose="020B0604020202020204" pitchFamily="34" charset="0"/>
              <a:buNone/>
            </a:pPr>
            <a:r>
              <a:rPr lang="en-US" sz="1200" b="1" dirty="0"/>
              <a:t>Talking points </a:t>
            </a:r>
          </a:p>
          <a:p>
            <a:pPr marL="171450" lvl="0" indent="-171450">
              <a:buFont typeface="Arial" panose="020B0604020202020204" pitchFamily="34" charset="0"/>
              <a:buChar char="•"/>
            </a:pPr>
            <a:r>
              <a:rPr lang="en-US" sz="1200" dirty="0"/>
              <a:t>On this slide, the constructs are illustrated visually. </a:t>
            </a:r>
          </a:p>
          <a:p>
            <a:pPr marL="171450" lvl="0" indent="-171450">
              <a:buFont typeface="Arial" panose="020B0604020202020204" pitchFamily="34" charset="0"/>
              <a:buChar char="•"/>
            </a:pPr>
            <a:r>
              <a:rPr lang="en-US" sz="1200" dirty="0"/>
              <a:t>Each construct will be considered in turn.</a:t>
            </a:r>
          </a:p>
          <a:p>
            <a:pPr marL="171450" lvl="0" indent="-171450">
              <a:buFont typeface="Arial" panose="020B0604020202020204" pitchFamily="34" charset="0"/>
              <a:buChar char="•"/>
            </a:pPr>
            <a:r>
              <a:rPr lang="en-US" sz="1200" dirty="0"/>
              <a:t>While these different constructs will be considered one at a time, they are interrelated.</a:t>
            </a:r>
          </a:p>
          <a:p>
            <a:pPr marL="0" lvl="0" indent="0">
              <a:buFont typeface="Arial" panose="020B0604020202020204" pitchFamily="34" charset="0"/>
              <a:buNone/>
            </a:pPr>
            <a:endParaRPr lang="en-US" sz="1200" dirty="0"/>
          </a:p>
          <a:p>
            <a:pPr lvl="0"/>
            <a:r>
              <a:rPr lang="en-US" sz="1200" b="1" dirty="0"/>
              <a:t>Source:</a:t>
            </a:r>
            <a:r>
              <a:rPr lang="en-US" sz="1200" dirty="0"/>
              <a:t> Adapted from Way, J. (n.d.) </a:t>
            </a:r>
            <a:r>
              <a:rPr lang="en-US" sz="1200" i="1" dirty="0"/>
              <a:t>Big ideas.</a:t>
            </a:r>
            <a:r>
              <a:rPr lang="en-US" sz="1200" dirty="0"/>
              <a:t> </a:t>
            </a:r>
            <a:r>
              <a:rPr lang="en-US" sz="1200" i="0" dirty="0"/>
              <a:t>Top drawer teachers: Resources for teachers of mathematics.</a:t>
            </a:r>
            <a:r>
              <a:rPr lang="en-US" sz="1200" dirty="0"/>
              <a:t> Australian Association of Mathematics Teachers. https://topdrawer.aamt.edu.au/Fractions/Big-ideas</a:t>
            </a:r>
          </a:p>
          <a:p>
            <a:pPr lvl="0"/>
            <a:endParaRPr lang="en-US" sz="1200" dirty="0"/>
          </a:p>
          <a:p>
            <a:endParaRPr lang="en-US" sz="1200" dirty="0"/>
          </a:p>
          <a:p>
            <a:pPr lvl="0"/>
            <a:endParaRPr lang="en-US" dirty="0"/>
          </a:p>
          <a:p>
            <a:endParaRPr lang="en-US" dirty="0"/>
          </a:p>
        </p:txBody>
      </p:sp>
      <p:sp>
        <p:nvSpPr>
          <p:cNvPr id="4" name="Slide Number Placeholder 3">
            <a:extLst>
              <a:ext uri="{FF2B5EF4-FFF2-40B4-BE49-F238E27FC236}">
                <a16:creationId xmlns:a16="http://schemas.microsoft.com/office/drawing/2014/main" id="{9C161574-3F54-4B0E-6632-163D61A24C3B}"/>
              </a:ext>
            </a:extLst>
          </p:cNvPr>
          <p:cNvSpPr>
            <a:spLocks noGrp="1"/>
          </p:cNvSpPr>
          <p:nvPr>
            <p:ph type="sldNum" sz="quarter" idx="10"/>
          </p:nvPr>
        </p:nvSpPr>
        <p:spPr>
          <a:xfrm>
            <a:off x="680401" y="4784407"/>
            <a:ext cx="5446808" cy="3909060"/>
          </a:xfrm>
        </p:spPr>
        <p:txBody>
          <a:bodyPr/>
          <a:lstStyle/>
          <a:p>
            <a:pPr lvl="0"/>
            <a:endParaRPr lang="en-AU" noProof="0" dirty="0"/>
          </a:p>
        </p:txBody>
      </p:sp>
      <p:sp>
        <p:nvSpPr>
          <p:cNvPr id="7" name="Slide Image Placeholder 6">
            <a:extLst>
              <a:ext uri="{FF2B5EF4-FFF2-40B4-BE49-F238E27FC236}">
                <a16:creationId xmlns:a16="http://schemas.microsoft.com/office/drawing/2014/main" id="{3DE33CB5-37AF-0BC4-F15D-EAE32C50843C}"/>
              </a:ext>
            </a:extLst>
          </p:cNvPr>
          <p:cNvSpPr>
            <a:spLocks noGrp="1" noRot="1" noChangeAspect="1"/>
          </p:cNvSpPr>
          <p:nvPr>
            <p:ph type="sldImg"/>
          </p:nvPr>
        </p:nvSpPr>
        <p:spPr>
          <a:xfrm>
            <a:off x="93663" y="744538"/>
            <a:ext cx="6623050" cy="3725862"/>
          </a:xfrm>
        </p:spPr>
      </p:sp>
      <p:sp>
        <p:nvSpPr>
          <p:cNvPr id="2" name="Slide Number Placeholder 3">
            <a:extLst>
              <a:ext uri="{FF2B5EF4-FFF2-40B4-BE49-F238E27FC236}">
                <a16:creationId xmlns:a16="http://schemas.microsoft.com/office/drawing/2014/main" id="{1099F590-55D8-941A-0EE8-A91D6BA7756A}"/>
              </a:ext>
            </a:extLst>
          </p:cNvPr>
          <p:cNvSpPr txBox="1">
            <a:spLocks/>
          </p:cNvSpPr>
          <p:nvPr/>
        </p:nvSpPr>
        <p:spPr>
          <a:xfrm>
            <a:off x="3855839" y="9440647"/>
            <a:ext cx="2949787" cy="496967"/>
          </a:xfrm>
          <a:prstGeom prst="rect">
            <a:avLst/>
          </a:prstGeom>
        </p:spPr>
        <p:txBody>
          <a:bodyPr vert="horz" lIns="91440" tIns="45720" rIns="91440" bIns="45720" rtlCol="0" anchor="b"/>
          <a:lstStyle>
            <a:defPPr>
              <a:defRPr lang="en-AU"/>
            </a:defPPr>
            <a:lvl1pPr algn="r" rtl="0" fontAlgn="base">
              <a:spcBef>
                <a:spcPct val="50000"/>
              </a:spcBef>
              <a:spcAft>
                <a:spcPct val="0"/>
              </a:spcAft>
              <a:defRPr sz="1200"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7DC8D554-20BD-45E3-8F8F-C854CD9EEC52}" type="slidenum">
              <a:rPr lang="en-AU" smtClean="0"/>
              <a:pPr>
                <a:defRPr/>
              </a:pPr>
              <a:t>37</a:t>
            </a:fld>
            <a:endParaRPr lang="en-AU" dirty="0"/>
          </a:p>
        </p:txBody>
      </p:sp>
    </p:spTree>
    <p:extLst>
      <p:ext uri="{BB962C8B-B14F-4D97-AF65-F5344CB8AC3E}">
        <p14:creationId xmlns:p14="http://schemas.microsoft.com/office/powerpoint/2010/main" val="9177011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B7C21-9DFD-0A18-5228-35CA4AFC52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B231E6-0E1D-230F-A825-0E3AD2D3821A}"/>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F189ACDC-DEE8-2AD9-7235-C46A6B27AB2B}"/>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latin typeface="+mn-lt"/>
              </a:rPr>
              <a:t>Talking points </a:t>
            </a:r>
          </a:p>
          <a:p>
            <a:pPr marL="171450" indent="-171450">
              <a:buFont typeface="Arial" panose="020B0604020202020204" pitchFamily="34" charset="0"/>
              <a:buChar char="•"/>
            </a:pPr>
            <a:r>
              <a:rPr lang="en-AU" sz="1200" dirty="0">
                <a:latin typeface="+mn-lt"/>
              </a:rPr>
              <a:t>Before progressing further, let me introduce </a:t>
            </a:r>
            <a:r>
              <a:rPr lang="en-AU" sz="1200" dirty="0">
                <a:effectLst/>
                <a:latin typeface="+mn-lt"/>
                <a:ea typeface="Aptos" panose="020B0004020202020204" pitchFamily="34" charset="0"/>
                <a:cs typeface="Aptos" panose="020B0004020202020204" pitchFamily="34" charset="0"/>
              </a:rPr>
              <a:t>Freida, the fearless fraction elephant — our way of a</a:t>
            </a:r>
            <a:r>
              <a:rPr lang="en-AU" sz="1200" dirty="0">
                <a:latin typeface="+mn-lt"/>
              </a:rPr>
              <a:t>cknowledging the elephant in the room. </a:t>
            </a:r>
          </a:p>
          <a:p>
            <a:pPr marL="171450" indent="-171450">
              <a:buFont typeface="Arial" panose="020B0604020202020204" pitchFamily="34" charset="0"/>
              <a:buChar char="•"/>
            </a:pPr>
            <a:r>
              <a:rPr lang="en-AU" sz="1200" dirty="0">
                <a:latin typeface="+mn-lt"/>
              </a:rPr>
              <a:t>Doing calculations in front of other people is uncomfortable and we know that students find it uncomfortable. </a:t>
            </a:r>
          </a:p>
          <a:p>
            <a:pPr marL="171450" indent="-171450">
              <a:buFont typeface="Arial" panose="020B0604020202020204" pitchFamily="34" charset="0"/>
              <a:buChar char="•"/>
            </a:pPr>
            <a:r>
              <a:rPr lang="en-AU" sz="1200" dirty="0">
                <a:latin typeface="+mn-lt"/>
              </a:rPr>
              <a:t>We also know that when students are uncomfortable and stretching their understanding, they learn the most.</a:t>
            </a:r>
          </a:p>
          <a:p>
            <a:pPr marL="171450" indent="-171450">
              <a:buFont typeface="Arial" panose="020B0604020202020204" pitchFamily="34" charset="0"/>
              <a:buChar char="•"/>
            </a:pPr>
            <a:r>
              <a:rPr lang="en-AU" sz="1200" dirty="0">
                <a:latin typeface="+mn-lt"/>
              </a:rPr>
              <a:t>Take the opportunity during this presentation to practise your thinking out loud so that you can model exploration of fractions with students. </a:t>
            </a:r>
          </a:p>
          <a:p>
            <a:pPr marL="171450" indent="-171450">
              <a:buFont typeface="Arial" panose="020B0604020202020204" pitchFamily="34" charset="0"/>
              <a:buChar char="•"/>
            </a:pPr>
            <a:r>
              <a:rPr lang="en-AU" sz="1200" dirty="0">
                <a:latin typeface="+mn-lt"/>
              </a:rPr>
              <a:t>We need students to talk us through their understanding of fractions without fear or shame. </a:t>
            </a:r>
          </a:p>
          <a:p>
            <a:pPr marL="171450" indent="-171450">
              <a:buFont typeface="Arial" panose="020B0604020202020204" pitchFamily="34" charset="0"/>
              <a:buChar char="•"/>
            </a:pPr>
            <a:r>
              <a:rPr lang="en-AU" sz="1200" dirty="0">
                <a:latin typeface="+mn-lt"/>
              </a:rPr>
              <a:t>Let’s take the time in this session to model that and think about how it feels, what it looks like, and how we </a:t>
            </a:r>
            <a:r>
              <a:rPr lang="en-AU" sz="1100" dirty="0">
                <a:latin typeface="+mn-lt"/>
              </a:rPr>
              <a:t>encourage that in our classrooms.</a:t>
            </a:r>
          </a:p>
        </p:txBody>
      </p:sp>
      <p:sp>
        <p:nvSpPr>
          <p:cNvPr id="4" name="Slide Number Placeholder 3">
            <a:extLst>
              <a:ext uri="{FF2B5EF4-FFF2-40B4-BE49-F238E27FC236}">
                <a16:creationId xmlns:a16="http://schemas.microsoft.com/office/drawing/2014/main" id="{7CD227F7-F8E1-0B62-3446-64D264AB14C3}"/>
              </a:ext>
            </a:extLst>
          </p:cNvPr>
          <p:cNvSpPr>
            <a:spLocks noGrp="1"/>
          </p:cNvSpPr>
          <p:nvPr>
            <p:ph type="sldNum" sz="quarter" idx="5"/>
          </p:nvPr>
        </p:nvSpPr>
        <p:spPr/>
        <p:txBody>
          <a:bodyPr/>
          <a:lstStyle/>
          <a:p>
            <a:pPr>
              <a:defRPr/>
            </a:pPr>
            <a:fld id="{7DC8D554-20BD-45E3-8F8F-C854CD9EEC52}" type="slidenum">
              <a:rPr lang="en-AU" smtClean="0"/>
              <a:pPr>
                <a:defRPr/>
              </a:pPr>
              <a:t>38</a:t>
            </a:fld>
            <a:endParaRPr lang="en-AU"/>
          </a:p>
        </p:txBody>
      </p:sp>
    </p:spTree>
    <p:extLst>
      <p:ext uri="{BB962C8B-B14F-4D97-AF65-F5344CB8AC3E}">
        <p14:creationId xmlns:p14="http://schemas.microsoft.com/office/powerpoint/2010/main" val="13897351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71E2A-0D2A-4059-FD44-5B8D0806B3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14A7E9-8AA4-A0BD-A012-76BEB22991D1}"/>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E85F8DF3-7D41-C9EF-AA24-261E544EA56C}"/>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 </a:t>
            </a:r>
          </a:p>
          <a:p>
            <a:pPr marL="171450" indent="-171450">
              <a:buFont typeface="Arial" panose="020B0604020202020204" pitchFamily="34" charset="0"/>
              <a:buChar char="•"/>
            </a:pPr>
            <a:r>
              <a:rPr lang="en-AU" sz="1200" dirty="0"/>
              <a:t>With that in mind, let us start by exploring the fraction construct of part-whole. </a:t>
            </a:r>
            <a:endParaRPr lang="en-US" sz="1200" dirty="0"/>
          </a:p>
          <a:p>
            <a:endParaRPr lang="en-AU" dirty="0"/>
          </a:p>
        </p:txBody>
      </p:sp>
      <p:sp>
        <p:nvSpPr>
          <p:cNvPr id="4" name="Slide Number Placeholder 3">
            <a:extLst>
              <a:ext uri="{FF2B5EF4-FFF2-40B4-BE49-F238E27FC236}">
                <a16:creationId xmlns:a16="http://schemas.microsoft.com/office/drawing/2014/main" id="{A1220EEB-475F-6B4F-E772-F8FD2264C6B0}"/>
              </a:ext>
            </a:extLst>
          </p:cNvPr>
          <p:cNvSpPr>
            <a:spLocks noGrp="1"/>
          </p:cNvSpPr>
          <p:nvPr>
            <p:ph type="sldNum" sz="quarter" idx="5"/>
          </p:nvPr>
        </p:nvSpPr>
        <p:spPr/>
        <p:txBody>
          <a:bodyPr/>
          <a:lstStyle/>
          <a:p>
            <a:pPr>
              <a:defRPr/>
            </a:pPr>
            <a:fld id="{7DC8D554-20BD-45E3-8F8F-C854CD9EEC52}" type="slidenum">
              <a:rPr lang="en-AU" smtClean="0"/>
              <a:pPr>
                <a:defRPr/>
              </a:pPr>
              <a:t>39</a:t>
            </a:fld>
            <a:endParaRPr lang="en-AU"/>
          </a:p>
        </p:txBody>
      </p:sp>
    </p:spTree>
    <p:extLst>
      <p:ext uri="{BB962C8B-B14F-4D97-AF65-F5344CB8AC3E}">
        <p14:creationId xmlns:p14="http://schemas.microsoft.com/office/powerpoint/2010/main" val="1826387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600" y="745201"/>
            <a:ext cx="6624010" cy="3726006"/>
          </a:xfrm>
          <a:prstGeom prst="rect">
            <a:avLst/>
          </a:prstGeom>
        </p:spPr>
        <p:txBody>
          <a:bodyPr/>
          <a:lstStyle/>
          <a:p>
            <a:r>
              <a:rPr lang="en-AU" b="1" dirty="0"/>
              <a:t>Acknowledgment of Country</a:t>
            </a:r>
          </a:p>
          <a:p>
            <a:endParaRPr lang="en-AU" dirty="0"/>
          </a:p>
          <a:p>
            <a:r>
              <a:rPr lang="en-US" dirty="0"/>
              <a:t>The QCAA acknowledges the traditional custodians of the lands on which we meet today.</a:t>
            </a:r>
          </a:p>
          <a:p>
            <a:endParaRPr lang="en-US" dirty="0"/>
          </a:p>
          <a:p>
            <a:r>
              <a:rPr lang="en-US" dirty="0"/>
              <a:t>We pay our respects to their Elders and their descendants, who continue cultural and spiritual connections to Country, and we extend that respect to Aboriginal and Torres Strait Islander people here today.</a:t>
            </a:r>
          </a:p>
          <a:p>
            <a:endParaRPr lang="en-US" dirty="0"/>
          </a:p>
          <a:p>
            <a:r>
              <a:rPr lang="en-US" dirty="0"/>
              <a:t>We thank them for sharing their cultures and spiritualities and recognise the important contribution of this knowledge to our understanding of this place we call home.</a:t>
            </a:r>
          </a:p>
        </p:txBody>
      </p:sp>
      <p:sp>
        <p:nvSpPr>
          <p:cNvPr id="7" name="Slide Image Placeholder 6">
            <a:extLst>
              <a:ext uri="{FF2B5EF4-FFF2-40B4-BE49-F238E27FC236}">
                <a16:creationId xmlns:a16="http://schemas.microsoft.com/office/drawing/2014/main" id="{27BFF8F4-5FDB-096D-1962-CCDA1EA11D31}"/>
              </a:ext>
            </a:extLst>
          </p:cNvPr>
          <p:cNvSpPr>
            <a:spLocks noGrp="1" noRot="1" noChangeAspect="1"/>
          </p:cNvSpPr>
          <p:nvPr>
            <p:ph type="sldImg"/>
          </p:nvPr>
        </p:nvSpPr>
        <p:spPr/>
      </p:sp>
    </p:spTree>
    <p:extLst>
      <p:ext uri="{BB962C8B-B14F-4D97-AF65-F5344CB8AC3E}">
        <p14:creationId xmlns:p14="http://schemas.microsoft.com/office/powerpoint/2010/main" val="3393392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t>Talking points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Both the Australian Curriculum v9.0: Mathematics and the Numeracy sub-element of Interpreting fractions refer to fractions as part-whole.</a:t>
            </a:r>
          </a:p>
          <a:p>
            <a:pPr marL="171450" indent="-171450">
              <a:buFont typeface="Arial" panose="020B0604020202020204" pitchFamily="34" charset="0"/>
              <a:buChar char="•"/>
            </a:pPr>
            <a:r>
              <a:rPr lang="en-AU" sz="1200" dirty="0"/>
              <a:t>Understanding part-whole is the basis for all understanding of fractions. </a:t>
            </a:r>
          </a:p>
          <a:p>
            <a:pPr marL="171450" indent="-171450">
              <a:buFont typeface="Arial" panose="020B0604020202020204" pitchFamily="34" charset="0"/>
              <a:buChar char="•"/>
            </a:pPr>
            <a:r>
              <a:rPr lang="en-AU" sz="1200" dirty="0"/>
              <a:t>There are key understandings about this construct that students develop. </a:t>
            </a:r>
          </a:p>
          <a:p>
            <a:pPr marL="0" indent="0">
              <a:buFont typeface="Arial" panose="020B0604020202020204" pitchFamily="34" charset="0"/>
              <a:buNone/>
            </a:pPr>
            <a:endParaRPr lang="en-AU" sz="11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40</a:t>
            </a:fld>
            <a:endParaRPr lang="en-AU"/>
          </a:p>
        </p:txBody>
      </p:sp>
    </p:spTree>
    <p:extLst>
      <p:ext uri="{BB962C8B-B14F-4D97-AF65-F5344CB8AC3E}">
        <p14:creationId xmlns:p14="http://schemas.microsoft.com/office/powerpoint/2010/main" val="34939343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sz="1200" b="1" dirty="0">
                <a:latin typeface="+mn-lt"/>
              </a:rPr>
              <a:t>Talking points </a:t>
            </a:r>
          </a:p>
          <a:p>
            <a:pPr marL="171450" indent="-171450">
              <a:buFont typeface="Arial" panose="020B0604020202020204" pitchFamily="34" charset="0"/>
              <a:buChar char="•"/>
            </a:pPr>
            <a:r>
              <a:rPr lang="en-AU" sz="1200" b="0" dirty="0">
                <a:latin typeface="+mn-lt"/>
              </a:rPr>
              <a:t>These understandings include:</a:t>
            </a:r>
          </a:p>
          <a:p>
            <a:pPr marL="531450" lvl="2" indent="-171450">
              <a:buFont typeface="Arial" panose="020B0604020202020204" pitchFamily="34" charset="0"/>
              <a:buChar char="–"/>
            </a:pPr>
            <a:r>
              <a:rPr lang="en-AU" sz="1200" b="0" dirty="0">
                <a:latin typeface="+mn-lt"/>
              </a:rPr>
              <a:t>identifying </a:t>
            </a:r>
            <a:r>
              <a:rPr lang="en-AU" sz="1200" b="0" dirty="0">
                <a:latin typeface="+mn-lt"/>
                <a:cs typeface="Arial" panose="020B0604020202020204" pitchFamily="34" charset="0"/>
              </a:rPr>
              <a:t>— </a:t>
            </a:r>
            <a:r>
              <a:rPr lang="en-AU" sz="1200" b="0" dirty="0">
                <a:latin typeface="+mn-lt"/>
              </a:rPr>
              <a:t>what is the whole? Focusing students on identifying the whole supports a more generalised understanding of fractions. As seen in common misconceptions, understanding the whole is vital</a:t>
            </a:r>
          </a:p>
          <a:p>
            <a:pPr marL="531450" lvl="2" indent="-171450">
              <a:buFont typeface="Arial" panose="020B0604020202020204" pitchFamily="34" charset="0"/>
              <a:buChar char="–"/>
            </a:pPr>
            <a:r>
              <a:rPr lang="en-AU" sz="1200" b="0" dirty="0">
                <a:latin typeface="+mn-lt"/>
              </a:rPr>
              <a:t>being able to make the whole from the parts. If students know the size of one part, they should be able to reconstruct the whole.</a:t>
            </a:r>
          </a:p>
          <a:p>
            <a:pPr marL="171450" indent="-171450">
              <a:buFont typeface="Arial" panose="020B0604020202020204" pitchFamily="34" charset="0"/>
              <a:buChar char="•"/>
            </a:pPr>
            <a:endParaRPr lang="en-AU" sz="1100" dirty="0"/>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41</a:t>
            </a:fld>
            <a:endParaRPr lang="en-AU"/>
          </a:p>
        </p:txBody>
      </p:sp>
    </p:spTree>
    <p:extLst>
      <p:ext uri="{BB962C8B-B14F-4D97-AF65-F5344CB8AC3E}">
        <p14:creationId xmlns:p14="http://schemas.microsoft.com/office/powerpoint/2010/main" val="12326653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459FB-215B-4AC6-05CC-43C1C36F2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9CD0E-2FEF-7702-1B56-3563677F051B}"/>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E13D5E44-8ADA-25CD-3C0E-04447D3A36E6}"/>
              </a:ext>
            </a:extLst>
          </p:cNvPr>
          <p:cNvSpPr>
            <a:spLocks noGrp="1"/>
          </p:cNvSpPr>
          <p:nvPr>
            <p:ph type="body" idx="1"/>
          </p:nvPr>
        </p:nvSpPr>
        <p:spPr>
          <a:xfrm>
            <a:off x="680401" y="4784407"/>
            <a:ext cx="5446808" cy="3909060"/>
          </a:xfrm>
        </p:spPr>
        <p:txBody>
          <a:bodyPr/>
          <a:lstStyle/>
          <a:p>
            <a:r>
              <a:rPr lang="en-AU" sz="1200" b="1" dirty="0"/>
              <a:t>Talking points</a:t>
            </a:r>
          </a:p>
          <a:p>
            <a:pPr marL="171450" indent="-171450">
              <a:buFont typeface="Arial" panose="020B0604020202020204" pitchFamily="34" charset="0"/>
              <a:buChar char="•"/>
            </a:pPr>
            <a:r>
              <a:rPr lang="en-AU" sz="1200" b="0" dirty="0"/>
              <a:t>These understandings also include:</a:t>
            </a:r>
          </a:p>
          <a:p>
            <a:pPr marL="531450" lvl="2" indent="-171450">
              <a:buFont typeface="Arial" panose="020B0604020202020204" pitchFamily="34" charset="0"/>
              <a:buChar char="–"/>
            </a:pPr>
            <a:r>
              <a:rPr lang="en-AU" sz="1200" b="0" dirty="0"/>
              <a:t>the whole can change, which is especially important when moving between discrete contexts (e.g. dividing people into teams) and continuous contexts (e.g. cutting an apple to share)</a:t>
            </a:r>
          </a:p>
          <a:p>
            <a:pPr marL="531450" lvl="2" indent="-171450">
              <a:buFont typeface="Arial" panose="020B0604020202020204" pitchFamily="34" charset="0"/>
              <a:buChar char="–"/>
            </a:pPr>
            <a:r>
              <a:rPr lang="en-AU" sz="1200" b="0" dirty="0"/>
              <a:t>the parts need to be equal, e.g. splitting a shape into four parts does not create quarters unless the parts are equal</a:t>
            </a:r>
          </a:p>
          <a:p>
            <a:pPr marL="531450" lvl="2" indent="-171450">
              <a:buFont typeface="Arial" panose="020B0604020202020204" pitchFamily="34" charset="0"/>
              <a:buChar char="–"/>
            </a:pPr>
            <a:r>
              <a:rPr lang="en-AU" sz="1200" b="0" dirty="0"/>
              <a:t>the more parts the whole is divided into, the smaller each part becomes, e.g. if two pizzas are the same size and one is cut into four equal slices and the other into eight, the slices from the first pizza are larger.</a:t>
            </a:r>
          </a:p>
          <a:p>
            <a:endParaRPr lang="en-AU" dirty="0"/>
          </a:p>
        </p:txBody>
      </p:sp>
      <p:sp>
        <p:nvSpPr>
          <p:cNvPr id="4" name="Slide Number Placeholder 3">
            <a:extLst>
              <a:ext uri="{FF2B5EF4-FFF2-40B4-BE49-F238E27FC236}">
                <a16:creationId xmlns:a16="http://schemas.microsoft.com/office/drawing/2014/main" id="{99FB5951-9B1C-9950-CF29-7D847E3419EE}"/>
              </a:ext>
            </a:extLst>
          </p:cNvPr>
          <p:cNvSpPr>
            <a:spLocks noGrp="1"/>
          </p:cNvSpPr>
          <p:nvPr>
            <p:ph type="sldNum" sz="quarter" idx="5"/>
          </p:nvPr>
        </p:nvSpPr>
        <p:spPr/>
        <p:txBody>
          <a:bodyPr/>
          <a:lstStyle/>
          <a:p>
            <a:pPr>
              <a:defRPr/>
            </a:pPr>
            <a:fld id="{7DC8D554-20BD-45E3-8F8F-C854CD9EEC52}" type="slidenum">
              <a:rPr lang="en-AU" smtClean="0"/>
              <a:pPr>
                <a:defRPr/>
              </a:pPr>
              <a:t>42</a:t>
            </a:fld>
            <a:endParaRPr lang="en-AU"/>
          </a:p>
        </p:txBody>
      </p:sp>
    </p:spTree>
    <p:extLst>
      <p:ext uri="{BB962C8B-B14F-4D97-AF65-F5344CB8AC3E}">
        <p14:creationId xmlns:p14="http://schemas.microsoft.com/office/powerpoint/2010/main" val="10230199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7A07B-45B2-6C64-1880-390C017533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0C5BB8-A6A7-6233-ED92-1BE0E5F782BD}"/>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98A77712-BD2F-A2DD-1953-B8E665FF85A6}"/>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Comparing quarters</a:t>
            </a:r>
            <a:r>
              <a:rPr lang="en-AU" sz="1200" dirty="0"/>
              <a:t> 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part-whole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marL="1714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AU" sz="1100" b="0" kern="1200" dirty="0">
              <a:solidFill>
                <a:schemeClr val="tx1"/>
              </a:solidFill>
              <a:latin typeface="+mn-lt"/>
              <a:ea typeface="+mn-ea"/>
              <a:cs typeface="+mn-cs"/>
            </a:endParaRPr>
          </a:p>
          <a:p>
            <a:pPr marL="171450" indent="-171450" algn="l" rtl="0" eaLnBrk="0" fontAlgn="base" hangingPunct="0">
              <a:spcBef>
                <a:spcPct val="30000"/>
              </a:spcBef>
              <a:spcAft>
                <a:spcPct val="0"/>
              </a:spcAft>
              <a:buFont typeface="Arial" panose="020B0604020202020204" pitchFamily="34" charset="0"/>
              <a:buChar char="•"/>
            </a:pPr>
            <a:endParaRPr lang="en-AU" sz="1100" b="0" kern="1200" dirty="0">
              <a:solidFill>
                <a:schemeClr val="tx1"/>
              </a:solidFill>
              <a:latin typeface="+mn-lt"/>
              <a:ea typeface="+mn-ea"/>
              <a:cs typeface="+mn-cs"/>
            </a:endParaRPr>
          </a:p>
          <a:p>
            <a:pPr>
              <a:lnSpc>
                <a:spcPct val="110000"/>
              </a:lnSpc>
              <a:spcBef>
                <a:spcPts val="2000"/>
              </a:spcBef>
              <a:spcAft>
                <a:spcPts val="600"/>
              </a:spcAft>
              <a:defRPr/>
            </a:pPr>
            <a:endParaRPr lang="en-US" sz="1100" dirty="0"/>
          </a:p>
        </p:txBody>
      </p:sp>
      <p:sp>
        <p:nvSpPr>
          <p:cNvPr id="4" name="Slide Number Placeholder 3">
            <a:extLst>
              <a:ext uri="{FF2B5EF4-FFF2-40B4-BE49-F238E27FC236}">
                <a16:creationId xmlns:a16="http://schemas.microsoft.com/office/drawing/2014/main" id="{49E38D23-FA76-B8AE-2AD6-B93CC004B152}"/>
              </a:ext>
            </a:extLst>
          </p:cNvPr>
          <p:cNvSpPr>
            <a:spLocks noGrp="1"/>
          </p:cNvSpPr>
          <p:nvPr>
            <p:ph type="sldNum" sz="quarter" idx="5"/>
          </p:nvPr>
        </p:nvSpPr>
        <p:spPr/>
        <p:txBody>
          <a:bodyPr/>
          <a:lstStyle/>
          <a:p>
            <a:pPr>
              <a:defRPr/>
            </a:pPr>
            <a:fld id="{7DC8D554-20BD-45E3-8F8F-C854CD9EEC52}" type="slidenum">
              <a:rPr lang="en-AU" smtClean="0"/>
              <a:pPr>
                <a:defRPr/>
              </a:pPr>
              <a:t>43</a:t>
            </a:fld>
            <a:endParaRPr lang="en-AU"/>
          </a:p>
        </p:txBody>
      </p:sp>
    </p:spTree>
    <p:extLst>
      <p:ext uri="{BB962C8B-B14F-4D97-AF65-F5344CB8AC3E}">
        <p14:creationId xmlns:p14="http://schemas.microsoft.com/office/powerpoint/2010/main" val="18694733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860D1-EAEF-1FD0-9A46-DD4711729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A0D257-9924-C068-EB3D-D86C761E3121}"/>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4DB1DED3-C161-E151-1818-1AC4B8FBFBF5}"/>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What is the whole? </a:t>
            </a:r>
            <a:r>
              <a:rPr lang="en-AU" sz="1200" dirty="0"/>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part-whole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marL="171450" indent="-171450">
              <a:lnSpc>
                <a:spcPct val="100000"/>
              </a:lnSpc>
              <a:spcBef>
                <a:spcPts val="0"/>
              </a:spcBef>
              <a:spcAft>
                <a:spcPts val="0"/>
              </a:spcAft>
              <a:buFont typeface="Arial" panose="020B0604020202020204" pitchFamily="34" charset="0"/>
              <a:buChar char="•"/>
            </a:pPr>
            <a:endParaRPr lang="en-AU" sz="1200" dirty="0"/>
          </a:p>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mn-ea"/>
                <a:cs typeface="+mn-cs"/>
              </a:rPr>
              <a:t>This activity is inspired by </a:t>
            </a:r>
            <a:r>
              <a:rPr lang="en-AU" sz="1200" u="none" strike="noStrike" kern="1200" dirty="0">
                <a:solidFill>
                  <a:schemeClr val="tx1"/>
                </a:solidFill>
                <a:effectLst/>
                <a:latin typeface="+mn-lt"/>
                <a:ea typeface="+mn-ea"/>
                <a:cs typeface="+mn-cs"/>
              </a:rPr>
              <a:t>Australian Association of Mathematics Teachers. (n.d.). </a:t>
            </a:r>
            <a:r>
              <a:rPr lang="en-AU" sz="1200" i="1" kern="1200" dirty="0">
                <a:solidFill>
                  <a:schemeClr val="tx1"/>
                </a:solidFill>
                <a:effectLst/>
                <a:latin typeface="+mn-lt"/>
                <a:ea typeface="+mn-ea"/>
                <a:cs typeface="+mn-cs"/>
              </a:rPr>
              <a:t>Parts and wholes</a:t>
            </a:r>
            <a:r>
              <a:rPr lang="en-AU" sz="1200" kern="1200" dirty="0">
                <a:solidFill>
                  <a:schemeClr val="tx1"/>
                </a:solidFill>
                <a:effectLst/>
                <a:latin typeface="+mn-lt"/>
                <a:ea typeface="+mn-ea"/>
                <a:cs typeface="+mn-cs"/>
              </a:rPr>
              <a:t>. Top drawer teachers: Resources for teachers of mathematics. </a:t>
            </a:r>
            <a:r>
              <a:rPr lang="en-AU" sz="1200" u="none" strike="noStrike" kern="1200" dirty="0">
                <a:solidFill>
                  <a:schemeClr val="tx1"/>
                </a:solidFill>
                <a:effectLst/>
                <a:latin typeface="+mn-lt"/>
                <a:ea typeface="+mn-ea"/>
                <a:cs typeface="+mn-cs"/>
                <a:hlinkClick r:id="rId3"/>
              </a:rPr>
              <a:t>https://topdrawer.aamt.edu.au/Fractions/Activities/Part-and-wholes</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AU" sz="1200" dirty="0"/>
          </a:p>
          <a:p>
            <a:pPr marL="0" indent="0" algn="l" rtl="0" eaLnBrk="0" fontAlgn="base" hangingPunct="0">
              <a:spcBef>
                <a:spcPct val="30000"/>
              </a:spcBef>
              <a:spcAft>
                <a:spcPct val="0"/>
              </a:spcAft>
              <a:buFont typeface="Arial" panose="020B0604020202020204" pitchFamily="34" charset="0"/>
              <a:buNone/>
            </a:pPr>
            <a:endParaRPr lang="en-AU" sz="1100" b="0" kern="1200" dirty="0">
              <a:solidFill>
                <a:schemeClr val="tx1"/>
              </a:solidFill>
              <a:latin typeface="+mn-lt"/>
              <a:ea typeface="+mn-ea"/>
              <a:cs typeface="+mn-cs"/>
            </a:endParaRPr>
          </a:p>
        </p:txBody>
      </p:sp>
      <p:sp>
        <p:nvSpPr>
          <p:cNvPr id="4" name="Slide Number Placeholder 3">
            <a:extLst>
              <a:ext uri="{FF2B5EF4-FFF2-40B4-BE49-F238E27FC236}">
                <a16:creationId xmlns:a16="http://schemas.microsoft.com/office/drawing/2014/main" id="{D8D525E3-B09F-0A95-E973-149405694A9C}"/>
              </a:ext>
            </a:extLst>
          </p:cNvPr>
          <p:cNvSpPr>
            <a:spLocks noGrp="1"/>
          </p:cNvSpPr>
          <p:nvPr>
            <p:ph type="sldNum" sz="quarter" idx="5"/>
          </p:nvPr>
        </p:nvSpPr>
        <p:spPr/>
        <p:txBody>
          <a:bodyPr/>
          <a:lstStyle/>
          <a:p>
            <a:pPr>
              <a:defRPr/>
            </a:pPr>
            <a:fld id="{7DC8D554-20BD-45E3-8F8F-C854CD9EEC52}" type="slidenum">
              <a:rPr lang="en-AU" smtClean="0"/>
              <a:pPr>
                <a:defRPr/>
              </a:pPr>
              <a:t>44</a:t>
            </a:fld>
            <a:endParaRPr lang="en-AU"/>
          </a:p>
        </p:txBody>
      </p:sp>
    </p:spTree>
    <p:extLst>
      <p:ext uri="{BB962C8B-B14F-4D97-AF65-F5344CB8AC3E}">
        <p14:creationId xmlns:p14="http://schemas.microsoft.com/office/powerpoint/2010/main" val="38164233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9F6E8-E002-024A-6AA2-C21F7E09DC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60C379-455A-B9B2-F47F-F25860F6159B}"/>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66DD067D-E95A-768C-74C8-40CB7CE051C6}"/>
              </a:ext>
            </a:extLst>
          </p:cNvPr>
          <p:cNvSpPr>
            <a:spLocks noGrp="1"/>
          </p:cNvSpPr>
          <p:nvPr>
            <p:ph type="body" idx="1"/>
          </p:nvPr>
        </p:nvSpPr>
        <p:spPr>
          <a:xfrm>
            <a:off x="680401" y="4784407"/>
            <a:ext cx="5446808" cy="3909060"/>
          </a:xfrm>
        </p:spPr>
        <p:txBody>
          <a:bodyPr/>
          <a:lstStyle/>
          <a:p>
            <a:r>
              <a:rPr lang="en-AU" sz="1200" b="1" dirty="0"/>
              <a:t>Talking points</a:t>
            </a:r>
          </a:p>
          <a:p>
            <a:pPr marL="171450" indent="-171450">
              <a:buFont typeface="Arial" panose="020B0604020202020204" pitchFamily="34" charset="0"/>
              <a:buChar char="•"/>
            </a:pPr>
            <a:r>
              <a:rPr lang="en-AU" sz="1200" dirty="0"/>
              <a:t>Let us now move to the second fraction construct: measure.</a:t>
            </a:r>
          </a:p>
          <a:p>
            <a:endParaRPr lang="en-AU" dirty="0"/>
          </a:p>
        </p:txBody>
      </p:sp>
      <p:sp>
        <p:nvSpPr>
          <p:cNvPr id="4" name="Slide Number Placeholder 3">
            <a:extLst>
              <a:ext uri="{FF2B5EF4-FFF2-40B4-BE49-F238E27FC236}">
                <a16:creationId xmlns:a16="http://schemas.microsoft.com/office/drawing/2014/main" id="{A330B490-127C-17AE-3254-181E080735BD}"/>
              </a:ext>
            </a:extLst>
          </p:cNvPr>
          <p:cNvSpPr>
            <a:spLocks noGrp="1"/>
          </p:cNvSpPr>
          <p:nvPr>
            <p:ph type="sldNum" sz="quarter" idx="5"/>
          </p:nvPr>
        </p:nvSpPr>
        <p:spPr/>
        <p:txBody>
          <a:bodyPr/>
          <a:lstStyle/>
          <a:p>
            <a:pPr>
              <a:defRPr/>
            </a:pPr>
            <a:fld id="{7DC8D554-20BD-45E3-8F8F-C854CD9EEC52}" type="slidenum">
              <a:rPr lang="en-AU" smtClean="0"/>
              <a:pPr>
                <a:defRPr/>
              </a:pPr>
              <a:t>45</a:t>
            </a:fld>
            <a:endParaRPr lang="en-AU"/>
          </a:p>
        </p:txBody>
      </p:sp>
    </p:spTree>
    <p:extLst>
      <p:ext uri="{BB962C8B-B14F-4D97-AF65-F5344CB8AC3E}">
        <p14:creationId xmlns:p14="http://schemas.microsoft.com/office/powerpoint/2010/main" val="17670701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t>Talking points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Understanding fractions as a measure supports students to understand fractions as numbers that fit on the number line.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Both the Australian Curriculum v9.0: Mathematics and the Numeracy sub-element of Interpreting fractions refer to fractions as measure.</a:t>
            </a:r>
          </a:p>
          <a:p>
            <a:pPr marL="0" indent="0">
              <a:buFont typeface="Arial" panose="020B0604020202020204" pitchFamily="34" charset="0"/>
              <a:buNone/>
            </a:pPr>
            <a:endParaRPr lang="en-AU" sz="11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46</a:t>
            </a:fld>
            <a:endParaRPr lang="en-AU"/>
          </a:p>
        </p:txBody>
      </p:sp>
    </p:spTree>
    <p:extLst>
      <p:ext uri="{BB962C8B-B14F-4D97-AF65-F5344CB8AC3E}">
        <p14:creationId xmlns:p14="http://schemas.microsoft.com/office/powerpoint/2010/main" val="8520463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t>Talking points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There are key understandings about fractions as a measure that support students to see fractions beyond just part-whole. </a:t>
            </a:r>
          </a:p>
          <a:p>
            <a:pPr marL="171450" indent="-171450">
              <a:buFont typeface="Arial" panose="020B0604020202020204" pitchFamily="34" charset="0"/>
              <a:buChar char="•"/>
            </a:pPr>
            <a:r>
              <a:rPr lang="en-AU" sz="1200" dirty="0"/>
              <a:t>There is still a part and a whole when considering number lines, but here the whole is 1 and the end of the part (of 1) is marked as a measure from 0.</a:t>
            </a:r>
          </a:p>
          <a:p>
            <a:pPr marL="171450" indent="-171450">
              <a:buFont typeface="Arial" panose="020B0604020202020204" pitchFamily="34" charset="0"/>
              <a:buChar char="•"/>
            </a:pPr>
            <a:r>
              <a:rPr lang="en-AU" sz="1200" dirty="0"/>
              <a:t>By placing fractions on a number line, we support students to: </a:t>
            </a:r>
          </a:p>
          <a:p>
            <a:pPr marL="531450" lvl="2" indent="-171450">
              <a:buFont typeface="Arial" panose="020B0604020202020204" pitchFamily="34" charset="0"/>
              <a:buChar char="–"/>
            </a:pPr>
            <a:r>
              <a:rPr lang="en-AU" sz="1200" dirty="0"/>
              <a:t>connect to measurement of time and turn</a:t>
            </a:r>
          </a:p>
          <a:p>
            <a:pPr marL="531450" lvl="2" indent="-171450">
              <a:buFont typeface="Arial" panose="020B0604020202020204" pitchFamily="34" charset="0"/>
              <a:buChar char="–"/>
            </a:pPr>
            <a:r>
              <a:rPr lang="en-AU" sz="1200" dirty="0"/>
              <a:t>connect to measurement with decimals</a:t>
            </a:r>
          </a:p>
          <a:p>
            <a:pPr marL="531450" lvl="2" indent="-171450">
              <a:buFont typeface="Arial" panose="020B0604020202020204" pitchFamily="34" charset="0"/>
              <a:buChar char="–"/>
            </a:pPr>
            <a:r>
              <a:rPr lang="en-AU" sz="1200" dirty="0"/>
              <a:t>understand fractions as numbers </a:t>
            </a:r>
          </a:p>
          <a:p>
            <a:pPr marL="531450" lvl="2" indent="-171450">
              <a:buFont typeface="Arial" panose="020B0604020202020204" pitchFamily="34" charset="0"/>
              <a:buChar char="–"/>
            </a:pPr>
            <a:r>
              <a:rPr lang="en-AU" sz="1200" dirty="0"/>
              <a:t>estimate with fractions</a:t>
            </a:r>
          </a:p>
          <a:p>
            <a:pPr marL="531450" lvl="2" indent="-171450">
              <a:buFont typeface="Arial" panose="020B0604020202020204" pitchFamily="34" charset="0"/>
              <a:buChar char="–"/>
            </a:pPr>
            <a:r>
              <a:rPr lang="en-AU" sz="1200" dirty="0"/>
              <a:t>consider the relative size of fractions</a:t>
            </a:r>
          </a:p>
          <a:p>
            <a:pPr marL="531450" lvl="2" indent="-171450">
              <a:buFont typeface="Arial" panose="020B0604020202020204" pitchFamily="34" charset="0"/>
              <a:buChar char="–"/>
            </a:pPr>
            <a:r>
              <a:rPr lang="en-AU" sz="1200" dirty="0"/>
              <a:t>understand equivalent fractions</a:t>
            </a:r>
          </a:p>
          <a:p>
            <a:pPr marL="531450" lvl="2" indent="-171450">
              <a:buFont typeface="Arial" panose="020B0604020202020204" pitchFamily="34" charset="0"/>
              <a:buChar char="–"/>
            </a:pPr>
            <a:r>
              <a:rPr lang="en-AU" sz="1200" dirty="0"/>
              <a:t>add and subtract fractions.</a:t>
            </a:r>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47</a:t>
            </a:fld>
            <a:endParaRPr lang="en-AU"/>
          </a:p>
        </p:txBody>
      </p:sp>
    </p:spTree>
    <p:extLst>
      <p:ext uri="{BB962C8B-B14F-4D97-AF65-F5344CB8AC3E}">
        <p14:creationId xmlns:p14="http://schemas.microsoft.com/office/powerpoint/2010/main" val="14031810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2D1CE-CA77-8E47-FA7A-4D1A5B0B2B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46B63-3003-FA42-19DF-23CE46A50C80}"/>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B796DF1-ED24-546C-6A6B-8325EDDCC304}"/>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What fraction time? </a:t>
            </a:r>
            <a:r>
              <a:rPr lang="en-AU" sz="1200" dirty="0"/>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measure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marL="1714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AU" sz="1100" b="0" kern="1200" dirty="0">
              <a:solidFill>
                <a:schemeClr val="tx1"/>
              </a:solidFill>
              <a:latin typeface="+mn-lt"/>
              <a:ea typeface="+mn-ea"/>
              <a:cs typeface="+mn-cs"/>
            </a:endParaRPr>
          </a:p>
        </p:txBody>
      </p:sp>
      <p:sp>
        <p:nvSpPr>
          <p:cNvPr id="4" name="Slide Number Placeholder 3">
            <a:extLst>
              <a:ext uri="{FF2B5EF4-FFF2-40B4-BE49-F238E27FC236}">
                <a16:creationId xmlns:a16="http://schemas.microsoft.com/office/drawing/2014/main" id="{76D52DD1-23A2-8EE6-BF52-080660124418}"/>
              </a:ext>
            </a:extLst>
          </p:cNvPr>
          <p:cNvSpPr>
            <a:spLocks noGrp="1"/>
          </p:cNvSpPr>
          <p:nvPr>
            <p:ph type="sldNum" sz="quarter" idx="5"/>
          </p:nvPr>
        </p:nvSpPr>
        <p:spPr/>
        <p:txBody>
          <a:bodyPr/>
          <a:lstStyle/>
          <a:p>
            <a:pPr>
              <a:defRPr/>
            </a:pPr>
            <a:fld id="{7DC8D554-20BD-45E3-8F8F-C854CD9EEC52}" type="slidenum">
              <a:rPr lang="en-AU" smtClean="0"/>
              <a:pPr>
                <a:defRPr/>
              </a:pPr>
              <a:t>48</a:t>
            </a:fld>
            <a:endParaRPr lang="en-AU"/>
          </a:p>
        </p:txBody>
      </p:sp>
    </p:spTree>
    <p:extLst>
      <p:ext uri="{BB962C8B-B14F-4D97-AF65-F5344CB8AC3E}">
        <p14:creationId xmlns:p14="http://schemas.microsoft.com/office/powerpoint/2010/main" val="4255151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99177-BA76-AC6A-10B4-65CB9DC7AD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87273-0E91-347E-5E2B-2C7CD2CAFF1E}"/>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C586DEC6-CB48-1EAE-7DF6-BA16E5E09170}"/>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latin typeface="+mn-lt"/>
              </a:rPr>
              <a:t>Presenter notes</a:t>
            </a:r>
          </a:p>
          <a:p>
            <a:pPr marL="171450" indent="-171450">
              <a:lnSpc>
                <a:spcPct val="100000"/>
              </a:lnSpc>
              <a:spcBef>
                <a:spcPts val="0"/>
              </a:spcBef>
              <a:spcAft>
                <a:spcPts val="0"/>
              </a:spcAft>
              <a:buFont typeface="Arial" panose="020B0604020202020204" pitchFamily="34" charset="0"/>
              <a:buChar char="•"/>
              <a:defRPr/>
            </a:pPr>
            <a:r>
              <a:rPr lang="en-AU" sz="1200" dirty="0">
                <a:latin typeface="+mn-lt"/>
              </a:rPr>
              <a:t>Consider how participants should engage with the </a:t>
            </a:r>
            <a:r>
              <a:rPr lang="en-AU" sz="1200" i="1" dirty="0">
                <a:latin typeface="+mn-lt"/>
              </a:rPr>
              <a:t>Walk the line </a:t>
            </a:r>
            <a:r>
              <a:rPr lang="en-AU" sz="1200" dirty="0">
                <a:latin typeface="+mn-lt"/>
              </a:rPr>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measure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latin typeface="+mn-lt"/>
              </a:rPr>
              <a:t>Once participants have engaged with the factsheet, discuss the reflection questions (see Talking points or skip to slide 69) and encourage participants to record their thinking in the </a:t>
            </a:r>
            <a:r>
              <a:rPr lang="en-AU" sz="1200" i="1" dirty="0">
                <a:latin typeface="+mn-lt"/>
              </a:rPr>
              <a:t>Fractions reflection </a:t>
            </a:r>
            <a:r>
              <a:rPr lang="en-AU" sz="1200" i="0" dirty="0">
                <a:latin typeface="+mn-lt"/>
              </a:rPr>
              <a:t>document.</a:t>
            </a:r>
          </a:p>
          <a:p>
            <a:pPr marL="171450" indent="-171450">
              <a:lnSpc>
                <a:spcPct val="100000"/>
              </a:lnSpc>
              <a:spcBef>
                <a:spcPts val="0"/>
              </a:spcBef>
              <a:spcAft>
                <a:spcPts val="0"/>
              </a:spcAft>
              <a:buFont typeface="Arial" panose="020B0604020202020204" pitchFamily="34" charset="0"/>
              <a:buChar char="•"/>
              <a:defRPr/>
            </a:pPr>
            <a:endParaRPr lang="en-AU" sz="1200" i="0" dirty="0">
              <a:latin typeface="+mn-lt"/>
            </a:endParaRPr>
          </a:p>
          <a:p>
            <a:pPr marL="0" indent="0">
              <a:lnSpc>
                <a:spcPct val="100000"/>
              </a:lnSpc>
              <a:spcBef>
                <a:spcPts val="0"/>
              </a:spcBef>
              <a:spcAft>
                <a:spcPts val="0"/>
              </a:spcAft>
              <a:buFont typeface="Arial" panose="020B0604020202020204" pitchFamily="34" charset="0"/>
              <a:buNone/>
              <a:defRPr/>
            </a:pPr>
            <a:r>
              <a:rPr lang="en-AU" sz="1200" b="1" i="0" dirty="0">
                <a:latin typeface="+mn-lt"/>
              </a:rPr>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latin typeface="+mn-lt"/>
              </a:rPr>
              <a:t>Record your reflections in the corresponding space in pages 13 to 15 of the </a:t>
            </a:r>
            <a:r>
              <a:rPr lang="en-AU" sz="1200" i="1" dirty="0">
                <a:latin typeface="+mn-lt"/>
              </a:rPr>
              <a:t>Fractions reflection</a:t>
            </a:r>
            <a:r>
              <a:rPr lang="en-AU" sz="1200" dirty="0">
                <a:latin typeface="+mn-lt"/>
              </a:rPr>
              <a:t> document.</a:t>
            </a:r>
          </a:p>
          <a:p>
            <a:pPr>
              <a:lnSpc>
                <a:spcPct val="100000"/>
              </a:lnSpc>
              <a:spcBef>
                <a:spcPts val="0"/>
              </a:spcBef>
              <a:spcAft>
                <a:spcPts val="0"/>
              </a:spcAft>
            </a:pPr>
            <a:endParaRPr lang="en-AU" sz="1200" dirty="0">
              <a:latin typeface="+mn-lt"/>
              <a:cs typeface="Arial"/>
            </a:endParaRPr>
          </a:p>
          <a:p>
            <a:pPr>
              <a:lnSpc>
                <a:spcPct val="100000"/>
              </a:lnSpc>
              <a:spcBef>
                <a:spcPts val="0"/>
              </a:spcBef>
              <a:spcAft>
                <a:spcPts val="0"/>
              </a:spcAft>
            </a:pPr>
            <a:r>
              <a:rPr lang="en-AU" sz="1200" b="0" dirty="0">
                <a:latin typeface="+mn-lt"/>
              </a:rPr>
              <a:t>This task was inspired by: </a:t>
            </a:r>
          </a:p>
          <a:p>
            <a:pPr>
              <a:lnSpc>
                <a:spcPct val="100000"/>
              </a:lnSpc>
              <a:spcBef>
                <a:spcPts val="0"/>
              </a:spcBef>
              <a:spcAft>
                <a:spcPts val="0"/>
              </a:spcAft>
            </a:pPr>
            <a:r>
              <a:rPr lang="en-AU" sz="1200" kern="1200" dirty="0">
                <a:solidFill>
                  <a:schemeClr val="tx1"/>
                </a:solidFill>
                <a:effectLst/>
                <a:latin typeface="+mn-lt"/>
                <a:ea typeface="+mn-ea"/>
                <a:cs typeface="+mn-cs"/>
              </a:rPr>
              <a:t>Australian Association of Mathematics Teachers. (n.d.). </a:t>
            </a:r>
            <a:r>
              <a:rPr lang="en-AU" sz="1200" i="1" kern="1200" dirty="0">
                <a:solidFill>
                  <a:schemeClr val="tx1"/>
                </a:solidFill>
                <a:effectLst/>
                <a:latin typeface="+mn-lt"/>
                <a:ea typeface="+mn-ea"/>
                <a:cs typeface="+mn-cs"/>
              </a:rPr>
              <a:t>Sorting fractions cards slide presentation</a:t>
            </a:r>
            <a:r>
              <a:rPr lang="en-AU" sz="1200" kern="1200" dirty="0">
                <a:solidFill>
                  <a:schemeClr val="tx1"/>
                </a:solidFill>
                <a:effectLst/>
                <a:latin typeface="+mn-lt"/>
                <a:ea typeface="+mn-ea"/>
                <a:cs typeface="+mn-cs"/>
              </a:rPr>
              <a:t>, Top drawer teachers: Resources for teachers of mathematics. </a:t>
            </a:r>
            <a:r>
              <a:rPr lang="en-US" sz="1200" u="none" strike="noStrike" kern="1200" dirty="0">
                <a:solidFill>
                  <a:schemeClr val="tx1"/>
                </a:solidFill>
                <a:effectLst/>
                <a:latin typeface="+mn-lt"/>
                <a:ea typeface="+mn-ea"/>
                <a:cs typeface="+mn-cs"/>
                <a:hlinkClick r:id="rId3"/>
              </a:rPr>
              <a:t>https://topdrawer.aamt.edu.au/Fractions/Downloads/Sorting-fractions-cards-slide-presentation</a:t>
            </a:r>
            <a:endParaRPr lang="en-US" sz="1200" u="none" strike="noStrike" kern="1200" dirty="0">
              <a:solidFill>
                <a:schemeClr val="tx1"/>
              </a:solidFill>
              <a:effectLst/>
              <a:latin typeface="+mn-lt"/>
              <a:ea typeface="+mn-ea"/>
              <a:cs typeface="+mn-cs"/>
            </a:endParaRPr>
          </a:p>
          <a:p>
            <a:pPr>
              <a:lnSpc>
                <a:spcPct val="100000"/>
              </a:lnSpc>
              <a:spcBef>
                <a:spcPts val="0"/>
              </a:spcBef>
              <a:spcAft>
                <a:spcPts val="0"/>
              </a:spcAft>
            </a:pPr>
            <a:endParaRPr lang="en-AU" sz="1200" kern="1200" dirty="0">
              <a:solidFill>
                <a:schemeClr val="tx1"/>
              </a:solidFill>
              <a:effectLst/>
              <a:latin typeface="+mn-lt"/>
              <a:ea typeface="+mn-ea"/>
              <a:cs typeface="+mn-cs"/>
            </a:endParaRPr>
          </a:p>
          <a:p>
            <a:pPr>
              <a:lnSpc>
                <a:spcPct val="100000"/>
              </a:lnSpc>
              <a:spcBef>
                <a:spcPts val="0"/>
              </a:spcBef>
              <a:spcAft>
                <a:spcPts val="0"/>
              </a:spcAft>
            </a:pPr>
            <a:r>
              <a:rPr lang="en-AU" sz="1200" kern="1200" dirty="0" err="1">
                <a:solidFill>
                  <a:schemeClr val="tx1"/>
                </a:solidFill>
                <a:effectLst/>
                <a:latin typeface="+mn-lt"/>
                <a:ea typeface="+mn-ea"/>
                <a:cs typeface="+mn-cs"/>
              </a:rPr>
              <a:t>YuMi</a:t>
            </a:r>
            <a:r>
              <a:rPr lang="en-AU" sz="1200" kern="1200" dirty="0">
                <a:solidFill>
                  <a:schemeClr val="tx1"/>
                </a:solidFill>
                <a:effectLst/>
                <a:latin typeface="+mn-lt"/>
                <a:ea typeface="+mn-ea"/>
                <a:cs typeface="+mn-cs"/>
              </a:rPr>
              <a:t> Deadly Centre Faculty of Education. (2014). </a:t>
            </a:r>
            <a:r>
              <a:rPr lang="en-AU" sz="1200" i="1" kern="1200" dirty="0" err="1">
                <a:solidFill>
                  <a:schemeClr val="tx1"/>
                </a:solidFill>
                <a:effectLst/>
                <a:latin typeface="+mn-lt"/>
                <a:ea typeface="+mn-ea"/>
                <a:cs typeface="+mn-cs"/>
              </a:rPr>
              <a:t>YuMi</a:t>
            </a:r>
            <a:r>
              <a:rPr lang="en-AU" sz="1200" i="1" kern="1200" dirty="0">
                <a:solidFill>
                  <a:schemeClr val="tx1"/>
                </a:solidFill>
                <a:effectLst/>
                <a:latin typeface="+mn-lt"/>
                <a:ea typeface="+mn-ea"/>
                <a:cs typeface="+mn-cs"/>
              </a:rPr>
              <a:t> Deadly Maths Year 4 Teacher Resource: NA </a:t>
            </a:r>
            <a:r>
              <a:rPr lang="en-AU" sz="1200" i="1" kern="1200" dirty="0">
                <a:solidFill>
                  <a:schemeClr val="tx1"/>
                </a:solidFill>
                <a:effectLst/>
                <a:latin typeface="+mn-lt"/>
                <a:ea typeface="+mn-ea"/>
                <a:cs typeface="Arial" panose="020B0604020202020204" pitchFamily="34" charset="0"/>
              </a:rPr>
              <a:t>—</a:t>
            </a:r>
            <a:r>
              <a:rPr lang="en-AU" sz="1200" i="1" kern="1200" dirty="0">
                <a:solidFill>
                  <a:schemeClr val="tx1"/>
                </a:solidFill>
                <a:effectLst/>
                <a:latin typeface="+mn-lt"/>
                <a:ea typeface="+mn-ea"/>
                <a:cs typeface="+mn-cs"/>
              </a:rPr>
              <a:t> Walking the rope</a:t>
            </a:r>
            <a:r>
              <a:rPr lang="en-AU" sz="1200" kern="1200" dirty="0">
                <a:solidFill>
                  <a:schemeClr val="tx1"/>
                </a:solidFill>
                <a:effectLst/>
                <a:latin typeface="+mn-lt"/>
                <a:ea typeface="+mn-ea"/>
                <a:cs typeface="+mn-cs"/>
              </a:rPr>
              <a:t>. QUT. </a:t>
            </a:r>
            <a:r>
              <a:rPr lang="en-AU" sz="1200" u="none" strike="noStrike" kern="1200" dirty="0">
                <a:solidFill>
                  <a:schemeClr val="tx1"/>
                </a:solidFill>
                <a:effectLst/>
                <a:latin typeface="+mn-lt"/>
                <a:ea typeface="+mn-ea"/>
                <a:cs typeface="+mn-cs"/>
                <a:hlinkClick r:id="rId4"/>
              </a:rPr>
              <a:t>https://research.qut.edu.au/ydc/wp-content/uploads/sites/181/2017/12/YDM-CCP14_Year4_NA_Walking_the_rope.pdf</a:t>
            </a:r>
            <a:endParaRPr lang="en-AU" sz="1200" b="0" dirty="0">
              <a:latin typeface="+mn-lt"/>
            </a:endParaRPr>
          </a:p>
        </p:txBody>
      </p:sp>
      <p:sp>
        <p:nvSpPr>
          <p:cNvPr id="4" name="Slide Number Placeholder 3">
            <a:extLst>
              <a:ext uri="{FF2B5EF4-FFF2-40B4-BE49-F238E27FC236}">
                <a16:creationId xmlns:a16="http://schemas.microsoft.com/office/drawing/2014/main" id="{EBCF8937-957E-1336-F9B4-EA1B9110445E}"/>
              </a:ext>
            </a:extLst>
          </p:cNvPr>
          <p:cNvSpPr>
            <a:spLocks noGrp="1"/>
          </p:cNvSpPr>
          <p:nvPr>
            <p:ph type="sldNum" sz="quarter" idx="5"/>
          </p:nvPr>
        </p:nvSpPr>
        <p:spPr/>
        <p:txBody>
          <a:bodyPr/>
          <a:lstStyle/>
          <a:p>
            <a:pPr>
              <a:defRPr/>
            </a:pPr>
            <a:fld id="{7DC8D554-20BD-45E3-8F8F-C854CD9EEC52}" type="slidenum">
              <a:rPr lang="en-AU" smtClean="0"/>
              <a:pPr>
                <a:defRPr/>
              </a:pPr>
              <a:t>49</a:t>
            </a:fld>
            <a:endParaRPr lang="en-AU"/>
          </a:p>
        </p:txBody>
      </p:sp>
    </p:spTree>
    <p:extLst>
      <p:ext uri="{BB962C8B-B14F-4D97-AF65-F5344CB8AC3E}">
        <p14:creationId xmlns:p14="http://schemas.microsoft.com/office/powerpoint/2010/main" val="2857961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The three sections of this PowerPoint work to support the overarching learning goal and success criteria.</a:t>
            </a:r>
          </a:p>
          <a:p>
            <a:pPr marL="171450" indent="-171450">
              <a:buFont typeface="Arial" panose="020B0604020202020204" pitchFamily="34" charset="0"/>
              <a:buChar char="•"/>
            </a:pPr>
            <a:r>
              <a:rPr lang="en-AU" b="0" dirty="0"/>
              <a:t>This slide reappears at the beginning and end of each of the three sections, anticipating that it might be delivered across three sessions.</a:t>
            </a:r>
          </a:p>
          <a:p>
            <a:pPr marL="0" indent="0">
              <a:buFont typeface="Arial" panose="020B0604020202020204" pitchFamily="34" charset="0"/>
              <a:buNone/>
            </a:pPr>
            <a:endParaRPr lang="en-AU" b="1" dirty="0"/>
          </a:p>
          <a:p>
            <a:pPr marL="0" indent="0">
              <a:buFont typeface="Arial" panose="020B0604020202020204" pitchFamily="34" charset="0"/>
              <a:buNone/>
            </a:pPr>
            <a:r>
              <a:rPr lang="en-AU" b="1" dirty="0"/>
              <a:t>Talking points</a:t>
            </a:r>
            <a:endParaRPr lang="en-AU" b="0" dirty="0"/>
          </a:p>
          <a:p>
            <a:pPr marL="0" indent="0">
              <a:buFont typeface="Arial" panose="020B0604020202020204" pitchFamily="34" charset="0"/>
              <a:buNone/>
            </a:pPr>
            <a:r>
              <a:rPr lang="en-AU" b="0" dirty="0"/>
              <a:t>[Read learning goal and success criteria]</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a:t>
            </a:fld>
            <a:endParaRPr lang="en-AU"/>
          </a:p>
        </p:txBody>
      </p:sp>
    </p:spTree>
    <p:extLst>
      <p:ext uri="{BB962C8B-B14F-4D97-AF65-F5344CB8AC3E}">
        <p14:creationId xmlns:p14="http://schemas.microsoft.com/office/powerpoint/2010/main" val="3919628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861BE-A4B1-B3BA-6B67-C0D9E8CB0E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F5FC86-D803-6DE5-1B1E-A0D5EA9B01C1}"/>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E3072C8D-EC47-C0F4-CE4E-4CCAE3F3156E}"/>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Money, money, money </a:t>
            </a:r>
            <a:r>
              <a:rPr lang="en-AU" sz="1200" dirty="0"/>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measure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marL="171450" indent="-171450">
              <a:buFont typeface="Arial,Sans-Serif"/>
              <a:buChar char="•"/>
              <a:defRPr/>
            </a:pPr>
            <a:endParaRPr lang="en-AU" dirty="0">
              <a:solidFill>
                <a:srgbClr val="000000"/>
              </a:solidFill>
              <a:cs typeface="Arial"/>
            </a:endParaRPr>
          </a:p>
        </p:txBody>
      </p:sp>
      <p:sp>
        <p:nvSpPr>
          <p:cNvPr id="4" name="Slide Number Placeholder 3">
            <a:extLst>
              <a:ext uri="{FF2B5EF4-FFF2-40B4-BE49-F238E27FC236}">
                <a16:creationId xmlns:a16="http://schemas.microsoft.com/office/drawing/2014/main" id="{8FC86D14-7F94-E7FE-1D51-C3629F680839}"/>
              </a:ext>
            </a:extLst>
          </p:cNvPr>
          <p:cNvSpPr>
            <a:spLocks noGrp="1"/>
          </p:cNvSpPr>
          <p:nvPr>
            <p:ph type="sldNum" sz="quarter" idx="5"/>
          </p:nvPr>
        </p:nvSpPr>
        <p:spPr/>
        <p:txBody>
          <a:bodyPr/>
          <a:lstStyle/>
          <a:p>
            <a:pPr>
              <a:defRPr/>
            </a:pPr>
            <a:fld id="{7DC8D554-20BD-45E3-8F8F-C854CD9EEC52}" type="slidenum">
              <a:rPr lang="en-AU" smtClean="0"/>
              <a:pPr>
                <a:defRPr/>
              </a:pPr>
              <a:t>50</a:t>
            </a:fld>
            <a:endParaRPr lang="en-AU"/>
          </a:p>
        </p:txBody>
      </p:sp>
    </p:spTree>
    <p:extLst>
      <p:ext uri="{BB962C8B-B14F-4D97-AF65-F5344CB8AC3E}">
        <p14:creationId xmlns:p14="http://schemas.microsoft.com/office/powerpoint/2010/main" val="24344823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E683F-A144-8C5F-4771-5E911C2F3A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BB3AA-36AA-16FA-4FD1-0A571442B812}"/>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EBA0B4CB-A573-478B-7073-12AD7D553145}"/>
              </a:ext>
            </a:extLst>
          </p:cNvPr>
          <p:cNvSpPr>
            <a:spLocks noGrp="1"/>
          </p:cNvSpPr>
          <p:nvPr>
            <p:ph type="body" idx="1"/>
          </p:nvPr>
        </p:nvSpPr>
        <p:spPr>
          <a:xfrm>
            <a:off x="680401" y="4784407"/>
            <a:ext cx="5446808" cy="3909060"/>
          </a:xfrm>
        </p:spPr>
        <p:txBody>
          <a:bodyPr/>
          <a:lstStyle/>
          <a:p>
            <a:r>
              <a:rPr lang="en-AU" sz="1200" b="1" dirty="0"/>
              <a:t>Talking points</a:t>
            </a:r>
          </a:p>
          <a:p>
            <a:pPr marL="171450" indent="-171450">
              <a:buFont typeface="Arial" panose="020B0604020202020204" pitchFamily="34" charset="0"/>
              <a:buChar char="•"/>
            </a:pPr>
            <a:r>
              <a:rPr lang="en-AU" sz="1200" dirty="0"/>
              <a:t>Let us now move to the third fraction construct: division.</a:t>
            </a:r>
          </a:p>
          <a:p>
            <a:endParaRPr lang="en-AU" dirty="0"/>
          </a:p>
        </p:txBody>
      </p:sp>
      <p:sp>
        <p:nvSpPr>
          <p:cNvPr id="4" name="Slide Number Placeholder 3">
            <a:extLst>
              <a:ext uri="{FF2B5EF4-FFF2-40B4-BE49-F238E27FC236}">
                <a16:creationId xmlns:a16="http://schemas.microsoft.com/office/drawing/2014/main" id="{1A6847EB-DEF9-79DB-9F64-4B6962A55A39}"/>
              </a:ext>
            </a:extLst>
          </p:cNvPr>
          <p:cNvSpPr>
            <a:spLocks noGrp="1"/>
          </p:cNvSpPr>
          <p:nvPr>
            <p:ph type="sldNum" sz="quarter" idx="5"/>
          </p:nvPr>
        </p:nvSpPr>
        <p:spPr/>
        <p:txBody>
          <a:bodyPr/>
          <a:lstStyle/>
          <a:p>
            <a:pPr>
              <a:defRPr/>
            </a:pPr>
            <a:fld id="{7DC8D554-20BD-45E3-8F8F-C854CD9EEC52}" type="slidenum">
              <a:rPr lang="en-AU" smtClean="0"/>
              <a:pPr>
                <a:defRPr/>
              </a:pPr>
              <a:t>51</a:t>
            </a:fld>
            <a:endParaRPr lang="en-AU"/>
          </a:p>
        </p:txBody>
      </p:sp>
    </p:spTree>
    <p:extLst>
      <p:ext uri="{BB962C8B-B14F-4D97-AF65-F5344CB8AC3E}">
        <p14:creationId xmlns:p14="http://schemas.microsoft.com/office/powerpoint/2010/main" val="39376159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 </a:t>
            </a:r>
          </a:p>
          <a:p>
            <a:pPr marL="171450" indent="-171450">
              <a:buFont typeface="Arial" panose="020B0604020202020204" pitchFamily="34" charset="0"/>
              <a:buChar char="•"/>
            </a:pPr>
            <a:r>
              <a:rPr lang="en-AU" sz="1200" dirty="0"/>
              <a:t>Understanding fractions as division supports students to understand fractions greater than one.</a:t>
            </a:r>
          </a:p>
          <a:p>
            <a:pPr marL="171450" indent="-171450">
              <a:buFont typeface="Arial" panose="020B0604020202020204" pitchFamily="34" charset="0"/>
              <a:buChar char="•"/>
            </a:pPr>
            <a:r>
              <a:rPr lang="en-AU" sz="1200" dirty="0"/>
              <a:t>Both the Australian Curriculum v9.0: Mathematics and the Numeracy sub-element of Interpreting fractions refer to fractions as division. </a:t>
            </a:r>
          </a:p>
          <a:p>
            <a:pPr marL="0" indent="0">
              <a:buFont typeface="Arial" panose="020B0604020202020204" pitchFamily="34" charset="0"/>
              <a:buNone/>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2017, Download Cupcake, Cupcakes, Desserts. Royalty-Free Vector Graphic.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https://pixabay.com/vectors/cupcake-cupcakes-desserts-frosting-2024479/</a:t>
            </a:r>
            <a:r>
              <a:rPr lang="en-US" sz="1200" dirty="0">
                <a:effectLst/>
                <a:latin typeface="+mn-lt"/>
              </a:rPr>
              <a:t>.</a:t>
            </a:r>
            <a:endParaRPr lang="en-US" sz="1200" dirty="0">
              <a:latin typeface="+mn-lt"/>
            </a:endParaRPr>
          </a:p>
          <a:p>
            <a:pPr marL="0" indent="0">
              <a:buFont typeface="Arial" panose="020B0604020202020204" pitchFamily="34" charset="0"/>
              <a:buNone/>
            </a:pPr>
            <a:endParaRPr lang="en-AU" sz="11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52</a:t>
            </a:fld>
            <a:endParaRPr lang="en-AU"/>
          </a:p>
        </p:txBody>
      </p:sp>
    </p:spTree>
    <p:extLst>
      <p:ext uri="{BB962C8B-B14F-4D97-AF65-F5344CB8AC3E}">
        <p14:creationId xmlns:p14="http://schemas.microsoft.com/office/powerpoint/2010/main" val="40694159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sz="1200" b="1" dirty="0"/>
              <a:t>Talking points </a:t>
            </a:r>
          </a:p>
          <a:p>
            <a:pPr marL="171450" indent="-171450">
              <a:buFont typeface="Arial" panose="020B0604020202020204" pitchFamily="34" charset="0"/>
              <a:buChar char="•"/>
            </a:pPr>
            <a:r>
              <a:rPr lang="en-AU" sz="1200" dirty="0"/>
              <a:t>As students develop an understanding of fractions as division, teachers support them to understand fractions beyond part-whole.</a:t>
            </a:r>
          </a:p>
          <a:p>
            <a:pPr marL="171450" indent="-171450">
              <a:buFont typeface="Arial" panose="020B0604020202020204" pitchFamily="34" charset="0"/>
              <a:buChar char="•"/>
            </a:pPr>
            <a:r>
              <a:rPr lang="en-AU" sz="1200" dirty="0"/>
              <a:t>The distinction between part-whole and fractions as division comes from considering what the whole represents. </a:t>
            </a:r>
          </a:p>
          <a:p>
            <a:pPr marL="171450" indent="-171450">
              <a:buFont typeface="Arial" panose="020B0604020202020204" pitchFamily="34" charset="0"/>
              <a:buChar char="•"/>
            </a:pPr>
            <a:r>
              <a:rPr lang="en-AU" sz="1200" dirty="0"/>
              <a:t>The part-whole construct has been extended here to include situations where the amount to be shared is not a multiple of the number of parts. Or the amount to be shared is greater than the number of parts.</a:t>
            </a:r>
          </a:p>
          <a:p>
            <a:pPr marL="171450" indent="-171450">
              <a:buFont typeface="Arial" panose="020B0604020202020204" pitchFamily="34" charset="0"/>
              <a:buChar char="•"/>
            </a:pPr>
            <a:r>
              <a:rPr lang="en-AU" sz="1200" dirty="0"/>
              <a:t>To use an example, this is the distinction between ‘shade in ¾ of a pizza (a rough circle)’ and ‘share three pizzas between four people’. </a:t>
            </a:r>
          </a:p>
          <a:p>
            <a:pPr marL="171450" indent="-171450">
              <a:buFont typeface="Arial" panose="020B0604020202020204" pitchFamily="34" charset="0"/>
              <a:buChar char="•"/>
            </a:pPr>
            <a:r>
              <a:rPr lang="en-AU" sz="1200" dirty="0"/>
              <a:t>In the case of the cupcakes on the screen, it’s the difference between sharing 44 cupcakes between 25 hungry teachers and shading in a fraction of a single cupcake.</a:t>
            </a:r>
          </a:p>
          <a:p>
            <a:pPr marL="171450" indent="-171450">
              <a:buFont typeface="Arial" panose="020B0604020202020204" pitchFamily="34" charset="0"/>
              <a:buChar char="•"/>
            </a:pPr>
            <a:r>
              <a:rPr lang="en-AU" sz="1200" dirty="0"/>
              <a:t>Fractions as division helps students to make the link to multiplicative thinking.</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2017, Download Cupcake, Cupcakes, Desserts. Royalty-Free Vector Graphic.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https://pixabay.com/vectors/cupcake-cupcakes-desserts-frosting-2024479/</a:t>
            </a:r>
            <a:r>
              <a:rPr lang="en-US" sz="1200" dirty="0">
                <a:effectLst/>
                <a:latin typeface="+mn-lt"/>
              </a:rPr>
              <a:t>.</a:t>
            </a:r>
            <a:endParaRPr lang="en-US"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53</a:t>
            </a:fld>
            <a:endParaRPr lang="en-AU"/>
          </a:p>
        </p:txBody>
      </p:sp>
    </p:spTree>
    <p:extLst>
      <p:ext uri="{BB962C8B-B14F-4D97-AF65-F5344CB8AC3E}">
        <p14:creationId xmlns:p14="http://schemas.microsoft.com/office/powerpoint/2010/main" val="5602821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46350-5BE1-7147-2AA6-200CC9AD19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523D8A-B7A5-0D17-17C7-EB547547984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0BE0930-0040-B458-BCEA-671C3A0408EA}"/>
              </a:ext>
            </a:extLst>
          </p:cNvPr>
          <p:cNvSpPr>
            <a:spLocks noGrp="1"/>
          </p:cNvSpPr>
          <p:nvPr>
            <p:ph type="body" idx="1"/>
          </p:nvPr>
        </p:nvSpPr>
        <p:spPr>
          <a:xfrm>
            <a:off x="680401" y="4784407"/>
            <a:ext cx="5446808" cy="3909060"/>
          </a:xfrm>
        </p:spPr>
        <p:txBody>
          <a:bodyPr/>
          <a:lstStyle/>
          <a:p>
            <a:pPr>
              <a:lnSpc>
                <a:spcPct val="110000"/>
              </a:lnSpc>
              <a:spcBef>
                <a:spcPts val="0"/>
              </a:spcBef>
              <a:spcAft>
                <a:spcPts val="0"/>
              </a:spcAft>
              <a:defRPr/>
            </a:pPr>
            <a:r>
              <a:rPr lang="en-AU" sz="1200" b="1" dirty="0"/>
              <a:t>Presenter notes</a:t>
            </a:r>
          </a:p>
          <a:p>
            <a:pPr marL="171450" indent="-171450">
              <a:lnSpc>
                <a:spcPct val="11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Multiplication squares </a:t>
            </a:r>
            <a:r>
              <a:rPr lang="en-AU" sz="1200" dirty="0"/>
              <a:t>strategy factsheet, e.g. </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division construct</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1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10000"/>
              </a:lnSpc>
              <a:spcBef>
                <a:spcPts val="0"/>
              </a:spcBef>
              <a:spcAft>
                <a:spcPts val="0"/>
              </a:spcAft>
              <a:buFont typeface="Arial" panose="020B0604020202020204" pitchFamily="34" charset="0"/>
              <a:buChar char="•"/>
              <a:defRPr/>
            </a:pPr>
            <a:endParaRPr lang="en-AU" sz="1200" i="0" dirty="0"/>
          </a:p>
          <a:p>
            <a:pPr marL="0" indent="0">
              <a:lnSpc>
                <a:spcPct val="11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marL="0" indent="0">
              <a:buFont typeface="Arial,Sans-Serif"/>
              <a:buNone/>
              <a:defRPr/>
            </a:pPr>
            <a:endParaRPr lang="en-AU" dirty="0">
              <a:solidFill>
                <a:srgbClr val="000000"/>
              </a:solidFill>
              <a:cs typeface="Arial"/>
            </a:endParaRPr>
          </a:p>
        </p:txBody>
      </p:sp>
      <p:sp>
        <p:nvSpPr>
          <p:cNvPr id="4" name="Slide Number Placeholder 3">
            <a:extLst>
              <a:ext uri="{FF2B5EF4-FFF2-40B4-BE49-F238E27FC236}">
                <a16:creationId xmlns:a16="http://schemas.microsoft.com/office/drawing/2014/main" id="{5FCC10D7-7807-305D-1356-85529BF3EA86}"/>
              </a:ext>
            </a:extLst>
          </p:cNvPr>
          <p:cNvSpPr>
            <a:spLocks noGrp="1"/>
          </p:cNvSpPr>
          <p:nvPr>
            <p:ph type="sldNum" sz="quarter" idx="5"/>
          </p:nvPr>
        </p:nvSpPr>
        <p:spPr/>
        <p:txBody>
          <a:bodyPr/>
          <a:lstStyle/>
          <a:p>
            <a:pPr>
              <a:defRPr/>
            </a:pPr>
            <a:fld id="{7DC8D554-20BD-45E3-8F8F-C854CD9EEC52}" type="slidenum">
              <a:rPr lang="en-AU" smtClean="0"/>
              <a:pPr>
                <a:defRPr/>
              </a:pPr>
              <a:t>54</a:t>
            </a:fld>
            <a:endParaRPr lang="en-AU"/>
          </a:p>
        </p:txBody>
      </p:sp>
    </p:spTree>
    <p:extLst>
      <p:ext uri="{BB962C8B-B14F-4D97-AF65-F5344CB8AC3E}">
        <p14:creationId xmlns:p14="http://schemas.microsoft.com/office/powerpoint/2010/main" val="3041572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a:lnSpc>
                <a:spcPct val="110000"/>
              </a:lnSpc>
              <a:spcBef>
                <a:spcPts val="0"/>
              </a:spcBef>
              <a:spcAft>
                <a:spcPts val="0"/>
              </a:spcAft>
              <a:defRPr/>
            </a:pPr>
            <a:r>
              <a:rPr lang="en-AU" sz="1200" b="1" dirty="0"/>
              <a:t>Presenter notes</a:t>
            </a:r>
          </a:p>
          <a:p>
            <a:pPr marL="171450" indent="-171450">
              <a:lnSpc>
                <a:spcPct val="11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Dividing pancakes </a:t>
            </a:r>
            <a:r>
              <a:rPr lang="en-AU" sz="1200" dirty="0"/>
              <a:t>strategy factsheet, e.g. </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a:t>
            </a:r>
            <a:r>
              <a:rPr lang="en-AU" sz="1200" b="0" kern="1200" dirty="0" err="1">
                <a:solidFill>
                  <a:schemeClr val="tx1"/>
                </a:solidFill>
                <a:latin typeface="+mn-lt"/>
                <a:ea typeface="+mn-ea"/>
                <a:cs typeface="+mn-cs"/>
              </a:rPr>
              <a:t>divison</a:t>
            </a:r>
            <a:r>
              <a:rPr lang="en-AU" sz="1200" b="0" kern="1200" dirty="0">
                <a:solidFill>
                  <a:schemeClr val="tx1"/>
                </a:solidFill>
                <a:latin typeface="+mn-lt"/>
                <a:ea typeface="+mn-ea"/>
                <a:cs typeface="+mn-cs"/>
              </a:rPr>
              <a:t> construct</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1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10000"/>
              </a:lnSpc>
              <a:spcBef>
                <a:spcPts val="0"/>
              </a:spcBef>
              <a:spcAft>
                <a:spcPts val="0"/>
              </a:spcAft>
              <a:buFont typeface="Arial" panose="020B0604020202020204" pitchFamily="34" charset="0"/>
              <a:buChar char="•"/>
              <a:defRPr/>
            </a:pPr>
            <a:endParaRPr lang="en-AU" sz="1200" i="0" dirty="0"/>
          </a:p>
          <a:p>
            <a:pPr marL="0" indent="0">
              <a:lnSpc>
                <a:spcPct val="11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a:spcBef>
                <a:spcPts val="0"/>
              </a:spcBef>
              <a:spcAft>
                <a:spcPts val="0"/>
              </a:spcAft>
            </a:pPr>
            <a:endParaRPr lang="en-US" sz="1200" dirty="0"/>
          </a:p>
          <a:p>
            <a:pPr>
              <a:spcBef>
                <a:spcPts val="0"/>
              </a:spcBef>
              <a:spcAft>
                <a:spcPts val="0"/>
              </a:spcAft>
            </a:pPr>
            <a:r>
              <a:rPr lang="en-US" sz="1200" b="1" dirty="0"/>
              <a:t>Reference: </a:t>
            </a:r>
            <a:r>
              <a:rPr lang="en-AU" sz="1200" u="none" strike="noStrike" kern="1200" dirty="0">
                <a:solidFill>
                  <a:schemeClr val="tx1"/>
                </a:solidFill>
                <a:effectLst/>
                <a:latin typeface="+mn-lt"/>
                <a:ea typeface="+mn-ea"/>
                <a:cs typeface="+mn-cs"/>
              </a:rPr>
              <a:t>This activity is inspired by Australian Association of Mathematics Teachers. (n.d.). </a:t>
            </a:r>
            <a:r>
              <a:rPr lang="en-AU" sz="1200" i="1" u="none" strike="noStrike" kern="1200" dirty="0">
                <a:solidFill>
                  <a:schemeClr val="tx1"/>
                </a:solidFill>
                <a:effectLst/>
                <a:latin typeface="+mn-lt"/>
                <a:ea typeface="+mn-ea"/>
                <a:cs typeface="+mn-cs"/>
              </a:rPr>
              <a:t>Dividing pancakes</a:t>
            </a:r>
            <a:r>
              <a:rPr lang="en-AU" sz="1200" i="0" u="none" strike="noStrike" kern="1200" dirty="0">
                <a:solidFill>
                  <a:schemeClr val="tx1"/>
                </a:solidFill>
                <a:effectLst/>
                <a:latin typeface="+mn-lt"/>
                <a:ea typeface="+mn-ea"/>
                <a:cs typeface="+mn-cs"/>
              </a:rPr>
              <a:t>.</a:t>
            </a:r>
            <a:r>
              <a:rPr lang="en-AU" sz="1200" i="0" u="none" kern="1200" dirty="0">
                <a:solidFill>
                  <a:schemeClr val="tx1"/>
                </a:solidFill>
                <a:effectLst/>
                <a:latin typeface="+mn-lt"/>
                <a:ea typeface="+mn-ea"/>
                <a:cs typeface="+mn-cs"/>
              </a:rPr>
              <a:t> Top drawer teachers: Resources for teachers of mathematics. </a:t>
            </a:r>
            <a:r>
              <a:rPr lang="en-AU" sz="1200" i="0" strike="sngStrike" kern="1200" dirty="0">
                <a:solidFill>
                  <a:schemeClr val="tx1"/>
                </a:solidFill>
                <a:effectLst/>
                <a:latin typeface="+mn-lt"/>
                <a:ea typeface="+mn-ea"/>
                <a:cs typeface="+mn-cs"/>
              </a:rPr>
              <a:t> </a:t>
            </a:r>
            <a:r>
              <a:rPr lang="en-AU" sz="1200" u="none" strike="noStrike" kern="1200" dirty="0">
                <a:solidFill>
                  <a:schemeClr val="tx1"/>
                </a:solidFill>
                <a:effectLst/>
                <a:latin typeface="+mn-lt"/>
                <a:ea typeface="+mn-ea"/>
                <a:cs typeface="+mn-cs"/>
                <a:hlinkClick r:id="rId3"/>
              </a:rPr>
              <a:t>https://topdrawer.aamt.edu.au/Fractions/Activities/Dividing-pancakes</a:t>
            </a:r>
            <a:r>
              <a:rPr lang="en-AU"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55</a:t>
            </a:fld>
            <a:endParaRPr lang="en-AU"/>
          </a:p>
        </p:txBody>
      </p:sp>
    </p:spTree>
    <p:extLst>
      <p:ext uri="{BB962C8B-B14F-4D97-AF65-F5344CB8AC3E}">
        <p14:creationId xmlns:p14="http://schemas.microsoft.com/office/powerpoint/2010/main" val="7446201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24179-976B-4571-F77A-FD1099087C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E0CB0E-FCF5-9805-D43C-C231194AB2FF}"/>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A2694EB-4681-86A0-E8A3-AAD298EE2090}"/>
              </a:ext>
            </a:extLst>
          </p:cNvPr>
          <p:cNvSpPr>
            <a:spLocks noGrp="1"/>
          </p:cNvSpPr>
          <p:nvPr>
            <p:ph type="body" idx="1"/>
          </p:nvPr>
        </p:nvSpPr>
        <p:spPr>
          <a:xfrm>
            <a:off x="680401" y="4784407"/>
            <a:ext cx="5446808" cy="3909060"/>
          </a:xfrm>
        </p:spPr>
        <p:txBody>
          <a:bodyPr/>
          <a:lstStyle/>
          <a:p>
            <a:pPr>
              <a:lnSpc>
                <a:spcPct val="110000"/>
              </a:lnSpc>
              <a:spcBef>
                <a:spcPts val="0"/>
              </a:spcBef>
              <a:spcAft>
                <a:spcPts val="0"/>
              </a:spcAft>
              <a:defRPr/>
            </a:pPr>
            <a:r>
              <a:rPr lang="en-AU" sz="1200" b="1" dirty="0"/>
              <a:t>Presenter notes</a:t>
            </a:r>
          </a:p>
          <a:p>
            <a:pPr marL="171450" indent="-171450">
              <a:lnSpc>
                <a:spcPct val="11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Sharing snakes </a:t>
            </a:r>
            <a:r>
              <a:rPr lang="en-AU" sz="1200" dirty="0"/>
              <a:t>strategy factsheet, e.g. </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division construct</a:t>
            </a:r>
          </a:p>
          <a:p>
            <a:pPr marL="531450" lvl="2" indent="-171450">
              <a:lnSpc>
                <a:spcPct val="11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1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10000"/>
              </a:lnSpc>
              <a:spcBef>
                <a:spcPts val="0"/>
              </a:spcBef>
              <a:spcAft>
                <a:spcPts val="0"/>
              </a:spcAft>
              <a:buFont typeface="Arial" panose="020B0604020202020204" pitchFamily="34" charset="0"/>
              <a:buChar char="•"/>
              <a:defRPr/>
            </a:pPr>
            <a:endParaRPr lang="en-AU" sz="1200" i="0" dirty="0"/>
          </a:p>
          <a:p>
            <a:pPr marL="0" indent="0">
              <a:lnSpc>
                <a:spcPct val="11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marL="0" indent="0">
              <a:spcBef>
                <a:spcPts val="0"/>
              </a:spcBef>
              <a:spcAft>
                <a:spcPts val="0"/>
              </a:spcAft>
              <a:buFont typeface="Arial" panose="020B0604020202020204" pitchFamily="34" charset="0"/>
              <a:buNone/>
            </a:pPr>
            <a:endParaRPr lang="en-US" sz="1200" dirty="0"/>
          </a:p>
          <a:p>
            <a:pPr>
              <a:spcBef>
                <a:spcPts val="0"/>
              </a:spcBef>
              <a:spcAft>
                <a:spcPts val="0"/>
              </a:spcAft>
            </a:pPr>
            <a:r>
              <a:rPr lang="en-AU" sz="1200" kern="1200" dirty="0">
                <a:solidFill>
                  <a:schemeClr val="tx1"/>
                </a:solidFill>
                <a:effectLst/>
                <a:latin typeface="+mn-lt"/>
                <a:ea typeface="+mn-ea"/>
                <a:cs typeface="+mn-cs"/>
              </a:rPr>
              <a:t>This activity is inspired by Clarke, D. (2011) Fractions as division: The forgotten notion?. In J. Way &amp; J. Bobis (Eds.), </a:t>
            </a:r>
            <a:r>
              <a:rPr lang="en-AU" sz="1200" i="1" kern="1200" dirty="0">
                <a:solidFill>
                  <a:schemeClr val="tx1"/>
                </a:solidFill>
                <a:effectLst/>
                <a:latin typeface="+mn-lt"/>
                <a:ea typeface="+mn-ea"/>
                <a:cs typeface="+mn-cs"/>
              </a:rPr>
              <a:t>Fractions for teaching understanding </a:t>
            </a:r>
            <a:r>
              <a:rPr lang="en-AU" sz="1200" kern="1200" dirty="0">
                <a:solidFill>
                  <a:schemeClr val="tx1"/>
                </a:solidFill>
                <a:effectLst/>
                <a:latin typeface="+mn-lt"/>
                <a:ea typeface="+mn-ea"/>
                <a:cs typeface="+mn-cs"/>
              </a:rPr>
              <a:t>(pp. 33–41). Australian Association of Mathematics Teachers. </a:t>
            </a:r>
            <a:r>
              <a:rPr lang="en-US" sz="1200" u="none" strike="noStrike" kern="1200" dirty="0">
                <a:solidFill>
                  <a:schemeClr val="tx1"/>
                </a:solidFill>
                <a:effectLst/>
                <a:latin typeface="+mn-lt"/>
                <a:ea typeface="+mn-ea"/>
                <a:cs typeface="+mn-cs"/>
                <a:hlinkClick r:id="rId3"/>
              </a:rPr>
              <a:t>https://primarystandards.aamt.edu.au/content/download/19933/273067/file/tdt_F_clarke2.pdf</a:t>
            </a:r>
            <a:r>
              <a:rPr lang="en-US" sz="1200"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  </a:t>
            </a:r>
            <a:endParaRPr lang="en-US" sz="1200" dirty="0"/>
          </a:p>
          <a:p>
            <a:endParaRPr lang="en-AU" dirty="0"/>
          </a:p>
        </p:txBody>
      </p:sp>
      <p:sp>
        <p:nvSpPr>
          <p:cNvPr id="4" name="Slide Number Placeholder 3">
            <a:extLst>
              <a:ext uri="{FF2B5EF4-FFF2-40B4-BE49-F238E27FC236}">
                <a16:creationId xmlns:a16="http://schemas.microsoft.com/office/drawing/2014/main" id="{D15F88DC-CC2B-F08D-F723-FFAF77853FD1}"/>
              </a:ext>
            </a:extLst>
          </p:cNvPr>
          <p:cNvSpPr>
            <a:spLocks noGrp="1"/>
          </p:cNvSpPr>
          <p:nvPr>
            <p:ph type="sldNum" sz="quarter" idx="5"/>
          </p:nvPr>
        </p:nvSpPr>
        <p:spPr/>
        <p:txBody>
          <a:bodyPr/>
          <a:lstStyle/>
          <a:p>
            <a:pPr>
              <a:defRPr/>
            </a:pPr>
            <a:fld id="{7DC8D554-20BD-45E3-8F8F-C854CD9EEC52}" type="slidenum">
              <a:rPr lang="en-AU" smtClean="0"/>
              <a:pPr>
                <a:defRPr/>
              </a:pPr>
              <a:t>56</a:t>
            </a:fld>
            <a:endParaRPr lang="en-AU"/>
          </a:p>
        </p:txBody>
      </p:sp>
    </p:spTree>
    <p:extLst>
      <p:ext uri="{BB962C8B-B14F-4D97-AF65-F5344CB8AC3E}">
        <p14:creationId xmlns:p14="http://schemas.microsoft.com/office/powerpoint/2010/main" val="1530141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7737B-8E4E-9059-7093-8F5D62606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E7935-0CEC-C8E3-737A-989D5EA3494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A53C46A7-0390-A527-3150-8C6FB87FE683}"/>
              </a:ext>
            </a:extLst>
          </p:cNvPr>
          <p:cNvSpPr>
            <a:spLocks noGrp="1"/>
          </p:cNvSpPr>
          <p:nvPr>
            <p:ph type="body" idx="1"/>
          </p:nvPr>
        </p:nvSpPr>
        <p:spPr>
          <a:xfrm>
            <a:off x="680401" y="4784407"/>
            <a:ext cx="5446808" cy="3909060"/>
          </a:xfrm>
        </p:spPr>
        <p:txBody>
          <a:bodyPr/>
          <a:lstStyle/>
          <a:p>
            <a:r>
              <a:rPr lang="en-AU" sz="1200" b="1" dirty="0"/>
              <a:t>Talking points </a:t>
            </a:r>
          </a:p>
          <a:p>
            <a:pPr marL="171450" indent="-171450">
              <a:buFont typeface="Arial" panose="020B0604020202020204" pitchFamily="34" charset="0"/>
              <a:buChar char="•"/>
            </a:pPr>
            <a:r>
              <a:rPr lang="en-AU" sz="1200" dirty="0"/>
              <a:t>Let us now move to the fourth fraction construct: operators.</a:t>
            </a:r>
          </a:p>
          <a:p>
            <a:endParaRPr lang="en-AU" dirty="0"/>
          </a:p>
        </p:txBody>
      </p:sp>
      <p:sp>
        <p:nvSpPr>
          <p:cNvPr id="4" name="Slide Number Placeholder 3">
            <a:extLst>
              <a:ext uri="{FF2B5EF4-FFF2-40B4-BE49-F238E27FC236}">
                <a16:creationId xmlns:a16="http://schemas.microsoft.com/office/drawing/2014/main" id="{053DBAE9-F63E-AD6D-654E-1576CA7D6C05}"/>
              </a:ext>
            </a:extLst>
          </p:cNvPr>
          <p:cNvSpPr>
            <a:spLocks noGrp="1"/>
          </p:cNvSpPr>
          <p:nvPr>
            <p:ph type="sldNum" sz="quarter" idx="5"/>
          </p:nvPr>
        </p:nvSpPr>
        <p:spPr/>
        <p:txBody>
          <a:bodyPr/>
          <a:lstStyle/>
          <a:p>
            <a:pPr>
              <a:defRPr/>
            </a:pPr>
            <a:fld id="{7DC8D554-20BD-45E3-8F8F-C854CD9EEC52}" type="slidenum">
              <a:rPr lang="en-AU" smtClean="0"/>
              <a:pPr>
                <a:defRPr/>
              </a:pPr>
              <a:t>57</a:t>
            </a:fld>
            <a:endParaRPr lang="en-AU"/>
          </a:p>
        </p:txBody>
      </p:sp>
    </p:spTree>
    <p:extLst>
      <p:ext uri="{BB962C8B-B14F-4D97-AF65-F5344CB8AC3E}">
        <p14:creationId xmlns:p14="http://schemas.microsoft.com/office/powerpoint/2010/main" val="24662672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 </a:t>
            </a:r>
          </a:p>
          <a:p>
            <a:pPr marL="171450" indent="-171450">
              <a:buFont typeface="Arial" panose="020B0604020202020204" pitchFamily="34" charset="0"/>
              <a:buChar char="•"/>
            </a:pPr>
            <a:r>
              <a:rPr lang="en-AU" sz="1200" dirty="0"/>
              <a:t>The fractions as operators construct is related to fractions as division. </a:t>
            </a:r>
          </a:p>
          <a:p>
            <a:pPr marL="171450" indent="-171450">
              <a:buFont typeface="Arial" panose="020B0604020202020204" pitchFamily="34" charset="0"/>
              <a:buChar char="•"/>
            </a:pPr>
            <a:r>
              <a:rPr lang="en-AU" sz="1200" dirty="0"/>
              <a:t>Understanding fractions as operators means that a fraction can ‘operate’ on another number, e.g. by dividing and multiplying. </a:t>
            </a:r>
          </a:p>
          <a:p>
            <a:pPr marL="171450" indent="-171450">
              <a:buFont typeface="Arial" panose="020B0604020202020204" pitchFamily="34" charset="0"/>
              <a:buChar char="•"/>
            </a:pPr>
            <a:r>
              <a:rPr lang="en-AU" sz="1200" dirty="0"/>
              <a:t>Using the first example on screen, 3/5 of 20 would have us multiplying 20 by 3 and then dividing the answer by 5 OR dividing 20 by 5 and multiplying the answer by 3.</a:t>
            </a:r>
          </a:p>
          <a:p>
            <a:pPr marL="171450" indent="-171450">
              <a:buFont typeface="Arial" panose="020B0604020202020204" pitchFamily="34" charset="0"/>
              <a:buChar char="•"/>
            </a:pPr>
            <a:r>
              <a:rPr lang="en-AU" sz="1200" dirty="0"/>
              <a:t>Both would result in the final answer that 3/5 of 20 is 12 — which we can also see represented on screen.</a:t>
            </a:r>
          </a:p>
          <a:p>
            <a:pPr marL="171450" indent="-171450">
              <a:buFont typeface="Arial" panose="020B0604020202020204" pitchFamily="34" charset="0"/>
              <a:buChar char="•"/>
            </a:pPr>
            <a:r>
              <a:rPr lang="en-AU" sz="1200" dirty="0"/>
              <a:t>Understanding fractions as operators supports students to connect fractions, decimals and percentages.</a:t>
            </a:r>
          </a:p>
          <a:p>
            <a:pPr marL="171450" indent="-171450">
              <a:buFont typeface="Arial" panose="020B0604020202020204" pitchFamily="34" charset="0"/>
              <a:buChar char="•"/>
            </a:pPr>
            <a:r>
              <a:rPr lang="en-AU" sz="1200" dirty="0"/>
              <a:t>The Numeracy sub-element of Interpreting fractions refers to fractions as operators.</a:t>
            </a:r>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58</a:t>
            </a:fld>
            <a:endParaRPr lang="en-AU"/>
          </a:p>
        </p:txBody>
      </p:sp>
    </p:spTree>
    <p:extLst>
      <p:ext uri="{BB962C8B-B14F-4D97-AF65-F5344CB8AC3E}">
        <p14:creationId xmlns:p14="http://schemas.microsoft.com/office/powerpoint/2010/main" val="10023133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3C0F2-F5CF-EE2C-309C-F5CB5AD80C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F6C895-FB2F-B67E-F1BB-E30DCA254657}"/>
              </a:ext>
            </a:extLst>
          </p:cNvPr>
          <p:cNvSpPr>
            <a:spLocks noGrp="1" noRot="1" noChangeAspect="1"/>
          </p:cNvSpPr>
          <p:nvPr>
            <p:ph type="sldImg"/>
          </p:nvPr>
        </p:nvSpPr>
        <p:spPr>
          <a:xfrm>
            <a:off x="93663" y="744538"/>
            <a:ext cx="6624637" cy="3725862"/>
          </a:xfrm>
        </p:spPr>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6983E558-6720-A720-E227-96BAC6ADEEB1}"/>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latin typeface="+mn-lt"/>
                  </a:rPr>
                  <a:t>Presenter notes</a:t>
                </a:r>
              </a:p>
              <a:p>
                <a:pPr marL="171450" marR="0" lvl="0" indent="-171450" algn="l" defTabSz="914400" rtl="0" eaLnBrk="0" fontAlgn="base" latinLnBrk="0" hangingPunct="0">
                  <a:lnSpc>
                    <a:spcPct val="110000"/>
                  </a:lnSpc>
                  <a:spcBef>
                    <a:spcPts val="2000"/>
                  </a:spcBef>
                  <a:spcAft>
                    <a:spcPts val="600"/>
                  </a:spcAft>
                  <a:buClrTx/>
                  <a:buSzTx/>
                  <a:buFont typeface="Arial" panose="020B0604020202020204" pitchFamily="34" charset="0"/>
                  <a:buChar char="•"/>
                  <a:tabLst/>
                  <a:defRPr/>
                </a:pPr>
                <a:r>
                  <a:rPr lang="en-US" sz="1200" b="0" dirty="0">
                    <a:latin typeface="+mn-lt"/>
                  </a:rPr>
                  <a:t>This slide is animated. Click for the animation to progress.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latin typeface="+mn-lt"/>
                  </a:rPr>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rPr>
                  <a:t>The fractions as operators construct moves students to further connect fractions with their multiplicative thinking.</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rPr>
                  <a:t>Fractions as operators is not the same as operating with fractions.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rPr>
                  <a:t>This is supporting students to see ‘find five-eighths of 900’ as the same as ‘divide 900 by 8 and multiply by 5’ and the same as ‘multiply 900 by five and divide by 8’ — which supports students’ further understanding of fractions as numbers.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latin typeface="+mn-lt"/>
                  </a:rPr>
                  <a:t>This construct also supports students to work with the 4 operations (+, </a:t>
                </a:r>
                <a:r>
                  <a:rPr lang="en-AU" sz="1200" baseline="0" dirty="0">
                    <a:latin typeface="+mn-lt"/>
                  </a:rPr>
                  <a:t> - </a:t>
                </a:r>
                <a:r>
                  <a:rPr lang="en-AU" sz="1200" dirty="0">
                    <a:latin typeface="+mn-lt"/>
                  </a:rPr>
                  <a:t>, x</a:t>
                </a:r>
                <a:r>
                  <a:rPr lang="en-AU" sz="1200" baseline="0" dirty="0">
                    <a:latin typeface="+mn-lt"/>
                  </a:rPr>
                  <a:t> and</a:t>
                </a:r>
                <a:r>
                  <a:rPr lang="en-AU" sz="1200" dirty="0">
                    <a:latin typeface="+mn-lt"/>
                  </a:rPr>
                  <a:t> </a:t>
                </a:r>
                <a14:m>
                  <m:oMath xmlns:m="http://schemas.openxmlformats.org/officeDocument/2006/math">
                    <m:r>
                      <a:rPr lang="en-AU" sz="1200" b="0" i="0" smtClean="0">
                        <a:solidFill>
                          <a:schemeClr val="accent5">
                            <a:lumMod val="60000"/>
                            <a:lumOff val="40000"/>
                          </a:schemeClr>
                        </a:solidFill>
                        <a:latin typeface="Cambria Math" panose="02040503050406030204" pitchFamily="18" charset="0"/>
                        <a:ea typeface="Cambria Math" panose="02040503050406030204" pitchFamily="18" charset="0"/>
                      </a:rPr>
                      <m:t>÷</m:t>
                    </m:r>
                  </m:oMath>
                </a14:m>
                <a:r>
                  <a:rPr lang="en-AU" sz="1200" dirty="0">
                    <a:latin typeface="+mn-lt"/>
                  </a:rPr>
                  <a:t>)</a:t>
                </a:r>
                <a:r>
                  <a:rPr lang="en-AU" sz="1200" baseline="0" dirty="0">
                    <a:latin typeface="+mn-lt"/>
                  </a:rPr>
                  <a:t> and</a:t>
                </a:r>
                <a:r>
                  <a:rPr lang="en-AU" sz="1200" dirty="0">
                    <a:latin typeface="+mn-lt"/>
                  </a:rPr>
                  <a:t> helps students to move interchangeably between fractions, decimals and percentages.</a:t>
                </a:r>
              </a:p>
            </p:txBody>
          </p:sp>
        </mc:Choice>
        <mc:Fallback xmlns="">
          <p:sp>
            <p:nvSpPr>
              <p:cNvPr id="3" name="Notes Placeholder 2">
                <a:extLst>
                  <a:ext uri="{FF2B5EF4-FFF2-40B4-BE49-F238E27FC236}">
                    <a16:creationId xmlns:a16="http://schemas.microsoft.com/office/drawing/2014/main" id="{6983E558-6720-A720-E227-96BAC6ADEEB1}"/>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100" b="1" dirty="0"/>
                  <a:t>Presenter note</a:t>
                </a:r>
              </a:p>
              <a:p>
                <a:pPr marL="171450" marR="0" lvl="0" indent="-171450" algn="l" defTabSz="914400" rtl="0" eaLnBrk="0" fontAlgn="base" latinLnBrk="0" hangingPunct="0">
                  <a:lnSpc>
                    <a:spcPct val="110000"/>
                  </a:lnSpc>
                  <a:spcBef>
                    <a:spcPts val="2000"/>
                  </a:spcBef>
                  <a:spcAft>
                    <a:spcPts val="600"/>
                  </a:spcAft>
                  <a:buClrTx/>
                  <a:buSzTx/>
                  <a:buFont typeface="Arial" panose="020B0604020202020204" pitchFamily="34" charset="0"/>
                  <a:buChar char="•"/>
                  <a:tabLst/>
                  <a:defRPr/>
                </a:pPr>
                <a:r>
                  <a:rPr lang="en-US" sz="1100" b="0" dirty="0"/>
                  <a:t>This slide is animated. Click for the animation to progress.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1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100" b="1" dirty="0"/>
                  <a:t>Talking points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100" dirty="0"/>
                  <a:t>The fractions as operators construct moves students to further connect fractions with their multiplicative thinking.</a:t>
                </a:r>
              </a:p>
              <a:p>
                <a:pPr marL="0" indent="0">
                  <a:buFont typeface="Arial" panose="020B0604020202020204" pitchFamily="34" charset="0"/>
                  <a:buNone/>
                </a:pPr>
                <a:endParaRPr lang="en-AU" sz="1100" dirty="0"/>
              </a:p>
              <a:p>
                <a:pPr marL="0" indent="0">
                  <a:buFont typeface="Arial" panose="020B0604020202020204" pitchFamily="34" charset="0"/>
                  <a:buNone/>
                </a:pPr>
                <a:r>
                  <a:rPr lang="en-AU" sz="1100" dirty="0"/>
                  <a:t>Fractions as operators is not the same as operating with fractions. </a:t>
                </a:r>
              </a:p>
              <a:p>
                <a:pPr marL="0" indent="0">
                  <a:buFont typeface="Arial" panose="020B0604020202020204" pitchFamily="34" charset="0"/>
                  <a:buNone/>
                </a:pPr>
                <a:endParaRPr lang="en-AU" sz="1100" dirty="0"/>
              </a:p>
              <a:p>
                <a:pPr marL="0" indent="0">
                  <a:buFont typeface="Arial" panose="020B0604020202020204" pitchFamily="34" charset="0"/>
                  <a:buNone/>
                </a:pPr>
                <a:r>
                  <a:rPr lang="en-AU" sz="1100" dirty="0"/>
                  <a:t>This is supporting students to see ‘find five-eighths of 900’ as the same as ‘divide 900 by 8 and multiply by 5’ and the same as ‘multiply 900 by five and divide by 8’ — which supports students’ further understanding of fractions as numbers.  </a:t>
                </a:r>
              </a:p>
              <a:p>
                <a:pPr marL="0" indent="0">
                  <a:buFont typeface="Arial" panose="020B0604020202020204" pitchFamily="34" charset="0"/>
                  <a:buNone/>
                </a:pPr>
                <a:endParaRPr lang="en-AU" sz="1100" dirty="0"/>
              </a:p>
              <a:p>
                <a:pPr marL="0" indent="0">
                  <a:buFont typeface="Arial" panose="020B0604020202020204" pitchFamily="34" charset="0"/>
                  <a:buNone/>
                </a:pPr>
                <a:r>
                  <a:rPr lang="en-AU" sz="1100" dirty="0"/>
                  <a:t>This construct also supports students to work with the 4 operations (+, </a:t>
                </a:r>
                <a:r>
                  <a:rPr lang="en-AU" sz="1100" baseline="0" dirty="0"/>
                  <a:t> - </a:t>
                </a:r>
                <a:r>
                  <a:rPr lang="en-AU" sz="1100" dirty="0"/>
                  <a:t>, x</a:t>
                </a:r>
                <a:r>
                  <a:rPr lang="en-AU" sz="1100" baseline="0" dirty="0"/>
                  <a:t> and</a:t>
                </a:r>
                <a:r>
                  <a:rPr lang="en-AU" sz="1100" dirty="0"/>
                  <a:t> </a:t>
                </a:r>
                <a:r>
                  <a:rPr lang="en-AU" sz="1100" b="0" i="0">
                    <a:solidFill>
                      <a:schemeClr val="accent5">
                        <a:lumMod val="60000"/>
                        <a:lumOff val="40000"/>
                      </a:schemeClr>
                    </a:solidFill>
                    <a:latin typeface="Cambria Math" panose="02040503050406030204" pitchFamily="18" charset="0"/>
                    <a:ea typeface="Cambria Math" panose="02040503050406030204" pitchFamily="18" charset="0"/>
                  </a:rPr>
                  <a:t>÷</a:t>
                </a:r>
                <a:r>
                  <a:rPr lang="en-AU" sz="1100" dirty="0"/>
                  <a:t>)</a:t>
                </a:r>
                <a:r>
                  <a:rPr lang="en-AU" sz="1100" baseline="0" dirty="0"/>
                  <a:t> and</a:t>
                </a:r>
                <a:r>
                  <a:rPr lang="en-AU" sz="1100" dirty="0"/>
                  <a:t> helps students to move interchangeably between fractions, decimals and percentages.</a:t>
                </a:r>
              </a:p>
            </p:txBody>
          </p:sp>
        </mc:Fallback>
      </mc:AlternateContent>
      <p:sp>
        <p:nvSpPr>
          <p:cNvPr id="4" name="Slide Number Placeholder 3">
            <a:extLst>
              <a:ext uri="{FF2B5EF4-FFF2-40B4-BE49-F238E27FC236}">
                <a16:creationId xmlns:a16="http://schemas.microsoft.com/office/drawing/2014/main" id="{719C7050-4A03-F337-90FA-9A457F3B7FB2}"/>
              </a:ext>
            </a:extLst>
          </p:cNvPr>
          <p:cNvSpPr>
            <a:spLocks noGrp="1"/>
          </p:cNvSpPr>
          <p:nvPr>
            <p:ph type="sldNum" sz="quarter" idx="5"/>
          </p:nvPr>
        </p:nvSpPr>
        <p:spPr/>
        <p:txBody>
          <a:bodyPr/>
          <a:lstStyle/>
          <a:p>
            <a:pPr>
              <a:defRPr/>
            </a:pPr>
            <a:fld id="{7DC8D554-20BD-45E3-8F8F-C854CD9EEC52}" type="slidenum">
              <a:rPr lang="en-AU" smtClean="0"/>
              <a:pPr>
                <a:defRPr/>
              </a:pPr>
              <a:t>59</a:t>
            </a:fld>
            <a:endParaRPr lang="en-AU"/>
          </a:p>
        </p:txBody>
      </p:sp>
    </p:spTree>
    <p:extLst>
      <p:ext uri="{BB962C8B-B14F-4D97-AF65-F5344CB8AC3E}">
        <p14:creationId xmlns:p14="http://schemas.microsoft.com/office/powerpoint/2010/main" val="383724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sz="1200" b="1" dirty="0"/>
              <a:t>Presenter notes</a:t>
            </a:r>
          </a:p>
          <a:p>
            <a:pPr marL="171450" indent="-171450">
              <a:buFont typeface="Arial" panose="020B0604020202020204" pitchFamily="34" charset="0"/>
              <a:buChar char="•"/>
            </a:pPr>
            <a:r>
              <a:rPr lang="en-AU" sz="1200" b="0" dirty="0"/>
              <a:t>Consider your context and time constraints to determine how best to deliver this three-part presentation. The presentation can be delivered in full, or each section can be delivered independently to suit school time and staff availability.</a:t>
            </a:r>
          </a:p>
          <a:p>
            <a:pPr marL="171450" indent="-171450">
              <a:buFont typeface="Arial" panose="020B0604020202020204" pitchFamily="34" charset="0"/>
              <a:buChar char="•"/>
            </a:pPr>
            <a:endParaRPr lang="en-AU" sz="1200" b="0" dirty="0"/>
          </a:p>
          <a:p>
            <a:r>
              <a:rPr lang="en-AU" sz="1200" b="1" dirty="0"/>
              <a:t>Talking points </a:t>
            </a:r>
          </a:p>
          <a:p>
            <a:pPr marL="0" indent="0">
              <a:buFont typeface="Arial" panose="020B0604020202020204" pitchFamily="34" charset="0"/>
              <a:buNone/>
            </a:pPr>
            <a:r>
              <a:rPr lang="en-AU" sz="1200" dirty="0"/>
              <a:t>There are three sections to this presentation:</a:t>
            </a:r>
          </a:p>
          <a:p>
            <a:pPr marL="171450" indent="-171450">
              <a:buFont typeface="Arial" panose="020B0604020202020204" pitchFamily="34" charset="0"/>
              <a:buChar char="•"/>
            </a:pPr>
            <a:r>
              <a:rPr lang="en-AU" sz="1200" dirty="0"/>
              <a:t>The introduction considers the importance and challenge of thinking about fractions, what misconceptions students might have and the progression of student understanding of fractions in the Australian Curriculum Version 9.0.</a:t>
            </a:r>
            <a:endParaRPr lang="en-AU" sz="1200" dirty="0">
              <a:cs typeface="Arial"/>
            </a:endParaRPr>
          </a:p>
          <a:p>
            <a:pPr marL="171450" indent="-171450">
              <a:buFont typeface="Arial" panose="020B0604020202020204" pitchFamily="34" charset="0"/>
              <a:buChar char="•"/>
            </a:pPr>
            <a:r>
              <a:rPr lang="en-AU" sz="1200" dirty="0"/>
              <a:t>The five fraction constructs explores fractions as part-whole, fractions as measure and fractions as division and operators. For each of these, there are activities to try. This section then moves to fractions as ratio and makes connections to the Numeracy general capability.</a:t>
            </a:r>
            <a:endParaRPr lang="en-AU" sz="1200" dirty="0">
              <a:cs typeface="Arial"/>
            </a:endParaRPr>
          </a:p>
          <a:p>
            <a:pPr marL="171450" indent="-171450">
              <a:buFont typeface="Arial" panose="020B0604020202020204" pitchFamily="34" charset="0"/>
              <a:buChar char="•"/>
            </a:pPr>
            <a:r>
              <a:rPr lang="en-AU" sz="1200" dirty="0"/>
              <a:t>The final section examines visual representations of fractions which can support students in developing their understanding. This section finishes by exploring academic research on understanding fractions.</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6</a:t>
            </a:fld>
            <a:endParaRPr lang="en-AU"/>
          </a:p>
        </p:txBody>
      </p:sp>
    </p:spTree>
    <p:extLst>
      <p:ext uri="{BB962C8B-B14F-4D97-AF65-F5344CB8AC3E}">
        <p14:creationId xmlns:p14="http://schemas.microsoft.com/office/powerpoint/2010/main" val="10811557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4328A-2302-519D-183C-318E669900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1E8C68-3D4F-86AE-C826-573B392DB05C}"/>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D9FDE562-1ACF-387F-707F-851A93333372}"/>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t>Presenter notes</a:t>
            </a:r>
          </a:p>
          <a:p>
            <a:pPr marL="171450" marR="0" lvl="0" indent="-171450" algn="l" defTabSz="914400" rtl="0" eaLnBrk="0" fontAlgn="base" latinLnBrk="0" hangingPunct="0">
              <a:lnSpc>
                <a:spcPct val="110000"/>
              </a:lnSpc>
              <a:spcBef>
                <a:spcPts val="2000"/>
              </a:spcBef>
              <a:spcAft>
                <a:spcPts val="600"/>
              </a:spcAft>
              <a:buClrTx/>
              <a:buSzTx/>
              <a:buFont typeface="Arial" panose="020B0604020202020204" pitchFamily="34" charset="0"/>
              <a:buChar char="•"/>
              <a:tabLst/>
              <a:defRPr/>
            </a:pPr>
            <a:r>
              <a:rPr lang="en-US" sz="1200" b="0" dirty="0"/>
              <a:t>This slide is animated. Click for the animation to progress.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 fractions as operators construct encourages students to see the connection between fractions, decimals and percentages.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Students learn that there are many equivalent representations of fractional parts and that they can choose which representation feels the easiest in a given context.  </a:t>
            </a:r>
          </a:p>
        </p:txBody>
      </p:sp>
      <p:sp>
        <p:nvSpPr>
          <p:cNvPr id="4" name="Slide Number Placeholder 3">
            <a:extLst>
              <a:ext uri="{FF2B5EF4-FFF2-40B4-BE49-F238E27FC236}">
                <a16:creationId xmlns:a16="http://schemas.microsoft.com/office/drawing/2014/main" id="{7829D482-95EB-F7A2-8F8F-8888B8CFBA38}"/>
              </a:ext>
            </a:extLst>
          </p:cNvPr>
          <p:cNvSpPr>
            <a:spLocks noGrp="1"/>
          </p:cNvSpPr>
          <p:nvPr>
            <p:ph type="sldNum" sz="quarter" idx="5"/>
          </p:nvPr>
        </p:nvSpPr>
        <p:spPr/>
        <p:txBody>
          <a:bodyPr/>
          <a:lstStyle/>
          <a:p>
            <a:pPr>
              <a:defRPr/>
            </a:pPr>
            <a:fld id="{7DC8D554-20BD-45E3-8F8F-C854CD9EEC52}" type="slidenum">
              <a:rPr lang="en-AU" smtClean="0"/>
              <a:pPr>
                <a:defRPr/>
              </a:pPr>
              <a:t>60</a:t>
            </a:fld>
            <a:endParaRPr lang="en-AU"/>
          </a:p>
        </p:txBody>
      </p:sp>
    </p:spTree>
    <p:extLst>
      <p:ext uri="{BB962C8B-B14F-4D97-AF65-F5344CB8AC3E}">
        <p14:creationId xmlns:p14="http://schemas.microsoft.com/office/powerpoint/2010/main" val="21727457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BAB8B-384A-C5C0-3F86-C40C709DE8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5C60B5-8D70-5571-BAB4-3CD56E1536D5}"/>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74B07AF2-7F26-3FE8-8F9E-89AA44854662}"/>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t>Presenter notes</a:t>
            </a:r>
          </a:p>
          <a:p>
            <a:pPr marL="171450" marR="0" lvl="0" indent="-171450" algn="l" defTabSz="914400" rtl="0" eaLnBrk="0" fontAlgn="base" latinLnBrk="0" hangingPunct="0">
              <a:lnSpc>
                <a:spcPct val="110000"/>
              </a:lnSpc>
              <a:spcBef>
                <a:spcPts val="2000"/>
              </a:spcBef>
              <a:spcAft>
                <a:spcPts val="600"/>
              </a:spcAft>
              <a:buClrTx/>
              <a:buSzTx/>
              <a:buFont typeface="Arial" panose="020B0604020202020204" pitchFamily="34" charset="0"/>
              <a:buChar char="•"/>
              <a:tabLst/>
              <a:defRPr/>
            </a:pPr>
            <a:r>
              <a:rPr lang="en-US" sz="1200" b="0" dirty="0"/>
              <a:t>This slide is animated. Click for the animation to progress.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 fractions as operators construct helps students see that a fraction can make a number shrink or grow.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A common student misconception is that fractions are less than one, so multiplying by a fraction would always make the quantity smaller.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Showing students operations with improper fractions can help them to see how the quantity can grow too.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AU" sz="1100" dirty="0"/>
          </a:p>
        </p:txBody>
      </p:sp>
      <p:sp>
        <p:nvSpPr>
          <p:cNvPr id="4" name="Slide Number Placeholder 3">
            <a:extLst>
              <a:ext uri="{FF2B5EF4-FFF2-40B4-BE49-F238E27FC236}">
                <a16:creationId xmlns:a16="http://schemas.microsoft.com/office/drawing/2014/main" id="{B1815B49-6961-3A2B-201E-B7715E85A629}"/>
              </a:ext>
            </a:extLst>
          </p:cNvPr>
          <p:cNvSpPr>
            <a:spLocks noGrp="1"/>
          </p:cNvSpPr>
          <p:nvPr>
            <p:ph type="sldNum" sz="quarter" idx="5"/>
          </p:nvPr>
        </p:nvSpPr>
        <p:spPr/>
        <p:txBody>
          <a:bodyPr/>
          <a:lstStyle/>
          <a:p>
            <a:pPr>
              <a:defRPr/>
            </a:pPr>
            <a:fld id="{7DC8D554-20BD-45E3-8F8F-C854CD9EEC52}" type="slidenum">
              <a:rPr lang="en-AU" smtClean="0"/>
              <a:pPr>
                <a:defRPr/>
              </a:pPr>
              <a:t>61</a:t>
            </a:fld>
            <a:endParaRPr lang="en-AU"/>
          </a:p>
        </p:txBody>
      </p:sp>
    </p:spTree>
    <p:extLst>
      <p:ext uri="{BB962C8B-B14F-4D97-AF65-F5344CB8AC3E}">
        <p14:creationId xmlns:p14="http://schemas.microsoft.com/office/powerpoint/2010/main" val="42176373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7420A-F4E7-C0B7-85F5-78E21E988D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A2C9FD-2DDA-13E8-BA83-61CA67EAF5A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78860C4-5202-2542-2A21-8B98FB77541D}"/>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Fraction wall </a:t>
            </a:r>
            <a:r>
              <a:rPr lang="en-AU" sz="1200" dirty="0"/>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operators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pPr>
              <a:lnSpc>
                <a:spcPct val="100000"/>
              </a:lnSpc>
              <a:spcBef>
                <a:spcPts val="0"/>
              </a:spcBef>
              <a:spcAft>
                <a:spcPts val="0"/>
              </a:spcAft>
            </a:pPr>
            <a:endParaRPr lang="en-US" sz="1200" b="1" dirty="0"/>
          </a:p>
          <a:p>
            <a:pPr>
              <a:lnSpc>
                <a:spcPct val="100000"/>
              </a:lnSpc>
              <a:spcBef>
                <a:spcPts val="0"/>
              </a:spcBef>
              <a:spcAft>
                <a:spcPts val="0"/>
              </a:spcAft>
            </a:pPr>
            <a:r>
              <a:rPr lang="en-US" sz="1200" b="1" dirty="0"/>
              <a:t>Reference: </a:t>
            </a:r>
            <a:r>
              <a:rPr lang="en-AU" sz="1200" b="0" dirty="0"/>
              <a:t>Inspired by Australian Association of Mathematics Teachers. (n.d.). </a:t>
            </a:r>
            <a:r>
              <a:rPr lang="en-AU" sz="1200" b="0" i="1" dirty="0"/>
              <a:t>Fraction wall game</a:t>
            </a:r>
            <a:r>
              <a:rPr lang="en-AU" sz="1200" b="0" dirty="0"/>
              <a:t>. Top drawer teachers: Resources for teachers of Mathematics. https://topdrawer.aamt.edu.au/Fractions/Activities/Fraction-wall-game </a:t>
            </a:r>
          </a:p>
          <a:p>
            <a:endParaRPr lang="en-US" sz="1100" dirty="0"/>
          </a:p>
        </p:txBody>
      </p:sp>
      <p:sp>
        <p:nvSpPr>
          <p:cNvPr id="4" name="Slide Number Placeholder 3">
            <a:extLst>
              <a:ext uri="{FF2B5EF4-FFF2-40B4-BE49-F238E27FC236}">
                <a16:creationId xmlns:a16="http://schemas.microsoft.com/office/drawing/2014/main" id="{204637C3-3DB0-91AD-47C9-7FA4601A171E}"/>
              </a:ext>
            </a:extLst>
          </p:cNvPr>
          <p:cNvSpPr>
            <a:spLocks noGrp="1"/>
          </p:cNvSpPr>
          <p:nvPr>
            <p:ph type="sldNum" sz="quarter" idx="5"/>
          </p:nvPr>
        </p:nvSpPr>
        <p:spPr/>
        <p:txBody>
          <a:bodyPr/>
          <a:lstStyle/>
          <a:p>
            <a:pPr>
              <a:defRPr/>
            </a:pPr>
            <a:fld id="{7DC8D554-20BD-45E3-8F8F-C854CD9EEC52}" type="slidenum">
              <a:rPr lang="en-AU" smtClean="0"/>
              <a:pPr>
                <a:defRPr/>
              </a:pPr>
              <a:t>62</a:t>
            </a:fld>
            <a:endParaRPr lang="en-AU"/>
          </a:p>
        </p:txBody>
      </p:sp>
    </p:spTree>
    <p:extLst>
      <p:ext uri="{BB962C8B-B14F-4D97-AF65-F5344CB8AC3E}">
        <p14:creationId xmlns:p14="http://schemas.microsoft.com/office/powerpoint/2010/main" val="15623063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5FBAC-4115-1431-34FE-B1DD42BA8C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0263E4-9523-A00F-0782-B116037406EF}"/>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0068CBB3-D7BA-84A4-6F04-9862E4AD8841}"/>
              </a:ext>
            </a:extLst>
          </p:cNvPr>
          <p:cNvSpPr>
            <a:spLocks noGrp="1"/>
          </p:cNvSpPr>
          <p:nvPr>
            <p:ph type="body" idx="1"/>
          </p:nvPr>
        </p:nvSpPr>
        <p:spPr>
          <a:xfrm>
            <a:off x="680401" y="4784407"/>
            <a:ext cx="5446808" cy="3909060"/>
          </a:xfrm>
        </p:spPr>
        <p:txBody>
          <a:bodyPr/>
          <a:lstStyle/>
          <a:p>
            <a:r>
              <a:rPr lang="en-AU" sz="1200" b="1" dirty="0"/>
              <a:t>Talking points </a:t>
            </a:r>
          </a:p>
          <a:p>
            <a:pPr marL="171450" indent="-171450">
              <a:buFont typeface="Arial" panose="020B0604020202020204" pitchFamily="34" charset="0"/>
              <a:buChar char="•"/>
            </a:pPr>
            <a:r>
              <a:rPr lang="en-AU" sz="1200" dirty="0"/>
              <a:t>Finally, let us move on to the fraction construct of ratio.</a:t>
            </a:r>
          </a:p>
          <a:p>
            <a:endParaRPr lang="en-AU" dirty="0"/>
          </a:p>
        </p:txBody>
      </p:sp>
      <p:sp>
        <p:nvSpPr>
          <p:cNvPr id="4" name="Slide Number Placeholder 3">
            <a:extLst>
              <a:ext uri="{FF2B5EF4-FFF2-40B4-BE49-F238E27FC236}">
                <a16:creationId xmlns:a16="http://schemas.microsoft.com/office/drawing/2014/main" id="{98641707-B199-2397-88C5-18A0895F7007}"/>
              </a:ext>
            </a:extLst>
          </p:cNvPr>
          <p:cNvSpPr>
            <a:spLocks noGrp="1"/>
          </p:cNvSpPr>
          <p:nvPr>
            <p:ph type="sldNum" sz="quarter" idx="5"/>
          </p:nvPr>
        </p:nvSpPr>
        <p:spPr/>
        <p:txBody>
          <a:bodyPr/>
          <a:lstStyle/>
          <a:p>
            <a:pPr>
              <a:defRPr/>
            </a:pPr>
            <a:fld id="{7DC8D554-20BD-45E3-8F8F-C854CD9EEC52}" type="slidenum">
              <a:rPr lang="en-AU" smtClean="0"/>
              <a:pPr>
                <a:defRPr/>
              </a:pPr>
              <a:t>63</a:t>
            </a:fld>
            <a:endParaRPr lang="en-AU"/>
          </a:p>
        </p:txBody>
      </p:sp>
    </p:spTree>
    <p:extLst>
      <p:ext uri="{BB962C8B-B14F-4D97-AF65-F5344CB8AC3E}">
        <p14:creationId xmlns:p14="http://schemas.microsoft.com/office/powerpoint/2010/main" val="33556349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sz="1200" b="1" dirty="0"/>
              <a:t>Talking points</a:t>
            </a:r>
          </a:p>
          <a:p>
            <a:pPr marL="171450" indent="-171450">
              <a:buFont typeface="Arial" panose="020B0604020202020204" pitchFamily="34" charset="0"/>
              <a:buChar char="•"/>
            </a:pPr>
            <a:r>
              <a:rPr lang="en-AU" sz="1200" dirty="0"/>
              <a:t>Fraction as ratio is distinct from fractions as part-whole in that the whole can change. </a:t>
            </a:r>
          </a:p>
          <a:p>
            <a:pPr marL="171450" indent="-171450">
              <a:buFont typeface="Arial" panose="020B0604020202020204" pitchFamily="34" charset="0"/>
              <a:buChar char="•"/>
            </a:pPr>
            <a:r>
              <a:rPr lang="en-AU" sz="1200" dirty="0"/>
              <a:t>It is the proportional relationship that stays the same.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64</a:t>
            </a:fld>
            <a:endParaRPr lang="en-AU"/>
          </a:p>
        </p:txBody>
      </p:sp>
    </p:spTree>
    <p:extLst>
      <p:ext uri="{BB962C8B-B14F-4D97-AF65-F5344CB8AC3E}">
        <p14:creationId xmlns:p14="http://schemas.microsoft.com/office/powerpoint/2010/main" val="2459474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32EB3-E6E5-0FC4-BB16-6AADE40E8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9423FA-DED0-E045-E138-8129313C5CEA}"/>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641F72B0-8390-24FB-8C56-C6D6C79D6FE3}"/>
              </a:ext>
            </a:extLst>
          </p:cNvPr>
          <p:cNvSpPr>
            <a:spLocks noGrp="1"/>
          </p:cNvSpPr>
          <p:nvPr>
            <p:ph type="body" idx="1"/>
          </p:nvPr>
        </p:nvSpPr>
        <p:spPr>
          <a:xfrm>
            <a:off x="680401" y="4784407"/>
            <a:ext cx="5446808" cy="3909060"/>
          </a:xfrm>
        </p:spPr>
        <p:txBody>
          <a:bodyPr/>
          <a:lstStyle/>
          <a:p>
            <a:r>
              <a:rPr lang="en-AU" sz="1200" b="1" dirty="0"/>
              <a:t>Talking points</a:t>
            </a:r>
          </a:p>
          <a:p>
            <a:pPr marL="171450" indent="-171450">
              <a:buFont typeface="Arial" panose="020B0604020202020204" pitchFamily="34" charset="0"/>
              <a:buChar char="•"/>
            </a:pPr>
            <a:r>
              <a:rPr lang="en-AU" sz="1200" dirty="0"/>
              <a:t>To illustrate, let us examine the ratio of animals in a farmyard.</a:t>
            </a:r>
          </a:p>
          <a:p>
            <a:pPr marL="171450" indent="-171450">
              <a:buFont typeface="Arial" panose="020B0604020202020204" pitchFamily="34" charset="0"/>
              <a:buChar char="•"/>
            </a:pPr>
            <a:r>
              <a:rPr lang="en-AU" sz="1200" dirty="0"/>
              <a:t>In this farmyard, there are 15 animals in total, but only 5 different types of animals, namely chickens, sheep, pigs, cows and horses. </a:t>
            </a:r>
          </a:p>
          <a:p>
            <a:pPr marL="171450" indent="-171450">
              <a:buFont typeface="Arial" panose="020B0604020202020204" pitchFamily="34" charset="0"/>
              <a:buChar char="•"/>
            </a:pPr>
            <a:r>
              <a:rPr lang="en-AU" sz="1200" dirty="0"/>
              <a:t>In the example given, </a:t>
            </a:r>
            <a:r>
              <a:rPr lang="en-AU" sz="1200" baseline="30000" dirty="0"/>
              <a:t>1</a:t>
            </a:r>
            <a:r>
              <a:rPr lang="en-AU" sz="1200" dirty="0"/>
              <a:t>/</a:t>
            </a:r>
            <a:r>
              <a:rPr lang="en-AU" sz="1200" baseline="-25000" dirty="0"/>
              <a:t>5</a:t>
            </a:r>
            <a:r>
              <a:rPr lang="en-AU" sz="1200" dirty="0"/>
              <a:t> </a:t>
            </a:r>
            <a:r>
              <a:rPr lang="en-AU" sz="1200" b="1" dirty="0"/>
              <a:t>of the animals </a:t>
            </a:r>
            <a:r>
              <a:rPr lang="en-AU" sz="1200" dirty="0"/>
              <a:t>are sheep.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2013, Download Animals, Chicken, Cow. Royalty-Free Vector Graphic.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https://pixabay.com/vectors/animals-chicken-cow-horse-pig-158331/</a:t>
            </a:r>
            <a:endParaRPr lang="en-US"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100" dirty="0"/>
          </a:p>
        </p:txBody>
      </p:sp>
      <p:sp>
        <p:nvSpPr>
          <p:cNvPr id="4" name="Slide Number Placeholder 3">
            <a:extLst>
              <a:ext uri="{FF2B5EF4-FFF2-40B4-BE49-F238E27FC236}">
                <a16:creationId xmlns:a16="http://schemas.microsoft.com/office/drawing/2014/main" id="{0510B19D-691E-9804-2EF6-31B4DA106706}"/>
              </a:ext>
            </a:extLst>
          </p:cNvPr>
          <p:cNvSpPr>
            <a:spLocks noGrp="1"/>
          </p:cNvSpPr>
          <p:nvPr>
            <p:ph type="sldNum" sz="quarter" idx="5"/>
          </p:nvPr>
        </p:nvSpPr>
        <p:spPr/>
        <p:txBody>
          <a:bodyPr/>
          <a:lstStyle/>
          <a:p>
            <a:pPr>
              <a:defRPr/>
            </a:pPr>
            <a:fld id="{7DC8D554-20BD-45E3-8F8F-C854CD9EEC52}" type="slidenum">
              <a:rPr lang="en-AU" smtClean="0"/>
              <a:pPr>
                <a:defRPr/>
              </a:pPr>
              <a:t>65</a:t>
            </a:fld>
            <a:endParaRPr lang="en-AU"/>
          </a:p>
        </p:txBody>
      </p:sp>
    </p:spTree>
    <p:extLst>
      <p:ext uri="{BB962C8B-B14F-4D97-AF65-F5344CB8AC3E}">
        <p14:creationId xmlns:p14="http://schemas.microsoft.com/office/powerpoint/2010/main" val="42441430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707B6-E759-9133-8B97-E8ED2C7333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8D962B-2BCE-4D46-03D1-A6D3112DE83F}"/>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FF4B1FB2-5D3D-D59B-522A-9FD4D66B8534}"/>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t>Presenter notes</a:t>
            </a:r>
          </a:p>
          <a:p>
            <a:pPr marL="0" marR="0" lvl="0" indent="0" algn="l" defTabSz="914400" rtl="0" eaLnBrk="0" fontAlgn="base" latinLnBrk="0" hangingPunct="0">
              <a:lnSpc>
                <a:spcPct val="110000"/>
              </a:lnSpc>
              <a:spcBef>
                <a:spcPts val="2000"/>
              </a:spcBef>
              <a:spcAft>
                <a:spcPts val="600"/>
              </a:spcAft>
              <a:buClrTx/>
              <a:buSzTx/>
              <a:buFont typeface="Arial" panose="020B0604020202020204" pitchFamily="34" charset="0"/>
              <a:buNone/>
              <a:tabLst/>
              <a:defRPr/>
            </a:pPr>
            <a:r>
              <a:rPr lang="en-US" sz="1200" b="0" dirty="0"/>
              <a:t>This slide is animated. The animation will progress automatically.</a:t>
            </a:r>
          </a:p>
          <a:p>
            <a:pPr marL="0" indent="0">
              <a:buFont typeface="Arial" panose="020B0604020202020204" pitchFamily="34" charset="0"/>
              <a:buNone/>
            </a:pPr>
            <a:endParaRPr lang="en-AU" sz="1200" dirty="0"/>
          </a:p>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It also does not matter if we are talking about sheep with brown, white or black wool, there are still 4 other types of farm animals for each sheep.</a:t>
            </a:r>
          </a:p>
          <a:p>
            <a:pPr marL="171450" indent="-171450">
              <a:buFont typeface="Arial" panose="020B0604020202020204" pitchFamily="34" charset="0"/>
              <a:buChar char="•"/>
            </a:pPr>
            <a:r>
              <a:rPr lang="en-AU" sz="1200" dirty="0"/>
              <a:t>There are always 4 other types of farm animals for each 1 sheep. </a:t>
            </a:r>
          </a:p>
          <a:p>
            <a:pPr marL="171450" indent="-171450">
              <a:buFont typeface="Arial" panose="020B0604020202020204" pitchFamily="34" charset="0"/>
              <a:buChar char="•"/>
            </a:pPr>
            <a:r>
              <a:rPr lang="en-AU" sz="1200" dirty="0"/>
              <a:t>Importantly, it doesn’t matter whether we have a total of 5 animals or 500 animals, the ratio (or proportion) of sheep to other animals stays the same, i.e. 1 sheep for every 4 other types of farm animals. </a:t>
            </a:r>
          </a:p>
          <a:p>
            <a:pPr marL="171450" indent="-171450">
              <a:buFont typeface="Arial" panose="020B0604020202020204" pitchFamily="34" charset="0"/>
              <a:buChar char="•"/>
            </a:pPr>
            <a:r>
              <a:rPr lang="en-AU" sz="1200" dirty="0"/>
              <a:t>This can also be expressed as 1 is to 4, or 1:4. </a:t>
            </a:r>
          </a:p>
          <a:p>
            <a:pPr marL="171450" indent="-171450">
              <a:buFont typeface="Arial" panose="020B0604020202020204" pitchFamily="34" charset="0"/>
              <a:buChar char="•"/>
            </a:pPr>
            <a:r>
              <a:rPr lang="en-AU" sz="1200" dirty="0"/>
              <a:t>When considering fractions as ratios we need to be clear to identify the whole considered. In this case, the whole is </a:t>
            </a:r>
            <a:r>
              <a:rPr lang="en-AU" sz="1200" b="1" dirty="0"/>
              <a:t>all types</a:t>
            </a:r>
            <a:r>
              <a:rPr lang="en-AU" sz="1200" b="0" dirty="0"/>
              <a:t> of animals (not all the animals)</a:t>
            </a:r>
            <a:r>
              <a:rPr lang="en-AU" sz="1200" dirty="0"/>
              <a:t>. </a:t>
            </a:r>
          </a:p>
          <a:p>
            <a:pPr marL="0" indent="0">
              <a:buFont typeface="Arial" panose="020B0604020202020204" pitchFamily="34" charset="0"/>
              <a:buNone/>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2013, Download Animals, Chicken, Cow. Royalty-Free Vector Graphic.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https://pixabay.com/vectors/animals-chicken-cow-horse-pig-158331/</a:t>
            </a:r>
            <a:endParaRPr lang="en-US" sz="1200" dirty="0">
              <a:latin typeface="+mn-lt"/>
            </a:endParaRPr>
          </a:p>
          <a:p>
            <a:pPr marL="0" indent="0">
              <a:buFont typeface="Arial" panose="020B0604020202020204" pitchFamily="34" charset="0"/>
              <a:buNone/>
            </a:pPr>
            <a:endParaRPr lang="en-AU" sz="1100" dirty="0"/>
          </a:p>
        </p:txBody>
      </p:sp>
      <p:sp>
        <p:nvSpPr>
          <p:cNvPr id="4" name="Slide Number Placeholder 3">
            <a:extLst>
              <a:ext uri="{FF2B5EF4-FFF2-40B4-BE49-F238E27FC236}">
                <a16:creationId xmlns:a16="http://schemas.microsoft.com/office/drawing/2014/main" id="{4465661D-F6F4-DEFC-D71B-A9959580F76B}"/>
              </a:ext>
            </a:extLst>
          </p:cNvPr>
          <p:cNvSpPr>
            <a:spLocks noGrp="1"/>
          </p:cNvSpPr>
          <p:nvPr>
            <p:ph type="sldNum" sz="quarter" idx="5"/>
          </p:nvPr>
        </p:nvSpPr>
        <p:spPr/>
        <p:txBody>
          <a:bodyPr/>
          <a:lstStyle/>
          <a:p>
            <a:pPr>
              <a:defRPr/>
            </a:pPr>
            <a:fld id="{7DC8D554-20BD-45E3-8F8F-C854CD9EEC52}" type="slidenum">
              <a:rPr lang="en-AU" smtClean="0"/>
              <a:pPr>
                <a:defRPr/>
              </a:pPr>
              <a:t>66</a:t>
            </a:fld>
            <a:endParaRPr lang="en-AU"/>
          </a:p>
        </p:txBody>
      </p:sp>
    </p:spTree>
    <p:extLst>
      <p:ext uri="{BB962C8B-B14F-4D97-AF65-F5344CB8AC3E}">
        <p14:creationId xmlns:p14="http://schemas.microsoft.com/office/powerpoint/2010/main" val="14767416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707B6-E759-9133-8B97-E8ED2C7333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8D962B-2BCE-4D46-03D1-A6D3112DE83F}"/>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FF4B1FB2-5D3D-D59B-522A-9FD4D66B8534}"/>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t>Presenter notes</a:t>
            </a:r>
          </a:p>
          <a:p>
            <a:pPr marL="0" marR="0" lvl="0" indent="0" algn="l" defTabSz="914400" rtl="0" eaLnBrk="0" fontAlgn="base" latinLnBrk="0" hangingPunct="0">
              <a:lnSpc>
                <a:spcPct val="110000"/>
              </a:lnSpc>
              <a:spcBef>
                <a:spcPts val="2000"/>
              </a:spcBef>
              <a:spcAft>
                <a:spcPts val="600"/>
              </a:spcAft>
              <a:buClrTx/>
              <a:buSzTx/>
              <a:buFont typeface="Arial" panose="020B0604020202020204" pitchFamily="34" charset="0"/>
              <a:buNone/>
              <a:tabLst/>
              <a:defRPr/>
            </a:pPr>
            <a:r>
              <a:rPr lang="en-US" sz="1200" b="0" dirty="0"/>
              <a:t>This slide is animated. The animation will progress automatically.</a:t>
            </a:r>
          </a:p>
          <a:p>
            <a:pPr marL="0" indent="0">
              <a:buFont typeface="Arial" panose="020B0604020202020204" pitchFamily="34" charset="0"/>
              <a:buNone/>
            </a:pPr>
            <a:endParaRPr lang="en-AU" sz="1200" dirty="0"/>
          </a:p>
          <a:p>
            <a:pPr marL="0" indent="0">
              <a:buFont typeface="Arial" panose="020B0604020202020204" pitchFamily="34" charset="0"/>
              <a:buNone/>
            </a:pPr>
            <a:r>
              <a:rPr lang="en-AU"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 concept of fractions as ratios supports students to understand the </a:t>
            </a:r>
            <a:r>
              <a:rPr lang="en-AU" sz="1200" b="1" dirty="0"/>
              <a:t>proportional</a:t>
            </a:r>
            <a:r>
              <a:rPr lang="en-AU" sz="1200" dirty="0"/>
              <a:t> nature of fractions.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Although ratios are in the curriculum from Year 7 onwards, the idea of proportionality is encountered by students before Year 7.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 proportional nature of a fraction is an important, underpinning idea that all students need to grasp.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For example, in equivalent fractions, the ratio between the numerator and denominator is constant — which you saw when we examined fractions as division (quotient).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2013, Download Animals, Chicken, Cow. Royalty-Free Vector Graphic.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https://pixabay.com/vectors/animals-chicken-cow-horse-pig-158331/</a:t>
            </a:r>
            <a:endParaRPr lang="en-US"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100" dirty="0"/>
          </a:p>
        </p:txBody>
      </p:sp>
      <p:sp>
        <p:nvSpPr>
          <p:cNvPr id="4" name="Slide Number Placeholder 3">
            <a:extLst>
              <a:ext uri="{FF2B5EF4-FFF2-40B4-BE49-F238E27FC236}">
                <a16:creationId xmlns:a16="http://schemas.microsoft.com/office/drawing/2014/main" id="{4465661D-F6F4-DEFC-D71B-A9959580F76B}"/>
              </a:ext>
            </a:extLst>
          </p:cNvPr>
          <p:cNvSpPr>
            <a:spLocks noGrp="1"/>
          </p:cNvSpPr>
          <p:nvPr>
            <p:ph type="sldNum" sz="quarter" idx="5"/>
          </p:nvPr>
        </p:nvSpPr>
        <p:spPr/>
        <p:txBody>
          <a:bodyPr/>
          <a:lstStyle/>
          <a:p>
            <a:pPr>
              <a:defRPr/>
            </a:pPr>
            <a:fld id="{7DC8D554-20BD-45E3-8F8F-C854CD9EEC52}" type="slidenum">
              <a:rPr lang="en-AU" smtClean="0"/>
              <a:pPr>
                <a:defRPr/>
              </a:pPr>
              <a:t>67</a:t>
            </a:fld>
            <a:endParaRPr lang="en-AU"/>
          </a:p>
        </p:txBody>
      </p:sp>
    </p:spTree>
    <p:extLst>
      <p:ext uri="{BB962C8B-B14F-4D97-AF65-F5344CB8AC3E}">
        <p14:creationId xmlns:p14="http://schemas.microsoft.com/office/powerpoint/2010/main" val="22156333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CE697-E4A4-C870-BB14-A1195B740F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3D9DC-C1AF-FEC9-D852-169F7551386A}"/>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2F4D42C1-0980-D892-31DB-375C1A9F133C}"/>
              </a:ext>
            </a:extLst>
          </p:cNvPr>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Creating and naming ratios </a:t>
            </a:r>
            <a:r>
              <a:rPr lang="en-AU" sz="1200" dirty="0"/>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ratio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endParaRPr lang="en-AU" dirty="0"/>
          </a:p>
        </p:txBody>
      </p:sp>
      <p:sp>
        <p:nvSpPr>
          <p:cNvPr id="4" name="Slide Number Placeholder 3">
            <a:extLst>
              <a:ext uri="{FF2B5EF4-FFF2-40B4-BE49-F238E27FC236}">
                <a16:creationId xmlns:a16="http://schemas.microsoft.com/office/drawing/2014/main" id="{70F4500D-9AD9-536C-443E-4BE1A6CCC000}"/>
              </a:ext>
            </a:extLst>
          </p:cNvPr>
          <p:cNvSpPr>
            <a:spLocks noGrp="1"/>
          </p:cNvSpPr>
          <p:nvPr>
            <p:ph type="sldNum" sz="quarter" idx="5"/>
          </p:nvPr>
        </p:nvSpPr>
        <p:spPr/>
        <p:txBody>
          <a:bodyPr/>
          <a:lstStyle/>
          <a:p>
            <a:pPr>
              <a:defRPr/>
            </a:pPr>
            <a:fld id="{7DC8D554-20BD-45E3-8F8F-C854CD9EEC52}" type="slidenum">
              <a:rPr lang="en-AU" smtClean="0"/>
              <a:pPr>
                <a:defRPr/>
              </a:pPr>
              <a:t>68</a:t>
            </a:fld>
            <a:endParaRPr lang="en-AU"/>
          </a:p>
        </p:txBody>
      </p:sp>
    </p:spTree>
    <p:extLst>
      <p:ext uri="{BB962C8B-B14F-4D97-AF65-F5344CB8AC3E}">
        <p14:creationId xmlns:p14="http://schemas.microsoft.com/office/powerpoint/2010/main" val="11711482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0DCBD-61FE-9F0E-F0ED-BD32C423A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0429E7-2EBA-E22C-5F5E-3DB73C6E269C}"/>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D904A59-BB35-D4CE-4ECC-1A088DDAEB5C}"/>
              </a:ext>
            </a:extLst>
          </p:cNvPr>
          <p:cNvSpPr>
            <a:spLocks noGrp="1"/>
          </p:cNvSpPr>
          <p:nvPr>
            <p:ph type="body" idx="1"/>
          </p:nvPr>
        </p:nvSpPr>
        <p:spPr>
          <a:xfrm>
            <a:off x="680401" y="4784407"/>
            <a:ext cx="5446808" cy="3909060"/>
          </a:xfrm>
        </p:spPr>
        <p:txBody>
          <a:bodyPr/>
          <a:lstStyle/>
          <a:p>
            <a:r>
              <a:rPr lang="en-AU" sz="1200" b="1" dirty="0"/>
              <a:t>Presenter notes</a:t>
            </a:r>
          </a:p>
          <a:p>
            <a:pPr marL="171450" indent="-171450">
              <a:buFont typeface="Arial" panose="020B0604020202020204" pitchFamily="34" charset="0"/>
              <a:buChar char="•"/>
            </a:pPr>
            <a:r>
              <a:rPr lang="en-AU" sz="1200" dirty="0"/>
              <a:t>Depending on how this presentation is ‘chunked’ for your context, this activity could be completed after each activity or after a selection of the activities.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Provide 6–8 minutes for teachers to discuss the questions for an activity or two.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If time allows, share the reflections in the whole group and share which activities they are likely to use.</a:t>
            </a:r>
          </a:p>
          <a:p>
            <a:pPr marL="0" indent="0">
              <a:buFont typeface="Arial" panose="020B0604020202020204" pitchFamily="34" charset="0"/>
              <a:buNone/>
            </a:pPr>
            <a:endParaRPr lang="en-AU" sz="1200" dirty="0"/>
          </a:p>
          <a:p>
            <a:r>
              <a:rPr lang="en-AU"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In your groups, discuss the three questions on the screen for the activity (or activities) that we have just completed. </a:t>
            </a:r>
          </a:p>
          <a:p>
            <a:pPr marL="171450" indent="-171450">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endParaRPr lang="en-AU" sz="1100" dirty="0"/>
          </a:p>
        </p:txBody>
      </p:sp>
      <p:sp>
        <p:nvSpPr>
          <p:cNvPr id="4" name="Slide Number Placeholder 3">
            <a:extLst>
              <a:ext uri="{FF2B5EF4-FFF2-40B4-BE49-F238E27FC236}">
                <a16:creationId xmlns:a16="http://schemas.microsoft.com/office/drawing/2014/main" id="{8F549888-778C-48F8-F7B4-9AE10DCB1A42}"/>
              </a:ext>
            </a:extLst>
          </p:cNvPr>
          <p:cNvSpPr>
            <a:spLocks noGrp="1"/>
          </p:cNvSpPr>
          <p:nvPr>
            <p:ph type="sldNum" sz="quarter" idx="5"/>
          </p:nvPr>
        </p:nvSpPr>
        <p:spPr/>
        <p:txBody>
          <a:bodyPr/>
          <a:lstStyle/>
          <a:p>
            <a:pPr>
              <a:defRPr/>
            </a:pPr>
            <a:fld id="{7DC8D554-20BD-45E3-8F8F-C854CD9EEC52}" type="slidenum">
              <a:rPr lang="en-AU" smtClean="0"/>
              <a:pPr>
                <a:defRPr/>
              </a:pPr>
              <a:t>69</a:t>
            </a:fld>
            <a:endParaRPr lang="en-AU" dirty="0"/>
          </a:p>
        </p:txBody>
      </p:sp>
    </p:spTree>
    <p:extLst>
      <p:ext uri="{BB962C8B-B14F-4D97-AF65-F5344CB8AC3E}">
        <p14:creationId xmlns:p14="http://schemas.microsoft.com/office/powerpoint/2010/main" val="758627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a:defRPr/>
            </a:pPr>
            <a:r>
              <a:rPr lang="en-AU" sz="1200" b="1" dirty="0"/>
              <a:t>Talking points</a:t>
            </a:r>
          </a:p>
          <a:p>
            <a:pPr marL="171450" indent="-171450">
              <a:buFont typeface="Arial" panose="020B0604020202020204" pitchFamily="34" charset="0"/>
              <a:buChar char="•"/>
              <a:defRPr/>
            </a:pPr>
            <a:r>
              <a:rPr lang="en-AU" sz="1200" dirty="0"/>
              <a:t>The introduction considers the importance and challenge of thinking about fractions; misconceptions students might have; and the progression of fractions in the Australian Curriculum.</a:t>
            </a:r>
          </a:p>
          <a:p>
            <a:pPr marL="0" indent="0">
              <a:buFont typeface="Arial" panose="020B0604020202020204" pitchFamily="34" charset="0"/>
              <a:buNone/>
            </a:pPr>
            <a:endParaRPr lang="en-AU" sz="11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7</a:t>
            </a:fld>
            <a:endParaRPr lang="en-AU"/>
          </a:p>
        </p:txBody>
      </p:sp>
    </p:spTree>
    <p:extLst>
      <p:ext uri="{BB962C8B-B14F-4D97-AF65-F5344CB8AC3E}">
        <p14:creationId xmlns:p14="http://schemas.microsoft.com/office/powerpoint/2010/main" val="23894893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298FF-B53D-527E-1D0D-2A9138271676}"/>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B6839DC3-21F5-4F6B-7E7D-86E0C423E7EF}"/>
              </a:ext>
            </a:extLst>
          </p:cNvPr>
          <p:cNvSpPr>
            <a:spLocks noGrp="1"/>
          </p:cNvSpPr>
          <p:nvPr>
            <p:ph type="body" idx="1"/>
          </p:nvPr>
        </p:nvSpPr>
        <p:spPr>
          <a:xfrm>
            <a:off x="680400" y="4784400"/>
            <a:ext cx="5446399" cy="3726006"/>
          </a:xfrm>
        </p:spPr>
        <p:txBody>
          <a:bodyPr/>
          <a:lstStyle/>
          <a:p>
            <a:pPr marL="0" lvl="0" indent="0">
              <a:buFont typeface="Arial" panose="020B0604020202020204" pitchFamily="34" charset="0"/>
              <a:buNone/>
            </a:pPr>
            <a:r>
              <a:rPr lang="en-US" sz="1200" b="1" dirty="0"/>
              <a:t>Talking points</a:t>
            </a:r>
          </a:p>
          <a:p>
            <a:pPr marL="171450" lvl="0" indent="-171450">
              <a:buFont typeface="Arial" panose="020B0604020202020204" pitchFamily="34" charset="0"/>
              <a:buChar char="•"/>
            </a:pPr>
            <a:r>
              <a:rPr lang="en-US" sz="1200" dirty="0"/>
              <a:t>We have now explored five constructs which provide us with a language to understand how complex fractions are as an idea.</a:t>
            </a:r>
          </a:p>
          <a:p>
            <a:pPr marL="171450" lvl="0" indent="-171450">
              <a:buFont typeface="Arial" panose="020B0604020202020204" pitchFamily="34" charset="0"/>
              <a:buChar char="•"/>
            </a:pPr>
            <a:r>
              <a:rPr lang="en-US" sz="1200" dirty="0"/>
              <a:t>Understanding (or ‘seeing’) fractions in these five different ways, can support students’ confidence in their mathematical learning journey.</a:t>
            </a:r>
          </a:p>
          <a:p>
            <a:pPr lvl="0"/>
            <a:endParaRPr lang="en-US" sz="1200" dirty="0"/>
          </a:p>
          <a:p>
            <a:pPr lvl="0"/>
            <a:r>
              <a:rPr lang="en-US" sz="1200" b="1" dirty="0"/>
              <a:t>Source:</a:t>
            </a:r>
            <a:r>
              <a:rPr lang="en-US" sz="1200" dirty="0"/>
              <a:t> Adapted from Way, J. (n.d.). </a:t>
            </a:r>
            <a:r>
              <a:rPr lang="en-US" sz="1200" i="1" dirty="0"/>
              <a:t>Big ideas</a:t>
            </a:r>
            <a:r>
              <a:rPr lang="en-US" sz="1200" dirty="0"/>
              <a:t>, </a:t>
            </a:r>
            <a:r>
              <a:rPr lang="en-US" sz="1200" i="0" dirty="0"/>
              <a:t>Top Drawer Teachers: Resources for teachers of mathematics.</a:t>
            </a:r>
            <a:r>
              <a:rPr lang="en-US" sz="1200" dirty="0"/>
              <a:t> Australian Association of Mathematics Teachers.  https://topdrawer.aamt.edu.au/Fractions/Big-ideas.</a:t>
            </a:r>
          </a:p>
          <a:p>
            <a:pPr lvl="0"/>
            <a:endParaRPr lang="en-US" sz="1200" dirty="0"/>
          </a:p>
          <a:p>
            <a:pPr lvl="0"/>
            <a:endParaRPr lang="en-US" sz="1200" dirty="0"/>
          </a:p>
          <a:p>
            <a:endParaRPr lang="en-US" sz="1200" dirty="0"/>
          </a:p>
          <a:p>
            <a:pPr lvl="0"/>
            <a:endParaRPr lang="en-US" sz="1200" dirty="0"/>
          </a:p>
          <a:p>
            <a:endParaRPr lang="en-US" dirty="0"/>
          </a:p>
        </p:txBody>
      </p:sp>
      <p:sp>
        <p:nvSpPr>
          <p:cNvPr id="7" name="Slide Image Placeholder 6">
            <a:extLst>
              <a:ext uri="{FF2B5EF4-FFF2-40B4-BE49-F238E27FC236}">
                <a16:creationId xmlns:a16="http://schemas.microsoft.com/office/drawing/2014/main" id="{58CFDC20-04C3-F473-2AB3-88CB70368390}"/>
              </a:ext>
            </a:extLst>
          </p:cNvPr>
          <p:cNvSpPr>
            <a:spLocks noGrp="1" noRot="1" noChangeAspect="1"/>
          </p:cNvSpPr>
          <p:nvPr>
            <p:ph type="sldImg"/>
          </p:nvPr>
        </p:nvSpPr>
        <p:spPr>
          <a:xfrm>
            <a:off x="93663" y="744538"/>
            <a:ext cx="6623050" cy="3725862"/>
          </a:xfrm>
        </p:spPr>
      </p:sp>
      <p:sp>
        <p:nvSpPr>
          <p:cNvPr id="2" name="Slide Number Placeholder 3">
            <a:extLst>
              <a:ext uri="{FF2B5EF4-FFF2-40B4-BE49-F238E27FC236}">
                <a16:creationId xmlns:a16="http://schemas.microsoft.com/office/drawing/2014/main" id="{6B246930-A152-FFEF-6BA0-1886542E682D}"/>
              </a:ext>
            </a:extLst>
          </p:cNvPr>
          <p:cNvSpPr txBox="1">
            <a:spLocks/>
          </p:cNvSpPr>
          <p:nvPr/>
        </p:nvSpPr>
        <p:spPr>
          <a:xfrm>
            <a:off x="3855839" y="9440647"/>
            <a:ext cx="2949787" cy="496967"/>
          </a:xfrm>
          <a:prstGeom prst="rect">
            <a:avLst/>
          </a:prstGeom>
        </p:spPr>
        <p:txBody>
          <a:bodyPr vert="horz" lIns="91440" tIns="45720" rIns="91440" bIns="45720" rtlCol="0" anchor="b"/>
          <a:lstStyle>
            <a:defPPr>
              <a:defRPr lang="en-AU"/>
            </a:defPPr>
            <a:lvl1pPr algn="r" rtl="0" fontAlgn="base">
              <a:spcBef>
                <a:spcPct val="50000"/>
              </a:spcBef>
              <a:spcAft>
                <a:spcPct val="0"/>
              </a:spcAft>
              <a:defRPr sz="1200"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7DC8D554-20BD-45E3-8F8F-C854CD9EEC52}" type="slidenum">
              <a:rPr lang="en-AU" smtClean="0"/>
              <a:pPr>
                <a:defRPr/>
              </a:pPr>
              <a:t>70</a:t>
            </a:fld>
            <a:endParaRPr lang="en-AU" dirty="0"/>
          </a:p>
        </p:txBody>
      </p:sp>
    </p:spTree>
    <p:extLst>
      <p:ext uri="{BB962C8B-B14F-4D97-AF65-F5344CB8AC3E}">
        <p14:creationId xmlns:p14="http://schemas.microsoft.com/office/powerpoint/2010/main" val="29347956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9FEC8-D3B1-4052-567B-D78F309AF8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9E256B-D21B-47AF-4F88-2012AD4E68C0}"/>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4DE83BC5-081D-9BC1-1F6D-39A466C4A6FF}"/>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To improve thinking about fractions in Years 2 to 6, we imagined the process of learning about fractions as a tree.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These five constructs we have explored help grow a strong and stable trunk.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This trunk is rooted in mathematical concepts such as inverse relationships, multiplicative thinking, partitioning, counting and subitising.</a:t>
            </a:r>
          </a:p>
          <a:p>
            <a:endParaRPr lang="en-AU" dirty="0"/>
          </a:p>
        </p:txBody>
      </p:sp>
      <p:sp>
        <p:nvSpPr>
          <p:cNvPr id="4" name="Slide Number Placeholder 3">
            <a:extLst>
              <a:ext uri="{FF2B5EF4-FFF2-40B4-BE49-F238E27FC236}">
                <a16:creationId xmlns:a16="http://schemas.microsoft.com/office/drawing/2014/main" id="{54ED4FB3-C663-17FE-CF65-0F881CD8DDFF}"/>
              </a:ext>
            </a:extLst>
          </p:cNvPr>
          <p:cNvSpPr>
            <a:spLocks noGrp="1"/>
          </p:cNvSpPr>
          <p:nvPr>
            <p:ph type="sldNum" sz="quarter" idx="5"/>
          </p:nvPr>
        </p:nvSpPr>
        <p:spPr/>
        <p:txBody>
          <a:bodyPr/>
          <a:lstStyle/>
          <a:p>
            <a:pPr>
              <a:defRPr/>
            </a:pPr>
            <a:fld id="{7DC8D554-20BD-45E3-8F8F-C854CD9EEC52}" type="slidenum">
              <a:rPr lang="en-AU" smtClean="0"/>
              <a:pPr>
                <a:defRPr/>
              </a:pPr>
              <a:t>71</a:t>
            </a:fld>
            <a:endParaRPr lang="en-AU"/>
          </a:p>
        </p:txBody>
      </p:sp>
    </p:spTree>
    <p:extLst>
      <p:ext uri="{BB962C8B-B14F-4D97-AF65-F5344CB8AC3E}">
        <p14:creationId xmlns:p14="http://schemas.microsoft.com/office/powerpoint/2010/main" val="18388990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a:defRPr/>
            </a:pPr>
            <a:r>
              <a:rPr lang="en-AU" sz="1200" b="1" dirty="0">
                <a:latin typeface="+mn-lt"/>
                <a:cs typeface="Arial"/>
              </a:rPr>
              <a:t>Talking points</a:t>
            </a:r>
          </a:p>
          <a:p>
            <a:pPr marL="171450" indent="-171450">
              <a:buFont typeface="Arial" panose="020B0604020202020204" pitchFamily="34" charset="0"/>
              <a:buChar char="•"/>
              <a:defRPr/>
            </a:pPr>
            <a:r>
              <a:rPr lang="en-AU" sz="1200" dirty="0">
                <a:latin typeface="+mn-lt"/>
                <a:cs typeface="Arial"/>
              </a:rPr>
              <a:t>Returning to the Numeracy general capability, we saw earlier that this is where we can find finer grained information about the development of </a:t>
            </a:r>
            <a:r>
              <a:rPr lang="en-AU" sz="1200" dirty="0">
                <a:cs typeface="Arial"/>
              </a:rPr>
              <a:t>student understanding about fractions.</a:t>
            </a:r>
            <a:endParaRPr lang="en-AU" sz="1200" dirty="0">
              <a:latin typeface="+mn-lt"/>
              <a:cs typeface="Arial" panose="020B0604020202020204" pitchFamily="34" charset="0"/>
            </a:endParaRPr>
          </a:p>
          <a:p>
            <a:pPr marL="171450" indent="-171450">
              <a:buFont typeface="Arial" panose="020B0604020202020204" pitchFamily="34" charset="0"/>
              <a:buChar char="•"/>
              <a:defRPr/>
            </a:pPr>
            <a:r>
              <a:rPr lang="en-AU" sz="1200" dirty="0">
                <a:latin typeface="+mn-lt"/>
                <a:cs typeface="Arial"/>
              </a:rPr>
              <a:t>We can explore the Number sense and algebra element (see the dark blue section of the diagram on screen). </a:t>
            </a:r>
          </a:p>
          <a:p>
            <a:pPr marL="171450" indent="-171450">
              <a:buFont typeface="Arial" panose="020B0604020202020204" pitchFamily="34" charset="0"/>
              <a:buChar char="•"/>
              <a:defRPr/>
            </a:pPr>
            <a:r>
              <a:rPr lang="en-AU" sz="1200" dirty="0">
                <a:latin typeface="+mn-lt"/>
                <a:cs typeface="Arial"/>
              </a:rPr>
              <a:t>In our consideration of </a:t>
            </a:r>
            <a:r>
              <a:rPr lang="en-AU" sz="1200" dirty="0">
                <a:cs typeface="Arial"/>
              </a:rPr>
              <a:t>how students think about fractions,</a:t>
            </a:r>
            <a:r>
              <a:rPr lang="en-AU" sz="1200" dirty="0">
                <a:latin typeface="+mn-lt"/>
                <a:cs typeface="Arial"/>
              </a:rPr>
              <a:t> in this presentation, we focused on interpreting fractions. </a:t>
            </a:r>
          </a:p>
          <a:p>
            <a:pPr marL="171450" indent="-171450">
              <a:buFont typeface="Arial" panose="020B0604020202020204" pitchFamily="34" charset="0"/>
              <a:buChar char="•"/>
              <a:defRPr/>
            </a:pPr>
            <a:r>
              <a:rPr lang="en-AU" sz="1200" dirty="0">
                <a:latin typeface="+mn-lt"/>
                <a:cs typeface="Arial"/>
              </a:rPr>
              <a:t>However, it can also be useful to explore the Multiplicative strategies and Proportional thinking sub-elements.</a:t>
            </a:r>
          </a:p>
          <a:p>
            <a:pPr marL="171450" indent="-171450">
              <a:buFont typeface="Arial" panose="020B0604020202020204" pitchFamily="34" charset="0"/>
              <a:buChar char="•"/>
            </a:pPr>
            <a:endParaRPr lang="en-AU" sz="1200" dirty="0">
              <a:cs typeface="Arial" panose="020B0604020202020204" pitchFamily="34"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AU" sz="1200" b="1" i="0" u="none" strike="noStrike" kern="1200" cap="none" spc="0" normalizeH="0" baseline="0" noProof="0" dirty="0">
                <a:ln>
                  <a:noFill/>
                </a:ln>
                <a:solidFill>
                  <a:srgbClr val="000000"/>
                </a:solidFill>
                <a:effectLst/>
                <a:uLnTx/>
                <a:uFillTx/>
                <a:ea typeface="+mn-ea"/>
                <a:cs typeface="Arial"/>
              </a:rPr>
              <a:t>Source: </a:t>
            </a:r>
            <a:r>
              <a:rPr kumimoji="0" lang="en-AU" sz="1200" b="0" i="0" u="none" strike="noStrike" kern="1200" cap="none" spc="0" normalizeH="0" baseline="0" noProof="0" dirty="0">
                <a:ln>
                  <a:noFill/>
                </a:ln>
                <a:solidFill>
                  <a:srgbClr val="000000"/>
                </a:solidFill>
                <a:effectLst/>
                <a:uLnTx/>
                <a:uFillTx/>
                <a:ea typeface="+mn-ea"/>
                <a:cs typeface="+mn-cs"/>
              </a:rPr>
              <a:t>ACARA. (2010 to present). Numeracy. </a:t>
            </a:r>
            <a:r>
              <a:rPr kumimoji="0" lang="en-AU" sz="1200" b="0" i="1" u="none" strike="noStrike" kern="1200" cap="none" spc="0" normalizeH="0" baseline="0" noProof="0" dirty="0">
                <a:ln>
                  <a:noFill/>
                </a:ln>
                <a:solidFill>
                  <a:srgbClr val="000000"/>
                </a:solidFill>
                <a:effectLst/>
                <a:uLnTx/>
                <a:uFillTx/>
                <a:ea typeface="+mn-ea"/>
                <a:cs typeface="+mn-cs"/>
              </a:rPr>
              <a:t>The Australian Curriculum Version 9.0</a:t>
            </a:r>
            <a:r>
              <a:rPr kumimoji="0" lang="en-AU" sz="1200" b="0" i="0" u="none" strike="noStrike" kern="1200" cap="none" spc="0" normalizeH="0" baseline="0" noProof="0" dirty="0">
                <a:ln>
                  <a:noFill/>
                </a:ln>
                <a:solidFill>
                  <a:srgbClr val="000000"/>
                </a:solidFill>
                <a:effectLst/>
                <a:uLnTx/>
                <a:uFillTx/>
                <a:ea typeface="+mn-ea"/>
                <a:cs typeface="+mn-cs"/>
              </a:rPr>
              <a:t>. </a:t>
            </a:r>
            <a:r>
              <a:rPr kumimoji="0" lang="en-AU" sz="1200" b="0" i="0" u="none" strike="noStrike" kern="1200" cap="none" spc="0" normalizeH="0" baseline="0" noProof="0" dirty="0">
                <a:ln>
                  <a:noFill/>
                </a:ln>
                <a:solidFill>
                  <a:srgbClr val="000000"/>
                </a:solidFill>
                <a:effectLst/>
                <a:uLnTx/>
                <a:uFillTx/>
                <a:ea typeface="+mn-ea"/>
                <a:cs typeface="Arial" panose="020B0604020202020204" pitchFamily="34" charset="0"/>
                <a:hlinkClick r:id="rId3"/>
              </a:rPr>
              <a:t>https://v9.australiancurriculum.edu.au/f-10-curriculum/general-capabilities/numeracy?element=0&amp;sub-element=NNNPV</a:t>
            </a:r>
            <a:endParaRPr kumimoji="0" lang="en-AU" sz="1200" b="0" i="0" u="none" strike="noStrike" kern="1200" cap="none" spc="0" normalizeH="0" baseline="0" noProof="0" dirty="0">
              <a:ln>
                <a:noFill/>
              </a:ln>
              <a:solidFill>
                <a:srgbClr val="000000"/>
              </a:solidFill>
              <a:effectLst/>
              <a:uLnTx/>
              <a:uFillTx/>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50000"/>
              </a:spcBef>
              <a:spcAft>
                <a:spcPct val="0"/>
              </a:spcAft>
              <a:buClrTx/>
              <a:buSzTx/>
              <a:buFontTx/>
              <a:buNone/>
              <a:tabLst/>
              <a:defRPr/>
            </a:pPr>
            <a:fld id="{7DC8D554-20BD-45E3-8F8F-C854CD9EEC52}" type="slidenum">
              <a:rPr kumimoji="0" lang="en-AU"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50000"/>
                </a:spcBef>
                <a:spcAft>
                  <a:spcPct val="0"/>
                </a:spcAft>
                <a:buClrTx/>
                <a:buSzTx/>
                <a:buFontTx/>
                <a:buNone/>
                <a:tabLst/>
                <a:defRPr/>
              </a:pPr>
              <a:t>72</a:t>
            </a:fld>
            <a:endParaRPr kumimoji="0" lang="en-AU"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60490884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At the start of the Interpreting fractions sub-element is this statement: ‘Students become increasingly able to recognise the part-whole description of a fraction, but also recognise and use fractions as numbers, measures, operators, ratios and as a division’. </a:t>
            </a:r>
          </a:p>
          <a:p>
            <a:pPr marL="171450" indent="-171450">
              <a:buFont typeface="Arial" panose="020B0604020202020204" pitchFamily="34" charset="0"/>
              <a:buChar char="•"/>
            </a:pPr>
            <a:r>
              <a:rPr lang="en-AU" sz="1200" dirty="0"/>
              <a:t>As we can see, this places the five constructs at the centre of student learning about fractions.</a:t>
            </a:r>
          </a:p>
          <a:p>
            <a:endParaRPr lang="en-AU" sz="1200" dirty="0"/>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AU" sz="1200" b="1" i="0" u="none" strike="noStrike" kern="1200" cap="none" spc="0" normalizeH="0" baseline="0" noProof="0" dirty="0">
                <a:ln>
                  <a:noFill/>
                </a:ln>
                <a:solidFill>
                  <a:srgbClr val="000000"/>
                </a:solidFill>
                <a:effectLst/>
                <a:uLnTx/>
                <a:uFillTx/>
                <a:ea typeface="+mn-ea"/>
                <a:cs typeface="Arial"/>
              </a:rPr>
              <a:t>Source: </a:t>
            </a:r>
            <a:r>
              <a:rPr kumimoji="0" lang="en-AU" sz="1200" b="0" i="0" u="none" strike="noStrike" kern="1200" cap="none" spc="0" normalizeH="0" baseline="0" noProof="0" dirty="0">
                <a:ln>
                  <a:noFill/>
                </a:ln>
                <a:solidFill>
                  <a:srgbClr val="000000"/>
                </a:solidFill>
                <a:effectLst/>
                <a:uLnTx/>
                <a:uFillTx/>
                <a:ea typeface="+mn-ea"/>
                <a:cs typeface="+mn-cs"/>
              </a:rPr>
              <a:t>ACARA. (2010 to present). Numeracy. </a:t>
            </a:r>
            <a:r>
              <a:rPr kumimoji="0" lang="en-AU" sz="1200" b="0" i="1" u="none" strike="noStrike" kern="1200" cap="none" spc="0" normalizeH="0" baseline="0" noProof="0" dirty="0">
                <a:ln>
                  <a:noFill/>
                </a:ln>
                <a:solidFill>
                  <a:srgbClr val="000000"/>
                </a:solidFill>
                <a:effectLst/>
                <a:uLnTx/>
                <a:uFillTx/>
                <a:ea typeface="+mn-ea"/>
                <a:cs typeface="+mn-cs"/>
              </a:rPr>
              <a:t>The Australian Curriculum Version 9.0</a:t>
            </a:r>
            <a:r>
              <a:rPr kumimoji="0" lang="en-AU" sz="1200" b="0" i="0" u="none" strike="noStrike" kern="1200" cap="none" spc="0" normalizeH="0" baseline="0" noProof="0" dirty="0">
                <a:ln>
                  <a:noFill/>
                </a:ln>
                <a:solidFill>
                  <a:srgbClr val="000000"/>
                </a:solidFill>
                <a:effectLst/>
                <a:uLnTx/>
                <a:uFillTx/>
                <a:ea typeface="+mn-ea"/>
                <a:cs typeface="+mn-cs"/>
              </a:rPr>
              <a:t>. </a:t>
            </a:r>
            <a:r>
              <a:rPr kumimoji="0" lang="en-AU" sz="1200" b="0" i="0" u="none" strike="noStrike" kern="1200" cap="none" spc="0" normalizeH="0" baseline="0" noProof="0" dirty="0">
                <a:ln>
                  <a:noFill/>
                </a:ln>
                <a:solidFill>
                  <a:srgbClr val="000000"/>
                </a:solidFill>
                <a:effectLst/>
                <a:uLnTx/>
                <a:uFillTx/>
                <a:ea typeface="+mn-ea"/>
                <a:cs typeface="Arial" panose="020B0604020202020204" pitchFamily="34" charset="0"/>
                <a:hlinkClick r:id="rId3"/>
              </a:rPr>
              <a:t>https://v9.australiancurriculum.edu.au/f-10-curriculum/general-capabilities/numeracy?element=0&amp;sub-element=NNNPV</a:t>
            </a:r>
            <a:endParaRPr kumimoji="0" lang="en-AU" sz="1200" b="0" i="0" u="none" strike="noStrike" kern="1200" cap="none" spc="0" normalizeH="0" baseline="0" noProof="0" dirty="0">
              <a:ln>
                <a:noFill/>
              </a:ln>
              <a:solidFill>
                <a:srgbClr val="000000"/>
              </a:solidFill>
              <a:effectLst/>
              <a:uLnTx/>
              <a:uFillTx/>
              <a:ea typeface="+mn-ea"/>
              <a:cs typeface="Arial" panose="020B0604020202020204" pitchFamily="34" charset="0"/>
            </a:endParaRPr>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73</a:t>
            </a:fld>
            <a:endParaRPr lang="en-AU"/>
          </a:p>
        </p:txBody>
      </p:sp>
    </p:spTree>
    <p:extLst>
      <p:ext uri="{BB962C8B-B14F-4D97-AF65-F5344CB8AC3E}">
        <p14:creationId xmlns:p14="http://schemas.microsoft.com/office/powerpoint/2010/main" val="21179105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US" sz="1200" b="1" dirty="0"/>
              <a:t>Presenter notes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b="0" dirty="0"/>
              <a:t>This slide and the next are animated. Click for highlighting to appear.</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endParaRPr lang="en-US" sz="1200" b="0" dirty="0"/>
          </a:p>
          <a:p>
            <a:pPr marL="0" marR="0" lvl="0" indent="0" algn="l" defTabSz="914400" rtl="0" eaLnBrk="0" fontAlgn="base" latinLnBrk="0" hangingPunct="0">
              <a:lnSpc>
                <a:spcPct val="100000"/>
              </a:lnSpc>
              <a:spcBef>
                <a:spcPts val="0"/>
              </a:spcBef>
              <a:spcAft>
                <a:spcPts val="0"/>
              </a:spcAft>
              <a:buClrTx/>
              <a:buSzTx/>
              <a:buFontTx/>
              <a:buNone/>
              <a:tabLst/>
              <a:defRPr/>
            </a:pPr>
            <a:r>
              <a:rPr lang="en-US" sz="1200" b="1" dirty="0"/>
              <a:t>Talking points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On screen is a summary of the progression of fractions from Levels 1 to 4 in the Numeracy progressions, the equivalent of approximately Year 2 and 3 in the Australia Curriculum v9.0: Mathematics.</a:t>
            </a:r>
            <a:endParaRPr lang="en-US" sz="1200" dirty="0">
              <a:cs typeface="Arial"/>
            </a:endParaRP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Part-whole is present from Level 1 of the learning progression and is developed through to the end of Level 4 (typically Year 3). </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Fractions as measure comes in at Level 3 and 4 (typically in Year 2 and 3) and division is introduced </a:t>
            </a:r>
            <a:r>
              <a:rPr lang="en-US" sz="1100" dirty="0"/>
              <a:t>in Level 4 (typically Year 3).</a:t>
            </a:r>
            <a:endParaRPr lang="en-AU" sz="1100" b="0" baseline="0"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74</a:t>
            </a:fld>
            <a:endParaRPr lang="en-AU"/>
          </a:p>
        </p:txBody>
      </p:sp>
    </p:spTree>
    <p:extLst>
      <p:ext uri="{BB962C8B-B14F-4D97-AF65-F5344CB8AC3E}">
        <p14:creationId xmlns:p14="http://schemas.microsoft.com/office/powerpoint/2010/main" val="23002163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t>Presenter notes</a:t>
            </a:r>
          </a:p>
          <a:p>
            <a:pPr marL="171450" marR="0" lvl="0" indent="-171450" algn="l" defTabSz="914400" rtl="0" eaLnBrk="0" fontAlgn="base" latinLnBrk="0" hangingPunct="0">
              <a:lnSpc>
                <a:spcPct val="110000"/>
              </a:lnSpc>
              <a:spcBef>
                <a:spcPts val="2000"/>
              </a:spcBef>
              <a:spcAft>
                <a:spcPts val="600"/>
              </a:spcAft>
              <a:buClrTx/>
              <a:buSzTx/>
              <a:buFont typeface="Arial" panose="020B0604020202020204" pitchFamily="34" charset="0"/>
              <a:buChar char="•"/>
              <a:tabLst/>
              <a:defRPr/>
            </a:pPr>
            <a:r>
              <a:rPr lang="en-US" sz="1200" b="0" dirty="0"/>
              <a:t>This slide is animated. Click for highlighting to appear.</a:t>
            </a:r>
          </a:p>
          <a:p>
            <a:pPr marL="0" indent="0">
              <a:buFont typeface="Arial" panose="020B0604020202020204" pitchFamily="34" charset="0"/>
              <a:buNone/>
            </a:pPr>
            <a:endParaRPr lang="en-AU" sz="1200" b="1" dirty="0"/>
          </a:p>
          <a:p>
            <a:pPr marL="0" indent="0">
              <a:buFont typeface="Arial" panose="020B0604020202020204" pitchFamily="34" charset="0"/>
              <a:buNone/>
            </a:pPr>
            <a:r>
              <a:rPr lang="en-AU" sz="1200" b="1" dirty="0"/>
              <a:t>Talking points </a:t>
            </a:r>
          </a:p>
          <a:p>
            <a:pPr marL="171450" indent="-171450">
              <a:buFont typeface="Arial" panose="020B0604020202020204" pitchFamily="34" charset="0"/>
              <a:buChar char="•"/>
            </a:pPr>
            <a:r>
              <a:rPr lang="en-AU" sz="1200" dirty="0"/>
              <a:t>Turning to Levels 5 to 8 (or typically Years 3 to 7), we can see students at Level 5 are still working on aspects of part-whole. </a:t>
            </a:r>
          </a:p>
          <a:p>
            <a:pPr marL="171450" indent="-171450">
              <a:buFont typeface="Arial" panose="020B0604020202020204" pitchFamily="34" charset="0"/>
              <a:buChar char="•"/>
            </a:pPr>
            <a:r>
              <a:rPr lang="en-AU" sz="1200" dirty="0"/>
              <a:t>Measure can be found in Levels 6 and 8 — so typically across Years 4 to 7.</a:t>
            </a:r>
          </a:p>
          <a:p>
            <a:pPr marL="171450" indent="-171450">
              <a:buFont typeface="Arial" panose="020B0604020202020204" pitchFamily="34" charset="0"/>
              <a:buChar char="•"/>
            </a:pPr>
            <a:r>
              <a:rPr lang="en-AU" sz="1200" dirty="0"/>
              <a:t>Division can be found across Levels 6, 7 and 8, and operator and aspects of ratio across Levels 7 and 8 — or typically Years 5 to 7.</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75</a:t>
            </a:fld>
            <a:endParaRPr lang="en-AU"/>
          </a:p>
        </p:txBody>
      </p:sp>
    </p:spTree>
    <p:extLst>
      <p:ext uri="{BB962C8B-B14F-4D97-AF65-F5344CB8AC3E}">
        <p14:creationId xmlns:p14="http://schemas.microsoft.com/office/powerpoint/2010/main" val="2117910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a:prstGeom prst="rect">
            <a:avLst/>
          </a:prstGeom>
        </p:spPr>
        <p:txBody>
          <a:bodyPr/>
          <a:lstStyle/>
          <a:p>
            <a:pPr marL="0" marR="0" lvl="0" indent="0" algn="l" defTabSz="914400" rtl="0" eaLnBrk="0" fontAlgn="base" latinLnBrk="0" hangingPunct="0">
              <a:lnSpc>
                <a:spcPct val="110000"/>
              </a:lnSpc>
              <a:spcBef>
                <a:spcPts val="2000"/>
              </a:spcBef>
              <a:spcAft>
                <a:spcPts val="600"/>
              </a:spcAft>
              <a:buClrTx/>
              <a:buSzTx/>
              <a:buFontTx/>
              <a:buNone/>
              <a:tabLst/>
              <a:defRPr/>
            </a:pPr>
            <a:r>
              <a:rPr lang="en-US" sz="1200" b="1" dirty="0"/>
              <a:t>Presenter notes</a:t>
            </a:r>
          </a:p>
          <a:p>
            <a:pPr marL="171450" indent="-171450">
              <a:buFont typeface="Arial" panose="020B0604020202020204" pitchFamily="34" charset="0"/>
              <a:buChar char="•"/>
            </a:pPr>
            <a:r>
              <a:rPr lang="en-AU" sz="1200" dirty="0"/>
              <a:t>At this point, you may wish to pause and discuss the implications of this progression for the school’s current numeracy program, e.g. discuss questions such as the following:</a:t>
            </a:r>
          </a:p>
          <a:p>
            <a:pPr marL="171450" indent="-171450">
              <a:buFontTx/>
              <a:buChar char="-"/>
            </a:pPr>
            <a:r>
              <a:rPr lang="en-AU" sz="1200" dirty="0"/>
              <a:t>Is this progression reflected in our current program?</a:t>
            </a:r>
          </a:p>
          <a:p>
            <a:pPr marL="171450" indent="-171450">
              <a:buFontTx/>
              <a:buChar char="-"/>
            </a:pPr>
            <a:r>
              <a:rPr lang="en-AU" sz="1200" dirty="0"/>
              <a:t>What are the strengths of our current program?</a:t>
            </a:r>
          </a:p>
          <a:p>
            <a:pPr marL="171450" indent="-171450">
              <a:buFontTx/>
              <a:buChar char="-"/>
            </a:pPr>
            <a:r>
              <a:rPr lang="en-AU" sz="1200" dirty="0"/>
              <a:t>Are there gaps we could fill?</a:t>
            </a:r>
          </a:p>
          <a:p>
            <a:pPr marL="171450" indent="-171450">
              <a:buFontTx/>
              <a:buChar char="-"/>
            </a:pPr>
            <a:r>
              <a:rPr lang="en-AU" sz="1200" dirty="0"/>
              <a:t>How might changes to our program support student learning?</a:t>
            </a:r>
          </a:p>
          <a:p>
            <a:pPr marL="0" indent="0">
              <a:buFont typeface="Arial" panose="020B0604020202020204" pitchFamily="34" charset="0"/>
              <a:buNone/>
            </a:pPr>
            <a:endParaRPr lang="en-AU"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1" dirty="0"/>
              <a:t>Talking points</a:t>
            </a:r>
          </a:p>
          <a:p>
            <a:r>
              <a:rPr lang="en-AU" sz="1200" dirty="0"/>
              <a:t>This progression is summarised on this slide.</a:t>
            </a:r>
          </a:p>
          <a:p>
            <a:pPr marL="171450" indent="-171450">
              <a:buFont typeface="Arial" panose="020B0604020202020204" pitchFamily="34" charset="0"/>
              <a:buChar char="•"/>
            </a:pPr>
            <a:endParaRPr lang="en-AU" sz="11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76</a:t>
            </a:fld>
            <a:endParaRPr lang="en-AU"/>
          </a:p>
        </p:txBody>
      </p:sp>
    </p:spTree>
    <p:extLst>
      <p:ext uri="{BB962C8B-B14F-4D97-AF65-F5344CB8AC3E}">
        <p14:creationId xmlns:p14="http://schemas.microsoft.com/office/powerpoint/2010/main" val="26716863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2A20-96D0-174E-3311-3A3AB64C3E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04BFC-51B5-8C18-3B13-AE47809F244E}"/>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B408B849-A84D-B6CC-8C49-5BDAED6C8C21}"/>
              </a:ext>
            </a:extLst>
          </p:cNvPr>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Allow participants to reflect on their learning and share next steps if appropriate</a:t>
            </a:r>
          </a:p>
          <a:p>
            <a:pPr marL="0" indent="0">
              <a:buFont typeface="Arial" panose="020B0604020202020204" pitchFamily="34" charset="0"/>
              <a:buNone/>
            </a:pPr>
            <a:endParaRPr lang="en-AU" b="0" dirty="0"/>
          </a:p>
          <a:p>
            <a:pPr marL="0" indent="0">
              <a:buFont typeface="Arial" panose="020B0604020202020204" pitchFamily="34" charset="0"/>
              <a:buNone/>
            </a:pPr>
            <a:r>
              <a:rPr lang="en-AU" b="1" dirty="0"/>
              <a:t>Talking points </a:t>
            </a:r>
            <a:endParaRPr lang="en-AU" b="0" dirty="0"/>
          </a:p>
          <a:p>
            <a:pPr marL="171450" indent="-171450">
              <a:buFont typeface="Arial" panose="020B0604020202020204" pitchFamily="34" charset="0"/>
              <a:buChar char="•"/>
            </a:pPr>
            <a:r>
              <a:rPr lang="en-AU" b="0" dirty="0"/>
              <a:t>Based on what we have learnt in this session, identify one thing that you will share with a colleague or incorporate into your classroom practice.</a:t>
            </a:r>
          </a:p>
        </p:txBody>
      </p:sp>
      <p:sp>
        <p:nvSpPr>
          <p:cNvPr id="4" name="Slide Number Placeholder 3">
            <a:extLst>
              <a:ext uri="{FF2B5EF4-FFF2-40B4-BE49-F238E27FC236}">
                <a16:creationId xmlns:a16="http://schemas.microsoft.com/office/drawing/2014/main" id="{05089145-5273-067F-F701-E334D69EE8E0}"/>
              </a:ext>
            </a:extLst>
          </p:cNvPr>
          <p:cNvSpPr>
            <a:spLocks noGrp="1"/>
          </p:cNvSpPr>
          <p:nvPr>
            <p:ph type="sldNum" sz="quarter" idx="5"/>
          </p:nvPr>
        </p:nvSpPr>
        <p:spPr/>
        <p:txBody>
          <a:bodyPr/>
          <a:lstStyle/>
          <a:p>
            <a:pPr>
              <a:defRPr/>
            </a:pPr>
            <a:fld id="{7DC8D554-20BD-45E3-8F8F-C854CD9EEC52}" type="slidenum">
              <a:rPr lang="en-AU" smtClean="0"/>
              <a:pPr>
                <a:defRPr/>
              </a:pPr>
              <a:t>77</a:t>
            </a:fld>
            <a:endParaRPr lang="en-AU"/>
          </a:p>
        </p:txBody>
      </p:sp>
    </p:spTree>
    <p:extLst>
      <p:ext uri="{BB962C8B-B14F-4D97-AF65-F5344CB8AC3E}">
        <p14:creationId xmlns:p14="http://schemas.microsoft.com/office/powerpoint/2010/main" val="29116906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9A08F-B1B7-66FC-1D2C-2CFFD2DEC7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2C7836-F38F-6713-ECDF-B804868A074A}"/>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0ED5CAE-F44C-405B-8192-BC56B3A71EE5}"/>
              </a:ext>
            </a:extLst>
          </p:cNvPr>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The three sections of this PowerPoint work to support the overarching learning goal and success criteria.</a:t>
            </a:r>
          </a:p>
          <a:p>
            <a:pPr marL="171450" indent="-171450">
              <a:buFont typeface="Arial" panose="020B0604020202020204" pitchFamily="34" charset="0"/>
              <a:buChar char="•"/>
            </a:pPr>
            <a:r>
              <a:rPr lang="en-AU" b="0" dirty="0"/>
              <a:t>This slide reappears at the beginning and end of each of the three sections, anticipating that it might be delivered across three sessions.</a:t>
            </a:r>
          </a:p>
          <a:p>
            <a:pPr marL="0" indent="0">
              <a:buFont typeface="Arial" panose="020B0604020202020204" pitchFamily="34" charset="0"/>
              <a:buNone/>
            </a:pPr>
            <a:endParaRPr lang="en-AU" b="1" dirty="0"/>
          </a:p>
          <a:p>
            <a:pPr marL="0" indent="0">
              <a:buFont typeface="Arial" panose="020B0604020202020204" pitchFamily="34" charset="0"/>
              <a:buNone/>
            </a:pPr>
            <a:r>
              <a:rPr lang="en-AU" b="1" dirty="0"/>
              <a:t>Talking points</a:t>
            </a:r>
            <a:endParaRPr lang="en-AU" b="0" dirty="0"/>
          </a:p>
          <a:p>
            <a:pPr marL="0" indent="0">
              <a:buFont typeface="Arial" panose="020B0604020202020204" pitchFamily="34" charset="0"/>
              <a:buNone/>
            </a:pPr>
            <a:r>
              <a:rPr lang="en-AU" b="0" dirty="0"/>
              <a:t>[Read learning goal and success criteria]</a:t>
            </a:r>
          </a:p>
          <a:p>
            <a:br>
              <a:rPr lang="en-AU" b="1" dirty="0"/>
            </a:br>
            <a:endParaRPr lang="en-AU" b="1" dirty="0"/>
          </a:p>
          <a:p>
            <a:endParaRPr lang="en-AU" dirty="0"/>
          </a:p>
          <a:p>
            <a:endParaRPr lang="en-AU" dirty="0"/>
          </a:p>
        </p:txBody>
      </p:sp>
      <p:sp>
        <p:nvSpPr>
          <p:cNvPr id="4" name="Slide Number Placeholder 3">
            <a:extLst>
              <a:ext uri="{FF2B5EF4-FFF2-40B4-BE49-F238E27FC236}">
                <a16:creationId xmlns:a16="http://schemas.microsoft.com/office/drawing/2014/main" id="{E17B00E5-F90B-13BF-4E61-E231D72EA9B2}"/>
              </a:ext>
            </a:extLst>
          </p:cNvPr>
          <p:cNvSpPr>
            <a:spLocks noGrp="1"/>
          </p:cNvSpPr>
          <p:nvPr>
            <p:ph type="sldNum" sz="quarter" idx="5"/>
          </p:nvPr>
        </p:nvSpPr>
        <p:spPr/>
        <p:txBody>
          <a:bodyPr/>
          <a:lstStyle/>
          <a:p>
            <a:pPr>
              <a:defRPr/>
            </a:pPr>
            <a:fld id="{7DC8D554-20BD-45E3-8F8F-C854CD9EEC52}" type="slidenum">
              <a:rPr lang="en-AU" smtClean="0"/>
              <a:pPr>
                <a:defRPr/>
              </a:pPr>
              <a:t>78</a:t>
            </a:fld>
            <a:endParaRPr lang="en-AU"/>
          </a:p>
        </p:txBody>
      </p:sp>
    </p:spTree>
    <p:extLst>
      <p:ext uri="{BB962C8B-B14F-4D97-AF65-F5344CB8AC3E}">
        <p14:creationId xmlns:p14="http://schemas.microsoft.com/office/powerpoint/2010/main" val="36366305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7392D-0320-3426-2C08-F0BAC130F9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B02495-43CE-2191-A3AF-685F621786B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EF000517-2602-BA4D-4B4C-6F9F32B638BD}"/>
              </a:ext>
            </a:extLst>
          </p:cNvPr>
          <p:cNvSpPr>
            <a:spLocks noGrp="1"/>
          </p:cNvSpPr>
          <p:nvPr>
            <p:ph type="body" idx="1"/>
          </p:nvPr>
        </p:nvSpPr>
        <p:spPr>
          <a:xfrm>
            <a:off x="680401" y="4784407"/>
            <a:ext cx="5446808" cy="3909060"/>
          </a:xfrm>
        </p:spPr>
        <p:txBody>
          <a:bodyPr/>
          <a:lstStyle/>
          <a:p>
            <a:pPr marL="0" indent="0">
              <a:buFont typeface="+mj-lt"/>
              <a:buNone/>
            </a:pPr>
            <a:r>
              <a:rPr lang="en-AU" sz="1200" dirty="0"/>
              <a:t>The final section of this presentation examines visual representations of fractions which can support students in developing their understanding and explores academic research on understanding fractions.</a:t>
            </a:r>
          </a:p>
        </p:txBody>
      </p:sp>
      <p:sp>
        <p:nvSpPr>
          <p:cNvPr id="4" name="Slide Number Placeholder 3">
            <a:extLst>
              <a:ext uri="{FF2B5EF4-FFF2-40B4-BE49-F238E27FC236}">
                <a16:creationId xmlns:a16="http://schemas.microsoft.com/office/drawing/2014/main" id="{EF1887FA-B69F-4843-5EB2-141B4B188432}"/>
              </a:ext>
            </a:extLst>
          </p:cNvPr>
          <p:cNvSpPr>
            <a:spLocks noGrp="1"/>
          </p:cNvSpPr>
          <p:nvPr>
            <p:ph type="sldNum" sz="quarter" idx="5"/>
          </p:nvPr>
        </p:nvSpPr>
        <p:spPr/>
        <p:txBody>
          <a:bodyPr/>
          <a:lstStyle/>
          <a:p>
            <a:pPr>
              <a:defRPr/>
            </a:pPr>
            <a:fld id="{7DC8D554-20BD-45E3-8F8F-C854CD9EEC52}" type="slidenum">
              <a:rPr lang="en-AU" smtClean="0"/>
              <a:pPr>
                <a:defRPr/>
              </a:pPr>
              <a:t>79</a:t>
            </a:fld>
            <a:endParaRPr lang="en-AU"/>
          </a:p>
        </p:txBody>
      </p:sp>
    </p:spTree>
    <p:extLst>
      <p:ext uri="{BB962C8B-B14F-4D97-AF65-F5344CB8AC3E}">
        <p14:creationId xmlns:p14="http://schemas.microsoft.com/office/powerpoint/2010/main" val="229998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41B13-A524-904D-4C3F-C87EE5C42C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3F63FC-4B3F-2E8C-6D61-1D933EB966D1}"/>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8913BFC6-8FE3-8795-D787-6AAF64736333}"/>
              </a:ext>
            </a:extLst>
          </p:cNvPr>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1" dirty="0"/>
              <a:t>Talking points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sz="1200" dirty="0"/>
              <a:t>Let’s start by considering why it is important for students to gain an understanding of fractions.</a:t>
            </a:r>
          </a:p>
        </p:txBody>
      </p:sp>
      <p:sp>
        <p:nvSpPr>
          <p:cNvPr id="4" name="Slide Number Placeholder 3">
            <a:extLst>
              <a:ext uri="{FF2B5EF4-FFF2-40B4-BE49-F238E27FC236}">
                <a16:creationId xmlns:a16="http://schemas.microsoft.com/office/drawing/2014/main" id="{E0AC6540-513D-316B-E68C-8F6E54C8F9B2}"/>
              </a:ext>
            </a:extLst>
          </p:cNvPr>
          <p:cNvSpPr>
            <a:spLocks noGrp="1"/>
          </p:cNvSpPr>
          <p:nvPr>
            <p:ph type="sldNum" sz="quarter" idx="5"/>
          </p:nvPr>
        </p:nvSpPr>
        <p:spPr/>
        <p:txBody>
          <a:bodyPr/>
          <a:lstStyle/>
          <a:p>
            <a:pPr>
              <a:defRPr/>
            </a:pPr>
            <a:fld id="{7DC8D554-20BD-45E3-8F8F-C854CD9EEC52}" type="slidenum">
              <a:rPr lang="en-AU" smtClean="0"/>
              <a:pPr>
                <a:defRPr/>
              </a:pPr>
              <a:t>8</a:t>
            </a:fld>
            <a:endParaRPr lang="en-AU"/>
          </a:p>
        </p:txBody>
      </p:sp>
    </p:spTree>
    <p:extLst>
      <p:ext uri="{BB962C8B-B14F-4D97-AF65-F5344CB8AC3E}">
        <p14:creationId xmlns:p14="http://schemas.microsoft.com/office/powerpoint/2010/main" val="365159785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DA4D3-9252-8240-5DDA-2EE9AB8EDB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F345D3-E935-DD13-6628-F51A333ADC8A}"/>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5E12C25D-82D5-A79E-2700-374D5B71C133}"/>
              </a:ext>
            </a:extLst>
          </p:cNvPr>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The three sections of this PowerPoint work to support the overarching learning goal and success criteria.</a:t>
            </a:r>
          </a:p>
          <a:p>
            <a:pPr marL="171450" indent="-171450">
              <a:buFont typeface="Arial" panose="020B0604020202020204" pitchFamily="34" charset="0"/>
              <a:buChar char="•"/>
            </a:pPr>
            <a:r>
              <a:rPr lang="en-AU" b="0" dirty="0"/>
              <a:t>This slide reappears at the beginning and end of each of the three sections, anticipating that it might be delivered across three sessions.</a:t>
            </a:r>
          </a:p>
          <a:p>
            <a:pPr marL="0" indent="0">
              <a:buFont typeface="Arial" panose="020B0604020202020204" pitchFamily="34" charset="0"/>
              <a:buNone/>
            </a:pPr>
            <a:endParaRPr lang="en-AU" b="1" dirty="0"/>
          </a:p>
          <a:p>
            <a:pPr marL="0" indent="0">
              <a:buFont typeface="Arial" panose="020B0604020202020204" pitchFamily="34" charset="0"/>
              <a:buNone/>
            </a:pPr>
            <a:r>
              <a:rPr lang="en-AU" b="1" dirty="0"/>
              <a:t>Talking points</a:t>
            </a:r>
            <a:endParaRPr lang="en-AU" b="0" dirty="0"/>
          </a:p>
          <a:p>
            <a:pPr marL="0" indent="0">
              <a:buFont typeface="Arial" panose="020B0604020202020204" pitchFamily="34" charset="0"/>
              <a:buNone/>
            </a:pPr>
            <a:r>
              <a:rPr lang="en-AU" b="0" dirty="0"/>
              <a:t>[Read learning goal and success criteria]</a:t>
            </a:r>
          </a:p>
          <a:p>
            <a:br>
              <a:rPr lang="en-AU" b="1" dirty="0"/>
            </a:br>
            <a:endParaRPr lang="en-AU" b="1" dirty="0"/>
          </a:p>
          <a:p>
            <a:endParaRPr lang="en-AU" dirty="0"/>
          </a:p>
          <a:p>
            <a:endParaRPr lang="en-AU" dirty="0"/>
          </a:p>
        </p:txBody>
      </p:sp>
      <p:sp>
        <p:nvSpPr>
          <p:cNvPr id="4" name="Slide Number Placeholder 3">
            <a:extLst>
              <a:ext uri="{FF2B5EF4-FFF2-40B4-BE49-F238E27FC236}">
                <a16:creationId xmlns:a16="http://schemas.microsoft.com/office/drawing/2014/main" id="{8181AA06-11B0-8DD3-A633-BA994D131D27}"/>
              </a:ext>
            </a:extLst>
          </p:cNvPr>
          <p:cNvSpPr>
            <a:spLocks noGrp="1"/>
          </p:cNvSpPr>
          <p:nvPr>
            <p:ph type="sldNum" sz="quarter" idx="5"/>
          </p:nvPr>
        </p:nvSpPr>
        <p:spPr/>
        <p:txBody>
          <a:bodyPr/>
          <a:lstStyle/>
          <a:p>
            <a:pPr>
              <a:defRPr/>
            </a:pPr>
            <a:fld id="{7DC8D554-20BD-45E3-8F8F-C854CD9EEC52}" type="slidenum">
              <a:rPr lang="en-AU" smtClean="0"/>
              <a:pPr>
                <a:defRPr/>
              </a:pPr>
              <a:t>80</a:t>
            </a:fld>
            <a:endParaRPr lang="en-AU"/>
          </a:p>
        </p:txBody>
      </p:sp>
    </p:spTree>
    <p:extLst>
      <p:ext uri="{BB962C8B-B14F-4D97-AF65-F5344CB8AC3E}">
        <p14:creationId xmlns:p14="http://schemas.microsoft.com/office/powerpoint/2010/main" val="10017883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4211A-2F64-D4B9-820C-2B54BAEE27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606D6C-A147-6E55-2471-C457B21EA956}"/>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4AF95EAE-0C18-3890-C1E2-9C4FB72A9C7F}"/>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 </a:t>
            </a:r>
          </a:p>
          <a:p>
            <a:pPr marL="171450" indent="-171450">
              <a:buFont typeface="Arial" panose="020B0604020202020204" pitchFamily="34" charset="0"/>
              <a:buChar char="•"/>
            </a:pPr>
            <a:r>
              <a:rPr lang="en-AU" sz="1200" dirty="0"/>
              <a:t>In this final section on Representations and research, we consider the ways we can support students to connect their understanding of fractions with the ways fractions can be represented.</a:t>
            </a:r>
          </a:p>
          <a:p>
            <a:pPr marL="0" indent="0">
              <a:buFont typeface="Arial" panose="020B0604020202020204" pitchFamily="34" charset="0"/>
              <a:buNone/>
            </a:pPr>
            <a:endParaRPr lang="en-AU" sz="1200" dirty="0"/>
          </a:p>
          <a:p>
            <a:pPr marL="171450" indent="-171450">
              <a:buFont typeface="Arial" panose="020B0604020202020204" pitchFamily="34" charset="0"/>
              <a:buChar char="•"/>
            </a:pPr>
            <a:r>
              <a:rPr lang="en-AU" sz="1200" dirty="0"/>
              <a:t>We will explore:</a:t>
            </a:r>
          </a:p>
          <a:p>
            <a:pPr marL="171450" indent="-171450">
              <a:buFontTx/>
              <a:buChar char="-"/>
            </a:pPr>
            <a:r>
              <a:rPr lang="en-AU" sz="1200" dirty="0"/>
              <a:t>mathematical representations</a:t>
            </a:r>
          </a:p>
          <a:p>
            <a:pPr marL="171450" indent="-171450">
              <a:buFontTx/>
              <a:buChar char="-"/>
            </a:pPr>
            <a:r>
              <a:rPr lang="en-AU" sz="1200" dirty="0"/>
              <a:t>physical, verbal, contextual and visual representations</a:t>
            </a:r>
          </a:p>
          <a:p>
            <a:pPr marL="171450" indent="-171450">
              <a:buFontTx/>
              <a:buChar char="-"/>
            </a:pPr>
            <a:r>
              <a:rPr lang="en-AU" sz="1200" dirty="0"/>
              <a:t>symbolic representations.</a:t>
            </a:r>
          </a:p>
          <a:p>
            <a:pPr marL="171450" indent="-171450">
              <a:buFont typeface="Arial" panose="020B0604020202020204" pitchFamily="34" charset="0"/>
              <a:buChar char="•"/>
            </a:pPr>
            <a:endParaRPr lang="en-AU" sz="1200" dirty="0"/>
          </a:p>
          <a:p>
            <a:pPr marL="171450" indent="-171450">
              <a:buFont typeface="Arial" panose="020B0604020202020204" pitchFamily="34" charset="0"/>
              <a:buChar char="•"/>
            </a:pPr>
            <a:r>
              <a:rPr lang="en-AU" sz="1200" dirty="0"/>
              <a:t>We will also consider how fractions can wear ‘disguises’ and explore some research about best practice when it comes to teaching fractions.</a:t>
            </a:r>
          </a:p>
        </p:txBody>
      </p:sp>
      <p:sp>
        <p:nvSpPr>
          <p:cNvPr id="4" name="Slide Number Placeholder 3">
            <a:extLst>
              <a:ext uri="{FF2B5EF4-FFF2-40B4-BE49-F238E27FC236}">
                <a16:creationId xmlns:a16="http://schemas.microsoft.com/office/drawing/2014/main" id="{B82620FA-24CA-FB99-FB6E-7BEAC0DD0449}"/>
              </a:ext>
            </a:extLst>
          </p:cNvPr>
          <p:cNvSpPr>
            <a:spLocks noGrp="1"/>
          </p:cNvSpPr>
          <p:nvPr>
            <p:ph type="sldNum" sz="quarter" idx="5"/>
          </p:nvPr>
        </p:nvSpPr>
        <p:spPr/>
        <p:txBody>
          <a:bodyPr/>
          <a:lstStyle/>
          <a:p>
            <a:pPr>
              <a:defRPr/>
            </a:pPr>
            <a:fld id="{7DC8D554-20BD-45E3-8F8F-C854CD9EEC52}" type="slidenum">
              <a:rPr lang="en-AU" smtClean="0"/>
              <a:pPr>
                <a:defRPr/>
              </a:pPr>
              <a:t>81</a:t>
            </a:fld>
            <a:endParaRPr lang="en-AU"/>
          </a:p>
        </p:txBody>
      </p:sp>
    </p:spTree>
    <p:extLst>
      <p:ext uri="{BB962C8B-B14F-4D97-AF65-F5344CB8AC3E}">
        <p14:creationId xmlns:p14="http://schemas.microsoft.com/office/powerpoint/2010/main" val="10251305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lang="en-US" sz="1200" b="1" dirty="0">
                <a:latin typeface="+mn-lt"/>
              </a:rPr>
              <a:t>Talking points</a:t>
            </a:r>
          </a:p>
          <a:p>
            <a:pPr marL="171450" marR="0" lvl="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US" sz="1200" dirty="0">
                <a:latin typeface="+mn-lt"/>
              </a:rPr>
              <a:t>The diagram on screen is from the</a:t>
            </a:r>
            <a:r>
              <a:rPr lang="en-US" sz="1200" baseline="0" dirty="0">
                <a:latin typeface="+mn-lt"/>
              </a:rPr>
              <a:t> </a:t>
            </a:r>
            <a:r>
              <a:rPr kumimoji="0" lang="en-AU" sz="1200" b="0" i="0" u="none" strike="noStrike" kern="1200" cap="none" spc="0" normalizeH="0" baseline="0" noProof="0" dirty="0">
                <a:ln>
                  <a:noFill/>
                </a:ln>
                <a:effectLst/>
                <a:uLnTx/>
                <a:uFillTx/>
                <a:latin typeface="+mn-lt"/>
                <a:ea typeface="+mn-ea"/>
                <a:cs typeface="+mn-cs"/>
              </a:rPr>
              <a:t>National Council of Teachers of Mathematics and proposes that s</a:t>
            </a:r>
            <a:r>
              <a:rPr lang="en-US" sz="1200" dirty="0" err="1">
                <a:latin typeface="+mn-lt"/>
              </a:rPr>
              <a:t>tudents</a:t>
            </a:r>
            <a:r>
              <a:rPr lang="en-US" sz="1200" dirty="0">
                <a:latin typeface="+mn-lt"/>
              </a:rPr>
              <a:t> develop deep understanding when they represent their thinking about fractions using physical materials, visuals and symbols, while using appropriate language in a suitable context.</a:t>
            </a:r>
            <a:endParaRPr lang="en-AU" sz="1200" dirty="0">
              <a:latin typeface="+mn-lt"/>
            </a:endParaRPr>
          </a:p>
          <a:p>
            <a:pPr>
              <a:spcBef>
                <a:spcPts val="0"/>
              </a:spcBef>
            </a:pPr>
            <a:endParaRPr lang="en-AU" sz="1200" baseline="0" dirty="0">
              <a:latin typeface="+mn-lt"/>
            </a:endParaRPr>
          </a:p>
          <a:p>
            <a:pPr marL="0" marR="0" lvl="0" indent="0" algn="l" defTabSz="914400" rtl="0" eaLnBrk="0" fontAlgn="base" latinLnBrk="0" hangingPunct="0">
              <a:lnSpc>
                <a:spcPct val="100000"/>
              </a:lnSpc>
              <a:spcBef>
                <a:spcPts val="0"/>
              </a:spcBef>
              <a:spcAft>
                <a:spcPct val="0"/>
              </a:spcAft>
              <a:buClrTx/>
              <a:buSzTx/>
              <a:buFontTx/>
              <a:buNone/>
              <a:tabLst/>
              <a:defRPr/>
            </a:pPr>
            <a:r>
              <a:rPr lang="en-AU" sz="1200" b="1" kern="1200" dirty="0">
                <a:solidFill>
                  <a:schemeClr val="tx1"/>
                </a:solidFill>
                <a:latin typeface="+mn-lt"/>
              </a:rPr>
              <a:t>Reference:</a:t>
            </a:r>
            <a:r>
              <a:rPr lang="en-AU" sz="1200" kern="1200" dirty="0">
                <a:solidFill>
                  <a:schemeClr val="tx1"/>
                </a:solidFill>
                <a:latin typeface="+mn-lt"/>
              </a:rPr>
              <a:t> National Council of Teachers of Mathematics. (2014). </a:t>
            </a:r>
            <a:r>
              <a:rPr lang="en-US" sz="1200" i="1" kern="1200" dirty="0">
                <a:solidFill>
                  <a:schemeClr val="tx1"/>
                </a:solidFill>
                <a:latin typeface="+mn-lt"/>
              </a:rPr>
              <a:t>Principles to actions: Ensuring mathematical success for all.</a:t>
            </a:r>
            <a:r>
              <a:rPr lang="en-US" sz="1200" kern="1200" dirty="0">
                <a:solidFill>
                  <a:schemeClr val="tx1"/>
                </a:solidFill>
                <a:latin typeface="+mn-lt"/>
              </a:rPr>
              <a:t> </a:t>
            </a:r>
            <a:r>
              <a:rPr lang="en-AU" sz="1200" kern="1200" dirty="0">
                <a:solidFill>
                  <a:schemeClr val="tx1"/>
                </a:solidFill>
                <a:latin typeface="+mn-lt"/>
              </a:rPr>
              <a:t>National Council of Teachers of Mathematics.</a:t>
            </a:r>
            <a:r>
              <a:rPr lang="en-US" sz="1200" kern="1200" dirty="0">
                <a:solidFill>
                  <a:schemeClr val="tx1"/>
                </a:solidFill>
                <a:latin typeface="+mn-lt"/>
              </a:rPr>
              <a:t> (p. 25).</a:t>
            </a:r>
            <a:endParaRPr lang="en-AU" sz="1200" baseline="0" dirty="0">
              <a:latin typeface="+mn-lt"/>
            </a:endParaRPr>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82</a:t>
            </a:fld>
            <a:endParaRPr lang="en-AU"/>
          </a:p>
        </p:txBody>
      </p:sp>
    </p:spTree>
    <p:extLst>
      <p:ext uri="{BB962C8B-B14F-4D97-AF65-F5344CB8AC3E}">
        <p14:creationId xmlns:p14="http://schemas.microsoft.com/office/powerpoint/2010/main" val="33595386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spcBef>
                <a:spcPts val="0"/>
              </a:spcBef>
              <a:buFont typeface="Arial" panose="020B0604020202020204" pitchFamily="34" charset="0"/>
              <a:buNone/>
            </a:pPr>
            <a:r>
              <a:rPr lang="en-AU" sz="1200" b="1" baseline="0" dirty="0"/>
              <a:t>Talking points</a:t>
            </a:r>
          </a:p>
          <a:p>
            <a:pPr marL="171450" indent="-171450">
              <a:spcBef>
                <a:spcPts val="0"/>
              </a:spcBef>
              <a:buFont typeface="Arial" panose="020B0604020202020204" pitchFamily="34" charset="0"/>
              <a:buChar char="•"/>
            </a:pPr>
            <a:r>
              <a:rPr lang="en-AU" sz="1200" baseline="0" dirty="0"/>
              <a:t>On screen now is an example of this thinking in operation. Here, students are considering the fraction ¾. </a:t>
            </a:r>
          </a:p>
          <a:p>
            <a:pPr marL="0" indent="0">
              <a:spcBef>
                <a:spcPts val="0"/>
              </a:spcBef>
              <a:buFont typeface="Arial" panose="020B0604020202020204" pitchFamily="34" charset="0"/>
              <a:buNone/>
            </a:pPr>
            <a:endParaRPr lang="en-AU" sz="1200" baseline="0" dirty="0"/>
          </a:p>
          <a:p>
            <a:pPr marL="171450" indent="-171450">
              <a:spcBef>
                <a:spcPts val="0"/>
              </a:spcBef>
              <a:buFont typeface="Arial" panose="020B0604020202020204" pitchFamily="34" charset="0"/>
              <a:buChar char="•"/>
            </a:pPr>
            <a:r>
              <a:rPr lang="en-AU" sz="1200" baseline="0" dirty="0"/>
              <a:t>You can see a range of representations:</a:t>
            </a:r>
          </a:p>
          <a:p>
            <a:pPr marL="171450" indent="-171450">
              <a:spcBef>
                <a:spcPts val="0"/>
              </a:spcBef>
              <a:buFontTx/>
              <a:buChar char="-"/>
            </a:pPr>
            <a:r>
              <a:rPr lang="en-AU" sz="1200" baseline="0" dirty="0"/>
              <a:t>Physical (tangible objects), e.g. by cutting an orange into four equal segments and placing three on a plate or shading three equal-sized rectangles on a grid.</a:t>
            </a:r>
          </a:p>
          <a:p>
            <a:pPr marL="171450" indent="-171450">
              <a:spcBef>
                <a:spcPts val="0"/>
              </a:spcBef>
              <a:buFontTx/>
              <a:buChar char="-"/>
            </a:pPr>
            <a:r>
              <a:rPr lang="en-AU" sz="1200" baseline="0" dirty="0"/>
              <a:t>Visual (pictures and sketches based on physical representations), e.g. marking three-quarters on a number line.</a:t>
            </a:r>
          </a:p>
          <a:p>
            <a:pPr marL="171450" indent="-171450">
              <a:spcBef>
                <a:spcPts val="0"/>
              </a:spcBef>
              <a:buFontTx/>
              <a:buChar char="-"/>
            </a:pPr>
            <a:r>
              <a:rPr lang="en-AU" sz="1200" baseline="0" dirty="0"/>
              <a:t>Symbolic (abstract form of maths, including numerals and operation signs), e.g. ¾.</a:t>
            </a:r>
          </a:p>
          <a:p>
            <a:pPr marL="171450" indent="-171450">
              <a:spcBef>
                <a:spcPts val="0"/>
              </a:spcBef>
              <a:buFontTx/>
              <a:buChar char="-"/>
            </a:pPr>
            <a:r>
              <a:rPr lang="en-AU" sz="1200" baseline="0" dirty="0"/>
              <a:t>Verbal (using language to talk about all the types of representation), e.g. writing the words ‘three-quarters’ to describe the symbolic representation or saying ‘Three of four parts are left’ to describe the physical representation.</a:t>
            </a:r>
          </a:p>
          <a:p>
            <a:pPr marL="171450" indent="-171450">
              <a:spcBef>
                <a:spcPts val="0"/>
              </a:spcBef>
              <a:buFontTx/>
              <a:buChar char="-"/>
            </a:pPr>
            <a:r>
              <a:rPr lang="en-AU" sz="1200" baseline="0" dirty="0"/>
              <a:t>Contextual (realistic scenarios in which the mathematics is situated and where students can see how the mathematics describes what is happening), e.g. describing a situation where an orange is cut into four equal pieces and one piece is eaten, posing the problem: What fraction of the orange is left?</a:t>
            </a:r>
          </a:p>
          <a:p>
            <a:pPr marL="0" indent="0">
              <a:spcBef>
                <a:spcPts val="0"/>
              </a:spcBef>
              <a:buFont typeface="Arial" panose="020B0604020202020204" pitchFamily="34" charset="0"/>
              <a:buNone/>
            </a:pPr>
            <a:endParaRPr lang="en-AU" sz="1200" baseline="0" dirty="0"/>
          </a:p>
          <a:p>
            <a:pPr marL="171450" indent="-171450">
              <a:spcBef>
                <a:spcPts val="0"/>
              </a:spcBef>
              <a:buFont typeface="Arial" panose="020B0604020202020204" pitchFamily="34" charset="0"/>
              <a:buChar char="•"/>
            </a:pPr>
            <a:r>
              <a:rPr lang="en-AU" sz="1200" baseline="0" dirty="0"/>
              <a:t>Representations provide a way for students to access what are often abstract ideas in mathematics.</a:t>
            </a:r>
          </a:p>
          <a:p>
            <a:pPr marL="171450" indent="-171450">
              <a:spcBef>
                <a:spcPts val="0"/>
              </a:spcBef>
              <a:buFont typeface="Arial" panose="020B0604020202020204" pitchFamily="34" charset="0"/>
              <a:buChar char="•"/>
            </a:pPr>
            <a:r>
              <a:rPr lang="en-AU" sz="1200" baseline="0" dirty="0"/>
              <a:t>Educators can plan for and provide explicit opportunities for students to engage in making connections within and between mathematical representations.</a:t>
            </a:r>
            <a:endParaRPr lang="en-US" sz="1200" dirty="0"/>
          </a:p>
          <a:p>
            <a:endParaRPr lang="en-AU"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83</a:t>
            </a:fld>
            <a:endParaRPr lang="en-AU"/>
          </a:p>
        </p:txBody>
      </p:sp>
    </p:spTree>
    <p:extLst>
      <p:ext uri="{BB962C8B-B14F-4D97-AF65-F5344CB8AC3E}">
        <p14:creationId xmlns:p14="http://schemas.microsoft.com/office/powerpoint/2010/main" val="18077815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100" b="1" dirty="0">
                <a:latin typeface="+mn-lt"/>
              </a:rPr>
              <a:t>Talking points</a:t>
            </a:r>
          </a:p>
          <a:p>
            <a:pPr marL="171450" indent="-171450">
              <a:buFont typeface="Arial" panose="020B0604020202020204" pitchFamily="34" charset="0"/>
              <a:buChar char="•"/>
            </a:pPr>
            <a:r>
              <a:rPr lang="en-AU" sz="1100" b="0" dirty="0">
                <a:latin typeface="+mn-lt"/>
              </a:rPr>
              <a:t>The Australian curriculum v9.0: Mathematics and the Numeracy general capability refer to the need for students to represent fractions using a variety of ‘fraction models, </a:t>
            </a:r>
            <a:r>
              <a:rPr lang="en-AU" sz="1100" b="0" i="0" kern="1200" dirty="0">
                <a:solidFill>
                  <a:schemeClr val="tx1"/>
                </a:solidFill>
                <a:effectLst/>
                <a:latin typeface="+mn-lt"/>
                <a:ea typeface="+mn-ea"/>
                <a:cs typeface="+mn-cs"/>
              </a:rPr>
              <a:t>e.g. discrete collections, continuous linear and continuous area’. </a:t>
            </a:r>
          </a:p>
          <a:p>
            <a:pPr marL="171450" indent="-171450">
              <a:buFont typeface="Arial" panose="020B0604020202020204" pitchFamily="34" charset="0"/>
              <a:buChar char="•"/>
            </a:pPr>
            <a:r>
              <a:rPr lang="en-AU" sz="1100" b="0" i="0" kern="1200" dirty="0">
                <a:solidFill>
                  <a:schemeClr val="tx1"/>
                </a:solidFill>
                <a:effectLst/>
                <a:latin typeface="+mn-lt"/>
                <a:ea typeface="+mn-ea"/>
                <a:cs typeface="+mn-cs"/>
              </a:rPr>
              <a:t>Examples of these are on the slide.</a:t>
            </a:r>
          </a:p>
          <a:p>
            <a:pPr marL="171450" indent="-171450">
              <a:buFont typeface="Arial" panose="020B0604020202020204" pitchFamily="34" charset="0"/>
              <a:buChar char="•"/>
            </a:pPr>
            <a:r>
              <a:rPr lang="en-AU" sz="1100" b="0" i="0" kern="1200" dirty="0">
                <a:solidFill>
                  <a:schemeClr val="tx1"/>
                </a:solidFill>
                <a:effectLst/>
                <a:latin typeface="+mn-lt"/>
                <a:ea typeface="+mn-ea"/>
                <a:cs typeface="+mn-cs"/>
              </a:rPr>
              <a:t>These different types of categories are compared in the </a:t>
            </a:r>
            <a:r>
              <a:rPr lang="en-AU" sz="1100" b="0" i="1" kern="1200" dirty="0">
                <a:solidFill>
                  <a:schemeClr val="tx1"/>
                </a:solidFill>
                <a:effectLst/>
                <a:latin typeface="+mn-lt"/>
                <a:ea typeface="+mn-ea"/>
                <a:cs typeface="+mn-cs"/>
              </a:rPr>
              <a:t>Comparing quarters</a:t>
            </a:r>
            <a:r>
              <a:rPr lang="en-AU" sz="1100" b="0" i="0" kern="1200" dirty="0">
                <a:solidFill>
                  <a:schemeClr val="tx1"/>
                </a:solidFill>
                <a:effectLst/>
                <a:latin typeface="+mn-lt"/>
                <a:ea typeface="+mn-ea"/>
                <a:cs typeface="+mn-cs"/>
              </a:rPr>
              <a:t> activity.</a:t>
            </a:r>
          </a:p>
          <a:p>
            <a:pPr marL="0" indent="0">
              <a:buFont typeface="Arial" panose="020B0604020202020204" pitchFamily="34" charset="0"/>
              <a:buNone/>
            </a:pPr>
            <a:endParaRPr lang="en-AU" sz="11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100" b="1" kern="1200" dirty="0">
                <a:solidFill>
                  <a:schemeClr val="tx1"/>
                </a:solidFill>
                <a:effectLst/>
                <a:latin typeface="+mn-lt"/>
                <a:ea typeface="+mn-ea"/>
                <a:cs typeface="+mn-cs"/>
              </a:rPr>
              <a:t>Reference: </a:t>
            </a:r>
            <a:r>
              <a:rPr lang="en-US" sz="1100" kern="1200" dirty="0">
                <a:solidFill>
                  <a:schemeClr val="tx1"/>
                </a:solidFill>
                <a:effectLst/>
                <a:latin typeface="+mn-lt"/>
                <a:ea typeface="+mn-ea"/>
                <a:cs typeface="+mn-cs"/>
              </a:rPr>
              <a:t>Western Australia Department of Education. (2013).</a:t>
            </a:r>
            <a:r>
              <a:rPr lang="en-US" sz="1100" i="1" kern="1200" dirty="0">
                <a:solidFill>
                  <a:schemeClr val="tx1"/>
                </a:solidFill>
                <a:effectLst/>
                <a:latin typeface="+mn-lt"/>
                <a:ea typeface="+mn-ea"/>
                <a:cs typeface="+mn-cs"/>
              </a:rPr>
              <a:t> F</a:t>
            </a:r>
            <a:r>
              <a:rPr lang="en-AU" sz="1100" i="1" kern="1200" dirty="0" err="1">
                <a:solidFill>
                  <a:schemeClr val="tx1"/>
                </a:solidFill>
                <a:effectLst/>
                <a:latin typeface="+mn-lt"/>
                <a:ea typeface="+mn-ea"/>
                <a:cs typeface="+mn-cs"/>
              </a:rPr>
              <a:t>irst</a:t>
            </a:r>
            <a:r>
              <a:rPr lang="en-AU" sz="1100" i="1" kern="1200" dirty="0">
                <a:solidFill>
                  <a:schemeClr val="tx1"/>
                </a:solidFill>
                <a:effectLst/>
                <a:latin typeface="+mn-lt"/>
                <a:ea typeface="+mn-ea"/>
                <a:cs typeface="+mn-cs"/>
              </a:rPr>
              <a:t> steps in Mathematics: Number </a:t>
            </a:r>
            <a:r>
              <a:rPr lang="en-AU" sz="1100" i="1" kern="1200" dirty="0">
                <a:solidFill>
                  <a:schemeClr val="tx1"/>
                </a:solidFill>
                <a:effectLst/>
                <a:latin typeface="+mn-lt"/>
                <a:ea typeface="+mn-ea"/>
                <a:cs typeface="Arial" panose="020B0604020202020204" pitchFamily="34" charset="0"/>
              </a:rPr>
              <a:t>—</a:t>
            </a:r>
            <a:r>
              <a:rPr lang="en-AU" sz="1100" i="1" kern="1200" dirty="0">
                <a:solidFill>
                  <a:schemeClr val="tx1"/>
                </a:solidFill>
                <a:effectLst/>
                <a:latin typeface="+mn-lt"/>
                <a:ea typeface="+mn-ea"/>
                <a:cs typeface="+mn-cs"/>
              </a:rPr>
              <a:t> Book 1 Understand whole and decimal numbers; Understand fractional numbers. </a:t>
            </a:r>
            <a:r>
              <a:rPr lang="en-US" sz="1100" kern="1200" dirty="0">
                <a:solidFill>
                  <a:schemeClr val="tx1"/>
                </a:solidFill>
                <a:effectLst/>
                <a:latin typeface="+mn-lt"/>
                <a:ea typeface="+mn-ea"/>
                <a:cs typeface="+mn-cs"/>
              </a:rPr>
              <a:t>https://myresources.education.wa.edu.au/programs/first-steps-mathematics/number</a:t>
            </a:r>
            <a:endParaRPr lang="en-AU" sz="1100" dirty="0">
              <a:latin typeface="+mn-lt"/>
            </a:endParaRPr>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84</a:t>
            </a:fld>
            <a:endParaRPr lang="en-AU"/>
          </a:p>
        </p:txBody>
      </p:sp>
    </p:spTree>
    <p:extLst>
      <p:ext uri="{BB962C8B-B14F-4D97-AF65-F5344CB8AC3E}">
        <p14:creationId xmlns:p14="http://schemas.microsoft.com/office/powerpoint/2010/main" val="19773080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US" sz="1200" b="1" dirty="0"/>
              <a:t>Talking points</a:t>
            </a:r>
          </a:p>
          <a:p>
            <a:pPr marL="171450" indent="-171450">
              <a:buFont typeface="Arial" panose="020B0604020202020204" pitchFamily="34" charset="0"/>
              <a:buChar char="•"/>
            </a:pPr>
            <a:r>
              <a:rPr lang="en-US" sz="1200" dirty="0"/>
              <a:t>As students explore how </a:t>
            </a:r>
            <a:r>
              <a:rPr lang="en-AU" sz="1200" dirty="0"/>
              <a:t>real-world examples of wholes can be equally partitioned (like we saw on the previous slide), </a:t>
            </a:r>
            <a:r>
              <a:rPr lang="en-US" sz="1200" dirty="0"/>
              <a:t>the notion of the ‘whole’ can be reinforced through the language teachers (and students) use to describe the partitions in relation to the whole</a:t>
            </a:r>
            <a:r>
              <a:rPr lang="en-AU" sz="1200" dirty="0"/>
              <a:t>.</a:t>
            </a:r>
          </a:p>
          <a:p>
            <a:pPr marL="171450" indent="-171450">
              <a:buFont typeface="Arial" panose="020B0604020202020204" pitchFamily="34" charset="0"/>
              <a:buChar char="•"/>
            </a:pPr>
            <a:r>
              <a:rPr lang="en-US" sz="1200" dirty="0"/>
              <a:t>Rather than saying ‘this is a half’, say ‘this is one-half of one whole sandwich’ or instead of ‘this is a quarter’, say ‘this is one-fourth of a whole orange’.</a:t>
            </a:r>
          </a:p>
          <a:p>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t>Source: </a:t>
            </a:r>
            <a:r>
              <a:rPr lang="en-US" sz="1200" dirty="0">
                <a:effectLst/>
                <a:latin typeface="+mn-lt"/>
              </a:rPr>
              <a:t>Orange fruit sliced by </a:t>
            </a:r>
            <a:r>
              <a:rPr lang="en-US" sz="1200" dirty="0" err="1">
                <a:effectLst/>
                <a:latin typeface="+mn-lt"/>
              </a:rPr>
              <a:t>Clker</a:t>
            </a:r>
            <a:r>
              <a:rPr lang="en-US" sz="1200" dirty="0">
                <a:effectLst/>
                <a:latin typeface="+mn-lt"/>
              </a:rPr>
              <a:t>-Free-Vector-Images.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https://pixabay.com/vectors/orange-fruit-food-sliced-juicy-42395/</a:t>
            </a:r>
            <a:r>
              <a:rPr lang="en-US" sz="1200" dirty="0">
                <a:effectLst/>
                <a:latin typeface="+mn-lt"/>
              </a:rPr>
              <a:t>.</a:t>
            </a:r>
          </a:p>
          <a:p>
            <a:endParaRPr lang="en-AU" sz="1100"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85</a:t>
            </a:fld>
            <a:endParaRPr lang="en-AU"/>
          </a:p>
        </p:txBody>
      </p:sp>
    </p:spTree>
    <p:extLst>
      <p:ext uri="{BB962C8B-B14F-4D97-AF65-F5344CB8AC3E}">
        <p14:creationId xmlns:p14="http://schemas.microsoft.com/office/powerpoint/2010/main" val="47479672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lang="en-AU" sz="1200" b="1" dirty="0"/>
              <a:t>Talking points</a:t>
            </a:r>
          </a:p>
          <a:p>
            <a:pPr marL="171450" marR="0" lvl="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AU" sz="1200" dirty="0"/>
              <a:t>Physical representations constructed by students are effective models on which to base visual representations. </a:t>
            </a:r>
          </a:p>
          <a:p>
            <a:pPr marL="171450" marR="0" lvl="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AU" sz="1200" dirty="0"/>
              <a:t>The use of verbal prompts can draw students’ attention to how a physical representation can be transformed into a visual representation.</a:t>
            </a:r>
          </a:p>
          <a:p>
            <a:pPr marL="171450" marR="0" lvl="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AU" sz="1200" dirty="0"/>
              <a:t>As you can see on the slide, you might start with 9 heart shaped chocolates, with 3 different from the others. Students can be asked questions such as:</a:t>
            </a:r>
          </a:p>
          <a:p>
            <a:pPr marL="171450" marR="0" lvl="0" indent="-171450" algn="l" defTabSz="914400" rtl="0" eaLnBrk="0" fontAlgn="base" latinLnBrk="0" hangingPunct="0">
              <a:lnSpc>
                <a:spcPct val="100000"/>
              </a:lnSpc>
              <a:spcBef>
                <a:spcPts val="0"/>
              </a:spcBef>
              <a:spcAft>
                <a:spcPct val="0"/>
              </a:spcAft>
              <a:buClrTx/>
              <a:buSzTx/>
              <a:buFontTx/>
              <a:buChar char="-"/>
              <a:tabLst/>
              <a:defRPr/>
            </a:pPr>
            <a:r>
              <a:rPr lang="en-AU" sz="1200" dirty="0"/>
              <a:t>How many pieces of chocolate have been placed in the collection?</a:t>
            </a:r>
          </a:p>
          <a:p>
            <a:pPr marL="171450" marR="0" lvl="0" indent="-171450" algn="l" defTabSz="914400" rtl="0" eaLnBrk="0" fontAlgn="base" latinLnBrk="0" hangingPunct="0">
              <a:lnSpc>
                <a:spcPct val="100000"/>
              </a:lnSpc>
              <a:spcBef>
                <a:spcPts val="0"/>
              </a:spcBef>
              <a:spcAft>
                <a:spcPct val="0"/>
              </a:spcAft>
              <a:buClrTx/>
              <a:buSzTx/>
              <a:buFontTx/>
              <a:buChar char="-"/>
              <a:tabLst/>
              <a:defRPr/>
            </a:pPr>
            <a:r>
              <a:rPr lang="en-AU" sz="1200" dirty="0"/>
              <a:t>How many pieces are covered in pink foil?</a:t>
            </a:r>
          </a:p>
          <a:p>
            <a:pPr marL="171450" marR="0" lvl="0" indent="-171450" algn="l" defTabSz="914400" rtl="0" eaLnBrk="0" fontAlgn="base" latinLnBrk="0" hangingPunct="0">
              <a:lnSpc>
                <a:spcPct val="100000"/>
              </a:lnSpc>
              <a:spcBef>
                <a:spcPts val="0"/>
              </a:spcBef>
              <a:spcAft>
                <a:spcPct val="0"/>
              </a:spcAft>
              <a:buClrTx/>
              <a:buSzTx/>
              <a:buFontTx/>
              <a:buChar char="-"/>
              <a:tabLst/>
              <a:defRPr/>
            </a:pPr>
            <a:r>
              <a:rPr lang="en-AU" sz="1200" dirty="0"/>
              <a:t>How can the collection be organised to show the relationship between the whole and the parts with solid colour?</a:t>
            </a:r>
          </a:p>
          <a:p>
            <a:pPr marL="171450" marR="0" lvl="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endParaRPr lang="en-AU" sz="1200" dirty="0"/>
          </a:p>
          <a:p>
            <a:pPr marL="171450" marR="0" lvl="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AU" sz="1200" dirty="0"/>
              <a:t>Through explicit modelling and guided practice, the class might produce visual representations such as those in the far right-hand column.</a:t>
            </a:r>
          </a:p>
          <a:p>
            <a:pPr>
              <a:spcBef>
                <a:spcPts val="0"/>
              </a:spcBef>
            </a:pPr>
            <a:endParaRPr lang="en-AU" sz="1200"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86</a:t>
            </a:fld>
            <a:endParaRPr lang="en-AU"/>
          </a:p>
        </p:txBody>
      </p:sp>
    </p:spTree>
    <p:extLst>
      <p:ext uri="{BB962C8B-B14F-4D97-AF65-F5344CB8AC3E}">
        <p14:creationId xmlns:p14="http://schemas.microsoft.com/office/powerpoint/2010/main" val="1908081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sz="1200" b="1" dirty="0"/>
              <a:t>Talking points</a:t>
            </a:r>
          </a:p>
          <a:p>
            <a:pPr marL="171450" indent="-171450">
              <a:buFont typeface="Arial" panose="020B0604020202020204" pitchFamily="34" charset="0"/>
              <a:buChar char="•"/>
            </a:pPr>
            <a:r>
              <a:rPr lang="en-AU" sz="1200" b="0" dirty="0"/>
              <a:t>Moving on to symbolic representations, the </a:t>
            </a:r>
            <a:r>
              <a:rPr lang="en-AU" sz="1200" i="1" dirty="0"/>
              <a:t>Sharing snakes</a:t>
            </a:r>
            <a:r>
              <a:rPr lang="en-AU" sz="1200" dirty="0"/>
              <a:t> activity lets students focus on the multiple representation of fractions. </a:t>
            </a:r>
          </a:p>
          <a:p>
            <a:pPr marL="171450" indent="-171450">
              <a:buFont typeface="Arial" panose="020B0604020202020204" pitchFamily="34" charset="0"/>
              <a:buChar char="•"/>
            </a:pPr>
            <a:r>
              <a:rPr lang="en-AU" sz="1200" dirty="0"/>
              <a:t>For example, the snakes can be physically held above the people to demonstrate the relationship between the symbolic (3/6) representation and the physical.</a:t>
            </a:r>
          </a:p>
          <a:p>
            <a:pPr marL="0" indent="0">
              <a:buFont typeface="Arial" panose="020B0604020202020204" pitchFamily="34" charset="0"/>
              <a:buNone/>
            </a:pPr>
            <a:endParaRPr lang="en-AU" sz="120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2016, Download Cartoon, Snake, Yellow. Royalty-Free Vector Graphic, Pixabay.com.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https://pixabay.com/vectors/cartoon-snake-yellow-1293047/</a:t>
            </a:r>
            <a:r>
              <a:rPr lang="en-US" sz="1200" dirty="0">
                <a:effectLst/>
                <a:latin typeface="+mn-lt"/>
              </a:rPr>
              <a:t>.</a:t>
            </a:r>
            <a:endParaRPr lang="en-US" sz="1200" dirty="0">
              <a:latin typeface="+mn-lt"/>
            </a:endParaRPr>
          </a:p>
          <a:p>
            <a:pPr marL="0" indent="0">
              <a:buFont typeface="Arial" panose="020B0604020202020204" pitchFamily="34" charset="0"/>
              <a:buNone/>
            </a:pPr>
            <a:endParaRPr lang="en-AU" sz="110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87</a:t>
            </a:fld>
            <a:endParaRPr lang="en-AU"/>
          </a:p>
        </p:txBody>
      </p:sp>
    </p:spTree>
    <p:extLst>
      <p:ext uri="{BB962C8B-B14F-4D97-AF65-F5344CB8AC3E}">
        <p14:creationId xmlns:p14="http://schemas.microsoft.com/office/powerpoint/2010/main" val="152802834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5773A-D2C7-1AE1-D6AE-433F824E38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BC9D95-3E0E-AC23-DD62-EE51F5CB8E2F}"/>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3458926D-E5EF-F163-5E38-B4659CFF147D}"/>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 </a:t>
            </a:r>
          </a:p>
          <a:p>
            <a:pPr marL="171450" indent="-171450">
              <a:buFont typeface="Arial" panose="020B0604020202020204" pitchFamily="34" charset="0"/>
              <a:buChar char="•"/>
            </a:pPr>
            <a:r>
              <a:rPr lang="en-AU" sz="1200" dirty="0"/>
              <a:t>Making the numerator and denominator small and leaving the </a:t>
            </a:r>
            <a:r>
              <a:rPr lang="en-AU" sz="1200" b="0" dirty="0"/>
              <a:t>vinculum large can connect the symbolic representation to the division symbol — reinforcing the idea of fractions as division.</a:t>
            </a:r>
          </a:p>
          <a:p>
            <a:pPr marL="0" indent="0">
              <a:buFont typeface="Arial" panose="020B0604020202020204" pitchFamily="34" charset="0"/>
              <a:buNone/>
            </a:pPr>
            <a:endParaRPr lang="en-AU" sz="1200" b="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effectLst/>
                <a:latin typeface="+mn-lt"/>
              </a:rPr>
              <a:t>Source: </a:t>
            </a:r>
            <a:r>
              <a:rPr lang="en-US" sz="1200" dirty="0" err="1">
                <a:effectLst/>
                <a:latin typeface="+mn-lt"/>
              </a:rPr>
              <a:t>OpenClipart</a:t>
            </a:r>
            <a:r>
              <a:rPr lang="en-US" sz="1200" dirty="0">
                <a:effectLst/>
                <a:latin typeface="+mn-lt"/>
              </a:rPr>
              <a:t>-Vectors 2016, Download Cartoon, Snake, Yellow. Royalty-Free Vector Graphic, Pixabay.com. Used under the terms of the </a:t>
            </a:r>
            <a:r>
              <a:rPr lang="en-US" sz="1200" dirty="0" err="1">
                <a:effectLst/>
                <a:latin typeface="+mn-lt"/>
              </a:rPr>
              <a:t>Pixabay</a:t>
            </a:r>
            <a:r>
              <a:rPr lang="en-US" sz="1200" dirty="0">
                <a:effectLst/>
                <a:latin typeface="+mn-lt"/>
              </a:rPr>
              <a:t> </a:t>
            </a:r>
            <a:r>
              <a:rPr lang="en-US" sz="1200" dirty="0" err="1">
                <a:effectLst/>
                <a:latin typeface="+mn-lt"/>
              </a:rPr>
              <a:t>licence</a:t>
            </a:r>
            <a:r>
              <a:rPr lang="en-US" sz="1200" dirty="0">
                <a:effectLst/>
                <a:latin typeface="+mn-lt"/>
              </a:rPr>
              <a:t>. </a:t>
            </a:r>
            <a:r>
              <a:rPr lang="en-US" sz="1200" dirty="0">
                <a:effectLst/>
                <a:latin typeface="+mn-lt"/>
                <a:hlinkClick r:id="rId3"/>
              </a:rPr>
              <a:t>https://pixabay.com/vectors/cartoon-snake-yellow-1293047/</a:t>
            </a:r>
            <a:r>
              <a:rPr lang="en-US" sz="1200" dirty="0">
                <a:effectLst/>
                <a:latin typeface="+mn-lt"/>
              </a:rPr>
              <a:t>.</a:t>
            </a:r>
            <a:endParaRPr lang="en-US" sz="1200" dirty="0">
              <a:latin typeface="+mn-lt"/>
            </a:endParaRPr>
          </a:p>
          <a:p>
            <a:pPr marL="0" indent="0">
              <a:buFont typeface="Arial" panose="020B0604020202020204" pitchFamily="34" charset="0"/>
              <a:buNone/>
            </a:pPr>
            <a:endParaRPr lang="en-AU" sz="1100" b="0" dirty="0"/>
          </a:p>
        </p:txBody>
      </p:sp>
      <p:sp>
        <p:nvSpPr>
          <p:cNvPr id="4" name="Slide Number Placeholder 3">
            <a:extLst>
              <a:ext uri="{FF2B5EF4-FFF2-40B4-BE49-F238E27FC236}">
                <a16:creationId xmlns:a16="http://schemas.microsoft.com/office/drawing/2014/main" id="{97565B0C-1430-77A8-88BE-F4A13BD33724}"/>
              </a:ext>
            </a:extLst>
          </p:cNvPr>
          <p:cNvSpPr>
            <a:spLocks noGrp="1"/>
          </p:cNvSpPr>
          <p:nvPr>
            <p:ph type="sldNum" sz="quarter" idx="5"/>
          </p:nvPr>
        </p:nvSpPr>
        <p:spPr/>
        <p:txBody>
          <a:bodyPr/>
          <a:lstStyle/>
          <a:p>
            <a:pPr>
              <a:defRPr/>
            </a:pPr>
            <a:fld id="{7DC8D554-20BD-45E3-8F8F-C854CD9EEC52}" type="slidenum">
              <a:rPr lang="en-AU" smtClean="0"/>
              <a:pPr>
                <a:defRPr/>
              </a:pPr>
              <a:t>88</a:t>
            </a:fld>
            <a:endParaRPr lang="en-AU"/>
          </a:p>
        </p:txBody>
      </p:sp>
    </p:spTree>
    <p:extLst>
      <p:ext uri="{BB962C8B-B14F-4D97-AF65-F5344CB8AC3E}">
        <p14:creationId xmlns:p14="http://schemas.microsoft.com/office/powerpoint/2010/main" val="37587709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Presenter notes</a:t>
            </a:r>
          </a:p>
          <a:p>
            <a:pPr marL="171450" indent="-171450">
              <a:buFont typeface="Arial" panose="020B0604020202020204" pitchFamily="34" charset="0"/>
              <a:buChar char="•"/>
            </a:pPr>
            <a:r>
              <a:rPr lang="en-AU" sz="1200" b="0" dirty="0"/>
              <a:t>This slide is animated, click for animations</a:t>
            </a:r>
          </a:p>
          <a:p>
            <a:pPr marL="0" indent="0">
              <a:buFont typeface="Arial" panose="020B0604020202020204" pitchFamily="34" charset="0"/>
              <a:buNone/>
            </a:pPr>
            <a:endParaRPr lang="en-AU" sz="1200" b="0" dirty="0"/>
          </a:p>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Research about student understanding of fractions focuses on </a:t>
            </a:r>
            <a:r>
              <a:rPr lang="en-AU" sz="1200" baseline="0" dirty="0"/>
              <a:t>being mindful about the ways we talk about the denominator and numerator. </a:t>
            </a:r>
          </a:p>
          <a:p>
            <a:pPr marL="171450" indent="-171450">
              <a:buFont typeface="Arial" panose="020B0604020202020204" pitchFamily="34" charset="0"/>
              <a:buChar char="•"/>
            </a:pPr>
            <a:r>
              <a:rPr lang="en-AU" sz="1200" baseline="0" dirty="0"/>
              <a:t>Teachers d</a:t>
            </a:r>
            <a:r>
              <a:rPr lang="en-AU" sz="1200" dirty="0"/>
              <a:t>ecide on effective ways to refer to the denominator and numerator, an example which is given on the screen.</a:t>
            </a:r>
            <a:endParaRPr lang="en-AU" sz="1200" baseline="0" dirty="0"/>
          </a:p>
          <a:p>
            <a:pPr marL="171450" indent="-171450">
              <a:buFont typeface="Arial" panose="020B0604020202020204" pitchFamily="34" charset="0"/>
              <a:buChar char="•"/>
            </a:pPr>
            <a:r>
              <a:rPr lang="en-AU" sz="1200" baseline="0" dirty="0"/>
              <a:t>To summarise the research on the language of fractions: </a:t>
            </a:r>
          </a:p>
          <a:p>
            <a:pPr marL="171450" indent="-171450">
              <a:buFontTx/>
              <a:buChar char="-"/>
            </a:pPr>
            <a:r>
              <a:rPr lang="en-AU" sz="1200" baseline="0" dirty="0"/>
              <a:t>avoid saying ‘three over eight’ </a:t>
            </a:r>
          </a:p>
          <a:p>
            <a:pPr marL="171450" indent="-171450">
              <a:buFontTx/>
              <a:buChar char="-"/>
            </a:pPr>
            <a:r>
              <a:rPr lang="en-AU" sz="1200" baseline="0" dirty="0"/>
              <a:t>refer to the whole </a:t>
            </a:r>
          </a:p>
          <a:p>
            <a:pPr marL="171450" indent="-171450">
              <a:buFontTx/>
              <a:buChar char="-"/>
            </a:pPr>
            <a:r>
              <a:rPr lang="en-AU" sz="1200" baseline="0" dirty="0"/>
              <a:t>encourage students to name fractions and ensure they are corrected if they name them incorrectly.</a:t>
            </a:r>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89</a:t>
            </a:fld>
            <a:endParaRPr lang="en-AU"/>
          </a:p>
        </p:txBody>
      </p:sp>
    </p:spTree>
    <p:extLst>
      <p:ext uri="{BB962C8B-B14F-4D97-AF65-F5344CB8AC3E}">
        <p14:creationId xmlns:p14="http://schemas.microsoft.com/office/powerpoint/2010/main" val="355473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US" sz="1200" b="1" dirty="0"/>
              <a:t>Presenter notes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The purpose of this activity is to help focus participants on fractions, their importance and their links to daily life.</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Throughout this presentation, the image of a tree has been used as a cue for sharing. (See Slide 12 for an explanation of the tree analogy.)</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Encourage participants to record their thinking using the </a:t>
            </a:r>
            <a:r>
              <a:rPr lang="en-US" sz="1200" i="1" dirty="0"/>
              <a:t>Fractions reflection </a:t>
            </a:r>
            <a:r>
              <a:rPr lang="en-US" sz="1200" i="0" dirty="0"/>
              <a:t>resource.</a:t>
            </a:r>
            <a:endParaRPr lang="en-US" sz="1200" dirty="0"/>
          </a:p>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tabLst/>
              <a:defRPr/>
            </a:pPr>
            <a:endParaRPr lang="en-US" sz="1200" dirty="0"/>
          </a:p>
          <a:p>
            <a:pPr marL="0" marR="0" lvl="0" indent="0" algn="l" defTabSz="914400" rtl="0" eaLnBrk="0" fontAlgn="base" latinLnBrk="0" hangingPunct="0">
              <a:lnSpc>
                <a:spcPct val="100000"/>
              </a:lnSpc>
              <a:spcBef>
                <a:spcPts val="0"/>
              </a:spcBef>
              <a:spcAft>
                <a:spcPts val="0"/>
              </a:spcAft>
              <a:buClrTx/>
              <a:buSzTx/>
              <a:buFontTx/>
              <a:buNone/>
              <a:tabLst/>
              <a:defRPr/>
            </a:pPr>
            <a:r>
              <a:rPr lang="en-US" sz="1200" b="1" dirty="0"/>
              <a:t>Talking points</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Take a moment to think about fractions in daily life. </a:t>
            </a:r>
          </a:p>
          <a:p>
            <a:pPr marL="171450" marR="0" lvl="0"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US" sz="1200" dirty="0"/>
              <a:t>Consider:</a:t>
            </a:r>
          </a:p>
          <a:p>
            <a:pPr marL="531450" lvl="2" indent="-171450">
              <a:lnSpc>
                <a:spcPct val="100000"/>
              </a:lnSpc>
              <a:spcBef>
                <a:spcPts val="0"/>
              </a:spcBef>
              <a:spcAft>
                <a:spcPts val="0"/>
              </a:spcAft>
              <a:buFont typeface="Arial" panose="020B0604020202020204" pitchFamily="34" charset="0"/>
              <a:buChar char="•"/>
            </a:pPr>
            <a:r>
              <a:rPr lang="en-AU" sz="1200" dirty="0"/>
              <a:t>Where do you encounter fractions in daily life?</a:t>
            </a:r>
          </a:p>
          <a:p>
            <a:pPr marL="531450" lvl="2" indent="-171450">
              <a:lnSpc>
                <a:spcPct val="100000"/>
              </a:lnSpc>
              <a:spcBef>
                <a:spcPts val="0"/>
              </a:spcBef>
              <a:spcAft>
                <a:spcPts val="0"/>
              </a:spcAft>
              <a:buFont typeface="Arial" panose="020B0604020202020204" pitchFamily="34" charset="0"/>
              <a:buChar char="•"/>
            </a:pPr>
            <a:r>
              <a:rPr lang="en-AU" sz="1200" dirty="0"/>
              <a:t>Where do your students encounter fractions in daily life?</a:t>
            </a:r>
            <a:endParaRPr lang="en-US" sz="1200" dirty="0"/>
          </a:p>
          <a:p>
            <a:pPr marL="0" indent="0">
              <a:lnSpc>
                <a:spcPct val="110000"/>
              </a:lnSpc>
              <a:spcBef>
                <a:spcPts val="2000"/>
              </a:spcBef>
              <a:spcAft>
                <a:spcPts val="600"/>
              </a:spcAft>
            </a:pPr>
            <a:endParaRPr lang="en-AU" b="0" baseline="0"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9</a:t>
            </a:fld>
            <a:endParaRPr lang="en-AU"/>
          </a:p>
        </p:txBody>
      </p:sp>
    </p:spTree>
    <p:extLst>
      <p:ext uri="{BB962C8B-B14F-4D97-AF65-F5344CB8AC3E}">
        <p14:creationId xmlns:p14="http://schemas.microsoft.com/office/powerpoint/2010/main" val="12623886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AU" sz="1200" b="1" dirty="0"/>
              <a:t>Talking points</a:t>
            </a:r>
          </a:p>
          <a:p>
            <a:pPr marL="171450" indent="-171450">
              <a:buFont typeface="Arial" panose="020B0604020202020204" pitchFamily="34" charset="0"/>
              <a:buChar char="•"/>
            </a:pPr>
            <a:r>
              <a:rPr lang="en-AU" sz="1200" dirty="0"/>
              <a:t>As we have seen, fractions have multiple representations (or disguises) and that can cause confusion for students.</a:t>
            </a:r>
          </a:p>
          <a:p>
            <a:pPr marL="171450" indent="-171450">
              <a:buFont typeface="Arial" panose="020B0604020202020204" pitchFamily="34" charset="0"/>
              <a:buChar char="•"/>
            </a:pPr>
            <a:r>
              <a:rPr lang="en-AU" sz="1200" dirty="0"/>
              <a:t>Fractions can be expressed with words, in a context, with physical objects, as a picture, and in a symbolic way. </a:t>
            </a:r>
          </a:p>
          <a:p>
            <a:pPr marL="171450" indent="-171450">
              <a:buFont typeface="Arial" panose="020B0604020202020204" pitchFamily="34" charset="0"/>
              <a:buChar char="•"/>
            </a:pPr>
            <a:r>
              <a:rPr lang="en-AU" sz="1200" dirty="0"/>
              <a:t>Also, there are multiple ways to write or draw the same fraction.</a:t>
            </a:r>
          </a:p>
          <a:p>
            <a:pPr marL="171450" indent="-171450">
              <a:buFont typeface="Arial" panose="020B0604020202020204" pitchFamily="34" charset="0"/>
              <a:buChar char="•"/>
            </a:pPr>
            <a:r>
              <a:rPr lang="en-AU" sz="1200" dirty="0"/>
              <a:t>Once students are familiar with the multiple representations it is as obvious as Clark Kent and Superman being the same person. </a:t>
            </a:r>
          </a:p>
          <a:p>
            <a:pPr marL="171450" indent="-171450">
              <a:buFont typeface="Arial" panose="020B0604020202020204" pitchFamily="34" charset="0"/>
              <a:buChar char="•"/>
            </a:pPr>
            <a:r>
              <a:rPr lang="en-AU" sz="1200" dirty="0"/>
              <a:t>However, until it is pointed out to her, Lois Lane doesn’t spot the connection. </a:t>
            </a:r>
          </a:p>
          <a:p>
            <a:pPr marL="171450" indent="-171450">
              <a:buFont typeface="Arial" panose="020B0604020202020204" pitchFamily="34" charset="0"/>
              <a:buChar char="•"/>
            </a:pPr>
            <a:r>
              <a:rPr lang="en-AU" sz="1200" dirty="0"/>
              <a:t>She doesn’t see that they are the same as each other. </a:t>
            </a:r>
          </a:p>
          <a:p>
            <a:pPr marL="171450" indent="-171450">
              <a:buFont typeface="Arial" panose="020B0604020202020204" pitchFamily="34" charset="0"/>
              <a:buChar char="•"/>
            </a:pPr>
            <a:r>
              <a:rPr lang="en-AU" sz="1200" dirty="0"/>
              <a:t>Teachers need to support students to see that connection — to see all the representations as being the same number.</a:t>
            </a:r>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90</a:t>
            </a:fld>
            <a:endParaRPr lang="en-AU"/>
          </a:p>
        </p:txBody>
      </p:sp>
    </p:spTree>
    <p:extLst>
      <p:ext uri="{BB962C8B-B14F-4D97-AF65-F5344CB8AC3E}">
        <p14:creationId xmlns:p14="http://schemas.microsoft.com/office/powerpoint/2010/main" val="107562180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a:lnSpc>
                <a:spcPct val="100000"/>
              </a:lnSpc>
              <a:spcBef>
                <a:spcPts val="0"/>
              </a:spcBef>
              <a:spcAft>
                <a:spcPts val="0"/>
              </a:spcAft>
              <a:defRPr/>
            </a:pPr>
            <a:r>
              <a:rPr lang="en-AU" sz="1200" b="1" dirty="0"/>
              <a:t>Presenter notes</a:t>
            </a:r>
          </a:p>
          <a:p>
            <a:pPr marL="171450" indent="-171450">
              <a:lnSpc>
                <a:spcPct val="100000"/>
              </a:lnSpc>
              <a:spcBef>
                <a:spcPts val="0"/>
              </a:spcBef>
              <a:spcAft>
                <a:spcPts val="0"/>
              </a:spcAft>
              <a:buFont typeface="Arial" panose="020B0604020202020204" pitchFamily="34" charset="0"/>
              <a:buChar char="•"/>
              <a:defRPr/>
            </a:pPr>
            <a:r>
              <a:rPr lang="en-AU" sz="1200" dirty="0"/>
              <a:t>Consider how participants should engage with the </a:t>
            </a:r>
            <a:r>
              <a:rPr lang="en-AU" sz="1200" i="1" dirty="0"/>
              <a:t>All the ways we represent a fraction </a:t>
            </a:r>
            <a:r>
              <a:rPr lang="en-AU" sz="1200" dirty="0"/>
              <a:t>strategy factsheet, e.g. </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complete the activity described in the factsheet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use the information in the factsheet to explore the part-whole and ratio construct</a:t>
            </a:r>
          </a:p>
          <a:p>
            <a:pPr marL="531450" lvl="2" indent="-171450">
              <a:lnSpc>
                <a:spcPct val="100000"/>
              </a:lnSpc>
              <a:spcBef>
                <a:spcPts val="0"/>
              </a:spcBef>
              <a:spcAft>
                <a:spcPts val="0"/>
              </a:spcAft>
              <a:buFont typeface="Symbol" panose="05050102010706020507" pitchFamily="18" charset="2"/>
              <a:buChar char="-"/>
              <a:defRPr/>
            </a:pPr>
            <a:r>
              <a:rPr lang="en-AU" sz="1200" b="0" kern="1200" dirty="0">
                <a:solidFill>
                  <a:schemeClr val="tx1"/>
                </a:solidFill>
                <a:latin typeface="+mn-lt"/>
                <a:ea typeface="+mn-ea"/>
                <a:cs typeface="+mn-cs"/>
              </a:rPr>
              <a:t>identify the relevant Mathematics content descriptions and levels of the Numeracy progression.</a:t>
            </a:r>
          </a:p>
          <a:p>
            <a:pPr marL="171450" indent="-171450">
              <a:lnSpc>
                <a:spcPct val="100000"/>
              </a:lnSpc>
              <a:spcBef>
                <a:spcPts val="0"/>
              </a:spcBef>
              <a:spcAft>
                <a:spcPts val="0"/>
              </a:spcAft>
              <a:buFont typeface="Arial" panose="020B0604020202020204" pitchFamily="34" charset="0"/>
              <a:buChar char="•"/>
              <a:defRPr/>
            </a:pPr>
            <a:r>
              <a:rPr lang="en-AU" sz="1200" dirty="0"/>
              <a:t>Once participants have engaged with the factsheet, discuss the reflection questions (see Talking points or skip to slide 69) and encourage participants to record their thinking in the </a:t>
            </a:r>
            <a:r>
              <a:rPr lang="en-AU" sz="1200" i="1" dirty="0"/>
              <a:t>Fractions reflection </a:t>
            </a:r>
            <a:r>
              <a:rPr lang="en-AU" sz="1200" i="0" dirty="0"/>
              <a:t>document.</a:t>
            </a:r>
          </a:p>
          <a:p>
            <a:pPr marL="171450" indent="-171450">
              <a:lnSpc>
                <a:spcPct val="100000"/>
              </a:lnSpc>
              <a:spcBef>
                <a:spcPts val="0"/>
              </a:spcBef>
              <a:spcAft>
                <a:spcPts val="0"/>
              </a:spcAft>
              <a:buFont typeface="Arial" panose="020B0604020202020204" pitchFamily="34" charset="0"/>
              <a:buChar char="•"/>
              <a:defRPr/>
            </a:pPr>
            <a:endParaRPr lang="en-AU" sz="1200" i="0" dirty="0"/>
          </a:p>
          <a:p>
            <a:pPr marL="0" indent="0">
              <a:lnSpc>
                <a:spcPct val="100000"/>
              </a:lnSpc>
              <a:spcBef>
                <a:spcPts val="0"/>
              </a:spcBef>
              <a:spcAft>
                <a:spcPts val="0"/>
              </a:spcAft>
              <a:buFont typeface="Arial" panose="020B0604020202020204" pitchFamily="34" charset="0"/>
              <a:buNone/>
              <a:defRPr/>
            </a:pPr>
            <a:r>
              <a:rPr lang="en-AU" sz="1200" b="1" i="0" dirty="0"/>
              <a:t>Talking points</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How would you adapt the activity to your classroom?</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What would you want your students to notice when participating in the activity?</a:t>
            </a:r>
          </a:p>
          <a:p>
            <a:pPr marL="171450" marR="0" lvl="1" indent="-17145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lang="en-AU" sz="1200" b="0" kern="1200" dirty="0">
                <a:solidFill>
                  <a:schemeClr val="tx1"/>
                </a:solidFill>
                <a:latin typeface="+mn-lt"/>
                <a:ea typeface="+mn-ea"/>
                <a:cs typeface="+mn-cs"/>
              </a:rPr>
              <a:t>Which misconceptions might the activity help address?</a:t>
            </a:r>
          </a:p>
          <a:p>
            <a:pPr marL="171450" indent="-171450">
              <a:lnSpc>
                <a:spcPct val="100000"/>
              </a:lnSpc>
              <a:spcBef>
                <a:spcPts val="0"/>
              </a:spcBef>
              <a:spcAft>
                <a:spcPts val="0"/>
              </a:spcAft>
              <a:buFont typeface="Arial" panose="020B0604020202020204" pitchFamily="34" charset="0"/>
              <a:buChar char="•"/>
            </a:pPr>
            <a:r>
              <a:rPr lang="en-AU" sz="1200" dirty="0"/>
              <a:t>Record your reflections in the corresponding space in pages 13 to 15 of the </a:t>
            </a:r>
            <a:r>
              <a:rPr lang="en-AU" sz="1200" i="1" dirty="0"/>
              <a:t>Fractions reflection</a:t>
            </a:r>
            <a:r>
              <a:rPr lang="en-AU" sz="1200" dirty="0"/>
              <a:t> document.</a:t>
            </a:r>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91</a:t>
            </a:fld>
            <a:endParaRPr lang="en-AU" dirty="0"/>
          </a:p>
        </p:txBody>
      </p:sp>
    </p:spTree>
    <p:extLst>
      <p:ext uri="{BB962C8B-B14F-4D97-AF65-F5344CB8AC3E}">
        <p14:creationId xmlns:p14="http://schemas.microsoft.com/office/powerpoint/2010/main" val="348657613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88809-9E4A-82B6-3856-24C40C07A300}"/>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F887843E-D9BA-123B-AAB6-29217D291B64}"/>
              </a:ext>
            </a:extLst>
          </p:cNvPr>
          <p:cNvSpPr>
            <a:spLocks noGrp="1"/>
          </p:cNvSpPr>
          <p:nvPr>
            <p:ph type="body" idx="1"/>
          </p:nvPr>
        </p:nvSpPr>
        <p:spPr>
          <a:xfrm>
            <a:off x="680400" y="4784400"/>
            <a:ext cx="5446399" cy="3726006"/>
          </a:xfrm>
        </p:spPr>
        <p:txBody>
          <a:bodyPr/>
          <a:lstStyle/>
          <a:p>
            <a:r>
              <a:rPr lang="en-US" sz="1200" b="1" dirty="0"/>
              <a:t>Talking points</a:t>
            </a:r>
          </a:p>
          <a:p>
            <a:pPr marL="171450" indent="-171450">
              <a:buFont typeface="Arial" panose="020B0604020202020204" pitchFamily="34" charset="0"/>
              <a:buChar char="•"/>
            </a:pPr>
            <a:r>
              <a:rPr lang="en-US" sz="1200" b="0" dirty="0"/>
              <a:t>Fr</a:t>
            </a:r>
            <a:r>
              <a:rPr lang="en-US" sz="1200" dirty="0"/>
              <a:t>actions can be considered by using five different but interrelated constructs.</a:t>
            </a:r>
          </a:p>
          <a:p>
            <a:pPr marL="171450" indent="-171450">
              <a:buFont typeface="Arial" panose="020B0604020202020204" pitchFamily="34" charset="0"/>
              <a:buChar char="•"/>
            </a:pPr>
            <a:r>
              <a:rPr lang="en-US" sz="1200" dirty="0"/>
              <a:t>These constructs are evident in the curriculum (Mathematics and the Numeracy general capability) and ensure that students develop a strong understanding of this central aspect of their numeracy. </a:t>
            </a:r>
          </a:p>
          <a:p>
            <a:pPr lvl="0"/>
            <a:endParaRPr lang="en-US" sz="1200" dirty="0"/>
          </a:p>
          <a:p>
            <a:pPr lvl="0"/>
            <a:r>
              <a:rPr lang="en-US" sz="1200" b="1" dirty="0"/>
              <a:t>Source:</a:t>
            </a:r>
            <a:r>
              <a:rPr lang="en-US" sz="1200" dirty="0"/>
              <a:t> Adapted from Way, J. (n.d.). </a:t>
            </a:r>
            <a:r>
              <a:rPr lang="en-US" sz="1200" i="1" dirty="0"/>
              <a:t>Big ideas</a:t>
            </a:r>
            <a:r>
              <a:rPr lang="en-US" sz="1200" dirty="0"/>
              <a:t>, </a:t>
            </a:r>
            <a:r>
              <a:rPr lang="en-US" sz="1200" i="0" dirty="0"/>
              <a:t>Top drawer teachers: Resources for teachers of mathematics.</a:t>
            </a:r>
            <a:r>
              <a:rPr lang="en-US" sz="1200" dirty="0"/>
              <a:t> Australian Association of Mathematics Teachers.  https://topdrawer.aamt.edu.au/Fractions/Big-ideas.</a:t>
            </a:r>
          </a:p>
          <a:p>
            <a:pPr lvl="0"/>
            <a:endParaRPr lang="en-US" dirty="0"/>
          </a:p>
          <a:p>
            <a:endParaRPr lang="en-US" dirty="0"/>
          </a:p>
          <a:p>
            <a:pPr lvl="0"/>
            <a:endParaRPr lang="en-US" dirty="0"/>
          </a:p>
          <a:p>
            <a:endParaRPr lang="en-US" dirty="0"/>
          </a:p>
        </p:txBody>
      </p:sp>
      <p:sp>
        <p:nvSpPr>
          <p:cNvPr id="7" name="Slide Image Placeholder 6">
            <a:extLst>
              <a:ext uri="{FF2B5EF4-FFF2-40B4-BE49-F238E27FC236}">
                <a16:creationId xmlns:a16="http://schemas.microsoft.com/office/drawing/2014/main" id="{C8225984-6C07-CF44-3516-FE44F25A7010}"/>
              </a:ext>
            </a:extLst>
          </p:cNvPr>
          <p:cNvSpPr>
            <a:spLocks noGrp="1" noRot="1" noChangeAspect="1"/>
          </p:cNvSpPr>
          <p:nvPr>
            <p:ph type="sldImg"/>
          </p:nvPr>
        </p:nvSpPr>
        <p:spPr>
          <a:xfrm>
            <a:off x="93663" y="744538"/>
            <a:ext cx="6623050" cy="3725862"/>
          </a:xfrm>
        </p:spPr>
      </p:sp>
      <p:sp>
        <p:nvSpPr>
          <p:cNvPr id="2" name="Slide Number Placeholder 3">
            <a:extLst>
              <a:ext uri="{FF2B5EF4-FFF2-40B4-BE49-F238E27FC236}">
                <a16:creationId xmlns:a16="http://schemas.microsoft.com/office/drawing/2014/main" id="{F2BDCF8C-A424-CF7E-F8BA-31A5247062B3}"/>
              </a:ext>
            </a:extLst>
          </p:cNvPr>
          <p:cNvSpPr txBox="1">
            <a:spLocks/>
          </p:cNvSpPr>
          <p:nvPr/>
        </p:nvSpPr>
        <p:spPr>
          <a:xfrm>
            <a:off x="3855839" y="9440647"/>
            <a:ext cx="2949787" cy="496967"/>
          </a:xfrm>
          <a:prstGeom prst="rect">
            <a:avLst/>
          </a:prstGeom>
        </p:spPr>
        <p:txBody>
          <a:bodyPr vert="horz" lIns="91440" tIns="45720" rIns="91440" bIns="45720" rtlCol="0" anchor="b"/>
          <a:lstStyle>
            <a:defPPr>
              <a:defRPr lang="en-AU"/>
            </a:defPPr>
            <a:lvl1pPr algn="r" rtl="0" fontAlgn="base">
              <a:spcBef>
                <a:spcPct val="50000"/>
              </a:spcBef>
              <a:spcAft>
                <a:spcPct val="0"/>
              </a:spcAft>
              <a:defRPr sz="1200"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7DC8D554-20BD-45E3-8F8F-C854CD9EEC52}" type="slidenum">
              <a:rPr lang="en-AU" smtClean="0"/>
              <a:pPr>
                <a:defRPr/>
              </a:pPr>
              <a:t>92</a:t>
            </a:fld>
            <a:endParaRPr lang="en-AU" dirty="0"/>
          </a:p>
        </p:txBody>
      </p:sp>
    </p:spTree>
    <p:extLst>
      <p:ext uri="{BB962C8B-B14F-4D97-AF65-F5344CB8AC3E}">
        <p14:creationId xmlns:p14="http://schemas.microsoft.com/office/powerpoint/2010/main" val="252434439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6AAD7-4A57-1E35-EDA7-6097A09514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6C09C9-8F27-0B69-4ACF-1C0C7BD8A8DC}"/>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ADA6E8EF-0992-E999-D613-2290B749C332}"/>
              </a:ext>
            </a:extLst>
          </p:cNvPr>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US" sz="1200" b="1" dirty="0"/>
              <a:t>Talking points</a:t>
            </a:r>
          </a:p>
          <a:p>
            <a:pPr marL="171450" indent="-171450">
              <a:buFont typeface="Arial" panose="020B0604020202020204" pitchFamily="34" charset="0"/>
              <a:buChar char="•"/>
            </a:pPr>
            <a:r>
              <a:rPr lang="en-US" sz="1200" dirty="0"/>
              <a:t>Based on research by Clarke, Roche and Mitchell (2011), this slide and the next </a:t>
            </a:r>
            <a:r>
              <a:rPr lang="en-US" sz="1200" dirty="0" err="1"/>
              <a:t>summarise</a:t>
            </a:r>
            <a:r>
              <a:rPr lang="en-US" sz="1200" dirty="0"/>
              <a:t> practical hints for teaching fractions. </a:t>
            </a:r>
          </a:p>
          <a:p>
            <a:pPr marL="171450" indent="-171450">
              <a:buFont typeface="Arial" panose="020B0604020202020204" pitchFamily="34" charset="0"/>
              <a:buChar char="•"/>
            </a:pPr>
            <a:r>
              <a:rPr lang="en-US" sz="1200" dirty="0"/>
              <a:t>Throughout this presentation, these research insights have been demonstrated in various ways. </a:t>
            </a:r>
          </a:p>
          <a:p>
            <a:pPr marL="0" indent="0">
              <a:buFont typeface="Arial" panose="020B0604020202020204" pitchFamily="34" charset="0"/>
              <a:buNone/>
            </a:pPr>
            <a:endParaRPr lang="en-AU" sz="1200" dirty="0"/>
          </a:p>
          <a:p>
            <a:pPr marL="0" indent="0">
              <a:buFont typeface="Arial" panose="020B0604020202020204" pitchFamily="34" charset="0"/>
              <a:buNone/>
            </a:pPr>
            <a:r>
              <a:rPr lang="en-AU" sz="1200" b="1" dirty="0"/>
              <a:t>Reference: </a:t>
            </a:r>
            <a:r>
              <a:rPr lang="en-AU" sz="1200" b="0" dirty="0"/>
              <a:t>Clarke, D., Roche, A. &amp; Mitchell, A. (2011). One-to-one student interviews provide powerful insights and clear focus for the teaching of fractions in the middle years. </a:t>
            </a:r>
            <a:r>
              <a:rPr lang="en-AU" sz="1200" b="0" i="1" dirty="0"/>
              <a:t>Fractions: Teaching for understanding</a:t>
            </a:r>
            <a:r>
              <a:rPr lang="en-AU" sz="1200" b="0" dirty="0"/>
              <a:t>. Australian Association of Mathematics Teachers. </a:t>
            </a:r>
            <a:r>
              <a:rPr lang="en-US" sz="1200" dirty="0"/>
              <a:t>https://albert.aamt.edu.au/content/download/19922/272983/file/tdt_F_clarke1.pdf</a:t>
            </a:r>
          </a:p>
          <a:p>
            <a:pPr marL="0" indent="0">
              <a:buFont typeface="Arial" panose="020B0604020202020204" pitchFamily="34" charset="0"/>
              <a:buNone/>
            </a:pPr>
            <a:endParaRPr lang="en-AU" dirty="0"/>
          </a:p>
        </p:txBody>
      </p:sp>
      <p:sp>
        <p:nvSpPr>
          <p:cNvPr id="4" name="Slide Number Placeholder 3">
            <a:extLst>
              <a:ext uri="{FF2B5EF4-FFF2-40B4-BE49-F238E27FC236}">
                <a16:creationId xmlns:a16="http://schemas.microsoft.com/office/drawing/2014/main" id="{6E270A4A-6181-3163-6CAB-ED0EDFDC08EE}"/>
              </a:ext>
            </a:extLst>
          </p:cNvPr>
          <p:cNvSpPr>
            <a:spLocks noGrp="1"/>
          </p:cNvSpPr>
          <p:nvPr>
            <p:ph type="sldNum" sz="quarter" idx="5"/>
          </p:nvPr>
        </p:nvSpPr>
        <p:spPr/>
        <p:txBody>
          <a:bodyPr/>
          <a:lstStyle/>
          <a:p>
            <a:pPr>
              <a:defRPr/>
            </a:pPr>
            <a:fld id="{7DC8D554-20BD-45E3-8F8F-C854CD9EEC52}" type="slidenum">
              <a:rPr lang="en-AU" smtClean="0"/>
              <a:pPr>
                <a:defRPr/>
              </a:pPr>
              <a:t>93</a:t>
            </a:fld>
            <a:endParaRPr lang="en-AU"/>
          </a:p>
        </p:txBody>
      </p:sp>
    </p:spTree>
    <p:extLst>
      <p:ext uri="{BB962C8B-B14F-4D97-AF65-F5344CB8AC3E}">
        <p14:creationId xmlns:p14="http://schemas.microsoft.com/office/powerpoint/2010/main" val="340329442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pPr marL="0" indent="0">
              <a:buFont typeface="Arial" panose="020B0604020202020204" pitchFamily="34" charset="0"/>
              <a:buNone/>
            </a:pPr>
            <a:r>
              <a:rPr lang="en-US" sz="1200" b="1" dirty="0"/>
              <a:t>Talking points</a:t>
            </a:r>
          </a:p>
          <a:p>
            <a:pPr marL="171450" indent="-171450">
              <a:buFont typeface="Arial" panose="020B0604020202020204" pitchFamily="34" charset="0"/>
              <a:buChar char="•"/>
            </a:pPr>
            <a:r>
              <a:rPr lang="en-US" sz="1200" dirty="0"/>
              <a:t>Some more hints.</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94</a:t>
            </a:fld>
            <a:endParaRPr lang="en-AU"/>
          </a:p>
        </p:txBody>
      </p:sp>
    </p:spTree>
    <p:extLst>
      <p:ext uri="{BB962C8B-B14F-4D97-AF65-F5344CB8AC3E}">
        <p14:creationId xmlns:p14="http://schemas.microsoft.com/office/powerpoint/2010/main" val="424296678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Allow participants to reflect on their learning and share next steps if appropriate.</a:t>
            </a:r>
          </a:p>
          <a:p>
            <a:pPr marL="0" indent="0">
              <a:buFont typeface="Arial" panose="020B0604020202020204" pitchFamily="34" charset="0"/>
              <a:buNone/>
            </a:pPr>
            <a:endParaRPr lang="en-AU" b="0" dirty="0"/>
          </a:p>
          <a:p>
            <a:pPr marL="0" indent="0">
              <a:buFont typeface="Arial" panose="020B0604020202020204" pitchFamily="34" charset="0"/>
              <a:buNone/>
            </a:pPr>
            <a:r>
              <a:rPr lang="en-AU" b="1" dirty="0"/>
              <a:t>Talking points </a:t>
            </a:r>
            <a:endParaRPr lang="en-AU" b="0" dirty="0"/>
          </a:p>
          <a:p>
            <a:pPr marL="171450" indent="-171450">
              <a:buFont typeface="Arial" panose="020B0604020202020204" pitchFamily="34" charset="0"/>
              <a:buChar char="•"/>
            </a:pPr>
            <a:r>
              <a:rPr lang="en-AU" b="0" dirty="0"/>
              <a:t>Based on what we have learnt in this session, identify one thing that you will share with a colleague or incorporate into your classroom practice.</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95</a:t>
            </a:fld>
            <a:endParaRPr lang="en-AU"/>
          </a:p>
        </p:txBody>
      </p:sp>
    </p:spTree>
    <p:extLst>
      <p:ext uri="{BB962C8B-B14F-4D97-AF65-F5344CB8AC3E}">
        <p14:creationId xmlns:p14="http://schemas.microsoft.com/office/powerpoint/2010/main" val="237083767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p:spPr>
        <p:txBody>
          <a:bodyPr/>
          <a:lstStyle/>
          <a:p>
            <a:r>
              <a:rPr lang="en-AU" b="1" dirty="0"/>
              <a:t>Presenter notes</a:t>
            </a:r>
          </a:p>
          <a:p>
            <a:pPr marL="171450" indent="-171450">
              <a:buFont typeface="Arial" panose="020B0604020202020204" pitchFamily="34" charset="0"/>
              <a:buChar char="•"/>
            </a:pPr>
            <a:r>
              <a:rPr lang="en-AU" b="0" dirty="0"/>
              <a:t>The three sections of this PowerPoint work to support the overarching learning goal and success criteria.</a:t>
            </a:r>
          </a:p>
          <a:p>
            <a:pPr marL="171450" indent="-171450">
              <a:buFont typeface="Arial" panose="020B0604020202020204" pitchFamily="34" charset="0"/>
              <a:buChar char="•"/>
            </a:pPr>
            <a:r>
              <a:rPr lang="en-AU" b="0" dirty="0"/>
              <a:t>This slide reappears at the beginning and end of each of the three sections anticipating that it might be delivered across three sessions.</a:t>
            </a:r>
          </a:p>
          <a:p>
            <a:pPr marL="171450" indent="-171450">
              <a:buFont typeface="Arial" panose="020B0604020202020204" pitchFamily="34" charset="0"/>
              <a:buChar char="•"/>
            </a:pPr>
            <a:r>
              <a:rPr lang="en-AU" b="0" dirty="0"/>
              <a:t>You may delete or adapt these to suit your context.</a:t>
            </a:r>
          </a:p>
          <a:p>
            <a:pPr marL="0" indent="0">
              <a:buFont typeface="Arial" panose="020B0604020202020204" pitchFamily="34" charset="0"/>
              <a:buNone/>
            </a:pPr>
            <a:endParaRPr lang="en-AU" b="1" dirty="0"/>
          </a:p>
          <a:p>
            <a:pPr marL="0" indent="0">
              <a:buFont typeface="Arial" panose="020B0604020202020204" pitchFamily="34" charset="0"/>
              <a:buNone/>
            </a:pPr>
            <a:r>
              <a:rPr lang="en-AU" b="1" dirty="0"/>
              <a:t>Talking points</a:t>
            </a:r>
            <a:endParaRPr lang="en-AU" b="0" dirty="0"/>
          </a:p>
          <a:p>
            <a:pPr marL="0" indent="0">
              <a:buFont typeface="Arial" panose="020B0604020202020204" pitchFamily="34" charset="0"/>
              <a:buNone/>
            </a:pPr>
            <a:r>
              <a:rPr lang="en-AU" b="0" dirty="0"/>
              <a:t>[Read learning goal and success criteria.]</a:t>
            </a:r>
          </a:p>
          <a:p>
            <a:endParaRPr lang="en-AU" dirty="0"/>
          </a:p>
          <a:p>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96</a:t>
            </a:fld>
            <a:endParaRPr lang="en-AU"/>
          </a:p>
        </p:txBody>
      </p:sp>
    </p:spTree>
    <p:extLst>
      <p:ext uri="{BB962C8B-B14F-4D97-AF65-F5344CB8AC3E}">
        <p14:creationId xmlns:p14="http://schemas.microsoft.com/office/powerpoint/2010/main" val="23640942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D43B5-B122-E996-6F0A-0D1453C299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A4A3D2-5026-F3B2-4E9E-8295A30A5E68}"/>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F44754E8-5792-4816-3708-EFA20BC747AE}"/>
              </a:ext>
            </a:extLst>
          </p:cNvPr>
          <p:cNvSpPr>
            <a:spLocks noGrp="1"/>
          </p:cNvSpPr>
          <p:nvPr>
            <p:ph type="body" idx="1"/>
          </p:nvPr>
        </p:nvSpPr>
        <p:spPr>
          <a:xfrm>
            <a:off x="680401" y="4784407"/>
            <a:ext cx="5446808" cy="3909060"/>
          </a:xfrm>
          <a:prstGeom prst="rect">
            <a:avLst/>
          </a:prstGeom>
        </p:spPr>
        <p:txBody>
          <a:bodyPr/>
          <a:lstStyle/>
          <a:p>
            <a:endParaRPr lang="en-AU" dirty="0"/>
          </a:p>
        </p:txBody>
      </p:sp>
      <p:sp>
        <p:nvSpPr>
          <p:cNvPr id="4" name="Slide Number Placeholder 3">
            <a:extLst>
              <a:ext uri="{FF2B5EF4-FFF2-40B4-BE49-F238E27FC236}">
                <a16:creationId xmlns:a16="http://schemas.microsoft.com/office/drawing/2014/main" id="{5762BF34-3D30-4D82-8050-6D721053239B}"/>
              </a:ext>
            </a:extLst>
          </p:cNvPr>
          <p:cNvSpPr>
            <a:spLocks noGrp="1"/>
          </p:cNvSpPr>
          <p:nvPr>
            <p:ph type="sldNum" sz="quarter" idx="5"/>
          </p:nvPr>
        </p:nvSpPr>
        <p:spPr/>
        <p:txBody>
          <a:bodyPr/>
          <a:lstStyle/>
          <a:p>
            <a:pPr>
              <a:defRPr/>
            </a:pPr>
            <a:fld id="{7DC8D554-20BD-45E3-8F8F-C854CD9EEC52}" type="slidenum">
              <a:rPr lang="en-AU" smtClean="0"/>
              <a:pPr>
                <a:defRPr/>
              </a:pPr>
              <a:t>97</a:t>
            </a:fld>
            <a:endParaRPr lang="en-AU"/>
          </a:p>
        </p:txBody>
      </p:sp>
    </p:spTree>
    <p:extLst>
      <p:ext uri="{BB962C8B-B14F-4D97-AF65-F5344CB8AC3E}">
        <p14:creationId xmlns:p14="http://schemas.microsoft.com/office/powerpoint/2010/main" val="293047317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3B0D7-CFCA-CADA-92CD-B4B732E5F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2DE183-88F4-FB16-0409-42F73DD7697D}"/>
              </a:ext>
            </a:extLst>
          </p:cNvPr>
          <p:cNvSpPr>
            <a:spLocks noGrp="1" noRot="1" noChangeAspect="1"/>
          </p:cNvSpPr>
          <p:nvPr>
            <p:ph type="sldImg"/>
          </p:nvPr>
        </p:nvSpPr>
        <p:spPr>
          <a:xfrm>
            <a:off x="93663" y="744538"/>
            <a:ext cx="6624637" cy="3725862"/>
          </a:xfrm>
        </p:spPr>
      </p:sp>
      <p:sp>
        <p:nvSpPr>
          <p:cNvPr id="3" name="Notes Placeholder 2">
            <a:extLst>
              <a:ext uri="{FF2B5EF4-FFF2-40B4-BE49-F238E27FC236}">
                <a16:creationId xmlns:a16="http://schemas.microsoft.com/office/drawing/2014/main" id="{80CBABCE-A84F-1E26-ADFD-A3C2DCC85B32}"/>
              </a:ext>
            </a:extLst>
          </p:cNvPr>
          <p:cNvSpPr>
            <a:spLocks noGrp="1"/>
          </p:cNvSpPr>
          <p:nvPr>
            <p:ph type="body" idx="1"/>
          </p:nvPr>
        </p:nvSpPr>
        <p:spPr>
          <a:xfrm>
            <a:off x="680401" y="4784407"/>
            <a:ext cx="5446808" cy="3909060"/>
          </a:xfrm>
          <a:prstGeom prst="rect">
            <a:avLst/>
          </a:prstGeom>
        </p:spPr>
        <p:txBody>
          <a:bodyPr/>
          <a:lstStyle/>
          <a:p>
            <a:endParaRPr lang="en-AU" dirty="0"/>
          </a:p>
        </p:txBody>
      </p:sp>
      <p:sp>
        <p:nvSpPr>
          <p:cNvPr id="4" name="Slide Number Placeholder 3">
            <a:extLst>
              <a:ext uri="{FF2B5EF4-FFF2-40B4-BE49-F238E27FC236}">
                <a16:creationId xmlns:a16="http://schemas.microsoft.com/office/drawing/2014/main" id="{971EAC8B-8995-D662-A372-2A8229DC3599}"/>
              </a:ext>
            </a:extLst>
          </p:cNvPr>
          <p:cNvSpPr>
            <a:spLocks noGrp="1"/>
          </p:cNvSpPr>
          <p:nvPr>
            <p:ph type="sldNum" sz="quarter" idx="5"/>
          </p:nvPr>
        </p:nvSpPr>
        <p:spPr/>
        <p:txBody>
          <a:bodyPr/>
          <a:lstStyle/>
          <a:p>
            <a:pPr>
              <a:defRPr/>
            </a:pPr>
            <a:fld id="{7DC8D554-20BD-45E3-8F8F-C854CD9EEC52}" type="slidenum">
              <a:rPr lang="en-AU" smtClean="0"/>
              <a:pPr>
                <a:defRPr/>
              </a:pPr>
              <a:t>98</a:t>
            </a:fld>
            <a:endParaRPr lang="en-AU"/>
          </a:p>
        </p:txBody>
      </p:sp>
    </p:spTree>
    <p:extLst>
      <p:ext uri="{BB962C8B-B14F-4D97-AF65-F5344CB8AC3E}">
        <p14:creationId xmlns:p14="http://schemas.microsoft.com/office/powerpoint/2010/main" val="12259609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3" y="744538"/>
            <a:ext cx="6624637" cy="3725862"/>
          </a:xfrm>
        </p:spPr>
      </p:sp>
      <p:sp>
        <p:nvSpPr>
          <p:cNvPr id="3" name="Notes Placeholder 2"/>
          <p:cNvSpPr>
            <a:spLocks noGrp="1"/>
          </p:cNvSpPr>
          <p:nvPr>
            <p:ph type="body" idx="1"/>
          </p:nvPr>
        </p:nvSpPr>
        <p:spPr>
          <a:xfrm>
            <a:off x="680401" y="4784407"/>
            <a:ext cx="5446808" cy="3909060"/>
          </a:xfrm>
          <a:prstGeom prst="rect">
            <a:avLst/>
          </a:prstGeom>
        </p:spPr>
        <p:txBody>
          <a:bodyPr/>
          <a:lstStyle/>
          <a:p>
            <a:pPr lvl="0"/>
            <a:endParaRPr lang="en-AU" sz="1050" dirty="0"/>
          </a:p>
        </p:txBody>
      </p:sp>
      <p:sp>
        <p:nvSpPr>
          <p:cNvPr id="4" name="Slide Number Placeholder 3"/>
          <p:cNvSpPr>
            <a:spLocks noGrp="1"/>
          </p:cNvSpPr>
          <p:nvPr>
            <p:ph type="sldNum" sz="quarter" idx="10"/>
          </p:nvPr>
        </p:nvSpPr>
        <p:spPr/>
        <p:txBody>
          <a:bodyPr/>
          <a:lstStyle/>
          <a:p>
            <a:pPr>
              <a:defRPr/>
            </a:pPr>
            <a:fld id="{7DC8D554-20BD-45E3-8F8F-C854CD9EEC52}" type="slidenum">
              <a:rPr lang="en-AU" smtClean="0"/>
              <a:pPr>
                <a:defRPr/>
              </a:pPr>
              <a:t>99</a:t>
            </a:fld>
            <a:endParaRPr lang="en-AU"/>
          </a:p>
        </p:txBody>
      </p:sp>
    </p:spTree>
    <p:extLst>
      <p:ext uri="{BB962C8B-B14F-4D97-AF65-F5344CB8AC3E}">
        <p14:creationId xmlns:p14="http://schemas.microsoft.com/office/powerpoint/2010/main" val="20005880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8" Type="http://schemas.openxmlformats.org/officeDocument/2006/relationships/hyperlink" Target="https://www.instagram.com/myqce/" TargetMode="External"/><Relationship Id="rId13" Type="http://schemas.openxmlformats.org/officeDocument/2006/relationships/hyperlink" Target="https://www.linkedin.com/company/queensland-curriculum-and-assessment-authority" TargetMode="External"/><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19.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6.png"/><Relationship Id="rId11" Type="http://schemas.openxmlformats.org/officeDocument/2006/relationships/image" Target="../media/image18.png"/><Relationship Id="rId5" Type="http://schemas.openxmlformats.org/officeDocument/2006/relationships/image" Target="../media/image15.svg"/><Relationship Id="rId10" Type="http://schemas.openxmlformats.org/officeDocument/2006/relationships/hyperlink" Target="http://www.facebook.com/qcaa.qld.edu.au" TargetMode="External"/><Relationship Id="rId4" Type="http://schemas.openxmlformats.org/officeDocument/2006/relationships/image" Target="../media/image14.png"/><Relationship Id="rId9" Type="http://schemas.openxmlformats.org/officeDocument/2006/relationships/hyperlink" Target="http://www.youtube.com/user/TheQCAA"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www.qcaa.qld.edu.au/copyright" TargetMode="External"/><Relationship Id="rId2" Type="http://schemas.openxmlformats.org/officeDocument/2006/relationships/hyperlink" Target="https://creativecommons.org/licenses/by/4.0" TargetMode="External"/><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hyperlink" Target="https://www.qcaa.qld.edu.au/copyright"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qcaa.qld.edu.au/copyright" TargetMode="External"/><Relationship Id="rId2" Type="http://schemas.openxmlformats.org/officeDocument/2006/relationships/hyperlink" Target="https://creativecommons.org/licenses/by/4.0" TargetMode="External"/><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hyperlink" Target="https://www.qcaa.qld.edu.au/copyright"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rt cla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85051D4-810A-7B18-3FCD-CE7EA916F2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79512" y="-7911"/>
            <a:ext cx="8964488" cy="3219822"/>
          </a:xfrm>
          <a:prstGeom prst="rect">
            <a:avLst/>
          </a:prstGeom>
        </p:spPr>
      </p:pic>
      <p:sp>
        <p:nvSpPr>
          <p:cNvPr id="2" name="Title 1"/>
          <p:cNvSpPr>
            <a:spLocks noGrp="1"/>
          </p:cNvSpPr>
          <p:nvPr>
            <p:ph type="ctrTitle"/>
          </p:nvPr>
        </p:nvSpPr>
        <p:spPr>
          <a:xfrm>
            <a:off x="216371" y="2571750"/>
            <a:ext cx="8603779" cy="1296256"/>
          </a:xfrm>
        </p:spPr>
        <p:txBody>
          <a:bodyPr/>
          <a:lstStyle/>
          <a:p>
            <a:r>
              <a:rPr lang="en-US"/>
              <a:t>Click to edit Master title style</a:t>
            </a:r>
            <a:endParaRPr lang="en-AU"/>
          </a:p>
        </p:txBody>
      </p:sp>
      <p:sp>
        <p:nvSpPr>
          <p:cNvPr id="3" name="Subtitle 2"/>
          <p:cNvSpPr>
            <a:spLocks noGrp="1"/>
          </p:cNvSpPr>
          <p:nvPr>
            <p:ph type="subTitle" idx="1"/>
          </p:nvPr>
        </p:nvSpPr>
        <p:spPr>
          <a:xfrm>
            <a:off x="223589" y="3852900"/>
            <a:ext cx="8596561" cy="701967"/>
          </a:xfrm>
        </p:spPr>
        <p:txBody>
          <a:bodyPr/>
          <a:lstStyle>
            <a:lvl1pPr marL="0" indent="0" algn="l">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5" name="Vertical Text Placeholder 5">
            <a:extLst>
              <a:ext uri="{FF2B5EF4-FFF2-40B4-BE49-F238E27FC236}">
                <a16:creationId xmlns:a16="http://schemas.microsoft.com/office/drawing/2014/main" id="{7C5BA667-7C93-4F6D-823B-FF667F662A72}"/>
              </a:ext>
            </a:extLst>
          </p:cNvPr>
          <p:cNvSpPr>
            <a:spLocks noGrp="1"/>
          </p:cNvSpPr>
          <p:nvPr>
            <p:ph type="body" orient="vert" sz="quarter" idx="10" hasCustomPrompt="1"/>
          </p:nvPr>
        </p:nvSpPr>
        <p:spPr>
          <a:xfrm rot="10800000">
            <a:off x="8705031" y="3734138"/>
            <a:ext cx="144015" cy="618004"/>
          </a:xfrm>
        </p:spPr>
        <p:txBody>
          <a:bodyPr vert="eaVert">
            <a:noAutofit/>
          </a:bodyPr>
          <a:lstStyle>
            <a:lvl1pPr>
              <a:spcBef>
                <a:spcPts val="0"/>
              </a:spcBef>
              <a:defRPr sz="500" b="0">
                <a:solidFill>
                  <a:srgbClr val="808080"/>
                </a:solidFill>
              </a:defRPr>
            </a:lvl1pPr>
          </a:lstStyle>
          <a:p>
            <a:pPr lvl="0"/>
            <a:r>
              <a:rPr lang="en-US"/>
              <a:t>Job number</a:t>
            </a:r>
            <a:endParaRPr lang="en-AU"/>
          </a:p>
        </p:txBody>
      </p:sp>
      <p:cxnSp>
        <p:nvCxnSpPr>
          <p:cNvPr id="7" name="Straight Connector 6">
            <a:extLst>
              <a:ext uri="{FF2B5EF4-FFF2-40B4-BE49-F238E27FC236}">
                <a16:creationId xmlns:a16="http://schemas.microsoft.com/office/drawing/2014/main" id="{866A56FF-CC06-41AB-998C-3C2339FCAD1D}"/>
              </a:ext>
            </a:extLst>
          </p:cNvPr>
          <p:cNvCxnSpPr/>
          <p:nvPr userDrawn="1"/>
        </p:nvCxnSpPr>
        <p:spPr bwMode="auto">
          <a:xfrm>
            <a:off x="179512" y="3219822"/>
            <a:ext cx="8964488" cy="0"/>
          </a:xfrm>
          <a:prstGeom prst="line">
            <a:avLst/>
          </a:prstGeom>
          <a:noFill/>
          <a:ln w="53340"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24004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a:xfrm>
            <a:off x="323850" y="842962"/>
            <a:ext cx="8485188" cy="3604837"/>
          </a:xfrm>
        </p:spPr>
        <p:txBody>
          <a:bodyPr/>
          <a:lstStyle>
            <a:lvl1pPr>
              <a:defRPr>
                <a:solidFill>
                  <a:schemeClr val="tx2"/>
                </a:solidFill>
              </a:defRPr>
            </a:lvl1pPr>
            <a:lvl2pPr marL="360000" marR="0" indent="-360000" algn="l" defTabSz="914400" rtl="0" eaLnBrk="0" fontAlgn="base" latinLnBrk="0" hangingPunct="0">
              <a:lnSpc>
                <a:spcPct val="100000"/>
              </a:lnSpc>
              <a:spcBef>
                <a:spcPts val="600"/>
              </a:spcBef>
              <a:spcAft>
                <a:spcPct val="0"/>
              </a:spcAft>
              <a:buClrTx/>
              <a:buSzTx/>
              <a:buFontTx/>
              <a:buChar char="•"/>
              <a:tabLst/>
              <a:defRPr>
                <a:solidFill>
                  <a:schemeClr val="tx2"/>
                </a:solidFill>
              </a:defRPr>
            </a:lvl2pPr>
            <a:lvl3pPr marL="756000" indent="-396000">
              <a:defRPr>
                <a:solidFill>
                  <a:schemeClr val="tx2"/>
                </a:solidFill>
              </a:defRPr>
            </a:lvl3pPr>
            <a:lvl4pPr marL="1044000" indent="-288000" algn="l">
              <a:spcBef>
                <a:spcPts val="600"/>
              </a:spcBef>
              <a:buSzPct val="75000"/>
              <a:buFont typeface="Wingdings" pitchFamily="2" charset="2"/>
              <a:buChar char="§"/>
              <a:defRPr>
                <a:solidFill>
                  <a:schemeClr val="tx2"/>
                </a:solidFill>
              </a:defRPr>
            </a:lvl4pPr>
            <a:lvl5pPr marL="1368000" indent="-324000">
              <a:spcBef>
                <a:spcPts val="600"/>
              </a:spcBef>
              <a:defRPr sz="2800">
                <a:solidFill>
                  <a:schemeClr val="tx2"/>
                </a:solidFill>
              </a:defRPr>
            </a:lvl5pPr>
          </a:lstStyle>
          <a:p>
            <a:pPr lvl="0"/>
            <a:r>
              <a:rPr lang="en-US"/>
              <a:t>Click to edit Master text styles</a:t>
            </a:r>
          </a:p>
          <a:p>
            <a:pPr lvl="1"/>
            <a:r>
              <a:rPr lang="en-US"/>
              <a:t>First level</a:t>
            </a:r>
          </a:p>
          <a:p>
            <a:pPr lvl="2"/>
            <a:r>
              <a:rPr lang="en-US"/>
              <a:t>Second level</a:t>
            </a:r>
          </a:p>
          <a:p>
            <a:pPr lvl="3"/>
            <a:r>
              <a:rPr lang="en-US"/>
              <a:t>Third level</a:t>
            </a:r>
          </a:p>
          <a:p>
            <a:pPr lvl="4"/>
            <a:r>
              <a:rPr lang="en-US"/>
              <a:t>Fourth level</a:t>
            </a:r>
            <a:endParaRPr lang="en-AU"/>
          </a:p>
        </p:txBody>
      </p:sp>
    </p:spTree>
    <p:extLst>
      <p:ext uri="{BB962C8B-B14F-4D97-AF65-F5344CB8AC3E}">
        <p14:creationId xmlns:p14="http://schemas.microsoft.com/office/powerpoint/2010/main" val="200288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Social media links">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378DCD-66B7-228F-19B2-E050CBD37310}"/>
              </a:ext>
            </a:extLst>
          </p:cNvPr>
          <p:cNvSpPr/>
          <p:nvPr userDrawn="1"/>
        </p:nvSpPr>
        <p:spPr>
          <a:xfrm>
            <a:off x="327025" y="771549"/>
            <a:ext cx="8497888" cy="403222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5" name="Graphic 14">
            <a:extLst>
              <a:ext uri="{FF2B5EF4-FFF2-40B4-BE49-F238E27FC236}">
                <a16:creationId xmlns:a16="http://schemas.microsoft.com/office/drawing/2014/main" id="{4C1C9293-24AC-E49E-B041-7B1411C1780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58065" y="2014620"/>
            <a:ext cx="360000" cy="360000"/>
          </a:xfrm>
          <a:prstGeom prst="rect">
            <a:avLst/>
          </a:prstGeom>
        </p:spPr>
      </p:pic>
      <p:pic>
        <p:nvPicPr>
          <p:cNvPr id="10" name="Graphic 9">
            <a:extLst>
              <a:ext uri="{FF2B5EF4-FFF2-40B4-BE49-F238E27FC236}">
                <a16:creationId xmlns:a16="http://schemas.microsoft.com/office/drawing/2014/main" id="{8E9FF785-17C2-1A9B-B1AD-781AA06621E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66267" y="2014620"/>
            <a:ext cx="360000" cy="360000"/>
          </a:xfrm>
          <a:prstGeom prst="rect">
            <a:avLst/>
          </a:prstGeom>
        </p:spPr>
      </p:pic>
      <p:pic>
        <p:nvPicPr>
          <p:cNvPr id="8" name="Graphic 7">
            <a:extLst>
              <a:ext uri="{FF2B5EF4-FFF2-40B4-BE49-F238E27FC236}">
                <a16:creationId xmlns:a16="http://schemas.microsoft.com/office/drawing/2014/main" id="{22346FAB-BD6E-D321-504E-5E9B00B10246}"/>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966267" y="2862525"/>
            <a:ext cx="369386" cy="342000"/>
          </a:xfrm>
          <a:prstGeom prst="rect">
            <a:avLst/>
          </a:prstGeom>
        </p:spPr>
      </p:pic>
      <p:sp>
        <p:nvSpPr>
          <p:cNvPr id="32" name="Instagram link">
            <a:hlinkClick r:id="rId8"/>
            <a:extLst>
              <a:ext uri="{FF2B5EF4-FFF2-40B4-BE49-F238E27FC236}">
                <a16:creationId xmlns:a16="http://schemas.microsoft.com/office/drawing/2014/main" id="{35E6734F-D876-AE6F-115E-9D0DC30BF080}"/>
              </a:ext>
            </a:extLst>
          </p:cNvPr>
          <p:cNvSpPr/>
          <p:nvPr userDrawn="1"/>
        </p:nvSpPr>
        <p:spPr bwMode="auto">
          <a:xfrm>
            <a:off x="5289134" y="2891434"/>
            <a:ext cx="2772000" cy="313350"/>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3600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dirty="0">
              <a:ln>
                <a:noFill/>
              </a:ln>
              <a:solidFill>
                <a:schemeClr val="bg1"/>
              </a:solidFill>
              <a:effectLst/>
              <a:latin typeface="Arial" charset="0"/>
            </a:endParaRPr>
          </a:p>
        </p:txBody>
      </p:sp>
      <p:sp>
        <p:nvSpPr>
          <p:cNvPr id="36" name="Youtube link">
            <a:hlinkClick r:id="rId9"/>
            <a:extLst>
              <a:ext uri="{FF2B5EF4-FFF2-40B4-BE49-F238E27FC236}">
                <a16:creationId xmlns:a16="http://schemas.microsoft.com/office/drawing/2014/main" id="{7E843EAA-0903-0733-0BCE-201F775C2E1E}"/>
              </a:ext>
            </a:extLst>
          </p:cNvPr>
          <p:cNvSpPr/>
          <p:nvPr userDrawn="1"/>
        </p:nvSpPr>
        <p:spPr bwMode="auto">
          <a:xfrm>
            <a:off x="5289134" y="2037945"/>
            <a:ext cx="2772000" cy="313350"/>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3600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dirty="0">
              <a:ln>
                <a:noFill/>
              </a:ln>
              <a:solidFill>
                <a:schemeClr val="bg1"/>
              </a:solidFill>
              <a:effectLst/>
              <a:latin typeface="Arial" charset="0"/>
            </a:endParaRPr>
          </a:p>
        </p:txBody>
      </p:sp>
      <p:sp>
        <p:nvSpPr>
          <p:cNvPr id="38" name="Facebook link">
            <a:hlinkClick r:id="rId10"/>
            <a:extLst>
              <a:ext uri="{FF2B5EF4-FFF2-40B4-BE49-F238E27FC236}">
                <a16:creationId xmlns:a16="http://schemas.microsoft.com/office/drawing/2014/main" id="{5C90698B-2182-57C4-C8E5-9E003E9EF4B3}"/>
              </a:ext>
            </a:extLst>
          </p:cNvPr>
          <p:cNvSpPr/>
          <p:nvPr userDrawn="1"/>
        </p:nvSpPr>
        <p:spPr bwMode="auto">
          <a:xfrm>
            <a:off x="904875" y="2037945"/>
            <a:ext cx="2880000" cy="313350"/>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91440" bIns="3600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dirty="0">
              <a:ln>
                <a:noFill/>
              </a:ln>
              <a:solidFill>
                <a:schemeClr val="bg1"/>
              </a:solidFill>
              <a:effectLst/>
              <a:latin typeface="Arial" charset="0"/>
            </a:endParaRPr>
          </a:p>
        </p:txBody>
      </p:sp>
      <p:sp>
        <p:nvSpPr>
          <p:cNvPr id="11" name="Title 1">
            <a:extLst>
              <a:ext uri="{FF2B5EF4-FFF2-40B4-BE49-F238E27FC236}">
                <a16:creationId xmlns:a16="http://schemas.microsoft.com/office/drawing/2014/main" id="{56439257-56A9-D0AD-0AA1-2DF3B6BE9CD7}"/>
              </a:ext>
            </a:extLst>
          </p:cNvPr>
          <p:cNvSpPr txBox="1">
            <a:spLocks/>
          </p:cNvSpPr>
          <p:nvPr userDrawn="1"/>
        </p:nvSpPr>
        <p:spPr>
          <a:xfrm>
            <a:off x="327025" y="274637"/>
            <a:ext cx="8497888" cy="360000"/>
          </a:xfrm>
          <a:prstGeom prst="rect">
            <a:avLst/>
          </a:prstGeom>
          <a:noFill/>
        </p:spPr>
        <p:txBody>
          <a:bodyPr vert="horz" lIns="0" tIns="0" rIns="0" bIns="0" rtlCol="0" anchor="t" anchorCtr="0">
            <a:noAutofit/>
          </a:bodyPr>
          <a:lstStyle>
            <a:lvl1pPr algn="l" defTabSz="914400" rtl="0" eaLnBrk="1" latinLnBrk="0" hangingPunct="1">
              <a:lnSpc>
                <a:spcPct val="9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a:lstStyle>
          <a:p>
            <a:pPr fontAlgn="auto">
              <a:lnSpc>
                <a:spcPct val="100000"/>
              </a:lnSpc>
              <a:spcAft>
                <a:spcPts val="0"/>
              </a:spcAft>
            </a:pPr>
            <a:r>
              <a:rPr lang="en-US" dirty="0">
                <a:solidFill>
                  <a:schemeClr val="tx1"/>
                </a:solidFill>
              </a:rPr>
              <a:t>Follow us</a:t>
            </a:r>
            <a:endParaRPr lang="en-AU" dirty="0">
              <a:solidFill>
                <a:schemeClr val="tx1"/>
              </a:solidFill>
            </a:endParaRPr>
          </a:p>
        </p:txBody>
      </p:sp>
      <p:sp>
        <p:nvSpPr>
          <p:cNvPr id="31" name="Instagram - text">
            <a:extLst>
              <a:ext uri="{FF2B5EF4-FFF2-40B4-BE49-F238E27FC236}">
                <a16:creationId xmlns:a16="http://schemas.microsoft.com/office/drawing/2014/main" id="{39A88CFB-FAD9-9418-DA1E-1A342D750305}"/>
              </a:ext>
            </a:extLst>
          </p:cNvPr>
          <p:cNvSpPr/>
          <p:nvPr userDrawn="1"/>
        </p:nvSpPr>
        <p:spPr>
          <a:xfrm>
            <a:off x="5870701" y="2913054"/>
            <a:ext cx="1851913" cy="261610"/>
          </a:xfrm>
          <a:prstGeom prst="rect">
            <a:avLst/>
          </a:prstGeom>
        </p:spPr>
        <p:txBody>
          <a:bodyPr wrap="none" lIns="0">
            <a:spAutoFit/>
          </a:bodyPr>
          <a:lstStyle/>
          <a:p>
            <a:pPr algn="l"/>
            <a:r>
              <a:rPr lang="en-AU" sz="1100" dirty="0">
                <a:solidFill>
                  <a:schemeClr val="bg1"/>
                </a:solidFill>
              </a:rPr>
              <a:t>www.instagram.com/myqce</a:t>
            </a:r>
          </a:p>
        </p:txBody>
      </p:sp>
      <p:sp>
        <p:nvSpPr>
          <p:cNvPr id="37" name="Facebook - text">
            <a:extLst>
              <a:ext uri="{FF2B5EF4-FFF2-40B4-BE49-F238E27FC236}">
                <a16:creationId xmlns:a16="http://schemas.microsoft.com/office/drawing/2014/main" id="{2C22EDC1-71CC-13CB-9926-9C241BB9B079}"/>
              </a:ext>
            </a:extLst>
          </p:cNvPr>
          <p:cNvSpPr/>
          <p:nvPr userDrawn="1"/>
        </p:nvSpPr>
        <p:spPr>
          <a:xfrm>
            <a:off x="1483371" y="2063815"/>
            <a:ext cx="2449710" cy="261610"/>
          </a:xfrm>
          <a:prstGeom prst="rect">
            <a:avLst/>
          </a:prstGeom>
        </p:spPr>
        <p:txBody>
          <a:bodyPr wrap="none" lIns="0">
            <a:spAutoFit/>
          </a:bodyPr>
          <a:lstStyle/>
          <a:p>
            <a:pPr algn="l"/>
            <a:r>
              <a:rPr lang="en-AU" sz="1100" dirty="0">
                <a:solidFill>
                  <a:schemeClr val="bg1"/>
                </a:solidFill>
              </a:rPr>
              <a:t>www.facebook.com/qcaa.qld.edu.au</a:t>
            </a:r>
          </a:p>
        </p:txBody>
      </p:sp>
      <p:sp>
        <p:nvSpPr>
          <p:cNvPr id="35" name="Youtube - text">
            <a:extLst>
              <a:ext uri="{FF2B5EF4-FFF2-40B4-BE49-F238E27FC236}">
                <a16:creationId xmlns:a16="http://schemas.microsoft.com/office/drawing/2014/main" id="{FC0A7A83-F610-77D6-DF50-70B395D0D148}"/>
              </a:ext>
            </a:extLst>
          </p:cNvPr>
          <p:cNvSpPr/>
          <p:nvPr userDrawn="1"/>
        </p:nvSpPr>
        <p:spPr>
          <a:xfrm>
            <a:off x="5870701" y="2063815"/>
            <a:ext cx="2240357" cy="261610"/>
          </a:xfrm>
          <a:prstGeom prst="rect">
            <a:avLst/>
          </a:prstGeom>
        </p:spPr>
        <p:txBody>
          <a:bodyPr wrap="none" lIns="0">
            <a:spAutoFit/>
          </a:bodyPr>
          <a:lstStyle/>
          <a:p>
            <a:pPr algn="l"/>
            <a:r>
              <a:rPr lang="en-AU" sz="1100" dirty="0">
                <a:solidFill>
                  <a:schemeClr val="bg1"/>
                </a:solidFill>
              </a:rPr>
              <a:t>www.youtube.com/user/TheQCAA</a:t>
            </a:r>
            <a:endParaRPr lang="en-AU" sz="1050" dirty="0">
              <a:solidFill>
                <a:schemeClr val="bg1"/>
              </a:solidFill>
            </a:endParaRPr>
          </a:p>
        </p:txBody>
      </p:sp>
      <p:sp>
        <p:nvSpPr>
          <p:cNvPr id="33" name="Linkedin - text">
            <a:extLst>
              <a:ext uri="{FF2B5EF4-FFF2-40B4-BE49-F238E27FC236}">
                <a16:creationId xmlns:a16="http://schemas.microsoft.com/office/drawing/2014/main" id="{18A402FA-F295-AD3B-7266-8BB1BEE10AD0}"/>
              </a:ext>
            </a:extLst>
          </p:cNvPr>
          <p:cNvSpPr/>
          <p:nvPr userDrawn="1"/>
        </p:nvSpPr>
        <p:spPr>
          <a:xfrm>
            <a:off x="1483371" y="2856406"/>
            <a:ext cx="2781964" cy="374906"/>
          </a:xfrm>
          <a:prstGeom prst="rect">
            <a:avLst/>
          </a:prstGeom>
        </p:spPr>
        <p:txBody>
          <a:bodyPr wrap="square" lIns="0" tIns="0" bIns="36000" anchor="ctr" anchorCtr="0">
            <a:spAutoFit/>
          </a:bodyPr>
          <a:lstStyle/>
          <a:p>
            <a:pPr algn="l"/>
            <a:r>
              <a:rPr lang="en-AU" sz="1100" dirty="0">
                <a:solidFill>
                  <a:schemeClr val="bg1"/>
                </a:solidFill>
              </a:rPr>
              <a:t>www.linkedin.com/company/queensland-curriculum-and-assessment-authority</a:t>
            </a:r>
          </a:p>
        </p:txBody>
      </p:sp>
      <p:pic>
        <p:nvPicPr>
          <p:cNvPr id="14" name="Graphic 13">
            <a:extLst>
              <a:ext uri="{FF2B5EF4-FFF2-40B4-BE49-F238E27FC236}">
                <a16:creationId xmlns:a16="http://schemas.microsoft.com/office/drawing/2014/main" id="{71232729-FF9F-BFFB-1761-A332A8E224C6}"/>
              </a:ext>
            </a:extLst>
          </p:cNvPr>
          <p:cNvPicPr>
            <a:picLocks noChangeAspect="1"/>
          </p:cNvPicPr>
          <p:nvPr userDrawn="1"/>
        </p:nvPicPr>
        <p:blipFill>
          <a:blip r:embed="rId11">
            <a:extLst>
              <a:ext uri="{96DAC541-7B7A-43D3-8B79-37D633B846F1}">
                <asvg:svgBlip xmlns:asvg="http://schemas.microsoft.com/office/drawing/2016/SVG/main" r:embed="rId12"/>
              </a:ext>
            </a:extLst>
          </a:blip>
          <a:srcRect/>
          <a:stretch/>
        </p:blipFill>
        <p:spPr>
          <a:xfrm>
            <a:off x="5358065" y="2863859"/>
            <a:ext cx="360000" cy="360000"/>
          </a:xfrm>
          <a:prstGeom prst="rect">
            <a:avLst/>
          </a:prstGeom>
        </p:spPr>
      </p:pic>
      <p:sp>
        <p:nvSpPr>
          <p:cNvPr id="34" name="Linkedin link">
            <a:hlinkClick r:id="rId13"/>
            <a:extLst>
              <a:ext uri="{FF2B5EF4-FFF2-40B4-BE49-F238E27FC236}">
                <a16:creationId xmlns:a16="http://schemas.microsoft.com/office/drawing/2014/main" id="{04EFE384-B007-544D-A837-5D6EDFE3A21C}"/>
              </a:ext>
            </a:extLst>
          </p:cNvPr>
          <p:cNvSpPr/>
          <p:nvPr userDrawn="1"/>
        </p:nvSpPr>
        <p:spPr bwMode="auto">
          <a:xfrm>
            <a:off x="904875" y="2832109"/>
            <a:ext cx="3190043" cy="432000"/>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dirty="0">
              <a:ln>
                <a:noFill/>
              </a:ln>
              <a:solidFill>
                <a:schemeClr val="accent1"/>
              </a:solidFill>
              <a:effectLst/>
              <a:latin typeface="Arial" charset="0"/>
            </a:endParaRPr>
          </a:p>
        </p:txBody>
      </p:sp>
    </p:spTree>
    <p:extLst>
      <p:ext uri="{BB962C8B-B14F-4D97-AF65-F5344CB8AC3E}">
        <p14:creationId xmlns:p14="http://schemas.microsoft.com/office/powerpoint/2010/main" val="1687759602"/>
      </p:ext>
    </p:extLst>
  </p:cSld>
  <p:clrMapOvr>
    <a:masterClrMapping/>
  </p:clrMapOvr>
  <p:extLst>
    <p:ext uri="{DCECCB84-F9BA-43D5-87BE-67443E8EF086}">
      <p15:sldGuideLst xmlns:p15="http://schemas.microsoft.com/office/powerpoint/2012/main">
        <p15:guide id="1" orient="horz" pos="173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pyright notice">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4A1A62DA-5614-4A9F-B103-C2F53BF002CD}"/>
              </a:ext>
            </a:extLst>
          </p:cNvPr>
          <p:cNvSpPr>
            <a:spLocks noGrp="1"/>
          </p:cNvSpPr>
          <p:nvPr>
            <p:ph sz="quarter" idx="11" hasCustomPrompt="1"/>
          </p:nvPr>
        </p:nvSpPr>
        <p:spPr>
          <a:xfrm>
            <a:off x="323528" y="843558"/>
            <a:ext cx="8496000" cy="3960217"/>
          </a:xfrm>
        </p:spPr>
        <p:txBody>
          <a:bodyPr>
            <a:normAutofit/>
          </a:bodyPr>
          <a:lstStyle>
            <a:lvl1pPr>
              <a:defRPr sz="14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a:lnSpc>
                <a:spcPct val="110000"/>
              </a:lnSpc>
              <a:spcAft>
                <a:spcPts val="0"/>
              </a:spcAft>
            </a:pPr>
            <a:r>
              <a:rPr lang="en-US" sz="1200"/>
              <a:t>               </a:t>
            </a:r>
            <a:r>
              <a:rPr lang="en-US" sz="1400"/>
              <a:t>© State of Queensland (QCAA) </a:t>
            </a:r>
            <a:r>
              <a:rPr lang="en-AU" sz="1400"/>
              <a:t>2021</a:t>
            </a:r>
          </a:p>
          <a:p>
            <a:pPr>
              <a:lnSpc>
                <a:spcPct val="110000"/>
              </a:lnSpc>
            </a:pPr>
            <a:r>
              <a:rPr lang="en-AU" sz="1400" b="1" spc="-20"/>
              <a:t>Licence</a:t>
            </a:r>
            <a:r>
              <a:rPr lang="en-AU" sz="1400" spc="-20"/>
              <a:t>: </a:t>
            </a:r>
            <a:r>
              <a:rPr lang="en-AU" sz="1400" spc="-20">
                <a:hlinkClick r:id="rId2"/>
              </a:rPr>
              <a:t>https://creativecommons.org/licenses/by/4.0</a:t>
            </a:r>
            <a:r>
              <a:rPr lang="en-AU" sz="1400" spc="-20"/>
              <a:t> </a:t>
            </a:r>
            <a:r>
              <a:rPr lang="en-AU" sz="1400" b="1" spc="-20">
                <a:solidFill>
                  <a:schemeClr val="tx2">
                    <a:lumMod val="50000"/>
                    <a:lumOff val="50000"/>
                  </a:schemeClr>
                </a:solidFill>
              </a:rPr>
              <a:t>|</a:t>
            </a:r>
            <a:r>
              <a:rPr lang="en-AU" sz="1400" spc="-20"/>
              <a:t> </a:t>
            </a:r>
            <a:r>
              <a:rPr lang="en-AU" sz="1400" b="1" spc="-20"/>
              <a:t>Copyright notice:</a:t>
            </a:r>
            <a:r>
              <a:rPr lang="en-AU" sz="1400" spc="-20"/>
              <a:t> </a:t>
            </a:r>
            <a:r>
              <a:rPr lang="en-AU" sz="1400" spc="-20">
                <a:hlinkClick r:id="rId3"/>
              </a:rPr>
              <a:t>www.qcaa.qld.edu.au/copyright</a:t>
            </a:r>
            <a:r>
              <a:rPr lang="en-AU" sz="1400" spc="-20"/>
              <a:t> — lists the full terms and conditions, which specify certain exceptions to the licence. </a:t>
            </a:r>
            <a:r>
              <a:rPr lang="en-AU" sz="1400" b="1" spc="-20">
                <a:solidFill>
                  <a:schemeClr val="tx2">
                    <a:lumMod val="50000"/>
                    <a:lumOff val="50000"/>
                  </a:schemeClr>
                </a:solidFill>
              </a:rPr>
              <a:t>|</a:t>
            </a:r>
            <a:r>
              <a:rPr lang="en-AU" sz="1400" spc="-20"/>
              <a:t> </a:t>
            </a:r>
            <a:br>
              <a:rPr lang="en-AU" sz="1400" spc="-20"/>
            </a:br>
            <a:r>
              <a:rPr lang="en-US" sz="1400" b="1"/>
              <a:t>Attribution </a:t>
            </a:r>
            <a:r>
              <a:rPr lang="en-US" sz="1400"/>
              <a:t>(include the link): ©</a:t>
            </a:r>
            <a:r>
              <a:rPr lang="en-AU" sz="1400"/>
              <a:t> </a:t>
            </a:r>
            <a:r>
              <a:rPr lang="en-US" sz="1400"/>
              <a:t>State</a:t>
            </a:r>
            <a:r>
              <a:rPr lang="en-AU" sz="1400"/>
              <a:t> </a:t>
            </a:r>
            <a:r>
              <a:rPr lang="en-US" sz="1400"/>
              <a:t>of</a:t>
            </a:r>
            <a:r>
              <a:rPr lang="en-AU" sz="1400"/>
              <a:t> </a:t>
            </a:r>
            <a:r>
              <a:rPr lang="en-US" sz="1400"/>
              <a:t>Queensland</a:t>
            </a:r>
            <a:r>
              <a:rPr lang="en-AU" sz="1400"/>
              <a:t> </a:t>
            </a:r>
            <a:r>
              <a:rPr lang="en-US" sz="1400"/>
              <a:t>(QCAA)</a:t>
            </a:r>
            <a:r>
              <a:rPr lang="en-AU" sz="1400"/>
              <a:t> 2021 </a:t>
            </a:r>
            <a:r>
              <a:rPr lang="en-AU" sz="1400" spc="-20">
                <a:hlinkClick r:id="rId3"/>
              </a:rPr>
              <a:t>www.qcaa.qld.edu.au/copyright</a:t>
            </a:r>
            <a:r>
              <a:rPr lang="en-AU" sz="1400" spc="-20"/>
              <a:t> </a:t>
            </a:r>
            <a:endParaRPr lang="en-AU" sz="1400"/>
          </a:p>
          <a:p>
            <a:pPr>
              <a:lnSpc>
                <a:spcPct val="110000"/>
              </a:lnSpc>
            </a:pPr>
            <a:r>
              <a:rPr lang="en-US" sz="1400"/>
              <a:t>Other copyright material in this presentation is listed on the previous slide/s. </a:t>
            </a:r>
            <a:endParaRPr lang="en-US"/>
          </a:p>
        </p:txBody>
      </p:sp>
      <p:pic>
        <p:nvPicPr>
          <p:cNvPr id="4" name="Picture 3">
            <a:hlinkClick r:id="rId4"/>
            <a:extLst>
              <a:ext uri="{FF2B5EF4-FFF2-40B4-BE49-F238E27FC236}">
                <a16:creationId xmlns:a16="http://schemas.microsoft.com/office/drawing/2014/main" id="{70247D21-6793-4DFC-A2F4-2109C47AFB3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21240" y="771550"/>
            <a:ext cx="576000" cy="275357"/>
          </a:xfrm>
          <a:prstGeom prst="rect">
            <a:avLst/>
          </a:prstGeom>
        </p:spPr>
      </p:pic>
      <p:sp>
        <p:nvSpPr>
          <p:cNvPr id="3" name="Title 1">
            <a:extLst>
              <a:ext uri="{FF2B5EF4-FFF2-40B4-BE49-F238E27FC236}">
                <a16:creationId xmlns:a16="http://schemas.microsoft.com/office/drawing/2014/main" id="{2343B793-BC0E-BD31-C763-294E78789BA3}"/>
              </a:ext>
            </a:extLst>
          </p:cNvPr>
          <p:cNvSpPr txBox="1">
            <a:spLocks/>
          </p:cNvSpPr>
          <p:nvPr userDrawn="1"/>
        </p:nvSpPr>
        <p:spPr>
          <a:xfrm>
            <a:off x="327025" y="274637"/>
            <a:ext cx="8497888" cy="360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a:lstStyle>
          <a:p>
            <a:pPr fontAlgn="auto">
              <a:lnSpc>
                <a:spcPct val="100000"/>
              </a:lnSpc>
              <a:spcAft>
                <a:spcPts val="0"/>
              </a:spcAft>
            </a:pPr>
            <a:r>
              <a:rPr lang="en-US" dirty="0"/>
              <a:t>Copyright notice</a:t>
            </a:r>
            <a:endParaRPr lang="en-AU" dirty="0"/>
          </a:p>
        </p:txBody>
      </p:sp>
    </p:spTree>
    <p:extLst>
      <p:ext uri="{BB962C8B-B14F-4D97-AF65-F5344CB8AC3E}">
        <p14:creationId xmlns:p14="http://schemas.microsoft.com/office/powerpoint/2010/main" val="223859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cknowledgment of Country: Growth through Learnin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875A55-C2B1-B33E-1759-D70FFB534D47}"/>
              </a:ext>
            </a:extLst>
          </p:cNvPr>
          <p:cNvSpPr txBox="1"/>
          <p:nvPr userDrawn="1"/>
        </p:nvSpPr>
        <p:spPr>
          <a:xfrm>
            <a:off x="326819" y="771525"/>
            <a:ext cx="4677229" cy="4108817"/>
          </a:xfrm>
          <a:prstGeom prst="rect">
            <a:avLst/>
          </a:prstGeom>
          <a:noFill/>
          <a:ln>
            <a:noFill/>
          </a:ln>
        </p:spPr>
        <p:txBody>
          <a:bodyPr wrap="square" lIns="0" tIns="0" rIns="0" bIns="0" rtlCol="0">
            <a:spAutoFit/>
          </a:bodyPr>
          <a:lstStyle/>
          <a:p>
            <a:pPr lvl="0"/>
            <a:r>
              <a:rPr lang="en-US" sz="1600" dirty="0">
                <a:solidFill>
                  <a:schemeClr val="tx1"/>
                </a:solidFill>
              </a:rPr>
              <a:t>The QCAA acknowledges the Traditional Owners </a:t>
            </a:r>
            <a:br>
              <a:rPr lang="en-US" sz="1600" dirty="0">
                <a:solidFill>
                  <a:schemeClr val="tx1"/>
                </a:solidFill>
              </a:rPr>
            </a:br>
            <a:r>
              <a:rPr lang="en-US" sz="1600" dirty="0">
                <a:solidFill>
                  <a:schemeClr val="tx1"/>
                </a:solidFill>
              </a:rPr>
              <a:t>and Traditional Custodians of the lands on which we meet today.</a:t>
            </a:r>
          </a:p>
          <a:p>
            <a:pPr lvl="0"/>
            <a:r>
              <a:rPr lang="en-US" sz="1600" dirty="0">
                <a:solidFill>
                  <a:schemeClr val="tx1"/>
                </a:solidFill>
              </a:rPr>
              <a:t>We pay our respects to their Elders and their descendants, who continue cultural and spiritual connections to Country, and we extend that respect to Aboriginal people and Torres Strait Islander people here today.</a:t>
            </a:r>
          </a:p>
          <a:p>
            <a:pPr lvl="0">
              <a:spcAft>
                <a:spcPts val="0"/>
              </a:spcAft>
            </a:pPr>
            <a:r>
              <a:rPr lang="en-US" sz="1600" dirty="0">
                <a:solidFill>
                  <a:schemeClr val="tx1"/>
                </a:solidFill>
              </a:rPr>
              <a:t>We thank them for sharing their cultures and spiritualities and recognise the important contribution of this knowledge to our </a:t>
            </a:r>
            <a:br>
              <a:rPr lang="en-US" sz="1600" dirty="0">
                <a:solidFill>
                  <a:schemeClr val="tx1"/>
                </a:solidFill>
              </a:rPr>
            </a:br>
            <a:r>
              <a:rPr lang="en-US" sz="1600" dirty="0">
                <a:solidFill>
                  <a:schemeClr val="tx1"/>
                </a:solidFill>
              </a:rPr>
              <a:t>understanding of this place we call home.</a:t>
            </a:r>
          </a:p>
          <a:p>
            <a:pPr lvl="0">
              <a:spcAft>
                <a:spcPts val="0"/>
              </a:spcAft>
            </a:pPr>
            <a:endParaRPr lang="en-US" sz="1600" dirty="0">
              <a:solidFill>
                <a:schemeClr val="tx1"/>
              </a:solidFill>
            </a:endParaRPr>
          </a:p>
          <a:p>
            <a:pPr lvl="0">
              <a:spcBef>
                <a:spcPts val="1800"/>
              </a:spcBef>
            </a:pPr>
            <a:r>
              <a:rPr lang="en-US" sz="1000" dirty="0">
                <a:solidFill>
                  <a:schemeClr val="tx1"/>
                </a:solidFill>
              </a:rPr>
              <a:t>Artwork ‘Growth through Learning’ by Chern’ee, Brooke and Jesse Sutton, Kalkadoon.</a:t>
            </a:r>
          </a:p>
        </p:txBody>
      </p:sp>
      <p:pic>
        <p:nvPicPr>
          <p:cNvPr id="4" name="Picture 3" descr="A colorful art piece with a flower&#10;&#10;Description automatically generated with medium confidence">
            <a:extLst>
              <a:ext uri="{FF2B5EF4-FFF2-40B4-BE49-F238E27FC236}">
                <a16:creationId xmlns:a16="http://schemas.microsoft.com/office/drawing/2014/main" id="{545B9814-EEE4-60C2-E2BF-7D0FB75FEA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31373" y="50400"/>
            <a:ext cx="3814946" cy="5093100"/>
          </a:xfrm>
          <a:prstGeom prst="rect">
            <a:avLst/>
          </a:prstGeom>
        </p:spPr>
      </p:pic>
      <p:sp>
        <p:nvSpPr>
          <p:cNvPr id="2" name="Title 1">
            <a:extLst>
              <a:ext uri="{FF2B5EF4-FFF2-40B4-BE49-F238E27FC236}">
                <a16:creationId xmlns:a16="http://schemas.microsoft.com/office/drawing/2014/main" id="{900EE0E9-74A9-643F-FD10-63D3003BFC14}"/>
              </a:ext>
            </a:extLst>
          </p:cNvPr>
          <p:cNvSpPr txBox="1">
            <a:spLocks/>
          </p:cNvSpPr>
          <p:nvPr userDrawn="1"/>
        </p:nvSpPr>
        <p:spPr>
          <a:xfrm>
            <a:off x="327025" y="274637"/>
            <a:ext cx="8497888" cy="360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a:lstStyle>
          <a:p>
            <a:pPr fontAlgn="auto">
              <a:lnSpc>
                <a:spcPct val="100000"/>
              </a:lnSpc>
              <a:spcAft>
                <a:spcPts val="0"/>
              </a:spcAft>
            </a:pPr>
            <a:r>
              <a:rPr lang="en-US" dirty="0"/>
              <a:t>Acknowledgment of Country</a:t>
            </a:r>
            <a:endParaRPr lang="en-AU" dirty="0"/>
          </a:p>
        </p:txBody>
      </p:sp>
    </p:spTree>
    <p:extLst>
      <p:ext uri="{BB962C8B-B14F-4D97-AF65-F5344CB8AC3E}">
        <p14:creationId xmlns:p14="http://schemas.microsoft.com/office/powerpoint/2010/main" val="251665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bullet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2C05F-825A-4DB5-BB9C-EF60B33087A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9A6235C-E6A2-4CFF-BB98-FA9B787BCEB8}"/>
              </a:ext>
            </a:extLst>
          </p:cNvPr>
          <p:cNvSpPr>
            <a:spLocks noGrp="1"/>
          </p:cNvSpPr>
          <p:nvPr>
            <p:ph idx="1"/>
          </p:nvPr>
        </p:nvSpPr>
        <p:spPr/>
        <p:txBody>
          <a:bodyPr/>
          <a:lstStyle>
            <a:lvl1pPr>
              <a:defRPr>
                <a:latin typeface="Arial" panose="020B0604020202020204" pitchFamily="34" charset="0"/>
                <a:cs typeface="Arial" panose="020B0604020202020204" pitchFamily="34" charset="0"/>
              </a:defRPr>
            </a:lvl1pPr>
            <a:lvl2pPr>
              <a:spcBef>
                <a:spcPts val="300"/>
              </a:spcBef>
              <a:defRPr>
                <a:latin typeface="Arial" panose="020B0604020202020204" pitchFamily="34" charset="0"/>
                <a:cs typeface="Arial" panose="020B0604020202020204" pitchFamily="34" charset="0"/>
              </a:defRPr>
            </a:lvl2pPr>
            <a:lvl3pPr>
              <a:spcBef>
                <a:spcPts val="300"/>
              </a:spcBef>
              <a:defRPr>
                <a:latin typeface="Arial" panose="020B0604020202020204" pitchFamily="34" charset="0"/>
                <a:cs typeface="Arial" panose="020B0604020202020204" pitchFamily="34" charset="0"/>
              </a:defRPr>
            </a:lvl3pPr>
            <a:lvl4pPr>
              <a:spcBef>
                <a:spcPts val="300"/>
              </a:spcBef>
              <a:defRPr>
                <a:latin typeface="Arial" panose="020B0604020202020204" pitchFamily="34" charset="0"/>
                <a:cs typeface="Arial" panose="020B0604020202020204" pitchFamily="34" charset="0"/>
              </a:defRPr>
            </a:lvl4pPr>
            <a:lvl5pPr>
              <a:spcBef>
                <a:spcPts val="300"/>
              </a:spcBef>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17381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goal, Success criteri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A15BC-58DD-5206-C507-F94FF55D2CEA}"/>
              </a:ext>
            </a:extLst>
          </p:cNvPr>
          <p:cNvSpPr>
            <a:spLocks noGrp="1"/>
          </p:cNvSpPr>
          <p:nvPr>
            <p:ph type="title" hasCustomPrompt="1"/>
          </p:nvPr>
        </p:nvSpPr>
        <p:spPr>
          <a:xfrm>
            <a:off x="4571999" y="274637"/>
            <a:ext cx="4251025" cy="360000"/>
          </a:xfrm>
        </p:spPr>
        <p:txBody>
          <a:bodyPr/>
          <a:lstStyle>
            <a:lvl1pPr>
              <a:defRPr/>
            </a:lvl1pPr>
          </a:lstStyle>
          <a:p>
            <a:r>
              <a:rPr lang="en-US"/>
              <a:t>Success criteria</a:t>
            </a:r>
            <a:endParaRPr lang="en-AU"/>
          </a:p>
        </p:txBody>
      </p:sp>
      <p:sp>
        <p:nvSpPr>
          <p:cNvPr id="4" name="Text Placeholder 3">
            <a:extLst>
              <a:ext uri="{FF2B5EF4-FFF2-40B4-BE49-F238E27FC236}">
                <a16:creationId xmlns:a16="http://schemas.microsoft.com/office/drawing/2014/main" id="{46D1ABD5-4A20-10C3-0AF1-7E8769F3D510}"/>
              </a:ext>
            </a:extLst>
          </p:cNvPr>
          <p:cNvSpPr>
            <a:spLocks noGrp="1"/>
          </p:cNvSpPr>
          <p:nvPr>
            <p:ph type="body" sz="quarter" idx="10" hasCustomPrompt="1"/>
          </p:nvPr>
        </p:nvSpPr>
        <p:spPr>
          <a:xfrm>
            <a:off x="327025" y="274637"/>
            <a:ext cx="3740150" cy="360000"/>
          </a:xfrm>
        </p:spPr>
        <p:txBody>
          <a:bodyPr>
            <a:normAutofit/>
          </a:bodyPr>
          <a:lstStyle>
            <a:lvl1pPr>
              <a:defRPr sz="2400" b="1"/>
            </a:lvl1pPr>
          </a:lstStyle>
          <a:p>
            <a:pPr lvl="0"/>
            <a:r>
              <a:rPr lang="en-US"/>
              <a:t>Learning goal</a:t>
            </a:r>
            <a:endParaRPr lang="en-AU"/>
          </a:p>
        </p:txBody>
      </p:sp>
      <p:sp>
        <p:nvSpPr>
          <p:cNvPr id="9" name="Text Placeholder 8">
            <a:extLst>
              <a:ext uri="{FF2B5EF4-FFF2-40B4-BE49-F238E27FC236}">
                <a16:creationId xmlns:a16="http://schemas.microsoft.com/office/drawing/2014/main" id="{900763A8-B150-BBFF-AE44-7348658000D5}"/>
              </a:ext>
            </a:extLst>
          </p:cNvPr>
          <p:cNvSpPr>
            <a:spLocks noGrp="1"/>
          </p:cNvSpPr>
          <p:nvPr>
            <p:ph type="body" sz="quarter" idx="11"/>
          </p:nvPr>
        </p:nvSpPr>
        <p:spPr>
          <a:xfrm>
            <a:off x="323850" y="771525"/>
            <a:ext cx="3743325" cy="3313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04501167-8118-C700-E354-BE1CD7A235A5}"/>
              </a:ext>
            </a:extLst>
          </p:cNvPr>
          <p:cNvSpPr>
            <a:spLocks noGrp="1"/>
          </p:cNvSpPr>
          <p:nvPr>
            <p:ph type="body" sz="quarter" idx="12"/>
          </p:nvPr>
        </p:nvSpPr>
        <p:spPr>
          <a:xfrm>
            <a:off x="4572000" y="771525"/>
            <a:ext cx="4252913" cy="3313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24147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and source (sing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2C05F-825A-4DB5-BB9C-EF60B33087A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9A6235C-E6A2-4CFF-BB98-FA9B787BCEB8}"/>
              </a:ext>
            </a:extLst>
          </p:cNvPr>
          <p:cNvSpPr>
            <a:spLocks noGrp="1"/>
          </p:cNvSpPr>
          <p:nvPr>
            <p:ph idx="1"/>
          </p:nvPr>
        </p:nvSpPr>
        <p:spPr>
          <a:xfrm>
            <a:off x="327025" y="771550"/>
            <a:ext cx="8496000" cy="2988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ext Placeholder 5">
            <a:extLst>
              <a:ext uri="{FF2B5EF4-FFF2-40B4-BE49-F238E27FC236}">
                <a16:creationId xmlns:a16="http://schemas.microsoft.com/office/drawing/2014/main" id="{2B464933-429E-4892-A661-B30F35246571}"/>
              </a:ext>
            </a:extLst>
          </p:cNvPr>
          <p:cNvSpPr>
            <a:spLocks noGrp="1"/>
          </p:cNvSpPr>
          <p:nvPr>
            <p:ph type="body" sz="quarter" idx="12" hasCustomPrompt="1"/>
          </p:nvPr>
        </p:nvSpPr>
        <p:spPr>
          <a:xfrm>
            <a:off x="323850" y="3867894"/>
            <a:ext cx="8496300" cy="648073"/>
          </a:xfrm>
        </p:spPr>
        <p:txBody>
          <a:bodyPr/>
          <a:lstStyle>
            <a:lvl1pPr>
              <a:spcBef>
                <a:spcPts val="300"/>
              </a:spcBef>
              <a:defRPr sz="1100">
                <a:latin typeface="Arial" panose="020B0604020202020204" pitchFamily="34" charset="0"/>
                <a:cs typeface="Arial" panose="020B0604020202020204" pitchFamily="34" charset="0"/>
              </a:defRPr>
            </a:lvl1pPr>
          </a:lstStyle>
          <a:p>
            <a:pPr lvl="0"/>
            <a:r>
              <a:rPr lang="en-US"/>
              <a:t>Source: Author, Date.</a:t>
            </a:r>
          </a:p>
        </p:txBody>
      </p:sp>
    </p:spTree>
    <p:extLst>
      <p:ext uri="{BB962C8B-B14F-4D97-AF65-F5344CB8AC3E}">
        <p14:creationId xmlns:p14="http://schemas.microsoft.com/office/powerpoint/2010/main" val="1772137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4EBA-6364-4F5A-B3B4-BD696EEFFA5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4742822-94F7-480A-8D2A-78524826BEFE}"/>
              </a:ext>
            </a:extLst>
          </p:cNvPr>
          <p:cNvSpPr>
            <a:spLocks noGrp="1"/>
          </p:cNvSpPr>
          <p:nvPr>
            <p:ph sz="half" idx="1"/>
          </p:nvPr>
        </p:nvSpPr>
        <p:spPr>
          <a:xfrm>
            <a:off x="327025" y="771551"/>
            <a:ext cx="4168775" cy="3708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2B98909B-7019-4C21-B305-A8E0BB95FC5C}"/>
              </a:ext>
            </a:extLst>
          </p:cNvPr>
          <p:cNvSpPr>
            <a:spLocks noGrp="1"/>
          </p:cNvSpPr>
          <p:nvPr>
            <p:ph sz="half" idx="2"/>
          </p:nvPr>
        </p:nvSpPr>
        <p:spPr>
          <a:xfrm>
            <a:off x="4648200" y="771551"/>
            <a:ext cx="4244280" cy="3708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16846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F4F48-2ED4-41FF-9E26-48A0CD37FB51}"/>
              </a:ext>
            </a:extLst>
          </p:cNvPr>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1453835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56627-21F8-4718-89AD-405F31E788E9}"/>
              </a:ext>
            </a:extLst>
          </p:cNvPr>
          <p:cNvSpPr>
            <a:spLocks noGrp="1"/>
          </p:cNvSpPr>
          <p:nvPr>
            <p:ph type="title"/>
          </p:nvPr>
        </p:nvSpPr>
        <p:spPr>
          <a:xfrm>
            <a:off x="1836000" y="3476625"/>
            <a:ext cx="5472000" cy="535284"/>
          </a:xfrm>
        </p:spPr>
        <p:txBody>
          <a:bodyPr anchor="b">
            <a:normAutofit/>
          </a:bodyPr>
          <a:lstStyle>
            <a:lvl1pPr>
              <a:defRPr sz="20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47EAF3C9-D700-4112-AB6F-DAF7AC89A489}"/>
              </a:ext>
            </a:extLst>
          </p:cNvPr>
          <p:cNvSpPr>
            <a:spLocks noGrp="1"/>
          </p:cNvSpPr>
          <p:nvPr>
            <p:ph type="pic" idx="1"/>
          </p:nvPr>
        </p:nvSpPr>
        <p:spPr>
          <a:xfrm>
            <a:off x="1836000" y="352425"/>
            <a:ext cx="5472000" cy="3057525"/>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DF3B5A1-D087-4D9B-943C-388FCFF03DD4}"/>
              </a:ext>
            </a:extLst>
          </p:cNvPr>
          <p:cNvSpPr>
            <a:spLocks noGrp="1"/>
          </p:cNvSpPr>
          <p:nvPr>
            <p:ph type="body" sz="half" idx="2"/>
          </p:nvPr>
        </p:nvSpPr>
        <p:spPr>
          <a:xfrm>
            <a:off x="1836000" y="4019550"/>
            <a:ext cx="5472000" cy="468312"/>
          </a:xfr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039280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pyright notice">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4A1A62DA-5614-4A9F-B103-C2F53BF002CD}"/>
              </a:ext>
            </a:extLst>
          </p:cNvPr>
          <p:cNvSpPr>
            <a:spLocks noGrp="1"/>
          </p:cNvSpPr>
          <p:nvPr>
            <p:ph sz="quarter" idx="11" hasCustomPrompt="1"/>
          </p:nvPr>
        </p:nvSpPr>
        <p:spPr>
          <a:xfrm>
            <a:off x="323528" y="843558"/>
            <a:ext cx="8496000" cy="3644305"/>
          </a:xfrm>
        </p:spPr>
        <p:txBody>
          <a:bodyPr>
            <a:normAutofit/>
          </a:bodyPr>
          <a:lstStyle>
            <a:lvl1pPr>
              <a:defRPr sz="14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a:lnSpc>
                <a:spcPct val="110000"/>
              </a:lnSpc>
              <a:spcAft>
                <a:spcPts val="0"/>
              </a:spcAft>
            </a:pPr>
            <a:r>
              <a:rPr lang="en-US" sz="1200"/>
              <a:t>               </a:t>
            </a:r>
            <a:r>
              <a:rPr lang="en-US" sz="1400"/>
              <a:t>© State of Queensland (QCAA) </a:t>
            </a:r>
            <a:r>
              <a:rPr lang="en-AU" sz="1400"/>
              <a:t>2021</a:t>
            </a:r>
          </a:p>
          <a:p>
            <a:pPr>
              <a:lnSpc>
                <a:spcPct val="110000"/>
              </a:lnSpc>
            </a:pPr>
            <a:r>
              <a:rPr lang="en-AU" sz="1400" b="1" spc="-20"/>
              <a:t>Licence</a:t>
            </a:r>
            <a:r>
              <a:rPr lang="en-AU" sz="1400" spc="-20"/>
              <a:t>: </a:t>
            </a:r>
            <a:r>
              <a:rPr lang="en-AU" sz="1400" spc="-20">
                <a:hlinkClick r:id="rId2"/>
              </a:rPr>
              <a:t>https://creativecommons.org/licenses/by/4.0</a:t>
            </a:r>
            <a:r>
              <a:rPr lang="en-AU" sz="1400" spc="-20"/>
              <a:t> </a:t>
            </a:r>
            <a:r>
              <a:rPr lang="en-AU" sz="1400" b="1" spc="-20">
                <a:solidFill>
                  <a:schemeClr val="tx2">
                    <a:lumMod val="50000"/>
                    <a:lumOff val="50000"/>
                  </a:schemeClr>
                </a:solidFill>
              </a:rPr>
              <a:t>|</a:t>
            </a:r>
            <a:r>
              <a:rPr lang="en-AU" sz="1400" spc="-20"/>
              <a:t> </a:t>
            </a:r>
            <a:r>
              <a:rPr lang="en-AU" sz="1400" b="1" spc="-20"/>
              <a:t>Copyright notice:</a:t>
            </a:r>
            <a:r>
              <a:rPr lang="en-AU" sz="1400" spc="-20"/>
              <a:t> </a:t>
            </a:r>
            <a:r>
              <a:rPr lang="en-AU" sz="1400" spc="-20">
                <a:hlinkClick r:id="rId3"/>
              </a:rPr>
              <a:t>www.qcaa.qld.edu.au/copyright</a:t>
            </a:r>
            <a:r>
              <a:rPr lang="en-AU" sz="1400" spc="-20"/>
              <a:t> — lists the full terms and conditions, which specify certain exceptions to the licence. </a:t>
            </a:r>
            <a:r>
              <a:rPr lang="en-AU" sz="1400" b="1" spc="-20">
                <a:solidFill>
                  <a:schemeClr val="tx2">
                    <a:lumMod val="50000"/>
                    <a:lumOff val="50000"/>
                  </a:schemeClr>
                </a:solidFill>
              </a:rPr>
              <a:t>|</a:t>
            </a:r>
            <a:r>
              <a:rPr lang="en-AU" sz="1400" spc="-20"/>
              <a:t> </a:t>
            </a:r>
            <a:br>
              <a:rPr lang="en-AU" sz="1400" spc="-20"/>
            </a:br>
            <a:r>
              <a:rPr lang="en-US" sz="1400" b="1"/>
              <a:t>Attribution </a:t>
            </a:r>
            <a:r>
              <a:rPr lang="en-US" sz="1400"/>
              <a:t>(include the link): ©</a:t>
            </a:r>
            <a:r>
              <a:rPr lang="en-AU" sz="1400"/>
              <a:t> </a:t>
            </a:r>
            <a:r>
              <a:rPr lang="en-US" sz="1400"/>
              <a:t>State</a:t>
            </a:r>
            <a:r>
              <a:rPr lang="en-AU" sz="1400"/>
              <a:t> </a:t>
            </a:r>
            <a:r>
              <a:rPr lang="en-US" sz="1400"/>
              <a:t>of</a:t>
            </a:r>
            <a:r>
              <a:rPr lang="en-AU" sz="1400"/>
              <a:t> </a:t>
            </a:r>
            <a:r>
              <a:rPr lang="en-US" sz="1400"/>
              <a:t>Queensland</a:t>
            </a:r>
            <a:r>
              <a:rPr lang="en-AU" sz="1400"/>
              <a:t> </a:t>
            </a:r>
            <a:r>
              <a:rPr lang="en-US" sz="1400"/>
              <a:t>(QCAA)</a:t>
            </a:r>
            <a:r>
              <a:rPr lang="en-AU" sz="1400"/>
              <a:t> 2021 </a:t>
            </a:r>
            <a:r>
              <a:rPr lang="en-AU" sz="1400" spc="-20">
                <a:hlinkClick r:id="rId3"/>
              </a:rPr>
              <a:t>www.qcaa.qld.edu.au/copyright</a:t>
            </a:r>
            <a:r>
              <a:rPr lang="en-AU" sz="1400" spc="-20"/>
              <a:t> </a:t>
            </a:r>
            <a:endParaRPr lang="en-AU" sz="1400"/>
          </a:p>
          <a:p>
            <a:pPr>
              <a:lnSpc>
                <a:spcPct val="110000"/>
              </a:lnSpc>
            </a:pPr>
            <a:r>
              <a:rPr lang="en-US" sz="1400"/>
              <a:t>Other copyright material in this presentation is listed on the previous slide/s. </a:t>
            </a:r>
            <a:endParaRPr lang="en-US"/>
          </a:p>
        </p:txBody>
      </p:sp>
      <p:sp>
        <p:nvSpPr>
          <p:cNvPr id="2" name="Title 1">
            <a:extLst>
              <a:ext uri="{FF2B5EF4-FFF2-40B4-BE49-F238E27FC236}">
                <a16:creationId xmlns:a16="http://schemas.microsoft.com/office/drawing/2014/main" id="{7AFFA97D-ABC9-4BB6-BC0F-7F95F2C902CB}"/>
              </a:ext>
            </a:extLst>
          </p:cNvPr>
          <p:cNvSpPr>
            <a:spLocks noGrp="1"/>
          </p:cNvSpPr>
          <p:nvPr>
            <p:ph type="title" hasCustomPrompt="1"/>
          </p:nvPr>
        </p:nvSpPr>
        <p:spPr/>
        <p:txBody>
          <a:bodyPr/>
          <a:lstStyle>
            <a:lvl1pPr>
              <a:defRPr/>
            </a:lvl1pPr>
          </a:lstStyle>
          <a:p>
            <a:r>
              <a:rPr lang="en-US"/>
              <a:t>Copyright notice</a:t>
            </a:r>
            <a:endParaRPr lang="en-AU"/>
          </a:p>
        </p:txBody>
      </p:sp>
      <p:pic>
        <p:nvPicPr>
          <p:cNvPr id="4" name="Picture 3">
            <a:hlinkClick r:id="rId4"/>
            <a:extLst>
              <a:ext uri="{FF2B5EF4-FFF2-40B4-BE49-F238E27FC236}">
                <a16:creationId xmlns:a16="http://schemas.microsoft.com/office/drawing/2014/main" id="{70247D21-6793-4DFC-A2F4-2109C47AFB3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21240" y="771550"/>
            <a:ext cx="576000" cy="275357"/>
          </a:xfrm>
          <a:prstGeom prst="rect">
            <a:avLst/>
          </a:prstGeom>
        </p:spPr>
      </p:pic>
    </p:spTree>
    <p:extLst>
      <p:ext uri="{BB962C8B-B14F-4D97-AF65-F5344CB8AC3E}">
        <p14:creationId xmlns:p14="http://schemas.microsoft.com/office/powerpoint/2010/main" val="1121674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8.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9.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Graphic 15" descr="Queensland Curriculum and Assessment Authority (QCAA) logo">
            <a:extLst>
              <a:ext uri="{FF2B5EF4-FFF2-40B4-BE49-F238E27FC236}">
                <a16:creationId xmlns:a16="http://schemas.microsoft.com/office/drawing/2014/main" id="{CD62BAD7-D57D-ADDC-D07F-F936C29602B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2400" y="4662000"/>
            <a:ext cx="2512800" cy="246011"/>
          </a:xfrm>
          <a:prstGeom prst="rect">
            <a:avLst/>
          </a:prstGeom>
        </p:spPr>
      </p:pic>
      <p:pic>
        <p:nvPicPr>
          <p:cNvPr id="14" name="Graphic 13" descr="Creative Commons licence icons (CC BY)">
            <a:extLst>
              <a:ext uri="{FF2B5EF4-FFF2-40B4-BE49-F238E27FC236}">
                <a16:creationId xmlns:a16="http://schemas.microsoft.com/office/drawing/2014/main" id="{1177EBBF-AC38-EB20-6E6C-EBFEC57928E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70000" y="4453200"/>
            <a:ext cx="466725" cy="219075"/>
          </a:xfrm>
          <a:prstGeom prst="rect">
            <a:avLst/>
          </a:prstGeom>
        </p:spPr>
      </p:pic>
      <p:sp>
        <p:nvSpPr>
          <p:cNvPr id="2" name="Title Placeholder 1"/>
          <p:cNvSpPr>
            <a:spLocks noGrp="1"/>
          </p:cNvSpPr>
          <p:nvPr userDrawn="1">
            <p:ph type="title"/>
          </p:nvPr>
        </p:nvSpPr>
        <p:spPr>
          <a:xfrm>
            <a:off x="216000" y="2573100"/>
            <a:ext cx="8596800" cy="1296000"/>
          </a:xfrm>
          <a:prstGeom prst="rect">
            <a:avLst/>
          </a:prstGeom>
        </p:spPr>
        <p:txBody>
          <a:bodyPr vert="horz" lIns="91440" tIns="45720" rIns="91440" bIns="45720" rtlCol="0" anchor="b">
            <a:normAutofit/>
          </a:bodyPr>
          <a:lstStyle/>
          <a:p>
            <a:r>
              <a:rPr lang="en-US"/>
              <a:t>Click to edit Master title style</a:t>
            </a:r>
            <a:endParaRPr lang="en-AU"/>
          </a:p>
        </p:txBody>
      </p:sp>
      <p:sp>
        <p:nvSpPr>
          <p:cNvPr id="3" name="Text Placeholder 2"/>
          <p:cNvSpPr>
            <a:spLocks noGrp="1"/>
          </p:cNvSpPr>
          <p:nvPr userDrawn="1">
            <p:ph type="body" idx="1"/>
          </p:nvPr>
        </p:nvSpPr>
        <p:spPr>
          <a:xfrm>
            <a:off x="223200" y="3853587"/>
            <a:ext cx="8596800" cy="702000"/>
          </a:xfrm>
          <a:prstGeom prst="rect">
            <a:avLst/>
          </a:prstGeom>
        </p:spPr>
        <p:txBody>
          <a:bodyPr vert="horz" lIns="91440" tIns="45720" rIns="91440" bIns="45720" rtlCol="0">
            <a:normAutofit/>
          </a:bodyPr>
          <a:lstStyle/>
          <a:p>
            <a:pPr lvl="0"/>
            <a:r>
              <a:rPr lang="en-US"/>
              <a:t>Click to edit Master text styles</a:t>
            </a:r>
            <a:endParaRPr lang="en-AU"/>
          </a:p>
        </p:txBody>
      </p:sp>
      <p:pic>
        <p:nvPicPr>
          <p:cNvPr id="9" name="Graphic 8" descr="QCAA tagline: For all Queensland schools">
            <a:extLst>
              <a:ext uri="{FF2B5EF4-FFF2-40B4-BE49-F238E27FC236}">
                <a16:creationId xmlns:a16="http://schemas.microsoft.com/office/drawing/2014/main" id="{BE30692F-F357-2C3F-1A9C-FEFE5B40E904}"/>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0272" y="4770000"/>
            <a:ext cx="1800000" cy="140118"/>
          </a:xfrm>
          <a:prstGeom prst="rect">
            <a:avLst/>
          </a:prstGeom>
        </p:spPr>
      </p:pic>
    </p:spTree>
    <p:extLst>
      <p:ext uri="{BB962C8B-B14F-4D97-AF65-F5344CB8AC3E}">
        <p14:creationId xmlns:p14="http://schemas.microsoft.com/office/powerpoint/2010/main" val="1893081394"/>
      </p:ext>
    </p:extLst>
  </p:cSld>
  <p:clrMap bg1="lt1" tx1="dk1" bg2="lt2" tx2="dk2" accent1="accent1" accent2="accent2" accent3="accent3" accent4="accent4" accent5="accent5" accent6="accent6" hlink="hlink" folHlink="folHlink"/>
  <p:sldLayoutIdLst>
    <p:sldLayoutId id="2147484170" r:id="rId1"/>
  </p:sldLayoutIdLst>
  <p:txStyles>
    <p:titleStyle>
      <a:lvl1pPr algn="l" defTabSz="914400" rtl="0" eaLnBrk="1" latinLnBrk="0" hangingPunct="1">
        <a:spcBef>
          <a:spcPct val="0"/>
        </a:spcBef>
        <a:buNone/>
        <a:defRPr sz="2800" b="1" kern="1200">
          <a:solidFill>
            <a:schemeClr val="tx2"/>
          </a:solidFill>
          <a:latin typeface="Arial" pitchFamily="34" charset="0"/>
          <a:ea typeface="+mj-ea"/>
          <a:cs typeface="Arial" pitchFamily="34" charset="0"/>
        </a:defRPr>
      </a:lvl1pPr>
    </p:titleStyle>
    <p:bodyStyle>
      <a:lvl1pPr marL="0" indent="0" algn="l" defTabSz="914400" rtl="0" eaLnBrk="1" latinLnBrk="0" hangingPunct="1">
        <a:spcBef>
          <a:spcPct val="20000"/>
        </a:spcBef>
        <a:buFontTx/>
        <a:buNone/>
        <a:defRPr sz="2000" b="1" kern="1200">
          <a:solidFill>
            <a:schemeClr val="tx2"/>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orient="horz" pos="3091">
          <p15:clr>
            <a:srgbClr val="F26B43"/>
          </p15:clr>
        </p15:guide>
        <p15:guide id="3" pos="204">
          <p15:clr>
            <a:srgbClr val="F26B43"/>
          </p15:clr>
        </p15:guide>
        <p15:guide id="4" pos="5556">
          <p15:clr>
            <a:srgbClr val="F26B43"/>
          </p15:clr>
        </p15:guide>
        <p15:guide id="5" orient="horz" pos="29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80B2A25-ED77-448A-8714-467631521B25}"/>
              </a:ext>
            </a:extLst>
          </p:cNvPr>
          <p:cNvSpPr>
            <a:spLocks noGrp="1"/>
          </p:cNvSpPr>
          <p:nvPr>
            <p:ph type="title"/>
          </p:nvPr>
        </p:nvSpPr>
        <p:spPr>
          <a:xfrm>
            <a:off x="327025" y="274637"/>
            <a:ext cx="8496000" cy="360000"/>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6A933BFF-008F-4E0F-9DB5-F7A08D391C58}"/>
              </a:ext>
            </a:extLst>
          </p:cNvPr>
          <p:cNvSpPr>
            <a:spLocks noGrp="1"/>
          </p:cNvSpPr>
          <p:nvPr>
            <p:ph type="body" idx="1"/>
          </p:nvPr>
        </p:nvSpPr>
        <p:spPr>
          <a:xfrm>
            <a:off x="327025" y="771550"/>
            <a:ext cx="8496000" cy="37080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4D0BF760-AAB9-4C47-AD4D-CC50085FA7C6}"/>
              </a:ext>
            </a:extLst>
          </p:cNvPr>
          <p:cNvCxnSpPr/>
          <p:nvPr userDrawn="1"/>
        </p:nvCxnSpPr>
        <p:spPr bwMode="auto">
          <a:xfrm>
            <a:off x="0" y="25200"/>
            <a:ext cx="9144000" cy="0"/>
          </a:xfrm>
          <a:prstGeom prst="line">
            <a:avLst/>
          </a:prstGeom>
          <a:noFill/>
          <a:ln w="53340"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 name="Graphic 5" descr="Sticker of ACiQ v9.0">
            <a:extLst>
              <a:ext uri="{FF2B5EF4-FFF2-40B4-BE49-F238E27FC236}">
                <a16:creationId xmlns:a16="http://schemas.microsoft.com/office/drawing/2014/main" id="{F1F6DE8A-D936-4E2B-F784-9387B0606583}"/>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45195" y="78339"/>
            <a:ext cx="849600" cy="188634"/>
          </a:xfrm>
          <a:prstGeom prst="rect">
            <a:avLst/>
          </a:prstGeom>
        </p:spPr>
      </p:pic>
    </p:spTree>
    <p:extLst>
      <p:ext uri="{BB962C8B-B14F-4D97-AF65-F5344CB8AC3E}">
        <p14:creationId xmlns:p14="http://schemas.microsoft.com/office/powerpoint/2010/main" val="2647280507"/>
      </p:ext>
    </p:extLst>
  </p:cSld>
  <p:clrMap bg1="lt1" tx1="dk1" bg2="lt2" tx2="dk2" accent1="accent1" accent2="accent2" accent3="accent3" accent4="accent4" accent5="accent5" accent6="accent6" hlink="hlink" folHlink="folHlink"/>
  <p:sldLayoutIdLst>
    <p:sldLayoutId id="2147484190" r:id="rId1"/>
    <p:sldLayoutId id="2147484072" r:id="rId2"/>
    <p:sldLayoutId id="2147484182" r:id="rId3"/>
    <p:sldLayoutId id="2147484083" r:id="rId4"/>
    <p:sldLayoutId id="2147484074" r:id="rId5"/>
    <p:sldLayoutId id="2147484076" r:id="rId6"/>
    <p:sldLayoutId id="2147484079" r:id="rId7"/>
    <p:sldLayoutId id="2147484140" r:id="rId8"/>
    <p:sldLayoutId id="2147484185" r:id="rId9"/>
    <p:sldLayoutId id="2147484187" r:id="rId10"/>
    <p:sldLayoutId id="2147484188" r:id="rId11"/>
  </p:sldLayoutIdLst>
  <p:txStyles>
    <p:titleStyle>
      <a:lvl1pPr algn="l" defTabSz="914400" rtl="0" eaLnBrk="1" latinLnBrk="0" hangingPunct="1">
        <a:lnSpc>
          <a:spcPct val="9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827">
          <p15:clr>
            <a:srgbClr val="F26B43"/>
          </p15:clr>
        </p15:guide>
        <p15:guide id="2" pos="2880">
          <p15:clr>
            <a:srgbClr val="F26B43"/>
          </p15:clr>
        </p15:guide>
        <p15:guide id="3" pos="204">
          <p15:clr>
            <a:srgbClr val="F26B43"/>
          </p15:clr>
        </p15:guide>
        <p15:guide id="4" pos="5559">
          <p15:clr>
            <a:srgbClr val="F26B43"/>
          </p15:clr>
        </p15:guide>
        <p15:guide id="5" orient="horz" pos="3091">
          <p15:clr>
            <a:srgbClr val="F26B43"/>
          </p15:clr>
        </p15:guide>
        <p15:guide id="6" orient="horz" pos="1620">
          <p15:clr>
            <a:srgbClr val="F26B43"/>
          </p15:clr>
        </p15:guide>
        <p15:guide id="7" orient="horz" pos="486">
          <p15:clr>
            <a:srgbClr val="F26B43"/>
          </p15:clr>
        </p15:guide>
        <p15:guide id="8" orient="horz" pos="29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 Target="slide3.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6.xml"/><Relationship Id="rId5" Type="http://schemas.openxmlformats.org/officeDocument/2006/relationships/slide" Target="slide3.xml"/><Relationship Id="rId4" Type="http://schemas.openxmlformats.org/officeDocument/2006/relationships/image" Target="../media/image33.png"/></Relationships>
</file>

<file path=ppt/slides/_rels/slide100.xml.rels><?xml version="1.0" encoding="UTF-8" standalone="yes"?>
<Relationships xmlns="http://schemas.openxmlformats.org/package/2006/relationships"><Relationship Id="rId3" Type="http://schemas.openxmlformats.org/officeDocument/2006/relationships/hyperlink" Target="https://pixabay.com/vectors/cupcake-cupcakes-desserts-frosting-2024479/" TargetMode="External"/><Relationship Id="rId7" Type="http://schemas.openxmlformats.org/officeDocument/2006/relationships/hyperlink" Target="https://pixabay.com/vectors/orange-fruit-food-sliced-juicy-42395/" TargetMode="External"/><Relationship Id="rId2" Type="http://schemas.openxmlformats.org/officeDocument/2006/relationships/notesSlide" Target="../notesSlides/notesSlide100.xml"/><Relationship Id="rId1" Type="http://schemas.openxmlformats.org/officeDocument/2006/relationships/slideLayout" Target="../slideLayouts/slideLayout3.xml"/><Relationship Id="rId6" Type="http://schemas.openxmlformats.org/officeDocument/2006/relationships/hyperlink" Target="https://pixabay.com/vectors/chair-red-metal-school-office-308101/" TargetMode="External"/><Relationship Id="rId5" Type="http://schemas.openxmlformats.org/officeDocument/2006/relationships/hyperlink" Target="https://pixabay.com/vectors/cartoon-snake-yellow-1293047/" TargetMode="External"/><Relationship Id="rId4" Type="http://schemas.openxmlformats.org/officeDocument/2006/relationships/hyperlink" Target="https://pixabay.com/vectors/animals-chicken-cow-horse-pig-158331/" TargetMode="External"/></Relationships>
</file>

<file path=ppt/slides/_rels/slide10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01.xml"/><Relationship Id="rId1" Type="http://schemas.openxmlformats.org/officeDocument/2006/relationships/slideLayout" Target="../slideLayouts/slideLayout12.xml"/><Relationship Id="rId4" Type="http://schemas.openxmlformats.org/officeDocument/2006/relationships/hyperlink" Target="http://www.qcaa.qld.edu.au/copyright" TargetMode="Externa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slide" Target="slide3.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3.sv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8.xml"/><Relationship Id="rId5" Type="http://schemas.openxmlformats.org/officeDocument/2006/relationships/slide" Target="slide3.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9.jpeg"/><Relationship Id="rId4" Type="http://schemas.openxmlformats.org/officeDocument/2006/relationships/image" Target="../media/image38.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6.xml"/><Relationship Id="rId7" Type="http://schemas.openxmlformats.org/officeDocument/2006/relationships/image" Target="../media/image21.sv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0.png"/><Relationship Id="rId5" Type="http://schemas.openxmlformats.org/officeDocument/2006/relationships/slide" Target="slide3.xml"/><Relationship Id="rId10" Type="http://schemas.openxmlformats.org/officeDocument/2006/relationships/image" Target="../media/image24.png"/><Relationship Id="rId4" Type="http://schemas.openxmlformats.org/officeDocument/2006/relationships/notesSlide" Target="../notesSlides/notesSlide2.xml"/><Relationship Id="rId9" Type="http://schemas.openxmlformats.org/officeDocument/2006/relationships/image" Target="../media/image23.sv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41.emf"/><Relationship Id="rId5" Type="http://schemas.openxmlformats.org/officeDocument/2006/relationships/package" Target="../embeddings/Microsoft_Word_Document.docx"/><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38.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hyperlink" Target="https://v9.australiancurriculum.edu.au/f-10-curriculum/general-capabilities/numeracy?element=0&amp;sub-element=NNNPV"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hyperlink" Target="http://www.qcaa.qld.edu.au/downloads/aciqv9/general-resources/ac9_gc_progressions_numeracy.pdf" TargetMode="External"/><Relationship Id="rId3" Type="http://schemas.openxmlformats.org/officeDocument/2006/relationships/notesSlide" Target="../notesSlides/notesSlide30.xml"/><Relationship Id="rId7" Type="http://schemas.openxmlformats.org/officeDocument/2006/relationships/image" Target="../media/image38.svg"/><Relationship Id="rId12"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37.png"/><Relationship Id="rId11" Type="http://schemas.openxmlformats.org/officeDocument/2006/relationships/image" Target="../media/image31.svg"/><Relationship Id="rId5" Type="http://schemas.openxmlformats.org/officeDocument/2006/relationships/image" Target="../media/image44.png"/><Relationship Id="rId10" Type="http://schemas.openxmlformats.org/officeDocument/2006/relationships/image" Target="../media/image30.png"/><Relationship Id="rId4" Type="http://schemas.openxmlformats.org/officeDocument/2006/relationships/slide" Target="slide3.xml"/><Relationship Id="rId9"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8.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3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slide" Target="slide3.xml"/><Relationship Id="rId7"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510.png"/><Relationship Id="rId4" Type="http://schemas.openxmlformats.org/officeDocument/2006/relationships/image" Target="../media/image47.png"/><Relationship Id="rId9"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54.jpeg"/><Relationship Id="rId4" Type="http://schemas.openxmlformats.org/officeDocument/2006/relationships/image" Target="../media/image21.svg"/></Relationships>
</file>

<file path=ppt/slides/_rels/slide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21.svg"/><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8" Type="http://schemas.openxmlformats.org/officeDocument/2006/relationships/diagramData" Target="../diagrams/data15.xml"/><Relationship Id="rId3" Type="http://schemas.openxmlformats.org/officeDocument/2006/relationships/diagramData" Target="../diagrams/data14.xml"/><Relationship Id="rId7" Type="http://schemas.microsoft.com/office/2007/relationships/diagramDrawing" Target="../diagrams/drawing14.xml"/><Relationship Id="rId12" Type="http://schemas.microsoft.com/office/2007/relationships/diagramDrawing" Target="../diagrams/drawing15.xm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diagramColors" Target="../diagrams/colors14.xml"/><Relationship Id="rId11" Type="http://schemas.openxmlformats.org/officeDocument/2006/relationships/diagramColors" Target="../diagrams/colors15.xml"/><Relationship Id="rId5" Type="http://schemas.openxmlformats.org/officeDocument/2006/relationships/diagramQuickStyle" Target="../diagrams/quickStyle14.xml"/><Relationship Id="rId10" Type="http://schemas.openxmlformats.org/officeDocument/2006/relationships/diagramQuickStyle" Target="../diagrams/quickStyle15.xml"/><Relationship Id="rId4" Type="http://schemas.openxmlformats.org/officeDocument/2006/relationships/diagramLayout" Target="../diagrams/layout14.xml"/><Relationship Id="rId9" Type="http://schemas.openxmlformats.org/officeDocument/2006/relationships/diagramLayout" Target="../diagrams/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58.png"/><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image" Target="../media/image58.png"/><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6.xml"/><Relationship Id="rId5" Type="http://schemas.openxmlformats.org/officeDocument/2006/relationships/image" Target="../media/image59.jpeg"/><Relationship Id="rId4" Type="http://schemas.openxmlformats.org/officeDocument/2006/relationships/image" Target="../media/image21.svg"/></Relationships>
</file>

<file path=ppt/slides/_rels/slide4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9.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0.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diagramData" Target="../diagrams/data16.xml"/><Relationship Id="rId7" Type="http://schemas.microsoft.com/office/2007/relationships/diagramDrawing" Target="../diagrams/drawing16.xml"/><Relationship Id="rId12" Type="http://schemas.microsoft.com/office/2007/relationships/diagramDrawing" Target="../diagrams/drawing17.xml"/><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diagramColors" Target="../diagrams/colors16.xml"/><Relationship Id="rId11" Type="http://schemas.openxmlformats.org/officeDocument/2006/relationships/diagramColors" Target="../diagrams/colors17.xml"/><Relationship Id="rId5" Type="http://schemas.openxmlformats.org/officeDocument/2006/relationships/diagramQuickStyle" Target="../diagrams/quickStyle16.xml"/><Relationship Id="rId10" Type="http://schemas.openxmlformats.org/officeDocument/2006/relationships/diagramQuickStyle" Target="../diagrams/quickStyle17.xml"/><Relationship Id="rId4" Type="http://schemas.openxmlformats.org/officeDocument/2006/relationships/diagramLayout" Target="../diagrams/layout16.xml"/><Relationship Id="rId9" Type="http://schemas.openxmlformats.org/officeDocument/2006/relationships/diagramLayout" Target="../diagrams/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image" Target="../media/image65.png"/><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66.png"/></Relationships>
</file>

<file path=ppt/slides/_rels/slide5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4.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5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5.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6.xml"/><Relationship Id="rId1" Type="http://schemas.openxmlformats.org/officeDocument/2006/relationships/slideLayout" Target="../slideLayouts/slideLayout3.xml"/><Relationship Id="rId5" Type="http://schemas.openxmlformats.org/officeDocument/2006/relationships/image" Target="../media/image69.jpeg"/><Relationship Id="rId4" Type="http://schemas.openxmlformats.org/officeDocument/2006/relationships/image" Target="../media/image21.svg"/></Relationships>
</file>

<file path=ppt/slides/_rels/slide57.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7" Type="http://schemas.openxmlformats.org/officeDocument/2006/relationships/image" Target="../media/image700.png"/><Relationship Id="rId12" Type="http://schemas.openxmlformats.org/officeDocument/2006/relationships/image" Target="../media/image75.pn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2.png"/><Relationship Id="rId4" Type="http://schemas.openxmlformats.org/officeDocument/2006/relationships/image" Target="../media/image67.png"/><Relationship Id="rId9" Type="http://schemas.openxmlformats.org/officeDocument/2006/relationships/image" Target="../media/image710.png"/><Relationship Id="rId14" Type="http://schemas.openxmlformats.org/officeDocument/2006/relationships/image" Target="../media/image77.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3.png"/><Relationship Id="rId7" Type="http://schemas.openxmlformats.org/officeDocument/2006/relationships/image" Target="../media/image81.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9" Type="http://schemas.openxmlformats.org/officeDocument/2006/relationships/image" Target="../media/image83.png"/></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86.png"/><Relationship Id="rId4" Type="http://schemas.openxmlformats.org/officeDocument/2006/relationships/image" Target="../media/image84.png"/></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2.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63.xml.rels><?xml version="1.0" encoding="UTF-8" standalone="yes"?>
<Relationships xmlns="http://schemas.openxmlformats.org/package/2006/relationships"><Relationship Id="rId8" Type="http://schemas.openxmlformats.org/officeDocument/2006/relationships/diagramData" Target="../diagrams/data21.xml"/><Relationship Id="rId3" Type="http://schemas.openxmlformats.org/officeDocument/2006/relationships/diagramData" Target="../diagrams/data20.xml"/><Relationship Id="rId7" Type="http://schemas.microsoft.com/office/2007/relationships/diagramDrawing" Target="../diagrams/drawing20.xml"/><Relationship Id="rId12" Type="http://schemas.microsoft.com/office/2007/relationships/diagramDrawing" Target="../diagrams/drawing21.xml"/><Relationship Id="rId2" Type="http://schemas.openxmlformats.org/officeDocument/2006/relationships/notesSlide" Target="../notesSlides/notesSlide63.xml"/><Relationship Id="rId1" Type="http://schemas.openxmlformats.org/officeDocument/2006/relationships/slideLayout" Target="../slideLayouts/slideLayout3.xml"/><Relationship Id="rId6" Type="http://schemas.openxmlformats.org/officeDocument/2006/relationships/diagramColors" Target="../diagrams/colors20.xml"/><Relationship Id="rId11" Type="http://schemas.openxmlformats.org/officeDocument/2006/relationships/diagramColors" Target="../diagrams/colors21.xml"/><Relationship Id="rId5" Type="http://schemas.openxmlformats.org/officeDocument/2006/relationships/diagramQuickStyle" Target="../diagrams/quickStyle20.xml"/><Relationship Id="rId10" Type="http://schemas.openxmlformats.org/officeDocument/2006/relationships/diagramQuickStyle" Target="../diagrams/quickStyle21.xml"/><Relationship Id="rId4" Type="http://schemas.openxmlformats.org/officeDocument/2006/relationships/diagramLayout" Target="../diagrams/layout20.xml"/><Relationship Id="rId9" Type="http://schemas.openxmlformats.org/officeDocument/2006/relationships/diagramLayout" Target="../diagrams/layout21.xml"/></Relationships>
</file>

<file path=ppt/slides/_rels/slide6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3" Type="http://schemas.openxmlformats.org/officeDocument/2006/relationships/image" Target="../media/image87.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 Type="http://schemas.openxmlformats.org/officeDocument/2006/relationships/notesSlide" Target="../notesSlides/notesSlide65.xml"/><Relationship Id="rId16" Type="http://schemas.openxmlformats.org/officeDocument/2006/relationships/image" Target="../media/image100.png"/><Relationship Id="rId1" Type="http://schemas.openxmlformats.org/officeDocument/2006/relationships/slideLayout" Target="../slideLayouts/slideLayout6.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89.png"/><Relationship Id="rId15" Type="http://schemas.openxmlformats.org/officeDocument/2006/relationships/image" Target="../media/image9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 Id="rId14" Type="http://schemas.openxmlformats.org/officeDocument/2006/relationships/image" Target="../media/image98.png"/></Relationships>
</file>

<file path=ppt/slides/_rels/slide66.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png"/><Relationship Id="rId3" Type="http://schemas.openxmlformats.org/officeDocument/2006/relationships/image" Target="../media/image102.png"/><Relationship Id="rId7" Type="http://schemas.openxmlformats.org/officeDocument/2006/relationships/image" Target="../media/image106.png"/><Relationship Id="rId12" Type="http://schemas.openxmlformats.org/officeDocument/2006/relationships/image" Target="../media/image111.png"/><Relationship Id="rId17" Type="http://schemas.openxmlformats.org/officeDocument/2006/relationships/image" Target="../media/image116.png"/><Relationship Id="rId2" Type="http://schemas.openxmlformats.org/officeDocument/2006/relationships/notesSlide" Target="../notesSlides/notesSlide66.xml"/><Relationship Id="rId16" Type="http://schemas.openxmlformats.org/officeDocument/2006/relationships/image" Target="../media/image115.png"/><Relationship Id="rId1" Type="http://schemas.openxmlformats.org/officeDocument/2006/relationships/slideLayout" Target="../slideLayouts/slideLayout6.xml"/><Relationship Id="rId6" Type="http://schemas.openxmlformats.org/officeDocument/2006/relationships/image" Target="../media/image105.png"/><Relationship Id="rId11" Type="http://schemas.openxmlformats.org/officeDocument/2006/relationships/image" Target="../media/image110.png"/><Relationship Id="rId5" Type="http://schemas.openxmlformats.org/officeDocument/2006/relationships/image" Target="../media/image104.png"/><Relationship Id="rId15" Type="http://schemas.openxmlformats.org/officeDocument/2006/relationships/image" Target="../media/image11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png"/><Relationship Id="rId14" Type="http://schemas.openxmlformats.org/officeDocument/2006/relationships/image" Target="../media/image113.png"/></Relationships>
</file>

<file path=ppt/slides/_rels/slide67.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png"/><Relationship Id="rId3" Type="http://schemas.openxmlformats.org/officeDocument/2006/relationships/image" Target="../media/image102.png"/><Relationship Id="rId7" Type="http://schemas.openxmlformats.org/officeDocument/2006/relationships/image" Target="../media/image106.png"/><Relationship Id="rId12" Type="http://schemas.openxmlformats.org/officeDocument/2006/relationships/image" Target="../media/image111.png"/><Relationship Id="rId17" Type="http://schemas.openxmlformats.org/officeDocument/2006/relationships/image" Target="../media/image116.png"/><Relationship Id="rId2" Type="http://schemas.openxmlformats.org/officeDocument/2006/relationships/notesSlide" Target="../notesSlides/notesSlide67.xml"/><Relationship Id="rId16" Type="http://schemas.openxmlformats.org/officeDocument/2006/relationships/image" Target="../media/image115.png"/><Relationship Id="rId1" Type="http://schemas.openxmlformats.org/officeDocument/2006/relationships/slideLayout" Target="../slideLayouts/slideLayout6.xml"/><Relationship Id="rId6" Type="http://schemas.openxmlformats.org/officeDocument/2006/relationships/image" Target="../media/image105.png"/><Relationship Id="rId11" Type="http://schemas.openxmlformats.org/officeDocument/2006/relationships/image" Target="../media/image110.png"/><Relationship Id="rId5" Type="http://schemas.openxmlformats.org/officeDocument/2006/relationships/image" Target="../media/image104.png"/><Relationship Id="rId15" Type="http://schemas.openxmlformats.org/officeDocument/2006/relationships/image" Target="../media/image11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png"/><Relationship Id="rId14" Type="http://schemas.openxmlformats.org/officeDocument/2006/relationships/image" Target="../media/image113.png"/></Relationships>
</file>

<file path=ppt/slides/_rels/slide6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117.jpeg"/></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9.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sv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slide" Target="slide3.xml"/><Relationship Id="rId7" Type="http://schemas.openxmlformats.org/officeDocument/2006/relationships/image" Target="../media/image48.png"/><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image" Target="../media/image510.png"/><Relationship Id="rId4" Type="http://schemas.openxmlformats.org/officeDocument/2006/relationships/image" Target="../media/image47.png"/><Relationship Id="rId9" Type="http://schemas.openxmlformats.org/officeDocument/2006/relationships/image" Target="../media/image50.png"/></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31.svg"/></Relationships>
</file>

<file path=ppt/slides/_rels/slide7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hyperlink" Target="https://v9.australiancurriculum.edu.au/f-10-curriculum/general-capabilities/numeracy?element=0&amp;sub-element=NNNPV"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s://v9.australiancurriculum.edu.au/f-10-curriculum/general-capabilities/numeracy?element=0&amp;sub-element=NNNPV" TargetMode="External"/><Relationship Id="rId2" Type="http://schemas.openxmlformats.org/officeDocument/2006/relationships/notesSlide" Target="../notesSlides/notesSlide73.xml"/><Relationship Id="rId1" Type="http://schemas.openxmlformats.org/officeDocument/2006/relationships/slideLayout" Target="../slideLayouts/slideLayout5.xml"/><Relationship Id="rId4" Type="http://schemas.openxmlformats.org/officeDocument/2006/relationships/image" Target="../media/image118.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11.xml"/><Relationship Id="rId5" Type="http://schemas.openxmlformats.org/officeDocument/2006/relationships/image" Target="../media/image119.png"/><Relationship Id="rId4" Type="http://schemas.openxmlformats.org/officeDocument/2006/relationships/slide" Target="slide3.xml"/></Relationships>
</file>

<file path=ppt/slides/_rels/slide7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7.xml"/><Relationship Id="rId1" Type="http://schemas.openxmlformats.org/officeDocument/2006/relationships/slideLayout" Target="../slideLayouts/slideLayout3.xml"/><Relationship Id="rId4" Type="http://schemas.openxmlformats.org/officeDocument/2006/relationships/image" Target="../media/image38.sv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79.xml"/><Relationship Id="rId1" Type="http://schemas.openxmlformats.org/officeDocument/2006/relationships/slideLayout" Target="../slideLayouts/slideLayout3.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81.xml"/><Relationship Id="rId1" Type="http://schemas.openxmlformats.org/officeDocument/2006/relationships/slideLayout" Target="../slideLayouts/slideLayout3.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image" Target="../media/image121.png"/><Relationship Id="rId4" Type="http://schemas.openxmlformats.org/officeDocument/2006/relationships/slide" Target="slide2.xml"/></Relationships>
</file>

<file path=ppt/slides/_rels/slide83.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notesSlide" Target="../notesSlides/notesSlide83.xml"/><Relationship Id="rId7" Type="http://schemas.openxmlformats.org/officeDocument/2006/relationships/image" Target="../media/image1050.png"/><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122.png"/><Relationship Id="rId10" Type="http://schemas.microsoft.com/office/2007/relationships/hdphoto" Target="../media/hdphoto1.wdp"/><Relationship Id="rId4" Type="http://schemas.openxmlformats.org/officeDocument/2006/relationships/image" Target="../media/image121.png"/><Relationship Id="rId9" Type="http://schemas.openxmlformats.org/officeDocument/2006/relationships/image" Target="../media/image124.png"/></Relationships>
</file>

<file path=ppt/slides/_rels/slide8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32.jpeg"/><Relationship Id="rId3" Type="http://schemas.openxmlformats.org/officeDocument/2006/relationships/image" Target="../media/image125.jpeg"/><Relationship Id="rId7" Type="http://schemas.openxmlformats.org/officeDocument/2006/relationships/image" Target="../media/image129.png"/><Relationship Id="rId12" Type="http://schemas.microsoft.com/office/2007/relationships/hdphoto" Target="../media/hdphoto4.wdp"/><Relationship Id="rId2" Type="http://schemas.openxmlformats.org/officeDocument/2006/relationships/notesSlide" Target="../notesSlides/notesSlide84.xml"/><Relationship Id="rId1" Type="http://schemas.openxmlformats.org/officeDocument/2006/relationships/slideLayout" Target="../slideLayouts/slideLayout6.xml"/><Relationship Id="rId6" Type="http://schemas.openxmlformats.org/officeDocument/2006/relationships/image" Target="../media/image128.jpeg"/><Relationship Id="rId11" Type="http://schemas.openxmlformats.org/officeDocument/2006/relationships/image" Target="../media/image131.png"/><Relationship Id="rId5" Type="http://schemas.openxmlformats.org/officeDocument/2006/relationships/image" Target="../media/image127.jpeg"/><Relationship Id="rId10" Type="http://schemas.microsoft.com/office/2007/relationships/hdphoto" Target="../media/hdphoto3.wdp"/><Relationship Id="rId4" Type="http://schemas.openxmlformats.org/officeDocument/2006/relationships/image" Target="../media/image126.jpeg"/><Relationship Id="rId9" Type="http://schemas.openxmlformats.org/officeDocument/2006/relationships/image" Target="../media/image130.png"/></Relationships>
</file>

<file path=ppt/slides/_rels/slide85.xml.rels><?xml version="1.0" encoding="UTF-8" standalone="yes"?>
<Relationships xmlns="http://schemas.openxmlformats.org/package/2006/relationships"><Relationship Id="rId8" Type="http://schemas.openxmlformats.org/officeDocument/2006/relationships/image" Target="../media/image136.jpeg"/><Relationship Id="rId3" Type="http://schemas.openxmlformats.org/officeDocument/2006/relationships/image" Target="../media/image133.png"/><Relationship Id="rId7" Type="http://schemas.openxmlformats.org/officeDocument/2006/relationships/image" Target="../media/image135.jpeg"/><Relationship Id="rId2" Type="http://schemas.openxmlformats.org/officeDocument/2006/relationships/notesSlide" Target="../notesSlides/notesSlide85.xml"/><Relationship Id="rId1" Type="http://schemas.openxmlformats.org/officeDocument/2006/relationships/slideLayout" Target="../slideLayouts/slideLayout10.xml"/><Relationship Id="rId6" Type="http://schemas.microsoft.com/office/2007/relationships/hdphoto" Target="../media/hdphoto6.wdp"/><Relationship Id="rId5" Type="http://schemas.openxmlformats.org/officeDocument/2006/relationships/image" Target="../media/image134.png"/><Relationship Id="rId4" Type="http://schemas.microsoft.com/office/2007/relationships/hdphoto" Target="../media/hdphoto5.wdp"/><Relationship Id="rId9" Type="http://schemas.openxmlformats.org/officeDocument/2006/relationships/slide" Target="slide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14.xml"/><Relationship Id="rId6" Type="http://schemas.microsoft.com/office/2007/relationships/hdphoto" Target="../media/hdphoto7.wdp"/><Relationship Id="rId5" Type="http://schemas.openxmlformats.org/officeDocument/2006/relationships/image" Target="../media/image137.png"/><Relationship Id="rId4" Type="http://schemas.openxmlformats.org/officeDocument/2006/relationships/slide" Target="slide2.xml"/></Relationships>
</file>

<file path=ppt/slides/_rels/slide87.xml.rels><?xml version="1.0" encoding="UTF-8" standalone="yes"?>
<Relationships xmlns="http://schemas.openxmlformats.org/package/2006/relationships"><Relationship Id="rId8" Type="http://schemas.openxmlformats.org/officeDocument/2006/relationships/image" Target="../media/image141.svg"/><Relationship Id="rId3" Type="http://schemas.openxmlformats.org/officeDocument/2006/relationships/image" Target="../media/image138.png"/><Relationship Id="rId7" Type="http://schemas.openxmlformats.org/officeDocument/2006/relationships/image" Target="../media/image140.png"/><Relationship Id="rId2" Type="http://schemas.openxmlformats.org/officeDocument/2006/relationships/notesSlide" Target="../notesSlides/notesSlide87.xml"/><Relationship Id="rId1" Type="http://schemas.openxmlformats.org/officeDocument/2006/relationships/slideLayout" Target="../slideLayouts/slideLayout6.xml"/><Relationship Id="rId6" Type="http://schemas.openxmlformats.org/officeDocument/2006/relationships/image" Target="../media/image1220.png"/><Relationship Id="rId10" Type="http://schemas.openxmlformats.org/officeDocument/2006/relationships/image" Target="../media/image143.svg"/><Relationship Id="rId4" Type="http://schemas.openxmlformats.org/officeDocument/2006/relationships/image" Target="../media/image139.png"/><Relationship Id="rId9" Type="http://schemas.openxmlformats.org/officeDocument/2006/relationships/image" Target="../media/image142.png"/></Relationships>
</file>

<file path=ppt/slides/_rels/slide88.xml.rels><?xml version="1.0" encoding="UTF-8" standalone="yes"?>
<Relationships xmlns="http://schemas.openxmlformats.org/package/2006/relationships"><Relationship Id="rId8" Type="http://schemas.openxmlformats.org/officeDocument/2006/relationships/image" Target="../media/image143.svg"/><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notesSlide" Target="../notesSlides/notesSlide88.xml"/><Relationship Id="rId1" Type="http://schemas.openxmlformats.org/officeDocument/2006/relationships/slideLayout" Target="../slideLayouts/slideLayout6.xml"/><Relationship Id="rId6" Type="http://schemas.openxmlformats.org/officeDocument/2006/relationships/image" Target="../media/image141.svg"/><Relationship Id="rId5" Type="http://schemas.openxmlformats.org/officeDocument/2006/relationships/image" Target="../media/image140.png"/><Relationship Id="rId4" Type="http://schemas.openxmlformats.org/officeDocument/2006/relationships/image" Target="../media/image139.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7" Type="http://schemas.openxmlformats.org/officeDocument/2006/relationships/image" Target="../media/image1290.png"/><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1.xml"/><Relationship Id="rId1" Type="http://schemas.openxmlformats.org/officeDocument/2006/relationships/slideLayout" Target="../slideLayouts/slideLayout3.xml"/><Relationship Id="rId4" Type="http://schemas.openxmlformats.org/officeDocument/2006/relationships/image" Target="../media/image145.jpeg"/></Relationships>
</file>

<file path=ppt/slides/_rels/slide9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slide" Target="slide3.xml"/><Relationship Id="rId7" Type="http://schemas.openxmlformats.org/officeDocument/2006/relationships/image" Target="../media/image48.png"/><Relationship Id="rId2" Type="http://schemas.openxmlformats.org/officeDocument/2006/relationships/notesSlide" Target="../notesSlides/notesSlide92.xml"/><Relationship Id="rId1" Type="http://schemas.openxmlformats.org/officeDocument/2006/relationships/slideLayout" Target="../slideLayouts/slideLayout3.xml"/><Relationship Id="rId6" Type="http://schemas.openxmlformats.org/officeDocument/2006/relationships/image" Target="../media/image510.png"/><Relationship Id="rId4" Type="http://schemas.openxmlformats.org/officeDocument/2006/relationships/image" Target="../media/image47.png"/><Relationship Id="rId9" Type="http://schemas.openxmlformats.org/officeDocument/2006/relationships/image" Target="../media/image50.png"/></Relationships>
</file>

<file path=ppt/slides/_rels/slide93.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93.xml"/><Relationship Id="rId1" Type="http://schemas.openxmlformats.org/officeDocument/2006/relationships/slideLayout" Target="../slideLayouts/slideLayout9.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94.xml"/><Relationship Id="rId1" Type="http://schemas.openxmlformats.org/officeDocument/2006/relationships/slideLayout" Target="../slideLayouts/slideLayout9.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9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38.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8" Type="http://schemas.openxmlformats.org/officeDocument/2006/relationships/hyperlink" Target="https://research.qut.edu.au/ydc/wp-content/uploads/sites/181/2017/12/YDM-CCP14_Year4_NA_Walking_the_rope.pdf" TargetMode="External"/><Relationship Id="rId3" Type="http://schemas.openxmlformats.org/officeDocument/2006/relationships/hyperlink" Target="https://topdrawer.aamt.edu.au/Fractions" TargetMode="External"/><Relationship Id="rId7" Type="http://schemas.openxmlformats.org/officeDocument/2006/relationships/hyperlink" Target="https://topdrawer.aamt.edu.au/Fractions/Downloads/Sorting-fractions-cards-slide-presentation" TargetMode="External"/><Relationship Id="rId2" Type="http://schemas.openxmlformats.org/officeDocument/2006/relationships/notesSlide" Target="../notesSlides/notesSlide97.xml"/><Relationship Id="rId1" Type="http://schemas.openxmlformats.org/officeDocument/2006/relationships/slideLayout" Target="../slideLayouts/slideLayout5.xml"/><Relationship Id="rId6" Type="http://schemas.openxmlformats.org/officeDocument/2006/relationships/hyperlink" Target="https://topdrawer.aamt.edu.au/Fractions/Activities/Part-and-wholes" TargetMode="External"/><Relationship Id="rId11" Type="http://schemas.openxmlformats.org/officeDocument/2006/relationships/hyperlink" Target="https://topdrawer.aamt.edu.au/Fractions/Activities/Fraction-wall-game" TargetMode="External"/><Relationship Id="rId5" Type="http://schemas.openxmlformats.org/officeDocument/2006/relationships/hyperlink" Target="https://topdrawer.aamt.edu.au/Fractions/Big-ideas" TargetMode="External"/><Relationship Id="rId10" Type="http://schemas.openxmlformats.org/officeDocument/2006/relationships/hyperlink" Target="https://primarystandards.aamt.edu.au/content/download/19933/273067/file/tdt_F_clarke2.pdf" TargetMode="External"/><Relationship Id="rId4" Type="http://schemas.openxmlformats.org/officeDocument/2006/relationships/hyperlink" Target="https://topdrawer.aamt.edu.au/Fractions/Misunderstandings" TargetMode="External"/><Relationship Id="rId9" Type="http://schemas.openxmlformats.org/officeDocument/2006/relationships/hyperlink" Target="https://topdrawer.aamt.edu.au/Fractions/Activities/Dividing-pancakes" TargetMode="External"/></Relationships>
</file>

<file path=ppt/slides/_rels/slide98.xml.rels><?xml version="1.0" encoding="UTF-8" standalone="yes"?>
<Relationships xmlns="http://schemas.openxmlformats.org/package/2006/relationships"><Relationship Id="rId3" Type="http://schemas.openxmlformats.org/officeDocument/2006/relationships/hyperlink" Target="https://myresources.education.wa.edu.au/programs/first-steps-mathematics/number" TargetMode="External"/><Relationship Id="rId2" Type="http://schemas.openxmlformats.org/officeDocument/2006/relationships/notesSlide" Target="../notesSlides/notesSlide98.xml"/><Relationship Id="rId1" Type="http://schemas.openxmlformats.org/officeDocument/2006/relationships/slideLayout" Target="../slideLayouts/slideLayout5.xml"/><Relationship Id="rId4" Type="http://schemas.openxmlformats.org/officeDocument/2006/relationships/hyperlink" Target="https://albert.aamt.edu.au/content/download/19922/272983/file/tdt_F_clarke1.pdf" TargetMode="External"/></Relationships>
</file>

<file path=ppt/slides/_rels/slide99.xml.rels><?xml version="1.0" encoding="UTF-8" standalone="yes"?>
<Relationships xmlns="http://schemas.openxmlformats.org/package/2006/relationships"><Relationship Id="rId8" Type="http://schemas.openxmlformats.org/officeDocument/2006/relationships/hyperlink" Target="https://www.acara.edu.au/online-enquiry" TargetMode="External"/><Relationship Id="rId3" Type="http://schemas.openxmlformats.org/officeDocument/2006/relationships/hyperlink" Target="http://www.cherneesutton.com.au/" TargetMode="External"/><Relationship Id="rId7" Type="http://schemas.openxmlformats.org/officeDocument/2006/relationships/hyperlink" Target="https://www.acara.edu.au/contact-us/copyright" TargetMode="External"/><Relationship Id="rId2" Type="http://schemas.openxmlformats.org/officeDocument/2006/relationships/notesSlide" Target="../notesSlides/notesSlide99.xml"/><Relationship Id="rId1" Type="http://schemas.openxmlformats.org/officeDocument/2006/relationships/slideLayout" Target="../slideLayouts/slideLayout3.xml"/><Relationship Id="rId6" Type="http://schemas.openxmlformats.org/officeDocument/2006/relationships/hyperlink" Target="https://www.australiancurriculum.edu.au/copyright-and-terms-of-use" TargetMode="External"/><Relationship Id="rId5" Type="http://schemas.openxmlformats.org/officeDocument/2006/relationships/hyperlink" Target="https://www.australiancurriculum.edu.au/" TargetMode="External"/><Relationship Id="rId4" Type="http://schemas.openxmlformats.org/officeDocument/2006/relationships/hyperlink" Target="https://creativecommons.org/licenses/by/4.0/" TargetMode="External"/><Relationship Id="rId9" Type="http://schemas.openxmlformats.org/officeDocument/2006/relationships/hyperlink" Target="https://topdrawer.aamt.edu.au/index.php/About-this-resour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03B1FF-3AC1-B26E-E8DB-E3D46BC97AAB}"/>
              </a:ext>
            </a:extLst>
          </p:cNvPr>
          <p:cNvSpPr>
            <a:spLocks noGrp="1"/>
          </p:cNvSpPr>
          <p:nvPr>
            <p:ph type="title"/>
          </p:nvPr>
        </p:nvSpPr>
        <p:spPr/>
        <p:txBody>
          <a:bodyPr/>
          <a:lstStyle/>
          <a:p>
            <a:r>
              <a:rPr lang="en-AU" dirty="0"/>
              <a:t>Before you start …</a:t>
            </a:r>
          </a:p>
        </p:txBody>
      </p:sp>
      <p:sp>
        <p:nvSpPr>
          <p:cNvPr id="19" name="Rectangle 3"/>
          <p:cNvSpPr>
            <a:spLocks noGrp="1" noChangeArrowheads="1"/>
          </p:cNvSpPr>
          <p:nvPr>
            <p:ph sz="half" idx="1"/>
            <p:custDataLst>
              <p:tags r:id="rId2"/>
            </p:custDataLst>
          </p:nvPr>
        </p:nvSpPr>
        <p:spPr>
          <a:xfrm>
            <a:off x="327025" y="771551"/>
            <a:ext cx="4168775" cy="3231654"/>
          </a:xfrm>
        </p:spPr>
        <p:txBody>
          <a:bodyPr wrap="square">
            <a:spAutoFit/>
          </a:bodyPr>
          <a:lstStyle/>
          <a:p>
            <a:r>
              <a:rPr lang="en-AU" sz="1500" dirty="0">
                <a:solidFill>
                  <a:schemeClr val="tx1"/>
                </a:solidFill>
                <a:cs typeface="Arial" panose="020B0604020202020204" pitchFamily="34" charset="0"/>
              </a:rPr>
              <a:t>This </a:t>
            </a:r>
            <a:r>
              <a:rPr lang="en-AU" sz="1500" dirty="0"/>
              <a:t>professional learning package on foundational </a:t>
            </a:r>
            <a:r>
              <a:rPr lang="en-US" sz="1500" dirty="0"/>
              <a:t>concepts in fractions</a:t>
            </a:r>
            <a:r>
              <a:rPr lang="en-AU" sz="1500" dirty="0"/>
              <a:t> </a:t>
            </a:r>
            <a:r>
              <a:rPr lang="en-AU" sz="1500" dirty="0">
                <a:solidFill>
                  <a:schemeClr val="tx1"/>
                </a:solidFill>
                <a:cs typeface="Arial" panose="020B0604020202020204" pitchFamily="34" charset="0"/>
              </a:rPr>
              <a:t>contains three sections which can be presented separately or together. </a:t>
            </a:r>
            <a:r>
              <a:rPr lang="en-AU" sz="1500" dirty="0"/>
              <a:t>Refer to the </a:t>
            </a:r>
            <a:r>
              <a:rPr lang="en-GB" sz="1500" i="1" dirty="0"/>
              <a:t>Guidance for curriculum leaders and teachers</a:t>
            </a:r>
            <a:r>
              <a:rPr lang="en-GB" sz="1500" dirty="0"/>
              <a:t> for further support on how to implement the package </a:t>
            </a:r>
            <a:r>
              <a:rPr lang="en-AU" sz="1500" dirty="0"/>
              <a:t>in your school’s context</a:t>
            </a:r>
            <a:r>
              <a:rPr lang="en-GB" sz="1500" dirty="0"/>
              <a:t>.</a:t>
            </a:r>
            <a:endParaRPr lang="en-GB" sz="1500" i="1" dirty="0"/>
          </a:p>
          <a:p>
            <a:endParaRPr lang="en-AU" sz="1500" dirty="0">
              <a:solidFill>
                <a:schemeClr val="tx1"/>
              </a:solidFill>
              <a:cs typeface="Arial" panose="020B0604020202020204" pitchFamily="34" charset="0"/>
            </a:endParaRPr>
          </a:p>
          <a:p>
            <a:endParaRPr lang="en-AU" sz="1500" b="1" dirty="0">
              <a:solidFill>
                <a:schemeClr val="tx1"/>
              </a:solidFill>
              <a:cs typeface="Arial" panose="020B0604020202020204" pitchFamily="34" charset="0"/>
            </a:endParaRPr>
          </a:p>
          <a:p>
            <a:r>
              <a:rPr lang="en-US" sz="1500" b="1" dirty="0">
                <a:solidFill>
                  <a:schemeClr val="tx1"/>
                </a:solidFill>
                <a:cs typeface="Arial" panose="020B0604020202020204" pitchFamily="34" charset="0"/>
              </a:rPr>
              <a:t>Prepare your materials:</a:t>
            </a:r>
            <a:r>
              <a:rPr lang="en-US" sz="1500" dirty="0">
                <a:solidFill>
                  <a:schemeClr val="tx1"/>
                </a:solidFill>
                <a:cs typeface="Arial" panose="020B0604020202020204" pitchFamily="34" charset="0"/>
              </a:rPr>
              <a:t> </a:t>
            </a:r>
            <a:r>
              <a:rPr lang="en-US" sz="1500" dirty="0"/>
              <a:t>The </a:t>
            </a:r>
            <a:r>
              <a:rPr lang="en-AU" sz="1500" i="1" dirty="0"/>
              <a:t>Fractions reflection</a:t>
            </a:r>
            <a:r>
              <a:rPr lang="en-US" sz="1500" dirty="0"/>
              <a:t> document complements this presentation and can be provided to teachers to support their professional learning.</a:t>
            </a:r>
          </a:p>
        </p:txBody>
      </p:sp>
      <p:sp>
        <p:nvSpPr>
          <p:cNvPr id="2" name="Rectangle 1">
            <a:hlinkClick r:id="rId5" action="ppaction://hlinksldjump"/>
            <a:extLst>
              <a:ext uri="{FF2B5EF4-FFF2-40B4-BE49-F238E27FC236}">
                <a16:creationId xmlns:a16="http://schemas.microsoft.com/office/drawing/2014/main" id="{1F366F61-9272-0BC1-E695-5095C0C363C7}"/>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3" name="Oval 2">
            <a:extLst>
              <a:ext uri="{FF2B5EF4-FFF2-40B4-BE49-F238E27FC236}">
                <a16:creationId xmlns:a16="http://schemas.microsoft.com/office/drawing/2014/main" id="{C160E672-887A-2386-1812-39F204BCBB6A}"/>
              </a:ext>
            </a:extLst>
          </p:cNvPr>
          <p:cNvSpPr/>
          <p:nvPr/>
        </p:nvSpPr>
        <p:spPr>
          <a:xfrm>
            <a:off x="5222578" y="1023750"/>
            <a:ext cx="3095524" cy="3096000"/>
          </a:xfrm>
          <a:prstGeom prst="ellipse">
            <a:avLst/>
          </a:prstGeom>
          <a:solidFill>
            <a:schemeClr val="bg1"/>
          </a:solidFill>
          <a:ln w="57150">
            <a:solidFill>
              <a:srgbClr val="ED7A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AU"/>
            </a:defPPr>
            <a:lvl1pPr algn="l" rtl="0" fontAlgn="base">
              <a:spcBef>
                <a:spcPct val="50000"/>
              </a:spcBef>
              <a:spcAft>
                <a:spcPct val="0"/>
              </a:spcAft>
              <a:defRPr kern="1200">
                <a:solidFill>
                  <a:schemeClr val="lt1"/>
                </a:solidFill>
                <a:latin typeface="+mn-lt"/>
                <a:ea typeface="+mn-ea"/>
                <a:cs typeface="+mn-cs"/>
              </a:defRPr>
            </a:lvl1pPr>
            <a:lvl2pPr marL="457200" algn="l" rtl="0" fontAlgn="base">
              <a:spcBef>
                <a:spcPct val="50000"/>
              </a:spcBef>
              <a:spcAft>
                <a:spcPct val="0"/>
              </a:spcAft>
              <a:defRPr kern="1200">
                <a:solidFill>
                  <a:schemeClr val="lt1"/>
                </a:solidFill>
                <a:latin typeface="+mn-lt"/>
                <a:ea typeface="+mn-ea"/>
                <a:cs typeface="+mn-cs"/>
              </a:defRPr>
            </a:lvl2pPr>
            <a:lvl3pPr marL="914400" algn="l" rtl="0" fontAlgn="base">
              <a:spcBef>
                <a:spcPct val="50000"/>
              </a:spcBef>
              <a:spcAft>
                <a:spcPct val="0"/>
              </a:spcAft>
              <a:defRPr kern="1200">
                <a:solidFill>
                  <a:schemeClr val="lt1"/>
                </a:solidFill>
                <a:latin typeface="+mn-lt"/>
                <a:ea typeface="+mn-ea"/>
                <a:cs typeface="+mn-cs"/>
              </a:defRPr>
            </a:lvl3pPr>
            <a:lvl4pPr marL="1371600" algn="l" rtl="0" fontAlgn="base">
              <a:spcBef>
                <a:spcPct val="50000"/>
              </a:spcBef>
              <a:spcAft>
                <a:spcPct val="0"/>
              </a:spcAft>
              <a:defRPr kern="1200">
                <a:solidFill>
                  <a:schemeClr val="lt1"/>
                </a:solidFill>
                <a:latin typeface="+mn-lt"/>
                <a:ea typeface="+mn-ea"/>
                <a:cs typeface="+mn-cs"/>
              </a:defRPr>
            </a:lvl4pPr>
            <a:lvl5pPr marL="1828800" algn="l" rtl="0" fontAlgn="base">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AU" sz="4400" b="1">
                <a:solidFill>
                  <a:srgbClr val="ED7A23"/>
                </a:solidFill>
              </a:rPr>
              <a:t>Before you start</a:t>
            </a:r>
          </a:p>
        </p:txBody>
      </p:sp>
    </p:spTree>
    <p:custDataLst>
      <p:tags r:id="rId1"/>
    </p:custDataLst>
    <p:extLst>
      <p:ext uri="{BB962C8B-B14F-4D97-AF65-F5344CB8AC3E}">
        <p14:creationId xmlns:p14="http://schemas.microsoft.com/office/powerpoint/2010/main" val="378255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AU" dirty="0">
                <a:latin typeface="Arial"/>
                <a:cs typeface="Arial"/>
              </a:rPr>
              <a:t>The importance of fractions</a:t>
            </a:r>
            <a:endParaRPr lang="en-AU" dirty="0"/>
          </a:p>
        </p:txBody>
      </p:sp>
      <p:sp>
        <p:nvSpPr>
          <p:cNvPr id="3" name="Content Placeholder 2">
            <a:extLst>
              <a:ext uri="{FF2B5EF4-FFF2-40B4-BE49-F238E27FC236}">
                <a16:creationId xmlns:a16="http://schemas.microsoft.com/office/drawing/2014/main" id="{9D114C0D-5F7E-B3D4-BF60-5410FD3F4DDD}"/>
              </a:ext>
            </a:extLst>
          </p:cNvPr>
          <p:cNvSpPr>
            <a:spLocks noGrp="1"/>
          </p:cNvSpPr>
          <p:nvPr>
            <p:ph idx="1"/>
          </p:nvPr>
        </p:nvSpPr>
        <p:spPr>
          <a:xfrm>
            <a:off x="327025" y="771550"/>
            <a:ext cx="3884935" cy="3708000"/>
          </a:xfrm>
        </p:spPr>
        <p:txBody>
          <a:bodyPr/>
          <a:lstStyle/>
          <a:p>
            <a:pPr marL="342900" indent="-342900">
              <a:buFont typeface="Arial" panose="020B0604020202020204" pitchFamily="34" charset="0"/>
              <a:buChar char="•"/>
            </a:pPr>
            <a:r>
              <a:rPr lang="en-AU" dirty="0"/>
              <a:t>Fractions are a key aspect of numeracy in the 21st century.</a:t>
            </a:r>
          </a:p>
          <a:p>
            <a:pPr marL="342900" indent="-342900">
              <a:buFont typeface="Arial" panose="020B0604020202020204" pitchFamily="34" charset="0"/>
              <a:buChar char="•"/>
            </a:pPr>
            <a:r>
              <a:rPr lang="en-US" dirty="0"/>
              <a:t>Fractions have everyday relevance. Even young students are exposed to fractions in their daily lives. </a:t>
            </a:r>
            <a:endParaRPr lang="en-AU" dirty="0"/>
          </a:p>
          <a:p>
            <a:endParaRPr lang="en-AU" dirty="0"/>
          </a:p>
        </p:txBody>
      </p:sp>
      <p:pic>
        <p:nvPicPr>
          <p:cNvPr id="6" name="Picture 5">
            <a:extLst>
              <a:ext uri="{FF2B5EF4-FFF2-40B4-BE49-F238E27FC236}">
                <a16:creationId xmlns:a16="http://schemas.microsoft.com/office/drawing/2014/main" id="{1D763E9C-7386-4546-A68D-69513D51D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897563"/>
            <a:ext cx="3890306" cy="3348373"/>
          </a:xfrm>
          <a:prstGeom prst="rect">
            <a:avLst/>
          </a:prstGeom>
        </p:spPr>
      </p:pic>
      <p:sp>
        <p:nvSpPr>
          <p:cNvPr id="2" name="Rectangle 1">
            <a:hlinkClick r:id="rId5" action="ppaction://hlinksldjump"/>
            <a:extLst>
              <a:ext uri="{FF2B5EF4-FFF2-40B4-BE49-F238E27FC236}">
                <a16:creationId xmlns:a16="http://schemas.microsoft.com/office/drawing/2014/main" id="{33437DAD-33F6-F291-34A1-2344DA917640}"/>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Tree>
    <p:custDataLst>
      <p:tags r:id="rId1"/>
    </p:custDataLst>
    <p:extLst>
      <p:ext uri="{BB962C8B-B14F-4D97-AF65-F5344CB8AC3E}">
        <p14:creationId xmlns:p14="http://schemas.microsoft.com/office/powerpoint/2010/main" val="124818119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85C30-D24F-9E8B-7AE0-5433F8C216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09922D-1FA8-7BB8-B35C-2544D70DEA68}"/>
              </a:ext>
            </a:extLst>
          </p:cNvPr>
          <p:cNvSpPr>
            <a:spLocks noGrp="1"/>
          </p:cNvSpPr>
          <p:nvPr>
            <p:ph type="title"/>
          </p:nvPr>
        </p:nvSpPr>
        <p:spPr/>
        <p:txBody>
          <a:bodyPr/>
          <a:lstStyle/>
          <a:p>
            <a:r>
              <a:rPr lang="en-AU"/>
              <a:t>Acknowledgments</a:t>
            </a:r>
          </a:p>
        </p:txBody>
      </p:sp>
      <p:sp>
        <p:nvSpPr>
          <p:cNvPr id="3" name="Content Placeholder 2">
            <a:extLst>
              <a:ext uri="{FF2B5EF4-FFF2-40B4-BE49-F238E27FC236}">
                <a16:creationId xmlns:a16="http://schemas.microsoft.com/office/drawing/2014/main" id="{A092465E-AD8D-733B-574B-73115311FA16}"/>
              </a:ext>
            </a:extLst>
          </p:cNvPr>
          <p:cNvSpPr>
            <a:spLocks noGrp="1"/>
          </p:cNvSpPr>
          <p:nvPr>
            <p:ph idx="1"/>
          </p:nvPr>
        </p:nvSpPr>
        <p:spPr/>
        <p:txBody>
          <a:bodyPr>
            <a:noAutofit/>
          </a:bodyPr>
          <a:lstStyle/>
          <a:p>
            <a:r>
              <a:rPr lang="en-US" sz="1000" dirty="0">
                <a:effectLst/>
                <a:latin typeface="+mn-lt"/>
              </a:rPr>
              <a:t>7. </a:t>
            </a:r>
            <a:r>
              <a:rPr lang="en-US" sz="1000" dirty="0" err="1">
                <a:effectLst/>
                <a:latin typeface="+mn-lt"/>
              </a:rPr>
              <a:t>OpenClipart</a:t>
            </a:r>
            <a:r>
              <a:rPr lang="en-US" sz="1000" dirty="0">
                <a:effectLst/>
                <a:latin typeface="+mn-lt"/>
              </a:rPr>
              <a:t>-Vectors 2017, Download Cupcake, Cupcakes, Desserts. Royalty-Free Vector Graphic. Used under the terms of the </a:t>
            </a:r>
            <a:r>
              <a:rPr lang="en-US" sz="1000" dirty="0" err="1">
                <a:effectLst/>
                <a:latin typeface="+mn-lt"/>
              </a:rPr>
              <a:t>Pixabay</a:t>
            </a:r>
            <a:r>
              <a:rPr lang="en-US" sz="1000" dirty="0">
                <a:effectLst/>
                <a:latin typeface="+mn-lt"/>
              </a:rPr>
              <a:t> </a:t>
            </a:r>
            <a:r>
              <a:rPr lang="en-US" sz="1000" dirty="0" err="1">
                <a:effectLst/>
                <a:latin typeface="+mn-lt"/>
              </a:rPr>
              <a:t>licence</a:t>
            </a:r>
            <a:r>
              <a:rPr lang="en-US" sz="1000" dirty="0">
                <a:effectLst/>
                <a:latin typeface="+mn-lt"/>
              </a:rPr>
              <a:t>. </a:t>
            </a:r>
            <a:r>
              <a:rPr lang="en-US" sz="1000" dirty="0">
                <a:effectLst/>
                <a:latin typeface="+mn-lt"/>
                <a:hlinkClick r:id="rId3"/>
              </a:rPr>
              <a:t>https://pixabay.com/vectors/cupcake-cupcakes-desserts-frosting-2024479/</a:t>
            </a:r>
            <a:endParaRPr lang="en-US" sz="1000" dirty="0">
              <a:latin typeface="+mn-lt"/>
            </a:endParaRPr>
          </a:p>
          <a:p>
            <a:r>
              <a:rPr lang="en-US" sz="1000" dirty="0">
                <a:effectLst/>
                <a:latin typeface="+mn-lt"/>
              </a:rPr>
              <a:t>8. </a:t>
            </a:r>
            <a:r>
              <a:rPr lang="en-US" sz="1000" dirty="0" err="1">
                <a:effectLst/>
                <a:latin typeface="+mn-lt"/>
              </a:rPr>
              <a:t>OpenClipart</a:t>
            </a:r>
            <a:r>
              <a:rPr lang="en-US" sz="1000" dirty="0">
                <a:effectLst/>
                <a:latin typeface="+mn-lt"/>
              </a:rPr>
              <a:t>-Vectors 2013, Download Animals, Chicken, Cow. Royalty-Free Vector Graphic. Used under the terms of the </a:t>
            </a:r>
            <a:r>
              <a:rPr lang="en-US" sz="1000" dirty="0" err="1">
                <a:effectLst/>
                <a:latin typeface="+mn-lt"/>
              </a:rPr>
              <a:t>Pixabay</a:t>
            </a:r>
            <a:r>
              <a:rPr lang="en-US" sz="1000" dirty="0">
                <a:effectLst/>
                <a:latin typeface="+mn-lt"/>
              </a:rPr>
              <a:t> </a:t>
            </a:r>
            <a:r>
              <a:rPr lang="en-US" sz="1000" dirty="0" err="1">
                <a:effectLst/>
                <a:latin typeface="+mn-lt"/>
              </a:rPr>
              <a:t>licence</a:t>
            </a:r>
            <a:r>
              <a:rPr lang="en-US" sz="1000" dirty="0">
                <a:effectLst/>
                <a:latin typeface="+mn-lt"/>
              </a:rPr>
              <a:t>. </a:t>
            </a:r>
            <a:r>
              <a:rPr lang="en-US" sz="1000" dirty="0">
                <a:effectLst/>
                <a:latin typeface="+mn-lt"/>
                <a:hlinkClick r:id="rId4"/>
              </a:rPr>
              <a:t>https://pixabay.com/vectors/animals-chicken-cow-horse-pig-158331/</a:t>
            </a:r>
            <a:endParaRPr lang="en-US" sz="1000" dirty="0">
              <a:latin typeface="+mn-lt"/>
            </a:endParaRPr>
          </a:p>
          <a:p>
            <a:r>
              <a:rPr lang="en-US" sz="1000" dirty="0">
                <a:effectLst/>
                <a:latin typeface="+mn-lt"/>
              </a:rPr>
              <a:t>9. </a:t>
            </a:r>
            <a:r>
              <a:rPr lang="en-US" sz="1000" dirty="0" err="1">
                <a:effectLst/>
                <a:latin typeface="+mn-lt"/>
              </a:rPr>
              <a:t>OpenClipart</a:t>
            </a:r>
            <a:r>
              <a:rPr lang="en-US" sz="1000" dirty="0">
                <a:effectLst/>
                <a:latin typeface="+mn-lt"/>
              </a:rPr>
              <a:t>-Vectors 2016, Download Cartoon, Snake, Yellow. Royalty-Free Vector Graphic, Pixabay.com. Used under the terms of the </a:t>
            </a:r>
            <a:r>
              <a:rPr lang="en-US" sz="1000" dirty="0" err="1">
                <a:effectLst/>
                <a:latin typeface="+mn-lt"/>
              </a:rPr>
              <a:t>Pixabay</a:t>
            </a:r>
            <a:r>
              <a:rPr lang="en-US" sz="1000" dirty="0">
                <a:effectLst/>
                <a:latin typeface="+mn-lt"/>
              </a:rPr>
              <a:t> </a:t>
            </a:r>
            <a:r>
              <a:rPr lang="en-US" sz="1000" dirty="0" err="1">
                <a:effectLst/>
                <a:latin typeface="+mn-lt"/>
              </a:rPr>
              <a:t>licence</a:t>
            </a:r>
            <a:r>
              <a:rPr lang="en-US" sz="1000" dirty="0">
                <a:effectLst/>
                <a:latin typeface="+mn-lt"/>
              </a:rPr>
              <a:t>. </a:t>
            </a:r>
            <a:r>
              <a:rPr lang="en-US" sz="1000" dirty="0">
                <a:effectLst/>
                <a:latin typeface="+mn-lt"/>
                <a:hlinkClick r:id="rId5"/>
              </a:rPr>
              <a:t>https://pixabay.com/vectors/cartoon-snake-yellow-1293047/</a:t>
            </a:r>
            <a:endParaRPr lang="en-US" sz="1000" dirty="0">
              <a:latin typeface="+mn-lt"/>
            </a:endParaRPr>
          </a:p>
          <a:p>
            <a:r>
              <a:rPr lang="en-US" sz="1000" dirty="0">
                <a:effectLst/>
                <a:latin typeface="+mn-lt"/>
              </a:rPr>
              <a:t>10. </a:t>
            </a:r>
            <a:r>
              <a:rPr lang="en-US" sz="1000" dirty="0" err="1">
                <a:effectLst/>
                <a:latin typeface="+mn-lt"/>
              </a:rPr>
              <a:t>Clker</a:t>
            </a:r>
            <a:r>
              <a:rPr lang="en-US" sz="1000" dirty="0">
                <a:effectLst/>
                <a:latin typeface="+mn-lt"/>
              </a:rPr>
              <a:t>-Free-Vector-Images 2014, Download Chair, Red, Metal. Royalty-Free Vector Graphic. Used under the terms of the </a:t>
            </a:r>
            <a:r>
              <a:rPr lang="en-US" sz="1000" dirty="0" err="1">
                <a:effectLst/>
                <a:latin typeface="+mn-lt"/>
              </a:rPr>
              <a:t>Pixabay</a:t>
            </a:r>
            <a:r>
              <a:rPr lang="en-US" sz="1000" dirty="0">
                <a:effectLst/>
                <a:latin typeface="+mn-lt"/>
              </a:rPr>
              <a:t> </a:t>
            </a:r>
            <a:r>
              <a:rPr lang="en-US" sz="1000" dirty="0" err="1">
                <a:effectLst/>
                <a:latin typeface="+mn-lt"/>
              </a:rPr>
              <a:t>licence</a:t>
            </a:r>
            <a:r>
              <a:rPr lang="en-US" sz="1000" dirty="0">
                <a:effectLst/>
                <a:latin typeface="+mn-lt"/>
              </a:rPr>
              <a:t>. </a:t>
            </a:r>
            <a:r>
              <a:rPr lang="en-US" sz="1000" dirty="0">
                <a:effectLst/>
                <a:latin typeface="+mn-lt"/>
                <a:hlinkClick r:id="rId6"/>
              </a:rPr>
              <a:t>https://pixabay.com/vectors/chair-red-metal-school-office-308101/</a:t>
            </a:r>
            <a:endParaRPr lang="en-US" sz="1000" dirty="0">
              <a:latin typeface="+mn-lt"/>
            </a:endParaRPr>
          </a:p>
          <a:p>
            <a:r>
              <a:rPr lang="en-US" sz="1000" dirty="0">
                <a:effectLst/>
                <a:latin typeface="+mn-lt"/>
              </a:rPr>
              <a:t>11. Orange fruit sliced by </a:t>
            </a:r>
            <a:r>
              <a:rPr lang="en-US" sz="1000" dirty="0" err="1">
                <a:effectLst/>
                <a:latin typeface="+mn-lt"/>
              </a:rPr>
              <a:t>Clker</a:t>
            </a:r>
            <a:r>
              <a:rPr lang="en-US" sz="1000" dirty="0">
                <a:effectLst/>
                <a:latin typeface="+mn-lt"/>
              </a:rPr>
              <a:t>-Free-Vector-Images. Used under the terms of the </a:t>
            </a:r>
            <a:r>
              <a:rPr lang="en-US" sz="1000" dirty="0" err="1">
                <a:effectLst/>
                <a:latin typeface="+mn-lt"/>
              </a:rPr>
              <a:t>Pixabay</a:t>
            </a:r>
            <a:r>
              <a:rPr lang="en-US" sz="1000" dirty="0">
                <a:effectLst/>
                <a:latin typeface="+mn-lt"/>
              </a:rPr>
              <a:t> </a:t>
            </a:r>
            <a:r>
              <a:rPr lang="en-US" sz="1000" dirty="0" err="1">
                <a:effectLst/>
                <a:latin typeface="+mn-lt"/>
              </a:rPr>
              <a:t>licence</a:t>
            </a:r>
            <a:r>
              <a:rPr lang="en-US" sz="1000" dirty="0">
                <a:effectLst/>
                <a:latin typeface="+mn-lt"/>
              </a:rPr>
              <a:t>. </a:t>
            </a:r>
            <a:r>
              <a:rPr lang="en-US" sz="1000" dirty="0">
                <a:effectLst/>
                <a:latin typeface="+mn-lt"/>
                <a:hlinkClick r:id="rId7"/>
              </a:rPr>
              <a:t>https://pixabay.com/vectors/orange-fruit-food-sliced-juicy-42395/</a:t>
            </a:r>
            <a:endParaRPr lang="en-US" sz="1000" dirty="0">
              <a:effectLst/>
              <a:latin typeface="+mn-lt"/>
            </a:endParaRPr>
          </a:p>
          <a:p>
            <a:pPr marL="288000" indent="-288000" fontAlgn="auto">
              <a:spcAft>
                <a:spcPts val="0"/>
              </a:spcAft>
              <a:buFont typeface="+mj-lt"/>
              <a:buAutoNum type="arabicPeriod" startAt="6"/>
            </a:pPr>
            <a:endParaRPr lang="en-US" sz="1200" dirty="0"/>
          </a:p>
        </p:txBody>
      </p:sp>
    </p:spTree>
    <p:extLst>
      <p:ext uri="{BB962C8B-B14F-4D97-AF65-F5344CB8AC3E}">
        <p14:creationId xmlns:p14="http://schemas.microsoft.com/office/powerpoint/2010/main" val="324783190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a:extLst>
              <a:ext uri="{FF2B5EF4-FFF2-40B4-BE49-F238E27FC236}">
                <a16:creationId xmlns:a16="http://schemas.microsoft.com/office/drawing/2014/main" id="{E40473FA-EE1A-4320-9E4F-EE3F779A53CD}"/>
              </a:ext>
            </a:extLst>
          </p:cNvPr>
          <p:cNvSpPr>
            <a:spLocks noGrp="1"/>
          </p:cNvSpPr>
          <p:nvPr>
            <p:ph sz="quarter" idx="11"/>
          </p:nvPr>
        </p:nvSpPr>
        <p:spPr/>
        <p:txBody>
          <a:bodyPr/>
          <a:lstStyle/>
          <a:p>
            <a:pPr>
              <a:spcBef>
                <a:spcPts val="0"/>
              </a:spcBef>
              <a:spcAft>
                <a:spcPts val="0"/>
              </a:spcAft>
            </a:pPr>
            <a:endParaRPr lang="en-AU" sz="300" noProof="0" dirty="0"/>
          </a:p>
          <a:p>
            <a:pPr>
              <a:lnSpc>
                <a:spcPct val="110000"/>
              </a:lnSpc>
              <a:spcBef>
                <a:spcPts val="0"/>
              </a:spcBef>
              <a:spcAft>
                <a:spcPts val="0"/>
              </a:spcAft>
            </a:pPr>
            <a:r>
              <a:rPr lang="en-AU" sz="1200" noProof="0" dirty="0"/>
              <a:t>                </a:t>
            </a:r>
            <a:r>
              <a:rPr lang="en-AU" noProof="0" dirty="0"/>
              <a:t>© State of Queensland (QCAA) 2026</a:t>
            </a:r>
          </a:p>
          <a:p>
            <a:pPr>
              <a:lnSpc>
                <a:spcPct val="110000"/>
              </a:lnSpc>
            </a:pPr>
            <a:r>
              <a:rPr lang="en-AU" b="1" spc="-20" noProof="0" dirty="0"/>
              <a:t>Licence</a:t>
            </a:r>
            <a:r>
              <a:rPr lang="en-AU" spc="-20" noProof="0" dirty="0"/>
              <a:t>: </a:t>
            </a:r>
            <a:r>
              <a:rPr lang="en-AU" spc="-20" noProof="0" dirty="0">
                <a:hlinkClick r:id="rId3"/>
              </a:rPr>
              <a:t>https://creativecommons.org/licenses/by/4.0</a:t>
            </a:r>
            <a:r>
              <a:rPr lang="en-AU" spc="-20" noProof="0" dirty="0"/>
              <a:t> </a:t>
            </a:r>
            <a:r>
              <a:rPr lang="en-AU" b="1" spc="-20" noProof="0" dirty="0">
                <a:solidFill>
                  <a:schemeClr val="tx2">
                    <a:lumMod val="50000"/>
                    <a:lumOff val="50000"/>
                  </a:schemeClr>
                </a:solidFill>
              </a:rPr>
              <a:t>|</a:t>
            </a:r>
            <a:r>
              <a:rPr lang="en-AU" spc="-20" noProof="0" dirty="0"/>
              <a:t> </a:t>
            </a:r>
            <a:r>
              <a:rPr lang="en-AU" b="1" spc="-20" noProof="0" dirty="0"/>
              <a:t>Copyright notice:</a:t>
            </a:r>
            <a:r>
              <a:rPr lang="en-AU" spc="-20" noProof="0" dirty="0"/>
              <a:t> </a:t>
            </a:r>
            <a:r>
              <a:rPr lang="en-AU" spc="-20" noProof="0" dirty="0">
                <a:hlinkClick r:id="rId4"/>
              </a:rPr>
              <a:t>www.qcaa.qld.edu.au/copyright</a:t>
            </a:r>
            <a:r>
              <a:rPr lang="en-AU" spc="-20" noProof="0" dirty="0"/>
              <a:t> — lists the full terms and conditions, which specify certain exceptions to the licence. </a:t>
            </a:r>
            <a:r>
              <a:rPr lang="en-AU" b="1" spc="-20" noProof="0" dirty="0">
                <a:solidFill>
                  <a:schemeClr val="tx2">
                    <a:lumMod val="50000"/>
                    <a:lumOff val="50000"/>
                  </a:schemeClr>
                </a:solidFill>
              </a:rPr>
              <a:t>|</a:t>
            </a:r>
            <a:r>
              <a:rPr lang="en-AU" spc="-20" noProof="0" dirty="0"/>
              <a:t> </a:t>
            </a:r>
            <a:br>
              <a:rPr lang="en-AU" spc="-20" noProof="0" dirty="0"/>
            </a:br>
            <a:r>
              <a:rPr lang="en-AU" b="1" noProof="0" dirty="0"/>
              <a:t>Attribution</a:t>
            </a:r>
            <a:r>
              <a:rPr lang="en-AU" noProof="0" dirty="0"/>
              <a:t>: © State of Queensland (QCAA) 2026 </a:t>
            </a:r>
            <a:r>
              <a:rPr lang="en-AU" spc="-20" noProof="0" dirty="0">
                <a:hlinkClick r:id="rId4"/>
              </a:rPr>
              <a:t>www.qcaa.qld.edu.au/copyright</a:t>
            </a:r>
            <a:r>
              <a:rPr lang="en-AU" spc="-20" noProof="0" dirty="0"/>
              <a:t>.</a:t>
            </a:r>
            <a:endParaRPr lang="en-AU" noProof="0" dirty="0"/>
          </a:p>
          <a:p>
            <a:pPr>
              <a:lnSpc>
                <a:spcPct val="110000"/>
              </a:lnSpc>
            </a:pPr>
            <a:r>
              <a:rPr lang="en-AU" noProof="0" dirty="0"/>
              <a:t>Other copyright material in this presentation is listed on the previous slide/s. </a:t>
            </a:r>
          </a:p>
          <a:p>
            <a:endParaRPr lang="en-AU" noProof="0" dirty="0"/>
          </a:p>
        </p:txBody>
      </p:sp>
    </p:spTree>
    <p:extLst>
      <p:ext uri="{BB962C8B-B14F-4D97-AF65-F5344CB8AC3E}">
        <p14:creationId xmlns:p14="http://schemas.microsoft.com/office/powerpoint/2010/main" val="366922372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2337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latin typeface="Arial"/>
                <a:cs typeface="Arial"/>
              </a:rPr>
              <a:t>The challenge of thinking about fractions</a:t>
            </a:r>
            <a:endParaRPr lang="en-AU"/>
          </a:p>
        </p:txBody>
      </p:sp>
      <p:sp>
        <p:nvSpPr>
          <p:cNvPr id="3" name="Content Placeholder 2"/>
          <p:cNvSpPr>
            <a:spLocks noGrp="1"/>
          </p:cNvSpPr>
          <p:nvPr>
            <p:ph idx="4294967295"/>
          </p:nvPr>
        </p:nvSpPr>
        <p:spPr>
          <a:xfrm>
            <a:off x="2483768" y="894303"/>
            <a:ext cx="6336381" cy="3314168"/>
          </a:xfrm>
        </p:spPr>
        <p:txBody>
          <a:bodyPr>
            <a:normAutofit/>
          </a:bodyPr>
          <a:lstStyle/>
          <a:p>
            <a:pPr>
              <a:spcAft>
                <a:spcPts val="600"/>
              </a:spcAft>
              <a:defRPr/>
            </a:pPr>
            <a:r>
              <a:rPr lang="en-US" dirty="0"/>
              <a:t>Students may find it challenging to:</a:t>
            </a:r>
          </a:p>
          <a:p>
            <a:pPr marL="257175" indent="-257175">
              <a:spcBef>
                <a:spcPts val="0"/>
              </a:spcBef>
              <a:buFont typeface="Arial" panose="020B0604020202020204" pitchFamily="34" charset="0"/>
              <a:buChar char="•"/>
              <a:defRPr/>
            </a:pPr>
            <a:r>
              <a:rPr lang="en-US" dirty="0"/>
              <a:t>comprehend additional numbers between 0 and 1 (fractions)</a:t>
            </a:r>
          </a:p>
          <a:p>
            <a:pPr marL="257175" indent="-257175">
              <a:spcBef>
                <a:spcPct val="30000"/>
              </a:spcBef>
              <a:spcAft>
                <a:spcPts val="600"/>
              </a:spcAft>
              <a:buFont typeface="Arial" panose="020B0604020202020204" pitchFamily="34" charset="0"/>
              <a:buChar char="•"/>
              <a:defRPr/>
            </a:pPr>
            <a:r>
              <a:rPr lang="en-US" dirty="0"/>
              <a:t>extend understanding beyond 1 to improper fractions and mixed numerals. </a:t>
            </a:r>
          </a:p>
          <a:p>
            <a:pPr>
              <a:spcAft>
                <a:spcPts val="600"/>
              </a:spcAft>
              <a:defRPr/>
            </a:pPr>
            <a:r>
              <a:rPr lang="en-US" dirty="0"/>
              <a:t>These challenges can be addressed through carefully sequenced teaching and learning activities to develop a deep conceptual understanding of fractions, i.e. </a:t>
            </a:r>
            <a:r>
              <a:rPr lang="en-US" b="1" dirty="0"/>
              <a:t>fraction sense</a:t>
            </a:r>
            <a:r>
              <a:rPr lang="en-US" dirty="0"/>
              <a:t>.</a:t>
            </a:r>
          </a:p>
          <a:p>
            <a:endParaRPr lang="en-US" sz="1800" dirty="0"/>
          </a:p>
        </p:txBody>
      </p:sp>
      <p:pic>
        <p:nvPicPr>
          <p:cNvPr id="8" name="Picture 7">
            <a:extLst>
              <a:ext uri="{FF2B5EF4-FFF2-40B4-BE49-F238E27FC236}">
                <a16:creationId xmlns:a16="http://schemas.microsoft.com/office/drawing/2014/main" id="{3F5FD6AC-499B-4451-A550-DE53748DEE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3851" y="1402944"/>
            <a:ext cx="1980248" cy="1995250"/>
          </a:xfrm>
          <a:prstGeom prst="rect">
            <a:avLst/>
          </a:prstGeom>
        </p:spPr>
      </p:pic>
      <p:sp>
        <p:nvSpPr>
          <p:cNvPr id="4" name="Rectangle 3">
            <a:hlinkClick r:id="rId5" action="ppaction://hlinksldjump"/>
            <a:extLst>
              <a:ext uri="{FF2B5EF4-FFF2-40B4-BE49-F238E27FC236}">
                <a16:creationId xmlns:a16="http://schemas.microsoft.com/office/drawing/2014/main" id="{6BD209F1-50BF-BBB5-437A-84245C31912D}"/>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9" name="Rectangle 8">
            <a:extLst>
              <a:ext uri="{FF2B5EF4-FFF2-40B4-BE49-F238E27FC236}">
                <a16:creationId xmlns:a16="http://schemas.microsoft.com/office/drawing/2014/main" id="{D9F38AF9-D252-0080-EB59-2563436F25BF}"/>
              </a:ext>
            </a:extLst>
          </p:cNvPr>
          <p:cNvSpPr/>
          <p:nvPr/>
        </p:nvSpPr>
        <p:spPr>
          <a:xfrm>
            <a:off x="251520" y="4326364"/>
            <a:ext cx="2232248" cy="261610"/>
          </a:xfrm>
          <a:prstGeom prst="rect">
            <a:avLst/>
          </a:prstGeom>
        </p:spPr>
        <p:txBody>
          <a:bodyPr wrap="square">
            <a:spAutoFit/>
          </a:bodyPr>
          <a:lstStyle/>
          <a:p>
            <a:r>
              <a:rPr lang="en-US" sz="1050" b="1" dirty="0"/>
              <a:t>Source: </a:t>
            </a:r>
            <a:r>
              <a:rPr lang="en-US" sz="1100" dirty="0"/>
              <a:t>Way, n.d.</a:t>
            </a:r>
            <a:endParaRPr lang="en-AU" sz="675" dirty="0"/>
          </a:p>
        </p:txBody>
      </p:sp>
    </p:spTree>
    <p:custDataLst>
      <p:tags r:id="rId1"/>
    </p:custDataLst>
    <p:extLst>
      <p:ext uri="{BB962C8B-B14F-4D97-AF65-F5344CB8AC3E}">
        <p14:creationId xmlns:p14="http://schemas.microsoft.com/office/powerpoint/2010/main" val="2122849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2243-ECE0-11A7-7DEA-18D5CAAFE3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1474C-EDE0-18A2-F4DA-A9C3B14CE07D}"/>
              </a:ext>
            </a:extLst>
          </p:cNvPr>
          <p:cNvSpPr>
            <a:spLocks noGrp="1"/>
          </p:cNvSpPr>
          <p:nvPr>
            <p:ph type="title"/>
          </p:nvPr>
        </p:nvSpPr>
        <p:spPr/>
        <p:txBody>
          <a:bodyPr/>
          <a:lstStyle/>
          <a:p>
            <a:r>
              <a:rPr lang="en-AU"/>
              <a:t>Growing understanding</a:t>
            </a:r>
          </a:p>
        </p:txBody>
      </p:sp>
      <p:pic>
        <p:nvPicPr>
          <p:cNvPr id="9" name="Content Placeholder 8">
            <a:extLst>
              <a:ext uri="{FF2B5EF4-FFF2-40B4-BE49-F238E27FC236}">
                <a16:creationId xmlns:a16="http://schemas.microsoft.com/office/drawing/2014/main" id="{75A00B2F-3411-4729-00FD-038BBA49785A}"/>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rcRect/>
          <a:stretch/>
        </p:blipFill>
        <p:spPr>
          <a:xfrm>
            <a:off x="2975215" y="574856"/>
            <a:ext cx="3506702" cy="3822464"/>
          </a:xfrm>
        </p:spPr>
      </p:pic>
      <p:sp>
        <p:nvSpPr>
          <p:cNvPr id="11" name="TextBox 10">
            <a:extLst>
              <a:ext uri="{FF2B5EF4-FFF2-40B4-BE49-F238E27FC236}">
                <a16:creationId xmlns:a16="http://schemas.microsoft.com/office/drawing/2014/main" id="{C02EB7A8-F478-1511-7820-24D3452DD8C3}"/>
              </a:ext>
            </a:extLst>
          </p:cNvPr>
          <p:cNvSpPr txBox="1"/>
          <p:nvPr/>
        </p:nvSpPr>
        <p:spPr>
          <a:xfrm>
            <a:off x="5716801" y="4083918"/>
            <a:ext cx="1072836" cy="261610"/>
          </a:xfrm>
          <a:prstGeom prst="rect">
            <a:avLst/>
          </a:prstGeom>
          <a:noFill/>
        </p:spPr>
        <p:txBody>
          <a:bodyPr wrap="square" rtlCol="0">
            <a:spAutoFit/>
          </a:bodyPr>
          <a:lstStyle/>
          <a:p>
            <a:pPr algn="ctr"/>
            <a:r>
              <a:rPr lang="en-AU" sz="1100">
                <a:solidFill>
                  <a:srgbClr val="371D32"/>
                </a:solidFill>
                <a:latin typeface="+mn-lt"/>
              </a:rPr>
              <a:t>Partitioning</a:t>
            </a:r>
          </a:p>
        </p:txBody>
      </p:sp>
      <p:sp>
        <p:nvSpPr>
          <p:cNvPr id="12" name="TextBox 11">
            <a:extLst>
              <a:ext uri="{FF2B5EF4-FFF2-40B4-BE49-F238E27FC236}">
                <a16:creationId xmlns:a16="http://schemas.microsoft.com/office/drawing/2014/main" id="{DCA47DDA-E90E-34DA-BBB5-58270A7CB19E}"/>
              </a:ext>
            </a:extLst>
          </p:cNvPr>
          <p:cNvSpPr txBox="1"/>
          <p:nvPr/>
        </p:nvSpPr>
        <p:spPr>
          <a:xfrm>
            <a:off x="1899244" y="3907536"/>
            <a:ext cx="1536502" cy="261610"/>
          </a:xfrm>
          <a:prstGeom prst="rect">
            <a:avLst/>
          </a:prstGeom>
          <a:noFill/>
        </p:spPr>
        <p:txBody>
          <a:bodyPr wrap="square" rtlCol="0">
            <a:spAutoFit/>
          </a:bodyPr>
          <a:lstStyle/>
          <a:p>
            <a:pPr algn="ctr"/>
            <a:r>
              <a:rPr lang="en-AU" sz="1100">
                <a:solidFill>
                  <a:srgbClr val="371D32"/>
                </a:solidFill>
                <a:latin typeface="+mn-lt"/>
              </a:rPr>
              <a:t>Inverse relationships</a:t>
            </a:r>
          </a:p>
        </p:txBody>
      </p:sp>
      <p:sp>
        <p:nvSpPr>
          <p:cNvPr id="13" name="TextBox 12">
            <a:extLst>
              <a:ext uri="{FF2B5EF4-FFF2-40B4-BE49-F238E27FC236}">
                <a16:creationId xmlns:a16="http://schemas.microsoft.com/office/drawing/2014/main" id="{800D9F9B-07F9-E347-6C53-24F5A17E54B6}"/>
              </a:ext>
            </a:extLst>
          </p:cNvPr>
          <p:cNvSpPr txBox="1"/>
          <p:nvPr/>
        </p:nvSpPr>
        <p:spPr>
          <a:xfrm>
            <a:off x="3743460" y="4455224"/>
            <a:ext cx="1116572" cy="261610"/>
          </a:xfrm>
          <a:prstGeom prst="rect">
            <a:avLst/>
          </a:prstGeom>
          <a:noFill/>
        </p:spPr>
        <p:txBody>
          <a:bodyPr wrap="square" rtlCol="0">
            <a:spAutoFit/>
          </a:bodyPr>
          <a:lstStyle/>
          <a:p>
            <a:pPr algn="ctr"/>
            <a:r>
              <a:rPr lang="en-AU" sz="1100">
                <a:solidFill>
                  <a:srgbClr val="371D32"/>
                </a:solidFill>
                <a:latin typeface="+mn-lt"/>
              </a:rPr>
              <a:t>Equal sharing</a:t>
            </a:r>
          </a:p>
        </p:txBody>
      </p:sp>
      <p:sp>
        <p:nvSpPr>
          <p:cNvPr id="14" name="TextBox 13">
            <a:extLst>
              <a:ext uri="{FF2B5EF4-FFF2-40B4-BE49-F238E27FC236}">
                <a16:creationId xmlns:a16="http://schemas.microsoft.com/office/drawing/2014/main" id="{967FA044-7C58-052B-756E-B5EFA8A87464}"/>
              </a:ext>
            </a:extLst>
          </p:cNvPr>
          <p:cNvSpPr txBox="1"/>
          <p:nvPr/>
        </p:nvSpPr>
        <p:spPr>
          <a:xfrm>
            <a:off x="4160325" y="4254504"/>
            <a:ext cx="927031" cy="261610"/>
          </a:xfrm>
          <a:prstGeom prst="rect">
            <a:avLst/>
          </a:prstGeom>
          <a:noFill/>
        </p:spPr>
        <p:txBody>
          <a:bodyPr wrap="square" rtlCol="0">
            <a:spAutoFit/>
          </a:bodyPr>
          <a:lstStyle/>
          <a:p>
            <a:pPr algn="ctr"/>
            <a:r>
              <a:rPr lang="en-AU" sz="1100">
                <a:solidFill>
                  <a:srgbClr val="371D32"/>
                </a:solidFill>
                <a:latin typeface="+mn-lt"/>
              </a:rPr>
              <a:t>Counting</a:t>
            </a:r>
            <a:r>
              <a:rPr lang="en-AU" sz="1100">
                <a:solidFill>
                  <a:srgbClr val="371D32"/>
                </a:solidFill>
                <a:latin typeface="Aptos" panose="020B0004020202020204" pitchFamily="34" charset="0"/>
              </a:rPr>
              <a:t> </a:t>
            </a:r>
          </a:p>
        </p:txBody>
      </p:sp>
      <p:sp>
        <p:nvSpPr>
          <p:cNvPr id="15" name="TextBox 14">
            <a:extLst>
              <a:ext uri="{FF2B5EF4-FFF2-40B4-BE49-F238E27FC236}">
                <a16:creationId xmlns:a16="http://schemas.microsoft.com/office/drawing/2014/main" id="{4A33DE92-1168-0EC2-7B69-92E253230F4B}"/>
              </a:ext>
            </a:extLst>
          </p:cNvPr>
          <p:cNvSpPr txBox="1"/>
          <p:nvPr/>
        </p:nvSpPr>
        <p:spPr>
          <a:xfrm>
            <a:off x="5496448" y="4299942"/>
            <a:ext cx="1200392" cy="261610"/>
          </a:xfrm>
          <a:prstGeom prst="rect">
            <a:avLst/>
          </a:prstGeom>
          <a:noFill/>
        </p:spPr>
        <p:txBody>
          <a:bodyPr wrap="square" rtlCol="0">
            <a:spAutoFit/>
          </a:bodyPr>
          <a:lstStyle/>
          <a:p>
            <a:pPr algn="ctr"/>
            <a:r>
              <a:rPr lang="en-AU" sz="1100">
                <a:solidFill>
                  <a:srgbClr val="371D32"/>
                </a:solidFill>
                <a:latin typeface="+mn-lt"/>
              </a:rPr>
              <a:t>Measurement</a:t>
            </a:r>
            <a:r>
              <a:rPr lang="en-AU" sz="1100">
                <a:solidFill>
                  <a:srgbClr val="371D32"/>
                </a:solidFill>
                <a:latin typeface="Aptos" panose="020B0004020202020204" pitchFamily="34" charset="0"/>
              </a:rPr>
              <a:t> </a:t>
            </a:r>
          </a:p>
        </p:txBody>
      </p:sp>
      <p:sp>
        <p:nvSpPr>
          <p:cNvPr id="16" name="TextBox 15">
            <a:extLst>
              <a:ext uri="{FF2B5EF4-FFF2-40B4-BE49-F238E27FC236}">
                <a16:creationId xmlns:a16="http://schemas.microsoft.com/office/drawing/2014/main" id="{F870C0DA-74E4-7B1C-B312-1DADBF658B36}"/>
              </a:ext>
            </a:extLst>
          </p:cNvPr>
          <p:cNvSpPr txBox="1"/>
          <p:nvPr/>
        </p:nvSpPr>
        <p:spPr>
          <a:xfrm>
            <a:off x="2386360" y="4091782"/>
            <a:ext cx="1308833" cy="261610"/>
          </a:xfrm>
          <a:prstGeom prst="rect">
            <a:avLst/>
          </a:prstGeom>
          <a:noFill/>
        </p:spPr>
        <p:txBody>
          <a:bodyPr wrap="square" rtlCol="0">
            <a:spAutoFit/>
          </a:bodyPr>
          <a:lstStyle/>
          <a:p>
            <a:pPr algn="ctr"/>
            <a:r>
              <a:rPr lang="en-AU" sz="1100">
                <a:solidFill>
                  <a:srgbClr val="371D32"/>
                </a:solidFill>
                <a:latin typeface="+mn-lt"/>
              </a:rPr>
              <a:t>Part-part-whole </a:t>
            </a:r>
          </a:p>
        </p:txBody>
      </p:sp>
      <p:sp>
        <p:nvSpPr>
          <p:cNvPr id="17" name="TextBox 16">
            <a:extLst>
              <a:ext uri="{FF2B5EF4-FFF2-40B4-BE49-F238E27FC236}">
                <a16:creationId xmlns:a16="http://schemas.microsoft.com/office/drawing/2014/main" id="{50C1CAED-DBF6-F445-47BC-031CD7DE2BA5}"/>
              </a:ext>
            </a:extLst>
          </p:cNvPr>
          <p:cNvSpPr txBox="1"/>
          <p:nvPr/>
        </p:nvSpPr>
        <p:spPr>
          <a:xfrm>
            <a:off x="3245322" y="4266515"/>
            <a:ext cx="927031" cy="261610"/>
          </a:xfrm>
          <a:prstGeom prst="rect">
            <a:avLst/>
          </a:prstGeom>
          <a:noFill/>
        </p:spPr>
        <p:txBody>
          <a:bodyPr wrap="square" rtlCol="0">
            <a:spAutoFit/>
          </a:bodyPr>
          <a:lstStyle/>
          <a:p>
            <a:pPr algn="ctr"/>
            <a:r>
              <a:rPr lang="en-AU" sz="1100">
                <a:solidFill>
                  <a:srgbClr val="371D32"/>
                </a:solidFill>
                <a:latin typeface="+mn-lt"/>
              </a:rPr>
              <a:t>Patterns</a:t>
            </a:r>
            <a:r>
              <a:rPr lang="en-AU" sz="1100">
                <a:solidFill>
                  <a:srgbClr val="371D32"/>
                </a:solidFill>
                <a:latin typeface="Aptos" panose="020B0004020202020204" pitchFamily="34" charset="0"/>
              </a:rPr>
              <a:t> </a:t>
            </a:r>
          </a:p>
        </p:txBody>
      </p:sp>
      <p:sp>
        <p:nvSpPr>
          <p:cNvPr id="18" name="TextBox 17">
            <a:extLst>
              <a:ext uri="{FF2B5EF4-FFF2-40B4-BE49-F238E27FC236}">
                <a16:creationId xmlns:a16="http://schemas.microsoft.com/office/drawing/2014/main" id="{B2715763-D712-507A-CC40-BAC1840DE18F}"/>
              </a:ext>
            </a:extLst>
          </p:cNvPr>
          <p:cNvSpPr txBox="1"/>
          <p:nvPr/>
        </p:nvSpPr>
        <p:spPr>
          <a:xfrm>
            <a:off x="4796663" y="4352181"/>
            <a:ext cx="1051193" cy="261610"/>
          </a:xfrm>
          <a:prstGeom prst="rect">
            <a:avLst/>
          </a:prstGeom>
          <a:noFill/>
        </p:spPr>
        <p:txBody>
          <a:bodyPr wrap="square" rtlCol="0">
            <a:spAutoFit/>
          </a:bodyPr>
          <a:lstStyle/>
          <a:p>
            <a:pPr algn="ctr"/>
            <a:r>
              <a:rPr lang="en-AU" sz="1100">
                <a:solidFill>
                  <a:srgbClr val="371D32"/>
                </a:solidFill>
                <a:latin typeface="+mn-lt"/>
              </a:rPr>
              <a:t>Subitising</a:t>
            </a:r>
          </a:p>
        </p:txBody>
      </p:sp>
      <p:sp>
        <p:nvSpPr>
          <p:cNvPr id="19" name="TextBox 18">
            <a:extLst>
              <a:ext uri="{FF2B5EF4-FFF2-40B4-BE49-F238E27FC236}">
                <a16:creationId xmlns:a16="http://schemas.microsoft.com/office/drawing/2014/main" id="{1BB51034-9258-3F38-9368-0BC1A3ED1296}"/>
              </a:ext>
            </a:extLst>
          </p:cNvPr>
          <p:cNvSpPr txBox="1"/>
          <p:nvPr/>
        </p:nvSpPr>
        <p:spPr>
          <a:xfrm>
            <a:off x="5967075" y="3923676"/>
            <a:ext cx="1874127" cy="261610"/>
          </a:xfrm>
          <a:prstGeom prst="rect">
            <a:avLst/>
          </a:prstGeom>
          <a:noFill/>
        </p:spPr>
        <p:txBody>
          <a:bodyPr wrap="square" rtlCol="0">
            <a:spAutoFit/>
          </a:bodyPr>
          <a:lstStyle>
            <a:defPPr>
              <a:defRPr lang="en-AU"/>
            </a:defPPr>
            <a:lvl1pPr algn="ctr">
              <a:defRPr sz="1100">
                <a:latin typeface="Aptos" panose="020B0004020202020204" pitchFamily="34" charset="0"/>
              </a:defRPr>
            </a:lvl1pPr>
          </a:lstStyle>
          <a:p>
            <a:r>
              <a:rPr lang="en-AU" dirty="0">
                <a:solidFill>
                  <a:srgbClr val="371D32"/>
                </a:solidFill>
                <a:latin typeface="+mn-lt"/>
              </a:rPr>
              <a:t>Multiplicative thinking</a:t>
            </a:r>
          </a:p>
        </p:txBody>
      </p:sp>
      <p:sp>
        <p:nvSpPr>
          <p:cNvPr id="32" name="TextBox 31">
            <a:extLst>
              <a:ext uri="{FF2B5EF4-FFF2-40B4-BE49-F238E27FC236}">
                <a16:creationId xmlns:a16="http://schemas.microsoft.com/office/drawing/2014/main" id="{CDDD8683-AB53-737C-46F4-6DD76A514363}"/>
              </a:ext>
            </a:extLst>
          </p:cNvPr>
          <p:cNvSpPr txBox="1"/>
          <p:nvPr/>
        </p:nvSpPr>
        <p:spPr>
          <a:xfrm>
            <a:off x="3893688" y="700494"/>
            <a:ext cx="1533876"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p>
            <a:pPr marL="0" lvl="0" indent="0" algn="ctr" defTabSz="577850">
              <a:lnSpc>
                <a:spcPct val="90000"/>
              </a:lnSpc>
              <a:spcBef>
                <a:spcPct val="0"/>
              </a:spcBef>
              <a:spcAft>
                <a:spcPct val="35000"/>
              </a:spcAft>
              <a:buNone/>
            </a:pPr>
            <a:r>
              <a:rPr lang="en-AU" sz="1400" b="1" kern="1200">
                <a:solidFill>
                  <a:schemeClr val="bg1"/>
                </a:solidFill>
              </a:rPr>
              <a:t>percentages</a:t>
            </a:r>
          </a:p>
        </p:txBody>
      </p:sp>
      <p:sp>
        <p:nvSpPr>
          <p:cNvPr id="30" name="TextBox 29">
            <a:extLst>
              <a:ext uri="{FF2B5EF4-FFF2-40B4-BE49-F238E27FC236}">
                <a16:creationId xmlns:a16="http://schemas.microsoft.com/office/drawing/2014/main" id="{E5640462-83E4-D2A3-EDAF-8E97A8624543}"/>
              </a:ext>
            </a:extLst>
          </p:cNvPr>
          <p:cNvSpPr txBox="1"/>
          <p:nvPr/>
        </p:nvSpPr>
        <p:spPr>
          <a:xfrm>
            <a:off x="4637271" y="1347614"/>
            <a:ext cx="1014849"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p>
            <a:pPr marL="0" lvl="0" indent="0" algn="ctr" defTabSz="577850">
              <a:lnSpc>
                <a:spcPct val="90000"/>
              </a:lnSpc>
              <a:spcBef>
                <a:spcPct val="0"/>
              </a:spcBef>
              <a:spcAft>
                <a:spcPct val="35000"/>
              </a:spcAft>
              <a:buNone/>
            </a:pPr>
            <a:r>
              <a:rPr lang="en-AU" sz="1400" b="1" kern="1200">
                <a:solidFill>
                  <a:schemeClr val="bg1"/>
                </a:solidFill>
              </a:rPr>
              <a:t>ratios</a:t>
            </a:r>
          </a:p>
        </p:txBody>
      </p:sp>
      <p:sp>
        <p:nvSpPr>
          <p:cNvPr id="28" name="TextBox 27">
            <a:extLst>
              <a:ext uri="{FF2B5EF4-FFF2-40B4-BE49-F238E27FC236}">
                <a16:creationId xmlns:a16="http://schemas.microsoft.com/office/drawing/2014/main" id="{C5ACB9F3-C348-59B6-B68D-00342024400D}"/>
              </a:ext>
            </a:extLst>
          </p:cNvPr>
          <p:cNvSpPr txBox="1"/>
          <p:nvPr/>
        </p:nvSpPr>
        <p:spPr>
          <a:xfrm>
            <a:off x="5087356" y="1681907"/>
            <a:ext cx="1014849"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p>
            <a:pPr marL="0" lvl="0" indent="0" algn="ctr" defTabSz="577850">
              <a:lnSpc>
                <a:spcPct val="90000"/>
              </a:lnSpc>
              <a:spcBef>
                <a:spcPct val="0"/>
              </a:spcBef>
              <a:spcAft>
                <a:spcPct val="35000"/>
              </a:spcAft>
              <a:buNone/>
            </a:pPr>
            <a:r>
              <a:rPr lang="en-AU" sz="1400" b="1" kern="1200">
                <a:solidFill>
                  <a:schemeClr val="bg1"/>
                </a:solidFill>
              </a:rPr>
              <a:t>rates</a:t>
            </a:r>
          </a:p>
        </p:txBody>
      </p:sp>
      <p:sp>
        <p:nvSpPr>
          <p:cNvPr id="3" name="TextBox 2">
            <a:extLst>
              <a:ext uri="{FF2B5EF4-FFF2-40B4-BE49-F238E27FC236}">
                <a16:creationId xmlns:a16="http://schemas.microsoft.com/office/drawing/2014/main" id="{AB68759C-D0BC-F326-7B12-43CC6482D9EF}"/>
              </a:ext>
            </a:extLst>
          </p:cNvPr>
          <p:cNvSpPr txBox="1"/>
          <p:nvPr/>
        </p:nvSpPr>
        <p:spPr>
          <a:xfrm>
            <a:off x="4233435" y="2447925"/>
            <a:ext cx="990259" cy="276999"/>
          </a:xfrm>
          <a:prstGeom prst="rect">
            <a:avLst/>
          </a:prstGeom>
          <a:solidFill>
            <a:schemeClr val="accent6"/>
          </a:solidFill>
          <a:effectLst>
            <a:outerShdw blurRad="25400" dist="25400" dir="5400000" algn="t" rotWithShape="0">
              <a:prstClr val="black">
                <a:alpha val="20000"/>
              </a:prstClr>
            </a:outerShdw>
          </a:effectLst>
        </p:spPr>
        <p:txBody>
          <a:bodyPr wrap="square">
            <a:spAutoFit/>
          </a:bodyPr>
          <a:lstStyle/>
          <a:p>
            <a:pPr algn="ctr"/>
            <a:r>
              <a:rPr lang="en-AU" sz="1200" b="1">
                <a:latin typeface="+mn-lt"/>
              </a:rPr>
              <a:t>Fractions</a:t>
            </a:r>
          </a:p>
        </p:txBody>
      </p:sp>
      <p:sp>
        <p:nvSpPr>
          <p:cNvPr id="35" name="TextBox 34">
            <a:extLst>
              <a:ext uri="{FF2B5EF4-FFF2-40B4-BE49-F238E27FC236}">
                <a16:creationId xmlns:a16="http://schemas.microsoft.com/office/drawing/2014/main" id="{EE36D772-58F8-4489-59C9-994132912B54}"/>
              </a:ext>
            </a:extLst>
          </p:cNvPr>
          <p:cNvSpPr txBox="1"/>
          <p:nvPr/>
        </p:nvSpPr>
        <p:spPr>
          <a:xfrm>
            <a:off x="3468527" y="1318542"/>
            <a:ext cx="1014849"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defPPr>
              <a:defRPr lang="en-AU"/>
            </a:defPPr>
            <a:lvl1pPr marL="0" lvl="0" indent="0" algn="ctr" defTabSz="577850">
              <a:lnSpc>
                <a:spcPct val="90000"/>
              </a:lnSpc>
              <a:spcBef>
                <a:spcPct val="0"/>
              </a:spcBef>
              <a:spcAft>
                <a:spcPct val="35000"/>
              </a:spcAft>
              <a:buNone/>
              <a:defRPr sz="1400" b="1">
                <a:latin typeface="Aptos" panose="020B0004020202020204" pitchFamily="34" charset="0"/>
              </a:defRPr>
            </a:lvl1pPr>
          </a:lstStyle>
          <a:p>
            <a:r>
              <a:rPr lang="en-AU">
                <a:solidFill>
                  <a:schemeClr val="bg1"/>
                </a:solidFill>
                <a:latin typeface="+mn-lt"/>
              </a:rPr>
              <a:t>decimals</a:t>
            </a:r>
          </a:p>
        </p:txBody>
      </p:sp>
    </p:spTree>
    <p:extLst>
      <p:ext uri="{BB962C8B-B14F-4D97-AF65-F5344CB8AC3E}">
        <p14:creationId xmlns:p14="http://schemas.microsoft.com/office/powerpoint/2010/main" val="305567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4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6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2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8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7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grpId="0" nodeType="withEffect">
                                  <p:stCondLst>
                                    <p:cond delay="3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par>
                                <p:cTn id="54" presetID="53" presetClass="entr" presetSubtype="16" fill="hold" grpId="0" nodeType="withEffect">
                                  <p:stCondLst>
                                    <p:cond delay="10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32" grpId="0"/>
      <p:bldP spid="30" grpId="0"/>
      <p:bldP spid="28" grpId="0"/>
      <p:bldP spid="3"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A7B4D-FA8E-EE41-E9FA-33977B889728}"/>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8F715D72-4654-716E-CD90-2F33AEADD55D}"/>
              </a:ext>
            </a:extLst>
          </p:cNvPr>
          <p:cNvSpPr txBox="1">
            <a:spLocks/>
          </p:cNvSpPr>
          <p:nvPr/>
        </p:nvSpPr>
        <p:spPr>
          <a:xfrm>
            <a:off x="323528" y="267494"/>
            <a:ext cx="4103439" cy="61912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endParaRPr lang="en-AU" sz="2400" b="1"/>
          </a:p>
        </p:txBody>
      </p:sp>
      <p:sp>
        <p:nvSpPr>
          <p:cNvPr id="9" name="Title 1">
            <a:extLst>
              <a:ext uri="{FF2B5EF4-FFF2-40B4-BE49-F238E27FC236}">
                <a16:creationId xmlns:a16="http://schemas.microsoft.com/office/drawing/2014/main" id="{FD5A1ACF-70EF-773F-EC06-3ACEA3E6B5C2}"/>
              </a:ext>
            </a:extLst>
          </p:cNvPr>
          <p:cNvSpPr>
            <a:spLocks noGrp="1"/>
          </p:cNvSpPr>
          <p:nvPr>
            <p:ph type="title"/>
          </p:nvPr>
        </p:nvSpPr>
        <p:spPr>
          <a:xfrm>
            <a:off x="327025" y="274637"/>
            <a:ext cx="8496000" cy="360000"/>
          </a:xfrm>
        </p:spPr>
        <p:txBody>
          <a:bodyPr>
            <a:normAutofit/>
          </a:bodyPr>
          <a:lstStyle/>
          <a:p>
            <a:r>
              <a:rPr lang="en-AU">
                <a:latin typeface="Arial"/>
                <a:cs typeface="Arial"/>
              </a:rPr>
              <a:t>Introduction to thinking about fractions</a:t>
            </a:r>
            <a:endParaRPr lang="en-AU"/>
          </a:p>
        </p:txBody>
      </p:sp>
      <p:grpSp>
        <p:nvGrpSpPr>
          <p:cNvPr id="7" name="Group 6">
            <a:extLst>
              <a:ext uri="{FF2B5EF4-FFF2-40B4-BE49-F238E27FC236}">
                <a16:creationId xmlns:a16="http://schemas.microsoft.com/office/drawing/2014/main" id="{588E8C88-AE35-C4F3-0ED2-9DED5466D486}"/>
              </a:ext>
            </a:extLst>
          </p:cNvPr>
          <p:cNvGrpSpPr/>
          <p:nvPr/>
        </p:nvGrpSpPr>
        <p:grpSpPr>
          <a:xfrm>
            <a:off x="3227022" y="958553"/>
            <a:ext cx="3780000" cy="3108708"/>
            <a:chOff x="3181504" y="1112867"/>
            <a:chExt cx="3038427" cy="3108708"/>
          </a:xfrm>
        </p:grpSpPr>
        <p:sp>
          <p:nvSpPr>
            <p:cNvPr id="4" name="Rectangle: Rounded Corners 3">
              <a:extLst>
                <a:ext uri="{FF2B5EF4-FFF2-40B4-BE49-F238E27FC236}">
                  <a16:creationId xmlns:a16="http://schemas.microsoft.com/office/drawing/2014/main" id="{C17A7253-1776-8B65-FC44-E6BB3D7EA5AE}"/>
                </a:ext>
              </a:extLst>
            </p:cNvPr>
            <p:cNvSpPr/>
            <p:nvPr/>
          </p:nvSpPr>
          <p:spPr>
            <a:xfrm>
              <a:off x="3181504" y="1112867"/>
              <a:ext cx="3038427" cy="972000"/>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AU" sz="1400" b="1">
                  <a:solidFill>
                    <a:schemeClr val="bg1"/>
                  </a:solidFill>
                  <a:latin typeface="Arial"/>
                  <a:cs typeface="Arial"/>
                </a:rPr>
                <a:t>The importance of fractions</a:t>
              </a:r>
              <a:endParaRPr lang="en-AU" sz="1400" b="1">
                <a:solidFill>
                  <a:schemeClr val="bg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95452314-66A9-4F3D-DD9A-1E6069F36BA7}"/>
                </a:ext>
              </a:extLst>
            </p:cNvPr>
            <p:cNvSpPr/>
            <p:nvPr/>
          </p:nvSpPr>
          <p:spPr>
            <a:xfrm>
              <a:off x="3181504" y="2181221"/>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a:solidFill>
                    <a:schemeClr val="bg1"/>
                  </a:solidFill>
                  <a:latin typeface="Arial" panose="020B0604020202020204" pitchFamily="34" charset="0"/>
                  <a:cs typeface="Arial" panose="020B0604020202020204" pitchFamily="34" charset="0"/>
                </a:rPr>
                <a:t>Misconceptions</a:t>
              </a:r>
            </a:p>
          </p:txBody>
        </p:sp>
        <p:sp>
          <p:nvSpPr>
            <p:cNvPr id="11" name="Rectangle: Rounded Corners 10">
              <a:extLst>
                <a:ext uri="{FF2B5EF4-FFF2-40B4-BE49-F238E27FC236}">
                  <a16:creationId xmlns:a16="http://schemas.microsoft.com/office/drawing/2014/main" id="{024F52E6-7CC2-F448-7BAC-1F7D9ED80AAA}"/>
                </a:ext>
              </a:extLst>
            </p:cNvPr>
            <p:cNvSpPr/>
            <p:nvPr/>
          </p:nvSpPr>
          <p:spPr>
            <a:xfrm>
              <a:off x="3181504" y="3249575"/>
              <a:ext cx="3038427" cy="972000"/>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400" b="1" dirty="0">
                  <a:solidFill>
                    <a:schemeClr val="bg1"/>
                  </a:solidFill>
                  <a:latin typeface="Arial"/>
                  <a:cs typeface="Arial"/>
                </a:rPr>
                <a:t>Fractions in the Australian Curriculum Version 9.0</a:t>
              </a:r>
              <a:endParaRPr lang="en-AU" sz="1400" b="1" dirty="0">
                <a:solidFill>
                  <a:schemeClr val="bg1"/>
                </a:solidFill>
                <a:latin typeface="Arial"/>
                <a:cs typeface="Arial"/>
              </a:endParaRPr>
            </a:p>
          </p:txBody>
        </p:sp>
      </p:grpSp>
      <p:graphicFrame>
        <p:nvGraphicFramePr>
          <p:cNvPr id="6" name="Diagram 5">
            <a:extLst>
              <a:ext uri="{FF2B5EF4-FFF2-40B4-BE49-F238E27FC236}">
                <a16:creationId xmlns:a16="http://schemas.microsoft.com/office/drawing/2014/main" id="{43AEF89D-85D3-1655-F4DB-2878C509B3BF}"/>
              </a:ext>
            </a:extLst>
          </p:cNvPr>
          <p:cNvGraphicFramePr/>
          <p:nvPr>
            <p:extLst>
              <p:ext uri="{D42A27DB-BD31-4B8C-83A1-F6EECF244321}">
                <p14:modId xmlns:p14="http://schemas.microsoft.com/office/powerpoint/2010/main" val="4103194469"/>
              </p:ext>
            </p:extLst>
          </p:nvPr>
        </p:nvGraphicFramePr>
        <p:xfrm>
          <a:off x="1689455" y="928072"/>
          <a:ext cx="1411778"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86943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1F548-C0A2-435A-844A-EF44999670AC}"/>
              </a:ext>
            </a:extLst>
          </p:cNvPr>
          <p:cNvSpPr>
            <a:spLocks noGrp="1"/>
          </p:cNvSpPr>
          <p:nvPr>
            <p:ph type="title"/>
          </p:nvPr>
        </p:nvSpPr>
        <p:spPr/>
        <p:txBody>
          <a:bodyPr/>
          <a:lstStyle/>
          <a:p>
            <a:r>
              <a:rPr lang="en-US"/>
              <a:t>Identifying common misconceptions</a:t>
            </a:r>
            <a:endParaRPr lang="en-AU"/>
          </a:p>
        </p:txBody>
      </p:sp>
      <p:sp>
        <p:nvSpPr>
          <p:cNvPr id="3" name="Content Placeholder 2">
            <a:extLst>
              <a:ext uri="{FF2B5EF4-FFF2-40B4-BE49-F238E27FC236}">
                <a16:creationId xmlns:a16="http://schemas.microsoft.com/office/drawing/2014/main" id="{3BA14061-EED0-48E9-9AB6-0830507F9B55}"/>
              </a:ext>
            </a:extLst>
          </p:cNvPr>
          <p:cNvSpPr>
            <a:spLocks noGrp="1"/>
          </p:cNvSpPr>
          <p:nvPr>
            <p:ph idx="1"/>
          </p:nvPr>
        </p:nvSpPr>
        <p:spPr/>
        <p:txBody>
          <a:bodyPr/>
          <a:lstStyle/>
          <a:p>
            <a:endParaRPr lang="en-US" sz="1650"/>
          </a:p>
          <a:p>
            <a:endParaRPr lang="en-US" sz="1650"/>
          </a:p>
        </p:txBody>
      </p:sp>
      <p:sp>
        <p:nvSpPr>
          <p:cNvPr id="7" name="Rectangle: Rounded Corners 6">
            <a:extLst>
              <a:ext uri="{FF2B5EF4-FFF2-40B4-BE49-F238E27FC236}">
                <a16:creationId xmlns:a16="http://schemas.microsoft.com/office/drawing/2014/main" id="{826ADD65-2A2F-0A6F-D25A-1FC18795AD82}"/>
              </a:ext>
            </a:extLst>
          </p:cNvPr>
          <p:cNvSpPr/>
          <p:nvPr/>
        </p:nvSpPr>
        <p:spPr>
          <a:xfrm>
            <a:off x="2269655" y="1176077"/>
            <a:ext cx="5190824" cy="2869211"/>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12E6535-467D-33D8-066D-F58C893F91FF}"/>
              </a:ext>
            </a:extLst>
          </p:cNvPr>
          <p:cNvSpPr txBox="1"/>
          <p:nvPr/>
        </p:nvSpPr>
        <p:spPr>
          <a:xfrm>
            <a:off x="2721072" y="1561755"/>
            <a:ext cx="4348322" cy="2246769"/>
          </a:xfrm>
          <a:prstGeom prst="rect">
            <a:avLst/>
          </a:prstGeom>
          <a:noFill/>
        </p:spPr>
        <p:txBody>
          <a:bodyPr wrap="square" lIns="0" rIns="0" rtlCol="0" anchor="ctr">
            <a:spAutoFit/>
          </a:bodyPr>
          <a:lstStyle/>
          <a:p>
            <a:r>
              <a:rPr lang="en-US" sz="2000" dirty="0"/>
              <a:t>Making errors and experimenting with new strategies are a natural part of learning. However, if inappropriate thinking about fractions is established as a misconception, a barrier to progress in conceptual understanding is formed (Way, n.d.).</a:t>
            </a:r>
          </a:p>
        </p:txBody>
      </p:sp>
      <p:sp>
        <p:nvSpPr>
          <p:cNvPr id="9" name="Freeform: Shape 8">
            <a:extLst>
              <a:ext uri="{FF2B5EF4-FFF2-40B4-BE49-F238E27FC236}">
                <a16:creationId xmlns:a16="http://schemas.microsoft.com/office/drawing/2014/main" id="{62E69B40-8E0A-6580-C25F-C5A0F19ADD41}"/>
              </a:ext>
            </a:extLst>
          </p:cNvPr>
          <p:cNvSpPr/>
          <p:nvPr/>
        </p:nvSpPr>
        <p:spPr>
          <a:xfrm>
            <a:off x="2518490" y="1254986"/>
            <a:ext cx="405165" cy="306769"/>
          </a:xfrm>
          <a:custGeom>
            <a:avLst/>
            <a:gdLst>
              <a:gd name="connsiteX0" fmla="*/ 646514 w 696410"/>
              <a:gd name="connsiteY0" fmla="*/ 0 h 527284"/>
              <a:gd name="connsiteX1" fmla="*/ 674266 w 696410"/>
              <a:gd name="connsiteY1" fmla="*/ 1542 h 527284"/>
              <a:gd name="connsiteX2" fmla="*/ 690711 w 696410"/>
              <a:gd name="connsiteY2" fmla="*/ 6681 h 527284"/>
              <a:gd name="connsiteX3" fmla="*/ 696364 w 696410"/>
              <a:gd name="connsiteY3" fmla="*/ 16446 h 527284"/>
              <a:gd name="connsiteX4" fmla="*/ 691739 w 696410"/>
              <a:gd name="connsiteY4" fmla="*/ 30836 h 527284"/>
              <a:gd name="connsiteX5" fmla="*/ 557092 w 696410"/>
              <a:gd name="connsiteY5" fmla="*/ 313493 h 527284"/>
              <a:gd name="connsiteX6" fmla="*/ 557092 w 696410"/>
              <a:gd name="connsiteY6" fmla="*/ 443001 h 527284"/>
              <a:gd name="connsiteX7" fmla="*/ 551438 w 696410"/>
              <a:gd name="connsiteY7" fmla="*/ 486171 h 527284"/>
              <a:gd name="connsiteX8" fmla="*/ 533965 w 696410"/>
              <a:gd name="connsiteY8" fmla="*/ 511867 h 527284"/>
              <a:gd name="connsiteX9" fmla="*/ 504158 w 696410"/>
              <a:gd name="connsiteY9" fmla="*/ 524201 h 527284"/>
              <a:gd name="connsiteX10" fmla="*/ 461502 w 696410"/>
              <a:gd name="connsiteY10" fmla="*/ 527284 h 527284"/>
              <a:gd name="connsiteX11" fmla="*/ 419360 w 696410"/>
              <a:gd name="connsiteY11" fmla="*/ 524201 h 527284"/>
              <a:gd name="connsiteX12" fmla="*/ 390581 w 696410"/>
              <a:gd name="connsiteY12" fmla="*/ 511867 h 527284"/>
              <a:gd name="connsiteX13" fmla="*/ 373621 w 696410"/>
              <a:gd name="connsiteY13" fmla="*/ 486171 h 527284"/>
              <a:gd name="connsiteX14" fmla="*/ 367968 w 696410"/>
              <a:gd name="connsiteY14" fmla="*/ 443001 h 527284"/>
              <a:gd name="connsiteX15" fmla="*/ 371052 w 696410"/>
              <a:gd name="connsiteY15" fmla="*/ 385956 h 527284"/>
              <a:gd name="connsiteX16" fmla="*/ 380816 w 696410"/>
              <a:gd name="connsiteY16" fmla="*/ 336105 h 527284"/>
              <a:gd name="connsiteX17" fmla="*/ 399318 w 696410"/>
              <a:gd name="connsiteY17" fmla="*/ 289338 h 527284"/>
              <a:gd name="connsiteX18" fmla="*/ 427583 w 696410"/>
              <a:gd name="connsiteY18" fmla="*/ 240516 h 527284"/>
              <a:gd name="connsiteX19" fmla="*/ 566342 w 696410"/>
              <a:gd name="connsiteY19" fmla="*/ 29808 h 527284"/>
              <a:gd name="connsiteX20" fmla="*/ 577648 w 696410"/>
              <a:gd name="connsiteY20" fmla="*/ 16446 h 527284"/>
              <a:gd name="connsiteX21" fmla="*/ 593066 w 696410"/>
              <a:gd name="connsiteY21" fmla="*/ 7709 h 527284"/>
              <a:gd name="connsiteX22" fmla="*/ 615165 w 696410"/>
              <a:gd name="connsiteY22" fmla="*/ 2056 h 527284"/>
              <a:gd name="connsiteX23" fmla="*/ 646514 w 696410"/>
              <a:gd name="connsiteY23" fmla="*/ 0 h 527284"/>
              <a:gd name="connsiteX24" fmla="*/ 278546 w 696410"/>
              <a:gd name="connsiteY24" fmla="*/ 0 h 527284"/>
              <a:gd name="connsiteX25" fmla="*/ 305784 w 696410"/>
              <a:gd name="connsiteY25" fmla="*/ 1542 h 527284"/>
              <a:gd name="connsiteX26" fmla="*/ 322229 w 696410"/>
              <a:gd name="connsiteY26" fmla="*/ 6681 h 527284"/>
              <a:gd name="connsiteX27" fmla="*/ 327882 w 696410"/>
              <a:gd name="connsiteY27" fmla="*/ 16446 h 527284"/>
              <a:gd name="connsiteX28" fmla="*/ 323771 w 696410"/>
              <a:gd name="connsiteY28" fmla="*/ 30836 h 527284"/>
              <a:gd name="connsiteX29" fmla="*/ 189123 w 696410"/>
              <a:gd name="connsiteY29" fmla="*/ 313493 h 527284"/>
              <a:gd name="connsiteX30" fmla="*/ 189123 w 696410"/>
              <a:gd name="connsiteY30" fmla="*/ 443001 h 527284"/>
              <a:gd name="connsiteX31" fmla="*/ 183470 w 696410"/>
              <a:gd name="connsiteY31" fmla="*/ 486171 h 527284"/>
              <a:gd name="connsiteX32" fmla="*/ 165997 w 696410"/>
              <a:gd name="connsiteY32" fmla="*/ 511867 h 527284"/>
              <a:gd name="connsiteX33" fmla="*/ 136189 w 696410"/>
              <a:gd name="connsiteY33" fmla="*/ 524201 h 527284"/>
              <a:gd name="connsiteX34" fmla="*/ 93534 w 696410"/>
              <a:gd name="connsiteY34" fmla="*/ 527284 h 527284"/>
              <a:gd name="connsiteX35" fmla="*/ 51392 w 696410"/>
              <a:gd name="connsiteY35" fmla="*/ 524201 h 527284"/>
              <a:gd name="connsiteX36" fmla="*/ 22613 w 696410"/>
              <a:gd name="connsiteY36" fmla="*/ 511867 h 527284"/>
              <a:gd name="connsiteX37" fmla="*/ 5653 w 696410"/>
              <a:gd name="connsiteY37" fmla="*/ 486171 h 527284"/>
              <a:gd name="connsiteX38" fmla="*/ 0 w 696410"/>
              <a:gd name="connsiteY38" fmla="*/ 443001 h 527284"/>
              <a:gd name="connsiteX39" fmla="*/ 3084 w 696410"/>
              <a:gd name="connsiteY39" fmla="*/ 385956 h 527284"/>
              <a:gd name="connsiteX40" fmla="*/ 12848 w 696410"/>
              <a:gd name="connsiteY40" fmla="*/ 336105 h 527284"/>
              <a:gd name="connsiteX41" fmla="*/ 31349 w 696410"/>
              <a:gd name="connsiteY41" fmla="*/ 289338 h 527284"/>
              <a:gd name="connsiteX42" fmla="*/ 59615 w 696410"/>
              <a:gd name="connsiteY42" fmla="*/ 240516 h 527284"/>
              <a:gd name="connsiteX43" fmla="*/ 198374 w 696410"/>
              <a:gd name="connsiteY43" fmla="*/ 29808 h 527284"/>
              <a:gd name="connsiteX44" fmla="*/ 209680 w 696410"/>
              <a:gd name="connsiteY44" fmla="*/ 16446 h 527284"/>
              <a:gd name="connsiteX45" fmla="*/ 225098 w 696410"/>
              <a:gd name="connsiteY45" fmla="*/ 7709 h 527284"/>
              <a:gd name="connsiteX46" fmla="*/ 247197 w 696410"/>
              <a:gd name="connsiteY46" fmla="*/ 2056 h 527284"/>
              <a:gd name="connsiteX47" fmla="*/ 278546 w 696410"/>
              <a:gd name="connsiteY47" fmla="*/ 0 h 527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96410" h="527284">
                <a:moveTo>
                  <a:pt x="646514" y="0"/>
                </a:moveTo>
                <a:cubicBezTo>
                  <a:pt x="657478" y="0"/>
                  <a:pt x="666728" y="514"/>
                  <a:pt x="674266" y="1542"/>
                </a:cubicBezTo>
                <a:cubicBezTo>
                  <a:pt x="681803" y="2570"/>
                  <a:pt x="687285" y="4283"/>
                  <a:pt x="690711" y="6681"/>
                </a:cubicBezTo>
                <a:cubicBezTo>
                  <a:pt x="694137" y="9080"/>
                  <a:pt x="696022" y="12334"/>
                  <a:pt x="696364" y="16446"/>
                </a:cubicBezTo>
                <a:cubicBezTo>
                  <a:pt x="696707" y="20557"/>
                  <a:pt x="695165" y="25354"/>
                  <a:pt x="691739" y="30836"/>
                </a:cubicBezTo>
                <a:lnTo>
                  <a:pt x="557092" y="313493"/>
                </a:lnTo>
                <a:lnTo>
                  <a:pt x="557092" y="443001"/>
                </a:lnTo>
                <a:cubicBezTo>
                  <a:pt x="557092" y="460817"/>
                  <a:pt x="555207" y="475207"/>
                  <a:pt x="551438" y="486171"/>
                </a:cubicBezTo>
                <a:cubicBezTo>
                  <a:pt x="547670" y="497134"/>
                  <a:pt x="541845" y="505700"/>
                  <a:pt x="533965" y="511867"/>
                </a:cubicBezTo>
                <a:cubicBezTo>
                  <a:pt x="526085" y="518034"/>
                  <a:pt x="516149" y="522145"/>
                  <a:pt x="504158" y="524201"/>
                </a:cubicBezTo>
                <a:cubicBezTo>
                  <a:pt x="492166" y="526257"/>
                  <a:pt x="477948" y="527284"/>
                  <a:pt x="461502" y="527284"/>
                </a:cubicBezTo>
                <a:cubicBezTo>
                  <a:pt x="445057" y="527284"/>
                  <a:pt x="431009" y="526257"/>
                  <a:pt x="419360" y="524201"/>
                </a:cubicBezTo>
                <a:cubicBezTo>
                  <a:pt x="407712" y="522145"/>
                  <a:pt x="398118" y="518034"/>
                  <a:pt x="390581" y="511867"/>
                </a:cubicBezTo>
                <a:cubicBezTo>
                  <a:pt x="383043" y="505700"/>
                  <a:pt x="377390" y="497134"/>
                  <a:pt x="373621" y="486171"/>
                </a:cubicBezTo>
                <a:cubicBezTo>
                  <a:pt x="369853" y="475207"/>
                  <a:pt x="367968" y="460817"/>
                  <a:pt x="367968" y="443001"/>
                </a:cubicBezTo>
                <a:cubicBezTo>
                  <a:pt x="367968" y="422444"/>
                  <a:pt x="368996" y="403429"/>
                  <a:pt x="371052" y="385956"/>
                </a:cubicBezTo>
                <a:cubicBezTo>
                  <a:pt x="373107" y="368482"/>
                  <a:pt x="376362" y="351866"/>
                  <a:pt x="380816" y="336105"/>
                </a:cubicBezTo>
                <a:cubicBezTo>
                  <a:pt x="385270" y="320345"/>
                  <a:pt x="391437" y="304756"/>
                  <a:pt x="399318" y="289338"/>
                </a:cubicBezTo>
                <a:cubicBezTo>
                  <a:pt x="407198" y="273921"/>
                  <a:pt x="416620" y="257647"/>
                  <a:pt x="427583" y="240516"/>
                </a:cubicBezTo>
                <a:lnTo>
                  <a:pt x="566342" y="29808"/>
                </a:lnTo>
                <a:cubicBezTo>
                  <a:pt x="569768" y="24326"/>
                  <a:pt x="573537" y="19872"/>
                  <a:pt x="577648" y="16446"/>
                </a:cubicBezTo>
                <a:cubicBezTo>
                  <a:pt x="581760" y="13019"/>
                  <a:pt x="586899" y="10107"/>
                  <a:pt x="593066" y="7709"/>
                </a:cubicBezTo>
                <a:cubicBezTo>
                  <a:pt x="599233" y="5311"/>
                  <a:pt x="606599" y="3426"/>
                  <a:pt x="615165" y="2056"/>
                </a:cubicBezTo>
                <a:cubicBezTo>
                  <a:pt x="623730" y="685"/>
                  <a:pt x="634180" y="0"/>
                  <a:pt x="646514" y="0"/>
                </a:cubicBezTo>
                <a:close/>
                <a:moveTo>
                  <a:pt x="278546" y="0"/>
                </a:moveTo>
                <a:cubicBezTo>
                  <a:pt x="289509" y="0"/>
                  <a:pt x="298589" y="514"/>
                  <a:pt x="305784" y="1542"/>
                </a:cubicBezTo>
                <a:cubicBezTo>
                  <a:pt x="312979" y="2570"/>
                  <a:pt x="318460" y="4283"/>
                  <a:pt x="322229" y="6681"/>
                </a:cubicBezTo>
                <a:cubicBezTo>
                  <a:pt x="325998" y="9080"/>
                  <a:pt x="327882" y="12334"/>
                  <a:pt x="327882" y="16446"/>
                </a:cubicBezTo>
                <a:cubicBezTo>
                  <a:pt x="327882" y="20557"/>
                  <a:pt x="326512" y="25354"/>
                  <a:pt x="323771" y="30836"/>
                </a:cubicBezTo>
                <a:lnTo>
                  <a:pt x="189123" y="313493"/>
                </a:lnTo>
                <a:lnTo>
                  <a:pt x="189123" y="443001"/>
                </a:lnTo>
                <a:cubicBezTo>
                  <a:pt x="189123" y="460817"/>
                  <a:pt x="187239" y="475207"/>
                  <a:pt x="183470" y="486171"/>
                </a:cubicBezTo>
                <a:cubicBezTo>
                  <a:pt x="179701" y="497134"/>
                  <a:pt x="173877" y="505700"/>
                  <a:pt x="165997" y="511867"/>
                </a:cubicBezTo>
                <a:cubicBezTo>
                  <a:pt x="158117" y="518034"/>
                  <a:pt x="148181" y="522145"/>
                  <a:pt x="136189" y="524201"/>
                </a:cubicBezTo>
                <a:cubicBezTo>
                  <a:pt x="124198" y="526257"/>
                  <a:pt x="109979" y="527284"/>
                  <a:pt x="93534" y="527284"/>
                </a:cubicBezTo>
                <a:cubicBezTo>
                  <a:pt x="77088" y="527284"/>
                  <a:pt x="63041" y="526257"/>
                  <a:pt x="51392" y="524201"/>
                </a:cubicBezTo>
                <a:cubicBezTo>
                  <a:pt x="39743" y="522145"/>
                  <a:pt x="30150" y="518034"/>
                  <a:pt x="22613" y="511867"/>
                </a:cubicBezTo>
                <a:cubicBezTo>
                  <a:pt x="15075" y="505700"/>
                  <a:pt x="9422" y="497134"/>
                  <a:pt x="5653" y="486171"/>
                </a:cubicBezTo>
                <a:cubicBezTo>
                  <a:pt x="1884" y="475207"/>
                  <a:pt x="0" y="460817"/>
                  <a:pt x="0" y="443001"/>
                </a:cubicBezTo>
                <a:cubicBezTo>
                  <a:pt x="0" y="422444"/>
                  <a:pt x="1028" y="403429"/>
                  <a:pt x="3084" y="385956"/>
                </a:cubicBezTo>
                <a:cubicBezTo>
                  <a:pt x="5139" y="368482"/>
                  <a:pt x="8394" y="351866"/>
                  <a:pt x="12848" y="336105"/>
                </a:cubicBezTo>
                <a:cubicBezTo>
                  <a:pt x="17302" y="320345"/>
                  <a:pt x="23469" y="304756"/>
                  <a:pt x="31349" y="289338"/>
                </a:cubicBezTo>
                <a:cubicBezTo>
                  <a:pt x="39229" y="273921"/>
                  <a:pt x="48651" y="257647"/>
                  <a:pt x="59615" y="240516"/>
                </a:cubicBezTo>
                <a:lnTo>
                  <a:pt x="198374" y="29808"/>
                </a:lnTo>
                <a:cubicBezTo>
                  <a:pt x="201800" y="24326"/>
                  <a:pt x="205569" y="19872"/>
                  <a:pt x="209680" y="16446"/>
                </a:cubicBezTo>
                <a:cubicBezTo>
                  <a:pt x="213792" y="13019"/>
                  <a:pt x="218931" y="10107"/>
                  <a:pt x="225098" y="7709"/>
                </a:cubicBezTo>
                <a:cubicBezTo>
                  <a:pt x="231265" y="5311"/>
                  <a:pt x="238631" y="3426"/>
                  <a:pt x="247197" y="2056"/>
                </a:cubicBezTo>
                <a:cubicBezTo>
                  <a:pt x="255762" y="685"/>
                  <a:pt x="266212" y="0"/>
                  <a:pt x="278546" y="0"/>
                </a:cubicBezTo>
                <a:close/>
              </a:path>
            </a:pathLst>
          </a:cu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accent4">
                  <a:lumMod val="75000"/>
                </a:schemeClr>
              </a:solidFill>
            </a:endParaRPr>
          </a:p>
        </p:txBody>
      </p:sp>
    </p:spTree>
    <p:extLst>
      <p:ext uri="{BB962C8B-B14F-4D97-AF65-F5344CB8AC3E}">
        <p14:creationId xmlns:p14="http://schemas.microsoft.com/office/powerpoint/2010/main" val="859213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E802F-FC0C-4D3F-5D2E-FBEBF5427BF4}"/>
              </a:ext>
            </a:extLst>
          </p:cNvPr>
          <p:cNvSpPr>
            <a:spLocks noGrp="1"/>
          </p:cNvSpPr>
          <p:nvPr>
            <p:ph type="title"/>
          </p:nvPr>
        </p:nvSpPr>
        <p:spPr/>
        <p:txBody>
          <a:bodyPr/>
          <a:lstStyle/>
          <a:p>
            <a:r>
              <a:rPr lang="en-AU"/>
              <a:t>Misconception poster</a:t>
            </a:r>
          </a:p>
        </p:txBody>
      </p:sp>
      <p:pic>
        <p:nvPicPr>
          <p:cNvPr id="7" name="Content Placeholder 6">
            <a:extLst>
              <a:ext uri="{FF2B5EF4-FFF2-40B4-BE49-F238E27FC236}">
                <a16:creationId xmlns:a16="http://schemas.microsoft.com/office/drawing/2014/main" id="{3371ADA0-B8EA-E20F-491C-3A5F3777535F}"/>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1760526" y="771525"/>
            <a:ext cx="5629298" cy="3708400"/>
          </a:xfrm>
          <a:effectLst>
            <a:outerShdw blurRad="63500" sx="102000" sy="102000" algn="ctr" rotWithShape="0">
              <a:prstClr val="black">
                <a:alpha val="40000"/>
              </a:prstClr>
            </a:outerShdw>
          </a:effectLst>
        </p:spPr>
      </p:pic>
      <p:pic>
        <p:nvPicPr>
          <p:cNvPr id="3" name="Graphic 2" descr="Orange circle icon: Make a note">
            <a:extLst>
              <a:ext uri="{FF2B5EF4-FFF2-40B4-BE49-F238E27FC236}">
                <a16:creationId xmlns:a16="http://schemas.microsoft.com/office/drawing/2014/main" id="{9E650CE2-7FD9-2D77-CAFE-27B44C038B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23600" y="3769200"/>
            <a:ext cx="900000" cy="900000"/>
          </a:xfrm>
          <a:prstGeom prst="rect">
            <a:avLst/>
          </a:prstGeom>
        </p:spPr>
      </p:pic>
    </p:spTree>
    <p:extLst>
      <p:ext uri="{BB962C8B-B14F-4D97-AF65-F5344CB8AC3E}">
        <p14:creationId xmlns:p14="http://schemas.microsoft.com/office/powerpoint/2010/main" val="1588610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Misconception: Equality of the parts</a:t>
            </a:r>
          </a:p>
        </p:txBody>
      </p:sp>
      <p:sp>
        <p:nvSpPr>
          <p:cNvPr id="3" name="Content Placeholder 2"/>
          <p:cNvSpPr>
            <a:spLocks noGrp="1"/>
          </p:cNvSpPr>
          <p:nvPr>
            <p:ph idx="1"/>
          </p:nvPr>
        </p:nvSpPr>
        <p:spPr>
          <a:xfrm>
            <a:off x="327025" y="754902"/>
            <a:ext cx="3812927" cy="2032872"/>
          </a:xfrm>
        </p:spPr>
        <p:txBody>
          <a:bodyPr/>
          <a:lstStyle/>
          <a:p>
            <a:r>
              <a:rPr lang="en-AU"/>
              <a:t>Students only notice the number of parts and do not consider the equality of parts.</a:t>
            </a:r>
          </a:p>
        </p:txBody>
      </p:sp>
      <p:pic>
        <p:nvPicPr>
          <p:cNvPr id="6" name="Picture 5">
            <a:extLst>
              <a:ext uri="{FF2B5EF4-FFF2-40B4-BE49-F238E27FC236}">
                <a16:creationId xmlns:a16="http://schemas.microsoft.com/office/drawing/2014/main" id="{5D760BE2-23A8-44D8-A263-6F0270BB55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39952" y="1095586"/>
            <a:ext cx="4774595" cy="2952328"/>
          </a:xfrm>
          <a:prstGeom prst="rect">
            <a:avLst/>
          </a:prstGeom>
        </p:spPr>
      </p:pic>
      <p:sp>
        <p:nvSpPr>
          <p:cNvPr id="4" name="Rectangle 3">
            <a:hlinkClick r:id="rId5" action="ppaction://hlinksldjump"/>
            <a:extLst>
              <a:ext uri="{FF2B5EF4-FFF2-40B4-BE49-F238E27FC236}">
                <a16:creationId xmlns:a16="http://schemas.microsoft.com/office/drawing/2014/main" id="{6EAB3796-D202-0EF8-6635-66AC95169C3E}"/>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7" name="TextBox 6">
            <a:extLst>
              <a:ext uri="{FF2B5EF4-FFF2-40B4-BE49-F238E27FC236}">
                <a16:creationId xmlns:a16="http://schemas.microsoft.com/office/drawing/2014/main" id="{CCDB4B52-B5C9-A7BB-ACD4-0E9F3BDBF034}"/>
              </a:ext>
            </a:extLst>
          </p:cNvPr>
          <p:cNvSpPr txBox="1"/>
          <p:nvPr/>
        </p:nvSpPr>
        <p:spPr>
          <a:xfrm>
            <a:off x="251520" y="4386190"/>
            <a:ext cx="4585580" cy="230832"/>
          </a:xfrm>
          <a:prstGeom prst="rect">
            <a:avLst/>
          </a:prstGeom>
          <a:noFill/>
        </p:spPr>
        <p:txBody>
          <a:bodyPr wrap="square">
            <a:spAutoFit/>
          </a:bodyPr>
          <a:lstStyle/>
          <a:p>
            <a:r>
              <a:rPr lang="en-AU" sz="900" b="1" dirty="0"/>
              <a:t>Source</a:t>
            </a:r>
            <a:r>
              <a:rPr lang="en-AU" sz="900" b="1" i="1" dirty="0"/>
              <a:t>:</a:t>
            </a:r>
            <a:r>
              <a:rPr lang="en-AU" sz="900" i="1" dirty="0"/>
              <a:t> Banana </a:t>
            </a:r>
            <a:r>
              <a:rPr lang="en-AU" sz="900" dirty="0"/>
              <a:t>by </a:t>
            </a:r>
            <a:r>
              <a:rPr lang="en-AU" sz="900" dirty="0" err="1"/>
              <a:t>hungblueads</a:t>
            </a:r>
            <a:r>
              <a:rPr lang="en-AU" sz="900" dirty="0"/>
              <a:t>. </a:t>
            </a:r>
            <a:r>
              <a:rPr lang="en-US" sz="900" dirty="0"/>
              <a:t>Free for commercial use, </a:t>
            </a:r>
            <a:r>
              <a:rPr lang="en-US" sz="900" i="1" dirty="0" err="1"/>
              <a:t>Pixabay</a:t>
            </a:r>
            <a:r>
              <a:rPr lang="en-US" sz="900" dirty="0"/>
              <a:t>.</a:t>
            </a:r>
            <a:endParaRPr lang="en-AU" sz="900" dirty="0"/>
          </a:p>
        </p:txBody>
      </p:sp>
    </p:spTree>
    <p:custDataLst>
      <p:tags r:id="rId1"/>
    </p:custDataLst>
    <p:extLst>
      <p:ext uri="{BB962C8B-B14F-4D97-AF65-F5344CB8AC3E}">
        <p14:creationId xmlns:p14="http://schemas.microsoft.com/office/powerpoint/2010/main" val="4079813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6E5BD-C710-79D9-CD59-1D7D27EFC6BF}"/>
              </a:ext>
            </a:extLst>
          </p:cNvPr>
          <p:cNvSpPr>
            <a:spLocks noGrp="1"/>
          </p:cNvSpPr>
          <p:nvPr>
            <p:ph type="title"/>
          </p:nvPr>
        </p:nvSpPr>
        <p:spPr/>
        <p:txBody>
          <a:bodyPr/>
          <a:lstStyle/>
          <a:p>
            <a:r>
              <a:rPr lang="en-AU"/>
              <a:t>Misconceptions</a:t>
            </a:r>
          </a:p>
        </p:txBody>
      </p:sp>
      <p:sp>
        <p:nvSpPr>
          <p:cNvPr id="6" name="Content Placeholder 5">
            <a:extLst>
              <a:ext uri="{FF2B5EF4-FFF2-40B4-BE49-F238E27FC236}">
                <a16:creationId xmlns:a16="http://schemas.microsoft.com/office/drawing/2014/main" id="{343CE421-66FD-F5ED-CE6D-B4F768161BB7}"/>
              </a:ext>
            </a:extLst>
          </p:cNvPr>
          <p:cNvSpPr>
            <a:spLocks noGrp="1"/>
          </p:cNvSpPr>
          <p:nvPr>
            <p:ph sz="half" idx="2"/>
          </p:nvPr>
        </p:nvSpPr>
        <p:spPr>
          <a:xfrm>
            <a:off x="327024" y="717750"/>
            <a:ext cx="4736589" cy="3708000"/>
          </a:xfrm>
        </p:spPr>
        <p:txBody>
          <a:bodyPr>
            <a:normAutofit/>
          </a:bodyPr>
          <a:lstStyle/>
          <a:p>
            <a:r>
              <a:rPr lang="en-AU" b="1" dirty="0">
                <a:solidFill>
                  <a:schemeClr val="accent3"/>
                </a:solidFill>
              </a:rPr>
              <a:t>In a moment …</a:t>
            </a:r>
          </a:p>
          <a:p>
            <a:endParaRPr lang="en-AU" b="1" dirty="0">
              <a:solidFill>
                <a:schemeClr val="accent3"/>
              </a:solidFill>
            </a:endParaRPr>
          </a:p>
          <a:p>
            <a:r>
              <a:rPr lang="en-AU" b="1" dirty="0">
                <a:solidFill>
                  <a:schemeClr val="accent3"/>
                </a:solidFill>
              </a:rPr>
              <a:t>Read</a:t>
            </a:r>
            <a:r>
              <a:rPr lang="en-AU" dirty="0"/>
              <a:t> through the misconceptions listed in the poster, clarifying your understanding with other participants.</a:t>
            </a:r>
          </a:p>
          <a:p>
            <a:endParaRPr lang="en-AU" dirty="0"/>
          </a:p>
          <a:p>
            <a:r>
              <a:rPr lang="en-AU" b="1" dirty="0">
                <a:solidFill>
                  <a:schemeClr val="accent3"/>
                </a:solidFill>
              </a:rPr>
              <a:t>Discuss … </a:t>
            </a:r>
            <a:r>
              <a:rPr lang="en-AU" dirty="0"/>
              <a:t>Which misconceptions have you noticed in the classroom? </a:t>
            </a:r>
          </a:p>
        </p:txBody>
      </p:sp>
      <p:pic>
        <p:nvPicPr>
          <p:cNvPr id="7" name="Graphic 6" descr="Orange circle icon: Solo thinking">
            <a:extLst>
              <a:ext uri="{FF2B5EF4-FFF2-40B4-BE49-F238E27FC236}">
                <a16:creationId xmlns:a16="http://schemas.microsoft.com/office/drawing/2014/main" id="{A9C5B0AD-C004-32D8-D9F9-667FA19FFE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36033" y="3767250"/>
            <a:ext cx="900000" cy="900000"/>
          </a:xfrm>
          <a:prstGeom prst="rect">
            <a:avLst/>
          </a:prstGeom>
        </p:spPr>
      </p:pic>
      <p:pic>
        <p:nvPicPr>
          <p:cNvPr id="10" name="Picture 9">
            <a:extLst>
              <a:ext uri="{FF2B5EF4-FFF2-40B4-BE49-F238E27FC236}">
                <a16:creationId xmlns:a16="http://schemas.microsoft.com/office/drawing/2014/main" id="{6854070F-03C2-5EF8-8BAA-BD1F1B0869F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429551" y="842963"/>
            <a:ext cx="3267109" cy="2310785"/>
          </a:xfrm>
          <a:prstGeom prst="rect">
            <a:avLst/>
          </a:prstGeom>
          <a:effectLst>
            <a:outerShdw blurRad="63500" sx="102000" sy="102000" algn="ctr" rotWithShape="0">
              <a:prstClr val="black">
                <a:alpha val="40000"/>
              </a:prstClr>
            </a:outerShdw>
          </a:effectLst>
        </p:spPr>
      </p:pic>
      <p:pic>
        <p:nvPicPr>
          <p:cNvPr id="3" name="Picture 2" descr="A group of people talking&#10;&#10;AI-generated content may be incorrect.">
            <a:extLst>
              <a:ext uri="{FF2B5EF4-FFF2-40B4-BE49-F238E27FC236}">
                <a16:creationId xmlns:a16="http://schemas.microsoft.com/office/drawing/2014/main" id="{8B56F1B5-8BFB-9958-3DC9-9E5F9D8F11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24913" y="3767250"/>
            <a:ext cx="900000" cy="900000"/>
          </a:xfrm>
          <a:prstGeom prst="rect">
            <a:avLst/>
          </a:prstGeom>
          <a:noFill/>
        </p:spPr>
      </p:pic>
    </p:spTree>
    <p:extLst>
      <p:ext uri="{BB962C8B-B14F-4D97-AF65-F5344CB8AC3E}">
        <p14:creationId xmlns:p14="http://schemas.microsoft.com/office/powerpoint/2010/main" val="3669126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6CE38-7EC4-95EF-B4D7-6F8D6FB7E936}"/>
              </a:ext>
            </a:extLst>
          </p:cNvPr>
          <p:cNvSpPr>
            <a:spLocks noGrp="1"/>
          </p:cNvSpPr>
          <p:nvPr>
            <p:ph type="title"/>
          </p:nvPr>
        </p:nvSpPr>
        <p:spPr/>
        <p:txBody>
          <a:bodyPr/>
          <a:lstStyle/>
          <a:p>
            <a:r>
              <a:rPr lang="en-AU"/>
              <a:t>Misconceptions can hide</a:t>
            </a:r>
          </a:p>
        </p:txBody>
      </p:sp>
      <p:sp>
        <p:nvSpPr>
          <p:cNvPr id="3" name="Content Placeholder 2">
            <a:extLst>
              <a:ext uri="{FF2B5EF4-FFF2-40B4-BE49-F238E27FC236}">
                <a16:creationId xmlns:a16="http://schemas.microsoft.com/office/drawing/2014/main" id="{9D033A00-49FD-431C-8B3E-E1E3D4DAF7AC}"/>
              </a:ext>
            </a:extLst>
          </p:cNvPr>
          <p:cNvSpPr>
            <a:spLocks noGrp="1"/>
          </p:cNvSpPr>
          <p:nvPr>
            <p:ph idx="1"/>
          </p:nvPr>
        </p:nvSpPr>
        <p:spPr>
          <a:xfrm>
            <a:off x="327025" y="771550"/>
            <a:ext cx="8496000" cy="3456384"/>
          </a:xfrm>
        </p:spPr>
        <p:txBody>
          <a:bodyPr>
            <a:normAutofit/>
          </a:bodyPr>
          <a:lstStyle/>
          <a:p>
            <a:r>
              <a:rPr lang="en-AU" dirty="0"/>
              <a:t>Students can obtain the correct answer for the wrong reasons.</a:t>
            </a:r>
          </a:p>
          <a:p>
            <a:endParaRPr lang="en-AU" dirty="0"/>
          </a:p>
          <a:p>
            <a:r>
              <a:rPr lang="en-AU" dirty="0"/>
              <a:t>For example, students may not:</a:t>
            </a:r>
          </a:p>
          <a:p>
            <a:pPr marL="342900" indent="-342900">
              <a:buFont typeface="Arial" panose="020B0604020202020204" pitchFamily="34" charset="0"/>
              <a:buChar char="•"/>
            </a:pPr>
            <a:r>
              <a:rPr lang="en-AU" dirty="0"/>
              <a:t>notice all the parts are the same size</a:t>
            </a:r>
          </a:p>
          <a:p>
            <a:pPr marL="342900" indent="-342900">
              <a:buFont typeface="Arial" panose="020B0604020202020204" pitchFamily="34" charset="0"/>
              <a:buChar char="•"/>
            </a:pPr>
            <a:r>
              <a:rPr lang="en-AU" dirty="0"/>
              <a:t>realise all the parts are equally important</a:t>
            </a:r>
          </a:p>
          <a:p>
            <a:pPr marL="342900" indent="-342900">
              <a:buFont typeface="Arial" panose="020B0604020202020204" pitchFamily="34" charset="0"/>
              <a:buChar char="•"/>
            </a:pPr>
            <a:r>
              <a:rPr lang="en-AU" dirty="0"/>
              <a:t>notice the whole, particularly if it changes</a:t>
            </a:r>
          </a:p>
          <a:p>
            <a:pPr marL="342900" indent="-342900">
              <a:buFont typeface="Arial" panose="020B0604020202020204" pitchFamily="34" charset="0"/>
              <a:buChar char="•"/>
            </a:pPr>
            <a:r>
              <a:rPr lang="en-AU" dirty="0"/>
              <a:t>understand the relationship between numerator and denominator.</a:t>
            </a:r>
          </a:p>
          <a:p>
            <a:pPr marL="342900" indent="-342900">
              <a:buFont typeface="Arial" panose="020B0604020202020204" pitchFamily="34" charset="0"/>
              <a:buChar char="•"/>
            </a:pPr>
            <a:endParaRPr lang="en-AU" dirty="0"/>
          </a:p>
          <a:p>
            <a:r>
              <a:rPr lang="en-AU" b="1" dirty="0"/>
              <a:t>Interrogate student thinking about fractions.</a:t>
            </a:r>
          </a:p>
          <a:p>
            <a:pPr marL="342900" indent="-342900">
              <a:buFont typeface="Arial" panose="020B0604020202020204" pitchFamily="34" charset="0"/>
              <a:buChar char="•"/>
            </a:pPr>
            <a:endParaRPr lang="en-AU" sz="1000" dirty="0"/>
          </a:p>
        </p:txBody>
      </p:sp>
    </p:spTree>
    <p:extLst>
      <p:ext uri="{BB962C8B-B14F-4D97-AF65-F5344CB8AC3E}">
        <p14:creationId xmlns:p14="http://schemas.microsoft.com/office/powerpoint/2010/main" val="3961682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39D2F-9887-7E06-80A6-8B4BC790686A}"/>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1F5397BC-9DF6-E023-9A65-6BF46D2E5879}"/>
              </a:ext>
            </a:extLst>
          </p:cNvPr>
          <p:cNvSpPr txBox="1">
            <a:spLocks/>
          </p:cNvSpPr>
          <p:nvPr/>
        </p:nvSpPr>
        <p:spPr>
          <a:xfrm>
            <a:off x="323528" y="267494"/>
            <a:ext cx="4103439" cy="61912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endParaRPr lang="en-AU" sz="2400" b="1"/>
          </a:p>
        </p:txBody>
      </p:sp>
      <p:sp>
        <p:nvSpPr>
          <p:cNvPr id="9" name="Title 1">
            <a:extLst>
              <a:ext uri="{FF2B5EF4-FFF2-40B4-BE49-F238E27FC236}">
                <a16:creationId xmlns:a16="http://schemas.microsoft.com/office/drawing/2014/main" id="{82E0283C-A3E7-3FBC-DBCE-47EBD8701A85}"/>
              </a:ext>
            </a:extLst>
          </p:cNvPr>
          <p:cNvSpPr>
            <a:spLocks noGrp="1"/>
          </p:cNvSpPr>
          <p:nvPr>
            <p:ph type="title"/>
          </p:nvPr>
        </p:nvSpPr>
        <p:spPr>
          <a:xfrm>
            <a:off x="327025" y="274637"/>
            <a:ext cx="8496000" cy="360000"/>
          </a:xfrm>
        </p:spPr>
        <p:txBody>
          <a:bodyPr>
            <a:normAutofit/>
          </a:bodyPr>
          <a:lstStyle/>
          <a:p>
            <a:r>
              <a:rPr lang="en-AU">
                <a:latin typeface="Arial"/>
                <a:cs typeface="Arial"/>
              </a:rPr>
              <a:t>Introduction to thinking about fractions</a:t>
            </a:r>
            <a:endParaRPr lang="en-AU"/>
          </a:p>
        </p:txBody>
      </p:sp>
      <p:grpSp>
        <p:nvGrpSpPr>
          <p:cNvPr id="7" name="Group 6">
            <a:extLst>
              <a:ext uri="{FF2B5EF4-FFF2-40B4-BE49-F238E27FC236}">
                <a16:creationId xmlns:a16="http://schemas.microsoft.com/office/drawing/2014/main" id="{A6C247FE-24D7-A448-3ECA-540919009710}"/>
              </a:ext>
            </a:extLst>
          </p:cNvPr>
          <p:cNvGrpSpPr/>
          <p:nvPr/>
        </p:nvGrpSpPr>
        <p:grpSpPr>
          <a:xfrm>
            <a:off x="3227022" y="958553"/>
            <a:ext cx="3780000" cy="3108708"/>
            <a:chOff x="3181504" y="1112867"/>
            <a:chExt cx="3038427" cy="3108708"/>
          </a:xfrm>
        </p:grpSpPr>
        <p:sp>
          <p:nvSpPr>
            <p:cNvPr id="4" name="Rectangle: Rounded Corners 3">
              <a:extLst>
                <a:ext uri="{FF2B5EF4-FFF2-40B4-BE49-F238E27FC236}">
                  <a16:creationId xmlns:a16="http://schemas.microsoft.com/office/drawing/2014/main" id="{3317FEE0-EC6E-1EC8-041A-CD458D180C1D}"/>
                </a:ext>
              </a:extLst>
            </p:cNvPr>
            <p:cNvSpPr/>
            <p:nvPr/>
          </p:nvSpPr>
          <p:spPr>
            <a:xfrm>
              <a:off x="3181504" y="1112867"/>
              <a:ext cx="3038427" cy="972000"/>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AU" sz="1400" b="1">
                  <a:solidFill>
                    <a:schemeClr val="bg1"/>
                  </a:solidFill>
                  <a:latin typeface="Arial"/>
                  <a:cs typeface="Arial"/>
                </a:rPr>
                <a:t>The importance of fractions</a:t>
              </a:r>
              <a:endParaRPr lang="en-AU" sz="1400" b="1">
                <a:solidFill>
                  <a:schemeClr val="bg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A8F9F463-F6FA-ED75-BE65-940A48144037}"/>
                </a:ext>
              </a:extLst>
            </p:cNvPr>
            <p:cNvSpPr/>
            <p:nvPr/>
          </p:nvSpPr>
          <p:spPr>
            <a:xfrm>
              <a:off x="3181504" y="2181221"/>
              <a:ext cx="3038427" cy="972000"/>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a:solidFill>
                    <a:schemeClr val="bg1"/>
                  </a:solidFill>
                  <a:latin typeface="Arial" panose="020B0604020202020204" pitchFamily="34" charset="0"/>
                  <a:cs typeface="Arial" panose="020B0604020202020204" pitchFamily="34" charset="0"/>
                </a:rPr>
                <a:t>Misconceptions</a:t>
              </a:r>
            </a:p>
          </p:txBody>
        </p:sp>
        <p:sp>
          <p:nvSpPr>
            <p:cNvPr id="11" name="Rectangle: Rounded Corners 10">
              <a:extLst>
                <a:ext uri="{FF2B5EF4-FFF2-40B4-BE49-F238E27FC236}">
                  <a16:creationId xmlns:a16="http://schemas.microsoft.com/office/drawing/2014/main" id="{2FF9A6D6-88FA-F0AC-96A5-1547EEA141F9}"/>
                </a:ext>
              </a:extLst>
            </p:cNvPr>
            <p:cNvSpPr/>
            <p:nvPr/>
          </p:nvSpPr>
          <p:spPr>
            <a:xfrm>
              <a:off x="3181504" y="3249575"/>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400" b="1">
                  <a:solidFill>
                    <a:schemeClr val="bg1"/>
                  </a:solidFill>
                  <a:latin typeface="Arial"/>
                  <a:cs typeface="Arial"/>
                </a:rPr>
                <a:t>Fractions in the Australian Curriculum</a:t>
              </a:r>
              <a:endParaRPr lang="en-AU" sz="1400" b="1">
                <a:solidFill>
                  <a:schemeClr val="bg1"/>
                </a:solidFill>
                <a:latin typeface="Arial"/>
                <a:cs typeface="Arial"/>
              </a:endParaRPr>
            </a:p>
          </p:txBody>
        </p:sp>
      </p:grpSp>
      <p:graphicFrame>
        <p:nvGraphicFramePr>
          <p:cNvPr id="6" name="Diagram 5">
            <a:extLst>
              <a:ext uri="{FF2B5EF4-FFF2-40B4-BE49-F238E27FC236}">
                <a16:creationId xmlns:a16="http://schemas.microsoft.com/office/drawing/2014/main" id="{0CBF1A96-C263-BC5C-CEF5-562D1E1B2FC0}"/>
              </a:ext>
            </a:extLst>
          </p:cNvPr>
          <p:cNvGraphicFramePr/>
          <p:nvPr>
            <p:extLst>
              <p:ext uri="{D42A27DB-BD31-4B8C-83A1-F6EECF244321}">
                <p14:modId xmlns:p14="http://schemas.microsoft.com/office/powerpoint/2010/main" val="1216844983"/>
              </p:ext>
            </p:extLst>
          </p:nvPr>
        </p:nvGraphicFramePr>
        <p:xfrm>
          <a:off x="1689455" y="928072"/>
          <a:ext cx="1411778"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8307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03B1FF-3AC1-B26E-E8DB-E3D46BC97AAB}"/>
              </a:ext>
            </a:extLst>
          </p:cNvPr>
          <p:cNvSpPr>
            <a:spLocks noGrp="1"/>
          </p:cNvSpPr>
          <p:nvPr>
            <p:ph type="title"/>
          </p:nvPr>
        </p:nvSpPr>
        <p:spPr/>
        <p:txBody>
          <a:bodyPr/>
          <a:lstStyle/>
          <a:p>
            <a:r>
              <a:rPr lang="en-AU" dirty="0"/>
              <a:t>Before you start …</a:t>
            </a:r>
          </a:p>
        </p:txBody>
      </p:sp>
      <p:sp>
        <p:nvSpPr>
          <p:cNvPr id="19" name="Rectangle 3"/>
          <p:cNvSpPr>
            <a:spLocks noGrp="1" noChangeArrowheads="1"/>
          </p:cNvSpPr>
          <p:nvPr>
            <p:ph sz="half" idx="1"/>
            <p:custDataLst>
              <p:tags r:id="rId2"/>
            </p:custDataLst>
          </p:nvPr>
        </p:nvSpPr>
        <p:spPr>
          <a:xfrm>
            <a:off x="327025" y="771551"/>
            <a:ext cx="4569440" cy="2616101"/>
          </a:xfrm>
        </p:spPr>
        <p:txBody>
          <a:bodyPr wrap="square">
            <a:spAutoFit/>
          </a:bodyPr>
          <a:lstStyle/>
          <a:p>
            <a:r>
              <a:rPr lang="en-AU" sz="1500" b="1" dirty="0">
                <a:solidFill>
                  <a:schemeClr val="tx1"/>
                </a:solidFill>
                <a:cs typeface="Arial" panose="020B0604020202020204" pitchFamily="34" charset="0"/>
              </a:rPr>
              <a:t>Before you begin …</a:t>
            </a:r>
          </a:p>
          <a:p>
            <a:pPr marL="257175" indent="-257175">
              <a:buFont typeface="Arial" panose="020B0604020202020204" pitchFamily="34" charset="0"/>
              <a:buChar char="•"/>
            </a:pPr>
            <a:r>
              <a:rPr lang="en-US" sz="1500" b="1" dirty="0">
                <a:solidFill>
                  <a:schemeClr val="tx1"/>
                </a:solidFill>
                <a:cs typeface="Arial" panose="020B0604020202020204" pitchFamily="34" charset="0"/>
              </a:rPr>
              <a:t>Check the Notes section:</a:t>
            </a:r>
            <a:r>
              <a:rPr lang="en-US" sz="1500" dirty="0">
                <a:solidFill>
                  <a:schemeClr val="tx1"/>
                </a:solidFill>
                <a:cs typeface="Arial" panose="020B0604020202020204" pitchFamily="34" charset="0"/>
              </a:rPr>
              <a:t> Slides in the PowerPoint contain talking points and presenter notes where applicable.  They may also refer to additional materials in this toolkit.  </a:t>
            </a:r>
          </a:p>
          <a:p>
            <a:pPr marL="257175" indent="-257175">
              <a:buFont typeface="Arial" panose="020B0604020202020204" pitchFamily="34" charset="0"/>
              <a:buChar char="•"/>
            </a:pPr>
            <a:r>
              <a:rPr lang="en-US" sz="1500" b="1" dirty="0">
                <a:solidFill>
                  <a:schemeClr val="tx1"/>
                </a:solidFill>
                <a:cs typeface="Arial" panose="020B0604020202020204" pitchFamily="34" charset="0"/>
              </a:rPr>
              <a:t>Look for activity icons: </a:t>
            </a:r>
            <a:r>
              <a:rPr lang="en-US" sz="1500" dirty="0">
                <a:solidFill>
                  <a:schemeClr val="tx1"/>
                </a:solidFill>
                <a:cs typeface="Arial" panose="020B0604020202020204" pitchFamily="34" charset="0"/>
              </a:rPr>
              <a:t>Throughout this presentation, icons are used to indicate different types of activities.</a:t>
            </a:r>
          </a:p>
          <a:p>
            <a:pPr eaLnBrk="1" hangingPunct="1"/>
            <a:endParaRPr lang="en-US" sz="1600" dirty="0">
              <a:solidFill>
                <a:schemeClr val="tx1"/>
              </a:solidFill>
              <a:cs typeface="Arial" panose="020B0604020202020204" pitchFamily="34" charset="0"/>
            </a:endParaRPr>
          </a:p>
          <a:p>
            <a:pPr eaLnBrk="1" hangingPunct="1"/>
            <a:endParaRPr lang="en-AU" sz="1400" dirty="0"/>
          </a:p>
        </p:txBody>
      </p:sp>
      <p:sp>
        <p:nvSpPr>
          <p:cNvPr id="17" name="TextBox 16">
            <a:extLst>
              <a:ext uri="{FF2B5EF4-FFF2-40B4-BE49-F238E27FC236}">
                <a16:creationId xmlns:a16="http://schemas.microsoft.com/office/drawing/2014/main" id="{F9956257-470F-4EFC-847E-0DE444F79D43}"/>
              </a:ext>
            </a:extLst>
          </p:cNvPr>
          <p:cNvSpPr txBox="1"/>
          <p:nvPr/>
        </p:nvSpPr>
        <p:spPr>
          <a:xfrm>
            <a:off x="323850" y="4075336"/>
            <a:ext cx="1294920" cy="507831"/>
          </a:xfrm>
          <a:prstGeom prst="rect">
            <a:avLst/>
          </a:prstGeom>
          <a:noFill/>
        </p:spPr>
        <p:txBody>
          <a:bodyPr wrap="square" rtlCol="0">
            <a:spAutoFit/>
          </a:bodyPr>
          <a:lstStyle/>
          <a:p>
            <a:pPr algn="ctr"/>
            <a:r>
              <a:rPr lang="en-AU" sz="900" dirty="0">
                <a:latin typeface="Arial" panose="020B0604020202020204" pitchFamily="34" charset="0"/>
                <a:ea typeface="Times New Roman" panose="02020603050405020304" pitchFamily="18" charset="0"/>
                <a:cs typeface="Times New Roman" panose="02020603050405020304" pitchFamily="18" charset="0"/>
              </a:rPr>
              <a:t>Jot a note or respond to a question in your reflection booklet</a:t>
            </a:r>
            <a:endParaRPr lang="en-AU" sz="900" dirty="0"/>
          </a:p>
        </p:txBody>
      </p:sp>
      <p:sp>
        <p:nvSpPr>
          <p:cNvPr id="18" name="TextBox 17">
            <a:extLst>
              <a:ext uri="{FF2B5EF4-FFF2-40B4-BE49-F238E27FC236}">
                <a16:creationId xmlns:a16="http://schemas.microsoft.com/office/drawing/2014/main" id="{F27465F9-2D2A-4B9F-87E1-82A5B7FEA766}"/>
              </a:ext>
            </a:extLst>
          </p:cNvPr>
          <p:cNvSpPr txBox="1"/>
          <p:nvPr/>
        </p:nvSpPr>
        <p:spPr>
          <a:xfrm>
            <a:off x="1920524" y="4075336"/>
            <a:ext cx="1156272" cy="230832"/>
          </a:xfrm>
          <a:prstGeom prst="rect">
            <a:avLst/>
          </a:prstGeom>
          <a:noFill/>
        </p:spPr>
        <p:txBody>
          <a:bodyPr wrap="square" rtlCol="0">
            <a:spAutoFit/>
          </a:bodyPr>
          <a:lstStyle/>
          <a:p>
            <a:pPr algn="ctr"/>
            <a:r>
              <a:rPr lang="en-US" sz="900" dirty="0">
                <a:latin typeface="Arial" panose="020B0604020202020204" pitchFamily="34" charset="0"/>
                <a:ea typeface="Times New Roman" panose="02020603050405020304" pitchFamily="18" charset="0"/>
                <a:cs typeface="Times New Roman" panose="02020603050405020304" pitchFamily="18" charset="0"/>
              </a:rPr>
              <a:t>Hands-on activity </a:t>
            </a:r>
            <a:endParaRPr lang="en-AU" sz="900" dirty="0"/>
          </a:p>
        </p:txBody>
      </p:sp>
      <p:sp>
        <p:nvSpPr>
          <p:cNvPr id="2" name="Rectangle 1">
            <a:hlinkClick r:id="rId5" action="ppaction://hlinksldjump"/>
            <a:extLst>
              <a:ext uri="{FF2B5EF4-FFF2-40B4-BE49-F238E27FC236}">
                <a16:creationId xmlns:a16="http://schemas.microsoft.com/office/drawing/2014/main" id="{1F366F61-9272-0BC1-E695-5095C0C363C7}"/>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8" name="TextBox 7">
            <a:extLst>
              <a:ext uri="{FF2B5EF4-FFF2-40B4-BE49-F238E27FC236}">
                <a16:creationId xmlns:a16="http://schemas.microsoft.com/office/drawing/2014/main" id="{9E10F783-34C5-D987-1EAC-C118F36FAE05}"/>
              </a:ext>
            </a:extLst>
          </p:cNvPr>
          <p:cNvSpPr txBox="1"/>
          <p:nvPr/>
        </p:nvSpPr>
        <p:spPr>
          <a:xfrm>
            <a:off x="3396416" y="4075336"/>
            <a:ext cx="1184969" cy="507831"/>
          </a:xfrm>
          <a:prstGeom prst="rect">
            <a:avLst/>
          </a:prstGeom>
          <a:noFill/>
        </p:spPr>
        <p:txBody>
          <a:bodyPr wrap="square" rtlCol="0">
            <a:spAutoFit/>
          </a:bodyPr>
          <a:lstStyle/>
          <a:p>
            <a:pPr algn="ctr"/>
            <a:r>
              <a:rPr lang="en-US" sz="900" dirty="0">
                <a:latin typeface="Arial" panose="020B0604020202020204" pitchFamily="34" charset="0"/>
                <a:ea typeface="Times New Roman" panose="02020603050405020304" pitchFamily="18" charset="0"/>
                <a:cs typeface="Times New Roman" panose="02020603050405020304" pitchFamily="18" charset="0"/>
              </a:rPr>
              <a:t>Have a chat to a mentor, colleagues or consider alone</a:t>
            </a:r>
            <a:endParaRPr lang="en-AU" sz="900" dirty="0"/>
          </a:p>
        </p:txBody>
      </p:sp>
      <p:pic>
        <p:nvPicPr>
          <p:cNvPr id="7" name="Graphic 6" descr="Orange circle icon: Hands-on activity (cultural understanding)">
            <a:extLst>
              <a:ext uri="{FF2B5EF4-FFF2-40B4-BE49-F238E27FC236}">
                <a16:creationId xmlns:a16="http://schemas.microsoft.com/office/drawing/2014/main" id="{EE8B5F47-9AFB-DE01-722A-7CFC4BBF8B5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931660" y="2936228"/>
            <a:ext cx="1134000" cy="1134000"/>
          </a:xfrm>
          <a:prstGeom prst="rect">
            <a:avLst/>
          </a:prstGeom>
        </p:spPr>
      </p:pic>
      <p:pic>
        <p:nvPicPr>
          <p:cNvPr id="10" name="Graphic 9" descr="Orange circle icon: Make a note">
            <a:extLst>
              <a:ext uri="{FF2B5EF4-FFF2-40B4-BE49-F238E27FC236}">
                <a16:creationId xmlns:a16="http://schemas.microsoft.com/office/drawing/2014/main" id="{126C22DE-2F34-6E5C-55BE-9147BCE191F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4310" y="2936228"/>
            <a:ext cx="1134000" cy="1134000"/>
          </a:xfrm>
          <a:prstGeom prst="rect">
            <a:avLst/>
          </a:prstGeom>
        </p:spPr>
      </p:pic>
      <p:sp>
        <p:nvSpPr>
          <p:cNvPr id="3" name="Oval 2">
            <a:extLst>
              <a:ext uri="{FF2B5EF4-FFF2-40B4-BE49-F238E27FC236}">
                <a16:creationId xmlns:a16="http://schemas.microsoft.com/office/drawing/2014/main" id="{C160E672-887A-2386-1812-39F204BCBB6A}"/>
              </a:ext>
            </a:extLst>
          </p:cNvPr>
          <p:cNvSpPr/>
          <p:nvPr/>
        </p:nvSpPr>
        <p:spPr>
          <a:xfrm>
            <a:off x="5222578" y="1023750"/>
            <a:ext cx="3095524" cy="3096000"/>
          </a:xfrm>
          <a:prstGeom prst="ellipse">
            <a:avLst/>
          </a:prstGeom>
          <a:solidFill>
            <a:schemeClr val="bg1"/>
          </a:solidFill>
          <a:ln w="57150">
            <a:solidFill>
              <a:srgbClr val="ED7A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AU"/>
            </a:defPPr>
            <a:lvl1pPr algn="l" rtl="0" fontAlgn="base">
              <a:spcBef>
                <a:spcPct val="50000"/>
              </a:spcBef>
              <a:spcAft>
                <a:spcPct val="0"/>
              </a:spcAft>
              <a:defRPr kern="1200">
                <a:solidFill>
                  <a:schemeClr val="lt1"/>
                </a:solidFill>
                <a:latin typeface="+mn-lt"/>
                <a:ea typeface="+mn-ea"/>
                <a:cs typeface="+mn-cs"/>
              </a:defRPr>
            </a:lvl1pPr>
            <a:lvl2pPr marL="457200" algn="l" rtl="0" fontAlgn="base">
              <a:spcBef>
                <a:spcPct val="50000"/>
              </a:spcBef>
              <a:spcAft>
                <a:spcPct val="0"/>
              </a:spcAft>
              <a:defRPr kern="1200">
                <a:solidFill>
                  <a:schemeClr val="lt1"/>
                </a:solidFill>
                <a:latin typeface="+mn-lt"/>
                <a:ea typeface="+mn-ea"/>
                <a:cs typeface="+mn-cs"/>
              </a:defRPr>
            </a:lvl2pPr>
            <a:lvl3pPr marL="914400" algn="l" rtl="0" fontAlgn="base">
              <a:spcBef>
                <a:spcPct val="50000"/>
              </a:spcBef>
              <a:spcAft>
                <a:spcPct val="0"/>
              </a:spcAft>
              <a:defRPr kern="1200">
                <a:solidFill>
                  <a:schemeClr val="lt1"/>
                </a:solidFill>
                <a:latin typeface="+mn-lt"/>
                <a:ea typeface="+mn-ea"/>
                <a:cs typeface="+mn-cs"/>
              </a:defRPr>
            </a:lvl3pPr>
            <a:lvl4pPr marL="1371600" algn="l" rtl="0" fontAlgn="base">
              <a:spcBef>
                <a:spcPct val="50000"/>
              </a:spcBef>
              <a:spcAft>
                <a:spcPct val="0"/>
              </a:spcAft>
              <a:defRPr kern="1200">
                <a:solidFill>
                  <a:schemeClr val="lt1"/>
                </a:solidFill>
                <a:latin typeface="+mn-lt"/>
                <a:ea typeface="+mn-ea"/>
                <a:cs typeface="+mn-cs"/>
              </a:defRPr>
            </a:lvl4pPr>
            <a:lvl5pPr marL="1828800" algn="l" rtl="0" fontAlgn="base">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AU" sz="4400" b="1">
                <a:solidFill>
                  <a:srgbClr val="ED7A23"/>
                </a:solidFill>
              </a:rPr>
              <a:t>Before you start</a:t>
            </a:r>
          </a:p>
        </p:txBody>
      </p:sp>
      <p:pic>
        <p:nvPicPr>
          <p:cNvPr id="5" name="Picture 4" descr="A group of people talking&#10;&#10;AI-generated content may be incorrect.">
            <a:extLst>
              <a:ext uri="{FF2B5EF4-FFF2-40B4-BE49-F238E27FC236}">
                <a16:creationId xmlns:a16="http://schemas.microsoft.com/office/drawing/2014/main" id="{8A7E9CB9-1706-9B36-E9D3-3AACDF43341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421900" y="2936228"/>
            <a:ext cx="1134000" cy="1134000"/>
          </a:xfrm>
          <a:prstGeom prst="rect">
            <a:avLst/>
          </a:prstGeom>
          <a:noFill/>
        </p:spPr>
      </p:pic>
    </p:spTree>
    <p:custDataLst>
      <p:tags r:id="rId1"/>
    </p:custDataLst>
    <p:extLst>
      <p:ext uri="{BB962C8B-B14F-4D97-AF65-F5344CB8AC3E}">
        <p14:creationId xmlns:p14="http://schemas.microsoft.com/office/powerpoint/2010/main" val="3703443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91869-B2DD-456B-9356-584E55ADF614}"/>
              </a:ext>
            </a:extLst>
          </p:cNvPr>
          <p:cNvSpPr>
            <a:spLocks noGrp="1"/>
          </p:cNvSpPr>
          <p:nvPr>
            <p:ph type="title"/>
          </p:nvPr>
        </p:nvSpPr>
        <p:spPr/>
        <p:txBody>
          <a:bodyPr/>
          <a:lstStyle/>
          <a:p>
            <a:r>
              <a:rPr lang="en-AU" dirty="0">
                <a:latin typeface="Arial"/>
                <a:cs typeface="Arial"/>
              </a:rPr>
              <a:t>Fractions in the Australian Curriculum v9.0</a:t>
            </a:r>
          </a:p>
        </p:txBody>
      </p:sp>
      <p:pic>
        <p:nvPicPr>
          <p:cNvPr id="6" name="Content Placeholder 5">
            <a:extLst>
              <a:ext uri="{FF2B5EF4-FFF2-40B4-BE49-F238E27FC236}">
                <a16:creationId xmlns:a16="http://schemas.microsoft.com/office/drawing/2014/main" id="{8E052A43-5CA7-4B17-BD98-F1D3BD11ED57}"/>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3018" t="3709" r="5533" b="5942"/>
          <a:stretch/>
        </p:blipFill>
        <p:spPr>
          <a:xfrm>
            <a:off x="1527248" y="729864"/>
            <a:ext cx="6089501" cy="3683772"/>
          </a:xfrm>
          <a:prstGeom prst="rect">
            <a:avLst/>
          </a:prstGeom>
          <a:ln>
            <a:noFill/>
          </a:ln>
          <a:effectLst/>
        </p:spPr>
      </p:pic>
      <p:sp>
        <p:nvSpPr>
          <p:cNvPr id="7" name="Text Placeholder 4">
            <a:extLst>
              <a:ext uri="{FF2B5EF4-FFF2-40B4-BE49-F238E27FC236}">
                <a16:creationId xmlns:a16="http://schemas.microsoft.com/office/drawing/2014/main" id="{97FBC7DE-8217-475A-B14C-4A4475EEBAFD}"/>
              </a:ext>
            </a:extLst>
          </p:cNvPr>
          <p:cNvSpPr txBox="1">
            <a:spLocks/>
          </p:cNvSpPr>
          <p:nvPr/>
        </p:nvSpPr>
        <p:spPr>
          <a:xfrm>
            <a:off x="251520" y="4327805"/>
            <a:ext cx="5443110" cy="187723"/>
          </a:xfrm>
          <a:prstGeom prst="rect">
            <a:avLst/>
          </a:prstGeom>
        </p:spPr>
        <p:txBody>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lvl="0" fontAlgn="auto">
              <a:spcAft>
                <a:spcPts val="0"/>
              </a:spcAft>
              <a:defRPr/>
            </a:pPr>
            <a:r>
              <a:rPr kumimoji="0" lang="en-AU"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Source: </a:t>
            </a:r>
            <a:r>
              <a:rPr lang="en-US" sz="900" dirty="0"/>
              <a:t>© Australian Curriculum, Assessment and Reporting Authority (ACARA) 2009 to present</a:t>
            </a:r>
            <a:endPar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 name="Oval 2">
            <a:extLst>
              <a:ext uri="{FF2B5EF4-FFF2-40B4-BE49-F238E27FC236}">
                <a16:creationId xmlns:a16="http://schemas.microsoft.com/office/drawing/2014/main" id="{1C380612-2E42-3B16-8739-20E89764F78B}"/>
              </a:ext>
            </a:extLst>
          </p:cNvPr>
          <p:cNvSpPr/>
          <p:nvPr/>
        </p:nvSpPr>
        <p:spPr>
          <a:xfrm rot="19780258">
            <a:off x="4460478" y="2298140"/>
            <a:ext cx="1543557" cy="261847"/>
          </a:xfrm>
          <a:prstGeom prst="ellipse">
            <a:avLst/>
          </a:prstGeom>
          <a:noFill/>
          <a:ln w="508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a:extLst>
              <a:ext uri="{FF2B5EF4-FFF2-40B4-BE49-F238E27FC236}">
                <a16:creationId xmlns:a16="http://schemas.microsoft.com/office/drawing/2014/main" id="{B2EB8ABF-A212-9DF3-5957-16505D85CEFE}"/>
              </a:ext>
            </a:extLst>
          </p:cNvPr>
          <p:cNvSpPr/>
          <p:nvPr/>
        </p:nvSpPr>
        <p:spPr>
          <a:xfrm rot="16200000">
            <a:off x="2806818" y="2416353"/>
            <a:ext cx="1543557" cy="261847"/>
          </a:xfrm>
          <a:prstGeom prst="ellipse">
            <a:avLst/>
          </a:prstGeom>
          <a:noFill/>
          <a:ln w="508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316806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B5B33-A2A6-548F-DCB0-13F3111D89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36DF1A-27EB-2F6D-4D10-BA84365C3E0B}"/>
              </a:ext>
            </a:extLst>
          </p:cNvPr>
          <p:cNvSpPr>
            <a:spLocks noGrp="1"/>
          </p:cNvSpPr>
          <p:nvPr>
            <p:ph type="title"/>
          </p:nvPr>
        </p:nvSpPr>
        <p:spPr/>
        <p:txBody>
          <a:bodyPr>
            <a:normAutofit/>
          </a:bodyPr>
          <a:lstStyle/>
          <a:p>
            <a:r>
              <a:rPr lang="en-US" dirty="0">
                <a:latin typeface="Arial"/>
                <a:cs typeface="Arial"/>
              </a:rPr>
              <a:t>F</a:t>
            </a:r>
            <a:r>
              <a:rPr lang="en-AU" dirty="0" err="1">
                <a:latin typeface="Arial"/>
                <a:cs typeface="Arial"/>
              </a:rPr>
              <a:t>ractions</a:t>
            </a:r>
            <a:r>
              <a:rPr lang="en-AU" dirty="0">
                <a:latin typeface="Arial"/>
                <a:cs typeface="Arial"/>
              </a:rPr>
              <a:t> in Mathematics</a:t>
            </a:r>
          </a:p>
        </p:txBody>
      </p:sp>
      <p:sp>
        <p:nvSpPr>
          <p:cNvPr id="3" name="Content Placeholder 2">
            <a:extLst>
              <a:ext uri="{FF2B5EF4-FFF2-40B4-BE49-F238E27FC236}">
                <a16:creationId xmlns:a16="http://schemas.microsoft.com/office/drawing/2014/main" id="{FF75B5A9-A877-038C-9F2E-8EFC52335AAB}"/>
              </a:ext>
            </a:extLst>
          </p:cNvPr>
          <p:cNvSpPr>
            <a:spLocks noGrp="1"/>
          </p:cNvSpPr>
          <p:nvPr>
            <p:ph idx="1"/>
          </p:nvPr>
        </p:nvSpPr>
        <p:spPr/>
        <p:txBody>
          <a:bodyPr/>
          <a:lstStyle/>
          <a:p>
            <a:r>
              <a:rPr lang="en-AU"/>
              <a:t> </a:t>
            </a:r>
          </a:p>
        </p:txBody>
      </p:sp>
      <p:sp>
        <p:nvSpPr>
          <p:cNvPr id="5" name="Rectangle 4">
            <a:hlinkClick r:id="rId4" action="ppaction://hlinksldjump"/>
            <a:extLst>
              <a:ext uri="{FF2B5EF4-FFF2-40B4-BE49-F238E27FC236}">
                <a16:creationId xmlns:a16="http://schemas.microsoft.com/office/drawing/2014/main" id="{871AEE22-F92B-C463-F9C3-69CFA507B5C8}"/>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graphicFrame>
        <p:nvGraphicFramePr>
          <p:cNvPr id="8" name="Object 7">
            <a:extLst>
              <a:ext uri="{FF2B5EF4-FFF2-40B4-BE49-F238E27FC236}">
                <a16:creationId xmlns:a16="http://schemas.microsoft.com/office/drawing/2014/main" id="{194509E3-B7ED-A279-4FE1-50542FAAEB17}"/>
              </a:ext>
            </a:extLst>
          </p:cNvPr>
          <p:cNvGraphicFramePr>
            <a:graphicFrameLocks noChangeAspect="1"/>
          </p:cNvGraphicFramePr>
          <p:nvPr>
            <p:extLst>
              <p:ext uri="{D42A27DB-BD31-4B8C-83A1-F6EECF244321}">
                <p14:modId xmlns:p14="http://schemas.microsoft.com/office/powerpoint/2010/main" val="3962087538"/>
              </p:ext>
            </p:extLst>
          </p:nvPr>
        </p:nvGraphicFramePr>
        <p:xfrm>
          <a:off x="319088" y="828675"/>
          <a:ext cx="8335962" cy="3487738"/>
        </p:xfrm>
        <a:graphic>
          <a:graphicData uri="http://schemas.openxmlformats.org/presentationml/2006/ole">
            <mc:AlternateContent xmlns:mc="http://schemas.openxmlformats.org/markup-compatibility/2006">
              <mc:Choice xmlns:v="urn:schemas-microsoft-com:vml" Requires="v">
                <p:oleObj name="Document" r:id="rId5" imgW="8885065" imgH="3716252" progId="Word.Document.12">
                  <p:embed/>
                </p:oleObj>
              </mc:Choice>
              <mc:Fallback>
                <p:oleObj name="Document" r:id="rId5" imgW="8885065" imgH="3716252" progId="Word.Document.12">
                  <p:embed/>
                  <p:pic>
                    <p:nvPicPr>
                      <p:cNvPr id="8" name="Object 7">
                        <a:extLst>
                          <a:ext uri="{FF2B5EF4-FFF2-40B4-BE49-F238E27FC236}">
                            <a16:creationId xmlns:a16="http://schemas.microsoft.com/office/drawing/2014/main" id="{194509E3-B7ED-A279-4FE1-50542FAAEB17}"/>
                          </a:ext>
                        </a:extLst>
                      </p:cNvPr>
                      <p:cNvPicPr/>
                      <p:nvPr/>
                    </p:nvPicPr>
                    <p:blipFill>
                      <a:blip r:embed="rId6"/>
                      <a:stretch>
                        <a:fillRect/>
                      </a:stretch>
                    </p:blipFill>
                    <p:spPr>
                      <a:xfrm>
                        <a:off x="319088" y="828675"/>
                        <a:ext cx="8335962" cy="3487738"/>
                      </a:xfrm>
                      <a:prstGeom prst="rect">
                        <a:avLst/>
                      </a:prstGeom>
                    </p:spPr>
                  </p:pic>
                </p:oleObj>
              </mc:Fallback>
            </mc:AlternateContent>
          </a:graphicData>
        </a:graphic>
      </p:graphicFrame>
    </p:spTree>
    <p:custDataLst>
      <p:tags r:id="rId1"/>
    </p:custDataLst>
    <p:extLst>
      <p:ext uri="{BB962C8B-B14F-4D97-AF65-F5344CB8AC3E}">
        <p14:creationId xmlns:p14="http://schemas.microsoft.com/office/powerpoint/2010/main" val="4061814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194C2-4FF6-5179-B552-600A2C9F7948}"/>
              </a:ext>
            </a:extLst>
          </p:cNvPr>
          <p:cNvSpPr>
            <a:spLocks noGrp="1"/>
          </p:cNvSpPr>
          <p:nvPr>
            <p:ph type="title"/>
          </p:nvPr>
        </p:nvSpPr>
        <p:spPr/>
        <p:txBody>
          <a:bodyPr/>
          <a:lstStyle/>
          <a:p>
            <a:r>
              <a:rPr lang="en-AU"/>
              <a:t>Understanding numeracy</a:t>
            </a:r>
          </a:p>
        </p:txBody>
      </p:sp>
      <p:graphicFrame>
        <p:nvGraphicFramePr>
          <p:cNvPr id="4" name="Content Placeholder 3">
            <a:extLst>
              <a:ext uri="{FF2B5EF4-FFF2-40B4-BE49-F238E27FC236}">
                <a16:creationId xmlns:a16="http://schemas.microsoft.com/office/drawing/2014/main" id="{D78E3D12-0056-537F-2296-5A7BC8832275}"/>
              </a:ext>
            </a:extLst>
          </p:cNvPr>
          <p:cNvGraphicFramePr>
            <a:graphicFrameLocks noGrp="1"/>
          </p:cNvGraphicFramePr>
          <p:nvPr>
            <p:ph idx="1"/>
            <p:extLst>
              <p:ext uri="{D42A27DB-BD31-4B8C-83A1-F6EECF244321}">
                <p14:modId xmlns:p14="http://schemas.microsoft.com/office/powerpoint/2010/main" val="121317217"/>
              </p:ext>
            </p:extLst>
          </p:nvPr>
        </p:nvGraphicFramePr>
        <p:xfrm>
          <a:off x="327025" y="771525"/>
          <a:ext cx="8496300" cy="370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6852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730676-2685-6913-EAAB-6B780BA5C20F}"/>
              </a:ext>
            </a:extLst>
          </p:cNvPr>
          <p:cNvSpPr>
            <a:spLocks noGrp="1"/>
          </p:cNvSpPr>
          <p:nvPr>
            <p:ph type="title"/>
          </p:nvPr>
        </p:nvSpPr>
        <p:spPr/>
        <p:txBody>
          <a:bodyPr/>
          <a:lstStyle/>
          <a:p>
            <a:r>
              <a:rPr lang="en-US"/>
              <a:t>Check in: Definition of numeracy</a:t>
            </a:r>
          </a:p>
        </p:txBody>
      </p:sp>
      <p:sp>
        <p:nvSpPr>
          <p:cNvPr id="6" name="Content Placeholder 5">
            <a:extLst>
              <a:ext uri="{FF2B5EF4-FFF2-40B4-BE49-F238E27FC236}">
                <a16:creationId xmlns:a16="http://schemas.microsoft.com/office/drawing/2014/main" id="{D48DB336-26C9-4F43-0D13-A0327CAD5AF8}"/>
              </a:ext>
            </a:extLst>
          </p:cNvPr>
          <p:cNvSpPr>
            <a:spLocks noGrp="1"/>
          </p:cNvSpPr>
          <p:nvPr>
            <p:ph idx="1"/>
          </p:nvPr>
        </p:nvSpPr>
        <p:spPr>
          <a:xfrm>
            <a:off x="327025" y="742384"/>
            <a:ext cx="5964580" cy="3799338"/>
          </a:xfrm>
        </p:spPr>
        <p:txBody>
          <a:bodyPr vert="horz" lIns="0" tIns="0" rIns="0" bIns="0" rtlCol="0" anchor="t">
            <a:normAutofit fontScale="92500" lnSpcReduction="20000"/>
          </a:bodyPr>
          <a:lstStyle/>
          <a:p>
            <a:r>
              <a:rPr lang="en-US" b="1" dirty="0">
                <a:solidFill>
                  <a:schemeClr val="accent3"/>
                </a:solidFill>
              </a:rPr>
              <a:t>In a moment ...</a:t>
            </a:r>
          </a:p>
          <a:p>
            <a:endParaRPr lang="en-US" b="1" dirty="0">
              <a:solidFill>
                <a:schemeClr val="accent3"/>
              </a:solidFill>
            </a:endParaRPr>
          </a:p>
          <a:p>
            <a:r>
              <a:rPr lang="en-US" b="1" dirty="0">
                <a:solidFill>
                  <a:schemeClr val="accent3"/>
                </a:solidFill>
              </a:rPr>
              <a:t>Consider… </a:t>
            </a:r>
            <a:r>
              <a:rPr lang="en-US" dirty="0"/>
              <a:t>In your classroom, what does:</a:t>
            </a:r>
          </a:p>
          <a:p>
            <a:pPr marL="342900" indent="-342900">
              <a:buFont typeface="Arial" panose="020B0604020202020204" pitchFamily="34" charset="0"/>
              <a:buChar char="•"/>
            </a:pPr>
            <a:r>
              <a:rPr lang="en-US" b="1" dirty="0">
                <a:latin typeface="Arial"/>
                <a:cs typeface="Arial"/>
              </a:rPr>
              <a:t>numeracy </a:t>
            </a:r>
            <a:r>
              <a:rPr lang="en-US" dirty="0">
                <a:latin typeface="Arial"/>
                <a:cs typeface="Arial"/>
              </a:rPr>
              <a:t>look like? </a:t>
            </a:r>
          </a:p>
          <a:p>
            <a:pPr marL="342900" indent="-342900">
              <a:buFont typeface="Arial" panose="020B0604020202020204" pitchFamily="34" charset="0"/>
              <a:buChar char="•"/>
            </a:pPr>
            <a:r>
              <a:rPr lang="en-US" b="1" dirty="0">
                <a:latin typeface="Arial"/>
                <a:cs typeface="Arial"/>
              </a:rPr>
              <a:t>mathematics </a:t>
            </a:r>
            <a:r>
              <a:rPr lang="en-US" dirty="0">
                <a:latin typeface="Arial"/>
                <a:cs typeface="Arial"/>
              </a:rPr>
              <a:t>look like?</a:t>
            </a:r>
          </a:p>
          <a:p>
            <a:r>
              <a:rPr lang="en-US" dirty="0">
                <a:latin typeface="Arial"/>
                <a:cs typeface="Arial"/>
              </a:rPr>
              <a:t>How are they different?</a:t>
            </a:r>
            <a:endParaRPr lang="en-US" dirty="0"/>
          </a:p>
          <a:p>
            <a:endParaRPr lang="en-US" dirty="0"/>
          </a:p>
          <a:p>
            <a:r>
              <a:rPr lang="en-AU" b="1" dirty="0">
                <a:solidFill>
                  <a:schemeClr val="accent3"/>
                </a:solidFill>
              </a:rPr>
              <a:t>Record </a:t>
            </a:r>
            <a:r>
              <a:rPr lang="en-AU" dirty="0"/>
              <a:t>your thoughts on page 1 of your </a:t>
            </a:r>
            <a:r>
              <a:rPr lang="en-AU" i="1" dirty="0"/>
              <a:t>Fractions reflection </a:t>
            </a:r>
            <a:r>
              <a:rPr lang="en-AU" dirty="0"/>
              <a:t>resource.</a:t>
            </a:r>
          </a:p>
          <a:p>
            <a:endParaRPr lang="en-AU" dirty="0"/>
          </a:p>
          <a:p>
            <a:r>
              <a:rPr lang="en-AU" b="1" dirty="0">
                <a:solidFill>
                  <a:schemeClr val="accent3"/>
                </a:solidFill>
              </a:rPr>
              <a:t>Share and discuss</a:t>
            </a:r>
            <a:r>
              <a:rPr lang="en-AU" dirty="0"/>
              <a:t> your experiences with other participants.</a:t>
            </a:r>
          </a:p>
          <a:p>
            <a:endParaRPr lang="en-US" dirty="0"/>
          </a:p>
        </p:txBody>
      </p:sp>
      <p:pic>
        <p:nvPicPr>
          <p:cNvPr id="3" name="Graphic 2" descr="Orange circle icon: Solo thinking">
            <a:extLst>
              <a:ext uri="{FF2B5EF4-FFF2-40B4-BE49-F238E27FC236}">
                <a16:creationId xmlns:a16="http://schemas.microsoft.com/office/drawing/2014/main" id="{04D40078-693A-8A5F-88FF-78EC854B13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06385" y="3767250"/>
            <a:ext cx="900000" cy="900000"/>
          </a:xfrm>
          <a:prstGeom prst="rect">
            <a:avLst/>
          </a:prstGeom>
        </p:spPr>
      </p:pic>
      <p:pic>
        <p:nvPicPr>
          <p:cNvPr id="2" name="Content Placeholder 8">
            <a:extLst>
              <a:ext uri="{FF2B5EF4-FFF2-40B4-BE49-F238E27FC236}">
                <a16:creationId xmlns:a16="http://schemas.microsoft.com/office/drawing/2014/main" id="{97CFC4C5-ACA0-6CE0-96E0-4A7F03B2FA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081163" y="551644"/>
            <a:ext cx="2795651" cy="3047388"/>
          </a:xfrm>
          <a:prstGeom prst="rect">
            <a:avLst/>
          </a:prstGeom>
        </p:spPr>
      </p:pic>
      <p:pic>
        <p:nvPicPr>
          <p:cNvPr id="4" name="Picture 3" descr="A group of people talking&#10;&#10;AI-generated content may be incorrect.">
            <a:extLst>
              <a:ext uri="{FF2B5EF4-FFF2-40B4-BE49-F238E27FC236}">
                <a16:creationId xmlns:a16="http://schemas.microsoft.com/office/drawing/2014/main" id="{FA5BE27E-59D9-7468-C2C6-52C2ECEAACD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24913" y="3767250"/>
            <a:ext cx="900000" cy="900000"/>
          </a:xfrm>
          <a:prstGeom prst="rect">
            <a:avLst/>
          </a:prstGeom>
          <a:noFill/>
        </p:spPr>
      </p:pic>
    </p:spTree>
    <p:extLst>
      <p:ext uri="{BB962C8B-B14F-4D97-AF65-F5344CB8AC3E}">
        <p14:creationId xmlns:p14="http://schemas.microsoft.com/office/powerpoint/2010/main" val="2583076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6B7CB-3162-084A-A759-AFA53FE7147E}"/>
              </a:ext>
            </a:extLst>
          </p:cNvPr>
          <p:cNvSpPr>
            <a:spLocks noGrp="1"/>
          </p:cNvSpPr>
          <p:nvPr>
            <p:ph type="title"/>
          </p:nvPr>
        </p:nvSpPr>
        <p:spPr/>
        <p:txBody>
          <a:bodyPr/>
          <a:lstStyle/>
          <a:p>
            <a:r>
              <a:rPr lang="en-AU" dirty="0"/>
              <a:t>Mathematics versus Numeracy</a:t>
            </a:r>
          </a:p>
        </p:txBody>
      </p:sp>
      <p:sp>
        <p:nvSpPr>
          <p:cNvPr id="3" name="Content Placeholder 2">
            <a:extLst>
              <a:ext uri="{FF2B5EF4-FFF2-40B4-BE49-F238E27FC236}">
                <a16:creationId xmlns:a16="http://schemas.microsoft.com/office/drawing/2014/main" id="{88E55E7B-3478-DC3C-2CB7-9ECF30B3BD5C}"/>
              </a:ext>
            </a:extLst>
          </p:cNvPr>
          <p:cNvSpPr>
            <a:spLocks noGrp="1"/>
          </p:cNvSpPr>
          <p:nvPr>
            <p:ph sz="half" idx="1"/>
          </p:nvPr>
        </p:nvSpPr>
        <p:spPr>
          <a:xfrm>
            <a:off x="327026" y="771551"/>
            <a:ext cx="3521406" cy="2615705"/>
          </a:xfrm>
        </p:spPr>
        <p:txBody>
          <a:bodyPr/>
          <a:lstStyle/>
          <a:p>
            <a:r>
              <a:rPr lang="en-AU" b="1" dirty="0"/>
              <a:t>Mathematics</a:t>
            </a:r>
          </a:p>
          <a:p>
            <a:endParaRPr lang="en-AU" dirty="0"/>
          </a:p>
          <a:p>
            <a:r>
              <a:rPr lang="en-US" sz="1800" b="0" i="0" dirty="0">
                <a:solidFill>
                  <a:srgbClr val="000000"/>
                </a:solidFill>
                <a:effectLst/>
                <a:latin typeface="+mn-lt"/>
              </a:rPr>
              <a:t>‘ … mathematical </a:t>
            </a:r>
            <a:r>
              <a:rPr lang="en-US" sz="1800" b="1" i="0" dirty="0">
                <a:solidFill>
                  <a:srgbClr val="000000"/>
                </a:solidFill>
                <a:effectLst/>
                <a:latin typeface="+mn-lt"/>
              </a:rPr>
              <a:t>knowledge, skills, procedures and processes </a:t>
            </a:r>
            <a:r>
              <a:rPr lang="en-US" sz="1800" b="0" i="0" dirty="0">
                <a:solidFill>
                  <a:srgbClr val="000000"/>
                </a:solidFill>
                <a:effectLst/>
                <a:latin typeface="+mn-lt"/>
              </a:rPr>
              <a:t>in number, algebra, measurement, space, statistics and probability.’</a:t>
            </a:r>
          </a:p>
          <a:p>
            <a:endParaRPr lang="en-US" dirty="0">
              <a:solidFill>
                <a:srgbClr val="000000"/>
              </a:solidFill>
              <a:latin typeface="+mn-lt"/>
            </a:endParaRPr>
          </a:p>
          <a:p>
            <a:endParaRPr lang="en-US" dirty="0">
              <a:solidFill>
                <a:srgbClr val="000000"/>
              </a:solidFill>
              <a:latin typeface="+mn-lt"/>
            </a:endParaRPr>
          </a:p>
          <a:p>
            <a:endParaRPr lang="en-AU" dirty="0">
              <a:latin typeface="+mn-lt"/>
            </a:endParaRPr>
          </a:p>
        </p:txBody>
      </p:sp>
      <p:sp>
        <p:nvSpPr>
          <p:cNvPr id="4" name="Content Placeholder 3">
            <a:extLst>
              <a:ext uri="{FF2B5EF4-FFF2-40B4-BE49-F238E27FC236}">
                <a16:creationId xmlns:a16="http://schemas.microsoft.com/office/drawing/2014/main" id="{BDDA4D68-BC27-41A2-AD56-20BE2769CB66}"/>
              </a:ext>
            </a:extLst>
          </p:cNvPr>
          <p:cNvSpPr>
            <a:spLocks noGrp="1"/>
          </p:cNvSpPr>
          <p:nvPr>
            <p:ph sz="half" idx="2"/>
          </p:nvPr>
        </p:nvSpPr>
        <p:spPr>
          <a:xfrm>
            <a:off x="5371074" y="771551"/>
            <a:ext cx="3521406" cy="3708000"/>
          </a:xfrm>
        </p:spPr>
        <p:txBody>
          <a:bodyPr/>
          <a:lstStyle/>
          <a:p>
            <a:r>
              <a:rPr lang="en-AU" b="1" dirty="0"/>
              <a:t>Numeracy</a:t>
            </a:r>
          </a:p>
          <a:p>
            <a:endParaRPr lang="en-AU" dirty="0"/>
          </a:p>
          <a:p>
            <a:r>
              <a:rPr lang="en-AU" sz="1800" dirty="0">
                <a:effectLst/>
                <a:latin typeface="Arial" panose="020B0604020202020204" pitchFamily="34" charset="0"/>
                <a:ea typeface="Cambria" panose="02040503050406030204" pitchFamily="18" charset="0"/>
              </a:rPr>
              <a:t>‘ … the recognition, formulation and interpretation of mathematics, and its </a:t>
            </a:r>
            <a:r>
              <a:rPr lang="en-AU" sz="1800" b="1" dirty="0">
                <a:effectLst/>
                <a:latin typeface="Arial" panose="020B0604020202020204" pitchFamily="34" charset="0"/>
                <a:ea typeface="Cambria" panose="02040503050406030204" pitchFamily="18" charset="0"/>
              </a:rPr>
              <a:t>application</a:t>
            </a:r>
            <a:r>
              <a:rPr lang="en-AU" sz="1800" dirty="0">
                <a:effectLst/>
                <a:latin typeface="Arial" panose="020B0604020202020204" pitchFamily="34" charset="0"/>
                <a:ea typeface="Cambria" panose="02040503050406030204" pitchFamily="18" charset="0"/>
              </a:rPr>
              <a:t> to </a:t>
            </a:r>
            <a:r>
              <a:rPr lang="en-AU" sz="1800" b="1" dirty="0">
                <a:effectLst/>
                <a:latin typeface="Arial" panose="020B0604020202020204" pitchFamily="34" charset="0"/>
                <a:ea typeface="Cambria" panose="02040503050406030204" pitchFamily="18" charset="0"/>
              </a:rPr>
              <a:t>real-world problems </a:t>
            </a:r>
            <a:r>
              <a:rPr lang="en-AU" sz="1800" dirty="0">
                <a:effectLst/>
                <a:latin typeface="Arial" panose="020B0604020202020204" pitchFamily="34" charset="0"/>
                <a:ea typeface="Cambria" panose="02040503050406030204" pitchFamily="18" charset="0"/>
              </a:rPr>
              <a:t>and </a:t>
            </a:r>
            <a:r>
              <a:rPr lang="en-AU" sz="1800" b="1" dirty="0">
                <a:effectLst/>
                <a:latin typeface="Arial" panose="020B0604020202020204" pitchFamily="34" charset="0"/>
                <a:ea typeface="Cambria" panose="02040503050406030204" pitchFamily="18" charset="0"/>
              </a:rPr>
              <a:t>contexts</a:t>
            </a:r>
            <a:r>
              <a:rPr lang="en-AU" sz="1800" dirty="0">
                <a:effectLst/>
                <a:latin typeface="Arial" panose="020B0604020202020204" pitchFamily="34" charset="0"/>
                <a:ea typeface="Cambria" panose="02040503050406030204" pitchFamily="18" charset="0"/>
              </a:rPr>
              <a:t>.’</a:t>
            </a:r>
          </a:p>
          <a:p>
            <a:endParaRPr lang="en-AU" dirty="0"/>
          </a:p>
          <a:p>
            <a:endParaRPr lang="en-AU" dirty="0"/>
          </a:p>
          <a:p>
            <a:endParaRPr lang="en-AU" dirty="0"/>
          </a:p>
        </p:txBody>
      </p:sp>
      <p:sp>
        <p:nvSpPr>
          <p:cNvPr id="5" name="TextBox 4">
            <a:extLst>
              <a:ext uri="{FF2B5EF4-FFF2-40B4-BE49-F238E27FC236}">
                <a16:creationId xmlns:a16="http://schemas.microsoft.com/office/drawing/2014/main" id="{AEFF0A2F-5476-F302-ED73-4539BD7CBACE}"/>
              </a:ext>
            </a:extLst>
          </p:cNvPr>
          <p:cNvSpPr txBox="1"/>
          <p:nvPr/>
        </p:nvSpPr>
        <p:spPr>
          <a:xfrm>
            <a:off x="257166" y="4200993"/>
            <a:ext cx="8565859" cy="230832"/>
          </a:xfrm>
          <a:prstGeom prst="rect">
            <a:avLst/>
          </a:prstGeom>
          <a:noFill/>
        </p:spPr>
        <p:txBody>
          <a:bodyPr wrap="square" rtlCol="0">
            <a:spAutoFit/>
          </a:bodyPr>
          <a:lstStyle/>
          <a:p>
            <a:pPr marL="0" marR="0" lvl="0" indent="0" algn="l" defTabSz="914378" rtl="0" eaLnBrk="1" fontAlgn="base" latinLnBrk="0" hangingPunct="1">
              <a:lnSpc>
                <a:spcPct val="100000"/>
              </a:lnSpc>
              <a:spcBef>
                <a:spcPct val="50000"/>
              </a:spcBef>
              <a:spcAft>
                <a:spcPct val="0"/>
              </a:spcAft>
              <a:buClrTx/>
              <a:buSzTx/>
              <a:buFontTx/>
              <a:buNone/>
              <a:tabLst/>
              <a:defRPr/>
            </a:pPr>
            <a:r>
              <a:rPr kumimoji="0" lang="en-AU" sz="900" b="1" i="0" u="none" strike="noStrike" kern="1200" cap="none" spc="0" normalizeH="0" baseline="0" noProof="0" dirty="0">
                <a:ln>
                  <a:noFill/>
                </a:ln>
                <a:solidFill>
                  <a:srgbClr val="000000"/>
                </a:solidFill>
                <a:effectLst/>
                <a:uLnTx/>
                <a:uFillTx/>
                <a:latin typeface="Arial"/>
                <a:ea typeface="+mn-ea"/>
                <a:cs typeface="Arial"/>
              </a:rPr>
              <a:t>Source: </a:t>
            </a:r>
            <a:r>
              <a:rPr kumimoji="0" lang="en-AU" sz="900" b="0" i="0" u="none" strike="noStrike" kern="1200" cap="none" spc="0" normalizeH="0" baseline="0" noProof="0" dirty="0">
                <a:ln>
                  <a:noFill/>
                </a:ln>
                <a:solidFill>
                  <a:srgbClr val="000000"/>
                </a:solidFill>
                <a:effectLst/>
                <a:uLnTx/>
                <a:uFillTx/>
                <a:latin typeface="Arial" charset="0"/>
                <a:ea typeface="+mn-ea"/>
                <a:cs typeface="+mn-cs"/>
              </a:rPr>
              <a:t>ACARA</a:t>
            </a:r>
            <a:r>
              <a:rPr lang="en-AU" sz="900" dirty="0">
                <a:solidFill>
                  <a:srgbClr val="000000"/>
                </a:solidFill>
              </a:rPr>
              <a:t>, </a:t>
            </a:r>
            <a:r>
              <a:rPr kumimoji="0" lang="en-AU" sz="900" b="0" i="0" u="none" strike="noStrike" kern="1200" cap="none" spc="0" normalizeH="0" baseline="0" noProof="0" dirty="0">
                <a:ln>
                  <a:noFill/>
                </a:ln>
                <a:solidFill>
                  <a:srgbClr val="000000"/>
                </a:solidFill>
                <a:effectLst/>
                <a:uLnTx/>
                <a:uFillTx/>
                <a:latin typeface="Arial" charset="0"/>
                <a:ea typeface="+mn-ea"/>
                <a:cs typeface="+mn-cs"/>
              </a:rPr>
              <a:t>2010 to present</a:t>
            </a:r>
          </a:p>
        </p:txBody>
      </p:sp>
      <p:sp>
        <p:nvSpPr>
          <p:cNvPr id="6" name="Arrow: Left-Right 5">
            <a:extLst>
              <a:ext uri="{FF2B5EF4-FFF2-40B4-BE49-F238E27FC236}">
                <a16:creationId xmlns:a16="http://schemas.microsoft.com/office/drawing/2014/main" id="{A4652A4E-2A8F-5463-C2B5-F5E2D5BDDC3D}"/>
              </a:ext>
            </a:extLst>
          </p:cNvPr>
          <p:cNvSpPr/>
          <p:nvPr/>
        </p:nvSpPr>
        <p:spPr>
          <a:xfrm>
            <a:off x="3891391" y="1859248"/>
            <a:ext cx="1070224" cy="599948"/>
          </a:xfrm>
          <a:prstGeom prst="leftRightArrow">
            <a:avLst/>
          </a:prstGeom>
          <a:solidFill>
            <a:srgbClr val="8AD0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2">
                  <a:lumMod val="60000"/>
                  <a:lumOff val="40000"/>
                </a:schemeClr>
              </a:solidFill>
            </a:endParaRPr>
          </a:p>
        </p:txBody>
      </p:sp>
    </p:spTree>
    <p:extLst>
      <p:ext uri="{BB962C8B-B14F-4D97-AF65-F5344CB8AC3E}">
        <p14:creationId xmlns:p14="http://schemas.microsoft.com/office/powerpoint/2010/main" val="830761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91869-B2DD-456B-9356-584E55ADF614}"/>
              </a:ext>
            </a:extLst>
          </p:cNvPr>
          <p:cNvSpPr>
            <a:spLocks noGrp="1"/>
          </p:cNvSpPr>
          <p:nvPr>
            <p:ph type="title"/>
          </p:nvPr>
        </p:nvSpPr>
        <p:spPr/>
        <p:txBody>
          <a:bodyPr/>
          <a:lstStyle/>
          <a:p>
            <a:r>
              <a:rPr lang="en-AU">
                <a:latin typeface="Arial"/>
                <a:cs typeface="Arial"/>
              </a:rPr>
              <a:t>Three-dimensional Australian Curriculum</a:t>
            </a:r>
          </a:p>
        </p:txBody>
      </p:sp>
      <p:pic>
        <p:nvPicPr>
          <p:cNvPr id="6" name="Content Placeholder 5">
            <a:extLst>
              <a:ext uri="{FF2B5EF4-FFF2-40B4-BE49-F238E27FC236}">
                <a16:creationId xmlns:a16="http://schemas.microsoft.com/office/drawing/2014/main" id="{8E052A43-5CA7-4B17-BD98-F1D3BD11ED57}"/>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3018" t="3709" r="5533" b="5942"/>
          <a:stretch/>
        </p:blipFill>
        <p:spPr>
          <a:xfrm>
            <a:off x="1527248" y="729864"/>
            <a:ext cx="6089501" cy="3683772"/>
          </a:xfrm>
          <a:prstGeom prst="rect">
            <a:avLst/>
          </a:prstGeom>
          <a:ln>
            <a:noFill/>
          </a:ln>
          <a:effectLst/>
        </p:spPr>
      </p:pic>
      <p:sp>
        <p:nvSpPr>
          <p:cNvPr id="7" name="Text Placeholder 4">
            <a:extLst>
              <a:ext uri="{FF2B5EF4-FFF2-40B4-BE49-F238E27FC236}">
                <a16:creationId xmlns:a16="http://schemas.microsoft.com/office/drawing/2014/main" id="{97FBC7DE-8217-475A-B14C-4A4475EEBAFD}"/>
              </a:ext>
            </a:extLst>
          </p:cNvPr>
          <p:cNvSpPr txBox="1">
            <a:spLocks/>
          </p:cNvSpPr>
          <p:nvPr/>
        </p:nvSpPr>
        <p:spPr>
          <a:xfrm>
            <a:off x="251520" y="4327557"/>
            <a:ext cx="5334468" cy="181306"/>
          </a:xfrm>
          <a:prstGeom prst="rect">
            <a:avLst/>
          </a:prstGeom>
        </p:spPr>
        <p:txBody>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lvl="0" fontAlgn="auto">
              <a:spcAft>
                <a:spcPts val="0"/>
              </a:spcAft>
              <a:defRPr/>
            </a:pPr>
            <a:r>
              <a:rPr lang="en-US" sz="900" b="1" dirty="0"/>
              <a:t>Source: </a:t>
            </a:r>
            <a:r>
              <a:rPr lang="en-US" sz="900" dirty="0"/>
              <a:t>© Australian Curriculum, Assessment and Reporting Authority (ACARA) 2009 to present</a:t>
            </a:r>
            <a:endPar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 name="Oval 2">
            <a:extLst>
              <a:ext uri="{FF2B5EF4-FFF2-40B4-BE49-F238E27FC236}">
                <a16:creationId xmlns:a16="http://schemas.microsoft.com/office/drawing/2014/main" id="{1C380612-2E42-3B16-8739-20E89764F78B}"/>
              </a:ext>
            </a:extLst>
          </p:cNvPr>
          <p:cNvSpPr/>
          <p:nvPr/>
        </p:nvSpPr>
        <p:spPr>
          <a:xfrm rot="19780258">
            <a:off x="4460478" y="2298140"/>
            <a:ext cx="1543557" cy="261847"/>
          </a:xfrm>
          <a:prstGeom prst="ellipse">
            <a:avLst/>
          </a:prstGeom>
          <a:noFill/>
          <a:ln w="508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296654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1BB51-05C6-376F-D1D9-61D95E8F6B67}"/>
              </a:ext>
            </a:extLst>
          </p:cNvPr>
          <p:cNvSpPr>
            <a:spLocks noGrp="1"/>
          </p:cNvSpPr>
          <p:nvPr>
            <p:ph type="title"/>
          </p:nvPr>
        </p:nvSpPr>
        <p:spPr>
          <a:xfrm>
            <a:off x="326725" y="267494"/>
            <a:ext cx="8496000" cy="360000"/>
          </a:xfrm>
        </p:spPr>
        <p:txBody>
          <a:bodyPr/>
          <a:lstStyle/>
          <a:p>
            <a:r>
              <a:rPr lang="en-AU"/>
              <a:t>What is the Numeracy progression?</a:t>
            </a:r>
          </a:p>
        </p:txBody>
      </p:sp>
      <p:graphicFrame>
        <p:nvGraphicFramePr>
          <p:cNvPr id="6" name="Content Placeholder 5">
            <a:extLst>
              <a:ext uri="{FF2B5EF4-FFF2-40B4-BE49-F238E27FC236}">
                <a16:creationId xmlns:a16="http://schemas.microsoft.com/office/drawing/2014/main" id="{01277EC9-B749-9AD1-7413-0B8A7DE987C8}"/>
              </a:ext>
            </a:extLst>
          </p:cNvPr>
          <p:cNvGraphicFramePr>
            <a:graphicFrameLocks noGrp="1"/>
          </p:cNvGraphicFramePr>
          <p:nvPr>
            <p:ph idx="1"/>
          </p:nvPr>
        </p:nvGraphicFramePr>
        <p:xfrm>
          <a:off x="327025" y="771525"/>
          <a:ext cx="8496300" cy="370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43A75EBD-E54E-9F10-3374-4E0E79E3C7A8}"/>
              </a:ext>
            </a:extLst>
          </p:cNvPr>
          <p:cNvSpPr txBox="1"/>
          <p:nvPr/>
        </p:nvSpPr>
        <p:spPr>
          <a:xfrm>
            <a:off x="238013" y="771525"/>
            <a:ext cx="4821039" cy="400110"/>
          </a:xfrm>
          <a:prstGeom prst="rect">
            <a:avLst/>
          </a:prstGeom>
          <a:noFill/>
        </p:spPr>
        <p:txBody>
          <a:bodyPr wrap="square" rtlCol="0">
            <a:spAutoFit/>
          </a:bodyPr>
          <a:lstStyle/>
          <a:p>
            <a:r>
              <a:rPr lang="en-AU" sz="2000"/>
              <a:t>Expected trajectory of skill development</a:t>
            </a:r>
          </a:p>
        </p:txBody>
      </p:sp>
    </p:spTree>
    <p:extLst>
      <p:ext uri="{BB962C8B-B14F-4D97-AF65-F5344CB8AC3E}">
        <p14:creationId xmlns:p14="http://schemas.microsoft.com/office/powerpoint/2010/main" val="3778646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E0A61C8-70DB-AA76-D44A-178BE7EDB3AF}"/>
              </a:ext>
            </a:extLst>
          </p:cNvPr>
          <p:cNvSpPr>
            <a:spLocks noGrp="1"/>
          </p:cNvSpPr>
          <p:nvPr>
            <p:ph type="title"/>
          </p:nvPr>
        </p:nvSpPr>
        <p:spPr/>
        <p:txBody>
          <a:bodyPr/>
          <a:lstStyle/>
          <a:p>
            <a:r>
              <a:rPr lang="en-AU"/>
              <a:t>Using the Numeracy progression</a:t>
            </a:r>
            <a:endParaRPr lang="en-US"/>
          </a:p>
        </p:txBody>
      </p:sp>
      <p:sp>
        <p:nvSpPr>
          <p:cNvPr id="7" name="Content Placeholder 6">
            <a:extLst>
              <a:ext uri="{FF2B5EF4-FFF2-40B4-BE49-F238E27FC236}">
                <a16:creationId xmlns:a16="http://schemas.microsoft.com/office/drawing/2014/main" id="{6ABBFD36-6F42-ED5D-9915-1A8AE05568D5}"/>
              </a:ext>
            </a:extLst>
          </p:cNvPr>
          <p:cNvSpPr>
            <a:spLocks noGrp="1"/>
          </p:cNvSpPr>
          <p:nvPr>
            <p:ph idx="1"/>
          </p:nvPr>
        </p:nvSpPr>
        <p:spPr/>
        <p:txBody>
          <a:bodyPr>
            <a:normAutofit/>
          </a:bodyPr>
          <a:lstStyle/>
          <a:p>
            <a:pPr marL="342900" indent="-342900">
              <a:buFont typeface="Arial" panose="020B0604020202020204" pitchFamily="34" charset="0"/>
              <a:buChar char="•"/>
            </a:pPr>
            <a:r>
              <a:rPr lang="en-US" dirty="0"/>
              <a:t>Mapped to year-level expectations of Mathematics</a:t>
            </a:r>
          </a:p>
          <a:p>
            <a:pPr marL="342900" indent="-342900">
              <a:buFont typeface="Arial" panose="020B0604020202020204" pitchFamily="34" charset="0"/>
              <a:buChar char="•"/>
            </a:pPr>
            <a:r>
              <a:rPr lang="en-US" dirty="0"/>
              <a:t>Complements Mathematics — provides finer-grained descriptions of numeracy development</a:t>
            </a:r>
          </a:p>
          <a:p>
            <a:pPr marL="342900" indent="-342900">
              <a:buFont typeface="Arial" panose="020B0604020202020204" pitchFamily="34" charset="0"/>
              <a:buChar char="•"/>
            </a:pPr>
            <a:r>
              <a:rPr lang="en-US" dirty="0"/>
              <a:t>Supports teachers to more accurately monitor students’ numeracy development across all learning areas.</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95956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AD88C5-AA89-B482-BAD2-6A537254B001}"/>
              </a:ext>
            </a:extLst>
          </p:cNvPr>
          <p:cNvSpPr txBox="1"/>
          <p:nvPr/>
        </p:nvSpPr>
        <p:spPr>
          <a:xfrm>
            <a:off x="485287" y="899078"/>
            <a:ext cx="2469337" cy="3108543"/>
          </a:xfrm>
          <a:prstGeom prst="rect">
            <a:avLst/>
          </a:prstGeom>
          <a:noFill/>
          <a:ln w="28575">
            <a:solidFill>
              <a:schemeClr val="accent2">
                <a:lumMod val="75000"/>
              </a:schemeClr>
            </a:solidFill>
          </a:ln>
        </p:spPr>
        <p:txBody>
          <a:bodyPr wrap="square" rtlCol="0">
            <a:spAutoFit/>
          </a:bodyPr>
          <a:lstStyle/>
          <a:p>
            <a:r>
              <a:rPr lang="en-US" sz="1400" b="1"/>
              <a:t>Sub-elements</a:t>
            </a:r>
          </a:p>
          <a:p>
            <a:pPr marL="285750" indent="-285750">
              <a:buFont typeface="Arial" panose="020B0604020202020204" pitchFamily="34" charset="0"/>
              <a:buChar char="•"/>
            </a:pPr>
            <a:r>
              <a:rPr lang="en-US" sz="1400"/>
              <a:t>Number and place value</a:t>
            </a:r>
          </a:p>
          <a:p>
            <a:pPr marL="285750" indent="-285750">
              <a:buFont typeface="Arial" panose="020B0604020202020204" pitchFamily="34" charset="0"/>
              <a:buChar char="•"/>
            </a:pPr>
            <a:r>
              <a:rPr lang="en-US" sz="1400"/>
              <a:t>Counting processes</a:t>
            </a:r>
          </a:p>
          <a:p>
            <a:pPr marL="285750" indent="-285750">
              <a:buFont typeface="Arial" panose="020B0604020202020204" pitchFamily="34" charset="0"/>
              <a:buChar char="•"/>
            </a:pPr>
            <a:r>
              <a:rPr lang="en-US" sz="1400"/>
              <a:t>Additive strategies</a:t>
            </a:r>
          </a:p>
          <a:p>
            <a:pPr marL="285750" indent="-285750">
              <a:buFont typeface="Arial" panose="020B0604020202020204" pitchFamily="34" charset="0"/>
              <a:buChar char="•"/>
            </a:pPr>
            <a:r>
              <a:rPr lang="en-US" sz="1400">
                <a:solidFill>
                  <a:schemeClr val="bg2"/>
                </a:solidFill>
              </a:rPr>
              <a:t>Multiplicative strategies</a:t>
            </a:r>
          </a:p>
          <a:p>
            <a:pPr marL="285750" indent="-285750">
              <a:buFont typeface="Arial" panose="020B0604020202020204" pitchFamily="34" charset="0"/>
              <a:buChar char="•"/>
            </a:pPr>
            <a:r>
              <a:rPr lang="en-US" sz="1400">
                <a:solidFill>
                  <a:schemeClr val="bg2"/>
                </a:solidFill>
              </a:rPr>
              <a:t>Interpreting fractions</a:t>
            </a:r>
          </a:p>
          <a:p>
            <a:pPr marL="285750" indent="-285750">
              <a:buFont typeface="Arial" panose="020B0604020202020204" pitchFamily="34" charset="0"/>
              <a:buChar char="•"/>
            </a:pPr>
            <a:r>
              <a:rPr lang="en-US" sz="1400">
                <a:solidFill>
                  <a:schemeClr val="bg2"/>
                </a:solidFill>
              </a:rPr>
              <a:t>Proportional thinking</a:t>
            </a:r>
          </a:p>
          <a:p>
            <a:pPr marL="285750" indent="-285750">
              <a:buFont typeface="Arial" panose="020B0604020202020204" pitchFamily="34" charset="0"/>
              <a:buChar char="•"/>
            </a:pPr>
            <a:r>
              <a:rPr lang="en-US" sz="1400"/>
              <a:t>Number patterns and algebraic thinking</a:t>
            </a:r>
          </a:p>
          <a:p>
            <a:pPr marL="285750" indent="-285750">
              <a:buFont typeface="Arial" panose="020B0604020202020204" pitchFamily="34" charset="0"/>
              <a:buChar char="•"/>
            </a:pPr>
            <a:r>
              <a:rPr lang="en-US" sz="1400"/>
              <a:t>Understanding money</a:t>
            </a:r>
            <a:endParaRPr lang="en-AU" sz="1400"/>
          </a:p>
        </p:txBody>
      </p:sp>
      <p:sp>
        <p:nvSpPr>
          <p:cNvPr id="4" name="TextBox 3">
            <a:extLst>
              <a:ext uri="{FF2B5EF4-FFF2-40B4-BE49-F238E27FC236}">
                <a16:creationId xmlns:a16="http://schemas.microsoft.com/office/drawing/2014/main" id="{14372645-1AD8-5789-C99A-6700DA025F13}"/>
              </a:ext>
            </a:extLst>
          </p:cNvPr>
          <p:cNvSpPr txBox="1"/>
          <p:nvPr/>
        </p:nvSpPr>
        <p:spPr>
          <a:xfrm>
            <a:off x="6353920" y="761594"/>
            <a:ext cx="2469105" cy="2031325"/>
          </a:xfrm>
          <a:prstGeom prst="rect">
            <a:avLst/>
          </a:prstGeom>
          <a:noFill/>
          <a:ln w="28575">
            <a:solidFill>
              <a:schemeClr val="bg1">
                <a:lumMod val="75000"/>
              </a:schemeClr>
            </a:solidFill>
          </a:ln>
        </p:spPr>
        <p:txBody>
          <a:bodyPr wrap="square" rtlCol="0">
            <a:spAutoFit/>
          </a:bodyPr>
          <a:lstStyle/>
          <a:p>
            <a:r>
              <a:rPr lang="en-US" sz="1400" b="1">
                <a:solidFill>
                  <a:schemeClr val="bg1">
                    <a:lumMod val="75000"/>
                  </a:schemeClr>
                </a:solidFill>
              </a:rPr>
              <a:t>Sub-elements</a:t>
            </a:r>
            <a:endParaRPr lang="en-US" sz="1400">
              <a:solidFill>
                <a:schemeClr val="bg1">
                  <a:lumMod val="75000"/>
                </a:schemeClr>
              </a:solidFill>
            </a:endParaRPr>
          </a:p>
          <a:p>
            <a:pPr marL="285750" indent="-285750">
              <a:buFont typeface="Arial" panose="020B0604020202020204" pitchFamily="34" charset="0"/>
              <a:buChar char="•"/>
            </a:pPr>
            <a:r>
              <a:rPr lang="en-US" sz="1400">
                <a:solidFill>
                  <a:schemeClr val="bg1">
                    <a:lumMod val="75000"/>
                  </a:schemeClr>
                </a:solidFill>
              </a:rPr>
              <a:t>Understanding units </a:t>
            </a:r>
            <a:br>
              <a:rPr lang="en-US" sz="1400">
                <a:solidFill>
                  <a:schemeClr val="bg1">
                    <a:lumMod val="75000"/>
                  </a:schemeClr>
                </a:solidFill>
              </a:rPr>
            </a:br>
            <a:r>
              <a:rPr lang="en-US" sz="1400">
                <a:solidFill>
                  <a:schemeClr val="bg1">
                    <a:lumMod val="75000"/>
                  </a:schemeClr>
                </a:solidFill>
              </a:rPr>
              <a:t>of measurement</a:t>
            </a:r>
          </a:p>
          <a:p>
            <a:pPr marL="285750" indent="-285750">
              <a:buFont typeface="Arial" panose="020B0604020202020204" pitchFamily="34" charset="0"/>
              <a:buChar char="•"/>
            </a:pPr>
            <a:r>
              <a:rPr lang="en-US" sz="1400">
                <a:solidFill>
                  <a:schemeClr val="bg1">
                    <a:lumMod val="75000"/>
                  </a:schemeClr>
                </a:solidFill>
              </a:rPr>
              <a:t>Understanding </a:t>
            </a:r>
            <a:br>
              <a:rPr lang="en-US" sz="1400">
                <a:solidFill>
                  <a:schemeClr val="bg1">
                    <a:lumMod val="75000"/>
                  </a:schemeClr>
                </a:solidFill>
              </a:rPr>
            </a:br>
            <a:r>
              <a:rPr lang="en-US" sz="1400">
                <a:solidFill>
                  <a:schemeClr val="bg1">
                    <a:lumMod val="75000"/>
                  </a:schemeClr>
                </a:solidFill>
              </a:rPr>
              <a:t>geometric properties</a:t>
            </a:r>
          </a:p>
          <a:p>
            <a:pPr marL="285750" indent="-285750">
              <a:buFont typeface="Arial" panose="020B0604020202020204" pitchFamily="34" charset="0"/>
              <a:buChar char="•"/>
            </a:pPr>
            <a:r>
              <a:rPr lang="en-US" sz="1400">
                <a:solidFill>
                  <a:schemeClr val="bg1">
                    <a:lumMod val="75000"/>
                  </a:schemeClr>
                </a:solidFill>
              </a:rPr>
              <a:t>Positioning and locating</a:t>
            </a:r>
          </a:p>
          <a:p>
            <a:pPr marL="285750" indent="-285750">
              <a:buFont typeface="Arial" panose="020B0604020202020204" pitchFamily="34" charset="0"/>
              <a:buChar char="•"/>
            </a:pPr>
            <a:r>
              <a:rPr lang="en-US" sz="1400">
                <a:solidFill>
                  <a:schemeClr val="bg1">
                    <a:lumMod val="75000"/>
                  </a:schemeClr>
                </a:solidFill>
              </a:rPr>
              <a:t>Measuring time</a:t>
            </a:r>
            <a:endParaRPr lang="en-AU" sz="1400">
              <a:solidFill>
                <a:schemeClr val="bg1">
                  <a:lumMod val="75000"/>
                </a:schemeClr>
              </a:solidFill>
            </a:endParaRPr>
          </a:p>
        </p:txBody>
      </p:sp>
      <p:sp>
        <p:nvSpPr>
          <p:cNvPr id="9" name="Title 7">
            <a:extLst>
              <a:ext uri="{FF2B5EF4-FFF2-40B4-BE49-F238E27FC236}">
                <a16:creationId xmlns:a16="http://schemas.microsoft.com/office/drawing/2014/main" id="{38CDE220-D80C-6594-D09A-DC7FF216CD11}"/>
              </a:ext>
            </a:extLst>
          </p:cNvPr>
          <p:cNvSpPr>
            <a:spLocks noGrp="1"/>
          </p:cNvSpPr>
          <p:nvPr>
            <p:ph type="title"/>
          </p:nvPr>
        </p:nvSpPr>
        <p:spPr>
          <a:xfrm>
            <a:off x="327025" y="274637"/>
            <a:ext cx="8496000" cy="360000"/>
          </a:xfrm>
        </p:spPr>
        <p:txBody>
          <a:bodyPr/>
          <a:lstStyle/>
          <a:p>
            <a:r>
              <a:rPr lang="en-AU"/>
              <a:t>Numeracy progression: Elements and sub-elements</a:t>
            </a:r>
          </a:p>
        </p:txBody>
      </p:sp>
      <p:pic>
        <p:nvPicPr>
          <p:cNvPr id="10" name="Picture 9">
            <a:extLst>
              <a:ext uri="{FF2B5EF4-FFF2-40B4-BE49-F238E27FC236}">
                <a16:creationId xmlns:a16="http://schemas.microsoft.com/office/drawing/2014/main" id="{4B799634-8EAE-B1A1-0684-5C93386AC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5634" y="699542"/>
            <a:ext cx="2959395" cy="2839373"/>
          </a:xfrm>
          <a:prstGeom prst="rect">
            <a:avLst/>
          </a:prstGeom>
        </p:spPr>
      </p:pic>
      <p:sp>
        <p:nvSpPr>
          <p:cNvPr id="2" name="Text Placeholder 4">
            <a:extLst>
              <a:ext uri="{FF2B5EF4-FFF2-40B4-BE49-F238E27FC236}">
                <a16:creationId xmlns:a16="http://schemas.microsoft.com/office/drawing/2014/main" id="{ACA19DFA-DA6F-BCFE-C37F-5F14434FD96A}"/>
              </a:ext>
            </a:extLst>
          </p:cNvPr>
          <p:cNvSpPr txBox="1">
            <a:spLocks/>
          </p:cNvSpPr>
          <p:nvPr/>
        </p:nvSpPr>
        <p:spPr>
          <a:xfrm>
            <a:off x="251519" y="4392295"/>
            <a:ext cx="8345633" cy="233600"/>
          </a:xfrm>
          <a:prstGeom prst="rect">
            <a:avLst/>
          </a:prstGeom>
        </p:spPr>
        <p:txBody>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defRPr/>
            </a:pPr>
            <a:r>
              <a:rPr kumimoji="0" lang="en-AU"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Source:</a:t>
            </a:r>
            <a:r>
              <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ACARA, 2010 to present. </a:t>
            </a:r>
            <a:r>
              <a:rPr lang="en-AU" sz="900" dirty="0">
                <a:solidFill>
                  <a:srgbClr val="000000"/>
                </a:solidFill>
                <a:hlinkClick r:id="rId4"/>
              </a:rPr>
              <a:t>https://v9.australiancurriculum.edu.au/f-10-curriculum/general-capabilities/numeracy?element=0&amp;sub-element=NNNPV</a:t>
            </a:r>
            <a:endParaRPr lang="en-AU" sz="900" dirty="0">
              <a:solidFill>
                <a:srgbClr val="000000"/>
              </a:solidFill>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AU" sz="69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A9032802-6889-2C42-8714-54FA261CB305}"/>
              </a:ext>
            </a:extLst>
          </p:cNvPr>
          <p:cNvSpPr txBox="1"/>
          <p:nvPr/>
        </p:nvSpPr>
        <p:spPr>
          <a:xfrm>
            <a:off x="5095049" y="3441452"/>
            <a:ext cx="3243058" cy="841256"/>
          </a:xfrm>
          <a:prstGeom prst="rect">
            <a:avLst/>
          </a:prstGeom>
          <a:noFill/>
          <a:ln w="28575">
            <a:solidFill>
              <a:schemeClr val="bg1">
                <a:lumMod val="75000"/>
              </a:schemeClr>
            </a:solidFill>
          </a:ln>
        </p:spPr>
        <p:txBody>
          <a:bodyPr wrap="square" rtlCol="0">
            <a:spAutoFit/>
          </a:bodyPr>
          <a:lstStyle/>
          <a:p>
            <a:pPr>
              <a:spcBef>
                <a:spcPts val="400"/>
              </a:spcBef>
            </a:pPr>
            <a:r>
              <a:rPr lang="en-US" sz="1400" b="1">
                <a:solidFill>
                  <a:schemeClr val="bg1">
                    <a:lumMod val="75000"/>
                  </a:schemeClr>
                </a:solidFill>
              </a:rPr>
              <a:t>Sub-elements</a:t>
            </a:r>
            <a:endParaRPr lang="en-US" sz="1400">
              <a:solidFill>
                <a:schemeClr val="bg1">
                  <a:lumMod val="75000"/>
                </a:schemeClr>
              </a:solidFill>
            </a:endParaRPr>
          </a:p>
          <a:p>
            <a:pPr marL="285750" indent="-285750">
              <a:spcBef>
                <a:spcPts val="400"/>
              </a:spcBef>
              <a:buFont typeface="Arial" panose="020B0604020202020204" pitchFamily="34" charset="0"/>
              <a:buChar char="•"/>
            </a:pPr>
            <a:r>
              <a:rPr lang="en-US" sz="1400">
                <a:solidFill>
                  <a:schemeClr val="bg1">
                    <a:lumMod val="75000"/>
                  </a:schemeClr>
                </a:solidFill>
              </a:rPr>
              <a:t>Understanding chance</a:t>
            </a:r>
          </a:p>
          <a:p>
            <a:pPr marL="285750" indent="-285750">
              <a:spcBef>
                <a:spcPts val="400"/>
              </a:spcBef>
              <a:buFont typeface="Arial" panose="020B0604020202020204" pitchFamily="34" charset="0"/>
              <a:buChar char="•"/>
            </a:pPr>
            <a:r>
              <a:rPr lang="en-US" sz="1400">
                <a:solidFill>
                  <a:schemeClr val="bg1">
                    <a:lumMod val="75000"/>
                  </a:schemeClr>
                </a:solidFill>
              </a:rPr>
              <a:t>Interpreting and representing data</a:t>
            </a:r>
            <a:endParaRPr lang="en-AU" sz="1400">
              <a:solidFill>
                <a:schemeClr val="bg1">
                  <a:lumMod val="75000"/>
                </a:schemeClr>
              </a:solidFill>
            </a:endParaRPr>
          </a:p>
        </p:txBody>
      </p:sp>
      <p:cxnSp>
        <p:nvCxnSpPr>
          <p:cNvPr id="7" name="Straight Arrow Connector 6">
            <a:extLst>
              <a:ext uri="{FF2B5EF4-FFF2-40B4-BE49-F238E27FC236}">
                <a16:creationId xmlns:a16="http://schemas.microsoft.com/office/drawing/2014/main" id="{6BF60879-6140-6557-9FCD-B9F67D11A803}"/>
              </a:ext>
            </a:extLst>
          </p:cNvPr>
          <p:cNvCxnSpPr/>
          <p:nvPr/>
        </p:nvCxnSpPr>
        <p:spPr>
          <a:xfrm flipH="1">
            <a:off x="2954624" y="1272991"/>
            <a:ext cx="882270" cy="0"/>
          </a:xfrm>
          <a:prstGeom prst="straightConnector1">
            <a:avLst/>
          </a:prstGeom>
          <a:ln w="317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a16="http://schemas.microsoft.com/office/drawing/2014/main" id="{6EE6472B-0868-EE73-04DC-1B2E255E2F1F}"/>
              </a:ext>
            </a:extLst>
          </p:cNvPr>
          <p:cNvCxnSpPr>
            <a:cxnSpLocks/>
            <a:endCxn id="5" idx="1"/>
          </p:cNvCxnSpPr>
          <p:nvPr/>
        </p:nvCxnSpPr>
        <p:spPr>
          <a:xfrm rot="16200000" flipH="1">
            <a:off x="4336264" y="3103295"/>
            <a:ext cx="833154" cy="684416"/>
          </a:xfrm>
          <a:prstGeom prst="bentConnector2">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E87A200-F400-A303-D54A-8A7E1F6A72E3}"/>
              </a:ext>
            </a:extLst>
          </p:cNvPr>
          <p:cNvCxnSpPr>
            <a:cxnSpLocks/>
          </p:cNvCxnSpPr>
          <p:nvPr/>
        </p:nvCxnSpPr>
        <p:spPr>
          <a:xfrm>
            <a:off x="5795814" y="2324155"/>
            <a:ext cx="558106" cy="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2942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85285-C688-C6D6-E675-62CD29317F76}"/>
            </a:ext>
          </a:extLst>
        </p:cNvPr>
        <p:cNvGrpSpPr/>
        <p:nvPr/>
      </p:nvGrpSpPr>
      <p:grpSpPr>
        <a:xfrm>
          <a:off x="0" y="0"/>
          <a:ext cx="0" cy="0"/>
          <a:chOff x="0" y="0"/>
          <a:chExt cx="0" cy="0"/>
        </a:xfrm>
      </p:grpSpPr>
      <p:sp>
        <p:nvSpPr>
          <p:cNvPr id="9" name="Title 7">
            <a:extLst>
              <a:ext uri="{FF2B5EF4-FFF2-40B4-BE49-F238E27FC236}">
                <a16:creationId xmlns:a16="http://schemas.microsoft.com/office/drawing/2014/main" id="{C97F4FFA-76CF-30AB-AF1A-9C9E9F350A11}"/>
              </a:ext>
            </a:extLst>
          </p:cNvPr>
          <p:cNvSpPr>
            <a:spLocks noGrp="1"/>
          </p:cNvSpPr>
          <p:nvPr>
            <p:ph type="title"/>
          </p:nvPr>
        </p:nvSpPr>
        <p:spPr>
          <a:xfrm>
            <a:off x="327025" y="274637"/>
            <a:ext cx="8496000" cy="360000"/>
          </a:xfrm>
        </p:spPr>
        <p:txBody>
          <a:bodyPr/>
          <a:lstStyle/>
          <a:p>
            <a:r>
              <a:rPr lang="en-AU" dirty="0"/>
              <a:t>Alignment with Mathematics</a:t>
            </a:r>
          </a:p>
        </p:txBody>
      </p:sp>
      <p:pic>
        <p:nvPicPr>
          <p:cNvPr id="6" name="Picture 5">
            <a:extLst>
              <a:ext uri="{FF2B5EF4-FFF2-40B4-BE49-F238E27FC236}">
                <a16:creationId xmlns:a16="http://schemas.microsoft.com/office/drawing/2014/main" id="{C84EC526-E9FE-45A1-9064-851D541109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288" y="864242"/>
            <a:ext cx="8277423" cy="3415016"/>
          </a:xfrm>
          <a:prstGeom prst="rect">
            <a:avLst/>
          </a:prstGeom>
        </p:spPr>
      </p:pic>
      <p:sp>
        <p:nvSpPr>
          <p:cNvPr id="11" name="Rectangle 10">
            <a:extLst>
              <a:ext uri="{FF2B5EF4-FFF2-40B4-BE49-F238E27FC236}">
                <a16:creationId xmlns:a16="http://schemas.microsoft.com/office/drawing/2014/main" id="{471D918E-3C22-151E-9382-5C24156D6C91}"/>
              </a:ext>
            </a:extLst>
          </p:cNvPr>
          <p:cNvSpPr/>
          <p:nvPr/>
        </p:nvSpPr>
        <p:spPr>
          <a:xfrm>
            <a:off x="827584" y="2969342"/>
            <a:ext cx="7776864" cy="255639"/>
          </a:xfrm>
          <a:prstGeom prst="rect">
            <a:avLst/>
          </a:prstGeom>
          <a:noFill/>
          <a:ln w="285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 Placeholder 4">
            <a:extLst>
              <a:ext uri="{FF2B5EF4-FFF2-40B4-BE49-F238E27FC236}">
                <a16:creationId xmlns:a16="http://schemas.microsoft.com/office/drawing/2014/main" id="{DE26EE39-7B37-D5BB-4621-9B0F68BE1377}"/>
              </a:ext>
            </a:extLst>
          </p:cNvPr>
          <p:cNvSpPr txBox="1">
            <a:spLocks/>
          </p:cNvSpPr>
          <p:nvPr/>
        </p:nvSpPr>
        <p:spPr>
          <a:xfrm>
            <a:off x="251520" y="4389415"/>
            <a:ext cx="5544294" cy="168496"/>
          </a:xfrm>
          <a:prstGeom prst="rect">
            <a:avLst/>
          </a:prstGeom>
        </p:spPr>
        <p:txBody>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AU"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Source</a:t>
            </a:r>
            <a:r>
              <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ACARA, 2010 to present</a:t>
            </a: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AU" sz="69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6470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7994F-ABDD-59FF-6065-D535BE430172}"/>
              </a:ext>
            </a:extLst>
          </p:cNvPr>
          <p:cNvSpPr>
            <a:spLocks noGrp="1"/>
          </p:cNvSpPr>
          <p:nvPr>
            <p:ph type="ctrTitle"/>
          </p:nvPr>
        </p:nvSpPr>
        <p:spPr/>
        <p:txBody>
          <a:bodyPr/>
          <a:lstStyle/>
          <a:p>
            <a:r>
              <a:rPr lang="en-AU" dirty="0"/>
              <a:t>Numeracy</a:t>
            </a:r>
          </a:p>
        </p:txBody>
      </p:sp>
      <p:sp>
        <p:nvSpPr>
          <p:cNvPr id="4" name="Subtitle 3">
            <a:extLst>
              <a:ext uri="{FF2B5EF4-FFF2-40B4-BE49-F238E27FC236}">
                <a16:creationId xmlns:a16="http://schemas.microsoft.com/office/drawing/2014/main" id="{F67A2499-3F4B-6A75-506C-5E8F15A4ED37}"/>
              </a:ext>
            </a:extLst>
          </p:cNvPr>
          <p:cNvSpPr>
            <a:spLocks noGrp="1"/>
          </p:cNvSpPr>
          <p:nvPr>
            <p:ph type="subTitle" idx="1"/>
          </p:nvPr>
        </p:nvSpPr>
        <p:spPr/>
        <p:txBody>
          <a:bodyPr/>
          <a:lstStyle/>
          <a:p>
            <a:r>
              <a:rPr lang="en-AU" dirty="0"/>
              <a:t>Improving thinking about fractions in Years </a:t>
            </a:r>
            <a:r>
              <a:rPr lang="en-US" dirty="0"/>
              <a:t>2–6</a:t>
            </a:r>
            <a:endParaRPr lang="en-AU" dirty="0"/>
          </a:p>
        </p:txBody>
      </p:sp>
      <p:sp>
        <p:nvSpPr>
          <p:cNvPr id="6" name="Vertical Text Placeholder 5">
            <a:extLst>
              <a:ext uri="{FF2B5EF4-FFF2-40B4-BE49-F238E27FC236}">
                <a16:creationId xmlns:a16="http://schemas.microsoft.com/office/drawing/2014/main" id="{B4A94D8C-C050-9EDF-3350-168E328CDE63}"/>
              </a:ext>
            </a:extLst>
          </p:cNvPr>
          <p:cNvSpPr>
            <a:spLocks noGrp="1"/>
          </p:cNvSpPr>
          <p:nvPr>
            <p:ph type="body" orient="vert" sz="quarter" idx="10"/>
          </p:nvPr>
        </p:nvSpPr>
        <p:spPr/>
        <p:txBody>
          <a:bodyPr/>
          <a:lstStyle/>
          <a:p>
            <a:r>
              <a:rPr lang="en-AU" dirty="0"/>
              <a:t>260396</a:t>
            </a:r>
          </a:p>
        </p:txBody>
      </p:sp>
      <p:sp>
        <p:nvSpPr>
          <p:cNvPr id="3" name="Rectangle 2">
            <a:extLst>
              <a:ext uri="{FF2B5EF4-FFF2-40B4-BE49-F238E27FC236}">
                <a16:creationId xmlns:a16="http://schemas.microsoft.com/office/drawing/2014/main" id="{9C9940F3-12C7-8E77-E108-442F69FF2971}"/>
              </a:ext>
            </a:extLst>
          </p:cNvPr>
          <p:cNvSpPr/>
          <p:nvPr userDrawn="1"/>
        </p:nvSpPr>
        <p:spPr>
          <a:xfrm>
            <a:off x="-304" y="195486"/>
            <a:ext cx="1818000" cy="3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Graphic 7">
            <a:extLst>
              <a:ext uri="{FF2B5EF4-FFF2-40B4-BE49-F238E27FC236}">
                <a16:creationId xmlns:a16="http://schemas.microsoft.com/office/drawing/2014/main" id="{0E74D441-3481-61CB-1101-97A9C6E26D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7917" y="220230"/>
            <a:ext cx="1443360" cy="334800"/>
          </a:xfrm>
          <a:prstGeom prst="rect">
            <a:avLst/>
          </a:prstGeom>
        </p:spPr>
      </p:pic>
    </p:spTree>
    <p:extLst>
      <p:ext uri="{BB962C8B-B14F-4D97-AF65-F5344CB8AC3E}">
        <p14:creationId xmlns:p14="http://schemas.microsoft.com/office/powerpoint/2010/main" val="198234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Review the Numeracy learning progression</a:t>
            </a:r>
          </a:p>
        </p:txBody>
      </p:sp>
      <p:sp>
        <p:nvSpPr>
          <p:cNvPr id="3" name="Content Placeholder 2"/>
          <p:cNvSpPr>
            <a:spLocks noGrp="1"/>
          </p:cNvSpPr>
          <p:nvPr>
            <p:ph idx="1"/>
          </p:nvPr>
        </p:nvSpPr>
        <p:spPr>
          <a:xfrm>
            <a:off x="327025" y="771550"/>
            <a:ext cx="6970246" cy="3708000"/>
          </a:xfrm>
        </p:spPr>
        <p:txBody>
          <a:bodyPr>
            <a:normAutofit/>
          </a:bodyPr>
          <a:lstStyle/>
          <a:p>
            <a:r>
              <a:rPr lang="en-US" b="1" dirty="0">
                <a:solidFill>
                  <a:schemeClr val="accent3"/>
                </a:solidFill>
              </a:rPr>
              <a:t>In a moment …</a:t>
            </a:r>
          </a:p>
          <a:p>
            <a:r>
              <a:rPr lang="en-AU" b="1" dirty="0"/>
              <a:t>Choose a year level (from Years 2</a:t>
            </a:r>
            <a:r>
              <a:rPr lang="en-AU" b="1" dirty="0">
                <a:sym typeface="Symbol" panose="05050102010706020507" pitchFamily="18" charset="2"/>
              </a:rPr>
              <a:t>‒6)</a:t>
            </a:r>
            <a:r>
              <a:rPr lang="en-AU" b="1" dirty="0"/>
              <a:t>.</a:t>
            </a:r>
            <a:r>
              <a:rPr lang="en-AU" dirty="0"/>
              <a:t> </a:t>
            </a:r>
          </a:p>
          <a:p>
            <a:r>
              <a:rPr lang="en-AU" dirty="0"/>
              <a:t>What does the Numeracy progression tell you about the new fraction learning for that year level?</a:t>
            </a:r>
          </a:p>
          <a:p>
            <a:r>
              <a:rPr lang="en-AU" dirty="0"/>
              <a:t> </a:t>
            </a:r>
          </a:p>
        </p:txBody>
      </p:sp>
      <p:sp>
        <p:nvSpPr>
          <p:cNvPr id="5" name="Rectangle 4">
            <a:hlinkClick r:id="rId4" action="ppaction://hlinksldjump"/>
            <a:extLst>
              <a:ext uri="{FF2B5EF4-FFF2-40B4-BE49-F238E27FC236}">
                <a16:creationId xmlns:a16="http://schemas.microsoft.com/office/drawing/2014/main" id="{CC3D85A7-1D88-93A2-F960-0C02F7A3F39C}"/>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pic>
        <p:nvPicPr>
          <p:cNvPr id="10" name="Picture 9" descr="A drawing of a paper&#10;&#10;Description automatically generated">
            <a:extLst>
              <a:ext uri="{FF2B5EF4-FFF2-40B4-BE49-F238E27FC236}">
                <a16:creationId xmlns:a16="http://schemas.microsoft.com/office/drawing/2014/main" id="{443BD618-F63E-36DE-4AA4-2514138CB8B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08690" y="3786162"/>
            <a:ext cx="900000" cy="900000"/>
          </a:xfrm>
          <a:prstGeom prst="rect">
            <a:avLst/>
          </a:prstGeom>
        </p:spPr>
      </p:pic>
      <p:pic>
        <p:nvPicPr>
          <p:cNvPr id="11" name="Graphic 10" descr="Orange circle icon: Solo thinking">
            <a:extLst>
              <a:ext uri="{FF2B5EF4-FFF2-40B4-BE49-F238E27FC236}">
                <a16:creationId xmlns:a16="http://schemas.microsoft.com/office/drawing/2014/main" id="{3B54F2C2-168A-CF49-D654-9447F218105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00405" y="3767250"/>
            <a:ext cx="900000" cy="900000"/>
          </a:xfrm>
          <a:prstGeom prst="rect">
            <a:avLst/>
          </a:prstGeom>
        </p:spPr>
      </p:pic>
      <p:pic>
        <p:nvPicPr>
          <p:cNvPr id="6" name="Picture 5">
            <a:extLst>
              <a:ext uri="{FF2B5EF4-FFF2-40B4-BE49-F238E27FC236}">
                <a16:creationId xmlns:a16="http://schemas.microsoft.com/office/drawing/2014/main" id="{F047EC4C-8F1D-5239-F2EA-12E3472E771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79254" y="658786"/>
            <a:ext cx="1159377" cy="1159377"/>
          </a:xfrm>
          <a:prstGeom prst="rect">
            <a:avLst/>
          </a:prstGeom>
        </p:spPr>
      </p:pic>
      <p:pic>
        <p:nvPicPr>
          <p:cNvPr id="13" name="Picture 12">
            <a:extLst>
              <a:ext uri="{FF2B5EF4-FFF2-40B4-BE49-F238E27FC236}">
                <a16:creationId xmlns:a16="http://schemas.microsoft.com/office/drawing/2014/main" id="{64826A76-E40C-BBD6-DDDD-D711D0F63A5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27025" y="2287104"/>
            <a:ext cx="3275467" cy="1930146"/>
          </a:xfrm>
          <a:prstGeom prst="rect">
            <a:avLst/>
          </a:prstGeom>
        </p:spPr>
      </p:pic>
      <p:sp>
        <p:nvSpPr>
          <p:cNvPr id="14" name="Rectangle: Rounded Corners 13">
            <a:extLst>
              <a:ext uri="{FF2B5EF4-FFF2-40B4-BE49-F238E27FC236}">
                <a16:creationId xmlns:a16="http://schemas.microsoft.com/office/drawing/2014/main" id="{691ED6A1-C2EC-5CA5-ED78-5B02901C161F}"/>
              </a:ext>
            </a:extLst>
          </p:cNvPr>
          <p:cNvSpPr/>
          <p:nvPr/>
        </p:nvSpPr>
        <p:spPr>
          <a:xfrm>
            <a:off x="451876" y="3340132"/>
            <a:ext cx="773723" cy="24550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 name="Content Placeholder 8">
            <a:extLst>
              <a:ext uri="{FF2B5EF4-FFF2-40B4-BE49-F238E27FC236}">
                <a16:creationId xmlns:a16="http://schemas.microsoft.com/office/drawing/2014/main" id="{ABB2AAFE-DEF6-D8D2-D95C-65D11E4F0E2C}"/>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123122" y="1987034"/>
            <a:ext cx="1587705" cy="1730672"/>
          </a:xfrm>
          <a:prstGeom prst="rect">
            <a:avLst/>
          </a:prstGeom>
        </p:spPr>
      </p:pic>
      <p:pic>
        <p:nvPicPr>
          <p:cNvPr id="7" name="Picture 6" descr="A group of people talking&#10;&#10;AI-generated content may be incorrect.">
            <a:extLst>
              <a:ext uri="{FF2B5EF4-FFF2-40B4-BE49-F238E27FC236}">
                <a16:creationId xmlns:a16="http://schemas.microsoft.com/office/drawing/2014/main" id="{F7173835-9A2D-8C4E-BDC9-6E6C6379F21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16975" y="3767250"/>
            <a:ext cx="900000" cy="900000"/>
          </a:xfrm>
          <a:prstGeom prst="rect">
            <a:avLst/>
          </a:prstGeom>
          <a:noFill/>
        </p:spPr>
      </p:pic>
      <p:sp>
        <p:nvSpPr>
          <p:cNvPr id="8" name="Text Placeholder 4">
            <a:extLst>
              <a:ext uri="{FF2B5EF4-FFF2-40B4-BE49-F238E27FC236}">
                <a16:creationId xmlns:a16="http://schemas.microsoft.com/office/drawing/2014/main" id="{1597A91D-FE14-2E8F-F33D-8F59A89DF220}"/>
              </a:ext>
            </a:extLst>
          </p:cNvPr>
          <p:cNvSpPr txBox="1">
            <a:spLocks/>
          </p:cNvSpPr>
          <p:nvPr/>
        </p:nvSpPr>
        <p:spPr>
          <a:xfrm>
            <a:off x="251519" y="4392294"/>
            <a:ext cx="8345633" cy="540895"/>
          </a:xfrm>
          <a:prstGeom prst="rect">
            <a:avLst/>
          </a:prstGeom>
        </p:spPr>
        <p:txBody>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defRPr/>
            </a:pPr>
            <a:r>
              <a:rPr kumimoji="0" lang="en-AU"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Source:</a:t>
            </a:r>
            <a:r>
              <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QCAA, 20</a:t>
            </a:r>
            <a:r>
              <a:rPr lang="en-AU" sz="900" dirty="0">
                <a:solidFill>
                  <a:srgbClr val="000000"/>
                </a:solidFill>
              </a:rPr>
              <a:t>24</a:t>
            </a:r>
            <a:r>
              <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to present. </a:t>
            </a:r>
          </a:p>
          <a:p>
            <a:pPr fontAlgn="auto">
              <a:spcAft>
                <a:spcPts val="0"/>
              </a:spcAft>
              <a:defRPr/>
            </a:pPr>
            <a:r>
              <a:rPr lang="en-US" sz="900" dirty="0">
                <a:hlinkClick r:id="rId13"/>
              </a:rPr>
              <a:t>www.qcaa.qld.edu.au/downloads/aciqv9/general-resources/ac9_gc_progressions_numeracy.pdf</a:t>
            </a:r>
            <a:endParaRPr lang="en-AU" sz="900" dirty="0"/>
          </a:p>
          <a:p>
            <a:pPr fontAlgn="auto">
              <a:spcAft>
                <a:spcPts val="0"/>
              </a:spcAft>
              <a:defRPr/>
            </a:pPr>
            <a:endParaRPr lang="en-AU" sz="900" dirty="0">
              <a:solidFill>
                <a:srgbClr val="000000"/>
              </a:solidFill>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AU" sz="69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custDataLst>
      <p:tags r:id="rId1"/>
    </p:custDataLst>
    <p:extLst>
      <p:ext uri="{BB962C8B-B14F-4D97-AF65-F5344CB8AC3E}">
        <p14:creationId xmlns:p14="http://schemas.microsoft.com/office/powerpoint/2010/main" val="759676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8969B-2CC7-24BF-0C59-0B49D10B510B}"/>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DE14B105-5BFE-EDDA-135A-7DC482EB9FF0}"/>
              </a:ext>
            </a:extLst>
          </p:cNvPr>
          <p:cNvSpPr txBox="1">
            <a:spLocks/>
          </p:cNvSpPr>
          <p:nvPr/>
        </p:nvSpPr>
        <p:spPr>
          <a:xfrm>
            <a:off x="323528" y="267494"/>
            <a:ext cx="4103439" cy="61912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endParaRPr lang="en-AU" sz="2400" b="1"/>
          </a:p>
        </p:txBody>
      </p:sp>
      <p:sp>
        <p:nvSpPr>
          <p:cNvPr id="9" name="Title 1">
            <a:extLst>
              <a:ext uri="{FF2B5EF4-FFF2-40B4-BE49-F238E27FC236}">
                <a16:creationId xmlns:a16="http://schemas.microsoft.com/office/drawing/2014/main" id="{C5A0D5C7-BF35-9276-A428-C15FBA899C06}"/>
              </a:ext>
            </a:extLst>
          </p:cNvPr>
          <p:cNvSpPr>
            <a:spLocks noGrp="1"/>
          </p:cNvSpPr>
          <p:nvPr>
            <p:ph type="title"/>
          </p:nvPr>
        </p:nvSpPr>
        <p:spPr>
          <a:xfrm>
            <a:off x="323528" y="267494"/>
            <a:ext cx="8496000" cy="360000"/>
          </a:xfrm>
        </p:spPr>
        <p:txBody>
          <a:bodyPr>
            <a:normAutofit/>
          </a:bodyPr>
          <a:lstStyle/>
          <a:p>
            <a:r>
              <a:rPr lang="en-AU">
                <a:latin typeface="Arial"/>
                <a:cs typeface="Arial"/>
              </a:rPr>
              <a:t>Introduction to thinking about fractions</a:t>
            </a:r>
          </a:p>
        </p:txBody>
      </p:sp>
      <p:grpSp>
        <p:nvGrpSpPr>
          <p:cNvPr id="7" name="Group 6">
            <a:extLst>
              <a:ext uri="{FF2B5EF4-FFF2-40B4-BE49-F238E27FC236}">
                <a16:creationId xmlns:a16="http://schemas.microsoft.com/office/drawing/2014/main" id="{5F17BA2F-DA32-900C-FEBB-A1EE33DBDF9F}"/>
              </a:ext>
            </a:extLst>
          </p:cNvPr>
          <p:cNvGrpSpPr/>
          <p:nvPr/>
        </p:nvGrpSpPr>
        <p:grpSpPr>
          <a:xfrm>
            <a:off x="3227022" y="958553"/>
            <a:ext cx="3780000" cy="3108708"/>
            <a:chOff x="3181504" y="1112867"/>
            <a:chExt cx="3038427" cy="3108708"/>
          </a:xfrm>
        </p:grpSpPr>
        <p:sp>
          <p:nvSpPr>
            <p:cNvPr id="4" name="Rectangle: Rounded Corners 3">
              <a:extLst>
                <a:ext uri="{FF2B5EF4-FFF2-40B4-BE49-F238E27FC236}">
                  <a16:creationId xmlns:a16="http://schemas.microsoft.com/office/drawing/2014/main" id="{5DEDBD07-F9F5-7DD9-C804-795026CA2624}"/>
                </a:ext>
              </a:extLst>
            </p:cNvPr>
            <p:cNvSpPr/>
            <p:nvPr/>
          </p:nvSpPr>
          <p:spPr>
            <a:xfrm>
              <a:off x="3181504" y="1112867"/>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AU" sz="1400" b="1">
                  <a:solidFill>
                    <a:schemeClr val="bg1"/>
                  </a:solidFill>
                  <a:latin typeface="Arial"/>
                  <a:cs typeface="Arial"/>
                </a:rPr>
                <a:t>The importance of fractions</a:t>
              </a:r>
              <a:endParaRPr lang="en-AU" sz="1400" b="1">
                <a:solidFill>
                  <a:schemeClr val="bg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EA7C699A-7D85-F96A-2B23-22434A7D2846}"/>
                </a:ext>
              </a:extLst>
            </p:cNvPr>
            <p:cNvSpPr/>
            <p:nvPr/>
          </p:nvSpPr>
          <p:spPr>
            <a:xfrm>
              <a:off x="3181504" y="2181221"/>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a:solidFill>
                    <a:schemeClr val="bg1"/>
                  </a:solidFill>
                  <a:latin typeface="Arial" panose="020B0604020202020204" pitchFamily="34" charset="0"/>
                  <a:cs typeface="Arial" panose="020B0604020202020204" pitchFamily="34" charset="0"/>
                </a:rPr>
                <a:t>Misconceptions</a:t>
              </a:r>
            </a:p>
          </p:txBody>
        </p:sp>
        <p:sp>
          <p:nvSpPr>
            <p:cNvPr id="11" name="Rectangle: Rounded Corners 10">
              <a:extLst>
                <a:ext uri="{FF2B5EF4-FFF2-40B4-BE49-F238E27FC236}">
                  <a16:creationId xmlns:a16="http://schemas.microsoft.com/office/drawing/2014/main" id="{72D0C59E-58FD-0ED1-D905-3C017C1CB2CE}"/>
                </a:ext>
              </a:extLst>
            </p:cNvPr>
            <p:cNvSpPr/>
            <p:nvPr/>
          </p:nvSpPr>
          <p:spPr>
            <a:xfrm>
              <a:off x="3181504" y="3249575"/>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400" b="1" dirty="0">
                  <a:solidFill>
                    <a:schemeClr val="bg1"/>
                  </a:solidFill>
                  <a:latin typeface="Arial"/>
                  <a:cs typeface="Arial"/>
                </a:rPr>
                <a:t>Fractions in the Australian Curriculum Version 9.0</a:t>
              </a:r>
              <a:endParaRPr lang="en-AU" sz="1400" b="1" dirty="0">
                <a:solidFill>
                  <a:schemeClr val="bg1"/>
                </a:solidFill>
                <a:latin typeface="Arial"/>
                <a:cs typeface="Arial"/>
              </a:endParaRPr>
            </a:p>
          </p:txBody>
        </p:sp>
      </p:grpSp>
      <p:graphicFrame>
        <p:nvGraphicFramePr>
          <p:cNvPr id="6" name="Diagram 5">
            <a:extLst>
              <a:ext uri="{FF2B5EF4-FFF2-40B4-BE49-F238E27FC236}">
                <a16:creationId xmlns:a16="http://schemas.microsoft.com/office/drawing/2014/main" id="{4E826D6E-E0CE-EEBB-6F7C-4C96003B190D}"/>
              </a:ext>
            </a:extLst>
          </p:cNvPr>
          <p:cNvGraphicFramePr/>
          <p:nvPr/>
        </p:nvGraphicFramePr>
        <p:xfrm>
          <a:off x="1689455" y="928072"/>
          <a:ext cx="1411778"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20925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643CA-E555-DAC4-E373-5788DC16EDD8}"/>
              </a:ext>
            </a:extLst>
          </p:cNvPr>
          <p:cNvSpPr>
            <a:spLocks noGrp="1"/>
          </p:cNvSpPr>
          <p:nvPr>
            <p:ph type="title"/>
          </p:nvPr>
        </p:nvSpPr>
        <p:spPr/>
        <p:txBody>
          <a:bodyPr/>
          <a:lstStyle/>
          <a:p>
            <a:r>
              <a:rPr lang="en-AU" dirty="0"/>
              <a:t>Reflection</a:t>
            </a:r>
          </a:p>
        </p:txBody>
      </p:sp>
      <p:sp>
        <p:nvSpPr>
          <p:cNvPr id="3" name="Content Placeholder 2">
            <a:extLst>
              <a:ext uri="{FF2B5EF4-FFF2-40B4-BE49-F238E27FC236}">
                <a16:creationId xmlns:a16="http://schemas.microsoft.com/office/drawing/2014/main" id="{4D390B48-E99C-8679-EF1E-02411CFA4F55}"/>
              </a:ext>
            </a:extLst>
          </p:cNvPr>
          <p:cNvSpPr>
            <a:spLocks noGrp="1"/>
          </p:cNvSpPr>
          <p:nvPr>
            <p:ph idx="1"/>
          </p:nvPr>
        </p:nvSpPr>
        <p:spPr>
          <a:xfrm>
            <a:off x="327024" y="771550"/>
            <a:ext cx="8495999" cy="3895700"/>
          </a:xfrm>
        </p:spPr>
        <p:txBody>
          <a:bodyPr/>
          <a:lstStyle/>
          <a:p>
            <a:r>
              <a:rPr lang="en-AU" b="1" dirty="0">
                <a:solidFill>
                  <a:schemeClr val="accent3"/>
                </a:solidFill>
              </a:rPr>
              <a:t>In a moment …</a:t>
            </a:r>
          </a:p>
          <a:p>
            <a:r>
              <a:rPr lang="en-AU" dirty="0"/>
              <a:t>Based on what you have learnt in this session, identify one thing that you will share with a colleague or incorporate into your classroom practice. </a:t>
            </a:r>
          </a:p>
          <a:p>
            <a:endParaRPr lang="en-AU" dirty="0"/>
          </a:p>
          <a:p>
            <a:endParaRPr lang="en-AU" dirty="0"/>
          </a:p>
          <a:p>
            <a:pPr>
              <a:spcAft>
                <a:spcPts val="600"/>
              </a:spcAft>
            </a:pPr>
            <a:endParaRPr lang="en-AU" dirty="0"/>
          </a:p>
          <a:p>
            <a:pPr>
              <a:spcBef>
                <a:spcPts val="1800"/>
              </a:spcBef>
            </a:pPr>
            <a:r>
              <a:rPr lang="en-AU" dirty="0"/>
              <a:t>Plan how you will either share the idea or incorporate it into your classroom practice.</a:t>
            </a:r>
          </a:p>
          <a:p>
            <a:endParaRPr lang="en-AU" b="1" dirty="0"/>
          </a:p>
        </p:txBody>
      </p:sp>
      <p:pic>
        <p:nvPicPr>
          <p:cNvPr id="4" name="Graphic 3" descr="Orange circle icon: Solo thinking">
            <a:extLst>
              <a:ext uri="{FF2B5EF4-FFF2-40B4-BE49-F238E27FC236}">
                <a16:creationId xmlns:a16="http://schemas.microsoft.com/office/drawing/2014/main" id="{61F0112F-71AA-EAE6-1A6F-6E6322BE99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4913" y="3767250"/>
            <a:ext cx="900000" cy="900000"/>
          </a:xfrm>
          <a:prstGeom prst="rect">
            <a:avLst/>
          </a:prstGeom>
        </p:spPr>
      </p:pic>
      <p:sp>
        <p:nvSpPr>
          <p:cNvPr id="5" name="TextBox 4">
            <a:extLst>
              <a:ext uri="{FF2B5EF4-FFF2-40B4-BE49-F238E27FC236}">
                <a16:creationId xmlns:a16="http://schemas.microsoft.com/office/drawing/2014/main" id="{DA7A52EE-75D9-FD08-34E0-B5809B99766F}"/>
              </a:ext>
            </a:extLst>
          </p:cNvPr>
          <p:cNvSpPr txBox="1"/>
          <p:nvPr/>
        </p:nvSpPr>
        <p:spPr>
          <a:xfrm>
            <a:off x="349782" y="1937457"/>
            <a:ext cx="8489952" cy="1061829"/>
          </a:xfrm>
          <a:prstGeom prst="rect">
            <a:avLst/>
          </a:prstGeom>
          <a:solidFill>
            <a:schemeClr val="accent3">
              <a:lumMod val="20000"/>
              <a:lumOff val="80000"/>
            </a:schemeClr>
          </a:solidFill>
        </p:spPr>
        <p:txBody>
          <a:bodyPr wrap="square" rtlCol="0">
            <a:spAutoFit/>
          </a:bodyPr>
          <a:lstStyle/>
          <a:p>
            <a:r>
              <a:rPr lang="en-AU" b="1" dirty="0"/>
              <a:t>Example</a:t>
            </a:r>
          </a:p>
          <a:p>
            <a:r>
              <a:rPr lang="en-AU" dirty="0"/>
              <a:t>Understanding the relationship between fractions in the Mathematics curriculum and the Interpreting fractions sub-element of the Numeracy progression. </a:t>
            </a:r>
          </a:p>
        </p:txBody>
      </p:sp>
      <p:sp>
        <p:nvSpPr>
          <p:cNvPr id="8" name="Content Placeholder 2">
            <a:extLst>
              <a:ext uri="{FF2B5EF4-FFF2-40B4-BE49-F238E27FC236}">
                <a16:creationId xmlns:a16="http://schemas.microsoft.com/office/drawing/2014/main" id="{BBCF9328-C39F-3D1F-05E5-D547F9808E54}"/>
              </a:ext>
            </a:extLst>
          </p:cNvPr>
          <p:cNvSpPr txBox="1">
            <a:spLocks/>
          </p:cNvSpPr>
          <p:nvPr/>
        </p:nvSpPr>
        <p:spPr>
          <a:xfrm>
            <a:off x="219780" y="3830993"/>
            <a:ext cx="8495999" cy="2214644"/>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endParaRPr lang="en-AU" dirty="0"/>
          </a:p>
          <a:p>
            <a:pPr fontAlgn="auto">
              <a:spcAft>
                <a:spcPts val="0"/>
              </a:spcAft>
            </a:pPr>
            <a:endParaRPr lang="en-AU" dirty="0"/>
          </a:p>
          <a:p>
            <a:pPr fontAlgn="auto">
              <a:spcAft>
                <a:spcPts val="600"/>
              </a:spcAft>
            </a:pPr>
            <a:endParaRPr lang="en-AU" dirty="0"/>
          </a:p>
          <a:p>
            <a:pPr fontAlgn="auto">
              <a:spcAft>
                <a:spcPts val="0"/>
              </a:spcAft>
            </a:pPr>
            <a:endParaRPr lang="en-AU" dirty="0"/>
          </a:p>
        </p:txBody>
      </p:sp>
    </p:spTree>
    <p:extLst>
      <p:ext uri="{BB962C8B-B14F-4D97-AF65-F5344CB8AC3E}">
        <p14:creationId xmlns:p14="http://schemas.microsoft.com/office/powerpoint/2010/main" val="2676072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3023C8-79AB-BE07-289D-6B9E9D2C287E}"/>
              </a:ext>
            </a:extLst>
          </p:cNvPr>
          <p:cNvSpPr>
            <a:spLocks noGrp="1"/>
          </p:cNvSpPr>
          <p:nvPr>
            <p:ph type="title"/>
          </p:nvPr>
        </p:nvSpPr>
        <p:spPr/>
        <p:txBody>
          <a:bodyPr/>
          <a:lstStyle/>
          <a:p>
            <a:r>
              <a:rPr lang="en-AU"/>
              <a:t>Success criteria</a:t>
            </a:r>
          </a:p>
        </p:txBody>
      </p:sp>
      <p:sp>
        <p:nvSpPr>
          <p:cNvPr id="5" name="Text Placeholder 4">
            <a:extLst>
              <a:ext uri="{FF2B5EF4-FFF2-40B4-BE49-F238E27FC236}">
                <a16:creationId xmlns:a16="http://schemas.microsoft.com/office/drawing/2014/main" id="{FFFE11F4-3CDC-2500-6022-FC9E7CD4EFF9}"/>
              </a:ext>
            </a:extLst>
          </p:cNvPr>
          <p:cNvSpPr>
            <a:spLocks noGrp="1"/>
          </p:cNvSpPr>
          <p:nvPr>
            <p:ph type="body" sz="quarter" idx="10"/>
          </p:nvPr>
        </p:nvSpPr>
        <p:spPr/>
        <p:txBody>
          <a:bodyPr>
            <a:normAutofit lnSpcReduction="10000"/>
          </a:bodyPr>
          <a:lstStyle/>
          <a:p>
            <a:r>
              <a:rPr lang="en-AU"/>
              <a:t>Learning goal</a:t>
            </a:r>
          </a:p>
        </p:txBody>
      </p:sp>
      <p:sp>
        <p:nvSpPr>
          <p:cNvPr id="6" name="Text Placeholder 5">
            <a:extLst>
              <a:ext uri="{FF2B5EF4-FFF2-40B4-BE49-F238E27FC236}">
                <a16:creationId xmlns:a16="http://schemas.microsoft.com/office/drawing/2014/main" id="{8D74FEB0-5A88-86CA-186E-585BBD654099}"/>
              </a:ext>
            </a:extLst>
          </p:cNvPr>
          <p:cNvSpPr>
            <a:spLocks noGrp="1"/>
          </p:cNvSpPr>
          <p:nvPr>
            <p:ph type="body" sz="quarter" idx="11"/>
          </p:nvPr>
        </p:nvSpPr>
        <p:spPr/>
        <p:txBody>
          <a:bodyPr vert="horz" lIns="0" tIns="0" rIns="0" bIns="0" rtlCol="0" anchor="t">
            <a:normAutofit/>
          </a:bodyPr>
          <a:lstStyle/>
          <a:p>
            <a:pPr lvl="0" eaLnBrk="0" fontAlgn="base" hangingPunct="0">
              <a:spcBef>
                <a:spcPct val="30000"/>
              </a:spcBef>
              <a:spcAft>
                <a:spcPct val="0"/>
              </a:spcAft>
              <a:defRPr/>
            </a:pPr>
            <a:r>
              <a:rPr lang="en-US" dirty="0"/>
              <a:t>To develop a deep  understanding of foundational concepts about fractions.</a:t>
            </a:r>
          </a:p>
          <a:p>
            <a:pPr fontAlgn="auto">
              <a:spcBef>
                <a:spcPts val="0"/>
              </a:spcBef>
              <a:spcAft>
                <a:spcPts val="0"/>
              </a:spcAft>
            </a:pPr>
            <a:endParaRPr lang="en-US" dirty="0"/>
          </a:p>
          <a:p>
            <a:pPr fontAlgn="auto">
              <a:spcBef>
                <a:spcPts val="0"/>
              </a:spcBef>
              <a:spcAft>
                <a:spcPts val="0"/>
              </a:spcAft>
            </a:pPr>
            <a:r>
              <a:rPr lang="en-US" dirty="0">
                <a:latin typeface="Arial"/>
                <a:cs typeface="Arial"/>
              </a:rPr>
              <a:t>To enhance targeted teaching strategies to improve student understanding.</a:t>
            </a:r>
          </a:p>
          <a:p>
            <a:endParaRPr lang="en-AU" dirty="0"/>
          </a:p>
        </p:txBody>
      </p:sp>
      <p:sp>
        <p:nvSpPr>
          <p:cNvPr id="7" name="Text Placeholder 6">
            <a:extLst>
              <a:ext uri="{FF2B5EF4-FFF2-40B4-BE49-F238E27FC236}">
                <a16:creationId xmlns:a16="http://schemas.microsoft.com/office/drawing/2014/main" id="{0A6656EC-880D-DAAB-FAD5-053C2F88A474}"/>
              </a:ext>
            </a:extLst>
          </p:cNvPr>
          <p:cNvSpPr>
            <a:spLocks noGrp="1"/>
          </p:cNvSpPr>
          <p:nvPr>
            <p:ph type="body" sz="quarter" idx="12"/>
          </p:nvPr>
        </p:nvSpPr>
        <p:spPr>
          <a:xfrm>
            <a:off x="4572001" y="825440"/>
            <a:ext cx="3913094" cy="3507207"/>
          </a:xfrm>
        </p:spPr>
        <p:txBody>
          <a:bodyPr vert="horz" lIns="0" tIns="0" rIns="0" bIns="0" rtlCol="0" anchor="t">
            <a:normAutofit/>
          </a:bodyPr>
          <a:lstStyle/>
          <a:p>
            <a:pPr>
              <a:spcBef>
                <a:spcPct val="30000"/>
              </a:spcBef>
              <a:defRPr/>
            </a:pPr>
            <a:r>
              <a:rPr lang="en-AU" dirty="0"/>
              <a:t>By the end of this presentation, </a:t>
            </a:r>
            <a:br>
              <a:rPr lang="en-AU" dirty="0"/>
            </a:br>
            <a:r>
              <a:rPr lang="en-AU" dirty="0"/>
              <a:t>you should be able to:</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explain</a:t>
            </a:r>
            <a:r>
              <a:rPr lang="en-US" dirty="0">
                <a:solidFill>
                  <a:srgbClr val="000000"/>
                </a:solidFill>
                <a:latin typeface="Arial"/>
                <a:cs typeface="Arial"/>
              </a:rPr>
              <a:t> how thinking about fractions develops through Years 2 to 6</a:t>
            </a:r>
          </a:p>
          <a:p>
            <a:pPr marL="342900" indent="-342900">
              <a:spcBef>
                <a:spcPct val="30000"/>
              </a:spcBef>
              <a:buFont typeface="Arial" panose="020B0604020202020204" pitchFamily="34" charset="0"/>
              <a:buChar char="•"/>
              <a:defRPr/>
            </a:pPr>
            <a:r>
              <a:rPr lang="en-US" b="1" dirty="0">
                <a:solidFill>
                  <a:srgbClr val="000000"/>
                </a:solidFill>
              </a:rPr>
              <a:t>understand</a:t>
            </a:r>
            <a:r>
              <a:rPr lang="en-US" dirty="0">
                <a:solidFill>
                  <a:srgbClr val="000000"/>
                </a:solidFill>
              </a:rPr>
              <a:t> the five fraction constructs</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identify</a:t>
            </a:r>
            <a:r>
              <a:rPr lang="en-US" dirty="0">
                <a:solidFill>
                  <a:srgbClr val="000000"/>
                </a:solidFill>
                <a:latin typeface="Arial"/>
                <a:cs typeface="Arial"/>
              </a:rPr>
              <a:t> activities to engage students in thinking about fractions.</a:t>
            </a:r>
          </a:p>
        </p:txBody>
      </p:sp>
      <p:cxnSp>
        <p:nvCxnSpPr>
          <p:cNvPr id="8" name="Straight Connector 7">
            <a:extLst>
              <a:ext uri="{FF2B5EF4-FFF2-40B4-BE49-F238E27FC236}">
                <a16:creationId xmlns:a16="http://schemas.microsoft.com/office/drawing/2014/main" id="{5389DF42-05BC-DAE2-3BB7-E1E47B1F35B4}"/>
              </a:ext>
            </a:extLst>
          </p:cNvPr>
          <p:cNvCxnSpPr>
            <a:cxnSpLocks/>
          </p:cNvCxnSpPr>
          <p:nvPr/>
        </p:nvCxnSpPr>
        <p:spPr>
          <a:xfrm>
            <a:off x="4329310" y="828419"/>
            <a:ext cx="0" cy="325621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8293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DF784-33DA-D21B-5075-E9A96A74B2D0}"/>
              </a:ext>
            </a:extLst>
          </p:cNvPr>
          <p:cNvSpPr>
            <a:spLocks noGrp="1"/>
          </p:cNvSpPr>
          <p:nvPr>
            <p:ph type="title"/>
          </p:nvPr>
        </p:nvSpPr>
        <p:spPr/>
        <p:txBody>
          <a:bodyPr/>
          <a:lstStyle/>
          <a:p>
            <a:r>
              <a:rPr lang="en-AU"/>
              <a:t>Outline</a:t>
            </a:r>
          </a:p>
        </p:txBody>
      </p:sp>
      <p:graphicFrame>
        <p:nvGraphicFramePr>
          <p:cNvPr id="8" name="Diagram 7">
            <a:extLst>
              <a:ext uri="{FF2B5EF4-FFF2-40B4-BE49-F238E27FC236}">
                <a16:creationId xmlns:a16="http://schemas.microsoft.com/office/drawing/2014/main" id="{9B86476B-ECD3-A8AC-E4A9-CED5472BADC1}"/>
              </a:ext>
            </a:extLst>
          </p:cNvPr>
          <p:cNvGraphicFramePr/>
          <p:nvPr>
            <p:extLst>
              <p:ext uri="{D42A27DB-BD31-4B8C-83A1-F6EECF244321}">
                <p14:modId xmlns:p14="http://schemas.microsoft.com/office/powerpoint/2010/main" val="1775169045"/>
              </p:ext>
            </p:extLst>
          </p:nvPr>
        </p:nvGraphicFramePr>
        <p:xfrm>
          <a:off x="1693888" y="928072"/>
          <a:ext cx="5756223"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54654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EA6E9-E0E3-5152-E69F-F44A7C7CD82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BC8F99-FE8B-D55F-9802-229EE1FCA198}"/>
              </a:ext>
            </a:extLst>
          </p:cNvPr>
          <p:cNvSpPr>
            <a:spLocks noGrp="1"/>
          </p:cNvSpPr>
          <p:nvPr>
            <p:ph type="title"/>
          </p:nvPr>
        </p:nvSpPr>
        <p:spPr/>
        <p:txBody>
          <a:bodyPr/>
          <a:lstStyle/>
          <a:p>
            <a:r>
              <a:rPr lang="en-AU" dirty="0"/>
              <a:t>Success criteria</a:t>
            </a:r>
          </a:p>
        </p:txBody>
      </p:sp>
      <p:sp>
        <p:nvSpPr>
          <p:cNvPr id="5" name="Text Placeholder 4">
            <a:extLst>
              <a:ext uri="{FF2B5EF4-FFF2-40B4-BE49-F238E27FC236}">
                <a16:creationId xmlns:a16="http://schemas.microsoft.com/office/drawing/2014/main" id="{14B10B33-D4E3-1DC7-FA7C-9F7C1EFCF87E}"/>
              </a:ext>
            </a:extLst>
          </p:cNvPr>
          <p:cNvSpPr>
            <a:spLocks noGrp="1"/>
          </p:cNvSpPr>
          <p:nvPr>
            <p:ph type="body" sz="quarter" idx="10"/>
          </p:nvPr>
        </p:nvSpPr>
        <p:spPr/>
        <p:txBody>
          <a:bodyPr>
            <a:normAutofit lnSpcReduction="10000"/>
          </a:bodyPr>
          <a:lstStyle/>
          <a:p>
            <a:r>
              <a:rPr lang="en-AU"/>
              <a:t>Learning goal</a:t>
            </a:r>
          </a:p>
        </p:txBody>
      </p:sp>
      <p:sp>
        <p:nvSpPr>
          <p:cNvPr id="6" name="Text Placeholder 5">
            <a:extLst>
              <a:ext uri="{FF2B5EF4-FFF2-40B4-BE49-F238E27FC236}">
                <a16:creationId xmlns:a16="http://schemas.microsoft.com/office/drawing/2014/main" id="{7FFEC088-5AEF-C2CD-78A2-1D894A94F86B}"/>
              </a:ext>
            </a:extLst>
          </p:cNvPr>
          <p:cNvSpPr>
            <a:spLocks noGrp="1"/>
          </p:cNvSpPr>
          <p:nvPr>
            <p:ph type="body" sz="quarter" idx="11"/>
          </p:nvPr>
        </p:nvSpPr>
        <p:spPr/>
        <p:txBody>
          <a:bodyPr/>
          <a:lstStyle/>
          <a:p>
            <a:pPr fontAlgn="auto">
              <a:spcBef>
                <a:spcPts val="0"/>
              </a:spcBef>
              <a:spcAft>
                <a:spcPts val="0"/>
              </a:spcAft>
            </a:pPr>
            <a:r>
              <a:rPr lang="en-US" dirty="0"/>
              <a:t>To develop a deep  understanding of foundational concepts about fractions.</a:t>
            </a:r>
          </a:p>
          <a:p>
            <a:pPr fontAlgn="auto">
              <a:spcBef>
                <a:spcPts val="0"/>
              </a:spcBef>
              <a:spcAft>
                <a:spcPts val="0"/>
              </a:spcAft>
            </a:pPr>
            <a:endParaRPr lang="en-US" dirty="0"/>
          </a:p>
          <a:p>
            <a:pPr fontAlgn="auto">
              <a:spcBef>
                <a:spcPts val="0"/>
              </a:spcBef>
              <a:spcAft>
                <a:spcPts val="0"/>
              </a:spcAft>
            </a:pPr>
            <a:r>
              <a:rPr lang="en-US" dirty="0"/>
              <a:t>To enhance targeted teaching strategies to improve student understanding.</a:t>
            </a:r>
          </a:p>
          <a:p>
            <a:endParaRPr lang="en-AU" dirty="0"/>
          </a:p>
        </p:txBody>
      </p:sp>
      <p:sp>
        <p:nvSpPr>
          <p:cNvPr id="7" name="Text Placeholder 6">
            <a:extLst>
              <a:ext uri="{FF2B5EF4-FFF2-40B4-BE49-F238E27FC236}">
                <a16:creationId xmlns:a16="http://schemas.microsoft.com/office/drawing/2014/main" id="{DE3BF09B-02AE-EE52-083A-52C8340567F7}"/>
              </a:ext>
            </a:extLst>
          </p:cNvPr>
          <p:cNvSpPr>
            <a:spLocks noGrp="1"/>
          </p:cNvSpPr>
          <p:nvPr>
            <p:ph type="body" sz="quarter" idx="12"/>
          </p:nvPr>
        </p:nvSpPr>
        <p:spPr>
          <a:xfrm>
            <a:off x="4572001" y="771525"/>
            <a:ext cx="3899646" cy="3313113"/>
          </a:xfrm>
        </p:spPr>
        <p:txBody>
          <a:bodyPr>
            <a:normAutofit lnSpcReduction="10000"/>
          </a:bodyPr>
          <a:lstStyle/>
          <a:p>
            <a:pPr>
              <a:spcBef>
                <a:spcPct val="30000"/>
              </a:spcBef>
              <a:defRPr/>
            </a:pPr>
            <a:r>
              <a:rPr lang="en-AU" dirty="0"/>
              <a:t>By the end of this presentation, </a:t>
            </a:r>
            <a:br>
              <a:rPr lang="en-AU" dirty="0"/>
            </a:br>
            <a:r>
              <a:rPr lang="en-AU" dirty="0"/>
              <a:t>you should be able to:</a:t>
            </a:r>
          </a:p>
          <a:p>
            <a:pPr marL="342900" indent="-342900">
              <a:spcBef>
                <a:spcPct val="30000"/>
              </a:spcBef>
              <a:buFont typeface="Arial" panose="020B0604020202020204" pitchFamily="34" charset="0"/>
              <a:buChar char="•"/>
              <a:defRPr/>
            </a:pPr>
            <a:r>
              <a:rPr lang="en-US" b="1" dirty="0">
                <a:solidFill>
                  <a:srgbClr val="000000"/>
                </a:solidFill>
              </a:rPr>
              <a:t>explain</a:t>
            </a:r>
            <a:r>
              <a:rPr lang="en-US" dirty="0">
                <a:solidFill>
                  <a:srgbClr val="000000"/>
                </a:solidFill>
              </a:rPr>
              <a:t> how thinking about fractions develops through Years 2 to 6</a:t>
            </a:r>
          </a:p>
          <a:p>
            <a:pPr marL="342900" indent="-342900">
              <a:spcBef>
                <a:spcPct val="30000"/>
              </a:spcBef>
              <a:buFont typeface="Arial" panose="020B0604020202020204" pitchFamily="34" charset="0"/>
              <a:buChar char="•"/>
              <a:defRPr/>
            </a:pPr>
            <a:r>
              <a:rPr lang="en-US" b="1" dirty="0">
                <a:solidFill>
                  <a:srgbClr val="000000"/>
                </a:solidFill>
              </a:rPr>
              <a:t>understand</a:t>
            </a:r>
            <a:r>
              <a:rPr lang="en-US" dirty="0">
                <a:solidFill>
                  <a:srgbClr val="000000"/>
                </a:solidFill>
              </a:rPr>
              <a:t> the five fraction constructs</a:t>
            </a:r>
          </a:p>
          <a:p>
            <a:pPr marL="342900" indent="-342900">
              <a:spcBef>
                <a:spcPct val="30000"/>
              </a:spcBef>
              <a:buFont typeface="Arial" panose="020B0604020202020204" pitchFamily="34" charset="0"/>
              <a:buChar char="•"/>
              <a:defRPr/>
            </a:pPr>
            <a:r>
              <a:rPr lang="en-US" b="1" dirty="0">
                <a:solidFill>
                  <a:srgbClr val="000000"/>
                </a:solidFill>
              </a:rPr>
              <a:t>identify</a:t>
            </a:r>
            <a:r>
              <a:rPr lang="en-US" dirty="0">
                <a:solidFill>
                  <a:srgbClr val="000000"/>
                </a:solidFill>
              </a:rPr>
              <a:t> activities to engage students in thinking about fractions.</a:t>
            </a:r>
          </a:p>
          <a:p>
            <a:endParaRPr lang="en-AU" dirty="0"/>
          </a:p>
        </p:txBody>
      </p:sp>
      <p:cxnSp>
        <p:nvCxnSpPr>
          <p:cNvPr id="8" name="Straight Connector 7">
            <a:extLst>
              <a:ext uri="{FF2B5EF4-FFF2-40B4-BE49-F238E27FC236}">
                <a16:creationId xmlns:a16="http://schemas.microsoft.com/office/drawing/2014/main" id="{DF3DC2E7-A85F-7424-1C2A-AC014E7C7F82}"/>
              </a:ext>
            </a:extLst>
          </p:cNvPr>
          <p:cNvCxnSpPr>
            <a:cxnSpLocks/>
          </p:cNvCxnSpPr>
          <p:nvPr/>
        </p:nvCxnSpPr>
        <p:spPr>
          <a:xfrm>
            <a:off x="4329310" y="828419"/>
            <a:ext cx="0" cy="325621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835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935E1-ADD7-56A6-D65A-5C37165CD5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9F14E0-17F7-2EBB-8FBF-E20135C94DB6}"/>
              </a:ext>
            </a:extLst>
          </p:cNvPr>
          <p:cNvSpPr>
            <a:spLocks noGrp="1"/>
          </p:cNvSpPr>
          <p:nvPr>
            <p:ph type="title"/>
          </p:nvPr>
        </p:nvSpPr>
        <p:spPr/>
        <p:txBody>
          <a:bodyPr/>
          <a:lstStyle/>
          <a:p>
            <a:r>
              <a:rPr lang="en-AU"/>
              <a:t>The five fraction constructs</a:t>
            </a:r>
          </a:p>
        </p:txBody>
      </p:sp>
      <p:graphicFrame>
        <p:nvGraphicFramePr>
          <p:cNvPr id="8" name="Diagram 7">
            <a:extLst>
              <a:ext uri="{FF2B5EF4-FFF2-40B4-BE49-F238E27FC236}">
                <a16:creationId xmlns:a16="http://schemas.microsoft.com/office/drawing/2014/main" id="{61F85F2E-AE71-1962-2076-8078D6917993}"/>
              </a:ext>
            </a:extLst>
          </p:cNvPr>
          <p:cNvGraphicFramePr/>
          <p:nvPr>
            <p:extLst>
              <p:ext uri="{D42A27DB-BD31-4B8C-83A1-F6EECF244321}">
                <p14:modId xmlns:p14="http://schemas.microsoft.com/office/powerpoint/2010/main" val="4235391507"/>
              </p:ext>
            </p:extLst>
          </p:nvPr>
        </p:nvGraphicFramePr>
        <p:xfrm>
          <a:off x="1817558" y="1059418"/>
          <a:ext cx="1538591"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D819C307-5981-5A2E-7B58-B684E4621384}"/>
              </a:ext>
            </a:extLst>
          </p:cNvPr>
          <p:cNvGraphicFramePr/>
          <p:nvPr>
            <p:extLst>
              <p:ext uri="{D42A27DB-BD31-4B8C-83A1-F6EECF244321}">
                <p14:modId xmlns:p14="http://schemas.microsoft.com/office/powerpoint/2010/main" val="2233197311"/>
              </p:ext>
            </p:extLst>
          </p:nvPr>
        </p:nvGraphicFramePr>
        <p:xfrm>
          <a:off x="3543684" y="1059417"/>
          <a:ext cx="3779374" cy="31565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257288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6B019-AD8C-56CF-6498-5635EF5C4B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304C4C-524F-8CD7-2A37-582A0D6AFE5E}"/>
              </a:ext>
            </a:extLst>
          </p:cNvPr>
          <p:cNvSpPr>
            <a:spLocks noGrp="1"/>
          </p:cNvSpPr>
          <p:nvPr>
            <p:ph type="title"/>
          </p:nvPr>
        </p:nvSpPr>
        <p:spPr/>
        <p:txBody>
          <a:bodyPr/>
          <a:lstStyle/>
          <a:p>
            <a:r>
              <a:rPr lang="en-AU"/>
              <a:t>Fraction constructs: Ways to see fractions</a:t>
            </a:r>
          </a:p>
        </p:txBody>
      </p:sp>
      <p:sp>
        <p:nvSpPr>
          <p:cNvPr id="5" name="Rectangle 4">
            <a:hlinkClick r:id="rId3" action="ppaction://hlinksldjump"/>
            <a:extLst>
              <a:ext uri="{FF2B5EF4-FFF2-40B4-BE49-F238E27FC236}">
                <a16:creationId xmlns:a16="http://schemas.microsoft.com/office/drawing/2014/main" id="{DF543251-1A4F-1CBD-A32E-4E7C34982702}"/>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10" name="Content Placeholder 2">
            <a:extLst>
              <a:ext uri="{FF2B5EF4-FFF2-40B4-BE49-F238E27FC236}">
                <a16:creationId xmlns:a16="http://schemas.microsoft.com/office/drawing/2014/main" id="{02254C40-3569-FD58-FD7A-711CA36BE265}"/>
              </a:ext>
            </a:extLst>
          </p:cNvPr>
          <p:cNvSpPr>
            <a:spLocks noGrp="1"/>
          </p:cNvSpPr>
          <p:nvPr>
            <p:ph idx="1"/>
          </p:nvPr>
        </p:nvSpPr>
        <p:spPr>
          <a:xfrm>
            <a:off x="398584" y="771550"/>
            <a:ext cx="8496000" cy="3708000"/>
          </a:xfrm>
        </p:spPr>
        <p:txBody>
          <a:bodyPr/>
          <a:lstStyle/>
          <a:p>
            <a:pPr indent="266700"/>
            <a:r>
              <a:rPr lang="en-AU" dirty="0"/>
              <a:t>Fractions as a </a:t>
            </a:r>
            <a:r>
              <a:rPr lang="en-AU" b="1" dirty="0">
                <a:solidFill>
                  <a:srgbClr val="0070C0"/>
                </a:solidFill>
              </a:rPr>
              <a:t>part-whole</a:t>
            </a:r>
            <a:r>
              <a:rPr lang="en-AU" dirty="0"/>
              <a:t> </a:t>
            </a:r>
            <a:endParaRPr lang="en-AU" b="1" dirty="0"/>
          </a:p>
          <a:p>
            <a:pPr indent="266700"/>
            <a:endParaRPr lang="en-AU" sz="1500" dirty="0"/>
          </a:p>
          <a:p>
            <a:pPr indent="266700"/>
            <a:r>
              <a:rPr lang="en-AU" dirty="0"/>
              <a:t>Fractions as a </a:t>
            </a:r>
            <a:r>
              <a:rPr lang="en-AU" b="1" dirty="0">
                <a:solidFill>
                  <a:schemeClr val="accent3"/>
                </a:solidFill>
              </a:rPr>
              <a:t>measure</a:t>
            </a:r>
            <a:r>
              <a:rPr lang="en-AU" b="1" dirty="0"/>
              <a:t> </a:t>
            </a:r>
          </a:p>
          <a:p>
            <a:pPr indent="266700"/>
            <a:endParaRPr lang="en-AU" sz="1500" dirty="0"/>
          </a:p>
          <a:p>
            <a:pPr indent="266700"/>
            <a:r>
              <a:rPr lang="en-AU" dirty="0"/>
              <a:t>Fractions as </a:t>
            </a:r>
            <a:r>
              <a:rPr lang="en-AU" b="1" dirty="0">
                <a:solidFill>
                  <a:schemeClr val="accent4">
                    <a:lumMod val="75000"/>
                  </a:schemeClr>
                </a:solidFill>
              </a:rPr>
              <a:t>division</a:t>
            </a:r>
            <a:r>
              <a:rPr lang="en-AU" b="1" dirty="0"/>
              <a:t> </a:t>
            </a:r>
          </a:p>
          <a:p>
            <a:pPr indent="266700"/>
            <a:endParaRPr lang="en-AU" sz="1500" dirty="0">
              <a:solidFill>
                <a:schemeClr val="tx1"/>
              </a:solidFill>
            </a:endParaRPr>
          </a:p>
          <a:p>
            <a:pPr indent="266700"/>
            <a:r>
              <a:rPr lang="en-AU" dirty="0">
                <a:solidFill>
                  <a:schemeClr val="tx1"/>
                </a:solidFill>
              </a:rPr>
              <a:t>Fractions as </a:t>
            </a:r>
            <a:r>
              <a:rPr lang="en-AU" b="1" dirty="0">
                <a:solidFill>
                  <a:srgbClr val="663399"/>
                </a:solidFill>
              </a:rPr>
              <a:t>operators</a:t>
            </a:r>
            <a:r>
              <a:rPr lang="en-AU" b="1" dirty="0">
                <a:solidFill>
                  <a:schemeClr val="tx1"/>
                </a:solidFill>
              </a:rPr>
              <a:t> </a:t>
            </a:r>
          </a:p>
          <a:p>
            <a:pPr indent="266700"/>
            <a:endParaRPr lang="en-AU" sz="1500" dirty="0">
              <a:solidFill>
                <a:schemeClr val="tx1"/>
              </a:solidFill>
            </a:endParaRPr>
          </a:p>
          <a:p>
            <a:pPr indent="266700"/>
            <a:r>
              <a:rPr lang="en-AU" dirty="0">
                <a:solidFill>
                  <a:schemeClr val="tx1"/>
                </a:solidFill>
              </a:rPr>
              <a:t>Fractions as </a:t>
            </a:r>
            <a:r>
              <a:rPr lang="en-AU" b="1" dirty="0">
                <a:solidFill>
                  <a:srgbClr val="45AFAD"/>
                </a:solidFill>
              </a:rPr>
              <a:t>ratios</a:t>
            </a:r>
          </a:p>
        </p:txBody>
      </p:sp>
      <p:sp>
        <p:nvSpPr>
          <p:cNvPr id="11" name="Rectangle 10">
            <a:extLst>
              <a:ext uri="{FF2B5EF4-FFF2-40B4-BE49-F238E27FC236}">
                <a16:creationId xmlns:a16="http://schemas.microsoft.com/office/drawing/2014/main" id="{5BCCBD90-03CB-4294-1706-18434B54D2DB}"/>
              </a:ext>
            </a:extLst>
          </p:cNvPr>
          <p:cNvSpPr/>
          <p:nvPr/>
        </p:nvSpPr>
        <p:spPr bwMode="auto">
          <a:xfrm>
            <a:off x="334153" y="3528942"/>
            <a:ext cx="216024" cy="276999"/>
          </a:xfrm>
          <a:prstGeom prst="rect">
            <a:avLst/>
          </a:prstGeom>
          <a:solidFill>
            <a:srgbClr val="99D6D6"/>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3" name="Rectangle 12">
            <a:extLst>
              <a:ext uri="{FF2B5EF4-FFF2-40B4-BE49-F238E27FC236}">
                <a16:creationId xmlns:a16="http://schemas.microsoft.com/office/drawing/2014/main" id="{488D8E0F-BB37-E6D9-6BA9-A7B794FC842A}"/>
              </a:ext>
            </a:extLst>
          </p:cNvPr>
          <p:cNvSpPr/>
          <p:nvPr/>
        </p:nvSpPr>
        <p:spPr bwMode="auto">
          <a:xfrm>
            <a:off x="334153" y="2855335"/>
            <a:ext cx="216024" cy="276999"/>
          </a:xfrm>
          <a:prstGeom prst="rect">
            <a:avLst/>
          </a:prstGeom>
          <a:solidFill>
            <a:srgbClr val="C1A3E0"/>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4" name="Rectangle 13">
            <a:extLst>
              <a:ext uri="{FF2B5EF4-FFF2-40B4-BE49-F238E27FC236}">
                <a16:creationId xmlns:a16="http://schemas.microsoft.com/office/drawing/2014/main" id="{D7B26B52-B98E-B938-42A6-A98A9B7753CC}"/>
              </a:ext>
            </a:extLst>
          </p:cNvPr>
          <p:cNvSpPr/>
          <p:nvPr/>
        </p:nvSpPr>
        <p:spPr bwMode="auto">
          <a:xfrm>
            <a:off x="323850" y="2166625"/>
            <a:ext cx="216024" cy="276999"/>
          </a:xfrm>
          <a:prstGeom prst="rect">
            <a:avLst/>
          </a:prstGeom>
          <a:solidFill>
            <a:srgbClr val="D6EAAD"/>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5" name="Rectangle 14">
            <a:extLst>
              <a:ext uri="{FF2B5EF4-FFF2-40B4-BE49-F238E27FC236}">
                <a16:creationId xmlns:a16="http://schemas.microsoft.com/office/drawing/2014/main" id="{FDADE085-FF8E-0B8B-8BA7-B315891E9B8D}"/>
              </a:ext>
            </a:extLst>
          </p:cNvPr>
          <p:cNvSpPr/>
          <p:nvPr/>
        </p:nvSpPr>
        <p:spPr bwMode="auto">
          <a:xfrm>
            <a:off x="334153" y="1477915"/>
            <a:ext cx="216024" cy="276999"/>
          </a:xfrm>
          <a:prstGeom prst="rect">
            <a:avLst/>
          </a:prstGeom>
          <a:solidFill>
            <a:srgbClr val="F7C9A6"/>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6" name="Rectangle 15">
            <a:extLst>
              <a:ext uri="{FF2B5EF4-FFF2-40B4-BE49-F238E27FC236}">
                <a16:creationId xmlns:a16="http://schemas.microsoft.com/office/drawing/2014/main" id="{C6D88774-06CD-4602-613E-0FEB89B1C111}"/>
              </a:ext>
            </a:extLst>
          </p:cNvPr>
          <p:cNvSpPr/>
          <p:nvPr/>
        </p:nvSpPr>
        <p:spPr bwMode="auto">
          <a:xfrm>
            <a:off x="323850" y="786819"/>
            <a:ext cx="216024" cy="276999"/>
          </a:xfrm>
          <a:prstGeom prst="rect">
            <a:avLst/>
          </a:prstGeom>
          <a:solidFill>
            <a:srgbClr val="91BCE4"/>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pic>
        <p:nvPicPr>
          <p:cNvPr id="17" name="Picture 16">
            <a:extLst>
              <a:ext uri="{FF2B5EF4-FFF2-40B4-BE49-F238E27FC236}">
                <a16:creationId xmlns:a16="http://schemas.microsoft.com/office/drawing/2014/main" id="{A0FFA8E8-B519-A733-E2F6-CFAD9B7467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9152" y="1452078"/>
            <a:ext cx="1336988" cy="461516"/>
          </a:xfrm>
          <a:prstGeom prst="rect">
            <a:avLst/>
          </a:prstGeom>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5306A3AA-15C3-ABE9-CC38-BAC86389B150}"/>
                  </a:ext>
                </a:extLst>
              </p:cNvPr>
              <p:cNvSpPr txBox="1"/>
              <p:nvPr/>
            </p:nvSpPr>
            <p:spPr>
              <a:xfrm>
                <a:off x="3653500" y="2084060"/>
                <a:ext cx="1655891" cy="424668"/>
              </a:xfrm>
              <a:prstGeom prst="rect">
                <a:avLst/>
              </a:prstGeom>
              <a:noFill/>
            </p:spPr>
            <p:txBody>
              <a:bodyPr wrap="square">
                <a:spAutoFit/>
              </a:bodyPr>
              <a:lstStyle/>
              <a:p>
                <a14:m>
                  <m:oMath xmlns:m="http://schemas.openxmlformats.org/officeDocument/2006/math">
                    <m:f>
                      <m:fPr>
                        <m:ctrlPr>
                          <a:rPr lang="en-AU" sz="1500" b="1" i="1" smtClean="0">
                            <a:solidFill>
                              <a:schemeClr val="accent4">
                                <a:lumMod val="50000"/>
                              </a:schemeClr>
                            </a:solidFill>
                            <a:latin typeface="Cambria Math" panose="02040503050406030204" pitchFamily="18" charset="0"/>
                          </a:rPr>
                        </m:ctrlPr>
                      </m:fPr>
                      <m:num>
                        <m:r>
                          <a:rPr lang="en-AU" sz="1500" b="1" i="1">
                            <a:solidFill>
                              <a:schemeClr val="accent4">
                                <a:lumMod val="50000"/>
                              </a:schemeClr>
                            </a:solidFill>
                            <a:latin typeface="Cambria Math" panose="02040503050406030204" pitchFamily="18" charset="0"/>
                          </a:rPr>
                          <m:t>𝟕</m:t>
                        </m:r>
                      </m:num>
                      <m:den>
                        <m:r>
                          <a:rPr lang="en-AU" sz="1500" b="1" i="1">
                            <a:solidFill>
                              <a:schemeClr val="accent4">
                                <a:lumMod val="50000"/>
                              </a:schemeClr>
                            </a:solidFill>
                            <a:latin typeface="Cambria Math" panose="02040503050406030204" pitchFamily="18" charset="0"/>
                          </a:rPr>
                          <m:t>𝟒</m:t>
                        </m:r>
                      </m:den>
                    </m:f>
                    <m:r>
                      <a:rPr lang="en-AU" sz="1500" b="1" i="1">
                        <a:solidFill>
                          <a:schemeClr val="accent4">
                            <a:lumMod val="50000"/>
                          </a:schemeClr>
                        </a:solidFill>
                        <a:latin typeface="Cambria Math" panose="02040503050406030204" pitchFamily="18" charset="0"/>
                      </a:rPr>
                      <m:t> </m:t>
                    </m:r>
                  </m:oMath>
                </a14:m>
                <a:r>
                  <a:rPr lang="en-AU" sz="1500">
                    <a:solidFill>
                      <a:schemeClr val="accent4">
                        <a:lumMod val="50000"/>
                      </a:schemeClr>
                    </a:solidFill>
                    <a:latin typeface="+mn-lt"/>
                  </a:rPr>
                  <a:t> =  7 ÷ 4  = 1</a:t>
                </a:r>
                <a:r>
                  <a:rPr lang="en-AU" sz="1500" b="1">
                    <a:solidFill>
                      <a:schemeClr val="accent4">
                        <a:lumMod val="50000"/>
                      </a:schemeClr>
                    </a:solidFill>
                    <a:latin typeface="+mn-lt"/>
                  </a:rPr>
                  <a:t> </a:t>
                </a:r>
                <a14:m>
                  <m:oMath xmlns:m="http://schemas.openxmlformats.org/officeDocument/2006/math">
                    <m:f>
                      <m:fPr>
                        <m:ctrlPr>
                          <a:rPr lang="en-AU" sz="1500" b="1" i="1">
                            <a:solidFill>
                              <a:schemeClr val="accent4">
                                <a:lumMod val="50000"/>
                              </a:schemeClr>
                            </a:solidFill>
                            <a:latin typeface="Cambria Math" panose="02040503050406030204" pitchFamily="18" charset="0"/>
                          </a:rPr>
                        </m:ctrlPr>
                      </m:fPr>
                      <m:num>
                        <m:r>
                          <a:rPr lang="en-AU" sz="1500" b="1" i="1">
                            <a:solidFill>
                              <a:schemeClr val="accent4">
                                <a:lumMod val="50000"/>
                              </a:schemeClr>
                            </a:solidFill>
                            <a:latin typeface="Cambria Math" panose="02040503050406030204" pitchFamily="18" charset="0"/>
                          </a:rPr>
                          <m:t>𝟑</m:t>
                        </m:r>
                      </m:num>
                      <m:den>
                        <m:r>
                          <a:rPr lang="en-AU" sz="1500" b="1" i="1">
                            <a:solidFill>
                              <a:schemeClr val="accent4">
                                <a:lumMod val="50000"/>
                              </a:schemeClr>
                            </a:solidFill>
                            <a:latin typeface="Cambria Math" panose="02040503050406030204" pitchFamily="18" charset="0"/>
                          </a:rPr>
                          <m:t>𝟒</m:t>
                        </m:r>
                      </m:den>
                    </m:f>
                  </m:oMath>
                </a14:m>
                <a:endParaRPr lang="en-AU" sz="1500">
                  <a:latin typeface="+mn-lt"/>
                </a:endParaRPr>
              </a:p>
            </p:txBody>
          </p:sp>
        </mc:Choice>
        <mc:Fallback xmlns="">
          <p:sp>
            <p:nvSpPr>
              <p:cNvPr id="20" name="TextBox 19">
                <a:extLst>
                  <a:ext uri="{FF2B5EF4-FFF2-40B4-BE49-F238E27FC236}">
                    <a16:creationId xmlns:a16="http://schemas.microsoft.com/office/drawing/2014/main" id="{5306A3AA-15C3-ABE9-CC38-BAC86389B150}"/>
                  </a:ext>
                </a:extLst>
              </p:cNvPr>
              <p:cNvSpPr txBox="1">
                <a:spLocks noRot="1" noChangeAspect="1" noMove="1" noResize="1" noEditPoints="1" noAdjustHandles="1" noChangeArrowheads="1" noChangeShapeType="1" noTextEdit="1"/>
              </p:cNvSpPr>
              <p:nvPr/>
            </p:nvSpPr>
            <p:spPr>
              <a:xfrm>
                <a:off x="3653500" y="2084060"/>
                <a:ext cx="1655891" cy="424668"/>
              </a:xfrm>
              <a:prstGeom prst="rect">
                <a:avLst/>
              </a:prstGeom>
              <a:blipFill>
                <a:blip r:embed="rId6"/>
                <a:stretch>
                  <a:fillRect b="-1429"/>
                </a:stretch>
              </a:blipFill>
            </p:spPr>
            <p:txBody>
              <a:bodyPr/>
              <a:lstStyle/>
              <a:p>
                <a:r>
                  <a:rPr lang="en-AU">
                    <a:noFill/>
                  </a:rPr>
                  <a:t> </a:t>
                </a:r>
              </a:p>
            </p:txBody>
          </p:sp>
        </mc:Fallback>
      </mc:AlternateContent>
      <p:pic>
        <p:nvPicPr>
          <p:cNvPr id="22" name="Picture 21">
            <a:extLst>
              <a:ext uri="{FF2B5EF4-FFF2-40B4-BE49-F238E27FC236}">
                <a16:creationId xmlns:a16="http://schemas.microsoft.com/office/drawing/2014/main" id="{A982EA0F-4FAD-13D4-374E-1D8D6238A0D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546782">
            <a:off x="4254469" y="694159"/>
            <a:ext cx="446354" cy="462316"/>
          </a:xfrm>
          <a:prstGeom prst="rect">
            <a:avLst/>
          </a:prstGeom>
        </p:spPr>
      </p:pic>
      <p:pic>
        <p:nvPicPr>
          <p:cNvPr id="7" name="Picture 6" descr="A purple and white circle with stars in it&#10;&#10;AI-generated content may be incorrect.">
            <a:extLst>
              <a:ext uri="{FF2B5EF4-FFF2-40B4-BE49-F238E27FC236}">
                <a16:creationId xmlns:a16="http://schemas.microsoft.com/office/drawing/2014/main" id="{AB10D028-53C3-8760-58C4-CE568D89148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26733" y="2559638"/>
            <a:ext cx="1909425" cy="812352"/>
          </a:xfrm>
          <a:prstGeom prst="rect">
            <a:avLst/>
          </a:prstGeom>
        </p:spPr>
      </p:pic>
      <p:pic>
        <p:nvPicPr>
          <p:cNvPr id="9" name="Picture 8" descr="A group of animals in a chart&#10;&#10;AI-generated content may be incorrect.">
            <a:extLst>
              <a:ext uri="{FF2B5EF4-FFF2-40B4-BE49-F238E27FC236}">
                <a16:creationId xmlns:a16="http://schemas.microsoft.com/office/drawing/2014/main" id="{122B4DF9-F594-E62F-B0E5-412F0DD09A8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2847" y="3402118"/>
            <a:ext cx="1629597" cy="952549"/>
          </a:xfrm>
          <a:prstGeom prst="rect">
            <a:avLst/>
          </a:prstGeom>
        </p:spPr>
      </p:pic>
    </p:spTree>
    <p:extLst>
      <p:ext uri="{BB962C8B-B14F-4D97-AF65-F5344CB8AC3E}">
        <p14:creationId xmlns:p14="http://schemas.microsoft.com/office/powerpoint/2010/main" val="3330518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F0315-A6F4-4110-8761-7AC6C441EE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D9F18B-F32A-2D2B-335C-5486880C2E38}"/>
              </a:ext>
            </a:extLst>
          </p:cNvPr>
          <p:cNvSpPr>
            <a:spLocks noGrp="1"/>
          </p:cNvSpPr>
          <p:nvPr>
            <p:ph type="title"/>
          </p:nvPr>
        </p:nvSpPr>
        <p:spPr>
          <a:xfrm>
            <a:off x="327025" y="274637"/>
            <a:ext cx="8496000" cy="360000"/>
          </a:xfrm>
        </p:spPr>
        <p:txBody>
          <a:bodyPr anchor="t">
            <a:normAutofit/>
          </a:bodyPr>
          <a:lstStyle/>
          <a:p>
            <a:r>
              <a:rPr lang="en-AU"/>
              <a:t>Elephant in the room</a:t>
            </a:r>
          </a:p>
        </p:txBody>
      </p:sp>
      <p:sp>
        <p:nvSpPr>
          <p:cNvPr id="10" name="Content Placeholder 3">
            <a:extLst>
              <a:ext uri="{FF2B5EF4-FFF2-40B4-BE49-F238E27FC236}">
                <a16:creationId xmlns:a16="http://schemas.microsoft.com/office/drawing/2014/main" id="{2A76358A-23EE-BA55-F402-C3CF98A3B065}"/>
              </a:ext>
            </a:extLst>
          </p:cNvPr>
          <p:cNvSpPr>
            <a:spLocks noGrp="1"/>
          </p:cNvSpPr>
          <p:nvPr>
            <p:ph sz="half" idx="2"/>
          </p:nvPr>
        </p:nvSpPr>
        <p:spPr>
          <a:xfrm>
            <a:off x="4572000" y="1419622"/>
            <a:ext cx="4252913" cy="2016223"/>
          </a:xfrm>
        </p:spPr>
        <p:txBody>
          <a:bodyPr anchor="ctr"/>
          <a:lstStyle/>
          <a:p>
            <a:pPr algn="ctr"/>
            <a:r>
              <a:rPr lang="en-US" dirty="0"/>
              <a:t>Model fearlessly talking </a:t>
            </a:r>
            <a:br>
              <a:rPr lang="en-US" dirty="0"/>
            </a:br>
            <a:r>
              <a:rPr lang="en-US" dirty="0"/>
              <a:t>about your thinking.</a:t>
            </a:r>
          </a:p>
        </p:txBody>
      </p:sp>
      <p:pic>
        <p:nvPicPr>
          <p:cNvPr id="6" name="Content Placeholder 5" descr="A cartoon elephant with big ears&#10;&#10;AI-generated content may be incorrect.">
            <a:extLst>
              <a:ext uri="{FF2B5EF4-FFF2-40B4-BE49-F238E27FC236}">
                <a16:creationId xmlns:a16="http://schemas.microsoft.com/office/drawing/2014/main" id="{0A4A6608-884B-B0D0-5AB1-2F74F8465A6C}"/>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rcRect/>
          <a:stretch/>
        </p:blipFill>
        <p:spPr>
          <a:xfrm>
            <a:off x="251520" y="838883"/>
            <a:ext cx="4231407" cy="3177702"/>
          </a:xfrm>
        </p:spPr>
      </p:pic>
    </p:spTree>
    <p:extLst>
      <p:ext uri="{BB962C8B-B14F-4D97-AF65-F5344CB8AC3E}">
        <p14:creationId xmlns:p14="http://schemas.microsoft.com/office/powerpoint/2010/main" val="1976922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13978-E8A5-F724-9455-DD6D22C8AF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DA32EA-F08F-309D-8E40-CE6834EF5AB7}"/>
              </a:ext>
            </a:extLst>
          </p:cNvPr>
          <p:cNvSpPr>
            <a:spLocks noGrp="1"/>
          </p:cNvSpPr>
          <p:nvPr>
            <p:ph type="title"/>
          </p:nvPr>
        </p:nvSpPr>
        <p:spPr/>
        <p:txBody>
          <a:bodyPr/>
          <a:lstStyle/>
          <a:p>
            <a:r>
              <a:rPr lang="en-AU"/>
              <a:t>The five fraction constructs</a:t>
            </a:r>
          </a:p>
        </p:txBody>
      </p:sp>
      <p:graphicFrame>
        <p:nvGraphicFramePr>
          <p:cNvPr id="8" name="Diagram 7">
            <a:extLst>
              <a:ext uri="{FF2B5EF4-FFF2-40B4-BE49-F238E27FC236}">
                <a16:creationId xmlns:a16="http://schemas.microsoft.com/office/drawing/2014/main" id="{8B2954DF-A6E2-F91D-6516-1A5691204D94}"/>
              </a:ext>
            </a:extLst>
          </p:cNvPr>
          <p:cNvGraphicFramePr/>
          <p:nvPr/>
        </p:nvGraphicFramePr>
        <p:xfrm>
          <a:off x="1817558" y="1059418"/>
          <a:ext cx="1538591"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1907D2A9-9741-F900-51CD-BA0D9FD49CF7}"/>
              </a:ext>
            </a:extLst>
          </p:cNvPr>
          <p:cNvGraphicFramePr/>
          <p:nvPr>
            <p:extLst>
              <p:ext uri="{D42A27DB-BD31-4B8C-83A1-F6EECF244321}">
                <p14:modId xmlns:p14="http://schemas.microsoft.com/office/powerpoint/2010/main" val="3780862006"/>
              </p:ext>
            </p:extLst>
          </p:nvPr>
        </p:nvGraphicFramePr>
        <p:xfrm>
          <a:off x="3543684" y="1059417"/>
          <a:ext cx="3779374" cy="31565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Rectangle 2">
            <a:extLst>
              <a:ext uri="{FF2B5EF4-FFF2-40B4-BE49-F238E27FC236}">
                <a16:creationId xmlns:a16="http://schemas.microsoft.com/office/drawing/2014/main" id="{65D5BAA0-A450-C9E2-0E1D-0BEF099CBC63}"/>
              </a:ext>
            </a:extLst>
          </p:cNvPr>
          <p:cNvSpPr/>
          <p:nvPr/>
        </p:nvSpPr>
        <p:spPr>
          <a:xfrm>
            <a:off x="3428725" y="1723292"/>
            <a:ext cx="4009292" cy="2751993"/>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08922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6064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lstStyle/>
          <a:p>
            <a:r>
              <a:rPr lang="en-AU"/>
              <a:t>Fractions as </a:t>
            </a:r>
            <a:r>
              <a:rPr lang="en-AU">
                <a:solidFill>
                  <a:srgbClr val="0070C0"/>
                </a:solidFill>
              </a:rPr>
              <a:t>part-whole  </a:t>
            </a:r>
          </a:p>
        </p:txBody>
      </p:sp>
      <p:pic>
        <p:nvPicPr>
          <p:cNvPr id="4" name="Picture 3">
            <a:extLst>
              <a:ext uri="{FF2B5EF4-FFF2-40B4-BE49-F238E27FC236}">
                <a16:creationId xmlns:a16="http://schemas.microsoft.com/office/drawing/2014/main" id="{D8B976F3-3F7B-6DC1-65DD-BEDCB728C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546782">
            <a:off x="3405300" y="1419621"/>
            <a:ext cx="2135343" cy="2211710"/>
          </a:xfrm>
          <a:prstGeom prst="rect">
            <a:avLst/>
          </a:prstGeom>
        </p:spPr>
      </p:pic>
    </p:spTree>
    <p:extLst>
      <p:ext uri="{BB962C8B-B14F-4D97-AF65-F5344CB8AC3E}">
        <p14:creationId xmlns:p14="http://schemas.microsoft.com/office/powerpoint/2010/main" val="37279187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lstStyle/>
          <a:p>
            <a:r>
              <a:rPr lang="en-AU" dirty="0"/>
              <a:t>Fractions as </a:t>
            </a:r>
            <a:r>
              <a:rPr lang="en-AU" dirty="0">
                <a:solidFill>
                  <a:srgbClr val="0070C0"/>
                </a:solidFill>
              </a:rPr>
              <a:t>part-whole  </a:t>
            </a:r>
          </a:p>
        </p:txBody>
      </p:sp>
      <p:sp>
        <p:nvSpPr>
          <p:cNvPr id="4" name="Content Placeholder 3">
            <a:extLst>
              <a:ext uri="{FF2B5EF4-FFF2-40B4-BE49-F238E27FC236}">
                <a16:creationId xmlns:a16="http://schemas.microsoft.com/office/drawing/2014/main" id="{18722C8B-20D9-D5A1-5F51-2D4CE7EB0910}"/>
              </a:ext>
            </a:extLst>
          </p:cNvPr>
          <p:cNvSpPr>
            <a:spLocks noGrp="1"/>
          </p:cNvSpPr>
          <p:nvPr>
            <p:ph sz="half" idx="1"/>
          </p:nvPr>
        </p:nvSpPr>
        <p:spPr>
          <a:xfrm>
            <a:off x="327025" y="1291472"/>
            <a:ext cx="4168775" cy="1979629"/>
          </a:xfrm>
        </p:spPr>
        <p:txBody>
          <a:bodyPr>
            <a:normAutofit/>
          </a:bodyPr>
          <a:lstStyle/>
          <a:p>
            <a:r>
              <a:rPr lang="en-AU" sz="2000" b="1" dirty="0"/>
              <a:t>What does this look like?</a:t>
            </a: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AU" dirty="0"/>
          </a:p>
        </p:txBody>
      </p:sp>
      <p:pic>
        <p:nvPicPr>
          <p:cNvPr id="3" name="Picture 2">
            <a:extLst>
              <a:ext uri="{FF2B5EF4-FFF2-40B4-BE49-F238E27FC236}">
                <a16:creationId xmlns:a16="http://schemas.microsoft.com/office/drawing/2014/main" id="{FEC92D3D-46A3-B575-BD22-7B65A65617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546782">
            <a:off x="1158540" y="1912278"/>
            <a:ext cx="1208455" cy="1251673"/>
          </a:xfrm>
          <a:prstGeom prst="rect">
            <a:avLst/>
          </a:prstGeom>
        </p:spPr>
      </p:pic>
      <mc:AlternateContent xmlns:mc="http://schemas.openxmlformats.org/markup-compatibility/2006" xmlns:a14="http://schemas.microsoft.com/office/drawing/2010/main">
        <mc:Choice Requires="a14">
          <p:sp>
            <p:nvSpPr>
              <p:cNvPr id="7" name="Content Placeholder 6">
                <a:extLst>
                  <a:ext uri="{FF2B5EF4-FFF2-40B4-BE49-F238E27FC236}">
                    <a16:creationId xmlns:a16="http://schemas.microsoft.com/office/drawing/2014/main" id="{30D592DF-EB34-61C2-8BC9-6738B26F4CF1}"/>
                  </a:ext>
                </a:extLst>
              </p:cNvPr>
              <p:cNvSpPr>
                <a:spLocks noGrp="1"/>
              </p:cNvSpPr>
              <p:nvPr>
                <p:ph sz="half" idx="2"/>
              </p:nvPr>
            </p:nvSpPr>
            <p:spPr>
              <a:xfrm>
                <a:off x="2620653" y="1869508"/>
                <a:ext cx="6196322" cy="2212298"/>
              </a:xfrm>
            </p:spPr>
            <p:txBody>
              <a:bodyPr>
                <a:normAutofit/>
              </a:bodyPr>
              <a:lstStyle/>
              <a:p>
                <a:pPr marL="342900" indent="-342900">
                  <a:buFont typeface="Arial" panose="020B0604020202020204" pitchFamily="34" charset="0"/>
                  <a:buChar char="•"/>
                </a:pPr>
                <a:r>
                  <a:rPr lang="en-US" dirty="0">
                    <a:solidFill>
                      <a:schemeClr val="tx2"/>
                    </a:solidFill>
                  </a:rPr>
                  <a:t>The whole is divided into four equal parts.</a:t>
                </a:r>
              </a:p>
              <a:p>
                <a:pPr marL="342900" indent="-342900">
                  <a:buFont typeface="Arial" panose="020B0604020202020204" pitchFamily="34" charset="0"/>
                  <a:buChar char="•"/>
                </a:pPr>
                <a:r>
                  <a:rPr lang="en-US" dirty="0">
                    <a:solidFill>
                      <a:schemeClr val="tx2"/>
                    </a:solidFill>
                  </a:rPr>
                  <a:t>One part is shaded and three parts are not shaded.</a:t>
                </a:r>
              </a:p>
              <a:p>
                <a:pPr marL="342900" indent="-342900">
                  <a:buFont typeface="Arial" panose="020B0604020202020204" pitchFamily="34" charset="0"/>
                  <a:buChar char="•"/>
                </a:pPr>
                <a:r>
                  <a:rPr lang="en-US" dirty="0">
                    <a:solidFill>
                      <a:schemeClr val="tx2"/>
                    </a:solidFill>
                  </a:rPr>
                  <a:t>The shaded part represents </a:t>
                </a:r>
                <a14:m>
                  <m:oMath xmlns:m="http://schemas.openxmlformats.org/officeDocument/2006/math">
                    <m:f>
                      <m:fPr>
                        <m:ctrlPr>
                          <a:rPr lang="en-US" i="1">
                            <a:solidFill>
                              <a:schemeClr val="tx2"/>
                            </a:solidFill>
                            <a:latin typeface="Cambria Math" panose="02040503050406030204" pitchFamily="18" charset="0"/>
                          </a:rPr>
                        </m:ctrlPr>
                      </m:fPr>
                      <m:num>
                        <m:r>
                          <a:rPr lang="en-AU" i="1">
                            <a:solidFill>
                              <a:schemeClr val="tx2"/>
                            </a:solidFill>
                            <a:latin typeface="Cambria Math" panose="02040503050406030204" pitchFamily="18" charset="0"/>
                          </a:rPr>
                          <m:t>1</m:t>
                        </m:r>
                      </m:num>
                      <m:den>
                        <m:r>
                          <a:rPr lang="en-AU" i="1">
                            <a:solidFill>
                              <a:schemeClr val="tx2"/>
                            </a:solidFill>
                            <a:latin typeface="Cambria Math" panose="02040503050406030204" pitchFamily="18" charset="0"/>
                          </a:rPr>
                          <m:t>4</m:t>
                        </m:r>
                      </m:den>
                    </m:f>
                    <m:r>
                      <a:rPr lang="en-AU" i="1">
                        <a:solidFill>
                          <a:schemeClr val="tx2"/>
                        </a:solidFill>
                        <a:latin typeface="Cambria Math" panose="02040503050406030204" pitchFamily="18" charset="0"/>
                      </a:rPr>
                      <m:t> </m:t>
                    </m:r>
                  </m:oMath>
                </a14:m>
                <a:r>
                  <a:rPr lang="en-AU" dirty="0"/>
                  <a:t>of the whole.</a:t>
                </a:r>
              </a:p>
              <a:p>
                <a:pPr marL="342900" indent="-342900">
                  <a:buFont typeface="Arial" panose="020B0604020202020204" pitchFamily="34" charset="0"/>
                  <a:buChar char="•"/>
                </a:pPr>
                <a:r>
                  <a:rPr lang="en-AU" dirty="0"/>
                  <a:t>Knowing the size of one part helps us reconstruct the whole.</a:t>
                </a:r>
              </a:p>
            </p:txBody>
          </p:sp>
        </mc:Choice>
        <mc:Fallback xmlns="">
          <p:sp>
            <p:nvSpPr>
              <p:cNvPr id="7" name="Content Placeholder 6">
                <a:extLst>
                  <a:ext uri="{FF2B5EF4-FFF2-40B4-BE49-F238E27FC236}">
                    <a16:creationId xmlns:a16="http://schemas.microsoft.com/office/drawing/2014/main" id="{30D592DF-EB34-61C2-8BC9-6738B26F4CF1}"/>
                  </a:ext>
                </a:extLst>
              </p:cNvPr>
              <p:cNvSpPr>
                <a:spLocks noGrp="1" noRot="1" noChangeAspect="1" noMove="1" noResize="1" noEditPoints="1" noAdjustHandles="1" noChangeArrowheads="1" noChangeShapeType="1" noTextEdit="1"/>
              </p:cNvSpPr>
              <p:nvPr>
                <p:ph sz="half" idx="2"/>
              </p:nvPr>
            </p:nvSpPr>
            <p:spPr>
              <a:xfrm>
                <a:off x="2620653" y="1869508"/>
                <a:ext cx="6196322" cy="2212298"/>
              </a:xfrm>
              <a:blipFill>
                <a:blip r:embed="rId5"/>
                <a:stretch>
                  <a:fillRect l="-2362" t="-3306" r="-689"/>
                </a:stretch>
              </a:blipFill>
            </p:spPr>
            <p:txBody>
              <a:bodyPr/>
              <a:lstStyle/>
              <a:p>
                <a:r>
                  <a:rPr lang="en-AU">
                    <a:noFill/>
                  </a:rPr>
                  <a:t> </a:t>
                </a:r>
              </a:p>
            </p:txBody>
          </p:sp>
        </mc:Fallback>
      </mc:AlternateContent>
    </p:spTree>
    <p:extLst>
      <p:ext uri="{BB962C8B-B14F-4D97-AF65-F5344CB8AC3E}">
        <p14:creationId xmlns:p14="http://schemas.microsoft.com/office/powerpoint/2010/main" val="9332271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F4121-3878-F726-17CE-A5B694CDF0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A30BFE-C346-391F-30DD-08E7204B28C8}"/>
              </a:ext>
            </a:extLst>
          </p:cNvPr>
          <p:cNvSpPr>
            <a:spLocks noGrp="1"/>
          </p:cNvSpPr>
          <p:nvPr>
            <p:ph type="title"/>
          </p:nvPr>
        </p:nvSpPr>
        <p:spPr/>
        <p:txBody>
          <a:bodyPr/>
          <a:lstStyle/>
          <a:p>
            <a:r>
              <a:rPr lang="en-AU" dirty="0"/>
              <a:t>Fractions as </a:t>
            </a:r>
            <a:r>
              <a:rPr lang="en-AU" dirty="0">
                <a:solidFill>
                  <a:srgbClr val="0070C0"/>
                </a:solidFill>
              </a:rPr>
              <a:t>part-whole  </a:t>
            </a:r>
          </a:p>
        </p:txBody>
      </p:sp>
      <p:sp>
        <p:nvSpPr>
          <p:cNvPr id="4" name="Content Placeholder 3">
            <a:extLst>
              <a:ext uri="{FF2B5EF4-FFF2-40B4-BE49-F238E27FC236}">
                <a16:creationId xmlns:a16="http://schemas.microsoft.com/office/drawing/2014/main" id="{95C15429-FE2D-64B8-0598-3C857927CE9F}"/>
              </a:ext>
            </a:extLst>
          </p:cNvPr>
          <p:cNvSpPr>
            <a:spLocks noGrp="1"/>
          </p:cNvSpPr>
          <p:nvPr>
            <p:ph sz="half" idx="1"/>
          </p:nvPr>
        </p:nvSpPr>
        <p:spPr>
          <a:xfrm>
            <a:off x="327025" y="1291472"/>
            <a:ext cx="4168775" cy="1979629"/>
          </a:xfrm>
        </p:spPr>
        <p:txBody>
          <a:bodyPr>
            <a:normAutofit/>
          </a:bodyPr>
          <a:lstStyle/>
          <a:p>
            <a:r>
              <a:rPr lang="en-AU" sz="2000" b="1" dirty="0"/>
              <a:t>How does this help?</a:t>
            </a:r>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US" sz="1800" dirty="0">
              <a:solidFill>
                <a:schemeClr val="tx2"/>
              </a:solidFill>
            </a:endParaRPr>
          </a:p>
          <a:p>
            <a:endParaRPr lang="en-AU" dirty="0"/>
          </a:p>
        </p:txBody>
      </p:sp>
      <p:pic>
        <p:nvPicPr>
          <p:cNvPr id="3" name="Picture 2">
            <a:extLst>
              <a:ext uri="{FF2B5EF4-FFF2-40B4-BE49-F238E27FC236}">
                <a16:creationId xmlns:a16="http://schemas.microsoft.com/office/drawing/2014/main" id="{D0955C38-582E-69C4-9721-F96D7A4A1F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546782">
            <a:off x="1158540" y="1912278"/>
            <a:ext cx="1208455" cy="1251673"/>
          </a:xfrm>
          <a:prstGeom prst="rect">
            <a:avLst/>
          </a:prstGeom>
        </p:spPr>
      </p:pic>
      <p:sp>
        <p:nvSpPr>
          <p:cNvPr id="8" name="Content Placeholder 5">
            <a:extLst>
              <a:ext uri="{FF2B5EF4-FFF2-40B4-BE49-F238E27FC236}">
                <a16:creationId xmlns:a16="http://schemas.microsoft.com/office/drawing/2014/main" id="{648C497D-4A7D-A7DD-7249-86EF190D6239}"/>
              </a:ext>
            </a:extLst>
          </p:cNvPr>
          <p:cNvSpPr>
            <a:spLocks noGrp="1"/>
          </p:cNvSpPr>
          <p:nvPr>
            <p:ph sz="half" idx="2"/>
          </p:nvPr>
        </p:nvSpPr>
        <p:spPr>
          <a:xfrm>
            <a:off x="2997725" y="1611983"/>
            <a:ext cx="6023726" cy="3037927"/>
          </a:xfrm>
        </p:spPr>
        <p:txBody>
          <a:bodyPr>
            <a:normAutofit/>
          </a:bodyPr>
          <a:lstStyle/>
          <a:p>
            <a:endParaRPr lang="en-AU" sz="500" dirty="0"/>
          </a:p>
          <a:p>
            <a:pPr>
              <a:spcBef>
                <a:spcPts val="0"/>
              </a:spcBef>
            </a:pPr>
            <a:r>
              <a:rPr lang="en-AU" sz="1800" dirty="0"/>
              <a:t>This is the starting point for understanding fractions. </a:t>
            </a:r>
          </a:p>
          <a:p>
            <a:pPr>
              <a:lnSpc>
                <a:spcPct val="110000"/>
              </a:lnSpc>
            </a:pPr>
            <a:r>
              <a:rPr lang="en-AU" sz="1800" dirty="0"/>
              <a:t>Students:</a:t>
            </a:r>
          </a:p>
          <a:p>
            <a:pPr marL="342900" indent="-342900">
              <a:spcBef>
                <a:spcPts val="0"/>
              </a:spcBef>
              <a:buFont typeface="Arial" panose="020B0604020202020204" pitchFamily="34" charset="0"/>
              <a:buChar char="•"/>
            </a:pPr>
            <a:r>
              <a:rPr lang="en-AU" sz="1800" dirty="0"/>
              <a:t>identify what makes up the whole</a:t>
            </a:r>
          </a:p>
          <a:p>
            <a:pPr marL="342900" indent="-342900">
              <a:buFont typeface="Arial" panose="020B0604020202020204" pitchFamily="34" charset="0"/>
              <a:buChar char="•"/>
            </a:pPr>
            <a:r>
              <a:rPr lang="en-AU" sz="1800" dirty="0"/>
              <a:t>recognise that parts must be equal</a:t>
            </a:r>
          </a:p>
          <a:p>
            <a:pPr marL="342900" indent="-342900">
              <a:buFont typeface="Arial" panose="020B0604020202020204" pitchFamily="34" charset="0"/>
              <a:buChar char="•"/>
            </a:pPr>
            <a:r>
              <a:rPr lang="en-AU" sz="1800" dirty="0"/>
              <a:t>understand that more parts means each part is smaller.</a:t>
            </a:r>
          </a:p>
          <a:p>
            <a:endParaRPr lang="en-AU" sz="1000" dirty="0"/>
          </a:p>
          <a:p>
            <a:r>
              <a:rPr lang="en-AU" sz="1800" dirty="0"/>
              <a:t>Teachers consider using examples of a:</a:t>
            </a:r>
          </a:p>
          <a:p>
            <a:pPr marL="285750" indent="-285750">
              <a:buFont typeface="Arial" panose="020B0604020202020204" pitchFamily="34" charset="0"/>
              <a:buChar char="•"/>
            </a:pPr>
            <a:r>
              <a:rPr lang="en-AU" sz="1800" dirty="0"/>
              <a:t>discrete whole, e.g. counters </a:t>
            </a:r>
          </a:p>
          <a:p>
            <a:pPr marL="285750" indent="-285750">
              <a:buFont typeface="Arial" panose="020B0604020202020204" pitchFamily="34" charset="0"/>
              <a:buChar char="•"/>
            </a:pPr>
            <a:r>
              <a:rPr lang="en-AU" sz="1800" dirty="0"/>
              <a:t>continuous whole, e.g. a paper shape.</a:t>
            </a:r>
          </a:p>
        </p:txBody>
      </p:sp>
    </p:spTree>
    <p:extLst>
      <p:ext uri="{BB962C8B-B14F-4D97-AF65-F5344CB8AC3E}">
        <p14:creationId xmlns:p14="http://schemas.microsoft.com/office/powerpoint/2010/main" val="3847612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557391-D324-F0AE-C380-2561B504EDD6}"/>
            </a:ext>
          </a:extLst>
        </p:cNvPr>
        <p:cNvGrpSpPr/>
        <p:nvPr/>
      </p:nvGrpSpPr>
      <p:grpSpPr>
        <a:xfrm>
          <a:off x="0" y="0"/>
          <a:ext cx="0" cy="0"/>
          <a:chOff x="0" y="0"/>
          <a:chExt cx="0" cy="0"/>
        </a:xfrm>
      </p:grpSpPr>
      <p:pic>
        <p:nvPicPr>
          <p:cNvPr id="5" name="Graphic 4" descr="Orange circle icon: Hands-on activity (cultural understanding)">
            <a:extLst>
              <a:ext uri="{FF2B5EF4-FFF2-40B4-BE49-F238E27FC236}">
                <a16:creationId xmlns:a16="http://schemas.microsoft.com/office/drawing/2014/main" id="{4B0AF09C-5191-31E5-D8F6-A60A96FE24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4913" y="3767250"/>
            <a:ext cx="900000" cy="900000"/>
          </a:xfrm>
          <a:prstGeom prst="rect">
            <a:avLst/>
          </a:prstGeom>
        </p:spPr>
      </p:pic>
      <p:sp>
        <p:nvSpPr>
          <p:cNvPr id="2" name="Title 1">
            <a:extLst>
              <a:ext uri="{FF2B5EF4-FFF2-40B4-BE49-F238E27FC236}">
                <a16:creationId xmlns:a16="http://schemas.microsoft.com/office/drawing/2014/main" id="{D0F4EC11-6DEC-452B-9F2F-8775703DFF66}"/>
              </a:ext>
            </a:extLst>
          </p:cNvPr>
          <p:cNvSpPr>
            <a:spLocks noGrp="1"/>
          </p:cNvSpPr>
          <p:nvPr>
            <p:ph type="title"/>
          </p:nvPr>
        </p:nvSpPr>
        <p:spPr/>
        <p:txBody>
          <a:bodyPr/>
          <a:lstStyle/>
          <a:p>
            <a:r>
              <a:rPr lang="en-AU">
                <a:latin typeface="Arial"/>
                <a:cs typeface="Arial"/>
              </a:rPr>
              <a:t>Activity</a:t>
            </a:r>
          </a:p>
        </p:txBody>
      </p:sp>
      <p:pic>
        <p:nvPicPr>
          <p:cNvPr id="4" name="Picture 3">
            <a:extLst>
              <a:ext uri="{FF2B5EF4-FFF2-40B4-BE49-F238E27FC236}">
                <a16:creationId xmlns:a16="http://schemas.microsoft.com/office/drawing/2014/main" id="{FA3ED6F4-A935-63A7-5909-AAF1BE1BB06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87854" y="472950"/>
            <a:ext cx="2968290" cy="4197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503736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FA029-6AC3-0765-14E4-48080C587C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CE027C-D205-9933-0F9B-4F4129510571}"/>
              </a:ext>
            </a:extLst>
          </p:cNvPr>
          <p:cNvSpPr>
            <a:spLocks noGrp="1"/>
          </p:cNvSpPr>
          <p:nvPr>
            <p:ph type="title"/>
          </p:nvPr>
        </p:nvSpPr>
        <p:spPr/>
        <p:txBody>
          <a:bodyPr anchor="t">
            <a:normAutofit/>
          </a:bodyPr>
          <a:lstStyle/>
          <a:p>
            <a:r>
              <a:rPr lang="en-AU"/>
              <a:t>Activity</a:t>
            </a:r>
          </a:p>
        </p:txBody>
      </p:sp>
      <p:pic>
        <p:nvPicPr>
          <p:cNvPr id="3" name="Picture 2">
            <a:extLst>
              <a:ext uri="{FF2B5EF4-FFF2-40B4-BE49-F238E27FC236}">
                <a16:creationId xmlns:a16="http://schemas.microsoft.com/office/drawing/2014/main" id="{68D32F7B-D967-B7AF-78AE-683A931BDF3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87855" y="454637"/>
            <a:ext cx="2968289" cy="4197599"/>
          </a:xfrm>
          <a:prstGeom prst="rect">
            <a:avLst/>
          </a:prstGeom>
          <a:noFill/>
          <a:effectLst>
            <a:outerShdw blurRad="50800" dist="38100" dir="2700000" algn="tl" rotWithShape="0">
              <a:prstClr val="black">
                <a:alpha val="40000"/>
              </a:prstClr>
            </a:outerShdw>
          </a:effectLst>
        </p:spPr>
      </p:pic>
      <p:pic>
        <p:nvPicPr>
          <p:cNvPr id="6" name="Graphic 5" descr="Orange circle icon: Hands-on activity (cultural understanding)">
            <a:extLst>
              <a:ext uri="{FF2B5EF4-FFF2-40B4-BE49-F238E27FC236}">
                <a16:creationId xmlns:a16="http://schemas.microsoft.com/office/drawing/2014/main" id="{7282646B-4931-DA03-DB92-1CDE69AC26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974" y="3767250"/>
            <a:ext cx="900000" cy="900000"/>
          </a:xfrm>
          <a:prstGeom prst="rect">
            <a:avLst/>
          </a:prstGeom>
        </p:spPr>
      </p:pic>
    </p:spTree>
    <p:extLst>
      <p:ext uri="{BB962C8B-B14F-4D97-AF65-F5344CB8AC3E}">
        <p14:creationId xmlns:p14="http://schemas.microsoft.com/office/powerpoint/2010/main" val="1234335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BA3CB-C73E-FE96-395A-77762ABBF5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C6E294-0D64-0FF5-7515-3A7C762565F3}"/>
              </a:ext>
            </a:extLst>
          </p:cNvPr>
          <p:cNvSpPr>
            <a:spLocks noGrp="1"/>
          </p:cNvSpPr>
          <p:nvPr>
            <p:ph type="title"/>
          </p:nvPr>
        </p:nvSpPr>
        <p:spPr/>
        <p:txBody>
          <a:bodyPr/>
          <a:lstStyle/>
          <a:p>
            <a:r>
              <a:rPr lang="en-AU"/>
              <a:t>The five fraction constructs</a:t>
            </a:r>
          </a:p>
        </p:txBody>
      </p:sp>
      <p:graphicFrame>
        <p:nvGraphicFramePr>
          <p:cNvPr id="8" name="Diagram 7">
            <a:extLst>
              <a:ext uri="{FF2B5EF4-FFF2-40B4-BE49-F238E27FC236}">
                <a16:creationId xmlns:a16="http://schemas.microsoft.com/office/drawing/2014/main" id="{2DA957E4-9F8F-23E4-4FE5-2343C77B1B4D}"/>
              </a:ext>
            </a:extLst>
          </p:cNvPr>
          <p:cNvGraphicFramePr/>
          <p:nvPr/>
        </p:nvGraphicFramePr>
        <p:xfrm>
          <a:off x="1817558" y="1059418"/>
          <a:ext cx="1538591"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54D1FCA1-B817-D239-3A63-3530C8D19C00}"/>
              </a:ext>
            </a:extLst>
          </p:cNvPr>
          <p:cNvGraphicFramePr/>
          <p:nvPr/>
        </p:nvGraphicFramePr>
        <p:xfrm>
          <a:off x="3543684" y="1059417"/>
          <a:ext cx="3779374" cy="31565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Rectangle 2">
            <a:extLst>
              <a:ext uri="{FF2B5EF4-FFF2-40B4-BE49-F238E27FC236}">
                <a16:creationId xmlns:a16="http://schemas.microsoft.com/office/drawing/2014/main" id="{40AC38A3-ACD8-A975-2632-19E1AE53BB19}"/>
              </a:ext>
            </a:extLst>
          </p:cNvPr>
          <p:cNvSpPr/>
          <p:nvPr/>
        </p:nvSpPr>
        <p:spPr>
          <a:xfrm>
            <a:off x="3428725" y="2320456"/>
            <a:ext cx="4009292" cy="2067614"/>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7FF1239B-FD2F-8006-F9F5-B792B3A31525}"/>
              </a:ext>
            </a:extLst>
          </p:cNvPr>
          <p:cNvSpPr/>
          <p:nvPr/>
        </p:nvSpPr>
        <p:spPr>
          <a:xfrm>
            <a:off x="3543684" y="925659"/>
            <a:ext cx="4009292" cy="724686"/>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286484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lstStyle/>
          <a:p>
            <a:r>
              <a:rPr lang="en-AU"/>
              <a:t>Fractions as a </a:t>
            </a:r>
            <a:r>
              <a:rPr lang="en-AU">
                <a:solidFill>
                  <a:schemeClr val="accent3"/>
                </a:solidFill>
              </a:rPr>
              <a:t>measure</a:t>
            </a:r>
          </a:p>
        </p:txBody>
      </p:sp>
      <p:pic>
        <p:nvPicPr>
          <p:cNvPr id="3" name="Content Placeholder 6">
            <a:extLst>
              <a:ext uri="{FF2B5EF4-FFF2-40B4-BE49-F238E27FC236}">
                <a16:creationId xmlns:a16="http://schemas.microsoft.com/office/drawing/2014/main" id="{159FDEAE-7713-6DB3-311D-625C2A56B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29532" y="2060723"/>
            <a:ext cx="3884935" cy="1022054"/>
          </a:xfrm>
          <a:prstGeom prst="rect">
            <a:avLst/>
          </a:prstGeom>
          <a:ln>
            <a:noFill/>
          </a:ln>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69BCF84E-1E6A-CF4F-4118-4BA7C2425A1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091583" y="1549697"/>
            <a:ext cx="2907283" cy="439877"/>
          </a:xfrm>
          <a:prstGeom prst="rect">
            <a:avLst/>
          </a:prstGeom>
        </p:spPr>
      </p:pic>
      <p:pic>
        <p:nvPicPr>
          <p:cNvPr id="5" name="Picture 4">
            <a:extLst>
              <a:ext uri="{FF2B5EF4-FFF2-40B4-BE49-F238E27FC236}">
                <a16:creationId xmlns:a16="http://schemas.microsoft.com/office/drawing/2014/main" id="{5F303379-7FFE-3120-E9A9-5293ECCFD80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91582" y="3116277"/>
            <a:ext cx="2907283" cy="598766"/>
          </a:xfrm>
          <a:prstGeom prst="rect">
            <a:avLst/>
          </a:prstGeom>
        </p:spPr>
      </p:pic>
    </p:spTree>
    <p:extLst>
      <p:ext uri="{BB962C8B-B14F-4D97-AF65-F5344CB8AC3E}">
        <p14:creationId xmlns:p14="http://schemas.microsoft.com/office/powerpoint/2010/main" val="40670873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AC8BA-2C44-D15E-07A7-15B26D4F7B40}"/>
              </a:ext>
            </a:extLst>
          </p:cNvPr>
          <p:cNvSpPr>
            <a:spLocks noGrp="1"/>
          </p:cNvSpPr>
          <p:nvPr>
            <p:ph type="title"/>
          </p:nvPr>
        </p:nvSpPr>
        <p:spPr/>
        <p:txBody>
          <a:bodyPr>
            <a:normAutofit fontScale="90000"/>
          </a:bodyPr>
          <a:lstStyle/>
          <a:p>
            <a:r>
              <a:rPr lang="en-AU" sz="2700"/>
              <a:t>Fractions as a </a:t>
            </a:r>
            <a:r>
              <a:rPr lang="en-AU" sz="2700">
                <a:solidFill>
                  <a:schemeClr val="accent3"/>
                </a:solidFill>
              </a:rPr>
              <a:t>measure</a:t>
            </a:r>
            <a:br>
              <a:rPr lang="en-AU"/>
            </a:br>
            <a:endParaRPr lang="en-AU"/>
          </a:p>
        </p:txBody>
      </p:sp>
      <p:sp>
        <p:nvSpPr>
          <p:cNvPr id="6" name="Content Placeholder 5">
            <a:extLst>
              <a:ext uri="{FF2B5EF4-FFF2-40B4-BE49-F238E27FC236}">
                <a16:creationId xmlns:a16="http://schemas.microsoft.com/office/drawing/2014/main" id="{F18492A6-3FD1-B3CE-CBD6-B97EE6EF2660}"/>
              </a:ext>
            </a:extLst>
          </p:cNvPr>
          <p:cNvSpPr>
            <a:spLocks noGrp="1"/>
          </p:cNvSpPr>
          <p:nvPr>
            <p:ph sz="half" idx="2"/>
          </p:nvPr>
        </p:nvSpPr>
        <p:spPr>
          <a:xfrm>
            <a:off x="4788719" y="779863"/>
            <a:ext cx="4028256" cy="3708000"/>
          </a:xfrm>
        </p:spPr>
        <p:txBody>
          <a:bodyPr>
            <a:noAutofit/>
          </a:bodyPr>
          <a:lstStyle/>
          <a:p>
            <a:pPr>
              <a:spcBef>
                <a:spcPts val="0"/>
              </a:spcBef>
              <a:spcAft>
                <a:spcPts val="1200"/>
              </a:spcAft>
            </a:pPr>
            <a:r>
              <a:rPr lang="en-AU" sz="1800" b="1" dirty="0"/>
              <a:t>How does this help?</a:t>
            </a:r>
          </a:p>
          <a:p>
            <a:pPr marL="285750" indent="-285750">
              <a:spcBef>
                <a:spcPts val="0"/>
              </a:spcBef>
              <a:spcAft>
                <a:spcPts val="1200"/>
              </a:spcAft>
              <a:buFont typeface="Arial" panose="020B0604020202020204" pitchFamily="34" charset="0"/>
              <a:buChar char="•"/>
            </a:pPr>
            <a:r>
              <a:rPr lang="en-AU" sz="1800" dirty="0"/>
              <a:t>Connects the part-whole construct </a:t>
            </a:r>
            <a:br>
              <a:rPr lang="en-AU" sz="1800" dirty="0"/>
            </a:br>
            <a:r>
              <a:rPr lang="en-AU" sz="1800" dirty="0"/>
              <a:t>to the number line.</a:t>
            </a:r>
          </a:p>
          <a:p>
            <a:pPr marL="285750" indent="-285750">
              <a:spcBef>
                <a:spcPts val="0"/>
              </a:spcBef>
              <a:spcAft>
                <a:spcPts val="1200"/>
              </a:spcAft>
              <a:buFont typeface="Arial" panose="020B0604020202020204" pitchFamily="34" charset="0"/>
              <a:buChar char="•"/>
            </a:pPr>
            <a:r>
              <a:rPr lang="en-AU" sz="1800" dirty="0"/>
              <a:t>Reinforces the need for the same</a:t>
            </a:r>
            <a:br>
              <a:rPr lang="en-AU" sz="1800" dirty="0"/>
            </a:br>
            <a:r>
              <a:rPr lang="en-AU" sz="1800" dirty="0"/>
              <a:t> ‘unit’ (or denominator) when adding </a:t>
            </a:r>
            <a:br>
              <a:rPr lang="en-AU" sz="1800" dirty="0"/>
            </a:br>
            <a:r>
              <a:rPr lang="en-AU" sz="1800" dirty="0"/>
              <a:t>or subtracting fractions.</a:t>
            </a:r>
          </a:p>
          <a:p>
            <a:pPr marL="285750" indent="-285750">
              <a:spcBef>
                <a:spcPts val="0"/>
              </a:spcBef>
              <a:spcAft>
                <a:spcPts val="1200"/>
              </a:spcAft>
              <a:buFont typeface="Arial" panose="020B0604020202020204" pitchFamily="34" charset="0"/>
              <a:buChar char="•"/>
            </a:pPr>
            <a:r>
              <a:rPr lang="en-AU" sz="1800" dirty="0"/>
              <a:t>Supports understanding that fractions can be greater than 1.</a:t>
            </a:r>
          </a:p>
          <a:p>
            <a:pPr marL="285750" indent="-285750">
              <a:spcBef>
                <a:spcPts val="0"/>
              </a:spcBef>
              <a:spcAft>
                <a:spcPts val="1200"/>
              </a:spcAft>
              <a:buFont typeface="Arial" panose="020B0604020202020204" pitchFamily="34" charset="0"/>
              <a:buChar char="•"/>
            </a:pPr>
            <a:r>
              <a:rPr lang="en-AU" sz="1800" dirty="0"/>
              <a:t>Reinforces the connection to decimals.</a:t>
            </a:r>
          </a:p>
          <a:p>
            <a:pPr marL="285750" indent="-285750">
              <a:spcBef>
                <a:spcPts val="0"/>
              </a:spcBef>
              <a:spcAft>
                <a:spcPts val="1200"/>
              </a:spcAft>
              <a:buFont typeface="Arial" panose="020B0604020202020204" pitchFamily="34" charset="0"/>
              <a:buChar char="•"/>
            </a:pPr>
            <a:r>
              <a:rPr lang="en-AU" sz="1800" dirty="0"/>
              <a:t>Allows students to compare the size </a:t>
            </a:r>
            <a:br>
              <a:rPr lang="en-AU" sz="1800" dirty="0"/>
            </a:br>
            <a:r>
              <a:rPr lang="en-AU" sz="1800" dirty="0"/>
              <a:t>of fractions. </a:t>
            </a:r>
          </a:p>
          <a:p>
            <a:pPr>
              <a:spcBef>
                <a:spcPts val="0"/>
              </a:spcBef>
              <a:spcAft>
                <a:spcPts val="1200"/>
              </a:spcAft>
            </a:pPr>
            <a:endParaRPr lang="en-AU" sz="1800" dirty="0"/>
          </a:p>
        </p:txBody>
      </p:sp>
      <p:sp>
        <p:nvSpPr>
          <p:cNvPr id="10" name="Content Placeholder 9">
            <a:extLst>
              <a:ext uri="{FF2B5EF4-FFF2-40B4-BE49-F238E27FC236}">
                <a16:creationId xmlns:a16="http://schemas.microsoft.com/office/drawing/2014/main" id="{6F9C2473-52D7-AA6B-CAAD-0DFFEDB982D1}"/>
              </a:ext>
            </a:extLst>
          </p:cNvPr>
          <p:cNvSpPr>
            <a:spLocks noGrp="1"/>
          </p:cNvSpPr>
          <p:nvPr>
            <p:ph sz="half" idx="1"/>
          </p:nvPr>
        </p:nvSpPr>
        <p:spPr/>
        <p:txBody>
          <a:bodyPr/>
          <a:lstStyle/>
          <a:p>
            <a:r>
              <a:rPr lang="en-AU" b="1"/>
              <a:t>What does this look like?</a:t>
            </a:r>
          </a:p>
          <a:p>
            <a:endParaRPr lang="en-AU"/>
          </a:p>
        </p:txBody>
      </p:sp>
      <p:pic>
        <p:nvPicPr>
          <p:cNvPr id="12" name="Content Placeholder 6">
            <a:extLst>
              <a:ext uri="{FF2B5EF4-FFF2-40B4-BE49-F238E27FC236}">
                <a16:creationId xmlns:a16="http://schemas.microsoft.com/office/drawing/2014/main" id="{D9ECF7D6-D604-F90B-33B0-AC6CEF551A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944" y="2077362"/>
            <a:ext cx="3884935" cy="1022054"/>
          </a:xfrm>
          <a:prstGeom prst="rect">
            <a:avLst/>
          </a:prstGeom>
          <a:ln>
            <a:noFill/>
          </a:ln>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3CBB0BBA-0E2D-355A-1B5A-89CF65082A9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7769" y="1387294"/>
            <a:ext cx="2907283" cy="439877"/>
          </a:xfrm>
          <a:prstGeom prst="rect">
            <a:avLst/>
          </a:prstGeom>
        </p:spPr>
      </p:pic>
      <p:pic>
        <p:nvPicPr>
          <p:cNvPr id="5" name="Picture 4">
            <a:extLst>
              <a:ext uri="{FF2B5EF4-FFF2-40B4-BE49-F238E27FC236}">
                <a16:creationId xmlns:a16="http://schemas.microsoft.com/office/drawing/2014/main" id="{DB1E9F6C-CCB7-E2F8-9296-2C14CEA8F74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57769" y="3190717"/>
            <a:ext cx="2907283" cy="598766"/>
          </a:xfrm>
          <a:prstGeom prst="rect">
            <a:avLst/>
          </a:prstGeom>
        </p:spPr>
      </p:pic>
    </p:spTree>
    <p:extLst>
      <p:ext uri="{BB962C8B-B14F-4D97-AF65-F5344CB8AC3E}">
        <p14:creationId xmlns:p14="http://schemas.microsoft.com/office/powerpoint/2010/main" val="12991057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5635CCC-9769-393B-837A-3EDEE3CEE4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12136C-BC4B-2AC3-5AFC-8BC5AE564889}"/>
              </a:ext>
            </a:extLst>
          </p:cNvPr>
          <p:cNvSpPr>
            <a:spLocks noGrp="1"/>
          </p:cNvSpPr>
          <p:nvPr>
            <p:ph type="title"/>
          </p:nvPr>
        </p:nvSpPr>
        <p:spPr>
          <a:xfrm>
            <a:off x="327025" y="274637"/>
            <a:ext cx="8496000" cy="360000"/>
          </a:xfrm>
        </p:spPr>
        <p:txBody>
          <a:bodyPr anchor="t">
            <a:normAutofit/>
          </a:bodyPr>
          <a:lstStyle/>
          <a:p>
            <a:r>
              <a:rPr lang="en-AU" dirty="0">
                <a:latin typeface="Arial"/>
                <a:cs typeface="Arial"/>
              </a:rPr>
              <a:t>Activity</a:t>
            </a:r>
          </a:p>
        </p:txBody>
      </p:sp>
      <p:pic>
        <p:nvPicPr>
          <p:cNvPr id="4" name="Graphic 3" descr="Orange circle icon: Hands-on activity (cultural understanding)">
            <a:extLst>
              <a:ext uri="{FF2B5EF4-FFF2-40B4-BE49-F238E27FC236}">
                <a16:creationId xmlns:a16="http://schemas.microsoft.com/office/drawing/2014/main" id="{93A556E4-6765-87C4-AB02-4488D70696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16974" y="3767250"/>
            <a:ext cx="900000" cy="900000"/>
          </a:xfrm>
          <a:prstGeom prst="rect">
            <a:avLst/>
          </a:prstGeom>
        </p:spPr>
      </p:pic>
      <p:pic>
        <p:nvPicPr>
          <p:cNvPr id="6" name="Picture 5">
            <a:extLst>
              <a:ext uri="{FF2B5EF4-FFF2-40B4-BE49-F238E27FC236}">
                <a16:creationId xmlns:a16="http://schemas.microsoft.com/office/drawing/2014/main" id="{9E11150D-8A26-AD61-F0F7-70FD524F74D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98513" y="472950"/>
            <a:ext cx="2946974" cy="4197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597750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44187E8-1773-EFBA-EBAB-2608DC639F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8079AF-D3A1-E833-6287-F9EE1FEFAF2F}"/>
              </a:ext>
            </a:extLst>
          </p:cNvPr>
          <p:cNvSpPr>
            <a:spLocks noGrp="1"/>
          </p:cNvSpPr>
          <p:nvPr>
            <p:ph type="title"/>
          </p:nvPr>
        </p:nvSpPr>
        <p:spPr>
          <a:xfrm>
            <a:off x="327025" y="274637"/>
            <a:ext cx="8496000" cy="360000"/>
          </a:xfrm>
        </p:spPr>
        <p:txBody>
          <a:bodyPr anchor="t">
            <a:normAutofit/>
          </a:bodyPr>
          <a:lstStyle/>
          <a:p>
            <a:r>
              <a:rPr lang="en-AU" dirty="0">
                <a:latin typeface="Arial"/>
                <a:cs typeface="Arial"/>
              </a:rPr>
              <a:t>Activity</a:t>
            </a:r>
          </a:p>
        </p:txBody>
      </p:sp>
      <p:pic>
        <p:nvPicPr>
          <p:cNvPr id="5" name="Picture 4">
            <a:extLst>
              <a:ext uri="{FF2B5EF4-FFF2-40B4-BE49-F238E27FC236}">
                <a16:creationId xmlns:a16="http://schemas.microsoft.com/office/drawing/2014/main" id="{052CDDE3-6450-9366-E866-0DBAB435A9E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79585" y="469537"/>
            <a:ext cx="2965878" cy="4197713"/>
          </a:xfrm>
          <a:prstGeom prst="rect">
            <a:avLst/>
          </a:prstGeom>
          <a:effectLst>
            <a:outerShdw blurRad="50800" dist="38100" dir="2700000" algn="tl" rotWithShape="0">
              <a:prstClr val="black">
                <a:alpha val="40000"/>
              </a:prstClr>
            </a:outerShdw>
          </a:effectLst>
        </p:spPr>
      </p:pic>
      <p:pic>
        <p:nvPicPr>
          <p:cNvPr id="3" name="Graphic 2" descr="Orange circle icon: Hands-on activity (cultural understanding)">
            <a:extLst>
              <a:ext uri="{FF2B5EF4-FFF2-40B4-BE49-F238E27FC236}">
                <a16:creationId xmlns:a16="http://schemas.microsoft.com/office/drawing/2014/main" id="{1C2BB717-A884-CCA6-5F32-DEC05DF2B91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974" y="3767250"/>
            <a:ext cx="900000" cy="900000"/>
          </a:xfrm>
          <a:prstGeom prst="rect">
            <a:avLst/>
          </a:prstGeom>
        </p:spPr>
      </p:pic>
    </p:spTree>
    <p:extLst>
      <p:ext uri="{BB962C8B-B14F-4D97-AF65-F5344CB8AC3E}">
        <p14:creationId xmlns:p14="http://schemas.microsoft.com/office/powerpoint/2010/main" val="45653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3023C8-79AB-BE07-289D-6B9E9D2C287E}"/>
              </a:ext>
            </a:extLst>
          </p:cNvPr>
          <p:cNvSpPr>
            <a:spLocks noGrp="1"/>
          </p:cNvSpPr>
          <p:nvPr>
            <p:ph type="title"/>
          </p:nvPr>
        </p:nvSpPr>
        <p:spPr/>
        <p:txBody>
          <a:bodyPr/>
          <a:lstStyle/>
          <a:p>
            <a:r>
              <a:rPr lang="en-AU" dirty="0"/>
              <a:t>Success criteria</a:t>
            </a:r>
          </a:p>
        </p:txBody>
      </p:sp>
      <p:sp>
        <p:nvSpPr>
          <p:cNvPr id="5" name="Text Placeholder 4">
            <a:extLst>
              <a:ext uri="{FF2B5EF4-FFF2-40B4-BE49-F238E27FC236}">
                <a16:creationId xmlns:a16="http://schemas.microsoft.com/office/drawing/2014/main" id="{FFFE11F4-3CDC-2500-6022-FC9E7CD4EFF9}"/>
              </a:ext>
            </a:extLst>
          </p:cNvPr>
          <p:cNvSpPr>
            <a:spLocks noGrp="1"/>
          </p:cNvSpPr>
          <p:nvPr>
            <p:ph type="body" sz="quarter" idx="10"/>
          </p:nvPr>
        </p:nvSpPr>
        <p:spPr/>
        <p:txBody>
          <a:bodyPr>
            <a:normAutofit lnSpcReduction="10000"/>
          </a:bodyPr>
          <a:lstStyle/>
          <a:p>
            <a:r>
              <a:rPr lang="en-AU"/>
              <a:t>Learning goal</a:t>
            </a:r>
          </a:p>
        </p:txBody>
      </p:sp>
      <p:sp>
        <p:nvSpPr>
          <p:cNvPr id="6" name="Text Placeholder 5">
            <a:extLst>
              <a:ext uri="{FF2B5EF4-FFF2-40B4-BE49-F238E27FC236}">
                <a16:creationId xmlns:a16="http://schemas.microsoft.com/office/drawing/2014/main" id="{8D74FEB0-5A88-86CA-186E-585BBD654099}"/>
              </a:ext>
            </a:extLst>
          </p:cNvPr>
          <p:cNvSpPr>
            <a:spLocks noGrp="1"/>
          </p:cNvSpPr>
          <p:nvPr>
            <p:ph type="body" sz="quarter" idx="11"/>
          </p:nvPr>
        </p:nvSpPr>
        <p:spPr/>
        <p:txBody>
          <a:bodyPr/>
          <a:lstStyle/>
          <a:p>
            <a:pPr fontAlgn="auto">
              <a:spcBef>
                <a:spcPts val="0"/>
              </a:spcBef>
              <a:spcAft>
                <a:spcPts val="0"/>
              </a:spcAft>
            </a:pPr>
            <a:r>
              <a:rPr lang="en-US" dirty="0"/>
              <a:t>To develop a deep  understanding of foundational concepts about fractions.</a:t>
            </a:r>
          </a:p>
          <a:p>
            <a:pPr fontAlgn="auto">
              <a:spcBef>
                <a:spcPts val="0"/>
              </a:spcBef>
              <a:spcAft>
                <a:spcPts val="0"/>
              </a:spcAft>
            </a:pPr>
            <a:endParaRPr lang="en-US" dirty="0"/>
          </a:p>
          <a:p>
            <a:pPr fontAlgn="auto">
              <a:spcBef>
                <a:spcPts val="0"/>
              </a:spcBef>
              <a:spcAft>
                <a:spcPts val="0"/>
              </a:spcAft>
            </a:pPr>
            <a:r>
              <a:rPr lang="en-US" dirty="0"/>
              <a:t>To enhance targeted teaching strategies to improve student understanding.</a:t>
            </a:r>
          </a:p>
          <a:p>
            <a:endParaRPr lang="en-AU" dirty="0"/>
          </a:p>
        </p:txBody>
      </p:sp>
      <p:sp>
        <p:nvSpPr>
          <p:cNvPr id="7" name="Text Placeholder 6">
            <a:extLst>
              <a:ext uri="{FF2B5EF4-FFF2-40B4-BE49-F238E27FC236}">
                <a16:creationId xmlns:a16="http://schemas.microsoft.com/office/drawing/2014/main" id="{0A6656EC-880D-DAAB-FAD5-053C2F88A474}"/>
              </a:ext>
            </a:extLst>
          </p:cNvPr>
          <p:cNvSpPr>
            <a:spLocks noGrp="1"/>
          </p:cNvSpPr>
          <p:nvPr>
            <p:ph type="body" sz="quarter" idx="12"/>
          </p:nvPr>
        </p:nvSpPr>
        <p:spPr>
          <a:xfrm>
            <a:off x="4572001" y="771525"/>
            <a:ext cx="3899646" cy="3313113"/>
          </a:xfrm>
        </p:spPr>
        <p:txBody>
          <a:bodyPr>
            <a:normAutofit lnSpcReduction="10000"/>
          </a:bodyPr>
          <a:lstStyle/>
          <a:p>
            <a:pPr>
              <a:spcBef>
                <a:spcPct val="30000"/>
              </a:spcBef>
              <a:defRPr/>
            </a:pPr>
            <a:r>
              <a:rPr lang="en-AU" dirty="0"/>
              <a:t>By the end of this presentation, </a:t>
            </a:r>
            <a:br>
              <a:rPr lang="en-AU" dirty="0"/>
            </a:br>
            <a:r>
              <a:rPr lang="en-AU" dirty="0"/>
              <a:t>you should be able to:</a:t>
            </a:r>
          </a:p>
          <a:p>
            <a:pPr marL="342900" indent="-342900">
              <a:spcBef>
                <a:spcPct val="30000"/>
              </a:spcBef>
              <a:buFont typeface="Arial" panose="020B0604020202020204" pitchFamily="34" charset="0"/>
              <a:buChar char="•"/>
              <a:defRPr/>
            </a:pPr>
            <a:r>
              <a:rPr lang="en-US" b="1" dirty="0">
                <a:solidFill>
                  <a:srgbClr val="000000"/>
                </a:solidFill>
              </a:rPr>
              <a:t>explain</a:t>
            </a:r>
            <a:r>
              <a:rPr lang="en-US" dirty="0">
                <a:solidFill>
                  <a:srgbClr val="000000"/>
                </a:solidFill>
              </a:rPr>
              <a:t> how thinking about fractions develops through Years 2 to 6</a:t>
            </a:r>
          </a:p>
          <a:p>
            <a:pPr marL="342900" indent="-342900">
              <a:spcBef>
                <a:spcPct val="30000"/>
              </a:spcBef>
              <a:buFont typeface="Arial" panose="020B0604020202020204" pitchFamily="34" charset="0"/>
              <a:buChar char="•"/>
              <a:defRPr/>
            </a:pPr>
            <a:r>
              <a:rPr lang="en-US" b="1" dirty="0">
                <a:solidFill>
                  <a:srgbClr val="000000"/>
                </a:solidFill>
              </a:rPr>
              <a:t>understand</a:t>
            </a:r>
            <a:r>
              <a:rPr lang="en-US" dirty="0">
                <a:solidFill>
                  <a:srgbClr val="000000"/>
                </a:solidFill>
              </a:rPr>
              <a:t> the five fraction constructs</a:t>
            </a:r>
          </a:p>
          <a:p>
            <a:pPr marL="342900" indent="-342900">
              <a:spcBef>
                <a:spcPct val="30000"/>
              </a:spcBef>
              <a:buFont typeface="Arial" panose="020B0604020202020204" pitchFamily="34" charset="0"/>
              <a:buChar char="•"/>
              <a:defRPr/>
            </a:pPr>
            <a:r>
              <a:rPr lang="en-US" b="1" dirty="0">
                <a:solidFill>
                  <a:srgbClr val="000000"/>
                </a:solidFill>
              </a:rPr>
              <a:t>identify</a:t>
            </a:r>
            <a:r>
              <a:rPr lang="en-US" dirty="0">
                <a:solidFill>
                  <a:srgbClr val="000000"/>
                </a:solidFill>
              </a:rPr>
              <a:t> activities to engage students in thinking about fractions.</a:t>
            </a:r>
          </a:p>
          <a:p>
            <a:endParaRPr lang="en-AU" dirty="0"/>
          </a:p>
        </p:txBody>
      </p:sp>
      <p:cxnSp>
        <p:nvCxnSpPr>
          <p:cNvPr id="8" name="Straight Connector 7">
            <a:extLst>
              <a:ext uri="{FF2B5EF4-FFF2-40B4-BE49-F238E27FC236}">
                <a16:creationId xmlns:a16="http://schemas.microsoft.com/office/drawing/2014/main" id="{5389DF42-05BC-DAE2-3BB7-E1E47B1F35B4}"/>
              </a:ext>
            </a:extLst>
          </p:cNvPr>
          <p:cNvCxnSpPr>
            <a:cxnSpLocks/>
          </p:cNvCxnSpPr>
          <p:nvPr/>
        </p:nvCxnSpPr>
        <p:spPr>
          <a:xfrm>
            <a:off x="4329310" y="828419"/>
            <a:ext cx="0" cy="325621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694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FC0CDB-D292-D1DE-66C5-4C86E9A7B6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CF3CEA-B9B4-C03F-B723-0C73EED6AF81}"/>
              </a:ext>
            </a:extLst>
          </p:cNvPr>
          <p:cNvSpPr>
            <a:spLocks noGrp="1"/>
          </p:cNvSpPr>
          <p:nvPr>
            <p:ph type="title"/>
          </p:nvPr>
        </p:nvSpPr>
        <p:spPr>
          <a:xfrm>
            <a:off x="327025" y="274637"/>
            <a:ext cx="8496000" cy="360000"/>
          </a:xfrm>
        </p:spPr>
        <p:txBody>
          <a:bodyPr anchor="t">
            <a:normAutofit/>
          </a:bodyPr>
          <a:lstStyle/>
          <a:p>
            <a:r>
              <a:rPr lang="en-AU" dirty="0">
                <a:latin typeface="Arial"/>
                <a:cs typeface="Arial"/>
              </a:rPr>
              <a:t>Activity</a:t>
            </a:r>
          </a:p>
        </p:txBody>
      </p:sp>
      <p:pic>
        <p:nvPicPr>
          <p:cNvPr id="6" name="Picture 5">
            <a:extLst>
              <a:ext uri="{FF2B5EF4-FFF2-40B4-BE49-F238E27FC236}">
                <a16:creationId xmlns:a16="http://schemas.microsoft.com/office/drawing/2014/main" id="{2B91F90E-2101-9B20-6E13-276DC29B539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89033" y="474617"/>
            <a:ext cx="2968290" cy="4197600"/>
          </a:xfrm>
          <a:prstGeom prst="rect">
            <a:avLst/>
          </a:prstGeom>
          <a:effectLst>
            <a:outerShdw blurRad="50800" dist="38100" dir="2700000" algn="tl" rotWithShape="0">
              <a:prstClr val="black">
                <a:alpha val="40000"/>
              </a:prstClr>
            </a:outerShdw>
          </a:effectLst>
        </p:spPr>
      </p:pic>
      <p:pic>
        <p:nvPicPr>
          <p:cNvPr id="4" name="Graphic 3" descr="Orange circle icon: Hands-on activity (cultural understanding)">
            <a:extLst>
              <a:ext uri="{FF2B5EF4-FFF2-40B4-BE49-F238E27FC236}">
                <a16:creationId xmlns:a16="http://schemas.microsoft.com/office/drawing/2014/main" id="{CD3393CB-02E1-C7B3-EA0D-038E485875D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974" y="3767250"/>
            <a:ext cx="900000" cy="900000"/>
          </a:xfrm>
          <a:prstGeom prst="rect">
            <a:avLst/>
          </a:prstGeom>
        </p:spPr>
      </p:pic>
    </p:spTree>
    <p:extLst>
      <p:ext uri="{BB962C8B-B14F-4D97-AF65-F5344CB8AC3E}">
        <p14:creationId xmlns:p14="http://schemas.microsoft.com/office/powerpoint/2010/main" val="1474540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A0B64-B92A-CB2E-EA8C-D327195619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D6C9E6-BA90-0B2B-47D9-9D20F2FB090B}"/>
              </a:ext>
            </a:extLst>
          </p:cNvPr>
          <p:cNvSpPr>
            <a:spLocks noGrp="1"/>
          </p:cNvSpPr>
          <p:nvPr>
            <p:ph type="title"/>
          </p:nvPr>
        </p:nvSpPr>
        <p:spPr/>
        <p:txBody>
          <a:bodyPr/>
          <a:lstStyle/>
          <a:p>
            <a:r>
              <a:rPr lang="en-AU"/>
              <a:t>The five fraction constructs</a:t>
            </a:r>
          </a:p>
        </p:txBody>
      </p:sp>
      <p:graphicFrame>
        <p:nvGraphicFramePr>
          <p:cNvPr id="8" name="Diagram 7">
            <a:extLst>
              <a:ext uri="{FF2B5EF4-FFF2-40B4-BE49-F238E27FC236}">
                <a16:creationId xmlns:a16="http://schemas.microsoft.com/office/drawing/2014/main" id="{FCA3E290-A76A-E01B-2408-6ACBA4D0C805}"/>
              </a:ext>
            </a:extLst>
          </p:cNvPr>
          <p:cNvGraphicFramePr/>
          <p:nvPr/>
        </p:nvGraphicFramePr>
        <p:xfrm>
          <a:off x="1817558" y="1059418"/>
          <a:ext cx="1538591"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DE2530D0-8480-C04A-8423-9B0E64B2A3A4}"/>
              </a:ext>
            </a:extLst>
          </p:cNvPr>
          <p:cNvGraphicFramePr/>
          <p:nvPr/>
        </p:nvGraphicFramePr>
        <p:xfrm>
          <a:off x="3543684" y="1059417"/>
          <a:ext cx="3779374" cy="31565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Rectangle 2">
            <a:extLst>
              <a:ext uri="{FF2B5EF4-FFF2-40B4-BE49-F238E27FC236}">
                <a16:creationId xmlns:a16="http://schemas.microsoft.com/office/drawing/2014/main" id="{BB974D58-6002-06E0-3BC6-4E5A30387227}"/>
              </a:ext>
            </a:extLst>
          </p:cNvPr>
          <p:cNvSpPr/>
          <p:nvPr/>
        </p:nvSpPr>
        <p:spPr>
          <a:xfrm>
            <a:off x="3428725" y="2974226"/>
            <a:ext cx="4009292" cy="1413843"/>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3D9F7BE7-E15C-A3A6-68A2-F3A7D7B16A2A}"/>
              </a:ext>
            </a:extLst>
          </p:cNvPr>
          <p:cNvSpPr/>
          <p:nvPr/>
        </p:nvSpPr>
        <p:spPr>
          <a:xfrm>
            <a:off x="3543684" y="925658"/>
            <a:ext cx="4009292" cy="1413844"/>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654462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noAutofit/>
          </a:bodyPr>
          <a:lstStyle/>
          <a:p>
            <a:pPr>
              <a:lnSpc>
                <a:spcPct val="100000"/>
              </a:lnSpc>
            </a:pPr>
            <a:r>
              <a:rPr lang="en-AU"/>
              <a:t>Fractions as </a:t>
            </a:r>
            <a:r>
              <a:rPr lang="en-AU" b="1">
                <a:solidFill>
                  <a:srgbClr val="99CC33"/>
                </a:solidFill>
              </a:rPr>
              <a:t>division (quotient) </a:t>
            </a:r>
          </a:p>
        </p:txBody>
      </p:sp>
      <p:sp>
        <p:nvSpPr>
          <p:cNvPr id="4" name="Content Placeholder 3">
            <a:extLst>
              <a:ext uri="{FF2B5EF4-FFF2-40B4-BE49-F238E27FC236}">
                <a16:creationId xmlns:a16="http://schemas.microsoft.com/office/drawing/2014/main" id="{18722C8B-20D9-D5A1-5F51-2D4CE7EB0910}"/>
              </a:ext>
            </a:extLst>
          </p:cNvPr>
          <p:cNvSpPr>
            <a:spLocks noGrp="1"/>
          </p:cNvSpPr>
          <p:nvPr>
            <p:ph idx="1"/>
          </p:nvPr>
        </p:nvSpPr>
        <p:spPr/>
        <p:txBody>
          <a:bodyPr>
            <a:normAutofit/>
          </a:bodyPr>
          <a:lstStyle/>
          <a:p>
            <a:endParaRPr lang="en-AU"/>
          </a:p>
          <a:p>
            <a:endParaRPr lang="en-AU"/>
          </a:p>
        </p:txBody>
      </p:sp>
      <p:grpSp>
        <p:nvGrpSpPr>
          <p:cNvPr id="3" name="Group 2">
            <a:extLst>
              <a:ext uri="{FF2B5EF4-FFF2-40B4-BE49-F238E27FC236}">
                <a16:creationId xmlns:a16="http://schemas.microsoft.com/office/drawing/2014/main" id="{2BE9B356-BBA6-33CE-7567-C8A70C9FBCA8}"/>
              </a:ext>
            </a:extLst>
          </p:cNvPr>
          <p:cNvGrpSpPr/>
          <p:nvPr/>
        </p:nvGrpSpPr>
        <p:grpSpPr>
          <a:xfrm>
            <a:off x="3111910" y="1785426"/>
            <a:ext cx="2920180" cy="2147192"/>
            <a:chOff x="606403" y="2067694"/>
            <a:chExt cx="2718433" cy="1958818"/>
          </a:xfrm>
        </p:grpSpPr>
        <p:pic>
          <p:nvPicPr>
            <p:cNvPr id="9" name="Picture 8" descr="A group of cupcakes with white frosting&#10;&#10;AI-generated content may be incorrect.">
              <a:extLst>
                <a:ext uri="{FF2B5EF4-FFF2-40B4-BE49-F238E27FC236}">
                  <a16:creationId xmlns:a16="http://schemas.microsoft.com/office/drawing/2014/main" id="{F0FA1DCC-79D9-6CF3-1EE3-6FDB0DD521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2067694"/>
              <a:ext cx="1296144" cy="648072"/>
            </a:xfrm>
            <a:prstGeom prst="rect">
              <a:avLst/>
            </a:prstGeom>
          </p:spPr>
        </p:pic>
        <p:pic>
          <p:nvPicPr>
            <p:cNvPr id="11" name="Picture 10" descr="A group of cupcakes with white frosting&#10;&#10;AI-generated content may be incorrect.">
              <a:extLst>
                <a:ext uri="{FF2B5EF4-FFF2-40B4-BE49-F238E27FC236}">
                  <a16:creationId xmlns:a16="http://schemas.microsoft.com/office/drawing/2014/main" id="{51986170-CF5D-FFB7-58A8-C09505598E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403" y="2715766"/>
              <a:ext cx="1296144" cy="648072"/>
            </a:xfrm>
            <a:prstGeom prst="rect">
              <a:avLst/>
            </a:prstGeom>
          </p:spPr>
        </p:pic>
        <p:grpSp>
          <p:nvGrpSpPr>
            <p:cNvPr id="15" name="Group 14">
              <a:extLst>
                <a:ext uri="{FF2B5EF4-FFF2-40B4-BE49-F238E27FC236}">
                  <a16:creationId xmlns:a16="http://schemas.microsoft.com/office/drawing/2014/main" id="{9CF1DED8-656D-B93F-3369-8597EB1B4DDF}"/>
                </a:ext>
              </a:extLst>
            </p:cNvPr>
            <p:cNvGrpSpPr/>
            <p:nvPr/>
          </p:nvGrpSpPr>
          <p:grpSpPr>
            <a:xfrm>
              <a:off x="2014830" y="2067694"/>
              <a:ext cx="1310006" cy="1641583"/>
              <a:chOff x="1929337" y="2442335"/>
              <a:chExt cx="1310006" cy="1641583"/>
            </a:xfrm>
          </p:grpSpPr>
          <p:pic>
            <p:nvPicPr>
              <p:cNvPr id="10" name="Picture 9" descr="A group of cupcakes with white frosting&#10;&#10;AI-generated content may be incorrect.">
                <a:extLst>
                  <a:ext uri="{FF2B5EF4-FFF2-40B4-BE49-F238E27FC236}">
                    <a16:creationId xmlns:a16="http://schemas.microsoft.com/office/drawing/2014/main" id="{DACAE9F9-460C-EEDD-829D-80D471A8A3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3199" y="2442335"/>
                <a:ext cx="1296144" cy="648072"/>
              </a:xfrm>
              <a:prstGeom prst="rect">
                <a:avLst/>
              </a:prstGeom>
            </p:spPr>
          </p:pic>
          <p:pic>
            <p:nvPicPr>
              <p:cNvPr id="12" name="Picture 11" descr="A group of cupcakes with white frosting&#10;&#10;AI-generated content may be incorrect.">
                <a:extLst>
                  <a:ext uri="{FF2B5EF4-FFF2-40B4-BE49-F238E27FC236}">
                    <a16:creationId xmlns:a16="http://schemas.microsoft.com/office/drawing/2014/main" id="{2BB2F818-5C0A-0CC2-BF95-619449389A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9337" y="3090407"/>
                <a:ext cx="1296144" cy="648072"/>
              </a:xfrm>
              <a:prstGeom prst="rect">
                <a:avLst/>
              </a:prstGeom>
            </p:spPr>
          </p:pic>
          <p:pic>
            <p:nvPicPr>
              <p:cNvPr id="13" name="Picture 12" descr="A group of cupcakes with white frosting&#10;&#10;AI-generated content may be incorrect.">
                <a:extLst>
                  <a:ext uri="{FF2B5EF4-FFF2-40B4-BE49-F238E27FC236}">
                    <a16:creationId xmlns:a16="http://schemas.microsoft.com/office/drawing/2014/main" id="{AE6FE12C-AA9F-FC52-F161-949B192F5ED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29337" y="3753081"/>
                <a:ext cx="1296144" cy="330837"/>
              </a:xfrm>
              <a:prstGeom prst="rect">
                <a:avLst/>
              </a:prstGeom>
            </p:spPr>
          </p:pic>
        </p:grpSp>
        <p:pic>
          <p:nvPicPr>
            <p:cNvPr id="14" name="Picture 13" descr="A group of cupcakes with white frosting&#10;&#10;AI-generated content may be incorrect.">
              <a:extLst>
                <a:ext uri="{FF2B5EF4-FFF2-40B4-BE49-F238E27FC236}">
                  <a16:creationId xmlns:a16="http://schemas.microsoft.com/office/drawing/2014/main" id="{F2169C7C-86F4-3211-E81E-27B8AEF524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3378440"/>
              <a:ext cx="1296144" cy="648072"/>
            </a:xfrm>
            <a:prstGeom prst="rect">
              <a:avLst/>
            </a:prstGeom>
          </p:spPr>
        </p:pic>
      </p:gr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3EE3063-9E3F-F939-AEA3-A0F6B420D403}"/>
                  </a:ext>
                </a:extLst>
              </p:cNvPr>
              <p:cNvSpPr txBox="1"/>
              <p:nvPr/>
            </p:nvSpPr>
            <p:spPr>
              <a:xfrm>
                <a:off x="3502353" y="1180824"/>
                <a:ext cx="2139294" cy="439159"/>
              </a:xfrm>
              <a:prstGeom prst="rect">
                <a:avLst/>
              </a:prstGeom>
              <a:noFill/>
            </p:spPr>
            <p:txBody>
              <a:bodyPr wrap="square">
                <a:spAutoFit/>
              </a:bodyPr>
              <a:lstStyle/>
              <a:p>
                <a14:m>
                  <m:oMath xmlns:m="http://schemas.openxmlformats.org/officeDocument/2006/math">
                    <m:f>
                      <m:fPr>
                        <m:ctrlPr>
                          <a:rPr lang="en-AU" sz="1500" b="1" i="1" smtClean="0">
                            <a:solidFill>
                              <a:srgbClr val="99CC33"/>
                            </a:solidFill>
                            <a:latin typeface="Cambria Math" panose="02040503050406030204" pitchFamily="18" charset="0"/>
                          </a:rPr>
                        </m:ctrlPr>
                      </m:fPr>
                      <m:num>
                        <m:r>
                          <a:rPr lang="en-AU" sz="1500" b="1" i="1" smtClean="0">
                            <a:solidFill>
                              <a:srgbClr val="99CC33"/>
                            </a:solidFill>
                            <a:latin typeface="Cambria Math" panose="02040503050406030204" pitchFamily="18" charset="0"/>
                          </a:rPr>
                          <m:t>𝟒𝟒</m:t>
                        </m:r>
                      </m:num>
                      <m:den>
                        <m:r>
                          <a:rPr lang="en-AU" sz="1500" b="1" i="1" smtClean="0">
                            <a:solidFill>
                              <a:srgbClr val="99CC33"/>
                            </a:solidFill>
                            <a:latin typeface="Cambria Math" panose="02040503050406030204" pitchFamily="18" charset="0"/>
                          </a:rPr>
                          <m:t>𝟐𝟓</m:t>
                        </m:r>
                      </m:den>
                    </m:f>
                    <m:r>
                      <a:rPr lang="en-AU" sz="1500" b="1" i="1">
                        <a:solidFill>
                          <a:srgbClr val="99CC33"/>
                        </a:solidFill>
                        <a:latin typeface="Cambria Math" panose="02040503050406030204" pitchFamily="18" charset="0"/>
                      </a:rPr>
                      <m:t> </m:t>
                    </m:r>
                  </m:oMath>
                </a14:m>
                <a:r>
                  <a:rPr lang="en-AU" sz="1500">
                    <a:solidFill>
                      <a:srgbClr val="99CC33"/>
                    </a:solidFill>
                    <a:latin typeface="+mn-lt"/>
                  </a:rPr>
                  <a:t> =  44 ÷ 25  = 1</a:t>
                </a:r>
                <a:r>
                  <a:rPr lang="en-AU" sz="1500" b="1">
                    <a:solidFill>
                      <a:srgbClr val="99CC33"/>
                    </a:solidFill>
                    <a:latin typeface="+mn-lt"/>
                  </a:rPr>
                  <a:t> </a:t>
                </a:r>
                <a14:m>
                  <m:oMath xmlns:m="http://schemas.openxmlformats.org/officeDocument/2006/math">
                    <m:f>
                      <m:fPr>
                        <m:ctrlPr>
                          <a:rPr lang="en-AU" sz="1500" b="1" i="1">
                            <a:solidFill>
                              <a:srgbClr val="99CC33"/>
                            </a:solidFill>
                            <a:latin typeface="Cambria Math" panose="02040503050406030204" pitchFamily="18" charset="0"/>
                          </a:rPr>
                        </m:ctrlPr>
                      </m:fPr>
                      <m:num>
                        <m:r>
                          <a:rPr lang="en-AU" sz="1500" b="1" i="1" smtClean="0">
                            <a:solidFill>
                              <a:srgbClr val="99CC33"/>
                            </a:solidFill>
                            <a:latin typeface="Cambria Math" panose="02040503050406030204" pitchFamily="18" charset="0"/>
                          </a:rPr>
                          <m:t>𝟏𝟗</m:t>
                        </m:r>
                      </m:num>
                      <m:den>
                        <m:r>
                          <a:rPr lang="en-AU" sz="1500" b="1" i="1" smtClean="0">
                            <a:solidFill>
                              <a:srgbClr val="99CC33"/>
                            </a:solidFill>
                            <a:latin typeface="Cambria Math" panose="02040503050406030204" pitchFamily="18" charset="0"/>
                          </a:rPr>
                          <m:t>𝟐𝟓</m:t>
                        </m:r>
                      </m:den>
                    </m:f>
                  </m:oMath>
                </a14:m>
                <a:endParaRPr lang="en-AU" sz="1500">
                  <a:latin typeface="+mn-lt"/>
                </a:endParaRPr>
              </a:p>
            </p:txBody>
          </p:sp>
        </mc:Choice>
        <mc:Fallback xmlns="">
          <p:sp>
            <p:nvSpPr>
              <p:cNvPr id="8" name="TextBox 7">
                <a:extLst>
                  <a:ext uri="{FF2B5EF4-FFF2-40B4-BE49-F238E27FC236}">
                    <a16:creationId xmlns:a16="http://schemas.microsoft.com/office/drawing/2014/main" id="{03EE3063-9E3F-F939-AEA3-A0F6B420D403}"/>
                  </a:ext>
                </a:extLst>
              </p:cNvPr>
              <p:cNvSpPr txBox="1">
                <a:spLocks noRot="1" noChangeAspect="1" noMove="1" noResize="1" noEditPoints="1" noAdjustHandles="1" noChangeArrowheads="1" noChangeShapeType="1" noTextEdit="1"/>
              </p:cNvSpPr>
              <p:nvPr/>
            </p:nvSpPr>
            <p:spPr>
              <a:xfrm>
                <a:off x="3502353" y="1180824"/>
                <a:ext cx="2139294" cy="439159"/>
              </a:xfrm>
              <a:prstGeom prst="rect">
                <a:avLst/>
              </a:prstGeom>
              <a:blipFill>
                <a:blip r:embed="rId6"/>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1403325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noAutofit/>
          </a:bodyPr>
          <a:lstStyle/>
          <a:p>
            <a:pPr>
              <a:lnSpc>
                <a:spcPct val="100000"/>
              </a:lnSpc>
            </a:pPr>
            <a:r>
              <a:rPr lang="en-AU"/>
              <a:t>Fractions as </a:t>
            </a:r>
            <a:r>
              <a:rPr lang="en-AU" b="1">
                <a:solidFill>
                  <a:srgbClr val="99CC33"/>
                </a:solidFill>
              </a:rPr>
              <a:t>division (quotient) </a:t>
            </a:r>
          </a:p>
        </p:txBody>
      </p:sp>
      <p:sp>
        <p:nvSpPr>
          <p:cNvPr id="4" name="Content Placeholder 3">
            <a:extLst>
              <a:ext uri="{FF2B5EF4-FFF2-40B4-BE49-F238E27FC236}">
                <a16:creationId xmlns:a16="http://schemas.microsoft.com/office/drawing/2014/main" id="{18722C8B-20D9-D5A1-5F51-2D4CE7EB0910}"/>
              </a:ext>
            </a:extLst>
          </p:cNvPr>
          <p:cNvSpPr>
            <a:spLocks noGrp="1"/>
          </p:cNvSpPr>
          <p:nvPr>
            <p:ph sz="half" idx="1"/>
          </p:nvPr>
        </p:nvSpPr>
        <p:spPr/>
        <p:txBody>
          <a:bodyPr>
            <a:normAutofit/>
          </a:bodyPr>
          <a:lstStyle/>
          <a:p>
            <a:r>
              <a:rPr lang="en-AU" b="1"/>
              <a:t>What does this look like?</a:t>
            </a:r>
          </a:p>
          <a:p>
            <a:r>
              <a:rPr lang="en-AU"/>
              <a:t>Share 44 cupcakes between </a:t>
            </a:r>
            <a:br>
              <a:rPr lang="en-AU"/>
            </a:br>
            <a:r>
              <a:rPr lang="en-AU"/>
              <a:t>25 hungry teachers.</a:t>
            </a:r>
          </a:p>
          <a:p>
            <a:endParaRPr lang="en-AU"/>
          </a:p>
          <a:p>
            <a:endParaRPr lang="en-AU"/>
          </a:p>
        </p:txBody>
      </p:sp>
      <p:sp>
        <p:nvSpPr>
          <p:cNvPr id="6" name="Content Placeholder 5">
            <a:extLst>
              <a:ext uri="{FF2B5EF4-FFF2-40B4-BE49-F238E27FC236}">
                <a16:creationId xmlns:a16="http://schemas.microsoft.com/office/drawing/2014/main" id="{F18492A6-3FD1-B3CE-CBD6-B97EE6EF2660}"/>
              </a:ext>
            </a:extLst>
          </p:cNvPr>
          <p:cNvSpPr>
            <a:spLocks noGrp="1"/>
          </p:cNvSpPr>
          <p:nvPr>
            <p:ph sz="half" idx="2"/>
          </p:nvPr>
        </p:nvSpPr>
        <p:spPr/>
        <p:txBody>
          <a:bodyPr>
            <a:noAutofit/>
          </a:bodyPr>
          <a:lstStyle/>
          <a:p>
            <a:pPr>
              <a:lnSpc>
                <a:spcPct val="110000"/>
              </a:lnSpc>
              <a:spcBef>
                <a:spcPts val="0"/>
              </a:spcBef>
              <a:spcAft>
                <a:spcPts val="1200"/>
              </a:spcAft>
            </a:pPr>
            <a:r>
              <a:rPr lang="en-AU" b="1" dirty="0"/>
              <a:t>How does this help?</a:t>
            </a:r>
            <a:endParaRPr lang="en-AU" dirty="0"/>
          </a:p>
          <a:p>
            <a:pPr>
              <a:lnSpc>
                <a:spcPct val="110000"/>
              </a:lnSpc>
              <a:spcBef>
                <a:spcPts val="0"/>
              </a:spcBef>
              <a:spcAft>
                <a:spcPts val="1200"/>
              </a:spcAft>
            </a:pPr>
            <a:r>
              <a:rPr lang="en-AU" sz="1800" dirty="0"/>
              <a:t>Students understand that:</a:t>
            </a:r>
          </a:p>
          <a:p>
            <a:pPr marL="342900" indent="-342900">
              <a:lnSpc>
                <a:spcPct val="110000"/>
              </a:lnSpc>
              <a:spcBef>
                <a:spcPts val="0"/>
              </a:spcBef>
              <a:spcAft>
                <a:spcPts val="1200"/>
              </a:spcAft>
              <a:buFont typeface="Arial" panose="020B0604020202020204" pitchFamily="34" charset="0"/>
              <a:buChar char="•"/>
            </a:pPr>
            <a:r>
              <a:rPr lang="en-AU" sz="1800" dirty="0"/>
              <a:t>fractions can be greater than 1</a:t>
            </a:r>
          </a:p>
          <a:p>
            <a:pPr marL="342900" indent="-342900">
              <a:lnSpc>
                <a:spcPct val="110000"/>
              </a:lnSpc>
              <a:spcBef>
                <a:spcPts val="0"/>
              </a:spcBef>
              <a:spcAft>
                <a:spcPts val="1200"/>
              </a:spcAft>
              <a:buFont typeface="Arial" panose="020B0604020202020204" pitchFamily="34" charset="0"/>
              <a:buChar char="•"/>
            </a:pPr>
            <a:r>
              <a:rPr lang="en-AU" sz="1800" dirty="0"/>
              <a:t>the parts must be equal size</a:t>
            </a:r>
          </a:p>
          <a:p>
            <a:pPr marL="342900" indent="-342900">
              <a:lnSpc>
                <a:spcPct val="110000"/>
              </a:lnSpc>
              <a:spcBef>
                <a:spcPts val="0"/>
              </a:spcBef>
              <a:spcAft>
                <a:spcPts val="1200"/>
              </a:spcAft>
              <a:buFont typeface="Arial" panose="020B0604020202020204" pitchFamily="34" charset="0"/>
              <a:buChar char="•"/>
            </a:pPr>
            <a:r>
              <a:rPr lang="en-AU" sz="1800" dirty="0"/>
              <a:t>equivalent fractions come from </a:t>
            </a:r>
            <a:br>
              <a:rPr lang="en-AU" sz="1800" dirty="0"/>
            </a:br>
            <a:r>
              <a:rPr lang="en-AU" sz="1800" dirty="0"/>
              <a:t>related divisions</a:t>
            </a:r>
          </a:p>
          <a:p>
            <a:pPr marL="342900" indent="-342900">
              <a:lnSpc>
                <a:spcPct val="110000"/>
              </a:lnSpc>
              <a:spcBef>
                <a:spcPts val="0"/>
              </a:spcBef>
              <a:spcAft>
                <a:spcPts val="1200"/>
              </a:spcAft>
              <a:buFont typeface="Arial" panose="020B0604020202020204" pitchFamily="34" charset="0"/>
              <a:buChar char="•"/>
            </a:pPr>
            <a:r>
              <a:rPr lang="en-AU" sz="1800" dirty="0"/>
              <a:t>there are infinite possible equivalent fractions</a:t>
            </a:r>
          </a:p>
          <a:p>
            <a:pPr marL="342900" indent="-342900">
              <a:lnSpc>
                <a:spcPct val="110000"/>
              </a:lnSpc>
              <a:spcBef>
                <a:spcPts val="0"/>
              </a:spcBef>
              <a:spcAft>
                <a:spcPts val="1200"/>
              </a:spcAft>
              <a:buFont typeface="Arial" panose="020B0604020202020204" pitchFamily="34" charset="0"/>
              <a:buChar char="•"/>
            </a:pPr>
            <a:r>
              <a:rPr lang="en-AU" sz="1800" dirty="0"/>
              <a:t>fractions are connected to decimals </a:t>
            </a:r>
            <a:br>
              <a:rPr lang="en-AU" sz="1800" dirty="0"/>
            </a:br>
            <a:r>
              <a:rPr lang="en-AU" sz="1800" dirty="0"/>
              <a:t>and percentages.</a:t>
            </a:r>
          </a:p>
          <a:p>
            <a:pPr>
              <a:lnSpc>
                <a:spcPct val="110000"/>
              </a:lnSpc>
              <a:spcBef>
                <a:spcPts val="0"/>
              </a:spcBef>
              <a:spcAft>
                <a:spcPts val="1200"/>
              </a:spcAft>
            </a:pPr>
            <a:endParaRPr lang="en-AU" sz="1800" dirty="0"/>
          </a:p>
          <a:p>
            <a:pPr>
              <a:lnSpc>
                <a:spcPct val="110000"/>
              </a:lnSpc>
              <a:spcBef>
                <a:spcPts val="0"/>
              </a:spcBef>
              <a:spcAft>
                <a:spcPts val="1200"/>
              </a:spcAft>
            </a:pPr>
            <a:endParaRPr lang="en-AU" sz="1800" dirty="0"/>
          </a:p>
        </p:txBody>
      </p:sp>
      <p:grpSp>
        <p:nvGrpSpPr>
          <p:cNvPr id="3" name="Group 2">
            <a:extLst>
              <a:ext uri="{FF2B5EF4-FFF2-40B4-BE49-F238E27FC236}">
                <a16:creationId xmlns:a16="http://schemas.microsoft.com/office/drawing/2014/main" id="{2BE9B356-BBA6-33CE-7567-C8A70C9FBCA8}"/>
              </a:ext>
            </a:extLst>
          </p:cNvPr>
          <p:cNvGrpSpPr/>
          <p:nvPr/>
        </p:nvGrpSpPr>
        <p:grpSpPr>
          <a:xfrm>
            <a:off x="707843" y="2067694"/>
            <a:ext cx="2831770" cy="2082184"/>
            <a:chOff x="606403" y="2067694"/>
            <a:chExt cx="2718433" cy="1958818"/>
          </a:xfrm>
        </p:grpSpPr>
        <p:pic>
          <p:nvPicPr>
            <p:cNvPr id="9" name="Picture 8" descr="A group of cupcakes with white frosting&#10;&#10;AI-generated content may be incorrect.">
              <a:extLst>
                <a:ext uri="{FF2B5EF4-FFF2-40B4-BE49-F238E27FC236}">
                  <a16:creationId xmlns:a16="http://schemas.microsoft.com/office/drawing/2014/main" id="{F0FA1DCC-79D9-6CF3-1EE3-6FDB0DD521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2067694"/>
              <a:ext cx="1296144" cy="648072"/>
            </a:xfrm>
            <a:prstGeom prst="rect">
              <a:avLst/>
            </a:prstGeom>
          </p:spPr>
        </p:pic>
        <p:pic>
          <p:nvPicPr>
            <p:cNvPr id="11" name="Picture 10" descr="A group of cupcakes with white frosting&#10;&#10;AI-generated content may be incorrect.">
              <a:extLst>
                <a:ext uri="{FF2B5EF4-FFF2-40B4-BE49-F238E27FC236}">
                  <a16:creationId xmlns:a16="http://schemas.microsoft.com/office/drawing/2014/main" id="{51986170-CF5D-FFB7-58A8-C09505598E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403" y="2715766"/>
              <a:ext cx="1296144" cy="648072"/>
            </a:xfrm>
            <a:prstGeom prst="rect">
              <a:avLst/>
            </a:prstGeom>
          </p:spPr>
        </p:pic>
        <p:grpSp>
          <p:nvGrpSpPr>
            <p:cNvPr id="15" name="Group 14">
              <a:extLst>
                <a:ext uri="{FF2B5EF4-FFF2-40B4-BE49-F238E27FC236}">
                  <a16:creationId xmlns:a16="http://schemas.microsoft.com/office/drawing/2014/main" id="{9CF1DED8-656D-B93F-3369-8597EB1B4DDF}"/>
                </a:ext>
              </a:extLst>
            </p:cNvPr>
            <p:cNvGrpSpPr/>
            <p:nvPr/>
          </p:nvGrpSpPr>
          <p:grpSpPr>
            <a:xfrm>
              <a:off x="2014830" y="2067694"/>
              <a:ext cx="1310006" cy="1641583"/>
              <a:chOff x="1929337" y="2442335"/>
              <a:chExt cx="1310006" cy="1641583"/>
            </a:xfrm>
          </p:grpSpPr>
          <p:pic>
            <p:nvPicPr>
              <p:cNvPr id="10" name="Picture 9" descr="A group of cupcakes with white frosting&#10;&#10;AI-generated content may be incorrect.">
                <a:extLst>
                  <a:ext uri="{FF2B5EF4-FFF2-40B4-BE49-F238E27FC236}">
                    <a16:creationId xmlns:a16="http://schemas.microsoft.com/office/drawing/2014/main" id="{DACAE9F9-460C-EEDD-829D-80D471A8A3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3199" y="2442335"/>
                <a:ext cx="1296144" cy="648072"/>
              </a:xfrm>
              <a:prstGeom prst="rect">
                <a:avLst/>
              </a:prstGeom>
            </p:spPr>
          </p:pic>
          <p:pic>
            <p:nvPicPr>
              <p:cNvPr id="12" name="Picture 11" descr="A group of cupcakes with white frosting&#10;&#10;AI-generated content may be incorrect.">
                <a:extLst>
                  <a:ext uri="{FF2B5EF4-FFF2-40B4-BE49-F238E27FC236}">
                    <a16:creationId xmlns:a16="http://schemas.microsoft.com/office/drawing/2014/main" id="{2BB2F818-5C0A-0CC2-BF95-619449389A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9337" y="3090407"/>
                <a:ext cx="1296144" cy="648072"/>
              </a:xfrm>
              <a:prstGeom prst="rect">
                <a:avLst/>
              </a:prstGeom>
            </p:spPr>
          </p:pic>
          <p:pic>
            <p:nvPicPr>
              <p:cNvPr id="13" name="Picture 12" descr="A group of cupcakes with white frosting&#10;&#10;AI-generated content may be incorrect.">
                <a:extLst>
                  <a:ext uri="{FF2B5EF4-FFF2-40B4-BE49-F238E27FC236}">
                    <a16:creationId xmlns:a16="http://schemas.microsoft.com/office/drawing/2014/main" id="{AE6FE12C-AA9F-FC52-F161-949B192F5ED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29337" y="3753081"/>
                <a:ext cx="1296144" cy="330837"/>
              </a:xfrm>
              <a:prstGeom prst="rect">
                <a:avLst/>
              </a:prstGeom>
            </p:spPr>
          </p:pic>
        </p:grpSp>
        <p:pic>
          <p:nvPicPr>
            <p:cNvPr id="14" name="Picture 13" descr="A group of cupcakes with white frosting&#10;&#10;AI-generated content may be incorrect.">
              <a:extLst>
                <a:ext uri="{FF2B5EF4-FFF2-40B4-BE49-F238E27FC236}">
                  <a16:creationId xmlns:a16="http://schemas.microsoft.com/office/drawing/2014/main" id="{F2169C7C-86F4-3211-E81E-27B8AEF524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3378440"/>
              <a:ext cx="1296144" cy="648072"/>
            </a:xfrm>
            <a:prstGeom prst="rect">
              <a:avLst/>
            </a:prstGeom>
          </p:spPr>
        </p:pic>
      </p:grpSp>
    </p:spTree>
    <p:extLst>
      <p:ext uri="{BB962C8B-B14F-4D97-AF65-F5344CB8AC3E}">
        <p14:creationId xmlns:p14="http://schemas.microsoft.com/office/powerpoint/2010/main" val="13472971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C69EF0-B9C3-9655-4E15-6905BE79C7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3E1051-F808-68B4-85C4-69965736B557}"/>
              </a:ext>
            </a:extLst>
          </p:cNvPr>
          <p:cNvSpPr>
            <a:spLocks noGrp="1"/>
          </p:cNvSpPr>
          <p:nvPr>
            <p:ph type="title"/>
          </p:nvPr>
        </p:nvSpPr>
        <p:spPr>
          <a:xfrm>
            <a:off x="327025" y="274637"/>
            <a:ext cx="8496000" cy="360000"/>
          </a:xfrm>
        </p:spPr>
        <p:txBody>
          <a:bodyPr anchor="t">
            <a:normAutofit/>
          </a:bodyPr>
          <a:lstStyle/>
          <a:p>
            <a:r>
              <a:rPr lang="en-AU">
                <a:latin typeface="Arial"/>
                <a:cs typeface="Arial"/>
              </a:rPr>
              <a:t>Activity</a:t>
            </a:r>
            <a:endParaRPr lang="en-AU" dirty="0">
              <a:latin typeface="Arial"/>
              <a:cs typeface="Arial"/>
            </a:endParaRPr>
          </a:p>
        </p:txBody>
      </p:sp>
      <p:pic>
        <p:nvPicPr>
          <p:cNvPr id="8" name="Picture 7">
            <a:extLst>
              <a:ext uri="{FF2B5EF4-FFF2-40B4-BE49-F238E27FC236}">
                <a16:creationId xmlns:a16="http://schemas.microsoft.com/office/drawing/2014/main" id="{6B8F8C7A-0403-F1A7-949B-AE1085AEAB5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03245" y="454637"/>
            <a:ext cx="2937510" cy="4197600"/>
          </a:xfrm>
          <a:prstGeom prst="rect">
            <a:avLst/>
          </a:prstGeom>
          <a:effectLst>
            <a:outerShdw blurRad="50800" dist="38100" dir="2700000" algn="tl" rotWithShape="0">
              <a:prstClr val="black">
                <a:alpha val="40000"/>
              </a:prstClr>
            </a:outerShdw>
          </a:effectLst>
        </p:spPr>
      </p:pic>
      <p:pic>
        <p:nvPicPr>
          <p:cNvPr id="3" name="Graphic 2" descr="Orange circle icon: Hands-on activity (cultural understanding)">
            <a:extLst>
              <a:ext uri="{FF2B5EF4-FFF2-40B4-BE49-F238E27FC236}">
                <a16:creationId xmlns:a16="http://schemas.microsoft.com/office/drawing/2014/main" id="{57A20DB4-8508-4235-4010-ADFBEA6CDB9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974" y="3767250"/>
            <a:ext cx="900000" cy="900000"/>
          </a:xfrm>
          <a:prstGeom prst="rect">
            <a:avLst/>
          </a:prstGeom>
        </p:spPr>
      </p:pic>
    </p:spTree>
    <p:extLst>
      <p:ext uri="{BB962C8B-B14F-4D97-AF65-F5344CB8AC3E}">
        <p14:creationId xmlns:p14="http://schemas.microsoft.com/office/powerpoint/2010/main" val="34165054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62FC-F076-1481-4308-86A609B243E9}"/>
              </a:ext>
            </a:extLst>
          </p:cNvPr>
          <p:cNvSpPr>
            <a:spLocks noGrp="1"/>
          </p:cNvSpPr>
          <p:nvPr>
            <p:ph type="title"/>
          </p:nvPr>
        </p:nvSpPr>
        <p:spPr>
          <a:xfrm>
            <a:off x="327025" y="274637"/>
            <a:ext cx="8496000" cy="360000"/>
          </a:xfrm>
        </p:spPr>
        <p:txBody>
          <a:bodyPr anchor="t">
            <a:normAutofit/>
          </a:bodyPr>
          <a:lstStyle/>
          <a:p>
            <a:r>
              <a:rPr lang="en-AU" dirty="0"/>
              <a:t>Activity</a:t>
            </a:r>
          </a:p>
        </p:txBody>
      </p:sp>
      <p:sp>
        <p:nvSpPr>
          <p:cNvPr id="3" name="Content Placeholder 2">
            <a:extLst>
              <a:ext uri="{FF2B5EF4-FFF2-40B4-BE49-F238E27FC236}">
                <a16:creationId xmlns:a16="http://schemas.microsoft.com/office/drawing/2014/main" id="{D687BEC1-2045-7C16-71D8-A661F8C3587D}"/>
              </a:ext>
            </a:extLst>
          </p:cNvPr>
          <p:cNvSpPr>
            <a:spLocks noGrp="1"/>
          </p:cNvSpPr>
          <p:nvPr>
            <p:ph sz="half" idx="1"/>
          </p:nvPr>
        </p:nvSpPr>
        <p:spPr>
          <a:xfrm>
            <a:off x="327026" y="771551"/>
            <a:ext cx="4168775" cy="3708000"/>
          </a:xfrm>
        </p:spPr>
        <p:txBody>
          <a:bodyPr>
            <a:normAutofit/>
          </a:bodyPr>
          <a:lstStyle/>
          <a:p>
            <a:endParaRPr lang="en-AU"/>
          </a:p>
          <a:p>
            <a:endParaRPr lang="en-AU"/>
          </a:p>
          <a:p>
            <a:endParaRPr lang="en-AU"/>
          </a:p>
          <a:p>
            <a:endParaRPr lang="en-AU"/>
          </a:p>
          <a:p>
            <a:endParaRPr lang="en-AU"/>
          </a:p>
        </p:txBody>
      </p:sp>
      <p:pic>
        <p:nvPicPr>
          <p:cNvPr id="7" name="Picture 6">
            <a:extLst>
              <a:ext uri="{FF2B5EF4-FFF2-40B4-BE49-F238E27FC236}">
                <a16:creationId xmlns:a16="http://schemas.microsoft.com/office/drawing/2014/main" id="{1C88B08D-6E28-24FD-BC66-FF711A2AE74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97205" y="454637"/>
            <a:ext cx="2949590" cy="4197600"/>
          </a:xfrm>
          <a:prstGeom prst="rect">
            <a:avLst/>
          </a:prstGeom>
          <a:effectLst>
            <a:outerShdw blurRad="50800" dist="38100" dir="2700000" algn="tl" rotWithShape="0">
              <a:prstClr val="black">
                <a:alpha val="40000"/>
              </a:prstClr>
            </a:outerShdw>
          </a:effectLst>
        </p:spPr>
      </p:pic>
      <p:pic>
        <p:nvPicPr>
          <p:cNvPr id="5" name="Graphic 4" descr="Orange circle icon: Hands-on activity (cultural understanding)">
            <a:extLst>
              <a:ext uri="{FF2B5EF4-FFF2-40B4-BE49-F238E27FC236}">
                <a16:creationId xmlns:a16="http://schemas.microsoft.com/office/drawing/2014/main" id="{E7694F93-DA3E-5625-CF34-4E01744F5C7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974" y="3767250"/>
            <a:ext cx="900000" cy="900000"/>
          </a:xfrm>
          <a:prstGeom prst="rect">
            <a:avLst/>
          </a:prstGeom>
        </p:spPr>
      </p:pic>
    </p:spTree>
    <p:extLst>
      <p:ext uri="{BB962C8B-B14F-4D97-AF65-F5344CB8AC3E}">
        <p14:creationId xmlns:p14="http://schemas.microsoft.com/office/powerpoint/2010/main" val="18354419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21615-F1B0-9756-E437-A39BF41B20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D212C0-0D3C-164E-7C0A-49CCE469A884}"/>
              </a:ext>
            </a:extLst>
          </p:cNvPr>
          <p:cNvSpPr>
            <a:spLocks noGrp="1"/>
          </p:cNvSpPr>
          <p:nvPr>
            <p:ph type="title"/>
          </p:nvPr>
        </p:nvSpPr>
        <p:spPr/>
        <p:txBody>
          <a:bodyPr/>
          <a:lstStyle/>
          <a:p>
            <a:r>
              <a:rPr lang="en-AU" dirty="0">
                <a:latin typeface="Arial"/>
                <a:cs typeface="Arial"/>
              </a:rPr>
              <a:t>Activity</a:t>
            </a:r>
          </a:p>
        </p:txBody>
      </p:sp>
      <p:pic>
        <p:nvPicPr>
          <p:cNvPr id="3" name="Graphic 2" descr="Orange circle icon: Hands-on activity (cultural understanding)">
            <a:extLst>
              <a:ext uri="{FF2B5EF4-FFF2-40B4-BE49-F238E27FC236}">
                <a16:creationId xmlns:a16="http://schemas.microsoft.com/office/drawing/2014/main" id="{4CC552E3-3F00-98DF-37BC-35759EF661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16974" y="3767250"/>
            <a:ext cx="900000" cy="900000"/>
          </a:xfrm>
          <a:prstGeom prst="rect">
            <a:avLst/>
          </a:prstGeom>
        </p:spPr>
      </p:pic>
      <p:pic>
        <p:nvPicPr>
          <p:cNvPr id="6" name="Picture 5">
            <a:extLst>
              <a:ext uri="{FF2B5EF4-FFF2-40B4-BE49-F238E27FC236}">
                <a16:creationId xmlns:a16="http://schemas.microsoft.com/office/drawing/2014/main" id="{7B9B8EE6-4CA1-7E24-D66E-511679F8C53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90743" y="472950"/>
            <a:ext cx="2962513" cy="4197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406600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8A991-13DF-A934-2B85-CCB511EAE9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5104CB-BE77-FDFD-1CC8-78A9E7FC11DA}"/>
              </a:ext>
            </a:extLst>
          </p:cNvPr>
          <p:cNvSpPr>
            <a:spLocks noGrp="1"/>
          </p:cNvSpPr>
          <p:nvPr>
            <p:ph type="title"/>
          </p:nvPr>
        </p:nvSpPr>
        <p:spPr/>
        <p:txBody>
          <a:bodyPr/>
          <a:lstStyle/>
          <a:p>
            <a:r>
              <a:rPr lang="en-AU"/>
              <a:t>The five fraction constructs</a:t>
            </a:r>
          </a:p>
        </p:txBody>
      </p:sp>
      <p:graphicFrame>
        <p:nvGraphicFramePr>
          <p:cNvPr id="8" name="Diagram 7">
            <a:extLst>
              <a:ext uri="{FF2B5EF4-FFF2-40B4-BE49-F238E27FC236}">
                <a16:creationId xmlns:a16="http://schemas.microsoft.com/office/drawing/2014/main" id="{08EB7C73-3DDE-BFB1-993C-CEC31FED7685}"/>
              </a:ext>
            </a:extLst>
          </p:cNvPr>
          <p:cNvGraphicFramePr/>
          <p:nvPr/>
        </p:nvGraphicFramePr>
        <p:xfrm>
          <a:off x="1817558" y="1059418"/>
          <a:ext cx="1538591"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FB4CCB2B-911F-275A-F39D-76666CED4A63}"/>
              </a:ext>
            </a:extLst>
          </p:cNvPr>
          <p:cNvGraphicFramePr/>
          <p:nvPr/>
        </p:nvGraphicFramePr>
        <p:xfrm>
          <a:off x="3543684" y="1059417"/>
          <a:ext cx="3779374" cy="31565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Rectangle 2">
            <a:extLst>
              <a:ext uri="{FF2B5EF4-FFF2-40B4-BE49-F238E27FC236}">
                <a16:creationId xmlns:a16="http://schemas.microsoft.com/office/drawing/2014/main" id="{86B25A48-52EB-3EF3-B7C5-A85BAFA42333}"/>
              </a:ext>
            </a:extLst>
          </p:cNvPr>
          <p:cNvSpPr/>
          <p:nvPr/>
        </p:nvSpPr>
        <p:spPr>
          <a:xfrm>
            <a:off x="3428725" y="3623552"/>
            <a:ext cx="4009292" cy="764517"/>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46B6C7EA-B638-32E6-7F90-5B22DCA89744}"/>
              </a:ext>
            </a:extLst>
          </p:cNvPr>
          <p:cNvSpPr/>
          <p:nvPr/>
        </p:nvSpPr>
        <p:spPr>
          <a:xfrm>
            <a:off x="3543684" y="925658"/>
            <a:ext cx="4009292" cy="1990262"/>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544877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chemeClr val="accent5">
                    <a:lumMod val="60000"/>
                    <a:lumOff val="40000"/>
                  </a:schemeClr>
                </a:solidFill>
              </a:rPr>
              <a:t>operators</a:t>
            </a:r>
            <a:r>
              <a:rPr lang="en-AU" b="1">
                <a:solidFill>
                  <a:schemeClr val="tx1"/>
                </a:solidFill>
              </a:rPr>
              <a:t> </a:t>
            </a:r>
          </a:p>
        </p:txBody>
      </p:sp>
      <p:pic>
        <p:nvPicPr>
          <p:cNvPr id="3" name="Picture 2" descr="A purple and white circle with stars in it&#10;&#10;AI-generated content may be incorrect.">
            <a:extLst>
              <a:ext uri="{FF2B5EF4-FFF2-40B4-BE49-F238E27FC236}">
                <a16:creationId xmlns:a16="http://schemas.microsoft.com/office/drawing/2014/main" id="{03D3AF99-7E5E-97B3-261F-53E7A5D5DD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97233" y="1290937"/>
            <a:ext cx="5632034" cy="2392292"/>
          </a:xfrm>
          <a:prstGeom prst="rect">
            <a:avLst/>
          </a:prstGeom>
        </p:spPr>
      </p:pic>
    </p:spTree>
    <p:extLst>
      <p:ext uri="{BB962C8B-B14F-4D97-AF65-F5344CB8AC3E}">
        <p14:creationId xmlns:p14="http://schemas.microsoft.com/office/powerpoint/2010/main" val="25975655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18DD11-8090-0C5C-4CB8-4877E4D4C7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0A48E1-FE4B-A99B-8E49-4A9199028558}"/>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chemeClr val="accent5">
                    <a:lumMod val="60000"/>
                    <a:lumOff val="40000"/>
                  </a:schemeClr>
                </a:solidFill>
              </a:rPr>
              <a:t>operators</a:t>
            </a:r>
            <a:r>
              <a:rPr lang="en-AU" b="1">
                <a:solidFill>
                  <a:schemeClr val="tx1"/>
                </a:solidFill>
              </a:rPr>
              <a:t> </a:t>
            </a:r>
          </a:p>
        </p:txBody>
      </p:sp>
      <p:sp>
        <p:nvSpPr>
          <p:cNvPr id="4" name="What does">
            <a:extLst>
              <a:ext uri="{FF2B5EF4-FFF2-40B4-BE49-F238E27FC236}">
                <a16:creationId xmlns:a16="http://schemas.microsoft.com/office/drawing/2014/main" id="{468BC7D7-923C-012A-4F86-3C68BD16FB75}"/>
              </a:ext>
            </a:extLst>
          </p:cNvPr>
          <p:cNvSpPr>
            <a:spLocks noGrp="1"/>
          </p:cNvSpPr>
          <p:nvPr>
            <p:ph sz="half" idx="4294967295"/>
          </p:nvPr>
        </p:nvSpPr>
        <p:spPr>
          <a:xfrm>
            <a:off x="327025" y="771525"/>
            <a:ext cx="4168775" cy="400110"/>
          </a:xfrm>
        </p:spPr>
        <p:txBody>
          <a:bodyPr/>
          <a:lstStyle/>
          <a:p>
            <a:r>
              <a:rPr lang="en-AU" b="1" dirty="0"/>
              <a:t>What does this look like?</a:t>
            </a:r>
          </a:p>
          <a:p>
            <a:endParaRPr lang="en-AU" b="1" dirty="0"/>
          </a:p>
        </p:txBody>
      </p:sp>
      <p:sp>
        <p:nvSpPr>
          <p:cNvPr id="6" name="How does">
            <a:extLst>
              <a:ext uri="{FF2B5EF4-FFF2-40B4-BE49-F238E27FC236}">
                <a16:creationId xmlns:a16="http://schemas.microsoft.com/office/drawing/2014/main" id="{E6BDD345-1296-AD8F-D7AE-5AFEA4B26051}"/>
              </a:ext>
            </a:extLst>
          </p:cNvPr>
          <p:cNvSpPr>
            <a:spLocks noGrp="1"/>
          </p:cNvSpPr>
          <p:nvPr>
            <p:ph sz="half" idx="4294967295"/>
          </p:nvPr>
        </p:nvSpPr>
        <p:spPr>
          <a:xfrm>
            <a:off x="4572001" y="771525"/>
            <a:ext cx="4252912" cy="3168377"/>
          </a:xfrm>
        </p:spPr>
        <p:txBody>
          <a:bodyPr>
            <a:normAutofit/>
          </a:bodyPr>
          <a:lstStyle/>
          <a:p>
            <a:r>
              <a:rPr lang="en-AU" b="1" dirty="0"/>
              <a:t>How does this help?</a:t>
            </a:r>
          </a:p>
          <a:p>
            <a:pPr>
              <a:spcAft>
                <a:spcPts val="600"/>
              </a:spcAft>
            </a:pPr>
            <a:r>
              <a:rPr lang="en-AU" dirty="0"/>
              <a:t>Students understand:</a:t>
            </a:r>
          </a:p>
          <a:p>
            <a:pPr marL="342900" indent="-342900">
              <a:spcAft>
                <a:spcPts val="600"/>
              </a:spcAft>
              <a:buFont typeface="Arial" panose="020B0604020202020204" pitchFamily="34" charset="0"/>
              <a:buChar char="•"/>
            </a:pPr>
            <a:r>
              <a:rPr lang="en-AU" dirty="0">
                <a:solidFill>
                  <a:schemeClr val="tx2"/>
                </a:solidFill>
              </a:rPr>
              <a:t>the need for multiplicative thinking</a:t>
            </a:r>
          </a:p>
          <a:p>
            <a:pPr marL="342900" indent="-342900">
              <a:spcAft>
                <a:spcPts val="600"/>
              </a:spcAft>
              <a:buFont typeface="Arial" panose="020B0604020202020204" pitchFamily="34" charset="0"/>
              <a:buChar char="•"/>
            </a:pPr>
            <a:r>
              <a:rPr lang="en-AU" dirty="0">
                <a:solidFill>
                  <a:schemeClr val="bg1">
                    <a:lumMod val="75000"/>
                  </a:schemeClr>
                </a:solidFill>
              </a:rPr>
              <a:t>the connection between fractions, decimals and percentages</a:t>
            </a:r>
          </a:p>
          <a:p>
            <a:pPr marL="342900" indent="-342900">
              <a:spcAft>
                <a:spcPts val="600"/>
              </a:spcAft>
              <a:buFont typeface="Arial" panose="020B0604020202020204" pitchFamily="34" charset="0"/>
              <a:buChar char="•"/>
            </a:pPr>
            <a:r>
              <a:rPr lang="en-AU" dirty="0">
                <a:solidFill>
                  <a:schemeClr val="bg1">
                    <a:lumMod val="75000"/>
                  </a:schemeClr>
                </a:solidFill>
              </a:rPr>
              <a:t>a fraction can make a number shrink or grow.</a:t>
            </a:r>
          </a:p>
        </p:txBody>
      </p:sp>
      <mc:AlternateContent xmlns:mc="http://schemas.openxmlformats.org/markup-compatibility/2006" xmlns:a14="http://schemas.microsoft.com/office/drawing/2010/main">
        <mc:Choice Requires="a14">
          <p:sp>
            <p:nvSpPr>
              <p:cNvPr id="5" name="÷8">
                <a:extLst>
                  <a:ext uri="{FF2B5EF4-FFF2-40B4-BE49-F238E27FC236}">
                    <a16:creationId xmlns:a16="http://schemas.microsoft.com/office/drawing/2014/main" id="{4B8891AE-866A-3FF7-1071-FE6FFBEBF27A}"/>
                  </a:ext>
                </a:extLst>
              </p:cNvPr>
              <p:cNvSpPr txBox="1"/>
              <p:nvPr/>
            </p:nvSpPr>
            <p:spPr>
              <a:xfrm>
                <a:off x="1245682" y="2681391"/>
                <a:ext cx="644575"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2000" b="0" i="0" smtClean="0">
                          <a:solidFill>
                            <a:schemeClr val="accent5">
                              <a:lumMod val="60000"/>
                              <a:lumOff val="40000"/>
                            </a:schemeClr>
                          </a:solidFill>
                          <a:latin typeface="Cambria Math" panose="02040503050406030204" pitchFamily="18" charset="0"/>
                          <a:ea typeface="Cambria Math" panose="02040503050406030204" pitchFamily="18" charset="0"/>
                        </a:rPr>
                        <m:t>÷8</m:t>
                      </m:r>
                    </m:oMath>
                  </m:oMathPara>
                </a14:m>
                <a:endParaRPr lang="en-AU" sz="2000">
                  <a:solidFill>
                    <a:schemeClr val="accent5">
                      <a:lumMod val="60000"/>
                      <a:lumOff val="40000"/>
                    </a:schemeClr>
                  </a:solidFill>
                  <a:latin typeface="+mn-lt"/>
                </a:endParaRPr>
              </a:p>
            </p:txBody>
          </p:sp>
        </mc:Choice>
        <mc:Fallback xmlns="">
          <p:sp>
            <p:nvSpPr>
              <p:cNvPr id="5" name="÷8">
                <a:extLst>
                  <a:ext uri="{FF2B5EF4-FFF2-40B4-BE49-F238E27FC236}">
                    <a16:creationId xmlns:a16="http://schemas.microsoft.com/office/drawing/2014/main" id="{4B8891AE-866A-3FF7-1071-FE6FFBEBF27A}"/>
                  </a:ext>
                </a:extLst>
              </p:cNvPr>
              <p:cNvSpPr txBox="1">
                <a:spLocks noRot="1" noChangeAspect="1" noMove="1" noResize="1" noEditPoints="1" noAdjustHandles="1" noChangeArrowheads="1" noChangeShapeType="1" noTextEdit="1"/>
              </p:cNvSpPr>
              <p:nvPr/>
            </p:nvSpPr>
            <p:spPr>
              <a:xfrm>
                <a:off x="1245682" y="2681391"/>
                <a:ext cx="644575" cy="400110"/>
              </a:xfrm>
              <a:prstGeom prst="rect">
                <a:avLst/>
              </a:prstGeom>
              <a:blipFill>
                <a:blip r:embed="rId4"/>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7" name="x5">
                <a:extLst>
                  <a:ext uri="{FF2B5EF4-FFF2-40B4-BE49-F238E27FC236}">
                    <a16:creationId xmlns:a16="http://schemas.microsoft.com/office/drawing/2014/main" id="{E5A94589-0CFA-EB0F-A68E-397F8827D4B9}"/>
                  </a:ext>
                </a:extLst>
              </p:cNvPr>
              <p:cNvSpPr txBox="1"/>
              <p:nvPr/>
            </p:nvSpPr>
            <p:spPr>
              <a:xfrm>
                <a:off x="1168847" y="1789696"/>
                <a:ext cx="936452"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2000" b="0" i="0" smtClean="0">
                          <a:solidFill>
                            <a:schemeClr val="accent5">
                              <a:lumMod val="60000"/>
                              <a:lumOff val="40000"/>
                            </a:schemeClr>
                          </a:solidFill>
                          <a:latin typeface="Cambria Math" panose="02040503050406030204" pitchFamily="18" charset="0"/>
                          <a:ea typeface="Cambria Math" panose="02040503050406030204" pitchFamily="18" charset="0"/>
                        </a:rPr>
                        <m:t>×5</m:t>
                      </m:r>
                    </m:oMath>
                  </m:oMathPara>
                </a14:m>
                <a:endParaRPr lang="en-AU" sz="2000">
                  <a:solidFill>
                    <a:schemeClr val="accent5">
                      <a:lumMod val="60000"/>
                      <a:lumOff val="40000"/>
                    </a:schemeClr>
                  </a:solidFill>
                  <a:latin typeface="+mn-lt"/>
                </a:endParaRPr>
              </a:p>
            </p:txBody>
          </p:sp>
        </mc:Choice>
        <mc:Fallback xmlns="">
          <p:sp>
            <p:nvSpPr>
              <p:cNvPr id="7" name="x5">
                <a:extLst>
                  <a:ext uri="{FF2B5EF4-FFF2-40B4-BE49-F238E27FC236}">
                    <a16:creationId xmlns:a16="http://schemas.microsoft.com/office/drawing/2014/main" id="{E5A94589-0CFA-EB0F-A68E-397F8827D4B9}"/>
                  </a:ext>
                </a:extLst>
              </p:cNvPr>
              <p:cNvSpPr txBox="1">
                <a:spLocks noRot="1" noChangeAspect="1" noMove="1" noResize="1" noEditPoints="1" noAdjustHandles="1" noChangeArrowheads="1" noChangeShapeType="1" noTextEdit="1"/>
              </p:cNvSpPr>
              <p:nvPr/>
            </p:nvSpPr>
            <p:spPr>
              <a:xfrm>
                <a:off x="1168847" y="1789696"/>
                <a:ext cx="936452" cy="400110"/>
              </a:xfrm>
              <a:prstGeom prst="rect">
                <a:avLst/>
              </a:prstGeom>
              <a:blipFill>
                <a:blip r:embed="rId5"/>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9" name="Determine">
                <a:extLst>
                  <a:ext uri="{FF2B5EF4-FFF2-40B4-BE49-F238E27FC236}">
                    <a16:creationId xmlns:a16="http://schemas.microsoft.com/office/drawing/2014/main" id="{23058C33-85A7-35EF-DC34-34BE0BBAF925}"/>
                  </a:ext>
                </a:extLst>
              </p:cNvPr>
              <p:cNvSpPr txBox="1">
                <a:spLocks/>
              </p:cNvSpPr>
              <p:nvPr/>
            </p:nvSpPr>
            <p:spPr>
              <a:xfrm>
                <a:off x="327025" y="2121154"/>
                <a:ext cx="4168775" cy="738419"/>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r>
                  <a:rPr lang="en-AU" dirty="0"/>
                  <a:t>Determine  </a:t>
                </a:r>
                <a14:m>
                  <m:oMath xmlns:m="http://schemas.openxmlformats.org/officeDocument/2006/math">
                    <m:f>
                      <m:fPr>
                        <m:ctrlPr>
                          <a:rPr lang="en-AU" sz="2800" i="1" smtClean="0">
                            <a:latin typeface="Cambria Math" panose="02040503050406030204" pitchFamily="18" charset="0"/>
                          </a:rPr>
                        </m:ctrlPr>
                      </m:fPr>
                      <m:num>
                        <m:r>
                          <a:rPr lang="en-AU" sz="2800" i="1" smtClean="0">
                            <a:latin typeface="Cambria Math" panose="02040503050406030204" pitchFamily="18" charset="0"/>
                          </a:rPr>
                          <m:t>5</m:t>
                        </m:r>
                      </m:num>
                      <m:den>
                        <m:r>
                          <a:rPr lang="en-AU" sz="2800" i="1" smtClean="0">
                            <a:latin typeface="Cambria Math" panose="02040503050406030204" pitchFamily="18" charset="0"/>
                          </a:rPr>
                          <m:t>8</m:t>
                        </m:r>
                      </m:den>
                    </m:f>
                  </m:oMath>
                </a14:m>
                <a:r>
                  <a:rPr lang="en-AU" dirty="0"/>
                  <a:t>  of </a:t>
                </a:r>
                <a14:m>
                  <m:oMath xmlns:m="http://schemas.openxmlformats.org/officeDocument/2006/math">
                    <m:r>
                      <a:rPr lang="en-AU" sz="2200" b="0" i="0" dirty="0" smtClean="0">
                        <a:latin typeface="Cambria Math" panose="02040503050406030204" pitchFamily="18" charset="0"/>
                      </a:rPr>
                      <m:t> </m:t>
                    </m:r>
                    <m:r>
                      <a:rPr lang="en-AU" sz="2200" i="1" dirty="0" smtClean="0">
                        <a:solidFill>
                          <a:schemeClr val="bg1"/>
                        </a:solidFill>
                        <a:latin typeface="Cambria Math" panose="02040503050406030204" pitchFamily="18" charset="0"/>
                      </a:rPr>
                      <m:t>900</m:t>
                    </m:r>
                  </m:oMath>
                </a14:m>
                <a:r>
                  <a:rPr lang="en-AU" dirty="0"/>
                  <a:t>  </a:t>
                </a:r>
                <a:r>
                  <a:rPr lang="en-AU" dirty="0" err="1"/>
                  <a:t>mL.</a:t>
                </a:r>
                <a:endParaRPr lang="en-AU" dirty="0"/>
              </a:p>
            </p:txBody>
          </p:sp>
        </mc:Choice>
        <mc:Fallback xmlns="">
          <p:sp>
            <p:nvSpPr>
              <p:cNvPr id="9" name="Determine">
                <a:extLst>
                  <a:ext uri="{FF2B5EF4-FFF2-40B4-BE49-F238E27FC236}">
                    <a16:creationId xmlns:a16="http://schemas.microsoft.com/office/drawing/2014/main" id="{23058C33-85A7-35EF-DC34-34BE0BBAF925}"/>
                  </a:ext>
                </a:extLst>
              </p:cNvPr>
              <p:cNvSpPr txBox="1">
                <a:spLocks noRot="1" noChangeAspect="1" noMove="1" noResize="1" noEditPoints="1" noAdjustHandles="1" noChangeArrowheads="1" noChangeShapeType="1" noTextEdit="1"/>
              </p:cNvSpPr>
              <p:nvPr/>
            </p:nvSpPr>
            <p:spPr>
              <a:xfrm>
                <a:off x="327025" y="2121154"/>
                <a:ext cx="4168775" cy="738419"/>
              </a:xfrm>
              <a:prstGeom prst="rect">
                <a:avLst/>
              </a:prstGeom>
              <a:blipFill>
                <a:blip r:embed="rId6"/>
                <a:stretch>
                  <a:fillRect l="-3801"/>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5" name="900 Purple">
                <a:extLst>
                  <a:ext uri="{FF2B5EF4-FFF2-40B4-BE49-F238E27FC236}">
                    <a16:creationId xmlns:a16="http://schemas.microsoft.com/office/drawing/2014/main" id="{29EAAA40-7700-8A7E-4130-C42AB1683004}"/>
                  </a:ext>
                </a:extLst>
              </p:cNvPr>
              <p:cNvSpPr txBox="1"/>
              <p:nvPr/>
            </p:nvSpPr>
            <p:spPr>
              <a:xfrm>
                <a:off x="2105299" y="2261451"/>
                <a:ext cx="835681" cy="4308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AU" sz="2200" b="0" i="0" dirty="0" smtClean="0">
                          <a:solidFill>
                            <a:schemeClr val="accent5">
                              <a:lumMod val="60000"/>
                              <a:lumOff val="40000"/>
                            </a:schemeClr>
                          </a:solidFill>
                          <a:latin typeface="Cambria Math" panose="02040503050406030204" pitchFamily="18" charset="0"/>
                        </a:rPr>
                        <m:t>900</m:t>
                      </m:r>
                    </m:oMath>
                  </m:oMathPara>
                </a14:m>
                <a:endParaRPr lang="en-AU" sz="2200">
                  <a:solidFill>
                    <a:schemeClr val="accent5">
                      <a:lumMod val="60000"/>
                      <a:lumOff val="40000"/>
                    </a:schemeClr>
                  </a:solidFill>
                </a:endParaRPr>
              </a:p>
            </p:txBody>
          </p:sp>
        </mc:Choice>
        <mc:Fallback xmlns="">
          <p:sp>
            <p:nvSpPr>
              <p:cNvPr id="15" name="900 Purple">
                <a:extLst>
                  <a:ext uri="{FF2B5EF4-FFF2-40B4-BE49-F238E27FC236}">
                    <a16:creationId xmlns:a16="http://schemas.microsoft.com/office/drawing/2014/main" id="{29EAAA40-7700-8A7E-4130-C42AB1683004}"/>
                  </a:ext>
                </a:extLst>
              </p:cNvPr>
              <p:cNvSpPr txBox="1">
                <a:spLocks noRot="1" noChangeAspect="1" noMove="1" noResize="1" noEditPoints="1" noAdjustHandles="1" noChangeArrowheads="1" noChangeShapeType="1" noTextEdit="1"/>
              </p:cNvSpPr>
              <p:nvPr/>
            </p:nvSpPr>
            <p:spPr>
              <a:xfrm>
                <a:off x="2105299" y="2261451"/>
                <a:ext cx="835681" cy="430887"/>
              </a:xfrm>
              <a:prstGeom prst="rect">
                <a:avLst/>
              </a:prstGeom>
              <a:blipFill>
                <a:blip r:embed="rId7"/>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ADC9D91-FCB5-D3EF-377F-1BD2B5516921}"/>
                  </a:ext>
                </a:extLst>
              </p:cNvPr>
              <p:cNvSpPr txBox="1"/>
              <p:nvPr/>
            </p:nvSpPr>
            <p:spPr>
              <a:xfrm>
                <a:off x="228600" y="1299882"/>
                <a:ext cx="3886200" cy="489814"/>
              </a:xfrm>
              <a:prstGeom prst="rect">
                <a:avLst/>
              </a:prstGeom>
              <a:noFill/>
            </p:spPr>
            <p:txBody>
              <a:bodyPr wrap="square" rtlCol="0">
                <a:spAutoFit/>
              </a:bodyPr>
              <a:lstStyle/>
              <a:p>
                <a:r>
                  <a:rPr lang="en-AU" dirty="0"/>
                  <a:t>Example 1: Determine </a:t>
                </a:r>
                <a14:m>
                  <m:oMath xmlns:m="http://schemas.openxmlformats.org/officeDocument/2006/math">
                    <m:f>
                      <m:fPr>
                        <m:ctrlPr>
                          <a:rPr lang="en-AU" sz="1800" i="1" smtClean="0">
                            <a:latin typeface="Cambria Math" panose="02040503050406030204" pitchFamily="18" charset="0"/>
                          </a:rPr>
                        </m:ctrlPr>
                      </m:fPr>
                      <m:num>
                        <m:r>
                          <a:rPr lang="en-AU" sz="1800" i="1" smtClean="0">
                            <a:latin typeface="Cambria Math" panose="02040503050406030204" pitchFamily="18" charset="0"/>
                          </a:rPr>
                          <m:t>5</m:t>
                        </m:r>
                      </m:num>
                      <m:den>
                        <m:r>
                          <a:rPr lang="en-AU" sz="1800" i="1" smtClean="0">
                            <a:latin typeface="Cambria Math" panose="02040503050406030204" pitchFamily="18" charset="0"/>
                          </a:rPr>
                          <m:t>8</m:t>
                        </m:r>
                      </m:den>
                    </m:f>
                  </m:oMath>
                </a14:m>
                <a:r>
                  <a:rPr lang="en-AU" dirty="0"/>
                  <a:t> of 900 </a:t>
                </a:r>
                <a:r>
                  <a:rPr lang="en-AU" dirty="0" err="1"/>
                  <a:t>mL.</a:t>
                </a:r>
                <a:r>
                  <a:rPr lang="en-AU" dirty="0"/>
                  <a:t> </a:t>
                </a:r>
              </a:p>
            </p:txBody>
          </p:sp>
        </mc:Choice>
        <mc:Fallback xmlns="">
          <p:sp>
            <p:nvSpPr>
              <p:cNvPr id="11" name="TextBox 10">
                <a:extLst>
                  <a:ext uri="{FF2B5EF4-FFF2-40B4-BE49-F238E27FC236}">
                    <a16:creationId xmlns:a16="http://schemas.microsoft.com/office/drawing/2014/main" id="{AADC9D91-FCB5-D3EF-377F-1BD2B5516921}"/>
                  </a:ext>
                </a:extLst>
              </p:cNvPr>
              <p:cNvSpPr txBox="1">
                <a:spLocks noRot="1" noChangeAspect="1" noMove="1" noResize="1" noEditPoints="1" noAdjustHandles="1" noChangeArrowheads="1" noChangeShapeType="1" noTextEdit="1"/>
              </p:cNvSpPr>
              <p:nvPr/>
            </p:nvSpPr>
            <p:spPr>
              <a:xfrm>
                <a:off x="228600" y="1299882"/>
                <a:ext cx="3886200" cy="489814"/>
              </a:xfrm>
              <a:prstGeom prst="rect">
                <a:avLst/>
              </a:prstGeom>
              <a:blipFill>
                <a:blip r:embed="rId8"/>
                <a:stretch>
                  <a:fillRect l="-1413" b="-4938"/>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3" name="÷8">
                <a:extLst>
                  <a:ext uri="{FF2B5EF4-FFF2-40B4-BE49-F238E27FC236}">
                    <a16:creationId xmlns:a16="http://schemas.microsoft.com/office/drawing/2014/main" id="{368E1D3A-D437-8F9C-1419-9258479B47EF}"/>
                  </a:ext>
                </a:extLst>
              </p:cNvPr>
              <p:cNvSpPr txBox="1"/>
              <p:nvPr/>
            </p:nvSpPr>
            <p:spPr>
              <a:xfrm>
                <a:off x="1865135" y="3362717"/>
                <a:ext cx="644575"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2000" b="0" i="0" smtClean="0">
                          <a:solidFill>
                            <a:schemeClr val="accent5">
                              <a:lumMod val="60000"/>
                              <a:lumOff val="40000"/>
                            </a:schemeClr>
                          </a:solidFill>
                          <a:latin typeface="Cambria Math" panose="02040503050406030204" pitchFamily="18" charset="0"/>
                          <a:ea typeface="Cambria Math" panose="02040503050406030204" pitchFamily="18" charset="0"/>
                        </a:rPr>
                        <m:t>÷8</m:t>
                      </m:r>
                    </m:oMath>
                  </m:oMathPara>
                </a14:m>
                <a:endParaRPr lang="en-AU" sz="2000">
                  <a:solidFill>
                    <a:schemeClr val="accent5">
                      <a:lumMod val="60000"/>
                      <a:lumOff val="40000"/>
                    </a:schemeClr>
                  </a:solidFill>
                  <a:latin typeface="+mn-lt"/>
                </a:endParaRPr>
              </a:p>
            </p:txBody>
          </p:sp>
        </mc:Choice>
        <mc:Fallback xmlns="">
          <p:sp>
            <p:nvSpPr>
              <p:cNvPr id="3" name="÷8">
                <a:extLst>
                  <a:ext uri="{FF2B5EF4-FFF2-40B4-BE49-F238E27FC236}">
                    <a16:creationId xmlns:a16="http://schemas.microsoft.com/office/drawing/2014/main" id="{368E1D3A-D437-8F9C-1419-9258479B47EF}"/>
                  </a:ext>
                </a:extLst>
              </p:cNvPr>
              <p:cNvSpPr txBox="1">
                <a:spLocks noRot="1" noChangeAspect="1" noMove="1" noResize="1" noEditPoints="1" noAdjustHandles="1" noChangeArrowheads="1" noChangeShapeType="1" noTextEdit="1"/>
              </p:cNvSpPr>
              <p:nvPr/>
            </p:nvSpPr>
            <p:spPr>
              <a:xfrm>
                <a:off x="1865135" y="3362717"/>
                <a:ext cx="644575" cy="400110"/>
              </a:xfrm>
              <a:prstGeom prst="rect">
                <a:avLst/>
              </a:prstGeom>
              <a:blipFill>
                <a:blip r:embed="rId9"/>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8" name="x5">
                <a:extLst>
                  <a:ext uri="{FF2B5EF4-FFF2-40B4-BE49-F238E27FC236}">
                    <a16:creationId xmlns:a16="http://schemas.microsoft.com/office/drawing/2014/main" id="{C51F6171-0990-6C1B-4D88-4C0DC5118D4D}"/>
                  </a:ext>
                </a:extLst>
              </p:cNvPr>
              <p:cNvSpPr txBox="1"/>
              <p:nvPr/>
            </p:nvSpPr>
            <p:spPr>
              <a:xfrm>
                <a:off x="2190133" y="3362717"/>
                <a:ext cx="1845074"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2000" b="0" i="0" smtClean="0">
                          <a:solidFill>
                            <a:schemeClr val="accent5">
                              <a:lumMod val="60000"/>
                              <a:lumOff val="40000"/>
                            </a:schemeClr>
                          </a:solidFill>
                          <a:latin typeface="Cambria Math" panose="02040503050406030204" pitchFamily="18" charset="0"/>
                          <a:ea typeface="Cambria Math" panose="02040503050406030204" pitchFamily="18" charset="0"/>
                        </a:rPr>
                        <m:t>×5=562.5</m:t>
                      </m:r>
                    </m:oMath>
                  </m:oMathPara>
                </a14:m>
                <a:endParaRPr lang="en-AU" sz="2000" dirty="0">
                  <a:solidFill>
                    <a:schemeClr val="accent5">
                      <a:lumMod val="60000"/>
                      <a:lumOff val="40000"/>
                    </a:schemeClr>
                  </a:solidFill>
                  <a:latin typeface="+mn-lt"/>
                </a:endParaRPr>
              </a:p>
            </p:txBody>
          </p:sp>
        </mc:Choice>
        <mc:Fallback xmlns="">
          <p:sp>
            <p:nvSpPr>
              <p:cNvPr id="8" name="x5">
                <a:extLst>
                  <a:ext uri="{FF2B5EF4-FFF2-40B4-BE49-F238E27FC236}">
                    <a16:creationId xmlns:a16="http://schemas.microsoft.com/office/drawing/2014/main" id="{C51F6171-0990-6C1B-4D88-4C0DC5118D4D}"/>
                  </a:ext>
                </a:extLst>
              </p:cNvPr>
              <p:cNvSpPr txBox="1">
                <a:spLocks noRot="1" noChangeAspect="1" noMove="1" noResize="1" noEditPoints="1" noAdjustHandles="1" noChangeArrowheads="1" noChangeShapeType="1" noTextEdit="1"/>
              </p:cNvSpPr>
              <p:nvPr/>
            </p:nvSpPr>
            <p:spPr>
              <a:xfrm>
                <a:off x="2190133" y="3362717"/>
                <a:ext cx="1845074" cy="400110"/>
              </a:xfrm>
              <a:prstGeom prst="rect">
                <a:avLst/>
              </a:prstGeom>
              <a:blipFill>
                <a:blip r:embed="rId10"/>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0" name="900 Purple">
                <a:extLst>
                  <a:ext uri="{FF2B5EF4-FFF2-40B4-BE49-F238E27FC236}">
                    <a16:creationId xmlns:a16="http://schemas.microsoft.com/office/drawing/2014/main" id="{E88C24D8-8FB1-3E0C-FD11-B4F5B1BBB813}"/>
                  </a:ext>
                </a:extLst>
              </p:cNvPr>
              <p:cNvSpPr txBox="1"/>
              <p:nvPr/>
            </p:nvSpPr>
            <p:spPr>
              <a:xfrm>
                <a:off x="1245682" y="3347329"/>
                <a:ext cx="835681" cy="4308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AU" sz="2200" b="0" i="0" dirty="0" smtClean="0">
                          <a:solidFill>
                            <a:schemeClr val="accent5">
                              <a:lumMod val="60000"/>
                              <a:lumOff val="40000"/>
                            </a:schemeClr>
                          </a:solidFill>
                          <a:latin typeface="Cambria Math" panose="02040503050406030204" pitchFamily="18" charset="0"/>
                        </a:rPr>
                        <m:t>900</m:t>
                      </m:r>
                    </m:oMath>
                  </m:oMathPara>
                </a14:m>
                <a:endParaRPr lang="en-AU" sz="2200" dirty="0">
                  <a:solidFill>
                    <a:schemeClr val="accent5">
                      <a:lumMod val="60000"/>
                      <a:lumOff val="40000"/>
                    </a:schemeClr>
                  </a:solidFill>
                </a:endParaRPr>
              </a:p>
            </p:txBody>
          </p:sp>
        </mc:Choice>
        <mc:Fallback xmlns="">
          <p:sp>
            <p:nvSpPr>
              <p:cNvPr id="10" name="900 Purple">
                <a:extLst>
                  <a:ext uri="{FF2B5EF4-FFF2-40B4-BE49-F238E27FC236}">
                    <a16:creationId xmlns:a16="http://schemas.microsoft.com/office/drawing/2014/main" id="{E88C24D8-8FB1-3E0C-FD11-B4F5B1BBB813}"/>
                  </a:ext>
                </a:extLst>
              </p:cNvPr>
              <p:cNvSpPr txBox="1">
                <a:spLocks noRot="1" noChangeAspect="1" noMove="1" noResize="1" noEditPoints="1" noAdjustHandles="1" noChangeArrowheads="1" noChangeShapeType="1" noTextEdit="1"/>
              </p:cNvSpPr>
              <p:nvPr/>
            </p:nvSpPr>
            <p:spPr>
              <a:xfrm>
                <a:off x="1245682" y="3347329"/>
                <a:ext cx="835681" cy="430887"/>
              </a:xfrm>
              <a:prstGeom prst="rect">
                <a:avLst/>
              </a:prstGeom>
              <a:blipFill>
                <a:blip r:embed="rId11"/>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2" name="÷8">
                <a:extLst>
                  <a:ext uri="{FF2B5EF4-FFF2-40B4-BE49-F238E27FC236}">
                    <a16:creationId xmlns:a16="http://schemas.microsoft.com/office/drawing/2014/main" id="{547CC88A-793B-D502-47BC-149453063B00}"/>
                  </a:ext>
                </a:extLst>
              </p:cNvPr>
              <p:cNvSpPr txBox="1"/>
              <p:nvPr/>
            </p:nvSpPr>
            <p:spPr>
              <a:xfrm>
                <a:off x="2317106" y="3809092"/>
                <a:ext cx="1535656" cy="400110"/>
              </a:xfrm>
              <a:prstGeom prst="rect">
                <a:avLst/>
              </a:prstGeom>
              <a:noFill/>
            </p:spPr>
            <p:txBody>
              <a:bodyPr wrap="square" rtlCol="0">
                <a:spAutoFit/>
              </a:bodyPr>
              <a:lstStyle/>
              <a:p>
                <a14:m>
                  <m:oMath xmlns:m="http://schemas.openxmlformats.org/officeDocument/2006/math">
                    <m:r>
                      <a:rPr lang="en-AU" sz="2000" b="0" i="0" smtClean="0">
                        <a:solidFill>
                          <a:schemeClr val="accent5">
                            <a:lumMod val="60000"/>
                            <a:lumOff val="40000"/>
                          </a:schemeClr>
                        </a:solidFill>
                        <a:latin typeface="Cambria Math" panose="02040503050406030204" pitchFamily="18" charset="0"/>
                        <a:ea typeface="Cambria Math" panose="02040503050406030204" pitchFamily="18" charset="0"/>
                      </a:rPr>
                      <m:t>÷8</m:t>
                    </m:r>
                  </m:oMath>
                </a14:m>
                <a:r>
                  <a:rPr lang="en-AU" sz="2000">
                    <a:solidFill>
                      <a:schemeClr val="accent5">
                        <a:lumMod val="60000"/>
                        <a:lumOff val="40000"/>
                      </a:schemeClr>
                    </a:solidFill>
                    <a:latin typeface="+mn-lt"/>
                  </a:rPr>
                  <a:t> </a:t>
                </a:r>
                <a:r>
                  <a:rPr lang="en-AU" sz="2000">
                    <a:solidFill>
                      <a:schemeClr val="accent5">
                        <a:lumMod val="60000"/>
                        <a:lumOff val="40000"/>
                      </a:schemeClr>
                    </a:solidFill>
                    <a:latin typeface="Cambria Math" panose="02040503050406030204" pitchFamily="18" charset="0"/>
                    <a:ea typeface="Cambria Math" panose="02040503050406030204" pitchFamily="18" charset="0"/>
                  </a:rPr>
                  <a:t>= 562.5</a:t>
                </a:r>
              </a:p>
            </p:txBody>
          </p:sp>
        </mc:Choice>
        <mc:Fallback xmlns="">
          <p:sp>
            <p:nvSpPr>
              <p:cNvPr id="12" name="÷8">
                <a:extLst>
                  <a:ext uri="{FF2B5EF4-FFF2-40B4-BE49-F238E27FC236}">
                    <a16:creationId xmlns:a16="http://schemas.microsoft.com/office/drawing/2014/main" id="{547CC88A-793B-D502-47BC-149453063B00}"/>
                  </a:ext>
                </a:extLst>
              </p:cNvPr>
              <p:cNvSpPr txBox="1">
                <a:spLocks noRot="1" noChangeAspect="1" noMove="1" noResize="1" noEditPoints="1" noAdjustHandles="1" noChangeArrowheads="1" noChangeShapeType="1" noTextEdit="1"/>
              </p:cNvSpPr>
              <p:nvPr/>
            </p:nvSpPr>
            <p:spPr>
              <a:xfrm>
                <a:off x="2317106" y="3809092"/>
                <a:ext cx="1535656" cy="400110"/>
              </a:xfrm>
              <a:prstGeom prst="rect">
                <a:avLst/>
              </a:prstGeom>
              <a:blipFill>
                <a:blip r:embed="rId12"/>
                <a:stretch>
                  <a:fillRect t="-9231" r="-2381" b="-27692"/>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3" name="x5">
                <a:extLst>
                  <a:ext uri="{FF2B5EF4-FFF2-40B4-BE49-F238E27FC236}">
                    <a16:creationId xmlns:a16="http://schemas.microsoft.com/office/drawing/2014/main" id="{B207A5F3-CDF7-2D60-DBB7-2911FBE43D0E}"/>
                  </a:ext>
                </a:extLst>
              </p:cNvPr>
              <p:cNvSpPr txBox="1"/>
              <p:nvPr/>
            </p:nvSpPr>
            <p:spPr>
              <a:xfrm>
                <a:off x="1702941" y="3809092"/>
                <a:ext cx="936452"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2000" b="0" i="0" smtClean="0">
                          <a:solidFill>
                            <a:schemeClr val="accent5">
                              <a:lumMod val="60000"/>
                              <a:lumOff val="40000"/>
                            </a:schemeClr>
                          </a:solidFill>
                          <a:latin typeface="Cambria Math" panose="02040503050406030204" pitchFamily="18" charset="0"/>
                          <a:ea typeface="Cambria Math" panose="02040503050406030204" pitchFamily="18" charset="0"/>
                        </a:rPr>
                        <m:t>×5</m:t>
                      </m:r>
                    </m:oMath>
                  </m:oMathPara>
                </a14:m>
                <a:endParaRPr lang="en-AU" sz="2000" dirty="0">
                  <a:solidFill>
                    <a:schemeClr val="accent5">
                      <a:lumMod val="60000"/>
                      <a:lumOff val="40000"/>
                    </a:schemeClr>
                  </a:solidFill>
                  <a:latin typeface="+mn-lt"/>
                </a:endParaRPr>
              </a:p>
            </p:txBody>
          </p:sp>
        </mc:Choice>
        <mc:Fallback xmlns="">
          <p:sp>
            <p:nvSpPr>
              <p:cNvPr id="13" name="x5">
                <a:extLst>
                  <a:ext uri="{FF2B5EF4-FFF2-40B4-BE49-F238E27FC236}">
                    <a16:creationId xmlns:a16="http://schemas.microsoft.com/office/drawing/2014/main" id="{B207A5F3-CDF7-2D60-DBB7-2911FBE43D0E}"/>
                  </a:ext>
                </a:extLst>
              </p:cNvPr>
              <p:cNvSpPr txBox="1">
                <a:spLocks noRot="1" noChangeAspect="1" noMove="1" noResize="1" noEditPoints="1" noAdjustHandles="1" noChangeArrowheads="1" noChangeShapeType="1" noTextEdit="1"/>
              </p:cNvSpPr>
              <p:nvPr/>
            </p:nvSpPr>
            <p:spPr>
              <a:xfrm>
                <a:off x="1702941" y="3809092"/>
                <a:ext cx="936452" cy="400110"/>
              </a:xfrm>
              <a:prstGeom prst="rect">
                <a:avLst/>
              </a:prstGeom>
              <a:blipFill>
                <a:blip r:embed="rId13"/>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4" name="900 Purple">
                <a:extLst>
                  <a:ext uri="{FF2B5EF4-FFF2-40B4-BE49-F238E27FC236}">
                    <a16:creationId xmlns:a16="http://schemas.microsoft.com/office/drawing/2014/main" id="{4CF24DEC-21DF-4F3C-A28D-F6E205130ECF}"/>
                  </a:ext>
                </a:extLst>
              </p:cNvPr>
              <p:cNvSpPr txBox="1"/>
              <p:nvPr/>
            </p:nvSpPr>
            <p:spPr>
              <a:xfrm>
                <a:off x="1245682" y="3793704"/>
                <a:ext cx="835681" cy="4308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AU" sz="2200" b="0" i="0" dirty="0" smtClean="0">
                          <a:solidFill>
                            <a:schemeClr val="accent5">
                              <a:lumMod val="60000"/>
                              <a:lumOff val="40000"/>
                            </a:schemeClr>
                          </a:solidFill>
                          <a:latin typeface="Cambria Math" panose="02040503050406030204" pitchFamily="18" charset="0"/>
                        </a:rPr>
                        <m:t>900</m:t>
                      </m:r>
                    </m:oMath>
                  </m:oMathPara>
                </a14:m>
                <a:endParaRPr lang="en-AU" sz="2200">
                  <a:solidFill>
                    <a:schemeClr val="accent5">
                      <a:lumMod val="60000"/>
                      <a:lumOff val="40000"/>
                    </a:schemeClr>
                  </a:solidFill>
                </a:endParaRPr>
              </a:p>
            </p:txBody>
          </p:sp>
        </mc:Choice>
        <mc:Fallback xmlns="">
          <p:sp>
            <p:nvSpPr>
              <p:cNvPr id="14" name="900 Purple">
                <a:extLst>
                  <a:ext uri="{FF2B5EF4-FFF2-40B4-BE49-F238E27FC236}">
                    <a16:creationId xmlns:a16="http://schemas.microsoft.com/office/drawing/2014/main" id="{4CF24DEC-21DF-4F3C-A28D-F6E205130ECF}"/>
                  </a:ext>
                </a:extLst>
              </p:cNvPr>
              <p:cNvSpPr txBox="1">
                <a:spLocks noRot="1" noChangeAspect="1" noMove="1" noResize="1" noEditPoints="1" noAdjustHandles="1" noChangeArrowheads="1" noChangeShapeType="1" noTextEdit="1"/>
              </p:cNvSpPr>
              <p:nvPr/>
            </p:nvSpPr>
            <p:spPr>
              <a:xfrm>
                <a:off x="1245682" y="3793704"/>
                <a:ext cx="835681" cy="430887"/>
              </a:xfrm>
              <a:prstGeom prst="rect">
                <a:avLst/>
              </a:prstGeom>
              <a:blipFill>
                <a:blip r:embed="rId14"/>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867541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5" grpId="0"/>
      <p:bldP spid="3" grpId="0"/>
      <p:bldP spid="8" grpId="0"/>
      <p:bldP spid="10"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DF784-33DA-D21B-5075-E9A96A74B2D0}"/>
              </a:ext>
            </a:extLst>
          </p:cNvPr>
          <p:cNvSpPr>
            <a:spLocks noGrp="1"/>
          </p:cNvSpPr>
          <p:nvPr>
            <p:ph type="title"/>
          </p:nvPr>
        </p:nvSpPr>
        <p:spPr/>
        <p:txBody>
          <a:bodyPr/>
          <a:lstStyle/>
          <a:p>
            <a:r>
              <a:rPr lang="en-AU"/>
              <a:t>Outline</a:t>
            </a:r>
          </a:p>
        </p:txBody>
      </p:sp>
      <p:graphicFrame>
        <p:nvGraphicFramePr>
          <p:cNvPr id="8" name="Diagram 7">
            <a:extLst>
              <a:ext uri="{FF2B5EF4-FFF2-40B4-BE49-F238E27FC236}">
                <a16:creationId xmlns:a16="http://schemas.microsoft.com/office/drawing/2014/main" id="{9B86476B-ECD3-A8AC-E4A9-CED5472BADC1}"/>
              </a:ext>
            </a:extLst>
          </p:cNvPr>
          <p:cNvGraphicFramePr/>
          <p:nvPr>
            <p:extLst>
              <p:ext uri="{D42A27DB-BD31-4B8C-83A1-F6EECF244321}">
                <p14:modId xmlns:p14="http://schemas.microsoft.com/office/powerpoint/2010/main" val="2818131477"/>
              </p:ext>
            </p:extLst>
          </p:nvPr>
        </p:nvGraphicFramePr>
        <p:xfrm>
          <a:off x="1693888" y="928072"/>
          <a:ext cx="5756223"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14632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7F70B-E99C-10AC-E2F4-DD1C67E5C8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984C28-C8E8-9910-FE4B-065E16FA5DBE}"/>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chemeClr val="accent5">
                    <a:lumMod val="60000"/>
                    <a:lumOff val="40000"/>
                  </a:schemeClr>
                </a:solidFill>
              </a:rPr>
              <a:t>operators</a:t>
            </a:r>
            <a:r>
              <a:rPr lang="en-AU" b="1">
                <a:solidFill>
                  <a:schemeClr val="tx1"/>
                </a:solidFill>
              </a:rPr>
              <a:t> </a:t>
            </a:r>
          </a:p>
        </p:txBody>
      </p:sp>
      <p:sp>
        <p:nvSpPr>
          <p:cNvPr id="4" name="What does">
            <a:extLst>
              <a:ext uri="{FF2B5EF4-FFF2-40B4-BE49-F238E27FC236}">
                <a16:creationId xmlns:a16="http://schemas.microsoft.com/office/drawing/2014/main" id="{3DA46199-93F0-1812-EE13-6888E4D4B7B0}"/>
              </a:ext>
            </a:extLst>
          </p:cNvPr>
          <p:cNvSpPr>
            <a:spLocks noGrp="1"/>
          </p:cNvSpPr>
          <p:nvPr>
            <p:ph sz="half" idx="4294967295"/>
          </p:nvPr>
        </p:nvSpPr>
        <p:spPr>
          <a:xfrm>
            <a:off x="327025" y="771525"/>
            <a:ext cx="4168775" cy="400110"/>
          </a:xfrm>
        </p:spPr>
        <p:txBody>
          <a:bodyPr/>
          <a:lstStyle/>
          <a:p>
            <a:r>
              <a:rPr lang="en-AU" b="1"/>
              <a:t>What does this look like?</a:t>
            </a:r>
          </a:p>
          <a:p>
            <a:endParaRPr lang="en-AU" b="1"/>
          </a:p>
        </p:txBody>
      </p:sp>
      <p:sp>
        <p:nvSpPr>
          <p:cNvPr id="6" name="How does">
            <a:extLst>
              <a:ext uri="{FF2B5EF4-FFF2-40B4-BE49-F238E27FC236}">
                <a16:creationId xmlns:a16="http://schemas.microsoft.com/office/drawing/2014/main" id="{023E89C3-3B67-1FB5-209B-9DB80BE0293A}"/>
              </a:ext>
            </a:extLst>
          </p:cNvPr>
          <p:cNvSpPr>
            <a:spLocks noGrp="1"/>
          </p:cNvSpPr>
          <p:nvPr>
            <p:ph sz="half" idx="4294967295"/>
          </p:nvPr>
        </p:nvSpPr>
        <p:spPr>
          <a:xfrm>
            <a:off x="4571999" y="771525"/>
            <a:ext cx="4252913" cy="3168377"/>
          </a:xfrm>
        </p:spPr>
        <p:txBody>
          <a:bodyPr>
            <a:normAutofit/>
          </a:bodyPr>
          <a:lstStyle/>
          <a:p>
            <a:r>
              <a:rPr lang="en-AU" b="1" dirty="0"/>
              <a:t>How does this help?</a:t>
            </a:r>
          </a:p>
          <a:p>
            <a:pPr>
              <a:spcAft>
                <a:spcPts val="600"/>
              </a:spcAft>
            </a:pPr>
            <a:r>
              <a:rPr lang="en-AU" dirty="0"/>
              <a:t>Students understand:</a:t>
            </a:r>
          </a:p>
          <a:p>
            <a:pPr marL="342900" indent="-342900">
              <a:spcAft>
                <a:spcPts val="600"/>
              </a:spcAft>
              <a:buFont typeface="Arial" panose="020B0604020202020204" pitchFamily="34" charset="0"/>
              <a:buChar char="•"/>
            </a:pPr>
            <a:r>
              <a:rPr lang="en-AU" dirty="0">
                <a:solidFill>
                  <a:schemeClr val="bg1">
                    <a:lumMod val="75000"/>
                  </a:schemeClr>
                </a:solidFill>
              </a:rPr>
              <a:t>the need for multiplicative thinking</a:t>
            </a:r>
          </a:p>
          <a:p>
            <a:pPr marL="342900" indent="-342900">
              <a:spcAft>
                <a:spcPts val="600"/>
              </a:spcAft>
              <a:buFont typeface="Arial" panose="020B0604020202020204" pitchFamily="34" charset="0"/>
              <a:buChar char="•"/>
            </a:pPr>
            <a:r>
              <a:rPr lang="en-AU" dirty="0"/>
              <a:t>the connection between fractions, decimals and percentages</a:t>
            </a:r>
          </a:p>
          <a:p>
            <a:pPr marL="342900" indent="-342900">
              <a:spcAft>
                <a:spcPts val="600"/>
              </a:spcAft>
              <a:buFont typeface="Arial" panose="020B0604020202020204" pitchFamily="34" charset="0"/>
              <a:buChar char="•"/>
            </a:pPr>
            <a:r>
              <a:rPr lang="en-AU" dirty="0">
                <a:solidFill>
                  <a:schemeClr val="bg1">
                    <a:lumMod val="75000"/>
                  </a:schemeClr>
                </a:solidFill>
              </a:rPr>
              <a:t>a fraction can make a number shrink or grow.</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F35C54F4-9311-C09A-83C3-A688BEE22BCE}"/>
                  </a:ext>
                </a:extLst>
              </p:cNvPr>
              <p:cNvSpPr txBox="1"/>
              <p:nvPr/>
            </p:nvSpPr>
            <p:spPr>
              <a:xfrm>
                <a:off x="222604" y="1299882"/>
                <a:ext cx="3926541" cy="423577"/>
              </a:xfrm>
              <a:prstGeom prst="rect">
                <a:avLst/>
              </a:prstGeom>
              <a:noFill/>
            </p:spPr>
            <p:txBody>
              <a:bodyPr wrap="square" rtlCol="0">
                <a:spAutoFit/>
              </a:bodyPr>
              <a:lstStyle/>
              <a:p>
                <a:r>
                  <a:rPr lang="en-AU" sz="1500" dirty="0">
                    <a:solidFill>
                      <a:schemeClr val="bg1">
                        <a:lumMod val="75000"/>
                      </a:schemeClr>
                    </a:solidFill>
                  </a:rPr>
                  <a:t>Example 1: Determine </a:t>
                </a:r>
                <a14:m>
                  <m:oMath xmlns:m="http://schemas.openxmlformats.org/officeDocument/2006/math">
                    <m:f>
                      <m:fPr>
                        <m:ctrlPr>
                          <a:rPr lang="en-AU" sz="1500" i="1" smtClean="0">
                            <a:solidFill>
                              <a:schemeClr val="bg1">
                                <a:lumMod val="75000"/>
                              </a:schemeClr>
                            </a:solidFill>
                            <a:latin typeface="Cambria Math" panose="02040503050406030204" pitchFamily="18" charset="0"/>
                          </a:rPr>
                        </m:ctrlPr>
                      </m:fPr>
                      <m:num>
                        <m:r>
                          <a:rPr lang="en-AU" sz="1500" i="1" smtClean="0">
                            <a:solidFill>
                              <a:schemeClr val="bg1">
                                <a:lumMod val="75000"/>
                              </a:schemeClr>
                            </a:solidFill>
                            <a:latin typeface="Cambria Math" panose="02040503050406030204" pitchFamily="18" charset="0"/>
                          </a:rPr>
                          <m:t>5</m:t>
                        </m:r>
                      </m:num>
                      <m:den>
                        <m:r>
                          <a:rPr lang="en-AU" sz="1500" i="1" smtClean="0">
                            <a:solidFill>
                              <a:schemeClr val="bg1">
                                <a:lumMod val="75000"/>
                              </a:schemeClr>
                            </a:solidFill>
                            <a:latin typeface="Cambria Math" panose="02040503050406030204" pitchFamily="18" charset="0"/>
                          </a:rPr>
                          <m:t>8</m:t>
                        </m:r>
                      </m:den>
                    </m:f>
                  </m:oMath>
                </a14:m>
                <a:r>
                  <a:rPr lang="en-AU" sz="1500" dirty="0">
                    <a:solidFill>
                      <a:schemeClr val="bg1">
                        <a:lumMod val="75000"/>
                      </a:schemeClr>
                    </a:solidFill>
                  </a:rPr>
                  <a:t> of 900 </a:t>
                </a:r>
                <a:r>
                  <a:rPr lang="en-AU" sz="1500" dirty="0" err="1">
                    <a:solidFill>
                      <a:schemeClr val="bg1">
                        <a:lumMod val="75000"/>
                      </a:schemeClr>
                    </a:solidFill>
                  </a:rPr>
                  <a:t>mL.</a:t>
                </a:r>
                <a:r>
                  <a:rPr lang="en-AU" sz="1500" dirty="0">
                    <a:solidFill>
                      <a:schemeClr val="bg1">
                        <a:lumMod val="75000"/>
                      </a:schemeClr>
                    </a:solidFill>
                  </a:rPr>
                  <a:t> </a:t>
                </a:r>
              </a:p>
            </p:txBody>
          </p:sp>
        </mc:Choice>
        <mc:Fallback xmlns="">
          <p:sp>
            <p:nvSpPr>
              <p:cNvPr id="11" name="TextBox 10">
                <a:extLst>
                  <a:ext uri="{FF2B5EF4-FFF2-40B4-BE49-F238E27FC236}">
                    <a16:creationId xmlns:a16="http://schemas.microsoft.com/office/drawing/2014/main" id="{F35C54F4-9311-C09A-83C3-A688BEE22BCE}"/>
                  </a:ext>
                </a:extLst>
              </p:cNvPr>
              <p:cNvSpPr txBox="1">
                <a:spLocks noRot="1" noChangeAspect="1" noMove="1" noResize="1" noEditPoints="1" noAdjustHandles="1" noChangeArrowheads="1" noChangeShapeType="1" noTextEdit="1"/>
              </p:cNvSpPr>
              <p:nvPr/>
            </p:nvSpPr>
            <p:spPr>
              <a:xfrm>
                <a:off x="222604" y="1299882"/>
                <a:ext cx="3926541" cy="423577"/>
              </a:xfrm>
              <a:prstGeom prst="rect">
                <a:avLst/>
              </a:prstGeom>
              <a:blipFill>
                <a:blip r:embed="rId3"/>
                <a:stretch>
                  <a:fillRect l="-621" b="-2857"/>
                </a:stretch>
              </a:blipFill>
            </p:spPr>
            <p:txBody>
              <a:bodyPr/>
              <a:lstStyle/>
              <a:p>
                <a:r>
                  <a:rPr lang="en-AU">
                    <a:noFill/>
                  </a:rPr>
                  <a:t> </a:t>
                </a:r>
              </a:p>
            </p:txBody>
          </p:sp>
        </mc:Fallback>
      </mc:AlternateContent>
      <p:sp>
        <p:nvSpPr>
          <p:cNvPr id="16" name="TextBox 15">
            <a:extLst>
              <a:ext uri="{FF2B5EF4-FFF2-40B4-BE49-F238E27FC236}">
                <a16:creationId xmlns:a16="http://schemas.microsoft.com/office/drawing/2014/main" id="{3286AC40-7921-94D4-006C-90020181AAD9}"/>
              </a:ext>
            </a:extLst>
          </p:cNvPr>
          <p:cNvSpPr txBox="1"/>
          <p:nvPr/>
        </p:nvSpPr>
        <p:spPr>
          <a:xfrm>
            <a:off x="222604" y="1723459"/>
            <a:ext cx="4168775" cy="369332"/>
          </a:xfrm>
          <a:prstGeom prst="rect">
            <a:avLst/>
          </a:prstGeom>
          <a:noFill/>
        </p:spPr>
        <p:txBody>
          <a:bodyPr wrap="square" rtlCol="0">
            <a:spAutoFit/>
          </a:bodyPr>
          <a:lstStyle/>
          <a:p>
            <a:r>
              <a:rPr lang="en-AU" dirty="0"/>
              <a:t>Example 2: Determine 20% of 600 cm. </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28431BD3-E1E7-7A76-182F-FA92F6BA3F59}"/>
                  </a:ext>
                </a:extLst>
              </p:cNvPr>
              <p:cNvSpPr txBox="1"/>
              <p:nvPr/>
            </p:nvSpPr>
            <p:spPr>
              <a:xfrm>
                <a:off x="627035" y="2275283"/>
                <a:ext cx="2247410" cy="5204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AU" b="0" i="1" smtClean="0">
                          <a:latin typeface="Cambria Math" panose="02040503050406030204" pitchFamily="18" charset="0"/>
                        </a:rPr>
                        <m:t>20%=</m:t>
                      </m:r>
                      <m:f>
                        <m:fPr>
                          <m:ctrlPr>
                            <a:rPr lang="en-AU" i="1" smtClean="0">
                              <a:latin typeface="Cambria Math" panose="02040503050406030204" pitchFamily="18" charset="0"/>
                            </a:rPr>
                          </m:ctrlPr>
                        </m:fPr>
                        <m:num>
                          <m:r>
                            <a:rPr lang="en-AU" b="0" i="1" smtClean="0">
                              <a:latin typeface="Cambria Math" panose="02040503050406030204" pitchFamily="18" charset="0"/>
                            </a:rPr>
                            <m:t>20</m:t>
                          </m:r>
                        </m:num>
                        <m:den>
                          <m:r>
                            <a:rPr lang="en-AU" b="0" i="1" smtClean="0">
                              <a:latin typeface="Cambria Math" panose="02040503050406030204" pitchFamily="18" charset="0"/>
                            </a:rPr>
                            <m:t>100</m:t>
                          </m:r>
                        </m:den>
                      </m:f>
                      <m:r>
                        <a:rPr lang="en-AU" b="0" i="1" smtClean="0">
                          <a:latin typeface="Cambria Math" panose="02040503050406030204" pitchFamily="18" charset="0"/>
                        </a:rPr>
                        <m:t>=0.2=</m:t>
                      </m:r>
                      <m:f>
                        <m:fPr>
                          <m:ctrlPr>
                            <a:rPr lang="en-AU" b="0" i="1" smtClean="0">
                              <a:latin typeface="Cambria Math" panose="02040503050406030204" pitchFamily="18" charset="0"/>
                            </a:rPr>
                          </m:ctrlPr>
                        </m:fPr>
                        <m:num>
                          <m:r>
                            <a:rPr lang="en-AU" b="0" i="1" smtClean="0">
                              <a:latin typeface="Cambria Math" panose="02040503050406030204" pitchFamily="18" charset="0"/>
                            </a:rPr>
                            <m:t>1</m:t>
                          </m:r>
                        </m:num>
                        <m:den>
                          <m:r>
                            <a:rPr lang="en-AU" b="0" i="1" smtClean="0">
                              <a:latin typeface="Cambria Math" panose="02040503050406030204" pitchFamily="18" charset="0"/>
                            </a:rPr>
                            <m:t>5</m:t>
                          </m:r>
                        </m:den>
                      </m:f>
                    </m:oMath>
                  </m:oMathPara>
                </a14:m>
                <a:endParaRPr lang="en-AU" dirty="0"/>
              </a:p>
            </p:txBody>
          </p:sp>
        </mc:Choice>
        <mc:Fallback xmlns="">
          <p:sp>
            <p:nvSpPr>
              <p:cNvPr id="17" name="TextBox 16">
                <a:extLst>
                  <a:ext uri="{FF2B5EF4-FFF2-40B4-BE49-F238E27FC236}">
                    <a16:creationId xmlns:a16="http://schemas.microsoft.com/office/drawing/2014/main" id="{28431BD3-E1E7-7A76-182F-FA92F6BA3F59}"/>
                  </a:ext>
                </a:extLst>
              </p:cNvPr>
              <p:cNvSpPr txBox="1">
                <a:spLocks noRot="1" noChangeAspect="1" noMove="1" noResize="1" noEditPoints="1" noAdjustHandles="1" noChangeArrowheads="1" noChangeShapeType="1" noTextEdit="1"/>
              </p:cNvSpPr>
              <p:nvPr/>
            </p:nvSpPr>
            <p:spPr>
              <a:xfrm>
                <a:off x="627035" y="2275283"/>
                <a:ext cx="2247410" cy="520463"/>
              </a:xfrm>
              <a:prstGeom prst="rect">
                <a:avLst/>
              </a:prstGeom>
              <a:blipFill>
                <a:blip r:embed="rId5"/>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DF61342D-1CB2-9E22-3B6A-E9E8BEDBA9D5}"/>
                  </a:ext>
                </a:extLst>
              </p:cNvPr>
              <p:cNvSpPr txBox="1"/>
              <p:nvPr/>
            </p:nvSpPr>
            <p:spPr>
              <a:xfrm>
                <a:off x="1861998" y="2999735"/>
                <a:ext cx="186429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AU" b="0" i="1" smtClean="0">
                          <a:solidFill>
                            <a:schemeClr val="accent5">
                              <a:lumMod val="60000"/>
                              <a:lumOff val="40000"/>
                            </a:schemeClr>
                          </a:solidFill>
                          <a:latin typeface="Cambria Math" panose="02040503050406030204" pitchFamily="18" charset="0"/>
                        </a:rPr>
                        <m:t>20%</m:t>
                      </m:r>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×600=120</m:t>
                      </m:r>
                    </m:oMath>
                  </m:oMathPara>
                </a14:m>
                <a:endParaRPr lang="en-AU" dirty="0">
                  <a:solidFill>
                    <a:schemeClr val="accent5">
                      <a:lumMod val="60000"/>
                      <a:lumOff val="40000"/>
                    </a:schemeClr>
                  </a:solidFill>
                </a:endParaRPr>
              </a:p>
            </p:txBody>
          </p:sp>
        </mc:Choice>
        <mc:Fallback xmlns="">
          <p:sp>
            <p:nvSpPr>
              <p:cNvPr id="18" name="TextBox 17">
                <a:extLst>
                  <a:ext uri="{FF2B5EF4-FFF2-40B4-BE49-F238E27FC236}">
                    <a16:creationId xmlns:a16="http://schemas.microsoft.com/office/drawing/2014/main" id="{DF61342D-1CB2-9E22-3B6A-E9E8BEDBA9D5}"/>
                  </a:ext>
                </a:extLst>
              </p:cNvPr>
              <p:cNvSpPr txBox="1">
                <a:spLocks noRot="1" noChangeAspect="1" noMove="1" noResize="1" noEditPoints="1" noAdjustHandles="1" noChangeArrowheads="1" noChangeShapeType="1" noTextEdit="1"/>
              </p:cNvSpPr>
              <p:nvPr/>
            </p:nvSpPr>
            <p:spPr>
              <a:xfrm>
                <a:off x="1861998" y="2999735"/>
                <a:ext cx="1864293" cy="276999"/>
              </a:xfrm>
              <a:prstGeom prst="rect">
                <a:avLst/>
              </a:prstGeom>
              <a:blipFill>
                <a:blip r:embed="rId6"/>
                <a:stretch>
                  <a:fillRect l="-2288" r="-2614" b="-15217"/>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5F7DE8AB-4B5A-6214-25C8-5A1E08301938}"/>
                  </a:ext>
                </a:extLst>
              </p:cNvPr>
              <p:cNvSpPr txBox="1"/>
              <p:nvPr/>
            </p:nvSpPr>
            <p:spPr>
              <a:xfrm>
                <a:off x="1938942" y="3334632"/>
                <a:ext cx="1787349"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ctrlPr>
                        </m:fPr>
                        <m:num>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20</m:t>
                          </m:r>
                        </m:num>
                        <m:den>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100</m:t>
                          </m:r>
                        </m:den>
                      </m:f>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×600=120</m:t>
                      </m:r>
                    </m:oMath>
                  </m:oMathPara>
                </a14:m>
                <a:endParaRPr lang="en-AU" dirty="0">
                  <a:solidFill>
                    <a:schemeClr val="accent5">
                      <a:lumMod val="60000"/>
                      <a:lumOff val="40000"/>
                    </a:schemeClr>
                  </a:solidFill>
                </a:endParaRPr>
              </a:p>
            </p:txBody>
          </p:sp>
        </mc:Choice>
        <mc:Fallback xmlns="">
          <p:sp>
            <p:nvSpPr>
              <p:cNvPr id="19" name="TextBox 18">
                <a:extLst>
                  <a:ext uri="{FF2B5EF4-FFF2-40B4-BE49-F238E27FC236}">
                    <a16:creationId xmlns:a16="http://schemas.microsoft.com/office/drawing/2014/main" id="{5F7DE8AB-4B5A-6214-25C8-5A1E08301938}"/>
                  </a:ext>
                </a:extLst>
              </p:cNvPr>
              <p:cNvSpPr txBox="1">
                <a:spLocks noRot="1" noChangeAspect="1" noMove="1" noResize="1" noEditPoints="1" noAdjustHandles="1" noChangeArrowheads="1" noChangeShapeType="1" noTextEdit="1"/>
              </p:cNvSpPr>
              <p:nvPr/>
            </p:nvSpPr>
            <p:spPr>
              <a:xfrm>
                <a:off x="1938942" y="3334632"/>
                <a:ext cx="1787349" cy="520399"/>
              </a:xfrm>
              <a:prstGeom prst="rect">
                <a:avLst/>
              </a:prstGeom>
              <a:blipFill>
                <a:blip r:embed="rId7"/>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C0616663-B727-6333-5FE4-B6779BD8C6E6}"/>
                  </a:ext>
                </a:extLst>
              </p:cNvPr>
              <p:cNvSpPr txBox="1"/>
              <p:nvPr/>
            </p:nvSpPr>
            <p:spPr>
              <a:xfrm>
                <a:off x="2020845" y="3857640"/>
                <a:ext cx="170719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0.2×600=120</m:t>
                      </m:r>
                    </m:oMath>
                  </m:oMathPara>
                </a14:m>
                <a:endParaRPr lang="en-AU" dirty="0">
                  <a:solidFill>
                    <a:schemeClr val="accent5">
                      <a:lumMod val="60000"/>
                      <a:lumOff val="40000"/>
                    </a:schemeClr>
                  </a:solidFill>
                </a:endParaRPr>
              </a:p>
            </p:txBody>
          </p:sp>
        </mc:Choice>
        <mc:Fallback xmlns="">
          <p:sp>
            <p:nvSpPr>
              <p:cNvPr id="20" name="TextBox 19">
                <a:extLst>
                  <a:ext uri="{FF2B5EF4-FFF2-40B4-BE49-F238E27FC236}">
                    <a16:creationId xmlns:a16="http://schemas.microsoft.com/office/drawing/2014/main" id="{C0616663-B727-6333-5FE4-B6779BD8C6E6}"/>
                  </a:ext>
                </a:extLst>
              </p:cNvPr>
              <p:cNvSpPr txBox="1">
                <a:spLocks noRot="1" noChangeAspect="1" noMove="1" noResize="1" noEditPoints="1" noAdjustHandles="1" noChangeArrowheads="1" noChangeShapeType="1" noTextEdit="1"/>
              </p:cNvSpPr>
              <p:nvPr/>
            </p:nvSpPr>
            <p:spPr>
              <a:xfrm>
                <a:off x="2020845" y="3857640"/>
                <a:ext cx="1707199" cy="276999"/>
              </a:xfrm>
              <a:prstGeom prst="rect">
                <a:avLst/>
              </a:prstGeom>
              <a:blipFill>
                <a:blip r:embed="rId8"/>
                <a:stretch>
                  <a:fillRect l="-2500" r="-2500" b="-8889"/>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B5099C2D-23D5-D884-CC79-6FA2C3A5A6B2}"/>
                  </a:ext>
                </a:extLst>
              </p:cNvPr>
              <p:cNvSpPr txBox="1"/>
              <p:nvPr/>
            </p:nvSpPr>
            <p:spPr>
              <a:xfrm>
                <a:off x="2195423" y="4137248"/>
                <a:ext cx="1530868" cy="5204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ctrlPr>
                        </m:fPr>
                        <m:num>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1</m:t>
                          </m:r>
                        </m:num>
                        <m:den>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5</m:t>
                          </m:r>
                        </m:den>
                      </m:f>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×600=120</m:t>
                      </m:r>
                    </m:oMath>
                  </m:oMathPara>
                </a14:m>
                <a:endParaRPr lang="en-AU" dirty="0">
                  <a:solidFill>
                    <a:schemeClr val="accent5">
                      <a:lumMod val="60000"/>
                      <a:lumOff val="40000"/>
                    </a:schemeClr>
                  </a:solidFill>
                </a:endParaRPr>
              </a:p>
            </p:txBody>
          </p:sp>
        </mc:Choice>
        <mc:Fallback xmlns="">
          <p:sp>
            <p:nvSpPr>
              <p:cNvPr id="21" name="TextBox 20">
                <a:extLst>
                  <a:ext uri="{FF2B5EF4-FFF2-40B4-BE49-F238E27FC236}">
                    <a16:creationId xmlns:a16="http://schemas.microsoft.com/office/drawing/2014/main" id="{B5099C2D-23D5-D884-CC79-6FA2C3A5A6B2}"/>
                  </a:ext>
                </a:extLst>
              </p:cNvPr>
              <p:cNvSpPr txBox="1">
                <a:spLocks noRot="1" noChangeAspect="1" noMove="1" noResize="1" noEditPoints="1" noAdjustHandles="1" noChangeArrowheads="1" noChangeShapeType="1" noTextEdit="1"/>
              </p:cNvSpPr>
              <p:nvPr/>
            </p:nvSpPr>
            <p:spPr>
              <a:xfrm>
                <a:off x="2195423" y="4137248"/>
                <a:ext cx="1530868" cy="520463"/>
              </a:xfrm>
              <a:prstGeom prst="rect">
                <a:avLst/>
              </a:prstGeom>
              <a:blipFill>
                <a:blip r:embed="rId9"/>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32732879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73217-2336-2F73-50E6-679264D8F0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585EC3-9151-40BA-2293-4490CE1CB03A}"/>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chemeClr val="accent5">
                    <a:lumMod val="60000"/>
                    <a:lumOff val="40000"/>
                  </a:schemeClr>
                </a:solidFill>
              </a:rPr>
              <a:t>operators</a:t>
            </a:r>
            <a:r>
              <a:rPr lang="en-AU" b="1">
                <a:solidFill>
                  <a:schemeClr val="tx1"/>
                </a:solidFill>
              </a:rPr>
              <a:t> </a:t>
            </a:r>
          </a:p>
        </p:txBody>
      </p:sp>
      <p:sp>
        <p:nvSpPr>
          <p:cNvPr id="4" name="What does">
            <a:extLst>
              <a:ext uri="{FF2B5EF4-FFF2-40B4-BE49-F238E27FC236}">
                <a16:creationId xmlns:a16="http://schemas.microsoft.com/office/drawing/2014/main" id="{B028309D-D719-8796-9BF4-27207062CA6A}"/>
              </a:ext>
            </a:extLst>
          </p:cNvPr>
          <p:cNvSpPr>
            <a:spLocks noGrp="1"/>
          </p:cNvSpPr>
          <p:nvPr>
            <p:ph sz="half" idx="4294967295"/>
          </p:nvPr>
        </p:nvSpPr>
        <p:spPr>
          <a:xfrm>
            <a:off x="327025" y="771525"/>
            <a:ext cx="4168775" cy="400110"/>
          </a:xfrm>
        </p:spPr>
        <p:txBody>
          <a:bodyPr/>
          <a:lstStyle/>
          <a:p>
            <a:r>
              <a:rPr lang="en-AU" b="1"/>
              <a:t>What does this look like?</a:t>
            </a:r>
          </a:p>
          <a:p>
            <a:endParaRPr lang="en-AU" b="1"/>
          </a:p>
        </p:txBody>
      </p:sp>
      <p:sp>
        <p:nvSpPr>
          <p:cNvPr id="6" name="How does">
            <a:extLst>
              <a:ext uri="{FF2B5EF4-FFF2-40B4-BE49-F238E27FC236}">
                <a16:creationId xmlns:a16="http://schemas.microsoft.com/office/drawing/2014/main" id="{0173CA5F-2F99-77CF-0698-19C96500C323}"/>
              </a:ext>
            </a:extLst>
          </p:cNvPr>
          <p:cNvSpPr>
            <a:spLocks noGrp="1"/>
          </p:cNvSpPr>
          <p:nvPr>
            <p:ph sz="half" idx="4294967295"/>
          </p:nvPr>
        </p:nvSpPr>
        <p:spPr>
          <a:xfrm>
            <a:off x="4572000" y="771525"/>
            <a:ext cx="4252914" cy="3168377"/>
          </a:xfrm>
        </p:spPr>
        <p:txBody>
          <a:bodyPr>
            <a:normAutofit/>
          </a:bodyPr>
          <a:lstStyle/>
          <a:p>
            <a:r>
              <a:rPr lang="en-AU" b="1" dirty="0"/>
              <a:t>How does this help?</a:t>
            </a:r>
          </a:p>
          <a:p>
            <a:pPr>
              <a:spcAft>
                <a:spcPts val="600"/>
              </a:spcAft>
            </a:pPr>
            <a:r>
              <a:rPr lang="en-AU" dirty="0"/>
              <a:t>Students understand:</a:t>
            </a:r>
          </a:p>
          <a:p>
            <a:pPr marL="342900" indent="-342900">
              <a:spcAft>
                <a:spcPts val="600"/>
              </a:spcAft>
              <a:buFont typeface="Arial" panose="020B0604020202020204" pitchFamily="34" charset="0"/>
              <a:buChar char="•"/>
            </a:pPr>
            <a:r>
              <a:rPr lang="en-AU" dirty="0">
                <a:solidFill>
                  <a:schemeClr val="bg1">
                    <a:lumMod val="75000"/>
                  </a:schemeClr>
                </a:solidFill>
              </a:rPr>
              <a:t>the need for multiplicative thinking</a:t>
            </a:r>
          </a:p>
          <a:p>
            <a:pPr marL="342900" indent="-342900">
              <a:spcAft>
                <a:spcPts val="600"/>
              </a:spcAft>
              <a:buFont typeface="Arial" panose="020B0604020202020204" pitchFamily="34" charset="0"/>
              <a:buChar char="•"/>
            </a:pPr>
            <a:r>
              <a:rPr lang="en-AU" dirty="0">
                <a:solidFill>
                  <a:schemeClr val="accent1">
                    <a:lumMod val="60000"/>
                    <a:lumOff val="40000"/>
                  </a:schemeClr>
                </a:solidFill>
              </a:rPr>
              <a:t>the connection between fractions, decimals and percentages</a:t>
            </a:r>
          </a:p>
          <a:p>
            <a:pPr marL="342900" indent="-342900">
              <a:spcAft>
                <a:spcPts val="600"/>
              </a:spcAft>
              <a:buFont typeface="Arial" panose="020B0604020202020204" pitchFamily="34" charset="0"/>
              <a:buChar char="•"/>
            </a:pPr>
            <a:r>
              <a:rPr lang="en-AU" dirty="0"/>
              <a:t>a fraction can make a number shrink or grow.</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85EA5DA-32BF-6432-6337-786517BC29AB}"/>
                  </a:ext>
                </a:extLst>
              </p:cNvPr>
              <p:cNvSpPr txBox="1"/>
              <p:nvPr/>
            </p:nvSpPr>
            <p:spPr>
              <a:xfrm>
                <a:off x="233174" y="1308523"/>
                <a:ext cx="3926541" cy="423577"/>
              </a:xfrm>
              <a:prstGeom prst="rect">
                <a:avLst/>
              </a:prstGeom>
              <a:noFill/>
            </p:spPr>
            <p:txBody>
              <a:bodyPr wrap="square" rtlCol="0">
                <a:spAutoFit/>
              </a:bodyPr>
              <a:lstStyle/>
              <a:p>
                <a:r>
                  <a:rPr lang="en-AU" sz="1500" dirty="0">
                    <a:solidFill>
                      <a:schemeClr val="bg1">
                        <a:lumMod val="75000"/>
                      </a:schemeClr>
                    </a:solidFill>
                  </a:rPr>
                  <a:t>Example 1: Determine </a:t>
                </a:r>
                <a14:m>
                  <m:oMath xmlns:m="http://schemas.openxmlformats.org/officeDocument/2006/math">
                    <m:f>
                      <m:fPr>
                        <m:ctrlPr>
                          <a:rPr lang="en-AU" sz="1500" i="1" smtClean="0">
                            <a:solidFill>
                              <a:schemeClr val="bg1">
                                <a:lumMod val="75000"/>
                              </a:schemeClr>
                            </a:solidFill>
                            <a:latin typeface="Cambria Math" panose="02040503050406030204" pitchFamily="18" charset="0"/>
                          </a:rPr>
                        </m:ctrlPr>
                      </m:fPr>
                      <m:num>
                        <m:r>
                          <a:rPr lang="en-AU" sz="1500" i="1" smtClean="0">
                            <a:solidFill>
                              <a:schemeClr val="bg1">
                                <a:lumMod val="75000"/>
                              </a:schemeClr>
                            </a:solidFill>
                            <a:latin typeface="Cambria Math" panose="02040503050406030204" pitchFamily="18" charset="0"/>
                          </a:rPr>
                          <m:t>5</m:t>
                        </m:r>
                      </m:num>
                      <m:den>
                        <m:r>
                          <a:rPr lang="en-AU" sz="1500" i="1" smtClean="0">
                            <a:solidFill>
                              <a:schemeClr val="bg1">
                                <a:lumMod val="75000"/>
                              </a:schemeClr>
                            </a:solidFill>
                            <a:latin typeface="Cambria Math" panose="02040503050406030204" pitchFamily="18" charset="0"/>
                          </a:rPr>
                          <m:t>8</m:t>
                        </m:r>
                      </m:den>
                    </m:f>
                  </m:oMath>
                </a14:m>
                <a:r>
                  <a:rPr lang="en-AU" sz="1500" dirty="0">
                    <a:solidFill>
                      <a:schemeClr val="bg1">
                        <a:lumMod val="75000"/>
                      </a:schemeClr>
                    </a:solidFill>
                  </a:rPr>
                  <a:t> of 900 </a:t>
                </a:r>
                <a:r>
                  <a:rPr lang="en-AU" sz="1500" dirty="0" err="1">
                    <a:solidFill>
                      <a:schemeClr val="bg1">
                        <a:lumMod val="75000"/>
                      </a:schemeClr>
                    </a:solidFill>
                  </a:rPr>
                  <a:t>mL.</a:t>
                </a:r>
                <a:r>
                  <a:rPr lang="en-AU" sz="1500" dirty="0">
                    <a:solidFill>
                      <a:schemeClr val="bg1">
                        <a:lumMod val="75000"/>
                      </a:schemeClr>
                    </a:solidFill>
                  </a:rPr>
                  <a:t> </a:t>
                </a:r>
              </a:p>
            </p:txBody>
          </p:sp>
        </mc:Choice>
        <mc:Fallback xmlns="">
          <p:sp>
            <p:nvSpPr>
              <p:cNvPr id="11" name="TextBox 10">
                <a:extLst>
                  <a:ext uri="{FF2B5EF4-FFF2-40B4-BE49-F238E27FC236}">
                    <a16:creationId xmlns:a16="http://schemas.microsoft.com/office/drawing/2014/main" id="{785EA5DA-32BF-6432-6337-786517BC29AB}"/>
                  </a:ext>
                </a:extLst>
              </p:cNvPr>
              <p:cNvSpPr txBox="1">
                <a:spLocks noRot="1" noChangeAspect="1" noMove="1" noResize="1" noEditPoints="1" noAdjustHandles="1" noChangeArrowheads="1" noChangeShapeType="1" noTextEdit="1"/>
              </p:cNvSpPr>
              <p:nvPr/>
            </p:nvSpPr>
            <p:spPr>
              <a:xfrm>
                <a:off x="233174" y="1308523"/>
                <a:ext cx="3926541" cy="423577"/>
              </a:xfrm>
              <a:prstGeom prst="rect">
                <a:avLst/>
              </a:prstGeom>
              <a:blipFill>
                <a:blip r:embed="rId3"/>
                <a:stretch>
                  <a:fillRect l="-621" b="-2899"/>
                </a:stretch>
              </a:blipFill>
            </p:spPr>
            <p:txBody>
              <a:bodyPr/>
              <a:lstStyle/>
              <a:p>
                <a:r>
                  <a:rPr lang="en-AU">
                    <a:noFill/>
                  </a:rPr>
                  <a:t> </a:t>
                </a:r>
              </a:p>
            </p:txBody>
          </p:sp>
        </mc:Fallback>
      </mc:AlternateContent>
      <p:sp>
        <p:nvSpPr>
          <p:cNvPr id="16" name="TextBox 15">
            <a:extLst>
              <a:ext uri="{FF2B5EF4-FFF2-40B4-BE49-F238E27FC236}">
                <a16:creationId xmlns:a16="http://schemas.microsoft.com/office/drawing/2014/main" id="{3C921E47-9555-D6DE-66A1-A3510EA34019}"/>
              </a:ext>
            </a:extLst>
          </p:cNvPr>
          <p:cNvSpPr txBox="1"/>
          <p:nvPr/>
        </p:nvSpPr>
        <p:spPr>
          <a:xfrm>
            <a:off x="245409" y="1953683"/>
            <a:ext cx="4168775" cy="323165"/>
          </a:xfrm>
          <a:prstGeom prst="rect">
            <a:avLst/>
          </a:prstGeom>
          <a:noFill/>
        </p:spPr>
        <p:txBody>
          <a:bodyPr wrap="square" rtlCol="0">
            <a:spAutoFit/>
          </a:bodyPr>
          <a:lstStyle/>
          <a:p>
            <a:r>
              <a:rPr lang="en-AU" sz="1500" dirty="0">
                <a:solidFill>
                  <a:schemeClr val="accent1">
                    <a:lumMod val="60000"/>
                    <a:lumOff val="40000"/>
                  </a:schemeClr>
                </a:solidFill>
              </a:rPr>
              <a:t>Example 2: Determine 20% of 600 cm. </a:t>
            </a:r>
          </a:p>
        </p:txBody>
      </p:sp>
      <mc:AlternateContent xmlns:mc="http://schemas.openxmlformats.org/markup-compatibility/2006" xmlns:a14="http://schemas.microsoft.com/office/drawing/2010/main">
        <mc:Choice Requires="a14">
          <p:sp>
            <p:nvSpPr>
              <p:cNvPr id="3" name="Calc">
                <a:extLst>
                  <a:ext uri="{FF2B5EF4-FFF2-40B4-BE49-F238E27FC236}">
                    <a16:creationId xmlns:a16="http://schemas.microsoft.com/office/drawing/2014/main" id="{C59C5F3A-0F54-4964-C692-45472B08AF15}"/>
                  </a:ext>
                </a:extLst>
              </p:cNvPr>
              <p:cNvSpPr txBox="1">
                <a:spLocks/>
              </p:cNvSpPr>
              <p:nvPr/>
            </p:nvSpPr>
            <p:spPr>
              <a:xfrm>
                <a:off x="312083" y="2498431"/>
                <a:ext cx="4168775" cy="58737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r>
                  <a:rPr lang="en-AU" dirty="0"/>
                  <a:t>Example 3: Calculate </a:t>
                </a:r>
                <a14:m>
                  <m:oMath xmlns:m="http://schemas.openxmlformats.org/officeDocument/2006/math">
                    <m:f>
                      <m:fPr>
                        <m:ctrlPr>
                          <a:rPr lang="en-AU" i="1" smtClean="0">
                            <a:latin typeface="Cambria Math" panose="02040503050406030204" pitchFamily="18" charset="0"/>
                          </a:rPr>
                        </m:ctrlPr>
                      </m:fPr>
                      <m:num>
                        <m:r>
                          <a:rPr lang="en-AU" i="1" smtClean="0">
                            <a:latin typeface="Cambria Math" panose="02040503050406030204" pitchFamily="18" charset="0"/>
                          </a:rPr>
                          <m:t>4</m:t>
                        </m:r>
                      </m:num>
                      <m:den>
                        <m:r>
                          <a:rPr lang="en-AU" i="1" smtClean="0">
                            <a:latin typeface="Cambria Math" panose="02040503050406030204" pitchFamily="18" charset="0"/>
                          </a:rPr>
                          <m:t>3</m:t>
                        </m:r>
                      </m:den>
                    </m:f>
                  </m:oMath>
                </a14:m>
                <a:r>
                  <a:rPr lang="en-AU" dirty="0"/>
                  <a:t> of $24</a:t>
                </a:r>
              </a:p>
              <a:p>
                <a:pPr fontAlgn="auto">
                  <a:spcAft>
                    <a:spcPts val="0"/>
                  </a:spcAft>
                </a:pPr>
                <a:endParaRPr lang="en-AU" dirty="0"/>
              </a:p>
            </p:txBody>
          </p:sp>
        </mc:Choice>
        <mc:Fallback xmlns="">
          <p:sp>
            <p:nvSpPr>
              <p:cNvPr id="3" name="Calc">
                <a:extLst>
                  <a:ext uri="{FF2B5EF4-FFF2-40B4-BE49-F238E27FC236}">
                    <a16:creationId xmlns:a16="http://schemas.microsoft.com/office/drawing/2014/main" id="{C59C5F3A-0F54-4964-C692-45472B08AF15}"/>
                  </a:ext>
                </a:extLst>
              </p:cNvPr>
              <p:cNvSpPr txBox="1">
                <a:spLocks noRot="1" noChangeAspect="1" noMove="1" noResize="1" noEditPoints="1" noAdjustHandles="1" noChangeArrowheads="1" noChangeShapeType="1" noTextEdit="1"/>
              </p:cNvSpPr>
              <p:nvPr/>
            </p:nvSpPr>
            <p:spPr>
              <a:xfrm>
                <a:off x="312083" y="2498431"/>
                <a:ext cx="4168775" cy="587375"/>
              </a:xfrm>
              <a:prstGeom prst="rect">
                <a:avLst/>
              </a:prstGeom>
              <a:blipFill>
                <a:blip r:embed="rId4"/>
                <a:stretch>
                  <a:fillRect l="-3655" t="-3125"/>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DCEF8B0-B3C7-0163-9B02-D56C44498A5E}"/>
                  </a:ext>
                </a:extLst>
              </p:cNvPr>
              <p:cNvSpPr txBox="1"/>
              <p:nvPr/>
            </p:nvSpPr>
            <p:spPr>
              <a:xfrm>
                <a:off x="2042662" y="3174376"/>
                <a:ext cx="1508426" cy="51937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ctrlPr>
                        </m:fPr>
                        <m:num>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4</m:t>
                          </m:r>
                        </m:num>
                        <m:den>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3</m:t>
                          </m:r>
                        </m:den>
                      </m:f>
                      <m:r>
                        <a:rPr lang="en-AU" b="0" i="1" smtClean="0">
                          <a:solidFill>
                            <a:schemeClr val="accent5">
                              <a:lumMod val="60000"/>
                              <a:lumOff val="40000"/>
                            </a:schemeClr>
                          </a:solidFill>
                          <a:latin typeface="Cambria Math" panose="02040503050406030204" pitchFamily="18" charset="0"/>
                          <a:ea typeface="Cambria Math" panose="02040503050406030204" pitchFamily="18" charset="0"/>
                        </a:rPr>
                        <m:t>×$24=$32</m:t>
                      </m:r>
                    </m:oMath>
                  </m:oMathPara>
                </a14:m>
                <a:endParaRPr lang="en-AU" dirty="0">
                  <a:solidFill>
                    <a:schemeClr val="accent5">
                      <a:lumMod val="60000"/>
                      <a:lumOff val="40000"/>
                    </a:schemeClr>
                  </a:solidFill>
                </a:endParaRPr>
              </a:p>
            </p:txBody>
          </p:sp>
        </mc:Choice>
        <mc:Fallback xmlns="">
          <p:sp>
            <p:nvSpPr>
              <p:cNvPr id="5" name="TextBox 4">
                <a:extLst>
                  <a:ext uri="{FF2B5EF4-FFF2-40B4-BE49-F238E27FC236}">
                    <a16:creationId xmlns:a16="http://schemas.microsoft.com/office/drawing/2014/main" id="{8DCEF8B0-B3C7-0163-9B02-D56C44498A5E}"/>
                  </a:ext>
                </a:extLst>
              </p:cNvPr>
              <p:cNvSpPr txBox="1">
                <a:spLocks noRot="1" noChangeAspect="1" noMove="1" noResize="1" noEditPoints="1" noAdjustHandles="1" noChangeArrowheads="1" noChangeShapeType="1" noTextEdit="1"/>
              </p:cNvSpPr>
              <p:nvPr/>
            </p:nvSpPr>
            <p:spPr>
              <a:xfrm>
                <a:off x="2042662" y="3174376"/>
                <a:ext cx="1508426" cy="519373"/>
              </a:xfrm>
              <a:prstGeom prst="rect">
                <a:avLst/>
              </a:prstGeom>
              <a:blipFill>
                <a:blip r:embed="rId6"/>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719406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8ADBB-4812-1096-953D-7BCFF0502C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2707BF-8111-FB79-7020-5AB9B278F29B}"/>
              </a:ext>
            </a:extLst>
          </p:cNvPr>
          <p:cNvSpPr>
            <a:spLocks noGrp="1"/>
          </p:cNvSpPr>
          <p:nvPr>
            <p:ph type="title"/>
          </p:nvPr>
        </p:nvSpPr>
        <p:spPr/>
        <p:txBody>
          <a:bodyPr/>
          <a:lstStyle/>
          <a:p>
            <a:r>
              <a:rPr lang="en-AU" dirty="0">
                <a:latin typeface="Arial"/>
                <a:cs typeface="Arial"/>
              </a:rPr>
              <a:t>Activity</a:t>
            </a:r>
          </a:p>
        </p:txBody>
      </p:sp>
      <p:pic>
        <p:nvPicPr>
          <p:cNvPr id="6" name="Picture 5">
            <a:extLst>
              <a:ext uri="{FF2B5EF4-FFF2-40B4-BE49-F238E27FC236}">
                <a16:creationId xmlns:a16="http://schemas.microsoft.com/office/drawing/2014/main" id="{89A07EFA-2564-A4A8-D360-A1B14ED7274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95837" y="472950"/>
            <a:ext cx="2952326" cy="4197600"/>
          </a:xfrm>
          <a:prstGeom prst="rect">
            <a:avLst/>
          </a:prstGeom>
          <a:effectLst>
            <a:outerShdw blurRad="50800" dist="38100" dir="2700000" algn="tl" rotWithShape="0">
              <a:prstClr val="black">
                <a:alpha val="40000"/>
              </a:prstClr>
            </a:outerShdw>
          </a:effectLst>
        </p:spPr>
      </p:pic>
      <p:pic>
        <p:nvPicPr>
          <p:cNvPr id="3" name="Graphic 2" descr="Orange circle icon: Hands-on activity (cultural understanding)">
            <a:extLst>
              <a:ext uri="{FF2B5EF4-FFF2-40B4-BE49-F238E27FC236}">
                <a16:creationId xmlns:a16="http://schemas.microsoft.com/office/drawing/2014/main" id="{77CD7238-1C21-B252-C6A8-20087C4C9B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974" y="3767250"/>
            <a:ext cx="900000" cy="900000"/>
          </a:xfrm>
          <a:prstGeom prst="rect">
            <a:avLst/>
          </a:prstGeom>
        </p:spPr>
      </p:pic>
    </p:spTree>
    <p:extLst>
      <p:ext uri="{BB962C8B-B14F-4D97-AF65-F5344CB8AC3E}">
        <p14:creationId xmlns:p14="http://schemas.microsoft.com/office/powerpoint/2010/main" val="28076258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92BE7-378D-08DE-CDF0-996B419012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5014DC-E937-F2EB-5FDB-96B5496FACD1}"/>
              </a:ext>
            </a:extLst>
          </p:cNvPr>
          <p:cNvSpPr>
            <a:spLocks noGrp="1"/>
          </p:cNvSpPr>
          <p:nvPr>
            <p:ph type="title"/>
          </p:nvPr>
        </p:nvSpPr>
        <p:spPr/>
        <p:txBody>
          <a:bodyPr/>
          <a:lstStyle/>
          <a:p>
            <a:r>
              <a:rPr lang="en-AU"/>
              <a:t>The five fraction constructs</a:t>
            </a:r>
          </a:p>
        </p:txBody>
      </p:sp>
      <p:graphicFrame>
        <p:nvGraphicFramePr>
          <p:cNvPr id="8" name="Diagram 7">
            <a:extLst>
              <a:ext uri="{FF2B5EF4-FFF2-40B4-BE49-F238E27FC236}">
                <a16:creationId xmlns:a16="http://schemas.microsoft.com/office/drawing/2014/main" id="{21EF48CC-2783-0B84-968E-D7E3AE24DBE9}"/>
              </a:ext>
            </a:extLst>
          </p:cNvPr>
          <p:cNvGraphicFramePr/>
          <p:nvPr/>
        </p:nvGraphicFramePr>
        <p:xfrm>
          <a:off x="1817558" y="1059418"/>
          <a:ext cx="1538591"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E80DF854-9F05-C2AD-A0B5-55D630B411E5}"/>
              </a:ext>
            </a:extLst>
          </p:cNvPr>
          <p:cNvGraphicFramePr/>
          <p:nvPr/>
        </p:nvGraphicFramePr>
        <p:xfrm>
          <a:off x="3543684" y="1059417"/>
          <a:ext cx="3779374" cy="31565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Rectangle 3">
            <a:extLst>
              <a:ext uri="{FF2B5EF4-FFF2-40B4-BE49-F238E27FC236}">
                <a16:creationId xmlns:a16="http://schemas.microsoft.com/office/drawing/2014/main" id="{5A805CED-7B53-EC90-E3EA-FB19BABF65D2}"/>
              </a:ext>
            </a:extLst>
          </p:cNvPr>
          <p:cNvSpPr/>
          <p:nvPr/>
        </p:nvSpPr>
        <p:spPr>
          <a:xfrm>
            <a:off x="3543684" y="925657"/>
            <a:ext cx="4009292" cy="2756261"/>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205268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76C-41C2-2F38-2E59-872573D3599E}"/>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rgbClr val="45AFAD"/>
                </a:solidFill>
              </a:rPr>
              <a:t>ratios</a:t>
            </a:r>
          </a:p>
        </p:txBody>
      </p:sp>
      <p:pic>
        <p:nvPicPr>
          <p:cNvPr id="7" name="Picture 6">
            <a:extLst>
              <a:ext uri="{FF2B5EF4-FFF2-40B4-BE49-F238E27FC236}">
                <a16:creationId xmlns:a16="http://schemas.microsoft.com/office/drawing/2014/main" id="{01C8FA87-C2BA-A193-3873-F46F4AC08D02}"/>
              </a:ext>
            </a:extLst>
          </p:cNvPr>
          <p:cNvPicPr>
            <a:picLocks noChangeAspect="1"/>
          </p:cNvPicPr>
          <p:nvPr/>
        </p:nvPicPr>
        <p:blipFill>
          <a:blip r:embed="rId3"/>
          <a:stretch>
            <a:fillRect/>
          </a:stretch>
        </p:blipFill>
        <p:spPr>
          <a:xfrm>
            <a:off x="1198363" y="1676891"/>
            <a:ext cx="6747274" cy="1277324"/>
          </a:xfrm>
          <a:prstGeom prst="rect">
            <a:avLst/>
          </a:prstGeom>
        </p:spPr>
      </p:pic>
    </p:spTree>
    <p:extLst>
      <p:ext uri="{BB962C8B-B14F-4D97-AF65-F5344CB8AC3E}">
        <p14:creationId xmlns:p14="http://schemas.microsoft.com/office/powerpoint/2010/main" val="23881976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CED3E-A6EE-AA29-B2FB-78844F6DF9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FEF4E1-2778-522F-E674-46C4F752F7DE}"/>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rgbClr val="45AFAD"/>
                </a:solidFill>
              </a:rPr>
              <a:t>ratios</a:t>
            </a:r>
            <a:r>
              <a:rPr lang="en-AU" b="1"/>
              <a:t> — example</a:t>
            </a:r>
          </a:p>
        </p:txBody>
      </p:sp>
      <p:sp>
        <p:nvSpPr>
          <p:cNvPr id="4" name="Content Placeholder 3">
            <a:extLst>
              <a:ext uri="{FF2B5EF4-FFF2-40B4-BE49-F238E27FC236}">
                <a16:creationId xmlns:a16="http://schemas.microsoft.com/office/drawing/2014/main" id="{CD12875C-8B9F-DC74-E980-F61C761D1B1B}"/>
              </a:ext>
            </a:extLst>
          </p:cNvPr>
          <p:cNvSpPr>
            <a:spLocks noGrp="1"/>
          </p:cNvSpPr>
          <p:nvPr>
            <p:ph sz="half" idx="1"/>
          </p:nvPr>
        </p:nvSpPr>
        <p:spPr>
          <a:xfrm>
            <a:off x="327025" y="771551"/>
            <a:ext cx="4168775" cy="1215717"/>
          </a:xfrm>
        </p:spPr>
        <p:txBody>
          <a:bodyPr>
            <a:spAutoFit/>
          </a:bodyPr>
          <a:lstStyle/>
          <a:p>
            <a:r>
              <a:rPr lang="en-AU" b="1"/>
              <a:t>What does this look like?</a:t>
            </a:r>
          </a:p>
          <a:p>
            <a:r>
              <a:rPr lang="en-AU" sz="1800"/>
              <a:t>The ratio of sheep to other animals </a:t>
            </a:r>
            <a:br>
              <a:rPr lang="en-AU" sz="1800"/>
            </a:br>
            <a:r>
              <a:rPr lang="en-AU" sz="1800"/>
              <a:t>on the farm is 1:4. What fraction of </a:t>
            </a:r>
            <a:br>
              <a:rPr lang="en-AU" sz="1800"/>
            </a:br>
            <a:r>
              <a:rPr lang="en-AU" sz="1800"/>
              <a:t>the animals are sheep?</a:t>
            </a:r>
          </a:p>
        </p:txBody>
      </p:sp>
      <p:pic>
        <p:nvPicPr>
          <p:cNvPr id="5" name="Picture 4">
            <a:extLst>
              <a:ext uri="{FF2B5EF4-FFF2-40B4-BE49-F238E27FC236}">
                <a16:creationId xmlns:a16="http://schemas.microsoft.com/office/drawing/2014/main" id="{663B3569-5599-D166-BEBA-DA99BDEF30BF}"/>
              </a:ext>
            </a:extLst>
          </p:cNvPr>
          <p:cNvPicPr>
            <a:picLocks noChangeAspect="1"/>
          </p:cNvPicPr>
          <p:nvPr/>
        </p:nvPicPr>
        <p:blipFill>
          <a:blip r:embed="rId3" cstate="screen">
            <a:extLst>
              <a:ext uri="{28A0092B-C50C-407E-A947-70E740481C1C}">
                <a14:useLocalDpi xmlns:a14="http://schemas.microsoft.com/office/drawing/2010/main"/>
              </a:ext>
            </a:extLst>
          </a:blip>
          <a:srcRect l="-8440"/>
          <a:stretch/>
        </p:blipFill>
        <p:spPr>
          <a:xfrm>
            <a:off x="539552" y="2385855"/>
            <a:ext cx="475422" cy="422267"/>
          </a:xfrm>
          <a:prstGeom prst="rect">
            <a:avLst/>
          </a:prstGeom>
          <a:effectLst>
            <a:outerShdw blurRad="76200" dir="18900000" sy="23000" kx="-1200000" algn="bl" rotWithShape="0">
              <a:prstClr val="black">
                <a:alpha val="20000"/>
              </a:prstClr>
            </a:outerShdw>
          </a:effectLst>
        </p:spPr>
      </p:pic>
      <p:pic>
        <p:nvPicPr>
          <p:cNvPr id="8" name="Picture 7">
            <a:extLst>
              <a:ext uri="{FF2B5EF4-FFF2-40B4-BE49-F238E27FC236}">
                <a16:creationId xmlns:a16="http://schemas.microsoft.com/office/drawing/2014/main" id="{5FD65989-0622-6C03-D82C-47A263FBD3E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53515" y="2879658"/>
            <a:ext cx="475423" cy="432000"/>
          </a:xfrm>
          <a:prstGeom prst="rect">
            <a:avLst/>
          </a:prstGeom>
          <a:effectLst>
            <a:outerShdw blurRad="76200" dir="18900000" sy="23000" kx="-1200000" algn="bl" rotWithShape="0">
              <a:prstClr val="black">
                <a:alpha val="20000"/>
              </a:prstClr>
            </a:outerShdw>
          </a:effectLst>
        </p:spPr>
      </p:pic>
      <p:pic>
        <p:nvPicPr>
          <p:cNvPr id="13" name="Picture 12">
            <a:extLst>
              <a:ext uri="{FF2B5EF4-FFF2-40B4-BE49-F238E27FC236}">
                <a16:creationId xmlns:a16="http://schemas.microsoft.com/office/drawing/2014/main" id="{36F8E260-5DEE-D447-3598-D4D56E1E802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53515" y="3345037"/>
            <a:ext cx="639689" cy="497773"/>
          </a:xfrm>
          <a:prstGeom prst="rect">
            <a:avLst/>
          </a:prstGeom>
          <a:effectLst>
            <a:outerShdw blurRad="76200" dir="18900000" sy="23000" kx="-1200000" algn="bl" rotWithShape="0">
              <a:prstClr val="black">
                <a:alpha val="20000"/>
              </a:prstClr>
            </a:outerShdw>
          </a:effectLst>
        </p:spPr>
      </p:pic>
      <p:pic>
        <p:nvPicPr>
          <p:cNvPr id="15" name="Picture 14">
            <a:extLst>
              <a:ext uri="{FF2B5EF4-FFF2-40B4-BE49-F238E27FC236}">
                <a16:creationId xmlns:a16="http://schemas.microsoft.com/office/drawing/2014/main" id="{ADE88454-6A95-2749-A5DD-33732CBFB73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53515" y="3876189"/>
            <a:ext cx="604115" cy="591132"/>
          </a:xfrm>
          <a:prstGeom prst="rect">
            <a:avLst/>
          </a:prstGeom>
          <a:effectLst>
            <a:outerShdw blurRad="76200" dir="18900000" sy="23000" kx="-1200000" algn="bl" rotWithShape="0">
              <a:prstClr val="black">
                <a:alpha val="20000"/>
              </a:prstClr>
            </a:outerShdw>
          </a:effectLst>
        </p:spPr>
      </p:pic>
      <p:pic>
        <p:nvPicPr>
          <p:cNvPr id="3" name="Picture 2">
            <a:extLst>
              <a:ext uri="{FF2B5EF4-FFF2-40B4-BE49-F238E27FC236}">
                <a16:creationId xmlns:a16="http://schemas.microsoft.com/office/drawing/2014/main" id="{8630FA32-3C09-EEEF-2FE3-F1ACE530293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707980" y="2029983"/>
            <a:ext cx="296416" cy="375117"/>
          </a:xfrm>
          <a:prstGeom prst="rect">
            <a:avLst/>
          </a:prstGeom>
          <a:effectLst>
            <a:outerShdw blurRad="76200" dir="18900000" sy="23000" kx="-1200000" algn="bl" rotWithShape="0">
              <a:prstClr val="black">
                <a:alpha val="20000"/>
              </a:prstClr>
            </a:outerShdw>
          </a:effectLst>
        </p:spPr>
      </p:pic>
      <p:pic>
        <p:nvPicPr>
          <p:cNvPr id="7" name="Picture 6">
            <a:extLst>
              <a:ext uri="{FF2B5EF4-FFF2-40B4-BE49-F238E27FC236}">
                <a16:creationId xmlns:a16="http://schemas.microsoft.com/office/drawing/2014/main" id="{8797F5C6-5805-0B6D-3B10-1BCDBD563AC9}"/>
              </a:ext>
            </a:extLst>
          </p:cNvPr>
          <p:cNvPicPr>
            <a:picLocks noChangeAspect="1"/>
          </p:cNvPicPr>
          <p:nvPr/>
        </p:nvPicPr>
        <p:blipFill>
          <a:blip r:embed="rId8" cstate="screen">
            <a:extLst>
              <a:ext uri="{28A0092B-C50C-407E-A947-70E740481C1C}">
                <a14:useLocalDpi xmlns:a14="http://schemas.microsoft.com/office/drawing/2010/main"/>
              </a:ext>
            </a:extLst>
          </a:blip>
          <a:srcRect l="-11466"/>
          <a:stretch/>
        </p:blipFill>
        <p:spPr>
          <a:xfrm>
            <a:off x="539552" y="2029983"/>
            <a:ext cx="380423" cy="375117"/>
          </a:xfrm>
          <a:prstGeom prst="rect">
            <a:avLst/>
          </a:prstGeom>
          <a:effectLst>
            <a:outerShdw blurRad="76200" dir="18900000" sy="23000" kx="-1200000" algn="bl" rotWithShape="0">
              <a:prstClr val="black">
                <a:alpha val="20000"/>
              </a:prstClr>
            </a:outerShdw>
          </a:effectLst>
        </p:spPr>
      </p:pic>
      <p:pic>
        <p:nvPicPr>
          <p:cNvPr id="9" name="Picture 8">
            <a:extLst>
              <a:ext uri="{FF2B5EF4-FFF2-40B4-BE49-F238E27FC236}">
                <a16:creationId xmlns:a16="http://schemas.microsoft.com/office/drawing/2014/main" id="{B703572D-F105-7651-3383-2A95C8535F8E}"/>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616766" y="2428590"/>
            <a:ext cx="475422" cy="422267"/>
          </a:xfrm>
          <a:prstGeom prst="rect">
            <a:avLst/>
          </a:prstGeom>
          <a:effectLst>
            <a:outerShdw blurRad="76200" dir="18900000" sy="23000" kx="-1200000" algn="bl" rotWithShape="0">
              <a:prstClr val="black">
                <a:alpha val="20000"/>
              </a:prstClr>
            </a:outerShdw>
          </a:effectLst>
        </p:spPr>
      </p:pic>
      <p:pic>
        <p:nvPicPr>
          <p:cNvPr id="10" name="Picture 9">
            <a:extLst>
              <a:ext uri="{FF2B5EF4-FFF2-40B4-BE49-F238E27FC236}">
                <a16:creationId xmlns:a16="http://schemas.microsoft.com/office/drawing/2014/main" id="{D77CE4D6-4CC2-20F9-9DDC-643AD3E9001E}"/>
              </a:ext>
            </a:extLst>
          </p:cNvPr>
          <p:cNvPicPr>
            <a:picLocks noChangeAspect="1"/>
          </p:cNvPicPr>
          <p:nvPr/>
        </p:nvPicPr>
        <p:blipFill>
          <a:blip r:embed="rId10" cstate="screen">
            <a:extLst>
              <a:ext uri="{28A0092B-C50C-407E-A947-70E740481C1C}">
                <a14:useLocalDpi xmlns:a14="http://schemas.microsoft.com/office/drawing/2010/main"/>
              </a:ext>
            </a:extLst>
          </a:blip>
          <a:srcRect r="-2074"/>
          <a:stretch/>
        </p:blipFill>
        <p:spPr>
          <a:xfrm>
            <a:off x="2870531" y="2396617"/>
            <a:ext cx="475422" cy="422267"/>
          </a:xfrm>
          <a:prstGeom prst="rect">
            <a:avLst/>
          </a:prstGeom>
          <a:effectLst>
            <a:outerShdw blurRad="76200" dir="18900000" sy="23000" kx="-1200000" algn="bl" rotWithShape="0">
              <a:prstClr val="black">
                <a:alpha val="20000"/>
              </a:prstClr>
            </a:outerShdw>
          </a:effectLst>
        </p:spPr>
      </p:pic>
      <p:pic>
        <p:nvPicPr>
          <p:cNvPr id="16" name="Picture 15">
            <a:extLst>
              <a:ext uri="{FF2B5EF4-FFF2-40B4-BE49-F238E27FC236}">
                <a16:creationId xmlns:a16="http://schemas.microsoft.com/office/drawing/2014/main" id="{3CF8F851-E0F0-645D-C459-A4FCE2DCDFE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627594" y="3358538"/>
            <a:ext cx="639688" cy="497773"/>
          </a:xfrm>
          <a:prstGeom prst="rect">
            <a:avLst/>
          </a:prstGeom>
          <a:effectLst>
            <a:outerShdw blurRad="76200" dir="18900000" sy="23000" kx="-1200000" algn="bl" rotWithShape="0">
              <a:prstClr val="black">
                <a:alpha val="20000"/>
              </a:prstClr>
            </a:outerShdw>
          </a:effectLst>
        </p:spPr>
      </p:pic>
      <p:pic>
        <p:nvPicPr>
          <p:cNvPr id="17" name="Picture 16">
            <a:extLst>
              <a:ext uri="{FF2B5EF4-FFF2-40B4-BE49-F238E27FC236}">
                <a16:creationId xmlns:a16="http://schemas.microsoft.com/office/drawing/2014/main" id="{7972C28D-FC32-BEAC-AABC-18220B7797B4}"/>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2921368" y="3345037"/>
            <a:ext cx="593326" cy="497773"/>
          </a:xfrm>
          <a:prstGeom prst="rect">
            <a:avLst/>
          </a:prstGeom>
          <a:effectLst>
            <a:outerShdw blurRad="76200" dir="18900000" sy="23000" kx="-1200000" algn="bl" rotWithShape="0">
              <a:prstClr val="black">
                <a:alpha val="20000"/>
              </a:prstClr>
            </a:outerShdw>
          </a:effectLst>
        </p:spPr>
      </p:pic>
      <p:pic>
        <p:nvPicPr>
          <p:cNvPr id="18" name="Picture 17">
            <a:extLst>
              <a:ext uri="{FF2B5EF4-FFF2-40B4-BE49-F238E27FC236}">
                <a16:creationId xmlns:a16="http://schemas.microsoft.com/office/drawing/2014/main" id="{F59196C9-E3A6-2AB1-AD2A-94FE830A2718}"/>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627594" y="3876189"/>
            <a:ext cx="648072" cy="591132"/>
          </a:xfrm>
          <a:prstGeom prst="rect">
            <a:avLst/>
          </a:prstGeom>
          <a:effectLst>
            <a:outerShdw blurRad="76200" dir="18900000" sy="23000" kx="-1200000" algn="bl" rotWithShape="0">
              <a:prstClr val="black">
                <a:alpha val="20000"/>
              </a:prstClr>
            </a:outerShdw>
          </a:effectLst>
        </p:spPr>
      </p:pic>
      <p:pic>
        <p:nvPicPr>
          <p:cNvPr id="19" name="Picture 18">
            <a:extLst>
              <a:ext uri="{FF2B5EF4-FFF2-40B4-BE49-F238E27FC236}">
                <a16:creationId xmlns:a16="http://schemas.microsoft.com/office/drawing/2014/main" id="{944B419C-174B-003A-4A1C-B6802F29AD3E}"/>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2921368" y="3875921"/>
            <a:ext cx="546070" cy="591132"/>
          </a:xfrm>
          <a:prstGeom prst="rect">
            <a:avLst/>
          </a:prstGeom>
          <a:effectLst>
            <a:outerShdw blurRad="76200" dir="18900000" sy="23000" kx="-1200000" algn="bl" rotWithShape="0">
              <a:prstClr val="black">
                <a:alpha val="20000"/>
              </a:prstClr>
            </a:outerShdw>
          </a:effectLst>
        </p:spPr>
      </p:pic>
      <p:pic>
        <p:nvPicPr>
          <p:cNvPr id="28" name="Picture 27">
            <a:extLst>
              <a:ext uri="{FF2B5EF4-FFF2-40B4-BE49-F238E27FC236}">
                <a16:creationId xmlns:a16="http://schemas.microsoft.com/office/drawing/2014/main" id="{085B3AF9-63D8-F70A-24EC-9A35A213B739}"/>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2984685" y="2029983"/>
            <a:ext cx="296416" cy="375117"/>
          </a:xfrm>
          <a:prstGeom prst="rect">
            <a:avLst/>
          </a:prstGeom>
          <a:effectLst>
            <a:outerShdw blurRad="76200" dir="18900000" sy="23000" kx="-1200000" algn="bl" rotWithShape="0">
              <a:prstClr val="black">
                <a:alpha val="20000"/>
              </a:prstClr>
            </a:outerShdw>
          </a:effectLst>
        </p:spPr>
      </p:pic>
      <p:pic>
        <p:nvPicPr>
          <p:cNvPr id="29" name="Picture 28">
            <a:extLst>
              <a:ext uri="{FF2B5EF4-FFF2-40B4-BE49-F238E27FC236}">
                <a16:creationId xmlns:a16="http://schemas.microsoft.com/office/drawing/2014/main" id="{C5EFBD7D-524B-7D08-B627-113BA9822262}"/>
              </a:ext>
            </a:extLst>
          </p:cNvPr>
          <p:cNvPicPr>
            <a:picLocks noChangeAspect="1"/>
          </p:cNvPicPr>
          <p:nvPr/>
        </p:nvPicPr>
        <p:blipFill>
          <a:blip r:embed="rId16" cstate="screen">
            <a:extLst>
              <a:ext uri="{28A0092B-C50C-407E-A947-70E740481C1C}">
                <a14:useLocalDpi xmlns:a14="http://schemas.microsoft.com/office/drawing/2010/main"/>
              </a:ext>
            </a:extLst>
          </a:blip>
          <a:srcRect/>
          <a:stretch/>
        </p:blipFill>
        <p:spPr>
          <a:xfrm>
            <a:off x="1691140" y="2879658"/>
            <a:ext cx="475423" cy="432000"/>
          </a:xfrm>
          <a:prstGeom prst="rect">
            <a:avLst/>
          </a:prstGeom>
          <a:effectLst>
            <a:outerShdw blurRad="76200" dir="18900000" sy="23000" kx="-1200000" algn="bl" rotWithShape="0">
              <a:prstClr val="black">
                <a:alpha val="20000"/>
              </a:prstClr>
            </a:outerShdw>
          </a:effectLst>
        </p:spPr>
      </p:pic>
      <p:pic>
        <p:nvPicPr>
          <p:cNvPr id="31" name="Picture 30">
            <a:extLst>
              <a:ext uri="{FF2B5EF4-FFF2-40B4-BE49-F238E27FC236}">
                <a16:creationId xmlns:a16="http://schemas.microsoft.com/office/drawing/2014/main" id="{B672A7E0-98DE-C0FD-E12F-D95150A985BD}"/>
              </a:ext>
            </a:extLst>
          </p:cNvPr>
          <p:cNvPicPr>
            <a:picLocks noChangeAspect="1"/>
          </p:cNvPicPr>
          <p:nvPr/>
        </p:nvPicPr>
        <p:blipFill>
          <a:blip r:embed="rId17" cstate="screen">
            <a:extLst>
              <a:ext uri="{28A0092B-C50C-407E-A947-70E740481C1C}">
                <a14:useLocalDpi xmlns:a14="http://schemas.microsoft.com/office/drawing/2010/main"/>
              </a:ext>
            </a:extLst>
          </a:blip>
          <a:srcRect/>
          <a:stretch/>
        </p:blipFill>
        <p:spPr>
          <a:xfrm>
            <a:off x="2895182" y="2879658"/>
            <a:ext cx="475423" cy="432000"/>
          </a:xfrm>
          <a:prstGeom prst="rect">
            <a:avLst/>
          </a:prstGeom>
          <a:effectLst>
            <a:outerShdw blurRad="76200" dir="18900000" sy="23000" kx="-1200000" algn="bl" rotWithShape="0">
              <a:prstClr val="black">
                <a:alpha val="20000"/>
              </a:prstClr>
            </a:outerShdw>
          </a:effectLst>
        </p:spPr>
      </p:pic>
      <p:sp>
        <p:nvSpPr>
          <p:cNvPr id="14" name="TextBox 13">
            <a:extLst>
              <a:ext uri="{FF2B5EF4-FFF2-40B4-BE49-F238E27FC236}">
                <a16:creationId xmlns:a16="http://schemas.microsoft.com/office/drawing/2014/main" id="{CC0B3C5A-EBE9-1D8C-EFA0-448A8491616E}"/>
              </a:ext>
            </a:extLst>
          </p:cNvPr>
          <p:cNvSpPr txBox="1"/>
          <p:nvPr/>
        </p:nvSpPr>
        <p:spPr>
          <a:xfrm>
            <a:off x="4103077" y="1960109"/>
            <a:ext cx="2286000" cy="369332"/>
          </a:xfrm>
          <a:prstGeom prst="rect">
            <a:avLst/>
          </a:prstGeom>
          <a:noFill/>
        </p:spPr>
        <p:txBody>
          <a:bodyPr wrap="square" rtlCol="0">
            <a:spAutoFit/>
          </a:bodyPr>
          <a:lstStyle/>
          <a:p>
            <a:r>
              <a:rPr lang="en-AU" dirty="0"/>
              <a:t>chicken</a:t>
            </a:r>
          </a:p>
        </p:txBody>
      </p:sp>
      <p:sp>
        <p:nvSpPr>
          <p:cNvPr id="20" name="TextBox 19">
            <a:extLst>
              <a:ext uri="{FF2B5EF4-FFF2-40B4-BE49-F238E27FC236}">
                <a16:creationId xmlns:a16="http://schemas.microsoft.com/office/drawing/2014/main" id="{49543234-F99E-C401-7A92-8A2345B501B0}"/>
              </a:ext>
            </a:extLst>
          </p:cNvPr>
          <p:cNvSpPr txBox="1"/>
          <p:nvPr/>
        </p:nvSpPr>
        <p:spPr>
          <a:xfrm>
            <a:off x="4097216" y="2463946"/>
            <a:ext cx="2286000" cy="369332"/>
          </a:xfrm>
          <a:prstGeom prst="rect">
            <a:avLst/>
          </a:prstGeom>
          <a:noFill/>
        </p:spPr>
        <p:txBody>
          <a:bodyPr wrap="square" rtlCol="0">
            <a:spAutoFit/>
          </a:bodyPr>
          <a:lstStyle/>
          <a:p>
            <a:r>
              <a:rPr lang="en-AU"/>
              <a:t>sheep</a:t>
            </a:r>
          </a:p>
        </p:txBody>
      </p:sp>
      <p:sp>
        <p:nvSpPr>
          <p:cNvPr id="21" name="TextBox 20">
            <a:extLst>
              <a:ext uri="{FF2B5EF4-FFF2-40B4-BE49-F238E27FC236}">
                <a16:creationId xmlns:a16="http://schemas.microsoft.com/office/drawing/2014/main" id="{7FE6BB39-D840-D4D2-9C02-9B63224355C6}"/>
              </a:ext>
            </a:extLst>
          </p:cNvPr>
          <p:cNvSpPr txBox="1"/>
          <p:nvPr/>
        </p:nvSpPr>
        <p:spPr>
          <a:xfrm>
            <a:off x="4097216" y="2967783"/>
            <a:ext cx="2286000" cy="369332"/>
          </a:xfrm>
          <a:prstGeom prst="rect">
            <a:avLst/>
          </a:prstGeom>
          <a:noFill/>
        </p:spPr>
        <p:txBody>
          <a:bodyPr wrap="square" rtlCol="0">
            <a:spAutoFit/>
          </a:bodyPr>
          <a:lstStyle/>
          <a:p>
            <a:r>
              <a:rPr lang="en-AU"/>
              <a:t>pigs</a:t>
            </a:r>
          </a:p>
        </p:txBody>
      </p:sp>
      <p:sp>
        <p:nvSpPr>
          <p:cNvPr id="22" name="TextBox 21">
            <a:extLst>
              <a:ext uri="{FF2B5EF4-FFF2-40B4-BE49-F238E27FC236}">
                <a16:creationId xmlns:a16="http://schemas.microsoft.com/office/drawing/2014/main" id="{19F031BD-C607-F3B6-EF6D-5AA417C673D5}"/>
              </a:ext>
            </a:extLst>
          </p:cNvPr>
          <p:cNvSpPr txBox="1"/>
          <p:nvPr/>
        </p:nvSpPr>
        <p:spPr>
          <a:xfrm>
            <a:off x="4097216" y="3471620"/>
            <a:ext cx="2286000" cy="369332"/>
          </a:xfrm>
          <a:prstGeom prst="rect">
            <a:avLst/>
          </a:prstGeom>
          <a:noFill/>
        </p:spPr>
        <p:txBody>
          <a:bodyPr wrap="square" rtlCol="0">
            <a:spAutoFit/>
          </a:bodyPr>
          <a:lstStyle/>
          <a:p>
            <a:r>
              <a:rPr lang="en-AU"/>
              <a:t>cows</a:t>
            </a:r>
          </a:p>
        </p:txBody>
      </p:sp>
      <p:sp>
        <p:nvSpPr>
          <p:cNvPr id="23" name="TextBox 22">
            <a:extLst>
              <a:ext uri="{FF2B5EF4-FFF2-40B4-BE49-F238E27FC236}">
                <a16:creationId xmlns:a16="http://schemas.microsoft.com/office/drawing/2014/main" id="{765ED6F7-7A0E-01B0-36AC-ADE175CEF900}"/>
              </a:ext>
            </a:extLst>
          </p:cNvPr>
          <p:cNvSpPr txBox="1"/>
          <p:nvPr/>
        </p:nvSpPr>
        <p:spPr>
          <a:xfrm>
            <a:off x="4097216" y="3975458"/>
            <a:ext cx="2286000" cy="369332"/>
          </a:xfrm>
          <a:prstGeom prst="rect">
            <a:avLst/>
          </a:prstGeom>
          <a:noFill/>
        </p:spPr>
        <p:txBody>
          <a:bodyPr wrap="square" rtlCol="0">
            <a:spAutoFit/>
          </a:bodyPr>
          <a:lstStyle/>
          <a:p>
            <a:r>
              <a:rPr lang="en-AU"/>
              <a:t>horses</a:t>
            </a:r>
          </a:p>
        </p:txBody>
      </p:sp>
      <p:cxnSp>
        <p:nvCxnSpPr>
          <p:cNvPr id="25" name="Straight Arrow Connector 24">
            <a:extLst>
              <a:ext uri="{FF2B5EF4-FFF2-40B4-BE49-F238E27FC236}">
                <a16:creationId xmlns:a16="http://schemas.microsoft.com/office/drawing/2014/main" id="{6933EFF3-BD4E-A137-2740-0128357F2F9D}"/>
              </a:ext>
            </a:extLst>
          </p:cNvPr>
          <p:cNvCxnSpPr>
            <a:cxnSpLocks/>
          </p:cNvCxnSpPr>
          <p:nvPr/>
        </p:nvCxnSpPr>
        <p:spPr>
          <a:xfrm flipH="1">
            <a:off x="3512703" y="2171934"/>
            <a:ext cx="588383" cy="0"/>
          </a:xfrm>
          <a:prstGeom prst="straightConnector1">
            <a:avLst/>
          </a:prstGeom>
          <a:ln w="349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CF6D1B1-0510-05B2-14D3-F81BEEDC7471}"/>
              </a:ext>
            </a:extLst>
          </p:cNvPr>
          <p:cNvCxnSpPr>
            <a:cxnSpLocks/>
          </p:cNvCxnSpPr>
          <p:nvPr/>
        </p:nvCxnSpPr>
        <p:spPr>
          <a:xfrm flipH="1">
            <a:off x="3512703" y="2671822"/>
            <a:ext cx="588383" cy="0"/>
          </a:xfrm>
          <a:prstGeom prst="straightConnector1">
            <a:avLst/>
          </a:prstGeom>
          <a:ln w="349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F0877113-186E-D9DF-CC4E-7C471285351A}"/>
              </a:ext>
            </a:extLst>
          </p:cNvPr>
          <p:cNvCxnSpPr>
            <a:cxnSpLocks/>
          </p:cNvCxnSpPr>
          <p:nvPr/>
        </p:nvCxnSpPr>
        <p:spPr>
          <a:xfrm flipH="1">
            <a:off x="3512703" y="3171710"/>
            <a:ext cx="588383" cy="0"/>
          </a:xfrm>
          <a:prstGeom prst="straightConnector1">
            <a:avLst/>
          </a:prstGeom>
          <a:ln w="349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3F00FC1-5537-13CF-9CC3-CDF341AD62F4}"/>
              </a:ext>
            </a:extLst>
          </p:cNvPr>
          <p:cNvCxnSpPr>
            <a:cxnSpLocks/>
          </p:cNvCxnSpPr>
          <p:nvPr/>
        </p:nvCxnSpPr>
        <p:spPr>
          <a:xfrm flipH="1">
            <a:off x="3512703" y="3671598"/>
            <a:ext cx="588383" cy="0"/>
          </a:xfrm>
          <a:prstGeom prst="straightConnector1">
            <a:avLst/>
          </a:prstGeom>
          <a:ln w="349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F89E391-8C18-A37E-E45B-DE199D4346DD}"/>
              </a:ext>
            </a:extLst>
          </p:cNvPr>
          <p:cNvCxnSpPr>
            <a:cxnSpLocks/>
          </p:cNvCxnSpPr>
          <p:nvPr/>
        </p:nvCxnSpPr>
        <p:spPr>
          <a:xfrm flipH="1">
            <a:off x="3512703" y="4171487"/>
            <a:ext cx="588383" cy="0"/>
          </a:xfrm>
          <a:prstGeom prst="straightConnector1">
            <a:avLst/>
          </a:prstGeom>
          <a:ln w="34925">
            <a:solidFill>
              <a:schemeClr val="bg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3807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CC12-CCFB-208A-CD1C-518E42A55F40}"/>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801DD024-7326-65E4-9E12-D93BB437F1BC}"/>
              </a:ext>
            </a:extLst>
          </p:cNvPr>
          <p:cNvGrpSpPr/>
          <p:nvPr/>
        </p:nvGrpSpPr>
        <p:grpSpPr>
          <a:xfrm>
            <a:off x="3019295" y="2371990"/>
            <a:ext cx="1256343" cy="1999960"/>
            <a:chOff x="3151259" y="2371989"/>
            <a:chExt cx="1349915" cy="2148917"/>
          </a:xfrm>
        </p:grpSpPr>
        <p:sp>
          <p:nvSpPr>
            <p:cNvPr id="26" name="Rectangle: Rounded Corners 25">
              <a:extLst>
                <a:ext uri="{FF2B5EF4-FFF2-40B4-BE49-F238E27FC236}">
                  <a16:creationId xmlns:a16="http://schemas.microsoft.com/office/drawing/2014/main" id="{76B389BC-E535-FE1E-B1E0-64032D89DBBB}"/>
                </a:ext>
              </a:extLst>
            </p:cNvPr>
            <p:cNvSpPr/>
            <p:nvPr/>
          </p:nvSpPr>
          <p:spPr>
            <a:xfrm>
              <a:off x="3151259" y="2371990"/>
              <a:ext cx="601158" cy="601158"/>
            </a:xfrm>
            <a:prstGeom prst="roundRect">
              <a:avLst/>
            </a:prstGeom>
            <a:solidFill>
              <a:schemeClr val="accent3">
                <a:lumMod val="20000"/>
                <a:lumOff val="80000"/>
              </a:schemeClr>
            </a:solidFill>
            <a:ln w="22225">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
          <p:nvSpPr>
            <p:cNvPr id="27" name="Rectangle: Rounded Corners 26">
              <a:extLst>
                <a:ext uri="{FF2B5EF4-FFF2-40B4-BE49-F238E27FC236}">
                  <a16:creationId xmlns:a16="http://schemas.microsoft.com/office/drawing/2014/main" id="{BFD1F2A7-55D3-BEB6-682B-767B12D4EA64}"/>
                </a:ext>
              </a:extLst>
            </p:cNvPr>
            <p:cNvSpPr/>
            <p:nvPr/>
          </p:nvSpPr>
          <p:spPr>
            <a:xfrm>
              <a:off x="3821482" y="2371989"/>
              <a:ext cx="679692" cy="2148917"/>
            </a:xfrm>
            <a:prstGeom prst="roundRect">
              <a:avLst/>
            </a:prstGeom>
            <a:solidFill>
              <a:schemeClr val="accent3">
                <a:lumMod val="20000"/>
                <a:lumOff val="80000"/>
              </a:schemeClr>
            </a:solidFill>
            <a:ln w="22225">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grpSp>
      <p:grpSp>
        <p:nvGrpSpPr>
          <p:cNvPr id="14" name="Group 13">
            <a:extLst>
              <a:ext uri="{FF2B5EF4-FFF2-40B4-BE49-F238E27FC236}">
                <a16:creationId xmlns:a16="http://schemas.microsoft.com/office/drawing/2014/main" id="{D951642E-D139-0934-5496-07506B868ACA}"/>
              </a:ext>
            </a:extLst>
          </p:cNvPr>
          <p:cNvGrpSpPr/>
          <p:nvPr/>
        </p:nvGrpSpPr>
        <p:grpSpPr>
          <a:xfrm>
            <a:off x="1636217" y="2371990"/>
            <a:ext cx="1256343" cy="1999960"/>
            <a:chOff x="1680504" y="2371989"/>
            <a:chExt cx="1349915" cy="2148917"/>
          </a:xfrm>
        </p:grpSpPr>
        <p:sp>
          <p:nvSpPr>
            <p:cNvPr id="24" name="Rectangle: Rounded Corners 23">
              <a:extLst>
                <a:ext uri="{FF2B5EF4-FFF2-40B4-BE49-F238E27FC236}">
                  <a16:creationId xmlns:a16="http://schemas.microsoft.com/office/drawing/2014/main" id="{E08256AA-A765-FEF5-766A-1BCA050AC7E1}"/>
                </a:ext>
              </a:extLst>
            </p:cNvPr>
            <p:cNvSpPr/>
            <p:nvPr/>
          </p:nvSpPr>
          <p:spPr>
            <a:xfrm>
              <a:off x="1680504" y="2371990"/>
              <a:ext cx="601158" cy="601158"/>
            </a:xfrm>
            <a:prstGeom prst="roundRect">
              <a:avLst/>
            </a:prstGeom>
            <a:solidFill>
              <a:schemeClr val="accent4">
                <a:lumMod val="40000"/>
                <a:lumOff val="60000"/>
              </a:schemeClr>
            </a:solidFill>
            <a:ln w="22225">
              <a:solidFill>
                <a:schemeClr val="accent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
          <p:nvSpPr>
            <p:cNvPr id="25" name="Rectangle: Rounded Corners 24">
              <a:extLst>
                <a:ext uri="{FF2B5EF4-FFF2-40B4-BE49-F238E27FC236}">
                  <a16:creationId xmlns:a16="http://schemas.microsoft.com/office/drawing/2014/main" id="{2FF9F03E-2291-8489-04F5-9F0465B70E28}"/>
                </a:ext>
              </a:extLst>
            </p:cNvPr>
            <p:cNvSpPr/>
            <p:nvPr/>
          </p:nvSpPr>
          <p:spPr>
            <a:xfrm>
              <a:off x="2350727" y="2371989"/>
              <a:ext cx="679692" cy="2148917"/>
            </a:xfrm>
            <a:prstGeom prst="roundRect">
              <a:avLst/>
            </a:prstGeom>
            <a:solidFill>
              <a:schemeClr val="accent4">
                <a:lumMod val="40000"/>
                <a:lumOff val="60000"/>
              </a:schemeClr>
            </a:solidFill>
            <a:ln w="22225">
              <a:solidFill>
                <a:schemeClr val="accent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grpSp>
      <p:grpSp>
        <p:nvGrpSpPr>
          <p:cNvPr id="12" name="Group 11">
            <a:extLst>
              <a:ext uri="{FF2B5EF4-FFF2-40B4-BE49-F238E27FC236}">
                <a16:creationId xmlns:a16="http://schemas.microsoft.com/office/drawing/2014/main" id="{0CE214D8-EDD7-223B-CC46-9939654F6F24}"/>
              </a:ext>
            </a:extLst>
          </p:cNvPr>
          <p:cNvGrpSpPr/>
          <p:nvPr/>
        </p:nvGrpSpPr>
        <p:grpSpPr>
          <a:xfrm>
            <a:off x="246442" y="2371990"/>
            <a:ext cx="1256343" cy="1999960"/>
            <a:chOff x="246442" y="2371989"/>
            <a:chExt cx="1349915" cy="2148917"/>
          </a:xfrm>
        </p:grpSpPr>
        <p:sp>
          <p:nvSpPr>
            <p:cNvPr id="20" name="Rectangle: Rounded Corners 19">
              <a:extLst>
                <a:ext uri="{FF2B5EF4-FFF2-40B4-BE49-F238E27FC236}">
                  <a16:creationId xmlns:a16="http://schemas.microsoft.com/office/drawing/2014/main" id="{E0A12E4F-402D-5F30-D26D-14C00A71D0DE}"/>
                </a:ext>
              </a:extLst>
            </p:cNvPr>
            <p:cNvSpPr/>
            <p:nvPr/>
          </p:nvSpPr>
          <p:spPr>
            <a:xfrm>
              <a:off x="246442" y="2371990"/>
              <a:ext cx="601158" cy="601158"/>
            </a:xfrm>
            <a:prstGeom prst="roundRect">
              <a:avLst/>
            </a:prstGeom>
            <a:solidFill>
              <a:schemeClr val="accent6">
                <a:lumMod val="20000"/>
                <a:lumOff val="80000"/>
              </a:schemeClr>
            </a:solidFill>
            <a:ln w="22225">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
          <p:nvSpPr>
            <p:cNvPr id="23" name="Rectangle: Rounded Corners 22">
              <a:extLst>
                <a:ext uri="{FF2B5EF4-FFF2-40B4-BE49-F238E27FC236}">
                  <a16:creationId xmlns:a16="http://schemas.microsoft.com/office/drawing/2014/main" id="{DAC0AE55-DBDB-0041-8B18-A13EA11ACBAB}"/>
                </a:ext>
              </a:extLst>
            </p:cNvPr>
            <p:cNvSpPr/>
            <p:nvPr/>
          </p:nvSpPr>
          <p:spPr>
            <a:xfrm>
              <a:off x="916665" y="2371989"/>
              <a:ext cx="679692" cy="2148917"/>
            </a:xfrm>
            <a:prstGeom prst="roundRect">
              <a:avLst/>
            </a:prstGeom>
            <a:solidFill>
              <a:schemeClr val="accent6">
                <a:lumMod val="20000"/>
                <a:lumOff val="80000"/>
              </a:schemeClr>
            </a:solidFill>
            <a:ln w="22225">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grpSp>
      <p:sp>
        <p:nvSpPr>
          <p:cNvPr id="2" name="Title 1">
            <a:extLst>
              <a:ext uri="{FF2B5EF4-FFF2-40B4-BE49-F238E27FC236}">
                <a16:creationId xmlns:a16="http://schemas.microsoft.com/office/drawing/2014/main" id="{5F11D493-1AC2-9C6D-C289-0CCDA1ACC9E6}"/>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rgbClr val="45AFAD"/>
                </a:solidFill>
              </a:rPr>
              <a:t>ratios</a:t>
            </a:r>
          </a:p>
        </p:txBody>
      </p:sp>
      <p:sp>
        <p:nvSpPr>
          <p:cNvPr id="4" name="Content Placeholder 3">
            <a:extLst>
              <a:ext uri="{FF2B5EF4-FFF2-40B4-BE49-F238E27FC236}">
                <a16:creationId xmlns:a16="http://schemas.microsoft.com/office/drawing/2014/main" id="{2D4D4C7A-F70B-193F-DE8D-2D93B4AC6396}"/>
              </a:ext>
            </a:extLst>
          </p:cNvPr>
          <p:cNvSpPr>
            <a:spLocks noGrp="1"/>
          </p:cNvSpPr>
          <p:nvPr>
            <p:ph sz="half" idx="1"/>
          </p:nvPr>
        </p:nvSpPr>
        <p:spPr>
          <a:xfrm>
            <a:off x="327025" y="771551"/>
            <a:ext cx="4168775" cy="1215717"/>
          </a:xfrm>
        </p:spPr>
        <p:txBody>
          <a:bodyPr>
            <a:spAutoFit/>
          </a:bodyPr>
          <a:lstStyle/>
          <a:p>
            <a:r>
              <a:rPr lang="en-AU" b="1"/>
              <a:t>What does this look like?</a:t>
            </a:r>
          </a:p>
          <a:p>
            <a:r>
              <a:rPr lang="en-AU" sz="1800"/>
              <a:t>The ratio of sheep to other animals </a:t>
            </a:r>
            <a:br>
              <a:rPr lang="en-AU" sz="1800"/>
            </a:br>
            <a:r>
              <a:rPr lang="en-AU" sz="1800"/>
              <a:t>on the farm is 1:4. What fraction of </a:t>
            </a:r>
            <a:br>
              <a:rPr lang="en-AU" sz="1800"/>
            </a:br>
            <a:r>
              <a:rPr lang="en-AU" sz="1800"/>
              <a:t>the animals are sheep?</a:t>
            </a:r>
            <a:endParaRPr lang="en-AU"/>
          </a:p>
        </p:txBody>
      </p:sp>
      <p:sp>
        <p:nvSpPr>
          <p:cNvPr id="22" name="TextBox 21">
            <a:extLst>
              <a:ext uri="{FF2B5EF4-FFF2-40B4-BE49-F238E27FC236}">
                <a16:creationId xmlns:a16="http://schemas.microsoft.com/office/drawing/2014/main" id="{21B03AC8-9163-8122-B1B9-805DCED06E6C}"/>
              </a:ext>
            </a:extLst>
          </p:cNvPr>
          <p:cNvSpPr txBox="1"/>
          <p:nvPr/>
        </p:nvSpPr>
        <p:spPr>
          <a:xfrm>
            <a:off x="387350" y="2036163"/>
            <a:ext cx="1135574" cy="369332"/>
          </a:xfrm>
          <a:prstGeom prst="rect">
            <a:avLst/>
          </a:prstGeom>
          <a:noFill/>
        </p:spPr>
        <p:txBody>
          <a:bodyPr wrap="square" rtlCol="0">
            <a:spAutoFit/>
          </a:bodyPr>
          <a:lstStyle/>
          <a:p>
            <a:pPr>
              <a:tabLst>
                <a:tab pos="717550" algn="l"/>
              </a:tabLst>
            </a:pPr>
            <a:r>
              <a:rPr lang="en-AU" b="1" dirty="0">
                <a:solidFill>
                  <a:srgbClr val="F9A601"/>
                </a:solidFill>
              </a:rPr>
              <a:t>1	4</a:t>
            </a:r>
          </a:p>
        </p:txBody>
      </p:sp>
      <p:sp>
        <p:nvSpPr>
          <p:cNvPr id="32" name="TextBox 31">
            <a:extLst>
              <a:ext uri="{FF2B5EF4-FFF2-40B4-BE49-F238E27FC236}">
                <a16:creationId xmlns:a16="http://schemas.microsoft.com/office/drawing/2014/main" id="{8E0BAEC5-B302-FAA8-CEB1-7F318716255F}"/>
              </a:ext>
            </a:extLst>
          </p:cNvPr>
          <p:cNvSpPr txBox="1"/>
          <p:nvPr/>
        </p:nvSpPr>
        <p:spPr>
          <a:xfrm>
            <a:off x="1782898" y="2036163"/>
            <a:ext cx="1135574" cy="369332"/>
          </a:xfrm>
          <a:prstGeom prst="rect">
            <a:avLst/>
          </a:prstGeom>
          <a:noFill/>
        </p:spPr>
        <p:txBody>
          <a:bodyPr wrap="square" rtlCol="0">
            <a:spAutoFit/>
          </a:bodyPr>
          <a:lstStyle/>
          <a:p>
            <a:pPr>
              <a:tabLst>
                <a:tab pos="717550" algn="l"/>
              </a:tabLst>
            </a:pPr>
            <a:r>
              <a:rPr lang="en-AU" b="1">
                <a:solidFill>
                  <a:srgbClr val="8FBE30"/>
                </a:solidFill>
              </a:rPr>
              <a:t>1	4</a:t>
            </a:r>
          </a:p>
        </p:txBody>
      </p:sp>
      <p:sp>
        <p:nvSpPr>
          <p:cNvPr id="33" name="TextBox 32">
            <a:extLst>
              <a:ext uri="{FF2B5EF4-FFF2-40B4-BE49-F238E27FC236}">
                <a16:creationId xmlns:a16="http://schemas.microsoft.com/office/drawing/2014/main" id="{38A2318A-F0B5-7D4B-039E-6B60CD16FA1A}"/>
              </a:ext>
            </a:extLst>
          </p:cNvPr>
          <p:cNvSpPr txBox="1"/>
          <p:nvPr/>
        </p:nvSpPr>
        <p:spPr>
          <a:xfrm>
            <a:off x="3167840" y="2036163"/>
            <a:ext cx="1135574" cy="369332"/>
          </a:xfrm>
          <a:prstGeom prst="rect">
            <a:avLst/>
          </a:prstGeom>
          <a:noFill/>
        </p:spPr>
        <p:txBody>
          <a:bodyPr wrap="square" rtlCol="0">
            <a:spAutoFit/>
          </a:bodyPr>
          <a:lstStyle/>
          <a:p>
            <a:pPr>
              <a:tabLst>
                <a:tab pos="717550" algn="l"/>
              </a:tabLst>
            </a:pPr>
            <a:r>
              <a:rPr lang="en-AU" b="1">
                <a:solidFill>
                  <a:srgbClr val="E76E13"/>
                </a:solidFill>
              </a:rPr>
              <a:t>1	4</a:t>
            </a:r>
          </a:p>
        </p:txBody>
      </p:sp>
      <p:pic>
        <p:nvPicPr>
          <p:cNvPr id="34" name="Picture 33">
            <a:extLst>
              <a:ext uri="{FF2B5EF4-FFF2-40B4-BE49-F238E27FC236}">
                <a16:creationId xmlns:a16="http://schemas.microsoft.com/office/drawing/2014/main" id="{10CB7A32-BCB9-EE0B-6542-F752FC0EC574}"/>
              </a:ext>
            </a:extLst>
          </p:cNvPr>
          <p:cNvPicPr>
            <a:picLocks noChangeAspect="1"/>
          </p:cNvPicPr>
          <p:nvPr/>
        </p:nvPicPr>
        <p:blipFill>
          <a:blip r:embed="rId3" cstate="screen">
            <a:extLst>
              <a:ext uri="{28A0092B-C50C-407E-A947-70E740481C1C}">
                <a14:useLocalDpi xmlns:a14="http://schemas.microsoft.com/office/drawing/2010/main"/>
              </a:ext>
            </a:extLst>
          </a:blip>
          <a:srcRect l="-8440"/>
          <a:stretch/>
        </p:blipFill>
        <p:spPr>
          <a:xfrm>
            <a:off x="301769" y="2385855"/>
            <a:ext cx="442467" cy="392997"/>
          </a:xfrm>
          <a:prstGeom prst="rect">
            <a:avLst/>
          </a:prstGeom>
          <a:effectLst>
            <a:outerShdw blurRad="76200" dir="18900000" sy="23000" kx="-1200000" algn="bl" rotWithShape="0">
              <a:prstClr val="black">
                <a:alpha val="20000"/>
              </a:prstClr>
            </a:outerShdw>
          </a:effectLst>
        </p:spPr>
      </p:pic>
      <p:pic>
        <p:nvPicPr>
          <p:cNvPr id="35" name="Picture 34">
            <a:extLst>
              <a:ext uri="{FF2B5EF4-FFF2-40B4-BE49-F238E27FC236}">
                <a16:creationId xmlns:a16="http://schemas.microsoft.com/office/drawing/2014/main" id="{9DF7FACA-5847-6618-EDC3-1EFA1E276C5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65305" y="2859782"/>
            <a:ext cx="442468" cy="402055"/>
          </a:xfrm>
          <a:prstGeom prst="rect">
            <a:avLst/>
          </a:prstGeom>
          <a:effectLst>
            <a:outerShdw blurRad="76200" dir="18900000" sy="23000" kx="-1200000" algn="bl" rotWithShape="0">
              <a:prstClr val="black">
                <a:alpha val="20000"/>
              </a:prstClr>
            </a:outerShdw>
          </a:effectLst>
        </p:spPr>
      </p:pic>
      <p:pic>
        <p:nvPicPr>
          <p:cNvPr id="36" name="Picture 35">
            <a:extLst>
              <a:ext uri="{FF2B5EF4-FFF2-40B4-BE49-F238E27FC236}">
                <a16:creationId xmlns:a16="http://schemas.microsoft.com/office/drawing/2014/main" id="{42401B93-245A-5D1F-BCED-226850BA77E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65305" y="3325161"/>
            <a:ext cx="595348" cy="463269"/>
          </a:xfrm>
          <a:prstGeom prst="rect">
            <a:avLst/>
          </a:prstGeom>
          <a:effectLst>
            <a:outerShdw blurRad="76200" dir="18900000" sy="23000" kx="-1200000" algn="bl" rotWithShape="0">
              <a:prstClr val="black">
                <a:alpha val="20000"/>
              </a:prstClr>
            </a:outerShdw>
          </a:effectLst>
        </p:spPr>
      </p:pic>
      <p:pic>
        <p:nvPicPr>
          <p:cNvPr id="37" name="Picture 36">
            <a:extLst>
              <a:ext uri="{FF2B5EF4-FFF2-40B4-BE49-F238E27FC236}">
                <a16:creationId xmlns:a16="http://schemas.microsoft.com/office/drawing/2014/main" id="{481EF6CF-A805-C0B4-8802-1590708D39D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0615" y="3795886"/>
            <a:ext cx="562239" cy="550156"/>
          </a:xfrm>
          <a:prstGeom prst="rect">
            <a:avLst/>
          </a:prstGeom>
          <a:effectLst>
            <a:outerShdw blurRad="76200" dir="18900000" sy="23000" kx="-1200000" algn="bl" rotWithShape="0">
              <a:prstClr val="black">
                <a:alpha val="20000"/>
              </a:prstClr>
            </a:outerShdw>
          </a:effectLst>
        </p:spPr>
      </p:pic>
      <p:pic>
        <p:nvPicPr>
          <p:cNvPr id="38" name="Picture 37">
            <a:extLst>
              <a:ext uri="{FF2B5EF4-FFF2-40B4-BE49-F238E27FC236}">
                <a16:creationId xmlns:a16="http://schemas.microsoft.com/office/drawing/2014/main" id="{916B089C-072E-0559-76D5-7090F16805A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451644" y="2443767"/>
            <a:ext cx="275869" cy="349115"/>
          </a:xfrm>
          <a:prstGeom prst="rect">
            <a:avLst/>
          </a:prstGeom>
          <a:effectLst>
            <a:outerShdw blurRad="76200" dir="18900000" sy="23000" kx="-1200000" algn="bl" rotWithShape="0">
              <a:prstClr val="black">
                <a:alpha val="20000"/>
              </a:prstClr>
            </a:outerShdw>
          </a:effectLst>
        </p:spPr>
      </p:pic>
      <p:pic>
        <p:nvPicPr>
          <p:cNvPr id="39" name="Picture 38">
            <a:extLst>
              <a:ext uri="{FF2B5EF4-FFF2-40B4-BE49-F238E27FC236}">
                <a16:creationId xmlns:a16="http://schemas.microsoft.com/office/drawing/2014/main" id="{A2565FBE-8A1E-FF40-D38D-0AB9FD2C37BA}"/>
              </a:ext>
            </a:extLst>
          </p:cNvPr>
          <p:cNvPicPr>
            <a:picLocks noChangeAspect="1"/>
          </p:cNvPicPr>
          <p:nvPr/>
        </p:nvPicPr>
        <p:blipFill>
          <a:blip r:embed="rId8" cstate="screen">
            <a:extLst>
              <a:ext uri="{28A0092B-C50C-407E-A947-70E740481C1C}">
                <a14:useLocalDpi xmlns:a14="http://schemas.microsoft.com/office/drawing/2010/main"/>
              </a:ext>
            </a:extLst>
          </a:blip>
          <a:srcRect l="-11466"/>
          <a:stretch/>
        </p:blipFill>
        <p:spPr>
          <a:xfrm>
            <a:off x="951341" y="2443767"/>
            <a:ext cx="354053" cy="349115"/>
          </a:xfrm>
          <a:prstGeom prst="rect">
            <a:avLst/>
          </a:prstGeom>
          <a:effectLst>
            <a:outerShdw blurRad="76200" dir="18900000" sy="23000" kx="-1200000" algn="bl" rotWithShape="0">
              <a:prstClr val="black">
                <a:alpha val="20000"/>
              </a:prstClr>
            </a:outerShdw>
          </a:effectLst>
        </p:spPr>
      </p:pic>
      <p:pic>
        <p:nvPicPr>
          <p:cNvPr id="40" name="Picture 39">
            <a:extLst>
              <a:ext uri="{FF2B5EF4-FFF2-40B4-BE49-F238E27FC236}">
                <a16:creationId xmlns:a16="http://schemas.microsoft.com/office/drawing/2014/main" id="{071E054D-39A1-F287-1887-3988F1254D59}"/>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674239" y="2428590"/>
            <a:ext cx="442467" cy="392997"/>
          </a:xfrm>
          <a:prstGeom prst="rect">
            <a:avLst/>
          </a:prstGeom>
          <a:effectLst>
            <a:outerShdw blurRad="76200" dir="18900000" sy="23000" kx="-1200000" algn="bl" rotWithShape="0">
              <a:prstClr val="black">
                <a:alpha val="20000"/>
              </a:prstClr>
            </a:outerShdw>
          </a:effectLst>
        </p:spPr>
      </p:pic>
      <p:pic>
        <p:nvPicPr>
          <p:cNvPr id="41" name="Picture 40">
            <a:extLst>
              <a:ext uri="{FF2B5EF4-FFF2-40B4-BE49-F238E27FC236}">
                <a16:creationId xmlns:a16="http://schemas.microsoft.com/office/drawing/2014/main" id="{ECB97A5A-F046-2A39-847D-DB4E453FBF4D}"/>
              </a:ext>
            </a:extLst>
          </p:cNvPr>
          <p:cNvPicPr>
            <a:picLocks noChangeAspect="1"/>
          </p:cNvPicPr>
          <p:nvPr/>
        </p:nvPicPr>
        <p:blipFill>
          <a:blip r:embed="rId10" cstate="screen">
            <a:extLst>
              <a:ext uri="{28A0092B-C50C-407E-A947-70E740481C1C}">
                <a14:useLocalDpi xmlns:a14="http://schemas.microsoft.com/office/drawing/2010/main"/>
              </a:ext>
            </a:extLst>
          </a:blip>
          <a:srcRect r="-2074"/>
          <a:stretch/>
        </p:blipFill>
        <p:spPr>
          <a:xfrm>
            <a:off x="3067070" y="2396617"/>
            <a:ext cx="442467" cy="392997"/>
          </a:xfrm>
          <a:prstGeom prst="rect">
            <a:avLst/>
          </a:prstGeom>
          <a:effectLst>
            <a:outerShdw blurRad="76200" dir="18900000" sy="23000" kx="-1200000" algn="bl" rotWithShape="0">
              <a:prstClr val="black">
                <a:alpha val="20000"/>
              </a:prstClr>
            </a:outerShdw>
          </a:effectLst>
        </p:spPr>
      </p:pic>
      <p:pic>
        <p:nvPicPr>
          <p:cNvPr id="42" name="Picture 41">
            <a:extLst>
              <a:ext uri="{FF2B5EF4-FFF2-40B4-BE49-F238E27FC236}">
                <a16:creationId xmlns:a16="http://schemas.microsoft.com/office/drawing/2014/main" id="{FF6633C4-8374-D053-EAAD-28D46BCE08A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2295465" y="3358538"/>
            <a:ext cx="595347" cy="463269"/>
          </a:xfrm>
          <a:prstGeom prst="rect">
            <a:avLst/>
          </a:prstGeom>
          <a:effectLst>
            <a:outerShdw blurRad="76200" dir="18900000" sy="23000" kx="-1200000" algn="bl" rotWithShape="0">
              <a:prstClr val="black">
                <a:alpha val="20000"/>
              </a:prstClr>
            </a:outerShdw>
          </a:effectLst>
        </p:spPr>
      </p:pic>
      <p:pic>
        <p:nvPicPr>
          <p:cNvPr id="43" name="Picture 42">
            <a:extLst>
              <a:ext uri="{FF2B5EF4-FFF2-40B4-BE49-F238E27FC236}">
                <a16:creationId xmlns:a16="http://schemas.microsoft.com/office/drawing/2014/main" id="{CA43CFE1-6812-6EF2-0862-67C884BF7EF9}"/>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3719956" y="3345037"/>
            <a:ext cx="552199" cy="463269"/>
          </a:xfrm>
          <a:prstGeom prst="rect">
            <a:avLst/>
          </a:prstGeom>
          <a:effectLst>
            <a:outerShdw blurRad="76200" dir="18900000" sy="23000" kx="-1200000" algn="bl" rotWithShape="0">
              <a:prstClr val="black">
                <a:alpha val="20000"/>
              </a:prstClr>
            </a:outerShdw>
          </a:effectLst>
        </p:spPr>
      </p:pic>
      <p:pic>
        <p:nvPicPr>
          <p:cNvPr id="44" name="Picture 43">
            <a:extLst>
              <a:ext uri="{FF2B5EF4-FFF2-40B4-BE49-F238E27FC236}">
                <a16:creationId xmlns:a16="http://schemas.microsoft.com/office/drawing/2014/main" id="{79773A4D-0E71-CE0F-BCB9-57FE4EE5732F}"/>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2295465" y="3795886"/>
            <a:ext cx="603149" cy="550156"/>
          </a:xfrm>
          <a:prstGeom prst="rect">
            <a:avLst/>
          </a:prstGeom>
          <a:effectLst>
            <a:outerShdw blurRad="76200" dir="18900000" sy="23000" kx="-1200000" algn="bl" rotWithShape="0">
              <a:prstClr val="black">
                <a:alpha val="20000"/>
              </a:prstClr>
            </a:outerShdw>
          </a:effectLst>
        </p:spPr>
      </p:pic>
      <p:pic>
        <p:nvPicPr>
          <p:cNvPr id="45" name="Picture 44">
            <a:extLst>
              <a:ext uri="{FF2B5EF4-FFF2-40B4-BE49-F238E27FC236}">
                <a16:creationId xmlns:a16="http://schemas.microsoft.com/office/drawing/2014/main" id="{FE73CC2B-842A-9A9D-3CE4-7122F9F4E6C6}"/>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3719956" y="3795886"/>
            <a:ext cx="508218" cy="550156"/>
          </a:xfrm>
          <a:prstGeom prst="rect">
            <a:avLst/>
          </a:prstGeom>
          <a:effectLst>
            <a:outerShdw blurRad="76200" dir="18900000" sy="23000" kx="-1200000" algn="bl" rotWithShape="0">
              <a:prstClr val="black">
                <a:alpha val="20000"/>
              </a:prstClr>
            </a:outerShdw>
          </a:effectLst>
        </p:spPr>
      </p:pic>
      <p:pic>
        <p:nvPicPr>
          <p:cNvPr id="46" name="Picture 45">
            <a:extLst>
              <a:ext uri="{FF2B5EF4-FFF2-40B4-BE49-F238E27FC236}">
                <a16:creationId xmlns:a16="http://schemas.microsoft.com/office/drawing/2014/main" id="{C68029FD-B54C-D2E6-D88E-8D80BDD72853}"/>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3791964" y="2443767"/>
            <a:ext cx="275869" cy="349115"/>
          </a:xfrm>
          <a:prstGeom prst="rect">
            <a:avLst/>
          </a:prstGeom>
          <a:effectLst>
            <a:outerShdw blurRad="76200" dir="18900000" sy="23000" kx="-1200000" algn="bl" rotWithShape="0">
              <a:prstClr val="black">
                <a:alpha val="20000"/>
              </a:prstClr>
            </a:outerShdw>
          </a:effectLst>
        </p:spPr>
      </p:pic>
      <p:pic>
        <p:nvPicPr>
          <p:cNvPr id="47" name="Picture 46">
            <a:extLst>
              <a:ext uri="{FF2B5EF4-FFF2-40B4-BE49-F238E27FC236}">
                <a16:creationId xmlns:a16="http://schemas.microsoft.com/office/drawing/2014/main" id="{845F99CE-ACB9-2EB3-730B-50FD106F670A}"/>
              </a:ext>
            </a:extLst>
          </p:cNvPr>
          <p:cNvPicPr>
            <a:picLocks noChangeAspect="1"/>
          </p:cNvPicPr>
          <p:nvPr/>
        </p:nvPicPr>
        <p:blipFill>
          <a:blip r:embed="rId16" cstate="screen">
            <a:extLst>
              <a:ext uri="{28A0092B-C50C-407E-A947-70E740481C1C}">
                <a14:useLocalDpi xmlns:a14="http://schemas.microsoft.com/office/drawing/2010/main"/>
              </a:ext>
            </a:extLst>
          </a:blip>
          <a:srcRect/>
          <a:stretch/>
        </p:blipFill>
        <p:spPr>
          <a:xfrm>
            <a:off x="2359012" y="2879658"/>
            <a:ext cx="442468" cy="402055"/>
          </a:xfrm>
          <a:prstGeom prst="rect">
            <a:avLst/>
          </a:prstGeom>
          <a:effectLst>
            <a:outerShdw blurRad="76200" dir="18900000" sy="23000" kx="-1200000" algn="bl" rotWithShape="0">
              <a:prstClr val="black">
                <a:alpha val="20000"/>
              </a:prstClr>
            </a:outerShdw>
          </a:effectLst>
        </p:spPr>
      </p:pic>
      <p:pic>
        <p:nvPicPr>
          <p:cNvPr id="48" name="Picture 47">
            <a:extLst>
              <a:ext uri="{FF2B5EF4-FFF2-40B4-BE49-F238E27FC236}">
                <a16:creationId xmlns:a16="http://schemas.microsoft.com/office/drawing/2014/main" id="{EC99BAFE-7B7E-D340-15B9-6657FE3A6100}"/>
              </a:ext>
            </a:extLst>
          </p:cNvPr>
          <p:cNvPicPr>
            <a:picLocks noChangeAspect="1"/>
          </p:cNvPicPr>
          <p:nvPr/>
        </p:nvPicPr>
        <p:blipFill>
          <a:blip r:embed="rId17" cstate="screen">
            <a:extLst>
              <a:ext uri="{28A0092B-C50C-407E-A947-70E740481C1C}">
                <a14:useLocalDpi xmlns:a14="http://schemas.microsoft.com/office/drawing/2010/main"/>
              </a:ext>
            </a:extLst>
          </a:blip>
          <a:srcRect/>
          <a:stretch/>
        </p:blipFill>
        <p:spPr>
          <a:xfrm>
            <a:off x="3741294" y="2879658"/>
            <a:ext cx="442468" cy="402055"/>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2129138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2" grpId="0"/>
      <p:bldP spid="3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CC12-CCFB-208A-CD1C-518E42A55F40}"/>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801DD024-7326-65E4-9E12-D93BB437F1BC}"/>
              </a:ext>
            </a:extLst>
          </p:cNvPr>
          <p:cNvGrpSpPr/>
          <p:nvPr/>
        </p:nvGrpSpPr>
        <p:grpSpPr>
          <a:xfrm>
            <a:off x="3019295" y="2371990"/>
            <a:ext cx="1256343" cy="1999960"/>
            <a:chOff x="3151259" y="2371989"/>
            <a:chExt cx="1349915" cy="2148917"/>
          </a:xfrm>
        </p:grpSpPr>
        <p:sp>
          <p:nvSpPr>
            <p:cNvPr id="26" name="Rectangle: Rounded Corners 25">
              <a:extLst>
                <a:ext uri="{FF2B5EF4-FFF2-40B4-BE49-F238E27FC236}">
                  <a16:creationId xmlns:a16="http://schemas.microsoft.com/office/drawing/2014/main" id="{76B389BC-E535-FE1E-B1E0-64032D89DBBB}"/>
                </a:ext>
              </a:extLst>
            </p:cNvPr>
            <p:cNvSpPr/>
            <p:nvPr/>
          </p:nvSpPr>
          <p:spPr>
            <a:xfrm>
              <a:off x="3151259" y="2371990"/>
              <a:ext cx="601158" cy="601158"/>
            </a:xfrm>
            <a:prstGeom prst="roundRect">
              <a:avLst/>
            </a:prstGeom>
            <a:solidFill>
              <a:schemeClr val="accent3">
                <a:lumMod val="20000"/>
                <a:lumOff val="80000"/>
              </a:schemeClr>
            </a:solidFill>
            <a:ln w="22225">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
          <p:nvSpPr>
            <p:cNvPr id="27" name="Rectangle: Rounded Corners 26">
              <a:extLst>
                <a:ext uri="{FF2B5EF4-FFF2-40B4-BE49-F238E27FC236}">
                  <a16:creationId xmlns:a16="http://schemas.microsoft.com/office/drawing/2014/main" id="{BFD1F2A7-55D3-BEB6-682B-767B12D4EA64}"/>
                </a:ext>
              </a:extLst>
            </p:cNvPr>
            <p:cNvSpPr/>
            <p:nvPr/>
          </p:nvSpPr>
          <p:spPr>
            <a:xfrm>
              <a:off x="3821482" y="2371989"/>
              <a:ext cx="679692" cy="2148917"/>
            </a:xfrm>
            <a:prstGeom prst="roundRect">
              <a:avLst/>
            </a:prstGeom>
            <a:solidFill>
              <a:schemeClr val="accent3">
                <a:lumMod val="20000"/>
                <a:lumOff val="80000"/>
              </a:schemeClr>
            </a:solidFill>
            <a:ln w="22225">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grpSp>
      <p:grpSp>
        <p:nvGrpSpPr>
          <p:cNvPr id="14" name="Group 13">
            <a:extLst>
              <a:ext uri="{FF2B5EF4-FFF2-40B4-BE49-F238E27FC236}">
                <a16:creationId xmlns:a16="http://schemas.microsoft.com/office/drawing/2014/main" id="{D951642E-D139-0934-5496-07506B868ACA}"/>
              </a:ext>
            </a:extLst>
          </p:cNvPr>
          <p:cNvGrpSpPr/>
          <p:nvPr/>
        </p:nvGrpSpPr>
        <p:grpSpPr>
          <a:xfrm>
            <a:off x="1636217" y="2371990"/>
            <a:ext cx="1256343" cy="1999960"/>
            <a:chOff x="1680504" y="2371989"/>
            <a:chExt cx="1349915" cy="2148917"/>
          </a:xfrm>
        </p:grpSpPr>
        <p:sp>
          <p:nvSpPr>
            <p:cNvPr id="24" name="Rectangle: Rounded Corners 23">
              <a:extLst>
                <a:ext uri="{FF2B5EF4-FFF2-40B4-BE49-F238E27FC236}">
                  <a16:creationId xmlns:a16="http://schemas.microsoft.com/office/drawing/2014/main" id="{E08256AA-A765-FEF5-766A-1BCA050AC7E1}"/>
                </a:ext>
              </a:extLst>
            </p:cNvPr>
            <p:cNvSpPr/>
            <p:nvPr/>
          </p:nvSpPr>
          <p:spPr>
            <a:xfrm>
              <a:off x="1680504" y="2371990"/>
              <a:ext cx="601158" cy="601158"/>
            </a:xfrm>
            <a:prstGeom prst="roundRect">
              <a:avLst/>
            </a:prstGeom>
            <a:solidFill>
              <a:schemeClr val="accent4">
                <a:lumMod val="40000"/>
                <a:lumOff val="60000"/>
              </a:schemeClr>
            </a:solidFill>
            <a:ln w="22225">
              <a:solidFill>
                <a:schemeClr val="accent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
          <p:nvSpPr>
            <p:cNvPr id="25" name="Rectangle: Rounded Corners 24">
              <a:extLst>
                <a:ext uri="{FF2B5EF4-FFF2-40B4-BE49-F238E27FC236}">
                  <a16:creationId xmlns:a16="http://schemas.microsoft.com/office/drawing/2014/main" id="{2FF9F03E-2291-8489-04F5-9F0465B70E28}"/>
                </a:ext>
              </a:extLst>
            </p:cNvPr>
            <p:cNvSpPr/>
            <p:nvPr/>
          </p:nvSpPr>
          <p:spPr>
            <a:xfrm>
              <a:off x="2350727" y="2371989"/>
              <a:ext cx="679692" cy="2148917"/>
            </a:xfrm>
            <a:prstGeom prst="roundRect">
              <a:avLst/>
            </a:prstGeom>
            <a:solidFill>
              <a:schemeClr val="accent4">
                <a:lumMod val="40000"/>
                <a:lumOff val="60000"/>
              </a:schemeClr>
            </a:solidFill>
            <a:ln w="22225">
              <a:solidFill>
                <a:schemeClr val="accent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grpSp>
      <p:grpSp>
        <p:nvGrpSpPr>
          <p:cNvPr id="12" name="Group 11">
            <a:extLst>
              <a:ext uri="{FF2B5EF4-FFF2-40B4-BE49-F238E27FC236}">
                <a16:creationId xmlns:a16="http://schemas.microsoft.com/office/drawing/2014/main" id="{0CE214D8-EDD7-223B-CC46-9939654F6F24}"/>
              </a:ext>
            </a:extLst>
          </p:cNvPr>
          <p:cNvGrpSpPr/>
          <p:nvPr/>
        </p:nvGrpSpPr>
        <p:grpSpPr>
          <a:xfrm>
            <a:off x="246442" y="2371990"/>
            <a:ext cx="1256343" cy="1999960"/>
            <a:chOff x="246442" y="2371989"/>
            <a:chExt cx="1349915" cy="2148917"/>
          </a:xfrm>
        </p:grpSpPr>
        <p:sp>
          <p:nvSpPr>
            <p:cNvPr id="20" name="Rectangle: Rounded Corners 19">
              <a:extLst>
                <a:ext uri="{FF2B5EF4-FFF2-40B4-BE49-F238E27FC236}">
                  <a16:creationId xmlns:a16="http://schemas.microsoft.com/office/drawing/2014/main" id="{E0A12E4F-402D-5F30-D26D-14C00A71D0DE}"/>
                </a:ext>
              </a:extLst>
            </p:cNvPr>
            <p:cNvSpPr/>
            <p:nvPr/>
          </p:nvSpPr>
          <p:spPr>
            <a:xfrm>
              <a:off x="246442" y="2371990"/>
              <a:ext cx="601158" cy="601158"/>
            </a:xfrm>
            <a:prstGeom prst="roundRect">
              <a:avLst/>
            </a:prstGeom>
            <a:solidFill>
              <a:schemeClr val="accent6">
                <a:lumMod val="20000"/>
                <a:lumOff val="80000"/>
              </a:schemeClr>
            </a:solidFill>
            <a:ln w="22225">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
          <p:nvSpPr>
            <p:cNvPr id="23" name="Rectangle: Rounded Corners 22">
              <a:extLst>
                <a:ext uri="{FF2B5EF4-FFF2-40B4-BE49-F238E27FC236}">
                  <a16:creationId xmlns:a16="http://schemas.microsoft.com/office/drawing/2014/main" id="{DAC0AE55-DBDB-0041-8B18-A13EA11ACBAB}"/>
                </a:ext>
              </a:extLst>
            </p:cNvPr>
            <p:cNvSpPr/>
            <p:nvPr/>
          </p:nvSpPr>
          <p:spPr>
            <a:xfrm>
              <a:off x="916665" y="2371989"/>
              <a:ext cx="679692" cy="2148917"/>
            </a:xfrm>
            <a:prstGeom prst="roundRect">
              <a:avLst/>
            </a:prstGeom>
            <a:solidFill>
              <a:schemeClr val="accent6">
                <a:lumMod val="20000"/>
                <a:lumOff val="80000"/>
              </a:schemeClr>
            </a:solidFill>
            <a:ln w="22225">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grpSp>
      <p:sp>
        <p:nvSpPr>
          <p:cNvPr id="2" name="Title 1">
            <a:extLst>
              <a:ext uri="{FF2B5EF4-FFF2-40B4-BE49-F238E27FC236}">
                <a16:creationId xmlns:a16="http://schemas.microsoft.com/office/drawing/2014/main" id="{5F11D493-1AC2-9C6D-C289-0CCDA1ACC9E6}"/>
              </a:ext>
            </a:extLst>
          </p:cNvPr>
          <p:cNvSpPr>
            <a:spLocks noGrp="1"/>
          </p:cNvSpPr>
          <p:nvPr>
            <p:ph type="title"/>
          </p:nvPr>
        </p:nvSpPr>
        <p:spPr/>
        <p:txBody>
          <a:bodyPr>
            <a:noAutofit/>
          </a:bodyPr>
          <a:lstStyle/>
          <a:p>
            <a:pPr>
              <a:lnSpc>
                <a:spcPct val="100000"/>
              </a:lnSpc>
            </a:pPr>
            <a:r>
              <a:rPr lang="en-AU">
                <a:solidFill>
                  <a:schemeClr val="tx1"/>
                </a:solidFill>
              </a:rPr>
              <a:t>Fractions as </a:t>
            </a:r>
            <a:r>
              <a:rPr lang="en-AU" b="1">
                <a:solidFill>
                  <a:srgbClr val="45AFAD"/>
                </a:solidFill>
              </a:rPr>
              <a:t>ratios</a:t>
            </a:r>
          </a:p>
        </p:txBody>
      </p:sp>
      <p:sp>
        <p:nvSpPr>
          <p:cNvPr id="4" name="Content Placeholder 3">
            <a:extLst>
              <a:ext uri="{FF2B5EF4-FFF2-40B4-BE49-F238E27FC236}">
                <a16:creationId xmlns:a16="http://schemas.microsoft.com/office/drawing/2014/main" id="{2D4D4C7A-F70B-193F-DE8D-2D93B4AC6396}"/>
              </a:ext>
            </a:extLst>
          </p:cNvPr>
          <p:cNvSpPr>
            <a:spLocks noGrp="1"/>
          </p:cNvSpPr>
          <p:nvPr>
            <p:ph sz="half" idx="1"/>
          </p:nvPr>
        </p:nvSpPr>
        <p:spPr>
          <a:xfrm>
            <a:off x="327025" y="771551"/>
            <a:ext cx="4168775" cy="1215717"/>
          </a:xfrm>
        </p:spPr>
        <p:txBody>
          <a:bodyPr>
            <a:spAutoFit/>
          </a:bodyPr>
          <a:lstStyle/>
          <a:p>
            <a:r>
              <a:rPr lang="en-AU" b="1"/>
              <a:t>What does this look like?</a:t>
            </a:r>
          </a:p>
          <a:p>
            <a:r>
              <a:rPr lang="en-AU" sz="1800"/>
              <a:t>The ratio of sheep to other animals </a:t>
            </a:r>
            <a:br>
              <a:rPr lang="en-AU" sz="1800"/>
            </a:br>
            <a:r>
              <a:rPr lang="en-AU" sz="1800"/>
              <a:t>on the farm is 1:4. What fraction of </a:t>
            </a:r>
            <a:br>
              <a:rPr lang="en-AU" sz="1800"/>
            </a:br>
            <a:r>
              <a:rPr lang="en-AU" sz="1800"/>
              <a:t>the animals are sheep?</a:t>
            </a:r>
            <a:endParaRPr lang="en-AU"/>
          </a:p>
        </p:txBody>
      </p:sp>
      <p:sp>
        <p:nvSpPr>
          <p:cNvPr id="6" name="Content Placeholder 5">
            <a:extLst>
              <a:ext uri="{FF2B5EF4-FFF2-40B4-BE49-F238E27FC236}">
                <a16:creationId xmlns:a16="http://schemas.microsoft.com/office/drawing/2014/main" id="{38231EA0-A7A4-C115-3DB8-780D2938FA0C}"/>
              </a:ext>
            </a:extLst>
          </p:cNvPr>
          <p:cNvSpPr>
            <a:spLocks noGrp="1"/>
          </p:cNvSpPr>
          <p:nvPr>
            <p:ph sz="half" idx="2"/>
          </p:nvPr>
        </p:nvSpPr>
        <p:spPr>
          <a:xfrm>
            <a:off x="4648200" y="771551"/>
            <a:ext cx="4244280" cy="3216265"/>
          </a:xfrm>
        </p:spPr>
        <p:txBody>
          <a:bodyPr>
            <a:spAutoFit/>
          </a:bodyPr>
          <a:lstStyle/>
          <a:p>
            <a:r>
              <a:rPr lang="en-AU" b="1"/>
              <a:t>How does this help?</a:t>
            </a:r>
          </a:p>
          <a:p>
            <a:r>
              <a:rPr lang="en-AU" sz="1800"/>
              <a:t>Connecting fractions to decimals, percentages and ratios.</a:t>
            </a:r>
          </a:p>
          <a:p>
            <a:pPr>
              <a:lnSpc>
                <a:spcPct val="150000"/>
              </a:lnSpc>
            </a:pPr>
            <a:r>
              <a:rPr lang="en-AU" sz="1800"/>
              <a:t>Working with equivalent fractions.</a:t>
            </a:r>
          </a:p>
          <a:p>
            <a:pPr>
              <a:lnSpc>
                <a:spcPct val="150000"/>
              </a:lnSpc>
            </a:pPr>
            <a:r>
              <a:rPr lang="en-AU" sz="1800"/>
              <a:t>Working with ratios as fractions.  </a:t>
            </a:r>
          </a:p>
          <a:p>
            <a:pPr>
              <a:lnSpc>
                <a:spcPct val="150000"/>
              </a:lnSpc>
            </a:pPr>
            <a:r>
              <a:rPr lang="en-AU" sz="1800"/>
              <a:t>Understanding fractions are </a:t>
            </a:r>
            <a:r>
              <a:rPr lang="en-AU" sz="1800" b="1"/>
              <a:t>rational</a:t>
            </a:r>
            <a:r>
              <a:rPr lang="en-AU" sz="1800"/>
              <a:t> numbers.</a:t>
            </a:r>
          </a:p>
          <a:p>
            <a:endParaRPr lang="en-AU"/>
          </a:p>
        </p:txBody>
      </p:sp>
      <p:sp>
        <p:nvSpPr>
          <p:cNvPr id="22" name="TextBox 21">
            <a:extLst>
              <a:ext uri="{FF2B5EF4-FFF2-40B4-BE49-F238E27FC236}">
                <a16:creationId xmlns:a16="http://schemas.microsoft.com/office/drawing/2014/main" id="{21B03AC8-9163-8122-B1B9-805DCED06E6C}"/>
              </a:ext>
            </a:extLst>
          </p:cNvPr>
          <p:cNvSpPr txBox="1"/>
          <p:nvPr/>
        </p:nvSpPr>
        <p:spPr>
          <a:xfrm>
            <a:off x="387350" y="2036163"/>
            <a:ext cx="1135574" cy="369332"/>
          </a:xfrm>
          <a:prstGeom prst="rect">
            <a:avLst/>
          </a:prstGeom>
          <a:noFill/>
        </p:spPr>
        <p:txBody>
          <a:bodyPr wrap="square" rtlCol="0">
            <a:spAutoFit/>
          </a:bodyPr>
          <a:lstStyle/>
          <a:p>
            <a:pPr>
              <a:tabLst>
                <a:tab pos="717550" algn="l"/>
              </a:tabLst>
            </a:pPr>
            <a:r>
              <a:rPr lang="en-AU" b="1">
                <a:solidFill>
                  <a:srgbClr val="F9A601"/>
                </a:solidFill>
              </a:rPr>
              <a:t>1	4</a:t>
            </a:r>
          </a:p>
        </p:txBody>
      </p:sp>
      <p:sp>
        <p:nvSpPr>
          <p:cNvPr id="32" name="TextBox 31">
            <a:extLst>
              <a:ext uri="{FF2B5EF4-FFF2-40B4-BE49-F238E27FC236}">
                <a16:creationId xmlns:a16="http://schemas.microsoft.com/office/drawing/2014/main" id="{8E0BAEC5-B302-FAA8-CEB1-7F318716255F}"/>
              </a:ext>
            </a:extLst>
          </p:cNvPr>
          <p:cNvSpPr txBox="1"/>
          <p:nvPr/>
        </p:nvSpPr>
        <p:spPr>
          <a:xfrm>
            <a:off x="1782898" y="2036163"/>
            <a:ext cx="1135574" cy="369332"/>
          </a:xfrm>
          <a:prstGeom prst="rect">
            <a:avLst/>
          </a:prstGeom>
          <a:noFill/>
        </p:spPr>
        <p:txBody>
          <a:bodyPr wrap="square" rtlCol="0">
            <a:spAutoFit/>
          </a:bodyPr>
          <a:lstStyle/>
          <a:p>
            <a:pPr>
              <a:tabLst>
                <a:tab pos="717550" algn="l"/>
              </a:tabLst>
            </a:pPr>
            <a:r>
              <a:rPr lang="en-AU" b="1">
                <a:solidFill>
                  <a:srgbClr val="8FBE30"/>
                </a:solidFill>
              </a:rPr>
              <a:t>1	4</a:t>
            </a:r>
          </a:p>
        </p:txBody>
      </p:sp>
      <p:sp>
        <p:nvSpPr>
          <p:cNvPr id="33" name="TextBox 32">
            <a:extLst>
              <a:ext uri="{FF2B5EF4-FFF2-40B4-BE49-F238E27FC236}">
                <a16:creationId xmlns:a16="http://schemas.microsoft.com/office/drawing/2014/main" id="{38A2318A-F0B5-7D4B-039E-6B60CD16FA1A}"/>
              </a:ext>
            </a:extLst>
          </p:cNvPr>
          <p:cNvSpPr txBox="1"/>
          <p:nvPr/>
        </p:nvSpPr>
        <p:spPr>
          <a:xfrm>
            <a:off x="3167840" y="2036163"/>
            <a:ext cx="1135574" cy="369332"/>
          </a:xfrm>
          <a:prstGeom prst="rect">
            <a:avLst/>
          </a:prstGeom>
          <a:noFill/>
        </p:spPr>
        <p:txBody>
          <a:bodyPr wrap="square" rtlCol="0">
            <a:spAutoFit/>
          </a:bodyPr>
          <a:lstStyle/>
          <a:p>
            <a:pPr>
              <a:tabLst>
                <a:tab pos="717550" algn="l"/>
              </a:tabLst>
            </a:pPr>
            <a:r>
              <a:rPr lang="en-AU" b="1">
                <a:solidFill>
                  <a:srgbClr val="E76E13"/>
                </a:solidFill>
              </a:rPr>
              <a:t>1	4</a:t>
            </a:r>
          </a:p>
        </p:txBody>
      </p:sp>
      <p:pic>
        <p:nvPicPr>
          <p:cNvPr id="34" name="Picture 33">
            <a:extLst>
              <a:ext uri="{FF2B5EF4-FFF2-40B4-BE49-F238E27FC236}">
                <a16:creationId xmlns:a16="http://schemas.microsoft.com/office/drawing/2014/main" id="{10CB7A32-BCB9-EE0B-6542-F752FC0EC574}"/>
              </a:ext>
            </a:extLst>
          </p:cNvPr>
          <p:cNvPicPr>
            <a:picLocks noChangeAspect="1"/>
          </p:cNvPicPr>
          <p:nvPr/>
        </p:nvPicPr>
        <p:blipFill>
          <a:blip r:embed="rId3" cstate="screen">
            <a:extLst>
              <a:ext uri="{28A0092B-C50C-407E-A947-70E740481C1C}">
                <a14:useLocalDpi xmlns:a14="http://schemas.microsoft.com/office/drawing/2010/main"/>
              </a:ext>
            </a:extLst>
          </a:blip>
          <a:srcRect l="-8440"/>
          <a:stretch/>
        </p:blipFill>
        <p:spPr>
          <a:xfrm>
            <a:off x="301769" y="2385855"/>
            <a:ext cx="442467" cy="392997"/>
          </a:xfrm>
          <a:prstGeom prst="rect">
            <a:avLst/>
          </a:prstGeom>
          <a:effectLst>
            <a:outerShdw blurRad="76200" dir="18900000" sy="23000" kx="-1200000" algn="bl" rotWithShape="0">
              <a:prstClr val="black">
                <a:alpha val="20000"/>
              </a:prstClr>
            </a:outerShdw>
          </a:effectLst>
        </p:spPr>
      </p:pic>
      <p:pic>
        <p:nvPicPr>
          <p:cNvPr id="35" name="Picture 34">
            <a:extLst>
              <a:ext uri="{FF2B5EF4-FFF2-40B4-BE49-F238E27FC236}">
                <a16:creationId xmlns:a16="http://schemas.microsoft.com/office/drawing/2014/main" id="{9DF7FACA-5847-6618-EDC3-1EFA1E276C5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65305" y="2859782"/>
            <a:ext cx="442468" cy="402055"/>
          </a:xfrm>
          <a:prstGeom prst="rect">
            <a:avLst/>
          </a:prstGeom>
          <a:effectLst>
            <a:outerShdw blurRad="76200" dir="18900000" sy="23000" kx="-1200000" algn="bl" rotWithShape="0">
              <a:prstClr val="black">
                <a:alpha val="20000"/>
              </a:prstClr>
            </a:outerShdw>
          </a:effectLst>
        </p:spPr>
      </p:pic>
      <p:pic>
        <p:nvPicPr>
          <p:cNvPr id="36" name="Picture 35">
            <a:extLst>
              <a:ext uri="{FF2B5EF4-FFF2-40B4-BE49-F238E27FC236}">
                <a16:creationId xmlns:a16="http://schemas.microsoft.com/office/drawing/2014/main" id="{42401B93-245A-5D1F-BCED-226850BA77E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65305" y="3325161"/>
            <a:ext cx="595348" cy="463269"/>
          </a:xfrm>
          <a:prstGeom prst="rect">
            <a:avLst/>
          </a:prstGeom>
          <a:effectLst>
            <a:outerShdw blurRad="76200" dir="18900000" sy="23000" kx="-1200000" algn="bl" rotWithShape="0">
              <a:prstClr val="black">
                <a:alpha val="20000"/>
              </a:prstClr>
            </a:outerShdw>
          </a:effectLst>
        </p:spPr>
      </p:pic>
      <p:pic>
        <p:nvPicPr>
          <p:cNvPr id="37" name="Picture 36">
            <a:extLst>
              <a:ext uri="{FF2B5EF4-FFF2-40B4-BE49-F238E27FC236}">
                <a16:creationId xmlns:a16="http://schemas.microsoft.com/office/drawing/2014/main" id="{481EF6CF-A805-C0B4-8802-1590708D39D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0615" y="3795886"/>
            <a:ext cx="562239" cy="550156"/>
          </a:xfrm>
          <a:prstGeom prst="rect">
            <a:avLst/>
          </a:prstGeom>
          <a:effectLst>
            <a:outerShdw blurRad="76200" dir="18900000" sy="23000" kx="-1200000" algn="bl" rotWithShape="0">
              <a:prstClr val="black">
                <a:alpha val="20000"/>
              </a:prstClr>
            </a:outerShdw>
          </a:effectLst>
        </p:spPr>
      </p:pic>
      <p:pic>
        <p:nvPicPr>
          <p:cNvPr id="38" name="Picture 37">
            <a:extLst>
              <a:ext uri="{FF2B5EF4-FFF2-40B4-BE49-F238E27FC236}">
                <a16:creationId xmlns:a16="http://schemas.microsoft.com/office/drawing/2014/main" id="{916B089C-072E-0559-76D5-7090F16805A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451644" y="2443767"/>
            <a:ext cx="275869" cy="349115"/>
          </a:xfrm>
          <a:prstGeom prst="rect">
            <a:avLst/>
          </a:prstGeom>
          <a:effectLst>
            <a:outerShdw blurRad="76200" dir="18900000" sy="23000" kx="-1200000" algn="bl" rotWithShape="0">
              <a:prstClr val="black">
                <a:alpha val="20000"/>
              </a:prstClr>
            </a:outerShdw>
          </a:effectLst>
        </p:spPr>
      </p:pic>
      <p:pic>
        <p:nvPicPr>
          <p:cNvPr id="39" name="Picture 38">
            <a:extLst>
              <a:ext uri="{FF2B5EF4-FFF2-40B4-BE49-F238E27FC236}">
                <a16:creationId xmlns:a16="http://schemas.microsoft.com/office/drawing/2014/main" id="{A2565FBE-8A1E-FF40-D38D-0AB9FD2C37BA}"/>
              </a:ext>
            </a:extLst>
          </p:cNvPr>
          <p:cNvPicPr>
            <a:picLocks noChangeAspect="1"/>
          </p:cNvPicPr>
          <p:nvPr/>
        </p:nvPicPr>
        <p:blipFill>
          <a:blip r:embed="rId8" cstate="screen">
            <a:extLst>
              <a:ext uri="{28A0092B-C50C-407E-A947-70E740481C1C}">
                <a14:useLocalDpi xmlns:a14="http://schemas.microsoft.com/office/drawing/2010/main"/>
              </a:ext>
            </a:extLst>
          </a:blip>
          <a:srcRect l="-11466"/>
          <a:stretch/>
        </p:blipFill>
        <p:spPr>
          <a:xfrm>
            <a:off x="951341" y="2443767"/>
            <a:ext cx="354053" cy="349115"/>
          </a:xfrm>
          <a:prstGeom prst="rect">
            <a:avLst/>
          </a:prstGeom>
          <a:effectLst>
            <a:outerShdw blurRad="76200" dir="18900000" sy="23000" kx="-1200000" algn="bl" rotWithShape="0">
              <a:prstClr val="black">
                <a:alpha val="20000"/>
              </a:prstClr>
            </a:outerShdw>
          </a:effectLst>
        </p:spPr>
      </p:pic>
      <p:pic>
        <p:nvPicPr>
          <p:cNvPr id="40" name="Picture 39">
            <a:extLst>
              <a:ext uri="{FF2B5EF4-FFF2-40B4-BE49-F238E27FC236}">
                <a16:creationId xmlns:a16="http://schemas.microsoft.com/office/drawing/2014/main" id="{071E054D-39A1-F287-1887-3988F1254D59}"/>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674239" y="2428590"/>
            <a:ext cx="442467" cy="392997"/>
          </a:xfrm>
          <a:prstGeom prst="rect">
            <a:avLst/>
          </a:prstGeom>
          <a:effectLst>
            <a:outerShdw blurRad="76200" dir="18900000" sy="23000" kx="-1200000" algn="bl" rotWithShape="0">
              <a:prstClr val="black">
                <a:alpha val="20000"/>
              </a:prstClr>
            </a:outerShdw>
          </a:effectLst>
        </p:spPr>
      </p:pic>
      <p:pic>
        <p:nvPicPr>
          <p:cNvPr id="41" name="Picture 40">
            <a:extLst>
              <a:ext uri="{FF2B5EF4-FFF2-40B4-BE49-F238E27FC236}">
                <a16:creationId xmlns:a16="http://schemas.microsoft.com/office/drawing/2014/main" id="{ECB97A5A-F046-2A39-847D-DB4E453FBF4D}"/>
              </a:ext>
            </a:extLst>
          </p:cNvPr>
          <p:cNvPicPr>
            <a:picLocks noChangeAspect="1"/>
          </p:cNvPicPr>
          <p:nvPr/>
        </p:nvPicPr>
        <p:blipFill>
          <a:blip r:embed="rId10" cstate="screen">
            <a:extLst>
              <a:ext uri="{28A0092B-C50C-407E-A947-70E740481C1C}">
                <a14:useLocalDpi xmlns:a14="http://schemas.microsoft.com/office/drawing/2010/main"/>
              </a:ext>
            </a:extLst>
          </a:blip>
          <a:srcRect r="-2074"/>
          <a:stretch/>
        </p:blipFill>
        <p:spPr>
          <a:xfrm>
            <a:off x="3067070" y="2396617"/>
            <a:ext cx="442467" cy="392997"/>
          </a:xfrm>
          <a:prstGeom prst="rect">
            <a:avLst/>
          </a:prstGeom>
          <a:effectLst>
            <a:outerShdw blurRad="76200" dir="18900000" sy="23000" kx="-1200000" algn="bl" rotWithShape="0">
              <a:prstClr val="black">
                <a:alpha val="20000"/>
              </a:prstClr>
            </a:outerShdw>
          </a:effectLst>
        </p:spPr>
      </p:pic>
      <p:pic>
        <p:nvPicPr>
          <p:cNvPr id="42" name="Picture 41">
            <a:extLst>
              <a:ext uri="{FF2B5EF4-FFF2-40B4-BE49-F238E27FC236}">
                <a16:creationId xmlns:a16="http://schemas.microsoft.com/office/drawing/2014/main" id="{FF6633C4-8374-D053-EAAD-28D46BCE08A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2295465" y="3358538"/>
            <a:ext cx="595347" cy="463269"/>
          </a:xfrm>
          <a:prstGeom prst="rect">
            <a:avLst/>
          </a:prstGeom>
          <a:effectLst>
            <a:outerShdw blurRad="76200" dir="18900000" sy="23000" kx="-1200000" algn="bl" rotWithShape="0">
              <a:prstClr val="black">
                <a:alpha val="20000"/>
              </a:prstClr>
            </a:outerShdw>
          </a:effectLst>
        </p:spPr>
      </p:pic>
      <p:pic>
        <p:nvPicPr>
          <p:cNvPr id="43" name="Picture 42">
            <a:extLst>
              <a:ext uri="{FF2B5EF4-FFF2-40B4-BE49-F238E27FC236}">
                <a16:creationId xmlns:a16="http://schemas.microsoft.com/office/drawing/2014/main" id="{CA43CFE1-6812-6EF2-0862-67C884BF7EF9}"/>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3719956" y="3345037"/>
            <a:ext cx="552199" cy="463269"/>
          </a:xfrm>
          <a:prstGeom prst="rect">
            <a:avLst/>
          </a:prstGeom>
          <a:effectLst>
            <a:outerShdw blurRad="76200" dir="18900000" sy="23000" kx="-1200000" algn="bl" rotWithShape="0">
              <a:prstClr val="black">
                <a:alpha val="20000"/>
              </a:prstClr>
            </a:outerShdw>
          </a:effectLst>
        </p:spPr>
      </p:pic>
      <p:pic>
        <p:nvPicPr>
          <p:cNvPr id="44" name="Picture 43">
            <a:extLst>
              <a:ext uri="{FF2B5EF4-FFF2-40B4-BE49-F238E27FC236}">
                <a16:creationId xmlns:a16="http://schemas.microsoft.com/office/drawing/2014/main" id="{79773A4D-0E71-CE0F-BCB9-57FE4EE5732F}"/>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2295465" y="3795886"/>
            <a:ext cx="603149" cy="550156"/>
          </a:xfrm>
          <a:prstGeom prst="rect">
            <a:avLst/>
          </a:prstGeom>
          <a:effectLst>
            <a:outerShdw blurRad="76200" dir="18900000" sy="23000" kx="-1200000" algn="bl" rotWithShape="0">
              <a:prstClr val="black">
                <a:alpha val="20000"/>
              </a:prstClr>
            </a:outerShdw>
          </a:effectLst>
        </p:spPr>
      </p:pic>
      <p:pic>
        <p:nvPicPr>
          <p:cNvPr id="45" name="Picture 44">
            <a:extLst>
              <a:ext uri="{FF2B5EF4-FFF2-40B4-BE49-F238E27FC236}">
                <a16:creationId xmlns:a16="http://schemas.microsoft.com/office/drawing/2014/main" id="{FE73CC2B-842A-9A9D-3CE4-7122F9F4E6C6}"/>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3719956" y="3795886"/>
            <a:ext cx="508218" cy="550156"/>
          </a:xfrm>
          <a:prstGeom prst="rect">
            <a:avLst/>
          </a:prstGeom>
          <a:effectLst>
            <a:outerShdw blurRad="76200" dir="18900000" sy="23000" kx="-1200000" algn="bl" rotWithShape="0">
              <a:prstClr val="black">
                <a:alpha val="20000"/>
              </a:prstClr>
            </a:outerShdw>
          </a:effectLst>
        </p:spPr>
      </p:pic>
      <p:pic>
        <p:nvPicPr>
          <p:cNvPr id="46" name="Picture 45">
            <a:extLst>
              <a:ext uri="{FF2B5EF4-FFF2-40B4-BE49-F238E27FC236}">
                <a16:creationId xmlns:a16="http://schemas.microsoft.com/office/drawing/2014/main" id="{C68029FD-B54C-D2E6-D88E-8D80BDD72853}"/>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3791964" y="2443767"/>
            <a:ext cx="275869" cy="349115"/>
          </a:xfrm>
          <a:prstGeom prst="rect">
            <a:avLst/>
          </a:prstGeom>
          <a:effectLst>
            <a:outerShdw blurRad="76200" dir="18900000" sy="23000" kx="-1200000" algn="bl" rotWithShape="0">
              <a:prstClr val="black">
                <a:alpha val="20000"/>
              </a:prstClr>
            </a:outerShdw>
          </a:effectLst>
        </p:spPr>
      </p:pic>
      <p:pic>
        <p:nvPicPr>
          <p:cNvPr id="47" name="Picture 46">
            <a:extLst>
              <a:ext uri="{FF2B5EF4-FFF2-40B4-BE49-F238E27FC236}">
                <a16:creationId xmlns:a16="http://schemas.microsoft.com/office/drawing/2014/main" id="{845F99CE-ACB9-2EB3-730B-50FD106F670A}"/>
              </a:ext>
            </a:extLst>
          </p:cNvPr>
          <p:cNvPicPr>
            <a:picLocks noChangeAspect="1"/>
          </p:cNvPicPr>
          <p:nvPr/>
        </p:nvPicPr>
        <p:blipFill>
          <a:blip r:embed="rId16" cstate="screen">
            <a:extLst>
              <a:ext uri="{28A0092B-C50C-407E-A947-70E740481C1C}">
                <a14:useLocalDpi xmlns:a14="http://schemas.microsoft.com/office/drawing/2010/main"/>
              </a:ext>
            </a:extLst>
          </a:blip>
          <a:srcRect/>
          <a:stretch/>
        </p:blipFill>
        <p:spPr>
          <a:xfrm>
            <a:off x="2359012" y="2879658"/>
            <a:ext cx="442468" cy="402055"/>
          </a:xfrm>
          <a:prstGeom prst="rect">
            <a:avLst/>
          </a:prstGeom>
          <a:effectLst>
            <a:outerShdw blurRad="76200" dir="18900000" sy="23000" kx="-1200000" algn="bl" rotWithShape="0">
              <a:prstClr val="black">
                <a:alpha val="20000"/>
              </a:prstClr>
            </a:outerShdw>
          </a:effectLst>
        </p:spPr>
      </p:pic>
      <p:pic>
        <p:nvPicPr>
          <p:cNvPr id="48" name="Picture 47">
            <a:extLst>
              <a:ext uri="{FF2B5EF4-FFF2-40B4-BE49-F238E27FC236}">
                <a16:creationId xmlns:a16="http://schemas.microsoft.com/office/drawing/2014/main" id="{EC99BAFE-7B7E-D340-15B9-6657FE3A6100}"/>
              </a:ext>
            </a:extLst>
          </p:cNvPr>
          <p:cNvPicPr>
            <a:picLocks noChangeAspect="1"/>
          </p:cNvPicPr>
          <p:nvPr/>
        </p:nvPicPr>
        <p:blipFill>
          <a:blip r:embed="rId17" cstate="screen">
            <a:extLst>
              <a:ext uri="{28A0092B-C50C-407E-A947-70E740481C1C}">
                <a14:useLocalDpi xmlns:a14="http://schemas.microsoft.com/office/drawing/2010/main"/>
              </a:ext>
            </a:extLst>
          </a:blip>
          <a:srcRect/>
          <a:stretch/>
        </p:blipFill>
        <p:spPr>
          <a:xfrm>
            <a:off x="3741294" y="2879658"/>
            <a:ext cx="442468" cy="402055"/>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1575015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20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2" grpId="0"/>
      <p:bldP spid="3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8DD64-2DAB-3886-3DE5-D44CF53F1E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EB72B9-7BDB-3E77-5B12-C9D71F82D558}"/>
              </a:ext>
            </a:extLst>
          </p:cNvPr>
          <p:cNvSpPr>
            <a:spLocks noGrp="1"/>
          </p:cNvSpPr>
          <p:nvPr>
            <p:ph type="title"/>
          </p:nvPr>
        </p:nvSpPr>
        <p:spPr/>
        <p:txBody>
          <a:bodyPr/>
          <a:lstStyle/>
          <a:p>
            <a:r>
              <a:rPr lang="en-AU">
                <a:latin typeface="Arial"/>
                <a:cs typeface="Arial"/>
              </a:rPr>
              <a:t>Activity</a:t>
            </a:r>
            <a:endParaRPr lang="en-AU" dirty="0">
              <a:latin typeface="Arial"/>
              <a:cs typeface="Arial"/>
            </a:endParaRPr>
          </a:p>
        </p:txBody>
      </p:sp>
      <p:pic>
        <p:nvPicPr>
          <p:cNvPr id="5" name="Picture 4" descr="A group of people talking&#10;&#10;AI-generated content may be incorrect.">
            <a:extLst>
              <a:ext uri="{FF2B5EF4-FFF2-40B4-BE49-F238E27FC236}">
                <a16:creationId xmlns:a16="http://schemas.microsoft.com/office/drawing/2014/main" id="{C9CE64D8-07D3-C636-C7C4-3585D52E59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4913" y="3767250"/>
            <a:ext cx="900000" cy="900000"/>
          </a:xfrm>
          <a:prstGeom prst="rect">
            <a:avLst/>
          </a:prstGeom>
          <a:noFill/>
        </p:spPr>
      </p:pic>
      <p:pic>
        <p:nvPicPr>
          <p:cNvPr id="4" name="Picture 3">
            <a:extLst>
              <a:ext uri="{FF2B5EF4-FFF2-40B4-BE49-F238E27FC236}">
                <a16:creationId xmlns:a16="http://schemas.microsoft.com/office/drawing/2014/main" id="{C25E3B5F-8D08-20CA-02AE-D8A2860B57F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108723" y="472950"/>
            <a:ext cx="2926553" cy="4197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963108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05427-7EC2-0954-50C2-EC493DBC71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03B0B6-88FC-A61F-B883-91BE65A7E33A}"/>
              </a:ext>
            </a:extLst>
          </p:cNvPr>
          <p:cNvSpPr>
            <a:spLocks noGrp="1"/>
          </p:cNvSpPr>
          <p:nvPr>
            <p:ph type="title"/>
          </p:nvPr>
        </p:nvSpPr>
        <p:spPr/>
        <p:txBody>
          <a:bodyPr/>
          <a:lstStyle/>
          <a:p>
            <a:r>
              <a:rPr lang="en-AU" dirty="0"/>
              <a:t>Reflection on fraction activities</a:t>
            </a:r>
          </a:p>
        </p:txBody>
      </p:sp>
      <p:sp>
        <p:nvSpPr>
          <p:cNvPr id="3" name="Content Placeholder 2">
            <a:extLst>
              <a:ext uri="{FF2B5EF4-FFF2-40B4-BE49-F238E27FC236}">
                <a16:creationId xmlns:a16="http://schemas.microsoft.com/office/drawing/2014/main" id="{DCE5E261-3C65-C5CA-77B8-3A89423058CC}"/>
              </a:ext>
            </a:extLst>
          </p:cNvPr>
          <p:cNvSpPr>
            <a:spLocks noGrp="1"/>
          </p:cNvSpPr>
          <p:nvPr>
            <p:ph idx="1"/>
          </p:nvPr>
        </p:nvSpPr>
        <p:spPr>
          <a:xfrm>
            <a:off x="327025" y="771550"/>
            <a:ext cx="5042144" cy="3708000"/>
          </a:xfrm>
        </p:spPr>
        <p:txBody>
          <a:bodyPr/>
          <a:lstStyle/>
          <a:p>
            <a:pPr marL="342900" indent="-342900">
              <a:buFont typeface="Arial" panose="020B0604020202020204" pitchFamily="34" charset="0"/>
              <a:buChar char="•"/>
            </a:pPr>
            <a:r>
              <a:rPr lang="en-AU" dirty="0"/>
              <a:t>How would you adapt the activity to your classroom?</a:t>
            </a:r>
          </a:p>
          <a:p>
            <a:pPr marL="342900" indent="-342900">
              <a:buFont typeface="Arial" panose="020B0604020202020204" pitchFamily="34" charset="0"/>
              <a:buChar char="•"/>
            </a:pPr>
            <a:r>
              <a:rPr lang="en-AU" dirty="0"/>
              <a:t>What would you want your students to notice when participating in the activity?</a:t>
            </a:r>
          </a:p>
          <a:p>
            <a:pPr marL="342900" indent="-342900">
              <a:buFont typeface="Arial" panose="020B0604020202020204" pitchFamily="34" charset="0"/>
              <a:buChar char="•"/>
            </a:pPr>
            <a:r>
              <a:rPr lang="en-AU" dirty="0"/>
              <a:t>Which misconceptions might the activity help address?</a:t>
            </a:r>
          </a:p>
          <a:p>
            <a:endParaRPr lang="en-AU" dirty="0"/>
          </a:p>
        </p:txBody>
      </p:sp>
      <p:pic>
        <p:nvPicPr>
          <p:cNvPr id="5" name="Content Placeholder 8">
            <a:extLst>
              <a:ext uri="{FF2B5EF4-FFF2-40B4-BE49-F238E27FC236}">
                <a16:creationId xmlns:a16="http://schemas.microsoft.com/office/drawing/2014/main" id="{5929B2EF-501E-2EED-FC14-5686B1DEB11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26372" y="771550"/>
            <a:ext cx="2848541" cy="3105040"/>
          </a:xfrm>
          <a:prstGeom prst="rect">
            <a:avLst/>
          </a:prstGeom>
        </p:spPr>
      </p:pic>
      <p:pic>
        <p:nvPicPr>
          <p:cNvPr id="6" name="Picture 5" descr="A group of people talking&#10;&#10;AI-generated content may be incorrect.">
            <a:extLst>
              <a:ext uri="{FF2B5EF4-FFF2-40B4-BE49-F238E27FC236}">
                <a16:creationId xmlns:a16="http://schemas.microsoft.com/office/drawing/2014/main" id="{C82522FC-7DAD-2060-0427-87857617F2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24913" y="3767250"/>
            <a:ext cx="900000" cy="900000"/>
          </a:xfrm>
          <a:prstGeom prst="rect">
            <a:avLst/>
          </a:prstGeom>
          <a:noFill/>
        </p:spPr>
      </p:pic>
    </p:spTree>
    <p:extLst>
      <p:ext uri="{BB962C8B-B14F-4D97-AF65-F5344CB8AC3E}">
        <p14:creationId xmlns:p14="http://schemas.microsoft.com/office/powerpoint/2010/main" val="964589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7913687-1652-143E-92F6-013E96C4D3CA}"/>
              </a:ext>
            </a:extLst>
          </p:cNvPr>
          <p:cNvSpPr txBox="1">
            <a:spLocks/>
          </p:cNvSpPr>
          <p:nvPr/>
        </p:nvSpPr>
        <p:spPr>
          <a:xfrm>
            <a:off x="323528" y="267494"/>
            <a:ext cx="4103439" cy="61912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endParaRPr lang="en-AU" sz="2400" b="1"/>
          </a:p>
        </p:txBody>
      </p:sp>
      <p:sp>
        <p:nvSpPr>
          <p:cNvPr id="9" name="Title 1">
            <a:extLst>
              <a:ext uri="{FF2B5EF4-FFF2-40B4-BE49-F238E27FC236}">
                <a16:creationId xmlns:a16="http://schemas.microsoft.com/office/drawing/2014/main" id="{1E0DF784-33DA-D21B-5075-E9A96A74B2D0}"/>
              </a:ext>
            </a:extLst>
          </p:cNvPr>
          <p:cNvSpPr>
            <a:spLocks noGrp="1"/>
          </p:cNvSpPr>
          <p:nvPr>
            <p:ph type="title"/>
          </p:nvPr>
        </p:nvSpPr>
        <p:spPr>
          <a:xfrm>
            <a:off x="323528" y="267494"/>
            <a:ext cx="8496000" cy="360000"/>
          </a:xfrm>
        </p:spPr>
        <p:txBody>
          <a:bodyPr>
            <a:normAutofit/>
          </a:bodyPr>
          <a:lstStyle/>
          <a:p>
            <a:r>
              <a:rPr lang="en-AU">
                <a:latin typeface="Arial"/>
                <a:cs typeface="Arial"/>
              </a:rPr>
              <a:t>Introduction to thinking about fractions</a:t>
            </a:r>
          </a:p>
        </p:txBody>
      </p:sp>
      <p:grpSp>
        <p:nvGrpSpPr>
          <p:cNvPr id="7" name="Group 6">
            <a:extLst>
              <a:ext uri="{FF2B5EF4-FFF2-40B4-BE49-F238E27FC236}">
                <a16:creationId xmlns:a16="http://schemas.microsoft.com/office/drawing/2014/main" id="{AC22171D-476D-5726-8B00-DC4EC4096B24}"/>
              </a:ext>
            </a:extLst>
          </p:cNvPr>
          <p:cNvGrpSpPr/>
          <p:nvPr/>
        </p:nvGrpSpPr>
        <p:grpSpPr>
          <a:xfrm>
            <a:off x="3227022" y="958553"/>
            <a:ext cx="3780000" cy="3108708"/>
            <a:chOff x="3181504" y="1112867"/>
            <a:chExt cx="3038427" cy="3108708"/>
          </a:xfrm>
        </p:grpSpPr>
        <p:sp>
          <p:nvSpPr>
            <p:cNvPr id="4" name="Rectangle: Rounded Corners 3">
              <a:extLst>
                <a:ext uri="{FF2B5EF4-FFF2-40B4-BE49-F238E27FC236}">
                  <a16:creationId xmlns:a16="http://schemas.microsoft.com/office/drawing/2014/main" id="{A468461D-6726-16DE-3C2E-DFB2B7DD5319}"/>
                </a:ext>
              </a:extLst>
            </p:cNvPr>
            <p:cNvSpPr/>
            <p:nvPr/>
          </p:nvSpPr>
          <p:spPr>
            <a:xfrm>
              <a:off x="3181504" y="1112867"/>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AU" sz="1400" b="1">
                  <a:solidFill>
                    <a:schemeClr val="bg1"/>
                  </a:solidFill>
                  <a:latin typeface="Arial"/>
                  <a:cs typeface="Arial"/>
                </a:rPr>
                <a:t>The importance of fractions</a:t>
              </a:r>
              <a:endParaRPr lang="en-AU" sz="1400" b="1">
                <a:solidFill>
                  <a:schemeClr val="bg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645E5AEF-9FBF-D1AB-4B28-A18A7B40F3C3}"/>
                </a:ext>
              </a:extLst>
            </p:cNvPr>
            <p:cNvSpPr/>
            <p:nvPr/>
          </p:nvSpPr>
          <p:spPr>
            <a:xfrm>
              <a:off x="3181504" y="2181221"/>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a:solidFill>
                    <a:schemeClr val="bg1"/>
                  </a:solidFill>
                  <a:latin typeface="Arial" panose="020B0604020202020204" pitchFamily="34" charset="0"/>
                  <a:cs typeface="Arial" panose="020B0604020202020204" pitchFamily="34" charset="0"/>
                </a:rPr>
                <a:t>Misconceptions</a:t>
              </a:r>
            </a:p>
          </p:txBody>
        </p:sp>
        <p:sp>
          <p:nvSpPr>
            <p:cNvPr id="11" name="Rectangle: Rounded Corners 10">
              <a:extLst>
                <a:ext uri="{FF2B5EF4-FFF2-40B4-BE49-F238E27FC236}">
                  <a16:creationId xmlns:a16="http://schemas.microsoft.com/office/drawing/2014/main" id="{86512BD3-F970-1D71-34CB-CC06A0E8D31F}"/>
                </a:ext>
              </a:extLst>
            </p:cNvPr>
            <p:cNvSpPr/>
            <p:nvPr/>
          </p:nvSpPr>
          <p:spPr>
            <a:xfrm>
              <a:off x="3181504" y="3249575"/>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400" b="1" dirty="0">
                  <a:solidFill>
                    <a:schemeClr val="bg1"/>
                  </a:solidFill>
                  <a:latin typeface="Arial"/>
                  <a:cs typeface="Arial"/>
                </a:rPr>
                <a:t>Fractions in the Australian Curriculum Version 9.0</a:t>
              </a:r>
              <a:endParaRPr lang="en-AU" sz="1400" b="1" dirty="0">
                <a:solidFill>
                  <a:schemeClr val="bg1"/>
                </a:solidFill>
                <a:latin typeface="Arial"/>
                <a:cs typeface="Arial"/>
              </a:endParaRPr>
            </a:p>
          </p:txBody>
        </p:sp>
      </p:grpSp>
      <p:graphicFrame>
        <p:nvGraphicFramePr>
          <p:cNvPr id="6" name="Diagram 5">
            <a:extLst>
              <a:ext uri="{FF2B5EF4-FFF2-40B4-BE49-F238E27FC236}">
                <a16:creationId xmlns:a16="http://schemas.microsoft.com/office/drawing/2014/main" id="{9BDB1D4C-C89A-6939-3910-3D00F9546893}"/>
              </a:ext>
            </a:extLst>
          </p:cNvPr>
          <p:cNvGraphicFramePr/>
          <p:nvPr>
            <p:extLst>
              <p:ext uri="{D42A27DB-BD31-4B8C-83A1-F6EECF244321}">
                <p14:modId xmlns:p14="http://schemas.microsoft.com/office/powerpoint/2010/main" val="2560130858"/>
              </p:ext>
            </p:extLst>
          </p:nvPr>
        </p:nvGraphicFramePr>
        <p:xfrm>
          <a:off x="1689455" y="928072"/>
          <a:ext cx="1411778"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12131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0DB75-7254-088A-9E94-23A4FDC720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ED8866-B7C4-DD1D-843A-137909678023}"/>
              </a:ext>
            </a:extLst>
          </p:cNvPr>
          <p:cNvSpPr>
            <a:spLocks noGrp="1"/>
          </p:cNvSpPr>
          <p:nvPr>
            <p:ph type="title"/>
          </p:nvPr>
        </p:nvSpPr>
        <p:spPr/>
        <p:txBody>
          <a:bodyPr/>
          <a:lstStyle/>
          <a:p>
            <a:r>
              <a:rPr lang="en-AU"/>
              <a:t>Fraction constructs: Ways to see fractions</a:t>
            </a:r>
          </a:p>
        </p:txBody>
      </p:sp>
      <p:sp>
        <p:nvSpPr>
          <p:cNvPr id="5" name="Rectangle 4">
            <a:hlinkClick r:id="rId3" action="ppaction://hlinksldjump"/>
            <a:extLst>
              <a:ext uri="{FF2B5EF4-FFF2-40B4-BE49-F238E27FC236}">
                <a16:creationId xmlns:a16="http://schemas.microsoft.com/office/drawing/2014/main" id="{BEE874B1-708F-5BC0-9A55-AB141B620E8D}"/>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10" name="Content Placeholder 2">
            <a:extLst>
              <a:ext uri="{FF2B5EF4-FFF2-40B4-BE49-F238E27FC236}">
                <a16:creationId xmlns:a16="http://schemas.microsoft.com/office/drawing/2014/main" id="{87C25030-88C5-3FD6-318E-FCF04F1E1AD5}"/>
              </a:ext>
            </a:extLst>
          </p:cNvPr>
          <p:cNvSpPr>
            <a:spLocks noGrp="1"/>
          </p:cNvSpPr>
          <p:nvPr>
            <p:ph idx="1"/>
          </p:nvPr>
        </p:nvSpPr>
        <p:spPr>
          <a:xfrm>
            <a:off x="398584" y="771550"/>
            <a:ext cx="8496000" cy="3708000"/>
          </a:xfrm>
        </p:spPr>
        <p:txBody>
          <a:bodyPr/>
          <a:lstStyle/>
          <a:p>
            <a:pPr indent="266700"/>
            <a:r>
              <a:rPr lang="en-AU" dirty="0"/>
              <a:t>Fractions as a </a:t>
            </a:r>
            <a:r>
              <a:rPr lang="en-AU" b="1" dirty="0">
                <a:solidFill>
                  <a:srgbClr val="0070C0"/>
                </a:solidFill>
              </a:rPr>
              <a:t>part-whole</a:t>
            </a:r>
            <a:r>
              <a:rPr lang="en-AU" dirty="0"/>
              <a:t> </a:t>
            </a:r>
            <a:endParaRPr lang="en-AU" b="1" dirty="0"/>
          </a:p>
          <a:p>
            <a:pPr indent="266700"/>
            <a:endParaRPr lang="en-AU" sz="1500" dirty="0"/>
          </a:p>
          <a:p>
            <a:pPr indent="266700"/>
            <a:r>
              <a:rPr lang="en-AU" dirty="0"/>
              <a:t>Fractions as a </a:t>
            </a:r>
            <a:r>
              <a:rPr lang="en-AU" b="1" dirty="0">
                <a:solidFill>
                  <a:schemeClr val="accent3"/>
                </a:solidFill>
              </a:rPr>
              <a:t>measure</a:t>
            </a:r>
            <a:r>
              <a:rPr lang="en-AU" b="1" dirty="0"/>
              <a:t> </a:t>
            </a:r>
          </a:p>
          <a:p>
            <a:pPr indent="266700"/>
            <a:endParaRPr lang="en-AU" sz="1500" dirty="0"/>
          </a:p>
          <a:p>
            <a:pPr indent="266700"/>
            <a:r>
              <a:rPr lang="en-AU" dirty="0"/>
              <a:t>Fractions as </a:t>
            </a:r>
            <a:r>
              <a:rPr lang="en-AU" b="1" dirty="0">
                <a:solidFill>
                  <a:schemeClr val="accent4">
                    <a:lumMod val="75000"/>
                  </a:schemeClr>
                </a:solidFill>
              </a:rPr>
              <a:t>division</a:t>
            </a:r>
            <a:r>
              <a:rPr lang="en-AU" b="1" dirty="0"/>
              <a:t> </a:t>
            </a:r>
          </a:p>
          <a:p>
            <a:pPr indent="266700"/>
            <a:endParaRPr lang="en-AU" sz="1500" dirty="0">
              <a:solidFill>
                <a:schemeClr val="tx1"/>
              </a:solidFill>
            </a:endParaRPr>
          </a:p>
          <a:p>
            <a:pPr indent="266700"/>
            <a:r>
              <a:rPr lang="en-AU" dirty="0">
                <a:solidFill>
                  <a:schemeClr val="tx1"/>
                </a:solidFill>
              </a:rPr>
              <a:t>Fractions as </a:t>
            </a:r>
            <a:r>
              <a:rPr lang="en-AU" b="1" dirty="0">
                <a:solidFill>
                  <a:schemeClr val="accent5"/>
                </a:solidFill>
              </a:rPr>
              <a:t>operators</a:t>
            </a:r>
            <a:r>
              <a:rPr lang="en-AU" b="1" dirty="0">
                <a:solidFill>
                  <a:schemeClr val="tx1"/>
                </a:solidFill>
              </a:rPr>
              <a:t> </a:t>
            </a:r>
          </a:p>
          <a:p>
            <a:pPr indent="266700"/>
            <a:endParaRPr lang="en-AU" sz="1500" dirty="0">
              <a:solidFill>
                <a:schemeClr val="tx1"/>
              </a:solidFill>
            </a:endParaRPr>
          </a:p>
          <a:p>
            <a:pPr indent="266700"/>
            <a:r>
              <a:rPr lang="en-AU" dirty="0">
                <a:solidFill>
                  <a:schemeClr val="tx1"/>
                </a:solidFill>
              </a:rPr>
              <a:t>Fractions as </a:t>
            </a:r>
            <a:r>
              <a:rPr lang="en-AU" b="1" dirty="0">
                <a:solidFill>
                  <a:srgbClr val="45AFAD"/>
                </a:solidFill>
              </a:rPr>
              <a:t>ratios</a:t>
            </a:r>
          </a:p>
        </p:txBody>
      </p:sp>
      <p:sp>
        <p:nvSpPr>
          <p:cNvPr id="11" name="Rectangle 10">
            <a:extLst>
              <a:ext uri="{FF2B5EF4-FFF2-40B4-BE49-F238E27FC236}">
                <a16:creationId xmlns:a16="http://schemas.microsoft.com/office/drawing/2014/main" id="{594CBCC7-BBD9-9247-FEF4-27C20B0A3CE1}"/>
              </a:ext>
            </a:extLst>
          </p:cNvPr>
          <p:cNvSpPr/>
          <p:nvPr/>
        </p:nvSpPr>
        <p:spPr bwMode="auto">
          <a:xfrm>
            <a:off x="334153" y="3528942"/>
            <a:ext cx="216024" cy="276999"/>
          </a:xfrm>
          <a:prstGeom prst="rect">
            <a:avLst/>
          </a:prstGeom>
          <a:solidFill>
            <a:srgbClr val="99D6D6"/>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3" name="Rectangle 12">
            <a:extLst>
              <a:ext uri="{FF2B5EF4-FFF2-40B4-BE49-F238E27FC236}">
                <a16:creationId xmlns:a16="http://schemas.microsoft.com/office/drawing/2014/main" id="{AF5F8180-B4B4-D5F6-B1CF-D5E6981A7B31}"/>
              </a:ext>
            </a:extLst>
          </p:cNvPr>
          <p:cNvSpPr/>
          <p:nvPr/>
        </p:nvSpPr>
        <p:spPr bwMode="auto">
          <a:xfrm>
            <a:off x="334153" y="2855335"/>
            <a:ext cx="216024" cy="276999"/>
          </a:xfrm>
          <a:prstGeom prst="rect">
            <a:avLst/>
          </a:prstGeom>
          <a:solidFill>
            <a:srgbClr val="C1A3E0"/>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4" name="Rectangle 13">
            <a:extLst>
              <a:ext uri="{FF2B5EF4-FFF2-40B4-BE49-F238E27FC236}">
                <a16:creationId xmlns:a16="http://schemas.microsoft.com/office/drawing/2014/main" id="{67C79B56-E828-E0E8-23F3-7F73F3FA44EE}"/>
              </a:ext>
            </a:extLst>
          </p:cNvPr>
          <p:cNvSpPr/>
          <p:nvPr/>
        </p:nvSpPr>
        <p:spPr bwMode="auto">
          <a:xfrm>
            <a:off x="323850" y="2166625"/>
            <a:ext cx="216024" cy="276999"/>
          </a:xfrm>
          <a:prstGeom prst="rect">
            <a:avLst/>
          </a:prstGeom>
          <a:solidFill>
            <a:srgbClr val="D6EAAD"/>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5" name="Rectangle 14">
            <a:extLst>
              <a:ext uri="{FF2B5EF4-FFF2-40B4-BE49-F238E27FC236}">
                <a16:creationId xmlns:a16="http://schemas.microsoft.com/office/drawing/2014/main" id="{E2F4BD5B-219B-1464-63F2-B8DEB91C712F}"/>
              </a:ext>
            </a:extLst>
          </p:cNvPr>
          <p:cNvSpPr/>
          <p:nvPr/>
        </p:nvSpPr>
        <p:spPr bwMode="auto">
          <a:xfrm>
            <a:off x="334153" y="1477915"/>
            <a:ext cx="216024" cy="276999"/>
          </a:xfrm>
          <a:prstGeom prst="rect">
            <a:avLst/>
          </a:prstGeom>
          <a:solidFill>
            <a:srgbClr val="F7C9A6"/>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6" name="Rectangle 15">
            <a:extLst>
              <a:ext uri="{FF2B5EF4-FFF2-40B4-BE49-F238E27FC236}">
                <a16:creationId xmlns:a16="http://schemas.microsoft.com/office/drawing/2014/main" id="{98461567-0832-C411-072D-B12C9AD092D5}"/>
              </a:ext>
            </a:extLst>
          </p:cNvPr>
          <p:cNvSpPr/>
          <p:nvPr/>
        </p:nvSpPr>
        <p:spPr bwMode="auto">
          <a:xfrm>
            <a:off x="323850" y="786819"/>
            <a:ext cx="216024" cy="276999"/>
          </a:xfrm>
          <a:prstGeom prst="rect">
            <a:avLst/>
          </a:prstGeom>
          <a:solidFill>
            <a:srgbClr val="91BCE4"/>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pic>
        <p:nvPicPr>
          <p:cNvPr id="17" name="Picture 16">
            <a:extLst>
              <a:ext uri="{FF2B5EF4-FFF2-40B4-BE49-F238E27FC236}">
                <a16:creationId xmlns:a16="http://schemas.microsoft.com/office/drawing/2014/main" id="{A58FE15C-7AF4-4AC6-F1C0-D645C96064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9152" y="1452078"/>
            <a:ext cx="1336988" cy="461516"/>
          </a:xfrm>
          <a:prstGeom prst="rect">
            <a:avLst/>
          </a:prstGeom>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1EC957C-3933-15DD-631E-D524B5A0BA69}"/>
                  </a:ext>
                </a:extLst>
              </p:cNvPr>
              <p:cNvSpPr txBox="1"/>
              <p:nvPr/>
            </p:nvSpPr>
            <p:spPr>
              <a:xfrm>
                <a:off x="3653500" y="2084060"/>
                <a:ext cx="1655891" cy="424668"/>
              </a:xfrm>
              <a:prstGeom prst="rect">
                <a:avLst/>
              </a:prstGeom>
              <a:noFill/>
            </p:spPr>
            <p:txBody>
              <a:bodyPr wrap="square">
                <a:spAutoFit/>
              </a:bodyPr>
              <a:lstStyle/>
              <a:p>
                <a14:m>
                  <m:oMath xmlns:m="http://schemas.openxmlformats.org/officeDocument/2006/math">
                    <m:f>
                      <m:fPr>
                        <m:ctrlPr>
                          <a:rPr lang="en-AU" sz="1500" b="1" i="1" smtClean="0">
                            <a:solidFill>
                              <a:schemeClr val="accent4">
                                <a:lumMod val="50000"/>
                              </a:schemeClr>
                            </a:solidFill>
                            <a:latin typeface="Cambria Math" panose="02040503050406030204" pitchFamily="18" charset="0"/>
                          </a:rPr>
                        </m:ctrlPr>
                      </m:fPr>
                      <m:num>
                        <m:r>
                          <a:rPr lang="en-AU" sz="1500" b="1" i="1">
                            <a:solidFill>
                              <a:schemeClr val="accent4">
                                <a:lumMod val="50000"/>
                              </a:schemeClr>
                            </a:solidFill>
                            <a:latin typeface="Cambria Math" panose="02040503050406030204" pitchFamily="18" charset="0"/>
                          </a:rPr>
                          <m:t>𝟕</m:t>
                        </m:r>
                      </m:num>
                      <m:den>
                        <m:r>
                          <a:rPr lang="en-AU" sz="1500" b="1" i="1">
                            <a:solidFill>
                              <a:schemeClr val="accent4">
                                <a:lumMod val="50000"/>
                              </a:schemeClr>
                            </a:solidFill>
                            <a:latin typeface="Cambria Math" panose="02040503050406030204" pitchFamily="18" charset="0"/>
                          </a:rPr>
                          <m:t>𝟒</m:t>
                        </m:r>
                      </m:den>
                    </m:f>
                    <m:r>
                      <a:rPr lang="en-AU" sz="1500" b="1" i="1">
                        <a:solidFill>
                          <a:schemeClr val="accent4">
                            <a:lumMod val="50000"/>
                          </a:schemeClr>
                        </a:solidFill>
                        <a:latin typeface="Cambria Math" panose="02040503050406030204" pitchFamily="18" charset="0"/>
                      </a:rPr>
                      <m:t> </m:t>
                    </m:r>
                  </m:oMath>
                </a14:m>
                <a:r>
                  <a:rPr lang="en-AU" sz="1500">
                    <a:solidFill>
                      <a:schemeClr val="accent4">
                        <a:lumMod val="50000"/>
                      </a:schemeClr>
                    </a:solidFill>
                    <a:latin typeface="+mn-lt"/>
                  </a:rPr>
                  <a:t> =  7 ÷ 4  = 1</a:t>
                </a:r>
                <a:r>
                  <a:rPr lang="en-AU" sz="1500" b="1">
                    <a:solidFill>
                      <a:schemeClr val="accent4">
                        <a:lumMod val="50000"/>
                      </a:schemeClr>
                    </a:solidFill>
                    <a:latin typeface="+mn-lt"/>
                  </a:rPr>
                  <a:t> </a:t>
                </a:r>
                <a14:m>
                  <m:oMath xmlns:m="http://schemas.openxmlformats.org/officeDocument/2006/math">
                    <m:f>
                      <m:fPr>
                        <m:ctrlPr>
                          <a:rPr lang="en-AU" sz="1500" b="1" i="1">
                            <a:solidFill>
                              <a:schemeClr val="accent4">
                                <a:lumMod val="50000"/>
                              </a:schemeClr>
                            </a:solidFill>
                            <a:latin typeface="Cambria Math" panose="02040503050406030204" pitchFamily="18" charset="0"/>
                          </a:rPr>
                        </m:ctrlPr>
                      </m:fPr>
                      <m:num>
                        <m:r>
                          <a:rPr lang="en-AU" sz="1500" b="1" i="1">
                            <a:solidFill>
                              <a:schemeClr val="accent4">
                                <a:lumMod val="50000"/>
                              </a:schemeClr>
                            </a:solidFill>
                            <a:latin typeface="Cambria Math" panose="02040503050406030204" pitchFamily="18" charset="0"/>
                          </a:rPr>
                          <m:t>𝟑</m:t>
                        </m:r>
                      </m:num>
                      <m:den>
                        <m:r>
                          <a:rPr lang="en-AU" sz="1500" b="1" i="1">
                            <a:solidFill>
                              <a:schemeClr val="accent4">
                                <a:lumMod val="50000"/>
                              </a:schemeClr>
                            </a:solidFill>
                            <a:latin typeface="Cambria Math" panose="02040503050406030204" pitchFamily="18" charset="0"/>
                          </a:rPr>
                          <m:t>𝟒</m:t>
                        </m:r>
                      </m:den>
                    </m:f>
                  </m:oMath>
                </a14:m>
                <a:endParaRPr lang="en-AU" sz="1500">
                  <a:latin typeface="+mn-lt"/>
                </a:endParaRPr>
              </a:p>
            </p:txBody>
          </p:sp>
        </mc:Choice>
        <mc:Fallback xmlns="">
          <p:sp>
            <p:nvSpPr>
              <p:cNvPr id="20" name="TextBox 19">
                <a:extLst>
                  <a:ext uri="{FF2B5EF4-FFF2-40B4-BE49-F238E27FC236}">
                    <a16:creationId xmlns:a16="http://schemas.microsoft.com/office/drawing/2014/main" id="{A1EC957C-3933-15DD-631E-D524B5A0BA69}"/>
                  </a:ext>
                </a:extLst>
              </p:cNvPr>
              <p:cNvSpPr txBox="1">
                <a:spLocks noRot="1" noChangeAspect="1" noMove="1" noResize="1" noEditPoints="1" noAdjustHandles="1" noChangeArrowheads="1" noChangeShapeType="1" noTextEdit="1"/>
              </p:cNvSpPr>
              <p:nvPr/>
            </p:nvSpPr>
            <p:spPr>
              <a:xfrm>
                <a:off x="3653500" y="2084060"/>
                <a:ext cx="1655891" cy="424668"/>
              </a:xfrm>
              <a:prstGeom prst="rect">
                <a:avLst/>
              </a:prstGeom>
              <a:blipFill>
                <a:blip r:embed="rId6"/>
                <a:stretch>
                  <a:fillRect b="-1429"/>
                </a:stretch>
              </a:blipFill>
            </p:spPr>
            <p:txBody>
              <a:bodyPr/>
              <a:lstStyle/>
              <a:p>
                <a:r>
                  <a:rPr lang="en-AU">
                    <a:noFill/>
                  </a:rPr>
                  <a:t> </a:t>
                </a:r>
              </a:p>
            </p:txBody>
          </p:sp>
        </mc:Fallback>
      </mc:AlternateContent>
      <p:pic>
        <p:nvPicPr>
          <p:cNvPr id="22" name="Picture 21">
            <a:extLst>
              <a:ext uri="{FF2B5EF4-FFF2-40B4-BE49-F238E27FC236}">
                <a16:creationId xmlns:a16="http://schemas.microsoft.com/office/drawing/2014/main" id="{27882409-B087-7E1B-09FD-A0CA8350E51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546782">
            <a:off x="4254469" y="694159"/>
            <a:ext cx="446354" cy="462316"/>
          </a:xfrm>
          <a:prstGeom prst="rect">
            <a:avLst/>
          </a:prstGeom>
        </p:spPr>
      </p:pic>
      <p:pic>
        <p:nvPicPr>
          <p:cNvPr id="7" name="Picture 6" descr="A purple and white circle with stars in it&#10;&#10;AI-generated content may be incorrect.">
            <a:extLst>
              <a:ext uri="{FF2B5EF4-FFF2-40B4-BE49-F238E27FC236}">
                <a16:creationId xmlns:a16="http://schemas.microsoft.com/office/drawing/2014/main" id="{EB68A271-5DA6-D293-9BCA-7ACE679A832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26733" y="2559638"/>
            <a:ext cx="1909425" cy="812352"/>
          </a:xfrm>
          <a:prstGeom prst="rect">
            <a:avLst/>
          </a:prstGeom>
        </p:spPr>
      </p:pic>
      <p:pic>
        <p:nvPicPr>
          <p:cNvPr id="9" name="Picture 8" descr="A group of animals in a chart&#10;&#10;AI-generated content may be incorrect.">
            <a:extLst>
              <a:ext uri="{FF2B5EF4-FFF2-40B4-BE49-F238E27FC236}">
                <a16:creationId xmlns:a16="http://schemas.microsoft.com/office/drawing/2014/main" id="{DA2E6BC5-DFB3-1D28-DBBF-030457F12C8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2847" y="3402118"/>
            <a:ext cx="1629597" cy="952549"/>
          </a:xfrm>
          <a:prstGeom prst="rect">
            <a:avLst/>
          </a:prstGeom>
        </p:spPr>
      </p:pic>
    </p:spTree>
    <p:extLst>
      <p:ext uri="{BB962C8B-B14F-4D97-AF65-F5344CB8AC3E}">
        <p14:creationId xmlns:p14="http://schemas.microsoft.com/office/powerpoint/2010/main" val="4677374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1C3B4-0F23-60AB-EB6C-8F7D474959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27EEE4-A5C5-FCC3-45F6-11855D126A8D}"/>
              </a:ext>
            </a:extLst>
          </p:cNvPr>
          <p:cNvSpPr>
            <a:spLocks noGrp="1"/>
          </p:cNvSpPr>
          <p:nvPr>
            <p:ph type="title"/>
          </p:nvPr>
        </p:nvSpPr>
        <p:spPr/>
        <p:txBody>
          <a:bodyPr/>
          <a:lstStyle/>
          <a:p>
            <a:r>
              <a:rPr lang="en-AU"/>
              <a:t>Growing understanding</a:t>
            </a:r>
          </a:p>
        </p:txBody>
      </p:sp>
      <p:pic>
        <p:nvPicPr>
          <p:cNvPr id="9" name="Content Placeholder 8">
            <a:extLst>
              <a:ext uri="{FF2B5EF4-FFF2-40B4-BE49-F238E27FC236}">
                <a16:creationId xmlns:a16="http://schemas.microsoft.com/office/drawing/2014/main" id="{98F66A46-88EB-4298-8D45-BD2545A3B723}"/>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rcRect/>
          <a:stretch/>
        </p:blipFill>
        <p:spPr>
          <a:xfrm>
            <a:off x="2893573" y="485862"/>
            <a:ext cx="3669985" cy="4000452"/>
          </a:xfrm>
        </p:spPr>
      </p:pic>
      <p:sp>
        <p:nvSpPr>
          <p:cNvPr id="11" name="TextBox 10">
            <a:extLst>
              <a:ext uri="{FF2B5EF4-FFF2-40B4-BE49-F238E27FC236}">
                <a16:creationId xmlns:a16="http://schemas.microsoft.com/office/drawing/2014/main" id="{861DE4FD-827D-0211-4737-3DDEBF7A1E66}"/>
              </a:ext>
            </a:extLst>
          </p:cNvPr>
          <p:cNvSpPr txBox="1"/>
          <p:nvPr/>
        </p:nvSpPr>
        <p:spPr>
          <a:xfrm>
            <a:off x="5716801" y="4181387"/>
            <a:ext cx="1072836"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Partitioning</a:t>
            </a:r>
          </a:p>
        </p:txBody>
      </p:sp>
      <p:sp>
        <p:nvSpPr>
          <p:cNvPr id="12" name="TextBox 11">
            <a:extLst>
              <a:ext uri="{FF2B5EF4-FFF2-40B4-BE49-F238E27FC236}">
                <a16:creationId xmlns:a16="http://schemas.microsoft.com/office/drawing/2014/main" id="{AE20A936-0634-A7BE-0401-6B118046EE95}"/>
              </a:ext>
            </a:extLst>
          </p:cNvPr>
          <p:cNvSpPr txBox="1"/>
          <p:nvPr/>
        </p:nvSpPr>
        <p:spPr>
          <a:xfrm>
            <a:off x="1855361" y="4024090"/>
            <a:ext cx="1536502"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Inverse relationships</a:t>
            </a:r>
          </a:p>
        </p:txBody>
      </p:sp>
      <p:sp>
        <p:nvSpPr>
          <p:cNvPr id="13" name="TextBox 12">
            <a:extLst>
              <a:ext uri="{FF2B5EF4-FFF2-40B4-BE49-F238E27FC236}">
                <a16:creationId xmlns:a16="http://schemas.microsoft.com/office/drawing/2014/main" id="{50AC0C65-02C2-CA60-9E8D-4AF4B6560D88}"/>
              </a:ext>
            </a:extLst>
          </p:cNvPr>
          <p:cNvSpPr txBox="1"/>
          <p:nvPr/>
        </p:nvSpPr>
        <p:spPr>
          <a:xfrm>
            <a:off x="3639444" y="4455224"/>
            <a:ext cx="1014849"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Equal sharing</a:t>
            </a:r>
          </a:p>
        </p:txBody>
      </p:sp>
      <p:sp>
        <p:nvSpPr>
          <p:cNvPr id="14" name="TextBox 13">
            <a:extLst>
              <a:ext uri="{FF2B5EF4-FFF2-40B4-BE49-F238E27FC236}">
                <a16:creationId xmlns:a16="http://schemas.microsoft.com/office/drawing/2014/main" id="{E2D4F3FC-2CFC-7055-B9C7-BB7D5381F349}"/>
              </a:ext>
            </a:extLst>
          </p:cNvPr>
          <p:cNvSpPr txBox="1"/>
          <p:nvPr/>
        </p:nvSpPr>
        <p:spPr>
          <a:xfrm>
            <a:off x="4160325" y="4254504"/>
            <a:ext cx="927031"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Counting </a:t>
            </a:r>
          </a:p>
        </p:txBody>
      </p:sp>
      <p:sp>
        <p:nvSpPr>
          <p:cNvPr id="15" name="TextBox 14">
            <a:extLst>
              <a:ext uri="{FF2B5EF4-FFF2-40B4-BE49-F238E27FC236}">
                <a16:creationId xmlns:a16="http://schemas.microsoft.com/office/drawing/2014/main" id="{85E28BA9-E1BB-1797-1B4A-40E3C642D6CC}"/>
              </a:ext>
            </a:extLst>
          </p:cNvPr>
          <p:cNvSpPr txBox="1"/>
          <p:nvPr/>
        </p:nvSpPr>
        <p:spPr>
          <a:xfrm>
            <a:off x="5496448" y="4335395"/>
            <a:ext cx="1200392"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Measurement </a:t>
            </a:r>
          </a:p>
        </p:txBody>
      </p:sp>
      <p:sp>
        <p:nvSpPr>
          <p:cNvPr id="17" name="TextBox 16">
            <a:extLst>
              <a:ext uri="{FF2B5EF4-FFF2-40B4-BE49-F238E27FC236}">
                <a16:creationId xmlns:a16="http://schemas.microsoft.com/office/drawing/2014/main" id="{5361A0F8-C072-CFFA-BF9D-933CB6AF9DFD}"/>
              </a:ext>
            </a:extLst>
          </p:cNvPr>
          <p:cNvSpPr txBox="1"/>
          <p:nvPr/>
        </p:nvSpPr>
        <p:spPr>
          <a:xfrm>
            <a:off x="2760291" y="4285700"/>
            <a:ext cx="927031"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Patterns </a:t>
            </a:r>
          </a:p>
        </p:txBody>
      </p:sp>
      <p:sp>
        <p:nvSpPr>
          <p:cNvPr id="18" name="TextBox 17">
            <a:extLst>
              <a:ext uri="{FF2B5EF4-FFF2-40B4-BE49-F238E27FC236}">
                <a16:creationId xmlns:a16="http://schemas.microsoft.com/office/drawing/2014/main" id="{EC7B6DF5-39E5-7573-A839-2CF9F0BECE11}"/>
              </a:ext>
            </a:extLst>
          </p:cNvPr>
          <p:cNvSpPr txBox="1"/>
          <p:nvPr/>
        </p:nvSpPr>
        <p:spPr>
          <a:xfrm>
            <a:off x="4776313" y="4396753"/>
            <a:ext cx="1051193" cy="261610"/>
          </a:xfrm>
          <a:prstGeom prst="rect">
            <a:avLst/>
          </a:prstGeom>
          <a:noFill/>
        </p:spPr>
        <p:txBody>
          <a:bodyPr wrap="square" rtlCol="0">
            <a:spAutoFit/>
          </a:bodyPr>
          <a:lstStyle/>
          <a:p>
            <a:pPr algn="ctr"/>
            <a:r>
              <a:rPr lang="en-AU" sz="1100">
                <a:solidFill>
                  <a:srgbClr val="371D32"/>
                </a:solidFill>
                <a:latin typeface="Aptos" panose="020B0004020202020204" pitchFamily="34" charset="0"/>
              </a:rPr>
              <a:t>Subitising</a:t>
            </a:r>
          </a:p>
        </p:txBody>
      </p:sp>
      <p:sp>
        <p:nvSpPr>
          <p:cNvPr id="19" name="TextBox 18">
            <a:extLst>
              <a:ext uri="{FF2B5EF4-FFF2-40B4-BE49-F238E27FC236}">
                <a16:creationId xmlns:a16="http://schemas.microsoft.com/office/drawing/2014/main" id="{3EA0D49B-7929-3718-E3B5-E91A6942685D}"/>
              </a:ext>
            </a:extLst>
          </p:cNvPr>
          <p:cNvSpPr txBox="1"/>
          <p:nvPr/>
        </p:nvSpPr>
        <p:spPr>
          <a:xfrm>
            <a:off x="5998218" y="3992894"/>
            <a:ext cx="1874127" cy="261610"/>
          </a:xfrm>
          <a:prstGeom prst="rect">
            <a:avLst/>
          </a:prstGeom>
          <a:noFill/>
        </p:spPr>
        <p:txBody>
          <a:bodyPr wrap="square" rtlCol="0">
            <a:spAutoFit/>
          </a:bodyPr>
          <a:lstStyle>
            <a:defPPr>
              <a:defRPr lang="en-AU"/>
            </a:defPPr>
            <a:lvl1pPr algn="ctr">
              <a:defRPr sz="1100">
                <a:latin typeface="Aptos" panose="020B0004020202020204" pitchFamily="34" charset="0"/>
              </a:defRPr>
            </a:lvl1pPr>
          </a:lstStyle>
          <a:p>
            <a:r>
              <a:rPr lang="en-AU" b="1">
                <a:solidFill>
                  <a:srgbClr val="371D32"/>
                </a:solidFill>
              </a:rPr>
              <a:t>Multiplicative thinking</a:t>
            </a:r>
          </a:p>
        </p:txBody>
      </p:sp>
      <p:sp>
        <p:nvSpPr>
          <p:cNvPr id="5" name="TextBox 4">
            <a:extLst>
              <a:ext uri="{FF2B5EF4-FFF2-40B4-BE49-F238E27FC236}">
                <a16:creationId xmlns:a16="http://schemas.microsoft.com/office/drawing/2014/main" id="{77ECA914-890F-3A9C-1F4E-4F782D2EEE40}"/>
              </a:ext>
            </a:extLst>
          </p:cNvPr>
          <p:cNvSpPr txBox="1"/>
          <p:nvPr/>
        </p:nvSpPr>
        <p:spPr>
          <a:xfrm>
            <a:off x="4041765" y="2649612"/>
            <a:ext cx="1003263" cy="276999"/>
          </a:xfrm>
          <a:prstGeom prst="rect">
            <a:avLst/>
          </a:prstGeom>
          <a:gradFill>
            <a:gsLst>
              <a:gs pos="0">
                <a:schemeClr val="accent6">
                  <a:lumMod val="40000"/>
                  <a:lumOff val="60000"/>
                </a:schemeClr>
              </a:gs>
              <a:gs pos="100000">
                <a:schemeClr val="accent6">
                  <a:lumMod val="60000"/>
                  <a:lumOff val="40000"/>
                </a:schemeClr>
              </a:gs>
            </a:gsLst>
            <a:lin ang="1800000" scaled="0"/>
          </a:gradFill>
          <a:ln w="6350">
            <a:solidFill>
              <a:srgbClr val="FFD72F"/>
            </a:solidFill>
          </a:ln>
          <a:effectLst>
            <a:outerShdw blurRad="25400" dist="25400" dir="5400000" algn="t" rotWithShape="0">
              <a:prstClr val="black">
                <a:alpha val="20000"/>
              </a:prstClr>
            </a:outerShdw>
          </a:effectLst>
        </p:spPr>
        <p:txBody>
          <a:bodyPr wrap="square">
            <a:spAutoFit/>
          </a:bodyPr>
          <a:lstStyle/>
          <a:p>
            <a:pPr algn="ctr">
              <a:spcBef>
                <a:spcPts val="0"/>
              </a:spcBef>
            </a:pPr>
            <a:r>
              <a:rPr lang="en-AU" sz="1200" b="1">
                <a:solidFill>
                  <a:srgbClr val="008080"/>
                </a:solidFill>
                <a:latin typeface="Aptos" panose="020B0004020202020204" pitchFamily="34" charset="0"/>
              </a:rPr>
              <a:t>ratio</a:t>
            </a:r>
          </a:p>
        </p:txBody>
      </p:sp>
      <p:sp>
        <p:nvSpPr>
          <p:cNvPr id="6" name="TextBox 5">
            <a:extLst>
              <a:ext uri="{FF2B5EF4-FFF2-40B4-BE49-F238E27FC236}">
                <a16:creationId xmlns:a16="http://schemas.microsoft.com/office/drawing/2014/main" id="{B140FC0E-5F19-CDF7-D026-58FFE113EC7C}"/>
              </a:ext>
            </a:extLst>
          </p:cNvPr>
          <p:cNvSpPr txBox="1"/>
          <p:nvPr/>
        </p:nvSpPr>
        <p:spPr>
          <a:xfrm>
            <a:off x="4094967" y="3559098"/>
            <a:ext cx="1003263" cy="276999"/>
          </a:xfrm>
          <a:prstGeom prst="rect">
            <a:avLst/>
          </a:prstGeom>
          <a:gradFill>
            <a:gsLst>
              <a:gs pos="0">
                <a:schemeClr val="accent6">
                  <a:lumMod val="40000"/>
                  <a:lumOff val="60000"/>
                </a:schemeClr>
              </a:gs>
              <a:gs pos="100000">
                <a:schemeClr val="accent6">
                  <a:lumMod val="60000"/>
                  <a:lumOff val="40000"/>
                </a:schemeClr>
              </a:gs>
            </a:gsLst>
            <a:lin ang="1800000" scaled="0"/>
          </a:gradFill>
          <a:ln w="6350">
            <a:solidFill>
              <a:srgbClr val="FFD72F"/>
            </a:solidFill>
          </a:ln>
          <a:effectLst>
            <a:outerShdw blurRad="25400" dist="25400" dir="5400000" algn="t" rotWithShape="0">
              <a:prstClr val="black">
                <a:alpha val="20000"/>
              </a:prstClr>
            </a:outerShdw>
          </a:effectLst>
        </p:spPr>
        <p:txBody>
          <a:bodyPr wrap="square">
            <a:spAutoFit/>
          </a:bodyPr>
          <a:lstStyle/>
          <a:p>
            <a:pPr algn="ctr">
              <a:spcBef>
                <a:spcPts val="0"/>
              </a:spcBef>
            </a:pPr>
            <a:r>
              <a:rPr lang="en-AU" sz="1200" b="1" kern="400">
                <a:solidFill>
                  <a:schemeClr val="accent2"/>
                </a:solidFill>
                <a:latin typeface="Aptos" panose="020B0004020202020204" pitchFamily="34" charset="0"/>
              </a:rPr>
              <a:t>part-whole</a:t>
            </a:r>
            <a:endParaRPr lang="en-AU" sz="1200" b="1">
              <a:solidFill>
                <a:schemeClr val="accent2"/>
              </a:solidFill>
              <a:latin typeface="Aptos" panose="020B0004020202020204" pitchFamily="34" charset="0"/>
            </a:endParaRPr>
          </a:p>
        </p:txBody>
      </p:sp>
      <p:sp>
        <p:nvSpPr>
          <p:cNvPr id="8" name="TextBox 7">
            <a:extLst>
              <a:ext uri="{FF2B5EF4-FFF2-40B4-BE49-F238E27FC236}">
                <a16:creationId xmlns:a16="http://schemas.microsoft.com/office/drawing/2014/main" id="{54B8419A-EC03-DBF2-7BF9-B9B7B0DEF30C}"/>
              </a:ext>
            </a:extLst>
          </p:cNvPr>
          <p:cNvSpPr txBox="1"/>
          <p:nvPr/>
        </p:nvSpPr>
        <p:spPr>
          <a:xfrm>
            <a:off x="4041766" y="3120662"/>
            <a:ext cx="1003263" cy="276999"/>
          </a:xfrm>
          <a:prstGeom prst="rect">
            <a:avLst/>
          </a:prstGeom>
          <a:gradFill>
            <a:gsLst>
              <a:gs pos="0">
                <a:schemeClr val="accent6">
                  <a:lumMod val="40000"/>
                  <a:lumOff val="60000"/>
                </a:schemeClr>
              </a:gs>
              <a:gs pos="100000">
                <a:schemeClr val="accent6">
                  <a:lumMod val="60000"/>
                  <a:lumOff val="40000"/>
                </a:schemeClr>
              </a:gs>
            </a:gsLst>
            <a:lin ang="1800000" scaled="0"/>
          </a:gradFill>
          <a:ln w="6350">
            <a:solidFill>
              <a:srgbClr val="FFD72F"/>
            </a:solidFill>
          </a:ln>
          <a:effectLst>
            <a:outerShdw blurRad="25400" dist="25400" dir="5400000" algn="t" rotWithShape="0">
              <a:prstClr val="black">
                <a:alpha val="20000"/>
              </a:prstClr>
            </a:outerShdw>
          </a:effectLst>
        </p:spPr>
        <p:txBody>
          <a:bodyPr wrap="square">
            <a:spAutoFit/>
          </a:bodyPr>
          <a:lstStyle/>
          <a:p>
            <a:pPr algn="ctr">
              <a:spcBef>
                <a:spcPts val="0"/>
              </a:spcBef>
            </a:pPr>
            <a:r>
              <a:rPr lang="en-AU" sz="1200" b="1">
                <a:solidFill>
                  <a:schemeClr val="accent4">
                    <a:lumMod val="50000"/>
                  </a:schemeClr>
                </a:solidFill>
                <a:latin typeface="Aptos" panose="020B0004020202020204" pitchFamily="34" charset="0"/>
              </a:rPr>
              <a:t>division</a:t>
            </a:r>
          </a:p>
        </p:txBody>
      </p:sp>
      <p:sp>
        <p:nvSpPr>
          <p:cNvPr id="20" name="TextBox 19">
            <a:extLst>
              <a:ext uri="{FF2B5EF4-FFF2-40B4-BE49-F238E27FC236}">
                <a16:creationId xmlns:a16="http://schemas.microsoft.com/office/drawing/2014/main" id="{F35420F1-FBDD-940B-E1DF-81112EB36190}"/>
              </a:ext>
            </a:extLst>
          </p:cNvPr>
          <p:cNvSpPr txBox="1"/>
          <p:nvPr/>
        </p:nvSpPr>
        <p:spPr>
          <a:xfrm>
            <a:off x="4512634" y="2853998"/>
            <a:ext cx="1003263" cy="276999"/>
          </a:xfrm>
          <a:prstGeom prst="rect">
            <a:avLst/>
          </a:prstGeom>
          <a:gradFill>
            <a:gsLst>
              <a:gs pos="0">
                <a:schemeClr val="accent6">
                  <a:lumMod val="40000"/>
                  <a:lumOff val="60000"/>
                </a:schemeClr>
              </a:gs>
              <a:gs pos="100000">
                <a:schemeClr val="accent6">
                  <a:lumMod val="60000"/>
                  <a:lumOff val="40000"/>
                </a:schemeClr>
              </a:gs>
            </a:gsLst>
            <a:lin ang="1800000" scaled="0"/>
          </a:gradFill>
          <a:ln w="6350">
            <a:solidFill>
              <a:srgbClr val="FFD72F"/>
            </a:solidFill>
          </a:ln>
          <a:effectLst>
            <a:outerShdw blurRad="25400" dist="25400" dir="5400000" algn="t" rotWithShape="0">
              <a:prstClr val="black">
                <a:alpha val="20000"/>
              </a:prstClr>
            </a:outerShdw>
          </a:effectLst>
        </p:spPr>
        <p:txBody>
          <a:bodyPr wrap="square">
            <a:spAutoFit/>
          </a:bodyPr>
          <a:lstStyle/>
          <a:p>
            <a:pPr algn="ctr">
              <a:spcBef>
                <a:spcPts val="0"/>
              </a:spcBef>
            </a:pPr>
            <a:r>
              <a:rPr lang="en-AU" sz="1200" b="1">
                <a:solidFill>
                  <a:schemeClr val="accent5"/>
                </a:solidFill>
                <a:latin typeface="Aptos" panose="020B0004020202020204" pitchFamily="34" charset="0"/>
              </a:rPr>
              <a:t>operators</a:t>
            </a:r>
          </a:p>
        </p:txBody>
      </p:sp>
      <p:sp>
        <p:nvSpPr>
          <p:cNvPr id="3" name="TextBox 2">
            <a:extLst>
              <a:ext uri="{FF2B5EF4-FFF2-40B4-BE49-F238E27FC236}">
                <a16:creationId xmlns:a16="http://schemas.microsoft.com/office/drawing/2014/main" id="{601B5463-E796-17D5-8DD0-C353E801CAE8}"/>
              </a:ext>
            </a:extLst>
          </p:cNvPr>
          <p:cNvSpPr txBox="1"/>
          <p:nvPr/>
        </p:nvSpPr>
        <p:spPr>
          <a:xfrm>
            <a:off x="4246990" y="2389002"/>
            <a:ext cx="1058645" cy="276999"/>
          </a:xfrm>
          <a:prstGeom prst="rect">
            <a:avLst/>
          </a:prstGeom>
          <a:solidFill>
            <a:schemeClr val="accent6"/>
          </a:solidFill>
          <a:effectLst>
            <a:outerShdw blurRad="25400" dist="25400" dir="5400000" algn="t" rotWithShape="0">
              <a:prstClr val="black">
                <a:alpha val="20000"/>
              </a:prstClr>
            </a:outerShdw>
          </a:effectLst>
        </p:spPr>
        <p:txBody>
          <a:bodyPr wrap="square">
            <a:spAutoFit/>
          </a:bodyPr>
          <a:lstStyle/>
          <a:p>
            <a:pPr algn="ctr"/>
            <a:r>
              <a:rPr lang="en-AU" sz="1200" b="1">
                <a:latin typeface="Aptos" panose="020B0004020202020204" pitchFamily="34" charset="0"/>
              </a:rPr>
              <a:t>Fractions as </a:t>
            </a:r>
          </a:p>
        </p:txBody>
      </p:sp>
      <p:sp>
        <p:nvSpPr>
          <p:cNvPr id="7" name="TextBox 6">
            <a:extLst>
              <a:ext uri="{FF2B5EF4-FFF2-40B4-BE49-F238E27FC236}">
                <a16:creationId xmlns:a16="http://schemas.microsoft.com/office/drawing/2014/main" id="{5276F1DA-F179-59F0-B405-29DF23B6CBA0}"/>
              </a:ext>
            </a:extLst>
          </p:cNvPr>
          <p:cNvSpPr txBox="1"/>
          <p:nvPr/>
        </p:nvSpPr>
        <p:spPr>
          <a:xfrm>
            <a:off x="4484637" y="3312404"/>
            <a:ext cx="1003263" cy="276999"/>
          </a:xfrm>
          <a:prstGeom prst="rect">
            <a:avLst/>
          </a:prstGeom>
          <a:gradFill>
            <a:gsLst>
              <a:gs pos="0">
                <a:schemeClr val="accent6">
                  <a:lumMod val="40000"/>
                  <a:lumOff val="60000"/>
                </a:schemeClr>
              </a:gs>
              <a:gs pos="100000">
                <a:schemeClr val="accent6">
                  <a:lumMod val="60000"/>
                  <a:lumOff val="40000"/>
                </a:schemeClr>
              </a:gs>
            </a:gsLst>
            <a:lin ang="1800000" scaled="0"/>
          </a:gradFill>
          <a:ln w="6350">
            <a:solidFill>
              <a:srgbClr val="FFD72F"/>
            </a:solidFill>
          </a:ln>
          <a:effectLst>
            <a:outerShdw blurRad="25400" dist="25400" dir="5400000" algn="t" rotWithShape="0">
              <a:prstClr val="black">
                <a:alpha val="20000"/>
              </a:prstClr>
            </a:outerShdw>
          </a:effectLst>
        </p:spPr>
        <p:txBody>
          <a:bodyPr wrap="square">
            <a:spAutoFit/>
          </a:bodyPr>
          <a:lstStyle/>
          <a:p>
            <a:pPr algn="ctr">
              <a:spcBef>
                <a:spcPts val="0"/>
              </a:spcBef>
            </a:pPr>
            <a:r>
              <a:rPr lang="en-AU" sz="1200" b="1">
                <a:solidFill>
                  <a:schemeClr val="accent3">
                    <a:lumMod val="75000"/>
                  </a:schemeClr>
                </a:solidFill>
                <a:latin typeface="Aptos" panose="020B0004020202020204" pitchFamily="34" charset="0"/>
              </a:rPr>
              <a:t>measure</a:t>
            </a:r>
          </a:p>
        </p:txBody>
      </p:sp>
      <p:sp>
        <p:nvSpPr>
          <p:cNvPr id="4" name="TextBox 3">
            <a:extLst>
              <a:ext uri="{FF2B5EF4-FFF2-40B4-BE49-F238E27FC236}">
                <a16:creationId xmlns:a16="http://schemas.microsoft.com/office/drawing/2014/main" id="{77D5570F-245F-B71E-9785-5BCC6509F236}"/>
              </a:ext>
            </a:extLst>
          </p:cNvPr>
          <p:cNvSpPr txBox="1"/>
          <p:nvPr/>
        </p:nvSpPr>
        <p:spPr>
          <a:xfrm>
            <a:off x="3893688" y="700494"/>
            <a:ext cx="1533876"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p>
            <a:pPr marL="0" lvl="0" indent="0" algn="ctr" defTabSz="577850">
              <a:lnSpc>
                <a:spcPct val="90000"/>
              </a:lnSpc>
              <a:spcBef>
                <a:spcPct val="0"/>
              </a:spcBef>
              <a:spcAft>
                <a:spcPct val="35000"/>
              </a:spcAft>
              <a:buNone/>
            </a:pPr>
            <a:r>
              <a:rPr lang="en-AU" sz="1400" b="1" kern="1200">
                <a:solidFill>
                  <a:schemeClr val="bg1"/>
                </a:solidFill>
              </a:rPr>
              <a:t>percentages</a:t>
            </a:r>
          </a:p>
        </p:txBody>
      </p:sp>
      <p:sp>
        <p:nvSpPr>
          <p:cNvPr id="21" name="TextBox 20">
            <a:extLst>
              <a:ext uri="{FF2B5EF4-FFF2-40B4-BE49-F238E27FC236}">
                <a16:creationId xmlns:a16="http://schemas.microsoft.com/office/drawing/2014/main" id="{CEAA7DB4-1999-8771-DD91-0DB01C534933}"/>
              </a:ext>
            </a:extLst>
          </p:cNvPr>
          <p:cNvSpPr txBox="1"/>
          <p:nvPr/>
        </p:nvSpPr>
        <p:spPr>
          <a:xfrm>
            <a:off x="5087356" y="1681907"/>
            <a:ext cx="1014849"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p>
            <a:pPr marL="0" lvl="0" indent="0" algn="ctr" defTabSz="577850">
              <a:lnSpc>
                <a:spcPct val="90000"/>
              </a:lnSpc>
              <a:spcBef>
                <a:spcPct val="0"/>
              </a:spcBef>
              <a:spcAft>
                <a:spcPct val="35000"/>
              </a:spcAft>
              <a:buNone/>
            </a:pPr>
            <a:r>
              <a:rPr lang="en-AU" sz="1400" b="1" kern="1200">
                <a:solidFill>
                  <a:schemeClr val="bg1"/>
                </a:solidFill>
              </a:rPr>
              <a:t>rates</a:t>
            </a:r>
          </a:p>
        </p:txBody>
      </p:sp>
      <p:sp>
        <p:nvSpPr>
          <p:cNvPr id="23" name="TextBox 22">
            <a:extLst>
              <a:ext uri="{FF2B5EF4-FFF2-40B4-BE49-F238E27FC236}">
                <a16:creationId xmlns:a16="http://schemas.microsoft.com/office/drawing/2014/main" id="{69EEA9C6-70C2-C1A7-A6D9-B26A4068956E}"/>
              </a:ext>
            </a:extLst>
          </p:cNvPr>
          <p:cNvSpPr txBox="1"/>
          <p:nvPr/>
        </p:nvSpPr>
        <p:spPr>
          <a:xfrm>
            <a:off x="3468527" y="1318542"/>
            <a:ext cx="1014849" cy="29520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9530" tIns="49530" rIns="49530" bIns="49530" numCol="1" spcCol="1270" anchor="t" anchorCtr="0">
            <a:spAutoFit/>
          </a:bodyPr>
          <a:lstStyle>
            <a:defPPr>
              <a:defRPr lang="en-AU"/>
            </a:defPPr>
            <a:lvl1pPr marL="0" lvl="0" indent="0" algn="ctr" defTabSz="577850">
              <a:lnSpc>
                <a:spcPct val="90000"/>
              </a:lnSpc>
              <a:spcBef>
                <a:spcPct val="0"/>
              </a:spcBef>
              <a:spcAft>
                <a:spcPct val="35000"/>
              </a:spcAft>
              <a:buNone/>
              <a:defRPr sz="1400" b="1">
                <a:latin typeface="Aptos" panose="020B0004020202020204" pitchFamily="34" charset="0"/>
              </a:defRPr>
            </a:lvl1pPr>
          </a:lstStyle>
          <a:p>
            <a:r>
              <a:rPr lang="en-AU">
                <a:solidFill>
                  <a:schemeClr val="bg1"/>
                </a:solidFill>
                <a:latin typeface="+mn-lt"/>
              </a:rPr>
              <a:t>decimals</a:t>
            </a:r>
          </a:p>
        </p:txBody>
      </p:sp>
    </p:spTree>
    <p:extLst>
      <p:ext uri="{BB962C8B-B14F-4D97-AF65-F5344CB8AC3E}">
        <p14:creationId xmlns:p14="http://schemas.microsoft.com/office/powerpoint/2010/main" val="589228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3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40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2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8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70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10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30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grpId="0" nodeType="withEffect">
                                  <p:stCondLst>
                                    <p:cond delay="100"/>
                                  </p:stCondLst>
                                  <p:childTnLst>
                                    <p:set>
                                      <p:cBhvr>
                                        <p:cTn id="72" dur="1" fill="hold">
                                          <p:stCondLst>
                                            <p:cond delay="0"/>
                                          </p:stCondLst>
                                        </p:cTn>
                                        <p:tgtEl>
                                          <p:spTgt spid="4"/>
                                        </p:tgtEl>
                                        <p:attrNameLst>
                                          <p:attrName>style.visibility</p:attrName>
                                        </p:attrNameLst>
                                      </p:cBhvr>
                                      <p:to>
                                        <p:strVal val="visible"/>
                                      </p:to>
                                    </p:set>
                                    <p:anim calcmode="lin" valueType="num">
                                      <p:cBhvr>
                                        <p:cTn id="73" dur="500" fill="hold"/>
                                        <p:tgtEl>
                                          <p:spTgt spid="4"/>
                                        </p:tgtEl>
                                        <p:attrNameLst>
                                          <p:attrName>ppt_w</p:attrName>
                                        </p:attrNameLst>
                                      </p:cBhvr>
                                      <p:tavLst>
                                        <p:tav tm="0">
                                          <p:val>
                                            <p:fltVal val="0"/>
                                          </p:val>
                                        </p:tav>
                                        <p:tav tm="100000">
                                          <p:val>
                                            <p:strVal val="#ppt_w"/>
                                          </p:val>
                                        </p:tav>
                                      </p:tavLst>
                                    </p:anim>
                                    <p:anim calcmode="lin" valueType="num">
                                      <p:cBhvr>
                                        <p:cTn id="74" dur="500" fill="hold"/>
                                        <p:tgtEl>
                                          <p:spTgt spid="4"/>
                                        </p:tgtEl>
                                        <p:attrNameLst>
                                          <p:attrName>ppt_h</p:attrName>
                                        </p:attrNameLst>
                                      </p:cBhvr>
                                      <p:tavLst>
                                        <p:tav tm="0">
                                          <p:val>
                                            <p:fltVal val="0"/>
                                          </p:val>
                                        </p:tav>
                                        <p:tav tm="100000">
                                          <p:val>
                                            <p:strVal val="#ppt_h"/>
                                          </p:val>
                                        </p:tav>
                                      </p:tavLst>
                                    </p:anim>
                                    <p:animEffect transition="in" filter="fade">
                                      <p:cBhvr>
                                        <p:cTn id="7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7" grpId="0"/>
      <p:bldP spid="18" grpId="0"/>
      <p:bldP spid="19" grpId="0"/>
      <p:bldP spid="5" grpId="0" animBg="1"/>
      <p:bldP spid="6" grpId="0" animBg="1"/>
      <p:bldP spid="8" grpId="0" animBg="1"/>
      <p:bldP spid="20" grpId="0" animBg="1"/>
      <p:bldP spid="3" grpId="0" animBg="1"/>
      <p:bldP spid="7" grpId="0" animBg="1"/>
      <p:bldP spid="4" grpId="0"/>
      <p:bldP spid="21" grpId="0"/>
      <p:bldP spid="2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AD88C5-AA89-B482-BAD2-6A537254B001}"/>
              </a:ext>
            </a:extLst>
          </p:cNvPr>
          <p:cNvSpPr txBox="1"/>
          <p:nvPr/>
        </p:nvSpPr>
        <p:spPr>
          <a:xfrm>
            <a:off x="485287" y="899078"/>
            <a:ext cx="2469337" cy="3108543"/>
          </a:xfrm>
          <a:prstGeom prst="rect">
            <a:avLst/>
          </a:prstGeom>
          <a:noFill/>
          <a:ln w="28575">
            <a:solidFill>
              <a:schemeClr val="accent2">
                <a:lumMod val="75000"/>
              </a:schemeClr>
            </a:solidFill>
          </a:ln>
        </p:spPr>
        <p:txBody>
          <a:bodyPr wrap="square" rtlCol="0">
            <a:spAutoFit/>
          </a:bodyPr>
          <a:lstStyle/>
          <a:p>
            <a:r>
              <a:rPr lang="en-US" sz="1400" b="1"/>
              <a:t>Sub-elements</a:t>
            </a:r>
          </a:p>
          <a:p>
            <a:pPr marL="285750" indent="-285750">
              <a:buFont typeface="Arial" panose="020B0604020202020204" pitchFamily="34" charset="0"/>
              <a:buChar char="•"/>
            </a:pPr>
            <a:r>
              <a:rPr lang="en-US" sz="1400"/>
              <a:t>Number and place value</a:t>
            </a:r>
          </a:p>
          <a:p>
            <a:pPr marL="285750" indent="-285750">
              <a:buFont typeface="Arial" panose="020B0604020202020204" pitchFamily="34" charset="0"/>
              <a:buChar char="•"/>
            </a:pPr>
            <a:r>
              <a:rPr lang="en-US" sz="1400"/>
              <a:t>Counting processes</a:t>
            </a:r>
          </a:p>
          <a:p>
            <a:pPr marL="285750" indent="-285750">
              <a:buFont typeface="Arial" panose="020B0604020202020204" pitchFamily="34" charset="0"/>
              <a:buChar char="•"/>
            </a:pPr>
            <a:r>
              <a:rPr lang="en-US" sz="1400"/>
              <a:t>Additive strategies</a:t>
            </a:r>
          </a:p>
          <a:p>
            <a:pPr marL="285750" indent="-285750">
              <a:buFont typeface="Arial" panose="020B0604020202020204" pitchFamily="34" charset="0"/>
              <a:buChar char="•"/>
            </a:pPr>
            <a:r>
              <a:rPr lang="en-US" sz="1400">
                <a:solidFill>
                  <a:schemeClr val="bg2"/>
                </a:solidFill>
              </a:rPr>
              <a:t>Multiplicative strategies</a:t>
            </a:r>
          </a:p>
          <a:p>
            <a:pPr marL="285750" indent="-285750">
              <a:buFont typeface="Arial" panose="020B0604020202020204" pitchFamily="34" charset="0"/>
              <a:buChar char="•"/>
            </a:pPr>
            <a:r>
              <a:rPr lang="en-US" sz="1400">
                <a:solidFill>
                  <a:schemeClr val="bg2"/>
                </a:solidFill>
              </a:rPr>
              <a:t>Interpreting fractions</a:t>
            </a:r>
          </a:p>
          <a:p>
            <a:pPr marL="285750" indent="-285750">
              <a:buFont typeface="Arial" panose="020B0604020202020204" pitchFamily="34" charset="0"/>
              <a:buChar char="•"/>
            </a:pPr>
            <a:r>
              <a:rPr lang="en-US" sz="1400">
                <a:solidFill>
                  <a:schemeClr val="bg2"/>
                </a:solidFill>
              </a:rPr>
              <a:t>Proportional thinking</a:t>
            </a:r>
          </a:p>
          <a:p>
            <a:pPr marL="285750" indent="-285750">
              <a:buFont typeface="Arial" panose="020B0604020202020204" pitchFamily="34" charset="0"/>
              <a:buChar char="•"/>
            </a:pPr>
            <a:r>
              <a:rPr lang="en-US" sz="1400"/>
              <a:t>Number patterns and algebraic thinking</a:t>
            </a:r>
          </a:p>
          <a:p>
            <a:pPr marL="285750" indent="-285750">
              <a:buFont typeface="Arial" panose="020B0604020202020204" pitchFamily="34" charset="0"/>
              <a:buChar char="•"/>
            </a:pPr>
            <a:r>
              <a:rPr lang="en-US" sz="1400"/>
              <a:t>Understanding money</a:t>
            </a:r>
            <a:endParaRPr lang="en-AU" sz="1400"/>
          </a:p>
        </p:txBody>
      </p:sp>
      <p:sp>
        <p:nvSpPr>
          <p:cNvPr id="4" name="TextBox 3">
            <a:extLst>
              <a:ext uri="{FF2B5EF4-FFF2-40B4-BE49-F238E27FC236}">
                <a16:creationId xmlns:a16="http://schemas.microsoft.com/office/drawing/2014/main" id="{14372645-1AD8-5789-C99A-6700DA025F13}"/>
              </a:ext>
            </a:extLst>
          </p:cNvPr>
          <p:cNvSpPr txBox="1"/>
          <p:nvPr/>
        </p:nvSpPr>
        <p:spPr>
          <a:xfrm>
            <a:off x="6353920" y="761594"/>
            <a:ext cx="2469105" cy="2031325"/>
          </a:xfrm>
          <a:prstGeom prst="rect">
            <a:avLst/>
          </a:prstGeom>
          <a:noFill/>
          <a:ln w="28575">
            <a:solidFill>
              <a:schemeClr val="bg1">
                <a:lumMod val="75000"/>
              </a:schemeClr>
            </a:solidFill>
          </a:ln>
        </p:spPr>
        <p:txBody>
          <a:bodyPr wrap="square" rtlCol="0">
            <a:spAutoFit/>
          </a:bodyPr>
          <a:lstStyle/>
          <a:p>
            <a:r>
              <a:rPr lang="en-US" sz="1400" b="1">
                <a:solidFill>
                  <a:schemeClr val="bg1">
                    <a:lumMod val="75000"/>
                  </a:schemeClr>
                </a:solidFill>
              </a:rPr>
              <a:t>Sub-elements</a:t>
            </a:r>
            <a:endParaRPr lang="en-US" sz="1400">
              <a:solidFill>
                <a:schemeClr val="bg1">
                  <a:lumMod val="75000"/>
                </a:schemeClr>
              </a:solidFill>
            </a:endParaRPr>
          </a:p>
          <a:p>
            <a:pPr marL="285750" indent="-285750">
              <a:buFont typeface="Arial" panose="020B0604020202020204" pitchFamily="34" charset="0"/>
              <a:buChar char="•"/>
            </a:pPr>
            <a:r>
              <a:rPr lang="en-US" sz="1400">
                <a:solidFill>
                  <a:schemeClr val="bg1">
                    <a:lumMod val="75000"/>
                  </a:schemeClr>
                </a:solidFill>
              </a:rPr>
              <a:t>Understanding units </a:t>
            </a:r>
            <a:br>
              <a:rPr lang="en-US" sz="1400">
                <a:solidFill>
                  <a:schemeClr val="bg1">
                    <a:lumMod val="75000"/>
                  </a:schemeClr>
                </a:solidFill>
              </a:rPr>
            </a:br>
            <a:r>
              <a:rPr lang="en-US" sz="1400">
                <a:solidFill>
                  <a:schemeClr val="bg1">
                    <a:lumMod val="75000"/>
                  </a:schemeClr>
                </a:solidFill>
              </a:rPr>
              <a:t>of measurement</a:t>
            </a:r>
          </a:p>
          <a:p>
            <a:pPr marL="285750" indent="-285750">
              <a:buFont typeface="Arial" panose="020B0604020202020204" pitchFamily="34" charset="0"/>
              <a:buChar char="•"/>
            </a:pPr>
            <a:r>
              <a:rPr lang="en-US" sz="1400">
                <a:solidFill>
                  <a:schemeClr val="bg1">
                    <a:lumMod val="75000"/>
                  </a:schemeClr>
                </a:solidFill>
              </a:rPr>
              <a:t>Understanding </a:t>
            </a:r>
            <a:br>
              <a:rPr lang="en-US" sz="1400">
                <a:solidFill>
                  <a:schemeClr val="bg1">
                    <a:lumMod val="75000"/>
                  </a:schemeClr>
                </a:solidFill>
              </a:rPr>
            </a:br>
            <a:r>
              <a:rPr lang="en-US" sz="1400">
                <a:solidFill>
                  <a:schemeClr val="bg1">
                    <a:lumMod val="75000"/>
                  </a:schemeClr>
                </a:solidFill>
              </a:rPr>
              <a:t>geometric properties</a:t>
            </a:r>
          </a:p>
          <a:p>
            <a:pPr marL="285750" indent="-285750">
              <a:buFont typeface="Arial" panose="020B0604020202020204" pitchFamily="34" charset="0"/>
              <a:buChar char="•"/>
            </a:pPr>
            <a:r>
              <a:rPr lang="en-US" sz="1400">
                <a:solidFill>
                  <a:schemeClr val="bg1">
                    <a:lumMod val="75000"/>
                  </a:schemeClr>
                </a:solidFill>
              </a:rPr>
              <a:t>Positioning and locating</a:t>
            </a:r>
          </a:p>
          <a:p>
            <a:pPr marL="285750" indent="-285750">
              <a:buFont typeface="Arial" panose="020B0604020202020204" pitchFamily="34" charset="0"/>
              <a:buChar char="•"/>
            </a:pPr>
            <a:r>
              <a:rPr lang="en-US" sz="1400">
                <a:solidFill>
                  <a:schemeClr val="bg1">
                    <a:lumMod val="75000"/>
                  </a:schemeClr>
                </a:solidFill>
              </a:rPr>
              <a:t>Measuring time</a:t>
            </a:r>
            <a:endParaRPr lang="en-AU" sz="1400">
              <a:solidFill>
                <a:schemeClr val="bg1">
                  <a:lumMod val="75000"/>
                </a:schemeClr>
              </a:solidFill>
            </a:endParaRPr>
          </a:p>
        </p:txBody>
      </p:sp>
      <p:sp>
        <p:nvSpPr>
          <p:cNvPr id="9" name="Title 7">
            <a:extLst>
              <a:ext uri="{FF2B5EF4-FFF2-40B4-BE49-F238E27FC236}">
                <a16:creationId xmlns:a16="http://schemas.microsoft.com/office/drawing/2014/main" id="{38CDE220-D80C-6594-D09A-DC7FF216CD11}"/>
              </a:ext>
            </a:extLst>
          </p:cNvPr>
          <p:cNvSpPr>
            <a:spLocks noGrp="1"/>
          </p:cNvSpPr>
          <p:nvPr>
            <p:ph type="title"/>
          </p:nvPr>
        </p:nvSpPr>
        <p:spPr>
          <a:xfrm>
            <a:off x="327025" y="274637"/>
            <a:ext cx="8496000" cy="360000"/>
          </a:xfrm>
        </p:spPr>
        <p:txBody>
          <a:bodyPr/>
          <a:lstStyle/>
          <a:p>
            <a:r>
              <a:rPr lang="en-AU"/>
              <a:t>Numeracy general capability: Elements and sub-elements</a:t>
            </a:r>
          </a:p>
        </p:txBody>
      </p:sp>
      <p:pic>
        <p:nvPicPr>
          <p:cNvPr id="10" name="Picture 9">
            <a:extLst>
              <a:ext uri="{FF2B5EF4-FFF2-40B4-BE49-F238E27FC236}">
                <a16:creationId xmlns:a16="http://schemas.microsoft.com/office/drawing/2014/main" id="{4B799634-8EAE-B1A1-0684-5C93386AC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5634" y="699542"/>
            <a:ext cx="2959395" cy="2839373"/>
          </a:xfrm>
          <a:prstGeom prst="rect">
            <a:avLst/>
          </a:prstGeom>
        </p:spPr>
      </p:pic>
      <p:sp>
        <p:nvSpPr>
          <p:cNvPr id="2" name="Text Placeholder 4">
            <a:extLst>
              <a:ext uri="{FF2B5EF4-FFF2-40B4-BE49-F238E27FC236}">
                <a16:creationId xmlns:a16="http://schemas.microsoft.com/office/drawing/2014/main" id="{ACA19DFA-DA6F-BCFE-C37F-5F14434FD96A}"/>
              </a:ext>
            </a:extLst>
          </p:cNvPr>
          <p:cNvSpPr txBox="1">
            <a:spLocks/>
          </p:cNvSpPr>
          <p:nvPr/>
        </p:nvSpPr>
        <p:spPr>
          <a:xfrm>
            <a:off x="251519" y="4392295"/>
            <a:ext cx="8345633" cy="233600"/>
          </a:xfrm>
          <a:prstGeom prst="rect">
            <a:avLst/>
          </a:prstGeom>
        </p:spPr>
        <p:txBody>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AU"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Source</a:t>
            </a:r>
            <a:r>
              <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ACARA, 2010 to present.  </a:t>
            </a:r>
            <a:r>
              <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4"/>
              </a:rPr>
              <a:t>https://v9.australiancurriculum.edu.au/f-10-curriculum/general-capabilities/numeracy?element=0&amp;sub-element=NNNPV</a:t>
            </a:r>
            <a:endParaRPr kumimoji="0" lang="en-AU"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AU" sz="69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A9032802-6889-2C42-8714-54FA261CB305}"/>
              </a:ext>
            </a:extLst>
          </p:cNvPr>
          <p:cNvSpPr txBox="1"/>
          <p:nvPr/>
        </p:nvSpPr>
        <p:spPr>
          <a:xfrm>
            <a:off x="5095049" y="3441452"/>
            <a:ext cx="3243058" cy="841256"/>
          </a:xfrm>
          <a:prstGeom prst="rect">
            <a:avLst/>
          </a:prstGeom>
          <a:noFill/>
          <a:ln w="28575">
            <a:solidFill>
              <a:schemeClr val="bg1">
                <a:lumMod val="75000"/>
              </a:schemeClr>
            </a:solidFill>
          </a:ln>
        </p:spPr>
        <p:txBody>
          <a:bodyPr wrap="square" rtlCol="0">
            <a:spAutoFit/>
          </a:bodyPr>
          <a:lstStyle/>
          <a:p>
            <a:pPr>
              <a:spcBef>
                <a:spcPts val="400"/>
              </a:spcBef>
            </a:pPr>
            <a:r>
              <a:rPr lang="en-US" sz="1400" b="1">
                <a:solidFill>
                  <a:schemeClr val="bg1">
                    <a:lumMod val="75000"/>
                  </a:schemeClr>
                </a:solidFill>
              </a:rPr>
              <a:t>Sub-elements</a:t>
            </a:r>
            <a:endParaRPr lang="en-US" sz="1400">
              <a:solidFill>
                <a:schemeClr val="bg1">
                  <a:lumMod val="75000"/>
                </a:schemeClr>
              </a:solidFill>
            </a:endParaRPr>
          </a:p>
          <a:p>
            <a:pPr marL="285750" indent="-285750">
              <a:spcBef>
                <a:spcPts val="400"/>
              </a:spcBef>
              <a:buFont typeface="Arial" panose="020B0604020202020204" pitchFamily="34" charset="0"/>
              <a:buChar char="•"/>
            </a:pPr>
            <a:r>
              <a:rPr lang="en-US" sz="1400">
                <a:solidFill>
                  <a:schemeClr val="bg1">
                    <a:lumMod val="75000"/>
                  </a:schemeClr>
                </a:solidFill>
              </a:rPr>
              <a:t>Understanding chance</a:t>
            </a:r>
          </a:p>
          <a:p>
            <a:pPr marL="285750" indent="-285750">
              <a:spcBef>
                <a:spcPts val="400"/>
              </a:spcBef>
              <a:buFont typeface="Arial" panose="020B0604020202020204" pitchFamily="34" charset="0"/>
              <a:buChar char="•"/>
            </a:pPr>
            <a:r>
              <a:rPr lang="en-US" sz="1400">
                <a:solidFill>
                  <a:schemeClr val="bg1">
                    <a:lumMod val="75000"/>
                  </a:schemeClr>
                </a:solidFill>
              </a:rPr>
              <a:t>Interpreting and representing data</a:t>
            </a:r>
            <a:endParaRPr lang="en-AU" sz="1400">
              <a:solidFill>
                <a:schemeClr val="bg1">
                  <a:lumMod val="75000"/>
                </a:schemeClr>
              </a:solidFill>
            </a:endParaRPr>
          </a:p>
        </p:txBody>
      </p:sp>
      <p:cxnSp>
        <p:nvCxnSpPr>
          <p:cNvPr id="7" name="Straight Arrow Connector 6">
            <a:extLst>
              <a:ext uri="{FF2B5EF4-FFF2-40B4-BE49-F238E27FC236}">
                <a16:creationId xmlns:a16="http://schemas.microsoft.com/office/drawing/2014/main" id="{6BF60879-6140-6557-9FCD-B9F67D11A803}"/>
              </a:ext>
            </a:extLst>
          </p:cNvPr>
          <p:cNvCxnSpPr/>
          <p:nvPr/>
        </p:nvCxnSpPr>
        <p:spPr>
          <a:xfrm flipH="1">
            <a:off x="2954624" y="1272991"/>
            <a:ext cx="882270" cy="0"/>
          </a:xfrm>
          <a:prstGeom prst="straightConnector1">
            <a:avLst/>
          </a:prstGeom>
          <a:ln w="317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a16="http://schemas.microsoft.com/office/drawing/2014/main" id="{6EE6472B-0868-EE73-04DC-1B2E255E2F1F}"/>
              </a:ext>
            </a:extLst>
          </p:cNvPr>
          <p:cNvCxnSpPr>
            <a:cxnSpLocks/>
            <a:endCxn id="5" idx="1"/>
          </p:cNvCxnSpPr>
          <p:nvPr/>
        </p:nvCxnSpPr>
        <p:spPr>
          <a:xfrm rot="16200000" flipH="1">
            <a:off x="4336264" y="3103295"/>
            <a:ext cx="833154" cy="684416"/>
          </a:xfrm>
          <a:prstGeom prst="bentConnector2">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E87A200-F400-A303-D54A-8A7E1F6A72E3}"/>
              </a:ext>
            </a:extLst>
          </p:cNvPr>
          <p:cNvCxnSpPr>
            <a:cxnSpLocks/>
          </p:cNvCxnSpPr>
          <p:nvPr/>
        </p:nvCxnSpPr>
        <p:spPr>
          <a:xfrm>
            <a:off x="5795814" y="2324155"/>
            <a:ext cx="558106" cy="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33109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4D48F-7F41-968B-0B7E-80D930B83A9C}"/>
              </a:ext>
            </a:extLst>
          </p:cNvPr>
          <p:cNvSpPr>
            <a:spLocks noGrp="1"/>
          </p:cNvSpPr>
          <p:nvPr>
            <p:ph type="title"/>
          </p:nvPr>
        </p:nvSpPr>
        <p:spPr/>
        <p:txBody>
          <a:bodyPr/>
          <a:lstStyle/>
          <a:p>
            <a:r>
              <a:rPr lang="en-AU"/>
              <a:t>Number sense and algebra: Interpreting fractions</a:t>
            </a:r>
          </a:p>
        </p:txBody>
      </p:sp>
      <p:sp>
        <p:nvSpPr>
          <p:cNvPr id="14" name="Content Placeholder 13">
            <a:extLst>
              <a:ext uri="{FF2B5EF4-FFF2-40B4-BE49-F238E27FC236}">
                <a16:creationId xmlns:a16="http://schemas.microsoft.com/office/drawing/2014/main" id="{244EC26C-75BB-A337-F262-C62CA84A33E8}"/>
              </a:ext>
            </a:extLst>
          </p:cNvPr>
          <p:cNvSpPr>
            <a:spLocks noGrp="1"/>
          </p:cNvSpPr>
          <p:nvPr>
            <p:ph idx="1"/>
          </p:nvPr>
        </p:nvSpPr>
        <p:spPr>
          <a:xfrm>
            <a:off x="327025" y="771550"/>
            <a:ext cx="4526329" cy="2988000"/>
          </a:xfrm>
        </p:spPr>
        <p:txBody>
          <a:bodyPr/>
          <a:lstStyle/>
          <a:p>
            <a:r>
              <a:rPr lang="en-AU" dirty="0"/>
              <a:t>‘Students become increasingly able to recognise the </a:t>
            </a:r>
            <a:r>
              <a:rPr lang="en-AU" sz="2400" b="1" dirty="0">
                <a:solidFill>
                  <a:srgbClr val="0070C0"/>
                </a:solidFill>
              </a:rPr>
              <a:t>part-whole</a:t>
            </a:r>
            <a:r>
              <a:rPr lang="en-AU" dirty="0"/>
              <a:t> description of a fraction, but also recognise and use fractions as numbers, </a:t>
            </a:r>
            <a:r>
              <a:rPr lang="en-AU" sz="2400" b="1" dirty="0">
                <a:solidFill>
                  <a:schemeClr val="accent3"/>
                </a:solidFill>
              </a:rPr>
              <a:t>measures</a:t>
            </a:r>
            <a:r>
              <a:rPr lang="en-AU" dirty="0"/>
              <a:t>, </a:t>
            </a:r>
            <a:r>
              <a:rPr lang="en-AU" sz="2400" b="1" dirty="0">
                <a:solidFill>
                  <a:srgbClr val="7030A0"/>
                </a:solidFill>
              </a:rPr>
              <a:t>operators</a:t>
            </a:r>
            <a:r>
              <a:rPr lang="en-AU" dirty="0"/>
              <a:t>, </a:t>
            </a:r>
            <a:r>
              <a:rPr lang="en-AU" sz="2400" b="1" dirty="0">
                <a:solidFill>
                  <a:srgbClr val="45AFAD"/>
                </a:solidFill>
              </a:rPr>
              <a:t>ratios</a:t>
            </a:r>
            <a:r>
              <a:rPr lang="en-AU" dirty="0"/>
              <a:t> and as a </a:t>
            </a:r>
            <a:r>
              <a:rPr lang="en-AU" sz="2400" b="1" dirty="0">
                <a:solidFill>
                  <a:schemeClr val="accent4"/>
                </a:solidFill>
              </a:rPr>
              <a:t>division</a:t>
            </a:r>
            <a:r>
              <a:rPr lang="en-AU" dirty="0"/>
              <a:t>.’</a:t>
            </a:r>
          </a:p>
        </p:txBody>
      </p:sp>
      <p:sp>
        <p:nvSpPr>
          <p:cNvPr id="17" name="Text Placeholder 16">
            <a:extLst>
              <a:ext uri="{FF2B5EF4-FFF2-40B4-BE49-F238E27FC236}">
                <a16:creationId xmlns:a16="http://schemas.microsoft.com/office/drawing/2014/main" id="{267C329A-CDA4-7610-E8C0-D041B46DFFD1}"/>
              </a:ext>
            </a:extLst>
          </p:cNvPr>
          <p:cNvSpPr>
            <a:spLocks noGrp="1"/>
          </p:cNvSpPr>
          <p:nvPr>
            <p:ph type="body" sz="quarter" idx="12"/>
          </p:nvPr>
        </p:nvSpPr>
        <p:spPr>
          <a:xfrm>
            <a:off x="323850" y="4220618"/>
            <a:ext cx="8496300" cy="216024"/>
          </a:xfrm>
        </p:spPr>
        <p:txBody>
          <a:bodyPr>
            <a:normAutofit fontScale="85000" lnSpcReduction="10000"/>
          </a:bodyPr>
          <a:lstStyle/>
          <a:p>
            <a:pPr lvl="0">
              <a:spcBef>
                <a:spcPts val="600"/>
              </a:spcBef>
              <a:defRPr/>
            </a:pPr>
            <a:r>
              <a:rPr lang="en-AU" b="1" dirty="0">
                <a:solidFill>
                  <a:srgbClr val="000000"/>
                </a:solidFill>
              </a:rPr>
              <a:t>Source</a:t>
            </a:r>
            <a:r>
              <a:rPr lang="en-AU" dirty="0">
                <a:solidFill>
                  <a:srgbClr val="000000"/>
                </a:solidFill>
              </a:rPr>
              <a:t>: ACARA, 2010 to present.  </a:t>
            </a:r>
            <a:r>
              <a:rPr lang="en-AU" dirty="0">
                <a:solidFill>
                  <a:srgbClr val="000000"/>
                </a:solidFill>
                <a:hlinkClick r:id="rId3"/>
              </a:rPr>
              <a:t>https://v9.australiancurriculum.edu.au/f-10-curriculum/general-capabilities/numeracy?element=0&amp;sub-element=NNNPV</a:t>
            </a:r>
            <a:endParaRPr lang="en-AU" dirty="0">
              <a:solidFill>
                <a:srgbClr val="000000"/>
              </a:solidFill>
            </a:endParaRPr>
          </a:p>
        </p:txBody>
      </p:sp>
      <p:pic>
        <p:nvPicPr>
          <p:cNvPr id="6" name="Picture 5">
            <a:extLst>
              <a:ext uri="{FF2B5EF4-FFF2-40B4-BE49-F238E27FC236}">
                <a16:creationId xmlns:a16="http://schemas.microsoft.com/office/drawing/2014/main" id="{F3B8188A-A3D8-CC07-02CB-68B7EBE29D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3597" y="771550"/>
            <a:ext cx="3773378" cy="2274277"/>
          </a:xfrm>
          <a:prstGeom prst="rect">
            <a:avLst/>
          </a:prstGeom>
        </p:spPr>
      </p:pic>
    </p:spTree>
    <p:extLst>
      <p:ext uri="{BB962C8B-B14F-4D97-AF65-F5344CB8AC3E}">
        <p14:creationId xmlns:p14="http://schemas.microsoft.com/office/powerpoint/2010/main" val="20694183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a:t>Interpreting fractions</a:t>
            </a:r>
          </a:p>
        </p:txBody>
      </p:sp>
      <p:sp>
        <p:nvSpPr>
          <p:cNvPr id="3" name="Content Placeholder 2"/>
          <p:cNvSpPr>
            <a:spLocks noGrp="1"/>
          </p:cNvSpPr>
          <p:nvPr>
            <p:ph idx="1"/>
          </p:nvPr>
        </p:nvSpPr>
        <p:spPr/>
        <p:txBody>
          <a:bodyPr/>
          <a:lstStyle/>
          <a:p>
            <a:r>
              <a:rPr lang="en-AU"/>
              <a:t> </a:t>
            </a:r>
          </a:p>
        </p:txBody>
      </p:sp>
      <p:sp>
        <p:nvSpPr>
          <p:cNvPr id="5" name="Rectangle 4">
            <a:hlinkClick r:id="rId4" action="ppaction://hlinksldjump"/>
            <a:extLst>
              <a:ext uri="{FF2B5EF4-FFF2-40B4-BE49-F238E27FC236}">
                <a16:creationId xmlns:a16="http://schemas.microsoft.com/office/drawing/2014/main" id="{CC3D85A7-1D88-93A2-F960-0C02F7A3F39C}"/>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pic>
        <p:nvPicPr>
          <p:cNvPr id="7" name="Picture 6">
            <a:extLst>
              <a:ext uri="{FF2B5EF4-FFF2-40B4-BE49-F238E27FC236}">
                <a16:creationId xmlns:a16="http://schemas.microsoft.com/office/drawing/2014/main" id="{6FE0A11F-3E86-C795-3767-266C5522A4CC}"/>
              </a:ext>
            </a:extLst>
          </p:cNvPr>
          <p:cNvPicPr>
            <a:picLocks noChangeAspect="1"/>
          </p:cNvPicPr>
          <p:nvPr/>
        </p:nvPicPr>
        <p:blipFill>
          <a:blip r:embed="rId5" cstate="screen">
            <a:extLst>
              <a:ext uri="{28A0092B-C50C-407E-A947-70E740481C1C}">
                <a14:useLocalDpi xmlns:a14="http://schemas.microsoft.com/office/drawing/2010/main"/>
              </a:ext>
            </a:extLst>
          </a:blip>
          <a:srcRect l="-1" t="6602" r="-473" b="10894"/>
          <a:stretch/>
        </p:blipFill>
        <p:spPr>
          <a:xfrm>
            <a:off x="827584" y="668961"/>
            <a:ext cx="7587846" cy="3810589"/>
          </a:xfrm>
          <a:prstGeom prst="rect">
            <a:avLst/>
          </a:prstGeom>
          <a:effectLst>
            <a:outerShdw blurRad="50800" dist="38100" dir="5400000" algn="t" rotWithShape="0">
              <a:prstClr val="black">
                <a:alpha val="40000"/>
              </a:prstClr>
            </a:outerShdw>
          </a:effectLst>
        </p:spPr>
      </p:pic>
      <p:sp>
        <p:nvSpPr>
          <p:cNvPr id="9" name="TextBox 8">
            <a:extLst>
              <a:ext uri="{FF2B5EF4-FFF2-40B4-BE49-F238E27FC236}">
                <a16:creationId xmlns:a16="http://schemas.microsoft.com/office/drawing/2014/main" id="{5B867967-8A35-5436-C41A-6810613B3519}"/>
              </a:ext>
            </a:extLst>
          </p:cNvPr>
          <p:cNvSpPr txBox="1"/>
          <p:nvPr/>
        </p:nvSpPr>
        <p:spPr>
          <a:xfrm>
            <a:off x="3635034" y="213875"/>
            <a:ext cx="1439591" cy="369332"/>
          </a:xfrm>
          <a:prstGeom prst="rect">
            <a:avLst/>
          </a:prstGeom>
          <a:noFill/>
        </p:spPr>
        <p:txBody>
          <a:bodyPr wrap="square">
            <a:spAutoFit/>
          </a:bodyPr>
          <a:lstStyle/>
          <a:p>
            <a:r>
              <a:rPr lang="en-AU" b="1">
                <a:solidFill>
                  <a:srgbClr val="0070C0"/>
                </a:solidFill>
              </a:rPr>
              <a:t>part-whole </a:t>
            </a:r>
            <a:endParaRPr lang="en-AU" b="1"/>
          </a:p>
        </p:txBody>
      </p:sp>
      <p:sp>
        <p:nvSpPr>
          <p:cNvPr id="15" name="TextBox 14">
            <a:extLst>
              <a:ext uri="{FF2B5EF4-FFF2-40B4-BE49-F238E27FC236}">
                <a16:creationId xmlns:a16="http://schemas.microsoft.com/office/drawing/2014/main" id="{28ADD472-CBC8-187A-9E88-3FCB5BA216E0}"/>
              </a:ext>
            </a:extLst>
          </p:cNvPr>
          <p:cNvSpPr txBox="1"/>
          <p:nvPr/>
        </p:nvSpPr>
        <p:spPr>
          <a:xfrm>
            <a:off x="4925793" y="213875"/>
            <a:ext cx="1439591" cy="369332"/>
          </a:xfrm>
          <a:prstGeom prst="rect">
            <a:avLst/>
          </a:prstGeom>
          <a:noFill/>
        </p:spPr>
        <p:txBody>
          <a:bodyPr wrap="square">
            <a:spAutoFit/>
          </a:bodyPr>
          <a:lstStyle/>
          <a:p>
            <a:r>
              <a:rPr lang="en-AU" b="1">
                <a:solidFill>
                  <a:schemeClr val="accent3"/>
                </a:solidFill>
              </a:rPr>
              <a:t>measure</a:t>
            </a:r>
            <a:endParaRPr lang="en-AU"/>
          </a:p>
        </p:txBody>
      </p:sp>
      <p:sp>
        <p:nvSpPr>
          <p:cNvPr id="8" name="Rectangle 7">
            <a:extLst>
              <a:ext uri="{FF2B5EF4-FFF2-40B4-BE49-F238E27FC236}">
                <a16:creationId xmlns:a16="http://schemas.microsoft.com/office/drawing/2014/main" id="{B3644992-DF50-7D14-FE15-400AF4302720}"/>
              </a:ext>
            </a:extLst>
          </p:cNvPr>
          <p:cNvSpPr/>
          <p:nvPr/>
        </p:nvSpPr>
        <p:spPr>
          <a:xfrm>
            <a:off x="893908" y="1324239"/>
            <a:ext cx="1800200" cy="369332"/>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13">
            <a:extLst>
              <a:ext uri="{FF2B5EF4-FFF2-40B4-BE49-F238E27FC236}">
                <a16:creationId xmlns:a16="http://schemas.microsoft.com/office/drawing/2014/main" id="{F80D7D20-1700-798B-7BEC-57831CB7B082}"/>
              </a:ext>
            </a:extLst>
          </p:cNvPr>
          <p:cNvSpPr/>
          <p:nvPr/>
        </p:nvSpPr>
        <p:spPr>
          <a:xfrm>
            <a:off x="893908" y="1727894"/>
            <a:ext cx="1800200" cy="251631"/>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a:extLst>
              <a:ext uri="{FF2B5EF4-FFF2-40B4-BE49-F238E27FC236}">
                <a16:creationId xmlns:a16="http://schemas.microsoft.com/office/drawing/2014/main" id="{C7435BB1-D6B6-8752-4752-89EEBCF43365}"/>
              </a:ext>
            </a:extLst>
          </p:cNvPr>
          <p:cNvSpPr/>
          <p:nvPr/>
        </p:nvSpPr>
        <p:spPr>
          <a:xfrm>
            <a:off x="893908" y="2760350"/>
            <a:ext cx="1105714" cy="143234"/>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ectangle 18">
            <a:extLst>
              <a:ext uri="{FF2B5EF4-FFF2-40B4-BE49-F238E27FC236}">
                <a16:creationId xmlns:a16="http://schemas.microsoft.com/office/drawing/2014/main" id="{EC2FB9E2-0AB9-096C-5A29-39FB70C09A00}"/>
              </a:ext>
            </a:extLst>
          </p:cNvPr>
          <p:cNvSpPr/>
          <p:nvPr/>
        </p:nvSpPr>
        <p:spPr>
          <a:xfrm>
            <a:off x="2788876" y="2356066"/>
            <a:ext cx="1602852" cy="156015"/>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Rectangle 20">
            <a:extLst>
              <a:ext uri="{FF2B5EF4-FFF2-40B4-BE49-F238E27FC236}">
                <a16:creationId xmlns:a16="http://schemas.microsoft.com/office/drawing/2014/main" id="{4768943E-D0BD-E35D-3EFB-3BBD68F42B10}"/>
              </a:ext>
            </a:extLst>
          </p:cNvPr>
          <p:cNvSpPr/>
          <p:nvPr/>
        </p:nvSpPr>
        <p:spPr>
          <a:xfrm>
            <a:off x="4608868" y="1882453"/>
            <a:ext cx="1800200" cy="251631"/>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Rectangle 21">
            <a:extLst>
              <a:ext uri="{FF2B5EF4-FFF2-40B4-BE49-F238E27FC236}">
                <a16:creationId xmlns:a16="http://schemas.microsoft.com/office/drawing/2014/main" id="{1194D4B8-362E-4AD3-87CD-B086F46D8C31}"/>
              </a:ext>
            </a:extLst>
          </p:cNvPr>
          <p:cNvSpPr/>
          <p:nvPr/>
        </p:nvSpPr>
        <p:spPr>
          <a:xfrm>
            <a:off x="4670286" y="3858954"/>
            <a:ext cx="1430191" cy="146673"/>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Rectangle 22">
            <a:extLst>
              <a:ext uri="{FF2B5EF4-FFF2-40B4-BE49-F238E27FC236}">
                <a16:creationId xmlns:a16="http://schemas.microsoft.com/office/drawing/2014/main" id="{6AC1C235-4611-2949-50B5-5252BE7B3462}"/>
              </a:ext>
            </a:extLst>
          </p:cNvPr>
          <p:cNvSpPr/>
          <p:nvPr/>
        </p:nvSpPr>
        <p:spPr>
          <a:xfrm>
            <a:off x="6473213" y="2932652"/>
            <a:ext cx="1800200" cy="443594"/>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Rectangle 24">
            <a:extLst>
              <a:ext uri="{FF2B5EF4-FFF2-40B4-BE49-F238E27FC236}">
                <a16:creationId xmlns:a16="http://schemas.microsoft.com/office/drawing/2014/main" id="{415A1D05-6494-8585-916D-B9CD8DB56E72}"/>
              </a:ext>
            </a:extLst>
          </p:cNvPr>
          <p:cNvSpPr/>
          <p:nvPr/>
        </p:nvSpPr>
        <p:spPr>
          <a:xfrm>
            <a:off x="4608868" y="2794674"/>
            <a:ext cx="1800200" cy="214743"/>
          </a:xfrm>
          <a:prstGeom prst="rect">
            <a:avLst/>
          </a:prstGeom>
          <a:solidFill>
            <a:schemeClr val="accent3">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Rectangle 25">
            <a:extLst>
              <a:ext uri="{FF2B5EF4-FFF2-40B4-BE49-F238E27FC236}">
                <a16:creationId xmlns:a16="http://schemas.microsoft.com/office/drawing/2014/main" id="{46DCFA09-358B-DB40-4E1A-A03DB5568C67}"/>
              </a:ext>
            </a:extLst>
          </p:cNvPr>
          <p:cNvSpPr/>
          <p:nvPr/>
        </p:nvSpPr>
        <p:spPr>
          <a:xfrm>
            <a:off x="6483183" y="1320579"/>
            <a:ext cx="1800200" cy="240999"/>
          </a:xfrm>
          <a:prstGeom prst="rect">
            <a:avLst/>
          </a:prstGeom>
          <a:solidFill>
            <a:schemeClr val="accent3">
              <a:lumMod val="40000"/>
              <a:lumOff val="6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Rectangle 27">
            <a:extLst>
              <a:ext uri="{FF2B5EF4-FFF2-40B4-BE49-F238E27FC236}">
                <a16:creationId xmlns:a16="http://schemas.microsoft.com/office/drawing/2014/main" id="{5C9D9518-35B1-9D5D-A0CE-2772B6A93D0F}"/>
              </a:ext>
            </a:extLst>
          </p:cNvPr>
          <p:cNvSpPr/>
          <p:nvPr/>
        </p:nvSpPr>
        <p:spPr>
          <a:xfrm>
            <a:off x="4592414" y="1302019"/>
            <a:ext cx="1800200" cy="144944"/>
          </a:xfrm>
          <a:prstGeom prst="rect">
            <a:avLst/>
          </a:prstGeom>
          <a:solidFill>
            <a:schemeClr val="accent3">
              <a:lumMod val="40000"/>
              <a:lumOff val="6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a:extLst>
              <a:ext uri="{FF2B5EF4-FFF2-40B4-BE49-F238E27FC236}">
                <a16:creationId xmlns:a16="http://schemas.microsoft.com/office/drawing/2014/main" id="{562A3191-72AE-5EC2-D3C9-4F7367E0B7D3}"/>
              </a:ext>
            </a:extLst>
          </p:cNvPr>
          <p:cNvSpPr txBox="1"/>
          <p:nvPr/>
        </p:nvSpPr>
        <p:spPr>
          <a:xfrm>
            <a:off x="6057802" y="219061"/>
            <a:ext cx="1079804" cy="369332"/>
          </a:xfrm>
          <a:prstGeom prst="rect">
            <a:avLst/>
          </a:prstGeom>
          <a:noFill/>
        </p:spPr>
        <p:txBody>
          <a:bodyPr wrap="square">
            <a:spAutoFit/>
          </a:bodyPr>
          <a:lstStyle/>
          <a:p>
            <a:r>
              <a:rPr lang="en-AU" b="1">
                <a:solidFill>
                  <a:schemeClr val="accent4"/>
                </a:solidFill>
              </a:rPr>
              <a:t>division</a:t>
            </a:r>
            <a:endParaRPr lang="en-AU" b="1"/>
          </a:p>
        </p:txBody>
      </p:sp>
      <p:sp>
        <p:nvSpPr>
          <p:cNvPr id="12" name="Rectangle 11">
            <a:extLst>
              <a:ext uri="{FF2B5EF4-FFF2-40B4-BE49-F238E27FC236}">
                <a16:creationId xmlns:a16="http://schemas.microsoft.com/office/drawing/2014/main" id="{AB3ED747-5FB2-C7A9-8FD9-2537C14E4002}"/>
              </a:ext>
            </a:extLst>
          </p:cNvPr>
          <p:cNvSpPr/>
          <p:nvPr/>
        </p:nvSpPr>
        <p:spPr>
          <a:xfrm>
            <a:off x="6483183" y="2284547"/>
            <a:ext cx="1656000" cy="240999"/>
          </a:xfrm>
          <a:prstGeom prst="rect">
            <a:avLst/>
          </a:prstGeom>
          <a:solidFill>
            <a:schemeClr val="accent4">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840563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500"/>
                            </p:stCondLst>
                            <p:childTnLst>
                              <p:par>
                                <p:cTn id="22" presetID="10" presetClass="entr" presetSubtype="0" fill="hold" grpId="0" nodeType="afterEffect">
                                  <p:stCondLst>
                                    <p:cond delay="50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500"/>
                            </p:stCondLst>
                            <p:childTnLst>
                              <p:par>
                                <p:cTn id="29" presetID="10" presetClass="entr" presetSubtype="0" fill="hold" grpId="0" nodeType="after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par>
                          <p:cTn id="43" fill="hold">
                            <p:stCondLst>
                              <p:cond delay="500"/>
                            </p:stCondLst>
                            <p:childTnLst>
                              <p:par>
                                <p:cTn id="44" presetID="10" presetClass="entr" presetSubtype="0" fill="hold" grpId="0" nodeType="after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8" grpId="0" animBg="1"/>
      <p:bldP spid="14" grpId="0" animBg="1"/>
      <p:bldP spid="18" grpId="0" animBg="1"/>
      <p:bldP spid="19" grpId="0" animBg="1"/>
      <p:bldP spid="21" grpId="0" animBg="1"/>
      <p:bldP spid="22" grpId="0" animBg="1"/>
      <p:bldP spid="23" grpId="0" animBg="1"/>
      <p:bldP spid="25" grpId="0" animBg="1"/>
      <p:bldP spid="26" grpId="0" animBg="1"/>
      <p:bldP spid="28" grpId="0" animBg="1"/>
      <p:bldP spid="10" grpId="0"/>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4D48F-7F41-968B-0B7E-80D930B83A9C}"/>
              </a:ext>
            </a:extLst>
          </p:cNvPr>
          <p:cNvSpPr>
            <a:spLocks noGrp="1"/>
          </p:cNvSpPr>
          <p:nvPr>
            <p:ph type="title"/>
          </p:nvPr>
        </p:nvSpPr>
        <p:spPr/>
        <p:txBody>
          <a:bodyPr/>
          <a:lstStyle/>
          <a:p>
            <a:r>
              <a:rPr lang="en-AU"/>
              <a:t>Interpreting fractions</a:t>
            </a:r>
          </a:p>
        </p:txBody>
      </p:sp>
      <p:pic>
        <p:nvPicPr>
          <p:cNvPr id="5" name="Picture 4">
            <a:extLst>
              <a:ext uri="{FF2B5EF4-FFF2-40B4-BE49-F238E27FC236}">
                <a16:creationId xmlns:a16="http://schemas.microsoft.com/office/drawing/2014/main" id="{60BBCD28-FE25-54CD-D739-612F3E1631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1661" y="700945"/>
            <a:ext cx="6740678" cy="3849210"/>
          </a:xfrm>
          <a:prstGeom prst="rect">
            <a:avLst/>
          </a:prstGeom>
          <a:effectLst>
            <a:outerShdw blurRad="50800" dist="38100" dir="5400000" algn="t" rotWithShape="0">
              <a:prstClr val="black">
                <a:alpha val="40000"/>
              </a:prstClr>
            </a:outerShdw>
          </a:effectLst>
        </p:spPr>
      </p:pic>
      <p:sp>
        <p:nvSpPr>
          <p:cNvPr id="6" name="TextBox 5">
            <a:extLst>
              <a:ext uri="{FF2B5EF4-FFF2-40B4-BE49-F238E27FC236}">
                <a16:creationId xmlns:a16="http://schemas.microsoft.com/office/drawing/2014/main" id="{3B4C55E3-1AE7-37B6-48F6-5EA8729EE2C5}"/>
              </a:ext>
            </a:extLst>
          </p:cNvPr>
          <p:cNvSpPr txBox="1"/>
          <p:nvPr/>
        </p:nvSpPr>
        <p:spPr>
          <a:xfrm>
            <a:off x="3555267" y="298672"/>
            <a:ext cx="1356329" cy="369332"/>
          </a:xfrm>
          <a:prstGeom prst="rect">
            <a:avLst/>
          </a:prstGeom>
          <a:noFill/>
        </p:spPr>
        <p:txBody>
          <a:bodyPr wrap="square">
            <a:spAutoFit/>
          </a:bodyPr>
          <a:lstStyle/>
          <a:p>
            <a:r>
              <a:rPr lang="en-AU" b="1">
                <a:solidFill>
                  <a:srgbClr val="0070C0"/>
                </a:solidFill>
              </a:rPr>
              <a:t>part-whole </a:t>
            </a:r>
            <a:endParaRPr lang="en-AU" b="1"/>
          </a:p>
        </p:txBody>
      </p:sp>
      <p:sp>
        <p:nvSpPr>
          <p:cNvPr id="10" name="TextBox 9">
            <a:extLst>
              <a:ext uri="{FF2B5EF4-FFF2-40B4-BE49-F238E27FC236}">
                <a16:creationId xmlns:a16="http://schemas.microsoft.com/office/drawing/2014/main" id="{5CF83C86-1E6D-1000-84F8-C002BF8DAB9E}"/>
              </a:ext>
            </a:extLst>
          </p:cNvPr>
          <p:cNvSpPr txBox="1"/>
          <p:nvPr/>
        </p:nvSpPr>
        <p:spPr>
          <a:xfrm>
            <a:off x="4846422" y="304045"/>
            <a:ext cx="1143902" cy="369332"/>
          </a:xfrm>
          <a:prstGeom prst="rect">
            <a:avLst/>
          </a:prstGeom>
          <a:noFill/>
        </p:spPr>
        <p:txBody>
          <a:bodyPr wrap="square">
            <a:spAutoFit/>
          </a:bodyPr>
          <a:lstStyle/>
          <a:p>
            <a:r>
              <a:rPr lang="en-AU" b="1">
                <a:solidFill>
                  <a:schemeClr val="accent3"/>
                </a:solidFill>
              </a:rPr>
              <a:t>measure</a:t>
            </a:r>
            <a:endParaRPr lang="en-AU"/>
          </a:p>
        </p:txBody>
      </p:sp>
      <p:sp>
        <p:nvSpPr>
          <p:cNvPr id="12" name="TextBox 11">
            <a:extLst>
              <a:ext uri="{FF2B5EF4-FFF2-40B4-BE49-F238E27FC236}">
                <a16:creationId xmlns:a16="http://schemas.microsoft.com/office/drawing/2014/main" id="{D22A4BA0-6B50-905E-C312-DB596CAEE6A8}"/>
              </a:ext>
            </a:extLst>
          </p:cNvPr>
          <p:cNvSpPr txBox="1"/>
          <p:nvPr/>
        </p:nvSpPr>
        <p:spPr>
          <a:xfrm>
            <a:off x="5925150" y="298672"/>
            <a:ext cx="1079804" cy="369332"/>
          </a:xfrm>
          <a:prstGeom prst="rect">
            <a:avLst/>
          </a:prstGeom>
          <a:noFill/>
        </p:spPr>
        <p:txBody>
          <a:bodyPr wrap="square">
            <a:spAutoFit/>
          </a:bodyPr>
          <a:lstStyle/>
          <a:p>
            <a:r>
              <a:rPr lang="en-AU" b="1">
                <a:solidFill>
                  <a:schemeClr val="accent4"/>
                </a:solidFill>
              </a:rPr>
              <a:t>division</a:t>
            </a:r>
            <a:endParaRPr lang="en-AU" b="1"/>
          </a:p>
        </p:txBody>
      </p:sp>
      <p:sp>
        <p:nvSpPr>
          <p:cNvPr id="20" name="TextBox 19">
            <a:extLst>
              <a:ext uri="{FF2B5EF4-FFF2-40B4-BE49-F238E27FC236}">
                <a16:creationId xmlns:a16="http://schemas.microsoft.com/office/drawing/2014/main" id="{D43BF17A-065D-DDAC-AC77-59A07989729E}"/>
              </a:ext>
            </a:extLst>
          </p:cNvPr>
          <p:cNvSpPr txBox="1"/>
          <p:nvPr/>
        </p:nvSpPr>
        <p:spPr>
          <a:xfrm>
            <a:off x="6939780" y="298672"/>
            <a:ext cx="1128225" cy="369332"/>
          </a:xfrm>
          <a:prstGeom prst="rect">
            <a:avLst/>
          </a:prstGeom>
          <a:noFill/>
        </p:spPr>
        <p:txBody>
          <a:bodyPr wrap="square">
            <a:spAutoFit/>
          </a:bodyPr>
          <a:lstStyle/>
          <a:p>
            <a:r>
              <a:rPr lang="en-AU" sz="1800" b="1">
                <a:solidFill>
                  <a:schemeClr val="accent5"/>
                </a:solidFill>
                <a:latin typeface="Arial" panose="020B0604020202020204" pitchFamily="34" charset="0"/>
                <a:cs typeface="Arial" panose="020B0604020202020204" pitchFamily="34" charset="0"/>
              </a:rPr>
              <a:t>operator</a:t>
            </a:r>
            <a:endParaRPr lang="en-AU"/>
          </a:p>
        </p:txBody>
      </p:sp>
      <p:sp>
        <p:nvSpPr>
          <p:cNvPr id="3" name="Rectangle 2">
            <a:extLst>
              <a:ext uri="{FF2B5EF4-FFF2-40B4-BE49-F238E27FC236}">
                <a16:creationId xmlns:a16="http://schemas.microsoft.com/office/drawing/2014/main" id="{8B91403C-63DF-6793-91C3-775386A821BF}"/>
              </a:ext>
            </a:extLst>
          </p:cNvPr>
          <p:cNvSpPr/>
          <p:nvPr/>
        </p:nvSpPr>
        <p:spPr>
          <a:xfrm>
            <a:off x="1244393" y="1246107"/>
            <a:ext cx="1656000" cy="241049"/>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TextBox 22">
            <a:extLst>
              <a:ext uri="{FF2B5EF4-FFF2-40B4-BE49-F238E27FC236}">
                <a16:creationId xmlns:a16="http://schemas.microsoft.com/office/drawing/2014/main" id="{DA078E8D-C7AB-514A-3677-326C0BC914BE}"/>
              </a:ext>
            </a:extLst>
          </p:cNvPr>
          <p:cNvSpPr txBox="1"/>
          <p:nvPr/>
        </p:nvSpPr>
        <p:spPr>
          <a:xfrm>
            <a:off x="8002832" y="298672"/>
            <a:ext cx="745632" cy="369332"/>
          </a:xfrm>
          <a:prstGeom prst="rect">
            <a:avLst/>
          </a:prstGeom>
          <a:noFill/>
        </p:spPr>
        <p:txBody>
          <a:bodyPr wrap="square">
            <a:spAutoFit/>
          </a:bodyPr>
          <a:lstStyle/>
          <a:p>
            <a:r>
              <a:rPr lang="en-AU" b="1">
                <a:solidFill>
                  <a:srgbClr val="45AFAD"/>
                </a:solidFill>
              </a:rPr>
              <a:t>ratio</a:t>
            </a:r>
            <a:endParaRPr lang="en-AU"/>
          </a:p>
        </p:txBody>
      </p:sp>
      <p:sp>
        <p:nvSpPr>
          <p:cNvPr id="19" name="Rectangle 18">
            <a:extLst>
              <a:ext uri="{FF2B5EF4-FFF2-40B4-BE49-F238E27FC236}">
                <a16:creationId xmlns:a16="http://schemas.microsoft.com/office/drawing/2014/main" id="{6264DF6D-4085-9B2D-8E59-A9BE3C4B5C2E}"/>
              </a:ext>
            </a:extLst>
          </p:cNvPr>
          <p:cNvSpPr/>
          <p:nvPr/>
        </p:nvSpPr>
        <p:spPr>
          <a:xfrm>
            <a:off x="2903746" y="1236929"/>
            <a:ext cx="1656000" cy="343495"/>
          </a:xfrm>
          <a:prstGeom prst="rect">
            <a:avLst/>
          </a:prstGeom>
          <a:solidFill>
            <a:schemeClr val="accent4">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Rectangle 23">
            <a:extLst>
              <a:ext uri="{FF2B5EF4-FFF2-40B4-BE49-F238E27FC236}">
                <a16:creationId xmlns:a16="http://schemas.microsoft.com/office/drawing/2014/main" id="{A42C69A4-9A73-B8B9-3660-B639AAE15FE8}"/>
              </a:ext>
            </a:extLst>
          </p:cNvPr>
          <p:cNvSpPr/>
          <p:nvPr/>
        </p:nvSpPr>
        <p:spPr>
          <a:xfrm>
            <a:off x="2903746" y="2417286"/>
            <a:ext cx="1656000" cy="246521"/>
          </a:xfrm>
          <a:prstGeom prst="rect">
            <a:avLst/>
          </a:prstGeom>
          <a:solidFill>
            <a:schemeClr val="accent3">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Rectangle 24">
            <a:extLst>
              <a:ext uri="{FF2B5EF4-FFF2-40B4-BE49-F238E27FC236}">
                <a16:creationId xmlns:a16="http://schemas.microsoft.com/office/drawing/2014/main" id="{146FA4F0-1BDD-0424-1FC7-590E2A7F25FA}"/>
              </a:ext>
            </a:extLst>
          </p:cNvPr>
          <p:cNvSpPr/>
          <p:nvPr/>
        </p:nvSpPr>
        <p:spPr>
          <a:xfrm>
            <a:off x="2903746" y="3135405"/>
            <a:ext cx="1656000" cy="240999"/>
          </a:xfrm>
          <a:prstGeom prst="rect">
            <a:avLst/>
          </a:prstGeom>
          <a:solidFill>
            <a:schemeClr val="accent3">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Rectangle 27">
            <a:extLst>
              <a:ext uri="{FF2B5EF4-FFF2-40B4-BE49-F238E27FC236}">
                <a16:creationId xmlns:a16="http://schemas.microsoft.com/office/drawing/2014/main" id="{BD081C3F-CFCC-82D6-BDC9-E4C6A73DD7CA}"/>
              </a:ext>
            </a:extLst>
          </p:cNvPr>
          <p:cNvSpPr/>
          <p:nvPr/>
        </p:nvSpPr>
        <p:spPr>
          <a:xfrm>
            <a:off x="4561536" y="1841167"/>
            <a:ext cx="1656000" cy="240999"/>
          </a:xfrm>
          <a:prstGeom prst="rect">
            <a:avLst/>
          </a:prstGeom>
          <a:solidFill>
            <a:schemeClr val="accent4">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Rectangle 28">
            <a:extLst>
              <a:ext uri="{FF2B5EF4-FFF2-40B4-BE49-F238E27FC236}">
                <a16:creationId xmlns:a16="http://schemas.microsoft.com/office/drawing/2014/main" id="{E1FC0ECD-9E7D-2D88-445E-4964A1F41ED4}"/>
              </a:ext>
            </a:extLst>
          </p:cNvPr>
          <p:cNvSpPr/>
          <p:nvPr/>
        </p:nvSpPr>
        <p:spPr>
          <a:xfrm>
            <a:off x="6247238" y="3236181"/>
            <a:ext cx="1656000" cy="251939"/>
          </a:xfrm>
          <a:prstGeom prst="rect">
            <a:avLst/>
          </a:prstGeom>
          <a:solidFill>
            <a:srgbClr val="8AD0D0">
              <a:alpha val="3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 name="Rectangle 30">
            <a:extLst>
              <a:ext uri="{FF2B5EF4-FFF2-40B4-BE49-F238E27FC236}">
                <a16:creationId xmlns:a16="http://schemas.microsoft.com/office/drawing/2014/main" id="{3E395B75-ABB5-0221-4FD6-3BC3323FDCFA}"/>
              </a:ext>
            </a:extLst>
          </p:cNvPr>
          <p:cNvSpPr/>
          <p:nvPr/>
        </p:nvSpPr>
        <p:spPr>
          <a:xfrm>
            <a:off x="6247238" y="1268880"/>
            <a:ext cx="1656000" cy="349964"/>
          </a:xfrm>
          <a:prstGeom prst="rect">
            <a:avLst/>
          </a:prstGeom>
          <a:solidFill>
            <a:schemeClr val="accent3">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Rectangle 32">
            <a:extLst>
              <a:ext uri="{FF2B5EF4-FFF2-40B4-BE49-F238E27FC236}">
                <a16:creationId xmlns:a16="http://schemas.microsoft.com/office/drawing/2014/main" id="{EA6C65AB-9D8F-611B-6666-0061861E2AC8}"/>
              </a:ext>
            </a:extLst>
          </p:cNvPr>
          <p:cNvSpPr/>
          <p:nvPr/>
        </p:nvSpPr>
        <p:spPr>
          <a:xfrm>
            <a:off x="6247238" y="1619439"/>
            <a:ext cx="1656000" cy="240999"/>
          </a:xfrm>
          <a:prstGeom prst="rect">
            <a:avLst/>
          </a:prstGeom>
          <a:solidFill>
            <a:schemeClr val="accent5">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Rectangle 33">
            <a:extLst>
              <a:ext uri="{FF2B5EF4-FFF2-40B4-BE49-F238E27FC236}">
                <a16:creationId xmlns:a16="http://schemas.microsoft.com/office/drawing/2014/main" id="{7ECC4AB0-17CB-2663-F87A-06E8A8DE48E9}"/>
              </a:ext>
            </a:extLst>
          </p:cNvPr>
          <p:cNvSpPr/>
          <p:nvPr/>
        </p:nvSpPr>
        <p:spPr>
          <a:xfrm>
            <a:off x="6247238" y="3855591"/>
            <a:ext cx="1656000" cy="323248"/>
          </a:xfrm>
          <a:prstGeom prst="rect">
            <a:avLst/>
          </a:prstGeom>
          <a:solidFill>
            <a:schemeClr val="accent5">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a:extLst>
              <a:ext uri="{FF2B5EF4-FFF2-40B4-BE49-F238E27FC236}">
                <a16:creationId xmlns:a16="http://schemas.microsoft.com/office/drawing/2014/main" id="{C03E92C7-3669-AACE-3669-14DEA406E2B1}"/>
              </a:ext>
            </a:extLst>
          </p:cNvPr>
          <p:cNvSpPr/>
          <p:nvPr/>
        </p:nvSpPr>
        <p:spPr>
          <a:xfrm>
            <a:off x="1244393" y="2670490"/>
            <a:ext cx="1656000" cy="360000"/>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D9915E12-58D0-8B49-9A27-89A0AF5D488F}"/>
              </a:ext>
            </a:extLst>
          </p:cNvPr>
          <p:cNvSpPr/>
          <p:nvPr/>
        </p:nvSpPr>
        <p:spPr>
          <a:xfrm>
            <a:off x="4561536" y="2110974"/>
            <a:ext cx="1656000" cy="251939"/>
          </a:xfrm>
          <a:prstGeom prst="rect">
            <a:avLst/>
          </a:prstGeom>
          <a:solidFill>
            <a:srgbClr val="8AD0D0">
              <a:alpha val="3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4B42D7FF-91CF-3CFD-C329-BC1C3723B17E}"/>
              </a:ext>
            </a:extLst>
          </p:cNvPr>
          <p:cNvSpPr/>
          <p:nvPr/>
        </p:nvSpPr>
        <p:spPr>
          <a:xfrm>
            <a:off x="1201661" y="2005939"/>
            <a:ext cx="1656000" cy="241049"/>
          </a:xfrm>
          <a:prstGeom prst="rect">
            <a:avLst/>
          </a:prstGeom>
          <a:solidFill>
            <a:schemeClr val="accent2">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B6145D9B-07B6-640B-2812-CBDE922A67B0}"/>
              </a:ext>
            </a:extLst>
          </p:cNvPr>
          <p:cNvSpPr/>
          <p:nvPr/>
        </p:nvSpPr>
        <p:spPr>
          <a:xfrm>
            <a:off x="4591238" y="3477622"/>
            <a:ext cx="1656000" cy="240999"/>
          </a:xfrm>
          <a:prstGeom prst="rect">
            <a:avLst/>
          </a:prstGeom>
          <a:solidFill>
            <a:schemeClr val="accent5">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a:extLst>
              <a:ext uri="{FF2B5EF4-FFF2-40B4-BE49-F238E27FC236}">
                <a16:creationId xmlns:a16="http://schemas.microsoft.com/office/drawing/2014/main" id="{9F7EF418-4492-6934-C660-7D585324471C}"/>
              </a:ext>
            </a:extLst>
          </p:cNvPr>
          <p:cNvSpPr/>
          <p:nvPr/>
        </p:nvSpPr>
        <p:spPr>
          <a:xfrm>
            <a:off x="4605831" y="2398521"/>
            <a:ext cx="1656000" cy="247567"/>
          </a:xfrm>
          <a:prstGeom prst="rect">
            <a:avLst/>
          </a:prstGeom>
          <a:solidFill>
            <a:schemeClr val="accent5">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a:extLst>
              <a:ext uri="{FF2B5EF4-FFF2-40B4-BE49-F238E27FC236}">
                <a16:creationId xmlns:a16="http://schemas.microsoft.com/office/drawing/2014/main" id="{DE67A818-BBB5-4690-19F2-0FC8EB59F611}"/>
              </a:ext>
            </a:extLst>
          </p:cNvPr>
          <p:cNvSpPr/>
          <p:nvPr/>
        </p:nvSpPr>
        <p:spPr>
          <a:xfrm>
            <a:off x="6274085" y="2334694"/>
            <a:ext cx="1656000" cy="240999"/>
          </a:xfrm>
          <a:prstGeom prst="rect">
            <a:avLst/>
          </a:prstGeom>
          <a:solidFill>
            <a:schemeClr val="accent4">
              <a:lumMod val="40000"/>
              <a:lumOff val="60000"/>
              <a:alpha val="3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2465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00"/>
                            </p:stCondLst>
                            <p:childTnLst>
                              <p:par>
                                <p:cTn id="29" presetID="10" presetClass="entr" presetSubtype="0" fill="hold" grpId="0" nodeType="afterEffect">
                                  <p:stCondLst>
                                    <p:cond delay="5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par>
                          <p:cTn id="59" fill="hold">
                            <p:stCondLst>
                              <p:cond delay="500"/>
                            </p:stCondLst>
                            <p:childTnLst>
                              <p:par>
                                <p:cTn id="60" presetID="10" presetClass="entr" presetSubtype="0" fill="hold" grpId="0" nodeType="afterEffect">
                                  <p:stCondLst>
                                    <p:cond delay="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childTnLst>
                                </p:cTn>
                              </p:par>
                            </p:childTnLst>
                          </p:cTn>
                        </p:par>
                        <p:par>
                          <p:cTn id="74" fill="hold">
                            <p:stCondLst>
                              <p:cond delay="500"/>
                            </p:stCondLst>
                            <p:childTnLst>
                              <p:par>
                                <p:cTn id="75" presetID="10" presetClass="entr" presetSubtype="0" fill="hold" grpId="0" nodeType="afterEffect">
                                  <p:stCondLst>
                                    <p:cond delay="5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P spid="20" grpId="0"/>
      <p:bldP spid="3" grpId="0" animBg="1"/>
      <p:bldP spid="23" grpId="0"/>
      <p:bldP spid="19" grpId="0" animBg="1"/>
      <p:bldP spid="24" grpId="0" animBg="1"/>
      <p:bldP spid="25" grpId="0" animBg="1"/>
      <p:bldP spid="28" grpId="0" animBg="1"/>
      <p:bldP spid="29" grpId="0" animBg="1"/>
      <p:bldP spid="31" grpId="0" animBg="1"/>
      <p:bldP spid="33" grpId="0" animBg="1"/>
      <p:bldP spid="34" grpId="0" animBg="1"/>
      <p:bldP spid="8" grpId="0" animBg="1"/>
      <p:bldP spid="9" grpId="0" animBg="1"/>
      <p:bldP spid="4" grpId="0" animBg="1"/>
      <p:bldP spid="7" grpId="0" animBg="1"/>
      <p:bldP spid="11" grpId="0" animBg="1"/>
      <p:bldP spid="1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579855D6-2CE3-463B-AA50-FA65A33B51AE}"/>
              </a:ext>
            </a:extLst>
          </p:cNvPr>
          <p:cNvSpPr>
            <a:spLocks noGrp="1"/>
          </p:cNvSpPr>
          <p:nvPr>
            <p:ph type="title"/>
          </p:nvPr>
        </p:nvSpPr>
        <p:spPr>
          <a:xfrm>
            <a:off x="327025" y="274637"/>
            <a:ext cx="8496000" cy="360000"/>
          </a:xfrm>
        </p:spPr>
        <p:txBody>
          <a:bodyPr/>
          <a:lstStyle/>
          <a:p>
            <a:r>
              <a:rPr lang="en-AU"/>
              <a:t>Review the Numeracy learning progression</a:t>
            </a:r>
          </a:p>
        </p:txBody>
      </p:sp>
      <p:graphicFrame>
        <p:nvGraphicFramePr>
          <p:cNvPr id="35" name="Content Placeholder 3">
            <a:extLst>
              <a:ext uri="{FF2B5EF4-FFF2-40B4-BE49-F238E27FC236}">
                <a16:creationId xmlns:a16="http://schemas.microsoft.com/office/drawing/2014/main" id="{3B06D80E-DA96-4E6A-B8BB-934387F095A0}"/>
              </a:ext>
            </a:extLst>
          </p:cNvPr>
          <p:cNvGraphicFramePr>
            <a:graphicFrameLocks/>
          </p:cNvGraphicFramePr>
          <p:nvPr>
            <p:extLst>
              <p:ext uri="{D42A27DB-BD31-4B8C-83A1-F6EECF244321}">
                <p14:modId xmlns:p14="http://schemas.microsoft.com/office/powerpoint/2010/main" val="2023861486"/>
              </p:ext>
            </p:extLst>
          </p:nvPr>
        </p:nvGraphicFramePr>
        <p:xfrm>
          <a:off x="327025" y="771550"/>
          <a:ext cx="8495999" cy="3424776"/>
        </p:xfrm>
        <a:graphic>
          <a:graphicData uri="http://schemas.openxmlformats.org/drawingml/2006/table">
            <a:tbl>
              <a:tblPr firstRow="1" bandRow="1">
                <a:tableStyleId>{17292A2E-F333-43FB-9621-5CBBE7FDCDCB}</a:tableStyleId>
              </a:tblPr>
              <a:tblGrid>
                <a:gridCol w="735505">
                  <a:extLst>
                    <a:ext uri="{9D8B030D-6E8A-4147-A177-3AD203B41FA5}">
                      <a16:colId xmlns:a16="http://schemas.microsoft.com/office/drawing/2014/main" val="20000"/>
                    </a:ext>
                  </a:extLst>
                </a:gridCol>
                <a:gridCol w="3178107">
                  <a:extLst>
                    <a:ext uri="{9D8B030D-6E8A-4147-A177-3AD203B41FA5}">
                      <a16:colId xmlns:a16="http://schemas.microsoft.com/office/drawing/2014/main" val="20001"/>
                    </a:ext>
                  </a:extLst>
                </a:gridCol>
                <a:gridCol w="4582387">
                  <a:extLst>
                    <a:ext uri="{9D8B030D-6E8A-4147-A177-3AD203B41FA5}">
                      <a16:colId xmlns:a16="http://schemas.microsoft.com/office/drawing/2014/main" val="20002"/>
                    </a:ext>
                  </a:extLst>
                </a:gridCol>
              </a:tblGrid>
              <a:tr h="305237">
                <a:tc>
                  <a:txBody>
                    <a:bodyPr/>
                    <a:lstStyle/>
                    <a:p>
                      <a:r>
                        <a:rPr lang="en-AU" sz="1500">
                          <a:latin typeface="Arial" panose="020B0604020202020204" pitchFamily="34" charset="0"/>
                          <a:cs typeface="Arial" panose="020B0604020202020204" pitchFamily="34" charset="0"/>
                        </a:rPr>
                        <a:t>Year </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797979"/>
                    </a:solidFill>
                  </a:tcPr>
                </a:tc>
                <a:tc>
                  <a:txBody>
                    <a:bodyPr/>
                    <a:lstStyle/>
                    <a:p>
                      <a:r>
                        <a:rPr lang="en-AU" sz="1500" b="1">
                          <a:latin typeface="Arial" panose="020B0604020202020204" pitchFamily="34" charset="0"/>
                          <a:cs typeface="Arial" panose="020B0604020202020204" pitchFamily="34" charset="0"/>
                        </a:rPr>
                        <a:t>Learning</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797979"/>
                    </a:solidFill>
                  </a:tcPr>
                </a:tc>
                <a:tc>
                  <a:txBody>
                    <a:bodyPr/>
                    <a:lstStyle/>
                    <a:p>
                      <a:r>
                        <a:rPr lang="en-AU" sz="1500">
                          <a:latin typeface="Arial" panose="020B0604020202020204" pitchFamily="34" charset="0"/>
                          <a:cs typeface="Arial" panose="020B0604020202020204" pitchFamily="34" charset="0"/>
                        </a:rPr>
                        <a:t>Construct</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797979"/>
                    </a:solidFill>
                  </a:tcPr>
                </a:tc>
                <a:extLst>
                  <a:ext uri="{0D108BD9-81ED-4DB2-BD59-A6C34878D82A}">
                    <a16:rowId xmlns:a16="http://schemas.microsoft.com/office/drawing/2014/main" val="10000"/>
                  </a:ext>
                </a:extLst>
              </a:tr>
              <a:tr h="834075">
                <a:tc>
                  <a:txBody>
                    <a:bodyPr/>
                    <a:lstStyle/>
                    <a:p>
                      <a:r>
                        <a:rPr lang="en-AU" sz="1200">
                          <a:solidFill>
                            <a:schemeClr val="tx2"/>
                          </a:solidFill>
                          <a:latin typeface="Arial" panose="020B0604020202020204" pitchFamily="34" charset="0"/>
                          <a:cs typeface="Arial" panose="020B0604020202020204" pitchFamily="34" charset="0"/>
                        </a:rPr>
                        <a:t>2</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0" kern="1200" dirty="0">
                          <a:solidFill>
                            <a:schemeClr val="tx1"/>
                          </a:solidFill>
                          <a:effectLst/>
                          <a:latin typeface="+mn-lt"/>
                          <a:ea typeface="+mn-ea"/>
                          <a:cs typeface="+mn-cs"/>
                        </a:rPr>
                        <a:t>Creating halves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effectLst/>
                          <a:latin typeface="+mn-lt"/>
                          <a:ea typeface="+mn-ea"/>
                          <a:cs typeface="+mn-cs"/>
                        </a:rPr>
                        <a:t>Repeated halving</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effectLst/>
                          <a:latin typeface="+mn-lt"/>
                          <a:ea typeface="+mn-ea"/>
                          <a:cs typeface="+mn-cs"/>
                        </a:rPr>
                        <a:t>Repeating fractional parts</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1">
                          <a:solidFill>
                            <a:srgbClr val="0070C0"/>
                          </a:solidFill>
                        </a:rPr>
                        <a:t>part-whole, </a:t>
                      </a:r>
                      <a:r>
                        <a:rPr lang="en-AU" sz="1600" b="1">
                          <a:solidFill>
                            <a:schemeClr val="accent3"/>
                          </a:solidFill>
                        </a:rPr>
                        <a:t>measure</a:t>
                      </a:r>
                      <a:endParaRPr lang="en-AU" sz="1600" b="1"/>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extLst>
                  <a:ext uri="{0D108BD9-81ED-4DB2-BD59-A6C34878D82A}">
                    <a16:rowId xmlns:a16="http://schemas.microsoft.com/office/drawing/2014/main" val="10001"/>
                  </a:ext>
                </a:extLst>
              </a:tr>
              <a:tr h="571366">
                <a:tc>
                  <a:txBody>
                    <a:bodyPr/>
                    <a:lstStyle/>
                    <a:p>
                      <a:r>
                        <a:rPr lang="en-AU" sz="1200">
                          <a:solidFill>
                            <a:schemeClr val="tx2"/>
                          </a:solidFill>
                          <a:latin typeface="Arial" panose="020B0604020202020204" pitchFamily="34" charset="0"/>
                          <a:cs typeface="Arial" panose="020B0604020202020204" pitchFamily="34" charset="0"/>
                        </a:rPr>
                        <a:t>3</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a:solidFill>
                            <a:schemeClr val="tx1"/>
                          </a:solidFill>
                          <a:effectLst/>
                          <a:latin typeface="+mn-lt"/>
                          <a:ea typeface="+mn-ea"/>
                          <a:cs typeface="+mn-cs"/>
                        </a:rPr>
                        <a:t>Repeating fractional parts</a:t>
                      </a:r>
                    </a:p>
                    <a:p>
                      <a:r>
                        <a:rPr lang="en-AU" sz="1600" b="0" kern="1200">
                          <a:solidFill>
                            <a:schemeClr val="tx1"/>
                          </a:solidFill>
                          <a:effectLst/>
                          <a:latin typeface="+mn-lt"/>
                          <a:ea typeface="+mn-ea"/>
                          <a:cs typeface="+mn-cs"/>
                        </a:rPr>
                        <a:t>Re-imagining the whole</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1">
                          <a:solidFill>
                            <a:srgbClr val="0070C0"/>
                          </a:solidFill>
                        </a:rPr>
                        <a:t>part-whole, </a:t>
                      </a:r>
                      <a:r>
                        <a:rPr lang="en-AU" sz="1600" b="1">
                          <a:solidFill>
                            <a:schemeClr val="accent3"/>
                          </a:solidFill>
                        </a:rPr>
                        <a:t>measure, </a:t>
                      </a:r>
                      <a:r>
                        <a:rPr lang="en-AU" sz="1600" b="1">
                          <a:solidFill>
                            <a:schemeClr val="accent4"/>
                          </a:solidFill>
                        </a:rPr>
                        <a:t>division</a:t>
                      </a:r>
                      <a:endParaRPr lang="en-AU" sz="1600"/>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extLst>
                  <a:ext uri="{0D108BD9-81ED-4DB2-BD59-A6C34878D82A}">
                    <a16:rowId xmlns:a16="http://schemas.microsoft.com/office/drawing/2014/main" val="10002"/>
                  </a:ext>
                </a:extLst>
              </a:tr>
              <a:tr h="571366">
                <a:tc>
                  <a:txBody>
                    <a:bodyPr/>
                    <a:lstStyle/>
                    <a:p>
                      <a:r>
                        <a:rPr lang="en-AU" sz="1200">
                          <a:solidFill>
                            <a:schemeClr val="tx2"/>
                          </a:solidFill>
                          <a:latin typeface="Arial" panose="020B0604020202020204" pitchFamily="34" charset="0"/>
                          <a:cs typeface="Arial" panose="020B0604020202020204" pitchFamily="34" charset="0"/>
                        </a:rPr>
                        <a:t>4</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0" kern="1200">
                          <a:solidFill>
                            <a:schemeClr val="tx1"/>
                          </a:solidFill>
                          <a:effectLst/>
                          <a:latin typeface="+mn-lt"/>
                          <a:ea typeface="+mn-ea"/>
                          <a:cs typeface="+mn-cs"/>
                        </a:rPr>
                        <a:t>Equivalence of fractions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a:solidFill>
                            <a:schemeClr val="tx1"/>
                          </a:solidFill>
                          <a:effectLst/>
                          <a:latin typeface="+mn-lt"/>
                          <a:ea typeface="+mn-ea"/>
                          <a:cs typeface="+mn-cs"/>
                        </a:rPr>
                        <a:t>Fractions as numbers</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1">
                          <a:solidFill>
                            <a:srgbClr val="0070C0"/>
                          </a:solidFill>
                        </a:rPr>
                        <a:t>part-whole, </a:t>
                      </a:r>
                      <a:r>
                        <a:rPr lang="en-AU" sz="1600" b="1">
                          <a:solidFill>
                            <a:schemeClr val="accent3"/>
                          </a:solidFill>
                        </a:rPr>
                        <a:t>measure, </a:t>
                      </a:r>
                      <a:r>
                        <a:rPr lang="en-AU" sz="1600" b="1">
                          <a:solidFill>
                            <a:schemeClr val="accent4"/>
                          </a:solidFill>
                        </a:rPr>
                        <a:t>division</a:t>
                      </a:r>
                      <a:endParaRPr lang="en-AU" sz="1600">
                        <a:solidFill>
                          <a:schemeClr val="accent4"/>
                        </a:solidFill>
                      </a:endParaRP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extLst>
                  <a:ext uri="{0D108BD9-81ED-4DB2-BD59-A6C34878D82A}">
                    <a16:rowId xmlns:a16="http://schemas.microsoft.com/office/drawing/2014/main" val="10003"/>
                  </a:ext>
                </a:extLst>
              </a:tr>
              <a:tr h="571366">
                <a:tc>
                  <a:txBody>
                    <a:bodyPr/>
                    <a:lstStyle/>
                    <a:p>
                      <a:r>
                        <a:rPr lang="en-AU" sz="1200">
                          <a:solidFill>
                            <a:schemeClr val="tx2"/>
                          </a:solidFill>
                          <a:latin typeface="Arial" panose="020B0604020202020204" pitchFamily="34" charset="0"/>
                          <a:cs typeface="Arial" panose="020B0604020202020204" pitchFamily="34" charset="0"/>
                        </a:rPr>
                        <a:t>5</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a:solidFill>
                            <a:schemeClr val="tx1"/>
                          </a:solidFill>
                          <a:effectLst/>
                          <a:latin typeface="+mn-lt"/>
                          <a:ea typeface="+mn-ea"/>
                          <a:cs typeface="+mn-cs"/>
                        </a:rPr>
                        <a:t>Fractions as numbers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a:solidFill>
                            <a:schemeClr val="tx1"/>
                          </a:solidFill>
                          <a:effectLst/>
                          <a:latin typeface="+mn-lt"/>
                          <a:ea typeface="+mn-ea"/>
                          <a:cs typeface="+mn-cs"/>
                        </a:rPr>
                        <a:t>Comparing fractions</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1">
                          <a:solidFill>
                            <a:srgbClr val="0070C0"/>
                          </a:solidFill>
                        </a:rPr>
                        <a:t>part-whole, </a:t>
                      </a:r>
                      <a:r>
                        <a:rPr lang="en-AU" sz="1600" b="1">
                          <a:solidFill>
                            <a:schemeClr val="accent3"/>
                          </a:solidFill>
                        </a:rPr>
                        <a:t>measure, </a:t>
                      </a:r>
                      <a:r>
                        <a:rPr lang="en-AU" sz="1600" b="1">
                          <a:solidFill>
                            <a:schemeClr val="accent4"/>
                          </a:solidFill>
                        </a:rPr>
                        <a:t>division, </a:t>
                      </a:r>
                      <a:r>
                        <a:rPr lang="en-AU" sz="1600" b="1">
                          <a:solidFill>
                            <a:schemeClr val="accent5"/>
                          </a:solidFill>
                          <a:latin typeface="Arial" panose="020B0604020202020204" pitchFamily="34" charset="0"/>
                          <a:cs typeface="Arial" panose="020B0604020202020204" pitchFamily="34" charset="0"/>
                        </a:rPr>
                        <a:t>operator, </a:t>
                      </a:r>
                      <a:r>
                        <a:rPr lang="en-AU" sz="1600" b="1">
                          <a:solidFill>
                            <a:srgbClr val="45AFAD"/>
                          </a:solidFill>
                        </a:rPr>
                        <a:t>ratio</a:t>
                      </a:r>
                      <a:endParaRPr lang="en-AU" sz="1600">
                        <a:solidFill>
                          <a:schemeClr val="accent5"/>
                        </a:solidFill>
                      </a:endParaRP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extLst>
                  <a:ext uri="{0D108BD9-81ED-4DB2-BD59-A6C34878D82A}">
                    <a16:rowId xmlns:a16="http://schemas.microsoft.com/office/drawing/2014/main" val="3726981671"/>
                  </a:ext>
                </a:extLst>
              </a:tr>
              <a:tr h="571366">
                <a:tc>
                  <a:txBody>
                    <a:bodyPr/>
                    <a:lstStyle/>
                    <a:p>
                      <a:r>
                        <a:rPr lang="en-AU" sz="1200">
                          <a:solidFill>
                            <a:schemeClr val="tx2"/>
                          </a:solidFill>
                          <a:latin typeface="Arial" panose="020B0604020202020204" pitchFamily="34" charset="0"/>
                          <a:cs typeface="Arial" panose="020B0604020202020204" pitchFamily="34" charset="0"/>
                        </a:rPr>
                        <a:t>6</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a:solidFill>
                            <a:schemeClr val="tx1"/>
                          </a:solidFill>
                          <a:effectLst/>
                          <a:latin typeface="+mn-lt"/>
                          <a:ea typeface="+mn-ea"/>
                          <a:cs typeface="+mn-cs"/>
                        </a:rPr>
                        <a:t>Comparing fractions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a:solidFill>
                            <a:schemeClr val="tx1"/>
                          </a:solidFill>
                          <a:effectLst/>
                          <a:latin typeface="+mn-lt"/>
                          <a:ea typeface="+mn-ea"/>
                          <a:cs typeface="+mn-cs"/>
                        </a:rPr>
                        <a:t>Operating with fractions</a:t>
                      </a: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r>
                        <a:rPr lang="en-AU" sz="1600" b="1" dirty="0">
                          <a:solidFill>
                            <a:srgbClr val="0070C0"/>
                          </a:solidFill>
                        </a:rPr>
                        <a:t>part-whole, </a:t>
                      </a:r>
                      <a:r>
                        <a:rPr lang="en-AU" sz="1600" b="1" dirty="0">
                          <a:solidFill>
                            <a:schemeClr val="accent3"/>
                          </a:solidFill>
                        </a:rPr>
                        <a:t>measure, </a:t>
                      </a:r>
                      <a:r>
                        <a:rPr lang="en-AU" sz="1600" b="1" dirty="0">
                          <a:solidFill>
                            <a:schemeClr val="accent4"/>
                          </a:solidFill>
                        </a:rPr>
                        <a:t>division</a:t>
                      </a:r>
                      <a:r>
                        <a:rPr lang="en-AU" sz="1600" b="1" dirty="0">
                          <a:solidFill>
                            <a:schemeClr val="accent5"/>
                          </a:solidFill>
                          <a:latin typeface="Arial" panose="020B0604020202020204" pitchFamily="34" charset="0"/>
                          <a:cs typeface="Arial" panose="020B0604020202020204" pitchFamily="34" charset="0"/>
                        </a:rPr>
                        <a:t>, operator, </a:t>
                      </a:r>
                      <a:r>
                        <a:rPr lang="en-AU" sz="1600" b="1" dirty="0">
                          <a:solidFill>
                            <a:srgbClr val="45AFAD"/>
                          </a:solidFill>
                        </a:rPr>
                        <a:t>ratio</a:t>
                      </a:r>
                      <a:endParaRPr lang="en-AU" sz="1600" dirty="0">
                        <a:solidFill>
                          <a:schemeClr val="accent5"/>
                        </a:solidFill>
                      </a:endParaRPr>
                    </a:p>
                  </a:txBody>
                  <a:tcPr marL="90542" marR="90542"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extLst>
                  <a:ext uri="{0D108BD9-81ED-4DB2-BD59-A6C34878D82A}">
                    <a16:rowId xmlns:a16="http://schemas.microsoft.com/office/drawing/2014/main" val="946318934"/>
                  </a:ext>
                </a:extLst>
              </a:tr>
            </a:tbl>
          </a:graphicData>
        </a:graphic>
      </p:graphicFrame>
    </p:spTree>
    <p:extLst>
      <p:ext uri="{BB962C8B-B14F-4D97-AF65-F5344CB8AC3E}">
        <p14:creationId xmlns:p14="http://schemas.microsoft.com/office/powerpoint/2010/main" val="41793806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108FD-2586-3368-BE2F-4349C86D38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0B3F46-6323-21D9-9E00-D88304DC1857}"/>
              </a:ext>
            </a:extLst>
          </p:cNvPr>
          <p:cNvSpPr>
            <a:spLocks noGrp="1"/>
          </p:cNvSpPr>
          <p:nvPr>
            <p:ph type="title"/>
          </p:nvPr>
        </p:nvSpPr>
        <p:spPr/>
        <p:txBody>
          <a:bodyPr/>
          <a:lstStyle/>
          <a:p>
            <a:r>
              <a:rPr lang="en-AU" dirty="0"/>
              <a:t>Reflection</a:t>
            </a:r>
          </a:p>
        </p:txBody>
      </p:sp>
      <p:sp>
        <p:nvSpPr>
          <p:cNvPr id="3" name="Content Placeholder 2">
            <a:extLst>
              <a:ext uri="{FF2B5EF4-FFF2-40B4-BE49-F238E27FC236}">
                <a16:creationId xmlns:a16="http://schemas.microsoft.com/office/drawing/2014/main" id="{6146F56A-4EF1-2311-6C65-05F0E76D5189}"/>
              </a:ext>
            </a:extLst>
          </p:cNvPr>
          <p:cNvSpPr>
            <a:spLocks noGrp="1"/>
          </p:cNvSpPr>
          <p:nvPr>
            <p:ph idx="1"/>
          </p:nvPr>
        </p:nvSpPr>
        <p:spPr>
          <a:xfrm>
            <a:off x="327024" y="771550"/>
            <a:ext cx="8495999" cy="3708000"/>
          </a:xfrm>
        </p:spPr>
        <p:txBody>
          <a:bodyPr/>
          <a:lstStyle/>
          <a:p>
            <a:r>
              <a:rPr lang="en-AU" b="1" dirty="0">
                <a:solidFill>
                  <a:schemeClr val="accent3"/>
                </a:solidFill>
              </a:rPr>
              <a:t>In a moment …</a:t>
            </a:r>
          </a:p>
          <a:p>
            <a:r>
              <a:rPr lang="en-AU" dirty="0"/>
              <a:t>Based on what you have learnt in this session, identify one thing (e.g. an activity or aspect of the Interpreting fractions sub-element) that you will share with a colleague or incorporate into your classroom practice.</a:t>
            </a:r>
          </a:p>
          <a:p>
            <a:endParaRPr lang="en-AU" dirty="0"/>
          </a:p>
          <a:p>
            <a:pPr>
              <a:spcAft>
                <a:spcPts val="600"/>
              </a:spcAft>
            </a:pPr>
            <a:r>
              <a:rPr lang="en-AU" dirty="0"/>
              <a:t>Plan how you will either share the idea or incorporate it into your classroom practice.</a:t>
            </a:r>
          </a:p>
          <a:p>
            <a:endParaRPr lang="en-AU" dirty="0"/>
          </a:p>
        </p:txBody>
      </p:sp>
      <p:pic>
        <p:nvPicPr>
          <p:cNvPr id="4" name="Graphic 3" descr="Orange circle icon: Solo thinking">
            <a:extLst>
              <a:ext uri="{FF2B5EF4-FFF2-40B4-BE49-F238E27FC236}">
                <a16:creationId xmlns:a16="http://schemas.microsoft.com/office/drawing/2014/main" id="{690BC2EE-1961-F52A-8BD8-005F8D1AA17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4913" y="3767250"/>
            <a:ext cx="900000" cy="900000"/>
          </a:xfrm>
          <a:prstGeom prst="rect">
            <a:avLst/>
          </a:prstGeom>
        </p:spPr>
      </p:pic>
    </p:spTree>
    <p:extLst>
      <p:ext uri="{BB962C8B-B14F-4D97-AF65-F5344CB8AC3E}">
        <p14:creationId xmlns:p14="http://schemas.microsoft.com/office/powerpoint/2010/main" val="39192695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8F1F3-38BB-034B-B795-4F1627CD33E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358B60D-DD21-9273-4A73-F6DDF6FF149D}"/>
              </a:ext>
            </a:extLst>
          </p:cNvPr>
          <p:cNvSpPr>
            <a:spLocks noGrp="1"/>
          </p:cNvSpPr>
          <p:nvPr>
            <p:ph type="title"/>
          </p:nvPr>
        </p:nvSpPr>
        <p:spPr/>
        <p:txBody>
          <a:bodyPr/>
          <a:lstStyle/>
          <a:p>
            <a:r>
              <a:rPr lang="en-AU"/>
              <a:t>Success criteria</a:t>
            </a:r>
          </a:p>
        </p:txBody>
      </p:sp>
      <p:sp>
        <p:nvSpPr>
          <p:cNvPr id="5" name="Text Placeholder 4">
            <a:extLst>
              <a:ext uri="{FF2B5EF4-FFF2-40B4-BE49-F238E27FC236}">
                <a16:creationId xmlns:a16="http://schemas.microsoft.com/office/drawing/2014/main" id="{4122C99C-5568-B5FD-5033-95F2E0581B84}"/>
              </a:ext>
            </a:extLst>
          </p:cNvPr>
          <p:cNvSpPr>
            <a:spLocks noGrp="1"/>
          </p:cNvSpPr>
          <p:nvPr>
            <p:ph type="body" sz="quarter" idx="10"/>
          </p:nvPr>
        </p:nvSpPr>
        <p:spPr/>
        <p:txBody>
          <a:bodyPr>
            <a:normAutofit lnSpcReduction="10000"/>
          </a:bodyPr>
          <a:lstStyle/>
          <a:p>
            <a:r>
              <a:rPr lang="en-AU"/>
              <a:t>Learning goal</a:t>
            </a:r>
          </a:p>
        </p:txBody>
      </p:sp>
      <p:sp>
        <p:nvSpPr>
          <p:cNvPr id="6" name="Text Placeholder 5">
            <a:extLst>
              <a:ext uri="{FF2B5EF4-FFF2-40B4-BE49-F238E27FC236}">
                <a16:creationId xmlns:a16="http://schemas.microsoft.com/office/drawing/2014/main" id="{FB69E48B-01C6-34B5-F4E3-EA8C35091891}"/>
              </a:ext>
            </a:extLst>
          </p:cNvPr>
          <p:cNvSpPr>
            <a:spLocks noGrp="1"/>
          </p:cNvSpPr>
          <p:nvPr>
            <p:ph type="body" sz="quarter" idx="11"/>
          </p:nvPr>
        </p:nvSpPr>
        <p:spPr/>
        <p:txBody>
          <a:bodyPr vert="horz" lIns="0" tIns="0" rIns="0" bIns="0" rtlCol="0" anchor="t">
            <a:normAutofit/>
          </a:bodyPr>
          <a:lstStyle/>
          <a:p>
            <a:pPr lvl="0" eaLnBrk="0" fontAlgn="base" hangingPunct="0">
              <a:spcBef>
                <a:spcPct val="30000"/>
              </a:spcBef>
              <a:spcAft>
                <a:spcPct val="0"/>
              </a:spcAft>
              <a:defRPr/>
            </a:pPr>
            <a:r>
              <a:rPr lang="en-US" dirty="0"/>
              <a:t>To develop a deep  understanding of foundational concepts about fractions.</a:t>
            </a:r>
          </a:p>
          <a:p>
            <a:pPr fontAlgn="auto">
              <a:spcBef>
                <a:spcPts val="0"/>
              </a:spcBef>
              <a:spcAft>
                <a:spcPts val="0"/>
              </a:spcAft>
            </a:pPr>
            <a:endParaRPr lang="en-US" dirty="0"/>
          </a:p>
          <a:p>
            <a:pPr fontAlgn="auto">
              <a:spcBef>
                <a:spcPts val="0"/>
              </a:spcBef>
              <a:spcAft>
                <a:spcPts val="0"/>
              </a:spcAft>
            </a:pPr>
            <a:r>
              <a:rPr lang="en-US" dirty="0">
                <a:latin typeface="Arial"/>
                <a:cs typeface="Arial"/>
              </a:rPr>
              <a:t>To enhance targeted teaching strategies to improve student understanding.</a:t>
            </a:r>
          </a:p>
          <a:p>
            <a:endParaRPr lang="en-AU" dirty="0"/>
          </a:p>
        </p:txBody>
      </p:sp>
      <p:sp>
        <p:nvSpPr>
          <p:cNvPr id="7" name="Text Placeholder 6">
            <a:extLst>
              <a:ext uri="{FF2B5EF4-FFF2-40B4-BE49-F238E27FC236}">
                <a16:creationId xmlns:a16="http://schemas.microsoft.com/office/drawing/2014/main" id="{BD5BF6E8-A37F-1E86-7367-CCADDC37532A}"/>
              </a:ext>
            </a:extLst>
          </p:cNvPr>
          <p:cNvSpPr>
            <a:spLocks noGrp="1"/>
          </p:cNvSpPr>
          <p:nvPr>
            <p:ph type="body" sz="quarter" idx="12"/>
          </p:nvPr>
        </p:nvSpPr>
        <p:spPr>
          <a:xfrm>
            <a:off x="4572001" y="825440"/>
            <a:ext cx="3913094" cy="3507207"/>
          </a:xfrm>
        </p:spPr>
        <p:txBody>
          <a:bodyPr vert="horz" lIns="0" tIns="0" rIns="0" bIns="0" rtlCol="0" anchor="t">
            <a:normAutofit/>
          </a:bodyPr>
          <a:lstStyle/>
          <a:p>
            <a:pPr>
              <a:spcBef>
                <a:spcPct val="30000"/>
              </a:spcBef>
              <a:defRPr/>
            </a:pPr>
            <a:r>
              <a:rPr lang="en-AU" dirty="0"/>
              <a:t>By the end of this presentation, </a:t>
            </a:r>
            <a:br>
              <a:rPr lang="en-AU" dirty="0"/>
            </a:br>
            <a:r>
              <a:rPr lang="en-AU" dirty="0"/>
              <a:t>you should be able to:</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explain</a:t>
            </a:r>
            <a:r>
              <a:rPr lang="en-US" dirty="0">
                <a:solidFill>
                  <a:srgbClr val="000000"/>
                </a:solidFill>
                <a:latin typeface="Arial"/>
                <a:cs typeface="Arial"/>
              </a:rPr>
              <a:t> how thinking about fractions develops through Years 2 to 6</a:t>
            </a:r>
          </a:p>
          <a:p>
            <a:pPr marL="342900" indent="-342900">
              <a:spcBef>
                <a:spcPct val="30000"/>
              </a:spcBef>
              <a:buFont typeface="Arial" panose="020B0604020202020204" pitchFamily="34" charset="0"/>
              <a:buChar char="•"/>
              <a:defRPr/>
            </a:pPr>
            <a:r>
              <a:rPr lang="en-US" b="1" dirty="0">
                <a:solidFill>
                  <a:srgbClr val="000000"/>
                </a:solidFill>
              </a:rPr>
              <a:t>understand</a:t>
            </a:r>
            <a:r>
              <a:rPr lang="en-US" dirty="0">
                <a:solidFill>
                  <a:srgbClr val="000000"/>
                </a:solidFill>
              </a:rPr>
              <a:t> the five fraction constructs</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identify</a:t>
            </a:r>
            <a:r>
              <a:rPr lang="en-US" dirty="0">
                <a:solidFill>
                  <a:srgbClr val="000000"/>
                </a:solidFill>
                <a:latin typeface="Arial"/>
                <a:cs typeface="Arial"/>
              </a:rPr>
              <a:t> activities to engage students in thinking about fractions.</a:t>
            </a:r>
          </a:p>
        </p:txBody>
      </p:sp>
      <p:cxnSp>
        <p:nvCxnSpPr>
          <p:cNvPr id="8" name="Straight Connector 7">
            <a:extLst>
              <a:ext uri="{FF2B5EF4-FFF2-40B4-BE49-F238E27FC236}">
                <a16:creationId xmlns:a16="http://schemas.microsoft.com/office/drawing/2014/main" id="{10B8B4CC-89DB-5B10-7A87-6EE524FE5967}"/>
              </a:ext>
            </a:extLst>
          </p:cNvPr>
          <p:cNvCxnSpPr>
            <a:cxnSpLocks/>
          </p:cNvCxnSpPr>
          <p:nvPr/>
        </p:nvCxnSpPr>
        <p:spPr>
          <a:xfrm>
            <a:off x="4329310" y="828419"/>
            <a:ext cx="0" cy="325621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832217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1C36F-53F3-7DDF-5BDD-4BFAE90100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93DF41-1639-D99C-0D55-59457FF0CADD}"/>
              </a:ext>
            </a:extLst>
          </p:cNvPr>
          <p:cNvSpPr>
            <a:spLocks noGrp="1"/>
          </p:cNvSpPr>
          <p:nvPr>
            <p:ph type="title"/>
          </p:nvPr>
        </p:nvSpPr>
        <p:spPr/>
        <p:txBody>
          <a:bodyPr/>
          <a:lstStyle/>
          <a:p>
            <a:r>
              <a:rPr lang="en-AU"/>
              <a:t>Outline</a:t>
            </a:r>
          </a:p>
        </p:txBody>
      </p:sp>
      <p:graphicFrame>
        <p:nvGraphicFramePr>
          <p:cNvPr id="8" name="Diagram 7">
            <a:extLst>
              <a:ext uri="{FF2B5EF4-FFF2-40B4-BE49-F238E27FC236}">
                <a16:creationId xmlns:a16="http://schemas.microsoft.com/office/drawing/2014/main" id="{6C079B3F-0183-B26F-BD01-08BB28580ABC}"/>
              </a:ext>
            </a:extLst>
          </p:cNvPr>
          <p:cNvGraphicFramePr/>
          <p:nvPr/>
        </p:nvGraphicFramePr>
        <p:xfrm>
          <a:off x="1693888" y="928072"/>
          <a:ext cx="5756223"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1157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CC5C8-21A0-84A0-93BE-BB71C531DBBD}"/>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329C5ACE-C8F7-3AF4-3807-9A32627EEC13}"/>
              </a:ext>
            </a:extLst>
          </p:cNvPr>
          <p:cNvSpPr txBox="1">
            <a:spLocks/>
          </p:cNvSpPr>
          <p:nvPr/>
        </p:nvSpPr>
        <p:spPr>
          <a:xfrm>
            <a:off x="323528" y="267494"/>
            <a:ext cx="4103439" cy="61912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20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fontAlgn="auto">
              <a:spcAft>
                <a:spcPts val="0"/>
              </a:spcAft>
            </a:pPr>
            <a:endParaRPr lang="en-AU" sz="2400" b="1"/>
          </a:p>
        </p:txBody>
      </p:sp>
      <p:sp>
        <p:nvSpPr>
          <p:cNvPr id="9" name="Title 1">
            <a:extLst>
              <a:ext uri="{FF2B5EF4-FFF2-40B4-BE49-F238E27FC236}">
                <a16:creationId xmlns:a16="http://schemas.microsoft.com/office/drawing/2014/main" id="{080B84F3-EA79-96D9-5EEA-84B37608DA64}"/>
              </a:ext>
            </a:extLst>
          </p:cNvPr>
          <p:cNvSpPr>
            <a:spLocks noGrp="1"/>
          </p:cNvSpPr>
          <p:nvPr>
            <p:ph type="title"/>
          </p:nvPr>
        </p:nvSpPr>
        <p:spPr>
          <a:xfrm>
            <a:off x="323528" y="267494"/>
            <a:ext cx="8496000" cy="360000"/>
          </a:xfrm>
        </p:spPr>
        <p:txBody>
          <a:bodyPr>
            <a:normAutofit/>
          </a:bodyPr>
          <a:lstStyle/>
          <a:p>
            <a:r>
              <a:rPr lang="en-AU">
                <a:latin typeface="Arial"/>
                <a:cs typeface="Arial"/>
              </a:rPr>
              <a:t>Introduction to thinking about fractions</a:t>
            </a:r>
          </a:p>
        </p:txBody>
      </p:sp>
      <p:grpSp>
        <p:nvGrpSpPr>
          <p:cNvPr id="7" name="Group 6">
            <a:extLst>
              <a:ext uri="{FF2B5EF4-FFF2-40B4-BE49-F238E27FC236}">
                <a16:creationId xmlns:a16="http://schemas.microsoft.com/office/drawing/2014/main" id="{1257B5BF-CEBF-39A6-63D6-9CCF53B45F4E}"/>
              </a:ext>
            </a:extLst>
          </p:cNvPr>
          <p:cNvGrpSpPr/>
          <p:nvPr/>
        </p:nvGrpSpPr>
        <p:grpSpPr>
          <a:xfrm>
            <a:off x="3227022" y="958553"/>
            <a:ext cx="3780000" cy="3108708"/>
            <a:chOff x="3181504" y="1112867"/>
            <a:chExt cx="3038427" cy="3108708"/>
          </a:xfrm>
        </p:grpSpPr>
        <p:sp>
          <p:nvSpPr>
            <p:cNvPr id="4" name="Rectangle: Rounded Corners 3">
              <a:extLst>
                <a:ext uri="{FF2B5EF4-FFF2-40B4-BE49-F238E27FC236}">
                  <a16:creationId xmlns:a16="http://schemas.microsoft.com/office/drawing/2014/main" id="{6DEC3F69-FE69-51FA-4BC1-06A430EAAA35}"/>
                </a:ext>
              </a:extLst>
            </p:cNvPr>
            <p:cNvSpPr/>
            <p:nvPr/>
          </p:nvSpPr>
          <p:spPr>
            <a:xfrm>
              <a:off x="3181504" y="1112867"/>
              <a:ext cx="3038427" cy="9720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AU" sz="1400" b="1">
                  <a:solidFill>
                    <a:schemeClr val="bg1"/>
                  </a:solidFill>
                  <a:latin typeface="Arial"/>
                  <a:cs typeface="Arial"/>
                </a:rPr>
                <a:t>The importance of fractions</a:t>
              </a:r>
              <a:endParaRPr lang="en-AU" sz="1400" b="1">
                <a:solidFill>
                  <a:schemeClr val="bg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BCDE7B41-8D9B-3FA3-D110-03EB20007497}"/>
                </a:ext>
              </a:extLst>
            </p:cNvPr>
            <p:cNvSpPr/>
            <p:nvPr/>
          </p:nvSpPr>
          <p:spPr>
            <a:xfrm>
              <a:off x="3181504" y="2181221"/>
              <a:ext cx="3038427" cy="972000"/>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a:solidFill>
                    <a:schemeClr val="bg1"/>
                  </a:solidFill>
                  <a:latin typeface="Arial" panose="020B0604020202020204" pitchFamily="34" charset="0"/>
                  <a:cs typeface="Arial" panose="020B0604020202020204" pitchFamily="34" charset="0"/>
                </a:rPr>
                <a:t>Misconceptions</a:t>
              </a:r>
            </a:p>
          </p:txBody>
        </p:sp>
        <p:sp>
          <p:nvSpPr>
            <p:cNvPr id="11" name="Rectangle: Rounded Corners 10">
              <a:extLst>
                <a:ext uri="{FF2B5EF4-FFF2-40B4-BE49-F238E27FC236}">
                  <a16:creationId xmlns:a16="http://schemas.microsoft.com/office/drawing/2014/main" id="{EB204A12-6E38-1E5A-D89A-5C69DD955073}"/>
                </a:ext>
              </a:extLst>
            </p:cNvPr>
            <p:cNvSpPr/>
            <p:nvPr/>
          </p:nvSpPr>
          <p:spPr>
            <a:xfrm>
              <a:off x="3181504" y="3249575"/>
              <a:ext cx="3038427" cy="972000"/>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400" b="1" dirty="0">
                  <a:solidFill>
                    <a:schemeClr val="bg1"/>
                  </a:solidFill>
                  <a:latin typeface="Arial"/>
                  <a:cs typeface="Arial"/>
                </a:rPr>
                <a:t>Fractions in the Australian Curriculum Version 9.0</a:t>
              </a:r>
              <a:endParaRPr lang="en-AU" sz="1400" b="1" dirty="0">
                <a:solidFill>
                  <a:schemeClr val="bg1"/>
                </a:solidFill>
                <a:latin typeface="Arial"/>
                <a:cs typeface="Arial"/>
              </a:endParaRPr>
            </a:p>
          </p:txBody>
        </p:sp>
      </p:grpSp>
      <p:graphicFrame>
        <p:nvGraphicFramePr>
          <p:cNvPr id="6" name="Diagram 5">
            <a:extLst>
              <a:ext uri="{FF2B5EF4-FFF2-40B4-BE49-F238E27FC236}">
                <a16:creationId xmlns:a16="http://schemas.microsoft.com/office/drawing/2014/main" id="{8F585B7E-C74C-23C9-1B68-B25086720C1E}"/>
              </a:ext>
            </a:extLst>
          </p:cNvPr>
          <p:cNvGraphicFramePr/>
          <p:nvPr>
            <p:extLst>
              <p:ext uri="{D42A27DB-BD31-4B8C-83A1-F6EECF244321}">
                <p14:modId xmlns:p14="http://schemas.microsoft.com/office/powerpoint/2010/main" val="2681229482"/>
              </p:ext>
            </p:extLst>
          </p:nvPr>
        </p:nvGraphicFramePr>
        <p:xfrm>
          <a:off x="1689455" y="928072"/>
          <a:ext cx="1411778"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85919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79795-B243-AE03-12AA-D82280F77B2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226B12-69BB-E63A-0FF4-EF493E58B11F}"/>
              </a:ext>
            </a:extLst>
          </p:cNvPr>
          <p:cNvSpPr>
            <a:spLocks noGrp="1"/>
          </p:cNvSpPr>
          <p:nvPr>
            <p:ph type="title"/>
          </p:nvPr>
        </p:nvSpPr>
        <p:spPr/>
        <p:txBody>
          <a:bodyPr/>
          <a:lstStyle/>
          <a:p>
            <a:r>
              <a:rPr lang="en-AU"/>
              <a:t>Success criteria</a:t>
            </a:r>
          </a:p>
        </p:txBody>
      </p:sp>
      <p:sp>
        <p:nvSpPr>
          <p:cNvPr id="5" name="Text Placeholder 4">
            <a:extLst>
              <a:ext uri="{FF2B5EF4-FFF2-40B4-BE49-F238E27FC236}">
                <a16:creationId xmlns:a16="http://schemas.microsoft.com/office/drawing/2014/main" id="{A466B8A2-9CEB-6E17-7DBA-8DC7854DAE7D}"/>
              </a:ext>
            </a:extLst>
          </p:cNvPr>
          <p:cNvSpPr>
            <a:spLocks noGrp="1"/>
          </p:cNvSpPr>
          <p:nvPr>
            <p:ph type="body" sz="quarter" idx="10"/>
          </p:nvPr>
        </p:nvSpPr>
        <p:spPr/>
        <p:txBody>
          <a:bodyPr>
            <a:normAutofit lnSpcReduction="10000"/>
          </a:bodyPr>
          <a:lstStyle/>
          <a:p>
            <a:r>
              <a:rPr lang="en-AU"/>
              <a:t>Learning goal</a:t>
            </a:r>
          </a:p>
        </p:txBody>
      </p:sp>
      <p:sp>
        <p:nvSpPr>
          <p:cNvPr id="6" name="Text Placeholder 5">
            <a:extLst>
              <a:ext uri="{FF2B5EF4-FFF2-40B4-BE49-F238E27FC236}">
                <a16:creationId xmlns:a16="http://schemas.microsoft.com/office/drawing/2014/main" id="{609F3535-4D5D-AF05-944E-563602B627A4}"/>
              </a:ext>
            </a:extLst>
          </p:cNvPr>
          <p:cNvSpPr>
            <a:spLocks noGrp="1"/>
          </p:cNvSpPr>
          <p:nvPr>
            <p:ph type="body" sz="quarter" idx="11"/>
          </p:nvPr>
        </p:nvSpPr>
        <p:spPr/>
        <p:txBody>
          <a:bodyPr vert="horz" lIns="0" tIns="0" rIns="0" bIns="0" rtlCol="0" anchor="t">
            <a:normAutofit/>
          </a:bodyPr>
          <a:lstStyle/>
          <a:p>
            <a:pPr lvl="0" eaLnBrk="0" fontAlgn="base" hangingPunct="0">
              <a:spcBef>
                <a:spcPct val="30000"/>
              </a:spcBef>
              <a:spcAft>
                <a:spcPct val="0"/>
              </a:spcAft>
              <a:defRPr/>
            </a:pPr>
            <a:r>
              <a:rPr lang="en-US" dirty="0"/>
              <a:t>To develop a deep  understanding of foundational concepts about fractions.</a:t>
            </a:r>
          </a:p>
          <a:p>
            <a:pPr fontAlgn="auto">
              <a:spcBef>
                <a:spcPts val="0"/>
              </a:spcBef>
              <a:spcAft>
                <a:spcPts val="0"/>
              </a:spcAft>
            </a:pPr>
            <a:endParaRPr lang="en-US" dirty="0"/>
          </a:p>
          <a:p>
            <a:pPr fontAlgn="auto">
              <a:spcBef>
                <a:spcPts val="0"/>
              </a:spcBef>
              <a:spcAft>
                <a:spcPts val="0"/>
              </a:spcAft>
            </a:pPr>
            <a:r>
              <a:rPr lang="en-US" dirty="0">
                <a:latin typeface="Arial"/>
                <a:cs typeface="Arial"/>
              </a:rPr>
              <a:t>To enhance targeted teaching strategies to improve student understanding.</a:t>
            </a:r>
          </a:p>
          <a:p>
            <a:endParaRPr lang="en-AU" dirty="0"/>
          </a:p>
        </p:txBody>
      </p:sp>
      <p:sp>
        <p:nvSpPr>
          <p:cNvPr id="7" name="Text Placeholder 6">
            <a:extLst>
              <a:ext uri="{FF2B5EF4-FFF2-40B4-BE49-F238E27FC236}">
                <a16:creationId xmlns:a16="http://schemas.microsoft.com/office/drawing/2014/main" id="{4138EB7F-0422-351C-A30E-221D3AC05235}"/>
              </a:ext>
            </a:extLst>
          </p:cNvPr>
          <p:cNvSpPr>
            <a:spLocks noGrp="1"/>
          </p:cNvSpPr>
          <p:nvPr>
            <p:ph type="body" sz="quarter" idx="12"/>
          </p:nvPr>
        </p:nvSpPr>
        <p:spPr>
          <a:xfrm>
            <a:off x="4572001" y="825440"/>
            <a:ext cx="3913094" cy="3507207"/>
          </a:xfrm>
        </p:spPr>
        <p:txBody>
          <a:bodyPr vert="horz" lIns="0" tIns="0" rIns="0" bIns="0" rtlCol="0" anchor="t">
            <a:normAutofit/>
          </a:bodyPr>
          <a:lstStyle/>
          <a:p>
            <a:pPr>
              <a:spcBef>
                <a:spcPct val="30000"/>
              </a:spcBef>
              <a:defRPr/>
            </a:pPr>
            <a:r>
              <a:rPr lang="en-AU" dirty="0"/>
              <a:t>By the end of this presentation, </a:t>
            </a:r>
            <a:br>
              <a:rPr lang="en-AU" dirty="0"/>
            </a:br>
            <a:r>
              <a:rPr lang="en-AU" dirty="0"/>
              <a:t>you should be able to:</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explain</a:t>
            </a:r>
            <a:r>
              <a:rPr lang="en-US" dirty="0">
                <a:solidFill>
                  <a:srgbClr val="000000"/>
                </a:solidFill>
                <a:latin typeface="Arial"/>
                <a:cs typeface="Arial"/>
              </a:rPr>
              <a:t> how thinking about fractions develops through Years 2 to 6</a:t>
            </a:r>
          </a:p>
          <a:p>
            <a:pPr marL="342900" indent="-342900">
              <a:spcBef>
                <a:spcPct val="30000"/>
              </a:spcBef>
              <a:buFont typeface="Arial" panose="020B0604020202020204" pitchFamily="34" charset="0"/>
              <a:buChar char="•"/>
              <a:defRPr/>
            </a:pPr>
            <a:r>
              <a:rPr lang="en-US" b="1" dirty="0">
                <a:solidFill>
                  <a:srgbClr val="000000"/>
                </a:solidFill>
              </a:rPr>
              <a:t>understand</a:t>
            </a:r>
            <a:r>
              <a:rPr lang="en-US" dirty="0">
                <a:solidFill>
                  <a:srgbClr val="000000"/>
                </a:solidFill>
              </a:rPr>
              <a:t> the five fraction constructs</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identify</a:t>
            </a:r>
            <a:r>
              <a:rPr lang="en-US" dirty="0">
                <a:solidFill>
                  <a:srgbClr val="000000"/>
                </a:solidFill>
                <a:latin typeface="Arial"/>
                <a:cs typeface="Arial"/>
              </a:rPr>
              <a:t> activities to engage students in thinking about fractions.</a:t>
            </a:r>
          </a:p>
        </p:txBody>
      </p:sp>
      <p:cxnSp>
        <p:nvCxnSpPr>
          <p:cNvPr id="8" name="Straight Connector 7">
            <a:extLst>
              <a:ext uri="{FF2B5EF4-FFF2-40B4-BE49-F238E27FC236}">
                <a16:creationId xmlns:a16="http://schemas.microsoft.com/office/drawing/2014/main" id="{40313D96-EBDB-B90C-C58E-15F69629CEE5}"/>
              </a:ext>
            </a:extLst>
          </p:cNvPr>
          <p:cNvCxnSpPr>
            <a:cxnSpLocks/>
          </p:cNvCxnSpPr>
          <p:nvPr/>
        </p:nvCxnSpPr>
        <p:spPr>
          <a:xfrm>
            <a:off x="4329310" y="828419"/>
            <a:ext cx="0" cy="325621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98858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6F1AC-5737-EE0F-C2FA-43D3DC49CC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FDB0DD-798B-075A-890C-8DDF26F4A673}"/>
              </a:ext>
            </a:extLst>
          </p:cNvPr>
          <p:cNvSpPr>
            <a:spLocks noGrp="1"/>
          </p:cNvSpPr>
          <p:nvPr>
            <p:ph type="title"/>
          </p:nvPr>
        </p:nvSpPr>
        <p:spPr/>
        <p:txBody>
          <a:bodyPr/>
          <a:lstStyle/>
          <a:p>
            <a:r>
              <a:rPr lang="en-AU"/>
              <a:t>Representations</a:t>
            </a:r>
          </a:p>
        </p:txBody>
      </p:sp>
      <p:graphicFrame>
        <p:nvGraphicFramePr>
          <p:cNvPr id="8" name="Diagram 7">
            <a:extLst>
              <a:ext uri="{FF2B5EF4-FFF2-40B4-BE49-F238E27FC236}">
                <a16:creationId xmlns:a16="http://schemas.microsoft.com/office/drawing/2014/main" id="{6A277FE5-FB46-C12F-0BB3-80EFFA820259}"/>
              </a:ext>
            </a:extLst>
          </p:cNvPr>
          <p:cNvGraphicFramePr/>
          <p:nvPr>
            <p:extLst>
              <p:ext uri="{D42A27DB-BD31-4B8C-83A1-F6EECF244321}">
                <p14:modId xmlns:p14="http://schemas.microsoft.com/office/powerpoint/2010/main" val="1027582714"/>
              </p:ext>
            </p:extLst>
          </p:nvPr>
        </p:nvGraphicFramePr>
        <p:xfrm>
          <a:off x="1526019" y="928072"/>
          <a:ext cx="1605822" cy="315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2">
            <a:extLst>
              <a:ext uri="{FF2B5EF4-FFF2-40B4-BE49-F238E27FC236}">
                <a16:creationId xmlns:a16="http://schemas.microsoft.com/office/drawing/2014/main" id="{C61626CD-A651-0EF1-6F91-2753174D4282}"/>
              </a:ext>
            </a:extLst>
          </p:cNvPr>
          <p:cNvGrpSpPr/>
          <p:nvPr/>
        </p:nvGrpSpPr>
        <p:grpSpPr>
          <a:xfrm>
            <a:off x="3320947" y="953501"/>
            <a:ext cx="3782758" cy="3156566"/>
            <a:chOff x="3543684" y="1059418"/>
            <a:chExt cx="3782758" cy="3156566"/>
          </a:xfrm>
        </p:grpSpPr>
        <p:sp>
          <p:nvSpPr>
            <p:cNvPr id="4" name="Rectangle: Rounded Corners 3">
              <a:extLst>
                <a:ext uri="{FF2B5EF4-FFF2-40B4-BE49-F238E27FC236}">
                  <a16:creationId xmlns:a16="http://schemas.microsoft.com/office/drawing/2014/main" id="{C1D93F73-4D10-2520-E461-2ADF2F343106}"/>
                </a:ext>
              </a:extLst>
            </p:cNvPr>
            <p:cNvSpPr/>
            <p:nvPr/>
          </p:nvSpPr>
          <p:spPr>
            <a:xfrm>
              <a:off x="3547068" y="1059418"/>
              <a:ext cx="3779374" cy="638753"/>
            </a:xfrm>
            <a:prstGeom prst="roundRect">
              <a:avLst/>
            </a:prstGeom>
            <a:solidFill>
              <a:srgbClr val="CA91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200" b="1">
                  <a:solidFill>
                    <a:schemeClr val="bg1"/>
                  </a:solidFill>
                </a:rPr>
                <a:t>Mathematical representations</a:t>
              </a:r>
            </a:p>
          </p:txBody>
        </p:sp>
        <p:sp>
          <p:nvSpPr>
            <p:cNvPr id="5" name="Rectangle: Rounded Corners 4">
              <a:extLst>
                <a:ext uri="{FF2B5EF4-FFF2-40B4-BE49-F238E27FC236}">
                  <a16:creationId xmlns:a16="http://schemas.microsoft.com/office/drawing/2014/main" id="{65F9988E-1A9B-4C6E-A1D0-233D0C153593}"/>
                </a:ext>
              </a:extLst>
            </p:cNvPr>
            <p:cNvSpPr/>
            <p:nvPr/>
          </p:nvSpPr>
          <p:spPr>
            <a:xfrm>
              <a:off x="3547068" y="1898689"/>
              <a:ext cx="3779374" cy="638753"/>
            </a:xfrm>
            <a:prstGeom prst="roundRect">
              <a:avLst/>
            </a:prstGeom>
            <a:solidFill>
              <a:srgbClr val="BF1E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200" b="1">
                  <a:solidFill>
                    <a:schemeClr val="bg1"/>
                  </a:solidFill>
                </a:rPr>
                <a:t>Physical, verbal, contextual and visual </a:t>
              </a:r>
            </a:p>
          </p:txBody>
        </p:sp>
        <p:sp>
          <p:nvSpPr>
            <p:cNvPr id="6" name="Rectangle: Rounded Corners 5">
              <a:extLst>
                <a:ext uri="{FF2B5EF4-FFF2-40B4-BE49-F238E27FC236}">
                  <a16:creationId xmlns:a16="http://schemas.microsoft.com/office/drawing/2014/main" id="{84D722FF-E52F-1144-0EDC-B146536171F0}"/>
                </a:ext>
              </a:extLst>
            </p:cNvPr>
            <p:cNvSpPr/>
            <p:nvPr/>
          </p:nvSpPr>
          <p:spPr>
            <a:xfrm>
              <a:off x="3543684" y="2737960"/>
              <a:ext cx="3779374" cy="638753"/>
            </a:xfrm>
            <a:prstGeom prst="roundRect">
              <a:avLst/>
            </a:prstGeom>
            <a:solidFill>
              <a:srgbClr val="4999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200" b="1">
                  <a:solidFill>
                    <a:schemeClr val="bg1"/>
                  </a:solidFill>
                </a:rPr>
                <a:t>Symbolic</a:t>
              </a:r>
            </a:p>
          </p:txBody>
        </p:sp>
        <p:sp>
          <p:nvSpPr>
            <p:cNvPr id="7" name="Rectangle: Rounded Corners 6">
              <a:extLst>
                <a:ext uri="{FF2B5EF4-FFF2-40B4-BE49-F238E27FC236}">
                  <a16:creationId xmlns:a16="http://schemas.microsoft.com/office/drawing/2014/main" id="{A68EF69C-88E5-F0E6-11EB-F98BDFBBAE23}"/>
                </a:ext>
              </a:extLst>
            </p:cNvPr>
            <p:cNvSpPr/>
            <p:nvPr/>
          </p:nvSpPr>
          <p:spPr>
            <a:xfrm>
              <a:off x="3543684" y="3577231"/>
              <a:ext cx="3779374" cy="638753"/>
            </a:xfrm>
            <a:prstGeom prst="roundRect">
              <a:avLst/>
            </a:prstGeom>
            <a:solidFill>
              <a:srgbClr val="F9AE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200" b="1">
                  <a:solidFill>
                    <a:schemeClr val="bg1"/>
                  </a:solidFill>
                </a:rPr>
                <a:t>Fractions wear disguises</a:t>
              </a:r>
            </a:p>
          </p:txBody>
        </p:sp>
      </p:grpSp>
    </p:spTree>
    <p:extLst>
      <p:ext uri="{BB962C8B-B14F-4D97-AF65-F5344CB8AC3E}">
        <p14:creationId xmlns:p14="http://schemas.microsoft.com/office/powerpoint/2010/main" val="5958000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AU"/>
              <a:t>Mathematical representations</a:t>
            </a:r>
          </a:p>
        </p:txBody>
      </p:sp>
      <p:sp>
        <p:nvSpPr>
          <p:cNvPr id="2" name="Rectangle 1">
            <a:hlinkClick r:id="rId4" action="ppaction://hlinksldjump"/>
            <a:extLst>
              <a:ext uri="{FF2B5EF4-FFF2-40B4-BE49-F238E27FC236}">
                <a16:creationId xmlns:a16="http://schemas.microsoft.com/office/drawing/2014/main" id="{4A784ED9-1120-DDE1-6C6F-9CFD95C4BA70}"/>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3" name="TextBox 2">
            <a:extLst>
              <a:ext uri="{FF2B5EF4-FFF2-40B4-BE49-F238E27FC236}">
                <a16:creationId xmlns:a16="http://schemas.microsoft.com/office/drawing/2014/main" id="{4A2C0DDE-F221-E3F8-DCB8-CCF93E3D6762}"/>
              </a:ext>
            </a:extLst>
          </p:cNvPr>
          <p:cNvSpPr txBox="1"/>
          <p:nvPr/>
        </p:nvSpPr>
        <p:spPr>
          <a:xfrm>
            <a:off x="257166" y="4380293"/>
            <a:ext cx="4514125" cy="230832"/>
          </a:xfrm>
          <a:prstGeom prst="rect">
            <a:avLst/>
          </a:prstGeom>
          <a:noFill/>
        </p:spPr>
        <p:txBody>
          <a:bodyPr wrap="square" rtlCol="0">
            <a:spAutoFit/>
          </a:bodyPr>
          <a:lstStyle/>
          <a:p>
            <a:pPr defTabSz="914378">
              <a:defRPr/>
            </a:pPr>
            <a:r>
              <a:rPr kumimoji="0" lang="en-AU" sz="900" b="1" i="0" u="none" strike="noStrike" kern="1200" cap="none" spc="0" normalizeH="0" baseline="0" noProof="0" dirty="0">
                <a:ln>
                  <a:noFill/>
                </a:ln>
                <a:solidFill>
                  <a:srgbClr val="000000"/>
                </a:solidFill>
                <a:effectLst/>
                <a:uLnTx/>
                <a:uFillTx/>
                <a:latin typeface="Arial"/>
                <a:ea typeface="+mn-ea"/>
                <a:cs typeface="Arial"/>
              </a:rPr>
              <a:t>Source</a:t>
            </a:r>
            <a:r>
              <a:rPr kumimoji="0" lang="en-AU" sz="900" b="0" i="0" u="none" strike="noStrike" kern="1200" cap="none" spc="0" normalizeH="0" baseline="0" noProof="0" dirty="0">
                <a:ln>
                  <a:noFill/>
                </a:ln>
                <a:solidFill>
                  <a:srgbClr val="000000"/>
                </a:solidFill>
                <a:effectLst/>
                <a:uLnTx/>
                <a:uFillTx/>
                <a:latin typeface="Arial"/>
                <a:ea typeface="+mn-ea"/>
                <a:cs typeface="Arial"/>
              </a:rPr>
              <a:t>: </a:t>
            </a:r>
            <a:r>
              <a:rPr lang="en-AU" sz="900" dirty="0"/>
              <a:t>Based on National Council of Teachers of Mathematics, 2014</a:t>
            </a:r>
            <a:endParaRPr kumimoji="0" lang="en-AU" sz="9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4" name="Picture 3">
            <a:extLst>
              <a:ext uri="{FF2B5EF4-FFF2-40B4-BE49-F238E27FC236}">
                <a16:creationId xmlns:a16="http://schemas.microsoft.com/office/drawing/2014/main" id="{8DDB5565-C37D-FBAB-A3CA-2F09A86165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38649" y="1085615"/>
            <a:ext cx="3760616" cy="3026592"/>
          </a:xfrm>
          <a:prstGeom prst="rect">
            <a:avLst/>
          </a:prstGeom>
        </p:spPr>
      </p:pic>
    </p:spTree>
    <p:custDataLst>
      <p:tags r:id="rId1"/>
    </p:custDataLst>
    <p:extLst>
      <p:ext uri="{BB962C8B-B14F-4D97-AF65-F5344CB8AC3E}">
        <p14:creationId xmlns:p14="http://schemas.microsoft.com/office/powerpoint/2010/main" val="27861183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71AFE3B-C24C-B853-C4A0-7D92B44D96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38649" y="1085615"/>
            <a:ext cx="3760616" cy="3026592"/>
          </a:xfrm>
          <a:prstGeom prst="rect">
            <a:avLst/>
          </a:prstGeom>
        </p:spPr>
      </p:pic>
      <p:sp>
        <p:nvSpPr>
          <p:cNvPr id="2" name="Title 1"/>
          <p:cNvSpPr>
            <a:spLocks noGrp="1"/>
          </p:cNvSpPr>
          <p:nvPr>
            <p:ph type="title"/>
          </p:nvPr>
        </p:nvSpPr>
        <p:spPr/>
        <p:txBody>
          <a:bodyPr/>
          <a:lstStyle/>
          <a:p>
            <a:r>
              <a:rPr lang="en-AU"/>
              <a:t>Mathematical representations: Fractions</a:t>
            </a:r>
          </a:p>
        </p:txBody>
      </p:sp>
      <p:pic>
        <p:nvPicPr>
          <p:cNvPr id="101" name="Picture 2" descr="E:\FractionMeasure.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90241" y="4221931"/>
            <a:ext cx="1605236" cy="438707"/>
          </a:xfrm>
          <a:prstGeom prst="rect">
            <a:avLst/>
          </a:prstGeom>
          <a:solidFill>
            <a:srgbClr val="D8AF76"/>
          </a:solidFill>
          <a:ln>
            <a:noFill/>
          </a:ln>
        </p:spPr>
      </p:pic>
      <mc:AlternateContent xmlns:mc="http://schemas.openxmlformats.org/markup-compatibility/2006" xmlns:a14="http://schemas.microsoft.com/office/drawing/2010/main">
        <mc:Choice Requires="a14">
          <p:sp>
            <p:nvSpPr>
              <p:cNvPr id="103" name="Rectangle 102"/>
              <p:cNvSpPr/>
              <p:nvPr/>
            </p:nvSpPr>
            <p:spPr>
              <a:xfrm>
                <a:off x="2251428" y="2772232"/>
                <a:ext cx="386644" cy="610936"/>
              </a:xfrm>
              <a:prstGeom prst="rect">
                <a:avLst/>
              </a:prstGeom>
              <a:solidFill>
                <a:srgbClr val="D8AF76"/>
              </a:solidFill>
              <a:ln>
                <a:noFill/>
              </a:ln>
            </p:spPr>
            <p:txBody>
              <a:bodyPr wrap="none">
                <a:spAutoFit/>
              </a:bodyPr>
              <a:lstStyle/>
              <a:p>
                <a:pPr/>
                <a14:m>
                  <m:oMathPara xmlns:m="http://schemas.openxmlformats.org/officeDocument/2006/math">
                    <m:oMathParaPr>
                      <m:jc m:val="centerGroup"/>
                    </m:oMathParaPr>
                    <m:oMath xmlns:m="http://schemas.openxmlformats.org/officeDocument/2006/math">
                      <m:f>
                        <m:fPr>
                          <m:ctrlPr>
                            <a:rPr lang="en-AU" b="1" i="1">
                              <a:latin typeface="Cambria Math" panose="02040503050406030204" pitchFamily="18" charset="0"/>
                            </a:rPr>
                          </m:ctrlPr>
                        </m:fPr>
                        <m:num>
                          <m:r>
                            <a:rPr lang="en-AU" b="1" i="1">
                              <a:latin typeface="Cambria Math"/>
                            </a:rPr>
                            <m:t>𝟑</m:t>
                          </m:r>
                        </m:num>
                        <m:den>
                          <m:r>
                            <a:rPr lang="en-AU" b="1" i="1">
                              <a:latin typeface="Cambria Math"/>
                            </a:rPr>
                            <m:t>𝟒</m:t>
                          </m:r>
                        </m:den>
                      </m:f>
                    </m:oMath>
                  </m:oMathPara>
                </a14:m>
                <a:endParaRPr lang="en-AU" b="1" dirty="0"/>
              </a:p>
            </p:txBody>
          </p:sp>
        </mc:Choice>
        <mc:Fallback xmlns="">
          <p:sp>
            <p:nvSpPr>
              <p:cNvPr id="103" name="Rectangle 102"/>
              <p:cNvSpPr>
                <a:spLocks noRot="1" noChangeAspect="1" noMove="1" noResize="1" noEditPoints="1" noAdjustHandles="1" noChangeArrowheads="1" noChangeShapeType="1" noTextEdit="1"/>
              </p:cNvSpPr>
              <p:nvPr/>
            </p:nvSpPr>
            <p:spPr>
              <a:xfrm>
                <a:off x="2251428" y="2772232"/>
                <a:ext cx="386644" cy="610936"/>
              </a:xfrm>
              <a:prstGeom prst="rect">
                <a:avLst/>
              </a:prstGeom>
              <a:blipFill>
                <a:blip r:embed="rId7"/>
                <a:stretch>
                  <a:fillRect/>
                </a:stretch>
              </a:blipFill>
              <a:ln>
                <a:noFill/>
              </a:ln>
            </p:spPr>
            <p:txBody>
              <a:bodyPr/>
              <a:lstStyle/>
              <a:p>
                <a:r>
                  <a:rPr lang="en-AU">
                    <a:noFill/>
                  </a:rPr>
                  <a:t> </a:t>
                </a:r>
              </a:p>
            </p:txBody>
          </p:sp>
        </mc:Fallback>
      </mc:AlternateContent>
      <p:sp>
        <p:nvSpPr>
          <p:cNvPr id="37" name="Title 1">
            <a:extLst>
              <a:ext uri="{FF2B5EF4-FFF2-40B4-BE49-F238E27FC236}">
                <a16:creationId xmlns:a16="http://schemas.microsoft.com/office/drawing/2014/main" id="{9B5E3361-985C-4494-87BC-A2965C59EC60}"/>
              </a:ext>
            </a:extLst>
          </p:cNvPr>
          <p:cNvSpPr txBox="1">
            <a:spLocks/>
          </p:cNvSpPr>
          <p:nvPr/>
        </p:nvSpPr>
        <p:spPr bwMode="auto">
          <a:xfrm>
            <a:off x="327025" y="4221931"/>
            <a:ext cx="2698328" cy="415498"/>
          </a:xfrm>
          <a:prstGeom prst="rect">
            <a:avLst/>
          </a:prstGeom>
          <a:noFill/>
        </p:spPr>
        <p:txBody>
          <a:bodyPr wrap="square" rtlCol="0">
            <a:spAutoFit/>
          </a:bodyPr>
          <a:lstStyle>
            <a:defPPr>
              <a:defRPr lang="en-AU"/>
            </a:defPPr>
          </a:lstStyle>
          <a:p>
            <a:pPr defTabSz="914378">
              <a:defRPr/>
            </a:pPr>
            <a:r>
              <a:rPr lang="en-AU" sz="1050" b="1" dirty="0">
                <a:solidFill>
                  <a:srgbClr val="000000"/>
                </a:solidFill>
                <a:latin typeface="Arial"/>
                <a:cs typeface="Arial"/>
              </a:rPr>
              <a:t>Source</a:t>
            </a:r>
            <a:r>
              <a:rPr lang="en-AU" sz="1050" dirty="0">
                <a:solidFill>
                  <a:srgbClr val="000000"/>
                </a:solidFill>
                <a:latin typeface="Arial"/>
                <a:cs typeface="Arial"/>
              </a:rPr>
              <a:t>: </a:t>
            </a:r>
            <a:r>
              <a:rPr lang="en-AU" sz="1050" dirty="0"/>
              <a:t>Based on National Council of Teachers of Mathematics, 2014</a:t>
            </a:r>
            <a:endParaRPr lang="en-AU" sz="1050" dirty="0">
              <a:solidFill>
                <a:srgbClr val="000000"/>
              </a:solidFill>
            </a:endParaRPr>
          </a:p>
        </p:txBody>
      </p:sp>
      <p:sp>
        <p:nvSpPr>
          <p:cNvPr id="43" name="TextBox 42">
            <a:extLst>
              <a:ext uri="{FF2B5EF4-FFF2-40B4-BE49-F238E27FC236}">
                <a16:creationId xmlns:a16="http://schemas.microsoft.com/office/drawing/2014/main" id="{F13C90DA-DC71-4D9D-B79A-D03B3372B7DC}"/>
              </a:ext>
            </a:extLst>
          </p:cNvPr>
          <p:cNvSpPr txBox="1"/>
          <p:nvPr/>
        </p:nvSpPr>
        <p:spPr>
          <a:xfrm>
            <a:off x="6171165" y="819773"/>
            <a:ext cx="1698569" cy="738664"/>
          </a:xfrm>
          <a:prstGeom prst="rect">
            <a:avLst/>
          </a:prstGeom>
          <a:solidFill>
            <a:srgbClr val="D8AF76"/>
          </a:solidFill>
          <a:ln w="6350">
            <a:noFill/>
          </a:ln>
        </p:spPr>
        <p:txBody>
          <a:bodyPr wrap="square" rtlCol="0">
            <a:spAutoFit/>
          </a:bodyPr>
          <a:lstStyle/>
          <a:p>
            <a:pPr fontAlgn="base">
              <a:spcBef>
                <a:spcPct val="50000"/>
              </a:spcBef>
              <a:spcAft>
                <a:spcPct val="0"/>
              </a:spcAft>
            </a:pPr>
            <a:r>
              <a:rPr lang="en-AU" sz="1050" b="1" i="1" dirty="0">
                <a:solidFill>
                  <a:schemeClr val="accent5">
                    <a:lumMod val="50000"/>
                  </a:schemeClr>
                </a:solidFill>
                <a:latin typeface="Arial"/>
              </a:rPr>
              <a:t>An orange is cut in four equal pieces. I eat one piece. What fraction of the orange is left?</a:t>
            </a:r>
          </a:p>
        </p:txBody>
      </p:sp>
      <p:sp>
        <p:nvSpPr>
          <p:cNvPr id="77" name="TextBox 76">
            <a:extLst>
              <a:ext uri="{FF2B5EF4-FFF2-40B4-BE49-F238E27FC236}">
                <a16:creationId xmlns:a16="http://schemas.microsoft.com/office/drawing/2014/main" id="{12F2C7AB-C8A5-4088-BB90-957969171CC6}"/>
              </a:ext>
            </a:extLst>
          </p:cNvPr>
          <p:cNvSpPr txBox="1"/>
          <p:nvPr/>
        </p:nvSpPr>
        <p:spPr>
          <a:xfrm>
            <a:off x="1851725" y="962791"/>
            <a:ext cx="1572694" cy="657872"/>
          </a:xfrm>
          <a:prstGeom prst="rect">
            <a:avLst/>
          </a:prstGeom>
          <a:solidFill>
            <a:srgbClr val="D8AF76"/>
          </a:solidFill>
          <a:ln w="6350">
            <a:noFill/>
          </a:ln>
        </p:spPr>
        <p:txBody>
          <a:bodyPr wrap="square" rtlCol="0">
            <a:spAutoFit/>
          </a:bodyPr>
          <a:lstStyle/>
          <a:p>
            <a:pPr fontAlgn="base">
              <a:spcBef>
                <a:spcPct val="50000"/>
              </a:spcBef>
              <a:spcAft>
                <a:spcPct val="0"/>
              </a:spcAft>
            </a:pPr>
            <a:r>
              <a:rPr lang="en-AU" sz="1050" b="1" i="1">
                <a:solidFill>
                  <a:schemeClr val="accent5">
                    <a:lumMod val="50000"/>
                  </a:schemeClr>
                </a:solidFill>
                <a:latin typeface="Arial"/>
              </a:rPr>
              <a:t>Three-quarters.</a:t>
            </a:r>
          </a:p>
          <a:p>
            <a:pPr fontAlgn="base">
              <a:spcBef>
                <a:spcPct val="50000"/>
              </a:spcBef>
              <a:spcAft>
                <a:spcPct val="0"/>
              </a:spcAft>
            </a:pPr>
            <a:r>
              <a:rPr lang="en-AU" sz="1050" b="1" i="1">
                <a:solidFill>
                  <a:schemeClr val="accent5">
                    <a:lumMod val="50000"/>
                  </a:schemeClr>
                </a:solidFill>
                <a:latin typeface="Arial"/>
              </a:rPr>
              <a:t>Three of four parts are left</a:t>
            </a:r>
            <a:r>
              <a:rPr lang="en-AU" sz="1050" b="1" i="1">
                <a:solidFill>
                  <a:srgbClr val="000000"/>
                </a:solidFill>
                <a:latin typeface="Arial"/>
              </a:rPr>
              <a:t>.</a:t>
            </a:r>
          </a:p>
        </p:txBody>
      </p:sp>
      <p:sp>
        <p:nvSpPr>
          <p:cNvPr id="9" name="TextBox 8">
            <a:extLst>
              <a:ext uri="{FF2B5EF4-FFF2-40B4-BE49-F238E27FC236}">
                <a16:creationId xmlns:a16="http://schemas.microsoft.com/office/drawing/2014/main" id="{09481CFD-CC22-7827-34A7-2F9C7DBC146A}"/>
              </a:ext>
            </a:extLst>
          </p:cNvPr>
          <p:cNvSpPr txBox="1"/>
          <p:nvPr/>
        </p:nvSpPr>
        <p:spPr>
          <a:xfrm>
            <a:off x="6536947" y="2598911"/>
            <a:ext cx="1698569" cy="738664"/>
          </a:xfrm>
          <a:prstGeom prst="rect">
            <a:avLst/>
          </a:prstGeom>
          <a:solidFill>
            <a:srgbClr val="D8AF76"/>
          </a:solidFill>
          <a:ln w="6350">
            <a:noFill/>
          </a:ln>
        </p:spPr>
        <p:txBody>
          <a:bodyPr wrap="square" rtlCol="0">
            <a:spAutoFit/>
          </a:bodyPr>
          <a:lstStyle/>
          <a:p>
            <a:pPr fontAlgn="base">
              <a:spcBef>
                <a:spcPct val="50000"/>
              </a:spcBef>
              <a:spcAft>
                <a:spcPct val="0"/>
              </a:spcAft>
            </a:pPr>
            <a:endParaRPr lang="en-AU" sz="1050" b="1" i="1">
              <a:solidFill>
                <a:schemeClr val="accent5">
                  <a:lumMod val="50000"/>
                </a:schemeClr>
              </a:solidFill>
              <a:latin typeface="Arial"/>
            </a:endParaRPr>
          </a:p>
          <a:p>
            <a:pPr fontAlgn="base">
              <a:spcBef>
                <a:spcPct val="50000"/>
              </a:spcBef>
              <a:spcAft>
                <a:spcPct val="0"/>
              </a:spcAft>
            </a:pPr>
            <a:endParaRPr lang="en-AU" sz="1050" b="1" i="1">
              <a:solidFill>
                <a:schemeClr val="accent5">
                  <a:lumMod val="50000"/>
                </a:schemeClr>
              </a:solidFill>
              <a:latin typeface="Arial"/>
            </a:endParaRPr>
          </a:p>
          <a:p>
            <a:pPr fontAlgn="base">
              <a:spcBef>
                <a:spcPct val="50000"/>
              </a:spcBef>
              <a:spcAft>
                <a:spcPct val="0"/>
              </a:spcAft>
            </a:pPr>
            <a:endParaRPr lang="en-AU" sz="1050" b="1" i="1">
              <a:solidFill>
                <a:schemeClr val="accent5">
                  <a:lumMod val="50000"/>
                </a:schemeClr>
              </a:solidFill>
              <a:latin typeface="Arial"/>
            </a:endParaRPr>
          </a:p>
        </p:txBody>
      </p:sp>
      <p:pic>
        <p:nvPicPr>
          <p:cNvPr id="10" name="Content Placeholder 4">
            <a:extLst>
              <a:ext uri="{FF2B5EF4-FFF2-40B4-BE49-F238E27FC236}">
                <a16:creationId xmlns:a16="http://schemas.microsoft.com/office/drawing/2014/main" id="{5C735FA6-7D79-307A-133B-ABF1A2F25F5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bwMode="auto">
          <a:xfrm>
            <a:off x="6716903" y="2679384"/>
            <a:ext cx="607091" cy="577717"/>
          </a:xfrm>
          <a:prstGeom prst="rect">
            <a:avLst/>
          </a:prstGeom>
          <a:noFill/>
          <a:ln w="63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a:extLst>
              <a:ext uri="{FF2B5EF4-FFF2-40B4-BE49-F238E27FC236}">
                <a16:creationId xmlns:a16="http://schemas.microsoft.com/office/drawing/2014/main" id="{CAD5630B-0C25-F28D-CC91-AB166B8015F1}"/>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0" b="100000" l="6656" r="100000"/>
                    </a14:imgEffect>
                  </a14:imgLayer>
                </a14:imgProps>
              </a:ext>
              <a:ext uri="{28A0092B-C50C-407E-A947-70E740481C1C}">
                <a14:useLocalDpi xmlns:a14="http://schemas.microsoft.com/office/drawing/2010/main"/>
              </a:ext>
            </a:extLst>
          </a:blip>
          <a:srcRect/>
          <a:stretch>
            <a:fillRect/>
          </a:stretch>
        </p:blipFill>
        <p:spPr bwMode="auto">
          <a:xfrm rot="21408754" flipH="1">
            <a:off x="7644997" y="2629198"/>
            <a:ext cx="449477" cy="670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8647219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120E8-317A-41AF-8958-FA875D35A4FA}"/>
              </a:ext>
            </a:extLst>
          </p:cNvPr>
          <p:cNvSpPr>
            <a:spLocks noGrp="1"/>
          </p:cNvSpPr>
          <p:nvPr>
            <p:ph type="title"/>
          </p:nvPr>
        </p:nvSpPr>
        <p:spPr/>
        <p:txBody>
          <a:bodyPr/>
          <a:lstStyle/>
          <a:p>
            <a:r>
              <a:rPr lang="en-US" dirty="0"/>
              <a:t>Physical representations: Two major categories</a:t>
            </a:r>
            <a:endParaRPr lang="en-AU" dirty="0"/>
          </a:p>
        </p:txBody>
      </p:sp>
      <p:sp>
        <p:nvSpPr>
          <p:cNvPr id="22" name="Content Placeholder 21">
            <a:extLst>
              <a:ext uri="{FF2B5EF4-FFF2-40B4-BE49-F238E27FC236}">
                <a16:creationId xmlns:a16="http://schemas.microsoft.com/office/drawing/2014/main" id="{B1AED627-0AE7-2A66-7311-82622983037F}"/>
              </a:ext>
            </a:extLst>
          </p:cNvPr>
          <p:cNvSpPr>
            <a:spLocks noGrp="1"/>
          </p:cNvSpPr>
          <p:nvPr>
            <p:ph sz="half" idx="1"/>
          </p:nvPr>
        </p:nvSpPr>
        <p:spPr/>
        <p:txBody>
          <a:bodyPr/>
          <a:lstStyle/>
          <a:p>
            <a:r>
              <a:rPr lang="en-AU" b="1" dirty="0"/>
              <a:t>Continuous linear and area</a:t>
            </a:r>
            <a:endParaRPr lang="en-AU" sz="700" b="1" dirty="0"/>
          </a:p>
          <a:p>
            <a:r>
              <a:rPr lang="en-AU" dirty="0"/>
              <a:t>Wholes that can be partitioned by measurement, e.g.</a:t>
            </a:r>
          </a:p>
          <a:p>
            <a:endParaRPr lang="en-AU" dirty="0"/>
          </a:p>
        </p:txBody>
      </p:sp>
      <p:sp>
        <p:nvSpPr>
          <p:cNvPr id="23" name="Content Placeholder 22">
            <a:extLst>
              <a:ext uri="{FF2B5EF4-FFF2-40B4-BE49-F238E27FC236}">
                <a16:creationId xmlns:a16="http://schemas.microsoft.com/office/drawing/2014/main" id="{5253AE56-3231-0BD7-0CA6-1CCDB5E4825B}"/>
              </a:ext>
            </a:extLst>
          </p:cNvPr>
          <p:cNvSpPr>
            <a:spLocks noGrp="1"/>
          </p:cNvSpPr>
          <p:nvPr>
            <p:ph sz="half" idx="2"/>
          </p:nvPr>
        </p:nvSpPr>
        <p:spPr/>
        <p:txBody>
          <a:bodyPr/>
          <a:lstStyle/>
          <a:p>
            <a:r>
              <a:rPr lang="en-US" b="1" dirty="0"/>
              <a:t>Discrete s</a:t>
            </a:r>
            <a:r>
              <a:rPr lang="en-AU" b="1" dirty="0" err="1"/>
              <a:t>ets</a:t>
            </a:r>
            <a:r>
              <a:rPr lang="en-AU" b="1" dirty="0"/>
              <a:t> or collections</a:t>
            </a:r>
            <a:endParaRPr lang="en-AU" sz="700" b="1" dirty="0"/>
          </a:p>
          <a:p>
            <a:r>
              <a:rPr lang="en-AU" dirty="0"/>
              <a:t>Individual objects that collectively can form a whole, e.g.</a:t>
            </a:r>
            <a:endParaRPr lang="en-AU" b="1" dirty="0"/>
          </a:p>
          <a:p>
            <a:endParaRPr lang="en-AU" dirty="0"/>
          </a:p>
        </p:txBody>
      </p:sp>
      <p:sp>
        <p:nvSpPr>
          <p:cNvPr id="4" name="Title 1">
            <a:extLst>
              <a:ext uri="{FF2B5EF4-FFF2-40B4-BE49-F238E27FC236}">
                <a16:creationId xmlns:a16="http://schemas.microsoft.com/office/drawing/2014/main" id="{E167605B-9EA1-41B8-870D-6D09E277F6C1}"/>
              </a:ext>
            </a:extLst>
          </p:cNvPr>
          <p:cNvSpPr txBox="1">
            <a:spLocks/>
          </p:cNvSpPr>
          <p:nvPr/>
        </p:nvSpPr>
        <p:spPr bwMode="auto">
          <a:xfrm>
            <a:off x="273223" y="4371948"/>
            <a:ext cx="7633648" cy="253916"/>
          </a:xfrm>
          <a:prstGeom prst="rect">
            <a:avLst/>
          </a:prstGeom>
          <a:noFill/>
        </p:spPr>
        <p:txBody>
          <a:bodyPr wrap="square" rtlCol="0">
            <a:spAutoFit/>
          </a:bodyPr>
          <a:lstStyle>
            <a:defPPr>
              <a:defRPr lang="en-AU"/>
            </a:defPPr>
          </a:lstStyle>
          <a:p>
            <a:pPr defTabSz="685800">
              <a:defRPr/>
            </a:pPr>
            <a:r>
              <a:rPr lang="en-AU" sz="1050" b="1" dirty="0"/>
              <a:t>Source: </a:t>
            </a:r>
            <a:r>
              <a:rPr lang="en-AU" sz="900" dirty="0"/>
              <a:t>Based on WA Dept of Education 2013, </a:t>
            </a:r>
            <a:r>
              <a:rPr lang="en-AU" sz="900" i="1" dirty="0"/>
              <a:t>First Steps in Mathematics: Number — Book 1</a:t>
            </a:r>
            <a:endParaRPr lang="en-AU" sz="900" dirty="0"/>
          </a:p>
        </p:txBody>
      </p:sp>
      <p:pic>
        <p:nvPicPr>
          <p:cNvPr id="5" name="Picture 3" descr="X:\D_Curriculum_Services\Common\Literacy and Numeracy Project\NumeracyProject\Workshop - Fractions\Images\IMG_0168.JPG">
            <a:extLst>
              <a:ext uri="{FF2B5EF4-FFF2-40B4-BE49-F238E27FC236}">
                <a16:creationId xmlns:a16="http://schemas.microsoft.com/office/drawing/2014/main" id="{91ED0721-E5CA-419E-A86D-2D9564D69E8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65739" y="1991854"/>
            <a:ext cx="789211" cy="797905"/>
          </a:xfrm>
          <a:prstGeom prst="rect">
            <a:avLst/>
          </a:prstGeom>
          <a:noFill/>
          <a:ln w="6350">
            <a:solidFill>
              <a:schemeClr val="bg2"/>
            </a:solidFill>
          </a:ln>
          <a:extLst>
            <a:ext uri="{909E8E84-426E-40DD-AFC4-6F175D3DCCD1}">
              <a14:hiddenFill xmlns:a14="http://schemas.microsoft.com/office/drawing/2010/main">
                <a:solidFill>
                  <a:srgbClr val="FFFFFF"/>
                </a:solidFill>
              </a14:hiddenFill>
            </a:ext>
          </a:extLst>
        </p:spPr>
      </p:pic>
      <p:pic>
        <p:nvPicPr>
          <p:cNvPr id="6" name="Picture 1">
            <a:extLst>
              <a:ext uri="{FF2B5EF4-FFF2-40B4-BE49-F238E27FC236}">
                <a16:creationId xmlns:a16="http://schemas.microsoft.com/office/drawing/2014/main" id="{7DF4EBD8-973B-4D42-B690-9D05CABBF4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67763" y="2110329"/>
            <a:ext cx="848753" cy="778390"/>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0" name="AutoShape 2" descr="https://webmail.qcaa.qld.edu.au/owa/service.svc/s/GetFileAttachment?id=AAMkADA0MzIxYjJhLTgxOWQtNDU1Zi1iYmYwLTIyNGVjNzQ4NjlhZABGAAAAAADOOtr%2BZ6KGQ5OAaC8HxSSyBwBStt40w6pfS5miyrAnbTMTAAAA0DtUAAB7UmUNzv5sRJ6hhgCWRjpOAALNhY85AAABEgAQANRug%2FFKMx5Jn%2FgdJOdL0eY%3D&amp;X-OWA-CANARY=gH5rzDsnUkO_hCtwPPTqODBQAHpWB9gIohQ9gOFvtNDMXK6qlFjvXCFiJeO7lZRsCIAHPBddBzo.&amp;isImagePreview=True">
            <a:extLst>
              <a:ext uri="{FF2B5EF4-FFF2-40B4-BE49-F238E27FC236}">
                <a16:creationId xmlns:a16="http://schemas.microsoft.com/office/drawing/2014/main" id="{035A19C5-C206-42B4-A73D-966586694C6B}"/>
              </a:ext>
            </a:extLst>
          </p:cNvPr>
          <p:cNvSpPr>
            <a:spLocks noChangeAspect="1" noChangeArrowheads="1"/>
          </p:cNvSpPr>
          <p:nvPr/>
        </p:nvSpPr>
        <p:spPr bwMode="auto">
          <a:xfrm>
            <a:off x="3657318" y="2359908"/>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AU"/>
          </a:p>
        </p:txBody>
      </p:sp>
      <p:pic>
        <p:nvPicPr>
          <p:cNvPr id="13" name="Picture 12">
            <a:extLst>
              <a:ext uri="{FF2B5EF4-FFF2-40B4-BE49-F238E27FC236}">
                <a16:creationId xmlns:a16="http://schemas.microsoft.com/office/drawing/2014/main" id="{83E0619B-1696-41C7-9F45-7DA86327645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82836" y="2977883"/>
            <a:ext cx="548916" cy="1100973"/>
          </a:xfrm>
          <a:prstGeom prst="rect">
            <a:avLst/>
          </a:prstGeom>
          <a:ln w="6350">
            <a:solidFill>
              <a:schemeClr val="bg2"/>
            </a:solidFill>
          </a:ln>
        </p:spPr>
      </p:pic>
      <p:pic>
        <p:nvPicPr>
          <p:cNvPr id="16" name="Picture 15">
            <a:extLst>
              <a:ext uri="{FF2B5EF4-FFF2-40B4-BE49-F238E27FC236}">
                <a16:creationId xmlns:a16="http://schemas.microsoft.com/office/drawing/2014/main" id="{B779DF97-90EF-4530-A11F-0F1D4EFDA59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094248" y="3232349"/>
            <a:ext cx="908282" cy="693526"/>
          </a:xfrm>
          <a:prstGeom prst="rect">
            <a:avLst/>
          </a:prstGeom>
          <a:ln w="6350">
            <a:solidFill>
              <a:schemeClr val="bg2"/>
            </a:solidFill>
          </a:ln>
        </p:spPr>
      </p:pic>
      <p:pic>
        <p:nvPicPr>
          <p:cNvPr id="18" name="Picture 2" descr="X:\D_Curriculum_Services\B_P-12_Resources\2017 Numeracy\Workshop 5 - Fractional thinking\Presentation\Images\buttons.jpg">
            <a:extLst>
              <a:ext uri="{FF2B5EF4-FFF2-40B4-BE49-F238E27FC236}">
                <a16:creationId xmlns:a16="http://schemas.microsoft.com/office/drawing/2014/main" id="{D404D898-5608-47BE-9D48-96D4916487F0}"/>
              </a:ext>
            </a:extLst>
          </p:cNvPr>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5530029" y="2110329"/>
            <a:ext cx="1185334" cy="778390"/>
          </a:xfrm>
          <a:prstGeom prst="rect">
            <a:avLst/>
          </a:prstGeom>
          <a:noFill/>
          <a:ln w="3175">
            <a:solidFill>
              <a:schemeClr val="bg2"/>
            </a:solidFill>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0234C82C-ACB8-475E-92ED-9A8DD690A3F7}"/>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rcRect/>
          <a:stretch/>
        </p:blipFill>
        <p:spPr>
          <a:xfrm>
            <a:off x="1239853" y="3232349"/>
            <a:ext cx="684963" cy="697414"/>
          </a:xfrm>
          <a:prstGeom prst="rect">
            <a:avLst/>
          </a:prstGeom>
          <a:ln w="6350">
            <a:solidFill>
              <a:schemeClr val="bg2"/>
            </a:solidFill>
          </a:ln>
          <a:effectLst/>
        </p:spPr>
      </p:pic>
      <p:pic>
        <p:nvPicPr>
          <p:cNvPr id="20" name="Picture 19">
            <a:extLst>
              <a:ext uri="{FF2B5EF4-FFF2-40B4-BE49-F238E27FC236}">
                <a16:creationId xmlns:a16="http://schemas.microsoft.com/office/drawing/2014/main" id="{2F9D4268-2DCD-4043-8DAF-A76CAF4DAE86}"/>
              </a:ext>
            </a:extLst>
          </p:cNvPr>
          <p:cNvPicPr>
            <a:picLocks noChangeAspect="1"/>
          </p:cNvPicPr>
          <p:nvPr/>
        </p:nvPicPr>
        <p:blipFill rotWithShape="1">
          <a:blip r:embed="rId11" cstate="screen">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a:ext>
            </a:extLst>
          </a:blip>
          <a:srcRect b="12034"/>
          <a:stretch/>
        </p:blipFill>
        <p:spPr>
          <a:xfrm>
            <a:off x="6867763" y="3100410"/>
            <a:ext cx="848753" cy="807207"/>
          </a:xfrm>
          <a:prstGeom prst="rect">
            <a:avLst/>
          </a:prstGeom>
          <a:ln w="6350">
            <a:solidFill>
              <a:schemeClr val="bg2"/>
            </a:solidFill>
          </a:ln>
        </p:spPr>
      </p:pic>
      <p:pic>
        <p:nvPicPr>
          <p:cNvPr id="21" name="Picture 2" descr="X:\D_Curriculum_Services\B_P-12_Resources\2017 Numeracy\Workshop 5 - Fractional thinking\Easygenerator\Images\String chicken.jpg">
            <a:extLst>
              <a:ext uri="{FF2B5EF4-FFF2-40B4-BE49-F238E27FC236}">
                <a16:creationId xmlns:a16="http://schemas.microsoft.com/office/drawing/2014/main" id="{540544B4-CFE9-4499-9C1C-030C99B36A51}"/>
              </a:ext>
            </a:extLst>
          </p:cNvPr>
          <p:cNvPicPr>
            <a:picLocks noChangeAspect="1" noChangeArrowheads="1"/>
          </p:cNvPicPr>
          <p:nvPr/>
        </p:nvPicPr>
        <p:blipFill rotWithShape="1">
          <a:blip r:embed="rId13" cstate="screen">
            <a:extLst>
              <a:ext uri="{28A0092B-C50C-407E-A947-70E740481C1C}">
                <a14:useLocalDpi xmlns:a14="http://schemas.microsoft.com/office/drawing/2010/main"/>
              </a:ext>
            </a:extLst>
          </a:blip>
          <a:srcRect/>
          <a:stretch/>
        </p:blipFill>
        <p:spPr bwMode="auto">
          <a:xfrm>
            <a:off x="2023414" y="1995836"/>
            <a:ext cx="1365440" cy="429395"/>
          </a:xfrm>
          <a:prstGeom prst="rect">
            <a:avLst/>
          </a:prstGeom>
          <a:noFill/>
          <a:ln w="6350">
            <a:solidFill>
              <a:schemeClr val="bg2"/>
            </a:solidFill>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E681297-785F-4049-B386-44FE18D145AB}"/>
              </a:ext>
            </a:extLst>
          </p:cNvPr>
          <p:cNvSpPr/>
          <p:nvPr/>
        </p:nvSpPr>
        <p:spPr>
          <a:xfrm>
            <a:off x="1007683" y="2817187"/>
            <a:ext cx="595035" cy="338554"/>
          </a:xfrm>
          <a:prstGeom prst="rect">
            <a:avLst/>
          </a:prstGeom>
        </p:spPr>
        <p:txBody>
          <a:bodyPr wrap="none">
            <a:spAutoFit/>
          </a:bodyPr>
          <a:lstStyle/>
          <a:p>
            <a:r>
              <a:rPr lang="en-AU" sz="1600"/>
              <a:t>area</a:t>
            </a:r>
          </a:p>
        </p:txBody>
      </p:sp>
      <p:sp>
        <p:nvSpPr>
          <p:cNvPr id="11" name="Rectangle 10">
            <a:extLst>
              <a:ext uri="{FF2B5EF4-FFF2-40B4-BE49-F238E27FC236}">
                <a16:creationId xmlns:a16="http://schemas.microsoft.com/office/drawing/2014/main" id="{4E7EFDE1-0BBA-40DF-9274-4ACAD6CBA5CF}"/>
              </a:ext>
            </a:extLst>
          </p:cNvPr>
          <p:cNvSpPr/>
          <p:nvPr/>
        </p:nvSpPr>
        <p:spPr>
          <a:xfrm>
            <a:off x="2279834" y="2479726"/>
            <a:ext cx="684803" cy="338554"/>
          </a:xfrm>
          <a:prstGeom prst="rect">
            <a:avLst/>
          </a:prstGeom>
        </p:spPr>
        <p:txBody>
          <a:bodyPr wrap="none">
            <a:spAutoFit/>
          </a:bodyPr>
          <a:lstStyle/>
          <a:p>
            <a:r>
              <a:rPr lang="en-AU" sz="1600"/>
              <a:t>linear</a:t>
            </a:r>
          </a:p>
        </p:txBody>
      </p:sp>
      <p:sp>
        <p:nvSpPr>
          <p:cNvPr id="12" name="Rectangle 11">
            <a:extLst>
              <a:ext uri="{FF2B5EF4-FFF2-40B4-BE49-F238E27FC236}">
                <a16:creationId xmlns:a16="http://schemas.microsoft.com/office/drawing/2014/main" id="{C52296C3-BF14-44BC-B143-0B2D1BACB276}"/>
              </a:ext>
            </a:extLst>
          </p:cNvPr>
          <p:cNvSpPr/>
          <p:nvPr/>
        </p:nvSpPr>
        <p:spPr>
          <a:xfrm>
            <a:off x="1671696" y="3998193"/>
            <a:ext cx="845103" cy="338554"/>
          </a:xfrm>
          <a:prstGeom prst="rect">
            <a:avLst/>
          </a:prstGeom>
        </p:spPr>
        <p:txBody>
          <a:bodyPr wrap="none">
            <a:spAutoFit/>
          </a:bodyPr>
          <a:lstStyle/>
          <a:p>
            <a:r>
              <a:rPr lang="en-AU" sz="1600"/>
              <a:t>volume</a:t>
            </a:r>
          </a:p>
        </p:txBody>
      </p:sp>
    </p:spTree>
    <p:extLst>
      <p:ext uri="{BB962C8B-B14F-4D97-AF65-F5344CB8AC3E}">
        <p14:creationId xmlns:p14="http://schemas.microsoft.com/office/powerpoint/2010/main" val="40360826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25B6E-BA52-430C-8D1C-799800E0E6E1}"/>
              </a:ext>
            </a:extLst>
          </p:cNvPr>
          <p:cNvSpPr>
            <a:spLocks noGrp="1"/>
          </p:cNvSpPr>
          <p:nvPr>
            <p:ph type="title"/>
          </p:nvPr>
        </p:nvSpPr>
        <p:spPr/>
        <p:txBody>
          <a:bodyPr/>
          <a:lstStyle/>
          <a:p>
            <a:r>
              <a:rPr lang="en-US" dirty="0"/>
              <a:t>Verbal representations: Reinforcing the notion of whole</a:t>
            </a:r>
          </a:p>
        </p:txBody>
      </p:sp>
      <p:sp>
        <p:nvSpPr>
          <p:cNvPr id="3" name="Content Placeholder 2">
            <a:extLst>
              <a:ext uri="{FF2B5EF4-FFF2-40B4-BE49-F238E27FC236}">
                <a16:creationId xmlns:a16="http://schemas.microsoft.com/office/drawing/2014/main" id="{EDEA359E-5D85-4DE7-8ADC-0A2521432DB0}"/>
              </a:ext>
            </a:extLst>
          </p:cNvPr>
          <p:cNvSpPr>
            <a:spLocks noGrp="1"/>
          </p:cNvSpPr>
          <p:nvPr>
            <p:ph idx="1"/>
          </p:nvPr>
        </p:nvSpPr>
        <p:spPr/>
        <p:txBody>
          <a:bodyPr/>
          <a:lstStyle/>
          <a:p>
            <a:r>
              <a:rPr lang="en-US" dirty="0"/>
              <a:t>Through the language you use, describe the partitions in relation to the whole.</a:t>
            </a:r>
          </a:p>
        </p:txBody>
      </p:sp>
      <p:grpSp>
        <p:nvGrpSpPr>
          <p:cNvPr id="4" name="Group 3">
            <a:extLst>
              <a:ext uri="{FF2B5EF4-FFF2-40B4-BE49-F238E27FC236}">
                <a16:creationId xmlns:a16="http://schemas.microsoft.com/office/drawing/2014/main" id="{03EE0E9F-6666-4868-9A1F-A07FBCF183AC}"/>
              </a:ext>
            </a:extLst>
          </p:cNvPr>
          <p:cNvGrpSpPr/>
          <p:nvPr/>
        </p:nvGrpSpPr>
        <p:grpSpPr>
          <a:xfrm rot="16200000">
            <a:off x="2005261" y="1518385"/>
            <a:ext cx="1401180" cy="1551494"/>
            <a:chOff x="584862" y="2381534"/>
            <a:chExt cx="1244900" cy="1123211"/>
          </a:xfrm>
          <a:effectLst/>
        </p:grpSpPr>
        <p:pic>
          <p:nvPicPr>
            <p:cNvPr id="5" name="Picture 4">
              <a:extLst>
                <a:ext uri="{FF2B5EF4-FFF2-40B4-BE49-F238E27FC236}">
                  <a16:creationId xmlns:a16="http://schemas.microsoft.com/office/drawing/2014/main" id="{51C04040-E265-4B71-A025-0B3191B3B21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a:off x="584862" y="2927337"/>
              <a:ext cx="1244900" cy="577408"/>
            </a:xfrm>
            <a:prstGeom prst="rect">
              <a:avLst/>
            </a:prstGeom>
            <a:ln>
              <a:noFill/>
            </a:ln>
            <a:effectLst/>
          </p:spPr>
        </p:pic>
        <p:pic>
          <p:nvPicPr>
            <p:cNvPr id="6" name="Picture 5">
              <a:extLst>
                <a:ext uri="{FF2B5EF4-FFF2-40B4-BE49-F238E27FC236}">
                  <a16:creationId xmlns:a16="http://schemas.microsoft.com/office/drawing/2014/main" id="{EB5F2377-2C8B-4041-8DB1-3E9036B5834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rot="10800000">
              <a:off x="584862" y="2381534"/>
              <a:ext cx="1244900" cy="577408"/>
            </a:xfrm>
            <a:prstGeom prst="rect">
              <a:avLst/>
            </a:prstGeom>
            <a:ln>
              <a:noFill/>
            </a:ln>
            <a:effectLst/>
          </p:spPr>
        </p:pic>
      </p:grpSp>
      <p:pic>
        <p:nvPicPr>
          <p:cNvPr id="12" name="Picture 11">
            <a:extLst>
              <a:ext uri="{FF2B5EF4-FFF2-40B4-BE49-F238E27FC236}">
                <a16:creationId xmlns:a16="http://schemas.microsoft.com/office/drawing/2014/main" id="{53AECA3F-61EC-482F-B503-6C7F6F9510B3}"/>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p:blipFill>
        <p:spPr>
          <a:xfrm rot="5400000">
            <a:off x="1758747" y="3394191"/>
            <a:ext cx="1104731" cy="726139"/>
          </a:xfrm>
          <a:prstGeom prst="rect">
            <a:avLst/>
          </a:prstGeom>
          <a:ln>
            <a:noFill/>
          </a:ln>
          <a:effectLst/>
        </p:spPr>
      </p:pic>
      <p:sp>
        <p:nvSpPr>
          <p:cNvPr id="14" name="TextBox 13">
            <a:extLst>
              <a:ext uri="{FF2B5EF4-FFF2-40B4-BE49-F238E27FC236}">
                <a16:creationId xmlns:a16="http://schemas.microsoft.com/office/drawing/2014/main" id="{21A4896F-D48C-446B-BFBB-72BB7EDDF6ED}"/>
              </a:ext>
            </a:extLst>
          </p:cNvPr>
          <p:cNvSpPr txBox="1"/>
          <p:nvPr/>
        </p:nvSpPr>
        <p:spPr>
          <a:xfrm>
            <a:off x="2732998" y="3423641"/>
            <a:ext cx="1565377" cy="784830"/>
          </a:xfrm>
          <a:prstGeom prst="rect">
            <a:avLst/>
          </a:prstGeom>
          <a:noFill/>
        </p:spPr>
        <p:txBody>
          <a:bodyPr wrap="square" rtlCol="0">
            <a:spAutoFit/>
          </a:bodyPr>
          <a:lstStyle/>
          <a:p>
            <a:r>
              <a:rPr lang="en-US" sz="1500"/>
              <a:t>This is one-half of one whole sandwich.</a:t>
            </a:r>
            <a:endParaRPr lang="en-AU" sz="1500"/>
          </a:p>
        </p:txBody>
      </p:sp>
      <p:sp>
        <p:nvSpPr>
          <p:cNvPr id="16" name="TextBox 15">
            <a:extLst>
              <a:ext uri="{FF2B5EF4-FFF2-40B4-BE49-F238E27FC236}">
                <a16:creationId xmlns:a16="http://schemas.microsoft.com/office/drawing/2014/main" id="{9506032E-95D8-4D9B-B28D-8A3C11B15143}"/>
              </a:ext>
            </a:extLst>
          </p:cNvPr>
          <p:cNvSpPr txBox="1"/>
          <p:nvPr/>
        </p:nvSpPr>
        <p:spPr>
          <a:xfrm>
            <a:off x="5985787" y="3423641"/>
            <a:ext cx="1813399" cy="784830"/>
          </a:xfrm>
          <a:prstGeom prst="rect">
            <a:avLst/>
          </a:prstGeom>
          <a:noFill/>
        </p:spPr>
        <p:txBody>
          <a:bodyPr wrap="square" rtlCol="0">
            <a:spAutoFit/>
          </a:bodyPr>
          <a:lstStyle/>
          <a:p>
            <a:r>
              <a:rPr lang="en-US" sz="1500"/>
              <a:t>This is one-fourth of one whole orange.</a:t>
            </a:r>
            <a:endParaRPr lang="en-AU" sz="1500"/>
          </a:p>
        </p:txBody>
      </p:sp>
      <p:pic>
        <p:nvPicPr>
          <p:cNvPr id="13" name="Picture 12">
            <a:extLst>
              <a:ext uri="{FF2B5EF4-FFF2-40B4-BE49-F238E27FC236}">
                <a16:creationId xmlns:a16="http://schemas.microsoft.com/office/drawing/2014/main" id="{3B722F72-BD1F-4871-B6DF-8EF479D5678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893329" y="3204895"/>
            <a:ext cx="926466" cy="880184"/>
          </a:xfrm>
          <a:prstGeom prst="rect">
            <a:avLst/>
          </a:prstGeom>
          <a:ln>
            <a:solidFill>
              <a:schemeClr val="bg2"/>
            </a:solidFill>
          </a:ln>
          <a:effectLst>
            <a:outerShdw blurRad="50800" dist="38100" dir="2700000" algn="tl" rotWithShape="0">
              <a:schemeClr val="bg2">
                <a:alpha val="40000"/>
              </a:schemeClr>
            </a:outerShdw>
          </a:effectLst>
        </p:spPr>
      </p:pic>
      <p:pic>
        <p:nvPicPr>
          <p:cNvPr id="15" name="Picture 14">
            <a:extLst>
              <a:ext uri="{FF2B5EF4-FFF2-40B4-BE49-F238E27FC236}">
                <a16:creationId xmlns:a16="http://schemas.microsoft.com/office/drawing/2014/main" id="{C1C25D38-DA3F-4AA1-8531-D4F8953157C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26402" y="1593542"/>
            <a:ext cx="1551494" cy="1401180"/>
          </a:xfrm>
          <a:prstGeom prst="rect">
            <a:avLst/>
          </a:prstGeom>
          <a:ln>
            <a:solidFill>
              <a:schemeClr val="bg2"/>
            </a:solidFill>
          </a:ln>
          <a:effectLst>
            <a:outerShdw blurRad="50800" dist="38100" dir="2700000" algn="tl" rotWithShape="0">
              <a:schemeClr val="bg2">
                <a:alpha val="40000"/>
              </a:schemeClr>
            </a:outerShdw>
          </a:effectLst>
        </p:spPr>
      </p:pic>
      <p:sp>
        <p:nvSpPr>
          <p:cNvPr id="8" name="Rectangle 7">
            <a:hlinkClick r:id="rId9" action="ppaction://hlinksldjump"/>
            <a:extLst>
              <a:ext uri="{FF2B5EF4-FFF2-40B4-BE49-F238E27FC236}">
                <a16:creationId xmlns:a16="http://schemas.microsoft.com/office/drawing/2014/main" id="{C2663090-CBEF-FC65-7BA6-13D7D007DDAF}"/>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Tree>
    <p:extLst>
      <p:ext uri="{BB962C8B-B14F-4D97-AF65-F5344CB8AC3E}">
        <p14:creationId xmlns:p14="http://schemas.microsoft.com/office/powerpoint/2010/main" val="27516906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Visual representations</a:t>
            </a:r>
          </a:p>
        </p:txBody>
      </p:sp>
      <p:sp>
        <p:nvSpPr>
          <p:cNvPr id="3" name="Rectangle 2">
            <a:hlinkClick r:id="rId4" action="ppaction://hlinksldjump"/>
            <a:extLst>
              <a:ext uri="{FF2B5EF4-FFF2-40B4-BE49-F238E27FC236}">
                <a16:creationId xmlns:a16="http://schemas.microsoft.com/office/drawing/2014/main" id="{8009F922-FC17-AD26-0D40-52C78B7D17A5}"/>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graphicFrame>
        <p:nvGraphicFramePr>
          <p:cNvPr id="36" name="Content Placeholder 3">
            <a:extLst>
              <a:ext uri="{FF2B5EF4-FFF2-40B4-BE49-F238E27FC236}">
                <a16:creationId xmlns:a16="http://schemas.microsoft.com/office/drawing/2014/main" id="{6C3EDA86-E4BC-42AC-BB40-D63AC360858B}"/>
              </a:ext>
            </a:extLst>
          </p:cNvPr>
          <p:cNvGraphicFramePr>
            <a:graphicFrameLocks/>
          </p:cNvGraphicFramePr>
          <p:nvPr>
            <p:extLst>
              <p:ext uri="{D42A27DB-BD31-4B8C-83A1-F6EECF244321}">
                <p14:modId xmlns:p14="http://schemas.microsoft.com/office/powerpoint/2010/main" val="1904716566"/>
              </p:ext>
            </p:extLst>
          </p:nvPr>
        </p:nvGraphicFramePr>
        <p:xfrm>
          <a:off x="327025" y="1095347"/>
          <a:ext cx="8455025" cy="3516583"/>
        </p:xfrm>
        <a:graphic>
          <a:graphicData uri="http://schemas.openxmlformats.org/drawingml/2006/table">
            <a:tbl>
              <a:tblPr firstRow="1" bandRow="1">
                <a:tableStyleId>{17292A2E-F333-43FB-9621-5CBBE7FDCDCB}</a:tableStyleId>
              </a:tblPr>
              <a:tblGrid>
                <a:gridCol w="2111375">
                  <a:extLst>
                    <a:ext uri="{9D8B030D-6E8A-4147-A177-3AD203B41FA5}">
                      <a16:colId xmlns:a16="http://schemas.microsoft.com/office/drawing/2014/main" val="20000"/>
                    </a:ext>
                  </a:extLst>
                </a:gridCol>
                <a:gridCol w="4349262">
                  <a:extLst>
                    <a:ext uri="{9D8B030D-6E8A-4147-A177-3AD203B41FA5}">
                      <a16:colId xmlns:a16="http://schemas.microsoft.com/office/drawing/2014/main" val="20001"/>
                    </a:ext>
                  </a:extLst>
                </a:gridCol>
                <a:gridCol w="1994388">
                  <a:extLst>
                    <a:ext uri="{9D8B030D-6E8A-4147-A177-3AD203B41FA5}">
                      <a16:colId xmlns:a16="http://schemas.microsoft.com/office/drawing/2014/main" val="20002"/>
                    </a:ext>
                  </a:extLst>
                </a:gridCol>
              </a:tblGrid>
              <a:tr h="649389">
                <a:tc>
                  <a:txBody>
                    <a:bodyPr/>
                    <a:lstStyle/>
                    <a:p>
                      <a:r>
                        <a:rPr lang="en-AU" sz="2000"/>
                        <a:t>Physical</a:t>
                      </a:r>
                    </a:p>
                    <a:p>
                      <a:r>
                        <a:rPr lang="en-AU" sz="2000"/>
                        <a:t>representation</a:t>
                      </a:r>
                    </a:p>
                  </a:txBody>
                  <a:tcPr marL="67907" marR="67907"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797979"/>
                    </a:solidFill>
                  </a:tcPr>
                </a:tc>
                <a:tc>
                  <a:txBody>
                    <a:bodyPr/>
                    <a:lstStyle/>
                    <a:p>
                      <a:r>
                        <a:rPr lang="en-AU" sz="2000"/>
                        <a:t>Verbal prompts</a:t>
                      </a:r>
                    </a:p>
                  </a:txBody>
                  <a:tcPr marL="67907" marR="67907"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797979"/>
                    </a:solidFill>
                  </a:tcPr>
                </a:tc>
                <a:tc>
                  <a:txBody>
                    <a:bodyPr/>
                    <a:lstStyle/>
                    <a:p>
                      <a:r>
                        <a:rPr lang="en-AU" sz="2000"/>
                        <a:t>Visual</a:t>
                      </a:r>
                    </a:p>
                    <a:p>
                      <a:r>
                        <a:rPr lang="en-AU" sz="2000"/>
                        <a:t>representation</a:t>
                      </a:r>
                    </a:p>
                  </a:txBody>
                  <a:tcPr marL="67907" marR="67907"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2700" cap="flat" cmpd="sng" algn="ctr">
                      <a:solidFill>
                        <a:srgbClr val="B5B5B5"/>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797979"/>
                    </a:solidFill>
                  </a:tcPr>
                </a:tc>
                <a:extLst>
                  <a:ext uri="{0D108BD9-81ED-4DB2-BD59-A6C34878D82A}">
                    <a16:rowId xmlns:a16="http://schemas.microsoft.com/office/drawing/2014/main" val="10000"/>
                  </a:ext>
                </a:extLst>
              </a:tr>
              <a:tr h="2838431">
                <a:tc>
                  <a:txBody>
                    <a:bodyPr/>
                    <a:lstStyle/>
                    <a:p>
                      <a:endParaRPr lang="en-AU" sz="2000">
                        <a:solidFill>
                          <a:schemeClr val="tx2"/>
                        </a:solidFill>
                      </a:endParaRPr>
                    </a:p>
                  </a:txBody>
                  <a:tcPr marL="67907" marR="67907" marT="34276" marB="34276">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pPr marL="342900" indent="-342900" algn="l" defTabSz="914400" rtl="0" eaLnBrk="1" latinLnBrk="0" hangingPunct="1">
                        <a:lnSpc>
                          <a:spcPct val="100000"/>
                        </a:lnSpc>
                        <a:spcBef>
                          <a:spcPts val="600"/>
                        </a:spcBef>
                        <a:buFont typeface="Arial" panose="020B0604020202020204" pitchFamily="34" charset="0"/>
                        <a:buChar char="•"/>
                      </a:pPr>
                      <a:r>
                        <a:rPr lang="en-US" sz="2000" kern="1200" dirty="0">
                          <a:solidFill>
                            <a:schemeClr val="tx2"/>
                          </a:solidFill>
                          <a:latin typeface="Arial" panose="020B0604020202020204" pitchFamily="34" charset="0"/>
                          <a:ea typeface="+mn-ea"/>
                          <a:cs typeface="Arial" panose="020B0604020202020204" pitchFamily="34" charset="0"/>
                        </a:rPr>
                        <a:t>How many pieces of chocolate have you placed in the collection?</a:t>
                      </a:r>
                    </a:p>
                    <a:p>
                      <a:pPr marL="342900" indent="-342900" algn="l" defTabSz="914400" rtl="0" eaLnBrk="1" latinLnBrk="0" hangingPunct="1">
                        <a:lnSpc>
                          <a:spcPct val="100000"/>
                        </a:lnSpc>
                        <a:spcBef>
                          <a:spcPts val="600"/>
                        </a:spcBef>
                        <a:buFont typeface="Arial" panose="020B0604020202020204" pitchFamily="34" charset="0"/>
                        <a:buChar char="•"/>
                      </a:pPr>
                      <a:r>
                        <a:rPr lang="en-US" sz="2000" kern="1200" dirty="0">
                          <a:solidFill>
                            <a:schemeClr val="tx2"/>
                          </a:solidFill>
                          <a:latin typeface="Arial" panose="020B0604020202020204" pitchFamily="34" charset="0"/>
                          <a:ea typeface="+mn-ea"/>
                          <a:cs typeface="Arial" panose="020B0604020202020204" pitchFamily="34" charset="0"/>
                        </a:rPr>
                        <a:t>How many pieces are covered in pink foil?</a:t>
                      </a:r>
                    </a:p>
                    <a:p>
                      <a:pPr marL="342900" indent="-342900" algn="l" defTabSz="914400" rtl="0" eaLnBrk="1" latinLnBrk="0" hangingPunct="1">
                        <a:lnSpc>
                          <a:spcPct val="100000"/>
                        </a:lnSpc>
                        <a:spcBef>
                          <a:spcPts val="600"/>
                        </a:spcBef>
                        <a:buFont typeface="Arial" panose="020B0604020202020204" pitchFamily="34" charset="0"/>
                        <a:buChar char="•"/>
                      </a:pPr>
                      <a:r>
                        <a:rPr lang="en-US" sz="2000" kern="1200" dirty="0">
                          <a:solidFill>
                            <a:schemeClr val="tx2"/>
                          </a:solidFill>
                          <a:latin typeface="Arial" panose="020B0604020202020204" pitchFamily="34" charset="0"/>
                          <a:ea typeface="+mn-ea"/>
                          <a:cs typeface="Arial" panose="020B0604020202020204" pitchFamily="34" charset="0"/>
                        </a:rPr>
                        <a:t>How can we </a:t>
                      </a:r>
                      <a:r>
                        <a:rPr lang="en-US" sz="2000" kern="1200" dirty="0" err="1">
                          <a:solidFill>
                            <a:schemeClr val="tx2"/>
                          </a:solidFill>
                          <a:latin typeface="Arial" panose="020B0604020202020204" pitchFamily="34" charset="0"/>
                          <a:ea typeface="+mn-ea"/>
                          <a:cs typeface="Arial" panose="020B0604020202020204" pitchFamily="34" charset="0"/>
                        </a:rPr>
                        <a:t>organise</a:t>
                      </a:r>
                      <a:r>
                        <a:rPr lang="en-US" sz="2000" kern="1200" dirty="0">
                          <a:solidFill>
                            <a:schemeClr val="tx2"/>
                          </a:solidFill>
                          <a:latin typeface="Arial" panose="020B0604020202020204" pitchFamily="34" charset="0"/>
                          <a:ea typeface="+mn-ea"/>
                          <a:cs typeface="Arial" panose="020B0604020202020204" pitchFamily="34" charset="0"/>
                        </a:rPr>
                        <a:t> the collection to better show the relationship between the whole and the </a:t>
                      </a:r>
                      <a:r>
                        <a:rPr lang="en-US" sz="2000" kern="1200" dirty="0" err="1">
                          <a:solidFill>
                            <a:schemeClr val="tx2"/>
                          </a:solidFill>
                          <a:latin typeface="Arial" panose="020B0604020202020204" pitchFamily="34" charset="0"/>
                          <a:ea typeface="+mn-ea"/>
                          <a:cs typeface="Arial" panose="020B0604020202020204" pitchFamily="34" charset="0"/>
                        </a:rPr>
                        <a:t>coloured</a:t>
                      </a:r>
                      <a:r>
                        <a:rPr lang="en-US" sz="2000" kern="1200" dirty="0">
                          <a:solidFill>
                            <a:schemeClr val="tx2"/>
                          </a:solidFill>
                          <a:latin typeface="Arial" panose="020B0604020202020204" pitchFamily="34" charset="0"/>
                          <a:ea typeface="+mn-ea"/>
                          <a:cs typeface="Arial" panose="020B0604020202020204" pitchFamily="34" charset="0"/>
                        </a:rPr>
                        <a:t> parts?</a:t>
                      </a:r>
                    </a:p>
                  </a:txBody>
                  <a:tcPr marL="67907" marR="67907" marT="34276" marB="34276" anchor="ctr">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tc>
                  <a:txBody>
                    <a:bodyPr/>
                    <a:lstStyle/>
                    <a:p>
                      <a:endParaRPr lang="en-AU" sz="2000" dirty="0"/>
                    </a:p>
                  </a:txBody>
                  <a:tcPr marL="68580" marR="68580" marT="34290" marB="34290">
                    <a:lnL w="12700" cap="flat" cmpd="sng" algn="ctr">
                      <a:solidFill>
                        <a:srgbClr val="B5B5B5"/>
                      </a:solidFill>
                      <a:prstDash val="solid"/>
                      <a:round/>
                      <a:headEnd type="none" w="med" len="med"/>
                      <a:tailEnd type="none" w="med" len="med"/>
                    </a:lnL>
                    <a:lnR w="12700" cap="flat" cmpd="sng" algn="ctr">
                      <a:solidFill>
                        <a:srgbClr val="B5B5B5"/>
                      </a:solidFill>
                      <a:prstDash val="solid"/>
                      <a:round/>
                      <a:headEnd type="none" w="med" len="med"/>
                      <a:tailEnd type="none" w="med" len="med"/>
                    </a:lnR>
                    <a:lnT w="19050" cap="flat" cmpd="sng" algn="ctr">
                      <a:solidFill>
                        <a:schemeClr val="bg2"/>
                      </a:solidFill>
                      <a:prstDash val="solid"/>
                      <a:round/>
                      <a:headEnd type="none" w="med" len="med"/>
                      <a:tailEnd type="none" w="med" len="med"/>
                    </a:lnT>
                    <a:lnB w="12700" cap="flat" cmpd="sng" algn="ctr">
                      <a:solidFill>
                        <a:srgbClr val="B5B5B5"/>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38" name="F358D3F7-E3B0-4732-B4E0-CFFDC496B091" descr="F358D3F7-E3B0-4732-B4E0-CFFDC496B091">
            <a:extLst>
              <a:ext uri="{FF2B5EF4-FFF2-40B4-BE49-F238E27FC236}">
                <a16:creationId xmlns:a16="http://schemas.microsoft.com/office/drawing/2014/main" id="{12493276-5D81-FC4E-DF4A-5B7F6D403E33}"/>
              </a:ext>
            </a:extLst>
          </p:cNvPr>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p:blipFill>
        <p:spPr bwMode="auto">
          <a:xfrm rot="5400000">
            <a:off x="825127" y="2485351"/>
            <a:ext cx="1115997" cy="1416480"/>
          </a:xfrm>
          <a:prstGeom prst="rect">
            <a:avLst/>
          </a:prstGeom>
          <a:ln w="38100" cap="sq">
            <a:noFill/>
            <a:prstDash val="solid"/>
            <a:miter lim="800000"/>
          </a:ln>
          <a:effectLst/>
        </p:spPr>
      </p:pic>
      <p:grpSp>
        <p:nvGrpSpPr>
          <p:cNvPr id="39" name="Group 38">
            <a:extLst>
              <a:ext uri="{FF2B5EF4-FFF2-40B4-BE49-F238E27FC236}">
                <a16:creationId xmlns:a16="http://schemas.microsoft.com/office/drawing/2014/main" id="{77DF1714-AC03-D6FF-C164-C93385D41FCA}"/>
              </a:ext>
            </a:extLst>
          </p:cNvPr>
          <p:cNvGrpSpPr/>
          <p:nvPr/>
        </p:nvGrpSpPr>
        <p:grpSpPr>
          <a:xfrm>
            <a:off x="7209438" y="2138982"/>
            <a:ext cx="1049576" cy="1612608"/>
            <a:chOff x="7235995" y="4683647"/>
            <a:chExt cx="980604" cy="1448879"/>
          </a:xfrm>
        </p:grpSpPr>
        <p:grpSp>
          <p:nvGrpSpPr>
            <p:cNvPr id="40" name="Group 39">
              <a:extLst>
                <a:ext uri="{FF2B5EF4-FFF2-40B4-BE49-F238E27FC236}">
                  <a16:creationId xmlns:a16="http://schemas.microsoft.com/office/drawing/2014/main" id="{2AD83EC4-96BE-0021-7405-960DAC6157E0}"/>
                </a:ext>
              </a:extLst>
            </p:cNvPr>
            <p:cNvGrpSpPr/>
            <p:nvPr/>
          </p:nvGrpSpPr>
          <p:grpSpPr>
            <a:xfrm>
              <a:off x="7356172" y="4738644"/>
              <a:ext cx="651017" cy="562445"/>
              <a:chOff x="3722871" y="4758110"/>
              <a:chExt cx="1785233" cy="1434056"/>
            </a:xfrm>
          </p:grpSpPr>
          <p:sp>
            <p:nvSpPr>
              <p:cNvPr id="53" name="Heart 52">
                <a:extLst>
                  <a:ext uri="{FF2B5EF4-FFF2-40B4-BE49-F238E27FC236}">
                    <a16:creationId xmlns:a16="http://schemas.microsoft.com/office/drawing/2014/main" id="{B1207084-B34C-EE2D-8388-2FD8A440AC17}"/>
                  </a:ext>
                </a:extLst>
              </p:cNvPr>
              <p:cNvSpPr/>
              <p:nvPr/>
            </p:nvSpPr>
            <p:spPr bwMode="auto">
              <a:xfrm>
                <a:off x="3722871" y="4766696"/>
                <a:ext cx="432048" cy="432048"/>
              </a:xfrm>
              <a:prstGeom prst="heart">
                <a:avLst/>
              </a:prstGeom>
              <a:solidFill>
                <a:srgbClr val="FF33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4" name="Heart 53">
                <a:extLst>
                  <a:ext uri="{FF2B5EF4-FFF2-40B4-BE49-F238E27FC236}">
                    <a16:creationId xmlns:a16="http://schemas.microsoft.com/office/drawing/2014/main" id="{4054EADF-C74C-FE97-DF57-7ED87DD54102}"/>
                  </a:ext>
                </a:extLst>
              </p:cNvPr>
              <p:cNvSpPr/>
              <p:nvPr/>
            </p:nvSpPr>
            <p:spPr bwMode="auto">
              <a:xfrm>
                <a:off x="3722871" y="5228432"/>
                <a:ext cx="432048" cy="432048"/>
              </a:xfrm>
              <a:prstGeom prst="heart">
                <a:avLst/>
              </a:prstGeom>
              <a:solidFill>
                <a:srgbClr val="FF33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5" name="Heart 54">
                <a:extLst>
                  <a:ext uri="{FF2B5EF4-FFF2-40B4-BE49-F238E27FC236}">
                    <a16:creationId xmlns:a16="http://schemas.microsoft.com/office/drawing/2014/main" id="{E894D4A8-DB1B-707E-85D2-215008917A29}"/>
                  </a:ext>
                </a:extLst>
              </p:cNvPr>
              <p:cNvSpPr/>
              <p:nvPr/>
            </p:nvSpPr>
            <p:spPr bwMode="auto">
              <a:xfrm>
                <a:off x="3722871" y="5760118"/>
                <a:ext cx="432048" cy="432048"/>
              </a:xfrm>
              <a:prstGeom prst="heart">
                <a:avLst/>
              </a:prstGeom>
              <a:solidFill>
                <a:srgbClr val="FF33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6" name="Heart 55">
                <a:extLst>
                  <a:ext uri="{FF2B5EF4-FFF2-40B4-BE49-F238E27FC236}">
                    <a16:creationId xmlns:a16="http://schemas.microsoft.com/office/drawing/2014/main" id="{7A1026BF-028E-2EE4-F99C-1D89242B1595}"/>
                  </a:ext>
                </a:extLst>
              </p:cNvPr>
              <p:cNvSpPr/>
              <p:nvPr/>
            </p:nvSpPr>
            <p:spPr bwMode="auto">
              <a:xfrm>
                <a:off x="4427984" y="4758110"/>
                <a:ext cx="432048" cy="432048"/>
              </a:xfrm>
              <a:prstGeom prst="heart">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7" name="Heart 56">
                <a:extLst>
                  <a:ext uri="{FF2B5EF4-FFF2-40B4-BE49-F238E27FC236}">
                    <a16:creationId xmlns:a16="http://schemas.microsoft.com/office/drawing/2014/main" id="{1859F02C-769E-9716-81E4-EC3A39C5FF2D}"/>
                  </a:ext>
                </a:extLst>
              </p:cNvPr>
              <p:cNvSpPr/>
              <p:nvPr/>
            </p:nvSpPr>
            <p:spPr bwMode="auto">
              <a:xfrm>
                <a:off x="4427984" y="5228432"/>
                <a:ext cx="432048" cy="432048"/>
              </a:xfrm>
              <a:prstGeom prst="heart">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8" name="Heart 57">
                <a:extLst>
                  <a:ext uri="{FF2B5EF4-FFF2-40B4-BE49-F238E27FC236}">
                    <a16:creationId xmlns:a16="http://schemas.microsoft.com/office/drawing/2014/main" id="{092CEB61-4124-B76D-71B8-88F8267FCBA4}"/>
                  </a:ext>
                </a:extLst>
              </p:cNvPr>
              <p:cNvSpPr/>
              <p:nvPr/>
            </p:nvSpPr>
            <p:spPr bwMode="auto">
              <a:xfrm>
                <a:off x="4427984" y="5760118"/>
                <a:ext cx="432048" cy="432048"/>
              </a:xfrm>
              <a:prstGeom prst="heart">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9" name="Heart 58">
                <a:extLst>
                  <a:ext uri="{FF2B5EF4-FFF2-40B4-BE49-F238E27FC236}">
                    <a16:creationId xmlns:a16="http://schemas.microsoft.com/office/drawing/2014/main" id="{0DE06557-1B73-D929-B3A5-566C01730178}"/>
                  </a:ext>
                </a:extLst>
              </p:cNvPr>
              <p:cNvSpPr/>
              <p:nvPr/>
            </p:nvSpPr>
            <p:spPr bwMode="auto">
              <a:xfrm>
                <a:off x="5076056" y="4766696"/>
                <a:ext cx="432048" cy="432048"/>
              </a:xfrm>
              <a:prstGeom prst="heart">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60" name="Heart 59">
                <a:extLst>
                  <a:ext uri="{FF2B5EF4-FFF2-40B4-BE49-F238E27FC236}">
                    <a16:creationId xmlns:a16="http://schemas.microsoft.com/office/drawing/2014/main" id="{A6AED157-3019-F9E2-926C-28B9737480FF}"/>
                  </a:ext>
                </a:extLst>
              </p:cNvPr>
              <p:cNvSpPr/>
              <p:nvPr/>
            </p:nvSpPr>
            <p:spPr bwMode="auto">
              <a:xfrm>
                <a:off x="5076056" y="5244440"/>
                <a:ext cx="432048" cy="432048"/>
              </a:xfrm>
              <a:prstGeom prst="heart">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61" name="Heart 60">
                <a:extLst>
                  <a:ext uri="{FF2B5EF4-FFF2-40B4-BE49-F238E27FC236}">
                    <a16:creationId xmlns:a16="http://schemas.microsoft.com/office/drawing/2014/main" id="{856A7252-8809-668A-63F8-F55A9EDCDE4C}"/>
                  </a:ext>
                </a:extLst>
              </p:cNvPr>
              <p:cNvSpPr/>
              <p:nvPr/>
            </p:nvSpPr>
            <p:spPr bwMode="auto">
              <a:xfrm>
                <a:off x="5076056" y="5716674"/>
                <a:ext cx="432048" cy="432048"/>
              </a:xfrm>
              <a:prstGeom prst="heart">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grpSp>
        <p:grpSp>
          <p:nvGrpSpPr>
            <p:cNvPr id="41" name="Group 40">
              <a:extLst>
                <a:ext uri="{FF2B5EF4-FFF2-40B4-BE49-F238E27FC236}">
                  <a16:creationId xmlns:a16="http://schemas.microsoft.com/office/drawing/2014/main" id="{611DD8A1-908C-2671-7850-A8A8882044FF}"/>
                </a:ext>
              </a:extLst>
            </p:cNvPr>
            <p:cNvGrpSpPr/>
            <p:nvPr/>
          </p:nvGrpSpPr>
          <p:grpSpPr>
            <a:xfrm>
              <a:off x="7377367" y="5602739"/>
              <a:ext cx="651017" cy="490558"/>
              <a:chOff x="8075658" y="836712"/>
              <a:chExt cx="1145848" cy="873545"/>
            </a:xfrm>
          </p:grpSpPr>
          <p:sp>
            <p:nvSpPr>
              <p:cNvPr id="43" name="Oval 42">
                <a:extLst>
                  <a:ext uri="{FF2B5EF4-FFF2-40B4-BE49-F238E27FC236}">
                    <a16:creationId xmlns:a16="http://schemas.microsoft.com/office/drawing/2014/main" id="{CCF8B429-2EB9-6FFB-F918-B381BD40BB42}"/>
                  </a:ext>
                </a:extLst>
              </p:cNvPr>
              <p:cNvSpPr/>
              <p:nvPr/>
            </p:nvSpPr>
            <p:spPr bwMode="auto">
              <a:xfrm>
                <a:off x="8075658" y="836712"/>
                <a:ext cx="315108" cy="267646"/>
              </a:xfrm>
              <a:prstGeom prst="ellipse">
                <a:avLst/>
              </a:prstGeom>
              <a:solidFill>
                <a:srgbClr val="FF33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45" name="Oval 44">
                <a:extLst>
                  <a:ext uri="{FF2B5EF4-FFF2-40B4-BE49-F238E27FC236}">
                    <a16:creationId xmlns:a16="http://schemas.microsoft.com/office/drawing/2014/main" id="{CAFB9B76-D370-8C32-A270-B97EF90675A4}"/>
                  </a:ext>
                </a:extLst>
              </p:cNvPr>
              <p:cNvSpPr/>
              <p:nvPr/>
            </p:nvSpPr>
            <p:spPr bwMode="auto">
              <a:xfrm>
                <a:off x="8090797" y="1130953"/>
                <a:ext cx="315108" cy="267646"/>
              </a:xfrm>
              <a:prstGeom prst="ellipse">
                <a:avLst/>
              </a:prstGeom>
              <a:solidFill>
                <a:srgbClr val="FF33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46" name="Oval 45">
                <a:extLst>
                  <a:ext uri="{FF2B5EF4-FFF2-40B4-BE49-F238E27FC236}">
                    <a16:creationId xmlns:a16="http://schemas.microsoft.com/office/drawing/2014/main" id="{517B702F-CD68-7CDF-E100-3BDFC6BB54CE}"/>
                  </a:ext>
                </a:extLst>
              </p:cNvPr>
              <p:cNvSpPr/>
              <p:nvPr/>
            </p:nvSpPr>
            <p:spPr bwMode="auto">
              <a:xfrm>
                <a:off x="8090797" y="1427471"/>
                <a:ext cx="315108" cy="267646"/>
              </a:xfrm>
              <a:prstGeom prst="ellipse">
                <a:avLst/>
              </a:prstGeom>
              <a:solidFill>
                <a:srgbClr val="FF33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47" name="Oval 46">
                <a:extLst>
                  <a:ext uri="{FF2B5EF4-FFF2-40B4-BE49-F238E27FC236}">
                    <a16:creationId xmlns:a16="http://schemas.microsoft.com/office/drawing/2014/main" id="{85B9072E-2F28-70F8-AD3A-CE9DE30EF76B}"/>
                  </a:ext>
                </a:extLst>
              </p:cNvPr>
              <p:cNvSpPr/>
              <p:nvPr/>
            </p:nvSpPr>
            <p:spPr bwMode="auto">
              <a:xfrm>
                <a:off x="8512294" y="836712"/>
                <a:ext cx="315108" cy="267646"/>
              </a:xfrm>
              <a:prstGeom prst="ellipse">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48" name="Oval 47">
                <a:extLst>
                  <a:ext uri="{FF2B5EF4-FFF2-40B4-BE49-F238E27FC236}">
                    <a16:creationId xmlns:a16="http://schemas.microsoft.com/office/drawing/2014/main" id="{903661C0-A2A5-46A3-7CC4-A921B7DEA903}"/>
                  </a:ext>
                </a:extLst>
              </p:cNvPr>
              <p:cNvSpPr/>
              <p:nvPr/>
            </p:nvSpPr>
            <p:spPr bwMode="auto">
              <a:xfrm>
                <a:off x="8512294" y="1127072"/>
                <a:ext cx="315108" cy="267646"/>
              </a:xfrm>
              <a:prstGeom prst="ellipse">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49" name="Oval 48">
                <a:extLst>
                  <a:ext uri="{FF2B5EF4-FFF2-40B4-BE49-F238E27FC236}">
                    <a16:creationId xmlns:a16="http://schemas.microsoft.com/office/drawing/2014/main" id="{FCBFDBEA-F59E-E6FF-2184-5DEA0E3C304F}"/>
                  </a:ext>
                </a:extLst>
              </p:cNvPr>
              <p:cNvSpPr/>
              <p:nvPr/>
            </p:nvSpPr>
            <p:spPr bwMode="auto">
              <a:xfrm>
                <a:off x="8515799" y="1442611"/>
                <a:ext cx="315108" cy="267646"/>
              </a:xfrm>
              <a:prstGeom prst="ellipse">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0" name="Oval 49">
                <a:extLst>
                  <a:ext uri="{FF2B5EF4-FFF2-40B4-BE49-F238E27FC236}">
                    <a16:creationId xmlns:a16="http://schemas.microsoft.com/office/drawing/2014/main" id="{80F23451-3E50-3B8D-8EEE-AD35BDEB846A}"/>
                  </a:ext>
                </a:extLst>
              </p:cNvPr>
              <p:cNvSpPr/>
              <p:nvPr/>
            </p:nvSpPr>
            <p:spPr bwMode="auto">
              <a:xfrm>
                <a:off x="8892480" y="836712"/>
                <a:ext cx="315108" cy="267646"/>
              </a:xfrm>
              <a:prstGeom prst="ellipse">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1" name="Oval 50">
                <a:extLst>
                  <a:ext uri="{FF2B5EF4-FFF2-40B4-BE49-F238E27FC236}">
                    <a16:creationId xmlns:a16="http://schemas.microsoft.com/office/drawing/2014/main" id="{9D8ECFD5-0CE3-5D68-5AFC-329E19214745}"/>
                  </a:ext>
                </a:extLst>
              </p:cNvPr>
              <p:cNvSpPr/>
              <p:nvPr/>
            </p:nvSpPr>
            <p:spPr bwMode="auto">
              <a:xfrm>
                <a:off x="8892480" y="1121452"/>
                <a:ext cx="315108" cy="267646"/>
              </a:xfrm>
              <a:prstGeom prst="ellipse">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sp>
            <p:nvSpPr>
              <p:cNvPr id="52" name="Oval 51">
                <a:extLst>
                  <a:ext uri="{FF2B5EF4-FFF2-40B4-BE49-F238E27FC236}">
                    <a16:creationId xmlns:a16="http://schemas.microsoft.com/office/drawing/2014/main" id="{B44E9A0B-C35A-C22A-3D9D-C1A911E03D7E}"/>
                  </a:ext>
                </a:extLst>
              </p:cNvPr>
              <p:cNvSpPr/>
              <p:nvPr/>
            </p:nvSpPr>
            <p:spPr bwMode="auto">
              <a:xfrm>
                <a:off x="8906398" y="1442611"/>
                <a:ext cx="315108" cy="267646"/>
              </a:xfrm>
              <a:prstGeom prst="ellipse">
                <a:avLst/>
              </a:prstGeom>
              <a:solidFill>
                <a:srgbClr val="FFC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AU" sz="1800" b="0" i="0" u="none" strike="noStrike" cap="none" normalizeH="0" baseline="0">
                  <a:ln>
                    <a:noFill/>
                  </a:ln>
                  <a:solidFill>
                    <a:schemeClr val="tx1"/>
                  </a:solidFill>
                  <a:effectLst/>
                  <a:latin typeface="Arial" charset="0"/>
                </a:endParaRPr>
              </a:p>
            </p:txBody>
          </p:sp>
        </p:grpSp>
        <p:sp>
          <p:nvSpPr>
            <p:cNvPr id="42" name="TextBox 41">
              <a:extLst>
                <a:ext uri="{FF2B5EF4-FFF2-40B4-BE49-F238E27FC236}">
                  <a16:creationId xmlns:a16="http://schemas.microsoft.com/office/drawing/2014/main" id="{451DC8C6-F126-2580-58C1-92D83F6886A2}"/>
                </a:ext>
              </a:extLst>
            </p:cNvPr>
            <p:cNvSpPr txBox="1"/>
            <p:nvPr/>
          </p:nvSpPr>
          <p:spPr>
            <a:xfrm>
              <a:off x="7235995" y="4683647"/>
              <a:ext cx="980604" cy="1448879"/>
            </a:xfrm>
            <a:prstGeom prst="rect">
              <a:avLst/>
            </a:prstGeom>
            <a:noFill/>
            <a:ln w="9525">
              <a:noFill/>
            </a:ln>
          </p:spPr>
          <p:txBody>
            <a:bodyPr wrap="square" rtlCol="0" anchor="ctr" anchorCtr="0">
              <a:noAutofit/>
            </a:bodyPr>
            <a:lstStyle/>
            <a:p>
              <a:pPr algn="ctr"/>
              <a:r>
                <a:rPr lang="en-AU"/>
                <a:t>or</a:t>
              </a:r>
            </a:p>
          </p:txBody>
        </p:sp>
      </p:grpSp>
      <p:sp>
        <p:nvSpPr>
          <p:cNvPr id="4" name="TextBox 3">
            <a:extLst>
              <a:ext uri="{FF2B5EF4-FFF2-40B4-BE49-F238E27FC236}">
                <a16:creationId xmlns:a16="http://schemas.microsoft.com/office/drawing/2014/main" id="{EEE156C8-452F-2D78-187B-DFB7C999494D}"/>
              </a:ext>
            </a:extLst>
          </p:cNvPr>
          <p:cNvSpPr txBox="1"/>
          <p:nvPr/>
        </p:nvSpPr>
        <p:spPr>
          <a:xfrm>
            <a:off x="192088" y="634637"/>
            <a:ext cx="3290547" cy="400110"/>
          </a:xfrm>
          <a:prstGeom prst="rect">
            <a:avLst/>
          </a:prstGeom>
          <a:noFill/>
        </p:spPr>
        <p:txBody>
          <a:bodyPr wrap="square" rtlCol="0">
            <a:spAutoFit/>
          </a:bodyPr>
          <a:lstStyle/>
          <a:p>
            <a:r>
              <a:rPr lang="en-AU" sz="2000"/>
              <a:t>Example strategy</a:t>
            </a:r>
          </a:p>
        </p:txBody>
      </p:sp>
    </p:spTree>
    <p:custDataLst>
      <p:tags r:id="rId1"/>
    </p:custDataLst>
    <p:extLst>
      <p:ext uri="{BB962C8B-B14F-4D97-AF65-F5344CB8AC3E}">
        <p14:creationId xmlns:p14="http://schemas.microsoft.com/office/powerpoint/2010/main" val="17822247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descr="A group of colorful people&#10;&#10;AI-generated content may be incorrect.">
            <a:extLst>
              <a:ext uri="{FF2B5EF4-FFF2-40B4-BE49-F238E27FC236}">
                <a16:creationId xmlns:a16="http://schemas.microsoft.com/office/drawing/2014/main" id="{6A9ED498-FD24-CAEA-8894-9A84BA0A4000}"/>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rcRect/>
          <a:stretch/>
        </p:blipFill>
        <p:spPr>
          <a:xfrm>
            <a:off x="4648200" y="1190957"/>
            <a:ext cx="4244975" cy="1360464"/>
          </a:xfrm>
        </p:spPr>
      </p:pic>
      <p:sp>
        <p:nvSpPr>
          <p:cNvPr id="2" name="Title 1">
            <a:extLst>
              <a:ext uri="{FF2B5EF4-FFF2-40B4-BE49-F238E27FC236}">
                <a16:creationId xmlns:a16="http://schemas.microsoft.com/office/drawing/2014/main" id="{A5755C4C-DFD9-96AD-933B-315C33F86551}"/>
              </a:ext>
            </a:extLst>
          </p:cNvPr>
          <p:cNvSpPr>
            <a:spLocks noGrp="1"/>
          </p:cNvSpPr>
          <p:nvPr>
            <p:ph type="title"/>
          </p:nvPr>
        </p:nvSpPr>
        <p:spPr/>
        <p:txBody>
          <a:bodyPr/>
          <a:lstStyle/>
          <a:p>
            <a:r>
              <a:rPr lang="en-US"/>
              <a:t>Symbolic representations</a:t>
            </a:r>
            <a:endParaRPr lang="en-AU"/>
          </a:p>
        </p:txBody>
      </p:sp>
      <p:grpSp>
        <p:nvGrpSpPr>
          <p:cNvPr id="21" name="Group 20">
            <a:extLst>
              <a:ext uri="{FF2B5EF4-FFF2-40B4-BE49-F238E27FC236}">
                <a16:creationId xmlns:a16="http://schemas.microsoft.com/office/drawing/2014/main" id="{652AE8F5-8D22-AAD4-C5EA-3D9B835E6C3A}"/>
              </a:ext>
            </a:extLst>
          </p:cNvPr>
          <p:cNvGrpSpPr/>
          <p:nvPr/>
        </p:nvGrpSpPr>
        <p:grpSpPr>
          <a:xfrm>
            <a:off x="5146313" y="1136848"/>
            <a:ext cx="1747340" cy="944442"/>
            <a:chOff x="6497068" y="1285929"/>
            <a:chExt cx="677843" cy="430064"/>
          </a:xfrm>
        </p:grpSpPr>
        <p:pic>
          <p:nvPicPr>
            <p:cNvPr id="10" name="Picture 9" descr="A yellow and pink snake&#10;&#10;AI-generated content may be incorrect.">
              <a:extLst>
                <a:ext uri="{FF2B5EF4-FFF2-40B4-BE49-F238E27FC236}">
                  <a16:creationId xmlns:a16="http://schemas.microsoft.com/office/drawing/2014/main" id="{06445E02-3A87-481E-41A4-75CC2DA56B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16914" y="1285929"/>
              <a:ext cx="457997" cy="310148"/>
            </a:xfrm>
            <a:prstGeom prst="rect">
              <a:avLst/>
            </a:prstGeom>
          </p:spPr>
        </p:pic>
        <p:pic>
          <p:nvPicPr>
            <p:cNvPr id="11" name="Picture 10" descr="A yellow and pink snake&#10;&#10;AI-generated content may be incorrect.">
              <a:extLst>
                <a:ext uri="{FF2B5EF4-FFF2-40B4-BE49-F238E27FC236}">
                  <a16:creationId xmlns:a16="http://schemas.microsoft.com/office/drawing/2014/main" id="{BF167113-EB85-B42D-EEFC-BC1CCF633F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6991" y="1344647"/>
              <a:ext cx="457997" cy="310148"/>
            </a:xfrm>
            <a:prstGeom prst="rect">
              <a:avLst/>
            </a:prstGeom>
          </p:spPr>
        </p:pic>
        <p:pic>
          <p:nvPicPr>
            <p:cNvPr id="12" name="Picture 11" descr="A yellow and pink snake&#10;&#10;AI-generated content may be incorrect.">
              <a:extLst>
                <a:ext uri="{FF2B5EF4-FFF2-40B4-BE49-F238E27FC236}">
                  <a16:creationId xmlns:a16="http://schemas.microsoft.com/office/drawing/2014/main" id="{BC0AB716-BA2B-C57B-57B4-AFDE15F65B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97068" y="1405845"/>
              <a:ext cx="457997" cy="310148"/>
            </a:xfrm>
            <a:prstGeom prst="rect">
              <a:avLst/>
            </a:prstGeom>
          </p:spPr>
        </p:pic>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FC4635B-6D13-CA7A-D3B8-A8302E6495B7}"/>
                  </a:ext>
                </a:extLst>
              </p:cNvPr>
              <p:cNvSpPr txBox="1"/>
              <p:nvPr/>
            </p:nvSpPr>
            <p:spPr>
              <a:xfrm>
                <a:off x="-234444" y="801400"/>
                <a:ext cx="4101141" cy="286238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AU" sz="9600" i="1" smtClean="0">
                              <a:latin typeface="Cambria Math" panose="02040503050406030204" pitchFamily="18" charset="0"/>
                            </a:rPr>
                          </m:ctrlPr>
                        </m:fPr>
                        <m:num>
                          <m:r>
                            <a:rPr lang="en-AU" sz="9600" b="0" i="1" smtClean="0">
                              <a:latin typeface="Cambria Math" panose="02040503050406030204" pitchFamily="18" charset="0"/>
                            </a:rPr>
                            <m:t>3</m:t>
                          </m:r>
                        </m:num>
                        <m:den>
                          <m:r>
                            <a:rPr lang="en-AU" sz="9600" b="0" i="1" smtClean="0">
                              <a:latin typeface="Cambria Math" panose="02040503050406030204" pitchFamily="18" charset="0"/>
                            </a:rPr>
                            <m:t>6</m:t>
                          </m:r>
                        </m:den>
                      </m:f>
                    </m:oMath>
                  </m:oMathPara>
                </a14:m>
                <a:endParaRPr lang="en-AU"/>
              </a:p>
            </p:txBody>
          </p:sp>
        </mc:Choice>
        <mc:Fallback xmlns="">
          <p:sp>
            <p:nvSpPr>
              <p:cNvPr id="16" name="TextBox 15">
                <a:extLst>
                  <a:ext uri="{FF2B5EF4-FFF2-40B4-BE49-F238E27FC236}">
                    <a16:creationId xmlns:a16="http://schemas.microsoft.com/office/drawing/2014/main" id="{CFC4635B-6D13-CA7A-D3B8-A8302E6495B7}"/>
                  </a:ext>
                </a:extLst>
              </p:cNvPr>
              <p:cNvSpPr txBox="1">
                <a:spLocks noRot="1" noChangeAspect="1" noMove="1" noResize="1" noEditPoints="1" noAdjustHandles="1" noChangeArrowheads="1" noChangeShapeType="1" noTextEdit="1"/>
              </p:cNvSpPr>
              <p:nvPr/>
            </p:nvSpPr>
            <p:spPr>
              <a:xfrm>
                <a:off x="-234444" y="801400"/>
                <a:ext cx="4101141" cy="2862387"/>
              </a:xfrm>
              <a:prstGeom prst="rect">
                <a:avLst/>
              </a:prstGeom>
              <a:blipFill>
                <a:blip r:embed="rId6"/>
                <a:stretch>
                  <a:fillRect/>
                </a:stretch>
              </a:blipFill>
            </p:spPr>
            <p:txBody>
              <a:bodyPr/>
              <a:lstStyle/>
              <a:p>
                <a:r>
                  <a:rPr lang="en-AU">
                    <a:noFill/>
                  </a:rPr>
                  <a:t> </a:t>
                </a:r>
              </a:p>
            </p:txBody>
          </p:sp>
        </mc:Fallback>
      </mc:AlternateContent>
      <p:pic>
        <p:nvPicPr>
          <p:cNvPr id="3" name="Graphic 2" descr="Confused person with solid fill">
            <a:extLst>
              <a:ext uri="{FF2B5EF4-FFF2-40B4-BE49-F238E27FC236}">
                <a16:creationId xmlns:a16="http://schemas.microsoft.com/office/drawing/2014/main" id="{19180DCB-93C7-2FD1-2432-7CB9A4436A5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90144" y="2655462"/>
            <a:ext cx="1080000" cy="1080000"/>
          </a:xfrm>
          <a:prstGeom prst="rect">
            <a:avLst/>
          </a:prstGeom>
        </p:spPr>
      </p:pic>
      <p:pic>
        <p:nvPicPr>
          <p:cNvPr id="4" name="Graphic 3" descr="Woman Shrugging with solid fill">
            <a:extLst>
              <a:ext uri="{FF2B5EF4-FFF2-40B4-BE49-F238E27FC236}">
                <a16:creationId xmlns:a16="http://schemas.microsoft.com/office/drawing/2014/main" id="{78E61312-650C-1E2A-B6C8-75784441FE9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345323" y="2655462"/>
            <a:ext cx="1080000" cy="1080000"/>
          </a:xfrm>
          <a:prstGeom prst="rect">
            <a:avLst/>
          </a:prstGeom>
        </p:spPr>
      </p:pic>
      <p:pic>
        <p:nvPicPr>
          <p:cNvPr id="5" name="Graphic 4" descr="Woman Shrugging with solid fill">
            <a:extLst>
              <a:ext uri="{FF2B5EF4-FFF2-40B4-BE49-F238E27FC236}">
                <a16:creationId xmlns:a16="http://schemas.microsoft.com/office/drawing/2014/main" id="{FA09054B-7E50-E1D5-E30C-D7769968EF8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80537" y="2638351"/>
            <a:ext cx="1080000" cy="1080000"/>
          </a:xfrm>
          <a:prstGeom prst="rect">
            <a:avLst/>
          </a:prstGeom>
        </p:spPr>
      </p:pic>
      <p:pic>
        <p:nvPicPr>
          <p:cNvPr id="6" name="Graphic 5" descr="Confused person with solid fill">
            <a:extLst>
              <a:ext uri="{FF2B5EF4-FFF2-40B4-BE49-F238E27FC236}">
                <a16:creationId xmlns:a16="http://schemas.microsoft.com/office/drawing/2014/main" id="{D68A1EA4-51D1-F19D-79D8-A5F248D77F3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939983" y="2581023"/>
            <a:ext cx="1080000" cy="1080000"/>
          </a:xfrm>
          <a:prstGeom prst="rect">
            <a:avLst/>
          </a:prstGeom>
        </p:spPr>
      </p:pic>
      <p:pic>
        <p:nvPicPr>
          <p:cNvPr id="7" name="Graphic 6" descr="Woman Shrugging with solid fill">
            <a:extLst>
              <a:ext uri="{FF2B5EF4-FFF2-40B4-BE49-F238E27FC236}">
                <a16:creationId xmlns:a16="http://schemas.microsoft.com/office/drawing/2014/main" id="{AFD8A3AF-8B6D-8977-A1F2-D78B951FA6E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707711" y="2789032"/>
            <a:ext cx="1080000" cy="1080000"/>
          </a:xfrm>
          <a:prstGeom prst="rect">
            <a:avLst/>
          </a:prstGeom>
        </p:spPr>
      </p:pic>
      <p:pic>
        <p:nvPicPr>
          <p:cNvPr id="8" name="Graphic 7" descr="Woman Shrugging with solid fill">
            <a:extLst>
              <a:ext uri="{FF2B5EF4-FFF2-40B4-BE49-F238E27FC236}">
                <a16:creationId xmlns:a16="http://schemas.microsoft.com/office/drawing/2014/main" id="{BC7A1ED4-4D84-60CA-B03E-7363A7A2322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92809" y="2875962"/>
            <a:ext cx="1080000" cy="1080000"/>
          </a:xfrm>
          <a:prstGeom prst="rect">
            <a:avLst/>
          </a:prstGeom>
        </p:spPr>
      </p:pic>
      <p:cxnSp>
        <p:nvCxnSpPr>
          <p:cNvPr id="13" name="Straight Connector 12">
            <a:extLst>
              <a:ext uri="{FF2B5EF4-FFF2-40B4-BE49-F238E27FC236}">
                <a16:creationId xmlns:a16="http://schemas.microsoft.com/office/drawing/2014/main" id="{C0B8447F-B8B9-33AB-7324-5FF8E5F21EF0}"/>
              </a:ext>
            </a:extLst>
          </p:cNvPr>
          <p:cNvCxnSpPr/>
          <p:nvPr/>
        </p:nvCxnSpPr>
        <p:spPr>
          <a:xfrm>
            <a:off x="4459547" y="2379306"/>
            <a:ext cx="285516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804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4965-EA64-F230-9765-AA0112515231}"/>
            </a:ext>
          </a:extLst>
        </p:cNvPr>
        <p:cNvGrpSpPr/>
        <p:nvPr/>
      </p:nvGrpSpPr>
      <p:grpSpPr>
        <a:xfrm>
          <a:off x="0" y="0"/>
          <a:ext cx="0" cy="0"/>
          <a:chOff x="0" y="0"/>
          <a:chExt cx="0" cy="0"/>
        </a:xfrm>
      </p:grpSpPr>
      <p:pic>
        <p:nvPicPr>
          <p:cNvPr id="18" name="Content Placeholder 17" descr="A group of colorful people&#10;&#10;AI-generated content may be incorrect.">
            <a:extLst>
              <a:ext uri="{FF2B5EF4-FFF2-40B4-BE49-F238E27FC236}">
                <a16:creationId xmlns:a16="http://schemas.microsoft.com/office/drawing/2014/main" id="{B8353462-C4C5-4AD3-8209-F938B486B1DA}"/>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rcRect/>
          <a:stretch/>
        </p:blipFill>
        <p:spPr>
          <a:xfrm>
            <a:off x="4648200" y="1190957"/>
            <a:ext cx="4244975" cy="1360464"/>
          </a:xfrm>
        </p:spPr>
      </p:pic>
      <p:sp>
        <p:nvSpPr>
          <p:cNvPr id="2" name="Title 1">
            <a:extLst>
              <a:ext uri="{FF2B5EF4-FFF2-40B4-BE49-F238E27FC236}">
                <a16:creationId xmlns:a16="http://schemas.microsoft.com/office/drawing/2014/main" id="{9F55AC36-62E8-0E1E-EC61-D5CEA83D9D81}"/>
              </a:ext>
            </a:extLst>
          </p:cNvPr>
          <p:cNvSpPr>
            <a:spLocks noGrp="1"/>
          </p:cNvSpPr>
          <p:nvPr>
            <p:ph type="title"/>
          </p:nvPr>
        </p:nvSpPr>
        <p:spPr/>
        <p:txBody>
          <a:bodyPr/>
          <a:lstStyle/>
          <a:p>
            <a:r>
              <a:rPr lang="en-US"/>
              <a:t>Symbolic representations</a:t>
            </a:r>
            <a:endParaRPr lang="en-AU"/>
          </a:p>
        </p:txBody>
      </p:sp>
      <p:grpSp>
        <p:nvGrpSpPr>
          <p:cNvPr id="21" name="Group 20">
            <a:extLst>
              <a:ext uri="{FF2B5EF4-FFF2-40B4-BE49-F238E27FC236}">
                <a16:creationId xmlns:a16="http://schemas.microsoft.com/office/drawing/2014/main" id="{B5EC0DC1-9251-D59E-C2BE-2023A69816EA}"/>
              </a:ext>
            </a:extLst>
          </p:cNvPr>
          <p:cNvGrpSpPr/>
          <p:nvPr/>
        </p:nvGrpSpPr>
        <p:grpSpPr>
          <a:xfrm>
            <a:off x="5146313" y="1136848"/>
            <a:ext cx="1747340" cy="944442"/>
            <a:chOff x="6497068" y="1285929"/>
            <a:chExt cx="677843" cy="430064"/>
          </a:xfrm>
        </p:grpSpPr>
        <p:pic>
          <p:nvPicPr>
            <p:cNvPr id="10" name="Picture 9" descr="A yellow and pink snake&#10;&#10;AI-generated content may be incorrect.">
              <a:extLst>
                <a:ext uri="{FF2B5EF4-FFF2-40B4-BE49-F238E27FC236}">
                  <a16:creationId xmlns:a16="http://schemas.microsoft.com/office/drawing/2014/main" id="{4D65C166-0EBB-BC9F-0E8C-8240D9A55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16914" y="1285929"/>
              <a:ext cx="457997" cy="310148"/>
            </a:xfrm>
            <a:prstGeom prst="rect">
              <a:avLst/>
            </a:prstGeom>
          </p:spPr>
        </p:pic>
        <p:pic>
          <p:nvPicPr>
            <p:cNvPr id="11" name="Picture 10" descr="A yellow and pink snake&#10;&#10;AI-generated content may be incorrect.">
              <a:extLst>
                <a:ext uri="{FF2B5EF4-FFF2-40B4-BE49-F238E27FC236}">
                  <a16:creationId xmlns:a16="http://schemas.microsoft.com/office/drawing/2014/main" id="{90698327-334B-3176-6DC5-827A332B39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06991" y="1344647"/>
              <a:ext cx="457997" cy="310148"/>
            </a:xfrm>
            <a:prstGeom prst="rect">
              <a:avLst/>
            </a:prstGeom>
          </p:spPr>
        </p:pic>
        <p:pic>
          <p:nvPicPr>
            <p:cNvPr id="12" name="Picture 11" descr="A yellow and pink snake&#10;&#10;AI-generated content may be incorrect.">
              <a:extLst>
                <a:ext uri="{FF2B5EF4-FFF2-40B4-BE49-F238E27FC236}">
                  <a16:creationId xmlns:a16="http://schemas.microsoft.com/office/drawing/2014/main" id="{CC871DB4-9EAB-027B-4369-D6524D1C2F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97068" y="1405845"/>
              <a:ext cx="457997" cy="310148"/>
            </a:xfrm>
            <a:prstGeom prst="rect">
              <a:avLst/>
            </a:prstGeom>
          </p:spPr>
        </p:pic>
      </p:grpSp>
      <p:sp>
        <p:nvSpPr>
          <p:cNvPr id="16" name="TextBox 15">
            <a:extLst>
              <a:ext uri="{FF2B5EF4-FFF2-40B4-BE49-F238E27FC236}">
                <a16:creationId xmlns:a16="http://schemas.microsoft.com/office/drawing/2014/main" id="{F53DF661-3BD7-7D73-4716-73D10A47165E}"/>
              </a:ext>
            </a:extLst>
          </p:cNvPr>
          <p:cNvSpPr txBox="1"/>
          <p:nvPr/>
        </p:nvSpPr>
        <p:spPr>
          <a:xfrm>
            <a:off x="1696690" y="2068260"/>
            <a:ext cx="222166" cy="246221"/>
          </a:xfrm>
          <a:prstGeom prst="rect">
            <a:avLst/>
          </a:prstGeom>
          <a:noFill/>
        </p:spPr>
        <p:txBody>
          <a:bodyPr wrap="square" rtlCol="0">
            <a:spAutoFit/>
          </a:bodyPr>
          <a:lstStyle/>
          <a:p>
            <a:r>
              <a:rPr lang="en-AU" sz="1000" b="1">
                <a:latin typeface="Amasis MT Pro Black" panose="020F0502020204030204" pitchFamily="18" charset="0"/>
                <a:ea typeface="Cambria Math" panose="02040503050406030204" pitchFamily="18" charset="0"/>
              </a:rPr>
              <a:t>3</a:t>
            </a:r>
          </a:p>
        </p:txBody>
      </p:sp>
      <p:pic>
        <p:nvPicPr>
          <p:cNvPr id="3" name="Graphic 2" descr="Confused person with solid fill">
            <a:extLst>
              <a:ext uri="{FF2B5EF4-FFF2-40B4-BE49-F238E27FC236}">
                <a16:creationId xmlns:a16="http://schemas.microsoft.com/office/drawing/2014/main" id="{B50E419D-0949-6F17-DA99-0C00D2C53A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90144" y="2655462"/>
            <a:ext cx="1080000" cy="1080000"/>
          </a:xfrm>
          <a:prstGeom prst="rect">
            <a:avLst/>
          </a:prstGeom>
        </p:spPr>
      </p:pic>
      <p:pic>
        <p:nvPicPr>
          <p:cNvPr id="4" name="Graphic 3" descr="Woman Shrugging with solid fill">
            <a:extLst>
              <a:ext uri="{FF2B5EF4-FFF2-40B4-BE49-F238E27FC236}">
                <a16:creationId xmlns:a16="http://schemas.microsoft.com/office/drawing/2014/main" id="{269C7356-842B-7C20-8393-B6C17DF87B7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45323" y="2655462"/>
            <a:ext cx="1080000" cy="1080000"/>
          </a:xfrm>
          <a:prstGeom prst="rect">
            <a:avLst/>
          </a:prstGeom>
        </p:spPr>
      </p:pic>
      <p:pic>
        <p:nvPicPr>
          <p:cNvPr id="5" name="Graphic 4" descr="Woman Shrugging with solid fill">
            <a:extLst>
              <a:ext uri="{FF2B5EF4-FFF2-40B4-BE49-F238E27FC236}">
                <a16:creationId xmlns:a16="http://schemas.microsoft.com/office/drawing/2014/main" id="{5B0BB483-393B-E3FA-8E24-6936EA99B0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80537" y="2638351"/>
            <a:ext cx="1080000" cy="1080000"/>
          </a:xfrm>
          <a:prstGeom prst="rect">
            <a:avLst/>
          </a:prstGeom>
        </p:spPr>
      </p:pic>
      <p:pic>
        <p:nvPicPr>
          <p:cNvPr id="6" name="Graphic 5" descr="Confused person with solid fill">
            <a:extLst>
              <a:ext uri="{FF2B5EF4-FFF2-40B4-BE49-F238E27FC236}">
                <a16:creationId xmlns:a16="http://schemas.microsoft.com/office/drawing/2014/main" id="{6BA7B108-A1CF-E401-F5B8-08219022CD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39983" y="2581023"/>
            <a:ext cx="1080000" cy="1080000"/>
          </a:xfrm>
          <a:prstGeom prst="rect">
            <a:avLst/>
          </a:prstGeom>
        </p:spPr>
      </p:pic>
      <p:pic>
        <p:nvPicPr>
          <p:cNvPr id="7" name="Graphic 6" descr="Woman Shrugging with solid fill">
            <a:extLst>
              <a:ext uri="{FF2B5EF4-FFF2-40B4-BE49-F238E27FC236}">
                <a16:creationId xmlns:a16="http://schemas.microsoft.com/office/drawing/2014/main" id="{E8633FA0-1AB6-E4F1-6AFC-65F1FD45D38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07711" y="2789032"/>
            <a:ext cx="1080000" cy="1080000"/>
          </a:xfrm>
          <a:prstGeom prst="rect">
            <a:avLst/>
          </a:prstGeom>
        </p:spPr>
      </p:pic>
      <p:pic>
        <p:nvPicPr>
          <p:cNvPr id="8" name="Graphic 7" descr="Woman Shrugging with solid fill">
            <a:extLst>
              <a:ext uri="{FF2B5EF4-FFF2-40B4-BE49-F238E27FC236}">
                <a16:creationId xmlns:a16="http://schemas.microsoft.com/office/drawing/2014/main" id="{64207888-BD9A-59C1-F595-6246843255C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92809" y="2875962"/>
            <a:ext cx="1080000" cy="1080000"/>
          </a:xfrm>
          <a:prstGeom prst="rect">
            <a:avLst/>
          </a:prstGeom>
        </p:spPr>
      </p:pic>
      <p:cxnSp>
        <p:nvCxnSpPr>
          <p:cNvPr id="13" name="Straight Connector 12">
            <a:extLst>
              <a:ext uri="{FF2B5EF4-FFF2-40B4-BE49-F238E27FC236}">
                <a16:creationId xmlns:a16="http://schemas.microsoft.com/office/drawing/2014/main" id="{6AFF4123-3535-848B-2A1A-3D6004370751}"/>
              </a:ext>
            </a:extLst>
          </p:cNvPr>
          <p:cNvCxnSpPr/>
          <p:nvPr/>
        </p:nvCxnSpPr>
        <p:spPr>
          <a:xfrm>
            <a:off x="4459547" y="2379306"/>
            <a:ext cx="285516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C448016-F96E-00AC-229E-40E13D5F934D}"/>
              </a:ext>
            </a:extLst>
          </p:cNvPr>
          <p:cNvCxnSpPr/>
          <p:nvPr/>
        </p:nvCxnSpPr>
        <p:spPr>
          <a:xfrm>
            <a:off x="1478165" y="2396412"/>
            <a:ext cx="666894" cy="0"/>
          </a:xfrm>
          <a:prstGeom prst="line">
            <a:avLst/>
          </a:prstGeom>
          <a:ln w="76200"/>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16CF48AC-5867-A674-217C-BC9095CBB3C7}"/>
              </a:ext>
            </a:extLst>
          </p:cNvPr>
          <p:cNvSpPr txBox="1"/>
          <p:nvPr/>
        </p:nvSpPr>
        <p:spPr>
          <a:xfrm>
            <a:off x="1696690" y="2500867"/>
            <a:ext cx="222166" cy="246221"/>
          </a:xfrm>
          <a:prstGeom prst="rect">
            <a:avLst/>
          </a:prstGeom>
          <a:noFill/>
        </p:spPr>
        <p:txBody>
          <a:bodyPr wrap="square" rtlCol="0">
            <a:spAutoFit/>
          </a:bodyPr>
          <a:lstStyle/>
          <a:p>
            <a:r>
              <a:rPr lang="en-AU" sz="1000" b="1">
                <a:latin typeface="Amasis MT Pro Black" panose="020F0502020204030204" pitchFamily="18" charset="0"/>
                <a:ea typeface="Cambria Math" panose="02040503050406030204" pitchFamily="18" charset="0"/>
              </a:rPr>
              <a:t>6</a:t>
            </a:r>
          </a:p>
        </p:txBody>
      </p:sp>
    </p:spTree>
    <p:extLst>
      <p:ext uri="{BB962C8B-B14F-4D97-AF65-F5344CB8AC3E}">
        <p14:creationId xmlns:p14="http://schemas.microsoft.com/office/powerpoint/2010/main" val="15854779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Symbolic representations: T</a:t>
            </a:r>
            <a:r>
              <a:rPr lang="en-AU"/>
              <a:t>he ‘language’ of fractions</a:t>
            </a:r>
            <a:endParaRPr lang="en-AU" i="1">
              <a:solidFill>
                <a:srgbClr val="FF0000"/>
              </a:solidFill>
            </a:endParaRPr>
          </a:p>
        </p:txBody>
      </p:sp>
      <p:sp>
        <p:nvSpPr>
          <p:cNvPr id="39" name="Content Placeholder 2">
            <a:extLst>
              <a:ext uri="{FF2B5EF4-FFF2-40B4-BE49-F238E27FC236}">
                <a16:creationId xmlns:a16="http://schemas.microsoft.com/office/drawing/2014/main" id="{4E54415C-2D97-429B-9753-917D37730F82}"/>
              </a:ext>
            </a:extLst>
          </p:cNvPr>
          <p:cNvSpPr>
            <a:spLocks noGrp="1"/>
          </p:cNvSpPr>
          <p:nvPr>
            <p:ph idx="1"/>
          </p:nvPr>
        </p:nvSpPr>
        <p:spPr/>
        <p:txBody>
          <a:bodyPr/>
          <a:lstStyle/>
          <a:p>
            <a:endParaRPr lang="en-AU"/>
          </a:p>
          <a:p>
            <a:endParaRPr lang="en-AU" sz="3000"/>
          </a:p>
        </p:txBody>
      </p:sp>
      <p:sp>
        <p:nvSpPr>
          <p:cNvPr id="3" name="Rectangle 2">
            <a:hlinkClick r:id="rId4" action="ppaction://hlinksldjump"/>
            <a:extLst>
              <a:ext uri="{FF2B5EF4-FFF2-40B4-BE49-F238E27FC236}">
                <a16:creationId xmlns:a16="http://schemas.microsoft.com/office/drawing/2014/main" id="{8D90219F-4167-8D04-B7CA-FCE8964AFE14}"/>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grpSp>
        <p:nvGrpSpPr>
          <p:cNvPr id="7" name="Group 6">
            <a:extLst>
              <a:ext uri="{FF2B5EF4-FFF2-40B4-BE49-F238E27FC236}">
                <a16:creationId xmlns:a16="http://schemas.microsoft.com/office/drawing/2014/main" id="{F3DC3C50-F114-4B57-E44B-58CAEB1C0BBD}"/>
              </a:ext>
            </a:extLst>
          </p:cNvPr>
          <p:cNvGrpSpPr/>
          <p:nvPr/>
        </p:nvGrpSpPr>
        <p:grpSpPr>
          <a:xfrm>
            <a:off x="1471845" y="1897129"/>
            <a:ext cx="2928664" cy="1352812"/>
            <a:chOff x="1995002" y="1463225"/>
            <a:chExt cx="2928664" cy="1352812"/>
          </a:xfrm>
        </p:grpSpPr>
        <p:grpSp>
          <p:nvGrpSpPr>
            <p:cNvPr id="5" name="Group 4">
              <a:extLst>
                <a:ext uri="{FF2B5EF4-FFF2-40B4-BE49-F238E27FC236}">
                  <a16:creationId xmlns:a16="http://schemas.microsoft.com/office/drawing/2014/main" id="{3EF898D9-3F09-7B37-09C5-3F3020E204ED}"/>
                </a:ext>
              </a:extLst>
            </p:cNvPr>
            <p:cNvGrpSpPr/>
            <p:nvPr/>
          </p:nvGrpSpPr>
          <p:grpSpPr>
            <a:xfrm>
              <a:off x="2701651" y="1613225"/>
              <a:ext cx="2222015" cy="1113166"/>
              <a:chOff x="2701651" y="1613225"/>
              <a:chExt cx="2222015" cy="1113166"/>
            </a:xfrm>
          </p:grpSpPr>
          <p:sp>
            <p:nvSpPr>
              <p:cNvPr id="52" name="TextBox 51">
                <a:extLst>
                  <a:ext uri="{FF2B5EF4-FFF2-40B4-BE49-F238E27FC236}">
                    <a16:creationId xmlns:a16="http://schemas.microsoft.com/office/drawing/2014/main" id="{C8953CAD-2EBA-0915-61A5-CBA09CBB96AA}"/>
                  </a:ext>
                </a:extLst>
              </p:cNvPr>
              <p:cNvSpPr txBox="1"/>
              <p:nvPr/>
            </p:nvSpPr>
            <p:spPr>
              <a:xfrm>
                <a:off x="2701651" y="2310893"/>
                <a:ext cx="2222015" cy="415498"/>
              </a:xfrm>
              <a:prstGeom prst="rect">
                <a:avLst/>
              </a:prstGeom>
              <a:noFill/>
            </p:spPr>
            <p:txBody>
              <a:bodyPr wrap="square" rtlCol="0">
                <a:spAutoFit/>
              </a:bodyPr>
              <a:lstStyle/>
              <a:p>
                <a:pPr marL="401241" indent="-401241">
                  <a:spcBef>
                    <a:spcPts val="0"/>
                  </a:spcBef>
                  <a:spcAft>
                    <a:spcPts val="450"/>
                  </a:spcAft>
                  <a:buFont typeface="Wingdings" pitchFamily="2" charset="2"/>
                  <a:buChar char=""/>
                </a:pPr>
                <a:r>
                  <a:rPr lang="en-AU" sz="2000" b="1">
                    <a:solidFill>
                      <a:srgbClr val="99CC33"/>
                    </a:solidFill>
                  </a:rPr>
                  <a:t>denominator</a:t>
                </a:r>
              </a:p>
            </p:txBody>
          </p:sp>
          <p:sp>
            <p:nvSpPr>
              <p:cNvPr id="55" name="TextBox 54">
                <a:extLst>
                  <a:ext uri="{FF2B5EF4-FFF2-40B4-BE49-F238E27FC236}">
                    <a16:creationId xmlns:a16="http://schemas.microsoft.com/office/drawing/2014/main" id="{B9EA487C-5ADF-206F-86CA-353B68C15F43}"/>
                  </a:ext>
                </a:extLst>
              </p:cNvPr>
              <p:cNvSpPr txBox="1"/>
              <p:nvPr/>
            </p:nvSpPr>
            <p:spPr>
              <a:xfrm>
                <a:off x="2701651" y="1957887"/>
                <a:ext cx="2222015" cy="415498"/>
              </a:xfrm>
              <a:prstGeom prst="rect">
                <a:avLst/>
              </a:prstGeom>
              <a:noFill/>
            </p:spPr>
            <p:txBody>
              <a:bodyPr wrap="square" rtlCol="0">
                <a:spAutoFit/>
              </a:bodyPr>
              <a:lstStyle/>
              <a:p>
                <a:pPr marL="401241" indent="-401241">
                  <a:spcBef>
                    <a:spcPts val="0"/>
                  </a:spcBef>
                  <a:spcAft>
                    <a:spcPts val="450"/>
                  </a:spcAft>
                  <a:buFont typeface="Wingdings" pitchFamily="2" charset="2"/>
                  <a:buChar char=""/>
                </a:pPr>
                <a:r>
                  <a:rPr lang="en-AU" sz="2000" b="1"/>
                  <a:t>vinculum</a:t>
                </a:r>
              </a:p>
            </p:txBody>
          </p:sp>
          <p:sp>
            <p:nvSpPr>
              <p:cNvPr id="56" name="TextBox 55">
                <a:extLst>
                  <a:ext uri="{FF2B5EF4-FFF2-40B4-BE49-F238E27FC236}">
                    <a16:creationId xmlns:a16="http://schemas.microsoft.com/office/drawing/2014/main" id="{95AA7B2B-D757-0E38-8284-715FE7862C8F}"/>
                  </a:ext>
                </a:extLst>
              </p:cNvPr>
              <p:cNvSpPr txBox="1"/>
              <p:nvPr/>
            </p:nvSpPr>
            <p:spPr>
              <a:xfrm>
                <a:off x="2701651" y="1613225"/>
                <a:ext cx="2222015" cy="415498"/>
              </a:xfrm>
              <a:prstGeom prst="rect">
                <a:avLst/>
              </a:prstGeom>
              <a:noFill/>
            </p:spPr>
            <p:txBody>
              <a:bodyPr wrap="square" rtlCol="0">
                <a:spAutoFit/>
              </a:bodyPr>
              <a:lstStyle/>
              <a:p>
                <a:pPr marL="401241" indent="-401241">
                  <a:spcBef>
                    <a:spcPts val="0"/>
                  </a:spcBef>
                  <a:spcAft>
                    <a:spcPts val="450"/>
                  </a:spcAft>
                  <a:buFont typeface="Wingdings" pitchFamily="2" charset="2"/>
                  <a:buChar char=""/>
                </a:pPr>
                <a:r>
                  <a:rPr lang="en-AU" sz="2000" b="1">
                    <a:solidFill>
                      <a:srgbClr val="7030A0"/>
                    </a:solidFill>
                  </a:rPr>
                  <a:t>numerator</a:t>
                </a:r>
              </a:p>
            </p:txBody>
          </p:sp>
        </p:grpSp>
        <p:grpSp>
          <p:nvGrpSpPr>
            <p:cNvPr id="6" name="Group 5">
              <a:extLst>
                <a:ext uri="{FF2B5EF4-FFF2-40B4-BE49-F238E27FC236}">
                  <a16:creationId xmlns:a16="http://schemas.microsoft.com/office/drawing/2014/main" id="{2C78BF1C-00B0-B499-6CF4-0E27DF3C9074}"/>
                </a:ext>
              </a:extLst>
            </p:cNvPr>
            <p:cNvGrpSpPr/>
            <p:nvPr/>
          </p:nvGrpSpPr>
          <p:grpSpPr>
            <a:xfrm>
              <a:off x="1995002" y="1463225"/>
              <a:ext cx="594924" cy="1352812"/>
              <a:chOff x="1995002" y="1463225"/>
              <a:chExt cx="594924" cy="1352812"/>
            </a:xfrm>
          </p:grpSpPr>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9DECD26-300C-2971-0040-98C67722DA68}"/>
                      </a:ext>
                    </a:extLst>
                  </p:cNvPr>
                  <p:cNvSpPr txBox="1"/>
                  <p:nvPr/>
                </p:nvSpPr>
                <p:spPr>
                  <a:xfrm>
                    <a:off x="1995002" y="1735205"/>
                    <a:ext cx="439817"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4500" i="1">
                              <a:latin typeface="Cambria Math"/>
                            </a:rPr>
                            <m:t>−</m:t>
                          </m:r>
                        </m:oMath>
                      </m:oMathPara>
                    </a14:m>
                    <a:endParaRPr lang="en-AU" sz="4500"/>
                  </a:p>
                </p:txBody>
              </p:sp>
            </mc:Choice>
            <mc:Fallback xmlns="">
              <p:sp>
                <p:nvSpPr>
                  <p:cNvPr id="54" name="TextBox 53">
                    <a:extLst>
                      <a:ext uri="{FF2B5EF4-FFF2-40B4-BE49-F238E27FC236}">
                        <a16:creationId xmlns:a16="http://schemas.microsoft.com/office/drawing/2014/main" id="{29DECD26-300C-2971-0040-98C67722DA68}"/>
                      </a:ext>
                    </a:extLst>
                  </p:cNvPr>
                  <p:cNvSpPr txBox="1">
                    <a:spLocks noRot="1" noChangeAspect="1" noMove="1" noResize="1" noEditPoints="1" noAdjustHandles="1" noChangeArrowheads="1" noChangeShapeType="1" noTextEdit="1"/>
                  </p:cNvSpPr>
                  <p:nvPr/>
                </p:nvSpPr>
                <p:spPr>
                  <a:xfrm>
                    <a:off x="1995002" y="1735205"/>
                    <a:ext cx="439817" cy="784830"/>
                  </a:xfrm>
                  <a:prstGeom prst="rect">
                    <a:avLst/>
                  </a:prstGeom>
                  <a:blipFill>
                    <a:blip r:embed="rId5"/>
                    <a:stretch>
                      <a:fillRect r="-8219"/>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A04522D2-33C6-45D6-B281-229F9419781F}"/>
                      </a:ext>
                    </a:extLst>
                  </p:cNvPr>
                  <p:cNvSpPr txBox="1"/>
                  <p:nvPr/>
                </p:nvSpPr>
                <p:spPr>
                  <a:xfrm>
                    <a:off x="2022863" y="2100456"/>
                    <a:ext cx="567063" cy="71558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4050" i="1">
                              <a:latin typeface="Cambria Math" panose="02040503050406030204" pitchFamily="18" charset="0"/>
                            </a:rPr>
                            <m:t>8</m:t>
                          </m:r>
                        </m:oMath>
                      </m:oMathPara>
                    </a14:m>
                    <a:endParaRPr lang="en-AU" sz="4050">
                      <a:latin typeface="+mn-lt"/>
                    </a:endParaRPr>
                  </a:p>
                </p:txBody>
              </p:sp>
            </mc:Choice>
            <mc:Fallback xmlns="">
              <p:sp>
                <p:nvSpPr>
                  <p:cNvPr id="53" name="TextBox 52">
                    <a:extLst>
                      <a:ext uri="{FF2B5EF4-FFF2-40B4-BE49-F238E27FC236}">
                        <a16:creationId xmlns:a16="http://schemas.microsoft.com/office/drawing/2014/main" id="{A04522D2-33C6-45D6-B281-229F9419781F}"/>
                      </a:ext>
                    </a:extLst>
                  </p:cNvPr>
                  <p:cNvSpPr txBox="1">
                    <a:spLocks noRot="1" noChangeAspect="1" noMove="1" noResize="1" noEditPoints="1" noAdjustHandles="1" noChangeArrowheads="1" noChangeShapeType="1" noTextEdit="1"/>
                  </p:cNvSpPr>
                  <p:nvPr/>
                </p:nvSpPr>
                <p:spPr>
                  <a:xfrm>
                    <a:off x="2022863" y="2100456"/>
                    <a:ext cx="567063" cy="715581"/>
                  </a:xfrm>
                  <a:prstGeom prst="rect">
                    <a:avLst/>
                  </a:prstGeom>
                  <a:blipFill>
                    <a:blip r:embed="rId6"/>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A7A320F-0217-00C9-7CF0-22C7BE5D9866}"/>
                      </a:ext>
                    </a:extLst>
                  </p:cNvPr>
                  <p:cNvSpPr txBox="1"/>
                  <p:nvPr/>
                </p:nvSpPr>
                <p:spPr>
                  <a:xfrm>
                    <a:off x="2079148" y="1463225"/>
                    <a:ext cx="439817" cy="71558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AU" sz="4050" i="1">
                              <a:latin typeface="Cambria Math" panose="02040503050406030204" pitchFamily="18" charset="0"/>
                            </a:rPr>
                            <m:t>3</m:t>
                          </m:r>
                        </m:oMath>
                      </m:oMathPara>
                    </a14:m>
                    <a:endParaRPr lang="en-AU" sz="4050">
                      <a:latin typeface="+mn-lt"/>
                    </a:endParaRPr>
                  </a:p>
                </p:txBody>
              </p:sp>
            </mc:Choice>
            <mc:Fallback xmlns="">
              <p:sp>
                <p:nvSpPr>
                  <p:cNvPr id="57" name="TextBox 56">
                    <a:extLst>
                      <a:ext uri="{FF2B5EF4-FFF2-40B4-BE49-F238E27FC236}">
                        <a16:creationId xmlns:a16="http://schemas.microsoft.com/office/drawing/2014/main" id="{1A7A320F-0217-00C9-7CF0-22C7BE5D9866}"/>
                      </a:ext>
                    </a:extLst>
                  </p:cNvPr>
                  <p:cNvSpPr txBox="1">
                    <a:spLocks noRot="1" noChangeAspect="1" noMove="1" noResize="1" noEditPoints="1" noAdjustHandles="1" noChangeArrowheads="1" noChangeShapeType="1" noTextEdit="1"/>
                  </p:cNvSpPr>
                  <p:nvPr/>
                </p:nvSpPr>
                <p:spPr>
                  <a:xfrm>
                    <a:off x="2079148" y="1463225"/>
                    <a:ext cx="439817" cy="715581"/>
                  </a:xfrm>
                  <a:prstGeom prst="rect">
                    <a:avLst/>
                  </a:prstGeom>
                  <a:blipFill>
                    <a:blip r:embed="rId7"/>
                    <a:stretch>
                      <a:fillRect/>
                    </a:stretch>
                  </a:blipFill>
                </p:spPr>
                <p:txBody>
                  <a:bodyPr/>
                  <a:lstStyle/>
                  <a:p>
                    <a:r>
                      <a:rPr lang="en-AU">
                        <a:noFill/>
                      </a:rPr>
                      <a:t> </a:t>
                    </a:r>
                  </a:p>
                </p:txBody>
              </p:sp>
            </mc:Fallback>
          </mc:AlternateContent>
        </p:grpSp>
      </p:grpSp>
      <p:sp>
        <p:nvSpPr>
          <p:cNvPr id="8" name="TextBox 7">
            <a:extLst>
              <a:ext uri="{FF2B5EF4-FFF2-40B4-BE49-F238E27FC236}">
                <a16:creationId xmlns:a16="http://schemas.microsoft.com/office/drawing/2014/main" id="{3674A492-E8A3-E2EF-C149-3D765C0DAA44}"/>
              </a:ext>
            </a:extLst>
          </p:cNvPr>
          <p:cNvSpPr txBox="1"/>
          <p:nvPr/>
        </p:nvSpPr>
        <p:spPr>
          <a:xfrm>
            <a:off x="3635034" y="3311954"/>
            <a:ext cx="2331927" cy="1015663"/>
          </a:xfrm>
          <a:prstGeom prst="rect">
            <a:avLst/>
          </a:prstGeom>
          <a:noFill/>
        </p:spPr>
        <p:txBody>
          <a:bodyPr wrap="square" rtlCol="0">
            <a:spAutoFit/>
          </a:bodyPr>
          <a:lstStyle/>
          <a:p>
            <a:r>
              <a:rPr lang="en-AU" sz="2000">
                <a:solidFill>
                  <a:schemeClr val="accent4"/>
                </a:solidFill>
              </a:rPr>
              <a:t>The name of the size of the part: </a:t>
            </a:r>
            <a:r>
              <a:rPr lang="en-AU" sz="2000" b="1">
                <a:solidFill>
                  <a:schemeClr val="accent4"/>
                </a:solidFill>
              </a:rPr>
              <a:t>eighths</a:t>
            </a:r>
          </a:p>
        </p:txBody>
      </p:sp>
      <p:sp>
        <p:nvSpPr>
          <p:cNvPr id="9" name="TextBox 8">
            <a:extLst>
              <a:ext uri="{FF2B5EF4-FFF2-40B4-BE49-F238E27FC236}">
                <a16:creationId xmlns:a16="http://schemas.microsoft.com/office/drawing/2014/main" id="{A80FE6B2-0302-3E5A-7B04-6E5F7161570C}"/>
              </a:ext>
            </a:extLst>
          </p:cNvPr>
          <p:cNvSpPr txBox="1"/>
          <p:nvPr/>
        </p:nvSpPr>
        <p:spPr>
          <a:xfrm>
            <a:off x="3406036" y="863338"/>
            <a:ext cx="2331927" cy="1015663"/>
          </a:xfrm>
          <a:prstGeom prst="rect">
            <a:avLst/>
          </a:prstGeom>
          <a:noFill/>
        </p:spPr>
        <p:txBody>
          <a:bodyPr wrap="square" rtlCol="0">
            <a:spAutoFit/>
          </a:bodyPr>
          <a:lstStyle/>
          <a:p>
            <a:r>
              <a:rPr lang="en-AU" sz="2000">
                <a:solidFill>
                  <a:srgbClr val="7030A0"/>
                </a:solidFill>
              </a:rPr>
              <a:t>The number of parts of that size: </a:t>
            </a:r>
            <a:r>
              <a:rPr lang="en-AU" sz="2000" b="1">
                <a:solidFill>
                  <a:srgbClr val="7030A0"/>
                </a:solidFill>
              </a:rPr>
              <a:t>three</a:t>
            </a:r>
            <a:endParaRPr lang="en-AU" sz="2000">
              <a:solidFill>
                <a:srgbClr val="7030A0"/>
              </a:solidFill>
            </a:endParaRPr>
          </a:p>
        </p:txBody>
      </p:sp>
    </p:spTree>
    <p:custDataLst>
      <p:tags r:id="rId1"/>
    </p:custDataLst>
    <p:extLst>
      <p:ext uri="{BB962C8B-B14F-4D97-AF65-F5344CB8AC3E}">
        <p14:creationId xmlns:p14="http://schemas.microsoft.com/office/powerpoint/2010/main" val="3380371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Brainstorming everyday uses of fractions</a:t>
            </a:r>
          </a:p>
        </p:txBody>
      </p:sp>
      <p:sp>
        <p:nvSpPr>
          <p:cNvPr id="3" name="Content Placeholder 2"/>
          <p:cNvSpPr>
            <a:spLocks noGrp="1"/>
          </p:cNvSpPr>
          <p:nvPr>
            <p:ph idx="1"/>
          </p:nvPr>
        </p:nvSpPr>
        <p:spPr>
          <a:xfrm>
            <a:off x="327025" y="771550"/>
            <a:ext cx="4749031" cy="3708000"/>
          </a:xfrm>
        </p:spPr>
        <p:txBody>
          <a:bodyPr>
            <a:normAutofit fontScale="92500" lnSpcReduction="20000"/>
          </a:bodyPr>
          <a:lstStyle/>
          <a:p>
            <a:r>
              <a:rPr lang="en-US" b="1" dirty="0">
                <a:solidFill>
                  <a:schemeClr val="accent3"/>
                </a:solidFill>
              </a:rPr>
              <a:t>In a moment …</a:t>
            </a:r>
          </a:p>
          <a:p>
            <a:endParaRPr lang="en-US" b="1" dirty="0">
              <a:solidFill>
                <a:schemeClr val="accent3"/>
              </a:solidFill>
            </a:endParaRPr>
          </a:p>
          <a:p>
            <a:r>
              <a:rPr lang="en-US" b="1" dirty="0">
                <a:solidFill>
                  <a:schemeClr val="accent3"/>
                </a:solidFill>
              </a:rPr>
              <a:t>Consider</a:t>
            </a:r>
            <a:r>
              <a:rPr lang="en-US" dirty="0"/>
              <a:t> </a:t>
            </a:r>
            <a:r>
              <a:rPr lang="en-AU" sz="2200" dirty="0"/>
              <a:t>where you and your students encounter fractions in daily life.</a:t>
            </a:r>
          </a:p>
          <a:p>
            <a:endParaRPr lang="en-AU" dirty="0"/>
          </a:p>
          <a:p>
            <a:r>
              <a:rPr lang="en-AU" b="1" dirty="0">
                <a:solidFill>
                  <a:schemeClr val="accent3"/>
                </a:solidFill>
              </a:rPr>
              <a:t>List</a:t>
            </a:r>
            <a:r>
              <a:rPr lang="en-AU" dirty="0"/>
              <a:t> </a:t>
            </a:r>
            <a:r>
              <a:rPr lang="en-AU" sz="2200" dirty="0"/>
              <a:t>these encounters on page 1 of the </a:t>
            </a:r>
            <a:r>
              <a:rPr lang="en-AU" sz="2200" i="1" dirty="0"/>
              <a:t>Fractions reflection </a:t>
            </a:r>
            <a:r>
              <a:rPr lang="en-AU" sz="2200" dirty="0"/>
              <a:t>resource.</a:t>
            </a:r>
          </a:p>
          <a:p>
            <a:endParaRPr lang="en-AU" dirty="0"/>
          </a:p>
          <a:p>
            <a:r>
              <a:rPr lang="en-AU" b="1" dirty="0">
                <a:solidFill>
                  <a:schemeClr val="accent3"/>
                </a:solidFill>
              </a:rPr>
              <a:t>Share and compare</a:t>
            </a:r>
            <a:r>
              <a:rPr lang="en-AU" dirty="0"/>
              <a:t> </a:t>
            </a:r>
            <a:r>
              <a:rPr lang="en-AU" sz="2200" dirty="0"/>
              <a:t>your list with other participants.</a:t>
            </a:r>
          </a:p>
          <a:p>
            <a:endParaRPr lang="en-AU" dirty="0"/>
          </a:p>
          <a:p>
            <a:r>
              <a:rPr lang="en-AU" dirty="0"/>
              <a:t> </a:t>
            </a:r>
          </a:p>
        </p:txBody>
      </p:sp>
      <p:sp>
        <p:nvSpPr>
          <p:cNvPr id="5" name="Rectangle 4">
            <a:hlinkClick r:id="rId4" action="ppaction://hlinksldjump"/>
            <a:extLst>
              <a:ext uri="{FF2B5EF4-FFF2-40B4-BE49-F238E27FC236}">
                <a16:creationId xmlns:a16="http://schemas.microsoft.com/office/drawing/2014/main" id="{CC3D85A7-1D88-93A2-F960-0C02F7A3F39C}"/>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pic>
        <p:nvPicPr>
          <p:cNvPr id="4" name="Content Placeholder 8">
            <a:extLst>
              <a:ext uri="{FF2B5EF4-FFF2-40B4-BE49-F238E27FC236}">
                <a16:creationId xmlns:a16="http://schemas.microsoft.com/office/drawing/2014/main" id="{8A5688BF-2000-C331-0894-777129085E2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341527" y="1095841"/>
            <a:ext cx="2707975" cy="2951817"/>
          </a:xfrm>
          <a:prstGeom prst="rect">
            <a:avLst/>
          </a:prstGeom>
        </p:spPr>
      </p:pic>
      <p:pic>
        <p:nvPicPr>
          <p:cNvPr id="6" name="Picture 5" descr="A group of people talking&#10;&#10;AI-generated content may be incorrect.">
            <a:extLst>
              <a:ext uri="{FF2B5EF4-FFF2-40B4-BE49-F238E27FC236}">
                <a16:creationId xmlns:a16="http://schemas.microsoft.com/office/drawing/2014/main" id="{4FD14EB2-9994-82BE-F5B2-5F7CAD7380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24913" y="3767250"/>
            <a:ext cx="900000" cy="900000"/>
          </a:xfrm>
          <a:prstGeom prst="rect">
            <a:avLst/>
          </a:prstGeom>
          <a:noFill/>
        </p:spPr>
      </p:pic>
    </p:spTree>
    <p:custDataLst>
      <p:tags r:id="rId1"/>
    </p:custDataLst>
    <p:extLst>
      <p:ext uri="{BB962C8B-B14F-4D97-AF65-F5344CB8AC3E}">
        <p14:creationId xmlns:p14="http://schemas.microsoft.com/office/powerpoint/2010/main" val="4152041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743393-2DBC-328C-988B-BDE8C6FC4D1B}"/>
              </a:ext>
            </a:extLst>
          </p:cNvPr>
          <p:cNvPicPr>
            <a:picLocks noChangeAspect="1"/>
          </p:cNvPicPr>
          <p:nvPr/>
        </p:nvPicPr>
        <p:blipFill>
          <a:blip r:embed="rId3"/>
          <a:stretch>
            <a:fillRect/>
          </a:stretch>
        </p:blipFill>
        <p:spPr>
          <a:xfrm>
            <a:off x="1691680" y="1317942"/>
            <a:ext cx="5819775" cy="2507615"/>
          </a:xfrm>
          <a:prstGeom prst="rect">
            <a:avLst/>
          </a:prstGeom>
        </p:spPr>
      </p:pic>
      <p:sp>
        <p:nvSpPr>
          <p:cNvPr id="3" name="Title 2">
            <a:extLst>
              <a:ext uri="{FF2B5EF4-FFF2-40B4-BE49-F238E27FC236}">
                <a16:creationId xmlns:a16="http://schemas.microsoft.com/office/drawing/2014/main" id="{DCC57FD1-27EF-BA40-04F6-DF8A226C24E6}"/>
              </a:ext>
            </a:extLst>
          </p:cNvPr>
          <p:cNvSpPr>
            <a:spLocks noGrp="1"/>
          </p:cNvSpPr>
          <p:nvPr>
            <p:ph type="title"/>
          </p:nvPr>
        </p:nvSpPr>
        <p:spPr/>
        <p:txBody>
          <a:bodyPr/>
          <a:lstStyle/>
          <a:p>
            <a:r>
              <a:rPr lang="en-AU"/>
              <a:t>Fractions wear disguises!</a:t>
            </a:r>
          </a:p>
        </p:txBody>
      </p:sp>
    </p:spTree>
    <p:extLst>
      <p:ext uri="{BB962C8B-B14F-4D97-AF65-F5344CB8AC3E}">
        <p14:creationId xmlns:p14="http://schemas.microsoft.com/office/powerpoint/2010/main" val="4206258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B0317-957C-4928-A439-31744BFB943D}"/>
              </a:ext>
            </a:extLst>
          </p:cNvPr>
          <p:cNvSpPr>
            <a:spLocks noGrp="1"/>
          </p:cNvSpPr>
          <p:nvPr>
            <p:ph type="title"/>
          </p:nvPr>
        </p:nvSpPr>
        <p:spPr/>
        <p:txBody>
          <a:bodyPr/>
          <a:lstStyle/>
          <a:p>
            <a:r>
              <a:rPr lang="en-AU" dirty="0">
                <a:latin typeface="Arial"/>
                <a:cs typeface="Arial"/>
              </a:rPr>
              <a:t>Activity</a:t>
            </a:r>
          </a:p>
        </p:txBody>
      </p:sp>
      <p:pic>
        <p:nvPicPr>
          <p:cNvPr id="7" name="Picture 6" descr="A group of people talking&#10;&#10;AI-generated content may be incorrect.">
            <a:extLst>
              <a:ext uri="{FF2B5EF4-FFF2-40B4-BE49-F238E27FC236}">
                <a16:creationId xmlns:a16="http://schemas.microsoft.com/office/drawing/2014/main" id="{91136129-A058-19C0-53E6-B4D47E14DF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4913" y="3767250"/>
            <a:ext cx="900000" cy="900000"/>
          </a:xfrm>
          <a:prstGeom prst="rect">
            <a:avLst/>
          </a:prstGeom>
          <a:noFill/>
        </p:spPr>
      </p:pic>
      <p:pic>
        <p:nvPicPr>
          <p:cNvPr id="3" name="Picture 2">
            <a:extLst>
              <a:ext uri="{FF2B5EF4-FFF2-40B4-BE49-F238E27FC236}">
                <a16:creationId xmlns:a16="http://schemas.microsoft.com/office/drawing/2014/main" id="{5D315906-8D4F-064C-DFC8-BFB9D524495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108723" y="472950"/>
            <a:ext cx="2926553" cy="4197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964586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E8E74-18DF-1421-5279-479E7D2ABF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5135EF-A1A8-71AC-0121-F7160122CC33}"/>
              </a:ext>
            </a:extLst>
          </p:cNvPr>
          <p:cNvSpPr>
            <a:spLocks noGrp="1"/>
          </p:cNvSpPr>
          <p:nvPr>
            <p:ph type="title"/>
          </p:nvPr>
        </p:nvSpPr>
        <p:spPr/>
        <p:txBody>
          <a:bodyPr/>
          <a:lstStyle/>
          <a:p>
            <a:r>
              <a:rPr lang="en-AU" dirty="0"/>
              <a:t>Fraction constructs: Ways to see fractions</a:t>
            </a:r>
          </a:p>
        </p:txBody>
      </p:sp>
      <p:sp>
        <p:nvSpPr>
          <p:cNvPr id="5" name="Rectangle 4">
            <a:hlinkClick r:id="rId3" action="ppaction://hlinksldjump"/>
            <a:extLst>
              <a:ext uri="{FF2B5EF4-FFF2-40B4-BE49-F238E27FC236}">
                <a16:creationId xmlns:a16="http://schemas.microsoft.com/office/drawing/2014/main" id="{D31A5EA3-3296-7215-9425-50C802FA4359}"/>
              </a:ext>
            </a:extLst>
          </p:cNvPr>
          <p:cNvSpPr/>
          <p:nvPr/>
        </p:nvSpPr>
        <p:spPr bwMode="auto">
          <a:xfrm>
            <a:off x="1258770" y="4583167"/>
            <a:ext cx="2376264" cy="276999"/>
          </a:xfrm>
          <a:prstGeom prst="rect">
            <a:avLst/>
          </a:prstGeom>
          <a:noFill/>
          <a:ln>
            <a:noFill/>
          </a:ln>
          <a:effectLst/>
        </p:spPr>
        <p:txBody>
          <a:bodyPr vert="horz" wrap="square" lIns="68580" tIns="34290" rIns="68580" bIns="34290" numCol="1" rtlCol="0" anchor="t" anchorCtr="0" compatLnSpc="1">
            <a:prstTxWarp prst="textNoShape">
              <a:avLst/>
            </a:prstTxWarp>
            <a:spAutoFit/>
          </a:bodyPr>
          <a:lstStyle/>
          <a:p>
            <a:pPr defTabSz="685800"/>
            <a:endParaRPr lang="en-AU" sz="1350"/>
          </a:p>
        </p:txBody>
      </p:sp>
      <p:sp>
        <p:nvSpPr>
          <p:cNvPr id="10" name="Content Placeholder 2">
            <a:extLst>
              <a:ext uri="{FF2B5EF4-FFF2-40B4-BE49-F238E27FC236}">
                <a16:creationId xmlns:a16="http://schemas.microsoft.com/office/drawing/2014/main" id="{CCFD0CF1-BCED-1226-019D-AB7314A5803B}"/>
              </a:ext>
            </a:extLst>
          </p:cNvPr>
          <p:cNvSpPr>
            <a:spLocks noGrp="1"/>
          </p:cNvSpPr>
          <p:nvPr>
            <p:ph idx="1"/>
          </p:nvPr>
        </p:nvSpPr>
        <p:spPr>
          <a:xfrm>
            <a:off x="398584" y="771550"/>
            <a:ext cx="8496000" cy="3708000"/>
          </a:xfrm>
        </p:spPr>
        <p:txBody>
          <a:bodyPr/>
          <a:lstStyle/>
          <a:p>
            <a:pPr indent="266700"/>
            <a:r>
              <a:rPr lang="en-AU"/>
              <a:t>Fractions as a </a:t>
            </a:r>
            <a:r>
              <a:rPr lang="en-AU" b="1">
                <a:solidFill>
                  <a:srgbClr val="0070C0"/>
                </a:solidFill>
              </a:rPr>
              <a:t>part-whole</a:t>
            </a:r>
            <a:r>
              <a:rPr lang="en-AU"/>
              <a:t> </a:t>
            </a:r>
            <a:endParaRPr lang="en-AU" b="1"/>
          </a:p>
          <a:p>
            <a:pPr indent="266700"/>
            <a:endParaRPr lang="en-AU" sz="1500"/>
          </a:p>
          <a:p>
            <a:pPr indent="266700"/>
            <a:r>
              <a:rPr lang="en-AU"/>
              <a:t>Fractions as a </a:t>
            </a:r>
            <a:r>
              <a:rPr lang="en-AU" b="1">
                <a:solidFill>
                  <a:schemeClr val="accent3"/>
                </a:solidFill>
              </a:rPr>
              <a:t>measure</a:t>
            </a:r>
            <a:r>
              <a:rPr lang="en-AU" b="1"/>
              <a:t> </a:t>
            </a:r>
          </a:p>
          <a:p>
            <a:pPr indent="266700"/>
            <a:endParaRPr lang="en-AU" sz="1500"/>
          </a:p>
          <a:p>
            <a:pPr indent="266700"/>
            <a:r>
              <a:rPr lang="en-AU"/>
              <a:t>Fractions as </a:t>
            </a:r>
            <a:r>
              <a:rPr lang="en-AU" b="1">
                <a:solidFill>
                  <a:schemeClr val="accent4">
                    <a:lumMod val="75000"/>
                  </a:schemeClr>
                </a:solidFill>
              </a:rPr>
              <a:t>division</a:t>
            </a:r>
            <a:r>
              <a:rPr lang="en-AU" b="1"/>
              <a:t> </a:t>
            </a:r>
          </a:p>
          <a:p>
            <a:pPr indent="266700"/>
            <a:endParaRPr lang="en-AU" sz="1500">
              <a:solidFill>
                <a:schemeClr val="tx1"/>
              </a:solidFill>
            </a:endParaRPr>
          </a:p>
          <a:p>
            <a:pPr indent="266700"/>
            <a:r>
              <a:rPr lang="en-AU">
                <a:solidFill>
                  <a:schemeClr val="tx1"/>
                </a:solidFill>
              </a:rPr>
              <a:t>Fractions as </a:t>
            </a:r>
            <a:r>
              <a:rPr lang="en-AU" b="1">
                <a:solidFill>
                  <a:schemeClr val="accent5"/>
                </a:solidFill>
              </a:rPr>
              <a:t>operators</a:t>
            </a:r>
            <a:r>
              <a:rPr lang="en-AU" b="1">
                <a:solidFill>
                  <a:schemeClr val="tx1"/>
                </a:solidFill>
              </a:rPr>
              <a:t> </a:t>
            </a:r>
          </a:p>
          <a:p>
            <a:pPr indent="266700"/>
            <a:endParaRPr lang="en-AU" sz="1500">
              <a:solidFill>
                <a:schemeClr val="tx1"/>
              </a:solidFill>
            </a:endParaRPr>
          </a:p>
          <a:p>
            <a:pPr indent="266700"/>
            <a:r>
              <a:rPr lang="en-AU">
                <a:solidFill>
                  <a:schemeClr val="tx1"/>
                </a:solidFill>
              </a:rPr>
              <a:t>Fractions as </a:t>
            </a:r>
            <a:r>
              <a:rPr lang="en-AU" b="1">
                <a:solidFill>
                  <a:srgbClr val="45AFAD"/>
                </a:solidFill>
              </a:rPr>
              <a:t>ratios</a:t>
            </a:r>
          </a:p>
        </p:txBody>
      </p:sp>
      <p:sp>
        <p:nvSpPr>
          <p:cNvPr id="11" name="Rectangle 10">
            <a:extLst>
              <a:ext uri="{FF2B5EF4-FFF2-40B4-BE49-F238E27FC236}">
                <a16:creationId xmlns:a16="http://schemas.microsoft.com/office/drawing/2014/main" id="{8A449CCD-F97F-0B99-9668-E7E488FB58F6}"/>
              </a:ext>
            </a:extLst>
          </p:cNvPr>
          <p:cNvSpPr/>
          <p:nvPr/>
        </p:nvSpPr>
        <p:spPr bwMode="auto">
          <a:xfrm>
            <a:off x="334153" y="3528942"/>
            <a:ext cx="216024" cy="276999"/>
          </a:xfrm>
          <a:prstGeom prst="rect">
            <a:avLst/>
          </a:prstGeom>
          <a:solidFill>
            <a:srgbClr val="99D6D6"/>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3" name="Rectangle 12">
            <a:extLst>
              <a:ext uri="{FF2B5EF4-FFF2-40B4-BE49-F238E27FC236}">
                <a16:creationId xmlns:a16="http://schemas.microsoft.com/office/drawing/2014/main" id="{A024F8DC-29F2-589F-327A-E1F2585024FE}"/>
              </a:ext>
            </a:extLst>
          </p:cNvPr>
          <p:cNvSpPr/>
          <p:nvPr/>
        </p:nvSpPr>
        <p:spPr bwMode="auto">
          <a:xfrm>
            <a:off x="334153" y="2855335"/>
            <a:ext cx="216024" cy="276999"/>
          </a:xfrm>
          <a:prstGeom prst="rect">
            <a:avLst/>
          </a:prstGeom>
          <a:solidFill>
            <a:srgbClr val="C1A3E0"/>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4" name="Rectangle 13">
            <a:extLst>
              <a:ext uri="{FF2B5EF4-FFF2-40B4-BE49-F238E27FC236}">
                <a16:creationId xmlns:a16="http://schemas.microsoft.com/office/drawing/2014/main" id="{4BA6A8AA-B984-F844-8732-A3E041124950}"/>
              </a:ext>
            </a:extLst>
          </p:cNvPr>
          <p:cNvSpPr/>
          <p:nvPr/>
        </p:nvSpPr>
        <p:spPr bwMode="auto">
          <a:xfrm>
            <a:off x="323850" y="2166625"/>
            <a:ext cx="216024" cy="276999"/>
          </a:xfrm>
          <a:prstGeom prst="rect">
            <a:avLst/>
          </a:prstGeom>
          <a:solidFill>
            <a:srgbClr val="D6EAAD"/>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5" name="Rectangle 14">
            <a:extLst>
              <a:ext uri="{FF2B5EF4-FFF2-40B4-BE49-F238E27FC236}">
                <a16:creationId xmlns:a16="http://schemas.microsoft.com/office/drawing/2014/main" id="{746FE9ED-7B4D-5DCB-EFFF-C52C04B77F58}"/>
              </a:ext>
            </a:extLst>
          </p:cNvPr>
          <p:cNvSpPr/>
          <p:nvPr/>
        </p:nvSpPr>
        <p:spPr bwMode="auto">
          <a:xfrm>
            <a:off x="334153" y="1477915"/>
            <a:ext cx="216024" cy="276999"/>
          </a:xfrm>
          <a:prstGeom prst="rect">
            <a:avLst/>
          </a:prstGeom>
          <a:solidFill>
            <a:srgbClr val="F7C9A6"/>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sp>
        <p:nvSpPr>
          <p:cNvPr id="16" name="Rectangle 15">
            <a:extLst>
              <a:ext uri="{FF2B5EF4-FFF2-40B4-BE49-F238E27FC236}">
                <a16:creationId xmlns:a16="http://schemas.microsoft.com/office/drawing/2014/main" id="{7CA234DC-C5A5-FCD4-D402-EF8A310FFF97}"/>
              </a:ext>
            </a:extLst>
          </p:cNvPr>
          <p:cNvSpPr/>
          <p:nvPr/>
        </p:nvSpPr>
        <p:spPr bwMode="auto">
          <a:xfrm>
            <a:off x="323850" y="786819"/>
            <a:ext cx="216024" cy="276999"/>
          </a:xfrm>
          <a:prstGeom prst="rect">
            <a:avLst/>
          </a:prstGeom>
          <a:solidFill>
            <a:srgbClr val="91BCE4"/>
          </a:solidFill>
          <a:ln>
            <a:noFill/>
          </a:ln>
          <a:effectLst/>
        </p:spPr>
        <p:txBody>
          <a:bodyPr vert="horz" wrap="square" lIns="68580" tIns="34290" rIns="68580" bIns="34290" numCol="1" rtlCol="0" anchor="t" anchorCtr="0" compatLnSpc="1">
            <a:prstTxWarp prst="textNoShape">
              <a:avLst/>
            </a:prstTxWarp>
            <a:spAutoFit/>
          </a:bodyPr>
          <a:lstStyle/>
          <a:p>
            <a:pPr defTabSz="685800">
              <a:defRPr/>
            </a:pPr>
            <a:endParaRPr lang="en-AU" sz="1350">
              <a:solidFill>
                <a:srgbClr val="000000"/>
              </a:solidFill>
            </a:endParaRPr>
          </a:p>
        </p:txBody>
      </p:sp>
      <p:pic>
        <p:nvPicPr>
          <p:cNvPr id="17" name="Picture 16">
            <a:extLst>
              <a:ext uri="{FF2B5EF4-FFF2-40B4-BE49-F238E27FC236}">
                <a16:creationId xmlns:a16="http://schemas.microsoft.com/office/drawing/2014/main" id="{6A2FD1D2-621D-DE95-5148-B87793940A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9152" y="1452078"/>
            <a:ext cx="1336988" cy="461516"/>
          </a:xfrm>
          <a:prstGeom prst="rect">
            <a:avLst/>
          </a:prstGeom>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005E72D-89CF-D09F-7340-3A7FC2AC9113}"/>
                  </a:ext>
                </a:extLst>
              </p:cNvPr>
              <p:cNvSpPr txBox="1"/>
              <p:nvPr/>
            </p:nvSpPr>
            <p:spPr>
              <a:xfrm>
                <a:off x="3653500" y="2084060"/>
                <a:ext cx="1655891" cy="424668"/>
              </a:xfrm>
              <a:prstGeom prst="rect">
                <a:avLst/>
              </a:prstGeom>
              <a:noFill/>
            </p:spPr>
            <p:txBody>
              <a:bodyPr wrap="square">
                <a:spAutoFit/>
              </a:bodyPr>
              <a:lstStyle/>
              <a:p>
                <a14:m>
                  <m:oMath xmlns:m="http://schemas.openxmlformats.org/officeDocument/2006/math">
                    <m:f>
                      <m:fPr>
                        <m:ctrlPr>
                          <a:rPr lang="en-AU" sz="1500" b="1" i="1" smtClean="0">
                            <a:solidFill>
                              <a:schemeClr val="accent4">
                                <a:lumMod val="50000"/>
                              </a:schemeClr>
                            </a:solidFill>
                            <a:latin typeface="Cambria Math" panose="02040503050406030204" pitchFamily="18" charset="0"/>
                          </a:rPr>
                        </m:ctrlPr>
                      </m:fPr>
                      <m:num>
                        <m:r>
                          <a:rPr lang="en-AU" sz="1500" b="1" i="1">
                            <a:solidFill>
                              <a:schemeClr val="accent4">
                                <a:lumMod val="50000"/>
                              </a:schemeClr>
                            </a:solidFill>
                            <a:latin typeface="Cambria Math" panose="02040503050406030204" pitchFamily="18" charset="0"/>
                          </a:rPr>
                          <m:t>𝟕</m:t>
                        </m:r>
                      </m:num>
                      <m:den>
                        <m:r>
                          <a:rPr lang="en-AU" sz="1500" b="1" i="1">
                            <a:solidFill>
                              <a:schemeClr val="accent4">
                                <a:lumMod val="50000"/>
                              </a:schemeClr>
                            </a:solidFill>
                            <a:latin typeface="Cambria Math" panose="02040503050406030204" pitchFamily="18" charset="0"/>
                          </a:rPr>
                          <m:t>𝟒</m:t>
                        </m:r>
                      </m:den>
                    </m:f>
                    <m:r>
                      <a:rPr lang="en-AU" sz="1500" b="1" i="1">
                        <a:solidFill>
                          <a:schemeClr val="accent4">
                            <a:lumMod val="50000"/>
                          </a:schemeClr>
                        </a:solidFill>
                        <a:latin typeface="Cambria Math" panose="02040503050406030204" pitchFamily="18" charset="0"/>
                      </a:rPr>
                      <m:t> </m:t>
                    </m:r>
                  </m:oMath>
                </a14:m>
                <a:r>
                  <a:rPr lang="en-AU" sz="1500">
                    <a:solidFill>
                      <a:schemeClr val="accent4">
                        <a:lumMod val="50000"/>
                      </a:schemeClr>
                    </a:solidFill>
                    <a:latin typeface="+mn-lt"/>
                  </a:rPr>
                  <a:t> =  7 ÷ 4  = 1</a:t>
                </a:r>
                <a:r>
                  <a:rPr lang="en-AU" sz="1500" b="1">
                    <a:solidFill>
                      <a:schemeClr val="accent4">
                        <a:lumMod val="50000"/>
                      </a:schemeClr>
                    </a:solidFill>
                    <a:latin typeface="+mn-lt"/>
                  </a:rPr>
                  <a:t> </a:t>
                </a:r>
                <a14:m>
                  <m:oMath xmlns:m="http://schemas.openxmlformats.org/officeDocument/2006/math">
                    <m:f>
                      <m:fPr>
                        <m:ctrlPr>
                          <a:rPr lang="en-AU" sz="1500" b="1" i="1">
                            <a:solidFill>
                              <a:schemeClr val="accent4">
                                <a:lumMod val="50000"/>
                              </a:schemeClr>
                            </a:solidFill>
                            <a:latin typeface="Cambria Math" panose="02040503050406030204" pitchFamily="18" charset="0"/>
                          </a:rPr>
                        </m:ctrlPr>
                      </m:fPr>
                      <m:num>
                        <m:r>
                          <a:rPr lang="en-AU" sz="1500" b="1" i="1">
                            <a:solidFill>
                              <a:schemeClr val="accent4">
                                <a:lumMod val="50000"/>
                              </a:schemeClr>
                            </a:solidFill>
                            <a:latin typeface="Cambria Math" panose="02040503050406030204" pitchFamily="18" charset="0"/>
                          </a:rPr>
                          <m:t>𝟑</m:t>
                        </m:r>
                      </m:num>
                      <m:den>
                        <m:r>
                          <a:rPr lang="en-AU" sz="1500" b="1" i="1">
                            <a:solidFill>
                              <a:schemeClr val="accent4">
                                <a:lumMod val="50000"/>
                              </a:schemeClr>
                            </a:solidFill>
                            <a:latin typeface="Cambria Math" panose="02040503050406030204" pitchFamily="18" charset="0"/>
                          </a:rPr>
                          <m:t>𝟒</m:t>
                        </m:r>
                      </m:den>
                    </m:f>
                  </m:oMath>
                </a14:m>
                <a:endParaRPr lang="en-AU" sz="1500">
                  <a:latin typeface="+mn-lt"/>
                </a:endParaRPr>
              </a:p>
            </p:txBody>
          </p:sp>
        </mc:Choice>
        <mc:Fallback xmlns="">
          <p:sp>
            <p:nvSpPr>
              <p:cNvPr id="20" name="TextBox 19">
                <a:extLst>
                  <a:ext uri="{FF2B5EF4-FFF2-40B4-BE49-F238E27FC236}">
                    <a16:creationId xmlns:a16="http://schemas.microsoft.com/office/drawing/2014/main" id="{D005E72D-89CF-D09F-7340-3A7FC2AC9113}"/>
                  </a:ext>
                </a:extLst>
              </p:cNvPr>
              <p:cNvSpPr txBox="1">
                <a:spLocks noRot="1" noChangeAspect="1" noMove="1" noResize="1" noEditPoints="1" noAdjustHandles="1" noChangeArrowheads="1" noChangeShapeType="1" noTextEdit="1"/>
              </p:cNvSpPr>
              <p:nvPr/>
            </p:nvSpPr>
            <p:spPr>
              <a:xfrm>
                <a:off x="3653500" y="2084060"/>
                <a:ext cx="1655891" cy="424668"/>
              </a:xfrm>
              <a:prstGeom prst="rect">
                <a:avLst/>
              </a:prstGeom>
              <a:blipFill>
                <a:blip r:embed="rId6"/>
                <a:stretch>
                  <a:fillRect b="-1429"/>
                </a:stretch>
              </a:blipFill>
            </p:spPr>
            <p:txBody>
              <a:bodyPr/>
              <a:lstStyle/>
              <a:p>
                <a:r>
                  <a:rPr lang="en-AU">
                    <a:noFill/>
                  </a:rPr>
                  <a:t> </a:t>
                </a:r>
              </a:p>
            </p:txBody>
          </p:sp>
        </mc:Fallback>
      </mc:AlternateContent>
      <p:pic>
        <p:nvPicPr>
          <p:cNvPr id="22" name="Picture 21">
            <a:extLst>
              <a:ext uri="{FF2B5EF4-FFF2-40B4-BE49-F238E27FC236}">
                <a16:creationId xmlns:a16="http://schemas.microsoft.com/office/drawing/2014/main" id="{9AFE9EB8-689E-F8BF-929E-8AEA63A5F28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546782">
            <a:off x="4254469" y="694159"/>
            <a:ext cx="446354" cy="462316"/>
          </a:xfrm>
          <a:prstGeom prst="rect">
            <a:avLst/>
          </a:prstGeom>
        </p:spPr>
      </p:pic>
      <p:pic>
        <p:nvPicPr>
          <p:cNvPr id="7" name="Picture 6" descr="A purple and white circle with stars in it&#10;&#10;AI-generated content may be incorrect.">
            <a:extLst>
              <a:ext uri="{FF2B5EF4-FFF2-40B4-BE49-F238E27FC236}">
                <a16:creationId xmlns:a16="http://schemas.microsoft.com/office/drawing/2014/main" id="{95552478-6AB5-E948-1CBF-B82E41C69AB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26733" y="2559638"/>
            <a:ext cx="1909425" cy="812352"/>
          </a:xfrm>
          <a:prstGeom prst="rect">
            <a:avLst/>
          </a:prstGeom>
        </p:spPr>
      </p:pic>
      <p:pic>
        <p:nvPicPr>
          <p:cNvPr id="9" name="Picture 8" descr="A group of animals in a chart&#10;&#10;AI-generated content may be incorrect.">
            <a:extLst>
              <a:ext uri="{FF2B5EF4-FFF2-40B4-BE49-F238E27FC236}">
                <a16:creationId xmlns:a16="http://schemas.microsoft.com/office/drawing/2014/main" id="{FB753E1B-F52F-166A-D666-29ADD96EF42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2847" y="3402118"/>
            <a:ext cx="1629597" cy="952549"/>
          </a:xfrm>
          <a:prstGeom prst="rect">
            <a:avLst/>
          </a:prstGeom>
        </p:spPr>
      </p:pic>
    </p:spTree>
    <p:extLst>
      <p:ext uri="{BB962C8B-B14F-4D97-AF65-F5344CB8AC3E}">
        <p14:creationId xmlns:p14="http://schemas.microsoft.com/office/powerpoint/2010/main" val="22368545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85A3F-A173-7E13-FB18-310DDB510D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43FFA5-0A87-2D24-BC98-B147BCDA2932}"/>
              </a:ext>
            </a:extLst>
          </p:cNvPr>
          <p:cNvSpPr>
            <a:spLocks noGrp="1"/>
          </p:cNvSpPr>
          <p:nvPr>
            <p:ph type="title"/>
          </p:nvPr>
        </p:nvSpPr>
        <p:spPr>
          <a:xfrm>
            <a:off x="327025" y="274637"/>
            <a:ext cx="8496000" cy="360000"/>
          </a:xfrm>
        </p:spPr>
        <p:txBody>
          <a:bodyPr anchor="t">
            <a:normAutofit/>
          </a:bodyPr>
          <a:lstStyle/>
          <a:p>
            <a:r>
              <a:rPr lang="en-AU" dirty="0"/>
              <a:t>Some hints from research</a:t>
            </a:r>
          </a:p>
        </p:txBody>
      </p:sp>
      <p:graphicFrame>
        <p:nvGraphicFramePr>
          <p:cNvPr id="16" name="Content Placeholder 2">
            <a:extLst>
              <a:ext uri="{FF2B5EF4-FFF2-40B4-BE49-F238E27FC236}">
                <a16:creationId xmlns:a16="http://schemas.microsoft.com/office/drawing/2014/main" id="{B8999497-7D89-A184-5FA3-78B39F5F7FC1}"/>
              </a:ext>
            </a:extLst>
          </p:cNvPr>
          <p:cNvGraphicFramePr>
            <a:graphicFrameLocks noGrp="1"/>
          </p:cNvGraphicFramePr>
          <p:nvPr>
            <p:ph sz="quarter" idx="11"/>
            <p:extLst>
              <p:ext uri="{D42A27DB-BD31-4B8C-83A1-F6EECF244321}">
                <p14:modId xmlns:p14="http://schemas.microsoft.com/office/powerpoint/2010/main" val="1273681725"/>
              </p:ext>
            </p:extLst>
          </p:nvPr>
        </p:nvGraphicFramePr>
        <p:xfrm>
          <a:off x="301685" y="749597"/>
          <a:ext cx="8496000" cy="35282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1">
            <a:extLst>
              <a:ext uri="{FF2B5EF4-FFF2-40B4-BE49-F238E27FC236}">
                <a16:creationId xmlns:a16="http://schemas.microsoft.com/office/drawing/2014/main" id="{65D97BE2-7816-01C6-5CF5-6D703A452C48}"/>
              </a:ext>
            </a:extLst>
          </p:cNvPr>
          <p:cNvSpPr txBox="1">
            <a:spLocks/>
          </p:cNvSpPr>
          <p:nvPr/>
        </p:nvSpPr>
        <p:spPr bwMode="auto">
          <a:xfrm>
            <a:off x="193946" y="4402477"/>
            <a:ext cx="2812144" cy="230832"/>
          </a:xfrm>
          <a:prstGeom prst="rect">
            <a:avLst/>
          </a:prstGeom>
          <a:noFill/>
        </p:spPr>
        <p:txBody>
          <a:bodyPr wrap="square" rtlCol="0">
            <a:spAutoFit/>
          </a:bodyPr>
          <a:lstStyle>
            <a:defPPr>
              <a:defRPr lang="en-AU"/>
            </a:defPPr>
          </a:lstStyle>
          <a:p>
            <a:pPr defTabSz="685800">
              <a:defRPr/>
            </a:pPr>
            <a:r>
              <a:rPr lang="en-US" sz="900" b="1" dirty="0"/>
              <a:t>Source: </a:t>
            </a:r>
            <a:r>
              <a:rPr lang="en-US" sz="900" dirty="0"/>
              <a:t>Clarke, Roche, Mitchell 2011, </a:t>
            </a:r>
            <a:r>
              <a:rPr lang="en-AU" sz="900" dirty="0"/>
              <a:t>pp. 29–32</a:t>
            </a:r>
            <a:endParaRPr lang="en-US" sz="675" dirty="0"/>
          </a:p>
        </p:txBody>
      </p:sp>
    </p:spTree>
    <p:extLst>
      <p:ext uri="{BB962C8B-B14F-4D97-AF65-F5344CB8AC3E}">
        <p14:creationId xmlns:p14="http://schemas.microsoft.com/office/powerpoint/2010/main" val="41173517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590B1-DD43-5659-742C-0459DEEDC2CC}"/>
              </a:ext>
            </a:extLst>
          </p:cNvPr>
          <p:cNvSpPr>
            <a:spLocks noGrp="1"/>
          </p:cNvSpPr>
          <p:nvPr>
            <p:ph type="title"/>
          </p:nvPr>
        </p:nvSpPr>
        <p:spPr>
          <a:xfrm>
            <a:off x="327025" y="274637"/>
            <a:ext cx="8496000" cy="360000"/>
          </a:xfrm>
        </p:spPr>
        <p:txBody>
          <a:bodyPr anchor="t">
            <a:normAutofit/>
          </a:bodyPr>
          <a:lstStyle/>
          <a:p>
            <a:r>
              <a:rPr lang="en-AU" dirty="0"/>
              <a:t>Some hints from research continued</a:t>
            </a:r>
          </a:p>
        </p:txBody>
      </p:sp>
      <p:graphicFrame>
        <p:nvGraphicFramePr>
          <p:cNvPr id="16" name="Content Placeholder 2">
            <a:extLst>
              <a:ext uri="{FF2B5EF4-FFF2-40B4-BE49-F238E27FC236}">
                <a16:creationId xmlns:a16="http://schemas.microsoft.com/office/drawing/2014/main" id="{156BBF40-2B2C-DF71-08DA-929C591A64EB}"/>
              </a:ext>
            </a:extLst>
          </p:cNvPr>
          <p:cNvGraphicFramePr>
            <a:graphicFrameLocks noGrp="1"/>
          </p:cNvGraphicFramePr>
          <p:nvPr>
            <p:ph sz="quarter" idx="11"/>
            <p:extLst>
              <p:ext uri="{D42A27DB-BD31-4B8C-83A1-F6EECF244321}">
                <p14:modId xmlns:p14="http://schemas.microsoft.com/office/powerpoint/2010/main" val="4197602192"/>
              </p:ext>
            </p:extLst>
          </p:nvPr>
        </p:nvGraphicFramePr>
        <p:xfrm>
          <a:off x="301685" y="749597"/>
          <a:ext cx="8496000" cy="35282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2AF4778C-3E41-94D4-BF8B-EDA3C90396F5}"/>
              </a:ext>
            </a:extLst>
          </p:cNvPr>
          <p:cNvSpPr txBox="1">
            <a:spLocks/>
          </p:cNvSpPr>
          <p:nvPr/>
        </p:nvSpPr>
        <p:spPr bwMode="auto">
          <a:xfrm>
            <a:off x="193946" y="4392762"/>
            <a:ext cx="2812144" cy="230832"/>
          </a:xfrm>
          <a:prstGeom prst="rect">
            <a:avLst/>
          </a:prstGeom>
          <a:noFill/>
        </p:spPr>
        <p:txBody>
          <a:bodyPr wrap="square" rtlCol="0">
            <a:spAutoFit/>
          </a:bodyPr>
          <a:lstStyle>
            <a:defPPr>
              <a:defRPr lang="en-AU"/>
            </a:defPPr>
          </a:lstStyle>
          <a:p>
            <a:pPr defTabSz="685800">
              <a:defRPr/>
            </a:pPr>
            <a:r>
              <a:rPr lang="en-US" sz="900" b="1" dirty="0"/>
              <a:t>Source: </a:t>
            </a:r>
            <a:r>
              <a:rPr lang="en-US" sz="900" dirty="0"/>
              <a:t>Clarke, Roche, Mitchell 2011, </a:t>
            </a:r>
            <a:r>
              <a:rPr lang="en-AU" sz="900" dirty="0"/>
              <a:t>pp. 29–32</a:t>
            </a:r>
            <a:endParaRPr lang="en-US" sz="675" dirty="0"/>
          </a:p>
        </p:txBody>
      </p:sp>
    </p:spTree>
    <p:extLst>
      <p:ext uri="{BB962C8B-B14F-4D97-AF65-F5344CB8AC3E}">
        <p14:creationId xmlns:p14="http://schemas.microsoft.com/office/powerpoint/2010/main" val="403771165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643CA-E555-DAC4-E373-5788DC16EDD8}"/>
              </a:ext>
            </a:extLst>
          </p:cNvPr>
          <p:cNvSpPr>
            <a:spLocks noGrp="1"/>
          </p:cNvSpPr>
          <p:nvPr>
            <p:ph type="title"/>
          </p:nvPr>
        </p:nvSpPr>
        <p:spPr/>
        <p:txBody>
          <a:bodyPr/>
          <a:lstStyle/>
          <a:p>
            <a:r>
              <a:rPr lang="en-AU" dirty="0"/>
              <a:t>Final reflection</a:t>
            </a:r>
          </a:p>
        </p:txBody>
      </p:sp>
      <p:sp>
        <p:nvSpPr>
          <p:cNvPr id="3" name="Content Placeholder 2">
            <a:extLst>
              <a:ext uri="{FF2B5EF4-FFF2-40B4-BE49-F238E27FC236}">
                <a16:creationId xmlns:a16="http://schemas.microsoft.com/office/drawing/2014/main" id="{4D390B48-E99C-8679-EF1E-02411CFA4F55}"/>
              </a:ext>
            </a:extLst>
          </p:cNvPr>
          <p:cNvSpPr>
            <a:spLocks noGrp="1"/>
          </p:cNvSpPr>
          <p:nvPr>
            <p:ph idx="1"/>
          </p:nvPr>
        </p:nvSpPr>
        <p:spPr>
          <a:xfrm>
            <a:off x="327024" y="771550"/>
            <a:ext cx="8495999" cy="3708000"/>
          </a:xfrm>
        </p:spPr>
        <p:txBody>
          <a:bodyPr/>
          <a:lstStyle/>
          <a:p>
            <a:r>
              <a:rPr lang="en-AU" b="1" dirty="0">
                <a:solidFill>
                  <a:schemeClr val="accent3"/>
                </a:solidFill>
              </a:rPr>
              <a:t>In a moment …</a:t>
            </a:r>
          </a:p>
          <a:p>
            <a:r>
              <a:rPr lang="en-AU" dirty="0"/>
              <a:t>Based on what you have learnt in this presentation, identify one thing that you will share with a colleague or incorporate into your classroom practice.</a:t>
            </a:r>
          </a:p>
          <a:p>
            <a:endParaRPr lang="en-AU" dirty="0"/>
          </a:p>
          <a:p>
            <a:endParaRPr lang="en-AU" dirty="0"/>
          </a:p>
          <a:p>
            <a:pPr>
              <a:spcBef>
                <a:spcPts val="3600"/>
              </a:spcBef>
              <a:spcAft>
                <a:spcPts val="600"/>
              </a:spcAft>
            </a:pPr>
            <a:r>
              <a:rPr lang="en-AU" dirty="0"/>
              <a:t>Plan how you will either share the idea or incorporate it into your classroom practice.</a:t>
            </a:r>
          </a:p>
          <a:p>
            <a:endParaRPr lang="en-AU" dirty="0"/>
          </a:p>
        </p:txBody>
      </p:sp>
      <p:pic>
        <p:nvPicPr>
          <p:cNvPr id="4" name="Graphic 3" descr="Orange circle icon: Solo thinking">
            <a:extLst>
              <a:ext uri="{FF2B5EF4-FFF2-40B4-BE49-F238E27FC236}">
                <a16:creationId xmlns:a16="http://schemas.microsoft.com/office/drawing/2014/main" id="{61F0112F-71AA-EAE6-1A6F-6E6322BE99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4913" y="3767250"/>
            <a:ext cx="900000" cy="900000"/>
          </a:xfrm>
          <a:prstGeom prst="rect">
            <a:avLst/>
          </a:prstGeom>
        </p:spPr>
      </p:pic>
      <p:sp>
        <p:nvSpPr>
          <p:cNvPr id="5" name="TextBox 4">
            <a:extLst>
              <a:ext uri="{FF2B5EF4-FFF2-40B4-BE49-F238E27FC236}">
                <a16:creationId xmlns:a16="http://schemas.microsoft.com/office/drawing/2014/main" id="{B1250BF1-7003-BEE3-F2D2-30FB8689F678}"/>
              </a:ext>
            </a:extLst>
          </p:cNvPr>
          <p:cNvSpPr txBox="1"/>
          <p:nvPr/>
        </p:nvSpPr>
        <p:spPr>
          <a:xfrm>
            <a:off x="320977" y="2012451"/>
            <a:ext cx="8489952" cy="784830"/>
          </a:xfrm>
          <a:prstGeom prst="rect">
            <a:avLst/>
          </a:prstGeom>
          <a:solidFill>
            <a:schemeClr val="accent3">
              <a:lumMod val="20000"/>
              <a:lumOff val="80000"/>
            </a:schemeClr>
          </a:solidFill>
        </p:spPr>
        <p:txBody>
          <a:bodyPr wrap="square" rtlCol="0">
            <a:spAutoFit/>
          </a:bodyPr>
          <a:lstStyle/>
          <a:p>
            <a:r>
              <a:rPr lang="en-AU" b="1" dirty="0"/>
              <a:t>Example</a:t>
            </a:r>
          </a:p>
          <a:p>
            <a:r>
              <a:rPr lang="en-AU" dirty="0"/>
              <a:t>Understanding about fractions, research insight or strategy.</a:t>
            </a:r>
          </a:p>
        </p:txBody>
      </p:sp>
    </p:spTree>
    <p:extLst>
      <p:ext uri="{BB962C8B-B14F-4D97-AF65-F5344CB8AC3E}">
        <p14:creationId xmlns:p14="http://schemas.microsoft.com/office/powerpoint/2010/main" val="41509644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3023C8-79AB-BE07-289D-6B9E9D2C287E}"/>
              </a:ext>
            </a:extLst>
          </p:cNvPr>
          <p:cNvSpPr>
            <a:spLocks noGrp="1"/>
          </p:cNvSpPr>
          <p:nvPr>
            <p:ph type="title"/>
          </p:nvPr>
        </p:nvSpPr>
        <p:spPr/>
        <p:txBody>
          <a:bodyPr/>
          <a:lstStyle/>
          <a:p>
            <a:r>
              <a:rPr lang="en-AU"/>
              <a:t>Success criteria</a:t>
            </a:r>
          </a:p>
        </p:txBody>
      </p:sp>
      <p:sp>
        <p:nvSpPr>
          <p:cNvPr id="5" name="Text Placeholder 4">
            <a:extLst>
              <a:ext uri="{FF2B5EF4-FFF2-40B4-BE49-F238E27FC236}">
                <a16:creationId xmlns:a16="http://schemas.microsoft.com/office/drawing/2014/main" id="{FFFE11F4-3CDC-2500-6022-FC9E7CD4EFF9}"/>
              </a:ext>
            </a:extLst>
          </p:cNvPr>
          <p:cNvSpPr>
            <a:spLocks noGrp="1"/>
          </p:cNvSpPr>
          <p:nvPr>
            <p:ph type="body" sz="quarter" idx="10"/>
          </p:nvPr>
        </p:nvSpPr>
        <p:spPr/>
        <p:txBody>
          <a:bodyPr>
            <a:normAutofit lnSpcReduction="10000"/>
          </a:bodyPr>
          <a:lstStyle/>
          <a:p>
            <a:r>
              <a:rPr lang="en-AU"/>
              <a:t>Learning goal</a:t>
            </a:r>
          </a:p>
        </p:txBody>
      </p:sp>
      <p:sp>
        <p:nvSpPr>
          <p:cNvPr id="6" name="Text Placeholder 5">
            <a:extLst>
              <a:ext uri="{FF2B5EF4-FFF2-40B4-BE49-F238E27FC236}">
                <a16:creationId xmlns:a16="http://schemas.microsoft.com/office/drawing/2014/main" id="{8D74FEB0-5A88-86CA-186E-585BBD654099}"/>
              </a:ext>
            </a:extLst>
          </p:cNvPr>
          <p:cNvSpPr>
            <a:spLocks noGrp="1"/>
          </p:cNvSpPr>
          <p:nvPr>
            <p:ph type="body" sz="quarter" idx="11"/>
          </p:nvPr>
        </p:nvSpPr>
        <p:spPr/>
        <p:txBody>
          <a:bodyPr vert="horz" lIns="0" tIns="0" rIns="0" bIns="0" rtlCol="0" anchor="t">
            <a:normAutofit/>
          </a:bodyPr>
          <a:lstStyle/>
          <a:p>
            <a:pPr lvl="0" eaLnBrk="0" fontAlgn="base" hangingPunct="0">
              <a:spcBef>
                <a:spcPct val="30000"/>
              </a:spcBef>
              <a:spcAft>
                <a:spcPct val="0"/>
              </a:spcAft>
              <a:defRPr/>
            </a:pPr>
            <a:r>
              <a:rPr lang="en-US" dirty="0"/>
              <a:t>To develop a deep  understanding of foundational concepts about fractions.</a:t>
            </a:r>
          </a:p>
          <a:p>
            <a:pPr fontAlgn="auto">
              <a:spcBef>
                <a:spcPts val="0"/>
              </a:spcBef>
              <a:spcAft>
                <a:spcPts val="0"/>
              </a:spcAft>
            </a:pPr>
            <a:endParaRPr lang="en-US" dirty="0"/>
          </a:p>
          <a:p>
            <a:pPr fontAlgn="auto">
              <a:spcBef>
                <a:spcPts val="0"/>
              </a:spcBef>
              <a:spcAft>
                <a:spcPts val="0"/>
              </a:spcAft>
            </a:pPr>
            <a:r>
              <a:rPr lang="en-US" dirty="0">
                <a:latin typeface="Arial"/>
                <a:cs typeface="Arial"/>
              </a:rPr>
              <a:t>To enhance targeted teaching strategies to improve student understanding.</a:t>
            </a:r>
          </a:p>
          <a:p>
            <a:endParaRPr lang="en-AU" dirty="0"/>
          </a:p>
        </p:txBody>
      </p:sp>
      <p:sp>
        <p:nvSpPr>
          <p:cNvPr id="7" name="Text Placeholder 6">
            <a:extLst>
              <a:ext uri="{FF2B5EF4-FFF2-40B4-BE49-F238E27FC236}">
                <a16:creationId xmlns:a16="http://schemas.microsoft.com/office/drawing/2014/main" id="{0A6656EC-880D-DAAB-FAD5-053C2F88A474}"/>
              </a:ext>
            </a:extLst>
          </p:cNvPr>
          <p:cNvSpPr>
            <a:spLocks noGrp="1"/>
          </p:cNvSpPr>
          <p:nvPr>
            <p:ph type="body" sz="quarter" idx="12"/>
          </p:nvPr>
        </p:nvSpPr>
        <p:spPr>
          <a:xfrm>
            <a:off x="4572001" y="825440"/>
            <a:ext cx="3913094" cy="3507207"/>
          </a:xfrm>
        </p:spPr>
        <p:txBody>
          <a:bodyPr vert="horz" lIns="0" tIns="0" rIns="0" bIns="0" rtlCol="0" anchor="t">
            <a:normAutofit/>
          </a:bodyPr>
          <a:lstStyle/>
          <a:p>
            <a:pPr>
              <a:spcBef>
                <a:spcPct val="30000"/>
              </a:spcBef>
              <a:defRPr/>
            </a:pPr>
            <a:r>
              <a:rPr lang="en-AU" dirty="0"/>
              <a:t>By the end of this presentation, </a:t>
            </a:r>
            <a:br>
              <a:rPr lang="en-AU" dirty="0"/>
            </a:br>
            <a:r>
              <a:rPr lang="en-AU" dirty="0"/>
              <a:t>you should be able to:</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explain</a:t>
            </a:r>
            <a:r>
              <a:rPr lang="en-US" dirty="0">
                <a:solidFill>
                  <a:srgbClr val="000000"/>
                </a:solidFill>
                <a:latin typeface="Arial"/>
                <a:cs typeface="Arial"/>
              </a:rPr>
              <a:t> how thinking about fractions develops through Years 2 to 6</a:t>
            </a:r>
          </a:p>
          <a:p>
            <a:pPr marL="342900" indent="-342900">
              <a:spcBef>
                <a:spcPct val="30000"/>
              </a:spcBef>
              <a:buFont typeface="Arial" panose="020B0604020202020204" pitchFamily="34" charset="0"/>
              <a:buChar char="•"/>
              <a:defRPr/>
            </a:pPr>
            <a:r>
              <a:rPr lang="en-US" b="1" dirty="0">
                <a:solidFill>
                  <a:srgbClr val="000000"/>
                </a:solidFill>
              </a:rPr>
              <a:t>understand</a:t>
            </a:r>
            <a:r>
              <a:rPr lang="en-US" dirty="0">
                <a:solidFill>
                  <a:srgbClr val="000000"/>
                </a:solidFill>
              </a:rPr>
              <a:t> the five fraction constructs</a:t>
            </a:r>
          </a:p>
          <a:p>
            <a:pPr marL="342900" indent="-342900">
              <a:spcBef>
                <a:spcPct val="30000"/>
              </a:spcBef>
              <a:buFont typeface="Arial" panose="020B0604020202020204" pitchFamily="34" charset="0"/>
              <a:buChar char="•"/>
              <a:defRPr/>
            </a:pPr>
            <a:r>
              <a:rPr lang="en-US" b="1" dirty="0">
                <a:solidFill>
                  <a:srgbClr val="000000"/>
                </a:solidFill>
                <a:latin typeface="Arial"/>
                <a:cs typeface="Arial"/>
              </a:rPr>
              <a:t>identify</a:t>
            </a:r>
            <a:r>
              <a:rPr lang="en-US" dirty="0">
                <a:solidFill>
                  <a:srgbClr val="000000"/>
                </a:solidFill>
                <a:latin typeface="Arial"/>
                <a:cs typeface="Arial"/>
              </a:rPr>
              <a:t> activities to engage students in thinking about fractions.</a:t>
            </a:r>
          </a:p>
        </p:txBody>
      </p:sp>
      <p:cxnSp>
        <p:nvCxnSpPr>
          <p:cNvPr id="8" name="Straight Connector 7">
            <a:extLst>
              <a:ext uri="{FF2B5EF4-FFF2-40B4-BE49-F238E27FC236}">
                <a16:creationId xmlns:a16="http://schemas.microsoft.com/office/drawing/2014/main" id="{5389DF42-05BC-DAE2-3BB7-E1E47B1F35B4}"/>
              </a:ext>
            </a:extLst>
          </p:cNvPr>
          <p:cNvCxnSpPr>
            <a:cxnSpLocks/>
          </p:cNvCxnSpPr>
          <p:nvPr/>
        </p:nvCxnSpPr>
        <p:spPr>
          <a:xfrm>
            <a:off x="4329310" y="828419"/>
            <a:ext cx="0" cy="325621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4706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F31C3-380A-0D73-AC58-C454839EC8E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0B23095-4283-C8DB-259B-A4FE73D58160}"/>
              </a:ext>
            </a:extLst>
          </p:cNvPr>
          <p:cNvSpPr>
            <a:spLocks noGrp="1"/>
          </p:cNvSpPr>
          <p:nvPr>
            <p:ph type="title"/>
          </p:nvPr>
        </p:nvSpPr>
        <p:spPr>
          <a:xfrm>
            <a:off x="327025" y="274637"/>
            <a:ext cx="8496000" cy="360000"/>
          </a:xfrm>
        </p:spPr>
        <p:txBody>
          <a:bodyPr vert="horz" lIns="0" tIns="0" rIns="0" bIns="0" rtlCol="0" anchor="t" anchorCtr="0">
            <a:normAutofit/>
          </a:bodyPr>
          <a:lstStyle/>
          <a:p>
            <a:r>
              <a:rPr lang="en-AU" dirty="0"/>
              <a:t>References</a:t>
            </a:r>
          </a:p>
        </p:txBody>
      </p:sp>
      <p:graphicFrame>
        <p:nvGraphicFramePr>
          <p:cNvPr id="2" name="Content Placeholder 1">
            <a:extLst>
              <a:ext uri="{FF2B5EF4-FFF2-40B4-BE49-F238E27FC236}">
                <a16:creationId xmlns:a16="http://schemas.microsoft.com/office/drawing/2014/main" id="{559EA2A3-6AB4-35B4-2558-9F78DA42729A}"/>
              </a:ext>
            </a:extLst>
          </p:cNvPr>
          <p:cNvGraphicFramePr>
            <a:graphicFrameLocks noGrp="1"/>
          </p:cNvGraphicFramePr>
          <p:nvPr>
            <p:ph idx="1"/>
            <p:extLst>
              <p:ext uri="{D42A27DB-BD31-4B8C-83A1-F6EECF244321}">
                <p14:modId xmlns:p14="http://schemas.microsoft.com/office/powerpoint/2010/main" val="1007870544"/>
              </p:ext>
            </p:extLst>
          </p:nvPr>
        </p:nvGraphicFramePr>
        <p:xfrm>
          <a:off x="224996" y="728853"/>
          <a:ext cx="8496300" cy="4140010"/>
        </p:xfrm>
        <a:graphic>
          <a:graphicData uri="http://schemas.openxmlformats.org/drawingml/2006/table">
            <a:tbl>
              <a:tblPr>
                <a:tableStyleId>{5C22544A-7EE6-4342-B048-85BDC9FD1C3A}</a:tableStyleId>
              </a:tblPr>
              <a:tblGrid>
                <a:gridCol w="8496300">
                  <a:extLst>
                    <a:ext uri="{9D8B030D-6E8A-4147-A177-3AD203B41FA5}">
                      <a16:colId xmlns:a16="http://schemas.microsoft.com/office/drawing/2014/main" val="623329083"/>
                    </a:ext>
                  </a:extLst>
                </a:gridCol>
              </a:tblGrid>
              <a:tr h="3681818">
                <a:tc>
                  <a:txBody>
                    <a:bodyPr/>
                    <a:lstStyle/>
                    <a:p>
                      <a:pPr marL="342900" indent="-342900">
                        <a:lnSpc>
                          <a:spcPct val="110000"/>
                        </a:lnSpc>
                        <a:spcAft>
                          <a:spcPts val="400"/>
                        </a:spcAft>
                        <a:buFont typeface="+mj-lt"/>
                        <a:buAutoNum type="arabicPeriod"/>
                      </a:pPr>
                      <a:r>
                        <a:rPr lang="en-AU" sz="1050" kern="1200" dirty="0">
                          <a:solidFill>
                            <a:schemeClr val="dk1"/>
                          </a:solidFill>
                          <a:effectLst/>
                          <a:latin typeface="+mn-lt"/>
                          <a:ea typeface="+mn-ea"/>
                          <a:cs typeface="+mn-cs"/>
                        </a:rPr>
                        <a:t>Way, J. (n.d.). </a:t>
                      </a:r>
                      <a:r>
                        <a:rPr lang="en-AU" sz="1050" i="1" kern="1200" dirty="0">
                          <a:solidFill>
                            <a:schemeClr val="dk1"/>
                          </a:solidFill>
                          <a:effectLst/>
                          <a:latin typeface="+mn-lt"/>
                          <a:ea typeface="+mn-ea"/>
                          <a:cs typeface="+mn-cs"/>
                        </a:rPr>
                        <a:t>Fractions</a:t>
                      </a:r>
                      <a:r>
                        <a:rPr lang="en-AU" sz="1050" kern="1200" dirty="0">
                          <a:solidFill>
                            <a:schemeClr val="dk1"/>
                          </a:solidFill>
                          <a:effectLst/>
                          <a:latin typeface="+mn-lt"/>
                          <a:ea typeface="+mn-ea"/>
                          <a:cs typeface="+mn-cs"/>
                        </a:rPr>
                        <a:t>, Top drawer teachers: Resources for teachers of mathematics, Australian Association of Mathematics Teachers, </a:t>
                      </a:r>
                      <a:r>
                        <a:rPr lang="en-AU" sz="1050" u="sng" kern="1200" dirty="0">
                          <a:solidFill>
                            <a:schemeClr val="dk1"/>
                          </a:solidFill>
                          <a:effectLst/>
                          <a:latin typeface="+mn-lt"/>
                          <a:ea typeface="+mn-ea"/>
                          <a:cs typeface="+mn-cs"/>
                          <a:hlinkClick r:id="rId3"/>
                        </a:rPr>
                        <a:t>https://topdrawer.aamt.edu.au/Fractions</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a:pPr>
                      <a:r>
                        <a:rPr lang="en-AU" sz="1050" kern="1200" dirty="0">
                          <a:solidFill>
                            <a:schemeClr val="dk1"/>
                          </a:solidFill>
                          <a:effectLst/>
                          <a:latin typeface="+mn-lt"/>
                          <a:ea typeface="+mn-ea"/>
                          <a:cs typeface="+mn-cs"/>
                        </a:rPr>
                        <a:t>Clarke, D., Roche, A., &amp; Mitchell, A. (2008). Ten practical tips for making fractions come alive and make sense. </a:t>
                      </a:r>
                      <a:r>
                        <a:rPr lang="en-AU" sz="1050" i="1" kern="1200" dirty="0">
                          <a:solidFill>
                            <a:schemeClr val="dk1"/>
                          </a:solidFill>
                          <a:effectLst/>
                          <a:latin typeface="+mn-lt"/>
                          <a:ea typeface="+mn-ea"/>
                          <a:cs typeface="+mn-cs"/>
                        </a:rPr>
                        <a:t>Mathematics Teaching in the Middle School, 13(</a:t>
                      </a:r>
                      <a:r>
                        <a:rPr lang="en-AU" sz="1050" kern="1200" dirty="0">
                          <a:solidFill>
                            <a:schemeClr val="dk1"/>
                          </a:solidFill>
                          <a:effectLst/>
                          <a:latin typeface="+mn-lt"/>
                          <a:ea typeface="+mn-ea"/>
                          <a:cs typeface="+mn-cs"/>
                        </a:rPr>
                        <a:t>7</a:t>
                      </a:r>
                      <a:r>
                        <a:rPr lang="en-AU" sz="1050" i="1" kern="1200" dirty="0">
                          <a:solidFill>
                            <a:schemeClr val="dk1"/>
                          </a:solidFill>
                          <a:effectLst/>
                          <a:latin typeface="+mn-lt"/>
                          <a:ea typeface="+mn-ea"/>
                          <a:cs typeface="+mn-cs"/>
                        </a:rPr>
                        <a:t>), </a:t>
                      </a:r>
                      <a:r>
                        <a:rPr lang="en-AU" sz="1050" kern="1200" dirty="0">
                          <a:solidFill>
                            <a:schemeClr val="dk1"/>
                          </a:solidFill>
                          <a:effectLst/>
                          <a:latin typeface="+mn-lt"/>
                          <a:ea typeface="+mn-ea"/>
                          <a:cs typeface="+mn-cs"/>
                        </a:rPr>
                        <a:t>372–380.</a:t>
                      </a:r>
                    </a:p>
                    <a:p>
                      <a:pPr marL="342900" indent="-342900">
                        <a:lnSpc>
                          <a:spcPct val="110000"/>
                        </a:lnSpc>
                        <a:spcAft>
                          <a:spcPts val="400"/>
                        </a:spcAft>
                        <a:buFont typeface="+mj-lt"/>
                        <a:buAutoNum type="arabicPeriod"/>
                      </a:pPr>
                      <a:r>
                        <a:rPr lang="en-US" sz="1050" kern="1200" dirty="0">
                          <a:solidFill>
                            <a:schemeClr val="dk1"/>
                          </a:solidFill>
                          <a:effectLst/>
                          <a:latin typeface="+mn-lt"/>
                          <a:ea typeface="+mn-ea"/>
                          <a:cs typeface="+mn-cs"/>
                        </a:rPr>
                        <a:t>Way, J. (n.d.). </a:t>
                      </a:r>
                      <a:r>
                        <a:rPr lang="en-US" sz="1050" i="1" kern="1200" dirty="0">
                          <a:solidFill>
                            <a:schemeClr val="dk1"/>
                          </a:solidFill>
                          <a:effectLst/>
                          <a:latin typeface="+mn-lt"/>
                          <a:ea typeface="+mn-ea"/>
                          <a:cs typeface="+mn-cs"/>
                        </a:rPr>
                        <a:t>Misunderstandings.</a:t>
                      </a:r>
                      <a:r>
                        <a:rPr lang="en-US" sz="1050" kern="1200" dirty="0">
                          <a:solidFill>
                            <a:schemeClr val="dk1"/>
                          </a:solidFill>
                          <a:effectLst/>
                          <a:latin typeface="+mn-lt"/>
                          <a:ea typeface="+mn-ea"/>
                          <a:cs typeface="+mn-cs"/>
                        </a:rPr>
                        <a:t> Top drawer teachers: Resources for teachers of mathematics</a:t>
                      </a:r>
                      <a:r>
                        <a:rPr lang="en-US" sz="1050" i="1" kern="1200" dirty="0">
                          <a:solidFill>
                            <a:schemeClr val="dk1"/>
                          </a:solidFill>
                          <a:effectLst/>
                          <a:latin typeface="+mn-lt"/>
                          <a:ea typeface="+mn-ea"/>
                          <a:cs typeface="+mn-cs"/>
                        </a:rPr>
                        <a:t>.</a:t>
                      </a:r>
                      <a:r>
                        <a:rPr lang="en-US" sz="1050" kern="1200" dirty="0">
                          <a:solidFill>
                            <a:schemeClr val="dk1"/>
                          </a:solidFill>
                          <a:effectLst/>
                          <a:latin typeface="+mn-lt"/>
                          <a:ea typeface="+mn-ea"/>
                          <a:cs typeface="+mn-cs"/>
                        </a:rPr>
                        <a:t> Australian Association of Mathematics Teachers, </a:t>
                      </a:r>
                      <a:r>
                        <a:rPr lang="en-AU" sz="1050" kern="1200" dirty="0">
                          <a:solidFill>
                            <a:schemeClr val="dk1"/>
                          </a:solidFill>
                          <a:effectLst/>
                          <a:latin typeface="+mn-lt"/>
                          <a:ea typeface="+mn-ea"/>
                          <a:cs typeface="+mn-cs"/>
                          <a:hlinkClick r:id="rId4"/>
                        </a:rPr>
                        <a:t>https://topdrawer.aamt.edu.au/Fractions/Misunderstandings</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a:pPr>
                      <a:r>
                        <a:rPr lang="en-US" sz="1050" kern="1200" dirty="0">
                          <a:solidFill>
                            <a:schemeClr val="dk1"/>
                          </a:solidFill>
                          <a:effectLst/>
                          <a:latin typeface="+mn-lt"/>
                          <a:ea typeface="+mn-ea"/>
                          <a:cs typeface="+mn-cs"/>
                        </a:rPr>
                        <a:t>Way, J. (n.d.) </a:t>
                      </a:r>
                      <a:r>
                        <a:rPr lang="en-US" sz="1050" i="1" kern="1200" dirty="0">
                          <a:solidFill>
                            <a:schemeClr val="dk1"/>
                          </a:solidFill>
                          <a:effectLst/>
                          <a:latin typeface="+mn-lt"/>
                          <a:ea typeface="+mn-ea"/>
                          <a:cs typeface="+mn-cs"/>
                        </a:rPr>
                        <a:t>Big ideas.</a:t>
                      </a:r>
                      <a:r>
                        <a:rPr lang="en-US" sz="1050" kern="1200" dirty="0">
                          <a:solidFill>
                            <a:schemeClr val="dk1"/>
                          </a:solidFill>
                          <a:effectLst/>
                          <a:latin typeface="+mn-lt"/>
                          <a:ea typeface="+mn-ea"/>
                          <a:cs typeface="+mn-cs"/>
                        </a:rPr>
                        <a:t> Top drawer teachers: Resources for teachers of mathematics. Australian Association of Mathematics Teachers. </a:t>
                      </a:r>
                      <a:r>
                        <a:rPr lang="en-US" sz="1050" kern="1200" dirty="0">
                          <a:solidFill>
                            <a:schemeClr val="dk1"/>
                          </a:solidFill>
                          <a:effectLst/>
                          <a:latin typeface="+mn-lt"/>
                          <a:ea typeface="+mn-ea"/>
                          <a:cs typeface="+mn-cs"/>
                          <a:hlinkClick r:id="rId5"/>
                        </a:rPr>
                        <a:t>https://topdrawer.aamt.edu.au/Fractions/Big-ideas</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a:pPr>
                      <a:r>
                        <a:rPr lang="en-AU" sz="1050" kern="1200" dirty="0">
                          <a:solidFill>
                            <a:schemeClr val="dk1"/>
                          </a:solidFill>
                          <a:effectLst/>
                          <a:latin typeface="+mn-lt"/>
                          <a:ea typeface="+mn-ea"/>
                          <a:cs typeface="+mn-cs"/>
                        </a:rPr>
                        <a:t>Australian Association of Mathematics Teachers. (n.d.). </a:t>
                      </a:r>
                      <a:r>
                        <a:rPr lang="en-AU" sz="1050" i="1" kern="1200" dirty="0">
                          <a:solidFill>
                            <a:schemeClr val="dk1"/>
                          </a:solidFill>
                          <a:effectLst/>
                          <a:latin typeface="+mn-lt"/>
                          <a:ea typeface="+mn-ea"/>
                          <a:cs typeface="+mn-cs"/>
                        </a:rPr>
                        <a:t>Parts and wholes</a:t>
                      </a:r>
                      <a:r>
                        <a:rPr lang="en-AU" sz="1050" kern="1200" dirty="0">
                          <a:solidFill>
                            <a:schemeClr val="dk1"/>
                          </a:solidFill>
                          <a:effectLst/>
                          <a:latin typeface="+mn-lt"/>
                          <a:ea typeface="+mn-ea"/>
                          <a:cs typeface="+mn-cs"/>
                        </a:rPr>
                        <a:t>. Top drawer teachers: Resources for teachers of mathematics. </a:t>
                      </a:r>
                      <a:r>
                        <a:rPr lang="en-AU" sz="1050" u="sng" kern="1200" dirty="0">
                          <a:solidFill>
                            <a:schemeClr val="dk1"/>
                          </a:solidFill>
                          <a:effectLst/>
                          <a:latin typeface="+mn-lt"/>
                          <a:ea typeface="+mn-ea"/>
                          <a:cs typeface="+mn-cs"/>
                          <a:hlinkClick r:id="rId6"/>
                        </a:rPr>
                        <a:t>https://topdrawer.aamt.edu.au/Fractions/Activities/Part-and-wholes</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a:pPr>
                      <a:r>
                        <a:rPr lang="en-AU" sz="1050" kern="1200" dirty="0">
                          <a:solidFill>
                            <a:schemeClr val="dk1"/>
                          </a:solidFill>
                          <a:effectLst/>
                          <a:latin typeface="+mn-lt"/>
                          <a:ea typeface="+mn-ea"/>
                          <a:cs typeface="+mn-cs"/>
                        </a:rPr>
                        <a:t>Australian Association of Mathematics Teachers. (n.d.). </a:t>
                      </a:r>
                      <a:r>
                        <a:rPr lang="en-AU" sz="1050" i="1" kern="1200" dirty="0">
                          <a:solidFill>
                            <a:schemeClr val="dk1"/>
                          </a:solidFill>
                          <a:effectLst/>
                          <a:latin typeface="+mn-lt"/>
                          <a:ea typeface="+mn-ea"/>
                          <a:cs typeface="+mn-cs"/>
                        </a:rPr>
                        <a:t>Sorting fractions cards slide presentation</a:t>
                      </a:r>
                      <a:r>
                        <a:rPr lang="en-AU" sz="1050" kern="1200" dirty="0">
                          <a:solidFill>
                            <a:schemeClr val="dk1"/>
                          </a:solidFill>
                          <a:effectLst/>
                          <a:latin typeface="+mn-lt"/>
                          <a:ea typeface="+mn-ea"/>
                          <a:cs typeface="+mn-cs"/>
                        </a:rPr>
                        <a:t>, Top drawer teachers: Resources for teachers of mathematics. </a:t>
                      </a:r>
                      <a:r>
                        <a:rPr lang="en-US" sz="1050" u="sng" kern="1200" dirty="0">
                          <a:solidFill>
                            <a:schemeClr val="dk1"/>
                          </a:solidFill>
                          <a:effectLst/>
                          <a:latin typeface="+mn-lt"/>
                          <a:ea typeface="+mn-ea"/>
                          <a:cs typeface="+mn-cs"/>
                          <a:hlinkClick r:id="rId7"/>
                        </a:rPr>
                        <a:t>https://topdrawer.aamt.edu.au/Fractions/Downloads/Sorting-fractions-cards-slide-presentation</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a:pPr>
                      <a:r>
                        <a:rPr lang="en-AU" sz="1050" kern="1200" dirty="0" err="1">
                          <a:solidFill>
                            <a:schemeClr val="dk1"/>
                          </a:solidFill>
                          <a:effectLst/>
                          <a:latin typeface="+mn-lt"/>
                          <a:ea typeface="+mn-ea"/>
                          <a:cs typeface="+mn-cs"/>
                        </a:rPr>
                        <a:t>YuMi</a:t>
                      </a:r>
                      <a:r>
                        <a:rPr lang="en-AU" sz="1050" kern="1200" dirty="0">
                          <a:solidFill>
                            <a:schemeClr val="dk1"/>
                          </a:solidFill>
                          <a:effectLst/>
                          <a:latin typeface="+mn-lt"/>
                          <a:ea typeface="+mn-ea"/>
                          <a:cs typeface="+mn-cs"/>
                        </a:rPr>
                        <a:t> Deadly Centre Faculty of Education. (2014). </a:t>
                      </a:r>
                      <a:r>
                        <a:rPr lang="en-AU" sz="1050" i="1" kern="1200" dirty="0" err="1">
                          <a:solidFill>
                            <a:schemeClr val="dk1"/>
                          </a:solidFill>
                          <a:effectLst/>
                          <a:latin typeface="+mn-lt"/>
                          <a:ea typeface="+mn-ea"/>
                          <a:cs typeface="+mn-cs"/>
                        </a:rPr>
                        <a:t>YuMi</a:t>
                      </a:r>
                      <a:r>
                        <a:rPr lang="en-AU" sz="1050" i="1" kern="1200" dirty="0">
                          <a:solidFill>
                            <a:schemeClr val="dk1"/>
                          </a:solidFill>
                          <a:effectLst/>
                          <a:latin typeface="+mn-lt"/>
                          <a:ea typeface="+mn-ea"/>
                          <a:cs typeface="+mn-cs"/>
                        </a:rPr>
                        <a:t> Deadly Maths Year 4 Teacher Resource: NA — Walking the rope</a:t>
                      </a:r>
                      <a:r>
                        <a:rPr lang="en-AU" sz="1050" kern="1200" dirty="0">
                          <a:solidFill>
                            <a:schemeClr val="dk1"/>
                          </a:solidFill>
                          <a:effectLst/>
                          <a:latin typeface="+mn-lt"/>
                          <a:ea typeface="+mn-ea"/>
                          <a:cs typeface="+mn-cs"/>
                        </a:rPr>
                        <a:t>. QUT. </a:t>
                      </a:r>
                      <a:r>
                        <a:rPr lang="en-AU" sz="1050" u="sng" kern="1200" dirty="0">
                          <a:solidFill>
                            <a:schemeClr val="dk1"/>
                          </a:solidFill>
                          <a:effectLst/>
                          <a:latin typeface="+mn-lt"/>
                          <a:ea typeface="+mn-ea"/>
                          <a:cs typeface="+mn-cs"/>
                          <a:hlinkClick r:id="rId8"/>
                        </a:rPr>
                        <a:t>https://research.qut.edu.au/ydc/wp-content/uploads/sites/181/2017/12/YDM-CCP14_Year4_NA_Walking_the_rope.pdf</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a:pPr>
                      <a:r>
                        <a:rPr lang="en-AU" sz="1050" kern="1200" dirty="0">
                          <a:solidFill>
                            <a:schemeClr val="dk1"/>
                          </a:solidFill>
                          <a:effectLst/>
                          <a:latin typeface="+mn-lt"/>
                          <a:ea typeface="+mn-ea"/>
                          <a:cs typeface="+mn-cs"/>
                        </a:rPr>
                        <a:t>Australian Association of Mathematics Teachers. (n.d.). </a:t>
                      </a:r>
                      <a:r>
                        <a:rPr lang="en-AU" sz="1050" i="1" kern="1200" dirty="0">
                          <a:solidFill>
                            <a:schemeClr val="dk1"/>
                          </a:solidFill>
                          <a:effectLst/>
                          <a:latin typeface="+mn-lt"/>
                          <a:ea typeface="+mn-ea"/>
                          <a:cs typeface="+mn-cs"/>
                        </a:rPr>
                        <a:t>Dividing pancakes</a:t>
                      </a:r>
                      <a:r>
                        <a:rPr lang="en-AU" sz="1050" kern="1200" dirty="0">
                          <a:solidFill>
                            <a:schemeClr val="dk1"/>
                          </a:solidFill>
                          <a:effectLst/>
                          <a:latin typeface="+mn-lt"/>
                          <a:ea typeface="+mn-ea"/>
                          <a:cs typeface="+mn-cs"/>
                        </a:rPr>
                        <a:t>. Top drawer teachers: Resources for teachers of mathematics.  </a:t>
                      </a:r>
                      <a:r>
                        <a:rPr lang="en-AU" sz="1050" u="sng" kern="1200" dirty="0">
                          <a:solidFill>
                            <a:schemeClr val="dk1"/>
                          </a:solidFill>
                          <a:effectLst/>
                          <a:latin typeface="+mn-lt"/>
                          <a:ea typeface="+mn-ea"/>
                          <a:cs typeface="+mn-cs"/>
                          <a:hlinkClick r:id="rId9"/>
                        </a:rPr>
                        <a:t>https://topdrawer.aamt.edu.au/Fractions/Activities/Dividing-pancakes</a:t>
                      </a:r>
                      <a:r>
                        <a:rPr lang="en-AU" sz="1050" kern="1200" dirty="0">
                          <a:solidFill>
                            <a:schemeClr val="dk1"/>
                          </a:solidFill>
                          <a:effectLst/>
                          <a:latin typeface="+mn-lt"/>
                          <a:ea typeface="+mn-ea"/>
                          <a:cs typeface="+mn-cs"/>
                        </a:rPr>
                        <a:t> </a:t>
                      </a:r>
                    </a:p>
                    <a:p>
                      <a:pPr marL="342900" indent="-342900">
                        <a:lnSpc>
                          <a:spcPct val="110000"/>
                        </a:lnSpc>
                        <a:spcAft>
                          <a:spcPts val="400"/>
                        </a:spcAft>
                        <a:buFont typeface="+mj-lt"/>
                        <a:buAutoNum type="arabicPeriod"/>
                      </a:pPr>
                      <a:r>
                        <a:rPr lang="en-AU" sz="1050" kern="1200" dirty="0">
                          <a:solidFill>
                            <a:schemeClr val="dk1"/>
                          </a:solidFill>
                          <a:effectLst/>
                          <a:latin typeface="+mn-lt"/>
                          <a:ea typeface="+mn-ea"/>
                          <a:cs typeface="+mn-cs"/>
                        </a:rPr>
                        <a:t>Clarke, D. (2011) Fractions as division: The forgotten notion?. In J. Way &amp; J. Bobis (Eds.), </a:t>
                      </a:r>
                      <a:r>
                        <a:rPr lang="en-AU" sz="1050" i="1" kern="1200" dirty="0">
                          <a:solidFill>
                            <a:schemeClr val="dk1"/>
                          </a:solidFill>
                          <a:effectLst/>
                          <a:latin typeface="+mn-lt"/>
                          <a:ea typeface="+mn-ea"/>
                          <a:cs typeface="+mn-cs"/>
                        </a:rPr>
                        <a:t>Fractions for teaching understanding </a:t>
                      </a:r>
                      <a:r>
                        <a:rPr lang="en-AU" sz="1050" kern="1200" dirty="0">
                          <a:solidFill>
                            <a:schemeClr val="dk1"/>
                          </a:solidFill>
                          <a:effectLst/>
                          <a:latin typeface="+mn-lt"/>
                          <a:ea typeface="+mn-ea"/>
                          <a:cs typeface="+mn-cs"/>
                        </a:rPr>
                        <a:t>(pp. 33–41). Australian Association of Mathematics Teachers. </a:t>
                      </a:r>
                      <a:r>
                        <a:rPr lang="en-US" sz="1050" u="sng" kern="1200" dirty="0">
                          <a:solidFill>
                            <a:schemeClr val="dk1"/>
                          </a:solidFill>
                          <a:effectLst/>
                          <a:latin typeface="+mn-lt"/>
                          <a:ea typeface="+mn-ea"/>
                          <a:cs typeface="+mn-cs"/>
                          <a:hlinkClick r:id="rId10"/>
                        </a:rPr>
                        <a:t>https://primarystandards.aamt.edu.au/content/download/</a:t>
                      </a:r>
                      <a:br>
                        <a:rPr lang="en-US" sz="1050" u="sng" kern="1200" dirty="0">
                          <a:solidFill>
                            <a:schemeClr val="dk1"/>
                          </a:solidFill>
                          <a:effectLst/>
                          <a:latin typeface="+mn-lt"/>
                          <a:ea typeface="+mn-ea"/>
                          <a:cs typeface="+mn-cs"/>
                          <a:hlinkClick r:id="rId10"/>
                        </a:rPr>
                      </a:br>
                      <a:r>
                        <a:rPr lang="en-US" sz="1050" u="sng" kern="1200" dirty="0">
                          <a:solidFill>
                            <a:schemeClr val="dk1"/>
                          </a:solidFill>
                          <a:effectLst/>
                          <a:latin typeface="+mn-lt"/>
                          <a:ea typeface="+mn-ea"/>
                          <a:cs typeface="+mn-cs"/>
                          <a:hlinkClick r:id="rId10"/>
                        </a:rPr>
                        <a:t>19933/273067/file/tdt_F_clarke2.pdf</a:t>
                      </a:r>
                      <a:r>
                        <a:rPr lang="en-AU" sz="1050" kern="1200" dirty="0">
                          <a:solidFill>
                            <a:schemeClr val="dk1"/>
                          </a:solidFill>
                          <a:effectLst/>
                          <a:latin typeface="+mn-lt"/>
                          <a:ea typeface="+mn-ea"/>
                          <a:cs typeface="+mn-cs"/>
                        </a:rPr>
                        <a:t> </a:t>
                      </a:r>
                    </a:p>
                    <a:p>
                      <a:pPr marL="342900" marR="0" lvl="0" indent="-342900" algn="l" defTabSz="914400" rtl="0" eaLnBrk="1" fontAlgn="auto" latinLnBrk="0" hangingPunct="1">
                        <a:lnSpc>
                          <a:spcPct val="110000"/>
                        </a:lnSpc>
                        <a:spcBef>
                          <a:spcPts val="0"/>
                        </a:spcBef>
                        <a:spcAft>
                          <a:spcPts val="400"/>
                        </a:spcAft>
                        <a:buClrTx/>
                        <a:buSzTx/>
                        <a:buFont typeface="+mj-lt"/>
                        <a:buAutoNum type="arabicPeriod"/>
                        <a:tabLst/>
                        <a:defRPr/>
                      </a:pPr>
                      <a:r>
                        <a:rPr lang="en-AU" sz="1050" kern="1200" dirty="0">
                          <a:solidFill>
                            <a:schemeClr val="dk1"/>
                          </a:solidFill>
                          <a:effectLst/>
                          <a:latin typeface="+mn-lt"/>
                          <a:ea typeface="+mn-ea"/>
                          <a:cs typeface="+mn-cs"/>
                        </a:rPr>
                        <a:t>Australian Association of Mathematics Teachers. (n.d.). </a:t>
                      </a:r>
                      <a:r>
                        <a:rPr lang="en-AU" sz="1050" i="1" kern="1200" dirty="0">
                          <a:solidFill>
                            <a:schemeClr val="dk1"/>
                          </a:solidFill>
                          <a:effectLst/>
                          <a:latin typeface="+mn-lt"/>
                          <a:ea typeface="+mn-ea"/>
                          <a:cs typeface="+mn-cs"/>
                        </a:rPr>
                        <a:t>Fraction wall game</a:t>
                      </a:r>
                      <a:r>
                        <a:rPr lang="en-AU" sz="1050" kern="1200" dirty="0">
                          <a:solidFill>
                            <a:schemeClr val="dk1"/>
                          </a:solidFill>
                          <a:effectLst/>
                          <a:latin typeface="+mn-lt"/>
                          <a:ea typeface="+mn-ea"/>
                          <a:cs typeface="+mn-cs"/>
                        </a:rPr>
                        <a:t>. Top drawer teachers: Resources for teachers of Mathematics. </a:t>
                      </a:r>
                      <a:r>
                        <a:rPr lang="en-AU" sz="1050" kern="1200" dirty="0">
                          <a:solidFill>
                            <a:schemeClr val="dk1"/>
                          </a:solidFill>
                          <a:effectLst/>
                          <a:latin typeface="+mn-lt"/>
                          <a:ea typeface="+mn-ea"/>
                          <a:cs typeface="+mn-cs"/>
                          <a:hlinkClick r:id="rId11"/>
                        </a:rPr>
                        <a:t>https://topdrawer.aamt.edu.au/Fractions/Activities/Fraction-wall-game </a:t>
                      </a:r>
                      <a:r>
                        <a:rPr lang="en-AU" sz="1050" kern="1200" dirty="0">
                          <a:solidFill>
                            <a:schemeClr val="dk1"/>
                          </a:solidFill>
                          <a:effectLst/>
                          <a:latin typeface="+mn-lt"/>
                          <a:ea typeface="+mn-ea"/>
                          <a:cs typeface="+mn-cs"/>
                        </a:rPr>
                        <a:t>  </a:t>
                      </a:r>
                    </a:p>
                  </a:txBody>
                  <a:tcPr marL="114300" marR="114300" marT="0" marB="0">
                    <a:solidFill>
                      <a:schemeClr val="bg1"/>
                    </a:solidFill>
                  </a:tcPr>
                </a:tc>
                <a:extLst>
                  <a:ext uri="{0D108BD9-81ED-4DB2-BD59-A6C34878D82A}">
                    <a16:rowId xmlns:a16="http://schemas.microsoft.com/office/drawing/2014/main" val="4041719029"/>
                  </a:ext>
                </a:extLst>
              </a:tr>
            </a:tbl>
          </a:graphicData>
        </a:graphic>
      </p:graphicFrame>
    </p:spTree>
    <p:extLst>
      <p:ext uri="{BB962C8B-B14F-4D97-AF65-F5344CB8AC3E}">
        <p14:creationId xmlns:p14="http://schemas.microsoft.com/office/powerpoint/2010/main" val="150733337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73BF2-3195-A682-F961-C8C02EBAB235}"/>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8253566-2C16-6302-4946-129F9322D8D4}"/>
              </a:ext>
            </a:extLst>
          </p:cNvPr>
          <p:cNvSpPr>
            <a:spLocks noGrp="1"/>
          </p:cNvSpPr>
          <p:nvPr>
            <p:ph type="title"/>
          </p:nvPr>
        </p:nvSpPr>
        <p:spPr>
          <a:xfrm>
            <a:off x="327025" y="274637"/>
            <a:ext cx="8496000" cy="360000"/>
          </a:xfrm>
        </p:spPr>
        <p:txBody>
          <a:bodyPr vert="horz" lIns="0" tIns="0" rIns="0" bIns="0" rtlCol="0" anchor="t" anchorCtr="0">
            <a:normAutofit/>
          </a:bodyPr>
          <a:lstStyle/>
          <a:p>
            <a:r>
              <a:rPr lang="en-AU" dirty="0"/>
              <a:t>References</a:t>
            </a:r>
          </a:p>
        </p:txBody>
      </p:sp>
      <p:graphicFrame>
        <p:nvGraphicFramePr>
          <p:cNvPr id="2" name="Content Placeholder 1">
            <a:extLst>
              <a:ext uri="{FF2B5EF4-FFF2-40B4-BE49-F238E27FC236}">
                <a16:creationId xmlns:a16="http://schemas.microsoft.com/office/drawing/2014/main" id="{5B020465-DC4D-1FFF-D8D1-1F1AC0828E1A}"/>
              </a:ext>
            </a:extLst>
          </p:cNvPr>
          <p:cNvGraphicFramePr>
            <a:graphicFrameLocks noGrp="1"/>
          </p:cNvGraphicFramePr>
          <p:nvPr>
            <p:ph idx="1"/>
            <p:extLst>
              <p:ext uri="{D42A27DB-BD31-4B8C-83A1-F6EECF244321}">
                <p14:modId xmlns:p14="http://schemas.microsoft.com/office/powerpoint/2010/main" val="1516853652"/>
              </p:ext>
            </p:extLst>
          </p:nvPr>
        </p:nvGraphicFramePr>
        <p:xfrm>
          <a:off x="212639" y="730841"/>
          <a:ext cx="8496300" cy="3681818"/>
        </p:xfrm>
        <a:graphic>
          <a:graphicData uri="http://schemas.openxmlformats.org/drawingml/2006/table">
            <a:tbl>
              <a:tblPr>
                <a:tableStyleId>{5C22544A-7EE6-4342-B048-85BDC9FD1C3A}</a:tableStyleId>
              </a:tblPr>
              <a:tblGrid>
                <a:gridCol w="8496300">
                  <a:extLst>
                    <a:ext uri="{9D8B030D-6E8A-4147-A177-3AD203B41FA5}">
                      <a16:colId xmlns:a16="http://schemas.microsoft.com/office/drawing/2014/main" val="623329083"/>
                    </a:ext>
                  </a:extLst>
                </a:gridCol>
              </a:tblGrid>
              <a:tr h="3681818">
                <a:tc>
                  <a:txBody>
                    <a:bodyPr/>
                    <a:lstStyle/>
                    <a:p>
                      <a:pPr marL="342900" indent="-342900">
                        <a:lnSpc>
                          <a:spcPct val="110000"/>
                        </a:lnSpc>
                        <a:spcAft>
                          <a:spcPts val="400"/>
                        </a:spcAft>
                        <a:buFont typeface="+mj-lt"/>
                        <a:buAutoNum type="arabicPeriod" startAt="11"/>
                      </a:pPr>
                      <a:r>
                        <a:rPr lang="en-AU" sz="1050" kern="1200" dirty="0">
                          <a:solidFill>
                            <a:schemeClr val="dk1"/>
                          </a:solidFill>
                          <a:effectLst/>
                          <a:latin typeface="+mn-lt"/>
                          <a:ea typeface="+mn-ea"/>
                          <a:cs typeface="+mn-cs"/>
                        </a:rPr>
                        <a:t>National Council of Teachers of Mathematics. (2014). </a:t>
                      </a:r>
                      <a:r>
                        <a:rPr lang="en-US" sz="1050" i="1" kern="1200" dirty="0">
                          <a:solidFill>
                            <a:schemeClr val="dk1"/>
                          </a:solidFill>
                          <a:effectLst/>
                          <a:latin typeface="+mn-lt"/>
                          <a:ea typeface="+mn-ea"/>
                          <a:cs typeface="+mn-cs"/>
                        </a:rPr>
                        <a:t>Principles to actions: Ensuring mathematical success for all.</a:t>
                      </a:r>
                      <a:r>
                        <a:rPr lang="en-US" sz="1050" kern="1200" dirty="0">
                          <a:solidFill>
                            <a:schemeClr val="dk1"/>
                          </a:solidFill>
                          <a:effectLst/>
                          <a:latin typeface="+mn-lt"/>
                          <a:ea typeface="+mn-ea"/>
                          <a:cs typeface="+mn-cs"/>
                        </a:rPr>
                        <a:t> </a:t>
                      </a:r>
                      <a:r>
                        <a:rPr lang="en-AU" sz="1050" kern="1200" dirty="0">
                          <a:solidFill>
                            <a:schemeClr val="dk1"/>
                          </a:solidFill>
                          <a:effectLst/>
                          <a:latin typeface="+mn-lt"/>
                          <a:ea typeface="+mn-ea"/>
                          <a:cs typeface="+mn-cs"/>
                        </a:rPr>
                        <a:t>National Council of Teachers of Mathematics.</a:t>
                      </a:r>
                      <a:r>
                        <a:rPr lang="en-US" sz="1050" kern="1200" dirty="0">
                          <a:solidFill>
                            <a:schemeClr val="dk1"/>
                          </a:solidFill>
                          <a:effectLst/>
                          <a:latin typeface="+mn-lt"/>
                          <a:ea typeface="+mn-ea"/>
                          <a:cs typeface="+mn-cs"/>
                        </a:rPr>
                        <a:t> (p. 25).</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startAt="11"/>
                      </a:pPr>
                      <a:r>
                        <a:rPr lang="en-US" sz="1050" kern="1200" dirty="0">
                          <a:solidFill>
                            <a:schemeClr val="dk1"/>
                          </a:solidFill>
                          <a:effectLst/>
                          <a:latin typeface="+mn-lt"/>
                          <a:ea typeface="+mn-ea"/>
                          <a:cs typeface="+mn-cs"/>
                        </a:rPr>
                        <a:t>Western Australia Department of Education. (2013).</a:t>
                      </a:r>
                      <a:r>
                        <a:rPr lang="en-US" sz="1050" i="1" kern="1200" dirty="0">
                          <a:solidFill>
                            <a:schemeClr val="dk1"/>
                          </a:solidFill>
                          <a:effectLst/>
                          <a:latin typeface="+mn-lt"/>
                          <a:ea typeface="+mn-ea"/>
                          <a:cs typeface="+mn-cs"/>
                        </a:rPr>
                        <a:t> F</a:t>
                      </a:r>
                      <a:r>
                        <a:rPr lang="en-AU" sz="1050" i="1" kern="1200" dirty="0" err="1">
                          <a:solidFill>
                            <a:schemeClr val="dk1"/>
                          </a:solidFill>
                          <a:effectLst/>
                          <a:latin typeface="+mn-lt"/>
                          <a:ea typeface="+mn-ea"/>
                          <a:cs typeface="+mn-cs"/>
                        </a:rPr>
                        <a:t>irst</a:t>
                      </a:r>
                      <a:r>
                        <a:rPr lang="en-AU" sz="1050" i="1" kern="1200" dirty="0">
                          <a:solidFill>
                            <a:schemeClr val="dk1"/>
                          </a:solidFill>
                          <a:effectLst/>
                          <a:latin typeface="+mn-lt"/>
                          <a:ea typeface="+mn-ea"/>
                          <a:cs typeface="+mn-cs"/>
                        </a:rPr>
                        <a:t> steps in Mathematics: Number — Book 1 Understand whole and decimal numbers; Understand fractional numbers. </a:t>
                      </a:r>
                      <a:r>
                        <a:rPr lang="en-US" sz="1050" u="sng" kern="1200" dirty="0">
                          <a:solidFill>
                            <a:schemeClr val="dk1"/>
                          </a:solidFill>
                          <a:effectLst/>
                          <a:latin typeface="+mn-lt"/>
                          <a:ea typeface="+mn-ea"/>
                          <a:cs typeface="+mn-cs"/>
                          <a:hlinkClick r:id="rId3"/>
                        </a:rPr>
                        <a:t>https://myresources.education.wa.edu.au/programs/first-steps-mathematics/number</a:t>
                      </a:r>
                      <a:endParaRPr lang="en-AU" sz="1050" kern="1200" dirty="0">
                        <a:solidFill>
                          <a:schemeClr val="dk1"/>
                        </a:solidFill>
                        <a:effectLst/>
                        <a:latin typeface="+mn-lt"/>
                        <a:ea typeface="+mn-ea"/>
                        <a:cs typeface="+mn-cs"/>
                      </a:endParaRPr>
                    </a:p>
                    <a:p>
                      <a:pPr marL="342900" indent="-342900">
                        <a:lnSpc>
                          <a:spcPct val="110000"/>
                        </a:lnSpc>
                        <a:spcAft>
                          <a:spcPts val="400"/>
                        </a:spcAft>
                        <a:buFont typeface="+mj-lt"/>
                        <a:buAutoNum type="arabicPeriod" startAt="11"/>
                      </a:pPr>
                      <a:r>
                        <a:rPr lang="en-AU" sz="1050" kern="1200" dirty="0">
                          <a:solidFill>
                            <a:schemeClr val="dk1"/>
                          </a:solidFill>
                          <a:effectLst/>
                          <a:latin typeface="+mn-lt"/>
                          <a:ea typeface="+mn-ea"/>
                          <a:cs typeface="+mn-cs"/>
                        </a:rPr>
                        <a:t>Clarke, D., Roche, A. &amp; Mitchell, A. (2011). One-to-one student interviews provide powerful insights and clear focus for the teaching of fractions in the middle years. </a:t>
                      </a:r>
                      <a:r>
                        <a:rPr lang="en-AU" sz="1050" i="1" kern="1200" dirty="0">
                          <a:solidFill>
                            <a:schemeClr val="dk1"/>
                          </a:solidFill>
                          <a:effectLst/>
                          <a:latin typeface="+mn-lt"/>
                          <a:ea typeface="+mn-ea"/>
                          <a:cs typeface="+mn-cs"/>
                        </a:rPr>
                        <a:t>Fractions: Teaching for understanding</a:t>
                      </a:r>
                      <a:r>
                        <a:rPr lang="en-AU" sz="1050" kern="1200" dirty="0">
                          <a:solidFill>
                            <a:schemeClr val="dk1"/>
                          </a:solidFill>
                          <a:effectLst/>
                          <a:latin typeface="+mn-lt"/>
                          <a:ea typeface="+mn-ea"/>
                          <a:cs typeface="+mn-cs"/>
                        </a:rPr>
                        <a:t>. Australian Association of Mathematics Teachers. </a:t>
                      </a:r>
                      <a:r>
                        <a:rPr lang="en-US" sz="1050" kern="1200" dirty="0">
                          <a:solidFill>
                            <a:schemeClr val="dk1"/>
                          </a:solidFill>
                          <a:effectLst/>
                          <a:latin typeface="+mn-lt"/>
                          <a:ea typeface="+mn-ea"/>
                          <a:cs typeface="+mn-cs"/>
                          <a:hlinkClick r:id="rId4"/>
                        </a:rPr>
                        <a:t>https://albert.aamt.edu.au/content/download/19922/272983/file/tdt_F_clarke1.pdf</a:t>
                      </a:r>
                      <a:endParaRPr lang="en-AU" sz="1050" kern="1200" dirty="0">
                        <a:solidFill>
                          <a:schemeClr val="dk1"/>
                        </a:solidFill>
                        <a:effectLst/>
                        <a:latin typeface="+mn-lt"/>
                        <a:ea typeface="+mn-ea"/>
                        <a:cs typeface="+mn-cs"/>
                      </a:endParaRPr>
                    </a:p>
                    <a:p>
                      <a:pPr marL="0" indent="0">
                        <a:lnSpc>
                          <a:spcPct val="110000"/>
                        </a:lnSpc>
                        <a:spcAft>
                          <a:spcPts val="400"/>
                        </a:spcAft>
                        <a:buFont typeface="+mj-lt"/>
                        <a:buNone/>
                      </a:pPr>
                      <a:endParaRPr lang="en-AU" sz="1050" kern="1200" dirty="0">
                        <a:solidFill>
                          <a:schemeClr val="dk1"/>
                        </a:solidFill>
                        <a:effectLst/>
                        <a:latin typeface="+mn-lt"/>
                        <a:ea typeface="+mn-ea"/>
                        <a:cs typeface="+mn-cs"/>
                      </a:endParaRPr>
                    </a:p>
                  </a:txBody>
                  <a:tcPr marL="114300" marR="114300" marT="0" marB="0">
                    <a:solidFill>
                      <a:schemeClr val="bg1"/>
                    </a:solidFill>
                  </a:tcPr>
                </a:tc>
                <a:extLst>
                  <a:ext uri="{0D108BD9-81ED-4DB2-BD59-A6C34878D82A}">
                    <a16:rowId xmlns:a16="http://schemas.microsoft.com/office/drawing/2014/main" val="4041719029"/>
                  </a:ext>
                </a:extLst>
              </a:tr>
            </a:tbl>
          </a:graphicData>
        </a:graphic>
      </p:graphicFrame>
    </p:spTree>
    <p:extLst>
      <p:ext uri="{BB962C8B-B14F-4D97-AF65-F5344CB8AC3E}">
        <p14:creationId xmlns:p14="http://schemas.microsoft.com/office/powerpoint/2010/main" val="106974909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Acknowledgments</a:t>
            </a:r>
          </a:p>
        </p:txBody>
      </p:sp>
      <p:sp>
        <p:nvSpPr>
          <p:cNvPr id="3" name="Content Placeholder 2"/>
          <p:cNvSpPr>
            <a:spLocks noGrp="1"/>
          </p:cNvSpPr>
          <p:nvPr>
            <p:ph idx="1"/>
          </p:nvPr>
        </p:nvSpPr>
        <p:spPr>
          <a:xfrm>
            <a:off x="327025" y="771550"/>
            <a:ext cx="8496000" cy="3913572"/>
          </a:xfrm>
        </p:spPr>
        <p:txBody>
          <a:bodyPr>
            <a:noAutofit/>
          </a:bodyPr>
          <a:lstStyle/>
          <a:p>
            <a:pPr fontAlgn="auto">
              <a:lnSpc>
                <a:spcPct val="110000"/>
              </a:lnSpc>
              <a:spcAft>
                <a:spcPts val="0"/>
              </a:spcAft>
            </a:pPr>
            <a:r>
              <a:rPr lang="en-US" sz="1000" dirty="0"/>
              <a:t>Third-party copyright material, and QCAA material not covered by the CC BY </a:t>
            </a:r>
            <a:r>
              <a:rPr lang="en-US" sz="1000" dirty="0" err="1"/>
              <a:t>licence</a:t>
            </a:r>
            <a:r>
              <a:rPr lang="en-US" sz="1000" dirty="0"/>
              <a:t> is listed below:</a:t>
            </a:r>
          </a:p>
          <a:p>
            <a:pPr marL="288000" indent="-288000" fontAlgn="auto">
              <a:spcAft>
                <a:spcPts val="0"/>
              </a:spcAft>
              <a:buFont typeface="+mj-lt"/>
              <a:buAutoNum type="arabicPeriod"/>
            </a:pPr>
            <a:r>
              <a:rPr lang="en-US" sz="1000" dirty="0">
                <a:solidFill>
                  <a:srgbClr val="111111"/>
                </a:solidFill>
                <a:ea typeface="Times New Roman" panose="02020603050405020304" pitchFamily="18" charset="0"/>
              </a:rPr>
              <a:t>Queensland Government coat of arms, and the QCAA and QSA trademarks may not be reproduced without permission.</a:t>
            </a:r>
          </a:p>
          <a:p>
            <a:pPr marL="288000" indent="-288000">
              <a:buFont typeface="+mj-lt"/>
              <a:buAutoNum type="arabicPeriod"/>
            </a:pPr>
            <a:r>
              <a:rPr lang="en-US" sz="1000" dirty="0"/>
              <a:t>Acknowledgment of Country artwork (2023) ‘Growth through Learning’ by </a:t>
            </a:r>
            <a:r>
              <a:rPr lang="en-US" sz="1000" dirty="0" err="1"/>
              <a:t>Chern’ee</a:t>
            </a:r>
            <a:r>
              <a:rPr lang="en-US" sz="1000" dirty="0"/>
              <a:t>, Brooke and Jesse Sutton, Kalkadoon. </a:t>
            </a:r>
            <a:r>
              <a:rPr lang="en-US" sz="1000" dirty="0">
                <a:hlinkClick r:id="rId3"/>
              </a:rPr>
              <a:t>www.cherneesutton.com.au</a:t>
            </a:r>
            <a:endParaRPr lang="en-US" sz="1000" dirty="0"/>
          </a:p>
          <a:p>
            <a:pPr marL="288000" indent="-288000">
              <a:buFont typeface="+mj-lt"/>
              <a:buAutoNum type="arabicPeriod"/>
            </a:pPr>
            <a:r>
              <a:rPr lang="en-US" sz="1000" dirty="0"/>
              <a:t>Student and staff images have been used with permission.</a:t>
            </a:r>
          </a:p>
          <a:p>
            <a:pPr marL="288000" indent="-288000">
              <a:buFont typeface="+mj-lt"/>
              <a:buAutoNum type="arabicPeriod"/>
            </a:pPr>
            <a:r>
              <a:rPr lang="en-AU" sz="1000" dirty="0">
                <a:solidFill>
                  <a:srgbClr val="111111"/>
                </a:solidFill>
                <a:ea typeface="Times New Roman" panose="02020603050405020304" pitchFamily="18" charset="0"/>
              </a:rPr>
              <a:t>Unless otherwise indicated, material from Australian Curriculum is © ACARA 2010–present, licensed </a:t>
            </a:r>
            <a:r>
              <a:rPr lang="en-AU" sz="1000" u="sng" dirty="0">
                <a:solidFill>
                  <a:srgbClr val="2D7FF9"/>
                </a:solidFill>
                <a:ea typeface="Times New Roman" panose="02020603050405020304" pitchFamily="18" charset="0"/>
                <a:hlinkClick r:id="rId4"/>
              </a:rPr>
              <a:t>CC BY 4.0</a:t>
            </a:r>
            <a:r>
              <a:rPr lang="en-AU" sz="1000" dirty="0">
                <a:solidFill>
                  <a:srgbClr val="111111"/>
                </a:solidFill>
                <a:ea typeface="Times New Roman" panose="02020603050405020304" pitchFamily="18" charset="0"/>
              </a:rPr>
              <a:t>. For the latest information and additional terms of use, see the </a:t>
            </a:r>
            <a:r>
              <a:rPr lang="en-AU" sz="1000" u="sng" dirty="0">
                <a:solidFill>
                  <a:srgbClr val="2D7FF9"/>
                </a:solidFill>
                <a:ea typeface="Times New Roman" panose="02020603050405020304" pitchFamily="18" charset="0"/>
                <a:hlinkClick r:id="rId5"/>
              </a:rPr>
              <a:t>Australian Curriculum website</a:t>
            </a:r>
            <a:r>
              <a:rPr lang="en-AU" sz="1000" dirty="0">
                <a:solidFill>
                  <a:srgbClr val="111111"/>
                </a:solidFill>
                <a:ea typeface="Times New Roman" panose="02020603050405020304" pitchFamily="18" charset="0"/>
              </a:rPr>
              <a:t> and its </a:t>
            </a:r>
            <a:r>
              <a:rPr lang="en-AU" sz="1000" u="sng" dirty="0">
                <a:solidFill>
                  <a:srgbClr val="2D7FF9"/>
                </a:solidFill>
                <a:ea typeface="Times New Roman" panose="02020603050405020304" pitchFamily="18" charset="0"/>
                <a:hlinkClick r:id="rId6"/>
              </a:rPr>
              <a:t>copyright notice</a:t>
            </a:r>
            <a:r>
              <a:rPr lang="en-US" sz="1000" dirty="0"/>
              <a:t>.</a:t>
            </a:r>
          </a:p>
          <a:p>
            <a:pPr marL="288000" indent="-288000">
              <a:buFont typeface="+mj-lt"/>
              <a:buAutoNum type="arabicPeriod"/>
            </a:pPr>
            <a:r>
              <a:rPr lang="en-US" sz="1000" dirty="0">
                <a:effectLst/>
                <a:latin typeface="+mn-lt"/>
              </a:rPr>
              <a:t>The three-dimensional curriculum diagram, and Numeracy general capability diagram are 'Excluded Material' used under the terms of the Australian Curriculum and its </a:t>
            </a:r>
            <a:r>
              <a:rPr lang="en-US" sz="1000" dirty="0">
                <a:effectLst/>
                <a:latin typeface="+mn-lt"/>
                <a:hlinkClick r:id="rId7"/>
              </a:rPr>
              <a:t>copyright notice </a:t>
            </a:r>
            <a:r>
              <a:rPr lang="en-US" sz="1000" dirty="0">
                <a:effectLst/>
                <a:latin typeface="+mn-lt"/>
              </a:rPr>
              <a:t>and is not modified. © Australian Curriculum, Assessment and Reporting Authority (ACARA) 2009 to present, unless otherwise indicated. You may view, download, display, print, reproduce (such as by making photocopies) and distribute these Excluded Materials in unaltered form only for your personal, non-commercial educational purposes or for the non-commercial educational purposes of your </a:t>
            </a:r>
            <a:r>
              <a:rPr lang="en-US" sz="1000" dirty="0" err="1">
                <a:effectLst/>
                <a:latin typeface="+mn-lt"/>
              </a:rPr>
              <a:t>organisation</a:t>
            </a:r>
            <a:r>
              <a:rPr lang="en-US" sz="1000" dirty="0">
                <a:effectLst/>
                <a:latin typeface="+mn-lt"/>
              </a:rPr>
              <a:t>, provided that you make others aware it can only be used for these purposes and attribute ACARA as the source of the Excluded Material. For the avoidance of doubt, this means that you cannot edit, modify or adapt any of these materials, and you cannot sub-license any of these materials to others. Apart from any uses permitted under the Copyright Act 1968 (</a:t>
            </a:r>
            <a:r>
              <a:rPr lang="en-US" sz="1000" dirty="0" err="1">
                <a:effectLst/>
                <a:latin typeface="+mn-lt"/>
              </a:rPr>
              <a:t>Cth</a:t>
            </a:r>
            <a:r>
              <a:rPr lang="en-US" sz="1000" dirty="0">
                <a:effectLst/>
                <a:latin typeface="+mn-lt"/>
              </a:rPr>
              <a:t>), and those explicitly granted above, all other rights are reserved by ACARA. If you want to use such material in a manner that is outside this restrictive </a:t>
            </a:r>
            <a:r>
              <a:rPr lang="en-US" sz="1000" dirty="0" err="1">
                <a:effectLst/>
                <a:latin typeface="+mn-lt"/>
              </a:rPr>
              <a:t>licence</a:t>
            </a:r>
            <a:r>
              <a:rPr lang="en-US" sz="1000" dirty="0">
                <a:effectLst/>
                <a:latin typeface="+mn-lt"/>
              </a:rPr>
              <a:t>, you must request permission from ACARA by submitting a request through the </a:t>
            </a:r>
            <a:r>
              <a:rPr lang="en-US" sz="1000" dirty="0">
                <a:effectLst/>
                <a:latin typeface="+mn-lt"/>
                <a:hlinkClick r:id="rId8"/>
              </a:rPr>
              <a:t>online enquiry form </a:t>
            </a:r>
            <a:r>
              <a:rPr lang="en-US" sz="1000" dirty="0">
                <a:effectLst/>
                <a:latin typeface="+mn-lt"/>
              </a:rPr>
              <a:t>(select </a:t>
            </a:r>
            <a:r>
              <a:rPr lang="en-US" sz="1000" dirty="0" err="1">
                <a:effectLst/>
                <a:latin typeface="+mn-lt"/>
              </a:rPr>
              <a:t>'copyright</a:t>
            </a:r>
            <a:r>
              <a:rPr lang="en-US" sz="1000" dirty="0">
                <a:effectLst/>
                <a:latin typeface="+mn-lt"/>
              </a:rPr>
              <a:t>').</a:t>
            </a:r>
          </a:p>
          <a:p>
            <a:pPr marL="288000" indent="-288000">
              <a:buFont typeface="+mj-lt"/>
              <a:buAutoNum type="arabicPeriod"/>
            </a:pPr>
            <a:r>
              <a:rPr lang="en-US" sz="1000" dirty="0">
                <a:effectLst/>
                <a:latin typeface="+mn-lt"/>
              </a:rPr>
              <a:t>Wording from Clarke, D., Roche, A. &amp; Mitchell, A. 2011. One-to-one student interviews provide powerful insights and clear focus for the teaching of fractions in the middle years. Fractions: Teaching for understanding. pp. 23–41. The Australian Association of Mathematics Teachers Inc. https://albert.aamt.edu.au/content/download/19922/272983/file/tdt_F_clarke1.pdf Used under terms at </a:t>
            </a:r>
            <a:r>
              <a:rPr lang="en-US" sz="1000" dirty="0">
                <a:effectLst/>
                <a:latin typeface="+mn-lt"/>
                <a:hlinkClick r:id="rId9"/>
              </a:rPr>
              <a:t>https://topdrawer.aamt.edu.au/index.php/About-this-resource</a:t>
            </a:r>
            <a:r>
              <a:rPr lang="en-US" sz="1000" dirty="0">
                <a:effectLst/>
                <a:latin typeface="+mn-lt"/>
              </a:rPr>
              <a:t> </a:t>
            </a:r>
          </a:p>
          <a:p>
            <a:pPr marL="288000" indent="-288000" fontAlgn="auto">
              <a:spcAft>
                <a:spcPts val="0"/>
              </a:spcAft>
              <a:buFont typeface="+mj-lt"/>
              <a:buAutoNum type="arabicPeriod"/>
            </a:pPr>
            <a:endParaRPr lang="en-US" sz="1200" dirty="0"/>
          </a:p>
        </p:txBody>
      </p:sp>
    </p:spTree>
    <p:extLst>
      <p:ext uri="{BB962C8B-B14F-4D97-AF65-F5344CB8AC3E}">
        <p14:creationId xmlns:p14="http://schemas.microsoft.com/office/powerpoint/2010/main" val="29618952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RNRSTYLE" val="Body text"/>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RNRSTYLE" val="Body text"/>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USED_LAYOUT" val="2"/>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QCAA title slides">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QCA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CiQ_v9.0_widescreen_ppt_16x9_CC_BY_v26_nv.potx" id="{8A1FA95D-7F22-42D5-A747-5CCF6035C243}" vid="{A04445CF-894C-4959-8590-CB8B28C4ABDF}"/>
    </a:ext>
  </a:extLst>
</a:theme>
</file>

<file path=ppt/theme/theme2.xml><?xml version="1.0" encoding="utf-8"?>
<a:theme xmlns:a="http://schemas.openxmlformats.org/drawingml/2006/main" name="QCAA content">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QCA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iQ_v9.0_widescreen_ppt_16x9_CC_BY_v26_nv.potx" id="{8A1FA95D-7F22-42D5-A747-5CCF6035C243}" vid="{2F53A407-86CE-4899-BA5E-F99331470D49}"/>
    </a:ext>
  </a:extLst>
</a:theme>
</file>

<file path=ppt/theme/theme3.xml><?xml version="1.0" encoding="utf-8"?>
<a:theme xmlns:a="http://schemas.openxmlformats.org/drawingml/2006/main" name="Office Theme">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QCA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5BDE2E028BB54FA59D70F05D0F50EA" ma:contentTypeVersion="20" ma:contentTypeDescription="Create a new document." ma:contentTypeScope="" ma:versionID="362dd6777467b5ab1b5574c5f0456714">
  <xsd:schema xmlns:xsd="http://www.w3.org/2001/XMLSchema" xmlns:xs="http://www.w3.org/2001/XMLSchema" xmlns:p="http://schemas.microsoft.com/office/2006/metadata/properties" xmlns:ns2="1aeb0db8-a023-4f83-a675-fc900e5c4eb0" xmlns:ns3="70d7b946-3027-4b33-9e00-b894cda58cf9" targetNamespace="http://schemas.microsoft.com/office/2006/metadata/properties" ma:root="true" ma:fieldsID="9b776ede4d04c0005c8903bd86ccc936" ns2:_="" ns3:_="">
    <xsd:import namespace="1aeb0db8-a023-4f83-a675-fc900e5c4eb0"/>
    <xsd:import namespace="70d7b946-3027-4b33-9e00-b894cda58cf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element ref="ns2:Importanc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eb0db8-a023-4f83-a675-fc900e5c4e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f2c4c05-e133-4f8d-bdce-5ffb582b20b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element name="Importance" ma:index="27" nillable="true" ma:displayName="Importance" ma:format="Dropdown" ma:internalName="Importance"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70d7b946-3027-4b33-9e00-b894cda58cf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dbbd0b1-ed4b-48c8-b662-ab8d617ded48}" ma:internalName="TaxCatchAll" ma:showField="CatchAllData" ma:web="70d7b946-3027-4b33-9e00-b894cda58cf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aeb0db8-a023-4f83-a675-fc900e5c4eb0">
      <Terms xmlns="http://schemas.microsoft.com/office/infopath/2007/PartnerControls"/>
    </lcf76f155ced4ddcb4097134ff3c332f>
    <TaxCatchAll xmlns="70d7b946-3027-4b33-9e00-b894cda58cf9" xsi:nil="true"/>
    <Importance xmlns="1aeb0db8-a023-4f83-a675-fc900e5c4eb0"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49D9966-1FF8-4D4E-81EA-6E61C5769702}">
  <ds:schemaRefs>
    <ds:schemaRef ds:uri="1aeb0db8-a023-4f83-a675-fc900e5c4eb0"/>
    <ds:schemaRef ds:uri="70d7b946-3027-4b33-9e00-b894cda58cf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0EB03FA-64B5-490B-A173-1B58C836D18A}">
  <ds:schemaRefs>
    <ds:schemaRef ds:uri="http://schemas.microsoft.com/office/2006/metadata/longProperties"/>
  </ds:schemaRefs>
</ds:datastoreItem>
</file>

<file path=customXml/itemProps3.xml><?xml version="1.0" encoding="utf-8"?>
<ds:datastoreItem xmlns:ds="http://schemas.openxmlformats.org/officeDocument/2006/customXml" ds:itemID="{A5DEBD03-5E9C-40A0-804B-944DDB9E62A1}">
  <ds:schemaRefs>
    <ds:schemaRef ds:uri="http://purl.org/dc/elements/1.1/"/>
    <ds:schemaRef ds:uri="http://schemas.microsoft.com/office/infopath/2007/PartnerControls"/>
    <ds:schemaRef ds:uri="http://schemas.microsoft.com/office/2006/metadata/properties"/>
    <ds:schemaRef ds:uri="http://purl.org/dc/terms/"/>
    <ds:schemaRef ds:uri="1aeb0db8-a023-4f83-a675-fc900e5c4eb0"/>
    <ds:schemaRef ds:uri="http://schemas.microsoft.com/office/2006/documentManagement/types"/>
    <ds:schemaRef ds:uri="http://schemas.openxmlformats.org/package/2006/metadata/core-properties"/>
    <ds:schemaRef ds:uri="70d7b946-3027-4b33-9e00-b894cda58cf9"/>
    <ds:schemaRef ds:uri="http://www.w3.org/XML/1998/namespace"/>
    <ds:schemaRef ds:uri="http://purl.org/dc/dcmitype/"/>
  </ds:schemaRefs>
</ds:datastoreItem>
</file>

<file path=customXml/itemProps4.xml><?xml version="1.0" encoding="utf-8"?>
<ds:datastoreItem xmlns:ds="http://schemas.openxmlformats.org/officeDocument/2006/customXml" ds:itemID="{8E3A8AC4-414B-4AD5-A315-29792D52C4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ACiQ_v9.0_widescreen_ppt_16x9_CC_BY</Template>
  <TotalTime>4094</TotalTime>
  <Words>13536</Words>
  <Application>Microsoft Office PowerPoint</Application>
  <PresentationFormat>On-screen Show (16:9)</PresentationFormat>
  <Paragraphs>1435</Paragraphs>
  <Slides>102</Slides>
  <Notes>102</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102</vt:i4>
      </vt:variant>
    </vt:vector>
  </HeadingPairs>
  <TitlesOfParts>
    <vt:vector size="115" baseType="lpstr">
      <vt:lpstr>Amasis MT Pro Black</vt:lpstr>
      <vt:lpstr>Aptos</vt:lpstr>
      <vt:lpstr>Arial</vt:lpstr>
      <vt:lpstr>Arial,Sans-Serif</vt:lpstr>
      <vt:lpstr>Calibri</vt:lpstr>
      <vt:lpstr>Cambria Math</vt:lpstr>
      <vt:lpstr>Courier New</vt:lpstr>
      <vt:lpstr>Symbol</vt:lpstr>
      <vt:lpstr>Times New Roman</vt:lpstr>
      <vt:lpstr>Wingdings</vt:lpstr>
      <vt:lpstr>QCAA title slides</vt:lpstr>
      <vt:lpstr>QCAA content</vt:lpstr>
      <vt:lpstr>Document</vt:lpstr>
      <vt:lpstr>Before you start …</vt:lpstr>
      <vt:lpstr>Before you start …</vt:lpstr>
      <vt:lpstr>Numeracy</vt:lpstr>
      <vt:lpstr>PowerPoint Presentation</vt:lpstr>
      <vt:lpstr>Success criteria</vt:lpstr>
      <vt:lpstr>Outline</vt:lpstr>
      <vt:lpstr>Introduction to thinking about fractions</vt:lpstr>
      <vt:lpstr>Introduction to thinking about fractions</vt:lpstr>
      <vt:lpstr>Brainstorming everyday uses of fractions</vt:lpstr>
      <vt:lpstr>The importance of fractions</vt:lpstr>
      <vt:lpstr>The challenge of thinking about fractions</vt:lpstr>
      <vt:lpstr>Growing understanding</vt:lpstr>
      <vt:lpstr>Introduction to thinking about fractions</vt:lpstr>
      <vt:lpstr>Identifying common misconceptions</vt:lpstr>
      <vt:lpstr>Misconception poster</vt:lpstr>
      <vt:lpstr>Misconception: Equality of the parts</vt:lpstr>
      <vt:lpstr>Misconceptions</vt:lpstr>
      <vt:lpstr>Misconceptions can hide</vt:lpstr>
      <vt:lpstr>Introduction to thinking about fractions</vt:lpstr>
      <vt:lpstr>Fractions in the Australian Curriculum v9.0</vt:lpstr>
      <vt:lpstr>Fractions in Mathematics</vt:lpstr>
      <vt:lpstr>Understanding numeracy</vt:lpstr>
      <vt:lpstr>Check in: Definition of numeracy</vt:lpstr>
      <vt:lpstr>Mathematics versus Numeracy</vt:lpstr>
      <vt:lpstr>Three-dimensional Australian Curriculum</vt:lpstr>
      <vt:lpstr>What is the Numeracy progression?</vt:lpstr>
      <vt:lpstr>Using the Numeracy progression</vt:lpstr>
      <vt:lpstr>Numeracy progression: Elements and sub-elements</vt:lpstr>
      <vt:lpstr>Alignment with Mathematics</vt:lpstr>
      <vt:lpstr>Review the Numeracy learning progression</vt:lpstr>
      <vt:lpstr>Introduction to thinking about fractions</vt:lpstr>
      <vt:lpstr>Reflection</vt:lpstr>
      <vt:lpstr>Success criteria</vt:lpstr>
      <vt:lpstr>Outline</vt:lpstr>
      <vt:lpstr>Success criteria</vt:lpstr>
      <vt:lpstr>The five fraction constructs</vt:lpstr>
      <vt:lpstr>Fraction constructs: Ways to see fractions</vt:lpstr>
      <vt:lpstr>Elephant in the room</vt:lpstr>
      <vt:lpstr>The five fraction constructs</vt:lpstr>
      <vt:lpstr>Fractions as part-whole  </vt:lpstr>
      <vt:lpstr>Fractions as part-whole  </vt:lpstr>
      <vt:lpstr>Fractions as part-whole  </vt:lpstr>
      <vt:lpstr>Activity</vt:lpstr>
      <vt:lpstr>Activity</vt:lpstr>
      <vt:lpstr>The five fraction constructs</vt:lpstr>
      <vt:lpstr>Fractions as a measure</vt:lpstr>
      <vt:lpstr>Fractions as a measure </vt:lpstr>
      <vt:lpstr>Activity</vt:lpstr>
      <vt:lpstr>Activity</vt:lpstr>
      <vt:lpstr>Activity</vt:lpstr>
      <vt:lpstr>The five fraction constructs</vt:lpstr>
      <vt:lpstr>Fractions as division (quotient) </vt:lpstr>
      <vt:lpstr>Fractions as division (quotient) </vt:lpstr>
      <vt:lpstr>Activity</vt:lpstr>
      <vt:lpstr>Activity</vt:lpstr>
      <vt:lpstr>Activity</vt:lpstr>
      <vt:lpstr>The five fraction constructs</vt:lpstr>
      <vt:lpstr>Fractions as operators </vt:lpstr>
      <vt:lpstr>Fractions as operators </vt:lpstr>
      <vt:lpstr>Fractions as operators </vt:lpstr>
      <vt:lpstr>Fractions as operators </vt:lpstr>
      <vt:lpstr>Activity</vt:lpstr>
      <vt:lpstr>The five fraction constructs</vt:lpstr>
      <vt:lpstr>Fractions as ratios</vt:lpstr>
      <vt:lpstr>Fractions as ratios — example</vt:lpstr>
      <vt:lpstr>Fractions as ratios</vt:lpstr>
      <vt:lpstr>Fractions as ratios</vt:lpstr>
      <vt:lpstr>Activity</vt:lpstr>
      <vt:lpstr>Reflection on fraction activities</vt:lpstr>
      <vt:lpstr>Fraction constructs: Ways to see fractions</vt:lpstr>
      <vt:lpstr>Growing understanding</vt:lpstr>
      <vt:lpstr>Numeracy general capability: Elements and sub-elements</vt:lpstr>
      <vt:lpstr>Number sense and algebra: Interpreting fractions</vt:lpstr>
      <vt:lpstr>Interpreting fractions</vt:lpstr>
      <vt:lpstr>Interpreting fractions</vt:lpstr>
      <vt:lpstr>Review the Numeracy learning progression</vt:lpstr>
      <vt:lpstr>Reflection</vt:lpstr>
      <vt:lpstr>Success criteria</vt:lpstr>
      <vt:lpstr>Outline</vt:lpstr>
      <vt:lpstr>Success criteria</vt:lpstr>
      <vt:lpstr>Representations</vt:lpstr>
      <vt:lpstr>Mathematical representations</vt:lpstr>
      <vt:lpstr>Mathematical representations: Fractions</vt:lpstr>
      <vt:lpstr>Physical representations: Two major categories</vt:lpstr>
      <vt:lpstr>Verbal representations: Reinforcing the notion of whole</vt:lpstr>
      <vt:lpstr>Visual representations</vt:lpstr>
      <vt:lpstr>Symbolic representations</vt:lpstr>
      <vt:lpstr>Symbolic representations</vt:lpstr>
      <vt:lpstr>Symbolic representations: The ‘language’ of fractions</vt:lpstr>
      <vt:lpstr>Fractions wear disguises!</vt:lpstr>
      <vt:lpstr>Activity</vt:lpstr>
      <vt:lpstr>Fraction constructs: Ways to see fractions</vt:lpstr>
      <vt:lpstr>Some hints from research</vt:lpstr>
      <vt:lpstr>Some hints from research continued</vt:lpstr>
      <vt:lpstr>Final reflection</vt:lpstr>
      <vt:lpstr>Success criteria</vt:lpstr>
      <vt:lpstr>References</vt:lpstr>
      <vt:lpstr>References</vt:lpstr>
      <vt:lpstr>Acknowledgments</vt:lpstr>
      <vt:lpstr>Acknowledgments</vt:lpstr>
      <vt:lpstr>PowerPoint Presentation</vt:lpstr>
      <vt:lpstr>PowerPoint Presentation</vt:lpstr>
    </vt:vector>
  </TitlesOfParts>
  <Company>QCAA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Numeracy: Improving thinking about fractions in Years 2–6</dc:title>
  <dc:creator>Queensland Curriculum and Assessment Authority</dc:creator>
  <cp:lastPrinted>2026-05-14T22:59:13Z</cp:lastPrinted>
  <dcterms:created xsi:type="dcterms:W3CDTF">2025-08-18T03:25:58Z</dcterms:created>
  <dcterms:modified xsi:type="dcterms:W3CDTF">2026-08-05T05:23:41Z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27700.0000000000</vt:lpwstr>
  </property>
  <property fmtid="{D5CDD505-2E9C-101B-9397-08002B2CF9AE}" pid="3" name="Category">
    <vt:lpwstr>Presentations</vt:lpwstr>
  </property>
  <property fmtid="{D5CDD505-2E9C-101B-9397-08002B2CF9AE}" pid="4" name="PublishingExpirationDate">
    <vt:lpwstr/>
  </property>
  <property fmtid="{D5CDD505-2E9C-101B-9397-08002B2CF9AE}" pid="5" name="PublishingStartDate">
    <vt:lpwstr/>
  </property>
  <property fmtid="{D5CDD505-2E9C-101B-9397-08002B2CF9AE}" pid="6" name="ContentTypeId">
    <vt:lpwstr>0x0101001F5BDE2E028BB54FA59D70F05D0F50EA</vt:lpwstr>
  </property>
  <property fmtid="{D5CDD505-2E9C-101B-9397-08002B2CF9AE}" pid="7" name="MediaServiceImageTags">
    <vt:lpwstr/>
  </property>
</Properties>
</file>