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08" r:id="rId4"/>
    <p:sldMasterId id="2147484443" r:id="rId5"/>
    <p:sldMasterId id="2147484458" r:id="rId6"/>
  </p:sldMasterIdLst>
  <p:notesMasterIdLst>
    <p:notesMasterId r:id="rId81"/>
  </p:notesMasterIdLst>
  <p:handoutMasterIdLst>
    <p:handoutMasterId r:id="rId82"/>
  </p:handoutMasterIdLst>
  <p:sldIdLst>
    <p:sldId id="2695" r:id="rId7"/>
    <p:sldId id="5744" r:id="rId8"/>
    <p:sldId id="284" r:id="rId9"/>
    <p:sldId id="4935" r:id="rId10"/>
    <p:sldId id="5099" r:id="rId11"/>
    <p:sldId id="5698" r:id="rId12"/>
    <p:sldId id="263" r:id="rId13"/>
    <p:sldId id="5300" r:id="rId14"/>
    <p:sldId id="5696" r:id="rId15"/>
    <p:sldId id="5587" r:id="rId16"/>
    <p:sldId id="5403" r:id="rId17"/>
    <p:sldId id="5535" r:id="rId18"/>
    <p:sldId id="4581" r:id="rId19"/>
    <p:sldId id="5452" r:id="rId20"/>
    <p:sldId id="5455" r:id="rId21"/>
    <p:sldId id="5211" r:id="rId22"/>
    <p:sldId id="5212" r:id="rId23"/>
    <p:sldId id="5701" r:id="rId24"/>
    <p:sldId id="5620" r:id="rId25"/>
    <p:sldId id="5624" r:id="rId26"/>
    <p:sldId id="290" r:id="rId27"/>
    <p:sldId id="5637" r:id="rId28"/>
    <p:sldId id="5731" r:id="rId29"/>
    <p:sldId id="5389" r:id="rId30"/>
    <p:sldId id="5732" r:id="rId31"/>
    <p:sldId id="5708" r:id="rId32"/>
    <p:sldId id="5736" r:id="rId33"/>
    <p:sldId id="291" r:id="rId34"/>
    <p:sldId id="5646" r:id="rId35"/>
    <p:sldId id="5629" r:id="rId36"/>
    <p:sldId id="5645" r:id="rId37"/>
    <p:sldId id="5649" r:id="rId38"/>
    <p:sldId id="5733" r:id="rId39"/>
    <p:sldId id="5631" r:id="rId40"/>
    <p:sldId id="5651" r:id="rId41"/>
    <p:sldId id="5650" r:id="rId42"/>
    <p:sldId id="5653" r:id="rId43"/>
    <p:sldId id="292" r:id="rId44"/>
    <p:sldId id="4274" r:id="rId45"/>
    <p:sldId id="261" r:id="rId46"/>
    <p:sldId id="4275" r:id="rId47"/>
    <p:sldId id="331" r:id="rId48"/>
    <p:sldId id="5469" r:id="rId49"/>
    <p:sldId id="5504" r:id="rId50"/>
    <p:sldId id="4283" r:id="rId51"/>
    <p:sldId id="343" r:id="rId52"/>
    <p:sldId id="5672" r:id="rId53"/>
    <p:sldId id="5656" r:id="rId54"/>
    <p:sldId id="5674" r:id="rId55"/>
    <p:sldId id="5734" r:id="rId56"/>
    <p:sldId id="5737" r:id="rId57"/>
    <p:sldId id="5739" r:id="rId58"/>
    <p:sldId id="5741" r:id="rId59"/>
    <p:sldId id="5668" r:id="rId60"/>
    <p:sldId id="5678" r:id="rId61"/>
    <p:sldId id="5680" r:id="rId62"/>
    <p:sldId id="295" r:id="rId63"/>
    <p:sldId id="5684" r:id="rId64"/>
    <p:sldId id="5693" r:id="rId65"/>
    <p:sldId id="5710" r:id="rId66"/>
    <p:sldId id="296" r:id="rId67"/>
    <p:sldId id="5691" r:id="rId68"/>
    <p:sldId id="5607" r:id="rId69"/>
    <p:sldId id="5690" r:id="rId70"/>
    <p:sldId id="5713" r:id="rId71"/>
    <p:sldId id="5648" r:id="rId72"/>
    <p:sldId id="5726" r:id="rId73"/>
    <p:sldId id="5525" r:id="rId74"/>
    <p:sldId id="5742" r:id="rId75"/>
    <p:sldId id="5012" r:id="rId76"/>
    <p:sldId id="5050" r:id="rId77"/>
    <p:sldId id="5315" r:id="rId78"/>
    <p:sldId id="5051" r:id="rId79"/>
    <p:sldId id="307" r:id="rId80"/>
  </p:sldIdLst>
  <p:sldSz cx="9144000" cy="5143500" type="screen16x9"/>
  <p:notesSz cx="6807200" cy="9939338"/>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860015-DD0A-E845-F92C-4F43D4613FAD}" name="Niza Villanueva" initials="NV" userId="S::Niza.Villanueva@qcaa.qld.edu.au::1483ef76-3754-4f81-b8f0-91b8182cdca2" providerId="AD"/>
  <p188:author id="{39BE801D-83DD-1303-AA87-457EFC765601}" name="Alison Scott" initials="AS" userId="S::Alison.Scott@qcaa.qld.edu.au::ef947b8b-1725-4591-a6a8-f8a9c588b314" providerId="AD"/>
  <p188:author id="{EF4A442F-5CE6-4EB1-3200-F51E13A08EB4}" name="Sharon Ponting" initials="SP" userId="S::Sharon.Ponting@qcaa.qld.edu.au::23d499be-2eba-4ac1-bb19-bddb77f5dc58" providerId="AD"/>
  <p188:author id="{3FB8263D-C9A0-82AC-950F-C105C30BD4E9}" name="Tania Russell" initials="TR" userId="S::Tania.Russell@qcaa.qld.edu.au::a52fd102-6046-4788-8fb5-c109502cf0b8" providerId="AD"/>
  <p188:author id="{B0EDB548-A95B-83C7-58DF-B1D8E9DDDB2F}" name="Cara Gleeson" initials="CG" userId="S::Cara.Gleeson@qcaa.qld.edu.au::2bd411c1-e272-4e85-abf9-852cc17605e0" providerId="AD"/>
  <p188:author id="{88476E5C-C103-23AC-3AF1-8456CB6A2C01}" name="Libby Foley" initials="LF" userId="S::Libby.Foley@qcaa.qld.edu.au::f12997a7-0d3c-4ec7-905b-3fdc1d6f0c64" providerId="AD"/>
  <p188:author id="{A8E56179-FF19-F50F-D399-BED3978072C8}" name="Lindsay Williams" initials="LW" userId="S::Lindsay.Williams@qcaa.qld.edu.au::cace4d2d-ab4f-420c-9cf9-a49a1b5bb980" providerId="AD"/>
  <p188:author id="{663AE7A2-5CB6-83FB-9D15-1219A8786F4C}" name="Virginia Ayliffe" initials="VA" userId="S::Virginia.Ayliffe@qcaa.qld.edu.au::e01ca961-4ba5-41cd-950f-fe5fcff6f38f" providerId="AD"/>
  <p188:author id="{8E76DFA6-406B-BFB9-9282-A8F508ED2DF4}" name="Tania Russell" initials="TR" userId="S::tania.russell@qcaa.qld.edu.au::a52fd102-6046-4788-8fb5-c109502cf0b8" providerId="AD"/>
  <p188:author id="{E0E14BA9-63B7-D387-4A3F-AF01C5BAC9AD}" name="Virginia Ayliffe" initials="VA" userId="S::virginia.ayliffe@qcaa.qld.edu.au::e01ca961-4ba5-41cd-950f-fe5fcff6f38f" providerId="AD"/>
  <p188:author id="{EAAB17B3-48E6-B61A-BBE6-9E66D1517A2D}" name="Lindsay Williams" initials="LW" userId="S::lindsay.williams@qcaa.qld.edu.au::cace4d2d-ab4f-420c-9cf9-a49a1b5bb980" providerId="AD"/>
  <p188:author id="{F4CACAB4-381F-FEE7-CB5E-D46739BD7B34}" name="Cara Gleeson" initials="CG" userId="S::cara.gleeson@qcaa.qld.edu.au::2bd411c1-e272-4e85-abf9-852cc17605e0" providerId="AD"/>
  <p188:author id="{293333C5-F1FF-3AC0-7B5B-08A83CE94B32}" name="Zoe Anderson" initials="ZA" userId="S::Zoe.Anderson@qcaa.qld.edu.au::5ffa5753-6202-423e-8aa3-4ce3ce9a2d82" providerId="AD"/>
  <p188:author id="{82C53ADF-F7EE-AD0B-FB86-2327D8D1A3B3}" name="Bonnie Becker" initials="BB" userId="S::Bonnie.Becker@qcaa.qld.edu.au::100c094b-2a68-4ca6-b126-19655934ac00" providerId="AD"/>
  <p188:author id="{30EB34E2-8CB2-2D3A-A024-E53E92FE93A1}" name="Lindsay Williams" initials="LW" userId="56182f69db810768" providerId="Windows Live"/>
  <p188:author id="{32E785E8-2E80-3656-F342-4FF5F66CB362}" name="Ursula Cleary" initials="UC" userId="S::Ursula.Cleary@qcaa.qld.edu.au::55c872d9-db80-4f92-a8a4-3220fb363a53" providerId="AD"/>
  <p188:author id="{C06DB3F4-D1C7-9009-89C3-BCFF4A175866}" name="Kelly Alexander" initials="KA" userId="S::Kelly.Alexander@qcaa.qld.edu.au::5eca2c14-1398-47fb-8c48-8aa21f9921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8DDF2"/>
    <a:srgbClr val="D9D9D9"/>
    <a:srgbClr val="FBE4D3"/>
    <a:srgbClr val="D6EBAD"/>
    <a:srgbClr val="5B9BD8"/>
    <a:srgbClr val="7FDAE8"/>
    <a:srgbClr val="002060"/>
    <a:srgbClr val="2F9D98"/>
    <a:srgbClr val="6ED5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165" autoAdjust="0"/>
  </p:normalViewPr>
  <p:slideViewPr>
    <p:cSldViewPr snapToGrid="0">
      <p:cViewPr varScale="1">
        <p:scale>
          <a:sx n="70" d="100"/>
          <a:sy n="70" d="100"/>
        </p:scale>
        <p:origin x="1810" y="43"/>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handoutMaster" Target="handoutMasters/handoutMaster1.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CD50AC-8615-604F-A85C-BD0E06E4BEB9}" type="doc">
      <dgm:prSet loTypeId="urn:microsoft.com/office/officeart/2008/layout/VerticalCurvedList" loCatId="" qsTypeId="urn:microsoft.com/office/officeart/2005/8/quickstyle/simple1" qsCatId="simple" csTypeId="urn:microsoft.com/office/officeart/2005/8/colors/accent2_3" csCatId="accent2" phldr="1"/>
      <dgm:spPr/>
      <dgm:t>
        <a:bodyPr/>
        <a:lstStyle/>
        <a:p>
          <a:endParaRPr lang="en-GB"/>
        </a:p>
      </dgm:t>
    </dgm:pt>
    <dgm:pt modelId="{B8EACE30-4DFA-B940-9190-FD69BB9EC1DF}">
      <dgm:prSet phldrT="[Text]" custT="1"/>
      <dgm:spPr>
        <a:solidFill>
          <a:srgbClr val="002060"/>
        </a:solidFill>
        <a:ln>
          <a:solidFill>
            <a:srgbClr val="002060"/>
          </a:solidFill>
        </a:ln>
      </dgm:spPr>
      <dgm:t>
        <a:bodyPr/>
        <a:lstStyle/>
        <a:p>
          <a:r>
            <a:rPr lang="en-AU" sz="2400">
              <a:solidFill>
                <a:schemeClr val="bg1"/>
              </a:solidFill>
              <a:latin typeface="Arial" panose="020B0604020202020204" pitchFamily="34" charset="0"/>
              <a:cs typeface="Arial" panose="020B0604020202020204" pitchFamily="34" charset="0"/>
            </a:rPr>
            <a:t>Understanding writing and the curriculum</a:t>
          </a:r>
        </a:p>
      </dgm:t>
    </dgm:pt>
    <dgm:pt modelId="{FACB4579-AF12-1846-812F-6D7253A0EEA3}" type="parTrans" cxnId="{A7FA35FD-AEE4-174E-809D-F2940026AA0E}">
      <dgm:prSet/>
      <dgm:spPr/>
      <dgm:t>
        <a:bodyPr/>
        <a:lstStyle/>
        <a:p>
          <a:endParaRPr lang="en-GB"/>
        </a:p>
      </dgm:t>
    </dgm:pt>
    <dgm:pt modelId="{D2DA71F6-BA4E-FF48-9C15-E0D3908658E7}" type="sibTrans" cxnId="{A7FA35FD-AEE4-174E-809D-F2940026AA0E}">
      <dgm:prSet/>
      <dgm:spPr>
        <a:ln>
          <a:solidFill>
            <a:srgbClr val="002060"/>
          </a:solidFill>
        </a:ln>
      </dgm:spPr>
      <dgm:t>
        <a:bodyPr/>
        <a:lstStyle/>
        <a:p>
          <a:endParaRPr lang="en-GB"/>
        </a:p>
      </dgm:t>
    </dgm:pt>
    <dgm:pt modelId="{8154C86A-D125-9648-A202-A279E9528125}">
      <dgm:prSet phldrT="[Text]" custT="1"/>
      <dgm:spPr>
        <a:solidFill>
          <a:schemeClr val="bg1">
            <a:lumMod val="85000"/>
          </a:schemeClr>
        </a:solidFill>
        <a:ln>
          <a:solidFill>
            <a:schemeClr val="bg1">
              <a:lumMod val="85000"/>
            </a:schemeClr>
          </a:solidFill>
        </a:ln>
      </dgm:spPr>
      <dgm:t>
        <a:bodyPr/>
        <a:lstStyle/>
        <a:p>
          <a:r>
            <a:rPr lang="en-GB" sz="2400" dirty="0">
              <a:solidFill>
                <a:schemeClr val="bg1"/>
              </a:solidFill>
              <a:latin typeface="Arial"/>
              <a:cs typeface="Arial"/>
            </a:rPr>
            <a:t>Using a teaching and learning cycle to teach writing</a:t>
          </a:r>
        </a:p>
      </dgm:t>
    </dgm:pt>
    <dgm:pt modelId="{0C9BFB4E-7042-E048-9314-A38C6E2E648B}" type="parTrans" cxnId="{C23484EC-F42E-DD42-A392-76941467CC34}">
      <dgm:prSet/>
      <dgm:spPr/>
      <dgm:t>
        <a:bodyPr/>
        <a:lstStyle/>
        <a:p>
          <a:endParaRPr lang="en-GB"/>
        </a:p>
      </dgm:t>
    </dgm:pt>
    <dgm:pt modelId="{B2F9D941-23E8-9948-B994-38FA81046A8F}" type="sibTrans" cxnId="{C23484EC-F42E-DD42-A392-76941467CC34}">
      <dgm:prSet/>
      <dgm:spPr/>
      <dgm:t>
        <a:bodyPr/>
        <a:lstStyle/>
        <a:p>
          <a:endParaRPr lang="en-GB"/>
        </a:p>
      </dgm:t>
    </dgm:pt>
    <dgm:pt modelId="{BC3C1EE0-7BFF-C343-99A1-7874E11D048C}">
      <dgm:prSet phldrT="[Text]" custT="1"/>
      <dgm:spPr>
        <a:solidFill>
          <a:schemeClr val="bg1">
            <a:lumMod val="85000"/>
          </a:schemeClr>
        </a:solidFill>
        <a:ln>
          <a:solidFill>
            <a:schemeClr val="bg1">
              <a:lumMod val="85000"/>
            </a:schemeClr>
          </a:solidFill>
        </a:ln>
      </dgm:spPr>
      <dgm:t>
        <a:bodyPr/>
        <a:lstStyle/>
        <a:p>
          <a:pPr rtl="0"/>
          <a:r>
            <a:rPr lang="en-GB" sz="2400" dirty="0">
              <a:solidFill>
                <a:schemeClr val="bg1"/>
              </a:solidFill>
              <a:latin typeface="Arial"/>
              <a:cs typeface="Arial"/>
            </a:rPr>
            <a:t>Additional resources</a:t>
          </a:r>
        </a:p>
      </dgm:t>
    </dgm:pt>
    <dgm:pt modelId="{899ADBDE-F692-4E4C-8EC9-F9D31B4D7352}" type="sibTrans" cxnId="{89B908B6-09F9-1D42-B710-04C86ABCC4E2}">
      <dgm:prSet/>
      <dgm:spPr/>
      <dgm:t>
        <a:bodyPr/>
        <a:lstStyle/>
        <a:p>
          <a:endParaRPr lang="en-GB"/>
        </a:p>
      </dgm:t>
    </dgm:pt>
    <dgm:pt modelId="{B2625A06-792C-5440-B64C-F565BC6B49F9}" type="parTrans" cxnId="{89B908B6-09F9-1D42-B710-04C86ABCC4E2}">
      <dgm:prSet/>
      <dgm:spPr/>
      <dgm:t>
        <a:bodyPr/>
        <a:lstStyle/>
        <a:p>
          <a:endParaRPr lang="en-GB"/>
        </a:p>
      </dgm:t>
    </dgm:pt>
    <dgm:pt modelId="{11DB426A-63E6-F74F-B2F1-D2B0E39D443A}" type="pres">
      <dgm:prSet presAssocID="{6FCD50AC-8615-604F-A85C-BD0E06E4BEB9}" presName="Name0" presStyleCnt="0">
        <dgm:presLayoutVars>
          <dgm:chMax val="7"/>
          <dgm:chPref val="7"/>
          <dgm:dir/>
        </dgm:presLayoutVars>
      </dgm:prSet>
      <dgm:spPr/>
    </dgm:pt>
    <dgm:pt modelId="{01135A9E-B701-CA47-B76A-B6134B02162B}" type="pres">
      <dgm:prSet presAssocID="{6FCD50AC-8615-604F-A85C-BD0E06E4BEB9}" presName="Name1" presStyleCnt="0"/>
      <dgm:spPr/>
    </dgm:pt>
    <dgm:pt modelId="{D6380921-71DA-D447-AA01-4C2C4994BB53}" type="pres">
      <dgm:prSet presAssocID="{6FCD50AC-8615-604F-A85C-BD0E06E4BEB9}" presName="cycle" presStyleCnt="0"/>
      <dgm:spPr/>
    </dgm:pt>
    <dgm:pt modelId="{D4DB7915-FBA9-CA40-8285-2FE542DAADE8}" type="pres">
      <dgm:prSet presAssocID="{6FCD50AC-8615-604F-A85C-BD0E06E4BEB9}" presName="srcNode" presStyleLbl="node1" presStyleIdx="0" presStyleCnt="3"/>
      <dgm:spPr/>
    </dgm:pt>
    <dgm:pt modelId="{A92F7E5E-0D84-9D4E-8852-78FABD87E9EF}" type="pres">
      <dgm:prSet presAssocID="{6FCD50AC-8615-604F-A85C-BD0E06E4BEB9}" presName="conn" presStyleLbl="parChTrans1D2" presStyleIdx="0" presStyleCnt="1"/>
      <dgm:spPr/>
    </dgm:pt>
    <dgm:pt modelId="{1438EA86-FB6E-DD4A-9CA8-3AC5255CD625}" type="pres">
      <dgm:prSet presAssocID="{6FCD50AC-8615-604F-A85C-BD0E06E4BEB9}" presName="extraNode" presStyleLbl="node1" presStyleIdx="0" presStyleCnt="3"/>
      <dgm:spPr/>
    </dgm:pt>
    <dgm:pt modelId="{8F0514BD-8204-A440-BED5-3C1C41872397}" type="pres">
      <dgm:prSet presAssocID="{6FCD50AC-8615-604F-A85C-BD0E06E4BEB9}" presName="dstNode" presStyleLbl="node1" presStyleIdx="0" presStyleCnt="3"/>
      <dgm:spPr/>
    </dgm:pt>
    <dgm:pt modelId="{23EB03AB-8A26-4A50-8CBE-ED7B82BAE174}" type="pres">
      <dgm:prSet presAssocID="{B8EACE30-4DFA-B940-9190-FD69BB9EC1DF}" presName="text_1" presStyleLbl="node1" presStyleIdx="0" presStyleCnt="3">
        <dgm:presLayoutVars>
          <dgm:bulletEnabled val="1"/>
        </dgm:presLayoutVars>
      </dgm:prSet>
      <dgm:spPr/>
    </dgm:pt>
    <dgm:pt modelId="{70E177FC-792F-4339-A9C3-485A38950E6E}" type="pres">
      <dgm:prSet presAssocID="{B8EACE30-4DFA-B940-9190-FD69BB9EC1DF}" presName="accent_1" presStyleCnt="0"/>
      <dgm:spPr/>
    </dgm:pt>
    <dgm:pt modelId="{1973CC6F-7972-4144-A7D2-7F549432481B}" type="pres">
      <dgm:prSet presAssocID="{B8EACE30-4DFA-B940-9190-FD69BB9EC1DF}" presName="accentRepeatNode" presStyleLbl="solidFgAcc1" presStyleIdx="0" presStyleCnt="3"/>
      <dgm:spPr>
        <a:solidFill>
          <a:schemeClr val="accent2">
            <a:lumMod val="20000"/>
            <a:lumOff val="80000"/>
          </a:schemeClr>
        </a:solidFill>
        <a:ln>
          <a:solidFill>
            <a:srgbClr val="002060"/>
          </a:solidFill>
        </a:ln>
      </dgm:spPr>
    </dgm:pt>
    <dgm:pt modelId="{23333FF8-2FA1-4C8F-83E8-9C91171C106D}" type="pres">
      <dgm:prSet presAssocID="{8154C86A-D125-9648-A202-A279E9528125}" presName="text_2" presStyleLbl="node1" presStyleIdx="1" presStyleCnt="3">
        <dgm:presLayoutVars>
          <dgm:bulletEnabled val="1"/>
        </dgm:presLayoutVars>
      </dgm:prSet>
      <dgm:spPr/>
    </dgm:pt>
    <dgm:pt modelId="{DF428B64-702D-4424-B6F2-577C951E9A74}" type="pres">
      <dgm:prSet presAssocID="{8154C86A-D125-9648-A202-A279E9528125}" presName="accent_2" presStyleCnt="0"/>
      <dgm:spPr/>
    </dgm:pt>
    <dgm:pt modelId="{C7BCEA3C-CA48-FB49-92D7-373BF606BA68}" type="pres">
      <dgm:prSet presAssocID="{8154C86A-D125-9648-A202-A279E9528125}" presName="accentRepeatNode" presStyleLbl="solidFgAcc1" presStyleIdx="1" presStyleCnt="3"/>
      <dgm:spPr>
        <a:ln>
          <a:solidFill>
            <a:schemeClr val="bg1">
              <a:lumMod val="85000"/>
            </a:schemeClr>
          </a:solidFill>
        </a:ln>
      </dgm:spPr>
    </dgm:pt>
    <dgm:pt modelId="{2232E238-B9FF-4C78-9693-8F57F8E1CFC8}" type="pres">
      <dgm:prSet presAssocID="{BC3C1EE0-7BFF-C343-99A1-7874E11D048C}" presName="text_3" presStyleLbl="node1" presStyleIdx="2" presStyleCnt="3">
        <dgm:presLayoutVars>
          <dgm:bulletEnabled val="1"/>
        </dgm:presLayoutVars>
      </dgm:prSet>
      <dgm:spPr/>
    </dgm:pt>
    <dgm:pt modelId="{E2150989-A681-4858-92D3-88A35207D3D3}" type="pres">
      <dgm:prSet presAssocID="{BC3C1EE0-7BFF-C343-99A1-7874E11D048C}" presName="accent_3" presStyleCnt="0"/>
      <dgm:spPr/>
    </dgm:pt>
    <dgm:pt modelId="{9B1D82E2-381C-3D42-BE22-39A9A5EE98A0}" type="pres">
      <dgm:prSet presAssocID="{BC3C1EE0-7BFF-C343-99A1-7874E11D048C}" presName="accentRepeatNode" presStyleLbl="solidFgAcc1" presStyleIdx="2" presStyleCnt="3"/>
      <dgm:spPr>
        <a:ln>
          <a:solidFill>
            <a:schemeClr val="bg1">
              <a:lumMod val="85000"/>
            </a:schemeClr>
          </a:solidFill>
        </a:ln>
      </dgm:spPr>
    </dgm:pt>
  </dgm:ptLst>
  <dgm:cxnLst>
    <dgm:cxn modelId="{03642A68-8427-4271-8AC4-60FFE758AE52}" type="presOf" srcId="{BC3C1EE0-7BFF-C343-99A1-7874E11D048C}" destId="{2232E238-B9FF-4C78-9693-8F57F8E1CFC8}" srcOrd="0" destOrd="0" presId="urn:microsoft.com/office/officeart/2008/layout/VerticalCurvedList"/>
    <dgm:cxn modelId="{CD702C85-0E86-CA4A-B33A-121CD052B9A0}" type="presOf" srcId="{6FCD50AC-8615-604F-A85C-BD0E06E4BEB9}" destId="{11DB426A-63E6-F74F-B2F1-D2B0E39D443A}" srcOrd="0" destOrd="0" presId="urn:microsoft.com/office/officeart/2008/layout/VerticalCurvedList"/>
    <dgm:cxn modelId="{89B908B6-09F9-1D42-B710-04C86ABCC4E2}" srcId="{6FCD50AC-8615-604F-A85C-BD0E06E4BEB9}" destId="{BC3C1EE0-7BFF-C343-99A1-7874E11D048C}" srcOrd="2" destOrd="0" parTransId="{B2625A06-792C-5440-B64C-F565BC6B49F9}" sibTransId="{899ADBDE-F692-4E4C-8EC9-F9D31B4D7352}"/>
    <dgm:cxn modelId="{0B2599D3-B685-4C95-8F17-A41CF0AE334B}" type="presOf" srcId="{D2DA71F6-BA4E-FF48-9C15-E0D3908658E7}" destId="{A92F7E5E-0D84-9D4E-8852-78FABD87E9EF}" srcOrd="0" destOrd="0" presId="urn:microsoft.com/office/officeart/2008/layout/VerticalCurvedList"/>
    <dgm:cxn modelId="{149C13DD-9F44-4206-8507-9719C37A3C85}" type="presOf" srcId="{B8EACE30-4DFA-B940-9190-FD69BB9EC1DF}" destId="{23EB03AB-8A26-4A50-8CBE-ED7B82BAE174}" srcOrd="0" destOrd="0" presId="urn:microsoft.com/office/officeart/2008/layout/VerticalCurvedList"/>
    <dgm:cxn modelId="{C23484EC-F42E-DD42-A392-76941467CC34}" srcId="{6FCD50AC-8615-604F-A85C-BD0E06E4BEB9}" destId="{8154C86A-D125-9648-A202-A279E9528125}" srcOrd="1" destOrd="0" parTransId="{0C9BFB4E-7042-E048-9314-A38C6E2E648B}" sibTransId="{B2F9D941-23E8-9948-B994-38FA81046A8F}"/>
    <dgm:cxn modelId="{F36E4DFB-64F3-42D6-9E9E-A9BEC7171E77}" type="presOf" srcId="{8154C86A-D125-9648-A202-A279E9528125}" destId="{23333FF8-2FA1-4C8F-83E8-9C91171C106D}" srcOrd="0" destOrd="0" presId="urn:microsoft.com/office/officeart/2008/layout/VerticalCurvedList"/>
    <dgm:cxn modelId="{A7FA35FD-AEE4-174E-809D-F2940026AA0E}" srcId="{6FCD50AC-8615-604F-A85C-BD0E06E4BEB9}" destId="{B8EACE30-4DFA-B940-9190-FD69BB9EC1DF}" srcOrd="0" destOrd="0" parTransId="{FACB4579-AF12-1846-812F-6D7253A0EEA3}" sibTransId="{D2DA71F6-BA4E-FF48-9C15-E0D3908658E7}"/>
    <dgm:cxn modelId="{CF7D715B-2B54-F54E-B9A6-09DE63DE23F7}" type="presParOf" srcId="{11DB426A-63E6-F74F-B2F1-D2B0E39D443A}" destId="{01135A9E-B701-CA47-B76A-B6134B02162B}" srcOrd="0" destOrd="0" presId="urn:microsoft.com/office/officeart/2008/layout/VerticalCurvedList"/>
    <dgm:cxn modelId="{C9C62A81-6A95-E64D-B35F-DB388509FADC}" type="presParOf" srcId="{01135A9E-B701-CA47-B76A-B6134B02162B}" destId="{D6380921-71DA-D447-AA01-4C2C4994BB53}" srcOrd="0" destOrd="0" presId="urn:microsoft.com/office/officeart/2008/layout/VerticalCurvedList"/>
    <dgm:cxn modelId="{194BCF2E-64CE-E644-9377-E91701D2C481}" type="presParOf" srcId="{D6380921-71DA-D447-AA01-4C2C4994BB53}" destId="{D4DB7915-FBA9-CA40-8285-2FE542DAADE8}" srcOrd="0" destOrd="0" presId="urn:microsoft.com/office/officeart/2008/layout/VerticalCurvedList"/>
    <dgm:cxn modelId="{BBD96A5A-5130-C242-BECC-76674A6E7255}" type="presParOf" srcId="{D6380921-71DA-D447-AA01-4C2C4994BB53}" destId="{A92F7E5E-0D84-9D4E-8852-78FABD87E9EF}" srcOrd="1" destOrd="0" presId="urn:microsoft.com/office/officeart/2008/layout/VerticalCurvedList"/>
    <dgm:cxn modelId="{24027EDD-7483-AC42-9782-6637DDEBD736}" type="presParOf" srcId="{D6380921-71DA-D447-AA01-4C2C4994BB53}" destId="{1438EA86-FB6E-DD4A-9CA8-3AC5255CD625}" srcOrd="2" destOrd="0" presId="urn:microsoft.com/office/officeart/2008/layout/VerticalCurvedList"/>
    <dgm:cxn modelId="{F3944533-0B7A-F84F-9334-1201A6E9E1D2}" type="presParOf" srcId="{D6380921-71DA-D447-AA01-4C2C4994BB53}" destId="{8F0514BD-8204-A440-BED5-3C1C41872397}" srcOrd="3" destOrd="0" presId="urn:microsoft.com/office/officeart/2008/layout/VerticalCurvedList"/>
    <dgm:cxn modelId="{1DA4D82A-AE7D-4127-AEC0-D05C76C7C154}" type="presParOf" srcId="{01135A9E-B701-CA47-B76A-B6134B02162B}" destId="{23EB03AB-8A26-4A50-8CBE-ED7B82BAE174}" srcOrd="1" destOrd="0" presId="urn:microsoft.com/office/officeart/2008/layout/VerticalCurvedList"/>
    <dgm:cxn modelId="{83FD890F-E6FB-4C39-88CB-E3C70D6485EE}" type="presParOf" srcId="{01135A9E-B701-CA47-B76A-B6134B02162B}" destId="{70E177FC-792F-4339-A9C3-485A38950E6E}" srcOrd="2" destOrd="0" presId="urn:microsoft.com/office/officeart/2008/layout/VerticalCurvedList"/>
    <dgm:cxn modelId="{431CBD29-2B55-495F-A471-3037233F27D1}" type="presParOf" srcId="{70E177FC-792F-4339-A9C3-485A38950E6E}" destId="{1973CC6F-7972-4144-A7D2-7F549432481B}" srcOrd="0" destOrd="0" presId="urn:microsoft.com/office/officeart/2008/layout/VerticalCurvedList"/>
    <dgm:cxn modelId="{77C30F91-E793-4777-8605-883B281B1222}" type="presParOf" srcId="{01135A9E-B701-CA47-B76A-B6134B02162B}" destId="{23333FF8-2FA1-4C8F-83E8-9C91171C106D}" srcOrd="3" destOrd="0" presId="urn:microsoft.com/office/officeart/2008/layout/VerticalCurvedList"/>
    <dgm:cxn modelId="{18231161-A480-4A4C-965A-F3A7E3E536F5}" type="presParOf" srcId="{01135A9E-B701-CA47-B76A-B6134B02162B}" destId="{DF428B64-702D-4424-B6F2-577C951E9A74}" srcOrd="4" destOrd="0" presId="urn:microsoft.com/office/officeart/2008/layout/VerticalCurvedList"/>
    <dgm:cxn modelId="{382449C4-DB7D-4E8A-9F4F-C906FDA84DBD}" type="presParOf" srcId="{DF428B64-702D-4424-B6F2-577C951E9A74}" destId="{C7BCEA3C-CA48-FB49-92D7-373BF606BA68}" srcOrd="0" destOrd="0" presId="urn:microsoft.com/office/officeart/2008/layout/VerticalCurvedList"/>
    <dgm:cxn modelId="{A635189E-10C4-4274-BE06-8D528983BE65}" type="presParOf" srcId="{01135A9E-B701-CA47-B76A-B6134B02162B}" destId="{2232E238-B9FF-4C78-9693-8F57F8E1CFC8}" srcOrd="5" destOrd="0" presId="urn:microsoft.com/office/officeart/2008/layout/VerticalCurvedList"/>
    <dgm:cxn modelId="{6A89DDF0-097C-4E67-98FC-9099D9DFC4EC}" type="presParOf" srcId="{01135A9E-B701-CA47-B76A-B6134B02162B}" destId="{E2150989-A681-4858-92D3-88A35207D3D3}" srcOrd="6" destOrd="0" presId="urn:microsoft.com/office/officeart/2008/layout/VerticalCurvedList"/>
    <dgm:cxn modelId="{A8661DC6-F1BF-4F4F-9391-C2E3AAF29AF9}" type="presParOf" srcId="{E2150989-A681-4858-92D3-88A35207D3D3}" destId="{9B1D82E2-381C-3D42-BE22-39A9A5EE98A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CD50AC-8615-604F-A85C-BD0E06E4BEB9}" type="doc">
      <dgm:prSet loTypeId="urn:microsoft.com/office/officeart/2008/layout/VerticalCurvedList" loCatId="" qsTypeId="urn:microsoft.com/office/officeart/2005/8/quickstyle/simple1" qsCatId="simple" csTypeId="urn:microsoft.com/office/officeart/2005/8/colors/accent2_3" csCatId="accent2" phldr="1"/>
      <dgm:spPr/>
      <dgm:t>
        <a:bodyPr/>
        <a:lstStyle/>
        <a:p>
          <a:endParaRPr lang="en-GB"/>
        </a:p>
      </dgm:t>
    </dgm:pt>
    <dgm:pt modelId="{B8EACE30-4DFA-B940-9190-FD69BB9EC1DF}">
      <dgm:prSet phldrT="[Text]" custT="1"/>
      <dgm:spPr>
        <a:solidFill>
          <a:schemeClr val="bg1">
            <a:lumMod val="85000"/>
          </a:schemeClr>
        </a:solidFill>
        <a:ln>
          <a:solidFill>
            <a:schemeClr val="bg1">
              <a:lumMod val="85000"/>
            </a:schemeClr>
          </a:solidFill>
        </a:ln>
      </dgm:spPr>
      <dgm:t>
        <a:bodyPr/>
        <a:lstStyle/>
        <a:p>
          <a:r>
            <a:rPr lang="en-AU" sz="2400">
              <a:solidFill>
                <a:schemeClr val="bg1"/>
              </a:solidFill>
              <a:latin typeface="Arial" panose="020B0604020202020204" pitchFamily="34" charset="0"/>
              <a:cs typeface="Arial" panose="020B0604020202020204" pitchFamily="34" charset="0"/>
            </a:rPr>
            <a:t>Understanding writing and the curriculum</a:t>
          </a:r>
        </a:p>
      </dgm:t>
    </dgm:pt>
    <dgm:pt modelId="{FACB4579-AF12-1846-812F-6D7253A0EEA3}" type="parTrans" cxnId="{A7FA35FD-AEE4-174E-809D-F2940026AA0E}">
      <dgm:prSet/>
      <dgm:spPr/>
      <dgm:t>
        <a:bodyPr/>
        <a:lstStyle/>
        <a:p>
          <a:endParaRPr lang="en-GB"/>
        </a:p>
      </dgm:t>
    </dgm:pt>
    <dgm:pt modelId="{D2DA71F6-BA4E-FF48-9C15-E0D3908658E7}" type="sibTrans" cxnId="{A7FA35FD-AEE4-174E-809D-F2940026AA0E}">
      <dgm:prSet/>
      <dgm:spPr>
        <a:ln>
          <a:solidFill>
            <a:srgbClr val="002060"/>
          </a:solidFill>
        </a:ln>
      </dgm:spPr>
      <dgm:t>
        <a:bodyPr/>
        <a:lstStyle/>
        <a:p>
          <a:endParaRPr lang="en-GB"/>
        </a:p>
      </dgm:t>
    </dgm:pt>
    <dgm:pt modelId="{8154C86A-D125-9648-A202-A279E9528125}">
      <dgm:prSet phldrT="[Text]" custT="1"/>
      <dgm:spPr>
        <a:solidFill>
          <a:srgbClr val="002060"/>
        </a:solidFill>
        <a:ln>
          <a:solidFill>
            <a:srgbClr val="002060"/>
          </a:solidFill>
        </a:ln>
      </dgm:spPr>
      <dgm:t>
        <a:bodyPr/>
        <a:lstStyle/>
        <a:p>
          <a:r>
            <a:rPr lang="en-GB" sz="2400" dirty="0">
              <a:solidFill>
                <a:schemeClr val="bg1"/>
              </a:solidFill>
              <a:latin typeface="Arial"/>
              <a:cs typeface="Arial"/>
            </a:rPr>
            <a:t>Using a teaching and learning cycle to teach writing</a:t>
          </a:r>
        </a:p>
      </dgm:t>
    </dgm:pt>
    <dgm:pt modelId="{0C9BFB4E-7042-E048-9314-A38C6E2E648B}" type="parTrans" cxnId="{C23484EC-F42E-DD42-A392-76941467CC34}">
      <dgm:prSet/>
      <dgm:spPr/>
      <dgm:t>
        <a:bodyPr/>
        <a:lstStyle/>
        <a:p>
          <a:endParaRPr lang="en-GB"/>
        </a:p>
      </dgm:t>
    </dgm:pt>
    <dgm:pt modelId="{B2F9D941-23E8-9948-B994-38FA81046A8F}" type="sibTrans" cxnId="{C23484EC-F42E-DD42-A392-76941467CC34}">
      <dgm:prSet/>
      <dgm:spPr/>
      <dgm:t>
        <a:bodyPr/>
        <a:lstStyle/>
        <a:p>
          <a:endParaRPr lang="en-GB"/>
        </a:p>
      </dgm:t>
    </dgm:pt>
    <dgm:pt modelId="{BC3C1EE0-7BFF-C343-99A1-7874E11D048C}">
      <dgm:prSet phldrT="[Text]" custT="1"/>
      <dgm:spPr>
        <a:solidFill>
          <a:schemeClr val="bg1">
            <a:lumMod val="85000"/>
          </a:schemeClr>
        </a:solidFill>
        <a:ln>
          <a:solidFill>
            <a:schemeClr val="bg1">
              <a:lumMod val="85000"/>
            </a:schemeClr>
          </a:solidFill>
        </a:ln>
      </dgm:spPr>
      <dgm:t>
        <a:bodyPr/>
        <a:lstStyle/>
        <a:p>
          <a:pPr rtl="0"/>
          <a:r>
            <a:rPr lang="en-GB" sz="2400" dirty="0">
              <a:solidFill>
                <a:schemeClr val="bg1"/>
              </a:solidFill>
              <a:latin typeface="Arial"/>
              <a:cs typeface="Arial"/>
            </a:rPr>
            <a:t>Additional resources</a:t>
          </a:r>
        </a:p>
      </dgm:t>
    </dgm:pt>
    <dgm:pt modelId="{899ADBDE-F692-4E4C-8EC9-F9D31B4D7352}" type="sibTrans" cxnId="{89B908B6-09F9-1D42-B710-04C86ABCC4E2}">
      <dgm:prSet/>
      <dgm:spPr/>
      <dgm:t>
        <a:bodyPr/>
        <a:lstStyle/>
        <a:p>
          <a:endParaRPr lang="en-GB"/>
        </a:p>
      </dgm:t>
    </dgm:pt>
    <dgm:pt modelId="{B2625A06-792C-5440-B64C-F565BC6B49F9}" type="parTrans" cxnId="{89B908B6-09F9-1D42-B710-04C86ABCC4E2}">
      <dgm:prSet/>
      <dgm:spPr/>
      <dgm:t>
        <a:bodyPr/>
        <a:lstStyle/>
        <a:p>
          <a:endParaRPr lang="en-GB"/>
        </a:p>
      </dgm:t>
    </dgm:pt>
    <dgm:pt modelId="{11DB426A-63E6-F74F-B2F1-D2B0E39D443A}" type="pres">
      <dgm:prSet presAssocID="{6FCD50AC-8615-604F-A85C-BD0E06E4BEB9}" presName="Name0" presStyleCnt="0">
        <dgm:presLayoutVars>
          <dgm:chMax val="7"/>
          <dgm:chPref val="7"/>
          <dgm:dir/>
        </dgm:presLayoutVars>
      </dgm:prSet>
      <dgm:spPr/>
    </dgm:pt>
    <dgm:pt modelId="{01135A9E-B701-CA47-B76A-B6134B02162B}" type="pres">
      <dgm:prSet presAssocID="{6FCD50AC-8615-604F-A85C-BD0E06E4BEB9}" presName="Name1" presStyleCnt="0"/>
      <dgm:spPr/>
    </dgm:pt>
    <dgm:pt modelId="{D6380921-71DA-D447-AA01-4C2C4994BB53}" type="pres">
      <dgm:prSet presAssocID="{6FCD50AC-8615-604F-A85C-BD0E06E4BEB9}" presName="cycle" presStyleCnt="0"/>
      <dgm:spPr/>
    </dgm:pt>
    <dgm:pt modelId="{D4DB7915-FBA9-CA40-8285-2FE542DAADE8}" type="pres">
      <dgm:prSet presAssocID="{6FCD50AC-8615-604F-A85C-BD0E06E4BEB9}" presName="srcNode" presStyleLbl="node1" presStyleIdx="0" presStyleCnt="3"/>
      <dgm:spPr/>
    </dgm:pt>
    <dgm:pt modelId="{A92F7E5E-0D84-9D4E-8852-78FABD87E9EF}" type="pres">
      <dgm:prSet presAssocID="{6FCD50AC-8615-604F-A85C-BD0E06E4BEB9}" presName="conn" presStyleLbl="parChTrans1D2" presStyleIdx="0" presStyleCnt="1"/>
      <dgm:spPr/>
    </dgm:pt>
    <dgm:pt modelId="{1438EA86-FB6E-DD4A-9CA8-3AC5255CD625}" type="pres">
      <dgm:prSet presAssocID="{6FCD50AC-8615-604F-A85C-BD0E06E4BEB9}" presName="extraNode" presStyleLbl="node1" presStyleIdx="0" presStyleCnt="3"/>
      <dgm:spPr/>
    </dgm:pt>
    <dgm:pt modelId="{8F0514BD-8204-A440-BED5-3C1C41872397}" type="pres">
      <dgm:prSet presAssocID="{6FCD50AC-8615-604F-A85C-BD0E06E4BEB9}" presName="dstNode" presStyleLbl="node1" presStyleIdx="0" presStyleCnt="3"/>
      <dgm:spPr/>
    </dgm:pt>
    <dgm:pt modelId="{23EB03AB-8A26-4A50-8CBE-ED7B82BAE174}" type="pres">
      <dgm:prSet presAssocID="{B8EACE30-4DFA-B940-9190-FD69BB9EC1DF}" presName="text_1" presStyleLbl="node1" presStyleIdx="0" presStyleCnt="3">
        <dgm:presLayoutVars>
          <dgm:bulletEnabled val="1"/>
        </dgm:presLayoutVars>
      </dgm:prSet>
      <dgm:spPr/>
    </dgm:pt>
    <dgm:pt modelId="{70E177FC-792F-4339-A9C3-485A38950E6E}" type="pres">
      <dgm:prSet presAssocID="{B8EACE30-4DFA-B940-9190-FD69BB9EC1DF}" presName="accent_1" presStyleCnt="0"/>
      <dgm:spPr/>
    </dgm:pt>
    <dgm:pt modelId="{1973CC6F-7972-4144-A7D2-7F549432481B}" type="pres">
      <dgm:prSet presAssocID="{B8EACE30-4DFA-B940-9190-FD69BB9EC1DF}" presName="accentRepeatNode" presStyleLbl="solidFgAcc1" presStyleIdx="0" presStyleCnt="3"/>
      <dgm:spPr>
        <a:ln>
          <a:solidFill>
            <a:schemeClr val="bg1">
              <a:lumMod val="85000"/>
            </a:schemeClr>
          </a:solidFill>
        </a:ln>
      </dgm:spPr>
    </dgm:pt>
    <dgm:pt modelId="{23333FF8-2FA1-4C8F-83E8-9C91171C106D}" type="pres">
      <dgm:prSet presAssocID="{8154C86A-D125-9648-A202-A279E9528125}" presName="text_2" presStyleLbl="node1" presStyleIdx="1" presStyleCnt="3">
        <dgm:presLayoutVars>
          <dgm:bulletEnabled val="1"/>
        </dgm:presLayoutVars>
      </dgm:prSet>
      <dgm:spPr/>
    </dgm:pt>
    <dgm:pt modelId="{DF428B64-702D-4424-B6F2-577C951E9A74}" type="pres">
      <dgm:prSet presAssocID="{8154C86A-D125-9648-A202-A279E9528125}" presName="accent_2" presStyleCnt="0"/>
      <dgm:spPr/>
    </dgm:pt>
    <dgm:pt modelId="{C7BCEA3C-CA48-FB49-92D7-373BF606BA68}" type="pres">
      <dgm:prSet presAssocID="{8154C86A-D125-9648-A202-A279E9528125}" presName="accentRepeatNode" presStyleLbl="solidFgAcc1" presStyleIdx="1" presStyleCnt="3"/>
      <dgm:spPr>
        <a:solidFill>
          <a:schemeClr val="accent2">
            <a:lumMod val="20000"/>
            <a:lumOff val="80000"/>
          </a:schemeClr>
        </a:solidFill>
        <a:ln>
          <a:solidFill>
            <a:srgbClr val="002060"/>
          </a:solidFill>
        </a:ln>
      </dgm:spPr>
    </dgm:pt>
    <dgm:pt modelId="{2232E238-B9FF-4C78-9693-8F57F8E1CFC8}" type="pres">
      <dgm:prSet presAssocID="{BC3C1EE0-7BFF-C343-99A1-7874E11D048C}" presName="text_3" presStyleLbl="node1" presStyleIdx="2" presStyleCnt="3">
        <dgm:presLayoutVars>
          <dgm:bulletEnabled val="1"/>
        </dgm:presLayoutVars>
      </dgm:prSet>
      <dgm:spPr/>
    </dgm:pt>
    <dgm:pt modelId="{E2150989-A681-4858-92D3-88A35207D3D3}" type="pres">
      <dgm:prSet presAssocID="{BC3C1EE0-7BFF-C343-99A1-7874E11D048C}" presName="accent_3" presStyleCnt="0"/>
      <dgm:spPr/>
    </dgm:pt>
    <dgm:pt modelId="{9B1D82E2-381C-3D42-BE22-39A9A5EE98A0}" type="pres">
      <dgm:prSet presAssocID="{BC3C1EE0-7BFF-C343-99A1-7874E11D048C}" presName="accentRepeatNode" presStyleLbl="solidFgAcc1" presStyleIdx="2" presStyleCnt="3"/>
      <dgm:spPr>
        <a:ln>
          <a:solidFill>
            <a:schemeClr val="bg1">
              <a:lumMod val="85000"/>
            </a:schemeClr>
          </a:solidFill>
        </a:ln>
      </dgm:spPr>
    </dgm:pt>
  </dgm:ptLst>
  <dgm:cxnLst>
    <dgm:cxn modelId="{03642A68-8427-4271-8AC4-60FFE758AE52}" type="presOf" srcId="{BC3C1EE0-7BFF-C343-99A1-7874E11D048C}" destId="{2232E238-B9FF-4C78-9693-8F57F8E1CFC8}" srcOrd="0" destOrd="0" presId="urn:microsoft.com/office/officeart/2008/layout/VerticalCurvedList"/>
    <dgm:cxn modelId="{CD702C85-0E86-CA4A-B33A-121CD052B9A0}" type="presOf" srcId="{6FCD50AC-8615-604F-A85C-BD0E06E4BEB9}" destId="{11DB426A-63E6-F74F-B2F1-D2B0E39D443A}" srcOrd="0" destOrd="0" presId="urn:microsoft.com/office/officeart/2008/layout/VerticalCurvedList"/>
    <dgm:cxn modelId="{89B908B6-09F9-1D42-B710-04C86ABCC4E2}" srcId="{6FCD50AC-8615-604F-A85C-BD0E06E4BEB9}" destId="{BC3C1EE0-7BFF-C343-99A1-7874E11D048C}" srcOrd="2" destOrd="0" parTransId="{B2625A06-792C-5440-B64C-F565BC6B49F9}" sibTransId="{899ADBDE-F692-4E4C-8EC9-F9D31B4D7352}"/>
    <dgm:cxn modelId="{0B2599D3-B685-4C95-8F17-A41CF0AE334B}" type="presOf" srcId="{D2DA71F6-BA4E-FF48-9C15-E0D3908658E7}" destId="{A92F7E5E-0D84-9D4E-8852-78FABD87E9EF}" srcOrd="0" destOrd="0" presId="urn:microsoft.com/office/officeart/2008/layout/VerticalCurvedList"/>
    <dgm:cxn modelId="{149C13DD-9F44-4206-8507-9719C37A3C85}" type="presOf" srcId="{B8EACE30-4DFA-B940-9190-FD69BB9EC1DF}" destId="{23EB03AB-8A26-4A50-8CBE-ED7B82BAE174}" srcOrd="0" destOrd="0" presId="urn:microsoft.com/office/officeart/2008/layout/VerticalCurvedList"/>
    <dgm:cxn modelId="{C23484EC-F42E-DD42-A392-76941467CC34}" srcId="{6FCD50AC-8615-604F-A85C-BD0E06E4BEB9}" destId="{8154C86A-D125-9648-A202-A279E9528125}" srcOrd="1" destOrd="0" parTransId="{0C9BFB4E-7042-E048-9314-A38C6E2E648B}" sibTransId="{B2F9D941-23E8-9948-B994-38FA81046A8F}"/>
    <dgm:cxn modelId="{F36E4DFB-64F3-42D6-9E9E-A9BEC7171E77}" type="presOf" srcId="{8154C86A-D125-9648-A202-A279E9528125}" destId="{23333FF8-2FA1-4C8F-83E8-9C91171C106D}" srcOrd="0" destOrd="0" presId="urn:microsoft.com/office/officeart/2008/layout/VerticalCurvedList"/>
    <dgm:cxn modelId="{A7FA35FD-AEE4-174E-809D-F2940026AA0E}" srcId="{6FCD50AC-8615-604F-A85C-BD0E06E4BEB9}" destId="{B8EACE30-4DFA-B940-9190-FD69BB9EC1DF}" srcOrd="0" destOrd="0" parTransId="{FACB4579-AF12-1846-812F-6D7253A0EEA3}" sibTransId="{D2DA71F6-BA4E-FF48-9C15-E0D3908658E7}"/>
    <dgm:cxn modelId="{CF7D715B-2B54-F54E-B9A6-09DE63DE23F7}" type="presParOf" srcId="{11DB426A-63E6-F74F-B2F1-D2B0E39D443A}" destId="{01135A9E-B701-CA47-B76A-B6134B02162B}" srcOrd="0" destOrd="0" presId="urn:microsoft.com/office/officeart/2008/layout/VerticalCurvedList"/>
    <dgm:cxn modelId="{C9C62A81-6A95-E64D-B35F-DB388509FADC}" type="presParOf" srcId="{01135A9E-B701-CA47-B76A-B6134B02162B}" destId="{D6380921-71DA-D447-AA01-4C2C4994BB53}" srcOrd="0" destOrd="0" presId="urn:microsoft.com/office/officeart/2008/layout/VerticalCurvedList"/>
    <dgm:cxn modelId="{194BCF2E-64CE-E644-9377-E91701D2C481}" type="presParOf" srcId="{D6380921-71DA-D447-AA01-4C2C4994BB53}" destId="{D4DB7915-FBA9-CA40-8285-2FE542DAADE8}" srcOrd="0" destOrd="0" presId="urn:microsoft.com/office/officeart/2008/layout/VerticalCurvedList"/>
    <dgm:cxn modelId="{BBD96A5A-5130-C242-BECC-76674A6E7255}" type="presParOf" srcId="{D6380921-71DA-D447-AA01-4C2C4994BB53}" destId="{A92F7E5E-0D84-9D4E-8852-78FABD87E9EF}" srcOrd="1" destOrd="0" presId="urn:microsoft.com/office/officeart/2008/layout/VerticalCurvedList"/>
    <dgm:cxn modelId="{24027EDD-7483-AC42-9782-6637DDEBD736}" type="presParOf" srcId="{D6380921-71DA-D447-AA01-4C2C4994BB53}" destId="{1438EA86-FB6E-DD4A-9CA8-3AC5255CD625}" srcOrd="2" destOrd="0" presId="urn:microsoft.com/office/officeart/2008/layout/VerticalCurvedList"/>
    <dgm:cxn modelId="{F3944533-0B7A-F84F-9334-1201A6E9E1D2}" type="presParOf" srcId="{D6380921-71DA-D447-AA01-4C2C4994BB53}" destId="{8F0514BD-8204-A440-BED5-3C1C41872397}" srcOrd="3" destOrd="0" presId="urn:microsoft.com/office/officeart/2008/layout/VerticalCurvedList"/>
    <dgm:cxn modelId="{1DA4D82A-AE7D-4127-AEC0-D05C76C7C154}" type="presParOf" srcId="{01135A9E-B701-CA47-B76A-B6134B02162B}" destId="{23EB03AB-8A26-4A50-8CBE-ED7B82BAE174}" srcOrd="1" destOrd="0" presId="urn:microsoft.com/office/officeart/2008/layout/VerticalCurvedList"/>
    <dgm:cxn modelId="{83FD890F-E6FB-4C39-88CB-E3C70D6485EE}" type="presParOf" srcId="{01135A9E-B701-CA47-B76A-B6134B02162B}" destId="{70E177FC-792F-4339-A9C3-485A38950E6E}" srcOrd="2" destOrd="0" presId="urn:microsoft.com/office/officeart/2008/layout/VerticalCurvedList"/>
    <dgm:cxn modelId="{431CBD29-2B55-495F-A471-3037233F27D1}" type="presParOf" srcId="{70E177FC-792F-4339-A9C3-485A38950E6E}" destId="{1973CC6F-7972-4144-A7D2-7F549432481B}" srcOrd="0" destOrd="0" presId="urn:microsoft.com/office/officeart/2008/layout/VerticalCurvedList"/>
    <dgm:cxn modelId="{77C30F91-E793-4777-8605-883B281B1222}" type="presParOf" srcId="{01135A9E-B701-CA47-B76A-B6134B02162B}" destId="{23333FF8-2FA1-4C8F-83E8-9C91171C106D}" srcOrd="3" destOrd="0" presId="urn:microsoft.com/office/officeart/2008/layout/VerticalCurvedList"/>
    <dgm:cxn modelId="{18231161-A480-4A4C-965A-F3A7E3E536F5}" type="presParOf" srcId="{01135A9E-B701-CA47-B76A-B6134B02162B}" destId="{DF428B64-702D-4424-B6F2-577C951E9A74}" srcOrd="4" destOrd="0" presId="urn:microsoft.com/office/officeart/2008/layout/VerticalCurvedList"/>
    <dgm:cxn modelId="{382449C4-DB7D-4E8A-9F4F-C906FDA84DBD}" type="presParOf" srcId="{DF428B64-702D-4424-B6F2-577C951E9A74}" destId="{C7BCEA3C-CA48-FB49-92D7-373BF606BA68}" srcOrd="0" destOrd="0" presId="urn:microsoft.com/office/officeart/2008/layout/VerticalCurvedList"/>
    <dgm:cxn modelId="{A635189E-10C4-4274-BE06-8D528983BE65}" type="presParOf" srcId="{01135A9E-B701-CA47-B76A-B6134B02162B}" destId="{2232E238-B9FF-4C78-9693-8F57F8E1CFC8}" srcOrd="5" destOrd="0" presId="urn:microsoft.com/office/officeart/2008/layout/VerticalCurvedList"/>
    <dgm:cxn modelId="{6A89DDF0-097C-4E67-98FC-9099D9DFC4EC}" type="presParOf" srcId="{01135A9E-B701-CA47-B76A-B6134B02162B}" destId="{E2150989-A681-4858-92D3-88A35207D3D3}" srcOrd="6" destOrd="0" presId="urn:microsoft.com/office/officeart/2008/layout/VerticalCurvedList"/>
    <dgm:cxn modelId="{A8661DC6-F1BF-4F4F-9391-C2E3AAF29AF9}" type="presParOf" srcId="{E2150989-A681-4858-92D3-88A35207D3D3}" destId="{9B1D82E2-381C-3D42-BE22-39A9A5EE98A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CD50AC-8615-604F-A85C-BD0E06E4BEB9}" type="doc">
      <dgm:prSet loTypeId="urn:microsoft.com/office/officeart/2008/layout/VerticalCurvedList" loCatId="" qsTypeId="urn:microsoft.com/office/officeart/2005/8/quickstyle/simple1" qsCatId="simple" csTypeId="urn:microsoft.com/office/officeart/2005/8/colors/accent2_3" csCatId="accent2" phldr="1"/>
      <dgm:spPr/>
      <dgm:t>
        <a:bodyPr/>
        <a:lstStyle/>
        <a:p>
          <a:endParaRPr lang="en-GB"/>
        </a:p>
      </dgm:t>
    </dgm:pt>
    <dgm:pt modelId="{B8EACE30-4DFA-B940-9190-FD69BB9EC1DF}">
      <dgm:prSet phldrT="[Text]" custT="1"/>
      <dgm:spPr>
        <a:solidFill>
          <a:schemeClr val="bg1">
            <a:lumMod val="95000"/>
          </a:schemeClr>
        </a:solidFill>
        <a:ln>
          <a:solidFill>
            <a:schemeClr val="bg1">
              <a:lumMod val="95000"/>
            </a:schemeClr>
          </a:solidFill>
        </a:ln>
      </dgm:spPr>
      <dgm:t>
        <a:bodyPr/>
        <a:lstStyle/>
        <a:p>
          <a:r>
            <a:rPr lang="en-AU" sz="2400">
              <a:solidFill>
                <a:schemeClr val="bg1"/>
              </a:solidFill>
              <a:latin typeface="Arial" panose="020B0604020202020204" pitchFamily="34" charset="0"/>
              <a:cs typeface="Arial" panose="020B0604020202020204" pitchFamily="34" charset="0"/>
            </a:rPr>
            <a:t>Understanding writing and the curriculum</a:t>
          </a:r>
        </a:p>
      </dgm:t>
    </dgm:pt>
    <dgm:pt modelId="{FACB4579-AF12-1846-812F-6D7253A0EEA3}" type="parTrans" cxnId="{A7FA35FD-AEE4-174E-809D-F2940026AA0E}">
      <dgm:prSet/>
      <dgm:spPr/>
      <dgm:t>
        <a:bodyPr/>
        <a:lstStyle/>
        <a:p>
          <a:endParaRPr lang="en-GB"/>
        </a:p>
      </dgm:t>
    </dgm:pt>
    <dgm:pt modelId="{D2DA71F6-BA4E-FF48-9C15-E0D3908658E7}" type="sibTrans" cxnId="{A7FA35FD-AEE4-174E-809D-F2940026AA0E}">
      <dgm:prSet/>
      <dgm:spPr>
        <a:ln>
          <a:solidFill>
            <a:srgbClr val="002060"/>
          </a:solidFill>
        </a:ln>
      </dgm:spPr>
      <dgm:t>
        <a:bodyPr/>
        <a:lstStyle/>
        <a:p>
          <a:endParaRPr lang="en-GB"/>
        </a:p>
      </dgm:t>
    </dgm:pt>
    <dgm:pt modelId="{8154C86A-D125-9648-A202-A279E9528125}">
      <dgm:prSet phldrT="[Text]" custT="1"/>
      <dgm:spPr>
        <a:solidFill>
          <a:schemeClr val="bg1">
            <a:lumMod val="95000"/>
          </a:schemeClr>
        </a:solidFill>
        <a:ln>
          <a:solidFill>
            <a:schemeClr val="bg1">
              <a:lumMod val="95000"/>
            </a:schemeClr>
          </a:solidFill>
        </a:ln>
      </dgm:spPr>
      <dgm:t>
        <a:bodyPr/>
        <a:lstStyle/>
        <a:p>
          <a:r>
            <a:rPr lang="en-GB" sz="2400" dirty="0">
              <a:solidFill>
                <a:schemeClr val="bg1"/>
              </a:solidFill>
              <a:latin typeface="Arial"/>
              <a:cs typeface="Arial"/>
            </a:rPr>
            <a:t>Using a teaching and learning cycle to teach writing</a:t>
          </a:r>
        </a:p>
      </dgm:t>
    </dgm:pt>
    <dgm:pt modelId="{0C9BFB4E-7042-E048-9314-A38C6E2E648B}" type="parTrans" cxnId="{C23484EC-F42E-DD42-A392-76941467CC34}">
      <dgm:prSet/>
      <dgm:spPr/>
      <dgm:t>
        <a:bodyPr/>
        <a:lstStyle/>
        <a:p>
          <a:endParaRPr lang="en-GB"/>
        </a:p>
      </dgm:t>
    </dgm:pt>
    <dgm:pt modelId="{B2F9D941-23E8-9948-B994-38FA81046A8F}" type="sibTrans" cxnId="{C23484EC-F42E-DD42-A392-76941467CC34}">
      <dgm:prSet/>
      <dgm:spPr/>
      <dgm:t>
        <a:bodyPr/>
        <a:lstStyle/>
        <a:p>
          <a:endParaRPr lang="en-GB"/>
        </a:p>
      </dgm:t>
    </dgm:pt>
    <dgm:pt modelId="{BC3C1EE0-7BFF-C343-99A1-7874E11D048C}">
      <dgm:prSet phldrT="[Text]" custT="1"/>
      <dgm:spPr>
        <a:solidFill>
          <a:srgbClr val="002060"/>
        </a:solidFill>
        <a:ln>
          <a:solidFill>
            <a:srgbClr val="002060"/>
          </a:solidFill>
        </a:ln>
      </dgm:spPr>
      <dgm:t>
        <a:bodyPr/>
        <a:lstStyle/>
        <a:p>
          <a:pPr rtl="0"/>
          <a:r>
            <a:rPr lang="en-GB" sz="2400" dirty="0">
              <a:solidFill>
                <a:schemeClr val="bg1"/>
              </a:solidFill>
              <a:latin typeface="Arial"/>
              <a:cs typeface="Arial"/>
            </a:rPr>
            <a:t>Additional resources</a:t>
          </a:r>
        </a:p>
      </dgm:t>
    </dgm:pt>
    <dgm:pt modelId="{899ADBDE-F692-4E4C-8EC9-F9D31B4D7352}" type="sibTrans" cxnId="{89B908B6-09F9-1D42-B710-04C86ABCC4E2}">
      <dgm:prSet/>
      <dgm:spPr/>
      <dgm:t>
        <a:bodyPr/>
        <a:lstStyle/>
        <a:p>
          <a:endParaRPr lang="en-GB"/>
        </a:p>
      </dgm:t>
    </dgm:pt>
    <dgm:pt modelId="{B2625A06-792C-5440-B64C-F565BC6B49F9}" type="parTrans" cxnId="{89B908B6-09F9-1D42-B710-04C86ABCC4E2}">
      <dgm:prSet/>
      <dgm:spPr/>
      <dgm:t>
        <a:bodyPr/>
        <a:lstStyle/>
        <a:p>
          <a:endParaRPr lang="en-GB"/>
        </a:p>
      </dgm:t>
    </dgm:pt>
    <dgm:pt modelId="{11DB426A-63E6-F74F-B2F1-D2B0E39D443A}" type="pres">
      <dgm:prSet presAssocID="{6FCD50AC-8615-604F-A85C-BD0E06E4BEB9}" presName="Name0" presStyleCnt="0">
        <dgm:presLayoutVars>
          <dgm:chMax val="7"/>
          <dgm:chPref val="7"/>
          <dgm:dir/>
        </dgm:presLayoutVars>
      </dgm:prSet>
      <dgm:spPr/>
    </dgm:pt>
    <dgm:pt modelId="{01135A9E-B701-CA47-B76A-B6134B02162B}" type="pres">
      <dgm:prSet presAssocID="{6FCD50AC-8615-604F-A85C-BD0E06E4BEB9}" presName="Name1" presStyleCnt="0"/>
      <dgm:spPr/>
    </dgm:pt>
    <dgm:pt modelId="{D6380921-71DA-D447-AA01-4C2C4994BB53}" type="pres">
      <dgm:prSet presAssocID="{6FCD50AC-8615-604F-A85C-BD0E06E4BEB9}" presName="cycle" presStyleCnt="0"/>
      <dgm:spPr/>
    </dgm:pt>
    <dgm:pt modelId="{D4DB7915-FBA9-CA40-8285-2FE542DAADE8}" type="pres">
      <dgm:prSet presAssocID="{6FCD50AC-8615-604F-A85C-BD0E06E4BEB9}" presName="srcNode" presStyleLbl="node1" presStyleIdx="0" presStyleCnt="3"/>
      <dgm:spPr/>
    </dgm:pt>
    <dgm:pt modelId="{A92F7E5E-0D84-9D4E-8852-78FABD87E9EF}" type="pres">
      <dgm:prSet presAssocID="{6FCD50AC-8615-604F-A85C-BD0E06E4BEB9}" presName="conn" presStyleLbl="parChTrans1D2" presStyleIdx="0" presStyleCnt="1"/>
      <dgm:spPr/>
    </dgm:pt>
    <dgm:pt modelId="{1438EA86-FB6E-DD4A-9CA8-3AC5255CD625}" type="pres">
      <dgm:prSet presAssocID="{6FCD50AC-8615-604F-A85C-BD0E06E4BEB9}" presName="extraNode" presStyleLbl="node1" presStyleIdx="0" presStyleCnt="3"/>
      <dgm:spPr/>
    </dgm:pt>
    <dgm:pt modelId="{8F0514BD-8204-A440-BED5-3C1C41872397}" type="pres">
      <dgm:prSet presAssocID="{6FCD50AC-8615-604F-A85C-BD0E06E4BEB9}" presName="dstNode" presStyleLbl="node1" presStyleIdx="0" presStyleCnt="3"/>
      <dgm:spPr/>
    </dgm:pt>
    <dgm:pt modelId="{23EB03AB-8A26-4A50-8CBE-ED7B82BAE174}" type="pres">
      <dgm:prSet presAssocID="{B8EACE30-4DFA-B940-9190-FD69BB9EC1DF}" presName="text_1" presStyleLbl="node1" presStyleIdx="0" presStyleCnt="3">
        <dgm:presLayoutVars>
          <dgm:bulletEnabled val="1"/>
        </dgm:presLayoutVars>
      </dgm:prSet>
      <dgm:spPr/>
    </dgm:pt>
    <dgm:pt modelId="{70E177FC-792F-4339-A9C3-485A38950E6E}" type="pres">
      <dgm:prSet presAssocID="{B8EACE30-4DFA-B940-9190-FD69BB9EC1DF}" presName="accent_1" presStyleCnt="0"/>
      <dgm:spPr/>
    </dgm:pt>
    <dgm:pt modelId="{1973CC6F-7972-4144-A7D2-7F549432481B}" type="pres">
      <dgm:prSet presAssocID="{B8EACE30-4DFA-B940-9190-FD69BB9EC1DF}" presName="accentRepeatNode" presStyleLbl="solidFgAcc1" presStyleIdx="0" presStyleCnt="3"/>
      <dgm:spPr>
        <a:ln>
          <a:solidFill>
            <a:schemeClr val="bg1">
              <a:lumMod val="95000"/>
            </a:schemeClr>
          </a:solidFill>
        </a:ln>
      </dgm:spPr>
    </dgm:pt>
    <dgm:pt modelId="{23333FF8-2FA1-4C8F-83E8-9C91171C106D}" type="pres">
      <dgm:prSet presAssocID="{8154C86A-D125-9648-A202-A279E9528125}" presName="text_2" presStyleLbl="node1" presStyleIdx="1" presStyleCnt="3">
        <dgm:presLayoutVars>
          <dgm:bulletEnabled val="1"/>
        </dgm:presLayoutVars>
      </dgm:prSet>
      <dgm:spPr/>
    </dgm:pt>
    <dgm:pt modelId="{DF428B64-702D-4424-B6F2-577C951E9A74}" type="pres">
      <dgm:prSet presAssocID="{8154C86A-D125-9648-A202-A279E9528125}" presName="accent_2" presStyleCnt="0"/>
      <dgm:spPr/>
    </dgm:pt>
    <dgm:pt modelId="{C7BCEA3C-CA48-FB49-92D7-373BF606BA68}" type="pres">
      <dgm:prSet presAssocID="{8154C86A-D125-9648-A202-A279E9528125}" presName="accentRepeatNode" presStyleLbl="solidFgAcc1" presStyleIdx="1" presStyleCnt="3"/>
      <dgm:spPr>
        <a:ln>
          <a:solidFill>
            <a:schemeClr val="bg1">
              <a:lumMod val="95000"/>
            </a:schemeClr>
          </a:solidFill>
        </a:ln>
      </dgm:spPr>
    </dgm:pt>
    <dgm:pt modelId="{2232E238-B9FF-4C78-9693-8F57F8E1CFC8}" type="pres">
      <dgm:prSet presAssocID="{BC3C1EE0-7BFF-C343-99A1-7874E11D048C}" presName="text_3" presStyleLbl="node1" presStyleIdx="2" presStyleCnt="3">
        <dgm:presLayoutVars>
          <dgm:bulletEnabled val="1"/>
        </dgm:presLayoutVars>
      </dgm:prSet>
      <dgm:spPr/>
    </dgm:pt>
    <dgm:pt modelId="{E2150989-A681-4858-92D3-88A35207D3D3}" type="pres">
      <dgm:prSet presAssocID="{BC3C1EE0-7BFF-C343-99A1-7874E11D048C}" presName="accent_3" presStyleCnt="0"/>
      <dgm:spPr/>
    </dgm:pt>
    <dgm:pt modelId="{9B1D82E2-381C-3D42-BE22-39A9A5EE98A0}" type="pres">
      <dgm:prSet presAssocID="{BC3C1EE0-7BFF-C343-99A1-7874E11D048C}" presName="accentRepeatNode" presStyleLbl="solidFgAcc1" presStyleIdx="2" presStyleCnt="3"/>
      <dgm:spPr>
        <a:solidFill>
          <a:schemeClr val="accent2">
            <a:lumMod val="20000"/>
            <a:lumOff val="80000"/>
          </a:schemeClr>
        </a:solidFill>
        <a:ln>
          <a:solidFill>
            <a:srgbClr val="002060"/>
          </a:solidFill>
        </a:ln>
      </dgm:spPr>
    </dgm:pt>
  </dgm:ptLst>
  <dgm:cxnLst>
    <dgm:cxn modelId="{03642A68-8427-4271-8AC4-60FFE758AE52}" type="presOf" srcId="{BC3C1EE0-7BFF-C343-99A1-7874E11D048C}" destId="{2232E238-B9FF-4C78-9693-8F57F8E1CFC8}" srcOrd="0" destOrd="0" presId="urn:microsoft.com/office/officeart/2008/layout/VerticalCurvedList"/>
    <dgm:cxn modelId="{CD702C85-0E86-CA4A-B33A-121CD052B9A0}" type="presOf" srcId="{6FCD50AC-8615-604F-A85C-BD0E06E4BEB9}" destId="{11DB426A-63E6-F74F-B2F1-D2B0E39D443A}" srcOrd="0" destOrd="0" presId="urn:microsoft.com/office/officeart/2008/layout/VerticalCurvedList"/>
    <dgm:cxn modelId="{89B908B6-09F9-1D42-B710-04C86ABCC4E2}" srcId="{6FCD50AC-8615-604F-A85C-BD0E06E4BEB9}" destId="{BC3C1EE0-7BFF-C343-99A1-7874E11D048C}" srcOrd="2" destOrd="0" parTransId="{B2625A06-792C-5440-B64C-F565BC6B49F9}" sibTransId="{899ADBDE-F692-4E4C-8EC9-F9D31B4D7352}"/>
    <dgm:cxn modelId="{0B2599D3-B685-4C95-8F17-A41CF0AE334B}" type="presOf" srcId="{D2DA71F6-BA4E-FF48-9C15-E0D3908658E7}" destId="{A92F7E5E-0D84-9D4E-8852-78FABD87E9EF}" srcOrd="0" destOrd="0" presId="urn:microsoft.com/office/officeart/2008/layout/VerticalCurvedList"/>
    <dgm:cxn modelId="{149C13DD-9F44-4206-8507-9719C37A3C85}" type="presOf" srcId="{B8EACE30-4DFA-B940-9190-FD69BB9EC1DF}" destId="{23EB03AB-8A26-4A50-8CBE-ED7B82BAE174}" srcOrd="0" destOrd="0" presId="urn:microsoft.com/office/officeart/2008/layout/VerticalCurvedList"/>
    <dgm:cxn modelId="{C23484EC-F42E-DD42-A392-76941467CC34}" srcId="{6FCD50AC-8615-604F-A85C-BD0E06E4BEB9}" destId="{8154C86A-D125-9648-A202-A279E9528125}" srcOrd="1" destOrd="0" parTransId="{0C9BFB4E-7042-E048-9314-A38C6E2E648B}" sibTransId="{B2F9D941-23E8-9948-B994-38FA81046A8F}"/>
    <dgm:cxn modelId="{F36E4DFB-64F3-42D6-9E9E-A9BEC7171E77}" type="presOf" srcId="{8154C86A-D125-9648-A202-A279E9528125}" destId="{23333FF8-2FA1-4C8F-83E8-9C91171C106D}" srcOrd="0" destOrd="0" presId="urn:microsoft.com/office/officeart/2008/layout/VerticalCurvedList"/>
    <dgm:cxn modelId="{A7FA35FD-AEE4-174E-809D-F2940026AA0E}" srcId="{6FCD50AC-8615-604F-A85C-BD0E06E4BEB9}" destId="{B8EACE30-4DFA-B940-9190-FD69BB9EC1DF}" srcOrd="0" destOrd="0" parTransId="{FACB4579-AF12-1846-812F-6D7253A0EEA3}" sibTransId="{D2DA71F6-BA4E-FF48-9C15-E0D3908658E7}"/>
    <dgm:cxn modelId="{CF7D715B-2B54-F54E-B9A6-09DE63DE23F7}" type="presParOf" srcId="{11DB426A-63E6-F74F-B2F1-D2B0E39D443A}" destId="{01135A9E-B701-CA47-B76A-B6134B02162B}" srcOrd="0" destOrd="0" presId="urn:microsoft.com/office/officeart/2008/layout/VerticalCurvedList"/>
    <dgm:cxn modelId="{C9C62A81-6A95-E64D-B35F-DB388509FADC}" type="presParOf" srcId="{01135A9E-B701-CA47-B76A-B6134B02162B}" destId="{D6380921-71DA-D447-AA01-4C2C4994BB53}" srcOrd="0" destOrd="0" presId="urn:microsoft.com/office/officeart/2008/layout/VerticalCurvedList"/>
    <dgm:cxn modelId="{194BCF2E-64CE-E644-9377-E91701D2C481}" type="presParOf" srcId="{D6380921-71DA-D447-AA01-4C2C4994BB53}" destId="{D4DB7915-FBA9-CA40-8285-2FE542DAADE8}" srcOrd="0" destOrd="0" presId="urn:microsoft.com/office/officeart/2008/layout/VerticalCurvedList"/>
    <dgm:cxn modelId="{BBD96A5A-5130-C242-BECC-76674A6E7255}" type="presParOf" srcId="{D6380921-71DA-D447-AA01-4C2C4994BB53}" destId="{A92F7E5E-0D84-9D4E-8852-78FABD87E9EF}" srcOrd="1" destOrd="0" presId="urn:microsoft.com/office/officeart/2008/layout/VerticalCurvedList"/>
    <dgm:cxn modelId="{24027EDD-7483-AC42-9782-6637DDEBD736}" type="presParOf" srcId="{D6380921-71DA-D447-AA01-4C2C4994BB53}" destId="{1438EA86-FB6E-DD4A-9CA8-3AC5255CD625}" srcOrd="2" destOrd="0" presId="urn:microsoft.com/office/officeart/2008/layout/VerticalCurvedList"/>
    <dgm:cxn modelId="{F3944533-0B7A-F84F-9334-1201A6E9E1D2}" type="presParOf" srcId="{D6380921-71DA-D447-AA01-4C2C4994BB53}" destId="{8F0514BD-8204-A440-BED5-3C1C41872397}" srcOrd="3" destOrd="0" presId="urn:microsoft.com/office/officeart/2008/layout/VerticalCurvedList"/>
    <dgm:cxn modelId="{1DA4D82A-AE7D-4127-AEC0-D05C76C7C154}" type="presParOf" srcId="{01135A9E-B701-CA47-B76A-B6134B02162B}" destId="{23EB03AB-8A26-4A50-8CBE-ED7B82BAE174}" srcOrd="1" destOrd="0" presId="urn:microsoft.com/office/officeart/2008/layout/VerticalCurvedList"/>
    <dgm:cxn modelId="{83FD890F-E6FB-4C39-88CB-E3C70D6485EE}" type="presParOf" srcId="{01135A9E-B701-CA47-B76A-B6134B02162B}" destId="{70E177FC-792F-4339-A9C3-485A38950E6E}" srcOrd="2" destOrd="0" presId="urn:microsoft.com/office/officeart/2008/layout/VerticalCurvedList"/>
    <dgm:cxn modelId="{431CBD29-2B55-495F-A471-3037233F27D1}" type="presParOf" srcId="{70E177FC-792F-4339-A9C3-485A38950E6E}" destId="{1973CC6F-7972-4144-A7D2-7F549432481B}" srcOrd="0" destOrd="0" presId="urn:microsoft.com/office/officeart/2008/layout/VerticalCurvedList"/>
    <dgm:cxn modelId="{77C30F91-E793-4777-8605-883B281B1222}" type="presParOf" srcId="{01135A9E-B701-CA47-B76A-B6134B02162B}" destId="{23333FF8-2FA1-4C8F-83E8-9C91171C106D}" srcOrd="3" destOrd="0" presId="urn:microsoft.com/office/officeart/2008/layout/VerticalCurvedList"/>
    <dgm:cxn modelId="{18231161-A480-4A4C-965A-F3A7E3E536F5}" type="presParOf" srcId="{01135A9E-B701-CA47-B76A-B6134B02162B}" destId="{DF428B64-702D-4424-B6F2-577C951E9A74}" srcOrd="4" destOrd="0" presId="urn:microsoft.com/office/officeart/2008/layout/VerticalCurvedList"/>
    <dgm:cxn modelId="{382449C4-DB7D-4E8A-9F4F-C906FDA84DBD}" type="presParOf" srcId="{DF428B64-702D-4424-B6F2-577C951E9A74}" destId="{C7BCEA3C-CA48-FB49-92D7-373BF606BA68}" srcOrd="0" destOrd="0" presId="urn:microsoft.com/office/officeart/2008/layout/VerticalCurvedList"/>
    <dgm:cxn modelId="{A635189E-10C4-4274-BE06-8D528983BE65}" type="presParOf" srcId="{01135A9E-B701-CA47-B76A-B6134B02162B}" destId="{2232E238-B9FF-4C78-9693-8F57F8E1CFC8}" srcOrd="5" destOrd="0" presId="urn:microsoft.com/office/officeart/2008/layout/VerticalCurvedList"/>
    <dgm:cxn modelId="{6A89DDF0-097C-4E67-98FC-9099D9DFC4EC}" type="presParOf" srcId="{01135A9E-B701-CA47-B76A-B6134B02162B}" destId="{E2150989-A681-4858-92D3-88A35207D3D3}" srcOrd="6" destOrd="0" presId="urn:microsoft.com/office/officeart/2008/layout/VerticalCurvedList"/>
    <dgm:cxn modelId="{A8661DC6-F1BF-4F4F-9391-C2E3AAF29AF9}" type="presParOf" srcId="{E2150989-A681-4858-92D3-88A35207D3D3}" destId="{9B1D82E2-381C-3D42-BE22-39A9A5EE98A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F7E5E-0D84-9D4E-8852-78FABD87E9EF}">
      <dsp:nvSpPr>
        <dsp:cNvPr id="0" name=""/>
        <dsp:cNvSpPr/>
      </dsp:nvSpPr>
      <dsp:spPr>
        <a:xfrm>
          <a:off x="-4192016" y="-643244"/>
          <a:ext cx="4994889" cy="4994889"/>
        </a:xfrm>
        <a:prstGeom prst="blockArc">
          <a:avLst>
            <a:gd name="adj1" fmla="val 18900000"/>
            <a:gd name="adj2" fmla="val 2700000"/>
            <a:gd name="adj3" fmla="val 432"/>
          </a:avLst>
        </a:pr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23EB03AB-8A26-4A50-8CBE-ED7B82BAE174}">
      <dsp:nvSpPr>
        <dsp:cNvPr id="0" name=""/>
        <dsp:cNvSpPr/>
      </dsp:nvSpPr>
      <dsp:spPr>
        <a:xfrm>
          <a:off x="516331" y="370840"/>
          <a:ext cx="7930398" cy="741680"/>
        </a:xfrm>
        <a:prstGeom prst="rect">
          <a:avLst/>
        </a:prstGeom>
        <a:solidFill>
          <a:srgbClr val="002060"/>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709" tIns="60960" rIns="60960" bIns="60960" numCol="1" spcCol="1270" anchor="ctr" anchorCtr="0">
          <a:noAutofit/>
        </a:bodyPr>
        <a:lstStyle/>
        <a:p>
          <a:pPr marL="0" lvl="0" indent="0" algn="l" defTabSz="1066800">
            <a:lnSpc>
              <a:spcPct val="90000"/>
            </a:lnSpc>
            <a:spcBef>
              <a:spcPct val="0"/>
            </a:spcBef>
            <a:spcAft>
              <a:spcPct val="35000"/>
            </a:spcAft>
            <a:buNone/>
          </a:pPr>
          <a:r>
            <a:rPr lang="en-AU" sz="2400" kern="1200">
              <a:solidFill>
                <a:schemeClr val="bg1"/>
              </a:solidFill>
              <a:latin typeface="Arial" panose="020B0604020202020204" pitchFamily="34" charset="0"/>
              <a:cs typeface="Arial" panose="020B0604020202020204" pitchFamily="34" charset="0"/>
            </a:rPr>
            <a:t>Understanding writing and the curriculum</a:t>
          </a:r>
        </a:p>
      </dsp:txBody>
      <dsp:txXfrm>
        <a:off x="516331" y="370840"/>
        <a:ext cx="7930398" cy="741680"/>
      </dsp:txXfrm>
    </dsp:sp>
    <dsp:sp modelId="{1973CC6F-7972-4144-A7D2-7F549432481B}">
      <dsp:nvSpPr>
        <dsp:cNvPr id="0" name=""/>
        <dsp:cNvSpPr/>
      </dsp:nvSpPr>
      <dsp:spPr>
        <a:xfrm>
          <a:off x="52781" y="278130"/>
          <a:ext cx="927100" cy="927100"/>
        </a:xfrm>
        <a:prstGeom prst="ellipse">
          <a:avLst/>
        </a:prstGeom>
        <a:solidFill>
          <a:schemeClr val="accent2">
            <a:lumMod val="20000"/>
            <a:lumOff val="8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23333FF8-2FA1-4C8F-83E8-9C91171C106D}">
      <dsp:nvSpPr>
        <dsp:cNvPr id="0" name=""/>
        <dsp:cNvSpPr/>
      </dsp:nvSpPr>
      <dsp:spPr>
        <a:xfrm>
          <a:off x="785932" y="1483359"/>
          <a:ext cx="7660797" cy="741680"/>
        </a:xfrm>
        <a:prstGeom prst="rect">
          <a:avLst/>
        </a:prstGeom>
        <a:solidFill>
          <a:schemeClr val="bg1">
            <a:lumMod val="8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709"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bg1"/>
              </a:solidFill>
              <a:latin typeface="Arial"/>
              <a:cs typeface="Arial"/>
            </a:rPr>
            <a:t>Using a teaching and learning cycle to teach writing</a:t>
          </a:r>
        </a:p>
      </dsp:txBody>
      <dsp:txXfrm>
        <a:off x="785932" y="1483359"/>
        <a:ext cx="7660797" cy="741680"/>
      </dsp:txXfrm>
    </dsp:sp>
    <dsp:sp modelId="{C7BCEA3C-CA48-FB49-92D7-373BF606BA68}">
      <dsp:nvSpPr>
        <dsp:cNvPr id="0" name=""/>
        <dsp:cNvSpPr/>
      </dsp:nvSpPr>
      <dsp:spPr>
        <a:xfrm>
          <a:off x="322382" y="1390649"/>
          <a:ext cx="927100" cy="927100"/>
        </a:xfrm>
        <a:prstGeom prst="ellipse">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 modelId="{2232E238-B9FF-4C78-9693-8F57F8E1CFC8}">
      <dsp:nvSpPr>
        <dsp:cNvPr id="0" name=""/>
        <dsp:cNvSpPr/>
      </dsp:nvSpPr>
      <dsp:spPr>
        <a:xfrm>
          <a:off x="516331" y="2595880"/>
          <a:ext cx="7930398" cy="741680"/>
        </a:xfrm>
        <a:prstGeom prst="rect">
          <a:avLst/>
        </a:prstGeom>
        <a:solidFill>
          <a:schemeClr val="bg1">
            <a:lumMod val="8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709" tIns="60960" rIns="60960" bIns="60960" numCol="1" spcCol="1270" anchor="ctr" anchorCtr="0">
          <a:noAutofit/>
        </a:bodyPr>
        <a:lstStyle/>
        <a:p>
          <a:pPr marL="0" lvl="0" indent="0" algn="l" defTabSz="1066800" rtl="0">
            <a:lnSpc>
              <a:spcPct val="90000"/>
            </a:lnSpc>
            <a:spcBef>
              <a:spcPct val="0"/>
            </a:spcBef>
            <a:spcAft>
              <a:spcPct val="35000"/>
            </a:spcAft>
            <a:buNone/>
          </a:pPr>
          <a:r>
            <a:rPr lang="en-GB" sz="2400" kern="1200" dirty="0">
              <a:solidFill>
                <a:schemeClr val="bg1"/>
              </a:solidFill>
              <a:latin typeface="Arial"/>
              <a:cs typeface="Arial"/>
            </a:rPr>
            <a:t>Additional resources</a:t>
          </a:r>
        </a:p>
      </dsp:txBody>
      <dsp:txXfrm>
        <a:off x="516331" y="2595880"/>
        <a:ext cx="7930398" cy="741680"/>
      </dsp:txXfrm>
    </dsp:sp>
    <dsp:sp modelId="{9B1D82E2-381C-3D42-BE22-39A9A5EE98A0}">
      <dsp:nvSpPr>
        <dsp:cNvPr id="0" name=""/>
        <dsp:cNvSpPr/>
      </dsp:nvSpPr>
      <dsp:spPr>
        <a:xfrm>
          <a:off x="52781" y="2503170"/>
          <a:ext cx="927100" cy="927100"/>
        </a:xfrm>
        <a:prstGeom prst="ellipse">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F7E5E-0D84-9D4E-8852-78FABD87E9EF}">
      <dsp:nvSpPr>
        <dsp:cNvPr id="0" name=""/>
        <dsp:cNvSpPr/>
      </dsp:nvSpPr>
      <dsp:spPr>
        <a:xfrm>
          <a:off x="-4192016" y="-643244"/>
          <a:ext cx="4994889" cy="4994889"/>
        </a:xfrm>
        <a:prstGeom prst="blockArc">
          <a:avLst>
            <a:gd name="adj1" fmla="val 18900000"/>
            <a:gd name="adj2" fmla="val 2700000"/>
            <a:gd name="adj3" fmla="val 432"/>
          </a:avLst>
        </a:pr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23EB03AB-8A26-4A50-8CBE-ED7B82BAE174}">
      <dsp:nvSpPr>
        <dsp:cNvPr id="0" name=""/>
        <dsp:cNvSpPr/>
      </dsp:nvSpPr>
      <dsp:spPr>
        <a:xfrm>
          <a:off x="516331" y="370840"/>
          <a:ext cx="7930398" cy="741680"/>
        </a:xfrm>
        <a:prstGeom prst="rect">
          <a:avLst/>
        </a:prstGeom>
        <a:solidFill>
          <a:schemeClr val="bg1">
            <a:lumMod val="8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709" tIns="60960" rIns="60960" bIns="60960" numCol="1" spcCol="1270" anchor="ctr" anchorCtr="0">
          <a:noAutofit/>
        </a:bodyPr>
        <a:lstStyle/>
        <a:p>
          <a:pPr marL="0" lvl="0" indent="0" algn="l" defTabSz="1066800">
            <a:lnSpc>
              <a:spcPct val="90000"/>
            </a:lnSpc>
            <a:spcBef>
              <a:spcPct val="0"/>
            </a:spcBef>
            <a:spcAft>
              <a:spcPct val="35000"/>
            </a:spcAft>
            <a:buNone/>
          </a:pPr>
          <a:r>
            <a:rPr lang="en-AU" sz="2400" kern="1200">
              <a:solidFill>
                <a:schemeClr val="bg1"/>
              </a:solidFill>
              <a:latin typeface="Arial" panose="020B0604020202020204" pitchFamily="34" charset="0"/>
              <a:cs typeface="Arial" panose="020B0604020202020204" pitchFamily="34" charset="0"/>
            </a:rPr>
            <a:t>Understanding writing and the curriculum</a:t>
          </a:r>
        </a:p>
      </dsp:txBody>
      <dsp:txXfrm>
        <a:off x="516331" y="370840"/>
        <a:ext cx="7930398" cy="741680"/>
      </dsp:txXfrm>
    </dsp:sp>
    <dsp:sp modelId="{1973CC6F-7972-4144-A7D2-7F549432481B}">
      <dsp:nvSpPr>
        <dsp:cNvPr id="0" name=""/>
        <dsp:cNvSpPr/>
      </dsp:nvSpPr>
      <dsp:spPr>
        <a:xfrm>
          <a:off x="52781" y="278130"/>
          <a:ext cx="927100" cy="927100"/>
        </a:xfrm>
        <a:prstGeom prst="ellipse">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 modelId="{23333FF8-2FA1-4C8F-83E8-9C91171C106D}">
      <dsp:nvSpPr>
        <dsp:cNvPr id="0" name=""/>
        <dsp:cNvSpPr/>
      </dsp:nvSpPr>
      <dsp:spPr>
        <a:xfrm>
          <a:off x="785932" y="1483359"/>
          <a:ext cx="7660797" cy="741680"/>
        </a:xfrm>
        <a:prstGeom prst="rect">
          <a:avLst/>
        </a:prstGeom>
        <a:solidFill>
          <a:srgbClr val="002060"/>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709"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bg1"/>
              </a:solidFill>
              <a:latin typeface="Arial"/>
              <a:cs typeface="Arial"/>
            </a:rPr>
            <a:t>Using a teaching and learning cycle to teach writing</a:t>
          </a:r>
        </a:p>
      </dsp:txBody>
      <dsp:txXfrm>
        <a:off x="785932" y="1483359"/>
        <a:ext cx="7660797" cy="741680"/>
      </dsp:txXfrm>
    </dsp:sp>
    <dsp:sp modelId="{C7BCEA3C-CA48-FB49-92D7-373BF606BA68}">
      <dsp:nvSpPr>
        <dsp:cNvPr id="0" name=""/>
        <dsp:cNvSpPr/>
      </dsp:nvSpPr>
      <dsp:spPr>
        <a:xfrm>
          <a:off x="322382" y="1390649"/>
          <a:ext cx="927100" cy="927100"/>
        </a:xfrm>
        <a:prstGeom prst="ellipse">
          <a:avLst/>
        </a:prstGeom>
        <a:solidFill>
          <a:schemeClr val="accent2">
            <a:lumMod val="20000"/>
            <a:lumOff val="8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 modelId="{2232E238-B9FF-4C78-9693-8F57F8E1CFC8}">
      <dsp:nvSpPr>
        <dsp:cNvPr id="0" name=""/>
        <dsp:cNvSpPr/>
      </dsp:nvSpPr>
      <dsp:spPr>
        <a:xfrm>
          <a:off x="516331" y="2595880"/>
          <a:ext cx="7930398" cy="741680"/>
        </a:xfrm>
        <a:prstGeom prst="rect">
          <a:avLst/>
        </a:prstGeom>
        <a:solidFill>
          <a:schemeClr val="bg1">
            <a:lumMod val="8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709" tIns="60960" rIns="60960" bIns="60960" numCol="1" spcCol="1270" anchor="ctr" anchorCtr="0">
          <a:noAutofit/>
        </a:bodyPr>
        <a:lstStyle/>
        <a:p>
          <a:pPr marL="0" lvl="0" indent="0" algn="l" defTabSz="1066800" rtl="0">
            <a:lnSpc>
              <a:spcPct val="90000"/>
            </a:lnSpc>
            <a:spcBef>
              <a:spcPct val="0"/>
            </a:spcBef>
            <a:spcAft>
              <a:spcPct val="35000"/>
            </a:spcAft>
            <a:buNone/>
          </a:pPr>
          <a:r>
            <a:rPr lang="en-GB" sz="2400" kern="1200" dirty="0">
              <a:solidFill>
                <a:schemeClr val="bg1"/>
              </a:solidFill>
              <a:latin typeface="Arial"/>
              <a:cs typeface="Arial"/>
            </a:rPr>
            <a:t>Additional resources</a:t>
          </a:r>
        </a:p>
      </dsp:txBody>
      <dsp:txXfrm>
        <a:off x="516331" y="2595880"/>
        <a:ext cx="7930398" cy="741680"/>
      </dsp:txXfrm>
    </dsp:sp>
    <dsp:sp modelId="{9B1D82E2-381C-3D42-BE22-39A9A5EE98A0}">
      <dsp:nvSpPr>
        <dsp:cNvPr id="0" name=""/>
        <dsp:cNvSpPr/>
      </dsp:nvSpPr>
      <dsp:spPr>
        <a:xfrm>
          <a:off x="52781" y="2503170"/>
          <a:ext cx="927100" cy="927100"/>
        </a:xfrm>
        <a:prstGeom prst="ellipse">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F7E5E-0D84-9D4E-8852-78FABD87E9EF}">
      <dsp:nvSpPr>
        <dsp:cNvPr id="0" name=""/>
        <dsp:cNvSpPr/>
      </dsp:nvSpPr>
      <dsp:spPr>
        <a:xfrm>
          <a:off x="-4192016" y="-643244"/>
          <a:ext cx="4994889" cy="4994889"/>
        </a:xfrm>
        <a:prstGeom prst="blockArc">
          <a:avLst>
            <a:gd name="adj1" fmla="val 18900000"/>
            <a:gd name="adj2" fmla="val 2700000"/>
            <a:gd name="adj3" fmla="val 432"/>
          </a:avLst>
        </a:pr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23EB03AB-8A26-4A50-8CBE-ED7B82BAE174}">
      <dsp:nvSpPr>
        <dsp:cNvPr id="0" name=""/>
        <dsp:cNvSpPr/>
      </dsp:nvSpPr>
      <dsp:spPr>
        <a:xfrm>
          <a:off x="516331" y="370840"/>
          <a:ext cx="7930398" cy="741680"/>
        </a:xfrm>
        <a:prstGeom prst="rect">
          <a:avLst/>
        </a:prstGeom>
        <a:solidFill>
          <a:schemeClr val="bg1">
            <a:lumMod val="95000"/>
          </a:schemeClr>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709" tIns="60960" rIns="60960" bIns="60960" numCol="1" spcCol="1270" anchor="ctr" anchorCtr="0">
          <a:noAutofit/>
        </a:bodyPr>
        <a:lstStyle/>
        <a:p>
          <a:pPr marL="0" lvl="0" indent="0" algn="l" defTabSz="1066800">
            <a:lnSpc>
              <a:spcPct val="90000"/>
            </a:lnSpc>
            <a:spcBef>
              <a:spcPct val="0"/>
            </a:spcBef>
            <a:spcAft>
              <a:spcPct val="35000"/>
            </a:spcAft>
            <a:buNone/>
          </a:pPr>
          <a:r>
            <a:rPr lang="en-AU" sz="2400" kern="1200">
              <a:solidFill>
                <a:schemeClr val="bg1"/>
              </a:solidFill>
              <a:latin typeface="Arial" panose="020B0604020202020204" pitchFamily="34" charset="0"/>
              <a:cs typeface="Arial" panose="020B0604020202020204" pitchFamily="34" charset="0"/>
            </a:rPr>
            <a:t>Understanding writing and the curriculum</a:t>
          </a:r>
        </a:p>
      </dsp:txBody>
      <dsp:txXfrm>
        <a:off x="516331" y="370840"/>
        <a:ext cx="7930398" cy="741680"/>
      </dsp:txXfrm>
    </dsp:sp>
    <dsp:sp modelId="{1973CC6F-7972-4144-A7D2-7F549432481B}">
      <dsp:nvSpPr>
        <dsp:cNvPr id="0" name=""/>
        <dsp:cNvSpPr/>
      </dsp:nvSpPr>
      <dsp:spPr>
        <a:xfrm>
          <a:off x="52781" y="278130"/>
          <a:ext cx="927100" cy="927100"/>
        </a:xfrm>
        <a:prstGeom prst="ellipse">
          <a:avLst/>
        </a:prstGeom>
        <a:solidFill>
          <a:schemeClr val="lt1">
            <a:hueOff val="0"/>
            <a:satOff val="0"/>
            <a:lumOff val="0"/>
            <a:alphaOff val="0"/>
          </a:schemeClr>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dsp:style>
    </dsp:sp>
    <dsp:sp modelId="{23333FF8-2FA1-4C8F-83E8-9C91171C106D}">
      <dsp:nvSpPr>
        <dsp:cNvPr id="0" name=""/>
        <dsp:cNvSpPr/>
      </dsp:nvSpPr>
      <dsp:spPr>
        <a:xfrm>
          <a:off x="785932" y="1483359"/>
          <a:ext cx="7660797" cy="741680"/>
        </a:xfrm>
        <a:prstGeom prst="rect">
          <a:avLst/>
        </a:prstGeom>
        <a:solidFill>
          <a:schemeClr val="bg1">
            <a:lumMod val="95000"/>
          </a:schemeClr>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709"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bg1"/>
              </a:solidFill>
              <a:latin typeface="Arial"/>
              <a:cs typeface="Arial"/>
            </a:rPr>
            <a:t>Using a teaching and learning cycle to teach writing</a:t>
          </a:r>
        </a:p>
      </dsp:txBody>
      <dsp:txXfrm>
        <a:off x="785932" y="1483359"/>
        <a:ext cx="7660797" cy="741680"/>
      </dsp:txXfrm>
    </dsp:sp>
    <dsp:sp modelId="{C7BCEA3C-CA48-FB49-92D7-373BF606BA68}">
      <dsp:nvSpPr>
        <dsp:cNvPr id="0" name=""/>
        <dsp:cNvSpPr/>
      </dsp:nvSpPr>
      <dsp:spPr>
        <a:xfrm>
          <a:off x="322382" y="1390649"/>
          <a:ext cx="927100" cy="927100"/>
        </a:xfrm>
        <a:prstGeom prst="ellipse">
          <a:avLst/>
        </a:prstGeom>
        <a:solidFill>
          <a:schemeClr val="lt1">
            <a:hueOff val="0"/>
            <a:satOff val="0"/>
            <a:lumOff val="0"/>
            <a:alphaOff val="0"/>
          </a:schemeClr>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dsp:style>
    </dsp:sp>
    <dsp:sp modelId="{2232E238-B9FF-4C78-9693-8F57F8E1CFC8}">
      <dsp:nvSpPr>
        <dsp:cNvPr id="0" name=""/>
        <dsp:cNvSpPr/>
      </dsp:nvSpPr>
      <dsp:spPr>
        <a:xfrm>
          <a:off x="516331" y="2595880"/>
          <a:ext cx="7930398" cy="741680"/>
        </a:xfrm>
        <a:prstGeom prst="rect">
          <a:avLst/>
        </a:prstGeom>
        <a:solidFill>
          <a:srgbClr val="002060"/>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709" tIns="60960" rIns="60960" bIns="60960" numCol="1" spcCol="1270" anchor="ctr" anchorCtr="0">
          <a:noAutofit/>
        </a:bodyPr>
        <a:lstStyle/>
        <a:p>
          <a:pPr marL="0" lvl="0" indent="0" algn="l" defTabSz="1066800" rtl="0">
            <a:lnSpc>
              <a:spcPct val="90000"/>
            </a:lnSpc>
            <a:spcBef>
              <a:spcPct val="0"/>
            </a:spcBef>
            <a:spcAft>
              <a:spcPct val="35000"/>
            </a:spcAft>
            <a:buNone/>
          </a:pPr>
          <a:r>
            <a:rPr lang="en-GB" sz="2400" kern="1200" dirty="0">
              <a:solidFill>
                <a:schemeClr val="bg1"/>
              </a:solidFill>
              <a:latin typeface="Arial"/>
              <a:cs typeface="Arial"/>
            </a:rPr>
            <a:t>Additional resources</a:t>
          </a:r>
        </a:p>
      </dsp:txBody>
      <dsp:txXfrm>
        <a:off x="516331" y="2595880"/>
        <a:ext cx="7930398" cy="741680"/>
      </dsp:txXfrm>
    </dsp:sp>
    <dsp:sp modelId="{9B1D82E2-381C-3D42-BE22-39A9A5EE98A0}">
      <dsp:nvSpPr>
        <dsp:cNvPr id="0" name=""/>
        <dsp:cNvSpPr/>
      </dsp:nvSpPr>
      <dsp:spPr>
        <a:xfrm>
          <a:off x="52781" y="2503170"/>
          <a:ext cx="927100" cy="927100"/>
        </a:xfrm>
        <a:prstGeom prst="ellipse">
          <a:avLst/>
        </a:prstGeom>
        <a:solidFill>
          <a:schemeClr val="accent2">
            <a:lumMod val="20000"/>
            <a:lumOff val="8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B9538C-F484-B51C-B643-5D9F1A0FDF9F}"/>
              </a:ext>
            </a:extLst>
          </p:cNvPr>
          <p:cNvSpPr>
            <a:spLocks noGrp="1"/>
          </p:cNvSpPr>
          <p:nvPr>
            <p:ph type="hdr" sz="quarter"/>
          </p:nvPr>
        </p:nvSpPr>
        <p:spPr>
          <a:xfrm>
            <a:off x="1" y="1"/>
            <a:ext cx="2949575" cy="498475"/>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CE22E564-0A8D-A5A3-C476-A8FB6307DF66}"/>
              </a:ext>
            </a:extLst>
          </p:cNvPr>
          <p:cNvSpPr>
            <a:spLocks noGrp="1"/>
          </p:cNvSpPr>
          <p:nvPr>
            <p:ph type="dt" sz="quarter" idx="1"/>
          </p:nvPr>
        </p:nvSpPr>
        <p:spPr>
          <a:xfrm>
            <a:off x="3856039" y="1"/>
            <a:ext cx="2949575" cy="498475"/>
          </a:xfrm>
          <a:prstGeom prst="rect">
            <a:avLst/>
          </a:prstGeom>
        </p:spPr>
        <p:txBody>
          <a:bodyPr vert="horz" lIns="91440" tIns="45720" rIns="91440" bIns="45720" rtlCol="0"/>
          <a:lstStyle>
            <a:lvl1pPr algn="r">
              <a:defRPr sz="1200"/>
            </a:lvl1pPr>
          </a:lstStyle>
          <a:p>
            <a:fld id="{F87EF853-1660-4558-A2C5-64227162FC3E}" type="datetimeFigureOut">
              <a:rPr lang="en-AU" smtClean="0"/>
              <a:t>15/01/2026</a:t>
            </a:fld>
            <a:endParaRPr lang="en-AU"/>
          </a:p>
        </p:txBody>
      </p:sp>
      <p:sp>
        <p:nvSpPr>
          <p:cNvPr id="4" name="Footer Placeholder 3">
            <a:extLst>
              <a:ext uri="{FF2B5EF4-FFF2-40B4-BE49-F238E27FC236}">
                <a16:creationId xmlns:a16="http://schemas.microsoft.com/office/drawing/2014/main" id="{530F4201-557E-DB46-718D-0CBE8147A9DB}"/>
              </a:ext>
            </a:extLst>
          </p:cNvPr>
          <p:cNvSpPr>
            <a:spLocks noGrp="1"/>
          </p:cNvSpPr>
          <p:nvPr>
            <p:ph type="ftr" sz="quarter" idx="2"/>
          </p:nvPr>
        </p:nvSpPr>
        <p:spPr>
          <a:xfrm>
            <a:off x="1" y="9440864"/>
            <a:ext cx="2949575" cy="49847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6730B146-F904-A076-D6EF-90E10E71EF3D}"/>
              </a:ext>
            </a:extLst>
          </p:cNvPr>
          <p:cNvSpPr>
            <a:spLocks noGrp="1"/>
          </p:cNvSpPr>
          <p:nvPr>
            <p:ph type="sldNum" sz="quarter" idx="3"/>
          </p:nvPr>
        </p:nvSpPr>
        <p:spPr>
          <a:xfrm>
            <a:off x="3856039" y="9440864"/>
            <a:ext cx="2949575" cy="498475"/>
          </a:xfrm>
          <a:prstGeom prst="rect">
            <a:avLst/>
          </a:prstGeom>
        </p:spPr>
        <p:txBody>
          <a:bodyPr vert="horz" lIns="91440" tIns="45720" rIns="91440" bIns="45720" rtlCol="0" anchor="b"/>
          <a:lstStyle>
            <a:lvl1pPr algn="r">
              <a:defRPr sz="1200"/>
            </a:lvl1pPr>
          </a:lstStyle>
          <a:p>
            <a:fld id="{CBA7166E-03D6-44EF-B895-D9C2B89BD2F9}" type="slidenum">
              <a:rPr lang="en-AU" smtClean="0"/>
              <a:t>‹#›</a:t>
            </a:fld>
            <a:endParaRPr lang="en-AU"/>
          </a:p>
        </p:txBody>
      </p:sp>
    </p:spTree>
    <p:extLst>
      <p:ext uri="{BB962C8B-B14F-4D97-AF65-F5344CB8AC3E}">
        <p14:creationId xmlns:p14="http://schemas.microsoft.com/office/powerpoint/2010/main" val="1573320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41" y="0"/>
            <a:ext cx="2949787" cy="498693"/>
          </a:xfrm>
          <a:prstGeom prst="rect">
            <a:avLst/>
          </a:prstGeom>
        </p:spPr>
        <p:txBody>
          <a:bodyPr vert="horz" lIns="91440" tIns="45720" rIns="91440" bIns="45720" rtlCol="0"/>
          <a:lstStyle>
            <a:lvl1pPr algn="r">
              <a:defRPr sz="1200"/>
            </a:lvl1pPr>
          </a:lstStyle>
          <a:p>
            <a:fld id="{4593EC43-BBB4-49CB-A1BB-102407169776}" type="datetimeFigureOut">
              <a:rPr lang="en-AU" smtClean="0"/>
              <a:t>15/01/2026</a:t>
            </a:fld>
            <a:endParaRPr lang="en-AU"/>
          </a:p>
        </p:txBody>
      </p:sp>
      <p:sp>
        <p:nvSpPr>
          <p:cNvPr id="4" name="Slide Image Placeholder 3"/>
          <p:cNvSpPr>
            <a:spLocks noGrp="1" noRot="1" noChangeAspect="1"/>
          </p:cNvSpPr>
          <p:nvPr>
            <p:ph type="sldImg" idx="2"/>
          </p:nvPr>
        </p:nvSpPr>
        <p:spPr>
          <a:xfrm>
            <a:off x="423863" y="1243013"/>
            <a:ext cx="5959475" cy="33528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3" y="9440650"/>
            <a:ext cx="2949787" cy="498691"/>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41" y="9440650"/>
            <a:ext cx="2949787" cy="498691"/>
          </a:xfrm>
          <a:prstGeom prst="rect">
            <a:avLst/>
          </a:prstGeom>
        </p:spPr>
        <p:txBody>
          <a:bodyPr vert="horz" lIns="91440" tIns="45720" rIns="91440" bIns="45720" rtlCol="0" anchor="b"/>
          <a:lstStyle>
            <a:lvl1pPr algn="r">
              <a:defRPr sz="1200"/>
            </a:lvl1pPr>
          </a:lstStyle>
          <a:p>
            <a:fld id="{86366A1E-4393-43D4-82D2-8CDEA68A2F33}" type="slidenum">
              <a:rPr lang="en-AU" smtClean="0"/>
              <a:t>‹#›</a:t>
            </a:fld>
            <a:endParaRPr lang="en-AU"/>
          </a:p>
        </p:txBody>
      </p:sp>
    </p:spTree>
    <p:extLst>
      <p:ext uri="{BB962C8B-B14F-4D97-AF65-F5344CB8AC3E}">
        <p14:creationId xmlns:p14="http://schemas.microsoft.com/office/powerpoint/2010/main" val="384146772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v9.australiancurriculum.edu.au/curriculum-information/understand-this-learning-area/science#accordion-caa43682d5-item-8c21e3556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v9.australiancurriculum.edu.au/curriculum-information/understand-this-learning-area/science#accordion-caa43682d5-item-8c21e3556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qcaa.qld.edu.au/p-10/aciq/version-9/general-capabilities/literacy/reading-and-viewin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youtube.com/watch?v=WByszvdMWm4"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v9.australiancurriculum.edu.au/help/website-tou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 Hide this slide before presenting. **</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033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dirty="0">
                <a:solidFill>
                  <a:srgbClr val="000000"/>
                </a:solidFill>
                <a:effectLst/>
              </a:rPr>
              <a:t>The focus of this presentation is on the Creating texts sub-element.</a:t>
            </a:r>
          </a:p>
          <a:p>
            <a:pPr marL="0" indent="0" algn="l">
              <a:buFont typeface="Arial" panose="020B0604020202020204" pitchFamily="34" charset="0"/>
              <a:buNone/>
            </a:pPr>
            <a:endParaRPr lang="en-US" dirty="0">
              <a:solidFill>
                <a:srgbClr val="000000"/>
              </a:solidFill>
              <a:effectLst/>
            </a:endParaRPr>
          </a:p>
          <a:p>
            <a:pPr marL="0" indent="0" algn="l">
              <a:buFont typeface="Arial" panose="020B0604020202020204" pitchFamily="34" charset="0"/>
              <a:buNone/>
            </a:pPr>
            <a:r>
              <a:rPr lang="en-US" dirty="0">
                <a:solidFill>
                  <a:srgbClr val="000000"/>
                </a:solidFill>
                <a:effectLst/>
              </a:rPr>
              <a:t>Creating texts is a holistic sub-element, which is supported by the other sub-elements in the Writing elements. This sub-element describes how a student becomes increasingly proficient at creating texts for a range of purposes and audiences across learning areas. Students’ writing progresses from representing basic concepts and simple ideas to conveying abstract concepts and complex ideas, in line with the demands of the learning areas. </a:t>
            </a:r>
          </a:p>
          <a:p>
            <a:pPr marL="0" indent="0">
              <a:buFont typeface="Arial" panose="020B0604020202020204" pitchFamily="34" charset="0"/>
              <a:buNone/>
            </a:pPr>
            <a:endParaRPr lang="en-US" b="0" dirty="0">
              <a:ea typeface="Calibri"/>
              <a:cs typeface="Calibri"/>
            </a:endParaRPr>
          </a:p>
          <a:p>
            <a:pPr algn="l"/>
            <a:endParaRPr lang="en-US" dirty="0">
              <a:ea typeface="Calibri"/>
              <a:cs typeface="Calibri"/>
            </a:endParaRPr>
          </a:p>
          <a:p>
            <a:pPr marL="0" indent="0">
              <a:buFont typeface="Arial" panose="020B0604020202020204" pitchFamily="34" charset="0"/>
              <a:buNone/>
            </a:pPr>
            <a:r>
              <a:rPr lang="en-US" b="1" dirty="0">
                <a:ea typeface="Calibri"/>
                <a:cs typeface="Calibri"/>
              </a:rPr>
              <a:t>Source:</a:t>
            </a:r>
            <a:r>
              <a:rPr lang="en-US" b="0" dirty="0">
                <a:ea typeface="Calibri"/>
                <a:cs typeface="Calibri"/>
              </a:rPr>
              <a:t> https://www.qcaa.qld.edu.au/downloads/aciqv9/general-resources/ac9_gc_literacy_advice.pdf and https://v9.australiancurriculum.edu.au/curriculum-information/understand-this-general-capability/literacy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10</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4585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000000"/>
                </a:solidFill>
                <a:effectLst/>
                <a:latin typeface="+mn-lt"/>
              </a:rPr>
              <a:t>The Literacy learning progression describes the increasing complexity of Standard Australian English and the common developmental pathway of literacy learning across the three elements of Speaking and listening, Reading and viewing, and Writing. </a:t>
            </a:r>
          </a:p>
          <a:p>
            <a:pPr marL="0" indent="0">
              <a:buFont typeface="Arial" panose="020B0604020202020204" pitchFamily="34" charset="0"/>
              <a:buNone/>
            </a:pPr>
            <a:endParaRPr lang="en-US" b="0" i="0" dirty="0">
              <a:solidFill>
                <a:srgbClr val="000000"/>
              </a:solidFill>
              <a:effectLst/>
              <a:latin typeface="+mn-lt"/>
            </a:endParaRPr>
          </a:p>
          <a:p>
            <a:pPr marL="0" indent="0">
              <a:buFont typeface="Arial" panose="020B0604020202020204" pitchFamily="34" charset="0"/>
              <a:buNone/>
            </a:pPr>
            <a:r>
              <a:rPr lang="en-US" b="0" i="0" dirty="0">
                <a:solidFill>
                  <a:srgbClr val="000000"/>
                </a:solidFill>
                <a:effectLst/>
                <a:latin typeface="+mn-lt"/>
              </a:rPr>
              <a:t>The Literacy learning progression can help teachers develop targeted teaching and learning programs for students who are working at, above or below year-level expectations. </a:t>
            </a:r>
          </a:p>
          <a:p>
            <a:pPr marL="0" indent="0">
              <a:buFont typeface="Arial" panose="020B0604020202020204" pitchFamily="34" charset="0"/>
              <a:buNone/>
            </a:pPr>
            <a:endParaRPr lang="en-US" dirty="0">
              <a:latin typeface="+mn-lt"/>
              <a:ea typeface="Calibri"/>
              <a:cs typeface="Calibri"/>
            </a:endParaRPr>
          </a:p>
          <a:p>
            <a:pPr marL="0" indent="0">
              <a:buFont typeface="Arial" panose="020B0604020202020204" pitchFamily="34" charset="0"/>
              <a:buNone/>
            </a:pPr>
            <a:endParaRPr lang="en-US" dirty="0">
              <a:latin typeface="+mn-lt"/>
              <a:ea typeface="Calibri"/>
              <a:cs typeface="Calibri"/>
            </a:endParaRPr>
          </a:p>
          <a:p>
            <a:pPr marL="0" indent="0">
              <a:buFont typeface="Arial" panose="020B0604020202020204" pitchFamily="34" charset="0"/>
              <a:buNone/>
            </a:pPr>
            <a:r>
              <a:rPr lang="en-US" b="1" dirty="0">
                <a:latin typeface="+mn-lt"/>
                <a:ea typeface="Calibri"/>
                <a:cs typeface="Calibri"/>
              </a:rPr>
              <a:t>Source: </a:t>
            </a:r>
            <a:r>
              <a:rPr lang="en-US" b="0" dirty="0">
                <a:latin typeface="+mn-lt"/>
                <a:ea typeface="Calibri"/>
                <a:cs typeface="Calibri"/>
              </a:rPr>
              <a:t>https://www.qcaa.qld.edu.au/downloads/aciqv9/general-resources/ac9_gc_literacy_advice.pdf</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11</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49932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000000"/>
                </a:solidFill>
                <a:effectLst/>
                <a:latin typeface="Calibri" panose="020F0502020204030204" pitchFamily="34" charset="0"/>
                <a:cs typeface="Calibri" panose="020F0502020204030204" pitchFamily="34" charset="0"/>
              </a:rPr>
              <a:t>This an example of how to access the Literacy general capability information and the relevant learning progression extracts.</a:t>
            </a:r>
          </a:p>
          <a:p>
            <a:pPr marL="0" indent="0">
              <a:buFont typeface="Arial" panose="020B0604020202020204" pitchFamily="34" charset="0"/>
              <a:buNone/>
            </a:pPr>
            <a:endParaRPr lang="en-US" b="0" i="0" dirty="0">
              <a:solidFill>
                <a:srgbClr val="000000"/>
              </a:solidFill>
              <a:effectLst/>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b="0" i="0" dirty="0">
                <a:solidFill>
                  <a:srgbClr val="000000"/>
                </a:solidFill>
                <a:effectLst/>
                <a:latin typeface="Calibri" panose="020F0502020204030204" pitchFamily="34" charset="0"/>
                <a:cs typeface="Calibri" panose="020F0502020204030204" pitchFamily="34" charset="0"/>
              </a:rPr>
              <a:t>To find the finer-grained detail, teachers select the content description they want to teach. They then identify the Literacy general capability book icon. By clicking on the book icon, teachers can explore how this content description connects to the writing element of the general capability. In this example, the sub-element of grammar appears and provides teachers with the finer-grained detail from the Literacy learning progression, showing the alignment of the progression with this content.</a:t>
            </a:r>
          </a:p>
          <a:p>
            <a:pPr marL="0" indent="0">
              <a:buFont typeface="Arial" panose="020B0604020202020204" pitchFamily="34" charset="0"/>
              <a:buNone/>
            </a:pPr>
            <a:endParaRPr lang="en-US" b="0" i="0" dirty="0">
              <a:solidFill>
                <a:srgbClr val="000000"/>
              </a:solidFill>
              <a:effectLst/>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b="0" i="0" dirty="0">
              <a:solidFill>
                <a:srgbClr val="000000"/>
              </a:solidFill>
              <a:effectLst/>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b="0" i="0" dirty="0">
                <a:solidFill>
                  <a:srgbClr val="000000"/>
                </a:solidFill>
                <a:effectLst/>
                <a:latin typeface="Calibri" panose="020F0502020204030204" pitchFamily="34" charset="0"/>
                <a:cs typeface="Calibri" panose="020F0502020204030204" pitchFamily="34" charset="0"/>
              </a:rPr>
              <a:t>Source: https://v9.australiancurriculum.edu.au/curriculum-information/understand-this-general-capability/literacy</a:t>
            </a:r>
            <a:endParaRPr lang="en-AU"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6366A1E-4393-43D4-82D2-8CDEA68A2F33}" type="slidenum">
              <a:rPr lang="en-AU" smtClean="0"/>
              <a:t>12</a:t>
            </a:fld>
            <a:endParaRPr lang="en-AU"/>
          </a:p>
        </p:txBody>
      </p:sp>
    </p:spTree>
    <p:extLst>
      <p:ext uri="{BB962C8B-B14F-4D97-AF65-F5344CB8AC3E}">
        <p14:creationId xmlns:p14="http://schemas.microsoft.com/office/powerpoint/2010/main" val="1753946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5000"/>
              </a:lnSpc>
              <a:spcBef>
                <a:spcPts val="600"/>
              </a:spcBef>
              <a:spcAft>
                <a:spcPts val="600"/>
              </a:spcAft>
              <a:buFont typeface="Arial" panose="020B0604020202020204" pitchFamily="34" charset="0"/>
              <a:buNone/>
            </a:pPr>
            <a:r>
              <a:rPr lang="en-IN" sz="900" dirty="0">
                <a:solidFill>
                  <a:srgbClr val="000000"/>
                </a:solidFill>
                <a:effectLst/>
                <a:latin typeface="+mn-lt"/>
                <a:ea typeface="Calibri" panose="020F0502020204030204" pitchFamily="34" charset="0"/>
              </a:rPr>
              <a:t>Teachers can use the Literacy learning progression to support the development of targeted teaching and learning programs and to set clearer learning goals for individual students. For example, teaching decisions can be based on judgments about student capability that relate to a single indicator rather than all indicators at a level.</a:t>
            </a:r>
          </a:p>
          <a:p>
            <a:pPr marL="171450" indent="-171450">
              <a:lnSpc>
                <a:spcPct val="115000"/>
              </a:lnSpc>
              <a:spcBef>
                <a:spcPts val="600"/>
              </a:spcBef>
              <a:spcAft>
                <a:spcPts val="600"/>
              </a:spcAft>
              <a:buFont typeface="Arial" panose="020B0604020202020204" pitchFamily="34" charset="0"/>
              <a:buChar char="•"/>
            </a:pPr>
            <a:endParaRPr lang="en-US" sz="900" dirty="0">
              <a:solidFill>
                <a:srgbClr val="000000"/>
              </a:solidFill>
              <a:effectLst/>
              <a:latin typeface="+mn-lt"/>
              <a:ea typeface="Calibri" panose="020F0502020204030204" pitchFamily="34" charset="0"/>
            </a:endParaRPr>
          </a:p>
          <a:p>
            <a:pPr marL="0" indent="0">
              <a:lnSpc>
                <a:spcPct val="115000"/>
              </a:lnSpc>
              <a:spcBef>
                <a:spcPts val="600"/>
              </a:spcBef>
              <a:spcAft>
                <a:spcPts val="600"/>
              </a:spcAft>
              <a:buFont typeface="Arial" panose="020B0604020202020204" pitchFamily="34" charset="0"/>
              <a:buNone/>
            </a:pPr>
            <a:r>
              <a:rPr lang="en-US" sz="900" b="1" dirty="0">
                <a:solidFill>
                  <a:srgbClr val="000000"/>
                </a:solidFill>
                <a:effectLst/>
                <a:latin typeface="+mn-lt"/>
                <a:ea typeface="Calibri" panose="020F0502020204030204" pitchFamily="34" charset="0"/>
              </a:rPr>
              <a:t>Note: </a:t>
            </a:r>
            <a:r>
              <a:rPr lang="en-US" sz="900" dirty="0">
                <a:solidFill>
                  <a:srgbClr val="000000"/>
                </a:solidFill>
                <a:effectLst/>
                <a:latin typeface="+mn-lt"/>
                <a:ea typeface="Calibri" panose="020F0502020204030204" pitchFamily="34" charset="0"/>
              </a:rPr>
              <a:t>While the aligned progression level may be highlighted as Level 6 in this example, students can display indicators within sub-elements regardless of their year level. For example, a student in Year 7 could display indicators at Level 5, 6 or 7. The indicated level is therefore used as a guide only.</a:t>
            </a:r>
            <a:endParaRPr lang="en-IN" sz="900" dirty="0">
              <a:solidFill>
                <a:srgbClr val="000000"/>
              </a:solidFill>
              <a:effectLst/>
              <a:latin typeface="+mn-lt"/>
              <a:ea typeface="Calibri" panose="020F0502020204030204" pitchFamily="34" charset="0"/>
            </a:endParaRPr>
          </a:p>
          <a:p>
            <a:pPr marL="171450" indent="-171450">
              <a:lnSpc>
                <a:spcPct val="115000"/>
              </a:lnSpc>
              <a:spcBef>
                <a:spcPts val="600"/>
              </a:spcBef>
              <a:spcAft>
                <a:spcPts val="600"/>
              </a:spcAft>
              <a:buFont typeface="Arial" panose="020B0604020202020204" pitchFamily="34" charset="0"/>
              <a:buChar char="•"/>
            </a:pPr>
            <a:endParaRPr lang="en-IN" sz="1200" dirty="0">
              <a:solidFill>
                <a:srgbClr val="000000"/>
              </a:solidFill>
              <a:effectLst/>
              <a:latin typeface="+mn-lt"/>
              <a:ea typeface="Calibri" panose="020F0502020204030204" pitchFamily="34" charset="0"/>
            </a:endParaRPr>
          </a:p>
          <a:p>
            <a:pPr>
              <a:lnSpc>
                <a:spcPct val="115000"/>
              </a:lnSpc>
              <a:spcBef>
                <a:spcPts val="600"/>
              </a:spcBef>
              <a:spcAft>
                <a:spcPts val="600"/>
              </a:spcAft>
            </a:pPr>
            <a:endParaRPr lang="en-AU" sz="1200" dirty="0">
              <a:solidFill>
                <a:srgbClr val="000000"/>
              </a:solidFill>
              <a:effectLst/>
              <a:latin typeface="+mn-lt"/>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13</a:t>
            </a:fld>
            <a:endParaRPr lang="en-AU"/>
          </a:p>
        </p:txBody>
      </p:sp>
    </p:spTree>
    <p:extLst>
      <p:ext uri="{BB962C8B-B14F-4D97-AF65-F5344CB8AC3E}">
        <p14:creationId xmlns:p14="http://schemas.microsoft.com/office/powerpoint/2010/main" val="1154679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lang="en-US" sz="900" b="0" dirty="0">
                <a:latin typeface="+mn-lt"/>
                <a:cs typeface="Arial" panose="020B0604020202020204" pitchFamily="34" charset="0"/>
              </a:rPr>
              <a:t>Literacy is fundamental to all learning areas as each requires learning area specific literacy skills that enable students to communicate successfully in a variety of contexts.</a:t>
            </a: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lang="en-US" sz="900" b="0" dirty="0">
                <a:latin typeface="+mn-lt"/>
                <a:cs typeface="Arial" panose="020B0604020202020204" pitchFamily="34" charset="0"/>
              </a:rPr>
              <a:t> </a:t>
            </a: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lang="en-US" sz="900" b="0" dirty="0">
                <a:latin typeface="+mn-lt"/>
                <a:cs typeface="Arial" panose="020B0604020202020204" pitchFamily="34" charset="0"/>
              </a:rPr>
              <a:t>Students write and create a range of texts across learning areas. It is important for teachers to consider the specific detail that supports the teaching of writing in a learning area.</a:t>
            </a:r>
          </a:p>
          <a:p>
            <a:pPr marL="0" indent="0">
              <a:buFont typeface="Arial" panose="020B0604020202020204" pitchFamily="34" charset="0"/>
              <a:buNone/>
            </a:pPr>
            <a:endParaRPr lang="en-AU" sz="900" dirty="0">
              <a:latin typeface="+mn-lt"/>
            </a:endParaRPr>
          </a:p>
          <a:p>
            <a:pPr marL="0" indent="0">
              <a:buFont typeface="Arial" panose="020B0604020202020204" pitchFamily="34" charset="0"/>
              <a:buNone/>
            </a:pPr>
            <a:r>
              <a:rPr lang="en-AU" sz="900" dirty="0">
                <a:latin typeface="+mn-lt"/>
              </a:rPr>
              <a:t>Teachers can look to the key connection between the learning area and the Literacy general capability.</a:t>
            </a:r>
          </a:p>
          <a:p>
            <a:pPr marL="0" indent="0">
              <a:buFont typeface="Arial" panose="020B0604020202020204" pitchFamily="34" charset="0"/>
              <a:buNone/>
            </a:pPr>
            <a:r>
              <a:rPr lang="en-AU" sz="900" dirty="0">
                <a:latin typeface="+mn-lt"/>
              </a:rPr>
              <a:t>The consistent structure of the Version 9 learning area curriculums means that each learning area consists of a Key connections section that identifies the connection between the learning area and the general capabilities and cross-curriculum priorities. This key connection section can be helpful in identifying the link between a learning area and the Literacy general capability, assisting in understanding the literacy demands in a particular learning area including those related to writing. </a:t>
            </a: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14</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22224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effectLst/>
                <a:latin typeface="+mn-lt"/>
              </a:rPr>
              <a:t>Delete slide if activity not required.</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effectLst/>
              <a:latin typeface="+mn-lt"/>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dirty="0">
                <a:effectLst/>
                <a:latin typeface="+mn-lt"/>
              </a:rPr>
              <a:t>Note: </a:t>
            </a:r>
            <a:r>
              <a:rPr lang="en-AU" b="0" dirty="0">
                <a:ea typeface="Calibri"/>
                <a:cs typeface="Calibri"/>
              </a:rPr>
              <a:t>The key connection section is located in the Understand this learning area section for all learning areas.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366A1E-4393-43D4-82D2-8CDEA68A2F3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132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ea typeface="Calibri"/>
                <a:cs typeface="Calibri"/>
              </a:rPr>
              <a:t>All learning area are connected to the Literacy general capability.</a:t>
            </a:r>
          </a:p>
          <a:p>
            <a:pPr marL="0" indent="0">
              <a:buFont typeface="Arial" panose="020B0604020202020204" pitchFamily="34" charset="0"/>
              <a:buNone/>
            </a:pPr>
            <a:endParaRPr lang="en-AU" dirty="0">
              <a:ea typeface="Calibri"/>
              <a:cs typeface="Calibri"/>
            </a:endParaRPr>
          </a:p>
          <a:p>
            <a:pPr marL="0" indent="0">
              <a:buFont typeface="Arial" panose="020B0604020202020204" pitchFamily="34" charset="0"/>
              <a:buNone/>
            </a:pPr>
            <a:r>
              <a:rPr lang="en-AU" dirty="0">
                <a:ea typeface="Calibri"/>
                <a:cs typeface="Calibri"/>
              </a:rPr>
              <a:t>For example, from the key connection section for Science, teachers are provided with the additional detail related to ideas and purposes (blue) and texts and structures (green) which is relevant to writing.</a:t>
            </a:r>
          </a:p>
          <a:p>
            <a:pPr marL="0" indent="0">
              <a:buFont typeface="Arial" panose="020B0604020202020204" pitchFamily="34" charset="0"/>
              <a:buNone/>
            </a:pPr>
            <a:endParaRPr lang="en-AU" dirty="0">
              <a:ea typeface="Calibri"/>
              <a:cs typeface="Calibri"/>
            </a:endParaRPr>
          </a:p>
          <a:p>
            <a:pPr marL="0" indent="0">
              <a:buFont typeface="Arial" panose="020B0604020202020204" pitchFamily="34" charset="0"/>
              <a:buNone/>
            </a:pPr>
            <a:endParaRPr lang="en-AU" dirty="0">
              <a:ea typeface="Calibri"/>
              <a:cs typeface="Calibri"/>
            </a:endParaRPr>
          </a:p>
          <a:p>
            <a:r>
              <a:rPr lang="en-AU" b="1" dirty="0">
                <a:ea typeface="Calibri"/>
                <a:cs typeface="Calibri"/>
              </a:rPr>
              <a:t>Source: </a:t>
            </a:r>
            <a:r>
              <a:rPr lang="en-AU" b="0" dirty="0">
                <a:ea typeface="Calibri"/>
                <a:cs typeface="Calibri"/>
              </a:rPr>
              <a:t>https://v9.australiancurriculum.edu.au/curriculum-information/understand-this-learning-area/science</a:t>
            </a:r>
            <a:endParaRPr lang="en-AU" b="0" dirty="0">
              <a:hlinkClick r:id="rId3"/>
            </a:endParaRPr>
          </a:p>
        </p:txBody>
      </p:sp>
      <p:sp>
        <p:nvSpPr>
          <p:cNvPr id="4" name="Slide Number Placeholder 3"/>
          <p:cNvSpPr>
            <a:spLocks noGrp="1"/>
          </p:cNvSpPr>
          <p:nvPr>
            <p:ph type="sldNum" sz="quarter" idx="5"/>
          </p:nvPr>
        </p:nvSpPr>
        <p:spPr/>
        <p:txBody>
          <a:bodyPr/>
          <a:lstStyle/>
          <a:p>
            <a:fld id="{86366A1E-4393-43D4-82D2-8CDEA68A2F33}" type="slidenum">
              <a:rPr lang="en-AU" smtClean="0"/>
              <a:t>16</a:t>
            </a:fld>
            <a:endParaRPr lang="en-AU"/>
          </a:p>
        </p:txBody>
      </p:sp>
    </p:spTree>
    <p:extLst>
      <p:ext uri="{BB962C8B-B14F-4D97-AF65-F5344CB8AC3E}">
        <p14:creationId xmlns:p14="http://schemas.microsoft.com/office/powerpoint/2010/main" val="3780437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AU" dirty="0">
                <a:ea typeface="Calibri"/>
                <a:cs typeface="Calibri"/>
              </a:rPr>
              <a:t>Additionally, teachers are provided with the additional detail related to language features (orange).</a:t>
            </a:r>
          </a:p>
          <a:p>
            <a:endParaRPr lang="en-AU" b="1" dirty="0">
              <a:ea typeface="Calibri"/>
              <a:cs typeface="Calibri"/>
            </a:endParaRPr>
          </a:p>
          <a:p>
            <a:endParaRPr lang="en-AU" b="1" dirty="0">
              <a:ea typeface="Calibri"/>
              <a:cs typeface="Calibri"/>
            </a:endParaRPr>
          </a:p>
          <a:p>
            <a:r>
              <a:rPr lang="en-AU" b="1" dirty="0">
                <a:ea typeface="Calibri"/>
                <a:cs typeface="Calibri"/>
              </a:rPr>
              <a:t>Source:</a:t>
            </a:r>
            <a:r>
              <a:rPr lang="en-AU" b="0" dirty="0">
                <a:ea typeface="Calibri"/>
                <a:cs typeface="Calibri"/>
              </a:rPr>
              <a:t> https://v9.australiancurriculum.edu.au/curriculum-information/understand-this-learning-area/science</a:t>
            </a:r>
            <a:endParaRPr lang="en-AU" dirty="0">
              <a:hlinkClick r:id="rId3"/>
            </a:endParaRPr>
          </a:p>
        </p:txBody>
      </p:sp>
      <p:sp>
        <p:nvSpPr>
          <p:cNvPr id="4" name="Slide Number Placeholder 3"/>
          <p:cNvSpPr>
            <a:spLocks noGrp="1"/>
          </p:cNvSpPr>
          <p:nvPr>
            <p:ph type="sldNum" sz="quarter" idx="5"/>
          </p:nvPr>
        </p:nvSpPr>
        <p:spPr/>
        <p:txBody>
          <a:bodyPr/>
          <a:lstStyle/>
          <a:p>
            <a:fld id="{86366A1E-4393-43D4-82D2-8CDEA68A2F33}" type="slidenum">
              <a:rPr lang="en-AU" smtClean="0"/>
              <a:t>17</a:t>
            </a:fld>
            <a:endParaRPr lang="en-AU"/>
          </a:p>
        </p:txBody>
      </p:sp>
    </p:spTree>
    <p:extLst>
      <p:ext uri="{BB962C8B-B14F-4D97-AF65-F5344CB8AC3E}">
        <p14:creationId xmlns:p14="http://schemas.microsoft.com/office/powerpoint/2010/main" val="778305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20FA4-926B-3356-ED12-5770CC6F9F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C040F-8FC1-F831-068F-789DB97292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6D819D-CC0B-A11E-F02B-82057BFA04CF}"/>
              </a:ext>
            </a:extLst>
          </p:cNvPr>
          <p:cNvSpPr>
            <a:spLocks noGrp="1"/>
          </p:cNvSpPr>
          <p:nvPr>
            <p:ph type="body" idx="1"/>
          </p:nvPr>
        </p:nvSpPr>
        <p:spPr/>
        <p:txBody>
          <a:bodyPr/>
          <a:lstStyle/>
          <a:p>
            <a:pPr defTabSz="629930">
              <a:spcBef>
                <a:spcPts val="0"/>
              </a:spcBef>
              <a:spcAft>
                <a:spcPts val="0"/>
              </a:spcAft>
              <a:defRPr/>
            </a:pPr>
            <a:endParaRPr lang="en-AU" sz="1200" dirty="0">
              <a:ea typeface="Calibri"/>
              <a:cs typeface="Calibri"/>
            </a:endParaRPr>
          </a:p>
        </p:txBody>
      </p:sp>
      <p:sp>
        <p:nvSpPr>
          <p:cNvPr id="4" name="Slide Number Placeholder 3">
            <a:extLst>
              <a:ext uri="{FF2B5EF4-FFF2-40B4-BE49-F238E27FC236}">
                <a16:creationId xmlns:a16="http://schemas.microsoft.com/office/drawing/2014/main" id="{C3F70816-8642-32D6-DE62-7CE2E795B61D}"/>
              </a:ext>
            </a:extLst>
          </p:cNvPr>
          <p:cNvSpPr>
            <a:spLocks noGrp="1"/>
          </p:cNvSpPr>
          <p:nvPr>
            <p:ph type="sldNum" sz="quarter" idx="5"/>
          </p:nvPr>
        </p:nvSpPr>
        <p:spPr/>
        <p:txBody>
          <a:bodyPr/>
          <a:lstStyle/>
          <a:p>
            <a:pPr marL="0" marR="0" lvl="0" indent="0" algn="r" defTabSz="62993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8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629930" rtl="0" eaLnBrk="1" fontAlgn="auto" latinLnBrk="0" hangingPunct="1">
                <a:lnSpc>
                  <a:spcPct val="100000"/>
                </a:lnSpc>
                <a:spcBef>
                  <a:spcPts val="0"/>
                </a:spcBef>
                <a:spcAft>
                  <a:spcPts val="0"/>
                </a:spcAft>
                <a:buClrTx/>
                <a:buSzTx/>
                <a:buFontTx/>
                <a:buNone/>
                <a:tabLst/>
                <a:defRPr/>
              </a:pPr>
              <a:t>18</a:t>
            </a:fld>
            <a:endParaRPr kumimoji="0" lang="en-AU"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72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activity not required.</a:t>
            </a:r>
          </a:p>
          <a:p>
            <a:endParaRPr lang="en-AU"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366A1E-4393-43D4-82D2-8CDEA68A2F3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130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F160A-3F16-12E4-BEC4-03F35FEF1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224E82-A837-6C7B-FF3B-97B632697B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056011-5AD8-4690-DE62-F56E746BE414}"/>
              </a:ext>
            </a:extLst>
          </p:cNvPr>
          <p:cNvSpPr>
            <a:spLocks noGrp="1"/>
          </p:cNvSpPr>
          <p:nvPr>
            <p:ph type="body" idx="1"/>
          </p:nvPr>
        </p:nvSpPr>
        <p:spPr/>
        <p:txBody>
          <a:bodyPr/>
          <a:lstStyle/>
          <a:p>
            <a:r>
              <a:rPr lang="en-AU" dirty="0"/>
              <a:t>** Hide this slide before presenting. **</a:t>
            </a:r>
          </a:p>
        </p:txBody>
      </p:sp>
      <p:sp>
        <p:nvSpPr>
          <p:cNvPr id="4" name="Slide Number Placeholder 3">
            <a:extLst>
              <a:ext uri="{FF2B5EF4-FFF2-40B4-BE49-F238E27FC236}">
                <a16:creationId xmlns:a16="http://schemas.microsoft.com/office/drawing/2014/main" id="{DE38D05E-04BA-072F-94A5-F24A42483540}"/>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981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There are various ways teachers may approach the teaching of writing, including using a teaching and learning framework such as the example on the slide.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teaching and learning cycle is from the work of Beverley Derewianka and Pauline Jones and is based on the notion of having high expectations supported by strong scaffolding and explicit teaching.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Activities are sequenced in such a way to build students’ knowledge and skills so that they can experience success.</a:t>
            </a:r>
          </a:p>
          <a:p>
            <a:pPr marL="0" indent="0">
              <a:buFont typeface="Arial" panose="020B0604020202020204" pitchFamily="34" charset="0"/>
              <a:buNone/>
            </a:pPr>
            <a:endParaRPr lang="en-US" dirty="0">
              <a:ea typeface="Calibri"/>
              <a:cs typeface="Calibri"/>
            </a:endParaRPr>
          </a:p>
          <a:p>
            <a:pPr marL="0" indent="0">
              <a:buFont typeface="Arial" panose="020B0604020202020204" pitchFamily="34" charset="0"/>
              <a:buNone/>
            </a:pPr>
            <a:r>
              <a:rPr lang="en-US" dirty="0">
                <a:ea typeface="Calibri"/>
                <a:cs typeface="Calibri"/>
              </a:rPr>
              <a:t>Note: Guidance for teachers and templates for the following writing activities can be located in the Literacy general capability tab on the QCAA website.  </a:t>
            </a:r>
          </a:p>
          <a:p>
            <a:pPr marL="0" indent="0">
              <a:buFont typeface="Arial" panose="020B0604020202020204" pitchFamily="34" charset="0"/>
              <a:buNone/>
            </a:pPr>
            <a:endParaRPr lang="en-US" dirty="0">
              <a:ea typeface="Calibri"/>
              <a:cs typeface="Calibri"/>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effectLst/>
                <a:ea typeface="Aptos" panose="020B0004020202020204" pitchFamily="34" charset="0"/>
                <a:cs typeface="Aptos" panose="020B0004020202020204" pitchFamily="34" charset="0"/>
              </a:rPr>
              <a:t>Source: 'Teaching learning cycle' diagram supplied by Bev Derewianka co-author of Derewianka B and Jones P (2022) Teaching Language in Context Oxford University Press.</a:t>
            </a:r>
            <a:endParaRPr lang="en-AU" sz="900" dirty="0">
              <a:effectLst/>
              <a:ea typeface="Aptos" panose="020B0004020202020204" pitchFamily="34" charset="0"/>
              <a:cs typeface="Aptos" panose="020B0004020202020204" pitchFamily="34" charset="0"/>
            </a:endParaRPr>
          </a:p>
          <a:p>
            <a:pPr marL="0" indent="0">
              <a:buFont typeface="Arial" panose="020B0604020202020204" pitchFamily="34" charset="0"/>
              <a:buNone/>
            </a:pP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6366A1E-4393-43D4-82D2-8CDEA68A2F33}" type="slidenum">
              <a:rPr lang="en-AU" smtClean="0"/>
              <a:t>20</a:t>
            </a:fld>
            <a:endParaRPr lang="en-AU"/>
          </a:p>
        </p:txBody>
      </p:sp>
    </p:spTree>
    <p:extLst>
      <p:ext uri="{BB962C8B-B14F-4D97-AF65-F5344CB8AC3E}">
        <p14:creationId xmlns:p14="http://schemas.microsoft.com/office/powerpoint/2010/main" val="2879346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ea typeface="Calibri"/>
                <a:cs typeface="Calibri"/>
              </a:rPr>
              <a:t>This first stage of the teaching and learning cycle is called Building knowledge of the field. </a:t>
            </a:r>
          </a:p>
          <a:p>
            <a:pPr marL="0" indent="0">
              <a:buFont typeface="Arial"/>
              <a:buNone/>
            </a:pPr>
            <a:endParaRPr lang="en-US" dirty="0">
              <a:ea typeface="Calibri"/>
              <a:cs typeface="Calibri"/>
            </a:endParaRPr>
          </a:p>
          <a:p>
            <a:pPr marL="0" indent="0">
              <a:buFont typeface="Arial"/>
              <a:buNone/>
            </a:pPr>
            <a:r>
              <a:rPr lang="en-US" dirty="0">
                <a:ea typeface="Calibri"/>
                <a:cs typeface="Calibri"/>
              </a:rPr>
              <a:t>Here teachers may focus on developing students' language and ideas related to the topic and help them develop shared understandings through discussion and collaborative learning.</a:t>
            </a:r>
          </a:p>
          <a:p>
            <a:pPr marL="0" indent="0">
              <a:buFont typeface="Arial"/>
              <a:buNone/>
            </a:pPr>
            <a:r>
              <a:rPr lang="en-US" dirty="0">
                <a:ea typeface="Calibri"/>
                <a:cs typeface="Calibri"/>
              </a:rPr>
              <a:t>Focusing on language and ideas equips students with the vocabulary needed to communicate their ideas about the topic in a more precise way. </a:t>
            </a:r>
          </a:p>
          <a:p>
            <a:pPr marL="0" indent="0">
              <a:buFont typeface="Arial"/>
              <a:buNone/>
            </a:pPr>
            <a:endParaRPr lang="en-US" dirty="0">
              <a:ea typeface="Calibri"/>
              <a:cs typeface="Calibri"/>
            </a:endParaRPr>
          </a:p>
          <a:p>
            <a:pPr marL="0" indent="0">
              <a:buFont typeface="Arial"/>
              <a:buNone/>
            </a:pPr>
            <a:r>
              <a:rPr lang="en-US" dirty="0">
                <a:ea typeface="Calibri"/>
                <a:cs typeface="Calibri"/>
              </a:rPr>
              <a:t>Field building activities will vary according to school context and how well students already understand the genre and the topic.</a:t>
            </a:r>
          </a:p>
          <a:p>
            <a:pPr marL="0" indent="0">
              <a:buFont typeface="Arial"/>
              <a:buNone/>
            </a:pPr>
            <a:endParaRPr lang="en-US" b="0" dirty="0">
              <a:ea typeface="Calibri"/>
              <a:cs typeface="Calibri"/>
            </a:endParaRPr>
          </a:p>
          <a:p>
            <a:pPr marL="0" indent="0">
              <a:buFont typeface="Arial"/>
              <a:buNone/>
            </a:pPr>
            <a:r>
              <a:rPr lang="en-US" b="0" dirty="0">
                <a:ea typeface="Calibri"/>
                <a:cs typeface="Calibri"/>
              </a:rPr>
              <a:t>Teachers may ask: What do students need to know, understand and be able to do to write about the topic?</a:t>
            </a:r>
          </a:p>
          <a:p>
            <a:pPr marL="0" indent="0">
              <a:buFont typeface="Arial" panose="020B0604020202020204" pitchFamily="34" charset="0"/>
              <a:buNone/>
            </a:pPr>
            <a:endParaRPr lang="en-US" b="0" dirty="0">
              <a:ea typeface="Calibri"/>
              <a:cs typeface="Calibri"/>
            </a:endParaRPr>
          </a:p>
          <a:p>
            <a:pPr marL="0" indent="0">
              <a:buFont typeface="Arial" panose="020B0604020202020204" pitchFamily="34" charset="0"/>
              <a:buNone/>
            </a:pPr>
            <a:r>
              <a:rPr lang="en-US" b="0" dirty="0">
                <a:ea typeface="Calibri"/>
                <a:cs typeface="Calibri"/>
              </a:rPr>
              <a:t>They then design and lead activities to build shared understandings of the topic. </a:t>
            </a:r>
          </a:p>
          <a:p>
            <a:pPr marL="171450" indent="-171450">
              <a:buFont typeface="Arial" panose="020B0604020202020204" pitchFamily="34" charset="0"/>
              <a:buChar char="•"/>
            </a:pPr>
            <a:endParaRPr lang="en-US" b="0" dirty="0">
              <a:ea typeface="Calibri"/>
              <a:cs typeface="Calibri"/>
            </a:endParaRPr>
          </a:p>
          <a:p>
            <a:endParaRPr lang="en-US" dirty="0">
              <a:ea typeface="Calibri"/>
              <a:cs typeface="Calibri"/>
            </a:endParaRPr>
          </a:p>
          <a:p>
            <a:r>
              <a:rPr lang="en-US" dirty="0">
                <a:ea typeface="Calibri"/>
                <a:cs typeface="Calibri"/>
              </a:rPr>
              <a:t>Source: Derewianka, B. (2020). Exploring how texts works (2nd ed.).</a:t>
            </a:r>
          </a:p>
          <a:p>
            <a:r>
              <a:rPr lang="en-US" dirty="0">
                <a:ea typeface="Calibri"/>
                <a:cs typeface="Calibri"/>
              </a:rPr>
              <a:t>Supported by: Derewianka, B. &amp; Jones, P. (2022). Teaching language in context (2nd ed.). </a:t>
            </a:r>
          </a:p>
          <a:p>
            <a:endParaRPr lang="en-US" dirty="0"/>
          </a:p>
        </p:txBody>
      </p:sp>
      <p:sp>
        <p:nvSpPr>
          <p:cNvPr id="4" name="Slide Number Placeholder 3"/>
          <p:cNvSpPr>
            <a:spLocks noGrp="1"/>
          </p:cNvSpPr>
          <p:nvPr>
            <p:ph type="sldNum" sz="quarter" idx="5"/>
          </p:nvPr>
        </p:nvSpPr>
        <p:spPr/>
        <p:txBody>
          <a:bodyPr/>
          <a:lstStyle/>
          <a:p>
            <a:fld id="{86366A1E-4393-43D4-82D2-8CDEA68A2F33}" type="slidenum">
              <a:rPr lang="en-AU" smtClean="0"/>
              <a:t>21</a:t>
            </a:fld>
            <a:endParaRPr lang="en-AU"/>
          </a:p>
        </p:txBody>
      </p:sp>
    </p:spTree>
    <p:extLst>
      <p:ext uri="{BB962C8B-B14F-4D97-AF65-F5344CB8AC3E}">
        <p14:creationId xmlns:p14="http://schemas.microsoft.com/office/powerpoint/2010/main" val="2365984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activity to Build knowledge of the field includes pre-testing through the creation of a word cloud to assist with developing a shared understanding of a concept and ways of knowing about the topic, e.g. tiny houses. </a:t>
            </a:r>
          </a:p>
          <a:p>
            <a:endParaRPr lang="en-AU" dirty="0"/>
          </a:p>
          <a:p>
            <a:r>
              <a:rPr lang="en-AU" b="1" dirty="0"/>
              <a:t>Note: </a:t>
            </a:r>
            <a:r>
              <a:rPr lang="en-AU" dirty="0"/>
              <a:t>This activity can be completed using a topic and/or content from a particular learning area. For the purpose of illustrating activities, the topic of Tiny houses will be used. </a:t>
            </a:r>
          </a:p>
          <a:p>
            <a:endParaRPr lang="en-AU" dirty="0"/>
          </a:p>
          <a:p>
            <a:r>
              <a:rPr lang="en-AU" dirty="0"/>
              <a:t>Image created in-house using Word Art</a:t>
            </a:r>
          </a:p>
        </p:txBody>
      </p:sp>
      <p:sp>
        <p:nvSpPr>
          <p:cNvPr id="4" name="Slide Number Placeholder 3"/>
          <p:cNvSpPr>
            <a:spLocks noGrp="1"/>
          </p:cNvSpPr>
          <p:nvPr>
            <p:ph type="sldNum" sz="quarter" idx="5"/>
          </p:nvPr>
        </p:nvSpPr>
        <p:spPr/>
        <p:txBody>
          <a:bodyPr/>
          <a:lstStyle/>
          <a:p>
            <a:fld id="{86366A1E-4393-43D4-82D2-8CDEA68A2F33}" type="slidenum">
              <a:rPr lang="en-AU" smtClean="0"/>
              <a:t>22</a:t>
            </a:fld>
            <a:endParaRPr lang="en-AU"/>
          </a:p>
        </p:txBody>
      </p:sp>
    </p:spTree>
    <p:extLst>
      <p:ext uri="{BB962C8B-B14F-4D97-AF65-F5344CB8AC3E}">
        <p14:creationId xmlns:p14="http://schemas.microsoft.com/office/powerpoint/2010/main" val="3430517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activity not required.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effectLst/>
              <a:latin typeface="+mn-lt"/>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effectLst/>
              <a:latin typeface="+mn-lt"/>
            </a:endParaRPr>
          </a:p>
          <a:p>
            <a:endParaRPr lang="en-AU"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366A1E-4393-43D4-82D2-8CDEA68A2F3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517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Students complete</a:t>
            </a:r>
            <a:r>
              <a:rPr lang="en-AU" b="0" dirty="0"/>
              <a:t> a Frayer model to develop a deeper understanding of the topic.</a:t>
            </a:r>
          </a:p>
          <a:p>
            <a:pPr marL="0" indent="0">
              <a:buFont typeface="Arial" panose="020B0604020202020204" pitchFamily="34" charset="0"/>
              <a:buNone/>
            </a:pPr>
            <a:endParaRPr lang="en-AU" b="0" dirty="0"/>
          </a:p>
          <a:p>
            <a:pPr marL="0" indent="0">
              <a:buFont typeface="Arial" panose="020B0604020202020204" pitchFamily="34" charset="0"/>
              <a:buNone/>
            </a:pPr>
            <a:r>
              <a:rPr lang="en-AU" b="0" dirty="0"/>
              <a:t>The word or idea is added to the centre box as it is the idea to be further explored. Students may then individually, in pairs or in small groups provide information based on the sub-headings My definition, Characteristics, Examples and Non-examples.</a:t>
            </a:r>
          </a:p>
          <a:p>
            <a:pPr marL="0" indent="0">
              <a:buFont typeface="Arial" panose="020B0604020202020204" pitchFamily="34" charset="0"/>
              <a:buNone/>
            </a:pPr>
            <a:endParaRPr lang="en-AU" b="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0" dirty="0"/>
              <a:t>Note: </a:t>
            </a:r>
            <a:r>
              <a:rPr lang="en-US" b="0" dirty="0">
                <a:cs typeface="Calibri"/>
              </a:rPr>
              <a:t>A Frayer model t</a:t>
            </a:r>
            <a:r>
              <a:rPr lang="en-US" dirty="0">
                <a:ea typeface="Calibri"/>
                <a:cs typeface="Calibri"/>
              </a:rPr>
              <a:t>emplate can be located in the Literacy general capability tab on the QCAA website.  </a:t>
            </a:r>
          </a:p>
          <a:p>
            <a:pPr marL="0" indent="0">
              <a:buFont typeface="Arial" panose="020B0604020202020204" pitchFamily="34" charset="0"/>
              <a:buNone/>
            </a:pPr>
            <a:endParaRPr lang="en-AU" b="0" dirty="0"/>
          </a:p>
          <a:p>
            <a:pPr marL="0" indent="0">
              <a:buFont typeface="Arial" panose="020B0604020202020204" pitchFamily="34" charset="0"/>
              <a:buNone/>
            </a:pPr>
            <a:r>
              <a:rPr lang="en-AU" b="0" dirty="0"/>
              <a:t> </a:t>
            </a:r>
          </a:p>
          <a:p>
            <a:pPr marL="0" indent="0">
              <a:buFont typeface="Arial" panose="020B0604020202020204" pitchFamily="34" charset="0"/>
              <a:buNone/>
            </a:pPr>
            <a:endParaRPr lang="en-AU" b="1" dirty="0"/>
          </a:p>
          <a:p>
            <a:pPr marL="0" indent="0">
              <a:buFont typeface="Arial" panose="020B0604020202020204" pitchFamily="34" charset="0"/>
              <a:buNone/>
            </a:pPr>
            <a:endParaRPr lang="en-AU" b="1" dirty="0"/>
          </a:p>
          <a:p>
            <a:pPr marL="0" indent="0">
              <a:buFont typeface="Arial" panose="020B0604020202020204" pitchFamily="34" charset="0"/>
              <a:buNone/>
            </a:pPr>
            <a:endParaRPr lang="en-AU" b="1" dirty="0"/>
          </a:p>
          <a:p>
            <a:pPr marL="0" indent="0">
              <a:buFont typeface="Arial" panose="020B0604020202020204" pitchFamily="34" charset="0"/>
              <a:buNone/>
            </a:pPr>
            <a:endParaRPr lang="en-AU" b="1" dirty="0"/>
          </a:p>
        </p:txBody>
      </p:sp>
      <p:sp>
        <p:nvSpPr>
          <p:cNvPr id="4" name="Slide Number Placeholder 3"/>
          <p:cNvSpPr>
            <a:spLocks noGrp="1"/>
          </p:cNvSpPr>
          <p:nvPr>
            <p:ph type="sldNum" sz="quarter" idx="5"/>
          </p:nvPr>
        </p:nvSpPr>
        <p:spPr/>
        <p:txBody>
          <a:bodyPr/>
          <a:lstStyle/>
          <a:p>
            <a:fld id="{86366A1E-4393-43D4-82D2-8CDEA68A2F33}" type="slidenum">
              <a:rPr lang="en-AU" smtClean="0"/>
              <a:t>24</a:t>
            </a:fld>
            <a:endParaRPr lang="en-AU"/>
          </a:p>
        </p:txBody>
      </p:sp>
    </p:spTree>
    <p:extLst>
      <p:ext uri="{BB962C8B-B14F-4D97-AF65-F5344CB8AC3E}">
        <p14:creationId xmlns:p14="http://schemas.microsoft.com/office/powerpoint/2010/main" val="3067972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effectLst/>
                <a:latin typeface="+mn-lt"/>
              </a:rPr>
              <a:t>Delete slide if activity not required.</a:t>
            </a:r>
          </a:p>
          <a:p>
            <a:pPr marL="0" indent="0">
              <a:buFont typeface="Arial" panose="020B0604020202020204" pitchFamily="34" charset="0"/>
              <a:buNone/>
            </a:pPr>
            <a:endParaRPr lang="en-AU" b="1" dirty="0"/>
          </a:p>
          <a:p>
            <a:pPr marL="0" indent="0">
              <a:buFont typeface="Arial" panose="020B0604020202020204" pitchFamily="34" charset="0"/>
              <a:buNone/>
            </a:pPr>
            <a:r>
              <a:rPr lang="en-AU" b="1" dirty="0"/>
              <a:t>Note: </a:t>
            </a:r>
            <a:r>
              <a:rPr lang="en-AU" dirty="0"/>
              <a:t>This activity can be completed using a topic and/or content from a particular learning area. </a:t>
            </a:r>
            <a:endParaRPr lang="en-AU" b="1" dirty="0"/>
          </a:p>
          <a:p>
            <a:pPr marL="0" indent="0">
              <a:buFont typeface="Arial" panose="020B0604020202020204" pitchFamily="34" charset="0"/>
              <a:buNone/>
            </a:pPr>
            <a:endParaRPr lang="en-AU" b="1"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366A1E-4393-43D4-82D2-8CDEA68A2F3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972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Another strategy teachers may use to build knowledge of the field is engage students in various texts on a particular topic. </a:t>
            </a:r>
          </a:p>
          <a:p>
            <a:pPr marL="0" indent="0">
              <a:buFont typeface="Arial" panose="020B0604020202020204" pitchFamily="34" charset="0"/>
              <a:buNone/>
            </a:pPr>
            <a:r>
              <a:rPr lang="en-AU" dirty="0"/>
              <a:t>For example, texts may include those that are print/digital, auditory such as podcasts and visual such as short films and/or advertisements. </a:t>
            </a:r>
          </a:p>
          <a:p>
            <a:pPr marL="0" indent="0">
              <a:buFont typeface="Arial" panose="020B0604020202020204" pitchFamily="34" charset="0"/>
              <a:buNone/>
            </a:pPr>
            <a:endParaRPr lang="en-AU" dirty="0"/>
          </a:p>
          <a:p>
            <a:pPr marL="0" indent="0">
              <a:buFont typeface="Arial" panose="020B0604020202020204" pitchFamily="34" charset="0"/>
              <a:buNone/>
            </a:pPr>
            <a:endParaRPr lang="en-AU" dirty="0"/>
          </a:p>
          <a:p>
            <a:r>
              <a:rPr lang="en-AU" b="1" dirty="0"/>
              <a:t>Sources</a:t>
            </a:r>
          </a:p>
          <a:p>
            <a:r>
              <a:rPr lang="en-AU" dirty="0"/>
              <a:t>https://pixabay.com/vectors/text-paper-document-draft-read-146110/</a:t>
            </a:r>
          </a:p>
          <a:p>
            <a:r>
              <a:rPr lang="en-AU" dirty="0"/>
              <a:t>https://pixabay.com/vectors/headphones-earphones-audio-sound-309805/</a:t>
            </a:r>
          </a:p>
          <a:p>
            <a:r>
              <a:rPr lang="en-AU" dirty="0"/>
              <a:t>https://pixabay.com/vectors/eye-see-viewing-icon-1103592/</a:t>
            </a:r>
          </a:p>
        </p:txBody>
      </p:sp>
      <p:sp>
        <p:nvSpPr>
          <p:cNvPr id="4" name="Slide Number Placeholder 3"/>
          <p:cNvSpPr>
            <a:spLocks noGrp="1"/>
          </p:cNvSpPr>
          <p:nvPr>
            <p:ph type="sldNum" sz="quarter" idx="5"/>
          </p:nvPr>
        </p:nvSpPr>
        <p:spPr/>
        <p:txBody>
          <a:bodyPr/>
          <a:lstStyle/>
          <a:p>
            <a:fld id="{86366A1E-4393-43D4-82D2-8CDEA68A2F33}" type="slidenum">
              <a:rPr lang="en-AU" smtClean="0"/>
              <a:t>26</a:t>
            </a:fld>
            <a:endParaRPr lang="en-AU"/>
          </a:p>
        </p:txBody>
      </p:sp>
    </p:spTree>
    <p:extLst>
      <p:ext uri="{BB962C8B-B14F-4D97-AF65-F5344CB8AC3E}">
        <p14:creationId xmlns:p14="http://schemas.microsoft.com/office/powerpoint/2010/main" val="3830301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5A884-84D1-E1BC-F9A8-79784B72F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F536A7-A9CD-EDD2-D3CD-0E072680FA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53AA12-2BE1-5259-1D6E-74F324FA2E0B}"/>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activity not required.</a:t>
            </a:r>
          </a:p>
          <a:p>
            <a:endParaRPr lang="en-AU" dirty="0"/>
          </a:p>
        </p:txBody>
      </p:sp>
      <p:sp>
        <p:nvSpPr>
          <p:cNvPr id="4" name="Slide Number Placeholder 3">
            <a:extLst>
              <a:ext uri="{FF2B5EF4-FFF2-40B4-BE49-F238E27FC236}">
                <a16:creationId xmlns:a16="http://schemas.microsoft.com/office/drawing/2014/main" id="{FBE3DF35-5BF1-4AD3-AC32-861920E2A1AC}"/>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366A1E-4393-43D4-82D2-8CDEA68A2F3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256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The next section of the teaching and learning cycle: Supported reading reflects the texts that may have been used to build knowledge of the field.</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Here the focus is on helping students to comprehend, analyse and interpret these selected texts that contribute to building the knowledge of the field.</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Supported reading acknowledges that students need to be taught how to read texts, particularly as the texts increase in complexity across the years.</a:t>
            </a:r>
            <a:endParaRPr lang="en-AU" dirty="0"/>
          </a:p>
          <a:p>
            <a:endParaRPr lang="en-US" dirty="0"/>
          </a:p>
          <a:p>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28</a:t>
            </a:fld>
            <a:endParaRPr lang="en-AU"/>
          </a:p>
        </p:txBody>
      </p:sp>
    </p:spTree>
    <p:extLst>
      <p:ext uri="{BB962C8B-B14F-4D97-AF65-F5344CB8AC3E}">
        <p14:creationId xmlns:p14="http://schemas.microsoft.com/office/powerpoint/2010/main" val="2122082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The QCAA has several resources available to assist teachers in helping students become increasingly proficient at using texts to build meaning.</a:t>
            </a:r>
          </a:p>
          <a:p>
            <a:pPr marL="0" indent="0">
              <a:buFont typeface="Arial" panose="020B0604020202020204" pitchFamily="34" charset="0"/>
              <a:buNone/>
            </a:pPr>
            <a:r>
              <a:rPr lang="en-US" b="0" dirty="0"/>
              <a:t>Located in the Literacy general capability tab, the Reading and viewing resources support three levels of learning: surface learning, deep learning and transfer of learning. </a:t>
            </a:r>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29</a:t>
            </a:fld>
            <a:endParaRPr lang="en-AU"/>
          </a:p>
        </p:txBody>
      </p:sp>
    </p:spTree>
    <p:extLst>
      <p:ext uri="{BB962C8B-B14F-4D97-AF65-F5344CB8AC3E}">
        <p14:creationId xmlns:p14="http://schemas.microsoft.com/office/powerpoint/2010/main" val="1928594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600"/>
              </a:spcAft>
              <a:buFont typeface="Arial" panose="020B0604020202020204" pitchFamily="34" charset="0"/>
              <a:buNone/>
            </a:pPr>
            <a:r>
              <a:rPr lang="en-US" sz="900" dirty="0">
                <a:latin typeface="Arial" panose="020B0604020202020204" pitchFamily="34" charset="0"/>
                <a:cs typeface="Arial" panose="020B0604020202020204" pitchFamily="34" charset="0"/>
              </a:rPr>
              <a:t>This presentation is an adaptation of the key slides from a literacy writing workshop. </a:t>
            </a:r>
          </a:p>
          <a:p>
            <a:pPr marL="0" indent="0">
              <a:spcBef>
                <a:spcPts val="0"/>
              </a:spcBef>
              <a:spcAft>
                <a:spcPts val="600"/>
              </a:spcAft>
              <a:buFont typeface="Arial" panose="020B0604020202020204" pitchFamily="34" charset="0"/>
              <a:buNone/>
            </a:pPr>
            <a:r>
              <a:rPr lang="en-US" sz="900" dirty="0">
                <a:latin typeface="Arial" panose="020B0604020202020204" pitchFamily="34" charset="0"/>
                <a:cs typeface="Arial" panose="020B0604020202020204" pitchFamily="34" charset="0"/>
              </a:rPr>
              <a:t>The adapted slides and content are suitable for Years 7–9.</a:t>
            </a:r>
          </a:p>
          <a:p>
            <a:pPr marL="0" indent="0">
              <a:spcBef>
                <a:spcPts val="0"/>
              </a:spcBef>
              <a:spcAft>
                <a:spcPts val="600"/>
              </a:spcAft>
              <a:buFont typeface="Arial" panose="020B0604020202020204" pitchFamily="34" charset="0"/>
              <a:buNone/>
            </a:pPr>
            <a:endParaRPr lang="en-US" sz="900" dirty="0">
              <a:latin typeface="Arial" panose="020B0604020202020204" pitchFamily="34" charset="0"/>
              <a:cs typeface="Arial" panose="020B0604020202020204" pitchFamily="34" charset="0"/>
            </a:endParaRPr>
          </a:p>
          <a:p>
            <a:pPr marL="0" indent="0">
              <a:spcBef>
                <a:spcPts val="0"/>
              </a:spcBef>
              <a:spcAft>
                <a:spcPts val="600"/>
              </a:spcAft>
              <a:buFont typeface="Arial" panose="020B0604020202020204" pitchFamily="34" charset="0"/>
              <a:buNone/>
            </a:pPr>
            <a:r>
              <a:rPr lang="en-US" sz="900" dirty="0">
                <a:latin typeface="Arial" panose="020B0604020202020204" pitchFamily="34" charset="0"/>
                <a:cs typeface="Arial" panose="020B0604020202020204" pitchFamily="34" charset="0"/>
              </a:rPr>
              <a:t>For more information, please email </a:t>
            </a:r>
            <a:r>
              <a:rPr lang="en-US" sz="900" u="sng" dirty="0">
                <a:solidFill>
                  <a:srgbClr val="0070C0"/>
                </a:solidFill>
                <a:latin typeface="Arial" panose="020B0604020202020204" pitchFamily="34" charset="0"/>
                <a:cs typeface="Arial" panose="020B0604020202020204" pitchFamily="34" charset="0"/>
              </a:rPr>
              <a:t>australiancurriculum@qcaa.qld.edu.au</a:t>
            </a:r>
            <a:r>
              <a:rPr lang="en-US" sz="900" dirty="0">
                <a:latin typeface="Arial" panose="020B0604020202020204" pitchFamily="34" charset="0"/>
                <a:cs typeface="Arial" panose="020B0604020202020204" pitchFamily="34" charset="0"/>
              </a:rPr>
              <a:t>.</a:t>
            </a:r>
            <a:endParaRPr lang="en-AU" sz="900" dirty="0">
              <a:latin typeface="Arial" panose="020B0604020202020204" pitchFamily="34" charset="0"/>
              <a:cs typeface="Arial" panose="020B0604020202020204" pitchFamily="34" charset="0"/>
            </a:endParaRPr>
          </a:p>
          <a:p>
            <a:endParaRPr lang="en-AU" b="0" dirty="0">
              <a:latin typeface="Arial" panose="020B0604020202020204" pitchFamily="34" charset="0"/>
              <a:cs typeface="Arial" panose="020B0604020202020204" pitchFamily="34" charset="0"/>
            </a:endParaRPr>
          </a:p>
          <a:p>
            <a:endParaRPr lang="en-AU" b="0" dirty="0">
              <a:latin typeface="Arial" panose="020B0604020202020204" pitchFamily="34" charset="0"/>
              <a:cs typeface="Arial" panose="020B0604020202020204" pitchFamily="34" charset="0"/>
            </a:endParaRPr>
          </a:p>
          <a:p>
            <a:endParaRPr lang="en-AU" b="0" dirty="0">
              <a:latin typeface="Arial" panose="020B0604020202020204" pitchFamily="34" charset="0"/>
              <a:cs typeface="Arial" panose="020B0604020202020204" pitchFamily="34" charset="0"/>
            </a:endParaRPr>
          </a:p>
          <a:p>
            <a:r>
              <a:rPr lang="en-AU" b="0" dirty="0">
                <a:latin typeface="Arial" panose="020B0604020202020204" pitchFamily="34" charset="0"/>
                <a:cs typeface="Arial" panose="020B0604020202020204" pitchFamily="34" charset="0"/>
              </a:rPr>
              <a:t>Source: 24306_NorthLakesStateCollege-_DSC7753_jpg</a:t>
            </a:r>
          </a:p>
          <a:p>
            <a:pPr marL="171440" indent="-171440" defTabSz="914344">
              <a:buFont typeface="Arial" panose="020B0604020202020204" pitchFamily="34" charset="0"/>
              <a:buChar char="•"/>
              <a:defRPr/>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3</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07571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One resource that can be used for supported reading is the KWL for research template.</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The template is structured so that students respond to the prompts: </a:t>
            </a:r>
          </a:p>
          <a:p>
            <a:pPr marL="0" indent="0">
              <a:buFont typeface="Arial" panose="020B0604020202020204" pitchFamily="34" charset="0"/>
              <a:buNone/>
            </a:pPr>
            <a:r>
              <a:rPr lang="en-AU" dirty="0"/>
              <a:t>	- What do I need to know (brainstorming what a student already knows about the topic)</a:t>
            </a:r>
          </a:p>
          <a:p>
            <a:pPr marL="0" indent="0">
              <a:buFont typeface="Arial" panose="020B0604020202020204" pitchFamily="34" charset="0"/>
              <a:buNone/>
            </a:pPr>
            <a:r>
              <a:rPr lang="en-AU" dirty="0"/>
              <a:t>	- Where to look for information (sets goals for the research)</a:t>
            </a:r>
          </a:p>
          <a:p>
            <a:pPr marL="0" indent="0">
              <a:buFont typeface="Arial" panose="020B0604020202020204" pitchFamily="34" charset="0"/>
              <a:buNone/>
            </a:pPr>
            <a:r>
              <a:rPr lang="en-AU" dirty="0"/>
              <a:t>	- What I learnt (recording new knowledge and insights about the topic).</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This strategy for reading comprehension encourages students to be active learners when engaging with a text and through this they also build knowledge of the field. </a:t>
            </a:r>
          </a:p>
          <a:p>
            <a:endParaRPr lang="en-AU" dirty="0"/>
          </a:p>
          <a:p>
            <a:endParaRPr lang="en-AU" dirty="0"/>
          </a:p>
          <a:p>
            <a:r>
              <a:rPr lang="en-AU" dirty="0"/>
              <a:t>Source: https://www.qcaa.qld.edu.au/p-10/aciq/version-9/general-capabilities/literacy/reading-and-viewing</a:t>
            </a:r>
          </a:p>
        </p:txBody>
      </p:sp>
      <p:sp>
        <p:nvSpPr>
          <p:cNvPr id="4" name="Slide Number Placeholder 3"/>
          <p:cNvSpPr>
            <a:spLocks noGrp="1"/>
          </p:cNvSpPr>
          <p:nvPr>
            <p:ph type="sldNum" sz="quarter" idx="5"/>
          </p:nvPr>
        </p:nvSpPr>
        <p:spPr/>
        <p:txBody>
          <a:bodyPr/>
          <a:lstStyle/>
          <a:p>
            <a:fld id="{86366A1E-4393-43D4-82D2-8CDEA68A2F33}" type="slidenum">
              <a:rPr lang="en-AU" smtClean="0"/>
              <a:t>30</a:t>
            </a:fld>
            <a:endParaRPr lang="en-AU"/>
          </a:p>
        </p:txBody>
      </p:sp>
    </p:spTree>
    <p:extLst>
      <p:ext uri="{BB962C8B-B14F-4D97-AF65-F5344CB8AC3E}">
        <p14:creationId xmlns:p14="http://schemas.microsoft.com/office/powerpoint/2010/main" val="1653853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Additionally, teachers may use a strategy such as the QCAA skimming and scanning bookmark.</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The bookmark provides instructions of how students may skim and scan when reading.</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Skimming: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 Purpose: to get a general idea of the content or the main idea of a text.</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 How it is used: students read quickly, looking at titles, headings, subheadings, keywords, and the first sentences of paragraphs.</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 When to use: when teachers want students to preview a text or decide if it is useful for their research.</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Scanning:</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 Purpose: to find specific information or details quickly without reading everything.</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 How it’s used: students move their eyes quickly over the text to locate names, dates, numbers, or keywords.</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 When to use: when teachers want students to look for a specific fact or answer.</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Source: </a:t>
            </a:r>
            <a:r>
              <a:rPr lang="en-US" dirty="0"/>
              <a:t>QCAA, </a:t>
            </a:r>
            <a:r>
              <a:rPr lang="en-US" dirty="0">
                <a:hlinkClick r:id="rId3"/>
              </a:rPr>
              <a:t>https://www.qcaa.qld.edu.au/p-10/aciq/version-9/general-capabilities/literacy/reading-and-viewing</a:t>
            </a:r>
            <a:r>
              <a:rPr lang="en-US" dirty="0"/>
              <a:t> </a:t>
            </a:r>
          </a:p>
          <a:p>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31</a:t>
            </a:fld>
            <a:endParaRPr lang="en-AU"/>
          </a:p>
        </p:txBody>
      </p:sp>
    </p:spTree>
    <p:extLst>
      <p:ext uri="{BB962C8B-B14F-4D97-AF65-F5344CB8AC3E}">
        <p14:creationId xmlns:p14="http://schemas.microsoft.com/office/powerpoint/2010/main" val="31098348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Teachers may select a suitable text and have students engage in the skimming and scanning activity.</a:t>
            </a:r>
          </a:p>
          <a:p>
            <a:pPr marL="0" indent="0">
              <a:buFont typeface="Arial" panose="020B0604020202020204" pitchFamily="34" charset="0"/>
              <a:buNone/>
            </a:pPr>
            <a:endParaRPr lang="en-US" b="0" dirty="0"/>
          </a:p>
          <a:p>
            <a:pPr marL="0" indent="0">
              <a:buFont typeface="Arial" panose="020B0604020202020204" pitchFamily="34" charset="0"/>
              <a:buNone/>
            </a:pPr>
            <a:endParaRPr lang="en-US" b="0" dirty="0"/>
          </a:p>
          <a:p>
            <a:pPr marL="0" indent="0">
              <a:buFont typeface="Arial" panose="020B0604020202020204" pitchFamily="34" charset="0"/>
              <a:buNone/>
            </a:pPr>
            <a:r>
              <a:rPr lang="en-US" b="1" dirty="0"/>
              <a:t>Note: </a:t>
            </a:r>
            <a:r>
              <a:rPr lang="en-US" b="0" dirty="0"/>
              <a:t>The </a:t>
            </a:r>
            <a:r>
              <a:rPr lang="en-US" b="0" i="1" dirty="0"/>
              <a:t>Binna Burra 25 </a:t>
            </a:r>
            <a:r>
              <a:rPr lang="en-US" b="0" dirty="0"/>
              <a:t>text is available for use and can be located in the Literacy general capability tab on the QCAA website. Other texts may be used to ensure an appropriate challenge and suitable level of complexity of texts for Years 7–9 students. </a:t>
            </a:r>
          </a:p>
          <a:p>
            <a:pPr marL="171450" indent="-171450">
              <a:buFont typeface="Arial" panose="020B0604020202020204" pitchFamily="34" charset="0"/>
              <a:buChar char="•"/>
            </a:pPr>
            <a:endParaRPr lang="en-US" b="0" dirty="0"/>
          </a:p>
          <a:p>
            <a:endParaRPr lang="en-US" b="0" dirty="0"/>
          </a:p>
          <a:p>
            <a:endParaRPr lang="en-US" b="1" dirty="0"/>
          </a:p>
          <a:p>
            <a:r>
              <a:rPr lang="en-US" b="1" dirty="0"/>
              <a:t>Source:</a:t>
            </a:r>
            <a:r>
              <a:rPr lang="en-US" dirty="0"/>
              <a:t> Text written in-house by QCAA officer.</a:t>
            </a:r>
          </a:p>
        </p:txBody>
      </p:sp>
      <p:sp>
        <p:nvSpPr>
          <p:cNvPr id="4" name="Slide Number Placeholder 3"/>
          <p:cNvSpPr>
            <a:spLocks noGrp="1"/>
          </p:cNvSpPr>
          <p:nvPr>
            <p:ph type="sldNum" sz="quarter" idx="5"/>
          </p:nvPr>
        </p:nvSpPr>
        <p:spPr/>
        <p:txBody>
          <a:bodyPr/>
          <a:lstStyle/>
          <a:p>
            <a:fld id="{86366A1E-4393-43D4-82D2-8CDEA68A2F33}" type="slidenum">
              <a:rPr lang="en-AU" smtClean="0"/>
              <a:t>32</a:t>
            </a:fld>
            <a:endParaRPr lang="en-AU"/>
          </a:p>
        </p:txBody>
      </p:sp>
    </p:spTree>
    <p:extLst>
      <p:ext uri="{BB962C8B-B14F-4D97-AF65-F5344CB8AC3E}">
        <p14:creationId xmlns:p14="http://schemas.microsoft.com/office/powerpoint/2010/main" val="3920745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activity not required.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effectLst/>
              <a:latin typeface="+mn-lt"/>
            </a:endParaRPr>
          </a:p>
          <a:p>
            <a:pPr marL="0" indent="0">
              <a:buFont typeface="Arial" panose="020B0604020202020204" pitchFamily="34" charset="0"/>
              <a:buNone/>
            </a:pPr>
            <a:endParaRPr lang="en-US" b="0" dirty="0"/>
          </a:p>
          <a:p>
            <a:endParaRPr lang="en-US" b="1" dirty="0"/>
          </a:p>
          <a:p>
            <a:r>
              <a:rPr lang="en-US" b="1" dirty="0"/>
              <a:t>Source:</a:t>
            </a:r>
            <a:r>
              <a:rPr lang="en-US" dirty="0"/>
              <a:t> Text written in-house by QCAA officer.</a:t>
            </a:r>
          </a:p>
          <a:p>
            <a:pPr marL="0" indent="0">
              <a:buFont typeface="Arial" panose="020B0604020202020204" pitchFamily="34" charset="0"/>
              <a:buNone/>
            </a:pPr>
            <a:endParaRPr lang="en-US" b="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effectLst/>
              <a:latin typeface="+mn-lt"/>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366A1E-4393-43D4-82D2-8CDEA68A2F3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041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Students may then be asked to identify the three ‘big chunks’ in the text.</a:t>
            </a:r>
          </a:p>
        </p:txBody>
      </p:sp>
      <p:sp>
        <p:nvSpPr>
          <p:cNvPr id="4" name="Slide Number Placeholder 3"/>
          <p:cNvSpPr>
            <a:spLocks noGrp="1"/>
          </p:cNvSpPr>
          <p:nvPr>
            <p:ph type="sldNum" sz="quarter" idx="5"/>
          </p:nvPr>
        </p:nvSpPr>
        <p:spPr/>
        <p:txBody>
          <a:bodyPr/>
          <a:lstStyle/>
          <a:p>
            <a:fld id="{86366A1E-4393-43D4-82D2-8CDEA68A2F33}" type="slidenum">
              <a:rPr lang="en-AU" smtClean="0"/>
              <a:t>34</a:t>
            </a:fld>
            <a:endParaRPr lang="en-AU"/>
          </a:p>
        </p:txBody>
      </p:sp>
    </p:spTree>
    <p:extLst>
      <p:ext uri="{BB962C8B-B14F-4D97-AF65-F5344CB8AC3E}">
        <p14:creationId xmlns:p14="http://schemas.microsoft.com/office/powerpoint/2010/main" val="2057601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b="1" dirty="0"/>
              <a:t>Note: </a:t>
            </a:r>
            <a:r>
              <a:rPr lang="en-AU" dirty="0"/>
              <a:t>Chunking the text answers if using the </a:t>
            </a:r>
            <a:r>
              <a:rPr lang="en-AU" i="1" dirty="0"/>
              <a:t>Binna Burra 25 </a:t>
            </a:r>
            <a:r>
              <a:rPr lang="en-AU" dirty="0"/>
              <a:t>text.  </a:t>
            </a:r>
          </a:p>
          <a:p>
            <a:pPr marL="0" indent="0">
              <a:buFont typeface="Arial" panose="020B0604020202020204" pitchFamily="34" charset="0"/>
              <a:buNone/>
            </a:pPr>
            <a:endParaRPr lang="en-AU" dirty="0"/>
          </a:p>
          <a:p>
            <a:r>
              <a:rPr lang="en-AU" dirty="0"/>
              <a:t>Text created by QCAA officer</a:t>
            </a:r>
          </a:p>
        </p:txBody>
      </p:sp>
      <p:sp>
        <p:nvSpPr>
          <p:cNvPr id="4" name="Slide Number Placeholder 3"/>
          <p:cNvSpPr>
            <a:spLocks noGrp="1"/>
          </p:cNvSpPr>
          <p:nvPr>
            <p:ph type="sldNum" sz="quarter" idx="5"/>
          </p:nvPr>
        </p:nvSpPr>
        <p:spPr/>
        <p:txBody>
          <a:bodyPr/>
          <a:lstStyle/>
          <a:p>
            <a:fld id="{86366A1E-4393-43D4-82D2-8CDEA68A2F33}" type="slidenum">
              <a:rPr lang="en-AU" smtClean="0"/>
              <a:t>35</a:t>
            </a:fld>
            <a:endParaRPr lang="en-AU"/>
          </a:p>
        </p:txBody>
      </p:sp>
    </p:spTree>
    <p:extLst>
      <p:ext uri="{BB962C8B-B14F-4D97-AF65-F5344CB8AC3E}">
        <p14:creationId xmlns:p14="http://schemas.microsoft.com/office/powerpoint/2010/main" val="4051979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Students may then be asked to further explore the text by scanning the body section of a text and identifying finer ‘chunks’. For example, if using the </a:t>
            </a:r>
            <a:r>
              <a:rPr lang="en-AU" i="1" dirty="0"/>
              <a:t>Binna Burra 25 </a:t>
            </a:r>
            <a:r>
              <a:rPr lang="en-AU" dirty="0"/>
              <a:t>text, students may identify the key parts or features of the tiny house. </a:t>
            </a:r>
          </a:p>
        </p:txBody>
      </p:sp>
      <p:sp>
        <p:nvSpPr>
          <p:cNvPr id="4" name="Slide Number Placeholder 3"/>
          <p:cNvSpPr>
            <a:spLocks noGrp="1"/>
          </p:cNvSpPr>
          <p:nvPr>
            <p:ph type="sldNum" sz="quarter" idx="5"/>
          </p:nvPr>
        </p:nvSpPr>
        <p:spPr/>
        <p:txBody>
          <a:bodyPr/>
          <a:lstStyle/>
          <a:p>
            <a:fld id="{86366A1E-4393-43D4-82D2-8CDEA68A2F33}" type="slidenum">
              <a:rPr lang="en-AU" smtClean="0"/>
              <a:t>36</a:t>
            </a:fld>
            <a:endParaRPr lang="en-AU"/>
          </a:p>
        </p:txBody>
      </p:sp>
    </p:spTree>
    <p:extLst>
      <p:ext uri="{BB962C8B-B14F-4D97-AF65-F5344CB8AC3E}">
        <p14:creationId xmlns:p14="http://schemas.microsoft.com/office/powerpoint/2010/main" val="2654524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b="1" dirty="0"/>
              <a:t>Note: </a:t>
            </a:r>
            <a:r>
              <a:rPr lang="en-AU" dirty="0"/>
              <a:t>Identifying finer chunks in the body answers if using the </a:t>
            </a:r>
            <a:r>
              <a:rPr lang="en-AU" i="1" dirty="0"/>
              <a:t>Binna Burra 25 </a:t>
            </a:r>
            <a:r>
              <a:rPr lang="en-AU" dirty="0"/>
              <a:t>text.  </a:t>
            </a:r>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37</a:t>
            </a:fld>
            <a:endParaRPr lang="en-AU"/>
          </a:p>
        </p:txBody>
      </p:sp>
    </p:spTree>
    <p:extLst>
      <p:ext uri="{BB962C8B-B14F-4D97-AF65-F5344CB8AC3E}">
        <p14:creationId xmlns:p14="http://schemas.microsoft.com/office/powerpoint/2010/main" val="13994901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next section of the teaching and learning cycle is Learning about the genre, which emphasises the creation of the students’ written texts.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 variety of activities can be used to familiarise students with the characteristics of the genre, e.g. comparing genres, sorting and sequencing.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Teachers may begin by reinforcing the purpose for writing a particular text, followed by identifying the typical stages that the text goes through in achieving its purpose.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38</a:t>
            </a:fld>
            <a:endParaRPr lang="en-AU"/>
          </a:p>
        </p:txBody>
      </p:sp>
    </p:spTree>
    <p:extLst>
      <p:ext uri="{BB962C8B-B14F-4D97-AF65-F5344CB8AC3E}">
        <p14:creationId xmlns:p14="http://schemas.microsoft.com/office/powerpoint/2010/main" val="3831196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latin typeface="+mn-lt"/>
                <a:cs typeface="Arial"/>
              </a:rPr>
              <a:t>When developing students’ understanding of metalanguage used to refer to stages and phases of texts it is worth t</a:t>
            </a:r>
            <a:r>
              <a:rPr lang="en-US" dirty="0">
                <a:latin typeface="+mn-lt"/>
              </a:rPr>
              <a:t>eaching students to consider the purpose of a text as this allows them to organise a text in such a way that assists them in achieving that purpose.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latin typeface="+mn-lt"/>
              </a:rPr>
              <a: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latin typeface="+mn-lt"/>
              </a:rPr>
              <a:t>Therefore, purposes influences the stages of a text.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39</a:t>
            </a:fld>
            <a:endParaRPr lang="en-AU"/>
          </a:p>
        </p:txBody>
      </p:sp>
    </p:spTree>
    <p:extLst>
      <p:ext uri="{BB962C8B-B14F-4D97-AF65-F5344CB8AC3E}">
        <p14:creationId xmlns:p14="http://schemas.microsoft.com/office/powerpoint/2010/main" val="2749990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latin typeface="Arial" panose="020B0604020202020204" pitchFamily="34" charset="0"/>
                <a:cs typeface="Arial" panose="020B0604020202020204" pitchFamily="34" charset="0"/>
              </a:rPr>
              <a:t>Note: </a:t>
            </a:r>
            <a:r>
              <a:rPr lang="en-US" sz="900" dirty="0">
                <a:latin typeface="Arial" panose="020B0604020202020204" pitchFamily="34" charset="0"/>
                <a:cs typeface="Arial" panose="020B0604020202020204" pitchFamily="34" charset="0"/>
              </a:rPr>
              <a:t>Schools to consider protocols and acknowledgment used in their own context.</a:t>
            </a:r>
          </a:p>
          <a:p>
            <a:endParaRPr lang="en-US" sz="1200" dirty="0">
              <a:latin typeface="Arial" panose="020B0604020202020204" pitchFamily="34" charset="0"/>
              <a:cs typeface="Arial" panose="020B0604020202020204" pitchFamily="34" charset="0"/>
            </a:endParaRPr>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949258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Australian Curriculum English glossary definition of stages.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Quoted verbatim and unaltered from Australian Curriculum: </a:t>
            </a:r>
            <a:r>
              <a:rPr kumimoji="0" lang="en-US" sz="900" b="0" i="0" u="sng" strike="noStrike" kern="1200" cap="none" spc="0" normalizeH="0" baseline="0" noProof="0" dirty="0">
                <a:ln>
                  <a:noFill/>
                </a:ln>
                <a:solidFill>
                  <a:srgbClr val="0000FF"/>
                </a:solidFill>
                <a:effectLst/>
                <a:uLnTx/>
                <a:uFillTx/>
                <a:latin typeface="Arial" panose="020B0604020202020204" pitchFamily="34" charset="0"/>
                <a:ea typeface="+mn-ea"/>
                <a:cs typeface="+mn-cs"/>
              </a:rPr>
              <a:t>https://v9.australiancurriculum.edu.au/downloads/learning-areas</a:t>
            </a:r>
            <a:endParaRPr kumimoji="0" lang="en-AU" sz="900" b="0" i="0" u="none" strike="noStrike" kern="1200" cap="none" spc="0" normalizeH="0" baseline="0" noProof="0" dirty="0">
              <a:ln>
                <a:noFill/>
              </a:ln>
              <a:solidFill>
                <a:srgbClr val="000000"/>
              </a:solidFill>
              <a:effectLst/>
              <a:uLnTx/>
              <a:uFillTx/>
              <a:latin typeface="Arial" charset="0"/>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40</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464001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Australian Curriculum English glossary definition of genre.</a:t>
            </a:r>
          </a:p>
          <a:p>
            <a:pPr marL="0" indent="0">
              <a:buFont typeface="Arial" panose="020B0604020202020204" pitchFamily="34" charset="0"/>
              <a:buNone/>
            </a:pPr>
            <a:endParaRPr lang="en-US" b="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Quoted verbatim and unaltered from Australian Curriculum: </a:t>
            </a:r>
            <a:r>
              <a:rPr kumimoji="0" lang="en-US" sz="900" b="0" i="0" u="sng" strike="noStrike" kern="1200" cap="none" spc="0" normalizeH="0" baseline="0" noProof="0" dirty="0">
                <a:ln>
                  <a:noFill/>
                </a:ln>
                <a:solidFill>
                  <a:srgbClr val="0000FF"/>
                </a:solidFill>
                <a:effectLst/>
                <a:uLnTx/>
                <a:uFillTx/>
                <a:latin typeface="Arial" panose="020B0604020202020204" pitchFamily="34" charset="0"/>
                <a:ea typeface="+mn-ea"/>
                <a:cs typeface="+mn-cs"/>
              </a:rPr>
              <a:t>https://v9.australiancurriculum.edu.au/downloads/learning-areas</a:t>
            </a:r>
            <a:endParaRPr kumimoji="0" lang="en-AU" sz="900" b="0" i="0" u="none" strike="noStrike" kern="1200" cap="none" spc="0" normalizeH="0" baseline="0" noProof="0" dirty="0">
              <a:ln>
                <a:noFill/>
              </a:ln>
              <a:solidFill>
                <a:srgbClr val="000000"/>
              </a:solidFill>
              <a:effectLst/>
              <a:uLnTx/>
              <a:uFillTx/>
              <a:latin typeface="Arial" charset="0"/>
              <a:ea typeface="+mn-ea"/>
              <a:cs typeface="+mn-cs"/>
            </a:endParaRP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41</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85285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Australian Curriculum English glossary definition of phases.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 </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Quoted verbatim and unaltered from Australian Curriculum: </a:t>
            </a:r>
            <a:r>
              <a:rPr kumimoji="0" lang="en-US" sz="900" b="0" i="0" u="sng" strike="noStrike" kern="1200" cap="none" spc="0" normalizeH="0" baseline="0" noProof="0" dirty="0">
                <a:ln>
                  <a:noFill/>
                </a:ln>
                <a:solidFill>
                  <a:srgbClr val="0000FF"/>
                </a:solidFill>
                <a:effectLst/>
                <a:uLnTx/>
                <a:uFillTx/>
                <a:latin typeface="Arial" panose="020B0604020202020204" pitchFamily="34" charset="0"/>
                <a:ea typeface="+mn-ea"/>
                <a:cs typeface="+mn-cs"/>
              </a:rPr>
              <a:t>https://v9.australiancurriculum.edu.au/downloads/learning-areas</a:t>
            </a:r>
            <a:endParaRPr kumimoji="0" lang="en-AU" sz="900" b="0" i="0" u="none" strike="noStrike" kern="1200" cap="none" spc="0" normalizeH="0" baseline="0" noProof="0" dirty="0">
              <a:ln>
                <a:noFill/>
              </a:ln>
              <a:solidFill>
                <a:srgbClr val="000000"/>
              </a:solidFill>
              <a:effectLst/>
              <a:uLnTx/>
              <a:uFillTx/>
              <a:latin typeface="Arial" charset="0"/>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42</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512144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i="0" dirty="0">
                <a:solidFill>
                  <a:srgbClr val="000000"/>
                </a:solidFill>
                <a:effectLst/>
                <a:latin typeface="+mn-lt"/>
                <a:cs typeface="Arial" panose="020B0604020202020204" pitchFamily="34" charset="0"/>
              </a:rPr>
              <a:t>Information related to the stages (and phases) of texts can be located in the English Language strand, sub-strand Text structure and </a:t>
            </a:r>
            <a:r>
              <a:rPr lang="en-US" sz="900" b="0" i="0" dirty="0" err="1">
                <a:solidFill>
                  <a:srgbClr val="000000"/>
                </a:solidFill>
                <a:effectLst/>
                <a:latin typeface="+mn-lt"/>
                <a:cs typeface="Arial" panose="020B0604020202020204" pitchFamily="34" charset="0"/>
              </a:rPr>
              <a:t>organisation</a:t>
            </a:r>
            <a:r>
              <a:rPr lang="en-US" sz="900" b="0" i="0" dirty="0">
                <a:solidFill>
                  <a:srgbClr val="000000"/>
                </a:solidFill>
                <a:effectLst/>
                <a:latin typeface="+mn-lt"/>
                <a:cs typeface="Arial" panose="020B0604020202020204" pitchFamily="34" charset="0"/>
              </a:rPr>
              <a:t>.</a:t>
            </a:r>
          </a:p>
          <a:p>
            <a:pPr marL="0" indent="0">
              <a:buFont typeface="Arial" panose="020B0604020202020204" pitchFamily="34" charset="0"/>
              <a:buNone/>
            </a:pPr>
            <a:endParaRPr lang="en-US" dirty="0">
              <a:latin typeface="+mn-lt"/>
            </a:endParaRPr>
          </a:p>
          <a:p>
            <a:pPr marL="0" indent="0">
              <a:buFont typeface="Arial" panose="020B0604020202020204" pitchFamily="34" charset="0"/>
              <a:buNone/>
            </a:pPr>
            <a:r>
              <a:rPr lang="en-US" dirty="0">
                <a:latin typeface="+mn-lt"/>
              </a:rPr>
              <a:t>Stages are first mentioned in the English curriculum in Year 3 and again in Year 4. Though appearing in early years, it is valuable to reflect on this content to support writing.</a:t>
            </a:r>
            <a:endParaRPr lang="en-AU" sz="900" dirty="0">
              <a:solidFill>
                <a:srgbClr val="000000"/>
              </a:solidFill>
              <a:latin typeface="+mn-lt"/>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900" dirty="0">
              <a:solidFill>
                <a:srgbClr val="000000"/>
              </a:solidFill>
              <a:latin typeface="+mn-lt"/>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i="0" u="none" strike="noStrike" dirty="0">
                <a:solidFill>
                  <a:srgbClr val="000000"/>
                </a:solidFill>
                <a:effectLst/>
                <a:latin typeface="+mn-lt"/>
              </a:rPr>
              <a:t>Source: </a:t>
            </a:r>
            <a:r>
              <a:rPr lang="en-US" sz="900" b="0" i="0" u="none" strike="noStrike" dirty="0">
                <a:solidFill>
                  <a:srgbClr val="000000"/>
                </a:solidFill>
                <a:effectLst/>
                <a:latin typeface="+mn-lt"/>
              </a:rPr>
              <a:t>Quoted verbatim and unaltered from Australian Curriculum: </a:t>
            </a:r>
            <a:r>
              <a:rPr lang="en-US" sz="900" b="0" i="0" u="sng" strike="noStrike" dirty="0">
                <a:solidFill>
                  <a:srgbClr val="0000FF"/>
                </a:solidFill>
                <a:effectLst/>
                <a:latin typeface="+mn-lt"/>
              </a:rPr>
              <a:t>https://v9.australiancurriculum.edu.au/downloads/learning-areas</a:t>
            </a:r>
            <a:endParaRPr lang="en-AU" sz="900" dirty="0">
              <a:latin typeface="+mn-lt"/>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900" dirty="0">
              <a:solidFill>
                <a:srgbClr val="000000"/>
              </a:solidFill>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900" dirty="0">
              <a:solidFill>
                <a:srgbClr val="000000"/>
              </a:solidFill>
            </a:endParaRPr>
          </a:p>
          <a:p>
            <a:pPr marL="171450" indent="-171450">
              <a:buFont typeface="Arial" panose="020B0604020202020204" pitchFamily="34" charset="0"/>
              <a:buChar char="•"/>
            </a:pPr>
            <a:endParaRPr lang="en-US" dirty="0"/>
          </a:p>
          <a:p>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43</a:t>
            </a:fld>
            <a:endParaRPr lang="en-AU"/>
          </a:p>
        </p:txBody>
      </p:sp>
    </p:spTree>
    <p:extLst>
      <p:ext uri="{BB962C8B-B14F-4D97-AF65-F5344CB8AC3E}">
        <p14:creationId xmlns:p14="http://schemas.microsoft.com/office/powerpoint/2010/main" val="4433649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Stages and phases are mentioned in Year 5 and Year 6.</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the definition of stages, these are broken into phases — phases, therefore, are a sub-set of stages.</a:t>
            </a:r>
          </a:p>
          <a:p>
            <a:pPr marL="0" indent="0">
              <a:buFont typeface="Arial" panose="020B0604020202020204" pitchFamily="34" charset="0"/>
              <a:buNone/>
            </a:pPr>
            <a:r>
              <a:rPr lang="en-US" dirty="0"/>
              <a:t>While students learning genres is important, there is sometimes a risk that students will use the stages of a particular genre in formulaic ways.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That is the reason that by Year 6, the Australian Curriculum expects that students will continue to learn about characteristic stages </a:t>
            </a:r>
            <a:r>
              <a:rPr lang="en-US" b="1" dirty="0"/>
              <a:t>and also</a:t>
            </a:r>
            <a:r>
              <a:rPr lang="en-US" dirty="0"/>
              <a:t> recognise ‘how authors often adapt text structures and language features’.</a:t>
            </a:r>
          </a:p>
          <a:p>
            <a:pPr marL="171450" indent="-171450">
              <a:buFont typeface="Arial" panose="020B0604020202020204" pitchFamily="34" charset="0"/>
              <a:buChar cha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i="0" u="none" strike="noStrike" dirty="0">
                <a:solidFill>
                  <a:srgbClr val="000000"/>
                </a:solidFill>
                <a:effectLst/>
                <a:latin typeface="Arial" panose="020B0604020202020204" pitchFamily="34" charset="0"/>
              </a:rPr>
              <a:t>Source: </a:t>
            </a:r>
            <a:r>
              <a:rPr lang="en-US" sz="900" b="0" i="0" u="none" strike="noStrike" dirty="0">
                <a:solidFill>
                  <a:srgbClr val="000000"/>
                </a:solidFill>
                <a:effectLst/>
                <a:latin typeface="Arial" panose="020B0604020202020204" pitchFamily="34" charset="0"/>
              </a:rPr>
              <a:t>Quoted verbatim and unaltered from Australian Curriculum glossary: </a:t>
            </a:r>
            <a:r>
              <a:rPr lang="en-US" sz="900" b="0" i="0" u="sng" strike="noStrike" dirty="0">
                <a:solidFill>
                  <a:srgbClr val="0000FF"/>
                </a:solidFill>
                <a:effectLst/>
                <a:latin typeface="Arial" panose="020B0604020202020204" pitchFamily="34" charset="0"/>
              </a:rPr>
              <a:t>https://v9.australiancurriculum.edu.au/downloads/learning-areas</a:t>
            </a:r>
            <a:endParaRPr lang="en-AU" sz="900"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44</a:t>
            </a:fld>
            <a:endParaRPr lang="en-AU"/>
          </a:p>
        </p:txBody>
      </p:sp>
    </p:spTree>
    <p:extLst>
      <p:ext uri="{BB962C8B-B14F-4D97-AF65-F5344CB8AC3E}">
        <p14:creationId xmlns:p14="http://schemas.microsoft.com/office/powerpoint/2010/main" val="15473292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activity not required.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45</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122708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F36A7-43BB-A7D5-49A6-375209D363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87E84-7998-DF5E-3FB4-4E1025987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AC48D2-D74F-A64B-4922-011AC6F6A5EE}"/>
              </a:ext>
            </a:extLst>
          </p:cNvPr>
          <p:cNvSpPr>
            <a:spLocks noGrp="1"/>
          </p:cNvSpPr>
          <p:nvPr>
            <p:ph type="body" idx="1"/>
          </p:nvPr>
        </p:nvSpPr>
        <p:spPr/>
        <p:txBody>
          <a:bodyPr/>
          <a:lstStyle/>
          <a:p>
            <a:pPr marL="0" marR="0" lvl="0" indent="0" algn="l" defTabSz="6858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900" b="0" i="0" u="none" strike="noStrike" dirty="0">
                <a:solidFill>
                  <a:srgbClr val="000000"/>
                </a:solidFill>
                <a:effectLst/>
                <a:latin typeface="+mn-lt"/>
              </a:rPr>
              <a:t>If focusing on students creating a descriptive and persuasive report, teachers may have students explore the stages of the report and its possible phases.</a:t>
            </a:r>
          </a:p>
          <a:p>
            <a:pPr algn="l" rtl="0" fontAlgn="base">
              <a:buFont typeface="Arial" panose="020B0604020202020204" pitchFamily="34" charset="0"/>
              <a:buNone/>
            </a:pPr>
            <a:endParaRPr lang="en-US" sz="900" b="0" i="0" u="none" strike="noStrike" dirty="0">
              <a:solidFill>
                <a:srgbClr val="000000"/>
              </a:solidFill>
              <a:effectLst/>
              <a:latin typeface="+mn-lt"/>
            </a:endParaRPr>
          </a:p>
          <a:p>
            <a:pPr algn="l" rtl="0" fontAlgn="base">
              <a:buFont typeface="Arial" panose="020B0604020202020204" pitchFamily="34" charset="0"/>
              <a:buNone/>
            </a:pPr>
            <a:r>
              <a:rPr lang="en-US" sz="900" b="0" i="0" u="none" strike="noStrike" dirty="0">
                <a:solidFill>
                  <a:srgbClr val="000000"/>
                </a:solidFill>
                <a:effectLst/>
                <a:latin typeface="+mn-lt"/>
              </a:rPr>
              <a:t>The phases can be re-ordered based on an intended purpose.</a:t>
            </a:r>
          </a:p>
          <a:p>
            <a:pPr algn="l" rtl="0" fontAlgn="base">
              <a:buFont typeface="Arial" panose="020B0604020202020204" pitchFamily="34" charset="0"/>
              <a:buNone/>
            </a:pPr>
            <a:endParaRPr lang="en-US" sz="900" b="0" i="0" u="none" strike="noStrike" dirty="0">
              <a:solidFill>
                <a:srgbClr val="000000"/>
              </a:solidFill>
              <a:effectLst/>
              <a:latin typeface="+mn-lt"/>
            </a:endParaRPr>
          </a:p>
          <a:p>
            <a:pPr algn="l" rtl="0" fontAlgn="base">
              <a:buFont typeface="Arial" panose="020B0604020202020204" pitchFamily="34" charset="0"/>
              <a:buNone/>
            </a:pPr>
            <a:r>
              <a:rPr lang="en-US" sz="900" b="1" i="0" u="none" strike="noStrike" dirty="0">
                <a:solidFill>
                  <a:srgbClr val="000000"/>
                </a:solidFill>
                <a:effectLst/>
                <a:latin typeface="+mn-lt"/>
              </a:rPr>
              <a:t>Note: </a:t>
            </a:r>
            <a:r>
              <a:rPr lang="en-US" sz="900" b="0" i="0" u="none" strike="noStrike" dirty="0">
                <a:solidFill>
                  <a:srgbClr val="000000"/>
                </a:solidFill>
                <a:effectLst/>
                <a:latin typeface="+mn-lt"/>
              </a:rPr>
              <a:t>Refer to stages and possible phases of texts explored and created in your learning area.</a:t>
            </a:r>
          </a:p>
          <a:p>
            <a:pPr algn="l" rtl="0" fontAlgn="base">
              <a:buFont typeface="Arial" panose="020B0604020202020204" pitchFamily="34" charset="0"/>
              <a:buNone/>
            </a:pPr>
            <a:endParaRPr lang="en-US" sz="900" b="0" i="0" dirty="0">
              <a:solidFill>
                <a:srgbClr val="444444"/>
              </a:solidFill>
              <a:effectLst/>
              <a:latin typeface="+mn-lt"/>
            </a:endParaRPr>
          </a:p>
          <a:p>
            <a:pPr algn="l" rtl="0" fontAlgn="base"/>
            <a:r>
              <a:rPr lang="en-US" sz="900" b="1" i="0" u="none" strike="noStrike" dirty="0">
                <a:solidFill>
                  <a:srgbClr val="000000"/>
                </a:solidFill>
                <a:effectLst/>
                <a:latin typeface="+mn-lt"/>
              </a:rPr>
              <a:t>Acknowledgment: </a:t>
            </a:r>
            <a:r>
              <a:rPr lang="en-US" sz="900" b="0" i="0" u="none" strike="noStrike" dirty="0">
                <a:solidFill>
                  <a:srgbClr val="000000"/>
                </a:solidFill>
                <a:effectLst/>
                <a:latin typeface="+mn-lt"/>
              </a:rPr>
              <a:t>phases for a report from Derewianka and Jones (2023)</a:t>
            </a:r>
            <a:endParaRPr lang="en-US" sz="900" b="0" i="0" dirty="0">
              <a:solidFill>
                <a:srgbClr val="444444"/>
              </a:solidFill>
              <a:effectLst/>
              <a:latin typeface="+mn-lt"/>
            </a:endParaRPr>
          </a:p>
        </p:txBody>
      </p:sp>
      <p:sp>
        <p:nvSpPr>
          <p:cNvPr id="4" name="Slide Number Placeholder 3">
            <a:extLst>
              <a:ext uri="{FF2B5EF4-FFF2-40B4-BE49-F238E27FC236}">
                <a16:creationId xmlns:a16="http://schemas.microsoft.com/office/drawing/2014/main" id="{86BE8ED7-8730-78FA-3EAF-F6DA32C3BEB6}"/>
              </a:ext>
            </a:extLst>
          </p:cNvPr>
          <p:cNvSpPr>
            <a:spLocks noGrp="1"/>
          </p:cNvSpPr>
          <p:nvPr>
            <p:ph type="sldNum" sz="quarter" idx="5"/>
          </p:nvPr>
        </p:nvSpPr>
        <p:spPr/>
        <p:txBody>
          <a:bodyPr/>
          <a:lstStyle/>
          <a:p>
            <a:pPr>
              <a:defRPr/>
            </a:pPr>
            <a:fld id="{7DC8D554-20BD-45E3-8F8F-C854CD9EEC52}" type="slidenum">
              <a:rPr lang="en-AU" smtClean="0"/>
              <a:pPr>
                <a:defRPr/>
              </a:pPr>
              <a:t>46</a:t>
            </a:fld>
            <a:endParaRPr lang="en-AU"/>
          </a:p>
        </p:txBody>
      </p:sp>
    </p:spTree>
    <p:extLst>
      <p:ext uri="{BB962C8B-B14F-4D97-AF65-F5344CB8AC3E}">
        <p14:creationId xmlns:p14="http://schemas.microsoft.com/office/powerpoint/2010/main" val="23052981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8F4E4-A515-DB66-A36B-1E4D8DBC21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A6181-8BAD-6B99-7346-45C9BA81A7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37B818-103A-6945-62B3-9070E1A4A215}"/>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The chunks of text already identified are the stages of the text.</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dirty="0"/>
              <a:t>Just as the stages can be identified, the phases can be identified too.</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p:txBody>
      </p:sp>
      <p:sp>
        <p:nvSpPr>
          <p:cNvPr id="4" name="Slide Number Placeholder 3">
            <a:extLst>
              <a:ext uri="{FF2B5EF4-FFF2-40B4-BE49-F238E27FC236}">
                <a16:creationId xmlns:a16="http://schemas.microsoft.com/office/drawing/2014/main" id="{77A4F897-FFE7-BAA4-A93A-B00792698E06}"/>
              </a:ext>
            </a:extLst>
          </p:cNvPr>
          <p:cNvSpPr>
            <a:spLocks noGrp="1"/>
          </p:cNvSpPr>
          <p:nvPr>
            <p:ph type="sldNum" sz="quarter" idx="5"/>
          </p:nvPr>
        </p:nvSpPr>
        <p:spPr/>
        <p:txBody>
          <a:bodyPr/>
          <a:lstStyle/>
          <a:p>
            <a:pPr>
              <a:defRPr/>
            </a:pPr>
            <a:fld id="{7DC8D554-20BD-45E3-8F8F-C854CD9EEC52}" type="slidenum">
              <a:rPr lang="en-AU" smtClean="0"/>
              <a:pPr>
                <a:defRPr/>
              </a:pPr>
              <a:t>47</a:t>
            </a:fld>
            <a:endParaRPr lang="en-AU"/>
          </a:p>
        </p:txBody>
      </p:sp>
    </p:spTree>
    <p:extLst>
      <p:ext uri="{BB962C8B-B14F-4D97-AF65-F5344CB8AC3E}">
        <p14:creationId xmlns:p14="http://schemas.microsoft.com/office/powerpoint/2010/main" val="33438566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02D73-8085-93FE-7C4B-A85D6E6007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F1EDF-F159-7077-0FAE-D8B8B87043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706699-D5FD-4F2C-9043-2B2B268FDC3F}"/>
              </a:ext>
            </a:extLst>
          </p:cNvPr>
          <p:cNvSpPr>
            <a:spLocks noGrp="1"/>
          </p:cNvSpPr>
          <p:nvPr>
            <p:ph type="body" idx="1"/>
          </p:nvPr>
        </p:nvSpPr>
        <p:spPr/>
        <p:txBody>
          <a:bodyPr/>
          <a:lstStyle/>
          <a:p>
            <a:pPr marL="0" indent="0">
              <a:buFont typeface="Arial" panose="020B0604020202020204" pitchFamily="34" charset="0"/>
              <a:buNone/>
            </a:pPr>
            <a:r>
              <a:rPr lang="en-US" b="0" dirty="0"/>
              <a:t>As the phases are more variable and not stable like the stages, they are named according to the function they perform in the text.</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Referring to the </a:t>
            </a:r>
            <a:r>
              <a:rPr lang="en-US" b="0" i="1" dirty="0"/>
              <a:t>Binna Burra 25</a:t>
            </a:r>
            <a:r>
              <a:rPr lang="en-US" b="0" dirty="0"/>
              <a:t> text, the smaller chunks of text reflect the spaces or features in the tiny house that is being described, and these can be identified as the phases of the text.</a:t>
            </a:r>
          </a:p>
          <a:p>
            <a:pPr marL="0" indent="0">
              <a:buFont typeface="Arial" panose="020B0604020202020204" pitchFamily="34" charset="0"/>
              <a:buNone/>
            </a:pPr>
            <a:r>
              <a:rPr lang="en-US" b="0" dirty="0"/>
              <a:t>In this example, some of the phases are only one sentence long, but other phases are longer.</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Another feature that makes this text easy to label is that the phases correspond to the paragraph breaks.</a:t>
            </a:r>
          </a:p>
          <a:p>
            <a:pPr marL="0" indent="0">
              <a:buFont typeface="Arial" panose="020B0604020202020204" pitchFamily="34" charset="0"/>
              <a:buNone/>
            </a:pPr>
            <a:r>
              <a:rPr lang="en-US" b="0" dirty="0"/>
              <a:t>Other texts can be less straight forward — for example, the writer might not signal the different phases as neatly. </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Another feature of this text is that we don’t need to look for smaller chunks in the opening and concluding stages given they are just one sentence long each.</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In other longer texts the introduction and conclusion stages may be broken into phases.</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In this text, the phases are organised in the order of the way people may walk through the tiny house.</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That is only one possible way of ordering the phases. Other possibilities may have a different effect on the reader of the text.</a:t>
            </a:r>
          </a:p>
          <a:p>
            <a:pPr marL="171450" indent="-171450">
              <a:buFont typeface="Arial" panose="020B0604020202020204" pitchFamily="34" charset="0"/>
              <a:buChar char="•"/>
            </a:pPr>
            <a:endParaRPr lang="en-US" b="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p:txBody>
      </p:sp>
      <p:sp>
        <p:nvSpPr>
          <p:cNvPr id="4" name="Slide Number Placeholder 3">
            <a:extLst>
              <a:ext uri="{FF2B5EF4-FFF2-40B4-BE49-F238E27FC236}">
                <a16:creationId xmlns:a16="http://schemas.microsoft.com/office/drawing/2014/main" id="{9FED9D8D-3489-51C1-91F2-065A50FAD58E}"/>
              </a:ext>
            </a:extLst>
          </p:cNvPr>
          <p:cNvSpPr>
            <a:spLocks noGrp="1"/>
          </p:cNvSpPr>
          <p:nvPr>
            <p:ph type="sldNum" sz="quarter" idx="5"/>
          </p:nvPr>
        </p:nvSpPr>
        <p:spPr/>
        <p:txBody>
          <a:bodyPr/>
          <a:lstStyle/>
          <a:p>
            <a:pPr>
              <a:defRPr/>
            </a:pPr>
            <a:fld id="{7DC8D554-20BD-45E3-8F8F-C854CD9EEC52}" type="slidenum">
              <a:rPr lang="en-AU" smtClean="0"/>
              <a:pPr>
                <a:defRPr/>
              </a:pPr>
              <a:t>48</a:t>
            </a:fld>
            <a:endParaRPr lang="en-AU"/>
          </a:p>
        </p:txBody>
      </p:sp>
    </p:spTree>
    <p:extLst>
      <p:ext uri="{BB962C8B-B14F-4D97-AF65-F5344CB8AC3E}">
        <p14:creationId xmlns:p14="http://schemas.microsoft.com/office/powerpoint/2010/main" val="14630550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Students may then be given an opportunity to re-order the phases to help them understand how phases are variable. This also helps students move away from formulaic writing structures.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To do this, the text in a particular stage (e.g. description) may be cut into strips (one for each phase) and students engage in re-ordering the phases and discussing the effects this re-ordering has on the overall meaning and effectiveness of this stage.</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Note: </a:t>
            </a:r>
            <a:r>
              <a:rPr lang="en-US" dirty="0"/>
              <a:t>The order may vary according to the audience of the text.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Image created in-house from snips of text written by QCAA officer</a:t>
            </a:r>
          </a:p>
        </p:txBody>
      </p:sp>
      <p:sp>
        <p:nvSpPr>
          <p:cNvPr id="4" name="Slide Number Placeholder 3"/>
          <p:cNvSpPr>
            <a:spLocks noGrp="1"/>
          </p:cNvSpPr>
          <p:nvPr>
            <p:ph type="sldNum" sz="quarter" idx="5"/>
          </p:nvPr>
        </p:nvSpPr>
        <p:spPr/>
        <p:txBody>
          <a:bodyPr/>
          <a:lstStyle/>
          <a:p>
            <a:fld id="{86366A1E-4393-43D4-82D2-8CDEA68A2F33}" type="slidenum">
              <a:rPr lang="en-AU" smtClean="0"/>
              <a:t>49</a:t>
            </a:fld>
            <a:endParaRPr lang="en-AU"/>
          </a:p>
        </p:txBody>
      </p:sp>
    </p:spTree>
    <p:extLst>
      <p:ext uri="{BB962C8B-B14F-4D97-AF65-F5344CB8AC3E}">
        <p14:creationId xmlns:p14="http://schemas.microsoft.com/office/powerpoint/2010/main" val="577776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Font typeface="Arial" panose="020B0604020202020204" pitchFamily="34" charset="0"/>
              <a:buNone/>
              <a:defRPr/>
            </a:pPr>
            <a:endParaRPr lang="en-US" sz="1200" b="0" dirty="0">
              <a:solidFill>
                <a:srgbClr val="000000"/>
              </a:solidFill>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defRPr/>
            </a:pPr>
            <a:endParaRPr lang="en-US" sz="1200" b="0" dirty="0">
              <a:solidFill>
                <a:srgbClr val="000000"/>
              </a:solidFill>
              <a:latin typeface="Arial" panose="020B0604020202020204" pitchFamily="34" charset="0"/>
              <a:cs typeface="Arial" panose="020B0604020202020204" pitchFamily="34" charset="0"/>
            </a:endParaRPr>
          </a:p>
          <a:p>
            <a:pPr>
              <a:spcBef>
                <a:spcPts val="0"/>
              </a:spcBef>
              <a:defRPr/>
            </a:pPr>
            <a:endParaRPr lang="en-US" sz="1200" b="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9291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activity not required.</a:t>
            </a:r>
          </a:p>
          <a:p>
            <a:endParaRPr lang="en-US" dirty="0"/>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Image created in-house from snips of text written by QCAA officer.</a:t>
            </a: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366A1E-4393-43D4-82D2-8CDEA68A2F3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7762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25B34-CD73-95E4-BFA9-FD94FBB2BB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724E57-98A5-763E-D943-9F02C2EF69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A2B344-DFD9-4B85-E2B7-964B433A7F55}"/>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activity not required.</a:t>
            </a:r>
          </a:p>
          <a:p>
            <a:endParaRPr lang="en-AU" b="0" dirty="0"/>
          </a:p>
          <a:p>
            <a:r>
              <a:rPr lang="en-AU" b="1" dirty="0"/>
              <a:t>Note: </a:t>
            </a:r>
            <a:r>
              <a:rPr lang="en-AU" b="0" dirty="0"/>
              <a:t>You may refer to the Writing sub-element in the Literacy learning progression to identify the appropriate grammar, punctuation and other features to help students craft sentences they need to write in a particular learning area.</a:t>
            </a:r>
          </a:p>
        </p:txBody>
      </p:sp>
      <p:sp>
        <p:nvSpPr>
          <p:cNvPr id="4" name="Slide Number Placeholder 3">
            <a:extLst>
              <a:ext uri="{FF2B5EF4-FFF2-40B4-BE49-F238E27FC236}">
                <a16:creationId xmlns:a16="http://schemas.microsoft.com/office/drawing/2014/main" id="{EE6B57AC-3473-AA90-45C1-2C4DE8D18643}"/>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366A1E-4393-43D4-82D2-8CDEA68A2F3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8854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333A9-45A7-63A9-1D4F-AE1C1366AA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47F84-B167-7036-A8DD-005196587D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C065A-C4A2-393C-98DC-4A517026F89F}"/>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detail not required.</a:t>
            </a:r>
          </a:p>
          <a:p>
            <a:endParaRPr lang="en-AU" b="0" dirty="0"/>
          </a:p>
          <a:p>
            <a:r>
              <a:rPr lang="en-AU" b="0" dirty="0"/>
              <a:t>Content descriptions from the English Language strand may provide information regarding particular year levels and the structure of sentences. As the Australian Curriculum v9.0: English is recursive and cumulative, teachers may refer to the relevant English content descriptions from previous years.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p:txBody>
      </p:sp>
      <p:sp>
        <p:nvSpPr>
          <p:cNvPr id="4" name="Slide Number Placeholder 3">
            <a:extLst>
              <a:ext uri="{FF2B5EF4-FFF2-40B4-BE49-F238E27FC236}">
                <a16:creationId xmlns:a16="http://schemas.microsoft.com/office/drawing/2014/main" id="{614F6827-C4C2-D47C-3F08-4D80ABEBBFA5}"/>
              </a:ext>
            </a:extLst>
          </p:cNvPr>
          <p:cNvSpPr>
            <a:spLocks noGrp="1"/>
          </p:cNvSpPr>
          <p:nvPr>
            <p:ph type="sldNum" sz="quarter" idx="5"/>
          </p:nvPr>
        </p:nvSpPr>
        <p:spPr/>
        <p:txBody>
          <a:bodyPr/>
          <a:lstStyle/>
          <a:p>
            <a:pPr>
              <a:defRPr/>
            </a:pPr>
            <a:fld id="{7DC8D554-20BD-45E3-8F8F-C854CD9EEC52}" type="slidenum">
              <a:rPr lang="en-AU" smtClean="0"/>
              <a:pPr>
                <a:defRPr/>
              </a:pPr>
              <a:t>52</a:t>
            </a:fld>
            <a:endParaRPr lang="en-AU"/>
          </a:p>
        </p:txBody>
      </p:sp>
    </p:spTree>
    <p:extLst>
      <p:ext uri="{BB962C8B-B14F-4D97-AF65-F5344CB8AC3E}">
        <p14:creationId xmlns:p14="http://schemas.microsoft.com/office/powerpoint/2010/main" val="8847824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D9B0F-C9FA-651E-2A0D-B6DD944DDE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44054-AA9D-DBBA-62ED-7D6A386A0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4B9148-7BE4-9CF5-41FB-D21694BAAE12}"/>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detail not required.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effectLst/>
              <a:latin typeface="+mn-lt"/>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The Literacy learning progression can be used to support all learning areas in the fine-grained detail of creating sentence.</a:t>
            </a:r>
          </a:p>
          <a:p>
            <a:endParaRPr lang="en-AU" b="0" dirty="0"/>
          </a:p>
          <a:p>
            <a:r>
              <a:rPr lang="en-AU" b="0" dirty="0"/>
              <a:t>The Literacy learning progression provides information about the finer observable indicators aligned to English year levels. In particular, the sub-element Creating texts contains information about the indicators that students may demonstrate for crafting ideas, text forms and features and vocabulary. These indicators are organised into informative, persuasive and imaginative indicators. </a:t>
            </a:r>
            <a:r>
              <a:rPr lang="en-US" dirty="0"/>
              <a:t>Please take note that there are often multiple Literacy learning progression levels within an English curriculum year level and the progression levels may span across year levels of the curriculum. The number of progression levels is determined by the research evidence and is not the same for each sub-element.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This slide is for illustrative purposes only, please refer to the full Literacy learning progression for further details.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Source: https://v9.australiancurriculum.edu.au/content/dam/en/curriculum/ac-version-9/downloads/general-capabilities/general-capabilities-literacy-about-the-general-capability-v9.docx  </a:t>
            </a:r>
          </a:p>
        </p:txBody>
      </p:sp>
      <p:sp>
        <p:nvSpPr>
          <p:cNvPr id="4" name="Slide Number Placeholder 3">
            <a:extLst>
              <a:ext uri="{FF2B5EF4-FFF2-40B4-BE49-F238E27FC236}">
                <a16:creationId xmlns:a16="http://schemas.microsoft.com/office/drawing/2014/main" id="{73173D76-FB9A-8C7F-DBD9-8C2141CF257A}"/>
              </a:ext>
            </a:extLst>
          </p:cNvPr>
          <p:cNvSpPr>
            <a:spLocks noGrp="1"/>
          </p:cNvSpPr>
          <p:nvPr>
            <p:ph type="sldNum" sz="quarter" idx="5"/>
          </p:nvPr>
        </p:nvSpPr>
        <p:spPr/>
        <p:txBody>
          <a:bodyPr/>
          <a:lstStyle/>
          <a:p>
            <a:pPr>
              <a:defRPr/>
            </a:pPr>
            <a:fld id="{7DC8D554-20BD-45E3-8F8F-C854CD9EEC52}" type="slidenum">
              <a:rPr lang="en-AU" smtClean="0"/>
              <a:pPr>
                <a:defRPr/>
              </a:pPr>
              <a:t>53</a:t>
            </a:fld>
            <a:endParaRPr lang="en-AU"/>
          </a:p>
        </p:txBody>
      </p:sp>
    </p:spTree>
    <p:extLst>
      <p:ext uri="{BB962C8B-B14F-4D97-AF65-F5344CB8AC3E}">
        <p14:creationId xmlns:p14="http://schemas.microsoft.com/office/powerpoint/2010/main" val="8556072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Flip cards can be used to support students in creating sentences, e.g. creating extended noun groups. On the front of the cards, the parts of the sentence can be printed.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Activities with flip cards, done in groups, allow students to talk to learn.</a:t>
            </a:r>
          </a:p>
          <a:p>
            <a:pPr marL="0" indent="0">
              <a:buFont typeface="Arial" panose="020B0604020202020204" pitchFamily="34" charset="0"/>
              <a:buNone/>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Note: </a:t>
            </a:r>
            <a:r>
              <a:rPr lang="en-US" b="0" dirty="0">
                <a:cs typeface="Calibri"/>
              </a:rPr>
              <a:t>Flip cards to create sentences templates</a:t>
            </a:r>
            <a:r>
              <a:rPr lang="en-US" dirty="0">
                <a:ea typeface="Calibri"/>
                <a:cs typeface="Calibri"/>
              </a:rPr>
              <a:t> can be located in the Literacy general capability tab on the QCAA website.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Image crated using PPT shape</a:t>
            </a:r>
          </a:p>
        </p:txBody>
      </p:sp>
      <p:sp>
        <p:nvSpPr>
          <p:cNvPr id="4" name="Slide Number Placeholder 3"/>
          <p:cNvSpPr>
            <a:spLocks noGrp="1"/>
          </p:cNvSpPr>
          <p:nvPr>
            <p:ph type="sldNum" sz="quarter" idx="5"/>
          </p:nvPr>
        </p:nvSpPr>
        <p:spPr/>
        <p:txBody>
          <a:bodyPr/>
          <a:lstStyle/>
          <a:p>
            <a:fld id="{86366A1E-4393-43D4-82D2-8CDEA68A2F33}" type="slidenum">
              <a:rPr lang="en-AU" smtClean="0"/>
              <a:t>54</a:t>
            </a:fld>
            <a:endParaRPr lang="en-AU"/>
          </a:p>
        </p:txBody>
      </p:sp>
    </p:spTree>
    <p:extLst>
      <p:ext uri="{BB962C8B-B14F-4D97-AF65-F5344CB8AC3E}">
        <p14:creationId xmlns:p14="http://schemas.microsoft.com/office/powerpoint/2010/main" val="10575888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D55C5-5539-D626-16AF-875FF42C02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8615A-C26F-83DC-B65F-261DB31DC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B07E1B-F962-66B4-A463-716B5323155D}"/>
              </a:ext>
            </a:extLst>
          </p:cNvPr>
          <p:cNvSpPr>
            <a:spLocks noGrp="1"/>
          </p:cNvSpPr>
          <p:nvPr>
            <p:ph type="body" idx="1"/>
          </p:nvPr>
        </p:nvSpPr>
        <p:spPr/>
        <p:txBody>
          <a:bodyPr/>
          <a:lstStyle/>
          <a:p>
            <a:pPr marL="0" indent="0">
              <a:buFont typeface="Arial" panose="020B0604020202020204" pitchFamily="34" charset="0"/>
              <a:buNone/>
            </a:pPr>
            <a:r>
              <a:rPr lang="en-US" dirty="0"/>
              <a:t>Supporting students to write their own sentences (e.g. for noun groups, they may be informed that they do not need to fill all possible spaces in the noun group all the time).</a:t>
            </a:r>
          </a:p>
          <a:p>
            <a:pPr marL="0" indent="0">
              <a:buFont typeface="Arial" panose="020B0604020202020204" pitchFamily="34" charset="0"/>
              <a:buNone/>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Note: </a:t>
            </a:r>
            <a:r>
              <a:rPr lang="en-US" b="0" dirty="0">
                <a:cs typeface="Calibri"/>
              </a:rPr>
              <a:t>Flip cards to create noun groups templates</a:t>
            </a:r>
            <a:r>
              <a:rPr lang="en-US" dirty="0">
                <a:ea typeface="Calibri"/>
                <a:cs typeface="Calibri"/>
              </a:rPr>
              <a:t> can be located in the Literacy general capability tab on the QCAA website.  </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3B560820-6B34-576E-E4F7-6B31A1540865}"/>
              </a:ext>
            </a:extLst>
          </p:cNvPr>
          <p:cNvSpPr>
            <a:spLocks noGrp="1"/>
          </p:cNvSpPr>
          <p:nvPr>
            <p:ph type="sldNum" sz="quarter" idx="5"/>
          </p:nvPr>
        </p:nvSpPr>
        <p:spPr/>
        <p:txBody>
          <a:bodyPr/>
          <a:lstStyle/>
          <a:p>
            <a:fld id="{86366A1E-4393-43D4-82D2-8CDEA68A2F33}" type="slidenum">
              <a:rPr lang="en-AU" smtClean="0"/>
              <a:t>55</a:t>
            </a:fld>
            <a:endParaRPr lang="en-AU"/>
          </a:p>
        </p:txBody>
      </p:sp>
    </p:spTree>
    <p:extLst>
      <p:ext uri="{BB962C8B-B14F-4D97-AF65-F5344CB8AC3E}">
        <p14:creationId xmlns:p14="http://schemas.microsoft.com/office/powerpoint/2010/main" val="11882718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AB642-49FC-B8F4-0CC3-9425FEA5D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5DFF46-813C-B0AB-C62D-755C897EFB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BC8E3-C1B0-66FF-E584-D2F6CC7F1875}"/>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activity not required.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effectLst/>
              <a:latin typeface="+mn-lt"/>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685800" rtl="0" eaLnBrk="1" fontAlgn="auto" latinLnBrk="0" hangingPunct="1">
              <a:lnSpc>
                <a:spcPct val="100000"/>
              </a:lnSpc>
              <a:spcBef>
                <a:spcPts val="0"/>
              </a:spcBef>
              <a:spcAft>
                <a:spcPts val="0"/>
              </a:spcAft>
              <a:buClrTx/>
              <a:buSzTx/>
              <a:buFontTx/>
              <a:buNone/>
              <a:tabLst/>
              <a:defRPr/>
            </a:pPr>
            <a:r>
              <a:rPr lang="en-AU" b="1" dirty="0"/>
              <a:t>Note: </a:t>
            </a:r>
            <a:r>
              <a:rPr lang="en-US" b="0" dirty="0">
                <a:cs typeface="Calibri"/>
              </a:rPr>
              <a:t>Flip cards to create sentences templates</a:t>
            </a:r>
            <a:r>
              <a:rPr lang="en-US" dirty="0">
                <a:ea typeface="Calibri"/>
                <a:cs typeface="Calibri"/>
              </a:rPr>
              <a:t> can be located in the ‘Literacy general capability’ tab on the QCAA website.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dirty="0">
              <a:effectLst/>
              <a:latin typeface="+mn-lt"/>
            </a:endParaRPr>
          </a:p>
        </p:txBody>
      </p:sp>
      <p:sp>
        <p:nvSpPr>
          <p:cNvPr id="4" name="Slide Number Placeholder 3">
            <a:extLst>
              <a:ext uri="{FF2B5EF4-FFF2-40B4-BE49-F238E27FC236}">
                <a16:creationId xmlns:a16="http://schemas.microsoft.com/office/drawing/2014/main" id="{F309B336-595A-64B5-FD57-25EF21707CD6}"/>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366A1E-4393-43D4-82D2-8CDEA68A2F3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4387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ea typeface="Calibri"/>
                <a:cs typeface="Calibri"/>
              </a:rPr>
              <a:t>The next section of the teaching and learning cycle is supported writing, also known as joint construction. </a:t>
            </a:r>
          </a:p>
          <a:p>
            <a:pPr marL="0" indent="0">
              <a:buFont typeface="Arial"/>
              <a:buNone/>
            </a:pPr>
            <a:endParaRPr lang="en-US" dirty="0">
              <a:ea typeface="Calibri"/>
              <a:cs typeface="Calibri"/>
            </a:endParaRPr>
          </a:p>
          <a:p>
            <a:pPr marL="0" indent="0">
              <a:buFont typeface="Arial"/>
              <a:buNone/>
            </a:pPr>
            <a:r>
              <a:rPr lang="en-US" dirty="0">
                <a:ea typeface="Calibri"/>
                <a:cs typeface="Calibri"/>
              </a:rPr>
              <a:t>At this point in the cycle, students have explored and extended their ideas on the topic, engaged with language, and been taught stages and phases of texts.</a:t>
            </a:r>
          </a:p>
          <a:p>
            <a:pPr marL="0" indent="0">
              <a:buFont typeface="Arial"/>
              <a:buNone/>
            </a:pPr>
            <a:endParaRPr lang="en-US" dirty="0">
              <a:ea typeface="Calibri"/>
              <a:cs typeface="Calibri"/>
            </a:endParaRPr>
          </a:p>
          <a:p>
            <a:pPr marL="0" indent="0">
              <a:buFont typeface="Arial"/>
              <a:buNone/>
            </a:pPr>
            <a:r>
              <a:rPr lang="en-US" dirty="0">
                <a:ea typeface="Calibri"/>
                <a:cs typeface="Calibri"/>
              </a:rPr>
              <a:t>Supported writing activities may include modelled, shared, guided and collaborative writing. </a:t>
            </a:r>
          </a:p>
          <a:p>
            <a:pPr marL="0" indent="0">
              <a:buFont typeface="Arial"/>
              <a:buNone/>
            </a:pPr>
            <a:endParaRPr lang="en-US" dirty="0">
              <a:ea typeface="Calibri"/>
              <a:cs typeface="Calibri"/>
            </a:endParaRPr>
          </a:p>
          <a:p>
            <a:pPr marL="171450" indent="-171450">
              <a:buFont typeface="Arial"/>
              <a:buChar char="•"/>
            </a:pPr>
            <a:endParaRPr lang="en-US" dirty="0">
              <a:ea typeface="Calibri"/>
              <a:cs typeface="Calibri"/>
            </a:endParaRPr>
          </a:p>
          <a:p>
            <a:r>
              <a:rPr lang="en-US" dirty="0">
                <a:ea typeface="Calibri"/>
                <a:cs typeface="Calibri"/>
              </a:rPr>
              <a:t>Source: Derewianka, B. (2020). Exploring how texts works (2nd ed.).</a:t>
            </a:r>
          </a:p>
          <a:p>
            <a:r>
              <a:rPr lang="en-US" dirty="0">
                <a:ea typeface="Calibri"/>
                <a:cs typeface="Calibri"/>
              </a:rPr>
              <a:t>Supported by: Derewianka, B. &amp; Jones, P. (2022). Teaching language in context (2nd ed.). </a:t>
            </a:r>
          </a:p>
          <a:p>
            <a:endParaRPr lang="en-US" dirty="0"/>
          </a:p>
          <a:p>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57</a:t>
            </a:fld>
            <a:endParaRPr lang="en-AU"/>
          </a:p>
        </p:txBody>
      </p:sp>
    </p:spTree>
    <p:extLst>
      <p:ext uri="{BB962C8B-B14F-4D97-AF65-F5344CB8AC3E}">
        <p14:creationId xmlns:p14="http://schemas.microsoft.com/office/powerpoint/2010/main" val="36305949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6F5A3-13C0-8297-0B75-B34E7A43E6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9A96C-D38F-E06D-5697-1F0027F1C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2609C3-0820-8AB5-4EA6-F44634EB41BF}"/>
              </a:ext>
            </a:extLst>
          </p:cNvPr>
          <p:cNvSpPr>
            <a:spLocks noGrp="1"/>
          </p:cNvSpPr>
          <p:nvPr>
            <p:ph type="body" idx="1"/>
          </p:nvPr>
        </p:nvSpPr>
        <p:spPr/>
        <p:txBody>
          <a:bodyPr/>
          <a:lstStyle/>
          <a:p>
            <a:pPr marL="0" indent="0">
              <a:buFont typeface="Arial" panose="020B0604020202020204" pitchFamily="34" charset="0"/>
              <a:buNone/>
            </a:pPr>
            <a:r>
              <a:rPr lang="en-US" b="0" dirty="0"/>
              <a:t>Teachers may use a planning template to support joint construction.</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While the stages of a text will not change, the teacher and students can make collaborative decisions about which phases to include, related to the spaces and features they wish to highlight based on an intended purpose. </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Teachers may model the use of the template, followed by joint construction in which students may work collaboratively in small groups. Students working in small groups supports talking to learn.</a:t>
            </a:r>
          </a:p>
          <a:p>
            <a:pPr marL="0" indent="0">
              <a:buFont typeface="Arial" panose="020B0604020202020204" pitchFamily="34" charset="0"/>
              <a:buNone/>
            </a:pPr>
            <a:endParaRPr lang="en-US" b="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Note: </a:t>
            </a:r>
            <a:r>
              <a:rPr lang="en-AU" b="0" dirty="0"/>
              <a:t>A joint construction</a:t>
            </a:r>
            <a:r>
              <a:rPr lang="en-US" b="0" dirty="0">
                <a:cs typeface="Calibri"/>
              </a:rPr>
              <a:t> template</a:t>
            </a:r>
            <a:r>
              <a:rPr lang="en-US" dirty="0">
                <a:ea typeface="Calibri"/>
                <a:cs typeface="Calibri"/>
              </a:rPr>
              <a:t> can be located in the Literacy general capability tab on the QCAA website.  </a:t>
            </a:r>
          </a:p>
          <a:p>
            <a:pPr marL="0" indent="0">
              <a:buFont typeface="Arial" panose="020B0604020202020204" pitchFamily="34" charset="0"/>
              <a:buNone/>
            </a:pPr>
            <a:endParaRPr lang="en-US" b="0" dirty="0"/>
          </a:p>
          <a:p>
            <a:pPr marL="0" indent="0">
              <a:buFont typeface="Arial" panose="020B0604020202020204" pitchFamily="34" charset="0"/>
              <a:buNone/>
            </a:pPr>
            <a:endParaRPr lang="en-US" b="0" dirty="0"/>
          </a:p>
          <a:p>
            <a:r>
              <a:rPr lang="en-US" b="1" dirty="0"/>
              <a:t>Additional resource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PETAA video, ‘Jointly constructing a text in </a:t>
            </a:r>
            <a:r>
              <a:rPr lang="en-US" dirty="0" err="1"/>
              <a:t>class’:</a:t>
            </a:r>
            <a:r>
              <a:rPr lang="en-US" dirty="0" err="1">
                <a:hlinkClick r:id="rId3"/>
              </a:rPr>
              <a:t>https</a:t>
            </a:r>
            <a:r>
              <a:rPr lang="en-US" dirty="0">
                <a:hlinkClick r:id="rId3"/>
              </a:rPr>
              <a:t>://www.youtube.com/watch?v=WByszvdMWm4</a:t>
            </a:r>
            <a:r>
              <a:rPr lang="en-US" dirty="0"/>
              <a:t>.</a:t>
            </a:r>
          </a:p>
          <a:p>
            <a:endParaRPr lang="en-US" dirty="0"/>
          </a:p>
          <a:p>
            <a:pPr marL="0" indent="0">
              <a:buFont typeface="Arial" panose="020B0604020202020204" pitchFamily="34" charset="0"/>
              <a:buNone/>
            </a:pPr>
            <a:endParaRPr lang="en-US" b="0" dirty="0"/>
          </a:p>
          <a:p>
            <a:endParaRPr lang="en-US" b="1" dirty="0"/>
          </a:p>
        </p:txBody>
      </p:sp>
      <p:sp>
        <p:nvSpPr>
          <p:cNvPr id="4" name="Slide Number Placeholder 3">
            <a:extLst>
              <a:ext uri="{FF2B5EF4-FFF2-40B4-BE49-F238E27FC236}">
                <a16:creationId xmlns:a16="http://schemas.microsoft.com/office/drawing/2014/main" id="{C738D0D6-C01E-79DE-1F5F-FFCD5FAEFA06}"/>
              </a:ext>
            </a:extLst>
          </p:cNvPr>
          <p:cNvSpPr>
            <a:spLocks noGrp="1"/>
          </p:cNvSpPr>
          <p:nvPr>
            <p:ph type="sldNum" sz="quarter" idx="5"/>
          </p:nvPr>
        </p:nvSpPr>
        <p:spPr/>
        <p:txBody>
          <a:bodyPr/>
          <a:lstStyle/>
          <a:p>
            <a:pPr>
              <a:defRPr/>
            </a:pPr>
            <a:fld id="{7DC8D554-20BD-45E3-8F8F-C854CD9EEC52}" type="slidenum">
              <a:rPr lang="en-AU" smtClean="0"/>
              <a:pPr>
                <a:defRPr/>
              </a:pPr>
              <a:t>58</a:t>
            </a:fld>
            <a:endParaRPr lang="en-AU"/>
          </a:p>
        </p:txBody>
      </p:sp>
    </p:spTree>
    <p:extLst>
      <p:ext uri="{BB962C8B-B14F-4D97-AF65-F5344CB8AC3E}">
        <p14:creationId xmlns:p14="http://schemas.microsoft.com/office/powerpoint/2010/main" val="31936575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1EE96-C091-E9A5-1DB4-12E02F9118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93F57-52F1-37C3-5A61-ABF799ACD0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5A0C9-479E-0B20-C98F-7A02231C7DB3}"/>
              </a:ext>
            </a:extLst>
          </p:cNvPr>
          <p:cNvSpPr>
            <a:spLocks noGrp="1"/>
          </p:cNvSpPr>
          <p:nvPr>
            <p:ph type="body" idx="1"/>
          </p:nvPr>
        </p:nvSpPr>
        <p:spPr/>
        <p:txBody>
          <a:bodyPr/>
          <a:lstStyle/>
          <a:p>
            <a:pPr marL="0" indent="0">
              <a:buFont typeface="Arial" panose="020B0604020202020204" pitchFamily="34" charset="0"/>
              <a:buNone/>
            </a:pPr>
            <a:r>
              <a:rPr lang="en-US" b="0" dirty="0"/>
              <a:t>Students may also be supported to write their own, original sentences using frames or models from the text/texts they have been reading and analysing.</a:t>
            </a:r>
          </a:p>
          <a:p>
            <a:pPr marL="0" indent="0">
              <a:buFont typeface="Arial" panose="020B0604020202020204" pitchFamily="34" charset="0"/>
              <a:buNone/>
            </a:pPr>
            <a:endParaRPr lang="en-US" b="0" dirty="0"/>
          </a:p>
          <a:p>
            <a:endParaRPr lang="en-US" dirty="0"/>
          </a:p>
        </p:txBody>
      </p:sp>
      <p:sp>
        <p:nvSpPr>
          <p:cNvPr id="4" name="Slide Number Placeholder 3">
            <a:extLst>
              <a:ext uri="{FF2B5EF4-FFF2-40B4-BE49-F238E27FC236}">
                <a16:creationId xmlns:a16="http://schemas.microsoft.com/office/drawing/2014/main" id="{19B61576-0227-B8CE-C1F6-38EFDBE21D20}"/>
              </a:ext>
            </a:extLst>
          </p:cNvPr>
          <p:cNvSpPr>
            <a:spLocks noGrp="1"/>
          </p:cNvSpPr>
          <p:nvPr>
            <p:ph type="sldNum" sz="quarter" idx="5"/>
          </p:nvPr>
        </p:nvSpPr>
        <p:spPr/>
        <p:txBody>
          <a:bodyPr/>
          <a:lstStyle/>
          <a:p>
            <a:pPr>
              <a:defRPr/>
            </a:pPr>
            <a:fld id="{7DC8D554-20BD-45E3-8F8F-C854CD9EEC52}" type="slidenum">
              <a:rPr lang="en-AU" smtClean="0"/>
              <a:pPr>
                <a:defRPr/>
              </a:pPr>
              <a:t>59</a:t>
            </a:fld>
            <a:endParaRPr lang="en-AU"/>
          </a:p>
        </p:txBody>
      </p:sp>
    </p:spTree>
    <p:extLst>
      <p:ext uri="{BB962C8B-B14F-4D97-AF65-F5344CB8AC3E}">
        <p14:creationId xmlns:p14="http://schemas.microsoft.com/office/powerpoint/2010/main" val="461586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9FDB8-827E-39D9-75FB-5964CF385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DD4F32-A834-2CA3-0681-03D47DA09D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25EC00-A5ED-7BBD-51C6-1184EBDA5221}"/>
              </a:ext>
            </a:extLst>
          </p:cNvPr>
          <p:cNvSpPr>
            <a:spLocks noGrp="1"/>
          </p:cNvSpPr>
          <p:nvPr>
            <p:ph type="body" idx="1"/>
          </p:nvPr>
        </p:nvSpPr>
        <p:spPr/>
        <p:txBody>
          <a:bodyPr/>
          <a:lstStyle/>
          <a:p>
            <a:pPr defTabSz="629930">
              <a:spcBef>
                <a:spcPts val="0"/>
              </a:spcBef>
              <a:spcAft>
                <a:spcPts val="0"/>
              </a:spcAft>
              <a:defRPr/>
            </a:pPr>
            <a:endParaRPr lang="en-AU" sz="1200" dirty="0">
              <a:ea typeface="Calibri"/>
              <a:cs typeface="Calibri"/>
            </a:endParaRPr>
          </a:p>
        </p:txBody>
      </p:sp>
      <p:sp>
        <p:nvSpPr>
          <p:cNvPr id="4" name="Slide Number Placeholder 3">
            <a:extLst>
              <a:ext uri="{FF2B5EF4-FFF2-40B4-BE49-F238E27FC236}">
                <a16:creationId xmlns:a16="http://schemas.microsoft.com/office/drawing/2014/main" id="{66B23BD9-8320-897C-8FBB-685F38AB9D87}"/>
              </a:ext>
            </a:extLst>
          </p:cNvPr>
          <p:cNvSpPr>
            <a:spLocks noGrp="1"/>
          </p:cNvSpPr>
          <p:nvPr>
            <p:ph type="sldNum" sz="quarter" idx="5"/>
          </p:nvPr>
        </p:nvSpPr>
        <p:spPr/>
        <p:txBody>
          <a:bodyPr/>
          <a:lstStyle/>
          <a:p>
            <a:pPr marL="0" marR="0" lvl="0" indent="0" algn="r" defTabSz="62993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8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629930" rtl="0" eaLnBrk="1" fontAlgn="auto" latinLnBrk="0" hangingPunct="1">
                <a:lnSpc>
                  <a:spcPct val="100000"/>
                </a:lnSpc>
                <a:spcBef>
                  <a:spcPts val="0"/>
                </a:spcBef>
                <a:spcAft>
                  <a:spcPts val="0"/>
                </a:spcAft>
                <a:buClrTx/>
                <a:buSzTx/>
                <a:buFontTx/>
                <a:buNone/>
                <a:tabLst/>
                <a:defRPr/>
              </a:pPr>
              <a:t>6</a:t>
            </a:fld>
            <a:endParaRPr kumimoji="0" lang="en-AU"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828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318A9-C820-A29B-E6DC-ECAAA4613E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14220-BD07-BBA9-982C-AA10703EC7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BDF50-2A82-480E-4166-54B2A4ECD111}"/>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activity not required.</a:t>
            </a:r>
          </a:p>
          <a:p>
            <a:endParaRPr lang="en-AU" b="0" dirty="0"/>
          </a:p>
        </p:txBody>
      </p:sp>
      <p:sp>
        <p:nvSpPr>
          <p:cNvPr id="4" name="Slide Number Placeholder 3">
            <a:extLst>
              <a:ext uri="{FF2B5EF4-FFF2-40B4-BE49-F238E27FC236}">
                <a16:creationId xmlns:a16="http://schemas.microsoft.com/office/drawing/2014/main" id="{EBA109E5-BF0E-8CAD-C32B-31DDDEAE456C}"/>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6366A1E-4393-43D4-82D2-8CDEA68A2F3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40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ea typeface="Calibri"/>
                <a:cs typeface="Calibri"/>
              </a:rPr>
              <a:t>The next section of the teaching and learning cycle is the Independent use of the genre also known as independent construction.</a:t>
            </a:r>
          </a:p>
          <a:p>
            <a:pPr marL="0" indent="0">
              <a:buFont typeface="Arial"/>
              <a:buNone/>
            </a:pPr>
            <a:endParaRPr lang="en-US" dirty="0">
              <a:ea typeface="Calibri"/>
              <a:cs typeface="Calibri"/>
            </a:endParaRPr>
          </a:p>
          <a:p>
            <a:pPr marL="0" indent="0">
              <a:buFont typeface="Arial"/>
              <a:buNone/>
            </a:pPr>
            <a:r>
              <a:rPr lang="en-US" dirty="0">
                <a:ea typeface="Calibri"/>
                <a:cs typeface="Calibri"/>
              </a:rPr>
              <a:t>At this point, students have developed their knowledge of the field, they have shaped their text into stages and phases that achieve the purpose, and they have incorporated key language/multimodal features. They can now edit the text to flow smoothly, to improve vocabulary choices and to attend to the needs of the reader. </a:t>
            </a:r>
          </a:p>
          <a:p>
            <a:pPr marL="0" indent="0">
              <a:buFont typeface="Arial"/>
              <a:buNone/>
            </a:pPr>
            <a:endParaRPr lang="en-US" dirty="0">
              <a:ea typeface="Calibri"/>
              <a:cs typeface="Calibri"/>
            </a:endParaRPr>
          </a:p>
          <a:p>
            <a:pPr marL="0" indent="0">
              <a:buFont typeface="Arial"/>
              <a:buNone/>
            </a:pPr>
            <a:r>
              <a:rPr lang="en-US" dirty="0">
                <a:ea typeface="Calibri"/>
                <a:cs typeface="Calibri"/>
              </a:rPr>
              <a:t>Students may progress to the independent construction stage at different rates, needing further opportunities for learning about the genre, modelling or building knowledge of the field through independent research tasks. Similarly, some students may reach this stage quicker than others, and not every writing task will necessarily need to draw on the whole teaching and learning cycle to be successful.</a:t>
            </a:r>
          </a:p>
          <a:p>
            <a:pPr marL="0" indent="0">
              <a:buFont typeface="Arial"/>
              <a:buNone/>
            </a:pPr>
            <a:endParaRPr lang="en-US" dirty="0">
              <a:ea typeface="Calibri"/>
              <a:cs typeface="Calibri"/>
            </a:endParaRPr>
          </a:p>
          <a:p>
            <a:pPr marL="0" indent="0">
              <a:buFont typeface="Arial"/>
              <a:buNone/>
            </a:pPr>
            <a:r>
              <a:rPr lang="en-US" dirty="0">
                <a:ea typeface="Calibri"/>
                <a:cs typeface="Calibri"/>
              </a:rPr>
              <a:t>This independent construction stage involves students in the </a:t>
            </a:r>
            <a:r>
              <a:rPr lang="en-US" b="1" dirty="0">
                <a:ea typeface="Calibri"/>
                <a:cs typeface="Calibri"/>
              </a:rPr>
              <a:t>process of drafting, editing, and publishing</a:t>
            </a:r>
            <a:r>
              <a:rPr lang="en-US" dirty="0">
                <a:ea typeface="Calibri"/>
                <a:cs typeface="Calibri"/>
              </a:rPr>
              <a:t>, and will usually involve </a:t>
            </a:r>
            <a:r>
              <a:rPr lang="en-US" b="1" dirty="0">
                <a:ea typeface="Calibri"/>
                <a:cs typeface="Calibri"/>
              </a:rPr>
              <a:t>explicit criteria </a:t>
            </a:r>
            <a:r>
              <a:rPr lang="en-US" dirty="0">
                <a:ea typeface="Calibri"/>
                <a:cs typeface="Calibri"/>
              </a:rPr>
              <a:t>for what makes good writing in this particular context.</a:t>
            </a:r>
          </a:p>
          <a:p>
            <a:pPr marL="171450" indent="-171450">
              <a:buFont typeface="Arial"/>
              <a:buChar char="•"/>
            </a:pPr>
            <a:endParaRPr lang="en-US" dirty="0">
              <a:ea typeface="Calibri"/>
              <a:cs typeface="Calibri"/>
            </a:endParaRPr>
          </a:p>
          <a:p>
            <a:pPr marL="171450" indent="-171450">
              <a:buFont typeface="Arial"/>
              <a:buChar char="•"/>
            </a:pPr>
            <a:endParaRPr lang="en-US" dirty="0">
              <a:ea typeface="Calibri"/>
              <a:cs typeface="Calibri"/>
            </a:endParaRPr>
          </a:p>
          <a:p>
            <a:r>
              <a:rPr lang="en-US" b="1" dirty="0">
                <a:ea typeface="Calibri"/>
                <a:cs typeface="Calibri"/>
              </a:rPr>
              <a:t>Source: </a:t>
            </a:r>
            <a:r>
              <a:rPr lang="en-US" dirty="0">
                <a:ea typeface="Calibri"/>
                <a:cs typeface="Calibri"/>
              </a:rPr>
              <a:t>Derewianka, B. (2020). Exploring how texts works (2nd ed.).</a:t>
            </a:r>
          </a:p>
          <a:p>
            <a:r>
              <a:rPr lang="en-US" b="1" dirty="0">
                <a:ea typeface="Calibri"/>
                <a:cs typeface="Calibri"/>
              </a:rPr>
              <a:t>Supported by: </a:t>
            </a:r>
            <a:r>
              <a:rPr lang="en-US" dirty="0">
                <a:ea typeface="Calibri"/>
                <a:cs typeface="Calibri"/>
              </a:rPr>
              <a:t>Derewianka, B. &amp; Jones, P. (2022). Teaching language in context (2nd ed.). </a:t>
            </a:r>
          </a:p>
          <a:p>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61</a:t>
            </a:fld>
            <a:endParaRPr lang="en-AU"/>
          </a:p>
        </p:txBody>
      </p:sp>
    </p:spTree>
    <p:extLst>
      <p:ext uri="{BB962C8B-B14F-4D97-AF65-F5344CB8AC3E}">
        <p14:creationId xmlns:p14="http://schemas.microsoft.com/office/powerpoint/2010/main" val="37159189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independently write the opening of a text (e.g. descriptive persuasive report of a tiny house) using the structure and language features learnt.</a:t>
            </a:r>
          </a:p>
          <a:p>
            <a:pPr marL="342900" indent="-342900">
              <a:buFont typeface="Arial" panose="020B0604020202020204" pitchFamily="34" charset="0"/>
              <a:buChar char="•"/>
            </a:pPr>
            <a:r>
              <a:rPr lang="en-US" dirty="0"/>
              <a:t>Purpose: (e.g. to inform and persuade)</a:t>
            </a:r>
          </a:p>
          <a:p>
            <a:pPr marL="342900" indent="-342900">
              <a:buFont typeface="Arial" panose="020B0604020202020204" pitchFamily="34" charset="0"/>
              <a:buChar char="•"/>
            </a:pPr>
            <a:r>
              <a:rPr lang="en-US" dirty="0"/>
              <a:t>Audience: (e.g. potential buyers visiting a tiny house sales website)</a:t>
            </a:r>
          </a:p>
          <a:p>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62</a:t>
            </a:fld>
            <a:endParaRPr lang="en-AU"/>
          </a:p>
        </p:txBody>
      </p:sp>
    </p:spTree>
    <p:extLst>
      <p:ext uri="{BB962C8B-B14F-4D97-AF65-F5344CB8AC3E}">
        <p14:creationId xmlns:p14="http://schemas.microsoft.com/office/powerpoint/2010/main" val="6464802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0" dirty="0">
                <a:latin typeface="Arial"/>
                <a:cs typeface="Arial"/>
              </a:rPr>
              <a:t>Part of independent writing construction may include giving students feedback on their writing.</a:t>
            </a:r>
            <a:endParaRPr lang="en-AU" dirty="0"/>
          </a:p>
          <a:p>
            <a:pPr marL="0" indent="0">
              <a:buFont typeface="Arial" panose="020B0604020202020204" pitchFamily="34" charset="0"/>
              <a:buNone/>
            </a:pPr>
            <a:endParaRPr lang="en-AU" dirty="0"/>
          </a:p>
          <a:p>
            <a:pPr marL="0" indent="0">
              <a:buFont typeface="Arial" panose="020B0604020202020204" pitchFamily="34" charset="0"/>
              <a:buNone/>
            </a:pPr>
            <a:r>
              <a:rPr lang="en-AU" dirty="0"/>
              <a:t>Feedback can have a whole class focus. Peer and self-feedback are also important strategies to support students’ writing development.</a:t>
            </a:r>
          </a:p>
        </p:txBody>
      </p:sp>
      <p:sp>
        <p:nvSpPr>
          <p:cNvPr id="4" name="Slide Number Placeholder 3"/>
          <p:cNvSpPr>
            <a:spLocks noGrp="1"/>
          </p:cNvSpPr>
          <p:nvPr>
            <p:ph type="sldNum" sz="quarter" idx="5"/>
          </p:nvPr>
        </p:nvSpPr>
        <p:spPr/>
        <p:txBody>
          <a:bodyPr/>
          <a:lstStyle/>
          <a:p>
            <a:fld id="{86366A1E-4393-43D4-82D2-8CDEA68A2F33}" type="slidenum">
              <a:rPr lang="en-AU" smtClean="0"/>
              <a:t>63</a:t>
            </a:fld>
            <a:endParaRPr lang="en-AU"/>
          </a:p>
        </p:txBody>
      </p:sp>
    </p:spTree>
    <p:extLst>
      <p:ext uri="{BB962C8B-B14F-4D97-AF65-F5344CB8AC3E}">
        <p14:creationId xmlns:p14="http://schemas.microsoft.com/office/powerpoint/2010/main" val="7697535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92A34-700F-1FC5-BB6F-E85A7A7B52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900FA-A833-7097-CE6C-661A5E0C0D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FBC80-0C39-D3AF-029E-E2BB1997BA2F}"/>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The features on a checklist should align with what has been taught and be appropriate for the type of text being created. Questions related to spelling or additional language features listed in the achievement standard may also be included in the checklist.</a:t>
            </a:r>
          </a:p>
          <a:p>
            <a:pPr marL="0" indent="0">
              <a:buFont typeface="Arial" panose="020B0604020202020204" pitchFamily="34" charset="0"/>
              <a:buNone/>
            </a:pPr>
            <a:endParaRPr lang="en-US" b="0" dirty="0"/>
          </a:p>
          <a:p>
            <a:pPr marL="0" indent="0">
              <a:buFont typeface="Arial" panose="020B0604020202020204" pitchFamily="34" charset="0"/>
              <a:buNone/>
            </a:pPr>
            <a:endParaRPr lang="en-US" b="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Note: </a:t>
            </a:r>
            <a:r>
              <a:rPr lang="en-AU" b="0" dirty="0"/>
              <a:t>A feedback</a:t>
            </a:r>
            <a:r>
              <a:rPr lang="en-US" b="0" dirty="0">
                <a:cs typeface="Calibri"/>
              </a:rPr>
              <a:t> template</a:t>
            </a:r>
            <a:r>
              <a:rPr lang="en-US" dirty="0">
                <a:ea typeface="Calibri"/>
                <a:cs typeface="Calibri"/>
              </a:rPr>
              <a:t> can be located in the Literacy general capability tab on the QCAA website.  </a:t>
            </a:r>
          </a:p>
          <a:p>
            <a:pPr marL="0" indent="0">
              <a:buFont typeface="Arial" panose="020B0604020202020204" pitchFamily="34" charset="0"/>
              <a:buNone/>
            </a:pPr>
            <a:endParaRPr lang="en-US" b="0" dirty="0"/>
          </a:p>
          <a:p>
            <a:pPr marL="0" indent="0">
              <a:buFont typeface="Arial" panose="020B0604020202020204" pitchFamily="34" charset="0"/>
              <a:buNone/>
            </a:pPr>
            <a:endParaRPr lang="en-US" b="0" dirty="0"/>
          </a:p>
          <a:p>
            <a:pPr marL="0" indent="0">
              <a:buFont typeface="Arial" panose="020B0604020202020204" pitchFamily="34" charset="0"/>
              <a:buNone/>
            </a:pPr>
            <a:endParaRPr lang="en-US" b="0" dirty="0"/>
          </a:p>
          <a:p>
            <a:pPr marL="171450" indent="-1714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DAA80AF9-C061-34CE-B370-A040E03B9984}"/>
              </a:ext>
            </a:extLst>
          </p:cNvPr>
          <p:cNvSpPr>
            <a:spLocks noGrp="1"/>
          </p:cNvSpPr>
          <p:nvPr>
            <p:ph type="sldNum" sz="quarter" idx="5"/>
          </p:nvPr>
        </p:nvSpPr>
        <p:spPr/>
        <p:txBody>
          <a:bodyPr/>
          <a:lstStyle/>
          <a:p>
            <a:pPr>
              <a:defRPr/>
            </a:pPr>
            <a:fld id="{7DC8D554-20BD-45E3-8F8F-C854CD9EEC52}" type="slidenum">
              <a:rPr lang="en-AU" smtClean="0"/>
              <a:pPr>
                <a:defRPr/>
              </a:pPr>
              <a:t>64</a:t>
            </a:fld>
            <a:endParaRPr lang="en-AU"/>
          </a:p>
        </p:txBody>
      </p:sp>
    </p:spTree>
    <p:extLst>
      <p:ext uri="{BB962C8B-B14F-4D97-AF65-F5344CB8AC3E}">
        <p14:creationId xmlns:p14="http://schemas.microsoft.com/office/powerpoint/2010/main" val="38253196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52BBD-A223-D5F1-1F40-AC17F6C45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FD8D1-3704-6FC0-8DF5-65CDFFD7E0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682325-74D5-757D-8A7F-1871C69218C3}"/>
              </a:ext>
            </a:extLst>
          </p:cNvPr>
          <p:cNvSpPr>
            <a:spLocks noGrp="1"/>
          </p:cNvSpPr>
          <p:nvPr>
            <p:ph type="body" idx="1"/>
          </p:nvPr>
        </p:nvSpPr>
        <p:spPr/>
        <p:txBody>
          <a:bodyPr/>
          <a:lstStyle/>
          <a:p>
            <a:pPr defTabSz="629930">
              <a:spcBef>
                <a:spcPts val="0"/>
              </a:spcBef>
              <a:spcAft>
                <a:spcPts val="0"/>
              </a:spcAft>
              <a:defRPr/>
            </a:pPr>
            <a:endParaRPr lang="en-AU" sz="1200" dirty="0">
              <a:ea typeface="Calibri"/>
              <a:cs typeface="Calibri"/>
            </a:endParaRPr>
          </a:p>
        </p:txBody>
      </p:sp>
      <p:sp>
        <p:nvSpPr>
          <p:cNvPr id="4" name="Slide Number Placeholder 3">
            <a:extLst>
              <a:ext uri="{FF2B5EF4-FFF2-40B4-BE49-F238E27FC236}">
                <a16:creationId xmlns:a16="http://schemas.microsoft.com/office/drawing/2014/main" id="{86133AF7-F077-D1AB-5B1C-49F1D2980030}"/>
              </a:ext>
            </a:extLst>
          </p:cNvPr>
          <p:cNvSpPr>
            <a:spLocks noGrp="1"/>
          </p:cNvSpPr>
          <p:nvPr>
            <p:ph type="sldNum" sz="quarter" idx="5"/>
          </p:nvPr>
        </p:nvSpPr>
        <p:spPr/>
        <p:txBody>
          <a:bodyPr/>
          <a:lstStyle/>
          <a:p>
            <a:pPr marL="0" marR="0" lvl="0" indent="0" algn="r" defTabSz="62993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8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629930" rtl="0" eaLnBrk="1" fontAlgn="auto" latinLnBrk="0" hangingPunct="1">
                <a:lnSpc>
                  <a:spcPct val="100000"/>
                </a:lnSpc>
                <a:spcBef>
                  <a:spcPts val="0"/>
                </a:spcBef>
                <a:spcAft>
                  <a:spcPts val="0"/>
                </a:spcAft>
                <a:buClrTx/>
                <a:buSzTx/>
                <a:buFontTx/>
                <a:buNone/>
                <a:tabLst/>
                <a:defRPr/>
              </a:pPr>
              <a:t>65</a:t>
            </a:fld>
            <a:endParaRPr kumimoji="0" lang="en-AU"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5259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QCAA have a guidance and template resources available to support the implementation of writing strategies explored in this PowerPoint.</a:t>
            </a:r>
          </a:p>
          <a:p>
            <a:pPr marL="0" indent="0">
              <a:buFont typeface="Arial" panose="020B0604020202020204" pitchFamily="34" charset="0"/>
              <a:buNone/>
            </a:pPr>
            <a:endParaRPr lang="en-AU"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0" dirty="0"/>
              <a:t>Note: These can be accessed from</a:t>
            </a:r>
            <a:r>
              <a:rPr lang="en-US" dirty="0">
                <a:ea typeface="Calibri"/>
                <a:cs typeface="Calibri"/>
              </a:rPr>
              <a:t> the Literacy general capability tab on the QCAA website.  </a:t>
            </a:r>
          </a:p>
          <a:p>
            <a:pPr marL="0" indent="0">
              <a:buFont typeface="Arial" panose="020B0604020202020204" pitchFamily="34" charset="0"/>
              <a:buNone/>
            </a:pPr>
            <a:r>
              <a:rPr lang="en-AU" dirty="0"/>
              <a:t> </a:t>
            </a:r>
          </a:p>
        </p:txBody>
      </p:sp>
      <p:sp>
        <p:nvSpPr>
          <p:cNvPr id="4" name="Slide Number Placeholder 3"/>
          <p:cNvSpPr>
            <a:spLocks noGrp="1"/>
          </p:cNvSpPr>
          <p:nvPr>
            <p:ph type="sldNum" sz="quarter" idx="5"/>
          </p:nvPr>
        </p:nvSpPr>
        <p:spPr/>
        <p:txBody>
          <a:bodyPr/>
          <a:lstStyle/>
          <a:p>
            <a:fld id="{86366A1E-4393-43D4-82D2-8CDEA68A2F33}" type="slidenum">
              <a:rPr lang="en-AU" smtClean="0"/>
              <a:t>66</a:t>
            </a:fld>
            <a:endParaRPr lang="en-AU"/>
          </a:p>
        </p:txBody>
      </p:sp>
    </p:spTree>
    <p:extLst>
      <p:ext uri="{BB962C8B-B14F-4D97-AF65-F5344CB8AC3E}">
        <p14:creationId xmlns:p14="http://schemas.microsoft.com/office/powerpoint/2010/main" val="35714311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DE669-F41E-9D5B-1F86-9FB2C8713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8031C-321F-AD8E-8931-1AFCAC51CF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06D0F9-2686-E260-4E81-216BC65A2A57}"/>
              </a:ext>
            </a:extLst>
          </p:cNvPr>
          <p:cNvSpPr>
            <a:spLocks noGrp="1"/>
          </p:cNvSpPr>
          <p:nvPr>
            <p:ph type="body" idx="1"/>
          </p:nvPr>
        </p:nvSpPr>
        <p:spPr/>
        <p:txBody>
          <a:bodyPr/>
          <a:lstStyle/>
          <a:p>
            <a:pPr marL="0" indent="0">
              <a:buFont typeface="Arial" panose="020B0604020202020204" pitchFamily="34" charset="0"/>
              <a:buNone/>
            </a:pPr>
            <a:r>
              <a:rPr lang="en-AU" dirty="0"/>
              <a:t>Additionally, QCAA has a resource available to support the teaching of writing in Prep–Year 10 and across learning areas.</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The resource provides a list of published resources to support the implementation of the P–10 Australian Curriculum, with a focus on literacy especially writing.</a:t>
            </a:r>
          </a:p>
          <a:p>
            <a:pPr marL="0" indent="0">
              <a:buFont typeface="Arial" panose="020B0604020202020204" pitchFamily="34" charset="0"/>
              <a:buNone/>
            </a:pPr>
            <a:endParaRPr lang="en-AU" dirty="0"/>
          </a:p>
        </p:txBody>
      </p:sp>
      <p:sp>
        <p:nvSpPr>
          <p:cNvPr id="4" name="Slide Number Placeholder 3">
            <a:extLst>
              <a:ext uri="{FF2B5EF4-FFF2-40B4-BE49-F238E27FC236}">
                <a16:creationId xmlns:a16="http://schemas.microsoft.com/office/drawing/2014/main" id="{32E370D7-F892-1D97-248D-D429430CAE7A}"/>
              </a:ext>
            </a:extLst>
          </p:cNvPr>
          <p:cNvSpPr>
            <a:spLocks noGrp="1"/>
          </p:cNvSpPr>
          <p:nvPr>
            <p:ph type="sldNum" sz="quarter" idx="5"/>
          </p:nvPr>
        </p:nvSpPr>
        <p:spPr/>
        <p:txBody>
          <a:bodyPr/>
          <a:lstStyle/>
          <a:p>
            <a:fld id="{86366A1E-4393-43D4-82D2-8CDEA68A2F33}" type="slidenum">
              <a:rPr lang="en-AU" smtClean="0"/>
              <a:t>67</a:t>
            </a:fld>
            <a:endParaRPr lang="en-AU"/>
          </a:p>
        </p:txBody>
      </p:sp>
    </p:spTree>
    <p:extLst>
      <p:ext uri="{BB962C8B-B14F-4D97-AF65-F5344CB8AC3E}">
        <p14:creationId xmlns:p14="http://schemas.microsoft.com/office/powerpoint/2010/main" val="3370358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Additionally, the Literacy Hub provides helpful resources to assist with the teaching of phonics.</a:t>
            </a:r>
          </a:p>
          <a:p>
            <a:pPr marL="0" indent="0">
              <a:buFont typeface="Arial" panose="020B0604020202020204" pitchFamily="34" charset="0"/>
              <a:buNone/>
            </a:pPr>
            <a:r>
              <a:rPr lang="en-AU" dirty="0"/>
              <a:t>Explanations of the spelling generalisations, syllable division rules and morphology that support phonics instruction, as well as advice on how to use the material in the classroom are available. </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While several resources are for Prep-Year 2 teachers, these can be used to support students alongside the general capability literacy progression at an age-equivalent level. It may also be of interest to teachers beyond Year 2, providing detail about spelling rules.</a:t>
            </a:r>
          </a:p>
          <a:p>
            <a:endParaRPr lang="en-AU" dirty="0"/>
          </a:p>
          <a:p>
            <a:endParaRPr lang="en-AU" dirty="0"/>
          </a:p>
          <a:p>
            <a:r>
              <a:rPr lang="en-AU" b="1" dirty="0"/>
              <a:t>Sources:</a:t>
            </a:r>
          </a:p>
          <a:p>
            <a:r>
              <a:rPr lang="en-AU" dirty="0"/>
              <a:t>Commonwealth of Australia. (2023). Spelling generalisations, syllable division and morphology. https://www.literacyhub.edu.au/search/?keywords=spelling&amp;p=1&amp;items=8</a:t>
            </a:r>
          </a:p>
          <a:p>
            <a:r>
              <a:rPr lang="en-AU" dirty="0"/>
              <a:t>Commonwealth of Australia. (2023). Spelling generalisations, syllable division and morphology for Literacy Hub phonics progression. https://www.literacyhub.edu.au/media/bk3diqyj/spelling-generalisations.pdf (pp.1-2)</a:t>
            </a:r>
          </a:p>
        </p:txBody>
      </p:sp>
      <p:sp>
        <p:nvSpPr>
          <p:cNvPr id="4" name="Slide Number Placeholder 3"/>
          <p:cNvSpPr>
            <a:spLocks noGrp="1"/>
          </p:cNvSpPr>
          <p:nvPr>
            <p:ph type="sldNum" sz="quarter" idx="5"/>
          </p:nvPr>
        </p:nvSpPr>
        <p:spPr/>
        <p:txBody>
          <a:bodyPr/>
          <a:lstStyle/>
          <a:p>
            <a:fld id="{86366A1E-4393-43D4-82D2-8CDEA68A2F33}" type="slidenum">
              <a:rPr lang="en-AU" smtClean="0"/>
              <a:t>68</a:t>
            </a:fld>
            <a:endParaRPr lang="en-AU"/>
          </a:p>
        </p:txBody>
      </p:sp>
    </p:spTree>
    <p:extLst>
      <p:ext uri="{BB962C8B-B14F-4D97-AF65-F5344CB8AC3E}">
        <p14:creationId xmlns:p14="http://schemas.microsoft.com/office/powerpoint/2010/main" val="2215955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E4FFB-4C1A-E021-1A29-E18FC5AC5B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82B0B-1F7C-100B-1623-C11F86686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0150F3-A0AA-4D1F-506A-0FE119AFD5ED}"/>
              </a:ext>
            </a:extLst>
          </p:cNvPr>
          <p:cNvSpPr>
            <a:spLocks noGrp="1"/>
          </p:cNvSpPr>
          <p:nvPr>
            <p:ph type="body" idx="1"/>
          </p:nvPr>
        </p:nvSpPr>
        <p:spPr/>
        <p:txBody>
          <a:bodyPr/>
          <a:lstStyle/>
          <a:p>
            <a:pPr marL="0" indent="0">
              <a:spcBef>
                <a:spcPts val="0"/>
              </a:spcBef>
              <a:buFont typeface="Arial" panose="020B0604020202020204" pitchFamily="34" charset="0"/>
              <a:buNone/>
              <a:defRPr/>
            </a:pPr>
            <a:endParaRPr lang="en-US" sz="1200" b="0" dirty="0">
              <a:solidFill>
                <a:srgbClr val="000000"/>
              </a:solidFill>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defRPr/>
            </a:pPr>
            <a:endParaRPr lang="en-US" sz="1200" b="0" dirty="0">
              <a:solidFill>
                <a:srgbClr val="000000"/>
              </a:solidFill>
              <a:latin typeface="Arial" panose="020B0604020202020204" pitchFamily="34" charset="0"/>
              <a:cs typeface="Arial" panose="020B0604020202020204" pitchFamily="34" charset="0"/>
            </a:endParaRPr>
          </a:p>
          <a:p>
            <a:pPr>
              <a:spcBef>
                <a:spcPts val="0"/>
              </a:spcBef>
              <a:defRPr/>
            </a:pPr>
            <a:endParaRPr lang="en-US" sz="1200" b="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9E9103A-A80C-90EF-ECC8-0B53D06624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563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lang="en-AU" sz="900" dirty="0">
                <a:latin typeface="Arial" panose="020B0604020202020204" pitchFamily="34" charset="0"/>
                <a:cs typeface="Arial" panose="020B0604020202020204" pitchFamily="34" charset="0"/>
              </a:rPr>
              <a:t>The Australian Curriculum Version 9.0: English assists teachers in developing students’ literacy skills, including those particular to writing development.</a:t>
            </a:r>
            <a:endParaRPr lang="en-AU" sz="900" b="0" dirty="0">
              <a:latin typeface="Arial"/>
              <a:cs typeface="Arial"/>
            </a:endParaRP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AU" sz="900" b="0" dirty="0">
              <a:latin typeface="Arial"/>
              <a:cs typeface="Arial"/>
            </a:endParaRP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lang="en-AU" sz="900" b="0" dirty="0">
                <a:latin typeface="Arial"/>
                <a:cs typeface="Arial"/>
              </a:rPr>
              <a:t>The Literacy general capability provides teachers with the additional detail to support the development of students’ literacy skills, including writing.</a:t>
            </a: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AU" sz="900" b="0" dirty="0">
              <a:latin typeface="Arial"/>
              <a:cs typeface="Arial"/>
            </a:endParaRP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lang="en-AU" sz="900" b="0" dirty="0">
                <a:latin typeface="Arial"/>
                <a:cs typeface="Arial"/>
              </a:rPr>
              <a:t>Other learning areas also provide learning area specific information that supports the teaching of writing, e.g. writing in Science.</a:t>
            </a: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AU" sz="900" dirty="0">
              <a:latin typeface="Arial" panose="020B0604020202020204" pitchFamily="34" charset="0"/>
              <a:cs typeface="Arial" panose="020B0604020202020204" pitchFamily="34" charset="0"/>
            </a:endParaRPr>
          </a:p>
          <a:p>
            <a:pPr>
              <a:spcBef>
                <a:spcPts val="0"/>
              </a:spcBef>
              <a:spcAft>
                <a:spcPts val="0"/>
              </a:spcAft>
            </a:pPr>
            <a:endParaRPr lang="en-AU" sz="900" b="1"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86366A1E-4393-43D4-82D2-8CDEA68A2F33}" type="slidenum">
              <a:rPr lang="en-AU" smtClean="0"/>
              <a:t>7</a:t>
            </a:fld>
            <a:endParaRPr lang="en-AU"/>
          </a:p>
        </p:txBody>
      </p:sp>
    </p:spTree>
    <p:extLst>
      <p:ext uri="{BB962C8B-B14F-4D97-AF65-F5344CB8AC3E}">
        <p14:creationId xmlns:p14="http://schemas.microsoft.com/office/powerpoint/2010/main" val="42640205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effectLst/>
                <a:latin typeface="+mn-lt"/>
              </a:rPr>
              <a:t>Delete slide if activity not required.</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70</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098399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5880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8255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DC8D554-20BD-45E3-8F8F-C854CD9EEC5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2578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74</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88429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lang="en-US" sz="900" b="0" i="0" dirty="0">
                <a:solidFill>
                  <a:srgbClr val="000000"/>
                </a:solidFill>
                <a:effectLst/>
                <a:latin typeface="+mn-lt"/>
              </a:rPr>
              <a:t>Additionally, the Literacy general capability can support the teaching of writing. </a:t>
            </a: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US" sz="900" b="0" i="0" dirty="0">
              <a:solidFill>
                <a:srgbClr val="000000"/>
              </a:solidFill>
              <a:effectLst/>
              <a:latin typeface="+mn-lt"/>
              <a:cs typeface="+mn-cs"/>
            </a:endParaRP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AU" sz="900" dirty="0">
              <a:latin typeface="+mn-lt"/>
              <a:cs typeface="Arial" panose="020B0604020202020204" pitchFamily="34" charset="0"/>
            </a:endParaRPr>
          </a:p>
          <a:p>
            <a:pPr>
              <a:spcBef>
                <a:spcPts val="0"/>
              </a:spcBef>
              <a:spcAft>
                <a:spcPts val="0"/>
              </a:spcAft>
            </a:pPr>
            <a:r>
              <a:rPr lang="en-AU" sz="900" b="1" dirty="0">
                <a:latin typeface="+mn-lt"/>
                <a:cs typeface="Arial" panose="020B0604020202020204" pitchFamily="34" charset="0"/>
              </a:rPr>
              <a:t>Script and picture adapted (addition of labels) from video at </a:t>
            </a:r>
            <a:r>
              <a:rPr lang="en-AU" sz="900" dirty="0">
                <a:latin typeface="+mn-lt"/>
                <a:cs typeface="Arial" panose="020B0604020202020204" pitchFamily="34" charset="0"/>
                <a:hlinkClick r:id="rId3"/>
              </a:rPr>
              <a:t>www.v9.australiancurriculum.edu.au/help/website-tour</a:t>
            </a:r>
            <a:r>
              <a:rPr lang="en-AU" sz="900" dirty="0">
                <a:latin typeface="+mn-lt"/>
                <a:cs typeface="Arial" panose="020B0604020202020204" pitchFamily="34" charset="0"/>
              </a:rPr>
              <a:t> (time stamp 50 seconds) and https://v9.australiancurriculum.edu.au/curriculum-information/understand-this-general-capability/literacy</a:t>
            </a:r>
            <a:endParaRPr lang="en-AU" sz="900" b="1" dirty="0">
              <a:latin typeface="+mn-lt"/>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8D554-20BD-45E3-8F8F-C854CD9EEC52}"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8</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30456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Literacy general capability has three elements: </a:t>
            </a:r>
          </a:p>
          <a:p>
            <a:pPr marL="171450" indent="-171450">
              <a:buFontTx/>
              <a:buChar char="-"/>
            </a:pPr>
            <a:r>
              <a:rPr lang="en-US" dirty="0"/>
              <a:t>Speaking and listening</a:t>
            </a:r>
          </a:p>
          <a:p>
            <a:pPr marL="171450" indent="-171450">
              <a:buFontTx/>
              <a:buChar char="-"/>
            </a:pPr>
            <a:r>
              <a:rPr lang="en-US" dirty="0"/>
              <a:t>Reading and viewing</a:t>
            </a:r>
          </a:p>
          <a:p>
            <a:pPr marL="171450" indent="-171450">
              <a:buFontTx/>
              <a:buChar char="-"/>
            </a:pPr>
            <a:r>
              <a:rPr lang="en-US" dirty="0"/>
              <a:t>Writing.</a:t>
            </a:r>
          </a:p>
        </p:txBody>
      </p:sp>
      <p:sp>
        <p:nvSpPr>
          <p:cNvPr id="4" name="Slide Number Placeholder 3"/>
          <p:cNvSpPr>
            <a:spLocks noGrp="1"/>
          </p:cNvSpPr>
          <p:nvPr>
            <p:ph type="sldNum" sz="quarter" idx="5"/>
          </p:nvPr>
        </p:nvSpPr>
        <p:spPr/>
        <p:txBody>
          <a:bodyPr/>
          <a:lstStyle/>
          <a:p>
            <a:fld id="{86366A1E-4393-43D4-82D2-8CDEA68A2F33}" type="slidenum">
              <a:rPr lang="en-AU" smtClean="0"/>
              <a:t>9</a:t>
            </a:fld>
            <a:endParaRPr lang="en-AU"/>
          </a:p>
        </p:txBody>
      </p:sp>
    </p:spTree>
    <p:extLst>
      <p:ext uri="{BB962C8B-B14F-4D97-AF65-F5344CB8AC3E}">
        <p14:creationId xmlns:p14="http://schemas.microsoft.com/office/powerpoint/2010/main" val="21080482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qcaa.qld.edu.au/copyright" TargetMode="External"/><Relationship Id="rId2" Type="http://schemas.openxmlformats.org/officeDocument/2006/relationships/hyperlink" Target="https://creativecommons.org/licenses/by/4.0" TargetMode="External"/><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hyperlink" Target="https://www.qcaa.qld.edu.au/copyright" TargetMode="External"/></Relationships>
</file>

<file path=ppt/slideLayouts/_rels/slideLayout15.xml.rels><?xml version="1.0" encoding="UTF-8" standalone="yes"?>
<Relationships xmlns="http://schemas.openxmlformats.org/package/2006/relationships"><Relationship Id="rId8" Type="http://schemas.openxmlformats.org/officeDocument/2006/relationships/hyperlink" Target="https://www.instagram.com/myqce/" TargetMode="External"/><Relationship Id="rId3" Type="http://schemas.openxmlformats.org/officeDocument/2006/relationships/image" Target="../media/image14.jpeg"/><Relationship Id="rId7" Type="http://schemas.openxmlformats.org/officeDocument/2006/relationships/image" Target="../media/image16.png"/><Relationship Id="rId2" Type="http://schemas.openxmlformats.org/officeDocument/2006/relationships/hyperlink" Target="https://www.linkedin.com/company/queensland-curriculum-and-assessment-authority" TargetMode="External"/><Relationship Id="rId1" Type="http://schemas.openxmlformats.org/officeDocument/2006/relationships/slideMaster" Target="../slideMasters/slideMaster2.xml"/><Relationship Id="rId6" Type="http://schemas.openxmlformats.org/officeDocument/2006/relationships/hyperlink" Target="http://www.facebook.com/qcaa.qld.edu.au" TargetMode="External"/><Relationship Id="rId5" Type="http://schemas.openxmlformats.org/officeDocument/2006/relationships/image" Target="../media/image15.jpeg"/><Relationship Id="rId4" Type="http://schemas.openxmlformats.org/officeDocument/2006/relationships/hyperlink" Target="http://www.youtube.com/user/TheQCAA" TargetMode="External"/><Relationship Id="rId9" Type="http://schemas.openxmlformats.org/officeDocument/2006/relationships/image" Target="../media/image17.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www.qcaa.qld.edu.au/copyright" TargetMode="External"/><Relationship Id="rId2" Type="http://schemas.openxmlformats.org/officeDocument/2006/relationships/hyperlink" Target="https://creativecommons.org/licenses/by/4.0" TargetMode="External"/><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hyperlink" Target="https://www.qcaa.qld.edu.au/copyright" TargetMode="External"/></Relationships>
</file>

<file path=ppt/slideLayouts/_rels/slideLayout29.xml.rels><?xml version="1.0" encoding="UTF-8" standalone="yes"?>
<Relationships xmlns="http://schemas.openxmlformats.org/package/2006/relationships"><Relationship Id="rId8" Type="http://schemas.openxmlformats.org/officeDocument/2006/relationships/hyperlink" Target="https://www.instagram.com/myqce/" TargetMode="External"/><Relationship Id="rId3" Type="http://schemas.openxmlformats.org/officeDocument/2006/relationships/image" Target="../media/image14.jpeg"/><Relationship Id="rId7" Type="http://schemas.openxmlformats.org/officeDocument/2006/relationships/image" Target="../media/image16.png"/><Relationship Id="rId2" Type="http://schemas.openxmlformats.org/officeDocument/2006/relationships/hyperlink" Target="https://www.linkedin.com/company/queensland-curriculum-and-assessment-authority" TargetMode="External"/><Relationship Id="rId1" Type="http://schemas.openxmlformats.org/officeDocument/2006/relationships/slideMaster" Target="../slideMasters/slideMaster3.xml"/><Relationship Id="rId6" Type="http://schemas.openxmlformats.org/officeDocument/2006/relationships/hyperlink" Target="http://www.facebook.com/qcaa.qld.edu.au" TargetMode="External"/><Relationship Id="rId5" Type="http://schemas.openxmlformats.org/officeDocument/2006/relationships/image" Target="../media/image15.jpeg"/><Relationship Id="rId4" Type="http://schemas.openxmlformats.org/officeDocument/2006/relationships/hyperlink" Target="http://www.youtube.com/user/TheQCAA" TargetMode="External"/><Relationship Id="rId9" Type="http://schemas.openxmlformats.org/officeDocument/2006/relationships/image" Target="../media/image17.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ading">
    <p:spTree>
      <p:nvGrpSpPr>
        <p:cNvPr id="1" name=""/>
        <p:cNvGrpSpPr/>
        <p:nvPr/>
      </p:nvGrpSpPr>
      <p:grpSpPr>
        <a:xfrm>
          <a:off x="0" y="0"/>
          <a:ext cx="0" cy="0"/>
          <a:chOff x="0" y="0"/>
          <a:chExt cx="0" cy="0"/>
        </a:xfrm>
      </p:grpSpPr>
      <p:sp>
        <p:nvSpPr>
          <p:cNvPr id="2" name="Title 1"/>
          <p:cNvSpPr>
            <a:spLocks noGrp="1"/>
          </p:cNvSpPr>
          <p:nvPr>
            <p:ph type="ctrTitle"/>
          </p:nvPr>
        </p:nvSpPr>
        <p:spPr>
          <a:xfrm>
            <a:off x="216371" y="2571750"/>
            <a:ext cx="8603779" cy="1296256"/>
          </a:xfrm>
        </p:spPr>
        <p:txBody>
          <a:bodyPr/>
          <a:lstStyle/>
          <a:p>
            <a:r>
              <a:rPr lang="en-US"/>
              <a:t>Click to edit Master title style</a:t>
            </a:r>
            <a:endParaRPr lang="en-AU"/>
          </a:p>
        </p:txBody>
      </p:sp>
      <p:sp>
        <p:nvSpPr>
          <p:cNvPr id="3" name="Subtitle 2"/>
          <p:cNvSpPr>
            <a:spLocks noGrp="1"/>
          </p:cNvSpPr>
          <p:nvPr>
            <p:ph type="subTitle" idx="1"/>
          </p:nvPr>
        </p:nvSpPr>
        <p:spPr>
          <a:xfrm>
            <a:off x="223589" y="3852900"/>
            <a:ext cx="8596561" cy="701967"/>
          </a:xfrm>
        </p:spPr>
        <p:txBody>
          <a:bodyPr/>
          <a:lstStyle>
            <a:lvl1pPr marL="0" indent="0" algn="l">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5" name="Vertical Text Placeholder 5">
            <a:extLst>
              <a:ext uri="{FF2B5EF4-FFF2-40B4-BE49-F238E27FC236}">
                <a16:creationId xmlns:a16="http://schemas.microsoft.com/office/drawing/2014/main" id="{7C5BA667-7C93-4F6D-823B-FF667F662A72}"/>
              </a:ext>
            </a:extLst>
          </p:cNvPr>
          <p:cNvSpPr>
            <a:spLocks noGrp="1"/>
          </p:cNvSpPr>
          <p:nvPr>
            <p:ph type="body" orient="vert" sz="quarter" idx="10" hasCustomPrompt="1"/>
          </p:nvPr>
        </p:nvSpPr>
        <p:spPr>
          <a:xfrm rot="10800000">
            <a:off x="8705031" y="3734138"/>
            <a:ext cx="144015" cy="618004"/>
          </a:xfrm>
        </p:spPr>
        <p:txBody>
          <a:bodyPr vert="eaVert">
            <a:noAutofit/>
          </a:bodyPr>
          <a:lstStyle>
            <a:lvl1pPr>
              <a:spcBef>
                <a:spcPts val="0"/>
              </a:spcBef>
              <a:defRPr sz="500" b="0">
                <a:solidFill>
                  <a:srgbClr val="808080"/>
                </a:solidFill>
              </a:defRPr>
            </a:lvl1pPr>
          </a:lstStyle>
          <a:p>
            <a:pPr lvl="0"/>
            <a:r>
              <a:rPr lang="en-US"/>
              <a:t>Job number</a:t>
            </a:r>
            <a:endParaRPr lang="en-AU"/>
          </a:p>
        </p:txBody>
      </p:sp>
      <p:cxnSp>
        <p:nvCxnSpPr>
          <p:cNvPr id="7" name="Straight Connector 6">
            <a:extLst>
              <a:ext uri="{FF2B5EF4-FFF2-40B4-BE49-F238E27FC236}">
                <a16:creationId xmlns:a16="http://schemas.microsoft.com/office/drawing/2014/main" id="{866A56FF-CC06-41AB-998C-3C2339FCAD1D}"/>
              </a:ext>
            </a:extLst>
          </p:cNvPr>
          <p:cNvCxnSpPr/>
          <p:nvPr userDrawn="1"/>
        </p:nvCxnSpPr>
        <p:spPr bwMode="auto">
          <a:xfrm>
            <a:off x="179512" y="3219822"/>
            <a:ext cx="8964488" cy="0"/>
          </a:xfrm>
          <a:prstGeom prst="line">
            <a:avLst/>
          </a:prstGeom>
          <a:noFill/>
          <a:ln w="5334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5">
            <a:extLst>
              <a:ext uri="{FF2B5EF4-FFF2-40B4-BE49-F238E27FC236}">
                <a16:creationId xmlns:a16="http://schemas.microsoft.com/office/drawing/2014/main" id="{1C29C9A6-9F31-1F89-AB2D-5572226BA7DD}"/>
              </a:ext>
            </a:extLst>
          </p:cNvPr>
          <p:cNvPicPr>
            <a:picLocks noChangeAspect="1"/>
          </p:cNvPicPr>
          <p:nvPr userDrawn="1"/>
        </p:nvPicPr>
        <p:blipFill rotWithShape="1">
          <a:blip r:embed="rId2"/>
          <a:srcRect t="25349" r="464" b="21304"/>
          <a:stretch/>
        </p:blipFill>
        <p:spPr>
          <a:xfrm>
            <a:off x="179116" y="0"/>
            <a:ext cx="8964884" cy="3203189"/>
          </a:xfrm>
          <a:prstGeom prst="rect">
            <a:avLst/>
          </a:prstGeom>
        </p:spPr>
      </p:pic>
      <p:sp>
        <p:nvSpPr>
          <p:cNvPr id="9" name="Rectangle 8">
            <a:extLst>
              <a:ext uri="{FF2B5EF4-FFF2-40B4-BE49-F238E27FC236}">
                <a16:creationId xmlns:a16="http://schemas.microsoft.com/office/drawing/2014/main" id="{EE857FED-CA7E-0A83-2E8E-C3CB38D5F256}"/>
              </a:ext>
            </a:extLst>
          </p:cNvPr>
          <p:cNvSpPr/>
          <p:nvPr userDrawn="1"/>
        </p:nvSpPr>
        <p:spPr>
          <a:xfrm>
            <a:off x="-304" y="195486"/>
            <a:ext cx="1818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Graphic 9" descr="Sticker of ACiQ v9.0">
            <a:extLst>
              <a:ext uri="{FF2B5EF4-FFF2-40B4-BE49-F238E27FC236}">
                <a16:creationId xmlns:a16="http://schemas.microsoft.com/office/drawing/2014/main" id="{39F61B18-7F2E-173E-10BE-DA325272FE0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3850" y="230400"/>
            <a:ext cx="1411200" cy="313326"/>
          </a:xfrm>
          <a:prstGeom prst="rect">
            <a:avLst/>
          </a:prstGeom>
        </p:spPr>
      </p:pic>
    </p:spTree>
    <p:extLst>
      <p:ext uri="{BB962C8B-B14F-4D97-AF65-F5344CB8AC3E}">
        <p14:creationId xmlns:p14="http://schemas.microsoft.com/office/powerpoint/2010/main" val="2321039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4F48-2ED4-41FF-9E26-48A0CD37FB51}"/>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577948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813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11AFB-666F-410F-A7E4-51C87A369E55}"/>
              </a:ext>
            </a:extLst>
          </p:cNvPr>
          <p:cNvSpPr>
            <a:spLocks noGrp="1"/>
          </p:cNvSpPr>
          <p:nvPr>
            <p:ph type="title"/>
          </p:nvPr>
        </p:nvSpPr>
        <p:spPr>
          <a:xfrm>
            <a:off x="327026" y="342900"/>
            <a:ext cx="3020838" cy="1200150"/>
          </a:xfrm>
        </p:spPr>
        <p:txBody>
          <a:bodyPr anchor="t" anchorCtr="0">
            <a:normAutofit/>
          </a:bodyPr>
          <a:lstStyle>
            <a:lvl1pPr>
              <a:defRPr sz="20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74E4483-EB55-4CF4-AE57-01EDC84C64A3}"/>
              </a:ext>
            </a:extLst>
          </p:cNvPr>
          <p:cNvSpPr>
            <a:spLocks noGrp="1"/>
          </p:cNvSpPr>
          <p:nvPr>
            <p:ph idx="1"/>
          </p:nvPr>
        </p:nvSpPr>
        <p:spPr>
          <a:xfrm>
            <a:off x="3497581" y="342901"/>
            <a:ext cx="5326380" cy="4143374"/>
          </a:xfrm>
        </p:spPr>
        <p:txBody>
          <a:bodyPr>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8C18F770-BF8F-43F6-8416-EF04D067FB70}"/>
              </a:ext>
            </a:extLst>
          </p:cNvPr>
          <p:cNvSpPr>
            <a:spLocks noGrp="1"/>
          </p:cNvSpPr>
          <p:nvPr>
            <p:ph type="body" sz="half" idx="2"/>
          </p:nvPr>
        </p:nvSpPr>
        <p:spPr>
          <a:xfrm>
            <a:off x="327026" y="1543049"/>
            <a:ext cx="3020838" cy="2943226"/>
          </a:xfrm>
        </p:spPr>
        <p:txBody>
          <a:bodyPr>
            <a:normAutofit/>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54382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56627-21F8-4718-89AD-405F31E788E9}"/>
              </a:ext>
            </a:extLst>
          </p:cNvPr>
          <p:cNvSpPr>
            <a:spLocks noGrp="1"/>
          </p:cNvSpPr>
          <p:nvPr>
            <p:ph type="title"/>
          </p:nvPr>
        </p:nvSpPr>
        <p:spPr>
          <a:xfrm>
            <a:off x="1836000" y="3476625"/>
            <a:ext cx="5472000" cy="535284"/>
          </a:xfrm>
        </p:spPr>
        <p:txBody>
          <a:bodyPr anchor="b">
            <a:normAutofit/>
          </a:bodyPr>
          <a:lstStyle>
            <a:lvl1pPr>
              <a:defRPr sz="20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7EAF3C9-D700-4112-AB6F-DAF7AC89A489}"/>
              </a:ext>
            </a:extLst>
          </p:cNvPr>
          <p:cNvSpPr>
            <a:spLocks noGrp="1"/>
          </p:cNvSpPr>
          <p:nvPr>
            <p:ph type="pic" idx="1"/>
          </p:nvPr>
        </p:nvSpPr>
        <p:spPr>
          <a:xfrm>
            <a:off x="1836000" y="352425"/>
            <a:ext cx="5472000" cy="30575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DF3B5A1-D087-4D9B-943C-388FCFF03DD4}"/>
              </a:ext>
            </a:extLst>
          </p:cNvPr>
          <p:cNvSpPr>
            <a:spLocks noGrp="1"/>
          </p:cNvSpPr>
          <p:nvPr>
            <p:ph type="body" sz="half" idx="2"/>
          </p:nvPr>
        </p:nvSpPr>
        <p:spPr>
          <a:xfrm>
            <a:off x="1836000" y="4019550"/>
            <a:ext cx="5472000" cy="468312"/>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48117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right notice">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4A1A62DA-5614-4A9F-B103-C2F53BF002CD}"/>
              </a:ext>
            </a:extLst>
          </p:cNvPr>
          <p:cNvSpPr>
            <a:spLocks noGrp="1"/>
          </p:cNvSpPr>
          <p:nvPr>
            <p:ph sz="quarter" idx="11" hasCustomPrompt="1"/>
          </p:nvPr>
        </p:nvSpPr>
        <p:spPr>
          <a:xfrm>
            <a:off x="323528" y="843558"/>
            <a:ext cx="8496000" cy="3644305"/>
          </a:xfrm>
        </p:spPr>
        <p:txBody>
          <a:bodyPr>
            <a:normAutofit/>
          </a:bodyPr>
          <a:lstStyle>
            <a:lvl1pPr>
              <a:defRPr sz="14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a:lnSpc>
                <a:spcPct val="110000"/>
              </a:lnSpc>
              <a:spcAft>
                <a:spcPts val="0"/>
              </a:spcAft>
            </a:pPr>
            <a:r>
              <a:rPr lang="en-US" sz="1200"/>
              <a:t>               </a:t>
            </a:r>
            <a:r>
              <a:rPr lang="en-US" sz="1400"/>
              <a:t>© State of Queensland (QCAA) </a:t>
            </a:r>
            <a:r>
              <a:rPr lang="en-AU" sz="1400"/>
              <a:t>2021</a:t>
            </a:r>
          </a:p>
          <a:p>
            <a:pPr>
              <a:lnSpc>
                <a:spcPct val="110000"/>
              </a:lnSpc>
            </a:pPr>
            <a:r>
              <a:rPr lang="en-AU" sz="1400" b="1" spc="-20"/>
              <a:t>Licence</a:t>
            </a:r>
            <a:r>
              <a:rPr lang="en-AU" sz="1400" spc="-20"/>
              <a:t>: </a:t>
            </a:r>
            <a:r>
              <a:rPr lang="en-AU" sz="1400" spc="-20">
                <a:hlinkClick r:id="rId2"/>
              </a:rPr>
              <a:t>https://creativecommons.org/licenses/by/4.0</a:t>
            </a:r>
            <a:r>
              <a:rPr lang="en-AU" sz="1400" spc="-20"/>
              <a:t> </a:t>
            </a:r>
            <a:r>
              <a:rPr lang="en-AU" sz="1400" b="1" spc="-20">
                <a:solidFill>
                  <a:schemeClr val="tx2">
                    <a:lumMod val="50000"/>
                    <a:lumOff val="50000"/>
                  </a:schemeClr>
                </a:solidFill>
              </a:rPr>
              <a:t>|</a:t>
            </a:r>
            <a:r>
              <a:rPr lang="en-AU" sz="1400" spc="-20"/>
              <a:t> </a:t>
            </a:r>
            <a:r>
              <a:rPr lang="en-AU" sz="1400" b="1" spc="-20"/>
              <a:t>Copyright notice:</a:t>
            </a:r>
            <a:r>
              <a:rPr lang="en-AU" sz="1400" spc="-20"/>
              <a:t> </a:t>
            </a:r>
            <a:r>
              <a:rPr lang="en-AU" sz="1400" spc="-20">
                <a:hlinkClick r:id="rId3"/>
              </a:rPr>
              <a:t>www.qcaa.qld.edu.au/copyright</a:t>
            </a:r>
            <a:r>
              <a:rPr lang="en-AU" sz="1400" spc="-20"/>
              <a:t> — lists the full terms and conditions, which specify certain exceptions to the licence. </a:t>
            </a:r>
            <a:r>
              <a:rPr lang="en-AU" sz="1400" b="1" spc="-20">
                <a:solidFill>
                  <a:schemeClr val="tx2">
                    <a:lumMod val="50000"/>
                    <a:lumOff val="50000"/>
                  </a:schemeClr>
                </a:solidFill>
              </a:rPr>
              <a:t>|</a:t>
            </a:r>
            <a:r>
              <a:rPr lang="en-AU" sz="1400" spc="-20"/>
              <a:t> </a:t>
            </a:r>
            <a:br>
              <a:rPr lang="en-AU" sz="1400" spc="-20"/>
            </a:br>
            <a:r>
              <a:rPr lang="en-US" sz="1400" b="1"/>
              <a:t>Attribution </a:t>
            </a:r>
            <a:r>
              <a:rPr lang="en-US" sz="1400"/>
              <a:t>(include the link): ©</a:t>
            </a:r>
            <a:r>
              <a:rPr lang="en-AU" sz="1400"/>
              <a:t> </a:t>
            </a:r>
            <a:r>
              <a:rPr lang="en-US" sz="1400"/>
              <a:t>State</a:t>
            </a:r>
            <a:r>
              <a:rPr lang="en-AU" sz="1400"/>
              <a:t> </a:t>
            </a:r>
            <a:r>
              <a:rPr lang="en-US" sz="1400"/>
              <a:t>of</a:t>
            </a:r>
            <a:r>
              <a:rPr lang="en-AU" sz="1400"/>
              <a:t> </a:t>
            </a:r>
            <a:r>
              <a:rPr lang="en-US" sz="1400"/>
              <a:t>Queensland</a:t>
            </a:r>
            <a:r>
              <a:rPr lang="en-AU" sz="1400"/>
              <a:t> </a:t>
            </a:r>
            <a:r>
              <a:rPr lang="en-US" sz="1400"/>
              <a:t>(QCAA)</a:t>
            </a:r>
            <a:r>
              <a:rPr lang="en-AU" sz="1400"/>
              <a:t> 2021 </a:t>
            </a:r>
            <a:r>
              <a:rPr lang="en-AU" sz="1400" spc="-20">
                <a:hlinkClick r:id="rId3"/>
              </a:rPr>
              <a:t>www.qcaa.qld.edu.au/copyright</a:t>
            </a:r>
            <a:r>
              <a:rPr lang="en-AU" sz="1400" spc="-20"/>
              <a:t> </a:t>
            </a:r>
            <a:endParaRPr lang="en-AU" sz="1400"/>
          </a:p>
          <a:p>
            <a:pPr>
              <a:lnSpc>
                <a:spcPct val="110000"/>
              </a:lnSpc>
            </a:pPr>
            <a:r>
              <a:rPr lang="en-US" sz="1400"/>
              <a:t>Other copyright material in this presentation is listed on the previous slide/s. </a:t>
            </a:r>
            <a:endParaRPr lang="en-US"/>
          </a:p>
        </p:txBody>
      </p:sp>
      <p:sp>
        <p:nvSpPr>
          <p:cNvPr id="2" name="Title 1">
            <a:extLst>
              <a:ext uri="{FF2B5EF4-FFF2-40B4-BE49-F238E27FC236}">
                <a16:creationId xmlns:a16="http://schemas.microsoft.com/office/drawing/2014/main" id="{7AFFA97D-ABC9-4BB6-BC0F-7F95F2C902CB}"/>
              </a:ext>
            </a:extLst>
          </p:cNvPr>
          <p:cNvSpPr>
            <a:spLocks noGrp="1"/>
          </p:cNvSpPr>
          <p:nvPr>
            <p:ph type="title" hasCustomPrompt="1"/>
          </p:nvPr>
        </p:nvSpPr>
        <p:spPr/>
        <p:txBody>
          <a:bodyPr/>
          <a:lstStyle>
            <a:lvl1pPr>
              <a:defRPr/>
            </a:lvl1pPr>
          </a:lstStyle>
          <a:p>
            <a:r>
              <a:rPr lang="en-US"/>
              <a:t>Copyright notice</a:t>
            </a:r>
            <a:endParaRPr lang="en-AU"/>
          </a:p>
        </p:txBody>
      </p:sp>
      <p:pic>
        <p:nvPicPr>
          <p:cNvPr id="4" name="Picture 3">
            <a:hlinkClick r:id="rId4"/>
            <a:extLst>
              <a:ext uri="{FF2B5EF4-FFF2-40B4-BE49-F238E27FC236}">
                <a16:creationId xmlns:a16="http://schemas.microsoft.com/office/drawing/2014/main" id="{70247D21-6793-4DFC-A2F4-2109C47AFB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1240" y="771550"/>
            <a:ext cx="576000" cy="275357"/>
          </a:xfrm>
          <a:prstGeom prst="rect">
            <a:avLst/>
          </a:prstGeom>
        </p:spPr>
      </p:pic>
    </p:spTree>
    <p:extLst>
      <p:ext uri="{BB962C8B-B14F-4D97-AF65-F5344CB8AC3E}">
        <p14:creationId xmlns:p14="http://schemas.microsoft.com/office/powerpoint/2010/main" val="696587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ocial media lin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4F48-2ED4-41FF-9E26-48A0CD37FB51}"/>
              </a:ext>
            </a:extLst>
          </p:cNvPr>
          <p:cNvSpPr>
            <a:spLocks noGrp="1"/>
          </p:cNvSpPr>
          <p:nvPr>
            <p:ph type="title"/>
          </p:nvPr>
        </p:nvSpPr>
        <p:spPr/>
        <p:txBody>
          <a:bodyPr/>
          <a:lstStyle/>
          <a:p>
            <a:r>
              <a:rPr lang="en-US"/>
              <a:t>Click to edit Master title style</a:t>
            </a:r>
            <a:endParaRPr lang="en-AU"/>
          </a:p>
        </p:txBody>
      </p:sp>
      <p:sp>
        <p:nvSpPr>
          <p:cNvPr id="14" name="Linkedin - text">
            <a:extLst>
              <a:ext uri="{FF2B5EF4-FFF2-40B4-BE49-F238E27FC236}">
                <a16:creationId xmlns:a16="http://schemas.microsoft.com/office/drawing/2014/main" id="{CB93571B-8D7A-8369-A5E9-C7CE8E8F2414}"/>
              </a:ext>
            </a:extLst>
          </p:cNvPr>
          <p:cNvSpPr/>
          <p:nvPr userDrawn="1"/>
        </p:nvSpPr>
        <p:spPr>
          <a:xfrm>
            <a:off x="5822484" y="1648911"/>
            <a:ext cx="2781964" cy="430887"/>
          </a:xfrm>
          <a:prstGeom prst="rect">
            <a:avLst/>
          </a:prstGeom>
        </p:spPr>
        <p:txBody>
          <a:bodyPr wrap="square">
            <a:spAutoFit/>
          </a:bodyPr>
          <a:lstStyle/>
          <a:p>
            <a:pPr algn="l"/>
            <a:r>
              <a:rPr lang="en-AU" sz="1100"/>
              <a:t>www.linkedin.com/company/queensland-curriculum-and-assessment-authority</a:t>
            </a:r>
          </a:p>
        </p:txBody>
      </p:sp>
      <p:sp>
        <p:nvSpPr>
          <p:cNvPr id="27" name="Linkedin link">
            <a:hlinkClick r:id="rId2"/>
            <a:extLst>
              <a:ext uri="{FF2B5EF4-FFF2-40B4-BE49-F238E27FC236}">
                <a16:creationId xmlns:a16="http://schemas.microsoft.com/office/drawing/2014/main" id="{CA743674-4AD3-C19A-F34E-F8AF9388333C}"/>
              </a:ext>
            </a:extLst>
          </p:cNvPr>
          <p:cNvSpPr/>
          <p:nvPr userDrawn="1"/>
        </p:nvSpPr>
        <p:spPr bwMode="auto">
          <a:xfrm>
            <a:off x="5824846" y="1662776"/>
            <a:ext cx="2674213" cy="423546"/>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pic>
        <p:nvPicPr>
          <p:cNvPr id="28" name="Linkedin - logo">
            <a:extLst>
              <a:ext uri="{FF2B5EF4-FFF2-40B4-BE49-F238E27FC236}">
                <a16:creationId xmlns:a16="http://schemas.microsoft.com/office/drawing/2014/main" id="{7A906FCD-6B6D-C10F-E7D7-F6E8422154A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2837" y="1314232"/>
            <a:ext cx="810000" cy="810000"/>
          </a:xfrm>
          <a:prstGeom prst="rect">
            <a:avLst/>
          </a:prstGeom>
        </p:spPr>
      </p:pic>
      <p:sp>
        <p:nvSpPr>
          <p:cNvPr id="29" name="Youtube - text">
            <a:extLst>
              <a:ext uri="{FF2B5EF4-FFF2-40B4-BE49-F238E27FC236}">
                <a16:creationId xmlns:a16="http://schemas.microsoft.com/office/drawing/2014/main" id="{AD4E6C1A-0FD0-486D-F09D-0F149148BFB1}"/>
              </a:ext>
            </a:extLst>
          </p:cNvPr>
          <p:cNvSpPr/>
          <p:nvPr userDrawn="1"/>
        </p:nvSpPr>
        <p:spPr>
          <a:xfrm>
            <a:off x="1422497" y="3234808"/>
            <a:ext cx="2332690" cy="261610"/>
          </a:xfrm>
          <a:prstGeom prst="rect">
            <a:avLst/>
          </a:prstGeom>
        </p:spPr>
        <p:txBody>
          <a:bodyPr wrap="none">
            <a:spAutoFit/>
          </a:bodyPr>
          <a:lstStyle/>
          <a:p>
            <a:pPr algn="l"/>
            <a:r>
              <a:rPr lang="en-AU" sz="1100"/>
              <a:t>www.youtube.com/user/TheQCAA</a:t>
            </a:r>
            <a:endParaRPr lang="en-AU" sz="1050"/>
          </a:p>
        </p:txBody>
      </p:sp>
      <p:sp>
        <p:nvSpPr>
          <p:cNvPr id="30" name="Youtube link">
            <a:hlinkClick r:id="rId4"/>
            <a:extLst>
              <a:ext uri="{FF2B5EF4-FFF2-40B4-BE49-F238E27FC236}">
                <a16:creationId xmlns:a16="http://schemas.microsoft.com/office/drawing/2014/main" id="{2A56898E-AE59-3B53-A4EA-44F78E8B27D3}"/>
              </a:ext>
            </a:extLst>
          </p:cNvPr>
          <p:cNvSpPr/>
          <p:nvPr userDrawn="1"/>
        </p:nvSpPr>
        <p:spPr bwMode="auto">
          <a:xfrm>
            <a:off x="1455585" y="3221760"/>
            <a:ext cx="2266950" cy="28770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pic>
        <p:nvPicPr>
          <p:cNvPr id="31" name="Youtube - logo">
            <a:extLst>
              <a:ext uri="{FF2B5EF4-FFF2-40B4-BE49-F238E27FC236}">
                <a16:creationId xmlns:a16="http://schemas.microsoft.com/office/drawing/2014/main" id="{DA2A9731-9511-D2C9-1E26-25750D05C0B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081" y="2912348"/>
            <a:ext cx="811530" cy="811530"/>
          </a:xfrm>
          <a:prstGeom prst="rect">
            <a:avLst/>
          </a:prstGeom>
        </p:spPr>
      </p:pic>
      <p:sp>
        <p:nvSpPr>
          <p:cNvPr id="32" name="Facebook - text">
            <a:extLst>
              <a:ext uri="{FF2B5EF4-FFF2-40B4-BE49-F238E27FC236}">
                <a16:creationId xmlns:a16="http://schemas.microsoft.com/office/drawing/2014/main" id="{C0054BC2-BA1E-79EC-60C3-450A77CC2CB3}"/>
              </a:ext>
            </a:extLst>
          </p:cNvPr>
          <p:cNvSpPr/>
          <p:nvPr userDrawn="1"/>
        </p:nvSpPr>
        <p:spPr>
          <a:xfrm>
            <a:off x="1442568" y="1648694"/>
            <a:ext cx="2449710" cy="261610"/>
          </a:xfrm>
          <a:prstGeom prst="rect">
            <a:avLst/>
          </a:prstGeom>
        </p:spPr>
        <p:txBody>
          <a:bodyPr wrap="none">
            <a:spAutoFit/>
          </a:bodyPr>
          <a:lstStyle/>
          <a:p>
            <a:pPr algn="l"/>
            <a:r>
              <a:rPr lang="en-AU" sz="1100"/>
              <a:t>www.facebook.com/qcaa.qld.edu.au</a:t>
            </a:r>
          </a:p>
        </p:txBody>
      </p:sp>
      <p:sp>
        <p:nvSpPr>
          <p:cNvPr id="33" name="Facebook link">
            <a:hlinkClick r:id="rId6"/>
            <a:extLst>
              <a:ext uri="{FF2B5EF4-FFF2-40B4-BE49-F238E27FC236}">
                <a16:creationId xmlns:a16="http://schemas.microsoft.com/office/drawing/2014/main" id="{9C0B54B9-5A68-D355-DDB1-279C88EC564D}"/>
              </a:ext>
            </a:extLst>
          </p:cNvPr>
          <p:cNvSpPr/>
          <p:nvPr userDrawn="1"/>
        </p:nvSpPr>
        <p:spPr bwMode="auto">
          <a:xfrm>
            <a:off x="1475656" y="1635646"/>
            <a:ext cx="2381251" cy="28770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pic>
        <p:nvPicPr>
          <p:cNvPr id="34" name="Facebook - logo">
            <a:extLst>
              <a:ext uri="{FF2B5EF4-FFF2-40B4-BE49-F238E27FC236}">
                <a16:creationId xmlns:a16="http://schemas.microsoft.com/office/drawing/2014/main" id="{1EF6CBA3-F882-56B4-74A8-F23044216B02}"/>
              </a:ext>
              <a:ext uri="{C183D7F6-B498-43B3-948B-1728B52AA6E4}">
                <adec:decorative xmlns:adec="http://schemas.microsoft.com/office/drawing/2017/decorative" val="1"/>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32081" y="1276846"/>
            <a:ext cx="846686" cy="850588"/>
          </a:xfrm>
          <a:prstGeom prst="rect">
            <a:avLst/>
          </a:prstGeom>
          <a:noFill/>
          <a:extLst>
            <a:ext uri="{909E8E84-426E-40DD-AFC4-6F175D3DCCD1}">
              <a14:hiddenFill xmlns:a14="http://schemas.microsoft.com/office/drawing/2010/main">
                <a:solidFill>
                  <a:srgbClr val="FFFFFF"/>
                </a:solidFill>
              </a14:hiddenFill>
            </a:ext>
          </a:extLst>
        </p:spPr>
      </p:pic>
      <p:sp>
        <p:nvSpPr>
          <p:cNvPr id="3" name="Instagram - text">
            <a:extLst>
              <a:ext uri="{FF2B5EF4-FFF2-40B4-BE49-F238E27FC236}">
                <a16:creationId xmlns:a16="http://schemas.microsoft.com/office/drawing/2014/main" id="{492307DE-D1E8-0CDE-9849-27FF2816AE88}"/>
              </a:ext>
            </a:extLst>
          </p:cNvPr>
          <p:cNvSpPr/>
          <p:nvPr userDrawn="1"/>
        </p:nvSpPr>
        <p:spPr>
          <a:xfrm>
            <a:off x="5822484" y="3234807"/>
            <a:ext cx="1946367" cy="261610"/>
          </a:xfrm>
          <a:prstGeom prst="rect">
            <a:avLst/>
          </a:prstGeom>
        </p:spPr>
        <p:txBody>
          <a:bodyPr wrap="none">
            <a:spAutoFit/>
          </a:bodyPr>
          <a:lstStyle/>
          <a:p>
            <a:pPr algn="l"/>
            <a:r>
              <a:rPr lang="en-AU" sz="1100"/>
              <a:t>www.instagram.com/myqce</a:t>
            </a:r>
          </a:p>
        </p:txBody>
      </p:sp>
      <p:sp>
        <p:nvSpPr>
          <p:cNvPr id="4" name="Instagram link">
            <a:hlinkClick r:id="rId8"/>
            <a:extLst>
              <a:ext uri="{FF2B5EF4-FFF2-40B4-BE49-F238E27FC236}">
                <a16:creationId xmlns:a16="http://schemas.microsoft.com/office/drawing/2014/main" id="{BE57B91F-2588-5C44-E1F2-7F5FDAA325D3}"/>
              </a:ext>
            </a:extLst>
          </p:cNvPr>
          <p:cNvSpPr/>
          <p:nvPr userDrawn="1"/>
        </p:nvSpPr>
        <p:spPr bwMode="auto">
          <a:xfrm>
            <a:off x="5831049" y="3234807"/>
            <a:ext cx="1930582" cy="28770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pic>
        <p:nvPicPr>
          <p:cNvPr id="5" name="Instagram - logo">
            <a:extLst>
              <a:ext uri="{FF2B5EF4-FFF2-40B4-BE49-F238E27FC236}">
                <a16:creationId xmlns:a16="http://schemas.microsoft.com/office/drawing/2014/main" id="{551A8A3F-FA9F-AB30-537D-E37B06BB87D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43247" y="2913878"/>
            <a:ext cx="810000" cy="810000"/>
          </a:xfrm>
          <a:prstGeom prst="rect">
            <a:avLst/>
          </a:prstGeom>
        </p:spPr>
      </p:pic>
    </p:spTree>
    <p:extLst>
      <p:ext uri="{BB962C8B-B14F-4D97-AF65-F5344CB8AC3E}">
        <p14:creationId xmlns:p14="http://schemas.microsoft.com/office/powerpoint/2010/main" val="2853294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cknowledgment of Count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A0017-E93F-66A1-6916-4F80E150ECAD}"/>
              </a:ext>
            </a:extLst>
          </p:cNvPr>
          <p:cNvSpPr>
            <a:spLocks noGrp="1"/>
          </p:cNvSpPr>
          <p:nvPr>
            <p:ph type="title" hasCustomPrompt="1"/>
          </p:nvPr>
        </p:nvSpPr>
        <p:spPr>
          <a:xfrm>
            <a:off x="326819" y="273600"/>
            <a:ext cx="4912797" cy="392594"/>
          </a:xfrm>
        </p:spPr>
        <p:txBody>
          <a:bodyPr/>
          <a:lstStyle>
            <a:lvl1pPr>
              <a:defRPr>
                <a:solidFill>
                  <a:schemeClr val="tx1"/>
                </a:solidFill>
              </a:defRPr>
            </a:lvl1pPr>
          </a:lstStyle>
          <a:p>
            <a:r>
              <a:rPr lang="en-US"/>
              <a:t>Acknowledgment of Country</a:t>
            </a:r>
            <a:endParaRPr lang="en-AU"/>
          </a:p>
        </p:txBody>
      </p:sp>
      <p:sp>
        <p:nvSpPr>
          <p:cNvPr id="3" name="TextBox 2">
            <a:extLst>
              <a:ext uri="{FF2B5EF4-FFF2-40B4-BE49-F238E27FC236}">
                <a16:creationId xmlns:a16="http://schemas.microsoft.com/office/drawing/2014/main" id="{27875A55-C2B1-B33E-1759-D70FFB534D47}"/>
              </a:ext>
            </a:extLst>
          </p:cNvPr>
          <p:cNvSpPr txBox="1"/>
          <p:nvPr userDrawn="1"/>
        </p:nvSpPr>
        <p:spPr>
          <a:xfrm>
            <a:off x="326819" y="771525"/>
            <a:ext cx="5109277" cy="3634328"/>
          </a:xfrm>
          <a:prstGeom prst="rect">
            <a:avLst/>
          </a:prstGeom>
          <a:noFill/>
          <a:ln>
            <a:noFill/>
          </a:ln>
        </p:spPr>
        <p:txBody>
          <a:bodyPr wrap="square" lIns="0" tIns="0" rIns="0" bIns="0" rtlCol="0">
            <a:spAutoFit/>
          </a:bodyPr>
          <a:lstStyle/>
          <a:p>
            <a:pPr lvl="0">
              <a:spcBef>
                <a:spcPts val="1020"/>
              </a:spcBef>
            </a:pPr>
            <a:r>
              <a:rPr lang="en-US" sz="1700" dirty="0">
                <a:solidFill>
                  <a:schemeClr val="tx1"/>
                </a:solidFill>
              </a:rPr>
              <a:t>QCAA acknowledges the Traditional Owners and Traditional Custodians of the lands on which we meet today.</a:t>
            </a:r>
          </a:p>
          <a:p>
            <a:pPr lvl="0">
              <a:spcBef>
                <a:spcPts val="1020"/>
              </a:spcBef>
            </a:pPr>
            <a:r>
              <a:rPr lang="en-US" sz="1700" dirty="0">
                <a:solidFill>
                  <a:schemeClr val="tx1"/>
                </a:solidFill>
              </a:rPr>
              <a:t>We pay our respects to their Elders and their descendants, who continue cultural and spiritual connections to Country, and we extend that respect to Aboriginal people and Torres Strait Islander people here today.</a:t>
            </a:r>
          </a:p>
          <a:p>
            <a:pPr lvl="0">
              <a:spcBef>
                <a:spcPts val="1020"/>
              </a:spcBef>
            </a:pPr>
            <a:r>
              <a:rPr lang="en-US" sz="1700" dirty="0">
                <a:solidFill>
                  <a:schemeClr val="tx1"/>
                </a:solidFill>
              </a:rPr>
              <a:t>We thank them for sharing their cultures and spiritualities and </a:t>
            </a:r>
            <a:r>
              <a:rPr lang="en-US" sz="1700" dirty="0" err="1">
                <a:solidFill>
                  <a:schemeClr val="tx1"/>
                </a:solidFill>
              </a:rPr>
              <a:t>recognise</a:t>
            </a:r>
            <a:r>
              <a:rPr lang="en-US" sz="1700" dirty="0">
                <a:solidFill>
                  <a:schemeClr val="tx1"/>
                </a:solidFill>
              </a:rPr>
              <a:t> the important contribution of this knowledge to our understanding of this place we call home.</a:t>
            </a:r>
          </a:p>
          <a:p>
            <a:pPr lvl="0">
              <a:spcBef>
                <a:spcPts val="630"/>
              </a:spcBef>
            </a:pPr>
            <a:r>
              <a:rPr lang="en-US" sz="1050" dirty="0">
                <a:solidFill>
                  <a:schemeClr val="tx1"/>
                </a:solidFill>
              </a:rPr>
              <a:t>Artwork ‘Growth through Learning’ by </a:t>
            </a:r>
            <a:r>
              <a:rPr lang="en-US" sz="1050" dirty="0" err="1">
                <a:solidFill>
                  <a:schemeClr val="tx1"/>
                </a:solidFill>
              </a:rPr>
              <a:t>Chern’ee</a:t>
            </a:r>
            <a:r>
              <a:rPr lang="en-US" sz="1050" dirty="0">
                <a:solidFill>
                  <a:schemeClr val="tx1"/>
                </a:solidFill>
              </a:rPr>
              <a:t>, Brooke and Jesse Sutton, </a:t>
            </a:r>
            <a:r>
              <a:rPr lang="en-US" sz="1050" dirty="0" err="1">
                <a:solidFill>
                  <a:schemeClr val="tx1"/>
                </a:solidFill>
              </a:rPr>
              <a:t>Kalkadoon</a:t>
            </a:r>
            <a:r>
              <a:rPr lang="en-US" sz="1050" dirty="0">
                <a:solidFill>
                  <a:schemeClr val="tx1"/>
                </a:solidFill>
              </a:rPr>
              <a:t>.</a:t>
            </a:r>
          </a:p>
        </p:txBody>
      </p:sp>
      <p:pic>
        <p:nvPicPr>
          <p:cNvPr id="4" name="Picture 3" descr="A colorful art piece with a flower&#10;&#10;Description automatically generated with medium confidence">
            <a:extLst>
              <a:ext uri="{FF2B5EF4-FFF2-40B4-BE49-F238E27FC236}">
                <a16:creationId xmlns:a16="http://schemas.microsoft.com/office/drawing/2014/main" id="{545B9814-EEE4-60C2-E2BF-7D0FB75FEA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71687" y="248603"/>
            <a:ext cx="3252940" cy="4339371"/>
          </a:xfrm>
          <a:prstGeom prst="rect">
            <a:avLst/>
          </a:prstGeom>
        </p:spPr>
      </p:pic>
    </p:spTree>
    <p:extLst>
      <p:ext uri="{BB962C8B-B14F-4D97-AF65-F5344CB8AC3E}">
        <p14:creationId xmlns:p14="http://schemas.microsoft.com/office/powerpoint/2010/main" val="2782426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bulle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spcBef>
                <a:spcPts val="300"/>
              </a:spcBef>
              <a:defRPr>
                <a:latin typeface="Arial" panose="020B0604020202020204" pitchFamily="34" charset="0"/>
                <a:cs typeface="Arial" panose="020B0604020202020204" pitchFamily="34" charset="0"/>
              </a:defRPr>
            </a:lvl2pPr>
            <a:lvl3pPr>
              <a:spcBef>
                <a:spcPts val="300"/>
              </a:spcBef>
              <a:defRPr>
                <a:latin typeface="Arial" panose="020B0604020202020204" pitchFamily="34" charset="0"/>
                <a:cs typeface="Arial" panose="020B0604020202020204" pitchFamily="34" charset="0"/>
              </a:defRPr>
            </a:lvl3pPr>
            <a:lvl4pPr>
              <a:spcBef>
                <a:spcPts val="300"/>
              </a:spcBef>
              <a:defRPr>
                <a:latin typeface="Arial" panose="020B0604020202020204" pitchFamily="34" charset="0"/>
                <a:cs typeface="Arial" panose="020B0604020202020204" pitchFamily="34" charset="0"/>
              </a:defRPr>
            </a:lvl4pPr>
            <a:lvl5pPr>
              <a:spcBef>
                <a:spcPts val="3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13188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number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marL="205200" indent="-360000">
              <a:spcBef>
                <a:spcPts val="300"/>
              </a:spcBef>
              <a:buFont typeface="+mj-lt"/>
              <a:buAutoNum type="arabicPeriod"/>
              <a:defRPr>
                <a:latin typeface="Arial" panose="020B0604020202020204" pitchFamily="34" charset="0"/>
                <a:cs typeface="Arial" panose="020B0604020202020204" pitchFamily="34" charset="0"/>
              </a:defRPr>
            </a:lvl2pPr>
            <a:lvl3pPr marL="720000" indent="-360000">
              <a:spcBef>
                <a:spcPts val="300"/>
              </a:spcBef>
              <a:buFont typeface="+mj-lt"/>
              <a:buAutoNum type="alphaLcPeriod"/>
              <a:defRPr>
                <a:latin typeface="Arial" panose="020B0604020202020204" pitchFamily="34" charset="0"/>
                <a:cs typeface="Arial" panose="020B0604020202020204" pitchFamily="34" charset="0"/>
              </a:defRPr>
            </a:lvl3pPr>
            <a:lvl4pPr marL="1080000" indent="-360000">
              <a:spcBef>
                <a:spcPts val="300"/>
              </a:spcBef>
              <a:buFont typeface="+mj-lt"/>
              <a:buAutoNum type="romanLcPeriod"/>
              <a:defRPr>
                <a:latin typeface="Arial" panose="020B0604020202020204" pitchFamily="34" charset="0"/>
                <a:cs typeface="Arial" panose="020B0604020202020204" pitchFamily="34" charset="0"/>
              </a:defRPr>
            </a:lvl4pPr>
            <a:lvl5pPr marL="1080000">
              <a:defRPr/>
            </a:lvl5pPr>
            <a:lvl6pPr marL="1080000">
              <a:defRPr/>
            </a:lvl6pPr>
            <a:lvl7pPr marL="1080000">
              <a:defRPr/>
            </a:lvl7pPr>
            <a:lvl8pPr marL="1080000">
              <a:defRPr/>
            </a:lvl8pPr>
            <a:lvl9pPr marL="1080000">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96813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earning goal, Success criter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A15BC-58DD-5206-C507-F94FF55D2CEA}"/>
              </a:ext>
            </a:extLst>
          </p:cNvPr>
          <p:cNvSpPr>
            <a:spLocks noGrp="1"/>
          </p:cNvSpPr>
          <p:nvPr>
            <p:ph type="title" hasCustomPrompt="1"/>
          </p:nvPr>
        </p:nvSpPr>
        <p:spPr>
          <a:xfrm>
            <a:off x="4571999" y="274637"/>
            <a:ext cx="4251025" cy="360000"/>
          </a:xfrm>
        </p:spPr>
        <p:txBody>
          <a:bodyPr/>
          <a:lstStyle>
            <a:lvl1pPr>
              <a:defRPr/>
            </a:lvl1pPr>
          </a:lstStyle>
          <a:p>
            <a:r>
              <a:rPr lang="en-US" dirty="0"/>
              <a:t>Success criteria</a:t>
            </a:r>
            <a:endParaRPr lang="en-AU" dirty="0"/>
          </a:p>
        </p:txBody>
      </p:sp>
      <p:sp>
        <p:nvSpPr>
          <p:cNvPr id="4" name="Text Placeholder 3">
            <a:extLst>
              <a:ext uri="{FF2B5EF4-FFF2-40B4-BE49-F238E27FC236}">
                <a16:creationId xmlns:a16="http://schemas.microsoft.com/office/drawing/2014/main" id="{46D1ABD5-4A20-10C3-0AF1-7E8769F3D510}"/>
              </a:ext>
            </a:extLst>
          </p:cNvPr>
          <p:cNvSpPr>
            <a:spLocks noGrp="1"/>
          </p:cNvSpPr>
          <p:nvPr>
            <p:ph type="body" sz="quarter" idx="10" hasCustomPrompt="1"/>
          </p:nvPr>
        </p:nvSpPr>
        <p:spPr>
          <a:xfrm>
            <a:off x="327025" y="274637"/>
            <a:ext cx="3740150" cy="360000"/>
          </a:xfrm>
        </p:spPr>
        <p:txBody>
          <a:bodyPr>
            <a:normAutofit/>
          </a:bodyPr>
          <a:lstStyle>
            <a:lvl1pPr>
              <a:defRPr sz="2400" b="1"/>
            </a:lvl1pPr>
          </a:lstStyle>
          <a:p>
            <a:pPr lvl="0"/>
            <a:r>
              <a:rPr lang="en-US" dirty="0"/>
              <a:t>Learning goal</a:t>
            </a:r>
            <a:endParaRPr lang="en-AU" dirty="0"/>
          </a:p>
        </p:txBody>
      </p:sp>
      <p:sp>
        <p:nvSpPr>
          <p:cNvPr id="9" name="Text Placeholder 8">
            <a:extLst>
              <a:ext uri="{FF2B5EF4-FFF2-40B4-BE49-F238E27FC236}">
                <a16:creationId xmlns:a16="http://schemas.microsoft.com/office/drawing/2014/main" id="{900763A8-B150-BBFF-AE44-7348658000D5}"/>
              </a:ext>
            </a:extLst>
          </p:cNvPr>
          <p:cNvSpPr>
            <a:spLocks noGrp="1"/>
          </p:cNvSpPr>
          <p:nvPr>
            <p:ph type="body" sz="quarter" idx="11"/>
          </p:nvPr>
        </p:nvSpPr>
        <p:spPr>
          <a:xfrm>
            <a:off x="323850" y="771525"/>
            <a:ext cx="3743325" cy="33131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Text Placeholder 12">
            <a:extLst>
              <a:ext uri="{FF2B5EF4-FFF2-40B4-BE49-F238E27FC236}">
                <a16:creationId xmlns:a16="http://schemas.microsoft.com/office/drawing/2014/main" id="{04501167-8118-C700-E354-BE1CD7A235A5}"/>
              </a:ext>
            </a:extLst>
          </p:cNvPr>
          <p:cNvSpPr>
            <a:spLocks noGrp="1"/>
          </p:cNvSpPr>
          <p:nvPr>
            <p:ph type="body" sz="quarter" idx="12"/>
          </p:nvPr>
        </p:nvSpPr>
        <p:spPr>
          <a:xfrm>
            <a:off x="4572000" y="771525"/>
            <a:ext cx="4252913" cy="33131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528858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knowledgment of Countr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875A55-C2B1-B33E-1759-D70FFB534D47}"/>
              </a:ext>
            </a:extLst>
          </p:cNvPr>
          <p:cNvSpPr txBox="1"/>
          <p:nvPr userDrawn="1"/>
        </p:nvSpPr>
        <p:spPr>
          <a:xfrm>
            <a:off x="326819" y="771525"/>
            <a:ext cx="5109277" cy="3643305"/>
          </a:xfrm>
          <a:prstGeom prst="rect">
            <a:avLst/>
          </a:prstGeom>
          <a:noFill/>
          <a:ln>
            <a:noFill/>
          </a:ln>
        </p:spPr>
        <p:txBody>
          <a:bodyPr wrap="square" lIns="0" tIns="0" rIns="0" bIns="0" rtlCol="0">
            <a:spAutoFit/>
          </a:bodyPr>
          <a:lstStyle/>
          <a:p>
            <a:pPr lvl="0">
              <a:spcBef>
                <a:spcPts val="1020"/>
              </a:spcBef>
            </a:pPr>
            <a:r>
              <a:rPr lang="en-US" sz="1700" dirty="0">
                <a:solidFill>
                  <a:schemeClr val="tx1"/>
                </a:solidFill>
              </a:rPr>
              <a:t>QCAA acknowledges the Traditional Owners and Traditional Custodians of the lands on which we meet today.</a:t>
            </a:r>
          </a:p>
          <a:p>
            <a:pPr lvl="0">
              <a:spcBef>
                <a:spcPts val="1020"/>
              </a:spcBef>
            </a:pPr>
            <a:r>
              <a:rPr lang="en-US" sz="1700" dirty="0">
                <a:solidFill>
                  <a:schemeClr val="tx1"/>
                </a:solidFill>
              </a:rPr>
              <a:t>We pay our respects to their Elders and their descendants, who continue cultural and spiritual connections to Country, and we extend that respect to Aboriginal people and Torres Strait Islander people here today.</a:t>
            </a:r>
          </a:p>
          <a:p>
            <a:pPr lvl="0">
              <a:spcBef>
                <a:spcPts val="1020"/>
              </a:spcBef>
            </a:pPr>
            <a:r>
              <a:rPr lang="en-US" sz="1700" dirty="0">
                <a:solidFill>
                  <a:schemeClr val="tx1"/>
                </a:solidFill>
              </a:rPr>
              <a:t>We thank them for sharing their cultures and spiritualities and </a:t>
            </a:r>
            <a:r>
              <a:rPr lang="en-US" sz="1700" dirty="0" err="1">
                <a:solidFill>
                  <a:schemeClr val="tx1"/>
                </a:solidFill>
              </a:rPr>
              <a:t>recognise</a:t>
            </a:r>
            <a:r>
              <a:rPr lang="en-US" sz="1700" dirty="0">
                <a:solidFill>
                  <a:schemeClr val="tx1"/>
                </a:solidFill>
              </a:rPr>
              <a:t> the important contribution of this knowledge to our understanding of this place we call home.</a:t>
            </a:r>
          </a:p>
          <a:p>
            <a:pPr lvl="0">
              <a:spcBef>
                <a:spcPts val="630"/>
              </a:spcBef>
            </a:pPr>
            <a:r>
              <a:rPr lang="en-US" sz="1050" dirty="0">
                <a:solidFill>
                  <a:schemeClr val="tx1"/>
                </a:solidFill>
              </a:rPr>
              <a:t>Artwork ‘Growth through Learning’ by </a:t>
            </a:r>
            <a:r>
              <a:rPr lang="en-US" sz="1050" dirty="0" err="1">
                <a:solidFill>
                  <a:schemeClr val="tx1"/>
                </a:solidFill>
              </a:rPr>
              <a:t>Chern’ee</a:t>
            </a:r>
            <a:r>
              <a:rPr lang="en-US" sz="1050" dirty="0">
                <a:solidFill>
                  <a:schemeClr val="tx1"/>
                </a:solidFill>
              </a:rPr>
              <a:t>, Brooke and Jesse Sutton, </a:t>
            </a:r>
            <a:r>
              <a:rPr lang="en-US" sz="1050" dirty="0" err="1">
                <a:solidFill>
                  <a:schemeClr val="tx1"/>
                </a:solidFill>
              </a:rPr>
              <a:t>Kalkadoon</a:t>
            </a:r>
            <a:r>
              <a:rPr lang="en-US" sz="1050" dirty="0">
                <a:solidFill>
                  <a:schemeClr val="tx1"/>
                </a:solidFill>
              </a:rPr>
              <a:t>.</a:t>
            </a:r>
          </a:p>
        </p:txBody>
      </p:sp>
      <p:pic>
        <p:nvPicPr>
          <p:cNvPr id="4" name="Picture 3" descr="A colorful art piece with a flower&#10;&#10;Description automatically generated with medium confidence">
            <a:extLst>
              <a:ext uri="{FF2B5EF4-FFF2-40B4-BE49-F238E27FC236}">
                <a16:creationId xmlns:a16="http://schemas.microsoft.com/office/drawing/2014/main" id="{545B9814-EEE4-60C2-E2BF-7D0FB75FEA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71687" y="248603"/>
            <a:ext cx="3252940" cy="4339371"/>
          </a:xfrm>
          <a:prstGeom prst="rect">
            <a:avLst/>
          </a:prstGeom>
        </p:spPr>
      </p:pic>
      <p:sp>
        <p:nvSpPr>
          <p:cNvPr id="5" name="Title 1">
            <a:extLst>
              <a:ext uri="{FF2B5EF4-FFF2-40B4-BE49-F238E27FC236}">
                <a16:creationId xmlns:a16="http://schemas.microsoft.com/office/drawing/2014/main" id="{1E324225-D276-874D-F082-A5CB7F402A14}"/>
              </a:ext>
            </a:extLst>
          </p:cNvPr>
          <p:cNvSpPr>
            <a:spLocks noGrp="1"/>
          </p:cNvSpPr>
          <p:nvPr>
            <p:ph type="title" hasCustomPrompt="1"/>
          </p:nvPr>
        </p:nvSpPr>
        <p:spPr>
          <a:xfrm>
            <a:off x="326819" y="273600"/>
            <a:ext cx="4912797" cy="392594"/>
          </a:xfrm>
        </p:spPr>
        <p:txBody>
          <a:bodyPr/>
          <a:lstStyle>
            <a:lvl1pPr>
              <a:defRPr>
                <a:solidFill>
                  <a:schemeClr val="tx1"/>
                </a:solidFill>
              </a:defRPr>
            </a:lvl1pPr>
          </a:lstStyle>
          <a:p>
            <a:r>
              <a:rPr lang="en-US"/>
              <a:t>Acknowledgment of Country</a:t>
            </a:r>
            <a:endParaRPr lang="en-AU"/>
          </a:p>
        </p:txBody>
      </p:sp>
    </p:spTree>
    <p:extLst>
      <p:ext uri="{BB962C8B-B14F-4D97-AF65-F5344CB8AC3E}">
        <p14:creationId xmlns:p14="http://schemas.microsoft.com/office/powerpoint/2010/main" val="1198254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source (sing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a:xfrm>
            <a:off x="327025" y="771550"/>
            <a:ext cx="8496000" cy="2988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5">
            <a:extLst>
              <a:ext uri="{FF2B5EF4-FFF2-40B4-BE49-F238E27FC236}">
                <a16:creationId xmlns:a16="http://schemas.microsoft.com/office/drawing/2014/main" id="{2B464933-429E-4892-A661-B30F35246571}"/>
              </a:ext>
            </a:extLst>
          </p:cNvPr>
          <p:cNvSpPr>
            <a:spLocks noGrp="1"/>
          </p:cNvSpPr>
          <p:nvPr>
            <p:ph type="body" sz="quarter" idx="12" hasCustomPrompt="1"/>
          </p:nvPr>
        </p:nvSpPr>
        <p:spPr>
          <a:xfrm>
            <a:off x="323850" y="3867894"/>
            <a:ext cx="8496300" cy="619969"/>
          </a:xfrm>
        </p:spPr>
        <p:txBody>
          <a:bodyPr anchor="b" anchorCtr="0"/>
          <a:lstStyle>
            <a:lvl1pPr>
              <a:spcBef>
                <a:spcPts val="300"/>
              </a:spcBef>
              <a:defRPr sz="1100">
                <a:latin typeface="Arial" panose="020B0604020202020204" pitchFamily="34" charset="0"/>
                <a:cs typeface="Arial" panose="020B0604020202020204" pitchFamily="34" charset="0"/>
              </a:defRPr>
            </a:lvl1pPr>
          </a:lstStyle>
          <a:p>
            <a:pPr lvl="0"/>
            <a:r>
              <a:rPr lang="en-US" dirty="0"/>
              <a:t>Source: Author, Date.</a:t>
            </a:r>
          </a:p>
        </p:txBody>
      </p:sp>
    </p:spTree>
    <p:extLst>
      <p:ext uri="{BB962C8B-B14F-4D97-AF65-F5344CB8AC3E}">
        <p14:creationId xmlns:p14="http://schemas.microsoft.com/office/powerpoint/2010/main" val="2373809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s and sources (dou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84EBA-6364-4F5A-B3B4-BD696EEFFA5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4742822-94F7-480A-8D2A-78524826BEFE}"/>
              </a:ext>
            </a:extLst>
          </p:cNvPr>
          <p:cNvSpPr>
            <a:spLocks noGrp="1"/>
          </p:cNvSpPr>
          <p:nvPr>
            <p:ph sz="half" idx="1" hasCustomPrompt="1"/>
          </p:nvPr>
        </p:nvSpPr>
        <p:spPr>
          <a:xfrm>
            <a:off x="327025" y="771551"/>
            <a:ext cx="4168775" cy="2988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[Insert image, diagram or data]</a:t>
            </a:r>
          </a:p>
        </p:txBody>
      </p:sp>
      <p:sp>
        <p:nvSpPr>
          <p:cNvPr id="4" name="Content Placeholder 3">
            <a:extLst>
              <a:ext uri="{FF2B5EF4-FFF2-40B4-BE49-F238E27FC236}">
                <a16:creationId xmlns:a16="http://schemas.microsoft.com/office/drawing/2014/main" id="{2B98909B-7019-4C21-B305-A8E0BB95FC5C}"/>
              </a:ext>
            </a:extLst>
          </p:cNvPr>
          <p:cNvSpPr>
            <a:spLocks noGrp="1"/>
          </p:cNvSpPr>
          <p:nvPr>
            <p:ph sz="half" idx="2" hasCustomPrompt="1"/>
          </p:nvPr>
        </p:nvSpPr>
        <p:spPr>
          <a:xfrm>
            <a:off x="4648200" y="771551"/>
            <a:ext cx="4168775" cy="2988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[Insert image, diagram or data]</a:t>
            </a:r>
          </a:p>
        </p:txBody>
      </p:sp>
      <p:sp>
        <p:nvSpPr>
          <p:cNvPr id="5" name="Text Placeholder 5">
            <a:extLst>
              <a:ext uri="{FF2B5EF4-FFF2-40B4-BE49-F238E27FC236}">
                <a16:creationId xmlns:a16="http://schemas.microsoft.com/office/drawing/2014/main" id="{DD1EECA1-1EA1-4E5E-87CB-10903A9F2B87}"/>
              </a:ext>
            </a:extLst>
          </p:cNvPr>
          <p:cNvSpPr>
            <a:spLocks noGrp="1"/>
          </p:cNvSpPr>
          <p:nvPr>
            <p:ph type="body" sz="quarter" idx="12" hasCustomPrompt="1"/>
          </p:nvPr>
        </p:nvSpPr>
        <p:spPr>
          <a:xfrm>
            <a:off x="323850" y="3867894"/>
            <a:ext cx="4168775" cy="648073"/>
          </a:xfrm>
        </p:spPr>
        <p:txBody>
          <a:bodyPr/>
          <a:lstStyle>
            <a:lvl1pPr>
              <a:spcBef>
                <a:spcPts val="300"/>
              </a:spcBef>
              <a:defRPr sz="1100">
                <a:latin typeface="Arial" panose="020B0604020202020204" pitchFamily="34" charset="0"/>
                <a:cs typeface="Arial" panose="020B0604020202020204" pitchFamily="34" charset="0"/>
              </a:defRPr>
            </a:lvl1pPr>
          </a:lstStyle>
          <a:p>
            <a:pPr lvl="0"/>
            <a:r>
              <a:rPr lang="en-US"/>
              <a:t>Source: Author, Date.</a:t>
            </a:r>
          </a:p>
        </p:txBody>
      </p:sp>
      <p:sp>
        <p:nvSpPr>
          <p:cNvPr id="6" name="Text Placeholder 5">
            <a:extLst>
              <a:ext uri="{FF2B5EF4-FFF2-40B4-BE49-F238E27FC236}">
                <a16:creationId xmlns:a16="http://schemas.microsoft.com/office/drawing/2014/main" id="{C8A54F64-B37E-4FBE-B96A-EDCC71221E3F}"/>
              </a:ext>
            </a:extLst>
          </p:cNvPr>
          <p:cNvSpPr>
            <a:spLocks noGrp="1"/>
          </p:cNvSpPr>
          <p:nvPr>
            <p:ph type="body" sz="quarter" idx="13" hasCustomPrompt="1"/>
          </p:nvPr>
        </p:nvSpPr>
        <p:spPr>
          <a:xfrm>
            <a:off x="4648200" y="3867894"/>
            <a:ext cx="4168775" cy="648073"/>
          </a:xfrm>
        </p:spPr>
        <p:txBody>
          <a:bodyPr/>
          <a:lstStyle>
            <a:lvl1pPr>
              <a:spcBef>
                <a:spcPts val="300"/>
              </a:spcBef>
              <a:defRPr sz="1100">
                <a:latin typeface="Arial" panose="020B0604020202020204" pitchFamily="34" charset="0"/>
                <a:cs typeface="Arial" panose="020B0604020202020204" pitchFamily="34" charset="0"/>
              </a:defRPr>
            </a:lvl1pPr>
          </a:lstStyle>
          <a:p>
            <a:pPr lvl="0"/>
            <a:r>
              <a:rPr lang="en-US"/>
              <a:t>Source: Author, Date.</a:t>
            </a:r>
          </a:p>
        </p:txBody>
      </p:sp>
    </p:spTree>
    <p:extLst>
      <p:ext uri="{BB962C8B-B14F-4D97-AF65-F5344CB8AC3E}">
        <p14:creationId xmlns:p14="http://schemas.microsoft.com/office/powerpoint/2010/main" val="3638555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84EBA-6364-4F5A-B3B4-BD696EEFFA5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4742822-94F7-480A-8D2A-78524826BEFE}"/>
              </a:ext>
            </a:extLst>
          </p:cNvPr>
          <p:cNvSpPr>
            <a:spLocks noGrp="1"/>
          </p:cNvSpPr>
          <p:nvPr>
            <p:ph sz="half" idx="1"/>
          </p:nvPr>
        </p:nvSpPr>
        <p:spPr>
          <a:xfrm>
            <a:off x="327025" y="771551"/>
            <a:ext cx="4168775" cy="3708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2B98909B-7019-4C21-B305-A8E0BB95FC5C}"/>
              </a:ext>
            </a:extLst>
          </p:cNvPr>
          <p:cNvSpPr>
            <a:spLocks noGrp="1"/>
          </p:cNvSpPr>
          <p:nvPr>
            <p:ph sz="half" idx="2"/>
          </p:nvPr>
        </p:nvSpPr>
        <p:spPr>
          <a:xfrm>
            <a:off x="4648200" y="771551"/>
            <a:ext cx="4244280" cy="3708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65454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42BA8-4BA7-4D13-9B50-9CA6721E3C26}"/>
              </a:ext>
            </a:extLst>
          </p:cNvPr>
          <p:cNvSpPr>
            <a:spLocks noGrp="1"/>
          </p:cNvSpPr>
          <p:nvPr>
            <p:ph type="title"/>
          </p:nvPr>
        </p:nvSpPr>
        <p:spPr>
          <a:xfrm>
            <a:off x="630238" y="274639"/>
            <a:ext cx="7886700" cy="856952"/>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D72BF85-D71A-427C-A9C4-1B4B4FB8DB0D}"/>
              </a:ext>
            </a:extLst>
          </p:cNvPr>
          <p:cNvSpPr>
            <a:spLocks noGrp="1"/>
          </p:cNvSpPr>
          <p:nvPr>
            <p:ph type="body" idx="1"/>
          </p:nvPr>
        </p:nvSpPr>
        <p:spPr>
          <a:xfrm>
            <a:off x="630238" y="1260475"/>
            <a:ext cx="3868737" cy="619125"/>
          </a:xfrm>
        </p:spPr>
        <p:txBody>
          <a:bodyPr anchor="b">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73A536-3E21-471A-8CFA-B8FA5D60732B}"/>
              </a:ext>
            </a:extLst>
          </p:cNvPr>
          <p:cNvSpPr>
            <a:spLocks noGrp="1"/>
          </p:cNvSpPr>
          <p:nvPr>
            <p:ph sz="half" idx="2"/>
          </p:nvPr>
        </p:nvSpPr>
        <p:spPr>
          <a:xfrm>
            <a:off x="630238" y="1879600"/>
            <a:ext cx="3868737" cy="2608263"/>
          </a:xfrm>
        </p:spPr>
        <p:txBody>
          <a:bodyPr>
            <a:normAutofit/>
          </a:bodyPr>
          <a:lstStyle>
            <a:lvl1pPr>
              <a:defRPr sz="1600">
                <a:latin typeface="Arial" panose="020B0604020202020204" pitchFamily="34" charset="0"/>
                <a:cs typeface="Arial" panose="020B0604020202020204" pitchFamily="34" charset="0"/>
              </a:defRPr>
            </a:lvl1pPr>
            <a:lvl2pPr>
              <a:spcBef>
                <a:spcPts val="100"/>
              </a:spcBef>
              <a:defRPr sz="1600">
                <a:latin typeface="Arial" panose="020B0604020202020204" pitchFamily="34" charset="0"/>
                <a:cs typeface="Arial" panose="020B0604020202020204" pitchFamily="34" charset="0"/>
              </a:defRPr>
            </a:lvl2pPr>
            <a:lvl3pPr>
              <a:spcBef>
                <a:spcPts val="100"/>
              </a:spcBef>
              <a:defRPr sz="1600">
                <a:latin typeface="Arial" panose="020B0604020202020204" pitchFamily="34" charset="0"/>
                <a:cs typeface="Arial" panose="020B0604020202020204" pitchFamily="34" charset="0"/>
              </a:defRPr>
            </a:lvl3pPr>
            <a:lvl4pPr>
              <a:spcBef>
                <a:spcPts val="100"/>
              </a:spcBef>
              <a:defRPr sz="1600">
                <a:latin typeface="Arial" panose="020B0604020202020204" pitchFamily="34" charset="0"/>
                <a:cs typeface="Arial" panose="020B0604020202020204" pitchFamily="34" charset="0"/>
              </a:defRPr>
            </a:lvl4pPr>
            <a:lvl5pPr>
              <a:spcBef>
                <a:spcPts val="100"/>
              </a:spcBef>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85A4AB8E-BCD5-418A-BDD0-0001CD6889C9}"/>
              </a:ext>
            </a:extLst>
          </p:cNvPr>
          <p:cNvSpPr>
            <a:spLocks noGrp="1"/>
          </p:cNvSpPr>
          <p:nvPr>
            <p:ph type="body" sz="quarter" idx="3"/>
          </p:nvPr>
        </p:nvSpPr>
        <p:spPr>
          <a:xfrm>
            <a:off x="4629150" y="1260475"/>
            <a:ext cx="3887788" cy="619125"/>
          </a:xfrm>
        </p:spPr>
        <p:txBody>
          <a:bodyPr anchor="b">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E5E236-EE41-4919-829D-B29130C3E637}"/>
              </a:ext>
            </a:extLst>
          </p:cNvPr>
          <p:cNvSpPr>
            <a:spLocks noGrp="1"/>
          </p:cNvSpPr>
          <p:nvPr>
            <p:ph sz="quarter" idx="4"/>
          </p:nvPr>
        </p:nvSpPr>
        <p:spPr>
          <a:xfrm>
            <a:off x="4629150" y="1879600"/>
            <a:ext cx="3887788" cy="2608263"/>
          </a:xfrm>
        </p:spPr>
        <p:txBody>
          <a:bodyPr>
            <a:normAutofit/>
          </a:bodyPr>
          <a:lstStyle>
            <a:lvl1pPr>
              <a:defRPr sz="1600">
                <a:latin typeface="Arial" panose="020B0604020202020204" pitchFamily="34" charset="0"/>
                <a:cs typeface="Arial" panose="020B0604020202020204" pitchFamily="34" charset="0"/>
              </a:defRPr>
            </a:lvl1pPr>
            <a:lvl2pPr>
              <a:spcBef>
                <a:spcPts val="100"/>
              </a:spcBef>
              <a:defRPr sz="1600">
                <a:latin typeface="Arial" panose="020B0604020202020204" pitchFamily="34" charset="0"/>
                <a:cs typeface="Arial" panose="020B0604020202020204" pitchFamily="34" charset="0"/>
              </a:defRPr>
            </a:lvl2pPr>
            <a:lvl3pPr>
              <a:spcBef>
                <a:spcPts val="100"/>
              </a:spcBef>
              <a:defRPr sz="1600">
                <a:latin typeface="Arial" panose="020B0604020202020204" pitchFamily="34" charset="0"/>
                <a:cs typeface="Arial" panose="020B0604020202020204" pitchFamily="34" charset="0"/>
              </a:defRPr>
            </a:lvl3pPr>
            <a:lvl4pPr>
              <a:spcBef>
                <a:spcPts val="100"/>
              </a:spcBef>
              <a:defRPr sz="1600">
                <a:latin typeface="Arial" panose="020B0604020202020204" pitchFamily="34" charset="0"/>
                <a:cs typeface="Arial" panose="020B0604020202020204" pitchFamily="34" charset="0"/>
              </a:defRPr>
            </a:lvl4pPr>
            <a:lvl5pPr>
              <a:spcBef>
                <a:spcPts val="100"/>
              </a:spcBef>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76226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4F48-2ED4-41FF-9E26-48A0CD37FB51}"/>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687156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016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11AFB-666F-410F-A7E4-51C87A369E55}"/>
              </a:ext>
            </a:extLst>
          </p:cNvPr>
          <p:cNvSpPr>
            <a:spLocks noGrp="1"/>
          </p:cNvSpPr>
          <p:nvPr>
            <p:ph type="title"/>
          </p:nvPr>
        </p:nvSpPr>
        <p:spPr>
          <a:xfrm>
            <a:off x="327026" y="342900"/>
            <a:ext cx="3020838" cy="1200150"/>
          </a:xfrm>
        </p:spPr>
        <p:txBody>
          <a:bodyPr anchor="t" anchorCtr="0">
            <a:normAutofit/>
          </a:bodyPr>
          <a:lstStyle>
            <a:lvl1pPr>
              <a:defRPr sz="20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74E4483-EB55-4CF4-AE57-01EDC84C64A3}"/>
              </a:ext>
            </a:extLst>
          </p:cNvPr>
          <p:cNvSpPr>
            <a:spLocks noGrp="1"/>
          </p:cNvSpPr>
          <p:nvPr>
            <p:ph idx="1"/>
          </p:nvPr>
        </p:nvSpPr>
        <p:spPr>
          <a:xfrm>
            <a:off x="3497581" y="342901"/>
            <a:ext cx="5326380" cy="4143374"/>
          </a:xfrm>
        </p:spPr>
        <p:txBody>
          <a:bodyPr>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8C18F770-BF8F-43F6-8416-EF04D067FB70}"/>
              </a:ext>
            </a:extLst>
          </p:cNvPr>
          <p:cNvSpPr>
            <a:spLocks noGrp="1"/>
          </p:cNvSpPr>
          <p:nvPr>
            <p:ph type="body" sz="half" idx="2"/>
          </p:nvPr>
        </p:nvSpPr>
        <p:spPr>
          <a:xfrm>
            <a:off x="327026" y="1543049"/>
            <a:ext cx="3020838" cy="2943226"/>
          </a:xfrm>
        </p:spPr>
        <p:txBody>
          <a:bodyPr>
            <a:normAutofit/>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00645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56627-21F8-4718-89AD-405F31E788E9}"/>
              </a:ext>
            </a:extLst>
          </p:cNvPr>
          <p:cNvSpPr>
            <a:spLocks noGrp="1"/>
          </p:cNvSpPr>
          <p:nvPr>
            <p:ph type="title"/>
          </p:nvPr>
        </p:nvSpPr>
        <p:spPr>
          <a:xfrm>
            <a:off x="1836000" y="3476625"/>
            <a:ext cx="5472000" cy="535284"/>
          </a:xfrm>
        </p:spPr>
        <p:txBody>
          <a:bodyPr anchor="b">
            <a:normAutofit/>
          </a:bodyPr>
          <a:lstStyle>
            <a:lvl1pPr>
              <a:defRPr sz="20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7EAF3C9-D700-4112-AB6F-DAF7AC89A489}"/>
              </a:ext>
            </a:extLst>
          </p:cNvPr>
          <p:cNvSpPr>
            <a:spLocks noGrp="1"/>
          </p:cNvSpPr>
          <p:nvPr>
            <p:ph type="pic" idx="1"/>
          </p:nvPr>
        </p:nvSpPr>
        <p:spPr>
          <a:xfrm>
            <a:off x="1836000" y="352425"/>
            <a:ext cx="5472000" cy="30575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DF3B5A1-D087-4D9B-943C-388FCFF03DD4}"/>
              </a:ext>
            </a:extLst>
          </p:cNvPr>
          <p:cNvSpPr>
            <a:spLocks noGrp="1"/>
          </p:cNvSpPr>
          <p:nvPr>
            <p:ph type="body" sz="half" idx="2"/>
          </p:nvPr>
        </p:nvSpPr>
        <p:spPr>
          <a:xfrm>
            <a:off x="1836000" y="4019550"/>
            <a:ext cx="5472000" cy="468312"/>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67444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pyright notice">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4A1A62DA-5614-4A9F-B103-C2F53BF002CD}"/>
              </a:ext>
            </a:extLst>
          </p:cNvPr>
          <p:cNvSpPr>
            <a:spLocks noGrp="1"/>
          </p:cNvSpPr>
          <p:nvPr>
            <p:ph sz="quarter" idx="11" hasCustomPrompt="1"/>
          </p:nvPr>
        </p:nvSpPr>
        <p:spPr>
          <a:xfrm>
            <a:off x="323528" y="843558"/>
            <a:ext cx="8496000" cy="3644305"/>
          </a:xfrm>
        </p:spPr>
        <p:txBody>
          <a:bodyPr>
            <a:normAutofit/>
          </a:bodyPr>
          <a:lstStyle>
            <a:lvl1pPr>
              <a:defRPr sz="14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a:lnSpc>
                <a:spcPct val="110000"/>
              </a:lnSpc>
              <a:spcAft>
                <a:spcPts val="0"/>
              </a:spcAft>
            </a:pPr>
            <a:r>
              <a:rPr lang="en-US" sz="1200"/>
              <a:t>               </a:t>
            </a:r>
            <a:r>
              <a:rPr lang="en-US" sz="1400"/>
              <a:t>© State of Queensland (QCAA) </a:t>
            </a:r>
            <a:r>
              <a:rPr lang="en-AU" sz="1400"/>
              <a:t>2021</a:t>
            </a:r>
          </a:p>
          <a:p>
            <a:pPr>
              <a:lnSpc>
                <a:spcPct val="110000"/>
              </a:lnSpc>
            </a:pPr>
            <a:r>
              <a:rPr lang="en-AU" sz="1400" b="1" spc="-20"/>
              <a:t>Licence</a:t>
            </a:r>
            <a:r>
              <a:rPr lang="en-AU" sz="1400" spc="-20"/>
              <a:t>: </a:t>
            </a:r>
            <a:r>
              <a:rPr lang="en-AU" sz="1400" spc="-20">
                <a:hlinkClick r:id="rId2"/>
              </a:rPr>
              <a:t>https://creativecommons.org/licenses/by/4.0</a:t>
            </a:r>
            <a:r>
              <a:rPr lang="en-AU" sz="1400" spc="-20"/>
              <a:t> </a:t>
            </a:r>
            <a:r>
              <a:rPr lang="en-AU" sz="1400" b="1" spc="-20">
                <a:solidFill>
                  <a:schemeClr val="tx2">
                    <a:lumMod val="50000"/>
                    <a:lumOff val="50000"/>
                  </a:schemeClr>
                </a:solidFill>
              </a:rPr>
              <a:t>|</a:t>
            </a:r>
            <a:r>
              <a:rPr lang="en-AU" sz="1400" spc="-20"/>
              <a:t> </a:t>
            </a:r>
            <a:r>
              <a:rPr lang="en-AU" sz="1400" b="1" spc="-20"/>
              <a:t>Copyright notice:</a:t>
            </a:r>
            <a:r>
              <a:rPr lang="en-AU" sz="1400" spc="-20"/>
              <a:t> </a:t>
            </a:r>
            <a:r>
              <a:rPr lang="en-AU" sz="1400" spc="-20">
                <a:hlinkClick r:id="rId3"/>
              </a:rPr>
              <a:t>www.qcaa.qld.edu.au/copyright</a:t>
            </a:r>
            <a:r>
              <a:rPr lang="en-AU" sz="1400" spc="-20"/>
              <a:t> — lists the full terms and conditions, which specify certain exceptions to the licence. </a:t>
            </a:r>
            <a:r>
              <a:rPr lang="en-AU" sz="1400" b="1" spc="-20">
                <a:solidFill>
                  <a:schemeClr val="tx2">
                    <a:lumMod val="50000"/>
                    <a:lumOff val="50000"/>
                  </a:schemeClr>
                </a:solidFill>
              </a:rPr>
              <a:t>|</a:t>
            </a:r>
            <a:r>
              <a:rPr lang="en-AU" sz="1400" spc="-20"/>
              <a:t> </a:t>
            </a:r>
            <a:br>
              <a:rPr lang="en-AU" sz="1400" spc="-20"/>
            </a:br>
            <a:r>
              <a:rPr lang="en-US" sz="1400" b="1"/>
              <a:t>Attribution </a:t>
            </a:r>
            <a:r>
              <a:rPr lang="en-US" sz="1400"/>
              <a:t>(include the link): ©</a:t>
            </a:r>
            <a:r>
              <a:rPr lang="en-AU" sz="1400"/>
              <a:t> </a:t>
            </a:r>
            <a:r>
              <a:rPr lang="en-US" sz="1400"/>
              <a:t>State</a:t>
            </a:r>
            <a:r>
              <a:rPr lang="en-AU" sz="1400"/>
              <a:t> </a:t>
            </a:r>
            <a:r>
              <a:rPr lang="en-US" sz="1400"/>
              <a:t>of</a:t>
            </a:r>
            <a:r>
              <a:rPr lang="en-AU" sz="1400"/>
              <a:t> </a:t>
            </a:r>
            <a:r>
              <a:rPr lang="en-US" sz="1400"/>
              <a:t>Queensland</a:t>
            </a:r>
            <a:r>
              <a:rPr lang="en-AU" sz="1400"/>
              <a:t> </a:t>
            </a:r>
            <a:r>
              <a:rPr lang="en-US" sz="1400"/>
              <a:t>(QCAA)</a:t>
            </a:r>
            <a:r>
              <a:rPr lang="en-AU" sz="1400"/>
              <a:t> 2021 </a:t>
            </a:r>
            <a:r>
              <a:rPr lang="en-AU" sz="1400" spc="-20">
                <a:hlinkClick r:id="rId3"/>
              </a:rPr>
              <a:t>www.qcaa.qld.edu.au/copyright</a:t>
            </a:r>
            <a:r>
              <a:rPr lang="en-AU" sz="1400" spc="-20"/>
              <a:t> </a:t>
            </a:r>
            <a:endParaRPr lang="en-AU" sz="1400"/>
          </a:p>
          <a:p>
            <a:pPr>
              <a:lnSpc>
                <a:spcPct val="110000"/>
              </a:lnSpc>
            </a:pPr>
            <a:r>
              <a:rPr lang="en-US" sz="1400"/>
              <a:t>Other copyright material in this presentation is listed on the previous slide/s. </a:t>
            </a:r>
            <a:endParaRPr lang="en-US"/>
          </a:p>
        </p:txBody>
      </p:sp>
      <p:sp>
        <p:nvSpPr>
          <p:cNvPr id="2" name="Title 1">
            <a:extLst>
              <a:ext uri="{FF2B5EF4-FFF2-40B4-BE49-F238E27FC236}">
                <a16:creationId xmlns:a16="http://schemas.microsoft.com/office/drawing/2014/main" id="{7AFFA97D-ABC9-4BB6-BC0F-7F95F2C902CB}"/>
              </a:ext>
            </a:extLst>
          </p:cNvPr>
          <p:cNvSpPr>
            <a:spLocks noGrp="1"/>
          </p:cNvSpPr>
          <p:nvPr>
            <p:ph type="title" hasCustomPrompt="1"/>
          </p:nvPr>
        </p:nvSpPr>
        <p:spPr/>
        <p:txBody>
          <a:bodyPr/>
          <a:lstStyle>
            <a:lvl1pPr>
              <a:defRPr/>
            </a:lvl1pPr>
          </a:lstStyle>
          <a:p>
            <a:r>
              <a:rPr lang="en-US"/>
              <a:t>Copyright notice</a:t>
            </a:r>
            <a:endParaRPr lang="en-AU"/>
          </a:p>
        </p:txBody>
      </p:sp>
      <p:pic>
        <p:nvPicPr>
          <p:cNvPr id="4" name="Picture 3">
            <a:hlinkClick r:id="rId4"/>
            <a:extLst>
              <a:ext uri="{FF2B5EF4-FFF2-40B4-BE49-F238E27FC236}">
                <a16:creationId xmlns:a16="http://schemas.microsoft.com/office/drawing/2014/main" id="{70247D21-6793-4DFC-A2F4-2109C47AFB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1240" y="771550"/>
            <a:ext cx="576000" cy="275357"/>
          </a:xfrm>
          <a:prstGeom prst="rect">
            <a:avLst/>
          </a:prstGeom>
        </p:spPr>
      </p:pic>
    </p:spTree>
    <p:extLst>
      <p:ext uri="{BB962C8B-B14F-4D97-AF65-F5344CB8AC3E}">
        <p14:creationId xmlns:p14="http://schemas.microsoft.com/office/powerpoint/2010/main" val="6756919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cial media lin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4F48-2ED4-41FF-9E26-48A0CD37FB51}"/>
              </a:ext>
            </a:extLst>
          </p:cNvPr>
          <p:cNvSpPr>
            <a:spLocks noGrp="1"/>
          </p:cNvSpPr>
          <p:nvPr>
            <p:ph type="title"/>
          </p:nvPr>
        </p:nvSpPr>
        <p:spPr/>
        <p:txBody>
          <a:bodyPr/>
          <a:lstStyle/>
          <a:p>
            <a:r>
              <a:rPr lang="en-US"/>
              <a:t>Click to edit Master title style</a:t>
            </a:r>
            <a:endParaRPr lang="en-AU"/>
          </a:p>
        </p:txBody>
      </p:sp>
      <p:sp>
        <p:nvSpPr>
          <p:cNvPr id="14" name="Linkedin - text">
            <a:extLst>
              <a:ext uri="{FF2B5EF4-FFF2-40B4-BE49-F238E27FC236}">
                <a16:creationId xmlns:a16="http://schemas.microsoft.com/office/drawing/2014/main" id="{CB93571B-8D7A-8369-A5E9-C7CE8E8F2414}"/>
              </a:ext>
            </a:extLst>
          </p:cNvPr>
          <p:cNvSpPr/>
          <p:nvPr userDrawn="1"/>
        </p:nvSpPr>
        <p:spPr>
          <a:xfrm>
            <a:off x="5822484" y="1648911"/>
            <a:ext cx="2781964" cy="430887"/>
          </a:xfrm>
          <a:prstGeom prst="rect">
            <a:avLst/>
          </a:prstGeom>
        </p:spPr>
        <p:txBody>
          <a:bodyPr wrap="square">
            <a:spAutoFit/>
          </a:bodyPr>
          <a:lstStyle/>
          <a:p>
            <a:pPr algn="l"/>
            <a:r>
              <a:rPr lang="en-AU" sz="1100"/>
              <a:t>www.linkedin.com/company/queensland-curriculum-and-assessment-authority</a:t>
            </a:r>
          </a:p>
        </p:txBody>
      </p:sp>
      <p:sp>
        <p:nvSpPr>
          <p:cNvPr id="27" name="Linkedin link">
            <a:hlinkClick r:id="rId2"/>
            <a:extLst>
              <a:ext uri="{FF2B5EF4-FFF2-40B4-BE49-F238E27FC236}">
                <a16:creationId xmlns:a16="http://schemas.microsoft.com/office/drawing/2014/main" id="{CA743674-4AD3-C19A-F34E-F8AF9388333C}"/>
              </a:ext>
            </a:extLst>
          </p:cNvPr>
          <p:cNvSpPr/>
          <p:nvPr userDrawn="1"/>
        </p:nvSpPr>
        <p:spPr bwMode="auto">
          <a:xfrm>
            <a:off x="5824846" y="1662776"/>
            <a:ext cx="2674213" cy="423546"/>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pic>
        <p:nvPicPr>
          <p:cNvPr id="28" name="Linkedin - logo">
            <a:extLst>
              <a:ext uri="{FF2B5EF4-FFF2-40B4-BE49-F238E27FC236}">
                <a16:creationId xmlns:a16="http://schemas.microsoft.com/office/drawing/2014/main" id="{7A906FCD-6B6D-C10F-E7D7-F6E8422154A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2837" y="1314232"/>
            <a:ext cx="810000" cy="810000"/>
          </a:xfrm>
          <a:prstGeom prst="rect">
            <a:avLst/>
          </a:prstGeom>
        </p:spPr>
      </p:pic>
      <p:sp>
        <p:nvSpPr>
          <p:cNvPr id="29" name="Youtube - text">
            <a:extLst>
              <a:ext uri="{FF2B5EF4-FFF2-40B4-BE49-F238E27FC236}">
                <a16:creationId xmlns:a16="http://schemas.microsoft.com/office/drawing/2014/main" id="{AD4E6C1A-0FD0-486D-F09D-0F149148BFB1}"/>
              </a:ext>
            </a:extLst>
          </p:cNvPr>
          <p:cNvSpPr/>
          <p:nvPr userDrawn="1"/>
        </p:nvSpPr>
        <p:spPr>
          <a:xfrm>
            <a:off x="1422497" y="3234808"/>
            <a:ext cx="2332690" cy="261610"/>
          </a:xfrm>
          <a:prstGeom prst="rect">
            <a:avLst/>
          </a:prstGeom>
        </p:spPr>
        <p:txBody>
          <a:bodyPr wrap="none">
            <a:spAutoFit/>
          </a:bodyPr>
          <a:lstStyle/>
          <a:p>
            <a:pPr algn="l"/>
            <a:r>
              <a:rPr lang="en-AU" sz="1100"/>
              <a:t>www.youtube.com/user/TheQCAA</a:t>
            </a:r>
            <a:endParaRPr lang="en-AU" sz="1050"/>
          </a:p>
        </p:txBody>
      </p:sp>
      <p:sp>
        <p:nvSpPr>
          <p:cNvPr id="30" name="Youtube link">
            <a:hlinkClick r:id="rId4"/>
            <a:extLst>
              <a:ext uri="{FF2B5EF4-FFF2-40B4-BE49-F238E27FC236}">
                <a16:creationId xmlns:a16="http://schemas.microsoft.com/office/drawing/2014/main" id="{2A56898E-AE59-3B53-A4EA-44F78E8B27D3}"/>
              </a:ext>
            </a:extLst>
          </p:cNvPr>
          <p:cNvSpPr/>
          <p:nvPr userDrawn="1"/>
        </p:nvSpPr>
        <p:spPr bwMode="auto">
          <a:xfrm>
            <a:off x="1455585" y="3221760"/>
            <a:ext cx="2266950" cy="28770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pic>
        <p:nvPicPr>
          <p:cNvPr id="31" name="Youtube - logo">
            <a:extLst>
              <a:ext uri="{FF2B5EF4-FFF2-40B4-BE49-F238E27FC236}">
                <a16:creationId xmlns:a16="http://schemas.microsoft.com/office/drawing/2014/main" id="{DA2A9731-9511-D2C9-1E26-25750D05C0B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081" y="2912348"/>
            <a:ext cx="811530" cy="811530"/>
          </a:xfrm>
          <a:prstGeom prst="rect">
            <a:avLst/>
          </a:prstGeom>
        </p:spPr>
      </p:pic>
      <p:sp>
        <p:nvSpPr>
          <p:cNvPr id="32" name="Facebook - text">
            <a:extLst>
              <a:ext uri="{FF2B5EF4-FFF2-40B4-BE49-F238E27FC236}">
                <a16:creationId xmlns:a16="http://schemas.microsoft.com/office/drawing/2014/main" id="{C0054BC2-BA1E-79EC-60C3-450A77CC2CB3}"/>
              </a:ext>
            </a:extLst>
          </p:cNvPr>
          <p:cNvSpPr/>
          <p:nvPr userDrawn="1"/>
        </p:nvSpPr>
        <p:spPr>
          <a:xfrm>
            <a:off x="1442568" y="1648694"/>
            <a:ext cx="2449710" cy="261610"/>
          </a:xfrm>
          <a:prstGeom prst="rect">
            <a:avLst/>
          </a:prstGeom>
        </p:spPr>
        <p:txBody>
          <a:bodyPr wrap="none">
            <a:spAutoFit/>
          </a:bodyPr>
          <a:lstStyle/>
          <a:p>
            <a:pPr algn="l"/>
            <a:r>
              <a:rPr lang="en-AU" sz="1100"/>
              <a:t>www.facebook.com/qcaa.qld.edu.au</a:t>
            </a:r>
          </a:p>
        </p:txBody>
      </p:sp>
      <p:sp>
        <p:nvSpPr>
          <p:cNvPr id="33" name="Facebook link">
            <a:hlinkClick r:id="rId6"/>
            <a:extLst>
              <a:ext uri="{FF2B5EF4-FFF2-40B4-BE49-F238E27FC236}">
                <a16:creationId xmlns:a16="http://schemas.microsoft.com/office/drawing/2014/main" id="{9C0B54B9-5A68-D355-DDB1-279C88EC564D}"/>
              </a:ext>
            </a:extLst>
          </p:cNvPr>
          <p:cNvSpPr/>
          <p:nvPr userDrawn="1"/>
        </p:nvSpPr>
        <p:spPr bwMode="auto">
          <a:xfrm>
            <a:off x="1475656" y="1635646"/>
            <a:ext cx="2381251" cy="28770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pic>
        <p:nvPicPr>
          <p:cNvPr id="34" name="Facebook - logo">
            <a:extLst>
              <a:ext uri="{FF2B5EF4-FFF2-40B4-BE49-F238E27FC236}">
                <a16:creationId xmlns:a16="http://schemas.microsoft.com/office/drawing/2014/main" id="{1EF6CBA3-F882-56B4-74A8-F23044216B02}"/>
              </a:ext>
              <a:ext uri="{C183D7F6-B498-43B3-948B-1728B52AA6E4}">
                <adec:decorative xmlns:adec="http://schemas.microsoft.com/office/drawing/2017/decorative" val="1"/>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32081" y="1276846"/>
            <a:ext cx="846686" cy="850588"/>
          </a:xfrm>
          <a:prstGeom prst="rect">
            <a:avLst/>
          </a:prstGeom>
          <a:noFill/>
          <a:extLst>
            <a:ext uri="{909E8E84-426E-40DD-AFC4-6F175D3DCCD1}">
              <a14:hiddenFill xmlns:a14="http://schemas.microsoft.com/office/drawing/2010/main">
                <a:solidFill>
                  <a:srgbClr val="FFFFFF"/>
                </a:solidFill>
              </a14:hiddenFill>
            </a:ext>
          </a:extLst>
        </p:spPr>
      </p:pic>
      <p:sp>
        <p:nvSpPr>
          <p:cNvPr id="3" name="Instagram - text">
            <a:extLst>
              <a:ext uri="{FF2B5EF4-FFF2-40B4-BE49-F238E27FC236}">
                <a16:creationId xmlns:a16="http://schemas.microsoft.com/office/drawing/2014/main" id="{492307DE-D1E8-0CDE-9849-27FF2816AE88}"/>
              </a:ext>
            </a:extLst>
          </p:cNvPr>
          <p:cNvSpPr/>
          <p:nvPr userDrawn="1"/>
        </p:nvSpPr>
        <p:spPr>
          <a:xfrm>
            <a:off x="5822484" y="3234807"/>
            <a:ext cx="1946367" cy="261610"/>
          </a:xfrm>
          <a:prstGeom prst="rect">
            <a:avLst/>
          </a:prstGeom>
        </p:spPr>
        <p:txBody>
          <a:bodyPr wrap="none">
            <a:spAutoFit/>
          </a:bodyPr>
          <a:lstStyle/>
          <a:p>
            <a:pPr algn="l"/>
            <a:r>
              <a:rPr lang="en-AU" sz="1100"/>
              <a:t>www.instagram.com/myqce</a:t>
            </a:r>
          </a:p>
        </p:txBody>
      </p:sp>
      <p:sp>
        <p:nvSpPr>
          <p:cNvPr id="4" name="Instagram link">
            <a:hlinkClick r:id="rId8"/>
            <a:extLst>
              <a:ext uri="{FF2B5EF4-FFF2-40B4-BE49-F238E27FC236}">
                <a16:creationId xmlns:a16="http://schemas.microsoft.com/office/drawing/2014/main" id="{BE57B91F-2588-5C44-E1F2-7F5FDAA325D3}"/>
              </a:ext>
            </a:extLst>
          </p:cNvPr>
          <p:cNvSpPr/>
          <p:nvPr userDrawn="1"/>
        </p:nvSpPr>
        <p:spPr bwMode="auto">
          <a:xfrm>
            <a:off x="5831049" y="3234807"/>
            <a:ext cx="1930582" cy="287705"/>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pic>
        <p:nvPicPr>
          <p:cNvPr id="5" name="Instagram - logo">
            <a:extLst>
              <a:ext uri="{FF2B5EF4-FFF2-40B4-BE49-F238E27FC236}">
                <a16:creationId xmlns:a16="http://schemas.microsoft.com/office/drawing/2014/main" id="{551A8A3F-FA9F-AB30-537D-E37B06BB87D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43247" y="2913878"/>
            <a:ext cx="810000" cy="810000"/>
          </a:xfrm>
          <a:prstGeom prst="rect">
            <a:avLst/>
          </a:prstGeom>
        </p:spPr>
      </p:pic>
    </p:spTree>
    <p:extLst>
      <p:ext uri="{BB962C8B-B14F-4D97-AF65-F5344CB8AC3E}">
        <p14:creationId xmlns:p14="http://schemas.microsoft.com/office/powerpoint/2010/main" val="1187084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bulle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spcBef>
                <a:spcPts val="300"/>
              </a:spcBef>
              <a:defRPr>
                <a:latin typeface="Arial" panose="020B0604020202020204" pitchFamily="34" charset="0"/>
                <a:cs typeface="Arial" panose="020B0604020202020204" pitchFamily="34" charset="0"/>
              </a:defRPr>
            </a:lvl2pPr>
            <a:lvl3pPr>
              <a:spcBef>
                <a:spcPts val="300"/>
              </a:spcBef>
              <a:defRPr>
                <a:latin typeface="Arial" panose="020B0604020202020204" pitchFamily="34" charset="0"/>
                <a:cs typeface="Arial" panose="020B0604020202020204" pitchFamily="34" charset="0"/>
              </a:defRPr>
            </a:lvl3pPr>
            <a:lvl4pPr>
              <a:spcBef>
                <a:spcPts val="300"/>
              </a:spcBef>
              <a:defRPr>
                <a:latin typeface="Arial" panose="020B0604020202020204" pitchFamily="34" charset="0"/>
                <a:cs typeface="Arial" panose="020B0604020202020204" pitchFamily="34" charset="0"/>
              </a:defRPr>
            </a:lvl4pPr>
            <a:lvl5pPr>
              <a:spcBef>
                <a:spcPts val="3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110179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efore you start (number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hasCustomPrompt="1"/>
          </p:nvPr>
        </p:nvSpPr>
        <p:spPr>
          <a:xfrm>
            <a:off x="327025" y="274637"/>
            <a:ext cx="8496000" cy="720000"/>
          </a:xfrm>
        </p:spPr>
        <p:txBody>
          <a:bodyPr>
            <a:noAutofit/>
          </a:bodyPr>
          <a:lstStyle>
            <a:lvl1pPr>
              <a:lnSpc>
                <a:spcPct val="100000"/>
              </a:lnSpc>
              <a:defRPr sz="2000" b="0"/>
            </a:lvl1pPr>
          </a:lstStyle>
          <a:p>
            <a:r>
              <a:rPr lang="en-US" dirty="0"/>
              <a:t>Enter introductory paragraph.</a:t>
            </a:r>
            <a:endParaRPr lang="en-AU" dirty="0"/>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a:xfrm>
            <a:off x="2955925" y="1331999"/>
            <a:ext cx="5867099" cy="3471776"/>
          </a:xfrm>
        </p:spPr>
        <p:txBody>
          <a:bodyPr>
            <a:normAutofit/>
          </a:bodyPr>
          <a:lstStyle>
            <a:lvl1pPr>
              <a:spcBef>
                <a:spcPts val="600"/>
              </a:spcBef>
              <a:defRPr sz="2000">
                <a:latin typeface="Arial" panose="020B0604020202020204" pitchFamily="34" charset="0"/>
                <a:cs typeface="Arial" panose="020B0604020202020204" pitchFamily="34" charset="0"/>
              </a:defRPr>
            </a:lvl1pPr>
            <a:lvl2pPr marL="205200" indent="-360000">
              <a:spcBef>
                <a:spcPts val="600"/>
              </a:spcBef>
              <a:buFont typeface="+mj-lt"/>
              <a:buAutoNum type="arabicPeriod"/>
              <a:defRPr sz="2000">
                <a:latin typeface="Arial" panose="020B0604020202020204" pitchFamily="34" charset="0"/>
                <a:cs typeface="Arial" panose="020B0604020202020204" pitchFamily="34" charset="0"/>
              </a:defRPr>
            </a:lvl2pPr>
            <a:lvl3pPr marL="720000" indent="-360000">
              <a:spcBef>
                <a:spcPts val="600"/>
              </a:spcBef>
              <a:buFont typeface="+mj-lt"/>
              <a:buAutoNum type="alphaLcPeriod"/>
              <a:defRPr sz="2000">
                <a:latin typeface="Arial" panose="020B0604020202020204" pitchFamily="34" charset="0"/>
                <a:cs typeface="Arial" panose="020B0604020202020204" pitchFamily="34" charset="0"/>
              </a:defRPr>
            </a:lvl3pPr>
            <a:lvl4pPr marL="1080000" indent="-360000">
              <a:spcBef>
                <a:spcPts val="600"/>
              </a:spcBef>
              <a:buFont typeface="+mj-lt"/>
              <a:buAutoNum type="romanLcPeriod"/>
              <a:defRPr sz="2000">
                <a:latin typeface="Arial" panose="020B0604020202020204" pitchFamily="34" charset="0"/>
                <a:cs typeface="Arial" panose="020B0604020202020204" pitchFamily="34" charset="0"/>
              </a:defRPr>
            </a:lvl4pPr>
            <a:lvl5pPr marL="1080000">
              <a:defRPr/>
            </a:lvl5pPr>
            <a:lvl6pPr marL="1080000">
              <a:defRPr/>
            </a:lvl6pPr>
            <a:lvl7pPr marL="1080000">
              <a:defRPr/>
            </a:lvl7pPr>
            <a:lvl8pPr marL="1080000">
              <a:defRPr/>
            </a:lvl8pPr>
            <a:lvl9pPr marL="10800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23166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number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marL="205200" indent="-360000">
              <a:spcBef>
                <a:spcPts val="300"/>
              </a:spcBef>
              <a:buFont typeface="+mj-lt"/>
              <a:buAutoNum type="arabicPeriod"/>
              <a:defRPr>
                <a:latin typeface="Arial" panose="020B0604020202020204" pitchFamily="34" charset="0"/>
                <a:cs typeface="Arial" panose="020B0604020202020204" pitchFamily="34" charset="0"/>
              </a:defRPr>
            </a:lvl2pPr>
            <a:lvl3pPr marL="720000" indent="-360000">
              <a:spcBef>
                <a:spcPts val="300"/>
              </a:spcBef>
              <a:buFont typeface="+mj-lt"/>
              <a:buAutoNum type="alphaLcPeriod"/>
              <a:defRPr>
                <a:latin typeface="Arial" panose="020B0604020202020204" pitchFamily="34" charset="0"/>
                <a:cs typeface="Arial" panose="020B0604020202020204" pitchFamily="34" charset="0"/>
              </a:defRPr>
            </a:lvl3pPr>
            <a:lvl4pPr marL="1080000" indent="-360000">
              <a:spcBef>
                <a:spcPts val="300"/>
              </a:spcBef>
              <a:buFont typeface="+mj-lt"/>
              <a:buAutoNum type="romanLcPeriod"/>
              <a:defRPr>
                <a:latin typeface="Arial" panose="020B0604020202020204" pitchFamily="34" charset="0"/>
                <a:cs typeface="Arial" panose="020B0604020202020204" pitchFamily="34" charset="0"/>
              </a:defRPr>
            </a:lvl4pPr>
            <a:lvl5pPr marL="1080000">
              <a:defRPr/>
            </a:lvl5pPr>
            <a:lvl6pPr marL="1080000">
              <a:defRPr/>
            </a:lvl6pPr>
            <a:lvl7pPr marL="1080000">
              <a:defRPr/>
            </a:lvl7pPr>
            <a:lvl8pPr marL="1080000">
              <a:defRPr/>
            </a:lvl8pPr>
            <a:lvl9pPr marL="1080000">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1118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goal, Success criter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A15BC-58DD-5206-C507-F94FF55D2CEA}"/>
              </a:ext>
            </a:extLst>
          </p:cNvPr>
          <p:cNvSpPr>
            <a:spLocks noGrp="1"/>
          </p:cNvSpPr>
          <p:nvPr>
            <p:ph type="title" hasCustomPrompt="1"/>
          </p:nvPr>
        </p:nvSpPr>
        <p:spPr>
          <a:xfrm>
            <a:off x="4571999" y="274637"/>
            <a:ext cx="4251025" cy="360000"/>
          </a:xfrm>
        </p:spPr>
        <p:txBody>
          <a:bodyPr/>
          <a:lstStyle>
            <a:lvl1pPr>
              <a:defRPr/>
            </a:lvl1pPr>
          </a:lstStyle>
          <a:p>
            <a:r>
              <a:rPr lang="en-US" dirty="0"/>
              <a:t>Success criteria</a:t>
            </a:r>
            <a:endParaRPr lang="en-AU" dirty="0"/>
          </a:p>
        </p:txBody>
      </p:sp>
      <p:sp>
        <p:nvSpPr>
          <p:cNvPr id="4" name="Text Placeholder 3">
            <a:extLst>
              <a:ext uri="{FF2B5EF4-FFF2-40B4-BE49-F238E27FC236}">
                <a16:creationId xmlns:a16="http://schemas.microsoft.com/office/drawing/2014/main" id="{46D1ABD5-4A20-10C3-0AF1-7E8769F3D510}"/>
              </a:ext>
            </a:extLst>
          </p:cNvPr>
          <p:cNvSpPr>
            <a:spLocks noGrp="1"/>
          </p:cNvSpPr>
          <p:nvPr>
            <p:ph type="body" sz="quarter" idx="10" hasCustomPrompt="1"/>
          </p:nvPr>
        </p:nvSpPr>
        <p:spPr>
          <a:xfrm>
            <a:off x="327025" y="274637"/>
            <a:ext cx="3740150" cy="360000"/>
          </a:xfrm>
        </p:spPr>
        <p:txBody>
          <a:bodyPr>
            <a:normAutofit/>
          </a:bodyPr>
          <a:lstStyle>
            <a:lvl1pPr>
              <a:defRPr sz="2400" b="1"/>
            </a:lvl1pPr>
          </a:lstStyle>
          <a:p>
            <a:pPr lvl="0"/>
            <a:r>
              <a:rPr lang="en-US" dirty="0"/>
              <a:t>Learning goal</a:t>
            </a:r>
            <a:endParaRPr lang="en-AU" dirty="0"/>
          </a:p>
        </p:txBody>
      </p:sp>
      <p:sp>
        <p:nvSpPr>
          <p:cNvPr id="9" name="Text Placeholder 8">
            <a:extLst>
              <a:ext uri="{FF2B5EF4-FFF2-40B4-BE49-F238E27FC236}">
                <a16:creationId xmlns:a16="http://schemas.microsoft.com/office/drawing/2014/main" id="{900763A8-B150-BBFF-AE44-7348658000D5}"/>
              </a:ext>
            </a:extLst>
          </p:cNvPr>
          <p:cNvSpPr>
            <a:spLocks noGrp="1"/>
          </p:cNvSpPr>
          <p:nvPr>
            <p:ph type="body" sz="quarter" idx="11"/>
          </p:nvPr>
        </p:nvSpPr>
        <p:spPr>
          <a:xfrm>
            <a:off x="323850" y="771525"/>
            <a:ext cx="3743325" cy="33131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Text Placeholder 12">
            <a:extLst>
              <a:ext uri="{FF2B5EF4-FFF2-40B4-BE49-F238E27FC236}">
                <a16:creationId xmlns:a16="http://schemas.microsoft.com/office/drawing/2014/main" id="{04501167-8118-C700-E354-BE1CD7A235A5}"/>
              </a:ext>
            </a:extLst>
          </p:cNvPr>
          <p:cNvSpPr>
            <a:spLocks noGrp="1"/>
          </p:cNvSpPr>
          <p:nvPr>
            <p:ph type="body" sz="quarter" idx="12"/>
          </p:nvPr>
        </p:nvSpPr>
        <p:spPr>
          <a:xfrm>
            <a:off x="4572000" y="771525"/>
            <a:ext cx="4252913" cy="33131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942209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nd source (sing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a:xfrm>
            <a:off x="327025" y="771550"/>
            <a:ext cx="8496000" cy="2988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5">
            <a:extLst>
              <a:ext uri="{FF2B5EF4-FFF2-40B4-BE49-F238E27FC236}">
                <a16:creationId xmlns:a16="http://schemas.microsoft.com/office/drawing/2014/main" id="{2B464933-429E-4892-A661-B30F35246571}"/>
              </a:ext>
            </a:extLst>
          </p:cNvPr>
          <p:cNvSpPr>
            <a:spLocks noGrp="1"/>
          </p:cNvSpPr>
          <p:nvPr>
            <p:ph type="body" sz="quarter" idx="12" hasCustomPrompt="1"/>
          </p:nvPr>
        </p:nvSpPr>
        <p:spPr>
          <a:xfrm>
            <a:off x="327600" y="3867894"/>
            <a:ext cx="8496300" cy="648073"/>
          </a:xfrm>
        </p:spPr>
        <p:txBody>
          <a:bodyPr anchor="b" anchorCtr="0"/>
          <a:lstStyle>
            <a:lvl1pPr>
              <a:spcBef>
                <a:spcPts val="300"/>
              </a:spcBef>
              <a:defRPr sz="1100">
                <a:latin typeface="Arial" panose="020B0604020202020204" pitchFamily="34" charset="0"/>
                <a:cs typeface="Arial" panose="020B0604020202020204" pitchFamily="34" charset="0"/>
              </a:defRPr>
            </a:lvl1pPr>
          </a:lstStyle>
          <a:p>
            <a:pPr lvl="0"/>
            <a:r>
              <a:rPr lang="en-US" dirty="0"/>
              <a:t>Source: Author, Date.</a:t>
            </a:r>
          </a:p>
        </p:txBody>
      </p:sp>
    </p:spTree>
    <p:extLst>
      <p:ext uri="{BB962C8B-B14F-4D97-AF65-F5344CB8AC3E}">
        <p14:creationId xmlns:p14="http://schemas.microsoft.com/office/powerpoint/2010/main" val="2659456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s and sources (dou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84EBA-6364-4F5A-B3B4-BD696EEFFA5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4742822-94F7-480A-8D2A-78524826BEFE}"/>
              </a:ext>
            </a:extLst>
          </p:cNvPr>
          <p:cNvSpPr>
            <a:spLocks noGrp="1"/>
          </p:cNvSpPr>
          <p:nvPr>
            <p:ph sz="half" idx="1" hasCustomPrompt="1"/>
          </p:nvPr>
        </p:nvSpPr>
        <p:spPr>
          <a:xfrm>
            <a:off x="327025" y="771551"/>
            <a:ext cx="4168775" cy="2988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[Insert image, diagram or data]</a:t>
            </a:r>
          </a:p>
        </p:txBody>
      </p:sp>
      <p:sp>
        <p:nvSpPr>
          <p:cNvPr id="4" name="Content Placeholder 3">
            <a:extLst>
              <a:ext uri="{FF2B5EF4-FFF2-40B4-BE49-F238E27FC236}">
                <a16:creationId xmlns:a16="http://schemas.microsoft.com/office/drawing/2014/main" id="{2B98909B-7019-4C21-B305-A8E0BB95FC5C}"/>
              </a:ext>
            </a:extLst>
          </p:cNvPr>
          <p:cNvSpPr>
            <a:spLocks noGrp="1"/>
          </p:cNvSpPr>
          <p:nvPr>
            <p:ph sz="half" idx="2" hasCustomPrompt="1"/>
          </p:nvPr>
        </p:nvSpPr>
        <p:spPr>
          <a:xfrm>
            <a:off x="4648200" y="771551"/>
            <a:ext cx="4168775" cy="2988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[Insert image, diagram or data]</a:t>
            </a:r>
          </a:p>
        </p:txBody>
      </p:sp>
      <p:sp>
        <p:nvSpPr>
          <p:cNvPr id="5" name="Text Placeholder 5">
            <a:extLst>
              <a:ext uri="{FF2B5EF4-FFF2-40B4-BE49-F238E27FC236}">
                <a16:creationId xmlns:a16="http://schemas.microsoft.com/office/drawing/2014/main" id="{DD1EECA1-1EA1-4E5E-87CB-10903A9F2B87}"/>
              </a:ext>
            </a:extLst>
          </p:cNvPr>
          <p:cNvSpPr>
            <a:spLocks noGrp="1"/>
          </p:cNvSpPr>
          <p:nvPr>
            <p:ph type="body" sz="quarter" idx="12" hasCustomPrompt="1"/>
          </p:nvPr>
        </p:nvSpPr>
        <p:spPr>
          <a:xfrm>
            <a:off x="323850" y="3867894"/>
            <a:ext cx="4168775" cy="648073"/>
          </a:xfrm>
        </p:spPr>
        <p:txBody>
          <a:bodyPr anchor="b" anchorCtr="0"/>
          <a:lstStyle>
            <a:lvl1pPr>
              <a:spcBef>
                <a:spcPts val="300"/>
              </a:spcBef>
              <a:defRPr sz="1100">
                <a:latin typeface="Arial" panose="020B0604020202020204" pitchFamily="34" charset="0"/>
                <a:cs typeface="Arial" panose="020B0604020202020204" pitchFamily="34" charset="0"/>
              </a:defRPr>
            </a:lvl1pPr>
          </a:lstStyle>
          <a:p>
            <a:pPr lvl="0"/>
            <a:r>
              <a:rPr lang="en-US"/>
              <a:t>Source: Author, Date.</a:t>
            </a:r>
          </a:p>
        </p:txBody>
      </p:sp>
      <p:sp>
        <p:nvSpPr>
          <p:cNvPr id="6" name="Text Placeholder 5">
            <a:extLst>
              <a:ext uri="{FF2B5EF4-FFF2-40B4-BE49-F238E27FC236}">
                <a16:creationId xmlns:a16="http://schemas.microsoft.com/office/drawing/2014/main" id="{C8A54F64-B37E-4FBE-B96A-EDCC71221E3F}"/>
              </a:ext>
            </a:extLst>
          </p:cNvPr>
          <p:cNvSpPr>
            <a:spLocks noGrp="1"/>
          </p:cNvSpPr>
          <p:nvPr>
            <p:ph type="body" sz="quarter" idx="13" hasCustomPrompt="1"/>
          </p:nvPr>
        </p:nvSpPr>
        <p:spPr>
          <a:xfrm>
            <a:off x="4648200" y="3867894"/>
            <a:ext cx="4168775" cy="648073"/>
          </a:xfrm>
        </p:spPr>
        <p:txBody>
          <a:bodyPr anchor="b" anchorCtr="0"/>
          <a:lstStyle>
            <a:lvl1pPr>
              <a:spcBef>
                <a:spcPts val="300"/>
              </a:spcBef>
              <a:defRPr sz="1100">
                <a:latin typeface="Arial" panose="020B0604020202020204" pitchFamily="34" charset="0"/>
                <a:cs typeface="Arial" panose="020B0604020202020204" pitchFamily="34" charset="0"/>
              </a:defRPr>
            </a:lvl1pPr>
          </a:lstStyle>
          <a:p>
            <a:pPr lvl="0"/>
            <a:r>
              <a:rPr lang="en-US"/>
              <a:t>Source: Author, Date.</a:t>
            </a:r>
          </a:p>
        </p:txBody>
      </p:sp>
    </p:spTree>
    <p:extLst>
      <p:ext uri="{BB962C8B-B14F-4D97-AF65-F5344CB8AC3E}">
        <p14:creationId xmlns:p14="http://schemas.microsoft.com/office/powerpoint/2010/main" val="163865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84EBA-6364-4F5A-B3B4-BD696EEFFA5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4742822-94F7-480A-8D2A-78524826BEFE}"/>
              </a:ext>
            </a:extLst>
          </p:cNvPr>
          <p:cNvSpPr>
            <a:spLocks noGrp="1"/>
          </p:cNvSpPr>
          <p:nvPr>
            <p:ph sz="half" idx="1"/>
          </p:nvPr>
        </p:nvSpPr>
        <p:spPr>
          <a:xfrm>
            <a:off x="327025" y="771551"/>
            <a:ext cx="4168775" cy="3708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2B98909B-7019-4C21-B305-A8E0BB95FC5C}"/>
              </a:ext>
            </a:extLst>
          </p:cNvPr>
          <p:cNvSpPr>
            <a:spLocks noGrp="1"/>
          </p:cNvSpPr>
          <p:nvPr>
            <p:ph sz="half" idx="2"/>
          </p:nvPr>
        </p:nvSpPr>
        <p:spPr>
          <a:xfrm>
            <a:off x="4648200" y="771551"/>
            <a:ext cx="4244280" cy="3708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53729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42BA8-4BA7-4D13-9B50-9CA6721E3C26}"/>
              </a:ext>
            </a:extLst>
          </p:cNvPr>
          <p:cNvSpPr>
            <a:spLocks noGrp="1"/>
          </p:cNvSpPr>
          <p:nvPr>
            <p:ph type="title"/>
          </p:nvPr>
        </p:nvSpPr>
        <p:spPr>
          <a:xfrm>
            <a:off x="630238" y="274639"/>
            <a:ext cx="7886700" cy="856952"/>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D72BF85-D71A-427C-A9C4-1B4B4FB8DB0D}"/>
              </a:ext>
            </a:extLst>
          </p:cNvPr>
          <p:cNvSpPr>
            <a:spLocks noGrp="1"/>
          </p:cNvSpPr>
          <p:nvPr>
            <p:ph type="body" idx="1"/>
          </p:nvPr>
        </p:nvSpPr>
        <p:spPr>
          <a:xfrm>
            <a:off x="630238" y="1260475"/>
            <a:ext cx="3868737" cy="619125"/>
          </a:xfrm>
        </p:spPr>
        <p:txBody>
          <a:bodyPr anchor="b">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73A536-3E21-471A-8CFA-B8FA5D60732B}"/>
              </a:ext>
            </a:extLst>
          </p:cNvPr>
          <p:cNvSpPr>
            <a:spLocks noGrp="1"/>
          </p:cNvSpPr>
          <p:nvPr>
            <p:ph sz="half" idx="2"/>
          </p:nvPr>
        </p:nvSpPr>
        <p:spPr>
          <a:xfrm>
            <a:off x="630238" y="1879600"/>
            <a:ext cx="3868737" cy="2608263"/>
          </a:xfrm>
        </p:spPr>
        <p:txBody>
          <a:bodyPr>
            <a:normAutofit/>
          </a:bodyPr>
          <a:lstStyle>
            <a:lvl1pPr>
              <a:defRPr sz="1600">
                <a:latin typeface="Arial" panose="020B0604020202020204" pitchFamily="34" charset="0"/>
                <a:cs typeface="Arial" panose="020B0604020202020204" pitchFamily="34" charset="0"/>
              </a:defRPr>
            </a:lvl1pPr>
            <a:lvl2pPr>
              <a:spcBef>
                <a:spcPts val="100"/>
              </a:spcBef>
              <a:defRPr sz="1600">
                <a:latin typeface="Arial" panose="020B0604020202020204" pitchFamily="34" charset="0"/>
                <a:cs typeface="Arial" panose="020B0604020202020204" pitchFamily="34" charset="0"/>
              </a:defRPr>
            </a:lvl2pPr>
            <a:lvl3pPr>
              <a:spcBef>
                <a:spcPts val="100"/>
              </a:spcBef>
              <a:defRPr sz="1600">
                <a:latin typeface="Arial" panose="020B0604020202020204" pitchFamily="34" charset="0"/>
                <a:cs typeface="Arial" panose="020B0604020202020204" pitchFamily="34" charset="0"/>
              </a:defRPr>
            </a:lvl3pPr>
            <a:lvl4pPr>
              <a:spcBef>
                <a:spcPts val="100"/>
              </a:spcBef>
              <a:defRPr sz="1600">
                <a:latin typeface="Arial" panose="020B0604020202020204" pitchFamily="34" charset="0"/>
                <a:cs typeface="Arial" panose="020B0604020202020204" pitchFamily="34" charset="0"/>
              </a:defRPr>
            </a:lvl4pPr>
            <a:lvl5pPr>
              <a:spcBef>
                <a:spcPts val="100"/>
              </a:spcBef>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85A4AB8E-BCD5-418A-BDD0-0001CD6889C9}"/>
              </a:ext>
            </a:extLst>
          </p:cNvPr>
          <p:cNvSpPr>
            <a:spLocks noGrp="1"/>
          </p:cNvSpPr>
          <p:nvPr>
            <p:ph type="body" sz="quarter" idx="3"/>
          </p:nvPr>
        </p:nvSpPr>
        <p:spPr>
          <a:xfrm>
            <a:off x="4629150" y="1260475"/>
            <a:ext cx="3887788" cy="619125"/>
          </a:xfrm>
        </p:spPr>
        <p:txBody>
          <a:bodyPr anchor="b">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E5E236-EE41-4919-829D-B29130C3E637}"/>
              </a:ext>
            </a:extLst>
          </p:cNvPr>
          <p:cNvSpPr>
            <a:spLocks noGrp="1"/>
          </p:cNvSpPr>
          <p:nvPr>
            <p:ph sz="quarter" idx="4"/>
          </p:nvPr>
        </p:nvSpPr>
        <p:spPr>
          <a:xfrm>
            <a:off x="4629150" y="1879600"/>
            <a:ext cx="3887788" cy="2608263"/>
          </a:xfrm>
        </p:spPr>
        <p:txBody>
          <a:bodyPr>
            <a:normAutofit/>
          </a:bodyPr>
          <a:lstStyle>
            <a:lvl1pPr>
              <a:defRPr sz="1600">
                <a:latin typeface="Arial" panose="020B0604020202020204" pitchFamily="34" charset="0"/>
                <a:cs typeface="Arial" panose="020B0604020202020204" pitchFamily="34" charset="0"/>
              </a:defRPr>
            </a:lvl1pPr>
            <a:lvl2pPr>
              <a:spcBef>
                <a:spcPts val="100"/>
              </a:spcBef>
              <a:defRPr sz="1600">
                <a:latin typeface="Arial" panose="020B0604020202020204" pitchFamily="34" charset="0"/>
                <a:cs typeface="Arial" panose="020B0604020202020204" pitchFamily="34" charset="0"/>
              </a:defRPr>
            </a:lvl2pPr>
            <a:lvl3pPr>
              <a:spcBef>
                <a:spcPts val="100"/>
              </a:spcBef>
              <a:defRPr sz="1600">
                <a:latin typeface="Arial" panose="020B0604020202020204" pitchFamily="34" charset="0"/>
                <a:cs typeface="Arial" panose="020B0604020202020204" pitchFamily="34" charset="0"/>
              </a:defRPr>
            </a:lvl3pPr>
            <a:lvl4pPr>
              <a:spcBef>
                <a:spcPts val="100"/>
              </a:spcBef>
              <a:defRPr sz="1600">
                <a:latin typeface="Arial" panose="020B0604020202020204" pitchFamily="34" charset="0"/>
                <a:cs typeface="Arial" panose="020B0604020202020204" pitchFamily="34" charset="0"/>
              </a:defRPr>
            </a:lvl4pPr>
            <a:lvl5pPr>
              <a:spcBef>
                <a:spcPts val="100"/>
              </a:spcBef>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33876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5.png"/><Relationship Id="rId3" Type="http://schemas.openxmlformats.org/officeDocument/2006/relationships/slideLayout" Target="../slideLayouts/slideLayout4.xml"/><Relationship Id="rId21" Type="http://schemas.openxmlformats.org/officeDocument/2006/relationships/image" Target="../media/image11.svg"/><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2.svg"/><Relationship Id="rId2" Type="http://schemas.openxmlformats.org/officeDocument/2006/relationships/slideLayout" Target="../slideLayouts/slideLayout3.xml"/><Relationship Id="rId16" Type="http://schemas.openxmlformats.org/officeDocument/2006/relationships/image" Target="../media/image1.png"/><Relationship Id="rId20"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heme" Target="../theme/theme2.xml"/><Relationship Id="rId10" Type="http://schemas.openxmlformats.org/officeDocument/2006/relationships/slideLayout" Target="../slideLayouts/slideLayout11.xml"/><Relationship Id="rId19" Type="http://schemas.openxmlformats.org/officeDocument/2006/relationships/image" Target="../media/image10.sv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2.svg"/><Relationship Id="rId3" Type="http://schemas.openxmlformats.org/officeDocument/2006/relationships/slideLayout" Target="../slideLayouts/slideLayout18.xml"/><Relationship Id="rId21" Type="http://schemas.openxmlformats.org/officeDocument/2006/relationships/image" Target="../media/image8.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theme" Target="../theme/theme3.xml"/><Relationship Id="rId20" Type="http://schemas.openxmlformats.org/officeDocument/2006/relationships/image" Target="../media/image10.sv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5.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image" Target="../media/image11.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Graphic 15" descr="Queensland Curriculum and Assessment Authority (QCAA) logo">
            <a:extLst>
              <a:ext uri="{FF2B5EF4-FFF2-40B4-BE49-F238E27FC236}">
                <a16:creationId xmlns:a16="http://schemas.microsoft.com/office/drawing/2014/main" id="{CD62BAD7-D57D-ADDC-D07F-F936C29602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2400" y="4662000"/>
            <a:ext cx="2512800" cy="246011"/>
          </a:xfrm>
          <a:prstGeom prst="rect">
            <a:avLst/>
          </a:prstGeom>
        </p:spPr>
      </p:pic>
      <p:pic>
        <p:nvPicPr>
          <p:cNvPr id="14" name="Graphic 13" descr="Creative Commons licence icons (CC BY)">
            <a:extLst>
              <a:ext uri="{FF2B5EF4-FFF2-40B4-BE49-F238E27FC236}">
                <a16:creationId xmlns:a16="http://schemas.microsoft.com/office/drawing/2014/main" id="{1177EBBF-AC38-EB20-6E6C-EBFEC57928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70000" y="4453200"/>
            <a:ext cx="466725" cy="219075"/>
          </a:xfrm>
          <a:prstGeom prst="rect">
            <a:avLst/>
          </a:prstGeom>
        </p:spPr>
      </p:pic>
      <p:sp>
        <p:nvSpPr>
          <p:cNvPr id="2" name="Title Placeholder 1"/>
          <p:cNvSpPr>
            <a:spLocks noGrp="1"/>
          </p:cNvSpPr>
          <p:nvPr>
            <p:ph type="title"/>
          </p:nvPr>
        </p:nvSpPr>
        <p:spPr>
          <a:xfrm>
            <a:off x="216000" y="2573100"/>
            <a:ext cx="8596800" cy="1296000"/>
          </a:xfrm>
          <a:prstGeom prst="rect">
            <a:avLst/>
          </a:prstGeom>
        </p:spPr>
        <p:txBody>
          <a:bodyPr vert="horz" lIns="91440" tIns="45720" rIns="91440" bIns="45720" rtlCol="0" anchor="b">
            <a:normAutofit/>
          </a:bodyPr>
          <a:lstStyle/>
          <a:p>
            <a:r>
              <a:rPr lang="en-US"/>
              <a:t>Click to edit Master title style</a:t>
            </a:r>
            <a:endParaRPr lang="en-AU"/>
          </a:p>
        </p:txBody>
      </p:sp>
      <p:sp>
        <p:nvSpPr>
          <p:cNvPr id="3" name="Text Placeholder 2"/>
          <p:cNvSpPr>
            <a:spLocks noGrp="1"/>
          </p:cNvSpPr>
          <p:nvPr>
            <p:ph type="body" idx="1"/>
          </p:nvPr>
        </p:nvSpPr>
        <p:spPr>
          <a:xfrm>
            <a:off x="223200" y="3853587"/>
            <a:ext cx="8596800" cy="702000"/>
          </a:xfrm>
          <a:prstGeom prst="rect">
            <a:avLst/>
          </a:prstGeom>
        </p:spPr>
        <p:txBody>
          <a:bodyPr vert="horz" lIns="91440" tIns="45720" rIns="91440" bIns="45720" rtlCol="0">
            <a:normAutofit/>
          </a:bodyPr>
          <a:lstStyle/>
          <a:p>
            <a:pPr lvl="0"/>
            <a:r>
              <a:rPr lang="en-US"/>
              <a:t>Click to edit Master text styles</a:t>
            </a:r>
            <a:endParaRPr lang="en-AU"/>
          </a:p>
        </p:txBody>
      </p:sp>
      <p:pic>
        <p:nvPicPr>
          <p:cNvPr id="9" name="Graphic 8" descr="QCAA tagline: For all Queensland schools">
            <a:extLst>
              <a:ext uri="{FF2B5EF4-FFF2-40B4-BE49-F238E27FC236}">
                <a16:creationId xmlns:a16="http://schemas.microsoft.com/office/drawing/2014/main" id="{BE30692F-F357-2C3F-1A9C-FEFE5B40E9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20272" y="4770000"/>
            <a:ext cx="1800000" cy="140118"/>
          </a:xfrm>
          <a:prstGeom prst="rect">
            <a:avLst/>
          </a:prstGeom>
        </p:spPr>
      </p:pic>
    </p:spTree>
    <p:extLst>
      <p:ext uri="{BB962C8B-B14F-4D97-AF65-F5344CB8AC3E}">
        <p14:creationId xmlns:p14="http://schemas.microsoft.com/office/powerpoint/2010/main" val="2811165023"/>
      </p:ext>
    </p:extLst>
  </p:cSld>
  <p:clrMap bg1="lt1" tx1="dk1" bg2="lt2" tx2="dk2" accent1="accent1" accent2="accent2" accent3="accent3" accent4="accent4" accent5="accent5" accent6="accent6" hlink="hlink" folHlink="folHlink"/>
  <p:sldLayoutIdLst>
    <p:sldLayoutId id="2147484309" r:id="rId1"/>
  </p:sldLayoutIdLst>
  <p:txStyles>
    <p:titleStyle>
      <a:lvl1pPr algn="l" defTabSz="914400" rtl="0" eaLnBrk="1" latinLnBrk="0" hangingPunct="1">
        <a:spcBef>
          <a:spcPct val="0"/>
        </a:spcBef>
        <a:buNone/>
        <a:defRPr sz="2800" b="1" kern="1200">
          <a:solidFill>
            <a:schemeClr val="tx2"/>
          </a:solidFill>
          <a:latin typeface="Arial" pitchFamily="34" charset="0"/>
          <a:ea typeface="+mj-ea"/>
          <a:cs typeface="Arial" pitchFamily="34" charset="0"/>
        </a:defRPr>
      </a:lvl1pPr>
    </p:titleStyle>
    <p:bodyStyle>
      <a:lvl1pPr marL="0" indent="0" algn="l" defTabSz="914400" rtl="0" eaLnBrk="1" latinLnBrk="0" hangingPunct="1">
        <a:spcBef>
          <a:spcPct val="20000"/>
        </a:spcBef>
        <a:buFontTx/>
        <a:buNone/>
        <a:defRPr sz="2000" b="1"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orient="horz" pos="3091">
          <p15:clr>
            <a:srgbClr val="F26B43"/>
          </p15:clr>
        </p15:guide>
        <p15:guide id="3" pos="204">
          <p15:clr>
            <a:srgbClr val="F26B43"/>
          </p15:clr>
        </p15:guide>
        <p15:guide id="4" pos="5556">
          <p15:clr>
            <a:srgbClr val="F26B43"/>
          </p15:clr>
        </p15:guide>
        <p15:guide id="5" orient="horz" pos="29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B2A25-ED77-448A-8714-467631521B25}"/>
              </a:ext>
            </a:extLst>
          </p:cNvPr>
          <p:cNvSpPr>
            <a:spLocks noGrp="1"/>
          </p:cNvSpPr>
          <p:nvPr>
            <p:ph type="title"/>
          </p:nvPr>
        </p:nvSpPr>
        <p:spPr>
          <a:xfrm>
            <a:off x="327025" y="274637"/>
            <a:ext cx="8496000" cy="36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A933BFF-008F-4E0F-9DB5-F7A08D391C58}"/>
              </a:ext>
            </a:extLst>
          </p:cNvPr>
          <p:cNvSpPr>
            <a:spLocks noGrp="1"/>
          </p:cNvSpPr>
          <p:nvPr>
            <p:ph type="body" idx="1"/>
          </p:nvPr>
        </p:nvSpPr>
        <p:spPr>
          <a:xfrm>
            <a:off x="327025" y="771550"/>
            <a:ext cx="8496000" cy="3708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4D0BF760-AAB9-4C47-AD4D-CC50085FA7C6}"/>
              </a:ext>
            </a:extLst>
          </p:cNvPr>
          <p:cNvCxnSpPr/>
          <p:nvPr userDrawn="1"/>
        </p:nvCxnSpPr>
        <p:spPr bwMode="auto">
          <a:xfrm>
            <a:off x="0" y="25200"/>
            <a:ext cx="9144000" cy="0"/>
          </a:xfrm>
          <a:prstGeom prst="line">
            <a:avLst/>
          </a:prstGeom>
          <a:noFill/>
          <a:ln w="5334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Graphic 4" descr="Queensland Curriculum and Assessment Authority (QCAA) logo">
            <a:extLst>
              <a:ext uri="{FF2B5EF4-FFF2-40B4-BE49-F238E27FC236}">
                <a16:creationId xmlns:a16="http://schemas.microsoft.com/office/drawing/2014/main" id="{34113988-904E-481E-4EFC-2868C9A0E392}"/>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02400" y="4662000"/>
            <a:ext cx="2512800" cy="246011"/>
          </a:xfrm>
          <a:prstGeom prst="rect">
            <a:avLst/>
          </a:prstGeom>
        </p:spPr>
      </p:pic>
      <p:pic>
        <p:nvPicPr>
          <p:cNvPr id="7" name="Graphic 6" descr="QCAA tagline: For all Queensland schools">
            <a:extLst>
              <a:ext uri="{FF2B5EF4-FFF2-40B4-BE49-F238E27FC236}">
                <a16:creationId xmlns:a16="http://schemas.microsoft.com/office/drawing/2014/main" id="{A90FF297-BF21-E3A3-8A9E-6C84ECFAA44D}"/>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020272" y="4770000"/>
            <a:ext cx="1800000" cy="140118"/>
          </a:xfrm>
          <a:prstGeom prst="rect">
            <a:avLst/>
          </a:prstGeom>
        </p:spPr>
      </p:pic>
      <p:pic>
        <p:nvPicPr>
          <p:cNvPr id="6" name="Graphic 5" descr="Sticker of ACiQ v9.0">
            <a:extLst>
              <a:ext uri="{FF2B5EF4-FFF2-40B4-BE49-F238E27FC236}">
                <a16:creationId xmlns:a16="http://schemas.microsoft.com/office/drawing/2014/main" id="{F1F6DE8A-D936-4E2B-F784-9387B0606583}"/>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245195" y="78339"/>
            <a:ext cx="849600" cy="188634"/>
          </a:xfrm>
          <a:prstGeom prst="rect">
            <a:avLst/>
          </a:prstGeom>
        </p:spPr>
      </p:pic>
    </p:spTree>
    <p:extLst>
      <p:ext uri="{BB962C8B-B14F-4D97-AF65-F5344CB8AC3E}">
        <p14:creationId xmlns:p14="http://schemas.microsoft.com/office/powerpoint/2010/main" val="2271824303"/>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57" r:id="rId4"/>
    <p:sldLayoutId id="2147484447" r:id="rId5"/>
    <p:sldLayoutId id="2147484448" r:id="rId6"/>
    <p:sldLayoutId id="2147484449" r:id="rId7"/>
    <p:sldLayoutId id="2147484450" r:id="rId8"/>
    <p:sldLayoutId id="2147484451" r:id="rId9"/>
    <p:sldLayoutId id="2147484452" r:id="rId10"/>
    <p:sldLayoutId id="2147484453" r:id="rId11"/>
    <p:sldLayoutId id="2147484454" r:id="rId12"/>
    <p:sldLayoutId id="2147484455" r:id="rId13"/>
    <p:sldLayoutId id="2147484456" r:id="rId14"/>
  </p:sldLayoutIdLst>
  <p:txStyles>
    <p:title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600"/>
        </a:spcBef>
        <a:buFontTx/>
        <a:buNone/>
        <a:defRPr sz="2000" kern="1200">
          <a:solidFill>
            <a:schemeClr val="tx1"/>
          </a:solidFill>
          <a:latin typeface="Arial" panose="020B0604020202020204" pitchFamily="34" charset="0"/>
          <a:ea typeface="+mn-ea"/>
          <a:cs typeface="Arial" panose="020B0604020202020204" pitchFamily="34" charset="0"/>
        </a:defRPr>
      </a:lvl1pPr>
      <a:lvl2pPr marL="0" indent="-252000" algn="l" defTabSz="914400" rtl="0" eaLnBrk="1" latinLnBrk="0" hangingPunct="1">
        <a:lnSpc>
          <a:spcPct val="100000"/>
        </a:lnSpc>
        <a:spcBef>
          <a:spcPts val="3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04000" indent="-252000" algn="l" defTabSz="914400" rtl="0" eaLnBrk="1" latinLnBrk="0" hangingPunct="1">
        <a:lnSpc>
          <a:spcPct val="100000"/>
        </a:lnSpc>
        <a:spcBef>
          <a:spcPts val="3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756000" indent="-2520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5pPr>
      <a:lvl6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6pPr>
      <a:lvl7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7pPr>
      <a:lvl8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8pPr>
      <a:lvl9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7">
          <p15:clr>
            <a:srgbClr val="F26B43"/>
          </p15:clr>
        </p15:guide>
        <p15:guide id="2" pos="2880">
          <p15:clr>
            <a:srgbClr val="F26B43"/>
          </p15:clr>
        </p15:guide>
        <p15:guide id="3" pos="204">
          <p15:clr>
            <a:srgbClr val="F26B43"/>
          </p15:clr>
        </p15:guide>
        <p15:guide id="4" pos="5559">
          <p15:clr>
            <a:srgbClr val="F26B43"/>
          </p15:clr>
        </p15:guide>
        <p15:guide id="5" orient="horz" pos="3091">
          <p15:clr>
            <a:srgbClr val="F26B43"/>
          </p15:clr>
        </p15:guide>
        <p15:guide id="6" orient="horz" pos="1620">
          <p15:clr>
            <a:srgbClr val="F26B43"/>
          </p15:clr>
        </p15:guide>
        <p15:guide id="7" orient="horz" pos="486">
          <p15:clr>
            <a:srgbClr val="F26B43"/>
          </p15:clr>
        </p15:guide>
        <p15:guide id="8" orient="horz" pos="29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B2A25-ED77-448A-8714-467631521B25}"/>
              </a:ext>
            </a:extLst>
          </p:cNvPr>
          <p:cNvSpPr>
            <a:spLocks noGrp="1"/>
          </p:cNvSpPr>
          <p:nvPr>
            <p:ph type="title"/>
          </p:nvPr>
        </p:nvSpPr>
        <p:spPr>
          <a:xfrm>
            <a:off x="327025" y="274637"/>
            <a:ext cx="8496000" cy="36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A933BFF-008F-4E0F-9DB5-F7A08D391C58}"/>
              </a:ext>
            </a:extLst>
          </p:cNvPr>
          <p:cNvSpPr>
            <a:spLocks noGrp="1"/>
          </p:cNvSpPr>
          <p:nvPr>
            <p:ph type="body" idx="1"/>
          </p:nvPr>
        </p:nvSpPr>
        <p:spPr>
          <a:xfrm>
            <a:off x="327025" y="771550"/>
            <a:ext cx="8496000" cy="3708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4D0BF760-AAB9-4C47-AD4D-CC50085FA7C6}"/>
              </a:ext>
            </a:extLst>
          </p:cNvPr>
          <p:cNvCxnSpPr/>
          <p:nvPr userDrawn="1"/>
        </p:nvCxnSpPr>
        <p:spPr bwMode="auto">
          <a:xfrm>
            <a:off x="0" y="25200"/>
            <a:ext cx="9144000" cy="0"/>
          </a:xfrm>
          <a:prstGeom prst="line">
            <a:avLst/>
          </a:prstGeom>
          <a:noFill/>
          <a:ln w="5334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Graphic 4" descr="Queensland Curriculum and Assessment Authority (QCAA) logo">
            <a:extLst>
              <a:ext uri="{FF2B5EF4-FFF2-40B4-BE49-F238E27FC236}">
                <a16:creationId xmlns:a16="http://schemas.microsoft.com/office/drawing/2014/main" id="{34113988-904E-481E-4EFC-2868C9A0E392}"/>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2400" y="4662000"/>
            <a:ext cx="2512800" cy="246011"/>
          </a:xfrm>
          <a:prstGeom prst="rect">
            <a:avLst/>
          </a:prstGeom>
        </p:spPr>
      </p:pic>
      <p:pic>
        <p:nvPicPr>
          <p:cNvPr id="7" name="Graphic 6" descr="QCAA tagline: For all Queensland schools">
            <a:extLst>
              <a:ext uri="{FF2B5EF4-FFF2-40B4-BE49-F238E27FC236}">
                <a16:creationId xmlns:a16="http://schemas.microsoft.com/office/drawing/2014/main" id="{A90FF297-BF21-E3A3-8A9E-6C84ECFAA44D}"/>
              </a:ext>
            </a:extLst>
          </p:cNvPr>
          <p:cNvPicPr>
            <a:picLocks noChangeAspect="1"/>
          </p:cNvPicPr>
          <p:nvPr userDrawn="1"/>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020272" y="4770000"/>
            <a:ext cx="1800000" cy="140118"/>
          </a:xfrm>
          <a:prstGeom prst="rect">
            <a:avLst/>
          </a:prstGeom>
        </p:spPr>
      </p:pic>
      <p:pic>
        <p:nvPicPr>
          <p:cNvPr id="6" name="Graphic 5" descr="Sticker of ACiQ v9.0">
            <a:extLst>
              <a:ext uri="{FF2B5EF4-FFF2-40B4-BE49-F238E27FC236}">
                <a16:creationId xmlns:a16="http://schemas.microsoft.com/office/drawing/2014/main" id="{F1F6DE8A-D936-4E2B-F784-9387B0606583}"/>
              </a:ext>
            </a:extLst>
          </p:cNvPr>
          <p:cNvPicPr>
            <a:picLocks noChangeAspect="1"/>
          </p:cNvPicPr>
          <p:nvPr userDrawn="1"/>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245195" y="78339"/>
            <a:ext cx="849600" cy="188634"/>
          </a:xfrm>
          <a:prstGeom prst="rect">
            <a:avLst/>
          </a:prstGeom>
        </p:spPr>
      </p:pic>
    </p:spTree>
    <p:extLst>
      <p:ext uri="{BB962C8B-B14F-4D97-AF65-F5344CB8AC3E}">
        <p14:creationId xmlns:p14="http://schemas.microsoft.com/office/powerpoint/2010/main" val="3292652921"/>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 id="2147484470" r:id="rId12"/>
    <p:sldLayoutId id="2147484471" r:id="rId13"/>
    <p:sldLayoutId id="2147484472" r:id="rId14"/>
    <p:sldLayoutId id="2147484473" r:id="rId15"/>
  </p:sldLayoutIdLst>
  <p:txStyles>
    <p:title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600"/>
        </a:spcBef>
        <a:buFontTx/>
        <a:buNone/>
        <a:defRPr sz="2000" kern="1200">
          <a:solidFill>
            <a:schemeClr val="tx1"/>
          </a:solidFill>
          <a:latin typeface="Arial" panose="020B0604020202020204" pitchFamily="34" charset="0"/>
          <a:ea typeface="+mn-ea"/>
          <a:cs typeface="Arial" panose="020B0604020202020204" pitchFamily="34" charset="0"/>
        </a:defRPr>
      </a:lvl1pPr>
      <a:lvl2pPr marL="0" indent="-252000" algn="l" defTabSz="914400" rtl="0" eaLnBrk="1" latinLnBrk="0" hangingPunct="1">
        <a:lnSpc>
          <a:spcPct val="100000"/>
        </a:lnSpc>
        <a:spcBef>
          <a:spcPts val="3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04000" indent="-252000" algn="l" defTabSz="914400" rtl="0" eaLnBrk="1" latinLnBrk="0" hangingPunct="1">
        <a:lnSpc>
          <a:spcPct val="100000"/>
        </a:lnSpc>
        <a:spcBef>
          <a:spcPts val="3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756000" indent="-2520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5pPr>
      <a:lvl6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6pPr>
      <a:lvl7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7pPr>
      <a:lvl8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8pPr>
      <a:lvl9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7">
          <p15:clr>
            <a:srgbClr val="F26B43"/>
          </p15:clr>
        </p15:guide>
        <p15:guide id="2" pos="2880">
          <p15:clr>
            <a:srgbClr val="F26B43"/>
          </p15:clr>
        </p15:guide>
        <p15:guide id="3" pos="204">
          <p15:clr>
            <a:srgbClr val="F26B43"/>
          </p15:clr>
        </p15:guide>
        <p15:guide id="4" pos="5559">
          <p15:clr>
            <a:srgbClr val="F26B43"/>
          </p15:clr>
        </p15:guide>
        <p15:guide id="5" orient="horz" pos="3091">
          <p15:clr>
            <a:srgbClr val="F26B43"/>
          </p15:clr>
        </p15:guide>
        <p15:guide id="6" orient="horz" pos="1620">
          <p15:clr>
            <a:srgbClr val="F26B43"/>
          </p15:clr>
        </p15:guide>
        <p15:guide id="7" orient="horz" pos="486">
          <p15:clr>
            <a:srgbClr val="F26B43"/>
          </p15:clr>
        </p15:guide>
        <p15:guide id="8" orient="horz" pos="29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hyperlink" Target="https://www.qcaa.qld.edu.au/downloads/aciqv9/general-resources/ac9_gc_literacy_advice.pdf"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qcaa.qld.edu.au/downloads/aciqv9/general-resources/ac9_gc_literacy_advice.pdf"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hyperlink" Target="https://v9.australiancurriculum.edu.au/f-10-curriculum/learning-areas/english/year-3/content-description?subject-identifier=ENGENGY3&amp;content-description-code=AC9E3LA06&amp;detailed-content-descriptions=0&amp;hide-ccp=0&amp;hide-gc=0&amp;side-by-side=1&amp;strands-start-index=0&amp;view=quick"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hyperlink" Target="https://www.australiancurriculum.edu.au/f-10-curriculum/learning-areas/english/year-7/general-capability-snapshot?subject-identifier=ENGENGY7&amp;content-description-code=AC9E7LA05&amp;general-capability-code=L&amp;element-code=LW&amp;sub-element-index=0&amp;sub-element-code=LWGrA&amp;load-extra-subject=ENGENGY7&amp;detailed-content-descriptions=0&amp;hide-ccp=0&amp;hide-gc=0&amp;achievement-standard=f511a267-ef25-4aa0-b288-e1b0ea5c3012&amp;side-by-side=1&amp;strands-start-index=0&amp;view=quick"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s://v9.australiancurriculum.edu.au/help/website-tou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hyperlink" Target="https://v9.australiancurriculum.edu.au/curriculum-information/understand-this-learning-area/science"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v9.australiancurriculum.edu.au/curriculum-information/understand-this-learning-area/science"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8.sv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2.sv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qcaa.qld.edu.au/p-10/aciq/version-9/general-capabilities/literacy/reading-and-viewing"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hyperlink" Target="https://www.qcaa.qld.edu.au/p-10/aciq/version-9/general-capabilities/literacy/reading-and-viewi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hyperlink" Target="http://www.qcaa.qld.edu.au/p-10/aciq/version-9/general-capabilities/literacy/reading-and-viewi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v9.australiancurriculum.edu.au/f-10-curriculum/learning-areas/english/foundation-year_year-1_year-2_year-3_year-4_year-5_year-6_year-7_year-8_year-9_year-10?view=quick&amp;detailed-content-descriptions=0&amp;hide-ccp=0&amp;hide-gc=0&amp;side-by-side=1&amp;strands-start-index=0&amp;subjects-start-index=0"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hyperlink" Target="https://v9.australiancurriculum.edu.au/f-10-curriculum/learning-areas/english/foundation-year_year-1_year-2_year-3_year-4_year-5_year-6_year-7_year-8_year-9_year-10?view=quick&amp;detailed-content-descriptions=0&amp;hide-ccp=0&amp;hide-gc=0&amp;side-by-side=1&amp;strands-start-index=0&amp;subjects-start-index=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hyperlink" Target="https://v9.australiancurriculum.edu.au/f-10-curriculum/learning-areas/english/foundation-year_year-1_year-2_year-3_year-4_year-5_year-6_year-7_year-8_year-9_year-10?view=quick&amp;detailed-content-descriptions=0&amp;hide-ccp=0&amp;hide-gc=0&amp;side-by-side=1&amp;strands-start-index=0&amp;subjects-start-index=0"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2.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7.png"/><Relationship Id="rId7"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image" Target="../media/image51.png"/><Relationship Id="rId11" Type="http://schemas.openxmlformats.org/officeDocument/2006/relationships/image" Target="../media/image3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38.svg"/><Relationship Id="rId9"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32.svg"/></Relationships>
</file>

<file path=ppt/slides/_rels/slide52.xml.rels><?xml version="1.0" encoding="UTF-8" standalone="yes"?>
<Relationships xmlns="http://schemas.openxmlformats.org/package/2006/relationships"><Relationship Id="rId3" Type="http://schemas.openxmlformats.org/officeDocument/2006/relationships/hyperlink" Target="https://www.australiancurriculum.edu.au/f-10-curriculum/learning-areas/english/year-7_year-8_year-9?view=quick&amp;detailed-content-descriptions=0&amp;hide-ccp=0&amp;hide-gc=0&amp;side-by-side=1&amp;strands-start-index=0" TargetMode="External"/><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hyperlink" Target="https://v9.australiancurriculum.edu.au/content/dam/en/curriculum/ac-version-9/downloads/general-capabilities/general-capabilities-literacy-about-the-general-capability-v9.docx" TargetMode="External"/><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32.svg"/></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5.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6.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10.xml"/><Relationship Id="rId5" Type="http://schemas.openxmlformats.org/officeDocument/2006/relationships/image" Target="../media/image62.png"/><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v9.australiancurriculum.edu.au/help/website-tour"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29.png"/></Relationships>
</file>

<file path=ppt/slides/_rels/slide71.xml.rels><?xml version="1.0" encoding="UTF-8" standalone="yes"?>
<Relationships xmlns="http://schemas.openxmlformats.org/package/2006/relationships"><Relationship Id="rId8" Type="http://schemas.openxmlformats.org/officeDocument/2006/relationships/hyperlink" Target="https://www.acara.edu.au/contact-us/copyright" TargetMode="External"/><Relationship Id="rId3" Type="http://schemas.openxmlformats.org/officeDocument/2006/relationships/hyperlink" Target="http://www.cherneesutton.com.au/" TargetMode="External"/><Relationship Id="rId7" Type="http://schemas.openxmlformats.org/officeDocument/2006/relationships/hyperlink" Target="https://www.australiancurriculum.edu.au/downloads/learning-areas#accordion-9869db6018-item-6689c0bc06"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hyperlink" Target="https://www.australiancurriculum.edu.au/copyright-and-terms-of-use" TargetMode="External"/><Relationship Id="rId5" Type="http://schemas.openxmlformats.org/officeDocument/2006/relationships/hyperlink" Target="https://www.australiancurriculum.edu.au/" TargetMode="External"/><Relationship Id="rId4" Type="http://schemas.openxmlformats.org/officeDocument/2006/relationships/hyperlink" Target="https://creativecommons.org/licenses/by/4.0/" TargetMode="External"/><Relationship Id="rId9" Type="http://schemas.openxmlformats.org/officeDocument/2006/relationships/hyperlink" Target="mailto:copyright@acara.edu.au"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creativecommons.org/licenses/by-nc/4.0/" TargetMode="External"/><Relationship Id="rId7" Type="http://schemas.openxmlformats.org/officeDocument/2006/relationships/hyperlink" Target="https://pixabay.com/vectors/eye-see-viewing-icon-1103592/"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hyperlink" Target="https://pixabay.com/vectors/headphones-earphones-audio-sound-309805/" TargetMode="External"/><Relationship Id="rId5" Type="http://schemas.openxmlformats.org/officeDocument/2006/relationships/hyperlink" Target="https://pixabay.com/vectors/text-paper-document-draft-read-146110/" TargetMode="External"/><Relationship Id="rId4" Type="http://schemas.openxmlformats.org/officeDocument/2006/relationships/hyperlink" Target="https://www.australiancurriculum.edu.au/copyright-and-terms-of-use/"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73.xml"/><Relationship Id="rId1" Type="http://schemas.openxmlformats.org/officeDocument/2006/relationships/slideLayout" Target="../slideLayouts/slideLayout14.xml"/><Relationship Id="rId4" Type="http://schemas.openxmlformats.org/officeDocument/2006/relationships/hyperlink" Target="http://www.qcaa.qld.edu.au/copyright"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v9.australiancurriculum.edu.au/help/website-tour"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australiancurriculum.edu.au/f-10-curriculum/general-capabilities/literacy?element=2&amp;sub-element=LWCrT"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52C8-63EF-6369-E03B-F0A5D5C047ED}"/>
              </a:ext>
            </a:extLst>
          </p:cNvPr>
          <p:cNvSpPr>
            <a:spLocks noGrp="1"/>
          </p:cNvSpPr>
          <p:nvPr>
            <p:ph type="title"/>
          </p:nvPr>
        </p:nvSpPr>
        <p:spPr/>
        <p:txBody>
          <a:bodyPr>
            <a:noAutofit/>
          </a:bodyPr>
          <a:lstStyle/>
          <a:p>
            <a:r>
              <a:rPr lang="en-AU" dirty="0"/>
              <a:t>This presentation </a:t>
            </a:r>
            <a:r>
              <a:rPr lang="en-US" dirty="0"/>
              <a:t>reproduces the key slides from the literacy writing workshop delivered in 2025 and is designed to be delivered with a year level/learning area team. </a:t>
            </a:r>
            <a:br>
              <a:rPr lang="en-US" dirty="0"/>
            </a:br>
            <a:endParaRPr lang="en-AU" dirty="0"/>
          </a:p>
        </p:txBody>
      </p:sp>
      <p:sp>
        <p:nvSpPr>
          <p:cNvPr id="3" name="Content Placeholder 2">
            <a:extLst>
              <a:ext uri="{FF2B5EF4-FFF2-40B4-BE49-F238E27FC236}">
                <a16:creationId xmlns:a16="http://schemas.microsoft.com/office/drawing/2014/main" id="{51E97A88-5699-24B0-5B7A-34693BE5E7F5}"/>
              </a:ext>
            </a:extLst>
          </p:cNvPr>
          <p:cNvSpPr>
            <a:spLocks noGrp="1"/>
          </p:cNvSpPr>
          <p:nvPr>
            <p:ph idx="1"/>
          </p:nvPr>
        </p:nvSpPr>
        <p:spPr>
          <a:xfrm>
            <a:off x="2955925" y="1331999"/>
            <a:ext cx="5867099" cy="3471776"/>
          </a:xfrm>
        </p:spPr>
        <p:txBody>
          <a:bodyPr>
            <a:normAutofit/>
          </a:bodyPr>
          <a:lstStyle/>
          <a:p>
            <a:pPr marL="360000" indent="-360000">
              <a:buFont typeface="+mj-lt"/>
              <a:buAutoNum type="arabicPeriod"/>
            </a:pPr>
            <a:r>
              <a:rPr lang="en-AU" dirty="0"/>
              <a:t>Read — </a:t>
            </a:r>
            <a:r>
              <a:rPr lang="en-US" dirty="0"/>
              <a:t>Guidance for teachers: Teaching strategies for writing in Years 3–9. This will provide additional context and purpose for the presentation.</a:t>
            </a:r>
            <a:endParaRPr lang="en-AU" dirty="0"/>
          </a:p>
          <a:p>
            <a:pPr marL="360000" indent="-360000">
              <a:buFont typeface="+mj-lt"/>
              <a:buAutoNum type="arabicPeriod"/>
            </a:pPr>
            <a:r>
              <a:rPr lang="en-US" dirty="0"/>
              <a:t>Check the QCAA resources to support the writing presentation.</a:t>
            </a:r>
          </a:p>
          <a:p>
            <a:pPr marL="360000" indent="-360000">
              <a:buFont typeface="+mj-lt"/>
              <a:buAutoNum type="arabicPeriod"/>
            </a:pPr>
            <a:r>
              <a:rPr lang="en-US" dirty="0"/>
              <a:t>Consider your school context, learning area content and/or topic.</a:t>
            </a:r>
          </a:p>
          <a:p>
            <a:pPr marL="360000" indent="-360000">
              <a:buFont typeface="+mj-lt"/>
              <a:buAutoNum type="arabicPeriod"/>
            </a:pPr>
            <a:endParaRPr lang="en-US" dirty="0"/>
          </a:p>
        </p:txBody>
      </p:sp>
      <p:sp>
        <p:nvSpPr>
          <p:cNvPr id="4" name="Oval 3">
            <a:extLst>
              <a:ext uri="{FF2B5EF4-FFF2-40B4-BE49-F238E27FC236}">
                <a16:creationId xmlns:a16="http://schemas.microsoft.com/office/drawing/2014/main" id="{F2BC8C36-8547-F9C7-75B3-6FBD1B175AC8}"/>
              </a:ext>
            </a:extLst>
          </p:cNvPr>
          <p:cNvSpPr/>
          <p:nvPr/>
        </p:nvSpPr>
        <p:spPr>
          <a:xfrm>
            <a:off x="329569" y="1331999"/>
            <a:ext cx="2160968" cy="2205054"/>
          </a:xfrm>
          <a:prstGeom prst="ellipse">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AU"/>
            </a:defPPr>
            <a:lvl1pPr algn="l" rtl="0" fontAlgn="base">
              <a:spcBef>
                <a:spcPct val="50000"/>
              </a:spcBef>
              <a:spcAft>
                <a:spcPct val="0"/>
              </a:spcAft>
              <a:defRPr kern="1200">
                <a:solidFill>
                  <a:schemeClr val="lt1"/>
                </a:solidFill>
                <a:latin typeface="+mn-lt"/>
                <a:ea typeface="+mn-ea"/>
                <a:cs typeface="+mn-cs"/>
              </a:defRPr>
            </a:lvl1pPr>
            <a:lvl2pPr marL="457200" algn="l" rtl="0" fontAlgn="base">
              <a:spcBef>
                <a:spcPct val="50000"/>
              </a:spcBef>
              <a:spcAft>
                <a:spcPct val="0"/>
              </a:spcAft>
              <a:defRPr kern="1200">
                <a:solidFill>
                  <a:schemeClr val="lt1"/>
                </a:solidFill>
                <a:latin typeface="+mn-lt"/>
                <a:ea typeface="+mn-ea"/>
                <a:cs typeface="+mn-cs"/>
              </a:defRPr>
            </a:lvl2pPr>
            <a:lvl3pPr marL="914400" algn="l" rtl="0" fontAlgn="base">
              <a:spcBef>
                <a:spcPct val="50000"/>
              </a:spcBef>
              <a:spcAft>
                <a:spcPct val="0"/>
              </a:spcAft>
              <a:defRPr kern="1200">
                <a:solidFill>
                  <a:schemeClr val="lt1"/>
                </a:solidFill>
                <a:latin typeface="+mn-lt"/>
                <a:ea typeface="+mn-ea"/>
                <a:cs typeface="+mn-cs"/>
              </a:defRPr>
            </a:lvl3pPr>
            <a:lvl4pPr marL="1371600" algn="l" rtl="0" fontAlgn="base">
              <a:spcBef>
                <a:spcPct val="50000"/>
              </a:spcBef>
              <a:spcAft>
                <a:spcPct val="0"/>
              </a:spcAft>
              <a:defRPr kern="1200">
                <a:solidFill>
                  <a:schemeClr val="lt1"/>
                </a:solidFill>
                <a:latin typeface="+mn-lt"/>
                <a:ea typeface="+mn-ea"/>
                <a:cs typeface="+mn-cs"/>
              </a:defRPr>
            </a:lvl4pPr>
            <a:lvl5pPr marL="1828800" algn="l" rtl="0" fontAlgn="base">
              <a:spcBef>
                <a:spcPct val="5000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en-AU" sz="2800" b="1" i="0" u="none" strike="noStrike" kern="1200" cap="none" spc="0" normalizeH="0" baseline="0" noProof="0" dirty="0">
                <a:ln>
                  <a:noFill/>
                </a:ln>
                <a:solidFill>
                  <a:srgbClr val="D52B1E"/>
                </a:solidFill>
                <a:effectLst/>
                <a:uLnTx/>
                <a:uFillTx/>
                <a:latin typeface="Arial"/>
                <a:ea typeface="+mn-ea"/>
                <a:cs typeface="+mn-cs"/>
              </a:rPr>
              <a:t>Before you start</a:t>
            </a:r>
          </a:p>
        </p:txBody>
      </p:sp>
      <p:sp>
        <p:nvSpPr>
          <p:cNvPr id="6" name="TextBox 5">
            <a:extLst>
              <a:ext uri="{FF2B5EF4-FFF2-40B4-BE49-F238E27FC236}">
                <a16:creationId xmlns:a16="http://schemas.microsoft.com/office/drawing/2014/main" id="{D75001E6-FE42-7A19-E84B-13B7325452F5}"/>
              </a:ext>
            </a:extLst>
          </p:cNvPr>
          <p:cNvSpPr txBox="1"/>
          <p:nvPr/>
        </p:nvSpPr>
        <p:spPr>
          <a:xfrm>
            <a:off x="5645375" y="0"/>
            <a:ext cx="3171600" cy="314683"/>
          </a:xfrm>
          <a:prstGeom prst="rect">
            <a:avLst/>
          </a:prstGeom>
          <a:solidFill>
            <a:srgbClr val="C1F0FF"/>
          </a:solidFill>
        </p:spPr>
        <p:txBody>
          <a:bodyPr wrap="square" tIns="72000" bIns="72000" rtlCol="0">
            <a:spAutoFit/>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AU" sz="1100" b="1" i="0" u="none" strike="noStrike" kern="1200" cap="none" spc="0" normalizeH="0" baseline="0" noProof="0" dirty="0">
                <a:ln>
                  <a:noFill/>
                </a:ln>
                <a:solidFill>
                  <a:srgbClr val="000000"/>
                </a:solidFill>
                <a:effectLst/>
                <a:uLnTx/>
                <a:uFillTx/>
                <a:latin typeface="Arial"/>
                <a:ea typeface="+mn-ea"/>
                <a:cs typeface="+mn-cs"/>
              </a:rPr>
              <a:t>** Hide this slide before presenting ** </a:t>
            </a:r>
            <a:endParaRPr kumimoji="0" lang="en-AU" sz="11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5026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0A61C8-70DB-AA76-D44A-178BE7EDB3AF}"/>
              </a:ext>
            </a:extLst>
          </p:cNvPr>
          <p:cNvSpPr>
            <a:spLocks noGrp="1"/>
          </p:cNvSpPr>
          <p:nvPr>
            <p:ph type="title"/>
          </p:nvPr>
        </p:nvSpPr>
        <p:spPr/>
        <p:txBody>
          <a:bodyPr/>
          <a:lstStyle/>
          <a:p>
            <a:r>
              <a:rPr lang="en-US"/>
              <a:t>The Literacy general capability: Writing</a:t>
            </a:r>
          </a:p>
        </p:txBody>
      </p:sp>
      <p:sp>
        <p:nvSpPr>
          <p:cNvPr id="7" name="Content Placeholder 6">
            <a:extLst>
              <a:ext uri="{FF2B5EF4-FFF2-40B4-BE49-F238E27FC236}">
                <a16:creationId xmlns:a16="http://schemas.microsoft.com/office/drawing/2014/main" id="{6ABBFD36-6F42-ED5D-9915-1A8AE05568D5}"/>
              </a:ext>
            </a:extLst>
          </p:cNvPr>
          <p:cNvSpPr>
            <a:spLocks noGrp="1"/>
          </p:cNvSpPr>
          <p:nvPr>
            <p:ph idx="1"/>
          </p:nvPr>
        </p:nvSpPr>
        <p:spPr/>
        <p:txBody>
          <a:bodyPr>
            <a:normAutofit/>
          </a:bodyPr>
          <a:lstStyle/>
          <a:p>
            <a:r>
              <a:rPr lang="en-US" dirty="0">
                <a:solidFill>
                  <a:schemeClr val="tx2"/>
                </a:solidFill>
              </a:rPr>
              <a:t>Writing sub-elements in the general capability:</a:t>
            </a:r>
          </a:p>
          <a:p>
            <a:pPr marL="252000" indent="-252000">
              <a:buFont typeface="Arial" panose="020B0604020202020204" pitchFamily="34" charset="0"/>
              <a:buChar char="•"/>
            </a:pPr>
            <a:r>
              <a:rPr lang="en-US" dirty="0"/>
              <a:t>Creating texts — a holistic sub-element supported by the other sub elements (crafting ideas, text form and features, vocabulary)</a:t>
            </a:r>
          </a:p>
          <a:p>
            <a:pPr marL="252000" indent="-252000">
              <a:buFont typeface="Arial" panose="020B0604020202020204" pitchFamily="34" charset="0"/>
              <a:buChar char="•"/>
            </a:pPr>
            <a:r>
              <a:rPr lang="en-US" dirty="0"/>
              <a:t>Grammar </a:t>
            </a:r>
          </a:p>
          <a:p>
            <a:pPr marL="252000" indent="-252000">
              <a:buFont typeface="Arial" panose="020B0604020202020204" pitchFamily="34" charset="0"/>
              <a:buChar char="•"/>
            </a:pPr>
            <a:r>
              <a:rPr lang="en-US" dirty="0"/>
              <a:t>Punctuation </a:t>
            </a:r>
          </a:p>
          <a:p>
            <a:pPr marL="252000" indent="-252000">
              <a:buFont typeface="Arial" panose="020B0604020202020204" pitchFamily="34" charset="0"/>
              <a:buChar char="•"/>
            </a:pPr>
            <a:r>
              <a:rPr lang="en-US" dirty="0"/>
              <a:t>Spelling </a:t>
            </a:r>
          </a:p>
          <a:p>
            <a:pPr marL="252000" indent="-252000">
              <a:buFont typeface="Arial" panose="020B0604020202020204" pitchFamily="34" charset="0"/>
              <a:buChar char="•"/>
            </a:pPr>
            <a:r>
              <a:rPr lang="en-US" dirty="0"/>
              <a:t>Handwriting and keyboarding</a:t>
            </a:r>
            <a:endParaRPr lang="en-US" dirty="0">
              <a:solidFill>
                <a:schemeClr val="tx2"/>
              </a:solidFill>
            </a:endParaRPr>
          </a:p>
        </p:txBody>
      </p:sp>
      <p:sp>
        <p:nvSpPr>
          <p:cNvPr id="3" name="TextBox 2">
            <a:extLst>
              <a:ext uri="{FF2B5EF4-FFF2-40B4-BE49-F238E27FC236}">
                <a16:creationId xmlns:a16="http://schemas.microsoft.com/office/drawing/2014/main" id="{51A592BD-9116-73B7-F959-4577A4998171}"/>
              </a:ext>
            </a:extLst>
          </p:cNvPr>
          <p:cNvSpPr txBox="1"/>
          <p:nvPr/>
        </p:nvSpPr>
        <p:spPr>
          <a:xfrm>
            <a:off x="324000" y="4314439"/>
            <a:ext cx="8501063" cy="230832"/>
          </a:xfrm>
          <a:prstGeom prst="rect">
            <a:avLst/>
          </a:prstGeom>
          <a:noFill/>
        </p:spPr>
        <p:txBody>
          <a:bodyPr wrap="square" lIns="0" rIns="0">
            <a:spAutoFit/>
          </a:bodyPr>
          <a:lstStyle/>
          <a:p>
            <a:r>
              <a:rPr lang="en-AU" sz="900" dirty="0"/>
              <a:t>Source: </a:t>
            </a:r>
            <a:r>
              <a:rPr lang="en-AU" sz="900" dirty="0">
                <a:hlinkClick r:id="rId3"/>
              </a:rPr>
              <a:t>www.qcaa.qld.edu.au/downloads/aciqv9/general-resources/ac9_gc_literacy_advice.pdf</a:t>
            </a:r>
            <a:r>
              <a:rPr lang="en-AU" sz="900" dirty="0"/>
              <a:t> </a:t>
            </a:r>
          </a:p>
        </p:txBody>
      </p:sp>
      <p:sp>
        <p:nvSpPr>
          <p:cNvPr id="2" name="Rectangle 1">
            <a:extLst>
              <a:ext uri="{FF2B5EF4-FFF2-40B4-BE49-F238E27FC236}">
                <a16:creationId xmlns:a16="http://schemas.microsoft.com/office/drawing/2014/main" id="{1B7074AA-CBC3-B0A0-1F19-7974080A164F}"/>
              </a:ext>
            </a:extLst>
          </p:cNvPr>
          <p:cNvSpPr/>
          <p:nvPr/>
        </p:nvSpPr>
        <p:spPr>
          <a:xfrm>
            <a:off x="501671" y="1100831"/>
            <a:ext cx="7634796" cy="7279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22684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0A61C8-70DB-AA76-D44A-178BE7EDB3AF}"/>
              </a:ext>
            </a:extLst>
          </p:cNvPr>
          <p:cNvSpPr>
            <a:spLocks noGrp="1"/>
          </p:cNvSpPr>
          <p:nvPr>
            <p:ph type="title"/>
          </p:nvPr>
        </p:nvSpPr>
        <p:spPr/>
        <p:txBody>
          <a:bodyPr/>
          <a:lstStyle/>
          <a:p>
            <a:r>
              <a:rPr lang="en-US" dirty="0"/>
              <a:t>The Literacy learning progression: Writing</a:t>
            </a:r>
          </a:p>
        </p:txBody>
      </p:sp>
      <p:sp>
        <p:nvSpPr>
          <p:cNvPr id="7" name="Content Placeholder 6">
            <a:extLst>
              <a:ext uri="{FF2B5EF4-FFF2-40B4-BE49-F238E27FC236}">
                <a16:creationId xmlns:a16="http://schemas.microsoft.com/office/drawing/2014/main" id="{6ABBFD36-6F42-ED5D-9915-1A8AE05568D5}"/>
              </a:ext>
            </a:extLst>
          </p:cNvPr>
          <p:cNvSpPr>
            <a:spLocks noGrp="1"/>
          </p:cNvSpPr>
          <p:nvPr>
            <p:ph idx="1"/>
          </p:nvPr>
        </p:nvSpPr>
        <p:spPr/>
        <p:txBody>
          <a:bodyPr>
            <a:normAutofit/>
          </a:bodyPr>
          <a:lstStyle/>
          <a:p>
            <a:r>
              <a:rPr lang="en-US" dirty="0">
                <a:solidFill>
                  <a:schemeClr val="tx2"/>
                </a:solidFill>
              </a:rPr>
              <a:t>To support writing development the progression can:</a:t>
            </a:r>
          </a:p>
          <a:p>
            <a:pPr marL="252000" indent="-252000">
              <a:buFont typeface="Arial" panose="020B0604020202020204" pitchFamily="34" charset="0"/>
              <a:buChar char="•"/>
            </a:pPr>
            <a:r>
              <a:rPr lang="en-US" dirty="0">
                <a:solidFill>
                  <a:schemeClr val="tx2"/>
                </a:solidFill>
              </a:rPr>
              <a:t>provide finer-grained detail of observable indicators of the trajectory of writing development</a:t>
            </a:r>
          </a:p>
          <a:p>
            <a:pPr marL="252000" indent="-252000">
              <a:buFont typeface="Arial" panose="020B0604020202020204" pitchFamily="34" charset="0"/>
              <a:buChar char="•"/>
            </a:pPr>
            <a:r>
              <a:rPr lang="en-US" dirty="0">
                <a:solidFill>
                  <a:schemeClr val="tx2"/>
                </a:solidFill>
              </a:rPr>
              <a:t>support planning for targeted writing knowledge, skills and dispositions for individuals and groups, at, above and not yet at the expected level </a:t>
            </a:r>
          </a:p>
          <a:p>
            <a:pPr marL="252000" indent="-252000">
              <a:buFont typeface="Arial" panose="020B0604020202020204" pitchFamily="34" charset="0"/>
              <a:buChar char="•"/>
            </a:pPr>
            <a:r>
              <a:rPr lang="en-US" dirty="0"/>
              <a:t>provide several relevant indicators from writing and its sub-elements that can be explained, modelled and practised.</a:t>
            </a:r>
            <a:endParaRPr lang="en-US" dirty="0">
              <a:solidFill>
                <a:schemeClr val="tx2"/>
              </a:solidFill>
            </a:endParaRPr>
          </a:p>
        </p:txBody>
      </p:sp>
      <p:sp>
        <p:nvSpPr>
          <p:cNvPr id="2" name="TextBox 1">
            <a:extLst>
              <a:ext uri="{FF2B5EF4-FFF2-40B4-BE49-F238E27FC236}">
                <a16:creationId xmlns:a16="http://schemas.microsoft.com/office/drawing/2014/main" id="{7C9B91FC-5288-75F1-4425-D1F334973940}"/>
              </a:ext>
            </a:extLst>
          </p:cNvPr>
          <p:cNvSpPr txBox="1"/>
          <p:nvPr/>
        </p:nvSpPr>
        <p:spPr>
          <a:xfrm>
            <a:off x="324000" y="4316286"/>
            <a:ext cx="8493125" cy="230832"/>
          </a:xfrm>
          <a:prstGeom prst="rect">
            <a:avLst/>
          </a:prstGeom>
          <a:noFill/>
        </p:spPr>
        <p:txBody>
          <a:bodyPr wrap="square" lIns="0" rIns="0">
            <a:spAutoFit/>
          </a:bodyPr>
          <a:lstStyle/>
          <a:p>
            <a:r>
              <a:rPr lang="en-AU" sz="900" dirty="0"/>
              <a:t>Source: </a:t>
            </a:r>
            <a:r>
              <a:rPr lang="en-AU" sz="900" dirty="0">
                <a:hlinkClick r:id="rId3"/>
              </a:rPr>
              <a:t>www.qcaa.qld.edu.au/downloads/aciqv9/general-resources/ac9_gc_literacy_advice.pdf</a:t>
            </a:r>
            <a:r>
              <a:rPr lang="en-AU" sz="900" dirty="0"/>
              <a:t> </a:t>
            </a:r>
          </a:p>
        </p:txBody>
      </p:sp>
    </p:spTree>
    <p:extLst>
      <p:ext uri="{BB962C8B-B14F-4D97-AF65-F5344CB8AC3E}">
        <p14:creationId xmlns:p14="http://schemas.microsoft.com/office/powerpoint/2010/main" val="2432573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F9389AF-AAC4-C652-71B5-3898FF4C87CF}"/>
              </a:ext>
            </a:extLst>
          </p:cNvPr>
          <p:cNvPicPr>
            <a:picLocks noChangeAspect="1"/>
          </p:cNvPicPr>
          <p:nvPr/>
        </p:nvPicPr>
        <p:blipFill>
          <a:blip r:embed="rId3"/>
          <a:srcRect l="1696" r="3203"/>
          <a:stretch/>
        </p:blipFill>
        <p:spPr>
          <a:xfrm>
            <a:off x="296617" y="720723"/>
            <a:ext cx="3530644" cy="2226023"/>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44E5D19E-C14E-AD4F-7517-7B63703B913D}"/>
              </a:ext>
            </a:extLst>
          </p:cNvPr>
          <p:cNvSpPr>
            <a:spLocks noGrp="1"/>
          </p:cNvSpPr>
          <p:nvPr>
            <p:ph type="title"/>
          </p:nvPr>
        </p:nvSpPr>
        <p:spPr/>
        <p:txBody>
          <a:bodyPr>
            <a:normAutofit fontScale="90000"/>
          </a:bodyPr>
          <a:lstStyle/>
          <a:p>
            <a:r>
              <a:rPr lang="en-AU" dirty="0"/>
              <a:t>Accessing the Literacy general capability — Year 7 example</a:t>
            </a:r>
          </a:p>
        </p:txBody>
      </p:sp>
      <p:pic>
        <p:nvPicPr>
          <p:cNvPr id="8" name="Content Placeholder 7">
            <a:extLst>
              <a:ext uri="{FF2B5EF4-FFF2-40B4-BE49-F238E27FC236}">
                <a16:creationId xmlns:a16="http://schemas.microsoft.com/office/drawing/2014/main" id="{FCB6466D-6BFB-E76A-889F-9292DF7C5CE7}"/>
              </a:ext>
            </a:extLst>
          </p:cNvPr>
          <p:cNvPicPr>
            <a:picLocks noGrp="1" noChangeAspect="1"/>
          </p:cNvPicPr>
          <p:nvPr>
            <p:ph idx="4294967295"/>
          </p:nvPr>
        </p:nvPicPr>
        <p:blipFill>
          <a:blip r:embed="rId4"/>
          <a:stretch>
            <a:fillRect/>
          </a:stretch>
        </p:blipFill>
        <p:spPr>
          <a:xfrm>
            <a:off x="3913432" y="1495425"/>
            <a:ext cx="4908550" cy="1449388"/>
          </a:xfrm>
          <a:prstGeom prst="rect">
            <a:avLst/>
          </a:prstGeom>
          <a:ln>
            <a:no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E537B1B-A724-6C11-4D97-4A27C7FE807A}"/>
              </a:ext>
            </a:extLst>
          </p:cNvPr>
          <p:cNvSpPr/>
          <p:nvPr/>
        </p:nvSpPr>
        <p:spPr>
          <a:xfrm>
            <a:off x="5099539" y="2460834"/>
            <a:ext cx="774700" cy="2921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9" name="Picture 18">
            <a:extLst>
              <a:ext uri="{FF2B5EF4-FFF2-40B4-BE49-F238E27FC236}">
                <a16:creationId xmlns:a16="http://schemas.microsoft.com/office/drawing/2014/main" id="{590DDA33-C5A2-13B8-B636-80ED146CBF91}"/>
              </a:ext>
            </a:extLst>
          </p:cNvPr>
          <p:cNvPicPr>
            <a:picLocks noChangeAspect="1"/>
          </p:cNvPicPr>
          <p:nvPr/>
        </p:nvPicPr>
        <p:blipFill>
          <a:blip r:embed="rId5"/>
          <a:stretch>
            <a:fillRect/>
          </a:stretch>
        </p:blipFill>
        <p:spPr>
          <a:xfrm>
            <a:off x="2633528" y="3090632"/>
            <a:ext cx="6191385" cy="1100826"/>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CE74B97C-DEE5-BC5F-1CCD-C8E0DD9A425D}"/>
              </a:ext>
            </a:extLst>
          </p:cNvPr>
          <p:cNvSpPr/>
          <p:nvPr/>
        </p:nvSpPr>
        <p:spPr>
          <a:xfrm>
            <a:off x="2645619" y="3117007"/>
            <a:ext cx="778496" cy="21214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B4E07B69-9269-A0BB-2B10-435A3E6AC359}"/>
              </a:ext>
            </a:extLst>
          </p:cNvPr>
          <p:cNvSpPr/>
          <p:nvPr/>
        </p:nvSpPr>
        <p:spPr>
          <a:xfrm>
            <a:off x="353402" y="2146196"/>
            <a:ext cx="446698" cy="41444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053009AF-2387-40EA-9F3B-56CC303E53CD}"/>
              </a:ext>
            </a:extLst>
          </p:cNvPr>
          <p:cNvSpPr txBox="1"/>
          <p:nvPr/>
        </p:nvSpPr>
        <p:spPr>
          <a:xfrm>
            <a:off x="324000" y="4210841"/>
            <a:ext cx="8497888" cy="338554"/>
          </a:xfrm>
          <a:prstGeom prst="rect">
            <a:avLst/>
          </a:prstGeom>
          <a:noFill/>
        </p:spPr>
        <p:txBody>
          <a:bodyPr wrap="square" lIns="0" rIns="0">
            <a:spAutoFit/>
          </a:bodyPr>
          <a:lstStyle/>
          <a:p>
            <a:r>
              <a:rPr lang="en-AU" sz="800" dirty="0"/>
              <a:t>Source: </a:t>
            </a:r>
            <a:r>
              <a:rPr lang="en-AU" sz="800" dirty="0">
                <a:hlinkClick r:id="rId6"/>
              </a:rPr>
              <a:t>https://v9.australiancurriculum.edu.au/f-10-curriculum/learning-areas/english/year-3/content-description?subject-identifier=ENGENGY3&amp;content-description-code=AC9E3LA06&amp;detailed-content-descriptions=0&amp;hide-ccp=0&amp;hide-gc=0&amp;side-by-side=1&amp;strands-start-index=0&amp;view=quick</a:t>
            </a:r>
            <a:r>
              <a:rPr lang="en-AU" sz="800" dirty="0"/>
              <a:t> </a:t>
            </a:r>
          </a:p>
        </p:txBody>
      </p:sp>
      <p:grpSp>
        <p:nvGrpSpPr>
          <p:cNvPr id="6" name="Group 5">
            <a:extLst>
              <a:ext uri="{FF2B5EF4-FFF2-40B4-BE49-F238E27FC236}">
                <a16:creationId xmlns:a16="http://schemas.microsoft.com/office/drawing/2014/main" id="{A2010BCE-AE3E-A21B-2754-BB34E49C34D8}"/>
              </a:ext>
            </a:extLst>
          </p:cNvPr>
          <p:cNvGrpSpPr/>
          <p:nvPr/>
        </p:nvGrpSpPr>
        <p:grpSpPr>
          <a:xfrm>
            <a:off x="396751" y="2864411"/>
            <a:ext cx="360000" cy="360000"/>
            <a:chOff x="327026" y="1221897"/>
            <a:chExt cx="360000" cy="360000"/>
          </a:xfrm>
        </p:grpSpPr>
        <p:sp>
          <p:nvSpPr>
            <p:cNvPr id="10" name="Oval 9">
              <a:extLst>
                <a:ext uri="{FF2B5EF4-FFF2-40B4-BE49-F238E27FC236}">
                  <a16:creationId xmlns:a16="http://schemas.microsoft.com/office/drawing/2014/main" id="{5B69D37A-B30A-38F9-2D0C-CD6D8CEF12AC}"/>
                </a:ext>
              </a:extLst>
            </p:cNvPr>
            <p:cNvSpPr/>
            <p:nvPr/>
          </p:nvSpPr>
          <p:spPr>
            <a:xfrm>
              <a:off x="327026" y="1221897"/>
              <a:ext cx="360000" cy="360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F0A788A4-4BAA-744E-06ED-0C400E2C4BE6}"/>
                </a:ext>
              </a:extLst>
            </p:cNvPr>
            <p:cNvSpPr txBox="1"/>
            <p:nvPr/>
          </p:nvSpPr>
          <p:spPr>
            <a:xfrm>
              <a:off x="365933" y="1237345"/>
              <a:ext cx="217335" cy="300082"/>
            </a:xfrm>
            <a:prstGeom prst="rect">
              <a:avLst/>
            </a:prstGeom>
            <a:noFill/>
          </p:spPr>
          <p:txBody>
            <a:bodyPr wrap="square" rtlCol="0">
              <a:spAutoFit/>
            </a:bodyPr>
            <a:lstStyle/>
            <a:p>
              <a:r>
                <a:rPr lang="en-AU" b="1" dirty="0">
                  <a:solidFill>
                    <a:schemeClr val="bg1"/>
                  </a:solidFill>
                </a:rPr>
                <a:t>1</a:t>
              </a:r>
            </a:p>
          </p:txBody>
        </p:sp>
      </p:grpSp>
      <p:grpSp>
        <p:nvGrpSpPr>
          <p:cNvPr id="18" name="Group 17">
            <a:extLst>
              <a:ext uri="{FF2B5EF4-FFF2-40B4-BE49-F238E27FC236}">
                <a16:creationId xmlns:a16="http://schemas.microsoft.com/office/drawing/2014/main" id="{5F6E670B-2F56-F131-9A5C-AD3086DB694B}"/>
              </a:ext>
            </a:extLst>
          </p:cNvPr>
          <p:cNvGrpSpPr/>
          <p:nvPr/>
        </p:nvGrpSpPr>
        <p:grpSpPr>
          <a:xfrm>
            <a:off x="5316741" y="2820047"/>
            <a:ext cx="360000" cy="360000"/>
            <a:chOff x="327026" y="1221897"/>
            <a:chExt cx="360000" cy="360000"/>
          </a:xfrm>
        </p:grpSpPr>
        <p:sp>
          <p:nvSpPr>
            <p:cNvPr id="20" name="Oval 19">
              <a:extLst>
                <a:ext uri="{FF2B5EF4-FFF2-40B4-BE49-F238E27FC236}">
                  <a16:creationId xmlns:a16="http://schemas.microsoft.com/office/drawing/2014/main" id="{82F045E8-CEC6-F280-6DF9-340D23C7300C}"/>
                </a:ext>
              </a:extLst>
            </p:cNvPr>
            <p:cNvSpPr/>
            <p:nvPr/>
          </p:nvSpPr>
          <p:spPr>
            <a:xfrm>
              <a:off x="327026" y="1221897"/>
              <a:ext cx="360000" cy="360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E82C8610-4316-8887-8F49-FE51E36738CF}"/>
                </a:ext>
              </a:extLst>
            </p:cNvPr>
            <p:cNvSpPr txBox="1"/>
            <p:nvPr/>
          </p:nvSpPr>
          <p:spPr>
            <a:xfrm>
              <a:off x="373842" y="1250315"/>
              <a:ext cx="234224" cy="300082"/>
            </a:xfrm>
            <a:prstGeom prst="rect">
              <a:avLst/>
            </a:prstGeom>
            <a:noFill/>
          </p:spPr>
          <p:txBody>
            <a:bodyPr wrap="square" rtlCol="0">
              <a:spAutoFit/>
            </a:bodyPr>
            <a:lstStyle/>
            <a:p>
              <a:r>
                <a:rPr lang="en-AU" b="1" dirty="0">
                  <a:solidFill>
                    <a:schemeClr val="bg1"/>
                  </a:solidFill>
                </a:rPr>
                <a:t>2</a:t>
              </a:r>
            </a:p>
          </p:txBody>
        </p:sp>
      </p:grpSp>
    </p:spTree>
    <p:extLst>
      <p:ext uri="{BB962C8B-B14F-4D97-AF65-F5344CB8AC3E}">
        <p14:creationId xmlns:p14="http://schemas.microsoft.com/office/powerpoint/2010/main" val="2331050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35E74-F1DB-4938-463C-88395D52ED67}"/>
              </a:ext>
            </a:extLst>
          </p:cNvPr>
          <p:cNvSpPr>
            <a:spLocks noGrp="1"/>
          </p:cNvSpPr>
          <p:nvPr>
            <p:ph type="title"/>
          </p:nvPr>
        </p:nvSpPr>
        <p:spPr/>
        <p:txBody>
          <a:bodyPr/>
          <a:lstStyle/>
          <a:p>
            <a:r>
              <a:rPr lang="en-AU" dirty="0"/>
              <a:t>Connection to Literacy general capability v9.0 — Year 7</a:t>
            </a:r>
          </a:p>
        </p:txBody>
      </p:sp>
      <p:sp>
        <p:nvSpPr>
          <p:cNvPr id="6" name="Text Placeholder 5">
            <a:extLst>
              <a:ext uri="{FF2B5EF4-FFF2-40B4-BE49-F238E27FC236}">
                <a16:creationId xmlns:a16="http://schemas.microsoft.com/office/drawing/2014/main" id="{F03FD1D8-EDF6-45DA-F05D-0D346F1E69C9}"/>
              </a:ext>
            </a:extLst>
          </p:cNvPr>
          <p:cNvSpPr>
            <a:spLocks noGrp="1"/>
          </p:cNvSpPr>
          <p:nvPr>
            <p:ph type="body" sz="quarter" idx="12"/>
          </p:nvPr>
        </p:nvSpPr>
        <p:spPr>
          <a:xfrm>
            <a:off x="324000" y="3848844"/>
            <a:ext cx="8496300" cy="648073"/>
          </a:xfrm>
        </p:spPr>
        <p:txBody>
          <a:bodyPr>
            <a:normAutofit/>
          </a:bodyPr>
          <a:lstStyle/>
          <a:p>
            <a:r>
              <a:rPr lang="en-AU" sz="800" dirty="0"/>
              <a:t>Source: </a:t>
            </a:r>
            <a:r>
              <a:rPr lang="en-AU" sz="800" dirty="0">
                <a:hlinkClick r:id="rId3"/>
              </a:rPr>
              <a:t>www.australiancurriculum.edu.au/f-10-curriculum/learning-areas/english/year-7/general-capability-snapshot?subject-identifier=ENGENGY7&amp;content-description-code=AC9E7LA05&amp;general-capability-code=L&amp;element-code=LW&amp;sub-element-index=0&amp;sub-element-code=LWGrA&amp;load-extra-subject=ENGENGY7&amp;detailed-content-descriptions=0&amp;hide-ccp=0&amp;hide-gc=0&amp;achievement-standard=f511a267-ef25-4aa0-b288-e1b0ea5c3012&amp;side-by-side=1&amp;strands-start-index=0&amp;view=quick</a:t>
            </a:r>
            <a:r>
              <a:rPr lang="en-AU" sz="800" dirty="0"/>
              <a:t> </a:t>
            </a:r>
          </a:p>
        </p:txBody>
      </p:sp>
      <p:pic>
        <p:nvPicPr>
          <p:cNvPr id="4" name="Picture 3">
            <a:extLst>
              <a:ext uri="{FF2B5EF4-FFF2-40B4-BE49-F238E27FC236}">
                <a16:creationId xmlns:a16="http://schemas.microsoft.com/office/drawing/2014/main" id="{49C099A8-F724-9C0A-E470-7DC1A54A6D84}"/>
              </a:ext>
            </a:extLst>
          </p:cNvPr>
          <p:cNvPicPr>
            <a:picLocks noChangeAspect="1"/>
          </p:cNvPicPr>
          <p:nvPr/>
        </p:nvPicPr>
        <p:blipFill>
          <a:blip r:embed="rId4"/>
          <a:stretch>
            <a:fillRect/>
          </a:stretch>
        </p:blipFill>
        <p:spPr>
          <a:xfrm>
            <a:off x="1683401" y="771525"/>
            <a:ext cx="5794131" cy="3229187"/>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AA94685B-24FF-3E30-C062-D5549CD827D9}"/>
              </a:ext>
            </a:extLst>
          </p:cNvPr>
          <p:cNvSpPr/>
          <p:nvPr/>
        </p:nvSpPr>
        <p:spPr>
          <a:xfrm>
            <a:off x="2976847" y="3167840"/>
            <a:ext cx="4509477" cy="8240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051118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A43F9224-B523-0392-D2D0-56E4E09BE2B4}"/>
              </a:ext>
            </a:extLst>
          </p:cNvPr>
          <p:cNvPicPr>
            <a:picLocks noGrp="1" noChangeAspect="1"/>
          </p:cNvPicPr>
          <p:nvPr>
            <p:ph idx="1"/>
          </p:nvPr>
        </p:nvPicPr>
        <p:blipFill rotWithShape="1">
          <a:blip r:embed="rId3"/>
          <a:stretch/>
        </p:blipFill>
        <p:spPr>
          <a:xfrm>
            <a:off x="1656940" y="896461"/>
            <a:ext cx="6056475" cy="3708400"/>
          </a:xfrm>
          <a:prstGeom prst="rect">
            <a:avLst/>
          </a:prstGeom>
          <a:ln>
            <a:noFill/>
          </a:ln>
          <a:effectLst/>
        </p:spPr>
      </p:pic>
      <p:sp>
        <p:nvSpPr>
          <p:cNvPr id="10" name="Oval 9">
            <a:extLst>
              <a:ext uri="{FF2B5EF4-FFF2-40B4-BE49-F238E27FC236}">
                <a16:creationId xmlns:a16="http://schemas.microsoft.com/office/drawing/2014/main" id="{D55E3AC7-9523-2102-A206-1144C647AA07}"/>
              </a:ext>
            </a:extLst>
          </p:cNvPr>
          <p:cNvSpPr/>
          <p:nvPr/>
        </p:nvSpPr>
        <p:spPr>
          <a:xfrm rot="21441285">
            <a:off x="3574175" y="1882843"/>
            <a:ext cx="1129040" cy="19085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A0A90C1-E1BA-D0A9-C019-C285B81DE876}"/>
              </a:ext>
            </a:extLst>
          </p:cNvPr>
          <p:cNvSpPr txBox="1"/>
          <p:nvPr/>
        </p:nvSpPr>
        <p:spPr>
          <a:xfrm>
            <a:off x="5268191" y="896461"/>
            <a:ext cx="2240486" cy="800750"/>
          </a:xfrm>
          <a:prstGeom prst="rect">
            <a:avLst/>
          </a:prstGeom>
          <a:solidFill>
            <a:schemeClr val="bg1"/>
          </a:solidFill>
        </p:spPr>
        <p:txBody>
          <a:bodyPr wrap="square" rtlCol="0">
            <a:spAutoFit/>
          </a:bodyPr>
          <a:lstStyle/>
          <a:p>
            <a:endParaRPr lang="en-AU" dirty="0"/>
          </a:p>
        </p:txBody>
      </p:sp>
      <p:sp>
        <p:nvSpPr>
          <p:cNvPr id="15" name="TextBox 14">
            <a:extLst>
              <a:ext uri="{FF2B5EF4-FFF2-40B4-BE49-F238E27FC236}">
                <a16:creationId xmlns:a16="http://schemas.microsoft.com/office/drawing/2014/main" id="{D799B5F5-015B-EAE6-672D-9ABB5E4CB5EC}"/>
              </a:ext>
            </a:extLst>
          </p:cNvPr>
          <p:cNvSpPr txBox="1"/>
          <p:nvPr/>
        </p:nvSpPr>
        <p:spPr>
          <a:xfrm rot="1297097">
            <a:off x="4595278" y="976980"/>
            <a:ext cx="2240486" cy="800750"/>
          </a:xfrm>
          <a:prstGeom prst="rect">
            <a:avLst/>
          </a:prstGeom>
          <a:solidFill>
            <a:schemeClr val="bg1"/>
          </a:solidFill>
        </p:spPr>
        <p:txBody>
          <a:bodyPr wrap="square" rtlCol="0">
            <a:spAutoFit/>
          </a:bodyPr>
          <a:lstStyle/>
          <a:p>
            <a:endParaRPr lang="en-AU" dirty="0"/>
          </a:p>
        </p:txBody>
      </p:sp>
      <p:sp>
        <p:nvSpPr>
          <p:cNvPr id="16" name="TextBox 15">
            <a:extLst>
              <a:ext uri="{FF2B5EF4-FFF2-40B4-BE49-F238E27FC236}">
                <a16:creationId xmlns:a16="http://schemas.microsoft.com/office/drawing/2014/main" id="{511C04B8-9462-78F2-7B9C-A86503947A63}"/>
              </a:ext>
            </a:extLst>
          </p:cNvPr>
          <p:cNvSpPr txBox="1"/>
          <p:nvPr/>
        </p:nvSpPr>
        <p:spPr>
          <a:xfrm rot="21092758">
            <a:off x="5288697" y="3356145"/>
            <a:ext cx="2037979" cy="1136373"/>
          </a:xfrm>
          <a:prstGeom prst="rect">
            <a:avLst/>
          </a:prstGeom>
          <a:solidFill>
            <a:schemeClr val="bg1"/>
          </a:solidFill>
        </p:spPr>
        <p:txBody>
          <a:bodyPr wrap="square" rtlCol="0">
            <a:spAutoFit/>
          </a:bodyPr>
          <a:lstStyle/>
          <a:p>
            <a:endParaRPr lang="en-AU" dirty="0"/>
          </a:p>
        </p:txBody>
      </p:sp>
      <p:sp>
        <p:nvSpPr>
          <p:cNvPr id="8" name="Title 1">
            <a:extLst>
              <a:ext uri="{FF2B5EF4-FFF2-40B4-BE49-F238E27FC236}">
                <a16:creationId xmlns:a16="http://schemas.microsoft.com/office/drawing/2014/main" id="{1DC7014B-D93C-5D0D-0EC8-06BFFE6CC41E}"/>
              </a:ext>
            </a:extLst>
          </p:cNvPr>
          <p:cNvSpPr>
            <a:spLocks noGrp="1"/>
          </p:cNvSpPr>
          <p:nvPr>
            <p:ph type="title"/>
          </p:nvPr>
        </p:nvSpPr>
        <p:spPr/>
        <p:txBody>
          <a:bodyPr/>
          <a:lstStyle/>
          <a:p>
            <a:r>
              <a:rPr lang="en-AU" dirty="0">
                <a:latin typeface="Arial"/>
                <a:cs typeface="Arial"/>
              </a:rPr>
              <a:t>Writing and other learning areas</a:t>
            </a:r>
          </a:p>
        </p:txBody>
      </p:sp>
      <p:sp>
        <p:nvSpPr>
          <p:cNvPr id="2" name="Text Placeholder 1">
            <a:extLst>
              <a:ext uri="{FF2B5EF4-FFF2-40B4-BE49-F238E27FC236}">
                <a16:creationId xmlns:a16="http://schemas.microsoft.com/office/drawing/2014/main" id="{5D13149D-94C6-158F-DD70-0BE31E5859E1}"/>
              </a:ext>
            </a:extLst>
          </p:cNvPr>
          <p:cNvSpPr>
            <a:spLocks noGrp="1"/>
          </p:cNvSpPr>
          <p:nvPr>
            <p:ph type="body" sz="quarter" idx="12"/>
          </p:nvPr>
        </p:nvSpPr>
        <p:spPr>
          <a:xfrm>
            <a:off x="324000" y="3848844"/>
            <a:ext cx="8496300" cy="648073"/>
          </a:xfrm>
        </p:spPr>
        <p:txBody>
          <a:bodyPr>
            <a:normAutofit/>
          </a:bodyPr>
          <a:lstStyle/>
          <a:p>
            <a:pPr lvl="0">
              <a:spcBef>
                <a:spcPts val="600"/>
              </a:spcBef>
              <a:defRPr/>
            </a:pPr>
            <a:r>
              <a:rPr lang="en-AU" sz="900" dirty="0">
                <a:solidFill>
                  <a:srgbClr val="000000"/>
                </a:solidFill>
              </a:rPr>
              <a:t>Source: Australian Curriculum, </a:t>
            </a:r>
            <a:r>
              <a:rPr lang="en-AU" sz="900" dirty="0">
                <a:solidFill>
                  <a:srgbClr val="000000"/>
                </a:solidFill>
                <a:hlinkClick r:id="rId4"/>
              </a:rPr>
              <a:t>https://v9.australiancurriculum.edu.au/help/website-tour</a:t>
            </a:r>
            <a:endParaRPr lang="en-AU" sz="900" dirty="0">
              <a:solidFill>
                <a:srgbClr val="000000"/>
              </a:solidFill>
            </a:endParaRPr>
          </a:p>
        </p:txBody>
      </p:sp>
      <p:sp>
        <p:nvSpPr>
          <p:cNvPr id="12" name="TextBox 11">
            <a:extLst>
              <a:ext uri="{FF2B5EF4-FFF2-40B4-BE49-F238E27FC236}">
                <a16:creationId xmlns:a16="http://schemas.microsoft.com/office/drawing/2014/main" id="{D3B11562-7CBF-F5E1-5006-819C726AAE6D}"/>
              </a:ext>
            </a:extLst>
          </p:cNvPr>
          <p:cNvSpPr txBox="1"/>
          <p:nvPr/>
        </p:nvSpPr>
        <p:spPr>
          <a:xfrm>
            <a:off x="5268191" y="896461"/>
            <a:ext cx="2240486" cy="800750"/>
          </a:xfrm>
          <a:prstGeom prst="rect">
            <a:avLst/>
          </a:prstGeom>
          <a:solidFill>
            <a:schemeClr val="bg1"/>
          </a:solidFill>
        </p:spPr>
        <p:txBody>
          <a:bodyPr wrap="square" rtlCol="0">
            <a:spAutoFit/>
          </a:bodyPr>
          <a:lstStyle/>
          <a:p>
            <a:endParaRPr lang="en-AU" dirty="0"/>
          </a:p>
        </p:txBody>
      </p:sp>
    </p:spTree>
    <p:extLst>
      <p:ext uri="{BB962C8B-B14F-4D97-AF65-F5344CB8AC3E}">
        <p14:creationId xmlns:p14="http://schemas.microsoft.com/office/powerpoint/2010/main" val="3336317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F6DAB-885F-5A05-29F8-3BBE0C767964}"/>
              </a:ext>
            </a:extLst>
          </p:cNvPr>
          <p:cNvSpPr>
            <a:spLocks noGrp="1"/>
          </p:cNvSpPr>
          <p:nvPr>
            <p:ph type="title"/>
          </p:nvPr>
        </p:nvSpPr>
        <p:spPr/>
        <p:txBody>
          <a:bodyPr/>
          <a:lstStyle/>
          <a:p>
            <a:r>
              <a:rPr lang="en-AU"/>
              <a:t>Literacy general capability across learning areas</a:t>
            </a:r>
          </a:p>
        </p:txBody>
      </p:sp>
      <p:sp>
        <p:nvSpPr>
          <p:cNvPr id="3" name="Content Placeholder 2">
            <a:extLst>
              <a:ext uri="{FF2B5EF4-FFF2-40B4-BE49-F238E27FC236}">
                <a16:creationId xmlns:a16="http://schemas.microsoft.com/office/drawing/2014/main" id="{FD572632-E555-C669-88D6-91BE80425CAA}"/>
              </a:ext>
            </a:extLst>
          </p:cNvPr>
          <p:cNvSpPr>
            <a:spLocks noGrp="1"/>
          </p:cNvSpPr>
          <p:nvPr>
            <p:ph idx="1"/>
          </p:nvPr>
        </p:nvSpPr>
        <p:spPr/>
        <p:txBody>
          <a:bodyPr/>
          <a:lstStyle/>
          <a:p>
            <a:r>
              <a:rPr lang="en-AU" b="1" dirty="0">
                <a:solidFill>
                  <a:schemeClr val="accent3"/>
                </a:solidFill>
              </a:rPr>
              <a:t>In a moment …</a:t>
            </a:r>
            <a:endParaRPr lang="en-AU" sz="800" dirty="0"/>
          </a:p>
          <a:p>
            <a:r>
              <a:rPr lang="en-AU" dirty="0"/>
              <a:t>Read the key connection for Literacy and [INSERT LEARNING AREA] and highlight references to the literacy skills required by students to engage with and create texts.</a:t>
            </a:r>
          </a:p>
        </p:txBody>
      </p:sp>
      <p:pic>
        <p:nvPicPr>
          <p:cNvPr id="6" name="Picture 5" descr="A logo of two people&#10;&#10;AI-generated content may be incorrect.">
            <a:extLst>
              <a:ext uri="{FF2B5EF4-FFF2-40B4-BE49-F238E27FC236}">
                <a16:creationId xmlns:a16="http://schemas.microsoft.com/office/drawing/2014/main" id="{C435699E-5AD2-36CB-A931-87C9A7DC6DBA}"/>
              </a:ext>
            </a:extLst>
          </p:cNvPr>
          <p:cNvPicPr>
            <a:picLocks noChangeAspect="1"/>
          </p:cNvPicPr>
          <p:nvPr/>
        </p:nvPicPr>
        <p:blipFill>
          <a:blip r:embed="rId3"/>
          <a:stretch>
            <a:fillRect/>
          </a:stretch>
        </p:blipFill>
        <p:spPr>
          <a:xfrm>
            <a:off x="7924913" y="3587863"/>
            <a:ext cx="900000" cy="900000"/>
          </a:xfrm>
          <a:prstGeom prst="rect">
            <a:avLst/>
          </a:prstGeom>
        </p:spPr>
      </p:pic>
      <p:pic>
        <p:nvPicPr>
          <p:cNvPr id="7" name="Graphic 6" descr="Orange circle icon: Make a note">
            <a:extLst>
              <a:ext uri="{FF2B5EF4-FFF2-40B4-BE49-F238E27FC236}">
                <a16:creationId xmlns:a16="http://schemas.microsoft.com/office/drawing/2014/main" id="{17DE1101-BF6B-CD18-298B-C4F703C8C0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2000" y="3579550"/>
            <a:ext cx="900000" cy="900000"/>
          </a:xfrm>
          <a:prstGeom prst="rect">
            <a:avLst/>
          </a:prstGeom>
        </p:spPr>
      </p:pic>
    </p:spTree>
    <p:extLst>
      <p:ext uri="{BB962C8B-B14F-4D97-AF65-F5344CB8AC3E}">
        <p14:creationId xmlns:p14="http://schemas.microsoft.com/office/powerpoint/2010/main" val="1613779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793A1-8E61-CF49-6DE8-BECBFCE648F4}"/>
              </a:ext>
            </a:extLst>
          </p:cNvPr>
          <p:cNvSpPr>
            <a:spLocks noGrp="1"/>
          </p:cNvSpPr>
          <p:nvPr>
            <p:ph type="title"/>
          </p:nvPr>
        </p:nvSpPr>
        <p:spPr/>
        <p:txBody>
          <a:bodyPr/>
          <a:lstStyle/>
          <a:p>
            <a:r>
              <a:rPr lang="en-AU" dirty="0"/>
              <a:t>Key connections: Literacy general capability and Science</a:t>
            </a:r>
          </a:p>
        </p:txBody>
      </p:sp>
      <p:sp>
        <p:nvSpPr>
          <p:cNvPr id="11" name="Text Placeholder 10">
            <a:extLst>
              <a:ext uri="{FF2B5EF4-FFF2-40B4-BE49-F238E27FC236}">
                <a16:creationId xmlns:a16="http://schemas.microsoft.com/office/drawing/2014/main" id="{75B58737-C136-28CE-360C-5A8040B847B0}"/>
              </a:ext>
            </a:extLst>
          </p:cNvPr>
          <p:cNvSpPr>
            <a:spLocks noGrp="1"/>
          </p:cNvSpPr>
          <p:nvPr>
            <p:ph type="body" sz="quarter" idx="12"/>
          </p:nvPr>
        </p:nvSpPr>
        <p:spPr>
          <a:xfrm>
            <a:off x="324000" y="3848844"/>
            <a:ext cx="8496300" cy="648073"/>
          </a:xfrm>
        </p:spPr>
        <p:txBody>
          <a:bodyPr>
            <a:normAutofit/>
          </a:bodyPr>
          <a:lstStyle/>
          <a:p>
            <a:r>
              <a:rPr lang="en-AU" sz="900" dirty="0"/>
              <a:t>Source: </a:t>
            </a:r>
            <a:r>
              <a:rPr lang="en-AU" sz="900" dirty="0">
                <a:ea typeface="Calibri"/>
                <a:cs typeface="Calibri"/>
                <a:hlinkClick r:id="rId3"/>
              </a:rPr>
              <a:t>https://v9.australiancurriculum.edu.au/curriculum-information/understand-this-learning-area/science</a:t>
            </a:r>
            <a:endParaRPr lang="en-AU" sz="900" dirty="0">
              <a:ea typeface="Calibri"/>
              <a:cs typeface="Calibri"/>
            </a:endParaRPr>
          </a:p>
        </p:txBody>
      </p:sp>
      <p:graphicFrame>
        <p:nvGraphicFramePr>
          <p:cNvPr id="4" name="Content Placeholder 3">
            <a:extLst>
              <a:ext uri="{FF2B5EF4-FFF2-40B4-BE49-F238E27FC236}">
                <a16:creationId xmlns:a16="http://schemas.microsoft.com/office/drawing/2014/main" id="{D9F2903B-58F9-1ED0-4B0A-9B5E3B46669F}"/>
              </a:ext>
            </a:extLst>
          </p:cNvPr>
          <p:cNvGraphicFramePr>
            <a:graphicFrameLocks/>
          </p:cNvGraphicFramePr>
          <p:nvPr>
            <p:extLst>
              <p:ext uri="{D42A27DB-BD31-4B8C-83A1-F6EECF244321}">
                <p14:modId xmlns:p14="http://schemas.microsoft.com/office/powerpoint/2010/main" val="2630762424"/>
              </p:ext>
            </p:extLst>
          </p:nvPr>
        </p:nvGraphicFramePr>
        <p:xfrm>
          <a:off x="427875" y="950400"/>
          <a:ext cx="6755117" cy="3047732"/>
        </p:xfrm>
        <a:graphic>
          <a:graphicData uri="http://schemas.openxmlformats.org/drawingml/2006/table">
            <a:tbl>
              <a:tblPr firstRow="1" bandRow="1">
                <a:tableStyleId>{17292A2E-F333-43FB-9621-5CBBE7FDCDCB}</a:tableStyleId>
              </a:tblPr>
              <a:tblGrid>
                <a:gridCol w="6755117">
                  <a:extLst>
                    <a:ext uri="{9D8B030D-6E8A-4147-A177-3AD203B41FA5}">
                      <a16:colId xmlns:a16="http://schemas.microsoft.com/office/drawing/2014/main" val="20001"/>
                    </a:ext>
                  </a:extLst>
                </a:gridCol>
              </a:tblGrid>
              <a:tr h="540780">
                <a:tc>
                  <a:txBody>
                    <a:bodyPr/>
                    <a:lstStyle/>
                    <a:p>
                      <a:r>
                        <a:rPr lang="en-AU" sz="2000" dirty="0">
                          <a:latin typeface="Arial" panose="020B0604020202020204" pitchFamily="34" charset="0"/>
                          <a:cs typeface="Arial" panose="020B0604020202020204" pitchFamily="34" charset="0"/>
                        </a:rPr>
                        <a:t>Science and Literacy</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2082492">
                <a:tc>
                  <a:txBody>
                    <a:bodyPr/>
                    <a:lstStyle/>
                    <a:p>
                      <a:pPr marL="0" indent="0">
                        <a:buFont typeface="Arial" panose="020B0604020202020204" pitchFamily="34" charset="0"/>
                        <a:buNone/>
                      </a:pPr>
                      <a:r>
                        <a:rPr lang="en-US" sz="1600" dirty="0">
                          <a:solidFill>
                            <a:schemeClr val="tx1"/>
                          </a:solidFill>
                          <a:latin typeface="Arial" panose="020B0604020202020204" pitchFamily="34" charset="0"/>
                          <a:cs typeface="Arial" panose="020B0604020202020204" pitchFamily="34" charset="0"/>
                        </a:rPr>
                        <a:t>In Science, students develop literacy capability as they explore and investigate </a:t>
                      </a:r>
                      <a:r>
                        <a:rPr lang="en-US" sz="1600" dirty="0">
                          <a:solidFill>
                            <a:schemeClr val="tx1"/>
                          </a:solidFill>
                          <a:highlight>
                            <a:srgbClr val="C8DDF2"/>
                          </a:highlight>
                          <a:latin typeface="Arial" panose="020B0604020202020204" pitchFamily="34" charset="0"/>
                          <a:cs typeface="Arial" panose="020B0604020202020204" pitchFamily="34" charset="0"/>
                        </a:rPr>
                        <a:t>their world</a:t>
                      </a:r>
                      <a:r>
                        <a:rPr lang="en-US" sz="1600" dirty="0">
                          <a:solidFill>
                            <a:schemeClr val="tx1"/>
                          </a:solidFill>
                          <a:latin typeface="Arial" panose="020B0604020202020204" pitchFamily="34" charset="0"/>
                          <a:cs typeface="Arial" panose="020B0604020202020204" pitchFamily="34" charset="0"/>
                        </a:rPr>
                        <a:t>. They comprehend and compose texts including those that </a:t>
                      </a:r>
                      <a:r>
                        <a:rPr lang="en-US" sz="1600" kern="1200" dirty="0">
                          <a:solidFill>
                            <a:schemeClr val="tx1"/>
                          </a:solidFill>
                          <a:highlight>
                            <a:srgbClr val="C8DDF2"/>
                          </a:highlight>
                          <a:latin typeface="Arial" panose="020B0604020202020204" pitchFamily="34" charset="0"/>
                          <a:ea typeface="+mn-ea"/>
                          <a:cs typeface="Arial" panose="020B0604020202020204" pitchFamily="34" charset="0"/>
                        </a:rPr>
                        <a:t>give information; describe events and phenomena; recount experiments; present and evaluate data; give explanations; and present ideas, opinions and claims</a:t>
                      </a:r>
                      <a:r>
                        <a:rPr lang="en-US" sz="1600" dirty="0">
                          <a:solidFill>
                            <a:schemeClr val="tx1"/>
                          </a:solidFill>
                          <a:latin typeface="Arial" panose="020B0604020202020204" pitchFamily="34" charset="0"/>
                          <a:cs typeface="Arial" panose="020B0604020202020204" pitchFamily="34" charset="0"/>
                        </a:rPr>
                        <a:t>. They comprehend and </a:t>
                      </a:r>
                      <a:r>
                        <a:rPr lang="en-US" sz="1600" dirty="0">
                          <a:solidFill>
                            <a:schemeClr val="tx1"/>
                          </a:solidFill>
                          <a:highlight>
                            <a:srgbClr val="D6EBAD"/>
                          </a:highlight>
                          <a:latin typeface="Arial" panose="020B0604020202020204" pitchFamily="34" charset="0"/>
                          <a:cs typeface="Arial" panose="020B0604020202020204" pitchFamily="34" charset="0"/>
                        </a:rPr>
                        <a:t>compose multimodal texts such as charts, graphs, diagrams, pictures, maps, animations, models and visual media. Language structures and text structures are used to link information and ideas, give descriptions and explanations, formulate hypotheses and construct evidence-based arguments capable of expressing an informed position…</a:t>
                      </a:r>
                      <a:endParaRPr lang="en-AU" sz="1600" kern="1200" dirty="0">
                        <a:solidFill>
                          <a:schemeClr val="tx1"/>
                        </a:solidFill>
                        <a:latin typeface="Arial" panose="020B0604020202020204" pitchFamily="34" charset="0"/>
                        <a:ea typeface="+mn-ea"/>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 name="TextBox 11">
            <a:extLst>
              <a:ext uri="{FF2B5EF4-FFF2-40B4-BE49-F238E27FC236}">
                <a16:creationId xmlns:a16="http://schemas.microsoft.com/office/drawing/2014/main" id="{D4913FE3-03E4-1DED-CF6E-88B5644256B4}"/>
              </a:ext>
            </a:extLst>
          </p:cNvPr>
          <p:cNvSpPr txBox="1"/>
          <p:nvPr/>
        </p:nvSpPr>
        <p:spPr>
          <a:xfrm>
            <a:off x="7650956" y="1908415"/>
            <a:ext cx="1065169" cy="498016"/>
          </a:xfrm>
          <a:prstGeom prst="rect">
            <a:avLst/>
          </a:prstGeom>
          <a:noFill/>
          <a:ln w="28575">
            <a:solidFill>
              <a:srgbClr val="FF0000"/>
            </a:solidFill>
          </a:ln>
        </p:spPr>
        <p:txBody>
          <a:bodyPr wrap="square" tIns="36000" rtlCol="0">
            <a:spAutoFit/>
          </a:bodyPr>
          <a:lstStyle/>
          <a:p>
            <a:r>
              <a:rPr lang="en-AU" dirty="0"/>
              <a:t>Ideas and purposes</a:t>
            </a:r>
          </a:p>
        </p:txBody>
      </p:sp>
      <p:sp>
        <p:nvSpPr>
          <p:cNvPr id="13" name="TextBox 12">
            <a:extLst>
              <a:ext uri="{FF2B5EF4-FFF2-40B4-BE49-F238E27FC236}">
                <a16:creationId xmlns:a16="http://schemas.microsoft.com/office/drawing/2014/main" id="{6FA7A9A6-3CD3-8659-9421-750E3AADE212}"/>
              </a:ext>
            </a:extLst>
          </p:cNvPr>
          <p:cNvSpPr txBox="1"/>
          <p:nvPr/>
        </p:nvSpPr>
        <p:spPr>
          <a:xfrm>
            <a:off x="7650956" y="2878854"/>
            <a:ext cx="1065169" cy="507831"/>
          </a:xfrm>
          <a:prstGeom prst="rect">
            <a:avLst/>
          </a:prstGeom>
          <a:noFill/>
          <a:ln w="28575">
            <a:solidFill>
              <a:srgbClr val="FF0000"/>
            </a:solidFill>
          </a:ln>
        </p:spPr>
        <p:txBody>
          <a:bodyPr wrap="square" tIns="36000" rtlCol="0">
            <a:spAutoFit/>
          </a:bodyPr>
          <a:lstStyle/>
          <a:p>
            <a:r>
              <a:rPr lang="en-AU" dirty="0"/>
              <a:t>Texts and structures</a:t>
            </a:r>
          </a:p>
        </p:txBody>
      </p:sp>
      <p:cxnSp>
        <p:nvCxnSpPr>
          <p:cNvPr id="14" name="Straight Arrow Connector 13">
            <a:extLst>
              <a:ext uri="{FF2B5EF4-FFF2-40B4-BE49-F238E27FC236}">
                <a16:creationId xmlns:a16="http://schemas.microsoft.com/office/drawing/2014/main" id="{18C2FAEC-C3AF-5259-3FE8-6A82F4EF3178}"/>
              </a:ext>
            </a:extLst>
          </p:cNvPr>
          <p:cNvCxnSpPr>
            <a:cxnSpLocks/>
          </p:cNvCxnSpPr>
          <p:nvPr/>
        </p:nvCxnSpPr>
        <p:spPr>
          <a:xfrm flipH="1">
            <a:off x="6993732" y="2141100"/>
            <a:ext cx="576000"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2FA13EC-5E51-5F29-5048-C418EA524AF5}"/>
              </a:ext>
            </a:extLst>
          </p:cNvPr>
          <p:cNvCxnSpPr>
            <a:cxnSpLocks/>
          </p:cNvCxnSpPr>
          <p:nvPr/>
        </p:nvCxnSpPr>
        <p:spPr>
          <a:xfrm flipH="1">
            <a:off x="6993732" y="3126836"/>
            <a:ext cx="576000"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543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a:extLst>
              <a:ext uri="{FF2B5EF4-FFF2-40B4-BE49-F238E27FC236}">
                <a16:creationId xmlns:a16="http://schemas.microsoft.com/office/drawing/2014/main" id="{DB3FFDE3-5CD2-8965-8F72-8F4A5675A4A0}"/>
              </a:ext>
            </a:extLst>
          </p:cNvPr>
          <p:cNvGraphicFramePr>
            <a:graphicFrameLocks/>
          </p:cNvGraphicFramePr>
          <p:nvPr>
            <p:extLst>
              <p:ext uri="{D42A27DB-BD31-4B8C-83A1-F6EECF244321}">
                <p14:modId xmlns:p14="http://schemas.microsoft.com/office/powerpoint/2010/main" val="2096804421"/>
              </p:ext>
            </p:extLst>
          </p:nvPr>
        </p:nvGraphicFramePr>
        <p:xfrm>
          <a:off x="422507" y="950400"/>
          <a:ext cx="6406918" cy="2586697"/>
        </p:xfrm>
        <a:graphic>
          <a:graphicData uri="http://schemas.openxmlformats.org/drawingml/2006/table">
            <a:tbl>
              <a:tblPr firstRow="1" bandRow="1">
                <a:tableStyleId>{17292A2E-F333-43FB-9621-5CBBE7FDCDCB}</a:tableStyleId>
              </a:tblPr>
              <a:tblGrid>
                <a:gridCol w="6406918">
                  <a:extLst>
                    <a:ext uri="{9D8B030D-6E8A-4147-A177-3AD203B41FA5}">
                      <a16:colId xmlns:a16="http://schemas.microsoft.com/office/drawing/2014/main" val="20001"/>
                    </a:ext>
                  </a:extLst>
                </a:gridCol>
              </a:tblGrid>
              <a:tr h="597905">
                <a:tc>
                  <a:txBody>
                    <a:bodyPr/>
                    <a:lstStyle/>
                    <a:p>
                      <a:r>
                        <a:rPr lang="en-AU" sz="2000" dirty="0">
                          <a:latin typeface="Arial" panose="020B0604020202020204" pitchFamily="34" charset="0"/>
                          <a:cs typeface="Arial" panose="020B0604020202020204" pitchFamily="34" charset="0"/>
                        </a:rPr>
                        <a:t>Science and Literacy</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1780897">
                <a:tc>
                  <a:txBody>
                    <a:bodyPr/>
                    <a:lstStyle/>
                    <a:p>
                      <a:pPr marL="0" indent="0">
                        <a:buFont typeface="Arial" panose="020B0604020202020204" pitchFamily="34" charset="0"/>
                        <a:buNone/>
                      </a:pPr>
                      <a:r>
                        <a:rPr lang="en-US" sz="1800" dirty="0">
                          <a:solidFill>
                            <a:schemeClr val="tx1"/>
                          </a:solidFill>
                          <a:latin typeface="Arial" panose="020B0604020202020204" pitchFamily="34" charset="0"/>
                          <a:cs typeface="Arial" panose="020B0604020202020204" pitchFamily="34" charset="0"/>
                        </a:rPr>
                        <a:t>…</a:t>
                      </a:r>
                      <a:r>
                        <a:rPr lang="en-US" sz="1800" dirty="0">
                          <a:solidFill>
                            <a:schemeClr val="tx1"/>
                          </a:solidFill>
                          <a:highlight>
                            <a:srgbClr val="FBE4D3"/>
                          </a:highlight>
                          <a:latin typeface="Arial" panose="020B0604020202020204" pitchFamily="34" charset="0"/>
                          <a:cs typeface="Arial" panose="020B0604020202020204" pitchFamily="34" charset="0"/>
                        </a:rPr>
                        <a:t>Scientific vocabulary is often technical and includes specific terms </a:t>
                      </a:r>
                      <a:r>
                        <a:rPr lang="en-US" sz="1800" dirty="0">
                          <a:solidFill>
                            <a:schemeClr val="tx1"/>
                          </a:solidFill>
                          <a:latin typeface="Arial" panose="020B0604020202020204" pitchFamily="34" charset="0"/>
                          <a:cs typeface="Arial" panose="020B0604020202020204" pitchFamily="34" charset="0"/>
                        </a:rPr>
                        <a:t>for concepts and features of the world, as well as terms that encapsulate an entire process in a single word, such as a "photosynthesis". Language is therefore essential in providing the link between the concept itself and student understanding, and assessing whether the student has understood the concept. </a:t>
                      </a:r>
                      <a:endParaRPr lang="en-AU" sz="1800" dirty="0">
                        <a:solidFill>
                          <a:schemeClr val="tx1"/>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 name="Title 1">
            <a:extLst>
              <a:ext uri="{FF2B5EF4-FFF2-40B4-BE49-F238E27FC236}">
                <a16:creationId xmlns:a16="http://schemas.microsoft.com/office/drawing/2014/main" id="{9F4793A1-8E61-CF49-6DE8-BECBFCE648F4}"/>
              </a:ext>
            </a:extLst>
          </p:cNvPr>
          <p:cNvSpPr>
            <a:spLocks noGrp="1"/>
          </p:cNvSpPr>
          <p:nvPr>
            <p:ph type="title"/>
          </p:nvPr>
        </p:nvSpPr>
        <p:spPr/>
        <p:txBody>
          <a:bodyPr/>
          <a:lstStyle/>
          <a:p>
            <a:r>
              <a:rPr lang="en-AU"/>
              <a:t>Key connections: Literacy general capability and Science</a:t>
            </a:r>
          </a:p>
        </p:txBody>
      </p:sp>
      <p:sp>
        <p:nvSpPr>
          <p:cNvPr id="11" name="Text Placeholder 10">
            <a:extLst>
              <a:ext uri="{FF2B5EF4-FFF2-40B4-BE49-F238E27FC236}">
                <a16:creationId xmlns:a16="http://schemas.microsoft.com/office/drawing/2014/main" id="{FB6BBCB7-07DB-794F-937F-336083F71770}"/>
              </a:ext>
            </a:extLst>
          </p:cNvPr>
          <p:cNvSpPr>
            <a:spLocks noGrp="1"/>
          </p:cNvSpPr>
          <p:nvPr>
            <p:ph type="body" sz="quarter" idx="12"/>
          </p:nvPr>
        </p:nvSpPr>
        <p:spPr>
          <a:xfrm>
            <a:off x="324000" y="3848844"/>
            <a:ext cx="8496300" cy="648073"/>
          </a:xfrm>
        </p:spPr>
        <p:txBody>
          <a:bodyPr>
            <a:normAutofit/>
          </a:bodyPr>
          <a:lstStyle/>
          <a:p>
            <a:r>
              <a:rPr lang="en-AU" sz="900" dirty="0"/>
              <a:t>Source: </a:t>
            </a:r>
            <a:r>
              <a:rPr lang="en-AU" sz="900" dirty="0">
                <a:ea typeface="Calibri"/>
                <a:cs typeface="Calibri"/>
                <a:hlinkClick r:id="rId3"/>
              </a:rPr>
              <a:t>https://v9.australiancurriculum.edu.au/curriculum-information/understand-this-learning-area/science</a:t>
            </a:r>
            <a:endParaRPr lang="en-AU" sz="900" dirty="0">
              <a:ea typeface="Calibri"/>
              <a:cs typeface="Calibri"/>
            </a:endParaRPr>
          </a:p>
        </p:txBody>
      </p:sp>
      <p:sp>
        <p:nvSpPr>
          <p:cNvPr id="6" name="TextBox 5">
            <a:extLst>
              <a:ext uri="{FF2B5EF4-FFF2-40B4-BE49-F238E27FC236}">
                <a16:creationId xmlns:a16="http://schemas.microsoft.com/office/drawing/2014/main" id="{53CBC1A2-5C86-6AF7-8ED5-36BB6D9989FB}"/>
              </a:ext>
            </a:extLst>
          </p:cNvPr>
          <p:cNvSpPr txBox="1"/>
          <p:nvPr/>
        </p:nvSpPr>
        <p:spPr>
          <a:xfrm>
            <a:off x="7650955" y="1478201"/>
            <a:ext cx="1065169" cy="507831"/>
          </a:xfrm>
          <a:prstGeom prst="rect">
            <a:avLst/>
          </a:prstGeom>
          <a:noFill/>
          <a:ln w="28575">
            <a:solidFill>
              <a:srgbClr val="FF0000"/>
            </a:solidFill>
          </a:ln>
        </p:spPr>
        <p:txBody>
          <a:bodyPr wrap="square" tIns="36000" rtlCol="0">
            <a:spAutoFit/>
          </a:bodyPr>
          <a:lstStyle/>
          <a:p>
            <a:r>
              <a:rPr lang="en-AU" dirty="0"/>
              <a:t>Language features</a:t>
            </a:r>
          </a:p>
        </p:txBody>
      </p:sp>
      <p:cxnSp>
        <p:nvCxnSpPr>
          <p:cNvPr id="8" name="Straight Arrow Connector 7">
            <a:extLst>
              <a:ext uri="{FF2B5EF4-FFF2-40B4-BE49-F238E27FC236}">
                <a16:creationId xmlns:a16="http://schemas.microsoft.com/office/drawing/2014/main" id="{1169600F-4564-4A66-9B6F-2594B1542198}"/>
              </a:ext>
            </a:extLst>
          </p:cNvPr>
          <p:cNvCxnSpPr>
            <a:cxnSpLocks/>
          </p:cNvCxnSpPr>
          <p:nvPr/>
        </p:nvCxnSpPr>
        <p:spPr>
          <a:xfrm flipH="1">
            <a:off x="6643801" y="1725580"/>
            <a:ext cx="921431"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119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5BD30-4C94-E637-896A-920B0C97FC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CCCB27-EE86-5EC0-B43E-EC1D6CC29DF7}"/>
              </a:ext>
            </a:extLst>
          </p:cNvPr>
          <p:cNvSpPr>
            <a:spLocks noGrp="1"/>
          </p:cNvSpPr>
          <p:nvPr>
            <p:ph type="title"/>
          </p:nvPr>
        </p:nvSpPr>
        <p:spPr/>
        <p:txBody>
          <a:bodyPr>
            <a:normAutofit/>
          </a:bodyPr>
          <a:lstStyle/>
          <a:p>
            <a:r>
              <a:rPr lang="en-US" dirty="0"/>
              <a:t>Outline</a:t>
            </a:r>
          </a:p>
        </p:txBody>
      </p:sp>
      <p:graphicFrame>
        <p:nvGraphicFramePr>
          <p:cNvPr id="6" name="Content Placeholder 5">
            <a:extLst>
              <a:ext uri="{FF2B5EF4-FFF2-40B4-BE49-F238E27FC236}">
                <a16:creationId xmlns:a16="http://schemas.microsoft.com/office/drawing/2014/main" id="{51774C89-9C4D-CF8E-272C-44ECAEF81247}"/>
              </a:ext>
            </a:extLst>
          </p:cNvPr>
          <p:cNvGraphicFramePr>
            <a:graphicFrameLocks noGrp="1"/>
          </p:cNvGraphicFramePr>
          <p:nvPr>
            <p:ph idx="4294967295"/>
            <p:extLst>
              <p:ext uri="{D42A27DB-BD31-4B8C-83A1-F6EECF244321}">
                <p14:modId xmlns:p14="http://schemas.microsoft.com/office/powerpoint/2010/main" val="26193777"/>
              </p:ext>
            </p:extLst>
          </p:nvPr>
        </p:nvGraphicFramePr>
        <p:xfrm>
          <a:off x="328613" y="771525"/>
          <a:ext cx="8496300" cy="370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6918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66B9-B8B4-9462-0EC7-2613BFBFE280}"/>
              </a:ext>
            </a:extLst>
          </p:cNvPr>
          <p:cNvSpPr>
            <a:spLocks noGrp="1"/>
          </p:cNvSpPr>
          <p:nvPr>
            <p:ph type="title"/>
          </p:nvPr>
        </p:nvSpPr>
        <p:spPr/>
        <p:txBody>
          <a:bodyPr/>
          <a:lstStyle/>
          <a:p>
            <a:r>
              <a:rPr lang="en-AU"/>
              <a:t>Pedagogies for writing</a:t>
            </a:r>
          </a:p>
        </p:txBody>
      </p:sp>
      <p:sp>
        <p:nvSpPr>
          <p:cNvPr id="3" name="Content Placeholder 2">
            <a:extLst>
              <a:ext uri="{FF2B5EF4-FFF2-40B4-BE49-F238E27FC236}">
                <a16:creationId xmlns:a16="http://schemas.microsoft.com/office/drawing/2014/main" id="{4582C991-44A9-F700-9726-752238DC7BF7}"/>
              </a:ext>
            </a:extLst>
          </p:cNvPr>
          <p:cNvSpPr>
            <a:spLocks noGrp="1"/>
          </p:cNvSpPr>
          <p:nvPr>
            <p:ph idx="1"/>
          </p:nvPr>
        </p:nvSpPr>
        <p:spPr/>
        <p:txBody>
          <a:bodyPr/>
          <a:lstStyle/>
          <a:p>
            <a:r>
              <a:rPr lang="en-AU" b="1" dirty="0">
                <a:solidFill>
                  <a:schemeClr val="accent3"/>
                </a:solidFill>
              </a:rPr>
              <a:t>In a moment …</a:t>
            </a:r>
          </a:p>
          <a:p>
            <a:endParaRPr lang="en-AU" sz="800" dirty="0"/>
          </a:p>
          <a:p>
            <a:r>
              <a:rPr lang="en-AU" dirty="0"/>
              <a:t>In a few words, share some strategies you are already using to teach writing in [INSERT LEARNING AREA]. </a:t>
            </a:r>
          </a:p>
          <a:p>
            <a:endParaRPr lang="en-AU" dirty="0"/>
          </a:p>
        </p:txBody>
      </p:sp>
      <p:pic>
        <p:nvPicPr>
          <p:cNvPr id="4" name="Graphic 26" descr="Orange circle icon: Whole-group discussion">
            <a:extLst>
              <a:ext uri="{FF2B5EF4-FFF2-40B4-BE49-F238E27FC236}">
                <a16:creationId xmlns:a16="http://schemas.microsoft.com/office/drawing/2014/main" id="{F43903F5-A759-7AF6-F356-F96D14B5CD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4913" y="3587863"/>
            <a:ext cx="900000" cy="900000"/>
          </a:xfrm>
          <a:prstGeom prst="rect">
            <a:avLst/>
          </a:prstGeom>
        </p:spPr>
      </p:pic>
    </p:spTree>
    <p:extLst>
      <p:ext uri="{BB962C8B-B14F-4D97-AF65-F5344CB8AC3E}">
        <p14:creationId xmlns:p14="http://schemas.microsoft.com/office/powerpoint/2010/main" val="2810466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4FFA0-2921-2713-6233-07590EA5D6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1F13DA-443E-B5B5-A19C-16723BEA15D2}"/>
              </a:ext>
            </a:extLst>
          </p:cNvPr>
          <p:cNvSpPr>
            <a:spLocks noGrp="1"/>
          </p:cNvSpPr>
          <p:nvPr>
            <p:ph type="title"/>
          </p:nvPr>
        </p:nvSpPr>
        <p:spPr/>
        <p:txBody>
          <a:bodyPr>
            <a:noAutofit/>
          </a:bodyPr>
          <a:lstStyle/>
          <a:p>
            <a:r>
              <a:rPr lang="en-US" dirty="0"/>
              <a:t>Look for activity icons.</a:t>
            </a:r>
            <a:br>
              <a:rPr lang="en-US" dirty="0"/>
            </a:br>
            <a:r>
              <a:rPr lang="en-US" dirty="0"/>
              <a:t>Throughout this presentation, icons are used to indicate different activities</a:t>
            </a:r>
            <a:br>
              <a:rPr lang="en-US" dirty="0"/>
            </a:br>
            <a:endParaRPr lang="en-AU" dirty="0"/>
          </a:p>
        </p:txBody>
      </p:sp>
      <p:pic>
        <p:nvPicPr>
          <p:cNvPr id="7" name="Content Placeholder 6">
            <a:extLst>
              <a:ext uri="{FF2B5EF4-FFF2-40B4-BE49-F238E27FC236}">
                <a16:creationId xmlns:a16="http://schemas.microsoft.com/office/drawing/2014/main" id="{04B9F78B-7CAC-8477-1898-7356E7FD47AE}"/>
              </a:ext>
            </a:extLst>
          </p:cNvPr>
          <p:cNvPicPr>
            <a:picLocks noGrp="1" noChangeAspect="1"/>
          </p:cNvPicPr>
          <p:nvPr>
            <p:ph idx="1"/>
          </p:nvPr>
        </p:nvPicPr>
        <p:blipFill>
          <a:blip r:embed="rId3"/>
          <a:stretch>
            <a:fillRect/>
          </a:stretch>
        </p:blipFill>
        <p:spPr>
          <a:xfrm>
            <a:off x="3085222" y="1517039"/>
            <a:ext cx="5608806" cy="3101609"/>
          </a:xfrm>
        </p:spPr>
      </p:pic>
      <p:sp>
        <p:nvSpPr>
          <p:cNvPr id="4" name="Oval 3">
            <a:extLst>
              <a:ext uri="{FF2B5EF4-FFF2-40B4-BE49-F238E27FC236}">
                <a16:creationId xmlns:a16="http://schemas.microsoft.com/office/drawing/2014/main" id="{913B0B5D-6A96-DA00-99A5-4E199BE1D84F}"/>
              </a:ext>
            </a:extLst>
          </p:cNvPr>
          <p:cNvSpPr/>
          <p:nvPr/>
        </p:nvSpPr>
        <p:spPr>
          <a:xfrm>
            <a:off x="329569" y="1331999"/>
            <a:ext cx="2160968" cy="2205054"/>
          </a:xfrm>
          <a:prstGeom prst="ellipse">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AU"/>
            </a:defPPr>
            <a:lvl1pPr algn="l" rtl="0" fontAlgn="base">
              <a:spcBef>
                <a:spcPct val="50000"/>
              </a:spcBef>
              <a:spcAft>
                <a:spcPct val="0"/>
              </a:spcAft>
              <a:defRPr kern="1200">
                <a:solidFill>
                  <a:schemeClr val="lt1"/>
                </a:solidFill>
                <a:latin typeface="+mn-lt"/>
                <a:ea typeface="+mn-ea"/>
                <a:cs typeface="+mn-cs"/>
              </a:defRPr>
            </a:lvl1pPr>
            <a:lvl2pPr marL="457200" algn="l" rtl="0" fontAlgn="base">
              <a:spcBef>
                <a:spcPct val="50000"/>
              </a:spcBef>
              <a:spcAft>
                <a:spcPct val="0"/>
              </a:spcAft>
              <a:defRPr kern="1200">
                <a:solidFill>
                  <a:schemeClr val="lt1"/>
                </a:solidFill>
                <a:latin typeface="+mn-lt"/>
                <a:ea typeface="+mn-ea"/>
                <a:cs typeface="+mn-cs"/>
              </a:defRPr>
            </a:lvl2pPr>
            <a:lvl3pPr marL="914400" algn="l" rtl="0" fontAlgn="base">
              <a:spcBef>
                <a:spcPct val="50000"/>
              </a:spcBef>
              <a:spcAft>
                <a:spcPct val="0"/>
              </a:spcAft>
              <a:defRPr kern="1200">
                <a:solidFill>
                  <a:schemeClr val="lt1"/>
                </a:solidFill>
                <a:latin typeface="+mn-lt"/>
                <a:ea typeface="+mn-ea"/>
                <a:cs typeface="+mn-cs"/>
              </a:defRPr>
            </a:lvl3pPr>
            <a:lvl4pPr marL="1371600" algn="l" rtl="0" fontAlgn="base">
              <a:spcBef>
                <a:spcPct val="50000"/>
              </a:spcBef>
              <a:spcAft>
                <a:spcPct val="0"/>
              </a:spcAft>
              <a:defRPr kern="1200">
                <a:solidFill>
                  <a:schemeClr val="lt1"/>
                </a:solidFill>
                <a:latin typeface="+mn-lt"/>
                <a:ea typeface="+mn-ea"/>
                <a:cs typeface="+mn-cs"/>
              </a:defRPr>
            </a:lvl4pPr>
            <a:lvl5pPr marL="1828800" algn="l" rtl="0" fontAlgn="base">
              <a:spcBef>
                <a:spcPct val="5000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en-AU" sz="2800" b="1" i="0" u="none" strike="noStrike" kern="1200" cap="none" spc="0" normalizeH="0" baseline="0" noProof="0" dirty="0">
                <a:ln>
                  <a:noFill/>
                </a:ln>
                <a:solidFill>
                  <a:srgbClr val="D52B1E"/>
                </a:solidFill>
                <a:effectLst/>
                <a:uLnTx/>
                <a:uFillTx/>
                <a:latin typeface="Arial"/>
                <a:ea typeface="+mn-ea"/>
                <a:cs typeface="+mn-cs"/>
              </a:rPr>
              <a:t>Before you start</a:t>
            </a:r>
          </a:p>
        </p:txBody>
      </p:sp>
      <p:sp>
        <p:nvSpPr>
          <p:cNvPr id="6" name="TextBox 5">
            <a:extLst>
              <a:ext uri="{FF2B5EF4-FFF2-40B4-BE49-F238E27FC236}">
                <a16:creationId xmlns:a16="http://schemas.microsoft.com/office/drawing/2014/main" id="{41447D98-F4ED-DBBA-C0E2-695B9C78460E}"/>
              </a:ext>
            </a:extLst>
          </p:cNvPr>
          <p:cNvSpPr txBox="1"/>
          <p:nvPr/>
        </p:nvSpPr>
        <p:spPr>
          <a:xfrm>
            <a:off x="5645375" y="0"/>
            <a:ext cx="3171600" cy="314683"/>
          </a:xfrm>
          <a:prstGeom prst="rect">
            <a:avLst/>
          </a:prstGeom>
          <a:solidFill>
            <a:srgbClr val="C1F0FF"/>
          </a:solidFill>
        </p:spPr>
        <p:txBody>
          <a:bodyPr wrap="square" tIns="72000" bIns="72000" rtlCol="0">
            <a:spAutoFit/>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AU" sz="1100" b="1" i="0" u="none" strike="noStrike" kern="1200" cap="none" spc="0" normalizeH="0" baseline="0" noProof="0" dirty="0">
                <a:ln>
                  <a:noFill/>
                </a:ln>
                <a:solidFill>
                  <a:srgbClr val="000000"/>
                </a:solidFill>
                <a:effectLst/>
                <a:uLnTx/>
                <a:uFillTx/>
                <a:latin typeface="Arial"/>
                <a:ea typeface="+mn-ea"/>
                <a:cs typeface="+mn-cs"/>
              </a:rPr>
              <a:t>** Hide this slide before presenting ** </a:t>
            </a:r>
            <a:endParaRPr kumimoji="0" lang="en-AU" sz="11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40219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student progress&#10;&#10;Description automatically generated">
            <a:extLst>
              <a:ext uri="{FF2B5EF4-FFF2-40B4-BE49-F238E27FC236}">
                <a16:creationId xmlns:a16="http://schemas.microsoft.com/office/drawing/2014/main" id="{83FB7949-C91D-BE0F-9225-CEDAA51BECF1}"/>
              </a:ext>
            </a:extLst>
          </p:cNvPr>
          <p:cNvPicPr>
            <a:picLocks noChangeAspect="1"/>
          </p:cNvPicPr>
          <p:nvPr/>
        </p:nvPicPr>
        <p:blipFill>
          <a:blip r:embed="rId3">
            <a:extLst>
              <a:ext uri="{28A0092B-C50C-407E-A947-70E740481C1C}">
                <a14:useLocalDpi xmlns:a14="http://schemas.microsoft.com/office/drawing/2010/main" val="0"/>
              </a:ext>
            </a:extLst>
          </a:blip>
          <a:srcRect l="14132" r="6834"/>
          <a:stretch/>
        </p:blipFill>
        <p:spPr>
          <a:xfrm>
            <a:off x="2843718" y="634637"/>
            <a:ext cx="3456562" cy="3649027"/>
          </a:xfrm>
          <a:prstGeom prst="rect">
            <a:avLst/>
          </a:prstGeom>
        </p:spPr>
      </p:pic>
      <p:sp>
        <p:nvSpPr>
          <p:cNvPr id="2" name="Title 1">
            <a:extLst>
              <a:ext uri="{FF2B5EF4-FFF2-40B4-BE49-F238E27FC236}">
                <a16:creationId xmlns:a16="http://schemas.microsoft.com/office/drawing/2014/main" id="{08522B8A-3DCB-F79A-673E-C6D67DCD7657}"/>
              </a:ext>
            </a:extLst>
          </p:cNvPr>
          <p:cNvSpPr>
            <a:spLocks noGrp="1"/>
          </p:cNvSpPr>
          <p:nvPr>
            <p:ph type="title"/>
          </p:nvPr>
        </p:nvSpPr>
        <p:spPr/>
        <p:txBody>
          <a:bodyPr>
            <a:normAutofit/>
          </a:bodyPr>
          <a:lstStyle/>
          <a:p>
            <a:r>
              <a:rPr lang="en-US" dirty="0"/>
              <a:t>Planning — sequencing for explicit teaching</a:t>
            </a:r>
          </a:p>
        </p:txBody>
      </p:sp>
      <p:sp>
        <p:nvSpPr>
          <p:cNvPr id="3" name="TextBox 2">
            <a:extLst>
              <a:ext uri="{FF2B5EF4-FFF2-40B4-BE49-F238E27FC236}">
                <a16:creationId xmlns:a16="http://schemas.microsoft.com/office/drawing/2014/main" id="{0EA9CDDE-448B-F0E2-5374-174EF45EF162}"/>
              </a:ext>
            </a:extLst>
          </p:cNvPr>
          <p:cNvSpPr txBox="1"/>
          <p:nvPr/>
        </p:nvSpPr>
        <p:spPr>
          <a:xfrm>
            <a:off x="323850" y="4317411"/>
            <a:ext cx="8496000" cy="230832"/>
          </a:xfrm>
          <a:prstGeom prst="rect">
            <a:avLst/>
          </a:prstGeom>
          <a:noFill/>
        </p:spPr>
        <p:txBody>
          <a:bodyPr wrap="square" lIns="0" rIns="0">
            <a:spAutoFit/>
          </a:bodyPr>
          <a:lstStyle/>
          <a:p>
            <a:r>
              <a:rPr lang="en-US" sz="900" dirty="0">
                <a:ea typeface="Aptos" panose="020B0004020202020204" pitchFamily="34" charset="0"/>
                <a:cs typeface="Aptos" panose="020B0004020202020204" pitchFamily="34" charset="0"/>
              </a:rPr>
              <a:t>‘Teaching learning cycle’ diagram supplied by Bev </a:t>
            </a:r>
            <a:r>
              <a:rPr lang="en-US" sz="900" dirty="0" err="1">
                <a:ea typeface="Aptos" panose="020B0004020202020204" pitchFamily="34" charset="0"/>
                <a:cs typeface="Aptos" panose="020B0004020202020204" pitchFamily="34" charset="0"/>
              </a:rPr>
              <a:t>Derewianka</a:t>
            </a:r>
            <a:r>
              <a:rPr lang="en-US" sz="900" dirty="0">
                <a:ea typeface="Aptos" panose="020B0004020202020204" pitchFamily="34" charset="0"/>
                <a:cs typeface="Aptos" panose="020B0004020202020204" pitchFamily="34" charset="0"/>
              </a:rPr>
              <a:t> co-author of </a:t>
            </a:r>
            <a:r>
              <a:rPr lang="en-US" sz="900" dirty="0" err="1">
                <a:ea typeface="Aptos" panose="020B0004020202020204" pitchFamily="34" charset="0"/>
                <a:cs typeface="Aptos" panose="020B0004020202020204" pitchFamily="34" charset="0"/>
              </a:rPr>
              <a:t>Derewianka</a:t>
            </a:r>
            <a:r>
              <a:rPr lang="en-US" sz="900" dirty="0">
                <a:ea typeface="Aptos" panose="020B0004020202020204" pitchFamily="34" charset="0"/>
                <a:cs typeface="Aptos" panose="020B0004020202020204" pitchFamily="34" charset="0"/>
              </a:rPr>
              <a:t> B and Jones P (2022) Teaching Language in Context Oxford University Press.</a:t>
            </a:r>
            <a:endParaRPr lang="en-AU" sz="900" dirty="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753582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F1A9-07FA-363F-8AD0-75406C43719E}"/>
              </a:ext>
            </a:extLst>
          </p:cNvPr>
          <p:cNvSpPr>
            <a:spLocks noGrp="1"/>
          </p:cNvSpPr>
          <p:nvPr>
            <p:ph type="title"/>
          </p:nvPr>
        </p:nvSpPr>
        <p:spPr/>
        <p:txBody>
          <a:bodyPr/>
          <a:lstStyle/>
          <a:p>
            <a:r>
              <a:rPr lang="en-US" dirty="0"/>
              <a:t>Teaching learning cycle: Building knowledge of the field</a:t>
            </a:r>
          </a:p>
        </p:txBody>
      </p:sp>
      <p:sp>
        <p:nvSpPr>
          <p:cNvPr id="3" name="Content Placeholder 2">
            <a:extLst>
              <a:ext uri="{FF2B5EF4-FFF2-40B4-BE49-F238E27FC236}">
                <a16:creationId xmlns:a16="http://schemas.microsoft.com/office/drawing/2014/main" id="{A55A7EC2-F0E3-5B20-4EB4-86F18C5E81E4}"/>
              </a:ext>
            </a:extLst>
          </p:cNvPr>
          <p:cNvSpPr>
            <a:spLocks noGrp="1"/>
          </p:cNvSpPr>
          <p:nvPr>
            <p:ph idx="1"/>
          </p:nvPr>
        </p:nvSpPr>
        <p:spPr>
          <a:xfrm>
            <a:off x="327025" y="771550"/>
            <a:ext cx="4836902" cy="3708000"/>
          </a:xfrm>
        </p:spPr>
        <p:txBody>
          <a:bodyPr/>
          <a:lstStyle/>
          <a:p>
            <a:pPr>
              <a:lnSpc>
                <a:spcPct val="90000"/>
              </a:lnSpc>
            </a:pPr>
            <a:r>
              <a:rPr lang="en-US" dirty="0">
                <a:latin typeface="Arial"/>
                <a:cs typeface="Arial"/>
              </a:rPr>
              <a:t>To build knowledge of the field, consider: </a:t>
            </a:r>
          </a:p>
          <a:p>
            <a:pPr marL="252000" indent="-252000">
              <a:lnSpc>
                <a:spcPct val="90000"/>
              </a:lnSpc>
              <a:buFont typeface="Arial" panose="020B0604020202020204" pitchFamily="34" charset="0"/>
              <a:buChar char="•"/>
            </a:pPr>
            <a:r>
              <a:rPr lang="en-US" dirty="0">
                <a:latin typeface="Arial"/>
                <a:cs typeface="Arial"/>
              </a:rPr>
              <a:t>concepts related to the topic</a:t>
            </a:r>
          </a:p>
          <a:p>
            <a:pPr marL="252000" indent="-252000">
              <a:lnSpc>
                <a:spcPct val="90000"/>
              </a:lnSpc>
              <a:buFont typeface="Arial" panose="020B0604020202020204" pitchFamily="34" charset="0"/>
              <a:buChar char="•"/>
            </a:pPr>
            <a:r>
              <a:rPr lang="en-US" dirty="0">
                <a:latin typeface="Arial"/>
                <a:cs typeface="Arial"/>
              </a:rPr>
              <a:t>the vocabulary including topic-specific and technical terms</a:t>
            </a:r>
          </a:p>
          <a:p>
            <a:pPr marL="252000" indent="-252000">
              <a:lnSpc>
                <a:spcPct val="90000"/>
              </a:lnSpc>
              <a:buFont typeface="Arial" panose="020B0604020202020204" pitchFamily="34" charset="0"/>
              <a:buChar char="•"/>
            </a:pPr>
            <a:r>
              <a:rPr lang="en-US" dirty="0">
                <a:latin typeface="Arial"/>
                <a:cs typeface="Arial"/>
              </a:rPr>
              <a:t>the language features used.</a:t>
            </a:r>
          </a:p>
        </p:txBody>
      </p:sp>
      <p:pic>
        <p:nvPicPr>
          <p:cNvPr id="5" name="Content Placeholder 4" descr="A diagram of a student progress&#10;&#10;Description automatically generated">
            <a:extLst>
              <a:ext uri="{FF2B5EF4-FFF2-40B4-BE49-F238E27FC236}">
                <a16:creationId xmlns:a16="http://schemas.microsoft.com/office/drawing/2014/main" id="{444E6E23-961B-F6DB-B9FA-C39EED058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341" y="693377"/>
            <a:ext cx="2684483" cy="2160914"/>
          </a:xfrm>
          <a:prstGeom prst="rect">
            <a:avLst/>
          </a:prstGeom>
        </p:spPr>
      </p:pic>
      <p:cxnSp>
        <p:nvCxnSpPr>
          <p:cNvPr id="8" name="Straight Arrow Connector 7">
            <a:extLst>
              <a:ext uri="{FF2B5EF4-FFF2-40B4-BE49-F238E27FC236}">
                <a16:creationId xmlns:a16="http://schemas.microsoft.com/office/drawing/2014/main" id="{693BDF8C-7E8C-5BD2-A4A8-57489C667739}"/>
              </a:ext>
            </a:extLst>
          </p:cNvPr>
          <p:cNvCxnSpPr>
            <a:cxnSpLocks/>
          </p:cNvCxnSpPr>
          <p:nvPr/>
        </p:nvCxnSpPr>
        <p:spPr>
          <a:xfrm>
            <a:off x="6556267" y="1012687"/>
            <a:ext cx="562920" cy="28509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9779D24-FA08-8FE0-E762-418EA0C29673}"/>
              </a:ext>
            </a:extLst>
          </p:cNvPr>
          <p:cNvSpPr txBox="1"/>
          <p:nvPr/>
        </p:nvSpPr>
        <p:spPr>
          <a:xfrm>
            <a:off x="323850" y="4317411"/>
            <a:ext cx="8496000" cy="230832"/>
          </a:xfrm>
          <a:prstGeom prst="rect">
            <a:avLst/>
          </a:prstGeom>
          <a:noFill/>
        </p:spPr>
        <p:txBody>
          <a:bodyPr wrap="square" lIns="0" rIns="0">
            <a:spAutoFit/>
          </a:bodyPr>
          <a:lstStyle/>
          <a:p>
            <a:r>
              <a:rPr lang="en-US" sz="900" dirty="0">
                <a:ea typeface="Aptos" panose="020B0004020202020204" pitchFamily="34" charset="0"/>
                <a:cs typeface="Aptos" panose="020B0004020202020204" pitchFamily="34" charset="0"/>
              </a:rPr>
              <a:t>‘Teaching learning cycle’ diagram supplied by Bev </a:t>
            </a:r>
            <a:r>
              <a:rPr lang="en-US" sz="900" dirty="0" err="1">
                <a:ea typeface="Aptos" panose="020B0004020202020204" pitchFamily="34" charset="0"/>
                <a:cs typeface="Aptos" panose="020B0004020202020204" pitchFamily="34" charset="0"/>
              </a:rPr>
              <a:t>Derewianka</a:t>
            </a:r>
            <a:r>
              <a:rPr lang="en-US" sz="900" dirty="0">
                <a:ea typeface="Aptos" panose="020B0004020202020204" pitchFamily="34" charset="0"/>
                <a:cs typeface="Aptos" panose="020B0004020202020204" pitchFamily="34" charset="0"/>
              </a:rPr>
              <a:t> co-author of </a:t>
            </a:r>
            <a:r>
              <a:rPr lang="en-US" sz="900" dirty="0" err="1">
                <a:ea typeface="Aptos" panose="020B0004020202020204" pitchFamily="34" charset="0"/>
                <a:cs typeface="Aptos" panose="020B0004020202020204" pitchFamily="34" charset="0"/>
              </a:rPr>
              <a:t>Derewianka</a:t>
            </a:r>
            <a:r>
              <a:rPr lang="en-US" sz="900" dirty="0">
                <a:ea typeface="Aptos" panose="020B0004020202020204" pitchFamily="34" charset="0"/>
                <a:cs typeface="Aptos" panose="020B0004020202020204" pitchFamily="34" charset="0"/>
              </a:rPr>
              <a:t> B and Jones P (2022) Teaching Language in Context Oxford University Press.</a:t>
            </a:r>
            <a:endParaRPr lang="en-AU" sz="900" dirty="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756801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C39DD-7B47-C5CC-32DF-886286B52023}"/>
              </a:ext>
            </a:extLst>
          </p:cNvPr>
          <p:cNvSpPr>
            <a:spLocks noGrp="1"/>
          </p:cNvSpPr>
          <p:nvPr>
            <p:ph type="title"/>
          </p:nvPr>
        </p:nvSpPr>
        <p:spPr/>
        <p:txBody>
          <a:bodyPr>
            <a:noAutofit/>
          </a:bodyPr>
          <a:lstStyle/>
          <a:p>
            <a:r>
              <a:rPr lang="en-AU" dirty="0"/>
              <a:t>Tapping into prior knowledge of vocabulary and concepts — word cloud</a:t>
            </a:r>
          </a:p>
        </p:txBody>
      </p:sp>
      <p:sp>
        <p:nvSpPr>
          <p:cNvPr id="3" name="Content Placeholder 2">
            <a:extLst>
              <a:ext uri="{FF2B5EF4-FFF2-40B4-BE49-F238E27FC236}">
                <a16:creationId xmlns:a16="http://schemas.microsoft.com/office/drawing/2014/main" id="{FB951D84-3EE0-67A7-355D-6D39450E3542}"/>
              </a:ext>
            </a:extLst>
          </p:cNvPr>
          <p:cNvSpPr>
            <a:spLocks noGrp="1"/>
          </p:cNvSpPr>
          <p:nvPr>
            <p:ph idx="1"/>
          </p:nvPr>
        </p:nvSpPr>
        <p:spPr/>
        <p:txBody>
          <a:bodyPr/>
          <a:lstStyle/>
          <a:p>
            <a:endParaRPr lang="en-AU" dirty="0"/>
          </a:p>
          <a:p>
            <a:r>
              <a:rPr lang="en-AU" dirty="0"/>
              <a:t>Students share five words that capture what they know about a topic, </a:t>
            </a:r>
            <a:br>
              <a:rPr lang="en-AU" dirty="0"/>
            </a:br>
            <a:r>
              <a:rPr lang="en-AU" dirty="0"/>
              <a:t>e.g. tiny houses.</a:t>
            </a:r>
          </a:p>
        </p:txBody>
      </p:sp>
      <p:grpSp>
        <p:nvGrpSpPr>
          <p:cNvPr id="12" name="Group 11">
            <a:extLst>
              <a:ext uri="{FF2B5EF4-FFF2-40B4-BE49-F238E27FC236}">
                <a16:creationId xmlns:a16="http://schemas.microsoft.com/office/drawing/2014/main" id="{EC627DD3-B4AF-FF14-0841-94DC6C689C83}"/>
              </a:ext>
            </a:extLst>
          </p:cNvPr>
          <p:cNvGrpSpPr/>
          <p:nvPr/>
        </p:nvGrpSpPr>
        <p:grpSpPr>
          <a:xfrm>
            <a:off x="2353095" y="2119711"/>
            <a:ext cx="4259289" cy="1842784"/>
            <a:chOff x="1814080" y="2110085"/>
            <a:chExt cx="4259289" cy="1842784"/>
          </a:xfrm>
        </p:grpSpPr>
        <p:sp>
          <p:nvSpPr>
            <p:cNvPr id="4" name="Rectangle 3">
              <a:extLst>
                <a:ext uri="{FF2B5EF4-FFF2-40B4-BE49-F238E27FC236}">
                  <a16:creationId xmlns:a16="http://schemas.microsoft.com/office/drawing/2014/main" id="{052F0FD3-1FB9-C321-AC3A-E2256B26BCE2}"/>
                </a:ext>
              </a:extLst>
            </p:cNvPr>
            <p:cNvSpPr/>
            <p:nvPr/>
          </p:nvSpPr>
          <p:spPr>
            <a:xfrm>
              <a:off x="3267798" y="2110085"/>
              <a:ext cx="2608407"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o</a:t>
              </a:r>
              <a:r>
                <a:rPr lang="en-US" sz="5400" b="1" cap="none" spc="0" dirty="0">
                  <a:ln w="22225">
                    <a:solidFill>
                      <a:schemeClr val="accent2"/>
                    </a:solidFill>
                    <a:prstDash val="solid"/>
                  </a:ln>
                  <a:solidFill>
                    <a:schemeClr val="accent2">
                      <a:lumMod val="40000"/>
                      <a:lumOff val="60000"/>
                    </a:schemeClr>
                  </a:solidFill>
                  <a:effectLst/>
                </a:rPr>
                <a:t>ff-grid</a:t>
              </a:r>
            </a:p>
          </p:txBody>
        </p:sp>
        <p:sp>
          <p:nvSpPr>
            <p:cNvPr id="7" name="Rectangle 6">
              <a:extLst>
                <a:ext uri="{FF2B5EF4-FFF2-40B4-BE49-F238E27FC236}">
                  <a16:creationId xmlns:a16="http://schemas.microsoft.com/office/drawing/2014/main" id="{239F6661-8571-0ABC-AB28-6D84EF3B3E4F}"/>
                </a:ext>
              </a:extLst>
            </p:cNvPr>
            <p:cNvSpPr/>
            <p:nvPr/>
          </p:nvSpPr>
          <p:spPr>
            <a:xfrm>
              <a:off x="1814080" y="2877940"/>
              <a:ext cx="1800493" cy="584775"/>
            </a:xfrm>
            <a:prstGeom prst="rect">
              <a:avLst/>
            </a:prstGeom>
            <a:noFill/>
          </p:spPr>
          <p:txBody>
            <a:bodyPr wrap="none" lIns="91440" tIns="45720" rIns="91440" bIns="45720">
              <a:spAutoFit/>
            </a:bodyPr>
            <a:lstStyle/>
            <a:p>
              <a:pPr algn="ctr"/>
              <a:r>
                <a:rPr lang="en-US" sz="3200" b="1" cap="none" spc="0" dirty="0">
                  <a:ln w="12700" cmpd="sng">
                    <a:solidFill>
                      <a:schemeClr val="accent4">
                        <a:lumMod val="75000"/>
                      </a:schemeClr>
                    </a:solidFill>
                    <a:prstDash val="solid"/>
                  </a:ln>
                  <a:solidFill>
                    <a:schemeClr val="accent4">
                      <a:lumMod val="40000"/>
                      <a:lumOff val="60000"/>
                    </a:schemeClr>
                  </a:solidFill>
                  <a:effectLst/>
                </a:rPr>
                <a:t>portable</a:t>
              </a:r>
            </a:p>
          </p:txBody>
        </p:sp>
        <p:sp>
          <p:nvSpPr>
            <p:cNvPr id="8" name="Rectangle 7">
              <a:extLst>
                <a:ext uri="{FF2B5EF4-FFF2-40B4-BE49-F238E27FC236}">
                  <a16:creationId xmlns:a16="http://schemas.microsoft.com/office/drawing/2014/main" id="{FB8C1886-B60E-079F-A57D-BC445E606821}"/>
                </a:ext>
              </a:extLst>
            </p:cNvPr>
            <p:cNvSpPr/>
            <p:nvPr/>
          </p:nvSpPr>
          <p:spPr>
            <a:xfrm>
              <a:off x="5101628" y="2947151"/>
              <a:ext cx="971741" cy="461665"/>
            </a:xfrm>
            <a:prstGeom prst="rect">
              <a:avLst/>
            </a:prstGeom>
            <a:noFill/>
          </p:spPr>
          <p:txBody>
            <a:bodyPr wrap="none" lIns="91440" tIns="45720" rIns="91440" bIns="45720">
              <a:spAutoFit/>
            </a:bodyPr>
            <a:lstStyle/>
            <a:p>
              <a:pPr algn="ctr"/>
              <a:r>
                <a:rPr lang="en-US" sz="2400" b="1" cap="none" spc="0" dirty="0">
                  <a:ln w="9525">
                    <a:solidFill>
                      <a:schemeClr val="accent5"/>
                    </a:solidFill>
                    <a:prstDash val="solid"/>
                  </a:ln>
                  <a:solidFill>
                    <a:schemeClr val="accent5">
                      <a:lumMod val="20000"/>
                      <a:lumOff val="80000"/>
                    </a:schemeClr>
                  </a:solidFill>
                  <a:effectLst>
                    <a:outerShdw blurRad="12700" dist="38100" dir="2700000" algn="tl" rotWithShape="0">
                      <a:schemeClr val="accent5">
                        <a:lumMod val="60000"/>
                        <a:lumOff val="40000"/>
                      </a:schemeClr>
                    </a:outerShdw>
                  </a:effectLst>
                </a:rPr>
                <a:t>small</a:t>
              </a:r>
            </a:p>
          </p:txBody>
        </p:sp>
        <p:sp>
          <p:nvSpPr>
            <p:cNvPr id="9" name="Rectangle 8">
              <a:extLst>
                <a:ext uri="{FF2B5EF4-FFF2-40B4-BE49-F238E27FC236}">
                  <a16:creationId xmlns:a16="http://schemas.microsoft.com/office/drawing/2014/main" id="{637897B0-2E1F-04C8-AF31-481500EAF813}"/>
                </a:ext>
              </a:extLst>
            </p:cNvPr>
            <p:cNvSpPr/>
            <p:nvPr/>
          </p:nvSpPr>
          <p:spPr>
            <a:xfrm>
              <a:off x="2321500" y="3244983"/>
              <a:ext cx="3092513" cy="707886"/>
            </a:xfrm>
            <a:prstGeom prst="rect">
              <a:avLst/>
            </a:prstGeom>
            <a:noFill/>
          </p:spPr>
          <p:txBody>
            <a:bodyPr wrap="none" lIns="91440" tIns="45720" rIns="91440" bIns="45720">
              <a:spAutoFit/>
            </a:bodyPr>
            <a:lstStyle/>
            <a:p>
              <a:pPr algn="ctr"/>
              <a:r>
                <a:rPr lang="en-US" sz="4000" b="1" dirty="0">
                  <a:ln w="22225">
                    <a:solidFill>
                      <a:schemeClr val="accent3"/>
                    </a:solidFill>
                    <a:prstDash val="solid"/>
                  </a:ln>
                  <a:solidFill>
                    <a:schemeClr val="accent3">
                      <a:lumMod val="60000"/>
                      <a:lumOff val="40000"/>
                    </a:schemeClr>
                  </a:solidFill>
                </a:rPr>
                <a:t>eco-friendly</a:t>
              </a:r>
              <a:endParaRPr lang="en-US" sz="4000" b="1" cap="none" spc="0" dirty="0">
                <a:ln w="22225">
                  <a:solidFill>
                    <a:schemeClr val="accent3"/>
                  </a:solidFill>
                  <a:prstDash val="solid"/>
                </a:ln>
                <a:solidFill>
                  <a:schemeClr val="accent3">
                    <a:lumMod val="60000"/>
                    <a:lumOff val="40000"/>
                  </a:schemeClr>
                </a:solidFill>
                <a:effectLst/>
              </a:endParaRPr>
            </a:p>
          </p:txBody>
        </p:sp>
        <p:sp>
          <p:nvSpPr>
            <p:cNvPr id="10" name="Rectangle 9">
              <a:extLst>
                <a:ext uri="{FF2B5EF4-FFF2-40B4-BE49-F238E27FC236}">
                  <a16:creationId xmlns:a16="http://schemas.microsoft.com/office/drawing/2014/main" id="{91991BEF-D8AF-E178-6D26-67CCDBB9F1FD}"/>
                </a:ext>
              </a:extLst>
            </p:cNvPr>
            <p:cNvSpPr/>
            <p:nvPr/>
          </p:nvSpPr>
          <p:spPr>
            <a:xfrm>
              <a:off x="3634201" y="2985661"/>
              <a:ext cx="1326004" cy="369332"/>
            </a:xfrm>
            <a:prstGeom prst="rect">
              <a:avLst/>
            </a:prstGeom>
            <a:noFill/>
          </p:spPr>
          <p:txBody>
            <a:bodyPr wrap="none" lIns="91440" tIns="45720" rIns="91440" bIns="45720">
              <a:spAutoFit/>
            </a:bodyPr>
            <a:lstStyle/>
            <a:p>
              <a:pPr algn="ctr"/>
              <a:r>
                <a:rPr lang="en-US" sz="1800" b="1" dirty="0">
                  <a:ln w="22225">
                    <a:solidFill>
                      <a:schemeClr val="bg2"/>
                    </a:solidFill>
                    <a:prstDash val="solid"/>
                  </a:ln>
                  <a:solidFill>
                    <a:schemeClr val="bg2">
                      <a:lumMod val="40000"/>
                      <a:lumOff val="60000"/>
                    </a:schemeClr>
                  </a:solidFill>
                </a:rPr>
                <a:t>minimalist</a:t>
              </a:r>
              <a:endParaRPr lang="en-US" sz="1800" b="1" cap="none" spc="0" dirty="0">
                <a:ln w="22225">
                  <a:solidFill>
                    <a:schemeClr val="bg2"/>
                  </a:solidFill>
                  <a:prstDash val="solid"/>
                </a:ln>
                <a:solidFill>
                  <a:schemeClr val="bg2">
                    <a:lumMod val="40000"/>
                    <a:lumOff val="60000"/>
                  </a:schemeClr>
                </a:solidFill>
                <a:effectLst/>
              </a:endParaRPr>
            </a:p>
          </p:txBody>
        </p:sp>
        <p:sp>
          <p:nvSpPr>
            <p:cNvPr id="11" name="Rectangle 10">
              <a:extLst>
                <a:ext uri="{FF2B5EF4-FFF2-40B4-BE49-F238E27FC236}">
                  <a16:creationId xmlns:a16="http://schemas.microsoft.com/office/drawing/2014/main" id="{BA8A0C53-4698-A534-2FF7-B3A8BCC5ED71}"/>
                </a:ext>
              </a:extLst>
            </p:cNvPr>
            <p:cNvSpPr/>
            <p:nvPr/>
          </p:nvSpPr>
          <p:spPr>
            <a:xfrm>
              <a:off x="2150184" y="2351637"/>
              <a:ext cx="1117614" cy="584775"/>
            </a:xfrm>
            <a:prstGeom prst="rect">
              <a:avLst/>
            </a:prstGeom>
            <a:noFill/>
          </p:spPr>
          <p:txBody>
            <a:bodyPr wrap="none" lIns="91440" tIns="45720" rIns="91440" bIns="45720">
              <a:spAutoFit/>
            </a:bodyPr>
            <a:lstStyle/>
            <a:p>
              <a:pPr algn="ctr"/>
              <a:r>
                <a:rPr lang="en-US" sz="3200" b="1" cap="none" spc="0" dirty="0">
                  <a:ln w="22225">
                    <a:solidFill>
                      <a:schemeClr val="accent6"/>
                    </a:solidFill>
                    <a:prstDash val="solid"/>
                  </a:ln>
                  <a:solidFill>
                    <a:schemeClr val="accent6">
                      <a:lumMod val="40000"/>
                      <a:lumOff val="60000"/>
                    </a:schemeClr>
                  </a:solidFill>
                  <a:effectLst/>
                </a:rPr>
                <a:t>cosy</a:t>
              </a:r>
            </a:p>
          </p:txBody>
        </p:sp>
      </p:grpSp>
    </p:spTree>
    <p:extLst>
      <p:ext uri="{BB962C8B-B14F-4D97-AF65-F5344CB8AC3E}">
        <p14:creationId xmlns:p14="http://schemas.microsoft.com/office/powerpoint/2010/main" val="4166206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C39DD-7B47-C5CC-32DF-886286B52023}"/>
              </a:ext>
            </a:extLst>
          </p:cNvPr>
          <p:cNvSpPr>
            <a:spLocks noGrp="1"/>
          </p:cNvSpPr>
          <p:nvPr>
            <p:ph type="title"/>
          </p:nvPr>
        </p:nvSpPr>
        <p:spPr/>
        <p:txBody>
          <a:bodyPr>
            <a:noAutofit/>
          </a:bodyPr>
          <a:lstStyle/>
          <a:p>
            <a:r>
              <a:rPr lang="en-AU" dirty="0"/>
              <a:t>Tapping into prior knowledge of vocabulary and concepts — word cloud</a:t>
            </a:r>
          </a:p>
        </p:txBody>
      </p:sp>
      <p:sp>
        <p:nvSpPr>
          <p:cNvPr id="3" name="Content Placeholder 2">
            <a:extLst>
              <a:ext uri="{FF2B5EF4-FFF2-40B4-BE49-F238E27FC236}">
                <a16:creationId xmlns:a16="http://schemas.microsoft.com/office/drawing/2014/main" id="{FB951D84-3EE0-67A7-355D-6D39450E3542}"/>
              </a:ext>
            </a:extLst>
          </p:cNvPr>
          <p:cNvSpPr>
            <a:spLocks noGrp="1"/>
          </p:cNvSpPr>
          <p:nvPr>
            <p:ph idx="1"/>
          </p:nvPr>
        </p:nvSpPr>
        <p:spPr/>
        <p:txBody>
          <a:bodyPr/>
          <a:lstStyle/>
          <a:p>
            <a:endParaRPr lang="en-AU" b="1" dirty="0">
              <a:solidFill>
                <a:schemeClr val="accent3"/>
              </a:solidFill>
            </a:endParaRPr>
          </a:p>
          <a:p>
            <a:r>
              <a:rPr lang="en-AU" b="1" dirty="0">
                <a:solidFill>
                  <a:schemeClr val="accent3"/>
                </a:solidFill>
              </a:rPr>
              <a:t>In a moment …</a:t>
            </a:r>
            <a:endParaRPr lang="en-AU" dirty="0"/>
          </a:p>
          <a:p>
            <a:r>
              <a:rPr lang="en-AU" dirty="0"/>
              <a:t>Share five words that capture what you know about [INSERT TOPIC].</a:t>
            </a:r>
          </a:p>
          <a:p>
            <a:endParaRPr lang="en-AU" sz="800" dirty="0"/>
          </a:p>
          <a:p>
            <a:r>
              <a:rPr lang="en-AU" dirty="0"/>
              <a:t>Then discuss how this vocabulary activity can be used to support </a:t>
            </a:r>
            <a:br>
              <a:rPr lang="en-AU" dirty="0"/>
            </a:br>
            <a:r>
              <a:rPr lang="en-AU" dirty="0"/>
              <a:t>pre-testing of students’ knowledge about a topic.</a:t>
            </a:r>
          </a:p>
        </p:txBody>
      </p:sp>
      <p:pic>
        <p:nvPicPr>
          <p:cNvPr id="5" name="Picture 4" descr="A drawing of a person with a cloud above their head&#10;&#10;Description automatically generated">
            <a:extLst>
              <a:ext uri="{FF2B5EF4-FFF2-40B4-BE49-F238E27FC236}">
                <a16:creationId xmlns:a16="http://schemas.microsoft.com/office/drawing/2014/main" id="{928A4FA5-4C9C-13A4-20E4-0D3D165137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6500" y="3583707"/>
            <a:ext cx="900000" cy="900000"/>
          </a:xfrm>
          <a:prstGeom prst="rect">
            <a:avLst/>
          </a:prstGeom>
        </p:spPr>
      </p:pic>
      <p:pic>
        <p:nvPicPr>
          <p:cNvPr id="7" name="Graphic 6" descr="Orange circle icon: Make a note">
            <a:extLst>
              <a:ext uri="{FF2B5EF4-FFF2-40B4-BE49-F238E27FC236}">
                <a16:creationId xmlns:a16="http://schemas.microsoft.com/office/drawing/2014/main" id="{9CE2F672-E87D-05EB-3BFA-85CE9A6BC9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2000" y="3587863"/>
            <a:ext cx="900000" cy="900000"/>
          </a:xfrm>
          <a:prstGeom prst="rect">
            <a:avLst/>
          </a:prstGeom>
        </p:spPr>
      </p:pic>
    </p:spTree>
    <p:extLst>
      <p:ext uri="{BB962C8B-B14F-4D97-AF65-F5344CB8AC3E}">
        <p14:creationId xmlns:p14="http://schemas.microsoft.com/office/powerpoint/2010/main" val="2830987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431B-36EA-5BCF-F198-C19DBF8C79A5}"/>
              </a:ext>
            </a:extLst>
          </p:cNvPr>
          <p:cNvSpPr>
            <a:spLocks noGrp="1"/>
          </p:cNvSpPr>
          <p:nvPr>
            <p:ph type="title"/>
          </p:nvPr>
        </p:nvSpPr>
        <p:spPr/>
        <p:txBody>
          <a:bodyPr>
            <a:noAutofit/>
          </a:bodyPr>
          <a:lstStyle/>
          <a:p>
            <a:r>
              <a:rPr lang="en-AU" dirty="0"/>
              <a:t>Developing a deeper understanding — </a:t>
            </a:r>
            <a:br>
              <a:rPr lang="en-AU" dirty="0"/>
            </a:br>
            <a:r>
              <a:rPr lang="en-AU" dirty="0"/>
              <a:t>Frayer model</a:t>
            </a:r>
          </a:p>
        </p:txBody>
      </p:sp>
      <p:sp>
        <p:nvSpPr>
          <p:cNvPr id="3" name="TextBox 2">
            <a:extLst>
              <a:ext uri="{FF2B5EF4-FFF2-40B4-BE49-F238E27FC236}">
                <a16:creationId xmlns:a16="http://schemas.microsoft.com/office/drawing/2014/main" id="{C002EC6B-238A-BF1D-F350-BD413F64E613}"/>
              </a:ext>
            </a:extLst>
          </p:cNvPr>
          <p:cNvSpPr txBox="1"/>
          <p:nvPr/>
        </p:nvSpPr>
        <p:spPr>
          <a:xfrm>
            <a:off x="327025" y="1141753"/>
            <a:ext cx="8102600" cy="646331"/>
          </a:xfrm>
          <a:prstGeom prst="rect">
            <a:avLst/>
          </a:prstGeom>
          <a:noFill/>
        </p:spPr>
        <p:txBody>
          <a:bodyPr wrap="square" lIns="0" rIns="0" rtlCol="0">
            <a:spAutoFit/>
          </a:bodyPr>
          <a:lstStyle/>
          <a:p>
            <a:r>
              <a:rPr lang="en-AU" sz="1800" dirty="0">
                <a:latin typeface="Arial"/>
                <a:cs typeface="Arial"/>
              </a:rPr>
              <a:t>Students use the Frayer model to explore the topic further.</a:t>
            </a:r>
          </a:p>
          <a:p>
            <a:endParaRPr lang="en-AU" sz="1800" dirty="0"/>
          </a:p>
        </p:txBody>
      </p:sp>
      <p:pic>
        <p:nvPicPr>
          <p:cNvPr id="6" name="Picture 5">
            <a:extLst>
              <a:ext uri="{FF2B5EF4-FFF2-40B4-BE49-F238E27FC236}">
                <a16:creationId xmlns:a16="http://schemas.microsoft.com/office/drawing/2014/main" id="{43099D54-C5E4-88FD-67D8-434C37D149BA}"/>
              </a:ext>
            </a:extLst>
          </p:cNvPr>
          <p:cNvPicPr>
            <a:picLocks noChangeAspect="1"/>
          </p:cNvPicPr>
          <p:nvPr/>
        </p:nvPicPr>
        <p:blipFill>
          <a:blip r:embed="rId3"/>
          <a:stretch>
            <a:fillRect/>
          </a:stretch>
        </p:blipFill>
        <p:spPr>
          <a:xfrm>
            <a:off x="2331212" y="1788084"/>
            <a:ext cx="4574370" cy="2583866"/>
          </a:xfrm>
          <a:prstGeom prst="rect">
            <a:avLst/>
          </a:prstGeom>
        </p:spPr>
      </p:pic>
      <p:pic>
        <p:nvPicPr>
          <p:cNvPr id="5" name="Picture Placeholder 3">
            <a:extLst>
              <a:ext uri="{FF2B5EF4-FFF2-40B4-BE49-F238E27FC236}">
                <a16:creationId xmlns:a16="http://schemas.microsoft.com/office/drawing/2014/main" id="{127B0F97-5A1A-F55E-9D59-11F9D2AE429E}"/>
              </a:ext>
            </a:extLst>
          </p:cNvPr>
          <p:cNvPicPr>
            <a:picLocks noChangeAspect="1"/>
          </p:cNvPicPr>
          <p:nvPr/>
        </p:nvPicPr>
        <p:blipFill>
          <a:blip r:embed="rId4"/>
          <a:srcRect/>
          <a:stretch>
            <a:fillRect/>
          </a:stretch>
        </p:blipFill>
        <p:spPr>
          <a:xfrm>
            <a:off x="7923025" y="3741934"/>
            <a:ext cx="900000" cy="900000"/>
          </a:xfrm>
          <a:prstGeom prst="rect">
            <a:avLst/>
          </a:prstGeom>
        </p:spPr>
      </p:pic>
    </p:spTree>
    <p:extLst>
      <p:ext uri="{BB962C8B-B14F-4D97-AF65-F5344CB8AC3E}">
        <p14:creationId xmlns:p14="http://schemas.microsoft.com/office/powerpoint/2010/main" val="982720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431B-36EA-5BCF-F198-C19DBF8C79A5}"/>
              </a:ext>
            </a:extLst>
          </p:cNvPr>
          <p:cNvSpPr>
            <a:spLocks noGrp="1"/>
          </p:cNvSpPr>
          <p:nvPr>
            <p:ph type="title"/>
          </p:nvPr>
        </p:nvSpPr>
        <p:spPr/>
        <p:txBody>
          <a:bodyPr>
            <a:noAutofit/>
          </a:bodyPr>
          <a:lstStyle/>
          <a:p>
            <a:r>
              <a:rPr lang="en-AU" dirty="0"/>
              <a:t>Developing a deeper understanding — </a:t>
            </a:r>
            <a:br>
              <a:rPr lang="en-AU" dirty="0"/>
            </a:br>
            <a:r>
              <a:rPr lang="en-AU" dirty="0"/>
              <a:t>Frayer model</a:t>
            </a:r>
          </a:p>
        </p:txBody>
      </p:sp>
      <p:sp>
        <p:nvSpPr>
          <p:cNvPr id="7" name="Content Placeholder 6">
            <a:extLst>
              <a:ext uri="{FF2B5EF4-FFF2-40B4-BE49-F238E27FC236}">
                <a16:creationId xmlns:a16="http://schemas.microsoft.com/office/drawing/2014/main" id="{CD3A0F35-23F7-67CB-AC35-FC70F2164E06}"/>
              </a:ext>
            </a:extLst>
          </p:cNvPr>
          <p:cNvSpPr>
            <a:spLocks noGrp="1"/>
          </p:cNvSpPr>
          <p:nvPr>
            <p:ph idx="1"/>
          </p:nvPr>
        </p:nvSpPr>
        <p:spPr/>
        <p:txBody>
          <a:bodyPr/>
          <a:lstStyle/>
          <a:p>
            <a:endParaRPr lang="en-AU" sz="2000" b="1" dirty="0">
              <a:solidFill>
                <a:srgbClr val="ED7A23"/>
              </a:solidFill>
              <a:latin typeface="Arial"/>
              <a:cs typeface="Arial"/>
            </a:endParaRPr>
          </a:p>
          <a:p>
            <a:r>
              <a:rPr lang="en-AU" sz="2000" b="1" dirty="0">
                <a:solidFill>
                  <a:srgbClr val="ED7A23"/>
                </a:solidFill>
                <a:latin typeface="Arial"/>
                <a:cs typeface="Arial"/>
              </a:rPr>
              <a:t>In a moment …</a:t>
            </a:r>
          </a:p>
          <a:p>
            <a:r>
              <a:rPr lang="en-AU" sz="2000" dirty="0">
                <a:latin typeface="Arial"/>
                <a:cs typeface="Arial"/>
              </a:rPr>
              <a:t>Use the model below to explore the idea of a </a:t>
            </a:r>
            <a:r>
              <a:rPr lang="en-AU" dirty="0">
                <a:latin typeface="Arial"/>
                <a:cs typeface="Arial"/>
              </a:rPr>
              <a:t>t</a:t>
            </a:r>
            <a:r>
              <a:rPr lang="en-AU" sz="2000" dirty="0">
                <a:latin typeface="Arial"/>
                <a:cs typeface="Arial"/>
              </a:rPr>
              <a:t>iny </a:t>
            </a:r>
            <a:r>
              <a:rPr lang="en-AU" dirty="0">
                <a:latin typeface="Arial"/>
                <a:cs typeface="Arial"/>
              </a:rPr>
              <a:t>h</a:t>
            </a:r>
            <a:r>
              <a:rPr lang="en-AU" sz="2000" dirty="0">
                <a:latin typeface="Arial"/>
                <a:cs typeface="Arial"/>
              </a:rPr>
              <a:t>ouse.</a:t>
            </a:r>
          </a:p>
          <a:p>
            <a:endParaRPr lang="en-AU" dirty="0"/>
          </a:p>
        </p:txBody>
      </p:sp>
      <p:pic>
        <p:nvPicPr>
          <p:cNvPr id="5" name="Graphic 7" descr="Orange circle icon: Elbow partners">
            <a:extLst>
              <a:ext uri="{FF2B5EF4-FFF2-40B4-BE49-F238E27FC236}">
                <a16:creationId xmlns:a16="http://schemas.microsoft.com/office/drawing/2014/main" id="{3D50C8DF-3D20-D073-101E-43A2C17661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4913" y="3589075"/>
            <a:ext cx="900000" cy="900000"/>
          </a:xfrm>
          <a:prstGeom prst="rect">
            <a:avLst/>
          </a:prstGeom>
        </p:spPr>
      </p:pic>
      <p:pic>
        <p:nvPicPr>
          <p:cNvPr id="3" name="Picture 2">
            <a:extLst>
              <a:ext uri="{FF2B5EF4-FFF2-40B4-BE49-F238E27FC236}">
                <a16:creationId xmlns:a16="http://schemas.microsoft.com/office/drawing/2014/main" id="{40E85686-3990-CCFE-DC15-83A94DA77DA1}"/>
              </a:ext>
            </a:extLst>
          </p:cNvPr>
          <p:cNvPicPr>
            <a:picLocks noChangeAspect="1"/>
          </p:cNvPicPr>
          <p:nvPr/>
        </p:nvPicPr>
        <p:blipFill>
          <a:blip r:embed="rId5"/>
          <a:stretch>
            <a:fillRect/>
          </a:stretch>
        </p:blipFill>
        <p:spPr>
          <a:xfrm>
            <a:off x="2107278" y="2063848"/>
            <a:ext cx="4293522" cy="2425227"/>
          </a:xfrm>
          <a:prstGeom prst="rect">
            <a:avLst/>
          </a:prstGeom>
        </p:spPr>
      </p:pic>
      <p:pic>
        <p:nvPicPr>
          <p:cNvPr id="4" name="Picture Placeholder 3">
            <a:extLst>
              <a:ext uri="{FF2B5EF4-FFF2-40B4-BE49-F238E27FC236}">
                <a16:creationId xmlns:a16="http://schemas.microsoft.com/office/drawing/2014/main" id="{27D73FFC-0D74-027A-31D5-27473DFE0800}"/>
              </a:ext>
            </a:extLst>
          </p:cNvPr>
          <p:cNvPicPr>
            <a:picLocks noChangeAspect="1"/>
          </p:cNvPicPr>
          <p:nvPr/>
        </p:nvPicPr>
        <p:blipFill>
          <a:blip r:embed="rId6"/>
          <a:srcRect/>
          <a:stretch>
            <a:fillRect/>
          </a:stretch>
        </p:blipFill>
        <p:spPr>
          <a:xfrm>
            <a:off x="6943889" y="3589075"/>
            <a:ext cx="900000" cy="900000"/>
          </a:xfrm>
          <a:prstGeom prst="rect">
            <a:avLst/>
          </a:prstGeom>
        </p:spPr>
      </p:pic>
    </p:spTree>
    <p:extLst>
      <p:ext uri="{BB962C8B-B14F-4D97-AF65-F5344CB8AC3E}">
        <p14:creationId xmlns:p14="http://schemas.microsoft.com/office/powerpoint/2010/main" val="4213300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10" descr="Free text paper document vector">
            <a:extLst>
              <a:ext uri="{FF2B5EF4-FFF2-40B4-BE49-F238E27FC236}">
                <a16:creationId xmlns:a16="http://schemas.microsoft.com/office/drawing/2014/main" id="{F1D4DB69-8992-3CDC-09E9-F6465B94B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488" y="1503363"/>
            <a:ext cx="1541463" cy="21367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48105A7-7DBC-BD0E-8158-083557FD7553}"/>
              </a:ext>
            </a:extLst>
          </p:cNvPr>
          <p:cNvSpPr>
            <a:spLocks noGrp="1"/>
          </p:cNvSpPr>
          <p:nvPr>
            <p:ph type="title"/>
          </p:nvPr>
        </p:nvSpPr>
        <p:spPr/>
        <p:txBody>
          <a:bodyPr>
            <a:normAutofit fontScale="90000"/>
          </a:bodyPr>
          <a:lstStyle/>
          <a:p>
            <a:r>
              <a:rPr lang="en-AU" dirty="0"/>
              <a:t>Texts to build knowledge of the field including vocabulary, concepts and language features</a:t>
            </a:r>
          </a:p>
        </p:txBody>
      </p:sp>
      <p:pic>
        <p:nvPicPr>
          <p:cNvPr id="1028" name="Picture 4" descr="Free headphones earphones audio vector">
            <a:extLst>
              <a:ext uri="{FF2B5EF4-FFF2-40B4-BE49-F238E27FC236}">
                <a16:creationId xmlns:a16="http://schemas.microsoft.com/office/drawing/2014/main" id="{ACAF791D-26FE-E3EA-FD2A-9B6E0EA2C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5071" y="1744011"/>
            <a:ext cx="2114818" cy="1655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eye see viewing vector">
            <a:extLst>
              <a:ext uri="{FF2B5EF4-FFF2-40B4-BE49-F238E27FC236}">
                <a16:creationId xmlns:a16="http://schemas.microsoft.com/office/drawing/2014/main" id="{CBED3BF3-FA2E-F426-B072-6A8F202B42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0215" y="2018081"/>
            <a:ext cx="2449104" cy="110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886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23E76-16BC-63CE-733C-A1F9F3420D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F78CED-9B82-4617-DF40-98071AB8E805}"/>
              </a:ext>
            </a:extLst>
          </p:cNvPr>
          <p:cNvSpPr>
            <a:spLocks noGrp="1"/>
          </p:cNvSpPr>
          <p:nvPr>
            <p:ph type="title"/>
          </p:nvPr>
        </p:nvSpPr>
        <p:spPr/>
        <p:txBody>
          <a:bodyPr>
            <a:normAutofit fontScale="90000"/>
          </a:bodyPr>
          <a:lstStyle/>
          <a:p>
            <a:r>
              <a:rPr lang="en-AU" dirty="0"/>
              <a:t>Texts to build knowledge of the field including vocabulary, concepts and language features</a:t>
            </a:r>
          </a:p>
        </p:txBody>
      </p:sp>
      <p:sp>
        <p:nvSpPr>
          <p:cNvPr id="3" name="Content Placeholder 2">
            <a:extLst>
              <a:ext uri="{FF2B5EF4-FFF2-40B4-BE49-F238E27FC236}">
                <a16:creationId xmlns:a16="http://schemas.microsoft.com/office/drawing/2014/main" id="{1E1699C8-5081-0AE4-2DB2-63BBB9541032}"/>
              </a:ext>
            </a:extLst>
          </p:cNvPr>
          <p:cNvSpPr>
            <a:spLocks noGrp="1"/>
          </p:cNvSpPr>
          <p:nvPr>
            <p:ph idx="1"/>
          </p:nvPr>
        </p:nvSpPr>
        <p:spPr/>
        <p:txBody>
          <a:bodyPr/>
          <a:lstStyle/>
          <a:p>
            <a:endParaRPr lang="en-AU" b="1" dirty="0">
              <a:solidFill>
                <a:schemeClr val="accent3"/>
              </a:solidFill>
            </a:endParaRPr>
          </a:p>
          <a:p>
            <a:r>
              <a:rPr lang="en-AU" b="1" dirty="0">
                <a:solidFill>
                  <a:schemeClr val="accent3"/>
                </a:solidFill>
              </a:rPr>
              <a:t>In a moment …</a:t>
            </a:r>
            <a:endParaRPr lang="en-AU" dirty="0"/>
          </a:p>
          <a:p>
            <a:r>
              <a:rPr lang="en-AU" dirty="0"/>
              <a:t>In a few words, share how you use a variety </a:t>
            </a:r>
            <a:r>
              <a:rPr lang="en-AU"/>
              <a:t>of texts on </a:t>
            </a:r>
            <a:r>
              <a:rPr lang="en-AU" dirty="0"/>
              <a:t>a particular topic to build students’ knowledge of the field. </a:t>
            </a:r>
          </a:p>
          <a:p>
            <a:endParaRPr lang="en-AU" dirty="0"/>
          </a:p>
        </p:txBody>
      </p:sp>
      <p:pic>
        <p:nvPicPr>
          <p:cNvPr id="4" name="Graphic 26" descr="Orange circle icon: Whole-group discussion">
            <a:extLst>
              <a:ext uri="{FF2B5EF4-FFF2-40B4-BE49-F238E27FC236}">
                <a16:creationId xmlns:a16="http://schemas.microsoft.com/office/drawing/2014/main" id="{437E4956-C960-7965-FF61-39483A2605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4913" y="3587863"/>
            <a:ext cx="900000" cy="900000"/>
          </a:xfrm>
          <a:prstGeom prst="rect">
            <a:avLst/>
          </a:prstGeom>
        </p:spPr>
      </p:pic>
    </p:spTree>
    <p:extLst>
      <p:ext uri="{BB962C8B-B14F-4D97-AF65-F5344CB8AC3E}">
        <p14:creationId xmlns:p14="http://schemas.microsoft.com/office/powerpoint/2010/main" val="7020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17A69-E8BE-8065-A0DA-63A16D343C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BEE9EE-070C-9BD3-6176-D517A3D4EF16}"/>
              </a:ext>
            </a:extLst>
          </p:cNvPr>
          <p:cNvSpPr>
            <a:spLocks noGrp="1"/>
          </p:cNvSpPr>
          <p:nvPr>
            <p:ph type="title"/>
          </p:nvPr>
        </p:nvSpPr>
        <p:spPr/>
        <p:txBody>
          <a:bodyPr/>
          <a:lstStyle/>
          <a:p>
            <a:r>
              <a:rPr lang="en-US" dirty="0"/>
              <a:t>Teaching learning cycle: Supported reading</a:t>
            </a:r>
          </a:p>
        </p:txBody>
      </p:sp>
      <p:sp>
        <p:nvSpPr>
          <p:cNvPr id="3" name="Content Placeholder 2">
            <a:extLst>
              <a:ext uri="{FF2B5EF4-FFF2-40B4-BE49-F238E27FC236}">
                <a16:creationId xmlns:a16="http://schemas.microsoft.com/office/drawing/2014/main" id="{E1FCCEAA-619E-E6B6-0C7F-848DB9651365}"/>
              </a:ext>
            </a:extLst>
          </p:cNvPr>
          <p:cNvSpPr>
            <a:spLocks noGrp="1"/>
          </p:cNvSpPr>
          <p:nvPr>
            <p:ph idx="1"/>
          </p:nvPr>
        </p:nvSpPr>
        <p:spPr>
          <a:xfrm>
            <a:off x="327025" y="771550"/>
            <a:ext cx="5683866" cy="3708000"/>
          </a:xfrm>
        </p:spPr>
        <p:txBody>
          <a:bodyPr>
            <a:normAutofit/>
          </a:bodyPr>
          <a:lstStyle/>
          <a:p>
            <a:pPr>
              <a:lnSpc>
                <a:spcPct val="90000"/>
              </a:lnSpc>
            </a:pPr>
            <a:r>
              <a:rPr lang="en-US" dirty="0">
                <a:latin typeface="Arial"/>
                <a:cs typeface="Arial"/>
              </a:rPr>
              <a:t>To support students’ reading, consider: </a:t>
            </a:r>
          </a:p>
          <a:p>
            <a:pPr marL="252000" indent="-252000">
              <a:lnSpc>
                <a:spcPct val="90000"/>
              </a:lnSpc>
              <a:buFont typeface="Arial" panose="020B0604020202020204" pitchFamily="34" charset="0"/>
              <a:buChar char="•"/>
            </a:pPr>
            <a:r>
              <a:rPr lang="en-US" dirty="0">
                <a:latin typeface="Arial"/>
                <a:cs typeface="Arial"/>
              </a:rPr>
              <a:t>guiding students to read key texts purposefully</a:t>
            </a:r>
          </a:p>
          <a:p>
            <a:pPr marL="252000" indent="-252000">
              <a:lnSpc>
                <a:spcPct val="90000"/>
              </a:lnSpc>
              <a:buFont typeface="Arial" panose="020B0604020202020204" pitchFamily="34" charset="0"/>
              <a:buChar char="•"/>
            </a:pPr>
            <a:r>
              <a:rPr lang="en-US" dirty="0">
                <a:latin typeface="Arial"/>
                <a:cs typeface="Arial"/>
              </a:rPr>
              <a:t>engaging students by asking questions about the key texts</a:t>
            </a:r>
          </a:p>
          <a:p>
            <a:pPr marL="252000" indent="-252000">
              <a:lnSpc>
                <a:spcPct val="90000"/>
              </a:lnSpc>
              <a:buFont typeface="Arial" panose="020B0604020202020204" pitchFamily="34" charset="0"/>
              <a:buChar char="•"/>
            </a:pPr>
            <a:r>
              <a:rPr lang="en-US" dirty="0">
                <a:latin typeface="Arial"/>
                <a:cs typeface="Arial"/>
              </a:rPr>
              <a:t>working with smaller groups on supported reading activities.</a:t>
            </a:r>
          </a:p>
          <a:p>
            <a:endParaRPr lang="en-US" dirty="0"/>
          </a:p>
        </p:txBody>
      </p:sp>
      <p:pic>
        <p:nvPicPr>
          <p:cNvPr id="5" name="Content Placeholder 4" descr="A diagram of a student progress&#10;&#10;Description automatically generated">
            <a:extLst>
              <a:ext uri="{FF2B5EF4-FFF2-40B4-BE49-F238E27FC236}">
                <a16:creationId xmlns:a16="http://schemas.microsoft.com/office/drawing/2014/main" id="{055CB3CC-A85E-B356-3EA0-C6F4E5660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341" y="693377"/>
            <a:ext cx="2684483" cy="2160914"/>
          </a:xfrm>
          <a:prstGeom prst="rect">
            <a:avLst/>
          </a:prstGeom>
        </p:spPr>
      </p:pic>
      <p:cxnSp>
        <p:nvCxnSpPr>
          <p:cNvPr id="8" name="Straight Arrow Connector 7">
            <a:extLst>
              <a:ext uri="{FF2B5EF4-FFF2-40B4-BE49-F238E27FC236}">
                <a16:creationId xmlns:a16="http://schemas.microsoft.com/office/drawing/2014/main" id="{77A9789F-DDAB-9E79-EC42-E335935CACBD}"/>
              </a:ext>
            </a:extLst>
          </p:cNvPr>
          <p:cNvCxnSpPr>
            <a:cxnSpLocks/>
          </p:cNvCxnSpPr>
          <p:nvPr/>
        </p:nvCxnSpPr>
        <p:spPr>
          <a:xfrm flipH="1">
            <a:off x="8132454" y="1035547"/>
            <a:ext cx="562920" cy="28509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BA98E89-DACF-F400-77AC-EDB6C07EE023}"/>
              </a:ext>
            </a:extLst>
          </p:cNvPr>
          <p:cNvSpPr txBox="1"/>
          <p:nvPr/>
        </p:nvSpPr>
        <p:spPr>
          <a:xfrm>
            <a:off x="323850" y="4317411"/>
            <a:ext cx="8496000" cy="230832"/>
          </a:xfrm>
          <a:prstGeom prst="rect">
            <a:avLst/>
          </a:prstGeom>
          <a:noFill/>
        </p:spPr>
        <p:txBody>
          <a:bodyPr wrap="square" lIns="0" rIns="0">
            <a:spAutoFit/>
          </a:bodyPr>
          <a:lstStyle/>
          <a:p>
            <a:r>
              <a:rPr lang="en-US" sz="900" dirty="0">
                <a:ea typeface="Aptos" panose="020B0004020202020204" pitchFamily="34" charset="0"/>
                <a:cs typeface="Aptos" panose="020B0004020202020204" pitchFamily="34" charset="0"/>
              </a:rPr>
              <a:t>‘Teaching learning cycle’ diagram supplied by Bev </a:t>
            </a:r>
            <a:r>
              <a:rPr lang="en-US" sz="900" dirty="0" err="1">
                <a:ea typeface="Aptos" panose="020B0004020202020204" pitchFamily="34" charset="0"/>
                <a:cs typeface="Aptos" panose="020B0004020202020204" pitchFamily="34" charset="0"/>
              </a:rPr>
              <a:t>Derewianka</a:t>
            </a:r>
            <a:r>
              <a:rPr lang="en-US" sz="900" dirty="0">
                <a:ea typeface="Aptos" panose="020B0004020202020204" pitchFamily="34" charset="0"/>
                <a:cs typeface="Aptos" panose="020B0004020202020204" pitchFamily="34" charset="0"/>
              </a:rPr>
              <a:t> co-author of </a:t>
            </a:r>
            <a:r>
              <a:rPr lang="en-US" sz="900" dirty="0" err="1">
                <a:ea typeface="Aptos" panose="020B0004020202020204" pitchFamily="34" charset="0"/>
                <a:cs typeface="Aptos" panose="020B0004020202020204" pitchFamily="34" charset="0"/>
              </a:rPr>
              <a:t>Derewianka</a:t>
            </a:r>
            <a:r>
              <a:rPr lang="en-US" sz="900" dirty="0">
                <a:ea typeface="Aptos" panose="020B0004020202020204" pitchFamily="34" charset="0"/>
                <a:cs typeface="Aptos" panose="020B0004020202020204" pitchFamily="34" charset="0"/>
              </a:rPr>
              <a:t> B and Jones P (2022) Teaching Language in Context Oxford University Press.</a:t>
            </a:r>
            <a:endParaRPr lang="en-AU" sz="900" dirty="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156085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2FA73-D543-EA4F-E4F6-46B28C54EEE6}"/>
              </a:ext>
            </a:extLst>
          </p:cNvPr>
          <p:cNvSpPr>
            <a:spLocks noGrp="1"/>
          </p:cNvSpPr>
          <p:nvPr>
            <p:ph type="title"/>
          </p:nvPr>
        </p:nvSpPr>
        <p:spPr/>
        <p:txBody>
          <a:bodyPr/>
          <a:lstStyle/>
          <a:p>
            <a:r>
              <a:rPr lang="en-US"/>
              <a:t>QCAA resources to support reading</a:t>
            </a:r>
          </a:p>
        </p:txBody>
      </p:sp>
      <p:sp>
        <p:nvSpPr>
          <p:cNvPr id="11" name="Text Placeholder 10">
            <a:extLst>
              <a:ext uri="{FF2B5EF4-FFF2-40B4-BE49-F238E27FC236}">
                <a16:creationId xmlns:a16="http://schemas.microsoft.com/office/drawing/2014/main" id="{F47BC2D1-A040-0BF4-DB9A-EBAE2677E982}"/>
              </a:ext>
            </a:extLst>
          </p:cNvPr>
          <p:cNvSpPr>
            <a:spLocks noGrp="1"/>
          </p:cNvSpPr>
          <p:nvPr>
            <p:ph type="body" sz="quarter" idx="12"/>
          </p:nvPr>
        </p:nvSpPr>
        <p:spPr>
          <a:xfrm>
            <a:off x="324000" y="3848844"/>
            <a:ext cx="8496300" cy="648073"/>
          </a:xfrm>
        </p:spPr>
        <p:txBody>
          <a:bodyPr>
            <a:normAutofit/>
          </a:bodyPr>
          <a:lstStyle/>
          <a:p>
            <a:r>
              <a:rPr lang="en-AU" sz="900" dirty="0"/>
              <a:t>Source: </a:t>
            </a:r>
            <a:r>
              <a:rPr lang="en-AU" sz="900" dirty="0">
                <a:hlinkClick r:id="rId3"/>
              </a:rPr>
              <a:t>www.qcaa.qld.edu.au/p-10/aciq/version-9/general-capabilities/literacy/reading-and-viewing</a:t>
            </a:r>
            <a:r>
              <a:rPr lang="en-AU" sz="900" dirty="0"/>
              <a:t> </a:t>
            </a:r>
          </a:p>
        </p:txBody>
      </p:sp>
      <p:pic>
        <p:nvPicPr>
          <p:cNvPr id="9" name="Content Placeholder 3">
            <a:extLst>
              <a:ext uri="{FF2B5EF4-FFF2-40B4-BE49-F238E27FC236}">
                <a16:creationId xmlns:a16="http://schemas.microsoft.com/office/drawing/2014/main" id="{D6925DB7-2368-4B23-E282-FCAC5CA1D22A}"/>
              </a:ext>
            </a:extLst>
          </p:cNvPr>
          <p:cNvPicPr>
            <a:picLocks noChangeAspect="1"/>
          </p:cNvPicPr>
          <p:nvPr/>
        </p:nvPicPr>
        <p:blipFill>
          <a:blip r:embed="rId4"/>
          <a:stretch>
            <a:fillRect/>
          </a:stretch>
        </p:blipFill>
        <p:spPr>
          <a:xfrm>
            <a:off x="1561407" y="778010"/>
            <a:ext cx="6021185" cy="3478076"/>
          </a:xfrm>
          <a:prstGeom prst="rect">
            <a:avLst/>
          </a:prstGeom>
          <a:ln>
            <a:solidFill>
              <a:schemeClr val="bg1">
                <a:lumMod val="6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10861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2EB3-4DBA-474A-8C6B-073F09A3A860}"/>
              </a:ext>
            </a:extLst>
          </p:cNvPr>
          <p:cNvSpPr>
            <a:spLocks noGrp="1"/>
          </p:cNvSpPr>
          <p:nvPr>
            <p:ph type="ctrTitle"/>
          </p:nvPr>
        </p:nvSpPr>
        <p:spPr>
          <a:xfrm>
            <a:off x="148996" y="2548907"/>
            <a:ext cx="8603779" cy="1296256"/>
          </a:xfrm>
        </p:spPr>
        <p:txBody>
          <a:bodyPr anchor="b">
            <a:normAutofit/>
          </a:bodyPr>
          <a:lstStyle/>
          <a:p>
            <a:r>
              <a:rPr lang="en-US" dirty="0">
                <a:latin typeface="Arial"/>
                <a:cs typeface="Arial"/>
              </a:rPr>
              <a:t>Years 7–9: </a:t>
            </a:r>
            <a:r>
              <a:rPr lang="en-AU" dirty="0">
                <a:latin typeface="Arial"/>
                <a:cs typeface="Arial"/>
              </a:rPr>
              <a:t>Improving writing proficiency levels</a:t>
            </a:r>
          </a:p>
        </p:txBody>
      </p:sp>
      <p:sp>
        <p:nvSpPr>
          <p:cNvPr id="3" name="Subtitle 2">
            <a:extLst>
              <a:ext uri="{FF2B5EF4-FFF2-40B4-BE49-F238E27FC236}">
                <a16:creationId xmlns:a16="http://schemas.microsoft.com/office/drawing/2014/main" id="{2AF68A9F-B7AB-43A9-8F97-4456BC8CB19E}"/>
              </a:ext>
            </a:extLst>
          </p:cNvPr>
          <p:cNvSpPr>
            <a:spLocks noGrp="1"/>
          </p:cNvSpPr>
          <p:nvPr>
            <p:ph type="subTitle" idx="1"/>
          </p:nvPr>
        </p:nvSpPr>
        <p:spPr>
          <a:xfrm>
            <a:off x="204339" y="3854102"/>
            <a:ext cx="8596561" cy="701967"/>
          </a:xfrm>
        </p:spPr>
        <p:txBody>
          <a:bodyPr vert="horz" lIns="91440" tIns="45720" rIns="91440" bIns="45720" rtlCol="0" anchor="t">
            <a:normAutofit/>
          </a:bodyPr>
          <a:lstStyle/>
          <a:p>
            <a:r>
              <a:rPr lang="en-AU" dirty="0">
                <a:solidFill>
                  <a:schemeClr val="tx1"/>
                </a:solidFill>
              </a:rPr>
              <a:t>Australian Curriculum Version 9.0</a:t>
            </a:r>
          </a:p>
        </p:txBody>
      </p:sp>
      <p:sp>
        <p:nvSpPr>
          <p:cNvPr id="9" name="Vertical Text Placeholder 3">
            <a:extLst>
              <a:ext uri="{FF2B5EF4-FFF2-40B4-BE49-F238E27FC236}">
                <a16:creationId xmlns:a16="http://schemas.microsoft.com/office/drawing/2014/main" id="{62BC6866-92E6-6F52-E2BE-E4CF7D3C8C39}"/>
              </a:ext>
            </a:extLst>
          </p:cNvPr>
          <p:cNvSpPr>
            <a:spLocks noGrp="1"/>
          </p:cNvSpPr>
          <p:nvPr>
            <p:ph type="body" orient="vert" sz="quarter" idx="10"/>
          </p:nvPr>
        </p:nvSpPr>
        <p:spPr/>
        <p:txBody>
          <a:bodyPr/>
          <a:lstStyle/>
          <a:p>
            <a:r>
              <a:rPr lang="en-AU" dirty="0"/>
              <a:t>251280</a:t>
            </a:r>
          </a:p>
        </p:txBody>
      </p:sp>
      <p:pic>
        <p:nvPicPr>
          <p:cNvPr id="3074" name="Picture 2">
            <a:extLst>
              <a:ext uri="{FF2B5EF4-FFF2-40B4-BE49-F238E27FC236}">
                <a16:creationId xmlns:a16="http://schemas.microsoft.com/office/drawing/2014/main" id="{FF4280F1-72EE-7443-B6B2-74F634958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4" y="176214"/>
            <a:ext cx="1738312" cy="4364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36AB1B-DE77-B20B-948C-8135B603F997}"/>
              </a:ext>
            </a:extLst>
          </p:cNvPr>
          <p:cNvPicPr>
            <a:picLocks noChangeAspect="1"/>
          </p:cNvPicPr>
          <p:nvPr/>
        </p:nvPicPr>
        <p:blipFill rotWithShape="1">
          <a:blip r:embed="rId4"/>
          <a:srcRect l="1915" t="30746" b="17394"/>
          <a:stretch/>
        </p:blipFill>
        <p:spPr>
          <a:xfrm>
            <a:off x="179859" y="1"/>
            <a:ext cx="8964141" cy="3219822"/>
          </a:xfrm>
          <a:prstGeom prst="rect">
            <a:avLst/>
          </a:prstGeom>
        </p:spPr>
      </p:pic>
      <p:pic>
        <p:nvPicPr>
          <p:cNvPr id="5" name="Picture 4">
            <a:extLst>
              <a:ext uri="{FF2B5EF4-FFF2-40B4-BE49-F238E27FC236}">
                <a16:creationId xmlns:a16="http://schemas.microsoft.com/office/drawing/2014/main" id="{F1A42925-BF0B-C82E-0FBB-AE9052DB9AF2}"/>
              </a:ext>
            </a:extLst>
          </p:cNvPr>
          <p:cNvPicPr>
            <a:picLocks noChangeAspect="1"/>
          </p:cNvPicPr>
          <p:nvPr/>
        </p:nvPicPr>
        <p:blipFill>
          <a:blip r:embed="rId5"/>
          <a:stretch>
            <a:fillRect/>
          </a:stretch>
        </p:blipFill>
        <p:spPr>
          <a:xfrm>
            <a:off x="1" y="147541"/>
            <a:ext cx="1828799" cy="410263"/>
          </a:xfrm>
          <a:prstGeom prst="rect">
            <a:avLst/>
          </a:prstGeom>
        </p:spPr>
      </p:pic>
    </p:spTree>
    <p:extLst>
      <p:ext uri="{BB962C8B-B14F-4D97-AF65-F5344CB8AC3E}">
        <p14:creationId xmlns:p14="http://schemas.microsoft.com/office/powerpoint/2010/main" val="3031367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968A8-AE36-0367-9518-453BCFC066BA}"/>
              </a:ext>
            </a:extLst>
          </p:cNvPr>
          <p:cNvSpPr>
            <a:spLocks noGrp="1"/>
          </p:cNvSpPr>
          <p:nvPr>
            <p:ph type="title"/>
          </p:nvPr>
        </p:nvSpPr>
        <p:spPr/>
        <p:txBody>
          <a:bodyPr/>
          <a:lstStyle/>
          <a:p>
            <a:r>
              <a:rPr lang="en-AU" dirty="0"/>
              <a:t>KWL: What I know, what I want to know, what I learnt</a:t>
            </a:r>
          </a:p>
        </p:txBody>
      </p:sp>
      <p:pic>
        <p:nvPicPr>
          <p:cNvPr id="9" name="Content Placeholder 3">
            <a:extLst>
              <a:ext uri="{FF2B5EF4-FFF2-40B4-BE49-F238E27FC236}">
                <a16:creationId xmlns:a16="http://schemas.microsoft.com/office/drawing/2014/main" id="{2EC09CA1-2FBF-DEC9-0DD3-CCE0C36B168B}"/>
              </a:ext>
            </a:extLst>
          </p:cNvPr>
          <p:cNvPicPr>
            <a:picLocks noChangeAspect="1"/>
          </p:cNvPicPr>
          <p:nvPr/>
        </p:nvPicPr>
        <p:blipFill>
          <a:blip r:embed="rId3"/>
          <a:stretch>
            <a:fillRect/>
          </a:stretch>
        </p:blipFill>
        <p:spPr>
          <a:xfrm>
            <a:off x="2092823" y="774304"/>
            <a:ext cx="4958354" cy="3507788"/>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9EEDEB85-F05E-8B48-B354-304B65A07D51}"/>
              </a:ext>
            </a:extLst>
          </p:cNvPr>
          <p:cNvSpPr txBox="1"/>
          <p:nvPr/>
        </p:nvSpPr>
        <p:spPr>
          <a:xfrm>
            <a:off x="324000" y="4315344"/>
            <a:ext cx="7422879" cy="230832"/>
          </a:xfrm>
          <a:prstGeom prst="rect">
            <a:avLst/>
          </a:prstGeom>
          <a:noFill/>
        </p:spPr>
        <p:txBody>
          <a:bodyPr wrap="square" lIns="0" rIns="0">
            <a:spAutoFit/>
          </a:bodyPr>
          <a:lstStyle/>
          <a:p>
            <a:r>
              <a:rPr lang="en-US" sz="900" dirty="0"/>
              <a:t>Source: </a:t>
            </a:r>
            <a:r>
              <a:rPr lang="en-AU" sz="900" dirty="0">
                <a:hlinkClick r:id="rId4"/>
              </a:rPr>
              <a:t>www.qcaa.qld.edu.au/p-10/aciq/version-9/general-capabilities/literacy/reading-and-viewing</a:t>
            </a:r>
            <a:endParaRPr lang="en-AU" sz="900" dirty="0"/>
          </a:p>
        </p:txBody>
      </p:sp>
      <p:pic>
        <p:nvPicPr>
          <p:cNvPr id="3" name="Picture Placeholder 3">
            <a:extLst>
              <a:ext uri="{FF2B5EF4-FFF2-40B4-BE49-F238E27FC236}">
                <a16:creationId xmlns:a16="http://schemas.microsoft.com/office/drawing/2014/main" id="{F492A2CE-E1A3-3EE9-812B-D80A7E0CE698}"/>
              </a:ext>
            </a:extLst>
          </p:cNvPr>
          <p:cNvPicPr>
            <a:picLocks noChangeAspect="1"/>
          </p:cNvPicPr>
          <p:nvPr/>
        </p:nvPicPr>
        <p:blipFill>
          <a:blip r:embed="rId5"/>
          <a:srcRect/>
          <a:stretch>
            <a:fillRect/>
          </a:stretch>
        </p:blipFill>
        <p:spPr>
          <a:xfrm>
            <a:off x="7923025" y="3741934"/>
            <a:ext cx="900000" cy="900000"/>
          </a:xfrm>
          <a:prstGeom prst="rect">
            <a:avLst/>
          </a:prstGeom>
        </p:spPr>
      </p:pic>
    </p:spTree>
    <p:extLst>
      <p:ext uri="{BB962C8B-B14F-4D97-AF65-F5344CB8AC3E}">
        <p14:creationId xmlns:p14="http://schemas.microsoft.com/office/powerpoint/2010/main" val="73164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EB2E4-AF85-ECF2-F606-C746C1940436}"/>
              </a:ext>
            </a:extLst>
          </p:cNvPr>
          <p:cNvSpPr>
            <a:spLocks noGrp="1"/>
          </p:cNvSpPr>
          <p:nvPr>
            <p:ph type="title"/>
          </p:nvPr>
        </p:nvSpPr>
        <p:spPr/>
        <p:txBody>
          <a:bodyPr/>
          <a:lstStyle/>
          <a:p>
            <a:r>
              <a:rPr lang="en-US" dirty="0"/>
              <a:t>Previewing the text — skimming and scanning</a:t>
            </a:r>
          </a:p>
        </p:txBody>
      </p:sp>
      <p:pic>
        <p:nvPicPr>
          <p:cNvPr id="7" name="Content Placeholder 3">
            <a:extLst>
              <a:ext uri="{FF2B5EF4-FFF2-40B4-BE49-F238E27FC236}">
                <a16:creationId xmlns:a16="http://schemas.microsoft.com/office/drawing/2014/main" id="{2DBA3A5C-8043-29A9-DF22-3FA450E0276B}"/>
              </a:ext>
            </a:extLst>
          </p:cNvPr>
          <p:cNvPicPr>
            <a:picLocks noChangeAspect="1"/>
          </p:cNvPicPr>
          <p:nvPr/>
        </p:nvPicPr>
        <p:blipFill>
          <a:blip r:embed="rId3"/>
          <a:stretch>
            <a:fillRect/>
          </a:stretch>
        </p:blipFill>
        <p:spPr>
          <a:xfrm>
            <a:off x="3260975" y="771525"/>
            <a:ext cx="2628399" cy="3708400"/>
          </a:xfrm>
          <a:prstGeom prst="rect">
            <a:avLst/>
          </a:prstGeom>
          <a:ln>
            <a:solidFill>
              <a:schemeClr val="bg1">
                <a:lumMod val="65000"/>
              </a:schemeClr>
            </a:solidFill>
          </a:ln>
          <a:effectLst>
            <a:outerShdw blurRad="50800" dist="38100" dir="5400000" algn="t" rotWithShape="0">
              <a:prstClr val="black">
                <a:alpha val="40000"/>
              </a:prstClr>
            </a:outerShdw>
          </a:effectLst>
        </p:spPr>
      </p:pic>
      <p:sp>
        <p:nvSpPr>
          <p:cNvPr id="8" name="TextBox 7">
            <a:extLst>
              <a:ext uri="{FF2B5EF4-FFF2-40B4-BE49-F238E27FC236}">
                <a16:creationId xmlns:a16="http://schemas.microsoft.com/office/drawing/2014/main" id="{ED6C0D94-1B2D-23EF-AF0F-32B5F247B9FF}"/>
              </a:ext>
            </a:extLst>
          </p:cNvPr>
          <p:cNvSpPr txBox="1"/>
          <p:nvPr/>
        </p:nvSpPr>
        <p:spPr>
          <a:xfrm>
            <a:off x="324000" y="4181222"/>
            <a:ext cx="2798796" cy="369332"/>
          </a:xfrm>
          <a:prstGeom prst="rect">
            <a:avLst/>
          </a:prstGeom>
          <a:noFill/>
        </p:spPr>
        <p:txBody>
          <a:bodyPr wrap="square" lIns="0" rIns="0" rtlCol="0">
            <a:spAutoFit/>
          </a:bodyPr>
          <a:lstStyle/>
          <a:p>
            <a:r>
              <a:rPr lang="en-US" sz="900" dirty="0"/>
              <a:t>Source: </a:t>
            </a:r>
            <a:r>
              <a:rPr lang="en-US" sz="900" dirty="0">
                <a:hlinkClick r:id="rId4"/>
              </a:rPr>
              <a:t>www.qcaa.qld.edu.au/p-10/aciq/version-9/general-capabilities/literacy/reading-and-viewing</a:t>
            </a:r>
            <a:r>
              <a:rPr lang="en-US" sz="900" dirty="0"/>
              <a:t> </a:t>
            </a:r>
          </a:p>
        </p:txBody>
      </p:sp>
      <p:pic>
        <p:nvPicPr>
          <p:cNvPr id="3" name="Picture Placeholder 3">
            <a:extLst>
              <a:ext uri="{FF2B5EF4-FFF2-40B4-BE49-F238E27FC236}">
                <a16:creationId xmlns:a16="http://schemas.microsoft.com/office/drawing/2014/main" id="{6B104146-EDFD-4144-60D3-9D07E112C883}"/>
              </a:ext>
            </a:extLst>
          </p:cNvPr>
          <p:cNvPicPr>
            <a:picLocks noChangeAspect="1"/>
          </p:cNvPicPr>
          <p:nvPr/>
        </p:nvPicPr>
        <p:blipFill>
          <a:blip r:embed="rId5"/>
          <a:srcRect/>
          <a:stretch>
            <a:fillRect/>
          </a:stretch>
        </p:blipFill>
        <p:spPr>
          <a:xfrm>
            <a:off x="7923025" y="3741934"/>
            <a:ext cx="900000" cy="900000"/>
          </a:xfrm>
          <a:prstGeom prst="rect">
            <a:avLst/>
          </a:prstGeom>
        </p:spPr>
      </p:pic>
    </p:spTree>
    <p:extLst>
      <p:ext uri="{BB962C8B-B14F-4D97-AF65-F5344CB8AC3E}">
        <p14:creationId xmlns:p14="http://schemas.microsoft.com/office/powerpoint/2010/main" val="1620715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F638B-AD6D-911D-15CD-D916C76BBA67}"/>
              </a:ext>
            </a:extLst>
          </p:cNvPr>
          <p:cNvSpPr>
            <a:spLocks noGrp="1"/>
          </p:cNvSpPr>
          <p:nvPr>
            <p:ph type="title"/>
          </p:nvPr>
        </p:nvSpPr>
        <p:spPr/>
        <p:txBody>
          <a:bodyPr>
            <a:normAutofit/>
          </a:bodyPr>
          <a:lstStyle/>
          <a:p>
            <a:r>
              <a:rPr lang="en-US" dirty="0"/>
              <a:t>Supported reading — skimming and scanning</a:t>
            </a:r>
          </a:p>
        </p:txBody>
      </p:sp>
      <p:pic>
        <p:nvPicPr>
          <p:cNvPr id="7" name="Content Placeholder 5">
            <a:extLst>
              <a:ext uri="{FF2B5EF4-FFF2-40B4-BE49-F238E27FC236}">
                <a16:creationId xmlns:a16="http://schemas.microsoft.com/office/drawing/2014/main" id="{F1804CC1-A3CF-5EF9-88B8-521310D68019}"/>
              </a:ext>
            </a:extLst>
          </p:cNvPr>
          <p:cNvPicPr>
            <a:picLocks noChangeAspect="1"/>
          </p:cNvPicPr>
          <p:nvPr/>
        </p:nvPicPr>
        <p:blipFill>
          <a:blip r:embed="rId3"/>
          <a:stretch>
            <a:fillRect/>
          </a:stretch>
        </p:blipFill>
        <p:spPr>
          <a:xfrm>
            <a:off x="2743200" y="1103863"/>
            <a:ext cx="3911172" cy="338400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8" name="Content Placeholder 3">
            <a:extLst>
              <a:ext uri="{FF2B5EF4-FFF2-40B4-BE49-F238E27FC236}">
                <a16:creationId xmlns:a16="http://schemas.microsoft.com/office/drawing/2014/main" id="{F9CD6A5B-7D38-5600-0DA9-5B04F32423BE}"/>
              </a:ext>
            </a:extLst>
          </p:cNvPr>
          <p:cNvPicPr>
            <a:picLocks noChangeAspect="1"/>
          </p:cNvPicPr>
          <p:nvPr/>
        </p:nvPicPr>
        <p:blipFill>
          <a:blip r:embed="rId4"/>
          <a:stretch>
            <a:fillRect/>
          </a:stretch>
        </p:blipFill>
        <p:spPr>
          <a:xfrm>
            <a:off x="327025" y="861578"/>
            <a:ext cx="1552123" cy="2189885"/>
          </a:xfrm>
          <a:prstGeom prst="rect">
            <a:avLst/>
          </a:prstGeom>
          <a:ln>
            <a:solidFill>
              <a:schemeClr val="bg1">
                <a:lumMod val="65000"/>
              </a:schemeClr>
            </a:solidFill>
          </a:ln>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04EC3FDC-7F14-33B8-1501-ECB2CE71CE2A}"/>
              </a:ext>
            </a:extLst>
          </p:cNvPr>
          <p:cNvSpPr txBox="1"/>
          <p:nvPr/>
        </p:nvSpPr>
        <p:spPr>
          <a:xfrm>
            <a:off x="2743200" y="778010"/>
            <a:ext cx="3933825" cy="307777"/>
          </a:xfrm>
          <a:prstGeom prst="rect">
            <a:avLst/>
          </a:prstGeom>
          <a:noFill/>
        </p:spPr>
        <p:txBody>
          <a:bodyPr wrap="square" lIns="0" tIns="0" rIns="0" bIns="0" rtlCol="0">
            <a:spAutoFit/>
          </a:bodyPr>
          <a:lstStyle/>
          <a:p>
            <a:r>
              <a:rPr lang="en-US" sz="2000" b="1" dirty="0"/>
              <a:t>Binna Burra 25</a:t>
            </a:r>
            <a:endParaRPr lang="en-AU" sz="2000" b="1" dirty="0"/>
          </a:p>
        </p:txBody>
      </p:sp>
      <p:pic>
        <p:nvPicPr>
          <p:cNvPr id="3" name="Picture Placeholder 3">
            <a:extLst>
              <a:ext uri="{FF2B5EF4-FFF2-40B4-BE49-F238E27FC236}">
                <a16:creationId xmlns:a16="http://schemas.microsoft.com/office/drawing/2014/main" id="{40432BD3-2049-B936-5B2E-576BF8DDBF1C}"/>
              </a:ext>
            </a:extLst>
          </p:cNvPr>
          <p:cNvPicPr>
            <a:picLocks noChangeAspect="1"/>
          </p:cNvPicPr>
          <p:nvPr/>
        </p:nvPicPr>
        <p:blipFill>
          <a:blip r:embed="rId5"/>
          <a:srcRect/>
          <a:stretch>
            <a:fillRect/>
          </a:stretch>
        </p:blipFill>
        <p:spPr>
          <a:xfrm>
            <a:off x="7923025" y="3741934"/>
            <a:ext cx="900000" cy="900000"/>
          </a:xfrm>
          <a:prstGeom prst="rect">
            <a:avLst/>
          </a:prstGeom>
        </p:spPr>
      </p:pic>
    </p:spTree>
    <p:extLst>
      <p:ext uri="{BB962C8B-B14F-4D97-AF65-F5344CB8AC3E}">
        <p14:creationId xmlns:p14="http://schemas.microsoft.com/office/powerpoint/2010/main" val="574413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0DAFE-EF63-FDDC-3A8A-4401DF264DBD}"/>
              </a:ext>
            </a:extLst>
          </p:cNvPr>
          <p:cNvSpPr>
            <a:spLocks noGrp="1"/>
          </p:cNvSpPr>
          <p:nvPr>
            <p:ph type="title"/>
          </p:nvPr>
        </p:nvSpPr>
        <p:spPr/>
        <p:txBody>
          <a:bodyPr/>
          <a:lstStyle/>
          <a:p>
            <a:r>
              <a:rPr lang="en-US" dirty="0"/>
              <a:t>Supported reading — skimming and scanning</a:t>
            </a:r>
            <a:endParaRPr lang="en-AU" dirty="0"/>
          </a:p>
        </p:txBody>
      </p:sp>
      <p:sp>
        <p:nvSpPr>
          <p:cNvPr id="3" name="Content Placeholder 2">
            <a:extLst>
              <a:ext uri="{FF2B5EF4-FFF2-40B4-BE49-F238E27FC236}">
                <a16:creationId xmlns:a16="http://schemas.microsoft.com/office/drawing/2014/main" id="{69F78E26-9B0A-3ED8-5B94-D77975264DE1}"/>
              </a:ext>
            </a:extLst>
          </p:cNvPr>
          <p:cNvSpPr>
            <a:spLocks noGrp="1"/>
          </p:cNvSpPr>
          <p:nvPr>
            <p:ph idx="1"/>
          </p:nvPr>
        </p:nvSpPr>
        <p:spPr/>
        <p:txBody>
          <a:bodyPr/>
          <a:lstStyle/>
          <a:p>
            <a:r>
              <a:rPr lang="en-AU" b="1" dirty="0">
                <a:solidFill>
                  <a:schemeClr val="accent3"/>
                </a:solidFill>
              </a:rPr>
              <a:t>In a moment …</a:t>
            </a:r>
          </a:p>
          <a:p>
            <a:endParaRPr lang="en-AU" sz="800" dirty="0"/>
          </a:p>
          <a:p>
            <a:r>
              <a:rPr lang="en-AU" dirty="0"/>
              <a:t>Use the bookmark to skim and scan the text:</a:t>
            </a:r>
          </a:p>
          <a:p>
            <a:pPr marL="252000" indent="-252000">
              <a:buFont typeface="Arial" panose="020B0604020202020204" pitchFamily="34" charset="0"/>
              <a:buChar char="•"/>
            </a:pPr>
            <a:r>
              <a:rPr lang="en-AU" dirty="0"/>
              <a:t>Who could this text be for?</a:t>
            </a:r>
          </a:p>
          <a:p>
            <a:pPr marL="252000" indent="-252000">
              <a:buFont typeface="Arial" panose="020B0604020202020204" pitchFamily="34" charset="0"/>
              <a:buChar char="•"/>
            </a:pPr>
            <a:r>
              <a:rPr lang="en-AU" dirty="0"/>
              <a:t>Who may be the creator of this text?</a:t>
            </a:r>
          </a:p>
          <a:p>
            <a:pPr marL="252000" indent="-252000">
              <a:buFont typeface="Arial" panose="020B0604020202020204" pitchFamily="34" charset="0"/>
              <a:buChar char="•"/>
            </a:pPr>
            <a:r>
              <a:rPr lang="en-AU" dirty="0"/>
              <a:t>What is the purpose of this text?</a:t>
            </a:r>
          </a:p>
        </p:txBody>
      </p:sp>
      <p:pic>
        <p:nvPicPr>
          <p:cNvPr id="4" name="Content Placeholder 5">
            <a:extLst>
              <a:ext uri="{FF2B5EF4-FFF2-40B4-BE49-F238E27FC236}">
                <a16:creationId xmlns:a16="http://schemas.microsoft.com/office/drawing/2014/main" id="{B49529B3-9FC7-D5E2-6F18-13C5FC9A8092}"/>
              </a:ext>
            </a:extLst>
          </p:cNvPr>
          <p:cNvPicPr>
            <a:picLocks noChangeAspect="1"/>
          </p:cNvPicPr>
          <p:nvPr/>
        </p:nvPicPr>
        <p:blipFill>
          <a:blip r:embed="rId3"/>
          <a:stretch>
            <a:fillRect/>
          </a:stretch>
        </p:blipFill>
        <p:spPr>
          <a:xfrm>
            <a:off x="5726711" y="1125702"/>
            <a:ext cx="2548562" cy="2205581"/>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7" name="Picture 6" descr="A close-up of two people holding hands&#10;&#10;Description automatically generated">
            <a:extLst>
              <a:ext uri="{FF2B5EF4-FFF2-40B4-BE49-F238E27FC236}">
                <a16:creationId xmlns:a16="http://schemas.microsoft.com/office/drawing/2014/main" id="{74B24C00-4EB7-F224-F7A0-C1CFEDFA3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1625" y="3589075"/>
            <a:ext cx="900000" cy="900000"/>
          </a:xfrm>
          <a:prstGeom prst="flowChartConnector">
            <a:avLst/>
          </a:prstGeom>
        </p:spPr>
      </p:pic>
      <p:sp>
        <p:nvSpPr>
          <p:cNvPr id="9" name="TextBox 8">
            <a:extLst>
              <a:ext uri="{FF2B5EF4-FFF2-40B4-BE49-F238E27FC236}">
                <a16:creationId xmlns:a16="http://schemas.microsoft.com/office/drawing/2014/main" id="{B2EDA1D2-18AA-ED7E-E198-FBA68312F688}"/>
              </a:ext>
            </a:extLst>
          </p:cNvPr>
          <p:cNvSpPr txBox="1"/>
          <p:nvPr/>
        </p:nvSpPr>
        <p:spPr>
          <a:xfrm>
            <a:off x="5726711" y="825620"/>
            <a:ext cx="2548562" cy="300082"/>
          </a:xfrm>
          <a:prstGeom prst="rect">
            <a:avLst/>
          </a:prstGeom>
          <a:noFill/>
        </p:spPr>
        <p:txBody>
          <a:bodyPr wrap="square" lIns="0" rIns="0">
            <a:spAutoFit/>
          </a:bodyPr>
          <a:lstStyle/>
          <a:p>
            <a:r>
              <a:rPr lang="en-US" b="1" dirty="0">
                <a:highlight>
                  <a:srgbClr val="FFFFFF"/>
                </a:highlight>
              </a:rPr>
              <a:t>Binna Burra 25</a:t>
            </a:r>
            <a:endParaRPr lang="en-AU" b="1" dirty="0">
              <a:highlight>
                <a:srgbClr val="FFFFFF"/>
              </a:highlight>
            </a:endParaRPr>
          </a:p>
        </p:txBody>
      </p:sp>
    </p:spTree>
    <p:extLst>
      <p:ext uri="{BB962C8B-B14F-4D97-AF65-F5344CB8AC3E}">
        <p14:creationId xmlns:p14="http://schemas.microsoft.com/office/powerpoint/2010/main" val="876699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C89F0-3D89-DE32-DA1F-EEA22B09857B}"/>
              </a:ext>
            </a:extLst>
          </p:cNvPr>
          <p:cNvSpPr>
            <a:spLocks noGrp="1"/>
          </p:cNvSpPr>
          <p:nvPr>
            <p:ph type="title"/>
          </p:nvPr>
        </p:nvSpPr>
        <p:spPr/>
        <p:txBody>
          <a:bodyPr/>
          <a:lstStyle/>
          <a:p>
            <a:r>
              <a:rPr lang="en-US" dirty="0"/>
              <a:t>Supported reading — chunking the text</a:t>
            </a:r>
            <a:endParaRPr lang="en-AU" dirty="0"/>
          </a:p>
        </p:txBody>
      </p:sp>
      <p:sp>
        <p:nvSpPr>
          <p:cNvPr id="3" name="Content Placeholder 2">
            <a:extLst>
              <a:ext uri="{FF2B5EF4-FFF2-40B4-BE49-F238E27FC236}">
                <a16:creationId xmlns:a16="http://schemas.microsoft.com/office/drawing/2014/main" id="{BFDEBE55-7D0D-7A79-ACF9-681EA6AC04C0}"/>
              </a:ext>
            </a:extLst>
          </p:cNvPr>
          <p:cNvSpPr>
            <a:spLocks noGrp="1"/>
          </p:cNvSpPr>
          <p:nvPr>
            <p:ph idx="1"/>
          </p:nvPr>
        </p:nvSpPr>
        <p:spPr/>
        <p:txBody>
          <a:bodyPr/>
          <a:lstStyle/>
          <a:p>
            <a:r>
              <a:rPr lang="en-AU" dirty="0"/>
              <a:t>Students identify the three ‘big chunks’ in the text, e.g. descriptive report:</a:t>
            </a:r>
          </a:p>
          <a:p>
            <a:pPr marL="252000" indent="-252000">
              <a:buFont typeface="Arial" panose="020B0604020202020204" pitchFamily="34" charset="0"/>
              <a:buChar char="•"/>
            </a:pPr>
            <a:r>
              <a:rPr lang="en-AU" dirty="0"/>
              <a:t>an introduction </a:t>
            </a:r>
          </a:p>
          <a:p>
            <a:pPr marL="252000" indent="-252000">
              <a:buFont typeface="Arial" panose="020B0604020202020204" pitchFamily="34" charset="0"/>
              <a:buChar char="•"/>
            </a:pPr>
            <a:r>
              <a:rPr lang="en-AU" dirty="0"/>
              <a:t>a longer, body section</a:t>
            </a:r>
          </a:p>
          <a:p>
            <a:pPr marL="252000" indent="-252000">
              <a:buFont typeface="Arial" panose="020B0604020202020204" pitchFamily="34" charset="0"/>
              <a:buChar char="•"/>
            </a:pPr>
            <a:r>
              <a:rPr lang="en-AU" dirty="0"/>
              <a:t>a conclusion.</a:t>
            </a:r>
          </a:p>
          <a:p>
            <a:endParaRPr lang="en-AU" dirty="0"/>
          </a:p>
        </p:txBody>
      </p:sp>
    </p:spTree>
    <p:extLst>
      <p:ext uri="{BB962C8B-B14F-4D97-AF65-F5344CB8AC3E}">
        <p14:creationId xmlns:p14="http://schemas.microsoft.com/office/powerpoint/2010/main" val="3343037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A4864-1B47-547D-663E-CC54900BFF85}"/>
              </a:ext>
            </a:extLst>
          </p:cNvPr>
          <p:cNvSpPr>
            <a:spLocks noGrp="1"/>
          </p:cNvSpPr>
          <p:nvPr>
            <p:ph type="title"/>
          </p:nvPr>
        </p:nvSpPr>
        <p:spPr/>
        <p:txBody>
          <a:bodyPr/>
          <a:lstStyle/>
          <a:p>
            <a:r>
              <a:rPr lang="en-US" dirty="0"/>
              <a:t>Chunking the text — answers</a:t>
            </a:r>
          </a:p>
        </p:txBody>
      </p:sp>
      <p:cxnSp>
        <p:nvCxnSpPr>
          <p:cNvPr id="4" name="Straight Arrow Connector 3">
            <a:extLst>
              <a:ext uri="{FF2B5EF4-FFF2-40B4-BE49-F238E27FC236}">
                <a16:creationId xmlns:a16="http://schemas.microsoft.com/office/drawing/2014/main" id="{32D56118-716F-C21D-47D3-C3799AC8E36A}"/>
              </a:ext>
            </a:extLst>
          </p:cNvPr>
          <p:cNvCxnSpPr>
            <a:cxnSpLocks/>
          </p:cNvCxnSpPr>
          <p:nvPr/>
        </p:nvCxnSpPr>
        <p:spPr>
          <a:xfrm flipH="1">
            <a:off x="6627279" y="2328471"/>
            <a:ext cx="432000"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93E8B1B-94D0-FD8C-73AF-2E9D4CC6A94E}"/>
              </a:ext>
            </a:extLst>
          </p:cNvPr>
          <p:cNvPicPr>
            <a:picLocks noChangeAspect="1"/>
          </p:cNvPicPr>
          <p:nvPr/>
        </p:nvPicPr>
        <p:blipFill>
          <a:blip r:embed="rId3"/>
          <a:stretch>
            <a:fillRect/>
          </a:stretch>
        </p:blipFill>
        <p:spPr>
          <a:xfrm>
            <a:off x="2482351" y="820995"/>
            <a:ext cx="4108018" cy="3547435"/>
          </a:xfrm>
          <a:prstGeom prst="rect">
            <a:avLst/>
          </a:prstGeom>
        </p:spPr>
      </p:pic>
      <p:sp>
        <p:nvSpPr>
          <p:cNvPr id="12" name="TextBox 11">
            <a:extLst>
              <a:ext uri="{FF2B5EF4-FFF2-40B4-BE49-F238E27FC236}">
                <a16:creationId xmlns:a16="http://schemas.microsoft.com/office/drawing/2014/main" id="{941708D5-AD9B-12B3-9468-F65870EEEE14}"/>
              </a:ext>
            </a:extLst>
          </p:cNvPr>
          <p:cNvSpPr txBox="1"/>
          <p:nvPr/>
        </p:nvSpPr>
        <p:spPr>
          <a:xfrm>
            <a:off x="2459281" y="4065943"/>
            <a:ext cx="4131089" cy="373185"/>
          </a:xfrm>
          <a:prstGeom prst="rect">
            <a:avLst/>
          </a:prstGeom>
          <a:solidFill>
            <a:schemeClr val="accent4">
              <a:lumMod val="20000"/>
              <a:lumOff val="80000"/>
              <a:alpha val="29744"/>
            </a:schemeClr>
          </a:solidFill>
          <a:ln w="28575">
            <a:solidFill>
              <a:schemeClr val="tx1"/>
            </a:solidFill>
          </a:ln>
        </p:spPr>
        <p:txBody>
          <a:bodyPr wrap="square" rtlCol="0">
            <a:spAutoFit/>
          </a:bodyPr>
          <a:lstStyle/>
          <a:p>
            <a:endParaRPr lang="en-US"/>
          </a:p>
        </p:txBody>
      </p:sp>
      <p:sp>
        <p:nvSpPr>
          <p:cNvPr id="15" name="TextBox 14">
            <a:extLst>
              <a:ext uri="{FF2B5EF4-FFF2-40B4-BE49-F238E27FC236}">
                <a16:creationId xmlns:a16="http://schemas.microsoft.com/office/drawing/2014/main" id="{496E2D91-80BC-6F36-94F6-7E37032B7D32}"/>
              </a:ext>
            </a:extLst>
          </p:cNvPr>
          <p:cNvSpPr txBox="1"/>
          <p:nvPr/>
        </p:nvSpPr>
        <p:spPr>
          <a:xfrm>
            <a:off x="2459280" y="1203367"/>
            <a:ext cx="4131089" cy="2761667"/>
          </a:xfrm>
          <a:prstGeom prst="rect">
            <a:avLst/>
          </a:prstGeom>
          <a:solidFill>
            <a:schemeClr val="accent2">
              <a:lumMod val="20000"/>
              <a:lumOff val="80000"/>
              <a:alpha val="29744"/>
            </a:schemeClr>
          </a:solidFill>
          <a:ln w="28575">
            <a:solidFill>
              <a:schemeClr val="tx1"/>
            </a:solidFill>
          </a:ln>
        </p:spPr>
        <p:txBody>
          <a:bodyPr wrap="square" rtlCol="0">
            <a:spAutoFit/>
          </a:bodyPr>
          <a:lstStyle/>
          <a:p>
            <a:endParaRPr lang="en-US"/>
          </a:p>
        </p:txBody>
      </p:sp>
      <p:sp>
        <p:nvSpPr>
          <p:cNvPr id="18" name="TextBox 17">
            <a:extLst>
              <a:ext uri="{FF2B5EF4-FFF2-40B4-BE49-F238E27FC236}">
                <a16:creationId xmlns:a16="http://schemas.microsoft.com/office/drawing/2014/main" id="{7A6B8BB0-928D-9EEE-BB57-9EEC5D283C67}"/>
              </a:ext>
            </a:extLst>
          </p:cNvPr>
          <p:cNvSpPr txBox="1"/>
          <p:nvPr/>
        </p:nvSpPr>
        <p:spPr>
          <a:xfrm>
            <a:off x="2459282" y="784223"/>
            <a:ext cx="4131089" cy="339259"/>
          </a:xfrm>
          <a:prstGeom prst="rect">
            <a:avLst/>
          </a:prstGeom>
          <a:solidFill>
            <a:schemeClr val="bg2">
              <a:lumMod val="20000"/>
              <a:lumOff val="80000"/>
              <a:alpha val="29744"/>
            </a:schemeClr>
          </a:solidFill>
          <a:ln w="28575">
            <a:solidFill>
              <a:schemeClr val="tx1"/>
            </a:solidFill>
          </a:ln>
        </p:spPr>
        <p:txBody>
          <a:bodyPr wrap="square" rtlCol="0">
            <a:spAutoFit/>
          </a:bodyPr>
          <a:lstStyle/>
          <a:p>
            <a:endParaRPr lang="en-US"/>
          </a:p>
        </p:txBody>
      </p:sp>
      <p:sp>
        <p:nvSpPr>
          <p:cNvPr id="19" name="TextBox 18">
            <a:extLst>
              <a:ext uri="{FF2B5EF4-FFF2-40B4-BE49-F238E27FC236}">
                <a16:creationId xmlns:a16="http://schemas.microsoft.com/office/drawing/2014/main" id="{23A0D2F2-05C5-D592-995A-E8C3E1E5FDAA}"/>
              </a:ext>
            </a:extLst>
          </p:cNvPr>
          <p:cNvSpPr txBox="1"/>
          <p:nvPr/>
        </p:nvSpPr>
        <p:spPr>
          <a:xfrm>
            <a:off x="323850" y="730391"/>
            <a:ext cx="1761428" cy="1131079"/>
          </a:xfrm>
          <a:prstGeom prst="rect">
            <a:avLst/>
          </a:prstGeom>
          <a:noFill/>
        </p:spPr>
        <p:txBody>
          <a:bodyPr wrap="square" lIns="0" rIns="0" rtlCol="0">
            <a:spAutoFit/>
          </a:bodyPr>
          <a:lstStyle/>
          <a:p>
            <a:r>
              <a:rPr lang="en-AU" dirty="0"/>
              <a:t>An introduction that makes an opening statement about the Binna Burra 25 tiny house</a:t>
            </a:r>
          </a:p>
        </p:txBody>
      </p:sp>
      <p:sp>
        <p:nvSpPr>
          <p:cNvPr id="20" name="TextBox 19">
            <a:extLst>
              <a:ext uri="{FF2B5EF4-FFF2-40B4-BE49-F238E27FC236}">
                <a16:creationId xmlns:a16="http://schemas.microsoft.com/office/drawing/2014/main" id="{1160B1B1-B493-FF84-7B01-E7507023B329}"/>
              </a:ext>
            </a:extLst>
          </p:cNvPr>
          <p:cNvSpPr txBox="1"/>
          <p:nvPr/>
        </p:nvSpPr>
        <p:spPr>
          <a:xfrm>
            <a:off x="7146587" y="1962082"/>
            <a:ext cx="1678325" cy="923330"/>
          </a:xfrm>
          <a:prstGeom prst="rect">
            <a:avLst/>
          </a:prstGeom>
          <a:noFill/>
        </p:spPr>
        <p:txBody>
          <a:bodyPr wrap="square" lIns="0" rIns="0" rtlCol="0">
            <a:spAutoFit/>
          </a:bodyPr>
          <a:lstStyle/>
          <a:p>
            <a:r>
              <a:rPr lang="en-AU" dirty="0"/>
              <a:t>A longer, body section that describes the various parts/features of the tiny house</a:t>
            </a:r>
          </a:p>
        </p:txBody>
      </p:sp>
      <p:sp>
        <p:nvSpPr>
          <p:cNvPr id="21" name="TextBox 20">
            <a:extLst>
              <a:ext uri="{FF2B5EF4-FFF2-40B4-BE49-F238E27FC236}">
                <a16:creationId xmlns:a16="http://schemas.microsoft.com/office/drawing/2014/main" id="{A55FA2C0-570B-AE75-DAB7-D51BB0A9A366}"/>
              </a:ext>
            </a:extLst>
          </p:cNvPr>
          <p:cNvSpPr txBox="1"/>
          <p:nvPr/>
        </p:nvSpPr>
        <p:spPr>
          <a:xfrm>
            <a:off x="327025" y="3606848"/>
            <a:ext cx="1650380" cy="923330"/>
          </a:xfrm>
          <a:prstGeom prst="rect">
            <a:avLst/>
          </a:prstGeom>
          <a:noFill/>
        </p:spPr>
        <p:txBody>
          <a:bodyPr wrap="square" lIns="0" rIns="0" rtlCol="0">
            <a:spAutoFit/>
          </a:bodyPr>
          <a:lstStyle/>
          <a:p>
            <a:r>
              <a:rPr lang="en-AU" dirty="0"/>
              <a:t>A conclusion that provides a summary about the Binna Burra 25 tiny house.</a:t>
            </a:r>
          </a:p>
        </p:txBody>
      </p:sp>
      <p:cxnSp>
        <p:nvCxnSpPr>
          <p:cNvPr id="22" name="Straight Arrow Connector 21">
            <a:extLst>
              <a:ext uri="{FF2B5EF4-FFF2-40B4-BE49-F238E27FC236}">
                <a16:creationId xmlns:a16="http://schemas.microsoft.com/office/drawing/2014/main" id="{78E78074-7E06-3417-F57A-32CA72EDC23A}"/>
              </a:ext>
            </a:extLst>
          </p:cNvPr>
          <p:cNvCxnSpPr>
            <a:cxnSpLocks/>
          </p:cNvCxnSpPr>
          <p:nvPr/>
        </p:nvCxnSpPr>
        <p:spPr>
          <a:xfrm>
            <a:off x="1977405" y="889001"/>
            <a:ext cx="432000"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9100DDD-C39B-CD1B-CC2A-AFED85C6B8B4}"/>
              </a:ext>
            </a:extLst>
          </p:cNvPr>
          <p:cNvCxnSpPr>
            <a:cxnSpLocks/>
          </p:cNvCxnSpPr>
          <p:nvPr/>
        </p:nvCxnSpPr>
        <p:spPr>
          <a:xfrm>
            <a:off x="1977405" y="4151009"/>
            <a:ext cx="432000"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751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22751-6639-BCBE-EFB4-E5B8B0ECFFD1}"/>
              </a:ext>
            </a:extLst>
          </p:cNvPr>
          <p:cNvSpPr>
            <a:spLocks noGrp="1"/>
          </p:cNvSpPr>
          <p:nvPr>
            <p:ph type="title"/>
          </p:nvPr>
        </p:nvSpPr>
        <p:spPr/>
        <p:txBody>
          <a:bodyPr/>
          <a:lstStyle/>
          <a:p>
            <a:r>
              <a:rPr lang="en-US"/>
              <a:t>Identifying finer ‘chunks’ in the body</a:t>
            </a:r>
          </a:p>
        </p:txBody>
      </p:sp>
      <p:sp>
        <p:nvSpPr>
          <p:cNvPr id="3" name="Content Placeholder 2">
            <a:extLst>
              <a:ext uri="{FF2B5EF4-FFF2-40B4-BE49-F238E27FC236}">
                <a16:creationId xmlns:a16="http://schemas.microsoft.com/office/drawing/2014/main" id="{7523C2A4-144F-DF77-81A3-E60A4834F7AA}"/>
              </a:ext>
            </a:extLst>
          </p:cNvPr>
          <p:cNvSpPr>
            <a:spLocks noGrp="1"/>
          </p:cNvSpPr>
          <p:nvPr>
            <p:ph idx="1"/>
          </p:nvPr>
        </p:nvSpPr>
        <p:spPr/>
        <p:txBody>
          <a:bodyPr/>
          <a:lstStyle/>
          <a:p>
            <a:r>
              <a:rPr lang="en-US" dirty="0"/>
              <a:t>Students scan</a:t>
            </a:r>
            <a:r>
              <a:rPr lang="en-US" b="1" dirty="0">
                <a:solidFill>
                  <a:schemeClr val="accent3"/>
                </a:solidFill>
              </a:rPr>
              <a:t> </a:t>
            </a:r>
            <a:r>
              <a:rPr lang="en-US" dirty="0"/>
              <a:t>the body section for key words that signal key parts or features of the tiny house, identifying the smaller chunks within the body of the text, e.g. </a:t>
            </a:r>
            <a:r>
              <a:rPr lang="en-US" i="1" dirty="0"/>
              <a:t>Binna Burra 25.</a:t>
            </a:r>
          </a:p>
          <a:p>
            <a:endParaRPr lang="en-US" dirty="0"/>
          </a:p>
          <a:p>
            <a:endParaRPr lang="en-US" b="1" dirty="0"/>
          </a:p>
          <a:p>
            <a:endParaRPr lang="en-US" b="1" dirty="0">
              <a:solidFill>
                <a:schemeClr val="accent3"/>
              </a:solidFill>
            </a:endParaRPr>
          </a:p>
        </p:txBody>
      </p:sp>
    </p:spTree>
    <p:extLst>
      <p:ext uri="{BB962C8B-B14F-4D97-AF65-F5344CB8AC3E}">
        <p14:creationId xmlns:p14="http://schemas.microsoft.com/office/powerpoint/2010/main" val="3660765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3EBF5-1598-5E6F-6B37-F0B9032F21B4}"/>
              </a:ext>
            </a:extLst>
          </p:cNvPr>
          <p:cNvSpPr>
            <a:spLocks noGrp="1"/>
          </p:cNvSpPr>
          <p:nvPr>
            <p:ph type="title"/>
          </p:nvPr>
        </p:nvSpPr>
        <p:spPr/>
        <p:txBody>
          <a:bodyPr/>
          <a:lstStyle/>
          <a:p>
            <a:r>
              <a:rPr lang="en-US" dirty="0"/>
              <a:t>Identifying finer chunks in the body — answers</a:t>
            </a:r>
          </a:p>
        </p:txBody>
      </p:sp>
      <p:sp>
        <p:nvSpPr>
          <p:cNvPr id="3" name="Content Placeholder 2">
            <a:extLst>
              <a:ext uri="{FF2B5EF4-FFF2-40B4-BE49-F238E27FC236}">
                <a16:creationId xmlns:a16="http://schemas.microsoft.com/office/drawing/2014/main" id="{09B2F942-FDA6-5957-1A55-9F2AD7EB9DBB}"/>
              </a:ext>
            </a:extLst>
          </p:cNvPr>
          <p:cNvSpPr>
            <a:spLocks noGrp="1"/>
          </p:cNvSpPr>
          <p:nvPr>
            <p:ph idx="1"/>
          </p:nvPr>
        </p:nvSpPr>
        <p:spPr/>
        <p:txBody>
          <a:bodyPr>
            <a:normAutofit lnSpcReduction="10000"/>
          </a:bodyPr>
          <a:lstStyle/>
          <a:p>
            <a:r>
              <a:rPr lang="en-US" sz="1800" kern="100" dirty="0">
                <a:ea typeface="Aptos" panose="020B0004020202020204" pitchFamily="34" charset="0"/>
                <a:cs typeface="Times New Roman" panose="02020603050405020304" pitchFamily="18" charset="0"/>
              </a:rPr>
              <a:t>The spacious, wraparound </a:t>
            </a:r>
            <a:r>
              <a:rPr lang="en-US" sz="1800" b="1" u="sng" kern="100" dirty="0">
                <a:highlight>
                  <a:srgbClr val="D6EBAD"/>
                </a:highlight>
                <a:ea typeface="Aptos" panose="020B0004020202020204" pitchFamily="34" charset="0"/>
                <a:cs typeface="Times New Roman" panose="02020603050405020304" pitchFamily="18" charset="0"/>
              </a:rPr>
              <a:t>deck</a:t>
            </a:r>
            <a:r>
              <a:rPr lang="en-US" sz="1800" kern="100" dirty="0">
                <a:ea typeface="Aptos" panose="020B0004020202020204" pitchFamily="34" charset="0"/>
                <a:cs typeface="Times New Roman" panose="02020603050405020304" pitchFamily="18" charset="0"/>
              </a:rPr>
              <a:t>...</a:t>
            </a:r>
            <a:endParaRPr lang="en-AU" sz="1800" kern="100" dirty="0">
              <a:latin typeface="Aptos" panose="020B0004020202020204" pitchFamily="34" charset="0"/>
              <a:ea typeface="Aptos" panose="020B0004020202020204" pitchFamily="34" charset="0"/>
              <a:cs typeface="Times New Roman" panose="02020603050405020304" pitchFamily="18" charset="0"/>
            </a:endParaRPr>
          </a:p>
          <a:p>
            <a:r>
              <a:rPr lang="en-US" sz="1800" kern="100" dirty="0">
                <a:ea typeface="Aptos" panose="020B0004020202020204" pitchFamily="34" charset="0"/>
                <a:cs typeface="Times New Roman" panose="02020603050405020304" pitchFamily="18" charset="0"/>
              </a:rPr>
              <a:t> </a:t>
            </a:r>
            <a:endParaRPr lang="en-AU" sz="1800" kern="100" dirty="0">
              <a:latin typeface="Aptos" panose="020B0004020202020204" pitchFamily="34" charset="0"/>
              <a:ea typeface="Aptos" panose="020B0004020202020204" pitchFamily="34" charset="0"/>
              <a:cs typeface="Times New Roman" panose="02020603050405020304" pitchFamily="18" charset="0"/>
            </a:endParaRPr>
          </a:p>
          <a:p>
            <a:r>
              <a:rPr lang="en-US" sz="1800" kern="100" dirty="0">
                <a:ea typeface="Aptos" panose="020B0004020202020204" pitchFamily="34" charset="0"/>
                <a:cs typeface="Times New Roman" panose="02020603050405020304" pitchFamily="18" charset="0"/>
              </a:rPr>
              <a:t>Boasting a spacious, timber </a:t>
            </a:r>
            <a:r>
              <a:rPr lang="en-US" sz="1800" b="1" u="sng" kern="100" dirty="0">
                <a:highlight>
                  <a:srgbClr val="D6EBAD"/>
                </a:highlight>
                <a:ea typeface="Aptos" panose="020B0004020202020204" pitchFamily="34" charset="0"/>
                <a:cs typeface="Times New Roman" panose="02020603050405020304" pitchFamily="18" charset="0"/>
              </a:rPr>
              <a:t>kitchen</a:t>
            </a:r>
            <a:r>
              <a:rPr lang="en-US" sz="1800" kern="100" dirty="0">
                <a:ea typeface="Aptos" panose="020B0004020202020204" pitchFamily="34" charset="0"/>
                <a:cs typeface="Times New Roman" panose="02020603050405020304" pitchFamily="18" charset="0"/>
              </a:rPr>
              <a:t> bench... </a:t>
            </a:r>
            <a:endParaRPr lang="en-AU" sz="1800" kern="100" dirty="0">
              <a:latin typeface="Aptos" panose="020B0004020202020204" pitchFamily="34" charset="0"/>
              <a:ea typeface="Aptos" panose="020B0004020202020204" pitchFamily="34" charset="0"/>
              <a:cs typeface="Times New Roman" panose="02020603050405020304" pitchFamily="18" charset="0"/>
            </a:endParaRPr>
          </a:p>
          <a:p>
            <a:r>
              <a:rPr lang="en-US" sz="1800" kern="100" dirty="0">
                <a:ea typeface="Aptos" panose="020B0004020202020204" pitchFamily="34" charset="0"/>
                <a:cs typeface="Times New Roman" panose="02020603050405020304" pitchFamily="18" charset="0"/>
              </a:rPr>
              <a:t> </a:t>
            </a:r>
            <a:endParaRPr lang="en-AU" sz="1800" kern="100" dirty="0">
              <a:latin typeface="Aptos" panose="020B0004020202020204" pitchFamily="34" charset="0"/>
              <a:ea typeface="Aptos" panose="020B0004020202020204" pitchFamily="34" charset="0"/>
              <a:cs typeface="Times New Roman" panose="02020603050405020304" pitchFamily="18" charset="0"/>
            </a:endParaRPr>
          </a:p>
          <a:p>
            <a:r>
              <a:rPr lang="en-US" sz="1800" kern="100" dirty="0">
                <a:ea typeface="Aptos" panose="020B0004020202020204" pitchFamily="34" charset="0"/>
                <a:cs typeface="Times New Roman" panose="02020603050405020304" pitchFamily="18" charset="0"/>
              </a:rPr>
              <a:t>The delightful, full-sized </a:t>
            </a:r>
            <a:r>
              <a:rPr lang="en-US" sz="1800" b="1" u="sng" kern="100" dirty="0">
                <a:highlight>
                  <a:srgbClr val="D6EBAD"/>
                </a:highlight>
                <a:ea typeface="Aptos" panose="020B0004020202020204" pitchFamily="34" charset="0"/>
                <a:cs typeface="Times New Roman" panose="02020603050405020304" pitchFamily="18" charset="0"/>
              </a:rPr>
              <a:t>bathroom</a:t>
            </a:r>
            <a:r>
              <a:rPr lang="en-US" sz="1800" kern="100" dirty="0">
                <a:ea typeface="Aptos" panose="020B0004020202020204" pitchFamily="34" charset="0"/>
                <a:cs typeface="Times New Roman" panose="02020603050405020304" pitchFamily="18" charset="0"/>
              </a:rPr>
              <a:t>...     </a:t>
            </a:r>
            <a:endParaRPr lang="en-AU" sz="1800" kern="100" dirty="0">
              <a:latin typeface="Aptos" panose="020B0004020202020204" pitchFamily="34" charset="0"/>
              <a:ea typeface="Aptos" panose="020B0004020202020204" pitchFamily="34" charset="0"/>
              <a:cs typeface="Times New Roman" panose="02020603050405020304" pitchFamily="18" charset="0"/>
            </a:endParaRPr>
          </a:p>
          <a:p>
            <a:r>
              <a:rPr lang="en-US" sz="1800" kern="100" dirty="0">
                <a:ea typeface="Aptos" panose="020B0004020202020204" pitchFamily="34" charset="0"/>
                <a:cs typeface="Times New Roman" panose="02020603050405020304" pitchFamily="18" charset="0"/>
              </a:rPr>
              <a:t> </a:t>
            </a:r>
            <a:endParaRPr lang="en-AU" sz="1800" kern="100" dirty="0">
              <a:latin typeface="Aptos" panose="020B0004020202020204" pitchFamily="34" charset="0"/>
              <a:ea typeface="Aptos" panose="020B0004020202020204" pitchFamily="34" charset="0"/>
              <a:cs typeface="Times New Roman" panose="02020603050405020304" pitchFamily="18" charset="0"/>
            </a:endParaRPr>
          </a:p>
          <a:p>
            <a:r>
              <a:rPr lang="en-US" sz="1800" kern="100" dirty="0">
                <a:ea typeface="Aptos" panose="020B0004020202020204" pitchFamily="34" charset="0"/>
                <a:cs typeface="Times New Roman" panose="02020603050405020304" pitchFamily="18" charset="0"/>
              </a:rPr>
              <a:t>The generous, light-filled </a:t>
            </a:r>
            <a:r>
              <a:rPr lang="en-US" sz="1800" b="1" u="sng" kern="100" dirty="0">
                <a:highlight>
                  <a:srgbClr val="D6EBAD"/>
                </a:highlight>
                <a:ea typeface="Aptos" panose="020B0004020202020204" pitchFamily="34" charset="0"/>
                <a:cs typeface="Times New Roman" panose="02020603050405020304" pitchFamily="18" charset="0"/>
              </a:rPr>
              <a:t>living room and bedroom space</a:t>
            </a:r>
            <a:r>
              <a:rPr lang="en-US" sz="1800" kern="100" dirty="0">
                <a:ea typeface="Aptos" panose="020B0004020202020204" pitchFamily="34" charset="0"/>
                <a:cs typeface="Times New Roman" panose="02020603050405020304" pitchFamily="18" charset="0"/>
              </a:rPr>
              <a:t>...</a:t>
            </a:r>
            <a:endParaRPr lang="en-AU" sz="1800" kern="100" dirty="0">
              <a:latin typeface="Aptos" panose="020B0004020202020204" pitchFamily="34" charset="0"/>
              <a:ea typeface="Aptos" panose="020B0004020202020204" pitchFamily="34" charset="0"/>
              <a:cs typeface="Times New Roman" panose="02020603050405020304" pitchFamily="18" charset="0"/>
            </a:endParaRPr>
          </a:p>
          <a:p>
            <a:r>
              <a:rPr lang="en-US" sz="1800" kern="100" dirty="0">
                <a:ea typeface="Aptos" panose="020B0004020202020204" pitchFamily="34" charset="0"/>
                <a:cs typeface="Times New Roman" panose="02020603050405020304" pitchFamily="18" charset="0"/>
              </a:rPr>
              <a:t> </a:t>
            </a:r>
            <a:endParaRPr lang="en-AU" sz="1800" kern="100" dirty="0">
              <a:latin typeface="Aptos" panose="020B0004020202020204" pitchFamily="34" charset="0"/>
              <a:ea typeface="Aptos" panose="020B0004020202020204" pitchFamily="34" charset="0"/>
              <a:cs typeface="Times New Roman" panose="02020603050405020304" pitchFamily="18" charset="0"/>
            </a:endParaRPr>
          </a:p>
          <a:p>
            <a:r>
              <a:rPr lang="en-US" sz="1800" kern="100" dirty="0">
                <a:ea typeface="Aptos" panose="020B0004020202020204" pitchFamily="34" charset="0"/>
                <a:cs typeface="Times New Roman" panose="02020603050405020304" pitchFamily="18" charset="0"/>
              </a:rPr>
              <a:t>It is the combined </a:t>
            </a:r>
            <a:r>
              <a:rPr lang="en-US" sz="1800" b="1" u="sng" kern="100" dirty="0">
                <a:highlight>
                  <a:srgbClr val="D6EBAD"/>
                </a:highlight>
                <a:ea typeface="Aptos" panose="020B0004020202020204" pitchFamily="34" charset="0"/>
                <a:cs typeface="Times New Roman" panose="02020603050405020304" pitchFamily="18" charset="0"/>
              </a:rPr>
              <a:t>work-from-home space and observation deck</a:t>
            </a:r>
            <a:r>
              <a:rPr lang="en-US" sz="1800" kern="100" dirty="0">
                <a:ea typeface="Aptos" panose="020B0004020202020204" pitchFamily="34" charset="0"/>
                <a:cs typeface="Times New Roman" panose="02020603050405020304" pitchFamily="18" charset="0"/>
              </a:rPr>
              <a:t>...</a:t>
            </a:r>
          </a:p>
          <a:p>
            <a:endParaRPr lang="en-US" sz="1800" kern="100" dirty="0">
              <a:ea typeface="Aptos" panose="020B0004020202020204" pitchFamily="34" charset="0"/>
              <a:cs typeface="Times New Roman" panose="02020603050405020304" pitchFamily="18" charset="0"/>
            </a:endParaRPr>
          </a:p>
          <a:p>
            <a:r>
              <a:rPr lang="en-US" sz="1800" kern="100" dirty="0">
                <a:ea typeface="Aptos" panose="020B0004020202020204" pitchFamily="34" charset="0"/>
                <a:cs typeface="Times New Roman" panose="02020603050405020304" pitchFamily="18" charset="0"/>
              </a:rPr>
              <a:t>There is the </a:t>
            </a:r>
            <a:r>
              <a:rPr lang="en-US" sz="1800" b="1" u="sng" kern="100" dirty="0">
                <a:highlight>
                  <a:srgbClr val="D6EBAD"/>
                </a:highlight>
                <a:ea typeface="Aptos" panose="020B0004020202020204" pitchFamily="34" charset="0"/>
                <a:cs typeface="Times New Roman" panose="02020603050405020304" pitchFamily="18" charset="0"/>
              </a:rPr>
              <a:t>option</a:t>
            </a:r>
            <a:r>
              <a:rPr lang="en-US" sz="1800" kern="100" dirty="0">
                <a:ea typeface="Aptos" panose="020B0004020202020204" pitchFamily="34" charset="0"/>
                <a:cs typeface="Times New Roman" panose="02020603050405020304" pitchFamily="18" charset="0"/>
              </a:rPr>
              <a:t>...</a:t>
            </a:r>
            <a:endParaRPr lang="en-AU" sz="1800"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2576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A309F-F3CE-6E1F-6F41-930FD69CDF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3DC179-C5B1-5A19-A699-AA0CB8093358}"/>
              </a:ext>
            </a:extLst>
          </p:cNvPr>
          <p:cNvSpPr>
            <a:spLocks noGrp="1"/>
          </p:cNvSpPr>
          <p:nvPr>
            <p:ph type="title"/>
          </p:nvPr>
        </p:nvSpPr>
        <p:spPr/>
        <p:txBody>
          <a:bodyPr>
            <a:normAutofit/>
          </a:bodyPr>
          <a:lstStyle/>
          <a:p>
            <a:r>
              <a:rPr lang="en-US" dirty="0"/>
              <a:t>Teaching learning cycle: Learning about the genre</a:t>
            </a:r>
          </a:p>
        </p:txBody>
      </p:sp>
      <p:sp>
        <p:nvSpPr>
          <p:cNvPr id="3" name="Content Placeholder 2">
            <a:extLst>
              <a:ext uri="{FF2B5EF4-FFF2-40B4-BE49-F238E27FC236}">
                <a16:creationId xmlns:a16="http://schemas.microsoft.com/office/drawing/2014/main" id="{09E5D1EA-71C5-D34A-18ED-A424BC522C5C}"/>
              </a:ext>
            </a:extLst>
          </p:cNvPr>
          <p:cNvSpPr>
            <a:spLocks noGrp="1"/>
          </p:cNvSpPr>
          <p:nvPr>
            <p:ph idx="1"/>
          </p:nvPr>
        </p:nvSpPr>
        <p:spPr>
          <a:xfrm>
            <a:off x="327025" y="771550"/>
            <a:ext cx="5777442" cy="3708000"/>
          </a:xfrm>
        </p:spPr>
        <p:txBody>
          <a:bodyPr/>
          <a:lstStyle/>
          <a:p>
            <a:r>
              <a:rPr lang="en-US" dirty="0">
                <a:latin typeface="Arial"/>
                <a:cs typeface="Arial"/>
              </a:rPr>
              <a:t>To support learning about the genre, consider: </a:t>
            </a:r>
          </a:p>
          <a:p>
            <a:pPr marL="252000" indent="-252000">
              <a:buFont typeface="Arial" panose="020B0604020202020204" pitchFamily="34" charset="0"/>
              <a:buChar char="•"/>
            </a:pPr>
            <a:r>
              <a:rPr lang="en-US" dirty="0">
                <a:latin typeface="Arial"/>
                <a:cs typeface="Arial"/>
              </a:rPr>
              <a:t>engaging students in deconstructing a model sample of the genre that students will be writing</a:t>
            </a:r>
          </a:p>
          <a:p>
            <a:pPr marL="252000" indent="-252000">
              <a:buFont typeface="Arial" panose="020B0604020202020204" pitchFamily="34" charset="0"/>
              <a:buChar char="•"/>
            </a:pPr>
            <a:r>
              <a:rPr lang="en-US" dirty="0">
                <a:latin typeface="Arial"/>
                <a:cs typeface="Arial"/>
              </a:rPr>
              <a:t>developing students’ understanding of metalanguage used to refer to stages and phases of texts</a:t>
            </a:r>
          </a:p>
          <a:p>
            <a:pPr marL="252000" indent="-252000">
              <a:buFont typeface="Arial" panose="020B0604020202020204" pitchFamily="34" charset="0"/>
              <a:buChar char="•"/>
            </a:pPr>
            <a:r>
              <a:rPr lang="en-US" dirty="0">
                <a:latin typeface="Arial"/>
                <a:cs typeface="Arial"/>
              </a:rPr>
              <a:t>using various activities to familiarise students with the characteristics of the genre.</a:t>
            </a:r>
          </a:p>
        </p:txBody>
      </p:sp>
      <p:pic>
        <p:nvPicPr>
          <p:cNvPr id="5" name="Content Placeholder 4" descr="A diagram of a student progress&#10;&#10;Description automatically generated">
            <a:extLst>
              <a:ext uri="{FF2B5EF4-FFF2-40B4-BE49-F238E27FC236}">
                <a16:creationId xmlns:a16="http://schemas.microsoft.com/office/drawing/2014/main" id="{277809A9-9381-99B1-7339-1BC4C3974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341" y="693377"/>
            <a:ext cx="2684483" cy="2160914"/>
          </a:xfrm>
          <a:prstGeom prst="rect">
            <a:avLst/>
          </a:prstGeom>
        </p:spPr>
      </p:pic>
      <p:cxnSp>
        <p:nvCxnSpPr>
          <p:cNvPr id="8" name="Straight Arrow Connector 7">
            <a:extLst>
              <a:ext uri="{FF2B5EF4-FFF2-40B4-BE49-F238E27FC236}">
                <a16:creationId xmlns:a16="http://schemas.microsoft.com/office/drawing/2014/main" id="{D3E5A565-61E5-1790-0D9E-C78FB1ED122A}"/>
              </a:ext>
            </a:extLst>
          </p:cNvPr>
          <p:cNvCxnSpPr>
            <a:cxnSpLocks/>
          </p:cNvCxnSpPr>
          <p:nvPr/>
        </p:nvCxnSpPr>
        <p:spPr>
          <a:xfrm flipH="1" flipV="1">
            <a:off x="8254006" y="2099497"/>
            <a:ext cx="562920" cy="28509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4EC7A2E-DC29-2C93-E37E-6E73621FC5E4}"/>
              </a:ext>
            </a:extLst>
          </p:cNvPr>
          <p:cNvSpPr txBox="1"/>
          <p:nvPr/>
        </p:nvSpPr>
        <p:spPr>
          <a:xfrm>
            <a:off x="324000" y="4309604"/>
            <a:ext cx="8497888" cy="230832"/>
          </a:xfrm>
          <a:prstGeom prst="rect">
            <a:avLst/>
          </a:prstGeom>
          <a:noFill/>
        </p:spPr>
        <p:txBody>
          <a:bodyPr wrap="square" lIns="0" rIns="0">
            <a:spAutoFit/>
          </a:bodyPr>
          <a:lstStyle/>
          <a:p>
            <a:r>
              <a:rPr lang="en-US" sz="900" dirty="0">
                <a:effectLst/>
                <a:ea typeface="Aptos" panose="020B0004020202020204" pitchFamily="34" charset="0"/>
                <a:cs typeface="Aptos" panose="020B0004020202020204" pitchFamily="34" charset="0"/>
              </a:rPr>
              <a:t>‘Teaching learning cycle’ diagram supplied by Bev Derewianka co-author of Derewianka B and Jones P (2022) Teaching Language in Context Oxford University Press.</a:t>
            </a:r>
            <a:endParaRPr lang="en-AU" sz="900" dirty="0">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607675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DD03DF-69C2-83B4-6D00-19F9FFC2A69A}"/>
              </a:ext>
            </a:extLst>
          </p:cNvPr>
          <p:cNvSpPr>
            <a:spLocks noGrp="1"/>
          </p:cNvSpPr>
          <p:nvPr>
            <p:ph type="title"/>
          </p:nvPr>
        </p:nvSpPr>
        <p:spPr/>
        <p:txBody>
          <a:bodyPr>
            <a:normAutofit/>
          </a:bodyPr>
          <a:lstStyle/>
          <a:p>
            <a:r>
              <a:rPr lang="en-US"/>
              <a:t>Relationship between purposes and stages</a:t>
            </a:r>
          </a:p>
        </p:txBody>
      </p:sp>
      <p:sp>
        <p:nvSpPr>
          <p:cNvPr id="7" name="Text Placeholder 6">
            <a:extLst>
              <a:ext uri="{FF2B5EF4-FFF2-40B4-BE49-F238E27FC236}">
                <a16:creationId xmlns:a16="http://schemas.microsoft.com/office/drawing/2014/main" id="{AE37C78E-8611-58D9-DFA8-1E58C0F3A181}"/>
              </a:ext>
            </a:extLst>
          </p:cNvPr>
          <p:cNvSpPr>
            <a:spLocks noGrp="1"/>
          </p:cNvSpPr>
          <p:nvPr>
            <p:ph type="body" sz="quarter" idx="12"/>
          </p:nvPr>
        </p:nvSpPr>
        <p:spPr>
          <a:xfrm>
            <a:off x="324000" y="3848844"/>
            <a:ext cx="8496300" cy="648073"/>
          </a:xfrm>
        </p:spPr>
        <p:txBody>
          <a:bodyPr>
            <a:normAutofit/>
          </a:bodyPr>
          <a:lstStyle/>
          <a:p>
            <a:r>
              <a:rPr lang="en-US" sz="900" dirty="0">
                <a:solidFill>
                  <a:srgbClr val="000000"/>
                </a:solidFill>
              </a:rPr>
              <a:t>Source: Australian Curriculum, </a:t>
            </a:r>
            <a:r>
              <a:rPr lang="en-US" sz="900" dirty="0">
                <a:hlinkClick r:id="rId3"/>
              </a:rPr>
              <a:t>F-10 Curriculum | English – Foundation Year, Year 1, 2, 3, 4, 5, 6, 7, 8, 9, 10 (australiancurriculum.edu.au)</a:t>
            </a:r>
            <a:endParaRPr lang="en-AU" sz="900" dirty="0"/>
          </a:p>
        </p:txBody>
      </p:sp>
      <p:sp>
        <p:nvSpPr>
          <p:cNvPr id="6" name="TextBox 5">
            <a:extLst>
              <a:ext uri="{FF2B5EF4-FFF2-40B4-BE49-F238E27FC236}">
                <a16:creationId xmlns:a16="http://schemas.microsoft.com/office/drawing/2014/main" id="{8C739DF2-BDED-6E9B-E490-81FA83B6E368}"/>
              </a:ext>
            </a:extLst>
          </p:cNvPr>
          <p:cNvSpPr txBox="1"/>
          <p:nvPr/>
        </p:nvSpPr>
        <p:spPr>
          <a:xfrm>
            <a:off x="395536" y="1844839"/>
            <a:ext cx="8496000" cy="707886"/>
          </a:xfrm>
          <a:prstGeom prst="rect">
            <a:avLst/>
          </a:prstGeom>
          <a:noFill/>
        </p:spPr>
        <p:txBody>
          <a:bodyPr wrap="square" rtlCol="0">
            <a:spAutoFit/>
          </a:bodyPr>
          <a:lstStyle/>
          <a:p>
            <a:pPr>
              <a:tabLst>
                <a:tab pos="1433477" algn="l"/>
              </a:tabLst>
            </a:pPr>
            <a:r>
              <a:rPr lang="en-AU" sz="2000" dirty="0">
                <a:latin typeface="Arial" panose="020B0604020202020204" pitchFamily="34" charset="0"/>
                <a:cs typeface="Arial" panose="020B0604020202020204" pitchFamily="34" charset="0"/>
              </a:rPr>
              <a:t>‘Texts across the curriculum are </a:t>
            </a:r>
            <a:r>
              <a:rPr lang="en-AU" sz="2000" b="1" dirty="0">
                <a:latin typeface="Arial" panose="020B0604020202020204" pitchFamily="34" charset="0"/>
                <a:cs typeface="Arial" panose="020B0604020202020204" pitchFamily="34" charset="0"/>
              </a:rPr>
              <a:t>typically organised </a:t>
            </a:r>
            <a:r>
              <a:rPr lang="en-AU" sz="2000" dirty="0">
                <a:latin typeface="Arial" panose="020B0604020202020204" pitchFamily="34" charset="0"/>
                <a:cs typeface="Arial" panose="020B0604020202020204" pitchFamily="34" charset="0"/>
              </a:rPr>
              <a:t>into characteristic stages and phases</a:t>
            </a:r>
            <a:r>
              <a:rPr lang="en-AU" sz="2000" dirty="0">
                <a:solidFill>
                  <a:srgbClr val="000000"/>
                </a:solidFill>
                <a:latin typeface="Arial" panose="020B0604020202020204" pitchFamily="34" charset="0"/>
                <a:cs typeface="Arial" panose="020B0604020202020204" pitchFamily="34" charset="0"/>
              </a:rPr>
              <a:t>, </a:t>
            </a:r>
            <a:r>
              <a:rPr lang="en-AU" sz="2000" b="1" dirty="0">
                <a:latin typeface="Arial" panose="020B0604020202020204" pitchFamily="34" charset="0"/>
                <a:cs typeface="Arial" panose="020B0604020202020204" pitchFamily="34" charset="0"/>
              </a:rPr>
              <a:t>depending on purposes in texts</a:t>
            </a:r>
            <a:r>
              <a:rPr lang="en-AU" sz="2000" dirty="0">
                <a:latin typeface="Arial" panose="020B0604020202020204" pitchFamily="34" charset="0"/>
                <a:cs typeface="Arial" panose="020B0604020202020204" pitchFamily="34" charset="0"/>
              </a:rPr>
              <a:t>’</a:t>
            </a:r>
            <a:endParaRPr lang="en-US" sz="2000" dirty="0"/>
          </a:p>
        </p:txBody>
      </p:sp>
    </p:spTree>
    <p:extLst>
      <p:ext uri="{BB962C8B-B14F-4D97-AF65-F5344CB8AC3E}">
        <p14:creationId xmlns:p14="http://schemas.microsoft.com/office/powerpoint/2010/main" val="4253657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28A6E-31F8-1E19-1108-2239360FEB2B}"/>
              </a:ext>
            </a:extLst>
          </p:cNvPr>
          <p:cNvSpPr>
            <a:spLocks noGrp="1"/>
          </p:cNvSpPr>
          <p:nvPr>
            <p:ph type="title"/>
          </p:nvPr>
        </p:nvSpPr>
        <p:spPr/>
        <p:txBody>
          <a:bodyPr>
            <a:normAutofit/>
          </a:bodyPr>
          <a:lstStyle/>
          <a:p>
            <a:r>
              <a:rPr lang="en-AU"/>
              <a:t>Acknowledgment of Country</a:t>
            </a:r>
          </a:p>
        </p:txBody>
      </p:sp>
    </p:spTree>
    <p:extLst>
      <p:ext uri="{BB962C8B-B14F-4D97-AF65-F5344CB8AC3E}">
        <p14:creationId xmlns:p14="http://schemas.microsoft.com/office/powerpoint/2010/main" val="428437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B818F-DF98-A2DB-F44F-A1FBE25DE755}"/>
              </a:ext>
            </a:extLst>
          </p:cNvPr>
          <p:cNvSpPr>
            <a:spLocks noGrp="1"/>
          </p:cNvSpPr>
          <p:nvPr>
            <p:ph type="title"/>
          </p:nvPr>
        </p:nvSpPr>
        <p:spPr/>
        <p:txBody>
          <a:bodyPr/>
          <a:lstStyle/>
          <a:p>
            <a:r>
              <a:rPr lang="en-US" dirty="0"/>
              <a:t>English glossary definition — stages</a:t>
            </a:r>
          </a:p>
        </p:txBody>
      </p:sp>
      <p:sp>
        <p:nvSpPr>
          <p:cNvPr id="3" name="Text Placeholder 2">
            <a:extLst>
              <a:ext uri="{FF2B5EF4-FFF2-40B4-BE49-F238E27FC236}">
                <a16:creationId xmlns:a16="http://schemas.microsoft.com/office/drawing/2014/main" id="{13FF613D-3EE8-C079-9043-C1B9BA21FB28}"/>
              </a:ext>
            </a:extLst>
          </p:cNvPr>
          <p:cNvSpPr>
            <a:spLocks noGrp="1"/>
          </p:cNvSpPr>
          <p:nvPr>
            <p:ph type="body" idx="1"/>
          </p:nvPr>
        </p:nvSpPr>
        <p:spPr>
          <a:xfrm>
            <a:off x="630238" y="779992"/>
            <a:ext cx="3868737" cy="619125"/>
          </a:xfrm>
        </p:spPr>
        <p:txBody>
          <a:bodyPr/>
          <a:lstStyle/>
          <a:p>
            <a:r>
              <a:rPr lang="en-US" dirty="0"/>
              <a:t>Stages</a:t>
            </a:r>
          </a:p>
        </p:txBody>
      </p:sp>
      <p:sp>
        <p:nvSpPr>
          <p:cNvPr id="4" name="Content Placeholder 3">
            <a:extLst>
              <a:ext uri="{FF2B5EF4-FFF2-40B4-BE49-F238E27FC236}">
                <a16:creationId xmlns:a16="http://schemas.microsoft.com/office/drawing/2014/main" id="{1A78A1E0-0AF4-8849-7436-01910D27FCE3}"/>
              </a:ext>
            </a:extLst>
          </p:cNvPr>
          <p:cNvSpPr>
            <a:spLocks noGrp="1"/>
          </p:cNvSpPr>
          <p:nvPr>
            <p:ph sz="half" idx="2"/>
          </p:nvPr>
        </p:nvSpPr>
        <p:spPr>
          <a:xfrm>
            <a:off x="630238" y="1399117"/>
            <a:ext cx="3868737" cy="2608263"/>
          </a:xfrm>
        </p:spPr>
        <p:txBody>
          <a:bodyPr/>
          <a:lstStyle/>
          <a:p>
            <a:r>
              <a:rPr lang="en-AU" sz="2000" dirty="0">
                <a:solidFill>
                  <a:srgbClr val="000000"/>
                </a:solidFill>
              </a:rPr>
              <a:t>The stable pattern of the organisation of a genre such as the orientation, complication and resolution of a story or the introduction, body and conclusion of an argument. Stages are broken into phases.</a:t>
            </a:r>
          </a:p>
          <a:p>
            <a:endParaRPr lang="en-US" dirty="0"/>
          </a:p>
        </p:txBody>
      </p:sp>
      <p:sp>
        <p:nvSpPr>
          <p:cNvPr id="5" name="TextBox 4">
            <a:extLst>
              <a:ext uri="{FF2B5EF4-FFF2-40B4-BE49-F238E27FC236}">
                <a16:creationId xmlns:a16="http://schemas.microsoft.com/office/drawing/2014/main" id="{E78BE755-B0BE-2871-547E-61D0A8B8B041}"/>
              </a:ext>
            </a:extLst>
          </p:cNvPr>
          <p:cNvSpPr txBox="1"/>
          <p:nvPr/>
        </p:nvSpPr>
        <p:spPr>
          <a:xfrm>
            <a:off x="324000" y="4319150"/>
            <a:ext cx="8495999" cy="230832"/>
          </a:xfrm>
          <a:prstGeom prst="rect">
            <a:avLst/>
          </a:prstGeom>
          <a:noFill/>
        </p:spPr>
        <p:txBody>
          <a:bodyPr wrap="square" lIns="0" r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Quoted verbatim and unaltered from Australian Curriculum: </a:t>
            </a:r>
            <a:r>
              <a:rPr kumimoji="0" lang="en-US" sz="900" b="0" i="0" u="sng" strike="noStrike" kern="1200" cap="none" spc="0" normalizeH="0" baseline="0" noProof="0" dirty="0">
                <a:ln>
                  <a:noFill/>
                </a:ln>
                <a:solidFill>
                  <a:srgbClr val="0000FF"/>
                </a:solidFill>
                <a:effectLst/>
                <a:uLnTx/>
                <a:uFillTx/>
                <a:latin typeface="Arial" panose="020B0604020202020204" pitchFamily="34" charset="0"/>
                <a:ea typeface="+mn-ea"/>
                <a:cs typeface="+mn-cs"/>
              </a:rPr>
              <a:t>https://v9.australiancurriculum.edu.au/downloads/learning-areas</a:t>
            </a:r>
            <a:endParaRPr kumimoji="0" lang="en-AU" sz="9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24257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B818F-DF98-A2DB-F44F-A1FBE25DE755}"/>
              </a:ext>
            </a:extLst>
          </p:cNvPr>
          <p:cNvSpPr>
            <a:spLocks noGrp="1"/>
          </p:cNvSpPr>
          <p:nvPr>
            <p:ph type="title"/>
          </p:nvPr>
        </p:nvSpPr>
        <p:spPr/>
        <p:txBody>
          <a:bodyPr/>
          <a:lstStyle/>
          <a:p>
            <a:r>
              <a:rPr lang="en-US" dirty="0"/>
              <a:t>English glossary definition — genre</a:t>
            </a:r>
          </a:p>
        </p:txBody>
      </p:sp>
      <p:sp>
        <p:nvSpPr>
          <p:cNvPr id="13" name="Text Placeholder 2">
            <a:extLst>
              <a:ext uri="{FF2B5EF4-FFF2-40B4-BE49-F238E27FC236}">
                <a16:creationId xmlns:a16="http://schemas.microsoft.com/office/drawing/2014/main" id="{93025A2E-4C75-6DBD-4FEB-0A6170430A35}"/>
              </a:ext>
            </a:extLst>
          </p:cNvPr>
          <p:cNvSpPr txBox="1">
            <a:spLocks/>
          </p:cNvSpPr>
          <p:nvPr/>
        </p:nvSpPr>
        <p:spPr>
          <a:xfrm>
            <a:off x="630238" y="781050"/>
            <a:ext cx="3868737" cy="619125"/>
          </a:xfrm>
          <a:prstGeom prst="rect">
            <a:avLst/>
          </a:prstGeom>
        </p:spPr>
        <p:txBody>
          <a:bodyPr vert="horz" lIns="0" tIns="0" rIns="0" bIns="0" rtlCol="0" anchor="b">
            <a:normAutofit/>
          </a:bodyPr>
          <a:lstStyle>
            <a:lvl1pPr marL="0" indent="0" algn="l" defTabSz="914400" rtl="0" eaLnBrk="1" latinLnBrk="0" hangingPunct="1">
              <a:lnSpc>
                <a:spcPct val="100000"/>
              </a:lnSpc>
              <a:spcBef>
                <a:spcPts val="600"/>
              </a:spcBef>
              <a:buFontTx/>
              <a:buNone/>
              <a:defRPr sz="20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300"/>
              </a:spcBef>
              <a:buFont typeface="Calibri" panose="020F050202020403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300"/>
              </a:spcBef>
              <a:buFont typeface="Calibri" panose="020F050202020403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300"/>
              </a:spcBef>
              <a:buFont typeface="Wingdings" panose="05000000000000000000"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300"/>
              </a:spcBef>
              <a:buFontTx/>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100000"/>
              </a:lnSpc>
              <a:spcBef>
                <a:spcPts val="300"/>
              </a:spcBef>
              <a:buFontTx/>
              <a:buNone/>
              <a:defRPr sz="1600" b="1" kern="1200">
                <a:solidFill>
                  <a:schemeClr val="tx1"/>
                </a:solidFill>
                <a:latin typeface="Arial" panose="020B0604020202020204" pitchFamily="34" charset="0"/>
                <a:ea typeface="+mn-ea"/>
                <a:cs typeface="Arial" panose="020B0604020202020204" pitchFamily="34" charset="0"/>
              </a:defRPr>
            </a:lvl6pPr>
            <a:lvl7pPr marL="2743200" indent="0" algn="l" defTabSz="914400" rtl="0" eaLnBrk="1" latinLnBrk="0" hangingPunct="1">
              <a:lnSpc>
                <a:spcPct val="100000"/>
              </a:lnSpc>
              <a:spcBef>
                <a:spcPts val="300"/>
              </a:spcBef>
              <a:buFontTx/>
              <a:buNone/>
              <a:defRPr sz="1600" b="1" kern="1200">
                <a:solidFill>
                  <a:schemeClr val="tx1"/>
                </a:solidFill>
                <a:latin typeface="Arial" panose="020B0604020202020204" pitchFamily="34" charset="0"/>
                <a:ea typeface="+mn-ea"/>
                <a:cs typeface="Arial" panose="020B0604020202020204" pitchFamily="34" charset="0"/>
              </a:defRPr>
            </a:lvl7pPr>
            <a:lvl8pPr marL="3200400" indent="0" algn="l" defTabSz="914400" rtl="0" eaLnBrk="1" latinLnBrk="0" hangingPunct="1">
              <a:lnSpc>
                <a:spcPct val="100000"/>
              </a:lnSpc>
              <a:spcBef>
                <a:spcPts val="300"/>
              </a:spcBef>
              <a:buFontTx/>
              <a:buNone/>
              <a:defRPr sz="1600" b="1" kern="1200">
                <a:solidFill>
                  <a:schemeClr val="tx1"/>
                </a:solidFill>
                <a:latin typeface="Arial" panose="020B0604020202020204" pitchFamily="34" charset="0"/>
                <a:ea typeface="+mn-ea"/>
                <a:cs typeface="Arial" panose="020B0604020202020204" pitchFamily="34" charset="0"/>
              </a:defRPr>
            </a:lvl8pPr>
            <a:lvl9pPr marL="3657600" indent="0" algn="l" defTabSz="914400" rtl="0" eaLnBrk="1" latinLnBrk="0" hangingPunct="1">
              <a:lnSpc>
                <a:spcPct val="100000"/>
              </a:lnSpc>
              <a:spcBef>
                <a:spcPts val="300"/>
              </a:spcBef>
              <a:buFontTx/>
              <a:buNone/>
              <a:defRPr sz="1600" b="1" kern="1200">
                <a:solidFill>
                  <a:schemeClr val="tx1"/>
                </a:solidFill>
                <a:latin typeface="Arial" panose="020B0604020202020204" pitchFamily="34" charset="0"/>
                <a:ea typeface="+mn-ea"/>
                <a:cs typeface="Arial" panose="020B0604020202020204" pitchFamily="34" charset="0"/>
              </a:defRPr>
            </a:lvl9pPr>
          </a:lstStyle>
          <a:p>
            <a:r>
              <a:rPr lang="en-US"/>
              <a:t>Stages</a:t>
            </a:r>
            <a:endParaRPr lang="en-US" dirty="0"/>
          </a:p>
        </p:txBody>
      </p:sp>
      <p:sp>
        <p:nvSpPr>
          <p:cNvPr id="14" name="Content Placeholder 3">
            <a:extLst>
              <a:ext uri="{FF2B5EF4-FFF2-40B4-BE49-F238E27FC236}">
                <a16:creationId xmlns:a16="http://schemas.microsoft.com/office/drawing/2014/main" id="{8361166F-1F7F-596B-5973-45F768AC4C52}"/>
              </a:ext>
            </a:extLst>
          </p:cNvPr>
          <p:cNvSpPr txBox="1">
            <a:spLocks/>
          </p:cNvSpPr>
          <p:nvPr/>
        </p:nvSpPr>
        <p:spPr>
          <a:xfrm>
            <a:off x="630239" y="1400175"/>
            <a:ext cx="3868736" cy="2608263"/>
          </a:xfrm>
          <a:prstGeom prst="rect">
            <a:avLst/>
          </a:prstGeom>
        </p:spPr>
        <p:txBody>
          <a:bodyPr vert="horz" lIns="0" tIns="0" rIns="0" bIns="0" rtlCol="0">
            <a:normAutofit/>
          </a:bodyPr>
          <a:lstStyle>
            <a:lvl1pPr marL="0" indent="0" algn="l" defTabSz="914400" rtl="0" eaLnBrk="1" latinLnBrk="0" hangingPunct="1">
              <a:lnSpc>
                <a:spcPct val="100000"/>
              </a:lnSpc>
              <a:spcBef>
                <a:spcPts val="600"/>
              </a:spcBef>
              <a:buFontTx/>
              <a:buNone/>
              <a:defRPr sz="1600" kern="1200">
                <a:solidFill>
                  <a:schemeClr val="tx1"/>
                </a:solidFill>
                <a:latin typeface="Arial" panose="020B0604020202020204" pitchFamily="34" charset="0"/>
                <a:ea typeface="+mn-ea"/>
                <a:cs typeface="Arial" panose="020B0604020202020204" pitchFamily="34" charset="0"/>
              </a:defRPr>
            </a:lvl1pPr>
            <a:lvl2pPr marL="0" indent="-252000" algn="l" defTabSz="914400" rtl="0" eaLnBrk="1" latinLnBrk="0" hangingPunct="1">
              <a:lnSpc>
                <a:spcPct val="100000"/>
              </a:lnSpc>
              <a:spcBef>
                <a:spcPts val="100"/>
              </a:spcBef>
              <a:buFont typeface="Calibri" panose="020F050202020403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504000" indent="-252000" algn="l" defTabSz="914400" rtl="0" eaLnBrk="1" latinLnBrk="0" hangingPunct="1">
              <a:lnSpc>
                <a:spcPct val="100000"/>
              </a:lnSpc>
              <a:spcBef>
                <a:spcPts val="100"/>
              </a:spcBef>
              <a:buFont typeface="Calibri" panose="020F050202020403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756000" indent="-252000" algn="l" defTabSz="914400" rtl="0" eaLnBrk="1" latinLnBrk="0" hangingPunct="1">
              <a:lnSpc>
                <a:spcPct val="100000"/>
              </a:lnSpc>
              <a:spcBef>
                <a:spcPts val="1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756000" indent="0" algn="l" defTabSz="914400" rtl="0" eaLnBrk="1" latinLnBrk="0" hangingPunct="1">
              <a:lnSpc>
                <a:spcPct val="100000"/>
              </a:lnSpc>
              <a:spcBef>
                <a:spcPts val="100"/>
              </a:spcBef>
              <a:buFontTx/>
              <a:buNone/>
              <a:defRPr sz="1600" kern="1200">
                <a:solidFill>
                  <a:schemeClr val="tx1"/>
                </a:solidFill>
                <a:latin typeface="Arial" panose="020B0604020202020204" pitchFamily="34" charset="0"/>
                <a:ea typeface="+mn-ea"/>
                <a:cs typeface="Arial" panose="020B0604020202020204" pitchFamily="34" charset="0"/>
              </a:defRPr>
            </a:lvl5pPr>
            <a:lvl6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6pPr>
            <a:lvl7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7pPr>
            <a:lvl8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8pPr>
            <a:lvl9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9pPr>
          </a:lstStyle>
          <a:p>
            <a:r>
              <a:rPr lang="en-AU" sz="2000">
                <a:solidFill>
                  <a:schemeClr val="accent1">
                    <a:lumMod val="40000"/>
                    <a:lumOff val="60000"/>
                  </a:schemeClr>
                </a:solidFill>
              </a:rPr>
              <a:t>The stable pattern of the organisation of a </a:t>
            </a:r>
            <a:r>
              <a:rPr lang="en-AU" sz="2000">
                <a:solidFill>
                  <a:srgbClr val="000000"/>
                </a:solidFill>
              </a:rPr>
              <a:t>genre </a:t>
            </a:r>
            <a:r>
              <a:rPr lang="en-AU" sz="2000">
                <a:solidFill>
                  <a:schemeClr val="accent1">
                    <a:lumMod val="40000"/>
                    <a:lumOff val="60000"/>
                  </a:schemeClr>
                </a:solidFill>
              </a:rPr>
              <a:t>such as the orientation, complication </a:t>
            </a:r>
            <a:br>
              <a:rPr lang="en-AU" sz="2000">
                <a:solidFill>
                  <a:schemeClr val="accent1">
                    <a:lumMod val="40000"/>
                    <a:lumOff val="60000"/>
                  </a:schemeClr>
                </a:solidFill>
              </a:rPr>
            </a:br>
            <a:r>
              <a:rPr lang="en-AU" sz="2000">
                <a:solidFill>
                  <a:schemeClr val="accent1">
                    <a:lumMod val="40000"/>
                    <a:lumOff val="60000"/>
                  </a:schemeClr>
                </a:solidFill>
              </a:rPr>
              <a:t>and resolution of a story or the introduction, body and conclusion of an argument. Stages are broken into phases.</a:t>
            </a:r>
          </a:p>
          <a:p>
            <a:endParaRPr lang="en-US" dirty="0"/>
          </a:p>
        </p:txBody>
      </p:sp>
      <p:sp>
        <p:nvSpPr>
          <p:cNvPr id="15" name="Line Callout 1 4">
            <a:extLst>
              <a:ext uri="{FF2B5EF4-FFF2-40B4-BE49-F238E27FC236}">
                <a16:creationId xmlns:a16="http://schemas.microsoft.com/office/drawing/2014/main" id="{7A370246-ACC3-8367-045D-B635DD6DF2B4}"/>
              </a:ext>
            </a:extLst>
          </p:cNvPr>
          <p:cNvSpPr/>
          <p:nvPr/>
        </p:nvSpPr>
        <p:spPr>
          <a:xfrm>
            <a:off x="5148064" y="1322070"/>
            <a:ext cx="3365698" cy="1728192"/>
          </a:xfrm>
          <a:prstGeom prst="borderCallout1">
            <a:avLst>
              <a:gd name="adj1" fmla="val 49718"/>
              <a:gd name="adj2" fmla="val -3822"/>
              <a:gd name="adj3" fmla="val 48835"/>
              <a:gd name="adj4" fmla="val -6164"/>
            </a:avLst>
          </a:prstGeom>
          <a:solidFill>
            <a:schemeClr val="accent2">
              <a:lumMod val="20000"/>
              <a:lumOff val="80000"/>
            </a:schemeClr>
          </a:solidFill>
          <a:ln>
            <a:no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‘Categories of texts based on their subject matter or their form and structure.’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Australian Curriculum glossary</a:t>
            </a: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D3F57FCF-95FA-2808-466E-922484256733}"/>
              </a:ext>
            </a:extLst>
          </p:cNvPr>
          <p:cNvSpPr txBox="1"/>
          <p:nvPr/>
        </p:nvSpPr>
        <p:spPr>
          <a:xfrm>
            <a:off x="324000" y="4314543"/>
            <a:ext cx="8495999" cy="230832"/>
          </a:xfrm>
          <a:prstGeom prst="rect">
            <a:avLst/>
          </a:prstGeom>
          <a:noFill/>
        </p:spPr>
        <p:txBody>
          <a:bodyPr wrap="square" lIns="0" r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Quoted verbatim and unaltered from Australian Curriculum: </a:t>
            </a:r>
            <a:r>
              <a:rPr kumimoji="0" lang="en-US" sz="900" b="0" i="0" u="sng" strike="noStrike" kern="1200" cap="none" spc="0" normalizeH="0" baseline="0" noProof="0" dirty="0">
                <a:ln>
                  <a:noFill/>
                </a:ln>
                <a:solidFill>
                  <a:srgbClr val="0000FF"/>
                </a:solidFill>
                <a:effectLst/>
                <a:uLnTx/>
                <a:uFillTx/>
                <a:latin typeface="Arial" panose="020B0604020202020204" pitchFamily="34" charset="0"/>
                <a:ea typeface="+mn-ea"/>
                <a:cs typeface="+mn-cs"/>
              </a:rPr>
              <a:t>https://v9.australiancurriculum.edu.au/downloads/learning-areas</a:t>
            </a:r>
            <a:endParaRPr kumimoji="0" lang="en-AU" sz="9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17" name="Straight Arrow Connector 16">
            <a:extLst>
              <a:ext uri="{FF2B5EF4-FFF2-40B4-BE49-F238E27FC236}">
                <a16:creationId xmlns:a16="http://schemas.microsoft.com/office/drawing/2014/main" id="{8237D629-3AEE-A3F3-81B4-D1AAD4220B65}"/>
              </a:ext>
            </a:extLst>
          </p:cNvPr>
          <p:cNvCxnSpPr>
            <a:cxnSpLocks/>
          </p:cNvCxnSpPr>
          <p:nvPr/>
        </p:nvCxnSpPr>
        <p:spPr>
          <a:xfrm flipH="1" flipV="1">
            <a:off x="3229582" y="1957167"/>
            <a:ext cx="1835286" cy="228999"/>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6441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47598-7CFC-3D44-2493-6D15F9A31E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CFF57F-D93C-2C60-CEF1-2589EBE9EFD4}"/>
              </a:ext>
            </a:extLst>
          </p:cNvPr>
          <p:cNvSpPr>
            <a:spLocks noGrp="1"/>
          </p:cNvSpPr>
          <p:nvPr>
            <p:ph type="title"/>
          </p:nvPr>
        </p:nvSpPr>
        <p:spPr/>
        <p:txBody>
          <a:bodyPr/>
          <a:lstStyle/>
          <a:p>
            <a:r>
              <a:rPr lang="en-US" dirty="0"/>
              <a:t>English glossary definition — phases</a:t>
            </a:r>
          </a:p>
        </p:txBody>
      </p:sp>
      <p:sp>
        <p:nvSpPr>
          <p:cNvPr id="3" name="Text Placeholder 2">
            <a:extLst>
              <a:ext uri="{FF2B5EF4-FFF2-40B4-BE49-F238E27FC236}">
                <a16:creationId xmlns:a16="http://schemas.microsoft.com/office/drawing/2014/main" id="{7D6EB0C5-1EE7-8B51-0801-F2408FC13F0E}"/>
              </a:ext>
            </a:extLst>
          </p:cNvPr>
          <p:cNvSpPr>
            <a:spLocks noGrp="1"/>
          </p:cNvSpPr>
          <p:nvPr>
            <p:ph type="body" idx="1"/>
          </p:nvPr>
        </p:nvSpPr>
        <p:spPr>
          <a:xfrm>
            <a:off x="630238" y="777711"/>
            <a:ext cx="3868737" cy="619125"/>
          </a:xfrm>
        </p:spPr>
        <p:txBody>
          <a:bodyPr/>
          <a:lstStyle/>
          <a:p>
            <a:r>
              <a:rPr lang="en-US"/>
              <a:t>Stages</a:t>
            </a:r>
          </a:p>
        </p:txBody>
      </p:sp>
      <p:sp>
        <p:nvSpPr>
          <p:cNvPr id="4" name="Content Placeholder 3">
            <a:extLst>
              <a:ext uri="{FF2B5EF4-FFF2-40B4-BE49-F238E27FC236}">
                <a16:creationId xmlns:a16="http://schemas.microsoft.com/office/drawing/2014/main" id="{AB66A926-2D23-972E-329B-3025E89A43F9}"/>
              </a:ext>
            </a:extLst>
          </p:cNvPr>
          <p:cNvSpPr>
            <a:spLocks noGrp="1"/>
          </p:cNvSpPr>
          <p:nvPr>
            <p:ph sz="half" idx="2"/>
          </p:nvPr>
        </p:nvSpPr>
        <p:spPr>
          <a:xfrm>
            <a:off x="630238" y="1396836"/>
            <a:ext cx="3868737" cy="2608263"/>
          </a:xfrm>
        </p:spPr>
        <p:txBody>
          <a:bodyPr/>
          <a:lstStyle/>
          <a:p>
            <a:r>
              <a:rPr lang="en-AU" sz="2000" dirty="0">
                <a:solidFill>
                  <a:schemeClr val="accent1">
                    <a:lumMod val="40000"/>
                    <a:lumOff val="60000"/>
                  </a:schemeClr>
                </a:solidFill>
              </a:rPr>
              <a:t>The stable pattern of the organisation of a genre such as the orientation, complication and resolution of a story or the introduction, body and conclusion of an argument. </a:t>
            </a:r>
            <a:r>
              <a:rPr lang="en-AU" sz="2000" dirty="0"/>
              <a:t>Stages are broken into phases.</a:t>
            </a:r>
          </a:p>
          <a:p>
            <a:endParaRPr lang="en-US" dirty="0"/>
          </a:p>
        </p:txBody>
      </p:sp>
      <p:sp>
        <p:nvSpPr>
          <p:cNvPr id="5" name="Text Placeholder 4">
            <a:extLst>
              <a:ext uri="{FF2B5EF4-FFF2-40B4-BE49-F238E27FC236}">
                <a16:creationId xmlns:a16="http://schemas.microsoft.com/office/drawing/2014/main" id="{B35A263C-CAB2-4323-87BB-B85D35CA60BC}"/>
              </a:ext>
            </a:extLst>
          </p:cNvPr>
          <p:cNvSpPr>
            <a:spLocks noGrp="1"/>
          </p:cNvSpPr>
          <p:nvPr>
            <p:ph type="body" sz="quarter" idx="3"/>
          </p:nvPr>
        </p:nvSpPr>
        <p:spPr>
          <a:xfrm>
            <a:off x="4629150" y="777711"/>
            <a:ext cx="3887788" cy="619125"/>
          </a:xfrm>
        </p:spPr>
        <p:txBody>
          <a:bodyPr/>
          <a:lstStyle/>
          <a:p>
            <a:r>
              <a:rPr lang="en-US"/>
              <a:t>Phases</a:t>
            </a:r>
          </a:p>
        </p:txBody>
      </p:sp>
      <p:sp>
        <p:nvSpPr>
          <p:cNvPr id="6" name="Content Placeholder 5">
            <a:extLst>
              <a:ext uri="{FF2B5EF4-FFF2-40B4-BE49-F238E27FC236}">
                <a16:creationId xmlns:a16="http://schemas.microsoft.com/office/drawing/2014/main" id="{BEC5FACE-E9E8-89C9-298F-34BF1C9E4C70}"/>
              </a:ext>
            </a:extLst>
          </p:cNvPr>
          <p:cNvSpPr>
            <a:spLocks noGrp="1"/>
          </p:cNvSpPr>
          <p:nvPr>
            <p:ph sz="quarter" idx="4"/>
          </p:nvPr>
        </p:nvSpPr>
        <p:spPr>
          <a:xfrm>
            <a:off x="4629150" y="1396836"/>
            <a:ext cx="3887788" cy="2608263"/>
          </a:xfrm>
        </p:spPr>
        <p:txBody>
          <a:bodyPr>
            <a:normAutofit/>
          </a:bodyPr>
          <a:lstStyle/>
          <a:p>
            <a:r>
              <a:rPr lang="en-AU" sz="2000" dirty="0">
                <a:solidFill>
                  <a:srgbClr val="000000"/>
                </a:solidFill>
              </a:rPr>
              <a:t>The variable patterns which unfold in each stage of a text such as the paragraph describing the setting in the orientation of a narrative or the placement of evidence in the body of an argument.</a:t>
            </a:r>
            <a:endParaRPr lang="en-US" sz="2000" dirty="0"/>
          </a:p>
        </p:txBody>
      </p:sp>
      <p:sp>
        <p:nvSpPr>
          <p:cNvPr id="7" name="TextBox 6">
            <a:extLst>
              <a:ext uri="{FF2B5EF4-FFF2-40B4-BE49-F238E27FC236}">
                <a16:creationId xmlns:a16="http://schemas.microsoft.com/office/drawing/2014/main" id="{3F5F613D-4DC4-0DAC-A96E-F91CFC343D11}"/>
              </a:ext>
            </a:extLst>
          </p:cNvPr>
          <p:cNvSpPr txBox="1"/>
          <p:nvPr/>
        </p:nvSpPr>
        <p:spPr>
          <a:xfrm>
            <a:off x="324000" y="4314543"/>
            <a:ext cx="8495999" cy="230832"/>
          </a:xfrm>
          <a:prstGeom prst="rect">
            <a:avLst/>
          </a:prstGeom>
          <a:noFill/>
        </p:spPr>
        <p:txBody>
          <a:bodyPr wrap="square" lIns="0" r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Quoted verbatim and unaltered from Australian Curriculum: </a:t>
            </a:r>
            <a:r>
              <a:rPr kumimoji="0" lang="en-US" sz="900" b="0" i="0" u="sng" strike="noStrike" kern="1200" cap="none" spc="0" normalizeH="0" baseline="0" noProof="0" dirty="0">
                <a:ln>
                  <a:noFill/>
                </a:ln>
                <a:solidFill>
                  <a:srgbClr val="0000FF"/>
                </a:solidFill>
                <a:effectLst/>
                <a:uLnTx/>
                <a:uFillTx/>
                <a:latin typeface="Arial" panose="020B0604020202020204" pitchFamily="34" charset="0"/>
                <a:ea typeface="+mn-ea"/>
                <a:cs typeface="+mn-cs"/>
              </a:rPr>
              <a:t>https://v9.australiancurriculum.edu.au/downloads/learning-areas</a:t>
            </a:r>
            <a:endParaRPr kumimoji="0" lang="en-AU" sz="9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50114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1C621-D91B-5FDD-DFC1-E225FAE98BF8}"/>
              </a:ext>
            </a:extLst>
          </p:cNvPr>
          <p:cNvSpPr>
            <a:spLocks noGrp="1"/>
          </p:cNvSpPr>
          <p:nvPr>
            <p:ph type="title"/>
          </p:nvPr>
        </p:nvSpPr>
        <p:spPr/>
        <p:txBody>
          <a:bodyPr/>
          <a:lstStyle/>
          <a:p>
            <a:r>
              <a:rPr lang="en-AU" dirty="0"/>
              <a:t>Stages and phases: Text structure and organisation </a:t>
            </a:r>
          </a:p>
        </p:txBody>
      </p:sp>
      <p:pic>
        <p:nvPicPr>
          <p:cNvPr id="8" name="Content Placeholder 7">
            <a:extLst>
              <a:ext uri="{FF2B5EF4-FFF2-40B4-BE49-F238E27FC236}">
                <a16:creationId xmlns:a16="http://schemas.microsoft.com/office/drawing/2014/main" id="{AA07095D-8160-F5AA-F929-85D138DB8447}"/>
              </a:ext>
            </a:extLst>
          </p:cNvPr>
          <p:cNvPicPr>
            <a:picLocks noGrp="1" noChangeAspect="1"/>
          </p:cNvPicPr>
          <p:nvPr>
            <p:ph idx="1"/>
          </p:nvPr>
        </p:nvPicPr>
        <p:blipFill>
          <a:blip r:embed="rId3"/>
          <a:stretch>
            <a:fillRect/>
          </a:stretch>
        </p:blipFill>
        <p:spPr>
          <a:xfrm>
            <a:off x="327025" y="771525"/>
            <a:ext cx="8496300" cy="2497839"/>
          </a:xfrm>
        </p:spPr>
      </p:pic>
      <p:sp>
        <p:nvSpPr>
          <p:cNvPr id="3" name="Text Placeholder 2">
            <a:extLst>
              <a:ext uri="{FF2B5EF4-FFF2-40B4-BE49-F238E27FC236}">
                <a16:creationId xmlns:a16="http://schemas.microsoft.com/office/drawing/2014/main" id="{80AD296E-2284-7EA0-84C9-904796190532}"/>
              </a:ext>
            </a:extLst>
          </p:cNvPr>
          <p:cNvSpPr>
            <a:spLocks noGrp="1"/>
          </p:cNvSpPr>
          <p:nvPr>
            <p:ph type="body" sz="quarter" idx="12"/>
          </p:nvPr>
        </p:nvSpPr>
        <p:spPr>
          <a:xfrm>
            <a:off x="324000" y="3848844"/>
            <a:ext cx="8496300" cy="648073"/>
          </a:xfrm>
        </p:spPr>
        <p:txBody>
          <a:bodyPr>
            <a:normAutofit/>
          </a:bodyPr>
          <a:lstStyle/>
          <a:p>
            <a:r>
              <a:rPr lang="en-US" sz="900" dirty="0">
                <a:solidFill>
                  <a:srgbClr val="000000"/>
                </a:solidFill>
              </a:rPr>
              <a:t>Source: Australian Curriculum, </a:t>
            </a:r>
            <a:r>
              <a:rPr lang="en-US" sz="900" dirty="0">
                <a:hlinkClick r:id="rId4"/>
              </a:rPr>
              <a:t>F-10 Curriculum | English – Foundation Year, Year 1, 2, 3, 4, 5, 6, 7, 8, 9, 10 (australiancurriculum.edu.au)</a:t>
            </a:r>
            <a:endParaRPr lang="en-AU" sz="900" dirty="0"/>
          </a:p>
        </p:txBody>
      </p:sp>
    </p:spTree>
    <p:extLst>
      <p:ext uri="{BB962C8B-B14F-4D97-AF65-F5344CB8AC3E}">
        <p14:creationId xmlns:p14="http://schemas.microsoft.com/office/powerpoint/2010/main" val="1901925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EF319-5E5A-4F09-5715-202FBE8B27DD}"/>
              </a:ext>
            </a:extLst>
          </p:cNvPr>
          <p:cNvSpPr>
            <a:spLocks noGrp="1"/>
          </p:cNvSpPr>
          <p:nvPr>
            <p:ph type="title"/>
          </p:nvPr>
        </p:nvSpPr>
        <p:spPr/>
        <p:txBody>
          <a:bodyPr/>
          <a:lstStyle/>
          <a:p>
            <a:r>
              <a:rPr lang="en-AU" dirty="0"/>
              <a:t>Stages and phases: Text structure and organisation</a:t>
            </a:r>
          </a:p>
        </p:txBody>
      </p:sp>
      <p:pic>
        <p:nvPicPr>
          <p:cNvPr id="5" name="Content Placeholder 4">
            <a:extLst>
              <a:ext uri="{FF2B5EF4-FFF2-40B4-BE49-F238E27FC236}">
                <a16:creationId xmlns:a16="http://schemas.microsoft.com/office/drawing/2014/main" id="{17AA78B4-A7A3-8864-47A0-659052F7CEF5}"/>
              </a:ext>
            </a:extLst>
          </p:cNvPr>
          <p:cNvPicPr>
            <a:picLocks noGrp="1" noChangeAspect="1"/>
          </p:cNvPicPr>
          <p:nvPr>
            <p:ph idx="1"/>
          </p:nvPr>
        </p:nvPicPr>
        <p:blipFill>
          <a:blip r:embed="rId3"/>
          <a:stretch>
            <a:fillRect/>
          </a:stretch>
        </p:blipFill>
        <p:spPr>
          <a:xfrm>
            <a:off x="323850" y="771525"/>
            <a:ext cx="8496000" cy="2987675"/>
          </a:xfrm>
        </p:spPr>
      </p:pic>
      <p:sp>
        <p:nvSpPr>
          <p:cNvPr id="3" name="Text Placeholder 2">
            <a:extLst>
              <a:ext uri="{FF2B5EF4-FFF2-40B4-BE49-F238E27FC236}">
                <a16:creationId xmlns:a16="http://schemas.microsoft.com/office/drawing/2014/main" id="{3A067AAA-23EF-1391-33C3-F39DD538B765}"/>
              </a:ext>
            </a:extLst>
          </p:cNvPr>
          <p:cNvSpPr>
            <a:spLocks noGrp="1"/>
          </p:cNvSpPr>
          <p:nvPr>
            <p:ph type="body" sz="quarter" idx="12"/>
          </p:nvPr>
        </p:nvSpPr>
        <p:spPr>
          <a:xfrm>
            <a:off x="323850" y="3848844"/>
            <a:ext cx="8496300" cy="648073"/>
          </a:xfrm>
        </p:spPr>
        <p:txBody>
          <a:bodyPr>
            <a:normAutofit/>
          </a:bodyPr>
          <a:lstStyle/>
          <a:p>
            <a:r>
              <a:rPr lang="en-US" sz="900" dirty="0">
                <a:solidFill>
                  <a:srgbClr val="000000"/>
                </a:solidFill>
              </a:rPr>
              <a:t>Source: Australian Curriculum, </a:t>
            </a:r>
            <a:r>
              <a:rPr lang="en-US" sz="900" dirty="0">
                <a:hlinkClick r:id="rId4"/>
              </a:rPr>
              <a:t>F-10 Curriculum | English – Foundation Year, Year 1, 2, 3, 4, 5, 6, 7, 8, 9, 10 (australiancurriculum.edu.au)</a:t>
            </a:r>
            <a:endParaRPr lang="en-AU" sz="900" dirty="0"/>
          </a:p>
        </p:txBody>
      </p:sp>
    </p:spTree>
    <p:extLst>
      <p:ext uri="{BB962C8B-B14F-4D97-AF65-F5344CB8AC3E}">
        <p14:creationId xmlns:p14="http://schemas.microsoft.com/office/powerpoint/2010/main" val="6652750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09186-8DCA-166F-25A6-07710E64DCCA}"/>
              </a:ext>
            </a:extLst>
          </p:cNvPr>
          <p:cNvSpPr>
            <a:spLocks noGrp="1"/>
          </p:cNvSpPr>
          <p:nvPr>
            <p:ph type="title"/>
          </p:nvPr>
        </p:nvSpPr>
        <p:spPr/>
        <p:txBody>
          <a:bodyPr/>
          <a:lstStyle/>
          <a:p>
            <a:r>
              <a:rPr lang="en-US" dirty="0"/>
              <a:t>Considering stages and phases</a:t>
            </a:r>
          </a:p>
        </p:txBody>
      </p:sp>
      <p:sp>
        <p:nvSpPr>
          <p:cNvPr id="5" name="Content Placeholder 4">
            <a:extLst>
              <a:ext uri="{FF2B5EF4-FFF2-40B4-BE49-F238E27FC236}">
                <a16:creationId xmlns:a16="http://schemas.microsoft.com/office/drawing/2014/main" id="{A867F7C2-2A5F-019E-FA91-E7355279B6F9}"/>
              </a:ext>
            </a:extLst>
          </p:cNvPr>
          <p:cNvSpPr>
            <a:spLocks noGrp="1"/>
          </p:cNvSpPr>
          <p:nvPr>
            <p:ph idx="1"/>
          </p:nvPr>
        </p:nvSpPr>
        <p:spPr/>
        <p:txBody>
          <a:bodyPr/>
          <a:lstStyle/>
          <a:p>
            <a:r>
              <a:rPr lang="en-US" b="1" dirty="0">
                <a:solidFill>
                  <a:schemeClr val="accent3"/>
                </a:solidFill>
              </a:rPr>
              <a:t>In a moment …</a:t>
            </a:r>
            <a:endParaRPr lang="en-US" dirty="0"/>
          </a:p>
          <a:p>
            <a:r>
              <a:rPr lang="en-US" dirty="0"/>
              <a:t>Share the ways in which you currently support students to explore and extend on the structures or formulas for writing texts in [INSERT LEARNING AREA]. </a:t>
            </a:r>
          </a:p>
        </p:txBody>
      </p:sp>
      <p:pic>
        <p:nvPicPr>
          <p:cNvPr id="4" name="Graphic 26" descr="Orange circle icon: Whole-group discussion">
            <a:extLst>
              <a:ext uri="{FF2B5EF4-FFF2-40B4-BE49-F238E27FC236}">
                <a16:creationId xmlns:a16="http://schemas.microsoft.com/office/drawing/2014/main" id="{446695D1-EB84-CB46-EA7D-7629BBD18A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4913" y="3587863"/>
            <a:ext cx="900000" cy="900000"/>
          </a:xfrm>
          <a:prstGeom prst="rect">
            <a:avLst/>
          </a:prstGeom>
        </p:spPr>
      </p:pic>
    </p:spTree>
    <p:extLst>
      <p:ext uri="{BB962C8B-B14F-4D97-AF65-F5344CB8AC3E}">
        <p14:creationId xmlns:p14="http://schemas.microsoft.com/office/powerpoint/2010/main" val="3383311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6EB4F-53AC-BC16-A991-F91763834E8D}"/>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D9A2810B-4DF4-4F80-07E8-616FBE14C72E}"/>
              </a:ext>
            </a:extLst>
          </p:cNvPr>
          <p:cNvSpPr>
            <a:spLocks noGrp="1"/>
          </p:cNvSpPr>
          <p:nvPr>
            <p:ph type="title"/>
          </p:nvPr>
        </p:nvSpPr>
        <p:spPr/>
        <p:txBody>
          <a:bodyPr>
            <a:normAutofit/>
          </a:bodyPr>
          <a:lstStyle/>
          <a:p>
            <a:r>
              <a:rPr lang="en-AU" dirty="0"/>
              <a:t>Stages and possible phases — descriptive report example</a:t>
            </a:r>
          </a:p>
        </p:txBody>
      </p:sp>
      <p:graphicFrame>
        <p:nvGraphicFramePr>
          <p:cNvPr id="3" name="Content Placeholder 3">
            <a:extLst>
              <a:ext uri="{FF2B5EF4-FFF2-40B4-BE49-F238E27FC236}">
                <a16:creationId xmlns:a16="http://schemas.microsoft.com/office/drawing/2014/main" id="{02BEB711-08F3-BFD3-2C5E-C289942F1C59}"/>
              </a:ext>
            </a:extLst>
          </p:cNvPr>
          <p:cNvGraphicFramePr>
            <a:graphicFrameLocks/>
          </p:cNvGraphicFramePr>
          <p:nvPr>
            <p:extLst>
              <p:ext uri="{D42A27DB-BD31-4B8C-83A1-F6EECF244321}">
                <p14:modId xmlns:p14="http://schemas.microsoft.com/office/powerpoint/2010/main" val="3681446749"/>
              </p:ext>
            </p:extLst>
          </p:nvPr>
        </p:nvGraphicFramePr>
        <p:xfrm>
          <a:off x="327025" y="796346"/>
          <a:ext cx="4964822" cy="3363076"/>
        </p:xfrm>
        <a:graphic>
          <a:graphicData uri="http://schemas.openxmlformats.org/drawingml/2006/table">
            <a:tbl>
              <a:tblPr firstRow="1" bandRow="1">
                <a:tableStyleId>{17292A2E-F333-43FB-9621-5CBBE7FDCDCB}</a:tableStyleId>
              </a:tblPr>
              <a:tblGrid>
                <a:gridCol w="2143801">
                  <a:extLst>
                    <a:ext uri="{9D8B030D-6E8A-4147-A177-3AD203B41FA5}">
                      <a16:colId xmlns:a16="http://schemas.microsoft.com/office/drawing/2014/main" val="20000"/>
                    </a:ext>
                  </a:extLst>
                </a:gridCol>
                <a:gridCol w="2821021">
                  <a:extLst>
                    <a:ext uri="{9D8B030D-6E8A-4147-A177-3AD203B41FA5}">
                      <a16:colId xmlns:a16="http://schemas.microsoft.com/office/drawing/2014/main" val="20001"/>
                    </a:ext>
                  </a:extLst>
                </a:gridCol>
              </a:tblGrid>
              <a:tr h="360000">
                <a:tc>
                  <a:txBody>
                    <a:bodyPr/>
                    <a:lstStyle/>
                    <a:p>
                      <a:r>
                        <a:rPr lang="en-AU" sz="2000" dirty="0">
                          <a:latin typeface="Arial" panose="020B0604020202020204" pitchFamily="34" charset="0"/>
                          <a:cs typeface="Arial" panose="020B0604020202020204" pitchFamily="34" charset="0"/>
                        </a:rPr>
                        <a:t>Stages</a:t>
                      </a:r>
                    </a:p>
                  </a:txBody>
                  <a:tcPr marL="90542" marR="90542" marT="36000"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2000" dirty="0">
                          <a:latin typeface="Arial" panose="020B0604020202020204" pitchFamily="34" charset="0"/>
                          <a:cs typeface="Arial" panose="020B0604020202020204" pitchFamily="34" charset="0"/>
                        </a:rPr>
                        <a:t>Possible phases</a:t>
                      </a:r>
                    </a:p>
                  </a:txBody>
                  <a:tcPr marL="90542" marR="90542" marT="36000"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396000">
                <a:tc>
                  <a:txBody>
                    <a:bodyPr/>
                    <a:lstStyle/>
                    <a:p>
                      <a:r>
                        <a:rPr lang="en-AU" sz="1800" dirty="0">
                          <a:solidFill>
                            <a:schemeClr val="tx2"/>
                          </a:solidFill>
                          <a:latin typeface="Arial" panose="020B0604020202020204" pitchFamily="34" charset="0"/>
                          <a:cs typeface="Arial" panose="020B0604020202020204" pitchFamily="34" charset="0"/>
                        </a:rPr>
                        <a:t>Title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r h="972000">
                <a:tc>
                  <a:txBody>
                    <a:bodyPr/>
                    <a:lstStyle/>
                    <a:p>
                      <a:r>
                        <a:rPr lang="en-AU" sz="1800" dirty="0">
                          <a:solidFill>
                            <a:schemeClr val="tx2"/>
                          </a:solidFill>
                          <a:latin typeface="Arial" panose="020B0604020202020204" pitchFamily="34" charset="0"/>
                          <a:cs typeface="Arial" panose="020B0604020202020204" pitchFamily="34" charset="0"/>
                        </a:rPr>
                        <a:t>General </a:t>
                      </a:r>
                      <a:br>
                        <a:rPr lang="en-AU" sz="1800" dirty="0">
                          <a:solidFill>
                            <a:schemeClr val="tx2"/>
                          </a:solidFill>
                          <a:latin typeface="Arial" panose="020B0604020202020204" pitchFamily="34" charset="0"/>
                          <a:cs typeface="Arial" panose="020B0604020202020204" pitchFamily="34" charset="0"/>
                        </a:rPr>
                      </a:br>
                      <a:r>
                        <a:rPr lang="en-AU" sz="1800" dirty="0">
                          <a:solidFill>
                            <a:schemeClr val="tx2"/>
                          </a:solidFill>
                          <a:latin typeface="Arial" panose="020B0604020202020204" pitchFamily="34" charset="0"/>
                          <a:cs typeface="Arial" panose="020B0604020202020204" pitchFamily="34" charset="0"/>
                        </a:rPr>
                        <a:t>statement</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chemeClr val="tx2"/>
                          </a:solidFill>
                          <a:latin typeface="Arial" panose="020B0604020202020204" pitchFamily="34" charset="0"/>
                          <a:cs typeface="Arial" panose="020B0604020202020204" pitchFamily="34" charset="0"/>
                        </a:rPr>
                        <a:t>topic sentence</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chemeClr val="tx2"/>
                          </a:solidFill>
                          <a:latin typeface="Arial" panose="020B0604020202020204" pitchFamily="34" charset="0"/>
                          <a:cs typeface="Arial" panose="020B0604020202020204" pitchFamily="34" charset="0"/>
                        </a:rPr>
                        <a:t>elaboration</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chemeClr val="tx2"/>
                          </a:solidFill>
                          <a:latin typeface="Arial" panose="020B0604020202020204" pitchFamily="34" charset="0"/>
                          <a:cs typeface="Arial" panose="020B0604020202020204" pitchFamily="34" charset="0"/>
                        </a:rPr>
                        <a:t>examples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2"/>
                  </a:ext>
                </a:extLst>
              </a:tr>
              <a:tr h="1224000">
                <a:tc>
                  <a:txBody>
                    <a:bodyPr/>
                    <a:lstStyle/>
                    <a:p>
                      <a:r>
                        <a:rPr lang="en-AU" sz="1800" dirty="0">
                          <a:solidFill>
                            <a:schemeClr val="tx2"/>
                          </a:solidFill>
                          <a:latin typeface="Arial" panose="020B0604020202020204" pitchFamily="34" charset="0"/>
                          <a:cs typeface="Arial" panose="020B0604020202020204" pitchFamily="34" charset="0"/>
                        </a:rPr>
                        <a:t>Description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chemeClr val="tx2"/>
                          </a:solidFill>
                          <a:latin typeface="Arial" panose="020B0604020202020204" pitchFamily="34" charset="0"/>
                          <a:cs typeface="Arial" panose="020B0604020202020204" pitchFamily="34" charset="0"/>
                        </a:rPr>
                        <a:t>features</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chemeClr val="tx2"/>
                          </a:solidFill>
                          <a:latin typeface="Arial" panose="020B0604020202020204" pitchFamily="34" charset="0"/>
                          <a:cs typeface="Arial" panose="020B0604020202020204" pitchFamily="34" charset="0"/>
                        </a:rPr>
                        <a:t>characteristics</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chemeClr val="tx2"/>
                          </a:solidFill>
                          <a:latin typeface="Arial" panose="020B0604020202020204" pitchFamily="34" charset="0"/>
                          <a:cs typeface="Arial" panose="020B0604020202020204" pitchFamily="34" charset="0"/>
                        </a:rPr>
                        <a:t>activities</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chemeClr val="tx2"/>
                          </a:solidFill>
                          <a:latin typeface="Arial" panose="020B0604020202020204" pitchFamily="34" charset="0"/>
                          <a:cs typeface="Arial" panose="020B0604020202020204" pitchFamily="34" charset="0"/>
                        </a:rPr>
                        <a:t>behaviour</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3"/>
                  </a:ext>
                </a:extLst>
              </a:tr>
              <a:tr h="396000">
                <a:tc>
                  <a:txBody>
                    <a:bodyPr/>
                    <a:lstStyle/>
                    <a:p>
                      <a:r>
                        <a:rPr lang="en-AU" sz="1800" dirty="0">
                          <a:solidFill>
                            <a:schemeClr val="tx2"/>
                          </a:solidFill>
                          <a:latin typeface="Arial" panose="020B0604020202020204" pitchFamily="34" charset="0"/>
                          <a:cs typeface="Arial" panose="020B0604020202020204" pitchFamily="34" charset="0"/>
                        </a:rPr>
                        <a:t>Summary</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bg1">
                        <a:lumMod val="85000"/>
                      </a:schemeClr>
                    </a:solidFill>
                  </a:tcPr>
                </a:tc>
                <a:tc>
                  <a: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chemeClr val="tx2"/>
                          </a:solidFill>
                          <a:latin typeface="Arial" panose="020B0604020202020204" pitchFamily="34" charset="0"/>
                          <a:cs typeface="Arial" panose="020B0604020202020204" pitchFamily="34" charset="0"/>
                        </a:rPr>
                        <a:t>recommendation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14135607"/>
                  </a:ext>
                </a:extLst>
              </a:tr>
            </a:tbl>
          </a:graphicData>
        </a:graphic>
      </p:graphicFrame>
      <p:sp>
        <p:nvSpPr>
          <p:cNvPr id="4" name="TextBox 3">
            <a:extLst>
              <a:ext uri="{FF2B5EF4-FFF2-40B4-BE49-F238E27FC236}">
                <a16:creationId xmlns:a16="http://schemas.microsoft.com/office/drawing/2014/main" id="{1486ABB3-91BB-081C-F577-6BC476C79231}"/>
              </a:ext>
            </a:extLst>
          </p:cNvPr>
          <p:cNvSpPr txBox="1"/>
          <p:nvPr/>
        </p:nvSpPr>
        <p:spPr>
          <a:xfrm>
            <a:off x="323850" y="4288927"/>
            <a:ext cx="8340726" cy="253916"/>
          </a:xfrm>
          <a:prstGeom prst="rect">
            <a:avLst/>
          </a:prstGeom>
          <a:noFill/>
        </p:spPr>
        <p:txBody>
          <a:bodyPr wrap="square" lIns="0" rIns="0" rtlCol="0">
            <a:spAutoFit/>
          </a:bodyPr>
          <a:lstStyle/>
          <a:p>
            <a:r>
              <a:rPr lang="en-AU" sz="1000" dirty="0"/>
              <a:t>List of phases based on work in </a:t>
            </a:r>
            <a:r>
              <a:rPr lang="en-AU" sz="1000" dirty="0" err="1"/>
              <a:t>Derewianka</a:t>
            </a:r>
            <a:r>
              <a:rPr lang="en-AU" sz="1000" dirty="0"/>
              <a:t> and Jones (2023)</a:t>
            </a:r>
          </a:p>
        </p:txBody>
      </p:sp>
    </p:spTree>
    <p:extLst>
      <p:ext uri="{BB962C8B-B14F-4D97-AF65-F5344CB8AC3E}">
        <p14:creationId xmlns:p14="http://schemas.microsoft.com/office/powerpoint/2010/main" val="1162761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ECF3D-9768-7376-68FE-64E4482B2DCE}"/>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4EFB7D8C-2BB8-9FC2-5DFF-79434D772F0F}"/>
              </a:ext>
            </a:extLst>
          </p:cNvPr>
          <p:cNvSpPr>
            <a:spLocks noGrp="1"/>
          </p:cNvSpPr>
          <p:nvPr>
            <p:ph type="title"/>
          </p:nvPr>
        </p:nvSpPr>
        <p:spPr/>
        <p:txBody>
          <a:bodyPr>
            <a:normAutofit/>
          </a:bodyPr>
          <a:lstStyle/>
          <a:p>
            <a:r>
              <a:rPr lang="en-US" dirty="0"/>
              <a:t>Stages of the Binna Burra 25 descriptive report</a:t>
            </a:r>
            <a:endParaRPr lang="en-AU" dirty="0"/>
          </a:p>
        </p:txBody>
      </p:sp>
      <p:graphicFrame>
        <p:nvGraphicFramePr>
          <p:cNvPr id="5" name="Content Placeholder 3">
            <a:extLst>
              <a:ext uri="{FF2B5EF4-FFF2-40B4-BE49-F238E27FC236}">
                <a16:creationId xmlns:a16="http://schemas.microsoft.com/office/drawing/2014/main" id="{9B5F3A06-D5E6-9405-2FED-9AD556865006}"/>
              </a:ext>
            </a:extLst>
          </p:cNvPr>
          <p:cNvGraphicFramePr>
            <a:graphicFrameLocks/>
          </p:cNvGraphicFramePr>
          <p:nvPr>
            <p:extLst>
              <p:ext uri="{D42A27DB-BD31-4B8C-83A1-F6EECF244321}">
                <p14:modId xmlns:p14="http://schemas.microsoft.com/office/powerpoint/2010/main" val="4168950275"/>
              </p:ext>
            </p:extLst>
          </p:nvPr>
        </p:nvGraphicFramePr>
        <p:xfrm>
          <a:off x="327025" y="797121"/>
          <a:ext cx="8495998" cy="2664774"/>
        </p:xfrm>
        <a:graphic>
          <a:graphicData uri="http://schemas.openxmlformats.org/drawingml/2006/table">
            <a:tbl>
              <a:tblPr firstRow="1" bandRow="1">
                <a:tableStyleId>{17292A2E-F333-43FB-9621-5CBBE7FDCDCB}</a:tableStyleId>
              </a:tblPr>
              <a:tblGrid>
                <a:gridCol w="2143801">
                  <a:extLst>
                    <a:ext uri="{9D8B030D-6E8A-4147-A177-3AD203B41FA5}">
                      <a16:colId xmlns:a16="http://schemas.microsoft.com/office/drawing/2014/main" val="20000"/>
                    </a:ext>
                  </a:extLst>
                </a:gridCol>
                <a:gridCol w="6352197">
                  <a:extLst>
                    <a:ext uri="{9D8B030D-6E8A-4147-A177-3AD203B41FA5}">
                      <a16:colId xmlns:a16="http://schemas.microsoft.com/office/drawing/2014/main" val="20001"/>
                    </a:ext>
                  </a:extLst>
                </a:gridCol>
              </a:tblGrid>
              <a:tr h="360000">
                <a:tc>
                  <a:txBody>
                    <a:bodyPr/>
                    <a:lstStyle/>
                    <a:p>
                      <a:r>
                        <a:rPr lang="en-AU" sz="2000" dirty="0">
                          <a:latin typeface="Arial" panose="020B0604020202020204" pitchFamily="34" charset="0"/>
                          <a:cs typeface="Arial" panose="020B0604020202020204" pitchFamily="34" charset="0"/>
                        </a:rPr>
                        <a:t>Stages</a:t>
                      </a:r>
                    </a:p>
                  </a:txBody>
                  <a:tcPr marL="90542" marR="90542" marT="36000"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2000" dirty="0">
                          <a:latin typeface="Arial" panose="020B0604020202020204" pitchFamily="34" charset="0"/>
                          <a:cs typeface="Arial" panose="020B0604020202020204" pitchFamily="34" charset="0"/>
                        </a:rPr>
                        <a:t>Binna Burra 25 text</a:t>
                      </a:r>
                    </a:p>
                  </a:txBody>
                  <a:tcPr marL="90542" marR="90542" marT="36000"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377162">
                <a:tc>
                  <a:txBody>
                    <a:bodyPr/>
                    <a:lstStyle/>
                    <a:p>
                      <a:r>
                        <a:rPr lang="en-AU" sz="2000" dirty="0">
                          <a:solidFill>
                            <a:schemeClr val="tx2"/>
                          </a:solidFill>
                          <a:latin typeface="Arial" panose="020B0604020202020204" pitchFamily="34" charset="0"/>
                          <a:cs typeface="Arial" panose="020B0604020202020204" pitchFamily="34" charset="0"/>
                        </a:rPr>
                        <a:t>TITLE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bg1">
                        <a:lumMod val="95000"/>
                      </a:schemeClr>
                    </a:solidFill>
                  </a:tcPr>
                </a:tc>
                <a:tc>
                  <a:txBody>
                    <a:bodyPr/>
                    <a:lstStyle/>
                    <a:p>
                      <a:pPr>
                        <a:buNone/>
                      </a:pPr>
                      <a:r>
                        <a:rPr lang="en-US" sz="1800" kern="100" dirty="0">
                          <a:effectLst/>
                          <a:latin typeface="Arial" panose="020B0604020202020204" pitchFamily="34" charset="0"/>
                          <a:ea typeface="Aptos" panose="020B0004020202020204" pitchFamily="34" charset="0"/>
                          <a:cs typeface="Arial" panose="020B0604020202020204" pitchFamily="34" charset="0"/>
                        </a:rPr>
                        <a:t>Binna Burra 25</a:t>
                      </a:r>
                      <a:endParaRPr lang="en-AU" sz="1800" kern="100" dirty="0">
                        <a:effectLst/>
                        <a:latin typeface="Arial" panose="020B0604020202020204" pitchFamily="34" charset="0"/>
                        <a:ea typeface="Aptos" panose="020B00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r h="377162">
                <a:tc>
                  <a:txBody>
                    <a:bodyPr/>
                    <a:lstStyle/>
                    <a:p>
                      <a:r>
                        <a:rPr lang="en-AU" sz="2000" dirty="0">
                          <a:solidFill>
                            <a:schemeClr val="tx2"/>
                          </a:solidFill>
                          <a:latin typeface="Arial" panose="020B0604020202020204" pitchFamily="34" charset="0"/>
                          <a:cs typeface="Arial" panose="020B0604020202020204" pitchFamily="34" charset="0"/>
                        </a:rPr>
                        <a:t>GENERAL STATEMENT</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bg1">
                        <a:lumMod val="95000"/>
                      </a:schemeClr>
                    </a:solidFill>
                  </a:tcPr>
                </a:tc>
                <a:tc>
                  <a:txBody>
                    <a:bodyPr/>
                    <a:lstStyle/>
                    <a:p>
                      <a:pPr>
                        <a:buNone/>
                      </a:pPr>
                      <a:r>
                        <a:rPr lang="en-US" sz="1800" kern="100" dirty="0">
                          <a:effectLst/>
                          <a:latin typeface="Arial" panose="020B0604020202020204" pitchFamily="34" charset="0"/>
                          <a:ea typeface="Aptos" panose="020B0004020202020204" pitchFamily="34" charset="0"/>
                          <a:cs typeface="Arial" panose="020B0604020202020204" pitchFamily="34" charset="0"/>
                        </a:rPr>
                        <a:t>With two relaxing sitting spaces ... the pinnacle of tiny houses.</a:t>
                      </a:r>
                      <a:endParaRPr lang="en-AU" sz="1800" kern="100" dirty="0">
                        <a:effectLst/>
                        <a:latin typeface="Arial" panose="020B0604020202020204" pitchFamily="34" charset="0"/>
                        <a:ea typeface="Aptos" panose="020B00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2787871018"/>
                  </a:ext>
                </a:extLst>
              </a:tr>
              <a:tr h="377162">
                <a:tc>
                  <a:txBody>
                    <a:bodyPr/>
                    <a:lstStyle/>
                    <a:p>
                      <a:r>
                        <a:rPr lang="en-AU" sz="2000" dirty="0">
                          <a:solidFill>
                            <a:schemeClr val="tx2"/>
                          </a:solidFill>
                          <a:latin typeface="Arial" panose="020B0604020202020204" pitchFamily="34" charset="0"/>
                          <a:cs typeface="Arial" panose="020B0604020202020204" pitchFamily="34" charset="0"/>
                        </a:rPr>
                        <a:t>DESCRIPTION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bg1">
                        <a:lumMod val="95000"/>
                      </a:schemeClr>
                    </a:solidFill>
                  </a:tcPr>
                </a:tc>
                <a:tc>
                  <a:txBody>
                    <a:bodyPr/>
                    <a:lstStyle/>
                    <a:p>
                      <a:pPr>
                        <a:buNone/>
                      </a:pPr>
                      <a:r>
                        <a:rPr lang="en-US" sz="1800" kern="100" dirty="0">
                          <a:effectLst/>
                          <a:latin typeface="Arial" panose="020B0604020202020204" pitchFamily="34" charset="0"/>
                          <a:ea typeface="Aptos" panose="020B0004020202020204" pitchFamily="34" charset="0"/>
                          <a:cs typeface="Arial" panose="020B0604020202020204" pitchFamily="34" charset="0"/>
                        </a:rPr>
                        <a:t>The spacious, wraparound deck, including generous space to entertain ... even greater off-grid independence!</a:t>
                      </a:r>
                      <a:endParaRPr lang="en-AU" sz="1800" kern="100" dirty="0">
                        <a:effectLst/>
                        <a:latin typeface="Arial" panose="020B0604020202020204" pitchFamily="34" charset="0"/>
                        <a:ea typeface="Aptos" panose="020B00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2"/>
                  </a:ext>
                </a:extLst>
              </a:tr>
              <a:tr h="377162">
                <a:tc>
                  <a:txBody>
                    <a:bodyPr/>
                    <a:lstStyle/>
                    <a:p>
                      <a:r>
                        <a:rPr lang="en-AU" sz="2000" dirty="0">
                          <a:solidFill>
                            <a:schemeClr val="tx2"/>
                          </a:solidFill>
                          <a:latin typeface="Arial" panose="020B0604020202020204" pitchFamily="34" charset="0"/>
                          <a:cs typeface="Arial" panose="020B0604020202020204" pitchFamily="34" charset="0"/>
                        </a:rPr>
                        <a:t>SUMMARY</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rial" panose="020B0604020202020204" pitchFamily="34" charset="0"/>
                          <a:ea typeface="Aptos" panose="020B0004020202020204" pitchFamily="34" charset="0"/>
                          <a:cs typeface="Arial" panose="020B0604020202020204" pitchFamily="34" charset="0"/>
                        </a:rPr>
                        <a:t>The Binna Burra 25 has been described ... that bring the outdoors inside.</a:t>
                      </a:r>
                      <a:endParaRPr lang="en-AU" sz="1800" kern="100" dirty="0">
                        <a:effectLst/>
                        <a:latin typeface="Arial" panose="020B0604020202020204" pitchFamily="34" charset="0"/>
                        <a:ea typeface="Aptos" panose="020B00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F43F4579-3E2A-2113-89CB-55395CF15763}"/>
              </a:ext>
            </a:extLst>
          </p:cNvPr>
          <p:cNvSpPr txBox="1"/>
          <p:nvPr/>
        </p:nvSpPr>
        <p:spPr>
          <a:xfrm>
            <a:off x="320977" y="797119"/>
            <a:ext cx="2146974" cy="2664000"/>
          </a:xfrm>
          <a:prstGeom prst="rect">
            <a:avLst/>
          </a:prstGeom>
          <a:noFill/>
          <a:ln w="50800">
            <a:solidFill>
              <a:srgbClr val="FF0000"/>
            </a:solidFill>
          </a:ln>
        </p:spPr>
        <p:txBody>
          <a:bodyPr wrap="square" rtlCol="0">
            <a:spAutoFit/>
          </a:bodyPr>
          <a:lstStyle/>
          <a:p>
            <a:endParaRPr lang="en-AU" dirty="0"/>
          </a:p>
        </p:txBody>
      </p:sp>
    </p:spTree>
    <p:extLst>
      <p:ext uri="{BB962C8B-B14F-4D97-AF65-F5344CB8AC3E}">
        <p14:creationId xmlns:p14="http://schemas.microsoft.com/office/powerpoint/2010/main" val="2777249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93B4D-A3A8-C8CF-136E-FA96B065D68C}"/>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EFD2FE74-B071-8A70-F328-38DBD3CF4A9D}"/>
              </a:ext>
            </a:extLst>
          </p:cNvPr>
          <p:cNvSpPr>
            <a:spLocks noGrp="1"/>
          </p:cNvSpPr>
          <p:nvPr>
            <p:ph type="title"/>
          </p:nvPr>
        </p:nvSpPr>
        <p:spPr/>
        <p:txBody>
          <a:bodyPr>
            <a:normAutofit/>
          </a:bodyPr>
          <a:lstStyle/>
          <a:p>
            <a:r>
              <a:rPr lang="en-US" sz="2400" dirty="0"/>
              <a:t>Focus on identifying the finer chunks — phases</a:t>
            </a:r>
          </a:p>
        </p:txBody>
      </p:sp>
      <p:graphicFrame>
        <p:nvGraphicFramePr>
          <p:cNvPr id="35" name="Content Placeholder 3">
            <a:extLst>
              <a:ext uri="{FF2B5EF4-FFF2-40B4-BE49-F238E27FC236}">
                <a16:creationId xmlns:a16="http://schemas.microsoft.com/office/drawing/2014/main" id="{6F376E25-D315-C3A9-BE89-29E71FA11D17}"/>
              </a:ext>
            </a:extLst>
          </p:cNvPr>
          <p:cNvGraphicFramePr>
            <a:graphicFrameLocks/>
          </p:cNvGraphicFramePr>
          <p:nvPr>
            <p:extLst>
              <p:ext uri="{D42A27DB-BD31-4B8C-83A1-F6EECF244321}">
                <p14:modId xmlns:p14="http://schemas.microsoft.com/office/powerpoint/2010/main" val="2937974311"/>
              </p:ext>
            </p:extLst>
          </p:nvPr>
        </p:nvGraphicFramePr>
        <p:xfrm>
          <a:off x="327026" y="755683"/>
          <a:ext cx="8637683" cy="3796162"/>
        </p:xfrm>
        <a:graphic>
          <a:graphicData uri="http://schemas.openxmlformats.org/drawingml/2006/table">
            <a:tbl>
              <a:tblPr firstRow="1" bandRow="1">
                <a:tableStyleId>{17292A2E-F333-43FB-9621-5CBBE7FDCDCB}</a:tableStyleId>
              </a:tblPr>
              <a:tblGrid>
                <a:gridCol w="1908067">
                  <a:extLst>
                    <a:ext uri="{9D8B030D-6E8A-4147-A177-3AD203B41FA5}">
                      <a16:colId xmlns:a16="http://schemas.microsoft.com/office/drawing/2014/main" val="20000"/>
                    </a:ext>
                  </a:extLst>
                </a:gridCol>
                <a:gridCol w="1274831">
                  <a:extLst>
                    <a:ext uri="{9D8B030D-6E8A-4147-A177-3AD203B41FA5}">
                      <a16:colId xmlns:a16="http://schemas.microsoft.com/office/drawing/2014/main" val="2000442905"/>
                    </a:ext>
                  </a:extLst>
                </a:gridCol>
                <a:gridCol w="5454785">
                  <a:extLst>
                    <a:ext uri="{9D8B030D-6E8A-4147-A177-3AD203B41FA5}">
                      <a16:colId xmlns:a16="http://schemas.microsoft.com/office/drawing/2014/main" val="20001"/>
                    </a:ext>
                  </a:extLst>
                </a:gridCol>
              </a:tblGrid>
              <a:tr h="394000">
                <a:tc>
                  <a:txBody>
                    <a:bodyPr/>
                    <a:lstStyle/>
                    <a:p>
                      <a:r>
                        <a:rPr lang="en-AU" sz="2000" b="1" dirty="0">
                          <a:latin typeface="Arial" panose="020B0604020202020204" pitchFamily="34" charset="0"/>
                          <a:cs typeface="Arial" panose="020B0604020202020204" pitchFamily="34" charset="0"/>
                        </a:rPr>
                        <a:t>Stage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2000">
                          <a:latin typeface="Arial" panose="020B0604020202020204" pitchFamily="34" charset="0"/>
                          <a:cs typeface="Arial" panose="020B0604020202020204" pitchFamily="34" charset="0"/>
                        </a:rPr>
                        <a:t>Phases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2000" dirty="0">
                          <a:latin typeface="Arial" panose="020B0604020202020204" pitchFamily="34" charset="0"/>
                          <a:cs typeface="Arial" panose="020B0604020202020204" pitchFamily="34" charset="0"/>
                        </a:rPr>
                        <a:t>Binna Burra 25 text</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377162">
                <a:tc rowSpan="6">
                  <a:txBody>
                    <a:bodyPr/>
                    <a:lstStyle/>
                    <a:p>
                      <a:r>
                        <a:rPr lang="en-AU" sz="1800" b="0" dirty="0">
                          <a:solidFill>
                            <a:schemeClr val="tx2"/>
                          </a:solidFill>
                          <a:latin typeface="Arial" panose="020B0604020202020204" pitchFamily="34" charset="0"/>
                          <a:cs typeface="Arial" panose="020B0604020202020204" pitchFamily="34" charset="0"/>
                        </a:rPr>
                        <a:t>DESCRIPTION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dirty="0">
                          <a:effectLst/>
                          <a:latin typeface="Arial" panose="020B0604020202020204" pitchFamily="34" charset="0"/>
                          <a:ea typeface="Aptos" panose="020B0004020202020204" pitchFamily="34" charset="0"/>
                          <a:cs typeface="Arial" panose="020B0604020202020204" pitchFamily="34" charset="0"/>
                        </a:rPr>
                        <a:t>deck</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US" sz="1600" kern="100" dirty="0">
                          <a:effectLst/>
                          <a:latin typeface="Arial" panose="020B0604020202020204" pitchFamily="34" charset="0"/>
                          <a:ea typeface="Aptos" panose="020B0004020202020204" pitchFamily="34" charset="0"/>
                          <a:cs typeface="Arial" panose="020B0604020202020204" pitchFamily="34" charset="0"/>
                        </a:rPr>
                        <a:t>The spacious, wraparound </a:t>
                      </a:r>
                      <a:r>
                        <a:rPr lang="en-US" sz="1600" b="1" u="sng" kern="100" dirty="0">
                          <a:effectLst/>
                          <a:highlight>
                            <a:srgbClr val="D6EBAD"/>
                          </a:highlight>
                          <a:latin typeface="Arial" panose="020B0604020202020204" pitchFamily="34" charset="0"/>
                          <a:ea typeface="Aptos" panose="020B0004020202020204" pitchFamily="34" charset="0"/>
                          <a:cs typeface="Arial" panose="020B0604020202020204" pitchFamily="34" charset="0"/>
                        </a:rPr>
                        <a:t>deck</a:t>
                      </a:r>
                      <a:r>
                        <a:rPr lang="en-US" sz="1600" kern="100" dirty="0">
                          <a:effectLst/>
                          <a:latin typeface="Arial" panose="020B0604020202020204" pitchFamily="34" charset="0"/>
                          <a:ea typeface="Aptos" panose="020B0004020202020204" pitchFamily="34" charset="0"/>
                          <a:cs typeface="Arial" panose="020B0604020202020204" pitchFamily="34" charset="0"/>
                        </a:rPr>
                        <a:t>, including generous space ... entry to your home</a:t>
                      </a:r>
                      <a:endParaRPr lang="en-AU" sz="1600" kern="100" dirty="0">
                        <a:effectLst/>
                        <a:latin typeface="Arial" panose="020B0604020202020204" pitchFamily="34" charset="0"/>
                        <a:ea typeface="Aptos" panose="020B00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0002"/>
                  </a:ext>
                </a:extLst>
              </a:tr>
              <a:tr h="377162">
                <a:tc vMerge="1">
                  <a:txBody>
                    <a:bodyPr/>
                    <a:lstStyle/>
                    <a:p>
                      <a:endParaRPr lang="en-AU" sz="20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dirty="0">
                          <a:effectLst/>
                          <a:latin typeface="Arial" panose="020B0604020202020204" pitchFamily="34" charset="0"/>
                          <a:ea typeface="Aptos" panose="020B0004020202020204" pitchFamily="34" charset="0"/>
                          <a:cs typeface="Arial" panose="020B0604020202020204" pitchFamily="34" charset="0"/>
                        </a:rPr>
                        <a:t>kitchen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dirty="0">
                          <a:effectLst/>
                          <a:latin typeface="Arial" panose="020B0604020202020204" pitchFamily="34" charset="0"/>
                          <a:ea typeface="Aptos" panose="020B0004020202020204" pitchFamily="34" charset="0"/>
                          <a:cs typeface="Arial" panose="020B0604020202020204" pitchFamily="34" charset="0"/>
                        </a:rPr>
                        <a:t>Boasting a spacious timber </a:t>
                      </a:r>
                      <a:r>
                        <a:rPr lang="en-AU" sz="1600" b="1" u="sng" kern="100" dirty="0">
                          <a:effectLst/>
                          <a:highlight>
                            <a:srgbClr val="D6EBAD"/>
                          </a:highlight>
                          <a:latin typeface="Arial" panose="020B0604020202020204" pitchFamily="34" charset="0"/>
                          <a:ea typeface="Aptos" panose="020B0004020202020204" pitchFamily="34" charset="0"/>
                          <a:cs typeface="Arial" panose="020B0604020202020204" pitchFamily="34" charset="0"/>
                        </a:rPr>
                        <a:t>kitchen</a:t>
                      </a:r>
                      <a:r>
                        <a:rPr lang="en-AU" sz="1600" kern="100" dirty="0">
                          <a:effectLst/>
                          <a:latin typeface="Arial" panose="020B0604020202020204" pitchFamily="34" charset="0"/>
                          <a:ea typeface="Aptos" panose="020B0004020202020204" pitchFamily="34" charset="0"/>
                          <a:cs typeface="Arial" panose="020B0604020202020204" pitchFamily="34" charset="0"/>
                        </a:rPr>
                        <a:t> bench...this ‘tiny’ kitchen’.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790192239"/>
                  </a:ext>
                </a:extLst>
              </a:tr>
              <a:tr h="377162">
                <a:tc vMerge="1">
                  <a:txBody>
                    <a:bodyPr/>
                    <a:lstStyle/>
                    <a:p>
                      <a:endParaRPr lang="en-AU" sz="20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a:effectLst/>
                          <a:latin typeface="Arial" panose="020B0604020202020204" pitchFamily="34" charset="0"/>
                          <a:ea typeface="Aptos" panose="020B0004020202020204" pitchFamily="34" charset="0"/>
                          <a:cs typeface="Arial" panose="020B0604020202020204" pitchFamily="34" charset="0"/>
                        </a:rPr>
                        <a:t>bathroom</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a:effectLst/>
                          <a:latin typeface="Arial" panose="020B0604020202020204" pitchFamily="34" charset="0"/>
                          <a:ea typeface="Aptos" panose="020B0004020202020204" pitchFamily="34" charset="0"/>
                          <a:cs typeface="Arial" panose="020B0604020202020204" pitchFamily="34" charset="0"/>
                        </a:rPr>
                        <a:t>The delightful, full-sized </a:t>
                      </a:r>
                      <a:r>
                        <a:rPr lang="en-AU" sz="1600" b="1" u="sng" kern="100">
                          <a:effectLst/>
                          <a:highlight>
                            <a:srgbClr val="D6EBAD"/>
                          </a:highlight>
                          <a:latin typeface="Arial" panose="020B0604020202020204" pitchFamily="34" charset="0"/>
                          <a:ea typeface="Aptos" panose="020B0004020202020204" pitchFamily="34" charset="0"/>
                          <a:cs typeface="Arial" panose="020B0604020202020204" pitchFamily="34" charset="0"/>
                        </a:rPr>
                        <a:t>bathroom</a:t>
                      </a:r>
                      <a:r>
                        <a:rPr lang="en-AU" sz="1600" kern="100">
                          <a:effectLst/>
                          <a:latin typeface="Arial" panose="020B0604020202020204" pitchFamily="34" charset="0"/>
                          <a:ea typeface="Aptos" panose="020B0004020202020204" pitchFamily="34" charset="0"/>
                          <a:cs typeface="Arial" panose="020B0604020202020204" pitchFamily="34" charset="0"/>
                        </a:rPr>
                        <a:t>...of the shower.</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3677285365"/>
                  </a:ext>
                </a:extLst>
              </a:tr>
              <a:tr h="377162">
                <a:tc vMerge="1">
                  <a:txBody>
                    <a:bodyPr/>
                    <a:lstStyle/>
                    <a:p>
                      <a:endParaRPr lang="en-AU" sz="20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a:effectLst/>
                          <a:latin typeface="Arial" panose="020B0604020202020204" pitchFamily="34" charset="0"/>
                          <a:ea typeface="Aptos" panose="020B0004020202020204" pitchFamily="34" charset="0"/>
                          <a:cs typeface="Arial" panose="020B0604020202020204" pitchFamily="34" charset="0"/>
                        </a:rPr>
                        <a:t>living &amp; bedroom</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a:effectLst/>
                          <a:latin typeface="Arial" panose="020B0604020202020204" pitchFamily="34" charset="0"/>
                          <a:ea typeface="Aptos" panose="020B0004020202020204" pitchFamily="34" charset="0"/>
                          <a:cs typeface="Arial" panose="020B0604020202020204" pitchFamily="34" charset="0"/>
                        </a:rPr>
                        <a:t>The generous, light-filled </a:t>
                      </a:r>
                      <a:r>
                        <a:rPr lang="en-AU" sz="1600" b="1" u="sng" kern="100">
                          <a:effectLst/>
                          <a:highlight>
                            <a:srgbClr val="D6EBAD"/>
                          </a:highlight>
                          <a:latin typeface="Arial" panose="020B0604020202020204" pitchFamily="34" charset="0"/>
                          <a:ea typeface="Aptos" panose="020B0004020202020204" pitchFamily="34" charset="0"/>
                          <a:cs typeface="Arial" panose="020B0604020202020204" pitchFamily="34" charset="0"/>
                        </a:rPr>
                        <a:t>living room and bedroom</a:t>
                      </a:r>
                      <a:r>
                        <a:rPr lang="en-AU" sz="1600" kern="100">
                          <a:effectLst/>
                          <a:latin typeface="Arial" panose="020B0604020202020204" pitchFamily="34" charset="0"/>
                          <a:ea typeface="Aptos" panose="020B0004020202020204" pitchFamily="34" charset="0"/>
                          <a:cs typeface="Arial" panose="020B0604020202020204" pitchFamily="34" charset="0"/>
                        </a:rPr>
                        <a:t> space...are available.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700882885"/>
                  </a:ext>
                </a:extLst>
              </a:tr>
              <a:tr h="377162">
                <a:tc vMerge="1">
                  <a:txBody>
                    <a:bodyPr/>
                    <a:lstStyle/>
                    <a:p>
                      <a:endParaRPr lang="en-AU" sz="18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a:effectLst/>
                          <a:latin typeface="Arial" panose="020B0604020202020204" pitchFamily="34" charset="0"/>
                          <a:ea typeface="Aptos" panose="020B0004020202020204" pitchFamily="34" charset="0"/>
                          <a:cs typeface="Arial" panose="020B0604020202020204" pitchFamily="34" charset="0"/>
                        </a:rPr>
                        <a:t>WFH &amp; observation deck</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US" sz="1600" kern="100" dirty="0">
                          <a:effectLst/>
                          <a:latin typeface="Arial" panose="020B0604020202020204" pitchFamily="34" charset="0"/>
                          <a:ea typeface="Aptos" panose="020B0004020202020204" pitchFamily="34" charset="0"/>
                          <a:cs typeface="Arial" panose="020B0604020202020204" pitchFamily="34" charset="0"/>
                        </a:rPr>
                        <a:t>It is the combined </a:t>
                      </a:r>
                      <a:r>
                        <a:rPr lang="en-US" sz="1600" b="1" u="sng" kern="100" dirty="0">
                          <a:effectLst/>
                          <a:highlight>
                            <a:srgbClr val="D6EBAD"/>
                          </a:highlight>
                          <a:latin typeface="Arial" panose="020B0604020202020204" pitchFamily="34" charset="0"/>
                          <a:ea typeface="Aptos" panose="020B0004020202020204" pitchFamily="34" charset="0"/>
                          <a:cs typeface="Arial" panose="020B0604020202020204" pitchFamily="34" charset="0"/>
                        </a:rPr>
                        <a:t>work-from-home space and observation deck</a:t>
                      </a:r>
                      <a:r>
                        <a:rPr lang="en-US" sz="1600" kern="100" dirty="0">
                          <a:effectLst/>
                          <a:latin typeface="Arial" panose="020B0604020202020204" pitchFamily="34" charset="0"/>
                          <a:ea typeface="Aptos" panose="020B0004020202020204" pitchFamily="34" charset="0"/>
                          <a:cs typeface="Arial" panose="020B0604020202020204" pitchFamily="34" charset="0"/>
                        </a:rPr>
                        <a:t>...keeping the space cool during sunny days.</a:t>
                      </a:r>
                      <a:endParaRPr lang="en-AU" sz="1600" kern="100" dirty="0">
                        <a:effectLst/>
                        <a:latin typeface="Arial" panose="020B0604020202020204" pitchFamily="34" charset="0"/>
                        <a:ea typeface="Aptos" panose="020B00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279017769"/>
                  </a:ext>
                </a:extLst>
              </a:tr>
              <a:tr h="377162">
                <a:tc vMerge="1">
                  <a:txBody>
                    <a:bodyPr/>
                    <a:lstStyle/>
                    <a:p>
                      <a:endParaRPr lang="en-AU" sz="18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dirty="0">
                          <a:effectLst/>
                          <a:latin typeface="Arial" panose="020B0604020202020204" pitchFamily="34" charset="0"/>
                          <a:ea typeface="Aptos" panose="020B0004020202020204" pitchFamily="34" charset="0"/>
                          <a:cs typeface="Arial" panose="020B0604020202020204" pitchFamily="34" charset="0"/>
                        </a:rPr>
                        <a:t>options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00" dirty="0">
                          <a:effectLst/>
                          <a:latin typeface="Arial" panose="020B0604020202020204" pitchFamily="34" charset="0"/>
                          <a:ea typeface="Aptos" panose="020B0004020202020204" pitchFamily="34" charset="0"/>
                          <a:cs typeface="Arial" panose="020B0604020202020204" pitchFamily="34" charset="0"/>
                        </a:rPr>
                        <a:t>There is the </a:t>
                      </a:r>
                      <a:r>
                        <a:rPr lang="en-US" sz="1600" b="1" u="sng" kern="100" dirty="0">
                          <a:effectLst/>
                          <a:highlight>
                            <a:srgbClr val="D6EBAD"/>
                          </a:highlight>
                          <a:latin typeface="Arial" panose="020B0604020202020204" pitchFamily="34" charset="0"/>
                          <a:ea typeface="Aptos" panose="020B0004020202020204" pitchFamily="34" charset="0"/>
                          <a:cs typeface="Arial" panose="020B0604020202020204" pitchFamily="34" charset="0"/>
                        </a:rPr>
                        <a:t>option</a:t>
                      </a:r>
                      <a:r>
                        <a:rPr lang="en-US" sz="1600" kern="100" dirty="0">
                          <a:effectLst/>
                          <a:latin typeface="Arial" panose="020B0604020202020204" pitchFamily="34" charset="0"/>
                          <a:ea typeface="Aptos" panose="020B0004020202020204" pitchFamily="34" charset="0"/>
                          <a:cs typeface="Arial" panose="020B0604020202020204" pitchFamily="34" charset="0"/>
                        </a:rPr>
                        <a:t> of premium solar panels... greater off-grid independence!</a:t>
                      </a:r>
                      <a:endParaRPr lang="en-AU" sz="1600" kern="100" dirty="0">
                        <a:effectLst/>
                        <a:latin typeface="Arial" panose="020B0604020202020204" pitchFamily="34" charset="0"/>
                        <a:ea typeface="Aptos" panose="020B00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2936718717"/>
                  </a:ext>
                </a:extLst>
              </a:tr>
            </a:tbl>
          </a:graphicData>
        </a:graphic>
      </p:graphicFrame>
    </p:spTree>
    <p:extLst>
      <p:ext uri="{BB962C8B-B14F-4D97-AF65-F5344CB8AC3E}">
        <p14:creationId xmlns:p14="http://schemas.microsoft.com/office/powerpoint/2010/main" val="3372911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10954-CAD5-35E6-C102-5E1F94C1A449}"/>
              </a:ext>
            </a:extLst>
          </p:cNvPr>
          <p:cNvSpPr>
            <a:spLocks noGrp="1"/>
          </p:cNvSpPr>
          <p:nvPr>
            <p:ph type="title"/>
          </p:nvPr>
        </p:nvSpPr>
        <p:spPr/>
        <p:txBody>
          <a:bodyPr/>
          <a:lstStyle/>
          <a:p>
            <a:r>
              <a:rPr lang="en-US"/>
              <a:t>Effect of re-ordering the phases</a:t>
            </a:r>
          </a:p>
        </p:txBody>
      </p:sp>
      <p:sp>
        <p:nvSpPr>
          <p:cNvPr id="4" name="Content Placeholder 3">
            <a:extLst>
              <a:ext uri="{FF2B5EF4-FFF2-40B4-BE49-F238E27FC236}">
                <a16:creationId xmlns:a16="http://schemas.microsoft.com/office/drawing/2014/main" id="{E0C41517-0B85-04BB-91C1-79F484A32C72}"/>
              </a:ext>
            </a:extLst>
          </p:cNvPr>
          <p:cNvSpPr>
            <a:spLocks noGrp="1"/>
          </p:cNvSpPr>
          <p:nvPr>
            <p:ph idx="1"/>
          </p:nvPr>
        </p:nvSpPr>
        <p:spPr>
          <a:xfrm>
            <a:off x="327025" y="771550"/>
            <a:ext cx="4244975" cy="3708000"/>
          </a:xfrm>
        </p:spPr>
        <p:txBody>
          <a:bodyPr/>
          <a:lstStyle/>
          <a:p>
            <a:r>
              <a:rPr lang="en-US" dirty="0"/>
              <a:t>Students re-order the DESCRIPTION phases by moving the strips of texts around and then discuss the effect this has on the overall meaning and effectiveness of this stage.</a:t>
            </a:r>
          </a:p>
        </p:txBody>
      </p:sp>
      <p:grpSp>
        <p:nvGrpSpPr>
          <p:cNvPr id="11" name="Group 10">
            <a:extLst>
              <a:ext uri="{FF2B5EF4-FFF2-40B4-BE49-F238E27FC236}">
                <a16:creationId xmlns:a16="http://schemas.microsoft.com/office/drawing/2014/main" id="{27B001FC-E968-9E62-3289-B9960A7D6DBC}"/>
              </a:ext>
            </a:extLst>
          </p:cNvPr>
          <p:cNvGrpSpPr/>
          <p:nvPr/>
        </p:nvGrpSpPr>
        <p:grpSpPr>
          <a:xfrm>
            <a:off x="5648988" y="1363534"/>
            <a:ext cx="2769453" cy="2094510"/>
            <a:chOff x="5052641" y="1139237"/>
            <a:chExt cx="3916358" cy="2794007"/>
          </a:xfrm>
        </p:grpSpPr>
        <p:pic>
          <p:nvPicPr>
            <p:cNvPr id="8" name="Picture 7">
              <a:extLst>
                <a:ext uri="{FF2B5EF4-FFF2-40B4-BE49-F238E27FC236}">
                  <a16:creationId xmlns:a16="http://schemas.microsoft.com/office/drawing/2014/main" id="{CE239E0E-CB2D-1C79-6727-7D77B38A1472}"/>
                </a:ext>
              </a:extLst>
            </p:cNvPr>
            <p:cNvPicPr>
              <a:picLocks noChangeAspect="1"/>
            </p:cNvPicPr>
            <p:nvPr/>
          </p:nvPicPr>
          <p:blipFill>
            <a:blip r:embed="rId3"/>
            <a:stretch>
              <a:fillRect/>
            </a:stretch>
          </p:blipFill>
          <p:spPr>
            <a:xfrm>
              <a:off x="5172626" y="3587010"/>
              <a:ext cx="3508513" cy="346234"/>
            </a:xfrm>
            <a:prstGeom prst="rect">
              <a:avLst/>
            </a:prstGeom>
          </p:spPr>
        </p:pic>
        <p:pic>
          <p:nvPicPr>
            <p:cNvPr id="5" name="Picture 4">
              <a:extLst>
                <a:ext uri="{FF2B5EF4-FFF2-40B4-BE49-F238E27FC236}">
                  <a16:creationId xmlns:a16="http://schemas.microsoft.com/office/drawing/2014/main" id="{BA869448-BBE7-311F-9471-EE5BE3A5DB00}"/>
                </a:ext>
              </a:extLst>
            </p:cNvPr>
            <p:cNvPicPr>
              <a:picLocks noChangeAspect="1"/>
            </p:cNvPicPr>
            <p:nvPr/>
          </p:nvPicPr>
          <p:blipFill>
            <a:blip r:embed="rId4"/>
            <a:stretch>
              <a:fillRect/>
            </a:stretch>
          </p:blipFill>
          <p:spPr>
            <a:xfrm rot="19969155">
              <a:off x="5474341" y="3546683"/>
              <a:ext cx="3488635" cy="248642"/>
            </a:xfrm>
            <a:prstGeom prst="rect">
              <a:avLst/>
            </a:prstGeom>
          </p:spPr>
        </p:pic>
        <p:pic>
          <p:nvPicPr>
            <p:cNvPr id="6" name="Picture 5">
              <a:extLst>
                <a:ext uri="{FF2B5EF4-FFF2-40B4-BE49-F238E27FC236}">
                  <a16:creationId xmlns:a16="http://schemas.microsoft.com/office/drawing/2014/main" id="{C1BB2351-0DA9-62D7-D60A-BE3E51584660}"/>
                </a:ext>
              </a:extLst>
            </p:cNvPr>
            <p:cNvPicPr>
              <a:picLocks noChangeAspect="1"/>
            </p:cNvPicPr>
            <p:nvPr/>
          </p:nvPicPr>
          <p:blipFill>
            <a:blip r:embed="rId5"/>
            <a:stretch>
              <a:fillRect/>
            </a:stretch>
          </p:blipFill>
          <p:spPr>
            <a:xfrm rot="1746748">
              <a:off x="5321338" y="1139237"/>
              <a:ext cx="3647661" cy="360000"/>
            </a:xfrm>
            <a:prstGeom prst="rect">
              <a:avLst/>
            </a:prstGeom>
          </p:spPr>
        </p:pic>
        <p:pic>
          <p:nvPicPr>
            <p:cNvPr id="7" name="Picture 6">
              <a:extLst>
                <a:ext uri="{FF2B5EF4-FFF2-40B4-BE49-F238E27FC236}">
                  <a16:creationId xmlns:a16="http://schemas.microsoft.com/office/drawing/2014/main" id="{83AAB451-C9F5-1D38-66D8-1C0096ECF215}"/>
                </a:ext>
              </a:extLst>
            </p:cNvPr>
            <p:cNvPicPr>
              <a:picLocks noChangeAspect="1"/>
            </p:cNvPicPr>
            <p:nvPr/>
          </p:nvPicPr>
          <p:blipFill>
            <a:blip r:embed="rId6"/>
            <a:stretch>
              <a:fillRect/>
            </a:stretch>
          </p:blipFill>
          <p:spPr>
            <a:xfrm rot="2436885">
              <a:off x="5052641" y="1741445"/>
              <a:ext cx="3216965" cy="412703"/>
            </a:xfrm>
            <a:prstGeom prst="rect">
              <a:avLst/>
            </a:prstGeom>
          </p:spPr>
        </p:pic>
        <p:pic>
          <p:nvPicPr>
            <p:cNvPr id="9" name="Picture 8">
              <a:extLst>
                <a:ext uri="{FF2B5EF4-FFF2-40B4-BE49-F238E27FC236}">
                  <a16:creationId xmlns:a16="http://schemas.microsoft.com/office/drawing/2014/main" id="{A345D286-790F-F3F8-6474-846716C8E38D}"/>
                </a:ext>
              </a:extLst>
            </p:cNvPr>
            <p:cNvPicPr>
              <a:picLocks noChangeAspect="1"/>
            </p:cNvPicPr>
            <p:nvPr/>
          </p:nvPicPr>
          <p:blipFill>
            <a:blip r:embed="rId7"/>
            <a:stretch>
              <a:fillRect/>
            </a:stretch>
          </p:blipFill>
          <p:spPr>
            <a:xfrm rot="21266353">
              <a:off x="5318400" y="1603008"/>
              <a:ext cx="3216966" cy="408227"/>
            </a:xfrm>
            <a:prstGeom prst="rect">
              <a:avLst/>
            </a:prstGeom>
          </p:spPr>
        </p:pic>
        <p:pic>
          <p:nvPicPr>
            <p:cNvPr id="10" name="Picture 9">
              <a:extLst>
                <a:ext uri="{FF2B5EF4-FFF2-40B4-BE49-F238E27FC236}">
                  <a16:creationId xmlns:a16="http://schemas.microsoft.com/office/drawing/2014/main" id="{909295B9-9C0D-0E89-3594-603C6D062430}"/>
                </a:ext>
              </a:extLst>
            </p:cNvPr>
            <p:cNvPicPr>
              <a:picLocks noChangeAspect="1"/>
            </p:cNvPicPr>
            <p:nvPr/>
          </p:nvPicPr>
          <p:blipFill>
            <a:blip r:embed="rId8"/>
            <a:stretch>
              <a:fillRect/>
            </a:stretch>
          </p:blipFill>
          <p:spPr>
            <a:xfrm rot="766867">
              <a:off x="5052711" y="2871583"/>
              <a:ext cx="3886200" cy="261328"/>
            </a:xfrm>
            <a:prstGeom prst="rect">
              <a:avLst/>
            </a:prstGeom>
          </p:spPr>
        </p:pic>
      </p:grpSp>
    </p:spTree>
    <p:extLst>
      <p:ext uri="{BB962C8B-B14F-4D97-AF65-F5344CB8AC3E}">
        <p14:creationId xmlns:p14="http://schemas.microsoft.com/office/powerpoint/2010/main" val="3771202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696EC-839C-19EE-66B8-7856D6EE5361}"/>
              </a:ext>
            </a:extLst>
          </p:cNvPr>
          <p:cNvSpPr>
            <a:spLocks noGrp="1"/>
          </p:cNvSpPr>
          <p:nvPr>
            <p:ph type="title"/>
          </p:nvPr>
        </p:nvSpPr>
        <p:spPr/>
        <p:txBody>
          <a:bodyPr/>
          <a:lstStyle/>
          <a:p>
            <a:r>
              <a:rPr lang="en-AU" dirty="0"/>
              <a:t>Success criteria</a:t>
            </a:r>
          </a:p>
        </p:txBody>
      </p:sp>
      <p:sp>
        <p:nvSpPr>
          <p:cNvPr id="3" name="Text Placeholder 2">
            <a:extLst>
              <a:ext uri="{FF2B5EF4-FFF2-40B4-BE49-F238E27FC236}">
                <a16:creationId xmlns:a16="http://schemas.microsoft.com/office/drawing/2014/main" id="{A84146C8-8323-4239-BB8D-59B91AA7FB1E}"/>
              </a:ext>
            </a:extLst>
          </p:cNvPr>
          <p:cNvSpPr>
            <a:spLocks noGrp="1"/>
          </p:cNvSpPr>
          <p:nvPr>
            <p:ph type="body" sz="quarter" idx="10"/>
          </p:nvPr>
        </p:nvSpPr>
        <p:spPr/>
        <p:txBody>
          <a:bodyPr>
            <a:normAutofit lnSpcReduction="10000"/>
          </a:bodyPr>
          <a:lstStyle/>
          <a:p>
            <a:r>
              <a:rPr lang="en-AU" sz="2400" b="1" dirty="0"/>
              <a:t>Learning goal</a:t>
            </a:r>
          </a:p>
        </p:txBody>
      </p:sp>
      <p:sp>
        <p:nvSpPr>
          <p:cNvPr id="5" name="Text Placeholder 4">
            <a:extLst>
              <a:ext uri="{FF2B5EF4-FFF2-40B4-BE49-F238E27FC236}">
                <a16:creationId xmlns:a16="http://schemas.microsoft.com/office/drawing/2014/main" id="{0D01A4AD-7B48-451F-A959-2054778CB054}"/>
              </a:ext>
            </a:extLst>
          </p:cNvPr>
          <p:cNvSpPr>
            <a:spLocks noGrp="1"/>
          </p:cNvSpPr>
          <p:nvPr>
            <p:ph type="body" sz="quarter" idx="11"/>
          </p:nvPr>
        </p:nvSpPr>
        <p:spPr>
          <a:xfrm>
            <a:off x="323851" y="771525"/>
            <a:ext cx="3477682" cy="3313113"/>
          </a:xfrm>
        </p:spPr>
        <p:txBody>
          <a:bodyPr>
            <a:normAutofit/>
          </a:bodyPr>
          <a:lstStyle/>
          <a:p>
            <a:r>
              <a:rPr lang="en-AU" sz="1800" dirty="0">
                <a:latin typeface="Arial"/>
                <a:cs typeface="Arial"/>
              </a:rPr>
              <a:t>To understand how to use the Australian Curriculum v9.0 and writing strategies across the learning areas in Years 7–9 to improve students’ writing.</a:t>
            </a:r>
            <a:endParaRPr lang="en-AU" sz="1800" strike="sngStrike" dirty="0">
              <a:latin typeface="Arial"/>
              <a:cs typeface="Arial"/>
            </a:endParaRPr>
          </a:p>
        </p:txBody>
      </p:sp>
      <p:sp>
        <p:nvSpPr>
          <p:cNvPr id="4" name="Content Placeholder 3">
            <a:extLst>
              <a:ext uri="{FF2B5EF4-FFF2-40B4-BE49-F238E27FC236}">
                <a16:creationId xmlns:a16="http://schemas.microsoft.com/office/drawing/2014/main" id="{81504187-3B55-4C4F-8194-D66204F8A8F5}"/>
              </a:ext>
            </a:extLst>
          </p:cNvPr>
          <p:cNvSpPr>
            <a:spLocks noGrp="1"/>
          </p:cNvSpPr>
          <p:nvPr>
            <p:ph type="body" sz="quarter" idx="12"/>
          </p:nvPr>
        </p:nvSpPr>
        <p:spPr>
          <a:xfrm>
            <a:off x="4572001" y="771525"/>
            <a:ext cx="4038600" cy="3313113"/>
          </a:xfrm>
        </p:spPr>
        <p:txBody>
          <a:bodyPr vert="horz" lIns="0" tIns="0" rIns="0" bIns="0" rtlCol="0" anchor="t">
            <a:normAutofit/>
          </a:bodyPr>
          <a:lstStyle/>
          <a:p>
            <a:r>
              <a:rPr lang="en-AU" sz="1800" dirty="0">
                <a:latin typeface="Arial"/>
                <a:cs typeface="Arial"/>
              </a:rPr>
              <a:t>You will know you are successful if </a:t>
            </a:r>
            <a:br>
              <a:rPr lang="en-AU" sz="1800" dirty="0">
                <a:latin typeface="Arial"/>
                <a:cs typeface="Arial"/>
              </a:rPr>
            </a:br>
            <a:r>
              <a:rPr lang="en-AU" sz="1800" dirty="0">
                <a:latin typeface="Arial"/>
                <a:cs typeface="Arial"/>
              </a:rPr>
              <a:t>you can</a:t>
            </a:r>
            <a:r>
              <a:rPr lang="en-US" sz="1800" dirty="0">
                <a:latin typeface="Arial"/>
                <a:cs typeface="Arial"/>
              </a:rPr>
              <a:t>: </a:t>
            </a:r>
          </a:p>
          <a:p>
            <a:pPr marL="251460" indent="-251460">
              <a:buFont typeface="Arial" panose="020B0604020202020204" pitchFamily="34" charset="0"/>
              <a:buChar char="•"/>
            </a:pPr>
            <a:r>
              <a:rPr lang="en-US" sz="1800" b="1" dirty="0">
                <a:latin typeface="Arial"/>
                <a:cs typeface="Arial"/>
              </a:rPr>
              <a:t>use</a:t>
            </a:r>
            <a:r>
              <a:rPr lang="en-US" sz="1800" dirty="0">
                <a:latin typeface="Arial"/>
                <a:cs typeface="Arial"/>
              </a:rPr>
              <a:t> the Australian Curriculum v9.0 and its Literacy general capability to inform the teaching of writing across learning areas</a:t>
            </a:r>
          </a:p>
          <a:p>
            <a:pPr marL="251460" indent="-251460">
              <a:buFont typeface="Arial" panose="020B0604020202020204" pitchFamily="34" charset="0"/>
              <a:buChar char="•"/>
            </a:pPr>
            <a:r>
              <a:rPr lang="en-US" sz="1800" b="1" dirty="0">
                <a:latin typeface="Arial"/>
                <a:cs typeface="Arial"/>
              </a:rPr>
              <a:t>explore</a:t>
            </a:r>
            <a:r>
              <a:rPr lang="en-US" sz="1800" dirty="0">
                <a:latin typeface="Arial"/>
                <a:cs typeface="Arial"/>
              </a:rPr>
              <a:t> practical teaching strategies to improve student writing outcomes using a teaching and learning cycle.</a:t>
            </a:r>
            <a:endParaRPr lang="en-AU" sz="2100" dirty="0"/>
          </a:p>
          <a:p>
            <a:pPr marL="213360" indent="-213360">
              <a:buFont typeface="Arial" panose="020B0604020202020204" pitchFamily="34" charset="0"/>
              <a:buChar char="•"/>
            </a:pPr>
            <a:endParaRPr lang="en-AU" sz="2100" dirty="0">
              <a:solidFill>
                <a:srgbClr val="FF0000"/>
              </a:solidFill>
            </a:endParaRPr>
          </a:p>
          <a:p>
            <a:endParaRPr lang="en-AU" sz="1800" strike="sngStrike" dirty="0">
              <a:latin typeface="Arial"/>
              <a:cs typeface="Arial"/>
            </a:endParaRPr>
          </a:p>
        </p:txBody>
      </p:sp>
      <p:cxnSp>
        <p:nvCxnSpPr>
          <p:cNvPr id="7" name="Straight Connector 6">
            <a:extLst>
              <a:ext uri="{FF2B5EF4-FFF2-40B4-BE49-F238E27FC236}">
                <a16:creationId xmlns:a16="http://schemas.microsoft.com/office/drawing/2014/main" id="{FED1A4FB-D6A7-E75E-4B63-6E4579171B76}"/>
              </a:ext>
            </a:extLst>
          </p:cNvPr>
          <p:cNvCxnSpPr>
            <a:cxnSpLocks/>
          </p:cNvCxnSpPr>
          <p:nvPr/>
        </p:nvCxnSpPr>
        <p:spPr bwMode="auto">
          <a:xfrm>
            <a:off x="4155266" y="771525"/>
            <a:ext cx="0" cy="2628900"/>
          </a:xfrm>
          <a:prstGeom prst="line">
            <a:avLst/>
          </a:prstGeom>
          <a:ln w="19050" cap="flat" cmpd="sng" algn="ctr">
            <a:solidFill>
              <a:schemeClr val="bg2"/>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399957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10954-CAD5-35E6-C102-5E1F94C1A449}"/>
              </a:ext>
            </a:extLst>
          </p:cNvPr>
          <p:cNvSpPr>
            <a:spLocks noGrp="1"/>
          </p:cNvSpPr>
          <p:nvPr>
            <p:ph type="title"/>
          </p:nvPr>
        </p:nvSpPr>
        <p:spPr/>
        <p:txBody>
          <a:bodyPr/>
          <a:lstStyle/>
          <a:p>
            <a:r>
              <a:rPr lang="en-US"/>
              <a:t>Effect of re-ordering the phases</a:t>
            </a:r>
          </a:p>
        </p:txBody>
      </p:sp>
      <p:sp>
        <p:nvSpPr>
          <p:cNvPr id="4" name="Content Placeholder 3">
            <a:extLst>
              <a:ext uri="{FF2B5EF4-FFF2-40B4-BE49-F238E27FC236}">
                <a16:creationId xmlns:a16="http://schemas.microsoft.com/office/drawing/2014/main" id="{E0C41517-0B85-04BB-91C1-79F484A32C72}"/>
              </a:ext>
            </a:extLst>
          </p:cNvPr>
          <p:cNvSpPr>
            <a:spLocks noGrp="1"/>
          </p:cNvSpPr>
          <p:nvPr>
            <p:ph sz="half" idx="1"/>
          </p:nvPr>
        </p:nvSpPr>
        <p:spPr/>
        <p:txBody>
          <a:bodyPr/>
          <a:lstStyle/>
          <a:p>
            <a:r>
              <a:rPr lang="en-US" b="1" dirty="0">
                <a:solidFill>
                  <a:schemeClr val="accent3"/>
                </a:solidFill>
              </a:rPr>
              <a:t>In a moment …</a:t>
            </a:r>
          </a:p>
          <a:p>
            <a:endParaRPr lang="en-US" sz="800" b="1" dirty="0">
              <a:solidFill>
                <a:schemeClr val="accent3"/>
              </a:solidFill>
            </a:endParaRPr>
          </a:p>
          <a:p>
            <a:r>
              <a:rPr lang="en-US" dirty="0"/>
              <a:t>Re-order the DESCRIPTION phases by moving the strips around.</a:t>
            </a:r>
          </a:p>
          <a:p>
            <a:endParaRPr lang="en-US" dirty="0"/>
          </a:p>
          <a:p>
            <a:r>
              <a:rPr lang="en-US" dirty="0"/>
              <a:t>Discuss the effect this has on the overall meaning and effectiveness of this stage.</a:t>
            </a:r>
          </a:p>
        </p:txBody>
      </p:sp>
      <p:pic>
        <p:nvPicPr>
          <p:cNvPr id="7" name="Graphic 7" descr="Orange circle icon: Elbow partners">
            <a:extLst>
              <a:ext uri="{FF2B5EF4-FFF2-40B4-BE49-F238E27FC236}">
                <a16:creationId xmlns:a16="http://schemas.microsoft.com/office/drawing/2014/main" id="{C8FE98C2-BE95-70DA-1D8A-F806A40F31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4913" y="3589076"/>
            <a:ext cx="900000" cy="900000"/>
          </a:xfrm>
          <a:prstGeom prst="rect">
            <a:avLst/>
          </a:prstGeom>
        </p:spPr>
      </p:pic>
      <p:grpSp>
        <p:nvGrpSpPr>
          <p:cNvPr id="10" name="Group 9">
            <a:extLst>
              <a:ext uri="{FF2B5EF4-FFF2-40B4-BE49-F238E27FC236}">
                <a16:creationId xmlns:a16="http://schemas.microsoft.com/office/drawing/2014/main" id="{57DC19A6-E35A-88A4-D797-CAEB64E9056B}"/>
              </a:ext>
            </a:extLst>
          </p:cNvPr>
          <p:cNvGrpSpPr/>
          <p:nvPr/>
        </p:nvGrpSpPr>
        <p:grpSpPr>
          <a:xfrm>
            <a:off x="5648988" y="1356126"/>
            <a:ext cx="2769453" cy="2094510"/>
            <a:chOff x="5052641" y="1139237"/>
            <a:chExt cx="3916358" cy="2794007"/>
          </a:xfrm>
        </p:grpSpPr>
        <p:pic>
          <p:nvPicPr>
            <p:cNvPr id="11" name="Picture 10">
              <a:extLst>
                <a:ext uri="{FF2B5EF4-FFF2-40B4-BE49-F238E27FC236}">
                  <a16:creationId xmlns:a16="http://schemas.microsoft.com/office/drawing/2014/main" id="{772BB010-D6B3-9AD6-F5F2-21A778895198}"/>
                </a:ext>
              </a:extLst>
            </p:cNvPr>
            <p:cNvPicPr>
              <a:picLocks noChangeAspect="1"/>
            </p:cNvPicPr>
            <p:nvPr/>
          </p:nvPicPr>
          <p:blipFill>
            <a:blip r:embed="rId5"/>
            <a:stretch>
              <a:fillRect/>
            </a:stretch>
          </p:blipFill>
          <p:spPr>
            <a:xfrm>
              <a:off x="5172626" y="3587010"/>
              <a:ext cx="3508513" cy="346234"/>
            </a:xfrm>
            <a:prstGeom prst="rect">
              <a:avLst/>
            </a:prstGeom>
          </p:spPr>
        </p:pic>
        <p:pic>
          <p:nvPicPr>
            <p:cNvPr id="12" name="Picture 11">
              <a:extLst>
                <a:ext uri="{FF2B5EF4-FFF2-40B4-BE49-F238E27FC236}">
                  <a16:creationId xmlns:a16="http://schemas.microsoft.com/office/drawing/2014/main" id="{366B64DE-A0AC-8A6E-DD1F-BCC4A9C7A0CC}"/>
                </a:ext>
              </a:extLst>
            </p:cNvPr>
            <p:cNvPicPr>
              <a:picLocks noChangeAspect="1"/>
            </p:cNvPicPr>
            <p:nvPr/>
          </p:nvPicPr>
          <p:blipFill>
            <a:blip r:embed="rId6"/>
            <a:stretch>
              <a:fillRect/>
            </a:stretch>
          </p:blipFill>
          <p:spPr>
            <a:xfrm rot="19969155">
              <a:off x="5474341" y="3546683"/>
              <a:ext cx="3488635" cy="248642"/>
            </a:xfrm>
            <a:prstGeom prst="rect">
              <a:avLst/>
            </a:prstGeom>
          </p:spPr>
        </p:pic>
        <p:pic>
          <p:nvPicPr>
            <p:cNvPr id="14" name="Picture 13">
              <a:extLst>
                <a:ext uri="{FF2B5EF4-FFF2-40B4-BE49-F238E27FC236}">
                  <a16:creationId xmlns:a16="http://schemas.microsoft.com/office/drawing/2014/main" id="{AFEE06B8-389B-0212-63B7-030BB07BB276}"/>
                </a:ext>
              </a:extLst>
            </p:cNvPr>
            <p:cNvPicPr>
              <a:picLocks noChangeAspect="1"/>
            </p:cNvPicPr>
            <p:nvPr/>
          </p:nvPicPr>
          <p:blipFill>
            <a:blip r:embed="rId7"/>
            <a:stretch>
              <a:fillRect/>
            </a:stretch>
          </p:blipFill>
          <p:spPr>
            <a:xfrm rot="1746748">
              <a:off x="5321338" y="1139237"/>
              <a:ext cx="3647661" cy="360000"/>
            </a:xfrm>
            <a:prstGeom prst="rect">
              <a:avLst/>
            </a:prstGeom>
          </p:spPr>
        </p:pic>
        <p:pic>
          <p:nvPicPr>
            <p:cNvPr id="15" name="Picture 14">
              <a:extLst>
                <a:ext uri="{FF2B5EF4-FFF2-40B4-BE49-F238E27FC236}">
                  <a16:creationId xmlns:a16="http://schemas.microsoft.com/office/drawing/2014/main" id="{E3C0EDB1-8E9E-5ED1-AB98-D3743D8A058D}"/>
                </a:ext>
              </a:extLst>
            </p:cNvPr>
            <p:cNvPicPr>
              <a:picLocks noChangeAspect="1"/>
            </p:cNvPicPr>
            <p:nvPr/>
          </p:nvPicPr>
          <p:blipFill>
            <a:blip r:embed="rId8"/>
            <a:stretch>
              <a:fillRect/>
            </a:stretch>
          </p:blipFill>
          <p:spPr>
            <a:xfrm rot="2436885">
              <a:off x="5052641" y="1741445"/>
              <a:ext cx="3216965" cy="412703"/>
            </a:xfrm>
            <a:prstGeom prst="rect">
              <a:avLst/>
            </a:prstGeom>
          </p:spPr>
        </p:pic>
        <p:pic>
          <p:nvPicPr>
            <p:cNvPr id="16" name="Picture 15">
              <a:extLst>
                <a:ext uri="{FF2B5EF4-FFF2-40B4-BE49-F238E27FC236}">
                  <a16:creationId xmlns:a16="http://schemas.microsoft.com/office/drawing/2014/main" id="{364E75B9-2915-E812-3633-ABDFDD3B1518}"/>
                </a:ext>
              </a:extLst>
            </p:cNvPr>
            <p:cNvPicPr>
              <a:picLocks noChangeAspect="1"/>
            </p:cNvPicPr>
            <p:nvPr/>
          </p:nvPicPr>
          <p:blipFill>
            <a:blip r:embed="rId9"/>
            <a:stretch>
              <a:fillRect/>
            </a:stretch>
          </p:blipFill>
          <p:spPr>
            <a:xfrm rot="21266353">
              <a:off x="5318400" y="1603008"/>
              <a:ext cx="3216966" cy="408227"/>
            </a:xfrm>
            <a:prstGeom prst="rect">
              <a:avLst/>
            </a:prstGeom>
          </p:spPr>
        </p:pic>
        <p:pic>
          <p:nvPicPr>
            <p:cNvPr id="17" name="Picture 16">
              <a:extLst>
                <a:ext uri="{FF2B5EF4-FFF2-40B4-BE49-F238E27FC236}">
                  <a16:creationId xmlns:a16="http://schemas.microsoft.com/office/drawing/2014/main" id="{0BCABF1D-4725-F8FE-B068-2B263A4E6F5E}"/>
                </a:ext>
              </a:extLst>
            </p:cNvPr>
            <p:cNvPicPr>
              <a:picLocks noChangeAspect="1"/>
            </p:cNvPicPr>
            <p:nvPr/>
          </p:nvPicPr>
          <p:blipFill>
            <a:blip r:embed="rId10"/>
            <a:stretch>
              <a:fillRect/>
            </a:stretch>
          </p:blipFill>
          <p:spPr>
            <a:xfrm rot="766867">
              <a:off x="5052711" y="2871583"/>
              <a:ext cx="3886200" cy="261328"/>
            </a:xfrm>
            <a:prstGeom prst="rect">
              <a:avLst/>
            </a:prstGeom>
          </p:spPr>
        </p:pic>
      </p:grpSp>
      <p:pic>
        <p:nvPicPr>
          <p:cNvPr id="5" name="Picture Placeholder 3">
            <a:extLst>
              <a:ext uri="{FF2B5EF4-FFF2-40B4-BE49-F238E27FC236}">
                <a16:creationId xmlns:a16="http://schemas.microsoft.com/office/drawing/2014/main" id="{7688C1BA-0D01-D314-390A-DB53E4B3C73D}"/>
              </a:ext>
            </a:extLst>
          </p:cNvPr>
          <p:cNvPicPr>
            <a:picLocks noChangeAspect="1"/>
          </p:cNvPicPr>
          <p:nvPr/>
        </p:nvPicPr>
        <p:blipFill>
          <a:blip r:embed="rId11"/>
          <a:srcRect/>
          <a:stretch>
            <a:fillRect/>
          </a:stretch>
        </p:blipFill>
        <p:spPr>
          <a:xfrm>
            <a:off x="6974357" y="3617182"/>
            <a:ext cx="900000" cy="900000"/>
          </a:xfrm>
          <a:prstGeom prst="rect">
            <a:avLst/>
          </a:prstGeom>
        </p:spPr>
      </p:pic>
    </p:spTree>
    <p:extLst>
      <p:ext uri="{BB962C8B-B14F-4D97-AF65-F5344CB8AC3E}">
        <p14:creationId xmlns:p14="http://schemas.microsoft.com/office/powerpoint/2010/main" val="1253836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9B994-0844-B70B-88C1-572701BBA5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FACA5C-4526-B58D-57D7-4FA0F8F98B66}"/>
              </a:ext>
            </a:extLst>
          </p:cNvPr>
          <p:cNvSpPr>
            <a:spLocks noGrp="1"/>
          </p:cNvSpPr>
          <p:nvPr>
            <p:ph type="title"/>
          </p:nvPr>
        </p:nvSpPr>
        <p:spPr/>
        <p:txBody>
          <a:bodyPr/>
          <a:lstStyle/>
          <a:p>
            <a:r>
              <a:rPr lang="en-US" dirty="0"/>
              <a:t>Creating sentences</a:t>
            </a:r>
            <a:endParaRPr lang="en-AU" dirty="0"/>
          </a:p>
        </p:txBody>
      </p:sp>
      <p:sp>
        <p:nvSpPr>
          <p:cNvPr id="3" name="Content Placeholder 2">
            <a:extLst>
              <a:ext uri="{FF2B5EF4-FFF2-40B4-BE49-F238E27FC236}">
                <a16:creationId xmlns:a16="http://schemas.microsoft.com/office/drawing/2014/main" id="{037161AB-BA6D-1ED1-CB10-0F271FF55DB6}"/>
              </a:ext>
            </a:extLst>
          </p:cNvPr>
          <p:cNvSpPr>
            <a:spLocks noGrp="1"/>
          </p:cNvSpPr>
          <p:nvPr>
            <p:ph idx="1"/>
          </p:nvPr>
        </p:nvSpPr>
        <p:spPr/>
        <p:txBody>
          <a:bodyPr/>
          <a:lstStyle/>
          <a:p>
            <a:r>
              <a:rPr lang="en-AU" b="1" dirty="0">
                <a:solidFill>
                  <a:schemeClr val="accent3"/>
                </a:solidFill>
              </a:rPr>
              <a:t>In a moment …</a:t>
            </a:r>
          </a:p>
          <a:p>
            <a:endParaRPr lang="en-AU" sz="800" dirty="0"/>
          </a:p>
          <a:p>
            <a:r>
              <a:rPr lang="en-AU" dirty="0"/>
              <a:t>Share strategies you use to teach students how to craft sentences suitable for a sample text in [INSERT LEARNING AREA], using appropriate vocabulary, grammar and punctuation.</a:t>
            </a:r>
          </a:p>
        </p:txBody>
      </p:sp>
      <p:pic>
        <p:nvPicPr>
          <p:cNvPr id="5" name="Graphic 26" descr="Orange circle icon: Whole-group discussion">
            <a:extLst>
              <a:ext uri="{FF2B5EF4-FFF2-40B4-BE49-F238E27FC236}">
                <a16:creationId xmlns:a16="http://schemas.microsoft.com/office/drawing/2014/main" id="{1B8D5DFD-AAD7-F1C3-7C0F-0978221DDC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4913" y="3587863"/>
            <a:ext cx="900000" cy="900000"/>
          </a:xfrm>
          <a:prstGeom prst="rect">
            <a:avLst/>
          </a:prstGeom>
        </p:spPr>
      </p:pic>
    </p:spTree>
    <p:extLst>
      <p:ext uri="{BB962C8B-B14F-4D97-AF65-F5344CB8AC3E}">
        <p14:creationId xmlns:p14="http://schemas.microsoft.com/office/powerpoint/2010/main" val="2768801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A89C2-68CE-F808-5A1A-BC3DCEAD869C}"/>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753D47FD-D869-A424-6A77-794A2C4F0C58}"/>
              </a:ext>
            </a:extLst>
          </p:cNvPr>
          <p:cNvSpPr>
            <a:spLocks noGrp="1"/>
          </p:cNvSpPr>
          <p:nvPr>
            <p:ph type="title"/>
          </p:nvPr>
        </p:nvSpPr>
        <p:spPr/>
        <p:txBody>
          <a:bodyPr>
            <a:normAutofit/>
          </a:bodyPr>
          <a:lstStyle/>
          <a:p>
            <a:r>
              <a:rPr lang="en-US" dirty="0"/>
              <a:t>Creating sentences: Years 7–9 English</a:t>
            </a:r>
            <a:endParaRPr lang="en-US" sz="2400" dirty="0"/>
          </a:p>
        </p:txBody>
      </p:sp>
      <p:graphicFrame>
        <p:nvGraphicFramePr>
          <p:cNvPr id="35" name="Content Placeholder 3">
            <a:extLst>
              <a:ext uri="{FF2B5EF4-FFF2-40B4-BE49-F238E27FC236}">
                <a16:creationId xmlns:a16="http://schemas.microsoft.com/office/drawing/2014/main" id="{55F3C39D-877C-8511-9BF4-BD04153AE094}"/>
              </a:ext>
            </a:extLst>
          </p:cNvPr>
          <p:cNvGraphicFramePr>
            <a:graphicFrameLocks/>
          </p:cNvGraphicFramePr>
          <p:nvPr>
            <p:extLst>
              <p:ext uri="{D42A27DB-BD31-4B8C-83A1-F6EECF244321}">
                <p14:modId xmlns:p14="http://schemas.microsoft.com/office/powerpoint/2010/main" val="1469301750"/>
              </p:ext>
            </p:extLst>
          </p:nvPr>
        </p:nvGraphicFramePr>
        <p:xfrm>
          <a:off x="327025" y="771525"/>
          <a:ext cx="8496000" cy="3281896"/>
        </p:xfrm>
        <a:graphic>
          <a:graphicData uri="http://schemas.openxmlformats.org/drawingml/2006/table">
            <a:tbl>
              <a:tblPr firstRow="1" bandRow="1">
                <a:tableStyleId>{17292A2E-F333-43FB-9621-5CBBE7FDCDCB}</a:tableStyleId>
              </a:tblPr>
              <a:tblGrid>
                <a:gridCol w="1247882">
                  <a:extLst>
                    <a:ext uri="{9D8B030D-6E8A-4147-A177-3AD203B41FA5}">
                      <a16:colId xmlns:a16="http://schemas.microsoft.com/office/drawing/2014/main" val="20000"/>
                    </a:ext>
                  </a:extLst>
                </a:gridCol>
                <a:gridCol w="997966">
                  <a:extLst>
                    <a:ext uri="{9D8B030D-6E8A-4147-A177-3AD203B41FA5}">
                      <a16:colId xmlns:a16="http://schemas.microsoft.com/office/drawing/2014/main" val="2000442905"/>
                    </a:ext>
                  </a:extLst>
                </a:gridCol>
                <a:gridCol w="6250152">
                  <a:extLst>
                    <a:ext uri="{9D8B030D-6E8A-4147-A177-3AD203B41FA5}">
                      <a16:colId xmlns:a16="http://schemas.microsoft.com/office/drawing/2014/main" val="20001"/>
                    </a:ext>
                  </a:extLst>
                </a:gridCol>
              </a:tblGrid>
              <a:tr h="394000">
                <a:tc>
                  <a:txBody>
                    <a:bodyPr/>
                    <a:lstStyle/>
                    <a:p>
                      <a:r>
                        <a:rPr lang="en-AU" sz="2000" b="1" dirty="0">
                          <a:latin typeface="Arial" panose="020B0604020202020204" pitchFamily="34" charset="0"/>
                          <a:cs typeface="Arial" panose="020B0604020202020204" pitchFamily="34" charset="0"/>
                        </a:rPr>
                        <a:t>Strand</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2000" dirty="0">
                          <a:latin typeface="Arial" panose="020B0604020202020204" pitchFamily="34" charset="0"/>
                          <a:cs typeface="Arial" panose="020B0604020202020204" pitchFamily="34" charset="0"/>
                        </a:rPr>
                        <a:t>Year </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2000" dirty="0">
                          <a:latin typeface="Arial" panose="020B0604020202020204" pitchFamily="34" charset="0"/>
                          <a:cs typeface="Arial" panose="020B0604020202020204" pitchFamily="34" charset="0"/>
                        </a:rPr>
                        <a:t>Content descriptions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377162">
                <a:tc rowSpan="3">
                  <a:txBody>
                    <a:bodyPr/>
                    <a:lstStyle/>
                    <a:p>
                      <a:r>
                        <a:rPr lang="en-AU" sz="1800" b="0" dirty="0">
                          <a:solidFill>
                            <a:schemeClr val="tx2"/>
                          </a:solidFill>
                          <a:latin typeface="Arial" panose="020B0604020202020204" pitchFamily="34" charset="0"/>
                          <a:cs typeface="Arial" panose="020B0604020202020204" pitchFamily="34" charset="0"/>
                        </a:rPr>
                        <a:t>Language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dirty="0">
                          <a:effectLst/>
                          <a:latin typeface="Arial" panose="020B0604020202020204" pitchFamily="34" charset="0"/>
                          <a:ea typeface="Aptos" panose="020B0004020202020204" pitchFamily="34" charset="0"/>
                          <a:cs typeface="Arial" panose="020B0604020202020204" pitchFamily="34" charset="0"/>
                        </a:rPr>
                        <a:t>7</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180000" indent="-180000">
                        <a:buFont typeface="Arial" panose="020B0604020202020204" pitchFamily="34" charset="0"/>
                        <a:buChar char="•"/>
                      </a:pPr>
                      <a:r>
                        <a:rPr lang="en-US" sz="1600" kern="100" dirty="0">
                          <a:effectLst/>
                          <a:latin typeface="Arial" panose="020B0604020202020204" pitchFamily="34" charset="0"/>
                          <a:ea typeface="Aptos" panose="020B0004020202020204" pitchFamily="34" charset="0"/>
                          <a:cs typeface="Arial" panose="020B0604020202020204" pitchFamily="34" charset="0"/>
                        </a:rPr>
                        <a:t>understand how complex and compound-complex sentences can be used to elaborate, extend and explain ideas (AC9E7LA05)</a:t>
                      </a:r>
                      <a:endParaRPr lang="en-AU" sz="1600" kern="100" dirty="0">
                        <a:effectLst/>
                        <a:latin typeface="Arial" panose="020B0604020202020204" pitchFamily="34" charset="0"/>
                        <a:ea typeface="Aptos" panose="020B00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0002"/>
                  </a:ext>
                </a:extLst>
              </a:tr>
              <a:tr h="377162">
                <a:tc vMerge="1">
                  <a:txBody>
                    <a:bodyPr/>
                    <a:lstStyle/>
                    <a:p>
                      <a:endParaRPr lang="en-AU" sz="20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dirty="0">
                          <a:effectLst/>
                          <a:latin typeface="Arial" panose="020B0604020202020204" pitchFamily="34" charset="0"/>
                          <a:ea typeface="Aptos" panose="020B0004020202020204" pitchFamily="34" charset="0"/>
                          <a:cs typeface="Arial" panose="020B0604020202020204" pitchFamily="34" charset="0"/>
                        </a:rPr>
                        <a:t>8</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180000" indent="-180000">
                        <a:buFont typeface="Arial" panose="020B0604020202020204" pitchFamily="34" charset="0"/>
                        <a:buChar char="•"/>
                      </a:pPr>
                      <a:r>
                        <a:rPr lang="en-US" sz="1600" kern="100" dirty="0">
                          <a:effectLst/>
                          <a:latin typeface="Arial" panose="020B0604020202020204" pitchFamily="34" charset="0"/>
                          <a:ea typeface="Aptos" panose="020B0004020202020204" pitchFamily="34" charset="0"/>
                          <a:cs typeface="Arial" panose="020B0604020202020204" pitchFamily="34" charset="0"/>
                        </a:rPr>
                        <a:t>examine a variety of clause structures including embedded clauses that add information and expand ideas in sentences (AC9E8LA05)</a:t>
                      </a:r>
                    </a:p>
                    <a:p>
                      <a:pPr marL="180000" indent="-180000">
                        <a:buNone/>
                      </a:pPr>
                      <a:r>
                        <a:rPr lang="en-US" sz="1600" kern="100" dirty="0">
                          <a:effectLst/>
                          <a:latin typeface="Arial" panose="020B0604020202020204" pitchFamily="34" charset="0"/>
                          <a:ea typeface="Aptos" panose="020B0004020202020204" pitchFamily="34" charset="0"/>
                          <a:cs typeface="Arial" panose="020B0604020202020204" pitchFamily="34" charset="0"/>
                        </a:rPr>
                        <a:t>• understand the effect of nominalisation in texts (AC9E8LA06)</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790192239"/>
                  </a:ext>
                </a:extLst>
              </a:tr>
              <a:tr h="377162">
                <a:tc vMerge="1">
                  <a:txBody>
                    <a:bodyPr/>
                    <a:lstStyle/>
                    <a:p>
                      <a:endParaRPr lang="en-AU" sz="20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buNone/>
                      </a:pPr>
                      <a:r>
                        <a:rPr lang="en-AU" sz="1600" kern="100" dirty="0">
                          <a:effectLst/>
                          <a:latin typeface="Arial" panose="020B0604020202020204" pitchFamily="34" charset="0"/>
                          <a:ea typeface="Aptos" panose="020B0004020202020204" pitchFamily="34" charset="0"/>
                          <a:cs typeface="Arial" panose="020B0604020202020204" pitchFamily="34" charset="0"/>
                        </a:rPr>
                        <a:t>9</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180000" indent="-180000">
                        <a:buFont typeface="Arial" panose="020B0604020202020204" pitchFamily="34" charset="0"/>
                        <a:buChar char="•"/>
                      </a:pPr>
                      <a:r>
                        <a:rPr lang="en-US" sz="1600" kern="100" dirty="0">
                          <a:effectLst/>
                          <a:latin typeface="Arial" panose="020B0604020202020204" pitchFamily="34" charset="0"/>
                          <a:ea typeface="Aptos" panose="020B0004020202020204" pitchFamily="34" charset="0"/>
                          <a:cs typeface="Arial" panose="020B0604020202020204" pitchFamily="34" charset="0"/>
                        </a:rPr>
                        <a:t>identify how authors vary sentence structures creatively for effects, such as intentionally using a dependent clause on its own or a sentence fragment (AC9E9LA05)</a:t>
                      </a:r>
                    </a:p>
                    <a:p>
                      <a:pPr marL="180000" indent="-180000">
                        <a:buFont typeface="Arial" panose="020B0604020202020204" pitchFamily="34" charset="0"/>
                        <a:buChar char="•"/>
                      </a:pPr>
                      <a:r>
                        <a:rPr lang="en-US" sz="1600" kern="100" dirty="0">
                          <a:effectLst/>
                          <a:latin typeface="Arial" panose="020B0604020202020204" pitchFamily="34" charset="0"/>
                          <a:ea typeface="Aptos" panose="020B0004020202020204" pitchFamily="34" charset="0"/>
                          <a:cs typeface="Arial" panose="020B0604020202020204" pitchFamily="34" charset="0"/>
                        </a:rPr>
                        <a:t>understand how abstract nouns and nominalisation can be used to summarise ideas in text (AC9E9LA06)</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3677285365"/>
                  </a:ext>
                </a:extLst>
              </a:tr>
            </a:tbl>
          </a:graphicData>
        </a:graphic>
      </p:graphicFrame>
      <p:sp>
        <p:nvSpPr>
          <p:cNvPr id="3" name="TextBox 2">
            <a:extLst>
              <a:ext uri="{FF2B5EF4-FFF2-40B4-BE49-F238E27FC236}">
                <a16:creationId xmlns:a16="http://schemas.microsoft.com/office/drawing/2014/main" id="{8885C955-D00B-2BD7-AA4B-8622996A8C2B}"/>
              </a:ext>
            </a:extLst>
          </p:cNvPr>
          <p:cNvSpPr txBox="1"/>
          <p:nvPr/>
        </p:nvSpPr>
        <p:spPr>
          <a:xfrm>
            <a:off x="324000" y="4186302"/>
            <a:ext cx="8496000" cy="369332"/>
          </a:xfrm>
          <a:prstGeom prst="rect">
            <a:avLst/>
          </a:prstGeom>
          <a:noFill/>
        </p:spPr>
        <p:txBody>
          <a:bodyPr wrap="square" lIns="0" rIns="0">
            <a:spAutoFit/>
          </a:bodyPr>
          <a:lstStyle/>
          <a:p>
            <a:r>
              <a:rPr lang="en-AU" sz="900" dirty="0"/>
              <a:t>Source: </a:t>
            </a:r>
            <a:r>
              <a:rPr lang="en-AU" sz="900" dirty="0">
                <a:hlinkClick r:id="rId3"/>
              </a:rPr>
              <a:t>www.australiancurriculum.edu.au/f-10-curriculum/learning-areas/english/year-7_year-8_year-9?view=quick&amp;detailed-content-descriptions=0&amp;hide-ccp=0&amp;hide-gc=0&amp;side-by-side=1&amp;strands-start-index=0</a:t>
            </a:r>
            <a:r>
              <a:rPr lang="en-AU" sz="900" dirty="0"/>
              <a:t> </a:t>
            </a:r>
          </a:p>
        </p:txBody>
      </p:sp>
    </p:spTree>
    <p:extLst>
      <p:ext uri="{BB962C8B-B14F-4D97-AF65-F5344CB8AC3E}">
        <p14:creationId xmlns:p14="http://schemas.microsoft.com/office/powerpoint/2010/main" val="1702650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E6B16-8B1D-7856-CAFF-2DC4F67B4232}"/>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90E008CC-61B9-B3FB-216F-A20D05C2A4A8}"/>
              </a:ext>
            </a:extLst>
          </p:cNvPr>
          <p:cNvSpPr>
            <a:spLocks noGrp="1"/>
          </p:cNvSpPr>
          <p:nvPr>
            <p:ph type="title"/>
          </p:nvPr>
        </p:nvSpPr>
        <p:spPr/>
        <p:txBody>
          <a:bodyPr>
            <a:normAutofit fontScale="90000"/>
          </a:bodyPr>
          <a:lstStyle/>
          <a:p>
            <a:r>
              <a:rPr lang="en-US" dirty="0"/>
              <a:t>Creating sentences: Literacy learning progression levels 9–11</a:t>
            </a:r>
            <a:endParaRPr lang="en-US" sz="2400" dirty="0"/>
          </a:p>
        </p:txBody>
      </p:sp>
      <p:graphicFrame>
        <p:nvGraphicFramePr>
          <p:cNvPr id="35" name="Content Placeholder 3">
            <a:extLst>
              <a:ext uri="{FF2B5EF4-FFF2-40B4-BE49-F238E27FC236}">
                <a16:creationId xmlns:a16="http://schemas.microsoft.com/office/drawing/2014/main" id="{3230133A-36AC-7132-CEED-2F41D6564BBB}"/>
              </a:ext>
            </a:extLst>
          </p:cNvPr>
          <p:cNvGraphicFramePr>
            <a:graphicFrameLocks/>
          </p:cNvGraphicFramePr>
          <p:nvPr>
            <p:extLst>
              <p:ext uri="{D42A27DB-BD31-4B8C-83A1-F6EECF244321}">
                <p14:modId xmlns:p14="http://schemas.microsoft.com/office/powerpoint/2010/main" val="1243189309"/>
              </p:ext>
            </p:extLst>
          </p:nvPr>
        </p:nvGraphicFramePr>
        <p:xfrm>
          <a:off x="327025" y="698674"/>
          <a:ext cx="8503708" cy="3582781"/>
        </p:xfrm>
        <a:graphic>
          <a:graphicData uri="http://schemas.openxmlformats.org/drawingml/2006/table">
            <a:tbl>
              <a:tblPr firstRow="1" bandRow="1">
                <a:tableStyleId>{17292A2E-F333-43FB-9621-5CBBE7FDCDCB}</a:tableStyleId>
              </a:tblPr>
              <a:tblGrid>
                <a:gridCol w="831748">
                  <a:extLst>
                    <a:ext uri="{9D8B030D-6E8A-4147-A177-3AD203B41FA5}">
                      <a16:colId xmlns:a16="http://schemas.microsoft.com/office/drawing/2014/main" val="2554069003"/>
                    </a:ext>
                  </a:extLst>
                </a:gridCol>
                <a:gridCol w="2426231">
                  <a:extLst>
                    <a:ext uri="{9D8B030D-6E8A-4147-A177-3AD203B41FA5}">
                      <a16:colId xmlns:a16="http://schemas.microsoft.com/office/drawing/2014/main" val="2000442905"/>
                    </a:ext>
                  </a:extLst>
                </a:gridCol>
                <a:gridCol w="5245729">
                  <a:extLst>
                    <a:ext uri="{9D8B030D-6E8A-4147-A177-3AD203B41FA5}">
                      <a16:colId xmlns:a16="http://schemas.microsoft.com/office/drawing/2014/main" val="20001"/>
                    </a:ext>
                  </a:extLst>
                </a:gridCol>
              </a:tblGrid>
              <a:tr h="394000">
                <a:tc>
                  <a:txBody>
                    <a:bodyPr/>
                    <a:lstStyle/>
                    <a:p>
                      <a:r>
                        <a:rPr lang="en-AU" sz="2000" dirty="0">
                          <a:latin typeface="Arial" panose="020B0604020202020204" pitchFamily="34" charset="0"/>
                          <a:cs typeface="Arial" panose="020B0604020202020204" pitchFamily="34" charset="0"/>
                        </a:rPr>
                        <a:t>Year</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2000" dirty="0">
                          <a:latin typeface="Arial" panose="020B0604020202020204" pitchFamily="34" charset="0"/>
                          <a:cs typeface="Arial" panose="020B0604020202020204" pitchFamily="34" charset="0"/>
                        </a:rPr>
                        <a:t>Progression level (approx.)</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2000" dirty="0">
                          <a:latin typeface="Arial" panose="020B0604020202020204" pitchFamily="34" charset="0"/>
                          <a:cs typeface="Arial" panose="020B0604020202020204" pitchFamily="34" charset="0"/>
                        </a:rPr>
                        <a:t>Informative indicators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377162">
                <a:tc>
                  <a:txBody>
                    <a:bodyPr/>
                    <a:lstStyle/>
                    <a:p>
                      <a:pPr algn="ctr">
                        <a:buNone/>
                      </a:pPr>
                      <a:r>
                        <a:rPr lang="en-AU" sz="1600" kern="100" dirty="0">
                          <a:effectLst/>
                          <a:latin typeface="Arial" panose="020B0604020202020204" pitchFamily="34" charset="0"/>
                          <a:ea typeface="Aptos" panose="020B0004020202020204" pitchFamily="34" charset="0"/>
                          <a:cs typeface="Arial" panose="020B0604020202020204" pitchFamily="34" charset="0"/>
                        </a:rPr>
                        <a:t>7</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buNone/>
                      </a:pPr>
                      <a:r>
                        <a:rPr lang="en-AU" sz="1600" kern="100" dirty="0">
                          <a:effectLst/>
                          <a:latin typeface="Arial" panose="020B0604020202020204" pitchFamily="34" charset="0"/>
                          <a:ea typeface="Aptos" panose="020B0004020202020204" pitchFamily="34" charset="0"/>
                          <a:cs typeface="Arial" panose="020B0604020202020204" pitchFamily="34" charset="0"/>
                        </a:rPr>
                        <a:t>9</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180000" indent="-180000">
                        <a:buFont typeface="Arial" panose="020B0604020202020204" pitchFamily="34" charset="0"/>
                        <a:buChar char="•"/>
                      </a:pPr>
                      <a:r>
                        <a:rPr lang="en-US" sz="1600" kern="100" dirty="0">
                          <a:effectLst/>
                          <a:latin typeface="Arial" panose="020B0604020202020204" pitchFamily="34" charset="0"/>
                          <a:ea typeface="Aptos" panose="020B0004020202020204" pitchFamily="34" charset="0"/>
                          <a:cs typeface="Arial" panose="020B0604020202020204" pitchFamily="34" charset="0"/>
                        </a:rPr>
                        <a:t>uses more elaborate noun groups/phrases that include classifying adjectives and specific nouns </a:t>
                      </a:r>
                      <a:br>
                        <a:rPr lang="en-US" sz="1600" kern="100" dirty="0">
                          <a:effectLst/>
                          <a:latin typeface="Arial" panose="020B0604020202020204" pitchFamily="34" charset="0"/>
                          <a:ea typeface="Aptos" panose="020B0004020202020204" pitchFamily="34" charset="0"/>
                          <a:cs typeface="Arial" panose="020B0604020202020204" pitchFamily="34" charset="0"/>
                        </a:rPr>
                      </a:br>
                      <a:r>
                        <a:rPr lang="en-US" sz="1600" kern="100" dirty="0">
                          <a:effectLst/>
                          <a:latin typeface="Arial" panose="020B0604020202020204" pitchFamily="34" charset="0"/>
                          <a:ea typeface="Aptos" panose="020B0004020202020204" pitchFamily="34" charset="0"/>
                          <a:cs typeface="Arial" panose="020B0604020202020204" pitchFamily="34" charset="0"/>
                        </a:rPr>
                        <a:t>(e.g. “mineral component of sedimentary rocks”) (P9)</a:t>
                      </a:r>
                      <a:endParaRPr lang="en-AU" sz="1600" kern="100" dirty="0">
                        <a:effectLst/>
                        <a:latin typeface="Arial" panose="020B0604020202020204" pitchFamily="34" charset="0"/>
                        <a:ea typeface="Aptos" panose="020B00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0002"/>
                  </a:ext>
                </a:extLst>
              </a:tr>
              <a:tr h="816805">
                <a:tc>
                  <a:txBody>
                    <a:bodyPr/>
                    <a:lstStyle/>
                    <a:p>
                      <a:pPr algn="ctr">
                        <a:buNone/>
                      </a:pPr>
                      <a:r>
                        <a:rPr lang="en-AU" sz="1600" kern="100" dirty="0">
                          <a:effectLst/>
                          <a:latin typeface="Arial" panose="020B0604020202020204" pitchFamily="34" charset="0"/>
                          <a:ea typeface="Aptos" panose="020B0004020202020204" pitchFamily="34" charset="0"/>
                          <a:cs typeface="Arial" panose="020B0604020202020204" pitchFamily="34" charset="0"/>
                        </a:rPr>
                        <a:t>8</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buNone/>
                      </a:pPr>
                      <a:r>
                        <a:rPr lang="en-AU" sz="1600" kern="100" dirty="0">
                          <a:effectLst/>
                          <a:latin typeface="Arial" panose="020B0604020202020204" pitchFamily="34" charset="0"/>
                          <a:ea typeface="Aptos" panose="020B0004020202020204" pitchFamily="34" charset="0"/>
                          <a:cs typeface="Arial" panose="020B0604020202020204" pitchFamily="34" charset="0"/>
                        </a:rPr>
                        <a:t>10</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180000" indent="-180000">
                        <a:buFont typeface="Arial" panose="020B0604020202020204" pitchFamily="34" charset="0"/>
                        <a:buChar char="•"/>
                      </a:pPr>
                      <a:r>
                        <a:rPr lang="en-US" sz="1600" kern="100" dirty="0">
                          <a:effectLst/>
                          <a:latin typeface="Arial" panose="020B0604020202020204" pitchFamily="34" charset="0"/>
                          <a:ea typeface="Aptos" panose="020B0004020202020204" pitchFamily="34" charset="0"/>
                          <a:cs typeface="Arial" panose="020B0604020202020204" pitchFamily="34" charset="0"/>
                        </a:rPr>
                        <a:t>uses discipline-specific terminology to provide accurate and explicit information (e.g. “discipline metalanguage”) (P10)</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790192239"/>
                  </a:ext>
                </a:extLst>
              </a:tr>
              <a:tr h="1287752">
                <a:tc>
                  <a:txBody>
                    <a:bodyPr/>
                    <a:lstStyle/>
                    <a:p>
                      <a:pPr algn="ctr">
                        <a:buNone/>
                      </a:pPr>
                      <a:r>
                        <a:rPr lang="en-AU" sz="1600" kern="100" dirty="0">
                          <a:effectLst/>
                          <a:latin typeface="Arial" panose="020B0604020202020204" pitchFamily="34" charset="0"/>
                          <a:ea typeface="Aptos" panose="020B0004020202020204" pitchFamily="34" charset="0"/>
                          <a:cs typeface="Arial" panose="020B0604020202020204" pitchFamily="34" charset="0"/>
                        </a:rPr>
                        <a:t>9</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buNone/>
                      </a:pPr>
                      <a:r>
                        <a:rPr lang="en-AU" sz="1600" kern="100" dirty="0">
                          <a:effectLst/>
                          <a:latin typeface="Arial" panose="020B0604020202020204" pitchFamily="34" charset="0"/>
                          <a:ea typeface="Aptos" panose="020B0004020202020204" pitchFamily="34" charset="0"/>
                          <a:cs typeface="Arial" panose="020B0604020202020204" pitchFamily="34" charset="0"/>
                        </a:rPr>
                        <a:t>11</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180000" indent="-180000">
                        <a:buFont typeface="Arial" panose="020B0604020202020204" pitchFamily="34" charset="0"/>
                        <a:buChar char="•"/>
                      </a:pPr>
                      <a:r>
                        <a:rPr lang="en-US" sz="1600" kern="100" dirty="0">
                          <a:effectLst/>
                          <a:latin typeface="Arial" panose="020B0604020202020204" pitchFamily="34" charset="0"/>
                          <a:ea typeface="Aptos" panose="020B0004020202020204" pitchFamily="34" charset="0"/>
                          <a:cs typeface="Arial" panose="020B0604020202020204" pitchFamily="34" charset="0"/>
                        </a:rPr>
                        <a:t>uses extended noun groups/phrases including adjectival phrases (e.g. “a sturdy construction with modern design features”) (see </a:t>
                      </a:r>
                      <a:r>
                        <a:rPr lang="en-US" sz="1600" i="1" kern="100" dirty="0">
                          <a:effectLst/>
                          <a:latin typeface="Arial" panose="020B0604020202020204" pitchFamily="34" charset="0"/>
                          <a:ea typeface="Aptos" panose="020B0004020202020204" pitchFamily="34" charset="0"/>
                          <a:cs typeface="Arial" panose="020B0604020202020204" pitchFamily="34" charset="0"/>
                        </a:rPr>
                        <a:t>Grammar</a:t>
                      </a:r>
                      <a:r>
                        <a:rPr lang="en-US" sz="1600" kern="100" dirty="0">
                          <a:effectLst/>
                          <a:latin typeface="Arial" panose="020B0604020202020204" pitchFamily="34" charset="0"/>
                          <a:ea typeface="Aptos" panose="020B0004020202020204" pitchFamily="34" charset="0"/>
                          <a:cs typeface="Arial" panose="020B0604020202020204" pitchFamily="34" charset="0"/>
                        </a:rPr>
                        <a:t>) (P11)</a:t>
                      </a:r>
                    </a:p>
                    <a:p>
                      <a:pPr marL="180000" indent="-180000">
                        <a:buFont typeface="Arial" panose="020B0604020202020204" pitchFamily="34" charset="0"/>
                        <a:buChar char="•"/>
                      </a:pPr>
                      <a:r>
                        <a:rPr lang="en-US" sz="1600" kern="100" dirty="0">
                          <a:effectLst/>
                          <a:latin typeface="Arial" panose="020B0604020202020204" pitchFamily="34" charset="0"/>
                          <a:ea typeface="Aptos" panose="020B0004020202020204" pitchFamily="34" charset="0"/>
                          <a:cs typeface="Arial" panose="020B0604020202020204" pitchFamily="34" charset="0"/>
                        </a:rPr>
                        <a:t>uses complex abstractions (e.g. “economic”, “sociocultural”) (P11)</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3677285365"/>
                  </a:ext>
                </a:extLst>
              </a:tr>
            </a:tbl>
          </a:graphicData>
        </a:graphic>
      </p:graphicFrame>
      <p:sp>
        <p:nvSpPr>
          <p:cNvPr id="3" name="TextBox 2">
            <a:extLst>
              <a:ext uri="{FF2B5EF4-FFF2-40B4-BE49-F238E27FC236}">
                <a16:creationId xmlns:a16="http://schemas.microsoft.com/office/drawing/2014/main" id="{B5BF2137-F11C-0374-D7B2-07BF1DDA07EB}"/>
              </a:ext>
            </a:extLst>
          </p:cNvPr>
          <p:cNvSpPr txBox="1"/>
          <p:nvPr/>
        </p:nvSpPr>
        <p:spPr>
          <a:xfrm>
            <a:off x="323851" y="4338162"/>
            <a:ext cx="8503708" cy="215444"/>
          </a:xfrm>
          <a:prstGeom prst="rect">
            <a:avLst/>
          </a:prstGeom>
          <a:noFill/>
        </p:spPr>
        <p:txBody>
          <a:bodyPr wrap="square" lIns="0" rIns="0">
            <a:spAutoFit/>
          </a:bodyPr>
          <a:lstStyle/>
          <a:p>
            <a:r>
              <a:rPr lang="en-AU" sz="800" dirty="0"/>
              <a:t>Source: </a:t>
            </a:r>
            <a:r>
              <a:rPr lang="en-AU" sz="800" dirty="0">
                <a:hlinkClick r:id="rId3"/>
              </a:rPr>
              <a:t>https://v9.australiancurriculum.edu.au/content/dam/en/curriculum/ac-version-9/downloads/general-capabilities/general-capabilities-literacy-about-the-general-capability-v9.docx</a:t>
            </a:r>
            <a:r>
              <a:rPr lang="en-AU" sz="800" dirty="0"/>
              <a:t> </a:t>
            </a:r>
          </a:p>
        </p:txBody>
      </p:sp>
    </p:spTree>
    <p:extLst>
      <p:ext uri="{BB962C8B-B14F-4D97-AF65-F5344CB8AC3E}">
        <p14:creationId xmlns:p14="http://schemas.microsoft.com/office/powerpoint/2010/main" val="41451604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DEEA15-E370-5E64-7650-1FD613ECEF44}"/>
              </a:ext>
            </a:extLst>
          </p:cNvPr>
          <p:cNvSpPr>
            <a:spLocks noGrp="1"/>
          </p:cNvSpPr>
          <p:nvPr>
            <p:ph type="title"/>
          </p:nvPr>
        </p:nvSpPr>
        <p:spPr/>
        <p:txBody>
          <a:bodyPr/>
          <a:lstStyle/>
          <a:p>
            <a:r>
              <a:rPr lang="en-US" dirty="0"/>
              <a:t>Using flip cards to create sentences — front</a:t>
            </a:r>
          </a:p>
        </p:txBody>
      </p:sp>
      <p:grpSp>
        <p:nvGrpSpPr>
          <p:cNvPr id="10" name="Group 9">
            <a:extLst>
              <a:ext uri="{FF2B5EF4-FFF2-40B4-BE49-F238E27FC236}">
                <a16:creationId xmlns:a16="http://schemas.microsoft.com/office/drawing/2014/main" id="{EF10D2B5-B3AF-C483-DFD0-FA47BE1AAEB0}"/>
              </a:ext>
            </a:extLst>
          </p:cNvPr>
          <p:cNvGrpSpPr/>
          <p:nvPr/>
        </p:nvGrpSpPr>
        <p:grpSpPr>
          <a:xfrm>
            <a:off x="1179788" y="771525"/>
            <a:ext cx="6784423" cy="3720902"/>
            <a:chOff x="1082011" y="771524"/>
            <a:chExt cx="7010583" cy="3844939"/>
          </a:xfrm>
        </p:grpSpPr>
        <p:sp>
          <p:nvSpPr>
            <p:cNvPr id="11" name="Folded Corner 1">
              <a:extLst>
                <a:ext uri="{FF2B5EF4-FFF2-40B4-BE49-F238E27FC236}">
                  <a16:creationId xmlns:a16="http://schemas.microsoft.com/office/drawing/2014/main" id="{9760C173-C1BF-3089-C28C-42B7656CBC5E}"/>
                </a:ext>
              </a:extLst>
            </p:cNvPr>
            <p:cNvSpPr/>
            <p:nvPr/>
          </p:nvSpPr>
          <p:spPr>
            <a:xfrm>
              <a:off x="1082011" y="771524"/>
              <a:ext cx="1839704" cy="18002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Article</a:t>
              </a:r>
            </a:p>
            <a:p>
              <a:pPr algn="ctr"/>
              <a:r>
                <a:rPr lang="en-US" sz="2000" dirty="0">
                  <a:solidFill>
                    <a:schemeClr val="tx1"/>
                  </a:solidFill>
                </a:rPr>
                <a:t>(a, an, the)</a:t>
              </a:r>
            </a:p>
          </p:txBody>
        </p:sp>
        <p:sp>
          <p:nvSpPr>
            <p:cNvPr id="12" name="Folded Corner 4">
              <a:extLst>
                <a:ext uri="{FF2B5EF4-FFF2-40B4-BE49-F238E27FC236}">
                  <a16:creationId xmlns:a16="http://schemas.microsoft.com/office/drawing/2014/main" id="{2E52F209-B673-0D96-518F-39F65AE6E5BF}"/>
                </a:ext>
              </a:extLst>
            </p:cNvPr>
            <p:cNvSpPr/>
            <p:nvPr/>
          </p:nvSpPr>
          <p:spPr>
            <a:xfrm>
              <a:off x="1082011" y="2816263"/>
              <a:ext cx="1839705" cy="18002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What type?</a:t>
              </a:r>
            </a:p>
          </p:txBody>
        </p:sp>
        <p:sp>
          <p:nvSpPr>
            <p:cNvPr id="13" name="Folded Corner 5">
              <a:extLst>
                <a:ext uri="{FF2B5EF4-FFF2-40B4-BE49-F238E27FC236}">
                  <a16:creationId xmlns:a16="http://schemas.microsoft.com/office/drawing/2014/main" id="{672DA3F6-9736-7EA0-E087-39776C4F2DD9}"/>
                </a:ext>
              </a:extLst>
            </p:cNvPr>
            <p:cNvSpPr/>
            <p:nvPr/>
          </p:nvSpPr>
          <p:spPr>
            <a:xfrm>
              <a:off x="3667450" y="2816263"/>
              <a:ext cx="1839705" cy="18002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Main noun</a:t>
              </a:r>
            </a:p>
          </p:txBody>
        </p:sp>
        <p:sp>
          <p:nvSpPr>
            <p:cNvPr id="14" name="Folded Corner 6">
              <a:extLst>
                <a:ext uri="{FF2B5EF4-FFF2-40B4-BE49-F238E27FC236}">
                  <a16:creationId xmlns:a16="http://schemas.microsoft.com/office/drawing/2014/main" id="{CA69731F-6B67-87F9-AA56-1ABB05BC03CB}"/>
                </a:ext>
              </a:extLst>
            </p:cNvPr>
            <p:cNvSpPr/>
            <p:nvPr/>
          </p:nvSpPr>
          <p:spPr>
            <a:xfrm>
              <a:off x="3667451" y="771550"/>
              <a:ext cx="1839704" cy="18002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How many?</a:t>
              </a:r>
            </a:p>
          </p:txBody>
        </p:sp>
        <p:sp>
          <p:nvSpPr>
            <p:cNvPr id="15" name="Folded Corner 7">
              <a:extLst>
                <a:ext uri="{FF2B5EF4-FFF2-40B4-BE49-F238E27FC236}">
                  <a16:creationId xmlns:a16="http://schemas.microsoft.com/office/drawing/2014/main" id="{29B8E73B-2167-0EF9-8CF9-A9B1D49E9031}"/>
                </a:ext>
              </a:extLst>
            </p:cNvPr>
            <p:cNvSpPr/>
            <p:nvPr/>
          </p:nvSpPr>
          <p:spPr>
            <a:xfrm>
              <a:off x="6252888" y="2816263"/>
              <a:ext cx="1839705" cy="18002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Other information</a:t>
              </a:r>
            </a:p>
          </p:txBody>
        </p:sp>
        <p:sp>
          <p:nvSpPr>
            <p:cNvPr id="16" name="Folded Corner 8">
              <a:extLst>
                <a:ext uri="{FF2B5EF4-FFF2-40B4-BE49-F238E27FC236}">
                  <a16:creationId xmlns:a16="http://schemas.microsoft.com/office/drawing/2014/main" id="{9C41293C-CC37-9DAF-8562-4253D4984CB2}"/>
                </a:ext>
              </a:extLst>
            </p:cNvPr>
            <p:cNvSpPr/>
            <p:nvPr/>
          </p:nvSpPr>
          <p:spPr>
            <a:xfrm>
              <a:off x="6252889" y="771550"/>
              <a:ext cx="1839705" cy="18002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What’s it like?</a:t>
              </a:r>
            </a:p>
          </p:txBody>
        </p:sp>
      </p:grpSp>
    </p:spTree>
    <p:extLst>
      <p:ext uri="{BB962C8B-B14F-4D97-AF65-F5344CB8AC3E}">
        <p14:creationId xmlns:p14="http://schemas.microsoft.com/office/powerpoint/2010/main" val="2834177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A984-BDFC-3AAC-E134-0AED34F574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73BB43-F1B4-085E-452C-5F3C39D19C44}"/>
              </a:ext>
            </a:extLst>
          </p:cNvPr>
          <p:cNvSpPr>
            <a:spLocks noGrp="1"/>
          </p:cNvSpPr>
          <p:nvPr>
            <p:ph type="title"/>
          </p:nvPr>
        </p:nvSpPr>
        <p:spPr/>
        <p:txBody>
          <a:bodyPr/>
          <a:lstStyle/>
          <a:p>
            <a:r>
              <a:rPr lang="en-US" dirty="0"/>
              <a:t>Using flip cards to create sentences — back</a:t>
            </a:r>
          </a:p>
        </p:txBody>
      </p:sp>
      <p:grpSp>
        <p:nvGrpSpPr>
          <p:cNvPr id="4" name="Group 3">
            <a:extLst>
              <a:ext uri="{FF2B5EF4-FFF2-40B4-BE49-F238E27FC236}">
                <a16:creationId xmlns:a16="http://schemas.microsoft.com/office/drawing/2014/main" id="{2255D945-85AC-95F3-2DD3-294DABDF223D}"/>
              </a:ext>
            </a:extLst>
          </p:cNvPr>
          <p:cNvGrpSpPr/>
          <p:nvPr/>
        </p:nvGrpSpPr>
        <p:grpSpPr>
          <a:xfrm>
            <a:off x="1178966" y="771550"/>
            <a:ext cx="6785244" cy="3721151"/>
            <a:chOff x="1178966" y="771550"/>
            <a:chExt cx="6785244" cy="3721151"/>
          </a:xfrm>
        </p:grpSpPr>
        <p:sp>
          <p:nvSpPr>
            <p:cNvPr id="10" name="Folded Corner 1">
              <a:extLst>
                <a:ext uri="{FF2B5EF4-FFF2-40B4-BE49-F238E27FC236}">
                  <a16:creationId xmlns:a16="http://schemas.microsoft.com/office/drawing/2014/main" id="{48D2628F-F846-330D-BCA3-4249A6953DA2}"/>
                </a:ext>
              </a:extLst>
            </p:cNvPr>
            <p:cNvSpPr/>
            <p:nvPr/>
          </p:nvSpPr>
          <p:spPr>
            <a:xfrm>
              <a:off x="1178966" y="771550"/>
              <a:ext cx="1782000" cy="17424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The</a:t>
              </a:r>
            </a:p>
          </p:txBody>
        </p:sp>
        <p:sp>
          <p:nvSpPr>
            <p:cNvPr id="11" name="Folded Corner 4">
              <a:extLst>
                <a:ext uri="{FF2B5EF4-FFF2-40B4-BE49-F238E27FC236}">
                  <a16:creationId xmlns:a16="http://schemas.microsoft.com/office/drawing/2014/main" id="{4A79038E-4C43-D78E-B072-C1A6B2EE5C23}"/>
                </a:ext>
              </a:extLst>
            </p:cNvPr>
            <p:cNvSpPr/>
            <p:nvPr/>
          </p:nvSpPr>
          <p:spPr>
            <a:xfrm>
              <a:off x="1178966" y="2750301"/>
              <a:ext cx="1782000" cy="17424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claw-foot</a:t>
              </a:r>
            </a:p>
          </p:txBody>
        </p:sp>
        <p:sp>
          <p:nvSpPr>
            <p:cNvPr id="12" name="Folded Corner 5">
              <a:extLst>
                <a:ext uri="{FF2B5EF4-FFF2-40B4-BE49-F238E27FC236}">
                  <a16:creationId xmlns:a16="http://schemas.microsoft.com/office/drawing/2014/main" id="{016828DF-73B9-36D4-1242-D33B2C2AC4F1}"/>
                </a:ext>
              </a:extLst>
            </p:cNvPr>
            <p:cNvSpPr/>
            <p:nvPr/>
          </p:nvSpPr>
          <p:spPr>
            <a:xfrm>
              <a:off x="3681000" y="2750301"/>
              <a:ext cx="1782000" cy="17424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bathtub</a:t>
              </a:r>
            </a:p>
          </p:txBody>
        </p:sp>
        <p:sp>
          <p:nvSpPr>
            <p:cNvPr id="13" name="Folded Corner 6">
              <a:extLst>
                <a:ext uri="{FF2B5EF4-FFF2-40B4-BE49-F238E27FC236}">
                  <a16:creationId xmlns:a16="http://schemas.microsoft.com/office/drawing/2014/main" id="{64837E5E-F968-9C8D-2A0E-0FE132A6D475}"/>
                </a:ext>
              </a:extLst>
            </p:cNvPr>
            <p:cNvSpPr/>
            <p:nvPr/>
          </p:nvSpPr>
          <p:spPr>
            <a:xfrm>
              <a:off x="3680588" y="771550"/>
              <a:ext cx="1782000" cy="17424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14" name="Folded Corner 7">
              <a:extLst>
                <a:ext uri="{FF2B5EF4-FFF2-40B4-BE49-F238E27FC236}">
                  <a16:creationId xmlns:a16="http://schemas.microsoft.com/office/drawing/2014/main" id="{82652CC3-F6CA-FFF6-31F4-8BD94E5CF8CE}"/>
                </a:ext>
              </a:extLst>
            </p:cNvPr>
            <p:cNvSpPr/>
            <p:nvPr/>
          </p:nvSpPr>
          <p:spPr>
            <a:xfrm>
              <a:off x="6182210" y="2750301"/>
              <a:ext cx="1782000" cy="17424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with a view </a:t>
              </a:r>
              <a:br>
                <a:rPr lang="en-US" sz="2000"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of the private, plant-filled courtyard</a:t>
              </a:r>
            </a:p>
          </p:txBody>
        </p:sp>
        <p:sp>
          <p:nvSpPr>
            <p:cNvPr id="15" name="Folded Corner 8">
              <a:extLst>
                <a:ext uri="{FF2B5EF4-FFF2-40B4-BE49-F238E27FC236}">
                  <a16:creationId xmlns:a16="http://schemas.microsoft.com/office/drawing/2014/main" id="{3A4B1203-0036-0142-E2EA-7101BC20B6E3}"/>
                </a:ext>
              </a:extLst>
            </p:cNvPr>
            <p:cNvSpPr/>
            <p:nvPr/>
          </p:nvSpPr>
          <p:spPr>
            <a:xfrm>
              <a:off x="6182210" y="771550"/>
              <a:ext cx="1782000" cy="1742400"/>
            </a:xfrm>
            <a:prstGeom prst="foldedCorner">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luxurious</a:t>
              </a:r>
            </a:p>
          </p:txBody>
        </p:sp>
      </p:grpSp>
    </p:spTree>
    <p:extLst>
      <p:ext uri="{BB962C8B-B14F-4D97-AF65-F5344CB8AC3E}">
        <p14:creationId xmlns:p14="http://schemas.microsoft.com/office/powerpoint/2010/main" val="14163367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545F1-11E8-B92F-7AFB-B7CE89E013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84D75C-8DB2-8CC9-4DEE-24DD865478A3}"/>
              </a:ext>
            </a:extLst>
          </p:cNvPr>
          <p:cNvSpPr>
            <a:spLocks noGrp="1"/>
          </p:cNvSpPr>
          <p:nvPr>
            <p:ph type="title"/>
          </p:nvPr>
        </p:nvSpPr>
        <p:spPr/>
        <p:txBody>
          <a:bodyPr/>
          <a:lstStyle/>
          <a:p>
            <a:r>
              <a:rPr lang="en-US" dirty="0"/>
              <a:t>Creating sentences</a:t>
            </a:r>
          </a:p>
        </p:txBody>
      </p:sp>
      <p:sp>
        <p:nvSpPr>
          <p:cNvPr id="12" name="Content Placeholder 11">
            <a:extLst>
              <a:ext uri="{FF2B5EF4-FFF2-40B4-BE49-F238E27FC236}">
                <a16:creationId xmlns:a16="http://schemas.microsoft.com/office/drawing/2014/main" id="{6204A7A5-2AB5-9016-D0DE-6AEE22901134}"/>
              </a:ext>
            </a:extLst>
          </p:cNvPr>
          <p:cNvSpPr>
            <a:spLocks noGrp="1"/>
          </p:cNvSpPr>
          <p:nvPr>
            <p:ph sz="half" idx="1"/>
          </p:nvPr>
        </p:nvSpPr>
        <p:spPr/>
        <p:txBody>
          <a:bodyPr>
            <a:normAutofit/>
          </a:bodyPr>
          <a:lstStyle/>
          <a:p>
            <a:r>
              <a:rPr lang="en-US" b="1" dirty="0">
                <a:solidFill>
                  <a:schemeClr val="accent3"/>
                </a:solidFill>
              </a:rPr>
              <a:t>In a moment …</a:t>
            </a:r>
          </a:p>
          <a:p>
            <a:endParaRPr lang="en-US" sz="800" b="1" dirty="0">
              <a:solidFill>
                <a:schemeClr val="accent3"/>
              </a:solidFill>
            </a:endParaRPr>
          </a:p>
          <a:p>
            <a:r>
              <a:rPr lang="en-US" dirty="0"/>
              <a:t>Using the flip card template provided, create your own sentence to describe a feature of a tiny house.</a:t>
            </a:r>
          </a:p>
          <a:p>
            <a:endParaRPr lang="en-US" b="1" dirty="0">
              <a:solidFill>
                <a:schemeClr val="accent3"/>
              </a:solidFill>
            </a:endParaRPr>
          </a:p>
          <a:p>
            <a:r>
              <a:rPr lang="en-US" dirty="0"/>
              <a:t>Share your creations with others.</a:t>
            </a:r>
          </a:p>
          <a:p>
            <a:endParaRPr lang="en-US" dirty="0"/>
          </a:p>
        </p:txBody>
      </p:sp>
      <p:grpSp>
        <p:nvGrpSpPr>
          <p:cNvPr id="15" name="Group 14">
            <a:extLst>
              <a:ext uri="{FF2B5EF4-FFF2-40B4-BE49-F238E27FC236}">
                <a16:creationId xmlns:a16="http://schemas.microsoft.com/office/drawing/2014/main" id="{214F0FB3-83C0-6A05-C492-30E6ED0F45F5}"/>
              </a:ext>
            </a:extLst>
          </p:cNvPr>
          <p:cNvGrpSpPr/>
          <p:nvPr/>
        </p:nvGrpSpPr>
        <p:grpSpPr>
          <a:xfrm>
            <a:off x="5347818" y="1305949"/>
            <a:ext cx="3472680" cy="2004234"/>
            <a:chOff x="5093073" y="801181"/>
            <a:chExt cx="2701925" cy="1559398"/>
          </a:xfrm>
        </p:grpSpPr>
        <p:sp>
          <p:nvSpPr>
            <p:cNvPr id="16" name="Rectangle 15">
              <a:extLst>
                <a:ext uri="{FF2B5EF4-FFF2-40B4-BE49-F238E27FC236}">
                  <a16:creationId xmlns:a16="http://schemas.microsoft.com/office/drawing/2014/main" id="{3848B3C0-E1DE-481D-6CB5-F509A0696742}"/>
                </a:ext>
              </a:extLst>
            </p:cNvPr>
            <p:cNvSpPr/>
            <p:nvPr/>
          </p:nvSpPr>
          <p:spPr>
            <a:xfrm>
              <a:off x="5093073" y="801181"/>
              <a:ext cx="2701925" cy="1559398"/>
            </a:xfrm>
            <a:prstGeom prst="rect">
              <a:avLst/>
            </a:prstGeom>
            <a:noFill/>
            <a:ln w="6350">
              <a:solidFill>
                <a:schemeClr val="bg1">
                  <a:lumMod val="6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7" name="Group 16">
              <a:extLst>
                <a:ext uri="{FF2B5EF4-FFF2-40B4-BE49-F238E27FC236}">
                  <a16:creationId xmlns:a16="http://schemas.microsoft.com/office/drawing/2014/main" id="{ABCA45D8-670F-E9DD-D800-B38D2538CD12}"/>
                </a:ext>
              </a:extLst>
            </p:cNvPr>
            <p:cNvGrpSpPr/>
            <p:nvPr/>
          </p:nvGrpSpPr>
          <p:grpSpPr>
            <a:xfrm>
              <a:off x="5149174" y="871015"/>
              <a:ext cx="2574588" cy="1411951"/>
              <a:chOff x="1178966" y="771550"/>
              <a:chExt cx="6785244" cy="3721151"/>
            </a:xfrm>
          </p:grpSpPr>
          <p:sp>
            <p:nvSpPr>
              <p:cNvPr id="18" name="Folded Corner 1">
                <a:extLst>
                  <a:ext uri="{FF2B5EF4-FFF2-40B4-BE49-F238E27FC236}">
                    <a16:creationId xmlns:a16="http://schemas.microsoft.com/office/drawing/2014/main" id="{AD2AEA1A-44AD-5163-D351-05B8E1DC6CDB}"/>
                  </a:ext>
                </a:extLst>
              </p:cNvPr>
              <p:cNvSpPr/>
              <p:nvPr/>
            </p:nvSpPr>
            <p:spPr>
              <a:xfrm>
                <a:off x="1178966" y="771550"/>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Arial" panose="020B0604020202020204" pitchFamily="34" charset="0"/>
                  <a:cs typeface="Arial" panose="020B0604020202020204" pitchFamily="34" charset="0"/>
                </a:endParaRPr>
              </a:p>
            </p:txBody>
          </p:sp>
          <p:sp>
            <p:nvSpPr>
              <p:cNvPr id="19" name="Folded Corner 4">
                <a:extLst>
                  <a:ext uri="{FF2B5EF4-FFF2-40B4-BE49-F238E27FC236}">
                    <a16:creationId xmlns:a16="http://schemas.microsoft.com/office/drawing/2014/main" id="{A972250F-7535-D2EE-D2FC-ED9BF1162BC2}"/>
                  </a:ext>
                </a:extLst>
              </p:cNvPr>
              <p:cNvSpPr/>
              <p:nvPr/>
            </p:nvSpPr>
            <p:spPr>
              <a:xfrm>
                <a:off x="1178966" y="2750301"/>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Arial" panose="020B0604020202020204" pitchFamily="34" charset="0"/>
                  <a:cs typeface="Arial" panose="020B0604020202020204" pitchFamily="34" charset="0"/>
                </a:endParaRPr>
              </a:p>
            </p:txBody>
          </p:sp>
          <p:sp>
            <p:nvSpPr>
              <p:cNvPr id="20" name="Folded Corner 5">
                <a:extLst>
                  <a:ext uri="{FF2B5EF4-FFF2-40B4-BE49-F238E27FC236}">
                    <a16:creationId xmlns:a16="http://schemas.microsoft.com/office/drawing/2014/main" id="{3F89FF0B-43D9-8F73-0A83-9399029676D0}"/>
                  </a:ext>
                </a:extLst>
              </p:cNvPr>
              <p:cNvSpPr/>
              <p:nvPr/>
            </p:nvSpPr>
            <p:spPr>
              <a:xfrm>
                <a:off x="3681000" y="2750301"/>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Arial" panose="020B0604020202020204" pitchFamily="34" charset="0"/>
                  <a:cs typeface="Arial" panose="020B0604020202020204" pitchFamily="34" charset="0"/>
                </a:endParaRPr>
              </a:p>
            </p:txBody>
          </p:sp>
          <p:sp>
            <p:nvSpPr>
              <p:cNvPr id="21" name="Folded Corner 6">
                <a:extLst>
                  <a:ext uri="{FF2B5EF4-FFF2-40B4-BE49-F238E27FC236}">
                    <a16:creationId xmlns:a16="http://schemas.microsoft.com/office/drawing/2014/main" id="{39B43F1A-888A-661E-521D-C5B0F1EF8AF3}"/>
                  </a:ext>
                </a:extLst>
              </p:cNvPr>
              <p:cNvSpPr/>
              <p:nvPr/>
            </p:nvSpPr>
            <p:spPr>
              <a:xfrm>
                <a:off x="3680588" y="771550"/>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22" name="Folded Corner 7">
                <a:extLst>
                  <a:ext uri="{FF2B5EF4-FFF2-40B4-BE49-F238E27FC236}">
                    <a16:creationId xmlns:a16="http://schemas.microsoft.com/office/drawing/2014/main" id="{ED01949C-487D-9CD3-6917-1642A0B71CF5}"/>
                  </a:ext>
                </a:extLst>
              </p:cNvPr>
              <p:cNvSpPr/>
              <p:nvPr/>
            </p:nvSpPr>
            <p:spPr>
              <a:xfrm>
                <a:off x="6182210" y="2750301"/>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Arial" panose="020B0604020202020204" pitchFamily="34" charset="0"/>
                  <a:cs typeface="Arial" panose="020B0604020202020204" pitchFamily="34" charset="0"/>
                </a:endParaRPr>
              </a:p>
            </p:txBody>
          </p:sp>
          <p:sp>
            <p:nvSpPr>
              <p:cNvPr id="23" name="Folded Corner 8">
                <a:extLst>
                  <a:ext uri="{FF2B5EF4-FFF2-40B4-BE49-F238E27FC236}">
                    <a16:creationId xmlns:a16="http://schemas.microsoft.com/office/drawing/2014/main" id="{7DD92688-8E18-94CF-DF1D-BFD44D5E321C}"/>
                  </a:ext>
                </a:extLst>
              </p:cNvPr>
              <p:cNvSpPr/>
              <p:nvPr/>
            </p:nvSpPr>
            <p:spPr>
              <a:xfrm>
                <a:off x="6182210" y="771550"/>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Arial" panose="020B0604020202020204" pitchFamily="34" charset="0"/>
                  <a:cs typeface="Arial" panose="020B0604020202020204" pitchFamily="34" charset="0"/>
                </a:endParaRPr>
              </a:p>
            </p:txBody>
          </p:sp>
        </p:grpSp>
      </p:grpSp>
      <p:pic>
        <p:nvPicPr>
          <p:cNvPr id="35" name="Graphic 34" descr="Orange circle icon: Make a note">
            <a:extLst>
              <a:ext uri="{FF2B5EF4-FFF2-40B4-BE49-F238E27FC236}">
                <a16:creationId xmlns:a16="http://schemas.microsoft.com/office/drawing/2014/main" id="{CE294C54-E414-B8D0-FE4F-1412BBD9B5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2000" y="3587863"/>
            <a:ext cx="900000" cy="900000"/>
          </a:xfrm>
          <a:prstGeom prst="rect">
            <a:avLst/>
          </a:prstGeom>
        </p:spPr>
      </p:pic>
      <p:pic>
        <p:nvPicPr>
          <p:cNvPr id="36" name="Graphic 26" descr="Orange circle icon: Whole-group discussion">
            <a:extLst>
              <a:ext uri="{FF2B5EF4-FFF2-40B4-BE49-F238E27FC236}">
                <a16:creationId xmlns:a16="http://schemas.microsoft.com/office/drawing/2014/main" id="{AE0AC079-D37B-1050-C68B-08CF7E308B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24913" y="3587863"/>
            <a:ext cx="900000" cy="900000"/>
          </a:xfrm>
          <a:prstGeom prst="rect">
            <a:avLst/>
          </a:prstGeom>
        </p:spPr>
      </p:pic>
    </p:spTree>
    <p:extLst>
      <p:ext uri="{BB962C8B-B14F-4D97-AF65-F5344CB8AC3E}">
        <p14:creationId xmlns:p14="http://schemas.microsoft.com/office/powerpoint/2010/main" val="6714686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B7851-D776-9B26-D9ED-2680763D2F2C}"/>
              </a:ext>
            </a:extLst>
          </p:cNvPr>
          <p:cNvSpPr>
            <a:spLocks noGrp="1"/>
          </p:cNvSpPr>
          <p:nvPr>
            <p:ph type="title"/>
          </p:nvPr>
        </p:nvSpPr>
        <p:spPr/>
        <p:txBody>
          <a:bodyPr/>
          <a:lstStyle/>
          <a:p>
            <a:r>
              <a:rPr lang="en-US" dirty="0"/>
              <a:t>Teaching learning cycle: Supported writing</a:t>
            </a:r>
          </a:p>
        </p:txBody>
      </p:sp>
      <p:sp>
        <p:nvSpPr>
          <p:cNvPr id="3" name="Content Placeholder 2">
            <a:extLst>
              <a:ext uri="{FF2B5EF4-FFF2-40B4-BE49-F238E27FC236}">
                <a16:creationId xmlns:a16="http://schemas.microsoft.com/office/drawing/2014/main" id="{FC7EB45B-5126-76C3-5FE9-E3E6FE430EE9}"/>
              </a:ext>
            </a:extLst>
          </p:cNvPr>
          <p:cNvSpPr>
            <a:spLocks noGrp="1"/>
          </p:cNvSpPr>
          <p:nvPr>
            <p:ph idx="1"/>
          </p:nvPr>
        </p:nvSpPr>
        <p:spPr>
          <a:xfrm>
            <a:off x="327025" y="771550"/>
            <a:ext cx="5286375" cy="3708000"/>
          </a:xfrm>
        </p:spPr>
        <p:txBody>
          <a:bodyPr>
            <a:normAutofit/>
          </a:bodyPr>
          <a:lstStyle/>
          <a:p>
            <a:pPr>
              <a:lnSpc>
                <a:spcPct val="90000"/>
              </a:lnSpc>
            </a:pPr>
            <a:r>
              <a:rPr lang="en-US" dirty="0">
                <a:latin typeface="Arial"/>
                <a:cs typeface="Arial"/>
              </a:rPr>
              <a:t>To support students’ writing, consider: </a:t>
            </a:r>
          </a:p>
          <a:p>
            <a:pPr marL="252000" indent="-252000">
              <a:buFont typeface="Arial" panose="020B0604020202020204" pitchFamily="34" charset="0"/>
              <a:buChar char="•"/>
            </a:pPr>
            <a:r>
              <a:rPr lang="en-US" dirty="0">
                <a:latin typeface="Arial"/>
                <a:cs typeface="Arial"/>
              </a:rPr>
              <a:t>engaging students in a range of modelled writing activities</a:t>
            </a:r>
          </a:p>
          <a:p>
            <a:pPr marL="252000" indent="-252000">
              <a:buFont typeface="Arial" panose="020B0604020202020204" pitchFamily="34" charset="0"/>
              <a:buChar char="•"/>
            </a:pPr>
            <a:r>
              <a:rPr lang="en-US" dirty="0">
                <a:latin typeface="Arial"/>
                <a:cs typeface="Arial"/>
              </a:rPr>
              <a:t>jointly composing a text with students, encouraging student input and feedback</a:t>
            </a:r>
          </a:p>
          <a:p>
            <a:pPr marL="252000" indent="-252000">
              <a:buFont typeface="Arial" panose="020B0604020202020204" pitchFamily="34" charset="0"/>
              <a:buChar char="•"/>
            </a:pPr>
            <a:r>
              <a:rPr lang="en-US" dirty="0">
                <a:latin typeface="Arial"/>
                <a:cs typeface="Arial"/>
              </a:rPr>
              <a:t>giving students opportunities to experience the writing process. </a:t>
            </a:r>
            <a:endParaRPr lang="en-US" dirty="0"/>
          </a:p>
          <a:p>
            <a:endParaRPr lang="en-US" dirty="0"/>
          </a:p>
        </p:txBody>
      </p:sp>
      <p:pic>
        <p:nvPicPr>
          <p:cNvPr id="5" name="Content Placeholder 4" descr="A diagram of a student progress&#10;&#10;Description automatically generated">
            <a:extLst>
              <a:ext uri="{FF2B5EF4-FFF2-40B4-BE49-F238E27FC236}">
                <a16:creationId xmlns:a16="http://schemas.microsoft.com/office/drawing/2014/main" id="{97D7818F-6480-BFDD-6A7F-04E7922DC0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341" y="693377"/>
            <a:ext cx="2684483" cy="2160914"/>
          </a:xfrm>
          <a:prstGeom prst="rect">
            <a:avLst/>
          </a:prstGeom>
        </p:spPr>
      </p:pic>
      <p:cxnSp>
        <p:nvCxnSpPr>
          <p:cNvPr id="8" name="Straight Arrow Connector 7">
            <a:extLst>
              <a:ext uri="{FF2B5EF4-FFF2-40B4-BE49-F238E27FC236}">
                <a16:creationId xmlns:a16="http://schemas.microsoft.com/office/drawing/2014/main" id="{93F5D3B2-47B7-A6AB-1D42-C5444ABF99BD}"/>
              </a:ext>
            </a:extLst>
          </p:cNvPr>
          <p:cNvCxnSpPr>
            <a:cxnSpLocks/>
          </p:cNvCxnSpPr>
          <p:nvPr/>
        </p:nvCxnSpPr>
        <p:spPr>
          <a:xfrm rot="1800000" flipH="1" flipV="1">
            <a:off x="7659646" y="2587442"/>
            <a:ext cx="562920" cy="28509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B9B5D6D-AE56-6898-2BB7-DE44ADCB3719}"/>
              </a:ext>
            </a:extLst>
          </p:cNvPr>
          <p:cNvSpPr txBox="1"/>
          <p:nvPr/>
        </p:nvSpPr>
        <p:spPr>
          <a:xfrm>
            <a:off x="327026" y="4315954"/>
            <a:ext cx="8497888" cy="230832"/>
          </a:xfrm>
          <a:prstGeom prst="rect">
            <a:avLst/>
          </a:prstGeom>
          <a:noFill/>
        </p:spPr>
        <p:txBody>
          <a:bodyPr wrap="square" lIns="0" rIns="0">
            <a:spAutoFit/>
          </a:bodyPr>
          <a:lstStyle/>
          <a:p>
            <a:r>
              <a:rPr lang="en-US" sz="900" dirty="0">
                <a:effectLst/>
                <a:ea typeface="Aptos" panose="020B0004020202020204" pitchFamily="34" charset="0"/>
                <a:cs typeface="Aptos" panose="020B0004020202020204" pitchFamily="34" charset="0"/>
              </a:rPr>
              <a:t>‘Teaching learning cycle’ diagram supplied by Bev Derewianka co-author of Derewianka B and Jones P (2022) Teaching Language in Context Oxford University Press.</a:t>
            </a:r>
            <a:endParaRPr lang="en-AU" sz="900" dirty="0">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5525721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A9F09-C702-FF21-D4F5-0DC2028128C2}"/>
            </a:ext>
          </a:extLst>
        </p:cNvPr>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4E6A2B13-7231-42C7-E3FB-393480127B88}"/>
              </a:ext>
            </a:extLst>
          </p:cNvPr>
          <p:cNvGraphicFramePr>
            <a:graphicFrameLocks/>
          </p:cNvGraphicFramePr>
          <p:nvPr>
            <p:extLst>
              <p:ext uri="{D42A27DB-BD31-4B8C-83A1-F6EECF244321}">
                <p14:modId xmlns:p14="http://schemas.microsoft.com/office/powerpoint/2010/main" val="1580037080"/>
              </p:ext>
            </p:extLst>
          </p:nvPr>
        </p:nvGraphicFramePr>
        <p:xfrm>
          <a:off x="327025" y="1158456"/>
          <a:ext cx="8150363" cy="3143778"/>
        </p:xfrm>
        <a:graphic>
          <a:graphicData uri="http://schemas.openxmlformats.org/drawingml/2006/table">
            <a:tbl>
              <a:tblPr firstRow="1" bandRow="1">
                <a:tableStyleId>{17292A2E-F333-43FB-9621-5CBBE7FDCDCB}</a:tableStyleId>
              </a:tblPr>
              <a:tblGrid>
                <a:gridCol w="1986493">
                  <a:extLst>
                    <a:ext uri="{9D8B030D-6E8A-4147-A177-3AD203B41FA5}">
                      <a16:colId xmlns:a16="http://schemas.microsoft.com/office/drawing/2014/main" val="20000"/>
                    </a:ext>
                  </a:extLst>
                </a:gridCol>
                <a:gridCol w="2095534">
                  <a:extLst>
                    <a:ext uri="{9D8B030D-6E8A-4147-A177-3AD203B41FA5}">
                      <a16:colId xmlns:a16="http://schemas.microsoft.com/office/drawing/2014/main" val="20001"/>
                    </a:ext>
                  </a:extLst>
                </a:gridCol>
                <a:gridCol w="4068336">
                  <a:extLst>
                    <a:ext uri="{9D8B030D-6E8A-4147-A177-3AD203B41FA5}">
                      <a16:colId xmlns:a16="http://schemas.microsoft.com/office/drawing/2014/main" val="937836641"/>
                    </a:ext>
                  </a:extLst>
                </a:gridCol>
              </a:tblGrid>
              <a:tr h="256666">
                <a:tc>
                  <a:txBody>
                    <a:bodyPr/>
                    <a:lstStyle/>
                    <a:p>
                      <a:r>
                        <a:rPr lang="en-AU" sz="1600" dirty="0">
                          <a:latin typeface="Arial" panose="020B0604020202020204" pitchFamily="34" charset="0"/>
                          <a:cs typeface="Arial" panose="020B0604020202020204" pitchFamily="34" charset="0"/>
                        </a:rPr>
                        <a:t>Stages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1600" dirty="0">
                          <a:latin typeface="Arial" panose="020B0604020202020204" pitchFamily="34" charset="0"/>
                          <a:cs typeface="Arial" panose="020B0604020202020204" pitchFamily="34" charset="0"/>
                        </a:rPr>
                        <a:t>Possible phases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1600" dirty="0">
                          <a:latin typeface="Arial" panose="020B0604020202020204" pitchFamily="34" charset="0"/>
                          <a:cs typeface="Arial" panose="020B0604020202020204" pitchFamily="34" charset="0"/>
                        </a:rPr>
                        <a:t>Planning notes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459446">
                <a:tc>
                  <a:txBody>
                    <a:bodyPr/>
                    <a:lstStyle/>
                    <a:p>
                      <a:r>
                        <a:rPr lang="en-AU" sz="1600" dirty="0">
                          <a:solidFill>
                            <a:schemeClr val="tx2"/>
                          </a:solidFill>
                          <a:latin typeface="Arial" panose="020B0604020202020204" pitchFamily="34" charset="0"/>
                          <a:cs typeface="Arial" panose="020B0604020202020204" pitchFamily="34" charset="0"/>
                        </a:rPr>
                        <a:t>General statement</a:t>
                      </a:r>
                    </a:p>
                    <a:p>
                      <a:r>
                        <a:rPr lang="en-AU" sz="1400" dirty="0">
                          <a:solidFill>
                            <a:schemeClr val="tx2"/>
                          </a:solidFill>
                          <a:latin typeface="Arial" panose="020B0604020202020204" pitchFamily="34" charset="0"/>
                          <a:cs typeface="Arial" panose="020B0604020202020204" pitchFamily="34" charset="0"/>
                        </a:rPr>
                        <a:t>(one sentence)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lnTlToBr w="12700" cap="flat" cmpd="sng" algn="ctr">
                      <a:solidFill>
                        <a:schemeClr val="accent1">
                          <a:lumMod val="40000"/>
                          <a:lumOff val="60000"/>
                        </a:schemeClr>
                      </a:solidFill>
                      <a:prstDash val="solid"/>
                      <a:round/>
                      <a:headEnd type="none" w="med" len="med"/>
                      <a:tailEnd type="none" w="med" len="med"/>
                    </a:lnTlToB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r h="431967">
                <a:tc>
                  <a:txBody>
                    <a:bodyPr/>
                    <a:lstStyle/>
                    <a:p>
                      <a:r>
                        <a:rPr lang="en-AU" sz="1600" dirty="0">
                          <a:solidFill>
                            <a:schemeClr val="tx2"/>
                          </a:solidFill>
                          <a:latin typeface="Arial" panose="020B0604020202020204" pitchFamily="34" charset="0"/>
                          <a:cs typeface="Arial" panose="020B0604020202020204" pitchFamily="34" charset="0"/>
                        </a:rPr>
                        <a:t>Description</a:t>
                      </a:r>
                    </a:p>
                    <a:p>
                      <a:r>
                        <a:rPr lang="en-AU" sz="1400" dirty="0">
                          <a:solidFill>
                            <a:schemeClr val="tx2"/>
                          </a:solidFill>
                          <a:latin typeface="Arial" panose="020B0604020202020204" pitchFamily="34" charset="0"/>
                          <a:cs typeface="Arial" panose="020B0604020202020204" pitchFamily="34" charset="0"/>
                        </a:rPr>
                        <a:t>(multiple paragraphs)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solidFill>
                            <a:schemeClr val="tx2"/>
                          </a:solidFill>
                          <a:latin typeface="Arial" panose="020B0604020202020204" pitchFamily="34" charset="0"/>
                          <a:cs typeface="Arial" panose="020B0604020202020204" pitchFamily="34" charset="0"/>
                        </a:rPr>
                        <a:t>kitchen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2"/>
                  </a:ext>
                </a:extLst>
              </a:tr>
              <a:tr h="418224">
                <a:tc>
                  <a:txBody>
                    <a:bodyPr/>
                    <a:lstStyle/>
                    <a:p>
                      <a:endParaRPr lang="en-AU" sz="16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solidFill>
                            <a:schemeClr val="tx2"/>
                          </a:solidFill>
                          <a:latin typeface="Arial" panose="020B0604020202020204" pitchFamily="34" charset="0"/>
                          <a:cs typeface="Arial" panose="020B0604020202020204" pitchFamily="34" charset="0"/>
                        </a:rPr>
                        <a:t>bathroom</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819702159"/>
                  </a:ext>
                </a:extLst>
              </a:tr>
              <a:tr h="657353">
                <a:tc>
                  <a:txBody>
                    <a:bodyPr/>
                    <a:lstStyle/>
                    <a:p>
                      <a:endParaRPr lang="en-AU" sz="16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solidFill>
                            <a:schemeClr val="tx2"/>
                          </a:solidFill>
                          <a:latin typeface="Arial" panose="020B0604020202020204" pitchFamily="34" charset="0"/>
                          <a:cs typeface="Arial" panose="020B0604020202020204" pitchFamily="34" charset="0"/>
                        </a:rPr>
                        <a:t>[add additional rows and names for other relevant phases]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125362959"/>
                  </a:ext>
                </a:extLst>
              </a:tr>
              <a:tr h="561586">
                <a:tc>
                  <a:txBody>
                    <a:bodyPr/>
                    <a:lstStyle/>
                    <a:p>
                      <a:r>
                        <a:rPr lang="en-AU" sz="1600">
                          <a:solidFill>
                            <a:schemeClr val="tx2"/>
                          </a:solidFill>
                          <a:latin typeface="Arial" panose="020B0604020202020204" pitchFamily="34" charset="0"/>
                          <a:cs typeface="Arial" panose="020B0604020202020204" pitchFamily="34" charset="0"/>
                        </a:rPr>
                        <a:t>Summary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a:solidFill>
                            <a:schemeClr val="tx2"/>
                          </a:solidFill>
                          <a:latin typeface="Arial" panose="020B0604020202020204" pitchFamily="34" charset="0"/>
                          <a:cs typeface="Arial" panose="020B0604020202020204" pitchFamily="34" charset="0"/>
                        </a:rPr>
                        <a:t>(one sentence)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lnTlToBr w="12700" cap="flat" cmpd="sng" algn="ctr">
                      <a:solidFill>
                        <a:schemeClr val="accent1">
                          <a:lumMod val="40000"/>
                          <a:lumOff val="60000"/>
                        </a:schemeClr>
                      </a:solidFill>
                      <a:prstDash val="solid"/>
                      <a:round/>
                      <a:headEnd type="none" w="med" len="med"/>
                      <a:tailEnd type="none" w="med" len="med"/>
                    </a:lnTlToBr>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0A696F65-7191-CC4F-E6BE-A4EC61ED6C25}"/>
              </a:ext>
            </a:extLst>
          </p:cNvPr>
          <p:cNvSpPr txBox="1"/>
          <p:nvPr/>
        </p:nvSpPr>
        <p:spPr>
          <a:xfrm>
            <a:off x="327025" y="706219"/>
            <a:ext cx="3235982" cy="400110"/>
          </a:xfrm>
          <a:prstGeom prst="rect">
            <a:avLst/>
          </a:prstGeom>
          <a:noFill/>
        </p:spPr>
        <p:txBody>
          <a:bodyPr wrap="square" lIns="0" rIns="0" rtlCol="0">
            <a:spAutoFit/>
          </a:bodyPr>
          <a:lstStyle/>
          <a:p>
            <a:r>
              <a:rPr lang="en-AU" sz="2000" b="1" dirty="0"/>
              <a:t>Planning template</a:t>
            </a:r>
          </a:p>
        </p:txBody>
      </p:sp>
      <p:sp>
        <p:nvSpPr>
          <p:cNvPr id="34" name="Title 33">
            <a:extLst>
              <a:ext uri="{FF2B5EF4-FFF2-40B4-BE49-F238E27FC236}">
                <a16:creationId xmlns:a16="http://schemas.microsoft.com/office/drawing/2014/main" id="{321F6358-2C3C-3057-826B-8FC944562697}"/>
              </a:ext>
            </a:extLst>
          </p:cNvPr>
          <p:cNvSpPr>
            <a:spLocks noGrp="1"/>
          </p:cNvSpPr>
          <p:nvPr>
            <p:ph type="title"/>
          </p:nvPr>
        </p:nvSpPr>
        <p:spPr/>
        <p:txBody>
          <a:bodyPr>
            <a:normAutofit/>
          </a:bodyPr>
          <a:lstStyle/>
          <a:p>
            <a:r>
              <a:rPr lang="en-AU"/>
              <a:t>Example activity to support joint construction</a:t>
            </a:r>
          </a:p>
        </p:txBody>
      </p:sp>
      <p:pic>
        <p:nvPicPr>
          <p:cNvPr id="2" name="Picture Placeholder 3">
            <a:extLst>
              <a:ext uri="{FF2B5EF4-FFF2-40B4-BE49-F238E27FC236}">
                <a16:creationId xmlns:a16="http://schemas.microsoft.com/office/drawing/2014/main" id="{54AE7AB9-23C5-0752-4FD7-9B4297BC1FE4}"/>
              </a:ext>
            </a:extLst>
          </p:cNvPr>
          <p:cNvPicPr>
            <a:picLocks noChangeAspect="1"/>
          </p:cNvPicPr>
          <p:nvPr/>
        </p:nvPicPr>
        <p:blipFill>
          <a:blip r:embed="rId3"/>
          <a:srcRect/>
          <a:stretch>
            <a:fillRect/>
          </a:stretch>
        </p:blipFill>
        <p:spPr>
          <a:xfrm>
            <a:off x="7923025" y="3741934"/>
            <a:ext cx="900000" cy="900000"/>
          </a:xfrm>
          <a:prstGeom prst="rect">
            <a:avLst/>
          </a:prstGeom>
        </p:spPr>
      </p:pic>
    </p:spTree>
    <p:extLst>
      <p:ext uri="{BB962C8B-B14F-4D97-AF65-F5344CB8AC3E}">
        <p14:creationId xmlns:p14="http://schemas.microsoft.com/office/powerpoint/2010/main" val="277377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11CE6-091F-40BD-A5F1-060386F411E6}"/>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D8149D3F-83D2-140F-45C9-D1CFA5DB34B8}"/>
              </a:ext>
            </a:extLst>
          </p:cNvPr>
          <p:cNvSpPr>
            <a:spLocks noGrp="1"/>
          </p:cNvSpPr>
          <p:nvPr>
            <p:ph type="title"/>
          </p:nvPr>
        </p:nvSpPr>
        <p:spPr/>
        <p:txBody>
          <a:bodyPr>
            <a:normAutofit/>
          </a:bodyPr>
          <a:lstStyle/>
          <a:p>
            <a:r>
              <a:rPr lang="en-AU" dirty="0"/>
              <a:t>Example activities to support joint construction</a:t>
            </a:r>
          </a:p>
        </p:txBody>
      </p:sp>
      <p:graphicFrame>
        <p:nvGraphicFramePr>
          <p:cNvPr id="3" name="Content Placeholder 3">
            <a:extLst>
              <a:ext uri="{FF2B5EF4-FFF2-40B4-BE49-F238E27FC236}">
                <a16:creationId xmlns:a16="http://schemas.microsoft.com/office/drawing/2014/main" id="{D3702E8C-8B24-F3AE-EB26-D4082B7F7E51}"/>
              </a:ext>
            </a:extLst>
          </p:cNvPr>
          <p:cNvGraphicFramePr>
            <a:graphicFrameLocks/>
          </p:cNvGraphicFramePr>
          <p:nvPr>
            <p:extLst>
              <p:ext uri="{D42A27DB-BD31-4B8C-83A1-F6EECF244321}">
                <p14:modId xmlns:p14="http://schemas.microsoft.com/office/powerpoint/2010/main" val="3350345344"/>
              </p:ext>
            </p:extLst>
          </p:nvPr>
        </p:nvGraphicFramePr>
        <p:xfrm>
          <a:off x="324246" y="1159200"/>
          <a:ext cx="8495508" cy="2331664"/>
        </p:xfrm>
        <a:graphic>
          <a:graphicData uri="http://schemas.openxmlformats.org/drawingml/2006/table">
            <a:tbl>
              <a:tblPr firstRow="1" bandRow="1">
                <a:tableStyleId>{17292A2E-F333-43FB-9621-5CBBE7FDCDCB}</a:tableStyleId>
              </a:tblPr>
              <a:tblGrid>
                <a:gridCol w="2123877">
                  <a:extLst>
                    <a:ext uri="{9D8B030D-6E8A-4147-A177-3AD203B41FA5}">
                      <a16:colId xmlns:a16="http://schemas.microsoft.com/office/drawing/2014/main" val="20000"/>
                    </a:ext>
                  </a:extLst>
                </a:gridCol>
                <a:gridCol w="2123877">
                  <a:extLst>
                    <a:ext uri="{9D8B030D-6E8A-4147-A177-3AD203B41FA5}">
                      <a16:colId xmlns:a16="http://schemas.microsoft.com/office/drawing/2014/main" val="20001"/>
                    </a:ext>
                  </a:extLst>
                </a:gridCol>
                <a:gridCol w="2123877">
                  <a:extLst>
                    <a:ext uri="{9D8B030D-6E8A-4147-A177-3AD203B41FA5}">
                      <a16:colId xmlns:a16="http://schemas.microsoft.com/office/drawing/2014/main" val="20002"/>
                    </a:ext>
                  </a:extLst>
                </a:gridCol>
                <a:gridCol w="2123877">
                  <a:extLst>
                    <a:ext uri="{9D8B030D-6E8A-4147-A177-3AD203B41FA5}">
                      <a16:colId xmlns:a16="http://schemas.microsoft.com/office/drawing/2014/main" val="65915470"/>
                    </a:ext>
                  </a:extLst>
                </a:gridCol>
              </a:tblGrid>
              <a:tr h="377162">
                <a:tc>
                  <a:txBody>
                    <a:bodyPr/>
                    <a:lstStyle/>
                    <a:p>
                      <a:r>
                        <a:rPr lang="en-AU" sz="1800" b="0" dirty="0">
                          <a:solidFill>
                            <a:schemeClr val="tx2"/>
                          </a:solidFill>
                          <a:latin typeface="Arial" panose="020B0604020202020204" pitchFamily="34" charset="0"/>
                          <a:cs typeface="Arial" panose="020B0604020202020204" pitchFamily="34" charset="0"/>
                        </a:rPr>
                        <a:t>With </a:t>
                      </a:r>
                      <a:r>
                        <a:rPr lang="en-AU" sz="1800" b="0" kern="1200" dirty="0">
                          <a:solidFill>
                            <a:schemeClr val="tx2"/>
                          </a:solidFill>
                          <a:highlight>
                            <a:srgbClr val="C8DDF2"/>
                          </a:highlight>
                          <a:latin typeface="Arial" panose="020B0604020202020204" pitchFamily="34" charset="0"/>
                          <a:ea typeface="+mn-ea"/>
                          <a:cs typeface="Arial" panose="020B0604020202020204" pitchFamily="34" charset="0"/>
                        </a:rPr>
                        <a:t>two relaxing sitting spaces</a:t>
                      </a:r>
                      <a:r>
                        <a:rPr lang="en-AU" sz="1800" b="0" kern="1200" dirty="0">
                          <a:solidFill>
                            <a:schemeClr val="tx2"/>
                          </a:solidFill>
                          <a:latin typeface="Arial" panose="020B0604020202020204" pitchFamily="34" charset="0"/>
                          <a:ea typeface="+mn-ea"/>
                          <a:cs typeface="Arial" panose="020B0604020202020204" pitchFamily="34" charset="0"/>
                        </a:rPr>
                        <a:t> </a:t>
                      </a:r>
                      <a:r>
                        <a:rPr lang="en-AU" sz="1800" b="0" dirty="0">
                          <a:solidFill>
                            <a:schemeClr val="tx2"/>
                          </a:solidFill>
                          <a:latin typeface="Arial" panose="020B0604020202020204" pitchFamily="34" charset="0"/>
                          <a:cs typeface="Arial" panose="020B0604020202020204" pitchFamily="34" charset="0"/>
                        </a:rPr>
                        <a:t>and </a:t>
                      </a:r>
                      <a:r>
                        <a:rPr lang="en-AU" sz="1800" b="0" kern="1200" dirty="0">
                          <a:solidFill>
                            <a:schemeClr val="tx2"/>
                          </a:solidFill>
                          <a:highlight>
                            <a:srgbClr val="C8DDF2"/>
                          </a:highlight>
                          <a:latin typeface="Arial" panose="020B0604020202020204" pitchFamily="34" charset="0"/>
                          <a:ea typeface="+mn-ea"/>
                          <a:cs typeface="Arial" panose="020B0604020202020204" pitchFamily="34" charset="0"/>
                        </a:rPr>
                        <a:t>a luxurious bathroom,</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bg1"/>
                    </a:solidFill>
                  </a:tcPr>
                </a:tc>
                <a:tc>
                  <a:txBody>
                    <a:bodyPr/>
                    <a:lstStyle/>
                    <a:p>
                      <a:r>
                        <a:rPr lang="en-AU" sz="1800" b="0" dirty="0">
                          <a:solidFill>
                            <a:schemeClr val="tx2"/>
                          </a:solidFill>
                          <a:latin typeface="Arial" panose="020B0604020202020204" pitchFamily="34" charset="0"/>
                          <a:cs typeface="Arial" panose="020B0604020202020204" pitchFamily="34" charset="0"/>
                        </a:rPr>
                        <a:t>our </a:t>
                      </a:r>
                      <a:r>
                        <a:rPr lang="en-AU" sz="1800" b="0" kern="1200" dirty="0">
                          <a:solidFill>
                            <a:schemeClr val="tx2"/>
                          </a:solidFill>
                          <a:highlight>
                            <a:srgbClr val="C8DDF2"/>
                          </a:highlight>
                          <a:latin typeface="Arial" panose="020B0604020202020204" pitchFamily="34" charset="0"/>
                          <a:ea typeface="+mn-ea"/>
                          <a:cs typeface="Arial" panose="020B0604020202020204" pitchFamily="34" charset="0"/>
                        </a:rPr>
                        <a:t>Binna Burra 25</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bg1"/>
                    </a:solidFill>
                  </a:tcPr>
                </a:tc>
                <a:tc>
                  <a:txBody>
                    <a:bodyPr/>
                    <a:lstStyle/>
                    <a:p>
                      <a:r>
                        <a:rPr lang="en-AU" sz="1800" b="0">
                          <a:solidFill>
                            <a:schemeClr val="tx2"/>
                          </a:solidFill>
                          <a:latin typeface="Arial" panose="020B0604020202020204" pitchFamily="34" charset="0"/>
                          <a:cs typeface="Arial" panose="020B0604020202020204" pitchFamily="34" charset="0"/>
                        </a:rPr>
                        <a:t>is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bg1"/>
                    </a:solidFill>
                  </a:tcPr>
                </a:tc>
                <a:tc>
                  <a:txBody>
                    <a:bodyPr/>
                    <a:lstStyle/>
                    <a:p>
                      <a:r>
                        <a:rPr lang="en-AU" sz="1800" b="0" dirty="0">
                          <a:solidFill>
                            <a:schemeClr val="tx2"/>
                          </a:solidFill>
                          <a:latin typeface="Arial" panose="020B0604020202020204" pitchFamily="34" charset="0"/>
                          <a:cs typeface="Arial" panose="020B0604020202020204" pitchFamily="34" charset="0"/>
                        </a:rPr>
                        <a:t>the </a:t>
                      </a:r>
                      <a:r>
                        <a:rPr lang="en-AU" sz="1800" b="0" kern="1200" dirty="0">
                          <a:solidFill>
                            <a:schemeClr val="tx2"/>
                          </a:solidFill>
                          <a:highlight>
                            <a:srgbClr val="C8DDF2"/>
                          </a:highlight>
                          <a:latin typeface="Arial" panose="020B0604020202020204" pitchFamily="34" charset="0"/>
                          <a:ea typeface="+mn-ea"/>
                          <a:cs typeface="Arial" panose="020B0604020202020204" pitchFamily="34" charset="0"/>
                        </a:rPr>
                        <a:t>pinnacle</a:t>
                      </a:r>
                      <a:r>
                        <a:rPr lang="en-AU" sz="1800" b="0" dirty="0">
                          <a:solidFill>
                            <a:schemeClr val="tx2"/>
                          </a:solidFill>
                          <a:latin typeface="Arial" panose="020B0604020202020204" pitchFamily="34" charset="0"/>
                          <a:cs typeface="Arial" panose="020B0604020202020204" pitchFamily="34" charset="0"/>
                        </a:rPr>
                        <a:t> of </a:t>
                      </a:r>
                      <a:br>
                        <a:rPr lang="en-AU" sz="1800" b="0" dirty="0">
                          <a:solidFill>
                            <a:schemeClr val="tx2"/>
                          </a:solidFill>
                          <a:latin typeface="Arial" panose="020B0604020202020204" pitchFamily="34" charset="0"/>
                          <a:cs typeface="Arial" panose="020B0604020202020204" pitchFamily="34" charset="0"/>
                        </a:rPr>
                      </a:br>
                      <a:r>
                        <a:rPr lang="en-AU" sz="1800" b="0" dirty="0">
                          <a:solidFill>
                            <a:schemeClr val="tx2"/>
                          </a:solidFill>
                          <a:latin typeface="Arial" panose="020B0604020202020204" pitchFamily="34" charset="0"/>
                          <a:cs typeface="Arial" panose="020B0604020202020204" pitchFamily="34" charset="0"/>
                        </a:rPr>
                        <a:t>tiny houses.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7162">
                <a:tc>
                  <a:txBody>
                    <a:bodyPr/>
                    <a:lstStyle/>
                    <a:p>
                      <a:r>
                        <a:rPr lang="en-AU" sz="1800" dirty="0">
                          <a:solidFill>
                            <a:schemeClr val="tx2"/>
                          </a:solidFill>
                          <a:latin typeface="Arial" panose="020B0604020202020204" pitchFamily="34" charset="0"/>
                          <a:cs typeface="Arial" panose="020B0604020202020204" pitchFamily="34" charset="0"/>
                        </a:rPr>
                        <a:t>With </a:t>
                      </a:r>
                      <a:r>
                        <a:rPr lang="en-AU" sz="1800" dirty="0">
                          <a:solidFill>
                            <a:schemeClr val="tx2"/>
                          </a:solidFill>
                          <a:highlight>
                            <a:srgbClr val="C8DDF2"/>
                          </a:highlight>
                          <a:latin typeface="Arial" panose="020B0604020202020204" pitchFamily="34" charset="0"/>
                          <a:cs typeface="Arial" panose="020B0604020202020204" pitchFamily="34" charset="0"/>
                        </a:rPr>
                        <a:t>[noun group for feature]</a:t>
                      </a:r>
                      <a:r>
                        <a:rPr lang="en-AU" sz="1800" dirty="0">
                          <a:solidFill>
                            <a:schemeClr val="tx2"/>
                          </a:solidFill>
                          <a:highlight>
                            <a:srgbClr val="FFFFFF"/>
                          </a:highlight>
                          <a:latin typeface="Arial" panose="020B0604020202020204" pitchFamily="34" charset="0"/>
                          <a:cs typeface="Arial" panose="020B0604020202020204" pitchFamily="34" charset="0"/>
                        </a:rPr>
                        <a:t> </a:t>
                      </a:r>
                      <a:r>
                        <a:rPr lang="en-AU" sz="1800" dirty="0">
                          <a:solidFill>
                            <a:schemeClr val="tx2"/>
                          </a:solidFill>
                          <a:latin typeface="Arial" panose="020B0604020202020204" pitchFamily="34" charset="0"/>
                          <a:cs typeface="Arial" panose="020B0604020202020204" pitchFamily="34" charset="0"/>
                        </a:rPr>
                        <a:t>and </a:t>
                      </a:r>
                      <a:r>
                        <a:rPr lang="en-AU" sz="1800" dirty="0">
                          <a:solidFill>
                            <a:schemeClr val="tx2"/>
                          </a:solidFill>
                          <a:highlight>
                            <a:srgbClr val="C8DDF2"/>
                          </a:highlight>
                          <a:latin typeface="Arial" panose="020B0604020202020204" pitchFamily="34" charset="0"/>
                          <a:cs typeface="Arial" panose="020B0604020202020204" pitchFamily="34" charset="0"/>
                        </a:rPr>
                        <a:t>[noun group for feature]</a:t>
                      </a:r>
                      <a:r>
                        <a:rPr lang="en-AU" sz="1800" dirty="0">
                          <a:solidFill>
                            <a:schemeClr val="tx2"/>
                          </a:solidFill>
                          <a:latin typeface="Arial" panose="020B0604020202020204" pitchFamily="34" charset="0"/>
                          <a:cs typeface="Arial" panose="020B0604020202020204" pitchFamily="34" charset="0"/>
                        </a:rPr>
                        <a:t>,</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r>
                        <a:rPr lang="en-AU" sz="1800" dirty="0">
                          <a:solidFill>
                            <a:schemeClr val="tx2"/>
                          </a:solidFill>
                          <a:latin typeface="Arial" panose="020B0604020202020204" pitchFamily="34" charset="0"/>
                          <a:cs typeface="Arial" panose="020B0604020202020204" pitchFamily="34" charset="0"/>
                        </a:rPr>
                        <a:t>our </a:t>
                      </a:r>
                      <a:r>
                        <a:rPr lang="en-AU" sz="1800" dirty="0">
                          <a:solidFill>
                            <a:schemeClr val="tx2"/>
                          </a:solidFill>
                          <a:highlight>
                            <a:srgbClr val="C8DDF2"/>
                          </a:highlight>
                          <a:latin typeface="Arial" panose="020B0604020202020204" pitchFamily="34" charset="0"/>
                          <a:cs typeface="Arial" panose="020B0604020202020204" pitchFamily="34" charset="0"/>
                        </a:rPr>
                        <a:t>[words for </a:t>
                      </a:r>
                      <a:br>
                        <a:rPr lang="en-AU" sz="1800" dirty="0">
                          <a:solidFill>
                            <a:schemeClr val="tx2"/>
                          </a:solidFill>
                          <a:highlight>
                            <a:srgbClr val="C8DDF2"/>
                          </a:highlight>
                          <a:latin typeface="Arial" panose="020B0604020202020204" pitchFamily="34" charset="0"/>
                          <a:cs typeface="Arial" panose="020B0604020202020204" pitchFamily="34" charset="0"/>
                        </a:rPr>
                      </a:br>
                      <a:r>
                        <a:rPr lang="en-AU" sz="1800" dirty="0">
                          <a:solidFill>
                            <a:schemeClr val="tx2"/>
                          </a:solidFill>
                          <a:highlight>
                            <a:srgbClr val="C8DDF2"/>
                          </a:highlight>
                          <a:latin typeface="Arial" panose="020B0604020202020204" pitchFamily="34" charset="0"/>
                          <a:cs typeface="Arial" panose="020B0604020202020204" pitchFamily="34" charset="0"/>
                        </a:rPr>
                        <a:t>the noun group naming the type </a:t>
                      </a:r>
                      <a:br>
                        <a:rPr lang="en-AU" sz="1800" dirty="0">
                          <a:solidFill>
                            <a:schemeClr val="tx2"/>
                          </a:solidFill>
                          <a:highlight>
                            <a:srgbClr val="C8DDF2"/>
                          </a:highlight>
                          <a:latin typeface="Arial" panose="020B0604020202020204" pitchFamily="34" charset="0"/>
                          <a:cs typeface="Arial" panose="020B0604020202020204" pitchFamily="34" charset="0"/>
                        </a:rPr>
                      </a:br>
                      <a:r>
                        <a:rPr lang="en-AU" sz="1800" dirty="0">
                          <a:solidFill>
                            <a:schemeClr val="tx2"/>
                          </a:solidFill>
                          <a:highlight>
                            <a:srgbClr val="C8DDF2"/>
                          </a:highlight>
                          <a:latin typeface="Arial" panose="020B0604020202020204" pitchFamily="34" charset="0"/>
                          <a:cs typeface="Arial" panose="020B0604020202020204" pitchFamily="34" charset="0"/>
                        </a:rPr>
                        <a:t>of tiny house]</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r>
                        <a:rPr lang="en-AU" sz="1800" dirty="0">
                          <a:solidFill>
                            <a:schemeClr val="tx2"/>
                          </a:solidFill>
                          <a:latin typeface="Arial" panose="020B0604020202020204" pitchFamily="34" charset="0"/>
                          <a:cs typeface="Arial" panose="020B0604020202020204" pitchFamily="34" charset="0"/>
                        </a:rPr>
                        <a:t>is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r>
                        <a:rPr lang="en-AU" sz="1800" dirty="0">
                          <a:solidFill>
                            <a:schemeClr val="tx2"/>
                          </a:solidFill>
                          <a:latin typeface="Arial" panose="020B0604020202020204" pitchFamily="34" charset="0"/>
                          <a:cs typeface="Arial" panose="020B0604020202020204" pitchFamily="34" charset="0"/>
                        </a:rPr>
                        <a:t>the </a:t>
                      </a:r>
                      <a:r>
                        <a:rPr lang="en-AU" sz="1800" dirty="0">
                          <a:solidFill>
                            <a:schemeClr val="tx2"/>
                          </a:solidFill>
                          <a:highlight>
                            <a:srgbClr val="C8DDF2"/>
                          </a:highlight>
                          <a:latin typeface="Arial" panose="020B0604020202020204" pitchFamily="34" charset="0"/>
                          <a:cs typeface="Arial" panose="020B0604020202020204" pitchFamily="34" charset="0"/>
                        </a:rPr>
                        <a:t>[synonym meaning height </a:t>
                      </a:r>
                      <a:br>
                        <a:rPr lang="en-AU" sz="1800" dirty="0">
                          <a:solidFill>
                            <a:schemeClr val="tx2"/>
                          </a:solidFill>
                          <a:highlight>
                            <a:srgbClr val="C8DDF2"/>
                          </a:highlight>
                          <a:latin typeface="Arial" panose="020B0604020202020204" pitchFamily="34" charset="0"/>
                          <a:cs typeface="Arial" panose="020B0604020202020204" pitchFamily="34" charset="0"/>
                        </a:rPr>
                      </a:br>
                      <a:r>
                        <a:rPr lang="en-AU" sz="1800" dirty="0">
                          <a:solidFill>
                            <a:schemeClr val="tx2"/>
                          </a:solidFill>
                          <a:highlight>
                            <a:srgbClr val="C8DDF2"/>
                          </a:highlight>
                          <a:latin typeface="Arial" panose="020B0604020202020204" pitchFamily="34" charset="0"/>
                          <a:cs typeface="Arial" panose="020B0604020202020204" pitchFamily="34" charset="0"/>
                        </a:rPr>
                        <a:t>of achievement]</a:t>
                      </a:r>
                      <a:r>
                        <a:rPr lang="en-AU" sz="1800" dirty="0">
                          <a:solidFill>
                            <a:schemeClr val="tx2"/>
                          </a:solidFill>
                          <a:latin typeface="Arial" panose="020B0604020202020204" pitchFamily="34" charset="0"/>
                          <a:cs typeface="Arial" panose="020B0604020202020204" pitchFamily="34" charset="0"/>
                        </a:rPr>
                        <a:t> </a:t>
                      </a:r>
                      <a:br>
                        <a:rPr lang="en-AU" sz="1800" dirty="0">
                          <a:solidFill>
                            <a:schemeClr val="tx2"/>
                          </a:solidFill>
                          <a:latin typeface="Arial" panose="020B0604020202020204" pitchFamily="34" charset="0"/>
                          <a:cs typeface="Arial" panose="020B0604020202020204" pitchFamily="34" charset="0"/>
                        </a:rPr>
                      </a:br>
                      <a:r>
                        <a:rPr lang="en-AU" sz="1800" dirty="0">
                          <a:solidFill>
                            <a:schemeClr val="tx2"/>
                          </a:solidFill>
                          <a:latin typeface="Arial" panose="020B0604020202020204" pitchFamily="34" charset="0"/>
                          <a:cs typeface="Arial" panose="020B0604020202020204" pitchFamily="34" charset="0"/>
                        </a:rPr>
                        <a:t>of tiny houses.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TextBox 3">
            <a:extLst>
              <a:ext uri="{FF2B5EF4-FFF2-40B4-BE49-F238E27FC236}">
                <a16:creationId xmlns:a16="http://schemas.microsoft.com/office/drawing/2014/main" id="{C7BA8D4C-878C-D30B-F779-F361F0292267}"/>
              </a:ext>
            </a:extLst>
          </p:cNvPr>
          <p:cNvSpPr txBox="1"/>
          <p:nvPr/>
        </p:nvSpPr>
        <p:spPr>
          <a:xfrm>
            <a:off x="327025" y="703970"/>
            <a:ext cx="7871044" cy="400110"/>
          </a:xfrm>
          <a:prstGeom prst="rect">
            <a:avLst/>
          </a:prstGeom>
          <a:noFill/>
        </p:spPr>
        <p:txBody>
          <a:bodyPr wrap="square" lIns="0" rIns="0" rtlCol="0">
            <a:spAutoFit/>
          </a:bodyPr>
          <a:lstStyle/>
          <a:p>
            <a:r>
              <a:rPr lang="en-US" sz="2000" b="1" dirty="0"/>
              <a:t>Sentence frames, sentence starters and vocabulary</a:t>
            </a:r>
            <a:endParaRPr lang="en-AU" sz="2000" b="1" dirty="0"/>
          </a:p>
        </p:txBody>
      </p:sp>
    </p:spTree>
    <p:extLst>
      <p:ext uri="{BB962C8B-B14F-4D97-AF65-F5344CB8AC3E}">
        <p14:creationId xmlns:p14="http://schemas.microsoft.com/office/powerpoint/2010/main" val="3603221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B6D65-B64D-E5FF-1C0E-D041E323B9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A1A9B5-FDFC-49C5-91BE-7D69FB139B24}"/>
              </a:ext>
            </a:extLst>
          </p:cNvPr>
          <p:cNvSpPr>
            <a:spLocks noGrp="1"/>
          </p:cNvSpPr>
          <p:nvPr>
            <p:ph type="title"/>
          </p:nvPr>
        </p:nvSpPr>
        <p:spPr/>
        <p:txBody>
          <a:bodyPr>
            <a:normAutofit/>
          </a:bodyPr>
          <a:lstStyle/>
          <a:p>
            <a:r>
              <a:rPr lang="en-US" dirty="0"/>
              <a:t>Outline</a:t>
            </a:r>
          </a:p>
        </p:txBody>
      </p:sp>
      <p:graphicFrame>
        <p:nvGraphicFramePr>
          <p:cNvPr id="6" name="Content Placeholder 5">
            <a:extLst>
              <a:ext uri="{FF2B5EF4-FFF2-40B4-BE49-F238E27FC236}">
                <a16:creationId xmlns:a16="http://schemas.microsoft.com/office/drawing/2014/main" id="{9B739AE8-4CDA-9A03-E398-59869F39EC5C}"/>
              </a:ext>
            </a:extLst>
          </p:cNvPr>
          <p:cNvGraphicFramePr>
            <a:graphicFrameLocks noGrp="1"/>
          </p:cNvGraphicFramePr>
          <p:nvPr>
            <p:ph idx="4294967295"/>
            <p:extLst>
              <p:ext uri="{D42A27DB-BD31-4B8C-83A1-F6EECF244321}">
                <p14:modId xmlns:p14="http://schemas.microsoft.com/office/powerpoint/2010/main" val="2749556128"/>
              </p:ext>
            </p:extLst>
          </p:nvPr>
        </p:nvGraphicFramePr>
        <p:xfrm>
          <a:off x="328613" y="771525"/>
          <a:ext cx="8496300" cy="370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9611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C00A1-9887-F543-45FB-E54F929E5F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D8357-6C9F-5180-B9E3-794B56069117}"/>
              </a:ext>
            </a:extLst>
          </p:cNvPr>
          <p:cNvSpPr>
            <a:spLocks noGrp="1"/>
          </p:cNvSpPr>
          <p:nvPr>
            <p:ph type="title"/>
          </p:nvPr>
        </p:nvSpPr>
        <p:spPr/>
        <p:txBody>
          <a:bodyPr/>
          <a:lstStyle/>
          <a:p>
            <a:r>
              <a:rPr lang="en-AU" dirty="0"/>
              <a:t>Example activities to support joint construction</a:t>
            </a:r>
          </a:p>
        </p:txBody>
      </p:sp>
      <p:sp>
        <p:nvSpPr>
          <p:cNvPr id="3" name="Content Placeholder 2">
            <a:extLst>
              <a:ext uri="{FF2B5EF4-FFF2-40B4-BE49-F238E27FC236}">
                <a16:creationId xmlns:a16="http://schemas.microsoft.com/office/drawing/2014/main" id="{9B446643-C0A2-14AB-88B8-FBD3455635E8}"/>
              </a:ext>
            </a:extLst>
          </p:cNvPr>
          <p:cNvSpPr>
            <a:spLocks noGrp="1"/>
          </p:cNvSpPr>
          <p:nvPr>
            <p:ph idx="1"/>
          </p:nvPr>
        </p:nvSpPr>
        <p:spPr/>
        <p:txBody>
          <a:bodyPr/>
          <a:lstStyle/>
          <a:p>
            <a:r>
              <a:rPr lang="en-AU" b="1" dirty="0">
                <a:solidFill>
                  <a:schemeClr val="accent3"/>
                </a:solidFill>
              </a:rPr>
              <a:t>In a moment …</a:t>
            </a:r>
          </a:p>
          <a:p>
            <a:endParaRPr lang="en-AU" sz="800" dirty="0"/>
          </a:p>
          <a:p>
            <a:r>
              <a:rPr lang="en-AU" dirty="0"/>
              <a:t>Share strategies you use to teach sentence frames, sentence starters and/or vocabulary in [INSERT LEARNING AREA].</a:t>
            </a:r>
          </a:p>
        </p:txBody>
      </p:sp>
      <p:pic>
        <p:nvPicPr>
          <p:cNvPr id="5" name="Graphic 26" descr="Orange circle icon: Whole-group discussion">
            <a:extLst>
              <a:ext uri="{FF2B5EF4-FFF2-40B4-BE49-F238E27FC236}">
                <a16:creationId xmlns:a16="http://schemas.microsoft.com/office/drawing/2014/main" id="{92481C3C-0787-6882-F609-7A46360F55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4913" y="3587863"/>
            <a:ext cx="900000" cy="900000"/>
          </a:xfrm>
          <a:prstGeom prst="rect">
            <a:avLst/>
          </a:prstGeom>
        </p:spPr>
      </p:pic>
    </p:spTree>
    <p:extLst>
      <p:ext uri="{BB962C8B-B14F-4D97-AF65-F5344CB8AC3E}">
        <p14:creationId xmlns:p14="http://schemas.microsoft.com/office/powerpoint/2010/main" val="18088789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B7762-B7B7-654B-03B9-4CD51A0F56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A0A795-D603-029A-6987-09395A41CEEF}"/>
              </a:ext>
            </a:extLst>
          </p:cNvPr>
          <p:cNvSpPr>
            <a:spLocks noGrp="1"/>
          </p:cNvSpPr>
          <p:nvPr>
            <p:ph type="title"/>
          </p:nvPr>
        </p:nvSpPr>
        <p:spPr/>
        <p:txBody>
          <a:bodyPr>
            <a:normAutofit/>
          </a:bodyPr>
          <a:lstStyle/>
          <a:p>
            <a:r>
              <a:rPr lang="en-US" dirty="0"/>
              <a:t>Teaching learning cycle: Independent use of the genre</a:t>
            </a:r>
          </a:p>
        </p:txBody>
      </p:sp>
      <p:sp>
        <p:nvSpPr>
          <p:cNvPr id="3" name="Content Placeholder 2">
            <a:extLst>
              <a:ext uri="{FF2B5EF4-FFF2-40B4-BE49-F238E27FC236}">
                <a16:creationId xmlns:a16="http://schemas.microsoft.com/office/drawing/2014/main" id="{272B994A-41C5-8347-96CC-B0728E980956}"/>
              </a:ext>
            </a:extLst>
          </p:cNvPr>
          <p:cNvSpPr>
            <a:spLocks noGrp="1"/>
          </p:cNvSpPr>
          <p:nvPr>
            <p:ph idx="1"/>
          </p:nvPr>
        </p:nvSpPr>
        <p:spPr>
          <a:xfrm>
            <a:off x="327026" y="771550"/>
            <a:ext cx="5100108" cy="3708000"/>
          </a:xfrm>
        </p:spPr>
        <p:txBody>
          <a:bodyPr/>
          <a:lstStyle/>
          <a:p>
            <a:pPr>
              <a:lnSpc>
                <a:spcPct val="90000"/>
              </a:lnSpc>
            </a:pPr>
            <a:r>
              <a:rPr lang="en-US" dirty="0">
                <a:latin typeface="Arial"/>
                <a:cs typeface="Arial"/>
              </a:rPr>
              <a:t>To support students’ independent use of </a:t>
            </a:r>
            <a:br>
              <a:rPr lang="en-US" dirty="0">
                <a:latin typeface="Arial"/>
                <a:cs typeface="Arial"/>
              </a:rPr>
            </a:br>
            <a:r>
              <a:rPr lang="en-US" dirty="0">
                <a:latin typeface="Arial"/>
                <a:cs typeface="Arial"/>
              </a:rPr>
              <a:t>the genre, consider: </a:t>
            </a:r>
          </a:p>
          <a:p>
            <a:pPr marL="252000" indent="-252000">
              <a:lnSpc>
                <a:spcPct val="90000"/>
              </a:lnSpc>
              <a:buFont typeface="Arial" panose="020B0604020202020204" pitchFamily="34" charset="0"/>
              <a:buChar char="•"/>
            </a:pPr>
            <a:r>
              <a:rPr lang="en-US" dirty="0">
                <a:latin typeface="Arial"/>
                <a:cs typeface="Arial"/>
              </a:rPr>
              <a:t>encouraging students to apply their learnings to the creation of their own texts</a:t>
            </a:r>
          </a:p>
          <a:p>
            <a:pPr marL="252000" indent="-252000">
              <a:lnSpc>
                <a:spcPct val="90000"/>
              </a:lnSpc>
              <a:buFont typeface="Arial" panose="020B0604020202020204" pitchFamily="34" charset="0"/>
              <a:buChar char="•"/>
            </a:pPr>
            <a:r>
              <a:rPr lang="en-US" dirty="0">
                <a:latin typeface="Arial"/>
                <a:cs typeface="Arial"/>
              </a:rPr>
              <a:t>providing explicit criteria for students to revise and edit their texts</a:t>
            </a:r>
          </a:p>
          <a:p>
            <a:pPr marL="252000" indent="-252000">
              <a:lnSpc>
                <a:spcPct val="90000"/>
              </a:lnSpc>
              <a:buFont typeface="Arial" panose="020B0604020202020204" pitchFamily="34" charset="0"/>
              <a:buChar char="•"/>
            </a:pPr>
            <a:r>
              <a:rPr lang="en-US" dirty="0">
                <a:latin typeface="Arial"/>
                <a:cs typeface="Arial"/>
              </a:rPr>
              <a:t>creating opportunities for feedback.</a:t>
            </a:r>
          </a:p>
          <a:p>
            <a:pPr marL="342900" indent="-342900">
              <a:lnSpc>
                <a:spcPct val="90000"/>
              </a:lnSpc>
              <a:buFont typeface="Arial" panose="020B0604020202020204" pitchFamily="34" charset="0"/>
              <a:buChar char="•"/>
            </a:pPr>
            <a:endParaRPr lang="en-US" dirty="0">
              <a:latin typeface="Arial"/>
              <a:cs typeface="Arial"/>
            </a:endParaRPr>
          </a:p>
        </p:txBody>
      </p:sp>
      <p:pic>
        <p:nvPicPr>
          <p:cNvPr id="7" name="Content Placeholder 4" descr="A diagram of a student progress&#10;&#10;Description automatically generated">
            <a:extLst>
              <a:ext uri="{FF2B5EF4-FFF2-40B4-BE49-F238E27FC236}">
                <a16:creationId xmlns:a16="http://schemas.microsoft.com/office/drawing/2014/main" id="{B890E699-48CE-73F2-DF27-8A8805BDE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341" y="693377"/>
            <a:ext cx="2684483" cy="2160914"/>
          </a:xfrm>
          <a:prstGeom prst="rect">
            <a:avLst/>
          </a:prstGeom>
        </p:spPr>
      </p:pic>
      <p:cxnSp>
        <p:nvCxnSpPr>
          <p:cNvPr id="8" name="Straight Arrow Connector 7">
            <a:extLst>
              <a:ext uri="{FF2B5EF4-FFF2-40B4-BE49-F238E27FC236}">
                <a16:creationId xmlns:a16="http://schemas.microsoft.com/office/drawing/2014/main" id="{06208C85-C227-B213-ABC5-69959299FC2B}"/>
              </a:ext>
            </a:extLst>
          </p:cNvPr>
          <p:cNvCxnSpPr>
            <a:cxnSpLocks/>
          </p:cNvCxnSpPr>
          <p:nvPr/>
        </p:nvCxnSpPr>
        <p:spPr>
          <a:xfrm>
            <a:off x="6191201" y="1919230"/>
            <a:ext cx="702954"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E7F8362-9A32-F15B-795F-72DD6C13FCB0}"/>
              </a:ext>
            </a:extLst>
          </p:cNvPr>
          <p:cNvSpPr txBox="1"/>
          <p:nvPr/>
        </p:nvSpPr>
        <p:spPr>
          <a:xfrm>
            <a:off x="327026" y="4315954"/>
            <a:ext cx="8497888" cy="230832"/>
          </a:xfrm>
          <a:prstGeom prst="rect">
            <a:avLst/>
          </a:prstGeom>
          <a:noFill/>
        </p:spPr>
        <p:txBody>
          <a:bodyPr wrap="square" lIns="0" rIns="0">
            <a:spAutoFit/>
          </a:bodyPr>
          <a:lstStyle/>
          <a:p>
            <a:r>
              <a:rPr lang="en-US" sz="900" dirty="0">
                <a:effectLst/>
                <a:ea typeface="Aptos" panose="020B0004020202020204" pitchFamily="34" charset="0"/>
                <a:cs typeface="Aptos" panose="020B0004020202020204" pitchFamily="34" charset="0"/>
              </a:rPr>
              <a:t>‘Teaching learning cycle’ diagram supplied by Bev Derewianka co-author of Derewianka B and Jones P (2022) Teaching Language in Context Oxford University Press.</a:t>
            </a:r>
            <a:endParaRPr lang="en-AU" sz="900" dirty="0">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7246001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A3E6-6BEB-1B13-F5AB-5F82D141B177}"/>
              </a:ext>
            </a:extLst>
          </p:cNvPr>
          <p:cNvSpPr>
            <a:spLocks noGrp="1"/>
          </p:cNvSpPr>
          <p:nvPr>
            <p:ph type="title"/>
          </p:nvPr>
        </p:nvSpPr>
        <p:spPr/>
        <p:txBody>
          <a:bodyPr>
            <a:normAutofit/>
          </a:bodyPr>
          <a:lstStyle/>
          <a:p>
            <a:r>
              <a:rPr lang="en-US" dirty="0"/>
              <a:t>Independent writing</a:t>
            </a:r>
          </a:p>
        </p:txBody>
      </p:sp>
      <p:sp>
        <p:nvSpPr>
          <p:cNvPr id="3" name="Content Placeholder 2">
            <a:extLst>
              <a:ext uri="{FF2B5EF4-FFF2-40B4-BE49-F238E27FC236}">
                <a16:creationId xmlns:a16="http://schemas.microsoft.com/office/drawing/2014/main" id="{50D5A021-0BB9-038F-EE05-036BF064925A}"/>
              </a:ext>
            </a:extLst>
          </p:cNvPr>
          <p:cNvSpPr>
            <a:spLocks noGrp="1"/>
          </p:cNvSpPr>
          <p:nvPr>
            <p:ph idx="1"/>
          </p:nvPr>
        </p:nvSpPr>
        <p:spPr/>
        <p:txBody>
          <a:bodyPr/>
          <a:lstStyle/>
          <a:p>
            <a:r>
              <a:rPr lang="en-US" dirty="0"/>
              <a:t>Students independently write the opening of a text (e.g. descriptive persuasive report of a tiny house) using the structure and language features learnt.</a:t>
            </a:r>
          </a:p>
          <a:p>
            <a:pPr marL="252000" indent="-252000">
              <a:buFont typeface="Arial" panose="020B0604020202020204" pitchFamily="34" charset="0"/>
              <a:buChar char="•"/>
            </a:pPr>
            <a:r>
              <a:rPr lang="en-US" dirty="0"/>
              <a:t>Purpose: (e.g. to inform and persuade)</a:t>
            </a:r>
          </a:p>
          <a:p>
            <a:pPr marL="252000" indent="-252000">
              <a:buFont typeface="Arial" panose="020B0604020202020204" pitchFamily="34" charset="0"/>
              <a:buChar char="•"/>
            </a:pPr>
            <a:r>
              <a:rPr lang="en-US" dirty="0"/>
              <a:t>Audience: (e.g. potential buyers visiting a tiny house sales website)</a:t>
            </a:r>
          </a:p>
        </p:txBody>
      </p:sp>
    </p:spTree>
    <p:extLst>
      <p:ext uri="{BB962C8B-B14F-4D97-AF65-F5344CB8AC3E}">
        <p14:creationId xmlns:p14="http://schemas.microsoft.com/office/powerpoint/2010/main" val="1795476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1E88-076B-2C87-7C60-4EBA3CBF3A9D}"/>
              </a:ext>
            </a:extLst>
          </p:cNvPr>
          <p:cNvSpPr>
            <a:spLocks noGrp="1"/>
          </p:cNvSpPr>
          <p:nvPr>
            <p:ph type="title"/>
          </p:nvPr>
        </p:nvSpPr>
        <p:spPr/>
        <p:txBody>
          <a:bodyPr/>
          <a:lstStyle/>
          <a:p>
            <a:r>
              <a:rPr lang="en-AU" dirty="0"/>
              <a:t>Feedback strategy — whole-class reflection</a:t>
            </a:r>
          </a:p>
        </p:txBody>
      </p:sp>
      <p:sp>
        <p:nvSpPr>
          <p:cNvPr id="3" name="Content Placeholder 2">
            <a:extLst>
              <a:ext uri="{FF2B5EF4-FFF2-40B4-BE49-F238E27FC236}">
                <a16:creationId xmlns:a16="http://schemas.microsoft.com/office/drawing/2014/main" id="{1F699873-8B77-4076-2FAD-76A4E3859319}"/>
              </a:ext>
            </a:extLst>
          </p:cNvPr>
          <p:cNvSpPr>
            <a:spLocks noGrp="1"/>
          </p:cNvSpPr>
          <p:nvPr>
            <p:ph idx="1"/>
          </p:nvPr>
        </p:nvSpPr>
        <p:spPr/>
        <p:txBody>
          <a:bodyPr/>
          <a:lstStyle/>
          <a:p>
            <a:r>
              <a:rPr lang="en-AU" dirty="0"/>
              <a:t>Whole-class feedback or conferencing:</a:t>
            </a:r>
          </a:p>
          <a:p>
            <a:pPr marL="252000" indent="-252000">
              <a:buFont typeface="Arial" panose="020B0604020202020204" pitchFamily="34" charset="0"/>
              <a:buChar char="•"/>
            </a:pPr>
            <a:r>
              <a:rPr lang="en-AU" dirty="0"/>
              <a:t>Share improved draft on board (with student permission).</a:t>
            </a:r>
          </a:p>
          <a:p>
            <a:pPr marL="252000" indent="-252000">
              <a:buFont typeface="Arial" panose="020B0604020202020204" pitchFamily="34" charset="0"/>
              <a:buChar char="•"/>
            </a:pPr>
            <a:r>
              <a:rPr lang="en-AU" dirty="0"/>
              <a:t>Have students discuss feedback provided and how this improved the written text.</a:t>
            </a:r>
          </a:p>
          <a:p>
            <a:pPr marL="252000" indent="-252000">
              <a:buFont typeface="Arial" panose="020B0604020202020204" pitchFamily="34" charset="0"/>
              <a:buChar char="•"/>
            </a:pPr>
            <a:r>
              <a:rPr lang="en-AU" dirty="0"/>
              <a:t>Prompt students to notice certain aspects that need further improvement.</a:t>
            </a:r>
          </a:p>
          <a:p>
            <a:pPr marL="252000" indent="-252000">
              <a:buFont typeface="Arial" panose="020B0604020202020204" pitchFamily="34" charset="0"/>
              <a:buChar char="•"/>
            </a:pPr>
            <a:r>
              <a:rPr lang="en-AU" dirty="0"/>
              <a:t>Provide model sentence starters for constructive feedback.</a:t>
            </a:r>
          </a:p>
          <a:p>
            <a:pPr marL="252000" indent="-252000">
              <a:buFont typeface="Arial" panose="020B0604020202020204" pitchFamily="34" charset="0"/>
              <a:buChar char="•"/>
            </a:pPr>
            <a:r>
              <a:rPr lang="en-AU" dirty="0"/>
              <a:t>Model the skill or understanding.</a:t>
            </a:r>
          </a:p>
        </p:txBody>
      </p:sp>
    </p:spTree>
    <p:extLst>
      <p:ext uri="{BB962C8B-B14F-4D97-AF65-F5344CB8AC3E}">
        <p14:creationId xmlns:p14="http://schemas.microsoft.com/office/powerpoint/2010/main" val="35259633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1F795-F848-991D-6BB7-7C0BCF972927}"/>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936CBFA7-F2D5-BD19-DF50-045C8D8A5227}"/>
              </a:ext>
            </a:extLst>
          </p:cNvPr>
          <p:cNvSpPr>
            <a:spLocks noGrp="1"/>
          </p:cNvSpPr>
          <p:nvPr>
            <p:ph type="title"/>
          </p:nvPr>
        </p:nvSpPr>
        <p:spPr/>
        <p:txBody>
          <a:bodyPr>
            <a:noAutofit/>
          </a:bodyPr>
          <a:lstStyle/>
          <a:p>
            <a:r>
              <a:rPr lang="en-US" sz="2200" dirty="0"/>
              <a:t>Using a simple checklist (descriptive report example)</a:t>
            </a:r>
            <a:endParaRPr lang="en-AU" sz="2200" dirty="0"/>
          </a:p>
        </p:txBody>
      </p:sp>
      <p:graphicFrame>
        <p:nvGraphicFramePr>
          <p:cNvPr id="2" name="Content Placeholder 3">
            <a:extLst>
              <a:ext uri="{FF2B5EF4-FFF2-40B4-BE49-F238E27FC236}">
                <a16:creationId xmlns:a16="http://schemas.microsoft.com/office/drawing/2014/main" id="{CD2C30AA-0D35-9810-0591-E407F883AE65}"/>
              </a:ext>
            </a:extLst>
          </p:cNvPr>
          <p:cNvGraphicFramePr>
            <a:graphicFrameLocks/>
          </p:cNvGraphicFramePr>
          <p:nvPr>
            <p:extLst>
              <p:ext uri="{D42A27DB-BD31-4B8C-83A1-F6EECF244321}">
                <p14:modId xmlns:p14="http://schemas.microsoft.com/office/powerpoint/2010/main" val="3829151702"/>
              </p:ext>
            </p:extLst>
          </p:nvPr>
        </p:nvGraphicFramePr>
        <p:xfrm>
          <a:off x="327025" y="758246"/>
          <a:ext cx="8150364" cy="3577433"/>
        </p:xfrm>
        <a:graphic>
          <a:graphicData uri="http://schemas.openxmlformats.org/drawingml/2006/table">
            <a:tbl>
              <a:tblPr firstRow="1" bandRow="1">
                <a:tableStyleId>{17292A2E-F333-43FB-9621-5CBBE7FDCDCB}</a:tableStyleId>
              </a:tblPr>
              <a:tblGrid>
                <a:gridCol w="4483100">
                  <a:extLst>
                    <a:ext uri="{9D8B030D-6E8A-4147-A177-3AD203B41FA5}">
                      <a16:colId xmlns:a16="http://schemas.microsoft.com/office/drawing/2014/main" val="20000"/>
                    </a:ext>
                  </a:extLst>
                </a:gridCol>
                <a:gridCol w="603259">
                  <a:extLst>
                    <a:ext uri="{9D8B030D-6E8A-4147-A177-3AD203B41FA5}">
                      <a16:colId xmlns:a16="http://schemas.microsoft.com/office/drawing/2014/main" val="2822797506"/>
                    </a:ext>
                  </a:extLst>
                </a:gridCol>
                <a:gridCol w="603259">
                  <a:extLst>
                    <a:ext uri="{9D8B030D-6E8A-4147-A177-3AD203B41FA5}">
                      <a16:colId xmlns:a16="http://schemas.microsoft.com/office/drawing/2014/main" val="1640718308"/>
                    </a:ext>
                  </a:extLst>
                </a:gridCol>
                <a:gridCol w="2460746">
                  <a:extLst>
                    <a:ext uri="{9D8B030D-6E8A-4147-A177-3AD203B41FA5}">
                      <a16:colId xmlns:a16="http://schemas.microsoft.com/office/drawing/2014/main" val="20001"/>
                    </a:ext>
                  </a:extLst>
                </a:gridCol>
              </a:tblGrid>
              <a:tr h="360000">
                <a:tc>
                  <a:txBody>
                    <a:bodyPr/>
                    <a:lstStyle/>
                    <a:p>
                      <a:r>
                        <a:rPr lang="en-AU" sz="1800" dirty="0">
                          <a:latin typeface="Arial" panose="020B0604020202020204" pitchFamily="34" charset="0"/>
                          <a:cs typeface="Arial" panose="020B0604020202020204" pitchFamily="34" charset="0"/>
                        </a:rPr>
                        <a:t>Questions</a:t>
                      </a:r>
                    </a:p>
                  </a:txBody>
                  <a:tcPr marL="90542" marR="90542" marT="36000"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pPr algn="ctr"/>
                      <a:r>
                        <a:rPr lang="en-AU" sz="1800" dirty="0">
                          <a:latin typeface="Arial" panose="020B0604020202020204" pitchFamily="34" charset="0"/>
                          <a:cs typeface="Arial" panose="020B0604020202020204" pitchFamily="34" charset="0"/>
                        </a:rPr>
                        <a:t>Yes</a:t>
                      </a:r>
                    </a:p>
                  </a:txBody>
                  <a:tcPr marL="90542" marR="90542" marT="36000"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pPr algn="ctr"/>
                      <a:r>
                        <a:rPr lang="en-AU" sz="1800" dirty="0">
                          <a:latin typeface="Arial" panose="020B0604020202020204" pitchFamily="34" charset="0"/>
                          <a:cs typeface="Arial" panose="020B0604020202020204" pitchFamily="34" charset="0"/>
                        </a:rPr>
                        <a:t>No</a:t>
                      </a:r>
                    </a:p>
                  </a:txBody>
                  <a:tcPr marL="90542" marR="90542" marT="36000"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r>
                        <a:rPr lang="en-AU" sz="1800" dirty="0">
                          <a:latin typeface="Arial" panose="020B0604020202020204" pitchFamily="34" charset="0"/>
                          <a:cs typeface="Arial" panose="020B0604020202020204" pitchFamily="34" charset="0"/>
                        </a:rPr>
                        <a:t>Suggestion</a:t>
                      </a:r>
                    </a:p>
                  </a:txBody>
                  <a:tcPr marL="90542" marR="90542" marT="36000"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573377">
                <a:tc>
                  <a:txBody>
                    <a:bodyPr/>
                    <a:lstStyle/>
                    <a:p>
                      <a:r>
                        <a:rPr lang="en-AU" sz="1600" b="1" dirty="0">
                          <a:solidFill>
                            <a:schemeClr val="tx2"/>
                          </a:solidFill>
                          <a:latin typeface="Arial" panose="020B0604020202020204" pitchFamily="34" charset="0"/>
                          <a:cs typeface="Arial" panose="020B0604020202020204" pitchFamily="34" charset="0"/>
                        </a:rPr>
                        <a:t>Purpose and audience: </a:t>
                      </a:r>
                      <a:r>
                        <a:rPr lang="en-AU" sz="1600" dirty="0">
                          <a:solidFill>
                            <a:schemeClr val="tx2"/>
                          </a:solidFill>
                          <a:latin typeface="Arial" panose="020B0604020202020204" pitchFamily="34" charset="0"/>
                          <a:cs typeface="Arial" panose="020B0604020202020204" pitchFamily="34" charset="0"/>
                        </a:rPr>
                        <a:t>Overall, will the descriptive report inform </a:t>
                      </a:r>
                      <a:r>
                        <a:rPr lang="en-AU" sz="1600" b="1" dirty="0">
                          <a:solidFill>
                            <a:schemeClr val="tx2"/>
                          </a:solidFill>
                          <a:latin typeface="Arial" panose="020B0604020202020204" pitchFamily="34" charset="0"/>
                          <a:cs typeface="Arial" panose="020B0604020202020204" pitchFamily="34" charset="0"/>
                        </a:rPr>
                        <a:t>and</a:t>
                      </a:r>
                      <a:r>
                        <a:rPr lang="en-AU" sz="1600" dirty="0">
                          <a:solidFill>
                            <a:schemeClr val="tx2"/>
                          </a:solidFill>
                          <a:latin typeface="Arial" panose="020B0604020202020204" pitchFamily="34" charset="0"/>
                          <a:cs typeface="Arial" panose="020B0604020202020204" pitchFamily="34" charset="0"/>
                        </a:rPr>
                        <a:t> persuade buyers?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r h="241991">
                <a:tc>
                  <a:txBody>
                    <a:bodyPr/>
                    <a:lstStyle/>
                    <a:p>
                      <a:r>
                        <a:rPr lang="en-AU" sz="1600" b="1" dirty="0">
                          <a:solidFill>
                            <a:schemeClr val="tx2"/>
                          </a:solidFill>
                          <a:latin typeface="Arial" panose="020B0604020202020204" pitchFamily="34" charset="0"/>
                          <a:cs typeface="Arial" panose="020B0604020202020204" pitchFamily="34" charset="0"/>
                        </a:rPr>
                        <a:t>Ideas:</a:t>
                      </a:r>
                      <a:r>
                        <a:rPr lang="en-AU" sz="1600" dirty="0">
                          <a:solidFill>
                            <a:schemeClr val="tx2"/>
                          </a:solidFill>
                          <a:latin typeface="Arial" panose="020B0604020202020204" pitchFamily="34" charset="0"/>
                          <a:cs typeface="Arial" panose="020B0604020202020204" pitchFamily="34" charset="0"/>
                        </a:rPr>
                        <a:t> Is there enough relevant detail?</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2"/>
                  </a:ext>
                </a:extLst>
              </a:tr>
              <a:tr h="994382">
                <a:tc>
                  <a:txBody>
                    <a:bodyPr/>
                    <a:lstStyle/>
                    <a:p>
                      <a:r>
                        <a:rPr lang="en-AU" sz="1600" b="1" dirty="0">
                          <a:solidFill>
                            <a:schemeClr val="tx2"/>
                          </a:solidFill>
                          <a:latin typeface="Arial" panose="020B0604020202020204" pitchFamily="34" charset="0"/>
                          <a:cs typeface="Arial" panose="020B0604020202020204" pitchFamily="34" charset="0"/>
                        </a:rPr>
                        <a:t>Structure (stages and phases)</a:t>
                      </a:r>
                      <a:r>
                        <a:rPr lang="en-AU" sz="1600" dirty="0">
                          <a:solidFill>
                            <a:schemeClr val="tx2"/>
                          </a:solidFill>
                          <a:latin typeface="Arial" panose="020B0604020202020204" pitchFamily="34" charset="0"/>
                          <a:cs typeface="Arial" panose="020B0604020202020204" pitchFamily="34" charset="0"/>
                        </a:rPr>
                        <a:t>: </a:t>
                      </a:r>
                    </a:p>
                    <a:p>
                      <a:pPr marL="180000" indent="-180000">
                        <a:buFont typeface="Arial" panose="020B0604020202020204" pitchFamily="34" charset="0"/>
                        <a:buChar char="•"/>
                      </a:pPr>
                      <a:r>
                        <a:rPr lang="en-AU" sz="1600" dirty="0">
                          <a:solidFill>
                            <a:schemeClr val="tx2"/>
                          </a:solidFill>
                          <a:latin typeface="Arial" panose="020B0604020202020204" pitchFamily="34" charset="0"/>
                          <a:cs typeface="Arial" panose="020B0604020202020204" pitchFamily="34" charset="0"/>
                        </a:rPr>
                        <a:t>Is there a general statement, description and summary?</a:t>
                      </a:r>
                    </a:p>
                    <a:p>
                      <a:pPr marL="180000" indent="-180000">
                        <a:buFont typeface="Arial" panose="020B0604020202020204" pitchFamily="34" charset="0"/>
                        <a:buChar char="•"/>
                      </a:pPr>
                      <a:r>
                        <a:rPr lang="en-AU" sz="1600" dirty="0">
                          <a:solidFill>
                            <a:schemeClr val="tx2"/>
                          </a:solidFill>
                          <a:latin typeface="Arial" panose="020B0604020202020204" pitchFamily="34" charset="0"/>
                          <a:cs typeface="Arial" panose="020B0604020202020204" pitchFamily="34" charset="0"/>
                        </a:rPr>
                        <a:t>Do the phases reflect the detail that needs to be included?</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3"/>
                  </a:ext>
                </a:extLst>
              </a:tr>
              <a:tr h="994382">
                <a:tc>
                  <a:txBody>
                    <a:bodyPr/>
                    <a:lstStyle/>
                    <a:p>
                      <a:pPr marL="0" indent="0">
                        <a:buFont typeface="Arial" panose="020B0604020202020204" pitchFamily="34" charset="0"/>
                        <a:buNone/>
                      </a:pPr>
                      <a:r>
                        <a:rPr lang="en-AU" sz="1600" b="1" dirty="0">
                          <a:solidFill>
                            <a:schemeClr val="tx2"/>
                          </a:solidFill>
                          <a:latin typeface="Arial" panose="020B0604020202020204" pitchFamily="34" charset="0"/>
                          <a:cs typeface="Arial" panose="020B0604020202020204" pitchFamily="34" charset="0"/>
                        </a:rPr>
                        <a:t>Language features: </a:t>
                      </a:r>
                      <a:r>
                        <a:rPr lang="en-AU" sz="1600" dirty="0">
                          <a:solidFill>
                            <a:schemeClr val="tx2"/>
                          </a:solidFill>
                          <a:latin typeface="Arial" panose="020B0604020202020204" pitchFamily="34" charset="0"/>
                          <a:cs typeface="Arial" panose="020B0604020202020204" pitchFamily="34" charset="0"/>
                        </a:rPr>
                        <a:t>Is there evidence of effective use of</a:t>
                      </a:r>
                    </a:p>
                    <a:p>
                      <a:pPr marL="180000" indent="-180000">
                        <a:buFont typeface="Arial" panose="020B0604020202020204" pitchFamily="34" charset="0"/>
                        <a:buChar char="•"/>
                      </a:pPr>
                      <a:r>
                        <a:rPr lang="en-AU" sz="1600" dirty="0">
                          <a:solidFill>
                            <a:schemeClr val="tx2"/>
                          </a:solidFill>
                          <a:latin typeface="Arial" panose="020B0604020202020204" pitchFamily="34" charset="0"/>
                          <a:cs typeface="Arial" panose="020B0604020202020204" pitchFamily="34" charset="0"/>
                        </a:rPr>
                        <a:t>the start of sentences and paragraphs?</a:t>
                      </a:r>
                    </a:p>
                    <a:p>
                      <a:pPr marL="180000" indent="-180000">
                        <a:buFont typeface="Arial" panose="020B0604020202020204" pitchFamily="34" charset="0"/>
                        <a:buChar char="•"/>
                      </a:pPr>
                      <a:r>
                        <a:rPr lang="en-AU" sz="1600" dirty="0">
                          <a:solidFill>
                            <a:schemeClr val="tx2"/>
                          </a:solidFill>
                          <a:latin typeface="Arial" panose="020B0604020202020204" pitchFamily="34" charset="0"/>
                          <a:cs typeface="Arial" panose="020B0604020202020204" pitchFamily="34" charset="0"/>
                        </a:rPr>
                        <a:t>short and extended noun groups?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4084490850"/>
                  </a:ext>
                </a:extLst>
              </a:tr>
            </a:tbl>
          </a:graphicData>
        </a:graphic>
      </p:graphicFrame>
      <p:pic>
        <p:nvPicPr>
          <p:cNvPr id="3" name="Picture Placeholder 3">
            <a:extLst>
              <a:ext uri="{FF2B5EF4-FFF2-40B4-BE49-F238E27FC236}">
                <a16:creationId xmlns:a16="http://schemas.microsoft.com/office/drawing/2014/main" id="{0F75D3E6-1DDA-F107-A97C-78516E341DD4}"/>
              </a:ext>
            </a:extLst>
          </p:cNvPr>
          <p:cNvPicPr>
            <a:picLocks noChangeAspect="1"/>
          </p:cNvPicPr>
          <p:nvPr/>
        </p:nvPicPr>
        <p:blipFill>
          <a:blip r:embed="rId3"/>
          <a:srcRect/>
          <a:stretch>
            <a:fillRect/>
          </a:stretch>
        </p:blipFill>
        <p:spPr>
          <a:xfrm>
            <a:off x="7923025" y="3741934"/>
            <a:ext cx="900000" cy="900000"/>
          </a:xfrm>
          <a:prstGeom prst="rect">
            <a:avLst/>
          </a:prstGeom>
        </p:spPr>
      </p:pic>
    </p:spTree>
    <p:extLst>
      <p:ext uri="{BB962C8B-B14F-4D97-AF65-F5344CB8AC3E}">
        <p14:creationId xmlns:p14="http://schemas.microsoft.com/office/powerpoint/2010/main" val="9081915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937B6-6060-E750-6421-737C5C40F5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089E7C-FC1E-6AD7-CB06-0BC6A24B148E}"/>
              </a:ext>
            </a:extLst>
          </p:cNvPr>
          <p:cNvSpPr>
            <a:spLocks noGrp="1"/>
          </p:cNvSpPr>
          <p:nvPr>
            <p:ph type="title"/>
          </p:nvPr>
        </p:nvSpPr>
        <p:spPr/>
        <p:txBody>
          <a:bodyPr>
            <a:normAutofit/>
          </a:bodyPr>
          <a:lstStyle/>
          <a:p>
            <a:r>
              <a:rPr lang="en-US" dirty="0"/>
              <a:t>Outline</a:t>
            </a:r>
          </a:p>
        </p:txBody>
      </p:sp>
      <p:graphicFrame>
        <p:nvGraphicFramePr>
          <p:cNvPr id="6" name="Content Placeholder 5">
            <a:extLst>
              <a:ext uri="{FF2B5EF4-FFF2-40B4-BE49-F238E27FC236}">
                <a16:creationId xmlns:a16="http://schemas.microsoft.com/office/drawing/2014/main" id="{03B5E542-62BA-4C7F-304B-1016311D2227}"/>
              </a:ext>
            </a:extLst>
          </p:cNvPr>
          <p:cNvGraphicFramePr>
            <a:graphicFrameLocks noGrp="1"/>
          </p:cNvGraphicFramePr>
          <p:nvPr>
            <p:ph idx="4294967295"/>
            <p:extLst>
              <p:ext uri="{D42A27DB-BD31-4B8C-83A1-F6EECF244321}">
                <p14:modId xmlns:p14="http://schemas.microsoft.com/office/powerpoint/2010/main" val="718392207"/>
              </p:ext>
            </p:extLst>
          </p:nvPr>
        </p:nvGraphicFramePr>
        <p:xfrm>
          <a:off x="328613" y="771525"/>
          <a:ext cx="8496300" cy="370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75964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B6A62-D365-8B97-C5E6-F51538663B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C513A7-D5A2-1A74-06F3-C6CD327CCFDA}"/>
              </a:ext>
            </a:extLst>
          </p:cNvPr>
          <p:cNvSpPr>
            <a:spLocks noGrp="1"/>
          </p:cNvSpPr>
          <p:nvPr>
            <p:ph type="title"/>
          </p:nvPr>
        </p:nvSpPr>
        <p:spPr/>
        <p:txBody>
          <a:bodyPr/>
          <a:lstStyle/>
          <a:p>
            <a:r>
              <a:rPr lang="en-US" dirty="0"/>
              <a:t>Resources — QCAA literacy resource for writing</a:t>
            </a:r>
          </a:p>
        </p:txBody>
      </p:sp>
      <p:pic>
        <p:nvPicPr>
          <p:cNvPr id="5" name="Picture 4">
            <a:extLst>
              <a:ext uri="{FF2B5EF4-FFF2-40B4-BE49-F238E27FC236}">
                <a16:creationId xmlns:a16="http://schemas.microsoft.com/office/drawing/2014/main" id="{B4B23B11-0A78-5326-E1F5-DDDA7D38AD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7025" y="802435"/>
            <a:ext cx="2057037" cy="2908954"/>
          </a:xfrm>
          <a:prstGeom prst="rect">
            <a:avLst/>
          </a:prstGeom>
          <a:ln>
            <a:solidFill>
              <a:schemeClr val="bg1">
                <a:lumMod val="65000"/>
              </a:schemeClr>
            </a:solidFill>
          </a:ln>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03034398-318D-E899-263F-48E3067962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12520" y="802435"/>
            <a:ext cx="2057006" cy="2908954"/>
          </a:xfrm>
          <a:prstGeom prst="rect">
            <a:avLst/>
          </a:prstGeom>
          <a:ln>
            <a:solidFill>
              <a:schemeClr val="bg1">
                <a:lumMod val="65000"/>
              </a:schemeClr>
            </a:solidFill>
          </a:ln>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id="{13E7B010-FF60-7EFA-329C-CC93E0E7F781}"/>
              </a:ext>
            </a:extLst>
          </p:cNvPr>
          <p:cNvGrpSpPr/>
          <p:nvPr/>
        </p:nvGrpSpPr>
        <p:grpSpPr>
          <a:xfrm>
            <a:off x="5093073" y="801181"/>
            <a:ext cx="2701925" cy="1559398"/>
            <a:chOff x="5093073" y="801181"/>
            <a:chExt cx="2701925" cy="1559398"/>
          </a:xfrm>
        </p:grpSpPr>
        <p:sp>
          <p:nvSpPr>
            <p:cNvPr id="8" name="Rectangle 7">
              <a:extLst>
                <a:ext uri="{FF2B5EF4-FFF2-40B4-BE49-F238E27FC236}">
                  <a16:creationId xmlns:a16="http://schemas.microsoft.com/office/drawing/2014/main" id="{45432A9B-342F-17BA-E310-B7CAD406863B}"/>
                </a:ext>
              </a:extLst>
            </p:cNvPr>
            <p:cNvSpPr/>
            <p:nvPr/>
          </p:nvSpPr>
          <p:spPr>
            <a:xfrm>
              <a:off x="5093073" y="801181"/>
              <a:ext cx="2701925" cy="1559398"/>
            </a:xfrm>
            <a:prstGeom prst="rect">
              <a:avLst/>
            </a:prstGeom>
            <a:noFill/>
            <a:ln w="6350">
              <a:solidFill>
                <a:schemeClr val="bg1">
                  <a:lumMod val="6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a:extLst>
                <a:ext uri="{FF2B5EF4-FFF2-40B4-BE49-F238E27FC236}">
                  <a16:creationId xmlns:a16="http://schemas.microsoft.com/office/drawing/2014/main" id="{11ECA6A1-38BA-1079-2453-2212A9FEBBDE}"/>
                </a:ext>
              </a:extLst>
            </p:cNvPr>
            <p:cNvGrpSpPr/>
            <p:nvPr/>
          </p:nvGrpSpPr>
          <p:grpSpPr>
            <a:xfrm>
              <a:off x="5149174" y="871015"/>
              <a:ext cx="2574588" cy="1411951"/>
              <a:chOff x="1178966" y="771550"/>
              <a:chExt cx="6785244" cy="3721151"/>
            </a:xfrm>
          </p:grpSpPr>
          <p:sp>
            <p:nvSpPr>
              <p:cNvPr id="11" name="Folded Corner 1">
                <a:extLst>
                  <a:ext uri="{FF2B5EF4-FFF2-40B4-BE49-F238E27FC236}">
                    <a16:creationId xmlns:a16="http://schemas.microsoft.com/office/drawing/2014/main" id="{AF7405A6-965F-58ED-DAA5-DC6DE93DBE57}"/>
                  </a:ext>
                </a:extLst>
              </p:cNvPr>
              <p:cNvSpPr/>
              <p:nvPr/>
            </p:nvSpPr>
            <p:spPr>
              <a:xfrm>
                <a:off x="1178966" y="771550"/>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Arial" panose="020B0604020202020204" pitchFamily="34" charset="0"/>
                  <a:cs typeface="Arial" panose="020B0604020202020204" pitchFamily="34" charset="0"/>
                </a:endParaRPr>
              </a:p>
            </p:txBody>
          </p:sp>
          <p:sp>
            <p:nvSpPr>
              <p:cNvPr id="12" name="Folded Corner 4">
                <a:extLst>
                  <a:ext uri="{FF2B5EF4-FFF2-40B4-BE49-F238E27FC236}">
                    <a16:creationId xmlns:a16="http://schemas.microsoft.com/office/drawing/2014/main" id="{93EB5F03-E8F4-C0DC-53C7-479E8118D610}"/>
                  </a:ext>
                </a:extLst>
              </p:cNvPr>
              <p:cNvSpPr/>
              <p:nvPr/>
            </p:nvSpPr>
            <p:spPr>
              <a:xfrm>
                <a:off x="1178966" y="2750301"/>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Arial" panose="020B0604020202020204" pitchFamily="34" charset="0"/>
                  <a:cs typeface="Arial" panose="020B0604020202020204" pitchFamily="34" charset="0"/>
                </a:endParaRPr>
              </a:p>
            </p:txBody>
          </p:sp>
          <p:sp>
            <p:nvSpPr>
              <p:cNvPr id="13" name="Folded Corner 5">
                <a:extLst>
                  <a:ext uri="{FF2B5EF4-FFF2-40B4-BE49-F238E27FC236}">
                    <a16:creationId xmlns:a16="http://schemas.microsoft.com/office/drawing/2014/main" id="{DE145493-5134-5A84-AEAF-1E0DACEA841E}"/>
                  </a:ext>
                </a:extLst>
              </p:cNvPr>
              <p:cNvSpPr/>
              <p:nvPr/>
            </p:nvSpPr>
            <p:spPr>
              <a:xfrm>
                <a:off x="3681000" y="2750301"/>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Arial" panose="020B0604020202020204" pitchFamily="34" charset="0"/>
                  <a:cs typeface="Arial" panose="020B0604020202020204" pitchFamily="34" charset="0"/>
                </a:endParaRPr>
              </a:p>
            </p:txBody>
          </p:sp>
          <p:sp>
            <p:nvSpPr>
              <p:cNvPr id="14" name="Folded Corner 6">
                <a:extLst>
                  <a:ext uri="{FF2B5EF4-FFF2-40B4-BE49-F238E27FC236}">
                    <a16:creationId xmlns:a16="http://schemas.microsoft.com/office/drawing/2014/main" id="{E527872A-AB1A-B489-E7D6-144D6EDCA2A5}"/>
                  </a:ext>
                </a:extLst>
              </p:cNvPr>
              <p:cNvSpPr/>
              <p:nvPr/>
            </p:nvSpPr>
            <p:spPr>
              <a:xfrm>
                <a:off x="3680588" y="771550"/>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15" name="Folded Corner 7">
                <a:extLst>
                  <a:ext uri="{FF2B5EF4-FFF2-40B4-BE49-F238E27FC236}">
                    <a16:creationId xmlns:a16="http://schemas.microsoft.com/office/drawing/2014/main" id="{99F3B824-AA5C-E487-9C20-BD6E5CF3EE58}"/>
                  </a:ext>
                </a:extLst>
              </p:cNvPr>
              <p:cNvSpPr/>
              <p:nvPr/>
            </p:nvSpPr>
            <p:spPr>
              <a:xfrm>
                <a:off x="6182210" y="2750301"/>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Arial" panose="020B0604020202020204" pitchFamily="34" charset="0"/>
                  <a:cs typeface="Arial" panose="020B0604020202020204" pitchFamily="34" charset="0"/>
                </a:endParaRPr>
              </a:p>
            </p:txBody>
          </p:sp>
          <p:sp>
            <p:nvSpPr>
              <p:cNvPr id="16" name="Folded Corner 8">
                <a:extLst>
                  <a:ext uri="{FF2B5EF4-FFF2-40B4-BE49-F238E27FC236}">
                    <a16:creationId xmlns:a16="http://schemas.microsoft.com/office/drawing/2014/main" id="{9310EA99-5CB6-4119-4635-FD4D7FC4097D}"/>
                  </a:ext>
                </a:extLst>
              </p:cNvPr>
              <p:cNvSpPr/>
              <p:nvPr/>
            </p:nvSpPr>
            <p:spPr>
              <a:xfrm>
                <a:off x="6182210" y="771550"/>
                <a:ext cx="1782000" cy="1742400"/>
              </a:xfrm>
              <a:prstGeom prst="foldedCorner">
                <a:avLst>
                  <a:gd name="adj" fmla="val 0"/>
                </a:avLst>
              </a:prstGeom>
              <a:solidFill>
                <a:schemeClr val="accent2">
                  <a:lumMod val="20000"/>
                  <a:lumOff val="80000"/>
                </a:schemeClr>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Arial" panose="020B0604020202020204" pitchFamily="34" charset="0"/>
                  <a:cs typeface="Arial" panose="020B0604020202020204" pitchFamily="34" charset="0"/>
                </a:endParaRPr>
              </a:p>
            </p:txBody>
          </p:sp>
        </p:grpSp>
      </p:grpSp>
      <p:pic>
        <p:nvPicPr>
          <p:cNvPr id="3" name="Picture 2">
            <a:extLst>
              <a:ext uri="{FF2B5EF4-FFF2-40B4-BE49-F238E27FC236}">
                <a16:creationId xmlns:a16="http://schemas.microsoft.com/office/drawing/2014/main" id="{C812CDEE-1A63-9864-4FF3-65B41064856E}"/>
              </a:ext>
            </a:extLst>
          </p:cNvPr>
          <p:cNvPicPr>
            <a:picLocks noChangeAspect="1"/>
          </p:cNvPicPr>
          <p:nvPr/>
        </p:nvPicPr>
        <p:blipFill>
          <a:blip r:embed="rId5"/>
          <a:stretch>
            <a:fillRect/>
          </a:stretch>
        </p:blipFill>
        <p:spPr>
          <a:xfrm>
            <a:off x="5093073" y="2782922"/>
            <a:ext cx="2701925" cy="1526202"/>
          </a:xfrm>
          <a:prstGeom prst="rect">
            <a:avLst/>
          </a:prstGeom>
        </p:spPr>
      </p:pic>
      <p:pic>
        <p:nvPicPr>
          <p:cNvPr id="4" name="Picture Placeholder 3">
            <a:extLst>
              <a:ext uri="{FF2B5EF4-FFF2-40B4-BE49-F238E27FC236}">
                <a16:creationId xmlns:a16="http://schemas.microsoft.com/office/drawing/2014/main" id="{46B5E790-5D5B-7214-F7F5-9BCA9D304910}"/>
              </a:ext>
            </a:extLst>
          </p:cNvPr>
          <p:cNvPicPr>
            <a:picLocks noChangeAspect="1"/>
          </p:cNvPicPr>
          <p:nvPr/>
        </p:nvPicPr>
        <p:blipFill>
          <a:blip r:embed="rId6"/>
          <a:srcRect/>
          <a:stretch>
            <a:fillRect/>
          </a:stretch>
        </p:blipFill>
        <p:spPr>
          <a:xfrm>
            <a:off x="7923025" y="3741934"/>
            <a:ext cx="900000" cy="900000"/>
          </a:xfrm>
          <a:prstGeom prst="rect">
            <a:avLst/>
          </a:prstGeom>
        </p:spPr>
      </p:pic>
    </p:spTree>
    <p:extLst>
      <p:ext uri="{BB962C8B-B14F-4D97-AF65-F5344CB8AC3E}">
        <p14:creationId xmlns:p14="http://schemas.microsoft.com/office/powerpoint/2010/main" val="20236844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DB9A2-A984-5CAE-32F0-1502A3E3A8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F1B9F5-0D1E-BBA6-BF88-0E4A9873283C}"/>
              </a:ext>
            </a:extLst>
          </p:cNvPr>
          <p:cNvSpPr>
            <a:spLocks noGrp="1"/>
          </p:cNvSpPr>
          <p:nvPr>
            <p:ph type="title"/>
          </p:nvPr>
        </p:nvSpPr>
        <p:spPr/>
        <p:txBody>
          <a:bodyPr/>
          <a:lstStyle/>
          <a:p>
            <a:r>
              <a:rPr lang="en-US" dirty="0"/>
              <a:t>Resources — QCAA literacy resource for writing</a:t>
            </a:r>
          </a:p>
        </p:txBody>
      </p:sp>
      <p:pic>
        <p:nvPicPr>
          <p:cNvPr id="9" name="Picture 8">
            <a:extLst>
              <a:ext uri="{FF2B5EF4-FFF2-40B4-BE49-F238E27FC236}">
                <a16:creationId xmlns:a16="http://schemas.microsoft.com/office/drawing/2014/main" id="{AEDA9593-25DF-B1D8-B4B2-B9D611C09A2C}"/>
              </a:ext>
            </a:extLst>
          </p:cNvPr>
          <p:cNvPicPr>
            <a:picLocks noChangeAspect="1"/>
          </p:cNvPicPr>
          <p:nvPr/>
        </p:nvPicPr>
        <p:blipFill>
          <a:blip r:embed="rId3"/>
          <a:stretch>
            <a:fillRect/>
          </a:stretch>
        </p:blipFill>
        <p:spPr>
          <a:xfrm>
            <a:off x="4886428" y="735945"/>
            <a:ext cx="2664697" cy="375480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0" name="Content Placeholder 3">
            <a:extLst>
              <a:ext uri="{FF2B5EF4-FFF2-40B4-BE49-F238E27FC236}">
                <a16:creationId xmlns:a16="http://schemas.microsoft.com/office/drawing/2014/main" id="{91917FEC-0A1F-FA33-0522-93D96EF0DBE1}"/>
              </a:ext>
            </a:extLst>
          </p:cNvPr>
          <p:cNvPicPr>
            <a:picLocks noChangeAspect="1"/>
          </p:cNvPicPr>
          <p:nvPr/>
        </p:nvPicPr>
        <p:blipFill>
          <a:blip r:embed="rId4"/>
          <a:stretch>
            <a:fillRect/>
          </a:stretch>
        </p:blipFill>
        <p:spPr>
          <a:xfrm>
            <a:off x="1593749" y="735945"/>
            <a:ext cx="2663825" cy="375285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4" name="Picture Placeholder 3">
            <a:extLst>
              <a:ext uri="{FF2B5EF4-FFF2-40B4-BE49-F238E27FC236}">
                <a16:creationId xmlns:a16="http://schemas.microsoft.com/office/drawing/2014/main" id="{6CEEB032-CB71-EBC4-B411-B5D4E3A7C6F5}"/>
              </a:ext>
            </a:extLst>
          </p:cNvPr>
          <p:cNvPicPr>
            <a:picLocks noChangeAspect="1"/>
          </p:cNvPicPr>
          <p:nvPr/>
        </p:nvPicPr>
        <p:blipFill>
          <a:blip r:embed="rId5"/>
          <a:srcRect/>
          <a:stretch>
            <a:fillRect/>
          </a:stretch>
        </p:blipFill>
        <p:spPr>
          <a:xfrm>
            <a:off x="7923025" y="3741934"/>
            <a:ext cx="900000" cy="900000"/>
          </a:xfrm>
          <a:prstGeom prst="rect">
            <a:avLst/>
          </a:prstGeom>
        </p:spPr>
      </p:pic>
    </p:spTree>
    <p:extLst>
      <p:ext uri="{BB962C8B-B14F-4D97-AF65-F5344CB8AC3E}">
        <p14:creationId xmlns:p14="http://schemas.microsoft.com/office/powerpoint/2010/main" val="17271259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0CCE4-0438-C894-9D8E-85E6DF87ECEE}"/>
              </a:ext>
            </a:extLst>
          </p:cNvPr>
          <p:cNvSpPr>
            <a:spLocks noGrp="1"/>
          </p:cNvSpPr>
          <p:nvPr>
            <p:ph type="title"/>
          </p:nvPr>
        </p:nvSpPr>
        <p:spPr/>
        <p:txBody>
          <a:bodyPr>
            <a:noAutofit/>
          </a:bodyPr>
          <a:lstStyle/>
          <a:p>
            <a:r>
              <a:rPr lang="en-AU" dirty="0"/>
              <a:t>Resource from Education Services Australia (ESA)</a:t>
            </a:r>
            <a:br>
              <a:rPr lang="en-AU" dirty="0"/>
            </a:br>
            <a:r>
              <a:rPr lang="en-AU" dirty="0"/>
              <a:t>Literacy Hub: Spelling generalisations</a:t>
            </a:r>
          </a:p>
        </p:txBody>
      </p:sp>
      <p:pic>
        <p:nvPicPr>
          <p:cNvPr id="5" name="Content Placeholder 4" descr="A screenshot of a computer screen&#10;&#10;Description automatically generated">
            <a:extLst>
              <a:ext uri="{FF2B5EF4-FFF2-40B4-BE49-F238E27FC236}">
                <a16:creationId xmlns:a16="http://schemas.microsoft.com/office/drawing/2014/main" id="{A69F84F8-5C41-66DF-2CCB-AC9269663738}"/>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23850" y="1090539"/>
            <a:ext cx="3689350" cy="2076450"/>
          </a:xfrm>
          <a:prstGeom prst="rect">
            <a:avLst/>
          </a:prstGeom>
          <a:ln>
            <a:noFill/>
          </a:ln>
          <a:effectLst>
            <a:outerShdw blurRad="50800" dist="38100" dir="2700000" algn="tl" rotWithShape="0">
              <a:prstClr val="black">
                <a:alpha val="40000"/>
              </a:prstClr>
            </a:outerShdw>
          </a:effectLst>
        </p:spPr>
      </p:pic>
      <p:pic>
        <p:nvPicPr>
          <p:cNvPr id="7" name="Picture 6" descr="A screenshot of a computer&#10;&#10;Description automatically generated">
            <a:extLst>
              <a:ext uri="{FF2B5EF4-FFF2-40B4-BE49-F238E27FC236}">
                <a16:creationId xmlns:a16="http://schemas.microsoft.com/office/drawing/2014/main" id="{62602DB9-7615-3A5F-587B-D5AA17B49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4190" y="1568263"/>
            <a:ext cx="3485687" cy="2463053"/>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9" name="Picture 8" descr="A screenshot of a computer&#10;&#10;Description automatically generated">
            <a:extLst>
              <a:ext uri="{FF2B5EF4-FFF2-40B4-BE49-F238E27FC236}">
                <a16:creationId xmlns:a16="http://schemas.microsoft.com/office/drawing/2014/main" id="{65941F04-5B8C-9264-66FD-701518CF82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6518" y="2223955"/>
            <a:ext cx="3230456" cy="2263908"/>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2848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4E01BD8-793A-2856-F0A4-51263F41E9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A3C79E-983B-C6FC-BFA1-B5A52893F62C}"/>
              </a:ext>
            </a:extLst>
          </p:cNvPr>
          <p:cNvSpPr>
            <a:spLocks noGrp="1"/>
          </p:cNvSpPr>
          <p:nvPr>
            <p:ph type="title"/>
          </p:nvPr>
        </p:nvSpPr>
        <p:spPr/>
        <p:txBody>
          <a:bodyPr/>
          <a:lstStyle/>
          <a:p>
            <a:r>
              <a:rPr lang="en-AU" dirty="0"/>
              <a:t>Success criteria</a:t>
            </a:r>
          </a:p>
        </p:txBody>
      </p:sp>
      <p:sp>
        <p:nvSpPr>
          <p:cNvPr id="3" name="Text Placeholder 2">
            <a:extLst>
              <a:ext uri="{FF2B5EF4-FFF2-40B4-BE49-F238E27FC236}">
                <a16:creationId xmlns:a16="http://schemas.microsoft.com/office/drawing/2014/main" id="{006781B6-5562-76AD-3288-7508B8FF64FA}"/>
              </a:ext>
            </a:extLst>
          </p:cNvPr>
          <p:cNvSpPr>
            <a:spLocks noGrp="1"/>
          </p:cNvSpPr>
          <p:nvPr>
            <p:ph type="body" sz="quarter" idx="10"/>
          </p:nvPr>
        </p:nvSpPr>
        <p:spPr/>
        <p:txBody>
          <a:bodyPr>
            <a:normAutofit lnSpcReduction="10000"/>
          </a:bodyPr>
          <a:lstStyle/>
          <a:p>
            <a:r>
              <a:rPr lang="en-AU" sz="2400" b="1"/>
              <a:t>Learning goal</a:t>
            </a:r>
          </a:p>
        </p:txBody>
      </p:sp>
      <p:sp>
        <p:nvSpPr>
          <p:cNvPr id="5" name="Text Placeholder 4">
            <a:extLst>
              <a:ext uri="{FF2B5EF4-FFF2-40B4-BE49-F238E27FC236}">
                <a16:creationId xmlns:a16="http://schemas.microsoft.com/office/drawing/2014/main" id="{2FB8E518-0E53-7C85-B216-3DA3E7689211}"/>
              </a:ext>
            </a:extLst>
          </p:cNvPr>
          <p:cNvSpPr>
            <a:spLocks noGrp="1"/>
          </p:cNvSpPr>
          <p:nvPr>
            <p:ph type="body" sz="quarter" idx="11"/>
          </p:nvPr>
        </p:nvSpPr>
        <p:spPr>
          <a:xfrm>
            <a:off x="323851" y="771525"/>
            <a:ext cx="3477682" cy="3313113"/>
          </a:xfrm>
        </p:spPr>
        <p:txBody>
          <a:bodyPr>
            <a:normAutofit/>
          </a:bodyPr>
          <a:lstStyle/>
          <a:p>
            <a:r>
              <a:rPr lang="en-AU" sz="1800" dirty="0">
                <a:latin typeface="Arial"/>
                <a:cs typeface="Arial"/>
              </a:rPr>
              <a:t>To understand how to use the Australian Curriculum v9.0 and writing strategies across the learning areas in Years 7–9 to improve students’ writing.</a:t>
            </a:r>
            <a:endParaRPr lang="en-AU" sz="1800" strike="sngStrike" dirty="0">
              <a:latin typeface="Arial"/>
              <a:cs typeface="Arial"/>
            </a:endParaRPr>
          </a:p>
        </p:txBody>
      </p:sp>
      <p:sp>
        <p:nvSpPr>
          <p:cNvPr id="4" name="Content Placeholder 3">
            <a:extLst>
              <a:ext uri="{FF2B5EF4-FFF2-40B4-BE49-F238E27FC236}">
                <a16:creationId xmlns:a16="http://schemas.microsoft.com/office/drawing/2014/main" id="{06BCEFD1-D632-12AB-21FE-5DC448F5F716}"/>
              </a:ext>
            </a:extLst>
          </p:cNvPr>
          <p:cNvSpPr>
            <a:spLocks noGrp="1"/>
          </p:cNvSpPr>
          <p:nvPr>
            <p:ph type="body" sz="quarter" idx="12"/>
          </p:nvPr>
        </p:nvSpPr>
        <p:spPr>
          <a:xfrm>
            <a:off x="4572001" y="771525"/>
            <a:ext cx="4038600" cy="3313113"/>
          </a:xfrm>
        </p:spPr>
        <p:txBody>
          <a:bodyPr vert="horz" lIns="0" tIns="0" rIns="0" bIns="0" rtlCol="0" anchor="t">
            <a:normAutofit/>
          </a:bodyPr>
          <a:lstStyle/>
          <a:p>
            <a:r>
              <a:rPr lang="en-AU" sz="1800" dirty="0">
                <a:latin typeface="Arial"/>
                <a:cs typeface="Arial"/>
              </a:rPr>
              <a:t>You will know you are successful if </a:t>
            </a:r>
            <a:br>
              <a:rPr lang="en-AU" sz="1800" dirty="0">
                <a:latin typeface="Arial"/>
                <a:cs typeface="Arial"/>
              </a:rPr>
            </a:br>
            <a:r>
              <a:rPr lang="en-AU" sz="1800" dirty="0">
                <a:latin typeface="Arial"/>
                <a:cs typeface="Arial"/>
              </a:rPr>
              <a:t>you can</a:t>
            </a:r>
            <a:r>
              <a:rPr lang="en-US" sz="1800" dirty="0">
                <a:latin typeface="Arial"/>
                <a:cs typeface="Arial"/>
              </a:rPr>
              <a:t>: </a:t>
            </a:r>
          </a:p>
          <a:p>
            <a:pPr marL="251460" indent="-251460">
              <a:buFont typeface="Arial" panose="020B0604020202020204" pitchFamily="34" charset="0"/>
              <a:buChar char="•"/>
            </a:pPr>
            <a:r>
              <a:rPr lang="en-US" sz="1800" b="1" dirty="0">
                <a:latin typeface="Arial"/>
                <a:cs typeface="Arial"/>
              </a:rPr>
              <a:t>use</a:t>
            </a:r>
            <a:r>
              <a:rPr lang="en-US" sz="1800" dirty="0">
                <a:latin typeface="Arial"/>
                <a:cs typeface="Arial"/>
              </a:rPr>
              <a:t> the Australian Curriculum v9.0 and its Literacy general capability to inform the teaching of writing across learning areas</a:t>
            </a:r>
          </a:p>
          <a:p>
            <a:pPr marL="251460" indent="-251460">
              <a:buFont typeface="Arial" panose="020B0604020202020204" pitchFamily="34" charset="0"/>
              <a:buChar char="•"/>
            </a:pPr>
            <a:r>
              <a:rPr lang="en-US" sz="1800" b="1" dirty="0">
                <a:latin typeface="Arial"/>
                <a:cs typeface="Arial"/>
              </a:rPr>
              <a:t>explore</a:t>
            </a:r>
            <a:r>
              <a:rPr lang="en-US" sz="1800" dirty="0">
                <a:latin typeface="Arial"/>
                <a:cs typeface="Arial"/>
              </a:rPr>
              <a:t> practical teaching strategies to improve student writing outcomes using a teaching and learning cycle.</a:t>
            </a:r>
            <a:endParaRPr lang="en-AU" sz="2100" dirty="0"/>
          </a:p>
          <a:p>
            <a:pPr marL="213360" indent="-213360">
              <a:buFont typeface="Arial" panose="020B0604020202020204" pitchFamily="34" charset="0"/>
              <a:buChar char="•"/>
            </a:pPr>
            <a:endParaRPr lang="en-AU" sz="2100" dirty="0">
              <a:solidFill>
                <a:srgbClr val="FF0000"/>
              </a:solidFill>
            </a:endParaRPr>
          </a:p>
          <a:p>
            <a:endParaRPr lang="en-AU" sz="1800" strike="sngStrike" dirty="0">
              <a:latin typeface="Arial"/>
              <a:cs typeface="Arial"/>
            </a:endParaRPr>
          </a:p>
        </p:txBody>
      </p:sp>
      <p:cxnSp>
        <p:nvCxnSpPr>
          <p:cNvPr id="7" name="Straight Connector 6">
            <a:extLst>
              <a:ext uri="{FF2B5EF4-FFF2-40B4-BE49-F238E27FC236}">
                <a16:creationId xmlns:a16="http://schemas.microsoft.com/office/drawing/2014/main" id="{156F6802-AA17-C4D8-9FD8-D64D714F671E}"/>
              </a:ext>
            </a:extLst>
          </p:cNvPr>
          <p:cNvCxnSpPr>
            <a:cxnSpLocks/>
          </p:cNvCxnSpPr>
          <p:nvPr/>
        </p:nvCxnSpPr>
        <p:spPr bwMode="auto">
          <a:xfrm>
            <a:off x="4155266" y="771525"/>
            <a:ext cx="0" cy="2628900"/>
          </a:xfrm>
          <a:prstGeom prst="line">
            <a:avLst/>
          </a:prstGeom>
          <a:ln w="19050" cap="flat" cmpd="sng" algn="ctr">
            <a:solidFill>
              <a:schemeClr val="bg2"/>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93080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25D2-81C7-E8FE-232B-2C6BABFBF7B0}"/>
              </a:ext>
            </a:extLst>
          </p:cNvPr>
          <p:cNvSpPr>
            <a:spLocks noGrp="1"/>
          </p:cNvSpPr>
          <p:nvPr>
            <p:ph type="title"/>
          </p:nvPr>
        </p:nvSpPr>
        <p:spPr/>
        <p:txBody>
          <a:bodyPr/>
          <a:lstStyle/>
          <a:p>
            <a:r>
              <a:rPr lang="en-US"/>
              <a:t>Writing and the Australian Curriculum Version 9.0</a:t>
            </a:r>
          </a:p>
        </p:txBody>
      </p:sp>
      <p:sp>
        <p:nvSpPr>
          <p:cNvPr id="3" name="Content Placeholder 2">
            <a:extLst>
              <a:ext uri="{FF2B5EF4-FFF2-40B4-BE49-F238E27FC236}">
                <a16:creationId xmlns:a16="http://schemas.microsoft.com/office/drawing/2014/main" id="{37AF76ED-000D-4CEF-31DD-C41BC263CA49}"/>
              </a:ext>
            </a:extLst>
          </p:cNvPr>
          <p:cNvSpPr>
            <a:spLocks noGrp="1"/>
          </p:cNvSpPr>
          <p:nvPr>
            <p:ph idx="1"/>
          </p:nvPr>
        </p:nvSpPr>
        <p:spPr/>
        <p:txBody>
          <a:bodyPr/>
          <a:lstStyle/>
          <a:p>
            <a:pPr marL="252000" indent="-252000">
              <a:buFont typeface="Arial" panose="020B0604020202020204" pitchFamily="34" charset="0"/>
              <a:buChar char="•"/>
            </a:pPr>
            <a:r>
              <a:rPr lang="en-US" dirty="0"/>
              <a:t>English</a:t>
            </a:r>
          </a:p>
          <a:p>
            <a:pPr marL="252000" indent="-252000">
              <a:buFont typeface="Arial" panose="020B0604020202020204" pitchFamily="34" charset="0"/>
              <a:buChar char="•"/>
            </a:pPr>
            <a:r>
              <a:rPr lang="en-US" dirty="0"/>
              <a:t>Literacy general capability</a:t>
            </a:r>
          </a:p>
          <a:p>
            <a:pPr marL="252000" indent="-252000">
              <a:buFont typeface="Arial" panose="020B0604020202020204" pitchFamily="34" charset="0"/>
              <a:buChar char="•"/>
            </a:pPr>
            <a:r>
              <a:rPr lang="en-US" dirty="0"/>
              <a:t>Other learning areas</a:t>
            </a:r>
          </a:p>
        </p:txBody>
      </p:sp>
      <p:pic>
        <p:nvPicPr>
          <p:cNvPr id="4" name="Content Placeholder 5">
            <a:extLst>
              <a:ext uri="{FF2B5EF4-FFF2-40B4-BE49-F238E27FC236}">
                <a16:creationId xmlns:a16="http://schemas.microsoft.com/office/drawing/2014/main" id="{33EAA085-7425-F388-89C2-18195CB17634}"/>
              </a:ext>
            </a:extLst>
          </p:cNvPr>
          <p:cNvPicPr>
            <a:picLocks noChangeAspect="1"/>
          </p:cNvPicPr>
          <p:nvPr/>
        </p:nvPicPr>
        <p:blipFill rotWithShape="1">
          <a:blip r:embed="rId3"/>
          <a:stretch/>
        </p:blipFill>
        <p:spPr>
          <a:xfrm>
            <a:off x="4138864" y="1752300"/>
            <a:ext cx="4678112" cy="2864424"/>
          </a:xfrm>
          <a:prstGeom prst="rect">
            <a:avLst/>
          </a:prstGeom>
          <a:ln>
            <a:noFill/>
          </a:ln>
          <a:effectLst/>
        </p:spPr>
      </p:pic>
      <p:sp>
        <p:nvSpPr>
          <p:cNvPr id="5" name="Text Placeholder 4">
            <a:extLst>
              <a:ext uri="{FF2B5EF4-FFF2-40B4-BE49-F238E27FC236}">
                <a16:creationId xmlns:a16="http://schemas.microsoft.com/office/drawing/2014/main" id="{8AF60AEF-6DBD-A460-A4B8-5421B7E02CC3}"/>
              </a:ext>
            </a:extLst>
          </p:cNvPr>
          <p:cNvSpPr>
            <a:spLocks noGrp="1"/>
          </p:cNvSpPr>
          <p:nvPr>
            <p:ph type="body" sz="quarter" idx="12"/>
          </p:nvPr>
        </p:nvSpPr>
        <p:spPr>
          <a:xfrm>
            <a:off x="324000" y="3848844"/>
            <a:ext cx="8496300" cy="648073"/>
          </a:xfrm>
        </p:spPr>
        <p:txBody>
          <a:bodyPr>
            <a:normAutofit/>
          </a:bodyPr>
          <a:lstStyle/>
          <a:p>
            <a:r>
              <a:rPr lang="en-AU" sz="900" dirty="0">
                <a:solidFill>
                  <a:srgbClr val="000000"/>
                </a:solidFill>
              </a:rPr>
              <a:t>Source: AC, </a:t>
            </a:r>
            <a:r>
              <a:rPr lang="en-AU" sz="900" dirty="0">
                <a:solidFill>
                  <a:srgbClr val="000000"/>
                </a:solidFill>
                <a:hlinkClick r:id="rId4"/>
              </a:rPr>
              <a:t>www.v9.australiancurriculum.edu.au/help/website-tour</a:t>
            </a:r>
            <a:endParaRPr lang="en-AU" sz="900" dirty="0">
              <a:solidFill>
                <a:srgbClr val="000000"/>
              </a:solidFill>
            </a:endParaRPr>
          </a:p>
        </p:txBody>
      </p:sp>
    </p:spTree>
    <p:extLst>
      <p:ext uri="{BB962C8B-B14F-4D97-AF65-F5344CB8AC3E}">
        <p14:creationId xmlns:p14="http://schemas.microsoft.com/office/powerpoint/2010/main" val="21313906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10E-5262-0F38-61D0-1FE0F611B5FC}"/>
              </a:ext>
            </a:extLst>
          </p:cNvPr>
          <p:cNvSpPr>
            <a:spLocks noGrp="1"/>
          </p:cNvSpPr>
          <p:nvPr>
            <p:ph type="title"/>
          </p:nvPr>
        </p:nvSpPr>
        <p:spPr/>
        <p:txBody>
          <a:bodyPr/>
          <a:lstStyle/>
          <a:p>
            <a:r>
              <a:rPr lang="en-AU"/>
              <a:t>Reflect on your learning</a:t>
            </a:r>
          </a:p>
        </p:txBody>
      </p:sp>
      <p:sp>
        <p:nvSpPr>
          <p:cNvPr id="3" name="Content Placeholder 2">
            <a:extLst>
              <a:ext uri="{FF2B5EF4-FFF2-40B4-BE49-F238E27FC236}">
                <a16:creationId xmlns:a16="http://schemas.microsoft.com/office/drawing/2014/main" id="{F2095656-4683-01FC-5D8F-98648E354821}"/>
              </a:ext>
            </a:extLst>
          </p:cNvPr>
          <p:cNvSpPr>
            <a:spLocks noGrp="1"/>
          </p:cNvSpPr>
          <p:nvPr>
            <p:ph idx="1"/>
          </p:nvPr>
        </p:nvSpPr>
        <p:spPr/>
        <p:txBody>
          <a:bodyPr/>
          <a:lstStyle/>
          <a:p>
            <a:r>
              <a:rPr lang="en-AU" sz="2200" b="1" dirty="0">
                <a:solidFill>
                  <a:schemeClr val="accent3"/>
                </a:solidFill>
                <a:latin typeface="Arial"/>
                <a:ea typeface="+mj-ea"/>
                <a:cs typeface="Arial"/>
              </a:rPr>
              <a:t>In a moment …</a:t>
            </a:r>
          </a:p>
          <a:p>
            <a:r>
              <a:rPr lang="en-AU" dirty="0"/>
              <a:t>Reflect and consolidate your learning using the following questions:</a:t>
            </a:r>
          </a:p>
          <a:p>
            <a:pPr marL="252000" indent="-252000">
              <a:buFont typeface="Arial" panose="020B0604020202020204" pitchFamily="34" charset="0"/>
              <a:buChar char="•"/>
            </a:pPr>
            <a:r>
              <a:rPr lang="en-US" b="1" dirty="0"/>
              <a:t>How will you use </a:t>
            </a:r>
            <a:r>
              <a:rPr lang="en-US" dirty="0"/>
              <a:t>the Australian Curriculum v9.0 and its Literacy general capability to inform the teaching of writing across learning areas?</a:t>
            </a:r>
          </a:p>
          <a:p>
            <a:pPr marL="252000" indent="-252000">
              <a:buFont typeface="Arial" panose="020B0604020202020204" pitchFamily="34" charset="0"/>
              <a:buChar char="•"/>
            </a:pPr>
            <a:r>
              <a:rPr lang="en-AU" b="1" dirty="0"/>
              <a:t>How will you apply</a:t>
            </a:r>
            <a:r>
              <a:rPr lang="en-AU" dirty="0"/>
              <a:t> </a:t>
            </a:r>
            <a:r>
              <a:rPr lang="en-US" dirty="0"/>
              <a:t>practical teaching strategies to improve student writing outcomes using a teaching and learning cycle</a:t>
            </a:r>
            <a:r>
              <a:rPr lang="en-AU" dirty="0"/>
              <a:t>?</a:t>
            </a:r>
          </a:p>
          <a:p>
            <a:pPr marL="252000" indent="-252000">
              <a:buFont typeface="Arial" panose="020B0604020202020204" pitchFamily="34" charset="0"/>
              <a:buChar char="•"/>
            </a:pPr>
            <a:r>
              <a:rPr lang="en-AU" b="1" dirty="0"/>
              <a:t>How will you use </a:t>
            </a:r>
            <a:r>
              <a:rPr lang="en-AU" dirty="0"/>
              <a:t>QCAA resources to support the teaching of writing?</a:t>
            </a:r>
          </a:p>
          <a:p>
            <a:pPr marL="342900" indent="-342900">
              <a:buFont typeface="Arial" panose="020B0604020202020204" pitchFamily="34" charset="0"/>
              <a:buChar char="•"/>
            </a:pPr>
            <a:endParaRPr lang="en-AU" dirty="0"/>
          </a:p>
        </p:txBody>
      </p:sp>
      <p:pic>
        <p:nvPicPr>
          <p:cNvPr id="6" name="Picture 5" descr="A drawing of a person with a cloud above their head&#10;&#10;Description automatically generated">
            <a:extLst>
              <a:ext uri="{FF2B5EF4-FFF2-40B4-BE49-F238E27FC236}">
                <a16:creationId xmlns:a16="http://schemas.microsoft.com/office/drawing/2014/main" id="{D34842FA-CA92-C403-6185-F7083348B1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6500" y="3583707"/>
            <a:ext cx="900000" cy="900000"/>
          </a:xfrm>
          <a:prstGeom prst="rect">
            <a:avLst/>
          </a:prstGeom>
        </p:spPr>
      </p:pic>
      <p:pic>
        <p:nvPicPr>
          <p:cNvPr id="7" name="Graphic 6" descr="Orange circle icon: Make a note">
            <a:extLst>
              <a:ext uri="{FF2B5EF4-FFF2-40B4-BE49-F238E27FC236}">
                <a16:creationId xmlns:a16="http://schemas.microsoft.com/office/drawing/2014/main" id="{F3BB8032-B0C2-76B5-EC60-745F1D9A31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2000" y="3587863"/>
            <a:ext cx="900000" cy="900000"/>
          </a:xfrm>
          <a:prstGeom prst="rect">
            <a:avLst/>
          </a:prstGeom>
        </p:spPr>
      </p:pic>
    </p:spTree>
    <p:extLst>
      <p:ext uri="{BB962C8B-B14F-4D97-AF65-F5344CB8AC3E}">
        <p14:creationId xmlns:p14="http://schemas.microsoft.com/office/powerpoint/2010/main" val="21320289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Acknowledgments</a:t>
            </a:r>
          </a:p>
        </p:txBody>
      </p:sp>
      <p:sp>
        <p:nvSpPr>
          <p:cNvPr id="3" name="Content Placeholder 2"/>
          <p:cNvSpPr>
            <a:spLocks noGrp="1"/>
          </p:cNvSpPr>
          <p:nvPr>
            <p:ph idx="1"/>
          </p:nvPr>
        </p:nvSpPr>
        <p:spPr/>
        <p:txBody>
          <a:bodyPr>
            <a:noAutofit/>
          </a:bodyPr>
          <a:lstStyle/>
          <a:p>
            <a:pPr>
              <a:lnSpc>
                <a:spcPct val="110000"/>
              </a:lnSpc>
            </a:pPr>
            <a:r>
              <a:rPr lang="en-US" sz="1125" dirty="0"/>
              <a:t>Third-party copyright material, and QCAA material not covered by the CC BY </a:t>
            </a:r>
            <a:r>
              <a:rPr lang="en-US" sz="1125" dirty="0" err="1"/>
              <a:t>licence</a:t>
            </a:r>
            <a:r>
              <a:rPr lang="en-US" sz="1125" dirty="0"/>
              <a:t>, is listed below:</a:t>
            </a:r>
          </a:p>
          <a:p>
            <a:pPr marL="287993" indent="-287993">
              <a:buFont typeface="+mj-lt"/>
              <a:buAutoNum type="arabicPeriod"/>
            </a:pPr>
            <a:r>
              <a:rPr lang="en-US" sz="1125" dirty="0">
                <a:solidFill>
                  <a:srgbClr val="111111"/>
                </a:solidFill>
                <a:ea typeface="Times New Roman" panose="02020603050405020304" pitchFamily="18" charset="0"/>
              </a:rPr>
              <a:t>Queensland Government coat of arms, and the QCAA and QSA trademarks may not be reproduced without permission.</a:t>
            </a:r>
          </a:p>
          <a:p>
            <a:pPr marL="287993" indent="-287993">
              <a:buFont typeface="+mj-lt"/>
              <a:buAutoNum type="arabicPeriod"/>
            </a:pPr>
            <a:r>
              <a:rPr lang="en-US" sz="1125" dirty="0">
                <a:solidFill>
                  <a:srgbClr val="111111"/>
                </a:solidFill>
                <a:ea typeface="Times New Roman" panose="02020603050405020304" pitchFamily="18" charset="0"/>
              </a:rPr>
              <a:t>Acknowledgment of Country artwork (2023) ‘Growth through Learning’ by </a:t>
            </a:r>
            <a:r>
              <a:rPr lang="en-US" sz="1125" dirty="0" err="1">
                <a:solidFill>
                  <a:srgbClr val="111111"/>
                </a:solidFill>
                <a:ea typeface="Times New Roman" panose="02020603050405020304" pitchFamily="18" charset="0"/>
              </a:rPr>
              <a:t>Chern’ee</a:t>
            </a:r>
            <a:r>
              <a:rPr lang="en-US" sz="1125" dirty="0">
                <a:solidFill>
                  <a:srgbClr val="111111"/>
                </a:solidFill>
                <a:ea typeface="Times New Roman" panose="02020603050405020304" pitchFamily="18" charset="0"/>
              </a:rPr>
              <a:t>, Brooke and Jesse Sutton, </a:t>
            </a:r>
            <a:r>
              <a:rPr lang="en-US" sz="1125" dirty="0" err="1">
                <a:solidFill>
                  <a:srgbClr val="111111"/>
                </a:solidFill>
                <a:ea typeface="Times New Roman" panose="02020603050405020304" pitchFamily="18" charset="0"/>
              </a:rPr>
              <a:t>Kalkadoon</a:t>
            </a:r>
            <a:r>
              <a:rPr lang="en-US" sz="1125" dirty="0">
                <a:solidFill>
                  <a:srgbClr val="111111"/>
                </a:solidFill>
                <a:ea typeface="Times New Roman" panose="02020603050405020304" pitchFamily="18" charset="0"/>
              </a:rPr>
              <a:t>. </a:t>
            </a:r>
            <a:r>
              <a:rPr lang="en-US" sz="1125" dirty="0">
                <a:solidFill>
                  <a:srgbClr val="111111"/>
                </a:solidFill>
                <a:ea typeface="Times New Roman" panose="02020603050405020304" pitchFamily="18" charset="0"/>
                <a:hlinkClick r:id="rId3"/>
              </a:rPr>
              <a:t>www.cherneesutton.com.au</a:t>
            </a:r>
            <a:endParaRPr lang="en-US" sz="1125" dirty="0">
              <a:solidFill>
                <a:srgbClr val="111111"/>
              </a:solidFill>
              <a:ea typeface="Times New Roman" panose="02020603050405020304" pitchFamily="18" charset="0"/>
            </a:endParaRPr>
          </a:p>
          <a:p>
            <a:pPr marL="287993" indent="-287993">
              <a:buFont typeface="+mj-lt"/>
              <a:buAutoNum type="arabicPeriod"/>
            </a:pPr>
            <a:r>
              <a:rPr lang="en-US" sz="1125" dirty="0"/>
              <a:t>Student and staff images have been used with permission.</a:t>
            </a:r>
          </a:p>
          <a:p>
            <a:pPr marL="287993" indent="-287993">
              <a:buFont typeface="+mj-lt"/>
              <a:buAutoNum type="arabicPeriod"/>
            </a:pPr>
            <a:r>
              <a:rPr lang="en-AU" sz="1125" dirty="0">
                <a:solidFill>
                  <a:srgbClr val="111111"/>
                </a:solidFill>
                <a:ea typeface="Times New Roman" panose="02020603050405020304" pitchFamily="18" charset="0"/>
              </a:rPr>
              <a:t>Unless otherwise indicated, material from Australian Curriculum is © ACARA 2010–present, licensed </a:t>
            </a:r>
            <a:r>
              <a:rPr lang="en-AU" sz="1125" u="sng" dirty="0">
                <a:solidFill>
                  <a:srgbClr val="2D7FF9"/>
                </a:solidFill>
                <a:ea typeface="Times New Roman" panose="02020603050405020304" pitchFamily="18" charset="0"/>
                <a:hlinkClick r:id="rId4"/>
              </a:rPr>
              <a:t>CC BY 4.0</a:t>
            </a:r>
            <a:r>
              <a:rPr lang="en-AU" sz="1125" dirty="0">
                <a:solidFill>
                  <a:srgbClr val="111111"/>
                </a:solidFill>
                <a:ea typeface="Times New Roman" panose="02020603050405020304" pitchFamily="18" charset="0"/>
              </a:rPr>
              <a:t>. For the latest information and additional terms of use, see the </a:t>
            </a:r>
            <a:r>
              <a:rPr lang="en-AU" sz="1125" u="sng" dirty="0">
                <a:solidFill>
                  <a:srgbClr val="2D7FF9"/>
                </a:solidFill>
                <a:ea typeface="Times New Roman" panose="02020603050405020304" pitchFamily="18" charset="0"/>
                <a:hlinkClick r:id="rId5"/>
              </a:rPr>
              <a:t>Australian Curriculum website</a:t>
            </a:r>
            <a:r>
              <a:rPr lang="en-AU" sz="1125" dirty="0">
                <a:solidFill>
                  <a:srgbClr val="111111"/>
                </a:solidFill>
                <a:ea typeface="Times New Roman" panose="02020603050405020304" pitchFamily="18" charset="0"/>
              </a:rPr>
              <a:t> and its </a:t>
            </a:r>
            <a:r>
              <a:rPr lang="en-AU" sz="1125" u="sng" dirty="0">
                <a:solidFill>
                  <a:srgbClr val="2D7FF9"/>
                </a:solidFill>
                <a:ea typeface="Times New Roman" panose="02020603050405020304" pitchFamily="18" charset="0"/>
                <a:hlinkClick r:id="rId6"/>
              </a:rPr>
              <a:t>copyright notice</a:t>
            </a:r>
            <a:r>
              <a:rPr lang="en-US" sz="1125" dirty="0"/>
              <a:t>.</a:t>
            </a:r>
          </a:p>
          <a:p>
            <a:pPr marL="287993" indent="-287993">
              <a:buFont typeface="+mj-lt"/>
              <a:buAutoNum type="arabicPeriod"/>
            </a:pPr>
            <a:r>
              <a:rPr lang="en-AU" sz="1125" dirty="0">
                <a:solidFill>
                  <a:srgbClr val="111111"/>
                </a:solidFill>
              </a:rPr>
              <a:t>Glossary terms are from the </a:t>
            </a:r>
            <a:r>
              <a:rPr lang="en-AU" sz="1125" u="sng" dirty="0">
                <a:solidFill>
                  <a:srgbClr val="2D7FF9"/>
                </a:solidFill>
                <a:hlinkClick r:id="rId7">
                  <a:extLst>
                    <a:ext uri="{A12FA001-AC4F-418D-AE19-62706E023703}">
                      <ahyp:hlinkClr xmlns:ahyp="http://schemas.microsoft.com/office/drawing/2018/hyperlinkcolor" val="tx"/>
                    </a:ext>
                  </a:extLst>
                </a:hlinkClick>
              </a:rPr>
              <a:t>Australian Curriculum: English F-10 Version 9.0 Glossary</a:t>
            </a:r>
            <a:endParaRPr lang="en-US" sz="1125" dirty="0"/>
          </a:p>
          <a:p>
            <a:pPr marL="271463" lvl="1" indent="0">
              <a:buNone/>
            </a:pPr>
            <a:r>
              <a:rPr lang="en-AU" sz="1125" dirty="0">
                <a:ea typeface="Times New Roman" panose="02020603050405020304" pitchFamily="18" charset="0"/>
                <a:cs typeface="Times New Roman" panose="02020603050405020304" pitchFamily="18" charset="0"/>
              </a:rPr>
              <a:t>The three-dimensional curriculum and organising elements diagrams are 'Excluded Material’, are used under the terms of the Australian Curriculum and its </a:t>
            </a:r>
            <a:r>
              <a:rPr lang="en-AU" sz="1125" dirty="0">
                <a:solidFill>
                  <a:srgbClr val="0000FF"/>
                </a:solidFill>
                <a:ea typeface="Times New Roman" panose="02020603050405020304" pitchFamily="18" charset="0"/>
                <a:cs typeface="Times New Roman" panose="02020603050405020304" pitchFamily="18" charset="0"/>
                <a:hlinkClick r:id="rId8"/>
              </a:rPr>
              <a:t>copyright notice</a:t>
            </a:r>
            <a:r>
              <a:rPr lang="en-AU" sz="1125" dirty="0">
                <a:ea typeface="Times New Roman" panose="02020603050405020304" pitchFamily="18" charset="0"/>
                <a:cs typeface="Times New Roman" panose="02020603050405020304" pitchFamily="18" charset="0"/>
              </a:rPr>
              <a:t> and are not modified. © Australian Curriculum, Assessment and Reporting Authority (ACARA) 2009 to present, unless otherwise indicated. You may view, download, display, print, reproduce (such as by making photocopies) and distribute these Excluded Materials in unaltered form only for your personal, non-commercial educational purposes or for the non-commercial educational purposes of your organisation, provided that you make others aware it can only be used for these purposes and attribute ACARA as the source of the Excluded Material. For the avoidance of doubt, this means that you cannot edit, modify or adapt any of these materials, and you cannot sub-licence any of these materials to others. Apart from any uses permitted under the </a:t>
            </a:r>
            <a:r>
              <a:rPr lang="en-AU" sz="1125" i="1" dirty="0">
                <a:ea typeface="Times New Roman" panose="02020603050405020304" pitchFamily="18" charset="0"/>
                <a:cs typeface="Times New Roman" panose="02020603050405020304" pitchFamily="18" charset="0"/>
              </a:rPr>
              <a:t>Copyright Act 1968 </a:t>
            </a:r>
            <a:r>
              <a:rPr lang="en-AU" sz="1125" dirty="0">
                <a:ea typeface="Times New Roman" panose="02020603050405020304" pitchFamily="18" charset="0"/>
                <a:cs typeface="Times New Roman" panose="02020603050405020304" pitchFamily="18" charset="0"/>
              </a:rPr>
              <a:t>(</a:t>
            </a:r>
            <a:r>
              <a:rPr lang="en-AU" sz="1125" dirty="0" err="1">
                <a:ea typeface="Times New Roman" panose="02020603050405020304" pitchFamily="18" charset="0"/>
                <a:cs typeface="Times New Roman" panose="02020603050405020304" pitchFamily="18" charset="0"/>
              </a:rPr>
              <a:t>Cth</a:t>
            </a:r>
            <a:r>
              <a:rPr lang="en-AU" sz="1125" dirty="0">
                <a:ea typeface="Times New Roman" panose="02020603050405020304" pitchFamily="18" charset="0"/>
                <a:cs typeface="Times New Roman" panose="02020603050405020304" pitchFamily="18" charset="0"/>
              </a:rPr>
              <a:t>), and those explicitly granted above, all other rights are reserved by ACARA. If you want to use such material in a manner that is outside this restrictive licence, you must request permission from ACARA by emailing (</a:t>
            </a:r>
            <a:r>
              <a:rPr lang="en-AU" sz="1125" dirty="0">
                <a:solidFill>
                  <a:srgbClr val="0000FF"/>
                </a:solidFill>
                <a:ea typeface="Times New Roman" panose="02020603050405020304" pitchFamily="18" charset="0"/>
                <a:cs typeface="Times New Roman" panose="02020603050405020304" pitchFamily="18" charset="0"/>
                <a:hlinkClick r:id="rId9"/>
              </a:rPr>
              <a:t>copyright@acara.edu.au</a:t>
            </a:r>
            <a:r>
              <a:rPr lang="en-AU" sz="1125" dirty="0">
                <a:ea typeface="Times New Roman" panose="02020603050405020304" pitchFamily="18" charset="0"/>
                <a:cs typeface="Times New Roman" panose="02020603050405020304" pitchFamily="18" charset="0"/>
              </a:rPr>
              <a:t>).</a:t>
            </a:r>
          </a:p>
          <a:p>
            <a:endParaRPr lang="en-US" sz="1200" dirty="0"/>
          </a:p>
        </p:txBody>
      </p:sp>
    </p:spTree>
    <p:extLst>
      <p:ext uri="{BB962C8B-B14F-4D97-AF65-F5344CB8AC3E}">
        <p14:creationId xmlns:p14="http://schemas.microsoft.com/office/powerpoint/2010/main" val="31002151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Acknowledgments</a:t>
            </a:r>
          </a:p>
        </p:txBody>
      </p:sp>
      <p:sp>
        <p:nvSpPr>
          <p:cNvPr id="3" name="Content Placeholder 2"/>
          <p:cNvSpPr>
            <a:spLocks noGrp="1"/>
          </p:cNvSpPr>
          <p:nvPr>
            <p:ph idx="1"/>
          </p:nvPr>
        </p:nvSpPr>
        <p:spPr/>
        <p:txBody>
          <a:bodyPr>
            <a:noAutofit/>
          </a:bodyPr>
          <a:lstStyle/>
          <a:p>
            <a:pPr>
              <a:lnSpc>
                <a:spcPct val="110000"/>
              </a:lnSpc>
            </a:pPr>
            <a:r>
              <a:rPr lang="en-US" sz="1125" dirty="0"/>
              <a:t>Third-party copyright material, and QCAA material not covered by the CC BY </a:t>
            </a:r>
            <a:r>
              <a:rPr lang="en-US" sz="1125" dirty="0" err="1"/>
              <a:t>licence</a:t>
            </a:r>
            <a:r>
              <a:rPr lang="en-US" sz="1125" dirty="0"/>
              <a:t>, is listed below:</a:t>
            </a:r>
          </a:p>
          <a:p>
            <a:pPr marL="287993" indent="-287993">
              <a:buFont typeface="+mj-lt"/>
              <a:buAutoNum type="arabicPeriod" startAt="7"/>
            </a:pPr>
            <a:r>
              <a:rPr lang="en-US" sz="1125" dirty="0">
                <a:cs typeface="Times New Roman" panose="02020603050405020304" pitchFamily="18" charset="0"/>
              </a:rPr>
              <a:t>National Literacy Learning Progression © ACARA 2010–present, licensed under </a:t>
            </a:r>
            <a:r>
              <a:rPr lang="en-US" sz="1130" u="sng" dirty="0">
                <a:hlinkClick r:id="rId3"/>
              </a:rPr>
              <a:t>CC BY-NC 4.0</a:t>
            </a:r>
            <a:r>
              <a:rPr lang="en-US" sz="1130" dirty="0"/>
              <a:t>. </a:t>
            </a:r>
            <a:r>
              <a:rPr lang="en-US" sz="1125" dirty="0">
                <a:cs typeface="Times New Roman" panose="02020603050405020304" pitchFamily="18" charset="0"/>
              </a:rPr>
              <a:t>For the latest information and additional terms of use, please check the Australian Curriculum website and its </a:t>
            </a:r>
            <a:r>
              <a:rPr lang="en-US" sz="1130" u="sng" dirty="0">
                <a:hlinkClick r:id="rId4"/>
              </a:rPr>
              <a:t>copyright notice </a:t>
            </a:r>
            <a:endParaRPr lang="en-AU" sz="1130" dirty="0">
              <a:effectLst/>
              <a:ea typeface="Aptos" panose="020B0004020202020204" pitchFamily="34" charset="0"/>
              <a:cs typeface="Aptos" panose="020B0004020202020204" pitchFamily="34" charset="0"/>
            </a:endParaRPr>
          </a:p>
          <a:p>
            <a:pPr marL="287993" indent="-287993">
              <a:buFont typeface="+mj-lt"/>
              <a:buAutoNum type="arabicPeriod" startAt="7"/>
            </a:pPr>
            <a:r>
              <a:rPr lang="en-US" sz="1130" dirty="0">
                <a:ea typeface="Aptos" panose="020B0004020202020204" pitchFamily="34" charset="0"/>
                <a:cs typeface="Aptos" panose="020B0004020202020204" pitchFamily="34" charset="0"/>
              </a:rPr>
              <a:t>'Teaching learning cycle' diagram supplied by Bev Derewianka co-author of Derewianka B and Jones P (2022) Teaching Language in Context Oxford University Press.</a:t>
            </a:r>
          </a:p>
          <a:p>
            <a:pPr marL="287993" indent="-287993">
              <a:buFont typeface="+mj-lt"/>
              <a:buAutoNum type="arabicPeriod" startAt="7"/>
            </a:pPr>
            <a:r>
              <a:rPr lang="en-US" sz="1125" dirty="0">
                <a:ea typeface="Times New Roman" panose="02020603050405020304" pitchFamily="18" charset="0"/>
                <a:cs typeface="Times New Roman" panose="02020603050405020304" pitchFamily="18" charset="0"/>
              </a:rPr>
              <a:t>Image of text paper: </a:t>
            </a:r>
            <a:r>
              <a:rPr lang="en-US" sz="1125" dirty="0" err="1">
                <a:ea typeface="Times New Roman" panose="02020603050405020304" pitchFamily="18" charset="0"/>
                <a:cs typeface="Times New Roman" panose="02020603050405020304" pitchFamily="18" charset="0"/>
              </a:rPr>
              <a:t>OpenClipart</a:t>
            </a:r>
            <a:r>
              <a:rPr lang="en-US" sz="1125" dirty="0">
                <a:ea typeface="Times New Roman" panose="02020603050405020304" pitchFamily="18" charset="0"/>
                <a:cs typeface="Times New Roman" panose="02020603050405020304" pitchFamily="18" charset="0"/>
              </a:rPr>
              <a:t>-Vectors on Pixabay, </a:t>
            </a:r>
            <a:r>
              <a:rPr lang="en-US" sz="1125" dirty="0">
                <a:ea typeface="Times New Roman" panose="02020603050405020304" pitchFamily="18" charset="0"/>
                <a:cs typeface="Times New Roman" panose="02020603050405020304" pitchFamily="18" charset="0"/>
                <a:hlinkClick r:id="rId5"/>
              </a:rPr>
              <a:t>https://pixabay.com/vectors/text-paper-document-draft-read-146110/</a:t>
            </a:r>
            <a:r>
              <a:rPr lang="en-US" sz="1125" dirty="0">
                <a:ea typeface="Times New Roman" panose="02020603050405020304" pitchFamily="18" charset="0"/>
                <a:cs typeface="Times New Roman" panose="02020603050405020304" pitchFamily="18" charset="0"/>
              </a:rPr>
              <a:t> Used under terms of Pixabay </a:t>
            </a:r>
            <a:r>
              <a:rPr lang="en-US" sz="1125" dirty="0" err="1">
                <a:ea typeface="Times New Roman" panose="02020603050405020304" pitchFamily="18" charset="0"/>
                <a:cs typeface="Times New Roman" panose="02020603050405020304" pitchFamily="18" charset="0"/>
              </a:rPr>
              <a:t>licence</a:t>
            </a:r>
            <a:r>
              <a:rPr lang="en-US" sz="1125" dirty="0">
                <a:ea typeface="Times New Roman" panose="02020603050405020304" pitchFamily="18" charset="0"/>
                <a:cs typeface="Times New Roman" panose="02020603050405020304" pitchFamily="18" charset="0"/>
              </a:rPr>
              <a:t>. </a:t>
            </a:r>
          </a:p>
          <a:p>
            <a:pPr marL="287993" indent="-287993">
              <a:buFont typeface="+mj-lt"/>
              <a:buAutoNum type="arabicPeriod" startAt="7"/>
            </a:pPr>
            <a:r>
              <a:rPr lang="en-US" sz="1125" dirty="0">
                <a:ea typeface="Times New Roman" panose="02020603050405020304" pitchFamily="18" charset="0"/>
                <a:cs typeface="Times New Roman" panose="02020603050405020304" pitchFamily="18" charset="0"/>
              </a:rPr>
              <a:t>Image of earphones: </a:t>
            </a:r>
            <a:r>
              <a:rPr lang="en-US" sz="1125" dirty="0" err="1">
                <a:ea typeface="Times New Roman" panose="02020603050405020304" pitchFamily="18" charset="0"/>
                <a:cs typeface="Times New Roman" panose="02020603050405020304" pitchFamily="18" charset="0"/>
              </a:rPr>
              <a:t>Clker</a:t>
            </a:r>
            <a:r>
              <a:rPr lang="en-US" sz="1125" dirty="0">
                <a:ea typeface="Times New Roman" panose="02020603050405020304" pitchFamily="18" charset="0"/>
                <a:cs typeface="Times New Roman" panose="02020603050405020304" pitchFamily="18" charset="0"/>
              </a:rPr>
              <a:t>-Free-Vector-Images on Pixabay, </a:t>
            </a:r>
            <a:r>
              <a:rPr lang="en-US" sz="1125" dirty="0">
                <a:ea typeface="Times New Roman" panose="02020603050405020304" pitchFamily="18" charset="0"/>
                <a:cs typeface="Times New Roman" panose="02020603050405020304" pitchFamily="18" charset="0"/>
                <a:hlinkClick r:id="rId6"/>
              </a:rPr>
              <a:t>https://pixabay.com/vectors/headphones-earphones-audio-sound-309805/</a:t>
            </a:r>
            <a:r>
              <a:rPr lang="en-US" sz="1125" dirty="0">
                <a:ea typeface="Times New Roman" panose="02020603050405020304" pitchFamily="18" charset="0"/>
                <a:cs typeface="Times New Roman" panose="02020603050405020304" pitchFamily="18" charset="0"/>
              </a:rPr>
              <a:t> Used under terms of Pixabay </a:t>
            </a:r>
            <a:r>
              <a:rPr lang="en-US" sz="1125" dirty="0" err="1">
                <a:ea typeface="Times New Roman" panose="02020603050405020304" pitchFamily="18" charset="0"/>
                <a:cs typeface="Times New Roman" panose="02020603050405020304" pitchFamily="18" charset="0"/>
              </a:rPr>
              <a:t>licence</a:t>
            </a:r>
            <a:r>
              <a:rPr lang="en-US" sz="1125" dirty="0">
                <a:ea typeface="Times New Roman" panose="02020603050405020304" pitchFamily="18" charset="0"/>
                <a:cs typeface="Times New Roman" panose="02020603050405020304" pitchFamily="18" charset="0"/>
              </a:rPr>
              <a:t>. </a:t>
            </a:r>
          </a:p>
          <a:p>
            <a:pPr marL="287993" indent="-287993">
              <a:buFont typeface="+mj-lt"/>
              <a:buAutoNum type="arabicPeriod" startAt="7"/>
            </a:pPr>
            <a:r>
              <a:rPr lang="en-US" sz="1125" dirty="0">
                <a:ea typeface="Times New Roman" panose="02020603050405020304" pitchFamily="18" charset="0"/>
                <a:cs typeface="Times New Roman" panose="02020603050405020304" pitchFamily="18" charset="0"/>
              </a:rPr>
              <a:t>Image of eye: IO-Images on Pixabay, </a:t>
            </a:r>
            <a:r>
              <a:rPr lang="en-US" sz="1125" dirty="0">
                <a:ea typeface="Times New Roman" panose="02020603050405020304" pitchFamily="18" charset="0"/>
                <a:cs typeface="Times New Roman" panose="02020603050405020304" pitchFamily="18" charset="0"/>
                <a:hlinkClick r:id="rId7"/>
              </a:rPr>
              <a:t>https://pixabay.com/vectors/eye-see-viewing-icon-1103592/</a:t>
            </a:r>
            <a:r>
              <a:rPr lang="en-US" sz="1125" dirty="0">
                <a:ea typeface="Times New Roman" panose="02020603050405020304" pitchFamily="18" charset="0"/>
                <a:cs typeface="Times New Roman" panose="02020603050405020304" pitchFamily="18" charset="0"/>
              </a:rPr>
              <a:t> Used under terms of Pixabay </a:t>
            </a:r>
            <a:r>
              <a:rPr lang="en-US" sz="1125" dirty="0" err="1">
                <a:ea typeface="Times New Roman" panose="02020603050405020304" pitchFamily="18" charset="0"/>
                <a:cs typeface="Times New Roman" panose="02020603050405020304" pitchFamily="18" charset="0"/>
              </a:rPr>
              <a:t>licence</a:t>
            </a:r>
            <a:r>
              <a:rPr lang="en-US" sz="1125" dirty="0">
                <a:ea typeface="Times New Roman" panose="02020603050405020304" pitchFamily="18" charset="0"/>
                <a:cs typeface="Times New Roman" panose="02020603050405020304" pitchFamily="18" charset="0"/>
              </a:rPr>
              <a:t>.</a:t>
            </a:r>
          </a:p>
          <a:p>
            <a:pPr marL="287993" indent="-287993">
              <a:buFont typeface="+mj-lt"/>
              <a:buAutoNum type="arabicPeriod" startAt="7"/>
            </a:pPr>
            <a:r>
              <a:rPr lang="en-US" sz="1125" dirty="0">
                <a:ea typeface="Times New Roman" panose="02020603050405020304" pitchFamily="18" charset="0"/>
                <a:cs typeface="Times New Roman" panose="02020603050405020304" pitchFamily="18" charset="0"/>
              </a:rPr>
              <a:t>Education Services Australia, Literacy Hub: Literacy monitoring materials, https://www.literacyhub.edu.au/search/progress-monitoring-tools-phases-1-5 © Commonwealth of Australia, licensed CC BY 4.0. Logos have been retained in the screenshots with permission.</a:t>
            </a:r>
            <a:endParaRPr lang="en-AU" sz="1125" dirty="0">
              <a:ea typeface="Times New Roman" panose="02020603050405020304" pitchFamily="18" charset="0"/>
              <a:cs typeface="Times New Roman" panose="02020603050405020304" pitchFamily="18" charset="0"/>
            </a:endParaRPr>
          </a:p>
          <a:p>
            <a:endParaRPr lang="en-AU" sz="1125" dirty="0">
              <a:ea typeface="Times New Roman" panose="02020603050405020304" pitchFamily="18" charset="0"/>
              <a:cs typeface="Times New Roman" panose="02020603050405020304" pitchFamily="18" charset="0"/>
            </a:endParaRPr>
          </a:p>
          <a:p>
            <a:pPr marL="287993" indent="-287993">
              <a:buFont typeface="+mj-lt"/>
              <a:buAutoNum type="arabicPeriod" startAt="5"/>
            </a:pPr>
            <a:endParaRPr lang="en-AU" sz="1125" dirty="0">
              <a:ea typeface="Times New Roman" panose="02020603050405020304" pitchFamily="18" charset="0"/>
              <a:cs typeface="Times New Roman" panose="02020603050405020304" pitchFamily="18" charset="0"/>
            </a:endParaRPr>
          </a:p>
          <a:p>
            <a:endParaRPr lang="en-US" sz="1200" dirty="0"/>
          </a:p>
        </p:txBody>
      </p:sp>
    </p:spTree>
    <p:extLst>
      <p:ext uri="{BB962C8B-B14F-4D97-AF65-F5344CB8AC3E}">
        <p14:creationId xmlns:p14="http://schemas.microsoft.com/office/powerpoint/2010/main" val="25642012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a:extLst>
              <a:ext uri="{FF2B5EF4-FFF2-40B4-BE49-F238E27FC236}">
                <a16:creationId xmlns:a16="http://schemas.microsoft.com/office/drawing/2014/main" id="{E40473FA-EE1A-4320-9E4F-EE3F779A53CD}"/>
              </a:ext>
            </a:extLst>
          </p:cNvPr>
          <p:cNvSpPr>
            <a:spLocks noGrp="1"/>
          </p:cNvSpPr>
          <p:nvPr>
            <p:ph sz="quarter" idx="11"/>
          </p:nvPr>
        </p:nvSpPr>
        <p:spPr/>
        <p:txBody>
          <a:bodyPr/>
          <a:lstStyle/>
          <a:p>
            <a:pPr>
              <a:spcBef>
                <a:spcPts val="0"/>
              </a:spcBef>
            </a:pPr>
            <a:endParaRPr lang="en-US" sz="300" dirty="0"/>
          </a:p>
          <a:p>
            <a:pPr>
              <a:spcBef>
                <a:spcPts val="0"/>
              </a:spcBef>
            </a:pPr>
            <a:r>
              <a:rPr lang="en-US" sz="1200" dirty="0"/>
              <a:t>                </a:t>
            </a:r>
            <a:r>
              <a:rPr lang="en-US" dirty="0"/>
              <a:t>© State of Queensland (QCAA) </a:t>
            </a:r>
            <a:r>
              <a:rPr lang="en-AU" dirty="0"/>
              <a:t>2026</a:t>
            </a:r>
          </a:p>
          <a:p>
            <a:pPr>
              <a:lnSpc>
                <a:spcPct val="110000"/>
              </a:lnSpc>
            </a:pPr>
            <a:r>
              <a:rPr lang="en-AU" b="1" spc="-20" dirty="0"/>
              <a:t>Licence</a:t>
            </a:r>
            <a:r>
              <a:rPr lang="en-AU" spc="-20" dirty="0"/>
              <a:t>: </a:t>
            </a:r>
            <a:r>
              <a:rPr lang="en-AU" spc="-20" dirty="0">
                <a:hlinkClick r:id="rId3"/>
              </a:rPr>
              <a:t>www.creativecommons.org/licenses/by/4.0</a:t>
            </a:r>
            <a:r>
              <a:rPr lang="en-AU" spc="-20" dirty="0"/>
              <a:t> </a:t>
            </a:r>
            <a:r>
              <a:rPr lang="en-AU" b="1" spc="-20" dirty="0">
                <a:solidFill>
                  <a:schemeClr val="tx2">
                    <a:lumMod val="50000"/>
                    <a:lumOff val="50000"/>
                  </a:schemeClr>
                </a:solidFill>
              </a:rPr>
              <a:t>|</a:t>
            </a:r>
            <a:r>
              <a:rPr lang="en-AU" spc="-20" dirty="0"/>
              <a:t> </a:t>
            </a:r>
            <a:r>
              <a:rPr lang="en-AU" b="1" spc="-20" dirty="0"/>
              <a:t>Copyright notice:</a:t>
            </a:r>
            <a:r>
              <a:rPr lang="en-AU" spc="-20" dirty="0"/>
              <a:t> </a:t>
            </a:r>
            <a:r>
              <a:rPr lang="en-AU" spc="-20" dirty="0">
                <a:hlinkClick r:id="rId4"/>
              </a:rPr>
              <a:t>www.qcaa.qld.edu.au/copyright</a:t>
            </a:r>
            <a:r>
              <a:rPr lang="en-AU" spc="-20" dirty="0"/>
              <a:t> — lists the full terms and conditions, which specify certain exceptions to the licence. </a:t>
            </a:r>
            <a:r>
              <a:rPr lang="en-AU" b="1" spc="-20" dirty="0">
                <a:solidFill>
                  <a:schemeClr val="tx2">
                    <a:lumMod val="50000"/>
                    <a:lumOff val="50000"/>
                  </a:schemeClr>
                </a:solidFill>
              </a:rPr>
              <a:t>|</a:t>
            </a:r>
            <a:r>
              <a:rPr lang="en-AU" spc="-20" dirty="0"/>
              <a:t> </a:t>
            </a:r>
            <a:br>
              <a:rPr lang="en-AU" spc="-20" dirty="0"/>
            </a:br>
            <a:r>
              <a:rPr lang="en-US" b="1" dirty="0"/>
              <a:t>Attribution </a:t>
            </a:r>
            <a:r>
              <a:rPr lang="en-US" dirty="0"/>
              <a:t>(include the link): ©</a:t>
            </a:r>
            <a:r>
              <a:rPr lang="en-AU" dirty="0"/>
              <a:t> </a:t>
            </a:r>
            <a:r>
              <a:rPr lang="en-US" dirty="0"/>
              <a:t>State</a:t>
            </a:r>
            <a:r>
              <a:rPr lang="en-AU" dirty="0"/>
              <a:t> </a:t>
            </a:r>
            <a:r>
              <a:rPr lang="en-US" dirty="0"/>
              <a:t>of</a:t>
            </a:r>
            <a:r>
              <a:rPr lang="en-AU" dirty="0"/>
              <a:t> </a:t>
            </a:r>
            <a:r>
              <a:rPr lang="en-US" dirty="0"/>
              <a:t>Queensland</a:t>
            </a:r>
            <a:r>
              <a:rPr lang="en-AU" dirty="0"/>
              <a:t> </a:t>
            </a:r>
            <a:r>
              <a:rPr lang="en-US" dirty="0"/>
              <a:t>(QCAA)</a:t>
            </a:r>
            <a:r>
              <a:rPr lang="en-AU"/>
              <a:t> 2026 </a:t>
            </a:r>
            <a:r>
              <a:rPr lang="en-AU" spc="-20" dirty="0">
                <a:hlinkClick r:id="rId4"/>
              </a:rPr>
              <a:t>www.qcaa.qld.edu.au/copyright</a:t>
            </a:r>
            <a:r>
              <a:rPr lang="en-AU" spc="-20" dirty="0"/>
              <a:t>.</a:t>
            </a:r>
            <a:endParaRPr lang="en-AU" dirty="0"/>
          </a:p>
          <a:p>
            <a:pPr>
              <a:lnSpc>
                <a:spcPct val="110000"/>
              </a:lnSpc>
            </a:pPr>
            <a:r>
              <a:rPr lang="en-US" dirty="0"/>
              <a:t>Other copyright material in this presentation is listed on the previous slide/s. </a:t>
            </a:r>
          </a:p>
          <a:p>
            <a:endParaRPr lang="en-AU" dirty="0"/>
          </a:p>
        </p:txBody>
      </p:sp>
      <p:sp>
        <p:nvSpPr>
          <p:cNvPr id="4" name="Title 3">
            <a:extLst>
              <a:ext uri="{FF2B5EF4-FFF2-40B4-BE49-F238E27FC236}">
                <a16:creationId xmlns:a16="http://schemas.microsoft.com/office/drawing/2014/main" id="{0FC6D5B4-B9BA-480D-89D9-C2B466E545DF}"/>
              </a:ext>
            </a:extLst>
          </p:cNvPr>
          <p:cNvSpPr>
            <a:spLocks noGrp="1"/>
          </p:cNvSpPr>
          <p:nvPr>
            <p:ph type="title"/>
          </p:nvPr>
        </p:nvSpPr>
        <p:spPr/>
        <p:txBody>
          <a:bodyPr/>
          <a:lstStyle/>
          <a:p>
            <a:r>
              <a:rPr lang="en-AU"/>
              <a:t>Copyright notice</a:t>
            </a:r>
          </a:p>
        </p:txBody>
      </p:sp>
    </p:spTree>
    <p:extLst>
      <p:ext uri="{BB962C8B-B14F-4D97-AF65-F5344CB8AC3E}">
        <p14:creationId xmlns:p14="http://schemas.microsoft.com/office/powerpoint/2010/main" val="35681681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a:t>QCAA social media</a:t>
            </a:r>
          </a:p>
        </p:txBody>
      </p:sp>
    </p:spTree>
    <p:extLst>
      <p:ext uri="{BB962C8B-B14F-4D97-AF65-F5344CB8AC3E}">
        <p14:creationId xmlns:p14="http://schemas.microsoft.com/office/powerpoint/2010/main" val="1103093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C7014B-D93C-5D0D-0EC8-06BFFE6CC41E}"/>
              </a:ext>
            </a:extLst>
          </p:cNvPr>
          <p:cNvSpPr>
            <a:spLocks noGrp="1"/>
          </p:cNvSpPr>
          <p:nvPr>
            <p:ph type="title"/>
          </p:nvPr>
        </p:nvSpPr>
        <p:spPr/>
        <p:txBody>
          <a:bodyPr/>
          <a:lstStyle/>
          <a:p>
            <a:r>
              <a:rPr lang="en-AU" dirty="0">
                <a:latin typeface="Arial"/>
                <a:cs typeface="Arial"/>
              </a:rPr>
              <a:t>Writing and the Literacy general capability</a:t>
            </a:r>
          </a:p>
        </p:txBody>
      </p:sp>
      <p:sp>
        <p:nvSpPr>
          <p:cNvPr id="5" name="TextBox 4">
            <a:extLst>
              <a:ext uri="{FF2B5EF4-FFF2-40B4-BE49-F238E27FC236}">
                <a16:creationId xmlns:a16="http://schemas.microsoft.com/office/drawing/2014/main" id="{A6A8E343-7568-764E-D643-BB1530128E89}"/>
              </a:ext>
            </a:extLst>
          </p:cNvPr>
          <p:cNvSpPr txBox="1"/>
          <p:nvPr/>
        </p:nvSpPr>
        <p:spPr>
          <a:xfrm rot="1420493">
            <a:off x="5760186" y="903222"/>
            <a:ext cx="1745033" cy="823197"/>
          </a:xfrm>
          <a:prstGeom prst="rect">
            <a:avLst/>
          </a:prstGeom>
          <a:solidFill>
            <a:schemeClr val="bg1"/>
          </a:solidFill>
        </p:spPr>
        <p:txBody>
          <a:bodyPr wrap="square" rtlCol="0">
            <a:spAutoFit/>
          </a:bodyPr>
          <a:lstStyle/>
          <a:p>
            <a:endParaRPr lang="en-AU" dirty="0"/>
          </a:p>
        </p:txBody>
      </p:sp>
      <p:pic>
        <p:nvPicPr>
          <p:cNvPr id="14" name="Content Placeholder 5">
            <a:extLst>
              <a:ext uri="{FF2B5EF4-FFF2-40B4-BE49-F238E27FC236}">
                <a16:creationId xmlns:a16="http://schemas.microsoft.com/office/drawing/2014/main" id="{A7B61C54-0A8A-976C-1740-3D31E816F839}"/>
              </a:ext>
            </a:extLst>
          </p:cNvPr>
          <p:cNvPicPr>
            <a:picLocks noChangeAspect="1"/>
          </p:cNvPicPr>
          <p:nvPr/>
        </p:nvPicPr>
        <p:blipFill rotWithShape="1">
          <a:blip r:embed="rId3"/>
          <a:stretch/>
        </p:blipFill>
        <p:spPr>
          <a:xfrm>
            <a:off x="1546937" y="771525"/>
            <a:ext cx="6056475" cy="3708400"/>
          </a:xfrm>
          <a:prstGeom prst="rect">
            <a:avLst/>
          </a:prstGeom>
          <a:ln>
            <a:noFill/>
          </a:ln>
          <a:effectLst/>
        </p:spPr>
      </p:pic>
      <p:sp>
        <p:nvSpPr>
          <p:cNvPr id="15" name="TextBox 14">
            <a:extLst>
              <a:ext uri="{FF2B5EF4-FFF2-40B4-BE49-F238E27FC236}">
                <a16:creationId xmlns:a16="http://schemas.microsoft.com/office/drawing/2014/main" id="{8EFB7427-5397-A3E9-5676-538F8051F292}"/>
              </a:ext>
            </a:extLst>
          </p:cNvPr>
          <p:cNvSpPr txBox="1"/>
          <p:nvPr/>
        </p:nvSpPr>
        <p:spPr>
          <a:xfrm rot="1420493">
            <a:off x="4637751" y="1062301"/>
            <a:ext cx="2497179" cy="734912"/>
          </a:xfrm>
          <a:prstGeom prst="rect">
            <a:avLst/>
          </a:prstGeom>
          <a:solidFill>
            <a:schemeClr val="bg1"/>
          </a:solidFill>
        </p:spPr>
        <p:txBody>
          <a:bodyPr wrap="square" rtlCol="0">
            <a:spAutoFit/>
          </a:bodyPr>
          <a:lstStyle/>
          <a:p>
            <a:endParaRPr lang="en-AU" dirty="0"/>
          </a:p>
        </p:txBody>
      </p:sp>
      <p:sp>
        <p:nvSpPr>
          <p:cNvPr id="16" name="TextBox 15">
            <a:extLst>
              <a:ext uri="{FF2B5EF4-FFF2-40B4-BE49-F238E27FC236}">
                <a16:creationId xmlns:a16="http://schemas.microsoft.com/office/drawing/2014/main" id="{46BB828B-D3CD-3D2E-E7BD-93A0AFAC16B2}"/>
              </a:ext>
            </a:extLst>
          </p:cNvPr>
          <p:cNvSpPr txBox="1"/>
          <p:nvPr/>
        </p:nvSpPr>
        <p:spPr>
          <a:xfrm rot="1420493">
            <a:off x="526614" y="1981224"/>
            <a:ext cx="2713076" cy="1088705"/>
          </a:xfrm>
          <a:prstGeom prst="rect">
            <a:avLst/>
          </a:prstGeom>
          <a:solidFill>
            <a:schemeClr val="bg1"/>
          </a:solidFill>
        </p:spPr>
        <p:txBody>
          <a:bodyPr wrap="square" rtlCol="0">
            <a:spAutoFit/>
          </a:bodyPr>
          <a:lstStyle/>
          <a:p>
            <a:endParaRPr lang="en-AU" dirty="0"/>
          </a:p>
        </p:txBody>
      </p:sp>
      <p:sp>
        <p:nvSpPr>
          <p:cNvPr id="17" name="TextBox 16">
            <a:extLst>
              <a:ext uri="{FF2B5EF4-FFF2-40B4-BE49-F238E27FC236}">
                <a16:creationId xmlns:a16="http://schemas.microsoft.com/office/drawing/2014/main" id="{864D4494-6836-8894-C839-F09F7276D573}"/>
              </a:ext>
            </a:extLst>
          </p:cNvPr>
          <p:cNvSpPr txBox="1"/>
          <p:nvPr/>
        </p:nvSpPr>
        <p:spPr>
          <a:xfrm rot="1420493">
            <a:off x="5760186" y="903222"/>
            <a:ext cx="1745033" cy="823197"/>
          </a:xfrm>
          <a:prstGeom prst="rect">
            <a:avLst/>
          </a:prstGeom>
          <a:solidFill>
            <a:schemeClr val="bg1"/>
          </a:solidFill>
        </p:spPr>
        <p:txBody>
          <a:bodyPr wrap="square" rtlCol="0">
            <a:spAutoFit/>
          </a:bodyPr>
          <a:lstStyle/>
          <a:p>
            <a:endParaRPr lang="en-AU" dirty="0"/>
          </a:p>
        </p:txBody>
      </p:sp>
      <p:sp>
        <p:nvSpPr>
          <p:cNvPr id="18" name="TextBox 17">
            <a:extLst>
              <a:ext uri="{FF2B5EF4-FFF2-40B4-BE49-F238E27FC236}">
                <a16:creationId xmlns:a16="http://schemas.microsoft.com/office/drawing/2014/main" id="{1B71D9C0-DCEF-3828-871A-80865557752B}"/>
              </a:ext>
            </a:extLst>
          </p:cNvPr>
          <p:cNvSpPr txBox="1"/>
          <p:nvPr/>
        </p:nvSpPr>
        <p:spPr>
          <a:xfrm rot="1420493">
            <a:off x="2556654" y="2718295"/>
            <a:ext cx="827359" cy="618729"/>
          </a:xfrm>
          <a:prstGeom prst="rect">
            <a:avLst/>
          </a:prstGeom>
          <a:solidFill>
            <a:schemeClr val="bg1"/>
          </a:solidFill>
        </p:spPr>
        <p:txBody>
          <a:bodyPr wrap="square" rtlCol="0">
            <a:spAutoFit/>
          </a:bodyPr>
          <a:lstStyle/>
          <a:p>
            <a:endParaRPr lang="en-AU" dirty="0"/>
          </a:p>
        </p:txBody>
      </p:sp>
      <p:sp>
        <p:nvSpPr>
          <p:cNvPr id="11" name="Text Placeholder 10">
            <a:extLst>
              <a:ext uri="{FF2B5EF4-FFF2-40B4-BE49-F238E27FC236}">
                <a16:creationId xmlns:a16="http://schemas.microsoft.com/office/drawing/2014/main" id="{3BC93CF4-8D71-4D00-A9C9-302333E4DD1C}"/>
              </a:ext>
            </a:extLst>
          </p:cNvPr>
          <p:cNvSpPr>
            <a:spLocks noGrp="1"/>
          </p:cNvSpPr>
          <p:nvPr>
            <p:ph type="body" sz="quarter" idx="12"/>
          </p:nvPr>
        </p:nvSpPr>
        <p:spPr>
          <a:xfrm>
            <a:off x="324000" y="3848844"/>
            <a:ext cx="8496300" cy="648073"/>
          </a:xfrm>
        </p:spPr>
        <p:txBody>
          <a:bodyPr>
            <a:normAutofit/>
          </a:bodyPr>
          <a:lstStyle/>
          <a:p>
            <a:r>
              <a:rPr lang="en-AU" sz="900" dirty="0">
                <a:solidFill>
                  <a:srgbClr val="000000"/>
                </a:solidFill>
              </a:rPr>
              <a:t>Source: Australian Curriculum, </a:t>
            </a:r>
            <a:r>
              <a:rPr lang="en-AU" sz="900" dirty="0">
                <a:solidFill>
                  <a:srgbClr val="000000"/>
                </a:solidFill>
                <a:hlinkClick r:id="rId4"/>
              </a:rPr>
              <a:t>https://v9.australiancurriculum.edu.au/help/website-tour</a:t>
            </a:r>
            <a:r>
              <a:rPr lang="en-AU" sz="900" dirty="0">
                <a:solidFill>
                  <a:srgbClr val="000000"/>
                </a:solidFill>
              </a:rPr>
              <a:t> </a:t>
            </a:r>
          </a:p>
        </p:txBody>
      </p:sp>
      <p:sp>
        <p:nvSpPr>
          <p:cNvPr id="20" name="Oval 19">
            <a:extLst>
              <a:ext uri="{FF2B5EF4-FFF2-40B4-BE49-F238E27FC236}">
                <a16:creationId xmlns:a16="http://schemas.microsoft.com/office/drawing/2014/main" id="{DEBEF93B-106D-125F-F5C2-6A5781FFA470}"/>
              </a:ext>
            </a:extLst>
          </p:cNvPr>
          <p:cNvSpPr/>
          <p:nvPr/>
        </p:nvSpPr>
        <p:spPr>
          <a:xfrm rot="19780258">
            <a:off x="4437705" y="2066748"/>
            <a:ext cx="1388376" cy="2618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390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BC685-23D3-3286-7356-E8F4F2AE7924}"/>
              </a:ext>
            </a:extLst>
          </p:cNvPr>
          <p:cNvSpPr>
            <a:spLocks noGrp="1"/>
          </p:cNvSpPr>
          <p:nvPr>
            <p:ph type="title"/>
          </p:nvPr>
        </p:nvSpPr>
        <p:spPr/>
        <p:txBody>
          <a:bodyPr/>
          <a:lstStyle/>
          <a:p>
            <a:r>
              <a:rPr lang="en-US" dirty="0"/>
              <a:t>Literacy general capability — elements</a:t>
            </a:r>
          </a:p>
        </p:txBody>
      </p:sp>
      <p:sp>
        <p:nvSpPr>
          <p:cNvPr id="6" name="Text Placeholder 5">
            <a:extLst>
              <a:ext uri="{FF2B5EF4-FFF2-40B4-BE49-F238E27FC236}">
                <a16:creationId xmlns:a16="http://schemas.microsoft.com/office/drawing/2014/main" id="{9F79ADF0-3132-3CF6-0FD0-DD4A578AE117}"/>
              </a:ext>
            </a:extLst>
          </p:cNvPr>
          <p:cNvSpPr>
            <a:spLocks noGrp="1"/>
          </p:cNvSpPr>
          <p:nvPr>
            <p:ph type="body" sz="quarter" idx="12"/>
          </p:nvPr>
        </p:nvSpPr>
        <p:spPr>
          <a:xfrm>
            <a:off x="324000" y="3852429"/>
            <a:ext cx="8496300" cy="648073"/>
          </a:xfrm>
        </p:spPr>
        <p:txBody>
          <a:bodyPr>
            <a:normAutofit/>
          </a:bodyPr>
          <a:lstStyle/>
          <a:p>
            <a:r>
              <a:rPr lang="en-AU" sz="900" dirty="0"/>
              <a:t>Source: ACARA image, </a:t>
            </a:r>
            <a:r>
              <a:rPr lang="en-AU" sz="900" dirty="0">
                <a:hlinkClick r:id="rId3"/>
              </a:rPr>
              <a:t>www.australiancurriculum.edu.au/f-10-curriculum/general-capabilities/literacy?element=2&amp;sub-element=LWCrT</a:t>
            </a:r>
            <a:r>
              <a:rPr lang="en-AU" sz="900" dirty="0"/>
              <a:t> </a:t>
            </a:r>
          </a:p>
        </p:txBody>
      </p:sp>
      <p:pic>
        <p:nvPicPr>
          <p:cNvPr id="12" name="Content Placeholder 6">
            <a:extLst>
              <a:ext uri="{FF2B5EF4-FFF2-40B4-BE49-F238E27FC236}">
                <a16:creationId xmlns:a16="http://schemas.microsoft.com/office/drawing/2014/main" id="{E1AD00C6-ACAE-1684-D705-ED8245308B65}"/>
              </a:ext>
            </a:extLst>
          </p:cNvPr>
          <p:cNvPicPr>
            <a:picLocks noGrp="1" noChangeAspect="1"/>
          </p:cNvPicPr>
          <p:nvPr>
            <p:ph idx="1"/>
          </p:nvPr>
        </p:nvPicPr>
        <p:blipFill>
          <a:blip r:embed="rId4"/>
          <a:stretch>
            <a:fillRect/>
          </a:stretch>
        </p:blipFill>
        <p:spPr>
          <a:xfrm>
            <a:off x="2766364" y="723063"/>
            <a:ext cx="3734326" cy="3596018"/>
          </a:xfrm>
          <a:prstGeom prst="rect">
            <a:avLst/>
          </a:prstGeom>
        </p:spPr>
      </p:pic>
    </p:spTree>
    <p:extLst>
      <p:ext uri="{BB962C8B-B14F-4D97-AF65-F5344CB8AC3E}">
        <p14:creationId xmlns:p14="http://schemas.microsoft.com/office/powerpoint/2010/main" val="3074833948"/>
      </p:ext>
    </p:extLst>
  </p:cSld>
  <p:clrMapOvr>
    <a:masterClrMapping/>
  </p:clrMapOvr>
</p:sld>
</file>

<file path=ppt/theme/theme1.xml><?xml version="1.0" encoding="utf-8"?>
<a:theme xmlns:a="http://schemas.openxmlformats.org/drawingml/2006/main" name="QCAA title slides">
  <a:themeElements>
    <a:clrScheme name="QCAA_powerpoint">
      <a:dk1>
        <a:srgbClr val="000000"/>
      </a:dk1>
      <a:lt1>
        <a:srgbClr val="FFFFFF"/>
      </a:lt1>
      <a:dk2>
        <a:srgbClr val="000000"/>
      </a:dk2>
      <a:lt2>
        <a:srgbClr val="D52B1E"/>
      </a:lt2>
      <a:accent1>
        <a:srgbClr val="808080"/>
      </a:accent1>
      <a:accent2>
        <a:srgbClr val="21578A"/>
      </a:accent2>
      <a:accent3>
        <a:srgbClr val="ED7A23"/>
      </a:accent3>
      <a:accent4>
        <a:srgbClr val="99CC33"/>
      </a:accent4>
      <a:accent5>
        <a:srgbClr val="663399"/>
      </a:accent5>
      <a:accent6>
        <a:srgbClr val="FFCC00"/>
      </a:accent6>
      <a:hlink>
        <a:srgbClr val="0000FF"/>
      </a:hlink>
      <a:folHlink>
        <a:srgbClr val="800080"/>
      </a:folHlink>
    </a:clrScheme>
    <a:fontScheme name="QCA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idescreen_ppt_16x9_CC_BY_v35_cm.potx" id="{EC578EFA-7EAF-4BFC-8910-1DA5F8D4FE6F}" vid="{C8371D0C-5DA5-4644-819F-7781B4913BB2}"/>
    </a:ext>
  </a:extLst>
</a:theme>
</file>

<file path=ppt/theme/theme2.xml><?xml version="1.0" encoding="utf-8"?>
<a:theme xmlns:a="http://schemas.openxmlformats.org/drawingml/2006/main" name="5_QCAA content">
  <a:themeElements>
    <a:clrScheme name="QCAA_powerpoint">
      <a:dk1>
        <a:srgbClr val="000000"/>
      </a:dk1>
      <a:lt1>
        <a:srgbClr val="FFFFFF"/>
      </a:lt1>
      <a:dk2>
        <a:srgbClr val="000000"/>
      </a:dk2>
      <a:lt2>
        <a:srgbClr val="D52B1E"/>
      </a:lt2>
      <a:accent1>
        <a:srgbClr val="808080"/>
      </a:accent1>
      <a:accent2>
        <a:srgbClr val="21578A"/>
      </a:accent2>
      <a:accent3>
        <a:srgbClr val="ED7A23"/>
      </a:accent3>
      <a:accent4>
        <a:srgbClr val="99CC33"/>
      </a:accent4>
      <a:accent5>
        <a:srgbClr val="663399"/>
      </a:accent5>
      <a:accent6>
        <a:srgbClr val="FFCC00"/>
      </a:accent6>
      <a:hlink>
        <a:srgbClr val="0000FF"/>
      </a:hlink>
      <a:folHlink>
        <a:srgbClr val="800080"/>
      </a:folHlink>
    </a:clrScheme>
    <a:fontScheme name="QCA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iQ_v9.0_widescreen_ppt_16x9_CC_BY_v25_nv.potx" id="{11155731-E599-4F2E-9B93-468A8BD23AEA}" vid="{D691B294-D0F6-42B9-A264-81E5EC4CEBDD}"/>
    </a:ext>
  </a:extLst>
</a:theme>
</file>

<file path=ppt/theme/theme3.xml><?xml version="1.0" encoding="utf-8"?>
<a:theme xmlns:a="http://schemas.openxmlformats.org/drawingml/2006/main" name="QCAA content">
  <a:themeElements>
    <a:clrScheme name="QCAA_powerpoint">
      <a:dk1>
        <a:srgbClr val="000000"/>
      </a:dk1>
      <a:lt1>
        <a:srgbClr val="FFFFFF"/>
      </a:lt1>
      <a:dk2>
        <a:srgbClr val="000000"/>
      </a:dk2>
      <a:lt2>
        <a:srgbClr val="D52B1E"/>
      </a:lt2>
      <a:accent1>
        <a:srgbClr val="808080"/>
      </a:accent1>
      <a:accent2>
        <a:srgbClr val="21578A"/>
      </a:accent2>
      <a:accent3>
        <a:srgbClr val="ED7A23"/>
      </a:accent3>
      <a:accent4>
        <a:srgbClr val="99CC33"/>
      </a:accent4>
      <a:accent5>
        <a:srgbClr val="663399"/>
      </a:accent5>
      <a:accent6>
        <a:srgbClr val="FFCC00"/>
      </a:accent6>
      <a:hlink>
        <a:srgbClr val="0000FF"/>
      </a:hlink>
      <a:folHlink>
        <a:srgbClr val="800080"/>
      </a:folHlink>
    </a:clrScheme>
    <a:fontScheme name="QCA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iQ_v9.0_widescreen_ppt_16x9_CC_BY_v25_nv.potx" id="{11155731-E599-4F2E-9B93-468A8BD23AEA}" vid="{D691B294-D0F6-42B9-A264-81E5EC4CEBD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5BDE2E028BB54FA59D70F05D0F50EA" ma:contentTypeVersion="19" ma:contentTypeDescription="Create a new document." ma:contentTypeScope="" ma:versionID="e30d9d53275b32d2042b3a5b875a9252">
  <xsd:schema xmlns:xsd="http://www.w3.org/2001/XMLSchema" xmlns:xs="http://www.w3.org/2001/XMLSchema" xmlns:p="http://schemas.microsoft.com/office/2006/metadata/properties" xmlns:ns2="1aeb0db8-a023-4f83-a675-fc900e5c4eb0" xmlns:ns3="70d7b946-3027-4b33-9e00-b894cda58cf9" targetNamespace="http://schemas.microsoft.com/office/2006/metadata/properties" ma:root="true" ma:fieldsID="e35092b71b144ee922bfe0fb1b8eb28d" ns2:_="" ns3:_="">
    <xsd:import namespace="1aeb0db8-a023-4f83-a675-fc900e5c4eb0"/>
    <xsd:import namespace="70d7b946-3027-4b33-9e00-b894cda58cf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eb0db8-a023-4f83-a675-fc900e5c4e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f2c4c05-e133-4f8d-bdce-5ffb582b20b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d7b946-3027-4b33-9e00-b894cda58cf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dbbd0b1-ed4b-48c8-b662-ab8d617ded48}" ma:internalName="TaxCatchAll" ma:showField="CatchAllData" ma:web="70d7b946-3027-4b33-9e00-b894cda58c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aeb0db8-a023-4f83-a675-fc900e5c4eb0">
      <Terms xmlns="http://schemas.microsoft.com/office/infopath/2007/PartnerControls"/>
    </lcf76f155ced4ddcb4097134ff3c332f>
    <TaxCatchAll xmlns="70d7b946-3027-4b33-9e00-b894cda58cf9" xsi:nil="true"/>
    <SharedWithUsers xmlns="70d7b946-3027-4b33-9e00-b894cda58cf9">
      <UserInfo>
        <DisplayName>Bonnie Becker</DisplayName>
        <AccountId>173</AccountId>
        <AccountType/>
      </UserInfo>
      <UserInfo>
        <DisplayName>Lindsay Williams</DisplayName>
        <AccountId>25</AccountId>
        <AccountType/>
      </UserInfo>
      <UserInfo>
        <DisplayName>Virginia Ayliffe</DisplayName>
        <AccountId>26</AccountId>
        <AccountType/>
      </UserInfo>
      <UserInfo>
        <DisplayName>Daphne Gillies</DisplayName>
        <AccountId>32</AccountId>
        <AccountType/>
      </UserInfo>
      <UserInfo>
        <DisplayName>Alison Scott</DisplayName>
        <AccountId>169</AccountId>
        <AccountType/>
      </UserInfo>
      <UserInfo>
        <DisplayName>Tania Russell</DisplayName>
        <AccountId>389</AccountId>
        <AccountType/>
      </UserInfo>
      <UserInfo>
        <DisplayName>Amanda Lowry</DisplayName>
        <AccountId>168</AccountId>
        <AccountType/>
      </UserInfo>
      <UserInfo>
        <DisplayName>Libby Foley</DisplayName>
        <AccountId>30</AccountId>
        <AccountType/>
      </UserInfo>
      <UserInfo>
        <DisplayName>Emma Trevor</DisplayName>
        <AccountId>170</AccountId>
        <AccountType/>
      </UserInfo>
      <UserInfo>
        <DisplayName>Kathryn Tully</DisplayName>
        <AccountId>20</AccountId>
        <AccountType/>
      </UserInfo>
      <UserInfo>
        <DisplayName>Meredith Gleadhill</DisplayName>
        <AccountId>24</AccountId>
        <AccountType/>
      </UserInfo>
      <UserInfo>
        <DisplayName>Elle Angwin</DisplayName>
        <AccountId>22</AccountId>
        <AccountType/>
      </UserInfo>
      <UserInfo>
        <DisplayName>Emma Turner</DisplayName>
        <AccountId>368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C683B9-7513-4E96-84DC-1053074D5D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eb0db8-a023-4f83-a675-fc900e5c4eb0"/>
    <ds:schemaRef ds:uri="70d7b946-3027-4b33-9e00-b894cda58c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13A8DF-9FE6-4C62-89BC-FDE0AB092311}">
  <ds:schemaRefs>
    <ds:schemaRef ds:uri="70d7b946-3027-4b33-9e00-b894cda58cf9"/>
    <ds:schemaRef ds:uri="http://schemas.microsoft.com/office/2006/documentManagement/types"/>
    <ds:schemaRef ds:uri="http://schemas.microsoft.com/office/infopath/2007/PartnerControls"/>
    <ds:schemaRef ds:uri="http://purl.org/dc/elements/1.1/"/>
    <ds:schemaRef ds:uri="http://schemas.microsoft.com/office/2006/metadata/properties"/>
    <ds:schemaRef ds:uri="1aeb0db8-a023-4f83-a675-fc900e5c4eb0"/>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F14C5A7F-40BB-4245-B166-BFA850C0D4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2605</TotalTime>
  <Words>8756</Words>
  <Application>Microsoft Office PowerPoint</Application>
  <PresentationFormat>On-screen Show (16:9)</PresentationFormat>
  <Paragraphs>813</Paragraphs>
  <Slides>74</Slides>
  <Notes>74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74</vt:i4>
      </vt:variant>
    </vt:vector>
  </HeadingPairs>
  <TitlesOfParts>
    <vt:vector size="82" baseType="lpstr">
      <vt:lpstr>Aptos</vt:lpstr>
      <vt:lpstr>Arial</vt:lpstr>
      <vt:lpstr>Calibri</vt:lpstr>
      <vt:lpstr>Times New Roman</vt:lpstr>
      <vt:lpstr>Wingdings</vt:lpstr>
      <vt:lpstr>QCAA title slides</vt:lpstr>
      <vt:lpstr>5_QCAA content</vt:lpstr>
      <vt:lpstr>QCAA content</vt:lpstr>
      <vt:lpstr>This presentation reproduces the key slides from the literacy writing workshop delivered in 2025 and is designed to be delivered with a year level/learning area team.  </vt:lpstr>
      <vt:lpstr>Look for activity icons. Throughout this presentation, icons are used to indicate different activities </vt:lpstr>
      <vt:lpstr>Years 7–9: Improving writing proficiency levels</vt:lpstr>
      <vt:lpstr>Acknowledgment of Country</vt:lpstr>
      <vt:lpstr>Success criteria</vt:lpstr>
      <vt:lpstr>Outline</vt:lpstr>
      <vt:lpstr>Writing and the Australian Curriculum Version 9.0</vt:lpstr>
      <vt:lpstr>Writing and the Literacy general capability</vt:lpstr>
      <vt:lpstr>Literacy general capability — elements</vt:lpstr>
      <vt:lpstr>The Literacy general capability: Writing</vt:lpstr>
      <vt:lpstr>The Literacy learning progression: Writing</vt:lpstr>
      <vt:lpstr>Accessing the Literacy general capability — Year 7 example</vt:lpstr>
      <vt:lpstr>Connection to Literacy general capability v9.0 — Year 7</vt:lpstr>
      <vt:lpstr>Writing and other learning areas</vt:lpstr>
      <vt:lpstr>Literacy general capability across learning areas</vt:lpstr>
      <vt:lpstr>Key connections: Literacy general capability and Science</vt:lpstr>
      <vt:lpstr>Key connections: Literacy general capability and Science</vt:lpstr>
      <vt:lpstr>Outline</vt:lpstr>
      <vt:lpstr>Pedagogies for writing</vt:lpstr>
      <vt:lpstr>Planning — sequencing for explicit teaching</vt:lpstr>
      <vt:lpstr>Teaching learning cycle: Building knowledge of the field</vt:lpstr>
      <vt:lpstr>Tapping into prior knowledge of vocabulary and concepts — word cloud</vt:lpstr>
      <vt:lpstr>Tapping into prior knowledge of vocabulary and concepts — word cloud</vt:lpstr>
      <vt:lpstr>Developing a deeper understanding —  Frayer model</vt:lpstr>
      <vt:lpstr>Developing a deeper understanding —  Frayer model</vt:lpstr>
      <vt:lpstr>Texts to build knowledge of the field including vocabulary, concepts and language features</vt:lpstr>
      <vt:lpstr>Texts to build knowledge of the field including vocabulary, concepts and language features</vt:lpstr>
      <vt:lpstr>Teaching learning cycle: Supported reading</vt:lpstr>
      <vt:lpstr>QCAA resources to support reading</vt:lpstr>
      <vt:lpstr>KWL: What I know, what I want to know, what I learnt</vt:lpstr>
      <vt:lpstr>Previewing the text — skimming and scanning</vt:lpstr>
      <vt:lpstr>Supported reading — skimming and scanning</vt:lpstr>
      <vt:lpstr>Supported reading — skimming and scanning</vt:lpstr>
      <vt:lpstr>Supported reading — chunking the text</vt:lpstr>
      <vt:lpstr>Chunking the text — answers</vt:lpstr>
      <vt:lpstr>Identifying finer ‘chunks’ in the body</vt:lpstr>
      <vt:lpstr>Identifying finer chunks in the body — answers</vt:lpstr>
      <vt:lpstr>Teaching learning cycle: Learning about the genre</vt:lpstr>
      <vt:lpstr>Relationship between purposes and stages</vt:lpstr>
      <vt:lpstr>English glossary definition — stages</vt:lpstr>
      <vt:lpstr>English glossary definition — genre</vt:lpstr>
      <vt:lpstr>English glossary definition — phases</vt:lpstr>
      <vt:lpstr>Stages and phases: Text structure and organisation </vt:lpstr>
      <vt:lpstr>Stages and phases: Text structure and organisation</vt:lpstr>
      <vt:lpstr>Considering stages and phases</vt:lpstr>
      <vt:lpstr>Stages and possible phases — descriptive report example</vt:lpstr>
      <vt:lpstr>Stages of the Binna Burra 25 descriptive report</vt:lpstr>
      <vt:lpstr>Focus on identifying the finer chunks — phases</vt:lpstr>
      <vt:lpstr>Effect of re-ordering the phases</vt:lpstr>
      <vt:lpstr>Effect of re-ordering the phases</vt:lpstr>
      <vt:lpstr>Creating sentences</vt:lpstr>
      <vt:lpstr>Creating sentences: Years 7–9 English</vt:lpstr>
      <vt:lpstr>Creating sentences: Literacy learning progression levels 9–11</vt:lpstr>
      <vt:lpstr>Using flip cards to create sentences — front</vt:lpstr>
      <vt:lpstr>Using flip cards to create sentences — back</vt:lpstr>
      <vt:lpstr>Creating sentences</vt:lpstr>
      <vt:lpstr>Teaching learning cycle: Supported writing</vt:lpstr>
      <vt:lpstr>Example activity to support joint construction</vt:lpstr>
      <vt:lpstr>Example activities to support joint construction</vt:lpstr>
      <vt:lpstr>Example activities to support joint construction</vt:lpstr>
      <vt:lpstr>Teaching learning cycle: Independent use of the genre</vt:lpstr>
      <vt:lpstr>Independent writing</vt:lpstr>
      <vt:lpstr>Feedback strategy — whole-class reflection</vt:lpstr>
      <vt:lpstr>Using a simple checklist (descriptive report example)</vt:lpstr>
      <vt:lpstr>Outline</vt:lpstr>
      <vt:lpstr>Resources — QCAA literacy resource for writing</vt:lpstr>
      <vt:lpstr>Resources — QCAA literacy resource for writing</vt:lpstr>
      <vt:lpstr>Resource from Education Services Australia (ESA) Literacy Hub: Spelling generalisations</vt:lpstr>
      <vt:lpstr>Success criteria</vt:lpstr>
      <vt:lpstr>Reflect on your learning</vt:lpstr>
      <vt:lpstr>Acknowledgments</vt:lpstr>
      <vt:lpstr>Acknowledgments</vt:lpstr>
      <vt:lpstr>Copyright notice</vt:lpstr>
      <vt:lpstr>QCAA social media</vt:lpstr>
    </vt:vector>
  </TitlesOfParts>
  <Company>QCAA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Years 7–9: Improving writing proficiency levels - Australian Curriculum Version 9.0</dc:title>
  <dc:creator>Queensland Curriculum and Assessment Authority</dc:creator>
  <cp:lastModifiedBy>Joy Constantino</cp:lastModifiedBy>
  <cp:revision>291</cp:revision>
  <cp:lastPrinted>2025-07-13T22:42:51Z</cp:lastPrinted>
  <dcterms:created xsi:type="dcterms:W3CDTF">2023-07-19T01:11:30Z</dcterms:created>
  <dcterms:modified xsi:type="dcterms:W3CDTF">2026-01-15T03:40:21Z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0x0101001F5BDE2E028BB54FA59D70F05D0F50EA</vt:lpwstr>
  </property>
  <property fmtid="{D5CDD505-2E9C-101B-9397-08002B2CF9AE}" pid="3" name="MediaServiceImageTags">
    <vt:lpwstr/>
  </property>
</Properties>
</file>