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8" r:id="rId6"/>
  </p:sldMasterIdLst>
  <p:notesMasterIdLst>
    <p:notesMasterId r:id="rId40"/>
  </p:notesMasterIdLst>
  <p:sldIdLst>
    <p:sldId id="284" r:id="rId7"/>
    <p:sldId id="5915" r:id="rId8"/>
    <p:sldId id="393" r:id="rId9"/>
    <p:sldId id="5769" r:id="rId10"/>
    <p:sldId id="5971" r:id="rId11"/>
    <p:sldId id="5970" r:id="rId12"/>
    <p:sldId id="5963" r:id="rId13"/>
    <p:sldId id="5810" r:id="rId14"/>
    <p:sldId id="5943" r:id="rId15"/>
    <p:sldId id="6005" r:id="rId16"/>
    <p:sldId id="5920" r:id="rId17"/>
    <p:sldId id="5966" r:id="rId18"/>
    <p:sldId id="5921" r:id="rId19"/>
    <p:sldId id="5961" r:id="rId20"/>
    <p:sldId id="6006" r:id="rId21"/>
    <p:sldId id="5746" r:id="rId22"/>
    <p:sldId id="5800" r:id="rId23"/>
    <p:sldId id="5953" r:id="rId24"/>
    <p:sldId id="5952" r:id="rId25"/>
    <p:sldId id="5954" r:id="rId26"/>
    <p:sldId id="5955" r:id="rId27"/>
    <p:sldId id="5956" r:id="rId28"/>
    <p:sldId id="5957" r:id="rId29"/>
    <p:sldId id="5960" r:id="rId30"/>
    <p:sldId id="5958" r:id="rId31"/>
    <p:sldId id="5972" r:id="rId32"/>
    <p:sldId id="5973" r:id="rId33"/>
    <p:sldId id="6007" r:id="rId34"/>
    <p:sldId id="5951" r:id="rId35"/>
    <p:sldId id="5477" r:id="rId36"/>
    <p:sldId id="283" r:id="rId37"/>
    <p:sldId id="318" r:id="rId38"/>
    <p:sldId id="60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8B3F42-8F9F-A32E-79B3-E7C628624934}" name="Stacey Campbell" initials="SC" userId="S::stacey.campbell@qcaa.qld.edu.au::cdb276e8-26aa-4504-ab6e-0a255a50fcbf" providerId="AD"/>
  <p188:author id="{44A72A4D-FE00-3CBE-C2C1-1CAF147A3430}" name="Natasha Galbraith" initials="NG" userId="S::Natasha.Galbraith@qcaa.qld.edu.au::76ada05d-2826-4c11-8352-d019b2b82b96" providerId="AD"/>
  <p188:author id="{A2AA436B-1829-136B-D14B-155239C67989}" name="Nikki Patton" initials="" userId="S::Nikki.Patton@qcaa.qld.edu.au::6cf95a0d-1d52-42d8-9035-3b7c1a6b5217"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DDCB999A-28BF-F5B7-0EEF-FFC62ABD826F}" name="Amy McCabe" initials="AM" userId="S::amy.mccabe@qcaa.qld.edu.au::7a5043b8-175d-42f2-8d71-acfa2de33c53" providerId="AD"/>
  <p188:author id="{BA182EA3-DA19-D317-64E2-C7B513AB66FA}" name="Cathryn Menzler" initials="CM" userId="S::Cathryn.Menzler@qcaa.qld.edu.au::d408b7ee-8503-4d7e-af13-dada88d13933" providerId="AD"/>
  <p188:author id="{38D8D2A9-C863-F5BC-BF95-E4D0F0FA8698}" name="Deanne" initials="D" userId="S::n0916951@qut.edu.au::ebd4834b-f1d4-4c79-8d22-559430a970f6" providerId="AD"/>
  <p188:author id="{020F98B3-E373-7CEB-3012-BBBA04B89096}" name="Darcie Nolan" initials="DN" userId="S::Darcie.Nolan@qcaa.qld.edu.au::d4b492dc-2809-476e-b423-ebdcecc25ffd" providerId="AD"/>
  <p188:author id="{540C57CC-B1C9-AFAD-92DF-DE2C73C00BCB}" name="Mandy Chandler" initials="MC" userId="S::Mandy.Chandler@qcaa.qld.edu.au::88dd984d-81aa-4f84-a469-f3ffbd8c4917" providerId="AD"/>
  <p188:author id="{80F71FD0-3DF0-1763-DA67-FDDDCE680CA0}" name="Emma Trevor" initials="ET" userId="S::emma.trevor@qcaa.qld.edu.au::56be78af-933e-46aa-91fb-45f3bc8143ba" providerId="AD"/>
  <p188:author id="{F0FC33F6-BAF9-6C4E-8789-B835B2171B0A}" name="Courtney Wiemann" initials="CW" userId="S::Courtney.Wiemann@qcaa.qld.edu.au::dda7d68b-69dd-4ef7-b561-da9345f187fb" providerId="AD"/>
  <p188:author id="{A2CD72FC-BEEA-FD4F-CC5C-0E1A50890CBB}" name="Emma Trevor" initials="ET" userId="S::Emma.Trevor@qcaa.qld.edu.au::56be78af-933e-46aa-91fb-45f3bc8143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554"/>
    <a:srgbClr val="3AB655"/>
    <a:srgbClr val="E2231A"/>
    <a:srgbClr val="E1F4E6"/>
    <a:srgbClr val="93D7A2"/>
    <a:srgbClr val="FFFFFF"/>
    <a:srgbClr val="6858A9"/>
    <a:srgbClr val="007852"/>
    <a:srgbClr val="097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8657" autoAdjust="0"/>
  </p:normalViewPr>
  <p:slideViewPr>
    <p:cSldViewPr snapToGrid="0">
      <p:cViewPr varScale="1">
        <p:scale>
          <a:sx n="84" d="100"/>
          <a:sy n="84" d="100"/>
        </p:scale>
        <p:origin x="1116" y="96"/>
      </p:cViewPr>
      <p:guideLst/>
    </p:cSldViewPr>
  </p:slideViewPr>
  <p:outlineViewPr>
    <p:cViewPr>
      <p:scale>
        <a:sx n="33" d="100"/>
        <a:sy n="33" d="100"/>
      </p:scale>
      <p:origin x="0" y="-7062"/>
    </p:cViewPr>
  </p:outlineViewPr>
  <p:notesTextViewPr>
    <p:cViewPr>
      <p:scale>
        <a:sx n="1" d="1"/>
        <a:sy n="1" d="1"/>
      </p:scale>
      <p:origin x="0" y="0"/>
    </p:cViewPr>
  </p:notesTextViewPr>
  <p:sorterViewPr>
    <p:cViewPr>
      <p:scale>
        <a:sx n="100" d="100"/>
        <a:sy n="100" d="100"/>
      </p:scale>
      <p:origin x="0" y="-7698"/>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C534D116-055A-4CBA-B432-FD7A12C0B6E1}"/>
    <pc:docChg chg="custSel modSld">
      <pc:chgData name="Nikki Patton" userId="6cf95a0d-1d52-42d8-9035-3b7c1a6b5217" providerId="ADAL" clId="{C534D116-055A-4CBA-B432-FD7A12C0B6E1}" dt="2026-02-22T22:51:26.559" v="1" actId="478"/>
      <pc:docMkLst>
        <pc:docMk/>
      </pc:docMkLst>
      <pc:sldChg chg="addSp delSp modSp mod">
        <pc:chgData name="Nikki Patton" userId="6cf95a0d-1d52-42d8-9035-3b7c1a6b5217" providerId="ADAL" clId="{C534D116-055A-4CBA-B432-FD7A12C0B6E1}" dt="2026-02-22T22:51:26.559" v="1" actId="478"/>
        <pc:sldMkLst>
          <pc:docMk/>
          <pc:sldMk cId="3031367079" sldId="284"/>
        </pc:sldMkLst>
        <pc:spChg chg="add del mod">
          <ac:chgData name="Nikki Patton" userId="6cf95a0d-1d52-42d8-9035-3b7c1a6b5217" providerId="ADAL" clId="{C534D116-055A-4CBA-B432-FD7A12C0B6E1}" dt="2026-02-22T22:51:26.559" v="1" actId="478"/>
          <ac:spMkLst>
            <pc:docMk/>
            <pc:sldMk cId="3031367079" sldId="284"/>
            <ac:spMk id="3" creationId="{A06D4887-4AB1-074C-C158-4282D7854C4C}"/>
          </ac:spMkLst>
        </pc:spChg>
        <pc:spChg chg="del">
          <ac:chgData name="Nikki Patton" userId="6cf95a0d-1d52-42d8-9035-3b7c1a6b5217" providerId="ADAL" clId="{C534D116-055A-4CBA-B432-FD7A12C0B6E1}" dt="2026-02-22T22:51:23.173" v="0" actId="478"/>
          <ac:spMkLst>
            <pc:docMk/>
            <pc:sldMk cId="3031367079" sldId="284"/>
            <ac:spMk id="7" creationId="{1FAC6AC1-74F1-CE01-9EB3-CEF3414CF42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chemeClr val="bg1"/>
        </a:solidFill>
        <a:ln>
          <a:solidFill>
            <a:schemeClr val="accent1"/>
          </a:solidFill>
        </a:ln>
      </dgm:spPr>
      <dgm:t>
        <a:bodyPr lIns="180000"/>
        <a:lstStyle/>
        <a:p>
          <a:r>
            <a:rPr lang="en-AU" sz="2400" dirty="0">
              <a:solidFill>
                <a:schemeClr val="accent1"/>
              </a:solidFill>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chemeClr val="accent2"/>
        </a:solidFill>
        <a:ln>
          <a:solidFill>
            <a:schemeClr val="accent1"/>
          </a:solidFill>
        </a:ln>
      </dgm:spPr>
      <dgm:t>
        <a:bodyPr lIns="180000"/>
        <a:lstStyle/>
        <a:p>
          <a:r>
            <a:rPr lang="en-AU" sz="2400" dirty="0">
              <a:solidFill>
                <a:schemeClr val="bg1"/>
              </a:solidFill>
            </a:rPr>
            <a:t>Understanding the Personal and social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037638"/>
          <a:ext cx="11327950" cy="87984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6E92ACAD-3A19-4A9E-9797-5A7C1ED3A348}">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13840441-D51A-48B1-B777-F3B1522466F9}" type="parTrans" cxnId="{984E4305-48CD-4DBA-AC17-D560C5B938A6}">
      <dgm:prSet/>
      <dgm:spPr/>
      <dgm:t>
        <a:bodyPr/>
        <a:lstStyle/>
        <a:p>
          <a:endParaRPr lang="en-AU" sz="2400"/>
        </a:p>
      </dgm:t>
    </dgm:pt>
    <dgm:pt modelId="{668B195E-818C-4876-8D98-DF816AA904AB}" type="sibTrans" cxnId="{984E4305-48CD-4DBA-AC17-D560C5B938A6}">
      <dgm:prSet/>
      <dgm:spPr/>
      <dgm:t>
        <a:bodyPr/>
        <a:lstStyle/>
        <a:p>
          <a:endParaRPr lang="en-AU" sz="2400"/>
        </a:p>
      </dgm:t>
    </dgm:pt>
    <dgm:pt modelId="{2DA929C2-B3F6-4AFB-96D3-9032881574BE}">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D0AB3594-A9BA-4A6B-8129-08B7BC2712ED}" type="pres">
      <dgm:prSet presAssocID="{6E92ACAD-3A19-4A9E-9797-5A7C1ED3A348}" presName="parentText" presStyleLbl="node1" presStyleIdx="2" presStyleCnt="4" custScaleX="99940" custLinFactNeighborX="-1512">
        <dgm:presLayoutVars>
          <dgm:chMax val="0"/>
          <dgm:bulletEnabled val="1"/>
        </dgm:presLayoutVars>
      </dgm:prSet>
      <dgm:spPr/>
    </dgm:pt>
    <dgm:pt modelId="{B3A1D866-F04B-47EF-9F14-E51F38F21B58}" type="pres">
      <dgm:prSet presAssocID="{668B195E-818C-4876-8D98-DF816AA904AB}"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a:xfrm>
          <a:off x="0" y="4068038"/>
          <a:ext cx="11327950" cy="879840"/>
        </a:xfrm>
        <a:prstGeom prst="roundRect">
          <a:avLst/>
        </a:prstGeom>
      </dgm:spPr>
    </dgm:pt>
  </dgm:ptLst>
  <dgm:cxnLst>
    <dgm:cxn modelId="{984E4305-48CD-4DBA-AC17-D560C5B938A6}" srcId="{5DCA8860-6E0C-4D73-8500-7F028E5A7EB7}" destId="{6E92ACAD-3A19-4A9E-9797-5A7C1ED3A348}" srcOrd="2" destOrd="0" parTransId="{13840441-D51A-48B1-B777-F3B1522466F9}" sibTransId="{668B195E-818C-4876-8D98-DF816AA904AB}"/>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F51DB5E2-CED0-44ED-813C-8B05E0F7015B}" type="presOf" srcId="{6E92ACAD-3A19-4A9E-9797-5A7C1ED3A348}" destId="{D0AB3594-A9BA-4A6B-8129-08B7BC2712ED}"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D7292E23-8F5D-4A24-B2F5-2E7D54571381}" type="presParOf" srcId="{1DE85E65-7EC4-4EA7-AB45-997E3D27E0F8}" destId="{D0AB3594-A9BA-4A6B-8129-08B7BC2712ED}" srcOrd="4" destOrd="0" presId="urn:microsoft.com/office/officeart/2005/8/layout/vList2"/>
    <dgm:cxn modelId="{5A61B229-D725-4993-8D41-84B6B1CB39D6}" type="presParOf" srcId="{1DE85E65-7EC4-4EA7-AB45-997E3D27E0F8}" destId="{B3A1D866-F04B-47EF-9F14-E51F38F21B58}"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1"/>
              </a:solidFill>
            </a:rPr>
            <a:t>Understanding the Personal and social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Personal and social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sp:txBody>
      <dsp:txXfrm>
        <a:off x="53916" y="1342034"/>
        <a:ext cx="11220118" cy="996648"/>
      </dsp:txXfrm>
    </dsp:sp>
    <dsp:sp modelId="{D0AB3594-A9BA-4A6B-8129-08B7BC2712ED}">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Next steps</a:t>
          </a:r>
        </a:p>
      </dsp:txBody>
      <dsp:txXfrm>
        <a:off x="53916" y="3890834"/>
        <a:ext cx="1122011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2273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222738"/>
          </a:xfrm>
          <a:prstGeom prst="rect">
            <a:avLst/>
          </a:prstGeom>
        </p:spPr>
        <p:txBody>
          <a:bodyPr vert="horz" lIns="91440" tIns="45720" rIns="91440" bIns="45720" rtlCol="0"/>
          <a:lstStyle>
            <a:lvl1pPr algn="r">
              <a:defRPr sz="1200"/>
            </a:lvl1pPr>
          </a:lstStyle>
          <a:p>
            <a:fld id="{0F27CEEE-A3BF-4307-9445-3F49A0D480EE}" type="datetimeFigureOut">
              <a:rPr lang="en-AU" smtClean="0"/>
              <a:t>23/02/2026</a:t>
            </a:fld>
            <a:endParaRPr lang="en-AU"/>
          </a:p>
        </p:txBody>
      </p:sp>
      <p:sp>
        <p:nvSpPr>
          <p:cNvPr id="4" name="Slide Image Placeholder 3"/>
          <p:cNvSpPr>
            <a:spLocks noGrp="1" noRot="1" noChangeAspect="1"/>
          </p:cNvSpPr>
          <p:nvPr>
            <p:ph type="sldImg" idx="2"/>
          </p:nvPr>
        </p:nvSpPr>
        <p:spPr>
          <a:xfrm>
            <a:off x="438931" y="390037"/>
            <a:ext cx="5978551" cy="336293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38930" y="3885101"/>
            <a:ext cx="5978551" cy="486886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839200"/>
            <a:ext cx="2971800" cy="3048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839200"/>
            <a:ext cx="2971800" cy="304800"/>
          </a:xfrm>
          <a:prstGeom prst="rect">
            <a:avLst/>
          </a:prstGeom>
        </p:spPr>
        <p:txBody>
          <a:bodyPr vert="horz" lIns="91440" tIns="45720" rIns="91440" bIns="45720" rtlCol="0" anchor="b"/>
          <a:lstStyle>
            <a:lvl1pPr algn="r">
              <a:defRPr sz="1200"/>
            </a:lvl1pPr>
          </a:lstStyle>
          <a:p>
            <a:fld id="{BD942B8F-634C-42D8-B9C6-306482570079}" type="slidenum">
              <a:rPr lang="en-AU" smtClean="0"/>
              <a:t>‹#›</a:t>
            </a:fld>
            <a:endParaRPr lang="en-AU"/>
          </a:p>
        </p:txBody>
      </p:sp>
    </p:spTree>
    <p:extLst>
      <p:ext uri="{BB962C8B-B14F-4D97-AF65-F5344CB8AC3E}">
        <p14:creationId xmlns:p14="http://schemas.microsoft.com/office/powerpoint/2010/main" val="37742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458788"/>
            <a:ext cx="5978525" cy="3362325"/>
          </a:xfrm>
        </p:spPr>
      </p:sp>
      <p:sp>
        <p:nvSpPr>
          <p:cNvPr id="3" name="Notes Placeholder 2"/>
          <p:cNvSpPr>
            <a:spLocks noGrp="1"/>
          </p:cNvSpPr>
          <p:nvPr>
            <p:ph type="body" idx="1"/>
          </p:nvPr>
        </p:nvSpPr>
        <p:spPr>
          <a:xfrm>
            <a:off x="439737" y="4017800"/>
            <a:ext cx="5978525" cy="4188352"/>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resource reproduces key slides from the webinar delivered in Semester 2, 2025.</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For more resources see the Australian Curriculum v9.0 in Queensland page https://www.qcaa.qld.edu.au/p-10/aciq/version-9/general-capabilities/advice-and-resources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7C2D-953B-6B1A-C8F0-071940BEF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ACAC5-04F9-A0EF-0508-A189B0715E46}"/>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E2E32774-6A78-BD52-07EA-307B24A88D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A67C0E-813C-399A-301F-0F3B7C28789D}"/>
              </a:ext>
            </a:extLst>
          </p:cNvPr>
          <p:cNvSpPr>
            <a:spLocks noGrp="1"/>
          </p:cNvSpPr>
          <p:nvPr>
            <p:ph type="sldNum" sz="quarter" idx="5"/>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310972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382C-5094-8B77-92AA-CCE64B6D0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E8C03-0EC6-A9E6-779B-31D6442468F2}"/>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E0D89ED-0D0D-8AB6-CCB5-D3A62263AE98}"/>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are integrated through learning area content rather than being taught separately as standalone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the example on screen from the Self-awareness element, the Personal awareness sub-element </a:t>
            </a:r>
            <a:r>
              <a:rPr lang="en-US" sz="1200" kern="1200" dirty="0">
                <a:solidFill>
                  <a:schemeClr val="tx1"/>
                </a:solidFill>
                <a:effectLst/>
                <a:latin typeface="Arial" panose="020B0604020202020204" pitchFamily="34" charset="0"/>
                <a:ea typeface="+mn-ea"/>
                <a:cs typeface="Arial" panose="020B0604020202020204" pitchFamily="34" charset="0"/>
              </a:rPr>
              <a:t>is used to illustrate alignment with HPE.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Level 1b description indicates that students should be be able to </a:t>
            </a:r>
            <a:r>
              <a:rPr lang="en-US" sz="1200" kern="1200" dirty="0">
                <a:solidFill>
                  <a:schemeClr val="tx1"/>
                </a:solidFill>
                <a:effectLst/>
                <a:latin typeface="Arial" panose="020B0604020202020204" pitchFamily="34" charset="0"/>
                <a:ea typeface="+mn-ea"/>
                <a:cs typeface="Arial" panose="020B0604020202020204" pitchFamily="34" charset="0"/>
              </a:rPr>
              <a:t>identify their likes, dislikes, strengths, abilities and interests.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aligns with the Prep content description (AC9HPFP01) requiring students to explore their sense of self.</a:t>
            </a:r>
          </a:p>
          <a:p>
            <a:pPr lvl="0" eaLnBrk="0" fontAlgn="base" hangingPunct="0">
              <a:defRPr/>
            </a:pPr>
            <a:endParaRPr lang="en-US" sz="10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lvl="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www.australiancurriculum.edu.au/curriculum-information/understand-this-general-capability/personal-and-social-capability </a:t>
            </a:r>
          </a:p>
          <a:p>
            <a:pPr marL="171450" lvl="0" indent="-171450" eaLnBrk="0" fontAlgn="base" hangingPunct="0">
              <a:spcBef>
                <a:spcPct val="30000"/>
              </a:spcBef>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QCAA Personal and social learning continuum www.qcaa.qld.edu.au/downloads/aciqv9/general-resources/ac9_gc_personal_social_capability_learning_continuum.pdf</a:t>
            </a: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AF238C-00B6-4234-5CF2-0AA4F18599A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378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FA78-34AF-01AD-7EBD-42949A160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712CB-B9E4-2E47-3C5E-0932B3D50FBC}"/>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14D85B1-1B6A-E821-14F8-5494E3806500}"/>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Similar alignment is evident across the bands in HPE.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t>
            </a:r>
            <a:r>
              <a:rPr lang="en-US" sz="1200" kern="1200" dirty="0">
                <a:solidFill>
                  <a:schemeClr val="tx1"/>
                </a:solidFill>
                <a:effectLst/>
                <a:latin typeface="Arial" panose="020B0604020202020204" pitchFamily="34" charset="0"/>
                <a:ea typeface="+mn-ea"/>
                <a:cs typeface="Arial" panose="020B0604020202020204" pitchFamily="34" charset="0"/>
              </a:rPr>
              <a:t>should be embedded only where appropriate, based on authentic opportunities within the content.</a:t>
            </a:r>
            <a:br>
              <a:rPr lang="en-AU" dirty="0">
                <a:latin typeface="Arial" panose="020B0604020202020204" pitchFamily="34" charset="0"/>
                <a:cs typeface="Arial" panose="020B0604020202020204" pitchFamily="34" charset="0"/>
              </a:rPr>
            </a:br>
            <a:endParaRPr lang="en-AU" sz="100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lvl="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www.australiancurriculum.edu.au/curriculum-information/understand-this-general-capability/personal-and-social-capability </a:t>
            </a:r>
          </a:p>
          <a:p>
            <a:pPr marL="171450" lvl="0" indent="-171450" eaLnBrk="0" fontAlgn="base" hangingPunct="0">
              <a:spcBef>
                <a:spcPct val="30000"/>
              </a:spcBef>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QCAA Personal and social learning continuum www.qcaa.qld.edu.au/downloads/aciqv9/general-resources/ac9_gc_personal_social_capability_learning_continuum.pdf</a:t>
            </a: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E424ED0-BE04-DC34-5B46-1029C597C35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3357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9C4F-5B45-D5DB-1C32-9DEA157C1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84464-9EF2-9BBC-BE7E-EBF39655B47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AA007954-0260-7A09-A7A1-DDE8D1962424}"/>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example is drawn from the </a:t>
            </a:r>
            <a:r>
              <a:rPr lang="en-US" b="0" dirty="0">
                <a:latin typeface="Arial" panose="020B0604020202020204" pitchFamily="34" charset="0"/>
                <a:cs typeface="Arial" panose="020B0604020202020204" pitchFamily="34" charset="0"/>
              </a:rPr>
              <a:t>Self-awareness </a:t>
            </a:r>
            <a:r>
              <a:rPr lang="en-US" dirty="0">
                <a:latin typeface="Arial" panose="020B0604020202020204" pitchFamily="34" charset="0"/>
                <a:cs typeface="Arial" panose="020B0604020202020204" pitchFamily="34" charset="0"/>
              </a:rPr>
              <a:t>element.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It highlights how emotional awareness is authentically embedded into The Arts in Prep, Years 7–8 and Years 9–10.</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Prep Media Arts content description (AC9AMAFD01) expects students to </a:t>
            </a:r>
            <a:r>
              <a:rPr lang="en-US" b="0" dirty="0">
                <a:solidFill>
                  <a:schemeClr val="tx1"/>
                </a:solidFill>
                <a:latin typeface="Arial" panose="020B0604020202020204" pitchFamily="34" charset="0"/>
                <a:cs typeface="Arial" panose="020B0604020202020204" pitchFamily="34" charset="0"/>
              </a:rPr>
              <a:t>use play, imagination, arts knowledge, processes and/or skills to discover possibilities and develop ideas.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Level 1b description states that students are expected to recognize their own emotional responses, illustrating a link between the sub-element and learning area content.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Similar context-specific connections are evident at Levels 5 and 6.</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These opportunities still support the development of emotional awareness through the learning area content of The Arts learning.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1" dirty="0">
                <a:solidFill>
                  <a:schemeClr val="tx1"/>
                </a:solidFill>
                <a:latin typeface="Arial" panose="020B0604020202020204" pitchFamily="34" charset="0"/>
                <a:cs typeface="Arial" panose="020B0604020202020204" pitchFamily="34" charset="0"/>
              </a:rPr>
              <a:t>Note:</a:t>
            </a:r>
            <a:r>
              <a:rPr lang="en-US" b="0" dirty="0">
                <a:solidFill>
                  <a:schemeClr val="tx1"/>
                </a:solidFill>
                <a:latin typeface="Arial" panose="020B0604020202020204" pitchFamily="34" charset="0"/>
                <a:cs typeface="Arial" panose="020B0604020202020204" pitchFamily="34" charset="0"/>
              </a:rPr>
              <a:t> The learning area content at Level 2 for The Arts aligns with a different content description outside the Developing Practices and Skills strand and has therefore not been highlighted in this example.</a:t>
            </a:r>
            <a:br>
              <a:rPr lang="en-AU" sz="1200" b="0" dirty="0">
                <a:solidFill>
                  <a:schemeClr val="tx1"/>
                </a:solidFill>
                <a:latin typeface="Arial" panose="020B0604020202020204" pitchFamily="34" charset="0"/>
                <a:cs typeface="Arial" panose="020B0604020202020204" pitchFamily="34" charset="0"/>
              </a:rPr>
            </a:br>
            <a:endParaRPr lang="en-AU" sz="1000" b="0" dirty="0">
              <a:solidFill>
                <a:schemeClr val="tx1"/>
              </a:solidFill>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www.australiancurriculum.edu.au/curriculum-information/understand-this-general-capability/personal-and-social-capability </a:t>
            </a:r>
          </a:p>
        </p:txBody>
      </p:sp>
      <p:sp>
        <p:nvSpPr>
          <p:cNvPr id="4" name="Slide Number Placeholder 3">
            <a:extLst>
              <a:ext uri="{FF2B5EF4-FFF2-40B4-BE49-F238E27FC236}">
                <a16:creationId xmlns:a16="http://schemas.microsoft.com/office/drawing/2014/main" id="{399A489A-4C12-E2C3-C09B-5ACD5897CD1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539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5F94-086D-DB4F-8D6F-6828BD8BF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99D084-B9F2-0042-99FE-FABE16CF82E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4FF91E93-BB2E-2E69-91D1-DA892A42002E}"/>
              </a:ext>
            </a:extLst>
          </p:cNvPr>
          <p:cNvSpPr>
            <a:spLocks noGrp="1"/>
          </p:cNvSpPr>
          <p:nvPr>
            <p:ph type="body" idx="1"/>
          </p:nvPr>
        </p:nvSpPr>
        <p:spPr/>
        <p:txBody>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example, drawn from the </a:t>
            </a:r>
            <a:r>
              <a:rPr lang="en-US" sz="1200" b="0" dirty="0">
                <a:latin typeface="Arial" panose="020B0604020202020204" pitchFamily="34" charset="0"/>
                <a:cs typeface="Arial" panose="020B0604020202020204" pitchFamily="34" charset="0"/>
              </a:rPr>
              <a:t>Social awareness </a:t>
            </a:r>
            <a:r>
              <a:rPr lang="en-US" sz="1200" dirty="0">
                <a:latin typeface="Arial" panose="020B0604020202020204" pitchFamily="34" charset="0"/>
                <a:cs typeface="Arial" panose="020B0604020202020204" pitchFamily="34" charset="0"/>
              </a:rPr>
              <a:t>element, highlights how empathy can be authentically embedded in HASS in Year 1 and Year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content descriptions and empathy level descriptions show aligned progression, with consistent themes from Level 2 (Years 1–2) to Level 3 (Years 3–4).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reinforces that general capabilities can be purposefully integrated within learning area content wherever authentic and meaningful connections exist.</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1350" indent="0" eaLnBrk="0" fontAlgn="base" hangingPunct="0">
              <a:spcAft>
                <a:spcPct val="0"/>
              </a:spcAft>
              <a:buFont typeface="Arial" panose="020B0604020202020204" pitchFamily="34" charset="0"/>
              <a:buNone/>
              <a:defRPr/>
            </a:pPr>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While the red HASS learning area circle appears at other levels, these instances correspond to different content descriptions within the HASS curriculum.</a:t>
            </a:r>
            <a:br>
              <a:rPr lang="en-US" sz="1200"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www.australiancurriculum.edu.au/curriculum-information/understand-this-general-capability/personal-and-social-capability </a:t>
            </a:r>
          </a:p>
        </p:txBody>
      </p:sp>
      <p:sp>
        <p:nvSpPr>
          <p:cNvPr id="4" name="Slide Number Placeholder 3">
            <a:extLst>
              <a:ext uri="{FF2B5EF4-FFF2-40B4-BE49-F238E27FC236}">
                <a16:creationId xmlns:a16="http://schemas.microsoft.com/office/drawing/2014/main" id="{141D68C1-F618-4CC0-9B2A-105F33ED92B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97007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7998-01EA-EC2A-9A0C-9ACFF94F9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18540-5B47-3957-DF75-0DB170E2F9EA}"/>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524145F-C8D1-84FF-19BF-4E8A44B936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3EB234-F3EB-62FF-07D6-0C52661CEDFE}"/>
              </a:ext>
            </a:extLst>
          </p:cNvPr>
          <p:cNvSpPr>
            <a:spLocks noGrp="1"/>
          </p:cNvSpPr>
          <p:nvPr>
            <p:ph type="sldNum" sz="quarter" idx="5"/>
          </p:nvPr>
        </p:nvSpPr>
        <p:spPr/>
        <p:txBody>
          <a:bodyPr/>
          <a:lstStyle/>
          <a:p>
            <a:pPr>
              <a:defRPr/>
            </a:pPr>
            <a:fld id="{7DC8D554-20BD-45E3-8F8F-C854CD9EEC52}" type="slidenum">
              <a:rPr lang="en-AU" smtClean="0"/>
              <a:pPr>
                <a:defRPr/>
              </a:pPr>
              <a:t>15</a:t>
            </a:fld>
            <a:endParaRPr lang="en-AU" dirty="0"/>
          </a:p>
        </p:txBody>
      </p:sp>
    </p:spTree>
    <p:extLst>
      <p:ext uri="{BB962C8B-B14F-4D97-AF65-F5344CB8AC3E}">
        <p14:creationId xmlns:p14="http://schemas.microsoft.com/office/powerpoint/2010/main" val="590782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460B-1E5E-64D8-F689-59128DE08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C5BD-F6DA-8CC4-329B-DF78B9113FB0}"/>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C13EF78-3D6F-0D82-7DD7-891DAD579324}"/>
              </a:ext>
            </a:extLst>
          </p:cNvPr>
          <p:cNvSpPr>
            <a:spLocks noGrp="1"/>
          </p:cNvSpPr>
          <p:nvPr>
            <p:ph type="body" idx="1"/>
          </p:nvPr>
        </p:nvSpPr>
        <p:spPr/>
        <p:txBody>
          <a:bodyPr/>
          <a:lstStyle/>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one approach to embedding the Personal and social capability within curriculum planning.</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process draws on guidance from the QCAA Elements for effective </a:t>
            </a:r>
            <a:r>
              <a:rPr lang="en-US"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lanning, which provides support for the planning of teaching, learning, and assessment.</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It incorporates the Identify curriculum and Sequence teaching and learning elements.</a:t>
            </a:r>
            <a:endParaRPr lang="en-US" sz="1200" strike="sngStrike" dirty="0">
              <a:latin typeface="Arial" panose="020B0604020202020204" pitchFamily="34" charset="0"/>
              <a:cs typeface="Arial" panose="020B0604020202020204" pitchFamily="34" charset="0"/>
            </a:endParaRPr>
          </a:p>
          <a:p>
            <a:pPr marL="1350"/>
            <a:endParaRPr lang="en-US" sz="1000" u="sng" dirty="0">
              <a:latin typeface="Arial" panose="020B0604020202020204" pitchFamily="34" charset="0"/>
              <a:cs typeface="Arial" panose="020B0604020202020204" pitchFamily="34" charset="0"/>
            </a:endParaRPr>
          </a:p>
          <a:p>
            <a:pPr marL="1350"/>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12C43E-37B7-29AC-09F3-CD40D230F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45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C5BC-B52D-5CA5-9656-A5D292610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432E-F959-91E5-77A4-18714AC6040F}"/>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E6A53320-E9E0-8B10-1AD4-6D8DD3A3D4EF}"/>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Once the curriculum elements have been identified, teachers can use the Australian Curriculum website and/or QCAA resources to identify the elements and sub-elements of the relevant general </a:t>
            </a:r>
            <a:r>
              <a:rPr lang="en-US" dirty="0">
                <a:latin typeface="Arial" panose="020B0604020202020204" pitchFamily="34" charset="0"/>
                <a:cs typeface="Arial" panose="020B0604020202020204" pitchFamily="34" charset="0"/>
              </a:rPr>
              <a:t>c</a:t>
            </a:r>
            <a:r>
              <a:rPr lang="en-US" sz="1200" b="0" dirty="0">
                <a:latin typeface="Arial" panose="020B0604020202020204" pitchFamily="34" charset="0"/>
                <a:cs typeface="Arial" panose="020B0604020202020204" pitchFamily="34" charset="0"/>
              </a:rPr>
              <a:t>apabilities that can be purposefully embedded to strengthen student learning.</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br>
              <a:rPr lang="en-US" sz="1200" b="0" dirty="0">
                <a:latin typeface="Arial" panose="020B0604020202020204" pitchFamily="34" charset="0"/>
                <a:cs typeface="Arial" panose="020B0604020202020204" pitchFamily="34" charset="0"/>
              </a:rPr>
            </a:br>
            <a:endParaRPr lang="en-US" sz="1200" b="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CD6D570-E9DB-6BB9-6372-C4F29696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3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E29CE-DADF-8AD6-6336-31C47F752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85A7F-07FF-2A1A-19D4-E10AE0A41B2B}"/>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31EDFE7-CC01-4F58-A012-538933A4B036}"/>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 Year 5–6 HPE example will be used to illustrate the ‘Identify curriculum’ phase of the process.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along with the aligned content descriptions, has informed the context and focus of the example unit titled ‘Lunchtime </a:t>
            </a:r>
            <a:r>
              <a:rPr lang="en-US" dirty="0">
                <a:latin typeface="Arial" panose="020B0604020202020204" pitchFamily="34" charset="0"/>
                <a:cs typeface="Arial" panose="020B0604020202020204" pitchFamily="34" charset="0"/>
              </a:rPr>
              <a:t>l</a:t>
            </a:r>
            <a:r>
              <a:rPr lang="en-US" sz="1200" b="0" dirty="0">
                <a:latin typeface="Arial" panose="020B0604020202020204" pitchFamily="34" charset="0"/>
                <a:cs typeface="Arial" panose="020B0604020202020204" pitchFamily="34" charset="0"/>
              </a:rPr>
              <a:t>egends’.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Personal and social capability may be identified by reviewing the unit description.</a:t>
            </a:r>
          </a:p>
          <a:p>
            <a:pPr marR="0" lvl="0" algn="l" defTabSz="914400" rtl="0" eaLnBrk="0" fontAlgn="base" latinLnBrk="0" hangingPunct="0">
              <a:lnSpc>
                <a:spcPct val="100000"/>
              </a:lnSpc>
              <a:spcAft>
                <a:spcPct val="0"/>
              </a:spcAft>
              <a:buClrTx/>
              <a:buSzTx/>
              <a:tabLs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5–6 band Health and Physical Education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www.qcaa.qld.edu.au/downloads/aciqv9/health-and-physical-education/curriculum/ac9_hpe_yr5-6_as_cd_alignment.pdf </a:t>
            </a: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9B3C43EE-7635-DDDA-405E-94DD51FB0B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34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EC73-CC07-D6E9-7F9B-7E3BB64F7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0C913-0925-E6E2-218F-EA34E5D7A0F5}"/>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1D20B51A-4C34-92FE-04BD-862D02B55C4E}"/>
              </a:ext>
            </a:extLst>
          </p:cNvPr>
          <p:cNvSpPr>
            <a:spLocks noGrp="1"/>
          </p:cNvSpPr>
          <p:nvPr>
            <p:ph type="body" idx="1"/>
          </p:nvPr>
        </p:nvSpPr>
        <p:spPr/>
        <p:txBody>
          <a:bodyPr/>
          <a:lstStyle/>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‘describe contributions they can make as a group and team member to support fair play and inclusion across a range of movement contexts’.</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aspects of the achievement standard that are assessed, along with the aligned content descriptions, the learning continuum indicates where there are opportunities to embed elements and sub-elements of the Personal and social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the selection of these.</a:t>
            </a:r>
          </a:p>
          <a:p>
            <a:pPr marL="1350" marR="0" lvl="0" algn="l" defTabSz="914400" rtl="0" eaLnBrk="0" fontAlgn="base" latinLnBrk="0" hangingPunct="0">
              <a:lnSpc>
                <a:spcPct val="100000"/>
              </a:lnSpc>
              <a:spcAft>
                <a:spcPct val="0"/>
              </a:spcAft>
              <a:buClrTx/>
              <a:buSzTx/>
              <a:tabLst/>
              <a:defRPr/>
            </a:pPr>
            <a:endParaRPr lang="en-US" u="sng"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5–6 band Health and Physical Education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www.qcaa.qld.edu.au/downloads/aciqv9/health-and-physical-education/curriculum/ac9_hpe_yr5-6_as_cd_alignment.pdf </a:t>
            </a:r>
            <a:endParaRPr lang="en-AU" sz="1000" dirty="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 </a:t>
            </a:r>
            <a:r>
              <a:rPr lang="en-US" sz="1200" dirty="0">
                <a:latin typeface="Arial" panose="020B0604020202020204" pitchFamily="34" charset="0"/>
                <a:cs typeface="Arial" panose="020B0604020202020204" pitchFamily="34" charset="0"/>
              </a:rPr>
              <a:t>www.qcaa.qld.edu.au/downloads/aciqv9/general-resources/ac9_gc_level_4_overview.pdf </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322C34-16E0-70BB-9040-D83E329B0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52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5C70-7894-131B-A6DB-590557B2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F6C3-C6AD-51AD-5CD4-2A5841A981A9}"/>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6A7BBCAA-93A3-9C98-B57D-7CB8A6FF3997}"/>
              </a:ext>
            </a:extLst>
          </p:cNvPr>
          <p:cNvSpPr>
            <a:spLocks noGrp="1"/>
          </p:cNvSpPr>
          <p:nvPr>
            <p:ph type="body" idx="1"/>
          </p:nvPr>
        </p:nvSpPr>
        <p:spPr/>
        <p:txBody>
          <a:bodyPr/>
          <a:lstStyle/>
          <a:p>
            <a:r>
              <a:rPr lang="en-AU" dirty="0"/>
              <a:t>Note: General capability is sometimes referred to as GC.</a:t>
            </a:r>
          </a:p>
        </p:txBody>
      </p:sp>
      <p:sp>
        <p:nvSpPr>
          <p:cNvPr id="4" name="Slide Number Placeholder 3">
            <a:extLst>
              <a:ext uri="{FF2B5EF4-FFF2-40B4-BE49-F238E27FC236}">
                <a16:creationId xmlns:a16="http://schemas.microsoft.com/office/drawing/2014/main" id="{2C17D529-41E9-F314-B125-A260DC07B6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9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3F1B7-D9CB-3552-2AE7-EDA80EDC2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84422-6647-DCBE-4A03-E54632A0CAA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94DF7355-2CC2-A3A5-7360-2ED1C4928155}"/>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In this example, the Collaboration sub-element has been selected as it provides opportunities to explicitly teach and model collaboration, while also allowing students to </a:t>
            </a:r>
            <a:r>
              <a:rPr lang="en-AU" sz="1200" b="0" dirty="0">
                <a:solidFill>
                  <a:schemeClr val="tx1"/>
                </a:solidFill>
                <a:latin typeface="Arial" panose="020B0604020202020204" pitchFamily="34" charset="0"/>
                <a:cs typeface="Arial" panose="020B0604020202020204" pitchFamily="34" charset="0"/>
              </a:rPr>
              <a:t>practise</a:t>
            </a:r>
            <a:r>
              <a:rPr lang="en-US" sz="1200" b="0" dirty="0">
                <a:solidFill>
                  <a:schemeClr val="tx1"/>
                </a:solidFill>
                <a:latin typeface="Arial" panose="020B0604020202020204" pitchFamily="34" charset="0"/>
                <a:cs typeface="Arial" panose="020B0604020202020204" pitchFamily="34" charset="0"/>
              </a:rPr>
              <a:t> and develop collaboration skills.</a:t>
            </a:r>
          </a:p>
          <a:p>
            <a:pPr marR="0" lvl="0" algn="l" defTabSz="914400" rtl="0" eaLnBrk="0" fontAlgn="base" latinLnBrk="0" hangingPunct="0">
              <a:lnSpc>
                <a:spcPct val="100000"/>
              </a:lnSpc>
              <a:spcAft>
                <a:spcPct val="0"/>
              </a:spcAft>
              <a:buClrTx/>
              <a:buSzTx/>
              <a:tabLst/>
              <a:defRPr/>
            </a:pP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5–6 band Health and Physical Education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www.qcaa.qld.edu.au/downloads/aciqv9/health-and-physical-education/curriculum/ac9_hpe_yr5-6_as_cd_alignment.pdf </a:t>
            </a:r>
            <a:endParaRPr lang="en-AU" sz="1000" dirty="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 </a:t>
            </a:r>
            <a:r>
              <a:rPr lang="en-US" sz="1200" dirty="0">
                <a:latin typeface="Arial" panose="020B0604020202020204" pitchFamily="34" charset="0"/>
                <a:cs typeface="Arial" panose="020B0604020202020204" pitchFamily="34" charset="0"/>
              </a:rPr>
              <a:t>www.qcaa.qld.edu.au/downloads/aciqv9/general-resources/ac9_gc_level_4_overview.pdf </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A6F02B-9980-7902-E249-C6A0102E1D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058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9DE6C-6654-09D2-47CD-320E8D41C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364F2-ADC3-B395-6104-5DE8C118B3DE}"/>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5E86477D-0455-9468-5882-FC65D1910EFC}"/>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example shows the process for Year 7 Science.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together with the aligned content description, has informed the context and focus of the unit.</a:t>
            </a:r>
            <a:br>
              <a:rPr lang="en-AU" sz="1200" b="0" dirty="0">
                <a:latin typeface="Arial" panose="020B0604020202020204" pitchFamily="34" charset="0"/>
                <a:cs typeface="Arial" panose="020B0604020202020204" pitchFamily="34" charset="0"/>
              </a:rPr>
            </a:b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7 Science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www.qcaa.qld.edu.au/downloads/aciqv9/science/curriculum/ac9_science_yr7_as_cd_alignment.pdf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0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9AB94D8-35AB-A7FA-3BBE-5256B4C4C5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35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1320-6973-7BE1-0255-F5A422E71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C7DD5-3882-C453-97DF-13F849EE8DA5}"/>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25A51BF9-AD01-B280-ED1D-D26B053373E4}"/>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The learning continuum indicates where there are opportunities to embed elements and sub-elements.</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7 Science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www.qcaa.qld.edu.au/downloads/aciqv9/science/curriculum/ac9_science_yr7_as_cd_alignment.pdf </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a:t>
            </a:r>
            <a:r>
              <a:rPr lang="en-US" sz="1200" dirty="0">
                <a:latin typeface="Arial" panose="020B0604020202020204" pitchFamily="34" charset="0"/>
                <a:cs typeface="Arial" panose="020B0604020202020204" pitchFamily="34" charset="0"/>
              </a:rPr>
              <a:t> www.qcaa.qld.edu.au/downloads/aciqv9/general-resources/ac9_gc_level_5_overview.pdf </a:t>
            </a:r>
            <a:br>
              <a:rPr lang="en-US" sz="1200" dirty="0">
                <a:latin typeface="Arial" panose="020B0604020202020204" pitchFamily="34" charset="0"/>
                <a:cs typeface="Arial" panose="020B0604020202020204" pitchFamily="34" charset="0"/>
              </a:rPr>
            </a:br>
            <a:endParaRPr lang="en-AU" sz="12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E28B8D7-0CF5-13CB-0019-A5A2EFD42F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57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47EA3-8C55-D1F1-AC51-9B0071F64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6A0234-FB97-9822-C7F5-24A855BC6E7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F0DA0F4F-D303-B18D-C33B-77024E28999A}"/>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There are opportunities to embed the sub-elements of Communication within this unit, as students are </a:t>
            </a:r>
            <a:r>
              <a:rPr lang="en-US" sz="1200" b="0" dirty="0">
                <a:latin typeface="Arial" panose="020B0604020202020204" pitchFamily="34" charset="0"/>
                <a:cs typeface="Arial" panose="020B0604020202020204" pitchFamily="34" charset="0"/>
              </a:rPr>
              <a:t>likely to work in groups to collect, classify, and interpret data, requiring effective peer communication.</a:t>
            </a: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general capability can also be used by the teacher to support students to develop the skills and attributes required for effective and respectful group work.</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7 Science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www.qcaa.qld.edu.au/downloads/aciqv9/science/curriculum/ac9_science_yr7_as_cd_alignment.pdf </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a:t>
            </a:r>
            <a:r>
              <a:rPr lang="en-US" sz="1200" dirty="0">
                <a:latin typeface="Arial" panose="020B0604020202020204" pitchFamily="34" charset="0"/>
                <a:cs typeface="Arial" panose="020B0604020202020204" pitchFamily="34" charset="0"/>
              </a:rPr>
              <a:t> www.qcaa.qld.edu.au/downloads/aciqv9/general-resources/ac9_gc_level_5_overview.pdf </a:t>
            </a:r>
            <a:br>
              <a:rPr lang="en-US" sz="1200" dirty="0">
                <a:latin typeface="Arial" panose="020B0604020202020204" pitchFamily="34" charset="0"/>
                <a:cs typeface="Arial" panose="020B0604020202020204" pitchFamily="34" charset="0"/>
              </a:rPr>
            </a:br>
            <a:endParaRPr lang="en-AU" sz="1200" noProof="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6CE297D-D1A0-45DC-BDA1-1C0F9D8720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39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6B82-E701-7713-63BC-FA26BC219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B113-2229-325A-9576-D5B79E3F06C1}"/>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2852F691-13A6-FFDB-4BE0-A506EAC26195}"/>
              </a:ext>
            </a:extLst>
          </p:cNvPr>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next phase of the process relates to the deliberate selection and then sequencing of learning activities within the teacher's unit planning.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1 —The first point emphasises the intentional planning of when and how a general capability will be developed through the teaching of content descriptions, ensuring that students build the knowledge, understanding, and skills outlined in the achievement standard.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 </a:t>
            </a:r>
            <a:r>
              <a:rPr lang="en-AU"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While planning, teachers should identify opportunities to model the general capability. This involves explicitly explaining and demonstrating the knowledge, understanding, and skills of the capability so that students can observe it in practice.</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3 </a:t>
            </a:r>
            <a:r>
              <a:rPr lang="en-AU" dirty="0">
                <a:latin typeface="Arial" panose="020B0604020202020204" pitchFamily="34" charset="0"/>
                <a:cs typeface="Arial" panose="020B0604020202020204" pitchFamily="34" charset="0"/>
              </a:rPr>
              <a:t>—</a:t>
            </a:r>
            <a:r>
              <a:rPr lang="en-AU" sz="1200" dirty="0">
                <a:solidFill>
                  <a:schemeClr val="tx1"/>
                </a:solidFill>
                <a:latin typeface="Arial" panose="020B0604020202020204" pitchFamily="34" charset="0"/>
                <a:cs typeface="Arial" panose="020B0604020202020204" pitchFamily="34" charset="0"/>
              </a:rPr>
              <a:t> After modelling, it is important to provide students with opportunities to practise the capability through learning activities, reinforcing knowledge, skills, behaviours and dispositions. As with all learning, students should receive informal feedback </a:t>
            </a:r>
            <a:r>
              <a:rPr lang="en-US" sz="1200" dirty="0">
                <a:solidFill>
                  <a:schemeClr val="tx1"/>
                </a:solidFill>
                <a:latin typeface="Arial" panose="020B0604020202020204" pitchFamily="34" charset="0"/>
                <a:cs typeface="Arial" panose="020B0604020202020204" pitchFamily="34" charset="0"/>
              </a:rPr>
              <a:t>on their progress in developing the general capability.</a:t>
            </a:r>
          </a:p>
          <a:p>
            <a:pPr lvl="0"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B5AE859A-9A62-60D7-DA44-E201FA19A4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7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DD69-4E48-A72A-FA0C-3AFD6C9E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32C8F-A463-18E6-8754-B66872CB8333}"/>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7E0E6050-3BFF-4FE3-D8A7-757AD1AD0811}"/>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5–6 HPE example, at this stage of the suggested process, teachers would be asking questions such as:</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Where are opportunities to embed collaboration within the unit?</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When should these opportunities be incorporated within the sequence of learning?</a:t>
            </a:r>
          </a:p>
          <a:p>
            <a:pPr lvl="0" eaLnBrk="0" fontAlgn="base" hangingPunct="0">
              <a:defRPr/>
            </a:pPr>
            <a:endParaRPr lang="en-US" sz="1000"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 </a:t>
            </a:r>
            <a:r>
              <a:rPr lang="en-US" sz="1200" dirty="0">
                <a:latin typeface="Arial" panose="020B0604020202020204" pitchFamily="34" charset="0"/>
                <a:cs typeface="Arial" panose="020B0604020202020204" pitchFamily="34" charset="0"/>
              </a:rPr>
              <a:t>www.qcaa.qld.edu.au/downloads/aciqv9/general-resources/ac9_gc_level_4_overview.pdf </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D025117-D4BD-BCE5-BFF8-B316E692D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4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FFD6E-99E7-D48A-5F9B-BF55D4435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2630F-1BFF-E598-BF1D-24772EF3BB4D}"/>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4C0AAA19-DFAC-ADB8-8E3A-E689D920061C}"/>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back to the previous Year 5–6 HPE example, at this stage of the suggested process, teachers would be asking questions such as:</a:t>
            </a:r>
          </a:p>
          <a:p>
            <a:pPr marL="360363" lvl="1" indent="-185738">
              <a:buFont typeface="Arial" panose="020B0604020202020204" pitchFamily="34" charset="0"/>
              <a:buChar char="–"/>
            </a:pPr>
            <a:r>
              <a:rPr lang="en-US" sz="1200" b="0" dirty="0">
                <a:latin typeface="Arial" panose="020B0604020202020204" pitchFamily="34" charset="0"/>
                <a:cs typeface="Arial" panose="020B0604020202020204" pitchFamily="34" charset="0"/>
              </a:rPr>
              <a:t>What specific learning activities and experiences can be used to explicitly teach and model collaboration?</a:t>
            </a:r>
          </a:p>
          <a:p>
            <a:pPr marL="628650" lvl="1" indent="-171450">
              <a:buFont typeface="Aptos" panose="020B0004020202020204" pitchFamily="34" charset="0"/>
              <a:buChar char="-"/>
            </a:pPr>
            <a:endParaRPr lang="en-US" sz="1200" b="0" i="1"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 </a:t>
            </a:r>
            <a:r>
              <a:rPr lang="en-US" sz="1200" dirty="0">
                <a:latin typeface="Arial" panose="020B0604020202020204" pitchFamily="34" charset="0"/>
                <a:cs typeface="Arial" panose="020B0604020202020204" pitchFamily="34" charset="0"/>
              </a:rPr>
              <a:t>www.qcaa.qld.edu.au/downloads/aciqv9/general-resources/ac9_gc_level_4_overview.pdf </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D435EF1-E35A-5117-E045-C3AE2E01CB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390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EAA5-B4D0-039A-9B23-DA661A89F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CC453-E292-3B0D-4931-14D741208622}"/>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72B5D584-DE86-AC43-91B2-E1AA80631DA8}"/>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5–6 HPE example, at this stage of the suggested process, teachers would be asking questions such as:</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Where can students practise collaboration effectively?</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How will students receive informal feedback on their progress in developing collaboration skills?</a:t>
            </a:r>
          </a:p>
          <a:p>
            <a:pPr lvl="0" eaLnBrk="0" fontAlgn="base" hangingPunct="0">
              <a:defRPr/>
            </a:pPr>
            <a:endParaRPr lang="en-US" sz="1000" b="1" u="sng"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4 overview </a:t>
            </a:r>
            <a:r>
              <a:rPr lang="en-US" sz="1200" dirty="0">
                <a:latin typeface="Arial" panose="020B0604020202020204" pitchFamily="34" charset="0"/>
                <a:cs typeface="Arial" panose="020B0604020202020204" pitchFamily="34" charset="0"/>
              </a:rPr>
              <a:t>www.qcaa.qld.edu.au/downloads/aciqv9/general-resources/ac9_gc_level_4_overview.pdf </a:t>
            </a: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72F5DF-0C69-F833-C099-133CE4793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817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775-2DF1-296A-2359-C0D2DF317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F2D8B-7DD7-24AC-60D9-B341CF4932DA}"/>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9D16179-C151-9427-17D9-0AD7600B0A2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7F23ADB-047B-7A02-18FB-7918D70476FB}"/>
              </a:ext>
            </a:extLst>
          </p:cNvPr>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1628744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noProof="0" dirty="0"/>
              <a:t>Consider w</a:t>
            </a:r>
            <a:r>
              <a:rPr lang="en-US" i="0" dirty="0"/>
              <a:t>here there are authentic opportunities to develop elements and sub-elements of the Personal and social capability within your learning area content.</a:t>
            </a:r>
            <a:endParaRPr lang="en-US" b="0" i="0" noProof="0" dirty="0"/>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672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DF8E-9599-03D0-8906-30ECDC8B8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F871-2AB1-0DF0-45D2-8DE7A30518C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BB0845F2-C5ED-2B43-A1DB-C590B282DE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E452B9-D6BA-C5DD-EB6A-4D4C6F095F65}"/>
              </a:ext>
            </a:extLst>
          </p:cNvPr>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11113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805C0-193F-0644-7094-43382D543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9EEA08-1345-12C8-16E1-C7631F3D02E7}"/>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1B98378E-50DD-3865-364D-0869F84F296F}"/>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QCAA resources can assist teachers with understanding the general capabilities.</a:t>
            </a:r>
          </a:p>
          <a:p>
            <a:pPr marL="171450" indent="-171450">
              <a:buFont typeface="Arial" panose="020B0604020202020204" pitchFamily="34" charset="0"/>
              <a:buChar char="•"/>
            </a:pPr>
            <a:r>
              <a:rPr lang="en-AU" sz="1200" b="0" dirty="0">
                <a:latin typeface="Arial" panose="020B0604020202020204" pitchFamily="34" charset="0"/>
                <a:cs typeface="Arial" panose="020B0604020202020204" pitchFamily="34" charset="0"/>
              </a:rPr>
              <a:t>These can be accessed on the General capabilities page of the QCAA website using the link below.</a:t>
            </a:r>
          </a:p>
          <a:p>
            <a:pPr marL="171450" indent="-171450">
              <a:buFont typeface="Arial" panose="020B0604020202020204" pitchFamily="34" charset="0"/>
              <a:buChar char="•"/>
            </a:pPr>
            <a:endParaRPr lang="en-AU" sz="10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Website snip — QCAA website www.qcaa.qld.edu.au/p-10/aciq/version-9/general-capabilities/advice-and-resources </a:t>
            </a:r>
          </a:p>
          <a:p>
            <a:pPr marL="172800" indent="-171450" eaLnBrk="0" fontAlgn="base" hangingPunct="0">
              <a:buFont typeface="Arial" panose="020B0604020202020204" pitchFamily="34" charset="0"/>
              <a:buChar char="•"/>
              <a:defRPr/>
            </a:pPr>
            <a:endParaRPr lang="en-AU"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sz="12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000" b="0" dirty="0"/>
          </a:p>
        </p:txBody>
      </p:sp>
      <p:sp>
        <p:nvSpPr>
          <p:cNvPr id="4" name="Slide Number Placeholder 3">
            <a:extLst>
              <a:ext uri="{FF2B5EF4-FFF2-40B4-BE49-F238E27FC236}">
                <a16:creationId xmlns:a16="http://schemas.microsoft.com/office/drawing/2014/main" id="{AB57938E-5DEC-073E-F994-5F7ED34B164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456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8" y="4059735"/>
            <a:ext cx="5976936" cy="4472702"/>
          </a:xfrm>
          <a:prstGeom prst="rect">
            <a:avLst/>
          </a:prstGeo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45095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7" y="4059735"/>
            <a:ext cx="5976937"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030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a:xfrm>
            <a:off x="439738" y="3970909"/>
            <a:ext cx="5976936" cy="4472702"/>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60CA-9CD2-222A-4CA6-BE36C782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D54-A1C9-F7F1-3DD6-462CF467C259}"/>
              </a:ext>
            </a:extLst>
          </p:cNvPr>
          <p:cNvSpPr>
            <a:spLocks noGrp="1" noRot="1" noChangeAspect="1"/>
          </p:cNvSpPr>
          <p:nvPr>
            <p:ph type="sldImg"/>
          </p:nvPr>
        </p:nvSpPr>
        <p:spPr>
          <a:xfrm>
            <a:off x="439738" y="458788"/>
            <a:ext cx="5978525" cy="3362325"/>
          </a:xfrm>
        </p:spPr>
      </p:sp>
      <p:sp>
        <p:nvSpPr>
          <p:cNvPr id="3" name="Notes Placeholder 2">
            <a:extLst>
              <a:ext uri="{FF2B5EF4-FFF2-40B4-BE49-F238E27FC236}">
                <a16:creationId xmlns:a16="http://schemas.microsoft.com/office/drawing/2014/main" id="{A375514B-E5A8-3B91-DC43-03C3E3A3BACC}"/>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Australian Curriculum has a three-dimensional design to recognise that learning extends beyond subjects, with students requiring a set of knowledge, skills, behaviours, competencies and dispositions to equip them to become confident, lifelong learners in a complex, global environment.</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While the learning areas are the foundation of the Australian Curriculum (ACARA video), the teaching of learning area content is strengthened by the application of relevant general capabilities, which should be embedded within learning area content where most authentic and appropriate.</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teachers intentionally connect and teach the general capabilities through curriculum content, both content and skills are deepened.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br>
              <a:rPr lang="en-US" sz="1200" u="sng" dirty="0">
                <a:latin typeface="Arial" panose="020B0604020202020204" pitchFamily="34" charset="0"/>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Source: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[v9] ACARA image from Summary overview (video) https://v9.australiancurriculum.edu.au/help/website-tour</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000" b="0" dirty="0">
              <a:latin typeface="+mn-lt"/>
            </a:endParaRPr>
          </a:p>
        </p:txBody>
      </p:sp>
      <p:sp>
        <p:nvSpPr>
          <p:cNvPr id="4" name="Slide Number Placeholder 3">
            <a:extLst>
              <a:ext uri="{FF2B5EF4-FFF2-40B4-BE49-F238E27FC236}">
                <a16:creationId xmlns:a16="http://schemas.microsoft.com/office/drawing/2014/main" id="{DABB8E97-47CF-ABA6-D231-11C8BCBA28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06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2DEF5-403D-8536-2DBE-A06C8D231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13529-A732-2618-C0A9-6DDA57AE4EFD}"/>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F33C7A0D-06D5-83B7-F449-9D7882088208}"/>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This diagram, developed by ACARA, represents the structure of the Personal and social capability.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It illustrates four distinct sections, known as elements.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general capability includes its own diagram, outlining the specific elements within that capability.</a:t>
            </a:r>
            <a:br>
              <a:rPr lang="en-US" sz="1800" b="0" dirty="0">
                <a:latin typeface="Arial" panose="020B0604020202020204" pitchFamily="34" charset="0"/>
                <a:cs typeface="Arial" panose="020B0604020202020204" pitchFamily="34" charset="0"/>
              </a:rPr>
            </a:br>
            <a:endParaRPr lang="en-US" sz="18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www.australiancurriculum.edu.au/curriculum-information/understand-this-general-capability/personal-and-social-capability </a:t>
            </a:r>
          </a:p>
          <a:p>
            <a:pPr marL="17145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 </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17426EC-5737-68F6-9D40-68FFE740765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004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6102-2351-FB03-1B65-D0300BB24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B237A-6907-50D8-D84B-1EDEFB1A1603}"/>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3392166D-4DA3-7DDF-51E1-3DF42F2B99A1}"/>
              </a:ext>
            </a:extLst>
          </p:cNvPr>
          <p:cNvSpPr>
            <a:spLocks noGrp="1"/>
          </p:cNvSpPr>
          <p:nvPr>
            <p:ph type="body" idx="1"/>
          </p:nvPr>
        </p:nvSpPr>
        <p:spPr/>
        <p:txBody>
          <a:bodyPr/>
          <a:lstStyle/>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Each element is broken into sub-elements (shown in light blue).</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Together, the elements and sub-elements guide teachers to plan opportunities for students to develop </a:t>
            </a:r>
            <a:r>
              <a:rPr lang="en-US" kern="1200" dirty="0">
                <a:solidFill>
                  <a:schemeClr val="tx1"/>
                </a:solidFill>
                <a:effectLst/>
                <a:latin typeface="Arial" panose="020B0604020202020204" pitchFamily="34" charset="0"/>
                <a:cs typeface="Arial" panose="020B0604020202020204" pitchFamily="34" charset="0"/>
              </a:rPr>
              <a:t>the understanding and skills needed to be confident and creative individuals, lifelong learners and active citizens</a:t>
            </a:r>
            <a:r>
              <a:rPr lang="en-US" b="0" dirty="0">
                <a:latin typeface="Arial" panose="020B0604020202020204" pitchFamily="34" charset="0"/>
                <a:cs typeface="Arial" panose="020B0604020202020204" pitchFamily="34" charset="0"/>
              </a:rPr>
              <a:t>.</a:t>
            </a:r>
            <a:br>
              <a:rPr lang="en-US" sz="1800" b="0" dirty="0">
                <a:latin typeface="Arial" panose="020B0604020202020204" pitchFamily="34" charset="0"/>
                <a:cs typeface="Arial" panose="020B0604020202020204" pitchFamily="34" charset="0"/>
              </a:rPr>
            </a:br>
            <a:endParaRPr lang="en-US" sz="18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www.australiancurriculum.edu.au/curriculum-information/understand-this-general-capability/personal-and-social-capability </a:t>
            </a:r>
          </a:p>
          <a:p>
            <a:pPr marL="17145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a:t>
            </a:r>
            <a:r>
              <a:rPr lang="en-US" sz="1200" i="1" dirty="0">
                <a:latin typeface="Arial" panose="020B0604020202020204" pitchFamily="34" charset="0"/>
                <a:cs typeface="Arial" panose="020B0604020202020204" pitchFamily="34" charset="0"/>
              </a:rPr>
              <a:t>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 </a:t>
            </a:r>
            <a:endParaRPr lang="en-US" sz="1200" b="1" dirty="0">
              <a:latin typeface="Arial" panose="020B0604020202020204" pitchFamily="34" charset="0"/>
              <a:cs typeface="Arial" panose="020B0604020202020204" pitchFamily="34" charset="0"/>
            </a:endParaRPr>
          </a:p>
          <a:p>
            <a:pPr marL="171450" indent="-171450" eaLnBrk="0" fontAlgn="base" hangingPunct="0">
              <a:buFont typeface="Arial" panose="020B0604020202020204" pitchFamily="34" charset="0"/>
              <a:buChar char="•"/>
              <a:defRPr/>
            </a:pP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DA8D9BF-3447-7CF2-1AC0-783BA6BF4B6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88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C56D-C13E-3BC1-61DB-206051E07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BA9D2-738E-CF0F-DB14-CCC433F59614}"/>
              </a:ext>
            </a:extLst>
          </p:cNvPr>
          <p:cNvSpPr>
            <a:spLocks noGrp="1" noRot="1" noChangeAspect="1"/>
          </p:cNvSpPr>
          <p:nvPr>
            <p:ph type="sldImg"/>
          </p:nvPr>
        </p:nvSpPr>
        <p:spPr>
          <a:xfrm>
            <a:off x="439738" y="390525"/>
            <a:ext cx="5976937" cy="3362325"/>
          </a:xfrm>
        </p:spPr>
      </p:sp>
      <p:sp>
        <p:nvSpPr>
          <p:cNvPr id="3" name="Notes Placeholder 2">
            <a:extLst>
              <a:ext uri="{FF2B5EF4-FFF2-40B4-BE49-F238E27FC236}">
                <a16:creationId xmlns:a16="http://schemas.microsoft.com/office/drawing/2014/main" id="{AA505853-A0F9-A67F-9A17-98BAE7B700B6}"/>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sub-element includes a description to support a shared understanding of what it might look like in practice.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Some general capabilities align more closely with particular learning areas and subjects. For example, the Personal and social capability has a strong connection with Health and Physical education.</a:t>
            </a:r>
          </a:p>
          <a:p>
            <a:pPr lvl="0" eaLnBrk="0" fontAlgn="base" hangingPunct="0">
              <a:defRPr/>
            </a:pPr>
            <a:endParaRPr lang="en-US" sz="1000" b="1" u="none"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www.australiancurriculum.edu.au/curriculum-information/understand-this-general-capability/personal-and-social-capability </a:t>
            </a:r>
          </a:p>
        </p:txBody>
      </p:sp>
      <p:sp>
        <p:nvSpPr>
          <p:cNvPr id="4" name="Slide Number Placeholder 3">
            <a:extLst>
              <a:ext uri="{FF2B5EF4-FFF2-40B4-BE49-F238E27FC236}">
                <a16:creationId xmlns:a16="http://schemas.microsoft.com/office/drawing/2014/main" id="{C61EF560-274A-2B8A-1CE3-B38E4F00444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8925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390525"/>
            <a:ext cx="5976937" cy="3362325"/>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ACARA has developed continua for the general capabilities that describe the knowledge, skills, behaviours and dispositions that students typically will have developed at particular stages of schooling.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QCAA has reformatted these learning continua for each general capability, adding coloured symbols that highlight the learning areas where the general capabilities can be developed in the content descriptions in authentic and meaningful ways.</a:t>
            </a: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Personal and social capability learning continuum outlines developmental progress from Level 1a through to Level 6.</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Level 1a supports students with disability to access the curriculum and participate in learning on the same basis as their peers.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US" sz="1200" kern="100" dirty="0">
                <a:latin typeface="Arial" panose="020B0604020202020204" pitchFamily="34" charset="0"/>
                <a:ea typeface="Calibri" panose="020F0502020204030204" pitchFamily="34" charset="0"/>
                <a:cs typeface="Arial" panose="020B0604020202020204" pitchFamily="34" charset="0"/>
              </a:rPr>
              <a:t>QCAA Personal and social learning continuum www.qcaa.qld.edu.au/downloads/aciqv9/general-resources/ac9_gc_personal_social_capability_learning_continuum.pdf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dirty="0"/>
          </a:p>
        </p:txBody>
      </p:sp>
    </p:spTree>
    <p:extLst>
      <p:ext uri="{BB962C8B-B14F-4D97-AF65-F5344CB8AC3E}">
        <p14:creationId xmlns:p14="http://schemas.microsoft.com/office/powerpoint/2010/main" val="335899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A6DA-5564-08BE-7B4F-774795222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E9A29-5214-6D65-FECA-C51722427F0E}"/>
              </a:ext>
            </a:extLst>
          </p:cNvPr>
          <p:cNvSpPr>
            <a:spLocks noGrp="1" noRot="1" noChangeAspect="1"/>
          </p:cNvSpPr>
          <p:nvPr>
            <p:ph type="sldImg"/>
          </p:nvPr>
        </p:nvSpPr>
        <p:spPr>
          <a:xfrm>
            <a:off x="439738" y="458788"/>
            <a:ext cx="5978525" cy="3362325"/>
          </a:xfrm>
        </p:spPr>
      </p:sp>
      <p:sp>
        <p:nvSpPr>
          <p:cNvPr id="3" name="Notes Placeholder 2">
            <a:extLst>
              <a:ext uri="{FF2B5EF4-FFF2-40B4-BE49-F238E27FC236}">
                <a16:creationId xmlns:a16="http://schemas.microsoft.com/office/drawing/2014/main" id="{8BC41D35-F8DB-0303-2CEE-1904E8744A0E}"/>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QCAA has also developed overviews for each level of the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elements are displayed alongside their sub-elements, making it easier to identify the specific knowledge and skills to be developed at each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Coloured learning </a:t>
            </a:r>
            <a:r>
              <a:rPr lang="en-US" dirty="0">
                <a:latin typeface="Arial" panose="020B0604020202020204" pitchFamily="34" charset="0"/>
                <a:cs typeface="Arial" panose="020B0604020202020204" pitchFamily="34" charset="0"/>
              </a:rPr>
              <a:t>area symbols are again used to show where the general capability can be developed or applied in the content descriptions.</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QCAA </a:t>
            </a:r>
            <a:r>
              <a:rPr lang="en-AU" sz="1200" i="1" dirty="0">
                <a:latin typeface="Arial" panose="020B0604020202020204" pitchFamily="34" charset="0"/>
                <a:cs typeface="Arial" panose="020B0604020202020204" pitchFamily="34" charset="0"/>
              </a:rPr>
              <a:t>General capabilities: Level 4 overview </a:t>
            </a:r>
            <a:r>
              <a:rPr lang="en-AU" sz="1200" dirty="0">
                <a:latin typeface="Arial" panose="020B0604020202020204" pitchFamily="34" charset="0"/>
                <a:cs typeface="Arial" panose="020B0604020202020204" pitchFamily="34" charset="0"/>
              </a:rPr>
              <a:t>www.qcaa.qld.edu.au/downloads/aciqv9/general-resources/ac9_gc_level_4_overview.pdf </a:t>
            </a:r>
          </a:p>
        </p:txBody>
      </p:sp>
      <p:sp>
        <p:nvSpPr>
          <p:cNvPr id="4" name="Slide Number Placeholder 3">
            <a:extLst>
              <a:ext uri="{FF2B5EF4-FFF2-40B4-BE49-F238E27FC236}">
                <a16:creationId xmlns:a16="http://schemas.microsoft.com/office/drawing/2014/main" id="{A39C3937-54A1-5181-A65D-1C9FFAC37F52}"/>
              </a:ext>
            </a:extLst>
          </p:cNvPr>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662720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8.svg"/><Relationship Id="rId10" Type="http://schemas.openxmlformats.org/officeDocument/2006/relationships/hyperlink" Target="http://www.facebook.com/qcaa.qld.edu.au" TargetMode="External"/><Relationship Id="rId4" Type="http://schemas.openxmlformats.org/officeDocument/2006/relationships/image" Target="../media/image17.png"/><Relationship Id="rId9" Type="http://schemas.openxmlformats.org/officeDocument/2006/relationships/hyperlink" Target="http://www.youtube.com/user/TheQCAA"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hyperlink" Target="https://www.qcaa.qld.edu.au/copyright"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3" Type="http://schemas.openxmlformats.org/officeDocument/2006/relationships/image" Target="../media/image11.jpeg"/><Relationship Id="rId7" Type="http://schemas.openxmlformats.org/officeDocument/2006/relationships/image" Target="../media/image13.png"/><Relationship Id="rId2" Type="http://schemas.openxmlformats.org/officeDocument/2006/relationships/hyperlink" Target="https://www.linkedin.com/company/queensland-curriculum-and-assessment-authority" TargetMode="External"/><Relationship Id="rId1" Type="http://schemas.openxmlformats.org/officeDocument/2006/relationships/slideMaster" Target="../slideMasters/slideMaster2.xml"/><Relationship Id="rId6" Type="http://schemas.openxmlformats.org/officeDocument/2006/relationships/hyperlink" Target="http://www.facebook.com/qcaa.qld.edu.au" TargetMode="External"/><Relationship Id="rId5" Type="http://schemas.openxmlformats.org/officeDocument/2006/relationships/image" Target="../media/image12.jpeg"/><Relationship Id="rId4" Type="http://schemas.openxmlformats.org/officeDocument/2006/relationships/hyperlink" Target="http://www.youtube.com/user/TheQCAA" TargetMode="External"/><Relationship Id="rId9" Type="http://schemas.openxmlformats.org/officeDocument/2006/relationships/image" Target="../media/image1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t cla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3EBA-B474-A0C7-F9DE-37838DFD8F2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4"/>
          <a:stretch/>
        </p:blipFill>
        <p:spPr>
          <a:xfrm>
            <a:off x="239349" y="0"/>
            <a:ext cx="11952651" cy="4293096"/>
          </a:xfrm>
          <a:prstGeom prst="rect">
            <a:avLst/>
          </a:prstGeom>
          <a:noFill/>
        </p:spPr>
      </p:pic>
      <p:sp>
        <p:nvSpPr>
          <p:cNvPr id="2" name="Title 1"/>
          <p:cNvSpPr>
            <a:spLocks noGrp="1"/>
          </p:cNvSpPr>
          <p:nvPr>
            <p:ph type="ctrTitle"/>
          </p:nvPr>
        </p:nvSpPr>
        <p:spPr>
          <a:xfrm>
            <a:off x="288496" y="3429000"/>
            <a:ext cx="11471705" cy="1728341"/>
          </a:xfrm>
        </p:spPr>
        <p:txBody>
          <a:bodyPr/>
          <a:lstStyle/>
          <a:p>
            <a:r>
              <a:rPr lang="en-US"/>
              <a:t>Click to edit Master title style</a:t>
            </a:r>
            <a:endParaRPr lang="en-AU"/>
          </a:p>
        </p:txBody>
      </p:sp>
      <p:sp>
        <p:nvSpPr>
          <p:cNvPr id="3" name="Subtitle 2"/>
          <p:cNvSpPr>
            <a:spLocks noGrp="1"/>
          </p:cNvSpPr>
          <p:nvPr>
            <p:ph type="subTitle" idx="1"/>
          </p:nvPr>
        </p:nvSpPr>
        <p:spPr>
          <a:xfrm>
            <a:off x="298120" y="5137201"/>
            <a:ext cx="11462081" cy="935956"/>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11606709" y="4978851"/>
            <a:ext cx="192020" cy="824005"/>
          </a:xfrm>
        </p:spPr>
        <p:txBody>
          <a:bodyPr vert="eaVert">
            <a:noAutofit/>
          </a:bodyPr>
          <a:lstStyle>
            <a:lvl1pPr>
              <a:spcBef>
                <a:spcPts val="0"/>
              </a:spcBef>
              <a:defRPr sz="667"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239349" y="4293096"/>
            <a:ext cx="11952651"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40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51FE7-B0FB-B8F9-2CFA-B2077E9ED4B2}"/>
              </a:ext>
            </a:extLst>
          </p:cNvPr>
          <p:cNvSpPr/>
          <p:nvPr userDrawn="1"/>
        </p:nvSpPr>
        <p:spPr>
          <a:xfrm>
            <a:off x="0" y="5743852"/>
            <a:ext cx="12192000" cy="1114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5378DCD-66B7-228F-19B2-E050CBD37310}"/>
              </a:ext>
            </a:extLst>
          </p:cNvPr>
          <p:cNvSpPr/>
          <p:nvPr userDrawn="1"/>
        </p:nvSpPr>
        <p:spPr>
          <a:xfrm>
            <a:off x="436034" y="1028733"/>
            <a:ext cx="11330517" cy="5376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4087" y="2686160"/>
            <a:ext cx="480000" cy="48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8356" y="2686160"/>
            <a:ext cx="480000" cy="48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88356" y="3816700"/>
            <a:ext cx="492515" cy="456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7052179" y="3855246"/>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7052179" y="2717261"/>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ctr"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1206500" y="2717261"/>
            <a:ext cx="3840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436034" y="366183"/>
            <a:ext cx="11330517" cy="48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sz="3200" dirty="0">
                <a:solidFill>
                  <a:schemeClr val="tx1"/>
                </a:solidFill>
              </a:rPr>
              <a:t>Follow us</a:t>
            </a:r>
            <a:endParaRPr lang="en-AU" sz="3200"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7827602" y="3884072"/>
            <a:ext cx="2385461" cy="318100"/>
          </a:xfrm>
          <a:prstGeom prst="rect">
            <a:avLst/>
          </a:prstGeom>
        </p:spPr>
        <p:txBody>
          <a:bodyPr wrap="none" lIns="0">
            <a:spAutoFit/>
          </a:bodyPr>
          <a:lstStyle/>
          <a:p>
            <a:pPr algn="l"/>
            <a:r>
              <a:rPr lang="en-AU" sz="1467"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977829" y="2751754"/>
            <a:ext cx="3105209" cy="318100"/>
          </a:xfrm>
          <a:prstGeom prst="rect">
            <a:avLst/>
          </a:prstGeom>
        </p:spPr>
        <p:txBody>
          <a:bodyPr wrap="none" lIns="0">
            <a:spAutoFit/>
          </a:bodyPr>
          <a:lstStyle/>
          <a:p>
            <a:pPr algn="l"/>
            <a:r>
              <a:rPr lang="en-AU" sz="1467"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7827602" y="2751754"/>
            <a:ext cx="2948115" cy="318100"/>
          </a:xfrm>
          <a:prstGeom prst="rect">
            <a:avLst/>
          </a:prstGeom>
        </p:spPr>
        <p:txBody>
          <a:bodyPr wrap="none" lIns="0">
            <a:spAutoFit/>
          </a:bodyPr>
          <a:lstStyle/>
          <a:p>
            <a:pPr algn="l"/>
            <a:r>
              <a:rPr lang="en-AU" sz="1467" dirty="0">
                <a:solidFill>
                  <a:schemeClr val="bg1"/>
                </a:solidFill>
              </a:rPr>
              <a:t>www.youtube.com/user/TheQCAA</a:t>
            </a:r>
            <a:endParaRPr lang="en-AU" sz="140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977828" y="3808479"/>
            <a:ext cx="3709285" cy="500003"/>
          </a:xfrm>
          <a:prstGeom prst="rect">
            <a:avLst/>
          </a:prstGeom>
        </p:spPr>
        <p:txBody>
          <a:bodyPr wrap="square" lIns="0" tIns="0" bIns="48000" anchor="ctr" anchorCtr="0">
            <a:spAutoFit/>
          </a:bodyPr>
          <a:lstStyle/>
          <a:p>
            <a:pPr algn="l"/>
            <a:r>
              <a:rPr lang="en-AU" sz="1467"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44087" y="3818479"/>
            <a:ext cx="480000" cy="48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1206501" y="3776146"/>
            <a:ext cx="425339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1700115440"/>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52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2318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67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73593" indent="-479988">
              <a:spcBef>
                <a:spcPts val="400"/>
              </a:spcBef>
              <a:buFont typeface="+mj-lt"/>
              <a:buAutoNum type="arabicPeriod"/>
              <a:defRPr>
                <a:latin typeface="Arial" panose="020B0604020202020204" pitchFamily="34" charset="0"/>
                <a:cs typeface="Arial" panose="020B0604020202020204" pitchFamily="34" charset="0"/>
              </a:defRPr>
            </a:lvl2pPr>
            <a:lvl3pPr marL="959976" indent="-479988">
              <a:spcBef>
                <a:spcPts val="400"/>
              </a:spcBef>
              <a:buFont typeface="+mj-lt"/>
              <a:buAutoNum type="alphaLcPeriod"/>
              <a:defRPr>
                <a:latin typeface="Arial" panose="020B0604020202020204" pitchFamily="34" charset="0"/>
                <a:cs typeface="Arial" panose="020B0604020202020204" pitchFamily="34" charset="0"/>
              </a:defRPr>
            </a:lvl3pPr>
            <a:lvl4pPr marL="1439964" indent="-479988">
              <a:spcBef>
                <a:spcPts val="400"/>
              </a:spcBef>
              <a:buFont typeface="+mj-lt"/>
              <a:buAutoNum type="romanLcPeriod"/>
              <a:defRPr>
                <a:latin typeface="Arial" panose="020B0604020202020204" pitchFamily="34" charset="0"/>
                <a:cs typeface="Arial" panose="020B0604020202020204" pitchFamily="34" charset="0"/>
              </a:defRPr>
            </a:lvl4pPr>
            <a:lvl5pPr marL="1439964">
              <a:defRPr/>
            </a:lvl5pPr>
            <a:lvl6pPr marL="1439964">
              <a:defRPr/>
            </a:lvl6pPr>
            <a:lvl7pPr marL="1439964">
              <a:defRPr/>
            </a:lvl7pPr>
            <a:lvl8pPr marL="1439964">
              <a:defRPr/>
            </a:lvl8pPr>
            <a:lvl9pPr marL="1439964">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21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436800" y="366185"/>
            <a:ext cx="11334751" cy="480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840318" y="1040909"/>
            <a:ext cx="5158316" cy="825500"/>
          </a:xfrm>
        </p:spPr>
        <p:txBody>
          <a:bodyPr anchor="b">
            <a:normAutofit/>
          </a:bodyPr>
          <a:lstStyle>
            <a:lvl1pPr marL="0" indent="0">
              <a:buNone/>
              <a:defRPr sz="2667" b="1">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840318" y="1866409"/>
            <a:ext cx="5158316" cy="4117409"/>
          </a:xfrm>
        </p:spPr>
        <p:txBody>
          <a:bodyPr>
            <a:normAutofit/>
          </a:bodyPr>
          <a:lstStyle>
            <a:lvl1pPr>
              <a:defRPr sz="2133">
                <a:latin typeface="Arial" panose="020B0604020202020204" pitchFamily="34" charset="0"/>
                <a:cs typeface="Arial" panose="020B0604020202020204" pitchFamily="34" charset="0"/>
              </a:defRPr>
            </a:lvl1pPr>
            <a:lvl2pPr>
              <a:spcBef>
                <a:spcPts val="133"/>
              </a:spcBef>
              <a:defRPr sz="2133">
                <a:latin typeface="Arial" panose="020B0604020202020204" pitchFamily="34" charset="0"/>
                <a:cs typeface="Arial" panose="020B0604020202020204" pitchFamily="34" charset="0"/>
              </a:defRPr>
            </a:lvl2pPr>
            <a:lvl3pPr>
              <a:spcBef>
                <a:spcPts val="133"/>
              </a:spcBef>
              <a:defRPr sz="2133">
                <a:latin typeface="Arial" panose="020B0604020202020204" pitchFamily="34" charset="0"/>
                <a:cs typeface="Arial" panose="020B0604020202020204" pitchFamily="34" charset="0"/>
              </a:defRPr>
            </a:lvl3pPr>
            <a:lvl4pPr>
              <a:spcBef>
                <a:spcPts val="133"/>
              </a:spcBef>
              <a:defRPr sz="2133">
                <a:latin typeface="Arial" panose="020B0604020202020204" pitchFamily="34" charset="0"/>
                <a:cs typeface="Arial" panose="020B0604020202020204" pitchFamily="34" charset="0"/>
              </a:defRPr>
            </a:lvl4pPr>
            <a:lvl5pPr>
              <a:spcBef>
                <a:spcPts val="133"/>
              </a:spcBef>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6172200" y="1040909"/>
            <a:ext cx="5183717" cy="825500"/>
          </a:xfrm>
        </p:spPr>
        <p:txBody>
          <a:bodyPr anchor="b">
            <a:normAutofit/>
          </a:bodyPr>
          <a:lstStyle>
            <a:lvl1pPr marL="0" indent="0">
              <a:buNone/>
              <a:defRPr sz="2667" b="1">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6172200" y="1866409"/>
            <a:ext cx="5183717" cy="4117409"/>
          </a:xfrm>
        </p:spPr>
        <p:txBody>
          <a:bodyPr>
            <a:normAutofit/>
          </a:bodyPr>
          <a:lstStyle>
            <a:lvl1pPr>
              <a:defRPr sz="2133">
                <a:latin typeface="Arial" panose="020B0604020202020204" pitchFamily="34" charset="0"/>
                <a:cs typeface="Arial" panose="020B0604020202020204" pitchFamily="34" charset="0"/>
              </a:defRPr>
            </a:lvl1pPr>
            <a:lvl2pPr>
              <a:spcBef>
                <a:spcPts val="133"/>
              </a:spcBef>
              <a:defRPr sz="2133">
                <a:latin typeface="Arial" panose="020B0604020202020204" pitchFamily="34" charset="0"/>
                <a:cs typeface="Arial" panose="020B0604020202020204" pitchFamily="34" charset="0"/>
              </a:defRPr>
            </a:lvl2pPr>
            <a:lvl3pPr>
              <a:spcBef>
                <a:spcPts val="133"/>
              </a:spcBef>
              <a:defRPr sz="2133">
                <a:latin typeface="Arial" panose="020B0604020202020204" pitchFamily="34" charset="0"/>
                <a:cs typeface="Arial" panose="020B0604020202020204" pitchFamily="34" charset="0"/>
              </a:defRPr>
            </a:lvl3pPr>
            <a:lvl4pPr>
              <a:spcBef>
                <a:spcPts val="133"/>
              </a:spcBef>
              <a:defRPr sz="2133">
                <a:latin typeface="Arial" panose="020B0604020202020204" pitchFamily="34" charset="0"/>
                <a:cs typeface="Arial" panose="020B0604020202020204" pitchFamily="34" charset="0"/>
              </a:defRPr>
            </a:lvl4pPr>
            <a:lvl5pPr>
              <a:spcBef>
                <a:spcPts val="133"/>
              </a:spcBef>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5178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2684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431371" y="1124745"/>
            <a:ext cx="11328000" cy="4859073"/>
          </a:xfrm>
        </p:spPr>
        <p:txBody>
          <a:bodyPr>
            <a:normAutofit/>
          </a:bodyPr>
          <a:lstStyle>
            <a:lvl1pPr>
              <a:lnSpc>
                <a:spcPct val="110000"/>
              </a:lnSpc>
              <a:spcAft>
                <a:spcPts val="0"/>
              </a:spcAft>
              <a:defRPr sz="1867">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a:lnSpc>
                <a:spcPct val="110000"/>
              </a:lnSpc>
              <a:spcAft>
                <a:spcPts val="0"/>
              </a:spcAft>
            </a:pPr>
            <a:r>
              <a:rPr lang="en-US" sz="1600"/>
              <a:t>               </a:t>
            </a:r>
            <a:r>
              <a:rPr lang="en-US" sz="1867"/>
              <a:t>© State of Queensland (QCAA) </a:t>
            </a:r>
            <a:r>
              <a:rPr lang="en-AU" sz="1867"/>
              <a:t>2021</a:t>
            </a:r>
          </a:p>
          <a:p>
            <a:pPr>
              <a:lnSpc>
                <a:spcPct val="110000"/>
              </a:lnSpc>
            </a:pPr>
            <a:r>
              <a:rPr lang="en-AU" sz="1867" b="1" spc="-27"/>
              <a:t>Licence</a:t>
            </a:r>
            <a:r>
              <a:rPr lang="en-AU" sz="1867" spc="-27"/>
              <a:t>: </a:t>
            </a:r>
            <a:r>
              <a:rPr lang="en-AU" sz="1867" spc="-27">
                <a:hlinkClick r:id="rId2"/>
              </a:rPr>
              <a:t>https://creativecommons.org/licenses/by/4.0</a:t>
            </a:r>
            <a:r>
              <a:rPr lang="en-AU" sz="1867" spc="-27"/>
              <a:t> </a:t>
            </a:r>
            <a:r>
              <a:rPr lang="en-AU" sz="1867" b="1" spc="-27">
                <a:solidFill>
                  <a:schemeClr val="tx2">
                    <a:lumMod val="50000"/>
                    <a:lumOff val="50000"/>
                  </a:schemeClr>
                </a:solidFill>
              </a:rPr>
              <a:t>|</a:t>
            </a:r>
            <a:r>
              <a:rPr lang="en-AU" sz="1867" spc="-27"/>
              <a:t> </a:t>
            </a:r>
            <a:r>
              <a:rPr lang="en-AU" sz="1867" b="1" spc="-27"/>
              <a:t>Copyright notice:</a:t>
            </a:r>
            <a:r>
              <a:rPr lang="en-AU" sz="1867" spc="-27"/>
              <a:t> </a:t>
            </a:r>
            <a:r>
              <a:rPr lang="en-AU" sz="1867" spc="-27">
                <a:hlinkClick r:id="rId3"/>
              </a:rPr>
              <a:t>www.qcaa.qld.edu.au/copyright</a:t>
            </a:r>
            <a:r>
              <a:rPr lang="en-AU" sz="1867" spc="-27"/>
              <a:t> — lists the full terms and conditions, which specify certain exceptions to the licence. </a:t>
            </a:r>
            <a:r>
              <a:rPr lang="en-AU" sz="1867" b="1" spc="-27">
                <a:solidFill>
                  <a:schemeClr val="tx2">
                    <a:lumMod val="50000"/>
                    <a:lumOff val="50000"/>
                  </a:schemeClr>
                </a:solidFill>
              </a:rPr>
              <a:t>|</a:t>
            </a:r>
            <a:r>
              <a:rPr lang="en-AU" sz="1867" spc="-27"/>
              <a:t> </a:t>
            </a:r>
            <a:br>
              <a:rPr lang="en-AU" sz="1867" spc="-27"/>
            </a:br>
            <a:r>
              <a:rPr lang="en-US" sz="1867" b="1"/>
              <a:t>Attribution </a:t>
            </a:r>
            <a:r>
              <a:rPr lang="en-US" sz="1867"/>
              <a:t>(include the link): ©</a:t>
            </a:r>
            <a:r>
              <a:rPr lang="en-AU" sz="1867"/>
              <a:t> </a:t>
            </a:r>
            <a:r>
              <a:rPr lang="en-US" sz="1867"/>
              <a:t>State</a:t>
            </a:r>
            <a:r>
              <a:rPr lang="en-AU" sz="1867"/>
              <a:t> </a:t>
            </a:r>
            <a:r>
              <a:rPr lang="en-US" sz="1867"/>
              <a:t>of</a:t>
            </a:r>
            <a:r>
              <a:rPr lang="en-AU" sz="1867"/>
              <a:t> </a:t>
            </a:r>
            <a:r>
              <a:rPr lang="en-US" sz="1867"/>
              <a:t>Queensland</a:t>
            </a:r>
            <a:r>
              <a:rPr lang="en-AU" sz="1867"/>
              <a:t> </a:t>
            </a:r>
            <a:r>
              <a:rPr lang="en-US" sz="1867"/>
              <a:t>(QCAA)</a:t>
            </a:r>
            <a:r>
              <a:rPr lang="en-AU" sz="1867"/>
              <a:t> 2021 </a:t>
            </a:r>
            <a:r>
              <a:rPr lang="en-AU" sz="1867" spc="-27">
                <a:hlinkClick r:id="rId3"/>
              </a:rPr>
              <a:t>www.qcaa.qld.edu.au/copyright</a:t>
            </a:r>
            <a:r>
              <a:rPr lang="en-AU" sz="1867" spc="-27"/>
              <a:t> </a:t>
            </a:r>
            <a:endParaRPr lang="en-AU" sz="1867"/>
          </a:p>
          <a:p>
            <a:pPr>
              <a:lnSpc>
                <a:spcPct val="110000"/>
              </a:lnSpc>
            </a:pPr>
            <a:r>
              <a:rPr lang="en-US" sz="1867"/>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8320" y="1028734"/>
            <a:ext cx="768000" cy="367143"/>
          </a:xfrm>
          <a:prstGeom prst="rect">
            <a:avLst/>
          </a:prstGeom>
        </p:spPr>
      </p:pic>
    </p:spTree>
    <p:extLst>
      <p:ext uri="{BB962C8B-B14F-4D97-AF65-F5344CB8AC3E}">
        <p14:creationId xmlns:p14="http://schemas.microsoft.com/office/powerpoint/2010/main" val="429476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
        <p:nvSpPr>
          <p:cNvPr id="14" name="Linkedin - text">
            <a:extLst>
              <a:ext uri="{FF2B5EF4-FFF2-40B4-BE49-F238E27FC236}">
                <a16:creationId xmlns:a16="http://schemas.microsoft.com/office/drawing/2014/main" id="{CB93571B-8D7A-8369-A5E9-C7CE8E8F2414}"/>
              </a:ext>
            </a:extLst>
          </p:cNvPr>
          <p:cNvSpPr/>
          <p:nvPr userDrawn="1"/>
        </p:nvSpPr>
        <p:spPr>
          <a:xfrm>
            <a:off x="7763312" y="2198548"/>
            <a:ext cx="3709285" cy="543867"/>
          </a:xfrm>
          <a:prstGeom prst="rect">
            <a:avLst/>
          </a:prstGeom>
        </p:spPr>
        <p:txBody>
          <a:bodyPr wrap="square">
            <a:spAutoFit/>
          </a:bodyPr>
          <a:lstStyle/>
          <a:p>
            <a:pPr algn="l"/>
            <a:r>
              <a:rPr lang="en-AU" sz="1467"/>
              <a:t>www.linkedin.com/company/queensland-curriculum-and-assessment-authority</a:t>
            </a:r>
          </a:p>
        </p:txBody>
      </p:sp>
      <p:sp>
        <p:nvSpPr>
          <p:cNvPr id="27" name="Linkedin link">
            <a:hlinkClick r:id="rId2"/>
            <a:extLst>
              <a:ext uri="{FF2B5EF4-FFF2-40B4-BE49-F238E27FC236}">
                <a16:creationId xmlns:a16="http://schemas.microsoft.com/office/drawing/2014/main" id="{CA743674-4AD3-C19A-F34E-F8AF9388333C}"/>
              </a:ext>
            </a:extLst>
          </p:cNvPr>
          <p:cNvSpPr/>
          <p:nvPr userDrawn="1"/>
        </p:nvSpPr>
        <p:spPr bwMode="auto">
          <a:xfrm>
            <a:off x="7766462" y="2217036"/>
            <a:ext cx="3565617"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pic>
        <p:nvPicPr>
          <p:cNvPr id="28" name="Linkedin - logo">
            <a:extLst>
              <a:ext uri="{FF2B5EF4-FFF2-40B4-BE49-F238E27FC236}">
                <a16:creationId xmlns:a16="http://schemas.microsoft.com/office/drawing/2014/main" id="{7A906FCD-6B6D-C10F-E7D7-F6E8422154AB}"/>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23783" y="1752309"/>
            <a:ext cx="1080000" cy="1080000"/>
          </a:xfrm>
          <a:prstGeom prst="rect">
            <a:avLst/>
          </a:prstGeom>
        </p:spPr>
      </p:pic>
      <p:sp>
        <p:nvSpPr>
          <p:cNvPr id="29" name="Youtube - text">
            <a:extLst>
              <a:ext uri="{FF2B5EF4-FFF2-40B4-BE49-F238E27FC236}">
                <a16:creationId xmlns:a16="http://schemas.microsoft.com/office/drawing/2014/main" id="{AD4E6C1A-0FD0-486D-F09D-0F149148BFB1}"/>
              </a:ext>
            </a:extLst>
          </p:cNvPr>
          <p:cNvSpPr/>
          <p:nvPr userDrawn="1"/>
        </p:nvSpPr>
        <p:spPr>
          <a:xfrm>
            <a:off x="1896663" y="4313078"/>
            <a:ext cx="3040448" cy="318100"/>
          </a:xfrm>
          <a:prstGeom prst="rect">
            <a:avLst/>
          </a:prstGeom>
        </p:spPr>
        <p:txBody>
          <a:bodyPr wrap="none">
            <a:spAutoFit/>
          </a:bodyPr>
          <a:lstStyle/>
          <a:p>
            <a:pPr algn="l"/>
            <a:r>
              <a:rPr lang="en-AU" sz="1467"/>
              <a:t>www.youtube.com/user/TheQCAA</a:t>
            </a:r>
            <a:endParaRPr lang="en-AU" sz="1400"/>
          </a:p>
        </p:txBody>
      </p:sp>
      <p:sp>
        <p:nvSpPr>
          <p:cNvPr id="30" name="Youtube link">
            <a:hlinkClick r:id="rId4"/>
            <a:extLst>
              <a:ext uri="{FF2B5EF4-FFF2-40B4-BE49-F238E27FC236}">
                <a16:creationId xmlns:a16="http://schemas.microsoft.com/office/drawing/2014/main" id="{2A56898E-AE59-3B53-A4EA-44F78E8B27D3}"/>
              </a:ext>
            </a:extLst>
          </p:cNvPr>
          <p:cNvSpPr/>
          <p:nvPr userDrawn="1"/>
        </p:nvSpPr>
        <p:spPr bwMode="auto">
          <a:xfrm>
            <a:off x="1940780" y="4295681"/>
            <a:ext cx="3022600"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pic>
        <p:nvPicPr>
          <p:cNvPr id="31" name="Youtube - logo">
            <a:extLst>
              <a:ext uri="{FF2B5EF4-FFF2-40B4-BE49-F238E27FC236}">
                <a16:creationId xmlns:a16="http://schemas.microsoft.com/office/drawing/2014/main" id="{DA2A9731-9511-D2C9-1E26-25750D05C0B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42775" y="3883131"/>
            <a:ext cx="1082040" cy="1082040"/>
          </a:xfrm>
          <a:prstGeom prst="rect">
            <a:avLst/>
          </a:prstGeom>
        </p:spPr>
      </p:pic>
      <p:sp>
        <p:nvSpPr>
          <p:cNvPr id="32" name="Facebook - text">
            <a:extLst>
              <a:ext uri="{FF2B5EF4-FFF2-40B4-BE49-F238E27FC236}">
                <a16:creationId xmlns:a16="http://schemas.microsoft.com/office/drawing/2014/main" id="{C0054BC2-BA1E-79EC-60C3-450A77CC2CB3}"/>
              </a:ext>
            </a:extLst>
          </p:cNvPr>
          <p:cNvSpPr/>
          <p:nvPr userDrawn="1"/>
        </p:nvSpPr>
        <p:spPr>
          <a:xfrm>
            <a:off x="1923424" y="2198259"/>
            <a:ext cx="3197542" cy="318100"/>
          </a:xfrm>
          <a:prstGeom prst="rect">
            <a:avLst/>
          </a:prstGeom>
        </p:spPr>
        <p:txBody>
          <a:bodyPr wrap="none">
            <a:spAutoFit/>
          </a:bodyPr>
          <a:lstStyle/>
          <a:p>
            <a:pPr algn="l"/>
            <a:r>
              <a:rPr lang="en-AU" sz="1467"/>
              <a:t>www.facebook.com/qcaa.qld.edu.au</a:t>
            </a:r>
          </a:p>
        </p:txBody>
      </p:sp>
      <p:sp>
        <p:nvSpPr>
          <p:cNvPr id="33" name="Facebook link">
            <a:hlinkClick r:id="rId6"/>
            <a:extLst>
              <a:ext uri="{FF2B5EF4-FFF2-40B4-BE49-F238E27FC236}">
                <a16:creationId xmlns:a16="http://schemas.microsoft.com/office/drawing/2014/main" id="{9C0B54B9-5A68-D355-DDB1-279C88EC564D}"/>
              </a:ext>
            </a:extLst>
          </p:cNvPr>
          <p:cNvSpPr/>
          <p:nvPr userDrawn="1"/>
        </p:nvSpPr>
        <p:spPr bwMode="auto">
          <a:xfrm>
            <a:off x="1967542" y="2180862"/>
            <a:ext cx="317500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pic>
        <p:nvPicPr>
          <p:cNvPr id="34" name="Facebook - logo">
            <a:extLst>
              <a:ext uri="{FF2B5EF4-FFF2-40B4-BE49-F238E27FC236}">
                <a16:creationId xmlns:a16="http://schemas.microsoft.com/office/drawing/2014/main" id="{1EF6CBA3-F882-56B4-74A8-F23044216B02}"/>
              </a:ext>
              <a:ext uri="{C183D7F6-B498-43B3-948B-1728B52AA6E4}">
                <adec:decorative xmlns:adec="http://schemas.microsoft.com/office/drawing/2017/decorative" val="1"/>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442775" y="1702462"/>
            <a:ext cx="1128915" cy="1134117"/>
          </a:xfrm>
          <a:prstGeom prst="rect">
            <a:avLst/>
          </a:prstGeom>
          <a:noFill/>
          <a:extLst>
            <a:ext uri="{909E8E84-426E-40DD-AFC4-6F175D3DCCD1}">
              <a14:hiddenFill xmlns:a14="http://schemas.microsoft.com/office/drawing/2010/main">
                <a:solidFill>
                  <a:srgbClr val="FFFFFF"/>
                </a:solidFill>
              </a14:hiddenFill>
            </a:ext>
          </a:extLst>
        </p:spPr>
      </p:pic>
      <p:sp>
        <p:nvSpPr>
          <p:cNvPr id="3" name="Instagram - text">
            <a:extLst>
              <a:ext uri="{FF2B5EF4-FFF2-40B4-BE49-F238E27FC236}">
                <a16:creationId xmlns:a16="http://schemas.microsoft.com/office/drawing/2014/main" id="{492307DE-D1E8-0CDE-9849-27FF2816AE88}"/>
              </a:ext>
            </a:extLst>
          </p:cNvPr>
          <p:cNvSpPr/>
          <p:nvPr userDrawn="1"/>
        </p:nvSpPr>
        <p:spPr>
          <a:xfrm>
            <a:off x="7763312" y="4313076"/>
            <a:ext cx="2477794" cy="318100"/>
          </a:xfrm>
          <a:prstGeom prst="rect">
            <a:avLst/>
          </a:prstGeom>
        </p:spPr>
        <p:txBody>
          <a:bodyPr wrap="none">
            <a:spAutoFit/>
          </a:bodyPr>
          <a:lstStyle/>
          <a:p>
            <a:pPr algn="l"/>
            <a:r>
              <a:rPr lang="en-AU" sz="1467"/>
              <a:t>www.instagram.com/myqce</a:t>
            </a:r>
          </a:p>
        </p:txBody>
      </p:sp>
      <p:sp>
        <p:nvSpPr>
          <p:cNvPr id="4" name="Instagram link">
            <a:hlinkClick r:id="rId8"/>
            <a:extLst>
              <a:ext uri="{FF2B5EF4-FFF2-40B4-BE49-F238E27FC236}">
                <a16:creationId xmlns:a16="http://schemas.microsoft.com/office/drawing/2014/main" id="{BE57B91F-2588-5C44-E1F2-7F5FDAA325D3}"/>
              </a:ext>
            </a:extLst>
          </p:cNvPr>
          <p:cNvSpPr/>
          <p:nvPr userDrawn="1"/>
        </p:nvSpPr>
        <p:spPr bwMode="auto">
          <a:xfrm>
            <a:off x="7774732" y="4313077"/>
            <a:ext cx="2574109"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ndParaRPr>
          </a:p>
        </p:txBody>
      </p:sp>
      <p:pic>
        <p:nvPicPr>
          <p:cNvPr id="5" name="Instagram - logo">
            <a:extLst>
              <a:ext uri="{FF2B5EF4-FFF2-40B4-BE49-F238E27FC236}">
                <a16:creationId xmlns:a16="http://schemas.microsoft.com/office/drawing/2014/main" id="{551A8A3F-FA9F-AB30-537D-E37B06BB87DE}"/>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6324329" y="3885171"/>
            <a:ext cx="1080000" cy="1080000"/>
          </a:xfrm>
          <a:prstGeom prst="rect">
            <a:avLst/>
          </a:prstGeom>
        </p:spPr>
      </p:pic>
    </p:spTree>
    <p:extLst>
      <p:ext uri="{BB962C8B-B14F-4D97-AF65-F5344CB8AC3E}">
        <p14:creationId xmlns:p14="http://schemas.microsoft.com/office/powerpoint/2010/main" val="6993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297673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svg"/><Relationship Id="rId2" Type="http://schemas.openxmlformats.org/officeDocument/2006/relationships/slideLayout" Target="../slideLayouts/slideLayout3.xml"/><Relationship Id="rId16" Type="http://schemas.openxmlformats.org/officeDocument/2006/relationships/image" Target="../media/image9.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heme" Target="../theme/theme3.xml"/><Relationship Id="rId7" Type="http://schemas.openxmlformats.org/officeDocument/2006/relationships/image" Target="../media/image6.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200" y="6216001"/>
            <a:ext cx="3350400" cy="328015"/>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0001" y="5937601"/>
            <a:ext cx="622300" cy="292100"/>
          </a:xfrm>
          <a:prstGeom prst="rect">
            <a:avLst/>
          </a:prstGeom>
        </p:spPr>
      </p:pic>
      <p:sp>
        <p:nvSpPr>
          <p:cNvPr id="2" name="Title Placeholder 1"/>
          <p:cNvSpPr>
            <a:spLocks noGrp="1"/>
          </p:cNvSpPr>
          <p:nvPr userDrawn="1">
            <p:ph type="title"/>
          </p:nvPr>
        </p:nvSpPr>
        <p:spPr>
          <a:xfrm>
            <a:off x="288000" y="3430800"/>
            <a:ext cx="114624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97600" y="5138116"/>
            <a:ext cx="114624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0363" y="6360000"/>
            <a:ext cx="2400000" cy="186824"/>
          </a:xfrm>
          <a:prstGeom prst="rect">
            <a:avLst/>
          </a:prstGeom>
        </p:spPr>
      </p:pic>
    </p:spTree>
    <p:extLst>
      <p:ext uri="{BB962C8B-B14F-4D97-AF65-F5344CB8AC3E}">
        <p14:creationId xmlns:p14="http://schemas.microsoft.com/office/powerpoint/2010/main" val="246960935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spcBef>
          <a:spcPct val="0"/>
        </a:spcBef>
        <a:buNone/>
        <a:defRPr sz="3733" b="1" kern="1200">
          <a:solidFill>
            <a:schemeClr val="tx2"/>
          </a:solidFill>
          <a:latin typeface="Arial" pitchFamily="34" charset="0"/>
          <a:ea typeface="+mj-ea"/>
          <a:cs typeface="Arial" pitchFamily="34" charset="0"/>
        </a:defRPr>
      </a:lvl1pPr>
    </p:titleStyle>
    <p:bodyStyle>
      <a:lvl1pPr marL="0" indent="0" algn="l" defTabSz="1219170" rtl="0" eaLnBrk="1" latinLnBrk="0" hangingPunct="1">
        <a:spcBef>
          <a:spcPct val="20000"/>
        </a:spcBef>
        <a:buFontTx/>
        <a:buNone/>
        <a:defRPr sz="2667" b="1" kern="1200">
          <a:solidFill>
            <a:schemeClr val="tx2"/>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12257294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1" r:id="rId3"/>
    <p:sldLayoutId id="2147483682" r:id="rId4"/>
    <p:sldLayoutId id="2147483683" r:id="rId5"/>
    <p:sldLayoutId id="2147483686" r:id="rId6"/>
    <p:sldLayoutId id="2147483687" r:id="rId7"/>
    <p:sldLayoutId id="2147483725" r:id="rId8"/>
    <p:sldLayoutId id="2147483727" r:id="rId9"/>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3033825414"/>
      </p:ext>
    </p:extLst>
  </p:cSld>
  <p:clrMap bg1="lt1" tx1="dk1" bg2="lt2" tx2="dk2" accent1="accent1" accent2="accent2" accent3="accent3" accent4="accent4" accent5="accent5" accent6="accent6" hlink="hlink" folHlink="folHlink"/>
  <p:sldLayoutIdLst>
    <p:sldLayoutId id="2147483690" r:id="rId1"/>
    <p:sldLayoutId id="2147483726" r:id="rId2"/>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8.sv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8.sv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8.sv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www.cherneesutton.com.au/"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www.acara.edu.au/online-enquiry" TargetMode="External"/><Relationship Id="rId4" Type="http://schemas.openxmlformats.org/officeDocument/2006/relationships/hyperlink" Target="mailto:copyright@acara.edu.au"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qcaa.qld.edu.au/copyrigh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DCFB-0D62-AA85-5495-E4177C454D02}"/>
              </a:ext>
            </a:extLst>
          </p:cNvPr>
          <p:cNvSpPr>
            <a:spLocks noGrp="1"/>
          </p:cNvSpPr>
          <p:nvPr>
            <p:ph type="ctrTitle"/>
          </p:nvPr>
        </p:nvSpPr>
        <p:spPr>
          <a:xfrm>
            <a:off x="231012" y="3436796"/>
            <a:ext cx="11865096" cy="2208245"/>
          </a:xfrm>
        </p:spPr>
        <p:txBody>
          <a:bodyPr>
            <a:normAutofit/>
          </a:bodyPr>
          <a:lstStyle/>
          <a:p>
            <a:r>
              <a:rPr lang="en-AU" dirty="0"/>
              <a:t>P–10 Embedding the Personal and social capability in planning: Australian Curriculum v9.0</a:t>
            </a:r>
          </a:p>
        </p:txBody>
      </p:sp>
      <p:sp>
        <p:nvSpPr>
          <p:cNvPr id="8" name="Vertical Text Placeholder 7">
            <a:extLst>
              <a:ext uri="{FF2B5EF4-FFF2-40B4-BE49-F238E27FC236}">
                <a16:creationId xmlns:a16="http://schemas.microsoft.com/office/drawing/2014/main" id="{20D41920-574E-A49A-B553-98CA329C42D4}"/>
              </a:ext>
            </a:extLst>
          </p:cNvPr>
          <p:cNvSpPr>
            <a:spLocks noGrp="1"/>
          </p:cNvSpPr>
          <p:nvPr>
            <p:ph type="body" orient="vert" sz="quarter" idx="10"/>
          </p:nvPr>
        </p:nvSpPr>
        <p:spPr/>
        <p:txBody>
          <a:bodyPr/>
          <a:lstStyle/>
          <a:p>
            <a:r>
              <a:rPr lang="en-AU" dirty="0"/>
              <a:t>251536</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CC8A-B180-52BF-6F4A-06611A54287B}"/>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34A4C35-0E50-AACB-5994-AEBE7D4D5A72}"/>
              </a:ext>
            </a:extLst>
          </p:cNvPr>
          <p:cNvGraphicFramePr/>
          <p:nvPr>
            <p:extLst>
              <p:ext uri="{D42A27DB-BD31-4B8C-83A1-F6EECF244321}">
                <p14:modId xmlns:p14="http://schemas.microsoft.com/office/powerpoint/2010/main" val="3899827779"/>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2071213-1B51-9A74-D963-B34A7AFFFA59}"/>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86709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8E4193-A20B-35DB-6BD7-891C33314F9E}"/>
            </a:ext>
          </a:extLst>
        </p:cNvPr>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30956173-327E-B6C7-ACC7-911F5917DFFA}"/>
              </a:ext>
            </a:extLst>
          </p:cNvPr>
          <p:cNvGraphicFramePr>
            <a:graphicFrameLocks/>
          </p:cNvGraphicFramePr>
          <p:nvPr>
            <p:extLst>
              <p:ext uri="{D42A27DB-BD31-4B8C-83A1-F6EECF244321}">
                <p14:modId xmlns:p14="http://schemas.microsoft.com/office/powerpoint/2010/main" val="1827500611"/>
              </p:ext>
            </p:extLst>
          </p:nvPr>
        </p:nvGraphicFramePr>
        <p:xfrm>
          <a:off x="449680" y="2669344"/>
          <a:ext cx="11430640" cy="2089205"/>
        </p:xfrm>
        <a:graphic>
          <a:graphicData uri="http://schemas.openxmlformats.org/drawingml/2006/table">
            <a:tbl>
              <a:tblPr firstRow="1" bandRow="1">
                <a:tableStyleId>{17292A2E-F333-43FB-9621-5CBBE7FDCDCB}</a:tableStyleId>
              </a:tblPr>
              <a:tblGrid>
                <a:gridCol w="1147402">
                  <a:extLst>
                    <a:ext uri="{9D8B030D-6E8A-4147-A177-3AD203B41FA5}">
                      <a16:colId xmlns:a16="http://schemas.microsoft.com/office/drawing/2014/main" val="20000"/>
                    </a:ext>
                  </a:extLst>
                </a:gridCol>
                <a:gridCol w="1469034">
                  <a:extLst>
                    <a:ext uri="{9D8B030D-6E8A-4147-A177-3AD203B41FA5}">
                      <a16:colId xmlns:a16="http://schemas.microsoft.com/office/drawing/2014/main" val="20001"/>
                    </a:ext>
                  </a:extLst>
                </a:gridCol>
                <a:gridCol w="1469034">
                  <a:extLst>
                    <a:ext uri="{9D8B030D-6E8A-4147-A177-3AD203B41FA5}">
                      <a16:colId xmlns:a16="http://schemas.microsoft.com/office/drawing/2014/main" val="20002"/>
                    </a:ext>
                  </a:extLst>
                </a:gridCol>
                <a:gridCol w="1469034">
                  <a:extLst>
                    <a:ext uri="{9D8B030D-6E8A-4147-A177-3AD203B41FA5}">
                      <a16:colId xmlns:a16="http://schemas.microsoft.com/office/drawing/2014/main" val="1402319540"/>
                    </a:ext>
                  </a:extLst>
                </a:gridCol>
                <a:gridCol w="1469034">
                  <a:extLst>
                    <a:ext uri="{9D8B030D-6E8A-4147-A177-3AD203B41FA5}">
                      <a16:colId xmlns:a16="http://schemas.microsoft.com/office/drawing/2014/main" val="1615075858"/>
                    </a:ext>
                  </a:extLst>
                </a:gridCol>
                <a:gridCol w="1469034">
                  <a:extLst>
                    <a:ext uri="{9D8B030D-6E8A-4147-A177-3AD203B41FA5}">
                      <a16:colId xmlns:a16="http://schemas.microsoft.com/office/drawing/2014/main" val="2787311066"/>
                    </a:ext>
                  </a:extLst>
                </a:gridCol>
                <a:gridCol w="1469034">
                  <a:extLst>
                    <a:ext uri="{9D8B030D-6E8A-4147-A177-3AD203B41FA5}">
                      <a16:colId xmlns:a16="http://schemas.microsoft.com/office/drawing/2014/main" val="1516829074"/>
                    </a:ext>
                  </a:extLst>
                </a:gridCol>
                <a:gridCol w="1469034">
                  <a:extLst>
                    <a:ext uri="{9D8B030D-6E8A-4147-A177-3AD203B41FA5}">
                      <a16:colId xmlns:a16="http://schemas.microsoft.com/office/drawing/2014/main" val="3809522774"/>
                    </a:ext>
                  </a:extLst>
                </a:gridCol>
              </a:tblGrid>
              <a:tr h="432000">
                <a:tc>
                  <a:txBody>
                    <a:bodyPr/>
                    <a:lstStyle/>
                    <a:p>
                      <a:r>
                        <a:rPr lang="en-AU" sz="1100" dirty="0">
                          <a:latin typeface="Arial" panose="020B0604020202020204" pitchFamily="34" charset="0"/>
                          <a:cs typeface="Arial" panose="020B0604020202020204" pitchFamily="34" charset="0"/>
                        </a:rPr>
                        <a:t>Sub-element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1b</a:t>
                      </a:r>
                    </a:p>
                    <a:p>
                      <a:r>
                        <a:rPr lang="en-AU" sz="11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2</a:t>
                      </a:r>
                    </a:p>
                    <a:p>
                      <a:r>
                        <a:rPr lang="en-AU" sz="1100" dirty="0">
                          <a:latin typeface="Arial" panose="020B0604020202020204" pitchFamily="34" charset="0"/>
                          <a:cs typeface="Arial" panose="020B0604020202020204" pitchFamily="34" charset="0"/>
                        </a:rPr>
                        <a:t>(Years 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3</a:t>
                      </a:r>
                    </a:p>
                    <a:p>
                      <a:r>
                        <a:rPr lang="en-AU" sz="1100" dirty="0">
                          <a:latin typeface="Arial" panose="020B0604020202020204" pitchFamily="34" charset="0"/>
                          <a:cs typeface="Arial" panose="020B0604020202020204" pitchFamily="34" charset="0"/>
                        </a:rPr>
                        <a:t>(Years 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4</a:t>
                      </a:r>
                    </a:p>
                    <a:p>
                      <a:r>
                        <a:rPr lang="en-AU" sz="1100" dirty="0">
                          <a:latin typeface="Arial" panose="020B0604020202020204" pitchFamily="34" charset="0"/>
                          <a:cs typeface="Arial" panose="020B0604020202020204" pitchFamily="34" charset="0"/>
                        </a:rPr>
                        <a:t>(Years 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5</a:t>
                      </a:r>
                    </a:p>
                    <a:p>
                      <a:r>
                        <a:rPr lang="en-AU" sz="1100" dirty="0">
                          <a:latin typeface="Arial" panose="020B0604020202020204" pitchFamily="34" charset="0"/>
                          <a:cs typeface="Arial" panose="020B0604020202020204" pitchFamily="34" charset="0"/>
                        </a:rPr>
                        <a:t>(Years 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6</a:t>
                      </a:r>
                    </a:p>
                    <a:p>
                      <a:r>
                        <a:rPr lang="en-AU" sz="1100" dirty="0">
                          <a:latin typeface="Arial" panose="020B0604020202020204" pitchFamily="34" charset="0"/>
                          <a:cs typeface="Arial" panose="020B0604020202020204" pitchFamily="34" charset="0"/>
                        </a:rPr>
                        <a:t>(Years 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8">
                  <a:txBody>
                    <a:bodyPr/>
                    <a:lstStyle/>
                    <a:p>
                      <a:pPr marL="0" indent="0" algn="ctr">
                        <a:buFont typeface="Arial" panose="020B0604020202020204" pitchFamily="34" charset="0"/>
                        <a:buNone/>
                      </a:pPr>
                      <a:r>
                        <a:rPr lang="en-AU" sz="1050" b="1">
                          <a:solidFill>
                            <a:schemeClr val="tx2"/>
                          </a:solidFill>
                          <a:latin typeface="+mn-lt"/>
                          <a:cs typeface="Arial" panose="020B0604020202020204" pitchFamily="34" charset="0"/>
                        </a:rPr>
                        <a:t>Self-awareness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80975" indent="-180975">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0" indent="0">
                        <a:buFont typeface="Arial" panose="020B0604020202020204" pitchFamily="34" charset="0"/>
                        <a:buNone/>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70050058"/>
                  </a:ext>
                </a:extLst>
              </a:tr>
              <a:tr h="376884">
                <a:tc>
                  <a:txBody>
                    <a:bodyPr/>
                    <a:lstStyle/>
                    <a:p>
                      <a:pPr marL="0" indent="0">
                        <a:buFont typeface="Arial" panose="020B0604020202020204" pitchFamily="34" charset="0"/>
                        <a:buNone/>
                      </a:pPr>
                      <a:r>
                        <a:rPr lang="en-AU" sz="1050" b="1">
                          <a:solidFill>
                            <a:schemeClr val="tx2"/>
                          </a:solidFill>
                          <a:latin typeface="+mn-lt"/>
                          <a:cs typeface="Arial" panose="020B0604020202020204" pitchFamily="34" charset="0"/>
                        </a:rPr>
                        <a:t>Personal awareness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80975" indent="-180975">
                        <a:buFont typeface="Arial" panose="020B0604020202020204" pitchFamily="34" charset="0"/>
                        <a:buChar char="•"/>
                      </a:pPr>
                      <a:r>
                        <a:rPr lang="en-US" sz="1000">
                          <a:solidFill>
                            <a:schemeClr val="tx2"/>
                          </a:solidFill>
                          <a:latin typeface="+mn-lt"/>
                          <a:cs typeface="Arial" panose="020B0604020202020204" pitchFamily="34" charset="0"/>
                        </a:rPr>
                        <a:t>identify their likes, dislikes, strengths, abilities and interests when showing a personal preference</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identify their likes, dislikes, strengths, abilities and interests, and describe how these influence choices</a:t>
                      </a:r>
                    </a:p>
                    <a:p>
                      <a:pPr marL="171450" indent="-171450">
                        <a:buFont typeface="Arial" panose="020B0604020202020204" pitchFamily="34" charset="0"/>
                        <a:buChar char="•"/>
                      </a:pPr>
                      <a:endParaRPr lang="en-US" sz="1000">
                        <a:solidFill>
                          <a:schemeClr val="tx2"/>
                        </a:solidFill>
                        <a:latin typeface="+mn-lt"/>
                        <a:cs typeface="Arial" panose="020B0604020202020204" pitchFamily="34" charset="0"/>
                      </a:endParaRPr>
                    </a:p>
                    <a:p>
                      <a:pPr marL="0" indent="0">
                        <a:buFont typeface="Arial" panose="020B0604020202020204" pitchFamily="34" charset="0"/>
                        <a:buNone/>
                      </a:pPr>
                      <a:endParaRPr lang="en-AU" sz="16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describe personal qualities and how these contribute to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mn-lt"/>
                        </a:rPr>
                        <a:t>explain influences on personal qualities and how these contribute to personal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mn-lt"/>
                        </a:rPr>
                        <a:t>analyse the influence that choices have on developing personal qualities and identify areas for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evaluate strategies for developing personal qualities and describe how they assist achieving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devise personally appropriate strategies to achieve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BCFDF629-49BE-64B5-3EC8-076A517695D0}"/>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pic>
        <p:nvPicPr>
          <p:cNvPr id="3" name="Picture 2">
            <a:extLst>
              <a:ext uri="{FF2B5EF4-FFF2-40B4-BE49-F238E27FC236}">
                <a16:creationId xmlns:a16="http://schemas.microsoft.com/office/drawing/2014/main" id="{FEFAFB99-C7AD-D8B4-F97A-192A9099C2D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3" y="1128242"/>
            <a:ext cx="1238990" cy="1192658"/>
          </a:xfrm>
          <a:prstGeom prst="rect">
            <a:avLst/>
          </a:prstGeom>
          <a:effectLst/>
        </p:spPr>
      </p:pic>
      <p:sp>
        <p:nvSpPr>
          <p:cNvPr id="16" name="TextBox 15">
            <a:extLst>
              <a:ext uri="{FF2B5EF4-FFF2-40B4-BE49-F238E27FC236}">
                <a16:creationId xmlns:a16="http://schemas.microsoft.com/office/drawing/2014/main" id="{A9257033-5392-549C-DACA-58DD7E1BAA0A}"/>
              </a:ext>
            </a:extLst>
          </p:cNvPr>
          <p:cNvSpPr txBox="1"/>
          <p:nvPr/>
        </p:nvSpPr>
        <p:spPr>
          <a:xfrm>
            <a:off x="449681" y="2442337"/>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32" name="TextBox 31">
            <a:extLst>
              <a:ext uri="{FF2B5EF4-FFF2-40B4-BE49-F238E27FC236}">
                <a16:creationId xmlns:a16="http://schemas.microsoft.com/office/drawing/2014/main" id="{630C883E-3D9D-B893-49A1-26C17E588C48}"/>
              </a:ext>
            </a:extLst>
          </p:cNvPr>
          <p:cNvSpPr txBox="1"/>
          <p:nvPr/>
        </p:nvSpPr>
        <p:spPr>
          <a:xfrm>
            <a:off x="4579168" y="1053438"/>
            <a:ext cx="7354318"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develop an appreciation of their personal qualities and areas for growth. Through acknowledgment and assessment of their thoughts, feelings, actions and abilities, students can plan for growth across a range of contexts.</a:t>
            </a:r>
            <a:endParaRPr lang="en-AU" sz="1300" dirty="0">
              <a:solidFill>
                <a:schemeClr val="bg1">
                  <a:lumMod val="50000"/>
                </a:schemeClr>
              </a:solidFill>
            </a:endParaRPr>
          </a:p>
        </p:txBody>
      </p:sp>
      <p:pic>
        <p:nvPicPr>
          <p:cNvPr id="7" name="Picture 6">
            <a:extLst>
              <a:ext uri="{FF2B5EF4-FFF2-40B4-BE49-F238E27FC236}">
                <a16:creationId xmlns:a16="http://schemas.microsoft.com/office/drawing/2014/main" id="{7437E18D-CC81-3A08-F34D-8799C81B8EC6}"/>
              </a:ext>
            </a:extLst>
          </p:cNvPr>
          <p:cNvPicPr>
            <a:picLocks noChangeAspect="1"/>
          </p:cNvPicPr>
          <p:nvPr/>
        </p:nvPicPr>
        <p:blipFill>
          <a:blip r:embed="rId4"/>
          <a:stretch>
            <a:fillRect/>
          </a:stretch>
        </p:blipFill>
        <p:spPr>
          <a:xfrm>
            <a:off x="3101815" y="4366960"/>
            <a:ext cx="1116645" cy="324000"/>
          </a:xfrm>
          <a:prstGeom prst="rect">
            <a:avLst/>
          </a:prstGeom>
        </p:spPr>
      </p:pic>
      <p:pic>
        <p:nvPicPr>
          <p:cNvPr id="9" name="Picture 8">
            <a:extLst>
              <a:ext uri="{FF2B5EF4-FFF2-40B4-BE49-F238E27FC236}">
                <a16:creationId xmlns:a16="http://schemas.microsoft.com/office/drawing/2014/main" id="{CACD41C5-CA9F-BD79-FE42-D7F9E24CABA9}"/>
              </a:ext>
            </a:extLst>
          </p:cNvPr>
          <p:cNvPicPr>
            <a:picLocks noChangeAspect="1"/>
          </p:cNvPicPr>
          <p:nvPr/>
        </p:nvPicPr>
        <p:blipFill>
          <a:blip r:embed="rId5"/>
          <a:stretch>
            <a:fillRect/>
          </a:stretch>
        </p:blipFill>
        <p:spPr>
          <a:xfrm>
            <a:off x="4630902" y="4366960"/>
            <a:ext cx="342692" cy="324000"/>
          </a:xfrm>
          <a:prstGeom prst="rect">
            <a:avLst/>
          </a:prstGeom>
        </p:spPr>
      </p:pic>
      <p:pic>
        <p:nvPicPr>
          <p:cNvPr id="10" name="Picture 9">
            <a:extLst>
              <a:ext uri="{FF2B5EF4-FFF2-40B4-BE49-F238E27FC236}">
                <a16:creationId xmlns:a16="http://schemas.microsoft.com/office/drawing/2014/main" id="{C6F6B170-C9C3-477E-0C9A-146C1FA0B81C}"/>
              </a:ext>
            </a:extLst>
          </p:cNvPr>
          <p:cNvPicPr>
            <a:picLocks noChangeAspect="1"/>
          </p:cNvPicPr>
          <p:nvPr/>
        </p:nvPicPr>
        <p:blipFill>
          <a:blip r:embed="rId5"/>
          <a:stretch>
            <a:fillRect/>
          </a:stretch>
        </p:blipFill>
        <p:spPr>
          <a:xfrm>
            <a:off x="7560637" y="4366960"/>
            <a:ext cx="342692" cy="324000"/>
          </a:xfrm>
          <a:prstGeom prst="rect">
            <a:avLst/>
          </a:prstGeom>
        </p:spPr>
      </p:pic>
      <p:pic>
        <p:nvPicPr>
          <p:cNvPr id="17" name="Picture 16">
            <a:extLst>
              <a:ext uri="{FF2B5EF4-FFF2-40B4-BE49-F238E27FC236}">
                <a16:creationId xmlns:a16="http://schemas.microsoft.com/office/drawing/2014/main" id="{C40855F8-90FE-456B-2F31-6E00FBA0F63D}"/>
              </a:ext>
            </a:extLst>
          </p:cNvPr>
          <p:cNvPicPr>
            <a:picLocks noChangeAspect="1"/>
          </p:cNvPicPr>
          <p:nvPr/>
        </p:nvPicPr>
        <p:blipFill>
          <a:blip r:embed="rId6"/>
          <a:stretch>
            <a:fillRect/>
          </a:stretch>
        </p:blipFill>
        <p:spPr>
          <a:xfrm>
            <a:off x="9051007" y="4392160"/>
            <a:ext cx="591503" cy="298800"/>
          </a:xfrm>
          <a:prstGeom prst="rect">
            <a:avLst/>
          </a:prstGeom>
        </p:spPr>
      </p:pic>
      <p:pic>
        <p:nvPicPr>
          <p:cNvPr id="18" name="Picture 17">
            <a:extLst>
              <a:ext uri="{FF2B5EF4-FFF2-40B4-BE49-F238E27FC236}">
                <a16:creationId xmlns:a16="http://schemas.microsoft.com/office/drawing/2014/main" id="{0EBFE761-073C-FF99-94A0-C5B93EE368B5}"/>
              </a:ext>
            </a:extLst>
          </p:cNvPr>
          <p:cNvPicPr>
            <a:picLocks noChangeAspect="1"/>
          </p:cNvPicPr>
          <p:nvPr/>
        </p:nvPicPr>
        <p:blipFill>
          <a:blip r:embed="rId6"/>
          <a:stretch>
            <a:fillRect/>
          </a:stretch>
        </p:blipFill>
        <p:spPr>
          <a:xfrm>
            <a:off x="10530532" y="4392160"/>
            <a:ext cx="591503" cy="298800"/>
          </a:xfrm>
          <a:prstGeom prst="rect">
            <a:avLst/>
          </a:prstGeom>
        </p:spPr>
      </p:pic>
      <p:pic>
        <p:nvPicPr>
          <p:cNvPr id="20" name="Picture 19">
            <a:extLst>
              <a:ext uri="{FF2B5EF4-FFF2-40B4-BE49-F238E27FC236}">
                <a16:creationId xmlns:a16="http://schemas.microsoft.com/office/drawing/2014/main" id="{FB26FE7F-30F8-6888-C17A-CBF2409E7BE6}"/>
              </a:ext>
            </a:extLst>
          </p:cNvPr>
          <p:cNvPicPr>
            <a:picLocks noChangeAspect="1"/>
          </p:cNvPicPr>
          <p:nvPr/>
        </p:nvPicPr>
        <p:blipFill>
          <a:blip r:embed="rId7"/>
          <a:stretch>
            <a:fillRect/>
          </a:stretch>
        </p:blipFill>
        <p:spPr>
          <a:xfrm>
            <a:off x="6121271" y="4366960"/>
            <a:ext cx="609883" cy="324000"/>
          </a:xfrm>
          <a:prstGeom prst="rect">
            <a:avLst/>
          </a:prstGeom>
        </p:spPr>
      </p:pic>
      <p:cxnSp>
        <p:nvCxnSpPr>
          <p:cNvPr id="25" name="Straight Arrow Connector 24">
            <a:extLst>
              <a:ext uri="{FF2B5EF4-FFF2-40B4-BE49-F238E27FC236}">
                <a16:creationId xmlns:a16="http://schemas.microsoft.com/office/drawing/2014/main" id="{AC06482C-6A95-BDA3-A6F8-058CF203A6E3}"/>
              </a:ext>
            </a:extLst>
          </p:cNvPr>
          <p:cNvCxnSpPr>
            <a:cxnSpLocks/>
          </p:cNvCxnSpPr>
          <p:nvPr/>
        </p:nvCxnSpPr>
        <p:spPr>
          <a:xfrm>
            <a:off x="3520394" y="4542549"/>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B12A778-D546-6F47-9778-A70336B44DB4}"/>
              </a:ext>
            </a:extLst>
          </p:cNvPr>
          <p:cNvSpPr txBox="1"/>
          <p:nvPr/>
        </p:nvSpPr>
        <p:spPr>
          <a:xfrm>
            <a:off x="2002563" y="1130410"/>
            <a:ext cx="2160000"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Personal awareness</a:t>
            </a:r>
          </a:p>
        </p:txBody>
      </p:sp>
      <p:sp>
        <p:nvSpPr>
          <p:cNvPr id="38" name="Isosceles Triangle 37">
            <a:extLst>
              <a:ext uri="{FF2B5EF4-FFF2-40B4-BE49-F238E27FC236}">
                <a16:creationId xmlns:a16="http://schemas.microsoft.com/office/drawing/2014/main" id="{BC7E8200-121D-F868-27B8-E77E700A2DDB}"/>
              </a:ext>
            </a:extLst>
          </p:cNvPr>
          <p:cNvSpPr/>
          <p:nvPr/>
        </p:nvSpPr>
        <p:spPr>
          <a:xfrm rot="16200000">
            <a:off x="1653067" y="1102060"/>
            <a:ext cx="324000" cy="378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39" name="Isosceles Triangle 38">
            <a:extLst>
              <a:ext uri="{FF2B5EF4-FFF2-40B4-BE49-F238E27FC236}">
                <a16:creationId xmlns:a16="http://schemas.microsoft.com/office/drawing/2014/main" id="{C4833CDF-3146-ACF9-5515-430F331B96A7}"/>
              </a:ext>
            </a:extLst>
          </p:cNvPr>
          <p:cNvSpPr/>
          <p:nvPr/>
        </p:nvSpPr>
        <p:spPr>
          <a:xfrm rot="5400000">
            <a:off x="4188811" y="1108032"/>
            <a:ext cx="324000" cy="37649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graphicFrame>
        <p:nvGraphicFramePr>
          <p:cNvPr id="4" name="Table 3">
            <a:extLst>
              <a:ext uri="{FF2B5EF4-FFF2-40B4-BE49-F238E27FC236}">
                <a16:creationId xmlns:a16="http://schemas.microsoft.com/office/drawing/2014/main" id="{254D9244-175A-08FD-7850-5B18B77C81BF}"/>
              </a:ext>
            </a:extLst>
          </p:cNvPr>
          <p:cNvGraphicFramePr>
            <a:graphicFrameLocks noGrp="1"/>
          </p:cNvGraphicFramePr>
          <p:nvPr>
            <p:extLst>
              <p:ext uri="{D42A27DB-BD31-4B8C-83A1-F6EECF244321}">
                <p14:modId xmlns:p14="http://schemas.microsoft.com/office/powerpoint/2010/main" val="3857940497"/>
              </p:ext>
            </p:extLst>
          </p:nvPr>
        </p:nvGraphicFramePr>
        <p:xfrm>
          <a:off x="3007895" y="4951766"/>
          <a:ext cx="8872425" cy="1158240"/>
        </p:xfrm>
        <a:graphic>
          <a:graphicData uri="http://schemas.openxmlformats.org/drawingml/2006/table">
            <a:tbl>
              <a:tblPr firstRow="1" bandRow="1">
                <a:tableStyleId>{5940675A-B579-460E-94D1-54222C63F5DA}</a:tableStyleId>
              </a:tblPr>
              <a:tblGrid>
                <a:gridCol w="1552073">
                  <a:extLst>
                    <a:ext uri="{9D8B030D-6E8A-4147-A177-3AD203B41FA5}">
                      <a16:colId xmlns:a16="http://schemas.microsoft.com/office/drawing/2014/main" val="3197418839"/>
                    </a:ext>
                  </a:extLst>
                </a:gridCol>
                <a:gridCol w="1455821">
                  <a:extLst>
                    <a:ext uri="{9D8B030D-6E8A-4147-A177-3AD203B41FA5}">
                      <a16:colId xmlns:a16="http://schemas.microsoft.com/office/drawing/2014/main" val="1902861017"/>
                    </a:ext>
                  </a:extLst>
                </a:gridCol>
                <a:gridCol w="1467853">
                  <a:extLst>
                    <a:ext uri="{9D8B030D-6E8A-4147-A177-3AD203B41FA5}">
                      <a16:colId xmlns:a16="http://schemas.microsoft.com/office/drawing/2014/main" val="3499461828"/>
                    </a:ext>
                  </a:extLst>
                </a:gridCol>
                <a:gridCol w="1455821">
                  <a:extLst>
                    <a:ext uri="{9D8B030D-6E8A-4147-A177-3AD203B41FA5}">
                      <a16:colId xmlns:a16="http://schemas.microsoft.com/office/drawing/2014/main" val="2858527936"/>
                    </a:ext>
                  </a:extLst>
                </a:gridCol>
                <a:gridCol w="1479884">
                  <a:extLst>
                    <a:ext uri="{9D8B030D-6E8A-4147-A177-3AD203B41FA5}">
                      <a16:colId xmlns:a16="http://schemas.microsoft.com/office/drawing/2014/main" val="3422882292"/>
                    </a:ext>
                  </a:extLst>
                </a:gridCol>
                <a:gridCol w="1460973">
                  <a:extLst>
                    <a:ext uri="{9D8B030D-6E8A-4147-A177-3AD203B41FA5}">
                      <a16:colId xmlns:a16="http://schemas.microsoft.com/office/drawing/2014/main" val="198269486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AC9HPFP01</a:t>
                      </a:r>
                      <a:br>
                        <a:rPr kumimoji="0" lang="en-US" sz="1000" b="0"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investigate who they </a:t>
                      </a:r>
                      <a:br>
                        <a:rPr kumimoji="0" lang="en-US" sz="1000" b="0"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are and the people in their world</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AC9HP2P01</a:t>
                      </a:r>
                      <a:br>
                        <a:rPr kumimoji="0" lang="en-US" sz="1000" b="1"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describe their personal qualities and those of others, and explain how they contribute to developing identities</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AC9HP4P01</a:t>
                      </a:r>
                      <a:br>
                        <a:rPr kumimoji="0" lang="en-US" sz="1000" b="1"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investigate how success, challenge, setbacks and failure strengthen resilience and identities in a range of context</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AC9HP6P01</a:t>
                      </a:r>
                      <a:br>
                        <a:rPr kumimoji="0" lang="en-US" sz="1000" b="0"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explain how identities can be influenced by people and places, and how we can create positive self identities</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000" b="1" i="0" u="none" strike="noStrike" kern="1200" cap="none" spc="0" normalizeH="0" baseline="0" noProof="0" dirty="0">
                          <a:ln>
                            <a:noFill/>
                          </a:ln>
                          <a:solidFill>
                            <a:schemeClr val="bg1"/>
                          </a:solidFill>
                          <a:effectLst/>
                          <a:uLnTx/>
                          <a:uFillTx/>
                          <a:latin typeface="Arial" charset="0"/>
                          <a:ea typeface="+mn-ea"/>
                          <a:cs typeface="+mn-cs"/>
                        </a:rPr>
                        <a:t>AC9HP8P01</a:t>
                      </a:r>
                      <a:br>
                        <a:rPr kumimoji="0" lang="en-AU" sz="1000" b="1"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analyse and reflect on the influence of values and beliefs on the development </a:t>
                      </a:r>
                      <a:br>
                        <a:rPr kumimoji="0" lang="en-AU" sz="1000" b="0"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of identities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000" b="1" i="0" u="none" strike="noStrike" kern="1200" cap="none" spc="0" normalizeH="0" baseline="0" noProof="0" dirty="0">
                          <a:ln>
                            <a:noFill/>
                          </a:ln>
                          <a:solidFill>
                            <a:schemeClr val="bg1"/>
                          </a:solidFill>
                          <a:effectLst/>
                          <a:uLnTx/>
                          <a:uFillTx/>
                          <a:latin typeface="Arial" charset="0"/>
                          <a:ea typeface="+mn-ea"/>
                          <a:cs typeface="+mn-cs"/>
                        </a:rPr>
                        <a:t>AC9HP10P01</a:t>
                      </a:r>
                      <a:br>
                        <a:rPr kumimoji="0" lang="en-AU" sz="1000" b="0"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analyse factors that shape identities and evaluate how individuals influence </a:t>
                      </a:r>
                      <a:br>
                        <a:rPr kumimoji="0" lang="en-AU" sz="1000" b="0"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the identities of others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extLst>
                  <a:ext uri="{0D108BD9-81ED-4DB2-BD59-A6C34878D82A}">
                    <a16:rowId xmlns:a16="http://schemas.microsoft.com/office/drawing/2014/main" val="4069392379"/>
                  </a:ext>
                </a:extLst>
              </a:tr>
            </a:tbl>
          </a:graphicData>
        </a:graphic>
      </p:graphicFrame>
      <p:sp>
        <p:nvSpPr>
          <p:cNvPr id="6" name="Rectangle 5">
            <a:extLst>
              <a:ext uri="{FF2B5EF4-FFF2-40B4-BE49-F238E27FC236}">
                <a16:creationId xmlns:a16="http://schemas.microsoft.com/office/drawing/2014/main" id="{B8B0AEAB-8BAF-7BA0-B63B-859252578E4E}"/>
              </a:ext>
            </a:extLst>
          </p:cNvPr>
          <p:cNvSpPr/>
          <p:nvPr/>
        </p:nvSpPr>
        <p:spPr>
          <a:xfrm>
            <a:off x="4566289" y="4902549"/>
            <a:ext cx="7354312" cy="1253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619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CF8CAB-F8AB-FEC2-FDA3-9ED41D9F5E7A}"/>
            </a:ext>
          </a:extLst>
        </p:cNvPr>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981E6D0-5468-2079-6AA1-CA514F6ECD42}"/>
              </a:ext>
            </a:extLst>
          </p:cNvPr>
          <p:cNvGraphicFramePr>
            <a:graphicFrameLocks/>
          </p:cNvGraphicFramePr>
          <p:nvPr>
            <p:extLst>
              <p:ext uri="{D42A27DB-BD31-4B8C-83A1-F6EECF244321}">
                <p14:modId xmlns:p14="http://schemas.microsoft.com/office/powerpoint/2010/main" val="1357448969"/>
              </p:ext>
            </p:extLst>
          </p:nvPr>
        </p:nvGraphicFramePr>
        <p:xfrm>
          <a:off x="449680" y="2669344"/>
          <a:ext cx="11430640" cy="2089205"/>
        </p:xfrm>
        <a:graphic>
          <a:graphicData uri="http://schemas.openxmlformats.org/drawingml/2006/table">
            <a:tbl>
              <a:tblPr firstRow="1" bandRow="1">
                <a:tableStyleId>{17292A2E-F333-43FB-9621-5CBBE7FDCDCB}</a:tableStyleId>
              </a:tblPr>
              <a:tblGrid>
                <a:gridCol w="1147402">
                  <a:extLst>
                    <a:ext uri="{9D8B030D-6E8A-4147-A177-3AD203B41FA5}">
                      <a16:colId xmlns:a16="http://schemas.microsoft.com/office/drawing/2014/main" val="20000"/>
                    </a:ext>
                  </a:extLst>
                </a:gridCol>
                <a:gridCol w="1469034">
                  <a:extLst>
                    <a:ext uri="{9D8B030D-6E8A-4147-A177-3AD203B41FA5}">
                      <a16:colId xmlns:a16="http://schemas.microsoft.com/office/drawing/2014/main" val="20001"/>
                    </a:ext>
                  </a:extLst>
                </a:gridCol>
                <a:gridCol w="1469034">
                  <a:extLst>
                    <a:ext uri="{9D8B030D-6E8A-4147-A177-3AD203B41FA5}">
                      <a16:colId xmlns:a16="http://schemas.microsoft.com/office/drawing/2014/main" val="20002"/>
                    </a:ext>
                  </a:extLst>
                </a:gridCol>
                <a:gridCol w="1469034">
                  <a:extLst>
                    <a:ext uri="{9D8B030D-6E8A-4147-A177-3AD203B41FA5}">
                      <a16:colId xmlns:a16="http://schemas.microsoft.com/office/drawing/2014/main" val="1402319540"/>
                    </a:ext>
                  </a:extLst>
                </a:gridCol>
                <a:gridCol w="1469034">
                  <a:extLst>
                    <a:ext uri="{9D8B030D-6E8A-4147-A177-3AD203B41FA5}">
                      <a16:colId xmlns:a16="http://schemas.microsoft.com/office/drawing/2014/main" val="1615075858"/>
                    </a:ext>
                  </a:extLst>
                </a:gridCol>
                <a:gridCol w="1469034">
                  <a:extLst>
                    <a:ext uri="{9D8B030D-6E8A-4147-A177-3AD203B41FA5}">
                      <a16:colId xmlns:a16="http://schemas.microsoft.com/office/drawing/2014/main" val="2787311066"/>
                    </a:ext>
                  </a:extLst>
                </a:gridCol>
                <a:gridCol w="1469034">
                  <a:extLst>
                    <a:ext uri="{9D8B030D-6E8A-4147-A177-3AD203B41FA5}">
                      <a16:colId xmlns:a16="http://schemas.microsoft.com/office/drawing/2014/main" val="1516829074"/>
                    </a:ext>
                  </a:extLst>
                </a:gridCol>
                <a:gridCol w="1469034">
                  <a:extLst>
                    <a:ext uri="{9D8B030D-6E8A-4147-A177-3AD203B41FA5}">
                      <a16:colId xmlns:a16="http://schemas.microsoft.com/office/drawing/2014/main" val="3809522774"/>
                    </a:ext>
                  </a:extLst>
                </a:gridCol>
              </a:tblGrid>
              <a:tr h="432000">
                <a:tc>
                  <a:txBody>
                    <a:bodyPr/>
                    <a:lstStyle/>
                    <a:p>
                      <a:r>
                        <a:rPr lang="en-AU" sz="1100" dirty="0">
                          <a:latin typeface="Arial" panose="020B0604020202020204" pitchFamily="34" charset="0"/>
                          <a:cs typeface="Arial" panose="020B0604020202020204" pitchFamily="34" charset="0"/>
                        </a:rPr>
                        <a:t>Sub-element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1b</a:t>
                      </a:r>
                    </a:p>
                    <a:p>
                      <a:r>
                        <a:rPr lang="en-AU" sz="11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2</a:t>
                      </a:r>
                    </a:p>
                    <a:p>
                      <a:r>
                        <a:rPr lang="en-AU" sz="1100" dirty="0">
                          <a:latin typeface="Arial" panose="020B0604020202020204" pitchFamily="34" charset="0"/>
                          <a:cs typeface="Arial" panose="020B0604020202020204" pitchFamily="34" charset="0"/>
                        </a:rPr>
                        <a:t>(Years 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3</a:t>
                      </a:r>
                    </a:p>
                    <a:p>
                      <a:r>
                        <a:rPr lang="en-AU" sz="1100" dirty="0">
                          <a:latin typeface="Arial" panose="020B0604020202020204" pitchFamily="34" charset="0"/>
                          <a:cs typeface="Arial" panose="020B0604020202020204" pitchFamily="34" charset="0"/>
                        </a:rPr>
                        <a:t>(Years 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4</a:t>
                      </a:r>
                    </a:p>
                    <a:p>
                      <a:r>
                        <a:rPr lang="en-AU" sz="1100" dirty="0">
                          <a:latin typeface="Arial" panose="020B0604020202020204" pitchFamily="34" charset="0"/>
                          <a:cs typeface="Arial" panose="020B0604020202020204" pitchFamily="34" charset="0"/>
                        </a:rPr>
                        <a:t>(Years 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5</a:t>
                      </a:r>
                    </a:p>
                    <a:p>
                      <a:r>
                        <a:rPr lang="en-AU" sz="1100" dirty="0">
                          <a:latin typeface="Arial" panose="020B0604020202020204" pitchFamily="34" charset="0"/>
                          <a:cs typeface="Arial" panose="020B0604020202020204" pitchFamily="34" charset="0"/>
                        </a:rPr>
                        <a:t>(Years 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6</a:t>
                      </a:r>
                    </a:p>
                    <a:p>
                      <a:r>
                        <a:rPr lang="en-AU" sz="1100" dirty="0">
                          <a:latin typeface="Arial" panose="020B0604020202020204" pitchFamily="34" charset="0"/>
                          <a:cs typeface="Arial" panose="020B0604020202020204" pitchFamily="34" charset="0"/>
                        </a:rPr>
                        <a:t>(Years 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gridSpan="8">
                  <a:txBody>
                    <a:bodyPr/>
                    <a:lstStyle/>
                    <a:p>
                      <a:pPr marL="0" indent="0" algn="ctr">
                        <a:buFont typeface="Arial" panose="020B0604020202020204" pitchFamily="34" charset="0"/>
                        <a:buNone/>
                      </a:pPr>
                      <a:r>
                        <a:rPr lang="en-AU" sz="1050" b="1">
                          <a:solidFill>
                            <a:schemeClr val="tx2"/>
                          </a:solidFill>
                          <a:latin typeface="+mn-lt"/>
                          <a:cs typeface="Arial" panose="020B0604020202020204" pitchFamily="34" charset="0"/>
                        </a:rPr>
                        <a:t>Self-awareness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80975" indent="-180975">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0" indent="0">
                        <a:buFont typeface="Arial" panose="020B0604020202020204" pitchFamily="34" charset="0"/>
                        <a:buNone/>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70050058"/>
                  </a:ext>
                </a:extLst>
              </a:tr>
              <a:tr h="376884">
                <a:tc>
                  <a:txBody>
                    <a:bodyPr/>
                    <a:lstStyle/>
                    <a:p>
                      <a:pPr marL="0" indent="0">
                        <a:buFont typeface="Arial" panose="020B0604020202020204" pitchFamily="34" charset="0"/>
                        <a:buNone/>
                      </a:pPr>
                      <a:r>
                        <a:rPr lang="en-AU" sz="1050" b="1">
                          <a:solidFill>
                            <a:schemeClr val="tx2"/>
                          </a:solidFill>
                          <a:latin typeface="+mn-lt"/>
                          <a:cs typeface="Arial" panose="020B0604020202020204" pitchFamily="34" charset="0"/>
                        </a:rPr>
                        <a:t>Personal awareness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80975" indent="-180975">
                        <a:buFont typeface="Arial" panose="020B0604020202020204" pitchFamily="34" charset="0"/>
                        <a:buChar char="•"/>
                      </a:pPr>
                      <a:r>
                        <a:rPr lang="en-US" sz="1000">
                          <a:solidFill>
                            <a:schemeClr val="tx2"/>
                          </a:solidFill>
                          <a:latin typeface="+mn-lt"/>
                          <a:cs typeface="Arial" panose="020B0604020202020204" pitchFamily="34" charset="0"/>
                        </a:rPr>
                        <a:t>identify their likes, dislikes, strengths, abilities and interests when showing a personal preference</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identify their likes, dislikes, strengths, abilities and interests, and describe how these influence choices</a:t>
                      </a:r>
                    </a:p>
                    <a:p>
                      <a:pPr marL="171450" indent="-171450">
                        <a:buFont typeface="Arial" panose="020B0604020202020204" pitchFamily="34" charset="0"/>
                        <a:buChar char="•"/>
                      </a:pPr>
                      <a:endParaRPr lang="en-US" sz="1000">
                        <a:solidFill>
                          <a:schemeClr val="tx2"/>
                        </a:solidFill>
                        <a:latin typeface="+mn-lt"/>
                        <a:cs typeface="Arial" panose="020B0604020202020204" pitchFamily="34" charset="0"/>
                      </a:endParaRPr>
                    </a:p>
                    <a:p>
                      <a:pPr marL="0" indent="0">
                        <a:buFont typeface="Arial" panose="020B0604020202020204" pitchFamily="34" charset="0"/>
                        <a:buNone/>
                      </a:pPr>
                      <a:endParaRPr lang="en-AU" sz="16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describe personal qualities and how these contribute to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mn-lt"/>
                        </a:rPr>
                        <a:t>explain influences on personal qualities and how these contribute to personal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latin typeface="+mn-lt"/>
                        </a:rPr>
                        <a:t>analyse the influence that choices have on developing personal qualities and identify areas for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evaluate strategies for developing personal qualities and describe how they assist achieving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solidFill>
                            <a:schemeClr val="tx2"/>
                          </a:solidFill>
                          <a:latin typeface="+mn-lt"/>
                          <a:cs typeface="Arial" panose="020B0604020202020204" pitchFamily="34" charset="0"/>
                        </a:rPr>
                        <a:t>devise personally appropriate strategies to achieve growth</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ABE3E4CF-9DAA-5BD7-EFA0-294381A63E99}"/>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4" name="Text Placeholder 4">
            <a:extLst>
              <a:ext uri="{FF2B5EF4-FFF2-40B4-BE49-F238E27FC236}">
                <a16:creationId xmlns:a16="http://schemas.microsoft.com/office/drawing/2014/main" id="{5828425D-532A-DB36-5224-B6D7317F871E}"/>
              </a:ext>
            </a:extLst>
          </p:cNvPr>
          <p:cNvSpPr txBox="1">
            <a:spLocks/>
          </p:cNvSpPr>
          <p:nvPr/>
        </p:nvSpPr>
        <p:spPr>
          <a:xfrm>
            <a:off x="300306" y="5826910"/>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endParaRPr lang="en-US" sz="1000">
              <a:solidFill>
                <a:srgbClr val="000000"/>
              </a:solidFill>
            </a:endParaRPr>
          </a:p>
        </p:txBody>
      </p:sp>
      <p:pic>
        <p:nvPicPr>
          <p:cNvPr id="3" name="Picture 2">
            <a:extLst>
              <a:ext uri="{FF2B5EF4-FFF2-40B4-BE49-F238E27FC236}">
                <a16:creationId xmlns:a16="http://schemas.microsoft.com/office/drawing/2014/main" id="{F436FC0A-559F-C8C2-2708-55EE23F566B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3" y="1128242"/>
            <a:ext cx="1238990" cy="1192658"/>
          </a:xfrm>
          <a:prstGeom prst="rect">
            <a:avLst/>
          </a:prstGeom>
          <a:effectLst/>
        </p:spPr>
      </p:pic>
      <p:graphicFrame>
        <p:nvGraphicFramePr>
          <p:cNvPr id="14" name="Table 13">
            <a:extLst>
              <a:ext uri="{FF2B5EF4-FFF2-40B4-BE49-F238E27FC236}">
                <a16:creationId xmlns:a16="http://schemas.microsoft.com/office/drawing/2014/main" id="{210A2B33-4352-E8BC-D8A1-1003319F63B5}"/>
              </a:ext>
            </a:extLst>
          </p:cNvPr>
          <p:cNvGraphicFramePr>
            <a:graphicFrameLocks noGrp="1"/>
          </p:cNvGraphicFramePr>
          <p:nvPr>
            <p:extLst>
              <p:ext uri="{D42A27DB-BD31-4B8C-83A1-F6EECF244321}">
                <p14:modId xmlns:p14="http://schemas.microsoft.com/office/powerpoint/2010/main" val="3241588018"/>
              </p:ext>
            </p:extLst>
          </p:nvPr>
        </p:nvGraphicFramePr>
        <p:xfrm>
          <a:off x="3007895" y="4951766"/>
          <a:ext cx="8872425" cy="1158240"/>
        </p:xfrm>
        <a:graphic>
          <a:graphicData uri="http://schemas.openxmlformats.org/drawingml/2006/table">
            <a:tbl>
              <a:tblPr firstRow="1" bandRow="1">
                <a:tableStyleId>{5940675A-B579-460E-94D1-54222C63F5DA}</a:tableStyleId>
              </a:tblPr>
              <a:tblGrid>
                <a:gridCol w="1552073">
                  <a:extLst>
                    <a:ext uri="{9D8B030D-6E8A-4147-A177-3AD203B41FA5}">
                      <a16:colId xmlns:a16="http://schemas.microsoft.com/office/drawing/2014/main" val="3197418839"/>
                    </a:ext>
                  </a:extLst>
                </a:gridCol>
                <a:gridCol w="1455821">
                  <a:extLst>
                    <a:ext uri="{9D8B030D-6E8A-4147-A177-3AD203B41FA5}">
                      <a16:colId xmlns:a16="http://schemas.microsoft.com/office/drawing/2014/main" val="1902861017"/>
                    </a:ext>
                  </a:extLst>
                </a:gridCol>
                <a:gridCol w="1467853">
                  <a:extLst>
                    <a:ext uri="{9D8B030D-6E8A-4147-A177-3AD203B41FA5}">
                      <a16:colId xmlns:a16="http://schemas.microsoft.com/office/drawing/2014/main" val="3499461828"/>
                    </a:ext>
                  </a:extLst>
                </a:gridCol>
                <a:gridCol w="1455821">
                  <a:extLst>
                    <a:ext uri="{9D8B030D-6E8A-4147-A177-3AD203B41FA5}">
                      <a16:colId xmlns:a16="http://schemas.microsoft.com/office/drawing/2014/main" val="2858527936"/>
                    </a:ext>
                  </a:extLst>
                </a:gridCol>
                <a:gridCol w="1479884">
                  <a:extLst>
                    <a:ext uri="{9D8B030D-6E8A-4147-A177-3AD203B41FA5}">
                      <a16:colId xmlns:a16="http://schemas.microsoft.com/office/drawing/2014/main" val="3422882292"/>
                    </a:ext>
                  </a:extLst>
                </a:gridCol>
                <a:gridCol w="1460973">
                  <a:extLst>
                    <a:ext uri="{9D8B030D-6E8A-4147-A177-3AD203B41FA5}">
                      <a16:colId xmlns:a16="http://schemas.microsoft.com/office/drawing/2014/main" val="198269486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AC9HPFP01</a:t>
                      </a:r>
                      <a:br>
                        <a:rPr kumimoji="0" lang="en-US" sz="1000" b="0"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investigate who they </a:t>
                      </a:r>
                      <a:br>
                        <a:rPr kumimoji="0" lang="en-US" sz="1000" b="0"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are and the people in their world</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charset="0"/>
                          <a:ea typeface="+mn-ea"/>
                          <a:cs typeface="+mn-cs"/>
                        </a:rPr>
                        <a:t>AC9HP2P01</a:t>
                      </a:r>
                      <a:br>
                        <a:rPr kumimoji="0" lang="en-US" sz="1000" b="1" i="0" u="none" strike="noStrike" kern="1200" cap="none" spc="0" normalizeH="0" baseline="0" noProof="0" dirty="0">
                          <a:ln>
                            <a:noFill/>
                          </a:ln>
                          <a:solidFill>
                            <a:schemeClr val="bg1"/>
                          </a:solidFill>
                          <a:effectLst/>
                          <a:uLnTx/>
                          <a:uFillTx/>
                          <a:latin typeface="Arial" charset="0"/>
                          <a:ea typeface="+mn-ea"/>
                          <a:cs typeface="+mn-cs"/>
                        </a:rPr>
                      </a:br>
                      <a:r>
                        <a:rPr kumimoji="0" lang="en-US" sz="1000" b="0" i="0" u="none" strike="noStrike" kern="1200" cap="none" spc="0" normalizeH="0" baseline="0" noProof="0" dirty="0">
                          <a:ln>
                            <a:noFill/>
                          </a:ln>
                          <a:solidFill>
                            <a:schemeClr val="bg1"/>
                          </a:solidFill>
                          <a:effectLst/>
                          <a:uLnTx/>
                          <a:uFillTx/>
                          <a:latin typeface="Arial" charset="0"/>
                          <a:ea typeface="+mn-ea"/>
                          <a:cs typeface="+mn-cs"/>
                        </a:rPr>
                        <a:t>describe their personal qualities and those of others, and explain how they contribute to developing identities</a:t>
                      </a:r>
                      <a:endParaRPr kumimoji="0" lang="en-AU" sz="10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mn-ea"/>
                          <a:cs typeface="+mn-cs"/>
                        </a:rPr>
                        <a:t>AC9HP4P01</a:t>
                      </a:r>
                      <a:br>
                        <a:rPr kumimoji="0" lang="en-US" sz="1000" b="1" i="0" u="none" strike="noStrike" kern="1200" cap="none" spc="0" normalizeH="0" baseline="0" noProof="0">
                          <a:ln>
                            <a:noFill/>
                          </a:ln>
                          <a:solidFill>
                            <a:schemeClr val="bg1"/>
                          </a:solidFill>
                          <a:effectLst/>
                          <a:uLnTx/>
                          <a:uFillTx/>
                          <a:latin typeface="Arial" charset="0"/>
                          <a:ea typeface="+mn-ea"/>
                          <a:cs typeface="+mn-cs"/>
                        </a:rPr>
                      </a:br>
                      <a:r>
                        <a:rPr kumimoji="0" lang="en-US" sz="1000" b="0" i="0" u="none" strike="noStrike" kern="1200" cap="none" spc="0" normalizeH="0" baseline="0" noProof="0">
                          <a:ln>
                            <a:noFill/>
                          </a:ln>
                          <a:solidFill>
                            <a:schemeClr val="bg1"/>
                          </a:solidFill>
                          <a:effectLst/>
                          <a:uLnTx/>
                          <a:uFillTx/>
                          <a:latin typeface="Arial" charset="0"/>
                          <a:ea typeface="+mn-ea"/>
                          <a:cs typeface="+mn-cs"/>
                        </a:rPr>
                        <a:t>investigate how success, challenge, setbacks and failure strengthen resilience and identities in a range of context</a:t>
                      </a:r>
                      <a:endParaRPr kumimoji="0" lang="en-AU" sz="10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mn-ea"/>
                          <a:cs typeface="+mn-cs"/>
                        </a:rPr>
                        <a:t>AC9HP6P01</a:t>
                      </a:r>
                      <a:br>
                        <a:rPr kumimoji="0" lang="en-US" sz="1000" b="0" i="0" u="none" strike="noStrike" kern="1200" cap="none" spc="0" normalizeH="0" baseline="0" noProof="0">
                          <a:ln>
                            <a:noFill/>
                          </a:ln>
                          <a:solidFill>
                            <a:schemeClr val="bg1"/>
                          </a:solidFill>
                          <a:effectLst/>
                          <a:uLnTx/>
                          <a:uFillTx/>
                          <a:latin typeface="Arial" charset="0"/>
                          <a:ea typeface="+mn-ea"/>
                          <a:cs typeface="+mn-cs"/>
                        </a:rPr>
                      </a:br>
                      <a:r>
                        <a:rPr kumimoji="0" lang="en-US" sz="1000" b="0" i="0" u="none" strike="noStrike" kern="1200" cap="none" spc="0" normalizeH="0" baseline="0" noProof="0">
                          <a:ln>
                            <a:noFill/>
                          </a:ln>
                          <a:solidFill>
                            <a:schemeClr val="bg1"/>
                          </a:solidFill>
                          <a:effectLst/>
                          <a:uLnTx/>
                          <a:uFillTx/>
                          <a:latin typeface="Arial" charset="0"/>
                          <a:ea typeface="+mn-ea"/>
                          <a:cs typeface="+mn-cs"/>
                        </a:rPr>
                        <a:t>explain how identities can be influenced by people and places, and how we can create positive self identities</a:t>
                      </a:r>
                      <a:endParaRPr kumimoji="0" lang="en-AU" sz="10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000" b="1" i="0" u="none" strike="noStrike" kern="1200" cap="none" spc="0" normalizeH="0" baseline="0" noProof="0">
                          <a:ln>
                            <a:noFill/>
                          </a:ln>
                          <a:solidFill>
                            <a:schemeClr val="bg1"/>
                          </a:solidFill>
                          <a:effectLst/>
                          <a:uLnTx/>
                          <a:uFillTx/>
                          <a:latin typeface="Arial" charset="0"/>
                          <a:ea typeface="+mn-ea"/>
                          <a:cs typeface="+mn-cs"/>
                        </a:rPr>
                        <a:t>AC9HP8P01</a:t>
                      </a:r>
                      <a:br>
                        <a:rPr kumimoji="0" lang="en-AU" sz="1000" b="1" i="0" u="none" strike="noStrike" kern="1200" cap="none" spc="0" normalizeH="0" baseline="0" noProof="0">
                          <a:ln>
                            <a:noFill/>
                          </a:ln>
                          <a:solidFill>
                            <a:schemeClr val="bg1"/>
                          </a:solidFill>
                          <a:effectLst/>
                          <a:uLnTx/>
                          <a:uFillTx/>
                          <a:latin typeface="Arial" charset="0"/>
                          <a:ea typeface="+mn-ea"/>
                          <a:cs typeface="+mn-cs"/>
                        </a:rPr>
                      </a:br>
                      <a:r>
                        <a:rPr kumimoji="0" lang="en-AU" sz="1000" b="0" i="0" u="none" strike="noStrike" kern="1200" cap="none" spc="0" normalizeH="0" baseline="0" noProof="0">
                          <a:ln>
                            <a:noFill/>
                          </a:ln>
                          <a:solidFill>
                            <a:schemeClr val="bg1"/>
                          </a:solidFill>
                          <a:effectLst/>
                          <a:uLnTx/>
                          <a:uFillTx/>
                          <a:latin typeface="Arial" charset="0"/>
                          <a:ea typeface="+mn-ea"/>
                          <a:cs typeface="+mn-cs"/>
                        </a:rPr>
                        <a:t>analyse and reflect on the influence of values and beliefs on the development </a:t>
                      </a:r>
                      <a:br>
                        <a:rPr kumimoji="0" lang="en-AU" sz="1000" b="0" i="0" u="none" strike="noStrike" kern="1200" cap="none" spc="0" normalizeH="0" baseline="0" noProof="0">
                          <a:ln>
                            <a:noFill/>
                          </a:ln>
                          <a:solidFill>
                            <a:schemeClr val="bg1"/>
                          </a:solidFill>
                          <a:effectLst/>
                          <a:uLnTx/>
                          <a:uFillTx/>
                          <a:latin typeface="Arial" charset="0"/>
                          <a:ea typeface="+mn-ea"/>
                          <a:cs typeface="+mn-cs"/>
                        </a:rPr>
                      </a:br>
                      <a:r>
                        <a:rPr kumimoji="0" lang="en-AU" sz="1000" b="0" i="0" u="none" strike="noStrike" kern="1200" cap="none" spc="0" normalizeH="0" baseline="0" noProof="0">
                          <a:ln>
                            <a:noFill/>
                          </a:ln>
                          <a:solidFill>
                            <a:schemeClr val="bg1"/>
                          </a:solidFill>
                          <a:effectLst/>
                          <a:uLnTx/>
                          <a:uFillTx/>
                          <a:latin typeface="Arial" charset="0"/>
                          <a:ea typeface="+mn-ea"/>
                          <a:cs typeface="+mn-cs"/>
                        </a:rPr>
                        <a:t>of identities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AU" sz="1000" b="1" i="0" u="none" strike="noStrike" kern="1200" cap="none" spc="0" normalizeH="0" baseline="0" noProof="0" dirty="0">
                          <a:ln>
                            <a:noFill/>
                          </a:ln>
                          <a:solidFill>
                            <a:schemeClr val="bg1"/>
                          </a:solidFill>
                          <a:effectLst/>
                          <a:uLnTx/>
                          <a:uFillTx/>
                          <a:latin typeface="Arial" charset="0"/>
                          <a:ea typeface="+mn-ea"/>
                          <a:cs typeface="+mn-cs"/>
                        </a:rPr>
                        <a:t>AC9HP10P01</a:t>
                      </a:r>
                      <a:br>
                        <a:rPr kumimoji="0" lang="en-AU" sz="1000" b="0"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analyse factors that shape identities and evaluate how individuals influence </a:t>
                      </a:r>
                      <a:br>
                        <a:rPr kumimoji="0" lang="en-AU" sz="1000" b="0" i="0" u="none" strike="noStrike" kern="1200" cap="none" spc="0" normalizeH="0" baseline="0" noProof="0" dirty="0">
                          <a:ln>
                            <a:noFill/>
                          </a:ln>
                          <a:solidFill>
                            <a:schemeClr val="bg1"/>
                          </a:solidFill>
                          <a:effectLst/>
                          <a:uLnTx/>
                          <a:uFillTx/>
                          <a:latin typeface="Arial" charset="0"/>
                          <a:ea typeface="+mn-ea"/>
                          <a:cs typeface="+mn-cs"/>
                        </a:rPr>
                      </a:br>
                      <a:r>
                        <a:rPr kumimoji="0" lang="en-AU" sz="1000" b="0" i="0" u="none" strike="noStrike" kern="1200" cap="none" spc="0" normalizeH="0" baseline="0" noProof="0" dirty="0">
                          <a:ln>
                            <a:noFill/>
                          </a:ln>
                          <a:solidFill>
                            <a:schemeClr val="bg1"/>
                          </a:solidFill>
                          <a:effectLst/>
                          <a:uLnTx/>
                          <a:uFillTx/>
                          <a:latin typeface="Arial" charset="0"/>
                          <a:ea typeface="+mn-ea"/>
                          <a:cs typeface="+mn-cs"/>
                        </a:rPr>
                        <a:t>the identities of others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852"/>
                    </a:solidFill>
                  </a:tcPr>
                </a:tc>
                <a:extLst>
                  <a:ext uri="{0D108BD9-81ED-4DB2-BD59-A6C34878D82A}">
                    <a16:rowId xmlns:a16="http://schemas.microsoft.com/office/drawing/2014/main" val="4069392379"/>
                  </a:ext>
                </a:extLst>
              </a:tr>
            </a:tbl>
          </a:graphicData>
        </a:graphic>
      </p:graphicFrame>
      <p:sp>
        <p:nvSpPr>
          <p:cNvPr id="16" name="TextBox 15">
            <a:extLst>
              <a:ext uri="{FF2B5EF4-FFF2-40B4-BE49-F238E27FC236}">
                <a16:creationId xmlns:a16="http://schemas.microsoft.com/office/drawing/2014/main" id="{2594CFC7-39A9-6D7A-1AA7-B9032F87228F}"/>
              </a:ext>
            </a:extLst>
          </p:cNvPr>
          <p:cNvSpPr txBox="1"/>
          <p:nvPr/>
        </p:nvSpPr>
        <p:spPr>
          <a:xfrm>
            <a:off x="449681" y="2442337"/>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32" name="TextBox 31">
            <a:extLst>
              <a:ext uri="{FF2B5EF4-FFF2-40B4-BE49-F238E27FC236}">
                <a16:creationId xmlns:a16="http://schemas.microsoft.com/office/drawing/2014/main" id="{6E2CCC0F-873C-4E64-F529-218931F557D2}"/>
              </a:ext>
            </a:extLst>
          </p:cNvPr>
          <p:cNvSpPr txBox="1"/>
          <p:nvPr/>
        </p:nvSpPr>
        <p:spPr>
          <a:xfrm>
            <a:off x="4579168" y="1053438"/>
            <a:ext cx="7354318"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develop an appreciation of their personal qualities and areas for growth. Through acknowledgment and assessment of their thoughts, feelings, actions and abilities, students can plan for growth across a range of contexts</a:t>
            </a:r>
            <a:r>
              <a:rPr lang="en-US" sz="1300" i="1" dirty="0">
                <a:solidFill>
                  <a:schemeClr val="bg1">
                    <a:lumMod val="50000"/>
                  </a:schemeClr>
                </a:solidFill>
              </a:rPr>
              <a:t>.</a:t>
            </a:r>
            <a:endParaRPr lang="en-AU" sz="1300" i="1" dirty="0">
              <a:solidFill>
                <a:schemeClr val="bg1">
                  <a:lumMod val="50000"/>
                </a:schemeClr>
              </a:solidFill>
            </a:endParaRPr>
          </a:p>
        </p:txBody>
      </p:sp>
      <p:pic>
        <p:nvPicPr>
          <p:cNvPr id="7" name="Picture 6">
            <a:extLst>
              <a:ext uri="{FF2B5EF4-FFF2-40B4-BE49-F238E27FC236}">
                <a16:creationId xmlns:a16="http://schemas.microsoft.com/office/drawing/2014/main" id="{637347B5-1232-AC26-6C25-DB4DE79CA77F}"/>
              </a:ext>
            </a:extLst>
          </p:cNvPr>
          <p:cNvPicPr>
            <a:picLocks noChangeAspect="1"/>
          </p:cNvPicPr>
          <p:nvPr/>
        </p:nvPicPr>
        <p:blipFill>
          <a:blip r:embed="rId4"/>
          <a:stretch>
            <a:fillRect/>
          </a:stretch>
        </p:blipFill>
        <p:spPr>
          <a:xfrm>
            <a:off x="3101815" y="4366960"/>
            <a:ext cx="1116645" cy="324000"/>
          </a:xfrm>
          <a:prstGeom prst="rect">
            <a:avLst/>
          </a:prstGeom>
        </p:spPr>
      </p:pic>
      <p:pic>
        <p:nvPicPr>
          <p:cNvPr id="9" name="Picture 8">
            <a:extLst>
              <a:ext uri="{FF2B5EF4-FFF2-40B4-BE49-F238E27FC236}">
                <a16:creationId xmlns:a16="http://schemas.microsoft.com/office/drawing/2014/main" id="{509C7EF3-DCAF-41FA-DE53-9BD80BECBD06}"/>
              </a:ext>
            </a:extLst>
          </p:cNvPr>
          <p:cNvPicPr>
            <a:picLocks noChangeAspect="1"/>
          </p:cNvPicPr>
          <p:nvPr/>
        </p:nvPicPr>
        <p:blipFill>
          <a:blip r:embed="rId5"/>
          <a:stretch>
            <a:fillRect/>
          </a:stretch>
        </p:blipFill>
        <p:spPr>
          <a:xfrm>
            <a:off x="4630902" y="4366960"/>
            <a:ext cx="342692" cy="324000"/>
          </a:xfrm>
          <a:prstGeom prst="rect">
            <a:avLst/>
          </a:prstGeom>
        </p:spPr>
      </p:pic>
      <p:pic>
        <p:nvPicPr>
          <p:cNvPr id="10" name="Picture 9">
            <a:extLst>
              <a:ext uri="{FF2B5EF4-FFF2-40B4-BE49-F238E27FC236}">
                <a16:creationId xmlns:a16="http://schemas.microsoft.com/office/drawing/2014/main" id="{A6873757-0294-0AC9-DF46-D124EEE9FC4B}"/>
              </a:ext>
            </a:extLst>
          </p:cNvPr>
          <p:cNvPicPr>
            <a:picLocks noChangeAspect="1"/>
          </p:cNvPicPr>
          <p:nvPr/>
        </p:nvPicPr>
        <p:blipFill>
          <a:blip r:embed="rId5"/>
          <a:stretch>
            <a:fillRect/>
          </a:stretch>
        </p:blipFill>
        <p:spPr>
          <a:xfrm>
            <a:off x="7560637" y="4366960"/>
            <a:ext cx="342692" cy="324000"/>
          </a:xfrm>
          <a:prstGeom prst="rect">
            <a:avLst/>
          </a:prstGeom>
        </p:spPr>
      </p:pic>
      <p:pic>
        <p:nvPicPr>
          <p:cNvPr id="17" name="Picture 16">
            <a:extLst>
              <a:ext uri="{FF2B5EF4-FFF2-40B4-BE49-F238E27FC236}">
                <a16:creationId xmlns:a16="http://schemas.microsoft.com/office/drawing/2014/main" id="{11CB421C-5859-3F06-3E43-C9E87E8C4F67}"/>
              </a:ext>
            </a:extLst>
          </p:cNvPr>
          <p:cNvPicPr>
            <a:picLocks noChangeAspect="1"/>
          </p:cNvPicPr>
          <p:nvPr/>
        </p:nvPicPr>
        <p:blipFill>
          <a:blip r:embed="rId6"/>
          <a:stretch>
            <a:fillRect/>
          </a:stretch>
        </p:blipFill>
        <p:spPr>
          <a:xfrm>
            <a:off x="9051007" y="4392160"/>
            <a:ext cx="591503" cy="298800"/>
          </a:xfrm>
          <a:prstGeom prst="rect">
            <a:avLst/>
          </a:prstGeom>
        </p:spPr>
      </p:pic>
      <p:pic>
        <p:nvPicPr>
          <p:cNvPr id="18" name="Picture 17">
            <a:extLst>
              <a:ext uri="{FF2B5EF4-FFF2-40B4-BE49-F238E27FC236}">
                <a16:creationId xmlns:a16="http://schemas.microsoft.com/office/drawing/2014/main" id="{39998564-D9CB-0115-F918-C71A0B3FAD91}"/>
              </a:ext>
            </a:extLst>
          </p:cNvPr>
          <p:cNvPicPr>
            <a:picLocks noChangeAspect="1"/>
          </p:cNvPicPr>
          <p:nvPr/>
        </p:nvPicPr>
        <p:blipFill>
          <a:blip r:embed="rId6"/>
          <a:stretch>
            <a:fillRect/>
          </a:stretch>
        </p:blipFill>
        <p:spPr>
          <a:xfrm>
            <a:off x="10530532" y="4392160"/>
            <a:ext cx="591503" cy="298800"/>
          </a:xfrm>
          <a:prstGeom prst="rect">
            <a:avLst/>
          </a:prstGeom>
        </p:spPr>
      </p:pic>
      <p:pic>
        <p:nvPicPr>
          <p:cNvPr id="20" name="Picture 19">
            <a:extLst>
              <a:ext uri="{FF2B5EF4-FFF2-40B4-BE49-F238E27FC236}">
                <a16:creationId xmlns:a16="http://schemas.microsoft.com/office/drawing/2014/main" id="{C4FEE04D-0D98-24CA-6A20-4C9D47F7D772}"/>
              </a:ext>
            </a:extLst>
          </p:cNvPr>
          <p:cNvPicPr>
            <a:picLocks noChangeAspect="1"/>
          </p:cNvPicPr>
          <p:nvPr/>
        </p:nvPicPr>
        <p:blipFill>
          <a:blip r:embed="rId7"/>
          <a:stretch>
            <a:fillRect/>
          </a:stretch>
        </p:blipFill>
        <p:spPr>
          <a:xfrm>
            <a:off x="6121271" y="4366960"/>
            <a:ext cx="609883" cy="324000"/>
          </a:xfrm>
          <a:prstGeom prst="rect">
            <a:avLst/>
          </a:prstGeom>
        </p:spPr>
      </p:pic>
      <p:cxnSp>
        <p:nvCxnSpPr>
          <p:cNvPr id="25" name="Straight Arrow Connector 24">
            <a:extLst>
              <a:ext uri="{FF2B5EF4-FFF2-40B4-BE49-F238E27FC236}">
                <a16:creationId xmlns:a16="http://schemas.microsoft.com/office/drawing/2014/main" id="{417D2C2B-0FB8-9B34-B711-28977C23242A}"/>
              </a:ext>
            </a:extLst>
          </p:cNvPr>
          <p:cNvCxnSpPr>
            <a:cxnSpLocks/>
          </p:cNvCxnSpPr>
          <p:nvPr/>
        </p:nvCxnSpPr>
        <p:spPr>
          <a:xfrm>
            <a:off x="3520394" y="4542549"/>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3E1CAD4-3D43-5715-4484-25FDA66405CC}"/>
              </a:ext>
            </a:extLst>
          </p:cNvPr>
          <p:cNvCxnSpPr>
            <a:cxnSpLocks/>
          </p:cNvCxnSpPr>
          <p:nvPr/>
        </p:nvCxnSpPr>
        <p:spPr>
          <a:xfrm>
            <a:off x="4793129" y="4562298"/>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140DB1-F506-31C9-4448-EDCAA6735104}"/>
              </a:ext>
            </a:extLst>
          </p:cNvPr>
          <p:cNvCxnSpPr>
            <a:cxnSpLocks/>
          </p:cNvCxnSpPr>
          <p:nvPr/>
        </p:nvCxnSpPr>
        <p:spPr>
          <a:xfrm>
            <a:off x="6297076" y="4562298"/>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3775441-1E48-1F72-0753-5EF05A233C01}"/>
              </a:ext>
            </a:extLst>
          </p:cNvPr>
          <p:cNvCxnSpPr>
            <a:cxnSpLocks/>
          </p:cNvCxnSpPr>
          <p:nvPr/>
        </p:nvCxnSpPr>
        <p:spPr>
          <a:xfrm>
            <a:off x="7716803" y="4562298"/>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CA64762-0489-A104-D34D-9CEC420EE389}"/>
              </a:ext>
            </a:extLst>
          </p:cNvPr>
          <p:cNvCxnSpPr>
            <a:cxnSpLocks/>
          </p:cNvCxnSpPr>
          <p:nvPr/>
        </p:nvCxnSpPr>
        <p:spPr>
          <a:xfrm>
            <a:off x="9208719" y="4562298"/>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6D19201-EB70-2445-FBA6-CA41FD7192E0}"/>
              </a:ext>
            </a:extLst>
          </p:cNvPr>
          <p:cNvCxnSpPr>
            <a:cxnSpLocks/>
          </p:cNvCxnSpPr>
          <p:nvPr/>
        </p:nvCxnSpPr>
        <p:spPr>
          <a:xfrm>
            <a:off x="10688603" y="4580709"/>
            <a:ext cx="0" cy="360000"/>
          </a:xfrm>
          <a:prstGeom prst="straightConnector1">
            <a:avLst/>
          </a:prstGeom>
          <a:ln w="38100">
            <a:solidFill>
              <a:srgbClr val="00785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D2600D1-C72E-2B68-35B8-E5C3506571A9}"/>
              </a:ext>
            </a:extLst>
          </p:cNvPr>
          <p:cNvSpPr txBox="1"/>
          <p:nvPr/>
        </p:nvSpPr>
        <p:spPr>
          <a:xfrm>
            <a:off x="2002563" y="1130410"/>
            <a:ext cx="2160000"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Personal awareness</a:t>
            </a:r>
          </a:p>
        </p:txBody>
      </p:sp>
      <p:sp>
        <p:nvSpPr>
          <p:cNvPr id="38" name="Isosceles Triangle 37">
            <a:extLst>
              <a:ext uri="{FF2B5EF4-FFF2-40B4-BE49-F238E27FC236}">
                <a16:creationId xmlns:a16="http://schemas.microsoft.com/office/drawing/2014/main" id="{F890D42A-1140-337E-574D-D7B596F41819}"/>
              </a:ext>
            </a:extLst>
          </p:cNvPr>
          <p:cNvSpPr/>
          <p:nvPr/>
        </p:nvSpPr>
        <p:spPr>
          <a:xfrm rot="16200000">
            <a:off x="1653067" y="1102060"/>
            <a:ext cx="324000" cy="378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39" name="Isosceles Triangle 38">
            <a:extLst>
              <a:ext uri="{FF2B5EF4-FFF2-40B4-BE49-F238E27FC236}">
                <a16:creationId xmlns:a16="http://schemas.microsoft.com/office/drawing/2014/main" id="{AD6677B4-080E-FD7B-8DEA-A2A948005D62}"/>
              </a:ext>
            </a:extLst>
          </p:cNvPr>
          <p:cNvSpPr/>
          <p:nvPr/>
        </p:nvSpPr>
        <p:spPr>
          <a:xfrm rot="5400000">
            <a:off x="4188811" y="1108032"/>
            <a:ext cx="324000" cy="37649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Tree>
    <p:extLst>
      <p:ext uri="{BB962C8B-B14F-4D97-AF65-F5344CB8AC3E}">
        <p14:creationId xmlns:p14="http://schemas.microsoft.com/office/powerpoint/2010/main" val="415137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93AD-33A7-1289-7925-6109F8D7B8E7}"/>
            </a:ext>
          </a:extLst>
        </p:cNvPr>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FD8BAD12-39B6-750A-0FC1-B47FAC9FADFF}"/>
              </a:ext>
            </a:extLst>
          </p:cNvPr>
          <p:cNvGraphicFramePr>
            <a:graphicFrameLocks noGrp="1"/>
          </p:cNvGraphicFramePr>
          <p:nvPr>
            <p:extLst>
              <p:ext uri="{D42A27DB-BD31-4B8C-83A1-F6EECF244321}">
                <p14:modId xmlns:p14="http://schemas.microsoft.com/office/powerpoint/2010/main" val="3784015544"/>
              </p:ext>
            </p:extLst>
          </p:nvPr>
        </p:nvGraphicFramePr>
        <p:xfrm>
          <a:off x="3007895" y="4941133"/>
          <a:ext cx="1552073" cy="1005840"/>
        </p:xfrm>
        <a:graphic>
          <a:graphicData uri="http://schemas.openxmlformats.org/drawingml/2006/table">
            <a:tbl>
              <a:tblPr firstRow="1" bandRow="1">
                <a:tableStyleId>{5940675A-B579-460E-94D1-54222C63F5DA}</a:tableStyleId>
              </a:tblPr>
              <a:tblGrid>
                <a:gridCol w="1552073">
                  <a:extLst>
                    <a:ext uri="{9D8B030D-6E8A-4147-A177-3AD203B41FA5}">
                      <a16:colId xmlns:a16="http://schemas.microsoft.com/office/drawing/2014/main" val="3197418839"/>
                    </a:ext>
                  </a:extLst>
                </a:gridCol>
              </a:tblGrid>
              <a:tr h="437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mn-lt"/>
                          <a:ea typeface="+mn-ea"/>
                          <a:cs typeface="+mn-cs"/>
                        </a:rPr>
                        <a:t>AC9AMAFD01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n-lt"/>
                          <a:ea typeface="+mn-ea"/>
                          <a:cs typeface="+mn-cs"/>
                        </a:rPr>
                        <a:t>use play, imagination, arts knowledge, processes and/or skills to discover possibilities and develop ideas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extLst>
                  <a:ext uri="{0D108BD9-81ED-4DB2-BD59-A6C34878D82A}">
                    <a16:rowId xmlns:a16="http://schemas.microsoft.com/office/drawing/2014/main" val="4069392379"/>
                  </a:ext>
                </a:extLst>
              </a:tr>
            </a:tbl>
          </a:graphicData>
        </a:graphic>
      </p:graphicFrame>
      <p:graphicFrame>
        <p:nvGraphicFramePr>
          <p:cNvPr id="5" name="Content Placeholder 3">
            <a:extLst>
              <a:ext uri="{FF2B5EF4-FFF2-40B4-BE49-F238E27FC236}">
                <a16:creationId xmlns:a16="http://schemas.microsoft.com/office/drawing/2014/main" id="{71284B77-8E43-1D94-03D1-97954B15EC5D}"/>
              </a:ext>
            </a:extLst>
          </p:cNvPr>
          <p:cNvGraphicFramePr>
            <a:graphicFrameLocks/>
          </p:cNvGraphicFramePr>
          <p:nvPr>
            <p:extLst>
              <p:ext uri="{D42A27DB-BD31-4B8C-83A1-F6EECF244321}">
                <p14:modId xmlns:p14="http://schemas.microsoft.com/office/powerpoint/2010/main" val="2381785645"/>
              </p:ext>
            </p:extLst>
          </p:nvPr>
        </p:nvGraphicFramePr>
        <p:xfrm>
          <a:off x="449680" y="2669344"/>
          <a:ext cx="11430640" cy="2088000"/>
        </p:xfrm>
        <a:graphic>
          <a:graphicData uri="http://schemas.openxmlformats.org/drawingml/2006/table">
            <a:tbl>
              <a:tblPr firstRow="1" bandRow="1">
                <a:tableStyleId>{17292A2E-F333-43FB-9621-5CBBE7FDCDCB}</a:tableStyleId>
              </a:tblPr>
              <a:tblGrid>
                <a:gridCol w="1147402">
                  <a:extLst>
                    <a:ext uri="{9D8B030D-6E8A-4147-A177-3AD203B41FA5}">
                      <a16:colId xmlns:a16="http://schemas.microsoft.com/office/drawing/2014/main" val="20000"/>
                    </a:ext>
                  </a:extLst>
                </a:gridCol>
                <a:gridCol w="1469034">
                  <a:extLst>
                    <a:ext uri="{9D8B030D-6E8A-4147-A177-3AD203B41FA5}">
                      <a16:colId xmlns:a16="http://schemas.microsoft.com/office/drawing/2014/main" val="20001"/>
                    </a:ext>
                  </a:extLst>
                </a:gridCol>
                <a:gridCol w="1469034">
                  <a:extLst>
                    <a:ext uri="{9D8B030D-6E8A-4147-A177-3AD203B41FA5}">
                      <a16:colId xmlns:a16="http://schemas.microsoft.com/office/drawing/2014/main" val="20002"/>
                    </a:ext>
                  </a:extLst>
                </a:gridCol>
                <a:gridCol w="1469034">
                  <a:extLst>
                    <a:ext uri="{9D8B030D-6E8A-4147-A177-3AD203B41FA5}">
                      <a16:colId xmlns:a16="http://schemas.microsoft.com/office/drawing/2014/main" val="1402319540"/>
                    </a:ext>
                  </a:extLst>
                </a:gridCol>
                <a:gridCol w="1469034">
                  <a:extLst>
                    <a:ext uri="{9D8B030D-6E8A-4147-A177-3AD203B41FA5}">
                      <a16:colId xmlns:a16="http://schemas.microsoft.com/office/drawing/2014/main" val="1615075858"/>
                    </a:ext>
                  </a:extLst>
                </a:gridCol>
                <a:gridCol w="1469034">
                  <a:extLst>
                    <a:ext uri="{9D8B030D-6E8A-4147-A177-3AD203B41FA5}">
                      <a16:colId xmlns:a16="http://schemas.microsoft.com/office/drawing/2014/main" val="2787311066"/>
                    </a:ext>
                  </a:extLst>
                </a:gridCol>
                <a:gridCol w="1469034">
                  <a:extLst>
                    <a:ext uri="{9D8B030D-6E8A-4147-A177-3AD203B41FA5}">
                      <a16:colId xmlns:a16="http://schemas.microsoft.com/office/drawing/2014/main" val="1516829074"/>
                    </a:ext>
                  </a:extLst>
                </a:gridCol>
                <a:gridCol w="1469034">
                  <a:extLst>
                    <a:ext uri="{9D8B030D-6E8A-4147-A177-3AD203B41FA5}">
                      <a16:colId xmlns:a16="http://schemas.microsoft.com/office/drawing/2014/main" val="3809522774"/>
                    </a:ext>
                  </a:extLst>
                </a:gridCol>
              </a:tblGrid>
              <a:tr h="436527">
                <a:tc>
                  <a:txBody>
                    <a:bodyPr/>
                    <a:lstStyle/>
                    <a:p>
                      <a:r>
                        <a:rPr lang="en-AU" sz="1100" dirty="0">
                          <a:latin typeface="Arial" panose="020B0604020202020204" pitchFamily="34" charset="0"/>
                          <a:cs typeface="Arial" panose="020B0604020202020204" pitchFamily="34" charset="0"/>
                        </a:rPr>
                        <a:t>Sub-element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1b</a:t>
                      </a:r>
                    </a:p>
                    <a:p>
                      <a:r>
                        <a:rPr lang="en-AU" sz="11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2</a:t>
                      </a:r>
                    </a:p>
                    <a:p>
                      <a:r>
                        <a:rPr lang="en-AU" sz="1100" dirty="0">
                          <a:latin typeface="Arial" panose="020B0604020202020204" pitchFamily="34" charset="0"/>
                          <a:cs typeface="Arial" panose="020B0604020202020204" pitchFamily="34" charset="0"/>
                        </a:rPr>
                        <a:t>(Years 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3</a:t>
                      </a:r>
                    </a:p>
                    <a:p>
                      <a:r>
                        <a:rPr lang="en-AU" sz="1100" dirty="0">
                          <a:latin typeface="Arial" panose="020B0604020202020204" pitchFamily="34" charset="0"/>
                          <a:cs typeface="Arial" panose="020B0604020202020204" pitchFamily="34" charset="0"/>
                        </a:rPr>
                        <a:t>(Years 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4</a:t>
                      </a:r>
                    </a:p>
                    <a:p>
                      <a:r>
                        <a:rPr lang="en-AU" sz="1100" dirty="0">
                          <a:latin typeface="Arial" panose="020B0604020202020204" pitchFamily="34" charset="0"/>
                          <a:cs typeface="Arial" panose="020B0604020202020204" pitchFamily="34" charset="0"/>
                        </a:rPr>
                        <a:t>(Years 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5</a:t>
                      </a:r>
                    </a:p>
                    <a:p>
                      <a:r>
                        <a:rPr lang="en-AU" sz="1100" dirty="0">
                          <a:latin typeface="Arial" panose="020B0604020202020204" pitchFamily="34" charset="0"/>
                          <a:cs typeface="Arial" panose="020B0604020202020204" pitchFamily="34" charset="0"/>
                        </a:rPr>
                        <a:t>(Years 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6</a:t>
                      </a:r>
                    </a:p>
                    <a:p>
                      <a:r>
                        <a:rPr lang="en-AU" sz="1100" dirty="0">
                          <a:latin typeface="Arial" panose="020B0604020202020204" pitchFamily="34" charset="0"/>
                          <a:cs typeface="Arial" panose="020B0604020202020204" pitchFamily="34" charset="0"/>
                        </a:rPr>
                        <a:t>(Years 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80927">
                <a:tc gridSpan="8">
                  <a:txBody>
                    <a:bodyPr/>
                    <a:lstStyle/>
                    <a:p>
                      <a:pPr marL="0" indent="0" algn="ctr">
                        <a:buFont typeface="Arial" panose="020B0604020202020204" pitchFamily="34" charset="0"/>
                        <a:buNone/>
                      </a:pPr>
                      <a:r>
                        <a:rPr lang="en-AU" sz="1050" b="1">
                          <a:solidFill>
                            <a:schemeClr val="tx2"/>
                          </a:solidFill>
                          <a:latin typeface="+mn-lt"/>
                          <a:cs typeface="Arial" panose="020B0604020202020204" pitchFamily="34" charset="0"/>
                        </a:rPr>
                        <a:t>Self-awareness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80975" indent="-180975">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0" indent="0">
                        <a:buFont typeface="Arial" panose="020B0604020202020204" pitchFamily="34" charset="0"/>
                        <a:buNone/>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70050058"/>
                  </a:ext>
                </a:extLst>
              </a:tr>
              <a:tr h="1370546">
                <a:tc>
                  <a:txBody>
                    <a:bodyPr/>
                    <a:lstStyle/>
                    <a:p>
                      <a:pPr marL="0" indent="0">
                        <a:buFont typeface="Arial" panose="020B0604020202020204" pitchFamily="34" charset="0"/>
                        <a:buNone/>
                      </a:pPr>
                      <a:r>
                        <a:rPr lang="en-AU" sz="1050" b="1">
                          <a:solidFill>
                            <a:schemeClr val="tx2"/>
                          </a:solidFill>
                          <a:latin typeface="+mn-lt"/>
                          <a:cs typeface="Arial" panose="020B0604020202020204" pitchFamily="34" charset="0"/>
                        </a:rPr>
                        <a:t>Emotional awareness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80975" indent="-180975">
                        <a:buFont typeface="Arial" panose="020B0604020202020204" pitchFamily="34" charset="0"/>
                        <a:buChar char="•"/>
                      </a:pPr>
                      <a:r>
                        <a:rPr lang="en-US" sz="1000"/>
                        <a:t>identify a range of emotions across different situations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identify their own emotional responses</a:t>
                      </a:r>
                      <a:endParaRPr lang="en-US" sz="1000">
                        <a:solidFill>
                          <a:schemeClr val="tx2"/>
                        </a:solidFill>
                        <a:latin typeface="+mn-lt"/>
                        <a:cs typeface="Arial" panose="020B0604020202020204" pitchFamily="34" charset="0"/>
                      </a:endParaRPr>
                    </a:p>
                    <a:p>
                      <a:pPr marL="0" indent="0">
                        <a:buFont typeface="Arial" panose="020B0604020202020204" pitchFamily="34" charset="0"/>
                        <a:buNone/>
                      </a:pPr>
                      <a:endParaRPr lang="en-AU" sz="16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describe the emotional responses of themselves and others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explain the influence that their own </a:t>
                      </a:r>
                      <a:r>
                        <a:rPr lang="en-US" sz="1000" err="1"/>
                        <a:t>behaviour</a:t>
                      </a:r>
                      <a:r>
                        <a:rPr lang="en-US" sz="1000"/>
                        <a:t> has on the emotional responses of others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analyse the influence of different factors and situations on their emotional responses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evaluate how emotional responses influence </a:t>
                      </a:r>
                      <a:r>
                        <a:rPr lang="en-US" sz="1000" err="1"/>
                        <a:t>behaviour</a:t>
                      </a:r>
                      <a:r>
                        <a:rPr lang="en-US" sz="1000"/>
                        <a:t> and consider the consequences of these responses</a:t>
                      </a:r>
                    </a:p>
                    <a:p>
                      <a:pPr marL="0" indent="0">
                        <a:buFont typeface="Arial" panose="020B0604020202020204" pitchFamily="34" charset="0"/>
                        <a:buNone/>
                      </a:pPr>
                      <a:endParaRPr lang="en-US" sz="1400">
                        <a:solidFill>
                          <a:schemeClr val="tx2"/>
                        </a:solidFill>
                        <a:latin typeface="+mn-lt"/>
                        <a:cs typeface="Arial" panose="020B0604020202020204" pitchFamily="34" charset="0"/>
                      </a:endParaRPr>
                    </a:p>
                    <a:p>
                      <a:pPr marL="0" indent="0">
                        <a:buFont typeface="Arial" panose="020B0604020202020204" pitchFamily="34" charset="0"/>
                        <a:buNone/>
                      </a:pPr>
                      <a:endParaRPr lang="en-AU" sz="10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reflect on their emotional responses to different situations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CBA54C39-5567-04F8-6ED5-2130D19A4F10}"/>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pic>
        <p:nvPicPr>
          <p:cNvPr id="3" name="Picture 2">
            <a:extLst>
              <a:ext uri="{FF2B5EF4-FFF2-40B4-BE49-F238E27FC236}">
                <a16:creationId xmlns:a16="http://schemas.microsoft.com/office/drawing/2014/main" id="{60B825A7-3C7D-B1B9-B960-158555630FF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3" y="1128242"/>
            <a:ext cx="1238990" cy="1192658"/>
          </a:xfrm>
          <a:prstGeom prst="rect">
            <a:avLst/>
          </a:prstGeom>
          <a:effectLst/>
        </p:spPr>
      </p:pic>
      <p:sp>
        <p:nvSpPr>
          <p:cNvPr id="16" name="TextBox 15">
            <a:extLst>
              <a:ext uri="{FF2B5EF4-FFF2-40B4-BE49-F238E27FC236}">
                <a16:creationId xmlns:a16="http://schemas.microsoft.com/office/drawing/2014/main" id="{5393C3AE-01E2-4F26-E315-187DB963386F}"/>
              </a:ext>
            </a:extLst>
          </p:cNvPr>
          <p:cNvSpPr txBox="1"/>
          <p:nvPr/>
        </p:nvSpPr>
        <p:spPr>
          <a:xfrm>
            <a:off x="449681" y="2442337"/>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pic>
        <p:nvPicPr>
          <p:cNvPr id="10" name="Picture 9">
            <a:extLst>
              <a:ext uri="{FF2B5EF4-FFF2-40B4-BE49-F238E27FC236}">
                <a16:creationId xmlns:a16="http://schemas.microsoft.com/office/drawing/2014/main" id="{1CC0E250-25C2-C280-049E-802D1883A6E4}"/>
              </a:ext>
            </a:extLst>
          </p:cNvPr>
          <p:cNvPicPr>
            <a:picLocks noChangeAspect="1"/>
          </p:cNvPicPr>
          <p:nvPr/>
        </p:nvPicPr>
        <p:blipFill>
          <a:blip r:embed="rId4"/>
          <a:stretch>
            <a:fillRect/>
          </a:stretch>
        </p:blipFill>
        <p:spPr>
          <a:xfrm>
            <a:off x="7560637" y="4366960"/>
            <a:ext cx="342692" cy="324000"/>
          </a:xfrm>
          <a:prstGeom prst="rect">
            <a:avLst/>
          </a:prstGeom>
        </p:spPr>
      </p:pic>
      <p:pic>
        <p:nvPicPr>
          <p:cNvPr id="17" name="Picture 16">
            <a:extLst>
              <a:ext uri="{FF2B5EF4-FFF2-40B4-BE49-F238E27FC236}">
                <a16:creationId xmlns:a16="http://schemas.microsoft.com/office/drawing/2014/main" id="{18B48224-1692-9D65-8E66-E11112053866}"/>
              </a:ext>
            </a:extLst>
          </p:cNvPr>
          <p:cNvPicPr>
            <a:picLocks noChangeAspect="1"/>
          </p:cNvPicPr>
          <p:nvPr/>
        </p:nvPicPr>
        <p:blipFill>
          <a:blip r:embed="rId5"/>
          <a:stretch>
            <a:fillRect/>
          </a:stretch>
        </p:blipFill>
        <p:spPr>
          <a:xfrm>
            <a:off x="9051007" y="4392160"/>
            <a:ext cx="591503" cy="298800"/>
          </a:xfrm>
          <a:prstGeom prst="rect">
            <a:avLst/>
          </a:prstGeom>
        </p:spPr>
      </p:pic>
      <p:pic>
        <p:nvPicPr>
          <p:cNvPr id="18" name="Picture 17">
            <a:extLst>
              <a:ext uri="{FF2B5EF4-FFF2-40B4-BE49-F238E27FC236}">
                <a16:creationId xmlns:a16="http://schemas.microsoft.com/office/drawing/2014/main" id="{D54ED96F-275A-1CE2-8903-1F907703F00C}"/>
              </a:ext>
            </a:extLst>
          </p:cNvPr>
          <p:cNvPicPr>
            <a:picLocks noChangeAspect="1"/>
          </p:cNvPicPr>
          <p:nvPr/>
        </p:nvPicPr>
        <p:blipFill>
          <a:blip r:embed="rId5"/>
          <a:stretch>
            <a:fillRect/>
          </a:stretch>
        </p:blipFill>
        <p:spPr>
          <a:xfrm>
            <a:off x="10530532" y="4392160"/>
            <a:ext cx="591503" cy="298800"/>
          </a:xfrm>
          <a:prstGeom prst="rect">
            <a:avLst/>
          </a:prstGeom>
        </p:spPr>
      </p:pic>
      <p:sp>
        <p:nvSpPr>
          <p:cNvPr id="6" name="TextBox 5">
            <a:extLst>
              <a:ext uri="{FF2B5EF4-FFF2-40B4-BE49-F238E27FC236}">
                <a16:creationId xmlns:a16="http://schemas.microsoft.com/office/drawing/2014/main" id="{1C9CBB32-9919-3425-8ECB-354978620939}"/>
              </a:ext>
            </a:extLst>
          </p:cNvPr>
          <p:cNvSpPr txBox="1"/>
          <p:nvPr/>
        </p:nvSpPr>
        <p:spPr>
          <a:xfrm>
            <a:off x="2002563" y="1130410"/>
            <a:ext cx="2160000"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Emotional awareness</a:t>
            </a:r>
          </a:p>
        </p:txBody>
      </p:sp>
      <p:sp>
        <p:nvSpPr>
          <p:cNvPr id="8" name="Isosceles Triangle 7">
            <a:extLst>
              <a:ext uri="{FF2B5EF4-FFF2-40B4-BE49-F238E27FC236}">
                <a16:creationId xmlns:a16="http://schemas.microsoft.com/office/drawing/2014/main" id="{AAB8C889-8048-5968-09FC-950A40D4215C}"/>
              </a:ext>
            </a:extLst>
          </p:cNvPr>
          <p:cNvSpPr/>
          <p:nvPr/>
        </p:nvSpPr>
        <p:spPr>
          <a:xfrm rot="16200000">
            <a:off x="1653067" y="1102060"/>
            <a:ext cx="324000" cy="378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extBox 10">
            <a:extLst>
              <a:ext uri="{FF2B5EF4-FFF2-40B4-BE49-F238E27FC236}">
                <a16:creationId xmlns:a16="http://schemas.microsoft.com/office/drawing/2014/main" id="{4B100D77-278C-9D62-C1AE-03BF3AEE9874}"/>
              </a:ext>
            </a:extLst>
          </p:cNvPr>
          <p:cNvSpPr txBox="1"/>
          <p:nvPr/>
        </p:nvSpPr>
        <p:spPr>
          <a:xfrm>
            <a:off x="4579168" y="1053438"/>
            <a:ext cx="7354318" cy="600164"/>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a:t>
            </a:r>
            <a:r>
              <a:rPr lang="en-US" sz="1300" dirty="0" err="1">
                <a:solidFill>
                  <a:schemeClr val="bg1">
                    <a:lumMod val="50000"/>
                  </a:schemeClr>
                </a:solidFill>
              </a:rPr>
              <a:t>recognise</a:t>
            </a:r>
            <a:r>
              <a:rPr lang="en-US" sz="1300" dirty="0">
                <a:solidFill>
                  <a:schemeClr val="bg1">
                    <a:lumMod val="50000"/>
                  </a:schemeClr>
                </a:solidFill>
              </a:rPr>
              <a:t> the emotions, abilities, needs and concerns of others. They develop their understanding about how respecting the perspectives, emotional states and needs of others is essential to social interactions.</a:t>
            </a:r>
            <a:endParaRPr lang="en-AU" sz="1300" dirty="0">
              <a:solidFill>
                <a:schemeClr val="bg1">
                  <a:lumMod val="50000"/>
                </a:schemeClr>
              </a:solidFill>
            </a:endParaRPr>
          </a:p>
        </p:txBody>
      </p:sp>
      <p:sp>
        <p:nvSpPr>
          <p:cNvPr id="12" name="Isosceles Triangle 11">
            <a:extLst>
              <a:ext uri="{FF2B5EF4-FFF2-40B4-BE49-F238E27FC236}">
                <a16:creationId xmlns:a16="http://schemas.microsoft.com/office/drawing/2014/main" id="{676F4782-CC6A-9D99-2B8B-9FE91BAE4A39}"/>
              </a:ext>
            </a:extLst>
          </p:cNvPr>
          <p:cNvSpPr/>
          <p:nvPr/>
        </p:nvSpPr>
        <p:spPr>
          <a:xfrm rot="5400000">
            <a:off x="4188811" y="1108032"/>
            <a:ext cx="324000" cy="37649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3" name="Picture 12">
            <a:extLst>
              <a:ext uri="{FF2B5EF4-FFF2-40B4-BE49-F238E27FC236}">
                <a16:creationId xmlns:a16="http://schemas.microsoft.com/office/drawing/2014/main" id="{F0B20AB6-AC2E-7570-386F-E3A7A492863C}"/>
              </a:ext>
            </a:extLst>
          </p:cNvPr>
          <p:cNvPicPr>
            <a:picLocks noChangeAspect="1"/>
          </p:cNvPicPr>
          <p:nvPr/>
        </p:nvPicPr>
        <p:blipFill>
          <a:blip r:embed="rId4"/>
          <a:stretch>
            <a:fillRect/>
          </a:stretch>
        </p:blipFill>
        <p:spPr>
          <a:xfrm>
            <a:off x="6115849" y="4377636"/>
            <a:ext cx="342692" cy="324000"/>
          </a:xfrm>
          <a:prstGeom prst="rect">
            <a:avLst/>
          </a:prstGeom>
        </p:spPr>
      </p:pic>
      <p:pic>
        <p:nvPicPr>
          <p:cNvPr id="15" name="Picture 14">
            <a:extLst>
              <a:ext uri="{FF2B5EF4-FFF2-40B4-BE49-F238E27FC236}">
                <a16:creationId xmlns:a16="http://schemas.microsoft.com/office/drawing/2014/main" id="{6840F581-D3CF-B4CE-5638-42160F881D16}"/>
              </a:ext>
            </a:extLst>
          </p:cNvPr>
          <p:cNvPicPr>
            <a:picLocks noChangeAspect="1"/>
          </p:cNvPicPr>
          <p:nvPr/>
        </p:nvPicPr>
        <p:blipFill>
          <a:blip r:embed="rId5"/>
          <a:stretch>
            <a:fillRect/>
          </a:stretch>
        </p:blipFill>
        <p:spPr>
          <a:xfrm>
            <a:off x="3194334" y="4390236"/>
            <a:ext cx="591503" cy="298800"/>
          </a:xfrm>
          <a:prstGeom prst="rect">
            <a:avLst/>
          </a:prstGeom>
        </p:spPr>
      </p:pic>
      <p:pic>
        <p:nvPicPr>
          <p:cNvPr id="21" name="Picture 20">
            <a:extLst>
              <a:ext uri="{FF2B5EF4-FFF2-40B4-BE49-F238E27FC236}">
                <a16:creationId xmlns:a16="http://schemas.microsoft.com/office/drawing/2014/main" id="{6C249DBB-93E9-D9F2-5CBD-432909058B15}"/>
              </a:ext>
            </a:extLst>
          </p:cNvPr>
          <p:cNvPicPr>
            <a:picLocks noChangeAspect="1"/>
          </p:cNvPicPr>
          <p:nvPr/>
        </p:nvPicPr>
        <p:blipFill>
          <a:blip r:embed="rId6"/>
          <a:stretch>
            <a:fillRect/>
          </a:stretch>
        </p:blipFill>
        <p:spPr>
          <a:xfrm>
            <a:off x="4623018" y="4402836"/>
            <a:ext cx="834000" cy="306000"/>
          </a:xfrm>
          <a:prstGeom prst="rect">
            <a:avLst/>
          </a:prstGeom>
        </p:spPr>
      </p:pic>
      <p:cxnSp>
        <p:nvCxnSpPr>
          <p:cNvPr id="25" name="Straight Arrow Connector 24">
            <a:extLst>
              <a:ext uri="{FF2B5EF4-FFF2-40B4-BE49-F238E27FC236}">
                <a16:creationId xmlns:a16="http://schemas.microsoft.com/office/drawing/2014/main" id="{C5FF14F1-5123-4BB6-441D-E3B06F1EA0F1}"/>
              </a:ext>
            </a:extLst>
          </p:cNvPr>
          <p:cNvCxnSpPr>
            <a:cxnSpLocks/>
          </p:cNvCxnSpPr>
          <p:nvPr/>
        </p:nvCxnSpPr>
        <p:spPr>
          <a:xfrm>
            <a:off x="3606014" y="4562298"/>
            <a:ext cx="0" cy="360000"/>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1B1E93-677B-71EF-A55F-23A073496143}"/>
              </a:ext>
            </a:extLst>
          </p:cNvPr>
          <p:cNvSpPr txBox="1"/>
          <p:nvPr/>
        </p:nvSpPr>
        <p:spPr>
          <a:xfrm>
            <a:off x="3886972" y="4799586"/>
            <a:ext cx="1071716" cy="164212"/>
          </a:xfrm>
          <a:prstGeom prst="rect">
            <a:avLst/>
          </a:prstGeom>
          <a:noFill/>
        </p:spPr>
        <p:txBody>
          <a:bodyPr wrap="square" lIns="0" tIns="0" rIns="0" bIns="0" rtlCol="0">
            <a:spAutoFit/>
          </a:bodyPr>
          <a:lstStyle/>
          <a:p>
            <a:pPr defTabSz="1219170" fontAlgn="base">
              <a:spcBef>
                <a:spcPct val="50000"/>
              </a:spcBef>
              <a:spcAft>
                <a:spcPct val="0"/>
              </a:spcAft>
            </a:pPr>
            <a:r>
              <a:rPr lang="en-AU" sz="1067">
                <a:solidFill>
                  <a:srgbClr val="6858A9"/>
                </a:solidFill>
                <a:latin typeface="Arial" charset="0"/>
              </a:rPr>
              <a:t>Media Arts</a:t>
            </a:r>
          </a:p>
        </p:txBody>
      </p:sp>
      <p:cxnSp>
        <p:nvCxnSpPr>
          <p:cNvPr id="27" name="Straight Arrow Connector 26">
            <a:extLst>
              <a:ext uri="{FF2B5EF4-FFF2-40B4-BE49-F238E27FC236}">
                <a16:creationId xmlns:a16="http://schemas.microsoft.com/office/drawing/2014/main" id="{0EDC0AB9-49C9-D412-B938-5C10D43459B3}"/>
              </a:ext>
            </a:extLst>
          </p:cNvPr>
          <p:cNvCxnSpPr>
            <a:cxnSpLocks/>
          </p:cNvCxnSpPr>
          <p:nvPr/>
        </p:nvCxnSpPr>
        <p:spPr>
          <a:xfrm>
            <a:off x="9464592" y="4562298"/>
            <a:ext cx="0" cy="360000"/>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7" name="Table 36">
            <a:extLst>
              <a:ext uri="{FF2B5EF4-FFF2-40B4-BE49-F238E27FC236}">
                <a16:creationId xmlns:a16="http://schemas.microsoft.com/office/drawing/2014/main" id="{96EEB68F-D2CF-0083-317A-B008E26AEE32}"/>
              </a:ext>
            </a:extLst>
          </p:cNvPr>
          <p:cNvGraphicFramePr>
            <a:graphicFrameLocks noGrp="1"/>
          </p:cNvGraphicFramePr>
          <p:nvPr>
            <p:extLst>
              <p:ext uri="{D42A27DB-BD31-4B8C-83A1-F6EECF244321}">
                <p14:modId xmlns:p14="http://schemas.microsoft.com/office/powerpoint/2010/main" val="3219312427"/>
              </p:ext>
            </p:extLst>
          </p:nvPr>
        </p:nvGraphicFramePr>
        <p:xfrm>
          <a:off x="10430540" y="4941133"/>
          <a:ext cx="1449781" cy="1310640"/>
        </p:xfrm>
        <a:graphic>
          <a:graphicData uri="http://schemas.openxmlformats.org/drawingml/2006/table">
            <a:tbl>
              <a:tblPr firstRow="1" bandRow="1">
                <a:tableStyleId>{5940675A-B579-460E-94D1-54222C63F5DA}</a:tableStyleId>
              </a:tblPr>
              <a:tblGrid>
                <a:gridCol w="1449781">
                  <a:extLst>
                    <a:ext uri="{9D8B030D-6E8A-4147-A177-3AD203B41FA5}">
                      <a16:colId xmlns:a16="http://schemas.microsoft.com/office/drawing/2014/main" val="198269486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mn-ea"/>
                          <a:cs typeface="+mn-cs"/>
                        </a:rPr>
                        <a:t>AC9AVA10D02</a:t>
                      </a:r>
                      <a:br>
                        <a:rPr kumimoji="0" lang="en-US" sz="1000" b="1" i="0" u="none" strike="noStrike" kern="1200" cap="none" spc="0" normalizeH="0" baseline="0" noProof="0">
                          <a:ln>
                            <a:noFill/>
                          </a:ln>
                          <a:solidFill>
                            <a:schemeClr val="bg1"/>
                          </a:solidFill>
                          <a:effectLst/>
                          <a:uLnTx/>
                          <a:uFillTx/>
                          <a:latin typeface="Arial" charset="0"/>
                          <a:ea typeface="+mn-ea"/>
                          <a:cs typeface="+mn-cs"/>
                        </a:rPr>
                      </a:br>
                      <a:r>
                        <a:rPr kumimoji="0" lang="en-US" sz="1000" b="0" i="0" u="none" strike="noStrike" kern="1200" cap="none" spc="0" normalizeH="0" baseline="0" noProof="0">
                          <a:ln>
                            <a:noFill/>
                          </a:ln>
                          <a:solidFill>
                            <a:schemeClr val="bg1"/>
                          </a:solidFill>
                          <a:effectLst/>
                          <a:uLnTx/>
                          <a:uFillTx/>
                          <a:latin typeface="Arial" charset="0"/>
                          <a:ea typeface="+mn-ea"/>
                          <a:cs typeface="+mn-cs"/>
                        </a:rPr>
                        <a:t>reflect on the way they and other visual artists respond to influences to inspire, develop and resolve choices they make in their own visual arts practice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extLst>
                  <a:ext uri="{0D108BD9-81ED-4DB2-BD59-A6C34878D82A}">
                    <a16:rowId xmlns:a16="http://schemas.microsoft.com/office/drawing/2014/main" val="4069392379"/>
                  </a:ext>
                </a:extLst>
              </a:tr>
            </a:tbl>
          </a:graphicData>
        </a:graphic>
      </p:graphicFrame>
      <p:graphicFrame>
        <p:nvGraphicFramePr>
          <p:cNvPr id="38" name="Table 37">
            <a:extLst>
              <a:ext uri="{FF2B5EF4-FFF2-40B4-BE49-F238E27FC236}">
                <a16:creationId xmlns:a16="http://schemas.microsoft.com/office/drawing/2014/main" id="{E4355251-B805-240F-6185-99B8935FAE10}"/>
              </a:ext>
            </a:extLst>
          </p:cNvPr>
          <p:cNvGraphicFramePr>
            <a:graphicFrameLocks noGrp="1"/>
          </p:cNvGraphicFramePr>
          <p:nvPr>
            <p:extLst>
              <p:ext uri="{D42A27DB-BD31-4B8C-83A1-F6EECF244321}">
                <p14:modId xmlns:p14="http://schemas.microsoft.com/office/powerpoint/2010/main" val="4100967744"/>
              </p:ext>
            </p:extLst>
          </p:nvPr>
        </p:nvGraphicFramePr>
        <p:xfrm>
          <a:off x="8112642" y="4941133"/>
          <a:ext cx="2317898" cy="1005840"/>
        </p:xfrm>
        <a:graphic>
          <a:graphicData uri="http://schemas.openxmlformats.org/drawingml/2006/table">
            <a:tbl>
              <a:tblPr firstRow="1" bandRow="1">
                <a:tableStyleId>{5940675A-B579-460E-94D1-54222C63F5DA}</a:tableStyleId>
              </a:tblPr>
              <a:tblGrid>
                <a:gridCol w="2317898">
                  <a:extLst>
                    <a:ext uri="{9D8B030D-6E8A-4147-A177-3AD203B41FA5}">
                      <a16:colId xmlns:a16="http://schemas.microsoft.com/office/drawing/2014/main" val="3422882292"/>
                    </a:ext>
                  </a:extLst>
                </a:gridCol>
              </a:tblGrid>
              <a:tr h="437151">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chemeClr val="bg1"/>
                          </a:solidFill>
                          <a:effectLst/>
                          <a:uLnTx/>
                          <a:uFillTx/>
                          <a:latin typeface="Arial" charset="0"/>
                          <a:ea typeface="+mn-ea"/>
                          <a:cs typeface="+mn-cs"/>
                        </a:rPr>
                        <a:t>AC9AMU8D02</a:t>
                      </a:r>
                      <a:br>
                        <a:rPr kumimoji="0" lang="en-US" sz="1000" b="1" i="0" u="none" strike="noStrike" kern="1200" cap="none" spc="0" normalizeH="0" baseline="0" noProof="0">
                          <a:ln>
                            <a:noFill/>
                          </a:ln>
                          <a:solidFill>
                            <a:schemeClr val="bg1"/>
                          </a:solidFill>
                          <a:effectLst/>
                          <a:uLnTx/>
                          <a:uFillTx/>
                          <a:latin typeface="Arial" charset="0"/>
                          <a:ea typeface="+mn-ea"/>
                          <a:cs typeface="+mn-cs"/>
                        </a:rPr>
                      </a:br>
                      <a:r>
                        <a:rPr kumimoji="0" lang="en-US" sz="1000" b="0" i="0" u="none" strike="noStrike" kern="1200" cap="none" spc="0" normalizeH="0" baseline="0" noProof="0">
                          <a:ln>
                            <a:noFill/>
                          </a:ln>
                          <a:solidFill>
                            <a:schemeClr val="bg1"/>
                          </a:solidFill>
                          <a:effectLst/>
                          <a:uLnTx/>
                          <a:uFillTx/>
                          <a:latin typeface="Arial" charset="0"/>
                          <a:ea typeface="+mn-ea"/>
                          <a:cs typeface="+mn-cs"/>
                        </a:rPr>
                        <a:t>reflect on their own and others’ music to inform choices they make as composers and performers about how they will manipulate elements of music and/or compositional devices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extLst>
                  <a:ext uri="{0D108BD9-81ED-4DB2-BD59-A6C34878D82A}">
                    <a16:rowId xmlns:a16="http://schemas.microsoft.com/office/drawing/2014/main" val="4069392379"/>
                  </a:ext>
                </a:extLst>
              </a:tr>
            </a:tbl>
          </a:graphicData>
        </a:graphic>
      </p:graphicFrame>
      <p:cxnSp>
        <p:nvCxnSpPr>
          <p:cNvPr id="39" name="Straight Arrow Connector 38">
            <a:extLst>
              <a:ext uri="{FF2B5EF4-FFF2-40B4-BE49-F238E27FC236}">
                <a16:creationId xmlns:a16="http://schemas.microsoft.com/office/drawing/2014/main" id="{A7E6862C-B4FA-07FF-A95C-66987E5F46A8}"/>
              </a:ext>
            </a:extLst>
          </p:cNvPr>
          <p:cNvCxnSpPr>
            <a:cxnSpLocks/>
          </p:cNvCxnSpPr>
          <p:nvPr/>
        </p:nvCxnSpPr>
        <p:spPr>
          <a:xfrm>
            <a:off x="10956695" y="4562298"/>
            <a:ext cx="0" cy="360000"/>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8674438-7788-EF79-5DE1-3169C6EC1E8F}"/>
              </a:ext>
            </a:extLst>
          </p:cNvPr>
          <p:cNvSpPr txBox="1"/>
          <p:nvPr/>
        </p:nvSpPr>
        <p:spPr>
          <a:xfrm>
            <a:off x="8129799" y="4799586"/>
            <a:ext cx="1071716" cy="164212"/>
          </a:xfrm>
          <a:prstGeom prst="rect">
            <a:avLst/>
          </a:prstGeom>
          <a:noFill/>
        </p:spPr>
        <p:txBody>
          <a:bodyPr wrap="square" lIns="0" tIns="0" rIns="0" bIns="0" rtlCol="0">
            <a:spAutoFit/>
          </a:bodyPr>
          <a:lstStyle/>
          <a:p>
            <a:pPr defTabSz="1219170" fontAlgn="base">
              <a:spcBef>
                <a:spcPct val="50000"/>
              </a:spcBef>
              <a:spcAft>
                <a:spcPct val="0"/>
              </a:spcAft>
            </a:pPr>
            <a:r>
              <a:rPr lang="en-AU" sz="1067">
                <a:solidFill>
                  <a:srgbClr val="6858A9"/>
                </a:solidFill>
                <a:latin typeface="Arial" charset="0"/>
              </a:rPr>
              <a:t>Music</a:t>
            </a:r>
          </a:p>
        </p:txBody>
      </p:sp>
      <p:sp>
        <p:nvSpPr>
          <p:cNvPr id="41" name="TextBox 40">
            <a:extLst>
              <a:ext uri="{FF2B5EF4-FFF2-40B4-BE49-F238E27FC236}">
                <a16:creationId xmlns:a16="http://schemas.microsoft.com/office/drawing/2014/main" id="{0427CD81-C894-1402-5962-E0A8658D5704}"/>
              </a:ext>
            </a:extLst>
          </p:cNvPr>
          <p:cNvSpPr txBox="1"/>
          <p:nvPr/>
        </p:nvSpPr>
        <p:spPr>
          <a:xfrm>
            <a:off x="11276708" y="4799586"/>
            <a:ext cx="699308" cy="164212"/>
          </a:xfrm>
          <a:prstGeom prst="rect">
            <a:avLst/>
          </a:prstGeom>
          <a:noFill/>
        </p:spPr>
        <p:txBody>
          <a:bodyPr wrap="square" lIns="0" tIns="0" rIns="0" bIns="0" rtlCol="0">
            <a:spAutoFit/>
          </a:bodyPr>
          <a:lstStyle/>
          <a:p>
            <a:pPr defTabSz="1219170" fontAlgn="base">
              <a:spcBef>
                <a:spcPct val="50000"/>
              </a:spcBef>
              <a:spcAft>
                <a:spcPct val="0"/>
              </a:spcAft>
            </a:pPr>
            <a:r>
              <a:rPr lang="en-AU" sz="1067">
                <a:solidFill>
                  <a:srgbClr val="6858A9"/>
                </a:solidFill>
                <a:latin typeface="Arial" charset="0"/>
              </a:rPr>
              <a:t>Visual Art</a:t>
            </a:r>
          </a:p>
        </p:txBody>
      </p:sp>
    </p:spTree>
    <p:extLst>
      <p:ext uri="{BB962C8B-B14F-4D97-AF65-F5344CB8AC3E}">
        <p14:creationId xmlns:p14="http://schemas.microsoft.com/office/powerpoint/2010/main" val="395095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1991-658D-C099-B08C-E37D23418DF9}"/>
            </a:ext>
          </a:extLst>
        </p:cNvPr>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ED8A296B-735A-287A-04B2-89C2D0D62D67}"/>
              </a:ext>
            </a:extLst>
          </p:cNvPr>
          <p:cNvGraphicFramePr>
            <a:graphicFrameLocks noGrp="1"/>
          </p:cNvGraphicFramePr>
          <p:nvPr>
            <p:extLst>
              <p:ext uri="{D42A27DB-BD31-4B8C-83A1-F6EECF244321}">
                <p14:modId xmlns:p14="http://schemas.microsoft.com/office/powerpoint/2010/main" val="1809356837"/>
              </p:ext>
            </p:extLst>
          </p:nvPr>
        </p:nvGraphicFramePr>
        <p:xfrm>
          <a:off x="4422830" y="5659574"/>
          <a:ext cx="1552073" cy="640080"/>
        </p:xfrm>
        <a:graphic>
          <a:graphicData uri="http://schemas.openxmlformats.org/drawingml/2006/table">
            <a:tbl>
              <a:tblPr firstRow="1" bandRow="1">
                <a:tableStyleId>{5940675A-B579-460E-94D1-54222C63F5DA}</a:tableStyleId>
              </a:tblPr>
              <a:tblGrid>
                <a:gridCol w="1552073">
                  <a:extLst>
                    <a:ext uri="{9D8B030D-6E8A-4147-A177-3AD203B41FA5}">
                      <a16:colId xmlns:a16="http://schemas.microsoft.com/office/drawing/2014/main" val="3197418839"/>
                    </a:ext>
                  </a:extLst>
                </a:gridCol>
              </a:tblGrid>
              <a:tr h="437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AC9HS1S04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discuss perspectives related to objects, people, places and events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231A"/>
                    </a:solidFill>
                  </a:tcPr>
                </a:tc>
                <a:extLst>
                  <a:ext uri="{0D108BD9-81ED-4DB2-BD59-A6C34878D82A}">
                    <a16:rowId xmlns:a16="http://schemas.microsoft.com/office/drawing/2014/main" val="4069392379"/>
                  </a:ext>
                </a:extLst>
              </a:tr>
            </a:tbl>
          </a:graphicData>
        </a:graphic>
      </p:graphicFrame>
      <p:graphicFrame>
        <p:nvGraphicFramePr>
          <p:cNvPr id="5" name="Content Placeholder 3">
            <a:extLst>
              <a:ext uri="{FF2B5EF4-FFF2-40B4-BE49-F238E27FC236}">
                <a16:creationId xmlns:a16="http://schemas.microsoft.com/office/drawing/2014/main" id="{DD49F1ED-5E8C-444E-7228-D9F0F0EA4DE1}"/>
              </a:ext>
            </a:extLst>
          </p:cNvPr>
          <p:cNvGraphicFramePr>
            <a:graphicFrameLocks/>
          </p:cNvGraphicFramePr>
          <p:nvPr>
            <p:extLst>
              <p:ext uri="{D42A27DB-BD31-4B8C-83A1-F6EECF244321}">
                <p14:modId xmlns:p14="http://schemas.microsoft.com/office/powerpoint/2010/main" val="843164197"/>
              </p:ext>
            </p:extLst>
          </p:nvPr>
        </p:nvGraphicFramePr>
        <p:xfrm>
          <a:off x="449680" y="2669344"/>
          <a:ext cx="11430640" cy="2743118"/>
        </p:xfrm>
        <a:graphic>
          <a:graphicData uri="http://schemas.openxmlformats.org/drawingml/2006/table">
            <a:tbl>
              <a:tblPr firstRow="1" bandRow="1">
                <a:tableStyleId>{17292A2E-F333-43FB-9621-5CBBE7FDCDCB}</a:tableStyleId>
              </a:tblPr>
              <a:tblGrid>
                <a:gridCol w="1147402">
                  <a:extLst>
                    <a:ext uri="{9D8B030D-6E8A-4147-A177-3AD203B41FA5}">
                      <a16:colId xmlns:a16="http://schemas.microsoft.com/office/drawing/2014/main" val="20000"/>
                    </a:ext>
                  </a:extLst>
                </a:gridCol>
                <a:gridCol w="1469034">
                  <a:extLst>
                    <a:ext uri="{9D8B030D-6E8A-4147-A177-3AD203B41FA5}">
                      <a16:colId xmlns:a16="http://schemas.microsoft.com/office/drawing/2014/main" val="20001"/>
                    </a:ext>
                  </a:extLst>
                </a:gridCol>
                <a:gridCol w="1469034">
                  <a:extLst>
                    <a:ext uri="{9D8B030D-6E8A-4147-A177-3AD203B41FA5}">
                      <a16:colId xmlns:a16="http://schemas.microsoft.com/office/drawing/2014/main" val="20002"/>
                    </a:ext>
                  </a:extLst>
                </a:gridCol>
                <a:gridCol w="1469034">
                  <a:extLst>
                    <a:ext uri="{9D8B030D-6E8A-4147-A177-3AD203B41FA5}">
                      <a16:colId xmlns:a16="http://schemas.microsoft.com/office/drawing/2014/main" val="1402319540"/>
                    </a:ext>
                  </a:extLst>
                </a:gridCol>
                <a:gridCol w="1469034">
                  <a:extLst>
                    <a:ext uri="{9D8B030D-6E8A-4147-A177-3AD203B41FA5}">
                      <a16:colId xmlns:a16="http://schemas.microsoft.com/office/drawing/2014/main" val="1615075858"/>
                    </a:ext>
                  </a:extLst>
                </a:gridCol>
                <a:gridCol w="1469034">
                  <a:extLst>
                    <a:ext uri="{9D8B030D-6E8A-4147-A177-3AD203B41FA5}">
                      <a16:colId xmlns:a16="http://schemas.microsoft.com/office/drawing/2014/main" val="2787311066"/>
                    </a:ext>
                  </a:extLst>
                </a:gridCol>
                <a:gridCol w="1469034">
                  <a:extLst>
                    <a:ext uri="{9D8B030D-6E8A-4147-A177-3AD203B41FA5}">
                      <a16:colId xmlns:a16="http://schemas.microsoft.com/office/drawing/2014/main" val="1516829074"/>
                    </a:ext>
                  </a:extLst>
                </a:gridCol>
                <a:gridCol w="1469034">
                  <a:extLst>
                    <a:ext uri="{9D8B030D-6E8A-4147-A177-3AD203B41FA5}">
                      <a16:colId xmlns:a16="http://schemas.microsoft.com/office/drawing/2014/main" val="3809522774"/>
                    </a:ext>
                  </a:extLst>
                </a:gridCol>
              </a:tblGrid>
              <a:tr h="421871">
                <a:tc>
                  <a:txBody>
                    <a:bodyPr/>
                    <a:lstStyle/>
                    <a:p>
                      <a:r>
                        <a:rPr lang="en-AU" sz="1100" dirty="0">
                          <a:latin typeface="Arial" panose="020B0604020202020204" pitchFamily="34" charset="0"/>
                          <a:cs typeface="Arial" panose="020B0604020202020204" pitchFamily="34" charset="0"/>
                        </a:rPr>
                        <a:t>Sub-element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a:latin typeface="Arial" panose="020B0604020202020204" pitchFamily="34" charset="0"/>
                          <a:cs typeface="Arial" panose="020B0604020202020204" pitchFamily="34" charset="0"/>
                        </a:rPr>
                        <a:t>Level 1b</a:t>
                      </a:r>
                    </a:p>
                    <a:p>
                      <a:r>
                        <a:rPr lang="en-AU" sz="1100">
                          <a:latin typeface="Arial" panose="020B0604020202020204" pitchFamily="34" charset="0"/>
                          <a:cs typeface="Arial" panose="020B0604020202020204" pitchFamily="34" charset="0"/>
                        </a:rPr>
                        <a:t>(Prep)</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2</a:t>
                      </a:r>
                    </a:p>
                    <a:p>
                      <a:r>
                        <a:rPr lang="en-AU" sz="1100" dirty="0">
                          <a:latin typeface="Arial" panose="020B0604020202020204" pitchFamily="34" charset="0"/>
                          <a:cs typeface="Arial" panose="020B0604020202020204" pitchFamily="34" charset="0"/>
                        </a:rPr>
                        <a:t>(Years 1–2)</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3</a:t>
                      </a:r>
                    </a:p>
                    <a:p>
                      <a:r>
                        <a:rPr lang="en-AU" sz="1100" dirty="0">
                          <a:latin typeface="Arial" panose="020B0604020202020204" pitchFamily="34" charset="0"/>
                          <a:cs typeface="Arial" panose="020B0604020202020204" pitchFamily="34" charset="0"/>
                        </a:rPr>
                        <a:t>(Years 3–4)</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4</a:t>
                      </a:r>
                    </a:p>
                    <a:p>
                      <a:r>
                        <a:rPr lang="en-AU" sz="1100" dirty="0">
                          <a:latin typeface="Arial" panose="020B0604020202020204" pitchFamily="34" charset="0"/>
                          <a:cs typeface="Arial" panose="020B0604020202020204" pitchFamily="34" charset="0"/>
                        </a:rPr>
                        <a:t>(Years 5–6)</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5</a:t>
                      </a:r>
                    </a:p>
                    <a:p>
                      <a:r>
                        <a:rPr lang="en-AU" sz="1100" dirty="0">
                          <a:latin typeface="Arial" panose="020B0604020202020204" pitchFamily="34" charset="0"/>
                          <a:cs typeface="Arial" panose="020B0604020202020204" pitchFamily="34" charset="0"/>
                        </a:rPr>
                        <a:t>(Years 7–8)</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r>
                        <a:rPr lang="en-AU" sz="1100" dirty="0">
                          <a:latin typeface="Arial" panose="020B0604020202020204" pitchFamily="34" charset="0"/>
                          <a:cs typeface="Arial" panose="020B0604020202020204" pitchFamily="34" charset="0"/>
                        </a:rPr>
                        <a:t>Level 6</a:t>
                      </a:r>
                    </a:p>
                    <a:p>
                      <a:r>
                        <a:rPr lang="en-AU" sz="1100" dirty="0">
                          <a:latin typeface="Arial" panose="020B0604020202020204" pitchFamily="34" charset="0"/>
                          <a:cs typeface="Arial" panose="020B0604020202020204" pitchFamily="34" charset="0"/>
                        </a:rPr>
                        <a:t>(Years 9–10)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1495">
                <a:tc gridSpan="8">
                  <a:txBody>
                    <a:bodyPr/>
                    <a:lstStyle/>
                    <a:p>
                      <a:pPr marL="0" indent="0" algn="ctr">
                        <a:buFont typeface="Arial" panose="020B0604020202020204" pitchFamily="34" charset="0"/>
                        <a:buNone/>
                      </a:pPr>
                      <a:r>
                        <a:rPr lang="en-AU" sz="1050" b="1" dirty="0">
                          <a:solidFill>
                            <a:schemeClr val="tx2"/>
                          </a:solidFill>
                          <a:latin typeface="+mn-lt"/>
                          <a:cs typeface="Arial" panose="020B0604020202020204" pitchFamily="34" charset="0"/>
                        </a:rPr>
                        <a:t>social-awareness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hMerge="1">
                  <a:txBody>
                    <a:bodyPr/>
                    <a:lstStyle/>
                    <a:p>
                      <a:pPr marL="180975" indent="-180975">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0" indent="0">
                        <a:buFont typeface="Arial" panose="020B0604020202020204" pitchFamily="34" charset="0"/>
                        <a:buNone/>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70050058"/>
                  </a:ext>
                </a:extLst>
              </a:tr>
              <a:tr h="2042634">
                <a:tc>
                  <a:txBody>
                    <a:bodyPr/>
                    <a:lstStyle/>
                    <a:p>
                      <a:pPr marL="0" indent="0">
                        <a:buFont typeface="Arial" panose="020B0604020202020204" pitchFamily="34" charset="0"/>
                        <a:buNone/>
                      </a:pPr>
                      <a:r>
                        <a:rPr lang="en-AU" sz="1050" b="1">
                          <a:solidFill>
                            <a:schemeClr val="tx2"/>
                          </a:solidFill>
                          <a:latin typeface="+mn-lt"/>
                          <a:cs typeface="Arial" panose="020B0604020202020204" pitchFamily="34" charset="0"/>
                        </a:rPr>
                        <a:t>Empathy</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180975" indent="-180975">
                        <a:buFont typeface="Arial" panose="020B0604020202020204" pitchFamily="34" charset="0"/>
                        <a:buChar char="•"/>
                      </a:pPr>
                      <a:r>
                        <a:rPr lang="en-US" sz="1000"/>
                        <a:t>acknowledge that people have different needs, emotions and abilities </a:t>
                      </a:r>
                    </a:p>
                    <a:p>
                      <a:pPr marL="180975" indent="-180975">
                        <a:buFont typeface="Arial" panose="020B0604020202020204" pitchFamily="34" charset="0"/>
                        <a:buChar char="•"/>
                      </a:pPr>
                      <a:endParaRPr lang="en-US" sz="1000">
                        <a:solidFill>
                          <a:schemeClr val="tx2"/>
                        </a:solidFill>
                        <a:latin typeface="+mn-lt"/>
                        <a:cs typeface="Arial" panose="020B0604020202020204" pitchFamily="34" charset="0"/>
                      </a:endParaRPr>
                    </a:p>
                    <a:p>
                      <a:pPr marL="180975" indent="-180975">
                        <a:buFont typeface="Arial" panose="020B0604020202020204" pitchFamily="34" charset="0"/>
                        <a:buChar char="•"/>
                      </a:pPr>
                      <a:endParaRPr lang="en-US" sz="1000">
                        <a:solidFill>
                          <a:schemeClr val="tx2"/>
                        </a:solidFill>
                        <a:latin typeface="+mn-lt"/>
                        <a:cs typeface="Arial" panose="020B0604020202020204" pitchFamily="34" charset="0"/>
                      </a:endParaRPr>
                    </a:p>
                    <a:p>
                      <a:pPr marL="180975" indent="-180975">
                        <a:buFont typeface="Arial" panose="020B0604020202020204" pitchFamily="34" charset="0"/>
                        <a:buChar char="•"/>
                      </a:pPr>
                      <a:endParaRPr lang="en-US" sz="1000">
                        <a:solidFill>
                          <a:schemeClr val="tx2"/>
                        </a:solidFill>
                        <a:latin typeface="+mn-lt"/>
                        <a:cs typeface="Arial" panose="020B0604020202020204" pitchFamily="34" charset="0"/>
                      </a:endParaRPr>
                    </a:p>
                    <a:p>
                      <a:pPr marL="180975" indent="-180975">
                        <a:buFont typeface="Arial" panose="020B0604020202020204" pitchFamily="34" charset="0"/>
                        <a:buChar char="•"/>
                      </a:pPr>
                      <a:endParaRPr lang="en-US" sz="1000">
                        <a:solidFill>
                          <a:schemeClr val="tx2"/>
                        </a:solidFill>
                        <a:latin typeface="+mn-lt"/>
                        <a:cs typeface="Arial" panose="020B0604020202020204" pitchFamily="34" charset="0"/>
                      </a:endParaRPr>
                    </a:p>
                    <a:p>
                      <a:pPr marL="0" indent="0">
                        <a:buFont typeface="Arial" panose="020B0604020202020204" pitchFamily="34" charset="0"/>
                        <a:buNone/>
                      </a:pPr>
                      <a:endParaRPr lang="en-US"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demonstrate an awareness of the needs, emotions, cultures and backgrounds of others</a:t>
                      </a:r>
                      <a:endParaRPr lang="en-AU" sz="16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describe similarities and differences between the needs, emotions, cultures and backgrounds of themselves and others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discuss the value of different needs, emotions, cultures and backgrounds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explain how the ability to appreciate others’ needs, emotions, cultures, and backgrounds assists in the development of social awareness</a:t>
                      </a:r>
                      <a:endParaRPr lang="en-AU" sz="10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a:t>acknowledge the emotions, needs, cultures and backgrounds of different groups and compare with their own</a:t>
                      </a:r>
                      <a:endParaRPr lang="en-US" sz="1400">
                        <a:solidFill>
                          <a:schemeClr val="tx2"/>
                        </a:solidFill>
                        <a:latin typeface="+mn-lt"/>
                        <a:cs typeface="Arial" panose="020B0604020202020204" pitchFamily="34" charset="0"/>
                      </a:endParaRPr>
                    </a:p>
                    <a:p>
                      <a:pPr marL="0" indent="0">
                        <a:buFont typeface="Arial" panose="020B0604020202020204" pitchFamily="34" charset="0"/>
                        <a:buNone/>
                      </a:pPr>
                      <a:endParaRPr lang="en-AU" sz="10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000" dirty="0"/>
                        <a:t>evaluate the effect of people’s actions towards others’ needs, emotions, cultures and backgrounds, acknowledging the influence empathy has on developing social awareness</a:t>
                      </a:r>
                      <a:br>
                        <a:rPr lang="en-US" sz="1000" dirty="0"/>
                      </a:br>
                      <a:br>
                        <a:rPr lang="en-US" sz="1000" dirty="0"/>
                      </a:br>
                      <a:br>
                        <a:rPr lang="en-US" sz="1000" dirty="0"/>
                      </a:br>
                      <a:endParaRPr lang="en-AU" sz="1000" dirty="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086BD0BF-AA03-B943-9798-2F9C4AAD26FD}"/>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pic>
        <p:nvPicPr>
          <p:cNvPr id="3" name="Picture 2">
            <a:extLst>
              <a:ext uri="{FF2B5EF4-FFF2-40B4-BE49-F238E27FC236}">
                <a16:creationId xmlns:a16="http://schemas.microsoft.com/office/drawing/2014/main" id="{288A7A09-6266-DF1F-480B-5D91F0C2962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3" y="1128242"/>
            <a:ext cx="1238989" cy="1192658"/>
          </a:xfrm>
          <a:prstGeom prst="rect">
            <a:avLst/>
          </a:prstGeom>
          <a:effectLst/>
        </p:spPr>
      </p:pic>
      <p:sp>
        <p:nvSpPr>
          <p:cNvPr id="16" name="TextBox 15">
            <a:extLst>
              <a:ext uri="{FF2B5EF4-FFF2-40B4-BE49-F238E27FC236}">
                <a16:creationId xmlns:a16="http://schemas.microsoft.com/office/drawing/2014/main" id="{CBA42F13-3E89-6328-2FFF-7AA23D76BCF8}"/>
              </a:ext>
            </a:extLst>
          </p:cNvPr>
          <p:cNvSpPr txBox="1"/>
          <p:nvPr/>
        </p:nvSpPr>
        <p:spPr>
          <a:xfrm>
            <a:off x="449681" y="2442337"/>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6" name="TextBox 5">
            <a:extLst>
              <a:ext uri="{FF2B5EF4-FFF2-40B4-BE49-F238E27FC236}">
                <a16:creationId xmlns:a16="http://schemas.microsoft.com/office/drawing/2014/main" id="{EBB60DD9-02E6-C804-4571-91F767C31BB1}"/>
              </a:ext>
            </a:extLst>
          </p:cNvPr>
          <p:cNvSpPr txBox="1"/>
          <p:nvPr/>
        </p:nvSpPr>
        <p:spPr>
          <a:xfrm>
            <a:off x="2002563" y="1130410"/>
            <a:ext cx="2160000"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Empathy</a:t>
            </a:r>
          </a:p>
        </p:txBody>
      </p:sp>
      <p:sp>
        <p:nvSpPr>
          <p:cNvPr id="8" name="Isosceles Triangle 7">
            <a:extLst>
              <a:ext uri="{FF2B5EF4-FFF2-40B4-BE49-F238E27FC236}">
                <a16:creationId xmlns:a16="http://schemas.microsoft.com/office/drawing/2014/main" id="{CB1A6637-569A-5D70-B2B6-EF1D53EBEAB3}"/>
              </a:ext>
            </a:extLst>
          </p:cNvPr>
          <p:cNvSpPr/>
          <p:nvPr/>
        </p:nvSpPr>
        <p:spPr>
          <a:xfrm rot="16200000">
            <a:off x="1653067" y="1102060"/>
            <a:ext cx="324000" cy="378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extBox 10">
            <a:extLst>
              <a:ext uri="{FF2B5EF4-FFF2-40B4-BE49-F238E27FC236}">
                <a16:creationId xmlns:a16="http://schemas.microsoft.com/office/drawing/2014/main" id="{92E8CEF0-F5BC-523C-D771-54CB399CAA72}"/>
              </a:ext>
            </a:extLst>
          </p:cNvPr>
          <p:cNvSpPr txBox="1"/>
          <p:nvPr/>
        </p:nvSpPr>
        <p:spPr>
          <a:xfrm>
            <a:off x="4579168" y="1053438"/>
            <a:ext cx="7354318" cy="400110"/>
          </a:xfrm>
          <a:prstGeom prst="rect">
            <a:avLst/>
          </a:prstGeom>
          <a:solidFill>
            <a:schemeClr val="bg1"/>
          </a:solidFill>
          <a:ln>
            <a:noFill/>
          </a:ln>
          <a:effectLst/>
        </p:spPr>
        <p:txBody>
          <a:bodyPr wrap="square" lIns="0" tIns="0" rIns="0" bIns="0" rtlCol="0">
            <a:spAutoFit/>
          </a:bodyPr>
          <a:lstStyle/>
          <a:p>
            <a:pPr>
              <a:spcBef>
                <a:spcPts val="0"/>
              </a:spcBef>
            </a:pPr>
            <a:r>
              <a:rPr lang="en-US" sz="1300" b="1" dirty="0">
                <a:solidFill>
                  <a:schemeClr val="bg1">
                    <a:lumMod val="50000"/>
                  </a:schemeClr>
                </a:solidFill>
              </a:rPr>
              <a:t>Sub-element description:  </a:t>
            </a:r>
            <a:r>
              <a:rPr lang="en-US" sz="1300" dirty="0">
                <a:solidFill>
                  <a:schemeClr val="bg1">
                    <a:lumMod val="50000"/>
                  </a:schemeClr>
                </a:solidFill>
              </a:rPr>
              <a:t>Supports students to explore the factors that influence emotions in themselves and in others, and how emotional responses affect </a:t>
            </a:r>
            <a:r>
              <a:rPr lang="en-US" sz="1300" dirty="0" err="1">
                <a:solidFill>
                  <a:schemeClr val="bg1">
                    <a:lumMod val="50000"/>
                  </a:schemeClr>
                </a:solidFill>
              </a:rPr>
              <a:t>behaviour</a:t>
            </a:r>
            <a:r>
              <a:rPr lang="en-US" sz="1300" dirty="0">
                <a:solidFill>
                  <a:schemeClr val="bg1">
                    <a:lumMod val="50000"/>
                  </a:schemeClr>
                </a:solidFill>
              </a:rPr>
              <a:t> in a range of contexts.</a:t>
            </a:r>
            <a:endParaRPr lang="en-AU" sz="1300" dirty="0">
              <a:solidFill>
                <a:schemeClr val="bg1">
                  <a:lumMod val="50000"/>
                </a:schemeClr>
              </a:solidFill>
            </a:endParaRPr>
          </a:p>
        </p:txBody>
      </p:sp>
      <p:sp>
        <p:nvSpPr>
          <p:cNvPr id="12" name="Isosceles Triangle 11">
            <a:extLst>
              <a:ext uri="{FF2B5EF4-FFF2-40B4-BE49-F238E27FC236}">
                <a16:creationId xmlns:a16="http://schemas.microsoft.com/office/drawing/2014/main" id="{C50934B9-84FA-EDDA-B0C9-68238EFDDF04}"/>
              </a:ext>
            </a:extLst>
          </p:cNvPr>
          <p:cNvSpPr/>
          <p:nvPr/>
        </p:nvSpPr>
        <p:spPr>
          <a:xfrm rot="5400000">
            <a:off x="4188811" y="1108032"/>
            <a:ext cx="324000" cy="37649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4" name="TextBox 23">
            <a:extLst>
              <a:ext uri="{FF2B5EF4-FFF2-40B4-BE49-F238E27FC236}">
                <a16:creationId xmlns:a16="http://schemas.microsoft.com/office/drawing/2014/main" id="{833173AB-E52D-1792-A825-00C49A890046}"/>
              </a:ext>
            </a:extLst>
          </p:cNvPr>
          <p:cNvSpPr txBox="1"/>
          <p:nvPr/>
        </p:nvSpPr>
        <p:spPr>
          <a:xfrm>
            <a:off x="5097436" y="5504133"/>
            <a:ext cx="1071716" cy="164212"/>
          </a:xfrm>
          <a:prstGeom prst="rect">
            <a:avLst/>
          </a:prstGeom>
          <a:noFill/>
        </p:spPr>
        <p:txBody>
          <a:bodyPr wrap="square" lIns="0" tIns="0" rIns="0" bIns="0" rtlCol="0">
            <a:spAutoFit/>
          </a:bodyPr>
          <a:lstStyle/>
          <a:p>
            <a:pPr defTabSz="1219170" fontAlgn="base">
              <a:spcBef>
                <a:spcPct val="50000"/>
              </a:spcBef>
              <a:spcAft>
                <a:spcPct val="0"/>
              </a:spcAft>
            </a:pPr>
            <a:r>
              <a:rPr lang="en-AU" sz="1067" dirty="0">
                <a:solidFill>
                  <a:srgbClr val="E2231A"/>
                </a:solidFill>
                <a:latin typeface="Arial" charset="0"/>
              </a:rPr>
              <a:t>P–6 HASS</a:t>
            </a:r>
          </a:p>
        </p:txBody>
      </p:sp>
      <p:pic>
        <p:nvPicPr>
          <p:cNvPr id="7" name="Picture 6">
            <a:extLst>
              <a:ext uri="{FF2B5EF4-FFF2-40B4-BE49-F238E27FC236}">
                <a16:creationId xmlns:a16="http://schemas.microsoft.com/office/drawing/2014/main" id="{D74A5167-3493-E59C-83A7-090D8F3A4CD5}"/>
              </a:ext>
            </a:extLst>
          </p:cNvPr>
          <p:cNvPicPr>
            <a:picLocks noChangeAspect="1"/>
          </p:cNvPicPr>
          <p:nvPr/>
        </p:nvPicPr>
        <p:blipFill>
          <a:blip r:embed="rId4"/>
          <a:stretch>
            <a:fillRect/>
          </a:stretch>
        </p:blipFill>
        <p:spPr>
          <a:xfrm>
            <a:off x="3124612" y="4938090"/>
            <a:ext cx="826097" cy="298801"/>
          </a:xfrm>
          <a:prstGeom prst="rect">
            <a:avLst/>
          </a:prstGeom>
        </p:spPr>
      </p:pic>
      <p:pic>
        <p:nvPicPr>
          <p:cNvPr id="20" name="Picture 19">
            <a:extLst>
              <a:ext uri="{FF2B5EF4-FFF2-40B4-BE49-F238E27FC236}">
                <a16:creationId xmlns:a16="http://schemas.microsoft.com/office/drawing/2014/main" id="{5DC7F397-71D7-2D08-6EC5-71E11A845202}"/>
              </a:ext>
            </a:extLst>
          </p:cNvPr>
          <p:cNvPicPr>
            <a:picLocks noChangeAspect="1"/>
          </p:cNvPicPr>
          <p:nvPr/>
        </p:nvPicPr>
        <p:blipFill>
          <a:blip r:embed="rId5"/>
          <a:stretch>
            <a:fillRect/>
          </a:stretch>
        </p:blipFill>
        <p:spPr>
          <a:xfrm>
            <a:off x="6082937" y="4913636"/>
            <a:ext cx="826097" cy="323255"/>
          </a:xfrm>
          <a:prstGeom prst="rect">
            <a:avLst/>
          </a:prstGeom>
        </p:spPr>
      </p:pic>
      <p:pic>
        <p:nvPicPr>
          <p:cNvPr id="22" name="Picture 21">
            <a:extLst>
              <a:ext uri="{FF2B5EF4-FFF2-40B4-BE49-F238E27FC236}">
                <a16:creationId xmlns:a16="http://schemas.microsoft.com/office/drawing/2014/main" id="{A47A8705-72EA-38E5-4D5C-A2D0DB04C837}"/>
              </a:ext>
            </a:extLst>
          </p:cNvPr>
          <p:cNvPicPr>
            <a:picLocks noChangeAspect="1"/>
          </p:cNvPicPr>
          <p:nvPr/>
        </p:nvPicPr>
        <p:blipFill>
          <a:blip r:embed="rId5"/>
          <a:stretch>
            <a:fillRect/>
          </a:stretch>
        </p:blipFill>
        <p:spPr>
          <a:xfrm>
            <a:off x="7575258" y="4913636"/>
            <a:ext cx="826097" cy="323255"/>
          </a:xfrm>
          <a:prstGeom prst="rect">
            <a:avLst/>
          </a:prstGeom>
        </p:spPr>
      </p:pic>
      <p:pic>
        <p:nvPicPr>
          <p:cNvPr id="26" name="Picture 25">
            <a:extLst>
              <a:ext uri="{FF2B5EF4-FFF2-40B4-BE49-F238E27FC236}">
                <a16:creationId xmlns:a16="http://schemas.microsoft.com/office/drawing/2014/main" id="{86AA1421-D340-385A-780E-183DD050A899}"/>
              </a:ext>
            </a:extLst>
          </p:cNvPr>
          <p:cNvPicPr>
            <a:picLocks noChangeAspect="1"/>
          </p:cNvPicPr>
          <p:nvPr/>
        </p:nvPicPr>
        <p:blipFill>
          <a:blip r:embed="rId6"/>
          <a:stretch>
            <a:fillRect/>
          </a:stretch>
        </p:blipFill>
        <p:spPr>
          <a:xfrm>
            <a:off x="8977591" y="4925405"/>
            <a:ext cx="1124057" cy="311486"/>
          </a:xfrm>
          <a:prstGeom prst="rect">
            <a:avLst/>
          </a:prstGeom>
        </p:spPr>
      </p:pic>
      <p:pic>
        <p:nvPicPr>
          <p:cNvPr id="30" name="Picture 29">
            <a:extLst>
              <a:ext uri="{FF2B5EF4-FFF2-40B4-BE49-F238E27FC236}">
                <a16:creationId xmlns:a16="http://schemas.microsoft.com/office/drawing/2014/main" id="{55177F65-142D-2187-7C3C-E8C7B517AEC7}"/>
              </a:ext>
            </a:extLst>
          </p:cNvPr>
          <p:cNvPicPr>
            <a:picLocks noChangeAspect="1"/>
          </p:cNvPicPr>
          <p:nvPr/>
        </p:nvPicPr>
        <p:blipFill>
          <a:blip r:embed="rId7"/>
          <a:stretch>
            <a:fillRect/>
          </a:stretch>
        </p:blipFill>
        <p:spPr>
          <a:xfrm>
            <a:off x="10467382" y="4955910"/>
            <a:ext cx="1314127" cy="280981"/>
          </a:xfrm>
          <a:prstGeom prst="rect">
            <a:avLst/>
          </a:prstGeom>
        </p:spPr>
      </p:pic>
      <p:pic>
        <p:nvPicPr>
          <p:cNvPr id="31" name="Picture 30">
            <a:extLst>
              <a:ext uri="{FF2B5EF4-FFF2-40B4-BE49-F238E27FC236}">
                <a16:creationId xmlns:a16="http://schemas.microsoft.com/office/drawing/2014/main" id="{6A06B11A-EC3C-EEDD-1179-DA812381F574}"/>
              </a:ext>
            </a:extLst>
          </p:cNvPr>
          <p:cNvPicPr>
            <a:picLocks noChangeAspect="1"/>
          </p:cNvPicPr>
          <p:nvPr/>
        </p:nvPicPr>
        <p:blipFill>
          <a:blip r:embed="rId7"/>
          <a:stretch>
            <a:fillRect/>
          </a:stretch>
        </p:blipFill>
        <p:spPr>
          <a:xfrm>
            <a:off x="4588380" y="4955910"/>
            <a:ext cx="1314127" cy="280981"/>
          </a:xfrm>
          <a:prstGeom prst="rect">
            <a:avLst/>
          </a:prstGeom>
        </p:spPr>
      </p:pic>
      <p:cxnSp>
        <p:nvCxnSpPr>
          <p:cNvPr id="25" name="Straight Arrow Connector 24">
            <a:extLst>
              <a:ext uri="{FF2B5EF4-FFF2-40B4-BE49-F238E27FC236}">
                <a16:creationId xmlns:a16="http://schemas.microsoft.com/office/drawing/2014/main" id="{4ABBC3F2-D2C2-616F-1AFC-FF0A403C008B}"/>
              </a:ext>
            </a:extLst>
          </p:cNvPr>
          <p:cNvCxnSpPr>
            <a:cxnSpLocks/>
          </p:cNvCxnSpPr>
          <p:nvPr/>
        </p:nvCxnSpPr>
        <p:spPr>
          <a:xfrm>
            <a:off x="4990674" y="5182007"/>
            <a:ext cx="0" cy="396000"/>
          </a:xfrm>
          <a:prstGeom prst="straightConnector1">
            <a:avLst/>
          </a:prstGeom>
          <a:ln w="38100">
            <a:solidFill>
              <a:srgbClr val="E2231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841A73AF-658C-FFE6-6E1E-F3F2EC4F17C3}"/>
              </a:ext>
            </a:extLst>
          </p:cNvPr>
          <p:cNvGraphicFramePr>
            <a:graphicFrameLocks noGrp="1"/>
          </p:cNvGraphicFramePr>
          <p:nvPr>
            <p:extLst>
              <p:ext uri="{D42A27DB-BD31-4B8C-83A1-F6EECF244321}">
                <p14:modId xmlns:p14="http://schemas.microsoft.com/office/powerpoint/2010/main" val="2186585445"/>
              </p:ext>
            </p:extLst>
          </p:nvPr>
        </p:nvGraphicFramePr>
        <p:xfrm>
          <a:off x="6132997" y="5659574"/>
          <a:ext cx="1552073" cy="640080"/>
        </p:xfrm>
        <a:graphic>
          <a:graphicData uri="http://schemas.openxmlformats.org/drawingml/2006/table">
            <a:tbl>
              <a:tblPr firstRow="1" bandRow="1">
                <a:tableStyleId>{5940675A-B579-460E-94D1-54222C63F5DA}</a:tableStyleId>
              </a:tblPr>
              <a:tblGrid>
                <a:gridCol w="1552073">
                  <a:extLst>
                    <a:ext uri="{9D8B030D-6E8A-4147-A177-3AD203B41FA5}">
                      <a16:colId xmlns:a16="http://schemas.microsoft.com/office/drawing/2014/main" val="3197418839"/>
                    </a:ext>
                  </a:extLst>
                </a:gridCol>
              </a:tblGrid>
              <a:tr h="437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mn-lt"/>
                          <a:ea typeface="+mn-ea"/>
                          <a:cs typeface="+mn-cs"/>
                        </a:rPr>
                        <a:t>AC9HS3S04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FFFFFF"/>
                          </a:solidFill>
                          <a:effectLst/>
                          <a:uLnTx/>
                          <a:uFillTx/>
                          <a:latin typeface="+mn-lt"/>
                          <a:ea typeface="+mn-ea"/>
                          <a:cs typeface="+mn-cs"/>
                        </a:rPr>
                        <a:t>analyse</a:t>
                      </a:r>
                      <a:r>
                        <a:rPr kumimoji="0" lang="en-US" sz="900" b="0" i="0" u="none" strike="noStrike" kern="1200" cap="none" spc="0" normalizeH="0" baseline="0" noProof="0">
                          <a:ln>
                            <a:noFill/>
                          </a:ln>
                          <a:solidFill>
                            <a:srgbClr val="FFFFFF"/>
                          </a:solidFill>
                          <a:effectLst/>
                          <a:uLnTx/>
                          <a:uFillTx/>
                          <a:latin typeface="+mn-lt"/>
                          <a:ea typeface="+mn-ea"/>
                          <a:cs typeface="+mn-cs"/>
                        </a:rPr>
                        <a:t> information and data, and identify perspectives</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2231A"/>
                    </a:solidFill>
                  </a:tcPr>
                </a:tc>
                <a:extLst>
                  <a:ext uri="{0D108BD9-81ED-4DB2-BD59-A6C34878D82A}">
                    <a16:rowId xmlns:a16="http://schemas.microsoft.com/office/drawing/2014/main" val="4069392379"/>
                  </a:ext>
                </a:extLst>
              </a:tr>
            </a:tbl>
          </a:graphicData>
        </a:graphic>
      </p:graphicFrame>
      <p:sp>
        <p:nvSpPr>
          <p:cNvPr id="33" name="TextBox 32">
            <a:extLst>
              <a:ext uri="{FF2B5EF4-FFF2-40B4-BE49-F238E27FC236}">
                <a16:creationId xmlns:a16="http://schemas.microsoft.com/office/drawing/2014/main" id="{B2004841-5C23-6A14-41B0-2ECA93DDFFBC}"/>
              </a:ext>
            </a:extLst>
          </p:cNvPr>
          <p:cNvSpPr txBox="1"/>
          <p:nvPr/>
        </p:nvSpPr>
        <p:spPr>
          <a:xfrm>
            <a:off x="6350407" y="5504133"/>
            <a:ext cx="1071716" cy="164212"/>
          </a:xfrm>
          <a:prstGeom prst="rect">
            <a:avLst/>
          </a:prstGeom>
          <a:noFill/>
        </p:spPr>
        <p:txBody>
          <a:bodyPr wrap="square" lIns="0" tIns="0" rIns="0" bIns="0" rtlCol="0">
            <a:spAutoFit/>
          </a:bodyPr>
          <a:lstStyle/>
          <a:p>
            <a:pPr defTabSz="1219170" fontAlgn="base">
              <a:spcBef>
                <a:spcPct val="50000"/>
              </a:spcBef>
              <a:spcAft>
                <a:spcPct val="0"/>
              </a:spcAft>
            </a:pPr>
            <a:r>
              <a:rPr lang="en-AU" sz="1067" dirty="0">
                <a:solidFill>
                  <a:srgbClr val="E2231A"/>
                </a:solidFill>
                <a:latin typeface="Arial" charset="0"/>
              </a:rPr>
              <a:t>P–6 HASS</a:t>
            </a:r>
          </a:p>
        </p:txBody>
      </p:sp>
      <p:cxnSp>
        <p:nvCxnSpPr>
          <p:cNvPr id="34" name="Straight Arrow Connector 33">
            <a:extLst>
              <a:ext uri="{FF2B5EF4-FFF2-40B4-BE49-F238E27FC236}">
                <a16:creationId xmlns:a16="http://schemas.microsoft.com/office/drawing/2014/main" id="{A86C8D78-65CE-FE81-D8FC-EC41F912A551}"/>
              </a:ext>
            </a:extLst>
          </p:cNvPr>
          <p:cNvCxnSpPr>
            <a:cxnSpLocks/>
          </p:cNvCxnSpPr>
          <p:nvPr/>
        </p:nvCxnSpPr>
        <p:spPr>
          <a:xfrm>
            <a:off x="6217511" y="5182007"/>
            <a:ext cx="0" cy="396000"/>
          </a:xfrm>
          <a:prstGeom prst="straightConnector1">
            <a:avLst/>
          </a:prstGeom>
          <a:ln w="38100">
            <a:solidFill>
              <a:srgbClr val="E223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6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1D82-4148-48AB-738D-C037A3D2C31F}"/>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2DA026E-B22E-250A-2064-F1D13C094090}"/>
              </a:ext>
            </a:extLst>
          </p:cNvPr>
          <p:cNvGraphicFramePr/>
          <p:nvPr>
            <p:extLst>
              <p:ext uri="{D42A27DB-BD31-4B8C-83A1-F6EECF244321}">
                <p14:modId xmlns:p14="http://schemas.microsoft.com/office/powerpoint/2010/main" val="101610474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9AF25AC0-9D50-8FE1-3C59-0DA664AC1CB9}"/>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158764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5A09B5-CD4F-FAF9-F2D4-BB719A801A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90DE58-4DA7-4135-50E5-B7E3DBA0D598}"/>
              </a:ext>
            </a:extLst>
          </p:cNvPr>
          <p:cNvSpPr txBox="1">
            <a:spLocks/>
          </p:cNvSpPr>
          <p:nvPr/>
        </p:nvSpPr>
        <p:spPr>
          <a:xfrm>
            <a:off x="436033" y="366184"/>
            <a:ext cx="10435167" cy="5891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An approach for embedding the capability in planning</a:t>
            </a:r>
          </a:p>
        </p:txBody>
      </p:sp>
      <p:sp>
        <p:nvSpPr>
          <p:cNvPr id="8" name="Rectangle: Rounded Corners 7">
            <a:extLst>
              <a:ext uri="{FF2B5EF4-FFF2-40B4-BE49-F238E27FC236}">
                <a16:creationId xmlns:a16="http://schemas.microsoft.com/office/drawing/2014/main" id="{F9BBB11F-7979-66C7-172E-ECE362B0BB43}"/>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10" name="Rectangle: Rounded Corners 9">
            <a:extLst>
              <a:ext uri="{FF2B5EF4-FFF2-40B4-BE49-F238E27FC236}">
                <a16:creationId xmlns:a16="http://schemas.microsoft.com/office/drawing/2014/main" id="{506E4E66-C2F5-E0D1-2CCA-4B3A92D81BB1}"/>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B40854C-FF70-CF6C-E510-79D5981C9305}"/>
              </a:ext>
            </a:extLst>
          </p:cNvPr>
          <p:cNvSpPr/>
          <p:nvPr/>
        </p:nvSpPr>
        <p:spPr>
          <a:xfrm>
            <a:off x="8984910" y="2105560"/>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03FAA93D-E5B8-8F8E-CF61-510C7D37AC39}"/>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17" name="TextBox 16">
            <a:extLst>
              <a:ext uri="{FF2B5EF4-FFF2-40B4-BE49-F238E27FC236}">
                <a16:creationId xmlns:a16="http://schemas.microsoft.com/office/drawing/2014/main" id="{24419B4F-F650-031A-D7B9-534B2F8E74A1}"/>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dirty="0">
                <a:solidFill>
                  <a:srgbClr val="3BB554"/>
                </a:solidFill>
                <a:latin typeface="Arial"/>
                <a:cs typeface="Arial"/>
              </a:rPr>
              <a:t>Sequence teaching and learning</a:t>
            </a:r>
            <a:endParaRPr lang="en-AU" sz="1867" b="1" dirty="0">
              <a:solidFill>
                <a:srgbClr val="3BB554"/>
              </a:solidFill>
              <a:latin typeface="Calibri" panose="020F0502020204030204"/>
            </a:endParaRPr>
          </a:p>
        </p:txBody>
      </p:sp>
      <p:cxnSp>
        <p:nvCxnSpPr>
          <p:cNvPr id="30" name="Straight Arrow Connector 29">
            <a:extLst>
              <a:ext uri="{FF2B5EF4-FFF2-40B4-BE49-F238E27FC236}">
                <a16:creationId xmlns:a16="http://schemas.microsoft.com/office/drawing/2014/main" id="{A1E83BAC-8886-0800-9ED7-52C63A3B44C5}"/>
              </a:ext>
            </a:extLst>
          </p:cNvPr>
          <p:cNvCxnSpPr>
            <a:cxnSpLocks/>
          </p:cNvCxnSpPr>
          <p:nvPr/>
        </p:nvCxnSpPr>
        <p:spPr>
          <a:xfrm>
            <a:off x="4812545" y="1812371"/>
            <a:ext cx="6029815" cy="0"/>
          </a:xfrm>
          <a:prstGeom prst="straightConnector1">
            <a:avLst/>
          </a:prstGeom>
          <a:ln w="38100">
            <a:solidFill>
              <a:srgbClr val="3BB55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C1FBCC7-D206-B40D-2AF8-F9D92825C4EF}"/>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7B3260B5-FD84-FCF2-3315-B62A052AA2F0}"/>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823D38E-91A8-5C4D-4388-C3AA6AF9AA01}"/>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7EC1FDB2-5643-339C-501C-3C5DF40D2156}"/>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BFC0732-7A6D-1DCD-4C18-F0998C283DE6}"/>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37" name="Straight Arrow Connector 36">
            <a:extLst>
              <a:ext uri="{FF2B5EF4-FFF2-40B4-BE49-F238E27FC236}">
                <a16:creationId xmlns:a16="http://schemas.microsoft.com/office/drawing/2014/main" id="{650C923D-63DD-BC1F-DF2A-23B34C796D10}"/>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38BC74-0FBA-7549-3EF9-FD8673659984}"/>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39" name="Straight Connector 38">
            <a:extLst>
              <a:ext uri="{FF2B5EF4-FFF2-40B4-BE49-F238E27FC236}">
                <a16:creationId xmlns:a16="http://schemas.microsoft.com/office/drawing/2014/main" id="{E2F35C33-9B9B-E480-5A92-C8AF39606E9D}"/>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F1ED692-6721-7921-DD34-CCB3CC90951B}"/>
              </a:ext>
            </a:extLst>
          </p:cNvPr>
          <p:cNvSpPr/>
          <p:nvPr/>
        </p:nvSpPr>
        <p:spPr>
          <a:xfrm>
            <a:off x="5240001"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within </a:t>
            </a: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planning</a:t>
            </a:r>
          </a:p>
        </p:txBody>
      </p:sp>
      <p:sp>
        <p:nvSpPr>
          <p:cNvPr id="41" name="Rectangle: Rounded Corners 40">
            <a:extLst>
              <a:ext uri="{FF2B5EF4-FFF2-40B4-BE49-F238E27FC236}">
                <a16:creationId xmlns:a16="http://schemas.microsoft.com/office/drawing/2014/main" id="{052A9C8F-C11C-84BE-3D81-739D63D3F2EA}"/>
              </a:ext>
            </a:extLst>
          </p:cNvPr>
          <p:cNvSpPr/>
          <p:nvPr/>
        </p:nvSpPr>
        <p:spPr>
          <a:xfrm>
            <a:off x="7112455"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243250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B3B5-B61C-E201-102C-AB0C571511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508BAA-3E2B-963E-EF6B-A1BDB4345774}"/>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Identify curriculum</a:t>
            </a:r>
          </a:p>
        </p:txBody>
      </p:sp>
      <p:sp>
        <p:nvSpPr>
          <p:cNvPr id="2" name="Rectangle: Rounded Corners 1">
            <a:extLst>
              <a:ext uri="{FF2B5EF4-FFF2-40B4-BE49-F238E27FC236}">
                <a16:creationId xmlns:a16="http://schemas.microsoft.com/office/drawing/2014/main" id="{A1ECE2C6-513D-B50F-4CD5-009C0F63C01A}"/>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4" name="Rectangle: Rounded Corners 3">
            <a:extLst>
              <a:ext uri="{FF2B5EF4-FFF2-40B4-BE49-F238E27FC236}">
                <a16:creationId xmlns:a16="http://schemas.microsoft.com/office/drawing/2014/main" id="{79D25F12-D9CD-24F2-8060-C645F40B4EEB}"/>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2F215F0-FBF1-F96F-D31F-073C8858F3C4}"/>
              </a:ext>
            </a:extLst>
          </p:cNvPr>
          <p:cNvSpPr/>
          <p:nvPr/>
        </p:nvSpPr>
        <p:spPr>
          <a:xfrm>
            <a:off x="8984910"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chemeClr val="bg1"/>
                </a:solidFill>
                <a:latin typeface="Arial" panose="020B0604020202020204" pitchFamily="34" charset="0"/>
                <a:cs typeface="Arial" panose="020B0604020202020204" pitchFamily="34" charset="0"/>
              </a:rPr>
              <a:t>Provide opportunities for students to </a:t>
            </a:r>
            <a:r>
              <a:rPr lang="en-US" sz="1600" err="1">
                <a:solidFill>
                  <a:schemeClr val="bg1"/>
                </a:solidFill>
                <a:latin typeface="Arial" panose="020B0604020202020204" pitchFamily="34" charset="0"/>
                <a:cs typeface="Arial" panose="020B0604020202020204" pitchFamily="34" charset="0"/>
              </a:rPr>
              <a:t>practise</a:t>
            </a:r>
            <a:r>
              <a:rPr lang="en-US" sz="1600">
                <a:solidFill>
                  <a:schemeClr val="bg1"/>
                </a:solidFill>
                <a:latin typeface="Arial" panose="020B0604020202020204" pitchFamily="34" charset="0"/>
                <a:cs typeface="Arial" panose="020B0604020202020204" pitchFamily="34" charset="0"/>
              </a:rPr>
              <a:t> and receive feedback</a:t>
            </a:r>
          </a:p>
        </p:txBody>
      </p:sp>
      <p:sp>
        <p:nvSpPr>
          <p:cNvPr id="6" name="TextBox 5">
            <a:extLst>
              <a:ext uri="{FF2B5EF4-FFF2-40B4-BE49-F238E27FC236}">
                <a16:creationId xmlns:a16="http://schemas.microsoft.com/office/drawing/2014/main" id="{C907D402-7883-AEBB-E170-13E48ED84655}"/>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7" name="TextBox 6">
            <a:extLst>
              <a:ext uri="{FF2B5EF4-FFF2-40B4-BE49-F238E27FC236}">
                <a16:creationId xmlns:a16="http://schemas.microsoft.com/office/drawing/2014/main" id="{B1034377-B22C-9855-5B84-BFD6D8D858EC}"/>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chemeClr val="accent1">
                    <a:lumMod val="20000"/>
                    <a:lumOff val="80000"/>
                  </a:schemeClr>
                </a:solidFill>
                <a:latin typeface="Arial"/>
                <a:cs typeface="Arial"/>
              </a:rPr>
              <a:t>Sequence teaching and learning</a:t>
            </a:r>
            <a:endParaRPr lang="en-AU" sz="1867" b="1">
              <a:solidFill>
                <a:schemeClr val="accent1">
                  <a:lumMod val="20000"/>
                  <a:lumOff val="80000"/>
                </a:schemeClr>
              </a:solidFill>
              <a:latin typeface="Calibri" panose="020F0502020204030204"/>
            </a:endParaRPr>
          </a:p>
        </p:txBody>
      </p:sp>
      <p:cxnSp>
        <p:nvCxnSpPr>
          <p:cNvPr id="9" name="Straight Arrow Connector 8">
            <a:extLst>
              <a:ext uri="{FF2B5EF4-FFF2-40B4-BE49-F238E27FC236}">
                <a16:creationId xmlns:a16="http://schemas.microsoft.com/office/drawing/2014/main" id="{73483CE7-915E-B7BD-2F9C-112D41F03F3B}"/>
              </a:ext>
            </a:extLst>
          </p:cNvPr>
          <p:cNvCxnSpPr>
            <a:cxnSpLocks/>
          </p:cNvCxnSpPr>
          <p:nvPr/>
        </p:nvCxnSpPr>
        <p:spPr>
          <a:xfrm>
            <a:off x="4812545" y="1812371"/>
            <a:ext cx="6029815" cy="0"/>
          </a:xfrm>
          <a:prstGeom prst="straightConnector1">
            <a:avLst/>
          </a:prstGeom>
          <a:ln w="381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AA4F87F-040F-0677-9A30-8E3942FAF721}"/>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182B628-EBE6-2536-AC39-612AEB7E3ECC}"/>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DFD36B-3F80-EFAD-4110-F66CEC5DC3B6}"/>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D19616-B411-5691-8C4C-6E1786BEA49F}"/>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58A2151-A3C7-3069-730D-D4B7647E4558}"/>
              </a:ext>
            </a:extLst>
          </p:cNvPr>
          <p:cNvSpPr txBox="1"/>
          <p:nvPr/>
        </p:nvSpPr>
        <p:spPr>
          <a:xfrm>
            <a:off x="556503" y="2981278"/>
            <a:ext cx="1560000" cy="348878"/>
          </a:xfrm>
          <a:prstGeom prst="rect">
            <a:avLst/>
          </a:prstGeom>
          <a:noFill/>
        </p:spPr>
        <p:txBody>
          <a:bodyPr wrap="square" lIns="121920" tIns="60960" rIns="121920" bIns="60960" rtlCol="0" anchor="t">
            <a:spAutoFit/>
          </a:bodyPr>
          <a:lstStyle/>
          <a:p>
            <a:pPr algn="ctr" defTabSz="914377">
              <a:defRPr/>
            </a:pPr>
            <a:r>
              <a:rPr lang="en-AU" sz="1467" b="1" dirty="0">
                <a:solidFill>
                  <a:srgbClr val="7F7F7F"/>
                </a:solidFill>
                <a:latin typeface="Arial"/>
                <a:cs typeface="Arial"/>
              </a:rPr>
              <a:t>Learning area</a:t>
            </a:r>
            <a:endParaRPr lang="en-AU" sz="1467" b="1" dirty="0">
              <a:solidFill>
                <a:srgbClr val="7F7F7F"/>
              </a:solidFill>
              <a:latin typeface="Calibri" panose="020F0502020204030204"/>
            </a:endParaRPr>
          </a:p>
        </p:txBody>
      </p:sp>
      <p:cxnSp>
        <p:nvCxnSpPr>
          <p:cNvPr id="19" name="Straight Arrow Connector 18">
            <a:extLst>
              <a:ext uri="{FF2B5EF4-FFF2-40B4-BE49-F238E27FC236}">
                <a16:creationId xmlns:a16="http://schemas.microsoft.com/office/drawing/2014/main" id="{0D2B9A10-E130-80E2-D7F3-96182150FF79}"/>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7BBC7F4-9E4B-8FDA-004D-73A344D77E41}"/>
              </a:ext>
            </a:extLst>
          </p:cNvPr>
          <p:cNvSpPr txBox="1"/>
          <p:nvPr/>
        </p:nvSpPr>
        <p:spPr>
          <a:xfrm>
            <a:off x="2538974" y="2981278"/>
            <a:ext cx="1872000" cy="348878"/>
          </a:xfrm>
          <a:prstGeom prst="rect">
            <a:avLst/>
          </a:prstGeom>
          <a:noFill/>
        </p:spPr>
        <p:txBody>
          <a:bodyPr wrap="square" lIns="0" tIns="60960" rIns="0" bIns="60960" rtlCol="0" anchor="t">
            <a:spAutoFit/>
          </a:bodyPr>
          <a:lstStyle/>
          <a:p>
            <a:pPr algn="ctr" defTabSz="914377">
              <a:defRPr/>
            </a:pPr>
            <a:r>
              <a:rPr lang="en-AU" sz="1467" b="1" dirty="0">
                <a:solidFill>
                  <a:srgbClr val="7F7F7F"/>
                </a:solidFill>
                <a:latin typeface="Arial"/>
                <a:cs typeface="Arial"/>
              </a:rPr>
              <a:t>General capability</a:t>
            </a:r>
            <a:endParaRPr lang="en-AU" sz="1467" b="1" dirty="0">
              <a:solidFill>
                <a:srgbClr val="7F7F7F"/>
              </a:solidFill>
              <a:latin typeface="Calibri" panose="020F0502020204030204"/>
            </a:endParaRPr>
          </a:p>
        </p:txBody>
      </p:sp>
      <p:cxnSp>
        <p:nvCxnSpPr>
          <p:cNvPr id="21" name="Straight Connector 20">
            <a:extLst>
              <a:ext uri="{FF2B5EF4-FFF2-40B4-BE49-F238E27FC236}">
                <a16:creationId xmlns:a16="http://schemas.microsoft.com/office/drawing/2014/main" id="{6D03AB95-0976-6FCA-10CC-9B5CE3EC7C57}"/>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4D80423-7F60-3D4E-4C09-14085A9768DD}"/>
              </a:ext>
            </a:extLst>
          </p:cNvPr>
          <p:cNvSpPr/>
          <p:nvPr/>
        </p:nvSpPr>
        <p:spPr>
          <a:xfrm>
            <a:off x="5240001"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Select and sequence learning activities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within </a:t>
            </a: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planning</a:t>
            </a:r>
          </a:p>
        </p:txBody>
      </p:sp>
      <p:sp>
        <p:nvSpPr>
          <p:cNvPr id="23" name="Rectangle: Rounded Corners 22">
            <a:extLst>
              <a:ext uri="{FF2B5EF4-FFF2-40B4-BE49-F238E27FC236}">
                <a16:creationId xmlns:a16="http://schemas.microsoft.com/office/drawing/2014/main" id="{A657392F-6A72-5586-AFEE-2A10DA50E56C}"/>
              </a:ext>
            </a:extLst>
          </p:cNvPr>
          <p:cNvSpPr/>
          <p:nvPr/>
        </p:nvSpPr>
        <p:spPr>
          <a:xfrm>
            <a:off x="7112455"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chemeClr val="bg1"/>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390273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A8C9-6BB3-A158-88DD-7E7E6AFCE1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3E622F-9F01-7229-5E20-F74C0D681BC6}"/>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Identify curriculum: Years 5–6 HPE example</a:t>
            </a:r>
          </a:p>
        </p:txBody>
      </p:sp>
      <p:graphicFrame>
        <p:nvGraphicFramePr>
          <p:cNvPr id="8" name="Content Placeholder 3">
            <a:extLst>
              <a:ext uri="{FF2B5EF4-FFF2-40B4-BE49-F238E27FC236}">
                <a16:creationId xmlns:a16="http://schemas.microsoft.com/office/drawing/2014/main" id="{F1E4ED77-3A4D-0226-9E23-B73230E0DCA6}"/>
              </a:ext>
            </a:extLst>
          </p:cNvPr>
          <p:cNvGraphicFramePr>
            <a:graphicFrameLocks/>
          </p:cNvGraphicFramePr>
          <p:nvPr/>
        </p:nvGraphicFramePr>
        <p:xfrm>
          <a:off x="3290451" y="990925"/>
          <a:ext cx="5007388" cy="2948856"/>
        </p:xfrm>
        <a:graphic>
          <a:graphicData uri="http://schemas.openxmlformats.org/drawingml/2006/table">
            <a:tbl>
              <a:tblPr firstRow="1" bandRow="1">
                <a:tableStyleId>{17292A2E-F333-43FB-9621-5CBBE7FDCDCB}</a:tableStyleId>
              </a:tblPr>
              <a:tblGrid>
                <a:gridCol w="1943757">
                  <a:extLst>
                    <a:ext uri="{9D8B030D-6E8A-4147-A177-3AD203B41FA5}">
                      <a16:colId xmlns:a16="http://schemas.microsoft.com/office/drawing/2014/main" val="20000"/>
                    </a:ext>
                  </a:extLst>
                </a:gridCol>
                <a:gridCol w="3063631">
                  <a:extLst>
                    <a:ext uri="{9D8B030D-6E8A-4147-A177-3AD203B41FA5}">
                      <a16:colId xmlns:a16="http://schemas.microsoft.com/office/drawing/2014/main" val="20001"/>
                    </a:ext>
                  </a:extLst>
                </a:gridCol>
              </a:tblGrid>
              <a:tr h="222561">
                <a:tc>
                  <a:txBody>
                    <a:bodyPr/>
                    <a:lstStyle/>
                    <a:p>
                      <a:pPr algn="ctr"/>
                      <a:r>
                        <a:rPr lang="en-AU" sz="15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rowSpan="2">
                  <a:txBody>
                    <a:bodyPr/>
                    <a:lstStyle/>
                    <a:p>
                      <a:r>
                        <a:rPr lang="en-AU" sz="1500" dirty="0">
                          <a:solidFill>
                            <a:schemeClr val="tx2"/>
                          </a:solidFill>
                          <a:latin typeface="Arial" panose="020B0604020202020204" pitchFamily="34" charset="0"/>
                          <a:cs typeface="Arial" panose="020B0604020202020204" pitchFamily="34" charset="0"/>
                        </a:rPr>
                        <a:t>They describe contributions they can make as a group and team member to support fair play and inclusion across a range of movement contexts.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a:solidFill>
                            <a:schemeClr val="tx2"/>
                          </a:solidFill>
                          <a:latin typeface="Arial" panose="020B0604020202020204" pitchFamily="34" charset="0"/>
                          <a:cs typeface="Arial" panose="020B0604020202020204" pitchFamily="34" charset="0"/>
                        </a:rPr>
                        <a:t>devise and test alternative rules and game modifications to support fair play and inclusive participation (AC9HP6M08).</a:t>
                      </a:r>
                      <a:endParaRPr lang="en-AU" sz="150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2"/>
                          </a:solidFill>
                          <a:latin typeface="Arial" panose="020B0604020202020204" pitchFamily="34" charset="0"/>
                          <a:cs typeface="Arial" panose="020B0604020202020204" pitchFamily="34" charset="0"/>
                        </a:rPr>
                        <a:t>participate positively in groups and teams by contributing to group activities, encouraging others and negotiating roles and responsibilities (AC9HP6M09).</a:t>
                      </a:r>
                      <a:endParaRPr lang="en-AU" sz="1500" dirty="0">
                        <a:solidFill>
                          <a:schemeClr val="tx2"/>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3E0046A4-5270-8558-A010-D3B58896E2DA}"/>
              </a:ext>
            </a:extLst>
          </p:cNvPr>
          <p:cNvGraphicFramePr>
            <a:graphicFrameLocks/>
          </p:cNvGraphicFramePr>
          <p:nvPr>
            <p:extLst>
              <p:ext uri="{D42A27DB-BD31-4B8C-83A1-F6EECF244321}">
                <p14:modId xmlns:p14="http://schemas.microsoft.com/office/powerpoint/2010/main" val="1668744451"/>
              </p:ext>
            </p:extLst>
          </p:nvPr>
        </p:nvGraphicFramePr>
        <p:xfrm>
          <a:off x="436033" y="4131885"/>
          <a:ext cx="7861806" cy="1927804"/>
        </p:xfrm>
        <a:graphic>
          <a:graphicData uri="http://schemas.openxmlformats.org/drawingml/2006/table">
            <a:tbl>
              <a:tblPr firstRow="1" bandRow="1">
                <a:tableStyleId>{17292A2E-F333-43FB-9621-5CBBE7FDCDCB}</a:tableStyleId>
              </a:tblPr>
              <a:tblGrid>
                <a:gridCol w="786180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US" sz="1450" dirty="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4424D7AB-27D7-46C2-A0F5-A9BD7D9E6D31}"/>
              </a:ext>
            </a:extLst>
          </p:cNvPr>
          <p:cNvPicPr>
            <a:picLocks noChangeAspect="1"/>
          </p:cNvPicPr>
          <p:nvPr/>
        </p:nvPicPr>
        <p:blipFill>
          <a:blip r:embed="rId3"/>
          <a:stretch>
            <a:fillRect/>
          </a:stretch>
        </p:blipFill>
        <p:spPr>
          <a:xfrm>
            <a:off x="436033" y="902503"/>
            <a:ext cx="2624219" cy="2516261"/>
          </a:xfrm>
          <a:prstGeom prst="rect">
            <a:avLst/>
          </a:prstGeom>
        </p:spPr>
      </p:pic>
      <p:sp>
        <p:nvSpPr>
          <p:cNvPr id="12" name="Rectangle 11">
            <a:extLst>
              <a:ext uri="{FF2B5EF4-FFF2-40B4-BE49-F238E27FC236}">
                <a16:creationId xmlns:a16="http://schemas.microsoft.com/office/drawing/2014/main" id="{14D69EBC-0AF0-347F-0439-105009CDA816}"/>
              </a:ext>
            </a:extLst>
          </p:cNvPr>
          <p:cNvSpPr/>
          <p:nvPr/>
        </p:nvSpPr>
        <p:spPr>
          <a:xfrm>
            <a:off x="481289" y="1961516"/>
            <a:ext cx="1103102" cy="14040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5A45A807-AB5D-9352-D61F-679DEE2C544A}"/>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56417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BD66-1CC7-6698-758E-4F7323F10B1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88BBEF-5ABB-34A8-F857-63F828A725B0}"/>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Years 5–6 HPE example</a:t>
            </a:r>
          </a:p>
        </p:txBody>
      </p:sp>
      <p:graphicFrame>
        <p:nvGraphicFramePr>
          <p:cNvPr id="8" name="Content Placeholder 3">
            <a:extLst>
              <a:ext uri="{FF2B5EF4-FFF2-40B4-BE49-F238E27FC236}">
                <a16:creationId xmlns:a16="http://schemas.microsoft.com/office/drawing/2014/main" id="{10E652B2-A3A5-1E36-0219-AF3D96D473A6}"/>
              </a:ext>
            </a:extLst>
          </p:cNvPr>
          <p:cNvGraphicFramePr>
            <a:graphicFrameLocks/>
          </p:cNvGraphicFramePr>
          <p:nvPr>
            <p:extLst>
              <p:ext uri="{D42A27DB-BD31-4B8C-83A1-F6EECF244321}">
                <p14:modId xmlns:p14="http://schemas.microsoft.com/office/powerpoint/2010/main" val="2649186717"/>
              </p:ext>
            </p:extLst>
          </p:nvPr>
        </p:nvGraphicFramePr>
        <p:xfrm>
          <a:off x="3290451" y="990925"/>
          <a:ext cx="5007388" cy="2948856"/>
        </p:xfrm>
        <a:graphic>
          <a:graphicData uri="http://schemas.openxmlformats.org/drawingml/2006/table">
            <a:tbl>
              <a:tblPr firstRow="1" bandRow="1">
                <a:tableStyleId>{17292A2E-F333-43FB-9621-5CBBE7FDCDCB}</a:tableStyleId>
              </a:tblPr>
              <a:tblGrid>
                <a:gridCol w="1943757">
                  <a:extLst>
                    <a:ext uri="{9D8B030D-6E8A-4147-A177-3AD203B41FA5}">
                      <a16:colId xmlns:a16="http://schemas.microsoft.com/office/drawing/2014/main" val="20000"/>
                    </a:ext>
                  </a:extLst>
                </a:gridCol>
                <a:gridCol w="3063631">
                  <a:extLst>
                    <a:ext uri="{9D8B030D-6E8A-4147-A177-3AD203B41FA5}">
                      <a16:colId xmlns:a16="http://schemas.microsoft.com/office/drawing/2014/main" val="20001"/>
                    </a:ext>
                  </a:extLst>
                </a:gridCol>
              </a:tblGrid>
              <a:tr h="222561">
                <a:tc>
                  <a:txBody>
                    <a:bodyPr/>
                    <a:lstStyle/>
                    <a:p>
                      <a:pPr algn="ctr"/>
                      <a:r>
                        <a:rPr lang="en-AU" sz="15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rowSpan="2">
                  <a:txBody>
                    <a:bodyPr/>
                    <a:lstStyle/>
                    <a:p>
                      <a:r>
                        <a:rPr lang="en-AU" sz="1500" dirty="0">
                          <a:solidFill>
                            <a:schemeClr val="bg1">
                              <a:lumMod val="85000"/>
                            </a:schemeClr>
                          </a:solidFill>
                          <a:latin typeface="Arial" panose="020B0604020202020204" pitchFamily="34" charset="0"/>
                          <a:cs typeface="Arial" panose="020B0604020202020204" pitchFamily="34" charset="0"/>
                        </a:rPr>
                        <a:t>They describe contributions they can make as a group and team member to support fair play and inclusion across a range of movement contexts.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bg1">
                              <a:lumMod val="85000"/>
                            </a:schemeClr>
                          </a:solidFill>
                          <a:latin typeface="Arial" panose="020B0604020202020204" pitchFamily="34" charset="0"/>
                          <a:cs typeface="Arial" panose="020B0604020202020204" pitchFamily="34" charset="0"/>
                        </a:rPr>
                        <a:t>devise and test alternative rules and game modifications to support fair play and inclusive participation (AC9HP6M08).</a:t>
                      </a:r>
                      <a:endParaRPr lang="en-AU" sz="1500" dirty="0">
                        <a:solidFill>
                          <a:schemeClr val="bg1">
                            <a:lumMod val="85000"/>
                          </a:schemeClr>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bg1">
                              <a:lumMod val="85000"/>
                            </a:schemeClr>
                          </a:solidFill>
                          <a:latin typeface="Arial" panose="020B0604020202020204" pitchFamily="34" charset="0"/>
                          <a:cs typeface="Arial" panose="020B0604020202020204" pitchFamily="34" charset="0"/>
                        </a:rPr>
                        <a:t>participate positively in groups and teams by contributing to group activities, encouraging others and negotiating roles and responsibilities (AC9HP6M09).</a:t>
                      </a:r>
                      <a:endParaRPr lang="en-AU" sz="1500" dirty="0">
                        <a:solidFill>
                          <a:schemeClr val="bg1">
                            <a:lumMod val="85000"/>
                          </a:schemeClr>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4F108132-BFCA-8F8F-773E-276D32091B40}"/>
              </a:ext>
            </a:extLst>
          </p:cNvPr>
          <p:cNvGraphicFramePr>
            <a:graphicFrameLocks/>
          </p:cNvGraphicFramePr>
          <p:nvPr>
            <p:extLst>
              <p:ext uri="{D42A27DB-BD31-4B8C-83A1-F6EECF244321}">
                <p14:modId xmlns:p14="http://schemas.microsoft.com/office/powerpoint/2010/main" val="448665130"/>
              </p:ext>
            </p:extLst>
          </p:nvPr>
        </p:nvGraphicFramePr>
        <p:xfrm>
          <a:off x="436033" y="4131885"/>
          <a:ext cx="7861806" cy="1927804"/>
        </p:xfrm>
        <a:graphic>
          <a:graphicData uri="http://schemas.openxmlformats.org/drawingml/2006/table">
            <a:tbl>
              <a:tblPr firstRow="1" bandRow="1">
                <a:tableStyleId>{17292A2E-F333-43FB-9621-5CBBE7FDCDCB}</a:tableStyleId>
              </a:tblPr>
              <a:tblGrid>
                <a:gridCol w="786180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US" sz="1450" dirty="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ECBC8159-0224-CC85-BE71-83906471CB97}"/>
              </a:ext>
            </a:extLst>
          </p:cNvPr>
          <p:cNvPicPr>
            <a:picLocks noChangeAspect="1"/>
          </p:cNvPicPr>
          <p:nvPr/>
        </p:nvPicPr>
        <p:blipFill>
          <a:blip r:embed="rId3"/>
          <a:stretch>
            <a:fillRect/>
          </a:stretch>
        </p:blipFill>
        <p:spPr>
          <a:xfrm>
            <a:off x="436033" y="902503"/>
            <a:ext cx="2624219" cy="2516261"/>
          </a:xfrm>
          <a:prstGeom prst="rect">
            <a:avLst/>
          </a:prstGeom>
        </p:spPr>
      </p:pic>
      <p:sp>
        <p:nvSpPr>
          <p:cNvPr id="12" name="Rectangle 11">
            <a:extLst>
              <a:ext uri="{FF2B5EF4-FFF2-40B4-BE49-F238E27FC236}">
                <a16:creationId xmlns:a16="http://schemas.microsoft.com/office/drawing/2014/main" id="{76A8B4D5-A5AE-5CE2-D735-74B3D759EA39}"/>
              </a:ext>
            </a:extLst>
          </p:cNvPr>
          <p:cNvSpPr/>
          <p:nvPr/>
        </p:nvSpPr>
        <p:spPr>
          <a:xfrm>
            <a:off x="1805129" y="1961516"/>
            <a:ext cx="1103102" cy="14040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70C9E11D-C0E6-54FA-21E7-11FC5FC5800F}"/>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79277533-ACE2-743F-CA12-EDCF6E6332DE}"/>
              </a:ext>
            </a:extLst>
          </p:cNvPr>
          <p:cNvPicPr>
            <a:picLocks noChangeAspect="1"/>
          </p:cNvPicPr>
          <p:nvPr/>
        </p:nvPicPr>
        <p:blipFill>
          <a:blip r:embed="rId4"/>
          <a:stretch>
            <a:fillRect/>
          </a:stretch>
        </p:blipFill>
        <p:spPr>
          <a:xfrm>
            <a:off x="8734567" y="1681661"/>
            <a:ext cx="2992182" cy="347420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50522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C457-A5CD-229A-479B-0CBEE5C7B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F76B6-6003-B306-3B53-BB34BB4F8EB9}"/>
              </a:ext>
            </a:extLst>
          </p:cNvPr>
          <p:cNvSpPr>
            <a:spLocks noGrp="1"/>
          </p:cNvSpPr>
          <p:nvPr>
            <p:ph type="title" idx="4294967295"/>
          </p:nvPr>
        </p:nvSpPr>
        <p:spPr>
          <a:xfrm>
            <a:off x="6523568" y="366184"/>
            <a:ext cx="5668433" cy="480483"/>
          </a:xfrm>
        </p:spPr>
        <p:txBody>
          <a:bodyPr/>
          <a:lstStyle/>
          <a:p>
            <a:r>
              <a:rPr lang="en-AU"/>
              <a:t>Success criteria</a:t>
            </a:r>
          </a:p>
        </p:txBody>
      </p:sp>
      <p:sp>
        <p:nvSpPr>
          <p:cNvPr id="5" name="Text Placeholder 4">
            <a:extLst>
              <a:ext uri="{FF2B5EF4-FFF2-40B4-BE49-F238E27FC236}">
                <a16:creationId xmlns:a16="http://schemas.microsoft.com/office/drawing/2014/main" id="{2150B1C5-C10E-0DE3-5808-4459802E8534}"/>
              </a:ext>
            </a:extLst>
          </p:cNvPr>
          <p:cNvSpPr>
            <a:spLocks noGrp="1"/>
          </p:cNvSpPr>
          <p:nvPr>
            <p:ph type="body" sz="quarter" idx="4294967295"/>
          </p:nvPr>
        </p:nvSpPr>
        <p:spPr>
          <a:xfrm>
            <a:off x="453387" y="366184"/>
            <a:ext cx="4986867" cy="480483"/>
          </a:xfrm>
        </p:spPr>
        <p:txBody>
          <a:bodyPr>
            <a:noAutofit/>
          </a:bodyPr>
          <a:lstStyle/>
          <a:p>
            <a:r>
              <a:rPr lang="en-AU" sz="3200" b="1" dirty="0"/>
              <a:t>Learning goal</a:t>
            </a:r>
          </a:p>
        </p:txBody>
      </p:sp>
      <p:sp>
        <p:nvSpPr>
          <p:cNvPr id="6" name="Text Placeholder 5">
            <a:extLst>
              <a:ext uri="{FF2B5EF4-FFF2-40B4-BE49-F238E27FC236}">
                <a16:creationId xmlns:a16="http://schemas.microsoft.com/office/drawing/2014/main" id="{266277B2-6092-A334-0180-3935510415FA}"/>
              </a:ext>
            </a:extLst>
          </p:cNvPr>
          <p:cNvSpPr>
            <a:spLocks noGrp="1"/>
          </p:cNvSpPr>
          <p:nvPr>
            <p:ph type="body" sz="quarter" idx="4294967295"/>
          </p:nvPr>
        </p:nvSpPr>
        <p:spPr>
          <a:xfrm>
            <a:off x="6521451" y="1098551"/>
            <a:ext cx="5670549" cy="4417483"/>
          </a:xfrm>
        </p:spPr>
        <p:txBody>
          <a:bodyPr/>
          <a:lstStyle/>
          <a:p>
            <a:r>
              <a:rPr lang="en-AU" dirty="0">
                <a:latin typeface="Arial"/>
                <a:cs typeface="Arial"/>
              </a:rPr>
              <a:t>You will know you are </a:t>
            </a:r>
            <a:br>
              <a:rPr lang="en-AU" dirty="0">
                <a:latin typeface="Arial"/>
                <a:cs typeface="Arial"/>
              </a:rPr>
            </a:br>
            <a:r>
              <a:rPr lang="en-AU" dirty="0">
                <a:latin typeface="Arial"/>
                <a:cs typeface="Arial"/>
              </a:rPr>
              <a:t>successful if you:</a:t>
            </a:r>
          </a:p>
          <a:p>
            <a:pPr marL="457189" indent="-457189">
              <a:buFont typeface="Arial" panose="020B0604020202020204" pitchFamily="34" charset="0"/>
              <a:buChar char="•"/>
            </a:pPr>
            <a:r>
              <a:rPr lang="en-AU" dirty="0">
                <a:latin typeface="Arial"/>
                <a:cs typeface="Arial"/>
              </a:rPr>
              <a:t>understand the structure </a:t>
            </a:r>
            <a:br>
              <a:rPr lang="en-AU" dirty="0">
                <a:latin typeface="Arial"/>
                <a:cs typeface="Arial"/>
              </a:rPr>
            </a:br>
            <a:r>
              <a:rPr lang="en-AU" dirty="0">
                <a:latin typeface="Arial"/>
                <a:cs typeface="Arial"/>
              </a:rPr>
              <a:t>and content of the Personal </a:t>
            </a:r>
            <a:br>
              <a:rPr lang="en-AU" dirty="0">
                <a:latin typeface="Arial"/>
                <a:cs typeface="Arial"/>
              </a:rPr>
            </a:br>
            <a:r>
              <a:rPr lang="en-AU" dirty="0">
                <a:latin typeface="Arial"/>
                <a:cs typeface="Arial"/>
              </a:rPr>
              <a:t>and social general capability</a:t>
            </a:r>
            <a:endParaRPr lang="en-AU" dirty="0"/>
          </a:p>
          <a:p>
            <a:pPr marL="457189" indent="-457189">
              <a:buFont typeface="Arial" panose="020B0604020202020204" pitchFamily="34" charset="0"/>
              <a:buChar char="•"/>
            </a:pPr>
            <a:r>
              <a:rPr lang="en-US" dirty="0">
                <a:latin typeface="Arial"/>
                <a:cs typeface="Arial"/>
              </a:rPr>
              <a:t>identify strategies to embed </a:t>
            </a:r>
            <a:br>
              <a:rPr lang="en-US" dirty="0">
                <a:latin typeface="Arial"/>
                <a:cs typeface="Arial"/>
              </a:rPr>
            </a:br>
            <a:r>
              <a:rPr lang="en-US" dirty="0">
                <a:latin typeface="Arial"/>
                <a:cs typeface="Arial"/>
              </a:rPr>
              <a:t>this general capability </a:t>
            </a:r>
          </a:p>
          <a:p>
            <a:pPr marL="457189" indent="-457189">
              <a:buFont typeface="Arial" panose="020B0604020202020204" pitchFamily="34" charset="0"/>
              <a:buChar char="•"/>
            </a:pPr>
            <a:r>
              <a:rPr lang="en-US" dirty="0">
                <a:latin typeface="Arial"/>
                <a:cs typeface="Arial"/>
              </a:rPr>
              <a:t>use QCAA resources to </a:t>
            </a:r>
            <a:br>
              <a:rPr lang="en-US" dirty="0">
                <a:latin typeface="Arial"/>
                <a:cs typeface="Arial"/>
              </a:rPr>
            </a:br>
            <a:r>
              <a:rPr lang="en-US" dirty="0">
                <a:latin typeface="Arial"/>
                <a:cs typeface="Arial"/>
              </a:rPr>
              <a:t>inform and support planning.</a:t>
            </a:r>
          </a:p>
          <a:p>
            <a:endParaRPr lang="en-AU" dirty="0"/>
          </a:p>
        </p:txBody>
      </p:sp>
      <p:sp>
        <p:nvSpPr>
          <p:cNvPr id="2" name="Content Placeholder 3">
            <a:extLst>
              <a:ext uri="{FF2B5EF4-FFF2-40B4-BE49-F238E27FC236}">
                <a16:creationId xmlns:a16="http://schemas.microsoft.com/office/drawing/2014/main" id="{CFC9AEB8-1497-DE0F-2C6F-641A3D82F131}"/>
              </a:ext>
            </a:extLst>
          </p:cNvPr>
          <p:cNvSpPr txBox="1">
            <a:spLocks/>
          </p:cNvSpPr>
          <p:nvPr/>
        </p:nvSpPr>
        <p:spPr>
          <a:xfrm>
            <a:off x="453388" y="1169686"/>
            <a:ext cx="4986865" cy="4487812"/>
          </a:xfrm>
          <a:prstGeom prst="rect">
            <a:avLst/>
          </a:prstGeom>
        </p:spPr>
        <p:txBody>
          <a:bodyPr lIns="0" tIns="0" rIns="0" bIns="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fontAlgn="base">
              <a:spcBef>
                <a:spcPts val="800"/>
              </a:spcBef>
              <a:spcAft>
                <a:spcPct val="0"/>
              </a:spcAft>
            </a:pPr>
            <a:r>
              <a:rPr lang="en-US" sz="2667" dirty="0">
                <a:solidFill>
                  <a:srgbClr val="000000"/>
                </a:solidFill>
              </a:rPr>
              <a:t>To develop a deeper understanding of the Australian Curriculum v9.0 Personal and social general capability.</a:t>
            </a:r>
          </a:p>
        </p:txBody>
      </p:sp>
      <p:cxnSp>
        <p:nvCxnSpPr>
          <p:cNvPr id="10" name="Straight Connector 9">
            <a:extLst>
              <a:ext uri="{FF2B5EF4-FFF2-40B4-BE49-F238E27FC236}">
                <a16:creationId xmlns:a16="http://schemas.microsoft.com/office/drawing/2014/main" id="{1C92B06C-AF8C-5E14-ECE0-EAC8E78BD129}"/>
              </a:ext>
            </a:extLst>
          </p:cNvPr>
          <p:cNvCxnSpPr>
            <a:cxnSpLocks/>
          </p:cNvCxnSpPr>
          <p:nvPr/>
        </p:nvCxnSpPr>
        <p:spPr bwMode="auto">
          <a:xfrm>
            <a:off x="5922693" y="1185078"/>
            <a:ext cx="0" cy="4487845"/>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44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AA78-4CC3-24CF-48BC-DCE0B29E0E6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DF1436E-399A-2E61-4572-A89C662AA1F3}"/>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Identify curriculum: Years 5–6 HPE example</a:t>
            </a:r>
          </a:p>
        </p:txBody>
      </p:sp>
      <p:graphicFrame>
        <p:nvGraphicFramePr>
          <p:cNvPr id="8" name="Content Placeholder 3">
            <a:extLst>
              <a:ext uri="{FF2B5EF4-FFF2-40B4-BE49-F238E27FC236}">
                <a16:creationId xmlns:a16="http://schemas.microsoft.com/office/drawing/2014/main" id="{90227C84-6323-691B-77A5-58ECA43551B6}"/>
              </a:ext>
            </a:extLst>
          </p:cNvPr>
          <p:cNvGraphicFramePr>
            <a:graphicFrameLocks/>
          </p:cNvGraphicFramePr>
          <p:nvPr>
            <p:extLst>
              <p:ext uri="{D42A27DB-BD31-4B8C-83A1-F6EECF244321}">
                <p14:modId xmlns:p14="http://schemas.microsoft.com/office/powerpoint/2010/main" val="4058359034"/>
              </p:ext>
            </p:extLst>
          </p:nvPr>
        </p:nvGraphicFramePr>
        <p:xfrm>
          <a:off x="3290451" y="990925"/>
          <a:ext cx="5007388" cy="2948856"/>
        </p:xfrm>
        <a:graphic>
          <a:graphicData uri="http://schemas.openxmlformats.org/drawingml/2006/table">
            <a:tbl>
              <a:tblPr firstRow="1" bandRow="1">
                <a:tableStyleId>{17292A2E-F333-43FB-9621-5CBBE7FDCDCB}</a:tableStyleId>
              </a:tblPr>
              <a:tblGrid>
                <a:gridCol w="1943757">
                  <a:extLst>
                    <a:ext uri="{9D8B030D-6E8A-4147-A177-3AD203B41FA5}">
                      <a16:colId xmlns:a16="http://schemas.microsoft.com/office/drawing/2014/main" val="20000"/>
                    </a:ext>
                  </a:extLst>
                </a:gridCol>
                <a:gridCol w="3063631">
                  <a:extLst>
                    <a:ext uri="{9D8B030D-6E8A-4147-A177-3AD203B41FA5}">
                      <a16:colId xmlns:a16="http://schemas.microsoft.com/office/drawing/2014/main" val="20001"/>
                    </a:ext>
                  </a:extLst>
                </a:gridCol>
              </a:tblGrid>
              <a:tr h="222561">
                <a:tc>
                  <a:txBody>
                    <a:bodyPr/>
                    <a:lstStyle/>
                    <a:p>
                      <a:pPr algn="ctr"/>
                      <a:r>
                        <a:rPr lang="en-AU" sz="15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5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rowSpan="2">
                  <a:txBody>
                    <a:bodyPr/>
                    <a:lstStyle/>
                    <a:p>
                      <a:r>
                        <a:rPr lang="en-AU" sz="1500" dirty="0">
                          <a:solidFill>
                            <a:schemeClr val="bg1">
                              <a:lumMod val="85000"/>
                            </a:schemeClr>
                          </a:solidFill>
                          <a:latin typeface="Arial" panose="020B0604020202020204" pitchFamily="34" charset="0"/>
                          <a:cs typeface="Arial" panose="020B0604020202020204" pitchFamily="34" charset="0"/>
                        </a:rPr>
                        <a:t>They describe contributions they can make as a group and team member to support fair play and inclusion across a range of movement contexts.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a:solidFill>
                            <a:schemeClr val="bg1">
                              <a:lumMod val="85000"/>
                            </a:schemeClr>
                          </a:solidFill>
                          <a:latin typeface="Arial" panose="020B0604020202020204" pitchFamily="34" charset="0"/>
                          <a:cs typeface="Arial" panose="020B0604020202020204" pitchFamily="34" charset="0"/>
                        </a:rPr>
                        <a:t>devise and test alternative rules and game modifications to support fair play and inclusive participation (AC9HP6M08).</a:t>
                      </a:r>
                      <a:endParaRPr lang="en-AU" sz="1500">
                        <a:solidFill>
                          <a:schemeClr val="bg1">
                            <a:lumMod val="85000"/>
                          </a:schemeClr>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278013">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bg1">
                              <a:lumMod val="85000"/>
                            </a:schemeClr>
                          </a:solidFill>
                          <a:latin typeface="Arial" panose="020B0604020202020204" pitchFamily="34" charset="0"/>
                          <a:cs typeface="Arial" panose="020B0604020202020204" pitchFamily="34" charset="0"/>
                        </a:rPr>
                        <a:t>participate positively in groups and teams by contributing to group activities, encouraging others and negotiating roles and responsibilities (AC9HP6M09).</a:t>
                      </a:r>
                      <a:endParaRPr lang="en-AU" sz="1500" dirty="0">
                        <a:solidFill>
                          <a:schemeClr val="bg1">
                            <a:lumMod val="85000"/>
                          </a:schemeClr>
                        </a:solidFill>
                        <a:latin typeface="Arial" panose="020B0604020202020204" pitchFamily="34" charset="0"/>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1CFAEA18-98AE-0CCE-A00B-611D66AE6538}"/>
              </a:ext>
            </a:extLst>
          </p:cNvPr>
          <p:cNvGraphicFramePr>
            <a:graphicFrameLocks/>
          </p:cNvGraphicFramePr>
          <p:nvPr>
            <p:extLst>
              <p:ext uri="{D42A27DB-BD31-4B8C-83A1-F6EECF244321}">
                <p14:modId xmlns:p14="http://schemas.microsoft.com/office/powerpoint/2010/main" val="3027760252"/>
              </p:ext>
            </p:extLst>
          </p:nvPr>
        </p:nvGraphicFramePr>
        <p:xfrm>
          <a:off x="436033" y="4131885"/>
          <a:ext cx="7861806" cy="1927804"/>
        </p:xfrm>
        <a:graphic>
          <a:graphicData uri="http://schemas.openxmlformats.org/drawingml/2006/table">
            <a:tbl>
              <a:tblPr firstRow="1" bandRow="1">
                <a:tableStyleId>{17292A2E-F333-43FB-9621-5CBBE7FDCDCB}</a:tableStyleId>
              </a:tblPr>
              <a:tblGrid>
                <a:gridCol w="786180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0">
                <a:tc>
                  <a:txBody>
                    <a:bodyPr/>
                    <a:lstStyle/>
                    <a:p>
                      <a:r>
                        <a:rPr lang="en-US" sz="1450" dirty="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a:t>
                      </a:r>
                      <a:br>
                        <a:rPr lang="en-US" sz="1450" dirty="0">
                          <a:solidFill>
                            <a:schemeClr val="tx2"/>
                          </a:solidFill>
                          <a:latin typeface="Arial" panose="020B0604020202020204" pitchFamily="34" charset="0"/>
                          <a:cs typeface="Arial" panose="020B0604020202020204" pitchFamily="34" charset="0"/>
                        </a:rPr>
                      </a:br>
                      <a:r>
                        <a:rPr lang="en-US" sz="1450" dirty="0">
                          <a:solidFill>
                            <a:schemeClr val="tx2"/>
                          </a:solidFill>
                          <a:latin typeface="Arial" panose="020B0604020202020204" pitchFamily="34" charset="0"/>
                          <a:cs typeface="Arial" panose="020B0604020202020204" pitchFamily="34" charset="0"/>
                        </a:rPr>
                        <a:t>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3BB728B8-671C-36B2-B24E-821C1DF115DC}"/>
              </a:ext>
            </a:extLst>
          </p:cNvPr>
          <p:cNvPicPr>
            <a:picLocks noChangeAspect="1"/>
          </p:cNvPicPr>
          <p:nvPr/>
        </p:nvPicPr>
        <p:blipFill>
          <a:blip r:embed="rId3"/>
          <a:stretch>
            <a:fillRect/>
          </a:stretch>
        </p:blipFill>
        <p:spPr>
          <a:xfrm>
            <a:off x="436033" y="902503"/>
            <a:ext cx="2624219" cy="2516261"/>
          </a:xfrm>
          <a:prstGeom prst="rect">
            <a:avLst/>
          </a:prstGeom>
        </p:spPr>
      </p:pic>
      <p:pic>
        <p:nvPicPr>
          <p:cNvPr id="4" name="Picture 3">
            <a:extLst>
              <a:ext uri="{FF2B5EF4-FFF2-40B4-BE49-F238E27FC236}">
                <a16:creationId xmlns:a16="http://schemas.microsoft.com/office/drawing/2014/main" id="{6E8C37F4-988B-4030-91D3-4ED10BCC2FA5}"/>
              </a:ext>
            </a:extLst>
          </p:cNvPr>
          <p:cNvPicPr>
            <a:picLocks noChangeAspect="1"/>
          </p:cNvPicPr>
          <p:nvPr/>
        </p:nvPicPr>
        <p:blipFill>
          <a:blip r:embed="rId4"/>
          <a:stretch>
            <a:fillRect/>
          </a:stretch>
        </p:blipFill>
        <p:spPr>
          <a:xfrm>
            <a:off x="8734567" y="1681661"/>
            <a:ext cx="2992182" cy="3474205"/>
          </a:xfrm>
          <a:prstGeom prst="rect">
            <a:avLst/>
          </a:prstGeom>
          <a:effectLst>
            <a:outerShdw blurRad="50800" dist="38100" dir="16200000" rotWithShape="0">
              <a:prstClr val="black">
                <a:alpha val="40000"/>
              </a:prstClr>
            </a:outerShdw>
          </a:effectLst>
        </p:spPr>
      </p:pic>
      <p:sp>
        <p:nvSpPr>
          <p:cNvPr id="5" name="Rectangle 4">
            <a:extLst>
              <a:ext uri="{FF2B5EF4-FFF2-40B4-BE49-F238E27FC236}">
                <a16:creationId xmlns:a16="http://schemas.microsoft.com/office/drawing/2014/main" id="{B1139B43-A5AC-99D3-FD33-F8CADCB6E4E7}"/>
              </a:ext>
            </a:extLst>
          </p:cNvPr>
          <p:cNvSpPr/>
          <p:nvPr/>
        </p:nvSpPr>
        <p:spPr>
          <a:xfrm>
            <a:off x="8620125" y="3365515"/>
            <a:ext cx="3135842" cy="1810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9E78B270-28DE-F1E6-DDA1-7DC46B943223}"/>
              </a:ext>
            </a:extLst>
          </p:cNvPr>
          <p:cNvSpPr/>
          <p:nvPr/>
        </p:nvSpPr>
        <p:spPr>
          <a:xfrm>
            <a:off x="5400479" y="4694642"/>
            <a:ext cx="2628000" cy="251092"/>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7" name="Rectangle 6">
            <a:extLst>
              <a:ext uri="{FF2B5EF4-FFF2-40B4-BE49-F238E27FC236}">
                <a16:creationId xmlns:a16="http://schemas.microsoft.com/office/drawing/2014/main" id="{47DE2E79-9B1A-294F-0FB6-1879115CDBA7}"/>
              </a:ext>
            </a:extLst>
          </p:cNvPr>
          <p:cNvSpPr/>
          <p:nvPr/>
        </p:nvSpPr>
        <p:spPr>
          <a:xfrm>
            <a:off x="519843" y="4903725"/>
            <a:ext cx="2340000" cy="251092"/>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9" name="Rectangle 8">
            <a:extLst>
              <a:ext uri="{FF2B5EF4-FFF2-40B4-BE49-F238E27FC236}">
                <a16:creationId xmlns:a16="http://schemas.microsoft.com/office/drawing/2014/main" id="{35136FF8-A88A-1FAE-3CD6-2E121772786B}"/>
              </a:ext>
            </a:extLst>
          </p:cNvPr>
          <p:cNvSpPr/>
          <p:nvPr/>
        </p:nvSpPr>
        <p:spPr>
          <a:xfrm>
            <a:off x="1997477" y="5154817"/>
            <a:ext cx="792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1" name="Rectangle 10">
            <a:extLst>
              <a:ext uri="{FF2B5EF4-FFF2-40B4-BE49-F238E27FC236}">
                <a16:creationId xmlns:a16="http://schemas.microsoft.com/office/drawing/2014/main" id="{BA4F9991-AA99-B5A2-A4D4-F8E5C69C2245}"/>
              </a:ext>
            </a:extLst>
          </p:cNvPr>
          <p:cNvSpPr/>
          <p:nvPr/>
        </p:nvSpPr>
        <p:spPr>
          <a:xfrm>
            <a:off x="2629551" y="5359094"/>
            <a:ext cx="1188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3" name="Rectangle 12">
            <a:extLst>
              <a:ext uri="{FF2B5EF4-FFF2-40B4-BE49-F238E27FC236}">
                <a16:creationId xmlns:a16="http://schemas.microsoft.com/office/drawing/2014/main" id="{F21F9AA5-FAD4-1685-BBD2-CD4D5C44AD24}"/>
              </a:ext>
            </a:extLst>
          </p:cNvPr>
          <p:cNvSpPr/>
          <p:nvPr/>
        </p:nvSpPr>
        <p:spPr>
          <a:xfrm>
            <a:off x="8775511" y="2280699"/>
            <a:ext cx="900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Tree>
    <p:extLst>
      <p:ext uri="{BB962C8B-B14F-4D97-AF65-F5344CB8AC3E}">
        <p14:creationId xmlns:p14="http://schemas.microsoft.com/office/powerpoint/2010/main" val="129037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4FF69-4015-79BD-8B07-1EE4CE6AE9C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70249BA-8B52-F930-303E-474749EE47F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7 Science example</a:t>
            </a:r>
          </a:p>
        </p:txBody>
      </p:sp>
      <p:pic>
        <p:nvPicPr>
          <p:cNvPr id="24" name="Picture 23">
            <a:extLst>
              <a:ext uri="{FF2B5EF4-FFF2-40B4-BE49-F238E27FC236}">
                <a16:creationId xmlns:a16="http://schemas.microsoft.com/office/drawing/2014/main" id="{39BEE930-AE25-0B31-1A17-664A35DB479A}"/>
              </a:ext>
            </a:extLst>
          </p:cNvPr>
          <p:cNvPicPr>
            <a:picLocks noChangeAspect="1"/>
          </p:cNvPicPr>
          <p:nvPr/>
        </p:nvPicPr>
        <p:blipFill>
          <a:blip r:embed="rId3"/>
          <a:stretch>
            <a:fillRect/>
          </a:stretch>
        </p:blipFill>
        <p:spPr>
          <a:xfrm>
            <a:off x="436033" y="902503"/>
            <a:ext cx="2624219" cy="2516261"/>
          </a:xfrm>
          <a:prstGeom prst="rect">
            <a:avLst/>
          </a:prstGeom>
        </p:spPr>
      </p:pic>
      <p:sp>
        <p:nvSpPr>
          <p:cNvPr id="12" name="Rectangle 11">
            <a:extLst>
              <a:ext uri="{FF2B5EF4-FFF2-40B4-BE49-F238E27FC236}">
                <a16:creationId xmlns:a16="http://schemas.microsoft.com/office/drawing/2014/main" id="{D05B22B4-35E4-6A1B-7797-0CABA290E03B}"/>
              </a:ext>
            </a:extLst>
          </p:cNvPr>
          <p:cNvSpPr/>
          <p:nvPr/>
        </p:nvSpPr>
        <p:spPr>
          <a:xfrm>
            <a:off x="481289" y="1961516"/>
            <a:ext cx="1103102" cy="14040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6B2382B9-0DC2-2AA4-01B5-BB5664998F9E}"/>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Content Placeholder 3">
            <a:extLst>
              <a:ext uri="{FF2B5EF4-FFF2-40B4-BE49-F238E27FC236}">
                <a16:creationId xmlns:a16="http://schemas.microsoft.com/office/drawing/2014/main" id="{A82C0017-623C-18B2-FE11-ADC82BED9301}"/>
              </a:ext>
            </a:extLst>
          </p:cNvPr>
          <p:cNvGraphicFramePr>
            <a:graphicFrameLocks/>
          </p:cNvGraphicFramePr>
          <p:nvPr>
            <p:extLst>
              <p:ext uri="{D42A27DB-BD31-4B8C-83A1-F6EECF244321}">
                <p14:modId xmlns:p14="http://schemas.microsoft.com/office/powerpoint/2010/main" val="3416696923"/>
              </p:ext>
            </p:extLst>
          </p:nvPr>
        </p:nvGraphicFramePr>
        <p:xfrm>
          <a:off x="436035" y="3504946"/>
          <a:ext cx="8257590" cy="259074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 Life under water: Biological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US" sz="1450" dirty="0">
                          <a:solidFill>
                            <a:schemeClr val="tx2"/>
                          </a:solidFill>
                          <a:latin typeface="Arial" panose="020B0604020202020204" pitchFamily="34" charset="0"/>
                          <a:cs typeface="Arial" panose="020B0604020202020204" pitchFamily="34" charset="0"/>
                        </a:rPr>
                        <a:t>Environmental scientists use classification tools to measure the biodiversity of an ecosystem and monitor biotic and abiotic factors. This understanding of healthy systems provides a standard against which damage from floodwater can be predicted and monitored, and the success of remediation processes measured. In this unit, students continue to think like scientists as they gain the skills to order and </a:t>
                      </a:r>
                      <a:r>
                        <a:rPr lang="en-US" sz="1450" dirty="0" err="1">
                          <a:solidFill>
                            <a:schemeClr val="tx2"/>
                          </a:solidFill>
                          <a:latin typeface="Arial" panose="020B0604020202020204" pitchFamily="34" charset="0"/>
                          <a:cs typeface="Arial" panose="020B0604020202020204" pitchFamily="34" charset="0"/>
                        </a:rPr>
                        <a:t>organise</a:t>
                      </a:r>
                      <a:r>
                        <a:rPr lang="en-US" sz="1450" dirty="0">
                          <a:solidFill>
                            <a:schemeClr val="tx2"/>
                          </a:solidFill>
                          <a:latin typeface="Arial" panose="020B0604020202020204" pitchFamily="34" charset="0"/>
                          <a:cs typeface="Arial" panose="020B0604020202020204" pitchFamily="34" charset="0"/>
                        </a:rPr>
                        <a:t> organisms and measure the health of seagrass beds. They investigate the impact of floodwaters and predict the effect of silt in this marine ecosystem. There is a focus on sustainability, identification of potential ethical issues with the use of secondary data and recognition of the need for intercultural consideration when accessing field locations in this unit. This supports students to see themselves responding to contemporary science issues as they continue to think like scientists.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Content Placeholder 3">
            <a:extLst>
              <a:ext uri="{FF2B5EF4-FFF2-40B4-BE49-F238E27FC236}">
                <a16:creationId xmlns:a16="http://schemas.microsoft.com/office/drawing/2014/main" id="{7C3DA924-1823-AD3F-E9FE-49BAA3819A93}"/>
              </a:ext>
            </a:extLst>
          </p:cNvPr>
          <p:cNvGraphicFramePr>
            <a:graphicFrameLocks/>
          </p:cNvGraphicFramePr>
          <p:nvPr>
            <p:extLst>
              <p:ext uri="{D42A27DB-BD31-4B8C-83A1-F6EECF244321}">
                <p14:modId xmlns:p14="http://schemas.microsoft.com/office/powerpoint/2010/main" val="2715655332"/>
              </p:ext>
            </p:extLst>
          </p:nvPr>
        </p:nvGraphicFramePr>
        <p:xfrm>
          <a:off x="3290451" y="1233821"/>
          <a:ext cx="5007388" cy="2011624"/>
        </p:xfrm>
        <a:graphic>
          <a:graphicData uri="http://schemas.openxmlformats.org/drawingml/2006/table">
            <a:tbl>
              <a:tblPr firstRow="1" bandRow="1">
                <a:tableStyleId>{17292A2E-F333-43FB-9621-5CBBE7FDCDCB}</a:tableStyleId>
              </a:tblPr>
              <a:tblGrid>
                <a:gridCol w="2182301">
                  <a:extLst>
                    <a:ext uri="{9D8B030D-6E8A-4147-A177-3AD203B41FA5}">
                      <a16:colId xmlns:a16="http://schemas.microsoft.com/office/drawing/2014/main" val="20000"/>
                    </a:ext>
                  </a:extLst>
                </a:gridCol>
                <a:gridCol w="2825087">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tx1"/>
                          </a:solidFill>
                          <a:latin typeface="Arial" panose="020B0604020202020204" pitchFamily="34" charset="0"/>
                          <a:cs typeface="Arial" panose="020B0604020202020204" pitchFamily="34" charset="0"/>
                        </a:rPr>
                        <a:t>They explain the role of science communication in shaping viewpoints, policies and regulations.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tx1"/>
                          </a:solidFill>
                          <a:latin typeface="Arial" panose="020B0604020202020204" pitchFamily="34" charset="0"/>
                          <a:cs typeface="Arial" panose="020B0604020202020204" pitchFamily="34" charset="0"/>
                        </a:rPr>
                        <a:t>explore the role of science communication in informing </a:t>
                      </a:r>
                      <a:br>
                        <a:rPr lang="en-US" sz="1500" dirty="0">
                          <a:solidFill>
                            <a:schemeClr val="tx1"/>
                          </a:solidFill>
                          <a:latin typeface="Arial" panose="020B0604020202020204" pitchFamily="34" charset="0"/>
                          <a:cs typeface="Arial" panose="020B0604020202020204" pitchFamily="34" charset="0"/>
                        </a:rPr>
                      </a:br>
                      <a:r>
                        <a:rPr lang="en-US" sz="1500" dirty="0">
                          <a:solidFill>
                            <a:schemeClr val="tx1"/>
                          </a:solidFill>
                          <a:latin typeface="Arial" panose="020B0604020202020204" pitchFamily="34" charset="0"/>
                          <a:cs typeface="Arial" panose="020B0604020202020204" pitchFamily="34" charset="0"/>
                        </a:rPr>
                        <a:t>individual viewpoints and community policies and regulations (AC9S7H04)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29114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C3705-D9F9-48BB-7AD3-FA8E0299A26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FC95860-BE9E-5F08-AB70-31C68771D578}"/>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7 Science example</a:t>
            </a:r>
          </a:p>
        </p:txBody>
      </p:sp>
      <p:graphicFrame>
        <p:nvGraphicFramePr>
          <p:cNvPr id="10" name="Content Placeholder 3">
            <a:extLst>
              <a:ext uri="{FF2B5EF4-FFF2-40B4-BE49-F238E27FC236}">
                <a16:creationId xmlns:a16="http://schemas.microsoft.com/office/drawing/2014/main" id="{1872E97A-150F-80F8-B267-F22EEB717117}"/>
              </a:ext>
            </a:extLst>
          </p:cNvPr>
          <p:cNvGraphicFramePr>
            <a:graphicFrameLocks/>
          </p:cNvGraphicFramePr>
          <p:nvPr>
            <p:extLst>
              <p:ext uri="{D42A27DB-BD31-4B8C-83A1-F6EECF244321}">
                <p14:modId xmlns:p14="http://schemas.microsoft.com/office/powerpoint/2010/main" val="563015605"/>
              </p:ext>
            </p:extLst>
          </p:nvPr>
        </p:nvGraphicFramePr>
        <p:xfrm>
          <a:off x="436035" y="3504946"/>
          <a:ext cx="8257590" cy="259074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 Life under water: Biological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US" sz="1450" dirty="0">
                          <a:solidFill>
                            <a:schemeClr val="tx2"/>
                          </a:solidFill>
                          <a:latin typeface="Arial" panose="020B0604020202020204" pitchFamily="34" charset="0"/>
                          <a:cs typeface="Arial" panose="020B0604020202020204" pitchFamily="34" charset="0"/>
                        </a:rPr>
                        <a:t>Environmental scientists use classification tools to measure the biodiversity of an ecosystem and monitor biotic and abiotic factors. This understanding of healthy systems provides a standard against which damage from floodwater can be predicted and monitored, and the success of remediation processes measured. In this unit, students continue to think like scientists as they gain the skills to order and </a:t>
                      </a:r>
                      <a:r>
                        <a:rPr lang="en-US" sz="1450" dirty="0" err="1">
                          <a:solidFill>
                            <a:schemeClr val="tx2"/>
                          </a:solidFill>
                          <a:latin typeface="Arial" panose="020B0604020202020204" pitchFamily="34" charset="0"/>
                          <a:cs typeface="Arial" panose="020B0604020202020204" pitchFamily="34" charset="0"/>
                        </a:rPr>
                        <a:t>organise</a:t>
                      </a:r>
                      <a:r>
                        <a:rPr lang="en-US" sz="1450" dirty="0">
                          <a:solidFill>
                            <a:schemeClr val="tx2"/>
                          </a:solidFill>
                          <a:latin typeface="Arial" panose="020B0604020202020204" pitchFamily="34" charset="0"/>
                          <a:cs typeface="Arial" panose="020B0604020202020204" pitchFamily="34" charset="0"/>
                        </a:rPr>
                        <a:t> organisms and measure the health of seagrass beds. They investigate the impact of floodwaters and predict the effect of silt in this marine ecosystem. There is a focus on sustainability, identification of potential ethical issues with the use of secondary data and recognition of the need for intercultural consideration when accessing field locations in this unit. This supports students to see themselves responding to contemporary science issues as they continue to think like scientists.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2895B500-4D46-DB36-E0D7-60D7F6E4BEFF}"/>
              </a:ext>
            </a:extLst>
          </p:cNvPr>
          <p:cNvPicPr>
            <a:picLocks noChangeAspect="1"/>
          </p:cNvPicPr>
          <p:nvPr/>
        </p:nvPicPr>
        <p:blipFill>
          <a:blip r:embed="rId3"/>
          <a:stretch>
            <a:fillRect/>
          </a:stretch>
        </p:blipFill>
        <p:spPr>
          <a:xfrm>
            <a:off x="436033" y="902503"/>
            <a:ext cx="2624219" cy="2516261"/>
          </a:xfrm>
          <a:prstGeom prst="rect">
            <a:avLst/>
          </a:prstGeom>
        </p:spPr>
      </p:pic>
      <p:pic>
        <p:nvPicPr>
          <p:cNvPr id="9" name="Picture 8">
            <a:extLst>
              <a:ext uri="{FF2B5EF4-FFF2-40B4-BE49-F238E27FC236}">
                <a16:creationId xmlns:a16="http://schemas.microsoft.com/office/drawing/2014/main" id="{95B32F10-6997-A0C7-110F-43674BE747DA}"/>
              </a:ext>
            </a:extLst>
          </p:cNvPr>
          <p:cNvPicPr>
            <a:picLocks noChangeAspect="1"/>
          </p:cNvPicPr>
          <p:nvPr/>
        </p:nvPicPr>
        <p:blipFill>
          <a:blip r:embed="rId4"/>
          <a:stretch>
            <a:fillRect/>
          </a:stretch>
        </p:blipFill>
        <p:spPr>
          <a:xfrm>
            <a:off x="8869892" y="1479970"/>
            <a:ext cx="2886075" cy="2152650"/>
          </a:xfrm>
          <a:prstGeom prst="rect">
            <a:avLst/>
          </a:prstGeom>
        </p:spPr>
      </p:pic>
      <p:pic>
        <p:nvPicPr>
          <p:cNvPr id="13" name="Picture 12">
            <a:extLst>
              <a:ext uri="{FF2B5EF4-FFF2-40B4-BE49-F238E27FC236}">
                <a16:creationId xmlns:a16="http://schemas.microsoft.com/office/drawing/2014/main" id="{C44E14AA-E0C4-EA24-8145-5D017AC0212D}"/>
              </a:ext>
            </a:extLst>
          </p:cNvPr>
          <p:cNvPicPr>
            <a:picLocks noChangeAspect="1"/>
          </p:cNvPicPr>
          <p:nvPr/>
        </p:nvPicPr>
        <p:blipFill>
          <a:blip r:embed="rId5"/>
          <a:stretch>
            <a:fillRect/>
          </a:stretch>
        </p:blipFill>
        <p:spPr>
          <a:xfrm>
            <a:off x="8869892" y="3784939"/>
            <a:ext cx="2867025" cy="1447800"/>
          </a:xfrm>
          <a:prstGeom prst="rect">
            <a:avLst/>
          </a:prstGeom>
        </p:spPr>
      </p:pic>
      <p:sp>
        <p:nvSpPr>
          <p:cNvPr id="14" name="Rectangle 13">
            <a:extLst>
              <a:ext uri="{FF2B5EF4-FFF2-40B4-BE49-F238E27FC236}">
                <a16:creationId xmlns:a16="http://schemas.microsoft.com/office/drawing/2014/main" id="{8CAD61DA-F709-A38E-C31D-B15707D3F866}"/>
              </a:ext>
            </a:extLst>
          </p:cNvPr>
          <p:cNvSpPr/>
          <p:nvPr/>
        </p:nvSpPr>
        <p:spPr>
          <a:xfrm>
            <a:off x="1805129" y="1961516"/>
            <a:ext cx="1103102" cy="14040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40DCF466-8B04-08CE-AD8D-0216B9DD74AA}"/>
              </a:ext>
            </a:extLst>
          </p:cNvPr>
          <p:cNvSpPr/>
          <p:nvPr/>
        </p:nvSpPr>
        <p:spPr>
          <a:xfrm>
            <a:off x="465251"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Content Placeholder 3">
            <a:extLst>
              <a:ext uri="{FF2B5EF4-FFF2-40B4-BE49-F238E27FC236}">
                <a16:creationId xmlns:a16="http://schemas.microsoft.com/office/drawing/2014/main" id="{114359B3-2A53-B559-EB0B-B5979EDBFDF9}"/>
              </a:ext>
            </a:extLst>
          </p:cNvPr>
          <p:cNvGraphicFramePr>
            <a:graphicFrameLocks/>
          </p:cNvGraphicFramePr>
          <p:nvPr>
            <p:extLst>
              <p:ext uri="{D42A27DB-BD31-4B8C-83A1-F6EECF244321}">
                <p14:modId xmlns:p14="http://schemas.microsoft.com/office/powerpoint/2010/main" val="1054705502"/>
              </p:ext>
            </p:extLst>
          </p:nvPr>
        </p:nvGraphicFramePr>
        <p:xfrm>
          <a:off x="3290451" y="1233821"/>
          <a:ext cx="5007388" cy="2011624"/>
        </p:xfrm>
        <a:graphic>
          <a:graphicData uri="http://schemas.openxmlformats.org/drawingml/2006/table">
            <a:tbl>
              <a:tblPr firstRow="1" bandRow="1">
                <a:tableStyleId>{17292A2E-F333-43FB-9621-5CBBE7FDCDCB}</a:tableStyleId>
              </a:tblPr>
              <a:tblGrid>
                <a:gridCol w="2182301">
                  <a:extLst>
                    <a:ext uri="{9D8B030D-6E8A-4147-A177-3AD203B41FA5}">
                      <a16:colId xmlns:a16="http://schemas.microsoft.com/office/drawing/2014/main" val="20000"/>
                    </a:ext>
                  </a:extLst>
                </a:gridCol>
                <a:gridCol w="2825087">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bg1">
                              <a:lumMod val="85000"/>
                            </a:schemeClr>
                          </a:solidFill>
                          <a:latin typeface="Arial" panose="020B0604020202020204" pitchFamily="34" charset="0"/>
                          <a:cs typeface="Arial" panose="020B0604020202020204" pitchFamily="34" charset="0"/>
                        </a:rPr>
                        <a:t>They explain the role of science communication in shaping viewpoints, policies and regulations.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bg1">
                              <a:lumMod val="85000"/>
                            </a:schemeClr>
                          </a:solidFill>
                          <a:latin typeface="Arial" panose="020B0604020202020204" pitchFamily="34" charset="0"/>
                          <a:cs typeface="Arial" panose="020B0604020202020204" pitchFamily="34" charset="0"/>
                        </a:rPr>
                        <a:t>explore the role of science communication in informing </a:t>
                      </a:r>
                      <a:br>
                        <a:rPr lang="en-US" sz="1500" dirty="0">
                          <a:solidFill>
                            <a:schemeClr val="bg1">
                              <a:lumMod val="85000"/>
                            </a:schemeClr>
                          </a:solidFill>
                          <a:latin typeface="Arial" panose="020B0604020202020204" pitchFamily="34" charset="0"/>
                          <a:cs typeface="Arial" panose="020B0604020202020204" pitchFamily="34" charset="0"/>
                        </a:rPr>
                      </a:br>
                      <a:r>
                        <a:rPr lang="en-US" sz="1500" dirty="0">
                          <a:solidFill>
                            <a:schemeClr val="bg1">
                              <a:lumMod val="85000"/>
                            </a:schemeClr>
                          </a:solidFill>
                          <a:latin typeface="Arial" panose="020B0604020202020204" pitchFamily="34" charset="0"/>
                          <a:cs typeface="Arial" panose="020B0604020202020204" pitchFamily="34" charset="0"/>
                        </a:rPr>
                        <a:t>individual viewpoints and community policies and regulations (AC9S7H04)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7080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3757-59F5-D55C-4284-DA756564FC9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EE3B47B-8B28-8D83-4D0C-B5852697046C}"/>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7 Science example</a:t>
            </a:r>
          </a:p>
        </p:txBody>
      </p:sp>
      <p:graphicFrame>
        <p:nvGraphicFramePr>
          <p:cNvPr id="8" name="Content Placeholder 3">
            <a:extLst>
              <a:ext uri="{FF2B5EF4-FFF2-40B4-BE49-F238E27FC236}">
                <a16:creationId xmlns:a16="http://schemas.microsoft.com/office/drawing/2014/main" id="{8A8415E8-EAF6-9F28-4C58-C3B069702732}"/>
              </a:ext>
            </a:extLst>
          </p:cNvPr>
          <p:cNvGraphicFramePr>
            <a:graphicFrameLocks/>
          </p:cNvGraphicFramePr>
          <p:nvPr>
            <p:extLst>
              <p:ext uri="{D42A27DB-BD31-4B8C-83A1-F6EECF244321}">
                <p14:modId xmlns:p14="http://schemas.microsoft.com/office/powerpoint/2010/main" val="3710812607"/>
              </p:ext>
            </p:extLst>
          </p:nvPr>
        </p:nvGraphicFramePr>
        <p:xfrm>
          <a:off x="3290451" y="1233821"/>
          <a:ext cx="5007388" cy="2011624"/>
        </p:xfrm>
        <a:graphic>
          <a:graphicData uri="http://schemas.openxmlformats.org/drawingml/2006/table">
            <a:tbl>
              <a:tblPr firstRow="1" bandRow="1">
                <a:tableStyleId>{17292A2E-F333-43FB-9621-5CBBE7FDCDCB}</a:tableStyleId>
              </a:tblPr>
              <a:tblGrid>
                <a:gridCol w="2182301">
                  <a:extLst>
                    <a:ext uri="{9D8B030D-6E8A-4147-A177-3AD203B41FA5}">
                      <a16:colId xmlns:a16="http://schemas.microsoft.com/office/drawing/2014/main" val="20000"/>
                    </a:ext>
                  </a:extLst>
                </a:gridCol>
                <a:gridCol w="2825087">
                  <a:extLst>
                    <a:ext uri="{9D8B030D-6E8A-4147-A177-3AD203B41FA5}">
                      <a16:colId xmlns:a16="http://schemas.microsoft.com/office/drawing/2014/main" val="20001"/>
                    </a:ext>
                  </a:extLst>
                </a:gridCol>
              </a:tblGrid>
              <a:tr h="222561">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AU" sz="1500" dirty="0">
                          <a:solidFill>
                            <a:schemeClr val="bg1">
                              <a:lumMod val="85000"/>
                            </a:schemeClr>
                          </a:solidFill>
                          <a:latin typeface="Arial" panose="020B0604020202020204" pitchFamily="34" charset="0"/>
                          <a:cs typeface="Arial" panose="020B0604020202020204" pitchFamily="34" charset="0"/>
                        </a:rPr>
                        <a:t>They explain the role of science communication in shaping viewpoints, policies and regulations.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indent="-176213">
                        <a:buFont typeface="Arial" panose="020B0604020202020204" pitchFamily="34" charset="0"/>
                        <a:buChar char="•"/>
                      </a:pPr>
                      <a:r>
                        <a:rPr lang="en-US" sz="1500" dirty="0">
                          <a:solidFill>
                            <a:schemeClr val="bg1">
                              <a:lumMod val="85000"/>
                            </a:schemeClr>
                          </a:solidFill>
                          <a:latin typeface="Arial" panose="020B0604020202020204" pitchFamily="34" charset="0"/>
                          <a:cs typeface="Arial" panose="020B0604020202020204" pitchFamily="34" charset="0"/>
                        </a:rPr>
                        <a:t>explore the role of science communication in informing </a:t>
                      </a:r>
                      <a:br>
                        <a:rPr lang="en-US" sz="1500" dirty="0">
                          <a:solidFill>
                            <a:schemeClr val="bg1">
                              <a:lumMod val="85000"/>
                            </a:schemeClr>
                          </a:solidFill>
                          <a:latin typeface="Arial" panose="020B0604020202020204" pitchFamily="34" charset="0"/>
                          <a:cs typeface="Arial" panose="020B0604020202020204" pitchFamily="34" charset="0"/>
                        </a:rPr>
                      </a:br>
                      <a:r>
                        <a:rPr lang="en-US" sz="1500" dirty="0">
                          <a:solidFill>
                            <a:schemeClr val="bg1">
                              <a:lumMod val="85000"/>
                            </a:schemeClr>
                          </a:solidFill>
                          <a:latin typeface="Arial" panose="020B0604020202020204" pitchFamily="34" charset="0"/>
                          <a:cs typeface="Arial" panose="020B0604020202020204" pitchFamily="34" charset="0"/>
                        </a:rPr>
                        <a:t>individual viewpoints and community policies and regulations (AC9S7H04)</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Content Placeholder 3">
            <a:extLst>
              <a:ext uri="{FF2B5EF4-FFF2-40B4-BE49-F238E27FC236}">
                <a16:creationId xmlns:a16="http://schemas.microsoft.com/office/drawing/2014/main" id="{302082E3-A8C5-BB59-792D-C321E8F8B230}"/>
              </a:ext>
            </a:extLst>
          </p:cNvPr>
          <p:cNvGraphicFramePr>
            <a:graphicFrameLocks/>
          </p:cNvGraphicFramePr>
          <p:nvPr>
            <p:extLst>
              <p:ext uri="{D42A27DB-BD31-4B8C-83A1-F6EECF244321}">
                <p14:modId xmlns:p14="http://schemas.microsoft.com/office/powerpoint/2010/main" val="313663741"/>
              </p:ext>
            </p:extLst>
          </p:nvPr>
        </p:nvGraphicFramePr>
        <p:xfrm>
          <a:off x="436035" y="3481500"/>
          <a:ext cx="8257590" cy="2590744"/>
        </p:xfrm>
        <a:graphic>
          <a:graphicData uri="http://schemas.openxmlformats.org/drawingml/2006/table">
            <a:tbl>
              <a:tblPr firstRow="1" bandRow="1">
                <a:tableStyleId>{17292A2E-F333-43FB-9621-5CBBE7FDCDCB}</a:tableStyleId>
              </a:tblPr>
              <a:tblGrid>
                <a:gridCol w="8257590">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 Life under water: Biological science</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556026">
                <a:tc>
                  <a:txBody>
                    <a:bodyPr/>
                    <a:lstStyle/>
                    <a:p>
                      <a:r>
                        <a:rPr lang="en-US" sz="1450" dirty="0">
                          <a:solidFill>
                            <a:schemeClr val="tx2"/>
                          </a:solidFill>
                          <a:latin typeface="Arial" panose="020B0604020202020204" pitchFamily="34" charset="0"/>
                          <a:cs typeface="Arial" panose="020B0604020202020204" pitchFamily="34" charset="0"/>
                        </a:rPr>
                        <a:t>Environmental scientists use classification tools to measure the biodiversity of an ecosystem and monitor biotic and abiotic factors. This understanding of healthy systems provides a standard against which damage from floodwater can be predicted and monitored, and the success of remediation processes measured. In this unit, students continue to think like scientists as they gain the skills to order and </a:t>
                      </a:r>
                      <a:r>
                        <a:rPr lang="en-US" sz="1450" dirty="0" err="1">
                          <a:solidFill>
                            <a:schemeClr val="tx2"/>
                          </a:solidFill>
                          <a:latin typeface="Arial" panose="020B0604020202020204" pitchFamily="34" charset="0"/>
                          <a:cs typeface="Arial" panose="020B0604020202020204" pitchFamily="34" charset="0"/>
                        </a:rPr>
                        <a:t>organise</a:t>
                      </a:r>
                      <a:r>
                        <a:rPr lang="en-US" sz="1450" dirty="0">
                          <a:solidFill>
                            <a:schemeClr val="tx2"/>
                          </a:solidFill>
                          <a:latin typeface="Arial" panose="020B0604020202020204" pitchFamily="34" charset="0"/>
                          <a:cs typeface="Arial" panose="020B0604020202020204" pitchFamily="34" charset="0"/>
                        </a:rPr>
                        <a:t> organisms and measure the health of seagrass beds. They investigate the impact of floodwaters and predict the effect of silt in this marine ecosystem. There is a focus on sustainability, identification of potential ethical issues with the use of secondary data and recognition of the need for intercultural consideration when accessing field locations in this unit. This supports students to see themselves responding to contemporary science issues as they continue to think like scientists.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18F93825-A9B2-09A1-E8DA-E4206008D48D}"/>
              </a:ext>
            </a:extLst>
          </p:cNvPr>
          <p:cNvPicPr>
            <a:picLocks noChangeAspect="1"/>
          </p:cNvPicPr>
          <p:nvPr/>
        </p:nvPicPr>
        <p:blipFill>
          <a:blip r:embed="rId3"/>
          <a:stretch>
            <a:fillRect/>
          </a:stretch>
        </p:blipFill>
        <p:spPr>
          <a:xfrm>
            <a:off x="436033" y="902503"/>
            <a:ext cx="2624219" cy="2516261"/>
          </a:xfrm>
          <a:prstGeom prst="rect">
            <a:avLst/>
          </a:prstGeom>
        </p:spPr>
      </p:pic>
      <p:sp>
        <p:nvSpPr>
          <p:cNvPr id="4" name="Rectangle 3">
            <a:extLst>
              <a:ext uri="{FF2B5EF4-FFF2-40B4-BE49-F238E27FC236}">
                <a16:creationId xmlns:a16="http://schemas.microsoft.com/office/drawing/2014/main" id="{07E67CB8-2430-DEB2-598A-9650FF0623AE}"/>
              </a:ext>
            </a:extLst>
          </p:cNvPr>
          <p:cNvSpPr/>
          <p:nvPr/>
        </p:nvSpPr>
        <p:spPr>
          <a:xfrm>
            <a:off x="504967" y="3838868"/>
            <a:ext cx="7607402" cy="234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6" name="Rectangle 5">
            <a:extLst>
              <a:ext uri="{FF2B5EF4-FFF2-40B4-BE49-F238E27FC236}">
                <a16:creationId xmlns:a16="http://schemas.microsoft.com/office/drawing/2014/main" id="{9D47D66A-3F4C-BC57-DFDE-BE6A1A65B946}"/>
              </a:ext>
            </a:extLst>
          </p:cNvPr>
          <p:cNvSpPr/>
          <p:nvPr/>
        </p:nvSpPr>
        <p:spPr>
          <a:xfrm>
            <a:off x="5023188" y="4504193"/>
            <a:ext cx="2556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7" name="Rectangle 6">
            <a:extLst>
              <a:ext uri="{FF2B5EF4-FFF2-40B4-BE49-F238E27FC236}">
                <a16:creationId xmlns:a16="http://schemas.microsoft.com/office/drawing/2014/main" id="{F66FBCEB-EDE2-6B65-EF22-1165BE21412C}"/>
              </a:ext>
            </a:extLst>
          </p:cNvPr>
          <p:cNvSpPr/>
          <p:nvPr/>
        </p:nvSpPr>
        <p:spPr>
          <a:xfrm>
            <a:off x="473956" y="4717116"/>
            <a:ext cx="792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1" name="Rectangle 10">
            <a:extLst>
              <a:ext uri="{FF2B5EF4-FFF2-40B4-BE49-F238E27FC236}">
                <a16:creationId xmlns:a16="http://schemas.microsoft.com/office/drawing/2014/main" id="{4647CCDB-B3A4-AB6D-B31E-5AFBE15D389C}"/>
              </a:ext>
            </a:extLst>
          </p:cNvPr>
          <p:cNvSpPr/>
          <p:nvPr/>
        </p:nvSpPr>
        <p:spPr>
          <a:xfrm>
            <a:off x="1437291" y="4956562"/>
            <a:ext cx="6480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4" name="Rectangle 13">
            <a:extLst>
              <a:ext uri="{FF2B5EF4-FFF2-40B4-BE49-F238E27FC236}">
                <a16:creationId xmlns:a16="http://schemas.microsoft.com/office/drawing/2014/main" id="{BCDDDE74-BA8A-C055-1905-4A1A448673C5}"/>
              </a:ext>
            </a:extLst>
          </p:cNvPr>
          <p:cNvSpPr/>
          <p:nvPr/>
        </p:nvSpPr>
        <p:spPr>
          <a:xfrm>
            <a:off x="458075" y="5159489"/>
            <a:ext cx="1147987" cy="249127"/>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5" name="Rectangle 14">
            <a:extLst>
              <a:ext uri="{FF2B5EF4-FFF2-40B4-BE49-F238E27FC236}">
                <a16:creationId xmlns:a16="http://schemas.microsoft.com/office/drawing/2014/main" id="{CD71A0F0-D29F-AE1F-1E0F-17421C1DEF89}"/>
              </a:ext>
            </a:extLst>
          </p:cNvPr>
          <p:cNvSpPr/>
          <p:nvPr/>
        </p:nvSpPr>
        <p:spPr>
          <a:xfrm>
            <a:off x="3060252" y="5373194"/>
            <a:ext cx="4735594" cy="195524"/>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6" name="Rectangle 15">
            <a:extLst>
              <a:ext uri="{FF2B5EF4-FFF2-40B4-BE49-F238E27FC236}">
                <a16:creationId xmlns:a16="http://schemas.microsoft.com/office/drawing/2014/main" id="{CAA17929-58B5-6CE4-6EF9-FE3E5D9508DC}"/>
              </a:ext>
            </a:extLst>
          </p:cNvPr>
          <p:cNvSpPr/>
          <p:nvPr/>
        </p:nvSpPr>
        <p:spPr>
          <a:xfrm>
            <a:off x="903115" y="5602417"/>
            <a:ext cx="5832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pic>
        <p:nvPicPr>
          <p:cNvPr id="5" name="Picture 4">
            <a:extLst>
              <a:ext uri="{FF2B5EF4-FFF2-40B4-BE49-F238E27FC236}">
                <a16:creationId xmlns:a16="http://schemas.microsoft.com/office/drawing/2014/main" id="{629E6BDF-43E4-0452-B3BC-4DF394E11164}"/>
              </a:ext>
            </a:extLst>
          </p:cNvPr>
          <p:cNvPicPr>
            <a:picLocks noChangeAspect="1"/>
          </p:cNvPicPr>
          <p:nvPr/>
        </p:nvPicPr>
        <p:blipFill>
          <a:blip r:embed="rId4"/>
          <a:stretch>
            <a:fillRect/>
          </a:stretch>
        </p:blipFill>
        <p:spPr>
          <a:xfrm>
            <a:off x="8869892" y="1479970"/>
            <a:ext cx="2886075" cy="2152650"/>
          </a:xfrm>
          <a:prstGeom prst="rect">
            <a:avLst/>
          </a:prstGeom>
        </p:spPr>
      </p:pic>
      <p:sp>
        <p:nvSpPr>
          <p:cNvPr id="2" name="Rectangle 1">
            <a:extLst>
              <a:ext uri="{FF2B5EF4-FFF2-40B4-BE49-F238E27FC236}">
                <a16:creationId xmlns:a16="http://schemas.microsoft.com/office/drawing/2014/main" id="{BE06C616-02B0-DC25-1854-191E5DC2400A}"/>
              </a:ext>
            </a:extLst>
          </p:cNvPr>
          <p:cNvSpPr/>
          <p:nvPr/>
        </p:nvSpPr>
        <p:spPr>
          <a:xfrm>
            <a:off x="8910233" y="2063394"/>
            <a:ext cx="1044000" cy="21600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Tree>
    <p:extLst>
      <p:ext uri="{BB962C8B-B14F-4D97-AF65-F5344CB8AC3E}">
        <p14:creationId xmlns:p14="http://schemas.microsoft.com/office/powerpoint/2010/main" val="17022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A883A-39DF-0F2B-C42A-B4C244A6AF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7E8870-7418-F5E8-223C-C93B4ED4E9A8}"/>
              </a:ext>
            </a:extLst>
          </p:cNvPr>
          <p:cNvSpPr txBox="1">
            <a:spLocks/>
          </p:cNvSpPr>
          <p:nvPr/>
        </p:nvSpPr>
        <p:spPr>
          <a:xfrm>
            <a:off x="436033" y="366184"/>
            <a:ext cx="10435167" cy="574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Sequence teaching and learning</a:t>
            </a:r>
          </a:p>
        </p:txBody>
      </p:sp>
      <p:sp>
        <p:nvSpPr>
          <p:cNvPr id="8" name="Rectangle: Rounded Corners 7">
            <a:extLst>
              <a:ext uri="{FF2B5EF4-FFF2-40B4-BE49-F238E27FC236}">
                <a16:creationId xmlns:a16="http://schemas.microsoft.com/office/drawing/2014/main" id="{3B46AF18-B112-5B12-D7CE-82A01A3538A7}"/>
              </a:ext>
            </a:extLst>
          </p:cNvPr>
          <p:cNvSpPr/>
          <p:nvPr/>
        </p:nvSpPr>
        <p:spPr>
          <a:xfrm>
            <a:off x="1075135" y="2110216"/>
            <a:ext cx="3763920" cy="81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Identify authentic connections</a:t>
            </a:r>
          </a:p>
        </p:txBody>
      </p:sp>
      <p:sp>
        <p:nvSpPr>
          <p:cNvPr id="10" name="Rectangle: Rounded Corners 9">
            <a:extLst>
              <a:ext uri="{FF2B5EF4-FFF2-40B4-BE49-F238E27FC236}">
                <a16:creationId xmlns:a16="http://schemas.microsoft.com/office/drawing/2014/main" id="{32805898-0698-C4E1-340E-AA847EFD5B33}"/>
              </a:ext>
            </a:extLst>
          </p:cNvPr>
          <p:cNvSpPr/>
          <p:nvPr/>
        </p:nvSpPr>
        <p:spPr>
          <a:xfrm>
            <a:off x="325505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F80E2F-2E80-47DC-ACB4-335A7E11DCD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C1B3B2DB-EE38-891A-ECF3-93A25CDF6F0A}"/>
              </a:ext>
            </a:extLst>
          </p:cNvPr>
          <p:cNvSpPr txBox="1"/>
          <p:nvPr/>
        </p:nvSpPr>
        <p:spPr>
          <a:xfrm>
            <a:off x="1350592" y="1340499"/>
            <a:ext cx="3031625" cy="410433"/>
          </a:xfrm>
          <a:prstGeom prst="rect">
            <a:avLst/>
          </a:prstGeom>
          <a:noFill/>
          <a:ln>
            <a:noFill/>
          </a:ln>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808080">
                    <a:lumMod val="40000"/>
                    <a:lumOff val="60000"/>
                  </a:srgbClr>
                </a:solidFill>
                <a:effectLst/>
                <a:uLnTx/>
                <a:uFillTx/>
                <a:latin typeface="Arial"/>
                <a:ea typeface="+mn-ea"/>
                <a:cs typeface="Arial"/>
              </a:rPr>
              <a:t>Identify curriculum</a:t>
            </a:r>
            <a:endParaRPr kumimoji="0" lang="en-AU" sz="1867" b="1" i="0" u="none" strike="noStrike" kern="1200" cap="none" spc="0" normalizeH="0" baseline="0" noProof="0">
              <a:ln>
                <a:noFill/>
              </a:ln>
              <a:solidFill>
                <a:srgbClr val="808080">
                  <a:lumMod val="40000"/>
                  <a:lumOff val="60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38778D7-0CE3-E10B-2C6B-2996F73807B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3AB655"/>
                </a:solidFill>
                <a:effectLst/>
                <a:uLnTx/>
                <a:uFillTx/>
                <a:latin typeface="Arial"/>
                <a:ea typeface="+mn-ea"/>
                <a:cs typeface="Arial"/>
              </a:rPr>
              <a:t>Sequence teaching and learning</a:t>
            </a:r>
            <a:endParaRPr kumimoji="0" lang="en-AU" sz="1867" b="1" i="0" u="none" strike="noStrike" kern="1200" cap="none" spc="0" normalizeH="0" baseline="0" noProof="0">
              <a:ln>
                <a:noFill/>
              </a:ln>
              <a:solidFill>
                <a:srgbClr val="3AB655"/>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CA258BD-D0CF-6F17-DEAF-570E43109DA0}"/>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EA731-6A6B-EA5F-C76B-F7A08D8BCBB4}"/>
              </a:ext>
            </a:extLst>
          </p:cNvPr>
          <p:cNvSpPr/>
          <p:nvPr/>
        </p:nvSpPr>
        <p:spPr>
          <a:xfrm>
            <a:off x="3263953"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Sub-element/s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1C3B8236-15B9-B9E8-34D6-6BDD49595B1F}"/>
              </a:ext>
            </a:extLst>
          </p:cNvPr>
          <p:cNvCxnSpPr>
            <a:cxnSpLocks/>
          </p:cNvCxnSpPr>
          <p:nvPr/>
        </p:nvCxnSpPr>
        <p:spPr>
          <a:xfrm flipH="1">
            <a:off x="294182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F1622DF-791E-4907-6A26-8BCA2AA6F700}"/>
              </a:ext>
            </a:extLst>
          </p:cNvPr>
          <p:cNvSpPr/>
          <p:nvPr/>
        </p:nvSpPr>
        <p:spPr>
          <a:xfrm>
            <a:off x="107513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Aspect/s of the achievement standard</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0399CCED-79F2-BBE1-8B08-A997534275C3}"/>
              </a:ext>
            </a:extLst>
          </p:cNvPr>
          <p:cNvSpPr/>
          <p:nvPr/>
        </p:nvSpPr>
        <p:spPr>
          <a:xfrm>
            <a:off x="1075135"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Content description/s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2E8DA89-F3DD-D3D0-6684-BCFFC982674D}"/>
              </a:ext>
            </a:extLst>
          </p:cNvPr>
          <p:cNvSpPr txBox="1"/>
          <p:nvPr/>
        </p:nvSpPr>
        <p:spPr>
          <a:xfrm>
            <a:off x="1083233" y="2981278"/>
            <a:ext cx="1560000" cy="34887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Learning area</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E69E6F6-E35D-6048-76CF-96744E5A82A5}"/>
              </a:ext>
            </a:extLst>
          </p:cNvPr>
          <p:cNvCxnSpPr>
            <a:cxnSpLocks/>
          </p:cNvCxnSpPr>
          <p:nvPr/>
        </p:nvCxnSpPr>
        <p:spPr>
          <a:xfrm>
            <a:off x="977704" y="1817027"/>
            <a:ext cx="417600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C722AE7-C831-57E5-8CD6-89CB5FFDBE92}"/>
              </a:ext>
            </a:extLst>
          </p:cNvPr>
          <p:cNvSpPr txBox="1"/>
          <p:nvPr/>
        </p:nvSpPr>
        <p:spPr>
          <a:xfrm>
            <a:off x="3065704" y="2981278"/>
            <a:ext cx="1872000" cy="348878"/>
          </a:xfrm>
          <a:prstGeom prst="rect">
            <a:avLst/>
          </a:prstGeom>
          <a:noFill/>
        </p:spPr>
        <p:txBody>
          <a:bodyPr wrap="square" lIns="0" tIns="60960" rIns="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dirty="0">
                <a:ln>
                  <a:noFill/>
                </a:ln>
                <a:solidFill>
                  <a:srgbClr val="FFFFFF">
                    <a:lumMod val="85000"/>
                  </a:srgbClr>
                </a:solidFill>
                <a:effectLst/>
                <a:uLnTx/>
                <a:uFillTx/>
                <a:latin typeface="Arial"/>
                <a:ea typeface="+mn-ea"/>
                <a:cs typeface="Arial"/>
              </a:rPr>
              <a:t>General capability</a:t>
            </a:r>
            <a:endParaRPr kumimoji="0" lang="en-AU" sz="1467" b="1" i="1" u="none" strike="noStrike" kern="1200" cap="none" spc="0" normalizeH="0" baseline="0" noProof="0" dirty="0">
              <a:ln>
                <a:noFill/>
              </a:ln>
              <a:solidFill>
                <a:srgbClr val="FFFFFF">
                  <a:lumMod val="85000"/>
                </a:srgbClr>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244499F7-15E2-7A2A-27B3-9C5589B30040}"/>
              </a:ext>
            </a:extLst>
          </p:cNvPr>
          <p:cNvCxnSpPr>
            <a:cxnSpLocks/>
          </p:cNvCxnSpPr>
          <p:nvPr/>
        </p:nvCxnSpPr>
        <p:spPr>
          <a:xfrm>
            <a:off x="953235" y="1614143"/>
            <a:ext cx="0" cy="405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F9BB924-CAEA-BB33-EA98-15F2ABB89BD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and sequence learning activities within planning</a:t>
            </a:r>
          </a:p>
        </p:txBody>
      </p:sp>
      <p:sp>
        <p:nvSpPr>
          <p:cNvPr id="41" name="Rectangle: Rounded Corners 40">
            <a:extLst>
              <a:ext uri="{FF2B5EF4-FFF2-40B4-BE49-F238E27FC236}">
                <a16:creationId xmlns:a16="http://schemas.microsoft.com/office/drawing/2014/main" id="{D6EF931E-7AA3-B31B-FA96-1ACD7D2DB535}"/>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Incorporate learning activities that model the general capability</a:t>
            </a:r>
          </a:p>
        </p:txBody>
      </p:sp>
      <p:pic>
        <p:nvPicPr>
          <p:cNvPr id="4" name="Graphic 3" descr="Badge with solid fill">
            <a:extLst>
              <a:ext uri="{FF2B5EF4-FFF2-40B4-BE49-F238E27FC236}">
                <a16:creationId xmlns:a16="http://schemas.microsoft.com/office/drawing/2014/main" id="{FDF2794B-5814-9828-06DD-DD17B970D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6" name="Graphic 5" descr="Badge 1 with solid fill">
            <a:extLst>
              <a:ext uri="{FF2B5EF4-FFF2-40B4-BE49-F238E27FC236}">
                <a16:creationId xmlns:a16="http://schemas.microsoft.com/office/drawing/2014/main" id="{D9FB37B2-7C12-8EF3-AF2A-DF931F5AE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pic>
        <p:nvPicPr>
          <p:cNvPr id="9" name="Graphic 8" descr="Badge 3 with solid fill">
            <a:extLst>
              <a:ext uri="{FF2B5EF4-FFF2-40B4-BE49-F238E27FC236}">
                <a16:creationId xmlns:a16="http://schemas.microsoft.com/office/drawing/2014/main" id="{59423FEE-6D11-E9AA-AB09-8FA549FDE0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Tree>
    <p:extLst>
      <p:ext uri="{BB962C8B-B14F-4D97-AF65-F5344CB8AC3E}">
        <p14:creationId xmlns:p14="http://schemas.microsoft.com/office/powerpoint/2010/main" val="392104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2410-D0B5-EF87-5D4F-06DAF2DAFB08}"/>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F31772D8-55B0-F448-9135-ACD920618C42}"/>
              </a:ext>
            </a:extLst>
          </p:cNvPr>
          <p:cNvSpPr/>
          <p:nvPr/>
        </p:nvSpPr>
        <p:spPr>
          <a:xfrm>
            <a:off x="4771474"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B539B637-1E97-BD8D-3266-3BEE8E0AAA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2F01D76B-2AE6-6A15-ECDD-2E2C88DAC25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72CB581-0929-1512-6EDD-31953EA4FBAD}"/>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ED6B2752-0F4B-808D-815A-4DF2A572D1A6}"/>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79FCA08-B39C-509C-DE92-FE75A926F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pic>
        <p:nvPicPr>
          <p:cNvPr id="6" name="Picture 5">
            <a:extLst>
              <a:ext uri="{FF2B5EF4-FFF2-40B4-BE49-F238E27FC236}">
                <a16:creationId xmlns:a16="http://schemas.microsoft.com/office/drawing/2014/main" id="{38239A51-8A40-4299-C42F-2E74A7395661}"/>
              </a:ext>
            </a:extLst>
          </p:cNvPr>
          <p:cNvPicPr>
            <a:picLocks noChangeAspect="1"/>
          </p:cNvPicPr>
          <p:nvPr/>
        </p:nvPicPr>
        <p:blipFill>
          <a:blip r:embed="rId3"/>
          <a:stretch>
            <a:fillRect/>
          </a:stretch>
        </p:blipFill>
        <p:spPr>
          <a:xfrm>
            <a:off x="436032" y="1186730"/>
            <a:ext cx="3207919" cy="3724696"/>
          </a:xfrm>
          <a:prstGeom prst="rect">
            <a:avLst/>
          </a:prstGeom>
          <a:effectLst/>
        </p:spPr>
      </p:pic>
      <p:sp>
        <p:nvSpPr>
          <p:cNvPr id="25" name="Rectangle 24">
            <a:extLst>
              <a:ext uri="{FF2B5EF4-FFF2-40B4-BE49-F238E27FC236}">
                <a16:creationId xmlns:a16="http://schemas.microsoft.com/office/drawing/2014/main" id="{857F3AC6-F6F7-4346-C1B8-B86FF88FC788}"/>
              </a:ext>
            </a:extLst>
          </p:cNvPr>
          <p:cNvSpPr/>
          <p:nvPr/>
        </p:nvSpPr>
        <p:spPr>
          <a:xfrm>
            <a:off x="257321" y="2991877"/>
            <a:ext cx="3700530" cy="2135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Content Placeholder 3">
            <a:extLst>
              <a:ext uri="{FF2B5EF4-FFF2-40B4-BE49-F238E27FC236}">
                <a16:creationId xmlns:a16="http://schemas.microsoft.com/office/drawing/2014/main" id="{A87A60D4-32EA-1DDE-3BA9-F11D7EA0C488}"/>
              </a:ext>
            </a:extLst>
          </p:cNvPr>
          <p:cNvGraphicFramePr>
            <a:graphicFrameLocks/>
          </p:cNvGraphicFramePr>
          <p:nvPr>
            <p:extLst>
              <p:ext uri="{D42A27DB-BD31-4B8C-83A1-F6EECF244321}">
                <p14:modId xmlns:p14="http://schemas.microsoft.com/office/powerpoint/2010/main" val="3754590943"/>
              </p:ext>
            </p:extLst>
          </p:nvPr>
        </p:nvGraphicFramePr>
        <p:xfrm>
          <a:off x="436032" y="3146282"/>
          <a:ext cx="4245149" cy="2941264"/>
        </p:xfrm>
        <a:graphic>
          <a:graphicData uri="http://schemas.openxmlformats.org/drawingml/2006/table">
            <a:tbl>
              <a:tblPr firstRow="1" bandRow="1">
                <a:tableStyleId>{17292A2E-F333-43FB-9621-5CBBE7FDCDCB}</a:tableStyleId>
              </a:tblPr>
              <a:tblGrid>
                <a:gridCol w="4245149">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dirty="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Rounded Corners 7">
            <a:extLst>
              <a:ext uri="{FF2B5EF4-FFF2-40B4-BE49-F238E27FC236}">
                <a16:creationId xmlns:a16="http://schemas.microsoft.com/office/drawing/2014/main" id="{3A6AB9F7-A1B1-8CC6-0EB5-F7DCDC8562A4}"/>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collaboration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1D87A98A-9872-5FD7-7812-4BC824893FB0}"/>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collaboration?</a:t>
            </a:r>
          </a:p>
        </p:txBody>
      </p:sp>
      <p:sp>
        <p:nvSpPr>
          <p:cNvPr id="13" name="Rectangle: Rounded Corners 12">
            <a:extLst>
              <a:ext uri="{FF2B5EF4-FFF2-40B4-BE49-F238E27FC236}">
                <a16:creationId xmlns:a16="http://schemas.microsoft.com/office/drawing/2014/main" id="{D4ED9840-6C30-0D31-EDF0-364A61E05563}"/>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collaboration?</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038F54A7-627A-46EB-7893-08659ADAA1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D951A09-5EA5-FC49-0435-9F8528D2EC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A41D8C1-57B3-C12D-95C3-7CB0B39B95FD}"/>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86CD027C-C1D0-22BF-E89F-53AC596069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3378105B-3E04-4D42-06A0-E4DDD86AB0DB}"/>
              </a:ext>
            </a:extLst>
          </p:cNvPr>
          <p:cNvSpPr/>
          <p:nvPr/>
        </p:nvSpPr>
        <p:spPr>
          <a:xfrm>
            <a:off x="7602166" y="1943102"/>
            <a:ext cx="3632322"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316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A986-081C-E670-1042-C12102C4FCEE}"/>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2CF804F4-25E7-6CFB-A29F-4F8296906F3A}"/>
              </a:ext>
            </a:extLst>
          </p:cNvPr>
          <p:cNvSpPr/>
          <p:nvPr/>
        </p:nvSpPr>
        <p:spPr>
          <a:xfrm>
            <a:off x="4771474"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1A01B675-7F9E-A685-8400-0C14D4DF9DB4}"/>
              </a:ext>
            </a:extLst>
          </p:cNvPr>
          <p:cNvSpPr txBox="1">
            <a:spLocks/>
          </p:cNvSpPr>
          <p:nvPr/>
        </p:nvSpPr>
        <p:spPr>
          <a:xfrm>
            <a:off x="436033" y="366183"/>
            <a:ext cx="10435167"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CA4EC00F-1D58-81F6-1532-D36A1075B3AD}"/>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30A8A305-5E05-36F0-69CC-97E2F510D18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432452A6-710C-7040-6A07-1E0045A9EB32}"/>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A74657B-FC43-D285-2E22-38F4A8DC2DE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pic>
        <p:nvPicPr>
          <p:cNvPr id="6" name="Picture 5">
            <a:extLst>
              <a:ext uri="{FF2B5EF4-FFF2-40B4-BE49-F238E27FC236}">
                <a16:creationId xmlns:a16="http://schemas.microsoft.com/office/drawing/2014/main" id="{AB914318-7F10-F00C-7825-78A5EC437A65}"/>
              </a:ext>
            </a:extLst>
          </p:cNvPr>
          <p:cNvPicPr>
            <a:picLocks noChangeAspect="1"/>
          </p:cNvPicPr>
          <p:nvPr/>
        </p:nvPicPr>
        <p:blipFill>
          <a:blip r:embed="rId3"/>
          <a:stretch>
            <a:fillRect/>
          </a:stretch>
        </p:blipFill>
        <p:spPr>
          <a:xfrm>
            <a:off x="436032" y="1186730"/>
            <a:ext cx="3207919" cy="3724696"/>
          </a:xfrm>
          <a:prstGeom prst="rect">
            <a:avLst/>
          </a:prstGeom>
          <a:effectLst/>
        </p:spPr>
      </p:pic>
      <p:sp>
        <p:nvSpPr>
          <p:cNvPr id="25" name="Rectangle 24">
            <a:extLst>
              <a:ext uri="{FF2B5EF4-FFF2-40B4-BE49-F238E27FC236}">
                <a16:creationId xmlns:a16="http://schemas.microsoft.com/office/drawing/2014/main" id="{959B69D0-2A83-1684-59CC-CD001A426C7D}"/>
              </a:ext>
            </a:extLst>
          </p:cNvPr>
          <p:cNvSpPr/>
          <p:nvPr/>
        </p:nvSpPr>
        <p:spPr>
          <a:xfrm>
            <a:off x="257321" y="2991877"/>
            <a:ext cx="3700530" cy="2135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Content Placeholder 3">
            <a:extLst>
              <a:ext uri="{FF2B5EF4-FFF2-40B4-BE49-F238E27FC236}">
                <a16:creationId xmlns:a16="http://schemas.microsoft.com/office/drawing/2014/main" id="{C2F9E485-DF7B-31DB-F2A9-3C661D9C8CAC}"/>
              </a:ext>
            </a:extLst>
          </p:cNvPr>
          <p:cNvGraphicFramePr>
            <a:graphicFrameLocks/>
          </p:cNvGraphicFramePr>
          <p:nvPr/>
        </p:nvGraphicFramePr>
        <p:xfrm>
          <a:off x="436032" y="3146282"/>
          <a:ext cx="4245149" cy="2941264"/>
        </p:xfrm>
        <a:graphic>
          <a:graphicData uri="http://schemas.openxmlformats.org/drawingml/2006/table">
            <a:tbl>
              <a:tblPr firstRow="1" bandRow="1">
                <a:tableStyleId>{17292A2E-F333-43FB-9621-5CBBE7FDCDCB}</a:tableStyleId>
              </a:tblPr>
              <a:tblGrid>
                <a:gridCol w="4245149">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Rounded Corners 7">
            <a:extLst>
              <a:ext uri="{FF2B5EF4-FFF2-40B4-BE49-F238E27FC236}">
                <a16:creationId xmlns:a16="http://schemas.microsoft.com/office/drawing/2014/main" id="{869E37D9-09BB-E1E4-62D1-91671EEA81F1}"/>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collaboration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5A0877FD-B1DF-E185-31A1-2FF051CB02E7}"/>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collaboration?</a:t>
            </a:r>
          </a:p>
        </p:txBody>
      </p:sp>
      <p:sp>
        <p:nvSpPr>
          <p:cNvPr id="13" name="Rectangle: Rounded Corners 12">
            <a:extLst>
              <a:ext uri="{FF2B5EF4-FFF2-40B4-BE49-F238E27FC236}">
                <a16:creationId xmlns:a16="http://schemas.microsoft.com/office/drawing/2014/main" id="{A82A6571-C5BC-9896-A113-DEE5ABE38E7A}"/>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collaboration?</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57724F6E-2D73-A6D9-745F-A6B630516A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09A712A9-0D41-F26D-E30A-B82742E17F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31B51BF7-9F92-C119-D873-1256DDCB3E2B}"/>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DD2AA082-61E3-E095-4C10-F4FA73DCF4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ADC33E4D-104E-803E-264D-AF00798BB5FD}"/>
              </a:ext>
            </a:extLst>
          </p:cNvPr>
          <p:cNvSpPr/>
          <p:nvPr/>
        </p:nvSpPr>
        <p:spPr>
          <a:xfrm>
            <a:off x="9491447" y="1955021"/>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3658CAEC-718C-4353-55F3-E3CA9C75120A}"/>
              </a:ext>
            </a:extLst>
          </p:cNvPr>
          <p:cNvSpPr/>
          <p:nvPr/>
        </p:nvSpPr>
        <p:spPr>
          <a:xfrm>
            <a:off x="5673367" y="2034019"/>
            <a:ext cx="1758639"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7899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78E0-855B-19E5-FC14-1BB685F821FB}"/>
            </a:ext>
          </a:extLst>
        </p:cNvPr>
        <p:cNvGrpSpPr/>
        <p:nvPr/>
      </p:nvGrpSpPr>
      <p:grpSpPr>
        <a:xfrm>
          <a:off x="0" y="0"/>
          <a:ext cx="0" cy="0"/>
          <a:chOff x="0" y="0"/>
          <a:chExt cx="0" cy="0"/>
        </a:xfrm>
      </p:grpSpPr>
      <p:sp>
        <p:nvSpPr>
          <p:cNvPr id="26" name="Arrow: Right 25">
            <a:extLst>
              <a:ext uri="{FF2B5EF4-FFF2-40B4-BE49-F238E27FC236}">
                <a16:creationId xmlns:a16="http://schemas.microsoft.com/office/drawing/2014/main" id="{70CA8C88-F6C8-B8E7-A123-72B42107503B}"/>
              </a:ext>
            </a:extLst>
          </p:cNvPr>
          <p:cNvSpPr/>
          <p:nvPr/>
        </p:nvSpPr>
        <p:spPr>
          <a:xfrm>
            <a:off x="4771474" y="4945586"/>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8507744F-F88A-0F2F-1840-271959BD8100}"/>
              </a:ext>
            </a:extLst>
          </p:cNvPr>
          <p:cNvSpPr txBox="1">
            <a:spLocks/>
          </p:cNvSpPr>
          <p:nvPr/>
        </p:nvSpPr>
        <p:spPr>
          <a:xfrm>
            <a:off x="436033" y="366183"/>
            <a:ext cx="10435167"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8751667D-452D-6A58-F30D-4541DFBEF9A7}"/>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0335EC43-E9A5-49D6-F71B-20D0DB3B5E74}"/>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65099030-C9F7-8513-90F5-DEFD90103648}"/>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E2DF8669-8D06-C1FE-C0C8-2497740E7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dirty="0">
                <a:solidFill>
                  <a:srgbClr val="000000"/>
                </a:solidFill>
                <a:latin typeface="Arial" panose="020B0604020202020204" pitchFamily="34" charset="0"/>
                <a:cs typeface="Arial" panose="020B0604020202020204" pitchFamily="34" charset="0"/>
              </a:rPr>
              <a:t>Select and sequence learning activities within planning</a:t>
            </a:r>
          </a:p>
        </p:txBody>
      </p:sp>
      <p:pic>
        <p:nvPicPr>
          <p:cNvPr id="6" name="Picture 5">
            <a:extLst>
              <a:ext uri="{FF2B5EF4-FFF2-40B4-BE49-F238E27FC236}">
                <a16:creationId xmlns:a16="http://schemas.microsoft.com/office/drawing/2014/main" id="{F6D30B6D-F687-34C9-176C-3673A9E9A063}"/>
              </a:ext>
            </a:extLst>
          </p:cNvPr>
          <p:cNvPicPr>
            <a:picLocks noChangeAspect="1"/>
          </p:cNvPicPr>
          <p:nvPr/>
        </p:nvPicPr>
        <p:blipFill>
          <a:blip r:embed="rId3"/>
          <a:stretch>
            <a:fillRect/>
          </a:stretch>
        </p:blipFill>
        <p:spPr>
          <a:xfrm>
            <a:off x="436032" y="1186730"/>
            <a:ext cx="3207919" cy="3724696"/>
          </a:xfrm>
          <a:prstGeom prst="rect">
            <a:avLst/>
          </a:prstGeom>
          <a:effectLst/>
        </p:spPr>
      </p:pic>
      <p:sp>
        <p:nvSpPr>
          <p:cNvPr id="25" name="Rectangle 24">
            <a:extLst>
              <a:ext uri="{FF2B5EF4-FFF2-40B4-BE49-F238E27FC236}">
                <a16:creationId xmlns:a16="http://schemas.microsoft.com/office/drawing/2014/main" id="{9E5CE766-7DAC-A0D7-3506-C174A9024DEF}"/>
              </a:ext>
            </a:extLst>
          </p:cNvPr>
          <p:cNvSpPr/>
          <p:nvPr/>
        </p:nvSpPr>
        <p:spPr>
          <a:xfrm>
            <a:off x="257321" y="2991877"/>
            <a:ext cx="3700530" cy="2135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 name="Content Placeholder 3">
            <a:extLst>
              <a:ext uri="{FF2B5EF4-FFF2-40B4-BE49-F238E27FC236}">
                <a16:creationId xmlns:a16="http://schemas.microsoft.com/office/drawing/2014/main" id="{6CA32BAF-6135-5E38-C91B-09727A940BA8}"/>
              </a:ext>
            </a:extLst>
          </p:cNvPr>
          <p:cNvGraphicFramePr>
            <a:graphicFrameLocks/>
          </p:cNvGraphicFramePr>
          <p:nvPr/>
        </p:nvGraphicFramePr>
        <p:xfrm>
          <a:off x="436032" y="3146282"/>
          <a:ext cx="4245149" cy="2941264"/>
        </p:xfrm>
        <a:graphic>
          <a:graphicData uri="http://schemas.openxmlformats.org/drawingml/2006/table">
            <a:tbl>
              <a:tblPr firstRow="1" bandRow="1">
                <a:tableStyleId>{17292A2E-F333-43FB-9621-5CBBE7FDCDCB}</a:tableStyleId>
              </a:tblPr>
              <a:tblGrid>
                <a:gridCol w="4245149">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4 — Lunchtime legends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dirty="0">
                          <a:solidFill>
                            <a:schemeClr val="tx2"/>
                          </a:solidFill>
                          <a:latin typeface="Arial" panose="020B0604020202020204" pitchFamily="34" charset="0"/>
                          <a:cs typeface="Arial" panose="020B0604020202020204" pitchFamily="34" charset="0"/>
                        </a:rPr>
                        <a:t>Through participation in striking games (e.g. cricket, softball, rounders, tee-ball) students describe contributions they can make as a team member to support fair play and inclusivity (e.g. encourage teammates, follow rules). Students suggest ways games can be modified to make them fairer. In groups, students select an activity from the ones they have played in their HPE class. Students work together to create a name for their club and discuss how they will make their activity fun and fair. They run the activity for younger students at lunchtimes as part of a lunchtime club.</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Rounded Corners 7">
            <a:extLst>
              <a:ext uri="{FF2B5EF4-FFF2-40B4-BE49-F238E27FC236}">
                <a16:creationId xmlns:a16="http://schemas.microsoft.com/office/drawing/2014/main" id="{4B3DD2AA-2B5C-594C-DA43-EB8CF74C84F2}"/>
              </a:ext>
            </a:extLst>
          </p:cNvPr>
          <p:cNvSpPr/>
          <p:nvPr/>
        </p:nvSpPr>
        <p:spPr>
          <a:xfrm>
            <a:off x="5674338" y="4271068"/>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collaboration into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10" name="Rectangle: Rounded Corners 9">
            <a:extLst>
              <a:ext uri="{FF2B5EF4-FFF2-40B4-BE49-F238E27FC236}">
                <a16:creationId xmlns:a16="http://schemas.microsoft.com/office/drawing/2014/main" id="{C31284CF-03B6-6545-3D20-3FECA03A78D7}"/>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could be incorporated to explicitly teach and model collaboration?</a:t>
            </a:r>
          </a:p>
        </p:txBody>
      </p:sp>
      <p:sp>
        <p:nvSpPr>
          <p:cNvPr id="13" name="Rectangle: Rounded Corners 12">
            <a:extLst>
              <a:ext uri="{FF2B5EF4-FFF2-40B4-BE49-F238E27FC236}">
                <a16:creationId xmlns:a16="http://schemas.microsoft.com/office/drawing/2014/main" id="{45E9CB7C-A420-2D2F-C539-37750DCF7724}"/>
              </a:ext>
            </a:extLst>
          </p:cNvPr>
          <p:cNvSpPr/>
          <p:nvPr/>
        </p:nvSpPr>
        <p:spPr>
          <a:xfrm>
            <a:off x="9524767" y="4258005"/>
            <a:ext cx="1692000"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are there opportunities for students to </a:t>
            </a:r>
            <a:r>
              <a:rPr kumimoji="0" lang="en-US" sz="1300" b="0" i="0" u="none" strike="noStrike" kern="1200" cap="none" spc="0" normalizeH="0" baseline="0" noProof="0" dirty="0" err="1">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practise</a:t>
            </a: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 collaboration?</a:t>
            </a:r>
          </a:p>
          <a:p>
            <a:pPr marR="0" lvl="0" algn="ctr" defTabSz="914377"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about their progress?</a:t>
            </a:r>
          </a:p>
        </p:txBody>
      </p:sp>
      <p:pic>
        <p:nvPicPr>
          <p:cNvPr id="14" name="Graphic 13" descr="Badge with solid fill">
            <a:extLst>
              <a:ext uri="{FF2B5EF4-FFF2-40B4-BE49-F238E27FC236}">
                <a16:creationId xmlns:a16="http://schemas.microsoft.com/office/drawing/2014/main" id="{CB5D3EA4-A822-59F0-B0A0-440CD77D9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3891BECE-EC73-BEF8-5CEF-4D838F4702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38ABE759-7204-0953-99EF-437A2A2BDEE9}"/>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2464B7BC-7283-F69C-5ACD-B61935C71F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86687" y="3886473"/>
            <a:ext cx="432000" cy="432000"/>
          </a:xfrm>
          <a:prstGeom prst="rect">
            <a:avLst/>
          </a:prstGeom>
        </p:spPr>
      </p:pic>
      <p:sp>
        <p:nvSpPr>
          <p:cNvPr id="4" name="Rectangle 3">
            <a:extLst>
              <a:ext uri="{FF2B5EF4-FFF2-40B4-BE49-F238E27FC236}">
                <a16:creationId xmlns:a16="http://schemas.microsoft.com/office/drawing/2014/main" id="{D7892051-00D9-A24C-8349-57B302AB25EB}"/>
              </a:ext>
            </a:extLst>
          </p:cNvPr>
          <p:cNvSpPr/>
          <p:nvPr/>
        </p:nvSpPr>
        <p:spPr>
          <a:xfrm>
            <a:off x="5734138" y="1992165"/>
            <a:ext cx="3632322"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0954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3F98-01B5-1A4F-8A27-1C28DB42597C}"/>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FD25AA5-1F80-62A1-C5C2-31F132C1A10C}"/>
              </a:ext>
            </a:extLst>
          </p:cNvPr>
          <p:cNvGraphicFramePr/>
          <p:nvPr>
            <p:extLst>
              <p:ext uri="{D42A27DB-BD31-4B8C-83A1-F6EECF244321}">
                <p14:modId xmlns:p14="http://schemas.microsoft.com/office/powerpoint/2010/main" val="2378636986"/>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B678347-771E-5C30-2DEC-7E6420869E2F}"/>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01159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420C-CE27-32F3-762F-F6F51B952E90}"/>
              </a:ext>
            </a:extLst>
          </p:cNvPr>
          <p:cNvSpPr>
            <a:spLocks noGrp="1"/>
          </p:cNvSpPr>
          <p:nvPr>
            <p:ph type="title"/>
          </p:nvPr>
        </p:nvSpPr>
        <p:spPr/>
        <p:txBody>
          <a:bodyPr/>
          <a:lstStyle/>
          <a:p>
            <a:r>
              <a:rPr lang="en-AU" dirty="0"/>
              <a:t>Next steps</a:t>
            </a:r>
          </a:p>
        </p:txBody>
      </p:sp>
      <p:sp>
        <p:nvSpPr>
          <p:cNvPr id="6" name="Content Placeholder 5">
            <a:extLst>
              <a:ext uri="{FF2B5EF4-FFF2-40B4-BE49-F238E27FC236}">
                <a16:creationId xmlns:a16="http://schemas.microsoft.com/office/drawing/2014/main" id="{85DE28DE-4CDD-A5B6-596C-D040942F9564}"/>
              </a:ext>
            </a:extLst>
          </p:cNvPr>
          <p:cNvSpPr>
            <a:spLocks noGrp="1"/>
          </p:cNvSpPr>
          <p:nvPr>
            <p:ph idx="1"/>
          </p:nvPr>
        </p:nvSpPr>
        <p:spPr>
          <a:xfrm>
            <a:off x="436033" y="1028733"/>
            <a:ext cx="10365458" cy="4944000"/>
          </a:xfrm>
        </p:spPr>
        <p:txBody>
          <a:bodyPr/>
          <a:lstStyle/>
          <a:p>
            <a:r>
              <a:rPr lang="en-AU" b="1" dirty="0">
                <a:solidFill>
                  <a:schemeClr val="accent3"/>
                </a:solidFill>
              </a:rPr>
              <a:t>Consider …</a:t>
            </a:r>
          </a:p>
          <a:p>
            <a:pPr marL="457189" indent="-457189">
              <a:buFont typeface="Arial" panose="020B0604020202020204" pitchFamily="34" charset="0"/>
              <a:buChar char="•"/>
            </a:pPr>
            <a:r>
              <a:rPr lang="en-US" dirty="0"/>
              <a:t>Where there are authentic opportunities for you to develop elements and sub-elements of the Personal and social capability within your learning area content</a:t>
            </a:r>
            <a:r>
              <a:rPr lang="en-AU" dirty="0"/>
              <a:t>.</a:t>
            </a:r>
          </a:p>
          <a:p>
            <a:endParaRPr lang="en-US" dirty="0"/>
          </a:p>
        </p:txBody>
      </p:sp>
      <p:pic>
        <p:nvPicPr>
          <p:cNvPr id="4" name="Picture 3" descr="A drawing of a person with a cloud above their head&#10;&#10;AI-generated content may be incorrect.">
            <a:extLst>
              <a:ext uri="{FF2B5EF4-FFF2-40B4-BE49-F238E27FC236}">
                <a16:creationId xmlns:a16="http://schemas.microsoft.com/office/drawing/2014/main" id="{FF450E51-10B0-545D-3047-2CB363B6A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1491" y="5226469"/>
            <a:ext cx="954475" cy="954475"/>
          </a:xfrm>
          <a:prstGeom prst="rect">
            <a:avLst/>
          </a:prstGeom>
        </p:spPr>
      </p:pic>
    </p:spTree>
    <p:extLst>
      <p:ext uri="{BB962C8B-B14F-4D97-AF65-F5344CB8AC3E}">
        <p14:creationId xmlns:p14="http://schemas.microsoft.com/office/powerpoint/2010/main" val="301291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A14B-20F4-69A4-D5C4-7EF66B63E70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AEDF64-304C-376A-F44D-4A1F8E6BC6AE}"/>
              </a:ext>
            </a:extLst>
          </p:cNvPr>
          <p:cNvGraphicFramePr/>
          <p:nvPr>
            <p:extLst>
              <p:ext uri="{D42A27DB-BD31-4B8C-83A1-F6EECF244321}">
                <p14:modId xmlns:p14="http://schemas.microsoft.com/office/powerpoint/2010/main" val="3800752852"/>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D5660D40-D04A-C8EC-FCB9-72732E3CE248}"/>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63192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393E2A-BEA6-D131-CDB4-D918A7D3B00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5C78A9-DFF0-E3CD-88F1-618BCBF54106}"/>
              </a:ext>
            </a:extLst>
          </p:cNvPr>
          <p:cNvSpPr txBox="1">
            <a:spLocks/>
          </p:cNvSpPr>
          <p:nvPr/>
        </p:nvSpPr>
        <p:spPr>
          <a:xfrm>
            <a:off x="436033" y="366183"/>
            <a:ext cx="10041467" cy="5910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dirty="0">
                <a:solidFill>
                  <a:srgbClr val="000000"/>
                </a:solidFill>
              </a:rPr>
              <a:t>QCAA resources</a:t>
            </a:r>
          </a:p>
        </p:txBody>
      </p:sp>
      <p:pic>
        <p:nvPicPr>
          <p:cNvPr id="17" name="Picture 16">
            <a:extLst>
              <a:ext uri="{FF2B5EF4-FFF2-40B4-BE49-F238E27FC236}">
                <a16:creationId xmlns:a16="http://schemas.microsoft.com/office/drawing/2014/main" id="{1403B947-4EDA-119F-9BCF-30EB1B4A3B6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5" y="1066390"/>
            <a:ext cx="10816166" cy="1715354"/>
          </a:xfrm>
          <a:prstGeom prst="rect">
            <a:avLst/>
          </a:prstGeom>
          <a:effectLst>
            <a:outerShdw blurRad="50800" dist="38100" dir="2700000" algn="tl" rotWithShape="0">
              <a:prstClr val="black">
                <a:alpha val="40000"/>
              </a:prstClr>
            </a:outerShdw>
          </a:effectLst>
        </p:spPr>
      </p:pic>
      <p:sp>
        <p:nvSpPr>
          <p:cNvPr id="2" name="Text Placeholder 4">
            <a:extLst>
              <a:ext uri="{FF2B5EF4-FFF2-40B4-BE49-F238E27FC236}">
                <a16:creationId xmlns:a16="http://schemas.microsoft.com/office/drawing/2014/main" id="{363FE634-D7F9-708E-A557-C13D60B876B7}"/>
              </a:ext>
            </a:extLst>
          </p:cNvPr>
          <p:cNvSpPr txBox="1">
            <a:spLocks/>
          </p:cNvSpPr>
          <p:nvPr/>
        </p:nvSpPr>
        <p:spPr>
          <a:xfrm>
            <a:off x="300305" y="5920224"/>
            <a:ext cx="11670456" cy="230369"/>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endParaRPr lang="fr-FR" sz="933">
              <a:solidFill>
                <a:srgbClr val="000000"/>
              </a:solidFill>
            </a:endParaRPr>
          </a:p>
        </p:txBody>
      </p:sp>
      <p:pic>
        <p:nvPicPr>
          <p:cNvPr id="7" name="Graphic 6">
            <a:extLst>
              <a:ext uri="{FF2B5EF4-FFF2-40B4-BE49-F238E27FC236}">
                <a16:creationId xmlns:a16="http://schemas.microsoft.com/office/drawing/2014/main" id="{3DAC969E-068B-C742-EEC7-CB11F7F4A5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01491" y="5241271"/>
            <a:ext cx="954475" cy="954475"/>
          </a:xfrm>
          <a:prstGeom prst="rect">
            <a:avLst/>
          </a:prstGeom>
        </p:spPr>
      </p:pic>
      <p:sp>
        <p:nvSpPr>
          <p:cNvPr id="5" name="TextBox 4">
            <a:extLst>
              <a:ext uri="{FF2B5EF4-FFF2-40B4-BE49-F238E27FC236}">
                <a16:creationId xmlns:a16="http://schemas.microsoft.com/office/drawing/2014/main" id="{3248D0F9-61A5-2D77-DD1D-47F6A2809FFD}"/>
              </a:ext>
            </a:extLst>
          </p:cNvPr>
          <p:cNvSpPr txBox="1"/>
          <p:nvPr/>
        </p:nvSpPr>
        <p:spPr>
          <a:xfrm>
            <a:off x="436033" y="3043469"/>
            <a:ext cx="6108700" cy="2041585"/>
          </a:xfrm>
          <a:prstGeom prst="rect">
            <a:avLst/>
          </a:prstGeom>
          <a:noFill/>
        </p:spPr>
        <p:txBody>
          <a:bodyPr wrap="square">
            <a:spAutoFit/>
          </a:bodyPr>
          <a:lstStyle/>
          <a:p>
            <a:pPr marL="457189" indent="-457189" defTabSz="1219170">
              <a:spcBef>
                <a:spcPts val="800"/>
              </a:spcBef>
              <a:buFont typeface="Arial" panose="020B0604020202020204" pitchFamily="34" charset="0"/>
              <a:buChar char="•"/>
            </a:pPr>
            <a:r>
              <a:rPr lang="en-AU" sz="2000" dirty="0">
                <a:latin typeface="Arial" panose="020B0604020202020204" pitchFamily="34" charset="0"/>
                <a:cs typeface="Arial" panose="020B0604020202020204" pitchFamily="34" charset="0"/>
              </a:rPr>
              <a:t>Embedding the general capabilities</a:t>
            </a:r>
          </a:p>
          <a:p>
            <a:pPr marL="457189" indent="-457189" defTabSz="1219170">
              <a:spcBef>
                <a:spcPts val="800"/>
              </a:spcBef>
              <a:buFont typeface="Arial" panose="020B0604020202020204" pitchFamily="34" charset="0"/>
              <a:buChar char="•"/>
            </a:pPr>
            <a:r>
              <a:rPr lang="en-AU" sz="2000" dirty="0">
                <a:latin typeface="Arial" panose="020B0604020202020204" pitchFamily="34" charset="0"/>
                <a:cs typeface="Arial" panose="020B0604020202020204" pitchFamily="34" charset="0"/>
              </a:rPr>
              <a:t>Mapping the general capabilities</a:t>
            </a:r>
          </a:p>
          <a:p>
            <a:pPr marL="457189" indent="-457189" defTabSz="121917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Learning continua</a:t>
            </a:r>
          </a:p>
          <a:p>
            <a:pPr marL="457189" indent="-457189" defTabSz="121917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Level overviews</a:t>
            </a:r>
          </a:p>
          <a:p>
            <a:pPr marL="457189" indent="-457189" defTabSz="1219170">
              <a:spcBef>
                <a:spcPts val="800"/>
              </a:spcBef>
              <a:buFont typeface="Arial" panose="020B0604020202020204" pitchFamily="34" charset="0"/>
              <a:buChar char="•"/>
            </a:pPr>
            <a:r>
              <a:rPr lang="en-US" sz="2000" dirty="0">
                <a:latin typeface="Arial" panose="020B0604020202020204" pitchFamily="34" charset="0"/>
                <a:cs typeface="Arial" panose="020B0604020202020204" pitchFamily="34" charset="0"/>
              </a:rPr>
              <a:t>PD resources</a:t>
            </a:r>
          </a:p>
        </p:txBody>
      </p:sp>
    </p:spTree>
    <p:extLst>
      <p:ext uri="{BB962C8B-B14F-4D97-AF65-F5344CB8AC3E}">
        <p14:creationId xmlns:p14="http://schemas.microsoft.com/office/powerpoint/2010/main" val="1222149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r>
              <a:rPr lang="en-US" sz="1333" dirty="0"/>
              <a:t>Third-party copyright material, and QCAA material not covered by the CC BY </a:t>
            </a:r>
            <a:r>
              <a:rPr lang="en-US" sz="1333" dirty="0" err="1"/>
              <a:t>licence</a:t>
            </a:r>
            <a:r>
              <a:rPr lang="en-US" sz="1333" dirty="0"/>
              <a:t> is listed below:</a:t>
            </a:r>
          </a:p>
          <a:p>
            <a:pPr marL="304792" indent="-304792">
              <a:buFont typeface="+mj-lt"/>
              <a:buAutoNum type="arabicPeriod"/>
            </a:pPr>
            <a:r>
              <a:rPr lang="en-US" sz="1333" dirty="0">
                <a:solidFill>
                  <a:srgbClr val="111111"/>
                </a:solidFill>
                <a:ea typeface="Times New Roman" panose="02020603050405020304" pitchFamily="18" charset="0"/>
              </a:rPr>
              <a:t>Queensland Government coat of arms, and the QCAA and QSA trademarks may not be reproduced without permission.</a:t>
            </a:r>
          </a:p>
          <a:p>
            <a:pPr marL="304792" indent="-304792">
              <a:buFont typeface="+mj-lt"/>
              <a:buAutoNum type="arabicPeriod"/>
            </a:pPr>
            <a:r>
              <a:rPr lang="en-US" sz="1333" dirty="0"/>
              <a:t>Acknowledgment of Country artwork (2023) ‘Growth through Learning’ by </a:t>
            </a:r>
            <a:r>
              <a:rPr lang="en-US" sz="1333" dirty="0" err="1"/>
              <a:t>Chern’ee</a:t>
            </a:r>
            <a:r>
              <a:rPr lang="en-US" sz="1333" dirty="0"/>
              <a:t>, Brooke and Jesse Sutton, </a:t>
            </a:r>
            <a:r>
              <a:rPr lang="en-US" sz="1333" dirty="0" err="1"/>
              <a:t>Kalkadoon</a:t>
            </a:r>
            <a:r>
              <a:rPr lang="en-US" sz="1333" dirty="0"/>
              <a:t>. </a:t>
            </a:r>
            <a:r>
              <a:rPr lang="en-US" sz="1333" dirty="0">
                <a:hlinkClick r:id="rId3"/>
              </a:rPr>
              <a:t>www.cherneesutton.com.au</a:t>
            </a:r>
            <a:endParaRPr lang="en-US" sz="1333" dirty="0"/>
          </a:p>
          <a:p>
            <a:pPr marL="304792" indent="-304792">
              <a:buFont typeface="+mj-lt"/>
              <a:buAutoNum type="arabicPeriod"/>
            </a:pPr>
            <a:r>
              <a:rPr lang="en-US" sz="1333" dirty="0">
                <a:solidFill>
                  <a:srgbClr val="000000"/>
                </a:solidFill>
              </a:rPr>
              <a:t>The three-dimensional cube and Personal and social capability diagrams are 'Excluded Material' used under the terms of the Australian Curriculum and its copyright notice and are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333" dirty="0" err="1">
                <a:solidFill>
                  <a:srgbClr val="000000"/>
                </a:solidFill>
              </a:rPr>
              <a:t>organisation</a:t>
            </a:r>
            <a:r>
              <a:rPr lang="en-US" sz="1333"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333" dirty="0" err="1">
                <a:solidFill>
                  <a:srgbClr val="000000"/>
                </a:solidFill>
              </a:rPr>
              <a:t>Cth</a:t>
            </a:r>
            <a:r>
              <a:rPr lang="en-US" sz="1333" dirty="0">
                <a:solidFill>
                  <a:srgbClr val="000000"/>
                </a:solidFill>
              </a:rPr>
              <a:t>), and those explicitly granted above, all other rights are reserved by ACARA. If you want to use such material in a manner that is outside this restrictive </a:t>
            </a:r>
            <a:r>
              <a:rPr lang="en-US" sz="1333" dirty="0" err="1">
                <a:solidFill>
                  <a:srgbClr val="000000"/>
                </a:solidFill>
              </a:rPr>
              <a:t>licence</a:t>
            </a:r>
            <a:r>
              <a:rPr lang="en-US" sz="1333" dirty="0">
                <a:solidFill>
                  <a:srgbClr val="000000"/>
                </a:solidFill>
              </a:rPr>
              <a:t>, you must request permission from ACARA by emailing (</a:t>
            </a:r>
            <a:r>
              <a:rPr lang="en-US" sz="1333" dirty="0">
                <a:solidFill>
                  <a:srgbClr val="000000"/>
                </a:solidFill>
                <a:hlinkClick r:id="rId4"/>
              </a:rPr>
              <a:t>copyright@acara.edu.au</a:t>
            </a:r>
            <a:r>
              <a:rPr lang="en-US" sz="1333" dirty="0">
                <a:solidFill>
                  <a:srgbClr val="000000"/>
                </a:solidFill>
              </a:rPr>
              <a:t>) or by submitting a request through </a:t>
            </a:r>
            <a:r>
              <a:rPr lang="en-US" sz="1333" dirty="0"/>
              <a:t>the </a:t>
            </a:r>
            <a:r>
              <a:rPr lang="en-US" sz="1333" dirty="0">
                <a:hlinkClick r:id="rId5"/>
              </a:rPr>
              <a:t>online enquiry form</a:t>
            </a:r>
            <a:r>
              <a:rPr lang="en-US" sz="1333" dirty="0"/>
              <a:t>.</a:t>
            </a:r>
          </a:p>
          <a:p>
            <a:pPr marL="304792" indent="-304792">
              <a:buFont typeface="+mj-lt"/>
              <a:buAutoNum type="arabicPeriod"/>
            </a:pPr>
            <a:r>
              <a:rPr lang="en-AU" sz="1333" dirty="0">
                <a:solidFill>
                  <a:srgbClr val="111111"/>
                </a:solidFill>
                <a:ea typeface="Times New Roman" panose="02020603050405020304" pitchFamily="18" charset="0"/>
              </a:rPr>
              <a:t>Unless otherwise indicated, material from Australian Curriculum is © ACARA 2010–present, licensed </a:t>
            </a:r>
            <a:r>
              <a:rPr lang="en-AU" sz="1333" u="sng" dirty="0">
                <a:solidFill>
                  <a:srgbClr val="2D7FF9"/>
                </a:solidFill>
                <a:ea typeface="Times New Roman" panose="02020603050405020304" pitchFamily="18" charset="0"/>
                <a:hlinkClick r:id="rId6"/>
              </a:rPr>
              <a:t>CC BY 4.0</a:t>
            </a:r>
            <a:r>
              <a:rPr lang="en-AU" sz="1333" dirty="0">
                <a:solidFill>
                  <a:srgbClr val="111111"/>
                </a:solidFill>
                <a:ea typeface="Times New Roman" panose="02020603050405020304" pitchFamily="18" charset="0"/>
              </a:rPr>
              <a:t>. For the latest information and additional terms of use, see the </a:t>
            </a:r>
            <a:r>
              <a:rPr lang="en-AU" sz="1333" u="sng" dirty="0">
                <a:solidFill>
                  <a:srgbClr val="2D7FF9"/>
                </a:solidFill>
                <a:ea typeface="Times New Roman" panose="02020603050405020304" pitchFamily="18" charset="0"/>
                <a:hlinkClick r:id="rId7"/>
              </a:rPr>
              <a:t>Australian Curriculum website</a:t>
            </a:r>
            <a:r>
              <a:rPr lang="en-AU" sz="1333" dirty="0">
                <a:solidFill>
                  <a:srgbClr val="111111"/>
                </a:solidFill>
                <a:ea typeface="Times New Roman" panose="02020603050405020304" pitchFamily="18" charset="0"/>
              </a:rPr>
              <a:t> and its </a:t>
            </a:r>
            <a:r>
              <a:rPr lang="en-AU" sz="1333" u="sng" dirty="0">
                <a:solidFill>
                  <a:srgbClr val="2D7FF9"/>
                </a:solidFill>
                <a:ea typeface="Times New Roman" panose="02020603050405020304" pitchFamily="18" charset="0"/>
                <a:hlinkClick r:id="rId8"/>
              </a:rPr>
              <a:t>copyright notice</a:t>
            </a:r>
            <a:r>
              <a:rPr lang="en-US" sz="1333" dirty="0"/>
              <a:t>.</a:t>
            </a:r>
          </a:p>
          <a:p>
            <a:pPr marL="304792" indent="-304792">
              <a:buFont typeface="+mj-lt"/>
              <a:buAutoNum type="arabicPeriod"/>
            </a:pPr>
            <a:r>
              <a:rPr lang="en-US" sz="1333" dirty="0"/>
              <a:t>Student and staff images have been used with permission.</a:t>
            </a:r>
          </a:p>
        </p:txBody>
      </p:sp>
    </p:spTree>
    <p:extLst>
      <p:ext uri="{BB962C8B-B14F-4D97-AF65-F5344CB8AC3E}">
        <p14:creationId xmlns:p14="http://schemas.microsoft.com/office/powerpoint/2010/main" val="1681948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pPr>
            <a:endParaRPr lang="en-US" sz="400" dirty="0"/>
          </a:p>
          <a:p>
            <a:pPr>
              <a:spcBef>
                <a:spcPts val="0"/>
              </a:spcBef>
            </a:pPr>
            <a:r>
              <a:rPr lang="en-US" sz="1600" dirty="0"/>
              <a:t>                </a:t>
            </a:r>
            <a:r>
              <a:rPr lang="en-US" dirty="0"/>
              <a:t>© State of Queensland (QCAA) </a:t>
            </a:r>
            <a:r>
              <a:rPr lang="en-AU" dirty="0"/>
              <a:t>2026</a:t>
            </a:r>
          </a:p>
          <a:p>
            <a:pPr>
              <a:lnSpc>
                <a:spcPct val="110000"/>
              </a:lnSpc>
            </a:pPr>
            <a:r>
              <a:rPr lang="en-AU" b="1" spc="-27" dirty="0"/>
              <a:t>Licence</a:t>
            </a:r>
            <a:r>
              <a:rPr lang="en-AU" spc="-27" dirty="0"/>
              <a:t>: </a:t>
            </a:r>
            <a:r>
              <a:rPr lang="en-AU" spc="-27" dirty="0">
                <a:hlinkClick r:id="rId3"/>
              </a:rPr>
              <a:t>https://creativecommons.org/licenses/by/4.0</a:t>
            </a:r>
            <a:r>
              <a:rPr lang="en-AU" spc="-27" dirty="0"/>
              <a:t> </a:t>
            </a:r>
            <a:r>
              <a:rPr lang="en-AU" b="1" spc="-27" dirty="0">
                <a:solidFill>
                  <a:schemeClr val="tx2">
                    <a:lumMod val="50000"/>
                    <a:lumOff val="50000"/>
                  </a:schemeClr>
                </a:solidFill>
              </a:rPr>
              <a:t>|</a:t>
            </a:r>
            <a:r>
              <a:rPr lang="en-AU" spc="-27" dirty="0"/>
              <a:t> </a:t>
            </a:r>
            <a:r>
              <a:rPr lang="en-AU" b="1" spc="-27" dirty="0"/>
              <a:t>Copyright notice:</a:t>
            </a:r>
            <a:r>
              <a:rPr lang="en-AU" spc="-27" dirty="0"/>
              <a:t> </a:t>
            </a:r>
            <a:r>
              <a:rPr lang="en-AU" spc="-27" dirty="0">
                <a:hlinkClick r:id="rId4"/>
              </a:rPr>
              <a:t>www.qcaa.qld.edu.au/copyright</a:t>
            </a:r>
            <a:r>
              <a:rPr lang="en-AU" spc="-27" dirty="0"/>
              <a:t> — lists the full terms and conditions, which specify certain exceptions to the licence. </a:t>
            </a:r>
            <a:r>
              <a:rPr lang="en-AU" b="1" spc="-27" dirty="0">
                <a:solidFill>
                  <a:schemeClr val="tx2">
                    <a:lumMod val="50000"/>
                    <a:lumOff val="50000"/>
                  </a:schemeClr>
                </a:solidFill>
              </a:rPr>
              <a:t>|</a:t>
            </a:r>
            <a:r>
              <a:rPr lang="en-AU" spc="-27" dirty="0"/>
              <a:t> </a:t>
            </a:r>
            <a:br>
              <a:rPr lang="en-AU" spc="-27"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7" dirty="0">
                <a:hlinkClick r:id="rId4"/>
              </a:rPr>
              <a:t>www.qcaa.qld.edu.au/copyright</a:t>
            </a:r>
            <a:r>
              <a:rPr lang="en-AU" spc="-27"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221064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46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AD42-50C8-B07F-4D50-7E25A20D67C2}"/>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28AE8323-6385-97A5-14D1-F29D3A82B608}"/>
              </a:ext>
            </a:extLst>
          </p:cNvPr>
          <p:cNvSpPr txBox="1">
            <a:spLocks/>
          </p:cNvSpPr>
          <p:nvPr/>
        </p:nvSpPr>
        <p:spPr>
          <a:xfrm>
            <a:off x="342657" y="5995987"/>
            <a:ext cx="11670456" cy="310515"/>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[v9] ACARA image from Summary overview (video) https://v9.australiancurriculum.edu.au/help/website-tour</a:t>
            </a:r>
            <a:endParaRPr lang="en-AU" sz="933" dirty="0">
              <a:solidFill>
                <a:srgbClr val="000000"/>
              </a:solidFill>
            </a:endParaRPr>
          </a:p>
        </p:txBody>
      </p:sp>
      <p:pic>
        <p:nvPicPr>
          <p:cNvPr id="5" name="Content Placeholder 5">
            <a:extLst>
              <a:ext uri="{FF2B5EF4-FFF2-40B4-BE49-F238E27FC236}">
                <a16:creationId xmlns:a16="http://schemas.microsoft.com/office/drawing/2014/main" id="{12CE065E-08A7-875E-9CEE-3AC682668F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18" t="3709" r="5533" b="5942"/>
          <a:stretch/>
        </p:blipFill>
        <p:spPr>
          <a:xfrm>
            <a:off x="2036331" y="973152"/>
            <a:ext cx="8119335" cy="4911696"/>
          </a:xfrm>
          <a:prstGeom prst="rect">
            <a:avLst/>
          </a:prstGeom>
          <a:ln>
            <a:noFill/>
          </a:ln>
          <a:effectLst/>
        </p:spPr>
      </p:pic>
      <p:sp>
        <p:nvSpPr>
          <p:cNvPr id="24" name="Oval 23">
            <a:extLst>
              <a:ext uri="{FF2B5EF4-FFF2-40B4-BE49-F238E27FC236}">
                <a16:creationId xmlns:a16="http://schemas.microsoft.com/office/drawing/2014/main" id="{027E5ACE-21E0-7695-D486-75E9E213D221}"/>
              </a:ext>
            </a:extLst>
          </p:cNvPr>
          <p:cNvSpPr/>
          <p:nvPr/>
        </p:nvSpPr>
        <p:spPr>
          <a:xfrm>
            <a:off x="8327137" y="4990864"/>
            <a:ext cx="1719071" cy="89398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6" name="Freeform: Shape 25">
            <a:extLst>
              <a:ext uri="{FF2B5EF4-FFF2-40B4-BE49-F238E27FC236}">
                <a16:creationId xmlns:a16="http://schemas.microsoft.com/office/drawing/2014/main" id="{8F15E40F-DA44-6977-2FF4-D4147C0FFF8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7" name="Oval 26">
            <a:extLst>
              <a:ext uri="{FF2B5EF4-FFF2-40B4-BE49-F238E27FC236}">
                <a16:creationId xmlns:a16="http://schemas.microsoft.com/office/drawing/2014/main" id="{7176EAD7-BBFE-3E20-5FE6-2A37030532B3}"/>
              </a:ext>
            </a:extLst>
          </p:cNvPr>
          <p:cNvSpPr/>
          <p:nvPr/>
        </p:nvSpPr>
        <p:spPr>
          <a:xfrm>
            <a:off x="2036331" y="3017418"/>
            <a:ext cx="1730997" cy="82316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8" name="Freeform: Shape 27">
            <a:extLst>
              <a:ext uri="{FF2B5EF4-FFF2-40B4-BE49-F238E27FC236}">
                <a16:creationId xmlns:a16="http://schemas.microsoft.com/office/drawing/2014/main" id="{D81CA038-D0A9-5FFE-5FAD-7A1B7DD5DE39}"/>
              </a:ext>
            </a:extLst>
          </p:cNvPr>
          <p:cNvSpPr/>
          <p:nvPr/>
        </p:nvSpPr>
        <p:spPr>
          <a:xfrm>
            <a:off x="4462272" y="2247786"/>
            <a:ext cx="3401568" cy="3010951"/>
          </a:xfrm>
          <a:custGeom>
            <a:avLst/>
            <a:gdLst>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66675 w 1685925"/>
              <a:gd name="connsiteY5" fmla="*/ 942975 h 1476375"/>
              <a:gd name="connsiteX6" fmla="*/ 0 w 1685925"/>
              <a:gd name="connsiteY6"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1476375">
                <a:moveTo>
                  <a:pt x="0" y="0"/>
                </a:moveTo>
                <a:lnTo>
                  <a:pt x="838200" y="495300"/>
                </a:lnTo>
                <a:lnTo>
                  <a:pt x="1685925" y="28575"/>
                </a:lnTo>
                <a:lnTo>
                  <a:pt x="1581150" y="971550"/>
                </a:lnTo>
                <a:lnTo>
                  <a:pt x="838200" y="1476375"/>
                </a:lnTo>
                <a:lnTo>
                  <a:pt x="66675" y="942975"/>
                </a:lnTo>
                <a:lnTo>
                  <a:pt x="0" y="0"/>
                </a:lnTo>
                <a:close/>
              </a:path>
            </a:pathLst>
          </a:custGeom>
          <a:noFill/>
          <a:ln w="38100">
            <a:solidFill>
              <a:schemeClr val="accent6"/>
            </a:solidFill>
          </a:ln>
          <a:effectLst>
            <a:glow rad="63500">
              <a:schemeClr val="accent6">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itle 6">
            <a:extLst>
              <a:ext uri="{FF2B5EF4-FFF2-40B4-BE49-F238E27FC236}">
                <a16:creationId xmlns:a16="http://schemas.microsoft.com/office/drawing/2014/main" id="{8DA6504E-9E20-3A82-F026-72C893E5646F}"/>
              </a:ext>
            </a:extLst>
          </p:cNvPr>
          <p:cNvSpPr>
            <a:spLocks noGrp="1"/>
          </p:cNvSpPr>
          <p:nvPr>
            <p:ph type="title"/>
          </p:nvPr>
        </p:nvSpPr>
        <p:spPr>
          <a:xfrm>
            <a:off x="436033" y="366183"/>
            <a:ext cx="11328000" cy="480000"/>
          </a:xfrm>
        </p:spPr>
        <p:txBody>
          <a:bodyPr>
            <a:noAutofit/>
          </a:bodyPr>
          <a:lstStyle/>
          <a:p>
            <a:r>
              <a:rPr lang="en-AU">
                <a:latin typeface="Arial"/>
                <a:cs typeface="Arial"/>
              </a:rPr>
              <a:t>Three-dimensional </a:t>
            </a:r>
            <a:r>
              <a:rPr lang="en-US"/>
              <a:t>Australian Curriculum v9.0 </a:t>
            </a:r>
            <a:endParaRPr lang="en-AU"/>
          </a:p>
        </p:txBody>
      </p:sp>
    </p:spTree>
    <p:extLst>
      <p:ext uri="{BB962C8B-B14F-4D97-AF65-F5344CB8AC3E}">
        <p14:creationId xmlns:p14="http://schemas.microsoft.com/office/powerpoint/2010/main" val="6361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8CF6-9215-E718-54AE-FAEBB49303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3F9F80F-AF98-B0AC-3644-27BFE3814731}"/>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5" name="Rectangle 4">
            <a:extLst>
              <a:ext uri="{FF2B5EF4-FFF2-40B4-BE49-F238E27FC236}">
                <a16:creationId xmlns:a16="http://schemas.microsoft.com/office/drawing/2014/main" id="{10FA8B03-AE5F-377C-D8A4-0783D833C02D}"/>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14766BD6-25E1-6A81-6C3B-5922DE5FD790}"/>
              </a:ext>
            </a:extLst>
          </p:cNvPr>
          <p:cNvSpPr>
            <a:spLocks noGrp="1"/>
          </p:cNvSpPr>
          <p:nvPr>
            <p:ph type="title"/>
          </p:nvPr>
        </p:nvSpPr>
        <p:spPr>
          <a:xfrm>
            <a:off x="436033" y="366183"/>
            <a:ext cx="10041467" cy="591023"/>
          </a:xfrm>
        </p:spPr>
        <p:txBody>
          <a:bodyPr>
            <a:normAutofit/>
          </a:bodyPr>
          <a:lstStyle/>
          <a:p>
            <a:r>
              <a:rPr lang="en-AU" dirty="0"/>
              <a:t>Personal and social capability: Structure</a:t>
            </a:r>
          </a:p>
        </p:txBody>
      </p:sp>
      <p:sp>
        <p:nvSpPr>
          <p:cNvPr id="10" name="Text Placeholder 4">
            <a:extLst>
              <a:ext uri="{FF2B5EF4-FFF2-40B4-BE49-F238E27FC236}">
                <a16:creationId xmlns:a16="http://schemas.microsoft.com/office/drawing/2014/main" id="{50474C73-F833-B3FD-FA4F-14D2A039578C}"/>
              </a:ext>
            </a:extLst>
          </p:cNvPr>
          <p:cNvSpPr txBox="1">
            <a:spLocks/>
          </p:cNvSpPr>
          <p:nvPr/>
        </p:nvSpPr>
        <p:spPr>
          <a:xfrm>
            <a:off x="341249" y="5934994"/>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ACARA general capability diagram &amp; sub-elements https://www.australiancurriculum.edu.au/curriculum-information/understand-this-general-capability/personal-and-social-capability  </a:t>
            </a:r>
            <a:endParaRPr lang="en-AU" sz="933" dirty="0">
              <a:solidFill>
                <a:srgbClr val="000000"/>
              </a:solidFill>
            </a:endParaRPr>
          </a:p>
        </p:txBody>
      </p:sp>
      <p:pic>
        <p:nvPicPr>
          <p:cNvPr id="12" name="Picture 11">
            <a:extLst>
              <a:ext uri="{FF2B5EF4-FFF2-40B4-BE49-F238E27FC236}">
                <a16:creationId xmlns:a16="http://schemas.microsoft.com/office/drawing/2014/main" id="{FE82216D-8468-3A0A-1F46-1C9F51C4305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52823" y="1556486"/>
            <a:ext cx="3890938" cy="3745027"/>
          </a:xfrm>
          <a:prstGeom prst="rect">
            <a:avLst/>
          </a:prstGeom>
          <a:ln>
            <a:noFill/>
          </a:ln>
          <a:effectLst/>
        </p:spPr>
      </p:pic>
    </p:spTree>
    <p:extLst>
      <p:ext uri="{BB962C8B-B14F-4D97-AF65-F5344CB8AC3E}">
        <p14:creationId xmlns:p14="http://schemas.microsoft.com/office/powerpoint/2010/main" val="365359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F886-017A-2C65-A2C8-D50CAD53A85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314272A-CAF4-1B42-7419-D6093B2251B8}"/>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5" name="Rectangle 4">
            <a:extLst>
              <a:ext uri="{FF2B5EF4-FFF2-40B4-BE49-F238E27FC236}">
                <a16:creationId xmlns:a16="http://schemas.microsoft.com/office/drawing/2014/main" id="{5924C7A8-07E0-120A-5582-EB517F7EE06F}"/>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25859883-7E51-F77F-61F0-DACBB3BC5E29}"/>
              </a:ext>
            </a:extLst>
          </p:cNvPr>
          <p:cNvSpPr>
            <a:spLocks noGrp="1"/>
          </p:cNvSpPr>
          <p:nvPr>
            <p:ph type="title"/>
          </p:nvPr>
        </p:nvSpPr>
        <p:spPr>
          <a:xfrm>
            <a:off x="436033" y="366183"/>
            <a:ext cx="10041467" cy="591023"/>
          </a:xfrm>
        </p:spPr>
        <p:txBody>
          <a:bodyPr>
            <a:normAutofit/>
          </a:bodyPr>
          <a:lstStyle/>
          <a:p>
            <a:r>
              <a:rPr lang="en-AU" dirty="0"/>
              <a:t>Personal and social capability: Structure</a:t>
            </a:r>
          </a:p>
        </p:txBody>
      </p:sp>
      <p:sp>
        <p:nvSpPr>
          <p:cNvPr id="10" name="Text Placeholder 4">
            <a:extLst>
              <a:ext uri="{FF2B5EF4-FFF2-40B4-BE49-F238E27FC236}">
                <a16:creationId xmlns:a16="http://schemas.microsoft.com/office/drawing/2014/main" id="{D9E66B63-6650-6C12-B558-67F2892CAA25}"/>
              </a:ext>
            </a:extLst>
          </p:cNvPr>
          <p:cNvSpPr txBox="1">
            <a:spLocks/>
          </p:cNvSpPr>
          <p:nvPr/>
        </p:nvSpPr>
        <p:spPr>
          <a:xfrm>
            <a:off x="341249" y="5934994"/>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ACARA general capability diagram &amp; sub-elements https://www.australiancurriculum.edu.au/curriculum-information/understand-this-general-capability/personal-and-social-capability  </a:t>
            </a:r>
            <a:endParaRPr lang="en-AU" sz="933" dirty="0">
              <a:solidFill>
                <a:srgbClr val="000000"/>
              </a:solidFill>
            </a:endParaRPr>
          </a:p>
        </p:txBody>
      </p:sp>
      <p:grpSp>
        <p:nvGrpSpPr>
          <p:cNvPr id="66" name="Group 65">
            <a:extLst>
              <a:ext uri="{FF2B5EF4-FFF2-40B4-BE49-F238E27FC236}">
                <a16:creationId xmlns:a16="http://schemas.microsoft.com/office/drawing/2014/main" id="{689A996A-19CE-56FB-2053-DCC23DB91FCE}"/>
              </a:ext>
            </a:extLst>
          </p:cNvPr>
          <p:cNvGrpSpPr/>
          <p:nvPr/>
        </p:nvGrpSpPr>
        <p:grpSpPr>
          <a:xfrm>
            <a:off x="1162359" y="1672865"/>
            <a:ext cx="2533033" cy="1503935"/>
            <a:chOff x="1515103" y="1762049"/>
            <a:chExt cx="2533033" cy="1503935"/>
          </a:xfrm>
        </p:grpSpPr>
        <p:sp>
          <p:nvSpPr>
            <p:cNvPr id="41" name="Arrow: Pentagon 40">
              <a:extLst>
                <a:ext uri="{FF2B5EF4-FFF2-40B4-BE49-F238E27FC236}">
                  <a16:creationId xmlns:a16="http://schemas.microsoft.com/office/drawing/2014/main" id="{737F3FAA-29D1-4FE4-A625-05BF95C51FBE}"/>
                </a:ext>
              </a:extLst>
            </p:cNvPr>
            <p:cNvSpPr/>
            <p:nvPr/>
          </p:nvSpPr>
          <p:spPr>
            <a:xfrm>
              <a:off x="1594850" y="1762049"/>
              <a:ext cx="2453286" cy="1468135"/>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42" name="TextBox 41">
              <a:extLst>
                <a:ext uri="{FF2B5EF4-FFF2-40B4-BE49-F238E27FC236}">
                  <a16:creationId xmlns:a16="http://schemas.microsoft.com/office/drawing/2014/main" id="{ED2957DF-A992-53E2-30F5-9C984062E065}"/>
                </a:ext>
              </a:extLst>
            </p:cNvPr>
            <p:cNvSpPr txBox="1"/>
            <p:nvPr/>
          </p:nvSpPr>
          <p:spPr>
            <a:xfrm>
              <a:off x="1515103" y="1801481"/>
              <a:ext cx="1878115" cy="1464503"/>
            </a:xfrm>
            <a:prstGeom prst="rect">
              <a:avLst/>
            </a:prstGeom>
            <a:noFill/>
          </p:spPr>
          <p:txBody>
            <a:bodyPr wrap="square" rtlCol="0">
              <a:spAutoFit/>
            </a:bodyPr>
            <a:lstStyle/>
            <a:p>
              <a:pPr defTabSz="1219170" fontAlgn="base">
                <a:lnSpc>
                  <a:spcPts val="1500"/>
                </a:lnSpc>
                <a:spcBef>
                  <a:spcPts val="800"/>
                </a:spcBef>
                <a:spcAft>
                  <a:spcPct val="0"/>
                </a:spcAft>
              </a:pPr>
              <a:r>
                <a:rPr lang="en-AU" sz="1600" dirty="0">
                  <a:latin typeface="Arial" charset="0"/>
                </a:rPr>
                <a:t>Communication</a:t>
              </a:r>
            </a:p>
            <a:p>
              <a:pPr defTabSz="1219170" fontAlgn="base">
                <a:lnSpc>
                  <a:spcPts val="1500"/>
                </a:lnSpc>
                <a:spcBef>
                  <a:spcPts val="800"/>
                </a:spcBef>
                <a:spcAft>
                  <a:spcPct val="0"/>
                </a:spcAft>
              </a:pPr>
              <a:r>
                <a:rPr lang="en-AU" sz="1600" dirty="0">
                  <a:latin typeface="Arial" charset="0"/>
                </a:rPr>
                <a:t>Collaboration</a:t>
              </a:r>
            </a:p>
            <a:p>
              <a:pPr defTabSz="1219170" fontAlgn="base">
                <a:lnSpc>
                  <a:spcPts val="1500"/>
                </a:lnSpc>
                <a:spcBef>
                  <a:spcPts val="800"/>
                </a:spcBef>
                <a:spcAft>
                  <a:spcPct val="0"/>
                </a:spcAft>
              </a:pPr>
              <a:r>
                <a:rPr lang="en-AU" sz="1600" dirty="0">
                  <a:latin typeface="Arial" charset="0"/>
                </a:rPr>
                <a:t>Leadership</a:t>
              </a:r>
            </a:p>
            <a:p>
              <a:pPr defTabSz="1219170" fontAlgn="base">
                <a:lnSpc>
                  <a:spcPts val="1500"/>
                </a:lnSpc>
                <a:spcBef>
                  <a:spcPts val="800"/>
                </a:spcBef>
                <a:spcAft>
                  <a:spcPct val="0"/>
                </a:spcAft>
              </a:pPr>
              <a:r>
                <a:rPr lang="en-AU" sz="1600" dirty="0">
                  <a:latin typeface="Arial" charset="0"/>
                </a:rPr>
                <a:t>Decision-making</a:t>
              </a:r>
            </a:p>
            <a:p>
              <a:pPr defTabSz="1219170" fontAlgn="base">
                <a:lnSpc>
                  <a:spcPts val="1500"/>
                </a:lnSpc>
                <a:spcBef>
                  <a:spcPts val="800"/>
                </a:spcBef>
                <a:spcAft>
                  <a:spcPct val="0"/>
                </a:spcAft>
              </a:pPr>
              <a:r>
                <a:rPr lang="en-AU" sz="1600" dirty="0">
                  <a:latin typeface="Arial" charset="0"/>
                </a:rPr>
                <a:t>Conflict resolution</a:t>
              </a:r>
            </a:p>
          </p:txBody>
        </p:sp>
      </p:grpSp>
      <p:grpSp>
        <p:nvGrpSpPr>
          <p:cNvPr id="67" name="Group 66">
            <a:extLst>
              <a:ext uri="{FF2B5EF4-FFF2-40B4-BE49-F238E27FC236}">
                <a16:creationId xmlns:a16="http://schemas.microsoft.com/office/drawing/2014/main" id="{09206FE6-8A74-0588-6222-D72702CCBB7C}"/>
              </a:ext>
            </a:extLst>
          </p:cNvPr>
          <p:cNvGrpSpPr/>
          <p:nvPr/>
        </p:nvGrpSpPr>
        <p:grpSpPr>
          <a:xfrm>
            <a:off x="1558629" y="4485989"/>
            <a:ext cx="2700198" cy="937854"/>
            <a:chOff x="1594850" y="4347363"/>
            <a:chExt cx="2700198" cy="937854"/>
          </a:xfrm>
        </p:grpSpPr>
        <p:sp>
          <p:nvSpPr>
            <p:cNvPr id="46" name="Arrow: Pentagon 45">
              <a:extLst>
                <a:ext uri="{FF2B5EF4-FFF2-40B4-BE49-F238E27FC236}">
                  <a16:creationId xmlns:a16="http://schemas.microsoft.com/office/drawing/2014/main" id="{2A7BC229-2293-12E4-0DD4-53987775268F}"/>
                </a:ext>
              </a:extLst>
            </p:cNvPr>
            <p:cNvSpPr/>
            <p:nvPr/>
          </p:nvSpPr>
          <p:spPr>
            <a:xfrm>
              <a:off x="1594850" y="4347363"/>
              <a:ext cx="2700198" cy="922777"/>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47" name="TextBox 46">
              <a:extLst>
                <a:ext uri="{FF2B5EF4-FFF2-40B4-BE49-F238E27FC236}">
                  <a16:creationId xmlns:a16="http://schemas.microsoft.com/office/drawing/2014/main" id="{EF7454E4-F6FC-6DBC-C149-BEF5644A61B6}"/>
                </a:ext>
              </a:extLst>
            </p:cNvPr>
            <p:cNvSpPr txBox="1"/>
            <p:nvPr/>
          </p:nvSpPr>
          <p:spPr>
            <a:xfrm>
              <a:off x="1600092" y="4372147"/>
              <a:ext cx="2282602" cy="913070"/>
            </a:xfrm>
            <a:prstGeom prst="rect">
              <a:avLst/>
            </a:prstGeom>
            <a:noFill/>
          </p:spPr>
          <p:txBody>
            <a:bodyPr wrap="square" rtlCol="0">
              <a:spAutoFit/>
            </a:bodyPr>
            <a:lstStyle/>
            <a:p>
              <a:pPr>
                <a:lnSpc>
                  <a:spcPts val="1600"/>
                </a:lnSpc>
                <a:spcBef>
                  <a:spcPts val="800"/>
                </a:spcBef>
              </a:pPr>
              <a:r>
                <a:rPr lang="en-AU" sz="1600" dirty="0"/>
                <a:t>Empathy</a:t>
              </a:r>
            </a:p>
            <a:p>
              <a:pPr>
                <a:lnSpc>
                  <a:spcPts val="1600"/>
                </a:lnSpc>
                <a:spcBef>
                  <a:spcPts val="800"/>
                </a:spcBef>
              </a:pPr>
              <a:r>
                <a:rPr lang="en-AU" sz="1600" dirty="0"/>
                <a:t>Relational awareness</a:t>
              </a:r>
            </a:p>
            <a:p>
              <a:pPr>
                <a:lnSpc>
                  <a:spcPts val="1600"/>
                </a:lnSpc>
                <a:spcBef>
                  <a:spcPts val="800"/>
                </a:spcBef>
              </a:pPr>
              <a:r>
                <a:rPr lang="en-AU" sz="1600" dirty="0"/>
                <a:t>Community awareness</a:t>
              </a:r>
            </a:p>
          </p:txBody>
        </p:sp>
      </p:grpSp>
      <p:grpSp>
        <p:nvGrpSpPr>
          <p:cNvPr id="56" name="Group 55">
            <a:extLst>
              <a:ext uri="{FF2B5EF4-FFF2-40B4-BE49-F238E27FC236}">
                <a16:creationId xmlns:a16="http://schemas.microsoft.com/office/drawing/2014/main" id="{2220C0FE-53B0-EBD3-77DF-7DBA50E17D2F}"/>
              </a:ext>
            </a:extLst>
          </p:cNvPr>
          <p:cNvGrpSpPr/>
          <p:nvPr/>
        </p:nvGrpSpPr>
        <p:grpSpPr>
          <a:xfrm>
            <a:off x="7525106" y="1434156"/>
            <a:ext cx="2597944" cy="925106"/>
            <a:chOff x="6706756" y="1125540"/>
            <a:chExt cx="2597944" cy="925106"/>
          </a:xfrm>
        </p:grpSpPr>
        <p:sp>
          <p:nvSpPr>
            <p:cNvPr id="53" name="Arrow: Pentagon 52">
              <a:extLst>
                <a:ext uri="{FF2B5EF4-FFF2-40B4-BE49-F238E27FC236}">
                  <a16:creationId xmlns:a16="http://schemas.microsoft.com/office/drawing/2014/main" id="{9918FAA1-8AA1-58C5-E3EF-F0F521F244EB}"/>
                </a:ext>
              </a:extLst>
            </p:cNvPr>
            <p:cNvSpPr/>
            <p:nvPr/>
          </p:nvSpPr>
          <p:spPr>
            <a:xfrm rot="10800000">
              <a:off x="6706756" y="1125540"/>
              <a:ext cx="2453286" cy="922778"/>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54" name="TextBox 53">
              <a:extLst>
                <a:ext uri="{FF2B5EF4-FFF2-40B4-BE49-F238E27FC236}">
                  <a16:creationId xmlns:a16="http://schemas.microsoft.com/office/drawing/2014/main" id="{A8FB3499-B8AA-E639-DF2B-6654D44CB5D5}"/>
                </a:ext>
              </a:extLst>
            </p:cNvPr>
            <p:cNvSpPr txBox="1"/>
            <p:nvPr/>
          </p:nvSpPr>
          <p:spPr>
            <a:xfrm>
              <a:off x="7164897" y="1137576"/>
              <a:ext cx="2139803" cy="913070"/>
            </a:xfrm>
            <a:prstGeom prst="rect">
              <a:avLst/>
            </a:prstGeom>
            <a:noFill/>
          </p:spPr>
          <p:txBody>
            <a:bodyPr wrap="square" lIns="0" rIns="36000" rtlCol="0">
              <a:spAutoFit/>
            </a:bodyPr>
            <a:lstStyle/>
            <a:p>
              <a:pPr defTabSz="1219170" fontAlgn="base">
                <a:lnSpc>
                  <a:spcPts val="1600"/>
                </a:lnSpc>
                <a:spcBef>
                  <a:spcPts val="800"/>
                </a:spcBef>
                <a:spcAft>
                  <a:spcPct val="0"/>
                </a:spcAft>
              </a:pPr>
              <a:r>
                <a:rPr lang="en-AU" sz="1600" dirty="0">
                  <a:latin typeface="Arial" charset="0"/>
                </a:rPr>
                <a:t>Personal awareness</a:t>
              </a:r>
            </a:p>
            <a:p>
              <a:pPr defTabSz="1219170" fontAlgn="base">
                <a:lnSpc>
                  <a:spcPts val="1600"/>
                </a:lnSpc>
                <a:spcBef>
                  <a:spcPts val="800"/>
                </a:spcBef>
                <a:spcAft>
                  <a:spcPct val="0"/>
                </a:spcAft>
              </a:pPr>
              <a:r>
                <a:rPr lang="en-AU" sz="1600" dirty="0">
                  <a:latin typeface="Arial" charset="0"/>
                </a:rPr>
                <a:t>Emotional awareness</a:t>
              </a:r>
            </a:p>
            <a:p>
              <a:pPr defTabSz="1219170" fontAlgn="base">
                <a:lnSpc>
                  <a:spcPts val="1600"/>
                </a:lnSpc>
                <a:spcBef>
                  <a:spcPts val="800"/>
                </a:spcBef>
                <a:spcAft>
                  <a:spcPct val="0"/>
                </a:spcAft>
              </a:pPr>
              <a:r>
                <a:rPr lang="en-AU" sz="1600" dirty="0">
                  <a:latin typeface="Arial" charset="0"/>
                </a:rPr>
                <a:t>Reflective practice</a:t>
              </a:r>
            </a:p>
          </p:txBody>
        </p:sp>
      </p:grpSp>
      <p:grpSp>
        <p:nvGrpSpPr>
          <p:cNvPr id="65" name="Group 64">
            <a:extLst>
              <a:ext uri="{FF2B5EF4-FFF2-40B4-BE49-F238E27FC236}">
                <a16:creationId xmlns:a16="http://schemas.microsoft.com/office/drawing/2014/main" id="{A10705CD-BA12-F89B-2A6E-B310E1D1645B}"/>
              </a:ext>
            </a:extLst>
          </p:cNvPr>
          <p:cNvGrpSpPr/>
          <p:nvPr/>
        </p:nvGrpSpPr>
        <p:grpSpPr>
          <a:xfrm>
            <a:off x="7721282" y="3929246"/>
            <a:ext cx="3305064" cy="939601"/>
            <a:chOff x="6941112" y="4345616"/>
            <a:chExt cx="3305064" cy="939601"/>
          </a:xfrm>
          <a:solidFill>
            <a:schemeClr val="accent2">
              <a:lumMod val="20000"/>
              <a:lumOff val="80000"/>
            </a:schemeClr>
          </a:solidFill>
        </p:grpSpPr>
        <p:sp>
          <p:nvSpPr>
            <p:cNvPr id="58" name="Arrow: Pentagon 57">
              <a:extLst>
                <a:ext uri="{FF2B5EF4-FFF2-40B4-BE49-F238E27FC236}">
                  <a16:creationId xmlns:a16="http://schemas.microsoft.com/office/drawing/2014/main" id="{D20DE5CE-99DD-6932-39F8-174A05826D30}"/>
                </a:ext>
              </a:extLst>
            </p:cNvPr>
            <p:cNvSpPr/>
            <p:nvPr/>
          </p:nvSpPr>
          <p:spPr>
            <a:xfrm rot="10800000">
              <a:off x="6941112" y="4345616"/>
              <a:ext cx="3305064" cy="93960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59" name="TextBox 58">
              <a:extLst>
                <a:ext uri="{FF2B5EF4-FFF2-40B4-BE49-F238E27FC236}">
                  <a16:creationId xmlns:a16="http://schemas.microsoft.com/office/drawing/2014/main" id="{D379C7BB-C6BF-52AC-88C0-C78757C88633}"/>
                </a:ext>
              </a:extLst>
            </p:cNvPr>
            <p:cNvSpPr txBox="1"/>
            <p:nvPr/>
          </p:nvSpPr>
          <p:spPr>
            <a:xfrm>
              <a:off x="7458134" y="4370817"/>
              <a:ext cx="2772000" cy="914400"/>
            </a:xfrm>
            <a:prstGeom prst="rect">
              <a:avLst/>
            </a:prstGeom>
            <a:grpFill/>
          </p:spPr>
          <p:txBody>
            <a:bodyPr wrap="square" lIns="0" rIns="36000" rtlCol="0">
              <a:spAutoFit/>
            </a:bodyPr>
            <a:lstStyle/>
            <a:p>
              <a:pPr defTabSz="1219170" fontAlgn="base">
                <a:lnSpc>
                  <a:spcPts val="1600"/>
                </a:lnSpc>
                <a:spcBef>
                  <a:spcPts val="800"/>
                </a:spcBef>
                <a:spcAft>
                  <a:spcPct val="0"/>
                </a:spcAft>
              </a:pPr>
              <a:r>
                <a:rPr lang="en-AU" sz="1600" dirty="0">
                  <a:latin typeface="Arial" charset="0"/>
                </a:rPr>
                <a:t>Goal setting</a:t>
              </a:r>
            </a:p>
            <a:p>
              <a:pPr defTabSz="1219170" fontAlgn="base">
                <a:lnSpc>
                  <a:spcPts val="1600"/>
                </a:lnSpc>
                <a:spcBef>
                  <a:spcPts val="800"/>
                </a:spcBef>
                <a:spcAft>
                  <a:spcPct val="0"/>
                </a:spcAft>
              </a:pPr>
              <a:r>
                <a:rPr lang="en-AU" sz="1600" dirty="0">
                  <a:latin typeface="Arial" charset="0"/>
                </a:rPr>
                <a:t>Emotional regulation</a:t>
              </a:r>
            </a:p>
            <a:p>
              <a:pPr defTabSz="1219170" fontAlgn="base">
                <a:lnSpc>
                  <a:spcPts val="1600"/>
                </a:lnSpc>
                <a:spcBef>
                  <a:spcPts val="800"/>
                </a:spcBef>
                <a:spcAft>
                  <a:spcPct val="0"/>
                </a:spcAft>
              </a:pPr>
              <a:r>
                <a:rPr lang="en-AU" sz="1600" dirty="0">
                  <a:latin typeface="Arial" charset="0"/>
                </a:rPr>
                <a:t>Perseverance and adaptability</a:t>
              </a:r>
            </a:p>
          </p:txBody>
        </p:sp>
      </p:grpSp>
      <p:pic>
        <p:nvPicPr>
          <p:cNvPr id="3" name="Picture 2">
            <a:extLst>
              <a:ext uri="{FF2B5EF4-FFF2-40B4-BE49-F238E27FC236}">
                <a16:creationId xmlns:a16="http://schemas.microsoft.com/office/drawing/2014/main" id="{FA0F4DA7-D1E3-95E5-3417-EF1D8377C86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52823" y="1556486"/>
            <a:ext cx="3890938" cy="3745027"/>
          </a:xfrm>
          <a:prstGeom prst="rect">
            <a:avLst/>
          </a:prstGeom>
          <a:ln>
            <a:noFill/>
          </a:ln>
          <a:effectLst/>
        </p:spPr>
      </p:pic>
    </p:spTree>
    <p:extLst>
      <p:ext uri="{BB962C8B-B14F-4D97-AF65-F5344CB8AC3E}">
        <p14:creationId xmlns:p14="http://schemas.microsoft.com/office/powerpoint/2010/main" val="22529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D25044-48A0-DF25-AD20-A9C53CCE36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AF05752-DED0-F610-BF24-FEE477B3BA52}"/>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5" name="Rectangle 4">
            <a:extLst>
              <a:ext uri="{FF2B5EF4-FFF2-40B4-BE49-F238E27FC236}">
                <a16:creationId xmlns:a16="http://schemas.microsoft.com/office/drawing/2014/main" id="{9964C17E-48C6-D6AA-54C1-7315E36A5A16}"/>
              </a:ext>
            </a:extLst>
          </p:cNvPr>
          <p:cNvSpPr/>
          <p:nvPr/>
        </p:nvSpPr>
        <p:spPr>
          <a:xfrm>
            <a:off x="4504009" y="3065418"/>
            <a:ext cx="105729" cy="670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F0C44717-585E-6B7F-D7F9-C28E05FAC987}"/>
              </a:ext>
            </a:extLst>
          </p:cNvPr>
          <p:cNvSpPr>
            <a:spLocks noGrp="1"/>
          </p:cNvSpPr>
          <p:nvPr>
            <p:ph type="title"/>
          </p:nvPr>
        </p:nvSpPr>
        <p:spPr>
          <a:xfrm>
            <a:off x="436033" y="366183"/>
            <a:ext cx="10041467" cy="591023"/>
          </a:xfrm>
        </p:spPr>
        <p:txBody>
          <a:bodyPr>
            <a:normAutofit/>
          </a:bodyPr>
          <a:lstStyle/>
          <a:p>
            <a:r>
              <a:rPr lang="en-AU" dirty="0"/>
              <a:t>Personal and social capability: Structure</a:t>
            </a:r>
          </a:p>
        </p:txBody>
      </p:sp>
      <p:sp>
        <p:nvSpPr>
          <p:cNvPr id="17" name="TextBox 16">
            <a:extLst>
              <a:ext uri="{FF2B5EF4-FFF2-40B4-BE49-F238E27FC236}">
                <a16:creationId xmlns:a16="http://schemas.microsoft.com/office/drawing/2014/main" id="{8181FD31-3182-D9A9-8C00-75B3FE1EC9F4}"/>
              </a:ext>
            </a:extLst>
          </p:cNvPr>
          <p:cNvSpPr txBox="1"/>
          <p:nvPr/>
        </p:nvSpPr>
        <p:spPr>
          <a:xfrm>
            <a:off x="10061680" y="1379577"/>
            <a:ext cx="1848966" cy="2323713"/>
          </a:xfrm>
          <a:prstGeom prst="rect">
            <a:avLst/>
          </a:prstGeom>
          <a:noFill/>
          <a:ln>
            <a:noFill/>
          </a:ln>
          <a:effectLst/>
        </p:spPr>
        <p:txBody>
          <a:bodyPr wrap="square" lIns="0" tIns="0" rIns="0" bIns="0" rtlCol="0">
            <a:spAutoFit/>
          </a:bodyPr>
          <a:lstStyle/>
          <a:p>
            <a:pPr>
              <a:spcBef>
                <a:spcPts val="0"/>
              </a:spcBef>
            </a:pPr>
            <a:r>
              <a:rPr lang="en-US" sz="1300" b="1" dirty="0">
                <a:solidFill>
                  <a:schemeClr val="accent1"/>
                </a:solidFill>
              </a:rPr>
              <a:t>Sub-element description:</a:t>
            </a:r>
            <a:br>
              <a:rPr lang="en-US" sz="1300" b="1" dirty="0">
                <a:solidFill>
                  <a:schemeClr val="accent1"/>
                </a:solidFill>
              </a:rPr>
            </a:br>
            <a:r>
              <a:rPr lang="en-US" sz="1250" dirty="0">
                <a:solidFill>
                  <a:schemeClr val="accent1"/>
                </a:solidFill>
              </a:rPr>
              <a:t>Supports students to develop an appreciation of their personal qualities and areas for growth. Through acknowledgment and assessment of their thoughts, feelings, actions and abilities, students can plan for growth across a range of contexts.</a:t>
            </a:r>
            <a:endParaRPr lang="en-AU" sz="1250" dirty="0">
              <a:solidFill>
                <a:schemeClr val="accent1"/>
              </a:solidFill>
            </a:endParaRPr>
          </a:p>
        </p:txBody>
      </p:sp>
      <p:grpSp>
        <p:nvGrpSpPr>
          <p:cNvPr id="66" name="Group 65">
            <a:extLst>
              <a:ext uri="{FF2B5EF4-FFF2-40B4-BE49-F238E27FC236}">
                <a16:creationId xmlns:a16="http://schemas.microsoft.com/office/drawing/2014/main" id="{47A9CB86-3515-95D0-91CF-2B92E6A5BCAC}"/>
              </a:ext>
            </a:extLst>
          </p:cNvPr>
          <p:cNvGrpSpPr/>
          <p:nvPr/>
        </p:nvGrpSpPr>
        <p:grpSpPr>
          <a:xfrm>
            <a:off x="1162359" y="1672865"/>
            <a:ext cx="2533033" cy="1503935"/>
            <a:chOff x="1515103" y="1762049"/>
            <a:chExt cx="2533033" cy="1503935"/>
          </a:xfrm>
        </p:grpSpPr>
        <p:sp>
          <p:nvSpPr>
            <p:cNvPr id="41" name="Arrow: Pentagon 40">
              <a:extLst>
                <a:ext uri="{FF2B5EF4-FFF2-40B4-BE49-F238E27FC236}">
                  <a16:creationId xmlns:a16="http://schemas.microsoft.com/office/drawing/2014/main" id="{EFD75582-8F02-880F-475C-8A658763DFE4}"/>
                </a:ext>
              </a:extLst>
            </p:cNvPr>
            <p:cNvSpPr/>
            <p:nvPr/>
          </p:nvSpPr>
          <p:spPr>
            <a:xfrm>
              <a:off x="1594850" y="1762049"/>
              <a:ext cx="2453286" cy="1468135"/>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42" name="TextBox 41">
              <a:extLst>
                <a:ext uri="{FF2B5EF4-FFF2-40B4-BE49-F238E27FC236}">
                  <a16:creationId xmlns:a16="http://schemas.microsoft.com/office/drawing/2014/main" id="{C2CB4A77-10DC-5625-C55B-7F907FDA9432}"/>
                </a:ext>
              </a:extLst>
            </p:cNvPr>
            <p:cNvSpPr txBox="1"/>
            <p:nvPr/>
          </p:nvSpPr>
          <p:spPr>
            <a:xfrm>
              <a:off x="1515103" y="1801481"/>
              <a:ext cx="1878115" cy="1464503"/>
            </a:xfrm>
            <a:prstGeom prst="rect">
              <a:avLst/>
            </a:prstGeom>
            <a:noFill/>
          </p:spPr>
          <p:txBody>
            <a:bodyPr wrap="square" rtlCol="0">
              <a:spAutoFit/>
            </a:bodyPr>
            <a:lstStyle/>
            <a:p>
              <a:pPr algn="r" defTabSz="1219170" fontAlgn="base">
                <a:lnSpc>
                  <a:spcPts val="1500"/>
                </a:lnSpc>
                <a:spcBef>
                  <a:spcPts val="800"/>
                </a:spcBef>
                <a:spcAft>
                  <a:spcPct val="0"/>
                </a:spcAft>
              </a:pPr>
              <a:r>
                <a:rPr lang="en-AU" sz="1600" dirty="0">
                  <a:solidFill>
                    <a:schemeClr val="bg1"/>
                  </a:solidFill>
                  <a:latin typeface="Arial" charset="0"/>
                </a:rPr>
                <a:t>Communication</a:t>
              </a:r>
            </a:p>
            <a:p>
              <a:pPr algn="r" defTabSz="1219170" fontAlgn="base">
                <a:lnSpc>
                  <a:spcPts val="1500"/>
                </a:lnSpc>
                <a:spcBef>
                  <a:spcPts val="800"/>
                </a:spcBef>
                <a:spcAft>
                  <a:spcPct val="0"/>
                </a:spcAft>
              </a:pPr>
              <a:r>
                <a:rPr lang="en-AU" sz="1600" dirty="0">
                  <a:solidFill>
                    <a:schemeClr val="bg1"/>
                  </a:solidFill>
                  <a:latin typeface="Arial" charset="0"/>
                </a:rPr>
                <a:t>Collaboration</a:t>
              </a:r>
            </a:p>
            <a:p>
              <a:pPr algn="r" defTabSz="1219170" fontAlgn="base">
                <a:lnSpc>
                  <a:spcPts val="1500"/>
                </a:lnSpc>
                <a:spcBef>
                  <a:spcPts val="800"/>
                </a:spcBef>
                <a:spcAft>
                  <a:spcPct val="0"/>
                </a:spcAft>
              </a:pPr>
              <a:r>
                <a:rPr lang="en-AU" sz="1600" dirty="0">
                  <a:solidFill>
                    <a:schemeClr val="bg1"/>
                  </a:solidFill>
                  <a:latin typeface="Arial" charset="0"/>
                </a:rPr>
                <a:t>Leadership</a:t>
              </a:r>
            </a:p>
            <a:p>
              <a:pPr algn="r" defTabSz="1219170" fontAlgn="base">
                <a:lnSpc>
                  <a:spcPts val="1500"/>
                </a:lnSpc>
                <a:spcBef>
                  <a:spcPts val="800"/>
                </a:spcBef>
                <a:spcAft>
                  <a:spcPct val="0"/>
                </a:spcAft>
              </a:pPr>
              <a:r>
                <a:rPr lang="en-AU" sz="1600" dirty="0">
                  <a:solidFill>
                    <a:schemeClr val="bg1"/>
                  </a:solidFill>
                  <a:latin typeface="Arial" charset="0"/>
                </a:rPr>
                <a:t>Decision-making</a:t>
              </a:r>
            </a:p>
            <a:p>
              <a:pPr algn="r" defTabSz="1219170" fontAlgn="base">
                <a:lnSpc>
                  <a:spcPts val="1500"/>
                </a:lnSpc>
                <a:spcBef>
                  <a:spcPts val="800"/>
                </a:spcBef>
                <a:spcAft>
                  <a:spcPct val="0"/>
                </a:spcAft>
              </a:pPr>
              <a:r>
                <a:rPr lang="en-AU" sz="1600" dirty="0">
                  <a:solidFill>
                    <a:schemeClr val="bg1"/>
                  </a:solidFill>
                  <a:latin typeface="Arial" charset="0"/>
                </a:rPr>
                <a:t>Conflict resolution</a:t>
              </a:r>
            </a:p>
          </p:txBody>
        </p:sp>
      </p:grpSp>
      <p:grpSp>
        <p:nvGrpSpPr>
          <p:cNvPr id="67" name="Group 66">
            <a:extLst>
              <a:ext uri="{FF2B5EF4-FFF2-40B4-BE49-F238E27FC236}">
                <a16:creationId xmlns:a16="http://schemas.microsoft.com/office/drawing/2014/main" id="{168454A4-68D0-DE4F-9191-7041C8997E9C}"/>
              </a:ext>
            </a:extLst>
          </p:cNvPr>
          <p:cNvGrpSpPr/>
          <p:nvPr/>
        </p:nvGrpSpPr>
        <p:grpSpPr>
          <a:xfrm>
            <a:off x="1525444" y="4478450"/>
            <a:ext cx="2700198" cy="937854"/>
            <a:chOff x="1594850" y="4347363"/>
            <a:chExt cx="2700198" cy="937854"/>
          </a:xfrm>
        </p:grpSpPr>
        <p:sp>
          <p:nvSpPr>
            <p:cNvPr id="46" name="Arrow: Pentagon 45">
              <a:extLst>
                <a:ext uri="{FF2B5EF4-FFF2-40B4-BE49-F238E27FC236}">
                  <a16:creationId xmlns:a16="http://schemas.microsoft.com/office/drawing/2014/main" id="{142A8EC7-7466-20CB-1593-4776C8940E27}"/>
                </a:ext>
              </a:extLst>
            </p:cNvPr>
            <p:cNvSpPr/>
            <p:nvPr/>
          </p:nvSpPr>
          <p:spPr>
            <a:xfrm>
              <a:off x="1594850" y="4347363"/>
              <a:ext cx="2700198" cy="922777"/>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47" name="TextBox 46">
              <a:extLst>
                <a:ext uri="{FF2B5EF4-FFF2-40B4-BE49-F238E27FC236}">
                  <a16:creationId xmlns:a16="http://schemas.microsoft.com/office/drawing/2014/main" id="{5AA9B7F6-AA31-70DE-18F5-2505E1DF6113}"/>
                </a:ext>
              </a:extLst>
            </p:cNvPr>
            <p:cNvSpPr txBox="1"/>
            <p:nvPr/>
          </p:nvSpPr>
          <p:spPr>
            <a:xfrm>
              <a:off x="1600092" y="4372147"/>
              <a:ext cx="2282602" cy="913070"/>
            </a:xfrm>
            <a:prstGeom prst="rect">
              <a:avLst/>
            </a:prstGeom>
            <a:noFill/>
          </p:spPr>
          <p:txBody>
            <a:bodyPr wrap="square" rtlCol="0">
              <a:spAutoFit/>
            </a:bodyPr>
            <a:lstStyle/>
            <a:p>
              <a:pPr algn="r">
                <a:lnSpc>
                  <a:spcPts val="1600"/>
                </a:lnSpc>
                <a:spcBef>
                  <a:spcPts val="800"/>
                </a:spcBef>
              </a:pPr>
              <a:r>
                <a:rPr lang="en-AU" sz="1600" dirty="0">
                  <a:solidFill>
                    <a:schemeClr val="bg1"/>
                  </a:solidFill>
                </a:rPr>
                <a:t>Empathy</a:t>
              </a:r>
            </a:p>
            <a:p>
              <a:pPr algn="r">
                <a:lnSpc>
                  <a:spcPts val="1600"/>
                </a:lnSpc>
                <a:spcBef>
                  <a:spcPts val="800"/>
                </a:spcBef>
              </a:pPr>
              <a:r>
                <a:rPr lang="en-AU" sz="1600" dirty="0">
                  <a:solidFill>
                    <a:schemeClr val="bg1"/>
                  </a:solidFill>
                </a:rPr>
                <a:t>Relational awareness</a:t>
              </a:r>
            </a:p>
            <a:p>
              <a:pPr algn="r">
                <a:lnSpc>
                  <a:spcPts val="1600"/>
                </a:lnSpc>
                <a:spcBef>
                  <a:spcPts val="800"/>
                </a:spcBef>
              </a:pPr>
              <a:r>
                <a:rPr lang="en-AU" sz="1600" dirty="0">
                  <a:solidFill>
                    <a:schemeClr val="bg1"/>
                  </a:solidFill>
                </a:rPr>
                <a:t>Community awareness</a:t>
              </a:r>
            </a:p>
          </p:txBody>
        </p:sp>
      </p:grpSp>
      <p:grpSp>
        <p:nvGrpSpPr>
          <p:cNvPr id="65" name="Group 64">
            <a:extLst>
              <a:ext uri="{FF2B5EF4-FFF2-40B4-BE49-F238E27FC236}">
                <a16:creationId xmlns:a16="http://schemas.microsoft.com/office/drawing/2014/main" id="{7BDC9325-9E70-4257-BB49-881807ED08E3}"/>
              </a:ext>
            </a:extLst>
          </p:cNvPr>
          <p:cNvGrpSpPr/>
          <p:nvPr/>
        </p:nvGrpSpPr>
        <p:grpSpPr>
          <a:xfrm>
            <a:off x="7705240" y="3899139"/>
            <a:ext cx="3305064" cy="939601"/>
            <a:chOff x="6941112" y="4345616"/>
            <a:chExt cx="3305064" cy="939601"/>
          </a:xfrm>
        </p:grpSpPr>
        <p:sp>
          <p:nvSpPr>
            <p:cNvPr id="58" name="Arrow: Pentagon 57">
              <a:extLst>
                <a:ext uri="{FF2B5EF4-FFF2-40B4-BE49-F238E27FC236}">
                  <a16:creationId xmlns:a16="http://schemas.microsoft.com/office/drawing/2014/main" id="{5B08FF93-F8D9-FF69-6FCA-5C993414A91F}"/>
                </a:ext>
              </a:extLst>
            </p:cNvPr>
            <p:cNvSpPr/>
            <p:nvPr/>
          </p:nvSpPr>
          <p:spPr>
            <a:xfrm rot="10800000">
              <a:off x="6941112" y="4345616"/>
              <a:ext cx="3305064" cy="939600"/>
            </a:xfrm>
            <a:prstGeom prst="homePlat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59" name="TextBox 58">
              <a:extLst>
                <a:ext uri="{FF2B5EF4-FFF2-40B4-BE49-F238E27FC236}">
                  <a16:creationId xmlns:a16="http://schemas.microsoft.com/office/drawing/2014/main" id="{59AC90D4-876A-B301-5FE1-F9DD0D2E6B72}"/>
                </a:ext>
              </a:extLst>
            </p:cNvPr>
            <p:cNvSpPr txBox="1"/>
            <p:nvPr/>
          </p:nvSpPr>
          <p:spPr>
            <a:xfrm>
              <a:off x="7458134" y="4370817"/>
              <a:ext cx="2772000" cy="914400"/>
            </a:xfrm>
            <a:prstGeom prst="rect">
              <a:avLst/>
            </a:prstGeom>
            <a:noFill/>
          </p:spPr>
          <p:txBody>
            <a:bodyPr wrap="square" lIns="0" rIns="36000" rtlCol="0">
              <a:spAutoFit/>
            </a:bodyPr>
            <a:lstStyle/>
            <a:p>
              <a:pPr defTabSz="1219170" fontAlgn="base">
                <a:lnSpc>
                  <a:spcPts val="1600"/>
                </a:lnSpc>
                <a:spcBef>
                  <a:spcPts val="800"/>
                </a:spcBef>
                <a:spcAft>
                  <a:spcPct val="0"/>
                </a:spcAft>
              </a:pPr>
              <a:r>
                <a:rPr lang="en-AU" sz="1600" dirty="0">
                  <a:solidFill>
                    <a:schemeClr val="bg1"/>
                  </a:solidFill>
                  <a:latin typeface="Arial" charset="0"/>
                </a:rPr>
                <a:t>Goal setting</a:t>
              </a:r>
            </a:p>
            <a:p>
              <a:pPr defTabSz="1219170" fontAlgn="base">
                <a:lnSpc>
                  <a:spcPts val="1600"/>
                </a:lnSpc>
                <a:spcBef>
                  <a:spcPts val="800"/>
                </a:spcBef>
                <a:spcAft>
                  <a:spcPct val="0"/>
                </a:spcAft>
              </a:pPr>
              <a:r>
                <a:rPr lang="en-AU" sz="1600" dirty="0">
                  <a:solidFill>
                    <a:schemeClr val="bg1"/>
                  </a:solidFill>
                  <a:latin typeface="Arial" charset="0"/>
                </a:rPr>
                <a:t>Emotional regulation</a:t>
              </a:r>
            </a:p>
            <a:p>
              <a:pPr defTabSz="1219170" fontAlgn="base">
                <a:lnSpc>
                  <a:spcPts val="1600"/>
                </a:lnSpc>
                <a:spcBef>
                  <a:spcPts val="800"/>
                </a:spcBef>
                <a:spcAft>
                  <a:spcPct val="0"/>
                </a:spcAft>
              </a:pPr>
              <a:r>
                <a:rPr lang="en-AU" sz="1600" dirty="0">
                  <a:solidFill>
                    <a:schemeClr val="bg1"/>
                  </a:solidFill>
                  <a:latin typeface="Arial" charset="0"/>
                </a:rPr>
                <a:t>Perseverance and adaptability</a:t>
              </a:r>
            </a:p>
          </p:txBody>
        </p:sp>
      </p:grpSp>
      <p:sp>
        <p:nvSpPr>
          <p:cNvPr id="3" name="Text Placeholder 4">
            <a:extLst>
              <a:ext uri="{FF2B5EF4-FFF2-40B4-BE49-F238E27FC236}">
                <a16:creationId xmlns:a16="http://schemas.microsoft.com/office/drawing/2014/main" id="{738F5545-E8CA-A1A2-559F-ED266F677791}"/>
              </a:ext>
            </a:extLst>
          </p:cNvPr>
          <p:cNvSpPr txBox="1">
            <a:spLocks/>
          </p:cNvSpPr>
          <p:nvPr/>
        </p:nvSpPr>
        <p:spPr>
          <a:xfrm>
            <a:off x="341249" y="5934994"/>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ACARA general capability diagram &amp; sub-elements https://www.australiancurriculum.edu.au/curriculum-information/understand-this-general-capability/personal-and-social-capability  </a:t>
            </a:r>
            <a:endParaRPr lang="en-AU" sz="933" dirty="0">
              <a:solidFill>
                <a:srgbClr val="000000"/>
              </a:solidFill>
            </a:endParaRPr>
          </a:p>
        </p:txBody>
      </p:sp>
      <p:grpSp>
        <p:nvGrpSpPr>
          <p:cNvPr id="4" name="Group 3">
            <a:extLst>
              <a:ext uri="{FF2B5EF4-FFF2-40B4-BE49-F238E27FC236}">
                <a16:creationId xmlns:a16="http://schemas.microsoft.com/office/drawing/2014/main" id="{7DD8E633-97D0-6AAF-A651-529E74268045}"/>
              </a:ext>
            </a:extLst>
          </p:cNvPr>
          <p:cNvGrpSpPr/>
          <p:nvPr/>
        </p:nvGrpSpPr>
        <p:grpSpPr>
          <a:xfrm>
            <a:off x="7525106" y="1434156"/>
            <a:ext cx="2597944" cy="925106"/>
            <a:chOff x="6706756" y="1125540"/>
            <a:chExt cx="2597944" cy="925106"/>
          </a:xfrm>
        </p:grpSpPr>
        <p:sp>
          <p:nvSpPr>
            <p:cNvPr id="7" name="Arrow: Pentagon 6">
              <a:extLst>
                <a:ext uri="{FF2B5EF4-FFF2-40B4-BE49-F238E27FC236}">
                  <a16:creationId xmlns:a16="http://schemas.microsoft.com/office/drawing/2014/main" id="{1CE3845E-43C5-E0F9-754D-741077BF2852}"/>
                </a:ext>
              </a:extLst>
            </p:cNvPr>
            <p:cNvSpPr/>
            <p:nvPr/>
          </p:nvSpPr>
          <p:spPr>
            <a:xfrm rot="10800000">
              <a:off x="6706756" y="1125540"/>
              <a:ext cx="2453286" cy="922778"/>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algn="r" defTabSz="1219170" fontAlgn="base">
                <a:lnSpc>
                  <a:spcPts val="1300"/>
                </a:lnSpc>
                <a:spcBef>
                  <a:spcPts val="800"/>
                </a:spcBef>
                <a:spcAft>
                  <a:spcPct val="0"/>
                </a:spcAft>
              </a:pPr>
              <a:endParaRPr lang="en-AU" sz="1600" dirty="0">
                <a:solidFill>
                  <a:schemeClr val="bg1">
                    <a:lumMod val="50000"/>
                  </a:schemeClr>
                </a:solidFill>
                <a:latin typeface="Arial" charset="0"/>
              </a:endParaRPr>
            </a:p>
          </p:txBody>
        </p:sp>
        <p:sp>
          <p:nvSpPr>
            <p:cNvPr id="8" name="TextBox 7">
              <a:extLst>
                <a:ext uri="{FF2B5EF4-FFF2-40B4-BE49-F238E27FC236}">
                  <a16:creationId xmlns:a16="http://schemas.microsoft.com/office/drawing/2014/main" id="{4036BFFC-92C4-07A5-D4EA-18E7C3A989E1}"/>
                </a:ext>
              </a:extLst>
            </p:cNvPr>
            <p:cNvSpPr txBox="1"/>
            <p:nvPr/>
          </p:nvSpPr>
          <p:spPr>
            <a:xfrm>
              <a:off x="7164897" y="1137576"/>
              <a:ext cx="2139803" cy="913070"/>
            </a:xfrm>
            <a:prstGeom prst="rect">
              <a:avLst/>
            </a:prstGeom>
            <a:noFill/>
          </p:spPr>
          <p:txBody>
            <a:bodyPr wrap="square" lIns="0" rIns="36000" rtlCol="0">
              <a:spAutoFit/>
            </a:bodyPr>
            <a:lstStyle/>
            <a:p>
              <a:pPr defTabSz="1219170" fontAlgn="base">
                <a:lnSpc>
                  <a:spcPts val="1600"/>
                </a:lnSpc>
                <a:spcBef>
                  <a:spcPts val="800"/>
                </a:spcBef>
                <a:spcAft>
                  <a:spcPct val="0"/>
                </a:spcAft>
              </a:pPr>
              <a:r>
                <a:rPr lang="en-AU" sz="1600" dirty="0">
                  <a:latin typeface="Arial" charset="0"/>
                </a:rPr>
                <a:t>Personal awareness</a:t>
              </a:r>
            </a:p>
            <a:p>
              <a:pPr defTabSz="1219170" fontAlgn="base">
                <a:lnSpc>
                  <a:spcPts val="1600"/>
                </a:lnSpc>
                <a:spcBef>
                  <a:spcPts val="800"/>
                </a:spcBef>
                <a:spcAft>
                  <a:spcPct val="0"/>
                </a:spcAft>
              </a:pPr>
              <a:r>
                <a:rPr lang="en-AU" sz="1600" dirty="0">
                  <a:latin typeface="Arial" charset="0"/>
                </a:rPr>
                <a:t>Emotional awareness</a:t>
              </a:r>
            </a:p>
            <a:p>
              <a:pPr defTabSz="1219170" fontAlgn="base">
                <a:lnSpc>
                  <a:spcPts val="1600"/>
                </a:lnSpc>
                <a:spcBef>
                  <a:spcPts val="800"/>
                </a:spcBef>
                <a:spcAft>
                  <a:spcPct val="0"/>
                </a:spcAft>
              </a:pPr>
              <a:r>
                <a:rPr lang="en-AU" sz="1600" dirty="0">
                  <a:latin typeface="Arial" charset="0"/>
                </a:rPr>
                <a:t>Reflective practice</a:t>
              </a:r>
            </a:p>
          </p:txBody>
        </p:sp>
      </p:grpSp>
      <p:pic>
        <p:nvPicPr>
          <p:cNvPr id="9" name="Picture 8">
            <a:extLst>
              <a:ext uri="{FF2B5EF4-FFF2-40B4-BE49-F238E27FC236}">
                <a16:creationId xmlns:a16="http://schemas.microsoft.com/office/drawing/2014/main" id="{BBE0F368-8FA0-24AA-0055-062131F8D4E9}"/>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52823" y="1556486"/>
            <a:ext cx="3890938" cy="3745027"/>
          </a:xfrm>
          <a:prstGeom prst="rect">
            <a:avLst/>
          </a:prstGeom>
          <a:ln>
            <a:noFill/>
          </a:ln>
          <a:effectLst/>
        </p:spPr>
      </p:pic>
      <p:cxnSp>
        <p:nvCxnSpPr>
          <p:cNvPr id="11" name="Straight Arrow Connector 10">
            <a:extLst>
              <a:ext uri="{FF2B5EF4-FFF2-40B4-BE49-F238E27FC236}">
                <a16:creationId xmlns:a16="http://schemas.microsoft.com/office/drawing/2014/main" id="{80DF15DC-435B-0291-F8A3-EE572799B167}"/>
              </a:ext>
            </a:extLst>
          </p:cNvPr>
          <p:cNvCxnSpPr>
            <a:cxnSpLocks/>
          </p:cNvCxnSpPr>
          <p:nvPr/>
        </p:nvCxnSpPr>
        <p:spPr>
          <a:xfrm>
            <a:off x="7983247" y="1686187"/>
            <a:ext cx="1995145"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59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0E58-E5AC-A406-F655-C4BF7C9BE903}"/>
              </a:ext>
            </a:extLst>
          </p:cNvPr>
          <p:cNvSpPr>
            <a:spLocks noGrp="1"/>
          </p:cNvSpPr>
          <p:nvPr>
            <p:ph type="title"/>
          </p:nvPr>
        </p:nvSpPr>
        <p:spPr/>
        <p:txBody>
          <a:bodyPr/>
          <a:lstStyle/>
          <a:p>
            <a:r>
              <a:rPr lang="en-AU" dirty="0"/>
              <a:t>Learning continuum</a:t>
            </a:r>
          </a:p>
        </p:txBody>
      </p:sp>
      <p:pic>
        <p:nvPicPr>
          <p:cNvPr id="4" name="Graphic 3">
            <a:extLst>
              <a:ext uri="{FF2B5EF4-FFF2-40B4-BE49-F238E27FC236}">
                <a16:creationId xmlns:a16="http://schemas.microsoft.com/office/drawing/2014/main" id="{0F55DDA3-F3D2-4A70-D2E8-F98BC9124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7" name="Picture 6">
            <a:extLst>
              <a:ext uri="{FF2B5EF4-FFF2-40B4-BE49-F238E27FC236}">
                <a16:creationId xmlns:a16="http://schemas.microsoft.com/office/drawing/2014/main" id="{579A2933-CEBB-6C81-A9B5-A4AAE1EDD997}"/>
              </a:ext>
            </a:extLst>
          </p:cNvPr>
          <p:cNvPicPr>
            <a:picLocks noChangeAspect="1"/>
          </p:cNvPicPr>
          <p:nvPr/>
        </p:nvPicPr>
        <p:blipFill>
          <a:blip r:embed="rId5"/>
          <a:stretch>
            <a:fillRect/>
          </a:stretch>
        </p:blipFill>
        <p:spPr>
          <a:xfrm>
            <a:off x="409602" y="1017867"/>
            <a:ext cx="9256727" cy="4860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0217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427C0-8A8F-B93E-0255-BC8D3AB897E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7602BE-4E32-98ED-1692-56CD732E3E6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36033" y="1018621"/>
            <a:ext cx="9789377" cy="101332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8342411-4385-2762-B91F-20CA10B5A347}"/>
              </a:ext>
            </a:extLst>
          </p:cNvPr>
          <p:cNvPicPr>
            <a:picLocks noChangeAspect="1"/>
          </p:cNvPicPr>
          <p:nvPr/>
        </p:nvPicPr>
        <p:blipFill>
          <a:blip r:embed="rId4"/>
          <a:stretch>
            <a:fillRect/>
          </a:stretch>
        </p:blipFill>
        <p:spPr>
          <a:xfrm>
            <a:off x="436033" y="1700425"/>
            <a:ext cx="9789373" cy="408467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924F413-4708-2B75-0DEC-132A4912E633}"/>
              </a:ext>
            </a:extLst>
          </p:cNvPr>
          <p:cNvSpPr>
            <a:spLocks noGrp="1"/>
          </p:cNvSpPr>
          <p:nvPr>
            <p:ph type="title"/>
          </p:nvPr>
        </p:nvSpPr>
        <p:spPr/>
        <p:txBody>
          <a:bodyPr/>
          <a:lstStyle/>
          <a:p>
            <a:r>
              <a:rPr lang="en-AU" dirty="0"/>
              <a:t>Level overviews</a:t>
            </a:r>
          </a:p>
        </p:txBody>
      </p:sp>
      <p:pic>
        <p:nvPicPr>
          <p:cNvPr id="4" name="Graphic 3">
            <a:extLst>
              <a:ext uri="{FF2B5EF4-FFF2-40B4-BE49-F238E27FC236}">
                <a16:creationId xmlns:a16="http://schemas.microsoft.com/office/drawing/2014/main" id="{F67A3534-827E-8F7D-8785-6F9DADCA8E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72634" y="5226470"/>
            <a:ext cx="983332" cy="983332"/>
          </a:xfrm>
          <a:prstGeom prst="rect">
            <a:avLst/>
          </a:prstGeom>
        </p:spPr>
      </p:pic>
    </p:spTree>
    <p:extLst>
      <p:ext uri="{BB962C8B-B14F-4D97-AF65-F5344CB8AC3E}">
        <p14:creationId xmlns:p14="http://schemas.microsoft.com/office/powerpoint/2010/main" val="2042020069"/>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A04445CF-894C-4959-8590-CB8B28C4ABDF}"/>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2F53A407-86CE-4899-BA5E-F99331470D49}"/>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8" ma:contentTypeDescription="Create a new document." ma:contentTypeScope="" ma:versionID="24ca9de46af020228136fd5180d41252">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b1570575758c9d5e99d626a9db76693e"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F88B56-8A9F-44D8-BBE0-1C3DA5143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225A3-82D6-4D22-82DB-FF6D5F56A75C}">
  <ds:schemaRefs>
    <ds:schemaRef ds:uri="http://schemas.microsoft.com/sharepoint/v3/contenttype/forms"/>
  </ds:schemaRefs>
</ds:datastoreItem>
</file>

<file path=customXml/itemProps3.xml><?xml version="1.0" encoding="utf-8"?>
<ds:datastoreItem xmlns:ds="http://schemas.openxmlformats.org/officeDocument/2006/customXml" ds:itemID="{8AE2AD50-6D0D-4787-9452-3840D9C5A4EB}">
  <ds:schemaRefs>
    <ds:schemaRef ds:uri="http://purl.org/dc/dcmitype/"/>
    <ds:schemaRef ds:uri="http://schemas.openxmlformats.org/package/2006/metadata/core-properties"/>
    <ds:schemaRef ds:uri="http://purl.org/dc/elements/1.1/"/>
    <ds:schemaRef ds:uri="http://schemas.microsoft.com/office/2006/metadata/properties"/>
    <ds:schemaRef ds:uri="ac92f0a8-4fbb-4e0a-8c5c-346c8475d8c3"/>
    <ds:schemaRef ds:uri="http://schemas.microsoft.com/office/2006/documentManagement/types"/>
    <ds:schemaRef ds:uri="http://purl.org/dc/terms/"/>
    <ds:schemaRef ds:uri="http://schemas.microsoft.com/office/infopath/2007/PartnerControls"/>
    <ds:schemaRef ds:uri="20c994ed-66fc-4ee5-8ec1-3b2cc50edc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3528</TotalTime>
  <Words>7194</Words>
  <Application>Microsoft Office PowerPoint</Application>
  <PresentationFormat>Widescreen</PresentationFormat>
  <Paragraphs>543</Paragraphs>
  <Slides>33</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Aptos</vt:lpstr>
      <vt:lpstr>Arial</vt:lpstr>
      <vt:lpstr>Calibri</vt:lpstr>
      <vt:lpstr>Times New Roman</vt:lpstr>
      <vt:lpstr>Wingdings</vt:lpstr>
      <vt:lpstr>QCAA title slides</vt:lpstr>
      <vt:lpstr>QCAA content</vt:lpstr>
      <vt:lpstr>2_QCAA content</vt:lpstr>
      <vt:lpstr>P–10 Embedding the Personal and social capability in planning: Australian Curriculum v9.0</vt:lpstr>
      <vt:lpstr>Success criteria</vt:lpstr>
      <vt:lpstr>Outline</vt:lpstr>
      <vt:lpstr>Three-dimensional Australian Curriculum v9.0 </vt:lpstr>
      <vt:lpstr>Personal and social capability: Structure</vt:lpstr>
      <vt:lpstr>Personal and social capability: Structure</vt:lpstr>
      <vt:lpstr>Personal and social capability: Structure</vt:lpstr>
      <vt:lpstr>Learning continuum</vt:lpstr>
      <vt:lpstr>Level overviews</vt:lpstr>
      <vt:lpstr>Outline</vt:lpstr>
      <vt:lpstr>Identifying connections to learning area content </vt:lpstr>
      <vt:lpstr>Identifying connections to learning area content </vt:lpstr>
      <vt:lpstr>Identifying connections to learning area content </vt:lpstr>
      <vt:lpstr>Identifying connections to learning area content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Next steps</vt:lpstr>
      <vt:lpstr>PowerPoint Presentation</vt:lpstr>
      <vt:lpstr>Acknowledgments</vt:lpstr>
      <vt:lpstr>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Embedding the Personal and social capability in planning: Australian Curriculum v9.0</dc:title>
  <dc:creator>Queensland Curriculum and Assessment Authority</dc:creator>
  <cp:revision>29</cp:revision>
  <dcterms:created xsi:type="dcterms:W3CDTF">2025-10-28T23:46:11Z</dcterms:created>
  <dcterms:modified xsi:type="dcterms:W3CDTF">2026-02-22T23:45:33Z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0x0101007A0F8BB8914DC54A8D1CA4EE81651D54</vt:lpwstr>
  </property>
  <property fmtid="{D5CDD505-2E9C-101B-9397-08002B2CF9AE}" pid="3" name="MediaServiceImageTags">
    <vt:lpwstr/>
  </property>
</Properties>
</file>