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Lst>
  <p:notesMasterIdLst>
    <p:notesMasterId r:id="rId38"/>
  </p:notesMasterIdLst>
  <p:sldIdLst>
    <p:sldId id="284" r:id="rId6"/>
    <p:sldId id="5915" r:id="rId7"/>
    <p:sldId id="393" r:id="rId8"/>
    <p:sldId id="5769" r:id="rId9"/>
    <p:sldId id="5335" r:id="rId10"/>
    <p:sldId id="5456" r:id="rId11"/>
    <p:sldId id="5962" r:id="rId12"/>
    <p:sldId id="5974" r:id="rId13"/>
    <p:sldId id="5702" r:id="rId14"/>
    <p:sldId id="5983" r:id="rId15"/>
    <p:sldId id="5920" r:id="rId16"/>
    <p:sldId id="5976" r:id="rId17"/>
    <p:sldId id="5921" r:id="rId18"/>
    <p:sldId id="5961" r:id="rId19"/>
    <p:sldId id="5984" r:id="rId20"/>
    <p:sldId id="5746" r:id="rId21"/>
    <p:sldId id="5800" r:id="rId22"/>
    <p:sldId id="5953" r:id="rId23"/>
    <p:sldId id="5952" r:id="rId24"/>
    <p:sldId id="5977" r:id="rId25"/>
    <p:sldId id="5955" r:id="rId26"/>
    <p:sldId id="5978" r:id="rId27"/>
    <p:sldId id="5979" r:id="rId28"/>
    <p:sldId id="5960" r:id="rId29"/>
    <p:sldId id="5958" r:id="rId30"/>
    <p:sldId id="5981" r:id="rId31"/>
    <p:sldId id="5982" r:id="rId32"/>
    <p:sldId id="5985" r:id="rId33"/>
    <p:sldId id="5951" r:id="rId34"/>
    <p:sldId id="283" r:id="rId35"/>
    <p:sldId id="318" r:id="rId36"/>
    <p:sldId id="307" r:id="rId37"/>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8B3F42-8F9F-A32E-79B3-E7C628624934}" name="Stacey Campbell" initials="SC" userId="S::stacey.campbell@qcaa.qld.edu.au::cdb276e8-26aa-4504-ab6e-0a255a50fcbf" providerId="AD"/>
  <p188:author id="{44A72A4D-FE00-3CBE-C2C1-1CAF147A3430}" name="Natasha Galbraith" initials="NG" userId="S::Natasha.Galbraith@qcaa.qld.edu.au::76ada05d-2826-4c11-8352-d019b2b82b96" providerId="AD"/>
  <p188:author id="{A2AA436B-1829-136B-D14B-155239C67989}" name="Nikki Patton" initials="" userId="S::Nikki.Patton@qcaa.qld.edu.au::6cf95a0d-1d52-42d8-9035-3b7c1a6b5217" providerId="AD"/>
  <p188:author id="{5191657A-6F77-E087-7C39-A7CA4B8F81E5}" name="Katherine Capper" initials="KC" userId="S::Katherine.Capper@qcaa.qld.edu.au::56791b1a-5b9b-47d5-b55c-12ccd9aba2e4" providerId="AD"/>
  <p188:author id="{BEFC2980-5871-3AE2-46FB-1C1DF53AF592}" name="Evie Skinner" initials="ES" userId="S::Evie.Skinner@qcaa.qld.edu.au::85efdc55-1b7b-4121-ae64-a46d17addd5e" providerId="AD"/>
  <p188:author id="{DDCB999A-28BF-F5B7-0EEF-FFC62ABD826F}" name="Amy McCabe" initials="AM" userId="S::amy.mccabe@qcaa.qld.edu.au::7a5043b8-175d-42f2-8d71-acfa2de33c53" providerId="AD"/>
  <p188:author id="{BA182EA3-DA19-D317-64E2-C7B513AB66FA}" name="Cathryn Menzler" initials="CM" userId="S::Cathryn.Menzler@qcaa.qld.edu.au::d408b7ee-8503-4d7e-af13-dada88d13933" providerId="AD"/>
  <p188:author id="{38D8D2A9-C863-F5BC-BF95-E4D0F0FA8698}" name="Deanne" initials="D" userId="S::n0916951@qut.edu.au::ebd4834b-f1d4-4c79-8d22-559430a970f6" providerId="AD"/>
  <p188:author id="{020F98B3-E373-7CEB-3012-BBBA04B89096}" name="Darcie Nolan" initials="DN" userId="S::Darcie.Nolan@qcaa.qld.edu.au::d4b492dc-2809-476e-b423-ebdcecc25ffd" providerId="AD"/>
  <p188:author id="{540C57CC-B1C9-AFAD-92DF-DE2C73C00BCB}" name="Mandy Chandler" initials="MC" userId="S::Mandy.Chandler@qcaa.qld.edu.au::88dd984d-81aa-4f84-a469-f3ffbd8c4917" providerId="AD"/>
  <p188:author id="{80F71FD0-3DF0-1763-DA67-FDDDCE680CA0}" name="Emma Trevor" initials="ET" userId="S::emma.trevor@qcaa.qld.edu.au::56be78af-933e-46aa-91fb-45f3bc8143ba" providerId="AD"/>
  <p188:author id="{F0FC33F6-BAF9-6C4E-8789-B835B2171B0A}" name="Courtney Wiemann" initials="CW" userId="S::Courtney.Wiemann@qcaa.qld.edu.au::dda7d68b-69dd-4ef7-b561-da9345f187fb" providerId="AD"/>
  <p188:author id="{A2CD72FC-BEEA-FD4F-CC5C-0E1A50890CBB}" name="Emma Trevor" initials="ET" userId="S::Emma.Trevor@qcaa.qld.edu.au::56be78af-933e-46aa-91fb-45f3bc8143ba" providerId="AD"/>
  <p188:author id="{DC649DFD-2C0F-CABA-B7DC-AFE79CF9C743}" name="Amandine Coquiere" initials="AC" userId="S::Amandine.Coquiere@qcaa.qld.edu.au::39fe9436-840d-45d6-9286-ee4d8e41bd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554"/>
    <a:srgbClr val="3AB655"/>
    <a:srgbClr val="E2231A"/>
    <a:srgbClr val="E1F4E6"/>
    <a:srgbClr val="93D7A2"/>
    <a:srgbClr val="FFFFFF"/>
    <a:srgbClr val="6858A9"/>
    <a:srgbClr val="007852"/>
    <a:srgbClr val="097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ADF92-8E24-4F13-9F06-C8F29F7DFCF0}" v="9" dt="2026-02-16T01:47:06.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6" autoAdjust="0"/>
    <p:restoredTop sz="60896" autoAdjust="0"/>
  </p:normalViewPr>
  <p:slideViewPr>
    <p:cSldViewPr snapToGrid="0">
      <p:cViewPr varScale="1">
        <p:scale>
          <a:sx n="96" d="100"/>
          <a:sy n="96" d="100"/>
        </p:scale>
        <p:origin x="108" y="360"/>
      </p:cViewPr>
      <p:guideLst/>
    </p:cSldViewPr>
  </p:slideViewPr>
  <p:outlineViewPr>
    <p:cViewPr>
      <p:scale>
        <a:sx n="33" d="100"/>
        <a:sy n="33" d="100"/>
      </p:scale>
      <p:origin x="0" y="-7062"/>
    </p:cViewPr>
  </p:outlineViewPr>
  <p:notesTextViewPr>
    <p:cViewPr>
      <p:scale>
        <a:sx n="3" d="2"/>
        <a:sy n="3" d="2"/>
      </p:scale>
      <p:origin x="0" y="0"/>
    </p:cViewPr>
  </p:notesTextViewPr>
  <p:sorterViewPr>
    <p:cViewPr>
      <p:scale>
        <a:sx n="100" d="100"/>
        <a:sy n="100" d="100"/>
      </p:scale>
      <p:origin x="0" y="-7698"/>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Patton" userId="6cf95a0d-1d52-42d8-9035-3b7c1a6b5217" providerId="ADAL" clId="{10FADF92-8E24-4F13-9F06-C8F29F7DFCF0}"/>
    <pc:docChg chg="modSld">
      <pc:chgData name="Nikki Patton" userId="6cf95a0d-1d52-42d8-9035-3b7c1a6b5217" providerId="ADAL" clId="{10FADF92-8E24-4F13-9F06-C8F29F7DFCF0}" dt="2026-02-16T01:47:06.971" v="8"/>
      <pc:docMkLst>
        <pc:docMk/>
      </pc:docMkLst>
      <pc:sldChg chg="setBg">
        <pc:chgData name="Nikki Patton" userId="6cf95a0d-1d52-42d8-9035-3b7c1a6b5217" providerId="ADAL" clId="{10FADF92-8E24-4F13-9F06-C8F29F7DFCF0}" dt="2026-02-16T01:46:38.723" v="0"/>
        <pc:sldMkLst>
          <pc:docMk/>
          <pc:sldMk cId="3031367079" sldId="284"/>
        </pc:sldMkLst>
      </pc:sldChg>
      <pc:sldChg chg="setBg">
        <pc:chgData name="Nikki Patton" userId="6cf95a0d-1d52-42d8-9035-3b7c1a6b5217" providerId="ADAL" clId="{10FADF92-8E24-4F13-9F06-C8F29F7DFCF0}" dt="2026-02-16T01:46:43.885" v="1"/>
        <pc:sldMkLst>
          <pc:docMk/>
          <pc:sldMk cId="4004133806" sldId="5456"/>
        </pc:sldMkLst>
      </pc:sldChg>
      <pc:sldChg chg="setBg">
        <pc:chgData name="Nikki Patton" userId="6cf95a0d-1d52-42d8-9035-3b7c1a6b5217" providerId="ADAL" clId="{10FADF92-8E24-4F13-9F06-C8F29F7DFCF0}" dt="2026-02-16T01:46:57.007" v="5"/>
        <pc:sldMkLst>
          <pc:docMk/>
          <pc:sldMk cId="243250368" sldId="5746"/>
        </pc:sldMkLst>
      </pc:sldChg>
      <pc:sldChg chg="setBg">
        <pc:chgData name="Nikki Patton" userId="6cf95a0d-1d52-42d8-9035-3b7c1a6b5217" providerId="ADAL" clId="{10FADF92-8E24-4F13-9F06-C8F29F7DFCF0}" dt="2026-02-16T01:46:47.850" v="2"/>
        <pc:sldMkLst>
          <pc:docMk/>
          <pc:sldMk cId="3261936194" sldId="5920"/>
        </pc:sldMkLst>
      </pc:sldChg>
      <pc:sldChg chg="setBg">
        <pc:chgData name="Nikki Patton" userId="6cf95a0d-1d52-42d8-9035-3b7c1a6b5217" providerId="ADAL" clId="{10FADF92-8E24-4F13-9F06-C8F29F7DFCF0}" dt="2026-02-16T01:46:50.463" v="3"/>
        <pc:sldMkLst>
          <pc:docMk/>
          <pc:sldMk cId="3950957179" sldId="5921"/>
        </pc:sldMkLst>
      </pc:sldChg>
      <pc:sldChg chg="setBg">
        <pc:chgData name="Nikki Patton" userId="6cf95a0d-1d52-42d8-9035-3b7c1a6b5217" providerId="ADAL" clId="{10FADF92-8E24-4F13-9F06-C8F29F7DFCF0}" dt="2026-02-16T01:47:00.952" v="6"/>
        <pc:sldMkLst>
          <pc:docMk/>
          <pc:sldMk cId="3950522721" sldId="5952"/>
        </pc:sldMkLst>
      </pc:sldChg>
      <pc:sldChg chg="setBg">
        <pc:chgData name="Nikki Patton" userId="6cf95a0d-1d52-42d8-9035-3b7c1a6b5217" providerId="ADAL" clId="{10FADF92-8E24-4F13-9F06-C8F29F7DFCF0}" dt="2026-02-16T01:47:04.290" v="7"/>
        <pc:sldMkLst>
          <pc:docMk/>
          <pc:sldMk cId="3929114638" sldId="5955"/>
        </pc:sldMkLst>
      </pc:sldChg>
      <pc:sldChg chg="setBg">
        <pc:chgData name="Nikki Patton" userId="6cf95a0d-1d52-42d8-9035-3b7c1a6b5217" providerId="ADAL" clId="{10FADF92-8E24-4F13-9F06-C8F29F7DFCF0}" dt="2026-02-16T01:46:53.242" v="4"/>
        <pc:sldMkLst>
          <pc:docMk/>
          <pc:sldMk cId="2786669549" sldId="5961"/>
        </pc:sldMkLst>
      </pc:sldChg>
      <pc:sldChg chg="setBg">
        <pc:chgData name="Nikki Patton" userId="6cf95a0d-1d52-42d8-9035-3b7c1a6b5217" providerId="ADAL" clId="{10FADF92-8E24-4F13-9F06-C8F29F7DFCF0}" dt="2026-02-16T01:47:06.971" v="8"/>
        <pc:sldMkLst>
          <pc:docMk/>
          <pc:sldMk cId="2087928332" sldId="59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chemeClr val="bg1"/>
        </a:solidFill>
        <a:ln>
          <a:solidFill>
            <a:schemeClr val="accent1"/>
          </a:solidFill>
        </a:ln>
      </dgm:spPr>
      <dgm:t>
        <a:bodyPr lIns="180000"/>
        <a:lstStyle/>
        <a:p>
          <a:r>
            <a:rPr lang="en-US" sz="2400" dirty="0">
              <a:solidFill>
                <a:schemeClr val="accent1"/>
              </a:solidFill>
            </a:rPr>
            <a:t>Identifying connections to learning area content</a:t>
          </a:r>
          <a:endParaRPr lang="en-AU" sz="2400" dirty="0">
            <a:solidFill>
              <a:schemeClr val="accent1"/>
            </a:solidFill>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US" sz="2400" dirty="0">
              <a:solidFill>
                <a:schemeClr val="accent1"/>
              </a:solidFill>
            </a:rPr>
            <a:t>Embedding the capability in planning</a:t>
          </a:r>
          <a:endParaRPr lang="en-AU" sz="2400" dirty="0">
            <a:solidFill>
              <a:schemeClr val="accent1"/>
            </a:solidFill>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chemeClr val="accent2"/>
        </a:solidFill>
        <a:ln>
          <a:solidFill>
            <a:schemeClr val="accent1"/>
          </a:solidFill>
        </a:ln>
      </dgm:spPr>
      <dgm:t>
        <a:bodyPr lIns="180000"/>
        <a:lstStyle/>
        <a:p>
          <a:r>
            <a:rPr lang="en-AU" sz="2400" dirty="0">
              <a:solidFill>
                <a:schemeClr val="bg1"/>
              </a:solidFill>
            </a:rPr>
            <a:t>Understanding the Critical and creative thinking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Identifying connections to learning area content</a:t>
          </a:r>
          <a:endParaRPr lang="en-AU" sz="2400" kern="1200" dirty="0">
            <a:solidFill>
              <a:srgbClr val="FFFFFF"/>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US" sz="2400" dirty="0">
              <a:solidFill>
                <a:schemeClr val="accent1"/>
              </a:solidFill>
            </a:rPr>
            <a:t>Embedding the capability in planning</a:t>
          </a:r>
          <a:endParaRPr lang="en-AU" sz="2400" dirty="0">
            <a:solidFill>
              <a:schemeClr val="accent1"/>
            </a:solidFill>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Embedding the capability in planning</a:t>
          </a:r>
          <a:endParaRPr lang="en-AU" sz="2400" kern="1200" dirty="0">
            <a:solidFill>
              <a:srgbClr val="FFFFFF"/>
            </a:solidFill>
            <a:latin typeface="Arial"/>
            <a:ea typeface="+mn-ea"/>
            <a:cs typeface="+mn-cs"/>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a:xfrm>
          <a:off x="0" y="2562518"/>
          <a:ext cx="11327950" cy="1104480"/>
        </a:xfrm>
        <a:prstGeom prst="roundRect">
          <a:avLst/>
        </a:prstGeom>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Embedding the capability in planning</a:t>
          </a:r>
          <a:endParaRPr lang="en-AU" sz="2400" kern="1200" dirty="0">
            <a:solidFill>
              <a:srgbClr val="808080"/>
            </a:solidFill>
            <a:latin typeface="Arial"/>
            <a:ea typeface="+mn-ea"/>
            <a:cs typeface="+mn-cs"/>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AU" sz="2400" kern="1200" dirty="0">
              <a:solidFill>
                <a:srgbClr val="FFFFFF"/>
              </a:solidFill>
              <a:latin typeface="Arial"/>
              <a:ea typeface="+mn-ea"/>
              <a:cs typeface="+mn-cs"/>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a:xfrm>
          <a:off x="0" y="2562518"/>
          <a:ext cx="11327950" cy="1104480"/>
        </a:xfrm>
        <a:prstGeom prst="roundRect">
          <a:avLst/>
        </a:prstGeom>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a:xfrm>
          <a:off x="0" y="3836918"/>
          <a:ext cx="11327950" cy="1104480"/>
        </a:xfrm>
        <a:prstGeom prst="roundRect">
          <a:avLst/>
        </a:prstGeom>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bg1"/>
              </a:solidFill>
            </a:rPr>
            <a:t>Understanding the Critical and creative thinking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Identifying connections to learning area content</a:t>
          </a:r>
          <a:endParaRPr lang="en-AU" sz="2400" kern="1200" dirty="0">
            <a:solidFill>
              <a:schemeClr val="accent1"/>
            </a:solidFill>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Embedding the capability in planning</a:t>
          </a:r>
          <a:endParaRPr lang="en-AU" sz="2400" kern="1200" dirty="0">
            <a:solidFill>
              <a:schemeClr val="accent1"/>
            </a:solidFill>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Identifying connections to learning area content</a:t>
          </a:r>
          <a:endParaRPr lang="en-AU" sz="2400" kern="1200" dirty="0">
            <a:solidFill>
              <a:srgbClr val="FFFFFF"/>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Embedding the capability in planning</a:t>
          </a:r>
          <a:endParaRPr lang="en-AU" sz="2400" kern="1200" dirty="0">
            <a:solidFill>
              <a:schemeClr val="accent1"/>
            </a:solidFill>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Embedding the capability in planning</a:t>
          </a:r>
          <a:endParaRPr lang="en-AU" sz="2400" kern="1200" dirty="0">
            <a:solidFill>
              <a:srgbClr val="FFFFFF"/>
            </a:solidFill>
            <a:latin typeface="Arial"/>
            <a:ea typeface="+mn-ea"/>
            <a:cs typeface="+mn-cs"/>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Embedding the capability in planning</a:t>
          </a:r>
          <a:endParaRPr lang="en-AU" sz="2400" kern="1200" dirty="0">
            <a:solidFill>
              <a:srgbClr val="808080"/>
            </a:solidFill>
            <a:latin typeface="Arial"/>
            <a:ea typeface="+mn-ea"/>
            <a:cs typeface="+mn-cs"/>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rgbClr val="FFFFFF"/>
              </a:solidFill>
              <a:latin typeface="Arial"/>
              <a:ea typeface="+mn-ea"/>
              <a:cs typeface="+mn-cs"/>
            </a:rPr>
            <a:t>Next steps</a:t>
          </a:r>
        </a:p>
      </dsp:txBody>
      <dsp:txXfrm>
        <a:off x="53916" y="3890834"/>
        <a:ext cx="11220118"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24211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242112"/>
          </a:xfrm>
          <a:prstGeom prst="rect">
            <a:avLst/>
          </a:prstGeom>
        </p:spPr>
        <p:txBody>
          <a:bodyPr vert="horz" lIns="91440" tIns="45720" rIns="91440" bIns="45720" rtlCol="0"/>
          <a:lstStyle>
            <a:lvl1pPr algn="r">
              <a:defRPr sz="1200"/>
            </a:lvl1pPr>
          </a:lstStyle>
          <a:p>
            <a:fld id="{0F27CEEE-A3BF-4307-9445-3F49A0D480EE}" type="datetimeFigureOut">
              <a:rPr lang="en-AU" smtClean="0"/>
              <a:t>20/02/2026</a:t>
            </a:fld>
            <a:endParaRPr lang="en-AU"/>
          </a:p>
        </p:txBody>
      </p:sp>
      <p:sp>
        <p:nvSpPr>
          <p:cNvPr id="4" name="Slide Image Placeholder 3"/>
          <p:cNvSpPr>
            <a:spLocks noGrp="1" noRot="1" noChangeAspect="1"/>
          </p:cNvSpPr>
          <p:nvPr>
            <p:ph type="sldImg" idx="2"/>
          </p:nvPr>
        </p:nvSpPr>
        <p:spPr>
          <a:xfrm>
            <a:off x="153988" y="423863"/>
            <a:ext cx="6497637" cy="365601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35679" y="4223024"/>
            <a:ext cx="5934265" cy="52923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608027"/>
            <a:ext cx="2949787" cy="331311"/>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608027"/>
            <a:ext cx="2949787" cy="331311"/>
          </a:xfrm>
          <a:prstGeom prst="rect">
            <a:avLst/>
          </a:prstGeom>
        </p:spPr>
        <p:txBody>
          <a:bodyPr vert="horz" lIns="91440" tIns="45720" rIns="91440" bIns="45720" rtlCol="0" anchor="b"/>
          <a:lstStyle>
            <a:lvl1pPr algn="r">
              <a:defRPr sz="1200"/>
            </a:lvl1pPr>
          </a:lstStyle>
          <a:p>
            <a:fld id="{BD942B8F-634C-42D8-B9C6-306482570079}" type="slidenum">
              <a:rPr lang="en-AU" smtClean="0"/>
              <a:t>‹#›</a:t>
            </a:fld>
            <a:endParaRPr lang="en-AU"/>
          </a:p>
        </p:txBody>
      </p:sp>
    </p:spTree>
    <p:extLst>
      <p:ext uri="{BB962C8B-B14F-4D97-AF65-F5344CB8AC3E}">
        <p14:creationId xmlns:p14="http://schemas.microsoft.com/office/powerpoint/2010/main" val="37742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498475"/>
            <a:ext cx="6496050" cy="3654425"/>
          </a:xfrm>
        </p:spPr>
      </p:sp>
      <p:sp>
        <p:nvSpPr>
          <p:cNvPr id="3" name="Notes Placeholder 2"/>
          <p:cNvSpPr>
            <a:spLocks noGrp="1"/>
          </p:cNvSpPr>
          <p:nvPr>
            <p:ph type="body" idx="1"/>
          </p:nvPr>
        </p:nvSpPr>
        <p:spPr>
          <a:xfrm>
            <a:off x="436480" y="4367265"/>
            <a:ext cx="5934240" cy="4552652"/>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resource reproduces key slides to support teachers to embed the Intercultural understanding general capability in planning.</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For more resources see the Australian Curriculum v9.0 in Queensland page www.qcaa.qld.edu.au/p-10/aciq/version-9/general-capabilities/advice-and-resources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333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D2170-85FD-289E-58FC-CB0C0C881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D7C54-5E32-40D1-9967-DC1AACF85957}"/>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C715A635-F61B-0BFB-A5D1-E78B2521270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1CE335-92D3-B4A5-8CC7-02048BBEEFCE}"/>
              </a:ext>
            </a:extLst>
          </p:cNvPr>
          <p:cNvSpPr>
            <a:spLocks noGrp="1"/>
          </p:cNvSpPr>
          <p:nvPr>
            <p:ph type="sldNum" sz="quarter" idx="5"/>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119427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382C-5094-8B77-92AA-CCE64B6D0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8C03-0EC6-A9E6-779B-31D6442468F2}"/>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E0D89ED-0D0D-8AB6-CCB5-D3A62263AE98}"/>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General capabilities are integrated through learning area content rather than being taught separately as standalone skills.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 the example on screen from the Reflecting on culture and cultural diversity element, the Reflect on the relationship between cultures and identities sub-element </a:t>
            </a:r>
            <a:r>
              <a:rPr lang="en-US" sz="1200" kern="1200" dirty="0">
                <a:solidFill>
                  <a:schemeClr val="tx1"/>
                </a:solidFill>
                <a:effectLst/>
                <a:latin typeface="Arial" panose="020B0604020202020204" pitchFamily="34" charset="0"/>
                <a:ea typeface="+mn-ea"/>
                <a:cs typeface="Arial" panose="020B0604020202020204" pitchFamily="34" charset="0"/>
              </a:rPr>
              <a:t>is used to illustrate alignment with the Languages learning area.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Level 2 description indicates that students should </a:t>
            </a:r>
            <a:r>
              <a:rPr lang="en-US" sz="1200" kern="1200" dirty="0">
                <a:solidFill>
                  <a:schemeClr val="tx1"/>
                </a:solidFill>
                <a:effectLst/>
                <a:latin typeface="Arial" panose="020B0604020202020204" pitchFamily="34" charset="0"/>
                <a:ea typeface="+mn-ea"/>
                <a:cs typeface="Arial" panose="020B0604020202020204" pitchFamily="34" charset="0"/>
              </a:rPr>
              <a:t>explore examples of cultural practices that draw themselves, family and friends together and identify how respect is conveyed.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aligns with the French Years 1–2 content description (AC9LF2U04) requiring students to notice that people use language in ways that reflect cultural practices.</a:t>
            </a:r>
          </a:p>
          <a:p>
            <a:pPr lvl="0" eaLnBrk="0" fontAlgn="base" hangingPunct="0">
              <a:defRPr/>
            </a:pPr>
            <a:endParaRPr lang="en-US" sz="12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t>
            </a:r>
            <a:r>
              <a:rPr lang="en-AU" sz="1200" dirty="0">
                <a:latin typeface="Arial" panose="020B0604020202020204" pitchFamily="34" charset="0"/>
                <a:cs typeface="Arial" panose="020B0604020202020204" pitchFamily="34" charset="0"/>
              </a:rPr>
              <a:t>sub-element &amp; description</a:t>
            </a:r>
            <a:r>
              <a:rPr lang="en-AU" sz="1200" kern="100" dirty="0">
                <a:latin typeface="Arial" panose="020B0604020202020204" pitchFamily="34" charset="0"/>
                <a:ea typeface="Calibri" panose="020F0502020204030204" pitchFamily="34" charset="0"/>
                <a:cs typeface="Arial" panose="020B0604020202020204" pitchFamily="34" charset="0"/>
              </a:rPr>
              <a:t>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www.australiancurriculum.edu.au/curriculum-information/understand-this-general-capability/intercultural-understanding </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Intercultural understanding learning continuum</a:t>
            </a:r>
            <a:r>
              <a:rPr lang="en-US" sz="1200" kern="100" dirty="0">
                <a:effectLst/>
                <a:latin typeface="Arial" panose="020B0604020202020204" pitchFamily="34" charset="0"/>
                <a:ea typeface="Calibri" panose="020F0502020204030204" pitchFamily="34" charset="0"/>
                <a:cs typeface="Arial" panose="020B0604020202020204" pitchFamily="34" charset="0"/>
              </a:rPr>
              <a:t> www.qcaa.qld.edu.au/downloads/aciqv9/general-resources/ac9_gc_intercultural_understanding_learning_continuum.pdf </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E0AF238C-00B6-4234-5CF2-0AA4F18599A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378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2974D-F79B-30D5-907D-13FB18C97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D8BDD-4948-02F7-1C20-71DA46586335}"/>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9EAC9660-468C-1783-6125-B669CCF61C93}"/>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Similar alignment is evident across the bands in Languages.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General capabilities </a:t>
            </a:r>
            <a:r>
              <a:rPr lang="en-US" sz="1200" kern="1200" dirty="0">
                <a:solidFill>
                  <a:schemeClr val="tx1"/>
                </a:solidFill>
                <a:effectLst/>
                <a:latin typeface="Arial" panose="020B0604020202020204" pitchFamily="34" charset="0"/>
                <a:ea typeface="+mn-ea"/>
                <a:cs typeface="Arial" panose="020B0604020202020204" pitchFamily="34" charset="0"/>
              </a:rPr>
              <a:t>should be embedded only where appropriate, based on authentic opportunities within the content.</a:t>
            </a:r>
          </a:p>
          <a:p>
            <a:pPr marL="0" indent="0">
              <a:buFont typeface="Arial" panose="020B0604020202020204" pitchFamily="34" charset="0"/>
              <a:buNone/>
            </a:pPr>
            <a:endParaRPr lang="en-US" sz="12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t>
            </a:r>
            <a:r>
              <a:rPr lang="en-AU" sz="1200" dirty="0">
                <a:latin typeface="Arial" panose="020B0604020202020204" pitchFamily="34" charset="0"/>
                <a:cs typeface="Arial" panose="020B0604020202020204" pitchFamily="34" charset="0"/>
              </a:rPr>
              <a:t>sub-element &amp; description</a:t>
            </a:r>
            <a:r>
              <a:rPr lang="en-AU" sz="1200" kern="100" dirty="0">
                <a:latin typeface="Arial" panose="020B0604020202020204" pitchFamily="34" charset="0"/>
                <a:ea typeface="Calibri" panose="020F0502020204030204" pitchFamily="34" charset="0"/>
                <a:cs typeface="Arial" panose="020B0604020202020204" pitchFamily="34" charset="0"/>
              </a:rPr>
              <a:t>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www.australiancurriculum.edu.au/curriculum-information/understand-this-general-capability/intercultural-understanding </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Intercultural understanding learning continuum </a:t>
            </a:r>
            <a:r>
              <a:rPr lang="en-US" sz="1200" kern="100" dirty="0">
                <a:effectLst/>
                <a:latin typeface="Arial" panose="020B0604020202020204" pitchFamily="34" charset="0"/>
                <a:ea typeface="Calibri" panose="020F0502020204030204" pitchFamily="34" charset="0"/>
                <a:cs typeface="Arial" panose="020B0604020202020204" pitchFamily="34" charset="0"/>
              </a:rPr>
              <a:t>www.qcaa.qld.edu.au/downloads/aciqv9/general-resources/ac9_gc_intercultural_understanding_learning_continuum.pdf </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F782E4D-9AB4-A943-7E69-CE75E3847DC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1194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9C4F-5B45-D5DB-1C32-9DEA157C1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84464-9EF2-9BBC-BE7E-EBF39655B479}"/>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AA007954-0260-7A09-A7A1-DDE8D1962424}"/>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example is also drawn from the Reflecting on culture and cultural diversity element.</a:t>
            </a:r>
          </a:p>
          <a:p>
            <a:pPr marL="171450" indent="-171450">
              <a:buFont typeface="Arial" panose="020B0604020202020204" pitchFamily="34" charset="0"/>
              <a:buChar char="•"/>
            </a:pPr>
            <a:r>
              <a:rPr lang="en-US" sz="1200" dirty="0">
                <a:latin typeface="Arial"/>
                <a:cs typeface="Arial"/>
              </a:rPr>
              <a:t>The learning continuum highlights how the Examine cultural perspectives and worldviews </a:t>
            </a:r>
            <a:r>
              <a:rPr lang="en-US" dirty="0">
                <a:latin typeface="Arial"/>
                <a:cs typeface="Arial"/>
              </a:rPr>
              <a:t>sub-element </a:t>
            </a:r>
            <a:r>
              <a:rPr lang="en-US" sz="1200" dirty="0">
                <a:latin typeface="Arial"/>
                <a:cs typeface="Arial"/>
              </a:rPr>
              <a:t>is authentically embedded into The Arts learning area in Prep, Years 3–4, Years 5–6, Years 7–8 and Years 9–10.</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Dance Prep content description (AC9ADAFE01) expects students to </a:t>
            </a:r>
            <a:r>
              <a:rPr lang="en-US" sz="1200" b="0" dirty="0">
                <a:solidFill>
                  <a:schemeClr val="tx1"/>
                </a:solidFill>
                <a:latin typeface="Arial" panose="020B0604020202020204" pitchFamily="34" charset="0"/>
                <a:cs typeface="Arial" panose="020B0604020202020204" pitchFamily="34" charset="0"/>
              </a:rPr>
              <a:t>explore how and why the arts are important for people and communities.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Level 1 description states that students are expected to identify what family and friends value in familiar intercultural contexts, illustrating a link between the sub-element and the learning area content.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Similar context-specific connections are evident from Level 3 to Level 6.</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These opportunities support the development of the sub-element through the learning area content of The Arts.</a:t>
            </a:r>
            <a:br>
              <a:rPr lang="en-AU" sz="1200" b="0" dirty="0">
                <a:solidFill>
                  <a:schemeClr val="tx1"/>
                </a:solidFill>
                <a:latin typeface="Arial" panose="020B0604020202020204" pitchFamily="34" charset="0"/>
                <a:cs typeface="Arial" panose="020B0604020202020204" pitchFamily="34" charset="0"/>
              </a:rPr>
            </a:br>
            <a:endParaRPr lang="en-AU" sz="1200" b="0" dirty="0">
              <a:solidFill>
                <a:schemeClr val="tx1"/>
              </a:solidFill>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t>
            </a:r>
            <a:r>
              <a:rPr lang="en-AU" sz="1200" dirty="0">
                <a:latin typeface="Arial" panose="020B0604020202020204" pitchFamily="34" charset="0"/>
                <a:cs typeface="Arial" panose="020B0604020202020204" pitchFamily="34" charset="0"/>
              </a:rPr>
              <a:t>sub-element &amp; description</a:t>
            </a:r>
            <a:r>
              <a:rPr lang="en-AU" sz="1200" kern="100" dirty="0">
                <a:latin typeface="Arial" panose="020B0604020202020204" pitchFamily="34" charset="0"/>
                <a:ea typeface="Calibri" panose="020F0502020204030204" pitchFamily="34" charset="0"/>
                <a:cs typeface="Arial" panose="020B0604020202020204" pitchFamily="34" charset="0"/>
              </a:rPr>
              <a:t>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www.australiancurriculum.edu.au/curriculum-information/understand-this-general-capability/intercultural-understanding </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Intercultural understanding learning continuum </a:t>
            </a:r>
            <a:r>
              <a:rPr lang="en-US" sz="1200" kern="100" dirty="0">
                <a:effectLst/>
                <a:latin typeface="Arial" panose="020B0604020202020204" pitchFamily="34" charset="0"/>
                <a:ea typeface="Calibri" panose="020F0502020204030204" pitchFamily="34" charset="0"/>
                <a:cs typeface="Arial" panose="020B0604020202020204" pitchFamily="34" charset="0"/>
              </a:rPr>
              <a:t>www.qcaa.qld.edu.au/downloads/aciqv9/general-resources/ac9_gc_intercultural_understanding_learning_continuum.pdf </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99A489A-4C12-E2C3-C09B-5ACD5897CD1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539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5F94-086D-DB4F-8D6F-6828BD8BF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9D084-B9F2-0042-99FE-FABE16CF82E7}"/>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4FF91E93-BB2E-2E69-91D1-DA892A42002E}"/>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example, drawn from the </a:t>
            </a:r>
            <a:r>
              <a:rPr lang="en-US" sz="1200" b="0" dirty="0">
                <a:latin typeface="Arial" panose="020B0604020202020204" pitchFamily="34" charset="0"/>
                <a:cs typeface="Arial" panose="020B0604020202020204" pitchFamily="34" charset="0"/>
              </a:rPr>
              <a:t>Navigating intercultural contexts </a:t>
            </a:r>
            <a:r>
              <a:rPr lang="en-US" sz="1200" dirty="0">
                <a:latin typeface="Arial" panose="020B0604020202020204" pitchFamily="34" charset="0"/>
                <a:cs typeface="Arial" panose="020B0604020202020204" pitchFamily="34" charset="0"/>
              </a:rPr>
              <a:t>element, highlights how the Respond to biases, stereotypes, prejudices and discrimination sub-element can be authentically embedded in the English learning area in Year 10.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English content description (AC9E10LY01) asks students to ‘</a:t>
            </a:r>
            <a:r>
              <a:rPr lang="en-US" sz="1200" dirty="0" err="1">
                <a:latin typeface="Arial" panose="020B0604020202020204" pitchFamily="34" charset="0"/>
                <a:cs typeface="Arial" panose="020B0604020202020204" pitchFamily="34" charset="0"/>
              </a:rPr>
              <a:t>analyse</a:t>
            </a:r>
            <a:r>
              <a:rPr lang="en-US" sz="1200" dirty="0">
                <a:latin typeface="Arial" panose="020B0604020202020204" pitchFamily="34" charset="0"/>
                <a:cs typeface="Arial" panose="020B0604020202020204" pitchFamily="34" charset="0"/>
              </a:rPr>
              <a:t> and evaluate how people, places, events and concepts are represented in texts and reflect contexts’, aligning with the Level 6 description: ‘apply learning to promote the wellbeing of people within unfamiliar intercultural exchanges, proposing actions to challenge biases, stereotypes, prejudices and discrimination’.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reinforces that general capabilities can be purposefully integrated within learning area content wherever authentic and meaningful connections exist.</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t>
            </a:r>
            <a:r>
              <a:rPr lang="en-AU" sz="1200" dirty="0">
                <a:latin typeface="Arial" panose="020B0604020202020204" pitchFamily="34" charset="0"/>
                <a:cs typeface="Arial" panose="020B0604020202020204" pitchFamily="34" charset="0"/>
              </a:rPr>
              <a:t>sub-element &amp; description</a:t>
            </a:r>
            <a:r>
              <a:rPr lang="en-AU" sz="1200" kern="100" dirty="0">
                <a:latin typeface="Arial" panose="020B0604020202020204" pitchFamily="34" charset="0"/>
                <a:ea typeface="Calibri" panose="020F0502020204030204" pitchFamily="34" charset="0"/>
                <a:cs typeface="Arial" panose="020B0604020202020204" pitchFamily="34" charset="0"/>
              </a:rPr>
              <a:t>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www.australiancurriculum.edu.au/curriculum-information/understand-this-general-capability/intercultural-understanding </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Intercultural understanding learning continuum </a:t>
            </a:r>
            <a:r>
              <a:rPr lang="en-US" sz="1200" kern="100" dirty="0">
                <a:effectLst/>
                <a:latin typeface="Arial" panose="020B0604020202020204" pitchFamily="34" charset="0"/>
                <a:ea typeface="Calibri" panose="020F0502020204030204" pitchFamily="34" charset="0"/>
                <a:cs typeface="Arial" panose="020B0604020202020204" pitchFamily="34" charset="0"/>
              </a:rPr>
              <a:t>www.qcaa.qld.edu.au/downloads/aciqv9/general-resources/ac9_gc_intercultural_understanding_learning_continuum.pdf </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141D68C1-F618-4CC0-9B2A-105F33ED92B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7007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EF56-5FBA-9E0A-D9CA-B64250B25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5399B-32C3-3F60-8675-5B2B654BDA52}"/>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5760C9D4-B981-45CC-AE73-7922B0E968D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D0817A5-7DE8-5B16-D1EE-F7319CB3801C}"/>
              </a:ext>
            </a:extLst>
          </p:cNvPr>
          <p:cNvSpPr>
            <a:spLocks noGrp="1"/>
          </p:cNvSpPr>
          <p:nvPr>
            <p:ph type="sldNum" sz="quarter" idx="5"/>
          </p:nvPr>
        </p:nvSpPr>
        <p:spPr/>
        <p:txBody>
          <a:bodyPr/>
          <a:lstStyle/>
          <a:p>
            <a:pPr>
              <a:defRPr/>
            </a:pPr>
            <a:fld id="{7DC8D554-20BD-45E3-8F8F-C854CD9EEC52}" type="slidenum">
              <a:rPr lang="en-AU" smtClean="0"/>
              <a:pPr>
                <a:defRPr/>
              </a:pPr>
              <a:t>15</a:t>
            </a:fld>
            <a:endParaRPr lang="en-AU" dirty="0"/>
          </a:p>
        </p:txBody>
      </p:sp>
    </p:spTree>
    <p:extLst>
      <p:ext uri="{BB962C8B-B14F-4D97-AF65-F5344CB8AC3E}">
        <p14:creationId xmlns:p14="http://schemas.microsoft.com/office/powerpoint/2010/main" val="393497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460B-1E5E-64D8-F689-59128DE08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0C5BD-F6DA-8CC4-329B-DF78B9113FB0}"/>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5C13EF78-3D6F-0D82-7DD7-891DAD579324}"/>
              </a:ext>
            </a:extLst>
          </p:cNvPr>
          <p:cNvSpPr>
            <a:spLocks noGrp="1"/>
          </p:cNvSpPr>
          <p:nvPr>
            <p:ph type="body" idx="1"/>
          </p:nvPr>
        </p:nvSpPr>
        <p:spPr/>
        <p:txBody>
          <a:bodyPr/>
          <a:lstStyle/>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is one approach to embedding the Intercultural understanding general capability within curriculum planning.</a:t>
            </a:r>
          </a:p>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process draws on guidance from the QCAA Elements for effective planning, which provides support for the planning of teaching, learning, and assessment.</a:t>
            </a:r>
          </a:p>
          <a:p>
            <a:pPr marL="1350"/>
            <a:endParaRPr lang="en-US" sz="1200" u="sng" dirty="0">
              <a:latin typeface="Arial" panose="020B0604020202020204" pitchFamily="34" charset="0"/>
              <a:cs typeface="Arial" panose="020B0604020202020204" pitchFamily="34" charset="0"/>
            </a:endParaRPr>
          </a:p>
          <a:p>
            <a:pPr marL="1350"/>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212C43E-37B7-29AC-09F3-CD40D230F3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04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C5BC-B52D-5CA5-9656-A5D292610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6432E-F959-91E5-77A4-18714AC6040F}"/>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E6A53320-E9E0-8B10-1AD4-6D8DD3A3D4EF}"/>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Once the curriculum elements have been identified, teachers can use the Australian Curriculum website and/or QCAA resources to identify the elements and sub-elements of the relevant general </a:t>
            </a:r>
            <a:r>
              <a:rPr lang="en-US" dirty="0">
                <a:latin typeface="Arial" panose="020B0604020202020204" pitchFamily="34" charset="0"/>
                <a:cs typeface="Arial" panose="020B0604020202020204" pitchFamily="34" charset="0"/>
              </a:rPr>
              <a:t>c</a:t>
            </a:r>
            <a:r>
              <a:rPr lang="en-US" sz="1200" b="0" dirty="0">
                <a:latin typeface="Arial" panose="020B0604020202020204" pitchFamily="34" charset="0"/>
                <a:cs typeface="Arial" panose="020B0604020202020204" pitchFamily="34" charset="0"/>
              </a:rPr>
              <a:t>apabilities that can be purposefully embedded to strengthen student learning.</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br>
              <a:rPr lang="en-US" sz="1200" b="0" dirty="0">
                <a:latin typeface="Arial" panose="020B0604020202020204" pitchFamily="34" charset="0"/>
                <a:cs typeface="Arial" panose="020B0604020202020204" pitchFamily="34" charset="0"/>
              </a:rPr>
            </a:br>
            <a:endParaRPr lang="en-US" sz="1200" b="0" dirty="0">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CD6D570-E9DB-6BB9-6372-C4F296962D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73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E29CE-DADF-8AD6-6336-31C47F752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85A7F-07FF-2A1A-19D4-E10AE0A41B2B}"/>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31EDFE7-CC01-4F58-A012-538933A4B036}"/>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A Year 3 HASS example will be used to illustrate the Identify curriculum phase of the process.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along with the aligned content description, has informed the context and focus of the example unit, </a:t>
            </a:r>
            <a:r>
              <a:rPr lang="en-US" sz="1200" b="0" dirty="0" err="1">
                <a:latin typeface="Arial" panose="020B0604020202020204" pitchFamily="34" charset="0"/>
                <a:cs typeface="Arial" panose="020B0604020202020204" pitchFamily="34" charset="0"/>
              </a:rPr>
              <a:t>Honouring</a:t>
            </a:r>
            <a:r>
              <a:rPr lang="en-US" sz="1200" b="0" dirty="0">
                <a:latin typeface="Arial" panose="020B0604020202020204" pitchFamily="34" charset="0"/>
                <a:cs typeface="Arial" panose="020B0604020202020204" pitchFamily="34" charset="0"/>
              </a:rPr>
              <a:t> the Anzacs.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Intercultural understanding general capability may be identified by reviewing the unit description.</a:t>
            </a:r>
          </a:p>
          <a:p>
            <a:pPr marR="0" lvl="0" algn="l" defTabSz="914400" rtl="0" eaLnBrk="0" fontAlgn="base" latinLnBrk="0" hangingPunct="0">
              <a:lnSpc>
                <a:spcPct val="100000"/>
              </a:lnSpc>
              <a:spcAft>
                <a:spcPct val="0"/>
              </a:spcAft>
              <a:buClrTx/>
              <a:buSzTx/>
              <a:tabLst/>
              <a:defRPr/>
            </a:pPr>
            <a:endParaRPr lang="en-US" sz="12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3 HASS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www.qcaa.qld.edu.au/downloads/aciqv9/humanities-and-social-sciences/curriculum/ac9_hass_yr3_as_cd_alignment.pdf </a:t>
            </a:r>
          </a:p>
          <a:p>
            <a:pPr marL="172800" indent="-171450" eaLnBrk="0" fontAlgn="base" hangingPunct="0">
              <a:spcAft>
                <a:spcPct val="0"/>
              </a:spcAft>
              <a:buFont typeface="Arial" panose="020B0604020202020204" pitchFamily="34" charset="0"/>
              <a:buChar char="•"/>
              <a:defRPr/>
            </a:pP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9B3C43EE-7635-DDDA-405E-94DD51FB0B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73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CEC73-CC07-D6E9-7F9B-7E3BB64F7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0C913-0925-E6E2-218F-EA34E5D7A0F5}"/>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1D20B51A-4C34-92FE-04BD-862D02B55C4E}"/>
              </a:ext>
            </a:extLst>
          </p:cNvPr>
          <p:cNvSpPr>
            <a:spLocks noGrp="1"/>
          </p:cNvSpPr>
          <p:nvPr>
            <p:ph type="body" idx="1"/>
          </p:nvPr>
        </p:nvSpPr>
        <p:spPr/>
        <p:txBody>
          <a:bodyPr/>
          <a:lstStyle/>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‘identify the significance of Anzac Day as a symbol of courage, service, and remembrance in Australia’s national identity’ and ‘explore how people from different backgrounds participate in Anzac Day’. </a:t>
            </a:r>
          </a:p>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By referring to the aspect of the Year 3 HASS achievement standard that is assessed, along with the aligned content description, and the learning continuum of the Intercultural understanding general capability, we can identify where there are opportunities to embed elements and sub-elements of the general capability.</a:t>
            </a: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this selection.</a:t>
            </a:r>
          </a:p>
          <a:p>
            <a:pPr marL="1350" marR="0" lvl="0" algn="l" defTabSz="914400" rtl="0" eaLnBrk="0" fontAlgn="base" latinLnBrk="0" hangingPunct="0">
              <a:lnSpc>
                <a:spcPct val="100000"/>
              </a:lnSpc>
              <a:spcAft>
                <a:spcPct val="0"/>
              </a:spcAft>
              <a:buClrTx/>
              <a:buSzTx/>
              <a:tabLst/>
              <a:defRPr/>
            </a:pPr>
            <a:endParaRPr lang="en-US" u="sng" dirty="0">
              <a:latin typeface="Arial" panose="020B0604020202020204" pitchFamily="34" charset="0"/>
              <a:cs typeface="Arial" panose="020B0604020202020204" pitchFamily="34" charset="0"/>
            </a:endParaRPr>
          </a:p>
          <a:p>
            <a:pPr marL="1350"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3 HASS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www.qcaa.qld.edu.au/downloads/aciqv9/humanities-and-social-sciences/curriculum/ac9_hass_yr3_as_cd_alignment.pdf </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Sub-element level descriptions — </a:t>
            </a:r>
            <a:r>
              <a:rPr lang="en-US" sz="1200" b="0" dirty="0">
                <a:latin typeface="Arial" panose="020B0604020202020204" pitchFamily="34" charset="0"/>
                <a:cs typeface="Arial" panose="020B0604020202020204" pitchFamily="34" charset="0"/>
              </a:rPr>
              <a:t>QCAA </a:t>
            </a:r>
            <a:r>
              <a:rPr lang="en-US" sz="1200" b="0" i="1" dirty="0">
                <a:latin typeface="Arial" panose="020B0604020202020204" pitchFamily="34" charset="0"/>
                <a:cs typeface="Arial" panose="020B0604020202020204" pitchFamily="34" charset="0"/>
              </a:rPr>
              <a:t>General capabilities: Level 3 overview</a:t>
            </a:r>
            <a:r>
              <a:rPr lang="en-US" sz="1200" b="0" dirty="0">
                <a:latin typeface="Arial" panose="020B0604020202020204" pitchFamily="34" charset="0"/>
                <a:cs typeface="Arial" panose="020B0604020202020204" pitchFamily="34" charset="0"/>
              </a:rPr>
              <a:t> www.qcaa.qld.edu.au/downloads/aciqv9/general-resources/ac9_gc_intercultural_understanding_learning_continuum.pdf</a:t>
            </a:r>
            <a:r>
              <a:rPr lang="fr-FR" sz="1200" dirty="0">
                <a:latin typeface="Arial" panose="020B0604020202020204" pitchFamily="34" charset="0"/>
                <a:cs typeface="Arial" panose="020B0604020202020204" pitchFamily="34" charset="0"/>
              </a:rPr>
              <a:t> </a:t>
            </a:r>
          </a:p>
          <a:p>
            <a:pPr marL="172800" indent="-171450" eaLnBrk="0" fontAlgn="base" hangingPunct="0">
              <a:spcAft>
                <a:spcPct val="0"/>
              </a:spcAft>
              <a:buFont typeface="Arial" panose="020B0604020202020204" pitchFamily="34" charset="0"/>
              <a:buChar char="•"/>
              <a:defRPr/>
            </a:pP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322C34-16E0-70BB-9040-D83E329B0F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52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5C70-7894-131B-A6DB-590557B28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CF6C3-C6AD-51AD-5CD4-2A5841A981A9}"/>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6A7BBCAA-93A3-9C98-B57D-7CB8A6FF3997}"/>
              </a:ext>
            </a:extLst>
          </p:cNvPr>
          <p:cNvSpPr>
            <a:spLocks noGrp="1"/>
          </p:cNvSpPr>
          <p:nvPr>
            <p:ph type="body" idx="1"/>
          </p:nvPr>
        </p:nvSpPr>
        <p:spPr/>
        <p:txBody>
          <a:bodyPr/>
          <a:lstStyle/>
          <a:p>
            <a:r>
              <a:rPr lang="en-AU" dirty="0"/>
              <a:t>Note: General capability is sometimes referred to as GC.</a:t>
            </a:r>
          </a:p>
        </p:txBody>
      </p:sp>
      <p:sp>
        <p:nvSpPr>
          <p:cNvPr id="4" name="Slide Number Placeholder 3">
            <a:extLst>
              <a:ext uri="{FF2B5EF4-FFF2-40B4-BE49-F238E27FC236}">
                <a16:creationId xmlns:a16="http://schemas.microsoft.com/office/drawing/2014/main" id="{2C17D529-41E9-F314-B125-A260DC07B68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292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5B31D-1708-AB03-473F-FE8999B6F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439CE-4C39-05D9-DD6B-A0CE49C45DBB}"/>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0E24C8A3-9614-0230-0618-DB2716D687E2}"/>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In this example, the Consider responses to intercultural contexts sub-element has been selected as the unit provides opportunities to examine the influence of past intercultural experiences, while </a:t>
            </a:r>
            <a:r>
              <a:rPr lang="en-AU" sz="1200" b="0" dirty="0">
                <a:solidFill>
                  <a:schemeClr val="tx1"/>
                </a:solidFill>
                <a:latin typeface="Arial" panose="020B0604020202020204" pitchFamily="34" charset="0"/>
                <a:cs typeface="Arial" panose="020B0604020202020204" pitchFamily="34" charset="0"/>
              </a:rPr>
              <a:t>exploring Australia’s identity and diversity through the lens of Anzac Day</a:t>
            </a:r>
            <a:r>
              <a:rPr lang="en-US" sz="1200" b="0" dirty="0">
                <a:solidFill>
                  <a:schemeClr val="tx1"/>
                </a:solidFill>
                <a:latin typeface="Arial" panose="020B0604020202020204" pitchFamily="34" charset="0"/>
                <a:cs typeface="Arial" panose="020B0604020202020204" pitchFamily="34" charset="0"/>
              </a:rPr>
              <a:t>.</a:t>
            </a:r>
          </a:p>
          <a:p>
            <a:pPr marL="1350" marR="0" lvl="0" algn="l" defTabSz="914400" rtl="0" eaLnBrk="0" fontAlgn="base" latinLnBrk="0" hangingPunct="0">
              <a:lnSpc>
                <a:spcPct val="100000"/>
              </a:lnSpc>
              <a:spcAft>
                <a:spcPct val="0"/>
              </a:spcAft>
              <a:buClrTx/>
              <a:buSzTx/>
              <a:tabLst/>
              <a:defRPr/>
            </a:pPr>
            <a:endParaRPr lang="en-US" u="sng" dirty="0">
              <a:latin typeface="Arial" panose="020B0604020202020204" pitchFamily="34" charset="0"/>
              <a:cs typeface="Arial" panose="020B0604020202020204" pitchFamily="34" charset="0"/>
            </a:endParaRPr>
          </a:p>
          <a:p>
            <a:pPr marL="1350"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3 HASS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www.qcaa.qld.edu.au/downloads/aciqv9/humanities-and-social-sciences/curriculum/ac9_hass_yr3_as_cd_alignment.pdf </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Sub-element level descriptions — </a:t>
            </a:r>
            <a:r>
              <a:rPr lang="en-US" sz="1200" b="0" dirty="0">
                <a:latin typeface="Arial" panose="020B0604020202020204" pitchFamily="34" charset="0"/>
                <a:cs typeface="Arial" panose="020B0604020202020204" pitchFamily="34" charset="0"/>
              </a:rPr>
              <a:t>QCAA </a:t>
            </a:r>
            <a:r>
              <a:rPr lang="en-US" sz="1200" b="0" i="1" dirty="0">
                <a:latin typeface="Arial" panose="020B0604020202020204" pitchFamily="34" charset="0"/>
                <a:cs typeface="Arial" panose="020B0604020202020204" pitchFamily="34" charset="0"/>
              </a:rPr>
              <a:t>General capabilities: Level 3 overview</a:t>
            </a:r>
            <a:r>
              <a:rPr lang="en-US" sz="1200" b="0" dirty="0">
                <a:latin typeface="Arial" panose="020B0604020202020204" pitchFamily="34" charset="0"/>
                <a:cs typeface="Arial" panose="020B0604020202020204" pitchFamily="34" charset="0"/>
              </a:rPr>
              <a:t> www.qcaa.qld.edu.au/downloads/aciqv9/general-resources/ac9_gc_intercultural_understanding_learning_continuum.pdf</a:t>
            </a:r>
            <a:r>
              <a:rPr lang="fr-FR" sz="1200" dirty="0">
                <a:latin typeface="Arial" panose="020B0604020202020204" pitchFamily="34" charset="0"/>
                <a:cs typeface="Arial" panose="020B0604020202020204" pitchFamily="34" charset="0"/>
              </a:rPr>
              <a:t> </a:t>
            </a:r>
          </a:p>
          <a:p>
            <a:pPr marL="1350" indent="0" eaLnBrk="0" fontAlgn="base" hangingPunct="0">
              <a:spcAft>
                <a:spcPct val="0"/>
              </a:spcAft>
              <a:buFont typeface="Arial" panose="020B0604020202020204" pitchFamily="34" charset="0"/>
              <a:buNone/>
              <a:defRPr/>
            </a:pP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52A32A-E895-9B62-813D-6AC8AC5196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124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9DE6C-6654-09D2-47CD-320E8D41C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364F2-ADC3-B395-6104-5DE8C118B3DE}"/>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5E86477D-0455-9468-5882-FC65D1910EFC}"/>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This example shows the process for Year 7 French. </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together with the aligned content description, has informed the context and focus of the example unit, Beyond stereotypes.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Intercultural understanding general capability may be identified by reviewing the unit description.</a:t>
            </a:r>
            <a:br>
              <a:rPr lang="en-AU" sz="1200" b="0" dirty="0">
                <a:latin typeface="Arial" panose="020B0604020202020204" pitchFamily="34" charset="0"/>
                <a:cs typeface="Arial" panose="020B0604020202020204" pitchFamily="34" charset="0"/>
              </a:rPr>
            </a:br>
            <a:endParaRPr lang="en-US" sz="12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AU" sz="1200" i="1" dirty="0">
                <a:latin typeface="Arial" panose="020B0604020202020204" pitchFamily="34" charset="0"/>
                <a:cs typeface="Arial" panose="020B0604020202020204" pitchFamily="34" charset="0"/>
              </a:rPr>
              <a:t>Years 7–8 band French (7–10 Sequence) Australian Curriculum Version 9.0: Achievement standard aligned to content descriptions</a:t>
            </a:r>
            <a:r>
              <a:rPr lang="en-AU" sz="1200" dirty="0">
                <a:latin typeface="Arial" panose="020B0604020202020204" pitchFamily="34" charset="0"/>
                <a:cs typeface="Arial" panose="020B0604020202020204" pitchFamily="34" charset="0"/>
              </a:rPr>
              <a:t> www.qcaa.qld.edu.au/downloads/aciqv9/languages/curriculum/ac9_lang_french_yr7-8_7-10_seq_as_cd_alignment.pdf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0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AB94D8-35AB-A7FA-3BBE-5256B4C4C5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35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D639D-6CD9-8EC9-6D9F-3BD9E1516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A0A9B-3F26-EBD5-9484-3FE06B92AECB}"/>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853581B0-D216-06E3-7B51-D98F1D8EF8DB}"/>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demonstrate their awareness that language is connected to culture and identity through comparing language choices across cultures and reflecting on how language helps express individuality.</a:t>
            </a:r>
          </a:p>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By referring to the aspect of the Year 7 French achievement standard that is assessed, along with the aligned content description, and the learning continuum of the Intercultural understanding general capability, we can identify where there are opportunities to embed elements and sub-elements of the general capability.</a:t>
            </a: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this selection.</a:t>
            </a:r>
            <a:br>
              <a:rPr lang="en-AU" sz="1200" b="0" dirty="0">
                <a:latin typeface="Arial" panose="020B0604020202020204" pitchFamily="34" charset="0"/>
                <a:cs typeface="Arial" panose="020B0604020202020204" pitchFamily="34" charset="0"/>
              </a:rPr>
            </a:br>
            <a:endParaRPr lang="en-US" sz="12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AU" sz="1200" i="1" dirty="0">
                <a:latin typeface="Arial" panose="020B0604020202020204" pitchFamily="34" charset="0"/>
                <a:cs typeface="Arial" panose="020B0604020202020204" pitchFamily="34" charset="0"/>
              </a:rPr>
              <a:t>Years 7–8 band French (7–10 Sequence) Australian Curriculum Version 9.0: Achievement standard aligned to content descriptions</a:t>
            </a:r>
            <a:r>
              <a:rPr lang="en-AU" sz="1200" dirty="0">
                <a:latin typeface="Arial" panose="020B0604020202020204" pitchFamily="34" charset="0"/>
                <a:cs typeface="Arial" panose="020B0604020202020204" pitchFamily="34" charset="0"/>
              </a:rPr>
              <a:t> www.qcaa.qld.edu.au/downloads/aciqv9/languages/curriculum/ac9_lang_french_yr7-8_7-10_seq_as_cd_alignment.pdf </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5 overview</a:t>
            </a:r>
            <a:r>
              <a:rPr lang="en-US" sz="1200" b="0" dirty="0">
                <a:latin typeface="Arial" panose="020B0604020202020204" pitchFamily="34" charset="0"/>
                <a:cs typeface="Arial" panose="020B0604020202020204" pitchFamily="34" charset="0"/>
              </a:rPr>
              <a:t> www.qcaa.qld.edu.au/downloads/aciqv9/general-resources/ac9_gc_level_5_overview.pdf</a:t>
            </a:r>
            <a:endParaRPr lang="fr-FR" sz="1200" dirty="0">
              <a:latin typeface="Arial" panose="020B0604020202020204" pitchFamily="34" charset="0"/>
              <a:cs typeface="Arial" panose="020B0604020202020204" pitchFamily="34" charset="0"/>
            </a:endParaRPr>
          </a:p>
          <a:p>
            <a:pPr marL="1350" indent="0" eaLnBrk="0" fontAlgn="base" hangingPunct="0">
              <a:spcAft>
                <a:spcPct val="0"/>
              </a:spcAft>
              <a:buFont typeface="Arial" panose="020B0604020202020204" pitchFamily="34" charset="0"/>
              <a:buNone/>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0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8A54BEA-38CA-313E-FC38-8BDBFA2238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469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28DDA-BC61-95B8-0A97-655EBFD67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C0510-CCD5-0F74-F71B-DEE2C8BB65A1}"/>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6966F03F-1649-31D2-2242-2E93D7AE8016}"/>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kern="1200" dirty="0">
                <a:solidFill>
                  <a:schemeClr val="tx1"/>
                </a:solidFill>
                <a:effectLst/>
                <a:latin typeface="Arial"/>
                <a:cs typeface="Arial"/>
              </a:rPr>
              <a:t>There are opportunities to embed the Develop empathy sub-element within this unit, as students explore stereotypes and perspective-taking</a:t>
            </a:r>
            <a:r>
              <a:rPr lang="en-US" sz="1200" b="0" dirty="0">
                <a:latin typeface="Arial"/>
                <a:cs typeface="Arial"/>
              </a:rPr>
              <a:t>.</a:t>
            </a:r>
            <a:endParaRPr lang="en-US" sz="1200" b="0" kern="1200" dirty="0">
              <a:solidFill>
                <a:schemeClr val="tx1"/>
              </a:solidFill>
              <a:effectLst/>
              <a:latin typeface="Arial"/>
              <a:cs typeface="Arial"/>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This general capability can also be used by the teacher to support students to develop the skills and attributes required to live in an interconnected world.</a:t>
            </a:r>
            <a:br>
              <a:rPr lang="en-AU" sz="1200" b="0" dirty="0">
                <a:latin typeface="Arial" panose="020B0604020202020204" pitchFamily="34" charset="0"/>
                <a:cs typeface="Arial" panose="020B0604020202020204" pitchFamily="34" charset="0"/>
              </a:rPr>
            </a:br>
            <a:endParaRPr lang="en-US" sz="12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AU" sz="1200" i="1" dirty="0">
                <a:latin typeface="Arial" panose="020B0604020202020204" pitchFamily="34" charset="0"/>
                <a:cs typeface="Arial" panose="020B0604020202020204" pitchFamily="34" charset="0"/>
              </a:rPr>
              <a:t>Years 7–8 band French (7–10 Sequence) Australian Curriculum Version 9.0: Achievement standard aligned to content descriptions</a:t>
            </a:r>
            <a:r>
              <a:rPr lang="en-AU" sz="1200" dirty="0">
                <a:latin typeface="Arial" panose="020B0604020202020204" pitchFamily="34" charset="0"/>
                <a:cs typeface="Arial" panose="020B0604020202020204" pitchFamily="34" charset="0"/>
              </a:rPr>
              <a:t> www.qcaa.qld.edu.au/downloads/aciqv9/languages/curriculum/ac9_lang_french_yr7-8_7-10_seq_as_cd_alignment.pdf </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5 overview</a:t>
            </a:r>
            <a:r>
              <a:rPr lang="en-US" sz="1200" b="0" dirty="0">
                <a:latin typeface="Arial" panose="020B0604020202020204" pitchFamily="34" charset="0"/>
                <a:cs typeface="Arial" panose="020B0604020202020204" pitchFamily="34" charset="0"/>
              </a:rPr>
              <a:t> www.qcaa.qld.edu.au/downloads/aciqv9/general-resources/ac9_gc_level_5_overview.pdf</a:t>
            </a:r>
            <a:endParaRPr lang="fr-FR" sz="1200" dirty="0">
              <a:latin typeface="Arial" panose="020B0604020202020204" pitchFamily="34" charset="0"/>
              <a:cs typeface="Arial" panose="020B0604020202020204" pitchFamily="34" charset="0"/>
            </a:endParaRPr>
          </a:p>
          <a:p>
            <a:pPr marL="1350" indent="0" eaLnBrk="0" fontAlgn="base" hangingPunct="0">
              <a:spcAft>
                <a:spcPct val="0"/>
              </a:spcAft>
              <a:buFont typeface="Arial" panose="020B0604020202020204" pitchFamily="34" charset="0"/>
              <a:buNone/>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0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5E2AA6-EC51-38DA-F55C-3B9AD5DD51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55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96B82-E701-7713-63BC-FA26BC219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BB113-2229-325A-9576-D5B79E3F06C1}"/>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2852F691-13A6-FFDB-4BE0-A506EAC26195}"/>
              </a:ext>
            </a:extLst>
          </p:cNvPr>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next phase of the process relates to the deliberate selection and then sequencing of learning activities within the teacher's unit planning.</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1 —The first point emphasises the intentional planning of when and how a general capability will be developed through the teaching of content descriptions, ensuring that students build the knowledge, understanding, and skills outlined in the achievement standard.</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2 </a:t>
            </a:r>
            <a:r>
              <a:rPr lang="en-AU" sz="1200" dirty="0">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While planning, teachers should identify opportunities to model the general capability. This involves explicitly explaining and demonstrating the knowledge, understanding, and skills of the capability so that students can observe it in practice.</a:t>
            </a:r>
            <a:endParaRPr lang="en-AU"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3 </a:t>
            </a:r>
            <a:r>
              <a:rPr lang="en-AU" sz="1200" dirty="0">
                <a:latin typeface="Arial" panose="020B0604020202020204" pitchFamily="34" charset="0"/>
                <a:cs typeface="Arial" panose="020B0604020202020204" pitchFamily="34" charset="0"/>
              </a:rPr>
              <a:t>—</a:t>
            </a:r>
            <a:r>
              <a:rPr lang="en-AU" sz="1200" dirty="0">
                <a:solidFill>
                  <a:schemeClr val="tx1"/>
                </a:solidFill>
                <a:latin typeface="Arial" panose="020B0604020202020204" pitchFamily="34" charset="0"/>
                <a:cs typeface="Arial" panose="020B0604020202020204" pitchFamily="34" charset="0"/>
              </a:rPr>
              <a:t> After modelling, it is important to provide students with opportunities to practise the capability through learning activities, reinforcing knowledge, skills, behaviours and dispositions. As with all learning, students should receive informal feedback </a:t>
            </a:r>
            <a:r>
              <a:rPr lang="en-US" sz="1200" dirty="0">
                <a:solidFill>
                  <a:schemeClr val="tx1"/>
                </a:solidFill>
                <a:latin typeface="Arial" panose="020B0604020202020204" pitchFamily="34" charset="0"/>
                <a:cs typeface="Arial" panose="020B0604020202020204" pitchFamily="34" charset="0"/>
              </a:rPr>
              <a:t>on their progress in developing the general capability.</a:t>
            </a:r>
          </a:p>
          <a:p>
            <a:pPr lvl="0" eaLnBrk="0" fontAlgn="base" hangingPunct="0">
              <a:spcBef>
                <a:spcPct val="30000"/>
              </a:spcBef>
              <a:spcAft>
                <a:spcPct val="0"/>
              </a:spcAft>
              <a:defRPr/>
            </a:pPr>
            <a:endParaRPr lang="en-US" sz="12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AE859A-9A62-60D7-DA44-E201FA19A4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7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DD69-4E48-A72A-FA0C-3AFD6C9E2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32C8F-A463-18E6-8754-B66872CB8333}"/>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7E0E6050-3BFF-4FE3-D8A7-757AD1AD0811}"/>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7 French example, at this stage of the suggested process, teachers would be asking questions such as:</a:t>
            </a:r>
          </a:p>
          <a:p>
            <a:pPr marL="360363"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Where are opportunities to embed the concept of empathy within the unit?</a:t>
            </a:r>
          </a:p>
          <a:p>
            <a:pPr marL="360363"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When should these opportunities be incorporated within the sequence of learning?</a:t>
            </a:r>
          </a:p>
          <a:p>
            <a:pPr lvl="0" eaLnBrk="0" fontAlgn="base" hangingPunct="0">
              <a:defRPr/>
            </a:pPr>
            <a:endParaRPr lang="en-US" sz="12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5 overview </a:t>
            </a:r>
            <a:r>
              <a:rPr lang="en-US" sz="1200" b="0" dirty="0">
                <a:latin typeface="Arial" panose="020B0604020202020204" pitchFamily="34" charset="0"/>
                <a:cs typeface="Arial" panose="020B0604020202020204" pitchFamily="34" charset="0"/>
              </a:rPr>
              <a:t>www.qcaa.qld.edu.au/downloads/aciqv9/general-resources/ac9_gc_level_5_overview.pdf</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D025117-D4BD-BCE5-BFF8-B316E692D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14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7F6BF-86BC-A77A-4153-B29FE49BA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AA4F0-D411-D0F0-D3B4-BA7725D9F6BB}"/>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E319735-018B-BB04-D75F-8F5283588EED}"/>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7 French example, at this stage of the suggested process, teachers would be asking questions such as:</a:t>
            </a:r>
          </a:p>
          <a:p>
            <a:pPr marL="360363" lvl="1" indent="-185738">
              <a:buFont typeface="Arial" panose="020B0604020202020204" pitchFamily="34" charset="0"/>
              <a:buChar char="–"/>
            </a:pPr>
            <a:r>
              <a:rPr lang="en-US" sz="1200" b="0" dirty="0">
                <a:latin typeface="Arial" panose="020B0604020202020204" pitchFamily="34" charset="0"/>
                <a:cs typeface="Arial" panose="020B0604020202020204" pitchFamily="34" charset="0"/>
              </a:rPr>
              <a:t>What specific learning activities and experiences can be used to explicitly teach and model empathy?</a:t>
            </a:r>
          </a:p>
          <a:p>
            <a:pPr lvl="0" eaLnBrk="0" fontAlgn="base" hangingPunct="0">
              <a:defRPr/>
            </a:pPr>
            <a:endParaRPr lang="en-US" sz="12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5 overview </a:t>
            </a:r>
            <a:r>
              <a:rPr lang="en-US" sz="1200" b="0" dirty="0">
                <a:latin typeface="Arial" panose="020B0604020202020204" pitchFamily="34" charset="0"/>
                <a:cs typeface="Arial" panose="020B0604020202020204" pitchFamily="34" charset="0"/>
              </a:rPr>
              <a:t>www.qcaa.qld.edu.au/downloads/aciqv9/general-resources/ac9_gc_level_5_overview.pdf</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03FCE18-3C37-490A-5E68-A9428872C0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76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92F2-820D-75C4-9D55-34DEC13BA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0E744-C4B0-A2FA-DE7E-576FF4E20CB1}"/>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A64F507F-DA8B-A538-9072-781B5DB02A70}"/>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7 French example, at this stage of the suggested process, teachers would be asking questions such as:</a:t>
            </a:r>
          </a:p>
          <a:p>
            <a:pPr marL="447675" indent="-273050">
              <a:buFont typeface="Arial" panose="020B0604020202020204" pitchFamily="34" charset="0"/>
              <a:buChar char="–"/>
            </a:pPr>
            <a:r>
              <a:rPr lang="en-AU" sz="1200" b="0" dirty="0">
                <a:latin typeface="Arial" panose="020B0604020202020204" pitchFamily="34" charset="0"/>
                <a:cs typeface="Arial" panose="020B0604020202020204" pitchFamily="34" charset="0"/>
              </a:rPr>
              <a:t>Where are there opportunities for students to </a:t>
            </a:r>
            <a:r>
              <a:rPr lang="en-AU" sz="1200" b="0">
                <a:latin typeface="Arial" panose="020B0604020202020204" pitchFamily="34" charset="0"/>
                <a:cs typeface="Arial" panose="020B0604020202020204" pitchFamily="34" charset="0"/>
              </a:rPr>
              <a:t>practise empathy?</a:t>
            </a:r>
            <a:endParaRPr lang="en-AU" sz="1200" b="0" dirty="0">
              <a:latin typeface="Arial" panose="020B0604020202020204" pitchFamily="34" charset="0"/>
              <a:cs typeface="Arial" panose="020B0604020202020204" pitchFamily="34" charset="0"/>
            </a:endParaRPr>
          </a:p>
          <a:p>
            <a:pPr marL="447675" indent="-273050">
              <a:buFont typeface="Arial" panose="020B0604020202020204" pitchFamily="34" charset="0"/>
              <a:buChar char="–"/>
            </a:pPr>
            <a:r>
              <a:rPr lang="en-AU" sz="1200" b="0" dirty="0">
                <a:latin typeface="Arial" panose="020B0604020202020204" pitchFamily="34" charset="0"/>
                <a:cs typeface="Arial" panose="020B0604020202020204" pitchFamily="34" charset="0"/>
              </a:rPr>
              <a:t>How will students receive informal feedback on their progress?</a:t>
            </a:r>
          </a:p>
          <a:p>
            <a:pPr lvl="0" eaLnBrk="0" fontAlgn="base" hangingPunct="0">
              <a:defRPr/>
            </a:pPr>
            <a:endParaRPr lang="en-US" sz="12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5 overview </a:t>
            </a:r>
            <a:r>
              <a:rPr lang="en-US" sz="1200" b="0" dirty="0">
                <a:latin typeface="Arial" panose="020B0604020202020204" pitchFamily="34" charset="0"/>
                <a:cs typeface="Arial" panose="020B0604020202020204" pitchFamily="34" charset="0"/>
              </a:rPr>
              <a:t>www.qcaa.qld.edu.au/downloads/aciqv9/general-resources/ac9_gc_level_5_overview.pdf</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9838448-2F7A-2079-4B50-4F9CBE8348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77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333D1-7A2F-E263-4EA6-BAF71EDBD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D3621-A5B6-7319-038C-C79FFDBABEA4}"/>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25BC5C8-CB80-BD8F-BC34-6F1CF0E8ECD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64EA14F-A04C-EA8C-CF1E-03F17069389C}"/>
              </a:ext>
            </a:extLst>
          </p:cNvPr>
          <p:cNvSpPr>
            <a:spLocks noGrp="1"/>
          </p:cNvSpPr>
          <p:nvPr>
            <p:ph type="sldNum" sz="quarter" idx="5"/>
          </p:nvPr>
        </p:nvSpPr>
        <p:spPr/>
        <p:txBody>
          <a:bodyPr/>
          <a:lstStyle/>
          <a:p>
            <a:pPr>
              <a:defRPr/>
            </a:pPr>
            <a:fld id="{7DC8D554-20BD-45E3-8F8F-C854CD9EEC52}" type="slidenum">
              <a:rPr lang="en-AU" smtClean="0"/>
              <a:pPr>
                <a:defRPr/>
              </a:pPr>
              <a:t>28</a:t>
            </a:fld>
            <a:endParaRPr lang="en-AU" dirty="0"/>
          </a:p>
        </p:txBody>
      </p:sp>
    </p:spTree>
    <p:extLst>
      <p:ext uri="{BB962C8B-B14F-4D97-AF65-F5344CB8AC3E}">
        <p14:creationId xmlns:p14="http://schemas.microsoft.com/office/powerpoint/2010/main" val="69116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noProof="0" dirty="0">
                <a:latin typeface="Arial" panose="020B0604020202020204" pitchFamily="34" charset="0"/>
                <a:cs typeface="Arial" panose="020B0604020202020204" pitchFamily="34" charset="0"/>
              </a:rPr>
              <a:t>Consider w</a:t>
            </a:r>
            <a:r>
              <a:rPr lang="en-US" i="0" dirty="0">
                <a:latin typeface="Arial" panose="020B0604020202020204" pitchFamily="34" charset="0"/>
                <a:cs typeface="Arial" panose="020B0604020202020204" pitchFamily="34" charset="0"/>
              </a:rPr>
              <a:t>here there are authentic opportunities to develop elements and sub-elements of the Intercultural understanding general capability within your learning area content.</a:t>
            </a:r>
            <a:endParaRPr lang="en-US" b="0" i="0" noProof="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672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7DF8E-9599-03D0-8906-30ECDC8B8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DF871-2AB1-0DF0-45D2-8DE7A30518C4}"/>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BB0845F2-C5ED-2B43-A1DB-C590B282DE8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CE452B9-D6BA-C5DD-EB6A-4D4C6F095F65}"/>
              </a:ext>
            </a:extLst>
          </p:cNvPr>
          <p:cNvSpPr>
            <a:spLocks noGrp="1"/>
          </p:cNvSpPr>
          <p:nvPr>
            <p:ph type="sldNum" sz="quarter" idx="5"/>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311113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1" y="4412848"/>
            <a:ext cx="5932662" cy="4861734"/>
          </a:xfrm>
          <a:prstGeom prst="rect">
            <a:avLst/>
          </a:prstGeom>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4509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0" y="4412848"/>
            <a:ext cx="5932663" cy="4861734"/>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030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1" y="4316296"/>
            <a:ext cx="5932662" cy="4861734"/>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07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160CA-9CD2-222A-4CA6-BE36C782B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7FD54-A1C9-F7F1-3DD6-462CF467C259}"/>
              </a:ext>
            </a:extLst>
          </p:cNvPr>
          <p:cNvSpPr>
            <a:spLocks noGrp="1" noRot="1" noChangeAspect="1"/>
          </p:cNvSpPr>
          <p:nvPr>
            <p:ph type="sldImg"/>
          </p:nvPr>
        </p:nvSpPr>
        <p:spPr>
          <a:xfrm>
            <a:off x="155575" y="498475"/>
            <a:ext cx="6496050" cy="3654425"/>
          </a:xfrm>
        </p:spPr>
      </p:sp>
      <p:sp>
        <p:nvSpPr>
          <p:cNvPr id="3" name="Notes Placeholder 2">
            <a:extLst>
              <a:ext uri="{FF2B5EF4-FFF2-40B4-BE49-F238E27FC236}">
                <a16:creationId xmlns:a16="http://schemas.microsoft.com/office/drawing/2014/main" id="{A375514B-E5A8-3B91-DC43-03C3E3A3BACC}"/>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The Australian Curriculum has a three-dimensional design to recognise that learning extends beyond subjects, with students requiring a set of knowledge, skills, behaviours, competencies and dispositions to equip them to become confident, lifelong learners in a complex, global environment.</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While the learning areas are the foundation of the Australian Curriculum (ACARA video), the teaching of learning area content is strengthened by the application of relevant general capabilities, which should be embedded within learning area content where most authentic and appropriate.</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When teachers intentionally connect and teach the general capabilities through curriculum content, both content and skills are deepened.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br>
              <a:rPr lang="en-US" sz="1200" u="sng" dirty="0">
                <a:latin typeface="Arial" panose="020B0604020202020204" pitchFamily="34" charset="0"/>
                <a:cs typeface="Arial" panose="020B0604020202020204" pitchFamily="34" charset="0"/>
              </a:rPr>
            </a:br>
            <a:r>
              <a:rPr lang="en-US" sz="1200" b="1" kern="1200" dirty="0">
                <a:solidFill>
                  <a:schemeClr val="tx1"/>
                </a:solidFill>
                <a:effectLst/>
                <a:latin typeface="Arial" panose="020B0604020202020204" pitchFamily="34" charset="0"/>
                <a:ea typeface="+mn-ea"/>
                <a:cs typeface="Arial" panose="020B0604020202020204" pitchFamily="34" charset="0"/>
              </a:rPr>
              <a:t>Source:</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[v9] ACARA image from Summary overview (video) https://v9.australiancurriculum.edu.au/help/website-tour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000" b="0" dirty="0">
              <a:latin typeface="+mn-lt"/>
            </a:endParaRPr>
          </a:p>
        </p:txBody>
      </p:sp>
      <p:sp>
        <p:nvSpPr>
          <p:cNvPr id="4" name="Slide Number Placeholder 3">
            <a:extLst>
              <a:ext uri="{FF2B5EF4-FFF2-40B4-BE49-F238E27FC236}">
                <a16:creationId xmlns:a16="http://schemas.microsoft.com/office/drawing/2014/main" id="{DABB8E97-47CF-ABA6-D231-11C8BCBA28D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061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This diagram, developed by ACARA, represents the structure of the Intercultural understanding general capability.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It illustrates three distinct sections, known as elements.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general capability has its own diagram, outlining the specific elements within that capability.</a:t>
            </a:r>
          </a:p>
          <a:p>
            <a:pPr marL="0" indent="0">
              <a:buFont typeface="Arial" panose="020B0604020202020204" pitchFamily="34" charset="0"/>
              <a:buNone/>
            </a:pPr>
            <a:endParaRPr lang="en-AU" sz="1200" b="1" u="sng"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AU" sz="1200" b="1" u="none" dirty="0">
                <a:latin typeface="Arial" panose="020B0604020202020204" pitchFamily="34" charset="0"/>
                <a:cs typeface="Arial" panose="020B0604020202020204" pitchFamily="34" charset="0"/>
              </a:rPr>
              <a:t>Sources: </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a:t>
            </a:r>
            <a:r>
              <a:rPr lang="en-US" sz="1200" kern="1200" dirty="0">
                <a:solidFill>
                  <a:schemeClr val="tx1"/>
                </a:solidFill>
                <a:effectLst/>
                <a:latin typeface="+mn-lt"/>
                <a:ea typeface="+mn-ea"/>
                <a:cs typeface="Arial" panose="020B0604020202020204" pitchFamily="34" charset="0"/>
              </a:rPr>
              <a:t>https://www.australiancurriculum.edu.au/curriculum-information/understand-this-general-capability/intercultural-understanding</a:t>
            </a:r>
          </a:p>
          <a:p>
            <a:pPr marL="171450" indent="-171450" eaLnBrk="0" fontAlgn="base" hangingPunct="0">
              <a:buFont typeface="Arial" panose="020B0604020202020204" pitchFamily="34" charset="0"/>
              <a:buChar char="•"/>
              <a:defRPr/>
            </a:pPr>
            <a:r>
              <a:rPr lang="en-US" sz="1200" i="1" dirty="0">
                <a:latin typeface="Arial" panose="020B0604020202020204" pitchFamily="34" charset="0"/>
                <a:cs typeface="Arial" panose="020B0604020202020204" pitchFamily="34" charset="0"/>
              </a:rPr>
              <a:t>The 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www.acara.edu.au/docs/default-source/curriculum/the_shape_of_the_australian_curriculum_version5_for-website.pdf</a:t>
            </a:r>
            <a:endParaRPr lang="en-US"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00"/>
              </a:spcAft>
              <a:buClrTx/>
              <a:buSzTx/>
              <a:buFont typeface="Arial" panose="020B0604020202020204" pitchFamily="34" charset="0"/>
              <a:buNone/>
              <a:tabLst/>
              <a:defRPr/>
            </a:pPr>
            <a:endParaRPr lang="en-AU" sz="1000" kern="10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34370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F020-FF77-D52A-687E-1804C99B2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3DCE-5449-8E54-1E3F-77DD06B340CA}"/>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BA61B3E8-8BA2-1CCD-96FD-03FCE78E1C3E}"/>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element is broken into sub-elements (shown in light blue).</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Together, the elements and sub-elements guide teachers to plan opportunities for students to develop </a:t>
            </a:r>
            <a:r>
              <a:rPr lang="en-US" sz="1200" kern="1200" dirty="0">
                <a:solidFill>
                  <a:schemeClr val="tx1"/>
                </a:solidFill>
                <a:effectLst/>
                <a:latin typeface="Arial" panose="020B0604020202020204" pitchFamily="34" charset="0"/>
                <a:cs typeface="Arial" panose="020B0604020202020204" pitchFamily="34" charset="0"/>
              </a:rPr>
              <a:t>the understanding and skills needed to be confident and adaptable individuals, lifelong learners and active citizens</a:t>
            </a:r>
            <a:r>
              <a:rPr lang="en-US" sz="1200"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AU" sz="1200" b="1" u="none" dirty="0">
                <a:latin typeface="Arial" panose="020B0604020202020204" pitchFamily="34" charset="0"/>
                <a:cs typeface="Arial" panose="020B0604020202020204" pitchFamily="34" charset="0"/>
              </a:rPr>
              <a:t>Sources: </a:t>
            </a: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element names www.australiancurriculum.edu.au/curriculum-information/understand-this-general-capability/intercultural-understanding</a:t>
            </a: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i="1" dirty="0">
                <a:latin typeface="Arial" panose="020B0604020202020204" pitchFamily="34" charset="0"/>
                <a:cs typeface="Arial" panose="020B0604020202020204" pitchFamily="34" charset="0"/>
              </a:rPr>
              <a:t>The 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www.acara.edu.au/docs/default-source/curriculum/the_shape_of_the_australian_curriculum_version5_for-website.pdf</a:t>
            </a:r>
            <a:endParaRPr lang="en-US" sz="1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CDA1E59-135E-FEDA-FA96-633BF6DF3A1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1998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5129-603F-BC9B-7255-AF1A9291E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84574-C7BC-4D7D-BEB0-5434DD43FDCD}"/>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C1390533-75B1-BB33-5916-9A8D5C668F3C}"/>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sub-element includes a description to support a shared understanding of what it might look like in practice.</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Some general capabilities align more closely with particular learning areas and subjects. For example, the Intercultural understanding general capability has a strong connection with Languages and English.</a:t>
            </a: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www.australiancurriculum.edu.au/curriculum-information/understand-this-general-capability/intercultural-understanding </a:t>
            </a:r>
          </a:p>
        </p:txBody>
      </p:sp>
      <p:sp>
        <p:nvSpPr>
          <p:cNvPr id="4" name="Slide Number Placeholder 3">
            <a:extLst>
              <a:ext uri="{FF2B5EF4-FFF2-40B4-BE49-F238E27FC236}">
                <a16:creationId xmlns:a16="http://schemas.microsoft.com/office/drawing/2014/main" id="{0B57A6F1-7D2F-E4D9-F447-B5A002B69CA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0871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ACARA has developed continua for the general capabilities that describe the knowledge, skills, behaviours and dispositions that students typically will have developed at particular stages of schooling.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 QCAA has reformatted these learning continua for each general capability, adding coloured symbols that highlight the learning areas where the general capabilities can be developed in the content descriptions in authentic and meaningful ways.</a:t>
            </a:r>
            <a:endParaRPr lang="en-US"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Intercultural understanding general capability learning continuum outlines developmental progress from Level 1 through to Level 6.</a:t>
            </a:r>
            <a:br>
              <a:rPr lang="en-AU" b="0" dirty="0">
                <a:latin typeface="Arial" panose="020B0604020202020204" pitchFamily="34" charset="0"/>
                <a:cs typeface="Arial" panose="020B0604020202020204" pitchFamily="34" charset="0"/>
              </a:rPr>
            </a:b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AU" sz="1200" b="1" u="none" dirty="0">
                <a:latin typeface="Arial" panose="020B0604020202020204" pitchFamily="34" charset="0"/>
                <a:cs typeface="Arial" panose="020B0604020202020204" pitchFamily="34" charset="0"/>
              </a:rPr>
              <a:t>Source: </a:t>
            </a: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Intercultural understanding learning continuum</a:t>
            </a:r>
            <a:r>
              <a:rPr lang="en-US" sz="1200" kern="100" dirty="0">
                <a:effectLst/>
                <a:latin typeface="Arial" panose="020B0604020202020204" pitchFamily="34" charset="0"/>
                <a:ea typeface="Calibri" panose="020F0502020204030204" pitchFamily="34" charset="0"/>
                <a:cs typeface="Arial" panose="020B0604020202020204" pitchFamily="34" charset="0"/>
              </a:rPr>
              <a:t> www.qcaa.qld.edu.au/downloads/aciqv9/general-resources/ac9_gc_intercultural_understanding_learning_continuum.pdf</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35899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B6087-9188-5ACE-6789-F54A9B29A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C393F-B5FF-687C-ADB8-53897B0ABECF}"/>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EC78F450-4AD9-68CB-C572-BFF2E34A2A43}"/>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QCAA has also developed overviews for each level of the capability.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elements are displayed alongside their sub-elements, making it easier to identify the specific knowledge and skills to be developed at each level.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Coloured learning </a:t>
            </a:r>
            <a:r>
              <a:rPr lang="en-US" dirty="0">
                <a:latin typeface="Arial" panose="020B0604020202020204" pitchFamily="34" charset="0"/>
                <a:cs typeface="Arial" panose="020B0604020202020204" pitchFamily="34" charset="0"/>
              </a:rPr>
              <a:t>area symbols are again used to show where the general capability can be developed or applied in the content descriptions.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b="1" dirty="0">
                <a:latin typeface="Arial" panose="020B0604020202020204" pitchFamily="34" charset="0"/>
                <a:cs typeface="Arial" panose="020B0604020202020204" pitchFamily="34" charset="0"/>
              </a:rPr>
              <a:t>Source:</a:t>
            </a:r>
          </a:p>
          <a:p>
            <a:pPr marL="171450" indent="-171450">
              <a:buFont typeface="Arial" panose="020B0604020202020204" pitchFamily="34" charset="0"/>
              <a:buChar char="•"/>
            </a:pPr>
            <a:r>
              <a:rPr lang="en-AU" sz="1200" b="0" dirty="0">
                <a:latin typeface="Arial" panose="020B0604020202020204" pitchFamily="34" charset="0"/>
                <a:cs typeface="Arial" panose="020B0604020202020204" pitchFamily="34" charset="0"/>
              </a:rPr>
              <a:t>QCAA </a:t>
            </a:r>
            <a:r>
              <a:rPr lang="en-AU" sz="1200" b="0" i="1" dirty="0">
                <a:latin typeface="Arial" panose="020B0604020202020204" pitchFamily="34" charset="0"/>
                <a:cs typeface="Arial" panose="020B0604020202020204" pitchFamily="34" charset="0"/>
              </a:rPr>
              <a:t>General capabilities: Level 4 overview </a:t>
            </a:r>
            <a:r>
              <a:rPr lang="en-AU" sz="1200" b="0" dirty="0">
                <a:latin typeface="Arial" panose="020B0604020202020204" pitchFamily="34" charset="0"/>
                <a:cs typeface="Arial" panose="020B0604020202020204" pitchFamily="34" charset="0"/>
              </a:rPr>
              <a:t>www.qcaa.qld.edu.au/downloads/aciqv9/general-resources/ac9_gc_level_4_overview.pdf</a:t>
            </a:r>
          </a:p>
        </p:txBody>
      </p:sp>
      <p:sp>
        <p:nvSpPr>
          <p:cNvPr id="4" name="Slide Number Placeholder 3">
            <a:extLst>
              <a:ext uri="{FF2B5EF4-FFF2-40B4-BE49-F238E27FC236}">
                <a16:creationId xmlns:a16="http://schemas.microsoft.com/office/drawing/2014/main" id="{F81AEB31-AE09-D3B8-CA8C-F6C5934E50F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2515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hyperlink" Target="https://www.qcaa.qld.edu.au/copyright"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4.svg"/><Relationship Id="rId10" Type="http://schemas.openxmlformats.org/officeDocument/2006/relationships/hyperlink" Target="http://www.facebook.com/qcaa.qld.edu.au" TargetMode="External"/><Relationship Id="rId4" Type="http://schemas.openxmlformats.org/officeDocument/2006/relationships/image" Target="../media/image13.png"/><Relationship Id="rId9" Type="http://schemas.openxmlformats.org/officeDocument/2006/relationships/hyperlink" Target="http://www.youtube.com/user/TheQCA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t clas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73EBA-B474-A0C7-F9DE-37838DFD8F2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4"/>
          <a:stretch/>
        </p:blipFill>
        <p:spPr>
          <a:xfrm>
            <a:off x="239349" y="0"/>
            <a:ext cx="11952651" cy="4293096"/>
          </a:xfrm>
          <a:prstGeom prst="rect">
            <a:avLst/>
          </a:prstGeom>
          <a:noFill/>
        </p:spPr>
      </p:pic>
      <p:sp>
        <p:nvSpPr>
          <p:cNvPr id="2" name="Title 1"/>
          <p:cNvSpPr>
            <a:spLocks noGrp="1"/>
          </p:cNvSpPr>
          <p:nvPr>
            <p:ph type="ctrTitle"/>
          </p:nvPr>
        </p:nvSpPr>
        <p:spPr>
          <a:xfrm>
            <a:off x="288496" y="3429000"/>
            <a:ext cx="11471705" cy="1728341"/>
          </a:xfrm>
        </p:spPr>
        <p:txBody>
          <a:bodyPr/>
          <a:lstStyle/>
          <a:p>
            <a:r>
              <a:rPr lang="en-US"/>
              <a:t>Click to edit Master title style</a:t>
            </a:r>
            <a:endParaRPr lang="en-AU"/>
          </a:p>
        </p:txBody>
      </p:sp>
      <p:sp>
        <p:nvSpPr>
          <p:cNvPr id="3" name="Subtitle 2"/>
          <p:cNvSpPr>
            <a:spLocks noGrp="1"/>
          </p:cNvSpPr>
          <p:nvPr>
            <p:ph type="subTitle" idx="1"/>
          </p:nvPr>
        </p:nvSpPr>
        <p:spPr>
          <a:xfrm>
            <a:off x="298120" y="5137201"/>
            <a:ext cx="11462081" cy="935956"/>
          </a:xfrm>
        </p:spPr>
        <p:txBody>
          <a:bodyP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11606709" y="4978851"/>
            <a:ext cx="192020" cy="824005"/>
          </a:xfrm>
        </p:spPr>
        <p:txBody>
          <a:bodyPr vert="eaVert">
            <a:noAutofit/>
          </a:bodyPr>
          <a:lstStyle>
            <a:lvl1pPr>
              <a:spcBef>
                <a:spcPts val="0"/>
              </a:spcBef>
              <a:defRPr sz="667"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239349" y="4293096"/>
            <a:ext cx="11952651"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408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378361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16888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0529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672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73593" indent="-479988">
              <a:spcBef>
                <a:spcPts val="400"/>
              </a:spcBef>
              <a:buFont typeface="+mj-lt"/>
              <a:buAutoNum type="arabicPeriod"/>
              <a:defRPr>
                <a:latin typeface="Arial" panose="020B0604020202020204" pitchFamily="34" charset="0"/>
                <a:cs typeface="Arial" panose="020B0604020202020204" pitchFamily="34" charset="0"/>
              </a:defRPr>
            </a:lvl2pPr>
            <a:lvl3pPr marL="959976" indent="-479988">
              <a:spcBef>
                <a:spcPts val="400"/>
              </a:spcBef>
              <a:buFont typeface="+mj-lt"/>
              <a:buAutoNum type="alphaLcPeriod"/>
              <a:defRPr>
                <a:latin typeface="Arial" panose="020B0604020202020204" pitchFamily="34" charset="0"/>
                <a:cs typeface="Arial" panose="020B0604020202020204" pitchFamily="34" charset="0"/>
              </a:defRPr>
            </a:lvl3pPr>
            <a:lvl4pPr marL="1439964" indent="-479988">
              <a:spcBef>
                <a:spcPts val="400"/>
              </a:spcBef>
              <a:buFont typeface="+mj-lt"/>
              <a:buAutoNum type="romanLcPeriod"/>
              <a:defRPr>
                <a:latin typeface="Arial" panose="020B0604020202020204" pitchFamily="34" charset="0"/>
                <a:cs typeface="Arial" panose="020B0604020202020204" pitchFamily="34" charset="0"/>
              </a:defRPr>
            </a:lvl4pPr>
            <a:lvl5pPr marL="1439964">
              <a:defRPr/>
            </a:lvl5pPr>
            <a:lvl6pPr marL="1439964">
              <a:defRPr/>
            </a:lvl6pPr>
            <a:lvl7pPr marL="1439964">
              <a:defRPr/>
            </a:lvl7pPr>
            <a:lvl8pPr marL="1439964">
              <a:defRPr/>
            </a:lvl8pPr>
            <a:lvl9pPr marL="1439964">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21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2684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6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431371" y="1124745"/>
            <a:ext cx="11328000" cy="4859073"/>
          </a:xfrm>
        </p:spPr>
        <p:txBody>
          <a:bodyPr>
            <a:normAutofit/>
          </a:bodyPr>
          <a:lstStyle>
            <a:lvl1pPr>
              <a:lnSpc>
                <a:spcPct val="110000"/>
              </a:lnSpc>
              <a:spcAft>
                <a:spcPts val="0"/>
              </a:spcAft>
              <a:defRPr sz="1867">
                <a:latin typeface="Arial" panose="020B0604020202020204" pitchFamily="34" charset="0"/>
                <a:cs typeface="Arial" panose="020B0604020202020204" pitchFamily="34" charset="0"/>
              </a:defRPr>
            </a:lvl1pPr>
            <a:lvl2pPr>
              <a:defRPr sz="2133">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a:lnSpc>
                <a:spcPct val="110000"/>
              </a:lnSpc>
              <a:spcAft>
                <a:spcPts val="0"/>
              </a:spcAft>
            </a:pPr>
            <a:r>
              <a:rPr lang="en-US" sz="1600"/>
              <a:t>               </a:t>
            </a:r>
            <a:r>
              <a:rPr lang="en-US" sz="1867"/>
              <a:t>© State of Queensland (QCAA) </a:t>
            </a:r>
            <a:r>
              <a:rPr lang="en-AU" sz="1867"/>
              <a:t>2021</a:t>
            </a:r>
          </a:p>
          <a:p>
            <a:pPr>
              <a:lnSpc>
                <a:spcPct val="110000"/>
              </a:lnSpc>
            </a:pPr>
            <a:r>
              <a:rPr lang="en-AU" sz="1867" b="1" spc="-27"/>
              <a:t>Licence</a:t>
            </a:r>
            <a:r>
              <a:rPr lang="en-AU" sz="1867" spc="-27"/>
              <a:t>: </a:t>
            </a:r>
            <a:r>
              <a:rPr lang="en-AU" sz="1867" spc="-27">
                <a:hlinkClick r:id="rId2"/>
              </a:rPr>
              <a:t>https://creativecommons.org/licenses/by/4.0</a:t>
            </a:r>
            <a:r>
              <a:rPr lang="en-AU" sz="1867" spc="-27"/>
              <a:t> </a:t>
            </a:r>
            <a:r>
              <a:rPr lang="en-AU" sz="1867" b="1" spc="-27">
                <a:solidFill>
                  <a:schemeClr val="tx2">
                    <a:lumMod val="50000"/>
                    <a:lumOff val="50000"/>
                  </a:schemeClr>
                </a:solidFill>
              </a:rPr>
              <a:t>|</a:t>
            </a:r>
            <a:r>
              <a:rPr lang="en-AU" sz="1867" spc="-27"/>
              <a:t> </a:t>
            </a:r>
            <a:r>
              <a:rPr lang="en-AU" sz="1867" b="1" spc="-27"/>
              <a:t>Copyright notice:</a:t>
            </a:r>
            <a:r>
              <a:rPr lang="en-AU" sz="1867" spc="-27"/>
              <a:t> </a:t>
            </a:r>
            <a:r>
              <a:rPr lang="en-AU" sz="1867" spc="-27">
                <a:hlinkClick r:id="rId3"/>
              </a:rPr>
              <a:t>www.qcaa.qld.edu.au/copyright</a:t>
            </a:r>
            <a:r>
              <a:rPr lang="en-AU" sz="1867" spc="-27"/>
              <a:t> — lists the full terms and conditions, which specify certain exceptions to the licence. </a:t>
            </a:r>
            <a:r>
              <a:rPr lang="en-AU" sz="1867" b="1" spc="-27">
                <a:solidFill>
                  <a:schemeClr val="tx2">
                    <a:lumMod val="50000"/>
                    <a:lumOff val="50000"/>
                  </a:schemeClr>
                </a:solidFill>
              </a:rPr>
              <a:t>|</a:t>
            </a:r>
            <a:r>
              <a:rPr lang="en-AU" sz="1867" spc="-27"/>
              <a:t> </a:t>
            </a:r>
            <a:br>
              <a:rPr lang="en-AU" sz="1867" spc="-27"/>
            </a:br>
            <a:r>
              <a:rPr lang="en-US" sz="1867" b="1"/>
              <a:t>Attribution </a:t>
            </a:r>
            <a:r>
              <a:rPr lang="en-US" sz="1867"/>
              <a:t>(include the link): ©</a:t>
            </a:r>
            <a:r>
              <a:rPr lang="en-AU" sz="1867"/>
              <a:t> </a:t>
            </a:r>
            <a:r>
              <a:rPr lang="en-US" sz="1867"/>
              <a:t>State</a:t>
            </a:r>
            <a:r>
              <a:rPr lang="en-AU" sz="1867"/>
              <a:t> </a:t>
            </a:r>
            <a:r>
              <a:rPr lang="en-US" sz="1867"/>
              <a:t>of</a:t>
            </a:r>
            <a:r>
              <a:rPr lang="en-AU" sz="1867"/>
              <a:t> </a:t>
            </a:r>
            <a:r>
              <a:rPr lang="en-US" sz="1867"/>
              <a:t>Queensland</a:t>
            </a:r>
            <a:r>
              <a:rPr lang="en-AU" sz="1867"/>
              <a:t> </a:t>
            </a:r>
            <a:r>
              <a:rPr lang="en-US" sz="1867"/>
              <a:t>(QCAA)</a:t>
            </a:r>
            <a:r>
              <a:rPr lang="en-AU" sz="1867"/>
              <a:t> 2021 </a:t>
            </a:r>
            <a:r>
              <a:rPr lang="en-AU" sz="1867" spc="-27">
                <a:hlinkClick r:id="rId3"/>
              </a:rPr>
              <a:t>www.qcaa.qld.edu.au/copyright</a:t>
            </a:r>
            <a:r>
              <a:rPr lang="en-AU" sz="1867" spc="-27"/>
              <a:t> </a:t>
            </a:r>
            <a:endParaRPr lang="en-AU" sz="1867"/>
          </a:p>
          <a:p>
            <a:pPr>
              <a:lnSpc>
                <a:spcPct val="110000"/>
              </a:lnSpc>
            </a:pPr>
            <a:r>
              <a:rPr lang="en-US" sz="1867"/>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28320" y="1028734"/>
            <a:ext cx="768000" cy="367143"/>
          </a:xfrm>
          <a:prstGeom prst="rect">
            <a:avLst/>
          </a:prstGeom>
        </p:spPr>
      </p:pic>
    </p:spTree>
    <p:extLst>
      <p:ext uri="{BB962C8B-B14F-4D97-AF65-F5344CB8AC3E}">
        <p14:creationId xmlns:p14="http://schemas.microsoft.com/office/powerpoint/2010/main" val="429476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51FE7-B0FB-B8F9-2CFA-B2077E9ED4B2}"/>
              </a:ext>
            </a:extLst>
          </p:cNvPr>
          <p:cNvSpPr/>
          <p:nvPr userDrawn="1"/>
        </p:nvSpPr>
        <p:spPr>
          <a:xfrm>
            <a:off x="0" y="5743852"/>
            <a:ext cx="12192000" cy="1114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5378DCD-66B7-228F-19B2-E050CBD37310}"/>
              </a:ext>
            </a:extLst>
          </p:cNvPr>
          <p:cNvSpPr/>
          <p:nvPr userDrawn="1"/>
        </p:nvSpPr>
        <p:spPr>
          <a:xfrm>
            <a:off x="436034" y="1028733"/>
            <a:ext cx="11330517" cy="5376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4087" y="2686160"/>
            <a:ext cx="480000" cy="48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88356" y="2686160"/>
            <a:ext cx="480000" cy="48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288356" y="3816700"/>
            <a:ext cx="492515" cy="456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7052179" y="3855246"/>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7052179" y="2717261"/>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ctr"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1206500" y="2717261"/>
            <a:ext cx="3840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436034" y="366183"/>
            <a:ext cx="11330517" cy="48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sz="3200" dirty="0">
                <a:solidFill>
                  <a:schemeClr val="tx1"/>
                </a:solidFill>
              </a:rPr>
              <a:t>Follow us</a:t>
            </a:r>
            <a:endParaRPr lang="en-AU" sz="3200"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7827602" y="3884072"/>
            <a:ext cx="2385461" cy="318100"/>
          </a:xfrm>
          <a:prstGeom prst="rect">
            <a:avLst/>
          </a:prstGeom>
        </p:spPr>
        <p:txBody>
          <a:bodyPr wrap="none" lIns="0">
            <a:spAutoFit/>
          </a:bodyPr>
          <a:lstStyle/>
          <a:p>
            <a:pPr algn="l"/>
            <a:r>
              <a:rPr lang="en-AU" sz="1467"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977829" y="2751754"/>
            <a:ext cx="3105209" cy="318100"/>
          </a:xfrm>
          <a:prstGeom prst="rect">
            <a:avLst/>
          </a:prstGeom>
        </p:spPr>
        <p:txBody>
          <a:bodyPr wrap="none" lIns="0">
            <a:spAutoFit/>
          </a:bodyPr>
          <a:lstStyle/>
          <a:p>
            <a:pPr algn="l"/>
            <a:r>
              <a:rPr lang="en-AU" sz="1467"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7827602" y="2751754"/>
            <a:ext cx="2948115" cy="318100"/>
          </a:xfrm>
          <a:prstGeom prst="rect">
            <a:avLst/>
          </a:prstGeom>
        </p:spPr>
        <p:txBody>
          <a:bodyPr wrap="none" lIns="0">
            <a:spAutoFit/>
          </a:bodyPr>
          <a:lstStyle/>
          <a:p>
            <a:pPr algn="l"/>
            <a:r>
              <a:rPr lang="en-AU" sz="1467" dirty="0">
                <a:solidFill>
                  <a:schemeClr val="bg1"/>
                </a:solidFill>
              </a:rPr>
              <a:t>www.youtube.com/user/TheQCAA</a:t>
            </a:r>
            <a:endParaRPr lang="en-AU" sz="140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977828" y="3808479"/>
            <a:ext cx="3709285" cy="500003"/>
          </a:xfrm>
          <a:prstGeom prst="rect">
            <a:avLst/>
          </a:prstGeom>
        </p:spPr>
        <p:txBody>
          <a:bodyPr wrap="square" lIns="0" tIns="0" bIns="48000" anchor="ctr" anchorCtr="0">
            <a:spAutoFit/>
          </a:bodyPr>
          <a:lstStyle/>
          <a:p>
            <a:pPr algn="l"/>
            <a:r>
              <a:rPr lang="en-AU" sz="1467"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7144087" y="3818479"/>
            <a:ext cx="480000" cy="48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1206501" y="3776146"/>
            <a:ext cx="4253391"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641412191"/>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6.sv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5.png"/><Relationship Id="rId5" Type="http://schemas.openxmlformats.org/officeDocument/2006/relationships/slideLayout" Target="../slideLayouts/slideLayout8.xml"/><Relationship Id="rId10" Type="http://schemas.openxmlformats.org/officeDocument/2006/relationships/image" Target="../media/image2.svg"/><Relationship Id="rId4" Type="http://schemas.openxmlformats.org/officeDocument/2006/relationships/slideLayout" Target="../slideLayouts/slideLayout7.xml"/><Relationship Id="rId9" Type="http://schemas.openxmlformats.org/officeDocument/2006/relationships/image" Target="../media/image1.png"/><Relationship Id="rId14"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200" y="6216001"/>
            <a:ext cx="3350400" cy="328015"/>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60001" y="5937601"/>
            <a:ext cx="622300" cy="292100"/>
          </a:xfrm>
          <a:prstGeom prst="rect">
            <a:avLst/>
          </a:prstGeom>
        </p:spPr>
      </p:pic>
      <p:sp>
        <p:nvSpPr>
          <p:cNvPr id="2" name="Title Placeholder 1"/>
          <p:cNvSpPr>
            <a:spLocks noGrp="1"/>
          </p:cNvSpPr>
          <p:nvPr userDrawn="1">
            <p:ph type="title"/>
          </p:nvPr>
        </p:nvSpPr>
        <p:spPr>
          <a:xfrm>
            <a:off x="288000" y="3430800"/>
            <a:ext cx="114624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userDrawn="1">
            <p:ph type="body" idx="1"/>
          </p:nvPr>
        </p:nvSpPr>
        <p:spPr>
          <a:xfrm>
            <a:off x="297600" y="5138116"/>
            <a:ext cx="114624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60363" y="6360000"/>
            <a:ext cx="2400000" cy="186824"/>
          </a:xfrm>
          <a:prstGeom prst="rect">
            <a:avLst/>
          </a:prstGeom>
        </p:spPr>
      </p:pic>
    </p:spTree>
    <p:extLst>
      <p:ext uri="{BB962C8B-B14F-4D97-AF65-F5344CB8AC3E}">
        <p14:creationId xmlns:p14="http://schemas.microsoft.com/office/powerpoint/2010/main" val="2469609352"/>
      </p:ext>
    </p:extLst>
  </p:cSld>
  <p:clrMap bg1="lt1" tx1="dk1" bg2="lt2" tx2="dk2" accent1="accent1" accent2="accent2" accent3="accent3" accent4="accent4" accent5="accent5" accent6="accent6" hlink="hlink" folHlink="folHlink"/>
  <p:sldLayoutIdLst>
    <p:sldLayoutId id="2147483661" r:id="rId1"/>
    <p:sldLayoutId id="2147483700" r:id="rId2"/>
    <p:sldLayoutId id="2147483701" r:id="rId3"/>
  </p:sldLayoutIdLst>
  <p:txStyles>
    <p:titleStyle>
      <a:lvl1pPr algn="l" defTabSz="1219170" rtl="0" eaLnBrk="1" latinLnBrk="0" hangingPunct="1">
        <a:spcBef>
          <a:spcPct val="0"/>
        </a:spcBef>
        <a:buNone/>
        <a:defRPr sz="3733" b="1" kern="1200">
          <a:solidFill>
            <a:schemeClr val="tx2"/>
          </a:solidFill>
          <a:latin typeface="Arial" pitchFamily="34" charset="0"/>
          <a:ea typeface="+mj-ea"/>
          <a:cs typeface="Arial" pitchFamily="34" charset="0"/>
        </a:defRPr>
      </a:lvl1pPr>
    </p:titleStyle>
    <p:bodyStyle>
      <a:lvl1pPr marL="0" indent="0" algn="l" defTabSz="1219170" rtl="0" eaLnBrk="1" latinLnBrk="0" hangingPunct="1">
        <a:spcBef>
          <a:spcPct val="20000"/>
        </a:spcBef>
        <a:buFontTx/>
        <a:buNone/>
        <a:defRPr sz="2667" b="1" kern="1200">
          <a:solidFill>
            <a:schemeClr val="tx2"/>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2"/>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2"/>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12257294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2" r:id="rId3"/>
    <p:sldLayoutId id="2147483683" r:id="rId4"/>
    <p:sldLayoutId id="2147483686" r:id="rId5"/>
    <p:sldLayoutId id="2147483699" r:id="rId6"/>
    <p:sldLayoutId id="2147483697" r:id="rId7"/>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www.cherneesutton.com.au/"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creativecommons.org/licenses/by/4.0/" TargetMode="External"/><Relationship Id="rId5" Type="http://schemas.openxmlformats.org/officeDocument/2006/relationships/hyperlink" Target="https://www.acara.edu.au/online-enquiry" TargetMode="External"/><Relationship Id="rId4" Type="http://schemas.openxmlformats.org/officeDocument/2006/relationships/hyperlink" Target="mailto:copyright@acara.edu.a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www.qcaa.qld.edu.au/copyrigh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46DCFB-0D62-AA85-5495-E4177C454D02}"/>
              </a:ext>
            </a:extLst>
          </p:cNvPr>
          <p:cNvSpPr>
            <a:spLocks noGrp="1"/>
          </p:cNvSpPr>
          <p:nvPr>
            <p:ph type="ctrTitle"/>
          </p:nvPr>
        </p:nvSpPr>
        <p:spPr>
          <a:xfrm>
            <a:off x="220852" y="4328160"/>
            <a:ext cx="11971148" cy="1316881"/>
          </a:xfrm>
        </p:spPr>
        <p:txBody>
          <a:bodyPr>
            <a:normAutofit fontScale="90000"/>
          </a:bodyPr>
          <a:lstStyle/>
          <a:p>
            <a:r>
              <a:rPr lang="en-AU" dirty="0"/>
              <a:t>P–10 Embedding the Intercultural understanding general capability in planning: Australian Curriculum v9.0</a:t>
            </a:r>
          </a:p>
        </p:txBody>
      </p:sp>
      <p:sp>
        <p:nvSpPr>
          <p:cNvPr id="8" name="Vertical Text Placeholder 7">
            <a:extLst>
              <a:ext uri="{FF2B5EF4-FFF2-40B4-BE49-F238E27FC236}">
                <a16:creationId xmlns:a16="http://schemas.microsoft.com/office/drawing/2014/main" id="{20D41920-574E-A49A-B553-98CA329C42D4}"/>
              </a:ext>
            </a:extLst>
          </p:cNvPr>
          <p:cNvSpPr>
            <a:spLocks noGrp="1"/>
          </p:cNvSpPr>
          <p:nvPr>
            <p:ph type="body" orient="vert" sz="quarter" idx="10"/>
          </p:nvPr>
        </p:nvSpPr>
        <p:spPr/>
        <p:txBody>
          <a:bodyPr/>
          <a:lstStyle/>
          <a:p>
            <a:r>
              <a:rPr lang="en-AU" dirty="0"/>
              <a:t>251536</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4A707-0BCD-EF4E-2453-263EC626244A}"/>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25058554-1C83-F991-3780-29009CAB88AE}"/>
              </a:ext>
            </a:extLst>
          </p:cNvPr>
          <p:cNvGraphicFramePr/>
          <p:nvPr>
            <p:extLst>
              <p:ext uri="{D42A27DB-BD31-4B8C-83A1-F6EECF244321}">
                <p14:modId xmlns:p14="http://schemas.microsoft.com/office/powerpoint/2010/main" val="762892863"/>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9B6CFE90-F04F-BC27-02F8-D45852670C45}"/>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415334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4193-A20B-35DB-6BD7-891C33314F9E}"/>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CFA4EFF4-B9BE-DAA6-380B-F377AB3012C7}"/>
              </a:ext>
            </a:extLst>
          </p:cNvPr>
          <p:cNvPicPr>
            <a:picLocks noChangeAspect="1"/>
          </p:cNvPicPr>
          <p:nvPr/>
        </p:nvPicPr>
        <p:blipFill>
          <a:blip r:embed="rId3"/>
          <a:stretch>
            <a:fillRect/>
          </a:stretch>
        </p:blipFill>
        <p:spPr>
          <a:xfrm>
            <a:off x="274074" y="2823577"/>
            <a:ext cx="11706578" cy="1877612"/>
          </a:xfrm>
          <a:prstGeom prst="rect">
            <a:avLst/>
          </a:prstGeom>
          <a:ln>
            <a:noFill/>
          </a:ln>
          <a:effectLst/>
        </p:spPr>
      </p:pic>
      <p:sp>
        <p:nvSpPr>
          <p:cNvPr id="2" name="Title 1">
            <a:extLst>
              <a:ext uri="{FF2B5EF4-FFF2-40B4-BE49-F238E27FC236}">
                <a16:creationId xmlns:a16="http://schemas.microsoft.com/office/drawing/2014/main" id="{BCFDF629-49BE-64B5-3EC8-076A517695D0}"/>
              </a:ext>
            </a:extLst>
          </p:cNvPr>
          <p:cNvSpPr>
            <a:spLocks noGrp="1"/>
          </p:cNvSpPr>
          <p:nvPr>
            <p:ph type="title"/>
          </p:nvPr>
        </p:nvSpPr>
        <p:spPr>
          <a:xfrm>
            <a:off x="436033" y="366183"/>
            <a:ext cx="10838664" cy="591023"/>
          </a:xfrm>
        </p:spPr>
        <p:txBody>
          <a:bodyPr>
            <a:normAutofit fontScale="90000"/>
          </a:bodyPr>
          <a:lstStyle/>
          <a:p>
            <a:r>
              <a:rPr lang="en-AU" dirty="0"/>
              <a:t>Identifying connections to learning area content </a:t>
            </a:r>
          </a:p>
        </p:txBody>
      </p:sp>
      <p:sp>
        <p:nvSpPr>
          <p:cNvPr id="16" name="TextBox 15">
            <a:extLst>
              <a:ext uri="{FF2B5EF4-FFF2-40B4-BE49-F238E27FC236}">
                <a16:creationId xmlns:a16="http://schemas.microsoft.com/office/drawing/2014/main" id="{A9257033-5392-549C-DACA-58DD7E1BAA0A}"/>
              </a:ext>
            </a:extLst>
          </p:cNvPr>
          <p:cNvSpPr txBox="1"/>
          <p:nvPr/>
        </p:nvSpPr>
        <p:spPr>
          <a:xfrm>
            <a:off x="274074" y="2471139"/>
            <a:ext cx="7354318" cy="21544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Learning continuum</a:t>
            </a:r>
            <a:endParaRPr lang="en-AU" sz="1400" i="1" dirty="0">
              <a:solidFill>
                <a:schemeClr val="bg1">
                  <a:lumMod val="50000"/>
                </a:schemeClr>
              </a:solidFill>
            </a:endParaRPr>
          </a:p>
        </p:txBody>
      </p:sp>
      <p:sp>
        <p:nvSpPr>
          <p:cNvPr id="37" name="TextBox 36">
            <a:extLst>
              <a:ext uri="{FF2B5EF4-FFF2-40B4-BE49-F238E27FC236}">
                <a16:creationId xmlns:a16="http://schemas.microsoft.com/office/drawing/2014/main" id="{3B12A778-D546-6F47-9778-A70336B44DB4}"/>
              </a:ext>
            </a:extLst>
          </p:cNvPr>
          <p:cNvSpPr txBox="1"/>
          <p:nvPr/>
        </p:nvSpPr>
        <p:spPr>
          <a:xfrm>
            <a:off x="2002563" y="1037810"/>
            <a:ext cx="2160000" cy="830997"/>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t>Reflect on the relationship between cultures and identities</a:t>
            </a:r>
          </a:p>
        </p:txBody>
      </p:sp>
      <p:sp>
        <p:nvSpPr>
          <p:cNvPr id="38" name="Isosceles Triangle 37">
            <a:extLst>
              <a:ext uri="{FF2B5EF4-FFF2-40B4-BE49-F238E27FC236}">
                <a16:creationId xmlns:a16="http://schemas.microsoft.com/office/drawing/2014/main" id="{BC7E8200-121D-F868-27B8-E77E700A2DDB}"/>
              </a:ext>
            </a:extLst>
          </p:cNvPr>
          <p:cNvSpPr/>
          <p:nvPr/>
        </p:nvSpPr>
        <p:spPr>
          <a:xfrm rot="16200000">
            <a:off x="1678562" y="1269310"/>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6" name="Rectangle 5">
            <a:extLst>
              <a:ext uri="{FF2B5EF4-FFF2-40B4-BE49-F238E27FC236}">
                <a16:creationId xmlns:a16="http://schemas.microsoft.com/office/drawing/2014/main" id="{B8B0AEAB-8BAF-7BA0-B63B-859252578E4E}"/>
              </a:ext>
            </a:extLst>
          </p:cNvPr>
          <p:cNvSpPr/>
          <p:nvPr/>
        </p:nvSpPr>
        <p:spPr>
          <a:xfrm>
            <a:off x="4566289" y="4902549"/>
            <a:ext cx="7354312" cy="1253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a:extLst>
              <a:ext uri="{FF2B5EF4-FFF2-40B4-BE49-F238E27FC236}">
                <a16:creationId xmlns:a16="http://schemas.microsoft.com/office/drawing/2014/main" id="{E3194154-E4C9-2983-DAD0-6E8E83BA51FD}"/>
              </a:ext>
            </a:extLst>
          </p:cNvPr>
          <p:cNvSpPr/>
          <p:nvPr/>
        </p:nvSpPr>
        <p:spPr>
          <a:xfrm rot="5400000" flipH="1">
            <a:off x="4162563" y="1278717"/>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4" name="Picture 13">
            <a:extLst>
              <a:ext uri="{FF2B5EF4-FFF2-40B4-BE49-F238E27FC236}">
                <a16:creationId xmlns:a16="http://schemas.microsoft.com/office/drawing/2014/main" id="{D600CA39-77C3-049E-F9DD-7D700D3BAA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923" y="900091"/>
            <a:ext cx="1198637" cy="1253081"/>
          </a:xfrm>
          <a:prstGeom prst="rect">
            <a:avLst/>
          </a:prstGeom>
        </p:spPr>
      </p:pic>
      <p:sp>
        <p:nvSpPr>
          <p:cNvPr id="22" name="TextBox 21">
            <a:extLst>
              <a:ext uri="{FF2B5EF4-FFF2-40B4-BE49-F238E27FC236}">
                <a16:creationId xmlns:a16="http://schemas.microsoft.com/office/drawing/2014/main" id="{BD4D6A0D-6C65-203A-035D-0B2D9525A60D}"/>
              </a:ext>
            </a:extLst>
          </p:cNvPr>
          <p:cNvSpPr txBox="1"/>
          <p:nvPr/>
        </p:nvSpPr>
        <p:spPr>
          <a:xfrm>
            <a:off x="4486564" y="1036843"/>
            <a:ext cx="7705019" cy="916302"/>
          </a:xfrm>
          <a:prstGeom prst="rect">
            <a:avLst/>
          </a:prstGeom>
          <a:noFill/>
          <a:ln>
            <a:noFill/>
          </a:ln>
          <a:effectLst/>
        </p:spPr>
        <p:txBody>
          <a:bodyPr wrap="square" lIns="36000" tIns="36000" rIns="0" bIns="18000" rtlCol="0">
            <a:spAutoFit/>
          </a:bodyPr>
          <a:lstStyle/>
          <a:p>
            <a:pPr lvl="0" fontAlgn="base">
              <a:spcBef>
                <a:spcPct val="50000"/>
              </a:spcBef>
              <a:spcAft>
                <a:spcPct val="0"/>
              </a:spcAft>
              <a:defRPr/>
            </a:pPr>
            <a:r>
              <a:rPr lang="en-US" sz="1400" b="1" dirty="0">
                <a:solidFill>
                  <a:schemeClr val="bg1">
                    <a:lumMod val="50000"/>
                  </a:schemeClr>
                </a:solidFill>
              </a:rPr>
              <a:t>Sub-element description: </a:t>
            </a:r>
            <a:r>
              <a:rPr kumimoji="0" lang="en-US" sz="14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rPr>
              <a:t>Supports </a:t>
            </a:r>
            <a:r>
              <a:rPr kumimoji="0" lang="en-AU" sz="14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rPr>
              <a:t>students to discuss their own cultural identities and draw connections with those of others. They transition from familiar to less familiar contexts and explore cultural continuity and change. They examine how people experience intercultural contexts differently.</a:t>
            </a:r>
            <a:endParaRPr kumimoji="0" lang="en-AU"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endParaRPr>
          </a:p>
        </p:txBody>
      </p:sp>
      <p:graphicFrame>
        <p:nvGraphicFramePr>
          <p:cNvPr id="24" name="Table 23">
            <a:extLst>
              <a:ext uri="{FF2B5EF4-FFF2-40B4-BE49-F238E27FC236}">
                <a16:creationId xmlns:a16="http://schemas.microsoft.com/office/drawing/2014/main" id="{6B2E5F71-BC60-F98C-3E64-80DB76387C7C}"/>
              </a:ext>
            </a:extLst>
          </p:cNvPr>
          <p:cNvGraphicFramePr>
            <a:graphicFrameLocks noGrp="1"/>
          </p:cNvGraphicFramePr>
          <p:nvPr>
            <p:extLst>
              <p:ext uri="{D42A27DB-BD31-4B8C-83A1-F6EECF244321}">
                <p14:modId xmlns:p14="http://schemas.microsoft.com/office/powerpoint/2010/main" val="4228334398"/>
              </p:ext>
            </p:extLst>
          </p:nvPr>
        </p:nvGraphicFramePr>
        <p:xfrm>
          <a:off x="3082563" y="4975178"/>
          <a:ext cx="1671107" cy="762000"/>
        </p:xfrm>
        <a:graphic>
          <a:graphicData uri="http://schemas.openxmlformats.org/drawingml/2006/table">
            <a:tbl>
              <a:tblPr firstRow="1" bandRow="1">
                <a:tableStyleId>{5940675A-B579-460E-94D1-54222C63F5DA}</a:tableStyleId>
              </a:tblPr>
              <a:tblGrid>
                <a:gridCol w="1671107">
                  <a:extLst>
                    <a:ext uri="{9D8B030D-6E8A-4147-A177-3AD203B41FA5}">
                      <a16:colId xmlns:a16="http://schemas.microsoft.com/office/drawing/2014/main" val="3197418839"/>
                    </a:ext>
                  </a:extLst>
                </a:gridCol>
              </a:tblGrid>
              <a:tr h="761798">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charset="0"/>
                          <a:ea typeface="+mn-ea"/>
                          <a:cs typeface="+mn-cs"/>
                        </a:rPr>
                        <a:t>AC9LF2U04</a:t>
                      </a:r>
                      <a:br>
                        <a:rPr kumimoji="0" lang="en-US" sz="1100" b="0" i="0" u="none" strike="noStrike" kern="1200" cap="none" spc="0" normalizeH="0" baseline="0" noProof="0" dirty="0">
                          <a:ln>
                            <a:noFill/>
                          </a:ln>
                          <a:solidFill>
                            <a:schemeClr val="bg1"/>
                          </a:solidFill>
                          <a:effectLst/>
                          <a:uLnTx/>
                          <a:uFillTx/>
                          <a:latin typeface="Arial" charset="0"/>
                          <a:ea typeface="+mn-ea"/>
                          <a:cs typeface="+mn-cs"/>
                        </a:rPr>
                      </a:br>
                      <a:r>
                        <a:rPr kumimoji="0" lang="en-AU" sz="1100" b="0" i="0" u="none" strike="noStrike" kern="1200" cap="none" spc="0" normalizeH="0" baseline="0" noProof="0" dirty="0">
                          <a:ln>
                            <a:noFill/>
                          </a:ln>
                          <a:solidFill>
                            <a:schemeClr val="bg1"/>
                          </a:solidFill>
                          <a:effectLst/>
                          <a:uLnTx/>
                          <a:uFillTx/>
                          <a:latin typeface="Arial" charset="0"/>
                          <a:ea typeface="+mn-ea"/>
                          <a:cs typeface="+mn-cs"/>
                        </a:rPr>
                        <a:t>notice that people use language in ways that reflect cultural practices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F218B"/>
                    </a:solidFill>
                  </a:tcPr>
                </a:tc>
                <a:extLst>
                  <a:ext uri="{0D108BD9-81ED-4DB2-BD59-A6C34878D82A}">
                    <a16:rowId xmlns:a16="http://schemas.microsoft.com/office/drawing/2014/main" val="4069392379"/>
                  </a:ext>
                </a:extLst>
              </a:tr>
            </a:tbl>
          </a:graphicData>
        </a:graphic>
      </p:graphicFrame>
      <p:sp>
        <p:nvSpPr>
          <p:cNvPr id="26" name="Arrow: Left 25">
            <a:extLst>
              <a:ext uri="{FF2B5EF4-FFF2-40B4-BE49-F238E27FC236}">
                <a16:creationId xmlns:a16="http://schemas.microsoft.com/office/drawing/2014/main" id="{CC67C8E1-7F42-6B12-02E2-099CEEE1C999}"/>
              </a:ext>
            </a:extLst>
          </p:cNvPr>
          <p:cNvSpPr/>
          <p:nvPr/>
        </p:nvSpPr>
        <p:spPr>
          <a:xfrm rot="16200000">
            <a:off x="3604308" y="4759835"/>
            <a:ext cx="287282" cy="143403"/>
          </a:xfrm>
          <a:prstGeom prst="leftArrow">
            <a:avLst/>
          </a:prstGeom>
          <a:solidFill>
            <a:srgbClr val="9F21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6193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D7B4C-CEE9-F7C7-D89E-8ABA5F4DAF33}"/>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FAF84B5-096E-4080-6D95-B37205D2D71A}"/>
              </a:ext>
            </a:extLst>
          </p:cNvPr>
          <p:cNvPicPr>
            <a:picLocks noChangeAspect="1"/>
          </p:cNvPicPr>
          <p:nvPr/>
        </p:nvPicPr>
        <p:blipFill>
          <a:blip r:embed="rId3"/>
          <a:stretch>
            <a:fillRect/>
          </a:stretch>
        </p:blipFill>
        <p:spPr>
          <a:xfrm>
            <a:off x="274074" y="2823577"/>
            <a:ext cx="11706578" cy="1877612"/>
          </a:xfrm>
          <a:prstGeom prst="rect">
            <a:avLst/>
          </a:prstGeom>
          <a:ln>
            <a:noFill/>
          </a:ln>
          <a:effectLst/>
        </p:spPr>
      </p:pic>
      <p:sp>
        <p:nvSpPr>
          <p:cNvPr id="2" name="Title 1">
            <a:extLst>
              <a:ext uri="{FF2B5EF4-FFF2-40B4-BE49-F238E27FC236}">
                <a16:creationId xmlns:a16="http://schemas.microsoft.com/office/drawing/2014/main" id="{19B33BB7-453B-A958-D2E8-2159B104BF88}"/>
              </a:ext>
            </a:extLst>
          </p:cNvPr>
          <p:cNvSpPr>
            <a:spLocks noGrp="1"/>
          </p:cNvSpPr>
          <p:nvPr>
            <p:ph type="title"/>
          </p:nvPr>
        </p:nvSpPr>
        <p:spPr>
          <a:xfrm>
            <a:off x="436033" y="366183"/>
            <a:ext cx="10838664" cy="591023"/>
          </a:xfrm>
        </p:spPr>
        <p:txBody>
          <a:bodyPr>
            <a:normAutofit fontScale="90000"/>
          </a:bodyPr>
          <a:lstStyle/>
          <a:p>
            <a:r>
              <a:rPr lang="en-AU" dirty="0"/>
              <a:t>Identifying connections to learning area content </a:t>
            </a:r>
          </a:p>
        </p:txBody>
      </p:sp>
      <p:sp>
        <p:nvSpPr>
          <p:cNvPr id="16" name="TextBox 15">
            <a:extLst>
              <a:ext uri="{FF2B5EF4-FFF2-40B4-BE49-F238E27FC236}">
                <a16:creationId xmlns:a16="http://schemas.microsoft.com/office/drawing/2014/main" id="{B58A702B-BD6B-7801-56B4-6F122A5A74A9}"/>
              </a:ext>
            </a:extLst>
          </p:cNvPr>
          <p:cNvSpPr txBox="1"/>
          <p:nvPr/>
        </p:nvSpPr>
        <p:spPr>
          <a:xfrm>
            <a:off x="274074" y="2440436"/>
            <a:ext cx="7354318" cy="21544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Learning continuum</a:t>
            </a:r>
            <a:endParaRPr lang="en-AU" sz="1400" i="1" dirty="0">
              <a:solidFill>
                <a:schemeClr val="bg1">
                  <a:lumMod val="50000"/>
                </a:schemeClr>
              </a:solidFill>
            </a:endParaRPr>
          </a:p>
        </p:txBody>
      </p:sp>
      <p:sp>
        <p:nvSpPr>
          <p:cNvPr id="37" name="TextBox 36">
            <a:extLst>
              <a:ext uri="{FF2B5EF4-FFF2-40B4-BE49-F238E27FC236}">
                <a16:creationId xmlns:a16="http://schemas.microsoft.com/office/drawing/2014/main" id="{52A67F55-2A0E-C40F-19BB-A9E6C8780204}"/>
              </a:ext>
            </a:extLst>
          </p:cNvPr>
          <p:cNvSpPr txBox="1"/>
          <p:nvPr/>
        </p:nvSpPr>
        <p:spPr>
          <a:xfrm>
            <a:off x="2002563" y="1037810"/>
            <a:ext cx="2160000" cy="830997"/>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t>Reflect on the relationship between cultures and identities</a:t>
            </a:r>
          </a:p>
        </p:txBody>
      </p:sp>
      <p:sp>
        <p:nvSpPr>
          <p:cNvPr id="38" name="Isosceles Triangle 37">
            <a:extLst>
              <a:ext uri="{FF2B5EF4-FFF2-40B4-BE49-F238E27FC236}">
                <a16:creationId xmlns:a16="http://schemas.microsoft.com/office/drawing/2014/main" id="{5768E2E6-42C6-FE3A-3D78-F32C8BF6E1D7}"/>
              </a:ext>
            </a:extLst>
          </p:cNvPr>
          <p:cNvSpPr/>
          <p:nvPr/>
        </p:nvSpPr>
        <p:spPr>
          <a:xfrm rot="16200000">
            <a:off x="1678562" y="1269310"/>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6" name="Rectangle 5">
            <a:extLst>
              <a:ext uri="{FF2B5EF4-FFF2-40B4-BE49-F238E27FC236}">
                <a16:creationId xmlns:a16="http://schemas.microsoft.com/office/drawing/2014/main" id="{79251C72-F19F-043B-60A0-56E7E4657C74}"/>
              </a:ext>
            </a:extLst>
          </p:cNvPr>
          <p:cNvSpPr/>
          <p:nvPr/>
        </p:nvSpPr>
        <p:spPr>
          <a:xfrm>
            <a:off x="4566289" y="4902549"/>
            <a:ext cx="7354312" cy="1253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a:extLst>
              <a:ext uri="{FF2B5EF4-FFF2-40B4-BE49-F238E27FC236}">
                <a16:creationId xmlns:a16="http://schemas.microsoft.com/office/drawing/2014/main" id="{EEDD937A-D9A7-F4A7-C388-95F59438572E}"/>
              </a:ext>
            </a:extLst>
          </p:cNvPr>
          <p:cNvSpPr/>
          <p:nvPr/>
        </p:nvSpPr>
        <p:spPr>
          <a:xfrm rot="5400000" flipH="1">
            <a:off x="4162563" y="1278717"/>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4" name="Picture 13">
            <a:extLst>
              <a:ext uri="{FF2B5EF4-FFF2-40B4-BE49-F238E27FC236}">
                <a16:creationId xmlns:a16="http://schemas.microsoft.com/office/drawing/2014/main" id="{CBA8F38D-8184-5C84-A863-2D9A07BB86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923" y="900091"/>
            <a:ext cx="1198637" cy="1253081"/>
          </a:xfrm>
          <a:prstGeom prst="rect">
            <a:avLst/>
          </a:prstGeom>
        </p:spPr>
      </p:pic>
      <p:sp>
        <p:nvSpPr>
          <p:cNvPr id="22" name="TextBox 21">
            <a:extLst>
              <a:ext uri="{FF2B5EF4-FFF2-40B4-BE49-F238E27FC236}">
                <a16:creationId xmlns:a16="http://schemas.microsoft.com/office/drawing/2014/main" id="{AD18BA5B-0617-7C48-0E27-1D9CBA22ED8C}"/>
              </a:ext>
            </a:extLst>
          </p:cNvPr>
          <p:cNvSpPr txBox="1"/>
          <p:nvPr/>
        </p:nvSpPr>
        <p:spPr>
          <a:xfrm>
            <a:off x="4486564" y="1036843"/>
            <a:ext cx="7705019" cy="916302"/>
          </a:xfrm>
          <a:prstGeom prst="rect">
            <a:avLst/>
          </a:prstGeom>
          <a:noFill/>
          <a:ln>
            <a:noFill/>
          </a:ln>
          <a:effectLst/>
        </p:spPr>
        <p:txBody>
          <a:bodyPr wrap="square" lIns="36000" tIns="36000" rIns="0" bIns="18000" rtlCol="0">
            <a:spAutoFit/>
          </a:bodyPr>
          <a:lstStyle/>
          <a:p>
            <a:pPr lvl="0" fontAlgn="base">
              <a:spcBef>
                <a:spcPct val="50000"/>
              </a:spcBef>
              <a:spcAft>
                <a:spcPct val="0"/>
              </a:spcAft>
              <a:defRPr/>
            </a:pPr>
            <a:r>
              <a:rPr lang="en-US" sz="1400" b="1" dirty="0">
                <a:solidFill>
                  <a:schemeClr val="bg1">
                    <a:lumMod val="50000"/>
                  </a:schemeClr>
                </a:solidFill>
              </a:rPr>
              <a:t>Sub-element description</a:t>
            </a:r>
            <a:r>
              <a:rPr lang="en-US" sz="1400" b="1" dirty="0">
                <a:solidFill>
                  <a:schemeClr val="tx1">
                    <a:lumMod val="50000"/>
                    <a:lumOff val="50000"/>
                  </a:schemeClr>
                </a:solidFill>
              </a:rPr>
              <a:t>: </a:t>
            </a:r>
            <a:r>
              <a:rPr kumimoji="0" lang="en-US" sz="14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rPr>
              <a:t>Supports </a:t>
            </a:r>
            <a:r>
              <a:rPr kumimoji="0" lang="en-AU" sz="14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rPr>
              <a:t>students to discuss their own cultural identities and draw connections with those of others. They transition from familiar to less familiar contexts and explore cultural continuity and change. They examine how people experience intercultural contexts differently.</a:t>
            </a:r>
            <a:endParaRPr kumimoji="0" lang="en-AU"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endParaRPr>
          </a:p>
        </p:txBody>
      </p:sp>
      <p:graphicFrame>
        <p:nvGraphicFramePr>
          <p:cNvPr id="3" name="Table 2">
            <a:extLst>
              <a:ext uri="{FF2B5EF4-FFF2-40B4-BE49-F238E27FC236}">
                <a16:creationId xmlns:a16="http://schemas.microsoft.com/office/drawing/2014/main" id="{4C20D116-A78D-6E99-66A7-350E18D9E979}"/>
              </a:ext>
            </a:extLst>
          </p:cNvPr>
          <p:cNvGraphicFramePr>
            <a:graphicFrameLocks noGrp="1"/>
          </p:cNvGraphicFramePr>
          <p:nvPr>
            <p:extLst>
              <p:ext uri="{D42A27DB-BD31-4B8C-83A1-F6EECF244321}">
                <p14:modId xmlns:p14="http://schemas.microsoft.com/office/powerpoint/2010/main" val="2262279189"/>
              </p:ext>
            </p:extLst>
          </p:nvPr>
        </p:nvGraphicFramePr>
        <p:xfrm>
          <a:off x="1238491" y="4701189"/>
          <a:ext cx="10742162" cy="1051560"/>
        </p:xfrm>
        <a:graphic>
          <a:graphicData uri="http://schemas.openxmlformats.org/drawingml/2006/table">
            <a:tbl>
              <a:tblPr firstRow="1" bandRow="1">
                <a:tableStyleId>{5940675A-B579-460E-94D1-54222C63F5DA}</a:tableStyleId>
              </a:tblPr>
              <a:tblGrid>
                <a:gridCol w="1777759">
                  <a:extLst>
                    <a:ext uri="{9D8B030D-6E8A-4147-A177-3AD203B41FA5}">
                      <a16:colId xmlns:a16="http://schemas.microsoft.com/office/drawing/2014/main" val="3197418839"/>
                    </a:ext>
                  </a:extLst>
                </a:gridCol>
                <a:gridCol w="1793875">
                  <a:extLst>
                    <a:ext uri="{9D8B030D-6E8A-4147-A177-3AD203B41FA5}">
                      <a16:colId xmlns:a16="http://schemas.microsoft.com/office/drawing/2014/main" val="1902861017"/>
                    </a:ext>
                  </a:extLst>
                </a:gridCol>
                <a:gridCol w="1785938">
                  <a:extLst>
                    <a:ext uri="{9D8B030D-6E8A-4147-A177-3AD203B41FA5}">
                      <a16:colId xmlns:a16="http://schemas.microsoft.com/office/drawing/2014/main" val="3499461828"/>
                    </a:ext>
                  </a:extLst>
                </a:gridCol>
                <a:gridCol w="1804987">
                  <a:extLst>
                    <a:ext uri="{9D8B030D-6E8A-4147-A177-3AD203B41FA5}">
                      <a16:colId xmlns:a16="http://schemas.microsoft.com/office/drawing/2014/main" val="2858527936"/>
                    </a:ext>
                  </a:extLst>
                </a:gridCol>
                <a:gridCol w="1776413">
                  <a:extLst>
                    <a:ext uri="{9D8B030D-6E8A-4147-A177-3AD203B41FA5}">
                      <a16:colId xmlns:a16="http://schemas.microsoft.com/office/drawing/2014/main" val="3422882292"/>
                    </a:ext>
                  </a:extLst>
                </a:gridCol>
                <a:gridCol w="1803190">
                  <a:extLst>
                    <a:ext uri="{9D8B030D-6E8A-4147-A177-3AD203B41FA5}">
                      <a16:colId xmlns:a16="http://schemas.microsoft.com/office/drawing/2014/main" val="1982694862"/>
                    </a:ext>
                  </a:extLst>
                </a:gridCol>
              </a:tblGrid>
              <a:tr h="437151">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AC9LFF01</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AU" sz="900" b="0" i="0" u="none" strike="noStrike" kern="1200" cap="none" spc="0" normalizeH="0" baseline="0" noProof="0" dirty="0">
                          <a:ln>
                            <a:noFill/>
                          </a:ln>
                          <a:solidFill>
                            <a:schemeClr val="bg1"/>
                          </a:solidFill>
                          <a:effectLst/>
                          <a:uLnTx/>
                          <a:uFillTx/>
                          <a:latin typeface="Arial" charset="0"/>
                          <a:ea typeface="+mn-ea"/>
                          <a:cs typeface="+mn-cs"/>
                        </a:rPr>
                        <a:t>with support, recognise and communicate meaning in French</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F218B"/>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AC9LF2U04</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900" b="0" i="0" u="none" strike="noStrike" kern="1200" cap="none" spc="0" normalizeH="0" baseline="0" noProof="0" dirty="0">
                          <a:ln>
                            <a:noFill/>
                          </a:ln>
                          <a:solidFill>
                            <a:schemeClr val="bg1"/>
                          </a:solidFill>
                          <a:effectLst/>
                          <a:uLnTx/>
                          <a:uFillTx/>
                          <a:latin typeface="Arial" charset="0"/>
                          <a:ea typeface="+mn-ea"/>
                          <a:cs typeface="+mn-cs"/>
                        </a:rPr>
                        <a:t>notice that people use language in ways that reflect cultural practices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F218B"/>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AC9LF4U03</a:t>
                      </a:r>
                      <a:br>
                        <a:rPr kumimoji="0" lang="en-US" sz="900" b="1" i="0" u="none" strike="noStrike" kern="1200" cap="none" spc="0" normalizeH="0" baseline="0" noProof="0">
                          <a:ln>
                            <a:noFill/>
                          </a:ln>
                          <a:solidFill>
                            <a:schemeClr val="bg1"/>
                          </a:solidFill>
                          <a:effectLst/>
                          <a:uLnTx/>
                          <a:uFillTx/>
                          <a:latin typeface="Arial" charset="0"/>
                          <a:ea typeface="+mn-ea"/>
                          <a:cs typeface="+mn-cs"/>
                        </a:rPr>
                      </a:br>
                      <a:r>
                        <a:rPr kumimoji="0" lang="en-AU" sz="900" b="0" i="0" u="none" strike="noStrike" kern="1200" cap="none" spc="0" normalizeH="0" baseline="0" noProof="0">
                          <a:ln>
                            <a:noFill/>
                          </a:ln>
                          <a:solidFill>
                            <a:schemeClr val="bg1"/>
                          </a:solidFill>
                          <a:effectLst/>
                          <a:uLnTx/>
                          <a:uFillTx/>
                          <a:latin typeface="Arial" charset="0"/>
                          <a:ea typeface="+mn-ea"/>
                          <a:cs typeface="+mn-cs"/>
                        </a:rPr>
                        <a:t>recognise familiar French language features and compare with those of English, in known contexts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F218B"/>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AC9LF6U04</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AU" sz="900" b="0" i="0" u="none" strike="noStrike" kern="1200" cap="none" spc="0" normalizeH="0" baseline="0" noProof="0" dirty="0">
                          <a:ln>
                            <a:noFill/>
                          </a:ln>
                          <a:solidFill>
                            <a:schemeClr val="bg1"/>
                          </a:solidFill>
                          <a:effectLst/>
                          <a:uLnTx/>
                          <a:uFillTx/>
                          <a:latin typeface="Arial" charset="0"/>
                          <a:ea typeface="+mn-ea"/>
                          <a:cs typeface="+mn-cs"/>
                        </a:rPr>
                        <a:t>recognise that language reflects cultural practices, values and identity, and that this impacts on non-verbal and verbal communication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F218B"/>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solidFill>
                            <a:schemeClr val="bg1"/>
                          </a:solidFill>
                          <a:effectLst/>
                          <a:uLnTx/>
                          <a:uFillTx/>
                          <a:latin typeface="Arial" charset="0"/>
                          <a:ea typeface="+mn-ea"/>
                          <a:cs typeface="+mn-cs"/>
                        </a:rPr>
                        <a:t>AC9LF8U04</a:t>
                      </a:r>
                      <a:br>
                        <a:rPr kumimoji="0" lang="en-AU" sz="900" b="1" i="0" u="none" strike="noStrike" kern="1200" cap="none" spc="0" normalizeH="0" baseline="0" noProof="0" dirty="0">
                          <a:ln>
                            <a:noFill/>
                          </a:ln>
                          <a:solidFill>
                            <a:schemeClr val="bg1"/>
                          </a:solidFill>
                          <a:effectLst/>
                          <a:uLnTx/>
                          <a:uFillTx/>
                          <a:latin typeface="Arial" charset="0"/>
                          <a:ea typeface="+mn-ea"/>
                          <a:cs typeface="+mn-cs"/>
                        </a:rPr>
                      </a:br>
                      <a:r>
                        <a:rPr kumimoji="0" lang="en-AU" sz="900" b="0" i="0" u="none" strike="noStrike" kern="1200" cap="none" spc="0" normalizeH="0" baseline="0" noProof="0" dirty="0">
                          <a:ln>
                            <a:noFill/>
                          </a:ln>
                          <a:solidFill>
                            <a:schemeClr val="bg1"/>
                          </a:solidFill>
                          <a:effectLst/>
                          <a:uLnTx/>
                          <a:uFillTx/>
                          <a:latin typeface="Arial" charset="0"/>
                          <a:ea typeface="+mn-ea"/>
                          <a:cs typeface="+mn-cs"/>
                        </a:rPr>
                        <a:t>reflect on and explain how identity is shaped by language(s), culture(s), beliefs, attitudes and values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F218B"/>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solidFill>
                            <a:schemeClr val="bg1"/>
                          </a:solidFill>
                          <a:effectLst/>
                          <a:uLnTx/>
                          <a:uFillTx/>
                          <a:latin typeface="Arial" charset="0"/>
                          <a:ea typeface="+mn-ea"/>
                          <a:cs typeface="+mn-cs"/>
                        </a:rPr>
                        <a:t>AC9LF10U04</a:t>
                      </a:r>
                      <a:br>
                        <a:rPr kumimoji="0" lang="en-AU" sz="900" b="0" i="0" u="none" strike="noStrike" kern="1200" cap="none" spc="0" normalizeH="0" baseline="0" noProof="0" dirty="0">
                          <a:ln>
                            <a:noFill/>
                          </a:ln>
                          <a:solidFill>
                            <a:schemeClr val="bg1"/>
                          </a:solidFill>
                          <a:effectLst/>
                          <a:uLnTx/>
                          <a:uFillTx/>
                          <a:latin typeface="Arial" charset="0"/>
                          <a:ea typeface="+mn-ea"/>
                          <a:cs typeface="+mn-cs"/>
                        </a:rPr>
                      </a:br>
                      <a:r>
                        <a:rPr kumimoji="0" lang="en-AU" sz="900" b="0" i="0" u="none" strike="noStrike" kern="1200" cap="none" spc="0" normalizeH="0" baseline="0" noProof="0" dirty="0">
                          <a:ln>
                            <a:noFill/>
                          </a:ln>
                          <a:solidFill>
                            <a:schemeClr val="bg1"/>
                          </a:solidFill>
                          <a:effectLst/>
                          <a:uLnTx/>
                          <a:uFillTx/>
                          <a:latin typeface="Arial" charset="0"/>
                          <a:ea typeface="+mn-ea"/>
                          <a:cs typeface="+mn-cs"/>
                        </a:rPr>
                        <a:t>reflect on and evaluate how identity is shaped by language(s), culture(s), beliefs, attitudes and values and how these affect ways of communicating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F218B"/>
                    </a:solidFill>
                  </a:tcPr>
                </a:tc>
                <a:extLst>
                  <a:ext uri="{0D108BD9-81ED-4DB2-BD59-A6C34878D82A}">
                    <a16:rowId xmlns:a16="http://schemas.microsoft.com/office/drawing/2014/main" val="4069392379"/>
                  </a:ext>
                </a:extLst>
              </a:tr>
            </a:tbl>
          </a:graphicData>
        </a:graphic>
      </p:graphicFrame>
    </p:spTree>
    <p:extLst>
      <p:ext uri="{BB962C8B-B14F-4D97-AF65-F5344CB8AC3E}">
        <p14:creationId xmlns:p14="http://schemas.microsoft.com/office/powerpoint/2010/main" val="342162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93AD-33A7-1289-7925-6109F8D7B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54C39-5567-04F8-6ED5-2130D19A4F10}"/>
              </a:ext>
            </a:extLst>
          </p:cNvPr>
          <p:cNvSpPr>
            <a:spLocks noGrp="1"/>
          </p:cNvSpPr>
          <p:nvPr>
            <p:ph type="title"/>
          </p:nvPr>
        </p:nvSpPr>
        <p:spPr>
          <a:xfrm>
            <a:off x="436033" y="366183"/>
            <a:ext cx="10838664" cy="591023"/>
          </a:xfrm>
        </p:spPr>
        <p:txBody>
          <a:bodyPr>
            <a:normAutofit fontScale="90000"/>
          </a:bodyPr>
          <a:lstStyle/>
          <a:p>
            <a:r>
              <a:rPr lang="en-AU" dirty="0"/>
              <a:t>Identifying connections to learning area content </a:t>
            </a:r>
          </a:p>
        </p:txBody>
      </p:sp>
      <p:sp>
        <p:nvSpPr>
          <p:cNvPr id="11" name="TextBox 10">
            <a:extLst>
              <a:ext uri="{FF2B5EF4-FFF2-40B4-BE49-F238E27FC236}">
                <a16:creationId xmlns:a16="http://schemas.microsoft.com/office/drawing/2014/main" id="{4B100D77-278C-9D62-C1AE-03BF3AEE9874}"/>
              </a:ext>
            </a:extLst>
          </p:cNvPr>
          <p:cNvSpPr txBox="1"/>
          <p:nvPr/>
        </p:nvSpPr>
        <p:spPr>
          <a:xfrm>
            <a:off x="4579168" y="1053438"/>
            <a:ext cx="7354318" cy="430887"/>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Sub-element description:  </a:t>
            </a:r>
            <a:r>
              <a:rPr lang="en-AU" sz="1400" dirty="0">
                <a:solidFill>
                  <a:schemeClr val="tx1">
                    <a:lumMod val="50000"/>
                    <a:lumOff val="50000"/>
                  </a:schemeClr>
                </a:solidFill>
              </a:rPr>
              <a:t>Supports students to analyse how these are shaped, preserved or transmitted over time and place.</a:t>
            </a:r>
          </a:p>
        </p:txBody>
      </p:sp>
      <p:sp>
        <p:nvSpPr>
          <p:cNvPr id="7" name="Isosceles Triangle 6">
            <a:extLst>
              <a:ext uri="{FF2B5EF4-FFF2-40B4-BE49-F238E27FC236}">
                <a16:creationId xmlns:a16="http://schemas.microsoft.com/office/drawing/2014/main" id="{A8C2A8FF-CACA-B4E3-2221-6108CF341DE1}"/>
              </a:ext>
            </a:extLst>
          </p:cNvPr>
          <p:cNvSpPr/>
          <p:nvPr/>
        </p:nvSpPr>
        <p:spPr>
          <a:xfrm rot="16200000">
            <a:off x="1678562" y="1130410"/>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9" name="Isosceles Triangle 8">
            <a:extLst>
              <a:ext uri="{FF2B5EF4-FFF2-40B4-BE49-F238E27FC236}">
                <a16:creationId xmlns:a16="http://schemas.microsoft.com/office/drawing/2014/main" id="{F4D809A7-3544-3456-0A52-FF3B4182B236}"/>
              </a:ext>
            </a:extLst>
          </p:cNvPr>
          <p:cNvSpPr/>
          <p:nvPr/>
        </p:nvSpPr>
        <p:spPr>
          <a:xfrm rot="5400000" flipH="1">
            <a:off x="4162563" y="1128242"/>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6" name="Picture 5">
            <a:extLst>
              <a:ext uri="{FF2B5EF4-FFF2-40B4-BE49-F238E27FC236}">
                <a16:creationId xmlns:a16="http://schemas.microsoft.com/office/drawing/2014/main" id="{D348780E-512D-3FF0-F157-BECF0DC532D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50044" y="3253159"/>
            <a:ext cx="11583157" cy="1147407"/>
          </a:xfrm>
          <a:prstGeom prst="rect">
            <a:avLst/>
          </a:prstGeom>
          <a:ln w="6350">
            <a:solidFill>
              <a:srgbClr val="808080"/>
            </a:solidFill>
          </a:ln>
          <a:effectLst/>
        </p:spPr>
      </p:pic>
      <p:pic>
        <p:nvPicPr>
          <p:cNvPr id="8" name="Picture 7">
            <a:extLst>
              <a:ext uri="{FF2B5EF4-FFF2-40B4-BE49-F238E27FC236}">
                <a16:creationId xmlns:a16="http://schemas.microsoft.com/office/drawing/2014/main" id="{FD4F7803-8942-51A0-1C49-EEB251DCA20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5975" y="2687080"/>
            <a:ext cx="11577226" cy="569058"/>
          </a:xfrm>
          <a:prstGeom prst="rect">
            <a:avLst/>
          </a:prstGeom>
          <a:ln>
            <a:solidFill>
              <a:srgbClr val="808080"/>
            </a:solidFill>
          </a:ln>
        </p:spPr>
      </p:pic>
      <p:sp>
        <p:nvSpPr>
          <p:cNvPr id="14" name="TextBox 13">
            <a:extLst>
              <a:ext uri="{FF2B5EF4-FFF2-40B4-BE49-F238E27FC236}">
                <a16:creationId xmlns:a16="http://schemas.microsoft.com/office/drawing/2014/main" id="{797A1E14-6198-0F35-C0F3-7078A671E0B0}"/>
              </a:ext>
            </a:extLst>
          </p:cNvPr>
          <p:cNvSpPr txBox="1"/>
          <p:nvPr/>
        </p:nvSpPr>
        <p:spPr>
          <a:xfrm>
            <a:off x="2002563" y="979935"/>
            <a:ext cx="2160000" cy="830997"/>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t>Examine cultural perspectives and worldviews</a:t>
            </a:r>
          </a:p>
        </p:txBody>
      </p:sp>
      <p:pic>
        <p:nvPicPr>
          <p:cNvPr id="19" name="Picture 18">
            <a:extLst>
              <a:ext uri="{FF2B5EF4-FFF2-40B4-BE49-F238E27FC236}">
                <a16:creationId xmlns:a16="http://schemas.microsoft.com/office/drawing/2014/main" id="{B591FCEC-8E22-E0D2-5EBC-163CAD88F38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9923" y="900091"/>
            <a:ext cx="1198637" cy="1253081"/>
          </a:xfrm>
          <a:prstGeom prst="rect">
            <a:avLst/>
          </a:prstGeom>
        </p:spPr>
      </p:pic>
      <p:graphicFrame>
        <p:nvGraphicFramePr>
          <p:cNvPr id="20" name="Table 19">
            <a:extLst>
              <a:ext uri="{FF2B5EF4-FFF2-40B4-BE49-F238E27FC236}">
                <a16:creationId xmlns:a16="http://schemas.microsoft.com/office/drawing/2014/main" id="{FED1E187-F21A-6831-C38B-98A952464864}"/>
              </a:ext>
            </a:extLst>
          </p:cNvPr>
          <p:cNvGraphicFramePr>
            <a:graphicFrameLocks noGrp="1"/>
          </p:cNvGraphicFramePr>
          <p:nvPr>
            <p:extLst>
              <p:ext uri="{D42A27DB-BD31-4B8C-83A1-F6EECF244321}">
                <p14:modId xmlns:p14="http://schemas.microsoft.com/office/powerpoint/2010/main" val="2971030598"/>
              </p:ext>
            </p:extLst>
          </p:nvPr>
        </p:nvGraphicFramePr>
        <p:xfrm>
          <a:off x="1296828" y="4738455"/>
          <a:ext cx="1632031" cy="836603"/>
        </p:xfrm>
        <a:graphic>
          <a:graphicData uri="http://schemas.openxmlformats.org/drawingml/2006/table">
            <a:tbl>
              <a:tblPr firstRow="1" bandRow="1">
                <a:tableStyleId>{5940675A-B579-460E-94D1-54222C63F5DA}</a:tableStyleId>
              </a:tblPr>
              <a:tblGrid>
                <a:gridCol w="1632031">
                  <a:extLst>
                    <a:ext uri="{9D8B030D-6E8A-4147-A177-3AD203B41FA5}">
                      <a16:colId xmlns:a16="http://schemas.microsoft.com/office/drawing/2014/main" val="3197418839"/>
                    </a:ext>
                  </a:extLst>
                </a:gridCol>
              </a:tblGrid>
              <a:tr h="836603">
                <a:tc>
                  <a:txBody>
                    <a:bodyPr/>
                    <a:lstStyle/>
                    <a:p>
                      <a:r>
                        <a:rPr lang="en-US" sz="1000" b="1" dirty="0">
                          <a:solidFill>
                            <a:schemeClr val="bg1"/>
                          </a:solidFill>
                        </a:rPr>
                        <a:t>AC9ADAFE01</a:t>
                      </a:r>
                    </a:p>
                    <a:p>
                      <a:r>
                        <a:rPr lang="en-AU" sz="1000" b="0" dirty="0">
                          <a:solidFill>
                            <a:schemeClr val="bg1"/>
                          </a:solidFill>
                        </a:rPr>
                        <a:t>explore how and why the arts are important for people and communities</a:t>
                      </a:r>
                      <a:endParaRPr lang="en-US" sz="10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069392379"/>
                  </a:ext>
                </a:extLst>
              </a:tr>
            </a:tbl>
          </a:graphicData>
        </a:graphic>
      </p:graphicFrame>
      <p:sp>
        <p:nvSpPr>
          <p:cNvPr id="22" name="Arrow: Left 21">
            <a:extLst>
              <a:ext uri="{FF2B5EF4-FFF2-40B4-BE49-F238E27FC236}">
                <a16:creationId xmlns:a16="http://schemas.microsoft.com/office/drawing/2014/main" id="{A03C2A77-70A7-FB0D-8C82-06B31A2A1BC9}"/>
              </a:ext>
            </a:extLst>
          </p:cNvPr>
          <p:cNvSpPr/>
          <p:nvPr/>
        </p:nvSpPr>
        <p:spPr>
          <a:xfrm rot="16200000">
            <a:off x="1880829" y="4415042"/>
            <a:ext cx="216000" cy="241349"/>
          </a:xfrm>
          <a:prstGeom prst="lef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164AB306-3A95-188F-A408-CD73A9169ED6}"/>
              </a:ext>
            </a:extLst>
          </p:cNvPr>
          <p:cNvSpPr txBox="1"/>
          <p:nvPr/>
        </p:nvSpPr>
        <p:spPr>
          <a:xfrm>
            <a:off x="1323299" y="4508444"/>
            <a:ext cx="551226" cy="153888"/>
          </a:xfrm>
          <a:prstGeom prst="rect">
            <a:avLst/>
          </a:prstGeom>
          <a:noFill/>
        </p:spPr>
        <p:txBody>
          <a:bodyPr wrap="square" lIns="0" tIns="0" rIns="0" bIns="0" rtlCol="0">
            <a:spAutoFit/>
          </a:bodyPr>
          <a:lstStyle/>
          <a:p>
            <a:r>
              <a:rPr lang="en-AU" sz="1000" dirty="0">
                <a:solidFill>
                  <a:schemeClr val="accent5"/>
                </a:solidFill>
              </a:rPr>
              <a:t>Dance</a:t>
            </a:r>
          </a:p>
        </p:txBody>
      </p:sp>
      <p:graphicFrame>
        <p:nvGraphicFramePr>
          <p:cNvPr id="26" name="Table 25">
            <a:extLst>
              <a:ext uri="{FF2B5EF4-FFF2-40B4-BE49-F238E27FC236}">
                <a16:creationId xmlns:a16="http://schemas.microsoft.com/office/drawing/2014/main" id="{79080354-5A87-0702-2C20-31508114BFCC}"/>
              </a:ext>
            </a:extLst>
          </p:cNvPr>
          <p:cNvGraphicFramePr>
            <a:graphicFrameLocks noGrp="1"/>
          </p:cNvGraphicFramePr>
          <p:nvPr>
            <p:extLst>
              <p:ext uri="{D42A27DB-BD31-4B8C-83A1-F6EECF244321}">
                <p14:modId xmlns:p14="http://schemas.microsoft.com/office/powerpoint/2010/main" val="2496098568"/>
              </p:ext>
            </p:extLst>
          </p:nvPr>
        </p:nvGraphicFramePr>
        <p:xfrm>
          <a:off x="4899261" y="4750935"/>
          <a:ext cx="1632031" cy="1005840"/>
        </p:xfrm>
        <a:graphic>
          <a:graphicData uri="http://schemas.openxmlformats.org/drawingml/2006/table">
            <a:tbl>
              <a:tblPr firstRow="1" bandRow="1">
                <a:tableStyleId>{5940675A-B579-460E-94D1-54222C63F5DA}</a:tableStyleId>
              </a:tblPr>
              <a:tblGrid>
                <a:gridCol w="1632031">
                  <a:extLst>
                    <a:ext uri="{9D8B030D-6E8A-4147-A177-3AD203B41FA5}">
                      <a16:colId xmlns:a16="http://schemas.microsoft.com/office/drawing/2014/main" val="3197418839"/>
                    </a:ext>
                  </a:extLst>
                </a:gridCol>
              </a:tblGrid>
              <a:tr h="977044">
                <a:tc>
                  <a:txBody>
                    <a:bodyPr/>
                    <a:lstStyle/>
                    <a:p>
                      <a:r>
                        <a:rPr lang="en-US" sz="1000" b="1" dirty="0">
                          <a:solidFill>
                            <a:schemeClr val="bg1"/>
                          </a:solidFill>
                        </a:rPr>
                        <a:t>AC9ADR4E01 </a:t>
                      </a:r>
                    </a:p>
                    <a:p>
                      <a:r>
                        <a:rPr lang="en-AU" sz="1000" b="0" dirty="0">
                          <a:solidFill>
                            <a:schemeClr val="bg1"/>
                          </a:solidFill>
                        </a:rPr>
                        <a:t>explore where, why and how drama is created and/or performed across cultures, times, places and/or other contexts</a:t>
                      </a:r>
                      <a:endParaRPr lang="en-US" sz="10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069392379"/>
                  </a:ext>
                </a:extLst>
              </a:tr>
            </a:tbl>
          </a:graphicData>
        </a:graphic>
      </p:graphicFrame>
      <p:sp>
        <p:nvSpPr>
          <p:cNvPr id="28" name="Arrow: Left 27">
            <a:extLst>
              <a:ext uri="{FF2B5EF4-FFF2-40B4-BE49-F238E27FC236}">
                <a16:creationId xmlns:a16="http://schemas.microsoft.com/office/drawing/2014/main" id="{A258C2E6-EF70-942B-8A5E-74186E60E8BF}"/>
              </a:ext>
            </a:extLst>
          </p:cNvPr>
          <p:cNvSpPr/>
          <p:nvPr/>
        </p:nvSpPr>
        <p:spPr>
          <a:xfrm rot="16200000">
            <a:off x="5469439" y="4419369"/>
            <a:ext cx="216000" cy="241349"/>
          </a:xfrm>
          <a:prstGeom prst="lef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00"/>
          </a:p>
        </p:txBody>
      </p:sp>
      <p:sp>
        <p:nvSpPr>
          <p:cNvPr id="30" name="Arrow: Left 29">
            <a:extLst>
              <a:ext uri="{FF2B5EF4-FFF2-40B4-BE49-F238E27FC236}">
                <a16:creationId xmlns:a16="http://schemas.microsoft.com/office/drawing/2014/main" id="{9F5EE6A7-A435-0C3A-1726-C8FE50151564}"/>
              </a:ext>
            </a:extLst>
          </p:cNvPr>
          <p:cNvSpPr/>
          <p:nvPr/>
        </p:nvSpPr>
        <p:spPr>
          <a:xfrm rot="16200000">
            <a:off x="7787114" y="4477634"/>
            <a:ext cx="216000" cy="241349"/>
          </a:xfrm>
          <a:prstGeom prst="lef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00"/>
          </a:p>
        </p:txBody>
      </p:sp>
      <p:graphicFrame>
        <p:nvGraphicFramePr>
          <p:cNvPr id="31" name="Table 30">
            <a:extLst>
              <a:ext uri="{FF2B5EF4-FFF2-40B4-BE49-F238E27FC236}">
                <a16:creationId xmlns:a16="http://schemas.microsoft.com/office/drawing/2014/main" id="{AD8A7E1A-842D-E519-0F4F-2BB90F0B3F57}"/>
              </a:ext>
            </a:extLst>
          </p:cNvPr>
          <p:cNvGraphicFramePr>
            <a:graphicFrameLocks noGrp="1"/>
          </p:cNvGraphicFramePr>
          <p:nvPr>
            <p:extLst>
              <p:ext uri="{D42A27DB-BD31-4B8C-83A1-F6EECF244321}">
                <p14:modId xmlns:p14="http://schemas.microsoft.com/office/powerpoint/2010/main" val="723736834"/>
              </p:ext>
            </p:extLst>
          </p:nvPr>
        </p:nvGraphicFramePr>
        <p:xfrm>
          <a:off x="6654767" y="4779507"/>
          <a:ext cx="1632031" cy="1050957"/>
        </p:xfrm>
        <a:graphic>
          <a:graphicData uri="http://schemas.openxmlformats.org/drawingml/2006/table">
            <a:tbl>
              <a:tblPr firstRow="1" bandRow="1">
                <a:tableStyleId>{5940675A-B579-460E-94D1-54222C63F5DA}</a:tableStyleId>
              </a:tblPr>
              <a:tblGrid>
                <a:gridCol w="1632031">
                  <a:extLst>
                    <a:ext uri="{9D8B030D-6E8A-4147-A177-3AD203B41FA5}">
                      <a16:colId xmlns:a16="http://schemas.microsoft.com/office/drawing/2014/main" val="3197418839"/>
                    </a:ext>
                  </a:extLst>
                </a:gridCol>
              </a:tblGrid>
              <a:tr h="1050957">
                <a:tc>
                  <a:txBody>
                    <a:bodyPr/>
                    <a:lstStyle/>
                    <a:p>
                      <a:r>
                        <a:rPr lang="en-US" sz="1000" b="1" dirty="0">
                          <a:solidFill>
                            <a:schemeClr val="bg1"/>
                          </a:solidFill>
                        </a:rPr>
                        <a:t>AC9AMA6E02</a:t>
                      </a:r>
                    </a:p>
                    <a:p>
                      <a:r>
                        <a:rPr lang="en-AU" sz="1000" b="0" dirty="0">
                          <a:solidFill>
                            <a:schemeClr val="bg1"/>
                          </a:solidFill>
                        </a:rPr>
                        <a:t>explore ways First Nations Australians use media arts to continue and revitalise cultures</a:t>
                      </a:r>
                      <a:endParaRPr lang="en-US" sz="10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069392379"/>
                  </a:ext>
                </a:extLst>
              </a:tr>
            </a:tbl>
          </a:graphicData>
        </a:graphic>
      </p:graphicFrame>
      <p:graphicFrame>
        <p:nvGraphicFramePr>
          <p:cNvPr id="32" name="Table 31">
            <a:extLst>
              <a:ext uri="{FF2B5EF4-FFF2-40B4-BE49-F238E27FC236}">
                <a16:creationId xmlns:a16="http://schemas.microsoft.com/office/drawing/2014/main" id="{0067D251-C432-4E9F-4CB2-70A5BFC6F5F9}"/>
              </a:ext>
            </a:extLst>
          </p:cNvPr>
          <p:cNvGraphicFramePr>
            <a:graphicFrameLocks noGrp="1"/>
          </p:cNvGraphicFramePr>
          <p:nvPr>
            <p:extLst>
              <p:ext uri="{D42A27DB-BD31-4B8C-83A1-F6EECF244321}">
                <p14:modId xmlns:p14="http://schemas.microsoft.com/office/powerpoint/2010/main" val="3181425136"/>
              </p:ext>
            </p:extLst>
          </p:nvPr>
        </p:nvGraphicFramePr>
        <p:xfrm>
          <a:off x="10278608" y="4764617"/>
          <a:ext cx="1632031" cy="1310640"/>
        </p:xfrm>
        <a:graphic>
          <a:graphicData uri="http://schemas.openxmlformats.org/drawingml/2006/table">
            <a:tbl>
              <a:tblPr firstRow="1" bandRow="1">
                <a:tableStyleId>{5940675A-B579-460E-94D1-54222C63F5DA}</a:tableStyleId>
              </a:tblPr>
              <a:tblGrid>
                <a:gridCol w="1632031">
                  <a:extLst>
                    <a:ext uri="{9D8B030D-6E8A-4147-A177-3AD203B41FA5}">
                      <a16:colId xmlns:a16="http://schemas.microsoft.com/office/drawing/2014/main" val="3197418839"/>
                    </a:ext>
                  </a:extLst>
                </a:gridCol>
              </a:tblGrid>
              <a:tr h="1051559">
                <a:tc>
                  <a:txBody>
                    <a:bodyPr/>
                    <a:lstStyle/>
                    <a:p>
                      <a:r>
                        <a:rPr lang="en-US" sz="1000" b="1" dirty="0">
                          <a:solidFill>
                            <a:schemeClr val="bg1"/>
                          </a:solidFill>
                        </a:rPr>
                        <a:t>AC9AMU10E02</a:t>
                      </a:r>
                    </a:p>
                    <a:p>
                      <a:r>
                        <a:rPr lang="en-AU" sz="1000" b="0" dirty="0">
                          <a:solidFill>
                            <a:schemeClr val="bg1"/>
                          </a:solidFill>
                        </a:rPr>
                        <a:t>investigate the ways that First Nations Australian performers and/or composers celebrate and challenge multiple perspectives of Australian identity through music</a:t>
                      </a:r>
                      <a:endParaRPr lang="en-US" sz="10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069392379"/>
                  </a:ext>
                </a:extLst>
              </a:tr>
            </a:tbl>
          </a:graphicData>
        </a:graphic>
      </p:graphicFrame>
      <p:sp>
        <p:nvSpPr>
          <p:cNvPr id="33" name="TextBox 32">
            <a:extLst>
              <a:ext uri="{FF2B5EF4-FFF2-40B4-BE49-F238E27FC236}">
                <a16:creationId xmlns:a16="http://schemas.microsoft.com/office/drawing/2014/main" id="{8DF833E5-5BED-FB5C-1554-856C7114CB9F}"/>
              </a:ext>
            </a:extLst>
          </p:cNvPr>
          <p:cNvSpPr txBox="1"/>
          <p:nvPr/>
        </p:nvSpPr>
        <p:spPr>
          <a:xfrm>
            <a:off x="4913549" y="4518884"/>
            <a:ext cx="551226" cy="153888"/>
          </a:xfrm>
          <a:prstGeom prst="rect">
            <a:avLst/>
          </a:prstGeom>
          <a:noFill/>
        </p:spPr>
        <p:txBody>
          <a:bodyPr wrap="square" lIns="0" tIns="0" rIns="0" bIns="0" rtlCol="0">
            <a:spAutoFit/>
          </a:bodyPr>
          <a:lstStyle/>
          <a:p>
            <a:r>
              <a:rPr lang="en-AU" sz="1000" dirty="0">
                <a:solidFill>
                  <a:schemeClr val="accent5"/>
                </a:solidFill>
              </a:rPr>
              <a:t>Drama</a:t>
            </a:r>
          </a:p>
        </p:txBody>
      </p:sp>
      <p:sp>
        <p:nvSpPr>
          <p:cNvPr id="34" name="TextBox 33">
            <a:extLst>
              <a:ext uri="{FF2B5EF4-FFF2-40B4-BE49-F238E27FC236}">
                <a16:creationId xmlns:a16="http://schemas.microsoft.com/office/drawing/2014/main" id="{652B99FE-0437-7276-21AF-166EBF69E226}"/>
              </a:ext>
            </a:extLst>
          </p:cNvPr>
          <p:cNvSpPr txBox="1"/>
          <p:nvPr/>
        </p:nvSpPr>
        <p:spPr>
          <a:xfrm>
            <a:off x="6687668" y="4522732"/>
            <a:ext cx="667053" cy="153888"/>
          </a:xfrm>
          <a:prstGeom prst="rect">
            <a:avLst/>
          </a:prstGeom>
          <a:noFill/>
        </p:spPr>
        <p:txBody>
          <a:bodyPr wrap="square" lIns="0" tIns="0" rIns="0" bIns="0" rtlCol="0">
            <a:spAutoFit/>
          </a:bodyPr>
          <a:lstStyle/>
          <a:p>
            <a:r>
              <a:rPr lang="en-AU" sz="1000" dirty="0">
                <a:solidFill>
                  <a:schemeClr val="accent5"/>
                </a:solidFill>
              </a:rPr>
              <a:t>Media Arts</a:t>
            </a:r>
          </a:p>
        </p:txBody>
      </p:sp>
      <p:sp>
        <p:nvSpPr>
          <p:cNvPr id="35" name="TextBox 34">
            <a:extLst>
              <a:ext uri="{FF2B5EF4-FFF2-40B4-BE49-F238E27FC236}">
                <a16:creationId xmlns:a16="http://schemas.microsoft.com/office/drawing/2014/main" id="{D2418D2E-E857-37E1-F864-BCDF6FA06483}"/>
              </a:ext>
            </a:extLst>
          </p:cNvPr>
          <p:cNvSpPr txBox="1"/>
          <p:nvPr/>
        </p:nvSpPr>
        <p:spPr>
          <a:xfrm>
            <a:off x="8460580" y="4514771"/>
            <a:ext cx="771414" cy="153888"/>
          </a:xfrm>
          <a:prstGeom prst="rect">
            <a:avLst/>
          </a:prstGeom>
          <a:noFill/>
        </p:spPr>
        <p:txBody>
          <a:bodyPr wrap="square" lIns="0" tIns="0" rIns="0" bIns="0" rtlCol="0">
            <a:spAutoFit/>
          </a:bodyPr>
          <a:lstStyle/>
          <a:p>
            <a:r>
              <a:rPr lang="en-AU" sz="1000" dirty="0">
                <a:solidFill>
                  <a:schemeClr val="accent5"/>
                </a:solidFill>
              </a:rPr>
              <a:t>Visual Arts</a:t>
            </a:r>
          </a:p>
        </p:txBody>
      </p:sp>
      <p:sp>
        <p:nvSpPr>
          <p:cNvPr id="36" name="TextBox 35">
            <a:extLst>
              <a:ext uri="{FF2B5EF4-FFF2-40B4-BE49-F238E27FC236}">
                <a16:creationId xmlns:a16="http://schemas.microsoft.com/office/drawing/2014/main" id="{268D5D21-5D53-1A71-5676-C158623B3254}"/>
              </a:ext>
            </a:extLst>
          </p:cNvPr>
          <p:cNvSpPr txBox="1"/>
          <p:nvPr/>
        </p:nvSpPr>
        <p:spPr>
          <a:xfrm>
            <a:off x="10323407" y="4504596"/>
            <a:ext cx="551226" cy="153888"/>
          </a:xfrm>
          <a:prstGeom prst="rect">
            <a:avLst/>
          </a:prstGeom>
          <a:noFill/>
        </p:spPr>
        <p:txBody>
          <a:bodyPr wrap="square" lIns="0" tIns="0" rIns="0" bIns="0" rtlCol="0">
            <a:spAutoFit/>
          </a:bodyPr>
          <a:lstStyle/>
          <a:p>
            <a:r>
              <a:rPr lang="en-AU" sz="1000" dirty="0">
                <a:solidFill>
                  <a:schemeClr val="accent5"/>
                </a:solidFill>
              </a:rPr>
              <a:t>Music</a:t>
            </a:r>
          </a:p>
        </p:txBody>
      </p:sp>
      <p:sp>
        <p:nvSpPr>
          <p:cNvPr id="42" name="Arrow: Left 41">
            <a:extLst>
              <a:ext uri="{FF2B5EF4-FFF2-40B4-BE49-F238E27FC236}">
                <a16:creationId xmlns:a16="http://schemas.microsoft.com/office/drawing/2014/main" id="{5EEC1D46-1C9A-395C-3B1E-C7044C4B44AE}"/>
              </a:ext>
            </a:extLst>
          </p:cNvPr>
          <p:cNvSpPr/>
          <p:nvPr/>
        </p:nvSpPr>
        <p:spPr>
          <a:xfrm rot="16200000">
            <a:off x="9540746" y="4453893"/>
            <a:ext cx="216000" cy="241349"/>
          </a:xfrm>
          <a:prstGeom prst="lef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00"/>
          </a:p>
        </p:txBody>
      </p:sp>
      <p:sp>
        <p:nvSpPr>
          <p:cNvPr id="43" name="Arrow: Left 42">
            <a:extLst>
              <a:ext uri="{FF2B5EF4-FFF2-40B4-BE49-F238E27FC236}">
                <a16:creationId xmlns:a16="http://schemas.microsoft.com/office/drawing/2014/main" id="{83AF17CA-533A-92DB-8DB0-D2BEB5B5A709}"/>
              </a:ext>
            </a:extLst>
          </p:cNvPr>
          <p:cNvSpPr/>
          <p:nvPr/>
        </p:nvSpPr>
        <p:spPr>
          <a:xfrm rot="16200000">
            <a:off x="11612025" y="4448700"/>
            <a:ext cx="216000" cy="241349"/>
          </a:xfrm>
          <a:prstGeom prst="lef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000"/>
          </a:p>
        </p:txBody>
      </p:sp>
      <p:graphicFrame>
        <p:nvGraphicFramePr>
          <p:cNvPr id="44" name="Table 43">
            <a:extLst>
              <a:ext uri="{FF2B5EF4-FFF2-40B4-BE49-F238E27FC236}">
                <a16:creationId xmlns:a16="http://schemas.microsoft.com/office/drawing/2014/main" id="{C3B8882F-9888-270D-4B07-522BD742B7EE}"/>
              </a:ext>
            </a:extLst>
          </p:cNvPr>
          <p:cNvGraphicFramePr>
            <a:graphicFrameLocks noGrp="1"/>
          </p:cNvGraphicFramePr>
          <p:nvPr>
            <p:extLst>
              <p:ext uri="{D42A27DB-BD31-4B8C-83A1-F6EECF244321}">
                <p14:modId xmlns:p14="http://schemas.microsoft.com/office/powerpoint/2010/main" val="3295692646"/>
              </p:ext>
            </p:extLst>
          </p:nvPr>
        </p:nvGraphicFramePr>
        <p:xfrm>
          <a:off x="8423111" y="4779511"/>
          <a:ext cx="1726805" cy="1463040"/>
        </p:xfrm>
        <a:graphic>
          <a:graphicData uri="http://schemas.openxmlformats.org/drawingml/2006/table">
            <a:tbl>
              <a:tblPr firstRow="1" bandRow="1">
                <a:tableStyleId>{5940675A-B579-460E-94D1-54222C63F5DA}</a:tableStyleId>
              </a:tblPr>
              <a:tblGrid>
                <a:gridCol w="1726805">
                  <a:extLst>
                    <a:ext uri="{9D8B030D-6E8A-4147-A177-3AD203B41FA5}">
                      <a16:colId xmlns:a16="http://schemas.microsoft.com/office/drawing/2014/main" val="3197418839"/>
                    </a:ext>
                  </a:extLst>
                </a:gridCol>
              </a:tblGrid>
              <a:tr h="1051560">
                <a:tc>
                  <a:txBody>
                    <a:bodyPr/>
                    <a:lstStyle/>
                    <a:p>
                      <a:r>
                        <a:rPr lang="en-US" sz="1000" b="1" dirty="0">
                          <a:solidFill>
                            <a:schemeClr val="bg1"/>
                          </a:solidFill>
                        </a:rPr>
                        <a:t>AC9AVA8E02</a:t>
                      </a:r>
                    </a:p>
                    <a:p>
                      <a:r>
                        <a:rPr lang="en-AU" sz="1000" b="0" dirty="0">
                          <a:solidFill>
                            <a:schemeClr val="bg1"/>
                          </a:solidFill>
                        </a:rPr>
                        <a:t>investigate the diversity of First Nations Australians’ artworks and arts practices, considering culturally responsive approaches to Indigenous Cultural and Intellectual Property rights</a:t>
                      </a:r>
                      <a:endParaRPr lang="en-US" sz="10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069392379"/>
                  </a:ext>
                </a:extLst>
              </a:tr>
            </a:tbl>
          </a:graphicData>
        </a:graphic>
      </p:graphicFrame>
      <p:sp>
        <p:nvSpPr>
          <p:cNvPr id="45" name="TextBox 44">
            <a:extLst>
              <a:ext uri="{FF2B5EF4-FFF2-40B4-BE49-F238E27FC236}">
                <a16:creationId xmlns:a16="http://schemas.microsoft.com/office/drawing/2014/main" id="{57650537-4BBD-53EE-F59E-D05A6CBA3C3D}"/>
              </a:ext>
            </a:extLst>
          </p:cNvPr>
          <p:cNvSpPr txBox="1"/>
          <p:nvPr/>
        </p:nvSpPr>
        <p:spPr>
          <a:xfrm>
            <a:off x="350044" y="2360473"/>
            <a:ext cx="7354318" cy="21544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Learning continuum</a:t>
            </a:r>
            <a:endParaRPr lang="en-AU" sz="1400" i="1" dirty="0">
              <a:solidFill>
                <a:schemeClr val="bg1">
                  <a:lumMod val="50000"/>
                </a:schemeClr>
              </a:solidFill>
            </a:endParaRPr>
          </a:p>
        </p:txBody>
      </p:sp>
    </p:spTree>
    <p:extLst>
      <p:ext uri="{BB962C8B-B14F-4D97-AF65-F5344CB8AC3E}">
        <p14:creationId xmlns:p14="http://schemas.microsoft.com/office/powerpoint/2010/main" val="395095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1991-658D-C099-B08C-E37D23418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6BD0BF-AA03-B943-9798-2F9C4AAD26FD}"/>
              </a:ext>
            </a:extLst>
          </p:cNvPr>
          <p:cNvSpPr>
            <a:spLocks noGrp="1"/>
          </p:cNvSpPr>
          <p:nvPr>
            <p:ph type="title"/>
          </p:nvPr>
        </p:nvSpPr>
        <p:spPr>
          <a:xfrm>
            <a:off x="436033" y="366183"/>
            <a:ext cx="10838664" cy="591023"/>
          </a:xfrm>
        </p:spPr>
        <p:txBody>
          <a:bodyPr>
            <a:normAutofit fontScale="90000"/>
          </a:bodyPr>
          <a:lstStyle/>
          <a:p>
            <a:r>
              <a:rPr lang="en-AU" dirty="0"/>
              <a:t>Identifying connections to learning area content </a:t>
            </a:r>
          </a:p>
        </p:txBody>
      </p:sp>
      <p:sp>
        <p:nvSpPr>
          <p:cNvPr id="9" name="Isosceles Triangle 8">
            <a:extLst>
              <a:ext uri="{FF2B5EF4-FFF2-40B4-BE49-F238E27FC236}">
                <a16:creationId xmlns:a16="http://schemas.microsoft.com/office/drawing/2014/main" id="{B85B8A24-8D94-98F1-6519-1DC95CDD5A7A}"/>
              </a:ext>
            </a:extLst>
          </p:cNvPr>
          <p:cNvSpPr/>
          <p:nvPr/>
        </p:nvSpPr>
        <p:spPr>
          <a:xfrm rot="16200000">
            <a:off x="1678562" y="1130410"/>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0" name="Isosceles Triangle 9">
            <a:extLst>
              <a:ext uri="{FF2B5EF4-FFF2-40B4-BE49-F238E27FC236}">
                <a16:creationId xmlns:a16="http://schemas.microsoft.com/office/drawing/2014/main" id="{09526BEE-CF49-0606-C679-04B5BCAA849B}"/>
              </a:ext>
            </a:extLst>
          </p:cNvPr>
          <p:cNvSpPr/>
          <p:nvPr/>
        </p:nvSpPr>
        <p:spPr>
          <a:xfrm rot="5400000" flipH="1">
            <a:off x="4162563" y="1128242"/>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7" name="Picture 16">
            <a:extLst>
              <a:ext uri="{FF2B5EF4-FFF2-40B4-BE49-F238E27FC236}">
                <a16:creationId xmlns:a16="http://schemas.microsoft.com/office/drawing/2014/main" id="{D3700D76-FFCC-E60F-F48A-C4129A75369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16561" y="958609"/>
            <a:ext cx="1163604" cy="1175419"/>
          </a:xfrm>
          <a:prstGeom prst="rect">
            <a:avLst/>
          </a:prstGeom>
        </p:spPr>
      </p:pic>
      <p:graphicFrame>
        <p:nvGraphicFramePr>
          <p:cNvPr id="18" name="Table 17">
            <a:extLst>
              <a:ext uri="{FF2B5EF4-FFF2-40B4-BE49-F238E27FC236}">
                <a16:creationId xmlns:a16="http://schemas.microsoft.com/office/drawing/2014/main" id="{C40C383E-404B-CC8F-9852-88DEFC8A95EC}"/>
              </a:ext>
            </a:extLst>
          </p:cNvPr>
          <p:cNvGraphicFramePr>
            <a:graphicFrameLocks noGrp="1"/>
          </p:cNvGraphicFramePr>
          <p:nvPr>
            <p:extLst>
              <p:ext uri="{D42A27DB-BD31-4B8C-83A1-F6EECF244321}">
                <p14:modId xmlns:p14="http://schemas.microsoft.com/office/powerpoint/2010/main" val="2153810400"/>
              </p:ext>
            </p:extLst>
          </p:nvPr>
        </p:nvGraphicFramePr>
        <p:xfrm>
          <a:off x="10048239" y="5098195"/>
          <a:ext cx="1788159" cy="942558"/>
        </p:xfrm>
        <a:graphic>
          <a:graphicData uri="http://schemas.openxmlformats.org/drawingml/2006/table">
            <a:tbl>
              <a:tblPr firstRow="1" bandRow="1">
                <a:tableStyleId>{5940675A-B579-460E-94D1-54222C63F5DA}</a:tableStyleId>
              </a:tblPr>
              <a:tblGrid>
                <a:gridCol w="1788159">
                  <a:extLst>
                    <a:ext uri="{9D8B030D-6E8A-4147-A177-3AD203B41FA5}">
                      <a16:colId xmlns:a16="http://schemas.microsoft.com/office/drawing/2014/main" val="3197418839"/>
                    </a:ext>
                  </a:extLst>
                </a:gridCol>
              </a:tblGrid>
              <a:tr h="942558">
                <a:tc>
                  <a:txBody>
                    <a:bodyPr/>
                    <a:lstStyle/>
                    <a:p>
                      <a:r>
                        <a:rPr lang="en-US" sz="1000" b="1" dirty="0">
                          <a:solidFill>
                            <a:schemeClr val="bg1"/>
                          </a:solidFill>
                        </a:rPr>
                        <a:t>AC9E10LY01</a:t>
                      </a:r>
                    </a:p>
                    <a:p>
                      <a:r>
                        <a:rPr lang="en-AU" sz="1000" b="0" dirty="0">
                          <a:solidFill>
                            <a:schemeClr val="bg1"/>
                          </a:solidFill>
                        </a:rPr>
                        <a:t>analyse and evaluate how people, places, events and concepts are represented in texts and reflect contexts</a:t>
                      </a:r>
                      <a:endParaRPr lang="en-US" sz="10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5D1"/>
                    </a:solidFill>
                  </a:tcPr>
                </a:tc>
                <a:extLst>
                  <a:ext uri="{0D108BD9-81ED-4DB2-BD59-A6C34878D82A}">
                    <a16:rowId xmlns:a16="http://schemas.microsoft.com/office/drawing/2014/main" val="4069392379"/>
                  </a:ext>
                </a:extLst>
              </a:tr>
            </a:tbl>
          </a:graphicData>
        </a:graphic>
      </p:graphicFrame>
      <p:grpSp>
        <p:nvGrpSpPr>
          <p:cNvPr id="19" name="Group 18">
            <a:extLst>
              <a:ext uri="{FF2B5EF4-FFF2-40B4-BE49-F238E27FC236}">
                <a16:creationId xmlns:a16="http://schemas.microsoft.com/office/drawing/2014/main" id="{83F0FA27-7BEE-9477-6751-F1E048088F77}"/>
              </a:ext>
            </a:extLst>
          </p:cNvPr>
          <p:cNvGrpSpPr/>
          <p:nvPr/>
        </p:nvGrpSpPr>
        <p:grpSpPr>
          <a:xfrm>
            <a:off x="195263" y="2914650"/>
            <a:ext cx="11610976" cy="1865255"/>
            <a:chOff x="76411" y="1742589"/>
            <a:chExt cx="8952807" cy="1443876"/>
          </a:xfrm>
        </p:grpSpPr>
        <p:pic>
          <p:nvPicPr>
            <p:cNvPr id="21" name="Picture 20">
              <a:extLst>
                <a:ext uri="{FF2B5EF4-FFF2-40B4-BE49-F238E27FC236}">
                  <a16:creationId xmlns:a16="http://schemas.microsoft.com/office/drawing/2014/main" id="{1F781AFC-B69D-0621-EBBA-56F1CD0BFAC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3756" y="1742589"/>
              <a:ext cx="8944236" cy="437546"/>
            </a:xfrm>
            <a:prstGeom prst="rect">
              <a:avLst/>
            </a:prstGeom>
            <a:ln w="6350">
              <a:solidFill>
                <a:srgbClr val="808080"/>
              </a:solidFill>
            </a:ln>
          </p:spPr>
        </p:pic>
        <p:pic>
          <p:nvPicPr>
            <p:cNvPr id="23" name="Picture 22">
              <a:extLst>
                <a:ext uri="{FF2B5EF4-FFF2-40B4-BE49-F238E27FC236}">
                  <a16:creationId xmlns:a16="http://schemas.microsoft.com/office/drawing/2014/main" id="{CE6A35ED-F6B9-4CCC-48D0-ACB541CFBFC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80083" y="2192870"/>
              <a:ext cx="8949135" cy="993595"/>
            </a:xfrm>
            <a:prstGeom prst="rect">
              <a:avLst/>
            </a:prstGeom>
            <a:ln w="6350">
              <a:solidFill>
                <a:srgbClr val="808080"/>
              </a:solidFill>
            </a:ln>
            <a:effectLst/>
          </p:spPr>
        </p:pic>
        <p:pic>
          <p:nvPicPr>
            <p:cNvPr id="27" name="Picture 26">
              <a:extLst>
                <a:ext uri="{FF2B5EF4-FFF2-40B4-BE49-F238E27FC236}">
                  <a16:creationId xmlns:a16="http://schemas.microsoft.com/office/drawing/2014/main" id="{72A76ECB-EFDC-A43E-A990-B652D4B7DEB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6411" y="2035267"/>
              <a:ext cx="8949136" cy="158658"/>
            </a:xfrm>
            <a:prstGeom prst="rect">
              <a:avLst/>
            </a:prstGeom>
            <a:ln w="6350">
              <a:solidFill>
                <a:srgbClr val="808080"/>
              </a:solidFill>
            </a:ln>
          </p:spPr>
        </p:pic>
      </p:grpSp>
      <p:sp>
        <p:nvSpPr>
          <p:cNvPr id="28" name="Arrow: Left 27">
            <a:extLst>
              <a:ext uri="{FF2B5EF4-FFF2-40B4-BE49-F238E27FC236}">
                <a16:creationId xmlns:a16="http://schemas.microsoft.com/office/drawing/2014/main" id="{93322650-77C2-0696-8565-B44D02A30945}"/>
              </a:ext>
            </a:extLst>
          </p:cNvPr>
          <p:cNvSpPr/>
          <p:nvPr/>
        </p:nvSpPr>
        <p:spPr>
          <a:xfrm rot="16200000">
            <a:off x="10188712" y="4804721"/>
            <a:ext cx="216000" cy="241349"/>
          </a:xfrm>
          <a:prstGeom prst="leftArrow">
            <a:avLst/>
          </a:prstGeom>
          <a:solidFill>
            <a:srgbClr val="00B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57F06741-1DB8-45EF-ACF3-9F5005F1A482}"/>
              </a:ext>
            </a:extLst>
          </p:cNvPr>
          <p:cNvSpPr txBox="1"/>
          <p:nvPr/>
        </p:nvSpPr>
        <p:spPr>
          <a:xfrm>
            <a:off x="208664" y="2545193"/>
            <a:ext cx="7354318" cy="21544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Learning continuum</a:t>
            </a:r>
            <a:endParaRPr lang="en-AU" sz="1400" i="1" dirty="0">
              <a:solidFill>
                <a:schemeClr val="bg1">
                  <a:lumMod val="50000"/>
                </a:schemeClr>
              </a:solidFill>
            </a:endParaRPr>
          </a:p>
        </p:txBody>
      </p:sp>
      <p:sp>
        <p:nvSpPr>
          <p:cNvPr id="36" name="TextBox 35">
            <a:extLst>
              <a:ext uri="{FF2B5EF4-FFF2-40B4-BE49-F238E27FC236}">
                <a16:creationId xmlns:a16="http://schemas.microsoft.com/office/drawing/2014/main" id="{637D6DE2-23D7-449B-8C76-C39E0556F473}"/>
              </a:ext>
            </a:extLst>
          </p:cNvPr>
          <p:cNvSpPr txBox="1"/>
          <p:nvPr/>
        </p:nvSpPr>
        <p:spPr>
          <a:xfrm>
            <a:off x="2002563" y="979935"/>
            <a:ext cx="2160000" cy="1077218"/>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t>Respond to biases, stereotypes, prejudices and discrimination</a:t>
            </a:r>
          </a:p>
        </p:txBody>
      </p:sp>
      <p:sp>
        <p:nvSpPr>
          <p:cNvPr id="37" name="TextBox 36">
            <a:extLst>
              <a:ext uri="{FF2B5EF4-FFF2-40B4-BE49-F238E27FC236}">
                <a16:creationId xmlns:a16="http://schemas.microsoft.com/office/drawing/2014/main" id="{A88FAB35-CB8E-F464-7B2D-CC68D8BD663C}"/>
              </a:ext>
            </a:extLst>
          </p:cNvPr>
          <p:cNvSpPr txBox="1"/>
          <p:nvPr/>
        </p:nvSpPr>
        <p:spPr>
          <a:xfrm>
            <a:off x="4579168" y="1053438"/>
            <a:ext cx="7354318" cy="86177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Sub-element description: </a:t>
            </a:r>
            <a:r>
              <a:rPr lang="en-AU" sz="1400" dirty="0">
                <a:solidFill>
                  <a:schemeClr val="tx1">
                    <a:lumMod val="50000"/>
                    <a:lumOff val="50000"/>
                  </a:schemeClr>
                </a:solidFill>
              </a:rPr>
              <a:t>Supports students to examine their origin, respectfully challenging prejudicial and discriminatory behaviour, and propose action to promote the wellbeing of people while valuing their cultural identities</a:t>
            </a:r>
            <a:r>
              <a:rPr lang="en-AU" sz="1400" dirty="0"/>
              <a:t>.</a:t>
            </a:r>
          </a:p>
          <a:p>
            <a:pPr>
              <a:spcBef>
                <a:spcPts val="0"/>
              </a:spcBef>
            </a:pPr>
            <a:endParaRPr lang="en-AU" sz="1400" dirty="0"/>
          </a:p>
        </p:txBody>
      </p:sp>
    </p:spTree>
    <p:extLst>
      <p:ext uri="{BB962C8B-B14F-4D97-AF65-F5344CB8AC3E}">
        <p14:creationId xmlns:p14="http://schemas.microsoft.com/office/powerpoint/2010/main" val="278666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A7372-ED38-8CFA-3146-C258BA8D6B11}"/>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F10CB21-27A0-5A79-6EB7-E91D71902E09}"/>
              </a:ext>
            </a:extLst>
          </p:cNvPr>
          <p:cNvGraphicFramePr/>
          <p:nvPr>
            <p:extLst>
              <p:ext uri="{D42A27DB-BD31-4B8C-83A1-F6EECF244321}">
                <p14:modId xmlns:p14="http://schemas.microsoft.com/office/powerpoint/2010/main" val="439348839"/>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5A92A5A3-4A31-9557-8564-5707D9C7A0DE}"/>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128288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09B5-CD4F-FAF9-F2D4-BB719A801AE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C90DE58-4DA7-4135-50E5-B7E3DBA0D598}"/>
              </a:ext>
            </a:extLst>
          </p:cNvPr>
          <p:cNvSpPr txBox="1">
            <a:spLocks/>
          </p:cNvSpPr>
          <p:nvPr/>
        </p:nvSpPr>
        <p:spPr>
          <a:xfrm>
            <a:off x="436033" y="366184"/>
            <a:ext cx="10435167" cy="58916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An approach for embedding the capability in planning</a:t>
            </a:r>
          </a:p>
        </p:txBody>
      </p:sp>
      <p:sp>
        <p:nvSpPr>
          <p:cNvPr id="8" name="Rectangle: Rounded Corners 7">
            <a:extLst>
              <a:ext uri="{FF2B5EF4-FFF2-40B4-BE49-F238E27FC236}">
                <a16:creationId xmlns:a16="http://schemas.microsoft.com/office/drawing/2014/main" id="{F9BBB11F-7979-66C7-172E-ECE362B0BB43}"/>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10" name="Rectangle: Rounded Corners 9">
            <a:extLst>
              <a:ext uri="{FF2B5EF4-FFF2-40B4-BE49-F238E27FC236}">
                <a16:creationId xmlns:a16="http://schemas.microsoft.com/office/drawing/2014/main" id="{506E4E66-C2F5-E0D1-2CCA-4B3A92D81BB1}"/>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B40854C-FF70-CF6C-E510-79D5981C9305}"/>
              </a:ext>
            </a:extLst>
          </p:cNvPr>
          <p:cNvSpPr/>
          <p:nvPr/>
        </p:nvSpPr>
        <p:spPr>
          <a:xfrm>
            <a:off x="8984910" y="2105560"/>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03FAA93D-E5B8-8F8E-CF61-510C7D37AC39}"/>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17" name="TextBox 16">
            <a:extLst>
              <a:ext uri="{FF2B5EF4-FFF2-40B4-BE49-F238E27FC236}">
                <a16:creationId xmlns:a16="http://schemas.microsoft.com/office/drawing/2014/main" id="{24419B4F-F650-031A-D7B9-534B2F8E74A1}"/>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dirty="0">
                <a:solidFill>
                  <a:srgbClr val="3BB554"/>
                </a:solidFill>
                <a:latin typeface="Arial"/>
                <a:cs typeface="Arial"/>
              </a:rPr>
              <a:t>Sequence teaching and learning</a:t>
            </a:r>
            <a:endParaRPr lang="en-AU" sz="1867" b="1" dirty="0">
              <a:solidFill>
                <a:srgbClr val="3BB554"/>
              </a:solidFill>
              <a:latin typeface="Calibri" panose="020F0502020204030204"/>
            </a:endParaRPr>
          </a:p>
        </p:txBody>
      </p:sp>
      <p:cxnSp>
        <p:nvCxnSpPr>
          <p:cNvPr id="30" name="Straight Arrow Connector 29">
            <a:extLst>
              <a:ext uri="{FF2B5EF4-FFF2-40B4-BE49-F238E27FC236}">
                <a16:creationId xmlns:a16="http://schemas.microsoft.com/office/drawing/2014/main" id="{A1E83BAC-8886-0800-9ED7-52C63A3B44C5}"/>
              </a:ext>
            </a:extLst>
          </p:cNvPr>
          <p:cNvCxnSpPr>
            <a:cxnSpLocks/>
          </p:cNvCxnSpPr>
          <p:nvPr/>
        </p:nvCxnSpPr>
        <p:spPr>
          <a:xfrm>
            <a:off x="4812545" y="1812371"/>
            <a:ext cx="6029815" cy="0"/>
          </a:xfrm>
          <a:prstGeom prst="straightConnector1">
            <a:avLst/>
          </a:prstGeom>
          <a:ln w="38100">
            <a:solidFill>
              <a:srgbClr val="3BB55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C1FBCC7-D206-B40D-2AF8-F9D92825C4EF}"/>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7B3260B5-FD84-FCF2-3315-B62A052AA2F0}"/>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2823D38E-91A8-5C4D-4388-C3AA6AF9AA01}"/>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7EC1FDB2-5643-339C-501C-3C5DF40D2156}"/>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BFC0732-7A6D-1DCD-4C18-F0998C283DE6}"/>
              </a:ext>
            </a:extLst>
          </p:cNvPr>
          <p:cNvSpPr txBox="1"/>
          <p:nvPr/>
        </p:nvSpPr>
        <p:spPr>
          <a:xfrm>
            <a:off x="556503" y="2981278"/>
            <a:ext cx="1560000" cy="348878"/>
          </a:xfrm>
          <a:prstGeom prst="rect">
            <a:avLst/>
          </a:prstGeom>
          <a:noFill/>
        </p:spPr>
        <p:txBody>
          <a:bodyPr wrap="square" lIns="121920" tIns="60960" rIns="121920" bIns="60960" rtlCol="0" anchor="t">
            <a:spAutoFit/>
          </a:bodyPr>
          <a:lstStyle/>
          <a:p>
            <a:pPr algn="ctr" defTabSz="914377">
              <a:defRPr/>
            </a:pPr>
            <a:r>
              <a:rPr lang="en-AU" sz="1467" b="1" dirty="0">
                <a:solidFill>
                  <a:srgbClr val="7F7F7F"/>
                </a:solidFill>
                <a:latin typeface="Arial"/>
                <a:cs typeface="Arial"/>
              </a:rPr>
              <a:t>Learning area</a:t>
            </a:r>
            <a:endParaRPr lang="en-AU" sz="1467" b="1" dirty="0">
              <a:solidFill>
                <a:srgbClr val="7F7F7F"/>
              </a:solidFill>
              <a:latin typeface="Calibri" panose="020F0502020204030204"/>
            </a:endParaRPr>
          </a:p>
        </p:txBody>
      </p:sp>
      <p:cxnSp>
        <p:nvCxnSpPr>
          <p:cNvPr id="37" name="Straight Arrow Connector 36">
            <a:extLst>
              <a:ext uri="{FF2B5EF4-FFF2-40B4-BE49-F238E27FC236}">
                <a16:creationId xmlns:a16="http://schemas.microsoft.com/office/drawing/2014/main" id="{650C923D-63DD-BC1F-DF2A-23B34C796D10}"/>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F38BC74-0FBA-7549-3EF9-FD8673659984}"/>
              </a:ext>
            </a:extLst>
          </p:cNvPr>
          <p:cNvSpPr txBox="1"/>
          <p:nvPr/>
        </p:nvSpPr>
        <p:spPr>
          <a:xfrm>
            <a:off x="2538974" y="2981278"/>
            <a:ext cx="1872000" cy="348878"/>
          </a:xfrm>
          <a:prstGeom prst="rect">
            <a:avLst/>
          </a:prstGeom>
          <a:noFill/>
        </p:spPr>
        <p:txBody>
          <a:bodyPr wrap="square" lIns="0" tIns="60960" rIns="0" bIns="60960" rtlCol="0" anchor="t">
            <a:spAutoFit/>
          </a:bodyPr>
          <a:lstStyle/>
          <a:p>
            <a:pPr algn="ctr" defTabSz="914377">
              <a:defRPr/>
            </a:pPr>
            <a:r>
              <a:rPr lang="en-AU" sz="1467" b="1" dirty="0">
                <a:solidFill>
                  <a:srgbClr val="7F7F7F"/>
                </a:solidFill>
                <a:latin typeface="Arial"/>
                <a:cs typeface="Arial"/>
              </a:rPr>
              <a:t>General capability</a:t>
            </a:r>
            <a:endParaRPr lang="en-AU" sz="1467" b="1" dirty="0">
              <a:solidFill>
                <a:srgbClr val="7F7F7F"/>
              </a:solidFill>
              <a:latin typeface="Calibri" panose="020F0502020204030204"/>
            </a:endParaRPr>
          </a:p>
        </p:txBody>
      </p:sp>
      <p:cxnSp>
        <p:nvCxnSpPr>
          <p:cNvPr id="39" name="Straight Connector 38">
            <a:extLst>
              <a:ext uri="{FF2B5EF4-FFF2-40B4-BE49-F238E27FC236}">
                <a16:creationId xmlns:a16="http://schemas.microsoft.com/office/drawing/2014/main" id="{E2F35C33-9B9B-E480-5A92-C8AF39606E9D}"/>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5F1ED692-6721-7921-DD34-CCB3CC90951B}"/>
              </a:ext>
            </a:extLst>
          </p:cNvPr>
          <p:cNvSpPr/>
          <p:nvPr/>
        </p:nvSpPr>
        <p:spPr>
          <a:xfrm>
            <a:off x="5240001"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within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planning</a:t>
            </a:r>
          </a:p>
        </p:txBody>
      </p:sp>
      <p:sp>
        <p:nvSpPr>
          <p:cNvPr id="41" name="Rectangle: Rounded Corners 40">
            <a:extLst>
              <a:ext uri="{FF2B5EF4-FFF2-40B4-BE49-F238E27FC236}">
                <a16:creationId xmlns:a16="http://schemas.microsoft.com/office/drawing/2014/main" id="{052A9C8F-C11C-84BE-3D81-739D63D3F2EA}"/>
              </a:ext>
            </a:extLst>
          </p:cNvPr>
          <p:cNvSpPr/>
          <p:nvPr/>
        </p:nvSpPr>
        <p:spPr>
          <a:xfrm>
            <a:off x="7112455"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Tree>
    <p:extLst>
      <p:ext uri="{BB962C8B-B14F-4D97-AF65-F5344CB8AC3E}">
        <p14:creationId xmlns:p14="http://schemas.microsoft.com/office/powerpoint/2010/main" val="24325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B3B5-B61C-E201-102C-AB0C571511D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A508BAA-3E2B-963E-EF6B-A1BDB4345774}"/>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Identify curriculum</a:t>
            </a:r>
          </a:p>
        </p:txBody>
      </p:sp>
      <p:sp>
        <p:nvSpPr>
          <p:cNvPr id="2" name="Rectangle: Rounded Corners 1">
            <a:extLst>
              <a:ext uri="{FF2B5EF4-FFF2-40B4-BE49-F238E27FC236}">
                <a16:creationId xmlns:a16="http://schemas.microsoft.com/office/drawing/2014/main" id="{A1ECE2C6-513D-B50F-4CD5-009C0F63C01A}"/>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4" name="Rectangle: Rounded Corners 3">
            <a:extLst>
              <a:ext uri="{FF2B5EF4-FFF2-40B4-BE49-F238E27FC236}">
                <a16:creationId xmlns:a16="http://schemas.microsoft.com/office/drawing/2014/main" id="{79D25F12-D9CD-24F2-8060-C645F40B4EEB}"/>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2F215F0-FBF1-F96F-D31F-073C8858F3C4}"/>
              </a:ext>
            </a:extLst>
          </p:cNvPr>
          <p:cNvSpPr/>
          <p:nvPr/>
        </p:nvSpPr>
        <p:spPr>
          <a:xfrm>
            <a:off x="8984910"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Provide opportunities for students to practise and receive feedback</a:t>
            </a:r>
          </a:p>
        </p:txBody>
      </p:sp>
      <p:sp>
        <p:nvSpPr>
          <p:cNvPr id="6" name="TextBox 5">
            <a:extLst>
              <a:ext uri="{FF2B5EF4-FFF2-40B4-BE49-F238E27FC236}">
                <a16:creationId xmlns:a16="http://schemas.microsoft.com/office/drawing/2014/main" id="{C907D402-7883-AEBB-E170-13E48ED84655}"/>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7" name="TextBox 6">
            <a:extLst>
              <a:ext uri="{FF2B5EF4-FFF2-40B4-BE49-F238E27FC236}">
                <a16:creationId xmlns:a16="http://schemas.microsoft.com/office/drawing/2014/main" id="{B1034377-B22C-9855-5B84-BFD6D8D858EC}"/>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a:solidFill>
                  <a:schemeClr val="accent1">
                    <a:lumMod val="20000"/>
                    <a:lumOff val="80000"/>
                  </a:schemeClr>
                </a:solidFill>
                <a:latin typeface="Arial"/>
                <a:cs typeface="Arial"/>
              </a:rPr>
              <a:t>Sequence teaching and learning</a:t>
            </a:r>
            <a:endParaRPr lang="en-AU" sz="1867" b="1">
              <a:solidFill>
                <a:schemeClr val="accent1">
                  <a:lumMod val="20000"/>
                  <a:lumOff val="80000"/>
                </a:schemeClr>
              </a:solidFill>
              <a:latin typeface="Calibri" panose="020F0502020204030204"/>
            </a:endParaRPr>
          </a:p>
        </p:txBody>
      </p:sp>
      <p:cxnSp>
        <p:nvCxnSpPr>
          <p:cNvPr id="9" name="Straight Arrow Connector 8">
            <a:extLst>
              <a:ext uri="{FF2B5EF4-FFF2-40B4-BE49-F238E27FC236}">
                <a16:creationId xmlns:a16="http://schemas.microsoft.com/office/drawing/2014/main" id="{73483CE7-915E-B7BD-2F9C-112D41F03F3B}"/>
              </a:ext>
            </a:extLst>
          </p:cNvPr>
          <p:cNvCxnSpPr>
            <a:cxnSpLocks/>
          </p:cNvCxnSpPr>
          <p:nvPr/>
        </p:nvCxnSpPr>
        <p:spPr>
          <a:xfrm>
            <a:off x="4812545" y="1812371"/>
            <a:ext cx="6029815" cy="0"/>
          </a:xfrm>
          <a:prstGeom prst="straightConnector1">
            <a:avLst/>
          </a:prstGeom>
          <a:ln w="381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AA4F87F-040F-0677-9A30-8E3942FAF721}"/>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182B628-EBE6-2536-AC39-612AEB7E3ECC}"/>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0DFD36B-3F80-EFAD-4110-F66CEC5DC3B6}"/>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1D19616-B411-5691-8C4C-6E1786BEA49F}"/>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58A2151-A3C7-3069-730D-D4B7647E4558}"/>
              </a:ext>
            </a:extLst>
          </p:cNvPr>
          <p:cNvSpPr txBox="1"/>
          <p:nvPr/>
        </p:nvSpPr>
        <p:spPr>
          <a:xfrm>
            <a:off x="556503" y="2981278"/>
            <a:ext cx="1560000" cy="348878"/>
          </a:xfrm>
          <a:prstGeom prst="rect">
            <a:avLst/>
          </a:prstGeom>
          <a:noFill/>
        </p:spPr>
        <p:txBody>
          <a:bodyPr wrap="square" lIns="121920" tIns="60960" rIns="121920" bIns="60960" rtlCol="0" anchor="t">
            <a:spAutoFit/>
          </a:bodyPr>
          <a:lstStyle/>
          <a:p>
            <a:pPr algn="ctr" defTabSz="914377">
              <a:defRPr/>
            </a:pPr>
            <a:r>
              <a:rPr lang="en-AU" sz="1467" b="1" dirty="0">
                <a:solidFill>
                  <a:srgbClr val="7F7F7F"/>
                </a:solidFill>
                <a:latin typeface="Arial"/>
                <a:cs typeface="Arial"/>
              </a:rPr>
              <a:t>Learning area</a:t>
            </a:r>
            <a:endParaRPr lang="en-AU" sz="1467" b="1" dirty="0">
              <a:solidFill>
                <a:srgbClr val="7F7F7F"/>
              </a:solidFill>
              <a:latin typeface="Calibri" panose="020F0502020204030204"/>
            </a:endParaRPr>
          </a:p>
        </p:txBody>
      </p:sp>
      <p:cxnSp>
        <p:nvCxnSpPr>
          <p:cNvPr id="19" name="Straight Arrow Connector 18">
            <a:extLst>
              <a:ext uri="{FF2B5EF4-FFF2-40B4-BE49-F238E27FC236}">
                <a16:creationId xmlns:a16="http://schemas.microsoft.com/office/drawing/2014/main" id="{0D2B9A10-E130-80E2-D7F3-96182150FF79}"/>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7BBC7F4-9E4B-8FDA-004D-73A344D77E41}"/>
              </a:ext>
            </a:extLst>
          </p:cNvPr>
          <p:cNvSpPr txBox="1"/>
          <p:nvPr/>
        </p:nvSpPr>
        <p:spPr>
          <a:xfrm>
            <a:off x="2538974" y="2981278"/>
            <a:ext cx="1872000" cy="348878"/>
          </a:xfrm>
          <a:prstGeom prst="rect">
            <a:avLst/>
          </a:prstGeom>
          <a:noFill/>
        </p:spPr>
        <p:txBody>
          <a:bodyPr wrap="square" lIns="0" tIns="60960" rIns="0" bIns="60960" rtlCol="0" anchor="t">
            <a:spAutoFit/>
          </a:bodyPr>
          <a:lstStyle/>
          <a:p>
            <a:pPr algn="ctr" defTabSz="914377">
              <a:defRPr/>
            </a:pPr>
            <a:r>
              <a:rPr lang="en-AU" sz="1467" b="1" dirty="0">
                <a:solidFill>
                  <a:srgbClr val="7F7F7F"/>
                </a:solidFill>
                <a:latin typeface="Arial"/>
                <a:cs typeface="Arial"/>
              </a:rPr>
              <a:t>General capability</a:t>
            </a:r>
            <a:endParaRPr lang="en-AU" sz="1467" b="1" dirty="0">
              <a:solidFill>
                <a:srgbClr val="7F7F7F"/>
              </a:solidFill>
              <a:latin typeface="Calibri" panose="020F0502020204030204"/>
            </a:endParaRPr>
          </a:p>
        </p:txBody>
      </p:sp>
      <p:cxnSp>
        <p:nvCxnSpPr>
          <p:cNvPr id="21" name="Straight Connector 20">
            <a:extLst>
              <a:ext uri="{FF2B5EF4-FFF2-40B4-BE49-F238E27FC236}">
                <a16:creationId xmlns:a16="http://schemas.microsoft.com/office/drawing/2014/main" id="{6D03AB95-0976-6FCA-10CC-9B5CE3EC7C57}"/>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4D80423-7F60-3D4E-4C09-14085A9768DD}"/>
              </a:ext>
            </a:extLst>
          </p:cNvPr>
          <p:cNvSpPr/>
          <p:nvPr/>
        </p:nvSpPr>
        <p:spPr>
          <a:xfrm>
            <a:off x="5240001"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Select and sequence learning activities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within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planning</a:t>
            </a:r>
          </a:p>
        </p:txBody>
      </p:sp>
      <p:sp>
        <p:nvSpPr>
          <p:cNvPr id="23" name="Rectangle: Rounded Corners 22">
            <a:extLst>
              <a:ext uri="{FF2B5EF4-FFF2-40B4-BE49-F238E27FC236}">
                <a16:creationId xmlns:a16="http://schemas.microsoft.com/office/drawing/2014/main" id="{A657392F-6A72-5586-AFEE-2A10DA50E56C}"/>
              </a:ext>
            </a:extLst>
          </p:cNvPr>
          <p:cNvSpPr/>
          <p:nvPr/>
        </p:nvSpPr>
        <p:spPr>
          <a:xfrm>
            <a:off x="7112455"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Incorporate learning activities that model the general capability</a:t>
            </a:r>
          </a:p>
        </p:txBody>
      </p:sp>
    </p:spTree>
    <p:extLst>
      <p:ext uri="{BB962C8B-B14F-4D97-AF65-F5344CB8AC3E}">
        <p14:creationId xmlns:p14="http://schemas.microsoft.com/office/powerpoint/2010/main" val="390273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55A8C9-6BB3-A158-88DD-7E7E6AFCE11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03E622F-9F01-7229-5E20-F74C0D681BC6}"/>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 3 HASS example</a:t>
            </a:r>
          </a:p>
        </p:txBody>
      </p:sp>
      <p:graphicFrame>
        <p:nvGraphicFramePr>
          <p:cNvPr id="10" name="Content Placeholder 3">
            <a:extLst>
              <a:ext uri="{FF2B5EF4-FFF2-40B4-BE49-F238E27FC236}">
                <a16:creationId xmlns:a16="http://schemas.microsoft.com/office/drawing/2014/main" id="{3E0046A4-5270-8558-A010-D3B58896E2DA}"/>
              </a:ext>
            </a:extLst>
          </p:cNvPr>
          <p:cNvGraphicFramePr>
            <a:graphicFrameLocks/>
          </p:cNvGraphicFramePr>
          <p:nvPr>
            <p:extLst>
              <p:ext uri="{D42A27DB-BD31-4B8C-83A1-F6EECF244321}">
                <p14:modId xmlns:p14="http://schemas.microsoft.com/office/powerpoint/2010/main" val="2546063263"/>
              </p:ext>
            </p:extLst>
          </p:nvPr>
        </p:nvGraphicFramePr>
        <p:xfrm>
          <a:off x="436032" y="4131885"/>
          <a:ext cx="10851728" cy="1706824"/>
        </p:xfrm>
        <a:graphic>
          <a:graphicData uri="http://schemas.openxmlformats.org/drawingml/2006/table">
            <a:tbl>
              <a:tblPr firstRow="1" bandRow="1">
                <a:tableStyleId>{17292A2E-F333-43FB-9621-5CBBE7FDCDCB}</a:tableStyleId>
              </a:tblPr>
              <a:tblGrid>
                <a:gridCol w="10851728">
                  <a:extLst>
                    <a:ext uri="{9D8B030D-6E8A-4147-A177-3AD203B41FA5}">
                      <a16:colId xmlns:a16="http://schemas.microsoft.com/office/drawing/2014/main" val="20000"/>
                    </a:ext>
                  </a:extLst>
                </a:gridCol>
              </a:tblGrid>
              <a:tr h="297152">
                <a:tc>
                  <a:txBody>
                    <a:bodyPr/>
                    <a:lstStyle/>
                    <a:p>
                      <a:r>
                        <a:rPr lang="en-AU" sz="1600" dirty="0">
                          <a:latin typeface="Arial" panose="020B0604020202020204" pitchFamily="34" charset="0"/>
                          <a:cs typeface="Arial" panose="020B0604020202020204" pitchFamily="34" charset="0"/>
                        </a:rPr>
                        <a:t>Unit 3 — Honouring the Anzacs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identify the significance of Anzac Day as a symbol of courage, service, and remembrance in Australia’s national identity. Through stories and images, they learn how Anzac Day is commemorated across the country and why it continues to hold meaning for many Australians today. Students investigate the symbols, traditions, and ceremonies connected to Anzac Day, such as the poppy, the dawn service, and the Anzac spirit, to understand how these represent values like mateship, sacrifice, and respect. By exploring how people from different backgrounds participate in Anzac Day, students reflect on what these commemorations reveal about Australia and deepen their understanding of Australia’s history and values.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4424D7AB-27D7-46C2-A0F5-A9BD7D9E6D31}"/>
              </a:ext>
            </a:extLst>
          </p:cNvPr>
          <p:cNvPicPr>
            <a:picLocks noChangeAspect="1"/>
          </p:cNvPicPr>
          <p:nvPr/>
        </p:nvPicPr>
        <p:blipFill>
          <a:blip r:embed="rId3"/>
          <a:stretch>
            <a:fillRect/>
          </a:stretch>
        </p:blipFill>
        <p:spPr>
          <a:xfrm>
            <a:off x="436033" y="902503"/>
            <a:ext cx="2624219" cy="2516261"/>
          </a:xfrm>
          <a:prstGeom prst="rect">
            <a:avLst/>
          </a:prstGeom>
        </p:spPr>
      </p:pic>
      <p:sp>
        <p:nvSpPr>
          <p:cNvPr id="5" name="Rectangle 4">
            <a:extLst>
              <a:ext uri="{FF2B5EF4-FFF2-40B4-BE49-F238E27FC236}">
                <a16:creationId xmlns:a16="http://schemas.microsoft.com/office/drawing/2014/main" id="{5A45A807-AB5D-9352-D61F-679DEE2C544A}"/>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 name="Content Placeholder 3">
            <a:extLst>
              <a:ext uri="{FF2B5EF4-FFF2-40B4-BE49-F238E27FC236}">
                <a16:creationId xmlns:a16="http://schemas.microsoft.com/office/drawing/2014/main" id="{2BDD3F7E-7D6B-435D-440B-42EB8893114B}"/>
              </a:ext>
            </a:extLst>
          </p:cNvPr>
          <p:cNvGraphicFramePr>
            <a:graphicFrameLocks/>
          </p:cNvGraphicFramePr>
          <p:nvPr>
            <p:extLst>
              <p:ext uri="{D42A27DB-BD31-4B8C-83A1-F6EECF244321}">
                <p14:modId xmlns:p14="http://schemas.microsoft.com/office/powerpoint/2010/main" val="550554176"/>
              </p:ext>
            </p:extLst>
          </p:nvPr>
        </p:nvGraphicFramePr>
        <p:xfrm>
          <a:off x="3089470" y="988034"/>
          <a:ext cx="5495730" cy="3108904"/>
        </p:xfrm>
        <a:graphic>
          <a:graphicData uri="http://schemas.openxmlformats.org/drawingml/2006/table">
            <a:tbl>
              <a:tblPr firstRow="1" bandRow="1">
                <a:tableStyleId>{17292A2E-F333-43FB-9621-5CBBE7FDCDCB}</a:tableStyleId>
              </a:tblPr>
              <a:tblGrid>
                <a:gridCol w="2133320">
                  <a:extLst>
                    <a:ext uri="{9D8B030D-6E8A-4147-A177-3AD203B41FA5}">
                      <a16:colId xmlns:a16="http://schemas.microsoft.com/office/drawing/2014/main" val="20000"/>
                    </a:ext>
                  </a:extLst>
                </a:gridCol>
                <a:gridCol w="3362410">
                  <a:extLst>
                    <a:ext uri="{9D8B030D-6E8A-4147-A177-3AD203B41FA5}">
                      <a16:colId xmlns:a16="http://schemas.microsoft.com/office/drawing/2014/main" val="20001"/>
                    </a:ext>
                  </a:extLst>
                </a:gridCol>
              </a:tblGrid>
              <a:tr h="668082">
                <a:tc>
                  <a:txBody>
                    <a:bodyPr/>
                    <a:lstStyle/>
                    <a:p>
                      <a:pPr algn="ctr"/>
                      <a:r>
                        <a:rPr lang="en-AU" sz="1500" dirty="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120513">
                <a:tc>
                  <a:txBody>
                    <a:bodyPr/>
                    <a:lstStyle/>
                    <a:p>
                      <a:r>
                        <a:rPr lang="en-AU" sz="1500" dirty="0">
                          <a:solidFill>
                            <a:schemeClr val="tx2"/>
                          </a:solidFill>
                          <a:latin typeface="Arial" panose="020B0604020202020204" pitchFamily="34" charset="0"/>
                          <a:cs typeface="Arial" panose="020B0604020202020204" pitchFamily="34" charset="0"/>
                        </a:rPr>
                        <a:t>They identify the significance of events, symbols and emblems to Australia’s identity and diversity.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significant events, symbols and emblems that are important to Australia’s identity and diversity, and how they are celebrated, commemorated or </a:t>
                      </a:r>
                      <a:r>
                        <a:rPr lang="en-US" sz="1500" dirty="0" err="1">
                          <a:solidFill>
                            <a:schemeClr val="tx2"/>
                          </a:solidFill>
                          <a:latin typeface="Arial" panose="020B0604020202020204" pitchFamily="34" charset="0"/>
                          <a:cs typeface="Arial" panose="020B0604020202020204" pitchFamily="34" charset="0"/>
                        </a:rPr>
                        <a:t>recognised</a:t>
                      </a:r>
                      <a:r>
                        <a:rPr lang="en-US" sz="1500" dirty="0">
                          <a:solidFill>
                            <a:schemeClr val="tx2"/>
                          </a:solidFill>
                          <a:latin typeface="Arial" panose="020B0604020202020204" pitchFamily="34" charset="0"/>
                          <a:cs typeface="Arial" panose="020B0604020202020204" pitchFamily="34" charset="0"/>
                        </a:rPr>
                        <a:t> in Australia, including Australia Day, Anzac Day, NAIDOC Week, National Sorry Day, Easter, Christmas, and other religious and cultural festivals </a:t>
                      </a:r>
                      <a:r>
                        <a:rPr lang="en-US" sz="1500" b="1" dirty="0">
                          <a:solidFill>
                            <a:schemeClr val="tx2"/>
                          </a:solidFill>
                          <a:latin typeface="Arial" panose="020B0604020202020204" pitchFamily="34" charset="0"/>
                          <a:cs typeface="Arial" panose="020B0604020202020204" pitchFamily="34" charset="0"/>
                        </a:rPr>
                        <a:t>(History) </a:t>
                      </a:r>
                      <a:r>
                        <a:rPr lang="en-US" sz="1500" dirty="0">
                          <a:solidFill>
                            <a:schemeClr val="tx2"/>
                          </a:solidFill>
                          <a:latin typeface="Arial" panose="020B0604020202020204" pitchFamily="34" charset="0"/>
                          <a:cs typeface="Arial" panose="020B0604020202020204" pitchFamily="34" charset="0"/>
                        </a:rPr>
                        <a:t>(AC9HS3K01).</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Rectangle: Rounded Corners 3">
            <a:extLst>
              <a:ext uri="{FF2B5EF4-FFF2-40B4-BE49-F238E27FC236}">
                <a16:creationId xmlns:a16="http://schemas.microsoft.com/office/drawing/2014/main" id="{DB2589D5-6B49-BDEE-22EA-10C0CD171255}"/>
              </a:ext>
            </a:extLst>
          </p:cNvPr>
          <p:cNvSpPr/>
          <p:nvPr/>
        </p:nvSpPr>
        <p:spPr>
          <a:xfrm>
            <a:off x="481289" y="1951991"/>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5641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BD66-1CC7-6698-758E-4F7323F10B11}"/>
            </a:ext>
          </a:extLst>
        </p:cNvPr>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7569F70F-0CD5-2068-03C8-352B80BC91D0}"/>
              </a:ext>
            </a:extLst>
          </p:cNvPr>
          <p:cNvGraphicFramePr>
            <a:graphicFrameLocks/>
          </p:cNvGraphicFramePr>
          <p:nvPr>
            <p:extLst>
              <p:ext uri="{D42A27DB-BD31-4B8C-83A1-F6EECF244321}">
                <p14:modId xmlns:p14="http://schemas.microsoft.com/office/powerpoint/2010/main" val="2374973320"/>
              </p:ext>
            </p:extLst>
          </p:nvPr>
        </p:nvGraphicFramePr>
        <p:xfrm>
          <a:off x="3089470" y="988034"/>
          <a:ext cx="5495730" cy="3108904"/>
        </p:xfrm>
        <a:graphic>
          <a:graphicData uri="http://schemas.openxmlformats.org/drawingml/2006/table">
            <a:tbl>
              <a:tblPr firstRow="1" bandRow="1">
                <a:tableStyleId>{17292A2E-F333-43FB-9621-5CBBE7FDCDCB}</a:tableStyleId>
              </a:tblPr>
              <a:tblGrid>
                <a:gridCol w="2133320">
                  <a:extLst>
                    <a:ext uri="{9D8B030D-6E8A-4147-A177-3AD203B41FA5}">
                      <a16:colId xmlns:a16="http://schemas.microsoft.com/office/drawing/2014/main" val="20000"/>
                    </a:ext>
                  </a:extLst>
                </a:gridCol>
                <a:gridCol w="3362410">
                  <a:extLst>
                    <a:ext uri="{9D8B030D-6E8A-4147-A177-3AD203B41FA5}">
                      <a16:colId xmlns:a16="http://schemas.microsoft.com/office/drawing/2014/main" val="20001"/>
                    </a:ext>
                  </a:extLst>
                </a:gridCol>
              </a:tblGrid>
              <a:tr h="668082">
                <a:tc>
                  <a:txBody>
                    <a:bodyPr/>
                    <a:lstStyle/>
                    <a:p>
                      <a:pPr algn="ctr"/>
                      <a:r>
                        <a:rPr lang="en-AU" sz="1500" dirty="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120513">
                <a:tc>
                  <a:txBody>
                    <a:bodyPr/>
                    <a:lstStyle/>
                    <a:p>
                      <a:r>
                        <a:rPr lang="en-AU" sz="1500" dirty="0">
                          <a:solidFill>
                            <a:schemeClr val="tx2"/>
                          </a:solidFill>
                          <a:latin typeface="Arial" panose="020B0604020202020204" pitchFamily="34" charset="0"/>
                          <a:cs typeface="Arial" panose="020B0604020202020204" pitchFamily="34" charset="0"/>
                        </a:rPr>
                        <a:t>They identify the significance of events, symbols and emblems to Australia’s identity and diversity.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significant events, symbols and emblems that are important to Australia’s identity and diversity, and how they are celebrated, commemorated or </a:t>
                      </a:r>
                      <a:r>
                        <a:rPr lang="en-US" sz="1500" dirty="0" err="1">
                          <a:solidFill>
                            <a:schemeClr val="tx2"/>
                          </a:solidFill>
                          <a:latin typeface="Arial" panose="020B0604020202020204" pitchFamily="34" charset="0"/>
                          <a:cs typeface="Arial" panose="020B0604020202020204" pitchFamily="34" charset="0"/>
                        </a:rPr>
                        <a:t>recognised</a:t>
                      </a:r>
                      <a:r>
                        <a:rPr lang="en-US" sz="1500" dirty="0">
                          <a:solidFill>
                            <a:schemeClr val="tx2"/>
                          </a:solidFill>
                          <a:latin typeface="Arial" panose="020B0604020202020204" pitchFamily="34" charset="0"/>
                          <a:cs typeface="Arial" panose="020B0604020202020204" pitchFamily="34" charset="0"/>
                        </a:rPr>
                        <a:t> in Australia, including Australia Day, Anzac Day, NAIDOC Week, National Sorry Day, Easter, Christmas, and other religious and cultural festivals </a:t>
                      </a:r>
                      <a:r>
                        <a:rPr lang="en-US" sz="1500" b="1" dirty="0">
                          <a:solidFill>
                            <a:schemeClr val="tx2"/>
                          </a:solidFill>
                          <a:latin typeface="Arial" panose="020B0604020202020204" pitchFamily="34" charset="0"/>
                          <a:cs typeface="Arial" panose="020B0604020202020204" pitchFamily="34" charset="0"/>
                        </a:rPr>
                        <a:t>(History) </a:t>
                      </a:r>
                      <a:r>
                        <a:rPr lang="en-US" sz="1500" dirty="0">
                          <a:solidFill>
                            <a:schemeClr val="tx2"/>
                          </a:solidFill>
                          <a:latin typeface="Arial" panose="020B0604020202020204" pitchFamily="34" charset="0"/>
                          <a:cs typeface="Arial" panose="020B0604020202020204" pitchFamily="34" charset="0"/>
                        </a:rPr>
                        <a:t>(AC9HS3K01).</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itle 1">
            <a:extLst>
              <a:ext uri="{FF2B5EF4-FFF2-40B4-BE49-F238E27FC236}">
                <a16:creationId xmlns:a16="http://schemas.microsoft.com/office/drawing/2014/main" id="{7C88BBEF-5ABB-34A8-F857-63F828A725B0}"/>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Identify curriculum: Year 3 HASS example</a:t>
            </a:r>
          </a:p>
        </p:txBody>
      </p:sp>
      <p:pic>
        <p:nvPicPr>
          <p:cNvPr id="24" name="Picture 23">
            <a:extLst>
              <a:ext uri="{FF2B5EF4-FFF2-40B4-BE49-F238E27FC236}">
                <a16:creationId xmlns:a16="http://schemas.microsoft.com/office/drawing/2014/main" id="{ECBC8159-0224-CC85-BE71-83906471CB97}"/>
              </a:ext>
            </a:extLst>
          </p:cNvPr>
          <p:cNvPicPr>
            <a:picLocks noChangeAspect="1"/>
          </p:cNvPicPr>
          <p:nvPr/>
        </p:nvPicPr>
        <p:blipFill>
          <a:blip r:embed="rId3"/>
          <a:stretch>
            <a:fillRect/>
          </a:stretch>
        </p:blipFill>
        <p:spPr>
          <a:xfrm>
            <a:off x="436033" y="902503"/>
            <a:ext cx="2624219" cy="2516261"/>
          </a:xfrm>
          <a:prstGeom prst="rect">
            <a:avLst/>
          </a:prstGeom>
        </p:spPr>
      </p:pic>
      <p:sp>
        <p:nvSpPr>
          <p:cNvPr id="2" name="Rectangle 1">
            <a:extLst>
              <a:ext uri="{FF2B5EF4-FFF2-40B4-BE49-F238E27FC236}">
                <a16:creationId xmlns:a16="http://schemas.microsoft.com/office/drawing/2014/main" id="{70C9E11D-C0E6-54FA-21E7-11FC5FC5800F}"/>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a:extLst>
              <a:ext uri="{FF2B5EF4-FFF2-40B4-BE49-F238E27FC236}">
                <a16:creationId xmlns:a16="http://schemas.microsoft.com/office/drawing/2014/main" id="{1E4CB732-40C7-CC09-BFFF-0E9234554013}"/>
              </a:ext>
            </a:extLst>
          </p:cNvPr>
          <p:cNvGrpSpPr/>
          <p:nvPr/>
        </p:nvGrpSpPr>
        <p:grpSpPr>
          <a:xfrm>
            <a:off x="9052815" y="541531"/>
            <a:ext cx="2379797" cy="3575727"/>
            <a:chOff x="2834895" y="856693"/>
            <a:chExt cx="2379797" cy="3575727"/>
          </a:xfrm>
          <a:effectLst>
            <a:outerShdw blurRad="50800" dist="38100" dir="5400000" algn="t" rotWithShape="0">
              <a:prstClr val="black">
                <a:alpha val="40000"/>
              </a:prstClr>
            </a:outerShdw>
          </a:effectLst>
        </p:grpSpPr>
        <p:pic>
          <p:nvPicPr>
            <p:cNvPr id="11" name="Picture 10">
              <a:extLst>
                <a:ext uri="{FF2B5EF4-FFF2-40B4-BE49-F238E27FC236}">
                  <a16:creationId xmlns:a16="http://schemas.microsoft.com/office/drawing/2014/main" id="{91012CA5-0D25-E7CD-100B-1D24F94B13C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834895" y="861217"/>
              <a:ext cx="886674" cy="381547"/>
            </a:xfrm>
            <a:prstGeom prst="rect">
              <a:avLst/>
            </a:prstGeom>
          </p:spPr>
        </p:pic>
        <p:pic>
          <p:nvPicPr>
            <p:cNvPr id="13" name="Picture 12">
              <a:extLst>
                <a:ext uri="{FF2B5EF4-FFF2-40B4-BE49-F238E27FC236}">
                  <a16:creationId xmlns:a16="http://schemas.microsoft.com/office/drawing/2014/main" id="{510F01E4-8C84-9D38-34B6-E24DF886F76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691104" y="1454987"/>
              <a:ext cx="1523588" cy="2977433"/>
            </a:xfrm>
            <a:prstGeom prst="rect">
              <a:avLst/>
            </a:prstGeom>
            <a:ln>
              <a:noFill/>
            </a:ln>
            <a:effectLst/>
          </p:spPr>
        </p:pic>
        <p:pic>
          <p:nvPicPr>
            <p:cNvPr id="14" name="Picture 13">
              <a:extLst>
                <a:ext uri="{FF2B5EF4-FFF2-40B4-BE49-F238E27FC236}">
                  <a16:creationId xmlns:a16="http://schemas.microsoft.com/office/drawing/2014/main" id="{7ACB160D-EAA8-0EF4-29A4-FB9206862A02}"/>
                </a:ext>
              </a:extLst>
            </p:cNvPr>
            <p:cNvPicPr>
              <a:picLocks noChangeAspect="1"/>
            </p:cNvPicPr>
            <p:nvPr/>
          </p:nvPicPr>
          <p:blipFill>
            <a:blip r:embed="rId6"/>
            <a:stretch>
              <a:fillRect/>
            </a:stretch>
          </p:blipFill>
          <p:spPr>
            <a:xfrm>
              <a:off x="2834895" y="1447799"/>
              <a:ext cx="856209" cy="2964300"/>
            </a:xfrm>
            <a:prstGeom prst="rect">
              <a:avLst/>
            </a:prstGeom>
          </p:spPr>
        </p:pic>
        <p:pic>
          <p:nvPicPr>
            <p:cNvPr id="15" name="Picture 14">
              <a:extLst>
                <a:ext uri="{FF2B5EF4-FFF2-40B4-BE49-F238E27FC236}">
                  <a16:creationId xmlns:a16="http://schemas.microsoft.com/office/drawing/2014/main" id="{59DC3D3D-C558-58BE-628F-9C021E0AFD79}"/>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2847975" y="1247775"/>
              <a:ext cx="2366717" cy="204541"/>
            </a:xfrm>
            <a:prstGeom prst="rect">
              <a:avLst/>
            </a:prstGeom>
            <a:effectLst/>
          </p:spPr>
        </p:pic>
        <p:pic>
          <p:nvPicPr>
            <p:cNvPr id="16" name="Picture 15">
              <a:extLst>
                <a:ext uri="{FF2B5EF4-FFF2-40B4-BE49-F238E27FC236}">
                  <a16:creationId xmlns:a16="http://schemas.microsoft.com/office/drawing/2014/main" id="{CE2FB8DD-0D5E-9F3D-79C5-FB68F271AA27}"/>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3712044" y="856693"/>
              <a:ext cx="1502648" cy="383243"/>
            </a:xfrm>
            <a:prstGeom prst="rect">
              <a:avLst/>
            </a:prstGeom>
          </p:spPr>
        </p:pic>
      </p:grpSp>
      <p:graphicFrame>
        <p:nvGraphicFramePr>
          <p:cNvPr id="7" name="Content Placeholder 3">
            <a:extLst>
              <a:ext uri="{FF2B5EF4-FFF2-40B4-BE49-F238E27FC236}">
                <a16:creationId xmlns:a16="http://schemas.microsoft.com/office/drawing/2014/main" id="{2ED4B610-52CD-13E4-E224-196E1C5A0F72}"/>
              </a:ext>
            </a:extLst>
          </p:cNvPr>
          <p:cNvGraphicFramePr>
            <a:graphicFrameLocks/>
          </p:cNvGraphicFramePr>
          <p:nvPr>
            <p:extLst>
              <p:ext uri="{D42A27DB-BD31-4B8C-83A1-F6EECF244321}">
                <p14:modId xmlns:p14="http://schemas.microsoft.com/office/powerpoint/2010/main" val="1038241561"/>
              </p:ext>
            </p:extLst>
          </p:nvPr>
        </p:nvGraphicFramePr>
        <p:xfrm>
          <a:off x="436032" y="4131885"/>
          <a:ext cx="10851728" cy="1706824"/>
        </p:xfrm>
        <a:graphic>
          <a:graphicData uri="http://schemas.openxmlformats.org/drawingml/2006/table">
            <a:tbl>
              <a:tblPr firstRow="1" bandRow="1">
                <a:tableStyleId>{17292A2E-F333-43FB-9621-5CBBE7FDCDCB}</a:tableStyleId>
              </a:tblPr>
              <a:tblGrid>
                <a:gridCol w="10851728">
                  <a:extLst>
                    <a:ext uri="{9D8B030D-6E8A-4147-A177-3AD203B41FA5}">
                      <a16:colId xmlns:a16="http://schemas.microsoft.com/office/drawing/2014/main" val="20000"/>
                    </a:ext>
                  </a:extLst>
                </a:gridCol>
              </a:tblGrid>
              <a:tr h="297152">
                <a:tc>
                  <a:txBody>
                    <a:bodyPr/>
                    <a:lstStyle/>
                    <a:p>
                      <a:r>
                        <a:rPr lang="en-AU" sz="1600" dirty="0">
                          <a:latin typeface="Arial" panose="020B0604020202020204" pitchFamily="34" charset="0"/>
                          <a:cs typeface="Arial" panose="020B0604020202020204" pitchFamily="34" charset="0"/>
                        </a:rPr>
                        <a:t>Unit 3 — Honouring the Anzacs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identify the significance of Anzac Day as a symbol of courage, service, and remembrance in Australia’s national identity. Through stories and images, they learn how Anzac Day is commemorated across the country and why it continues to hold meaning for many Australians today. Students investigate the symbols, traditions, and ceremonies connected to Anzac Day, such as the poppy, the dawn service, and the Anzac spirit, to understand how these represent values like mateship, sacrifice, and respect. By exploring how people from different backgrounds participate in Anzac Day, students reflect on what these commemorations reveal about Australia and deepen their understanding of Australia’s history and values.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Rounded Corners 4">
            <a:extLst>
              <a:ext uri="{FF2B5EF4-FFF2-40B4-BE49-F238E27FC236}">
                <a16:creationId xmlns:a16="http://schemas.microsoft.com/office/drawing/2014/main" id="{562455D5-4F89-6D2F-D034-058C49129A76}"/>
              </a:ext>
            </a:extLst>
          </p:cNvPr>
          <p:cNvSpPr/>
          <p:nvPr/>
        </p:nvSpPr>
        <p:spPr>
          <a:xfrm>
            <a:off x="1789075" y="1951991"/>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5052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C457-A5CD-229A-479B-0CBEE5C7B5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DF76B6-6003-B306-3B53-BB34BB4F8EB9}"/>
              </a:ext>
            </a:extLst>
          </p:cNvPr>
          <p:cNvSpPr>
            <a:spLocks noGrp="1"/>
          </p:cNvSpPr>
          <p:nvPr>
            <p:ph type="title" idx="4294967295"/>
          </p:nvPr>
        </p:nvSpPr>
        <p:spPr>
          <a:xfrm>
            <a:off x="6523568" y="366184"/>
            <a:ext cx="5668433" cy="480483"/>
          </a:xfrm>
        </p:spPr>
        <p:txBody>
          <a:bodyPr/>
          <a:lstStyle/>
          <a:p>
            <a:r>
              <a:rPr lang="en-AU" dirty="0"/>
              <a:t>Success criteria</a:t>
            </a:r>
          </a:p>
        </p:txBody>
      </p:sp>
      <p:sp>
        <p:nvSpPr>
          <p:cNvPr id="5" name="Text Placeholder 4">
            <a:extLst>
              <a:ext uri="{FF2B5EF4-FFF2-40B4-BE49-F238E27FC236}">
                <a16:creationId xmlns:a16="http://schemas.microsoft.com/office/drawing/2014/main" id="{2150B1C5-C10E-0DE3-5808-4459802E8534}"/>
              </a:ext>
            </a:extLst>
          </p:cNvPr>
          <p:cNvSpPr>
            <a:spLocks noGrp="1"/>
          </p:cNvSpPr>
          <p:nvPr>
            <p:ph type="body" sz="quarter" idx="4294967295"/>
          </p:nvPr>
        </p:nvSpPr>
        <p:spPr>
          <a:xfrm>
            <a:off x="453387" y="366184"/>
            <a:ext cx="4986867" cy="480483"/>
          </a:xfrm>
        </p:spPr>
        <p:txBody>
          <a:bodyPr>
            <a:noAutofit/>
          </a:bodyPr>
          <a:lstStyle/>
          <a:p>
            <a:r>
              <a:rPr lang="en-AU" sz="3200" b="1" dirty="0"/>
              <a:t>Learning goal</a:t>
            </a:r>
          </a:p>
        </p:txBody>
      </p:sp>
      <p:sp>
        <p:nvSpPr>
          <p:cNvPr id="6" name="Text Placeholder 5">
            <a:extLst>
              <a:ext uri="{FF2B5EF4-FFF2-40B4-BE49-F238E27FC236}">
                <a16:creationId xmlns:a16="http://schemas.microsoft.com/office/drawing/2014/main" id="{266277B2-6092-A334-0180-3935510415FA}"/>
              </a:ext>
            </a:extLst>
          </p:cNvPr>
          <p:cNvSpPr>
            <a:spLocks noGrp="1"/>
          </p:cNvSpPr>
          <p:nvPr>
            <p:ph type="body" sz="quarter" idx="4294967295"/>
          </p:nvPr>
        </p:nvSpPr>
        <p:spPr>
          <a:xfrm>
            <a:off x="6521451" y="1098551"/>
            <a:ext cx="5670549" cy="4417483"/>
          </a:xfrm>
        </p:spPr>
        <p:txBody>
          <a:bodyPr/>
          <a:lstStyle/>
          <a:p>
            <a:r>
              <a:rPr lang="en-AU" dirty="0">
                <a:latin typeface="Arial"/>
                <a:cs typeface="Arial"/>
              </a:rPr>
              <a:t>You will know you are </a:t>
            </a:r>
            <a:br>
              <a:rPr lang="en-AU" dirty="0">
                <a:latin typeface="Arial"/>
                <a:cs typeface="Arial"/>
              </a:rPr>
            </a:br>
            <a:r>
              <a:rPr lang="en-AU" dirty="0">
                <a:latin typeface="Arial"/>
                <a:cs typeface="Arial"/>
              </a:rPr>
              <a:t>successful if you:</a:t>
            </a:r>
          </a:p>
          <a:p>
            <a:pPr marL="457189" indent="-457189">
              <a:buFont typeface="Arial" panose="020B0604020202020204" pitchFamily="34" charset="0"/>
              <a:buChar char="•"/>
            </a:pPr>
            <a:r>
              <a:rPr lang="en-AU" dirty="0">
                <a:latin typeface="Arial"/>
                <a:cs typeface="Arial"/>
              </a:rPr>
              <a:t>understand the structure </a:t>
            </a:r>
            <a:br>
              <a:rPr lang="en-AU" dirty="0">
                <a:latin typeface="Arial"/>
                <a:cs typeface="Arial"/>
              </a:rPr>
            </a:br>
            <a:r>
              <a:rPr lang="en-AU" dirty="0">
                <a:latin typeface="Arial"/>
                <a:cs typeface="Arial"/>
              </a:rPr>
              <a:t>and content of the </a:t>
            </a:r>
            <a:r>
              <a:rPr lang="en-US" dirty="0">
                <a:solidFill>
                  <a:srgbClr val="000000"/>
                </a:solidFill>
              </a:rPr>
              <a:t>Intercultural understanding general capability</a:t>
            </a:r>
          </a:p>
          <a:p>
            <a:pPr marL="457189" indent="-457189">
              <a:buFont typeface="Arial" panose="020B0604020202020204" pitchFamily="34" charset="0"/>
              <a:buChar char="•"/>
            </a:pPr>
            <a:r>
              <a:rPr lang="en-US" dirty="0">
                <a:latin typeface="Arial"/>
                <a:cs typeface="Arial"/>
              </a:rPr>
              <a:t>identify strategies to embed </a:t>
            </a:r>
            <a:br>
              <a:rPr lang="en-US" dirty="0">
                <a:latin typeface="Arial"/>
                <a:cs typeface="Arial"/>
              </a:rPr>
            </a:br>
            <a:r>
              <a:rPr lang="en-US" dirty="0">
                <a:latin typeface="Arial"/>
                <a:cs typeface="Arial"/>
              </a:rPr>
              <a:t>this general capability </a:t>
            </a:r>
          </a:p>
          <a:p>
            <a:pPr marL="457189" indent="-457189">
              <a:buFont typeface="Arial" panose="020B0604020202020204" pitchFamily="34" charset="0"/>
              <a:buChar char="•"/>
            </a:pPr>
            <a:r>
              <a:rPr lang="en-US" dirty="0">
                <a:latin typeface="Arial"/>
                <a:cs typeface="Arial"/>
              </a:rPr>
              <a:t>use QCAA resources to </a:t>
            </a:r>
            <a:br>
              <a:rPr lang="en-US" dirty="0">
                <a:latin typeface="Arial"/>
                <a:cs typeface="Arial"/>
              </a:rPr>
            </a:br>
            <a:r>
              <a:rPr lang="en-US" dirty="0">
                <a:latin typeface="Arial"/>
                <a:cs typeface="Arial"/>
              </a:rPr>
              <a:t>inform and support planning.</a:t>
            </a:r>
          </a:p>
          <a:p>
            <a:endParaRPr lang="en-AU" dirty="0"/>
          </a:p>
        </p:txBody>
      </p:sp>
      <p:sp>
        <p:nvSpPr>
          <p:cNvPr id="2" name="Content Placeholder 3">
            <a:extLst>
              <a:ext uri="{FF2B5EF4-FFF2-40B4-BE49-F238E27FC236}">
                <a16:creationId xmlns:a16="http://schemas.microsoft.com/office/drawing/2014/main" id="{CFC9AEB8-1497-DE0F-2C6F-641A3D82F131}"/>
              </a:ext>
            </a:extLst>
          </p:cNvPr>
          <p:cNvSpPr txBox="1">
            <a:spLocks/>
          </p:cNvSpPr>
          <p:nvPr/>
        </p:nvSpPr>
        <p:spPr>
          <a:xfrm>
            <a:off x="453388" y="1169686"/>
            <a:ext cx="4986865" cy="4487812"/>
          </a:xfrm>
          <a:prstGeom prst="rect">
            <a:avLst/>
          </a:prstGeom>
        </p:spPr>
        <p:txBody>
          <a:bodyPr lIns="0" tIns="0" rIns="0" bIns="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fontAlgn="base">
              <a:spcBef>
                <a:spcPts val="800"/>
              </a:spcBef>
              <a:spcAft>
                <a:spcPct val="0"/>
              </a:spcAft>
            </a:pPr>
            <a:r>
              <a:rPr lang="en-US" sz="2667" dirty="0">
                <a:solidFill>
                  <a:srgbClr val="000000"/>
                </a:solidFill>
              </a:rPr>
              <a:t>To develop a deeper understanding of the Australian Curriculum v9.0 Intercultural understanding general capability.</a:t>
            </a:r>
          </a:p>
        </p:txBody>
      </p:sp>
      <p:cxnSp>
        <p:nvCxnSpPr>
          <p:cNvPr id="10" name="Straight Connector 9">
            <a:extLst>
              <a:ext uri="{FF2B5EF4-FFF2-40B4-BE49-F238E27FC236}">
                <a16:creationId xmlns:a16="http://schemas.microsoft.com/office/drawing/2014/main" id="{1C92B06C-AF8C-5E14-ECE0-EAC8E78BD129}"/>
              </a:ext>
            </a:extLst>
          </p:cNvPr>
          <p:cNvCxnSpPr>
            <a:cxnSpLocks/>
          </p:cNvCxnSpPr>
          <p:nvPr/>
        </p:nvCxnSpPr>
        <p:spPr bwMode="auto">
          <a:xfrm>
            <a:off x="5922693" y="1185078"/>
            <a:ext cx="0" cy="4487845"/>
          </a:xfrm>
          <a:prstGeom prst="line">
            <a:avLst/>
          </a:prstGeom>
          <a:ln w="19050"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544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32D0D0-1DA7-B987-C5F4-5F372F914BA1}"/>
            </a:ext>
          </a:extLst>
        </p:cNvPr>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9AC2B9A9-DFE1-05BB-333D-DABE71E74D0B}"/>
              </a:ext>
            </a:extLst>
          </p:cNvPr>
          <p:cNvGraphicFramePr>
            <a:graphicFrameLocks/>
          </p:cNvGraphicFramePr>
          <p:nvPr/>
        </p:nvGraphicFramePr>
        <p:xfrm>
          <a:off x="3089470" y="988034"/>
          <a:ext cx="5495730" cy="3108904"/>
        </p:xfrm>
        <a:graphic>
          <a:graphicData uri="http://schemas.openxmlformats.org/drawingml/2006/table">
            <a:tbl>
              <a:tblPr firstRow="1" bandRow="1">
                <a:tableStyleId>{17292A2E-F333-43FB-9621-5CBBE7FDCDCB}</a:tableStyleId>
              </a:tblPr>
              <a:tblGrid>
                <a:gridCol w="2133320">
                  <a:extLst>
                    <a:ext uri="{9D8B030D-6E8A-4147-A177-3AD203B41FA5}">
                      <a16:colId xmlns:a16="http://schemas.microsoft.com/office/drawing/2014/main" val="20000"/>
                    </a:ext>
                  </a:extLst>
                </a:gridCol>
                <a:gridCol w="3362410">
                  <a:extLst>
                    <a:ext uri="{9D8B030D-6E8A-4147-A177-3AD203B41FA5}">
                      <a16:colId xmlns:a16="http://schemas.microsoft.com/office/drawing/2014/main" val="20001"/>
                    </a:ext>
                  </a:extLst>
                </a:gridCol>
              </a:tblGrid>
              <a:tr h="668082">
                <a:tc>
                  <a:txBody>
                    <a:bodyPr/>
                    <a:lstStyle/>
                    <a:p>
                      <a:pPr algn="ctr"/>
                      <a:r>
                        <a:rPr lang="en-AU" sz="1500" dirty="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120513">
                <a:tc>
                  <a:txBody>
                    <a:bodyPr/>
                    <a:lstStyle/>
                    <a:p>
                      <a:r>
                        <a:rPr lang="en-AU" sz="1500" dirty="0">
                          <a:solidFill>
                            <a:schemeClr val="tx2"/>
                          </a:solidFill>
                          <a:latin typeface="Arial" panose="020B0604020202020204" pitchFamily="34" charset="0"/>
                          <a:cs typeface="Arial" panose="020B0604020202020204" pitchFamily="34" charset="0"/>
                        </a:rPr>
                        <a:t>They identify the significance of events, symbols and emblems to Australia’s identity and diversity.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significant events, symbols and emblems that are important to Australia’s identity and diversity, and how they are celebrated, commemorated or </a:t>
                      </a:r>
                      <a:r>
                        <a:rPr lang="en-US" sz="1500" dirty="0" err="1">
                          <a:solidFill>
                            <a:schemeClr val="tx2"/>
                          </a:solidFill>
                          <a:latin typeface="Arial" panose="020B0604020202020204" pitchFamily="34" charset="0"/>
                          <a:cs typeface="Arial" panose="020B0604020202020204" pitchFamily="34" charset="0"/>
                        </a:rPr>
                        <a:t>recognised</a:t>
                      </a:r>
                      <a:r>
                        <a:rPr lang="en-US" sz="1500" dirty="0">
                          <a:solidFill>
                            <a:schemeClr val="tx2"/>
                          </a:solidFill>
                          <a:latin typeface="Arial" panose="020B0604020202020204" pitchFamily="34" charset="0"/>
                          <a:cs typeface="Arial" panose="020B0604020202020204" pitchFamily="34" charset="0"/>
                        </a:rPr>
                        <a:t> in Australia, including Australia Day, Anzac Day, NAIDOC Week, National Sorry Day, Easter, Christmas, and other religious and cultural festivals </a:t>
                      </a:r>
                      <a:r>
                        <a:rPr lang="en-US" sz="1500" b="1" dirty="0">
                          <a:solidFill>
                            <a:schemeClr val="tx2"/>
                          </a:solidFill>
                          <a:latin typeface="Arial" panose="020B0604020202020204" pitchFamily="34" charset="0"/>
                          <a:cs typeface="Arial" panose="020B0604020202020204" pitchFamily="34" charset="0"/>
                        </a:rPr>
                        <a:t>(History) </a:t>
                      </a:r>
                      <a:r>
                        <a:rPr lang="en-US" sz="1500" dirty="0">
                          <a:solidFill>
                            <a:schemeClr val="tx2"/>
                          </a:solidFill>
                          <a:latin typeface="Arial" panose="020B0604020202020204" pitchFamily="34" charset="0"/>
                          <a:cs typeface="Arial" panose="020B0604020202020204" pitchFamily="34" charset="0"/>
                        </a:rPr>
                        <a:t>(AC9HS3K01).</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itle 1">
            <a:extLst>
              <a:ext uri="{FF2B5EF4-FFF2-40B4-BE49-F238E27FC236}">
                <a16:creationId xmlns:a16="http://schemas.microsoft.com/office/drawing/2014/main" id="{7B5C6812-70B2-7A76-B5A9-D21BFA72DAD6}"/>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Identify curriculum: Year 3 HASS example</a:t>
            </a:r>
          </a:p>
        </p:txBody>
      </p:sp>
      <p:pic>
        <p:nvPicPr>
          <p:cNvPr id="24" name="Picture 23">
            <a:extLst>
              <a:ext uri="{FF2B5EF4-FFF2-40B4-BE49-F238E27FC236}">
                <a16:creationId xmlns:a16="http://schemas.microsoft.com/office/drawing/2014/main" id="{A532D373-A14F-4E8D-CE04-D87C17655817}"/>
              </a:ext>
            </a:extLst>
          </p:cNvPr>
          <p:cNvPicPr>
            <a:picLocks noChangeAspect="1"/>
          </p:cNvPicPr>
          <p:nvPr/>
        </p:nvPicPr>
        <p:blipFill>
          <a:blip r:embed="rId3"/>
          <a:stretch>
            <a:fillRect/>
          </a:stretch>
        </p:blipFill>
        <p:spPr>
          <a:xfrm>
            <a:off x="436033" y="902503"/>
            <a:ext cx="2624219" cy="2516261"/>
          </a:xfrm>
          <a:prstGeom prst="rect">
            <a:avLst/>
          </a:prstGeom>
        </p:spPr>
      </p:pic>
      <p:sp>
        <p:nvSpPr>
          <p:cNvPr id="2" name="Rectangle 1">
            <a:extLst>
              <a:ext uri="{FF2B5EF4-FFF2-40B4-BE49-F238E27FC236}">
                <a16:creationId xmlns:a16="http://schemas.microsoft.com/office/drawing/2014/main" id="{89979314-6DBF-8E27-0004-C7CFC4AF10AD}"/>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 name="Content Placeholder 3">
            <a:extLst>
              <a:ext uri="{FF2B5EF4-FFF2-40B4-BE49-F238E27FC236}">
                <a16:creationId xmlns:a16="http://schemas.microsoft.com/office/drawing/2014/main" id="{D926D6D0-21B9-25B8-747D-879D85DF85CE}"/>
              </a:ext>
            </a:extLst>
          </p:cNvPr>
          <p:cNvGraphicFramePr>
            <a:graphicFrameLocks/>
          </p:cNvGraphicFramePr>
          <p:nvPr/>
        </p:nvGraphicFramePr>
        <p:xfrm>
          <a:off x="436032" y="4131885"/>
          <a:ext cx="10851728" cy="1706824"/>
        </p:xfrm>
        <a:graphic>
          <a:graphicData uri="http://schemas.openxmlformats.org/drawingml/2006/table">
            <a:tbl>
              <a:tblPr firstRow="1" bandRow="1">
                <a:tableStyleId>{17292A2E-F333-43FB-9621-5CBBE7FDCDCB}</a:tableStyleId>
              </a:tblPr>
              <a:tblGrid>
                <a:gridCol w="10851728">
                  <a:extLst>
                    <a:ext uri="{9D8B030D-6E8A-4147-A177-3AD203B41FA5}">
                      <a16:colId xmlns:a16="http://schemas.microsoft.com/office/drawing/2014/main" val="20000"/>
                    </a:ext>
                  </a:extLst>
                </a:gridCol>
              </a:tblGrid>
              <a:tr h="297152">
                <a:tc>
                  <a:txBody>
                    <a:bodyPr/>
                    <a:lstStyle/>
                    <a:p>
                      <a:r>
                        <a:rPr lang="en-AU" sz="1600" dirty="0">
                          <a:latin typeface="Arial" panose="020B0604020202020204" pitchFamily="34" charset="0"/>
                          <a:cs typeface="Arial" panose="020B0604020202020204" pitchFamily="34" charset="0"/>
                        </a:rPr>
                        <a:t>Unit 3 — Honouring the Anzacs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identify the significance of Anzac Day as a symbol of courage, service, and remembrance in Australia’s national identity. Through stories and images, they learn how Anzac Day is commemorated across the country and why it continues to hold meaning for many Australians today. Students investigate the symbols, traditions, and ceremonies connected to Anzac Day, such as the poppy, the dawn service, and the Anzac spirit, to understand how these represent values like mateship, sacrifice, and respect. By exploring how people from different backgrounds participate in Anzac Day, students reflect on what these commemorations reveal about Australia and deepen their understanding of Australia’s history and values.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271DF495-3DA6-54D5-F888-65626C045F19}"/>
              </a:ext>
            </a:extLst>
          </p:cNvPr>
          <p:cNvSpPr/>
          <p:nvPr/>
        </p:nvSpPr>
        <p:spPr>
          <a:xfrm>
            <a:off x="2336800" y="5370816"/>
            <a:ext cx="8600644" cy="467893"/>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0" name="Rectangle 9">
            <a:extLst>
              <a:ext uri="{FF2B5EF4-FFF2-40B4-BE49-F238E27FC236}">
                <a16:creationId xmlns:a16="http://schemas.microsoft.com/office/drawing/2014/main" id="{905CB73A-62C2-442A-39FE-3F6A3F675F42}"/>
              </a:ext>
            </a:extLst>
          </p:cNvPr>
          <p:cNvSpPr/>
          <p:nvPr/>
        </p:nvSpPr>
        <p:spPr>
          <a:xfrm>
            <a:off x="465251" y="5593080"/>
            <a:ext cx="1871549" cy="24563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4" name="Rectangle 3">
            <a:extLst>
              <a:ext uri="{FF2B5EF4-FFF2-40B4-BE49-F238E27FC236}">
                <a16:creationId xmlns:a16="http://schemas.microsoft.com/office/drawing/2014/main" id="{C974A13C-5B23-C920-65CE-9287720978EB}"/>
              </a:ext>
            </a:extLst>
          </p:cNvPr>
          <p:cNvSpPr/>
          <p:nvPr/>
        </p:nvSpPr>
        <p:spPr>
          <a:xfrm>
            <a:off x="3100008" y="959117"/>
            <a:ext cx="5454552" cy="3176587"/>
          </a:xfrm>
          <a:prstGeom prst="rect">
            <a:avLst/>
          </a:prstGeom>
          <a:solidFill>
            <a:schemeClr val="bg1">
              <a:lumMod val="75000"/>
              <a:alpha val="86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Rounded Corners 16">
            <a:extLst>
              <a:ext uri="{FF2B5EF4-FFF2-40B4-BE49-F238E27FC236}">
                <a16:creationId xmlns:a16="http://schemas.microsoft.com/office/drawing/2014/main" id="{2213F5A7-02C4-C7E7-76A1-4CEE86D98185}"/>
              </a:ext>
            </a:extLst>
          </p:cNvPr>
          <p:cNvSpPr/>
          <p:nvPr/>
        </p:nvSpPr>
        <p:spPr>
          <a:xfrm>
            <a:off x="1789075" y="1951991"/>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6C1B6EEA-FE2D-FC66-3C18-D168777DB7B5}"/>
              </a:ext>
            </a:extLst>
          </p:cNvPr>
          <p:cNvGrpSpPr/>
          <p:nvPr/>
        </p:nvGrpSpPr>
        <p:grpSpPr>
          <a:xfrm>
            <a:off x="9052815" y="541531"/>
            <a:ext cx="2379797" cy="3575727"/>
            <a:chOff x="2834895" y="856693"/>
            <a:chExt cx="2379797" cy="3575727"/>
          </a:xfrm>
          <a:effectLst>
            <a:outerShdw blurRad="50800" dist="38100" dir="5400000" algn="t" rotWithShape="0">
              <a:prstClr val="black">
                <a:alpha val="40000"/>
              </a:prstClr>
            </a:outerShdw>
          </a:effectLst>
        </p:grpSpPr>
        <p:pic>
          <p:nvPicPr>
            <p:cNvPr id="12" name="Picture 11">
              <a:extLst>
                <a:ext uri="{FF2B5EF4-FFF2-40B4-BE49-F238E27FC236}">
                  <a16:creationId xmlns:a16="http://schemas.microsoft.com/office/drawing/2014/main" id="{13C97893-8D88-ED5B-1CE2-AACDF0A84E3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834895" y="861217"/>
              <a:ext cx="886674" cy="381547"/>
            </a:xfrm>
            <a:prstGeom prst="rect">
              <a:avLst/>
            </a:prstGeom>
          </p:spPr>
        </p:pic>
        <p:pic>
          <p:nvPicPr>
            <p:cNvPr id="18" name="Picture 17">
              <a:extLst>
                <a:ext uri="{FF2B5EF4-FFF2-40B4-BE49-F238E27FC236}">
                  <a16:creationId xmlns:a16="http://schemas.microsoft.com/office/drawing/2014/main" id="{0698EFED-411B-093A-F21F-83472CF8A28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691104" y="1454987"/>
              <a:ext cx="1523588" cy="2977433"/>
            </a:xfrm>
            <a:prstGeom prst="rect">
              <a:avLst/>
            </a:prstGeom>
            <a:ln>
              <a:noFill/>
            </a:ln>
            <a:effectLst/>
          </p:spPr>
        </p:pic>
        <p:pic>
          <p:nvPicPr>
            <p:cNvPr id="19" name="Picture 18">
              <a:extLst>
                <a:ext uri="{FF2B5EF4-FFF2-40B4-BE49-F238E27FC236}">
                  <a16:creationId xmlns:a16="http://schemas.microsoft.com/office/drawing/2014/main" id="{ECCDDE40-DDFB-D4BA-1669-0D7F23422D9F}"/>
                </a:ext>
              </a:extLst>
            </p:cNvPr>
            <p:cNvPicPr>
              <a:picLocks noChangeAspect="1"/>
            </p:cNvPicPr>
            <p:nvPr/>
          </p:nvPicPr>
          <p:blipFill>
            <a:blip r:embed="rId6"/>
            <a:stretch>
              <a:fillRect/>
            </a:stretch>
          </p:blipFill>
          <p:spPr>
            <a:xfrm>
              <a:off x="2834895" y="1447799"/>
              <a:ext cx="856209" cy="2964300"/>
            </a:xfrm>
            <a:prstGeom prst="rect">
              <a:avLst/>
            </a:prstGeom>
          </p:spPr>
        </p:pic>
        <p:pic>
          <p:nvPicPr>
            <p:cNvPr id="20" name="Picture 19">
              <a:extLst>
                <a:ext uri="{FF2B5EF4-FFF2-40B4-BE49-F238E27FC236}">
                  <a16:creationId xmlns:a16="http://schemas.microsoft.com/office/drawing/2014/main" id="{4BE897B1-0DF3-9AD2-C876-44CF5262358E}"/>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2847975" y="1247775"/>
              <a:ext cx="2366717" cy="204541"/>
            </a:xfrm>
            <a:prstGeom prst="rect">
              <a:avLst/>
            </a:prstGeom>
            <a:effectLst/>
          </p:spPr>
        </p:pic>
        <p:pic>
          <p:nvPicPr>
            <p:cNvPr id="21" name="Picture 20">
              <a:extLst>
                <a:ext uri="{FF2B5EF4-FFF2-40B4-BE49-F238E27FC236}">
                  <a16:creationId xmlns:a16="http://schemas.microsoft.com/office/drawing/2014/main" id="{83C81F88-E92F-FD71-4A67-86ABF9841547}"/>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3712044" y="856693"/>
              <a:ext cx="1502648" cy="383243"/>
            </a:xfrm>
            <a:prstGeom prst="rect">
              <a:avLst/>
            </a:prstGeom>
          </p:spPr>
        </p:pic>
      </p:grpSp>
      <p:sp>
        <p:nvSpPr>
          <p:cNvPr id="23" name="Rectangle 22">
            <a:extLst>
              <a:ext uri="{FF2B5EF4-FFF2-40B4-BE49-F238E27FC236}">
                <a16:creationId xmlns:a16="http://schemas.microsoft.com/office/drawing/2014/main" id="{6BD9D56C-9C22-013B-A89E-A45520566718}"/>
              </a:ext>
            </a:extLst>
          </p:cNvPr>
          <p:cNvSpPr/>
          <p:nvPr/>
        </p:nvSpPr>
        <p:spPr>
          <a:xfrm>
            <a:off x="9035254" y="1129237"/>
            <a:ext cx="2397357" cy="9352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1712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4FF69-4015-79BD-8B07-1EE4CE6AE9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70249BA-8B52-F930-303E-474749EE47FC}"/>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 7 French example</a:t>
            </a:r>
          </a:p>
        </p:txBody>
      </p:sp>
      <p:pic>
        <p:nvPicPr>
          <p:cNvPr id="24" name="Picture 23">
            <a:extLst>
              <a:ext uri="{FF2B5EF4-FFF2-40B4-BE49-F238E27FC236}">
                <a16:creationId xmlns:a16="http://schemas.microsoft.com/office/drawing/2014/main" id="{39BEE930-AE25-0B31-1A17-664A35DB479A}"/>
              </a:ext>
            </a:extLst>
          </p:cNvPr>
          <p:cNvPicPr>
            <a:picLocks noChangeAspect="1"/>
          </p:cNvPicPr>
          <p:nvPr/>
        </p:nvPicPr>
        <p:blipFill>
          <a:blip r:embed="rId3"/>
          <a:stretch>
            <a:fillRect/>
          </a:stretch>
        </p:blipFill>
        <p:spPr>
          <a:xfrm>
            <a:off x="436033" y="902503"/>
            <a:ext cx="2624219" cy="2516261"/>
          </a:xfrm>
          <a:prstGeom prst="rect">
            <a:avLst/>
          </a:prstGeom>
        </p:spPr>
      </p:pic>
      <p:sp>
        <p:nvSpPr>
          <p:cNvPr id="5" name="Rectangle 4">
            <a:extLst>
              <a:ext uri="{FF2B5EF4-FFF2-40B4-BE49-F238E27FC236}">
                <a16:creationId xmlns:a16="http://schemas.microsoft.com/office/drawing/2014/main" id="{6B2382B9-0DC2-2AA4-01B5-BB5664998F9E}"/>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Content Placeholder 3">
            <a:extLst>
              <a:ext uri="{FF2B5EF4-FFF2-40B4-BE49-F238E27FC236}">
                <a16:creationId xmlns:a16="http://schemas.microsoft.com/office/drawing/2014/main" id="{7C3DA924-1823-AD3F-E9FE-49BAA3819A93}"/>
              </a:ext>
            </a:extLst>
          </p:cNvPr>
          <p:cNvGraphicFramePr>
            <a:graphicFrameLocks/>
          </p:cNvGraphicFramePr>
          <p:nvPr>
            <p:extLst>
              <p:ext uri="{D42A27DB-BD31-4B8C-83A1-F6EECF244321}">
                <p14:modId xmlns:p14="http://schemas.microsoft.com/office/powerpoint/2010/main" val="2819332745"/>
              </p:ext>
            </p:extLst>
          </p:nvPr>
        </p:nvGraphicFramePr>
        <p:xfrm>
          <a:off x="3105508" y="1233821"/>
          <a:ext cx="5588117" cy="2224984"/>
        </p:xfrm>
        <a:graphic>
          <a:graphicData uri="http://schemas.openxmlformats.org/drawingml/2006/table">
            <a:tbl>
              <a:tblPr firstRow="1" bandRow="1">
                <a:tableStyleId>{17292A2E-F333-43FB-9621-5CBBE7FDCDCB}</a:tableStyleId>
              </a:tblPr>
              <a:tblGrid>
                <a:gridCol w="2761892">
                  <a:extLst>
                    <a:ext uri="{9D8B030D-6E8A-4147-A177-3AD203B41FA5}">
                      <a16:colId xmlns:a16="http://schemas.microsoft.com/office/drawing/2014/main" val="20000"/>
                    </a:ext>
                  </a:extLst>
                </a:gridCol>
                <a:gridCol w="2826225">
                  <a:extLst>
                    <a:ext uri="{9D8B030D-6E8A-4147-A177-3AD203B41FA5}">
                      <a16:colId xmlns:a16="http://schemas.microsoft.com/office/drawing/2014/main" val="20001"/>
                    </a:ext>
                  </a:extLst>
                </a:gridCol>
              </a:tblGrid>
              <a:tr h="222561">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tx1"/>
                          </a:solidFill>
                          <a:latin typeface="Arial" panose="020B0604020202020204" pitchFamily="34" charset="0"/>
                          <a:cs typeface="Arial" panose="020B0604020202020204" pitchFamily="34" charset="0"/>
                        </a:rPr>
                        <a:t>They demonstrate awareness that the French language is connected with culture and identity, and that this is reflected in their own language(s), culture(s) and identity.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AU" sz="1500" dirty="0">
                          <a:solidFill>
                            <a:schemeClr val="tx1"/>
                          </a:solidFill>
                          <a:latin typeface="Arial" panose="020B0604020202020204" pitchFamily="34" charset="0"/>
                          <a:cs typeface="Arial" panose="020B0604020202020204" pitchFamily="34" charset="0"/>
                        </a:rPr>
                        <a:t>recognise how identity is shaped by language(s), culture(s), beliefs, attitudes and values </a:t>
                      </a:r>
                      <a:r>
                        <a:rPr lang="en-US" sz="1500" dirty="0">
                          <a:solidFill>
                            <a:schemeClr val="tx1"/>
                          </a:solidFill>
                          <a:latin typeface="Arial" panose="020B0604020202020204" pitchFamily="34" charset="0"/>
                          <a:cs typeface="Arial" panose="020B0604020202020204" pitchFamily="34" charset="0"/>
                        </a:rPr>
                        <a:t>(AC9LF8EU04)</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Content Placeholder 3">
            <a:extLst>
              <a:ext uri="{FF2B5EF4-FFF2-40B4-BE49-F238E27FC236}">
                <a16:creationId xmlns:a16="http://schemas.microsoft.com/office/drawing/2014/main" id="{A9E0FC33-225C-C361-5917-F620198F65DF}"/>
              </a:ext>
            </a:extLst>
          </p:cNvPr>
          <p:cNvGraphicFramePr>
            <a:graphicFrameLocks/>
          </p:cNvGraphicFramePr>
          <p:nvPr>
            <p:extLst>
              <p:ext uri="{D42A27DB-BD31-4B8C-83A1-F6EECF244321}">
                <p14:modId xmlns:p14="http://schemas.microsoft.com/office/powerpoint/2010/main" val="4116163399"/>
              </p:ext>
            </p:extLst>
          </p:nvPr>
        </p:nvGraphicFramePr>
        <p:xfrm>
          <a:off x="436035" y="3481500"/>
          <a:ext cx="8257590" cy="2148784"/>
        </p:xfrm>
        <a:graphic>
          <a:graphicData uri="http://schemas.openxmlformats.org/drawingml/2006/table">
            <a:tbl>
              <a:tblPr firstRow="1" bandRow="1">
                <a:tableStyleId>{17292A2E-F333-43FB-9621-5CBBE7FDCDCB}</a:tableStyleId>
              </a:tblPr>
              <a:tblGrid>
                <a:gridCol w="8257590">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Beyond stereotypes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explore how stereotypes about language, culture, and identity can influence how people understand and communicate with one another. They learn simple French to describe themselves and others, and consider how choices such as using </a:t>
                      </a:r>
                      <a:r>
                        <a:rPr lang="en-AU" sz="1450" dirty="0" err="1">
                          <a:solidFill>
                            <a:schemeClr val="tx2"/>
                          </a:solidFill>
                          <a:latin typeface="Arial" panose="020B0604020202020204" pitchFamily="34" charset="0"/>
                          <a:cs typeface="Arial" panose="020B0604020202020204" pitchFamily="34" charset="0"/>
                        </a:rPr>
                        <a:t>tu</a:t>
                      </a:r>
                      <a:r>
                        <a:rPr lang="en-AU" sz="1450" dirty="0">
                          <a:solidFill>
                            <a:schemeClr val="tx2"/>
                          </a:solidFill>
                          <a:latin typeface="Arial" panose="020B0604020202020204" pitchFamily="34" charset="0"/>
                          <a:cs typeface="Arial" panose="020B0604020202020204" pitchFamily="34" charset="0"/>
                        </a:rPr>
                        <a:t> or </a:t>
                      </a:r>
                      <a:r>
                        <a:rPr lang="en-AU" sz="1450" dirty="0" err="1">
                          <a:solidFill>
                            <a:schemeClr val="tx2"/>
                          </a:solidFill>
                          <a:latin typeface="Arial" panose="020B0604020202020204" pitchFamily="34" charset="0"/>
                          <a:cs typeface="Arial" panose="020B0604020202020204" pitchFamily="34" charset="0"/>
                        </a:rPr>
                        <a:t>vous</a:t>
                      </a:r>
                      <a:r>
                        <a:rPr lang="en-AU" sz="1450" dirty="0">
                          <a:solidFill>
                            <a:schemeClr val="tx2"/>
                          </a:solidFill>
                          <a:latin typeface="Arial" panose="020B0604020202020204" pitchFamily="34" charset="0"/>
                          <a:cs typeface="Arial" panose="020B0604020202020204" pitchFamily="34" charset="0"/>
                        </a:rPr>
                        <a:t> show levels of respect and formality in French interactions. By comparing this to the Australian tendency to be informal with people of all ages, students discuss how behaviour that feels friendly in one culture might be seen as disrespectful in another. Through short French conversations, videos, and creative tasks, students challenge stereotypes about French and Australian people and reflect on how language helps express individuality and build respectful connections across cultures.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Rectangle: Rounded Corners 1">
            <a:extLst>
              <a:ext uri="{FF2B5EF4-FFF2-40B4-BE49-F238E27FC236}">
                <a16:creationId xmlns:a16="http://schemas.microsoft.com/office/drawing/2014/main" id="{DA8CA538-34B0-4DB6-AD85-A44FDD3BC0CB}"/>
              </a:ext>
            </a:extLst>
          </p:cNvPr>
          <p:cNvSpPr/>
          <p:nvPr/>
        </p:nvSpPr>
        <p:spPr>
          <a:xfrm>
            <a:off x="481289" y="1951991"/>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2911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9CFDE-2D4B-D114-0D7D-C7652C4A4B0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E4F0741-78E1-B089-C179-0DD88599C431}"/>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 7 French example</a:t>
            </a:r>
          </a:p>
        </p:txBody>
      </p:sp>
      <p:graphicFrame>
        <p:nvGraphicFramePr>
          <p:cNvPr id="4" name="Content Placeholder 3">
            <a:extLst>
              <a:ext uri="{FF2B5EF4-FFF2-40B4-BE49-F238E27FC236}">
                <a16:creationId xmlns:a16="http://schemas.microsoft.com/office/drawing/2014/main" id="{36D7AB64-6F3D-6BC7-7808-DCA78E61A5E4}"/>
              </a:ext>
            </a:extLst>
          </p:cNvPr>
          <p:cNvGraphicFramePr>
            <a:graphicFrameLocks/>
          </p:cNvGraphicFramePr>
          <p:nvPr>
            <p:extLst>
              <p:ext uri="{D42A27DB-BD31-4B8C-83A1-F6EECF244321}">
                <p14:modId xmlns:p14="http://schemas.microsoft.com/office/powerpoint/2010/main" val="2872933705"/>
              </p:ext>
            </p:extLst>
          </p:nvPr>
        </p:nvGraphicFramePr>
        <p:xfrm>
          <a:off x="3105508" y="1233821"/>
          <a:ext cx="5588117" cy="2224984"/>
        </p:xfrm>
        <a:graphic>
          <a:graphicData uri="http://schemas.openxmlformats.org/drawingml/2006/table">
            <a:tbl>
              <a:tblPr firstRow="1" bandRow="1">
                <a:tableStyleId>{17292A2E-F333-43FB-9621-5CBBE7FDCDCB}</a:tableStyleId>
              </a:tblPr>
              <a:tblGrid>
                <a:gridCol w="2761892">
                  <a:extLst>
                    <a:ext uri="{9D8B030D-6E8A-4147-A177-3AD203B41FA5}">
                      <a16:colId xmlns:a16="http://schemas.microsoft.com/office/drawing/2014/main" val="20000"/>
                    </a:ext>
                  </a:extLst>
                </a:gridCol>
                <a:gridCol w="2826225">
                  <a:extLst>
                    <a:ext uri="{9D8B030D-6E8A-4147-A177-3AD203B41FA5}">
                      <a16:colId xmlns:a16="http://schemas.microsoft.com/office/drawing/2014/main" val="20001"/>
                    </a:ext>
                  </a:extLst>
                </a:gridCol>
              </a:tblGrid>
              <a:tr h="222561">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tx1"/>
                          </a:solidFill>
                          <a:latin typeface="Arial" panose="020B0604020202020204" pitchFamily="34" charset="0"/>
                          <a:cs typeface="Arial" panose="020B0604020202020204" pitchFamily="34" charset="0"/>
                        </a:rPr>
                        <a:t>They demonstrate awareness that the French language is connected with culture and identity, and that this is reflected in their own language(s), culture(s) and identity.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AU" sz="1500" dirty="0">
                          <a:solidFill>
                            <a:schemeClr val="tx1"/>
                          </a:solidFill>
                          <a:latin typeface="Arial" panose="020B0604020202020204" pitchFamily="34" charset="0"/>
                          <a:cs typeface="Arial" panose="020B0604020202020204" pitchFamily="34" charset="0"/>
                        </a:rPr>
                        <a:t>recognise how identity is shaped by language(s), culture(s), beliefs, attitudes and values </a:t>
                      </a:r>
                      <a:r>
                        <a:rPr lang="en-US" sz="1500" dirty="0">
                          <a:solidFill>
                            <a:schemeClr val="tx1"/>
                          </a:solidFill>
                          <a:latin typeface="Arial" panose="020B0604020202020204" pitchFamily="34" charset="0"/>
                          <a:cs typeface="Arial" panose="020B0604020202020204" pitchFamily="34" charset="0"/>
                        </a:rPr>
                        <a:t>(AC9LF8EU04)</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Content Placeholder 3">
            <a:extLst>
              <a:ext uri="{FF2B5EF4-FFF2-40B4-BE49-F238E27FC236}">
                <a16:creationId xmlns:a16="http://schemas.microsoft.com/office/drawing/2014/main" id="{E4FE9EBB-3BEB-12DD-AF03-F3ECCA80D78D}"/>
              </a:ext>
            </a:extLst>
          </p:cNvPr>
          <p:cNvGraphicFramePr>
            <a:graphicFrameLocks/>
          </p:cNvGraphicFramePr>
          <p:nvPr>
            <p:extLst>
              <p:ext uri="{D42A27DB-BD31-4B8C-83A1-F6EECF244321}">
                <p14:modId xmlns:p14="http://schemas.microsoft.com/office/powerpoint/2010/main" val="3303721345"/>
              </p:ext>
            </p:extLst>
          </p:nvPr>
        </p:nvGraphicFramePr>
        <p:xfrm>
          <a:off x="436035" y="3481500"/>
          <a:ext cx="8257590" cy="2148784"/>
        </p:xfrm>
        <a:graphic>
          <a:graphicData uri="http://schemas.openxmlformats.org/drawingml/2006/table">
            <a:tbl>
              <a:tblPr firstRow="1" bandRow="1">
                <a:tableStyleId>{17292A2E-F333-43FB-9621-5CBBE7FDCDCB}</a:tableStyleId>
              </a:tblPr>
              <a:tblGrid>
                <a:gridCol w="8257590">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Beyond stereotypes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explore how stereotypes about language, culture, and identity can influence how people understand and communicate with one another. They learn simple French to describe themselves and others, and consider how choices such as using </a:t>
                      </a:r>
                      <a:r>
                        <a:rPr lang="en-AU" sz="1450" dirty="0" err="1">
                          <a:solidFill>
                            <a:schemeClr val="tx2"/>
                          </a:solidFill>
                          <a:latin typeface="Arial" panose="020B0604020202020204" pitchFamily="34" charset="0"/>
                          <a:cs typeface="Arial" panose="020B0604020202020204" pitchFamily="34" charset="0"/>
                        </a:rPr>
                        <a:t>tu</a:t>
                      </a:r>
                      <a:r>
                        <a:rPr lang="en-AU" sz="1450" dirty="0">
                          <a:solidFill>
                            <a:schemeClr val="tx2"/>
                          </a:solidFill>
                          <a:latin typeface="Arial" panose="020B0604020202020204" pitchFamily="34" charset="0"/>
                          <a:cs typeface="Arial" panose="020B0604020202020204" pitchFamily="34" charset="0"/>
                        </a:rPr>
                        <a:t> or </a:t>
                      </a:r>
                      <a:r>
                        <a:rPr lang="en-AU" sz="1450" dirty="0" err="1">
                          <a:solidFill>
                            <a:schemeClr val="tx2"/>
                          </a:solidFill>
                          <a:latin typeface="Arial" panose="020B0604020202020204" pitchFamily="34" charset="0"/>
                          <a:cs typeface="Arial" panose="020B0604020202020204" pitchFamily="34" charset="0"/>
                        </a:rPr>
                        <a:t>vous</a:t>
                      </a:r>
                      <a:r>
                        <a:rPr lang="en-AU" sz="1450" dirty="0">
                          <a:solidFill>
                            <a:schemeClr val="tx2"/>
                          </a:solidFill>
                          <a:latin typeface="Arial" panose="020B0604020202020204" pitchFamily="34" charset="0"/>
                          <a:cs typeface="Arial" panose="020B0604020202020204" pitchFamily="34" charset="0"/>
                        </a:rPr>
                        <a:t> show levels of respect and formality in French interactions. By comparing this to the Australian tendency to be informal with people of all ages, students discuss how behaviour that feels friendly in one culture might be seen as disrespectful in another. Through short French conversations, videos, and creative tasks, students challenge stereotypes about French and Australian people and reflect on how language helps express individuality and build respectful connections across cultures.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A7B44327-DC7C-36DD-29EC-7BE2AFBEF059}"/>
              </a:ext>
            </a:extLst>
          </p:cNvPr>
          <p:cNvPicPr>
            <a:picLocks noChangeAspect="1"/>
          </p:cNvPicPr>
          <p:nvPr/>
        </p:nvPicPr>
        <p:blipFill>
          <a:blip r:embed="rId3"/>
          <a:stretch>
            <a:fillRect/>
          </a:stretch>
        </p:blipFill>
        <p:spPr>
          <a:xfrm>
            <a:off x="436033" y="902503"/>
            <a:ext cx="2624219" cy="2516261"/>
          </a:xfrm>
          <a:prstGeom prst="rect">
            <a:avLst/>
          </a:prstGeom>
        </p:spPr>
      </p:pic>
      <p:sp>
        <p:nvSpPr>
          <p:cNvPr id="8" name="Rectangle 7">
            <a:extLst>
              <a:ext uri="{FF2B5EF4-FFF2-40B4-BE49-F238E27FC236}">
                <a16:creationId xmlns:a16="http://schemas.microsoft.com/office/drawing/2014/main" id="{68C6161E-90E8-CCC5-0622-4C2EFE528129}"/>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16B9DA5D-93AF-C63A-2249-7324A6D32845}"/>
              </a:ext>
            </a:extLst>
          </p:cNvPr>
          <p:cNvPicPr>
            <a:picLocks noChangeAspect="1"/>
          </p:cNvPicPr>
          <p:nvPr/>
        </p:nvPicPr>
        <p:blipFill>
          <a:blip r:embed="rId4"/>
          <a:stretch>
            <a:fillRect/>
          </a:stretch>
        </p:blipFill>
        <p:spPr>
          <a:xfrm>
            <a:off x="9106902" y="1304110"/>
            <a:ext cx="2649063" cy="4229308"/>
          </a:xfrm>
          <a:prstGeom prst="rect">
            <a:avLst/>
          </a:prstGeom>
          <a:ln>
            <a:noFill/>
          </a:ln>
          <a:effectLst/>
        </p:spPr>
      </p:pic>
      <p:sp>
        <p:nvSpPr>
          <p:cNvPr id="9" name="Rectangle: Rounded Corners 8">
            <a:extLst>
              <a:ext uri="{FF2B5EF4-FFF2-40B4-BE49-F238E27FC236}">
                <a16:creationId xmlns:a16="http://schemas.microsoft.com/office/drawing/2014/main" id="{9AB7C024-6D46-31C5-4974-5608A8BBA865}"/>
              </a:ext>
            </a:extLst>
          </p:cNvPr>
          <p:cNvSpPr/>
          <p:nvPr/>
        </p:nvSpPr>
        <p:spPr>
          <a:xfrm>
            <a:off x="1789075" y="1951991"/>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8792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5BCC86-0C01-8127-2636-BF724275D18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D47B0FD-AD69-8BA0-FD2A-66B695B2879A}"/>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 7 French example</a:t>
            </a:r>
          </a:p>
        </p:txBody>
      </p:sp>
      <p:graphicFrame>
        <p:nvGraphicFramePr>
          <p:cNvPr id="4" name="Content Placeholder 3">
            <a:extLst>
              <a:ext uri="{FF2B5EF4-FFF2-40B4-BE49-F238E27FC236}">
                <a16:creationId xmlns:a16="http://schemas.microsoft.com/office/drawing/2014/main" id="{017118C7-FE13-37A0-42C6-B023D5A7CDC9}"/>
              </a:ext>
            </a:extLst>
          </p:cNvPr>
          <p:cNvGraphicFramePr>
            <a:graphicFrameLocks/>
          </p:cNvGraphicFramePr>
          <p:nvPr>
            <p:extLst>
              <p:ext uri="{D42A27DB-BD31-4B8C-83A1-F6EECF244321}">
                <p14:modId xmlns:p14="http://schemas.microsoft.com/office/powerpoint/2010/main" val="4208125025"/>
              </p:ext>
            </p:extLst>
          </p:nvPr>
        </p:nvGraphicFramePr>
        <p:xfrm>
          <a:off x="3105508" y="1233821"/>
          <a:ext cx="5588117" cy="2224984"/>
        </p:xfrm>
        <a:graphic>
          <a:graphicData uri="http://schemas.openxmlformats.org/drawingml/2006/table">
            <a:tbl>
              <a:tblPr firstRow="1" bandRow="1">
                <a:tableStyleId>{17292A2E-F333-43FB-9621-5CBBE7FDCDCB}</a:tableStyleId>
              </a:tblPr>
              <a:tblGrid>
                <a:gridCol w="2761892">
                  <a:extLst>
                    <a:ext uri="{9D8B030D-6E8A-4147-A177-3AD203B41FA5}">
                      <a16:colId xmlns:a16="http://schemas.microsoft.com/office/drawing/2014/main" val="20000"/>
                    </a:ext>
                  </a:extLst>
                </a:gridCol>
                <a:gridCol w="2826225">
                  <a:extLst>
                    <a:ext uri="{9D8B030D-6E8A-4147-A177-3AD203B41FA5}">
                      <a16:colId xmlns:a16="http://schemas.microsoft.com/office/drawing/2014/main" val="20001"/>
                    </a:ext>
                  </a:extLst>
                </a:gridCol>
              </a:tblGrid>
              <a:tr h="222561">
                <a:tc>
                  <a:txBody>
                    <a:bodyPr/>
                    <a:lstStyle/>
                    <a:p>
                      <a:pPr algn="ctr"/>
                      <a:r>
                        <a:rPr lang="en-AU" sz="1600">
                          <a:latin typeface="Arial"/>
                          <a:cs typeface="Arial"/>
                        </a:rPr>
                        <a:t>Aspect of the achievement standard</a:t>
                      </a:r>
                      <a:endParaRPr lang="en-AU" sz="1600" dirty="0">
                        <a:latin typeface="Arial"/>
                        <a:cs typeface="Arial"/>
                      </a:endParaRP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a:latin typeface="Arial"/>
                          <a:cs typeface="Arial"/>
                        </a:rPr>
                        <a:t>Relevant content description</a:t>
                      </a:r>
                      <a:endParaRPr lang="en-AU" sz="1600" dirty="0">
                        <a:latin typeface="Arial"/>
                        <a:cs typeface="Arial"/>
                      </a:endParaRP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tx1"/>
                          </a:solidFill>
                          <a:latin typeface="Arial" panose="020B0604020202020204" pitchFamily="34" charset="0"/>
                          <a:cs typeface="Arial" panose="020B0604020202020204" pitchFamily="34" charset="0"/>
                        </a:rPr>
                        <a:t>They demonstrate awareness that the French language is connected with culture and identity, and that this is reflected in their own language(s), culture(s) and identity.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AU" sz="1500" dirty="0">
                          <a:solidFill>
                            <a:schemeClr val="tx1"/>
                          </a:solidFill>
                          <a:latin typeface="Arial" panose="020B0604020202020204" pitchFamily="34" charset="0"/>
                          <a:cs typeface="Arial" panose="020B0604020202020204" pitchFamily="34" charset="0"/>
                        </a:rPr>
                        <a:t>recognise how identity is shaped by language(s), culture(s), beliefs, attitudes and values </a:t>
                      </a:r>
                      <a:r>
                        <a:rPr lang="en-US" sz="1500" dirty="0">
                          <a:solidFill>
                            <a:schemeClr val="tx1"/>
                          </a:solidFill>
                          <a:latin typeface="Arial" panose="020B0604020202020204" pitchFamily="34" charset="0"/>
                          <a:cs typeface="Arial" panose="020B0604020202020204" pitchFamily="34" charset="0"/>
                        </a:rPr>
                        <a:t>(AC9LF8EU04)</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Content Placeholder 3">
            <a:extLst>
              <a:ext uri="{FF2B5EF4-FFF2-40B4-BE49-F238E27FC236}">
                <a16:creationId xmlns:a16="http://schemas.microsoft.com/office/drawing/2014/main" id="{F7BA8DA1-C9BD-FD9C-4884-703CC337BEB8}"/>
              </a:ext>
            </a:extLst>
          </p:cNvPr>
          <p:cNvGraphicFramePr>
            <a:graphicFrameLocks/>
          </p:cNvGraphicFramePr>
          <p:nvPr>
            <p:extLst>
              <p:ext uri="{D42A27DB-BD31-4B8C-83A1-F6EECF244321}">
                <p14:modId xmlns:p14="http://schemas.microsoft.com/office/powerpoint/2010/main" val="1030834529"/>
              </p:ext>
            </p:extLst>
          </p:nvPr>
        </p:nvGraphicFramePr>
        <p:xfrm>
          <a:off x="436035" y="3481500"/>
          <a:ext cx="8257590" cy="2148784"/>
        </p:xfrm>
        <a:graphic>
          <a:graphicData uri="http://schemas.openxmlformats.org/drawingml/2006/table">
            <a:tbl>
              <a:tblPr firstRow="1" bandRow="1">
                <a:tableStyleId>{17292A2E-F333-43FB-9621-5CBBE7FDCDCB}</a:tableStyleId>
              </a:tblPr>
              <a:tblGrid>
                <a:gridCol w="8257590">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Beyond stereotypes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explore how stereotypes about language, culture, and identity can influence how people understand and communicate with one another. They learn simple French to describe themselves and others, and consider how choices such as using </a:t>
                      </a:r>
                      <a:r>
                        <a:rPr lang="en-AU" sz="1450" dirty="0" err="1">
                          <a:solidFill>
                            <a:schemeClr val="tx2"/>
                          </a:solidFill>
                          <a:latin typeface="Arial" panose="020B0604020202020204" pitchFamily="34" charset="0"/>
                          <a:cs typeface="Arial" panose="020B0604020202020204" pitchFamily="34" charset="0"/>
                        </a:rPr>
                        <a:t>tu</a:t>
                      </a:r>
                      <a:r>
                        <a:rPr lang="en-AU" sz="1450" dirty="0">
                          <a:solidFill>
                            <a:schemeClr val="tx2"/>
                          </a:solidFill>
                          <a:latin typeface="Arial" panose="020B0604020202020204" pitchFamily="34" charset="0"/>
                          <a:cs typeface="Arial" panose="020B0604020202020204" pitchFamily="34" charset="0"/>
                        </a:rPr>
                        <a:t> or </a:t>
                      </a:r>
                      <a:r>
                        <a:rPr lang="en-AU" sz="1450" dirty="0" err="1">
                          <a:solidFill>
                            <a:schemeClr val="tx2"/>
                          </a:solidFill>
                          <a:latin typeface="Arial" panose="020B0604020202020204" pitchFamily="34" charset="0"/>
                          <a:cs typeface="Arial" panose="020B0604020202020204" pitchFamily="34" charset="0"/>
                        </a:rPr>
                        <a:t>vous</a:t>
                      </a:r>
                      <a:r>
                        <a:rPr lang="en-AU" sz="1450" dirty="0">
                          <a:solidFill>
                            <a:schemeClr val="tx2"/>
                          </a:solidFill>
                          <a:latin typeface="Arial" panose="020B0604020202020204" pitchFamily="34" charset="0"/>
                          <a:cs typeface="Arial" panose="020B0604020202020204" pitchFamily="34" charset="0"/>
                        </a:rPr>
                        <a:t> show levels of respect and formality in French interactions. By comparing this to the Australian tendency to be informal with people of all ages, students discuss how behaviour that feels friendly in one culture might be seen as disrespectful in another. Through short French conversations, videos, and creative tasks, students challenge stereotypes about French and Australian people and reflect on how language helps express individuality and build respectful connections across cultures.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B0DF341D-09F2-2C88-460C-CB82E52220A2}"/>
              </a:ext>
            </a:extLst>
          </p:cNvPr>
          <p:cNvPicPr>
            <a:picLocks noChangeAspect="1"/>
          </p:cNvPicPr>
          <p:nvPr/>
        </p:nvPicPr>
        <p:blipFill>
          <a:blip r:embed="rId3"/>
          <a:stretch>
            <a:fillRect/>
          </a:stretch>
        </p:blipFill>
        <p:spPr>
          <a:xfrm>
            <a:off x="436033" y="902503"/>
            <a:ext cx="2624219" cy="2516261"/>
          </a:xfrm>
          <a:prstGeom prst="rect">
            <a:avLst/>
          </a:prstGeom>
        </p:spPr>
      </p:pic>
      <p:sp>
        <p:nvSpPr>
          <p:cNvPr id="8" name="Rectangle 7">
            <a:extLst>
              <a:ext uri="{FF2B5EF4-FFF2-40B4-BE49-F238E27FC236}">
                <a16:creationId xmlns:a16="http://schemas.microsoft.com/office/drawing/2014/main" id="{82E0E0C3-0690-D808-5AC9-475FC68DB0EE}"/>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0BEA84B0-58F8-FCD4-9A17-E2E33E3B8810}"/>
              </a:ext>
            </a:extLst>
          </p:cNvPr>
          <p:cNvSpPr/>
          <p:nvPr/>
        </p:nvSpPr>
        <p:spPr>
          <a:xfrm>
            <a:off x="436033" y="3788172"/>
            <a:ext cx="5020733" cy="467893"/>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1" name="Rectangle 10">
            <a:extLst>
              <a:ext uri="{FF2B5EF4-FFF2-40B4-BE49-F238E27FC236}">
                <a16:creationId xmlns:a16="http://schemas.microsoft.com/office/drawing/2014/main" id="{62CBDC6F-4B4D-9AA6-E8A3-D40922E88FB3}"/>
              </a:ext>
            </a:extLst>
          </p:cNvPr>
          <p:cNvSpPr/>
          <p:nvPr/>
        </p:nvSpPr>
        <p:spPr>
          <a:xfrm>
            <a:off x="5456766" y="3804515"/>
            <a:ext cx="3236859" cy="253136"/>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2" name="Rectangle 11">
            <a:extLst>
              <a:ext uri="{FF2B5EF4-FFF2-40B4-BE49-F238E27FC236}">
                <a16:creationId xmlns:a16="http://schemas.microsoft.com/office/drawing/2014/main" id="{C59BEC3F-D427-4778-6786-9955DEF63405}"/>
              </a:ext>
            </a:extLst>
          </p:cNvPr>
          <p:cNvSpPr/>
          <p:nvPr/>
        </p:nvSpPr>
        <p:spPr>
          <a:xfrm>
            <a:off x="3506561" y="4475281"/>
            <a:ext cx="5187064" cy="467893"/>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3" name="Rectangle 12">
            <a:extLst>
              <a:ext uri="{FF2B5EF4-FFF2-40B4-BE49-F238E27FC236}">
                <a16:creationId xmlns:a16="http://schemas.microsoft.com/office/drawing/2014/main" id="{678C46FC-881C-A0F1-97D4-0F2F35A28D4D}"/>
              </a:ext>
            </a:extLst>
          </p:cNvPr>
          <p:cNvSpPr/>
          <p:nvPr/>
        </p:nvSpPr>
        <p:spPr>
          <a:xfrm>
            <a:off x="465251" y="4714872"/>
            <a:ext cx="2806587" cy="467893"/>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4" name="Rectangle 13">
            <a:extLst>
              <a:ext uri="{FF2B5EF4-FFF2-40B4-BE49-F238E27FC236}">
                <a16:creationId xmlns:a16="http://schemas.microsoft.com/office/drawing/2014/main" id="{473FBC91-EF91-EFD6-2596-D8F594BA0E02}"/>
              </a:ext>
            </a:extLst>
          </p:cNvPr>
          <p:cNvSpPr/>
          <p:nvPr/>
        </p:nvSpPr>
        <p:spPr>
          <a:xfrm>
            <a:off x="3271837" y="4694497"/>
            <a:ext cx="234724" cy="248677"/>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5" name="Rectangle 14">
            <a:extLst>
              <a:ext uri="{FF2B5EF4-FFF2-40B4-BE49-F238E27FC236}">
                <a16:creationId xmlns:a16="http://schemas.microsoft.com/office/drawing/2014/main" id="{08B92189-18DF-7871-D0A4-790C2D02D0F4}"/>
              </a:ext>
            </a:extLst>
          </p:cNvPr>
          <p:cNvSpPr/>
          <p:nvPr/>
        </p:nvSpPr>
        <p:spPr>
          <a:xfrm>
            <a:off x="3094626" y="1229920"/>
            <a:ext cx="5588117" cy="2259751"/>
          </a:xfrm>
          <a:prstGeom prst="rect">
            <a:avLst/>
          </a:prstGeom>
          <a:solidFill>
            <a:schemeClr val="bg1">
              <a:lumMod val="75000"/>
              <a:alpha val="86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Rounded Corners 16">
            <a:extLst>
              <a:ext uri="{FF2B5EF4-FFF2-40B4-BE49-F238E27FC236}">
                <a16:creationId xmlns:a16="http://schemas.microsoft.com/office/drawing/2014/main" id="{04A46507-A188-0A69-144D-224C5A083FCA}"/>
              </a:ext>
            </a:extLst>
          </p:cNvPr>
          <p:cNvSpPr/>
          <p:nvPr/>
        </p:nvSpPr>
        <p:spPr>
          <a:xfrm>
            <a:off x="1789075" y="1951991"/>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11112A8B-ED79-1C95-2DE4-5481A8722569}"/>
              </a:ext>
            </a:extLst>
          </p:cNvPr>
          <p:cNvPicPr>
            <a:picLocks noChangeAspect="1"/>
          </p:cNvPicPr>
          <p:nvPr/>
        </p:nvPicPr>
        <p:blipFill>
          <a:blip r:embed="rId4"/>
          <a:stretch>
            <a:fillRect/>
          </a:stretch>
        </p:blipFill>
        <p:spPr>
          <a:xfrm>
            <a:off x="9106902" y="1304110"/>
            <a:ext cx="2649063" cy="4229308"/>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86FB21F3-FE09-BD13-4BF8-A4FF58D368BB}"/>
              </a:ext>
            </a:extLst>
          </p:cNvPr>
          <p:cNvSpPr/>
          <p:nvPr/>
        </p:nvSpPr>
        <p:spPr>
          <a:xfrm>
            <a:off x="9106902" y="4298929"/>
            <a:ext cx="2619847" cy="12549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2959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7A883A-39DF-0F2B-C42A-B4C244A6AF0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B7E8870-7418-F5E8-223C-C93B4ED4E9A8}"/>
              </a:ext>
            </a:extLst>
          </p:cNvPr>
          <p:cNvSpPr txBox="1">
            <a:spLocks/>
          </p:cNvSpPr>
          <p:nvPr/>
        </p:nvSpPr>
        <p:spPr>
          <a:xfrm>
            <a:off x="436033" y="366184"/>
            <a:ext cx="10435167" cy="574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Sequence teaching and learning</a:t>
            </a:r>
          </a:p>
        </p:txBody>
      </p:sp>
      <p:sp>
        <p:nvSpPr>
          <p:cNvPr id="8" name="Rectangle: Rounded Corners 7">
            <a:extLst>
              <a:ext uri="{FF2B5EF4-FFF2-40B4-BE49-F238E27FC236}">
                <a16:creationId xmlns:a16="http://schemas.microsoft.com/office/drawing/2014/main" id="{3B46AF18-B112-5B12-D7CE-82A01A3538A7}"/>
              </a:ext>
            </a:extLst>
          </p:cNvPr>
          <p:cNvSpPr/>
          <p:nvPr/>
        </p:nvSpPr>
        <p:spPr>
          <a:xfrm>
            <a:off x="1075135" y="2110216"/>
            <a:ext cx="3763920" cy="81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Identify authentic connections</a:t>
            </a:r>
          </a:p>
        </p:txBody>
      </p:sp>
      <p:sp>
        <p:nvSpPr>
          <p:cNvPr id="10" name="Rectangle: Rounded Corners 9">
            <a:extLst>
              <a:ext uri="{FF2B5EF4-FFF2-40B4-BE49-F238E27FC236}">
                <a16:creationId xmlns:a16="http://schemas.microsoft.com/office/drawing/2014/main" id="{32805898-0698-C4E1-340E-AA847EFD5B33}"/>
              </a:ext>
            </a:extLst>
          </p:cNvPr>
          <p:cNvSpPr/>
          <p:nvPr/>
        </p:nvSpPr>
        <p:spPr>
          <a:xfrm>
            <a:off x="325505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EEF80E2F-2E80-47DC-ACB4-335A7E11DCD8}"/>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C1B3B2DB-EE38-891A-ECF3-93A25CDF6F0A}"/>
              </a:ext>
            </a:extLst>
          </p:cNvPr>
          <p:cNvSpPr txBox="1"/>
          <p:nvPr/>
        </p:nvSpPr>
        <p:spPr>
          <a:xfrm>
            <a:off x="1350592" y="1340499"/>
            <a:ext cx="3031625" cy="410433"/>
          </a:xfrm>
          <a:prstGeom prst="rect">
            <a:avLst/>
          </a:prstGeom>
          <a:noFill/>
          <a:ln>
            <a:noFill/>
          </a:ln>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808080">
                    <a:lumMod val="40000"/>
                    <a:lumOff val="60000"/>
                  </a:srgbClr>
                </a:solidFill>
                <a:effectLst/>
                <a:uLnTx/>
                <a:uFillTx/>
                <a:latin typeface="Arial"/>
                <a:ea typeface="+mn-ea"/>
                <a:cs typeface="Arial"/>
              </a:rPr>
              <a:t>Identify curriculum</a:t>
            </a:r>
            <a:endParaRPr kumimoji="0" lang="en-AU" sz="1867" b="1" i="0" u="none" strike="noStrike" kern="1200" cap="none" spc="0" normalizeH="0" baseline="0" noProof="0">
              <a:ln>
                <a:noFill/>
              </a:ln>
              <a:solidFill>
                <a:srgbClr val="808080">
                  <a:lumMod val="40000"/>
                  <a:lumOff val="60000"/>
                </a:srgb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38778D7-0CE3-E10B-2C6B-2996F73807B5}"/>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3AB655"/>
                </a:solidFill>
                <a:effectLst/>
                <a:uLnTx/>
                <a:uFillTx/>
                <a:latin typeface="Arial"/>
                <a:ea typeface="+mn-ea"/>
                <a:cs typeface="Arial"/>
              </a:rPr>
              <a:t>Sequence teaching and learning</a:t>
            </a:r>
            <a:endParaRPr kumimoji="0" lang="en-AU" sz="1867" b="1" i="0" u="none" strike="noStrike" kern="1200" cap="none" spc="0" normalizeH="0" baseline="0" noProof="0">
              <a:ln>
                <a:noFill/>
              </a:ln>
              <a:solidFill>
                <a:srgbClr val="3AB655"/>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DCA258BD-D0CF-6F17-DEAF-570E43109DA0}"/>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1FEA731-6A6B-EA5F-C76B-F7A08D8BCBB4}"/>
              </a:ext>
            </a:extLst>
          </p:cNvPr>
          <p:cNvSpPr/>
          <p:nvPr/>
        </p:nvSpPr>
        <p:spPr>
          <a:xfrm>
            <a:off x="3263953"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Sub-element/s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1C3B8236-15B9-B9E8-34D6-6BDD49595B1F}"/>
              </a:ext>
            </a:extLst>
          </p:cNvPr>
          <p:cNvCxnSpPr>
            <a:cxnSpLocks/>
          </p:cNvCxnSpPr>
          <p:nvPr/>
        </p:nvCxnSpPr>
        <p:spPr>
          <a:xfrm flipH="1">
            <a:off x="294182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F1622DF-791E-4907-6A26-8BCA2AA6F700}"/>
              </a:ext>
            </a:extLst>
          </p:cNvPr>
          <p:cNvSpPr/>
          <p:nvPr/>
        </p:nvSpPr>
        <p:spPr>
          <a:xfrm>
            <a:off x="107513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Aspect/s of the achievement standard</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0399CCED-79F2-BBE1-8B08-A997534275C3}"/>
              </a:ext>
            </a:extLst>
          </p:cNvPr>
          <p:cNvSpPr/>
          <p:nvPr/>
        </p:nvSpPr>
        <p:spPr>
          <a:xfrm>
            <a:off x="1075135"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Content description/s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2E8DA89-F3DD-D3D0-6684-BCFFC982674D}"/>
              </a:ext>
            </a:extLst>
          </p:cNvPr>
          <p:cNvSpPr txBox="1"/>
          <p:nvPr/>
        </p:nvSpPr>
        <p:spPr>
          <a:xfrm>
            <a:off x="1083233" y="2981278"/>
            <a:ext cx="1560000" cy="34887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a:ln>
                  <a:noFill/>
                </a:ln>
                <a:solidFill>
                  <a:srgbClr val="FFFFFF">
                    <a:lumMod val="85000"/>
                  </a:srgbClr>
                </a:solidFill>
                <a:effectLst/>
                <a:uLnTx/>
                <a:uFillTx/>
                <a:latin typeface="Arial"/>
                <a:ea typeface="+mn-ea"/>
                <a:cs typeface="Arial"/>
              </a:rPr>
              <a:t>Learning area</a:t>
            </a:r>
            <a:endParaRPr kumimoji="0" lang="en-AU" sz="1467" b="1" i="1" u="none" strike="noStrike" kern="1200" cap="none" spc="0" normalizeH="0" baseline="0" noProof="0">
              <a:ln>
                <a:noFill/>
              </a:ln>
              <a:solidFill>
                <a:srgbClr val="FFFFFF">
                  <a:lumMod val="85000"/>
                </a:srgbClr>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EE69E6F6-E35D-6048-76CF-96744E5A82A5}"/>
              </a:ext>
            </a:extLst>
          </p:cNvPr>
          <p:cNvCxnSpPr>
            <a:cxnSpLocks/>
          </p:cNvCxnSpPr>
          <p:nvPr/>
        </p:nvCxnSpPr>
        <p:spPr>
          <a:xfrm>
            <a:off x="977704" y="1817027"/>
            <a:ext cx="4176000" cy="0"/>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C722AE7-C831-57E5-8CD6-89CB5FFDBE92}"/>
              </a:ext>
            </a:extLst>
          </p:cNvPr>
          <p:cNvSpPr txBox="1"/>
          <p:nvPr/>
        </p:nvSpPr>
        <p:spPr>
          <a:xfrm>
            <a:off x="3065704" y="2981278"/>
            <a:ext cx="1872000" cy="348878"/>
          </a:xfrm>
          <a:prstGeom prst="rect">
            <a:avLst/>
          </a:prstGeom>
          <a:noFill/>
        </p:spPr>
        <p:txBody>
          <a:bodyPr wrap="square" lIns="0" tIns="60960" rIns="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dirty="0">
                <a:ln>
                  <a:noFill/>
                </a:ln>
                <a:solidFill>
                  <a:srgbClr val="FFFFFF">
                    <a:lumMod val="85000"/>
                  </a:srgbClr>
                </a:solidFill>
                <a:effectLst/>
                <a:uLnTx/>
                <a:uFillTx/>
                <a:latin typeface="Arial"/>
                <a:ea typeface="+mn-ea"/>
                <a:cs typeface="Arial"/>
              </a:rPr>
              <a:t>General capability</a:t>
            </a:r>
            <a:endParaRPr kumimoji="0" lang="en-AU" sz="1467" b="1" i="1" u="none" strike="noStrike" kern="1200" cap="none" spc="0" normalizeH="0" baseline="0" noProof="0" dirty="0">
              <a:ln>
                <a:noFill/>
              </a:ln>
              <a:solidFill>
                <a:srgbClr val="FFFFFF">
                  <a:lumMod val="85000"/>
                </a:srgbClr>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244499F7-15E2-7A2A-27B3-9C5589B30040}"/>
              </a:ext>
            </a:extLst>
          </p:cNvPr>
          <p:cNvCxnSpPr>
            <a:cxnSpLocks/>
          </p:cNvCxnSpPr>
          <p:nvPr/>
        </p:nvCxnSpPr>
        <p:spPr>
          <a:xfrm>
            <a:off x="953235" y="1614143"/>
            <a:ext cx="0" cy="40576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F9BB924-CAEA-BB33-EA98-15F2ABB89BDE}"/>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Select and sequence learning activities within planning</a:t>
            </a:r>
          </a:p>
        </p:txBody>
      </p:sp>
      <p:sp>
        <p:nvSpPr>
          <p:cNvPr id="41" name="Rectangle: Rounded Corners 40">
            <a:extLst>
              <a:ext uri="{FF2B5EF4-FFF2-40B4-BE49-F238E27FC236}">
                <a16:creationId xmlns:a16="http://schemas.microsoft.com/office/drawing/2014/main" id="{D6EF931E-7AA3-B31B-FA96-1ACD7D2DB535}"/>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Incorporate learning activities that model the general capability</a:t>
            </a:r>
          </a:p>
        </p:txBody>
      </p:sp>
      <p:pic>
        <p:nvPicPr>
          <p:cNvPr id="4" name="Graphic 3" descr="Badge with solid fill">
            <a:extLst>
              <a:ext uri="{FF2B5EF4-FFF2-40B4-BE49-F238E27FC236}">
                <a16:creationId xmlns:a16="http://schemas.microsoft.com/office/drawing/2014/main" id="{FDF2794B-5814-9828-06DD-DD17B970D1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6" name="Graphic 5" descr="Badge 1 with solid fill">
            <a:extLst>
              <a:ext uri="{FF2B5EF4-FFF2-40B4-BE49-F238E27FC236}">
                <a16:creationId xmlns:a16="http://schemas.microsoft.com/office/drawing/2014/main" id="{D9FB37B2-7C12-8EF3-AF2A-DF931F5AE1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pic>
        <p:nvPicPr>
          <p:cNvPr id="9" name="Graphic 8" descr="Badge 3 with solid fill">
            <a:extLst>
              <a:ext uri="{FF2B5EF4-FFF2-40B4-BE49-F238E27FC236}">
                <a16:creationId xmlns:a16="http://schemas.microsoft.com/office/drawing/2014/main" id="{59423FEE-6D11-E9AA-AB09-8FA549FDE0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Tree>
    <p:extLst>
      <p:ext uri="{BB962C8B-B14F-4D97-AF65-F5344CB8AC3E}">
        <p14:creationId xmlns:p14="http://schemas.microsoft.com/office/powerpoint/2010/main" val="392104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522410-D0B5-EF87-5D4F-06DAF2DAFB0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EF35CDA-5C44-BB1A-6770-7C2AC4DE3C4D}"/>
              </a:ext>
            </a:extLst>
          </p:cNvPr>
          <p:cNvSpPr/>
          <p:nvPr/>
        </p:nvSpPr>
        <p:spPr>
          <a:xfrm>
            <a:off x="191103" y="2563097"/>
            <a:ext cx="3632322" cy="4294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Arrow: Right 25">
            <a:extLst>
              <a:ext uri="{FF2B5EF4-FFF2-40B4-BE49-F238E27FC236}">
                <a16:creationId xmlns:a16="http://schemas.microsoft.com/office/drawing/2014/main" id="{F31772D8-55B0-F448-9135-ACD920618C42}"/>
              </a:ext>
            </a:extLst>
          </p:cNvPr>
          <p:cNvSpPr/>
          <p:nvPr/>
        </p:nvSpPr>
        <p:spPr>
          <a:xfrm>
            <a:off x="4771474"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B539B637-1E97-BD8D-3266-3BEE8E0AAA53}"/>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2F01D76B-2AE6-6A15-ECDD-2E2C88DAC25E}"/>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772CB581-0929-1512-6EDD-31953EA4FBAD}"/>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ED6B2752-0F4B-808D-815A-4DF2A572D1A6}"/>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79FCA08-B39C-509C-DE92-FE75A926F75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3A6AB9F7-A1B1-8CC6-0EB5-F7DCDC8562A4}"/>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the concept of empathy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1D87A98A-9872-5FD7-7812-4BC824893FB0}"/>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empathy?</a:t>
            </a:r>
          </a:p>
        </p:txBody>
      </p:sp>
      <p:sp>
        <p:nvSpPr>
          <p:cNvPr id="13" name="Rectangle: Rounded Corners 12">
            <a:extLst>
              <a:ext uri="{FF2B5EF4-FFF2-40B4-BE49-F238E27FC236}">
                <a16:creationId xmlns:a16="http://schemas.microsoft.com/office/drawing/2014/main" id="{D4ED9840-6C30-0D31-EDF0-364A61E05563}"/>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practise empathy?</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038F54A7-627A-46EB-7893-08659ADAA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2D951A09-5EA5-FC49-0435-9F8528D2EC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8A41D8C1-57B3-C12D-95C3-7CB0B39B95FD}"/>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86CD027C-C1D0-22BF-E89F-53AC59606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
        <p:nvSpPr>
          <p:cNvPr id="4" name="Rectangle 3">
            <a:extLst>
              <a:ext uri="{FF2B5EF4-FFF2-40B4-BE49-F238E27FC236}">
                <a16:creationId xmlns:a16="http://schemas.microsoft.com/office/drawing/2014/main" id="{3378105B-3E04-4D42-06A0-E4DDD86AB0DB}"/>
              </a:ext>
            </a:extLst>
          </p:cNvPr>
          <p:cNvSpPr/>
          <p:nvPr/>
        </p:nvSpPr>
        <p:spPr>
          <a:xfrm>
            <a:off x="7633361" y="1955021"/>
            <a:ext cx="3632322"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4603E694-362E-7448-1818-C2C11D1C4D20}"/>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605174" y="941772"/>
            <a:ext cx="3053454" cy="455821"/>
          </a:xfrm>
          <a:prstGeom prst="rect">
            <a:avLst/>
          </a:prstGeom>
          <a:ln>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3043832D-FB83-AC04-D7A4-174D2D808507}"/>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97259" y="1400112"/>
            <a:ext cx="3053454" cy="1261932"/>
          </a:xfrm>
          <a:prstGeom prst="rect">
            <a:avLst/>
          </a:prstGeom>
          <a:ln>
            <a:noFill/>
          </a:ln>
          <a:effectLst>
            <a:outerShdw blurRad="50800" dist="38100" dir="5400000" algn="t" rotWithShape="0">
              <a:prstClr val="black">
                <a:alpha val="40000"/>
              </a:prstClr>
            </a:outerShdw>
          </a:effectLst>
        </p:spPr>
      </p:pic>
      <p:graphicFrame>
        <p:nvGraphicFramePr>
          <p:cNvPr id="12" name="Content Placeholder 3">
            <a:extLst>
              <a:ext uri="{FF2B5EF4-FFF2-40B4-BE49-F238E27FC236}">
                <a16:creationId xmlns:a16="http://schemas.microsoft.com/office/drawing/2014/main" id="{74CD4283-4E80-29D2-BA22-C1BFBD0DA0AC}"/>
              </a:ext>
            </a:extLst>
          </p:cNvPr>
          <p:cNvGraphicFramePr>
            <a:graphicFrameLocks/>
          </p:cNvGraphicFramePr>
          <p:nvPr>
            <p:extLst>
              <p:ext uri="{D42A27DB-BD31-4B8C-83A1-F6EECF244321}">
                <p14:modId xmlns:p14="http://schemas.microsoft.com/office/powerpoint/2010/main" val="1759039357"/>
              </p:ext>
            </p:extLst>
          </p:nvPr>
        </p:nvGraphicFramePr>
        <p:xfrm>
          <a:off x="414848" y="2883598"/>
          <a:ext cx="4335439" cy="3916624"/>
        </p:xfrm>
        <a:graphic>
          <a:graphicData uri="http://schemas.openxmlformats.org/drawingml/2006/table">
            <a:tbl>
              <a:tblPr firstRow="1" bandRow="1">
                <a:tableStyleId>{17292A2E-F333-43FB-9621-5CBBE7FDCDCB}</a:tableStyleId>
              </a:tblPr>
              <a:tblGrid>
                <a:gridCol w="4335439">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Beyond stereotypes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explore how stereotypes about language, culture, and identity can influence how people understand and communicate with one another. They learn simple French to describe themselves and others, and consider how choices such as using </a:t>
                      </a:r>
                      <a:r>
                        <a:rPr lang="en-AU" sz="1450" dirty="0" err="1">
                          <a:solidFill>
                            <a:schemeClr val="tx2"/>
                          </a:solidFill>
                          <a:latin typeface="Arial" panose="020B0604020202020204" pitchFamily="34" charset="0"/>
                          <a:cs typeface="Arial" panose="020B0604020202020204" pitchFamily="34" charset="0"/>
                        </a:rPr>
                        <a:t>tu</a:t>
                      </a:r>
                      <a:r>
                        <a:rPr lang="en-AU" sz="1450" dirty="0">
                          <a:solidFill>
                            <a:schemeClr val="tx2"/>
                          </a:solidFill>
                          <a:latin typeface="Arial" panose="020B0604020202020204" pitchFamily="34" charset="0"/>
                          <a:cs typeface="Arial" panose="020B0604020202020204" pitchFamily="34" charset="0"/>
                        </a:rPr>
                        <a:t> or </a:t>
                      </a:r>
                      <a:r>
                        <a:rPr lang="en-AU" sz="1450" dirty="0" err="1">
                          <a:solidFill>
                            <a:schemeClr val="tx2"/>
                          </a:solidFill>
                          <a:latin typeface="Arial" panose="020B0604020202020204" pitchFamily="34" charset="0"/>
                          <a:cs typeface="Arial" panose="020B0604020202020204" pitchFamily="34" charset="0"/>
                        </a:rPr>
                        <a:t>vous</a:t>
                      </a:r>
                      <a:r>
                        <a:rPr lang="en-AU" sz="1450" dirty="0">
                          <a:solidFill>
                            <a:schemeClr val="tx2"/>
                          </a:solidFill>
                          <a:latin typeface="Arial" panose="020B0604020202020204" pitchFamily="34" charset="0"/>
                          <a:cs typeface="Arial" panose="020B0604020202020204" pitchFamily="34" charset="0"/>
                        </a:rPr>
                        <a:t> show levels of respect and formality in French interactions. By comparing this to the Australian tendency to be informal with people of all ages, students discuss how behaviour that feels friendly in one culture might be seen as disrespectful in another. Through short French conversations, videos, and creative tasks, students challenge stereotypes about French and Australian people and reflect on how language helps express individuality and build respectful connections across cultures.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316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D86A53-74BB-5557-81E4-86FC3AF58E4F}"/>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64DA1D8-4CA4-BF44-189B-1E1B62C6D06B}"/>
              </a:ext>
            </a:extLst>
          </p:cNvPr>
          <p:cNvSpPr/>
          <p:nvPr/>
        </p:nvSpPr>
        <p:spPr>
          <a:xfrm>
            <a:off x="191103" y="2563097"/>
            <a:ext cx="3632322" cy="4294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F3F26FE1-9008-2359-0DBE-EB256F7445C2}"/>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533EBAD6-EDBC-0AF3-5D9D-458BC4EDEA26}"/>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7973BABF-2149-7593-ED1E-AF4D07FB0E5A}"/>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67EAA928-0E70-46C7-C3D5-83D93DA2F1F1}"/>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BE2D36A-2FF6-7662-ED62-0AE0EA3A825B}"/>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111715B7-4AF8-7BEF-06FF-04A867FFA7CB}"/>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the concept of empathy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ABCBF164-AAF5-5401-7920-65CE38AE9726}"/>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empathy?</a:t>
            </a:r>
          </a:p>
        </p:txBody>
      </p:sp>
      <p:sp>
        <p:nvSpPr>
          <p:cNvPr id="13" name="Rectangle: Rounded Corners 12">
            <a:extLst>
              <a:ext uri="{FF2B5EF4-FFF2-40B4-BE49-F238E27FC236}">
                <a16:creationId xmlns:a16="http://schemas.microsoft.com/office/drawing/2014/main" id="{57BC3F31-2EC0-2377-7E3B-97CB8A415520}"/>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practise empathy?</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99801970-A0EF-50DA-DFEB-2D1139CE3C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D52C1FDF-F02E-C2B3-F4D0-74AAEF9656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821C474A-E9F5-7924-90D2-97986872336F}"/>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B5752D55-4129-FDA9-7B7B-6862EC9E36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pic>
        <p:nvPicPr>
          <p:cNvPr id="5" name="Picture 4">
            <a:extLst>
              <a:ext uri="{FF2B5EF4-FFF2-40B4-BE49-F238E27FC236}">
                <a16:creationId xmlns:a16="http://schemas.microsoft.com/office/drawing/2014/main" id="{E882AA48-9D84-F0CF-A4A7-FBEAC8C0CA7C}"/>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605174" y="941772"/>
            <a:ext cx="3053454" cy="455821"/>
          </a:xfrm>
          <a:prstGeom prst="rect">
            <a:avLst/>
          </a:prstGeom>
          <a:ln>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33F8D008-0364-C2AC-A1A3-50C27974E8F9}"/>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97259" y="1400112"/>
            <a:ext cx="3053454" cy="1261932"/>
          </a:xfrm>
          <a:prstGeom prst="rect">
            <a:avLst/>
          </a:prstGeom>
          <a:ln>
            <a:noFill/>
          </a:ln>
          <a:effectLst>
            <a:outerShdw blurRad="50800" dist="38100" dir="5400000" algn="t" rotWithShape="0">
              <a:prstClr val="black">
                <a:alpha val="40000"/>
              </a:prstClr>
            </a:outerShdw>
          </a:effectLst>
        </p:spPr>
      </p:pic>
      <p:graphicFrame>
        <p:nvGraphicFramePr>
          <p:cNvPr id="12" name="Content Placeholder 3">
            <a:extLst>
              <a:ext uri="{FF2B5EF4-FFF2-40B4-BE49-F238E27FC236}">
                <a16:creationId xmlns:a16="http://schemas.microsoft.com/office/drawing/2014/main" id="{7BE662F5-E79E-879E-8513-32DBF01CFA1C}"/>
              </a:ext>
            </a:extLst>
          </p:cNvPr>
          <p:cNvGraphicFramePr>
            <a:graphicFrameLocks/>
          </p:cNvGraphicFramePr>
          <p:nvPr/>
        </p:nvGraphicFramePr>
        <p:xfrm>
          <a:off x="414848" y="2883598"/>
          <a:ext cx="4335439" cy="3916624"/>
        </p:xfrm>
        <a:graphic>
          <a:graphicData uri="http://schemas.openxmlformats.org/drawingml/2006/table">
            <a:tbl>
              <a:tblPr firstRow="1" bandRow="1">
                <a:tableStyleId>{17292A2E-F333-43FB-9621-5CBBE7FDCDCB}</a:tableStyleId>
              </a:tblPr>
              <a:tblGrid>
                <a:gridCol w="4335439">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Beyond stereotypes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explore how stereotypes about language, culture, and identity can influence how people understand and communicate with one another. They learn simple French to describe themselves and others, and consider how choices such as using </a:t>
                      </a:r>
                      <a:r>
                        <a:rPr lang="en-AU" sz="1450" dirty="0" err="1">
                          <a:solidFill>
                            <a:schemeClr val="tx2"/>
                          </a:solidFill>
                          <a:latin typeface="Arial" panose="020B0604020202020204" pitchFamily="34" charset="0"/>
                          <a:cs typeface="Arial" panose="020B0604020202020204" pitchFamily="34" charset="0"/>
                        </a:rPr>
                        <a:t>tu</a:t>
                      </a:r>
                      <a:r>
                        <a:rPr lang="en-AU" sz="1450" dirty="0">
                          <a:solidFill>
                            <a:schemeClr val="tx2"/>
                          </a:solidFill>
                          <a:latin typeface="Arial" panose="020B0604020202020204" pitchFamily="34" charset="0"/>
                          <a:cs typeface="Arial" panose="020B0604020202020204" pitchFamily="34" charset="0"/>
                        </a:rPr>
                        <a:t> or </a:t>
                      </a:r>
                      <a:r>
                        <a:rPr lang="en-AU" sz="1450" dirty="0" err="1">
                          <a:solidFill>
                            <a:schemeClr val="tx2"/>
                          </a:solidFill>
                          <a:latin typeface="Arial" panose="020B0604020202020204" pitchFamily="34" charset="0"/>
                          <a:cs typeface="Arial" panose="020B0604020202020204" pitchFamily="34" charset="0"/>
                        </a:rPr>
                        <a:t>vous</a:t>
                      </a:r>
                      <a:r>
                        <a:rPr lang="en-AU" sz="1450" dirty="0">
                          <a:solidFill>
                            <a:schemeClr val="tx2"/>
                          </a:solidFill>
                          <a:latin typeface="Arial" panose="020B0604020202020204" pitchFamily="34" charset="0"/>
                          <a:cs typeface="Arial" panose="020B0604020202020204" pitchFamily="34" charset="0"/>
                        </a:rPr>
                        <a:t> show levels of respect and formality in French interactions. By comparing this to the Australian tendency to be informal with people of all ages, students discuss how behaviour that feels friendly in one culture might be seen as disrespectful in another. Through short French conversations, videos, and creative tasks, students challenge stereotypes about French and Australian people and reflect on how language helps express individuality and build respectful connections across cultures.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DE03537F-DEEE-8988-7A27-19263AF4F564}"/>
              </a:ext>
            </a:extLst>
          </p:cNvPr>
          <p:cNvSpPr/>
          <p:nvPr/>
        </p:nvSpPr>
        <p:spPr>
          <a:xfrm>
            <a:off x="9491447" y="1955021"/>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A38DE894-1E6E-8718-4B9B-DB5255C969A8}"/>
              </a:ext>
            </a:extLst>
          </p:cNvPr>
          <p:cNvSpPr/>
          <p:nvPr/>
        </p:nvSpPr>
        <p:spPr>
          <a:xfrm>
            <a:off x="5670203" y="2050040"/>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Arrow: Right 3">
            <a:extLst>
              <a:ext uri="{FF2B5EF4-FFF2-40B4-BE49-F238E27FC236}">
                <a16:creationId xmlns:a16="http://schemas.microsoft.com/office/drawing/2014/main" id="{1E5C0CE7-2A2D-EA1C-C96A-A6896AB0CA21}"/>
              </a:ext>
            </a:extLst>
          </p:cNvPr>
          <p:cNvSpPr/>
          <p:nvPr/>
        </p:nvSpPr>
        <p:spPr>
          <a:xfrm>
            <a:off x="4747476"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57626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A8C493-176B-0866-E044-93638C1E0FA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E83AF8F-0C52-B570-A89C-E733B119572A}"/>
              </a:ext>
            </a:extLst>
          </p:cNvPr>
          <p:cNvSpPr/>
          <p:nvPr/>
        </p:nvSpPr>
        <p:spPr>
          <a:xfrm>
            <a:off x="191103" y="2563097"/>
            <a:ext cx="3632322" cy="4294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Arrow: Right 25">
            <a:extLst>
              <a:ext uri="{FF2B5EF4-FFF2-40B4-BE49-F238E27FC236}">
                <a16:creationId xmlns:a16="http://schemas.microsoft.com/office/drawing/2014/main" id="{C2CE2ECC-3F26-394D-1FD8-38BAAC4A11B3}"/>
              </a:ext>
            </a:extLst>
          </p:cNvPr>
          <p:cNvSpPr/>
          <p:nvPr/>
        </p:nvSpPr>
        <p:spPr>
          <a:xfrm>
            <a:off x="4747476"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646317B-119A-5BFE-ADE2-0DB58F6757AF}"/>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71D2428A-D862-0E0B-54E7-D26E385AE0BD}"/>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5D5448D2-EB42-8C97-E44C-8F4884BDCFB8}"/>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229CD416-7E09-B3F8-3037-0F25DBCDFB6B}"/>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74289959-2272-D6AD-FEB4-B0A17A04DD58}"/>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5BCD50A3-247D-C58A-2FB5-7E84A8613CD5}"/>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the concept of empathy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504F0A38-B07A-C7FA-1A36-916ABEEB5E41}"/>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empathy?</a:t>
            </a:r>
          </a:p>
        </p:txBody>
      </p:sp>
      <p:sp>
        <p:nvSpPr>
          <p:cNvPr id="13" name="Rectangle: Rounded Corners 12">
            <a:extLst>
              <a:ext uri="{FF2B5EF4-FFF2-40B4-BE49-F238E27FC236}">
                <a16:creationId xmlns:a16="http://schemas.microsoft.com/office/drawing/2014/main" id="{8979A76A-3834-E18A-6850-D649296B8A0E}"/>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practise empathy?</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D5E54AD0-EBAC-598E-99E7-A9DDE4F9D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26FDD0BA-4ECC-8A20-CB20-8CE56817C6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DDD6C78D-7973-34F3-12A3-1E8E09C59D7B}"/>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992EBF26-1204-E80E-F0F9-250EB7CB24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pic>
        <p:nvPicPr>
          <p:cNvPr id="5" name="Picture 4">
            <a:extLst>
              <a:ext uri="{FF2B5EF4-FFF2-40B4-BE49-F238E27FC236}">
                <a16:creationId xmlns:a16="http://schemas.microsoft.com/office/drawing/2014/main" id="{28D672B2-B1C6-B794-0E11-8954F55E017D}"/>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605174" y="941772"/>
            <a:ext cx="3053454" cy="455821"/>
          </a:xfrm>
          <a:prstGeom prst="rect">
            <a:avLst/>
          </a:prstGeom>
          <a:ln>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93D5072B-1513-EB60-8DF4-002BB599C394}"/>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97259" y="1400112"/>
            <a:ext cx="3053454" cy="1261932"/>
          </a:xfrm>
          <a:prstGeom prst="rect">
            <a:avLst/>
          </a:prstGeom>
          <a:ln>
            <a:noFill/>
          </a:ln>
          <a:effectLst>
            <a:outerShdw blurRad="50800" dist="38100" dir="5400000" algn="t" rotWithShape="0">
              <a:prstClr val="black">
                <a:alpha val="40000"/>
              </a:prstClr>
            </a:outerShdw>
          </a:effectLst>
        </p:spPr>
      </p:pic>
      <p:graphicFrame>
        <p:nvGraphicFramePr>
          <p:cNvPr id="12" name="Content Placeholder 3">
            <a:extLst>
              <a:ext uri="{FF2B5EF4-FFF2-40B4-BE49-F238E27FC236}">
                <a16:creationId xmlns:a16="http://schemas.microsoft.com/office/drawing/2014/main" id="{5C5B6491-0078-02DD-BEB9-0EA9BD8D2D1F}"/>
              </a:ext>
            </a:extLst>
          </p:cNvPr>
          <p:cNvGraphicFramePr>
            <a:graphicFrameLocks/>
          </p:cNvGraphicFramePr>
          <p:nvPr/>
        </p:nvGraphicFramePr>
        <p:xfrm>
          <a:off x="414848" y="2883598"/>
          <a:ext cx="4335439" cy="3916624"/>
        </p:xfrm>
        <a:graphic>
          <a:graphicData uri="http://schemas.openxmlformats.org/drawingml/2006/table">
            <a:tbl>
              <a:tblPr firstRow="1" bandRow="1">
                <a:tableStyleId>{17292A2E-F333-43FB-9621-5CBBE7FDCDCB}</a:tableStyleId>
              </a:tblPr>
              <a:tblGrid>
                <a:gridCol w="4335439">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Beyond stereotypes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unit, students explore how stereotypes about language, culture, and identity can influence how people understand and communicate with one another. They learn simple French to describe themselves and others, and consider how choices such as using </a:t>
                      </a:r>
                      <a:r>
                        <a:rPr lang="en-AU" sz="1450" dirty="0" err="1">
                          <a:solidFill>
                            <a:schemeClr val="tx2"/>
                          </a:solidFill>
                          <a:latin typeface="Arial" panose="020B0604020202020204" pitchFamily="34" charset="0"/>
                          <a:cs typeface="Arial" panose="020B0604020202020204" pitchFamily="34" charset="0"/>
                        </a:rPr>
                        <a:t>tu</a:t>
                      </a:r>
                      <a:r>
                        <a:rPr lang="en-AU" sz="1450" dirty="0">
                          <a:solidFill>
                            <a:schemeClr val="tx2"/>
                          </a:solidFill>
                          <a:latin typeface="Arial" panose="020B0604020202020204" pitchFamily="34" charset="0"/>
                          <a:cs typeface="Arial" panose="020B0604020202020204" pitchFamily="34" charset="0"/>
                        </a:rPr>
                        <a:t> or </a:t>
                      </a:r>
                      <a:r>
                        <a:rPr lang="en-AU" sz="1450" dirty="0" err="1">
                          <a:solidFill>
                            <a:schemeClr val="tx2"/>
                          </a:solidFill>
                          <a:latin typeface="Arial" panose="020B0604020202020204" pitchFamily="34" charset="0"/>
                          <a:cs typeface="Arial" panose="020B0604020202020204" pitchFamily="34" charset="0"/>
                        </a:rPr>
                        <a:t>vous</a:t>
                      </a:r>
                      <a:r>
                        <a:rPr lang="en-AU" sz="1450" dirty="0">
                          <a:solidFill>
                            <a:schemeClr val="tx2"/>
                          </a:solidFill>
                          <a:latin typeface="Arial" panose="020B0604020202020204" pitchFamily="34" charset="0"/>
                          <a:cs typeface="Arial" panose="020B0604020202020204" pitchFamily="34" charset="0"/>
                        </a:rPr>
                        <a:t> show levels of respect and formality in French interactions. By comparing this to the Australian tendency to be informal with people of all ages, students discuss how behaviour that feels friendly in one culture might be seen as disrespectful in another. Through short French conversations, videos, and creative tasks, students challenge stereotypes about French and Australian people and reflect on how language helps express individuality and build respectful connections across cultures.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BDE15002-E944-500E-4891-05BB9974CA16}"/>
              </a:ext>
            </a:extLst>
          </p:cNvPr>
          <p:cNvSpPr/>
          <p:nvPr/>
        </p:nvSpPr>
        <p:spPr>
          <a:xfrm>
            <a:off x="7527034" y="2005717"/>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CC2BB135-CE94-9642-5F41-59AC3EB63679}"/>
              </a:ext>
            </a:extLst>
          </p:cNvPr>
          <p:cNvSpPr/>
          <p:nvPr/>
        </p:nvSpPr>
        <p:spPr>
          <a:xfrm>
            <a:off x="5688638" y="2031078"/>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5421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A25D4-08A3-AADE-0097-1A159FCC4599}"/>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C7854EB-40EB-B917-B928-87ABB85F6FCB}"/>
              </a:ext>
            </a:extLst>
          </p:cNvPr>
          <p:cNvGraphicFramePr/>
          <p:nvPr>
            <p:extLst>
              <p:ext uri="{D42A27DB-BD31-4B8C-83A1-F6EECF244321}">
                <p14:modId xmlns:p14="http://schemas.microsoft.com/office/powerpoint/2010/main" val="2095629926"/>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9B90248E-E93F-1AEA-D9D3-53806307CC34}"/>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3081313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420C-CE27-32F3-762F-F6F51B952E90}"/>
              </a:ext>
            </a:extLst>
          </p:cNvPr>
          <p:cNvSpPr>
            <a:spLocks noGrp="1"/>
          </p:cNvSpPr>
          <p:nvPr>
            <p:ph type="title"/>
          </p:nvPr>
        </p:nvSpPr>
        <p:spPr/>
        <p:txBody>
          <a:bodyPr/>
          <a:lstStyle/>
          <a:p>
            <a:r>
              <a:rPr lang="en-AU" dirty="0"/>
              <a:t>Next steps</a:t>
            </a:r>
          </a:p>
        </p:txBody>
      </p:sp>
      <p:sp>
        <p:nvSpPr>
          <p:cNvPr id="6" name="Content Placeholder 5">
            <a:extLst>
              <a:ext uri="{FF2B5EF4-FFF2-40B4-BE49-F238E27FC236}">
                <a16:creationId xmlns:a16="http://schemas.microsoft.com/office/drawing/2014/main" id="{85DE28DE-4CDD-A5B6-596C-D040942F9564}"/>
              </a:ext>
            </a:extLst>
          </p:cNvPr>
          <p:cNvSpPr>
            <a:spLocks noGrp="1"/>
          </p:cNvSpPr>
          <p:nvPr>
            <p:ph idx="1"/>
          </p:nvPr>
        </p:nvSpPr>
        <p:spPr>
          <a:xfrm>
            <a:off x="436033" y="1028733"/>
            <a:ext cx="10365458" cy="4944000"/>
          </a:xfrm>
        </p:spPr>
        <p:txBody>
          <a:bodyPr/>
          <a:lstStyle/>
          <a:p>
            <a:r>
              <a:rPr lang="en-AU" b="1" dirty="0">
                <a:solidFill>
                  <a:schemeClr val="accent3"/>
                </a:solidFill>
              </a:rPr>
              <a:t>Consider …</a:t>
            </a:r>
          </a:p>
          <a:p>
            <a:pPr marL="457189" indent="-457189">
              <a:buFont typeface="Arial" panose="020B0604020202020204" pitchFamily="34" charset="0"/>
              <a:buChar char="•"/>
            </a:pPr>
            <a:r>
              <a:rPr lang="en-US" dirty="0"/>
              <a:t>Where there are authentic opportunities for you to develop elements and sub-elements of the Intercultural understanding general capability within your learning area content</a:t>
            </a:r>
            <a:r>
              <a:rPr lang="en-AU" dirty="0"/>
              <a:t>.</a:t>
            </a:r>
          </a:p>
          <a:p>
            <a:endParaRPr lang="en-US" dirty="0"/>
          </a:p>
        </p:txBody>
      </p:sp>
      <p:pic>
        <p:nvPicPr>
          <p:cNvPr id="4" name="Picture 3" descr="A drawing of a person with a cloud above their head&#10;&#10;AI-generated content may be incorrect.">
            <a:extLst>
              <a:ext uri="{FF2B5EF4-FFF2-40B4-BE49-F238E27FC236}">
                <a16:creationId xmlns:a16="http://schemas.microsoft.com/office/drawing/2014/main" id="{FF450E51-10B0-545D-3047-2CB363B6A6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1491" y="5226469"/>
            <a:ext cx="954475" cy="954475"/>
          </a:xfrm>
          <a:prstGeom prst="rect">
            <a:avLst/>
          </a:prstGeom>
        </p:spPr>
      </p:pic>
    </p:spTree>
    <p:extLst>
      <p:ext uri="{BB962C8B-B14F-4D97-AF65-F5344CB8AC3E}">
        <p14:creationId xmlns:p14="http://schemas.microsoft.com/office/powerpoint/2010/main" val="301291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A14B-20F4-69A4-D5C4-7EF66B63E70E}"/>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AAEDF64-304C-376A-F44D-4A1F8E6BC6AE}"/>
              </a:ext>
            </a:extLst>
          </p:cNvPr>
          <p:cNvGraphicFramePr/>
          <p:nvPr>
            <p:extLst>
              <p:ext uri="{D42A27DB-BD31-4B8C-83A1-F6EECF244321}">
                <p14:modId xmlns:p14="http://schemas.microsoft.com/office/powerpoint/2010/main" val="3673286526"/>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D5660D40-D04A-C8EC-FCB9-72732E3CE248}"/>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363192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Acknowledgments</a:t>
            </a:r>
          </a:p>
        </p:txBody>
      </p:sp>
      <p:sp>
        <p:nvSpPr>
          <p:cNvPr id="3" name="Content Placeholder 2"/>
          <p:cNvSpPr>
            <a:spLocks noGrp="1"/>
          </p:cNvSpPr>
          <p:nvPr>
            <p:ph idx="1"/>
          </p:nvPr>
        </p:nvSpPr>
        <p:spPr/>
        <p:txBody>
          <a:bodyPr>
            <a:noAutofit/>
          </a:bodyPr>
          <a:lstStyle/>
          <a:p>
            <a:r>
              <a:rPr lang="en-US" sz="1333" dirty="0"/>
              <a:t>Third-party copyright material, and QCAA material not covered by the CC BY </a:t>
            </a:r>
            <a:r>
              <a:rPr lang="en-US" sz="1333" dirty="0" err="1"/>
              <a:t>licence</a:t>
            </a:r>
            <a:r>
              <a:rPr lang="en-US" sz="1333" dirty="0"/>
              <a:t> is listed below:</a:t>
            </a:r>
          </a:p>
          <a:p>
            <a:pPr marL="304792" indent="-304792">
              <a:buFont typeface="+mj-lt"/>
              <a:buAutoNum type="arabicPeriod"/>
            </a:pPr>
            <a:r>
              <a:rPr lang="en-US" sz="1333" dirty="0">
                <a:solidFill>
                  <a:srgbClr val="111111"/>
                </a:solidFill>
                <a:ea typeface="Times New Roman" panose="02020603050405020304" pitchFamily="18" charset="0"/>
              </a:rPr>
              <a:t>Queensland Government coat of arms, and the QCAA and QSA trademarks may not be reproduced without permission.</a:t>
            </a:r>
          </a:p>
          <a:p>
            <a:pPr marL="304792" indent="-304792">
              <a:buFont typeface="+mj-lt"/>
              <a:buAutoNum type="arabicPeriod"/>
            </a:pPr>
            <a:r>
              <a:rPr lang="en-US" sz="1333" dirty="0"/>
              <a:t>Acknowledgment of Country artwork (2023) ‘Growth through Learning’ by </a:t>
            </a:r>
            <a:r>
              <a:rPr lang="en-US" sz="1333" dirty="0" err="1"/>
              <a:t>Chern’ee</a:t>
            </a:r>
            <a:r>
              <a:rPr lang="en-US" sz="1333" dirty="0"/>
              <a:t>, Brooke and Jesse Sutton, </a:t>
            </a:r>
            <a:r>
              <a:rPr lang="en-US" sz="1333" dirty="0" err="1"/>
              <a:t>Kalkadoon</a:t>
            </a:r>
            <a:r>
              <a:rPr lang="en-US" sz="1333" dirty="0"/>
              <a:t>. </a:t>
            </a:r>
            <a:r>
              <a:rPr lang="en-US" sz="1333" dirty="0">
                <a:hlinkClick r:id="rId3"/>
              </a:rPr>
              <a:t>www.cherneesutton.com.au</a:t>
            </a:r>
            <a:endParaRPr lang="en-US" sz="1333" dirty="0"/>
          </a:p>
          <a:p>
            <a:pPr marL="304792" indent="-304792">
              <a:buFont typeface="+mj-lt"/>
              <a:buAutoNum type="arabicPeriod"/>
            </a:pPr>
            <a:r>
              <a:rPr lang="en-US" sz="1333" dirty="0">
                <a:solidFill>
                  <a:srgbClr val="000000"/>
                </a:solidFill>
              </a:rPr>
              <a:t>The three-dimensional cube and Intercultural understanding general capability diagrams are 'Excluded Material' used under the terms of the Australian Curriculum and its copyright notice and are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333" dirty="0" err="1">
                <a:solidFill>
                  <a:srgbClr val="000000"/>
                </a:solidFill>
              </a:rPr>
              <a:t>organisation</a:t>
            </a:r>
            <a:r>
              <a:rPr lang="en-US" sz="1333"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sub-license any of these materials to others. Apart from any uses permitted under the Copyright Act 1968 (</a:t>
            </a:r>
            <a:r>
              <a:rPr lang="en-US" sz="1333" dirty="0" err="1">
                <a:solidFill>
                  <a:srgbClr val="000000"/>
                </a:solidFill>
              </a:rPr>
              <a:t>Cth</a:t>
            </a:r>
            <a:r>
              <a:rPr lang="en-US" sz="1333" dirty="0">
                <a:solidFill>
                  <a:srgbClr val="000000"/>
                </a:solidFill>
              </a:rPr>
              <a:t>), and those explicitly granted above, all other rights are reserved by ACARA. If you want to use such material in a manner that is outside this restrictive </a:t>
            </a:r>
            <a:r>
              <a:rPr lang="en-US" sz="1333" dirty="0" err="1">
                <a:solidFill>
                  <a:srgbClr val="000000"/>
                </a:solidFill>
              </a:rPr>
              <a:t>licence</a:t>
            </a:r>
            <a:r>
              <a:rPr lang="en-US" sz="1333" dirty="0">
                <a:solidFill>
                  <a:srgbClr val="000000"/>
                </a:solidFill>
              </a:rPr>
              <a:t>, you must request permission from ACARA by emailing (</a:t>
            </a:r>
            <a:r>
              <a:rPr lang="en-US" sz="1333" dirty="0">
                <a:solidFill>
                  <a:srgbClr val="000000"/>
                </a:solidFill>
                <a:hlinkClick r:id="rId4"/>
              </a:rPr>
              <a:t>copyright@acara.edu.au</a:t>
            </a:r>
            <a:r>
              <a:rPr lang="en-US" sz="1333" dirty="0">
                <a:solidFill>
                  <a:srgbClr val="000000"/>
                </a:solidFill>
              </a:rPr>
              <a:t>) or by submitting a request through </a:t>
            </a:r>
            <a:r>
              <a:rPr lang="en-US" sz="1333" dirty="0"/>
              <a:t>the </a:t>
            </a:r>
            <a:r>
              <a:rPr lang="en-US" sz="1333" dirty="0">
                <a:hlinkClick r:id="rId5"/>
              </a:rPr>
              <a:t>online enquiry form</a:t>
            </a:r>
            <a:r>
              <a:rPr lang="en-US" sz="1333" dirty="0"/>
              <a:t>.</a:t>
            </a:r>
          </a:p>
          <a:p>
            <a:pPr marL="304792" indent="-304792">
              <a:buFont typeface="+mj-lt"/>
              <a:buAutoNum type="arabicPeriod"/>
            </a:pPr>
            <a:r>
              <a:rPr lang="en-AU" sz="1333" dirty="0">
                <a:solidFill>
                  <a:srgbClr val="111111"/>
                </a:solidFill>
                <a:ea typeface="Times New Roman" panose="02020603050405020304" pitchFamily="18" charset="0"/>
              </a:rPr>
              <a:t>Unless otherwise indicated, material from Australian Curriculum is © ACARA 2010–present, licensed </a:t>
            </a:r>
            <a:r>
              <a:rPr lang="en-AU" sz="1333" u="sng" dirty="0">
                <a:solidFill>
                  <a:srgbClr val="2D7FF9"/>
                </a:solidFill>
                <a:ea typeface="Times New Roman" panose="02020603050405020304" pitchFamily="18" charset="0"/>
                <a:hlinkClick r:id="rId6"/>
              </a:rPr>
              <a:t>CC BY 4.0</a:t>
            </a:r>
            <a:r>
              <a:rPr lang="en-AU" sz="1333" dirty="0">
                <a:solidFill>
                  <a:srgbClr val="111111"/>
                </a:solidFill>
                <a:ea typeface="Times New Roman" panose="02020603050405020304" pitchFamily="18" charset="0"/>
              </a:rPr>
              <a:t>. For the latest information and additional terms of use, see the </a:t>
            </a:r>
            <a:r>
              <a:rPr lang="en-AU" sz="1333" u="sng" dirty="0">
                <a:solidFill>
                  <a:srgbClr val="2D7FF9"/>
                </a:solidFill>
                <a:ea typeface="Times New Roman" panose="02020603050405020304" pitchFamily="18" charset="0"/>
                <a:hlinkClick r:id="rId7"/>
              </a:rPr>
              <a:t>Australian Curriculum website</a:t>
            </a:r>
            <a:r>
              <a:rPr lang="en-AU" sz="1333" dirty="0">
                <a:solidFill>
                  <a:srgbClr val="111111"/>
                </a:solidFill>
                <a:ea typeface="Times New Roman" panose="02020603050405020304" pitchFamily="18" charset="0"/>
              </a:rPr>
              <a:t> and its </a:t>
            </a:r>
            <a:r>
              <a:rPr lang="en-AU" sz="1333" u="sng" dirty="0">
                <a:solidFill>
                  <a:srgbClr val="2D7FF9"/>
                </a:solidFill>
                <a:ea typeface="Times New Roman" panose="02020603050405020304" pitchFamily="18" charset="0"/>
                <a:hlinkClick r:id="rId8"/>
              </a:rPr>
              <a:t>copyright notice</a:t>
            </a:r>
            <a:r>
              <a:rPr lang="en-US" sz="1333" dirty="0"/>
              <a:t>.</a:t>
            </a:r>
          </a:p>
          <a:p>
            <a:pPr marL="304792" indent="-304792">
              <a:buFont typeface="+mj-lt"/>
              <a:buAutoNum type="arabicPeriod"/>
            </a:pPr>
            <a:r>
              <a:rPr lang="en-US" sz="1333" dirty="0"/>
              <a:t>Student and staff images have been used with permission.</a:t>
            </a:r>
          </a:p>
        </p:txBody>
      </p:sp>
    </p:spTree>
    <p:extLst>
      <p:ext uri="{BB962C8B-B14F-4D97-AF65-F5344CB8AC3E}">
        <p14:creationId xmlns:p14="http://schemas.microsoft.com/office/powerpoint/2010/main" val="168194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pPr>
            <a:endParaRPr lang="en-US" sz="400" dirty="0"/>
          </a:p>
          <a:p>
            <a:pPr>
              <a:spcBef>
                <a:spcPts val="0"/>
              </a:spcBef>
            </a:pPr>
            <a:r>
              <a:rPr lang="en-US" sz="1600" dirty="0"/>
              <a:t>                </a:t>
            </a:r>
            <a:r>
              <a:rPr lang="en-US" dirty="0"/>
              <a:t>© State of Queensland (QCAA) </a:t>
            </a:r>
            <a:r>
              <a:rPr lang="en-AU" dirty="0"/>
              <a:t>2026</a:t>
            </a:r>
          </a:p>
          <a:p>
            <a:pPr>
              <a:lnSpc>
                <a:spcPct val="110000"/>
              </a:lnSpc>
            </a:pPr>
            <a:r>
              <a:rPr lang="en-AU" b="1" spc="-27" dirty="0"/>
              <a:t>Licence</a:t>
            </a:r>
            <a:r>
              <a:rPr lang="en-AU" spc="-27" dirty="0"/>
              <a:t>: </a:t>
            </a:r>
            <a:r>
              <a:rPr lang="en-AU" spc="-27" dirty="0">
                <a:hlinkClick r:id="rId3"/>
              </a:rPr>
              <a:t>https://creativecommons.org/licenses/by/4.0</a:t>
            </a:r>
            <a:r>
              <a:rPr lang="en-AU" spc="-27" dirty="0"/>
              <a:t> </a:t>
            </a:r>
            <a:r>
              <a:rPr lang="en-AU" b="1" spc="-27" dirty="0">
                <a:solidFill>
                  <a:schemeClr val="tx2">
                    <a:lumMod val="50000"/>
                    <a:lumOff val="50000"/>
                  </a:schemeClr>
                </a:solidFill>
              </a:rPr>
              <a:t>|</a:t>
            </a:r>
            <a:r>
              <a:rPr lang="en-AU" spc="-27" dirty="0"/>
              <a:t> </a:t>
            </a:r>
            <a:r>
              <a:rPr lang="en-AU" b="1" spc="-27" dirty="0"/>
              <a:t>Copyright notice:</a:t>
            </a:r>
            <a:r>
              <a:rPr lang="en-AU" spc="-27" dirty="0"/>
              <a:t> </a:t>
            </a:r>
            <a:r>
              <a:rPr lang="en-AU" spc="-27" dirty="0">
                <a:hlinkClick r:id="rId4"/>
              </a:rPr>
              <a:t>www.qcaa.qld.edu.au/copyright</a:t>
            </a:r>
            <a:r>
              <a:rPr lang="en-AU" spc="-27" dirty="0"/>
              <a:t> — lists the full terms and conditions, which specify certain exceptions to the licence. </a:t>
            </a:r>
            <a:r>
              <a:rPr lang="en-AU" b="1" spc="-27" dirty="0">
                <a:solidFill>
                  <a:schemeClr val="tx2">
                    <a:lumMod val="50000"/>
                    <a:lumOff val="50000"/>
                  </a:schemeClr>
                </a:solidFill>
              </a:rPr>
              <a:t>|</a:t>
            </a:r>
            <a:r>
              <a:rPr lang="en-AU" spc="-27" dirty="0"/>
              <a:t> </a:t>
            </a:r>
            <a:br>
              <a:rPr lang="en-AU" spc="-27"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7" dirty="0">
                <a:hlinkClick r:id="rId4"/>
              </a:rPr>
              <a:t>www.qcaa.qld.edu.au/copyright</a:t>
            </a:r>
            <a:r>
              <a:rPr lang="en-AU" spc="-27"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dirty="0"/>
              <a:t>Copyright notice</a:t>
            </a:r>
          </a:p>
        </p:txBody>
      </p:sp>
    </p:spTree>
    <p:extLst>
      <p:ext uri="{BB962C8B-B14F-4D97-AF65-F5344CB8AC3E}">
        <p14:creationId xmlns:p14="http://schemas.microsoft.com/office/powerpoint/2010/main" val="2210648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79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AD42-50C8-B07F-4D50-7E25A20D67C2}"/>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28AE8323-6385-97A5-14D1-F29D3A82B608}"/>
              </a:ext>
            </a:extLst>
          </p:cNvPr>
          <p:cNvSpPr txBox="1">
            <a:spLocks/>
          </p:cNvSpPr>
          <p:nvPr/>
        </p:nvSpPr>
        <p:spPr>
          <a:xfrm>
            <a:off x="342657" y="6007417"/>
            <a:ext cx="11670456" cy="310515"/>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r>
              <a:rPr lang="en-US" sz="933" b="1" dirty="0">
                <a:solidFill>
                  <a:srgbClr val="000000"/>
                </a:solidFill>
              </a:rPr>
              <a:t>Source</a:t>
            </a:r>
            <a:r>
              <a:rPr lang="en-US" sz="933" dirty="0">
                <a:solidFill>
                  <a:srgbClr val="000000"/>
                </a:solidFill>
              </a:rPr>
              <a:t>: [v9] ACARA image from Summary overview (video) https://v9.australiancurriculum.edu.au/help/website-tour</a:t>
            </a:r>
            <a:endParaRPr lang="en-AU" sz="933" dirty="0">
              <a:solidFill>
                <a:srgbClr val="000000"/>
              </a:solidFill>
            </a:endParaRPr>
          </a:p>
        </p:txBody>
      </p:sp>
      <p:sp>
        <p:nvSpPr>
          <p:cNvPr id="26" name="Freeform: Shape 25">
            <a:extLst>
              <a:ext uri="{FF2B5EF4-FFF2-40B4-BE49-F238E27FC236}">
                <a16:creationId xmlns:a16="http://schemas.microsoft.com/office/drawing/2014/main" id="{8F15E40F-DA44-6977-2FF4-D4147C0FFF85}"/>
              </a:ext>
            </a:extLst>
          </p:cNvPr>
          <p:cNvSpPr/>
          <p:nvPr/>
        </p:nvSpPr>
        <p:spPr>
          <a:xfrm>
            <a:off x="6398768" y="701888"/>
            <a:ext cx="3903472" cy="1324432"/>
          </a:xfrm>
          <a:custGeom>
            <a:avLst/>
            <a:gdLst>
              <a:gd name="connsiteX0" fmla="*/ 0 w 1838036"/>
              <a:gd name="connsiteY0" fmla="*/ 467975 h 677333"/>
              <a:gd name="connsiteX1" fmla="*/ 464897 w 1838036"/>
              <a:gd name="connsiteY1" fmla="*/ 677333 h 677333"/>
              <a:gd name="connsiteX2" fmla="*/ 1838036 w 1838036"/>
              <a:gd name="connsiteY2" fmla="*/ 668097 h 677333"/>
              <a:gd name="connsiteX3" fmla="*/ 1465503 w 1838036"/>
              <a:gd name="connsiteY3" fmla="*/ 0 h 677333"/>
              <a:gd name="connsiteX4" fmla="*/ 0 w 1838036"/>
              <a:gd name="connsiteY4" fmla="*/ 467975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36" h="677333">
                <a:moveTo>
                  <a:pt x="0" y="467975"/>
                </a:moveTo>
                <a:lnTo>
                  <a:pt x="464897" y="677333"/>
                </a:lnTo>
                <a:lnTo>
                  <a:pt x="1838036" y="668097"/>
                </a:lnTo>
                <a:lnTo>
                  <a:pt x="1465503" y="0"/>
                </a:lnTo>
                <a:lnTo>
                  <a:pt x="0" y="46797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1" name="Title 6">
            <a:extLst>
              <a:ext uri="{FF2B5EF4-FFF2-40B4-BE49-F238E27FC236}">
                <a16:creationId xmlns:a16="http://schemas.microsoft.com/office/drawing/2014/main" id="{8DA6504E-9E20-3A82-F026-72C893E5646F}"/>
              </a:ext>
            </a:extLst>
          </p:cNvPr>
          <p:cNvSpPr>
            <a:spLocks noGrp="1"/>
          </p:cNvSpPr>
          <p:nvPr>
            <p:ph type="title"/>
          </p:nvPr>
        </p:nvSpPr>
        <p:spPr>
          <a:xfrm>
            <a:off x="436033" y="366183"/>
            <a:ext cx="11328000" cy="480000"/>
          </a:xfrm>
        </p:spPr>
        <p:txBody>
          <a:bodyPr>
            <a:noAutofit/>
          </a:bodyPr>
          <a:lstStyle/>
          <a:p>
            <a:r>
              <a:rPr lang="en-AU" dirty="0">
                <a:latin typeface="Arial"/>
                <a:cs typeface="Arial"/>
              </a:rPr>
              <a:t>Three-dimensional </a:t>
            </a:r>
            <a:r>
              <a:rPr lang="en-US" dirty="0"/>
              <a:t>Australian Curriculum v9.0 </a:t>
            </a:r>
            <a:endParaRPr lang="en-AU" dirty="0"/>
          </a:p>
        </p:txBody>
      </p:sp>
      <p:pic>
        <p:nvPicPr>
          <p:cNvPr id="2" name="Content Placeholder 5">
            <a:extLst>
              <a:ext uri="{FF2B5EF4-FFF2-40B4-BE49-F238E27FC236}">
                <a16:creationId xmlns:a16="http://schemas.microsoft.com/office/drawing/2014/main" id="{F293F046-854F-74D1-9CD2-DDFD8D90EA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018" t="3709" r="5533" b="5942"/>
          <a:stretch/>
        </p:blipFill>
        <p:spPr>
          <a:xfrm>
            <a:off x="2036331" y="973152"/>
            <a:ext cx="8119335" cy="4911696"/>
          </a:xfrm>
          <a:prstGeom prst="rect">
            <a:avLst/>
          </a:prstGeom>
          <a:ln>
            <a:noFill/>
          </a:ln>
          <a:effectLst/>
        </p:spPr>
      </p:pic>
      <p:sp>
        <p:nvSpPr>
          <p:cNvPr id="4" name="Oval 3">
            <a:extLst>
              <a:ext uri="{FF2B5EF4-FFF2-40B4-BE49-F238E27FC236}">
                <a16:creationId xmlns:a16="http://schemas.microsoft.com/office/drawing/2014/main" id="{3E23DD0A-6C49-A8B1-AC1E-D1CB6E09CA2C}"/>
              </a:ext>
            </a:extLst>
          </p:cNvPr>
          <p:cNvSpPr/>
          <p:nvPr/>
        </p:nvSpPr>
        <p:spPr>
          <a:xfrm>
            <a:off x="8327137" y="4990864"/>
            <a:ext cx="1719071" cy="89398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6" name="Freeform: Shape 5">
            <a:extLst>
              <a:ext uri="{FF2B5EF4-FFF2-40B4-BE49-F238E27FC236}">
                <a16:creationId xmlns:a16="http://schemas.microsoft.com/office/drawing/2014/main" id="{DE621C2C-C1F1-0F26-2A12-AC8E9EBB6D25}"/>
              </a:ext>
            </a:extLst>
          </p:cNvPr>
          <p:cNvSpPr/>
          <p:nvPr/>
        </p:nvSpPr>
        <p:spPr>
          <a:xfrm>
            <a:off x="6398768" y="701888"/>
            <a:ext cx="3903472" cy="1324432"/>
          </a:xfrm>
          <a:custGeom>
            <a:avLst/>
            <a:gdLst>
              <a:gd name="connsiteX0" fmla="*/ 0 w 1838036"/>
              <a:gd name="connsiteY0" fmla="*/ 467975 h 677333"/>
              <a:gd name="connsiteX1" fmla="*/ 464897 w 1838036"/>
              <a:gd name="connsiteY1" fmla="*/ 677333 h 677333"/>
              <a:gd name="connsiteX2" fmla="*/ 1838036 w 1838036"/>
              <a:gd name="connsiteY2" fmla="*/ 668097 h 677333"/>
              <a:gd name="connsiteX3" fmla="*/ 1465503 w 1838036"/>
              <a:gd name="connsiteY3" fmla="*/ 0 h 677333"/>
              <a:gd name="connsiteX4" fmla="*/ 0 w 1838036"/>
              <a:gd name="connsiteY4" fmla="*/ 467975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36" h="677333">
                <a:moveTo>
                  <a:pt x="0" y="467975"/>
                </a:moveTo>
                <a:lnTo>
                  <a:pt x="464897" y="677333"/>
                </a:lnTo>
                <a:lnTo>
                  <a:pt x="1838036" y="668097"/>
                </a:lnTo>
                <a:lnTo>
                  <a:pt x="1465503" y="0"/>
                </a:lnTo>
                <a:lnTo>
                  <a:pt x="0" y="46797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7" name="Oval 6">
            <a:extLst>
              <a:ext uri="{FF2B5EF4-FFF2-40B4-BE49-F238E27FC236}">
                <a16:creationId xmlns:a16="http://schemas.microsoft.com/office/drawing/2014/main" id="{48D64357-DA39-2E40-75A9-FCA3D9771C59}"/>
              </a:ext>
            </a:extLst>
          </p:cNvPr>
          <p:cNvSpPr/>
          <p:nvPr/>
        </p:nvSpPr>
        <p:spPr>
          <a:xfrm>
            <a:off x="2036331" y="3017418"/>
            <a:ext cx="1730997" cy="82316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8" name="Picture 7" descr="A colorful cube with text&#10;&#10;AI-generated content may be incorrect.">
            <a:extLst>
              <a:ext uri="{FF2B5EF4-FFF2-40B4-BE49-F238E27FC236}">
                <a16:creationId xmlns:a16="http://schemas.microsoft.com/office/drawing/2014/main" id="{730F05A0-82C6-C286-D139-8AA0E4B7A09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49624" y="976205"/>
            <a:ext cx="4575050" cy="4575050"/>
          </a:xfrm>
          <a:prstGeom prst="rect">
            <a:avLst/>
          </a:prstGeom>
        </p:spPr>
      </p:pic>
      <p:sp>
        <p:nvSpPr>
          <p:cNvPr id="9" name="Freeform: Shape 8">
            <a:extLst>
              <a:ext uri="{FF2B5EF4-FFF2-40B4-BE49-F238E27FC236}">
                <a16:creationId xmlns:a16="http://schemas.microsoft.com/office/drawing/2014/main" id="{4E096A28-73BE-8493-7AF4-F9323848919F}"/>
              </a:ext>
            </a:extLst>
          </p:cNvPr>
          <p:cNvSpPr/>
          <p:nvPr/>
        </p:nvSpPr>
        <p:spPr>
          <a:xfrm>
            <a:off x="4409885" y="2254930"/>
            <a:ext cx="3463480" cy="2999045"/>
          </a:xfrm>
          <a:custGeom>
            <a:avLst/>
            <a:gdLst>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66675 w 1685925"/>
              <a:gd name="connsiteY5" fmla="*/ 942975 h 1476375"/>
              <a:gd name="connsiteX6" fmla="*/ 0 w 1685925"/>
              <a:gd name="connsiteY6" fmla="*/ 0 h 1476375"/>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38350 w 1685925"/>
              <a:gd name="connsiteY5" fmla="*/ 959322 h 1476375"/>
              <a:gd name="connsiteX6" fmla="*/ 0 w 1685925"/>
              <a:gd name="connsiteY6" fmla="*/ 0 h 1476375"/>
              <a:gd name="connsiteX0" fmla="*/ 0 w 1685925"/>
              <a:gd name="connsiteY0" fmla="*/ 0 h 1476375"/>
              <a:gd name="connsiteX1" fmla="*/ 838200 w 1685925"/>
              <a:gd name="connsiteY1" fmla="*/ 495300 h 1476375"/>
              <a:gd name="connsiteX2" fmla="*/ 1685925 w 1685925"/>
              <a:gd name="connsiteY2" fmla="*/ 28575 h 1476375"/>
              <a:gd name="connsiteX3" fmla="*/ 1600034 w 1685925"/>
              <a:gd name="connsiteY3" fmla="*/ 957539 h 1476375"/>
              <a:gd name="connsiteX4" fmla="*/ 838200 w 1685925"/>
              <a:gd name="connsiteY4" fmla="*/ 1476375 h 1476375"/>
              <a:gd name="connsiteX5" fmla="*/ 38350 w 1685925"/>
              <a:gd name="connsiteY5" fmla="*/ 959322 h 1476375"/>
              <a:gd name="connsiteX6" fmla="*/ 0 w 1685925"/>
              <a:gd name="connsiteY6" fmla="*/ 0 h 1476375"/>
              <a:gd name="connsiteX0" fmla="*/ 0 w 1714250"/>
              <a:gd name="connsiteY0" fmla="*/ 0 h 1476375"/>
              <a:gd name="connsiteX1" fmla="*/ 866525 w 1714250"/>
              <a:gd name="connsiteY1" fmla="*/ 495300 h 1476375"/>
              <a:gd name="connsiteX2" fmla="*/ 1714250 w 1714250"/>
              <a:gd name="connsiteY2" fmla="*/ 28575 h 1476375"/>
              <a:gd name="connsiteX3" fmla="*/ 1628359 w 1714250"/>
              <a:gd name="connsiteY3" fmla="*/ 957539 h 1476375"/>
              <a:gd name="connsiteX4" fmla="*/ 866525 w 1714250"/>
              <a:gd name="connsiteY4" fmla="*/ 1476375 h 1476375"/>
              <a:gd name="connsiteX5" fmla="*/ 66675 w 1714250"/>
              <a:gd name="connsiteY5" fmla="*/ 959322 h 1476375"/>
              <a:gd name="connsiteX6" fmla="*/ 0 w 1714250"/>
              <a:gd name="connsiteY6" fmla="*/ 0 h 1476375"/>
              <a:gd name="connsiteX0" fmla="*/ 0 w 1718971"/>
              <a:gd name="connsiteY0" fmla="*/ 0 h 1476375"/>
              <a:gd name="connsiteX1" fmla="*/ 866525 w 1718971"/>
              <a:gd name="connsiteY1" fmla="*/ 495300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8971"/>
              <a:gd name="connsiteY0" fmla="*/ 0 h 1476375"/>
              <a:gd name="connsiteX1" fmla="*/ 900515 w 1718971"/>
              <a:gd name="connsiteY1" fmla="*/ 476618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8971"/>
              <a:gd name="connsiteY0" fmla="*/ 0 h 1476375"/>
              <a:gd name="connsiteX1" fmla="*/ 911137 w 1718971"/>
              <a:gd name="connsiteY1" fmla="*/ 469612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6611"/>
              <a:gd name="connsiteY0" fmla="*/ 0 h 1472872"/>
              <a:gd name="connsiteX1" fmla="*/ 908777 w 1716611"/>
              <a:gd name="connsiteY1" fmla="*/ 466109 h 1472872"/>
              <a:gd name="connsiteX2" fmla="*/ 1716611 w 1716611"/>
              <a:gd name="connsiteY2" fmla="*/ 11060 h 1472872"/>
              <a:gd name="connsiteX3" fmla="*/ 1625999 w 1716611"/>
              <a:gd name="connsiteY3" fmla="*/ 954036 h 1472872"/>
              <a:gd name="connsiteX4" fmla="*/ 864165 w 1716611"/>
              <a:gd name="connsiteY4" fmla="*/ 1472872 h 1472872"/>
              <a:gd name="connsiteX5" fmla="*/ 64315 w 1716611"/>
              <a:gd name="connsiteY5" fmla="*/ 955819 h 1472872"/>
              <a:gd name="connsiteX6" fmla="*/ 0 w 1716611"/>
              <a:gd name="connsiteY6" fmla="*/ 0 h 1472872"/>
              <a:gd name="connsiteX0" fmla="*/ 0 w 1716611"/>
              <a:gd name="connsiteY0" fmla="*/ 0 h 1470537"/>
              <a:gd name="connsiteX1" fmla="*/ 908777 w 1716611"/>
              <a:gd name="connsiteY1" fmla="*/ 466109 h 1470537"/>
              <a:gd name="connsiteX2" fmla="*/ 1716611 w 1716611"/>
              <a:gd name="connsiteY2" fmla="*/ 11060 h 1470537"/>
              <a:gd name="connsiteX3" fmla="*/ 1625999 w 1716611"/>
              <a:gd name="connsiteY3" fmla="*/ 954036 h 1470537"/>
              <a:gd name="connsiteX4" fmla="*/ 894850 w 1716611"/>
              <a:gd name="connsiteY4" fmla="*/ 1470537 h 1470537"/>
              <a:gd name="connsiteX5" fmla="*/ 64315 w 1716611"/>
              <a:gd name="connsiteY5" fmla="*/ 955819 h 1470537"/>
              <a:gd name="connsiteX6" fmla="*/ 0 w 1716611"/>
              <a:gd name="connsiteY6" fmla="*/ 0 h 14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611" h="1470537">
                <a:moveTo>
                  <a:pt x="0" y="0"/>
                </a:moveTo>
                <a:lnTo>
                  <a:pt x="908777" y="466109"/>
                </a:lnTo>
                <a:lnTo>
                  <a:pt x="1716611" y="11060"/>
                </a:lnTo>
                <a:lnTo>
                  <a:pt x="1625999" y="954036"/>
                </a:lnTo>
                <a:lnTo>
                  <a:pt x="894850" y="1470537"/>
                </a:lnTo>
                <a:lnTo>
                  <a:pt x="64315" y="955819"/>
                </a:lnTo>
                <a:lnTo>
                  <a:pt x="0" y="0"/>
                </a:lnTo>
                <a:close/>
              </a:path>
            </a:pathLst>
          </a:custGeom>
          <a:noFill/>
          <a:ln w="38100">
            <a:solidFill>
              <a:schemeClr val="accent6"/>
            </a:solidFill>
            <a:round/>
          </a:ln>
          <a:effectLst>
            <a:glow rad="63500">
              <a:schemeClr val="accent6">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Tree>
    <p:extLst>
      <p:ext uri="{BB962C8B-B14F-4D97-AF65-F5344CB8AC3E}">
        <p14:creationId xmlns:p14="http://schemas.microsoft.com/office/powerpoint/2010/main" val="6361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7DC6E3B0-0F96-82EB-144B-CC6B7792ACFA}"/>
              </a:ext>
            </a:extLst>
          </p:cNvPr>
          <p:cNvSpPr txBox="1">
            <a:spLocks/>
          </p:cNvSpPr>
          <p:nvPr/>
        </p:nvSpPr>
        <p:spPr>
          <a:xfrm>
            <a:off x="291207" y="5933891"/>
            <a:ext cx="11891695" cy="31896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a:t>Source</a:t>
            </a:r>
            <a:r>
              <a:rPr lang="en-US" sz="933"/>
              <a:t>: ACARA general capability image https://www.australiancurriculum.edu.au/curriculum-information/understand-this-general-capability/intercultural-understanding</a:t>
            </a:r>
            <a:endParaRPr lang="en-AU" sz="933"/>
          </a:p>
        </p:txBody>
      </p:sp>
      <p:sp>
        <p:nvSpPr>
          <p:cNvPr id="19" name="Title 1">
            <a:extLst>
              <a:ext uri="{FF2B5EF4-FFF2-40B4-BE49-F238E27FC236}">
                <a16:creationId xmlns:a16="http://schemas.microsoft.com/office/drawing/2014/main" id="{309E7607-EBC8-D5DE-B3B1-DC9E69E8B826}"/>
              </a:ext>
            </a:extLst>
          </p:cNvPr>
          <p:cNvSpPr txBox="1">
            <a:spLocks/>
          </p:cNvSpPr>
          <p:nvPr/>
        </p:nvSpPr>
        <p:spPr>
          <a:xfrm>
            <a:off x="436033" y="366183"/>
            <a:ext cx="11159619" cy="59102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AU" sz="3200" dirty="0"/>
              <a:t>Intercultural understanding general capability: Structure</a:t>
            </a:r>
          </a:p>
        </p:txBody>
      </p:sp>
      <p:pic>
        <p:nvPicPr>
          <p:cNvPr id="14" name="Picture 13">
            <a:extLst>
              <a:ext uri="{FF2B5EF4-FFF2-40B4-BE49-F238E27FC236}">
                <a16:creationId xmlns:a16="http://schemas.microsoft.com/office/drawing/2014/main" id="{06852994-4176-467C-7525-C582D19D030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08685" y="1624469"/>
            <a:ext cx="3656737" cy="3642159"/>
          </a:xfrm>
          <a:prstGeom prst="rect">
            <a:avLst/>
          </a:prstGeom>
        </p:spPr>
      </p:pic>
    </p:spTree>
    <p:extLst>
      <p:ext uri="{BB962C8B-B14F-4D97-AF65-F5344CB8AC3E}">
        <p14:creationId xmlns:p14="http://schemas.microsoft.com/office/powerpoint/2010/main" val="418905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AE569-AADC-9FEC-35B5-CE4153778DF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C216327-6F0F-CF11-D29B-0577438ACE2F}"/>
              </a:ext>
            </a:extLst>
          </p:cNvPr>
          <p:cNvSpPr/>
          <p:nvPr/>
        </p:nvSpPr>
        <p:spPr>
          <a:xfrm>
            <a:off x="7582262" y="3167262"/>
            <a:ext cx="105729" cy="4354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ectangle 7">
            <a:extLst>
              <a:ext uri="{FF2B5EF4-FFF2-40B4-BE49-F238E27FC236}">
                <a16:creationId xmlns:a16="http://schemas.microsoft.com/office/drawing/2014/main" id="{5ED1E733-A388-70E5-77E3-895A2EE17C4A}"/>
              </a:ext>
            </a:extLst>
          </p:cNvPr>
          <p:cNvSpPr/>
          <p:nvPr/>
        </p:nvSpPr>
        <p:spPr>
          <a:xfrm>
            <a:off x="5843911" y="4932027"/>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 name="Rectangle 4">
            <a:extLst>
              <a:ext uri="{FF2B5EF4-FFF2-40B4-BE49-F238E27FC236}">
                <a16:creationId xmlns:a16="http://schemas.microsoft.com/office/drawing/2014/main" id="{92C0AE56-536A-D51C-578D-C8487D27BCDA}"/>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a:extLst>
              <a:ext uri="{FF2B5EF4-FFF2-40B4-BE49-F238E27FC236}">
                <a16:creationId xmlns:a16="http://schemas.microsoft.com/office/drawing/2014/main" id="{F8FBA2A7-84E0-C03E-145E-FC187FB49D8B}"/>
              </a:ext>
            </a:extLst>
          </p:cNvPr>
          <p:cNvSpPr>
            <a:spLocks noGrp="1"/>
          </p:cNvSpPr>
          <p:nvPr>
            <p:ph type="title"/>
          </p:nvPr>
        </p:nvSpPr>
        <p:spPr>
          <a:xfrm>
            <a:off x="436033" y="366183"/>
            <a:ext cx="11260077" cy="591023"/>
          </a:xfrm>
        </p:spPr>
        <p:txBody>
          <a:bodyPr>
            <a:noAutofit/>
          </a:bodyPr>
          <a:lstStyle/>
          <a:p>
            <a:r>
              <a:rPr lang="en-AU" dirty="0"/>
              <a:t>Intercultural understanding general capability: Structure</a:t>
            </a:r>
          </a:p>
        </p:txBody>
      </p:sp>
      <p:sp>
        <p:nvSpPr>
          <p:cNvPr id="10" name="Text Placeholder 4">
            <a:extLst>
              <a:ext uri="{FF2B5EF4-FFF2-40B4-BE49-F238E27FC236}">
                <a16:creationId xmlns:a16="http://schemas.microsoft.com/office/drawing/2014/main" id="{F0629317-BBBC-CE9A-4F8E-1D1E781857F1}"/>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a:t>Source</a:t>
            </a:r>
            <a:r>
              <a:rPr lang="en-US" sz="933"/>
              <a:t>: ACARA general capability diagram &amp; sub-elements: https://www.australiancurriculum.edu.au/curriculum-information/understand-this-general-capability/intercultural-understanding</a:t>
            </a:r>
            <a:endParaRPr lang="en-AU" sz="933"/>
          </a:p>
        </p:txBody>
      </p:sp>
      <p:pic>
        <p:nvPicPr>
          <p:cNvPr id="4" name="Picture 3">
            <a:extLst>
              <a:ext uri="{FF2B5EF4-FFF2-40B4-BE49-F238E27FC236}">
                <a16:creationId xmlns:a16="http://schemas.microsoft.com/office/drawing/2014/main" id="{DF32B4F2-45F7-B1A7-07DE-FDDFBC9C9BD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08685" y="1624469"/>
            <a:ext cx="3656737" cy="3642159"/>
          </a:xfrm>
          <a:prstGeom prst="rect">
            <a:avLst/>
          </a:prstGeom>
        </p:spPr>
      </p:pic>
      <p:sp>
        <p:nvSpPr>
          <p:cNvPr id="12" name="Arrow: Pentagon 11">
            <a:extLst>
              <a:ext uri="{FF2B5EF4-FFF2-40B4-BE49-F238E27FC236}">
                <a16:creationId xmlns:a16="http://schemas.microsoft.com/office/drawing/2014/main" id="{D0D42BF9-749E-6D5F-6FFF-E63EA965167B}"/>
              </a:ext>
            </a:extLst>
          </p:cNvPr>
          <p:cNvSpPr/>
          <p:nvPr/>
        </p:nvSpPr>
        <p:spPr>
          <a:xfrm rot="10800000" flipV="1">
            <a:off x="7687990" y="3895669"/>
            <a:ext cx="4008119" cy="1195923"/>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spcAft>
                <a:spcPts val="400"/>
              </a:spcAft>
            </a:pPr>
            <a:r>
              <a:rPr lang="en-AU" sz="1600" dirty="0">
                <a:solidFill>
                  <a:schemeClr val="tx1"/>
                </a:solidFill>
              </a:rPr>
              <a:t>       Communicate responsively</a:t>
            </a:r>
          </a:p>
          <a:p>
            <a:pPr>
              <a:spcAft>
                <a:spcPts val="400"/>
              </a:spcAft>
            </a:pPr>
            <a:r>
              <a:rPr lang="en-AU" sz="1600" dirty="0">
                <a:solidFill>
                  <a:schemeClr val="tx1"/>
                </a:solidFill>
              </a:rPr>
              <a:t>       Develop multiple perspectives</a:t>
            </a:r>
          </a:p>
          <a:p>
            <a:pPr>
              <a:spcAft>
                <a:spcPts val="400"/>
              </a:spcAft>
            </a:pPr>
            <a:r>
              <a:rPr lang="en-AU" sz="1600" dirty="0">
                <a:solidFill>
                  <a:schemeClr val="tx1"/>
                </a:solidFill>
              </a:rPr>
              <a:t>       Develop empathy</a:t>
            </a:r>
          </a:p>
        </p:txBody>
      </p:sp>
      <p:sp>
        <p:nvSpPr>
          <p:cNvPr id="13" name="Arrow: Pentagon 12">
            <a:extLst>
              <a:ext uri="{FF2B5EF4-FFF2-40B4-BE49-F238E27FC236}">
                <a16:creationId xmlns:a16="http://schemas.microsoft.com/office/drawing/2014/main" id="{C4F6DA49-3044-9D19-3114-D4F6A4C1A37C}"/>
              </a:ext>
            </a:extLst>
          </p:cNvPr>
          <p:cNvSpPr/>
          <p:nvPr/>
        </p:nvSpPr>
        <p:spPr>
          <a:xfrm rot="10800000" flipV="1">
            <a:off x="7458072" y="1128713"/>
            <a:ext cx="4238031" cy="2300287"/>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spcAft>
                <a:spcPts val="400"/>
              </a:spcAft>
            </a:pPr>
            <a:r>
              <a:rPr lang="en-AU" sz="1600" dirty="0">
                <a:solidFill>
                  <a:schemeClr val="tx1"/>
                </a:solidFill>
              </a:rPr>
              <a:t>     Reflect on the relationship     </a:t>
            </a:r>
          </a:p>
          <a:p>
            <a:pPr>
              <a:spcAft>
                <a:spcPts val="400"/>
              </a:spcAft>
            </a:pPr>
            <a:r>
              <a:rPr lang="en-AU" sz="1600" dirty="0">
                <a:solidFill>
                  <a:schemeClr val="tx1"/>
                </a:solidFill>
              </a:rPr>
              <a:t>     between cultures and identities</a:t>
            </a:r>
          </a:p>
          <a:p>
            <a:pPr algn="ctr">
              <a:spcAft>
                <a:spcPts val="400"/>
              </a:spcAft>
            </a:pPr>
            <a:r>
              <a:rPr lang="en-AU" sz="1600" dirty="0">
                <a:solidFill>
                  <a:schemeClr val="tx1"/>
                </a:solidFill>
              </a:rPr>
              <a:t>  Examine cultural perspectives and</a:t>
            </a:r>
          </a:p>
          <a:p>
            <a:pPr>
              <a:spcAft>
                <a:spcPts val="400"/>
              </a:spcAft>
            </a:pPr>
            <a:r>
              <a:rPr lang="en-AU" sz="1600" dirty="0">
                <a:solidFill>
                  <a:schemeClr val="tx1"/>
                </a:solidFill>
              </a:rPr>
              <a:t>     world views</a:t>
            </a:r>
          </a:p>
          <a:p>
            <a:pPr algn="ctr">
              <a:spcAft>
                <a:spcPts val="400"/>
              </a:spcAft>
            </a:pPr>
            <a:r>
              <a:rPr lang="en-AU" sz="1600" dirty="0">
                <a:solidFill>
                  <a:schemeClr val="tx1"/>
                </a:solidFill>
              </a:rPr>
              <a:t>    Explore the influence of cultures on</a:t>
            </a:r>
          </a:p>
          <a:p>
            <a:pPr>
              <a:spcAft>
                <a:spcPts val="400"/>
              </a:spcAft>
            </a:pPr>
            <a:r>
              <a:rPr lang="en-AU" sz="1600" dirty="0">
                <a:solidFill>
                  <a:schemeClr val="tx1"/>
                </a:solidFill>
              </a:rPr>
              <a:t>     interactions</a:t>
            </a:r>
          </a:p>
        </p:txBody>
      </p:sp>
      <p:sp>
        <p:nvSpPr>
          <p:cNvPr id="14" name="Arrow: Pentagon 13">
            <a:extLst>
              <a:ext uri="{FF2B5EF4-FFF2-40B4-BE49-F238E27FC236}">
                <a16:creationId xmlns:a16="http://schemas.microsoft.com/office/drawing/2014/main" id="{47AF9147-BB5A-963E-1B3C-80460F6A55A4}"/>
              </a:ext>
            </a:extLst>
          </p:cNvPr>
          <p:cNvSpPr/>
          <p:nvPr/>
        </p:nvSpPr>
        <p:spPr>
          <a:xfrm rot="10800000" flipH="1" flipV="1">
            <a:off x="402822" y="3218545"/>
            <a:ext cx="4258355" cy="2048083"/>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US" sz="1600" dirty="0">
                <a:solidFill>
                  <a:srgbClr val="000000"/>
                </a:solidFill>
                <a:latin typeface="Arial" charset="0"/>
              </a:rPr>
              <a:t>Consider responses to intercultural experiences</a:t>
            </a:r>
          </a:p>
          <a:p>
            <a:pPr defTabSz="1219170" fontAlgn="base">
              <a:spcBef>
                <a:spcPts val="800"/>
              </a:spcBef>
              <a:spcAft>
                <a:spcPct val="0"/>
              </a:spcAft>
            </a:pPr>
            <a:r>
              <a:rPr lang="en-US" sz="1600" dirty="0">
                <a:solidFill>
                  <a:srgbClr val="000000"/>
                </a:solidFill>
                <a:latin typeface="Arial" charset="0"/>
              </a:rPr>
              <a:t>Respond to biases, stereotypes, prejudices and discrimination</a:t>
            </a:r>
          </a:p>
          <a:p>
            <a:pPr defTabSz="1219170" fontAlgn="base">
              <a:spcBef>
                <a:spcPts val="800"/>
              </a:spcBef>
              <a:spcAft>
                <a:spcPct val="0"/>
              </a:spcAft>
            </a:pPr>
            <a:r>
              <a:rPr lang="en-US" sz="1600" dirty="0">
                <a:solidFill>
                  <a:srgbClr val="000000"/>
                </a:solidFill>
                <a:latin typeface="Arial" charset="0"/>
              </a:rPr>
              <a:t>Adapt in intercultural exchanges</a:t>
            </a:r>
          </a:p>
        </p:txBody>
      </p:sp>
    </p:spTree>
    <p:extLst>
      <p:ext uri="{BB962C8B-B14F-4D97-AF65-F5344CB8AC3E}">
        <p14:creationId xmlns:p14="http://schemas.microsoft.com/office/powerpoint/2010/main" val="400413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09D6-E919-6984-007E-639144DABBA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C83B5F1-B27B-93B8-96A8-0CF002869BFC}"/>
              </a:ext>
            </a:extLst>
          </p:cNvPr>
          <p:cNvSpPr/>
          <p:nvPr/>
        </p:nvSpPr>
        <p:spPr>
          <a:xfrm>
            <a:off x="7582262" y="3167262"/>
            <a:ext cx="105729" cy="4354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ectangle 7">
            <a:extLst>
              <a:ext uri="{FF2B5EF4-FFF2-40B4-BE49-F238E27FC236}">
                <a16:creationId xmlns:a16="http://schemas.microsoft.com/office/drawing/2014/main" id="{7373A1A9-9542-AEF9-7C62-64AF52EE01C4}"/>
              </a:ext>
            </a:extLst>
          </p:cNvPr>
          <p:cNvSpPr/>
          <p:nvPr/>
        </p:nvSpPr>
        <p:spPr>
          <a:xfrm>
            <a:off x="5843911" y="4932027"/>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 name="Rectangle 4">
            <a:extLst>
              <a:ext uri="{FF2B5EF4-FFF2-40B4-BE49-F238E27FC236}">
                <a16:creationId xmlns:a16="http://schemas.microsoft.com/office/drawing/2014/main" id="{4769445C-ED7F-FF7D-BFA8-60763A2D0AFC}"/>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a:extLst>
              <a:ext uri="{FF2B5EF4-FFF2-40B4-BE49-F238E27FC236}">
                <a16:creationId xmlns:a16="http://schemas.microsoft.com/office/drawing/2014/main" id="{9AF08B5F-B6F0-04AF-D940-D460C66ED921}"/>
              </a:ext>
            </a:extLst>
          </p:cNvPr>
          <p:cNvSpPr>
            <a:spLocks noGrp="1"/>
          </p:cNvSpPr>
          <p:nvPr>
            <p:ph type="title"/>
          </p:nvPr>
        </p:nvSpPr>
        <p:spPr>
          <a:xfrm>
            <a:off x="436033" y="366183"/>
            <a:ext cx="11260077" cy="591023"/>
          </a:xfrm>
        </p:spPr>
        <p:txBody>
          <a:bodyPr>
            <a:noAutofit/>
          </a:bodyPr>
          <a:lstStyle/>
          <a:p>
            <a:r>
              <a:rPr lang="en-AU" dirty="0"/>
              <a:t>Intercultural understanding general capability: Structure</a:t>
            </a:r>
          </a:p>
        </p:txBody>
      </p:sp>
      <p:sp>
        <p:nvSpPr>
          <p:cNvPr id="10" name="Text Placeholder 4">
            <a:extLst>
              <a:ext uri="{FF2B5EF4-FFF2-40B4-BE49-F238E27FC236}">
                <a16:creationId xmlns:a16="http://schemas.microsoft.com/office/drawing/2014/main" id="{5F2E4CC8-76D4-B8E8-91D7-8760A111C90F}"/>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a:t>Source</a:t>
            </a:r>
            <a:r>
              <a:rPr lang="en-US" sz="933"/>
              <a:t>: ACARA general capability diagram &amp; sub-elements: https://www.australiancurriculum.edu.au/curriculum-information/understand-this-general-capability/intercultural-understanding</a:t>
            </a:r>
            <a:endParaRPr lang="en-AU" sz="933"/>
          </a:p>
        </p:txBody>
      </p:sp>
      <p:sp>
        <p:nvSpPr>
          <p:cNvPr id="3" name="TextBox 2">
            <a:extLst>
              <a:ext uri="{FF2B5EF4-FFF2-40B4-BE49-F238E27FC236}">
                <a16:creationId xmlns:a16="http://schemas.microsoft.com/office/drawing/2014/main" id="{9654B527-C979-6A74-F9E5-2E0CE1B90243}"/>
              </a:ext>
            </a:extLst>
          </p:cNvPr>
          <p:cNvSpPr txBox="1"/>
          <p:nvPr/>
        </p:nvSpPr>
        <p:spPr>
          <a:xfrm>
            <a:off x="8098413" y="3817443"/>
            <a:ext cx="3597697" cy="1036181"/>
          </a:xfrm>
          <a:prstGeom prst="rect">
            <a:avLst/>
          </a:prstGeom>
          <a:solidFill>
            <a:schemeClr val="accent1">
              <a:lumMod val="40000"/>
              <a:lumOff val="60000"/>
            </a:schemeClr>
          </a:solidFill>
        </p:spPr>
        <p:txBody>
          <a:bodyPr wrap="square" rtlCol="0">
            <a:spAutoFit/>
          </a:bodyPr>
          <a:lstStyle/>
          <a:p>
            <a:pPr>
              <a:spcBef>
                <a:spcPts val="800"/>
              </a:spcBef>
            </a:pPr>
            <a:r>
              <a:rPr lang="en-AU" sz="1600" dirty="0">
                <a:solidFill>
                  <a:schemeClr val="bg1"/>
                </a:solidFill>
              </a:rPr>
              <a:t>Communicate responsively</a:t>
            </a:r>
          </a:p>
          <a:p>
            <a:pPr>
              <a:spcBef>
                <a:spcPts val="800"/>
              </a:spcBef>
            </a:pPr>
            <a:r>
              <a:rPr lang="en-AU" sz="1600" dirty="0">
                <a:solidFill>
                  <a:schemeClr val="bg1"/>
                </a:solidFill>
              </a:rPr>
              <a:t>Develop multiple perspectives</a:t>
            </a:r>
          </a:p>
          <a:p>
            <a:pPr>
              <a:spcBef>
                <a:spcPts val="800"/>
              </a:spcBef>
            </a:pPr>
            <a:r>
              <a:rPr lang="en-AU" sz="1600" dirty="0">
                <a:solidFill>
                  <a:schemeClr val="bg1"/>
                </a:solidFill>
              </a:rPr>
              <a:t>Develop empathy</a:t>
            </a:r>
          </a:p>
        </p:txBody>
      </p:sp>
      <p:sp>
        <p:nvSpPr>
          <p:cNvPr id="7" name="TextBox 6">
            <a:extLst>
              <a:ext uri="{FF2B5EF4-FFF2-40B4-BE49-F238E27FC236}">
                <a16:creationId xmlns:a16="http://schemas.microsoft.com/office/drawing/2014/main" id="{BCA84EED-2B75-D49C-7F0D-FB20DEB446EE}"/>
              </a:ext>
            </a:extLst>
          </p:cNvPr>
          <p:cNvSpPr txBox="1"/>
          <p:nvPr/>
        </p:nvSpPr>
        <p:spPr>
          <a:xfrm>
            <a:off x="8082439" y="1132868"/>
            <a:ext cx="3656736" cy="584775"/>
          </a:xfrm>
          <a:prstGeom prst="rect">
            <a:avLst/>
          </a:prstGeom>
          <a:solidFill>
            <a:schemeClr val="accent2">
              <a:lumMod val="20000"/>
              <a:lumOff val="80000"/>
            </a:schemeClr>
          </a:solidFill>
        </p:spPr>
        <p:txBody>
          <a:bodyPr wrap="square" rtlCol="0">
            <a:spAutoFit/>
          </a:bodyPr>
          <a:lstStyle/>
          <a:p>
            <a:pPr>
              <a:spcBef>
                <a:spcPts val="800"/>
              </a:spcBef>
            </a:pPr>
            <a:r>
              <a:rPr lang="en-AU" sz="1600" dirty="0"/>
              <a:t>Reflect on the relationship between cultures and identities</a:t>
            </a:r>
          </a:p>
        </p:txBody>
      </p:sp>
      <p:sp>
        <p:nvSpPr>
          <p:cNvPr id="11" name="TextBox 10">
            <a:extLst>
              <a:ext uri="{FF2B5EF4-FFF2-40B4-BE49-F238E27FC236}">
                <a16:creationId xmlns:a16="http://schemas.microsoft.com/office/drawing/2014/main" id="{B5F85A7D-442B-F0B5-C6C5-BCAA5E1A3753}"/>
              </a:ext>
            </a:extLst>
          </p:cNvPr>
          <p:cNvSpPr txBox="1"/>
          <p:nvPr/>
        </p:nvSpPr>
        <p:spPr>
          <a:xfrm>
            <a:off x="457899" y="3112433"/>
            <a:ext cx="3600000" cy="1528624"/>
          </a:xfrm>
          <a:prstGeom prst="rect">
            <a:avLst/>
          </a:prstGeom>
          <a:solidFill>
            <a:schemeClr val="accent1">
              <a:lumMod val="40000"/>
              <a:lumOff val="60000"/>
            </a:schemeClr>
          </a:solidFill>
        </p:spPr>
        <p:txBody>
          <a:bodyPr wrap="square" rtlCol="0">
            <a:spAutoFit/>
          </a:bodyPr>
          <a:lstStyle/>
          <a:p>
            <a:pPr>
              <a:spcBef>
                <a:spcPts val="800"/>
              </a:spcBef>
            </a:pPr>
            <a:r>
              <a:rPr lang="en-AU" sz="1600" dirty="0">
                <a:solidFill>
                  <a:schemeClr val="bg1"/>
                </a:solidFill>
              </a:rPr>
              <a:t>Consider responses to intercultural experiences</a:t>
            </a:r>
          </a:p>
          <a:p>
            <a:pPr>
              <a:spcBef>
                <a:spcPts val="800"/>
              </a:spcBef>
            </a:pPr>
            <a:r>
              <a:rPr lang="en-AU" sz="1600" dirty="0">
                <a:solidFill>
                  <a:schemeClr val="bg1"/>
                </a:solidFill>
              </a:rPr>
              <a:t>Respond to biases, stereotypes, prejudices and discrimination</a:t>
            </a:r>
          </a:p>
          <a:p>
            <a:pPr>
              <a:spcBef>
                <a:spcPts val="800"/>
              </a:spcBef>
            </a:pPr>
            <a:r>
              <a:rPr lang="en-AU" sz="1600" dirty="0">
                <a:solidFill>
                  <a:schemeClr val="bg1"/>
                </a:solidFill>
              </a:rPr>
              <a:t>Adapt in intercultural exchanges</a:t>
            </a:r>
          </a:p>
        </p:txBody>
      </p:sp>
      <p:sp>
        <p:nvSpPr>
          <p:cNvPr id="4" name="TextBox 3">
            <a:extLst>
              <a:ext uri="{FF2B5EF4-FFF2-40B4-BE49-F238E27FC236}">
                <a16:creationId xmlns:a16="http://schemas.microsoft.com/office/drawing/2014/main" id="{80DA663D-5560-2584-9720-BA1C57054184}"/>
              </a:ext>
            </a:extLst>
          </p:cNvPr>
          <p:cNvSpPr txBox="1"/>
          <p:nvPr/>
        </p:nvSpPr>
        <p:spPr>
          <a:xfrm>
            <a:off x="8164799" y="1847261"/>
            <a:ext cx="3561124" cy="1723549"/>
          </a:xfrm>
          <a:prstGeom prst="rect">
            <a:avLst/>
          </a:prstGeom>
          <a:solidFill>
            <a:schemeClr val="bg1"/>
          </a:solidFill>
          <a:ln>
            <a:noFill/>
          </a:ln>
          <a:effectLst/>
        </p:spPr>
        <p:txBody>
          <a:bodyPr wrap="square" lIns="0" tIns="0" rIns="0" bIns="0" rtlCol="0">
            <a:spAutoFit/>
          </a:bodyPr>
          <a:lstStyle/>
          <a:p>
            <a:r>
              <a:rPr lang="en-US" sz="1400" b="1" dirty="0">
                <a:solidFill>
                  <a:schemeClr val="bg1">
                    <a:lumMod val="50000"/>
                  </a:schemeClr>
                </a:solidFill>
              </a:rPr>
              <a:t>Sub-element description:</a:t>
            </a:r>
            <a:br>
              <a:rPr lang="en-US" sz="800" b="1" dirty="0">
                <a:solidFill>
                  <a:schemeClr val="bg1">
                    <a:lumMod val="50000"/>
                  </a:schemeClr>
                </a:solidFill>
              </a:rPr>
            </a:br>
            <a:r>
              <a:rPr lang="en-US" sz="1400" dirty="0">
                <a:solidFill>
                  <a:schemeClr val="tx1">
                    <a:lumMod val="50000"/>
                    <a:lumOff val="50000"/>
                  </a:schemeClr>
                </a:solidFill>
              </a:rPr>
              <a:t>Supports students to </a:t>
            </a:r>
            <a:r>
              <a:rPr lang="en-AU" sz="1400" dirty="0">
                <a:solidFill>
                  <a:schemeClr val="tx1">
                    <a:lumMod val="50000"/>
                    <a:lumOff val="50000"/>
                  </a:schemeClr>
                </a:solidFill>
              </a:rPr>
              <a:t>discuss their own cultural identities and draw connections with those of others. They transition from familiar to less familiar contexts, and explore cultural continuity and change. They examine how people experience intercultural contexts differently</a:t>
            </a:r>
            <a:r>
              <a:rPr lang="en-AU" sz="1400" dirty="0"/>
              <a:t>.</a:t>
            </a:r>
          </a:p>
        </p:txBody>
      </p:sp>
      <p:pic>
        <p:nvPicPr>
          <p:cNvPr id="6" name="Picture 5">
            <a:extLst>
              <a:ext uri="{FF2B5EF4-FFF2-40B4-BE49-F238E27FC236}">
                <a16:creationId xmlns:a16="http://schemas.microsoft.com/office/drawing/2014/main" id="{F2F74210-2EC4-08EC-A3AF-0B4E076D4B4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08685" y="1624469"/>
            <a:ext cx="3656737" cy="3642159"/>
          </a:xfrm>
          <a:prstGeom prst="rect">
            <a:avLst/>
          </a:prstGeom>
        </p:spPr>
      </p:pic>
    </p:spTree>
    <p:extLst>
      <p:ext uri="{BB962C8B-B14F-4D97-AF65-F5344CB8AC3E}">
        <p14:creationId xmlns:p14="http://schemas.microsoft.com/office/powerpoint/2010/main" val="229292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0E58-E5AC-A406-F655-C4BF7C9BE903}"/>
              </a:ext>
            </a:extLst>
          </p:cNvPr>
          <p:cNvSpPr>
            <a:spLocks noGrp="1"/>
          </p:cNvSpPr>
          <p:nvPr>
            <p:ph type="title"/>
          </p:nvPr>
        </p:nvSpPr>
        <p:spPr/>
        <p:txBody>
          <a:bodyPr/>
          <a:lstStyle/>
          <a:p>
            <a:r>
              <a:rPr lang="en-AU" dirty="0"/>
              <a:t>Learning continuum</a:t>
            </a:r>
          </a:p>
        </p:txBody>
      </p:sp>
      <p:sp>
        <p:nvSpPr>
          <p:cNvPr id="3" name="Text Placeholder 4">
            <a:extLst>
              <a:ext uri="{FF2B5EF4-FFF2-40B4-BE49-F238E27FC236}">
                <a16:creationId xmlns:a16="http://schemas.microsoft.com/office/drawing/2014/main" id="{D5C0A801-26C0-B67A-B851-FEA64D7A931C}"/>
              </a:ext>
            </a:extLst>
          </p:cNvPr>
          <p:cNvSpPr txBox="1">
            <a:spLocks/>
          </p:cNvSpPr>
          <p:nvPr/>
        </p:nvSpPr>
        <p:spPr>
          <a:xfrm>
            <a:off x="300306" y="5939696"/>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QCAA Intercultural understanding learning continuum: https://www.qcaa.qld.edu.au/downloads/aciqv9/general-resources/ac9_gc_intercultural_understanding_learning_continuum.pdf</a:t>
            </a:r>
          </a:p>
        </p:txBody>
      </p:sp>
      <p:pic>
        <p:nvPicPr>
          <p:cNvPr id="4" name="Graphic 3">
            <a:extLst>
              <a:ext uri="{FF2B5EF4-FFF2-40B4-BE49-F238E27FC236}">
                <a16:creationId xmlns:a16="http://schemas.microsoft.com/office/drawing/2014/main" id="{0F55DDA3-F3D2-4A70-D2E8-F98BC9124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634" y="5226470"/>
            <a:ext cx="983332" cy="983332"/>
          </a:xfrm>
          <a:prstGeom prst="rect">
            <a:avLst/>
          </a:prstGeom>
        </p:spPr>
      </p:pic>
      <p:pic>
        <p:nvPicPr>
          <p:cNvPr id="6" name="Picture 5">
            <a:extLst>
              <a:ext uri="{FF2B5EF4-FFF2-40B4-BE49-F238E27FC236}">
                <a16:creationId xmlns:a16="http://schemas.microsoft.com/office/drawing/2014/main" id="{94F933E2-BC48-0E2C-FD37-9590A6DB848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72277" y="1151724"/>
            <a:ext cx="7538212" cy="4482429"/>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7005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F9BAB-4AB2-8262-7097-C78B7C22F12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75887E1C-3DAE-CAF5-EBB0-3DE04A8B84CF}"/>
              </a:ext>
            </a:extLst>
          </p:cNvPr>
          <p:cNvSpPr>
            <a:spLocks noGrp="1"/>
          </p:cNvSpPr>
          <p:nvPr>
            <p:ph type="title"/>
          </p:nvPr>
        </p:nvSpPr>
        <p:spPr>
          <a:xfrm>
            <a:off x="436033" y="366183"/>
            <a:ext cx="10919539" cy="591023"/>
          </a:xfrm>
        </p:spPr>
        <p:txBody>
          <a:bodyPr>
            <a:normAutofit/>
          </a:bodyPr>
          <a:lstStyle/>
          <a:p>
            <a:r>
              <a:rPr lang="en-AU" dirty="0"/>
              <a:t>Level overviews</a:t>
            </a:r>
          </a:p>
        </p:txBody>
      </p:sp>
      <p:pic>
        <p:nvPicPr>
          <p:cNvPr id="19" name="Picture 18">
            <a:extLst>
              <a:ext uri="{FF2B5EF4-FFF2-40B4-BE49-F238E27FC236}">
                <a16:creationId xmlns:a16="http://schemas.microsoft.com/office/drawing/2014/main" id="{ADDF0B3A-F2FE-38FF-A85F-C728B3F0542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6034" y="1002699"/>
            <a:ext cx="9185929" cy="950856"/>
          </a:xfrm>
          <a:prstGeom prst="rect">
            <a:avLst/>
          </a:prstGeom>
          <a:ln w="12700">
            <a:noFill/>
          </a:ln>
          <a:effectLst>
            <a:outerShdw blurRad="50800" dist="38100" dir="5400000" algn="t" rotWithShape="0">
              <a:prstClr val="black">
                <a:alpha val="40000"/>
              </a:prstClr>
            </a:outerShdw>
          </a:effectLst>
        </p:spPr>
      </p:pic>
      <p:sp>
        <p:nvSpPr>
          <p:cNvPr id="2" name="Text Placeholder 4">
            <a:extLst>
              <a:ext uri="{FF2B5EF4-FFF2-40B4-BE49-F238E27FC236}">
                <a16:creationId xmlns:a16="http://schemas.microsoft.com/office/drawing/2014/main" id="{4B4DFDBC-C528-A615-8E60-3396E82F0687}"/>
              </a:ext>
            </a:extLst>
          </p:cNvPr>
          <p:cNvSpPr txBox="1">
            <a:spLocks/>
          </p:cNvSpPr>
          <p:nvPr/>
        </p:nvSpPr>
        <p:spPr>
          <a:xfrm>
            <a:off x="300306" y="594598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a:t>Source</a:t>
            </a:r>
            <a:r>
              <a:rPr lang="en-US" sz="933"/>
              <a:t>: QCAA General capabilities Level 4 overview: https://www.qcaa.qld.edu.au/downloads/aciqv9/general-resources/ac9_gc_level_4_overview.pdf</a:t>
            </a:r>
          </a:p>
        </p:txBody>
      </p:sp>
      <p:pic>
        <p:nvPicPr>
          <p:cNvPr id="6" name="Graphic 5">
            <a:extLst>
              <a:ext uri="{FF2B5EF4-FFF2-40B4-BE49-F238E27FC236}">
                <a16:creationId xmlns:a16="http://schemas.microsoft.com/office/drawing/2014/main" id="{91BFCB68-3B45-5678-01E8-DE61FFB251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2634" y="5226470"/>
            <a:ext cx="983332" cy="983332"/>
          </a:xfrm>
          <a:prstGeom prst="rect">
            <a:avLst/>
          </a:prstGeom>
        </p:spPr>
      </p:pic>
      <p:pic>
        <p:nvPicPr>
          <p:cNvPr id="5" name="Picture 4">
            <a:extLst>
              <a:ext uri="{FF2B5EF4-FFF2-40B4-BE49-F238E27FC236}">
                <a16:creationId xmlns:a16="http://schemas.microsoft.com/office/drawing/2014/main" id="{9373D488-9FF1-A839-53C9-6929235E0499}"/>
              </a:ext>
            </a:extLst>
          </p:cNvPr>
          <p:cNvPicPr>
            <a:picLocks noChangeAspect="1"/>
          </p:cNvPicPr>
          <p:nvPr/>
        </p:nvPicPr>
        <p:blipFill>
          <a:blip r:embed="rId6"/>
          <a:stretch>
            <a:fillRect/>
          </a:stretch>
        </p:blipFill>
        <p:spPr>
          <a:xfrm>
            <a:off x="436033" y="1953555"/>
            <a:ext cx="9185929" cy="3141036"/>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50538043"/>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A04445CF-894C-4959-8590-CB8B28C4ABDF}"/>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2F53A407-86CE-4899-BA5E-F99331470D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92f0a8-4fbb-4e0a-8c5c-346c8475d8c3" xsi:nil="true"/>
    <lcf76f155ced4ddcb4097134ff3c332f xmlns="20c994ed-66fc-4ee5-8ec1-3b2cc50edc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8" ma:contentTypeDescription="Create a new document." ma:contentTypeScope="" ma:versionID="24ca9de46af020228136fd5180d41252">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b1570575758c9d5e99d626a9db76693e"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edb3542-d658-42e0-8bfd-60bddaa2e008}" ma:internalName="TaxCatchAll" ma:showField="CatchAllData" ma:web="ac92f0a8-4fbb-4e0a-8c5c-346c8475d8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2AD50-6D0D-4787-9452-3840D9C5A4EB}">
  <ds:schemaRefs>
    <ds:schemaRef ds:uri="http://purl.org/dc/elements/1.1/"/>
    <ds:schemaRef ds:uri="ac92f0a8-4fbb-4e0a-8c5c-346c8475d8c3"/>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20c994ed-66fc-4ee5-8ec1-3b2cc50edcb4"/>
    <ds:schemaRef ds:uri="http://www.w3.org/XML/1998/namespace"/>
  </ds:schemaRefs>
</ds:datastoreItem>
</file>

<file path=customXml/itemProps2.xml><?xml version="1.0" encoding="utf-8"?>
<ds:datastoreItem xmlns:ds="http://schemas.openxmlformats.org/officeDocument/2006/customXml" ds:itemID="{446225A3-82D6-4D22-82DB-FF6D5F56A75C}">
  <ds:schemaRefs>
    <ds:schemaRef ds:uri="http://schemas.microsoft.com/sharepoint/v3/contenttype/forms"/>
  </ds:schemaRefs>
</ds:datastoreItem>
</file>

<file path=customXml/itemProps3.xml><?xml version="1.0" encoding="utf-8"?>
<ds:datastoreItem xmlns:ds="http://schemas.openxmlformats.org/officeDocument/2006/customXml" ds:itemID="{9B52B39C-2D27-4D41-B62B-74AF44A47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994ed-66fc-4ee5-8ec1-3b2cc50edcb4"/>
    <ds:schemaRef ds:uri="ac92f0a8-4fbb-4e0a-8c5c-346c8475d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4549</TotalTime>
  <Words>6873</Words>
  <Application>Microsoft Office PowerPoint</Application>
  <PresentationFormat>Widescreen</PresentationFormat>
  <Paragraphs>422</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Aptos</vt:lpstr>
      <vt:lpstr>Arial</vt:lpstr>
      <vt:lpstr>Calibri</vt:lpstr>
      <vt:lpstr>Times New Roman</vt:lpstr>
      <vt:lpstr>Wingdings</vt:lpstr>
      <vt:lpstr>QCAA title slides</vt:lpstr>
      <vt:lpstr>QCAA content</vt:lpstr>
      <vt:lpstr>P–10 Embedding the Intercultural understanding general capability in planning: Australian Curriculum v9.0</vt:lpstr>
      <vt:lpstr>Success criteria</vt:lpstr>
      <vt:lpstr>Outline</vt:lpstr>
      <vt:lpstr>Three-dimensional Australian Curriculum v9.0 </vt:lpstr>
      <vt:lpstr>PowerPoint Presentation</vt:lpstr>
      <vt:lpstr>Intercultural understanding general capability: Structure</vt:lpstr>
      <vt:lpstr>Intercultural understanding general capability: Structure</vt:lpstr>
      <vt:lpstr>Learning continuum</vt:lpstr>
      <vt:lpstr>Level overviews</vt:lpstr>
      <vt:lpstr>Outline</vt:lpstr>
      <vt:lpstr>Identifying connections to learning area content </vt:lpstr>
      <vt:lpstr>Identifying connections to learning area content </vt:lpstr>
      <vt:lpstr>Identifying connections to learning area content </vt:lpstr>
      <vt:lpstr>Identifying connections to learning area content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Next steps</vt:lpstr>
      <vt:lpstr>Acknowledgments</vt:lpstr>
      <vt:lpstr>Copyright notice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P–10 Embedding the Intercultural understanding general capability in planning: Australian Curriculum v9.0</dc:title>
  <dc:creator>Queensland Curriculum and Assessment Authority</dc:creator>
  <cp:revision>34</cp:revision>
  <cp:lastPrinted>2026-02-10T03:10:28Z</cp:lastPrinted>
  <dcterms:created xsi:type="dcterms:W3CDTF">2025-10-28T23:46:11Z</dcterms:created>
  <dcterms:modified xsi:type="dcterms:W3CDTF">2026-02-20T05:01:50Z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0x0101007A0F8BB8914DC54A8D1CA4EE81651D54</vt:lpwstr>
  </property>
  <property fmtid="{D5CDD505-2E9C-101B-9397-08002B2CF9AE}" pid="3" name="MediaServiceImageTags">
    <vt:lpwstr/>
  </property>
</Properties>
</file>