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8" r:id="rId6"/>
  </p:sldMasterIdLst>
  <p:notesMasterIdLst>
    <p:notesMasterId r:id="rId39"/>
  </p:notesMasterIdLst>
  <p:sldIdLst>
    <p:sldId id="284" r:id="rId7"/>
    <p:sldId id="5915" r:id="rId8"/>
    <p:sldId id="393" r:id="rId9"/>
    <p:sldId id="5769" r:id="rId10"/>
    <p:sldId id="5971" r:id="rId11"/>
    <p:sldId id="5970" r:id="rId12"/>
    <p:sldId id="5962" r:id="rId13"/>
    <p:sldId id="5975" r:id="rId14"/>
    <p:sldId id="5976" r:id="rId15"/>
    <p:sldId id="5977" r:id="rId16"/>
    <p:sldId id="5920" r:id="rId17"/>
    <p:sldId id="5974" r:id="rId18"/>
    <p:sldId id="5921" r:id="rId19"/>
    <p:sldId id="5961" r:id="rId20"/>
    <p:sldId id="5978" r:id="rId21"/>
    <p:sldId id="5746" r:id="rId22"/>
    <p:sldId id="5800" r:id="rId23"/>
    <p:sldId id="5953" r:id="rId24"/>
    <p:sldId id="5952" r:id="rId25"/>
    <p:sldId id="5954" r:id="rId26"/>
    <p:sldId id="5955" r:id="rId27"/>
    <p:sldId id="5956" r:id="rId28"/>
    <p:sldId id="5957" r:id="rId29"/>
    <p:sldId id="5960" r:id="rId30"/>
    <p:sldId id="5958" r:id="rId31"/>
    <p:sldId id="5972" r:id="rId32"/>
    <p:sldId id="5973" r:id="rId33"/>
    <p:sldId id="5979" r:id="rId34"/>
    <p:sldId id="5951" r:id="rId35"/>
    <p:sldId id="283" r:id="rId36"/>
    <p:sldId id="318" r:id="rId37"/>
    <p:sldId id="30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B3F42-8F9F-A32E-79B3-E7C628624934}" name="Stacey Campbell" initials="SC" userId="S::stacey.campbell@qcaa.qld.edu.au::cdb276e8-26aa-4504-ab6e-0a255a50fcbf" providerId="AD"/>
  <p188:author id="{44A72A4D-FE00-3CBE-C2C1-1CAF147A3430}" name="Natasha Galbraith" initials="NG" userId="S::Natasha.Galbraith@qcaa.qld.edu.au::76ada05d-2826-4c11-8352-d019b2b82b96" providerId="AD"/>
  <p188:author id="{EE368F52-1DD8-9747-2454-E7DD6C70524E}" name="Greg Sikich" initials="GS" userId="S::Greg.Sikich@qcaa.qld.edu.au::b487cfd6-b021-4ebe-a9bb-a2e4a05bd52c" providerId="AD"/>
  <p188:author id="{A2AA436B-1829-136B-D14B-155239C67989}" name="Nikki Patton" initials="" userId="S::Nikki.Patton@qcaa.qld.edu.au::6cf95a0d-1d52-42d8-9035-3b7c1a6b5217" providerId="AD"/>
  <p188:author id="{5191657A-6F77-E087-7C39-A7CA4B8F81E5}" name="Katherine Capper" initials="KC" userId="S::Katherine.Capper@qcaa.qld.edu.au::56791b1a-5b9b-47d5-b55c-12ccd9aba2e4" providerId="AD"/>
  <p188:author id="{BEFC2980-5871-3AE2-46FB-1C1DF53AF592}" name="Evie Skinner" initials="ES" userId="S::Evie.Skinner@qcaa.qld.edu.au::85efdc55-1b7b-4121-ae64-a46d17addd5e" providerId="AD"/>
  <p188:author id="{DDCB999A-28BF-F5B7-0EEF-FFC62ABD826F}" name="Amy McCabe" initials="AM" userId="S::amy.mccabe@qcaa.qld.edu.au::7a5043b8-175d-42f2-8d71-acfa2de33c53" providerId="AD"/>
  <p188:author id="{BA182EA3-DA19-D317-64E2-C7B513AB66FA}" name="Cathryn Menzler" initials="CM" userId="S::Cathryn.Menzler@qcaa.qld.edu.au::d408b7ee-8503-4d7e-af13-dada88d13933" providerId="AD"/>
  <p188:author id="{38D8D2A9-C863-F5BC-BF95-E4D0F0FA8698}" name="Deanne" initials="D" userId="S::n0916951@qut.edu.au::ebd4834b-f1d4-4c79-8d22-559430a970f6" providerId="AD"/>
  <p188:author id="{020F98B3-E373-7CEB-3012-BBBA04B89096}" name="Darcie Nolan" initials="DN" userId="S::Darcie.Nolan@qcaa.qld.edu.au::d4b492dc-2809-476e-b423-ebdcecc25ffd" providerId="AD"/>
  <p188:author id="{540C57CC-B1C9-AFAD-92DF-DE2C73C00BCB}" name="Mandy Chandler" initials="MC" userId="S::Mandy.Chandler@qcaa.qld.edu.au::88dd984d-81aa-4f84-a469-f3ffbd8c4917" providerId="AD"/>
  <p188:author id="{80F71FD0-3DF0-1763-DA67-FDDDCE680CA0}" name="Emma Trevor" initials="ET" userId="S::emma.trevor@qcaa.qld.edu.au::56be78af-933e-46aa-91fb-45f3bc8143ba"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 id="{A2CD72FC-BEEA-FD4F-CC5C-0E1A50890CBB}" name="Emma Trevor" initials="ET" userId="S::Emma.Trevor@qcaa.qld.edu.au::56be78af-933e-46aa-91fb-45f3bc8143ba" providerId="AD"/>
  <p188:author id="{DC649DFD-2C0F-CABA-B7DC-AFE79CF9C743}" name="Amandine Coquiere" initials="AC" userId="S::Amandine.Coquiere@qcaa.qld.edu.au::39fe9436-840d-45d6-9286-ee4d8e41bd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554"/>
    <a:srgbClr val="3AB655"/>
    <a:srgbClr val="E2231A"/>
    <a:srgbClr val="E1F4E6"/>
    <a:srgbClr val="93D7A2"/>
    <a:srgbClr val="FFFFFF"/>
    <a:srgbClr val="6858A9"/>
    <a:srgbClr val="007852"/>
    <a:srgbClr val="097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8ACC8-EB10-4DEC-9CBA-A8EB9AFB5A1E}" v="22" dt="2026-02-16T01:38:05.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61985" autoAdjust="0"/>
  </p:normalViewPr>
  <p:slideViewPr>
    <p:cSldViewPr snapToGrid="0">
      <p:cViewPr varScale="1">
        <p:scale>
          <a:sx n="108" d="100"/>
          <a:sy n="108" d="100"/>
        </p:scale>
        <p:origin x="198" y="108"/>
      </p:cViewPr>
      <p:guideLst/>
    </p:cSldViewPr>
  </p:slideViewPr>
  <p:outlineViewPr>
    <p:cViewPr>
      <p:scale>
        <a:sx n="33" d="100"/>
        <a:sy n="33" d="100"/>
      </p:scale>
      <p:origin x="0" y="-706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tton" userId="6cf95a0d-1d52-42d8-9035-3b7c1a6b5217" providerId="ADAL" clId="{8BF8ACC8-EB10-4DEC-9CBA-A8EB9AFB5A1E}"/>
    <pc:docChg chg="undo custSel modSld">
      <pc:chgData name="Nikki Patton" userId="6cf95a0d-1d52-42d8-9035-3b7c1a6b5217" providerId="ADAL" clId="{8BF8ACC8-EB10-4DEC-9CBA-A8EB9AFB5A1E}" dt="2026-02-16T01:38:05.921" v="291"/>
      <pc:docMkLst>
        <pc:docMk/>
      </pc:docMkLst>
      <pc:sldChg chg="setBg">
        <pc:chgData name="Nikki Patton" userId="6cf95a0d-1d52-42d8-9035-3b7c1a6b5217" providerId="ADAL" clId="{8BF8ACC8-EB10-4DEC-9CBA-A8EB9AFB5A1E}" dt="2026-02-16T01:36:10.275" v="272"/>
        <pc:sldMkLst>
          <pc:docMk/>
          <pc:sldMk cId="3031367079" sldId="284"/>
        </pc:sldMkLst>
      </pc:sldChg>
      <pc:sldChg chg="setBg">
        <pc:chgData name="Nikki Patton" userId="6cf95a0d-1d52-42d8-9035-3b7c1a6b5217" providerId="ADAL" clId="{8BF8ACC8-EB10-4DEC-9CBA-A8EB9AFB5A1E}" dt="2026-02-16T01:38:05.921" v="291"/>
        <pc:sldMkLst>
          <pc:docMk/>
          <pc:sldMk cId="2887791546" sldId="307"/>
        </pc:sldMkLst>
      </pc:sldChg>
      <pc:sldChg chg="setBg">
        <pc:chgData name="Nikki Patton" userId="6cf95a0d-1d52-42d8-9035-3b7c1a6b5217" providerId="ADAL" clId="{8BF8ACC8-EB10-4DEC-9CBA-A8EB9AFB5A1E}" dt="2026-02-16T01:37:23.735" v="281"/>
        <pc:sldMkLst>
          <pc:docMk/>
          <pc:sldMk cId="243250368" sldId="5746"/>
        </pc:sldMkLst>
      </pc:sldChg>
      <pc:sldChg chg="setBg">
        <pc:chgData name="Nikki Patton" userId="6cf95a0d-1d52-42d8-9035-3b7c1a6b5217" providerId="ADAL" clId="{8BF8ACC8-EB10-4DEC-9CBA-A8EB9AFB5A1E}" dt="2026-02-16T01:36:34.439" v="277"/>
        <pc:sldMkLst>
          <pc:docMk/>
          <pc:sldMk cId="3261936194" sldId="5920"/>
        </pc:sldMkLst>
      </pc:sldChg>
      <pc:sldChg chg="setBg">
        <pc:chgData name="Nikki Patton" userId="6cf95a0d-1d52-42d8-9035-3b7c1a6b5217" providerId="ADAL" clId="{8BF8ACC8-EB10-4DEC-9CBA-A8EB9AFB5A1E}" dt="2026-02-16T01:36:43.629" v="279"/>
        <pc:sldMkLst>
          <pc:docMk/>
          <pc:sldMk cId="3950957179" sldId="5921"/>
        </pc:sldMkLst>
      </pc:sldChg>
      <pc:sldChg chg="setBg">
        <pc:chgData name="Nikki Patton" userId="6cf95a0d-1d52-42d8-9035-3b7c1a6b5217" providerId="ADAL" clId="{8BF8ACC8-EB10-4DEC-9CBA-A8EB9AFB5A1E}" dt="2026-02-16T01:37:32.949" v="283"/>
        <pc:sldMkLst>
          <pc:docMk/>
          <pc:sldMk cId="3950522721" sldId="5952"/>
        </pc:sldMkLst>
      </pc:sldChg>
      <pc:sldChg chg="setBg">
        <pc:chgData name="Nikki Patton" userId="6cf95a0d-1d52-42d8-9035-3b7c1a6b5217" providerId="ADAL" clId="{8BF8ACC8-EB10-4DEC-9CBA-A8EB9AFB5A1E}" dt="2026-02-16T01:37:27.890" v="282"/>
        <pc:sldMkLst>
          <pc:docMk/>
          <pc:sldMk cId="2656417309" sldId="5953"/>
        </pc:sldMkLst>
      </pc:sldChg>
      <pc:sldChg chg="setBg">
        <pc:chgData name="Nikki Patton" userId="6cf95a0d-1d52-42d8-9035-3b7c1a6b5217" providerId="ADAL" clId="{8BF8ACC8-EB10-4DEC-9CBA-A8EB9AFB5A1E}" dt="2026-02-16T01:37:38.074" v="284"/>
        <pc:sldMkLst>
          <pc:docMk/>
          <pc:sldMk cId="1290374673" sldId="5954"/>
        </pc:sldMkLst>
      </pc:sldChg>
      <pc:sldChg chg="modSp setBg">
        <pc:chgData name="Nikki Patton" userId="6cf95a0d-1d52-42d8-9035-3b7c1a6b5217" providerId="ADAL" clId="{8BF8ACC8-EB10-4DEC-9CBA-A8EB9AFB5A1E}" dt="2026-02-16T01:37:43.288" v="285"/>
        <pc:sldMkLst>
          <pc:docMk/>
          <pc:sldMk cId="3929114638" sldId="5955"/>
        </pc:sldMkLst>
        <pc:graphicFrameChg chg="mod">
          <ac:chgData name="Nikki Patton" userId="6cf95a0d-1d52-42d8-9035-3b7c1a6b5217" providerId="ADAL" clId="{8BF8ACC8-EB10-4DEC-9CBA-A8EB9AFB5A1E}" dt="2026-02-16T00:10:45.784" v="26"/>
          <ac:graphicFrameMkLst>
            <pc:docMk/>
            <pc:sldMk cId="3929114638" sldId="5955"/>
            <ac:graphicFrameMk id="6" creationId="{A9E0FC33-225C-C361-5917-F620198F65DF}"/>
          </ac:graphicFrameMkLst>
        </pc:graphicFrameChg>
      </pc:sldChg>
      <pc:sldChg chg="modSp mod setBg modNotesTx">
        <pc:chgData name="Nikki Patton" userId="6cf95a0d-1d52-42d8-9035-3b7c1a6b5217" providerId="ADAL" clId="{8BF8ACC8-EB10-4DEC-9CBA-A8EB9AFB5A1E}" dt="2026-02-16T01:37:46.324" v="286"/>
        <pc:sldMkLst>
          <pc:docMk/>
          <pc:sldMk cId="3097080877" sldId="5956"/>
        </pc:sldMkLst>
        <pc:graphicFrameChg chg="modGraphic">
          <ac:chgData name="Nikki Patton" userId="6cf95a0d-1d52-42d8-9035-3b7c1a6b5217" providerId="ADAL" clId="{8BF8ACC8-EB10-4DEC-9CBA-A8EB9AFB5A1E}" dt="2026-02-16T00:10:19.991" v="25" actId="20577"/>
          <ac:graphicFrameMkLst>
            <pc:docMk/>
            <pc:sldMk cId="3097080877" sldId="5956"/>
            <ac:graphicFrameMk id="16" creationId="{32FEE48B-12A8-3571-A0E4-15F9E153BAC4}"/>
          </ac:graphicFrameMkLst>
        </pc:graphicFrameChg>
      </pc:sldChg>
      <pc:sldChg chg="modSp mod setBg">
        <pc:chgData name="Nikki Patton" userId="6cf95a0d-1d52-42d8-9035-3b7c1a6b5217" providerId="ADAL" clId="{8BF8ACC8-EB10-4DEC-9CBA-A8EB9AFB5A1E}" dt="2026-02-16T01:37:49.481" v="287"/>
        <pc:sldMkLst>
          <pc:docMk/>
          <pc:sldMk cId="1702205878" sldId="5957"/>
        </pc:sldMkLst>
        <pc:graphicFrameChg chg="mod">
          <ac:chgData name="Nikki Patton" userId="6cf95a0d-1d52-42d8-9035-3b7c1a6b5217" providerId="ADAL" clId="{8BF8ACC8-EB10-4DEC-9CBA-A8EB9AFB5A1E}" dt="2026-02-16T00:10:56.473" v="27"/>
          <ac:graphicFrameMkLst>
            <pc:docMk/>
            <pc:sldMk cId="1702205878" sldId="5957"/>
            <ac:graphicFrameMk id="7" creationId="{FB5DF4C6-2B18-0946-9F0E-1DDB60B5FFFE}"/>
          </ac:graphicFrameMkLst>
        </pc:graphicFrameChg>
        <pc:picChg chg="mod modCrop">
          <ac:chgData name="Nikki Patton" userId="6cf95a0d-1d52-42d8-9035-3b7c1a6b5217" providerId="ADAL" clId="{8BF8ACC8-EB10-4DEC-9CBA-A8EB9AFB5A1E}" dt="2026-02-16T00:12:09.615" v="38" actId="732"/>
          <ac:picMkLst>
            <pc:docMk/>
            <pc:sldMk cId="1702205878" sldId="5957"/>
            <ac:picMk id="19" creationId="{A955B8F0-5209-AE6A-46EC-2B6077F200A8}"/>
          </ac:picMkLst>
        </pc:picChg>
        <pc:picChg chg="mod modCrop">
          <ac:chgData name="Nikki Patton" userId="6cf95a0d-1d52-42d8-9035-3b7c1a6b5217" providerId="ADAL" clId="{8BF8ACC8-EB10-4DEC-9CBA-A8EB9AFB5A1E}" dt="2026-02-16T00:11:44.964" v="35" actId="1035"/>
          <ac:picMkLst>
            <pc:docMk/>
            <pc:sldMk cId="1702205878" sldId="5957"/>
            <ac:picMk id="20" creationId="{51257DDA-9098-2988-4D21-7A13BA1DD56A}"/>
          </ac:picMkLst>
        </pc:picChg>
      </pc:sldChg>
      <pc:sldChg chg="setBg">
        <pc:chgData name="Nikki Patton" userId="6cf95a0d-1d52-42d8-9035-3b7c1a6b5217" providerId="ADAL" clId="{8BF8ACC8-EB10-4DEC-9CBA-A8EB9AFB5A1E}" dt="2026-02-16T01:37:53.478" v="288"/>
        <pc:sldMkLst>
          <pc:docMk/>
          <pc:sldMk cId="4103166064" sldId="5958"/>
        </pc:sldMkLst>
      </pc:sldChg>
      <pc:sldChg chg="setBg">
        <pc:chgData name="Nikki Patton" userId="6cf95a0d-1d52-42d8-9035-3b7c1a6b5217" providerId="ADAL" clId="{8BF8ACC8-EB10-4DEC-9CBA-A8EB9AFB5A1E}" dt="2026-02-16T01:36:47.162" v="280"/>
        <pc:sldMkLst>
          <pc:docMk/>
          <pc:sldMk cId="2786669549" sldId="5961"/>
        </pc:sldMkLst>
      </pc:sldChg>
      <pc:sldChg chg="setBg">
        <pc:chgData name="Nikki Patton" userId="6cf95a0d-1d52-42d8-9035-3b7c1a6b5217" providerId="ADAL" clId="{8BF8ACC8-EB10-4DEC-9CBA-A8EB9AFB5A1E}" dt="2026-02-16T01:36:17.703" v="274"/>
        <pc:sldMkLst>
          <pc:docMk/>
          <pc:sldMk cId="4115420751" sldId="5962"/>
        </pc:sldMkLst>
      </pc:sldChg>
      <pc:sldChg chg="setBg">
        <pc:chgData name="Nikki Patton" userId="6cf95a0d-1d52-42d8-9035-3b7c1a6b5217" providerId="ADAL" clId="{8BF8ACC8-EB10-4DEC-9CBA-A8EB9AFB5A1E}" dt="2026-02-16T01:36:14.420" v="273"/>
        <pc:sldMkLst>
          <pc:docMk/>
          <pc:sldMk cId="2252984475" sldId="5970"/>
        </pc:sldMkLst>
      </pc:sldChg>
      <pc:sldChg chg="setBg">
        <pc:chgData name="Nikki Patton" userId="6cf95a0d-1d52-42d8-9035-3b7c1a6b5217" providerId="ADAL" clId="{8BF8ACC8-EB10-4DEC-9CBA-A8EB9AFB5A1E}" dt="2026-02-16T01:37:57.418" v="289"/>
        <pc:sldMkLst>
          <pc:docMk/>
          <pc:sldMk cId="3078994178" sldId="5972"/>
        </pc:sldMkLst>
      </pc:sldChg>
      <pc:sldChg chg="setBg">
        <pc:chgData name="Nikki Patton" userId="6cf95a0d-1d52-42d8-9035-3b7c1a6b5217" providerId="ADAL" clId="{8BF8ACC8-EB10-4DEC-9CBA-A8EB9AFB5A1E}" dt="2026-02-16T01:38:00.504" v="290"/>
        <pc:sldMkLst>
          <pc:docMk/>
          <pc:sldMk cId="3309542397" sldId="5973"/>
        </pc:sldMkLst>
      </pc:sldChg>
      <pc:sldChg chg="setBg modNotesTx">
        <pc:chgData name="Nikki Patton" userId="6cf95a0d-1d52-42d8-9035-3b7c1a6b5217" providerId="ADAL" clId="{8BF8ACC8-EB10-4DEC-9CBA-A8EB9AFB5A1E}" dt="2026-02-16T01:36:38.816" v="278"/>
        <pc:sldMkLst>
          <pc:docMk/>
          <pc:sldMk cId="2364012624" sldId="5974"/>
        </pc:sldMkLst>
      </pc:sldChg>
      <pc:sldChg chg="setBg">
        <pc:chgData name="Nikki Patton" userId="6cf95a0d-1d52-42d8-9035-3b7c1a6b5217" providerId="ADAL" clId="{8BF8ACC8-EB10-4DEC-9CBA-A8EB9AFB5A1E}" dt="2026-02-16T01:36:25.188" v="275"/>
        <pc:sldMkLst>
          <pc:docMk/>
          <pc:sldMk cId="3574150487" sldId="5975"/>
        </pc:sldMkLst>
      </pc:sldChg>
      <pc:sldChg chg="setBg">
        <pc:chgData name="Nikki Patton" userId="6cf95a0d-1d52-42d8-9035-3b7c1a6b5217" providerId="ADAL" clId="{8BF8ACC8-EB10-4DEC-9CBA-A8EB9AFB5A1E}" dt="2026-02-16T01:36:30.621" v="276"/>
        <pc:sldMkLst>
          <pc:docMk/>
          <pc:sldMk cId="3124906124" sldId="59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chemeClr val="bg1"/>
        </a:solidFill>
        <a:ln>
          <a:solidFill>
            <a:schemeClr val="accent1"/>
          </a:solidFill>
        </a:ln>
      </dgm:spPr>
      <dgm:t>
        <a:bodyPr lIns="180000"/>
        <a:lstStyle/>
        <a:p>
          <a:r>
            <a:rPr lang="en-US" sz="2400" dirty="0">
              <a:solidFill>
                <a:schemeClr val="accent1"/>
              </a:solidFill>
            </a:rPr>
            <a:t>Identifying connections to learning area content</a:t>
          </a:r>
          <a:endParaRPr lang="en-AU" sz="2400" dirty="0">
            <a:solidFill>
              <a:schemeClr val="accent1"/>
            </a:solidFill>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US" sz="2400" dirty="0">
              <a:solidFill>
                <a:schemeClr val="accent1"/>
              </a:solidFill>
            </a:rPr>
            <a:t>Embedding the capability in planning</a:t>
          </a:r>
          <a:endParaRPr lang="en-AU" sz="2400" dirty="0">
            <a:solidFill>
              <a:schemeClr val="accent1"/>
            </a:solidFill>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chemeClr val="accent2"/>
        </a:solidFill>
        <a:ln>
          <a:solidFill>
            <a:schemeClr val="accent1"/>
          </a:solidFill>
        </a:ln>
      </dgm:spPr>
      <dgm:t>
        <a:bodyPr lIns="180000"/>
        <a:lstStyle/>
        <a:p>
          <a:r>
            <a:rPr lang="en-US" sz="2400" dirty="0">
              <a:solidFill>
                <a:schemeClr val="bg1"/>
              </a:solidFill>
            </a:rPr>
            <a:t>Understanding the Ethical understanding general capability</a:t>
          </a:r>
          <a:endParaRPr lang="en-AU" sz="2400" dirty="0">
            <a:solidFill>
              <a:schemeClr val="bg1"/>
            </a:solidFill>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Identifying connections to learning area content</a:t>
          </a:r>
          <a:endParaRPr lang="en-AU" sz="2400" kern="1200" dirty="0">
            <a:solidFill>
              <a:srgbClr val="FFFFFF"/>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US" sz="2400" dirty="0">
              <a:solidFill>
                <a:schemeClr val="accent1"/>
              </a:solidFill>
            </a:rPr>
            <a:t>Embedding the capability in planning</a:t>
          </a:r>
          <a:endParaRPr lang="en-AU" sz="2400" dirty="0">
            <a:solidFill>
              <a:schemeClr val="accent1"/>
            </a:solidFill>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Ethical understanding general capability</a:t>
          </a:r>
          <a:endParaRPr lang="en-AU" sz="2400" kern="1200" dirty="0">
            <a:solidFill>
              <a:srgbClr val="808080"/>
            </a:solidFill>
            <a:latin typeface="Arial"/>
            <a:ea typeface="+mn-ea"/>
            <a:cs typeface="+mn-cs"/>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Embedding the capability in planning</a:t>
          </a:r>
          <a:endParaRPr lang="en-AU" sz="2400" kern="1200" dirty="0">
            <a:solidFill>
              <a:srgbClr val="FFFFFF"/>
            </a:solidFill>
            <a:latin typeface="Arial"/>
            <a:ea typeface="+mn-ea"/>
            <a:cs typeface="+mn-cs"/>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Ethical understanding general capability</a:t>
          </a:r>
          <a:endParaRPr lang="en-AU" sz="2400" kern="1200" dirty="0">
            <a:solidFill>
              <a:srgbClr val="808080"/>
            </a:solidFill>
            <a:latin typeface="Arial"/>
            <a:ea typeface="+mn-ea"/>
            <a:cs typeface="+mn-cs"/>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562518"/>
          <a:ext cx="11327950" cy="110448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Embedding</a:t>
          </a:r>
          <a:r>
            <a:rPr lang="en-US" sz="2400" kern="1200" dirty="0">
              <a:solidFill>
                <a:srgbClr val="FFFFFF"/>
              </a:solidFill>
              <a:latin typeface="Arial"/>
              <a:ea typeface="+mn-ea"/>
              <a:cs typeface="+mn-cs"/>
            </a:rPr>
            <a:t> the capability in planning</a:t>
          </a:r>
          <a:endParaRPr lang="en-AU" sz="2400" kern="1200" dirty="0">
            <a:solidFill>
              <a:srgbClr val="FFFFFF"/>
            </a:solidFill>
            <a:latin typeface="Arial"/>
            <a:ea typeface="+mn-ea"/>
            <a:cs typeface="+mn-cs"/>
          </a:endParaRP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solidFill>
          <a:srgbClr val="21578A"/>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AU" sz="2400" kern="1200" dirty="0">
              <a:solidFill>
                <a:srgbClr val="FFFFFF"/>
              </a:solidFill>
              <a:latin typeface="Arial"/>
              <a:ea typeface="+mn-ea"/>
              <a:cs typeface="+mn-cs"/>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Ethical understanding general capability</a:t>
          </a:r>
          <a:endParaRPr lang="en-AU" sz="2400" kern="1200" dirty="0">
            <a:solidFill>
              <a:srgbClr val="808080"/>
            </a:solidFill>
            <a:latin typeface="Arial"/>
            <a:ea typeface="+mn-ea"/>
            <a:cs typeface="+mn-cs"/>
          </a:endParaRP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13718"/>
          <a:ext cx="11327950" cy="110448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288118"/>
          <a:ext cx="11327950" cy="110448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562518"/>
          <a:ext cx="11327950" cy="110448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a:xfrm>
          <a:off x="0" y="3836918"/>
          <a:ext cx="11327950" cy="1104480"/>
        </a:xfrm>
        <a:prstGeom prst="roundRect">
          <a:avLst/>
        </a:prstGeom>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Understanding the Ethical understanding general capability</a:t>
          </a:r>
          <a:endParaRPr lang="en-AU" sz="2400" kern="1200" dirty="0">
            <a:solidFill>
              <a:schemeClr val="bg1"/>
            </a:solidFill>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Identifying connections to learning area content</a:t>
          </a:r>
          <a:endParaRPr lang="en-AU" sz="2400" kern="1200" dirty="0">
            <a:solidFill>
              <a:schemeClr val="accent1"/>
            </a:solidFill>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Embedding the capability in planning</a:t>
          </a:r>
          <a:endParaRPr lang="en-AU" sz="2400" kern="1200" dirty="0">
            <a:solidFill>
              <a:schemeClr val="accent1"/>
            </a:solidFill>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Ethical understanding general capability</a:t>
          </a:r>
          <a:endParaRPr lang="en-AU" sz="2400" kern="1200" dirty="0">
            <a:solidFill>
              <a:srgbClr val="808080"/>
            </a:solidFill>
            <a:latin typeface="Arial"/>
            <a:ea typeface="+mn-ea"/>
            <a:cs typeface="+mn-cs"/>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Identifying connections to learning area content</a:t>
          </a:r>
          <a:endParaRPr lang="en-AU" sz="2400" kern="1200" dirty="0">
            <a:solidFill>
              <a:srgbClr val="FFFFFF"/>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1"/>
              </a:solidFill>
            </a:rPr>
            <a:t>Embedding the capability in planning</a:t>
          </a:r>
          <a:endParaRPr lang="en-AU" sz="2400" kern="1200" dirty="0">
            <a:solidFill>
              <a:schemeClr val="accent1"/>
            </a:solidFill>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Ethical understanding general capability</a:t>
          </a:r>
          <a:endParaRPr lang="en-AU" sz="2400" kern="1200" dirty="0">
            <a:solidFill>
              <a:srgbClr val="808080"/>
            </a:solidFill>
            <a:latin typeface="Arial"/>
            <a:ea typeface="+mn-ea"/>
            <a:cs typeface="+mn-cs"/>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latin typeface="Arial"/>
              <a:ea typeface="+mn-ea"/>
              <a:cs typeface="+mn-cs"/>
            </a:rPr>
            <a:t>Embedding the capability in planning</a:t>
          </a:r>
          <a:endParaRPr lang="en-AU" sz="2400" kern="1200" dirty="0">
            <a:solidFill>
              <a:srgbClr val="FFFFFF"/>
            </a:solidFill>
            <a:latin typeface="Arial"/>
            <a:ea typeface="+mn-ea"/>
            <a:cs typeface="+mn-cs"/>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Understanding the Ethical understanding general capability</a:t>
          </a:r>
          <a:endParaRPr lang="en-AU" sz="2400" kern="1200" dirty="0">
            <a:solidFill>
              <a:srgbClr val="808080"/>
            </a:solidFill>
            <a:latin typeface="Arial"/>
            <a:ea typeface="+mn-ea"/>
            <a:cs typeface="+mn-cs"/>
          </a:endParaRP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Identifying connections to learning area content</a:t>
          </a:r>
          <a:endParaRPr lang="en-AU" sz="2400" kern="1200" dirty="0">
            <a:solidFill>
              <a:srgbClr val="808080"/>
            </a:solidFill>
            <a:latin typeface="Arial"/>
            <a:ea typeface="+mn-ea"/>
            <a:cs typeface="+mn-cs"/>
          </a:endParaRP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808080"/>
              </a:solidFill>
              <a:latin typeface="Arial"/>
              <a:ea typeface="+mn-ea"/>
              <a:cs typeface="+mn-cs"/>
            </a:rPr>
            <a:t>Embedding</a:t>
          </a:r>
          <a:r>
            <a:rPr lang="en-US" sz="2400" kern="1200" dirty="0">
              <a:solidFill>
                <a:srgbClr val="FFFFFF"/>
              </a:solidFill>
              <a:latin typeface="Arial"/>
              <a:ea typeface="+mn-ea"/>
              <a:cs typeface="+mn-cs"/>
            </a:rPr>
            <a:t> the capability in planning</a:t>
          </a:r>
          <a:endParaRPr lang="en-AU" sz="2400" kern="1200" dirty="0">
            <a:solidFill>
              <a:srgbClr val="FFFFFF"/>
            </a:solidFill>
            <a:latin typeface="Arial"/>
            <a:ea typeface="+mn-ea"/>
            <a:cs typeface="+mn-cs"/>
          </a:endParaRP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rgbClr val="FFFFFF"/>
              </a:solidFill>
              <a:latin typeface="Arial"/>
              <a:ea typeface="+mn-ea"/>
              <a:cs typeface="+mn-cs"/>
            </a:rPr>
            <a:t>Next steps</a:t>
          </a:r>
        </a:p>
      </dsp:txBody>
      <dsp:txXfrm>
        <a:off x="53916" y="3890834"/>
        <a:ext cx="11220118"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2273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222738"/>
          </a:xfrm>
          <a:prstGeom prst="rect">
            <a:avLst/>
          </a:prstGeom>
        </p:spPr>
        <p:txBody>
          <a:bodyPr vert="horz" lIns="91440" tIns="45720" rIns="91440" bIns="45720" rtlCol="0"/>
          <a:lstStyle>
            <a:lvl1pPr algn="r">
              <a:defRPr sz="1200"/>
            </a:lvl1pPr>
          </a:lstStyle>
          <a:p>
            <a:fld id="{0F27CEEE-A3BF-4307-9445-3F49A0D480EE}" type="datetimeFigureOut">
              <a:rPr lang="en-AU" smtClean="0"/>
              <a:t>20/02/2026</a:t>
            </a:fld>
            <a:endParaRPr lang="en-AU"/>
          </a:p>
        </p:txBody>
      </p:sp>
      <p:sp>
        <p:nvSpPr>
          <p:cNvPr id="4" name="Slide Image Placeholder 3"/>
          <p:cNvSpPr>
            <a:spLocks noGrp="1" noRot="1" noChangeAspect="1"/>
          </p:cNvSpPr>
          <p:nvPr>
            <p:ph type="sldImg" idx="2"/>
          </p:nvPr>
        </p:nvSpPr>
        <p:spPr>
          <a:xfrm>
            <a:off x="438931" y="390037"/>
            <a:ext cx="5978551" cy="336293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38930" y="3885101"/>
            <a:ext cx="5978551" cy="486886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839200"/>
            <a:ext cx="2971800" cy="3048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839200"/>
            <a:ext cx="2971800" cy="304800"/>
          </a:xfrm>
          <a:prstGeom prst="rect">
            <a:avLst/>
          </a:prstGeom>
        </p:spPr>
        <p:txBody>
          <a:bodyPr vert="horz" lIns="91440" tIns="45720" rIns="91440" bIns="45720" rtlCol="0" anchor="b"/>
          <a:lstStyle>
            <a:lvl1pPr algn="r">
              <a:defRPr sz="1200"/>
            </a:lvl1pPr>
          </a:lstStyle>
          <a:p>
            <a:fld id="{BD942B8F-634C-42D8-B9C6-306482570079}" type="slidenum">
              <a:rPr lang="en-AU" smtClean="0"/>
              <a:t>‹#›</a:t>
            </a:fld>
            <a:endParaRPr lang="en-AU"/>
          </a:p>
        </p:txBody>
      </p:sp>
    </p:spTree>
    <p:extLst>
      <p:ext uri="{BB962C8B-B14F-4D97-AF65-F5344CB8AC3E}">
        <p14:creationId xmlns:p14="http://schemas.microsoft.com/office/powerpoint/2010/main" val="37742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caa.qld.edu.au/downloads/aciqv9/general-resources/ac9_gc_level_4_overview.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58788"/>
            <a:ext cx="5978525" cy="3362325"/>
          </a:xfrm>
        </p:spPr>
      </p:sp>
      <p:sp>
        <p:nvSpPr>
          <p:cNvPr id="3" name="Notes Placeholder 2"/>
          <p:cNvSpPr>
            <a:spLocks noGrp="1"/>
          </p:cNvSpPr>
          <p:nvPr>
            <p:ph type="body" idx="1"/>
          </p:nvPr>
        </p:nvSpPr>
        <p:spPr>
          <a:xfrm>
            <a:off x="439737" y="4017800"/>
            <a:ext cx="5978525" cy="4188352"/>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resource reproduces key slides to support teachers to embed the Ethical understanding general capability in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For more resources see the Australian Curriculum v9.0 in Queensland page www.qcaa.qld.edu.au/p-10/aciq/version-9/general-capabilities/advice-and-resources.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333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35605-F5A0-D72E-210E-A06D9A947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D414-C195-6F73-03CB-59E3F946E856}"/>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BE08F400-7951-491A-B6E1-3424D664999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C638A16-A714-BB4E-E8BD-0845B3AB79E5}"/>
              </a:ext>
            </a:extLst>
          </p:cNvPr>
          <p:cNvSpPr>
            <a:spLocks noGrp="1"/>
          </p:cNvSpPr>
          <p:nvPr>
            <p:ph type="sldNum" sz="quarter" idx="5"/>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337208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382C-5094-8B77-92AA-CCE64B6D0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8C03-0EC6-A9E6-779B-31D6442468F2}"/>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E0D89ED-0D0D-8AB6-CCB5-D3A62263AE98}"/>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General capabilities are integrated through learning area content rather than being taught separately as standalone skills.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the example on screen from the Understanding ethical concepts and perspectives element, the Explore ethical concepts sub-element </a:t>
            </a:r>
            <a:r>
              <a:rPr lang="en-US" sz="1200" kern="1200" dirty="0">
                <a:solidFill>
                  <a:schemeClr val="tx1"/>
                </a:solidFill>
                <a:effectLst/>
                <a:latin typeface="Arial" panose="020B0604020202020204" pitchFamily="34" charset="0"/>
                <a:ea typeface="+mn-ea"/>
                <a:cs typeface="Arial" panose="020B0604020202020204" pitchFamily="34" charset="0"/>
              </a:rPr>
              <a:t>is used to illustrate alignment with the HASS learning area.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Level 1 description indicates that students should be able to identify examples of ethical concepts such as right and wrong.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This aligns with the Prep content description (AC9HSFK03) where students may consider right and wrong ways that places can be looked after.</a:t>
            </a:r>
          </a:p>
          <a:p>
            <a:pPr lvl="0" eaLnBrk="0" fontAlgn="base" hangingPunct="0">
              <a:defRPr/>
            </a:pPr>
            <a:endParaRPr lang="en-US" sz="10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lvl="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www.australiancurriculum.edu.au/curriculum-information/understand-this-general-capability/ethical-understanding </a:t>
            </a:r>
          </a:p>
          <a:p>
            <a:pPr marL="171450" lvl="0" indent="-171450" eaLnBrk="0" fontAlgn="base" hangingPunct="0">
              <a:spcBef>
                <a:spcPct val="30000"/>
              </a:spcBef>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QCAA </a:t>
            </a:r>
            <a:r>
              <a:rPr lang="en-US" sz="1200" i="1" dirty="0">
                <a:latin typeface="Arial" panose="020B0604020202020204" pitchFamily="34" charset="0"/>
                <a:cs typeface="Arial" panose="020B0604020202020204" pitchFamily="34" charset="0"/>
              </a:rPr>
              <a:t>Personal and social learning continuum </a:t>
            </a:r>
            <a:r>
              <a:rPr lang="en-US" sz="1200" dirty="0">
                <a:latin typeface="Arial" panose="020B0604020202020204" pitchFamily="34" charset="0"/>
                <a:cs typeface="Arial" panose="020B0604020202020204" pitchFamily="34" charset="0"/>
              </a:rPr>
              <a:t>www.qcaa.qld.edu.au/downloads/aciqv9/general-resources/ac9_gc_ethical_understanding_learning_continuum.pdf </a:t>
            </a: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AF238C-00B6-4234-5CF2-0AA4F18599A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378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D802B-6CF5-A7BD-B3E6-7C16B3E84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D05B8-4AA2-9637-8D4E-408B13E57570}"/>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DABF2F2A-2A1F-6A0A-52A6-D798717807C7}"/>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Similar alignment is evident across the bands in HASS.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General capabilities </a:t>
            </a:r>
            <a:r>
              <a:rPr lang="en-US" sz="1200" kern="1200" dirty="0">
                <a:solidFill>
                  <a:schemeClr val="tx1"/>
                </a:solidFill>
                <a:effectLst/>
                <a:latin typeface="Arial" panose="020B0604020202020204" pitchFamily="34" charset="0"/>
                <a:ea typeface="+mn-ea"/>
                <a:cs typeface="Arial" panose="020B0604020202020204" pitchFamily="34" charset="0"/>
              </a:rPr>
              <a:t>should be embedded only where appropriate, based on authentic opportunities within the content.</a:t>
            </a:r>
            <a:endParaRPr lang="en-AU"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0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lvl="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www.australiancurriculum.edu.au/curriculum-information/understand-this-general-capability/ethical-understanding </a:t>
            </a:r>
          </a:p>
          <a:p>
            <a:pPr marL="171450" lvl="0" indent="-171450" eaLnBrk="0" fontAlgn="base" hangingPunct="0">
              <a:spcBef>
                <a:spcPct val="30000"/>
              </a:spcBef>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QCAA </a:t>
            </a:r>
            <a:r>
              <a:rPr lang="en-US" sz="1200" i="1" dirty="0">
                <a:latin typeface="Arial" panose="020B0604020202020204" pitchFamily="34" charset="0"/>
                <a:cs typeface="Arial" panose="020B0604020202020204" pitchFamily="34" charset="0"/>
              </a:rPr>
              <a:t>Personal and social learning continuum </a:t>
            </a:r>
            <a:r>
              <a:rPr lang="en-US" sz="1200" dirty="0">
                <a:latin typeface="Arial" panose="020B0604020202020204" pitchFamily="34" charset="0"/>
                <a:cs typeface="Arial" panose="020B0604020202020204" pitchFamily="34" charset="0"/>
              </a:rPr>
              <a:t>www.qcaa.qld.edu.au/downloads/aciqv9/general-resources/ac9_gc_ethical_understanding_learning_continuum.pdf </a:t>
            </a: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17578F2-E80D-F974-B633-11F972BF029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451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9C4F-5B45-D5DB-1C32-9DEA157C1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84464-9EF2-9BBC-BE7E-EBF39655B479}"/>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AA007954-0260-7A09-A7A1-DDE8D1962424}"/>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example is also drawn from the U</a:t>
            </a:r>
            <a:r>
              <a:rPr lang="en-US" b="0" dirty="0">
                <a:latin typeface="Arial" panose="020B0604020202020204" pitchFamily="34" charset="0"/>
                <a:cs typeface="Arial" panose="020B0604020202020204" pitchFamily="34" charset="0"/>
              </a:rPr>
              <a:t>nderstanding ethical concepts and perspectives </a:t>
            </a:r>
            <a:r>
              <a:rPr lang="en-US" dirty="0">
                <a:latin typeface="Arial" panose="020B0604020202020204" pitchFamily="34" charset="0"/>
                <a:cs typeface="Arial" panose="020B0604020202020204" pitchFamily="34" charset="0"/>
              </a:rPr>
              <a:t>element.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learning continuum highlights how the Examine values, rights and responsibilities and ethical norms sub-element is authentically embedded into The Arts learning area in Years 5–6 and Years 9–10.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Years 5–6 Media Arts content description (AC9AMA6P01) expects students to present media arts works in informal and/or formal settings using responsible media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Level 4 description states that students are expected to describe how […] ethical norms influence responses and decisions related to ethical issues, illustrating a link between the sub-element and the learning area content </a:t>
            </a:r>
            <a:r>
              <a:rPr lang="en-AU" dirty="0">
                <a:latin typeface="Arial" panose="020B0604020202020204" pitchFamily="34" charset="0"/>
                <a:cs typeface="Arial" panose="020B0604020202020204" pitchFamily="34" charset="0"/>
              </a:rPr>
              <a:t>where students learn how values and responsibilities guide ethical choices. Students apply this understanding by using respectful and responsible practices when creating and sharing media.</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Similar context-specific connections are evident in Level 6.</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These opportunities support the development of the sub-element through the learning area content of The Arts.</a:t>
            </a: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000" b="0" dirty="0">
              <a:solidFill>
                <a:schemeClr val="tx1"/>
              </a:solidFill>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www.australiancurriculum.edu.au/curriculum-information/understand-this-general-capability/ethical-understanding </a:t>
            </a:r>
          </a:p>
        </p:txBody>
      </p:sp>
      <p:sp>
        <p:nvSpPr>
          <p:cNvPr id="4" name="Slide Number Placeholder 3">
            <a:extLst>
              <a:ext uri="{FF2B5EF4-FFF2-40B4-BE49-F238E27FC236}">
                <a16:creationId xmlns:a16="http://schemas.microsoft.com/office/drawing/2014/main" id="{399A489A-4C12-E2C3-C09B-5ACD5897CD1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39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5F94-086D-DB4F-8D6F-6828BD8BF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9D084-B9F2-0042-99FE-FABE16CF82E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4FF91E93-BB2E-2E69-91D1-DA892A42002E}"/>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example, drawn from the </a:t>
            </a:r>
            <a:r>
              <a:rPr lang="en-US" sz="1200" b="0" dirty="0">
                <a:latin typeface="Arial" panose="020B0604020202020204" pitchFamily="34" charset="0"/>
                <a:cs typeface="Arial" panose="020B0604020202020204" pitchFamily="34" charset="0"/>
              </a:rPr>
              <a:t>Responding to ethical issues </a:t>
            </a:r>
            <a:r>
              <a:rPr lang="en-US" sz="1200" dirty="0">
                <a:latin typeface="Arial" panose="020B0604020202020204" pitchFamily="34" charset="0"/>
                <a:cs typeface="Arial" panose="020B0604020202020204" pitchFamily="34" charset="0"/>
              </a:rPr>
              <a:t>element, highlights how ethical perspectives and frameworks can be authentically embedded in HPE in Prep and Years 3–4.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HPE content descriptions (AC9HPFP04 and AC9HP4P04) and Explore ethical perspectives and frameworks level descriptions show opportunities to develop the attribute while at the same time, strengthening the learning area content.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reinforces that general capabilities can be purposefully integrated within learning area content wherever authentic and meaningful connections exist.</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www.australiancurriculum.edu.au/curriculum-information/understand-this-general-capability/ethical-understanding </a:t>
            </a:r>
          </a:p>
        </p:txBody>
      </p:sp>
      <p:sp>
        <p:nvSpPr>
          <p:cNvPr id="4" name="Slide Number Placeholder 3">
            <a:extLst>
              <a:ext uri="{FF2B5EF4-FFF2-40B4-BE49-F238E27FC236}">
                <a16:creationId xmlns:a16="http://schemas.microsoft.com/office/drawing/2014/main" id="{141D68C1-F618-4CC0-9B2A-105F33ED92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7007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C37F-75B8-4AB3-E0E3-F52D88C81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9B2EA-EC83-4B29-7D0E-58208F8B2B2E}"/>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4A067FDA-868A-2B3C-8EAB-04A5F2C198A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AEF2FD7-A6FC-2EED-F5A1-170734893A74}"/>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dirty="0"/>
          </a:p>
        </p:txBody>
      </p:sp>
    </p:spTree>
    <p:extLst>
      <p:ext uri="{BB962C8B-B14F-4D97-AF65-F5344CB8AC3E}">
        <p14:creationId xmlns:p14="http://schemas.microsoft.com/office/powerpoint/2010/main" val="83458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460B-1E5E-64D8-F689-59128DE08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C5BD-F6DA-8CC4-329B-DF78B9113FB0}"/>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5C13EF78-3D6F-0D82-7DD7-891DAD579324}"/>
              </a:ext>
            </a:extLst>
          </p:cNvPr>
          <p:cNvSpPr>
            <a:spLocks noGrp="1"/>
          </p:cNvSpPr>
          <p:nvPr>
            <p:ph type="body" idx="1"/>
          </p:nvPr>
        </p:nvSpPr>
        <p:spPr/>
        <p:txBody>
          <a:bodyPr/>
          <a:lstStyle/>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is one approach to embedding the Ethical understanding general capability within curriculum planning.</a:t>
            </a:r>
          </a:p>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process draws on guidance from the QCAA Elements for effective </a:t>
            </a:r>
            <a:r>
              <a:rPr lang="en-US"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lanning, which provides support for the planning of teaching, learning, and assessment.</a:t>
            </a:r>
          </a:p>
          <a:p>
            <a:pPr marL="1350"/>
            <a:endParaRPr lang="en-US" sz="1000" u="sng" dirty="0">
              <a:latin typeface="Arial" panose="020B0604020202020204" pitchFamily="34" charset="0"/>
              <a:cs typeface="Arial" panose="020B0604020202020204" pitchFamily="34" charset="0"/>
            </a:endParaRPr>
          </a:p>
          <a:p>
            <a:pPr marL="1350"/>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212C43E-37B7-29AC-09F3-CD40D230F3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4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C5BC-B52D-5CA5-9656-A5D292610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6432E-F959-91E5-77A4-18714AC6040F}"/>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E6A53320-E9E0-8B10-1AD4-6D8DD3A3D4EF}"/>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Once the curriculum elements have been identified, teachers can use the Australian Curriculum website and/or QCAA resources to identify the elements and sub-elements of the relevant general </a:t>
            </a:r>
            <a:r>
              <a:rPr lang="en-US" dirty="0">
                <a:latin typeface="Arial" panose="020B0604020202020204" pitchFamily="34" charset="0"/>
                <a:cs typeface="Arial" panose="020B0604020202020204" pitchFamily="34" charset="0"/>
              </a:rPr>
              <a:t>c</a:t>
            </a:r>
            <a:r>
              <a:rPr lang="en-US" sz="1200" b="0" dirty="0">
                <a:latin typeface="Arial" panose="020B0604020202020204" pitchFamily="34" charset="0"/>
                <a:cs typeface="Arial" panose="020B0604020202020204" pitchFamily="34" charset="0"/>
              </a:rPr>
              <a:t>apabilities that can be purposefully embedded to strengthen student learning.</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br>
              <a:rPr lang="en-US" sz="1200" b="0" dirty="0">
                <a:latin typeface="Arial" panose="020B0604020202020204" pitchFamily="34" charset="0"/>
                <a:cs typeface="Arial" panose="020B0604020202020204" pitchFamily="34" charset="0"/>
              </a:rPr>
            </a:br>
            <a:endParaRPr lang="en-US" sz="1200" b="0" dirty="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2CD6D570-E9DB-6BB9-6372-C4F296962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3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E29CE-DADF-8AD6-6336-31C47F752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85A7F-07FF-2A1A-19D4-E10AE0A41B2B}"/>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31EDFE7-CC01-4F58-A012-538933A4B036}"/>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A Year 4 HASS example will be used to illustrate the Identify curriculum phase of the process.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along with the aligned content descriptions, has informed the context and focus of the example unit, Me and my community.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Ethical understanding general capability may be identified by reviewing the unit description.</a:t>
            </a:r>
          </a:p>
          <a:p>
            <a:pPr marR="0" lvl="0" algn="l" defTabSz="914400" rtl="0" eaLnBrk="0" fontAlgn="base" latinLnBrk="0" hangingPunct="0">
              <a:lnSpc>
                <a:spcPct val="100000"/>
              </a:lnSpc>
              <a:spcAft>
                <a:spcPct val="0"/>
              </a:spcAft>
              <a:buClrTx/>
              <a:buSzTx/>
              <a:tabLst/>
              <a:defRPr/>
            </a:pPr>
            <a:endParaRPr lang="en-US" sz="10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4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www.qcaa.qld.edu.au/downloads/aciqv9/humanities-and-social-sciences/curriculum/ac9_hass_yr4_as_cd_alignment.pdf</a:t>
            </a: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9B3C43EE-7635-DDDA-405E-94DD51FB0B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3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EC73-CC07-D6E9-7F9B-7E3BB64F7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0C913-0925-E6E2-218F-EA34E5D7A0F5}"/>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1D20B51A-4C34-92FE-04BD-862D02B55C4E}"/>
              </a:ext>
            </a:extLst>
          </p:cNvPr>
          <p:cNvSpPr>
            <a:spLocks noGrp="1"/>
          </p:cNvSpPr>
          <p:nvPr>
            <p:ph type="body" idx="1"/>
          </p:nvPr>
        </p:nvSpPr>
        <p:spPr/>
        <p:txBody>
          <a:bodyPr/>
          <a:lstStyle/>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‘identify the diversity of cultural, religious and/or social groups in their own community and examine the role of rules, laws, First Nations Lore and other cultural guiding systems in supporting fair, safe and respectful communities’. </a:t>
            </a:r>
          </a:p>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By referring to the aspect of the Year 4 HASS achievement standard that is assessed, along with the aligned content descriptions, and the learning continuum </a:t>
            </a:r>
            <a:r>
              <a:rPr lang="en-US" sz="1200" b="0" kern="1200" dirty="0">
                <a:solidFill>
                  <a:schemeClr val="tx1"/>
                </a:solidFill>
                <a:effectLst/>
                <a:latin typeface="Arial" panose="020B0604020202020204" pitchFamily="34" charset="0"/>
                <a:ea typeface="+mn-ea"/>
                <a:cs typeface="Arial" panose="020B0604020202020204" pitchFamily="34" charset="0"/>
              </a:rPr>
              <a:t>of the Ethical understanding general capability</a:t>
            </a:r>
            <a:r>
              <a:rPr lang="en-US" sz="1200" kern="1200" dirty="0">
                <a:solidFill>
                  <a:schemeClr val="tx1"/>
                </a:solidFill>
                <a:effectLst/>
                <a:latin typeface="+mn-lt"/>
                <a:ea typeface="+mn-ea"/>
                <a:cs typeface="+mn-cs"/>
              </a:rPr>
              <a:t>, we can identify where there are opportunities to embed elements and sub-elements of the general capability.</a:t>
            </a:r>
            <a:endParaRPr lang="en-AU" sz="1200" kern="1200" dirty="0">
              <a:solidFill>
                <a:schemeClr val="tx1"/>
              </a:solidFill>
              <a:effectLst/>
              <a:latin typeface="+mn-lt"/>
              <a:ea typeface="+mn-ea"/>
              <a:cs typeface="+mn-cs"/>
            </a:endParaRP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L="1350" marR="0" lvl="0" algn="l" defTabSz="914400" rtl="0" eaLnBrk="0" fontAlgn="base" latinLnBrk="0" hangingPunct="0">
              <a:lnSpc>
                <a:spcPct val="100000"/>
              </a:lnSpc>
              <a:spcAft>
                <a:spcPct val="0"/>
              </a:spcAft>
              <a:buClrTx/>
              <a:buSzTx/>
              <a:tabLst/>
              <a:defRPr/>
            </a:pPr>
            <a:endParaRPr lang="en-US" u="sng"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4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www.qcaa.qld.edu.au/downloads/aciqv9/humanities-and-social-sciences/curriculum/ac9_hass_yr4_as_cd_alignment.pdf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p:txBody>
      </p:sp>
      <p:sp>
        <p:nvSpPr>
          <p:cNvPr id="4" name="Slide Number Placeholder 3">
            <a:extLst>
              <a:ext uri="{FF2B5EF4-FFF2-40B4-BE49-F238E27FC236}">
                <a16:creationId xmlns:a16="http://schemas.microsoft.com/office/drawing/2014/main" id="{80322C34-16E0-70BB-9040-D83E329B0F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5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5C70-7894-131B-A6DB-590557B28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CF6C3-C6AD-51AD-5CD4-2A5841A981A9}"/>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6A7BBCAA-93A3-9C98-B57D-7CB8A6FF3997}"/>
              </a:ext>
            </a:extLst>
          </p:cNvPr>
          <p:cNvSpPr>
            <a:spLocks noGrp="1"/>
          </p:cNvSpPr>
          <p:nvPr>
            <p:ph type="body" idx="1"/>
          </p:nvPr>
        </p:nvSpPr>
        <p:spPr/>
        <p:txBody>
          <a:bodyPr/>
          <a:lstStyle/>
          <a:p>
            <a:r>
              <a:rPr lang="en-AU" dirty="0"/>
              <a:t>Note: General capability is sometimes referred to as GC.</a:t>
            </a:r>
          </a:p>
        </p:txBody>
      </p:sp>
      <p:sp>
        <p:nvSpPr>
          <p:cNvPr id="4" name="Slide Number Placeholder 3">
            <a:extLst>
              <a:ext uri="{FF2B5EF4-FFF2-40B4-BE49-F238E27FC236}">
                <a16:creationId xmlns:a16="http://schemas.microsoft.com/office/drawing/2014/main" id="{2C17D529-41E9-F314-B125-A260DC07B6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92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3F1B7-D9CB-3552-2AE7-EDA80EDC2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84422-6647-DCBE-4A03-E54632A0CAA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94DF7355-2CC2-A3A5-7360-2ED1C4928155}"/>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In this example, the Explore ethical concepts and perspectives sub-element has been selected as it provides opportunities to explicitly teach guiding systems (rules, laws, and Lore) and support respectful communities, requiring students to identify core concepts like respect.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b="0" dirty="0">
                <a:solidFill>
                  <a:schemeClr val="tx1"/>
                </a:solidFill>
                <a:latin typeface="Arial" panose="020B0604020202020204" pitchFamily="34" charset="0"/>
                <a:cs typeface="Arial" panose="020B0604020202020204" pitchFamily="34" charset="0"/>
              </a:rPr>
              <a:t>The sub-element is also evident where students investigate factors shaping identity, specifically when they identify the diversity of cultural, religious and/or social groups in their community.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b="0" dirty="0">
                <a:solidFill>
                  <a:schemeClr val="tx1"/>
                </a:solidFill>
                <a:latin typeface="Arial" panose="020B0604020202020204" pitchFamily="34" charset="0"/>
                <a:cs typeface="Arial" panose="020B0604020202020204" pitchFamily="34" charset="0"/>
              </a:rPr>
              <a:t>Recognising and discussing this diversity necessitates engaging with the ethical concept of tolerance, which students at Level 3 are to identify.</a:t>
            </a:r>
          </a:p>
          <a:p>
            <a:pPr marR="0" lvl="0" algn="l" defTabSz="914400" rtl="0" eaLnBrk="0" fontAlgn="base" latinLnBrk="0" hangingPunct="0">
              <a:lnSpc>
                <a:spcPct val="100000"/>
              </a:lnSpc>
              <a:spcAft>
                <a:spcPct val="0"/>
              </a:spcAft>
              <a:buClrTx/>
              <a:buSzTx/>
              <a:tabLst/>
              <a:defRPr/>
            </a:pPr>
            <a:endParaRPr lang="en-US" sz="10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4 HASS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www.qcaa.qld.edu.au/downloads/aciqv9/humanities-and-social-sciences/curriculum/ac9_hass_yr4_as_cd_alignment.pdf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p:txBody>
      </p:sp>
      <p:sp>
        <p:nvSpPr>
          <p:cNvPr id="4" name="Slide Number Placeholder 3">
            <a:extLst>
              <a:ext uri="{FF2B5EF4-FFF2-40B4-BE49-F238E27FC236}">
                <a16:creationId xmlns:a16="http://schemas.microsoft.com/office/drawing/2014/main" id="{AAA6F02B-9980-7902-E249-C6A0102E1D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05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9DE6C-6654-09D2-47CD-320E8D41C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364F2-ADC3-B395-6104-5DE8C118B3DE}"/>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5E86477D-0455-9468-5882-FC65D1910EFC}"/>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example shows the process for Years 7–8 HPE.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together with the aligned content descriptions, has informed the context and focus of the unit, Breaking down barriers.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Ethical understanding general capability may be identified by reviewing the unit description.</a:t>
            </a:r>
            <a:br>
              <a:rPr lang="en-AU" sz="1200" b="0" dirty="0">
                <a:latin typeface="Arial" panose="020B0604020202020204" pitchFamily="34" charset="0"/>
                <a:cs typeface="Arial" panose="020B0604020202020204" pitchFamily="34" charset="0"/>
              </a:rPr>
            </a:br>
            <a:endParaRPr lang="en-US" sz="10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a:t>
            </a:r>
            <a:r>
              <a:rPr lang="en-US" sz="1200" i="1" dirty="0">
                <a:latin typeface="Arial" panose="020B0604020202020204" pitchFamily="34" charset="0"/>
                <a:cs typeface="Arial" panose="020B0604020202020204" pitchFamily="34" charset="0"/>
              </a:rPr>
              <a:t>QCAA Years 7-8 band Health and Physical Education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www.qcaa.qld.edu.au/downloads/aciqv9/health-and-physical-education/curriculum/ac9_hpe_yr7-8_as_cd_alignment.pdf</a:t>
            </a: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AB94D8-35AB-A7FA-3BBE-5256B4C4C5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5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1320-6973-7BE1-0255-F5A422E71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C7DD5-3882-C453-97DF-13F849EE8DA5}"/>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25A51BF9-AD01-B280-ED1D-D26B053373E4}"/>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a:t>
            </a:r>
            <a:r>
              <a:rPr lang="en-US" sz="1200" b="0" kern="1200" dirty="0" err="1">
                <a:solidFill>
                  <a:schemeClr val="tx1"/>
                </a:solidFill>
                <a:effectLst/>
                <a:latin typeface="Arial" panose="020B0604020202020204" pitchFamily="34" charset="0"/>
                <a:ea typeface="+mn-ea"/>
                <a:cs typeface="Arial" panose="020B0604020202020204" pitchFamily="34" charset="0"/>
              </a:rPr>
              <a:t>analyse</a:t>
            </a:r>
            <a:r>
              <a:rPr lang="en-US" sz="1200" b="0" kern="1200" dirty="0">
                <a:solidFill>
                  <a:schemeClr val="tx1"/>
                </a:solidFill>
                <a:effectLst/>
                <a:latin typeface="Arial" panose="020B0604020202020204" pitchFamily="34" charset="0"/>
                <a:ea typeface="+mn-ea"/>
                <a:cs typeface="Arial" panose="020B0604020202020204" pitchFamily="34" charset="0"/>
              </a:rPr>
              <a:t> how stereotypes, respect, empathy and valuing diversity influence relationships and select, use and refine strategies to support inclusion across a range of movement contexts.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 of the Years 7–8 HPE achievement standard that is assessed, along with the aligned content descriptions, and the learning continuum of the Ethical understanding general capability, we can identify where there are opportunities to embed elements and sub-elements of the general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AU" sz="10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a:t>
            </a:r>
            <a:r>
              <a:rPr lang="en-US" sz="1200" i="1" dirty="0">
                <a:latin typeface="Arial" panose="020B0604020202020204" pitchFamily="34" charset="0"/>
                <a:cs typeface="Arial" panose="020B0604020202020204" pitchFamily="34" charset="0"/>
              </a:rPr>
              <a:t>QCAA Years 7-8 band Health and Physical Education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www.qcaa.qld.edu.au/downloads/aciqv9/health-and-physical-education/curriculum/ac9_hpe_yr7-8_as_cd_alignment.pdf</a:t>
            </a:r>
            <a:endParaRPr lang="en-AU" sz="12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5 overview </a:t>
            </a:r>
            <a:r>
              <a:rPr lang="en-US" sz="1200" dirty="0">
                <a:latin typeface="Arial" panose="020B0604020202020204" pitchFamily="34" charset="0"/>
                <a:cs typeface="Arial" panose="020B0604020202020204" pitchFamily="34" charset="0"/>
              </a:rPr>
              <a:t>www.qcaa.qld.edu.au/downloads/aciqv9/general-resources/ac9_gc_level_5_overview.pdf</a:t>
            </a:r>
            <a:br>
              <a:rPr lang="en-AU" sz="1200" b="0" dirty="0">
                <a:latin typeface="+mn-lt"/>
              </a:rPr>
            </a:br>
            <a:endParaRPr lang="en-AU" sz="12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E28B8D7-0CF5-13CB-0019-A5A2EFD42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57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7EA3-8C55-D1F1-AC51-9B0071F64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A0234-FB97-9822-C7F5-24A855BC6E7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F0DA0F4F-D303-B18D-C33B-77024E28999A}"/>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There are opportunities to embed the Explore ethical issues sub-element within this unit.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solidFill>
                  <a:schemeClr val="tx1"/>
                </a:solidFill>
                <a:latin typeface="Arial" panose="020B0604020202020204" pitchFamily="34" charset="0"/>
                <a:cs typeface="Arial" panose="020B0604020202020204" pitchFamily="34" charset="0"/>
              </a:rPr>
              <a:t>This sub-element can be explicitly addressed through the analysis of values and is immediately followed by a required response (developing strategies) to an ethical context.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After analysing discriminatory values, students develop strategies for addressing disrespectful behaviours.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allows students to develop and </a:t>
            </a:r>
            <a:r>
              <a:rPr lang="en-US" sz="1200" kern="1200" dirty="0" err="1">
                <a:solidFill>
                  <a:schemeClr val="tx1"/>
                </a:solidFill>
                <a:effectLst/>
                <a:latin typeface="+mn-lt"/>
                <a:ea typeface="+mn-ea"/>
                <a:cs typeface="+mn-cs"/>
              </a:rPr>
              <a:t>practise</a:t>
            </a:r>
            <a:r>
              <a:rPr lang="en-US" sz="1200" kern="1200" dirty="0">
                <a:solidFill>
                  <a:schemeClr val="tx1"/>
                </a:solidFill>
                <a:effectLst/>
                <a:latin typeface="+mn-lt"/>
                <a:ea typeface="+mn-ea"/>
                <a:cs typeface="+mn-cs"/>
              </a:rPr>
              <a:t> the skills of applying their understanding of ethical concepts, values and perspective to HPE-related ethical contexts. </a:t>
            </a:r>
            <a:endParaRPr lang="en-AU" sz="12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0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Achievement standard and aligned content descriptions — </a:t>
            </a:r>
            <a:r>
              <a:rPr lang="en-US" sz="1200" i="1" dirty="0">
                <a:latin typeface="Arial" panose="020B0604020202020204" pitchFamily="34" charset="0"/>
                <a:cs typeface="Arial" panose="020B0604020202020204" pitchFamily="34" charset="0"/>
              </a:rPr>
              <a:t>QCAA Years 7-8 band Health and Physical Education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www.qcaa.qld.edu.au/downloads/aciqv9/health-and-physical-education/curriculum/ac9_hpe_yr7-8_as_cd_alignment.pdf</a:t>
            </a:r>
            <a:endParaRPr lang="en-AU" sz="12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5 overview </a:t>
            </a:r>
            <a:r>
              <a:rPr lang="en-US" sz="1200" dirty="0">
                <a:latin typeface="Arial" panose="020B0604020202020204" pitchFamily="34" charset="0"/>
                <a:cs typeface="Arial" panose="020B0604020202020204" pitchFamily="34" charset="0"/>
              </a:rPr>
              <a:t>www.qcaa.qld.edu.au/downloads/aciqv9/general-resources/ac9_gc_level_5_overview.pdf</a:t>
            </a:r>
            <a:endParaRPr lang="en-AU" sz="12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CE297D-D1A0-45DC-BDA1-1C0F9D8720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39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6B82-E701-7713-63BC-FA26BC219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B113-2229-325A-9576-D5B79E3F06C1}"/>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2852F691-13A6-FFDB-4BE0-A506EAC26195}"/>
              </a:ext>
            </a:extLst>
          </p:cNvPr>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next phase of the process relates to the deliberate selection and then sequencing of learning activities within the teacher's unit planning.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1 — The first point emphasises the intentional planning of when and how a general capability will be developed through the teaching of content descriptions, ensuring that students build the knowledge, understanding, and skills outlined in the achievement standard.</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 </a:t>
            </a:r>
            <a:r>
              <a:rPr lang="en-AU"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While planning, teachers should identify opportunities to model the general capability. This involves explicitly explaining and demonstrating the knowledge, understanding, and skills of the capability so that students can observe it in practice.</a:t>
            </a: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3 </a:t>
            </a:r>
            <a:r>
              <a:rPr lang="en-AU" dirty="0">
                <a:latin typeface="Arial" panose="020B0604020202020204" pitchFamily="34" charset="0"/>
                <a:cs typeface="Arial" panose="020B0604020202020204" pitchFamily="34" charset="0"/>
              </a:rPr>
              <a:t>—</a:t>
            </a:r>
            <a:r>
              <a:rPr lang="en-AU" sz="1200" dirty="0">
                <a:solidFill>
                  <a:schemeClr val="tx1"/>
                </a:solidFill>
                <a:latin typeface="Arial" panose="020B0604020202020204" pitchFamily="34" charset="0"/>
                <a:cs typeface="Arial" panose="020B0604020202020204" pitchFamily="34" charset="0"/>
              </a:rPr>
              <a:t> After modelling, it is important to provide students with opportunities to practise the capability through learning activities, reinforcing knowledge, skills, behaviours and dispositions. As with all learning, students should receive informal feedback </a:t>
            </a:r>
            <a:r>
              <a:rPr lang="en-US" sz="1200" dirty="0">
                <a:solidFill>
                  <a:schemeClr val="tx1"/>
                </a:solidFill>
                <a:latin typeface="Arial" panose="020B0604020202020204" pitchFamily="34" charset="0"/>
                <a:cs typeface="Arial" panose="020B0604020202020204" pitchFamily="34" charset="0"/>
              </a:rPr>
              <a:t>on their progress in developing the general capability.</a:t>
            </a:r>
          </a:p>
          <a:p>
            <a:pPr lvl="0"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B5AE859A-9A62-60D7-DA44-E201FA19A4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7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DD69-4E48-A72A-FA0C-3AFD6C9E2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32C8F-A463-18E6-8754-B66872CB8333}"/>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7E0E6050-3BFF-4FE3-D8A7-757AD1AD0811}"/>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4 HASS example, at this stage of the suggested process, teachers would be asking questions such as:</a:t>
            </a:r>
          </a:p>
          <a:p>
            <a:pPr marL="360363"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Where are opportunities to embed explore ethical concepts within the unit?</a:t>
            </a:r>
          </a:p>
          <a:p>
            <a:pPr marL="360363"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When should these opportunities be incorporated within the sequence of learning?</a:t>
            </a:r>
          </a:p>
          <a:p>
            <a:pPr lvl="0" eaLnBrk="0" fontAlgn="base" hangingPunct="0">
              <a:defRPr/>
            </a:pPr>
            <a:endParaRPr lang="en-US" sz="1000"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p:txBody>
      </p:sp>
      <p:sp>
        <p:nvSpPr>
          <p:cNvPr id="4" name="Slide Number Placeholder 3">
            <a:extLst>
              <a:ext uri="{FF2B5EF4-FFF2-40B4-BE49-F238E27FC236}">
                <a16:creationId xmlns:a16="http://schemas.microsoft.com/office/drawing/2014/main" id="{3D025117-D4BD-BCE5-BFF8-B316E692D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4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FFD6E-99E7-D48A-5F9B-BF55D4435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2630F-1BFF-E598-BF1D-24772EF3BB4D}"/>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4C0AAA19-DFAC-ADB8-8E3A-E689D920061C}"/>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back to the previous Year 4 HASS example, at this stage of the suggested process, teachers would be asking questions such as:</a:t>
            </a:r>
          </a:p>
          <a:p>
            <a:pPr marL="360363" lvl="1" indent="-185738">
              <a:buFont typeface="Arial" panose="020B0604020202020204" pitchFamily="34" charset="0"/>
              <a:buChar char="–"/>
            </a:pPr>
            <a:r>
              <a:rPr lang="en-US" sz="1200" b="0" dirty="0">
                <a:latin typeface="Arial" panose="020B0604020202020204" pitchFamily="34" charset="0"/>
                <a:cs typeface="Arial" panose="020B0604020202020204" pitchFamily="34" charset="0"/>
              </a:rPr>
              <a:t>What specific learning activities and experiences can be used to explicitly teach and model ethical concepts, e.g. respect and tolerance?</a:t>
            </a:r>
          </a:p>
          <a:p>
            <a:pPr marL="628650" lvl="1" indent="-171450">
              <a:buFont typeface="Aptos" panose="020B0004020202020204" pitchFamily="34" charset="0"/>
              <a:buChar char="-"/>
            </a:pPr>
            <a:endParaRPr lang="en-US" sz="1200" b="0" i="1"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p:txBody>
      </p:sp>
      <p:sp>
        <p:nvSpPr>
          <p:cNvPr id="4" name="Slide Number Placeholder 3">
            <a:extLst>
              <a:ext uri="{FF2B5EF4-FFF2-40B4-BE49-F238E27FC236}">
                <a16:creationId xmlns:a16="http://schemas.microsoft.com/office/drawing/2014/main" id="{4D435EF1-E35A-5117-E045-C3AE2E01CB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390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EAA5-B4D0-039A-9B23-DA661A89F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CC453-E292-3B0D-4931-14D741208622}"/>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72B5D584-DE86-AC43-91B2-E1AA80631DA8}"/>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4 HASS example, at this stage of the suggested process, teachers would be asking questions such as:</a:t>
            </a:r>
          </a:p>
          <a:p>
            <a:pPr marL="447675" indent="-273050">
              <a:buFont typeface="Arial" panose="020B0604020202020204" pitchFamily="34" charset="0"/>
              <a:buChar char="–"/>
            </a:pPr>
            <a:r>
              <a:rPr lang="en-AU" b="0" dirty="0">
                <a:latin typeface="Arial" panose="020B0604020202020204" pitchFamily="34" charset="0"/>
                <a:cs typeface="Arial" panose="020B0604020202020204" pitchFamily="34" charset="0"/>
              </a:rPr>
              <a:t>Where can students practise ethical concepts (e.g. respect and tolerance) effectively?</a:t>
            </a:r>
          </a:p>
          <a:p>
            <a:pPr marL="447675" indent="-273050">
              <a:buFont typeface="Arial" panose="020B0604020202020204" pitchFamily="34" charset="0"/>
              <a:buChar char="–"/>
            </a:pPr>
            <a:r>
              <a:rPr lang="en-AU" b="0" dirty="0">
                <a:latin typeface="Arial" panose="020B0604020202020204" pitchFamily="34" charset="0"/>
                <a:cs typeface="Arial" panose="020B0604020202020204" pitchFamily="34" charset="0"/>
              </a:rPr>
              <a:t>How will students receive informal feedback on their progress in developing ethical concept skills?</a:t>
            </a:r>
          </a:p>
          <a:p>
            <a:pPr lvl="0" eaLnBrk="0" fontAlgn="base" hangingPunct="0">
              <a:defRPr/>
            </a:pPr>
            <a:endParaRPr lang="en-US" sz="1000" b="1" u="sng"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72F5DF-0C69-F833-C099-133CE4793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81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9D974-82D9-41AC-C689-F74E1B6BE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523C0-A114-0293-F547-79AA6ABDEF3A}"/>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914B05A6-6A78-191A-CC80-6D1ABC2A0EB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C0CF8DB-B243-A653-A4FE-C1A84CADA12D}"/>
              </a:ext>
            </a:extLst>
          </p:cNvPr>
          <p:cNvSpPr>
            <a:spLocks noGrp="1"/>
          </p:cNvSpPr>
          <p:nvPr>
            <p:ph type="sldNum" sz="quarter" idx="5"/>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335739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noProof="0" dirty="0"/>
              <a:t>Consider w</a:t>
            </a:r>
            <a:r>
              <a:rPr lang="en-US" i="0" dirty="0"/>
              <a:t>here there are authentic opportunities to develop elements and sub-elements of the Ethical understanding capability within your learning area content.</a:t>
            </a:r>
            <a:endParaRPr lang="en-US" b="0" i="0" noProof="0"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672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DF8E-9599-03D0-8906-30ECDC8B8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DF871-2AB1-0DF0-45D2-8DE7A30518C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BB0845F2-C5ED-2B43-A1DB-C590B282DE8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E452B9-D6BA-C5DD-EB6A-4D4C6F095F65}"/>
              </a:ext>
            </a:extLst>
          </p:cNvPr>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311113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a:xfrm>
            <a:off x="439738" y="4059735"/>
            <a:ext cx="5976936" cy="4472702"/>
          </a:xfrm>
          <a:prstGeom prst="rect">
            <a:avLst/>
          </a:prstGeom>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4509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a:xfrm>
            <a:off x="439737" y="4059735"/>
            <a:ext cx="5976937" cy="4472702"/>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030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a:xfrm>
            <a:off x="439738" y="3970909"/>
            <a:ext cx="5976936" cy="4472702"/>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0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60CA-9CD2-222A-4CA6-BE36C782B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7FD54-A1C9-F7F1-3DD6-462CF467C259}"/>
              </a:ext>
            </a:extLst>
          </p:cNvPr>
          <p:cNvSpPr>
            <a:spLocks noGrp="1" noRot="1" noChangeAspect="1"/>
          </p:cNvSpPr>
          <p:nvPr>
            <p:ph type="sldImg"/>
          </p:nvPr>
        </p:nvSpPr>
        <p:spPr>
          <a:xfrm>
            <a:off x="439738" y="458788"/>
            <a:ext cx="5978525" cy="3362325"/>
          </a:xfrm>
        </p:spPr>
      </p:sp>
      <p:sp>
        <p:nvSpPr>
          <p:cNvPr id="3" name="Notes Placeholder 2">
            <a:extLst>
              <a:ext uri="{FF2B5EF4-FFF2-40B4-BE49-F238E27FC236}">
                <a16:creationId xmlns:a16="http://schemas.microsoft.com/office/drawing/2014/main" id="{A375514B-E5A8-3B91-DC43-03C3E3A3BACC}"/>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Australian Curriculum has a three-dimensional design to recognise that learning extends beyond subjects, with students requiring a set of knowledge, skills, behaviours, competencies and dispositions to equip them to become confident, lifelong learners in a complex, global environment.</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While the learning areas are the foundation of the Australian Curriculum (ACARA video), the teaching of learning area content is strengthened by the application of relevant general capabilities, which should be embedded within learning area content where most authentic and appropriate.</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When teachers intentionally connect and teach the general capabilities through curriculum content, both content and skills are deepened.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br>
              <a:rPr lang="en-US" sz="1200" u="sng" dirty="0">
                <a:latin typeface="Arial" panose="020B0604020202020204" pitchFamily="34" charset="0"/>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Source:</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[v9] ACARA image from Summary overview (video) https://v9.australiancurriculum.edu.au/help/website-tour</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000" b="0" dirty="0">
              <a:latin typeface="+mn-lt"/>
            </a:endParaRPr>
          </a:p>
        </p:txBody>
      </p:sp>
      <p:sp>
        <p:nvSpPr>
          <p:cNvPr id="4" name="Slide Number Placeholder 3">
            <a:extLst>
              <a:ext uri="{FF2B5EF4-FFF2-40B4-BE49-F238E27FC236}">
                <a16:creationId xmlns:a16="http://schemas.microsoft.com/office/drawing/2014/main" id="{DABB8E97-47CF-ABA6-D231-11C8BCBA28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061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2DEF5-403D-8536-2DBE-A06C8D231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13529-A732-2618-C0A9-6DDA57AE4EFD}"/>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F33C7A0D-06D5-83B7-F449-9D7882088208}"/>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This diagram, developed by ACARA, represents the structure of the Ethical understanding general capability.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It illustrates two distinct sections, known as elements.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general capability includes its own diagram, outlining the specific elements within that capability.</a:t>
            </a:r>
            <a:br>
              <a:rPr lang="en-US" sz="1800" b="0" dirty="0">
                <a:latin typeface="Arial" panose="020B0604020202020204" pitchFamily="34" charset="0"/>
                <a:cs typeface="Arial" panose="020B0604020202020204" pitchFamily="34" charset="0"/>
              </a:rPr>
            </a:br>
            <a:endParaRPr lang="en-US" sz="18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www.australiancurriculum.edu.au/f-10-curriculum/general-capabilities/ethical-understanding?element=0&amp;sub-element=EUUNDA </a:t>
            </a:r>
          </a:p>
          <a:p>
            <a:pPr marL="17145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 </a:t>
            </a: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7426EC-5737-68F6-9D40-68FFE740765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004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C6102-2351-FB03-1B65-D0300BB24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B237A-6907-50D8-D84B-1EDEFB1A1603}"/>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392166D-4DA3-7DDF-51E1-3DF42F2B99A1}"/>
              </a:ext>
            </a:extLst>
          </p:cNvPr>
          <p:cNvSpPr>
            <a:spLocks noGrp="1"/>
          </p:cNvSpPr>
          <p:nvPr>
            <p:ph type="body" idx="1"/>
          </p:nvPr>
        </p:nvSpPr>
        <p:spPr/>
        <p:txBody>
          <a:bodyPr/>
          <a:lstStyle/>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Each element is broken into sub-elements (shown in light blue).</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Together, the elements and sub-elements guide teachers to plan opportunities for students to </a:t>
            </a:r>
            <a:r>
              <a:rPr lang="en-US" b="0" dirty="0" err="1">
                <a:latin typeface="Arial" panose="020B0604020202020204" pitchFamily="34" charset="0"/>
                <a:cs typeface="Arial" panose="020B0604020202020204" pitchFamily="34" charset="0"/>
              </a:rPr>
              <a:t>recognise</a:t>
            </a:r>
            <a:r>
              <a:rPr lang="en-US" b="0" dirty="0">
                <a:latin typeface="Arial" panose="020B0604020202020204" pitchFamily="34" charset="0"/>
                <a:cs typeface="Arial" panose="020B0604020202020204" pitchFamily="34" charset="0"/>
              </a:rPr>
              <a:t> what is right and wrong, see different points of view, and think ethically when faced with real-world situations.</a:t>
            </a:r>
          </a:p>
          <a:p>
            <a:pPr marL="0" indent="0">
              <a:buFont typeface="Arial" panose="020B0604020202020204" pitchFamily="34" charset="0"/>
              <a:buNone/>
            </a:pPr>
            <a:endParaRPr lang="en-US" sz="18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www.australiancurriculum.edu.au/f-10-curriculum/general-capabilities/ethical-understanding?element=0&amp;sub-element=EUUNDA </a:t>
            </a:r>
          </a:p>
          <a:p>
            <a:pPr marL="171450" indent="-171450" eaLnBrk="0" fontAlgn="base" hangingPunct="0">
              <a:buFont typeface="Arial" panose="020B0604020202020204" pitchFamily="34" charset="0"/>
              <a:buChar char="•"/>
              <a:defRPr/>
            </a:pPr>
            <a:r>
              <a:rPr lang="en-US" sz="1200" i="1" dirty="0">
                <a:latin typeface="Arial" panose="020B0604020202020204" pitchFamily="34" charset="0"/>
                <a:cs typeface="Arial" panose="020B0604020202020204" pitchFamily="34" charset="0"/>
              </a:rPr>
              <a:t>The 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 </a:t>
            </a: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DA8D9BF-3447-7CF2-1AC0-783BA6BF4B6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88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1A75-0D08-4373-B40B-552C23DA1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CD70C-BF17-F169-AE1D-1EBB4E8E07B9}"/>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67077BC4-62F5-BCB9-810C-F32238F7E186}"/>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sub-element includes a description to support a shared understanding of what it might look like in practice.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Some general capabilities align more closely with particular learning areas and subjects. For example, the Ethical understanding capability has a strong connection with Humanities and Social Sciences (HASS).</a:t>
            </a:r>
          </a:p>
          <a:p>
            <a:pPr lvl="0" eaLnBrk="0" fontAlgn="base" hangingPunct="0">
              <a:defRPr/>
            </a:pPr>
            <a:endParaRPr lang="en-US" sz="1000" b="1" u="none"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https://www.australiancurriculum.edu.au/curriculum-information/understand-this-general-capability/ethical-understanding</a:t>
            </a:r>
          </a:p>
        </p:txBody>
      </p:sp>
      <p:sp>
        <p:nvSpPr>
          <p:cNvPr id="4" name="Slide Number Placeholder 3">
            <a:extLst>
              <a:ext uri="{FF2B5EF4-FFF2-40B4-BE49-F238E27FC236}">
                <a16:creationId xmlns:a16="http://schemas.microsoft.com/office/drawing/2014/main" id="{77ED2AD9-1D64-0213-1C18-CA19D022E7F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115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CFF4-357F-1B89-260F-D1EA43541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5D37A4-248A-59CE-A3B4-3C6C31DC0989}"/>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81997158-12CC-F150-0A56-43215A17F005}"/>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ACARA has developed continua for the general capabilities that describe the knowledge, skills, behaviours and dispositions that students typically will have developed at particular stages of schooling.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QCAA has reformatted these learning continua for each general capability, adding coloured symbols that highlight the learning areas where the general capabilities can be developed in the content descriptions in authentic and meaningful ways.</a:t>
            </a:r>
            <a:endParaRPr 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Ethical understanding capability learning continuum outlines developmental progress from Level 1 through to Level 6.</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US" sz="1200" kern="100" dirty="0">
                <a:latin typeface="Arial" panose="020B0604020202020204" pitchFamily="34" charset="0"/>
                <a:ea typeface="Calibri" panose="020F0502020204030204" pitchFamily="34" charset="0"/>
                <a:cs typeface="Arial" panose="020B0604020202020204" pitchFamily="34" charset="0"/>
              </a:rPr>
              <a:t>QCAA </a:t>
            </a:r>
            <a:r>
              <a:rPr lang="en-US" sz="1200" i="1" kern="100" dirty="0">
                <a:latin typeface="Arial" panose="020B0604020202020204" pitchFamily="34" charset="0"/>
                <a:ea typeface="Calibri" panose="020F0502020204030204" pitchFamily="34" charset="0"/>
                <a:cs typeface="Arial" panose="020B0604020202020204" pitchFamily="34" charset="0"/>
              </a:rPr>
              <a:t>Ethical understanding learning continuum </a:t>
            </a:r>
            <a:r>
              <a:rPr lang="en-US" sz="1200" kern="100" dirty="0">
                <a:latin typeface="Arial" panose="020B0604020202020204" pitchFamily="34" charset="0"/>
                <a:ea typeface="Calibri" panose="020F0502020204030204" pitchFamily="34" charset="0"/>
                <a:cs typeface="Arial" panose="020B0604020202020204" pitchFamily="34" charset="0"/>
              </a:rPr>
              <a:t>www.qcaa.qld.edu.au/downloads/aciqv9/general-resources/ac9_gc_ethical_understanding_learning_continuum.pdf </a:t>
            </a:r>
          </a:p>
        </p:txBody>
      </p:sp>
      <p:sp>
        <p:nvSpPr>
          <p:cNvPr id="4" name="Slide Number Placeholder 3">
            <a:extLst>
              <a:ext uri="{FF2B5EF4-FFF2-40B4-BE49-F238E27FC236}">
                <a16:creationId xmlns:a16="http://schemas.microsoft.com/office/drawing/2014/main" id="{05E1AE55-715B-700D-165E-76DF5BD63CAC}"/>
              </a:ext>
            </a:extLst>
          </p:cNvPr>
          <p:cNvSpPr>
            <a:spLocks noGrp="1"/>
          </p:cNvSpPr>
          <p:nvPr>
            <p:ph type="sldNum" sz="quarter" idx="5"/>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136705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059B-EC50-F459-0919-CFE221679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2616E-BA3C-FA36-2382-2C0F9AC4FDCD}"/>
              </a:ext>
            </a:extLst>
          </p:cNvPr>
          <p:cNvSpPr>
            <a:spLocks noGrp="1" noRot="1" noChangeAspect="1"/>
          </p:cNvSpPr>
          <p:nvPr>
            <p:ph type="sldImg"/>
          </p:nvPr>
        </p:nvSpPr>
        <p:spPr>
          <a:xfrm>
            <a:off x="439738" y="458788"/>
            <a:ext cx="5978525" cy="3362325"/>
          </a:xfrm>
        </p:spPr>
      </p:sp>
      <p:sp>
        <p:nvSpPr>
          <p:cNvPr id="3" name="Notes Placeholder 2">
            <a:extLst>
              <a:ext uri="{FF2B5EF4-FFF2-40B4-BE49-F238E27FC236}">
                <a16:creationId xmlns:a16="http://schemas.microsoft.com/office/drawing/2014/main" id="{A193FD43-B45B-B495-06C6-CF79257F2B76}"/>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QCAA has also developed overviews for each level of the capability.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elements are displayed alongside their sub-elements, making it easier to identify the specific knowledge and skills to be developed at each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Coloured learning </a:t>
            </a:r>
            <a:r>
              <a:rPr lang="en-US" dirty="0">
                <a:latin typeface="Arial" panose="020B0604020202020204" pitchFamily="34" charset="0"/>
                <a:cs typeface="Arial" panose="020B0604020202020204" pitchFamily="34" charset="0"/>
              </a:rPr>
              <a:t>area symbols are again used to show where the general capability can be developed or applied in the content descriptions.</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QCAA </a:t>
            </a:r>
            <a:r>
              <a:rPr lang="en-AU" sz="1200" i="1" dirty="0">
                <a:latin typeface="Arial" panose="020B0604020202020204" pitchFamily="34" charset="0"/>
                <a:cs typeface="Arial" panose="020B0604020202020204" pitchFamily="34" charset="0"/>
              </a:rPr>
              <a:t>General capabilities: Level 4 overview </a:t>
            </a:r>
            <a:r>
              <a:rPr lang="en-AU" sz="1200" dirty="0">
                <a:latin typeface="Arial" panose="020B0604020202020204" pitchFamily="34" charset="0"/>
                <a:cs typeface="Arial" panose="020B0604020202020204" pitchFamily="34" charset="0"/>
                <a:hlinkClick r:id="rId3"/>
              </a:rPr>
              <a:t>www.qcaa.qld.edu.au/downloads/aciqv9/general-resources/ac9_gc_level_4_overview.pdf</a:t>
            </a:r>
            <a:r>
              <a:rPr lang="en-AU" sz="1200"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41E2CA66-291D-1DA0-4224-5CBC06E28A1E}"/>
              </a:ext>
            </a:extLst>
          </p:cNvPr>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07922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hyperlink" Target="https://www.qcaa.qld.edu.au/copyright"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svg"/><Relationship Id="rId10" Type="http://schemas.openxmlformats.org/officeDocument/2006/relationships/hyperlink" Target="http://www.facebook.com/qcaa.qld.edu.au" TargetMode="External"/><Relationship Id="rId4" Type="http://schemas.openxmlformats.org/officeDocument/2006/relationships/image" Target="../media/image13.png"/><Relationship Id="rId9" Type="http://schemas.openxmlformats.org/officeDocument/2006/relationships/hyperlink" Target="http://www.youtube.com/user/TheQCAA"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t clas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73EBA-B474-A0C7-F9DE-37838DFD8F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
          <a:stretch/>
        </p:blipFill>
        <p:spPr>
          <a:xfrm>
            <a:off x="239349" y="0"/>
            <a:ext cx="11952651" cy="4293096"/>
          </a:xfrm>
          <a:prstGeom prst="rect">
            <a:avLst/>
          </a:prstGeom>
          <a:noFill/>
        </p:spPr>
      </p:pic>
      <p:sp>
        <p:nvSpPr>
          <p:cNvPr id="2" name="Title 1"/>
          <p:cNvSpPr>
            <a:spLocks noGrp="1"/>
          </p:cNvSpPr>
          <p:nvPr>
            <p:ph type="ctrTitle"/>
          </p:nvPr>
        </p:nvSpPr>
        <p:spPr>
          <a:xfrm>
            <a:off x="288496" y="3429000"/>
            <a:ext cx="11471705" cy="1728341"/>
          </a:xfrm>
        </p:spPr>
        <p:txBody>
          <a:bodyPr/>
          <a:lstStyle/>
          <a:p>
            <a:r>
              <a:rPr lang="en-US"/>
              <a:t>Click to edit Master title style</a:t>
            </a:r>
            <a:endParaRPr lang="en-AU"/>
          </a:p>
        </p:txBody>
      </p:sp>
      <p:sp>
        <p:nvSpPr>
          <p:cNvPr id="3" name="Subtitle 2"/>
          <p:cNvSpPr>
            <a:spLocks noGrp="1"/>
          </p:cNvSpPr>
          <p:nvPr>
            <p:ph type="subTitle" idx="1"/>
          </p:nvPr>
        </p:nvSpPr>
        <p:spPr>
          <a:xfrm>
            <a:off x="298120" y="5137201"/>
            <a:ext cx="11462081" cy="935956"/>
          </a:xfrm>
        </p:spPr>
        <p:txBody>
          <a:bodyP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11606709" y="4978851"/>
            <a:ext cx="192020" cy="824005"/>
          </a:xfrm>
        </p:spPr>
        <p:txBody>
          <a:bodyPr vert="eaVert">
            <a:noAutofit/>
          </a:bodyPr>
          <a:lstStyle>
            <a:lvl1pPr>
              <a:spcBef>
                <a:spcPts val="0"/>
              </a:spcBef>
              <a:defRPr sz="667"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239349" y="4293096"/>
            <a:ext cx="11952651"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40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171496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672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73593" indent="-479988">
              <a:spcBef>
                <a:spcPts val="400"/>
              </a:spcBef>
              <a:buFont typeface="+mj-lt"/>
              <a:buAutoNum type="arabicPeriod"/>
              <a:defRPr>
                <a:latin typeface="Arial" panose="020B0604020202020204" pitchFamily="34" charset="0"/>
                <a:cs typeface="Arial" panose="020B0604020202020204" pitchFamily="34" charset="0"/>
              </a:defRPr>
            </a:lvl2pPr>
            <a:lvl3pPr marL="959976" indent="-479988">
              <a:spcBef>
                <a:spcPts val="400"/>
              </a:spcBef>
              <a:buFont typeface="+mj-lt"/>
              <a:buAutoNum type="alphaLcPeriod"/>
              <a:defRPr>
                <a:latin typeface="Arial" panose="020B0604020202020204" pitchFamily="34" charset="0"/>
                <a:cs typeface="Arial" panose="020B0604020202020204" pitchFamily="34" charset="0"/>
              </a:defRPr>
            </a:lvl3pPr>
            <a:lvl4pPr marL="1439964" indent="-479988">
              <a:spcBef>
                <a:spcPts val="400"/>
              </a:spcBef>
              <a:buFont typeface="+mj-lt"/>
              <a:buAutoNum type="romanLcPeriod"/>
              <a:defRPr>
                <a:latin typeface="Arial" panose="020B0604020202020204" pitchFamily="34" charset="0"/>
                <a:cs typeface="Arial" panose="020B0604020202020204" pitchFamily="34" charset="0"/>
              </a:defRPr>
            </a:lvl4pPr>
            <a:lvl5pPr marL="1439964">
              <a:defRPr/>
            </a:lvl5pPr>
            <a:lvl6pPr marL="1439964">
              <a:defRPr/>
            </a:lvl6pPr>
            <a:lvl7pPr marL="1439964">
              <a:defRPr/>
            </a:lvl7pPr>
            <a:lvl8pPr marL="1439964">
              <a:defRPr/>
            </a:lvl8pPr>
            <a:lvl9pPr marL="1439964">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213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2684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6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431371" y="1124745"/>
            <a:ext cx="11328000" cy="4859073"/>
          </a:xfrm>
        </p:spPr>
        <p:txBody>
          <a:bodyPr>
            <a:normAutofit/>
          </a:bodyPr>
          <a:lstStyle>
            <a:lvl1pPr>
              <a:lnSpc>
                <a:spcPct val="110000"/>
              </a:lnSpc>
              <a:spcAft>
                <a:spcPts val="0"/>
              </a:spcAft>
              <a:defRPr sz="1867">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a:lnSpc>
                <a:spcPct val="110000"/>
              </a:lnSpc>
              <a:spcAft>
                <a:spcPts val="0"/>
              </a:spcAft>
            </a:pPr>
            <a:r>
              <a:rPr lang="en-US" sz="1600"/>
              <a:t>               </a:t>
            </a:r>
            <a:r>
              <a:rPr lang="en-US" sz="1867"/>
              <a:t>© State of Queensland (QCAA) </a:t>
            </a:r>
            <a:r>
              <a:rPr lang="en-AU" sz="1867"/>
              <a:t>2021</a:t>
            </a:r>
          </a:p>
          <a:p>
            <a:pPr>
              <a:lnSpc>
                <a:spcPct val="110000"/>
              </a:lnSpc>
            </a:pPr>
            <a:r>
              <a:rPr lang="en-AU" sz="1867" b="1" spc="-27"/>
              <a:t>Licence</a:t>
            </a:r>
            <a:r>
              <a:rPr lang="en-AU" sz="1867" spc="-27"/>
              <a:t>: </a:t>
            </a:r>
            <a:r>
              <a:rPr lang="en-AU" sz="1867" spc="-27">
                <a:hlinkClick r:id="rId2"/>
              </a:rPr>
              <a:t>https://creativecommons.org/licenses/by/4.0</a:t>
            </a:r>
            <a:r>
              <a:rPr lang="en-AU" sz="1867" spc="-27"/>
              <a:t> </a:t>
            </a:r>
            <a:r>
              <a:rPr lang="en-AU" sz="1867" b="1" spc="-27">
                <a:solidFill>
                  <a:schemeClr val="tx2">
                    <a:lumMod val="50000"/>
                    <a:lumOff val="50000"/>
                  </a:schemeClr>
                </a:solidFill>
              </a:rPr>
              <a:t>|</a:t>
            </a:r>
            <a:r>
              <a:rPr lang="en-AU" sz="1867" spc="-27"/>
              <a:t> </a:t>
            </a:r>
            <a:r>
              <a:rPr lang="en-AU" sz="1867" b="1" spc="-27"/>
              <a:t>Copyright notice:</a:t>
            </a:r>
            <a:r>
              <a:rPr lang="en-AU" sz="1867" spc="-27"/>
              <a:t> </a:t>
            </a:r>
            <a:r>
              <a:rPr lang="en-AU" sz="1867" spc="-27">
                <a:hlinkClick r:id="rId3"/>
              </a:rPr>
              <a:t>www.qcaa.qld.edu.au/copyright</a:t>
            </a:r>
            <a:r>
              <a:rPr lang="en-AU" sz="1867" spc="-27"/>
              <a:t> — lists the full terms and conditions, which specify certain exceptions to the licence. </a:t>
            </a:r>
            <a:r>
              <a:rPr lang="en-AU" sz="1867" b="1" spc="-27">
                <a:solidFill>
                  <a:schemeClr val="tx2">
                    <a:lumMod val="50000"/>
                    <a:lumOff val="50000"/>
                  </a:schemeClr>
                </a:solidFill>
              </a:rPr>
              <a:t>|</a:t>
            </a:r>
            <a:r>
              <a:rPr lang="en-AU" sz="1867" spc="-27"/>
              <a:t> </a:t>
            </a:r>
            <a:br>
              <a:rPr lang="en-AU" sz="1867" spc="-27"/>
            </a:br>
            <a:r>
              <a:rPr lang="en-US" sz="1867" b="1"/>
              <a:t>Attribution </a:t>
            </a:r>
            <a:r>
              <a:rPr lang="en-US" sz="1867"/>
              <a:t>(include the link): ©</a:t>
            </a:r>
            <a:r>
              <a:rPr lang="en-AU" sz="1867"/>
              <a:t> </a:t>
            </a:r>
            <a:r>
              <a:rPr lang="en-US" sz="1867"/>
              <a:t>State</a:t>
            </a:r>
            <a:r>
              <a:rPr lang="en-AU" sz="1867"/>
              <a:t> </a:t>
            </a:r>
            <a:r>
              <a:rPr lang="en-US" sz="1867"/>
              <a:t>of</a:t>
            </a:r>
            <a:r>
              <a:rPr lang="en-AU" sz="1867"/>
              <a:t> </a:t>
            </a:r>
            <a:r>
              <a:rPr lang="en-US" sz="1867"/>
              <a:t>Queensland</a:t>
            </a:r>
            <a:r>
              <a:rPr lang="en-AU" sz="1867"/>
              <a:t> </a:t>
            </a:r>
            <a:r>
              <a:rPr lang="en-US" sz="1867"/>
              <a:t>(QCAA)</a:t>
            </a:r>
            <a:r>
              <a:rPr lang="en-AU" sz="1867"/>
              <a:t> 2021 </a:t>
            </a:r>
            <a:r>
              <a:rPr lang="en-AU" sz="1867" spc="-27">
                <a:hlinkClick r:id="rId3"/>
              </a:rPr>
              <a:t>www.qcaa.qld.edu.au/copyright</a:t>
            </a:r>
            <a:r>
              <a:rPr lang="en-AU" sz="1867" spc="-27"/>
              <a:t> </a:t>
            </a:r>
            <a:endParaRPr lang="en-AU" sz="1867"/>
          </a:p>
          <a:p>
            <a:pPr>
              <a:lnSpc>
                <a:spcPct val="110000"/>
              </a:lnSpc>
            </a:pPr>
            <a:r>
              <a:rPr lang="en-US" sz="1867"/>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8320" y="1028734"/>
            <a:ext cx="768000" cy="367143"/>
          </a:xfrm>
          <a:prstGeom prst="rect">
            <a:avLst/>
          </a:prstGeom>
        </p:spPr>
      </p:pic>
    </p:spTree>
    <p:extLst>
      <p:ext uri="{BB962C8B-B14F-4D97-AF65-F5344CB8AC3E}">
        <p14:creationId xmlns:p14="http://schemas.microsoft.com/office/powerpoint/2010/main" val="429476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51FE7-B0FB-B8F9-2CFA-B2077E9ED4B2}"/>
              </a:ext>
            </a:extLst>
          </p:cNvPr>
          <p:cNvSpPr/>
          <p:nvPr userDrawn="1"/>
        </p:nvSpPr>
        <p:spPr>
          <a:xfrm>
            <a:off x="0" y="5743852"/>
            <a:ext cx="12192000" cy="1114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5378DCD-66B7-228F-19B2-E050CBD37310}"/>
              </a:ext>
            </a:extLst>
          </p:cNvPr>
          <p:cNvSpPr/>
          <p:nvPr userDrawn="1"/>
        </p:nvSpPr>
        <p:spPr>
          <a:xfrm>
            <a:off x="436034" y="1028733"/>
            <a:ext cx="11330517" cy="5376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4087" y="2686160"/>
            <a:ext cx="480000" cy="48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88356" y="2686160"/>
            <a:ext cx="480000" cy="48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288356" y="3816700"/>
            <a:ext cx="492515" cy="456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7052179" y="3855246"/>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7052179" y="2717261"/>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ctr"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1206500" y="2717261"/>
            <a:ext cx="3840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436034" y="366183"/>
            <a:ext cx="11330517" cy="48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sz="3200" dirty="0">
                <a:solidFill>
                  <a:schemeClr val="tx1"/>
                </a:solidFill>
              </a:rPr>
              <a:t>Follow us</a:t>
            </a:r>
            <a:endParaRPr lang="en-AU" sz="3200"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7827602" y="3884072"/>
            <a:ext cx="2385461" cy="318100"/>
          </a:xfrm>
          <a:prstGeom prst="rect">
            <a:avLst/>
          </a:prstGeom>
        </p:spPr>
        <p:txBody>
          <a:bodyPr wrap="none" lIns="0">
            <a:spAutoFit/>
          </a:bodyPr>
          <a:lstStyle/>
          <a:p>
            <a:pPr algn="l"/>
            <a:r>
              <a:rPr lang="en-AU" sz="1467"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977829" y="2751754"/>
            <a:ext cx="3105209" cy="318100"/>
          </a:xfrm>
          <a:prstGeom prst="rect">
            <a:avLst/>
          </a:prstGeom>
        </p:spPr>
        <p:txBody>
          <a:bodyPr wrap="none" lIns="0">
            <a:spAutoFit/>
          </a:bodyPr>
          <a:lstStyle/>
          <a:p>
            <a:pPr algn="l"/>
            <a:r>
              <a:rPr lang="en-AU" sz="1467"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7827602" y="2751754"/>
            <a:ext cx="2948115" cy="318100"/>
          </a:xfrm>
          <a:prstGeom prst="rect">
            <a:avLst/>
          </a:prstGeom>
        </p:spPr>
        <p:txBody>
          <a:bodyPr wrap="none" lIns="0">
            <a:spAutoFit/>
          </a:bodyPr>
          <a:lstStyle/>
          <a:p>
            <a:pPr algn="l"/>
            <a:r>
              <a:rPr lang="en-AU" sz="1467" dirty="0">
                <a:solidFill>
                  <a:schemeClr val="bg1"/>
                </a:solidFill>
              </a:rPr>
              <a:t>www.youtube.com/user/TheQCAA</a:t>
            </a:r>
            <a:endParaRPr lang="en-AU" sz="140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977828" y="3808479"/>
            <a:ext cx="3709285" cy="500003"/>
          </a:xfrm>
          <a:prstGeom prst="rect">
            <a:avLst/>
          </a:prstGeom>
        </p:spPr>
        <p:txBody>
          <a:bodyPr wrap="square" lIns="0" tIns="0" bIns="48000" anchor="ctr" anchorCtr="0">
            <a:spAutoFit/>
          </a:bodyPr>
          <a:lstStyle/>
          <a:p>
            <a:pPr algn="l"/>
            <a:r>
              <a:rPr lang="en-AU" sz="1467"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44087" y="3818479"/>
            <a:ext cx="480000" cy="48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1206501" y="3776146"/>
            <a:ext cx="4253391"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1573751728"/>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38690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552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2.svg"/><Relationship Id="rId4" Type="http://schemas.openxmlformats.org/officeDocument/2006/relationships/slideLayout" Target="../slideLayouts/slideLayout5.xml"/><Relationship Id="rId9" Type="http://schemas.openxmlformats.org/officeDocument/2006/relationships/image" Target="../media/image1.png"/><Relationship Id="rId14" Type="http://schemas.openxmlformats.org/officeDocument/2006/relationships/image" Target="../media/image9.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heme" Target="../theme/theme3.xml"/><Relationship Id="rId7" Type="http://schemas.openxmlformats.org/officeDocument/2006/relationships/image" Target="../media/image6.sv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200" y="6216001"/>
            <a:ext cx="3350400" cy="328015"/>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0001" y="5937601"/>
            <a:ext cx="622300" cy="292100"/>
          </a:xfrm>
          <a:prstGeom prst="rect">
            <a:avLst/>
          </a:prstGeom>
        </p:spPr>
      </p:pic>
      <p:sp>
        <p:nvSpPr>
          <p:cNvPr id="2" name="Title Placeholder 1"/>
          <p:cNvSpPr>
            <a:spLocks noGrp="1"/>
          </p:cNvSpPr>
          <p:nvPr userDrawn="1">
            <p:ph type="title"/>
          </p:nvPr>
        </p:nvSpPr>
        <p:spPr>
          <a:xfrm>
            <a:off x="288000" y="3430800"/>
            <a:ext cx="114624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97600" y="5138116"/>
            <a:ext cx="114624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0363" y="6360000"/>
            <a:ext cx="2400000" cy="186824"/>
          </a:xfrm>
          <a:prstGeom prst="rect">
            <a:avLst/>
          </a:prstGeom>
        </p:spPr>
      </p:pic>
    </p:spTree>
    <p:extLst>
      <p:ext uri="{BB962C8B-B14F-4D97-AF65-F5344CB8AC3E}">
        <p14:creationId xmlns:p14="http://schemas.microsoft.com/office/powerpoint/2010/main" val="246960935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spcBef>
          <a:spcPct val="0"/>
        </a:spcBef>
        <a:buNone/>
        <a:defRPr sz="3733" b="1" kern="1200">
          <a:solidFill>
            <a:schemeClr val="tx2"/>
          </a:solidFill>
          <a:latin typeface="Arial" pitchFamily="34" charset="0"/>
          <a:ea typeface="+mj-ea"/>
          <a:cs typeface="Arial" pitchFamily="34" charset="0"/>
        </a:defRPr>
      </a:lvl1pPr>
    </p:titleStyle>
    <p:bodyStyle>
      <a:lvl1pPr marL="0" indent="0" algn="l" defTabSz="1219170" rtl="0" eaLnBrk="1" latinLnBrk="0" hangingPunct="1">
        <a:spcBef>
          <a:spcPct val="20000"/>
        </a:spcBef>
        <a:buFontTx/>
        <a:buNone/>
        <a:defRPr sz="2667" b="1" kern="1200">
          <a:solidFill>
            <a:schemeClr val="tx2"/>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12257294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2" r:id="rId3"/>
    <p:sldLayoutId id="2147483683" r:id="rId4"/>
    <p:sldLayoutId id="2147483686" r:id="rId5"/>
    <p:sldLayoutId id="2147483698" r:id="rId6"/>
    <p:sldLayoutId id="2147483699" r:id="rId7"/>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3033825414"/>
      </p:ext>
    </p:extLst>
  </p:cSld>
  <p:clrMap bg1="lt1" tx1="dk1" bg2="lt2" tx2="dk2" accent1="accent1" accent2="accent2" accent3="accent3" accent4="accent4" accent5="accent5" accent6="accent6" hlink="hlink" folHlink="folHlink"/>
  <p:sldLayoutIdLst>
    <p:sldLayoutId id="2147483690" r:id="rId1"/>
    <p:sldLayoutId id="2147483700" r:id="rId2"/>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p15:clr>
            <a:srgbClr val="F26B43"/>
          </p15:clr>
        </p15:guide>
        <p15:guide id="10" orient="horz" pos="3091">
          <p15:clr>
            <a:srgbClr val="F26B43"/>
          </p15:clr>
        </p15:guide>
        <p15:guide id="11" pos="204">
          <p15:clr>
            <a:srgbClr val="F26B43"/>
          </p15:clr>
        </p15:guide>
        <p15:guide id="12" pos="5556">
          <p15:clr>
            <a:srgbClr val="F26B43"/>
          </p15:clr>
        </p15:guide>
        <p15:guide id="13"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 Id="rId9"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www.cherneesutton.com.au/"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acara.edu.au/online-enquiry" TargetMode="External"/><Relationship Id="rId4" Type="http://schemas.openxmlformats.org/officeDocument/2006/relationships/hyperlink" Target="mailto:copyright@acara.edu.a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www.qcaa.qld.edu.au/copyrigh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6DCFB-0D62-AA85-5495-E4177C454D02}"/>
              </a:ext>
            </a:extLst>
          </p:cNvPr>
          <p:cNvSpPr>
            <a:spLocks noGrp="1"/>
          </p:cNvSpPr>
          <p:nvPr>
            <p:ph type="ctrTitle"/>
          </p:nvPr>
        </p:nvSpPr>
        <p:spPr>
          <a:xfrm>
            <a:off x="231012" y="3436796"/>
            <a:ext cx="11865096" cy="2208245"/>
          </a:xfrm>
        </p:spPr>
        <p:txBody>
          <a:bodyPr>
            <a:normAutofit/>
          </a:bodyPr>
          <a:lstStyle/>
          <a:p>
            <a:r>
              <a:rPr lang="en-AU" dirty="0"/>
              <a:t>P–10 Embedding the Ethical understanding general capability in planning: Australian Curriculum v9.0</a:t>
            </a:r>
          </a:p>
        </p:txBody>
      </p:sp>
      <p:sp>
        <p:nvSpPr>
          <p:cNvPr id="8" name="Vertical Text Placeholder 7">
            <a:extLst>
              <a:ext uri="{FF2B5EF4-FFF2-40B4-BE49-F238E27FC236}">
                <a16:creationId xmlns:a16="http://schemas.microsoft.com/office/drawing/2014/main" id="{20D41920-574E-A49A-B553-98CA329C42D4}"/>
              </a:ext>
            </a:extLst>
          </p:cNvPr>
          <p:cNvSpPr>
            <a:spLocks noGrp="1"/>
          </p:cNvSpPr>
          <p:nvPr>
            <p:ph type="body" orient="vert" sz="quarter" idx="10"/>
          </p:nvPr>
        </p:nvSpPr>
        <p:spPr/>
        <p:txBody>
          <a:bodyPr/>
          <a:lstStyle/>
          <a:p>
            <a:r>
              <a:rPr lang="en-AU" dirty="0"/>
              <a:t>251536</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C05B-3A55-1AF7-39E5-4F2B6F0A21B1}"/>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9EE68CA7-0B0C-CCB4-6404-9116FF07101B}"/>
              </a:ext>
            </a:extLst>
          </p:cNvPr>
          <p:cNvGraphicFramePr/>
          <p:nvPr>
            <p:extLst>
              <p:ext uri="{D42A27DB-BD31-4B8C-83A1-F6EECF244321}">
                <p14:modId xmlns:p14="http://schemas.microsoft.com/office/powerpoint/2010/main" val="537193485"/>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E154ECB7-06B9-A7C4-FE2D-987C85849720}"/>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153566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4193-A20B-35DB-6BD7-891C33314F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DF629-49BE-64B5-3EC8-076A517695D0}"/>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16" name="TextBox 15">
            <a:extLst>
              <a:ext uri="{FF2B5EF4-FFF2-40B4-BE49-F238E27FC236}">
                <a16:creationId xmlns:a16="http://schemas.microsoft.com/office/drawing/2014/main" id="{A9257033-5392-549C-DACA-58DD7E1BAA0A}"/>
              </a:ext>
            </a:extLst>
          </p:cNvPr>
          <p:cNvSpPr txBox="1"/>
          <p:nvPr/>
        </p:nvSpPr>
        <p:spPr>
          <a:xfrm>
            <a:off x="210577" y="2255176"/>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Learning continuum</a:t>
            </a:r>
            <a:endParaRPr lang="en-AU" sz="1300" i="1" dirty="0">
              <a:solidFill>
                <a:schemeClr val="bg1">
                  <a:lumMod val="50000"/>
                </a:schemeClr>
              </a:solidFill>
            </a:endParaRPr>
          </a:p>
        </p:txBody>
      </p:sp>
      <p:sp>
        <p:nvSpPr>
          <p:cNvPr id="32" name="TextBox 31">
            <a:extLst>
              <a:ext uri="{FF2B5EF4-FFF2-40B4-BE49-F238E27FC236}">
                <a16:creationId xmlns:a16="http://schemas.microsoft.com/office/drawing/2014/main" id="{630C883E-3D9D-B893-49A1-26C17E588C48}"/>
              </a:ext>
            </a:extLst>
          </p:cNvPr>
          <p:cNvSpPr txBox="1"/>
          <p:nvPr/>
        </p:nvSpPr>
        <p:spPr>
          <a:xfrm>
            <a:off x="5033513" y="1135394"/>
            <a:ext cx="6708805"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identify and examine ethical concepts. They discuss and examine the dimensions of ethical concepts and how they relate to the actions we take in a range of situations.</a:t>
            </a:r>
            <a:endParaRPr lang="en-AU" sz="1300" dirty="0">
              <a:solidFill>
                <a:schemeClr val="bg1">
                  <a:lumMod val="50000"/>
                </a:schemeClr>
              </a:solidFill>
            </a:endParaRPr>
          </a:p>
        </p:txBody>
      </p:sp>
      <p:sp>
        <p:nvSpPr>
          <p:cNvPr id="37" name="TextBox 36">
            <a:extLst>
              <a:ext uri="{FF2B5EF4-FFF2-40B4-BE49-F238E27FC236}">
                <a16:creationId xmlns:a16="http://schemas.microsoft.com/office/drawing/2014/main" id="{3B12A778-D546-6F47-9778-A70336B44DB4}"/>
              </a:ext>
            </a:extLst>
          </p:cNvPr>
          <p:cNvSpPr txBox="1"/>
          <p:nvPr/>
        </p:nvSpPr>
        <p:spPr>
          <a:xfrm>
            <a:off x="2291836" y="1158620"/>
            <a:ext cx="2160000" cy="584775"/>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solidFill>
                  <a:srgbClr val="000000"/>
                </a:solidFill>
                <a:latin typeface="Arial" charset="0"/>
              </a:rPr>
              <a:t>Explore ethical concepts</a:t>
            </a:r>
          </a:p>
        </p:txBody>
      </p:sp>
      <p:sp>
        <p:nvSpPr>
          <p:cNvPr id="38" name="Isosceles Triangle 37">
            <a:extLst>
              <a:ext uri="{FF2B5EF4-FFF2-40B4-BE49-F238E27FC236}">
                <a16:creationId xmlns:a16="http://schemas.microsoft.com/office/drawing/2014/main" id="{BC7E8200-121D-F868-27B8-E77E700A2DDB}"/>
              </a:ext>
            </a:extLst>
          </p:cNvPr>
          <p:cNvSpPr/>
          <p:nvPr/>
        </p:nvSpPr>
        <p:spPr>
          <a:xfrm rot="16200000">
            <a:off x="1774092" y="1217034"/>
            <a:ext cx="600165" cy="46722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Rectangle 5">
            <a:extLst>
              <a:ext uri="{FF2B5EF4-FFF2-40B4-BE49-F238E27FC236}">
                <a16:creationId xmlns:a16="http://schemas.microsoft.com/office/drawing/2014/main" id="{B8B0AEAB-8BAF-7BA0-B63B-859252578E4E}"/>
              </a:ext>
            </a:extLst>
          </p:cNvPr>
          <p:cNvSpPr/>
          <p:nvPr/>
        </p:nvSpPr>
        <p:spPr>
          <a:xfrm>
            <a:off x="4566289" y="4902549"/>
            <a:ext cx="7354312" cy="1253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extLst>
              <a:ext uri="{FF2B5EF4-FFF2-40B4-BE49-F238E27FC236}">
                <a16:creationId xmlns:a16="http://schemas.microsoft.com/office/drawing/2014/main" id="{E3194154-E4C9-2983-DAD0-6E8E83BA51FD}"/>
              </a:ext>
            </a:extLst>
          </p:cNvPr>
          <p:cNvSpPr/>
          <p:nvPr/>
        </p:nvSpPr>
        <p:spPr>
          <a:xfrm rot="5400000" flipH="1">
            <a:off x="4390804" y="1215027"/>
            <a:ext cx="591023" cy="480382"/>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1" name="Picture 10">
            <a:extLst>
              <a:ext uri="{FF2B5EF4-FFF2-40B4-BE49-F238E27FC236}">
                <a16:creationId xmlns:a16="http://schemas.microsoft.com/office/drawing/2014/main" id="{4338108E-8A5E-E307-AE4E-AF22C775B982}"/>
              </a:ext>
            </a:extLst>
          </p:cNvPr>
          <p:cNvPicPr>
            <a:picLocks noChangeAspect="1"/>
          </p:cNvPicPr>
          <p:nvPr/>
        </p:nvPicPr>
        <p:blipFill>
          <a:blip r:embed="rId4"/>
          <a:stretch>
            <a:fillRect/>
          </a:stretch>
        </p:blipFill>
        <p:spPr>
          <a:xfrm>
            <a:off x="210577" y="893278"/>
            <a:ext cx="1272024" cy="1200861"/>
          </a:xfrm>
          <a:prstGeom prst="rect">
            <a:avLst/>
          </a:prstGeom>
        </p:spPr>
      </p:pic>
      <p:pic>
        <p:nvPicPr>
          <p:cNvPr id="15" name="Picture 14">
            <a:extLst>
              <a:ext uri="{FF2B5EF4-FFF2-40B4-BE49-F238E27FC236}">
                <a16:creationId xmlns:a16="http://schemas.microsoft.com/office/drawing/2014/main" id="{064E028C-C01B-110D-8CA0-C7B9F9F5EF01}"/>
              </a:ext>
            </a:extLst>
          </p:cNvPr>
          <p:cNvPicPr>
            <a:picLocks noChangeAspect="1"/>
          </p:cNvPicPr>
          <p:nvPr/>
        </p:nvPicPr>
        <p:blipFill>
          <a:blip r:embed="rId5"/>
          <a:stretch>
            <a:fillRect/>
          </a:stretch>
        </p:blipFill>
        <p:spPr>
          <a:xfrm>
            <a:off x="2927186" y="4525127"/>
            <a:ext cx="8790919" cy="1704856"/>
          </a:xfrm>
          <a:prstGeom prst="rect">
            <a:avLst/>
          </a:prstGeom>
        </p:spPr>
      </p:pic>
      <p:pic>
        <p:nvPicPr>
          <p:cNvPr id="4" name="Picture 3">
            <a:extLst>
              <a:ext uri="{FF2B5EF4-FFF2-40B4-BE49-F238E27FC236}">
                <a16:creationId xmlns:a16="http://schemas.microsoft.com/office/drawing/2014/main" id="{375D79A6-0894-9E86-E9F5-D90CBCC7556C}"/>
              </a:ext>
            </a:extLst>
          </p:cNvPr>
          <p:cNvPicPr>
            <a:picLocks noChangeAspect="1"/>
          </p:cNvPicPr>
          <p:nvPr/>
        </p:nvPicPr>
        <p:blipFill>
          <a:blip r:embed="rId6"/>
          <a:stretch>
            <a:fillRect/>
          </a:stretch>
        </p:blipFill>
        <p:spPr>
          <a:xfrm>
            <a:off x="210577" y="2529113"/>
            <a:ext cx="11770846" cy="1980854"/>
          </a:xfrm>
          <a:prstGeom prst="rect">
            <a:avLst/>
          </a:prstGeom>
        </p:spPr>
      </p:pic>
      <p:pic>
        <p:nvPicPr>
          <p:cNvPr id="3" name="Picture 2">
            <a:extLst>
              <a:ext uri="{FF2B5EF4-FFF2-40B4-BE49-F238E27FC236}">
                <a16:creationId xmlns:a16="http://schemas.microsoft.com/office/drawing/2014/main" id="{F7821354-8373-E42E-DDEC-029252D49A90}"/>
              </a:ext>
            </a:extLst>
          </p:cNvPr>
          <p:cNvPicPr>
            <a:picLocks noChangeAspect="1"/>
          </p:cNvPicPr>
          <p:nvPr/>
        </p:nvPicPr>
        <p:blipFill>
          <a:blip r:embed="rId7" cstate="screen">
            <a:extLst>
              <a:ext uri="{28A0092B-C50C-407E-A947-70E740481C1C}">
                <a14:useLocalDpi xmlns:a14="http://schemas.microsoft.com/office/drawing/2010/main"/>
              </a:ext>
            </a:extLst>
          </a:blip>
          <a:srcRect r="83437"/>
          <a:stretch/>
        </p:blipFill>
        <p:spPr>
          <a:xfrm>
            <a:off x="1213613" y="4489712"/>
            <a:ext cx="1773427" cy="1704856"/>
          </a:xfrm>
          <a:prstGeom prst="rect">
            <a:avLst/>
          </a:prstGeom>
        </p:spPr>
      </p:pic>
      <p:pic>
        <p:nvPicPr>
          <p:cNvPr id="7" name="Picture 6">
            <a:extLst>
              <a:ext uri="{FF2B5EF4-FFF2-40B4-BE49-F238E27FC236}">
                <a16:creationId xmlns:a16="http://schemas.microsoft.com/office/drawing/2014/main" id="{4A6D52B3-E850-E29C-DC2A-F2F24743137F}"/>
              </a:ext>
            </a:extLst>
          </p:cNvPr>
          <p:cNvPicPr>
            <a:picLocks noChangeAspect="1"/>
          </p:cNvPicPr>
          <p:nvPr/>
        </p:nvPicPr>
        <p:blipFill>
          <a:blip r:embed="rId8"/>
          <a:stretch>
            <a:fillRect/>
          </a:stretch>
        </p:blipFill>
        <p:spPr>
          <a:xfrm>
            <a:off x="1486962" y="4177267"/>
            <a:ext cx="353599" cy="274344"/>
          </a:xfrm>
          <a:prstGeom prst="rect">
            <a:avLst/>
          </a:prstGeom>
        </p:spPr>
      </p:pic>
    </p:spTree>
    <p:extLst>
      <p:ext uri="{BB962C8B-B14F-4D97-AF65-F5344CB8AC3E}">
        <p14:creationId xmlns:p14="http://schemas.microsoft.com/office/powerpoint/2010/main" val="32619361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372E-5039-98F3-5FD2-A3A6B7BEB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F4AF0-4966-9C7B-20EA-562E936F2544}"/>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32" name="TextBox 31">
            <a:extLst>
              <a:ext uri="{FF2B5EF4-FFF2-40B4-BE49-F238E27FC236}">
                <a16:creationId xmlns:a16="http://schemas.microsoft.com/office/drawing/2014/main" id="{11FE02FD-27DA-D3D0-F152-EAF30B92D607}"/>
              </a:ext>
            </a:extLst>
          </p:cNvPr>
          <p:cNvSpPr txBox="1"/>
          <p:nvPr/>
        </p:nvSpPr>
        <p:spPr>
          <a:xfrm>
            <a:off x="5033513" y="1135394"/>
            <a:ext cx="6708805"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identify and examine ethical concepts. They discuss and examine the dimensions of ethical concepts and how they relate to the actions we take in a range of situations.</a:t>
            </a:r>
            <a:endParaRPr lang="en-AU" sz="1300" dirty="0">
              <a:solidFill>
                <a:schemeClr val="bg1">
                  <a:lumMod val="50000"/>
                </a:schemeClr>
              </a:solidFill>
            </a:endParaRPr>
          </a:p>
        </p:txBody>
      </p:sp>
      <p:sp>
        <p:nvSpPr>
          <p:cNvPr id="37" name="TextBox 36">
            <a:extLst>
              <a:ext uri="{FF2B5EF4-FFF2-40B4-BE49-F238E27FC236}">
                <a16:creationId xmlns:a16="http://schemas.microsoft.com/office/drawing/2014/main" id="{5858F202-AD62-C1CF-168C-ACA6245F538B}"/>
              </a:ext>
            </a:extLst>
          </p:cNvPr>
          <p:cNvSpPr txBox="1"/>
          <p:nvPr/>
        </p:nvSpPr>
        <p:spPr>
          <a:xfrm>
            <a:off x="2291836" y="1158620"/>
            <a:ext cx="2160000" cy="584775"/>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solidFill>
                  <a:srgbClr val="000000"/>
                </a:solidFill>
                <a:latin typeface="Arial" charset="0"/>
              </a:rPr>
              <a:t>Explore ethical concepts</a:t>
            </a:r>
          </a:p>
        </p:txBody>
      </p:sp>
      <p:sp>
        <p:nvSpPr>
          <p:cNvPr id="38" name="Isosceles Triangle 37">
            <a:extLst>
              <a:ext uri="{FF2B5EF4-FFF2-40B4-BE49-F238E27FC236}">
                <a16:creationId xmlns:a16="http://schemas.microsoft.com/office/drawing/2014/main" id="{B0FE6473-DA49-7C87-2944-71B5201AA449}"/>
              </a:ext>
            </a:extLst>
          </p:cNvPr>
          <p:cNvSpPr/>
          <p:nvPr/>
        </p:nvSpPr>
        <p:spPr>
          <a:xfrm rot="16200000">
            <a:off x="1774092" y="1217034"/>
            <a:ext cx="600165" cy="46722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Rectangle 5">
            <a:extLst>
              <a:ext uri="{FF2B5EF4-FFF2-40B4-BE49-F238E27FC236}">
                <a16:creationId xmlns:a16="http://schemas.microsoft.com/office/drawing/2014/main" id="{8098FF3E-5352-4234-63C2-C1DC00551FAE}"/>
              </a:ext>
            </a:extLst>
          </p:cNvPr>
          <p:cNvSpPr/>
          <p:nvPr/>
        </p:nvSpPr>
        <p:spPr>
          <a:xfrm>
            <a:off x="4566289" y="4902549"/>
            <a:ext cx="7354312" cy="1253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a:extLst>
              <a:ext uri="{FF2B5EF4-FFF2-40B4-BE49-F238E27FC236}">
                <a16:creationId xmlns:a16="http://schemas.microsoft.com/office/drawing/2014/main" id="{F50F8D83-D4FC-2586-2BEF-9A0626B307DB}"/>
              </a:ext>
            </a:extLst>
          </p:cNvPr>
          <p:cNvSpPr/>
          <p:nvPr/>
        </p:nvSpPr>
        <p:spPr>
          <a:xfrm rot="5400000" flipH="1">
            <a:off x="4390804" y="1215027"/>
            <a:ext cx="591023" cy="480382"/>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1" name="Picture 10">
            <a:extLst>
              <a:ext uri="{FF2B5EF4-FFF2-40B4-BE49-F238E27FC236}">
                <a16:creationId xmlns:a16="http://schemas.microsoft.com/office/drawing/2014/main" id="{27BC831B-6167-8253-243A-28A61AEEC12A}"/>
              </a:ext>
            </a:extLst>
          </p:cNvPr>
          <p:cNvPicPr>
            <a:picLocks noChangeAspect="1"/>
          </p:cNvPicPr>
          <p:nvPr/>
        </p:nvPicPr>
        <p:blipFill>
          <a:blip r:embed="rId3"/>
          <a:stretch>
            <a:fillRect/>
          </a:stretch>
        </p:blipFill>
        <p:spPr>
          <a:xfrm>
            <a:off x="214938" y="967433"/>
            <a:ext cx="1272024" cy="1200861"/>
          </a:xfrm>
          <a:prstGeom prst="rect">
            <a:avLst/>
          </a:prstGeom>
        </p:spPr>
      </p:pic>
      <p:pic>
        <p:nvPicPr>
          <p:cNvPr id="13" name="Picture 12">
            <a:extLst>
              <a:ext uri="{FF2B5EF4-FFF2-40B4-BE49-F238E27FC236}">
                <a16:creationId xmlns:a16="http://schemas.microsoft.com/office/drawing/2014/main" id="{FA80C5F8-FBAB-064E-10F3-4BC477724026}"/>
              </a:ext>
            </a:extLst>
          </p:cNvPr>
          <p:cNvPicPr>
            <a:picLocks noChangeAspect="1"/>
          </p:cNvPicPr>
          <p:nvPr/>
        </p:nvPicPr>
        <p:blipFill>
          <a:blip r:embed="rId4"/>
          <a:stretch>
            <a:fillRect/>
          </a:stretch>
        </p:blipFill>
        <p:spPr>
          <a:xfrm>
            <a:off x="1213613" y="4489712"/>
            <a:ext cx="10706988" cy="1704856"/>
          </a:xfrm>
          <a:prstGeom prst="rect">
            <a:avLst/>
          </a:prstGeom>
        </p:spPr>
      </p:pic>
      <p:pic>
        <p:nvPicPr>
          <p:cNvPr id="10" name="Picture 9">
            <a:extLst>
              <a:ext uri="{FF2B5EF4-FFF2-40B4-BE49-F238E27FC236}">
                <a16:creationId xmlns:a16="http://schemas.microsoft.com/office/drawing/2014/main" id="{C919C505-F0E4-555A-FA5E-8CF02DD16BD5}"/>
              </a:ext>
            </a:extLst>
          </p:cNvPr>
          <p:cNvPicPr>
            <a:picLocks noChangeAspect="1"/>
          </p:cNvPicPr>
          <p:nvPr/>
        </p:nvPicPr>
        <p:blipFill>
          <a:blip r:embed="rId5"/>
          <a:stretch>
            <a:fillRect/>
          </a:stretch>
        </p:blipFill>
        <p:spPr>
          <a:xfrm>
            <a:off x="212850" y="2529113"/>
            <a:ext cx="11766300" cy="1981372"/>
          </a:xfrm>
          <a:prstGeom prst="rect">
            <a:avLst/>
          </a:prstGeom>
        </p:spPr>
      </p:pic>
      <p:pic>
        <p:nvPicPr>
          <p:cNvPr id="17" name="Picture 16">
            <a:extLst>
              <a:ext uri="{FF2B5EF4-FFF2-40B4-BE49-F238E27FC236}">
                <a16:creationId xmlns:a16="http://schemas.microsoft.com/office/drawing/2014/main" id="{4B0D4BFA-D4E6-8499-1BD4-C54C2F9AF35C}"/>
              </a:ext>
            </a:extLst>
          </p:cNvPr>
          <p:cNvPicPr>
            <a:picLocks noChangeAspect="1"/>
          </p:cNvPicPr>
          <p:nvPr/>
        </p:nvPicPr>
        <p:blipFill>
          <a:blip r:embed="rId6"/>
          <a:stretch>
            <a:fillRect/>
          </a:stretch>
        </p:blipFill>
        <p:spPr>
          <a:xfrm>
            <a:off x="3267452" y="4175140"/>
            <a:ext cx="352826" cy="276473"/>
          </a:xfrm>
          <a:prstGeom prst="rect">
            <a:avLst/>
          </a:prstGeom>
        </p:spPr>
      </p:pic>
      <p:pic>
        <p:nvPicPr>
          <p:cNvPr id="18" name="Picture 17">
            <a:extLst>
              <a:ext uri="{FF2B5EF4-FFF2-40B4-BE49-F238E27FC236}">
                <a16:creationId xmlns:a16="http://schemas.microsoft.com/office/drawing/2014/main" id="{3B43953D-4F2D-23D0-D84A-211D9290476F}"/>
              </a:ext>
            </a:extLst>
          </p:cNvPr>
          <p:cNvPicPr>
            <a:picLocks noChangeAspect="1"/>
          </p:cNvPicPr>
          <p:nvPr/>
        </p:nvPicPr>
        <p:blipFill>
          <a:blip r:embed="rId7"/>
          <a:stretch>
            <a:fillRect/>
          </a:stretch>
        </p:blipFill>
        <p:spPr>
          <a:xfrm>
            <a:off x="1486962" y="4177267"/>
            <a:ext cx="353599" cy="274344"/>
          </a:xfrm>
          <a:prstGeom prst="rect">
            <a:avLst/>
          </a:prstGeom>
        </p:spPr>
      </p:pic>
      <p:pic>
        <p:nvPicPr>
          <p:cNvPr id="19" name="Picture 18">
            <a:extLst>
              <a:ext uri="{FF2B5EF4-FFF2-40B4-BE49-F238E27FC236}">
                <a16:creationId xmlns:a16="http://schemas.microsoft.com/office/drawing/2014/main" id="{BCB5BB6D-AD02-4398-013E-7891C09DFAE2}"/>
              </a:ext>
            </a:extLst>
          </p:cNvPr>
          <p:cNvPicPr>
            <a:picLocks noChangeAspect="1"/>
          </p:cNvPicPr>
          <p:nvPr/>
        </p:nvPicPr>
        <p:blipFill>
          <a:blip r:embed="rId7"/>
          <a:stretch>
            <a:fillRect/>
          </a:stretch>
        </p:blipFill>
        <p:spPr>
          <a:xfrm>
            <a:off x="5047169" y="4176901"/>
            <a:ext cx="353599" cy="274344"/>
          </a:xfrm>
          <a:prstGeom prst="rect">
            <a:avLst/>
          </a:prstGeom>
        </p:spPr>
      </p:pic>
      <p:pic>
        <p:nvPicPr>
          <p:cNvPr id="21" name="Picture 20">
            <a:extLst>
              <a:ext uri="{FF2B5EF4-FFF2-40B4-BE49-F238E27FC236}">
                <a16:creationId xmlns:a16="http://schemas.microsoft.com/office/drawing/2014/main" id="{91893D82-5E1C-B55F-CB63-B850EB2C4A35}"/>
              </a:ext>
            </a:extLst>
          </p:cNvPr>
          <p:cNvPicPr>
            <a:picLocks noChangeAspect="1"/>
          </p:cNvPicPr>
          <p:nvPr/>
        </p:nvPicPr>
        <p:blipFill>
          <a:blip r:embed="rId7"/>
          <a:stretch>
            <a:fillRect/>
          </a:stretch>
        </p:blipFill>
        <p:spPr>
          <a:xfrm>
            <a:off x="6827659" y="4175140"/>
            <a:ext cx="353599" cy="274344"/>
          </a:xfrm>
          <a:prstGeom prst="rect">
            <a:avLst/>
          </a:prstGeom>
        </p:spPr>
      </p:pic>
      <p:pic>
        <p:nvPicPr>
          <p:cNvPr id="22" name="Picture 21">
            <a:extLst>
              <a:ext uri="{FF2B5EF4-FFF2-40B4-BE49-F238E27FC236}">
                <a16:creationId xmlns:a16="http://schemas.microsoft.com/office/drawing/2014/main" id="{938DBDB7-36A1-9D5F-405F-643A93D44720}"/>
              </a:ext>
            </a:extLst>
          </p:cNvPr>
          <p:cNvPicPr>
            <a:picLocks noChangeAspect="1"/>
          </p:cNvPicPr>
          <p:nvPr/>
        </p:nvPicPr>
        <p:blipFill>
          <a:blip r:embed="rId7"/>
          <a:stretch>
            <a:fillRect/>
          </a:stretch>
        </p:blipFill>
        <p:spPr>
          <a:xfrm>
            <a:off x="8608149" y="4175140"/>
            <a:ext cx="353599" cy="274344"/>
          </a:xfrm>
          <a:prstGeom prst="rect">
            <a:avLst/>
          </a:prstGeom>
        </p:spPr>
      </p:pic>
      <p:pic>
        <p:nvPicPr>
          <p:cNvPr id="23" name="Picture 22">
            <a:extLst>
              <a:ext uri="{FF2B5EF4-FFF2-40B4-BE49-F238E27FC236}">
                <a16:creationId xmlns:a16="http://schemas.microsoft.com/office/drawing/2014/main" id="{61C59143-5AFF-55E9-577F-0EB2ED3120BA}"/>
              </a:ext>
            </a:extLst>
          </p:cNvPr>
          <p:cNvPicPr>
            <a:picLocks noChangeAspect="1"/>
          </p:cNvPicPr>
          <p:nvPr/>
        </p:nvPicPr>
        <p:blipFill>
          <a:blip r:embed="rId7"/>
          <a:stretch>
            <a:fillRect/>
          </a:stretch>
        </p:blipFill>
        <p:spPr>
          <a:xfrm>
            <a:off x="10388639" y="4175140"/>
            <a:ext cx="353599" cy="274344"/>
          </a:xfrm>
          <a:prstGeom prst="rect">
            <a:avLst/>
          </a:prstGeom>
        </p:spPr>
      </p:pic>
      <p:sp>
        <p:nvSpPr>
          <p:cNvPr id="3" name="TextBox 2">
            <a:extLst>
              <a:ext uri="{FF2B5EF4-FFF2-40B4-BE49-F238E27FC236}">
                <a16:creationId xmlns:a16="http://schemas.microsoft.com/office/drawing/2014/main" id="{8C05CE59-680B-2ECB-0210-A523791495F0}"/>
              </a:ext>
            </a:extLst>
          </p:cNvPr>
          <p:cNvSpPr txBox="1"/>
          <p:nvPr/>
        </p:nvSpPr>
        <p:spPr>
          <a:xfrm>
            <a:off x="210577" y="2255176"/>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Learning continuum</a:t>
            </a:r>
            <a:endParaRPr lang="en-AU" sz="1300" i="1" dirty="0">
              <a:solidFill>
                <a:schemeClr val="bg1">
                  <a:lumMod val="50000"/>
                </a:schemeClr>
              </a:solidFill>
            </a:endParaRPr>
          </a:p>
        </p:txBody>
      </p:sp>
    </p:spTree>
    <p:extLst>
      <p:ext uri="{BB962C8B-B14F-4D97-AF65-F5344CB8AC3E}">
        <p14:creationId xmlns:p14="http://schemas.microsoft.com/office/powerpoint/2010/main" val="236401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93AD-33A7-1289-7925-6109F8D7B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54C39-5567-04F8-6ED5-2130D19A4F10}"/>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16" name="TextBox 15">
            <a:extLst>
              <a:ext uri="{FF2B5EF4-FFF2-40B4-BE49-F238E27FC236}">
                <a16:creationId xmlns:a16="http://schemas.microsoft.com/office/drawing/2014/main" id="{5393C3AE-01E2-4F26-E315-187DB963386F}"/>
              </a:ext>
            </a:extLst>
          </p:cNvPr>
          <p:cNvSpPr txBox="1"/>
          <p:nvPr/>
        </p:nvSpPr>
        <p:spPr>
          <a:xfrm>
            <a:off x="219288" y="2478972"/>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Learning continuum</a:t>
            </a:r>
            <a:endParaRPr lang="en-AU" sz="1300" i="1" dirty="0">
              <a:solidFill>
                <a:schemeClr val="bg1">
                  <a:lumMod val="50000"/>
                </a:schemeClr>
              </a:solidFill>
            </a:endParaRPr>
          </a:p>
        </p:txBody>
      </p:sp>
      <p:sp>
        <p:nvSpPr>
          <p:cNvPr id="11" name="TextBox 10">
            <a:extLst>
              <a:ext uri="{FF2B5EF4-FFF2-40B4-BE49-F238E27FC236}">
                <a16:creationId xmlns:a16="http://schemas.microsoft.com/office/drawing/2014/main" id="{4B100D77-278C-9D62-C1AE-03BF3AEE9874}"/>
              </a:ext>
            </a:extLst>
          </p:cNvPr>
          <p:cNvSpPr txBox="1"/>
          <p:nvPr/>
        </p:nvSpPr>
        <p:spPr>
          <a:xfrm>
            <a:off x="6096000" y="1171071"/>
            <a:ext cx="5817636"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understand the role that values, rights and responsibilities and norms have in ethical decisions. They consider how a range of values relate to established norms of ethical behaviour</a:t>
            </a:r>
            <a:endParaRPr lang="en-AU" sz="1300" dirty="0">
              <a:solidFill>
                <a:schemeClr val="bg1">
                  <a:lumMod val="50000"/>
                </a:schemeClr>
              </a:solidFill>
            </a:endParaRPr>
          </a:p>
        </p:txBody>
      </p:sp>
      <p:sp>
        <p:nvSpPr>
          <p:cNvPr id="4" name="TextBox 3">
            <a:extLst>
              <a:ext uri="{FF2B5EF4-FFF2-40B4-BE49-F238E27FC236}">
                <a16:creationId xmlns:a16="http://schemas.microsoft.com/office/drawing/2014/main" id="{E88D2ECC-A912-F466-A9A3-21B69F5B9448}"/>
              </a:ext>
            </a:extLst>
          </p:cNvPr>
          <p:cNvSpPr txBox="1"/>
          <p:nvPr/>
        </p:nvSpPr>
        <p:spPr>
          <a:xfrm>
            <a:off x="2880018" y="999448"/>
            <a:ext cx="2160000" cy="1077218"/>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solidFill>
                  <a:srgbClr val="000000"/>
                </a:solidFill>
                <a:latin typeface="Arial" charset="0"/>
              </a:rPr>
              <a:t>Examine values, rights and responsibilities and ethical norms</a:t>
            </a:r>
          </a:p>
        </p:txBody>
      </p:sp>
      <p:sp>
        <p:nvSpPr>
          <p:cNvPr id="7" name="Isosceles Triangle 6">
            <a:extLst>
              <a:ext uri="{FF2B5EF4-FFF2-40B4-BE49-F238E27FC236}">
                <a16:creationId xmlns:a16="http://schemas.microsoft.com/office/drawing/2014/main" id="{A8C2A8FF-CACA-B4E3-2221-6108CF341DE1}"/>
              </a:ext>
            </a:extLst>
          </p:cNvPr>
          <p:cNvSpPr/>
          <p:nvPr/>
        </p:nvSpPr>
        <p:spPr>
          <a:xfrm rot="5400000">
            <a:off x="4926591" y="1103764"/>
            <a:ext cx="1077218" cy="868588"/>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9" name="Isosceles Triangle 8">
            <a:extLst>
              <a:ext uri="{FF2B5EF4-FFF2-40B4-BE49-F238E27FC236}">
                <a16:creationId xmlns:a16="http://schemas.microsoft.com/office/drawing/2014/main" id="{F4D809A7-3544-3456-0A52-FF3B4182B236}"/>
              </a:ext>
            </a:extLst>
          </p:cNvPr>
          <p:cNvSpPr/>
          <p:nvPr/>
        </p:nvSpPr>
        <p:spPr>
          <a:xfrm rot="16200000" flipH="1">
            <a:off x="1907115" y="1103763"/>
            <a:ext cx="1077218" cy="868588"/>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6" name="Picture 5">
            <a:extLst>
              <a:ext uri="{FF2B5EF4-FFF2-40B4-BE49-F238E27FC236}">
                <a16:creationId xmlns:a16="http://schemas.microsoft.com/office/drawing/2014/main" id="{22E28596-BD7B-9C7A-5C87-937AE0FD210F}"/>
              </a:ext>
            </a:extLst>
          </p:cNvPr>
          <p:cNvPicPr>
            <a:picLocks noChangeAspect="1"/>
          </p:cNvPicPr>
          <p:nvPr/>
        </p:nvPicPr>
        <p:blipFill>
          <a:blip r:embed="rId3"/>
          <a:stretch>
            <a:fillRect/>
          </a:stretch>
        </p:blipFill>
        <p:spPr>
          <a:xfrm>
            <a:off x="219288" y="1067040"/>
            <a:ext cx="1226720" cy="1158091"/>
          </a:xfrm>
          <a:prstGeom prst="rect">
            <a:avLst/>
          </a:prstGeom>
        </p:spPr>
      </p:pic>
      <p:pic>
        <p:nvPicPr>
          <p:cNvPr id="20" name="Picture 19">
            <a:extLst>
              <a:ext uri="{FF2B5EF4-FFF2-40B4-BE49-F238E27FC236}">
                <a16:creationId xmlns:a16="http://schemas.microsoft.com/office/drawing/2014/main" id="{D9186A86-72CD-554F-E2C7-3940075AA7EB}"/>
              </a:ext>
            </a:extLst>
          </p:cNvPr>
          <p:cNvPicPr>
            <a:picLocks noChangeAspect="1"/>
          </p:cNvPicPr>
          <p:nvPr/>
        </p:nvPicPr>
        <p:blipFill>
          <a:blip r:embed="rId4" cstate="screen">
            <a:extLst>
              <a:ext uri="{28A0092B-C50C-407E-A947-70E740481C1C}">
                <a14:useLocalDpi xmlns:a14="http://schemas.microsoft.com/office/drawing/2010/main"/>
              </a:ext>
            </a:extLst>
          </a:blip>
          <a:srcRect t="24619"/>
          <a:stretch/>
        </p:blipFill>
        <p:spPr>
          <a:xfrm>
            <a:off x="6663970" y="4898461"/>
            <a:ext cx="1819271" cy="1277615"/>
          </a:xfrm>
          <a:prstGeom prst="rect">
            <a:avLst/>
          </a:prstGeom>
        </p:spPr>
      </p:pic>
      <p:pic>
        <p:nvPicPr>
          <p:cNvPr id="22" name="Picture 21">
            <a:extLst>
              <a:ext uri="{FF2B5EF4-FFF2-40B4-BE49-F238E27FC236}">
                <a16:creationId xmlns:a16="http://schemas.microsoft.com/office/drawing/2014/main" id="{656FA0C1-59F7-7674-3994-D945A89E2C23}"/>
              </a:ext>
            </a:extLst>
          </p:cNvPr>
          <p:cNvPicPr>
            <a:picLocks noChangeAspect="1"/>
          </p:cNvPicPr>
          <p:nvPr/>
        </p:nvPicPr>
        <p:blipFill>
          <a:blip r:embed="rId5"/>
          <a:stretch>
            <a:fillRect/>
          </a:stretch>
        </p:blipFill>
        <p:spPr>
          <a:xfrm>
            <a:off x="10211485" y="4481201"/>
            <a:ext cx="1702151" cy="1694876"/>
          </a:xfrm>
          <a:prstGeom prst="rect">
            <a:avLst/>
          </a:prstGeom>
        </p:spPr>
      </p:pic>
      <p:pic>
        <p:nvPicPr>
          <p:cNvPr id="5" name="Picture 4">
            <a:extLst>
              <a:ext uri="{FF2B5EF4-FFF2-40B4-BE49-F238E27FC236}">
                <a16:creationId xmlns:a16="http://schemas.microsoft.com/office/drawing/2014/main" id="{6CD0A176-48A2-68E8-8DC2-395A0C855032}"/>
              </a:ext>
            </a:extLst>
          </p:cNvPr>
          <p:cNvPicPr>
            <a:picLocks noChangeAspect="1"/>
          </p:cNvPicPr>
          <p:nvPr/>
        </p:nvPicPr>
        <p:blipFill>
          <a:blip r:embed="rId6"/>
          <a:stretch>
            <a:fillRect/>
          </a:stretch>
        </p:blipFill>
        <p:spPr>
          <a:xfrm>
            <a:off x="185835" y="2679028"/>
            <a:ext cx="11820330" cy="1765537"/>
          </a:xfrm>
          <a:prstGeom prst="rect">
            <a:avLst/>
          </a:prstGeom>
        </p:spPr>
      </p:pic>
      <p:sp>
        <p:nvSpPr>
          <p:cNvPr id="10" name="Arrow: Right 9">
            <a:extLst>
              <a:ext uri="{FF2B5EF4-FFF2-40B4-BE49-F238E27FC236}">
                <a16:creationId xmlns:a16="http://schemas.microsoft.com/office/drawing/2014/main" id="{5EB3C93B-2D32-B220-0F3D-039C48A16148}"/>
              </a:ext>
            </a:extLst>
          </p:cNvPr>
          <p:cNvSpPr/>
          <p:nvPr/>
        </p:nvSpPr>
        <p:spPr>
          <a:xfrm rot="5400000">
            <a:off x="7170822" y="4501670"/>
            <a:ext cx="278876" cy="278877"/>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3642E54-0AB1-EA25-4F22-72A3C9A80B81}"/>
              </a:ext>
            </a:extLst>
          </p:cNvPr>
          <p:cNvSpPr/>
          <p:nvPr/>
        </p:nvSpPr>
        <p:spPr>
          <a:xfrm>
            <a:off x="7509438" y="4501670"/>
            <a:ext cx="909635" cy="278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5"/>
                </a:solidFill>
              </a:rPr>
              <a:t>Media Arts</a:t>
            </a:r>
          </a:p>
        </p:txBody>
      </p:sp>
    </p:spTree>
    <p:extLst>
      <p:ext uri="{BB962C8B-B14F-4D97-AF65-F5344CB8AC3E}">
        <p14:creationId xmlns:p14="http://schemas.microsoft.com/office/powerpoint/2010/main" val="395095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1991-658D-C099-B08C-E37D23418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BD0BF-AA03-B943-9798-2F9C4AAD26FD}"/>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16" name="TextBox 15">
            <a:extLst>
              <a:ext uri="{FF2B5EF4-FFF2-40B4-BE49-F238E27FC236}">
                <a16:creationId xmlns:a16="http://schemas.microsoft.com/office/drawing/2014/main" id="{CBA42F13-3E89-6328-2FFF-7AA23D76BCF8}"/>
              </a:ext>
            </a:extLst>
          </p:cNvPr>
          <p:cNvSpPr txBox="1"/>
          <p:nvPr/>
        </p:nvSpPr>
        <p:spPr>
          <a:xfrm>
            <a:off x="233265" y="2317360"/>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Learning continuum</a:t>
            </a:r>
            <a:endParaRPr lang="en-AU" sz="1300" i="1" dirty="0">
              <a:solidFill>
                <a:schemeClr val="bg1">
                  <a:lumMod val="50000"/>
                </a:schemeClr>
              </a:solidFill>
            </a:endParaRPr>
          </a:p>
        </p:txBody>
      </p:sp>
      <p:sp>
        <p:nvSpPr>
          <p:cNvPr id="11" name="TextBox 10">
            <a:extLst>
              <a:ext uri="{FF2B5EF4-FFF2-40B4-BE49-F238E27FC236}">
                <a16:creationId xmlns:a16="http://schemas.microsoft.com/office/drawing/2014/main" id="{92E8CEF0-F5BC-523C-D771-54CB399CAA72}"/>
              </a:ext>
            </a:extLst>
          </p:cNvPr>
          <p:cNvSpPr txBox="1"/>
          <p:nvPr/>
        </p:nvSpPr>
        <p:spPr>
          <a:xfrm>
            <a:off x="5556891" y="1048877"/>
            <a:ext cx="6256586"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explore the factors that influence emotions in themselves and in others, and how emotional responses affect behaviour in a range of contexts.</a:t>
            </a:r>
            <a:endParaRPr lang="en-AU" sz="1300" dirty="0">
              <a:solidFill>
                <a:schemeClr val="bg1">
                  <a:lumMod val="50000"/>
                </a:schemeClr>
              </a:solidFill>
            </a:endParaRPr>
          </a:p>
        </p:txBody>
      </p:sp>
      <p:sp>
        <p:nvSpPr>
          <p:cNvPr id="4" name="TextBox 3">
            <a:extLst>
              <a:ext uri="{FF2B5EF4-FFF2-40B4-BE49-F238E27FC236}">
                <a16:creationId xmlns:a16="http://schemas.microsoft.com/office/drawing/2014/main" id="{51745C65-B68A-C67B-7C52-ACA5245DA31E}"/>
              </a:ext>
            </a:extLst>
          </p:cNvPr>
          <p:cNvSpPr txBox="1"/>
          <p:nvPr/>
        </p:nvSpPr>
        <p:spPr>
          <a:xfrm>
            <a:off x="2304140" y="981631"/>
            <a:ext cx="2160000" cy="830997"/>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solidFill>
                  <a:srgbClr val="000000"/>
                </a:solidFill>
                <a:latin typeface="Arial" charset="0"/>
              </a:rPr>
              <a:t>Explore ethical perspectives and frameworks</a:t>
            </a:r>
          </a:p>
        </p:txBody>
      </p:sp>
      <p:sp>
        <p:nvSpPr>
          <p:cNvPr id="9" name="Isosceles Triangle 8">
            <a:extLst>
              <a:ext uri="{FF2B5EF4-FFF2-40B4-BE49-F238E27FC236}">
                <a16:creationId xmlns:a16="http://schemas.microsoft.com/office/drawing/2014/main" id="{B85B8A24-8D94-98F1-6519-1DC95CDD5A7A}"/>
              </a:ext>
            </a:extLst>
          </p:cNvPr>
          <p:cNvSpPr/>
          <p:nvPr/>
        </p:nvSpPr>
        <p:spPr>
          <a:xfrm rot="16200000">
            <a:off x="1485943" y="996528"/>
            <a:ext cx="830998" cy="805395"/>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0" name="Isosceles Triangle 9">
            <a:extLst>
              <a:ext uri="{FF2B5EF4-FFF2-40B4-BE49-F238E27FC236}">
                <a16:creationId xmlns:a16="http://schemas.microsoft.com/office/drawing/2014/main" id="{09526BEE-CF49-0606-C679-04B5BCAA849B}"/>
              </a:ext>
            </a:extLst>
          </p:cNvPr>
          <p:cNvSpPr/>
          <p:nvPr/>
        </p:nvSpPr>
        <p:spPr>
          <a:xfrm rot="5400000" flipH="1">
            <a:off x="4481858" y="948212"/>
            <a:ext cx="846697" cy="882134"/>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6" name="Picture 5">
            <a:extLst>
              <a:ext uri="{FF2B5EF4-FFF2-40B4-BE49-F238E27FC236}">
                <a16:creationId xmlns:a16="http://schemas.microsoft.com/office/drawing/2014/main" id="{69D653DE-C9C6-1BF3-9D61-4013F64C57A1}"/>
              </a:ext>
            </a:extLst>
          </p:cNvPr>
          <p:cNvPicPr>
            <a:picLocks noChangeAspect="1"/>
          </p:cNvPicPr>
          <p:nvPr/>
        </p:nvPicPr>
        <p:blipFill>
          <a:blip r:embed="rId3"/>
          <a:stretch>
            <a:fillRect/>
          </a:stretch>
        </p:blipFill>
        <p:spPr>
          <a:xfrm>
            <a:off x="315430" y="937078"/>
            <a:ext cx="1098329" cy="1081033"/>
          </a:xfrm>
          <a:prstGeom prst="rect">
            <a:avLst/>
          </a:prstGeom>
        </p:spPr>
      </p:pic>
      <p:pic>
        <p:nvPicPr>
          <p:cNvPr id="5" name="Picture 4">
            <a:extLst>
              <a:ext uri="{FF2B5EF4-FFF2-40B4-BE49-F238E27FC236}">
                <a16:creationId xmlns:a16="http://schemas.microsoft.com/office/drawing/2014/main" id="{AF81C70D-05CA-05D4-BC46-EC94A916E158}"/>
              </a:ext>
            </a:extLst>
          </p:cNvPr>
          <p:cNvPicPr>
            <a:picLocks noChangeAspect="1"/>
          </p:cNvPicPr>
          <p:nvPr/>
        </p:nvPicPr>
        <p:blipFill>
          <a:blip r:embed="rId4"/>
          <a:stretch>
            <a:fillRect/>
          </a:stretch>
        </p:blipFill>
        <p:spPr>
          <a:xfrm>
            <a:off x="233265" y="2483044"/>
            <a:ext cx="11801020" cy="1715716"/>
          </a:xfrm>
          <a:prstGeom prst="rect">
            <a:avLst/>
          </a:prstGeom>
        </p:spPr>
      </p:pic>
      <p:pic>
        <p:nvPicPr>
          <p:cNvPr id="8" name="Picture 7">
            <a:extLst>
              <a:ext uri="{FF2B5EF4-FFF2-40B4-BE49-F238E27FC236}">
                <a16:creationId xmlns:a16="http://schemas.microsoft.com/office/drawing/2014/main" id="{77D681B2-6E9F-FEC2-C135-B4530940B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7320" y="4198760"/>
            <a:ext cx="1373242" cy="1987436"/>
          </a:xfrm>
          <a:prstGeom prst="rect">
            <a:avLst/>
          </a:prstGeom>
        </p:spPr>
      </p:pic>
      <p:pic>
        <p:nvPicPr>
          <p:cNvPr id="14" name="Picture 13">
            <a:extLst>
              <a:ext uri="{FF2B5EF4-FFF2-40B4-BE49-F238E27FC236}">
                <a16:creationId xmlns:a16="http://schemas.microsoft.com/office/drawing/2014/main" id="{A97F63FE-1198-13EF-6DE2-EAE7D7217C92}"/>
              </a:ext>
            </a:extLst>
          </p:cNvPr>
          <p:cNvPicPr>
            <a:picLocks noChangeAspect="1"/>
          </p:cNvPicPr>
          <p:nvPr/>
        </p:nvPicPr>
        <p:blipFill>
          <a:blip r:embed="rId6"/>
          <a:stretch>
            <a:fillRect/>
          </a:stretch>
        </p:blipFill>
        <p:spPr>
          <a:xfrm>
            <a:off x="4905206" y="4198760"/>
            <a:ext cx="1323542" cy="2189410"/>
          </a:xfrm>
          <a:prstGeom prst="rect">
            <a:avLst/>
          </a:prstGeom>
        </p:spPr>
      </p:pic>
    </p:spTree>
    <p:extLst>
      <p:ext uri="{BB962C8B-B14F-4D97-AF65-F5344CB8AC3E}">
        <p14:creationId xmlns:p14="http://schemas.microsoft.com/office/powerpoint/2010/main" val="278666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E3E8C-C82A-850F-D4CB-3B25E3F1B09D}"/>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FEA852C-FE05-4B30-6C6B-2ABBE6069468}"/>
              </a:ext>
            </a:extLst>
          </p:cNvPr>
          <p:cNvGraphicFramePr/>
          <p:nvPr>
            <p:extLst>
              <p:ext uri="{D42A27DB-BD31-4B8C-83A1-F6EECF244321}">
                <p14:modId xmlns:p14="http://schemas.microsoft.com/office/powerpoint/2010/main" val="68559417"/>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31BCCEFD-7711-D9A5-0EFA-CC07FD4298A0}"/>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93316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09B5-CD4F-FAF9-F2D4-BB719A801AE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90DE58-4DA7-4135-50E5-B7E3DBA0D598}"/>
              </a:ext>
            </a:extLst>
          </p:cNvPr>
          <p:cNvSpPr txBox="1">
            <a:spLocks/>
          </p:cNvSpPr>
          <p:nvPr/>
        </p:nvSpPr>
        <p:spPr>
          <a:xfrm>
            <a:off x="436033" y="366184"/>
            <a:ext cx="10435167" cy="58916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An approach for embedding the capability in planning</a:t>
            </a:r>
          </a:p>
        </p:txBody>
      </p:sp>
      <p:sp>
        <p:nvSpPr>
          <p:cNvPr id="8" name="Rectangle: Rounded Corners 7">
            <a:extLst>
              <a:ext uri="{FF2B5EF4-FFF2-40B4-BE49-F238E27FC236}">
                <a16:creationId xmlns:a16="http://schemas.microsoft.com/office/drawing/2014/main" id="{F9BBB11F-7979-66C7-172E-ECE362B0BB43}"/>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10" name="Rectangle: Rounded Corners 9">
            <a:extLst>
              <a:ext uri="{FF2B5EF4-FFF2-40B4-BE49-F238E27FC236}">
                <a16:creationId xmlns:a16="http://schemas.microsoft.com/office/drawing/2014/main" id="{506E4E66-C2F5-E0D1-2CCA-4B3A92D81BB1}"/>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B40854C-FF70-CF6C-E510-79D5981C9305}"/>
              </a:ext>
            </a:extLst>
          </p:cNvPr>
          <p:cNvSpPr/>
          <p:nvPr/>
        </p:nvSpPr>
        <p:spPr>
          <a:xfrm>
            <a:off x="8984910" y="2105560"/>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03FAA93D-E5B8-8F8E-CF61-510C7D37AC39}"/>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17" name="TextBox 16">
            <a:extLst>
              <a:ext uri="{FF2B5EF4-FFF2-40B4-BE49-F238E27FC236}">
                <a16:creationId xmlns:a16="http://schemas.microsoft.com/office/drawing/2014/main" id="{24419B4F-F650-031A-D7B9-534B2F8E74A1}"/>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dirty="0">
                <a:solidFill>
                  <a:srgbClr val="3BB554"/>
                </a:solidFill>
                <a:latin typeface="Arial"/>
                <a:cs typeface="Arial"/>
              </a:rPr>
              <a:t>Sequence teaching and learning</a:t>
            </a:r>
            <a:endParaRPr lang="en-AU" sz="1867" b="1" dirty="0">
              <a:solidFill>
                <a:srgbClr val="3BB554"/>
              </a:solidFill>
              <a:latin typeface="Calibri" panose="020F0502020204030204"/>
            </a:endParaRPr>
          </a:p>
        </p:txBody>
      </p:sp>
      <p:cxnSp>
        <p:nvCxnSpPr>
          <p:cNvPr id="30" name="Straight Arrow Connector 29">
            <a:extLst>
              <a:ext uri="{FF2B5EF4-FFF2-40B4-BE49-F238E27FC236}">
                <a16:creationId xmlns:a16="http://schemas.microsoft.com/office/drawing/2014/main" id="{A1E83BAC-8886-0800-9ED7-52C63A3B44C5}"/>
              </a:ext>
            </a:extLst>
          </p:cNvPr>
          <p:cNvCxnSpPr>
            <a:cxnSpLocks/>
          </p:cNvCxnSpPr>
          <p:nvPr/>
        </p:nvCxnSpPr>
        <p:spPr>
          <a:xfrm>
            <a:off x="4812545" y="1812371"/>
            <a:ext cx="6029815" cy="0"/>
          </a:xfrm>
          <a:prstGeom prst="straightConnector1">
            <a:avLst/>
          </a:prstGeom>
          <a:ln w="38100">
            <a:solidFill>
              <a:srgbClr val="3BB55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C1FBCC7-D206-B40D-2AF8-F9D92825C4EF}"/>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7B3260B5-FD84-FCF2-3315-B62A052AA2F0}"/>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2823D38E-91A8-5C4D-4388-C3AA6AF9AA01}"/>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7EC1FDB2-5643-339C-501C-3C5DF40D2156}"/>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BFC0732-7A6D-1DCD-4C18-F0998C283DE6}"/>
              </a:ext>
            </a:extLst>
          </p:cNvPr>
          <p:cNvSpPr txBox="1"/>
          <p:nvPr/>
        </p:nvSpPr>
        <p:spPr>
          <a:xfrm>
            <a:off x="556503" y="2981278"/>
            <a:ext cx="1560000" cy="348878"/>
          </a:xfrm>
          <a:prstGeom prst="rect">
            <a:avLst/>
          </a:prstGeom>
          <a:noFill/>
        </p:spPr>
        <p:txBody>
          <a:bodyPr wrap="square" lIns="121920" tIns="60960" rIns="121920" bIns="60960" rtlCol="0" anchor="t">
            <a:spAutoFit/>
          </a:bodyPr>
          <a:lstStyle/>
          <a:p>
            <a:pPr algn="ctr" defTabSz="914377">
              <a:defRPr/>
            </a:pPr>
            <a:r>
              <a:rPr lang="en-AU" sz="1467" b="1" dirty="0">
                <a:solidFill>
                  <a:srgbClr val="7F7F7F"/>
                </a:solidFill>
                <a:latin typeface="Arial"/>
                <a:cs typeface="Arial"/>
              </a:rPr>
              <a:t>Learning area</a:t>
            </a:r>
            <a:endParaRPr lang="en-AU" sz="1467" b="1" dirty="0">
              <a:solidFill>
                <a:srgbClr val="7F7F7F"/>
              </a:solidFill>
              <a:latin typeface="Calibri" panose="020F0502020204030204"/>
            </a:endParaRPr>
          </a:p>
        </p:txBody>
      </p:sp>
      <p:cxnSp>
        <p:nvCxnSpPr>
          <p:cNvPr id="37" name="Straight Arrow Connector 36">
            <a:extLst>
              <a:ext uri="{FF2B5EF4-FFF2-40B4-BE49-F238E27FC236}">
                <a16:creationId xmlns:a16="http://schemas.microsoft.com/office/drawing/2014/main" id="{650C923D-63DD-BC1F-DF2A-23B34C796D10}"/>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38BC74-0FBA-7549-3EF9-FD8673659984}"/>
              </a:ext>
            </a:extLst>
          </p:cNvPr>
          <p:cNvSpPr txBox="1"/>
          <p:nvPr/>
        </p:nvSpPr>
        <p:spPr>
          <a:xfrm>
            <a:off x="2538974" y="2981278"/>
            <a:ext cx="1872000" cy="348878"/>
          </a:xfrm>
          <a:prstGeom prst="rect">
            <a:avLst/>
          </a:prstGeom>
          <a:noFill/>
        </p:spPr>
        <p:txBody>
          <a:bodyPr wrap="square" lIns="0" tIns="60960" rIns="0" bIns="60960" rtlCol="0" anchor="t">
            <a:spAutoFit/>
          </a:bodyPr>
          <a:lstStyle/>
          <a:p>
            <a:pPr algn="ctr" defTabSz="914377">
              <a:defRPr/>
            </a:pPr>
            <a:r>
              <a:rPr lang="en-AU" sz="1467" b="1" dirty="0">
                <a:solidFill>
                  <a:srgbClr val="7F7F7F"/>
                </a:solidFill>
                <a:latin typeface="Arial"/>
                <a:cs typeface="Arial"/>
              </a:rPr>
              <a:t>General capability</a:t>
            </a:r>
            <a:endParaRPr lang="en-AU" sz="1467" b="1" dirty="0">
              <a:solidFill>
                <a:srgbClr val="7F7F7F"/>
              </a:solidFill>
              <a:latin typeface="Calibri" panose="020F0502020204030204"/>
            </a:endParaRPr>
          </a:p>
        </p:txBody>
      </p:sp>
      <p:cxnSp>
        <p:nvCxnSpPr>
          <p:cNvPr id="39" name="Straight Connector 38">
            <a:extLst>
              <a:ext uri="{FF2B5EF4-FFF2-40B4-BE49-F238E27FC236}">
                <a16:creationId xmlns:a16="http://schemas.microsoft.com/office/drawing/2014/main" id="{E2F35C33-9B9B-E480-5A92-C8AF39606E9D}"/>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5F1ED692-6721-7921-DD34-CCB3CC90951B}"/>
              </a:ext>
            </a:extLst>
          </p:cNvPr>
          <p:cNvSpPr/>
          <p:nvPr/>
        </p:nvSpPr>
        <p:spPr>
          <a:xfrm>
            <a:off x="5240001"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within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planning</a:t>
            </a:r>
          </a:p>
        </p:txBody>
      </p:sp>
      <p:sp>
        <p:nvSpPr>
          <p:cNvPr id="41" name="Rectangle: Rounded Corners 40">
            <a:extLst>
              <a:ext uri="{FF2B5EF4-FFF2-40B4-BE49-F238E27FC236}">
                <a16:creationId xmlns:a16="http://schemas.microsoft.com/office/drawing/2014/main" id="{052A9C8F-C11C-84BE-3D81-739D63D3F2EA}"/>
              </a:ext>
            </a:extLst>
          </p:cNvPr>
          <p:cNvSpPr/>
          <p:nvPr/>
        </p:nvSpPr>
        <p:spPr>
          <a:xfrm>
            <a:off x="7112455"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24325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B3B5-B61C-E201-102C-AB0C571511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508BAA-3E2B-963E-EF6B-A1BDB4345774}"/>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Identify curriculum</a:t>
            </a:r>
          </a:p>
        </p:txBody>
      </p:sp>
      <p:sp>
        <p:nvSpPr>
          <p:cNvPr id="2" name="Rectangle: Rounded Corners 1">
            <a:extLst>
              <a:ext uri="{FF2B5EF4-FFF2-40B4-BE49-F238E27FC236}">
                <a16:creationId xmlns:a16="http://schemas.microsoft.com/office/drawing/2014/main" id="{A1ECE2C6-513D-B50F-4CD5-009C0F63C01A}"/>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4" name="Rectangle: Rounded Corners 3">
            <a:extLst>
              <a:ext uri="{FF2B5EF4-FFF2-40B4-BE49-F238E27FC236}">
                <a16:creationId xmlns:a16="http://schemas.microsoft.com/office/drawing/2014/main" id="{79D25F12-D9CD-24F2-8060-C645F40B4EEB}"/>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2F215F0-FBF1-F96F-D31F-073C8858F3C4}"/>
              </a:ext>
            </a:extLst>
          </p:cNvPr>
          <p:cNvSpPr/>
          <p:nvPr/>
        </p:nvSpPr>
        <p:spPr>
          <a:xfrm>
            <a:off x="8984910"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Provide opportunities for students to practise and receive feedback</a:t>
            </a:r>
          </a:p>
        </p:txBody>
      </p:sp>
      <p:sp>
        <p:nvSpPr>
          <p:cNvPr id="6" name="TextBox 5">
            <a:extLst>
              <a:ext uri="{FF2B5EF4-FFF2-40B4-BE49-F238E27FC236}">
                <a16:creationId xmlns:a16="http://schemas.microsoft.com/office/drawing/2014/main" id="{C907D402-7883-AEBB-E170-13E48ED84655}"/>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7" name="TextBox 6">
            <a:extLst>
              <a:ext uri="{FF2B5EF4-FFF2-40B4-BE49-F238E27FC236}">
                <a16:creationId xmlns:a16="http://schemas.microsoft.com/office/drawing/2014/main" id="{B1034377-B22C-9855-5B84-BFD6D8D858EC}"/>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a:solidFill>
                  <a:schemeClr val="accent1">
                    <a:lumMod val="20000"/>
                    <a:lumOff val="80000"/>
                  </a:schemeClr>
                </a:solidFill>
                <a:latin typeface="Arial"/>
                <a:cs typeface="Arial"/>
              </a:rPr>
              <a:t>Sequence teaching and learning</a:t>
            </a:r>
            <a:endParaRPr lang="en-AU" sz="1867" b="1">
              <a:solidFill>
                <a:schemeClr val="accent1">
                  <a:lumMod val="20000"/>
                  <a:lumOff val="80000"/>
                </a:schemeClr>
              </a:solidFill>
              <a:latin typeface="Calibri" panose="020F0502020204030204"/>
            </a:endParaRPr>
          </a:p>
        </p:txBody>
      </p:sp>
      <p:cxnSp>
        <p:nvCxnSpPr>
          <p:cNvPr id="9" name="Straight Arrow Connector 8">
            <a:extLst>
              <a:ext uri="{FF2B5EF4-FFF2-40B4-BE49-F238E27FC236}">
                <a16:creationId xmlns:a16="http://schemas.microsoft.com/office/drawing/2014/main" id="{73483CE7-915E-B7BD-2F9C-112D41F03F3B}"/>
              </a:ext>
            </a:extLst>
          </p:cNvPr>
          <p:cNvCxnSpPr>
            <a:cxnSpLocks/>
          </p:cNvCxnSpPr>
          <p:nvPr/>
        </p:nvCxnSpPr>
        <p:spPr>
          <a:xfrm>
            <a:off x="4812545" y="1812371"/>
            <a:ext cx="6029815" cy="0"/>
          </a:xfrm>
          <a:prstGeom prst="straightConnector1">
            <a:avLst/>
          </a:prstGeom>
          <a:ln w="381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AA4F87F-040F-0677-9A30-8E3942FAF721}"/>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182B628-EBE6-2536-AC39-612AEB7E3ECC}"/>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DFD36B-3F80-EFAD-4110-F66CEC5DC3B6}"/>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D19616-B411-5691-8C4C-6E1786BEA49F}"/>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58A2151-A3C7-3069-730D-D4B7647E4558}"/>
              </a:ext>
            </a:extLst>
          </p:cNvPr>
          <p:cNvSpPr txBox="1"/>
          <p:nvPr/>
        </p:nvSpPr>
        <p:spPr>
          <a:xfrm>
            <a:off x="556503" y="2981278"/>
            <a:ext cx="1560000" cy="348878"/>
          </a:xfrm>
          <a:prstGeom prst="rect">
            <a:avLst/>
          </a:prstGeom>
          <a:noFill/>
        </p:spPr>
        <p:txBody>
          <a:bodyPr wrap="square" lIns="121920" tIns="60960" rIns="121920" bIns="60960" rtlCol="0" anchor="t">
            <a:spAutoFit/>
          </a:bodyPr>
          <a:lstStyle/>
          <a:p>
            <a:pPr algn="ctr" defTabSz="914377">
              <a:defRPr/>
            </a:pPr>
            <a:r>
              <a:rPr lang="en-AU" sz="1467" b="1" dirty="0">
                <a:solidFill>
                  <a:srgbClr val="7F7F7F"/>
                </a:solidFill>
                <a:latin typeface="Arial"/>
                <a:cs typeface="Arial"/>
              </a:rPr>
              <a:t>Learning area</a:t>
            </a:r>
            <a:endParaRPr lang="en-AU" sz="1467" b="1" dirty="0">
              <a:solidFill>
                <a:srgbClr val="7F7F7F"/>
              </a:solidFill>
              <a:latin typeface="Calibri" panose="020F0502020204030204"/>
            </a:endParaRPr>
          </a:p>
        </p:txBody>
      </p:sp>
      <p:cxnSp>
        <p:nvCxnSpPr>
          <p:cNvPr id="19" name="Straight Arrow Connector 18">
            <a:extLst>
              <a:ext uri="{FF2B5EF4-FFF2-40B4-BE49-F238E27FC236}">
                <a16:creationId xmlns:a16="http://schemas.microsoft.com/office/drawing/2014/main" id="{0D2B9A10-E130-80E2-D7F3-96182150FF79}"/>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7BBC7F4-9E4B-8FDA-004D-73A344D77E41}"/>
              </a:ext>
            </a:extLst>
          </p:cNvPr>
          <p:cNvSpPr txBox="1"/>
          <p:nvPr/>
        </p:nvSpPr>
        <p:spPr>
          <a:xfrm>
            <a:off x="2538974" y="2981278"/>
            <a:ext cx="1872000" cy="348878"/>
          </a:xfrm>
          <a:prstGeom prst="rect">
            <a:avLst/>
          </a:prstGeom>
          <a:noFill/>
        </p:spPr>
        <p:txBody>
          <a:bodyPr wrap="square" lIns="0" tIns="60960" rIns="0" bIns="60960" rtlCol="0" anchor="t">
            <a:spAutoFit/>
          </a:bodyPr>
          <a:lstStyle/>
          <a:p>
            <a:pPr algn="ctr" defTabSz="914377">
              <a:defRPr/>
            </a:pPr>
            <a:r>
              <a:rPr lang="en-AU" sz="1467" b="1" dirty="0">
                <a:solidFill>
                  <a:srgbClr val="7F7F7F"/>
                </a:solidFill>
                <a:latin typeface="Arial"/>
                <a:cs typeface="Arial"/>
              </a:rPr>
              <a:t>General capability</a:t>
            </a:r>
            <a:endParaRPr lang="en-AU" sz="1467" b="1" dirty="0">
              <a:solidFill>
                <a:srgbClr val="7F7F7F"/>
              </a:solidFill>
              <a:latin typeface="Calibri" panose="020F0502020204030204"/>
            </a:endParaRPr>
          </a:p>
        </p:txBody>
      </p:sp>
      <p:cxnSp>
        <p:nvCxnSpPr>
          <p:cNvPr id="21" name="Straight Connector 20">
            <a:extLst>
              <a:ext uri="{FF2B5EF4-FFF2-40B4-BE49-F238E27FC236}">
                <a16:creationId xmlns:a16="http://schemas.microsoft.com/office/drawing/2014/main" id="{6D03AB95-0976-6FCA-10CC-9B5CE3EC7C57}"/>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4D80423-7F60-3D4E-4C09-14085A9768DD}"/>
              </a:ext>
            </a:extLst>
          </p:cNvPr>
          <p:cNvSpPr/>
          <p:nvPr/>
        </p:nvSpPr>
        <p:spPr>
          <a:xfrm>
            <a:off x="5240001"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Select and sequence learning activities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within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planning</a:t>
            </a:r>
          </a:p>
        </p:txBody>
      </p:sp>
      <p:sp>
        <p:nvSpPr>
          <p:cNvPr id="23" name="Rectangle: Rounded Corners 22">
            <a:extLst>
              <a:ext uri="{FF2B5EF4-FFF2-40B4-BE49-F238E27FC236}">
                <a16:creationId xmlns:a16="http://schemas.microsoft.com/office/drawing/2014/main" id="{A657392F-6A72-5586-AFEE-2A10DA50E56C}"/>
              </a:ext>
            </a:extLst>
          </p:cNvPr>
          <p:cNvSpPr/>
          <p:nvPr/>
        </p:nvSpPr>
        <p:spPr>
          <a:xfrm>
            <a:off x="7112455"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390273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A8C9-6BB3-A158-88DD-7E7E6AFCE11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3E622F-9F01-7229-5E20-F74C0D681BC6}"/>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Years </a:t>
            </a:r>
            <a:r>
              <a:rPr lang="en-AU" sz="3200" dirty="0">
                <a:solidFill>
                  <a:srgbClr val="000000"/>
                </a:solidFill>
              </a:rPr>
              <a:t>4 HASS</a:t>
            </a: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example</a:t>
            </a:r>
          </a:p>
        </p:txBody>
      </p:sp>
      <p:graphicFrame>
        <p:nvGraphicFramePr>
          <p:cNvPr id="10" name="Content Placeholder 3">
            <a:extLst>
              <a:ext uri="{FF2B5EF4-FFF2-40B4-BE49-F238E27FC236}">
                <a16:creationId xmlns:a16="http://schemas.microsoft.com/office/drawing/2014/main" id="{3E0046A4-5270-8558-A010-D3B58896E2DA}"/>
              </a:ext>
            </a:extLst>
          </p:cNvPr>
          <p:cNvGraphicFramePr>
            <a:graphicFrameLocks/>
          </p:cNvGraphicFramePr>
          <p:nvPr>
            <p:extLst>
              <p:ext uri="{D42A27DB-BD31-4B8C-83A1-F6EECF244321}">
                <p14:modId xmlns:p14="http://schemas.microsoft.com/office/powerpoint/2010/main" val="2659365823"/>
              </p:ext>
            </p:extLst>
          </p:nvPr>
        </p:nvGraphicFramePr>
        <p:xfrm>
          <a:off x="436032" y="4292305"/>
          <a:ext cx="10568852" cy="1843984"/>
        </p:xfrm>
        <a:graphic>
          <a:graphicData uri="http://schemas.openxmlformats.org/drawingml/2006/table">
            <a:tbl>
              <a:tblPr firstRow="1" bandRow="1">
                <a:tableStyleId>{17292A2E-F333-43FB-9621-5CBBE7FDCDCB}</a:tableStyleId>
              </a:tblPr>
              <a:tblGrid>
                <a:gridCol w="10568852">
                  <a:extLst>
                    <a:ext uri="{9D8B030D-6E8A-4147-A177-3AD203B41FA5}">
                      <a16:colId xmlns:a16="http://schemas.microsoft.com/office/drawing/2014/main" val="20000"/>
                    </a:ext>
                  </a:extLst>
                </a:gridCol>
              </a:tblGrid>
              <a:tr h="293961">
                <a:tc>
                  <a:txBody>
                    <a:bodyPr/>
                    <a:lstStyle/>
                    <a:p>
                      <a:pPr algn="l"/>
                      <a:r>
                        <a:rPr lang="en-AU" sz="1600" dirty="0">
                          <a:latin typeface="Arial" panose="020B0604020202020204" pitchFamily="34" charset="0"/>
                          <a:cs typeface="Arial" panose="020B0604020202020204" pitchFamily="34" charset="0"/>
                        </a:rPr>
                        <a:t>Unit 1 — Me and my community</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441229">
                <a:tc>
                  <a:txBody>
                    <a:bodyPr/>
                    <a:lstStyle/>
                    <a:p>
                      <a:r>
                        <a:rPr lang="en-AU" sz="1600" kern="1200" dirty="0">
                          <a:solidFill>
                            <a:schemeClr val="tx1"/>
                          </a:solidFill>
                          <a:effectLst/>
                          <a:latin typeface="+mn-lt"/>
                          <a:ea typeface="+mn-ea"/>
                          <a:cs typeface="+mn-cs"/>
                        </a:rPr>
                        <a:t>Students reflect on how their identity is shaped by their connections, culture and shared experiences. The class collaboratively develops a list of factors that may shape a person’s identity and identify the diversity of cultural, religious and/or social groups in their own community. Students describe the groups they belong to that contribute to shaping their identity (e.g. family, school groups, community groups). They also examine the role of rules, laws, First Nations Lore and other cultural guiding systems in supporting fair, safe and respectful communities. Students locate and collect information to create a storyboard showing themselves as part of their community.</a:t>
                      </a:r>
                      <a:endParaRPr lang="en-US" sz="12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4424D7AB-27D7-46C2-A0F5-A9BD7D9E6D31}"/>
              </a:ext>
            </a:extLst>
          </p:cNvPr>
          <p:cNvPicPr>
            <a:picLocks noChangeAspect="1"/>
          </p:cNvPicPr>
          <p:nvPr/>
        </p:nvPicPr>
        <p:blipFill>
          <a:blip r:embed="rId3"/>
          <a:stretch>
            <a:fillRect/>
          </a:stretch>
        </p:blipFill>
        <p:spPr>
          <a:xfrm>
            <a:off x="436033" y="902503"/>
            <a:ext cx="2624219" cy="2516261"/>
          </a:xfrm>
          <a:prstGeom prst="rect">
            <a:avLst/>
          </a:prstGeom>
        </p:spPr>
      </p:pic>
      <p:sp>
        <p:nvSpPr>
          <p:cNvPr id="5" name="Rectangle 4">
            <a:extLst>
              <a:ext uri="{FF2B5EF4-FFF2-40B4-BE49-F238E27FC236}">
                <a16:creationId xmlns:a16="http://schemas.microsoft.com/office/drawing/2014/main" id="{5A45A807-AB5D-9352-D61F-679DEE2C544A}"/>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128F19E1-D885-09E6-380D-32AAE6B03065}"/>
              </a:ext>
            </a:extLst>
          </p:cNvPr>
          <p:cNvSpPr/>
          <p:nvPr/>
        </p:nvSpPr>
        <p:spPr>
          <a:xfrm>
            <a:off x="481289" y="195199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a:extLst>
              <a:ext uri="{FF2B5EF4-FFF2-40B4-BE49-F238E27FC236}">
                <a16:creationId xmlns:a16="http://schemas.microsoft.com/office/drawing/2014/main" id="{C18D6C0A-175A-1A4A-7BAE-154C1715013F}"/>
              </a:ext>
            </a:extLst>
          </p:cNvPr>
          <p:cNvGraphicFramePr>
            <a:graphicFrameLocks/>
          </p:cNvGraphicFramePr>
          <p:nvPr>
            <p:extLst>
              <p:ext uri="{D42A27DB-BD31-4B8C-83A1-F6EECF244321}">
                <p14:modId xmlns:p14="http://schemas.microsoft.com/office/powerpoint/2010/main" val="4212331514"/>
              </p:ext>
            </p:extLst>
          </p:nvPr>
        </p:nvGraphicFramePr>
        <p:xfrm>
          <a:off x="3033777" y="990925"/>
          <a:ext cx="6960456" cy="3220783"/>
        </p:xfrm>
        <a:graphic>
          <a:graphicData uri="http://schemas.openxmlformats.org/drawingml/2006/table">
            <a:tbl>
              <a:tblPr firstRow="1" bandRow="1">
                <a:tableStyleId>{17292A2E-F333-43FB-9621-5CBBE7FDCDCB}</a:tableStyleId>
              </a:tblPr>
              <a:tblGrid>
                <a:gridCol w="2347041">
                  <a:extLst>
                    <a:ext uri="{9D8B030D-6E8A-4147-A177-3AD203B41FA5}">
                      <a16:colId xmlns:a16="http://schemas.microsoft.com/office/drawing/2014/main" val="20000"/>
                    </a:ext>
                  </a:extLst>
                </a:gridCol>
                <a:gridCol w="4613415">
                  <a:extLst>
                    <a:ext uri="{9D8B030D-6E8A-4147-A177-3AD203B41FA5}">
                      <a16:colId xmlns:a16="http://schemas.microsoft.com/office/drawing/2014/main" val="20001"/>
                    </a:ext>
                  </a:extLst>
                </a:gridCol>
              </a:tblGrid>
              <a:tr h="445929">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833713">
                <a:tc rowSpan="3">
                  <a:txBody>
                    <a:bodyPr/>
                    <a:lstStyle/>
                    <a:p>
                      <a:r>
                        <a:rPr lang="en-AU" sz="1500" dirty="0">
                          <a:solidFill>
                            <a:schemeClr val="tx2"/>
                          </a:solidFill>
                          <a:latin typeface="Arial" panose="020B0604020202020204" pitchFamily="34" charset="0"/>
                          <a:cs typeface="Arial" panose="020B0604020202020204" pitchFamily="34" charset="0"/>
                        </a:rPr>
                        <a:t>They describe the importance and role of local government, community members and laws, and the cultural and social factors that shape identity.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the difference between “rules” and “laws”, why laws are important how they affect the lives of people </a:t>
                      </a:r>
                      <a:r>
                        <a:rPr lang="en-US" sz="1500" b="1" dirty="0">
                          <a:solidFill>
                            <a:schemeClr val="tx2"/>
                          </a:solidFill>
                          <a:latin typeface="Arial" panose="020B0604020202020204" pitchFamily="34" charset="0"/>
                          <a:cs typeface="Arial" panose="020B0604020202020204" pitchFamily="34" charset="0"/>
                        </a:rPr>
                        <a:t>(Civics and Citizenship) </a:t>
                      </a:r>
                      <a:r>
                        <a:rPr lang="en-US" sz="1500" dirty="0">
                          <a:solidFill>
                            <a:schemeClr val="tx2"/>
                          </a:solidFill>
                          <a:latin typeface="Arial" panose="020B0604020202020204" pitchFamily="34" charset="0"/>
                          <a:cs typeface="Arial" panose="020B0604020202020204" pitchFamily="34" charset="0"/>
                        </a:rPr>
                        <a:t>(AC9HS4K07)</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8337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the roles of local government and how members of the community use and contribute to local services </a:t>
                      </a:r>
                      <a:r>
                        <a:rPr lang="en-US" sz="1500" b="1" dirty="0">
                          <a:solidFill>
                            <a:schemeClr val="tx2"/>
                          </a:solidFill>
                          <a:latin typeface="Arial" panose="020B0604020202020204" pitchFamily="34" charset="0"/>
                          <a:cs typeface="Arial" panose="020B0604020202020204" pitchFamily="34" charset="0"/>
                        </a:rPr>
                        <a:t>(Civics and Citizenship) </a:t>
                      </a:r>
                      <a:r>
                        <a:rPr lang="en-US" sz="1500" dirty="0">
                          <a:solidFill>
                            <a:schemeClr val="tx2"/>
                          </a:solidFill>
                          <a:latin typeface="Arial" panose="020B0604020202020204" pitchFamily="34" charset="0"/>
                          <a:cs typeface="Arial" panose="020B0604020202020204" pitchFamily="34" charset="0"/>
                        </a:rPr>
                        <a:t>(AC9HS4K08)</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1027605">
                <a:tc vMerge="1">
                  <a:txBody>
                    <a:bodyPr/>
                    <a:lstStyle/>
                    <a:p>
                      <a:endParaRPr lang="en-AU" sz="15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2"/>
                          </a:solidFill>
                          <a:latin typeface="Arial" panose="020B0604020202020204" pitchFamily="34" charset="0"/>
                          <a:cs typeface="Arial" panose="020B0604020202020204" pitchFamily="34" charset="0"/>
                        </a:rPr>
                        <a:t>diversity of cultural, religious and/or social groups to which they and others in the community belong, and their importance to identity </a:t>
                      </a:r>
                      <a:r>
                        <a:rPr lang="en-AU" sz="1500" b="1" dirty="0">
                          <a:solidFill>
                            <a:schemeClr val="tx2"/>
                          </a:solidFill>
                          <a:latin typeface="Arial" panose="020B0604020202020204" pitchFamily="34" charset="0"/>
                          <a:cs typeface="Arial" panose="020B0604020202020204" pitchFamily="34" charset="0"/>
                        </a:rPr>
                        <a:t>(Civics and Citizenship) </a:t>
                      </a:r>
                      <a:r>
                        <a:rPr lang="en-AU" sz="1500" dirty="0">
                          <a:solidFill>
                            <a:schemeClr val="tx2"/>
                          </a:solidFill>
                          <a:latin typeface="Arial" panose="020B0604020202020204" pitchFamily="34" charset="0"/>
                          <a:cs typeface="Arial" panose="020B0604020202020204" pitchFamily="34" charset="0"/>
                        </a:rPr>
                        <a:t>(AC9HS4K09)</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767914756"/>
                  </a:ext>
                </a:extLst>
              </a:tr>
            </a:tbl>
          </a:graphicData>
        </a:graphic>
      </p:graphicFrame>
    </p:spTree>
    <p:extLst>
      <p:ext uri="{BB962C8B-B14F-4D97-AF65-F5344CB8AC3E}">
        <p14:creationId xmlns:p14="http://schemas.microsoft.com/office/powerpoint/2010/main" val="265641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BD66-1CC7-6698-758E-4F7323F10B1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88BBEF-5ABB-34A8-F857-63F828A725B0}"/>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 Years 4 HASS example</a:t>
            </a:r>
          </a:p>
        </p:txBody>
      </p:sp>
      <p:pic>
        <p:nvPicPr>
          <p:cNvPr id="24" name="Picture 23">
            <a:extLst>
              <a:ext uri="{FF2B5EF4-FFF2-40B4-BE49-F238E27FC236}">
                <a16:creationId xmlns:a16="http://schemas.microsoft.com/office/drawing/2014/main" id="{ECBC8159-0224-CC85-BE71-83906471CB97}"/>
              </a:ext>
            </a:extLst>
          </p:cNvPr>
          <p:cNvPicPr>
            <a:picLocks noChangeAspect="1"/>
          </p:cNvPicPr>
          <p:nvPr/>
        </p:nvPicPr>
        <p:blipFill>
          <a:blip r:embed="rId3"/>
          <a:stretch>
            <a:fillRect/>
          </a:stretch>
        </p:blipFill>
        <p:spPr>
          <a:xfrm>
            <a:off x="436033" y="902503"/>
            <a:ext cx="2624219" cy="2516261"/>
          </a:xfrm>
          <a:prstGeom prst="rect">
            <a:avLst/>
          </a:prstGeom>
        </p:spPr>
      </p:pic>
      <p:sp>
        <p:nvSpPr>
          <p:cNvPr id="2" name="Rectangle 1">
            <a:extLst>
              <a:ext uri="{FF2B5EF4-FFF2-40B4-BE49-F238E27FC236}">
                <a16:creationId xmlns:a16="http://schemas.microsoft.com/office/drawing/2014/main" id="{70C9E11D-C0E6-54FA-21E7-11FC5FC5800F}"/>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213DC9C-AE98-A48C-1BD0-26E6A4EF83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4233" y="721711"/>
            <a:ext cx="2181305" cy="3465238"/>
          </a:xfrm>
          <a:prstGeom prst="rect">
            <a:avLst/>
          </a:prstGeom>
        </p:spPr>
      </p:pic>
      <p:sp>
        <p:nvSpPr>
          <p:cNvPr id="4" name="Rectangle: Rounded Corners 3">
            <a:extLst>
              <a:ext uri="{FF2B5EF4-FFF2-40B4-BE49-F238E27FC236}">
                <a16:creationId xmlns:a16="http://schemas.microsoft.com/office/drawing/2014/main" id="{3F3D1AB8-DFF5-BC81-EA0E-8CF928B62EC9}"/>
              </a:ext>
            </a:extLst>
          </p:cNvPr>
          <p:cNvSpPr/>
          <p:nvPr/>
        </p:nvSpPr>
        <p:spPr>
          <a:xfrm>
            <a:off x="1800502" y="195199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2" name="Content Placeholder 3">
            <a:extLst>
              <a:ext uri="{FF2B5EF4-FFF2-40B4-BE49-F238E27FC236}">
                <a16:creationId xmlns:a16="http://schemas.microsoft.com/office/drawing/2014/main" id="{FC3FBA90-AB82-7FE9-2323-FE6ADDA3769A}"/>
              </a:ext>
            </a:extLst>
          </p:cNvPr>
          <p:cNvGraphicFramePr>
            <a:graphicFrameLocks/>
          </p:cNvGraphicFramePr>
          <p:nvPr>
            <p:extLst>
              <p:ext uri="{D42A27DB-BD31-4B8C-83A1-F6EECF244321}">
                <p14:modId xmlns:p14="http://schemas.microsoft.com/office/powerpoint/2010/main" val="1562915551"/>
              </p:ext>
            </p:extLst>
          </p:nvPr>
        </p:nvGraphicFramePr>
        <p:xfrm>
          <a:off x="3033777" y="990925"/>
          <a:ext cx="6960456" cy="3220783"/>
        </p:xfrm>
        <a:graphic>
          <a:graphicData uri="http://schemas.openxmlformats.org/drawingml/2006/table">
            <a:tbl>
              <a:tblPr firstRow="1" bandRow="1">
                <a:tableStyleId>{17292A2E-F333-43FB-9621-5CBBE7FDCDCB}</a:tableStyleId>
              </a:tblPr>
              <a:tblGrid>
                <a:gridCol w="2347041">
                  <a:extLst>
                    <a:ext uri="{9D8B030D-6E8A-4147-A177-3AD203B41FA5}">
                      <a16:colId xmlns:a16="http://schemas.microsoft.com/office/drawing/2014/main" val="20000"/>
                    </a:ext>
                  </a:extLst>
                </a:gridCol>
                <a:gridCol w="4613415">
                  <a:extLst>
                    <a:ext uri="{9D8B030D-6E8A-4147-A177-3AD203B41FA5}">
                      <a16:colId xmlns:a16="http://schemas.microsoft.com/office/drawing/2014/main" val="20001"/>
                    </a:ext>
                  </a:extLst>
                </a:gridCol>
              </a:tblGrid>
              <a:tr h="445929">
                <a:tc>
                  <a:txBody>
                    <a:bodyPr/>
                    <a:lstStyle/>
                    <a:p>
                      <a:pPr algn="ctr"/>
                      <a:r>
                        <a:rPr lang="en-AU" sz="15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833713">
                <a:tc rowSpan="3">
                  <a:txBody>
                    <a:bodyPr/>
                    <a:lstStyle/>
                    <a:p>
                      <a:r>
                        <a:rPr lang="en-AU" sz="1500" dirty="0">
                          <a:solidFill>
                            <a:schemeClr val="tx2"/>
                          </a:solidFill>
                          <a:latin typeface="Arial" panose="020B0604020202020204" pitchFamily="34" charset="0"/>
                          <a:cs typeface="Arial" panose="020B0604020202020204" pitchFamily="34" charset="0"/>
                        </a:rPr>
                        <a:t>They describe the importance and role of local government, community members and laws, and the cultural and social factors that shape identity.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the difference between “rules” and “laws”, why laws are important how they affect the lives of people </a:t>
                      </a:r>
                      <a:r>
                        <a:rPr lang="en-US" sz="1500" b="1" dirty="0">
                          <a:solidFill>
                            <a:schemeClr val="tx2"/>
                          </a:solidFill>
                          <a:latin typeface="Arial" panose="020B0604020202020204" pitchFamily="34" charset="0"/>
                          <a:cs typeface="Arial" panose="020B0604020202020204" pitchFamily="34" charset="0"/>
                        </a:rPr>
                        <a:t>(Civics and Citizenship) </a:t>
                      </a:r>
                      <a:r>
                        <a:rPr lang="en-US" sz="1500" dirty="0">
                          <a:solidFill>
                            <a:schemeClr val="tx2"/>
                          </a:solidFill>
                          <a:latin typeface="Arial" panose="020B0604020202020204" pitchFamily="34" charset="0"/>
                          <a:cs typeface="Arial" panose="020B0604020202020204" pitchFamily="34" charset="0"/>
                        </a:rPr>
                        <a:t>(AC9HS4K07)</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8337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the roles of local government and how members of the community use and contribute to local services </a:t>
                      </a:r>
                      <a:r>
                        <a:rPr lang="en-US" sz="1500" b="1" dirty="0">
                          <a:solidFill>
                            <a:schemeClr val="tx2"/>
                          </a:solidFill>
                          <a:latin typeface="Arial" panose="020B0604020202020204" pitchFamily="34" charset="0"/>
                          <a:cs typeface="Arial" panose="020B0604020202020204" pitchFamily="34" charset="0"/>
                        </a:rPr>
                        <a:t>(Civics and Citizenship) </a:t>
                      </a:r>
                      <a:r>
                        <a:rPr lang="en-US" sz="1500" dirty="0">
                          <a:solidFill>
                            <a:schemeClr val="tx2"/>
                          </a:solidFill>
                          <a:latin typeface="Arial" panose="020B0604020202020204" pitchFamily="34" charset="0"/>
                          <a:cs typeface="Arial" panose="020B0604020202020204" pitchFamily="34" charset="0"/>
                        </a:rPr>
                        <a:t>(AC9HS4K08)</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1027605">
                <a:tc vMerge="1">
                  <a:txBody>
                    <a:bodyPr/>
                    <a:lstStyle/>
                    <a:p>
                      <a:endParaRPr lang="en-AU" sz="15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AU" sz="1500" dirty="0">
                          <a:solidFill>
                            <a:schemeClr val="tx2"/>
                          </a:solidFill>
                          <a:latin typeface="Arial" panose="020B0604020202020204" pitchFamily="34" charset="0"/>
                          <a:cs typeface="Arial" panose="020B0604020202020204" pitchFamily="34" charset="0"/>
                        </a:rPr>
                        <a:t>diversity of cultural, religious and/or social groups to which they and others in the community belong, and their importance to identity </a:t>
                      </a:r>
                      <a:r>
                        <a:rPr lang="en-AU" sz="1500" b="1" dirty="0">
                          <a:solidFill>
                            <a:schemeClr val="tx2"/>
                          </a:solidFill>
                          <a:latin typeface="Arial" panose="020B0604020202020204" pitchFamily="34" charset="0"/>
                          <a:cs typeface="Arial" panose="020B0604020202020204" pitchFamily="34" charset="0"/>
                        </a:rPr>
                        <a:t>(Civics and Citizenship) </a:t>
                      </a:r>
                      <a:r>
                        <a:rPr lang="en-AU" sz="1500" dirty="0">
                          <a:solidFill>
                            <a:schemeClr val="tx2"/>
                          </a:solidFill>
                          <a:latin typeface="Arial" panose="020B0604020202020204" pitchFamily="34" charset="0"/>
                          <a:cs typeface="Arial" panose="020B0604020202020204" pitchFamily="34" charset="0"/>
                        </a:rPr>
                        <a:t>(AC9HS4K09)</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767914756"/>
                  </a:ext>
                </a:extLst>
              </a:tr>
            </a:tbl>
          </a:graphicData>
        </a:graphic>
      </p:graphicFrame>
      <p:graphicFrame>
        <p:nvGraphicFramePr>
          <p:cNvPr id="13" name="Content Placeholder 3">
            <a:extLst>
              <a:ext uri="{FF2B5EF4-FFF2-40B4-BE49-F238E27FC236}">
                <a16:creationId xmlns:a16="http://schemas.microsoft.com/office/drawing/2014/main" id="{2AF3CA2F-BFA8-5EB7-F169-C874F92726E6}"/>
              </a:ext>
            </a:extLst>
          </p:cNvPr>
          <p:cNvGraphicFramePr>
            <a:graphicFrameLocks/>
          </p:cNvGraphicFramePr>
          <p:nvPr>
            <p:extLst>
              <p:ext uri="{D42A27DB-BD31-4B8C-83A1-F6EECF244321}">
                <p14:modId xmlns:p14="http://schemas.microsoft.com/office/powerpoint/2010/main" val="2998896819"/>
              </p:ext>
            </p:extLst>
          </p:nvPr>
        </p:nvGraphicFramePr>
        <p:xfrm>
          <a:off x="436032" y="4292305"/>
          <a:ext cx="10568852" cy="1843984"/>
        </p:xfrm>
        <a:graphic>
          <a:graphicData uri="http://schemas.openxmlformats.org/drawingml/2006/table">
            <a:tbl>
              <a:tblPr firstRow="1" bandRow="1">
                <a:tableStyleId>{17292A2E-F333-43FB-9621-5CBBE7FDCDCB}</a:tableStyleId>
              </a:tblPr>
              <a:tblGrid>
                <a:gridCol w="10568852">
                  <a:extLst>
                    <a:ext uri="{9D8B030D-6E8A-4147-A177-3AD203B41FA5}">
                      <a16:colId xmlns:a16="http://schemas.microsoft.com/office/drawing/2014/main" val="20000"/>
                    </a:ext>
                  </a:extLst>
                </a:gridCol>
              </a:tblGrid>
              <a:tr h="293961">
                <a:tc>
                  <a:txBody>
                    <a:bodyPr/>
                    <a:lstStyle/>
                    <a:p>
                      <a:pPr algn="l"/>
                      <a:r>
                        <a:rPr lang="en-AU" sz="1600" dirty="0">
                          <a:latin typeface="Arial" panose="020B0604020202020204" pitchFamily="34" charset="0"/>
                          <a:cs typeface="Arial" panose="020B0604020202020204" pitchFamily="34" charset="0"/>
                        </a:rPr>
                        <a:t>Unit 1 — Me and my community</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441229">
                <a:tc>
                  <a:txBody>
                    <a:bodyPr/>
                    <a:lstStyle/>
                    <a:p>
                      <a:r>
                        <a:rPr lang="en-AU" sz="1600" kern="1200" dirty="0">
                          <a:solidFill>
                            <a:schemeClr val="tx1"/>
                          </a:solidFill>
                          <a:effectLst/>
                          <a:latin typeface="+mn-lt"/>
                          <a:ea typeface="+mn-ea"/>
                          <a:cs typeface="+mn-cs"/>
                        </a:rPr>
                        <a:t>Students reflect on how their identity is shaped by their connections, culture and shared experiences. The class collaboratively develops a list of factors that may shape a person’s identity and identify the diversity of cultural, religious and/or social groups in their own community. Students describe the groups they belong to that contribute to shaping their identity (e.g. family, school groups, community groups). They also examine the role of rules, laws, First Nations Lore and other cultural guiding systems in supporting fair, safe and respectful communities. Students locate and collect information to create a storyboard showing themselves as part of their community.</a:t>
                      </a:r>
                      <a:endParaRPr lang="en-US" sz="12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052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C457-A5CD-229A-479B-0CBEE5C7B5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DF76B6-6003-B306-3B53-BB34BB4F8EB9}"/>
              </a:ext>
            </a:extLst>
          </p:cNvPr>
          <p:cNvSpPr>
            <a:spLocks noGrp="1"/>
          </p:cNvSpPr>
          <p:nvPr>
            <p:ph type="title" idx="4294967295"/>
          </p:nvPr>
        </p:nvSpPr>
        <p:spPr>
          <a:xfrm>
            <a:off x="6523568" y="366184"/>
            <a:ext cx="5668433" cy="480483"/>
          </a:xfrm>
        </p:spPr>
        <p:txBody>
          <a:bodyPr/>
          <a:lstStyle/>
          <a:p>
            <a:r>
              <a:rPr lang="en-AU"/>
              <a:t>Success criteria</a:t>
            </a:r>
          </a:p>
        </p:txBody>
      </p:sp>
      <p:sp>
        <p:nvSpPr>
          <p:cNvPr id="5" name="Text Placeholder 4">
            <a:extLst>
              <a:ext uri="{FF2B5EF4-FFF2-40B4-BE49-F238E27FC236}">
                <a16:creationId xmlns:a16="http://schemas.microsoft.com/office/drawing/2014/main" id="{2150B1C5-C10E-0DE3-5808-4459802E8534}"/>
              </a:ext>
            </a:extLst>
          </p:cNvPr>
          <p:cNvSpPr>
            <a:spLocks noGrp="1"/>
          </p:cNvSpPr>
          <p:nvPr>
            <p:ph type="body" sz="quarter" idx="4294967295"/>
          </p:nvPr>
        </p:nvSpPr>
        <p:spPr>
          <a:xfrm>
            <a:off x="453387" y="366184"/>
            <a:ext cx="4986867" cy="480483"/>
          </a:xfrm>
        </p:spPr>
        <p:txBody>
          <a:bodyPr>
            <a:noAutofit/>
          </a:bodyPr>
          <a:lstStyle/>
          <a:p>
            <a:r>
              <a:rPr lang="en-AU" sz="3200" b="1" dirty="0"/>
              <a:t>Learning goal</a:t>
            </a:r>
          </a:p>
        </p:txBody>
      </p:sp>
      <p:sp>
        <p:nvSpPr>
          <p:cNvPr id="6" name="Text Placeholder 5">
            <a:extLst>
              <a:ext uri="{FF2B5EF4-FFF2-40B4-BE49-F238E27FC236}">
                <a16:creationId xmlns:a16="http://schemas.microsoft.com/office/drawing/2014/main" id="{266277B2-6092-A334-0180-3935510415FA}"/>
              </a:ext>
            </a:extLst>
          </p:cNvPr>
          <p:cNvSpPr>
            <a:spLocks noGrp="1"/>
          </p:cNvSpPr>
          <p:nvPr>
            <p:ph type="body" sz="quarter" idx="4294967295"/>
          </p:nvPr>
        </p:nvSpPr>
        <p:spPr>
          <a:xfrm>
            <a:off x="6521451" y="1098551"/>
            <a:ext cx="5670549" cy="4417483"/>
          </a:xfrm>
        </p:spPr>
        <p:txBody>
          <a:bodyPr/>
          <a:lstStyle/>
          <a:p>
            <a:r>
              <a:rPr lang="en-AU" dirty="0">
                <a:latin typeface="Arial"/>
                <a:cs typeface="Arial"/>
              </a:rPr>
              <a:t>You will know you are </a:t>
            </a:r>
            <a:br>
              <a:rPr lang="en-AU" dirty="0">
                <a:latin typeface="Arial"/>
                <a:cs typeface="Arial"/>
              </a:rPr>
            </a:br>
            <a:r>
              <a:rPr lang="en-AU" dirty="0">
                <a:latin typeface="Arial"/>
                <a:cs typeface="Arial"/>
              </a:rPr>
              <a:t>successful if you:</a:t>
            </a:r>
          </a:p>
          <a:p>
            <a:pPr marL="457189" indent="-457189">
              <a:buFont typeface="Arial" panose="020B0604020202020204" pitchFamily="34" charset="0"/>
              <a:buChar char="•"/>
            </a:pPr>
            <a:r>
              <a:rPr lang="en-AU" dirty="0">
                <a:latin typeface="Arial"/>
                <a:cs typeface="Arial"/>
              </a:rPr>
              <a:t>understand the structure </a:t>
            </a:r>
            <a:br>
              <a:rPr lang="en-AU" dirty="0">
                <a:latin typeface="Arial"/>
                <a:cs typeface="Arial"/>
              </a:rPr>
            </a:br>
            <a:r>
              <a:rPr lang="en-AU" dirty="0">
                <a:latin typeface="Arial"/>
                <a:cs typeface="Arial"/>
              </a:rPr>
              <a:t>and content of the Ethical understanding general capability</a:t>
            </a:r>
            <a:endParaRPr lang="en-AU" dirty="0"/>
          </a:p>
          <a:p>
            <a:pPr marL="457189" indent="-457189">
              <a:buFont typeface="Arial" panose="020B0604020202020204" pitchFamily="34" charset="0"/>
              <a:buChar char="•"/>
            </a:pPr>
            <a:r>
              <a:rPr lang="en-US" dirty="0">
                <a:latin typeface="Arial"/>
                <a:cs typeface="Arial"/>
              </a:rPr>
              <a:t>identify strategies to embed </a:t>
            </a:r>
            <a:br>
              <a:rPr lang="en-US" dirty="0">
                <a:latin typeface="Arial"/>
                <a:cs typeface="Arial"/>
              </a:rPr>
            </a:br>
            <a:r>
              <a:rPr lang="en-US" dirty="0">
                <a:latin typeface="Arial"/>
                <a:cs typeface="Arial"/>
              </a:rPr>
              <a:t>this general capability </a:t>
            </a:r>
          </a:p>
          <a:p>
            <a:pPr marL="457189" indent="-457189">
              <a:buFont typeface="Arial" panose="020B0604020202020204" pitchFamily="34" charset="0"/>
              <a:buChar char="•"/>
            </a:pPr>
            <a:r>
              <a:rPr lang="en-US" dirty="0">
                <a:latin typeface="Arial"/>
                <a:cs typeface="Arial"/>
              </a:rPr>
              <a:t>use QCAA resources to </a:t>
            </a:r>
            <a:br>
              <a:rPr lang="en-US" dirty="0">
                <a:latin typeface="Arial"/>
                <a:cs typeface="Arial"/>
              </a:rPr>
            </a:br>
            <a:r>
              <a:rPr lang="en-US" dirty="0">
                <a:latin typeface="Arial"/>
                <a:cs typeface="Arial"/>
              </a:rPr>
              <a:t>inform and support planning.</a:t>
            </a:r>
          </a:p>
          <a:p>
            <a:endParaRPr lang="en-AU" dirty="0"/>
          </a:p>
        </p:txBody>
      </p:sp>
      <p:sp>
        <p:nvSpPr>
          <p:cNvPr id="2" name="Content Placeholder 3">
            <a:extLst>
              <a:ext uri="{FF2B5EF4-FFF2-40B4-BE49-F238E27FC236}">
                <a16:creationId xmlns:a16="http://schemas.microsoft.com/office/drawing/2014/main" id="{CFC9AEB8-1497-DE0F-2C6F-641A3D82F131}"/>
              </a:ext>
            </a:extLst>
          </p:cNvPr>
          <p:cNvSpPr txBox="1">
            <a:spLocks/>
          </p:cNvSpPr>
          <p:nvPr/>
        </p:nvSpPr>
        <p:spPr>
          <a:xfrm>
            <a:off x="453388" y="1169686"/>
            <a:ext cx="4986865" cy="4487812"/>
          </a:xfrm>
          <a:prstGeom prst="rect">
            <a:avLst/>
          </a:prstGeom>
        </p:spPr>
        <p:txBody>
          <a:bodyPr lIns="0" tIns="0" rIns="0" bIns="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fontAlgn="base">
              <a:spcBef>
                <a:spcPts val="800"/>
              </a:spcBef>
              <a:spcAft>
                <a:spcPct val="0"/>
              </a:spcAft>
            </a:pPr>
            <a:r>
              <a:rPr lang="en-US" sz="2667" dirty="0">
                <a:solidFill>
                  <a:srgbClr val="000000"/>
                </a:solidFill>
              </a:rPr>
              <a:t>To develop a deeper understanding of the Australian Curriculum v9.0 Ethical understanding general capability.</a:t>
            </a:r>
          </a:p>
        </p:txBody>
      </p:sp>
      <p:cxnSp>
        <p:nvCxnSpPr>
          <p:cNvPr id="10" name="Straight Connector 9">
            <a:extLst>
              <a:ext uri="{FF2B5EF4-FFF2-40B4-BE49-F238E27FC236}">
                <a16:creationId xmlns:a16="http://schemas.microsoft.com/office/drawing/2014/main" id="{1C92B06C-AF8C-5E14-ECE0-EAC8E78BD129}"/>
              </a:ext>
            </a:extLst>
          </p:cNvPr>
          <p:cNvCxnSpPr>
            <a:cxnSpLocks/>
          </p:cNvCxnSpPr>
          <p:nvPr/>
        </p:nvCxnSpPr>
        <p:spPr bwMode="auto">
          <a:xfrm>
            <a:off x="5922693" y="1185078"/>
            <a:ext cx="0" cy="4487845"/>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544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AA78-4CC3-24CF-48BC-DCE0B29E0E6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DF1436E-399A-2E61-4572-A89C662AA1F3}"/>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 Years 4 HASS example</a:t>
            </a:r>
          </a:p>
        </p:txBody>
      </p:sp>
      <p:pic>
        <p:nvPicPr>
          <p:cNvPr id="24" name="Picture 23">
            <a:extLst>
              <a:ext uri="{FF2B5EF4-FFF2-40B4-BE49-F238E27FC236}">
                <a16:creationId xmlns:a16="http://schemas.microsoft.com/office/drawing/2014/main" id="{3BB728B8-671C-36B2-B24E-821C1DF115DC}"/>
              </a:ext>
            </a:extLst>
          </p:cNvPr>
          <p:cNvPicPr>
            <a:picLocks noChangeAspect="1"/>
          </p:cNvPicPr>
          <p:nvPr/>
        </p:nvPicPr>
        <p:blipFill>
          <a:blip r:embed="rId3"/>
          <a:stretch>
            <a:fillRect/>
          </a:stretch>
        </p:blipFill>
        <p:spPr>
          <a:xfrm>
            <a:off x="436033" y="902503"/>
            <a:ext cx="2624219" cy="2516261"/>
          </a:xfrm>
          <a:prstGeom prst="rect">
            <a:avLst/>
          </a:prstGeom>
        </p:spPr>
      </p:pic>
      <p:pic>
        <p:nvPicPr>
          <p:cNvPr id="10" name="Picture 9">
            <a:extLst>
              <a:ext uri="{FF2B5EF4-FFF2-40B4-BE49-F238E27FC236}">
                <a16:creationId xmlns:a16="http://schemas.microsoft.com/office/drawing/2014/main" id="{0E6A8F0C-F71D-02DD-3BF6-7B6D53943889}"/>
              </a:ext>
            </a:extLst>
          </p:cNvPr>
          <p:cNvPicPr>
            <a:picLocks noChangeAspect="1"/>
          </p:cNvPicPr>
          <p:nvPr/>
        </p:nvPicPr>
        <p:blipFill>
          <a:blip r:embed="rId4"/>
          <a:stretch>
            <a:fillRect/>
          </a:stretch>
        </p:blipFill>
        <p:spPr>
          <a:xfrm>
            <a:off x="1259249" y="3606323"/>
            <a:ext cx="10175875" cy="2349174"/>
          </a:xfrm>
          <a:prstGeom prst="rect">
            <a:avLst/>
          </a:prstGeom>
        </p:spPr>
      </p:pic>
      <p:pic>
        <p:nvPicPr>
          <p:cNvPr id="6" name="Picture 5">
            <a:extLst>
              <a:ext uri="{FF2B5EF4-FFF2-40B4-BE49-F238E27FC236}">
                <a16:creationId xmlns:a16="http://schemas.microsoft.com/office/drawing/2014/main" id="{EA15E982-D04B-4CAB-2D55-F14600292D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6892" y="1247630"/>
            <a:ext cx="3603967" cy="2026140"/>
          </a:xfrm>
          <a:prstGeom prst="rect">
            <a:avLst/>
          </a:prstGeom>
        </p:spPr>
      </p:pic>
      <p:sp>
        <p:nvSpPr>
          <p:cNvPr id="2" name="Rectangle: Rounded Corners 1">
            <a:extLst>
              <a:ext uri="{FF2B5EF4-FFF2-40B4-BE49-F238E27FC236}">
                <a16:creationId xmlns:a16="http://schemas.microsoft.com/office/drawing/2014/main" id="{1EB1730B-6C0E-4A8B-7EFC-ECC3D023559E}"/>
              </a:ext>
            </a:extLst>
          </p:cNvPr>
          <p:cNvSpPr/>
          <p:nvPr/>
        </p:nvSpPr>
        <p:spPr>
          <a:xfrm>
            <a:off x="1800502" y="195199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E73C7F9D-E33E-4C3C-E45F-47E1CA9C4EE1}"/>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9037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4FF69-4015-79BD-8B07-1EE4CE6AE9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70249BA-8B52-F930-303E-474749EE47FC}"/>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Years 7–8 HPE example</a:t>
            </a:r>
          </a:p>
        </p:txBody>
      </p:sp>
      <p:pic>
        <p:nvPicPr>
          <p:cNvPr id="24" name="Picture 23">
            <a:extLst>
              <a:ext uri="{FF2B5EF4-FFF2-40B4-BE49-F238E27FC236}">
                <a16:creationId xmlns:a16="http://schemas.microsoft.com/office/drawing/2014/main" id="{39BEE930-AE25-0B31-1A17-664A35DB479A}"/>
              </a:ext>
            </a:extLst>
          </p:cNvPr>
          <p:cNvPicPr>
            <a:picLocks noChangeAspect="1"/>
          </p:cNvPicPr>
          <p:nvPr/>
        </p:nvPicPr>
        <p:blipFill>
          <a:blip r:embed="rId3"/>
          <a:stretch>
            <a:fillRect/>
          </a:stretch>
        </p:blipFill>
        <p:spPr>
          <a:xfrm>
            <a:off x="436033" y="902503"/>
            <a:ext cx="2624219" cy="2516261"/>
          </a:xfrm>
          <a:prstGeom prst="rect">
            <a:avLst/>
          </a:prstGeom>
        </p:spPr>
      </p:pic>
      <p:sp>
        <p:nvSpPr>
          <p:cNvPr id="5" name="Rectangle 4">
            <a:extLst>
              <a:ext uri="{FF2B5EF4-FFF2-40B4-BE49-F238E27FC236}">
                <a16:creationId xmlns:a16="http://schemas.microsoft.com/office/drawing/2014/main" id="{6B2382B9-0DC2-2AA4-01B5-BB5664998F9E}"/>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 name="Content Placeholder 3">
            <a:extLst>
              <a:ext uri="{FF2B5EF4-FFF2-40B4-BE49-F238E27FC236}">
                <a16:creationId xmlns:a16="http://schemas.microsoft.com/office/drawing/2014/main" id="{7C3DA924-1823-AD3F-E9FE-49BAA3819A93}"/>
              </a:ext>
            </a:extLst>
          </p:cNvPr>
          <p:cNvGraphicFramePr>
            <a:graphicFrameLocks/>
          </p:cNvGraphicFramePr>
          <p:nvPr>
            <p:extLst>
              <p:ext uri="{D42A27DB-BD31-4B8C-83A1-F6EECF244321}">
                <p14:modId xmlns:p14="http://schemas.microsoft.com/office/powerpoint/2010/main" val="3815537762"/>
              </p:ext>
            </p:extLst>
          </p:nvPr>
        </p:nvGraphicFramePr>
        <p:xfrm>
          <a:off x="3264949" y="1091777"/>
          <a:ext cx="8445762" cy="2590688"/>
        </p:xfrm>
        <a:graphic>
          <a:graphicData uri="http://schemas.openxmlformats.org/drawingml/2006/table">
            <a:tbl>
              <a:tblPr firstRow="1" bandRow="1">
                <a:tableStyleId>{17292A2E-F333-43FB-9621-5CBBE7FDCDCB}</a:tableStyleId>
              </a:tblPr>
              <a:tblGrid>
                <a:gridCol w="2655787">
                  <a:extLst>
                    <a:ext uri="{9D8B030D-6E8A-4147-A177-3AD203B41FA5}">
                      <a16:colId xmlns:a16="http://schemas.microsoft.com/office/drawing/2014/main" val="20000"/>
                    </a:ext>
                  </a:extLst>
                </a:gridCol>
                <a:gridCol w="5789975">
                  <a:extLst>
                    <a:ext uri="{9D8B030D-6E8A-4147-A177-3AD203B41FA5}">
                      <a16:colId xmlns:a16="http://schemas.microsoft.com/office/drawing/2014/main" val="20001"/>
                    </a:ext>
                  </a:extLst>
                </a:gridCol>
              </a:tblGrid>
              <a:tr h="517154">
                <a:tc>
                  <a:txBody>
                    <a:bodyPr/>
                    <a:lstStyle/>
                    <a:p>
                      <a:pPr algn="ctr"/>
                      <a:r>
                        <a:rPr lang="en-AU" sz="1600" dirty="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1356">
                <a:tc rowSpan="3">
                  <a:txBody>
                    <a:bodyPr/>
                    <a:lstStyle/>
                    <a:p>
                      <a:r>
                        <a:rPr lang="en-AU" sz="1500" dirty="0">
                          <a:solidFill>
                            <a:schemeClr val="tx1"/>
                          </a:solidFill>
                          <a:latin typeface="Arial" panose="020B0604020202020204" pitchFamily="34" charset="0"/>
                          <a:cs typeface="Arial" panose="020B0604020202020204" pitchFamily="34" charset="0"/>
                        </a:rPr>
                        <a:t>They analyse how stereotypes, respect, empathy and valuing diversity influence relationships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examine how roles, decision-making, and levels of power, coercion and control within relationships can be influenced by gender stereotypes (AC9HP8P03)</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488816">
                <a:tc vMerge="1">
                  <a:txBody>
                    <a:bodyPr/>
                    <a:lstStyle/>
                    <a:p>
                      <a:endParaRPr lang="en-AU" sz="15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examine the roles of respect, empathy, power and coercion in developing respectful relationships (AC9HP8P04)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81288791"/>
                  </a:ext>
                </a:extLst>
              </a:tr>
              <a:tr h="701356">
                <a:tc vMerge="1">
                  <a:txBody>
                    <a:bodyPr/>
                    <a:lstStyle/>
                    <a:p>
                      <a:endParaRPr lang="en-AU" sz="15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investigate strategies that influence how communities value diversity and propose actions they can take to promote inclusion in their communities (AC9HP8P05)</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819549945"/>
                  </a:ext>
                </a:extLst>
              </a:tr>
            </a:tbl>
          </a:graphicData>
        </a:graphic>
      </p:graphicFrame>
      <p:graphicFrame>
        <p:nvGraphicFramePr>
          <p:cNvPr id="6" name="Content Placeholder 3">
            <a:extLst>
              <a:ext uri="{FF2B5EF4-FFF2-40B4-BE49-F238E27FC236}">
                <a16:creationId xmlns:a16="http://schemas.microsoft.com/office/drawing/2014/main" id="{A9E0FC33-225C-C361-5917-F620198F65DF}"/>
              </a:ext>
            </a:extLst>
          </p:cNvPr>
          <p:cNvGraphicFramePr>
            <a:graphicFrameLocks/>
          </p:cNvGraphicFramePr>
          <p:nvPr>
            <p:extLst>
              <p:ext uri="{D42A27DB-BD31-4B8C-83A1-F6EECF244321}">
                <p14:modId xmlns:p14="http://schemas.microsoft.com/office/powerpoint/2010/main" val="2941659794"/>
              </p:ext>
            </p:extLst>
          </p:nvPr>
        </p:nvGraphicFramePr>
        <p:xfrm>
          <a:off x="481289" y="3859165"/>
          <a:ext cx="11229422" cy="2087824"/>
        </p:xfrm>
        <a:graphic>
          <a:graphicData uri="http://schemas.openxmlformats.org/drawingml/2006/table">
            <a:tbl>
              <a:tblPr firstRow="1" bandRow="1">
                <a:tableStyleId>{17292A2E-F333-43FB-9621-5CBBE7FDCDCB}</a:tableStyleId>
              </a:tblPr>
              <a:tblGrid>
                <a:gridCol w="11229422">
                  <a:extLst>
                    <a:ext uri="{9D8B030D-6E8A-4147-A177-3AD203B41FA5}">
                      <a16:colId xmlns:a16="http://schemas.microsoft.com/office/drawing/2014/main" val="20000"/>
                    </a:ext>
                  </a:extLst>
                </a:gridCol>
              </a:tblGrid>
              <a:tr h="284187">
                <a:tc>
                  <a:txBody>
                    <a:bodyPr/>
                    <a:lstStyle/>
                    <a:p>
                      <a:pPr algn="l"/>
                      <a:r>
                        <a:rPr lang="en-AU" sz="1600" dirty="0">
                          <a:latin typeface="Arial" panose="020B0604020202020204" pitchFamily="34" charset="0"/>
                          <a:cs typeface="Arial" panose="020B0604020202020204" pitchFamily="34" charset="0"/>
                        </a:rPr>
                        <a:t>Unit 1 — Breaking down barriers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622871">
                <a:tc>
                  <a:txBody>
                    <a:bodyPr/>
                    <a:lstStyle/>
                    <a:p>
                      <a:r>
                        <a:rPr lang="en-AU" sz="1600" kern="1200" dirty="0">
                          <a:solidFill>
                            <a:schemeClr val="tx1"/>
                          </a:solidFill>
                          <a:effectLst/>
                          <a:latin typeface="+mn-lt"/>
                          <a:ea typeface="+mn-ea"/>
                          <a:cs typeface="+mn-cs"/>
                        </a:rPr>
                        <a:t>In this unit, students develop an understanding of assumptions and stereotypes and learn how to promote inclusion in their communities. They analyse social and cultural values related to race, gender, disability and sexuality to develop strategies for addressing disrespectful behaviours. Through case studies, students examine how respectful values and beliefs influence the health and wellbeing of others. They explore how international games, such as Olympic and Paralympic games, and local games, such as traditional Aboriginal games promote fairness, cooperation and inclusivity. Working collaboratively, students adapt movement skills, rules and equipment to design a game that supports inclusive participation and enhances wellbeing.</a:t>
                      </a:r>
                      <a:endParaRPr lang="en-AU" sz="1200" noProof="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Rectangle: Rounded Corners 1">
            <a:extLst>
              <a:ext uri="{FF2B5EF4-FFF2-40B4-BE49-F238E27FC236}">
                <a16:creationId xmlns:a16="http://schemas.microsoft.com/office/drawing/2014/main" id="{0FEEBC6E-6370-AEEC-8D79-F9C5DAB2607A}"/>
              </a:ext>
            </a:extLst>
          </p:cNvPr>
          <p:cNvSpPr/>
          <p:nvPr/>
        </p:nvSpPr>
        <p:spPr>
          <a:xfrm>
            <a:off x="481289" y="195199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291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3705-D9F9-48BB-7AD3-FA8E0299A26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FC95860-BE9E-5F08-AB70-31C68771D578}"/>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lvl="0" defTabSz="1219170">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a:t>
            </a:r>
            <a:r>
              <a:rPr lang="en-AU" sz="3200" dirty="0">
                <a:solidFill>
                  <a:srgbClr val="000000"/>
                </a:solidFill>
              </a:rPr>
              <a:t>Years 7–8 HPE example</a:t>
            </a:r>
            <a:endPar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24" name="Picture 23">
            <a:extLst>
              <a:ext uri="{FF2B5EF4-FFF2-40B4-BE49-F238E27FC236}">
                <a16:creationId xmlns:a16="http://schemas.microsoft.com/office/drawing/2014/main" id="{2895B500-4D46-DB36-E0D7-60D7F6E4BEFF}"/>
              </a:ext>
            </a:extLst>
          </p:cNvPr>
          <p:cNvPicPr>
            <a:picLocks noChangeAspect="1"/>
          </p:cNvPicPr>
          <p:nvPr/>
        </p:nvPicPr>
        <p:blipFill>
          <a:blip r:embed="rId3"/>
          <a:stretch>
            <a:fillRect/>
          </a:stretch>
        </p:blipFill>
        <p:spPr>
          <a:xfrm>
            <a:off x="436033" y="902503"/>
            <a:ext cx="2624219" cy="2516261"/>
          </a:xfrm>
          <a:prstGeom prst="rect">
            <a:avLst/>
          </a:prstGeom>
        </p:spPr>
      </p:pic>
      <p:sp>
        <p:nvSpPr>
          <p:cNvPr id="15" name="Rectangle 14">
            <a:extLst>
              <a:ext uri="{FF2B5EF4-FFF2-40B4-BE49-F238E27FC236}">
                <a16:creationId xmlns:a16="http://schemas.microsoft.com/office/drawing/2014/main" id="{40DCF466-8B04-08CE-AD8D-0216B9DD74AA}"/>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DAAB2B6-A5B5-EB77-51D2-7B52C0F6E929}"/>
              </a:ext>
            </a:extLst>
          </p:cNvPr>
          <p:cNvPicPr>
            <a:picLocks noChangeAspect="1"/>
          </p:cNvPicPr>
          <p:nvPr/>
        </p:nvPicPr>
        <p:blipFill>
          <a:blip r:embed="rId4"/>
          <a:stretch>
            <a:fillRect/>
          </a:stretch>
        </p:blipFill>
        <p:spPr>
          <a:xfrm>
            <a:off x="8404909" y="1070414"/>
            <a:ext cx="3153913" cy="4670774"/>
          </a:xfrm>
          <a:prstGeom prst="rect">
            <a:avLst/>
          </a:prstGeom>
        </p:spPr>
      </p:pic>
      <p:graphicFrame>
        <p:nvGraphicFramePr>
          <p:cNvPr id="16" name="Table 15">
            <a:extLst>
              <a:ext uri="{FF2B5EF4-FFF2-40B4-BE49-F238E27FC236}">
                <a16:creationId xmlns:a16="http://schemas.microsoft.com/office/drawing/2014/main" id="{32FEE48B-12A8-3571-A0E4-15F9E153BAC4}"/>
              </a:ext>
            </a:extLst>
          </p:cNvPr>
          <p:cNvGraphicFramePr>
            <a:graphicFrameLocks noGrp="1"/>
          </p:cNvGraphicFramePr>
          <p:nvPr>
            <p:extLst>
              <p:ext uri="{D42A27DB-BD31-4B8C-83A1-F6EECF244321}">
                <p14:modId xmlns:p14="http://schemas.microsoft.com/office/powerpoint/2010/main" val="498765079"/>
              </p:ext>
            </p:extLst>
          </p:nvPr>
        </p:nvGraphicFramePr>
        <p:xfrm>
          <a:off x="3462276" y="1150985"/>
          <a:ext cx="4540609" cy="4694046"/>
        </p:xfrm>
        <a:graphic>
          <a:graphicData uri="http://schemas.openxmlformats.org/drawingml/2006/table">
            <a:tbl>
              <a:tblPr firstRow="1" bandRow="1">
                <a:tableStyleId>{17292A2E-F333-43FB-9621-5CBBE7FDCDCB}</a:tableStyleId>
              </a:tblPr>
              <a:tblGrid>
                <a:gridCol w="4540609">
                  <a:extLst>
                    <a:ext uri="{9D8B030D-6E8A-4147-A177-3AD203B41FA5}">
                      <a16:colId xmlns:a16="http://schemas.microsoft.com/office/drawing/2014/main" val="2892905015"/>
                    </a:ext>
                  </a:extLst>
                </a:gridCol>
              </a:tblGrid>
              <a:tr h="480214">
                <a:tc>
                  <a:txBody>
                    <a:bodyPr/>
                    <a:lstStyle/>
                    <a:p>
                      <a:pPr algn="l"/>
                      <a:r>
                        <a:rPr lang="en-AU" sz="1600" dirty="0">
                          <a:latin typeface="Arial" panose="020B0604020202020204" pitchFamily="34" charset="0"/>
                          <a:cs typeface="Arial" panose="020B0604020202020204" pitchFamily="34" charset="0"/>
                        </a:rPr>
                        <a:t>Unit 1 — Breaking down barriers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4036953336"/>
                  </a:ext>
                </a:extLst>
              </a:tr>
              <a:tr h="4109989">
                <a:tc>
                  <a:txBody>
                    <a:bodyPr/>
                    <a:lstStyle/>
                    <a:p>
                      <a:r>
                        <a:rPr lang="en-AU" sz="1600" kern="1200" dirty="0">
                          <a:solidFill>
                            <a:schemeClr val="tx1"/>
                          </a:solidFill>
                          <a:effectLst/>
                          <a:latin typeface="+mn-lt"/>
                          <a:ea typeface="+mn-ea"/>
                          <a:cs typeface="+mn-cs"/>
                        </a:rPr>
                        <a:t>In this unit, students develop an understanding of assumptions and stereotypes and learn how to promote inclusion in their communities. They analyse social and cultural values related to race, gender, disability and sexuality to develop strategies for addressing disrespectful behaviours. Through case studies, students examine how respectful values and beliefs influence the health and wellbeing of others. They explore how international games, such as Olympic and Paralympic games, and local games, such as traditional Aboriginal games promote fairness, cooperation and inclusivity. Working collaboratively, students adapt movement skills, rules and equipment to design a game that supports inclusive participation and enhances wellbeing.</a:t>
                      </a:r>
                      <a:endParaRPr lang="en-AU" sz="1200" noProof="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48057460"/>
                  </a:ext>
                </a:extLst>
              </a:tr>
            </a:tbl>
          </a:graphicData>
        </a:graphic>
      </p:graphicFrame>
      <p:sp>
        <p:nvSpPr>
          <p:cNvPr id="4" name="Rectangle: Rounded Corners 3">
            <a:extLst>
              <a:ext uri="{FF2B5EF4-FFF2-40B4-BE49-F238E27FC236}">
                <a16:creationId xmlns:a16="http://schemas.microsoft.com/office/drawing/2014/main" id="{E92E9268-7648-DBF5-57C2-D19CFF461B12}"/>
              </a:ext>
            </a:extLst>
          </p:cNvPr>
          <p:cNvSpPr/>
          <p:nvPr/>
        </p:nvSpPr>
        <p:spPr>
          <a:xfrm>
            <a:off x="1795737" y="195199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9708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3757-59F5-D55C-4284-DA756564FC9F}"/>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B5DF4C6-2B18-0946-9F0E-1DDB60B5FFFE}"/>
              </a:ext>
            </a:extLst>
          </p:cNvPr>
          <p:cNvGraphicFramePr>
            <a:graphicFrameLocks noGrp="1"/>
          </p:cNvGraphicFramePr>
          <p:nvPr>
            <p:extLst>
              <p:ext uri="{D42A27DB-BD31-4B8C-83A1-F6EECF244321}">
                <p14:modId xmlns:p14="http://schemas.microsoft.com/office/powerpoint/2010/main" val="1754376802"/>
              </p:ext>
            </p:extLst>
          </p:nvPr>
        </p:nvGraphicFramePr>
        <p:xfrm>
          <a:off x="3462276" y="1150985"/>
          <a:ext cx="4540609" cy="4694046"/>
        </p:xfrm>
        <a:graphic>
          <a:graphicData uri="http://schemas.openxmlformats.org/drawingml/2006/table">
            <a:tbl>
              <a:tblPr firstRow="1" bandRow="1">
                <a:tableStyleId>{17292A2E-F333-43FB-9621-5CBBE7FDCDCB}</a:tableStyleId>
              </a:tblPr>
              <a:tblGrid>
                <a:gridCol w="4540609">
                  <a:extLst>
                    <a:ext uri="{9D8B030D-6E8A-4147-A177-3AD203B41FA5}">
                      <a16:colId xmlns:a16="http://schemas.microsoft.com/office/drawing/2014/main" val="2892905015"/>
                    </a:ext>
                  </a:extLst>
                </a:gridCol>
              </a:tblGrid>
              <a:tr h="480214">
                <a:tc>
                  <a:txBody>
                    <a:bodyPr/>
                    <a:lstStyle/>
                    <a:p>
                      <a:pPr algn="l"/>
                      <a:r>
                        <a:rPr lang="en-AU" sz="1600" dirty="0">
                          <a:latin typeface="Arial" panose="020B0604020202020204" pitchFamily="34" charset="0"/>
                          <a:cs typeface="Arial" panose="020B0604020202020204" pitchFamily="34" charset="0"/>
                        </a:rPr>
                        <a:t>Unit 1 — Breaking down barriers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4036953336"/>
                  </a:ext>
                </a:extLst>
              </a:tr>
              <a:tr h="4109989">
                <a:tc>
                  <a:txBody>
                    <a:bodyPr/>
                    <a:lstStyle/>
                    <a:p>
                      <a:r>
                        <a:rPr lang="en-AU" sz="1600" kern="1200" dirty="0">
                          <a:solidFill>
                            <a:schemeClr val="tx1"/>
                          </a:solidFill>
                          <a:effectLst/>
                          <a:latin typeface="+mn-lt"/>
                          <a:ea typeface="+mn-ea"/>
                          <a:cs typeface="+mn-cs"/>
                        </a:rPr>
                        <a:t>In this unit, students develop an understanding of assumptions and stereotypes and learn how to promote inclusion in their communities. They analyse social and cultural values related to race, gender, disability and sexuality to develop strategies for addressing disrespectful behaviours. Through case studies, students examine how respectful values and beliefs influence the health and wellbeing of others. They explore how international games, such as Olympic and Paralympic games, and local games, such as traditional Aboriginal games promote fairness, cooperation and inclusivity. Working collaboratively, students adapt movement skills, rules and equipment to design a game that supports inclusive participation and enhances wellbeing.</a:t>
                      </a:r>
                      <a:endParaRPr lang="en-AU" sz="1200" noProof="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48057460"/>
                  </a:ext>
                </a:extLst>
              </a:tr>
            </a:tbl>
          </a:graphicData>
        </a:graphic>
      </p:graphicFrame>
      <p:sp>
        <p:nvSpPr>
          <p:cNvPr id="3" name="Title 1">
            <a:extLst>
              <a:ext uri="{FF2B5EF4-FFF2-40B4-BE49-F238E27FC236}">
                <a16:creationId xmlns:a16="http://schemas.microsoft.com/office/drawing/2014/main" id="{0EE3B47B-8B28-8D83-4D0C-B5852697046C}"/>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lvl="0" defTabSz="1219170">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a:t>
            </a:r>
            <a:r>
              <a:rPr lang="en-AU" sz="3200" dirty="0">
                <a:solidFill>
                  <a:srgbClr val="000000"/>
                </a:solidFill>
              </a:rPr>
              <a:t>Years 7–8 HPE example</a:t>
            </a:r>
            <a:endPar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24" name="Picture 23">
            <a:extLst>
              <a:ext uri="{FF2B5EF4-FFF2-40B4-BE49-F238E27FC236}">
                <a16:creationId xmlns:a16="http://schemas.microsoft.com/office/drawing/2014/main" id="{18F93825-A9B2-09A1-E8DA-E4206008D48D}"/>
              </a:ext>
            </a:extLst>
          </p:cNvPr>
          <p:cNvPicPr>
            <a:picLocks noChangeAspect="1"/>
          </p:cNvPicPr>
          <p:nvPr/>
        </p:nvPicPr>
        <p:blipFill>
          <a:blip r:embed="rId3"/>
          <a:stretch>
            <a:fillRect/>
          </a:stretch>
        </p:blipFill>
        <p:spPr>
          <a:xfrm>
            <a:off x="436033" y="902503"/>
            <a:ext cx="2624219" cy="2516261"/>
          </a:xfrm>
          <a:prstGeom prst="rect">
            <a:avLst/>
          </a:prstGeom>
        </p:spPr>
      </p:pic>
      <p:pic>
        <p:nvPicPr>
          <p:cNvPr id="12" name="Picture 11">
            <a:extLst>
              <a:ext uri="{FF2B5EF4-FFF2-40B4-BE49-F238E27FC236}">
                <a16:creationId xmlns:a16="http://schemas.microsoft.com/office/drawing/2014/main" id="{ED7A23BC-49C5-C102-FCDE-CCFE9EC3B0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7281" y="2401356"/>
            <a:ext cx="4290574" cy="240372"/>
          </a:xfrm>
          <a:prstGeom prst="rect">
            <a:avLst/>
          </a:prstGeom>
        </p:spPr>
      </p:pic>
      <p:pic>
        <p:nvPicPr>
          <p:cNvPr id="17" name="Picture 16">
            <a:extLst>
              <a:ext uri="{FF2B5EF4-FFF2-40B4-BE49-F238E27FC236}">
                <a16:creationId xmlns:a16="http://schemas.microsoft.com/office/drawing/2014/main" id="{FE2757A8-34D9-9283-8367-C4F0048400DF}"/>
              </a:ext>
            </a:extLst>
          </p:cNvPr>
          <p:cNvPicPr>
            <a:picLocks noChangeAspect="1"/>
          </p:cNvPicPr>
          <p:nvPr/>
        </p:nvPicPr>
        <p:blipFill>
          <a:blip r:embed="rId5"/>
          <a:stretch>
            <a:fillRect/>
          </a:stretch>
        </p:blipFill>
        <p:spPr>
          <a:xfrm>
            <a:off x="3521238" y="2641008"/>
            <a:ext cx="4303788" cy="247249"/>
          </a:xfrm>
          <a:prstGeom prst="rect">
            <a:avLst/>
          </a:prstGeom>
        </p:spPr>
      </p:pic>
      <p:pic>
        <p:nvPicPr>
          <p:cNvPr id="18" name="Picture 17">
            <a:extLst>
              <a:ext uri="{FF2B5EF4-FFF2-40B4-BE49-F238E27FC236}">
                <a16:creationId xmlns:a16="http://schemas.microsoft.com/office/drawing/2014/main" id="{3195C08E-75A9-EEA7-8DAB-9D00AD0C97EB}"/>
              </a:ext>
            </a:extLst>
          </p:cNvPr>
          <p:cNvPicPr>
            <a:picLocks noChangeAspect="1"/>
          </p:cNvPicPr>
          <p:nvPr/>
        </p:nvPicPr>
        <p:blipFill>
          <a:blip r:embed="rId6"/>
          <a:stretch>
            <a:fillRect/>
          </a:stretch>
        </p:blipFill>
        <p:spPr>
          <a:xfrm>
            <a:off x="3520145" y="2887537"/>
            <a:ext cx="3552401" cy="256054"/>
          </a:xfrm>
          <a:prstGeom prst="rect">
            <a:avLst/>
          </a:prstGeom>
        </p:spPr>
      </p:pic>
      <p:pic>
        <p:nvPicPr>
          <p:cNvPr id="19" name="Picture 18">
            <a:extLst>
              <a:ext uri="{FF2B5EF4-FFF2-40B4-BE49-F238E27FC236}">
                <a16:creationId xmlns:a16="http://schemas.microsoft.com/office/drawing/2014/main" id="{A955B8F0-5209-AE6A-46EC-2B6077F200A8}"/>
              </a:ext>
            </a:extLst>
          </p:cNvPr>
          <p:cNvPicPr>
            <a:picLocks noChangeAspect="1"/>
          </p:cNvPicPr>
          <p:nvPr/>
        </p:nvPicPr>
        <p:blipFill>
          <a:blip r:embed="rId6" cstate="screen">
            <a:extLst>
              <a:ext uri="{28A0092B-C50C-407E-A947-70E740481C1C}">
                <a14:useLocalDpi xmlns:a14="http://schemas.microsoft.com/office/drawing/2010/main"/>
              </a:ext>
            </a:extLst>
          </a:blip>
          <a:srcRect t="1" r="5971" b="1196"/>
          <a:stretch/>
        </p:blipFill>
        <p:spPr>
          <a:xfrm>
            <a:off x="3520145" y="3137337"/>
            <a:ext cx="1065923" cy="228180"/>
          </a:xfrm>
          <a:prstGeom prst="rect">
            <a:avLst/>
          </a:prstGeom>
        </p:spPr>
      </p:pic>
      <p:pic>
        <p:nvPicPr>
          <p:cNvPr id="20" name="Picture 19">
            <a:extLst>
              <a:ext uri="{FF2B5EF4-FFF2-40B4-BE49-F238E27FC236}">
                <a16:creationId xmlns:a16="http://schemas.microsoft.com/office/drawing/2014/main" id="{51257DDA-9098-2988-4D21-7A13BA1DD56A}"/>
              </a:ext>
            </a:extLst>
          </p:cNvPr>
          <p:cNvPicPr>
            <a:picLocks noChangeAspect="1"/>
          </p:cNvPicPr>
          <p:nvPr/>
        </p:nvPicPr>
        <p:blipFill>
          <a:blip r:embed="rId7" cstate="screen">
            <a:extLst>
              <a:ext uri="{28A0092B-C50C-407E-A947-70E740481C1C}">
                <a14:useLocalDpi xmlns:a14="http://schemas.microsoft.com/office/drawing/2010/main"/>
              </a:ext>
            </a:extLst>
          </a:blip>
          <a:srcRect l="42556" t="-5759" r="1" b="-1"/>
          <a:stretch/>
        </p:blipFill>
        <p:spPr>
          <a:xfrm>
            <a:off x="7301132" y="2140759"/>
            <a:ext cx="514630" cy="261491"/>
          </a:xfrm>
          <a:prstGeom prst="rect">
            <a:avLst/>
          </a:prstGeom>
        </p:spPr>
      </p:pic>
      <p:sp>
        <p:nvSpPr>
          <p:cNvPr id="2" name="Rectangle: Rounded Corners 1">
            <a:extLst>
              <a:ext uri="{FF2B5EF4-FFF2-40B4-BE49-F238E27FC236}">
                <a16:creationId xmlns:a16="http://schemas.microsoft.com/office/drawing/2014/main" id="{3C04E924-D12B-54B0-9D84-BEFFD8D2AB11}"/>
              </a:ext>
            </a:extLst>
          </p:cNvPr>
          <p:cNvSpPr/>
          <p:nvPr/>
        </p:nvSpPr>
        <p:spPr>
          <a:xfrm>
            <a:off x="1795737" y="195199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08EC45AE-7EC6-3F35-A40F-915280622D6F}"/>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94430B4A-E26C-D67D-3EC1-447C61EAB801}"/>
              </a:ext>
            </a:extLst>
          </p:cNvPr>
          <p:cNvPicPr>
            <a:picLocks noChangeAspect="1"/>
          </p:cNvPicPr>
          <p:nvPr/>
        </p:nvPicPr>
        <p:blipFill>
          <a:blip r:embed="rId8"/>
          <a:stretch>
            <a:fillRect/>
          </a:stretch>
        </p:blipFill>
        <p:spPr>
          <a:xfrm>
            <a:off x="8404909" y="1070414"/>
            <a:ext cx="3153913" cy="4670774"/>
          </a:xfrm>
          <a:prstGeom prst="rect">
            <a:avLst/>
          </a:prstGeom>
        </p:spPr>
      </p:pic>
      <p:sp>
        <p:nvSpPr>
          <p:cNvPr id="9" name="Rectangle: Rounded Corners 8">
            <a:extLst>
              <a:ext uri="{FF2B5EF4-FFF2-40B4-BE49-F238E27FC236}">
                <a16:creationId xmlns:a16="http://schemas.microsoft.com/office/drawing/2014/main" id="{FE327157-C314-5C10-99FD-C33F3FD87DC3}"/>
              </a:ext>
            </a:extLst>
          </p:cNvPr>
          <p:cNvSpPr/>
          <p:nvPr/>
        </p:nvSpPr>
        <p:spPr>
          <a:xfrm>
            <a:off x="8404909" y="4523874"/>
            <a:ext cx="3017070" cy="1090863"/>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0220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7A883A-39DF-0F2B-C42A-B4C244A6AF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7E8870-7418-F5E8-223C-C93B4ED4E9A8}"/>
              </a:ext>
            </a:extLst>
          </p:cNvPr>
          <p:cNvSpPr txBox="1">
            <a:spLocks/>
          </p:cNvSpPr>
          <p:nvPr/>
        </p:nvSpPr>
        <p:spPr>
          <a:xfrm>
            <a:off x="436033" y="366184"/>
            <a:ext cx="10435167" cy="574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Sequence teaching and learning</a:t>
            </a:r>
          </a:p>
        </p:txBody>
      </p:sp>
      <p:sp>
        <p:nvSpPr>
          <p:cNvPr id="8" name="Rectangle: Rounded Corners 7">
            <a:extLst>
              <a:ext uri="{FF2B5EF4-FFF2-40B4-BE49-F238E27FC236}">
                <a16:creationId xmlns:a16="http://schemas.microsoft.com/office/drawing/2014/main" id="{3B46AF18-B112-5B12-D7CE-82A01A3538A7}"/>
              </a:ext>
            </a:extLst>
          </p:cNvPr>
          <p:cNvSpPr/>
          <p:nvPr/>
        </p:nvSpPr>
        <p:spPr>
          <a:xfrm>
            <a:off x="1075135" y="2110216"/>
            <a:ext cx="3763920" cy="81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Identify authentic connections</a:t>
            </a:r>
          </a:p>
        </p:txBody>
      </p:sp>
      <p:sp>
        <p:nvSpPr>
          <p:cNvPr id="10" name="Rectangle: Rounded Corners 9">
            <a:extLst>
              <a:ext uri="{FF2B5EF4-FFF2-40B4-BE49-F238E27FC236}">
                <a16:creationId xmlns:a16="http://schemas.microsoft.com/office/drawing/2014/main" id="{32805898-0698-C4E1-340E-AA847EFD5B33}"/>
              </a:ext>
            </a:extLst>
          </p:cNvPr>
          <p:cNvSpPr/>
          <p:nvPr/>
        </p:nvSpPr>
        <p:spPr>
          <a:xfrm>
            <a:off x="325505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EF80E2F-2E80-47DC-ACB4-335A7E11DCD8}"/>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C1B3B2DB-EE38-891A-ECF3-93A25CDF6F0A}"/>
              </a:ext>
            </a:extLst>
          </p:cNvPr>
          <p:cNvSpPr txBox="1"/>
          <p:nvPr/>
        </p:nvSpPr>
        <p:spPr>
          <a:xfrm>
            <a:off x="1350592" y="1340499"/>
            <a:ext cx="3031625" cy="410433"/>
          </a:xfrm>
          <a:prstGeom prst="rect">
            <a:avLst/>
          </a:prstGeom>
          <a:noFill/>
          <a:ln>
            <a:noFill/>
          </a:ln>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808080">
                    <a:lumMod val="40000"/>
                    <a:lumOff val="60000"/>
                  </a:srgbClr>
                </a:solidFill>
                <a:effectLst/>
                <a:uLnTx/>
                <a:uFillTx/>
                <a:latin typeface="Arial"/>
                <a:ea typeface="+mn-ea"/>
                <a:cs typeface="Arial"/>
              </a:rPr>
              <a:t>Identify curriculum</a:t>
            </a:r>
            <a:endParaRPr kumimoji="0" lang="en-AU" sz="1867" b="1" i="0" u="none" strike="noStrike" kern="1200" cap="none" spc="0" normalizeH="0" baseline="0" noProof="0">
              <a:ln>
                <a:noFill/>
              </a:ln>
              <a:solidFill>
                <a:srgbClr val="808080">
                  <a:lumMod val="40000"/>
                  <a:lumOff val="60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38778D7-0CE3-E10B-2C6B-2996F73807B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3AB655"/>
                </a:solidFill>
                <a:effectLst/>
                <a:uLnTx/>
                <a:uFillTx/>
                <a:latin typeface="Arial"/>
                <a:ea typeface="+mn-ea"/>
                <a:cs typeface="Arial"/>
              </a:rPr>
              <a:t>Sequence teaching and learning</a:t>
            </a:r>
            <a:endParaRPr kumimoji="0" lang="en-AU" sz="1867" b="1" i="0" u="none" strike="noStrike" kern="1200" cap="none" spc="0" normalizeH="0" baseline="0" noProof="0">
              <a:ln>
                <a:noFill/>
              </a:ln>
              <a:solidFill>
                <a:srgbClr val="3AB655"/>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CA258BD-D0CF-6F17-DEAF-570E43109DA0}"/>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1FEA731-6A6B-EA5F-C76B-F7A08D8BCBB4}"/>
              </a:ext>
            </a:extLst>
          </p:cNvPr>
          <p:cNvSpPr/>
          <p:nvPr/>
        </p:nvSpPr>
        <p:spPr>
          <a:xfrm>
            <a:off x="3263953"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Sub-element/s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1C3B8236-15B9-B9E8-34D6-6BDD49595B1F}"/>
              </a:ext>
            </a:extLst>
          </p:cNvPr>
          <p:cNvCxnSpPr>
            <a:cxnSpLocks/>
          </p:cNvCxnSpPr>
          <p:nvPr/>
        </p:nvCxnSpPr>
        <p:spPr>
          <a:xfrm flipH="1">
            <a:off x="294182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F1622DF-791E-4907-6A26-8BCA2AA6F700}"/>
              </a:ext>
            </a:extLst>
          </p:cNvPr>
          <p:cNvSpPr/>
          <p:nvPr/>
        </p:nvSpPr>
        <p:spPr>
          <a:xfrm>
            <a:off x="107513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Aspect/s of the achievement standard</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0399CCED-79F2-BBE1-8B08-A997534275C3}"/>
              </a:ext>
            </a:extLst>
          </p:cNvPr>
          <p:cNvSpPr/>
          <p:nvPr/>
        </p:nvSpPr>
        <p:spPr>
          <a:xfrm>
            <a:off x="1075135"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Content description/s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2E8DA89-F3DD-D3D0-6684-BCFFC982674D}"/>
              </a:ext>
            </a:extLst>
          </p:cNvPr>
          <p:cNvSpPr txBox="1"/>
          <p:nvPr/>
        </p:nvSpPr>
        <p:spPr>
          <a:xfrm>
            <a:off x="1083233" y="2981278"/>
            <a:ext cx="1560000" cy="34887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a:ln>
                  <a:noFill/>
                </a:ln>
                <a:solidFill>
                  <a:srgbClr val="FFFFFF">
                    <a:lumMod val="85000"/>
                  </a:srgbClr>
                </a:solidFill>
                <a:effectLst/>
                <a:uLnTx/>
                <a:uFillTx/>
                <a:latin typeface="Arial"/>
                <a:ea typeface="+mn-ea"/>
                <a:cs typeface="Arial"/>
              </a:rPr>
              <a:t>Learning area</a:t>
            </a:r>
            <a:endParaRPr kumimoji="0" lang="en-AU" sz="1467" b="1" i="1" u="none" strike="noStrike" kern="1200" cap="none" spc="0" normalizeH="0" baseline="0" noProof="0">
              <a:ln>
                <a:noFill/>
              </a:ln>
              <a:solidFill>
                <a:srgbClr val="FFFFFF">
                  <a:lumMod val="85000"/>
                </a:srgbClr>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E69E6F6-E35D-6048-76CF-96744E5A82A5}"/>
              </a:ext>
            </a:extLst>
          </p:cNvPr>
          <p:cNvCxnSpPr>
            <a:cxnSpLocks/>
          </p:cNvCxnSpPr>
          <p:nvPr/>
        </p:nvCxnSpPr>
        <p:spPr>
          <a:xfrm>
            <a:off x="977704" y="1817027"/>
            <a:ext cx="4176000" cy="0"/>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C722AE7-C831-57E5-8CD6-89CB5FFDBE92}"/>
              </a:ext>
            </a:extLst>
          </p:cNvPr>
          <p:cNvSpPr txBox="1"/>
          <p:nvPr/>
        </p:nvSpPr>
        <p:spPr>
          <a:xfrm>
            <a:off x="3065704" y="2981278"/>
            <a:ext cx="1872000" cy="348878"/>
          </a:xfrm>
          <a:prstGeom prst="rect">
            <a:avLst/>
          </a:prstGeom>
          <a:noFill/>
        </p:spPr>
        <p:txBody>
          <a:bodyPr wrap="square" lIns="0" tIns="60960" rIns="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dirty="0">
                <a:ln>
                  <a:noFill/>
                </a:ln>
                <a:solidFill>
                  <a:srgbClr val="FFFFFF">
                    <a:lumMod val="85000"/>
                  </a:srgbClr>
                </a:solidFill>
                <a:effectLst/>
                <a:uLnTx/>
                <a:uFillTx/>
                <a:latin typeface="Arial"/>
                <a:ea typeface="+mn-ea"/>
                <a:cs typeface="Arial"/>
              </a:rPr>
              <a:t>General capability</a:t>
            </a:r>
            <a:endParaRPr kumimoji="0" lang="en-AU" sz="1467" b="1" i="1"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244499F7-15E2-7A2A-27B3-9C5589B30040}"/>
              </a:ext>
            </a:extLst>
          </p:cNvPr>
          <p:cNvCxnSpPr>
            <a:cxnSpLocks/>
          </p:cNvCxnSpPr>
          <p:nvPr/>
        </p:nvCxnSpPr>
        <p:spPr>
          <a:xfrm>
            <a:off x="953235" y="1614143"/>
            <a:ext cx="0" cy="40576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F9BB924-CAEA-BB33-EA98-15F2ABB89BDE}"/>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Select and sequence learning activities within planning</a:t>
            </a:r>
          </a:p>
        </p:txBody>
      </p:sp>
      <p:sp>
        <p:nvSpPr>
          <p:cNvPr id="41" name="Rectangle: Rounded Corners 40">
            <a:extLst>
              <a:ext uri="{FF2B5EF4-FFF2-40B4-BE49-F238E27FC236}">
                <a16:creationId xmlns:a16="http://schemas.microsoft.com/office/drawing/2014/main" id="{D6EF931E-7AA3-B31B-FA96-1ACD7D2DB535}"/>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Incorporate learning activities that model the general capability</a:t>
            </a:r>
          </a:p>
        </p:txBody>
      </p:sp>
      <p:pic>
        <p:nvPicPr>
          <p:cNvPr id="4" name="Graphic 3" descr="Badge with solid fill">
            <a:extLst>
              <a:ext uri="{FF2B5EF4-FFF2-40B4-BE49-F238E27FC236}">
                <a16:creationId xmlns:a16="http://schemas.microsoft.com/office/drawing/2014/main" id="{FDF2794B-5814-9828-06DD-DD17B970D1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6" name="Graphic 5" descr="Badge 1 with solid fill">
            <a:extLst>
              <a:ext uri="{FF2B5EF4-FFF2-40B4-BE49-F238E27FC236}">
                <a16:creationId xmlns:a16="http://schemas.microsoft.com/office/drawing/2014/main" id="{D9FB37B2-7C12-8EF3-AF2A-DF931F5AE1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pic>
        <p:nvPicPr>
          <p:cNvPr id="9" name="Graphic 8" descr="Badge 3 with solid fill">
            <a:extLst>
              <a:ext uri="{FF2B5EF4-FFF2-40B4-BE49-F238E27FC236}">
                <a16:creationId xmlns:a16="http://schemas.microsoft.com/office/drawing/2014/main" id="{59423FEE-6D11-E9AA-AB09-8FA549FDE0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Tree>
    <p:extLst>
      <p:ext uri="{BB962C8B-B14F-4D97-AF65-F5344CB8AC3E}">
        <p14:creationId xmlns:p14="http://schemas.microsoft.com/office/powerpoint/2010/main" val="39210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2410-D0B5-EF87-5D4F-06DAF2DAFB08}"/>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F31772D8-55B0-F448-9135-ACD920618C42}"/>
              </a:ext>
            </a:extLst>
          </p:cNvPr>
          <p:cNvSpPr/>
          <p:nvPr/>
        </p:nvSpPr>
        <p:spPr>
          <a:xfrm>
            <a:off x="4680420"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B539B637-1E97-BD8D-3266-3BEE8E0AAA5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2F01D76B-2AE6-6A15-ECDD-2E2C88DAC25E}"/>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772CB581-0929-1512-6EDD-31953EA4FBAD}"/>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ED6B2752-0F4B-808D-815A-4DF2A572D1A6}"/>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79FCA08-B39C-509C-DE92-FE75A926F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3A6AB9F7-A1B1-8CC6-0EB5-F7DCDC8562A4}"/>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explore ethical concepts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1D87A98A-9872-5FD7-7812-4BC824893FB0}"/>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ethical concepts?</a:t>
            </a:r>
          </a:p>
        </p:txBody>
      </p:sp>
      <p:sp>
        <p:nvSpPr>
          <p:cNvPr id="13" name="Rectangle: Rounded Corners 12">
            <a:extLst>
              <a:ext uri="{FF2B5EF4-FFF2-40B4-BE49-F238E27FC236}">
                <a16:creationId xmlns:a16="http://schemas.microsoft.com/office/drawing/2014/main" id="{D4ED9840-6C30-0D31-EDF0-364A61E05563}"/>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practise </a:t>
            </a:r>
            <a:r>
              <a:rPr lang="en-US" sz="1300" dirty="0">
                <a:solidFill>
                  <a:srgbClr val="000000">
                    <a:lumMod val="50000"/>
                    <a:lumOff val="50000"/>
                  </a:srgbClr>
                </a:solidFill>
                <a:latin typeface="Arial" panose="020B0604020202020204" pitchFamily="34" charset="0"/>
                <a:cs typeface="Arial" panose="020B0604020202020204" pitchFamily="34" charset="0"/>
              </a:rPr>
              <a:t>ethical concepts</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038F54A7-627A-46EB-7893-08659ADAA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2D951A09-5EA5-FC49-0435-9F8528D2EC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8A41D8C1-57B3-C12D-95C3-7CB0B39B95FD}"/>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86CD027C-C1D0-22BF-E89F-53AC59606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3378105B-3E04-4D42-06A0-E4DDD86AB0DB}"/>
              </a:ext>
            </a:extLst>
          </p:cNvPr>
          <p:cNvSpPr/>
          <p:nvPr/>
        </p:nvSpPr>
        <p:spPr>
          <a:xfrm>
            <a:off x="7584445" y="1992165"/>
            <a:ext cx="3632322"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FA3F3850-4123-C852-6B3D-0384A46A29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0321" y="1216482"/>
            <a:ext cx="2764072" cy="1560511"/>
          </a:xfrm>
          <a:prstGeom prst="rect">
            <a:avLst/>
          </a:prstGeom>
        </p:spPr>
      </p:pic>
      <p:graphicFrame>
        <p:nvGraphicFramePr>
          <p:cNvPr id="2" name="Content Placeholder 3">
            <a:extLst>
              <a:ext uri="{FF2B5EF4-FFF2-40B4-BE49-F238E27FC236}">
                <a16:creationId xmlns:a16="http://schemas.microsoft.com/office/drawing/2014/main" id="{00D4F585-38D7-AE64-DEFA-6EF81EBE2483}"/>
              </a:ext>
            </a:extLst>
          </p:cNvPr>
          <p:cNvGraphicFramePr>
            <a:graphicFrameLocks/>
          </p:cNvGraphicFramePr>
          <p:nvPr>
            <p:extLst>
              <p:ext uri="{D42A27DB-BD31-4B8C-83A1-F6EECF244321}">
                <p14:modId xmlns:p14="http://schemas.microsoft.com/office/powerpoint/2010/main" val="2003557578"/>
              </p:ext>
            </p:extLst>
          </p:nvPr>
        </p:nvGraphicFramePr>
        <p:xfrm>
          <a:off x="300498" y="2939876"/>
          <a:ext cx="3933386" cy="3253154"/>
        </p:xfrm>
        <a:graphic>
          <a:graphicData uri="http://schemas.openxmlformats.org/drawingml/2006/table">
            <a:tbl>
              <a:tblPr firstRow="1" bandRow="1">
                <a:tableStyleId>{17292A2E-F333-43FB-9621-5CBBE7FDCDCB}</a:tableStyleId>
              </a:tblPr>
              <a:tblGrid>
                <a:gridCol w="3933386">
                  <a:extLst>
                    <a:ext uri="{9D8B030D-6E8A-4147-A177-3AD203B41FA5}">
                      <a16:colId xmlns:a16="http://schemas.microsoft.com/office/drawing/2014/main" val="20000"/>
                    </a:ext>
                  </a:extLst>
                </a:gridCol>
              </a:tblGrid>
              <a:tr h="231404">
                <a:tc>
                  <a:txBody>
                    <a:bodyPr/>
                    <a:lstStyle/>
                    <a:p>
                      <a:pPr algn="l"/>
                      <a:r>
                        <a:rPr lang="en-AU" sz="1600" dirty="0">
                          <a:latin typeface="Arial" panose="020B0604020202020204" pitchFamily="34" charset="0"/>
                          <a:cs typeface="Arial" panose="020B0604020202020204" pitchFamily="34" charset="0"/>
                        </a:rPr>
                        <a:t>Unit 1 — Me and my community</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940762">
                <a:tc>
                  <a:txBody>
                    <a:bodyPr/>
                    <a:lstStyle/>
                    <a:p>
                      <a:r>
                        <a:rPr lang="en-AU" sz="1300" kern="1200" dirty="0">
                          <a:solidFill>
                            <a:schemeClr val="tx1"/>
                          </a:solidFill>
                          <a:effectLst/>
                          <a:latin typeface="+mn-lt"/>
                          <a:ea typeface="+mn-ea"/>
                          <a:cs typeface="+mn-cs"/>
                        </a:rPr>
                        <a:t>Students reflect on how their identity is shaped by their connections, culture and shared experiences. The class collaboratively develops a list of factors that may shape a person’s identity and identify the diversity of cultural, religious and/or social groups in their own community. Students describe the groups they belong to that contribute to shaping their identity (e.g. family, school groups, community groups). They also examine the role of rules, laws, First Nations Lore and other cultural guiding systems in supporting fair, safe and respectful communities. Students locate and collect information to create a storyboard showing themselves as part of their community.</a:t>
                      </a:r>
                      <a:endParaRPr lang="en-US" sz="13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316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A986-081C-E670-1042-C12102C4FCEE}"/>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2CF804F4-25E7-6CFB-A29F-4F8296906F3A}"/>
              </a:ext>
            </a:extLst>
          </p:cNvPr>
          <p:cNvSpPr/>
          <p:nvPr/>
        </p:nvSpPr>
        <p:spPr>
          <a:xfrm>
            <a:off x="4771474"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1A01B675-7F9E-A685-8400-0C14D4DF9DB4}"/>
              </a:ext>
            </a:extLst>
          </p:cNvPr>
          <p:cNvSpPr txBox="1">
            <a:spLocks/>
          </p:cNvSpPr>
          <p:nvPr/>
        </p:nvSpPr>
        <p:spPr>
          <a:xfrm>
            <a:off x="436033" y="366183"/>
            <a:ext cx="10435167"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Incorporate learning activities, practice and feedback</a:t>
            </a:r>
          </a:p>
        </p:txBody>
      </p:sp>
      <p:sp>
        <p:nvSpPr>
          <p:cNvPr id="41" name="Rectangle: Rounded Corners 40">
            <a:extLst>
              <a:ext uri="{FF2B5EF4-FFF2-40B4-BE49-F238E27FC236}">
                <a16:creationId xmlns:a16="http://schemas.microsoft.com/office/drawing/2014/main" id="{CA4EC00F-1D58-81F6-1532-D36A1075B3AD}"/>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30A8A305-5E05-36F0-69CC-97E2F510D18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432452A6-710C-7040-6A07-1E0045A9EB32}"/>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A74657B-FC43-D285-2E22-38F4A8DC2DE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869E37D9-09BB-E1E4-62D1-91671EEA81F1}"/>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explore ethical concepts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5A0877FD-B1DF-E185-31A1-2FF051CB02E7}"/>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a:t>
            </a:r>
            <a:r>
              <a:rPr lang="en-US" sz="1300" dirty="0">
                <a:solidFill>
                  <a:srgbClr val="000000">
                    <a:lumMod val="50000"/>
                    <a:lumOff val="50000"/>
                  </a:srgbClr>
                </a:solidFill>
                <a:latin typeface="Arial" panose="020B0604020202020204" pitchFamily="34" charset="0"/>
                <a:cs typeface="Arial" panose="020B0604020202020204" pitchFamily="34" charset="0"/>
              </a:rPr>
              <a:t>ethical concepts</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a:t>
            </a:r>
          </a:p>
        </p:txBody>
      </p:sp>
      <p:sp>
        <p:nvSpPr>
          <p:cNvPr id="13" name="Rectangle: Rounded Corners 12">
            <a:extLst>
              <a:ext uri="{FF2B5EF4-FFF2-40B4-BE49-F238E27FC236}">
                <a16:creationId xmlns:a16="http://schemas.microsoft.com/office/drawing/2014/main" id="{A82A6571-C5BC-9896-A113-DEE5ABE38E7A}"/>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practise </a:t>
            </a:r>
            <a:r>
              <a:rPr lang="en-US" sz="1300" dirty="0">
                <a:solidFill>
                  <a:srgbClr val="000000">
                    <a:lumMod val="50000"/>
                    <a:lumOff val="50000"/>
                  </a:srgbClr>
                </a:solidFill>
                <a:latin typeface="Arial" panose="020B0604020202020204" pitchFamily="34" charset="0"/>
                <a:cs typeface="Arial" panose="020B0604020202020204" pitchFamily="34" charset="0"/>
              </a:rPr>
              <a:t>ethical concepts</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57724F6E-2D73-A6D9-745F-A6B630516A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09A712A9-0D41-F26D-E30A-B82742E17F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31B51BF7-9F92-C119-D873-1256DDCB3E2B}"/>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DD2AA082-61E3-E095-4C10-F4FA73DCF4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ADC33E4D-104E-803E-264D-AF00798BB5FD}"/>
              </a:ext>
            </a:extLst>
          </p:cNvPr>
          <p:cNvSpPr/>
          <p:nvPr/>
        </p:nvSpPr>
        <p:spPr>
          <a:xfrm>
            <a:off x="9417215" y="1992164"/>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3658CAEC-718C-4353-55F3-E3CA9C75120A}"/>
              </a:ext>
            </a:extLst>
          </p:cNvPr>
          <p:cNvSpPr/>
          <p:nvPr/>
        </p:nvSpPr>
        <p:spPr>
          <a:xfrm>
            <a:off x="5738824" y="1883123"/>
            <a:ext cx="1758639" cy="4403944"/>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57768EA3-17F7-7278-6FB2-0189CC3C237A}"/>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03544" y="1086571"/>
            <a:ext cx="4480948" cy="1640587"/>
          </a:xfrm>
          <a:prstGeom prst="rect">
            <a:avLst/>
          </a:prstGeom>
        </p:spPr>
      </p:pic>
      <p:graphicFrame>
        <p:nvGraphicFramePr>
          <p:cNvPr id="2" name="Content Placeholder 3">
            <a:extLst>
              <a:ext uri="{FF2B5EF4-FFF2-40B4-BE49-F238E27FC236}">
                <a16:creationId xmlns:a16="http://schemas.microsoft.com/office/drawing/2014/main" id="{50FC752F-CC59-D7B4-EA49-496BFE6B74A3}"/>
              </a:ext>
            </a:extLst>
          </p:cNvPr>
          <p:cNvGraphicFramePr>
            <a:graphicFrameLocks/>
          </p:cNvGraphicFramePr>
          <p:nvPr>
            <p:extLst>
              <p:ext uri="{D42A27DB-BD31-4B8C-83A1-F6EECF244321}">
                <p14:modId xmlns:p14="http://schemas.microsoft.com/office/powerpoint/2010/main" val="1111790791"/>
              </p:ext>
            </p:extLst>
          </p:nvPr>
        </p:nvGraphicFramePr>
        <p:xfrm>
          <a:off x="300498" y="2939876"/>
          <a:ext cx="3933386" cy="3253154"/>
        </p:xfrm>
        <a:graphic>
          <a:graphicData uri="http://schemas.openxmlformats.org/drawingml/2006/table">
            <a:tbl>
              <a:tblPr firstRow="1" bandRow="1">
                <a:tableStyleId>{17292A2E-F333-43FB-9621-5CBBE7FDCDCB}</a:tableStyleId>
              </a:tblPr>
              <a:tblGrid>
                <a:gridCol w="3933386">
                  <a:extLst>
                    <a:ext uri="{9D8B030D-6E8A-4147-A177-3AD203B41FA5}">
                      <a16:colId xmlns:a16="http://schemas.microsoft.com/office/drawing/2014/main" val="20000"/>
                    </a:ext>
                  </a:extLst>
                </a:gridCol>
              </a:tblGrid>
              <a:tr h="231404">
                <a:tc>
                  <a:txBody>
                    <a:bodyPr/>
                    <a:lstStyle/>
                    <a:p>
                      <a:pPr algn="l"/>
                      <a:r>
                        <a:rPr lang="en-AU" sz="1600" dirty="0">
                          <a:latin typeface="Arial" panose="020B0604020202020204" pitchFamily="34" charset="0"/>
                          <a:cs typeface="Arial" panose="020B0604020202020204" pitchFamily="34" charset="0"/>
                        </a:rPr>
                        <a:t>Unit 1 — Me and my community</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940762">
                <a:tc>
                  <a:txBody>
                    <a:bodyPr/>
                    <a:lstStyle/>
                    <a:p>
                      <a:r>
                        <a:rPr lang="en-AU" sz="1300" kern="1200" dirty="0">
                          <a:solidFill>
                            <a:schemeClr val="tx1"/>
                          </a:solidFill>
                          <a:effectLst/>
                          <a:latin typeface="+mn-lt"/>
                          <a:ea typeface="+mn-ea"/>
                          <a:cs typeface="+mn-cs"/>
                        </a:rPr>
                        <a:t>Students reflect on how their identity is shaped by their connections, culture and shared experiences. The class collaboratively develops a list of factors that may shape a person’s identity and identify the diversity of cultural, religious and/or social groups in their own community. Students describe the groups they belong to that contribute to shaping their identity (e.g. family, school groups, community groups). They also examine the role of rules, laws, First Nations Lore and other cultural guiding systems in supporting fair, safe and respectful communities. Students locate and collect information to create a storyboard showing themselves as part of their community.</a:t>
                      </a:r>
                      <a:endParaRPr lang="en-US" sz="13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899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78E0-855B-19E5-FC14-1BB685F821FB}"/>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70CA8C88-F6C8-B8E7-A123-72B42107503B}"/>
              </a:ext>
            </a:extLst>
          </p:cNvPr>
          <p:cNvSpPr/>
          <p:nvPr/>
        </p:nvSpPr>
        <p:spPr>
          <a:xfrm>
            <a:off x="4677775"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8507744F-F88A-0F2F-1840-271959BD8100}"/>
              </a:ext>
            </a:extLst>
          </p:cNvPr>
          <p:cNvSpPr txBox="1">
            <a:spLocks/>
          </p:cNvSpPr>
          <p:nvPr/>
        </p:nvSpPr>
        <p:spPr>
          <a:xfrm>
            <a:off x="436033" y="366183"/>
            <a:ext cx="10435167"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Incorporate learning activities, practice and feedback</a:t>
            </a:r>
          </a:p>
        </p:txBody>
      </p:sp>
      <p:sp>
        <p:nvSpPr>
          <p:cNvPr id="41" name="Rectangle: Rounded Corners 40">
            <a:extLst>
              <a:ext uri="{FF2B5EF4-FFF2-40B4-BE49-F238E27FC236}">
                <a16:creationId xmlns:a16="http://schemas.microsoft.com/office/drawing/2014/main" id="{8751667D-452D-6A58-F30D-4541DFBEF9A7}"/>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0335EC43-E9A5-49D6-F71B-20D0DB3B5E74}"/>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65099030-C9F7-8513-90F5-DEFD90103648}"/>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E2DF8669-8D06-C1FE-C0C8-2497740E7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sp>
        <p:nvSpPr>
          <p:cNvPr id="8" name="Rectangle: Rounded Corners 7">
            <a:extLst>
              <a:ext uri="{FF2B5EF4-FFF2-40B4-BE49-F238E27FC236}">
                <a16:creationId xmlns:a16="http://schemas.microsoft.com/office/drawing/2014/main" id="{4B3DD2AA-2B5C-594C-DA43-EB8CF74C84F2}"/>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explore ethical concepts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C31284CF-03B6-6545-3D20-3FECA03A78D7}"/>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a:t>
            </a:r>
            <a:r>
              <a:rPr lang="en-US" sz="1300" dirty="0">
                <a:solidFill>
                  <a:srgbClr val="000000">
                    <a:lumMod val="50000"/>
                    <a:lumOff val="50000"/>
                  </a:srgbClr>
                </a:solidFill>
                <a:latin typeface="Arial" panose="020B0604020202020204" pitchFamily="34" charset="0"/>
                <a:cs typeface="Arial" panose="020B0604020202020204" pitchFamily="34" charset="0"/>
              </a:rPr>
              <a:t>ethical concepts</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a:t>
            </a:r>
          </a:p>
        </p:txBody>
      </p:sp>
      <p:sp>
        <p:nvSpPr>
          <p:cNvPr id="13" name="Rectangle: Rounded Corners 12">
            <a:extLst>
              <a:ext uri="{FF2B5EF4-FFF2-40B4-BE49-F238E27FC236}">
                <a16:creationId xmlns:a16="http://schemas.microsoft.com/office/drawing/2014/main" id="{45E9CB7C-A420-2D2F-C539-37750DCF7724}"/>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practise </a:t>
            </a:r>
            <a:r>
              <a:rPr lang="en-US" sz="1300" dirty="0">
                <a:solidFill>
                  <a:srgbClr val="000000">
                    <a:lumMod val="50000"/>
                    <a:lumOff val="50000"/>
                  </a:srgbClr>
                </a:solidFill>
                <a:latin typeface="Arial" panose="020B0604020202020204" pitchFamily="34" charset="0"/>
                <a:cs typeface="Arial" panose="020B0604020202020204" pitchFamily="34" charset="0"/>
              </a:rPr>
              <a:t>ethical concepts</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CB5D3EA4-A822-59F0-B0A0-440CD77D9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3891BECE-EC73-BEF8-5CEF-4D838F4702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38ABE759-7204-0953-99EF-437A2A2BDEE9}"/>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2464B7BC-7283-F69C-5ACD-B61935C71F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D7892051-00D9-A24C-8349-57B302AB25EB}"/>
              </a:ext>
            </a:extLst>
          </p:cNvPr>
          <p:cNvSpPr/>
          <p:nvPr/>
        </p:nvSpPr>
        <p:spPr>
          <a:xfrm>
            <a:off x="5674338" y="1955021"/>
            <a:ext cx="3632322"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F52466C8-518D-E9DA-73E0-26C475676707}"/>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11238" y="1038678"/>
            <a:ext cx="4480948" cy="1608266"/>
          </a:xfrm>
          <a:prstGeom prst="rect">
            <a:avLst/>
          </a:prstGeom>
        </p:spPr>
      </p:pic>
      <p:graphicFrame>
        <p:nvGraphicFramePr>
          <p:cNvPr id="2" name="Content Placeholder 3">
            <a:extLst>
              <a:ext uri="{FF2B5EF4-FFF2-40B4-BE49-F238E27FC236}">
                <a16:creationId xmlns:a16="http://schemas.microsoft.com/office/drawing/2014/main" id="{8F917DCD-7180-71B7-394D-47DE25A118C5}"/>
              </a:ext>
            </a:extLst>
          </p:cNvPr>
          <p:cNvGraphicFramePr>
            <a:graphicFrameLocks/>
          </p:cNvGraphicFramePr>
          <p:nvPr>
            <p:extLst>
              <p:ext uri="{D42A27DB-BD31-4B8C-83A1-F6EECF244321}">
                <p14:modId xmlns:p14="http://schemas.microsoft.com/office/powerpoint/2010/main" val="1111790791"/>
              </p:ext>
            </p:extLst>
          </p:nvPr>
        </p:nvGraphicFramePr>
        <p:xfrm>
          <a:off x="300498" y="2939876"/>
          <a:ext cx="3933386" cy="3253154"/>
        </p:xfrm>
        <a:graphic>
          <a:graphicData uri="http://schemas.openxmlformats.org/drawingml/2006/table">
            <a:tbl>
              <a:tblPr firstRow="1" bandRow="1">
                <a:tableStyleId>{17292A2E-F333-43FB-9621-5CBBE7FDCDCB}</a:tableStyleId>
              </a:tblPr>
              <a:tblGrid>
                <a:gridCol w="3933386">
                  <a:extLst>
                    <a:ext uri="{9D8B030D-6E8A-4147-A177-3AD203B41FA5}">
                      <a16:colId xmlns:a16="http://schemas.microsoft.com/office/drawing/2014/main" val="20000"/>
                    </a:ext>
                  </a:extLst>
                </a:gridCol>
              </a:tblGrid>
              <a:tr h="231404">
                <a:tc>
                  <a:txBody>
                    <a:bodyPr/>
                    <a:lstStyle/>
                    <a:p>
                      <a:pPr algn="l"/>
                      <a:r>
                        <a:rPr lang="en-AU" sz="1600" dirty="0">
                          <a:latin typeface="Arial" panose="020B0604020202020204" pitchFamily="34" charset="0"/>
                          <a:cs typeface="Arial" panose="020B0604020202020204" pitchFamily="34" charset="0"/>
                        </a:rPr>
                        <a:t>Unit 1 — Me and my community</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940762">
                <a:tc>
                  <a:txBody>
                    <a:bodyPr/>
                    <a:lstStyle/>
                    <a:p>
                      <a:r>
                        <a:rPr lang="en-AU" sz="1300" kern="1200" dirty="0">
                          <a:solidFill>
                            <a:schemeClr val="tx1"/>
                          </a:solidFill>
                          <a:effectLst/>
                          <a:latin typeface="+mn-lt"/>
                          <a:ea typeface="+mn-ea"/>
                          <a:cs typeface="+mn-cs"/>
                        </a:rPr>
                        <a:t>Students reflect on how their identity is shaped by their connections, culture and shared experiences. The class collaboratively develops a list of factors that may shape a person’s identity and identify the diversity of cultural, religious and/or social groups in their own community. Students describe the groups they belong to that contribute to shaping their identity (e.g. family, school groups, community groups). They also examine the role of rules, laws, First Nations Lore and other cultural guiding systems in supporting fair, safe and respectful communities. Students locate and collect information to create a storyboard showing themselves as part of their community.</a:t>
                      </a:r>
                      <a:endParaRPr lang="en-US" sz="13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954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E5D1-EDEC-7A46-BC37-83DB71588F59}"/>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70A495FD-B39F-F5DC-3303-E2305D67C999}"/>
              </a:ext>
            </a:extLst>
          </p:cNvPr>
          <p:cNvGraphicFramePr/>
          <p:nvPr>
            <p:extLst>
              <p:ext uri="{D42A27DB-BD31-4B8C-83A1-F6EECF244321}">
                <p14:modId xmlns:p14="http://schemas.microsoft.com/office/powerpoint/2010/main" val="3164402514"/>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39EA30E-2911-3888-7849-B24FBD993C6C}"/>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4204389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420C-CE27-32F3-762F-F6F51B952E90}"/>
              </a:ext>
            </a:extLst>
          </p:cNvPr>
          <p:cNvSpPr>
            <a:spLocks noGrp="1"/>
          </p:cNvSpPr>
          <p:nvPr>
            <p:ph type="title"/>
          </p:nvPr>
        </p:nvSpPr>
        <p:spPr/>
        <p:txBody>
          <a:bodyPr/>
          <a:lstStyle/>
          <a:p>
            <a:r>
              <a:rPr lang="en-AU" dirty="0"/>
              <a:t>Next steps</a:t>
            </a:r>
          </a:p>
        </p:txBody>
      </p:sp>
      <p:sp>
        <p:nvSpPr>
          <p:cNvPr id="6" name="Content Placeholder 5">
            <a:extLst>
              <a:ext uri="{FF2B5EF4-FFF2-40B4-BE49-F238E27FC236}">
                <a16:creationId xmlns:a16="http://schemas.microsoft.com/office/drawing/2014/main" id="{85DE28DE-4CDD-A5B6-596C-D040942F9564}"/>
              </a:ext>
            </a:extLst>
          </p:cNvPr>
          <p:cNvSpPr>
            <a:spLocks noGrp="1"/>
          </p:cNvSpPr>
          <p:nvPr>
            <p:ph idx="1"/>
          </p:nvPr>
        </p:nvSpPr>
        <p:spPr>
          <a:xfrm>
            <a:off x="436033" y="1028733"/>
            <a:ext cx="10365458" cy="4944000"/>
          </a:xfrm>
        </p:spPr>
        <p:txBody>
          <a:bodyPr/>
          <a:lstStyle/>
          <a:p>
            <a:r>
              <a:rPr lang="en-AU" b="1" dirty="0">
                <a:solidFill>
                  <a:schemeClr val="accent3"/>
                </a:solidFill>
              </a:rPr>
              <a:t>Consider …</a:t>
            </a:r>
          </a:p>
          <a:p>
            <a:pPr marL="457189" indent="-457189">
              <a:buFont typeface="Arial" panose="020B0604020202020204" pitchFamily="34" charset="0"/>
              <a:buChar char="•"/>
            </a:pPr>
            <a:r>
              <a:rPr lang="en-US" dirty="0"/>
              <a:t>Where there are authentic opportunities for you to develop elements and sub-elements of the Ethical understanding general capability within your learning area content</a:t>
            </a:r>
            <a:r>
              <a:rPr lang="en-AU" dirty="0"/>
              <a:t>.</a:t>
            </a:r>
          </a:p>
          <a:p>
            <a:endParaRPr lang="en-US" dirty="0"/>
          </a:p>
        </p:txBody>
      </p:sp>
      <p:pic>
        <p:nvPicPr>
          <p:cNvPr id="4" name="Picture 3" descr="A drawing of a person with a cloud above their head&#10;&#10;AI-generated content may be incorrect.">
            <a:extLst>
              <a:ext uri="{FF2B5EF4-FFF2-40B4-BE49-F238E27FC236}">
                <a16:creationId xmlns:a16="http://schemas.microsoft.com/office/drawing/2014/main" id="{FF450E51-10B0-545D-3047-2CB363B6A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1491" y="5226469"/>
            <a:ext cx="954475" cy="954475"/>
          </a:xfrm>
          <a:prstGeom prst="rect">
            <a:avLst/>
          </a:prstGeom>
        </p:spPr>
      </p:pic>
    </p:spTree>
    <p:extLst>
      <p:ext uri="{BB962C8B-B14F-4D97-AF65-F5344CB8AC3E}">
        <p14:creationId xmlns:p14="http://schemas.microsoft.com/office/powerpoint/2010/main" val="301291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A14B-20F4-69A4-D5C4-7EF66B63E70E}"/>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AAEDF64-304C-376A-F44D-4A1F8E6BC6AE}"/>
              </a:ext>
            </a:extLst>
          </p:cNvPr>
          <p:cNvGraphicFramePr/>
          <p:nvPr>
            <p:extLst>
              <p:ext uri="{D42A27DB-BD31-4B8C-83A1-F6EECF244321}">
                <p14:modId xmlns:p14="http://schemas.microsoft.com/office/powerpoint/2010/main" val="3935944634"/>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D5660D40-D04A-C8EC-FCB9-72732E3CE248}"/>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363192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r>
              <a:rPr lang="en-US" sz="1333" dirty="0"/>
              <a:t>Third-party copyright material, and QCAA material not covered by the CC BY </a:t>
            </a:r>
            <a:r>
              <a:rPr lang="en-US" sz="1333" dirty="0" err="1"/>
              <a:t>licence</a:t>
            </a:r>
            <a:r>
              <a:rPr lang="en-US" sz="1333" dirty="0"/>
              <a:t> is listed below:</a:t>
            </a:r>
          </a:p>
          <a:p>
            <a:pPr marL="304792" indent="-304792">
              <a:buFont typeface="+mj-lt"/>
              <a:buAutoNum type="arabicPeriod"/>
            </a:pPr>
            <a:r>
              <a:rPr lang="en-US" sz="1333" dirty="0">
                <a:solidFill>
                  <a:srgbClr val="111111"/>
                </a:solidFill>
                <a:ea typeface="Times New Roman" panose="02020603050405020304" pitchFamily="18" charset="0"/>
              </a:rPr>
              <a:t>Queensland Government coat of arms, and the QCAA and QSA trademarks may not be reproduced without permission.</a:t>
            </a:r>
          </a:p>
          <a:p>
            <a:pPr marL="304792" indent="-304792">
              <a:buFont typeface="+mj-lt"/>
              <a:buAutoNum type="arabicPeriod"/>
            </a:pPr>
            <a:r>
              <a:rPr lang="en-US" sz="1333" dirty="0"/>
              <a:t>Acknowledgment of Country artwork (2023) ‘Growth through Learning’ by </a:t>
            </a:r>
            <a:r>
              <a:rPr lang="en-US" sz="1333" dirty="0" err="1"/>
              <a:t>Chern’ee</a:t>
            </a:r>
            <a:r>
              <a:rPr lang="en-US" sz="1333" dirty="0"/>
              <a:t>, Brooke and Jesse Sutton, </a:t>
            </a:r>
            <a:r>
              <a:rPr lang="en-US" sz="1333" dirty="0" err="1"/>
              <a:t>Kalkadoon</a:t>
            </a:r>
            <a:r>
              <a:rPr lang="en-US" sz="1333" dirty="0"/>
              <a:t>. </a:t>
            </a:r>
            <a:r>
              <a:rPr lang="en-US" sz="1333" dirty="0">
                <a:hlinkClick r:id="rId3"/>
              </a:rPr>
              <a:t>www.cherneesutton.com.au</a:t>
            </a:r>
            <a:endParaRPr lang="en-US" sz="1333" dirty="0"/>
          </a:p>
          <a:p>
            <a:pPr marL="304792" indent="-304792">
              <a:buFont typeface="+mj-lt"/>
              <a:buAutoNum type="arabicPeriod"/>
            </a:pPr>
            <a:r>
              <a:rPr lang="en-US" sz="1333" dirty="0">
                <a:solidFill>
                  <a:srgbClr val="000000"/>
                </a:solidFill>
              </a:rPr>
              <a:t>The three-dimensional cube and Personal and social capability diagrams are 'Excluded Material' used under the terms of the Australian Curriculum and its copyright notice and are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333" dirty="0" err="1">
                <a:solidFill>
                  <a:srgbClr val="000000"/>
                </a:solidFill>
              </a:rPr>
              <a:t>organisation</a:t>
            </a:r>
            <a:r>
              <a:rPr lang="en-US" sz="1333"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333" dirty="0" err="1">
                <a:solidFill>
                  <a:srgbClr val="000000"/>
                </a:solidFill>
              </a:rPr>
              <a:t>Cth</a:t>
            </a:r>
            <a:r>
              <a:rPr lang="en-US" sz="1333" dirty="0">
                <a:solidFill>
                  <a:srgbClr val="000000"/>
                </a:solidFill>
              </a:rPr>
              <a:t>), and those explicitly granted above, all other rights are reserved by ACARA. If you want to use such material in a manner that is outside this restrictive </a:t>
            </a:r>
            <a:r>
              <a:rPr lang="en-US" sz="1333" dirty="0" err="1">
                <a:solidFill>
                  <a:srgbClr val="000000"/>
                </a:solidFill>
              </a:rPr>
              <a:t>licence</a:t>
            </a:r>
            <a:r>
              <a:rPr lang="en-US" sz="1333" dirty="0">
                <a:solidFill>
                  <a:srgbClr val="000000"/>
                </a:solidFill>
              </a:rPr>
              <a:t>, you must request permission from ACARA by emailing (</a:t>
            </a:r>
            <a:r>
              <a:rPr lang="en-US" sz="1333" dirty="0">
                <a:solidFill>
                  <a:srgbClr val="000000"/>
                </a:solidFill>
                <a:hlinkClick r:id="rId4"/>
              </a:rPr>
              <a:t>copyright@acara.edu.au</a:t>
            </a:r>
            <a:r>
              <a:rPr lang="en-US" sz="1333" dirty="0">
                <a:solidFill>
                  <a:srgbClr val="000000"/>
                </a:solidFill>
              </a:rPr>
              <a:t>) or by submitting a request through </a:t>
            </a:r>
            <a:r>
              <a:rPr lang="en-US" sz="1333" dirty="0"/>
              <a:t>the </a:t>
            </a:r>
            <a:r>
              <a:rPr lang="en-US" sz="1333" dirty="0">
                <a:hlinkClick r:id="rId5"/>
              </a:rPr>
              <a:t>online enquiry form</a:t>
            </a:r>
            <a:r>
              <a:rPr lang="en-US" sz="1333" dirty="0"/>
              <a:t>.</a:t>
            </a:r>
          </a:p>
          <a:p>
            <a:pPr marL="304792" indent="-304792">
              <a:buFont typeface="+mj-lt"/>
              <a:buAutoNum type="arabicPeriod"/>
            </a:pPr>
            <a:r>
              <a:rPr lang="en-AU" sz="1333" dirty="0">
                <a:solidFill>
                  <a:srgbClr val="111111"/>
                </a:solidFill>
                <a:ea typeface="Times New Roman" panose="02020603050405020304" pitchFamily="18" charset="0"/>
              </a:rPr>
              <a:t>Unless otherwise indicated, material from Australian Curriculum is © ACARA 2010–present, licensed </a:t>
            </a:r>
            <a:r>
              <a:rPr lang="en-AU" sz="1333" u="sng" dirty="0">
                <a:solidFill>
                  <a:srgbClr val="2D7FF9"/>
                </a:solidFill>
                <a:ea typeface="Times New Roman" panose="02020603050405020304" pitchFamily="18" charset="0"/>
                <a:hlinkClick r:id="rId6"/>
              </a:rPr>
              <a:t>CC BY 4.0</a:t>
            </a:r>
            <a:r>
              <a:rPr lang="en-AU" sz="1333" dirty="0">
                <a:solidFill>
                  <a:srgbClr val="111111"/>
                </a:solidFill>
                <a:ea typeface="Times New Roman" panose="02020603050405020304" pitchFamily="18" charset="0"/>
              </a:rPr>
              <a:t>. For the latest information and additional terms of use, see the </a:t>
            </a:r>
            <a:r>
              <a:rPr lang="en-AU" sz="1333" u="sng" dirty="0">
                <a:solidFill>
                  <a:srgbClr val="2D7FF9"/>
                </a:solidFill>
                <a:ea typeface="Times New Roman" panose="02020603050405020304" pitchFamily="18" charset="0"/>
                <a:hlinkClick r:id="rId7"/>
              </a:rPr>
              <a:t>Australian Curriculum website</a:t>
            </a:r>
            <a:r>
              <a:rPr lang="en-AU" sz="1333" dirty="0">
                <a:solidFill>
                  <a:srgbClr val="111111"/>
                </a:solidFill>
                <a:ea typeface="Times New Roman" panose="02020603050405020304" pitchFamily="18" charset="0"/>
              </a:rPr>
              <a:t> and its </a:t>
            </a:r>
            <a:r>
              <a:rPr lang="en-AU" sz="1333" u="sng" dirty="0">
                <a:solidFill>
                  <a:srgbClr val="2D7FF9"/>
                </a:solidFill>
                <a:ea typeface="Times New Roman" panose="02020603050405020304" pitchFamily="18" charset="0"/>
                <a:hlinkClick r:id="rId8"/>
              </a:rPr>
              <a:t>copyright notice</a:t>
            </a:r>
            <a:r>
              <a:rPr lang="en-US" sz="1333" dirty="0"/>
              <a:t>.</a:t>
            </a:r>
          </a:p>
          <a:p>
            <a:pPr marL="304792" indent="-304792">
              <a:buFont typeface="+mj-lt"/>
              <a:buAutoNum type="arabicPeriod"/>
            </a:pPr>
            <a:r>
              <a:rPr lang="en-US" sz="1333" dirty="0"/>
              <a:t>Student and staff images have been used with permission.</a:t>
            </a:r>
          </a:p>
        </p:txBody>
      </p:sp>
    </p:spTree>
    <p:extLst>
      <p:ext uri="{BB962C8B-B14F-4D97-AF65-F5344CB8AC3E}">
        <p14:creationId xmlns:p14="http://schemas.microsoft.com/office/powerpoint/2010/main" val="168194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pPr>
            <a:endParaRPr lang="en-US" sz="400" dirty="0"/>
          </a:p>
          <a:p>
            <a:pPr>
              <a:spcBef>
                <a:spcPts val="0"/>
              </a:spcBef>
            </a:pPr>
            <a:r>
              <a:rPr lang="en-US" sz="1600" dirty="0"/>
              <a:t>                </a:t>
            </a:r>
            <a:r>
              <a:rPr lang="en-US" dirty="0"/>
              <a:t>© State of Queensland (QCAA) </a:t>
            </a:r>
            <a:r>
              <a:rPr lang="en-AU" dirty="0"/>
              <a:t>2026</a:t>
            </a:r>
          </a:p>
          <a:p>
            <a:pPr>
              <a:lnSpc>
                <a:spcPct val="110000"/>
              </a:lnSpc>
            </a:pPr>
            <a:r>
              <a:rPr lang="en-AU" b="1" spc="-27" dirty="0"/>
              <a:t>Licence</a:t>
            </a:r>
            <a:r>
              <a:rPr lang="en-AU" spc="-27" dirty="0"/>
              <a:t>: </a:t>
            </a:r>
            <a:r>
              <a:rPr lang="en-AU" spc="-27" dirty="0">
                <a:hlinkClick r:id="rId3"/>
              </a:rPr>
              <a:t>https://creativecommons.org/licenses/by/4.0</a:t>
            </a:r>
            <a:r>
              <a:rPr lang="en-AU" spc="-27" dirty="0"/>
              <a:t> </a:t>
            </a:r>
            <a:r>
              <a:rPr lang="en-AU" b="1" spc="-27" dirty="0">
                <a:solidFill>
                  <a:schemeClr val="tx2">
                    <a:lumMod val="50000"/>
                    <a:lumOff val="50000"/>
                  </a:schemeClr>
                </a:solidFill>
              </a:rPr>
              <a:t>|</a:t>
            </a:r>
            <a:r>
              <a:rPr lang="en-AU" spc="-27" dirty="0"/>
              <a:t> </a:t>
            </a:r>
            <a:r>
              <a:rPr lang="en-AU" b="1" spc="-27" dirty="0"/>
              <a:t>Copyright notice:</a:t>
            </a:r>
            <a:r>
              <a:rPr lang="en-AU" spc="-27" dirty="0"/>
              <a:t> </a:t>
            </a:r>
            <a:r>
              <a:rPr lang="en-AU" spc="-27" dirty="0">
                <a:hlinkClick r:id="rId4"/>
              </a:rPr>
              <a:t>www.qcaa.qld.edu.au/copyright</a:t>
            </a:r>
            <a:r>
              <a:rPr lang="en-AU" spc="-27" dirty="0"/>
              <a:t> — lists the full terms and conditions, which specify certain exceptions to the licence. </a:t>
            </a:r>
            <a:r>
              <a:rPr lang="en-AU" b="1" spc="-27" dirty="0">
                <a:solidFill>
                  <a:schemeClr val="tx2">
                    <a:lumMod val="50000"/>
                    <a:lumOff val="50000"/>
                  </a:schemeClr>
                </a:solidFill>
              </a:rPr>
              <a:t>|</a:t>
            </a:r>
            <a:r>
              <a:rPr lang="en-AU" spc="-27" dirty="0"/>
              <a:t> </a:t>
            </a:r>
            <a:br>
              <a:rPr lang="en-AU" spc="-27"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7" dirty="0">
                <a:hlinkClick r:id="rId4"/>
              </a:rPr>
              <a:t>www.qcaa.qld.edu.au/copyright</a:t>
            </a:r>
            <a:r>
              <a:rPr lang="en-AU" spc="-27"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221064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9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AD42-50C8-B07F-4D50-7E25A20D67C2}"/>
            </a:ext>
          </a:extLst>
        </p:cNvPr>
        <p:cNvGrpSpPr/>
        <p:nvPr/>
      </p:nvGrpSpPr>
      <p:grpSpPr>
        <a:xfrm>
          <a:off x="0" y="0"/>
          <a:ext cx="0" cy="0"/>
          <a:chOff x="0" y="0"/>
          <a:chExt cx="0" cy="0"/>
        </a:xfrm>
      </p:grpSpPr>
      <p:sp>
        <p:nvSpPr>
          <p:cNvPr id="26" name="Freeform: Shape 25">
            <a:extLst>
              <a:ext uri="{FF2B5EF4-FFF2-40B4-BE49-F238E27FC236}">
                <a16:creationId xmlns:a16="http://schemas.microsoft.com/office/drawing/2014/main" id="{8F15E40F-DA44-6977-2FF4-D4147C0FFF85}"/>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itle 6">
            <a:extLst>
              <a:ext uri="{FF2B5EF4-FFF2-40B4-BE49-F238E27FC236}">
                <a16:creationId xmlns:a16="http://schemas.microsoft.com/office/drawing/2014/main" id="{8DA6504E-9E20-3A82-F026-72C893E5646F}"/>
              </a:ext>
            </a:extLst>
          </p:cNvPr>
          <p:cNvSpPr>
            <a:spLocks noGrp="1"/>
          </p:cNvSpPr>
          <p:nvPr>
            <p:ph type="title"/>
          </p:nvPr>
        </p:nvSpPr>
        <p:spPr>
          <a:xfrm>
            <a:off x="436033" y="366183"/>
            <a:ext cx="11328000" cy="480000"/>
          </a:xfrm>
        </p:spPr>
        <p:txBody>
          <a:bodyPr>
            <a:noAutofit/>
          </a:bodyPr>
          <a:lstStyle/>
          <a:p>
            <a:r>
              <a:rPr lang="en-AU">
                <a:latin typeface="Arial"/>
                <a:cs typeface="Arial"/>
              </a:rPr>
              <a:t>Three-dimensional </a:t>
            </a:r>
            <a:r>
              <a:rPr lang="en-US"/>
              <a:t>Australian Curriculum v9.0 </a:t>
            </a:r>
            <a:endParaRPr lang="en-AU"/>
          </a:p>
        </p:txBody>
      </p:sp>
      <p:pic>
        <p:nvPicPr>
          <p:cNvPr id="2" name="Content Placeholder 5">
            <a:extLst>
              <a:ext uri="{FF2B5EF4-FFF2-40B4-BE49-F238E27FC236}">
                <a16:creationId xmlns:a16="http://schemas.microsoft.com/office/drawing/2014/main" id="{9A0D3D8C-CF03-5991-CF1E-29FF88355A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18" t="3709" r="5533" b="5942"/>
          <a:stretch/>
        </p:blipFill>
        <p:spPr>
          <a:xfrm>
            <a:off x="2036331" y="973152"/>
            <a:ext cx="8119335" cy="4911696"/>
          </a:xfrm>
          <a:prstGeom prst="rect">
            <a:avLst/>
          </a:prstGeom>
          <a:ln>
            <a:noFill/>
          </a:ln>
          <a:effectLst/>
        </p:spPr>
      </p:pic>
      <p:sp>
        <p:nvSpPr>
          <p:cNvPr id="4" name="Oval 3">
            <a:extLst>
              <a:ext uri="{FF2B5EF4-FFF2-40B4-BE49-F238E27FC236}">
                <a16:creationId xmlns:a16="http://schemas.microsoft.com/office/drawing/2014/main" id="{B2272FCB-D486-1BAD-3CCD-9C80427DE5E8}"/>
              </a:ext>
            </a:extLst>
          </p:cNvPr>
          <p:cNvSpPr/>
          <p:nvPr/>
        </p:nvSpPr>
        <p:spPr>
          <a:xfrm>
            <a:off x="8327137" y="4990864"/>
            <a:ext cx="1719071" cy="89398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6" name="Oval 5">
            <a:extLst>
              <a:ext uri="{FF2B5EF4-FFF2-40B4-BE49-F238E27FC236}">
                <a16:creationId xmlns:a16="http://schemas.microsoft.com/office/drawing/2014/main" id="{F7128D74-9DC2-7C9E-5EC1-985345265591}"/>
              </a:ext>
            </a:extLst>
          </p:cNvPr>
          <p:cNvSpPr/>
          <p:nvPr/>
        </p:nvSpPr>
        <p:spPr>
          <a:xfrm>
            <a:off x="2036331" y="3017418"/>
            <a:ext cx="1730997" cy="82316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7" name="Picture 6" descr="A colorful cube with text&#10;&#10;AI-generated content may be incorrect.">
            <a:extLst>
              <a:ext uri="{FF2B5EF4-FFF2-40B4-BE49-F238E27FC236}">
                <a16:creationId xmlns:a16="http://schemas.microsoft.com/office/drawing/2014/main" id="{740143BD-2D7E-3793-642E-D70147D576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9624" y="976205"/>
            <a:ext cx="4575050" cy="4575050"/>
          </a:xfrm>
          <a:prstGeom prst="rect">
            <a:avLst/>
          </a:prstGeom>
        </p:spPr>
      </p:pic>
      <p:sp>
        <p:nvSpPr>
          <p:cNvPr id="8" name="Freeform: Shape 7">
            <a:extLst>
              <a:ext uri="{FF2B5EF4-FFF2-40B4-BE49-F238E27FC236}">
                <a16:creationId xmlns:a16="http://schemas.microsoft.com/office/drawing/2014/main" id="{3307DAB6-8B47-2807-6AD3-426286E83720}"/>
              </a:ext>
            </a:extLst>
          </p:cNvPr>
          <p:cNvSpPr/>
          <p:nvPr/>
        </p:nvSpPr>
        <p:spPr>
          <a:xfrm>
            <a:off x="4409885" y="2254930"/>
            <a:ext cx="3463480" cy="2999045"/>
          </a:xfrm>
          <a:custGeom>
            <a:avLst/>
            <a:gdLst>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66675 w 1685925"/>
              <a:gd name="connsiteY5" fmla="*/ 942975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38350 w 1685925"/>
              <a:gd name="connsiteY5" fmla="*/ 959322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600034 w 1685925"/>
              <a:gd name="connsiteY3" fmla="*/ 957539 h 1476375"/>
              <a:gd name="connsiteX4" fmla="*/ 838200 w 1685925"/>
              <a:gd name="connsiteY4" fmla="*/ 1476375 h 1476375"/>
              <a:gd name="connsiteX5" fmla="*/ 38350 w 1685925"/>
              <a:gd name="connsiteY5" fmla="*/ 959322 h 1476375"/>
              <a:gd name="connsiteX6" fmla="*/ 0 w 1685925"/>
              <a:gd name="connsiteY6" fmla="*/ 0 h 1476375"/>
              <a:gd name="connsiteX0" fmla="*/ 0 w 1714250"/>
              <a:gd name="connsiteY0" fmla="*/ 0 h 1476375"/>
              <a:gd name="connsiteX1" fmla="*/ 866525 w 1714250"/>
              <a:gd name="connsiteY1" fmla="*/ 495300 h 1476375"/>
              <a:gd name="connsiteX2" fmla="*/ 1714250 w 1714250"/>
              <a:gd name="connsiteY2" fmla="*/ 28575 h 1476375"/>
              <a:gd name="connsiteX3" fmla="*/ 1628359 w 1714250"/>
              <a:gd name="connsiteY3" fmla="*/ 957539 h 1476375"/>
              <a:gd name="connsiteX4" fmla="*/ 866525 w 1714250"/>
              <a:gd name="connsiteY4" fmla="*/ 1476375 h 1476375"/>
              <a:gd name="connsiteX5" fmla="*/ 66675 w 1714250"/>
              <a:gd name="connsiteY5" fmla="*/ 959322 h 1476375"/>
              <a:gd name="connsiteX6" fmla="*/ 0 w 1714250"/>
              <a:gd name="connsiteY6" fmla="*/ 0 h 1476375"/>
              <a:gd name="connsiteX0" fmla="*/ 0 w 1718971"/>
              <a:gd name="connsiteY0" fmla="*/ 0 h 1476375"/>
              <a:gd name="connsiteX1" fmla="*/ 866525 w 1718971"/>
              <a:gd name="connsiteY1" fmla="*/ 495300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00515 w 1718971"/>
              <a:gd name="connsiteY1" fmla="*/ 476618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11137 w 1718971"/>
              <a:gd name="connsiteY1" fmla="*/ 469612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6611"/>
              <a:gd name="connsiteY0" fmla="*/ 0 h 1472872"/>
              <a:gd name="connsiteX1" fmla="*/ 908777 w 1716611"/>
              <a:gd name="connsiteY1" fmla="*/ 466109 h 1472872"/>
              <a:gd name="connsiteX2" fmla="*/ 1716611 w 1716611"/>
              <a:gd name="connsiteY2" fmla="*/ 11060 h 1472872"/>
              <a:gd name="connsiteX3" fmla="*/ 1625999 w 1716611"/>
              <a:gd name="connsiteY3" fmla="*/ 954036 h 1472872"/>
              <a:gd name="connsiteX4" fmla="*/ 864165 w 1716611"/>
              <a:gd name="connsiteY4" fmla="*/ 1472872 h 1472872"/>
              <a:gd name="connsiteX5" fmla="*/ 64315 w 1716611"/>
              <a:gd name="connsiteY5" fmla="*/ 955819 h 1472872"/>
              <a:gd name="connsiteX6" fmla="*/ 0 w 1716611"/>
              <a:gd name="connsiteY6" fmla="*/ 0 h 1472872"/>
              <a:gd name="connsiteX0" fmla="*/ 0 w 1716611"/>
              <a:gd name="connsiteY0" fmla="*/ 0 h 1470537"/>
              <a:gd name="connsiteX1" fmla="*/ 908777 w 1716611"/>
              <a:gd name="connsiteY1" fmla="*/ 466109 h 1470537"/>
              <a:gd name="connsiteX2" fmla="*/ 1716611 w 1716611"/>
              <a:gd name="connsiteY2" fmla="*/ 11060 h 1470537"/>
              <a:gd name="connsiteX3" fmla="*/ 1625999 w 1716611"/>
              <a:gd name="connsiteY3" fmla="*/ 954036 h 1470537"/>
              <a:gd name="connsiteX4" fmla="*/ 894850 w 1716611"/>
              <a:gd name="connsiteY4" fmla="*/ 1470537 h 1470537"/>
              <a:gd name="connsiteX5" fmla="*/ 64315 w 1716611"/>
              <a:gd name="connsiteY5" fmla="*/ 955819 h 1470537"/>
              <a:gd name="connsiteX6" fmla="*/ 0 w 1716611"/>
              <a:gd name="connsiteY6" fmla="*/ 0 h 14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611" h="1470537">
                <a:moveTo>
                  <a:pt x="0" y="0"/>
                </a:moveTo>
                <a:lnTo>
                  <a:pt x="908777" y="466109"/>
                </a:lnTo>
                <a:lnTo>
                  <a:pt x="1716611" y="11060"/>
                </a:lnTo>
                <a:lnTo>
                  <a:pt x="1625999" y="954036"/>
                </a:lnTo>
                <a:lnTo>
                  <a:pt x="894850" y="1470537"/>
                </a:lnTo>
                <a:lnTo>
                  <a:pt x="64315" y="955819"/>
                </a:lnTo>
                <a:lnTo>
                  <a:pt x="0" y="0"/>
                </a:lnTo>
                <a:close/>
              </a:path>
            </a:pathLst>
          </a:custGeom>
          <a:noFill/>
          <a:ln w="38100">
            <a:solidFill>
              <a:schemeClr val="accent6"/>
            </a:solidFill>
            <a:round/>
          </a:ln>
          <a:effectLst>
            <a:glow rad="63500">
              <a:schemeClr val="accent6">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Tree>
    <p:extLst>
      <p:ext uri="{BB962C8B-B14F-4D97-AF65-F5344CB8AC3E}">
        <p14:creationId xmlns:p14="http://schemas.microsoft.com/office/powerpoint/2010/main" val="6361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8CF6-9215-E718-54AE-FAEBB49303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F9F80F-AF98-B0AC-3644-27BFE3814731}"/>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5" name="Rectangle 4">
            <a:extLst>
              <a:ext uri="{FF2B5EF4-FFF2-40B4-BE49-F238E27FC236}">
                <a16:creationId xmlns:a16="http://schemas.microsoft.com/office/drawing/2014/main" id="{10FA8B03-AE5F-377C-D8A4-0783D833C02D}"/>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14766BD6-25E1-6A81-6C3B-5922DE5FD790}"/>
              </a:ext>
            </a:extLst>
          </p:cNvPr>
          <p:cNvSpPr>
            <a:spLocks noGrp="1"/>
          </p:cNvSpPr>
          <p:nvPr>
            <p:ph type="title"/>
          </p:nvPr>
        </p:nvSpPr>
        <p:spPr>
          <a:xfrm>
            <a:off x="436033" y="366183"/>
            <a:ext cx="10041467" cy="591023"/>
          </a:xfrm>
        </p:spPr>
        <p:txBody>
          <a:bodyPr>
            <a:normAutofit/>
          </a:bodyPr>
          <a:lstStyle/>
          <a:p>
            <a:r>
              <a:rPr lang="en-AU" dirty="0"/>
              <a:t>Ethical understanding capability: Structure</a:t>
            </a:r>
          </a:p>
        </p:txBody>
      </p:sp>
      <p:sp>
        <p:nvSpPr>
          <p:cNvPr id="4" name="Text Placeholder 4">
            <a:extLst>
              <a:ext uri="{FF2B5EF4-FFF2-40B4-BE49-F238E27FC236}">
                <a16:creationId xmlns:a16="http://schemas.microsoft.com/office/drawing/2014/main" id="{50474C73-F833-B3FD-FA4F-14D2A039578C}"/>
              </a:ext>
            </a:extLst>
          </p:cNvPr>
          <p:cNvSpPr txBox="1">
            <a:spLocks/>
          </p:cNvSpPr>
          <p:nvPr/>
        </p:nvSpPr>
        <p:spPr>
          <a:xfrm>
            <a:off x="341249" y="6003574"/>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ACARA general capability diagram &amp; sub-elements https://www.australiancurriculum.edu.au/curriculum-information/understand-this-general-capability/ethical-understanding  </a:t>
            </a:r>
            <a:endParaRPr lang="en-AU" sz="933" dirty="0">
              <a:solidFill>
                <a:srgbClr val="000000"/>
              </a:solidFill>
            </a:endParaRPr>
          </a:p>
        </p:txBody>
      </p:sp>
      <p:pic>
        <p:nvPicPr>
          <p:cNvPr id="3" name="Picture 2">
            <a:extLst>
              <a:ext uri="{FF2B5EF4-FFF2-40B4-BE49-F238E27FC236}">
                <a16:creationId xmlns:a16="http://schemas.microsoft.com/office/drawing/2014/main" id="{F9867397-401F-B918-A3EB-D0307079BFF1}"/>
              </a:ext>
            </a:extLst>
          </p:cNvPr>
          <p:cNvPicPr>
            <a:picLocks noChangeAspect="1"/>
          </p:cNvPicPr>
          <p:nvPr/>
        </p:nvPicPr>
        <p:blipFill>
          <a:blip r:embed="rId3"/>
          <a:stretch>
            <a:fillRect/>
          </a:stretch>
        </p:blipFill>
        <p:spPr>
          <a:xfrm>
            <a:off x="4002307" y="1400001"/>
            <a:ext cx="4187386" cy="4214115"/>
          </a:xfrm>
          <a:prstGeom prst="rect">
            <a:avLst/>
          </a:prstGeom>
        </p:spPr>
      </p:pic>
    </p:spTree>
    <p:extLst>
      <p:ext uri="{BB962C8B-B14F-4D97-AF65-F5344CB8AC3E}">
        <p14:creationId xmlns:p14="http://schemas.microsoft.com/office/powerpoint/2010/main" val="365359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F886-017A-2C65-A2C8-D50CAD53A85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314272A-CAF4-1B42-7419-D6093B2251B8}"/>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5" name="Rectangle 4">
            <a:extLst>
              <a:ext uri="{FF2B5EF4-FFF2-40B4-BE49-F238E27FC236}">
                <a16:creationId xmlns:a16="http://schemas.microsoft.com/office/drawing/2014/main" id="{5924C7A8-07E0-120A-5582-EB517F7EE06F}"/>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25859883-7E51-F77F-61F0-DACBB3BC5E29}"/>
              </a:ext>
            </a:extLst>
          </p:cNvPr>
          <p:cNvSpPr>
            <a:spLocks noGrp="1"/>
          </p:cNvSpPr>
          <p:nvPr>
            <p:ph type="title"/>
          </p:nvPr>
        </p:nvSpPr>
        <p:spPr>
          <a:xfrm>
            <a:off x="436033" y="366183"/>
            <a:ext cx="10041467" cy="591023"/>
          </a:xfrm>
        </p:spPr>
        <p:txBody>
          <a:bodyPr>
            <a:normAutofit/>
          </a:bodyPr>
          <a:lstStyle/>
          <a:p>
            <a:r>
              <a:rPr lang="en-AU" dirty="0"/>
              <a:t>Ethical understanding capability: Structure</a:t>
            </a:r>
          </a:p>
        </p:txBody>
      </p:sp>
      <p:sp>
        <p:nvSpPr>
          <p:cNvPr id="4" name="Text Placeholder 4">
            <a:extLst>
              <a:ext uri="{FF2B5EF4-FFF2-40B4-BE49-F238E27FC236}">
                <a16:creationId xmlns:a16="http://schemas.microsoft.com/office/drawing/2014/main" id="{953CCFC5-353E-B648-B70B-BB2B48A61805}"/>
              </a:ext>
            </a:extLst>
          </p:cNvPr>
          <p:cNvSpPr txBox="1">
            <a:spLocks/>
          </p:cNvSpPr>
          <p:nvPr/>
        </p:nvSpPr>
        <p:spPr>
          <a:xfrm>
            <a:off x="341249" y="6003574"/>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ACARA general capability diagram &amp; sub-elements https://www.australiancurriculum.edu.au/curriculum-information/understand-this-general-capability/ethical-understanding  </a:t>
            </a:r>
            <a:endParaRPr lang="en-AU" sz="933" dirty="0">
              <a:solidFill>
                <a:srgbClr val="000000"/>
              </a:solidFill>
            </a:endParaRPr>
          </a:p>
        </p:txBody>
      </p:sp>
      <p:pic>
        <p:nvPicPr>
          <p:cNvPr id="7" name="Picture 6">
            <a:extLst>
              <a:ext uri="{FF2B5EF4-FFF2-40B4-BE49-F238E27FC236}">
                <a16:creationId xmlns:a16="http://schemas.microsoft.com/office/drawing/2014/main" id="{4377091C-18BE-2058-6E40-70C76DCDC49C}"/>
              </a:ext>
            </a:extLst>
          </p:cNvPr>
          <p:cNvPicPr>
            <a:picLocks noChangeAspect="1"/>
          </p:cNvPicPr>
          <p:nvPr/>
        </p:nvPicPr>
        <p:blipFill>
          <a:blip r:embed="rId3"/>
          <a:stretch>
            <a:fillRect/>
          </a:stretch>
        </p:blipFill>
        <p:spPr>
          <a:xfrm>
            <a:off x="4131499" y="1630395"/>
            <a:ext cx="3929001" cy="3953106"/>
          </a:xfrm>
          <a:prstGeom prst="rect">
            <a:avLst/>
          </a:prstGeom>
        </p:spPr>
      </p:pic>
      <p:sp>
        <p:nvSpPr>
          <p:cNvPr id="3" name="Arrow: Pentagon 2">
            <a:extLst>
              <a:ext uri="{FF2B5EF4-FFF2-40B4-BE49-F238E27FC236}">
                <a16:creationId xmlns:a16="http://schemas.microsoft.com/office/drawing/2014/main" id="{AE735C01-849C-F180-000C-C2308BD14B0B}"/>
              </a:ext>
            </a:extLst>
          </p:cNvPr>
          <p:cNvSpPr/>
          <p:nvPr/>
        </p:nvSpPr>
        <p:spPr>
          <a:xfrm rot="10800000" flipH="1" flipV="1">
            <a:off x="219456" y="2969495"/>
            <a:ext cx="4098298" cy="1800000"/>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AU" sz="1600" dirty="0">
                <a:solidFill>
                  <a:srgbClr val="000000"/>
                </a:solidFill>
                <a:latin typeface="Arial" charset="0"/>
              </a:rPr>
              <a:t>Explore ethical perspectives and frameworks</a:t>
            </a:r>
          </a:p>
          <a:p>
            <a:pPr defTabSz="1219170" fontAlgn="base">
              <a:spcBef>
                <a:spcPts val="800"/>
              </a:spcBef>
              <a:spcAft>
                <a:spcPct val="0"/>
              </a:spcAft>
            </a:pPr>
            <a:r>
              <a:rPr lang="en-AU" sz="1600" dirty="0">
                <a:solidFill>
                  <a:srgbClr val="000000"/>
                </a:solidFill>
                <a:latin typeface="Arial" charset="0"/>
              </a:rPr>
              <a:t>Explore ethical issues</a:t>
            </a:r>
          </a:p>
          <a:p>
            <a:pPr defTabSz="1219170" fontAlgn="base">
              <a:spcBef>
                <a:spcPts val="800"/>
              </a:spcBef>
              <a:spcAft>
                <a:spcPct val="0"/>
              </a:spcAft>
            </a:pPr>
            <a:r>
              <a:rPr lang="en-AU" sz="1600" dirty="0">
                <a:solidFill>
                  <a:srgbClr val="000000"/>
                </a:solidFill>
                <a:latin typeface="Arial" charset="0"/>
              </a:rPr>
              <a:t>Make and reflect on ethical decisions</a:t>
            </a:r>
          </a:p>
        </p:txBody>
      </p:sp>
      <p:sp>
        <p:nvSpPr>
          <p:cNvPr id="8" name="Arrow: Pentagon 7">
            <a:extLst>
              <a:ext uri="{FF2B5EF4-FFF2-40B4-BE49-F238E27FC236}">
                <a16:creationId xmlns:a16="http://schemas.microsoft.com/office/drawing/2014/main" id="{C557834C-16BE-2FE6-12C7-BA99E86F4976}"/>
              </a:ext>
            </a:extLst>
          </p:cNvPr>
          <p:cNvSpPr/>
          <p:nvPr/>
        </p:nvSpPr>
        <p:spPr>
          <a:xfrm rot="10800000" flipV="1">
            <a:off x="7734513" y="2592167"/>
            <a:ext cx="4098298" cy="1800000"/>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spcAft>
                <a:spcPts val="400"/>
              </a:spcAft>
            </a:pPr>
            <a:r>
              <a:rPr lang="en-AU" sz="1600" dirty="0">
                <a:solidFill>
                  <a:schemeClr val="tx1"/>
                </a:solidFill>
              </a:rPr>
              <a:t>     Explore ethical concepts</a:t>
            </a:r>
          </a:p>
          <a:p>
            <a:pPr>
              <a:spcAft>
                <a:spcPts val="400"/>
              </a:spcAft>
            </a:pPr>
            <a:r>
              <a:rPr lang="en-AU" sz="1600" dirty="0">
                <a:solidFill>
                  <a:schemeClr val="tx1"/>
                </a:solidFill>
              </a:rPr>
              <a:t>     Examine values, rights and</a:t>
            </a:r>
          </a:p>
          <a:p>
            <a:pPr>
              <a:spcAft>
                <a:spcPts val="400"/>
              </a:spcAft>
            </a:pPr>
            <a:r>
              <a:rPr lang="en-AU" sz="1600" dirty="0">
                <a:solidFill>
                  <a:schemeClr val="tx1"/>
                </a:solidFill>
              </a:rPr>
              <a:t>     responsibilities, and ethical norms</a:t>
            </a:r>
          </a:p>
          <a:p>
            <a:pPr>
              <a:spcAft>
                <a:spcPts val="400"/>
              </a:spcAft>
            </a:pPr>
            <a:r>
              <a:rPr lang="en-AU" sz="1600" dirty="0">
                <a:solidFill>
                  <a:schemeClr val="tx1"/>
                </a:solidFill>
              </a:rPr>
              <a:t>     Recognise influences on ethical</a:t>
            </a:r>
          </a:p>
          <a:p>
            <a:pPr>
              <a:spcAft>
                <a:spcPts val="400"/>
              </a:spcAft>
            </a:pPr>
            <a:r>
              <a:rPr lang="en-AU" sz="1600" dirty="0">
                <a:solidFill>
                  <a:schemeClr val="tx1"/>
                </a:solidFill>
              </a:rPr>
              <a:t>     behaviour and perspectives</a:t>
            </a:r>
          </a:p>
        </p:txBody>
      </p:sp>
    </p:spTree>
    <p:extLst>
      <p:ext uri="{BB962C8B-B14F-4D97-AF65-F5344CB8AC3E}">
        <p14:creationId xmlns:p14="http://schemas.microsoft.com/office/powerpoint/2010/main" val="22529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E36BF-77AB-2962-F28B-F1D709FD2F0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B0A9ABE-73FB-E06E-F9A3-BBD9637D5953}"/>
              </a:ext>
            </a:extLst>
          </p:cNvPr>
          <p:cNvSpPr/>
          <p:nvPr/>
        </p:nvSpPr>
        <p:spPr>
          <a:xfrm>
            <a:off x="7582262" y="3167262"/>
            <a:ext cx="105729" cy="435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a:extLst>
              <a:ext uri="{FF2B5EF4-FFF2-40B4-BE49-F238E27FC236}">
                <a16:creationId xmlns:a16="http://schemas.microsoft.com/office/drawing/2014/main" id="{F1AB06C5-AC10-B7A8-C6B4-796432E3829C}"/>
              </a:ext>
            </a:extLst>
          </p:cNvPr>
          <p:cNvSpPr/>
          <p:nvPr/>
        </p:nvSpPr>
        <p:spPr>
          <a:xfrm>
            <a:off x="5843911" y="4932027"/>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Rectangle 5">
            <a:extLst>
              <a:ext uri="{FF2B5EF4-FFF2-40B4-BE49-F238E27FC236}">
                <a16:creationId xmlns:a16="http://schemas.microsoft.com/office/drawing/2014/main" id="{73D93822-F3DA-2A00-8B67-5DED5810AEE8}"/>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Rectangle 4">
            <a:extLst>
              <a:ext uri="{FF2B5EF4-FFF2-40B4-BE49-F238E27FC236}">
                <a16:creationId xmlns:a16="http://schemas.microsoft.com/office/drawing/2014/main" id="{32309C0C-BA62-1B4E-CB4F-6074EBEB3B11}"/>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Title 1">
            <a:extLst>
              <a:ext uri="{FF2B5EF4-FFF2-40B4-BE49-F238E27FC236}">
                <a16:creationId xmlns:a16="http://schemas.microsoft.com/office/drawing/2014/main" id="{F637FA22-95B6-5192-4234-F89DDAD2F55C}"/>
              </a:ext>
            </a:extLst>
          </p:cNvPr>
          <p:cNvSpPr>
            <a:spLocks noGrp="1"/>
          </p:cNvSpPr>
          <p:nvPr>
            <p:ph type="title"/>
          </p:nvPr>
        </p:nvSpPr>
        <p:spPr>
          <a:xfrm>
            <a:off x="436033" y="366183"/>
            <a:ext cx="10041467" cy="591023"/>
          </a:xfrm>
        </p:spPr>
        <p:txBody>
          <a:bodyPr>
            <a:normAutofit/>
          </a:bodyPr>
          <a:lstStyle/>
          <a:p>
            <a:r>
              <a:rPr lang="en-AU" dirty="0"/>
              <a:t>Ethical understanding general capability: Structure</a:t>
            </a:r>
          </a:p>
        </p:txBody>
      </p:sp>
      <p:sp>
        <p:nvSpPr>
          <p:cNvPr id="10" name="Text Placeholder 4">
            <a:extLst>
              <a:ext uri="{FF2B5EF4-FFF2-40B4-BE49-F238E27FC236}">
                <a16:creationId xmlns:a16="http://schemas.microsoft.com/office/drawing/2014/main" id="{610A8E7B-BCA1-8B5B-7082-240359C2319C}"/>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ACARA general capability diagram &amp; sub-elements: https://www.australiancurriculum.edu.au/curriculum-information/understand-this-general-capability/ethical-understanding  </a:t>
            </a:r>
            <a:endParaRPr lang="en-AU" sz="933" dirty="0"/>
          </a:p>
        </p:txBody>
      </p:sp>
      <p:sp>
        <p:nvSpPr>
          <p:cNvPr id="4" name="TextBox 3">
            <a:extLst>
              <a:ext uri="{FF2B5EF4-FFF2-40B4-BE49-F238E27FC236}">
                <a16:creationId xmlns:a16="http://schemas.microsoft.com/office/drawing/2014/main" id="{877B95CC-A84E-25FA-5AC9-3AFD30DC9018}"/>
              </a:ext>
            </a:extLst>
          </p:cNvPr>
          <p:cNvSpPr txBox="1"/>
          <p:nvPr/>
        </p:nvSpPr>
        <p:spPr>
          <a:xfrm>
            <a:off x="8383688" y="1650985"/>
            <a:ext cx="3297763" cy="338554"/>
          </a:xfrm>
          <a:prstGeom prst="rect">
            <a:avLst/>
          </a:prstGeom>
          <a:solidFill>
            <a:schemeClr val="accent2">
              <a:lumMod val="20000"/>
              <a:lumOff val="80000"/>
            </a:schemeClr>
          </a:solidFill>
        </p:spPr>
        <p:txBody>
          <a:bodyPr wrap="square" rtlCol="0">
            <a:spAutoFit/>
          </a:bodyPr>
          <a:lstStyle/>
          <a:p>
            <a:pPr>
              <a:spcBef>
                <a:spcPts val="800"/>
              </a:spcBef>
            </a:pPr>
            <a:r>
              <a:rPr lang="en-AU" sz="1600" dirty="0"/>
              <a:t>Explore ethical concepts</a:t>
            </a:r>
          </a:p>
        </p:txBody>
      </p:sp>
      <p:pic>
        <p:nvPicPr>
          <p:cNvPr id="17" name="Picture 16">
            <a:extLst>
              <a:ext uri="{FF2B5EF4-FFF2-40B4-BE49-F238E27FC236}">
                <a16:creationId xmlns:a16="http://schemas.microsoft.com/office/drawing/2014/main" id="{4FE47B35-E658-0F2F-DAAA-A36CC894CD32}"/>
              </a:ext>
            </a:extLst>
          </p:cNvPr>
          <p:cNvPicPr>
            <a:picLocks noChangeAspect="1"/>
          </p:cNvPicPr>
          <p:nvPr/>
        </p:nvPicPr>
        <p:blipFill>
          <a:blip r:embed="rId3"/>
          <a:stretch>
            <a:fillRect/>
          </a:stretch>
        </p:blipFill>
        <p:spPr>
          <a:xfrm>
            <a:off x="4251689" y="1428676"/>
            <a:ext cx="3975273" cy="4000648"/>
          </a:xfrm>
          <a:prstGeom prst="rect">
            <a:avLst/>
          </a:prstGeom>
        </p:spPr>
      </p:pic>
      <p:sp>
        <p:nvSpPr>
          <p:cNvPr id="13" name="TextBox 12">
            <a:extLst>
              <a:ext uri="{FF2B5EF4-FFF2-40B4-BE49-F238E27FC236}">
                <a16:creationId xmlns:a16="http://schemas.microsoft.com/office/drawing/2014/main" id="{B88EABB3-6EBC-3C2A-048A-55DF9DDBED7D}"/>
              </a:ext>
            </a:extLst>
          </p:cNvPr>
          <p:cNvSpPr txBox="1"/>
          <p:nvPr/>
        </p:nvSpPr>
        <p:spPr>
          <a:xfrm>
            <a:off x="8458204" y="2137445"/>
            <a:ext cx="3297763" cy="1600438"/>
          </a:xfrm>
          <a:prstGeom prst="rect">
            <a:avLst/>
          </a:prstGeom>
          <a:noFill/>
        </p:spPr>
        <p:txBody>
          <a:bodyPr wrap="square" rtlCol="0">
            <a:spAutoFit/>
          </a:bodyPr>
          <a:lstStyle/>
          <a:p>
            <a:r>
              <a:rPr lang="en-US" sz="1400" b="1" dirty="0">
                <a:solidFill>
                  <a:schemeClr val="bg1">
                    <a:lumMod val="50000"/>
                  </a:schemeClr>
                </a:solidFill>
              </a:rPr>
              <a:t>Sub-element description:</a:t>
            </a:r>
            <a:br>
              <a:rPr lang="en-US" sz="1400" b="1" dirty="0">
                <a:solidFill>
                  <a:schemeClr val="bg1">
                    <a:lumMod val="50000"/>
                  </a:schemeClr>
                </a:solidFill>
              </a:rPr>
            </a:br>
            <a:r>
              <a:rPr lang="en-US" sz="1400" dirty="0">
                <a:solidFill>
                  <a:schemeClr val="tx1">
                    <a:lumMod val="50000"/>
                    <a:lumOff val="50000"/>
                  </a:schemeClr>
                </a:solidFill>
              </a:rPr>
              <a:t>Supports students to identify and examine ethical concepts. They discuss and examine the dimensions of ethical concepts and how they relate to the actions we take in a range of situations</a:t>
            </a:r>
            <a:r>
              <a:rPr lang="en-US" sz="1400" dirty="0"/>
              <a:t>.</a:t>
            </a:r>
            <a:endParaRPr lang="en-AU" sz="1400" dirty="0"/>
          </a:p>
        </p:txBody>
      </p:sp>
      <p:sp>
        <p:nvSpPr>
          <p:cNvPr id="3" name="Arrow: Pentagon 2">
            <a:extLst>
              <a:ext uri="{FF2B5EF4-FFF2-40B4-BE49-F238E27FC236}">
                <a16:creationId xmlns:a16="http://schemas.microsoft.com/office/drawing/2014/main" id="{88465433-A057-8B22-A247-237C05D0D23C}"/>
              </a:ext>
            </a:extLst>
          </p:cNvPr>
          <p:cNvSpPr/>
          <p:nvPr/>
        </p:nvSpPr>
        <p:spPr>
          <a:xfrm rot="10800000" flipH="1" flipV="1">
            <a:off x="219455" y="2969495"/>
            <a:ext cx="3199940" cy="1800000"/>
          </a:xfrm>
          <a:custGeom>
            <a:avLst/>
            <a:gdLst>
              <a:gd name="connsiteX0" fmla="*/ 0 w 4098298"/>
              <a:gd name="connsiteY0" fmla="*/ 0 h 1800000"/>
              <a:gd name="connsiteX1" fmla="*/ 3198298 w 4098298"/>
              <a:gd name="connsiteY1" fmla="*/ 0 h 1800000"/>
              <a:gd name="connsiteX2" fmla="*/ 4098298 w 4098298"/>
              <a:gd name="connsiteY2" fmla="*/ 900000 h 1800000"/>
              <a:gd name="connsiteX3" fmla="*/ 3198298 w 4098298"/>
              <a:gd name="connsiteY3" fmla="*/ 1800000 h 1800000"/>
              <a:gd name="connsiteX4" fmla="*/ 0 w 4098298"/>
              <a:gd name="connsiteY4" fmla="*/ 1800000 h 1800000"/>
              <a:gd name="connsiteX5" fmla="*/ 0 w 4098298"/>
              <a:gd name="connsiteY5" fmla="*/ 0 h 1800000"/>
              <a:gd name="connsiteX0" fmla="*/ 0 w 3248067"/>
              <a:gd name="connsiteY0" fmla="*/ 0 h 1800000"/>
              <a:gd name="connsiteX1" fmla="*/ 3198298 w 3248067"/>
              <a:gd name="connsiteY1" fmla="*/ 0 h 1800000"/>
              <a:gd name="connsiteX2" fmla="*/ 3248067 w 3248067"/>
              <a:gd name="connsiteY2" fmla="*/ 883958 h 1800000"/>
              <a:gd name="connsiteX3" fmla="*/ 3198298 w 3248067"/>
              <a:gd name="connsiteY3" fmla="*/ 1800000 h 1800000"/>
              <a:gd name="connsiteX4" fmla="*/ 0 w 3248067"/>
              <a:gd name="connsiteY4" fmla="*/ 1800000 h 1800000"/>
              <a:gd name="connsiteX5" fmla="*/ 0 w 3248067"/>
              <a:gd name="connsiteY5" fmla="*/ 0 h 1800000"/>
              <a:gd name="connsiteX0" fmla="*/ 0 w 3199940"/>
              <a:gd name="connsiteY0" fmla="*/ 0 h 1800000"/>
              <a:gd name="connsiteX1" fmla="*/ 3198298 w 3199940"/>
              <a:gd name="connsiteY1" fmla="*/ 0 h 1800000"/>
              <a:gd name="connsiteX2" fmla="*/ 3199940 w 3199940"/>
              <a:gd name="connsiteY2" fmla="*/ 883958 h 1800000"/>
              <a:gd name="connsiteX3" fmla="*/ 3198298 w 3199940"/>
              <a:gd name="connsiteY3" fmla="*/ 1800000 h 1800000"/>
              <a:gd name="connsiteX4" fmla="*/ 0 w 3199940"/>
              <a:gd name="connsiteY4" fmla="*/ 1800000 h 1800000"/>
              <a:gd name="connsiteX5" fmla="*/ 0 w 3199940"/>
              <a:gd name="connsiteY5"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9940" h="1800000">
                <a:moveTo>
                  <a:pt x="0" y="0"/>
                </a:moveTo>
                <a:lnTo>
                  <a:pt x="3198298" y="0"/>
                </a:lnTo>
                <a:cubicBezTo>
                  <a:pt x="3198845" y="294653"/>
                  <a:pt x="3199393" y="589305"/>
                  <a:pt x="3199940" y="883958"/>
                </a:cubicBezTo>
                <a:cubicBezTo>
                  <a:pt x="3199393" y="1189305"/>
                  <a:pt x="3198845" y="1494653"/>
                  <a:pt x="3198298" y="1800000"/>
                </a:cubicBezTo>
                <a:lnTo>
                  <a:pt x="0" y="1800000"/>
                </a:lnTo>
                <a:lnTo>
                  <a:pt x="0" y="0"/>
                </a:ln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AU" sz="1600" dirty="0">
                <a:solidFill>
                  <a:schemeClr val="bg1"/>
                </a:solidFill>
                <a:latin typeface="Arial" charset="0"/>
              </a:rPr>
              <a:t>Explore ethical perspectives and frameworks</a:t>
            </a:r>
          </a:p>
          <a:p>
            <a:pPr defTabSz="1219170" fontAlgn="base">
              <a:spcBef>
                <a:spcPts val="800"/>
              </a:spcBef>
              <a:spcAft>
                <a:spcPct val="0"/>
              </a:spcAft>
            </a:pPr>
            <a:r>
              <a:rPr lang="en-AU" sz="1600" dirty="0">
                <a:solidFill>
                  <a:schemeClr val="bg1"/>
                </a:solidFill>
                <a:latin typeface="Arial" charset="0"/>
              </a:rPr>
              <a:t>Explore ethical issues</a:t>
            </a:r>
          </a:p>
          <a:p>
            <a:pPr defTabSz="1219170" fontAlgn="base">
              <a:spcBef>
                <a:spcPts val="800"/>
              </a:spcBef>
              <a:spcAft>
                <a:spcPct val="0"/>
              </a:spcAft>
            </a:pPr>
            <a:r>
              <a:rPr lang="en-AU" sz="1600" dirty="0">
                <a:solidFill>
                  <a:schemeClr val="bg1"/>
                </a:solidFill>
                <a:latin typeface="Arial" charset="0"/>
              </a:rPr>
              <a:t>Make and reflect on ethical decisions</a:t>
            </a:r>
          </a:p>
        </p:txBody>
      </p:sp>
    </p:spTree>
    <p:extLst>
      <p:ext uri="{BB962C8B-B14F-4D97-AF65-F5344CB8AC3E}">
        <p14:creationId xmlns:p14="http://schemas.microsoft.com/office/powerpoint/2010/main" val="411542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A5AEF-1441-8CDD-944C-8029F41A2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A49F1-C7A2-F8A6-D8AB-F31CEB36490F}"/>
              </a:ext>
            </a:extLst>
          </p:cNvPr>
          <p:cNvSpPr>
            <a:spLocks noGrp="1"/>
          </p:cNvSpPr>
          <p:nvPr>
            <p:ph type="title"/>
          </p:nvPr>
        </p:nvSpPr>
        <p:spPr/>
        <p:txBody>
          <a:bodyPr/>
          <a:lstStyle/>
          <a:p>
            <a:r>
              <a:rPr lang="en-AU" dirty="0"/>
              <a:t>Learning continuum</a:t>
            </a:r>
          </a:p>
        </p:txBody>
      </p:sp>
      <p:pic>
        <p:nvPicPr>
          <p:cNvPr id="4" name="Graphic 3">
            <a:extLst>
              <a:ext uri="{FF2B5EF4-FFF2-40B4-BE49-F238E27FC236}">
                <a16:creationId xmlns:a16="http://schemas.microsoft.com/office/drawing/2014/main" id="{383888BD-C158-6D1B-27B1-10E092F16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6" name="Picture 5">
            <a:extLst>
              <a:ext uri="{FF2B5EF4-FFF2-40B4-BE49-F238E27FC236}">
                <a16:creationId xmlns:a16="http://schemas.microsoft.com/office/drawing/2014/main" id="{BAF656E5-81D8-9AB7-5C3A-E814BD4D80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034" y="853730"/>
            <a:ext cx="8515462" cy="4950045"/>
          </a:xfrm>
          <a:prstGeom prst="rect">
            <a:avLst/>
          </a:prstGeom>
        </p:spPr>
      </p:pic>
      <p:sp>
        <p:nvSpPr>
          <p:cNvPr id="3" name="Text Placeholder 4">
            <a:extLst>
              <a:ext uri="{FF2B5EF4-FFF2-40B4-BE49-F238E27FC236}">
                <a16:creationId xmlns:a16="http://schemas.microsoft.com/office/drawing/2014/main" id="{93D9A496-C6F2-C82B-3272-53056CFE711D}"/>
              </a:ext>
            </a:extLst>
          </p:cNvPr>
          <p:cNvSpPr txBox="1">
            <a:spLocks/>
          </p:cNvSpPr>
          <p:nvPr/>
        </p:nvSpPr>
        <p:spPr>
          <a:xfrm>
            <a:off x="300306" y="5939696"/>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Ethical understanding learning continuum: https://www.qcaa.qld.edu.au/downloads/aciqv9/general-resources/ac9_gc_ethical_understanding_learning_continuum.pdf</a:t>
            </a:r>
          </a:p>
        </p:txBody>
      </p:sp>
    </p:spTree>
    <p:extLst>
      <p:ext uri="{BB962C8B-B14F-4D97-AF65-F5344CB8AC3E}">
        <p14:creationId xmlns:p14="http://schemas.microsoft.com/office/powerpoint/2010/main" val="357415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1FF27-D954-4CE4-2037-8AA369118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5FABC-22F2-B35B-4769-6F1063E64A5D}"/>
              </a:ext>
            </a:extLst>
          </p:cNvPr>
          <p:cNvSpPr>
            <a:spLocks noGrp="1"/>
          </p:cNvSpPr>
          <p:nvPr>
            <p:ph type="title"/>
          </p:nvPr>
        </p:nvSpPr>
        <p:spPr/>
        <p:txBody>
          <a:bodyPr/>
          <a:lstStyle/>
          <a:p>
            <a:r>
              <a:rPr lang="en-AU" dirty="0"/>
              <a:t>Level overviews</a:t>
            </a:r>
          </a:p>
        </p:txBody>
      </p:sp>
      <p:pic>
        <p:nvPicPr>
          <p:cNvPr id="4" name="Graphic 3">
            <a:extLst>
              <a:ext uri="{FF2B5EF4-FFF2-40B4-BE49-F238E27FC236}">
                <a16:creationId xmlns:a16="http://schemas.microsoft.com/office/drawing/2014/main" id="{F5445A15-69D2-1ABA-3600-371B32F5C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7" name="Picture 6">
            <a:extLst>
              <a:ext uri="{FF2B5EF4-FFF2-40B4-BE49-F238E27FC236}">
                <a16:creationId xmlns:a16="http://schemas.microsoft.com/office/drawing/2014/main" id="{EC101553-581A-3603-CA63-7EF2513A0D5D}"/>
              </a:ext>
            </a:extLst>
          </p:cNvPr>
          <p:cNvPicPr>
            <a:picLocks noChangeAspect="1"/>
          </p:cNvPicPr>
          <p:nvPr/>
        </p:nvPicPr>
        <p:blipFill>
          <a:blip r:embed="rId5"/>
          <a:stretch>
            <a:fillRect/>
          </a:stretch>
        </p:blipFill>
        <p:spPr>
          <a:xfrm>
            <a:off x="436032" y="1102501"/>
            <a:ext cx="10336602" cy="993537"/>
          </a:xfrm>
          <a:prstGeom prst="rect">
            <a:avLst/>
          </a:prstGeom>
        </p:spPr>
      </p:pic>
      <p:pic>
        <p:nvPicPr>
          <p:cNvPr id="9" name="Picture 8">
            <a:extLst>
              <a:ext uri="{FF2B5EF4-FFF2-40B4-BE49-F238E27FC236}">
                <a16:creationId xmlns:a16="http://schemas.microsoft.com/office/drawing/2014/main" id="{297EB032-1ACB-4819-970E-03F6D07B083A}"/>
              </a:ext>
            </a:extLst>
          </p:cNvPr>
          <p:cNvPicPr>
            <a:picLocks noChangeAspect="1"/>
          </p:cNvPicPr>
          <p:nvPr/>
        </p:nvPicPr>
        <p:blipFill>
          <a:blip r:embed="rId6"/>
          <a:stretch>
            <a:fillRect/>
          </a:stretch>
        </p:blipFill>
        <p:spPr>
          <a:xfrm>
            <a:off x="436032" y="2192929"/>
            <a:ext cx="10835640" cy="2472142"/>
          </a:xfrm>
          <a:prstGeom prst="rect">
            <a:avLst/>
          </a:prstGeom>
        </p:spPr>
      </p:pic>
      <p:sp>
        <p:nvSpPr>
          <p:cNvPr id="3" name="Text Placeholder 4">
            <a:extLst>
              <a:ext uri="{FF2B5EF4-FFF2-40B4-BE49-F238E27FC236}">
                <a16:creationId xmlns:a16="http://schemas.microsoft.com/office/drawing/2014/main" id="{49A13099-EA5F-7505-43B5-AD85DF5BF7B7}"/>
              </a:ext>
            </a:extLst>
          </p:cNvPr>
          <p:cNvSpPr txBox="1">
            <a:spLocks/>
          </p:cNvSpPr>
          <p:nvPr/>
        </p:nvSpPr>
        <p:spPr>
          <a:xfrm>
            <a:off x="300306" y="594598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General capabilities Level 4 overview: https://www.qcaa.qld.edu.au/downloads/aciqv9/general-resources/ac9_gc_level_4_overview.pdf</a:t>
            </a:r>
          </a:p>
        </p:txBody>
      </p:sp>
    </p:spTree>
    <p:extLst>
      <p:ext uri="{BB962C8B-B14F-4D97-AF65-F5344CB8AC3E}">
        <p14:creationId xmlns:p14="http://schemas.microsoft.com/office/powerpoint/2010/main" val="3124906124"/>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A04445CF-894C-4959-8590-CB8B28C4ABDF}"/>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2F53A407-86CE-4899-BA5E-F99331470D49}"/>
    </a:ext>
  </a:extLst>
</a:theme>
</file>

<file path=ppt/theme/theme3.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92f0a8-4fbb-4e0a-8c5c-346c8475d8c3" xsi:nil="true"/>
    <lcf76f155ced4ddcb4097134ff3c332f xmlns="20c994ed-66fc-4ee5-8ec1-3b2cc50edc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8" ma:contentTypeDescription="Create a new document." ma:contentTypeScope="" ma:versionID="24ca9de46af020228136fd5180d41252">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b1570575758c9d5e99d626a9db76693e"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db3542-d658-42e0-8bfd-60bddaa2e008}" ma:internalName="TaxCatchAll" ma:showField="CatchAllData" ma:web="ac92f0a8-4fbb-4e0a-8c5c-346c8475d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2AD50-6D0D-4787-9452-3840D9C5A4EB}">
  <ds:schemaRefs>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 ds:uri="ac92f0a8-4fbb-4e0a-8c5c-346c8475d8c3"/>
    <ds:schemaRef ds:uri="http://schemas.microsoft.com/office/2006/documentManagement/types"/>
    <ds:schemaRef ds:uri="20c994ed-66fc-4ee5-8ec1-3b2cc50edcb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46225A3-82D6-4D22-82DB-FF6D5F56A75C}">
  <ds:schemaRefs>
    <ds:schemaRef ds:uri="http://schemas.microsoft.com/sharepoint/v3/contenttype/forms"/>
  </ds:schemaRefs>
</ds:datastoreItem>
</file>

<file path=customXml/itemProps3.xml><?xml version="1.0" encoding="utf-8"?>
<ds:datastoreItem xmlns:ds="http://schemas.openxmlformats.org/officeDocument/2006/customXml" ds:itemID="{4F2BAA64-62C0-4249-96B0-53899984B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4048</TotalTime>
  <Words>6291</Words>
  <Application>Microsoft Office PowerPoint</Application>
  <PresentationFormat>Widescreen</PresentationFormat>
  <Paragraphs>378</Paragraphs>
  <Slides>32</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Aptos</vt:lpstr>
      <vt:lpstr>Arial</vt:lpstr>
      <vt:lpstr>Calibri</vt:lpstr>
      <vt:lpstr>Times New Roman</vt:lpstr>
      <vt:lpstr>Wingdings</vt:lpstr>
      <vt:lpstr>QCAA title slides</vt:lpstr>
      <vt:lpstr>QCAA content</vt:lpstr>
      <vt:lpstr>2_QCAA content</vt:lpstr>
      <vt:lpstr>P–10 Embedding the Ethical understanding general capability in planning: Australian Curriculum v9.0</vt:lpstr>
      <vt:lpstr>Success criteria</vt:lpstr>
      <vt:lpstr>Outline</vt:lpstr>
      <vt:lpstr>Three-dimensional Australian Curriculum v9.0 </vt:lpstr>
      <vt:lpstr>Ethical understanding capability: Structure</vt:lpstr>
      <vt:lpstr>Ethical understanding capability: Structure</vt:lpstr>
      <vt:lpstr>Ethical understanding general capability: Structure</vt:lpstr>
      <vt:lpstr>Learning continuum</vt:lpstr>
      <vt:lpstr>Level overviews</vt:lpstr>
      <vt:lpstr>Outline</vt:lpstr>
      <vt:lpstr>Identifying connections to learning area content </vt:lpstr>
      <vt:lpstr>Identifying connections to learning area content </vt:lpstr>
      <vt:lpstr>Identifying connections to learning area content </vt:lpstr>
      <vt:lpstr>Identifying connections to learning area content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Next steps</vt:lpstr>
      <vt:lpstr>Acknowledgments</vt:lpstr>
      <vt:lpstr>Copyright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P–10 Embedding the Ethical understanding general capability in planning: Australian Curriculum v9.0</dc:title>
  <dc:creator>Queensland Curriculum and Assessment Authority</dc:creator>
  <cp:revision>32</cp:revision>
  <dcterms:created xsi:type="dcterms:W3CDTF">2025-10-28T23:46:11Z</dcterms:created>
  <dcterms:modified xsi:type="dcterms:W3CDTF">2026-02-20T05:26:21Z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0x0101007A0F8BB8914DC54A8D1CA4EE81651D54</vt:lpwstr>
  </property>
  <property fmtid="{D5CDD505-2E9C-101B-9397-08002B2CF9AE}" pid="3" name="MediaServiceImageTags">
    <vt:lpwstr/>
  </property>
</Properties>
</file>