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8" r:id="rId6"/>
  </p:sldMasterIdLst>
  <p:notesMasterIdLst>
    <p:notesMasterId r:id="rId39"/>
  </p:notesMasterIdLst>
  <p:sldIdLst>
    <p:sldId id="284" r:id="rId7"/>
    <p:sldId id="5915" r:id="rId8"/>
    <p:sldId id="393" r:id="rId9"/>
    <p:sldId id="5769" r:id="rId10"/>
    <p:sldId id="5335" r:id="rId11"/>
    <p:sldId id="5983" r:id="rId12"/>
    <p:sldId id="5812" r:id="rId13"/>
    <p:sldId id="5974" r:id="rId14"/>
    <p:sldId id="5702" r:id="rId15"/>
    <p:sldId id="5993" r:id="rId16"/>
    <p:sldId id="5920" r:id="rId17"/>
    <p:sldId id="5984" r:id="rId18"/>
    <p:sldId id="5985" r:id="rId19"/>
    <p:sldId id="5986" r:id="rId20"/>
    <p:sldId id="5994" r:id="rId21"/>
    <p:sldId id="5746" r:id="rId22"/>
    <p:sldId id="5800" r:id="rId23"/>
    <p:sldId id="5953" r:id="rId24"/>
    <p:sldId id="5987" r:id="rId25"/>
    <p:sldId id="5988" r:id="rId26"/>
    <p:sldId id="5955" r:id="rId27"/>
    <p:sldId id="5989" r:id="rId28"/>
    <p:sldId id="5990" r:id="rId29"/>
    <p:sldId id="5960" r:id="rId30"/>
    <p:sldId id="5958" r:id="rId31"/>
    <p:sldId id="5991" r:id="rId32"/>
    <p:sldId id="5992" r:id="rId33"/>
    <p:sldId id="5995" r:id="rId34"/>
    <p:sldId id="5951" r:id="rId35"/>
    <p:sldId id="283" r:id="rId36"/>
    <p:sldId id="318" r:id="rId37"/>
    <p:sldId id="307" r:id="rId3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8B3F42-8F9F-A32E-79B3-E7C628624934}" name="Stacey Campbell" initials="SC" userId="S::stacey.campbell@qcaa.qld.edu.au::cdb276e8-26aa-4504-ab6e-0a255a50fcbf" providerId="AD"/>
  <p188:author id="{44A72A4D-FE00-3CBE-C2C1-1CAF147A3430}" name="Natasha Galbraith" initials="NG" userId="S::Natasha.Galbraith@qcaa.qld.edu.au::76ada05d-2826-4c11-8352-d019b2b82b96" providerId="AD"/>
  <p188:author id="{A2AA436B-1829-136B-D14B-155239C67989}" name="Nikki Patton" initials="" userId="S::Nikki.Patton@qcaa.qld.edu.au::6cf95a0d-1d52-42d8-9035-3b7c1a6b5217" providerId="AD"/>
  <p188:author id="{5191657A-6F77-E087-7C39-A7CA4B8F81E5}" name="Katherine Capper" initials="KC" userId="S::Katherine.Capper@qcaa.qld.edu.au::56791b1a-5b9b-47d5-b55c-12ccd9aba2e4" providerId="AD"/>
  <p188:author id="{BEFC2980-5871-3AE2-46FB-1C1DF53AF592}" name="Evie Skinner" initials="ES" userId="S::Evie.Skinner@qcaa.qld.edu.au::85efdc55-1b7b-4121-ae64-a46d17addd5e" providerId="AD"/>
  <p188:author id="{DDCB999A-28BF-F5B7-0EEF-FFC62ABD826F}" name="Amy McCabe" initials="AM" userId="S::amy.mccabe@qcaa.qld.edu.au::7a5043b8-175d-42f2-8d71-acfa2de33c53" providerId="AD"/>
  <p188:author id="{BA182EA3-DA19-D317-64E2-C7B513AB66FA}" name="Cathryn Menzler" initials="CM" userId="S::Cathryn.Menzler@qcaa.qld.edu.au::d408b7ee-8503-4d7e-af13-dada88d13933" providerId="AD"/>
  <p188:author id="{38D8D2A9-C863-F5BC-BF95-E4D0F0FA8698}" name="Deanne" initials="D" userId="S::n0916951@qut.edu.au::ebd4834b-f1d4-4c79-8d22-559430a970f6" providerId="AD"/>
  <p188:author id="{020F98B3-E373-7CEB-3012-BBBA04B89096}" name="Darcie Nolan" initials="DN" userId="S::Darcie.Nolan@qcaa.qld.edu.au::d4b492dc-2809-476e-b423-ebdcecc25ffd" providerId="AD"/>
  <p188:author id="{540C57CC-B1C9-AFAD-92DF-DE2C73C00BCB}" name="Mandy Chandler" initials="MC" userId="S::Mandy.Chandler@qcaa.qld.edu.au::88dd984d-81aa-4f84-a469-f3ffbd8c4917" providerId="AD"/>
  <p188:author id="{80F71FD0-3DF0-1763-DA67-FDDDCE680CA0}" name="Emma Trevor" initials="ET" userId="S::emma.trevor@qcaa.qld.edu.au::56be78af-933e-46aa-91fb-45f3bc8143ba" providerId="AD"/>
  <p188:author id="{8954B2D2-7D03-4586-7E5B-A0A577D80876}" name="Ivan Tuniy" initials="IT" userId="S::Ivan.Tuniy@qcaa.qld.edu.au::8ca9580f-343a-4ec9-8924-8ceb67675273" providerId="AD"/>
  <p188:author id="{32E785E8-2E80-3656-F342-4FF5F66CB362}" name="Ursula Cleary" initials="UC" userId="S::Ursula.Cleary@qcaa.qld.edu.au::55c872d9-db80-4f92-a8a4-3220fb363a53" providerId="AD"/>
  <p188:author id="{F0FC33F6-BAF9-6C4E-8789-B835B2171B0A}" name="Courtney Wiemann" initials="CW" userId="S::Courtney.Wiemann@qcaa.qld.edu.au::dda7d68b-69dd-4ef7-b561-da9345f187fb" providerId="AD"/>
  <p188:author id="{A2CD72FC-BEEA-FD4F-CC5C-0E1A50890CBB}" name="Emma Trevor" initials="ET" userId="S::Emma.Trevor@qcaa.qld.edu.au::56be78af-933e-46aa-91fb-45f3bc8143ba" providerId="AD"/>
  <p188:author id="{DC649DFD-2C0F-CABA-B7DC-AFE79CF9C743}" name="Amandine Coquiere" initials="AC" userId="S::Amandine.Coquiere@qcaa.qld.edu.au::39fe9436-840d-45d6-9286-ee4d8e41bd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554"/>
    <a:srgbClr val="3AB655"/>
    <a:srgbClr val="E2231A"/>
    <a:srgbClr val="E1F4E6"/>
    <a:srgbClr val="93D7A2"/>
    <a:srgbClr val="FFFFFF"/>
    <a:srgbClr val="6858A9"/>
    <a:srgbClr val="007852"/>
    <a:srgbClr val="097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028DA-1026-46CD-89F3-379CCFDB9EA8}" v="7" dt="2026-02-16T00:00:12.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2" autoAdjust="0"/>
    <p:restoredTop sz="64407" autoAdjust="0"/>
  </p:normalViewPr>
  <p:slideViewPr>
    <p:cSldViewPr snapToGrid="0">
      <p:cViewPr varScale="1">
        <p:scale>
          <a:sx n="69" d="100"/>
          <a:sy n="69" d="100"/>
        </p:scale>
        <p:origin x="1584" y="66"/>
      </p:cViewPr>
      <p:guideLst/>
    </p:cSldViewPr>
  </p:slideViewPr>
  <p:outlineViewPr>
    <p:cViewPr>
      <p:scale>
        <a:sx n="33" d="100"/>
        <a:sy n="33" d="100"/>
      </p:scale>
      <p:origin x="0" y="-4722"/>
    </p:cViewPr>
  </p:outlineViewPr>
  <p:notesTextViewPr>
    <p:cViewPr>
      <p:scale>
        <a:sx n="100" d="100"/>
        <a:sy n="100" d="100"/>
      </p:scale>
      <p:origin x="0" y="0"/>
    </p:cViewPr>
  </p:notesTextViewPr>
  <p:sorterViewPr>
    <p:cViewPr>
      <p:scale>
        <a:sx n="100" d="100"/>
        <a:sy n="100" d="100"/>
      </p:scale>
      <p:origin x="0" y="-7698"/>
    </p:cViewPr>
  </p:sorterViewPr>
  <p:notesViewPr>
    <p:cSldViewPr snapToGrid="0">
      <p:cViewPr varScale="1">
        <p:scale>
          <a:sx n="77" d="100"/>
          <a:sy n="77" d="100"/>
        </p:scale>
        <p:origin x="408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Patton" userId="6cf95a0d-1d52-42d8-9035-3b7c1a6b5217" providerId="ADAL" clId="{27A028DA-1026-46CD-89F3-379CCFDB9EA8}"/>
    <pc:docChg chg="modSld">
      <pc:chgData name="Nikki Patton" userId="6cf95a0d-1d52-42d8-9035-3b7c1a6b5217" providerId="ADAL" clId="{27A028DA-1026-46CD-89F3-379CCFDB9EA8}" dt="2026-02-16T00:00:12.103" v="6"/>
      <pc:docMkLst>
        <pc:docMk/>
      </pc:docMkLst>
      <pc:sldChg chg="setBg">
        <pc:chgData name="Nikki Patton" userId="6cf95a0d-1d52-42d8-9035-3b7c1a6b5217" providerId="ADAL" clId="{27A028DA-1026-46CD-89F3-379CCFDB9EA8}" dt="2026-02-15T23:59:53.988" v="2"/>
        <pc:sldMkLst>
          <pc:docMk/>
          <pc:sldMk cId="243250368" sldId="5746"/>
        </pc:sldMkLst>
      </pc:sldChg>
      <pc:sldChg chg="setBg">
        <pc:chgData name="Nikki Patton" userId="6cf95a0d-1d52-42d8-9035-3b7c1a6b5217" providerId="ADAL" clId="{27A028DA-1026-46CD-89F3-379CCFDB9EA8}" dt="2026-02-16T00:00:01.963" v="4"/>
        <pc:sldMkLst>
          <pc:docMk/>
          <pc:sldMk cId="3929114638" sldId="5955"/>
        </pc:sldMkLst>
      </pc:sldChg>
      <pc:sldChg chg="setBg">
        <pc:chgData name="Nikki Patton" userId="6cf95a0d-1d52-42d8-9035-3b7c1a6b5217" providerId="ADAL" clId="{27A028DA-1026-46CD-89F3-379CCFDB9EA8}" dt="2026-02-15T23:59:47.852" v="0"/>
        <pc:sldMkLst>
          <pc:docMk/>
          <pc:sldMk cId="3621672011" sldId="5985"/>
        </pc:sldMkLst>
      </pc:sldChg>
      <pc:sldChg chg="setBg">
        <pc:chgData name="Nikki Patton" userId="6cf95a0d-1d52-42d8-9035-3b7c1a6b5217" providerId="ADAL" clId="{27A028DA-1026-46CD-89F3-379CCFDB9EA8}" dt="2026-02-15T23:59:50.294" v="1"/>
        <pc:sldMkLst>
          <pc:docMk/>
          <pc:sldMk cId="553053591" sldId="5986"/>
        </pc:sldMkLst>
      </pc:sldChg>
      <pc:sldChg chg="setBg">
        <pc:chgData name="Nikki Patton" userId="6cf95a0d-1d52-42d8-9035-3b7c1a6b5217" providerId="ADAL" clId="{27A028DA-1026-46CD-89F3-379CCFDB9EA8}" dt="2026-02-15T23:59:57.543" v="3"/>
        <pc:sldMkLst>
          <pc:docMk/>
          <pc:sldMk cId="1816297923" sldId="5987"/>
        </pc:sldMkLst>
      </pc:sldChg>
      <pc:sldChg chg="setBg">
        <pc:chgData name="Nikki Patton" userId="6cf95a0d-1d52-42d8-9035-3b7c1a6b5217" providerId="ADAL" clId="{27A028DA-1026-46CD-89F3-379CCFDB9EA8}" dt="2026-02-16T00:00:05.275" v="5"/>
        <pc:sldMkLst>
          <pc:docMk/>
          <pc:sldMk cId="1899325070" sldId="5989"/>
        </pc:sldMkLst>
      </pc:sldChg>
      <pc:sldChg chg="setBg">
        <pc:chgData name="Nikki Patton" userId="6cf95a0d-1d52-42d8-9035-3b7c1a6b5217" providerId="ADAL" clId="{27A028DA-1026-46CD-89F3-379CCFDB9EA8}" dt="2026-02-16T00:00:12.103" v="6"/>
        <pc:sldMkLst>
          <pc:docMk/>
          <pc:sldMk cId="4132731102" sldId="59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chemeClr val="bg1"/>
        </a:solidFill>
        <a:ln>
          <a:solidFill>
            <a:schemeClr val="accent1"/>
          </a:solidFill>
        </a:ln>
      </dgm:spPr>
      <dgm:t>
        <a:bodyPr lIns="180000"/>
        <a:lstStyle/>
        <a:p>
          <a:r>
            <a:rPr lang="en-US" sz="2400" dirty="0">
              <a:solidFill>
                <a:schemeClr val="accent1"/>
              </a:solidFill>
            </a:rPr>
            <a:t>Identifying connections to learning area content</a:t>
          </a:r>
          <a:endParaRPr lang="en-AU" sz="2400" dirty="0">
            <a:solidFill>
              <a:schemeClr val="accent1"/>
            </a:solidFill>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US" sz="2400" dirty="0">
              <a:solidFill>
                <a:schemeClr val="accent1"/>
              </a:solidFill>
            </a:rPr>
            <a:t>Embedding the capability in planning</a:t>
          </a:r>
          <a:endParaRPr lang="en-AU" sz="2400" dirty="0">
            <a:solidFill>
              <a:schemeClr val="accent1"/>
            </a:solidFill>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chemeClr val="accent2"/>
        </a:solidFill>
        <a:ln>
          <a:solidFill>
            <a:schemeClr val="accent1"/>
          </a:solidFill>
        </a:ln>
      </dgm:spPr>
      <dgm:t>
        <a:bodyPr lIns="180000"/>
        <a:lstStyle/>
        <a:p>
          <a:r>
            <a:rPr lang="en-US" sz="2400" dirty="0">
              <a:solidFill>
                <a:schemeClr val="bg1"/>
              </a:solidFill>
            </a:rPr>
            <a:t>Understanding the Digital literacy general capability</a:t>
          </a:r>
          <a:endParaRPr lang="en-AU" sz="2400" dirty="0">
            <a:solidFill>
              <a:schemeClr val="bg1"/>
            </a:solidFill>
          </a:endParaRP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21578A"/>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Identifying connections to learning area content</a:t>
          </a:r>
          <a:endParaRPr lang="en-AU" sz="2400" kern="1200" dirty="0">
            <a:solidFill>
              <a:srgbClr val="FFFFFF"/>
            </a:solidFill>
            <a:latin typeface="Arial"/>
            <a:ea typeface="+mn-ea"/>
            <a:cs typeface="+mn-cs"/>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US" sz="2400" dirty="0">
              <a:solidFill>
                <a:schemeClr val="accent1"/>
              </a:solidFill>
            </a:rPr>
            <a:t>Embedding the capability in planning</a:t>
          </a:r>
          <a:endParaRPr lang="en-AU" sz="2400" dirty="0">
            <a:solidFill>
              <a:schemeClr val="accent1"/>
            </a:solidFill>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Digital literacy general capability</a:t>
          </a:r>
          <a:endParaRPr lang="en-AU" sz="2400" kern="1200" dirty="0">
            <a:solidFill>
              <a:srgbClr val="808080"/>
            </a:solidFill>
            <a:latin typeface="Arial"/>
            <a:ea typeface="+mn-ea"/>
            <a:cs typeface="+mn-cs"/>
          </a:endParaRP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13718"/>
          <a:ext cx="11327950" cy="110448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288118"/>
          <a:ext cx="11327950" cy="110448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solidFill>
          <a:srgbClr val="21578A"/>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Embedding the capability in planning</a:t>
          </a:r>
          <a:endParaRPr lang="en-AU" sz="2400" kern="1200" dirty="0">
            <a:solidFill>
              <a:srgbClr val="FFFFFF"/>
            </a:solidFill>
            <a:latin typeface="Arial"/>
            <a:ea typeface="+mn-ea"/>
            <a:cs typeface="+mn-cs"/>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Digital literacy general capability</a:t>
          </a:r>
          <a:endParaRPr lang="en-AU" sz="2400" kern="1200" dirty="0">
            <a:solidFill>
              <a:srgbClr val="808080"/>
            </a:solidFill>
            <a:latin typeface="Arial"/>
            <a:ea typeface="+mn-ea"/>
            <a:cs typeface="+mn-cs"/>
          </a:endParaRP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13718"/>
          <a:ext cx="11327950" cy="110448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288118"/>
          <a:ext cx="11327950" cy="110448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a:xfrm>
          <a:off x="0" y="2562518"/>
          <a:ext cx="11327950" cy="1104480"/>
        </a:xfrm>
        <a:prstGeom prst="roundRect">
          <a:avLst/>
        </a:prstGeom>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Embedding the capability in planning</a:t>
          </a:r>
          <a:endParaRPr lang="en-AU" sz="2400" kern="1200" dirty="0">
            <a:solidFill>
              <a:srgbClr val="808080"/>
            </a:solidFill>
            <a:latin typeface="Arial"/>
            <a:ea typeface="+mn-ea"/>
            <a:cs typeface="+mn-cs"/>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solidFill>
          <a:srgbClr val="21578A"/>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AU" sz="2400" kern="1200" dirty="0">
              <a:solidFill>
                <a:srgbClr val="FFFFFF"/>
              </a:solidFill>
              <a:latin typeface="Arial"/>
              <a:ea typeface="+mn-ea"/>
              <a:cs typeface="+mn-cs"/>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Digital literacy general capability</a:t>
          </a:r>
          <a:endParaRPr lang="en-AU" sz="2400" kern="1200" dirty="0">
            <a:solidFill>
              <a:srgbClr val="808080"/>
            </a:solidFill>
            <a:latin typeface="Arial"/>
            <a:ea typeface="+mn-ea"/>
            <a:cs typeface="+mn-cs"/>
          </a:endParaRP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13718"/>
          <a:ext cx="11327950" cy="110448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288118"/>
          <a:ext cx="11327950" cy="110448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a:xfrm>
          <a:off x="0" y="2562518"/>
          <a:ext cx="11327950" cy="1104480"/>
        </a:xfrm>
        <a:prstGeom prst="roundRect">
          <a:avLst/>
        </a:prstGeom>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a:xfrm>
          <a:off x="0" y="3836918"/>
          <a:ext cx="11327950" cy="1104480"/>
        </a:xfrm>
        <a:prstGeom prst="roundRect">
          <a:avLst/>
        </a:prstGeom>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chemeClr val="accent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Understanding the Digital literacy general capability</a:t>
          </a:r>
          <a:endParaRPr lang="en-AU" sz="2400" kern="1200" dirty="0">
            <a:solidFill>
              <a:schemeClr val="bg1"/>
            </a:solidFill>
          </a:endParaRP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Identifying connections to learning area content</a:t>
          </a:r>
          <a:endParaRPr lang="en-AU" sz="2400" kern="1200" dirty="0">
            <a:solidFill>
              <a:schemeClr val="accent1"/>
            </a:solidFill>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Embedding the capability in planning</a:t>
          </a:r>
          <a:endParaRPr lang="en-AU" sz="2400" kern="1200" dirty="0">
            <a:solidFill>
              <a:schemeClr val="accent1"/>
            </a:solidFill>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Digital literacy general capability</a:t>
          </a:r>
          <a:endParaRPr lang="en-AU" sz="2400" kern="1200" dirty="0">
            <a:solidFill>
              <a:srgbClr val="808080"/>
            </a:solidFill>
            <a:latin typeface="Arial"/>
            <a:ea typeface="+mn-ea"/>
            <a:cs typeface="+mn-cs"/>
          </a:endParaRP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Identifying connections to learning area content</a:t>
          </a:r>
          <a:endParaRPr lang="en-AU" sz="2400" kern="1200" dirty="0">
            <a:solidFill>
              <a:srgbClr val="FFFFFF"/>
            </a:solidFill>
            <a:latin typeface="Arial"/>
            <a:ea typeface="+mn-ea"/>
            <a:cs typeface="+mn-cs"/>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Embedding the capability in planning</a:t>
          </a:r>
          <a:endParaRPr lang="en-AU" sz="2400" kern="1200" dirty="0">
            <a:solidFill>
              <a:schemeClr val="accent1"/>
            </a:solidFill>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Digital literacy general capability</a:t>
          </a:r>
          <a:endParaRPr lang="en-AU" sz="2400" kern="1200" dirty="0">
            <a:solidFill>
              <a:srgbClr val="808080"/>
            </a:solidFill>
            <a:latin typeface="Arial"/>
            <a:ea typeface="+mn-ea"/>
            <a:cs typeface="+mn-cs"/>
          </a:endParaRP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Embedding the capability in planning</a:t>
          </a:r>
          <a:endParaRPr lang="en-AU" sz="2400" kern="1200" dirty="0">
            <a:solidFill>
              <a:srgbClr val="FFFFFF"/>
            </a:solidFill>
            <a:latin typeface="Arial"/>
            <a:ea typeface="+mn-ea"/>
            <a:cs typeface="+mn-cs"/>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Digital literacy general capability</a:t>
          </a:r>
          <a:endParaRPr lang="en-AU" sz="2400" kern="1200" dirty="0">
            <a:solidFill>
              <a:srgbClr val="808080"/>
            </a:solidFill>
            <a:latin typeface="Arial"/>
            <a:ea typeface="+mn-ea"/>
            <a:cs typeface="+mn-cs"/>
          </a:endParaRP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Embedding the capability in planning</a:t>
          </a:r>
          <a:endParaRPr lang="en-AU" sz="2400" kern="1200" dirty="0">
            <a:solidFill>
              <a:srgbClr val="808080"/>
            </a:solidFill>
            <a:latin typeface="Arial"/>
            <a:ea typeface="+mn-ea"/>
            <a:cs typeface="+mn-cs"/>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rgbClr val="FFFFFF"/>
              </a:solidFill>
              <a:latin typeface="Arial"/>
              <a:ea typeface="+mn-ea"/>
              <a:cs typeface="+mn-cs"/>
            </a:rPr>
            <a:t>Next steps</a:t>
          </a:r>
        </a:p>
      </dsp:txBody>
      <dsp:txXfrm>
        <a:off x="53916" y="3890834"/>
        <a:ext cx="11220118"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24211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242112"/>
          </a:xfrm>
          <a:prstGeom prst="rect">
            <a:avLst/>
          </a:prstGeom>
        </p:spPr>
        <p:txBody>
          <a:bodyPr vert="horz" lIns="91440" tIns="45720" rIns="91440" bIns="45720" rtlCol="0"/>
          <a:lstStyle>
            <a:lvl1pPr algn="r">
              <a:defRPr sz="1200"/>
            </a:lvl1pPr>
          </a:lstStyle>
          <a:p>
            <a:fld id="{0F27CEEE-A3BF-4307-9445-3F49A0D480EE}" type="datetimeFigureOut">
              <a:rPr lang="en-AU" smtClean="0"/>
              <a:t>20/02/2026</a:t>
            </a:fld>
            <a:endParaRPr lang="en-AU"/>
          </a:p>
        </p:txBody>
      </p:sp>
      <p:sp>
        <p:nvSpPr>
          <p:cNvPr id="4" name="Slide Image Placeholder 3"/>
          <p:cNvSpPr>
            <a:spLocks noGrp="1" noRot="1" noChangeAspect="1"/>
          </p:cNvSpPr>
          <p:nvPr>
            <p:ph type="sldImg" idx="2"/>
          </p:nvPr>
        </p:nvSpPr>
        <p:spPr>
          <a:xfrm>
            <a:off x="153988" y="423863"/>
            <a:ext cx="6497637" cy="365601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435679" y="4223024"/>
            <a:ext cx="5934265" cy="52923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608027"/>
            <a:ext cx="2949787" cy="331311"/>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608027"/>
            <a:ext cx="2949787" cy="331311"/>
          </a:xfrm>
          <a:prstGeom prst="rect">
            <a:avLst/>
          </a:prstGeom>
        </p:spPr>
        <p:txBody>
          <a:bodyPr vert="horz" lIns="91440" tIns="45720" rIns="91440" bIns="45720" rtlCol="0" anchor="b"/>
          <a:lstStyle>
            <a:lvl1pPr algn="r">
              <a:defRPr sz="1200"/>
            </a:lvl1pPr>
          </a:lstStyle>
          <a:p>
            <a:fld id="{BD942B8F-634C-42D8-B9C6-306482570079}" type="slidenum">
              <a:rPr lang="en-AU" smtClean="0"/>
              <a:t>‹#›</a:t>
            </a:fld>
            <a:endParaRPr lang="en-AU"/>
          </a:p>
        </p:txBody>
      </p:sp>
    </p:spTree>
    <p:extLst>
      <p:ext uri="{BB962C8B-B14F-4D97-AF65-F5344CB8AC3E}">
        <p14:creationId xmlns:p14="http://schemas.microsoft.com/office/powerpoint/2010/main" val="377429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498475"/>
            <a:ext cx="6496050" cy="3654425"/>
          </a:xfrm>
        </p:spPr>
      </p:sp>
      <p:sp>
        <p:nvSpPr>
          <p:cNvPr id="3" name="Notes Placeholder 2"/>
          <p:cNvSpPr>
            <a:spLocks noGrp="1"/>
          </p:cNvSpPr>
          <p:nvPr>
            <p:ph type="body" idx="1"/>
          </p:nvPr>
        </p:nvSpPr>
        <p:spPr>
          <a:xfrm>
            <a:off x="436480" y="4367265"/>
            <a:ext cx="5934240" cy="4552652"/>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resource reproduces key slides to support teachers to embed the Digital literacy general capability in planning.</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For more resources see the Australian Curriculum v9.0 in Queensland page www.qcaa.qld.edu.au/p-10/aciq/version-9/general-capabilities/advice-and-resources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0333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90721-FBE2-EF91-61E3-791ABE3BF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FBDD2-10E7-DAE5-DE8C-42B20E2652F7}"/>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8029BA36-D666-EC6C-BEA7-E705EE6DA81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951DCE6-6945-3912-7527-82ADD8C0352A}"/>
              </a:ext>
            </a:extLst>
          </p:cNvPr>
          <p:cNvSpPr>
            <a:spLocks noGrp="1"/>
          </p:cNvSpPr>
          <p:nvPr>
            <p:ph type="sldNum" sz="quarter" idx="5"/>
          </p:nvPr>
        </p:nvSpPr>
        <p:spPr/>
        <p:txBody>
          <a:bodyPr/>
          <a:lstStyle/>
          <a:p>
            <a:pPr>
              <a:defRPr/>
            </a:pPr>
            <a:fld id="{7DC8D554-20BD-45E3-8F8F-C854CD9EEC52}" type="slidenum">
              <a:rPr lang="en-AU" smtClean="0"/>
              <a:pPr>
                <a:defRPr/>
              </a:pPr>
              <a:t>10</a:t>
            </a:fld>
            <a:endParaRPr lang="en-AU" dirty="0"/>
          </a:p>
        </p:txBody>
      </p:sp>
    </p:spTree>
    <p:extLst>
      <p:ext uri="{BB962C8B-B14F-4D97-AF65-F5344CB8AC3E}">
        <p14:creationId xmlns:p14="http://schemas.microsoft.com/office/powerpoint/2010/main" val="173909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0382C-5094-8B77-92AA-CCE64B6D0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E8C03-0EC6-A9E6-779B-31D6442468F2}"/>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E0D89ED-0D0D-8AB6-CCB5-D3A62263AE98}"/>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General capabilities are integrated through learning area content rather than being taught separately as standalone skills.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In the example on screen from the </a:t>
            </a:r>
            <a:r>
              <a:rPr lang="en-US" sz="1200" dirty="0" err="1">
                <a:latin typeface="Arial" panose="020B0604020202020204" pitchFamily="34" charset="0"/>
                <a:cs typeface="Arial" panose="020B0604020202020204" pitchFamily="34" charset="0"/>
              </a:rPr>
              <a:t>Practising</a:t>
            </a:r>
            <a:r>
              <a:rPr lang="en-US" sz="1200" dirty="0">
                <a:latin typeface="Arial" panose="020B0604020202020204" pitchFamily="34" charset="0"/>
                <a:cs typeface="Arial" panose="020B0604020202020204" pitchFamily="34" charset="0"/>
              </a:rPr>
              <a:t> digital safety and wellbeing element, the Manage digital privacy and identity sub-element </a:t>
            </a:r>
            <a:r>
              <a:rPr lang="en-US" sz="1200" kern="1200" dirty="0">
                <a:solidFill>
                  <a:schemeClr val="tx1"/>
                </a:solidFill>
                <a:effectLst/>
                <a:latin typeface="Arial" panose="020B0604020202020204" pitchFamily="34" charset="0"/>
                <a:ea typeface="+mn-ea"/>
                <a:cs typeface="Arial" panose="020B0604020202020204" pitchFamily="34" charset="0"/>
              </a:rPr>
              <a:t>is used to illustrate alignment with Digital Technologies.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Level 1 description indicates that students should ‘</a:t>
            </a: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their personal data and that data (including text, images and video) can be seen by others when shared online’.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aligns with the </a:t>
            </a:r>
            <a:r>
              <a:rPr lang="en-US" sz="1200" kern="1200" dirty="0">
                <a:solidFill>
                  <a:schemeClr val="tx1"/>
                </a:solidFill>
                <a:effectLst/>
                <a:latin typeface="Arial" panose="020B0604020202020204" pitchFamily="34" charset="0"/>
                <a:ea typeface="+mn-ea"/>
                <a:cs typeface="Arial" panose="020B0604020202020204" pitchFamily="34" charset="0"/>
              </a:rPr>
              <a:t>Digital Technologies</a:t>
            </a:r>
            <a:r>
              <a:rPr lang="en-US" sz="1200" dirty="0">
                <a:latin typeface="Arial" panose="020B0604020202020204" pitchFamily="34" charset="0"/>
                <a:cs typeface="Arial" panose="020B0604020202020204" pitchFamily="34" charset="0"/>
              </a:rPr>
              <a:t> Prep content description (AC9TDIFP01) requiring students to </a:t>
            </a:r>
            <a:r>
              <a:rPr lang="en-US" sz="1200" kern="1200" dirty="0">
                <a:solidFill>
                  <a:schemeClr val="tx1"/>
                </a:solidFill>
                <a:effectLst/>
                <a:latin typeface="Arial" panose="020B0604020202020204" pitchFamily="34" charset="0"/>
                <a:ea typeface="+mn-ea"/>
                <a:cs typeface="Arial" panose="020B0604020202020204" pitchFamily="34" charset="0"/>
              </a:rPr>
              <a:t>identify some data that is personal and owned by them. </a:t>
            </a:r>
          </a:p>
          <a:p>
            <a:pPr marL="0" indent="0">
              <a:buFont typeface="Arial" panose="020B0604020202020204" pitchFamily="34" charset="0"/>
              <a:buNone/>
            </a:pPr>
            <a:endParaRPr lang="en-US" sz="1200" u="sng"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t>
            </a:r>
            <a:r>
              <a:rPr lang="en-AU" sz="1200" dirty="0">
                <a:latin typeface="Arial" panose="020B0604020202020204" pitchFamily="34" charset="0"/>
                <a:cs typeface="Arial" panose="020B0604020202020204" pitchFamily="34" charset="0"/>
              </a:rPr>
              <a:t>sub-element &amp; description</a:t>
            </a:r>
            <a:r>
              <a:rPr lang="en-AU" sz="1200" kern="100" dirty="0">
                <a:latin typeface="Arial" panose="020B0604020202020204" pitchFamily="34" charset="0"/>
                <a:ea typeface="Calibri" panose="020F0502020204030204" pitchFamily="34" charset="0"/>
                <a:cs typeface="Arial" panose="020B0604020202020204" pitchFamily="34" charset="0"/>
              </a:rPr>
              <a:t>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www.australiancurriculum.edu.au/curriculum-information/understand-this-general-capability/digital-literacy </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Digital literacy learning continuum</a:t>
            </a:r>
            <a:r>
              <a:rPr lang="en-US" sz="1200" kern="100" dirty="0">
                <a:effectLst/>
                <a:latin typeface="Arial" panose="020B0604020202020204" pitchFamily="34" charset="0"/>
                <a:ea typeface="Calibri" panose="020F0502020204030204" pitchFamily="34" charset="0"/>
                <a:cs typeface="Arial" panose="020B0604020202020204" pitchFamily="34" charset="0"/>
              </a:rPr>
              <a:t> www.qcaa.qld.edu.au/downloads/aciqv9/general-resources/ac9_gc_digital_literacy_learning_continuum.pdf</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E0AF238C-00B6-4234-5CF2-0AA4F18599A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378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06B68-A5E4-A3F5-566B-FDD685156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A74A5-92D3-042F-5973-16E52B5C641F}"/>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BB16BCC2-4547-9625-77AA-33AA79D8D1FC}"/>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Similar alignment is evident across the bands in Digital Technologies.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General capabilities </a:t>
            </a:r>
            <a:r>
              <a:rPr lang="en-US" sz="1200" kern="1200" dirty="0">
                <a:solidFill>
                  <a:schemeClr val="tx1"/>
                </a:solidFill>
                <a:effectLst/>
                <a:latin typeface="Arial" panose="020B0604020202020204" pitchFamily="34" charset="0"/>
                <a:ea typeface="+mn-ea"/>
                <a:cs typeface="Arial" panose="020B0604020202020204" pitchFamily="34" charset="0"/>
              </a:rPr>
              <a:t>should be embedded only where appropriate, based on authentic opportunities within the content.</a:t>
            </a:r>
          </a:p>
          <a:p>
            <a:pPr marL="0" indent="0">
              <a:buFont typeface="Arial" panose="020B0604020202020204" pitchFamily="34" charset="0"/>
              <a:buNone/>
            </a:pPr>
            <a:endParaRPr lang="en-US" sz="1200" u="sng"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t>
            </a:r>
            <a:r>
              <a:rPr lang="en-AU" sz="1200" dirty="0">
                <a:latin typeface="Arial" panose="020B0604020202020204" pitchFamily="34" charset="0"/>
                <a:cs typeface="Arial" panose="020B0604020202020204" pitchFamily="34" charset="0"/>
              </a:rPr>
              <a:t>sub-element &amp; description</a:t>
            </a:r>
            <a:r>
              <a:rPr lang="en-AU" sz="1200" kern="100" dirty="0">
                <a:latin typeface="Arial" panose="020B0604020202020204" pitchFamily="34" charset="0"/>
                <a:ea typeface="Calibri" panose="020F0502020204030204" pitchFamily="34" charset="0"/>
                <a:cs typeface="Arial" panose="020B0604020202020204" pitchFamily="34" charset="0"/>
              </a:rPr>
              <a:t>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www.australiancurriculum.edu.au/curriculum-information/understand-this-general-capability/digital-literacy </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Digital literacy learning continuum</a:t>
            </a:r>
            <a:r>
              <a:rPr lang="en-US" sz="1200" kern="100" dirty="0">
                <a:effectLst/>
                <a:latin typeface="Arial" panose="020B0604020202020204" pitchFamily="34" charset="0"/>
                <a:ea typeface="Calibri" panose="020F0502020204030204" pitchFamily="34" charset="0"/>
                <a:cs typeface="Arial" panose="020B0604020202020204" pitchFamily="34" charset="0"/>
              </a:rPr>
              <a:t> www.qcaa.qld.edu.au/downloads/aciqv9/general-resources/ac9_gc_digital_literacy_learning_continuum.pdf</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001A513-3179-03DB-F4AE-5A05AEE062F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24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5D8E9-6811-565B-2F36-B0170DA05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B1DBC-EBB9-5FB1-2C46-87B19A353AE6}"/>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4C7666E6-4D96-E1CD-2F5A-198105C9CD46}"/>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example is drawn from the Investigating element.</a:t>
            </a:r>
          </a:p>
          <a:p>
            <a:pPr marL="171450" indent="-171450">
              <a:buFont typeface="Arial" panose="020B0604020202020204" pitchFamily="34" charset="0"/>
              <a:buChar char="•"/>
            </a:pPr>
            <a:r>
              <a:rPr lang="en-US" sz="1200" dirty="0">
                <a:latin typeface="Arial"/>
                <a:cs typeface="Arial"/>
              </a:rPr>
              <a:t>The learning continuum highlights how the Locate information </a:t>
            </a:r>
            <a:r>
              <a:rPr lang="en-US" dirty="0">
                <a:latin typeface="Arial"/>
                <a:cs typeface="Arial"/>
              </a:rPr>
              <a:t>sub-element </a:t>
            </a:r>
            <a:r>
              <a:rPr lang="en-US" sz="1200" dirty="0">
                <a:latin typeface="Arial"/>
                <a:cs typeface="Arial"/>
              </a:rPr>
              <a:t>is authentically embedded into the HASS learning area in Years 1–2, Years 5–6 and Years 9–10.</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Year 2 HASS content description (AC9HS2S03) expects students to ‘</a:t>
            </a:r>
            <a:r>
              <a:rPr lang="en-AU" sz="1200" b="0" dirty="0">
                <a:solidFill>
                  <a:schemeClr val="tx1"/>
                </a:solidFill>
                <a:latin typeface="Arial" panose="020B0604020202020204" pitchFamily="34" charset="0"/>
                <a:cs typeface="Arial" panose="020B0604020202020204" pitchFamily="34" charset="0"/>
              </a:rPr>
              <a:t>interpret information and data from observations and provided sources, including the comparison of objects from the past and present’</a:t>
            </a:r>
            <a:r>
              <a:rPr lang="en-US" sz="1200" b="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Level 2 description states that students are expected to locate information through search engines and in documents by applying search terms, and select relevant information, illustrating a link between the sub-element and the learning area content.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Similar connections are evident in Level 4 and Level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These opportunities support the development of the sub-element through the learning area content of HASS.</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There is a link between the sub-element and learning area content where students locate information through search engines and in documents by applying search terms and selecting relevant information.</a:t>
            </a:r>
          </a:p>
          <a:p>
            <a:pPr marL="0" indent="0">
              <a:buFont typeface="Arial" panose="020B0604020202020204" pitchFamily="34" charset="0"/>
              <a:buNone/>
            </a:pPr>
            <a:endParaRPr lang="en-US" sz="1200" u="sng"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t>
            </a:r>
            <a:r>
              <a:rPr lang="en-AU" sz="1200" dirty="0">
                <a:latin typeface="Arial" panose="020B0604020202020204" pitchFamily="34" charset="0"/>
                <a:cs typeface="Arial" panose="020B0604020202020204" pitchFamily="34" charset="0"/>
              </a:rPr>
              <a:t>sub-element &amp; description</a:t>
            </a:r>
            <a:r>
              <a:rPr lang="en-AU" sz="1200" kern="100" dirty="0">
                <a:latin typeface="Arial" panose="020B0604020202020204" pitchFamily="34" charset="0"/>
                <a:ea typeface="Calibri" panose="020F0502020204030204" pitchFamily="34" charset="0"/>
                <a:cs typeface="Arial" panose="020B0604020202020204" pitchFamily="34" charset="0"/>
              </a:rPr>
              <a:t>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www.australiancurriculum.edu.au/curriculum-information/understand-this-general-capability/digital-literacy </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Digital literacy learning continuum</a:t>
            </a:r>
            <a:r>
              <a:rPr lang="en-US" sz="1200" kern="100" dirty="0">
                <a:effectLst/>
                <a:latin typeface="Arial" panose="020B0604020202020204" pitchFamily="34" charset="0"/>
                <a:ea typeface="Calibri" panose="020F0502020204030204" pitchFamily="34" charset="0"/>
                <a:cs typeface="Arial" panose="020B0604020202020204" pitchFamily="34" charset="0"/>
              </a:rPr>
              <a:t> www.qcaa.qld.edu.au/downloads/aciqv9/general-resources/ac9_gc_digital_literacy_learning_continuum.pdf</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DDE31F82-440A-70E4-35B8-5A56CB722A8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316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78351-80DD-3C9F-5D7C-F7A991A73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5EBB7-D193-2686-E07A-4F9112020C16}"/>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EB732CA1-FD5A-D643-DB12-87A780C2BB92}"/>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example is drawn from the </a:t>
            </a:r>
            <a:r>
              <a:rPr lang="en-US" sz="1200" b="0" dirty="0">
                <a:latin typeface="Arial" panose="020B0604020202020204" pitchFamily="34" charset="0"/>
                <a:cs typeface="Arial" panose="020B0604020202020204" pitchFamily="34" charset="0"/>
              </a:rPr>
              <a:t>Creating and exchanging </a:t>
            </a:r>
            <a:r>
              <a:rPr lang="en-US" sz="1200" dirty="0">
                <a:latin typeface="Arial" panose="020B0604020202020204" pitchFamily="34" charset="0"/>
                <a:cs typeface="Arial" panose="020B0604020202020204" pitchFamily="34" charset="0"/>
              </a:rPr>
              <a:t>element.</a:t>
            </a:r>
          </a:p>
          <a:p>
            <a:pPr marL="171450" indent="-171450">
              <a:buFont typeface="Arial" panose="020B0604020202020204" pitchFamily="34" charset="0"/>
              <a:buChar char="•"/>
            </a:pPr>
            <a:r>
              <a:rPr lang="en-US" sz="1200" dirty="0">
                <a:latin typeface="Arial"/>
                <a:cs typeface="Arial"/>
              </a:rPr>
              <a:t>The learning continuum highlights how the </a:t>
            </a:r>
            <a:r>
              <a:rPr lang="en-US" sz="1200" dirty="0">
                <a:latin typeface="Arial" panose="020B0604020202020204" pitchFamily="34" charset="0"/>
                <a:cs typeface="Arial" panose="020B0604020202020204" pitchFamily="34" charset="0"/>
              </a:rPr>
              <a:t>Create, communicate and collaborate </a:t>
            </a:r>
            <a:r>
              <a:rPr lang="en-US" dirty="0">
                <a:latin typeface="Arial"/>
                <a:cs typeface="Arial"/>
              </a:rPr>
              <a:t>sub-element </a:t>
            </a:r>
            <a:r>
              <a:rPr lang="en-US" sz="1200" dirty="0">
                <a:latin typeface="Arial"/>
                <a:cs typeface="Arial"/>
              </a:rPr>
              <a:t>is authentically embedded into The Arts learning area in Years 3–4 and Years 7–8.</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Media Arts Years 3–4 content description (AC9AMA4D01) expects students to </a:t>
            </a:r>
            <a:r>
              <a:rPr lang="en-AU" sz="1200" b="0" dirty="0">
                <a:solidFill>
                  <a:schemeClr val="tx1"/>
                </a:solidFill>
                <a:latin typeface="Arial" panose="020B0604020202020204" pitchFamily="34" charset="0"/>
                <a:cs typeface="Arial" panose="020B0604020202020204" pitchFamily="34" charset="0"/>
              </a:rPr>
              <a:t>develop media production skills by exploring ways of shaping ideas using media technologies, images, sounds, text and/or interactive elements.</a:t>
            </a:r>
            <a:endParaRPr lang="en-US"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Level 3 description states that students are expected to use the core features of a range of digital tools to create content, illustrating a link between the sub-element and the learning area content.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Similar context-specific connections are evident for Level 5.</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These opportunities support the development of the sub-element through the learning area content of The Arts.</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u="none" dirty="0">
                <a:latin typeface="Arial" panose="020B0604020202020204" pitchFamily="34" charset="0"/>
                <a:cs typeface="Arial" panose="020B0604020202020204" pitchFamily="34" charset="0"/>
              </a:rPr>
              <a:t>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t>
            </a:r>
            <a:r>
              <a:rPr lang="en-AU" sz="1200" dirty="0">
                <a:latin typeface="Arial" panose="020B0604020202020204" pitchFamily="34" charset="0"/>
                <a:cs typeface="Arial" panose="020B0604020202020204" pitchFamily="34" charset="0"/>
              </a:rPr>
              <a:t>sub-element &amp; description</a:t>
            </a:r>
            <a:r>
              <a:rPr lang="en-AU" sz="1200" kern="100" dirty="0">
                <a:latin typeface="Arial" panose="020B0604020202020204" pitchFamily="34" charset="0"/>
                <a:ea typeface="Calibri" panose="020F0502020204030204" pitchFamily="34" charset="0"/>
                <a:cs typeface="Arial" panose="020B0604020202020204" pitchFamily="34" charset="0"/>
              </a:rPr>
              <a:t>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www.australiancurriculum.edu.au/curriculum-information/understand-this-general-capability/digital-literacy </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Digital literacy learning continuum</a:t>
            </a:r>
            <a:r>
              <a:rPr lang="en-US" sz="1200" kern="100" dirty="0">
                <a:effectLst/>
                <a:latin typeface="Arial" panose="020B0604020202020204" pitchFamily="34" charset="0"/>
                <a:ea typeface="Calibri" panose="020F0502020204030204" pitchFamily="34" charset="0"/>
                <a:cs typeface="Arial" panose="020B0604020202020204" pitchFamily="34" charset="0"/>
              </a:rPr>
              <a:t> www.qcaa.qld.edu.au/downloads/aciqv9/general-resources/ac9_gc_digital_literacy_learning_continuum.pdf</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BDB81F1-EE0E-74C9-E6B7-49F61D7E71C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5892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71F84-1887-131B-E96B-B5EAEDB85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10EB0-4FF1-911E-E3A5-7E223A4C5B48}"/>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CA317F0-A6A4-4EB0-76A7-D01BBC902C0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B3642B9-7617-E46C-0682-67A7C236CA3B}"/>
              </a:ext>
            </a:extLst>
          </p:cNvPr>
          <p:cNvSpPr>
            <a:spLocks noGrp="1"/>
          </p:cNvSpPr>
          <p:nvPr>
            <p:ph type="sldNum" sz="quarter" idx="5"/>
          </p:nvPr>
        </p:nvSpPr>
        <p:spPr/>
        <p:txBody>
          <a:bodyPr/>
          <a:lstStyle/>
          <a:p>
            <a:pPr>
              <a:defRPr/>
            </a:pPr>
            <a:fld id="{7DC8D554-20BD-45E3-8F8F-C854CD9EEC52}" type="slidenum">
              <a:rPr lang="en-AU" smtClean="0"/>
              <a:pPr>
                <a:defRPr/>
              </a:pPr>
              <a:t>15</a:t>
            </a:fld>
            <a:endParaRPr lang="en-AU" dirty="0"/>
          </a:p>
        </p:txBody>
      </p:sp>
    </p:spTree>
    <p:extLst>
      <p:ext uri="{BB962C8B-B14F-4D97-AF65-F5344CB8AC3E}">
        <p14:creationId xmlns:p14="http://schemas.microsoft.com/office/powerpoint/2010/main" val="199595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460B-1E5E-64D8-F689-59128DE08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0C5BD-F6DA-8CC4-329B-DF78B9113FB0}"/>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5C13EF78-3D6F-0D82-7DD7-891DAD579324}"/>
              </a:ext>
            </a:extLst>
          </p:cNvPr>
          <p:cNvSpPr>
            <a:spLocks noGrp="1"/>
          </p:cNvSpPr>
          <p:nvPr>
            <p:ph type="body" idx="1"/>
          </p:nvPr>
        </p:nvSpPr>
        <p:spPr/>
        <p:txBody>
          <a:bodyPr/>
          <a:lstStyle/>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is one approach to embedding the Digital literacy general capability within curriculum planning.</a:t>
            </a:r>
          </a:p>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process draws on guidance from the QCAA Elements for effective planning, which provides support for the planning of teaching, learning, and assessment.</a:t>
            </a:r>
          </a:p>
          <a:p>
            <a:pPr marL="1350"/>
            <a:endParaRPr lang="en-US" sz="1200" u="sng" dirty="0">
              <a:latin typeface="Arial" panose="020B0604020202020204" pitchFamily="34" charset="0"/>
              <a:cs typeface="Arial" panose="020B0604020202020204" pitchFamily="34" charset="0"/>
            </a:endParaRPr>
          </a:p>
          <a:p>
            <a:pPr marL="1350"/>
            <a:r>
              <a:rPr lang="en-US" sz="1200" b="1" u="none" dirty="0">
                <a:latin typeface="Arial" panose="020B0604020202020204" pitchFamily="34" charset="0"/>
                <a:cs typeface="Arial" panose="020B0604020202020204" pitchFamily="34" charset="0"/>
              </a:rPr>
              <a:t>Source:</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AU" u="none" dirty="0"/>
          </a:p>
        </p:txBody>
      </p:sp>
      <p:sp>
        <p:nvSpPr>
          <p:cNvPr id="4" name="Slide Number Placeholder 3">
            <a:extLst>
              <a:ext uri="{FF2B5EF4-FFF2-40B4-BE49-F238E27FC236}">
                <a16:creationId xmlns:a16="http://schemas.microsoft.com/office/drawing/2014/main" id="{D212C43E-37B7-29AC-09F3-CD40D230F3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045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C5BC-B52D-5CA5-9656-A5D292610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6432E-F959-91E5-77A4-18714AC6040F}"/>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E6A53320-E9E0-8B10-1AD4-6D8DD3A3D4EF}"/>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Once the curriculum elements have been identified, teachers can use the Australian Curriculum website and/or QCAA resources to identify the elements and sub-elements of the relevant general </a:t>
            </a:r>
            <a:r>
              <a:rPr lang="en-US" dirty="0">
                <a:latin typeface="Arial" panose="020B0604020202020204" pitchFamily="34" charset="0"/>
                <a:cs typeface="Arial" panose="020B0604020202020204" pitchFamily="34" charset="0"/>
              </a:rPr>
              <a:t>c</a:t>
            </a:r>
            <a:r>
              <a:rPr lang="en-US" sz="1200" b="0" dirty="0">
                <a:latin typeface="Arial" panose="020B0604020202020204" pitchFamily="34" charset="0"/>
                <a:cs typeface="Arial" panose="020B0604020202020204" pitchFamily="34" charset="0"/>
              </a:rPr>
              <a:t>apabilities that can be purposefully embedded to strengthen student learning.</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US" sz="1200" b="0" dirty="0">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p:txBody>
      </p:sp>
      <p:sp>
        <p:nvSpPr>
          <p:cNvPr id="4" name="Slide Number Placeholder 3">
            <a:extLst>
              <a:ext uri="{FF2B5EF4-FFF2-40B4-BE49-F238E27FC236}">
                <a16:creationId xmlns:a16="http://schemas.microsoft.com/office/drawing/2014/main" id="{2CD6D570-E9DB-6BB9-6372-C4F296962D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73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E29CE-DADF-8AD6-6336-31C47F752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85A7F-07FF-2A1A-19D4-E10AE0A41B2B}"/>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31EDFE7-CC01-4F58-A012-538933A4B036}"/>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A Years 7–8 Design and Technologies example will be used to illustrate the Identify curriculum phase of the process.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along with the aligned content description, has informed the context and focus of the example unit, Promoting healthy food in the digital age.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Connections to the Digital literacy general capability may be identified by reviewing the unit description.</a:t>
            </a:r>
          </a:p>
          <a:p>
            <a:pPr marR="0" lvl="0" algn="l" defTabSz="914400" rtl="0" eaLnBrk="0" fontAlgn="base" latinLnBrk="0" hangingPunct="0">
              <a:lnSpc>
                <a:spcPct val="100000"/>
              </a:lnSpc>
              <a:spcAft>
                <a:spcPct val="0"/>
              </a:spcAft>
              <a:buClrTx/>
              <a:buSzTx/>
              <a:tabLst/>
              <a:defRPr/>
            </a:pPr>
            <a:endParaRPr lang="en-US" sz="12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Years 7–8 band Design and Technologies Australian Curriculum Version 9.0: Achievement standard aligned to content descriptions </a:t>
            </a:r>
            <a:r>
              <a:rPr lang="en-US" dirty="0"/>
              <a:t>www.qcaa.qld.edu.au/downloads/aciqv9/technologies/curriculum/ac9_tech_design_yr7-8_as_cd_alignment.pdf</a:t>
            </a:r>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B3C43EE-7635-DDDA-405E-94DD51FB0B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73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9FD08-2A6E-C660-2182-222CD57A5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EB521-5C65-C868-6C2B-F94D8A9C6A57}"/>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21438FD-29E2-405C-4467-90D564331085}"/>
              </a:ext>
            </a:extLst>
          </p:cNvPr>
          <p:cNvSpPr>
            <a:spLocks noGrp="1"/>
          </p:cNvSpPr>
          <p:nvPr>
            <p:ph type="body" idx="1"/>
          </p:nvPr>
        </p:nvSpPr>
        <p:spPr/>
        <p:txBody>
          <a:bodyPr/>
          <a:lstStyle/>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In this unit, students are required to ‘</a:t>
            </a:r>
            <a:r>
              <a:rPr lang="en-AU" sz="1200" b="0" kern="1200" dirty="0">
                <a:solidFill>
                  <a:schemeClr val="tx1"/>
                </a:solidFill>
                <a:effectLst/>
                <a:latin typeface="Arial" panose="020B0604020202020204" pitchFamily="34" charset="0"/>
                <a:ea typeface="+mn-ea"/>
                <a:cs typeface="Arial" panose="020B0604020202020204" pitchFamily="34" charset="0"/>
              </a:rPr>
              <a:t>communicate their designed solution to encourage healthy eating using a digital recording including digital images</a:t>
            </a:r>
            <a:r>
              <a:rPr lang="en-US" sz="1200" b="0" kern="1200" dirty="0">
                <a:solidFill>
                  <a:schemeClr val="tx1"/>
                </a:solidFill>
                <a:effectLst/>
                <a:latin typeface="Arial" panose="020B0604020202020204" pitchFamily="34" charset="0"/>
                <a:ea typeface="+mn-ea"/>
                <a:cs typeface="Arial" panose="020B0604020202020204" pitchFamily="34" charset="0"/>
              </a:rPr>
              <a:t>’. </a:t>
            </a:r>
          </a:p>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By referring to the aspect of the Years 7–8 Design and Technologies achievement standard that is assessed, along with the aligned content description, and the learning continuum of the Digital literacy general capability, we can identify where there are opportunities to embed elements and sub-elements of the general capability.</a:t>
            </a:r>
          </a:p>
          <a:p>
            <a:pPr marL="172800" lvl="0" indent="-171450" eaLnBrk="0" fontAlgn="base" hangingPunct="0">
              <a:spcAft>
                <a:spcPct val="0"/>
              </a:spcAft>
              <a:buFont typeface="Arial" panose="020B0604020202020204" pitchFamily="34" charset="0"/>
              <a:buChar char="•"/>
              <a:defRPr/>
            </a:pPr>
            <a:r>
              <a:rPr lang="en-US" sz="1200" b="0" kern="1200" dirty="0">
                <a:solidFill>
                  <a:schemeClr val="tx1"/>
                </a:solidFill>
                <a:effectLst/>
                <a:latin typeface="Arial" panose="020B0604020202020204" pitchFamily="34" charset="0"/>
                <a:ea typeface="+mn-ea"/>
                <a:cs typeface="Arial" panose="020B0604020202020204" pitchFamily="34" charset="0"/>
              </a:rPr>
              <a:t>Only embed the identified elements and sub-elements that are </a:t>
            </a:r>
            <a:r>
              <a:rPr lang="en-US" dirty="0">
                <a:latin typeface="Arial" panose="020B0604020202020204" pitchFamily="34" charset="0"/>
                <a:cs typeface="Arial" panose="020B0604020202020204" pitchFamily="34" charset="0"/>
              </a:rPr>
              <a:t>most beneficial for achieving the outcomes of the unit</a:t>
            </a:r>
            <a:r>
              <a:rPr lang="en-US" sz="1200" b="0" kern="1200" dirty="0">
                <a:solidFill>
                  <a:schemeClr val="tx1"/>
                </a:solidFill>
                <a:effectLst/>
                <a:latin typeface="Arial" panose="020B0604020202020204" pitchFamily="34" charset="0"/>
                <a:ea typeface="+mn-ea"/>
                <a:cs typeface="Arial" panose="020B0604020202020204" pitchFamily="34" charset="0"/>
              </a:rPr>
              <a:t>. Professional judgment should guide this selection.</a:t>
            </a:r>
          </a:p>
          <a:p>
            <a:pPr marR="0" lvl="0" algn="l" defTabSz="914400" rtl="0" eaLnBrk="0" fontAlgn="base" latinLnBrk="0" hangingPunct="0">
              <a:lnSpc>
                <a:spcPct val="100000"/>
              </a:lnSpc>
              <a:spcAft>
                <a:spcPct val="0"/>
              </a:spcAft>
              <a:buClrTx/>
              <a:buSzTx/>
              <a:tabLst/>
              <a:defRPr/>
            </a:pPr>
            <a:endParaRPr lang="en-US" sz="12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Years 7–8 band Design and Technologies Australian Curriculum Version 9.0: Achievement standard aligned to content descriptions </a:t>
            </a:r>
            <a:r>
              <a:rPr lang="en-US" dirty="0"/>
              <a:t>www.qcaa.qld.edu.au/downloads/aciqv9/technologies/curriculum/ac9_tech_design_yr7-8_as_cd_alignment.pdf</a:t>
            </a:r>
            <a:endParaRPr lang="en-US" sz="1200" dirty="0">
              <a:latin typeface="Arial" panose="020B0604020202020204" pitchFamily="34" charset="0"/>
              <a:cs typeface="Arial" panose="020B0604020202020204" pitchFamily="34" charset="0"/>
            </a:endParaRP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Sub-element level descriptions — </a:t>
            </a:r>
            <a:r>
              <a:rPr lang="en-US" sz="1200" b="0" i="1" dirty="0">
                <a:latin typeface="Arial" panose="020B0604020202020204" pitchFamily="34" charset="0"/>
                <a:cs typeface="Arial" panose="020B0604020202020204" pitchFamily="34" charset="0"/>
              </a:rPr>
              <a:t>QCAA General capabilities: Level 5 overview </a:t>
            </a:r>
            <a:r>
              <a:rPr lang="en-US" sz="1200" b="0" dirty="0">
                <a:latin typeface="Arial" panose="020B0604020202020204" pitchFamily="34" charset="0"/>
                <a:cs typeface="Arial" panose="020B0604020202020204" pitchFamily="34" charset="0"/>
              </a:rPr>
              <a:t>www.qcaa.qld.edu.au/downloads/aciqv9/general-resources/ac9_gc_digital_literacy_learning_continuum.pdf</a:t>
            </a:r>
            <a:r>
              <a:rPr lang="fr-FR"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028B43B-FE62-C1D9-A903-3BDE34B123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7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5C70-7894-131B-A6DB-590557B28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CF6C3-C6AD-51AD-5CD4-2A5841A981A9}"/>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6A7BBCAA-93A3-9C98-B57D-7CB8A6FF3997}"/>
              </a:ext>
            </a:extLst>
          </p:cNvPr>
          <p:cNvSpPr>
            <a:spLocks noGrp="1"/>
          </p:cNvSpPr>
          <p:nvPr>
            <p:ph type="body" idx="1"/>
          </p:nvPr>
        </p:nvSpPr>
        <p:spPr/>
        <p:txBody>
          <a:bodyPr/>
          <a:lstStyle/>
          <a:p>
            <a:r>
              <a:rPr lang="en-AU" dirty="0"/>
              <a:t>Note: General capability is sometimes referred to as GC.</a:t>
            </a:r>
          </a:p>
        </p:txBody>
      </p:sp>
      <p:sp>
        <p:nvSpPr>
          <p:cNvPr id="4" name="Slide Number Placeholder 3">
            <a:extLst>
              <a:ext uri="{FF2B5EF4-FFF2-40B4-BE49-F238E27FC236}">
                <a16:creationId xmlns:a16="http://schemas.microsoft.com/office/drawing/2014/main" id="{2C17D529-41E9-F314-B125-A260DC07B68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292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49A7E-6967-03AF-3DB5-F8BC4CD88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DB8B8-225D-C2F1-CE6E-70ACFFA3B360}"/>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89083633-E9B6-D214-B103-9A3A4DC4FB56}"/>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In this example, the Create, communicate and collaborate sub-element has been selected as the unit provides opportunities for students to effectively </a:t>
            </a:r>
            <a:r>
              <a:rPr lang="en-AU" sz="1200" b="0" dirty="0">
                <a:solidFill>
                  <a:schemeClr val="tx1"/>
                </a:solidFill>
                <a:latin typeface="Arial" panose="020B0604020202020204" pitchFamily="34" charset="0"/>
                <a:cs typeface="Arial" panose="020B0604020202020204" pitchFamily="34" charset="0"/>
              </a:rPr>
              <a:t>communicate their designed solution using a digital recording to encourage a wider group to eat healthy food</a:t>
            </a:r>
            <a:r>
              <a:rPr lang="en-US" sz="1200" b="0" dirty="0">
                <a:solidFill>
                  <a:schemeClr val="tx1"/>
                </a:solidFill>
                <a:latin typeface="Arial" panose="020B0604020202020204" pitchFamily="34" charset="0"/>
                <a:cs typeface="Arial" panose="020B0604020202020204" pitchFamily="34" charset="0"/>
              </a:rPr>
              <a:t>.</a:t>
            </a:r>
          </a:p>
          <a:p>
            <a:pPr marR="0" lvl="0" algn="l" defTabSz="914400" rtl="0" eaLnBrk="0" fontAlgn="base" latinLnBrk="0" hangingPunct="0">
              <a:lnSpc>
                <a:spcPct val="100000"/>
              </a:lnSpc>
              <a:spcAft>
                <a:spcPct val="0"/>
              </a:spcAft>
              <a:buClrTx/>
              <a:buSzTx/>
              <a:tabLst/>
              <a:defRPr/>
            </a:pPr>
            <a:endParaRPr lang="en-US" sz="12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Years 7–8 band Design and Technologies Australian Curriculum Version 9.0: Achievement standard aligned to content descriptions </a:t>
            </a:r>
            <a:r>
              <a:rPr lang="en-US" dirty="0"/>
              <a:t>www.qcaa.qld.edu.au/downloads/aciqv9/technologies/curriculum/ac9_tech_design_yr7-8_as_cd_alignment.pdf</a:t>
            </a:r>
            <a:endParaRPr lang="en-US" sz="1200" dirty="0">
              <a:latin typeface="Arial" panose="020B0604020202020204" pitchFamily="34" charset="0"/>
              <a:cs typeface="Arial" panose="020B0604020202020204" pitchFamily="34" charset="0"/>
            </a:endParaRP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Sub-element level descriptions — </a:t>
            </a:r>
            <a:r>
              <a:rPr lang="en-US" sz="1200" b="0" dirty="0">
                <a:latin typeface="Arial" panose="020B0604020202020204" pitchFamily="34" charset="0"/>
                <a:cs typeface="Arial" panose="020B0604020202020204" pitchFamily="34" charset="0"/>
              </a:rPr>
              <a:t>QCAA </a:t>
            </a:r>
            <a:r>
              <a:rPr lang="en-US" sz="1200" b="0" i="1" dirty="0">
                <a:latin typeface="Arial" panose="020B0604020202020204" pitchFamily="34" charset="0"/>
                <a:cs typeface="Arial" panose="020B0604020202020204" pitchFamily="34" charset="0"/>
              </a:rPr>
              <a:t>General capabilities: Level 5 overview</a:t>
            </a:r>
            <a:r>
              <a:rPr lang="en-US" sz="1200" b="0" dirty="0">
                <a:latin typeface="Arial" panose="020B0604020202020204" pitchFamily="34" charset="0"/>
                <a:cs typeface="Arial" panose="020B0604020202020204" pitchFamily="34" charset="0"/>
              </a:rPr>
              <a:t> www.qcaa.qld.edu.au/downloads/aciqv9/general-resources/ac9_gc_digital_literacy_learning_continuum.pdf</a:t>
            </a:r>
            <a:r>
              <a:rPr lang="fr-FR"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1DA97D9-BC7E-252F-3783-08ECE36108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185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9DE6C-6654-09D2-47CD-320E8D41C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364F2-ADC3-B395-6104-5DE8C118B3DE}"/>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5E86477D-0455-9468-5882-FC65D1910EFC}"/>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This example shows the process for Year 5 Science. </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together with the aligned content description, has informed the context and focus of the example unit, Erosion mitigation: Geological science.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Connections to the Digital literacy general capability may be identified by reviewing the unit description.</a:t>
            </a:r>
            <a:br>
              <a:rPr lang="en-AU" sz="1200" b="0" dirty="0">
                <a:latin typeface="Arial" panose="020B0604020202020204" pitchFamily="34" charset="0"/>
                <a:cs typeface="Arial" panose="020B0604020202020204" pitchFamily="34" charset="0"/>
              </a:rPr>
            </a:br>
            <a:endParaRPr lang="en-US" sz="12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5 Science Australian Curriculum Version 9.0: Achievement standard aligned to content descriptions </a:t>
            </a:r>
            <a:r>
              <a:rPr lang="en-US" sz="1200" i="0" dirty="0">
                <a:latin typeface="Arial" panose="020B0604020202020204" pitchFamily="34" charset="0"/>
                <a:cs typeface="Arial" panose="020B0604020202020204" pitchFamily="34" charset="0"/>
              </a:rPr>
              <a:t>www.qcaa.qld.edu.au/downloads/aciqv9/science/curriculum/ac9_science_yr5_as_cd_alignment.pdf</a:t>
            </a:r>
            <a:endParaRPr lang="en-AU" sz="1000" i="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9AB94D8-35AB-A7FA-3BBE-5256B4C4C5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35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BA8BC-94B5-DAFC-58DD-EC32B3235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17DAB-A5C7-4D7A-ACE9-9DC7D85DD223}"/>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A8454D76-AC20-84C8-E7CE-2FE2505936DA}"/>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In this unit, students are required to use equipment to collate data. </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By referring to the aspect of the Year 5 Science achievement standard that is assessed, along with the aligned content description, and the learning continuum of the Digital literacy general capability, we can identify where there are opportunities to embed elements and sub-elements of the general capability.</a:t>
            </a:r>
          </a:p>
          <a:p>
            <a:pPr marL="172800" lvl="0" indent="-171450" eaLnBrk="0" fontAlgn="base" hangingPunct="0">
              <a:spcAft>
                <a:spcPct val="0"/>
              </a:spcAft>
              <a:buFont typeface="Arial" panose="020B0604020202020204" pitchFamily="34" charset="0"/>
              <a:buChar char="•"/>
              <a:defRPr/>
            </a:pPr>
            <a:r>
              <a:rPr lang="en-US" sz="1200" b="0" kern="1200" dirty="0">
                <a:solidFill>
                  <a:schemeClr val="tx1"/>
                </a:solidFill>
                <a:effectLst/>
                <a:latin typeface="Arial" panose="020B0604020202020204" pitchFamily="34" charset="0"/>
                <a:ea typeface="+mn-ea"/>
                <a:cs typeface="Arial" panose="020B0604020202020204" pitchFamily="34" charset="0"/>
              </a:rPr>
              <a:t>Only embed the identified elements and sub-elements that are </a:t>
            </a:r>
            <a:r>
              <a:rPr lang="en-US" dirty="0">
                <a:latin typeface="Arial" panose="020B0604020202020204" pitchFamily="34" charset="0"/>
                <a:cs typeface="Arial" panose="020B0604020202020204" pitchFamily="34" charset="0"/>
              </a:rPr>
              <a:t>most beneficial for achieving the outcomes of the unit</a:t>
            </a:r>
            <a:r>
              <a:rPr lang="en-US" sz="1200" b="0" kern="1200" dirty="0">
                <a:solidFill>
                  <a:schemeClr val="tx1"/>
                </a:solidFill>
                <a:effectLst/>
                <a:latin typeface="Arial" panose="020B0604020202020204" pitchFamily="34" charset="0"/>
                <a:ea typeface="+mn-ea"/>
                <a:cs typeface="Arial" panose="020B0604020202020204" pitchFamily="34" charset="0"/>
              </a:rPr>
              <a:t>. Professional judgment should guide this selection.</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br>
              <a:rPr lang="en-AU" sz="1200" b="0" dirty="0">
                <a:latin typeface="Arial" panose="020B0604020202020204" pitchFamily="34" charset="0"/>
                <a:cs typeface="Arial" panose="020B0604020202020204" pitchFamily="34" charset="0"/>
              </a:rPr>
            </a:br>
            <a:endParaRPr lang="en-US" sz="12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Year 5 Science Australian Curriculum Version 9.0: Achievement standard aligned to content descriptions www.qcaa.qld.edu.au/downloads/aciqv9/science/curriculum/ac9_science_yr5_as_cd_alignment.pdf</a:t>
            </a:r>
          </a:p>
          <a:p>
            <a:pPr marL="172800" indent="-171450" eaLnBrk="0" fontAlgn="base" hangingPunct="0">
              <a:spcAft>
                <a:spcPct val="0"/>
              </a:spcAft>
              <a:buFont typeface="Arial" panose="020B0604020202020204" pitchFamily="34" charset="0"/>
              <a:buChar char="•"/>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4 overview</a:t>
            </a:r>
            <a:r>
              <a:rPr lang="en-US" sz="1200" b="0" dirty="0">
                <a:latin typeface="Arial" panose="020B0604020202020204" pitchFamily="34" charset="0"/>
                <a:cs typeface="Arial" panose="020B0604020202020204" pitchFamily="34" charset="0"/>
              </a:rPr>
              <a:t> www.qcaa.qld.edu.au/downloads/aciqv9/general-resources/ac9_gc_level_4_overview.pdf</a:t>
            </a:r>
            <a:endParaRPr lang="en-AU" sz="1200" dirty="0">
              <a:latin typeface="Arial" panose="020B0604020202020204" pitchFamily="34" charset="0"/>
              <a:cs typeface="Arial" panose="020B0604020202020204" pitchFamily="34" charset="0"/>
            </a:endParaRPr>
          </a:p>
          <a:p>
            <a:pPr marL="1350" indent="0" eaLnBrk="0" fontAlgn="base" hangingPunct="0">
              <a:spcAft>
                <a:spcPct val="0"/>
              </a:spcAft>
              <a:buFont typeface="Arial" panose="020B0604020202020204" pitchFamily="34" charset="0"/>
              <a:buNone/>
              <a:defRPr/>
            </a:pPr>
            <a:endParaRPr lang="en-AU" sz="10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AD3881C-F198-8314-5B3F-02CD00A762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905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34CFF-E064-D9D5-789E-38C2BD516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C7184-055C-ADD5-E472-B41E1DA6AF07}"/>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2E5F0F02-FB71-C962-C6B4-F459BB4C9111}"/>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There are opportunities to embed the Acquire and collate data sub-element within this unit.</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This sub-element can be explicitly addressed through the use of digital tools to collate data to support conclusions about the suitability of their proposal.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This allows students to practice the skills of using digital tools to Science-related contexts. </a:t>
            </a:r>
            <a:br>
              <a:rPr lang="en-AU" sz="1200" b="0" dirty="0">
                <a:latin typeface="Arial" panose="020B0604020202020204" pitchFamily="34" charset="0"/>
                <a:cs typeface="Arial" panose="020B0604020202020204" pitchFamily="34" charset="0"/>
              </a:rPr>
            </a:br>
            <a:endParaRPr lang="en-US" sz="12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Year 5 Science Australian Curriculum Version 9.0: Achievement standard aligned to content descriptions www.qcaa.qld.edu.au/downloads/aciqv9/science/curriculum/ac9_science_yr5_as_cd_alignment.pdf</a:t>
            </a:r>
            <a:endParaRPr lang="en-AU" sz="1200" dirty="0">
              <a:latin typeface="Arial" panose="020B0604020202020204" pitchFamily="34" charset="0"/>
              <a:cs typeface="Arial" panose="020B0604020202020204" pitchFamily="34" charset="0"/>
            </a:endParaRP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4 overview </a:t>
            </a:r>
            <a:r>
              <a:rPr lang="en-US" sz="1200" b="0" dirty="0">
                <a:latin typeface="Arial" panose="020B0604020202020204" pitchFamily="34" charset="0"/>
                <a:cs typeface="Arial" panose="020B0604020202020204" pitchFamily="34" charset="0"/>
              </a:rPr>
              <a:t>www.qcaa.qld.edu.au/downloads/aciqv9/general-resources/ac9_gc_level_4_overview.pdf</a:t>
            </a:r>
            <a:endParaRPr lang="en-AU" sz="1200" dirty="0">
              <a:latin typeface="Arial" panose="020B0604020202020204" pitchFamily="34" charset="0"/>
              <a:cs typeface="Arial" panose="020B0604020202020204" pitchFamily="34" charset="0"/>
            </a:endParaRPr>
          </a:p>
          <a:p>
            <a:pPr marL="1350" indent="0" eaLnBrk="0" fontAlgn="base" hangingPunct="0">
              <a:spcAft>
                <a:spcPct val="0"/>
              </a:spcAft>
              <a:buFont typeface="Arial" panose="020B0604020202020204" pitchFamily="34" charset="0"/>
              <a:buNone/>
              <a:defRPr/>
            </a:pPr>
            <a:endParaRPr lang="en-AU" sz="10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CD9087-D0A2-201F-0D1D-9A3D6A1EA2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91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96B82-E701-7713-63BC-FA26BC219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BB113-2229-325A-9576-D5B79E3F06C1}"/>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2852F691-13A6-FFDB-4BE0-A506EAC26195}"/>
              </a:ext>
            </a:extLst>
          </p:cNvPr>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next phase of the process relates to the deliberate selection and then sequencing of learning activities within the teacher's unit planning.</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1 —The first point emphasises the intentional planning of when and how a general capability will be developed through the teaching of content descriptions, ensuring that students build the knowledge, understanding, and skills outlined in the achievement standard.</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2 </a:t>
            </a:r>
            <a:r>
              <a:rPr lang="en-AU" sz="1200" dirty="0">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While planning, teachers should identify opportunities to model the general capability. This involves explicitly explaining and demonstrating the knowledge, understanding, and skills of the capability so that students can observe it in practice.</a:t>
            </a:r>
            <a:endParaRPr lang="en-AU"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3 </a:t>
            </a:r>
            <a:r>
              <a:rPr lang="en-AU" sz="1200" dirty="0">
                <a:latin typeface="Arial" panose="020B0604020202020204" pitchFamily="34" charset="0"/>
                <a:cs typeface="Arial" panose="020B0604020202020204" pitchFamily="34" charset="0"/>
              </a:rPr>
              <a:t>—</a:t>
            </a:r>
            <a:r>
              <a:rPr lang="en-AU" sz="1200" dirty="0">
                <a:solidFill>
                  <a:schemeClr val="tx1"/>
                </a:solidFill>
                <a:latin typeface="Arial" panose="020B0604020202020204" pitchFamily="34" charset="0"/>
                <a:cs typeface="Arial" panose="020B0604020202020204" pitchFamily="34" charset="0"/>
              </a:rPr>
              <a:t> After modelling, it is important to provide students with opportunities to practise the capability through learning activities, reinforcing knowledge, skills, behaviours and dispositions. As with all learning, students should receive informal feedback </a:t>
            </a:r>
            <a:r>
              <a:rPr lang="en-US" sz="1200" dirty="0">
                <a:solidFill>
                  <a:schemeClr val="tx1"/>
                </a:solidFill>
                <a:latin typeface="Arial" panose="020B0604020202020204" pitchFamily="34" charset="0"/>
                <a:cs typeface="Arial" panose="020B0604020202020204" pitchFamily="34" charset="0"/>
              </a:rPr>
              <a:t>on their progress in developing the general capability.</a:t>
            </a:r>
          </a:p>
          <a:p>
            <a:pPr lvl="0" eaLnBrk="0" fontAlgn="base" hangingPunct="0">
              <a:spcBef>
                <a:spcPct val="30000"/>
              </a:spcBef>
              <a:spcAft>
                <a:spcPct val="0"/>
              </a:spcAft>
              <a:defRPr/>
            </a:pPr>
            <a:endParaRPr lang="en-US" sz="12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p:txBody>
      </p:sp>
      <p:sp>
        <p:nvSpPr>
          <p:cNvPr id="4" name="Slide Number Placeholder 3">
            <a:extLst>
              <a:ext uri="{FF2B5EF4-FFF2-40B4-BE49-F238E27FC236}">
                <a16:creationId xmlns:a16="http://schemas.microsoft.com/office/drawing/2014/main" id="{B5AE859A-9A62-60D7-DA44-E201FA19A4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7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DD69-4E48-A72A-FA0C-3AFD6C9E2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32C8F-A463-18E6-8754-B66872CB8333}"/>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7E0E6050-3BFF-4FE3-D8A7-757AD1AD0811}"/>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5 Science example, at this stage of the suggested process, teachers would be asking questions such as:</a:t>
            </a:r>
          </a:p>
          <a:p>
            <a:pPr marL="360363"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Where are opportunities for students to acquire and collate data in the unit?</a:t>
            </a:r>
          </a:p>
          <a:p>
            <a:pPr marL="360363"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When should these opportunities be incorporated within the sequence of learning?</a:t>
            </a:r>
          </a:p>
          <a:p>
            <a:pPr lvl="0" eaLnBrk="0" fontAlgn="base" hangingPunct="0">
              <a:defRPr/>
            </a:pPr>
            <a:endParaRPr lang="en-US" sz="12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4 overview </a:t>
            </a:r>
            <a:r>
              <a:rPr lang="en-US" sz="1200" b="0" dirty="0">
                <a:latin typeface="Arial" panose="020B0604020202020204" pitchFamily="34" charset="0"/>
                <a:cs typeface="Arial" panose="020B0604020202020204" pitchFamily="34" charset="0"/>
              </a:rPr>
              <a:t>www.qcaa.qld.edu.au/downloads/aciqv9/general-resources/ac9_gc_level_4_overview.pdf</a:t>
            </a: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D025117-D4BD-BCE5-BFF8-B316E692D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14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1027-3D30-C974-55D1-EC7A55B89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14D5A-7287-01B5-AF99-164D9E55249A}"/>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74C49401-8311-E005-DDF1-13B791E45A0D}"/>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5 Science example, at this stage of the suggested process, teachers would be asking questions such as:</a:t>
            </a:r>
          </a:p>
          <a:p>
            <a:pPr marL="360363" lvl="1" indent="-171450">
              <a:buFont typeface="Arial" panose="020B0604020202020204" pitchFamily="34" charset="0"/>
              <a:buChar char="–"/>
            </a:pPr>
            <a:r>
              <a:rPr lang="en-AU" sz="1200" b="0" dirty="0">
                <a:latin typeface="Arial" panose="020B0604020202020204" pitchFamily="34" charset="0"/>
                <a:cs typeface="Arial" panose="020B0604020202020204" pitchFamily="34" charset="0"/>
              </a:rPr>
              <a:t>What specific learning activities and experiences could be incorporated to explicitly teach and model acquiring and collating data?</a:t>
            </a:r>
          </a:p>
          <a:p>
            <a:pPr marL="188913" lvl="1" indent="0">
              <a:buFont typeface="Arial" panose="020B0604020202020204" pitchFamily="34" charset="0"/>
              <a:buNone/>
            </a:pPr>
            <a:endParaRPr lang="en-US" sz="1200" b="0" dirty="0">
              <a:latin typeface="Arial" panose="020B0604020202020204" pitchFamily="34" charset="0"/>
              <a:cs typeface="Arial" panose="020B0604020202020204" pitchFamily="34" charset="0"/>
            </a:endParaRPr>
          </a:p>
          <a:p>
            <a:pPr lvl="0" eaLnBrk="0" fontAlgn="base" hangingPunct="0">
              <a:defRPr/>
            </a:pPr>
            <a:endParaRPr lang="en-US" sz="12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4 overview </a:t>
            </a:r>
            <a:r>
              <a:rPr lang="en-US" sz="1200" b="0" dirty="0">
                <a:latin typeface="Arial" panose="020B0604020202020204" pitchFamily="34" charset="0"/>
                <a:cs typeface="Arial" panose="020B0604020202020204" pitchFamily="34" charset="0"/>
              </a:rPr>
              <a:t>www.qcaa.qld.edu.au/downloads/aciqv9/general-resources/ac9_gc_level_4_overview.pdf</a:t>
            </a: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BEAD9D3-AE75-5298-DD91-B6E3E2A3C5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587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F3F3C-F686-627C-0451-EC9714E5C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24BFE-6B59-C48A-7C5A-9132B84FA5FC}"/>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C5860D3B-0D07-66CB-FF3B-6660D635C20B}"/>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5 Science example, at this stage of the suggested process, teachers would be asking questions such as:</a:t>
            </a:r>
          </a:p>
          <a:p>
            <a:pPr marL="360363" lvl="1" indent="-171450">
              <a:buFont typeface="Arial" panose="020B0604020202020204" pitchFamily="34" charset="0"/>
              <a:buChar char="–"/>
            </a:pPr>
            <a:r>
              <a:rPr lang="en-AU" sz="1200" b="0" dirty="0">
                <a:latin typeface="Arial" panose="020B0604020202020204" pitchFamily="34" charset="0"/>
                <a:cs typeface="Arial" panose="020B0604020202020204" pitchFamily="34" charset="0"/>
              </a:rPr>
              <a:t>Where are there opportunities for students to practise acquiring and collating data?</a:t>
            </a:r>
          </a:p>
          <a:p>
            <a:pPr marL="360363" lvl="1" indent="-171450">
              <a:buFont typeface="Arial" panose="020B0604020202020204" pitchFamily="34" charset="0"/>
              <a:buChar char="–"/>
            </a:pPr>
            <a:r>
              <a:rPr lang="en-AU" sz="1200" b="0" dirty="0">
                <a:latin typeface="Arial" panose="020B0604020202020204" pitchFamily="34" charset="0"/>
                <a:cs typeface="Arial" panose="020B0604020202020204" pitchFamily="34" charset="0"/>
              </a:rPr>
              <a:t>How will students receive informal feedback about their progress?</a:t>
            </a:r>
            <a:endParaRPr lang="en-US" sz="1200" b="0" dirty="0">
              <a:latin typeface="Arial" panose="020B0604020202020204" pitchFamily="34" charset="0"/>
              <a:cs typeface="Arial" panose="020B0604020202020204" pitchFamily="34" charset="0"/>
            </a:endParaRPr>
          </a:p>
          <a:p>
            <a:pPr lvl="0" eaLnBrk="0" fontAlgn="base" hangingPunct="0">
              <a:defRPr/>
            </a:pPr>
            <a:endParaRPr lang="en-US" sz="12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Sub-element level descriptions — QCAA </a:t>
            </a:r>
            <a:r>
              <a:rPr lang="en-US" sz="1200" b="0" i="1" dirty="0">
                <a:latin typeface="Arial" panose="020B0604020202020204" pitchFamily="34" charset="0"/>
                <a:cs typeface="Arial" panose="020B0604020202020204" pitchFamily="34" charset="0"/>
              </a:rPr>
              <a:t>General capabilities: Level 4 overview </a:t>
            </a:r>
            <a:r>
              <a:rPr lang="en-US" sz="1200" b="0" dirty="0">
                <a:latin typeface="Arial" panose="020B0604020202020204" pitchFamily="34" charset="0"/>
                <a:cs typeface="Arial" panose="020B0604020202020204" pitchFamily="34" charset="0"/>
              </a:rPr>
              <a:t>www.qcaa.qld.edu.au/downloads/aciqv9/general-resources/ac9_gc_level_4_overview.pdf</a:t>
            </a:r>
            <a:endParaRPr lang="en-AU"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BB80233-CFEC-A9C9-8590-98D6166D11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643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4EF20-ABB1-14C3-E8DE-49B3832E0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29807-4863-A2B5-A142-6C8297408627}"/>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CE7B81B3-A61B-E7B1-6560-4BB778BE349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7B109EE-C6ED-3F0E-7445-5096AF2FED46}"/>
              </a:ext>
            </a:extLst>
          </p:cNvPr>
          <p:cNvSpPr>
            <a:spLocks noGrp="1"/>
          </p:cNvSpPr>
          <p:nvPr>
            <p:ph type="sldNum" sz="quarter" idx="5"/>
          </p:nvPr>
        </p:nvSpPr>
        <p:spPr/>
        <p:txBody>
          <a:bodyPr/>
          <a:lstStyle/>
          <a:p>
            <a:pPr>
              <a:defRPr/>
            </a:pPr>
            <a:fld id="{7DC8D554-20BD-45E3-8F8F-C854CD9EEC52}" type="slidenum">
              <a:rPr lang="en-AU" smtClean="0"/>
              <a:pPr>
                <a:defRPr/>
              </a:pPr>
              <a:t>28</a:t>
            </a:fld>
            <a:endParaRPr lang="en-AU" dirty="0"/>
          </a:p>
        </p:txBody>
      </p:sp>
    </p:spTree>
    <p:extLst>
      <p:ext uri="{BB962C8B-B14F-4D97-AF65-F5344CB8AC3E}">
        <p14:creationId xmlns:p14="http://schemas.microsoft.com/office/powerpoint/2010/main" val="2496556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noProof="0" dirty="0">
                <a:latin typeface="Arial" panose="020B0604020202020204" pitchFamily="34" charset="0"/>
                <a:cs typeface="Arial" panose="020B0604020202020204" pitchFamily="34" charset="0"/>
              </a:rPr>
              <a:t>Consider w</a:t>
            </a:r>
            <a:r>
              <a:rPr lang="en-US" i="0" dirty="0">
                <a:latin typeface="Arial" panose="020B0604020202020204" pitchFamily="34" charset="0"/>
                <a:cs typeface="Arial" panose="020B0604020202020204" pitchFamily="34" charset="0"/>
              </a:rPr>
              <a:t>here there are authentic opportunities to develop elements and sub-elements of the Digital literacy general capability within your learning area content.</a:t>
            </a:r>
            <a:endParaRPr lang="en-US" b="0" i="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672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7DF8E-9599-03D0-8906-30ECDC8B8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DF871-2AB1-0DF0-45D2-8DE7A30518C4}"/>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BB0845F2-C5ED-2B43-A1DB-C590B282DE8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CE452B9-D6BA-C5DD-EB6A-4D4C6F095F65}"/>
              </a:ext>
            </a:extLst>
          </p:cNvPr>
          <p:cNvSpPr>
            <a:spLocks noGrp="1"/>
          </p:cNvSpPr>
          <p:nvPr>
            <p:ph type="sldNum" sz="quarter" idx="5"/>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311113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a:xfrm>
            <a:off x="436481" y="4412848"/>
            <a:ext cx="5932662" cy="4861734"/>
          </a:xfrm>
          <a:prstGeom prst="rect">
            <a:avLst/>
          </a:prstGeom>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64509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a:xfrm>
            <a:off x="436480" y="4412848"/>
            <a:ext cx="5932663" cy="4861734"/>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030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a:xfrm>
            <a:off x="436481" y="4316296"/>
            <a:ext cx="5932662" cy="4861734"/>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07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160CA-9CD2-222A-4CA6-BE36C782B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7FD54-A1C9-F7F1-3DD6-462CF467C259}"/>
              </a:ext>
            </a:extLst>
          </p:cNvPr>
          <p:cNvSpPr>
            <a:spLocks noGrp="1" noRot="1" noChangeAspect="1"/>
          </p:cNvSpPr>
          <p:nvPr>
            <p:ph type="sldImg"/>
          </p:nvPr>
        </p:nvSpPr>
        <p:spPr>
          <a:xfrm>
            <a:off x="155575" y="498475"/>
            <a:ext cx="6496050" cy="3654425"/>
          </a:xfrm>
        </p:spPr>
      </p:sp>
      <p:sp>
        <p:nvSpPr>
          <p:cNvPr id="3" name="Notes Placeholder 2">
            <a:extLst>
              <a:ext uri="{FF2B5EF4-FFF2-40B4-BE49-F238E27FC236}">
                <a16:creationId xmlns:a16="http://schemas.microsoft.com/office/drawing/2014/main" id="{A375514B-E5A8-3B91-DC43-03C3E3A3BACC}"/>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The Australian Curriculum has a three-dimensional design to recognise that learning extends beyond subjects, with students requiring a set of knowledge, skills, behaviours, competencies and dispositions to equip them to become confident, lifelong learners in a complex, global environment.</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While the learning areas are the foundation of the Australian Curriculum (ACARA video), the teaching of learning area content is strengthened by the application of relevant general capabilities, which should be embedded within learning area content where most authentic and appropriate.</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When teachers intentionally connect and teach the general capabilities through curriculum content, both content and skills are deepened.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br>
              <a:rPr lang="en-US" sz="1200" u="sng" dirty="0">
                <a:latin typeface="Arial" panose="020B0604020202020204" pitchFamily="34" charset="0"/>
                <a:cs typeface="Arial" panose="020B0604020202020204" pitchFamily="34" charset="0"/>
              </a:rPr>
            </a:br>
            <a:r>
              <a:rPr lang="en-US" sz="1200" b="1" kern="1200" dirty="0">
                <a:solidFill>
                  <a:schemeClr val="tx1"/>
                </a:solidFill>
                <a:effectLst/>
                <a:latin typeface="Arial" panose="020B0604020202020204" pitchFamily="34" charset="0"/>
                <a:ea typeface="+mn-ea"/>
                <a:cs typeface="Arial" panose="020B0604020202020204" pitchFamily="34" charset="0"/>
              </a:rPr>
              <a:t>Source:</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[v9] ACARA image from Summary overview (video) https://v9.australiancurriculum.edu.au/help/website-tour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000" b="0" dirty="0">
              <a:latin typeface="+mn-lt"/>
            </a:endParaRPr>
          </a:p>
        </p:txBody>
      </p:sp>
      <p:sp>
        <p:nvSpPr>
          <p:cNvPr id="4" name="Slide Number Placeholder 3">
            <a:extLst>
              <a:ext uri="{FF2B5EF4-FFF2-40B4-BE49-F238E27FC236}">
                <a16:creationId xmlns:a16="http://schemas.microsoft.com/office/drawing/2014/main" id="{DABB8E97-47CF-ABA6-D231-11C8BCBA28D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061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This diagram, developed by ACARA, represents the structure of the Digital literacy general capability.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It illustrates four distinct sections, known as elements.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general capability has its own diagram, outlining the specific elements within that capability.</a:t>
            </a:r>
          </a:p>
          <a:p>
            <a:pPr marL="0" indent="0">
              <a:buFont typeface="Arial" panose="020B0604020202020204" pitchFamily="34" charset="0"/>
              <a:buNone/>
            </a:pPr>
            <a:endParaRPr lang="en-AU" sz="1200" b="1" u="sng"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AU" sz="1200" b="1" u="none" dirty="0">
                <a:latin typeface="Arial" panose="020B0604020202020204" pitchFamily="34" charset="0"/>
                <a:cs typeface="Arial" panose="020B0604020202020204" pitchFamily="34" charset="0"/>
              </a:rPr>
              <a:t>Sources: </a:t>
            </a: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element names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www.australiancurriculum.edu.au/curriculum-information/understand-this-general-capability/digital-literacy </a:t>
            </a: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i="1" dirty="0">
                <a:latin typeface="Arial" panose="020B0604020202020204" pitchFamily="34" charset="0"/>
                <a:cs typeface="Arial" panose="020B0604020202020204" pitchFamily="34" charset="0"/>
              </a:rPr>
              <a:t>The Shape of the Australian Curriculum Version 5.0 </a:t>
            </a:r>
            <a:r>
              <a:rPr lang="en-US" sz="1200" dirty="0">
                <a:latin typeface="Arial" panose="020B0604020202020204" pitchFamily="34" charset="0"/>
                <a:cs typeface="Arial" panose="020B0604020202020204" pitchFamily="34" charset="0"/>
              </a:rPr>
              <a:t>p. 17 www.acara.edu.au/docs/default-source/curriculum/the_shape_of_the_australian_curriculum_version5_for-website</a:t>
            </a: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34370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F020-FF77-D52A-687E-1804C99B2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3DCE-5449-8E54-1E3F-77DD06B34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1B3E8-8BA2-1CCD-96FD-03FCE78E1C3E}"/>
              </a:ext>
            </a:extLst>
          </p:cNvPr>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Each element is broken into sub-elements (shown in light blue).</a:t>
            </a:r>
            <a:r>
              <a:rPr lang="en-US" sz="1200" b="0" i="0" kern="1200" dirty="0">
                <a:solidFill>
                  <a:schemeClr val="tx1"/>
                </a:solidFill>
                <a:effectLst/>
                <a:latin typeface="Arial" panose="020B0604020202020204" pitchFamily="34" charset="0"/>
                <a:ea typeface="+mn-ea"/>
                <a:cs typeface="Arial" panose="020B0604020202020204" pitchFamily="34" charset="0"/>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Together, the elements and sub-elements guide teachers to plan opportunities for students to develop the understanding and skills needed to be confident and adaptable individuals, lifelong learners and active citizens.</a:t>
            </a:r>
            <a:r>
              <a:rPr lang="en-US" sz="12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2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AU" sz="1200" b="1" i="0" u="none" strike="noStrike" kern="1200" dirty="0">
                <a:solidFill>
                  <a:schemeClr val="tx1"/>
                </a:solidFill>
                <a:effectLst/>
                <a:latin typeface="Arial" panose="020B0604020202020204" pitchFamily="34" charset="0"/>
                <a:ea typeface="+mn-ea"/>
                <a:cs typeface="Arial" panose="020B0604020202020204" pitchFamily="34" charset="0"/>
              </a:rPr>
              <a:t>Sources: </a:t>
            </a:r>
            <a:r>
              <a:rPr lang="en-US" sz="1200" b="0" i="0" kern="1200" dirty="0">
                <a:solidFill>
                  <a:schemeClr val="tx1"/>
                </a:solidFill>
                <a:effectLst/>
                <a:latin typeface="Arial" panose="020B0604020202020204" pitchFamily="34" charset="0"/>
                <a:ea typeface="+mn-ea"/>
                <a:cs typeface="Arial" panose="020B0604020202020204" pitchFamily="34" charset="0"/>
              </a:rPr>
              <a:t>​</a:t>
            </a:r>
          </a:p>
          <a:p>
            <a:pPr marL="171450" indent="-171450" rtl="0" fontAlgn="base">
              <a:buFont typeface="Arial" panose="020B0604020202020204" pitchFamily="34" charset="0"/>
              <a:buChar char="•"/>
            </a:pPr>
            <a:r>
              <a:rPr lang="en-AU" sz="1200" b="0" i="0" u="none" strike="noStrike" kern="1200" dirty="0">
                <a:solidFill>
                  <a:schemeClr val="tx1"/>
                </a:solidFill>
                <a:effectLst/>
                <a:latin typeface="Arial" panose="020B0604020202020204" pitchFamily="34" charset="0"/>
                <a:ea typeface="+mn-ea"/>
                <a:cs typeface="Arial" panose="020B0604020202020204" pitchFamily="34" charset="0"/>
              </a:rPr>
              <a:t>ACARA general capability diagram and element names www.australiancurriculum.edu.au/curriculum-information/understand-this-general-capability/digital-literacy </a:t>
            </a:r>
          </a:p>
          <a:p>
            <a:pPr marL="171450" indent="-171450" rtl="0" fontAlgn="base">
              <a:buFont typeface="Arial" panose="020B0604020202020204" pitchFamily="34" charset="0"/>
              <a:buChar char="•"/>
            </a:pPr>
            <a:r>
              <a:rPr lang="en-US" sz="1200" b="0" i="1" u="none" strike="noStrike" kern="1200" dirty="0">
                <a:solidFill>
                  <a:schemeClr val="tx1"/>
                </a:solidFill>
                <a:effectLst/>
                <a:latin typeface="Arial" panose="020B0604020202020204" pitchFamily="34" charset="0"/>
                <a:ea typeface="+mn-ea"/>
                <a:cs typeface="Arial" panose="020B0604020202020204" pitchFamily="34" charset="0"/>
              </a:rPr>
              <a:t>The Shape of the Australian Curriculum Version 5.0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p. 17 www.acara.edu.au/docs/default-source/curriculum/the_shape_of_the_australian_curriculum_version5_for-website.pdf</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ECDA1E59-135E-FEDA-FA96-633BF6DF3A1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1998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3DC2F-3222-CD13-31EC-B48FE3159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F1A22-70A9-DA6A-E85F-28A32E9AC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E394A-D819-7D39-548E-073B3804F6BC}"/>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sub-element includes a description to support a shared understanding of what it might look like in practice.</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Some general capabilities align more closely with particular learning areas and subjects. For example, the Digital literacy general capability has a strong connection with Technologies.</a:t>
            </a:r>
          </a:p>
          <a:p>
            <a:pPr marL="0" indent="0">
              <a:buFont typeface="Arial" panose="020B0604020202020204" pitchFamily="34" charset="0"/>
              <a:buNone/>
            </a:pPr>
            <a:endParaRPr lang="en-US" sz="1200"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a:t>
            </a:r>
            <a:r>
              <a:rPr lang="en-AU" sz="1200" kern="100" dirty="0">
                <a:effectLst/>
                <a:latin typeface="Arial" panose="020B0604020202020204" pitchFamily="34" charset="0"/>
                <a:ea typeface="Calibri" panose="020F0502020204030204" pitchFamily="34" charset="0"/>
                <a:cs typeface="Arial" panose="020B0604020202020204" pitchFamily="34" charset="0"/>
              </a:rPr>
              <a:t>www.australiancurriculum.edu.au/curriculum-information/understand-this-general-capability/digital-literacy </a:t>
            </a:r>
          </a:p>
        </p:txBody>
      </p:sp>
      <p:sp>
        <p:nvSpPr>
          <p:cNvPr id="4" name="Slide Number Placeholder 3">
            <a:extLst>
              <a:ext uri="{FF2B5EF4-FFF2-40B4-BE49-F238E27FC236}">
                <a16:creationId xmlns:a16="http://schemas.microsoft.com/office/drawing/2014/main" id="{02B5AD5F-DF28-1797-7B15-C302C925475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990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ACARA has developed continua for the general capabilities that describe the knowledge, skills, behaviours and dispositions that students typically will have developed at particular stages of schooling.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 QCAA has reformatted these learning continua for each general capability, adding coloured symbols that highlight the learning areas where the general capabilities can be developed in the content descriptions in authentic and meaningful ways.</a:t>
            </a:r>
            <a:endParaRPr lang="en-US"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Digital literacy general capability learning continuum outlines developmental progress from Level 1 through to Level 6.</a:t>
            </a:r>
            <a:br>
              <a:rPr lang="en-AU" b="0" dirty="0">
                <a:latin typeface="Arial" panose="020B0604020202020204" pitchFamily="34" charset="0"/>
                <a:cs typeface="Arial" panose="020B0604020202020204" pitchFamily="34" charset="0"/>
              </a:rPr>
            </a:b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AU" sz="1200" b="1" u="none" dirty="0">
                <a:latin typeface="Arial" panose="020B0604020202020204" pitchFamily="34" charset="0"/>
                <a:cs typeface="Arial" panose="020B0604020202020204" pitchFamily="34" charset="0"/>
              </a:rPr>
              <a:t>Source: </a:t>
            </a:r>
          </a:p>
          <a:p>
            <a:pPr marL="171450" marR="0" lvl="0" indent="-171450" algn="l" defTabSz="914400" rtl="0" eaLnBrk="0" fontAlgn="base" latinLnBrk="0" hangingPunct="0">
              <a:lnSpc>
                <a:spcPct val="107000"/>
              </a:lnSpc>
              <a:spcBef>
                <a:spcPct val="30000"/>
              </a:spcBef>
              <a:spcAft>
                <a:spcPts val="800"/>
              </a:spcAft>
              <a:buClrTx/>
              <a:buSzTx/>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QCAA </a:t>
            </a:r>
            <a:r>
              <a:rPr lang="en-US" sz="1200" i="1" kern="100" dirty="0">
                <a:effectLst/>
                <a:latin typeface="Arial" panose="020B0604020202020204" pitchFamily="34" charset="0"/>
                <a:ea typeface="Calibri" panose="020F0502020204030204" pitchFamily="34" charset="0"/>
                <a:cs typeface="Arial" panose="020B0604020202020204" pitchFamily="34" charset="0"/>
              </a:rPr>
              <a:t>Digital literacy learning continuum</a:t>
            </a:r>
            <a:r>
              <a:rPr lang="en-US" sz="1200" kern="100" dirty="0">
                <a:effectLst/>
                <a:latin typeface="Arial" panose="020B0604020202020204" pitchFamily="34" charset="0"/>
                <a:ea typeface="Calibri" panose="020F0502020204030204" pitchFamily="34" charset="0"/>
                <a:cs typeface="Arial" panose="020B0604020202020204" pitchFamily="34" charset="0"/>
              </a:rPr>
              <a:t> www.qcaa.qld.edu.au/downloads/aciqv9/general-resources/ac9_gc_digital_literacy_learning_continuum.pdf</a:t>
            </a: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35899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B6087-9188-5ACE-6789-F54A9B29A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C393F-B5FF-687C-ADB8-53897B0ABECF}"/>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EC78F450-4AD9-68CB-C572-BFF2E34A2A43}"/>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QCAA has also developed overviews for each level of the capability.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elements are displayed alongside their sub-elements, making it easier to identify the specific knowledge and skills to be developed at each level.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Coloured learning </a:t>
            </a:r>
            <a:r>
              <a:rPr lang="en-US" dirty="0">
                <a:latin typeface="Arial" panose="020B0604020202020204" pitchFamily="34" charset="0"/>
                <a:cs typeface="Arial" panose="020B0604020202020204" pitchFamily="34" charset="0"/>
              </a:rPr>
              <a:t>area symbols are again used to show where the general capability can be developed or applied in the content descriptions.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b="1" dirty="0">
                <a:latin typeface="Arial" panose="020B0604020202020204" pitchFamily="34" charset="0"/>
                <a:cs typeface="Arial" panose="020B0604020202020204" pitchFamily="34" charset="0"/>
              </a:rPr>
              <a:t>Source:</a:t>
            </a:r>
          </a:p>
          <a:p>
            <a:pPr marL="171450" indent="-171450">
              <a:buFont typeface="Arial" panose="020B0604020202020204" pitchFamily="34" charset="0"/>
              <a:buChar char="•"/>
            </a:pPr>
            <a:r>
              <a:rPr lang="en-AU" sz="1200" b="0" dirty="0">
                <a:latin typeface="Arial" panose="020B0604020202020204" pitchFamily="34" charset="0"/>
                <a:cs typeface="Arial" panose="020B0604020202020204" pitchFamily="34" charset="0"/>
              </a:rPr>
              <a:t>QCAA </a:t>
            </a:r>
            <a:r>
              <a:rPr lang="en-AU" sz="1200" b="0" i="1" dirty="0">
                <a:latin typeface="Arial" panose="020B0604020202020204" pitchFamily="34" charset="0"/>
                <a:cs typeface="Arial" panose="020B0604020202020204" pitchFamily="34" charset="0"/>
              </a:rPr>
              <a:t>General capabilities: Level 4 overview</a:t>
            </a:r>
            <a:r>
              <a:rPr lang="en-AU" sz="1200" b="0" dirty="0">
                <a:latin typeface="Arial" panose="020B0604020202020204" pitchFamily="34" charset="0"/>
                <a:cs typeface="Arial" panose="020B0604020202020204" pitchFamily="34" charset="0"/>
              </a:rPr>
              <a:t> www.qcaa.qld.edu.au/downloads/aciqv9/general-resources/ac9_gc_level_4_overview.pdf</a:t>
            </a:r>
          </a:p>
        </p:txBody>
      </p:sp>
      <p:sp>
        <p:nvSpPr>
          <p:cNvPr id="4" name="Slide Number Placeholder 3">
            <a:extLst>
              <a:ext uri="{FF2B5EF4-FFF2-40B4-BE49-F238E27FC236}">
                <a16:creationId xmlns:a16="http://schemas.microsoft.com/office/drawing/2014/main" id="{F81AEB31-AE09-D3B8-CA8C-F6C5934E50F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2515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hyperlink" Target="https://www.qcaa.qld.edu.au/copyright"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image" Target="../media/image14.svg"/><Relationship Id="rId10" Type="http://schemas.openxmlformats.org/officeDocument/2006/relationships/hyperlink" Target="http://www.facebook.com/qcaa.qld.edu.au" TargetMode="External"/><Relationship Id="rId4" Type="http://schemas.openxmlformats.org/officeDocument/2006/relationships/image" Target="../media/image13.png"/><Relationship Id="rId9" Type="http://schemas.openxmlformats.org/officeDocument/2006/relationships/hyperlink" Target="http://www.youtube.com/user/TheQCA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t clas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73EBA-B474-A0C7-F9DE-37838DFD8F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
          <a:stretch/>
        </p:blipFill>
        <p:spPr>
          <a:xfrm>
            <a:off x="239349" y="0"/>
            <a:ext cx="11952651" cy="4293096"/>
          </a:xfrm>
          <a:prstGeom prst="rect">
            <a:avLst/>
          </a:prstGeom>
          <a:noFill/>
        </p:spPr>
      </p:pic>
      <p:sp>
        <p:nvSpPr>
          <p:cNvPr id="2" name="Title 1"/>
          <p:cNvSpPr>
            <a:spLocks noGrp="1"/>
          </p:cNvSpPr>
          <p:nvPr>
            <p:ph type="ctrTitle"/>
          </p:nvPr>
        </p:nvSpPr>
        <p:spPr>
          <a:xfrm>
            <a:off x="288496" y="3429000"/>
            <a:ext cx="11471705" cy="1728341"/>
          </a:xfrm>
        </p:spPr>
        <p:txBody>
          <a:bodyPr/>
          <a:lstStyle/>
          <a:p>
            <a:r>
              <a:rPr lang="en-US"/>
              <a:t>Click to edit Master title style</a:t>
            </a:r>
            <a:endParaRPr lang="en-AU"/>
          </a:p>
        </p:txBody>
      </p:sp>
      <p:sp>
        <p:nvSpPr>
          <p:cNvPr id="3" name="Subtitle 2"/>
          <p:cNvSpPr>
            <a:spLocks noGrp="1"/>
          </p:cNvSpPr>
          <p:nvPr>
            <p:ph type="subTitle" idx="1"/>
          </p:nvPr>
        </p:nvSpPr>
        <p:spPr>
          <a:xfrm>
            <a:off x="298120" y="5137201"/>
            <a:ext cx="11462081" cy="935956"/>
          </a:xfrm>
        </p:spPr>
        <p:txBody>
          <a:bodyPr/>
          <a:lstStyle>
            <a:lvl1pPr marL="0" indent="0" algn="l">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11606709" y="4978851"/>
            <a:ext cx="192020" cy="824005"/>
          </a:xfrm>
        </p:spPr>
        <p:txBody>
          <a:bodyPr vert="eaVert">
            <a:noAutofit/>
          </a:bodyPr>
          <a:lstStyle>
            <a:lvl1pPr>
              <a:spcBef>
                <a:spcPts val="0"/>
              </a:spcBef>
              <a:defRPr sz="667"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239349" y="4293096"/>
            <a:ext cx="11952651"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8408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331885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9552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58125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0672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73593" indent="-479988">
              <a:spcBef>
                <a:spcPts val="400"/>
              </a:spcBef>
              <a:buFont typeface="+mj-lt"/>
              <a:buAutoNum type="arabicPeriod"/>
              <a:defRPr>
                <a:latin typeface="Arial" panose="020B0604020202020204" pitchFamily="34" charset="0"/>
                <a:cs typeface="Arial" panose="020B0604020202020204" pitchFamily="34" charset="0"/>
              </a:defRPr>
            </a:lvl2pPr>
            <a:lvl3pPr marL="959976" indent="-479988">
              <a:spcBef>
                <a:spcPts val="400"/>
              </a:spcBef>
              <a:buFont typeface="+mj-lt"/>
              <a:buAutoNum type="alphaLcPeriod"/>
              <a:defRPr>
                <a:latin typeface="Arial" panose="020B0604020202020204" pitchFamily="34" charset="0"/>
                <a:cs typeface="Arial" panose="020B0604020202020204" pitchFamily="34" charset="0"/>
              </a:defRPr>
            </a:lvl3pPr>
            <a:lvl4pPr marL="1439964" indent="-479988">
              <a:spcBef>
                <a:spcPts val="400"/>
              </a:spcBef>
              <a:buFont typeface="+mj-lt"/>
              <a:buAutoNum type="romanLcPeriod"/>
              <a:defRPr>
                <a:latin typeface="Arial" panose="020B0604020202020204" pitchFamily="34" charset="0"/>
                <a:cs typeface="Arial" panose="020B0604020202020204" pitchFamily="34" charset="0"/>
              </a:defRPr>
            </a:lvl4pPr>
            <a:lvl5pPr marL="1439964">
              <a:defRPr/>
            </a:lvl5pPr>
            <a:lvl6pPr marL="1439964">
              <a:defRPr/>
            </a:lvl6pPr>
            <a:lvl7pPr marL="1439964">
              <a:defRPr/>
            </a:lvl7pPr>
            <a:lvl8pPr marL="1439964">
              <a:defRPr/>
            </a:lvl8pPr>
            <a:lvl9pPr marL="1439964">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213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436034" y="1028735"/>
            <a:ext cx="5558367" cy="3984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6197601" y="1028735"/>
            <a:ext cx="5558367" cy="3984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431801" y="5157193"/>
            <a:ext cx="5558367" cy="864097"/>
          </a:xfrm>
        </p:spPr>
        <p:txBody>
          <a:bodyPr/>
          <a:lstStyle>
            <a:lvl1pPr>
              <a:spcBef>
                <a:spcPts val="400"/>
              </a:spcBef>
              <a:defRPr sz="1467">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6197601" y="5157193"/>
            <a:ext cx="5558367" cy="864097"/>
          </a:xfrm>
        </p:spPr>
        <p:txBody>
          <a:bodyPr/>
          <a:lstStyle>
            <a:lvl1pPr>
              <a:spcBef>
                <a:spcPts val="400"/>
              </a:spcBef>
              <a:defRPr sz="1467">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269305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436800" y="366185"/>
            <a:ext cx="11334751" cy="480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840318" y="1040909"/>
            <a:ext cx="5158316" cy="825500"/>
          </a:xfrm>
        </p:spPr>
        <p:txBody>
          <a:bodyPr anchor="b">
            <a:normAutofit/>
          </a:bodyPr>
          <a:lstStyle>
            <a:lvl1pPr marL="0" indent="0">
              <a:buNone/>
              <a:defRPr sz="2667" b="1">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840318" y="1866409"/>
            <a:ext cx="5158316" cy="4117409"/>
          </a:xfrm>
        </p:spPr>
        <p:txBody>
          <a:bodyPr>
            <a:normAutofit/>
          </a:bodyPr>
          <a:lstStyle>
            <a:lvl1pPr>
              <a:defRPr sz="2133">
                <a:latin typeface="Arial" panose="020B0604020202020204" pitchFamily="34" charset="0"/>
                <a:cs typeface="Arial" panose="020B0604020202020204" pitchFamily="34" charset="0"/>
              </a:defRPr>
            </a:lvl1pPr>
            <a:lvl2pPr>
              <a:spcBef>
                <a:spcPts val="133"/>
              </a:spcBef>
              <a:defRPr sz="2133">
                <a:latin typeface="Arial" panose="020B0604020202020204" pitchFamily="34" charset="0"/>
                <a:cs typeface="Arial" panose="020B0604020202020204" pitchFamily="34" charset="0"/>
              </a:defRPr>
            </a:lvl2pPr>
            <a:lvl3pPr>
              <a:spcBef>
                <a:spcPts val="133"/>
              </a:spcBef>
              <a:defRPr sz="2133">
                <a:latin typeface="Arial" panose="020B0604020202020204" pitchFamily="34" charset="0"/>
                <a:cs typeface="Arial" panose="020B0604020202020204" pitchFamily="34" charset="0"/>
              </a:defRPr>
            </a:lvl3pPr>
            <a:lvl4pPr>
              <a:spcBef>
                <a:spcPts val="133"/>
              </a:spcBef>
              <a:defRPr sz="2133">
                <a:latin typeface="Arial" panose="020B0604020202020204" pitchFamily="34" charset="0"/>
                <a:cs typeface="Arial" panose="020B0604020202020204" pitchFamily="34" charset="0"/>
              </a:defRPr>
            </a:lvl4pPr>
            <a:lvl5pPr>
              <a:spcBef>
                <a:spcPts val="133"/>
              </a:spcBef>
              <a:defRPr sz="21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6172200" y="1040909"/>
            <a:ext cx="5183717" cy="825500"/>
          </a:xfrm>
        </p:spPr>
        <p:txBody>
          <a:bodyPr anchor="b">
            <a:normAutofit/>
          </a:bodyPr>
          <a:lstStyle>
            <a:lvl1pPr marL="0" indent="0">
              <a:buNone/>
              <a:defRPr sz="2667" b="1">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6172200" y="1866409"/>
            <a:ext cx="5183717" cy="4117409"/>
          </a:xfrm>
        </p:spPr>
        <p:txBody>
          <a:bodyPr>
            <a:normAutofit/>
          </a:bodyPr>
          <a:lstStyle>
            <a:lvl1pPr>
              <a:defRPr sz="2133">
                <a:latin typeface="Arial" panose="020B0604020202020204" pitchFamily="34" charset="0"/>
                <a:cs typeface="Arial" panose="020B0604020202020204" pitchFamily="34" charset="0"/>
              </a:defRPr>
            </a:lvl1pPr>
            <a:lvl2pPr>
              <a:spcBef>
                <a:spcPts val="133"/>
              </a:spcBef>
              <a:defRPr sz="2133">
                <a:latin typeface="Arial" panose="020B0604020202020204" pitchFamily="34" charset="0"/>
                <a:cs typeface="Arial" panose="020B0604020202020204" pitchFamily="34" charset="0"/>
              </a:defRPr>
            </a:lvl2pPr>
            <a:lvl3pPr>
              <a:spcBef>
                <a:spcPts val="133"/>
              </a:spcBef>
              <a:defRPr sz="2133">
                <a:latin typeface="Arial" panose="020B0604020202020204" pitchFamily="34" charset="0"/>
                <a:cs typeface="Arial" panose="020B0604020202020204" pitchFamily="34" charset="0"/>
              </a:defRPr>
            </a:lvl3pPr>
            <a:lvl4pPr>
              <a:spcBef>
                <a:spcPts val="133"/>
              </a:spcBef>
              <a:defRPr sz="2133">
                <a:latin typeface="Arial" panose="020B0604020202020204" pitchFamily="34" charset="0"/>
                <a:cs typeface="Arial" panose="020B0604020202020204" pitchFamily="34" charset="0"/>
              </a:defRPr>
            </a:lvl4pPr>
            <a:lvl5pPr>
              <a:spcBef>
                <a:spcPts val="133"/>
              </a:spcBef>
              <a:defRPr sz="21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178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2684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6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431371" y="1124745"/>
            <a:ext cx="11328000" cy="4859073"/>
          </a:xfrm>
        </p:spPr>
        <p:txBody>
          <a:bodyPr>
            <a:normAutofit/>
          </a:bodyPr>
          <a:lstStyle>
            <a:lvl1pPr>
              <a:lnSpc>
                <a:spcPct val="110000"/>
              </a:lnSpc>
              <a:spcAft>
                <a:spcPts val="0"/>
              </a:spcAft>
              <a:defRPr sz="1867">
                <a:latin typeface="Arial" panose="020B0604020202020204" pitchFamily="34" charset="0"/>
                <a:cs typeface="Arial" panose="020B0604020202020204" pitchFamily="34" charset="0"/>
              </a:defRPr>
            </a:lvl1pPr>
            <a:lvl2pPr>
              <a:defRPr sz="2133">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2133">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a:lnSpc>
                <a:spcPct val="110000"/>
              </a:lnSpc>
              <a:spcAft>
                <a:spcPts val="0"/>
              </a:spcAft>
            </a:pPr>
            <a:r>
              <a:rPr lang="en-US" sz="1600"/>
              <a:t>               </a:t>
            </a:r>
            <a:r>
              <a:rPr lang="en-US" sz="1867"/>
              <a:t>© State of Queensland (QCAA) </a:t>
            </a:r>
            <a:r>
              <a:rPr lang="en-AU" sz="1867"/>
              <a:t>2021</a:t>
            </a:r>
          </a:p>
          <a:p>
            <a:pPr>
              <a:lnSpc>
                <a:spcPct val="110000"/>
              </a:lnSpc>
            </a:pPr>
            <a:r>
              <a:rPr lang="en-AU" sz="1867" b="1" spc="-27"/>
              <a:t>Licence</a:t>
            </a:r>
            <a:r>
              <a:rPr lang="en-AU" sz="1867" spc="-27"/>
              <a:t>: </a:t>
            </a:r>
            <a:r>
              <a:rPr lang="en-AU" sz="1867" spc="-27">
                <a:hlinkClick r:id="rId2"/>
              </a:rPr>
              <a:t>https://creativecommons.org/licenses/by/4.0</a:t>
            </a:r>
            <a:r>
              <a:rPr lang="en-AU" sz="1867" spc="-27"/>
              <a:t> </a:t>
            </a:r>
            <a:r>
              <a:rPr lang="en-AU" sz="1867" b="1" spc="-27">
                <a:solidFill>
                  <a:schemeClr val="tx2">
                    <a:lumMod val="50000"/>
                    <a:lumOff val="50000"/>
                  </a:schemeClr>
                </a:solidFill>
              </a:rPr>
              <a:t>|</a:t>
            </a:r>
            <a:r>
              <a:rPr lang="en-AU" sz="1867" spc="-27"/>
              <a:t> </a:t>
            </a:r>
            <a:r>
              <a:rPr lang="en-AU" sz="1867" b="1" spc="-27"/>
              <a:t>Copyright notice:</a:t>
            </a:r>
            <a:r>
              <a:rPr lang="en-AU" sz="1867" spc="-27"/>
              <a:t> </a:t>
            </a:r>
            <a:r>
              <a:rPr lang="en-AU" sz="1867" spc="-27">
                <a:hlinkClick r:id="rId3"/>
              </a:rPr>
              <a:t>www.qcaa.qld.edu.au/copyright</a:t>
            </a:r>
            <a:r>
              <a:rPr lang="en-AU" sz="1867" spc="-27"/>
              <a:t> — lists the full terms and conditions, which specify certain exceptions to the licence. </a:t>
            </a:r>
            <a:r>
              <a:rPr lang="en-AU" sz="1867" b="1" spc="-27">
                <a:solidFill>
                  <a:schemeClr val="tx2">
                    <a:lumMod val="50000"/>
                    <a:lumOff val="50000"/>
                  </a:schemeClr>
                </a:solidFill>
              </a:rPr>
              <a:t>|</a:t>
            </a:r>
            <a:r>
              <a:rPr lang="en-AU" sz="1867" spc="-27"/>
              <a:t> </a:t>
            </a:r>
            <a:br>
              <a:rPr lang="en-AU" sz="1867" spc="-27"/>
            </a:br>
            <a:r>
              <a:rPr lang="en-US" sz="1867" b="1"/>
              <a:t>Attribution </a:t>
            </a:r>
            <a:r>
              <a:rPr lang="en-US" sz="1867"/>
              <a:t>(include the link): ©</a:t>
            </a:r>
            <a:r>
              <a:rPr lang="en-AU" sz="1867"/>
              <a:t> </a:t>
            </a:r>
            <a:r>
              <a:rPr lang="en-US" sz="1867"/>
              <a:t>State</a:t>
            </a:r>
            <a:r>
              <a:rPr lang="en-AU" sz="1867"/>
              <a:t> </a:t>
            </a:r>
            <a:r>
              <a:rPr lang="en-US" sz="1867"/>
              <a:t>of</a:t>
            </a:r>
            <a:r>
              <a:rPr lang="en-AU" sz="1867"/>
              <a:t> </a:t>
            </a:r>
            <a:r>
              <a:rPr lang="en-US" sz="1867"/>
              <a:t>Queensland</a:t>
            </a:r>
            <a:r>
              <a:rPr lang="en-AU" sz="1867"/>
              <a:t> </a:t>
            </a:r>
            <a:r>
              <a:rPr lang="en-US" sz="1867"/>
              <a:t>(QCAA)</a:t>
            </a:r>
            <a:r>
              <a:rPr lang="en-AU" sz="1867"/>
              <a:t> 2021 </a:t>
            </a:r>
            <a:r>
              <a:rPr lang="en-AU" sz="1867" spc="-27">
                <a:hlinkClick r:id="rId3"/>
              </a:rPr>
              <a:t>www.qcaa.qld.edu.au/copyright</a:t>
            </a:r>
            <a:r>
              <a:rPr lang="en-AU" sz="1867" spc="-27"/>
              <a:t> </a:t>
            </a:r>
            <a:endParaRPr lang="en-AU" sz="1867"/>
          </a:p>
          <a:p>
            <a:pPr>
              <a:lnSpc>
                <a:spcPct val="110000"/>
              </a:lnSpc>
            </a:pPr>
            <a:r>
              <a:rPr lang="en-US" sz="1867"/>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8320" y="1028734"/>
            <a:ext cx="768000" cy="367143"/>
          </a:xfrm>
          <a:prstGeom prst="rect">
            <a:avLst/>
          </a:prstGeom>
        </p:spPr>
      </p:pic>
    </p:spTree>
    <p:extLst>
      <p:ext uri="{BB962C8B-B14F-4D97-AF65-F5344CB8AC3E}">
        <p14:creationId xmlns:p14="http://schemas.microsoft.com/office/powerpoint/2010/main" val="429476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51FE7-B0FB-B8F9-2CFA-B2077E9ED4B2}"/>
              </a:ext>
            </a:extLst>
          </p:cNvPr>
          <p:cNvSpPr/>
          <p:nvPr userDrawn="1"/>
        </p:nvSpPr>
        <p:spPr>
          <a:xfrm>
            <a:off x="0" y="5743852"/>
            <a:ext cx="12192000" cy="1114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55378DCD-66B7-228F-19B2-E050CBD37310}"/>
              </a:ext>
            </a:extLst>
          </p:cNvPr>
          <p:cNvSpPr/>
          <p:nvPr userDrawn="1"/>
        </p:nvSpPr>
        <p:spPr>
          <a:xfrm>
            <a:off x="436034" y="1028733"/>
            <a:ext cx="11330517" cy="5376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4087" y="2686160"/>
            <a:ext cx="480000" cy="48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88356" y="2686160"/>
            <a:ext cx="480000" cy="48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288356" y="3816700"/>
            <a:ext cx="492515" cy="456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7052179" y="3855246"/>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7052179" y="2717261"/>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ctr"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1206500" y="2717261"/>
            <a:ext cx="3840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436034" y="366183"/>
            <a:ext cx="11330517" cy="48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sz="3200" dirty="0">
                <a:solidFill>
                  <a:schemeClr val="tx1"/>
                </a:solidFill>
              </a:rPr>
              <a:t>Follow us</a:t>
            </a:r>
            <a:endParaRPr lang="en-AU" sz="3200"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7827602" y="3884072"/>
            <a:ext cx="2385461" cy="318100"/>
          </a:xfrm>
          <a:prstGeom prst="rect">
            <a:avLst/>
          </a:prstGeom>
        </p:spPr>
        <p:txBody>
          <a:bodyPr wrap="none" lIns="0">
            <a:spAutoFit/>
          </a:bodyPr>
          <a:lstStyle/>
          <a:p>
            <a:pPr algn="l"/>
            <a:r>
              <a:rPr lang="en-AU" sz="1467"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977829" y="2751754"/>
            <a:ext cx="3105209" cy="318100"/>
          </a:xfrm>
          <a:prstGeom prst="rect">
            <a:avLst/>
          </a:prstGeom>
        </p:spPr>
        <p:txBody>
          <a:bodyPr wrap="none" lIns="0">
            <a:spAutoFit/>
          </a:bodyPr>
          <a:lstStyle/>
          <a:p>
            <a:pPr algn="l"/>
            <a:r>
              <a:rPr lang="en-AU" sz="1467"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7827602" y="2751754"/>
            <a:ext cx="2948115" cy="318100"/>
          </a:xfrm>
          <a:prstGeom prst="rect">
            <a:avLst/>
          </a:prstGeom>
        </p:spPr>
        <p:txBody>
          <a:bodyPr wrap="none" lIns="0">
            <a:spAutoFit/>
          </a:bodyPr>
          <a:lstStyle/>
          <a:p>
            <a:pPr algn="l"/>
            <a:r>
              <a:rPr lang="en-AU" sz="1467" dirty="0">
                <a:solidFill>
                  <a:schemeClr val="bg1"/>
                </a:solidFill>
              </a:rPr>
              <a:t>www.youtube.com/user/TheQCAA</a:t>
            </a:r>
            <a:endParaRPr lang="en-AU" sz="140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977828" y="3808479"/>
            <a:ext cx="3709285" cy="500003"/>
          </a:xfrm>
          <a:prstGeom prst="rect">
            <a:avLst/>
          </a:prstGeom>
        </p:spPr>
        <p:txBody>
          <a:bodyPr wrap="square" lIns="0" tIns="0" bIns="48000" anchor="ctr" anchorCtr="0">
            <a:spAutoFit/>
          </a:bodyPr>
          <a:lstStyle/>
          <a:p>
            <a:pPr algn="l"/>
            <a:r>
              <a:rPr lang="en-AU" sz="1467"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7144087" y="3818479"/>
            <a:ext cx="480000" cy="48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1206501" y="3776146"/>
            <a:ext cx="4253391" cy="4924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3683976430"/>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svg"/><Relationship Id="rId2" Type="http://schemas.openxmlformats.org/officeDocument/2006/relationships/slideLayout" Target="../slideLayouts/slideLayout3.xml"/><Relationship Id="rId16" Type="http://schemas.openxmlformats.org/officeDocument/2006/relationships/image" Target="../media/image9.sv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5" Type="http://schemas.openxmlformats.org/officeDocument/2006/relationships/image" Target="../media/image8.png"/><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heme" Target="../theme/theme3.xml"/><Relationship Id="rId7" Type="http://schemas.openxmlformats.org/officeDocument/2006/relationships/image" Target="../media/image6.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200" y="6216001"/>
            <a:ext cx="3350400" cy="328015"/>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60001" y="5937601"/>
            <a:ext cx="622300" cy="292100"/>
          </a:xfrm>
          <a:prstGeom prst="rect">
            <a:avLst/>
          </a:prstGeom>
        </p:spPr>
      </p:pic>
      <p:sp>
        <p:nvSpPr>
          <p:cNvPr id="2" name="Title Placeholder 1"/>
          <p:cNvSpPr>
            <a:spLocks noGrp="1"/>
          </p:cNvSpPr>
          <p:nvPr userDrawn="1">
            <p:ph type="title"/>
          </p:nvPr>
        </p:nvSpPr>
        <p:spPr>
          <a:xfrm>
            <a:off x="288000" y="3430800"/>
            <a:ext cx="114624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userDrawn="1">
            <p:ph type="body" idx="1"/>
          </p:nvPr>
        </p:nvSpPr>
        <p:spPr>
          <a:xfrm>
            <a:off x="297600" y="5138116"/>
            <a:ext cx="114624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0363" y="6360000"/>
            <a:ext cx="2400000" cy="186824"/>
          </a:xfrm>
          <a:prstGeom prst="rect">
            <a:avLst/>
          </a:prstGeom>
        </p:spPr>
      </p:pic>
    </p:spTree>
    <p:extLst>
      <p:ext uri="{BB962C8B-B14F-4D97-AF65-F5344CB8AC3E}">
        <p14:creationId xmlns:p14="http://schemas.microsoft.com/office/powerpoint/2010/main" val="246960935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219170" rtl="0" eaLnBrk="1" latinLnBrk="0" hangingPunct="1">
        <a:spcBef>
          <a:spcPct val="0"/>
        </a:spcBef>
        <a:buNone/>
        <a:defRPr sz="3733" b="1" kern="1200">
          <a:solidFill>
            <a:schemeClr val="tx2"/>
          </a:solidFill>
          <a:latin typeface="Arial" pitchFamily="34" charset="0"/>
          <a:ea typeface="+mj-ea"/>
          <a:cs typeface="Arial" pitchFamily="34" charset="0"/>
        </a:defRPr>
      </a:lvl1pPr>
    </p:titleStyle>
    <p:bodyStyle>
      <a:lvl1pPr marL="0" indent="0" algn="l" defTabSz="1219170" rtl="0" eaLnBrk="1" latinLnBrk="0" hangingPunct="1">
        <a:spcBef>
          <a:spcPct val="20000"/>
        </a:spcBef>
        <a:buFontTx/>
        <a:buNone/>
        <a:defRPr sz="2667" b="1" kern="1200">
          <a:solidFill>
            <a:schemeClr val="tx2"/>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2"/>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2"/>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436033" y="366183"/>
            <a:ext cx="11328000" cy="48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436033" y="1028733"/>
            <a:ext cx="11328000" cy="49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33600"/>
            <a:ext cx="12192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3200" y="6216001"/>
            <a:ext cx="3350400" cy="328015"/>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60363" y="6360000"/>
            <a:ext cx="2400000" cy="186824"/>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93593" y="104452"/>
            <a:ext cx="1132800" cy="251512"/>
          </a:xfrm>
          <a:prstGeom prst="rect">
            <a:avLst/>
          </a:prstGeom>
        </p:spPr>
      </p:pic>
    </p:spTree>
    <p:extLst>
      <p:ext uri="{BB962C8B-B14F-4D97-AF65-F5344CB8AC3E}">
        <p14:creationId xmlns:p14="http://schemas.microsoft.com/office/powerpoint/2010/main" val="12257294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9" r:id="rId3"/>
    <p:sldLayoutId id="2147483681" r:id="rId4"/>
    <p:sldLayoutId id="2147483682" r:id="rId5"/>
    <p:sldLayoutId id="2147483683" r:id="rId6"/>
    <p:sldLayoutId id="2147483686" r:id="rId7"/>
    <p:sldLayoutId id="2147483727" r:id="rId8"/>
    <p:sldLayoutId id="2147483725" r:id="rId9"/>
  </p:sldLayoutIdLst>
  <p:txStyles>
    <p:title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800"/>
        </a:spcBef>
        <a:buFontTx/>
        <a:buNone/>
        <a:defRPr sz="2667" kern="1200">
          <a:solidFill>
            <a:schemeClr val="tx1"/>
          </a:solidFill>
          <a:latin typeface="Arial" panose="020B0604020202020204" pitchFamily="34" charset="0"/>
          <a:ea typeface="+mn-ea"/>
          <a:cs typeface="Arial" panose="020B0604020202020204" pitchFamily="34" charset="0"/>
        </a:defRPr>
      </a:lvl1pPr>
      <a:lvl2pPr marL="0"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671983"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1007975" indent="-335992" algn="l" defTabSz="1219170" rtl="0" eaLnBrk="1" latinLnBrk="0" hangingPunct="1">
        <a:lnSpc>
          <a:spcPct val="100000"/>
        </a:lnSpc>
        <a:spcBef>
          <a:spcPts val="400"/>
        </a:spcBef>
        <a:buFont typeface="Wingdings" panose="05000000000000000000" pitchFamily="2" charset="2"/>
        <a:buChar char="§"/>
        <a:defRPr sz="2667" kern="1200">
          <a:solidFill>
            <a:schemeClr val="tx1"/>
          </a:solidFill>
          <a:latin typeface="Arial" panose="020B0604020202020204" pitchFamily="34" charset="0"/>
          <a:ea typeface="+mn-ea"/>
          <a:cs typeface="Arial" panose="020B0604020202020204" pitchFamily="34" charset="0"/>
        </a:defRPr>
      </a:lvl4pPr>
      <a:lvl5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5pPr>
      <a:lvl6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6pPr>
      <a:lvl7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7pPr>
      <a:lvl8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8pPr>
      <a:lvl9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436033" y="366183"/>
            <a:ext cx="11328000" cy="48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436033" y="1028733"/>
            <a:ext cx="11328000" cy="49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p:nvCxnSpPr>
        <p:spPr bwMode="auto">
          <a:xfrm>
            <a:off x="0" y="33600"/>
            <a:ext cx="12192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3200" y="6216001"/>
            <a:ext cx="3350400" cy="328015"/>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0363" y="6360000"/>
            <a:ext cx="2400000" cy="186824"/>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93593" y="104452"/>
            <a:ext cx="1132800" cy="251512"/>
          </a:xfrm>
          <a:prstGeom prst="rect">
            <a:avLst/>
          </a:prstGeom>
        </p:spPr>
      </p:pic>
    </p:spTree>
    <p:extLst>
      <p:ext uri="{BB962C8B-B14F-4D97-AF65-F5344CB8AC3E}">
        <p14:creationId xmlns:p14="http://schemas.microsoft.com/office/powerpoint/2010/main" val="3033825414"/>
      </p:ext>
    </p:extLst>
  </p:cSld>
  <p:clrMap bg1="lt1" tx1="dk1" bg2="lt2" tx2="dk2" accent1="accent1" accent2="accent2" accent3="accent3" accent4="accent4" accent5="accent5" accent6="accent6" hlink="hlink" folHlink="folHlink"/>
  <p:sldLayoutIdLst>
    <p:sldLayoutId id="2147483690" r:id="rId1"/>
    <p:sldLayoutId id="2147483726" r:id="rId2"/>
  </p:sldLayoutIdLst>
  <p:txStyles>
    <p:title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800"/>
        </a:spcBef>
        <a:buFontTx/>
        <a:buNone/>
        <a:defRPr sz="2667" kern="1200">
          <a:solidFill>
            <a:schemeClr val="tx1"/>
          </a:solidFill>
          <a:latin typeface="Arial" panose="020B0604020202020204" pitchFamily="34" charset="0"/>
          <a:ea typeface="+mn-ea"/>
          <a:cs typeface="Arial" panose="020B0604020202020204" pitchFamily="34" charset="0"/>
        </a:defRPr>
      </a:lvl1pPr>
      <a:lvl2pPr marL="0"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671983"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1007975" indent="-335992" algn="l" defTabSz="1219170" rtl="0" eaLnBrk="1" latinLnBrk="0" hangingPunct="1">
        <a:lnSpc>
          <a:spcPct val="100000"/>
        </a:lnSpc>
        <a:spcBef>
          <a:spcPts val="400"/>
        </a:spcBef>
        <a:buFont typeface="Wingdings" panose="05000000000000000000" pitchFamily="2" charset="2"/>
        <a:buChar char="§"/>
        <a:defRPr sz="2667" kern="1200">
          <a:solidFill>
            <a:schemeClr val="tx1"/>
          </a:solidFill>
          <a:latin typeface="Arial" panose="020B0604020202020204" pitchFamily="34" charset="0"/>
          <a:ea typeface="+mn-ea"/>
          <a:cs typeface="Arial" panose="020B0604020202020204" pitchFamily="34" charset="0"/>
        </a:defRPr>
      </a:lvl4pPr>
      <a:lvl5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5pPr>
      <a:lvl6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6pPr>
      <a:lvl7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7pPr>
      <a:lvl8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8pPr>
      <a:lvl9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4" pos="5559">
          <p15:clr>
            <a:srgbClr val="F26B43"/>
          </p15:clr>
        </p15:guide>
        <p15:guide id="7" orient="horz" pos="486">
          <p15:clr>
            <a:srgbClr val="F26B43"/>
          </p15:clr>
        </p15:guide>
        <p15:guide id="9" orient="horz" pos="1620">
          <p15:clr>
            <a:srgbClr val="F26B43"/>
          </p15:clr>
        </p15:guide>
        <p15:guide id="10" orient="horz" pos="3091">
          <p15:clr>
            <a:srgbClr val="F26B43"/>
          </p15:clr>
        </p15:guide>
        <p15:guide id="11" pos="204">
          <p15:clr>
            <a:srgbClr val="F26B43"/>
          </p15:clr>
        </p15:guide>
        <p15:guide id="12" pos="5556">
          <p15:clr>
            <a:srgbClr val="F26B43"/>
          </p15:clr>
        </p15:guide>
        <p15:guide id="13"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www.cherneesutton.com.au/"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acara.edu.au/online-enquiry" TargetMode="External"/><Relationship Id="rId4" Type="http://schemas.openxmlformats.org/officeDocument/2006/relationships/hyperlink" Target="mailto:copyright@acara.edu.a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www.qcaa.qld.edu.au/copyrigh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46DCFB-0D62-AA85-5495-E4177C454D02}"/>
              </a:ext>
            </a:extLst>
          </p:cNvPr>
          <p:cNvSpPr>
            <a:spLocks noGrp="1"/>
          </p:cNvSpPr>
          <p:nvPr>
            <p:ph type="ctrTitle"/>
          </p:nvPr>
        </p:nvSpPr>
        <p:spPr>
          <a:xfrm>
            <a:off x="231012" y="4328160"/>
            <a:ext cx="11960987" cy="1316881"/>
          </a:xfrm>
        </p:spPr>
        <p:txBody>
          <a:bodyPr>
            <a:normAutofit/>
          </a:bodyPr>
          <a:lstStyle/>
          <a:p>
            <a:r>
              <a:rPr lang="en-AU" dirty="0"/>
              <a:t>P–10 Embedding the Digital literacy general capability in planning: Australian Curriculum v9.0</a:t>
            </a:r>
          </a:p>
        </p:txBody>
      </p:sp>
      <p:sp>
        <p:nvSpPr>
          <p:cNvPr id="8" name="Vertical Text Placeholder 7">
            <a:extLst>
              <a:ext uri="{FF2B5EF4-FFF2-40B4-BE49-F238E27FC236}">
                <a16:creationId xmlns:a16="http://schemas.microsoft.com/office/drawing/2014/main" id="{20D41920-574E-A49A-B553-98CA329C42D4}"/>
              </a:ext>
            </a:extLst>
          </p:cNvPr>
          <p:cNvSpPr>
            <a:spLocks noGrp="1"/>
          </p:cNvSpPr>
          <p:nvPr>
            <p:ph type="body" orient="vert" sz="quarter" idx="10"/>
          </p:nvPr>
        </p:nvSpPr>
        <p:spPr/>
        <p:txBody>
          <a:bodyPr/>
          <a:lstStyle/>
          <a:p>
            <a:r>
              <a:rPr lang="en-AU" dirty="0"/>
              <a:t>260094</a:t>
            </a: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040A3-FAAD-6185-F662-03DB6E057D2D}"/>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528AB5BD-7E14-B2D9-B4B6-3270C98D7344}"/>
              </a:ext>
            </a:extLst>
          </p:cNvPr>
          <p:cNvGraphicFramePr/>
          <p:nvPr>
            <p:extLst>
              <p:ext uri="{D42A27DB-BD31-4B8C-83A1-F6EECF244321}">
                <p14:modId xmlns:p14="http://schemas.microsoft.com/office/powerpoint/2010/main" val="1110342672"/>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7EDC3D2F-A09E-24FE-9ECC-4D70F8EECF31}"/>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131016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8E4193-A20B-35DB-6BD7-891C33314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DF629-49BE-64B5-3EC8-076A517695D0}"/>
              </a:ext>
            </a:extLst>
          </p:cNvPr>
          <p:cNvSpPr>
            <a:spLocks noGrp="1"/>
          </p:cNvSpPr>
          <p:nvPr>
            <p:ph type="title"/>
          </p:nvPr>
        </p:nvSpPr>
        <p:spPr>
          <a:xfrm>
            <a:off x="436033" y="366183"/>
            <a:ext cx="10838664" cy="591023"/>
          </a:xfrm>
        </p:spPr>
        <p:txBody>
          <a:bodyPr>
            <a:normAutofit/>
          </a:bodyPr>
          <a:lstStyle/>
          <a:p>
            <a:r>
              <a:rPr lang="en-AU" dirty="0"/>
              <a:t>Identifying connections to learning area content </a:t>
            </a:r>
          </a:p>
        </p:txBody>
      </p:sp>
      <p:sp>
        <p:nvSpPr>
          <p:cNvPr id="16" name="TextBox 15">
            <a:extLst>
              <a:ext uri="{FF2B5EF4-FFF2-40B4-BE49-F238E27FC236}">
                <a16:creationId xmlns:a16="http://schemas.microsoft.com/office/drawing/2014/main" id="{A9257033-5392-549C-DACA-58DD7E1BAA0A}"/>
              </a:ext>
            </a:extLst>
          </p:cNvPr>
          <p:cNvSpPr txBox="1"/>
          <p:nvPr/>
        </p:nvSpPr>
        <p:spPr>
          <a:xfrm>
            <a:off x="573945" y="2453886"/>
            <a:ext cx="7354318" cy="21544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Learning continuum</a:t>
            </a:r>
            <a:endParaRPr lang="en-AU" sz="1400" i="1" dirty="0">
              <a:solidFill>
                <a:schemeClr val="bg1">
                  <a:lumMod val="50000"/>
                </a:schemeClr>
              </a:solidFill>
            </a:endParaRPr>
          </a:p>
        </p:txBody>
      </p:sp>
      <p:sp>
        <p:nvSpPr>
          <p:cNvPr id="37" name="TextBox 36">
            <a:extLst>
              <a:ext uri="{FF2B5EF4-FFF2-40B4-BE49-F238E27FC236}">
                <a16:creationId xmlns:a16="http://schemas.microsoft.com/office/drawing/2014/main" id="{3B12A778-D546-6F47-9778-A70336B44DB4}"/>
              </a:ext>
            </a:extLst>
          </p:cNvPr>
          <p:cNvSpPr txBox="1"/>
          <p:nvPr/>
        </p:nvSpPr>
        <p:spPr>
          <a:xfrm>
            <a:off x="2002563" y="972495"/>
            <a:ext cx="2160000" cy="584775"/>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t>Manage digital privacy and identity</a:t>
            </a:r>
          </a:p>
        </p:txBody>
      </p:sp>
      <p:sp>
        <p:nvSpPr>
          <p:cNvPr id="38" name="Isosceles Triangle 37">
            <a:extLst>
              <a:ext uri="{FF2B5EF4-FFF2-40B4-BE49-F238E27FC236}">
                <a16:creationId xmlns:a16="http://schemas.microsoft.com/office/drawing/2014/main" id="{BC7E8200-121D-F868-27B8-E77E700A2DDB}"/>
              </a:ext>
            </a:extLst>
          </p:cNvPr>
          <p:cNvSpPr/>
          <p:nvPr/>
        </p:nvSpPr>
        <p:spPr>
          <a:xfrm rot="16200000">
            <a:off x="1678562" y="1047239"/>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6" name="Rectangle 5">
            <a:extLst>
              <a:ext uri="{FF2B5EF4-FFF2-40B4-BE49-F238E27FC236}">
                <a16:creationId xmlns:a16="http://schemas.microsoft.com/office/drawing/2014/main" id="{B8B0AEAB-8BAF-7BA0-B63B-859252578E4E}"/>
              </a:ext>
            </a:extLst>
          </p:cNvPr>
          <p:cNvSpPr/>
          <p:nvPr/>
        </p:nvSpPr>
        <p:spPr>
          <a:xfrm>
            <a:off x="4566289" y="4902549"/>
            <a:ext cx="7354312" cy="1253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a:extLst>
              <a:ext uri="{FF2B5EF4-FFF2-40B4-BE49-F238E27FC236}">
                <a16:creationId xmlns:a16="http://schemas.microsoft.com/office/drawing/2014/main" id="{E3194154-E4C9-2983-DAD0-6E8E83BA51FD}"/>
              </a:ext>
            </a:extLst>
          </p:cNvPr>
          <p:cNvSpPr/>
          <p:nvPr/>
        </p:nvSpPr>
        <p:spPr>
          <a:xfrm rot="5400000" flipH="1">
            <a:off x="4162563" y="1030520"/>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2" name="TextBox 21">
            <a:extLst>
              <a:ext uri="{FF2B5EF4-FFF2-40B4-BE49-F238E27FC236}">
                <a16:creationId xmlns:a16="http://schemas.microsoft.com/office/drawing/2014/main" id="{BD4D6A0D-6C65-203A-035D-0B2D9525A60D}"/>
              </a:ext>
            </a:extLst>
          </p:cNvPr>
          <p:cNvSpPr txBox="1"/>
          <p:nvPr/>
        </p:nvSpPr>
        <p:spPr>
          <a:xfrm>
            <a:off x="4486564" y="1036843"/>
            <a:ext cx="7705019" cy="1331800"/>
          </a:xfrm>
          <a:prstGeom prst="rect">
            <a:avLst/>
          </a:prstGeom>
          <a:noFill/>
          <a:ln>
            <a:noFill/>
          </a:ln>
          <a:effectLst/>
        </p:spPr>
        <p:txBody>
          <a:bodyPr wrap="square" lIns="36000" tIns="36000" rIns="0" bIns="18000" rtlCol="0">
            <a:spAutoFit/>
          </a:bodyPr>
          <a:lstStyle/>
          <a:p>
            <a:pPr lvl="0" fontAlgn="base">
              <a:spcBef>
                <a:spcPct val="50000"/>
              </a:spcBef>
              <a:spcAft>
                <a:spcPct val="0"/>
              </a:spcAft>
              <a:defRPr/>
            </a:pPr>
            <a:r>
              <a:rPr lang="en-US" sz="1400" b="1" dirty="0">
                <a:solidFill>
                  <a:schemeClr val="bg1">
                    <a:lumMod val="50000"/>
                  </a:schemeClr>
                </a:solidFill>
              </a:rPr>
              <a:t>Sub-element description: </a:t>
            </a:r>
            <a:r>
              <a:rPr kumimoji="0" lang="en-AU" sz="1400" b="0" i="0" u="none" strike="noStrike" kern="1200" cap="none" spc="0" normalizeH="0" baseline="0" noProof="0" dirty="0">
                <a:ln>
                  <a:noFill/>
                </a:ln>
                <a:solidFill>
                  <a:schemeClr val="bg1">
                    <a:lumMod val="50000"/>
                  </a:schemeClr>
                </a:solidFill>
                <a:effectLst/>
                <a:uLnTx/>
                <a:uFillTx/>
                <a:latin typeface="Arial" charset="0"/>
                <a:ea typeface="+mn-ea"/>
                <a:cs typeface="+mn-cs"/>
              </a:rPr>
              <a:t>Supports students to recognise the importance of controlling and shaping their own digital identity. They create and curate their online identities to positively tell their stories, while recognising how personal use of digital media may have implications for their digital footprint.</a:t>
            </a:r>
          </a:p>
          <a:p>
            <a:pPr lvl="0" fontAlgn="base">
              <a:spcBef>
                <a:spcPct val="50000"/>
              </a:spcBef>
              <a:spcAft>
                <a:spcPct val="0"/>
              </a:spcAft>
              <a:defRPr/>
            </a:pPr>
            <a:endParaRPr kumimoji="0" lang="en-AU" b="0" i="0" u="none" strike="noStrike" kern="1200" cap="none" spc="0" normalizeH="0" baseline="0" noProof="0" dirty="0">
              <a:ln>
                <a:noFill/>
              </a:ln>
              <a:effectLst/>
              <a:uLnTx/>
              <a:uFillTx/>
              <a:latin typeface="Arial" charset="0"/>
              <a:ea typeface="+mn-ea"/>
              <a:cs typeface="+mn-cs"/>
            </a:endParaRPr>
          </a:p>
        </p:txBody>
      </p:sp>
      <p:sp>
        <p:nvSpPr>
          <p:cNvPr id="26" name="Arrow: Left 25">
            <a:extLst>
              <a:ext uri="{FF2B5EF4-FFF2-40B4-BE49-F238E27FC236}">
                <a16:creationId xmlns:a16="http://schemas.microsoft.com/office/drawing/2014/main" id="{CC67C8E1-7F42-6B12-02E2-099CEEE1C999}"/>
              </a:ext>
            </a:extLst>
          </p:cNvPr>
          <p:cNvSpPr/>
          <p:nvPr/>
        </p:nvSpPr>
        <p:spPr>
          <a:xfrm rot="16200000">
            <a:off x="3604308" y="4759835"/>
            <a:ext cx="287282" cy="143403"/>
          </a:xfrm>
          <a:prstGeom prst="leftArrow">
            <a:avLst/>
          </a:prstGeom>
          <a:solidFill>
            <a:srgbClr val="9F21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5BC612D7-B22E-AA5E-A4CD-5B0409E51E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4119" y="854223"/>
            <a:ext cx="1314441" cy="1293702"/>
          </a:xfrm>
          <a:prstGeom prst="rect">
            <a:avLst/>
          </a:prstGeom>
        </p:spPr>
      </p:pic>
      <p:pic>
        <p:nvPicPr>
          <p:cNvPr id="9" name="Picture 8">
            <a:extLst>
              <a:ext uri="{FF2B5EF4-FFF2-40B4-BE49-F238E27FC236}">
                <a16:creationId xmlns:a16="http://schemas.microsoft.com/office/drawing/2014/main" id="{92C11970-29F0-752F-EC04-CC04FD141A09}"/>
              </a:ext>
            </a:extLst>
          </p:cNvPr>
          <p:cNvPicPr>
            <a:picLocks noChangeAspect="1"/>
          </p:cNvPicPr>
          <p:nvPr/>
        </p:nvPicPr>
        <p:blipFill>
          <a:blip r:embed="rId4"/>
          <a:stretch>
            <a:fillRect/>
          </a:stretch>
        </p:blipFill>
        <p:spPr>
          <a:xfrm>
            <a:off x="573946" y="3324529"/>
            <a:ext cx="10827599" cy="1763653"/>
          </a:xfrm>
          <a:prstGeom prst="rect">
            <a:avLst/>
          </a:prstGeom>
        </p:spPr>
      </p:pic>
      <p:pic>
        <p:nvPicPr>
          <p:cNvPr id="10" name="Picture 9">
            <a:extLst>
              <a:ext uri="{FF2B5EF4-FFF2-40B4-BE49-F238E27FC236}">
                <a16:creationId xmlns:a16="http://schemas.microsoft.com/office/drawing/2014/main" id="{72B33F2B-898F-3C57-DD16-BFA97CC4C489}"/>
              </a:ext>
            </a:extLst>
          </p:cNvPr>
          <p:cNvPicPr>
            <a:picLocks noChangeAspect="1"/>
          </p:cNvPicPr>
          <p:nvPr/>
        </p:nvPicPr>
        <p:blipFill>
          <a:blip r:embed="rId5" cstate="screen">
            <a:extLst>
              <a:ext uri="{28A0092B-C50C-407E-A947-70E740481C1C}">
                <a14:useLocalDpi xmlns:a14="http://schemas.microsoft.com/office/drawing/2010/main"/>
              </a:ext>
            </a:extLst>
          </a:blip>
          <a:srcRect r="-1"/>
          <a:stretch/>
        </p:blipFill>
        <p:spPr>
          <a:xfrm>
            <a:off x="573945" y="2771887"/>
            <a:ext cx="10827600" cy="552642"/>
          </a:xfrm>
          <a:prstGeom prst="rect">
            <a:avLst/>
          </a:prstGeom>
        </p:spPr>
      </p:pic>
      <p:graphicFrame>
        <p:nvGraphicFramePr>
          <p:cNvPr id="3" name="Table 2">
            <a:extLst>
              <a:ext uri="{FF2B5EF4-FFF2-40B4-BE49-F238E27FC236}">
                <a16:creationId xmlns:a16="http://schemas.microsoft.com/office/drawing/2014/main" id="{3E363432-4269-429D-EBC4-AB8BA33B8D03}"/>
              </a:ext>
            </a:extLst>
          </p:cNvPr>
          <p:cNvGraphicFramePr>
            <a:graphicFrameLocks noGrp="1"/>
          </p:cNvGraphicFramePr>
          <p:nvPr>
            <p:extLst>
              <p:ext uri="{D42A27DB-BD31-4B8C-83A1-F6EECF244321}">
                <p14:modId xmlns:p14="http://schemas.microsoft.com/office/powerpoint/2010/main" val="4096925944"/>
              </p:ext>
            </p:extLst>
          </p:nvPr>
        </p:nvGraphicFramePr>
        <p:xfrm>
          <a:off x="1485900" y="5088182"/>
          <a:ext cx="1669976" cy="1051560"/>
        </p:xfrm>
        <a:graphic>
          <a:graphicData uri="http://schemas.openxmlformats.org/drawingml/2006/table">
            <a:tbl>
              <a:tblPr firstRow="1" bandRow="1">
                <a:tableStyleId>{5940675A-B579-460E-94D1-54222C63F5DA}</a:tableStyleId>
              </a:tblPr>
              <a:tblGrid>
                <a:gridCol w="1669976">
                  <a:extLst>
                    <a:ext uri="{9D8B030D-6E8A-4147-A177-3AD203B41FA5}">
                      <a16:colId xmlns:a16="http://schemas.microsoft.com/office/drawing/2014/main" val="3197418839"/>
                    </a:ext>
                  </a:extLst>
                </a:gridCol>
              </a:tblGrid>
              <a:tr h="1051560">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AC9TDIFP01</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identify some data that is personal and owned by them</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23A76"/>
                    </a:solidFill>
                  </a:tcPr>
                </a:tc>
                <a:extLst>
                  <a:ext uri="{0D108BD9-81ED-4DB2-BD59-A6C34878D82A}">
                    <a16:rowId xmlns:a16="http://schemas.microsoft.com/office/drawing/2014/main" val="4069392379"/>
                  </a:ext>
                </a:extLst>
              </a:tr>
            </a:tbl>
          </a:graphicData>
        </a:graphic>
      </p:graphicFrame>
    </p:spTree>
    <p:extLst>
      <p:ext uri="{BB962C8B-B14F-4D97-AF65-F5344CB8AC3E}">
        <p14:creationId xmlns:p14="http://schemas.microsoft.com/office/powerpoint/2010/main" val="326193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E69E70-5F9B-6712-20ED-1F7444BDE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7E064-BFE5-BF56-E57D-798052D45DDE}"/>
              </a:ext>
            </a:extLst>
          </p:cNvPr>
          <p:cNvSpPr>
            <a:spLocks noGrp="1"/>
          </p:cNvSpPr>
          <p:nvPr>
            <p:ph type="title"/>
          </p:nvPr>
        </p:nvSpPr>
        <p:spPr>
          <a:xfrm>
            <a:off x="436033" y="366183"/>
            <a:ext cx="10838664" cy="591023"/>
          </a:xfrm>
        </p:spPr>
        <p:txBody>
          <a:bodyPr>
            <a:normAutofit/>
          </a:bodyPr>
          <a:lstStyle/>
          <a:p>
            <a:r>
              <a:rPr lang="en-AU" dirty="0"/>
              <a:t>Identifying connections to learning area content </a:t>
            </a:r>
          </a:p>
        </p:txBody>
      </p:sp>
      <p:sp>
        <p:nvSpPr>
          <p:cNvPr id="22" name="TextBox 21">
            <a:extLst>
              <a:ext uri="{FF2B5EF4-FFF2-40B4-BE49-F238E27FC236}">
                <a16:creationId xmlns:a16="http://schemas.microsoft.com/office/drawing/2014/main" id="{41CCF595-4F18-614A-7CA3-8A306DFEA2D8}"/>
              </a:ext>
            </a:extLst>
          </p:cNvPr>
          <p:cNvSpPr txBox="1"/>
          <p:nvPr/>
        </p:nvSpPr>
        <p:spPr>
          <a:xfrm>
            <a:off x="4486564" y="1036843"/>
            <a:ext cx="7705019" cy="1331800"/>
          </a:xfrm>
          <a:prstGeom prst="rect">
            <a:avLst/>
          </a:prstGeom>
          <a:noFill/>
          <a:ln>
            <a:noFill/>
          </a:ln>
          <a:effectLst/>
        </p:spPr>
        <p:txBody>
          <a:bodyPr wrap="square" lIns="36000" tIns="36000" rIns="0" bIns="18000" rtlCol="0">
            <a:spAutoFit/>
          </a:bodyPr>
          <a:lstStyle/>
          <a:p>
            <a:pPr lvl="0" fontAlgn="base">
              <a:spcBef>
                <a:spcPct val="50000"/>
              </a:spcBef>
              <a:spcAft>
                <a:spcPct val="0"/>
              </a:spcAft>
              <a:defRPr/>
            </a:pPr>
            <a:r>
              <a:rPr lang="en-US" sz="1400" b="1" dirty="0">
                <a:solidFill>
                  <a:schemeClr val="bg1">
                    <a:lumMod val="50000"/>
                  </a:schemeClr>
                </a:solidFill>
              </a:rPr>
              <a:t>Sub-element description: </a:t>
            </a:r>
            <a:r>
              <a:rPr kumimoji="0" lang="en-AU" sz="1400" b="0" i="0" u="none" strike="noStrike" kern="1200" cap="none" spc="0" normalizeH="0" baseline="0" noProof="0" dirty="0">
                <a:ln>
                  <a:noFill/>
                </a:ln>
                <a:solidFill>
                  <a:schemeClr val="bg1">
                    <a:lumMod val="50000"/>
                  </a:schemeClr>
                </a:solidFill>
                <a:effectLst/>
                <a:uLnTx/>
                <a:uFillTx/>
                <a:latin typeface="Arial" charset="0"/>
                <a:ea typeface="+mn-ea"/>
                <a:cs typeface="+mn-cs"/>
              </a:rPr>
              <a:t>Supports students to recognise the importance of controlling and shaping their own digital identity. They create and curate their online identities to positively tell their stories, while recognising how personal use of digital media may have implications for their digital footprint.</a:t>
            </a:r>
          </a:p>
          <a:p>
            <a:pPr lvl="0" fontAlgn="base">
              <a:spcBef>
                <a:spcPct val="50000"/>
              </a:spcBef>
              <a:spcAft>
                <a:spcPct val="0"/>
              </a:spcAft>
              <a:defRPr/>
            </a:pPr>
            <a:endParaRPr kumimoji="0" lang="en-AU" b="0" i="0" u="none" strike="noStrike" kern="1200" cap="none" spc="0" normalizeH="0" baseline="0" noProof="0" dirty="0">
              <a:ln>
                <a:noFill/>
              </a:ln>
              <a:effectLst/>
              <a:uLnTx/>
              <a:uFillTx/>
              <a:latin typeface="Arial" charset="0"/>
              <a:ea typeface="+mn-ea"/>
              <a:cs typeface="+mn-cs"/>
            </a:endParaRPr>
          </a:p>
        </p:txBody>
      </p:sp>
      <p:sp>
        <p:nvSpPr>
          <p:cNvPr id="26" name="Arrow: Left 25">
            <a:extLst>
              <a:ext uri="{FF2B5EF4-FFF2-40B4-BE49-F238E27FC236}">
                <a16:creationId xmlns:a16="http://schemas.microsoft.com/office/drawing/2014/main" id="{2C6A7E69-77E4-DB53-F99F-7966A66C26DF}"/>
              </a:ext>
            </a:extLst>
          </p:cNvPr>
          <p:cNvSpPr/>
          <p:nvPr/>
        </p:nvSpPr>
        <p:spPr>
          <a:xfrm rot="16200000">
            <a:off x="3604308" y="4759835"/>
            <a:ext cx="287282" cy="143403"/>
          </a:xfrm>
          <a:prstGeom prst="leftArrow">
            <a:avLst/>
          </a:prstGeom>
          <a:solidFill>
            <a:srgbClr val="9F21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FA3E62E6-325F-49FF-6C3D-F33CED9E5D7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4119" y="854223"/>
            <a:ext cx="1314441" cy="1293702"/>
          </a:xfrm>
          <a:prstGeom prst="rect">
            <a:avLst/>
          </a:prstGeom>
        </p:spPr>
      </p:pic>
      <p:pic>
        <p:nvPicPr>
          <p:cNvPr id="9" name="Picture 8">
            <a:extLst>
              <a:ext uri="{FF2B5EF4-FFF2-40B4-BE49-F238E27FC236}">
                <a16:creationId xmlns:a16="http://schemas.microsoft.com/office/drawing/2014/main" id="{C302143E-C0DF-BB77-F9BE-D118EBC42C33}"/>
              </a:ext>
            </a:extLst>
          </p:cNvPr>
          <p:cNvPicPr>
            <a:picLocks noChangeAspect="1"/>
          </p:cNvPicPr>
          <p:nvPr/>
        </p:nvPicPr>
        <p:blipFill>
          <a:blip r:embed="rId4"/>
          <a:stretch>
            <a:fillRect/>
          </a:stretch>
        </p:blipFill>
        <p:spPr>
          <a:xfrm>
            <a:off x="573946" y="3324529"/>
            <a:ext cx="10827599" cy="1763653"/>
          </a:xfrm>
          <a:prstGeom prst="rect">
            <a:avLst/>
          </a:prstGeom>
        </p:spPr>
      </p:pic>
      <p:pic>
        <p:nvPicPr>
          <p:cNvPr id="10" name="Picture 9">
            <a:extLst>
              <a:ext uri="{FF2B5EF4-FFF2-40B4-BE49-F238E27FC236}">
                <a16:creationId xmlns:a16="http://schemas.microsoft.com/office/drawing/2014/main" id="{B4065ED2-6A78-78FE-F32B-C47D73BD6FD5}"/>
              </a:ext>
            </a:extLst>
          </p:cNvPr>
          <p:cNvPicPr>
            <a:picLocks noChangeAspect="1"/>
          </p:cNvPicPr>
          <p:nvPr/>
        </p:nvPicPr>
        <p:blipFill>
          <a:blip r:embed="rId5" cstate="screen">
            <a:extLst>
              <a:ext uri="{28A0092B-C50C-407E-A947-70E740481C1C}">
                <a14:useLocalDpi xmlns:a14="http://schemas.microsoft.com/office/drawing/2010/main"/>
              </a:ext>
            </a:extLst>
          </a:blip>
          <a:srcRect r="-1"/>
          <a:stretch/>
        </p:blipFill>
        <p:spPr>
          <a:xfrm>
            <a:off x="573945" y="2771887"/>
            <a:ext cx="10827600" cy="552642"/>
          </a:xfrm>
          <a:prstGeom prst="rect">
            <a:avLst/>
          </a:prstGeom>
        </p:spPr>
      </p:pic>
      <p:graphicFrame>
        <p:nvGraphicFramePr>
          <p:cNvPr id="13" name="Table 12">
            <a:extLst>
              <a:ext uri="{FF2B5EF4-FFF2-40B4-BE49-F238E27FC236}">
                <a16:creationId xmlns:a16="http://schemas.microsoft.com/office/drawing/2014/main" id="{E29D7A79-AA13-9C3F-28E7-EE0A5D49A040}"/>
              </a:ext>
            </a:extLst>
          </p:cNvPr>
          <p:cNvGraphicFramePr>
            <a:graphicFrameLocks noGrp="1"/>
          </p:cNvGraphicFramePr>
          <p:nvPr>
            <p:extLst>
              <p:ext uri="{D42A27DB-BD31-4B8C-83A1-F6EECF244321}">
                <p14:modId xmlns:p14="http://schemas.microsoft.com/office/powerpoint/2010/main" val="3626016593"/>
              </p:ext>
            </p:extLst>
          </p:nvPr>
        </p:nvGraphicFramePr>
        <p:xfrm>
          <a:off x="1485900" y="5088182"/>
          <a:ext cx="1669976" cy="1051560"/>
        </p:xfrm>
        <a:graphic>
          <a:graphicData uri="http://schemas.openxmlformats.org/drawingml/2006/table">
            <a:tbl>
              <a:tblPr firstRow="1" bandRow="1">
                <a:tableStyleId>{5940675A-B579-460E-94D1-54222C63F5DA}</a:tableStyleId>
              </a:tblPr>
              <a:tblGrid>
                <a:gridCol w="1669976">
                  <a:extLst>
                    <a:ext uri="{9D8B030D-6E8A-4147-A177-3AD203B41FA5}">
                      <a16:colId xmlns:a16="http://schemas.microsoft.com/office/drawing/2014/main" val="3197418839"/>
                    </a:ext>
                  </a:extLst>
                </a:gridCol>
              </a:tblGrid>
              <a:tr h="1051560">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AC9TDIFP01</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identify some data that is personal and owned by them</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23A76"/>
                    </a:solidFill>
                  </a:tcPr>
                </a:tc>
                <a:extLst>
                  <a:ext uri="{0D108BD9-81ED-4DB2-BD59-A6C34878D82A}">
                    <a16:rowId xmlns:a16="http://schemas.microsoft.com/office/drawing/2014/main" val="4069392379"/>
                  </a:ext>
                </a:extLst>
              </a:tr>
            </a:tbl>
          </a:graphicData>
        </a:graphic>
      </p:graphicFrame>
      <p:graphicFrame>
        <p:nvGraphicFramePr>
          <p:cNvPr id="3" name="Table 2">
            <a:extLst>
              <a:ext uri="{FF2B5EF4-FFF2-40B4-BE49-F238E27FC236}">
                <a16:creationId xmlns:a16="http://schemas.microsoft.com/office/drawing/2014/main" id="{DBEA0E9B-0601-FB29-6641-944542D57197}"/>
              </a:ext>
            </a:extLst>
          </p:cNvPr>
          <p:cNvGraphicFramePr>
            <a:graphicFrameLocks noGrp="1"/>
          </p:cNvGraphicFramePr>
          <p:nvPr>
            <p:extLst>
              <p:ext uri="{D42A27DB-BD31-4B8C-83A1-F6EECF244321}">
                <p14:modId xmlns:p14="http://schemas.microsoft.com/office/powerpoint/2010/main" val="1897504104"/>
              </p:ext>
            </p:extLst>
          </p:nvPr>
        </p:nvGraphicFramePr>
        <p:xfrm>
          <a:off x="3155875" y="5088670"/>
          <a:ext cx="8245671" cy="1051560"/>
        </p:xfrm>
        <a:graphic>
          <a:graphicData uri="http://schemas.openxmlformats.org/drawingml/2006/table">
            <a:tbl>
              <a:tblPr firstRow="1" bandRow="1">
                <a:tableStyleId>{5940675A-B579-460E-94D1-54222C63F5DA}</a:tableStyleId>
              </a:tblPr>
              <a:tblGrid>
                <a:gridCol w="1580804">
                  <a:extLst>
                    <a:ext uri="{9D8B030D-6E8A-4147-A177-3AD203B41FA5}">
                      <a16:colId xmlns:a16="http://schemas.microsoft.com/office/drawing/2014/main" val="3197418839"/>
                    </a:ext>
                  </a:extLst>
                </a:gridCol>
                <a:gridCol w="1663247">
                  <a:extLst>
                    <a:ext uri="{9D8B030D-6E8A-4147-A177-3AD203B41FA5}">
                      <a16:colId xmlns:a16="http://schemas.microsoft.com/office/drawing/2014/main" val="1902861017"/>
                    </a:ext>
                  </a:extLst>
                </a:gridCol>
                <a:gridCol w="1687008">
                  <a:extLst>
                    <a:ext uri="{9D8B030D-6E8A-4147-A177-3AD203B41FA5}">
                      <a16:colId xmlns:a16="http://schemas.microsoft.com/office/drawing/2014/main" val="3499461828"/>
                    </a:ext>
                  </a:extLst>
                </a:gridCol>
                <a:gridCol w="1618877">
                  <a:extLst>
                    <a:ext uri="{9D8B030D-6E8A-4147-A177-3AD203B41FA5}">
                      <a16:colId xmlns:a16="http://schemas.microsoft.com/office/drawing/2014/main" val="2858527936"/>
                    </a:ext>
                  </a:extLst>
                </a:gridCol>
                <a:gridCol w="1695735">
                  <a:extLst>
                    <a:ext uri="{9D8B030D-6E8A-4147-A177-3AD203B41FA5}">
                      <a16:colId xmlns:a16="http://schemas.microsoft.com/office/drawing/2014/main" val="3422882292"/>
                    </a:ext>
                  </a:extLst>
                </a:gridCol>
              </a:tblGrid>
              <a:tr h="437151">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AC9TDI2P07</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discuss that some websites and apps store their personal data online</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23A76"/>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AC9TDI4P09</a:t>
                      </a:r>
                      <a:br>
                        <a:rPr kumimoji="0" lang="en-US" sz="900" b="1"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identify what personal data is stored and shared in their online accounts and discuss any associated risk</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23A76"/>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AC9TDI6P10</a:t>
                      </a:r>
                      <a:br>
                        <a:rPr kumimoji="0" lang="en-US" sz="900" b="1"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explain the creation and permanence of their digital footprint and consider privacy when collecting user data</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23A76"/>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AC9TDI8P14</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investigate and manage the digital footprint existing systems and student solutions collect and assess if the data is essential to their purpose</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23A76"/>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AC9TDI10P14</a:t>
                      </a:r>
                      <a:br>
                        <a:rPr kumimoji="0" lang="en-US" sz="900" b="1"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apply the Australian Privacy Principles to critique and manage the digital footprint that existing systems and student solutions collect</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23A76"/>
                    </a:solidFill>
                  </a:tcPr>
                </a:tc>
                <a:extLst>
                  <a:ext uri="{0D108BD9-81ED-4DB2-BD59-A6C34878D82A}">
                    <a16:rowId xmlns:a16="http://schemas.microsoft.com/office/drawing/2014/main" val="4069392379"/>
                  </a:ext>
                </a:extLst>
              </a:tr>
            </a:tbl>
          </a:graphicData>
        </a:graphic>
      </p:graphicFrame>
      <p:sp>
        <p:nvSpPr>
          <p:cNvPr id="5" name="TextBox 4">
            <a:extLst>
              <a:ext uri="{FF2B5EF4-FFF2-40B4-BE49-F238E27FC236}">
                <a16:creationId xmlns:a16="http://schemas.microsoft.com/office/drawing/2014/main" id="{67649F12-078C-7802-25F9-F460E8C42893}"/>
              </a:ext>
            </a:extLst>
          </p:cNvPr>
          <p:cNvSpPr txBox="1"/>
          <p:nvPr/>
        </p:nvSpPr>
        <p:spPr>
          <a:xfrm>
            <a:off x="2002563" y="972495"/>
            <a:ext cx="2160000" cy="584775"/>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t>Manage digital privacy and identity</a:t>
            </a:r>
          </a:p>
        </p:txBody>
      </p:sp>
      <p:sp>
        <p:nvSpPr>
          <p:cNvPr id="6" name="Isosceles Triangle 5">
            <a:extLst>
              <a:ext uri="{FF2B5EF4-FFF2-40B4-BE49-F238E27FC236}">
                <a16:creationId xmlns:a16="http://schemas.microsoft.com/office/drawing/2014/main" id="{E293E6E9-87DC-EB3A-F38C-E177A9625D0D}"/>
              </a:ext>
            </a:extLst>
          </p:cNvPr>
          <p:cNvSpPr/>
          <p:nvPr/>
        </p:nvSpPr>
        <p:spPr>
          <a:xfrm rot="16200000">
            <a:off x="1678562" y="1047239"/>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7" name="Isosceles Triangle 6">
            <a:extLst>
              <a:ext uri="{FF2B5EF4-FFF2-40B4-BE49-F238E27FC236}">
                <a16:creationId xmlns:a16="http://schemas.microsoft.com/office/drawing/2014/main" id="{69353901-AC87-7994-6503-3A2E9567CF55}"/>
              </a:ext>
            </a:extLst>
          </p:cNvPr>
          <p:cNvSpPr/>
          <p:nvPr/>
        </p:nvSpPr>
        <p:spPr>
          <a:xfrm rot="5400000" flipH="1">
            <a:off x="4162563" y="1030520"/>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8" name="TextBox 7">
            <a:extLst>
              <a:ext uri="{FF2B5EF4-FFF2-40B4-BE49-F238E27FC236}">
                <a16:creationId xmlns:a16="http://schemas.microsoft.com/office/drawing/2014/main" id="{A7EFA024-0E70-CCDB-D8B3-FA6AFDF3D4E3}"/>
              </a:ext>
            </a:extLst>
          </p:cNvPr>
          <p:cNvSpPr txBox="1"/>
          <p:nvPr/>
        </p:nvSpPr>
        <p:spPr>
          <a:xfrm>
            <a:off x="573945" y="2453886"/>
            <a:ext cx="7354318" cy="21544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Learning continuum</a:t>
            </a:r>
            <a:endParaRPr lang="en-AU" sz="1400" i="1" dirty="0">
              <a:solidFill>
                <a:schemeClr val="bg1">
                  <a:lumMod val="50000"/>
                </a:schemeClr>
              </a:solidFill>
            </a:endParaRPr>
          </a:p>
        </p:txBody>
      </p:sp>
    </p:spTree>
    <p:extLst>
      <p:ext uri="{BB962C8B-B14F-4D97-AF65-F5344CB8AC3E}">
        <p14:creationId xmlns:p14="http://schemas.microsoft.com/office/powerpoint/2010/main" val="71477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68E6-71AD-C9DC-C55B-78F992390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E51A5-C874-A0C3-7818-EB7441617C21}"/>
              </a:ext>
            </a:extLst>
          </p:cNvPr>
          <p:cNvSpPr>
            <a:spLocks noGrp="1"/>
          </p:cNvSpPr>
          <p:nvPr>
            <p:ph type="title"/>
          </p:nvPr>
        </p:nvSpPr>
        <p:spPr>
          <a:xfrm>
            <a:off x="436033" y="366183"/>
            <a:ext cx="10838664" cy="591023"/>
          </a:xfrm>
        </p:spPr>
        <p:txBody>
          <a:bodyPr>
            <a:normAutofit/>
          </a:bodyPr>
          <a:lstStyle/>
          <a:p>
            <a:r>
              <a:rPr lang="en-AU" dirty="0"/>
              <a:t>Identifying connections to learning area content </a:t>
            </a:r>
          </a:p>
        </p:txBody>
      </p:sp>
      <p:sp>
        <p:nvSpPr>
          <p:cNvPr id="37" name="TextBox 36">
            <a:extLst>
              <a:ext uri="{FF2B5EF4-FFF2-40B4-BE49-F238E27FC236}">
                <a16:creationId xmlns:a16="http://schemas.microsoft.com/office/drawing/2014/main" id="{525FEFEB-286E-9169-F40F-E20DC55F4DAA}"/>
              </a:ext>
            </a:extLst>
          </p:cNvPr>
          <p:cNvSpPr txBox="1"/>
          <p:nvPr/>
        </p:nvSpPr>
        <p:spPr>
          <a:xfrm>
            <a:off x="2009867" y="1362881"/>
            <a:ext cx="2160000" cy="338554"/>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t>Locate information</a:t>
            </a:r>
          </a:p>
        </p:txBody>
      </p:sp>
      <p:sp>
        <p:nvSpPr>
          <p:cNvPr id="38" name="Isosceles Triangle 37">
            <a:extLst>
              <a:ext uri="{FF2B5EF4-FFF2-40B4-BE49-F238E27FC236}">
                <a16:creationId xmlns:a16="http://schemas.microsoft.com/office/drawing/2014/main" id="{7763C42F-8C28-F71E-9026-CC175E466009}"/>
              </a:ext>
            </a:extLst>
          </p:cNvPr>
          <p:cNvSpPr/>
          <p:nvPr/>
        </p:nvSpPr>
        <p:spPr>
          <a:xfrm rot="16200000">
            <a:off x="1691625" y="1360751"/>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8" name="Isosceles Triangle 7">
            <a:extLst>
              <a:ext uri="{FF2B5EF4-FFF2-40B4-BE49-F238E27FC236}">
                <a16:creationId xmlns:a16="http://schemas.microsoft.com/office/drawing/2014/main" id="{599DD351-55E6-D23B-699F-A2E24B61F155}"/>
              </a:ext>
            </a:extLst>
          </p:cNvPr>
          <p:cNvSpPr/>
          <p:nvPr/>
        </p:nvSpPr>
        <p:spPr>
          <a:xfrm rot="5400000" flipH="1">
            <a:off x="4162563" y="1357095"/>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2" name="TextBox 21">
            <a:extLst>
              <a:ext uri="{FF2B5EF4-FFF2-40B4-BE49-F238E27FC236}">
                <a16:creationId xmlns:a16="http://schemas.microsoft.com/office/drawing/2014/main" id="{AC115F8A-7984-4EA7-20AC-AB29A25D8F1C}"/>
              </a:ext>
            </a:extLst>
          </p:cNvPr>
          <p:cNvSpPr txBox="1"/>
          <p:nvPr/>
        </p:nvSpPr>
        <p:spPr>
          <a:xfrm>
            <a:off x="4486564" y="1036843"/>
            <a:ext cx="7705019" cy="916302"/>
          </a:xfrm>
          <a:prstGeom prst="rect">
            <a:avLst/>
          </a:prstGeom>
          <a:noFill/>
          <a:ln>
            <a:noFill/>
          </a:ln>
          <a:effectLst/>
        </p:spPr>
        <p:txBody>
          <a:bodyPr wrap="square" lIns="36000" tIns="36000" rIns="0" bIns="18000" rtlCol="0">
            <a:spAutoFit/>
          </a:bodyPr>
          <a:lstStyle/>
          <a:p>
            <a:pPr lvl="0" fontAlgn="base">
              <a:spcBef>
                <a:spcPct val="50000"/>
              </a:spcBef>
              <a:spcAft>
                <a:spcPct val="0"/>
              </a:spcAft>
              <a:defRPr/>
            </a:pPr>
            <a:r>
              <a:rPr lang="en-US" sz="1400" b="1" dirty="0">
                <a:solidFill>
                  <a:schemeClr val="bg1">
                    <a:lumMod val="50000"/>
                  </a:schemeClr>
                </a:solidFill>
              </a:rPr>
              <a:t>Sub-element description: </a:t>
            </a:r>
            <a:r>
              <a:rPr kumimoji="0" lang="en-AU" sz="1400" b="0" i="0" u="none" strike="noStrike" kern="1200" cap="none" spc="0" normalizeH="0" baseline="0" noProof="0" dirty="0">
                <a:ln>
                  <a:noFill/>
                </a:ln>
                <a:solidFill>
                  <a:schemeClr val="bg1">
                    <a:lumMod val="50000"/>
                  </a:schemeClr>
                </a:solidFill>
                <a:effectLst/>
                <a:uLnTx/>
                <a:uFillTx/>
                <a:latin typeface="Arial" charset="0"/>
                <a:ea typeface="+mn-ea"/>
                <a:cs typeface="+mn-cs"/>
              </a:rPr>
              <a:t>Supports students to curate information from digital resources. They effectively use research strategies to locate information and other resources. Students articulate their information and content needs and effectively navigate information and content they encounter.</a:t>
            </a:r>
          </a:p>
        </p:txBody>
      </p:sp>
      <p:pic>
        <p:nvPicPr>
          <p:cNvPr id="10" name="Picture 9">
            <a:extLst>
              <a:ext uri="{FF2B5EF4-FFF2-40B4-BE49-F238E27FC236}">
                <a16:creationId xmlns:a16="http://schemas.microsoft.com/office/drawing/2014/main" id="{9DFA6F88-BA3E-CBA0-ED47-32E057A3639B}"/>
              </a:ext>
            </a:extLst>
          </p:cNvPr>
          <p:cNvPicPr>
            <a:picLocks noChangeAspect="1"/>
          </p:cNvPicPr>
          <p:nvPr/>
        </p:nvPicPr>
        <p:blipFill>
          <a:blip r:embed="rId3" cstate="screen">
            <a:extLst>
              <a:ext uri="{28A0092B-C50C-407E-A947-70E740481C1C}">
                <a14:useLocalDpi xmlns:a14="http://schemas.microsoft.com/office/drawing/2010/main"/>
              </a:ext>
            </a:extLst>
          </a:blip>
          <a:srcRect r="-1"/>
          <a:stretch/>
        </p:blipFill>
        <p:spPr>
          <a:xfrm>
            <a:off x="573945" y="2771887"/>
            <a:ext cx="10827600" cy="552642"/>
          </a:xfrm>
          <a:prstGeom prst="rect">
            <a:avLst/>
          </a:prstGeom>
        </p:spPr>
      </p:pic>
      <p:pic>
        <p:nvPicPr>
          <p:cNvPr id="6" name="Picture 5">
            <a:extLst>
              <a:ext uri="{FF2B5EF4-FFF2-40B4-BE49-F238E27FC236}">
                <a16:creationId xmlns:a16="http://schemas.microsoft.com/office/drawing/2014/main" id="{E364396C-F404-3BF8-026D-EAADE175E4A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5496" y="892383"/>
            <a:ext cx="1314442" cy="1269028"/>
          </a:xfrm>
          <a:prstGeom prst="rect">
            <a:avLst/>
          </a:prstGeom>
        </p:spPr>
      </p:pic>
      <p:pic>
        <p:nvPicPr>
          <p:cNvPr id="11" name="Picture 10">
            <a:extLst>
              <a:ext uri="{FF2B5EF4-FFF2-40B4-BE49-F238E27FC236}">
                <a16:creationId xmlns:a16="http://schemas.microsoft.com/office/drawing/2014/main" id="{079EF923-2DD6-6493-0BE7-445B83E0B88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73944" y="3190008"/>
            <a:ext cx="10827601" cy="1410104"/>
          </a:xfrm>
          <a:prstGeom prst="rect">
            <a:avLst/>
          </a:prstGeom>
        </p:spPr>
      </p:pic>
      <p:graphicFrame>
        <p:nvGraphicFramePr>
          <p:cNvPr id="12" name="Table 11">
            <a:extLst>
              <a:ext uri="{FF2B5EF4-FFF2-40B4-BE49-F238E27FC236}">
                <a16:creationId xmlns:a16="http://schemas.microsoft.com/office/drawing/2014/main" id="{C77E00B8-97E2-08FE-40CF-5756E543FD5D}"/>
              </a:ext>
            </a:extLst>
          </p:cNvPr>
          <p:cNvGraphicFramePr>
            <a:graphicFrameLocks noGrp="1"/>
          </p:cNvGraphicFramePr>
          <p:nvPr>
            <p:extLst>
              <p:ext uri="{D42A27DB-BD31-4B8C-83A1-F6EECF244321}">
                <p14:modId xmlns:p14="http://schemas.microsoft.com/office/powerpoint/2010/main" val="937699753"/>
              </p:ext>
            </p:extLst>
          </p:nvPr>
        </p:nvGraphicFramePr>
        <p:xfrm>
          <a:off x="3158766" y="4855817"/>
          <a:ext cx="1596492" cy="916433"/>
        </p:xfrm>
        <a:graphic>
          <a:graphicData uri="http://schemas.openxmlformats.org/drawingml/2006/table">
            <a:tbl>
              <a:tblPr firstRow="1" bandRow="1">
                <a:tableStyleId>{5940675A-B579-460E-94D1-54222C63F5DA}</a:tableStyleId>
              </a:tblPr>
              <a:tblGrid>
                <a:gridCol w="1596492">
                  <a:extLst>
                    <a:ext uri="{9D8B030D-6E8A-4147-A177-3AD203B41FA5}">
                      <a16:colId xmlns:a16="http://schemas.microsoft.com/office/drawing/2014/main" val="3197418839"/>
                    </a:ext>
                  </a:extLst>
                </a:gridCol>
              </a:tblGrid>
              <a:tr h="916433">
                <a:tc>
                  <a:txBody>
                    <a:bodyPr/>
                    <a:lstStyle/>
                    <a:p>
                      <a:r>
                        <a:rPr lang="en-US" sz="900" b="1" dirty="0">
                          <a:solidFill>
                            <a:schemeClr val="bg1"/>
                          </a:solidFill>
                        </a:rPr>
                        <a:t>AC9HS2S03</a:t>
                      </a:r>
                    </a:p>
                    <a:p>
                      <a:r>
                        <a:rPr lang="en-US" sz="900" b="0" dirty="0">
                          <a:solidFill>
                            <a:schemeClr val="bg1"/>
                          </a:solidFill>
                        </a:rPr>
                        <a:t>interpret information and data from observations and provided sources, including the comparison of objects from the past and present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069392379"/>
                  </a:ext>
                </a:extLst>
              </a:tr>
            </a:tbl>
          </a:graphicData>
        </a:graphic>
      </p:graphicFrame>
      <p:sp>
        <p:nvSpPr>
          <p:cNvPr id="14" name="TextBox 13">
            <a:extLst>
              <a:ext uri="{FF2B5EF4-FFF2-40B4-BE49-F238E27FC236}">
                <a16:creationId xmlns:a16="http://schemas.microsoft.com/office/drawing/2014/main" id="{DC5BC370-F014-AA54-0854-2222F5D7E044}"/>
              </a:ext>
            </a:extLst>
          </p:cNvPr>
          <p:cNvSpPr txBox="1"/>
          <p:nvPr/>
        </p:nvSpPr>
        <p:spPr>
          <a:xfrm>
            <a:off x="3512403" y="4714031"/>
            <a:ext cx="803787" cy="123111"/>
          </a:xfrm>
          <a:prstGeom prst="rect">
            <a:avLst/>
          </a:prstGeom>
          <a:noFill/>
        </p:spPr>
        <p:txBody>
          <a:bodyPr wrap="square" lIns="0" tIns="0" rIns="0" bIns="0" rtlCol="0">
            <a:spAutoFit/>
          </a:bodyPr>
          <a:lstStyle/>
          <a:p>
            <a:r>
              <a:rPr lang="en-AU" sz="800" dirty="0">
                <a:solidFill>
                  <a:srgbClr val="E42526"/>
                </a:solidFill>
              </a:rPr>
              <a:t>HASS</a:t>
            </a:r>
          </a:p>
        </p:txBody>
      </p:sp>
      <p:sp>
        <p:nvSpPr>
          <p:cNvPr id="15" name="Arrow: Left 14">
            <a:extLst>
              <a:ext uri="{FF2B5EF4-FFF2-40B4-BE49-F238E27FC236}">
                <a16:creationId xmlns:a16="http://schemas.microsoft.com/office/drawing/2014/main" id="{1DEB05E9-AD81-E6B8-F0E1-BF46CD12E4C8}"/>
              </a:ext>
            </a:extLst>
          </p:cNvPr>
          <p:cNvSpPr/>
          <p:nvPr/>
        </p:nvSpPr>
        <p:spPr>
          <a:xfrm rot="16200000">
            <a:off x="3243781" y="4600348"/>
            <a:ext cx="216000" cy="241349"/>
          </a:xfrm>
          <a:prstGeom prst="leftArrow">
            <a:avLst/>
          </a:prstGeom>
          <a:solidFill>
            <a:srgbClr val="E425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B6ACEEB4-666A-2E0C-81FA-666BC0876AE2}"/>
              </a:ext>
            </a:extLst>
          </p:cNvPr>
          <p:cNvSpPr txBox="1"/>
          <p:nvPr/>
        </p:nvSpPr>
        <p:spPr>
          <a:xfrm>
            <a:off x="6979305" y="4696934"/>
            <a:ext cx="803787" cy="123111"/>
          </a:xfrm>
          <a:prstGeom prst="rect">
            <a:avLst/>
          </a:prstGeom>
          <a:noFill/>
        </p:spPr>
        <p:txBody>
          <a:bodyPr wrap="square" lIns="0" tIns="0" rIns="0" bIns="0" rtlCol="0">
            <a:spAutoFit/>
          </a:bodyPr>
          <a:lstStyle/>
          <a:p>
            <a:r>
              <a:rPr lang="en-AU" sz="800" dirty="0">
                <a:solidFill>
                  <a:srgbClr val="E42526"/>
                </a:solidFill>
              </a:rPr>
              <a:t>HASS</a:t>
            </a:r>
          </a:p>
        </p:txBody>
      </p:sp>
      <p:sp>
        <p:nvSpPr>
          <p:cNvPr id="18" name="Arrow: Left 17">
            <a:extLst>
              <a:ext uri="{FF2B5EF4-FFF2-40B4-BE49-F238E27FC236}">
                <a16:creationId xmlns:a16="http://schemas.microsoft.com/office/drawing/2014/main" id="{FFB73EAF-41C1-A510-FFE3-51B042F44AFD}"/>
              </a:ext>
            </a:extLst>
          </p:cNvPr>
          <p:cNvSpPr/>
          <p:nvPr/>
        </p:nvSpPr>
        <p:spPr>
          <a:xfrm rot="16200000">
            <a:off x="6708805" y="4584141"/>
            <a:ext cx="216000" cy="241349"/>
          </a:xfrm>
          <a:prstGeom prst="leftArrow">
            <a:avLst/>
          </a:prstGeom>
          <a:solidFill>
            <a:srgbClr val="E425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9" name="Table 18">
            <a:extLst>
              <a:ext uri="{FF2B5EF4-FFF2-40B4-BE49-F238E27FC236}">
                <a16:creationId xmlns:a16="http://schemas.microsoft.com/office/drawing/2014/main" id="{E8E4F7F5-4CAD-B217-3813-F681E50728DC}"/>
              </a:ext>
            </a:extLst>
          </p:cNvPr>
          <p:cNvGraphicFramePr>
            <a:graphicFrameLocks noGrp="1"/>
          </p:cNvGraphicFramePr>
          <p:nvPr>
            <p:extLst>
              <p:ext uri="{D42A27DB-BD31-4B8C-83A1-F6EECF244321}">
                <p14:modId xmlns:p14="http://schemas.microsoft.com/office/powerpoint/2010/main" val="2274793943"/>
              </p:ext>
            </p:extLst>
          </p:nvPr>
        </p:nvGraphicFramePr>
        <p:xfrm>
          <a:off x="6393970" y="4812816"/>
          <a:ext cx="1709344" cy="916433"/>
        </p:xfrm>
        <a:graphic>
          <a:graphicData uri="http://schemas.openxmlformats.org/drawingml/2006/table">
            <a:tbl>
              <a:tblPr firstRow="1" bandRow="1">
                <a:tableStyleId>{5C22544A-7EE6-4342-B048-85BDC9FD1C3A}</a:tableStyleId>
              </a:tblPr>
              <a:tblGrid>
                <a:gridCol w="1709344">
                  <a:extLst>
                    <a:ext uri="{9D8B030D-6E8A-4147-A177-3AD203B41FA5}">
                      <a16:colId xmlns:a16="http://schemas.microsoft.com/office/drawing/2014/main" val="2002044017"/>
                    </a:ext>
                  </a:extLst>
                </a:gridCol>
              </a:tblGrid>
              <a:tr h="916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rPr>
                        <a:t>AC9HS6S02</a:t>
                      </a:r>
                      <a:br>
                        <a:rPr lang="en-US" sz="900" b="1" dirty="0">
                          <a:solidFill>
                            <a:schemeClr val="bg1"/>
                          </a:solidFill>
                        </a:rPr>
                      </a:br>
                      <a:r>
                        <a:rPr lang="en-US" sz="900" b="0" dirty="0">
                          <a:solidFill>
                            <a:schemeClr val="bg1"/>
                          </a:solidFill>
                        </a:rPr>
                        <a:t>locate, collect and organise information and data from primary and secondary sources in a range of formats</a:t>
                      </a:r>
                      <a:endParaRPr lang="en-AU" sz="900" b="0" dirty="0">
                        <a:solidFill>
                          <a:schemeClr val="bg1"/>
                        </a:solidFill>
                      </a:endParaRPr>
                    </a:p>
                  </a:txBody>
                  <a:tcPr>
                    <a:solidFill>
                      <a:srgbClr val="FF0000"/>
                    </a:solidFill>
                  </a:tcPr>
                </a:tc>
                <a:extLst>
                  <a:ext uri="{0D108BD9-81ED-4DB2-BD59-A6C34878D82A}">
                    <a16:rowId xmlns:a16="http://schemas.microsoft.com/office/drawing/2014/main" val="816583240"/>
                  </a:ext>
                </a:extLst>
              </a:tr>
            </a:tbl>
          </a:graphicData>
        </a:graphic>
      </p:graphicFrame>
      <p:sp>
        <p:nvSpPr>
          <p:cNvPr id="21" name="TextBox 20">
            <a:extLst>
              <a:ext uri="{FF2B5EF4-FFF2-40B4-BE49-F238E27FC236}">
                <a16:creationId xmlns:a16="http://schemas.microsoft.com/office/drawing/2014/main" id="{587969C9-1718-025F-66ED-432FA37B968C}"/>
              </a:ext>
            </a:extLst>
          </p:cNvPr>
          <p:cNvSpPr txBox="1"/>
          <p:nvPr/>
        </p:nvSpPr>
        <p:spPr>
          <a:xfrm>
            <a:off x="10080141" y="4694064"/>
            <a:ext cx="490659" cy="123111"/>
          </a:xfrm>
          <a:prstGeom prst="rect">
            <a:avLst/>
          </a:prstGeom>
          <a:noFill/>
        </p:spPr>
        <p:txBody>
          <a:bodyPr wrap="square" lIns="0" tIns="0" rIns="0" bIns="0" rtlCol="0">
            <a:spAutoFit/>
          </a:bodyPr>
          <a:lstStyle/>
          <a:p>
            <a:r>
              <a:rPr lang="en-AU" sz="800" dirty="0">
                <a:solidFill>
                  <a:srgbClr val="E42526"/>
                </a:solidFill>
              </a:rPr>
              <a:t>History</a:t>
            </a:r>
          </a:p>
        </p:txBody>
      </p:sp>
      <p:sp>
        <p:nvSpPr>
          <p:cNvPr id="23" name="Arrow: Left 22">
            <a:extLst>
              <a:ext uri="{FF2B5EF4-FFF2-40B4-BE49-F238E27FC236}">
                <a16:creationId xmlns:a16="http://schemas.microsoft.com/office/drawing/2014/main" id="{D49BBE71-32E4-23AB-AC27-5429AE5DDE50}"/>
              </a:ext>
            </a:extLst>
          </p:cNvPr>
          <p:cNvSpPr/>
          <p:nvPr/>
        </p:nvSpPr>
        <p:spPr>
          <a:xfrm rot="16200000">
            <a:off x="9800666" y="4592229"/>
            <a:ext cx="216000" cy="241349"/>
          </a:xfrm>
          <a:prstGeom prst="leftArrow">
            <a:avLst/>
          </a:prstGeom>
          <a:solidFill>
            <a:srgbClr val="E425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24" name="Table 23">
            <a:extLst>
              <a:ext uri="{FF2B5EF4-FFF2-40B4-BE49-F238E27FC236}">
                <a16:creationId xmlns:a16="http://schemas.microsoft.com/office/drawing/2014/main" id="{C5FEA61A-B32E-4074-F13A-EA55E1427C9F}"/>
              </a:ext>
            </a:extLst>
          </p:cNvPr>
          <p:cNvGraphicFramePr>
            <a:graphicFrameLocks noGrp="1"/>
          </p:cNvGraphicFramePr>
          <p:nvPr>
            <p:extLst>
              <p:ext uri="{D42A27DB-BD31-4B8C-83A1-F6EECF244321}">
                <p14:modId xmlns:p14="http://schemas.microsoft.com/office/powerpoint/2010/main" val="3019933280"/>
              </p:ext>
            </p:extLst>
          </p:nvPr>
        </p:nvGraphicFramePr>
        <p:xfrm>
          <a:off x="9707217" y="4831336"/>
          <a:ext cx="1709344" cy="916433"/>
        </p:xfrm>
        <a:graphic>
          <a:graphicData uri="http://schemas.openxmlformats.org/drawingml/2006/table">
            <a:tbl>
              <a:tblPr firstRow="1" bandRow="1">
                <a:tableStyleId>{5C22544A-7EE6-4342-B048-85BDC9FD1C3A}</a:tableStyleId>
              </a:tblPr>
              <a:tblGrid>
                <a:gridCol w="1709344">
                  <a:extLst>
                    <a:ext uri="{9D8B030D-6E8A-4147-A177-3AD203B41FA5}">
                      <a16:colId xmlns:a16="http://schemas.microsoft.com/office/drawing/2014/main" val="933599175"/>
                    </a:ext>
                  </a:extLst>
                </a:gridCol>
              </a:tblGrid>
              <a:tr h="916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kern="1200" dirty="0">
                          <a:solidFill>
                            <a:schemeClr val="bg1"/>
                          </a:solidFill>
                          <a:latin typeface="+mn-lt"/>
                          <a:ea typeface="+mn-ea"/>
                          <a:cs typeface="+mn-cs"/>
                        </a:rPr>
                        <a:t>AC9HH10S02</a:t>
                      </a:r>
                      <a:br>
                        <a:rPr lang="en-US" sz="900" b="1" dirty="0">
                          <a:solidFill>
                            <a:schemeClr val="bg1"/>
                          </a:solidFill>
                        </a:rPr>
                      </a:br>
                      <a:r>
                        <a:rPr lang="en-US" sz="900" b="0" dirty="0">
                          <a:solidFill>
                            <a:schemeClr val="bg1"/>
                          </a:solidFill>
                        </a:rPr>
                        <a:t>locate, identify and compare primary and secondary sources to use in a historical inquiry</a:t>
                      </a:r>
                    </a:p>
                    <a:p>
                      <a:endParaRPr lang="en-AU" sz="900" dirty="0"/>
                    </a:p>
                  </a:txBody>
                  <a:tcPr>
                    <a:solidFill>
                      <a:srgbClr val="FF0000"/>
                    </a:solidFill>
                  </a:tcPr>
                </a:tc>
                <a:extLst>
                  <a:ext uri="{0D108BD9-81ED-4DB2-BD59-A6C34878D82A}">
                    <a16:rowId xmlns:a16="http://schemas.microsoft.com/office/drawing/2014/main" val="816583240"/>
                  </a:ext>
                </a:extLst>
              </a:tr>
            </a:tbl>
          </a:graphicData>
        </a:graphic>
      </p:graphicFrame>
      <p:sp>
        <p:nvSpPr>
          <p:cNvPr id="3" name="TextBox 2">
            <a:extLst>
              <a:ext uri="{FF2B5EF4-FFF2-40B4-BE49-F238E27FC236}">
                <a16:creationId xmlns:a16="http://schemas.microsoft.com/office/drawing/2014/main" id="{4FE32C03-59C3-95F3-F113-AD5C9783EC47}"/>
              </a:ext>
            </a:extLst>
          </p:cNvPr>
          <p:cNvSpPr txBox="1"/>
          <p:nvPr/>
        </p:nvSpPr>
        <p:spPr>
          <a:xfrm>
            <a:off x="573945" y="2453886"/>
            <a:ext cx="7354318" cy="21544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Learning continuum</a:t>
            </a:r>
            <a:endParaRPr lang="en-AU" sz="1400" i="1" dirty="0">
              <a:solidFill>
                <a:schemeClr val="bg1">
                  <a:lumMod val="50000"/>
                </a:schemeClr>
              </a:solidFill>
            </a:endParaRPr>
          </a:p>
        </p:txBody>
      </p:sp>
    </p:spTree>
    <p:extLst>
      <p:ext uri="{BB962C8B-B14F-4D97-AF65-F5344CB8AC3E}">
        <p14:creationId xmlns:p14="http://schemas.microsoft.com/office/powerpoint/2010/main" val="362167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03B7C-6D7C-A391-E3A9-4EF40746C9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3FC8899-6B5E-8F8D-DAA3-2AE77A17CDA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5942" y="864429"/>
            <a:ext cx="1242516" cy="1269028"/>
          </a:xfrm>
          <a:prstGeom prst="rect">
            <a:avLst/>
          </a:prstGeom>
        </p:spPr>
      </p:pic>
      <p:sp>
        <p:nvSpPr>
          <p:cNvPr id="2" name="Title 1">
            <a:extLst>
              <a:ext uri="{FF2B5EF4-FFF2-40B4-BE49-F238E27FC236}">
                <a16:creationId xmlns:a16="http://schemas.microsoft.com/office/drawing/2014/main" id="{B218D2F3-B238-B543-691E-CE5C2DDDBF82}"/>
              </a:ext>
            </a:extLst>
          </p:cNvPr>
          <p:cNvSpPr>
            <a:spLocks noGrp="1"/>
          </p:cNvSpPr>
          <p:nvPr>
            <p:ph type="title"/>
          </p:nvPr>
        </p:nvSpPr>
        <p:spPr>
          <a:xfrm>
            <a:off x="436033" y="366183"/>
            <a:ext cx="10838664" cy="591023"/>
          </a:xfrm>
        </p:spPr>
        <p:txBody>
          <a:bodyPr>
            <a:normAutofit/>
          </a:bodyPr>
          <a:lstStyle/>
          <a:p>
            <a:r>
              <a:rPr lang="en-AU" dirty="0"/>
              <a:t>Identifying connections to learning area content </a:t>
            </a:r>
          </a:p>
        </p:txBody>
      </p:sp>
      <p:sp>
        <p:nvSpPr>
          <p:cNvPr id="37" name="TextBox 36">
            <a:extLst>
              <a:ext uri="{FF2B5EF4-FFF2-40B4-BE49-F238E27FC236}">
                <a16:creationId xmlns:a16="http://schemas.microsoft.com/office/drawing/2014/main" id="{8AAD6612-8117-F6FF-FA29-2280DEE96852}"/>
              </a:ext>
            </a:extLst>
          </p:cNvPr>
          <p:cNvSpPr txBox="1"/>
          <p:nvPr/>
        </p:nvSpPr>
        <p:spPr>
          <a:xfrm>
            <a:off x="1996805" y="1333032"/>
            <a:ext cx="2160000" cy="584775"/>
          </a:xfrm>
          <a:prstGeom prst="rect">
            <a:avLst/>
          </a:prstGeom>
          <a:solidFill>
            <a:schemeClr val="accent2">
              <a:lumMod val="20000"/>
              <a:lumOff val="80000"/>
            </a:schemeClr>
          </a:solidFill>
        </p:spPr>
        <p:txBody>
          <a:bodyPr wrap="square" rtlCol="0" anchor="ctr" anchorCtr="0">
            <a:spAutoFit/>
          </a:bodyPr>
          <a:lstStyle/>
          <a:p>
            <a:pPr algn="ctr" defTabSz="1219170" fontAlgn="base">
              <a:spcBef>
                <a:spcPts val="800"/>
              </a:spcBef>
              <a:spcAft>
                <a:spcPct val="0"/>
              </a:spcAft>
            </a:pPr>
            <a:r>
              <a:rPr lang="en-AU" sz="1600" dirty="0"/>
              <a:t>Create, communicate and collaborate</a:t>
            </a:r>
          </a:p>
        </p:txBody>
      </p:sp>
      <p:sp>
        <p:nvSpPr>
          <p:cNvPr id="38" name="Isosceles Triangle 37">
            <a:extLst>
              <a:ext uri="{FF2B5EF4-FFF2-40B4-BE49-F238E27FC236}">
                <a16:creationId xmlns:a16="http://schemas.microsoft.com/office/drawing/2014/main" id="{906F30DA-AA36-077F-6703-760FC458A95B}"/>
              </a:ext>
            </a:extLst>
          </p:cNvPr>
          <p:cNvSpPr/>
          <p:nvPr/>
        </p:nvSpPr>
        <p:spPr>
          <a:xfrm rot="16200000">
            <a:off x="1678920" y="1569436"/>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8" name="Isosceles Triangle 7">
            <a:extLst>
              <a:ext uri="{FF2B5EF4-FFF2-40B4-BE49-F238E27FC236}">
                <a16:creationId xmlns:a16="http://schemas.microsoft.com/office/drawing/2014/main" id="{FF4D4F5D-4571-E3A0-A39D-C290C3A7A223}"/>
              </a:ext>
            </a:extLst>
          </p:cNvPr>
          <p:cNvSpPr/>
          <p:nvPr/>
        </p:nvSpPr>
        <p:spPr>
          <a:xfrm rot="5400000" flipH="1">
            <a:off x="4150689" y="1563697"/>
            <a:ext cx="324000"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2" name="TextBox 21">
            <a:extLst>
              <a:ext uri="{FF2B5EF4-FFF2-40B4-BE49-F238E27FC236}">
                <a16:creationId xmlns:a16="http://schemas.microsoft.com/office/drawing/2014/main" id="{15E9AEC4-BB89-9E16-7643-E6FD880C021E}"/>
              </a:ext>
            </a:extLst>
          </p:cNvPr>
          <p:cNvSpPr txBox="1"/>
          <p:nvPr/>
        </p:nvSpPr>
        <p:spPr>
          <a:xfrm>
            <a:off x="4486564" y="1036843"/>
            <a:ext cx="7705019" cy="916302"/>
          </a:xfrm>
          <a:prstGeom prst="rect">
            <a:avLst/>
          </a:prstGeom>
          <a:noFill/>
          <a:ln>
            <a:noFill/>
          </a:ln>
          <a:effectLst/>
        </p:spPr>
        <p:txBody>
          <a:bodyPr wrap="square" lIns="36000" tIns="36000" rIns="0" bIns="18000" rtlCol="0">
            <a:spAutoFit/>
          </a:bodyPr>
          <a:lstStyle/>
          <a:p>
            <a:pPr lvl="0" fontAlgn="base">
              <a:spcBef>
                <a:spcPct val="50000"/>
              </a:spcBef>
              <a:spcAft>
                <a:spcPct val="0"/>
              </a:spcAft>
              <a:defRPr/>
            </a:pPr>
            <a:r>
              <a:rPr lang="en-US" sz="1400" b="1" dirty="0">
                <a:solidFill>
                  <a:schemeClr val="bg1">
                    <a:lumMod val="50000"/>
                  </a:schemeClr>
                </a:solidFill>
              </a:rPr>
              <a:t>Sub-element description: </a:t>
            </a:r>
            <a:r>
              <a:rPr lang="en-AU" sz="1400" dirty="0">
                <a:solidFill>
                  <a:schemeClr val="bg1">
                    <a:lumMod val="50000"/>
                  </a:schemeClr>
                </a:solidFill>
                <a:latin typeface="Arial" charset="0"/>
              </a:rPr>
              <a:t>S</a:t>
            </a:r>
            <a:r>
              <a:rPr kumimoji="0" lang="en-AU" sz="1400" b="0" i="0" u="none" strike="noStrike" kern="1200" cap="none" spc="0" normalizeH="0" baseline="0" noProof="0" dirty="0" err="1">
                <a:ln>
                  <a:noFill/>
                </a:ln>
                <a:solidFill>
                  <a:schemeClr val="bg1">
                    <a:lumMod val="50000"/>
                  </a:schemeClr>
                </a:solidFill>
                <a:effectLst/>
                <a:uLnTx/>
                <a:uFillTx/>
                <a:latin typeface="Arial" charset="0"/>
                <a:ea typeface="+mn-ea"/>
                <a:cs typeface="+mn-cs"/>
              </a:rPr>
              <a:t>upports</a:t>
            </a:r>
            <a:r>
              <a:rPr kumimoji="0" lang="en-AU" sz="1400" b="0" i="0" u="none" strike="noStrike" kern="1200" cap="none" spc="0" normalizeH="0" baseline="0" noProof="0" dirty="0">
                <a:ln>
                  <a:noFill/>
                </a:ln>
                <a:solidFill>
                  <a:schemeClr val="bg1">
                    <a:lumMod val="50000"/>
                  </a:schemeClr>
                </a:solidFill>
                <a:effectLst/>
                <a:uLnTx/>
                <a:uFillTx/>
                <a:latin typeface="Arial" charset="0"/>
                <a:ea typeface="+mn-ea"/>
                <a:cs typeface="+mn-cs"/>
              </a:rPr>
              <a:t> students to execute plans for the design of digital content and to develop, test and refine models to create original products. Students recognise different types of peer-to-peer communication and collaboration strategies, tools and formats, and decide which methods are most effective for individual or collaborative goals.</a:t>
            </a:r>
          </a:p>
        </p:txBody>
      </p:sp>
      <p:pic>
        <p:nvPicPr>
          <p:cNvPr id="5" name="Picture 4">
            <a:extLst>
              <a:ext uri="{FF2B5EF4-FFF2-40B4-BE49-F238E27FC236}">
                <a16:creationId xmlns:a16="http://schemas.microsoft.com/office/drawing/2014/main" id="{AA1B0046-4FBF-2FFA-B62B-80E26690CB5B}"/>
              </a:ext>
            </a:extLst>
          </p:cNvPr>
          <p:cNvPicPr>
            <a:picLocks noChangeAspect="1"/>
          </p:cNvPicPr>
          <p:nvPr/>
        </p:nvPicPr>
        <p:blipFill>
          <a:blip r:embed="rId4"/>
          <a:stretch>
            <a:fillRect/>
          </a:stretch>
        </p:blipFill>
        <p:spPr>
          <a:xfrm>
            <a:off x="533518" y="2844209"/>
            <a:ext cx="11275522" cy="2114571"/>
          </a:xfrm>
          <a:prstGeom prst="rect">
            <a:avLst/>
          </a:prstGeom>
        </p:spPr>
      </p:pic>
      <p:graphicFrame>
        <p:nvGraphicFramePr>
          <p:cNvPr id="7" name="Table 6">
            <a:extLst>
              <a:ext uri="{FF2B5EF4-FFF2-40B4-BE49-F238E27FC236}">
                <a16:creationId xmlns:a16="http://schemas.microsoft.com/office/drawing/2014/main" id="{5CCE95C6-494E-7144-5A4A-97700ED13840}"/>
              </a:ext>
            </a:extLst>
          </p:cNvPr>
          <p:cNvGraphicFramePr>
            <a:graphicFrameLocks noGrp="1"/>
          </p:cNvGraphicFramePr>
          <p:nvPr>
            <p:extLst>
              <p:ext uri="{D42A27DB-BD31-4B8C-83A1-F6EECF244321}">
                <p14:modId xmlns:p14="http://schemas.microsoft.com/office/powerpoint/2010/main" val="803184569"/>
              </p:ext>
            </p:extLst>
          </p:nvPr>
        </p:nvGraphicFramePr>
        <p:xfrm>
          <a:off x="4868942" y="5207058"/>
          <a:ext cx="1636984" cy="1051560"/>
        </p:xfrm>
        <a:graphic>
          <a:graphicData uri="http://schemas.openxmlformats.org/drawingml/2006/table">
            <a:tbl>
              <a:tblPr firstRow="1" bandRow="1">
                <a:tableStyleId>{5940675A-B579-460E-94D1-54222C63F5DA}</a:tableStyleId>
              </a:tblPr>
              <a:tblGrid>
                <a:gridCol w="1636984">
                  <a:extLst>
                    <a:ext uri="{9D8B030D-6E8A-4147-A177-3AD203B41FA5}">
                      <a16:colId xmlns:a16="http://schemas.microsoft.com/office/drawing/2014/main" val="3197418839"/>
                    </a:ext>
                  </a:extLst>
                </a:gridCol>
              </a:tblGrid>
              <a:tr h="724601">
                <a:tc>
                  <a:txBody>
                    <a:bodyPr/>
                    <a:lstStyle/>
                    <a:p>
                      <a:r>
                        <a:rPr lang="en-US" sz="900" b="1" dirty="0">
                          <a:solidFill>
                            <a:schemeClr val="bg1"/>
                          </a:solidFill>
                        </a:rPr>
                        <a:t>AC9AMA4D01 </a:t>
                      </a:r>
                    </a:p>
                    <a:p>
                      <a:r>
                        <a:rPr lang="en-US" sz="900" b="0" dirty="0">
                          <a:solidFill>
                            <a:schemeClr val="bg1"/>
                          </a:solidFill>
                        </a:rPr>
                        <a:t>develop media production skills by exploring ways of shaping ideas using media technologies, images, sounds, text and/or interactive elements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A59A7"/>
                    </a:solidFill>
                  </a:tcPr>
                </a:tc>
                <a:extLst>
                  <a:ext uri="{0D108BD9-81ED-4DB2-BD59-A6C34878D82A}">
                    <a16:rowId xmlns:a16="http://schemas.microsoft.com/office/drawing/2014/main" val="4069392379"/>
                  </a:ext>
                </a:extLst>
              </a:tr>
            </a:tbl>
          </a:graphicData>
        </a:graphic>
      </p:graphicFrame>
      <p:sp>
        <p:nvSpPr>
          <p:cNvPr id="9" name="TextBox 8">
            <a:extLst>
              <a:ext uri="{FF2B5EF4-FFF2-40B4-BE49-F238E27FC236}">
                <a16:creationId xmlns:a16="http://schemas.microsoft.com/office/drawing/2014/main" id="{1D110676-4FEF-C0E9-0701-E9EBC5FC50FA}"/>
              </a:ext>
            </a:extLst>
          </p:cNvPr>
          <p:cNvSpPr txBox="1"/>
          <p:nvPr/>
        </p:nvSpPr>
        <p:spPr>
          <a:xfrm>
            <a:off x="5286712" y="5056971"/>
            <a:ext cx="803787" cy="123111"/>
          </a:xfrm>
          <a:prstGeom prst="rect">
            <a:avLst/>
          </a:prstGeom>
          <a:noFill/>
        </p:spPr>
        <p:txBody>
          <a:bodyPr wrap="square" lIns="0" tIns="0" rIns="0" bIns="0" rtlCol="0">
            <a:spAutoFit/>
          </a:bodyPr>
          <a:lstStyle/>
          <a:p>
            <a:r>
              <a:rPr lang="en-AU" sz="800" dirty="0">
                <a:solidFill>
                  <a:srgbClr val="6A59A7"/>
                </a:solidFill>
              </a:rPr>
              <a:t>Media Arts</a:t>
            </a:r>
          </a:p>
        </p:txBody>
      </p:sp>
      <p:sp>
        <p:nvSpPr>
          <p:cNvPr id="13" name="Arrow: Left 12">
            <a:extLst>
              <a:ext uri="{FF2B5EF4-FFF2-40B4-BE49-F238E27FC236}">
                <a16:creationId xmlns:a16="http://schemas.microsoft.com/office/drawing/2014/main" id="{D3EAE3C0-E914-B83A-7FB1-75C577EB9424}"/>
              </a:ext>
            </a:extLst>
          </p:cNvPr>
          <p:cNvSpPr/>
          <p:nvPr/>
        </p:nvSpPr>
        <p:spPr>
          <a:xfrm rot="16200000">
            <a:off x="6046638" y="4934974"/>
            <a:ext cx="236009" cy="246186"/>
          </a:xfrm>
          <a:prstGeom prst="leftArrow">
            <a:avLst/>
          </a:prstGeom>
          <a:solidFill>
            <a:srgbClr val="6A5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Left 19">
            <a:extLst>
              <a:ext uri="{FF2B5EF4-FFF2-40B4-BE49-F238E27FC236}">
                <a16:creationId xmlns:a16="http://schemas.microsoft.com/office/drawing/2014/main" id="{0DA27C61-E558-96BC-A2DF-E89EC958F1AE}"/>
              </a:ext>
            </a:extLst>
          </p:cNvPr>
          <p:cNvSpPr/>
          <p:nvPr/>
        </p:nvSpPr>
        <p:spPr>
          <a:xfrm rot="16200000">
            <a:off x="8392815" y="4941505"/>
            <a:ext cx="236009" cy="246186"/>
          </a:xfrm>
          <a:prstGeom prst="leftArrow">
            <a:avLst/>
          </a:prstGeom>
          <a:solidFill>
            <a:srgbClr val="6A5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5" name="Table 24">
            <a:extLst>
              <a:ext uri="{FF2B5EF4-FFF2-40B4-BE49-F238E27FC236}">
                <a16:creationId xmlns:a16="http://schemas.microsoft.com/office/drawing/2014/main" id="{AB230EA0-5A60-8CF5-BD13-540E700BB2D5}"/>
              </a:ext>
            </a:extLst>
          </p:cNvPr>
          <p:cNvGraphicFramePr>
            <a:graphicFrameLocks noGrp="1"/>
          </p:cNvGraphicFramePr>
          <p:nvPr>
            <p:extLst>
              <p:ext uri="{D42A27DB-BD31-4B8C-83A1-F6EECF244321}">
                <p14:modId xmlns:p14="http://schemas.microsoft.com/office/powerpoint/2010/main" val="861661716"/>
              </p:ext>
            </p:extLst>
          </p:nvPr>
        </p:nvGraphicFramePr>
        <p:xfrm>
          <a:off x="8354579" y="5221337"/>
          <a:ext cx="1636984" cy="1051560"/>
        </p:xfrm>
        <a:graphic>
          <a:graphicData uri="http://schemas.openxmlformats.org/drawingml/2006/table">
            <a:tbl>
              <a:tblPr firstRow="1" bandRow="1">
                <a:tableStyleId>{5940675A-B579-460E-94D1-54222C63F5DA}</a:tableStyleId>
              </a:tblPr>
              <a:tblGrid>
                <a:gridCol w="1636984">
                  <a:extLst>
                    <a:ext uri="{9D8B030D-6E8A-4147-A177-3AD203B41FA5}">
                      <a16:colId xmlns:a16="http://schemas.microsoft.com/office/drawing/2014/main" val="3197418839"/>
                    </a:ext>
                  </a:extLst>
                </a:gridCol>
              </a:tblGrid>
              <a:tr h="724601">
                <a:tc>
                  <a:txBody>
                    <a:bodyPr/>
                    <a:lstStyle/>
                    <a:p>
                      <a:r>
                        <a:rPr lang="en-US" sz="900" b="1" dirty="0">
                          <a:solidFill>
                            <a:schemeClr val="bg1"/>
                          </a:solidFill>
                        </a:rPr>
                        <a:t>AC9AMA8D01</a:t>
                      </a:r>
                    </a:p>
                    <a:p>
                      <a:r>
                        <a:rPr lang="en-US" sz="900" b="0" dirty="0">
                          <a:solidFill>
                            <a:schemeClr val="bg1"/>
                          </a:solidFill>
                        </a:rPr>
                        <a:t>develop media production skills throughout the production process to construct representations using media languages and media technologies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A59A7"/>
                    </a:solidFill>
                  </a:tcPr>
                </a:tc>
                <a:extLst>
                  <a:ext uri="{0D108BD9-81ED-4DB2-BD59-A6C34878D82A}">
                    <a16:rowId xmlns:a16="http://schemas.microsoft.com/office/drawing/2014/main" val="4069392379"/>
                  </a:ext>
                </a:extLst>
              </a:tr>
            </a:tbl>
          </a:graphicData>
        </a:graphic>
      </p:graphicFrame>
      <p:sp>
        <p:nvSpPr>
          <p:cNvPr id="26" name="TextBox 25">
            <a:extLst>
              <a:ext uri="{FF2B5EF4-FFF2-40B4-BE49-F238E27FC236}">
                <a16:creationId xmlns:a16="http://schemas.microsoft.com/office/drawing/2014/main" id="{37D2158F-D5C1-73C1-48B1-E1845E189F71}"/>
              </a:ext>
            </a:extLst>
          </p:cNvPr>
          <p:cNvSpPr txBox="1"/>
          <p:nvPr/>
        </p:nvSpPr>
        <p:spPr>
          <a:xfrm>
            <a:off x="8662086" y="5068809"/>
            <a:ext cx="803787" cy="123111"/>
          </a:xfrm>
          <a:prstGeom prst="rect">
            <a:avLst/>
          </a:prstGeom>
          <a:noFill/>
        </p:spPr>
        <p:txBody>
          <a:bodyPr wrap="square" lIns="0" tIns="0" rIns="0" bIns="0" rtlCol="0">
            <a:spAutoFit/>
          </a:bodyPr>
          <a:lstStyle/>
          <a:p>
            <a:r>
              <a:rPr lang="en-AU" sz="800" dirty="0">
                <a:solidFill>
                  <a:srgbClr val="6A59A7"/>
                </a:solidFill>
              </a:rPr>
              <a:t>Media Arts</a:t>
            </a:r>
          </a:p>
        </p:txBody>
      </p:sp>
      <p:sp>
        <p:nvSpPr>
          <p:cNvPr id="3" name="TextBox 2">
            <a:extLst>
              <a:ext uri="{FF2B5EF4-FFF2-40B4-BE49-F238E27FC236}">
                <a16:creationId xmlns:a16="http://schemas.microsoft.com/office/drawing/2014/main" id="{469EA726-FF1A-08E2-6B38-18DDB420E40B}"/>
              </a:ext>
            </a:extLst>
          </p:cNvPr>
          <p:cNvSpPr txBox="1"/>
          <p:nvPr/>
        </p:nvSpPr>
        <p:spPr>
          <a:xfrm>
            <a:off x="573945" y="2453886"/>
            <a:ext cx="7354318" cy="21544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Learning continuum</a:t>
            </a:r>
            <a:endParaRPr lang="en-AU" sz="1400" i="1" dirty="0">
              <a:solidFill>
                <a:schemeClr val="bg1">
                  <a:lumMod val="50000"/>
                </a:schemeClr>
              </a:solidFill>
            </a:endParaRPr>
          </a:p>
        </p:txBody>
      </p:sp>
    </p:spTree>
    <p:extLst>
      <p:ext uri="{BB962C8B-B14F-4D97-AF65-F5344CB8AC3E}">
        <p14:creationId xmlns:p14="http://schemas.microsoft.com/office/powerpoint/2010/main" val="55305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9C46-5AAF-3E82-39E6-70CA1644DB3C}"/>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ADBDA5E6-9C34-C3EF-CE21-204DC492FF85}"/>
              </a:ext>
            </a:extLst>
          </p:cNvPr>
          <p:cNvGraphicFramePr/>
          <p:nvPr>
            <p:extLst>
              <p:ext uri="{D42A27DB-BD31-4B8C-83A1-F6EECF244321}">
                <p14:modId xmlns:p14="http://schemas.microsoft.com/office/powerpoint/2010/main" val="3200039494"/>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042C18AD-54A8-2CF8-3C48-700BBD85B32D}"/>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237060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09B5-CD4F-FAF9-F2D4-BB719A801AE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C90DE58-4DA7-4135-50E5-B7E3DBA0D598}"/>
              </a:ext>
            </a:extLst>
          </p:cNvPr>
          <p:cNvSpPr txBox="1">
            <a:spLocks/>
          </p:cNvSpPr>
          <p:nvPr/>
        </p:nvSpPr>
        <p:spPr>
          <a:xfrm>
            <a:off x="436033" y="366184"/>
            <a:ext cx="10435167" cy="58916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An approach for embedding the capability in planning</a:t>
            </a:r>
          </a:p>
        </p:txBody>
      </p:sp>
      <p:sp>
        <p:nvSpPr>
          <p:cNvPr id="8" name="Rectangle: Rounded Corners 7">
            <a:extLst>
              <a:ext uri="{FF2B5EF4-FFF2-40B4-BE49-F238E27FC236}">
                <a16:creationId xmlns:a16="http://schemas.microsoft.com/office/drawing/2014/main" id="{F9BBB11F-7979-66C7-172E-ECE362B0BB43}"/>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10" name="Rectangle: Rounded Corners 9">
            <a:extLst>
              <a:ext uri="{FF2B5EF4-FFF2-40B4-BE49-F238E27FC236}">
                <a16:creationId xmlns:a16="http://schemas.microsoft.com/office/drawing/2014/main" id="{506E4E66-C2F5-E0D1-2CCA-4B3A92D81BB1}"/>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6B40854C-FF70-CF6C-E510-79D5981C9305}"/>
              </a:ext>
            </a:extLst>
          </p:cNvPr>
          <p:cNvSpPr/>
          <p:nvPr/>
        </p:nvSpPr>
        <p:spPr>
          <a:xfrm>
            <a:off x="8984910" y="2105560"/>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03FAA93D-E5B8-8F8E-CF61-510C7D37AC39}"/>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17" name="TextBox 16">
            <a:extLst>
              <a:ext uri="{FF2B5EF4-FFF2-40B4-BE49-F238E27FC236}">
                <a16:creationId xmlns:a16="http://schemas.microsoft.com/office/drawing/2014/main" id="{24419B4F-F650-031A-D7B9-534B2F8E74A1}"/>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dirty="0">
                <a:solidFill>
                  <a:srgbClr val="3BB554"/>
                </a:solidFill>
                <a:latin typeface="Arial"/>
                <a:cs typeface="Arial"/>
              </a:rPr>
              <a:t>Sequence teaching and learning</a:t>
            </a:r>
            <a:endParaRPr lang="en-AU" sz="1867" b="1" dirty="0">
              <a:solidFill>
                <a:srgbClr val="3BB554"/>
              </a:solidFill>
              <a:latin typeface="Calibri" panose="020F0502020204030204"/>
            </a:endParaRPr>
          </a:p>
        </p:txBody>
      </p:sp>
      <p:cxnSp>
        <p:nvCxnSpPr>
          <p:cNvPr id="30" name="Straight Arrow Connector 29">
            <a:extLst>
              <a:ext uri="{FF2B5EF4-FFF2-40B4-BE49-F238E27FC236}">
                <a16:creationId xmlns:a16="http://schemas.microsoft.com/office/drawing/2014/main" id="{A1E83BAC-8886-0800-9ED7-52C63A3B44C5}"/>
              </a:ext>
            </a:extLst>
          </p:cNvPr>
          <p:cNvCxnSpPr>
            <a:cxnSpLocks/>
          </p:cNvCxnSpPr>
          <p:nvPr/>
        </p:nvCxnSpPr>
        <p:spPr>
          <a:xfrm>
            <a:off x="4812545" y="1812371"/>
            <a:ext cx="6029815" cy="0"/>
          </a:xfrm>
          <a:prstGeom prst="straightConnector1">
            <a:avLst/>
          </a:prstGeom>
          <a:ln w="38100">
            <a:solidFill>
              <a:srgbClr val="3BB55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C1FBCC7-D206-B40D-2AF8-F9D92825C4EF}"/>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7B3260B5-FD84-FCF2-3315-B62A052AA2F0}"/>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2823D38E-91A8-5C4D-4388-C3AA6AF9AA01}"/>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7EC1FDB2-5643-339C-501C-3C5DF40D2156}"/>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cxnSp>
        <p:nvCxnSpPr>
          <p:cNvPr id="37" name="Straight Arrow Connector 36">
            <a:extLst>
              <a:ext uri="{FF2B5EF4-FFF2-40B4-BE49-F238E27FC236}">
                <a16:creationId xmlns:a16="http://schemas.microsoft.com/office/drawing/2014/main" id="{650C923D-63DD-BC1F-DF2A-23B34C796D10}"/>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F35C33-9B9B-E480-5A92-C8AF39606E9D}"/>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5F1ED692-6721-7921-DD34-CCB3CC90951B}"/>
              </a:ext>
            </a:extLst>
          </p:cNvPr>
          <p:cNvSpPr/>
          <p:nvPr/>
        </p:nvSpPr>
        <p:spPr>
          <a:xfrm>
            <a:off x="5240001"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within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planning</a:t>
            </a:r>
          </a:p>
        </p:txBody>
      </p:sp>
      <p:sp>
        <p:nvSpPr>
          <p:cNvPr id="41" name="Rectangle: Rounded Corners 40">
            <a:extLst>
              <a:ext uri="{FF2B5EF4-FFF2-40B4-BE49-F238E27FC236}">
                <a16:creationId xmlns:a16="http://schemas.microsoft.com/office/drawing/2014/main" id="{052A9C8F-C11C-84BE-3D81-739D63D3F2EA}"/>
              </a:ext>
            </a:extLst>
          </p:cNvPr>
          <p:cNvSpPr/>
          <p:nvPr/>
        </p:nvSpPr>
        <p:spPr>
          <a:xfrm>
            <a:off x="7112455"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2" name="TextBox 1">
            <a:extLst>
              <a:ext uri="{FF2B5EF4-FFF2-40B4-BE49-F238E27FC236}">
                <a16:creationId xmlns:a16="http://schemas.microsoft.com/office/drawing/2014/main" id="{CAEDD8F5-A618-9F8A-93E4-50F470DEE96D}"/>
              </a:ext>
            </a:extLst>
          </p:cNvPr>
          <p:cNvSpPr txBox="1"/>
          <p:nvPr/>
        </p:nvSpPr>
        <p:spPr>
          <a:xfrm>
            <a:off x="446034" y="2981278"/>
            <a:ext cx="1780938" cy="353943"/>
          </a:xfrm>
          <a:prstGeom prst="rect">
            <a:avLst/>
          </a:prstGeom>
          <a:noFill/>
        </p:spPr>
        <p:txBody>
          <a:bodyPr wrap="square" lIns="121920" tIns="60960" rIns="121920" bIns="60960" rtlCol="0" anchor="t">
            <a:spAutoFit/>
          </a:bodyPr>
          <a:lstStyle/>
          <a:p>
            <a:pPr algn="ctr" defTabSz="914377">
              <a:defRPr/>
            </a:pPr>
            <a:r>
              <a:rPr lang="en-AU" sz="1500" b="1" dirty="0">
                <a:solidFill>
                  <a:srgbClr val="7F7F7F"/>
                </a:solidFill>
                <a:latin typeface="Arial"/>
                <a:cs typeface="Arial"/>
              </a:rPr>
              <a:t>Learning area</a:t>
            </a:r>
            <a:endParaRPr lang="en-AU" sz="1500" b="1" dirty="0">
              <a:solidFill>
                <a:srgbClr val="7F7F7F"/>
              </a:solidFill>
              <a:latin typeface="Calibri" panose="020F0502020204030204"/>
            </a:endParaRPr>
          </a:p>
        </p:txBody>
      </p:sp>
      <p:sp>
        <p:nvSpPr>
          <p:cNvPr id="4" name="TextBox 3">
            <a:extLst>
              <a:ext uri="{FF2B5EF4-FFF2-40B4-BE49-F238E27FC236}">
                <a16:creationId xmlns:a16="http://schemas.microsoft.com/office/drawing/2014/main" id="{8E86711B-3F85-7C6D-5BA4-0B588AD53DED}"/>
              </a:ext>
            </a:extLst>
          </p:cNvPr>
          <p:cNvSpPr txBox="1"/>
          <p:nvPr/>
        </p:nvSpPr>
        <p:spPr>
          <a:xfrm>
            <a:off x="2406411" y="2981278"/>
            <a:ext cx="2137126" cy="353943"/>
          </a:xfrm>
          <a:prstGeom prst="rect">
            <a:avLst/>
          </a:prstGeom>
          <a:noFill/>
        </p:spPr>
        <p:txBody>
          <a:bodyPr wrap="square" lIns="0" tIns="60960" rIns="0" bIns="60960" rtlCol="0" anchor="t">
            <a:spAutoFit/>
          </a:bodyPr>
          <a:lstStyle/>
          <a:p>
            <a:pPr algn="ctr" defTabSz="914377">
              <a:defRPr/>
            </a:pPr>
            <a:r>
              <a:rPr lang="en-AU" sz="1500" b="1">
                <a:solidFill>
                  <a:srgbClr val="7F7F7F"/>
                </a:solidFill>
                <a:latin typeface="Arial"/>
                <a:cs typeface="Arial"/>
              </a:rPr>
              <a:t>General capability</a:t>
            </a:r>
            <a:endParaRPr lang="en-AU" sz="1500" b="1">
              <a:solidFill>
                <a:srgbClr val="7F7F7F"/>
              </a:solidFill>
              <a:latin typeface="Calibri" panose="020F0502020204030204"/>
            </a:endParaRPr>
          </a:p>
        </p:txBody>
      </p:sp>
    </p:spTree>
    <p:extLst>
      <p:ext uri="{BB962C8B-B14F-4D97-AF65-F5344CB8AC3E}">
        <p14:creationId xmlns:p14="http://schemas.microsoft.com/office/powerpoint/2010/main" val="24325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9B3B5-B61C-E201-102C-AB0C571511D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A508BAA-3E2B-963E-EF6B-A1BDB4345774}"/>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Identify curriculum</a:t>
            </a:r>
          </a:p>
        </p:txBody>
      </p:sp>
      <p:sp>
        <p:nvSpPr>
          <p:cNvPr id="2" name="Rectangle: Rounded Corners 1">
            <a:extLst>
              <a:ext uri="{FF2B5EF4-FFF2-40B4-BE49-F238E27FC236}">
                <a16:creationId xmlns:a16="http://schemas.microsoft.com/office/drawing/2014/main" id="{A1ECE2C6-513D-B50F-4CD5-009C0F63C01A}"/>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4" name="Rectangle: Rounded Corners 3">
            <a:extLst>
              <a:ext uri="{FF2B5EF4-FFF2-40B4-BE49-F238E27FC236}">
                <a16:creationId xmlns:a16="http://schemas.microsoft.com/office/drawing/2014/main" id="{79D25F12-D9CD-24F2-8060-C645F40B4EEB}"/>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2F215F0-FBF1-F96F-D31F-073C8858F3C4}"/>
              </a:ext>
            </a:extLst>
          </p:cNvPr>
          <p:cNvSpPr/>
          <p:nvPr/>
        </p:nvSpPr>
        <p:spPr>
          <a:xfrm>
            <a:off x="8984910"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Provide opportunities for students to practise and receive feedback</a:t>
            </a:r>
          </a:p>
        </p:txBody>
      </p:sp>
      <p:sp>
        <p:nvSpPr>
          <p:cNvPr id="6" name="TextBox 5">
            <a:extLst>
              <a:ext uri="{FF2B5EF4-FFF2-40B4-BE49-F238E27FC236}">
                <a16:creationId xmlns:a16="http://schemas.microsoft.com/office/drawing/2014/main" id="{C907D402-7883-AEBB-E170-13E48ED84655}"/>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7" name="TextBox 6">
            <a:extLst>
              <a:ext uri="{FF2B5EF4-FFF2-40B4-BE49-F238E27FC236}">
                <a16:creationId xmlns:a16="http://schemas.microsoft.com/office/drawing/2014/main" id="{B1034377-B22C-9855-5B84-BFD6D8D858EC}"/>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a:solidFill>
                  <a:schemeClr val="accent1">
                    <a:lumMod val="20000"/>
                    <a:lumOff val="80000"/>
                  </a:schemeClr>
                </a:solidFill>
                <a:latin typeface="Arial"/>
                <a:cs typeface="Arial"/>
              </a:rPr>
              <a:t>Sequence teaching and learning</a:t>
            </a:r>
            <a:endParaRPr lang="en-AU" sz="1867" b="1">
              <a:solidFill>
                <a:schemeClr val="accent1">
                  <a:lumMod val="20000"/>
                  <a:lumOff val="80000"/>
                </a:schemeClr>
              </a:solidFill>
              <a:latin typeface="Calibri" panose="020F0502020204030204"/>
            </a:endParaRPr>
          </a:p>
        </p:txBody>
      </p:sp>
      <p:cxnSp>
        <p:nvCxnSpPr>
          <p:cNvPr id="9" name="Straight Arrow Connector 8">
            <a:extLst>
              <a:ext uri="{FF2B5EF4-FFF2-40B4-BE49-F238E27FC236}">
                <a16:creationId xmlns:a16="http://schemas.microsoft.com/office/drawing/2014/main" id="{73483CE7-915E-B7BD-2F9C-112D41F03F3B}"/>
              </a:ext>
            </a:extLst>
          </p:cNvPr>
          <p:cNvCxnSpPr>
            <a:cxnSpLocks/>
          </p:cNvCxnSpPr>
          <p:nvPr/>
        </p:nvCxnSpPr>
        <p:spPr>
          <a:xfrm>
            <a:off x="4812545" y="1812371"/>
            <a:ext cx="6029815" cy="0"/>
          </a:xfrm>
          <a:prstGeom prst="straightConnector1">
            <a:avLst/>
          </a:prstGeom>
          <a:ln w="3810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AA4F87F-040F-0677-9A30-8E3942FAF721}"/>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182B628-EBE6-2536-AC39-612AEB7E3ECC}"/>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0DFD36B-3F80-EFAD-4110-F66CEC5DC3B6}"/>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1D19616-B411-5691-8C4C-6E1786BEA49F}"/>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0D2B9A10-E130-80E2-D7F3-96182150FF79}"/>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D03AB95-0976-6FCA-10CC-9B5CE3EC7C57}"/>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C4D80423-7F60-3D4E-4C09-14085A9768DD}"/>
              </a:ext>
            </a:extLst>
          </p:cNvPr>
          <p:cNvSpPr/>
          <p:nvPr/>
        </p:nvSpPr>
        <p:spPr>
          <a:xfrm>
            <a:off x="5240001"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Select and sequence learning activities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within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planning</a:t>
            </a:r>
          </a:p>
        </p:txBody>
      </p:sp>
      <p:sp>
        <p:nvSpPr>
          <p:cNvPr id="23" name="Rectangle: Rounded Corners 22">
            <a:extLst>
              <a:ext uri="{FF2B5EF4-FFF2-40B4-BE49-F238E27FC236}">
                <a16:creationId xmlns:a16="http://schemas.microsoft.com/office/drawing/2014/main" id="{A657392F-6A72-5586-AFEE-2A10DA50E56C}"/>
              </a:ext>
            </a:extLst>
          </p:cNvPr>
          <p:cNvSpPr/>
          <p:nvPr/>
        </p:nvSpPr>
        <p:spPr>
          <a:xfrm>
            <a:off x="7112455"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Incorporate learning activities that model the general capability</a:t>
            </a:r>
          </a:p>
        </p:txBody>
      </p:sp>
      <p:sp>
        <p:nvSpPr>
          <p:cNvPr id="8" name="TextBox 7">
            <a:extLst>
              <a:ext uri="{FF2B5EF4-FFF2-40B4-BE49-F238E27FC236}">
                <a16:creationId xmlns:a16="http://schemas.microsoft.com/office/drawing/2014/main" id="{6AF4F25D-F393-1ED5-B1AA-0AE3DFE13639}"/>
              </a:ext>
            </a:extLst>
          </p:cNvPr>
          <p:cNvSpPr txBox="1"/>
          <p:nvPr/>
        </p:nvSpPr>
        <p:spPr>
          <a:xfrm>
            <a:off x="446034" y="2981278"/>
            <a:ext cx="1780938" cy="353943"/>
          </a:xfrm>
          <a:prstGeom prst="rect">
            <a:avLst/>
          </a:prstGeom>
          <a:noFill/>
        </p:spPr>
        <p:txBody>
          <a:bodyPr wrap="square" lIns="121920" tIns="60960" rIns="121920" bIns="60960" rtlCol="0" anchor="t">
            <a:spAutoFit/>
          </a:bodyPr>
          <a:lstStyle/>
          <a:p>
            <a:pPr algn="ctr" defTabSz="914377">
              <a:defRPr/>
            </a:pPr>
            <a:r>
              <a:rPr lang="en-AU" sz="1500" b="1" dirty="0">
                <a:solidFill>
                  <a:srgbClr val="7F7F7F"/>
                </a:solidFill>
                <a:latin typeface="Arial"/>
                <a:cs typeface="Arial"/>
              </a:rPr>
              <a:t>Learning area</a:t>
            </a:r>
            <a:endParaRPr lang="en-AU" sz="1500" b="1" dirty="0">
              <a:solidFill>
                <a:srgbClr val="7F7F7F"/>
              </a:solidFill>
              <a:latin typeface="Calibri" panose="020F0502020204030204"/>
            </a:endParaRPr>
          </a:p>
        </p:txBody>
      </p:sp>
      <p:sp>
        <p:nvSpPr>
          <p:cNvPr id="10" name="TextBox 9">
            <a:extLst>
              <a:ext uri="{FF2B5EF4-FFF2-40B4-BE49-F238E27FC236}">
                <a16:creationId xmlns:a16="http://schemas.microsoft.com/office/drawing/2014/main" id="{6AAF5728-96D7-6901-6742-9484903D61C3}"/>
              </a:ext>
            </a:extLst>
          </p:cNvPr>
          <p:cNvSpPr txBox="1"/>
          <p:nvPr/>
        </p:nvSpPr>
        <p:spPr>
          <a:xfrm>
            <a:off x="2406411" y="2981278"/>
            <a:ext cx="2137126" cy="353943"/>
          </a:xfrm>
          <a:prstGeom prst="rect">
            <a:avLst/>
          </a:prstGeom>
          <a:noFill/>
        </p:spPr>
        <p:txBody>
          <a:bodyPr wrap="square" lIns="0" tIns="60960" rIns="0" bIns="60960" rtlCol="0" anchor="t">
            <a:spAutoFit/>
          </a:bodyPr>
          <a:lstStyle/>
          <a:p>
            <a:pPr algn="ctr" defTabSz="914377">
              <a:defRPr/>
            </a:pPr>
            <a:r>
              <a:rPr lang="en-AU" sz="1500" b="1">
                <a:solidFill>
                  <a:srgbClr val="7F7F7F"/>
                </a:solidFill>
                <a:latin typeface="Arial"/>
                <a:cs typeface="Arial"/>
              </a:rPr>
              <a:t>General capability</a:t>
            </a:r>
            <a:endParaRPr lang="en-AU" sz="1500" b="1">
              <a:solidFill>
                <a:srgbClr val="7F7F7F"/>
              </a:solidFill>
              <a:latin typeface="Calibri" panose="020F0502020204030204"/>
            </a:endParaRPr>
          </a:p>
        </p:txBody>
      </p:sp>
    </p:spTree>
    <p:extLst>
      <p:ext uri="{BB962C8B-B14F-4D97-AF65-F5344CB8AC3E}">
        <p14:creationId xmlns:p14="http://schemas.microsoft.com/office/powerpoint/2010/main" val="390273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55A8C9-6BB3-A158-88DD-7E7E6AFCE11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03E622F-9F01-7229-5E20-F74C0D681BC6}"/>
              </a:ext>
            </a:extLst>
          </p:cNvPr>
          <p:cNvSpPr txBox="1">
            <a:spLocks/>
          </p:cNvSpPr>
          <p:nvPr/>
        </p:nvSpPr>
        <p:spPr>
          <a:xfrm>
            <a:off x="118753" y="366184"/>
            <a:ext cx="12073247" cy="5488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Years </a:t>
            </a:r>
            <a:r>
              <a:rPr lang="en-AU" sz="3000" dirty="0">
                <a:solidFill>
                  <a:srgbClr val="000000"/>
                </a:solidFill>
              </a:rPr>
              <a:t>7–8 Design and Technologies</a:t>
            </a:r>
            <a:r>
              <a:rPr kumimoji="0" lang="en-AU" sz="3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example</a:t>
            </a:r>
          </a:p>
        </p:txBody>
      </p:sp>
      <p:pic>
        <p:nvPicPr>
          <p:cNvPr id="24" name="Picture 23">
            <a:extLst>
              <a:ext uri="{FF2B5EF4-FFF2-40B4-BE49-F238E27FC236}">
                <a16:creationId xmlns:a16="http://schemas.microsoft.com/office/drawing/2014/main" id="{4424D7AB-27D7-46C2-A0F5-A9BD7D9E6D31}"/>
              </a:ext>
            </a:extLst>
          </p:cNvPr>
          <p:cNvPicPr>
            <a:picLocks noChangeAspect="1"/>
          </p:cNvPicPr>
          <p:nvPr/>
        </p:nvPicPr>
        <p:blipFill>
          <a:blip r:embed="rId3"/>
          <a:stretch>
            <a:fillRect/>
          </a:stretch>
        </p:blipFill>
        <p:spPr>
          <a:xfrm>
            <a:off x="436033" y="902503"/>
            <a:ext cx="2624219" cy="2516261"/>
          </a:xfrm>
          <a:prstGeom prst="rect">
            <a:avLst/>
          </a:prstGeom>
        </p:spPr>
      </p:pic>
      <p:sp>
        <p:nvSpPr>
          <p:cNvPr id="5" name="Rectangle 4">
            <a:extLst>
              <a:ext uri="{FF2B5EF4-FFF2-40B4-BE49-F238E27FC236}">
                <a16:creationId xmlns:a16="http://schemas.microsoft.com/office/drawing/2014/main" id="{5A45A807-AB5D-9352-D61F-679DEE2C544A}"/>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 name="Content Placeholder 3">
            <a:extLst>
              <a:ext uri="{FF2B5EF4-FFF2-40B4-BE49-F238E27FC236}">
                <a16:creationId xmlns:a16="http://schemas.microsoft.com/office/drawing/2014/main" id="{2BDD3F7E-7D6B-435D-440B-42EB8893114B}"/>
              </a:ext>
            </a:extLst>
          </p:cNvPr>
          <p:cNvGraphicFramePr>
            <a:graphicFrameLocks/>
          </p:cNvGraphicFramePr>
          <p:nvPr>
            <p:extLst>
              <p:ext uri="{D42A27DB-BD31-4B8C-83A1-F6EECF244321}">
                <p14:modId xmlns:p14="http://schemas.microsoft.com/office/powerpoint/2010/main" val="1932565057"/>
              </p:ext>
            </p:extLst>
          </p:nvPr>
        </p:nvGraphicFramePr>
        <p:xfrm>
          <a:off x="3089469" y="988035"/>
          <a:ext cx="5495731" cy="2651704"/>
        </p:xfrm>
        <a:graphic>
          <a:graphicData uri="http://schemas.openxmlformats.org/drawingml/2006/table">
            <a:tbl>
              <a:tblPr firstRow="1" bandRow="1">
                <a:tableStyleId>{17292A2E-F333-43FB-9621-5CBBE7FDCDCB}</a:tableStyleId>
              </a:tblPr>
              <a:tblGrid>
                <a:gridCol w="2133321">
                  <a:extLst>
                    <a:ext uri="{9D8B030D-6E8A-4147-A177-3AD203B41FA5}">
                      <a16:colId xmlns:a16="http://schemas.microsoft.com/office/drawing/2014/main" val="20000"/>
                    </a:ext>
                  </a:extLst>
                </a:gridCol>
                <a:gridCol w="3362410">
                  <a:extLst>
                    <a:ext uri="{9D8B030D-6E8A-4147-A177-3AD203B41FA5}">
                      <a16:colId xmlns:a16="http://schemas.microsoft.com/office/drawing/2014/main" val="20001"/>
                    </a:ext>
                  </a:extLst>
                </a:gridCol>
              </a:tblGrid>
              <a:tr h="504375">
                <a:tc>
                  <a:txBody>
                    <a:bodyPr/>
                    <a:lstStyle/>
                    <a:p>
                      <a:pPr algn="ctr"/>
                      <a:r>
                        <a:rPr lang="en-AU" sz="1500" dirty="0">
                          <a:latin typeface="Arial" panose="020B0604020202020204" pitchFamily="34" charset="0"/>
                          <a:cs typeface="Arial" panose="020B0604020202020204" pitchFamily="34" charset="0"/>
                        </a:rPr>
                        <a:t>Aspect of the </a:t>
                      </a:r>
                      <a:br>
                        <a:rPr lang="en-AU" sz="1500" dirty="0">
                          <a:latin typeface="Arial" panose="020B0604020202020204" pitchFamily="34" charset="0"/>
                          <a:cs typeface="Arial" panose="020B0604020202020204" pitchFamily="34" charset="0"/>
                        </a:rPr>
                      </a:br>
                      <a:r>
                        <a:rPr lang="en-AU" sz="1500" dirty="0">
                          <a:latin typeface="Arial" panose="020B0604020202020204" pitchFamily="34" charset="0"/>
                          <a:cs typeface="Arial" panose="020B0604020202020204" pitchFamily="34" charset="0"/>
                        </a:rPr>
                        <a:t>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374615">
                <a:tc>
                  <a:txBody>
                    <a:bodyPr/>
                    <a:lstStyle/>
                    <a:p>
                      <a:r>
                        <a:rPr lang="en-AU" sz="1500" dirty="0">
                          <a:solidFill>
                            <a:schemeClr val="tx2"/>
                          </a:solidFill>
                          <a:latin typeface="Arial" panose="020B0604020202020204" pitchFamily="34" charset="0"/>
                          <a:cs typeface="Arial" panose="020B0604020202020204" pitchFamily="34" charset="0"/>
                        </a:rPr>
                        <a:t>They communicate design ideas and solutions to audiences using technical terms and graphical representation techniques, including using digital tools.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Generate, test, iterate and communicate design ideas, processes and solutions using technical terms and graphical representation techniques, including using digital tools</a:t>
                      </a:r>
                      <a:r>
                        <a:rPr lang="en-US" sz="1500" b="1" dirty="0">
                          <a:solidFill>
                            <a:schemeClr val="tx2"/>
                          </a:solidFill>
                          <a:latin typeface="Arial" panose="020B0604020202020204" pitchFamily="34" charset="0"/>
                          <a:cs typeface="Arial" panose="020B0604020202020204" pitchFamily="34" charset="0"/>
                        </a:rPr>
                        <a:t> </a:t>
                      </a:r>
                      <a:r>
                        <a:rPr lang="en-US" sz="1500" dirty="0">
                          <a:solidFill>
                            <a:schemeClr val="tx2"/>
                          </a:solidFill>
                          <a:latin typeface="Arial" panose="020B0604020202020204" pitchFamily="34" charset="0"/>
                          <a:cs typeface="Arial" panose="020B0604020202020204" pitchFamily="34" charset="0"/>
                        </a:rPr>
                        <a:t>(AC9TDE8P02).</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Content Placeholder 3">
            <a:extLst>
              <a:ext uri="{FF2B5EF4-FFF2-40B4-BE49-F238E27FC236}">
                <a16:creationId xmlns:a16="http://schemas.microsoft.com/office/drawing/2014/main" id="{B16D681C-9C4B-21A0-F566-9FC14D45CD10}"/>
              </a:ext>
            </a:extLst>
          </p:cNvPr>
          <p:cNvGraphicFramePr>
            <a:graphicFrameLocks/>
          </p:cNvGraphicFramePr>
          <p:nvPr>
            <p:extLst>
              <p:ext uri="{D42A27DB-BD31-4B8C-83A1-F6EECF244321}">
                <p14:modId xmlns:p14="http://schemas.microsoft.com/office/powerpoint/2010/main" val="1259303148"/>
              </p:ext>
            </p:extLst>
          </p:nvPr>
        </p:nvGraphicFramePr>
        <p:xfrm>
          <a:off x="481288" y="4157472"/>
          <a:ext cx="8103912" cy="1798024"/>
        </p:xfrm>
        <a:graphic>
          <a:graphicData uri="http://schemas.openxmlformats.org/drawingml/2006/table">
            <a:tbl>
              <a:tblPr firstRow="1" bandRow="1">
                <a:tableStyleId>{17292A2E-F333-43FB-9621-5CBBE7FDCDCB}</a:tableStyleId>
              </a:tblPr>
              <a:tblGrid>
                <a:gridCol w="8103912">
                  <a:extLst>
                    <a:ext uri="{9D8B030D-6E8A-4147-A177-3AD203B41FA5}">
                      <a16:colId xmlns:a16="http://schemas.microsoft.com/office/drawing/2014/main" val="20000"/>
                    </a:ext>
                  </a:extLst>
                </a:gridCol>
              </a:tblGrid>
              <a:tr h="357650">
                <a:tc>
                  <a:txBody>
                    <a:bodyPr/>
                    <a:lstStyle/>
                    <a:p>
                      <a:r>
                        <a:rPr lang="en-AU" sz="1600" dirty="0">
                          <a:latin typeface="Arial" panose="020B0604020202020204" pitchFamily="34" charset="0"/>
                          <a:cs typeface="Arial" panose="020B0604020202020204" pitchFamily="34" charset="0"/>
                        </a:rPr>
                        <a:t>Unit 1 — Promoting healthy food in the digital age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440374">
                <a:tc>
                  <a:txBody>
                    <a:bodyPr/>
                    <a:lstStyle/>
                    <a:p>
                      <a:r>
                        <a:rPr lang="en-US" sz="1450" dirty="0">
                          <a:solidFill>
                            <a:schemeClr val="tx2"/>
                          </a:solidFill>
                          <a:latin typeface="Arial" panose="020B0604020202020204" pitchFamily="34" charset="0"/>
                          <a:cs typeface="Arial" panose="020B0604020202020204" pitchFamily="34" charset="0"/>
                        </a:rPr>
                        <a:t>Students analyse opportunities for sharing meal recipes and use food preparation and presentation techniques to encourage healthy eating. They produce a recipe and capture images to support the recipes step-by-step instructions and the presentation of the finished meal. Students communicate their designed solution to encourage healthy eating using a mock social media post or digital recording including digital images.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Rounded Corners 5">
            <a:extLst>
              <a:ext uri="{FF2B5EF4-FFF2-40B4-BE49-F238E27FC236}">
                <a16:creationId xmlns:a16="http://schemas.microsoft.com/office/drawing/2014/main" id="{A27FE31B-6C03-9F8E-2661-01DB4008E5AE}"/>
              </a:ext>
            </a:extLst>
          </p:cNvPr>
          <p:cNvSpPr/>
          <p:nvPr/>
        </p:nvSpPr>
        <p:spPr>
          <a:xfrm>
            <a:off x="481289" y="1950049"/>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5641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7FE9A-F6B8-4CA2-3FF6-5AEDEC6FA0EA}"/>
            </a:ext>
          </a:extLst>
        </p:cNvPr>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2EAE0A01-1F87-7114-3483-E90544B9A1EC}"/>
              </a:ext>
            </a:extLst>
          </p:cNvPr>
          <p:cNvGraphicFramePr>
            <a:graphicFrameLocks/>
          </p:cNvGraphicFramePr>
          <p:nvPr/>
        </p:nvGraphicFramePr>
        <p:xfrm>
          <a:off x="3089470" y="988034"/>
          <a:ext cx="5495730" cy="2874865"/>
        </p:xfrm>
        <a:graphic>
          <a:graphicData uri="http://schemas.openxmlformats.org/drawingml/2006/table">
            <a:tbl>
              <a:tblPr firstRow="1" bandRow="1">
                <a:tableStyleId>{17292A2E-F333-43FB-9621-5CBBE7FDCDCB}</a:tableStyleId>
              </a:tblPr>
              <a:tblGrid>
                <a:gridCol w="2133320">
                  <a:extLst>
                    <a:ext uri="{9D8B030D-6E8A-4147-A177-3AD203B41FA5}">
                      <a16:colId xmlns:a16="http://schemas.microsoft.com/office/drawing/2014/main" val="20000"/>
                    </a:ext>
                  </a:extLst>
                </a:gridCol>
                <a:gridCol w="3362410">
                  <a:extLst>
                    <a:ext uri="{9D8B030D-6E8A-4147-A177-3AD203B41FA5}">
                      <a16:colId xmlns:a16="http://schemas.microsoft.com/office/drawing/2014/main" val="20001"/>
                    </a:ext>
                  </a:extLst>
                </a:gridCol>
              </a:tblGrid>
              <a:tr h="668082">
                <a:tc>
                  <a:txBody>
                    <a:bodyPr/>
                    <a:lstStyle/>
                    <a:p>
                      <a:pPr algn="ctr"/>
                      <a:r>
                        <a:rPr lang="en-AU" sz="1500" dirty="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120513">
                <a:tc>
                  <a:txBody>
                    <a:bodyPr/>
                    <a:lstStyle/>
                    <a:p>
                      <a:r>
                        <a:rPr lang="en-AU" sz="1500" dirty="0">
                          <a:solidFill>
                            <a:schemeClr val="tx2"/>
                          </a:solidFill>
                          <a:latin typeface="Arial" panose="020B0604020202020204" pitchFamily="34" charset="0"/>
                          <a:cs typeface="Arial" panose="020B0604020202020204" pitchFamily="34" charset="0"/>
                        </a:rPr>
                        <a:t>They communicate design ideas and solutions to audiences using technical terms and graphical representation techniques, including using digital tools.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Generate, test, iterate and communicate design ideas, processes and solutions using technical terms and graphical representation techniques, including using digital tools</a:t>
                      </a:r>
                      <a:r>
                        <a:rPr lang="en-US" sz="1500" b="1" dirty="0">
                          <a:solidFill>
                            <a:schemeClr val="tx2"/>
                          </a:solidFill>
                          <a:latin typeface="Arial" panose="020B0604020202020204" pitchFamily="34" charset="0"/>
                          <a:cs typeface="Arial" panose="020B0604020202020204" pitchFamily="34" charset="0"/>
                        </a:rPr>
                        <a:t> </a:t>
                      </a:r>
                      <a:r>
                        <a:rPr lang="en-US" sz="1500" dirty="0">
                          <a:solidFill>
                            <a:schemeClr val="tx2"/>
                          </a:solidFill>
                          <a:latin typeface="Arial" panose="020B0604020202020204" pitchFamily="34" charset="0"/>
                          <a:cs typeface="Arial" panose="020B0604020202020204" pitchFamily="34" charset="0"/>
                        </a:rPr>
                        <a:t>(AC9TDE8P02).</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Content Placeholder 3">
            <a:extLst>
              <a:ext uri="{FF2B5EF4-FFF2-40B4-BE49-F238E27FC236}">
                <a16:creationId xmlns:a16="http://schemas.microsoft.com/office/drawing/2014/main" id="{904F5E13-8755-BB09-2C54-952D8104AD9D}"/>
              </a:ext>
            </a:extLst>
          </p:cNvPr>
          <p:cNvGraphicFramePr>
            <a:graphicFrameLocks/>
          </p:cNvGraphicFramePr>
          <p:nvPr>
            <p:extLst>
              <p:ext uri="{D42A27DB-BD31-4B8C-83A1-F6EECF244321}">
                <p14:modId xmlns:p14="http://schemas.microsoft.com/office/powerpoint/2010/main" val="3159766406"/>
              </p:ext>
            </p:extLst>
          </p:nvPr>
        </p:nvGraphicFramePr>
        <p:xfrm>
          <a:off x="481289" y="4157472"/>
          <a:ext cx="8103912" cy="1798024"/>
        </p:xfrm>
        <a:graphic>
          <a:graphicData uri="http://schemas.openxmlformats.org/drawingml/2006/table">
            <a:tbl>
              <a:tblPr firstRow="1" bandRow="1">
                <a:tableStyleId>{17292A2E-F333-43FB-9621-5CBBE7FDCDCB}</a:tableStyleId>
              </a:tblPr>
              <a:tblGrid>
                <a:gridCol w="8103912">
                  <a:extLst>
                    <a:ext uri="{9D8B030D-6E8A-4147-A177-3AD203B41FA5}">
                      <a16:colId xmlns:a16="http://schemas.microsoft.com/office/drawing/2014/main" val="20000"/>
                    </a:ext>
                  </a:extLst>
                </a:gridCol>
              </a:tblGrid>
              <a:tr h="357650">
                <a:tc>
                  <a:txBody>
                    <a:bodyPr/>
                    <a:lstStyle/>
                    <a:p>
                      <a:r>
                        <a:rPr lang="en-AU" sz="1600" dirty="0">
                          <a:latin typeface="Arial" panose="020B0604020202020204" pitchFamily="34" charset="0"/>
                          <a:cs typeface="Arial" panose="020B0604020202020204" pitchFamily="34" charset="0"/>
                        </a:rPr>
                        <a:t>Unit 1 — Promoting healthy food in the digital age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440374">
                <a:tc>
                  <a:txBody>
                    <a:bodyPr/>
                    <a:lstStyle/>
                    <a:p>
                      <a:r>
                        <a:rPr lang="en-US" sz="1450" dirty="0">
                          <a:solidFill>
                            <a:schemeClr val="tx2"/>
                          </a:solidFill>
                          <a:latin typeface="Arial" panose="020B0604020202020204" pitchFamily="34" charset="0"/>
                          <a:cs typeface="Arial" panose="020B0604020202020204" pitchFamily="34" charset="0"/>
                        </a:rPr>
                        <a:t>Students analyse opportunities for sharing meal recipes and use food preparation and presentation techniques to encourage healthy eating. They produce a recipe and capture images to support the recipes step-by-step instructions and the presentation of the finished meal. Students communicate their designed solution to encourage healthy eating using a digital recording including digital images.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5">
            <a:extLst>
              <a:ext uri="{FF2B5EF4-FFF2-40B4-BE49-F238E27FC236}">
                <a16:creationId xmlns:a16="http://schemas.microsoft.com/office/drawing/2014/main" id="{12D135A7-99C9-C863-98AD-AD6A8BD5C36D}"/>
              </a:ext>
            </a:extLst>
          </p:cNvPr>
          <p:cNvPicPr>
            <a:picLocks noChangeAspect="1"/>
          </p:cNvPicPr>
          <p:nvPr/>
        </p:nvPicPr>
        <p:blipFill>
          <a:blip r:embed="rId3"/>
          <a:stretch>
            <a:fillRect/>
          </a:stretch>
        </p:blipFill>
        <p:spPr>
          <a:xfrm>
            <a:off x="436033" y="902503"/>
            <a:ext cx="2624219" cy="2516261"/>
          </a:xfrm>
          <a:prstGeom prst="rect">
            <a:avLst/>
          </a:prstGeom>
        </p:spPr>
      </p:pic>
      <p:sp>
        <p:nvSpPr>
          <p:cNvPr id="8" name="Rectangle 7">
            <a:extLst>
              <a:ext uri="{FF2B5EF4-FFF2-40B4-BE49-F238E27FC236}">
                <a16:creationId xmlns:a16="http://schemas.microsoft.com/office/drawing/2014/main" id="{AD9C6A82-15B5-E9A3-6CCC-96F6512FD541}"/>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FD9DB52F-5047-4E70-655F-E865C76A03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245" y="902503"/>
            <a:ext cx="3047722" cy="3443726"/>
          </a:xfrm>
          <a:prstGeom prst="rect">
            <a:avLst/>
          </a:prstGeom>
          <a:effectLst>
            <a:outerShdw blurRad="63500" sx="102000" sy="102000" algn="ctr" rotWithShape="0">
              <a:prstClr val="black">
                <a:alpha val="40000"/>
              </a:prstClr>
            </a:outerShdw>
          </a:effectLst>
        </p:spPr>
      </p:pic>
      <p:sp>
        <p:nvSpPr>
          <p:cNvPr id="5" name="Title 1">
            <a:extLst>
              <a:ext uri="{FF2B5EF4-FFF2-40B4-BE49-F238E27FC236}">
                <a16:creationId xmlns:a16="http://schemas.microsoft.com/office/drawing/2014/main" id="{B40D63BE-D1B8-72CA-040A-6A4B6E767616}"/>
              </a:ext>
            </a:extLst>
          </p:cNvPr>
          <p:cNvSpPr txBox="1">
            <a:spLocks/>
          </p:cNvSpPr>
          <p:nvPr/>
        </p:nvSpPr>
        <p:spPr>
          <a:xfrm>
            <a:off x="118753" y="366184"/>
            <a:ext cx="12073247" cy="5488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Years </a:t>
            </a:r>
            <a:r>
              <a:rPr lang="en-AU" sz="3000" dirty="0">
                <a:solidFill>
                  <a:srgbClr val="000000"/>
                </a:solidFill>
              </a:rPr>
              <a:t>7–8 Design and Technologies</a:t>
            </a:r>
            <a:r>
              <a:rPr kumimoji="0" lang="en-AU" sz="3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example</a:t>
            </a:r>
          </a:p>
        </p:txBody>
      </p:sp>
      <p:sp>
        <p:nvSpPr>
          <p:cNvPr id="3" name="Rectangle: Rounded Corners 2">
            <a:extLst>
              <a:ext uri="{FF2B5EF4-FFF2-40B4-BE49-F238E27FC236}">
                <a16:creationId xmlns:a16="http://schemas.microsoft.com/office/drawing/2014/main" id="{A501D8C2-5EA9-272C-A23C-6768BA706E1B}"/>
              </a:ext>
            </a:extLst>
          </p:cNvPr>
          <p:cNvSpPr/>
          <p:nvPr/>
        </p:nvSpPr>
        <p:spPr>
          <a:xfrm>
            <a:off x="1800501" y="1935592"/>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1629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C457-A5CD-229A-479B-0CBEE5C7B5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DF76B6-6003-B306-3B53-BB34BB4F8EB9}"/>
              </a:ext>
            </a:extLst>
          </p:cNvPr>
          <p:cNvSpPr>
            <a:spLocks noGrp="1"/>
          </p:cNvSpPr>
          <p:nvPr>
            <p:ph type="title" idx="4294967295"/>
          </p:nvPr>
        </p:nvSpPr>
        <p:spPr>
          <a:xfrm>
            <a:off x="6523568" y="366184"/>
            <a:ext cx="5668433" cy="480483"/>
          </a:xfrm>
        </p:spPr>
        <p:txBody>
          <a:bodyPr/>
          <a:lstStyle/>
          <a:p>
            <a:r>
              <a:rPr lang="en-AU" dirty="0"/>
              <a:t>Success criteria</a:t>
            </a:r>
          </a:p>
        </p:txBody>
      </p:sp>
      <p:sp>
        <p:nvSpPr>
          <p:cNvPr id="5" name="Text Placeholder 4">
            <a:extLst>
              <a:ext uri="{FF2B5EF4-FFF2-40B4-BE49-F238E27FC236}">
                <a16:creationId xmlns:a16="http://schemas.microsoft.com/office/drawing/2014/main" id="{2150B1C5-C10E-0DE3-5808-4459802E8534}"/>
              </a:ext>
            </a:extLst>
          </p:cNvPr>
          <p:cNvSpPr>
            <a:spLocks noGrp="1"/>
          </p:cNvSpPr>
          <p:nvPr>
            <p:ph type="body" sz="quarter" idx="4294967295"/>
          </p:nvPr>
        </p:nvSpPr>
        <p:spPr>
          <a:xfrm>
            <a:off x="453387" y="366184"/>
            <a:ext cx="4986867" cy="480483"/>
          </a:xfrm>
        </p:spPr>
        <p:txBody>
          <a:bodyPr>
            <a:noAutofit/>
          </a:bodyPr>
          <a:lstStyle/>
          <a:p>
            <a:r>
              <a:rPr lang="en-AU" sz="3200" b="1" dirty="0"/>
              <a:t>Learning goal</a:t>
            </a:r>
          </a:p>
        </p:txBody>
      </p:sp>
      <p:sp>
        <p:nvSpPr>
          <p:cNvPr id="6" name="Text Placeholder 5">
            <a:extLst>
              <a:ext uri="{FF2B5EF4-FFF2-40B4-BE49-F238E27FC236}">
                <a16:creationId xmlns:a16="http://schemas.microsoft.com/office/drawing/2014/main" id="{266277B2-6092-A334-0180-3935510415FA}"/>
              </a:ext>
            </a:extLst>
          </p:cNvPr>
          <p:cNvSpPr>
            <a:spLocks noGrp="1"/>
          </p:cNvSpPr>
          <p:nvPr>
            <p:ph type="body" sz="quarter" idx="4294967295"/>
          </p:nvPr>
        </p:nvSpPr>
        <p:spPr>
          <a:xfrm>
            <a:off x="6521451" y="1098551"/>
            <a:ext cx="5670549" cy="4417483"/>
          </a:xfrm>
        </p:spPr>
        <p:txBody>
          <a:bodyPr/>
          <a:lstStyle/>
          <a:p>
            <a:r>
              <a:rPr lang="en-AU" dirty="0">
                <a:latin typeface="Arial"/>
                <a:cs typeface="Arial"/>
              </a:rPr>
              <a:t>You will know you are </a:t>
            </a:r>
            <a:br>
              <a:rPr lang="en-AU" dirty="0">
                <a:latin typeface="Arial"/>
                <a:cs typeface="Arial"/>
              </a:rPr>
            </a:br>
            <a:r>
              <a:rPr lang="en-AU" dirty="0">
                <a:latin typeface="Arial"/>
                <a:cs typeface="Arial"/>
              </a:rPr>
              <a:t>successful if you:</a:t>
            </a:r>
          </a:p>
          <a:p>
            <a:pPr marL="457189" indent="-457189">
              <a:buFont typeface="Arial" panose="020B0604020202020204" pitchFamily="34" charset="0"/>
              <a:buChar char="•"/>
            </a:pPr>
            <a:r>
              <a:rPr lang="en-AU" dirty="0">
                <a:latin typeface="Arial"/>
                <a:cs typeface="Arial"/>
              </a:rPr>
              <a:t>understand the structure </a:t>
            </a:r>
            <a:br>
              <a:rPr lang="en-AU" dirty="0">
                <a:latin typeface="Arial"/>
                <a:cs typeface="Arial"/>
              </a:rPr>
            </a:br>
            <a:r>
              <a:rPr lang="en-AU" dirty="0">
                <a:latin typeface="Arial"/>
                <a:cs typeface="Arial"/>
              </a:rPr>
              <a:t>and content of the </a:t>
            </a:r>
            <a:r>
              <a:rPr lang="en-US" dirty="0">
                <a:solidFill>
                  <a:srgbClr val="000000"/>
                </a:solidFill>
              </a:rPr>
              <a:t>Digital literacy general </a:t>
            </a:r>
            <a:r>
              <a:rPr lang="en-US">
                <a:solidFill>
                  <a:srgbClr val="000000"/>
                </a:solidFill>
              </a:rPr>
              <a:t>capability </a:t>
            </a:r>
            <a:endParaRPr lang="en-US" dirty="0">
              <a:solidFill>
                <a:srgbClr val="000000"/>
              </a:solidFill>
            </a:endParaRPr>
          </a:p>
          <a:p>
            <a:pPr marL="457189" indent="-457189">
              <a:buFont typeface="Arial" panose="020B0604020202020204" pitchFamily="34" charset="0"/>
              <a:buChar char="•"/>
            </a:pPr>
            <a:r>
              <a:rPr lang="en-US" dirty="0">
                <a:latin typeface="Arial"/>
                <a:cs typeface="Arial"/>
              </a:rPr>
              <a:t>identify strategies to embed </a:t>
            </a:r>
            <a:br>
              <a:rPr lang="en-US" dirty="0">
                <a:latin typeface="Arial"/>
                <a:cs typeface="Arial"/>
              </a:rPr>
            </a:br>
            <a:r>
              <a:rPr lang="en-US" dirty="0">
                <a:latin typeface="Arial"/>
                <a:cs typeface="Arial"/>
              </a:rPr>
              <a:t>this general capability </a:t>
            </a:r>
          </a:p>
          <a:p>
            <a:pPr marL="457189" indent="-457189">
              <a:buFont typeface="Arial" panose="020B0604020202020204" pitchFamily="34" charset="0"/>
              <a:buChar char="•"/>
            </a:pPr>
            <a:r>
              <a:rPr lang="en-US" dirty="0">
                <a:latin typeface="Arial"/>
                <a:cs typeface="Arial"/>
              </a:rPr>
              <a:t>use QCAA resources to </a:t>
            </a:r>
            <a:br>
              <a:rPr lang="en-US" dirty="0">
                <a:latin typeface="Arial"/>
                <a:cs typeface="Arial"/>
              </a:rPr>
            </a:br>
            <a:r>
              <a:rPr lang="en-US" dirty="0">
                <a:latin typeface="Arial"/>
                <a:cs typeface="Arial"/>
              </a:rPr>
              <a:t>inform and support planning.</a:t>
            </a:r>
          </a:p>
        </p:txBody>
      </p:sp>
      <p:sp>
        <p:nvSpPr>
          <p:cNvPr id="2" name="Content Placeholder 3">
            <a:extLst>
              <a:ext uri="{FF2B5EF4-FFF2-40B4-BE49-F238E27FC236}">
                <a16:creationId xmlns:a16="http://schemas.microsoft.com/office/drawing/2014/main" id="{CFC9AEB8-1497-DE0F-2C6F-641A3D82F131}"/>
              </a:ext>
            </a:extLst>
          </p:cNvPr>
          <p:cNvSpPr txBox="1">
            <a:spLocks/>
          </p:cNvSpPr>
          <p:nvPr/>
        </p:nvSpPr>
        <p:spPr>
          <a:xfrm>
            <a:off x="453388" y="1169686"/>
            <a:ext cx="4986865" cy="4487812"/>
          </a:xfrm>
          <a:prstGeom prst="rect">
            <a:avLst/>
          </a:prstGeom>
        </p:spPr>
        <p:txBody>
          <a:bodyPr lIns="0" tIns="0" rIns="0" bIns="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fontAlgn="base">
              <a:spcBef>
                <a:spcPts val="800"/>
              </a:spcBef>
              <a:spcAft>
                <a:spcPct val="0"/>
              </a:spcAft>
            </a:pPr>
            <a:r>
              <a:rPr lang="en-US" sz="2667" dirty="0">
                <a:solidFill>
                  <a:srgbClr val="000000"/>
                </a:solidFill>
              </a:rPr>
              <a:t>To develop a deeper understanding of the Australian Curriculum v9.0 Digital literacy general capability.</a:t>
            </a:r>
          </a:p>
        </p:txBody>
      </p:sp>
      <p:cxnSp>
        <p:nvCxnSpPr>
          <p:cNvPr id="10" name="Straight Connector 9">
            <a:extLst>
              <a:ext uri="{FF2B5EF4-FFF2-40B4-BE49-F238E27FC236}">
                <a16:creationId xmlns:a16="http://schemas.microsoft.com/office/drawing/2014/main" id="{1C92B06C-AF8C-5E14-ECE0-EAC8E78BD129}"/>
              </a:ext>
            </a:extLst>
          </p:cNvPr>
          <p:cNvCxnSpPr>
            <a:cxnSpLocks/>
          </p:cNvCxnSpPr>
          <p:nvPr/>
        </p:nvCxnSpPr>
        <p:spPr bwMode="auto">
          <a:xfrm>
            <a:off x="5922693" y="1185078"/>
            <a:ext cx="0" cy="4487845"/>
          </a:xfrm>
          <a:prstGeom prst="line">
            <a:avLst/>
          </a:prstGeom>
          <a:ln w="19050"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544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6545EA-560B-464F-663B-0697C2C392BC}"/>
            </a:ext>
          </a:extLst>
        </p:cNvPr>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A6C66B25-176B-0EF1-F298-E7C35E1701DE}"/>
              </a:ext>
            </a:extLst>
          </p:cNvPr>
          <p:cNvGraphicFramePr>
            <a:graphicFrameLocks/>
          </p:cNvGraphicFramePr>
          <p:nvPr/>
        </p:nvGraphicFramePr>
        <p:xfrm>
          <a:off x="3089470" y="988034"/>
          <a:ext cx="5495730" cy="2874865"/>
        </p:xfrm>
        <a:graphic>
          <a:graphicData uri="http://schemas.openxmlformats.org/drawingml/2006/table">
            <a:tbl>
              <a:tblPr firstRow="1" bandRow="1">
                <a:tableStyleId>{17292A2E-F333-43FB-9621-5CBBE7FDCDCB}</a:tableStyleId>
              </a:tblPr>
              <a:tblGrid>
                <a:gridCol w="2133320">
                  <a:extLst>
                    <a:ext uri="{9D8B030D-6E8A-4147-A177-3AD203B41FA5}">
                      <a16:colId xmlns:a16="http://schemas.microsoft.com/office/drawing/2014/main" val="20000"/>
                    </a:ext>
                  </a:extLst>
                </a:gridCol>
                <a:gridCol w="3362410">
                  <a:extLst>
                    <a:ext uri="{9D8B030D-6E8A-4147-A177-3AD203B41FA5}">
                      <a16:colId xmlns:a16="http://schemas.microsoft.com/office/drawing/2014/main" val="20001"/>
                    </a:ext>
                  </a:extLst>
                </a:gridCol>
              </a:tblGrid>
              <a:tr h="668082">
                <a:tc>
                  <a:txBody>
                    <a:bodyPr/>
                    <a:lstStyle/>
                    <a:p>
                      <a:pPr algn="ctr"/>
                      <a:r>
                        <a:rPr lang="en-AU" sz="1500" dirty="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120513">
                <a:tc>
                  <a:txBody>
                    <a:bodyPr/>
                    <a:lstStyle/>
                    <a:p>
                      <a:r>
                        <a:rPr lang="en-AU" sz="1500" dirty="0">
                          <a:solidFill>
                            <a:schemeClr val="tx2"/>
                          </a:solidFill>
                          <a:latin typeface="Arial" panose="020B0604020202020204" pitchFamily="34" charset="0"/>
                          <a:cs typeface="Arial" panose="020B0604020202020204" pitchFamily="34" charset="0"/>
                        </a:rPr>
                        <a:t>They communicate design ideas and solutions to audiences using technical terms and graphical representation techniques, including using digital tools.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Generate, test, iterate and communicate design ideas, processes and solutions using technical terms and graphical representation techniques, including using digital tools</a:t>
                      </a:r>
                      <a:r>
                        <a:rPr lang="en-US" sz="1500" b="1" dirty="0">
                          <a:solidFill>
                            <a:schemeClr val="tx2"/>
                          </a:solidFill>
                          <a:latin typeface="Arial" panose="020B0604020202020204" pitchFamily="34" charset="0"/>
                          <a:cs typeface="Arial" panose="020B0604020202020204" pitchFamily="34" charset="0"/>
                        </a:rPr>
                        <a:t> </a:t>
                      </a:r>
                      <a:r>
                        <a:rPr lang="en-US" sz="1500" dirty="0">
                          <a:solidFill>
                            <a:schemeClr val="tx2"/>
                          </a:solidFill>
                          <a:latin typeface="Arial" panose="020B0604020202020204" pitchFamily="34" charset="0"/>
                          <a:cs typeface="Arial" panose="020B0604020202020204" pitchFamily="34" charset="0"/>
                        </a:rPr>
                        <a:t>(AC9TDE8P02).</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Content Placeholder 3">
            <a:extLst>
              <a:ext uri="{FF2B5EF4-FFF2-40B4-BE49-F238E27FC236}">
                <a16:creationId xmlns:a16="http://schemas.microsoft.com/office/drawing/2014/main" id="{87E7D50B-C7E3-7EFE-0772-5EA7572D4324}"/>
              </a:ext>
            </a:extLst>
          </p:cNvPr>
          <p:cNvGraphicFramePr>
            <a:graphicFrameLocks/>
          </p:cNvGraphicFramePr>
          <p:nvPr>
            <p:extLst>
              <p:ext uri="{D42A27DB-BD31-4B8C-83A1-F6EECF244321}">
                <p14:modId xmlns:p14="http://schemas.microsoft.com/office/powerpoint/2010/main" val="1859319179"/>
              </p:ext>
            </p:extLst>
          </p:nvPr>
        </p:nvGraphicFramePr>
        <p:xfrm>
          <a:off x="481288" y="4157472"/>
          <a:ext cx="8092696" cy="1798024"/>
        </p:xfrm>
        <a:graphic>
          <a:graphicData uri="http://schemas.openxmlformats.org/drawingml/2006/table">
            <a:tbl>
              <a:tblPr firstRow="1" bandRow="1">
                <a:tableStyleId>{17292A2E-F333-43FB-9621-5CBBE7FDCDCB}</a:tableStyleId>
              </a:tblPr>
              <a:tblGrid>
                <a:gridCol w="8092696">
                  <a:extLst>
                    <a:ext uri="{9D8B030D-6E8A-4147-A177-3AD203B41FA5}">
                      <a16:colId xmlns:a16="http://schemas.microsoft.com/office/drawing/2014/main" val="20000"/>
                    </a:ext>
                  </a:extLst>
                </a:gridCol>
              </a:tblGrid>
              <a:tr h="357650">
                <a:tc>
                  <a:txBody>
                    <a:bodyPr/>
                    <a:lstStyle/>
                    <a:p>
                      <a:r>
                        <a:rPr lang="en-AU" sz="1600" dirty="0">
                          <a:latin typeface="Arial" panose="020B0604020202020204" pitchFamily="34" charset="0"/>
                          <a:cs typeface="Arial" panose="020B0604020202020204" pitchFamily="34" charset="0"/>
                        </a:rPr>
                        <a:t>Unit 1 — Promoting healthy food in the digital age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440374">
                <a:tc>
                  <a:txBody>
                    <a:bodyPr/>
                    <a:lstStyle/>
                    <a:p>
                      <a:r>
                        <a:rPr lang="en-US" sz="1450" dirty="0">
                          <a:solidFill>
                            <a:schemeClr val="tx2"/>
                          </a:solidFill>
                          <a:latin typeface="Arial" panose="020B0604020202020204" pitchFamily="34" charset="0"/>
                          <a:cs typeface="Arial" panose="020B0604020202020204" pitchFamily="34" charset="0"/>
                        </a:rPr>
                        <a:t>Students analyse opportunities for sharing meal recipes and use food preparation and presentation techniques to encourage healthy eating. They produce a recipe and capture images to support the recipes step-by-step instructions and the presentation of the finished meal. Students communicate their designed solution to encourage healthy eating using a digital recording including digital images.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5">
            <a:extLst>
              <a:ext uri="{FF2B5EF4-FFF2-40B4-BE49-F238E27FC236}">
                <a16:creationId xmlns:a16="http://schemas.microsoft.com/office/drawing/2014/main" id="{16E48422-4245-9501-507D-91E6872176AE}"/>
              </a:ext>
            </a:extLst>
          </p:cNvPr>
          <p:cNvPicPr>
            <a:picLocks noChangeAspect="1"/>
          </p:cNvPicPr>
          <p:nvPr/>
        </p:nvPicPr>
        <p:blipFill>
          <a:blip r:embed="rId3"/>
          <a:stretch>
            <a:fillRect/>
          </a:stretch>
        </p:blipFill>
        <p:spPr>
          <a:xfrm>
            <a:off x="436033" y="902503"/>
            <a:ext cx="2624219" cy="2516261"/>
          </a:xfrm>
          <a:prstGeom prst="rect">
            <a:avLst/>
          </a:prstGeom>
        </p:spPr>
      </p:pic>
      <p:sp>
        <p:nvSpPr>
          <p:cNvPr id="8" name="Rectangle 7">
            <a:extLst>
              <a:ext uri="{FF2B5EF4-FFF2-40B4-BE49-F238E27FC236}">
                <a16:creationId xmlns:a16="http://schemas.microsoft.com/office/drawing/2014/main" id="{B860606F-E269-A6C0-0C56-9A26A3399AFC}"/>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6730FB49-A4DD-6E5C-7354-FE49C3F9DC15}"/>
              </a:ext>
            </a:extLst>
          </p:cNvPr>
          <p:cNvSpPr/>
          <p:nvPr/>
        </p:nvSpPr>
        <p:spPr>
          <a:xfrm>
            <a:off x="3060252" y="959118"/>
            <a:ext cx="5529933" cy="2903782"/>
          </a:xfrm>
          <a:prstGeom prst="rect">
            <a:avLst/>
          </a:prstGeom>
          <a:solidFill>
            <a:schemeClr val="bg1">
              <a:lumMod val="75000"/>
              <a:alpha val="86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DD79C252-A615-71F9-EE7B-DEAC0857DDC8}"/>
              </a:ext>
            </a:extLst>
          </p:cNvPr>
          <p:cNvSpPr/>
          <p:nvPr/>
        </p:nvSpPr>
        <p:spPr>
          <a:xfrm>
            <a:off x="7210517" y="4766017"/>
            <a:ext cx="686576" cy="233546"/>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2" name="Rectangle 11">
            <a:extLst>
              <a:ext uri="{FF2B5EF4-FFF2-40B4-BE49-F238E27FC236}">
                <a16:creationId xmlns:a16="http://schemas.microsoft.com/office/drawing/2014/main" id="{07E84204-73FD-1B18-E5A0-A4B1EFBA0720}"/>
              </a:ext>
            </a:extLst>
          </p:cNvPr>
          <p:cNvSpPr/>
          <p:nvPr/>
        </p:nvSpPr>
        <p:spPr>
          <a:xfrm>
            <a:off x="1033153" y="5224363"/>
            <a:ext cx="7386452" cy="233546"/>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3" name="Rectangle 12">
            <a:extLst>
              <a:ext uri="{FF2B5EF4-FFF2-40B4-BE49-F238E27FC236}">
                <a16:creationId xmlns:a16="http://schemas.microsoft.com/office/drawing/2014/main" id="{B34EF1E9-7858-5C05-D620-C7978078AC3F}"/>
              </a:ext>
            </a:extLst>
          </p:cNvPr>
          <p:cNvSpPr/>
          <p:nvPr/>
        </p:nvSpPr>
        <p:spPr>
          <a:xfrm>
            <a:off x="500301" y="5457909"/>
            <a:ext cx="2875360" cy="2248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4" name="Title 1">
            <a:extLst>
              <a:ext uri="{FF2B5EF4-FFF2-40B4-BE49-F238E27FC236}">
                <a16:creationId xmlns:a16="http://schemas.microsoft.com/office/drawing/2014/main" id="{61C4070C-85E9-8500-B4A0-484218490C8D}"/>
              </a:ext>
            </a:extLst>
          </p:cNvPr>
          <p:cNvSpPr txBox="1">
            <a:spLocks/>
          </p:cNvSpPr>
          <p:nvPr/>
        </p:nvSpPr>
        <p:spPr>
          <a:xfrm>
            <a:off x="118753" y="366184"/>
            <a:ext cx="12073247" cy="5488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Years </a:t>
            </a:r>
            <a:r>
              <a:rPr lang="en-AU" sz="3000" dirty="0">
                <a:solidFill>
                  <a:srgbClr val="000000"/>
                </a:solidFill>
              </a:rPr>
              <a:t>7–8 Design and Technologies</a:t>
            </a:r>
            <a:r>
              <a:rPr kumimoji="0" lang="en-AU" sz="3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example</a:t>
            </a:r>
          </a:p>
        </p:txBody>
      </p:sp>
      <p:pic>
        <p:nvPicPr>
          <p:cNvPr id="15" name="Picture 14">
            <a:extLst>
              <a:ext uri="{FF2B5EF4-FFF2-40B4-BE49-F238E27FC236}">
                <a16:creationId xmlns:a16="http://schemas.microsoft.com/office/drawing/2014/main" id="{23239E95-00DD-E59B-B917-D67F2A97C4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245" y="902503"/>
            <a:ext cx="3047722" cy="3443726"/>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DC283D59-3A24-6828-2C29-F10E999A3C46}"/>
              </a:ext>
            </a:extLst>
          </p:cNvPr>
          <p:cNvSpPr/>
          <p:nvPr/>
        </p:nvSpPr>
        <p:spPr>
          <a:xfrm>
            <a:off x="8708080" y="2668415"/>
            <a:ext cx="3047722" cy="16676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57C0F48A-5582-DA4E-2582-1C8167ACBE49}"/>
              </a:ext>
            </a:extLst>
          </p:cNvPr>
          <p:cNvSpPr/>
          <p:nvPr/>
        </p:nvSpPr>
        <p:spPr>
          <a:xfrm>
            <a:off x="500957" y="4990817"/>
            <a:ext cx="686575" cy="233546"/>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3" name="Rectangle: Rounded Corners 2">
            <a:extLst>
              <a:ext uri="{FF2B5EF4-FFF2-40B4-BE49-F238E27FC236}">
                <a16:creationId xmlns:a16="http://schemas.microsoft.com/office/drawing/2014/main" id="{EF63696E-0A47-3DC3-43B7-BFE8D6C3D020}"/>
              </a:ext>
            </a:extLst>
          </p:cNvPr>
          <p:cNvSpPr/>
          <p:nvPr/>
        </p:nvSpPr>
        <p:spPr>
          <a:xfrm>
            <a:off x="1800501" y="1935592"/>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43937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4FF69-4015-79BD-8B07-1EE4CE6AE9C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70249BA-8B52-F930-303E-474749EE47FC}"/>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 5 Science example</a:t>
            </a:r>
          </a:p>
        </p:txBody>
      </p:sp>
      <p:pic>
        <p:nvPicPr>
          <p:cNvPr id="24" name="Picture 23">
            <a:extLst>
              <a:ext uri="{FF2B5EF4-FFF2-40B4-BE49-F238E27FC236}">
                <a16:creationId xmlns:a16="http://schemas.microsoft.com/office/drawing/2014/main" id="{39BEE930-AE25-0B31-1A17-664A35DB479A}"/>
              </a:ext>
            </a:extLst>
          </p:cNvPr>
          <p:cNvPicPr>
            <a:picLocks noChangeAspect="1"/>
          </p:cNvPicPr>
          <p:nvPr/>
        </p:nvPicPr>
        <p:blipFill>
          <a:blip r:embed="rId3"/>
          <a:stretch>
            <a:fillRect/>
          </a:stretch>
        </p:blipFill>
        <p:spPr>
          <a:xfrm>
            <a:off x="436033" y="902503"/>
            <a:ext cx="2624219" cy="2516261"/>
          </a:xfrm>
          <a:prstGeom prst="rect">
            <a:avLst/>
          </a:prstGeom>
        </p:spPr>
      </p:pic>
      <p:sp>
        <p:nvSpPr>
          <p:cNvPr id="5" name="Rectangle 4">
            <a:extLst>
              <a:ext uri="{FF2B5EF4-FFF2-40B4-BE49-F238E27FC236}">
                <a16:creationId xmlns:a16="http://schemas.microsoft.com/office/drawing/2014/main" id="{6B2382B9-0DC2-2AA4-01B5-BB5664998F9E}"/>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Content Placeholder 3">
            <a:extLst>
              <a:ext uri="{FF2B5EF4-FFF2-40B4-BE49-F238E27FC236}">
                <a16:creationId xmlns:a16="http://schemas.microsoft.com/office/drawing/2014/main" id="{7C3DA924-1823-AD3F-E9FE-49BAA3819A93}"/>
              </a:ext>
            </a:extLst>
          </p:cNvPr>
          <p:cNvGraphicFramePr>
            <a:graphicFrameLocks/>
          </p:cNvGraphicFramePr>
          <p:nvPr>
            <p:extLst>
              <p:ext uri="{D42A27DB-BD31-4B8C-83A1-F6EECF244321}">
                <p14:modId xmlns:p14="http://schemas.microsoft.com/office/powerpoint/2010/main" val="879728044"/>
              </p:ext>
            </p:extLst>
          </p:nvPr>
        </p:nvGraphicFramePr>
        <p:xfrm>
          <a:off x="3105508" y="1233821"/>
          <a:ext cx="5588117" cy="1767784"/>
        </p:xfrm>
        <a:graphic>
          <a:graphicData uri="http://schemas.openxmlformats.org/drawingml/2006/table">
            <a:tbl>
              <a:tblPr firstRow="1" bandRow="1">
                <a:tableStyleId>{17292A2E-F333-43FB-9621-5CBBE7FDCDCB}</a:tableStyleId>
              </a:tblPr>
              <a:tblGrid>
                <a:gridCol w="2761892">
                  <a:extLst>
                    <a:ext uri="{9D8B030D-6E8A-4147-A177-3AD203B41FA5}">
                      <a16:colId xmlns:a16="http://schemas.microsoft.com/office/drawing/2014/main" val="20000"/>
                    </a:ext>
                  </a:extLst>
                </a:gridCol>
                <a:gridCol w="2826225">
                  <a:extLst>
                    <a:ext uri="{9D8B030D-6E8A-4147-A177-3AD203B41FA5}">
                      <a16:colId xmlns:a16="http://schemas.microsoft.com/office/drawing/2014/main" val="20001"/>
                    </a:ext>
                  </a:extLst>
                </a:gridCol>
              </a:tblGrid>
              <a:tr h="222561">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500" dirty="0">
                          <a:solidFill>
                            <a:schemeClr val="tx1"/>
                          </a:solidFill>
                          <a:latin typeface="Arial" panose="020B0604020202020204" pitchFamily="34" charset="0"/>
                          <a:cs typeface="Arial" panose="020B0604020202020204" pitchFamily="34" charset="0"/>
                        </a:rPr>
                        <a:t>They use equipment to generate data with appropriate precision.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AU" sz="1500" dirty="0">
                          <a:solidFill>
                            <a:schemeClr val="tx1"/>
                          </a:solidFill>
                          <a:latin typeface="Arial" panose="020B0604020202020204" pitchFamily="34" charset="0"/>
                          <a:cs typeface="Arial" panose="020B0604020202020204" pitchFamily="34" charset="0"/>
                        </a:rPr>
                        <a:t>use equipment to observe, measure and record data with reasonable precision, using digital tools as appropriate (AC9S5I03)</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Content Placeholder 3">
            <a:extLst>
              <a:ext uri="{FF2B5EF4-FFF2-40B4-BE49-F238E27FC236}">
                <a16:creationId xmlns:a16="http://schemas.microsoft.com/office/drawing/2014/main" id="{6697310C-F10E-52CE-42D8-7846FD804443}"/>
              </a:ext>
            </a:extLst>
          </p:cNvPr>
          <p:cNvGraphicFramePr>
            <a:graphicFrameLocks/>
          </p:cNvGraphicFramePr>
          <p:nvPr>
            <p:extLst>
              <p:ext uri="{D42A27DB-BD31-4B8C-83A1-F6EECF244321}">
                <p14:modId xmlns:p14="http://schemas.microsoft.com/office/powerpoint/2010/main" val="951840614"/>
              </p:ext>
            </p:extLst>
          </p:nvPr>
        </p:nvGraphicFramePr>
        <p:xfrm>
          <a:off x="420299" y="3711813"/>
          <a:ext cx="8597797" cy="1921660"/>
        </p:xfrm>
        <a:graphic>
          <a:graphicData uri="http://schemas.openxmlformats.org/drawingml/2006/table">
            <a:tbl>
              <a:tblPr firstRow="1" bandRow="1">
                <a:tableStyleId>{17292A2E-F333-43FB-9621-5CBBE7FDCDCB}</a:tableStyleId>
              </a:tblPr>
              <a:tblGrid>
                <a:gridCol w="8597797">
                  <a:extLst>
                    <a:ext uri="{9D8B030D-6E8A-4147-A177-3AD203B41FA5}">
                      <a16:colId xmlns:a16="http://schemas.microsoft.com/office/drawing/2014/main" val="20000"/>
                    </a:ext>
                  </a:extLst>
                </a:gridCol>
              </a:tblGrid>
              <a:tr h="232435">
                <a:tc>
                  <a:txBody>
                    <a:bodyPr/>
                    <a:lstStyle/>
                    <a:p>
                      <a:r>
                        <a:rPr lang="en-AU" sz="1400" dirty="0">
                          <a:latin typeface="Arial" panose="020B0604020202020204" pitchFamily="34" charset="0"/>
                          <a:cs typeface="Arial" panose="020B0604020202020204" pitchFamily="34" charset="0"/>
                        </a:rPr>
                        <a:t>Unit 2 — </a:t>
                      </a:r>
                      <a:r>
                        <a:rPr lang="en-US" sz="1400" dirty="0"/>
                        <a:t>Erosion mitigation: Geological science</a:t>
                      </a:r>
                      <a:endParaRPr lang="en-AU" sz="1400" dirty="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639748">
                <a:tc>
                  <a:txBody>
                    <a:bodyPr/>
                    <a:lstStyle/>
                    <a:p>
                      <a:r>
                        <a:rPr lang="en-US" sz="1400" dirty="0"/>
                        <a:t>In this geological science unit, students build their understanding of the geological processes that change the Earth’s surface, with a focus on erosion. They apply this understanding to develop a management plan that mitigates the effects of these processes. Working in a controlled environment and in groups, students model the process of erosion by pouring water into a cut soft drink bottle containing dirt or sand. They identify variables to be changed and measured and make reasoned predictions. Students then propose a solution to erosion in a local context based on their experimental findings. They use digital tools to collate data to support conclusions about the suitability of their proposal. </a:t>
                      </a:r>
                      <a:endParaRPr lang="en-US"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Rectangle: Rounded Corners 1">
            <a:extLst>
              <a:ext uri="{FF2B5EF4-FFF2-40B4-BE49-F238E27FC236}">
                <a16:creationId xmlns:a16="http://schemas.microsoft.com/office/drawing/2014/main" id="{4E14B745-D077-D93B-49D3-8E101FEE38C5}"/>
              </a:ext>
            </a:extLst>
          </p:cNvPr>
          <p:cNvSpPr/>
          <p:nvPr/>
        </p:nvSpPr>
        <p:spPr>
          <a:xfrm>
            <a:off x="481289" y="1950049"/>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2911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B0B4F-F8E8-A270-EF9D-A9A3E5E9CE1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511B2BF-67CA-2F4C-48CB-A6BB6D8922A0}"/>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 5 Science example</a:t>
            </a:r>
          </a:p>
        </p:txBody>
      </p:sp>
      <p:pic>
        <p:nvPicPr>
          <p:cNvPr id="24" name="Picture 23">
            <a:extLst>
              <a:ext uri="{FF2B5EF4-FFF2-40B4-BE49-F238E27FC236}">
                <a16:creationId xmlns:a16="http://schemas.microsoft.com/office/drawing/2014/main" id="{9FB829C2-15FB-104C-B210-1DB102CB0431}"/>
              </a:ext>
            </a:extLst>
          </p:cNvPr>
          <p:cNvPicPr>
            <a:picLocks noChangeAspect="1"/>
          </p:cNvPicPr>
          <p:nvPr/>
        </p:nvPicPr>
        <p:blipFill>
          <a:blip r:embed="rId3"/>
          <a:stretch>
            <a:fillRect/>
          </a:stretch>
        </p:blipFill>
        <p:spPr>
          <a:xfrm>
            <a:off x="436033" y="902503"/>
            <a:ext cx="2624219" cy="2516261"/>
          </a:xfrm>
          <a:prstGeom prst="rect">
            <a:avLst/>
          </a:prstGeom>
        </p:spPr>
      </p:pic>
      <p:graphicFrame>
        <p:nvGraphicFramePr>
          <p:cNvPr id="4" name="Content Placeholder 3">
            <a:extLst>
              <a:ext uri="{FF2B5EF4-FFF2-40B4-BE49-F238E27FC236}">
                <a16:creationId xmlns:a16="http://schemas.microsoft.com/office/drawing/2014/main" id="{7BA83946-3FCB-5B18-3CF7-0FB30636D80E}"/>
              </a:ext>
            </a:extLst>
          </p:cNvPr>
          <p:cNvGraphicFramePr>
            <a:graphicFrameLocks/>
          </p:cNvGraphicFramePr>
          <p:nvPr/>
        </p:nvGraphicFramePr>
        <p:xfrm>
          <a:off x="3105508" y="1233821"/>
          <a:ext cx="5588117" cy="1767784"/>
        </p:xfrm>
        <a:graphic>
          <a:graphicData uri="http://schemas.openxmlformats.org/drawingml/2006/table">
            <a:tbl>
              <a:tblPr firstRow="1" bandRow="1">
                <a:tableStyleId>{17292A2E-F333-43FB-9621-5CBBE7FDCDCB}</a:tableStyleId>
              </a:tblPr>
              <a:tblGrid>
                <a:gridCol w="2761892">
                  <a:extLst>
                    <a:ext uri="{9D8B030D-6E8A-4147-A177-3AD203B41FA5}">
                      <a16:colId xmlns:a16="http://schemas.microsoft.com/office/drawing/2014/main" val="20000"/>
                    </a:ext>
                  </a:extLst>
                </a:gridCol>
                <a:gridCol w="2826225">
                  <a:extLst>
                    <a:ext uri="{9D8B030D-6E8A-4147-A177-3AD203B41FA5}">
                      <a16:colId xmlns:a16="http://schemas.microsoft.com/office/drawing/2014/main" val="20001"/>
                    </a:ext>
                  </a:extLst>
                </a:gridCol>
              </a:tblGrid>
              <a:tr h="222561">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500" dirty="0">
                          <a:solidFill>
                            <a:schemeClr val="tx1"/>
                          </a:solidFill>
                          <a:latin typeface="Arial" panose="020B0604020202020204" pitchFamily="34" charset="0"/>
                          <a:cs typeface="Arial" panose="020B0604020202020204" pitchFamily="34" charset="0"/>
                        </a:rPr>
                        <a:t>They use equipment to generate data with appropriate precision.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AU" sz="1500" dirty="0">
                          <a:solidFill>
                            <a:schemeClr val="tx1"/>
                          </a:solidFill>
                          <a:latin typeface="Arial" panose="020B0604020202020204" pitchFamily="34" charset="0"/>
                          <a:cs typeface="Arial" panose="020B0604020202020204" pitchFamily="34" charset="0"/>
                        </a:rPr>
                        <a:t>use equipment to observe, measure and record data with reasonable precision, using digital tools as appropriate (AC9S5I03)</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Content Placeholder 3">
            <a:extLst>
              <a:ext uri="{FF2B5EF4-FFF2-40B4-BE49-F238E27FC236}">
                <a16:creationId xmlns:a16="http://schemas.microsoft.com/office/drawing/2014/main" id="{76AB7A05-5ACC-63E5-800E-88778C13C284}"/>
              </a:ext>
            </a:extLst>
          </p:cNvPr>
          <p:cNvGraphicFramePr>
            <a:graphicFrameLocks/>
          </p:cNvGraphicFramePr>
          <p:nvPr>
            <p:extLst>
              <p:ext uri="{D42A27DB-BD31-4B8C-83A1-F6EECF244321}">
                <p14:modId xmlns:p14="http://schemas.microsoft.com/office/powerpoint/2010/main" val="168314913"/>
              </p:ext>
            </p:extLst>
          </p:nvPr>
        </p:nvGraphicFramePr>
        <p:xfrm>
          <a:off x="420299" y="3711813"/>
          <a:ext cx="8597797" cy="1921660"/>
        </p:xfrm>
        <a:graphic>
          <a:graphicData uri="http://schemas.openxmlformats.org/drawingml/2006/table">
            <a:tbl>
              <a:tblPr firstRow="1" bandRow="1">
                <a:tableStyleId>{17292A2E-F333-43FB-9621-5CBBE7FDCDCB}</a:tableStyleId>
              </a:tblPr>
              <a:tblGrid>
                <a:gridCol w="8597797">
                  <a:extLst>
                    <a:ext uri="{9D8B030D-6E8A-4147-A177-3AD203B41FA5}">
                      <a16:colId xmlns:a16="http://schemas.microsoft.com/office/drawing/2014/main" val="20000"/>
                    </a:ext>
                  </a:extLst>
                </a:gridCol>
              </a:tblGrid>
              <a:tr h="232435">
                <a:tc>
                  <a:txBody>
                    <a:bodyPr/>
                    <a:lstStyle/>
                    <a:p>
                      <a:r>
                        <a:rPr lang="en-AU" sz="1400" dirty="0">
                          <a:latin typeface="Arial" panose="020B0604020202020204" pitchFamily="34" charset="0"/>
                          <a:cs typeface="Arial" panose="020B0604020202020204" pitchFamily="34" charset="0"/>
                        </a:rPr>
                        <a:t>Unit 2 — </a:t>
                      </a:r>
                      <a:r>
                        <a:rPr lang="en-US" sz="1400" dirty="0"/>
                        <a:t>Erosion mitigation: Geological science</a:t>
                      </a:r>
                      <a:endParaRPr lang="en-AU" sz="1400" dirty="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639748">
                <a:tc>
                  <a:txBody>
                    <a:bodyPr/>
                    <a:lstStyle/>
                    <a:p>
                      <a:r>
                        <a:rPr lang="en-US" sz="1400" dirty="0"/>
                        <a:t>In this geological science unit, students build their understanding of the geological processes that change the Earth’s surface, with a focus on erosion. They apply this understanding to develop a management plan that mitigates the effects of these processes. Working in a controlled environment and in groups, students model the process of erosion by pouring water into a cut soft drink bottle containing dirt or sand. They identify variables to be changed and measured and make reasoned predictions. Students then propose a solution to erosion in a local context based on their experimental findings. They use digital tools to collate data to support conclusions about the suitability of their proposal. </a:t>
                      </a:r>
                      <a:endParaRPr lang="en-US"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FBF65964-1AED-35BD-22B8-DCEE54412CD9}"/>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AF1EAE38-F8FE-EA24-D043-F6E608519594}"/>
              </a:ext>
            </a:extLst>
          </p:cNvPr>
          <p:cNvPicPr>
            <a:picLocks noChangeAspect="1"/>
          </p:cNvPicPr>
          <p:nvPr/>
        </p:nvPicPr>
        <p:blipFill>
          <a:blip r:embed="rId4"/>
          <a:stretch>
            <a:fillRect/>
          </a:stretch>
        </p:blipFill>
        <p:spPr>
          <a:xfrm>
            <a:off x="9163691" y="1204805"/>
            <a:ext cx="2789162" cy="4176122"/>
          </a:xfrm>
          <a:prstGeom prst="rect">
            <a:avLst/>
          </a:prstGeom>
          <a:effectLst>
            <a:outerShdw blurRad="63500" sx="102000" sy="102000" algn="ctr" rotWithShape="0">
              <a:prstClr val="black">
                <a:alpha val="40000"/>
              </a:prstClr>
            </a:outerShdw>
          </a:effectLst>
        </p:spPr>
      </p:pic>
      <p:sp>
        <p:nvSpPr>
          <p:cNvPr id="5" name="Rectangle: Rounded Corners 4">
            <a:extLst>
              <a:ext uri="{FF2B5EF4-FFF2-40B4-BE49-F238E27FC236}">
                <a16:creationId xmlns:a16="http://schemas.microsoft.com/office/drawing/2014/main" id="{16415AD3-C656-19C3-AFDE-F645753B91F6}"/>
              </a:ext>
            </a:extLst>
          </p:cNvPr>
          <p:cNvSpPr/>
          <p:nvPr/>
        </p:nvSpPr>
        <p:spPr>
          <a:xfrm>
            <a:off x="1800501" y="1935592"/>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9932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98EBF8-F811-E699-9227-1B5A72D0EFB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5B5058D-23C2-0C9D-6176-8B969F951CD3}"/>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 5 Science example</a:t>
            </a:r>
          </a:p>
        </p:txBody>
      </p:sp>
      <p:pic>
        <p:nvPicPr>
          <p:cNvPr id="24" name="Picture 23">
            <a:extLst>
              <a:ext uri="{FF2B5EF4-FFF2-40B4-BE49-F238E27FC236}">
                <a16:creationId xmlns:a16="http://schemas.microsoft.com/office/drawing/2014/main" id="{C35D5C01-DDA7-1FB8-2735-BE3B5B9D59A7}"/>
              </a:ext>
            </a:extLst>
          </p:cNvPr>
          <p:cNvPicPr>
            <a:picLocks noChangeAspect="1"/>
          </p:cNvPicPr>
          <p:nvPr/>
        </p:nvPicPr>
        <p:blipFill>
          <a:blip r:embed="rId3"/>
          <a:stretch>
            <a:fillRect/>
          </a:stretch>
        </p:blipFill>
        <p:spPr>
          <a:xfrm>
            <a:off x="436033" y="902503"/>
            <a:ext cx="2624219" cy="2516261"/>
          </a:xfrm>
          <a:prstGeom prst="rect">
            <a:avLst/>
          </a:prstGeom>
        </p:spPr>
      </p:pic>
      <p:graphicFrame>
        <p:nvGraphicFramePr>
          <p:cNvPr id="4" name="Content Placeholder 3">
            <a:extLst>
              <a:ext uri="{FF2B5EF4-FFF2-40B4-BE49-F238E27FC236}">
                <a16:creationId xmlns:a16="http://schemas.microsoft.com/office/drawing/2014/main" id="{EEE9DFF0-4C5A-3F7A-817B-86A2C0E430D0}"/>
              </a:ext>
            </a:extLst>
          </p:cNvPr>
          <p:cNvGraphicFramePr>
            <a:graphicFrameLocks/>
          </p:cNvGraphicFramePr>
          <p:nvPr/>
        </p:nvGraphicFramePr>
        <p:xfrm>
          <a:off x="3105508" y="1233821"/>
          <a:ext cx="5588117" cy="1767784"/>
        </p:xfrm>
        <a:graphic>
          <a:graphicData uri="http://schemas.openxmlformats.org/drawingml/2006/table">
            <a:tbl>
              <a:tblPr firstRow="1" bandRow="1">
                <a:tableStyleId>{17292A2E-F333-43FB-9621-5CBBE7FDCDCB}</a:tableStyleId>
              </a:tblPr>
              <a:tblGrid>
                <a:gridCol w="2761892">
                  <a:extLst>
                    <a:ext uri="{9D8B030D-6E8A-4147-A177-3AD203B41FA5}">
                      <a16:colId xmlns:a16="http://schemas.microsoft.com/office/drawing/2014/main" val="20000"/>
                    </a:ext>
                  </a:extLst>
                </a:gridCol>
                <a:gridCol w="2826225">
                  <a:extLst>
                    <a:ext uri="{9D8B030D-6E8A-4147-A177-3AD203B41FA5}">
                      <a16:colId xmlns:a16="http://schemas.microsoft.com/office/drawing/2014/main" val="20001"/>
                    </a:ext>
                  </a:extLst>
                </a:gridCol>
              </a:tblGrid>
              <a:tr h="222561">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500" dirty="0">
                          <a:solidFill>
                            <a:schemeClr val="tx1"/>
                          </a:solidFill>
                          <a:latin typeface="Arial" panose="020B0604020202020204" pitchFamily="34" charset="0"/>
                          <a:cs typeface="Arial" panose="020B0604020202020204" pitchFamily="34" charset="0"/>
                        </a:rPr>
                        <a:t>They use equipment to generate data with appropriate precision.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AU" sz="1500" dirty="0">
                          <a:solidFill>
                            <a:schemeClr val="tx1"/>
                          </a:solidFill>
                          <a:latin typeface="Arial" panose="020B0604020202020204" pitchFamily="34" charset="0"/>
                          <a:cs typeface="Arial" panose="020B0604020202020204" pitchFamily="34" charset="0"/>
                        </a:rPr>
                        <a:t>use equipment to observe, measure and record data with reasonable precision, using digital tools as appropriate (AC9S5I03)</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Content Placeholder 3">
            <a:extLst>
              <a:ext uri="{FF2B5EF4-FFF2-40B4-BE49-F238E27FC236}">
                <a16:creationId xmlns:a16="http://schemas.microsoft.com/office/drawing/2014/main" id="{29759A98-E169-A288-61EB-BAA2661DF90F}"/>
              </a:ext>
            </a:extLst>
          </p:cNvPr>
          <p:cNvGraphicFramePr>
            <a:graphicFrameLocks/>
          </p:cNvGraphicFramePr>
          <p:nvPr>
            <p:extLst>
              <p:ext uri="{D42A27DB-BD31-4B8C-83A1-F6EECF244321}">
                <p14:modId xmlns:p14="http://schemas.microsoft.com/office/powerpoint/2010/main" val="3442054469"/>
              </p:ext>
            </p:extLst>
          </p:nvPr>
        </p:nvGraphicFramePr>
        <p:xfrm>
          <a:off x="420299" y="3711813"/>
          <a:ext cx="8597797" cy="1921660"/>
        </p:xfrm>
        <a:graphic>
          <a:graphicData uri="http://schemas.openxmlformats.org/drawingml/2006/table">
            <a:tbl>
              <a:tblPr firstRow="1" bandRow="1">
                <a:tableStyleId>{17292A2E-F333-43FB-9621-5CBBE7FDCDCB}</a:tableStyleId>
              </a:tblPr>
              <a:tblGrid>
                <a:gridCol w="8597797">
                  <a:extLst>
                    <a:ext uri="{9D8B030D-6E8A-4147-A177-3AD203B41FA5}">
                      <a16:colId xmlns:a16="http://schemas.microsoft.com/office/drawing/2014/main" val="20000"/>
                    </a:ext>
                  </a:extLst>
                </a:gridCol>
              </a:tblGrid>
              <a:tr h="232435">
                <a:tc>
                  <a:txBody>
                    <a:bodyPr/>
                    <a:lstStyle/>
                    <a:p>
                      <a:r>
                        <a:rPr lang="en-AU" sz="1400" dirty="0">
                          <a:latin typeface="Arial" panose="020B0604020202020204" pitchFamily="34" charset="0"/>
                          <a:cs typeface="Arial" panose="020B0604020202020204" pitchFamily="34" charset="0"/>
                        </a:rPr>
                        <a:t>Unit 2 — </a:t>
                      </a:r>
                      <a:r>
                        <a:rPr lang="en-US" sz="1400" dirty="0"/>
                        <a:t>Erosion mitigation: Geological science</a:t>
                      </a:r>
                      <a:endParaRPr lang="en-AU" sz="1400" dirty="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639748">
                <a:tc>
                  <a:txBody>
                    <a:bodyPr/>
                    <a:lstStyle/>
                    <a:p>
                      <a:r>
                        <a:rPr lang="en-US" sz="1400" dirty="0"/>
                        <a:t>In this geological science unit, students build their understanding of the geological processes that change the Earth’s surface, with a focus on erosion. They apply this understanding to develop a management plan that mitigates the effects of these processes. Working in a controlled environment and in groups, students model the process of erosion by pouring water into a cut soft drink bottle containing dirt or sand. They identify variables to be changed and measured and make reasoned predictions. Students then propose a solution to erosion in a local context based on their experimental findings. They use digital tools to collate data to support conclusions about the suitability of their proposal. </a:t>
                      </a:r>
                      <a:endParaRPr lang="en-US"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5F298AC1-89B5-DF08-C0E6-56C924CB33C2}"/>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C03E14A4-756A-525B-67D8-A3E3067E9517}"/>
              </a:ext>
            </a:extLst>
          </p:cNvPr>
          <p:cNvSpPr/>
          <p:nvPr/>
        </p:nvSpPr>
        <p:spPr>
          <a:xfrm>
            <a:off x="3100007" y="1221750"/>
            <a:ext cx="5588117" cy="1779856"/>
          </a:xfrm>
          <a:prstGeom prst="rect">
            <a:avLst/>
          </a:prstGeom>
          <a:solidFill>
            <a:schemeClr val="bg1">
              <a:lumMod val="75000"/>
              <a:alpha val="86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F2A04195-D604-9C88-0A7A-D062FF038B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1751" y="1233821"/>
            <a:ext cx="2817172" cy="1631299"/>
          </a:xfrm>
          <a:prstGeom prst="rect">
            <a:avLst/>
          </a:prstGeom>
          <a:ln>
            <a:noFill/>
          </a:ln>
          <a:effectLst>
            <a:outerShdw blurRad="50800" dist="38100" dir="5400000" algn="t" rotWithShape="0">
              <a:prstClr val="black">
                <a:alpha val="40000"/>
              </a:prstClr>
            </a:outerShdw>
          </a:effectLst>
        </p:spPr>
      </p:pic>
      <p:sp>
        <p:nvSpPr>
          <p:cNvPr id="9" name="Rectangle 8">
            <a:extLst>
              <a:ext uri="{FF2B5EF4-FFF2-40B4-BE49-F238E27FC236}">
                <a16:creationId xmlns:a16="http://schemas.microsoft.com/office/drawing/2014/main" id="{190E501E-B221-B491-1AC9-09FDDDC75B96}"/>
              </a:ext>
            </a:extLst>
          </p:cNvPr>
          <p:cNvSpPr/>
          <p:nvPr/>
        </p:nvSpPr>
        <p:spPr>
          <a:xfrm>
            <a:off x="467278" y="5278617"/>
            <a:ext cx="5177618" cy="318032"/>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0" name="Rectangle 9">
            <a:extLst>
              <a:ext uri="{FF2B5EF4-FFF2-40B4-BE49-F238E27FC236}">
                <a16:creationId xmlns:a16="http://schemas.microsoft.com/office/drawing/2014/main" id="{DF62A883-1BB8-C68F-D875-53B795C7B881}"/>
              </a:ext>
            </a:extLst>
          </p:cNvPr>
          <p:cNvSpPr/>
          <p:nvPr/>
        </p:nvSpPr>
        <p:spPr>
          <a:xfrm>
            <a:off x="6303264" y="5093746"/>
            <a:ext cx="2548128" cy="231648"/>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6" name="Rectangle: Rounded Corners 5">
            <a:extLst>
              <a:ext uri="{FF2B5EF4-FFF2-40B4-BE49-F238E27FC236}">
                <a16:creationId xmlns:a16="http://schemas.microsoft.com/office/drawing/2014/main" id="{BC49A87A-D256-FD3A-FC89-D81B61BB4A31}"/>
              </a:ext>
            </a:extLst>
          </p:cNvPr>
          <p:cNvSpPr/>
          <p:nvPr/>
        </p:nvSpPr>
        <p:spPr>
          <a:xfrm>
            <a:off x="1800501" y="1935592"/>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B9E1E8C3-AEC0-511F-CBEF-85B702162245}"/>
              </a:ext>
            </a:extLst>
          </p:cNvPr>
          <p:cNvPicPr>
            <a:picLocks noChangeAspect="1"/>
          </p:cNvPicPr>
          <p:nvPr/>
        </p:nvPicPr>
        <p:blipFill>
          <a:blip r:embed="rId5"/>
          <a:stretch>
            <a:fillRect/>
          </a:stretch>
        </p:blipFill>
        <p:spPr>
          <a:xfrm>
            <a:off x="9163691" y="1204805"/>
            <a:ext cx="2789162" cy="4176122"/>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B0E1F1D7-2335-A7E5-8F6F-5B64695A6CAF}"/>
              </a:ext>
            </a:extLst>
          </p:cNvPr>
          <p:cNvSpPr/>
          <p:nvPr/>
        </p:nvSpPr>
        <p:spPr>
          <a:xfrm>
            <a:off x="9131751" y="4195482"/>
            <a:ext cx="2817172" cy="12144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0310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7A883A-39DF-0F2B-C42A-B4C244A6AF0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B7E8870-7418-F5E8-223C-C93B4ED4E9A8}"/>
              </a:ext>
            </a:extLst>
          </p:cNvPr>
          <p:cNvSpPr txBox="1">
            <a:spLocks/>
          </p:cNvSpPr>
          <p:nvPr/>
        </p:nvSpPr>
        <p:spPr>
          <a:xfrm>
            <a:off x="436033" y="366184"/>
            <a:ext cx="10435167" cy="5746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Sequence teaching and learning</a:t>
            </a:r>
          </a:p>
        </p:txBody>
      </p:sp>
      <p:sp>
        <p:nvSpPr>
          <p:cNvPr id="8" name="Rectangle: Rounded Corners 7">
            <a:extLst>
              <a:ext uri="{FF2B5EF4-FFF2-40B4-BE49-F238E27FC236}">
                <a16:creationId xmlns:a16="http://schemas.microsoft.com/office/drawing/2014/main" id="{3B46AF18-B112-5B12-D7CE-82A01A3538A7}"/>
              </a:ext>
            </a:extLst>
          </p:cNvPr>
          <p:cNvSpPr/>
          <p:nvPr/>
        </p:nvSpPr>
        <p:spPr>
          <a:xfrm>
            <a:off x="1075135" y="2110216"/>
            <a:ext cx="3763920" cy="816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Identify authentic connections</a:t>
            </a:r>
          </a:p>
        </p:txBody>
      </p:sp>
      <p:sp>
        <p:nvSpPr>
          <p:cNvPr id="10" name="Rectangle: Rounded Corners 9">
            <a:extLst>
              <a:ext uri="{FF2B5EF4-FFF2-40B4-BE49-F238E27FC236}">
                <a16:creationId xmlns:a16="http://schemas.microsoft.com/office/drawing/2014/main" id="{32805898-0698-C4E1-340E-AA847EFD5B33}"/>
              </a:ext>
            </a:extLst>
          </p:cNvPr>
          <p:cNvSpPr/>
          <p:nvPr/>
        </p:nvSpPr>
        <p:spPr>
          <a:xfrm>
            <a:off x="325505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EEF80E2F-2E80-47DC-ACB4-335A7E11DCD8}"/>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C1B3B2DB-EE38-891A-ECF3-93A25CDF6F0A}"/>
              </a:ext>
            </a:extLst>
          </p:cNvPr>
          <p:cNvSpPr txBox="1"/>
          <p:nvPr/>
        </p:nvSpPr>
        <p:spPr>
          <a:xfrm>
            <a:off x="1350592" y="1340499"/>
            <a:ext cx="3031625" cy="410433"/>
          </a:xfrm>
          <a:prstGeom prst="rect">
            <a:avLst/>
          </a:prstGeom>
          <a:noFill/>
          <a:ln>
            <a:noFill/>
          </a:ln>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808080">
                    <a:lumMod val="40000"/>
                    <a:lumOff val="60000"/>
                  </a:srgbClr>
                </a:solidFill>
                <a:effectLst/>
                <a:uLnTx/>
                <a:uFillTx/>
                <a:latin typeface="Arial"/>
                <a:ea typeface="+mn-ea"/>
                <a:cs typeface="Arial"/>
              </a:rPr>
              <a:t>Identify curriculum</a:t>
            </a:r>
            <a:endParaRPr kumimoji="0" lang="en-AU" sz="1867" b="1" i="0" u="none" strike="noStrike" kern="1200" cap="none" spc="0" normalizeH="0" baseline="0" noProof="0">
              <a:ln>
                <a:noFill/>
              </a:ln>
              <a:solidFill>
                <a:srgbClr val="808080">
                  <a:lumMod val="40000"/>
                  <a:lumOff val="60000"/>
                </a:srgb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38778D7-0CE3-E10B-2C6B-2996F73807B5}"/>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3AB655"/>
                </a:solidFill>
                <a:effectLst/>
                <a:uLnTx/>
                <a:uFillTx/>
                <a:latin typeface="Arial"/>
                <a:ea typeface="+mn-ea"/>
                <a:cs typeface="Arial"/>
              </a:rPr>
              <a:t>Sequence teaching and learning</a:t>
            </a:r>
            <a:endParaRPr kumimoji="0" lang="en-AU" sz="1867" b="1" i="0" u="none" strike="noStrike" kern="1200" cap="none" spc="0" normalizeH="0" baseline="0" noProof="0">
              <a:ln>
                <a:noFill/>
              </a:ln>
              <a:solidFill>
                <a:srgbClr val="3AB655"/>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DCA258BD-D0CF-6F17-DEAF-570E43109DA0}"/>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1FEA731-6A6B-EA5F-C76B-F7A08D8BCBB4}"/>
              </a:ext>
            </a:extLst>
          </p:cNvPr>
          <p:cNvSpPr/>
          <p:nvPr/>
        </p:nvSpPr>
        <p:spPr>
          <a:xfrm>
            <a:off x="3263953"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Sub-element/s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2" name="Straight Connector 31">
            <a:extLst>
              <a:ext uri="{FF2B5EF4-FFF2-40B4-BE49-F238E27FC236}">
                <a16:creationId xmlns:a16="http://schemas.microsoft.com/office/drawing/2014/main" id="{1C3B8236-15B9-B9E8-34D6-6BDD49595B1F}"/>
              </a:ext>
            </a:extLst>
          </p:cNvPr>
          <p:cNvCxnSpPr>
            <a:cxnSpLocks/>
          </p:cNvCxnSpPr>
          <p:nvPr/>
        </p:nvCxnSpPr>
        <p:spPr>
          <a:xfrm flipH="1">
            <a:off x="294182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F1622DF-791E-4907-6A26-8BCA2AA6F700}"/>
              </a:ext>
            </a:extLst>
          </p:cNvPr>
          <p:cNvSpPr/>
          <p:nvPr/>
        </p:nvSpPr>
        <p:spPr>
          <a:xfrm>
            <a:off x="107513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Aspect/s of the achievement standard</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0399CCED-79F2-BBE1-8B08-A997534275C3}"/>
              </a:ext>
            </a:extLst>
          </p:cNvPr>
          <p:cNvSpPr/>
          <p:nvPr/>
        </p:nvSpPr>
        <p:spPr>
          <a:xfrm>
            <a:off x="1075135"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Content description/s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72E8DA89-F3DD-D3D0-6684-BCFFC982674D}"/>
              </a:ext>
            </a:extLst>
          </p:cNvPr>
          <p:cNvSpPr txBox="1"/>
          <p:nvPr/>
        </p:nvSpPr>
        <p:spPr>
          <a:xfrm>
            <a:off x="1083233" y="2981278"/>
            <a:ext cx="1560000" cy="348878"/>
          </a:xfrm>
          <a:prstGeom prst="rect">
            <a:avLst/>
          </a:prstGeom>
          <a:noFill/>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a:ln>
                  <a:noFill/>
                </a:ln>
                <a:solidFill>
                  <a:srgbClr val="FFFFFF">
                    <a:lumMod val="85000"/>
                  </a:srgbClr>
                </a:solidFill>
                <a:effectLst/>
                <a:uLnTx/>
                <a:uFillTx/>
                <a:latin typeface="Arial"/>
                <a:ea typeface="+mn-ea"/>
                <a:cs typeface="Arial"/>
              </a:rPr>
              <a:t>Learning area</a:t>
            </a:r>
            <a:endParaRPr kumimoji="0" lang="en-AU" sz="1467" b="1" i="1" u="none" strike="noStrike" kern="1200" cap="none" spc="0" normalizeH="0" baseline="0" noProof="0">
              <a:ln>
                <a:noFill/>
              </a:ln>
              <a:solidFill>
                <a:srgbClr val="FFFFFF">
                  <a:lumMod val="85000"/>
                </a:srgbClr>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EE69E6F6-E35D-6048-76CF-96744E5A82A5}"/>
              </a:ext>
            </a:extLst>
          </p:cNvPr>
          <p:cNvCxnSpPr>
            <a:cxnSpLocks/>
          </p:cNvCxnSpPr>
          <p:nvPr/>
        </p:nvCxnSpPr>
        <p:spPr>
          <a:xfrm>
            <a:off x="977704" y="1817027"/>
            <a:ext cx="4176000" cy="0"/>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C722AE7-C831-57E5-8CD6-89CB5FFDBE92}"/>
              </a:ext>
            </a:extLst>
          </p:cNvPr>
          <p:cNvSpPr txBox="1"/>
          <p:nvPr/>
        </p:nvSpPr>
        <p:spPr>
          <a:xfrm>
            <a:off x="3065704" y="2981278"/>
            <a:ext cx="1872000" cy="348878"/>
          </a:xfrm>
          <a:prstGeom prst="rect">
            <a:avLst/>
          </a:prstGeom>
          <a:noFill/>
        </p:spPr>
        <p:txBody>
          <a:bodyPr wrap="square" lIns="0" tIns="60960" rIns="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dirty="0">
                <a:ln>
                  <a:noFill/>
                </a:ln>
                <a:solidFill>
                  <a:srgbClr val="FFFFFF">
                    <a:lumMod val="85000"/>
                  </a:srgbClr>
                </a:solidFill>
                <a:effectLst/>
                <a:uLnTx/>
                <a:uFillTx/>
                <a:latin typeface="Arial"/>
                <a:ea typeface="+mn-ea"/>
                <a:cs typeface="Arial"/>
              </a:rPr>
              <a:t>General capability</a:t>
            </a:r>
            <a:endParaRPr kumimoji="0" lang="en-AU" sz="1467" b="1" i="1" u="none" strike="noStrike" kern="1200" cap="none" spc="0" normalizeH="0" baseline="0" noProof="0" dirty="0">
              <a:ln>
                <a:noFill/>
              </a:ln>
              <a:solidFill>
                <a:srgbClr val="FFFFFF">
                  <a:lumMod val="85000"/>
                </a:srgbClr>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244499F7-15E2-7A2A-27B3-9C5589B30040}"/>
              </a:ext>
            </a:extLst>
          </p:cNvPr>
          <p:cNvCxnSpPr>
            <a:cxnSpLocks/>
          </p:cNvCxnSpPr>
          <p:nvPr/>
        </p:nvCxnSpPr>
        <p:spPr>
          <a:xfrm>
            <a:off x="953235" y="1614143"/>
            <a:ext cx="0" cy="40576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F9BB924-CAEA-BB33-EA98-15F2ABB89BDE}"/>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Select and sequence learning activities within planning</a:t>
            </a:r>
          </a:p>
        </p:txBody>
      </p:sp>
      <p:sp>
        <p:nvSpPr>
          <p:cNvPr id="41" name="Rectangle: Rounded Corners 40">
            <a:extLst>
              <a:ext uri="{FF2B5EF4-FFF2-40B4-BE49-F238E27FC236}">
                <a16:creationId xmlns:a16="http://schemas.microsoft.com/office/drawing/2014/main" id="{D6EF931E-7AA3-B31B-FA96-1ACD7D2DB535}"/>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Incorporate learning activities that model the general capability</a:t>
            </a:r>
          </a:p>
        </p:txBody>
      </p:sp>
      <p:pic>
        <p:nvPicPr>
          <p:cNvPr id="4" name="Graphic 3" descr="Badge with solid fill">
            <a:extLst>
              <a:ext uri="{FF2B5EF4-FFF2-40B4-BE49-F238E27FC236}">
                <a16:creationId xmlns:a16="http://schemas.microsoft.com/office/drawing/2014/main" id="{FDF2794B-5814-9828-06DD-DD17B970D1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6" name="Graphic 5" descr="Badge 1 with solid fill">
            <a:extLst>
              <a:ext uri="{FF2B5EF4-FFF2-40B4-BE49-F238E27FC236}">
                <a16:creationId xmlns:a16="http://schemas.microsoft.com/office/drawing/2014/main" id="{D9FB37B2-7C12-8EF3-AF2A-DF931F5AE1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pic>
        <p:nvPicPr>
          <p:cNvPr id="9" name="Graphic 8" descr="Badge 3 with solid fill">
            <a:extLst>
              <a:ext uri="{FF2B5EF4-FFF2-40B4-BE49-F238E27FC236}">
                <a16:creationId xmlns:a16="http://schemas.microsoft.com/office/drawing/2014/main" id="{59423FEE-6D11-E9AA-AB09-8FA549FDE0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spTree>
    <p:extLst>
      <p:ext uri="{BB962C8B-B14F-4D97-AF65-F5344CB8AC3E}">
        <p14:creationId xmlns:p14="http://schemas.microsoft.com/office/powerpoint/2010/main" val="392104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522410-D0B5-EF87-5D4F-06DAF2DAFB0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EF35CDA-5C44-BB1A-6770-7C2AC4DE3C4D}"/>
              </a:ext>
            </a:extLst>
          </p:cNvPr>
          <p:cNvSpPr/>
          <p:nvPr/>
        </p:nvSpPr>
        <p:spPr>
          <a:xfrm>
            <a:off x="191103" y="2563097"/>
            <a:ext cx="3632322" cy="4294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Arrow: Right 25">
            <a:extLst>
              <a:ext uri="{FF2B5EF4-FFF2-40B4-BE49-F238E27FC236}">
                <a16:creationId xmlns:a16="http://schemas.microsoft.com/office/drawing/2014/main" id="{F31772D8-55B0-F448-9135-ACD920618C42}"/>
              </a:ext>
            </a:extLst>
          </p:cNvPr>
          <p:cNvSpPr/>
          <p:nvPr/>
        </p:nvSpPr>
        <p:spPr>
          <a:xfrm>
            <a:off x="5044126" y="4945586"/>
            <a:ext cx="632857"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B539B637-1E97-BD8D-3266-3BEE8E0AAA53}"/>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Select and sequence learning activities</a:t>
            </a:r>
          </a:p>
        </p:txBody>
      </p:sp>
      <p:sp>
        <p:nvSpPr>
          <p:cNvPr id="41" name="Rectangle: Rounded Corners 40">
            <a:extLst>
              <a:ext uri="{FF2B5EF4-FFF2-40B4-BE49-F238E27FC236}">
                <a16:creationId xmlns:a16="http://schemas.microsoft.com/office/drawing/2014/main" id="{2F01D76B-2AE6-6A15-ECDD-2E2C88DAC25E}"/>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772CB581-0929-1512-6EDD-31953EA4FBAD}"/>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ED6B2752-0F4B-808D-815A-4DF2A572D1A6}"/>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79FCA08-B39C-509C-DE92-FE75A926F755}"/>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sp>
        <p:nvSpPr>
          <p:cNvPr id="8" name="Rectangle: Rounded Corners 7">
            <a:extLst>
              <a:ext uri="{FF2B5EF4-FFF2-40B4-BE49-F238E27FC236}">
                <a16:creationId xmlns:a16="http://schemas.microsoft.com/office/drawing/2014/main" id="{3A6AB9F7-A1B1-8CC6-0EB5-F7DCDC8562A4}"/>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for students to acquire and collate data in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1D87A98A-9872-5FD7-7812-4BC824893FB0}"/>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914377">
              <a:defRPr/>
            </a:pPr>
            <a:r>
              <a:rPr lang="en-US" sz="1300" dirty="0">
                <a:solidFill>
                  <a:srgbClr val="000000">
                    <a:lumMod val="50000"/>
                    <a:lumOff val="50000"/>
                  </a:srgbClr>
                </a:solidFill>
                <a:latin typeface="Arial" panose="020B0604020202020204" pitchFamily="34" charset="0"/>
                <a:cs typeface="Arial" panose="020B0604020202020204" pitchFamily="34" charset="0"/>
              </a:rPr>
              <a:t>What specific learning activities and experiences could be incorporated to explicitly teach and model acquiring and collating data?</a:t>
            </a:r>
          </a:p>
        </p:txBody>
      </p:sp>
      <p:pic>
        <p:nvPicPr>
          <p:cNvPr id="14" name="Graphic 13" descr="Badge with solid fill">
            <a:extLst>
              <a:ext uri="{FF2B5EF4-FFF2-40B4-BE49-F238E27FC236}">
                <a16:creationId xmlns:a16="http://schemas.microsoft.com/office/drawing/2014/main" id="{038F54A7-627A-46EB-7893-08659ADAA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2D951A09-5EA5-FC49-0435-9F8528D2EC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8A41D8C1-57B3-C12D-95C3-7CB0B39B95FD}"/>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86CD027C-C1D0-22BF-E89F-53AC59606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graphicFrame>
        <p:nvGraphicFramePr>
          <p:cNvPr id="12" name="Content Placeholder 3">
            <a:extLst>
              <a:ext uri="{FF2B5EF4-FFF2-40B4-BE49-F238E27FC236}">
                <a16:creationId xmlns:a16="http://schemas.microsoft.com/office/drawing/2014/main" id="{74CD4283-4E80-29D2-BA22-C1BFBD0DA0AC}"/>
              </a:ext>
            </a:extLst>
          </p:cNvPr>
          <p:cNvGraphicFramePr>
            <a:graphicFrameLocks/>
          </p:cNvGraphicFramePr>
          <p:nvPr>
            <p:extLst>
              <p:ext uri="{D42A27DB-BD31-4B8C-83A1-F6EECF244321}">
                <p14:modId xmlns:p14="http://schemas.microsoft.com/office/powerpoint/2010/main" val="4153043864"/>
              </p:ext>
            </p:extLst>
          </p:nvPr>
        </p:nvGraphicFramePr>
        <p:xfrm>
          <a:off x="280416" y="2883598"/>
          <a:ext cx="4763710" cy="3497524"/>
        </p:xfrm>
        <a:graphic>
          <a:graphicData uri="http://schemas.openxmlformats.org/drawingml/2006/table">
            <a:tbl>
              <a:tblPr firstRow="1" bandRow="1">
                <a:tableStyleId>{17292A2E-F333-43FB-9621-5CBBE7FDCDCB}</a:tableStyleId>
              </a:tblPr>
              <a:tblGrid>
                <a:gridCol w="4763710">
                  <a:extLst>
                    <a:ext uri="{9D8B030D-6E8A-4147-A177-3AD203B41FA5}">
                      <a16:colId xmlns:a16="http://schemas.microsoft.com/office/drawing/2014/main" val="20000"/>
                    </a:ext>
                  </a:extLst>
                </a:gridCol>
              </a:tblGrid>
              <a:tr h="297152">
                <a:tc>
                  <a:txBody>
                    <a:bodyPr/>
                    <a:lstStyle/>
                    <a:p>
                      <a:pPr algn="l"/>
                      <a:r>
                        <a:rPr lang="en-AU" sz="1600" dirty="0">
                          <a:latin typeface="Arial" panose="020B0604020202020204" pitchFamily="34" charset="0"/>
                          <a:cs typeface="Arial" panose="020B0604020202020204" pitchFamily="34" charset="0"/>
                        </a:rPr>
                        <a:t>Unit 2 — Erosion mitigation: Geological science</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geological science unit, students build their understanding of the geological processes that change the Earth’s surface, with a focus on erosion. They apply this understanding to develop a management plan that mitigates the effects of these processes. Working in a controlled environment and in groups, students model the process of erosion by pouring water into a cut soft drink bottle containing dirt or sand. They identify variables to be changed and measured and make reasoned predictions. Students then propose a solution to erosion in a local context based on their experimental findings. They use digital tools to collate data to support conclusions about the suitability of their proposal.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66029C0F-A31D-2191-2BE7-B20FECDCBF5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4819" y="935282"/>
            <a:ext cx="2817172" cy="1631299"/>
          </a:xfrm>
          <a:prstGeom prst="rect">
            <a:avLst/>
          </a:prstGeom>
          <a:ln>
            <a:noFill/>
          </a:ln>
          <a:effectLst>
            <a:outerShdw blurRad="50800" dist="38100" dir="5400000" algn="t" rotWithShape="0">
              <a:prstClr val="black">
                <a:alpha val="40000"/>
              </a:prstClr>
            </a:outerShdw>
          </a:effectLst>
        </p:spPr>
      </p:pic>
      <p:sp>
        <p:nvSpPr>
          <p:cNvPr id="5" name="Rectangle: Rounded Corners 4">
            <a:extLst>
              <a:ext uri="{FF2B5EF4-FFF2-40B4-BE49-F238E27FC236}">
                <a16:creationId xmlns:a16="http://schemas.microsoft.com/office/drawing/2014/main" id="{357A57D7-E80A-9A40-C98D-33A3915CDA03}"/>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a:t>
            </a:r>
            <a:r>
              <a:rPr kumimoji="0" lang="en-US" sz="13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practise</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 acquiring and collating data?</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sp>
        <p:nvSpPr>
          <p:cNvPr id="4" name="Rectangle 3">
            <a:extLst>
              <a:ext uri="{FF2B5EF4-FFF2-40B4-BE49-F238E27FC236}">
                <a16:creationId xmlns:a16="http://schemas.microsoft.com/office/drawing/2014/main" id="{3378105B-3E04-4D42-06A0-E4DDD86AB0DB}"/>
              </a:ext>
            </a:extLst>
          </p:cNvPr>
          <p:cNvSpPr/>
          <p:nvPr/>
        </p:nvSpPr>
        <p:spPr>
          <a:xfrm>
            <a:off x="7441220" y="1955021"/>
            <a:ext cx="3833567"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0316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2C2A7-C91B-8CD7-E143-2D13F7F746A2}"/>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DA641452-25E1-38D1-A59C-F0B662D2E734}"/>
              </a:ext>
            </a:extLst>
          </p:cNvPr>
          <p:cNvSpPr/>
          <p:nvPr/>
        </p:nvSpPr>
        <p:spPr>
          <a:xfrm>
            <a:off x="191103" y="2563097"/>
            <a:ext cx="3632322" cy="4294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A6BFAE39-463C-0D81-1973-60831C2ABFFB}"/>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Select and sequence learning activities</a:t>
            </a:r>
          </a:p>
        </p:txBody>
      </p:sp>
      <p:sp>
        <p:nvSpPr>
          <p:cNvPr id="41" name="Rectangle: Rounded Corners 40">
            <a:extLst>
              <a:ext uri="{FF2B5EF4-FFF2-40B4-BE49-F238E27FC236}">
                <a16:creationId xmlns:a16="http://schemas.microsoft.com/office/drawing/2014/main" id="{FAB3FEED-0EB5-70B7-D953-F1DB2F3BD139}"/>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50430C4F-3C00-5D0C-DDFE-3D46E74C92A7}"/>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57DFB4B9-6694-ED20-FF14-55BBEDAA463E}"/>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A756D40C-3FC8-E3AA-D7E5-8BE31FAC0A0E}"/>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sp>
        <p:nvSpPr>
          <p:cNvPr id="8" name="Rectangle: Rounded Corners 7">
            <a:extLst>
              <a:ext uri="{FF2B5EF4-FFF2-40B4-BE49-F238E27FC236}">
                <a16:creationId xmlns:a16="http://schemas.microsoft.com/office/drawing/2014/main" id="{1A78720A-48C5-947B-B939-90908A283438}"/>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for students to acquire and collate data in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6F80C416-4728-A288-7589-2B5E15FE25DB}"/>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acquiring and collating data?</a:t>
            </a:r>
          </a:p>
        </p:txBody>
      </p:sp>
      <p:pic>
        <p:nvPicPr>
          <p:cNvPr id="14" name="Graphic 13" descr="Badge with solid fill">
            <a:extLst>
              <a:ext uri="{FF2B5EF4-FFF2-40B4-BE49-F238E27FC236}">
                <a16:creationId xmlns:a16="http://schemas.microsoft.com/office/drawing/2014/main" id="{55258138-D66A-B0C7-A27B-8861BC846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129EABEA-ECC4-8697-4361-C6112029D3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61BC43F9-3AF8-35C2-F1C6-8346298BD493}"/>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dirty="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410A5CEC-79C2-E500-6998-9E64B5CFD2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pic>
        <p:nvPicPr>
          <p:cNvPr id="2" name="Picture 1">
            <a:extLst>
              <a:ext uri="{FF2B5EF4-FFF2-40B4-BE49-F238E27FC236}">
                <a16:creationId xmlns:a16="http://schemas.microsoft.com/office/drawing/2014/main" id="{69FFCBB9-5D18-3B57-9B61-3E98FF359CD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4819" y="935282"/>
            <a:ext cx="2817172" cy="1631299"/>
          </a:xfrm>
          <a:prstGeom prst="rect">
            <a:avLst/>
          </a:prstGeom>
          <a:ln>
            <a:noFill/>
          </a:ln>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7487B45B-3FAE-989F-D23E-16F522E810A1}"/>
              </a:ext>
            </a:extLst>
          </p:cNvPr>
          <p:cNvSpPr/>
          <p:nvPr/>
        </p:nvSpPr>
        <p:spPr>
          <a:xfrm>
            <a:off x="5670203" y="2050040"/>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Arrow: Right 3">
            <a:extLst>
              <a:ext uri="{FF2B5EF4-FFF2-40B4-BE49-F238E27FC236}">
                <a16:creationId xmlns:a16="http://schemas.microsoft.com/office/drawing/2014/main" id="{8A168E41-9201-22E3-27A0-1B2639FF15AD}"/>
              </a:ext>
            </a:extLst>
          </p:cNvPr>
          <p:cNvSpPr/>
          <p:nvPr/>
        </p:nvSpPr>
        <p:spPr>
          <a:xfrm>
            <a:off x="5044126" y="4945586"/>
            <a:ext cx="632857"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 name="Content Placeholder 3">
            <a:extLst>
              <a:ext uri="{FF2B5EF4-FFF2-40B4-BE49-F238E27FC236}">
                <a16:creationId xmlns:a16="http://schemas.microsoft.com/office/drawing/2014/main" id="{712F13D5-17AB-53D9-09E5-050E9BDA6E68}"/>
              </a:ext>
            </a:extLst>
          </p:cNvPr>
          <p:cNvGraphicFramePr>
            <a:graphicFrameLocks/>
          </p:cNvGraphicFramePr>
          <p:nvPr>
            <p:extLst>
              <p:ext uri="{D42A27DB-BD31-4B8C-83A1-F6EECF244321}">
                <p14:modId xmlns:p14="http://schemas.microsoft.com/office/powerpoint/2010/main" val="3610686473"/>
              </p:ext>
            </p:extLst>
          </p:nvPr>
        </p:nvGraphicFramePr>
        <p:xfrm>
          <a:off x="280416" y="2883598"/>
          <a:ext cx="4763710" cy="3497524"/>
        </p:xfrm>
        <a:graphic>
          <a:graphicData uri="http://schemas.openxmlformats.org/drawingml/2006/table">
            <a:tbl>
              <a:tblPr firstRow="1" bandRow="1">
                <a:tableStyleId>{17292A2E-F333-43FB-9621-5CBBE7FDCDCB}</a:tableStyleId>
              </a:tblPr>
              <a:tblGrid>
                <a:gridCol w="4763710">
                  <a:extLst>
                    <a:ext uri="{9D8B030D-6E8A-4147-A177-3AD203B41FA5}">
                      <a16:colId xmlns:a16="http://schemas.microsoft.com/office/drawing/2014/main" val="20000"/>
                    </a:ext>
                  </a:extLst>
                </a:gridCol>
              </a:tblGrid>
              <a:tr h="297152">
                <a:tc>
                  <a:txBody>
                    <a:bodyPr/>
                    <a:lstStyle/>
                    <a:p>
                      <a:pPr algn="l"/>
                      <a:r>
                        <a:rPr lang="en-AU" sz="1600" dirty="0">
                          <a:latin typeface="Arial" panose="020B0604020202020204" pitchFamily="34" charset="0"/>
                          <a:cs typeface="Arial" panose="020B0604020202020204" pitchFamily="34" charset="0"/>
                        </a:rPr>
                        <a:t>Unit 2 — Erosion mitigation: Geological science</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geological science unit, students build their understanding of the geological processes that change the Earth’s surface, with a focus on erosion. They apply this understanding to develop a management plan that mitigates the effects of these processes. Working in a controlled environment and in groups, students model the process of erosion by pouring water into a cut soft drink bottle containing dirt or sand. They identify variables to be changed and measured and make reasoned predictions. Students then propose a solution to erosion in a local context based on their experimental findings. They use digital tools to collate data to support conclusions about the suitability of their proposal.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Rectangle: Rounded Corners 11">
            <a:extLst>
              <a:ext uri="{FF2B5EF4-FFF2-40B4-BE49-F238E27FC236}">
                <a16:creationId xmlns:a16="http://schemas.microsoft.com/office/drawing/2014/main" id="{6BDAE165-F5DD-0E38-DF55-7A7EAB7C23D1}"/>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a:t>
            </a:r>
            <a:r>
              <a:rPr kumimoji="0" lang="en-US" sz="13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practise</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 acquiring and collating data?</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sp>
        <p:nvSpPr>
          <p:cNvPr id="6" name="Rectangle 5">
            <a:extLst>
              <a:ext uri="{FF2B5EF4-FFF2-40B4-BE49-F238E27FC236}">
                <a16:creationId xmlns:a16="http://schemas.microsoft.com/office/drawing/2014/main" id="{9EEF62F3-D3C3-7473-307D-73A38C30C04E}"/>
              </a:ext>
            </a:extLst>
          </p:cNvPr>
          <p:cNvSpPr/>
          <p:nvPr/>
        </p:nvSpPr>
        <p:spPr>
          <a:xfrm>
            <a:off x="9427363" y="2086220"/>
            <a:ext cx="1758639" cy="4200848"/>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32731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E82DE2-26E2-ACCF-F077-6DF5844B8D0C}"/>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D8A96929-EBDD-70B0-253D-CCC685E91DE2}"/>
              </a:ext>
            </a:extLst>
          </p:cNvPr>
          <p:cNvSpPr/>
          <p:nvPr/>
        </p:nvSpPr>
        <p:spPr>
          <a:xfrm>
            <a:off x="191103" y="2563097"/>
            <a:ext cx="3632322" cy="4294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58178A09-6376-5BD0-C57A-DBD535F58353}"/>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Select and sequence learning activities</a:t>
            </a:r>
          </a:p>
        </p:txBody>
      </p:sp>
      <p:sp>
        <p:nvSpPr>
          <p:cNvPr id="41" name="Rectangle: Rounded Corners 40">
            <a:extLst>
              <a:ext uri="{FF2B5EF4-FFF2-40B4-BE49-F238E27FC236}">
                <a16:creationId xmlns:a16="http://schemas.microsoft.com/office/drawing/2014/main" id="{4D343E26-0BBA-119F-36F8-6FE7A4689F2E}"/>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60B2B58B-EBD6-036E-B419-FA2D1E8CD6BA}"/>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DC8B44DE-20E9-BF57-3718-FF14145A058C}"/>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50870DD7-400F-52C7-2BEA-26CDA1043C96}"/>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sp>
        <p:nvSpPr>
          <p:cNvPr id="8" name="Rectangle: Rounded Corners 7">
            <a:extLst>
              <a:ext uri="{FF2B5EF4-FFF2-40B4-BE49-F238E27FC236}">
                <a16:creationId xmlns:a16="http://schemas.microsoft.com/office/drawing/2014/main" id="{32D03D0C-5CA4-7D43-E652-B80F9AFCA7A2}"/>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for students to acquire and collate data in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F20F6A90-0D07-D5B7-C879-0508B3B6B6D9}"/>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acquiring and collating data?</a:t>
            </a:r>
          </a:p>
        </p:txBody>
      </p:sp>
      <p:sp>
        <p:nvSpPr>
          <p:cNvPr id="13" name="Rectangle: Rounded Corners 12">
            <a:extLst>
              <a:ext uri="{FF2B5EF4-FFF2-40B4-BE49-F238E27FC236}">
                <a16:creationId xmlns:a16="http://schemas.microsoft.com/office/drawing/2014/main" id="{766DEDBB-F2A8-9DA9-7B13-531B743A8EF8}"/>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a:t>
            </a:r>
            <a:r>
              <a:rPr kumimoji="0" lang="en-US" sz="13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practise</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 acquiring and collating data?</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FF928EF5-457D-44A5-084C-314B9305B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C8BFC128-9532-EE62-4707-D5A6617561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1B4E6719-F189-8305-1A00-149FB5D0C89A}"/>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dirty="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64289D36-5C1C-D2A9-3DB9-A568A68714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pic>
        <p:nvPicPr>
          <p:cNvPr id="2" name="Picture 1">
            <a:extLst>
              <a:ext uri="{FF2B5EF4-FFF2-40B4-BE49-F238E27FC236}">
                <a16:creationId xmlns:a16="http://schemas.microsoft.com/office/drawing/2014/main" id="{DCDD435F-5A26-93B2-0C51-0E63B9BA5A7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4819" y="935282"/>
            <a:ext cx="2817172" cy="1631299"/>
          </a:xfrm>
          <a:prstGeom prst="rect">
            <a:avLst/>
          </a:prstGeom>
          <a:ln>
            <a:noFill/>
          </a:ln>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2E5B44EA-7B22-DF6E-06B3-128410999181}"/>
              </a:ext>
            </a:extLst>
          </p:cNvPr>
          <p:cNvSpPr/>
          <p:nvPr/>
        </p:nvSpPr>
        <p:spPr>
          <a:xfrm>
            <a:off x="5670203" y="2050040"/>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920648D0-16B5-7819-7D2F-04D8D4C7B186}"/>
              </a:ext>
            </a:extLst>
          </p:cNvPr>
          <p:cNvSpPr/>
          <p:nvPr/>
        </p:nvSpPr>
        <p:spPr>
          <a:xfrm>
            <a:off x="7516981" y="2063359"/>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Arrow: Right 3">
            <a:extLst>
              <a:ext uri="{FF2B5EF4-FFF2-40B4-BE49-F238E27FC236}">
                <a16:creationId xmlns:a16="http://schemas.microsoft.com/office/drawing/2014/main" id="{9FDF54D5-2AB5-7D9A-1187-EC14FD46D1AC}"/>
              </a:ext>
            </a:extLst>
          </p:cNvPr>
          <p:cNvSpPr/>
          <p:nvPr/>
        </p:nvSpPr>
        <p:spPr>
          <a:xfrm>
            <a:off x="5044126" y="4945586"/>
            <a:ext cx="632857"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 name="Content Placeholder 3">
            <a:extLst>
              <a:ext uri="{FF2B5EF4-FFF2-40B4-BE49-F238E27FC236}">
                <a16:creationId xmlns:a16="http://schemas.microsoft.com/office/drawing/2014/main" id="{598ED4A8-C2A7-B0E3-352B-65655084AC3D}"/>
              </a:ext>
            </a:extLst>
          </p:cNvPr>
          <p:cNvGraphicFramePr>
            <a:graphicFrameLocks/>
          </p:cNvGraphicFramePr>
          <p:nvPr>
            <p:extLst>
              <p:ext uri="{D42A27DB-BD31-4B8C-83A1-F6EECF244321}">
                <p14:modId xmlns:p14="http://schemas.microsoft.com/office/powerpoint/2010/main" val="3610686473"/>
              </p:ext>
            </p:extLst>
          </p:nvPr>
        </p:nvGraphicFramePr>
        <p:xfrm>
          <a:off x="280416" y="2883598"/>
          <a:ext cx="4763710" cy="3497524"/>
        </p:xfrm>
        <a:graphic>
          <a:graphicData uri="http://schemas.openxmlformats.org/drawingml/2006/table">
            <a:tbl>
              <a:tblPr firstRow="1" bandRow="1">
                <a:tableStyleId>{17292A2E-F333-43FB-9621-5CBBE7FDCDCB}</a:tableStyleId>
              </a:tblPr>
              <a:tblGrid>
                <a:gridCol w="4763710">
                  <a:extLst>
                    <a:ext uri="{9D8B030D-6E8A-4147-A177-3AD203B41FA5}">
                      <a16:colId xmlns:a16="http://schemas.microsoft.com/office/drawing/2014/main" val="20000"/>
                    </a:ext>
                  </a:extLst>
                </a:gridCol>
              </a:tblGrid>
              <a:tr h="297152">
                <a:tc>
                  <a:txBody>
                    <a:bodyPr/>
                    <a:lstStyle/>
                    <a:p>
                      <a:pPr algn="l"/>
                      <a:r>
                        <a:rPr lang="en-AU" sz="1600" dirty="0">
                          <a:latin typeface="Arial" panose="020B0604020202020204" pitchFamily="34" charset="0"/>
                          <a:cs typeface="Arial" panose="020B0604020202020204" pitchFamily="34" charset="0"/>
                        </a:rPr>
                        <a:t>Unit 2 — Erosion mitigation: Geological science</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450" dirty="0">
                          <a:solidFill>
                            <a:schemeClr val="tx2"/>
                          </a:solidFill>
                          <a:latin typeface="Arial" panose="020B0604020202020204" pitchFamily="34" charset="0"/>
                          <a:cs typeface="Arial" panose="020B0604020202020204" pitchFamily="34" charset="0"/>
                        </a:rPr>
                        <a:t>In this geological science unit, students build their understanding of the geological processes that change the Earth’s surface, with a focus on erosion. They apply this understanding to develop a management plan that mitigates the effects of these processes. Working in a controlled environment and in groups, students model the process of erosion by pouring water into a cut soft drink bottle containing dirt or sand. They identify variables to be changed and measured and make reasoned predictions. Students then propose a solution to erosion in a local context based on their experimental findings. They use digital tools to collate data to support conclusions about the suitability of their proposal.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4979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7A67F-4861-AE85-6226-5C2FC696EB68}"/>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C2B591C5-C00A-724C-2954-E49EAA0902E5}"/>
              </a:ext>
            </a:extLst>
          </p:cNvPr>
          <p:cNvGraphicFramePr/>
          <p:nvPr>
            <p:extLst>
              <p:ext uri="{D42A27DB-BD31-4B8C-83A1-F6EECF244321}">
                <p14:modId xmlns:p14="http://schemas.microsoft.com/office/powerpoint/2010/main" val="3062113304"/>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634589CA-B336-1CD4-3185-E9D0A3C5BF43}"/>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2053159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420C-CE27-32F3-762F-F6F51B952E90}"/>
              </a:ext>
            </a:extLst>
          </p:cNvPr>
          <p:cNvSpPr>
            <a:spLocks noGrp="1"/>
          </p:cNvSpPr>
          <p:nvPr>
            <p:ph type="title"/>
          </p:nvPr>
        </p:nvSpPr>
        <p:spPr/>
        <p:txBody>
          <a:bodyPr/>
          <a:lstStyle/>
          <a:p>
            <a:r>
              <a:rPr lang="en-AU" dirty="0"/>
              <a:t>Next steps</a:t>
            </a:r>
          </a:p>
        </p:txBody>
      </p:sp>
      <p:sp>
        <p:nvSpPr>
          <p:cNvPr id="6" name="Content Placeholder 5">
            <a:extLst>
              <a:ext uri="{FF2B5EF4-FFF2-40B4-BE49-F238E27FC236}">
                <a16:creationId xmlns:a16="http://schemas.microsoft.com/office/drawing/2014/main" id="{85DE28DE-4CDD-A5B6-596C-D040942F9564}"/>
              </a:ext>
            </a:extLst>
          </p:cNvPr>
          <p:cNvSpPr>
            <a:spLocks noGrp="1"/>
          </p:cNvSpPr>
          <p:nvPr>
            <p:ph idx="1"/>
          </p:nvPr>
        </p:nvSpPr>
        <p:spPr>
          <a:xfrm>
            <a:off x="436033" y="1028733"/>
            <a:ext cx="10365458" cy="4944000"/>
          </a:xfrm>
        </p:spPr>
        <p:txBody>
          <a:bodyPr/>
          <a:lstStyle/>
          <a:p>
            <a:r>
              <a:rPr lang="en-AU" b="1" dirty="0">
                <a:solidFill>
                  <a:schemeClr val="accent3"/>
                </a:solidFill>
              </a:rPr>
              <a:t>Consider…</a:t>
            </a:r>
          </a:p>
          <a:p>
            <a:pPr marL="457189" indent="-457189">
              <a:buFont typeface="Arial" panose="020B0604020202020204" pitchFamily="34" charset="0"/>
              <a:buChar char="•"/>
            </a:pPr>
            <a:r>
              <a:rPr lang="en-US" dirty="0"/>
              <a:t>Where there are authentic opportunities for you to develop elements and sub-elements of the Digital literacy general capability within your learning area content</a:t>
            </a:r>
            <a:r>
              <a:rPr lang="en-AU" dirty="0"/>
              <a:t>.</a:t>
            </a:r>
          </a:p>
        </p:txBody>
      </p:sp>
      <p:pic>
        <p:nvPicPr>
          <p:cNvPr id="4" name="Picture 3" descr="A drawing of a person with a cloud above their head&#10;&#10;AI-generated content may be incorrect.">
            <a:extLst>
              <a:ext uri="{FF2B5EF4-FFF2-40B4-BE49-F238E27FC236}">
                <a16:creationId xmlns:a16="http://schemas.microsoft.com/office/drawing/2014/main" id="{FF450E51-10B0-545D-3047-2CB363B6A6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1491" y="5226469"/>
            <a:ext cx="954475" cy="954475"/>
          </a:xfrm>
          <a:prstGeom prst="rect">
            <a:avLst/>
          </a:prstGeom>
        </p:spPr>
      </p:pic>
    </p:spTree>
    <p:extLst>
      <p:ext uri="{BB962C8B-B14F-4D97-AF65-F5344CB8AC3E}">
        <p14:creationId xmlns:p14="http://schemas.microsoft.com/office/powerpoint/2010/main" val="301291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A14B-20F4-69A4-D5C4-7EF66B63E70E}"/>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AAEDF64-304C-376A-F44D-4A1F8E6BC6AE}"/>
              </a:ext>
            </a:extLst>
          </p:cNvPr>
          <p:cNvGraphicFramePr/>
          <p:nvPr>
            <p:extLst>
              <p:ext uri="{D42A27DB-BD31-4B8C-83A1-F6EECF244321}">
                <p14:modId xmlns:p14="http://schemas.microsoft.com/office/powerpoint/2010/main" val="2347691696"/>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D5660D40-D04A-C8EC-FCB9-72732E3CE248}"/>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363192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Acknowledgments</a:t>
            </a:r>
          </a:p>
        </p:txBody>
      </p:sp>
      <p:sp>
        <p:nvSpPr>
          <p:cNvPr id="3" name="Content Placeholder 2"/>
          <p:cNvSpPr>
            <a:spLocks noGrp="1"/>
          </p:cNvSpPr>
          <p:nvPr>
            <p:ph idx="1"/>
          </p:nvPr>
        </p:nvSpPr>
        <p:spPr/>
        <p:txBody>
          <a:bodyPr>
            <a:noAutofit/>
          </a:bodyPr>
          <a:lstStyle/>
          <a:p>
            <a:r>
              <a:rPr lang="en-US" sz="1333" dirty="0"/>
              <a:t>Third-party copyright material, and QCAA material not covered by the CC BY </a:t>
            </a:r>
            <a:r>
              <a:rPr lang="en-US" sz="1333" dirty="0" err="1"/>
              <a:t>licence</a:t>
            </a:r>
            <a:r>
              <a:rPr lang="en-US" sz="1333" dirty="0"/>
              <a:t> is listed below:</a:t>
            </a:r>
          </a:p>
          <a:p>
            <a:pPr marL="304792" indent="-304792">
              <a:buFont typeface="+mj-lt"/>
              <a:buAutoNum type="arabicPeriod"/>
            </a:pPr>
            <a:r>
              <a:rPr lang="en-US" sz="1333" dirty="0">
                <a:solidFill>
                  <a:srgbClr val="111111"/>
                </a:solidFill>
                <a:ea typeface="Times New Roman" panose="02020603050405020304" pitchFamily="18" charset="0"/>
              </a:rPr>
              <a:t>Queensland Government coat of arms, and the QCAA and QSA trademarks may not be reproduced without permission.</a:t>
            </a:r>
          </a:p>
          <a:p>
            <a:pPr marL="304792" indent="-304792">
              <a:buFont typeface="+mj-lt"/>
              <a:buAutoNum type="arabicPeriod"/>
            </a:pPr>
            <a:r>
              <a:rPr lang="en-US" sz="1333" dirty="0"/>
              <a:t>Acknowledgment of Country artwork (2023) ‘Growth through Learning’ by </a:t>
            </a:r>
            <a:r>
              <a:rPr lang="en-US" sz="1333" dirty="0" err="1"/>
              <a:t>Chern’ee</a:t>
            </a:r>
            <a:r>
              <a:rPr lang="en-US" sz="1333" dirty="0"/>
              <a:t>, Brooke and Jesse Sutton, </a:t>
            </a:r>
            <a:r>
              <a:rPr lang="en-US" sz="1333" dirty="0" err="1"/>
              <a:t>Kalkadoon</a:t>
            </a:r>
            <a:r>
              <a:rPr lang="en-US" sz="1333" dirty="0"/>
              <a:t>. </a:t>
            </a:r>
            <a:r>
              <a:rPr lang="en-US" sz="1333" dirty="0">
                <a:hlinkClick r:id="rId3"/>
              </a:rPr>
              <a:t>www.cherneesutton.com.au</a:t>
            </a:r>
            <a:endParaRPr lang="en-US" sz="1333" dirty="0"/>
          </a:p>
          <a:p>
            <a:pPr marL="304792" indent="-304792">
              <a:buFont typeface="+mj-lt"/>
              <a:buAutoNum type="arabicPeriod"/>
            </a:pPr>
            <a:r>
              <a:rPr lang="en-US" sz="1333" dirty="0">
                <a:solidFill>
                  <a:srgbClr val="000000"/>
                </a:solidFill>
              </a:rPr>
              <a:t>The three-dimensional cube and Digital literacy general capability diagrams are 'Excluded Material' used under the terms of the Australian Curriculum and its copyright notice and are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333" dirty="0" err="1">
                <a:solidFill>
                  <a:srgbClr val="000000"/>
                </a:solidFill>
              </a:rPr>
              <a:t>organisation</a:t>
            </a:r>
            <a:r>
              <a:rPr lang="en-US" sz="1333"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sub-license any of these materials to others. Apart from any uses permitted under the Copyright Act 1968 (</a:t>
            </a:r>
            <a:r>
              <a:rPr lang="en-US" sz="1333" dirty="0" err="1">
                <a:solidFill>
                  <a:srgbClr val="000000"/>
                </a:solidFill>
              </a:rPr>
              <a:t>Cth</a:t>
            </a:r>
            <a:r>
              <a:rPr lang="en-US" sz="1333" dirty="0">
                <a:solidFill>
                  <a:srgbClr val="000000"/>
                </a:solidFill>
              </a:rPr>
              <a:t>), and those explicitly granted above, all other rights are reserved by ACARA. If you want to use such material in a manner that is outside this restrictive </a:t>
            </a:r>
            <a:r>
              <a:rPr lang="en-US" sz="1333" dirty="0" err="1">
                <a:solidFill>
                  <a:srgbClr val="000000"/>
                </a:solidFill>
              </a:rPr>
              <a:t>licence</a:t>
            </a:r>
            <a:r>
              <a:rPr lang="en-US" sz="1333" dirty="0">
                <a:solidFill>
                  <a:srgbClr val="000000"/>
                </a:solidFill>
              </a:rPr>
              <a:t>, you must request permission from ACARA by emailing (</a:t>
            </a:r>
            <a:r>
              <a:rPr lang="en-US" sz="1333" dirty="0">
                <a:solidFill>
                  <a:srgbClr val="000000"/>
                </a:solidFill>
                <a:hlinkClick r:id="rId4"/>
              </a:rPr>
              <a:t>copyright@acara.edu.au</a:t>
            </a:r>
            <a:r>
              <a:rPr lang="en-US" sz="1333" dirty="0">
                <a:solidFill>
                  <a:srgbClr val="000000"/>
                </a:solidFill>
              </a:rPr>
              <a:t>) or by submitting a request through </a:t>
            </a:r>
            <a:r>
              <a:rPr lang="en-US" sz="1333" dirty="0"/>
              <a:t>the </a:t>
            </a:r>
            <a:r>
              <a:rPr lang="en-US" sz="1333" dirty="0">
                <a:hlinkClick r:id="rId5"/>
              </a:rPr>
              <a:t>online enquiry form</a:t>
            </a:r>
            <a:r>
              <a:rPr lang="en-US" sz="1333" dirty="0"/>
              <a:t>.</a:t>
            </a:r>
          </a:p>
          <a:p>
            <a:pPr marL="304792" indent="-304792">
              <a:buFont typeface="+mj-lt"/>
              <a:buAutoNum type="arabicPeriod"/>
            </a:pPr>
            <a:r>
              <a:rPr lang="en-AU" sz="1333" dirty="0">
                <a:solidFill>
                  <a:srgbClr val="111111"/>
                </a:solidFill>
                <a:ea typeface="Times New Roman" panose="02020603050405020304" pitchFamily="18" charset="0"/>
              </a:rPr>
              <a:t>Unless otherwise indicated, material from Australian Curriculum is © ACARA 2010–present, licensed </a:t>
            </a:r>
            <a:r>
              <a:rPr lang="en-AU" sz="1333" u="sng" dirty="0">
                <a:solidFill>
                  <a:srgbClr val="2D7FF9"/>
                </a:solidFill>
                <a:ea typeface="Times New Roman" panose="02020603050405020304" pitchFamily="18" charset="0"/>
                <a:hlinkClick r:id="rId6"/>
              </a:rPr>
              <a:t>CC BY 4.0</a:t>
            </a:r>
            <a:r>
              <a:rPr lang="en-AU" sz="1333" dirty="0">
                <a:solidFill>
                  <a:srgbClr val="111111"/>
                </a:solidFill>
                <a:ea typeface="Times New Roman" panose="02020603050405020304" pitchFamily="18" charset="0"/>
              </a:rPr>
              <a:t>. For the latest information and additional terms of use, see the </a:t>
            </a:r>
            <a:r>
              <a:rPr lang="en-AU" sz="1333" u="sng" dirty="0">
                <a:solidFill>
                  <a:srgbClr val="2D7FF9"/>
                </a:solidFill>
                <a:ea typeface="Times New Roman" panose="02020603050405020304" pitchFamily="18" charset="0"/>
                <a:hlinkClick r:id="rId7"/>
              </a:rPr>
              <a:t>Australian Curriculum website</a:t>
            </a:r>
            <a:r>
              <a:rPr lang="en-AU" sz="1333" dirty="0">
                <a:solidFill>
                  <a:srgbClr val="111111"/>
                </a:solidFill>
                <a:ea typeface="Times New Roman" panose="02020603050405020304" pitchFamily="18" charset="0"/>
              </a:rPr>
              <a:t> and its </a:t>
            </a:r>
            <a:r>
              <a:rPr lang="en-AU" sz="1333" u="sng" dirty="0">
                <a:solidFill>
                  <a:srgbClr val="2D7FF9"/>
                </a:solidFill>
                <a:ea typeface="Times New Roman" panose="02020603050405020304" pitchFamily="18" charset="0"/>
                <a:hlinkClick r:id="rId8"/>
              </a:rPr>
              <a:t>copyright notice</a:t>
            </a:r>
            <a:r>
              <a:rPr lang="en-US" sz="1333" dirty="0"/>
              <a:t>.</a:t>
            </a:r>
          </a:p>
          <a:p>
            <a:pPr marL="304792" indent="-304792">
              <a:buFont typeface="+mj-lt"/>
              <a:buAutoNum type="arabicPeriod"/>
            </a:pPr>
            <a:r>
              <a:rPr lang="en-US" sz="1333" dirty="0"/>
              <a:t>Student and staff images have been used with permission.</a:t>
            </a:r>
          </a:p>
        </p:txBody>
      </p:sp>
    </p:spTree>
    <p:extLst>
      <p:ext uri="{BB962C8B-B14F-4D97-AF65-F5344CB8AC3E}">
        <p14:creationId xmlns:p14="http://schemas.microsoft.com/office/powerpoint/2010/main" val="168194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pPr>
            <a:endParaRPr lang="en-US" sz="400" dirty="0"/>
          </a:p>
          <a:p>
            <a:pPr>
              <a:spcBef>
                <a:spcPts val="0"/>
              </a:spcBef>
            </a:pPr>
            <a:r>
              <a:rPr lang="en-US" sz="1600" dirty="0"/>
              <a:t>                </a:t>
            </a:r>
            <a:r>
              <a:rPr lang="en-US" dirty="0"/>
              <a:t>© State of Queensland (QCAA) </a:t>
            </a:r>
            <a:r>
              <a:rPr lang="en-AU" dirty="0"/>
              <a:t>2026</a:t>
            </a:r>
          </a:p>
          <a:p>
            <a:pPr>
              <a:lnSpc>
                <a:spcPct val="110000"/>
              </a:lnSpc>
            </a:pPr>
            <a:r>
              <a:rPr lang="en-AU" b="1" spc="-27" dirty="0"/>
              <a:t>Licence</a:t>
            </a:r>
            <a:r>
              <a:rPr lang="en-AU" spc="-27" dirty="0"/>
              <a:t>: </a:t>
            </a:r>
            <a:r>
              <a:rPr lang="en-AU" spc="-27" dirty="0">
                <a:hlinkClick r:id="rId3"/>
              </a:rPr>
              <a:t>https://creativecommons.org/licenses/by/4.0</a:t>
            </a:r>
            <a:r>
              <a:rPr lang="en-AU" spc="-27" dirty="0"/>
              <a:t> </a:t>
            </a:r>
            <a:r>
              <a:rPr lang="en-AU" b="1" spc="-27" dirty="0">
                <a:solidFill>
                  <a:schemeClr val="tx2">
                    <a:lumMod val="50000"/>
                    <a:lumOff val="50000"/>
                  </a:schemeClr>
                </a:solidFill>
              </a:rPr>
              <a:t>|</a:t>
            </a:r>
            <a:r>
              <a:rPr lang="en-AU" spc="-27" dirty="0"/>
              <a:t> </a:t>
            </a:r>
            <a:r>
              <a:rPr lang="en-AU" b="1" spc="-27" dirty="0"/>
              <a:t>Copyright notice:</a:t>
            </a:r>
            <a:r>
              <a:rPr lang="en-AU" spc="-27" dirty="0"/>
              <a:t> </a:t>
            </a:r>
            <a:r>
              <a:rPr lang="en-AU" spc="-27" dirty="0">
                <a:hlinkClick r:id="rId4"/>
              </a:rPr>
              <a:t>www.qcaa.qld.edu.au/copyright</a:t>
            </a:r>
            <a:r>
              <a:rPr lang="en-AU" spc="-27" dirty="0"/>
              <a:t> — lists the full terms and conditions, which specify certain exceptions to the licence. </a:t>
            </a:r>
            <a:r>
              <a:rPr lang="en-AU" b="1" spc="-27" dirty="0">
                <a:solidFill>
                  <a:schemeClr val="tx2">
                    <a:lumMod val="50000"/>
                    <a:lumOff val="50000"/>
                  </a:schemeClr>
                </a:solidFill>
              </a:rPr>
              <a:t>|</a:t>
            </a:r>
            <a:r>
              <a:rPr lang="en-AU" spc="-27" dirty="0"/>
              <a:t> </a:t>
            </a:r>
            <a:br>
              <a:rPr lang="en-AU" spc="-27"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7" dirty="0">
                <a:hlinkClick r:id="rId4"/>
              </a:rPr>
              <a:t>www.qcaa.qld.edu.au/copyright</a:t>
            </a:r>
            <a:r>
              <a:rPr lang="en-AU" spc="-27"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dirty="0"/>
              <a:t>Copyright notice</a:t>
            </a:r>
          </a:p>
        </p:txBody>
      </p:sp>
    </p:spTree>
    <p:extLst>
      <p:ext uri="{BB962C8B-B14F-4D97-AF65-F5344CB8AC3E}">
        <p14:creationId xmlns:p14="http://schemas.microsoft.com/office/powerpoint/2010/main" val="2210648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79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DAD42-50C8-B07F-4D50-7E25A20D67C2}"/>
            </a:ext>
          </a:extLst>
        </p:cNvPr>
        <p:cNvGrpSpPr/>
        <p:nvPr/>
      </p:nvGrpSpPr>
      <p:grpSpPr>
        <a:xfrm>
          <a:off x="0" y="0"/>
          <a:ext cx="0" cy="0"/>
          <a:chOff x="0" y="0"/>
          <a:chExt cx="0" cy="0"/>
        </a:xfrm>
      </p:grpSpPr>
      <p:sp>
        <p:nvSpPr>
          <p:cNvPr id="26" name="Freeform: Shape 25">
            <a:extLst>
              <a:ext uri="{FF2B5EF4-FFF2-40B4-BE49-F238E27FC236}">
                <a16:creationId xmlns:a16="http://schemas.microsoft.com/office/drawing/2014/main" id="{8F15E40F-DA44-6977-2FF4-D4147C0FFF85}"/>
              </a:ext>
            </a:extLst>
          </p:cNvPr>
          <p:cNvSpPr/>
          <p:nvPr/>
        </p:nvSpPr>
        <p:spPr>
          <a:xfrm>
            <a:off x="6398768" y="701888"/>
            <a:ext cx="3903472" cy="1324432"/>
          </a:xfrm>
          <a:custGeom>
            <a:avLst/>
            <a:gdLst>
              <a:gd name="connsiteX0" fmla="*/ 0 w 1838036"/>
              <a:gd name="connsiteY0" fmla="*/ 467975 h 677333"/>
              <a:gd name="connsiteX1" fmla="*/ 464897 w 1838036"/>
              <a:gd name="connsiteY1" fmla="*/ 677333 h 677333"/>
              <a:gd name="connsiteX2" fmla="*/ 1838036 w 1838036"/>
              <a:gd name="connsiteY2" fmla="*/ 668097 h 677333"/>
              <a:gd name="connsiteX3" fmla="*/ 1465503 w 1838036"/>
              <a:gd name="connsiteY3" fmla="*/ 0 h 677333"/>
              <a:gd name="connsiteX4" fmla="*/ 0 w 1838036"/>
              <a:gd name="connsiteY4" fmla="*/ 467975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36" h="677333">
                <a:moveTo>
                  <a:pt x="0" y="467975"/>
                </a:moveTo>
                <a:lnTo>
                  <a:pt x="464897" y="677333"/>
                </a:lnTo>
                <a:lnTo>
                  <a:pt x="1838036" y="668097"/>
                </a:lnTo>
                <a:lnTo>
                  <a:pt x="1465503" y="0"/>
                </a:lnTo>
                <a:lnTo>
                  <a:pt x="0" y="467975"/>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11" name="Title 6">
            <a:extLst>
              <a:ext uri="{FF2B5EF4-FFF2-40B4-BE49-F238E27FC236}">
                <a16:creationId xmlns:a16="http://schemas.microsoft.com/office/drawing/2014/main" id="{8DA6504E-9E20-3A82-F026-72C893E5646F}"/>
              </a:ext>
            </a:extLst>
          </p:cNvPr>
          <p:cNvSpPr>
            <a:spLocks noGrp="1"/>
          </p:cNvSpPr>
          <p:nvPr>
            <p:ph type="title"/>
          </p:nvPr>
        </p:nvSpPr>
        <p:spPr>
          <a:xfrm>
            <a:off x="436033" y="366183"/>
            <a:ext cx="11328000" cy="480000"/>
          </a:xfrm>
        </p:spPr>
        <p:txBody>
          <a:bodyPr>
            <a:noAutofit/>
          </a:bodyPr>
          <a:lstStyle/>
          <a:p>
            <a:r>
              <a:rPr lang="en-AU" dirty="0">
                <a:latin typeface="Arial"/>
                <a:cs typeface="Arial"/>
              </a:rPr>
              <a:t>Three-dimensional </a:t>
            </a:r>
            <a:r>
              <a:rPr lang="en-US" dirty="0"/>
              <a:t>Australian Curriculum v9.0 </a:t>
            </a:r>
            <a:endParaRPr lang="en-AU" dirty="0"/>
          </a:p>
        </p:txBody>
      </p:sp>
      <p:pic>
        <p:nvPicPr>
          <p:cNvPr id="2" name="Content Placeholder 5">
            <a:extLst>
              <a:ext uri="{FF2B5EF4-FFF2-40B4-BE49-F238E27FC236}">
                <a16:creationId xmlns:a16="http://schemas.microsoft.com/office/drawing/2014/main" id="{8488E5FF-36B0-B2C3-7F80-D1FA099124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18" t="3709" r="5533" b="5942"/>
          <a:stretch/>
        </p:blipFill>
        <p:spPr>
          <a:xfrm>
            <a:off x="2036331" y="973152"/>
            <a:ext cx="8119335" cy="4911696"/>
          </a:xfrm>
          <a:prstGeom prst="rect">
            <a:avLst/>
          </a:prstGeom>
          <a:ln>
            <a:noFill/>
          </a:ln>
          <a:effectLst/>
        </p:spPr>
      </p:pic>
      <p:sp>
        <p:nvSpPr>
          <p:cNvPr id="4" name="Oval 3">
            <a:extLst>
              <a:ext uri="{FF2B5EF4-FFF2-40B4-BE49-F238E27FC236}">
                <a16:creationId xmlns:a16="http://schemas.microsoft.com/office/drawing/2014/main" id="{8DAAF603-6057-62C8-AD5E-08592EA7A671}"/>
              </a:ext>
            </a:extLst>
          </p:cNvPr>
          <p:cNvSpPr/>
          <p:nvPr/>
        </p:nvSpPr>
        <p:spPr>
          <a:xfrm>
            <a:off x="8327137" y="4990864"/>
            <a:ext cx="1719071" cy="89398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6" name="Oval 5">
            <a:extLst>
              <a:ext uri="{FF2B5EF4-FFF2-40B4-BE49-F238E27FC236}">
                <a16:creationId xmlns:a16="http://schemas.microsoft.com/office/drawing/2014/main" id="{F9C2DE3B-DACE-593E-6351-4BF27DE8B022}"/>
              </a:ext>
            </a:extLst>
          </p:cNvPr>
          <p:cNvSpPr/>
          <p:nvPr/>
        </p:nvSpPr>
        <p:spPr>
          <a:xfrm>
            <a:off x="2036331" y="3017418"/>
            <a:ext cx="1730997" cy="82316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7" name="Picture 6" descr="A colorful cube with text&#10;&#10;AI-generated content may be incorrect.">
            <a:extLst>
              <a:ext uri="{FF2B5EF4-FFF2-40B4-BE49-F238E27FC236}">
                <a16:creationId xmlns:a16="http://schemas.microsoft.com/office/drawing/2014/main" id="{92E4D050-3815-6034-4D30-E7D3687C88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9624" y="976205"/>
            <a:ext cx="4575050" cy="4575050"/>
          </a:xfrm>
          <a:prstGeom prst="rect">
            <a:avLst/>
          </a:prstGeom>
        </p:spPr>
      </p:pic>
      <p:sp>
        <p:nvSpPr>
          <p:cNvPr id="8" name="Freeform: Shape 7">
            <a:extLst>
              <a:ext uri="{FF2B5EF4-FFF2-40B4-BE49-F238E27FC236}">
                <a16:creationId xmlns:a16="http://schemas.microsoft.com/office/drawing/2014/main" id="{BA4E6428-F898-C2F4-F2A9-B25EF4584227}"/>
              </a:ext>
            </a:extLst>
          </p:cNvPr>
          <p:cNvSpPr/>
          <p:nvPr/>
        </p:nvSpPr>
        <p:spPr>
          <a:xfrm>
            <a:off x="4409885" y="2254930"/>
            <a:ext cx="3463480" cy="2999045"/>
          </a:xfrm>
          <a:custGeom>
            <a:avLst/>
            <a:gdLst>
              <a:gd name="connsiteX0" fmla="*/ 0 w 1685925"/>
              <a:gd name="connsiteY0" fmla="*/ 0 h 1476375"/>
              <a:gd name="connsiteX1" fmla="*/ 838200 w 1685925"/>
              <a:gd name="connsiteY1" fmla="*/ 495300 h 1476375"/>
              <a:gd name="connsiteX2" fmla="*/ 1685925 w 1685925"/>
              <a:gd name="connsiteY2" fmla="*/ 28575 h 1476375"/>
              <a:gd name="connsiteX3" fmla="*/ 1581150 w 1685925"/>
              <a:gd name="connsiteY3" fmla="*/ 971550 h 1476375"/>
              <a:gd name="connsiteX4" fmla="*/ 838200 w 1685925"/>
              <a:gd name="connsiteY4" fmla="*/ 1476375 h 1476375"/>
              <a:gd name="connsiteX5" fmla="*/ 66675 w 1685925"/>
              <a:gd name="connsiteY5" fmla="*/ 942975 h 1476375"/>
              <a:gd name="connsiteX6" fmla="*/ 0 w 1685925"/>
              <a:gd name="connsiteY6" fmla="*/ 0 h 1476375"/>
              <a:gd name="connsiteX0" fmla="*/ 0 w 1685925"/>
              <a:gd name="connsiteY0" fmla="*/ 0 h 1476375"/>
              <a:gd name="connsiteX1" fmla="*/ 838200 w 1685925"/>
              <a:gd name="connsiteY1" fmla="*/ 495300 h 1476375"/>
              <a:gd name="connsiteX2" fmla="*/ 1685925 w 1685925"/>
              <a:gd name="connsiteY2" fmla="*/ 28575 h 1476375"/>
              <a:gd name="connsiteX3" fmla="*/ 1581150 w 1685925"/>
              <a:gd name="connsiteY3" fmla="*/ 971550 h 1476375"/>
              <a:gd name="connsiteX4" fmla="*/ 838200 w 1685925"/>
              <a:gd name="connsiteY4" fmla="*/ 1476375 h 1476375"/>
              <a:gd name="connsiteX5" fmla="*/ 38350 w 1685925"/>
              <a:gd name="connsiteY5" fmla="*/ 959322 h 1476375"/>
              <a:gd name="connsiteX6" fmla="*/ 0 w 1685925"/>
              <a:gd name="connsiteY6" fmla="*/ 0 h 1476375"/>
              <a:gd name="connsiteX0" fmla="*/ 0 w 1685925"/>
              <a:gd name="connsiteY0" fmla="*/ 0 h 1476375"/>
              <a:gd name="connsiteX1" fmla="*/ 838200 w 1685925"/>
              <a:gd name="connsiteY1" fmla="*/ 495300 h 1476375"/>
              <a:gd name="connsiteX2" fmla="*/ 1685925 w 1685925"/>
              <a:gd name="connsiteY2" fmla="*/ 28575 h 1476375"/>
              <a:gd name="connsiteX3" fmla="*/ 1600034 w 1685925"/>
              <a:gd name="connsiteY3" fmla="*/ 957539 h 1476375"/>
              <a:gd name="connsiteX4" fmla="*/ 838200 w 1685925"/>
              <a:gd name="connsiteY4" fmla="*/ 1476375 h 1476375"/>
              <a:gd name="connsiteX5" fmla="*/ 38350 w 1685925"/>
              <a:gd name="connsiteY5" fmla="*/ 959322 h 1476375"/>
              <a:gd name="connsiteX6" fmla="*/ 0 w 1685925"/>
              <a:gd name="connsiteY6" fmla="*/ 0 h 1476375"/>
              <a:gd name="connsiteX0" fmla="*/ 0 w 1714250"/>
              <a:gd name="connsiteY0" fmla="*/ 0 h 1476375"/>
              <a:gd name="connsiteX1" fmla="*/ 866525 w 1714250"/>
              <a:gd name="connsiteY1" fmla="*/ 495300 h 1476375"/>
              <a:gd name="connsiteX2" fmla="*/ 1714250 w 1714250"/>
              <a:gd name="connsiteY2" fmla="*/ 28575 h 1476375"/>
              <a:gd name="connsiteX3" fmla="*/ 1628359 w 1714250"/>
              <a:gd name="connsiteY3" fmla="*/ 957539 h 1476375"/>
              <a:gd name="connsiteX4" fmla="*/ 866525 w 1714250"/>
              <a:gd name="connsiteY4" fmla="*/ 1476375 h 1476375"/>
              <a:gd name="connsiteX5" fmla="*/ 66675 w 1714250"/>
              <a:gd name="connsiteY5" fmla="*/ 959322 h 1476375"/>
              <a:gd name="connsiteX6" fmla="*/ 0 w 1714250"/>
              <a:gd name="connsiteY6" fmla="*/ 0 h 1476375"/>
              <a:gd name="connsiteX0" fmla="*/ 0 w 1718971"/>
              <a:gd name="connsiteY0" fmla="*/ 0 h 1476375"/>
              <a:gd name="connsiteX1" fmla="*/ 866525 w 1718971"/>
              <a:gd name="connsiteY1" fmla="*/ 495300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8971"/>
              <a:gd name="connsiteY0" fmla="*/ 0 h 1476375"/>
              <a:gd name="connsiteX1" fmla="*/ 900515 w 1718971"/>
              <a:gd name="connsiteY1" fmla="*/ 476618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8971"/>
              <a:gd name="connsiteY0" fmla="*/ 0 h 1476375"/>
              <a:gd name="connsiteX1" fmla="*/ 911137 w 1718971"/>
              <a:gd name="connsiteY1" fmla="*/ 469612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6611"/>
              <a:gd name="connsiteY0" fmla="*/ 0 h 1472872"/>
              <a:gd name="connsiteX1" fmla="*/ 908777 w 1716611"/>
              <a:gd name="connsiteY1" fmla="*/ 466109 h 1472872"/>
              <a:gd name="connsiteX2" fmla="*/ 1716611 w 1716611"/>
              <a:gd name="connsiteY2" fmla="*/ 11060 h 1472872"/>
              <a:gd name="connsiteX3" fmla="*/ 1625999 w 1716611"/>
              <a:gd name="connsiteY3" fmla="*/ 954036 h 1472872"/>
              <a:gd name="connsiteX4" fmla="*/ 864165 w 1716611"/>
              <a:gd name="connsiteY4" fmla="*/ 1472872 h 1472872"/>
              <a:gd name="connsiteX5" fmla="*/ 64315 w 1716611"/>
              <a:gd name="connsiteY5" fmla="*/ 955819 h 1472872"/>
              <a:gd name="connsiteX6" fmla="*/ 0 w 1716611"/>
              <a:gd name="connsiteY6" fmla="*/ 0 h 1472872"/>
              <a:gd name="connsiteX0" fmla="*/ 0 w 1716611"/>
              <a:gd name="connsiteY0" fmla="*/ 0 h 1470537"/>
              <a:gd name="connsiteX1" fmla="*/ 908777 w 1716611"/>
              <a:gd name="connsiteY1" fmla="*/ 466109 h 1470537"/>
              <a:gd name="connsiteX2" fmla="*/ 1716611 w 1716611"/>
              <a:gd name="connsiteY2" fmla="*/ 11060 h 1470537"/>
              <a:gd name="connsiteX3" fmla="*/ 1625999 w 1716611"/>
              <a:gd name="connsiteY3" fmla="*/ 954036 h 1470537"/>
              <a:gd name="connsiteX4" fmla="*/ 894850 w 1716611"/>
              <a:gd name="connsiteY4" fmla="*/ 1470537 h 1470537"/>
              <a:gd name="connsiteX5" fmla="*/ 64315 w 1716611"/>
              <a:gd name="connsiteY5" fmla="*/ 955819 h 1470537"/>
              <a:gd name="connsiteX6" fmla="*/ 0 w 1716611"/>
              <a:gd name="connsiteY6" fmla="*/ 0 h 14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611" h="1470537">
                <a:moveTo>
                  <a:pt x="0" y="0"/>
                </a:moveTo>
                <a:lnTo>
                  <a:pt x="908777" y="466109"/>
                </a:lnTo>
                <a:lnTo>
                  <a:pt x="1716611" y="11060"/>
                </a:lnTo>
                <a:lnTo>
                  <a:pt x="1625999" y="954036"/>
                </a:lnTo>
                <a:lnTo>
                  <a:pt x="894850" y="1470537"/>
                </a:lnTo>
                <a:lnTo>
                  <a:pt x="64315" y="955819"/>
                </a:lnTo>
                <a:lnTo>
                  <a:pt x="0" y="0"/>
                </a:lnTo>
                <a:close/>
              </a:path>
            </a:pathLst>
          </a:custGeom>
          <a:noFill/>
          <a:ln w="38100">
            <a:solidFill>
              <a:schemeClr val="accent6"/>
            </a:solidFill>
            <a:round/>
          </a:ln>
          <a:effectLst>
            <a:glow rad="63500">
              <a:schemeClr val="accent6">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9" name="Freeform: Shape 8">
            <a:extLst>
              <a:ext uri="{FF2B5EF4-FFF2-40B4-BE49-F238E27FC236}">
                <a16:creationId xmlns:a16="http://schemas.microsoft.com/office/drawing/2014/main" id="{E1EDAA17-39F0-4733-1705-977C343F2D51}"/>
              </a:ext>
            </a:extLst>
          </p:cNvPr>
          <p:cNvSpPr/>
          <p:nvPr/>
        </p:nvSpPr>
        <p:spPr>
          <a:xfrm>
            <a:off x="6398768" y="701888"/>
            <a:ext cx="3903472" cy="1324432"/>
          </a:xfrm>
          <a:custGeom>
            <a:avLst/>
            <a:gdLst>
              <a:gd name="connsiteX0" fmla="*/ 0 w 1838036"/>
              <a:gd name="connsiteY0" fmla="*/ 467975 h 677333"/>
              <a:gd name="connsiteX1" fmla="*/ 464897 w 1838036"/>
              <a:gd name="connsiteY1" fmla="*/ 677333 h 677333"/>
              <a:gd name="connsiteX2" fmla="*/ 1838036 w 1838036"/>
              <a:gd name="connsiteY2" fmla="*/ 668097 h 677333"/>
              <a:gd name="connsiteX3" fmla="*/ 1465503 w 1838036"/>
              <a:gd name="connsiteY3" fmla="*/ 0 h 677333"/>
              <a:gd name="connsiteX4" fmla="*/ 0 w 1838036"/>
              <a:gd name="connsiteY4" fmla="*/ 467975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36" h="677333">
                <a:moveTo>
                  <a:pt x="0" y="467975"/>
                </a:moveTo>
                <a:lnTo>
                  <a:pt x="464897" y="677333"/>
                </a:lnTo>
                <a:lnTo>
                  <a:pt x="1838036" y="668097"/>
                </a:lnTo>
                <a:lnTo>
                  <a:pt x="1465503" y="0"/>
                </a:lnTo>
                <a:lnTo>
                  <a:pt x="0" y="46797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Tree>
    <p:extLst>
      <p:ext uri="{BB962C8B-B14F-4D97-AF65-F5344CB8AC3E}">
        <p14:creationId xmlns:p14="http://schemas.microsoft.com/office/powerpoint/2010/main" val="6361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09E7607-EBC8-D5DE-B3B1-DC9E69E8B826}"/>
              </a:ext>
            </a:extLst>
          </p:cNvPr>
          <p:cNvSpPr txBox="1">
            <a:spLocks/>
          </p:cNvSpPr>
          <p:nvPr/>
        </p:nvSpPr>
        <p:spPr>
          <a:xfrm>
            <a:off x="436033" y="366183"/>
            <a:ext cx="11159619" cy="59102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AU" sz="3200" dirty="0"/>
              <a:t>Digital literacy general capability: Structure</a:t>
            </a:r>
          </a:p>
        </p:txBody>
      </p:sp>
      <p:pic>
        <p:nvPicPr>
          <p:cNvPr id="3" name="Picture 2">
            <a:extLst>
              <a:ext uri="{FF2B5EF4-FFF2-40B4-BE49-F238E27FC236}">
                <a16:creationId xmlns:a16="http://schemas.microsoft.com/office/drawing/2014/main" id="{D59894B1-0C8A-3E07-7167-B77F38EB3F4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65966" y="1715210"/>
            <a:ext cx="3460069" cy="3427581"/>
          </a:xfrm>
          <a:prstGeom prst="rect">
            <a:avLst/>
          </a:prstGeom>
          <a:effectLst/>
        </p:spPr>
      </p:pic>
      <p:sp>
        <p:nvSpPr>
          <p:cNvPr id="5" name="Text Placeholder 4">
            <a:extLst>
              <a:ext uri="{FF2B5EF4-FFF2-40B4-BE49-F238E27FC236}">
                <a16:creationId xmlns:a16="http://schemas.microsoft.com/office/drawing/2014/main" id="{D2384F26-EA8D-75C5-D004-C4F27059A06D}"/>
              </a:ext>
            </a:extLst>
          </p:cNvPr>
          <p:cNvSpPr txBox="1">
            <a:spLocks/>
          </p:cNvSpPr>
          <p:nvPr/>
        </p:nvSpPr>
        <p:spPr>
          <a:xfrm>
            <a:off x="293479" y="593707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ACARA general capability image: https://www.australiancurriculum.edu.au/curriculum-information/understand-this-general-capability/digital-literacy</a:t>
            </a:r>
            <a:endParaRPr lang="en-AU" sz="933" dirty="0"/>
          </a:p>
        </p:txBody>
      </p:sp>
    </p:spTree>
    <p:extLst>
      <p:ext uri="{BB962C8B-B14F-4D97-AF65-F5344CB8AC3E}">
        <p14:creationId xmlns:p14="http://schemas.microsoft.com/office/powerpoint/2010/main" val="418905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AE569-AADC-9FEC-35B5-CE4153778DF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C216327-6F0F-CF11-D29B-0577438ACE2F}"/>
              </a:ext>
            </a:extLst>
          </p:cNvPr>
          <p:cNvSpPr/>
          <p:nvPr/>
        </p:nvSpPr>
        <p:spPr>
          <a:xfrm>
            <a:off x="7746380" y="3167262"/>
            <a:ext cx="105729" cy="4354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Rectangle 7">
            <a:extLst>
              <a:ext uri="{FF2B5EF4-FFF2-40B4-BE49-F238E27FC236}">
                <a16:creationId xmlns:a16="http://schemas.microsoft.com/office/drawing/2014/main" id="{5ED1E733-A388-70E5-77E3-895A2EE17C4A}"/>
              </a:ext>
            </a:extLst>
          </p:cNvPr>
          <p:cNvSpPr/>
          <p:nvPr/>
        </p:nvSpPr>
        <p:spPr>
          <a:xfrm>
            <a:off x="5843911" y="4932027"/>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Rectangle 5">
            <a:extLst>
              <a:ext uri="{FF2B5EF4-FFF2-40B4-BE49-F238E27FC236}">
                <a16:creationId xmlns:a16="http://schemas.microsoft.com/office/drawing/2014/main" id="{7392BFAE-002E-D79D-F18D-4BF621D5B59B}"/>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 name="Rectangle 4">
            <a:extLst>
              <a:ext uri="{FF2B5EF4-FFF2-40B4-BE49-F238E27FC236}">
                <a16:creationId xmlns:a16="http://schemas.microsoft.com/office/drawing/2014/main" id="{92C0AE56-536A-D51C-578D-C8487D27BCDA}"/>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a:extLst>
              <a:ext uri="{FF2B5EF4-FFF2-40B4-BE49-F238E27FC236}">
                <a16:creationId xmlns:a16="http://schemas.microsoft.com/office/drawing/2014/main" id="{F8FBA2A7-84E0-C03E-145E-FC187FB49D8B}"/>
              </a:ext>
            </a:extLst>
          </p:cNvPr>
          <p:cNvSpPr>
            <a:spLocks noGrp="1"/>
          </p:cNvSpPr>
          <p:nvPr>
            <p:ph type="title"/>
          </p:nvPr>
        </p:nvSpPr>
        <p:spPr>
          <a:xfrm>
            <a:off x="436033" y="366183"/>
            <a:ext cx="10041467" cy="591023"/>
          </a:xfrm>
        </p:spPr>
        <p:txBody>
          <a:bodyPr>
            <a:normAutofit/>
          </a:bodyPr>
          <a:lstStyle/>
          <a:p>
            <a:r>
              <a:rPr lang="en-AU" dirty="0"/>
              <a:t>Digital literacy general capability: Structure</a:t>
            </a:r>
          </a:p>
        </p:txBody>
      </p:sp>
      <p:pic>
        <p:nvPicPr>
          <p:cNvPr id="42" name="Picture 41">
            <a:extLst>
              <a:ext uri="{FF2B5EF4-FFF2-40B4-BE49-F238E27FC236}">
                <a16:creationId xmlns:a16="http://schemas.microsoft.com/office/drawing/2014/main" id="{6B32DDE9-35D8-2B55-DD24-880F682713B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65966" y="1715210"/>
            <a:ext cx="3460069" cy="3427581"/>
          </a:xfrm>
          <a:prstGeom prst="rect">
            <a:avLst/>
          </a:prstGeom>
          <a:effectLst/>
        </p:spPr>
      </p:pic>
      <p:sp>
        <p:nvSpPr>
          <p:cNvPr id="16" name="Text Placeholder 4">
            <a:extLst>
              <a:ext uri="{FF2B5EF4-FFF2-40B4-BE49-F238E27FC236}">
                <a16:creationId xmlns:a16="http://schemas.microsoft.com/office/drawing/2014/main" id="{6CB35464-4DEE-6320-605C-97193A2012E5}"/>
              </a:ext>
            </a:extLst>
          </p:cNvPr>
          <p:cNvSpPr txBox="1">
            <a:spLocks/>
          </p:cNvSpPr>
          <p:nvPr/>
        </p:nvSpPr>
        <p:spPr>
          <a:xfrm>
            <a:off x="293479" y="593707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ACARA general capability diagram &amp; sub-elements: https://www.australiancurriculum.edu.au/curriculum-information/understand-this-general-capability/digital-literacy</a:t>
            </a:r>
            <a:endParaRPr lang="en-AU" sz="933" dirty="0"/>
          </a:p>
        </p:txBody>
      </p:sp>
      <p:sp>
        <p:nvSpPr>
          <p:cNvPr id="3" name="Arrow: Pentagon 2">
            <a:extLst>
              <a:ext uri="{FF2B5EF4-FFF2-40B4-BE49-F238E27FC236}">
                <a16:creationId xmlns:a16="http://schemas.microsoft.com/office/drawing/2014/main" id="{BD60E27E-EE0A-9273-1FF1-61BEE50A31F5}"/>
              </a:ext>
            </a:extLst>
          </p:cNvPr>
          <p:cNvSpPr/>
          <p:nvPr/>
        </p:nvSpPr>
        <p:spPr>
          <a:xfrm rot="10800000" flipV="1">
            <a:off x="7340893" y="1613800"/>
            <a:ext cx="3597213" cy="1297411"/>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lgn="ctr">
              <a:spcAft>
                <a:spcPts val="400"/>
              </a:spcAft>
            </a:pPr>
            <a:r>
              <a:rPr lang="en-AU" sz="1600" dirty="0">
                <a:solidFill>
                  <a:schemeClr val="tx1"/>
                </a:solidFill>
              </a:rPr>
              <a:t>Manage online safety</a:t>
            </a:r>
          </a:p>
          <a:p>
            <a:pPr algn="ctr">
              <a:spcAft>
                <a:spcPts val="400"/>
              </a:spcAft>
            </a:pPr>
            <a:r>
              <a:rPr lang="en-AU" sz="1600" dirty="0">
                <a:solidFill>
                  <a:schemeClr val="tx1"/>
                </a:solidFill>
              </a:rPr>
              <a:t>        Manage digital privacy and identity</a:t>
            </a:r>
          </a:p>
          <a:p>
            <a:pPr algn="ctr">
              <a:spcAft>
                <a:spcPts val="400"/>
              </a:spcAft>
            </a:pPr>
            <a:r>
              <a:rPr lang="en-AU" sz="1600" dirty="0">
                <a:solidFill>
                  <a:schemeClr val="tx1"/>
                </a:solidFill>
              </a:rPr>
              <a:t>     Manage digital wellbeing</a:t>
            </a:r>
          </a:p>
        </p:txBody>
      </p:sp>
      <p:sp>
        <p:nvSpPr>
          <p:cNvPr id="4" name="Arrow: Pentagon 3">
            <a:extLst>
              <a:ext uri="{FF2B5EF4-FFF2-40B4-BE49-F238E27FC236}">
                <a16:creationId xmlns:a16="http://schemas.microsoft.com/office/drawing/2014/main" id="{19A872BE-EF6B-52FB-3472-11FC3C5AC79B}"/>
              </a:ext>
            </a:extLst>
          </p:cNvPr>
          <p:cNvSpPr/>
          <p:nvPr/>
        </p:nvSpPr>
        <p:spPr>
          <a:xfrm rot="10800000" flipV="1">
            <a:off x="7582264" y="3669215"/>
            <a:ext cx="3355843" cy="1195923"/>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spcAft>
                <a:spcPts val="400"/>
              </a:spcAft>
            </a:pPr>
            <a:r>
              <a:rPr lang="en-AU" sz="1600" dirty="0">
                <a:solidFill>
                  <a:schemeClr val="tx1"/>
                </a:solidFill>
              </a:rPr>
              <a:t>       Locate information</a:t>
            </a:r>
          </a:p>
          <a:p>
            <a:pPr algn="ctr">
              <a:spcAft>
                <a:spcPts val="400"/>
              </a:spcAft>
            </a:pPr>
            <a:r>
              <a:rPr lang="en-AU" sz="1600" dirty="0">
                <a:solidFill>
                  <a:schemeClr val="tx1"/>
                </a:solidFill>
              </a:rPr>
              <a:t>Acquire and collate data</a:t>
            </a:r>
          </a:p>
          <a:p>
            <a:pPr>
              <a:spcAft>
                <a:spcPts val="400"/>
              </a:spcAft>
            </a:pPr>
            <a:r>
              <a:rPr lang="en-AU" sz="1600" dirty="0">
                <a:solidFill>
                  <a:schemeClr val="tx1"/>
                </a:solidFill>
              </a:rPr>
              <a:t>       Interpret data</a:t>
            </a:r>
          </a:p>
        </p:txBody>
      </p:sp>
      <p:sp>
        <p:nvSpPr>
          <p:cNvPr id="7" name="Arrow: Pentagon 6">
            <a:extLst>
              <a:ext uri="{FF2B5EF4-FFF2-40B4-BE49-F238E27FC236}">
                <a16:creationId xmlns:a16="http://schemas.microsoft.com/office/drawing/2014/main" id="{B6DC33C5-1368-BD00-15C0-91B8AC6FBBAF}"/>
              </a:ext>
            </a:extLst>
          </p:cNvPr>
          <p:cNvSpPr/>
          <p:nvPr/>
        </p:nvSpPr>
        <p:spPr>
          <a:xfrm rot="10800000" flipH="1" flipV="1">
            <a:off x="534580" y="2475510"/>
            <a:ext cx="3900407" cy="1127172"/>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spcAft>
                <a:spcPts val="400"/>
              </a:spcAft>
            </a:pPr>
            <a:r>
              <a:rPr lang="en-AU" sz="1600" dirty="0">
                <a:solidFill>
                  <a:schemeClr val="tx1"/>
                </a:solidFill>
              </a:rPr>
              <a:t>            Manage content</a:t>
            </a:r>
          </a:p>
          <a:p>
            <a:pPr>
              <a:spcAft>
                <a:spcPts val="400"/>
              </a:spcAft>
            </a:pPr>
            <a:r>
              <a:rPr lang="en-AU" sz="1600" dirty="0">
                <a:solidFill>
                  <a:schemeClr val="tx1"/>
                </a:solidFill>
              </a:rPr>
              <a:t>            Protect content</a:t>
            </a:r>
          </a:p>
          <a:p>
            <a:pPr algn="ctr">
              <a:spcAft>
                <a:spcPts val="400"/>
              </a:spcAft>
            </a:pPr>
            <a:r>
              <a:rPr lang="en-AU" sz="1600" dirty="0">
                <a:solidFill>
                  <a:schemeClr val="tx1"/>
                </a:solidFill>
              </a:rPr>
              <a:t>Select and operate tools</a:t>
            </a:r>
          </a:p>
        </p:txBody>
      </p:sp>
      <p:sp>
        <p:nvSpPr>
          <p:cNvPr id="11" name="Arrow: Pentagon 10">
            <a:extLst>
              <a:ext uri="{FF2B5EF4-FFF2-40B4-BE49-F238E27FC236}">
                <a16:creationId xmlns:a16="http://schemas.microsoft.com/office/drawing/2014/main" id="{EEB59F1C-7C79-6B70-1CC8-F8948B35907A}"/>
              </a:ext>
            </a:extLst>
          </p:cNvPr>
          <p:cNvSpPr/>
          <p:nvPr/>
        </p:nvSpPr>
        <p:spPr>
          <a:xfrm rot="10800000" flipH="1" flipV="1">
            <a:off x="603602" y="4148901"/>
            <a:ext cx="4318022" cy="1127172"/>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spcAft>
                <a:spcPts val="400"/>
              </a:spcAft>
            </a:pPr>
            <a:r>
              <a:rPr lang="en-AU" sz="1600" dirty="0">
                <a:solidFill>
                  <a:schemeClr val="tx1"/>
                </a:solidFill>
              </a:rPr>
              <a:t>            Plan</a:t>
            </a:r>
          </a:p>
          <a:p>
            <a:pPr>
              <a:spcAft>
                <a:spcPts val="400"/>
              </a:spcAft>
            </a:pPr>
            <a:r>
              <a:rPr lang="en-AU" sz="1600" dirty="0">
                <a:solidFill>
                  <a:schemeClr val="tx1"/>
                </a:solidFill>
              </a:rPr>
              <a:t>            Create, communicate, collaborate</a:t>
            </a:r>
          </a:p>
          <a:p>
            <a:pPr>
              <a:spcAft>
                <a:spcPts val="400"/>
              </a:spcAft>
            </a:pPr>
            <a:r>
              <a:rPr lang="en-AU" sz="1600" dirty="0">
                <a:solidFill>
                  <a:schemeClr val="tx1"/>
                </a:solidFill>
              </a:rPr>
              <a:t>            Respect intellectual property</a:t>
            </a:r>
          </a:p>
        </p:txBody>
      </p:sp>
    </p:spTree>
    <p:extLst>
      <p:ext uri="{BB962C8B-B14F-4D97-AF65-F5344CB8AC3E}">
        <p14:creationId xmlns:p14="http://schemas.microsoft.com/office/powerpoint/2010/main" val="298184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BC8BD-DFCF-92D6-98E3-4AB3C5B525B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D30E7A2-7C67-DA49-BB67-4FAE291BC0FC}"/>
              </a:ext>
            </a:extLst>
          </p:cNvPr>
          <p:cNvSpPr/>
          <p:nvPr/>
        </p:nvSpPr>
        <p:spPr>
          <a:xfrm>
            <a:off x="7582262" y="3167262"/>
            <a:ext cx="105729" cy="4354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Rectangle 7">
            <a:extLst>
              <a:ext uri="{FF2B5EF4-FFF2-40B4-BE49-F238E27FC236}">
                <a16:creationId xmlns:a16="http://schemas.microsoft.com/office/drawing/2014/main" id="{560DA29D-0AF5-E4F8-AB89-A7A3814B06A2}"/>
              </a:ext>
            </a:extLst>
          </p:cNvPr>
          <p:cNvSpPr/>
          <p:nvPr/>
        </p:nvSpPr>
        <p:spPr>
          <a:xfrm>
            <a:off x="5843911" y="4932027"/>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Rectangle 5">
            <a:extLst>
              <a:ext uri="{FF2B5EF4-FFF2-40B4-BE49-F238E27FC236}">
                <a16:creationId xmlns:a16="http://schemas.microsoft.com/office/drawing/2014/main" id="{AC56CC8A-20F4-2B5C-126B-EAA0BA98A352}"/>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 name="Rectangle 4">
            <a:extLst>
              <a:ext uri="{FF2B5EF4-FFF2-40B4-BE49-F238E27FC236}">
                <a16:creationId xmlns:a16="http://schemas.microsoft.com/office/drawing/2014/main" id="{A0B40989-8591-634E-EC2E-976AA9F064FB}"/>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a:extLst>
              <a:ext uri="{FF2B5EF4-FFF2-40B4-BE49-F238E27FC236}">
                <a16:creationId xmlns:a16="http://schemas.microsoft.com/office/drawing/2014/main" id="{FDF21A3B-8A12-875B-421E-74A7FE253EF9}"/>
              </a:ext>
            </a:extLst>
          </p:cNvPr>
          <p:cNvSpPr>
            <a:spLocks noGrp="1"/>
          </p:cNvSpPr>
          <p:nvPr>
            <p:ph type="title"/>
          </p:nvPr>
        </p:nvSpPr>
        <p:spPr>
          <a:xfrm>
            <a:off x="436033" y="366183"/>
            <a:ext cx="10041467" cy="591023"/>
          </a:xfrm>
        </p:spPr>
        <p:txBody>
          <a:bodyPr>
            <a:normAutofit/>
          </a:bodyPr>
          <a:lstStyle/>
          <a:p>
            <a:r>
              <a:rPr lang="en-AU" dirty="0"/>
              <a:t>Digital literacy general capability: Structure</a:t>
            </a:r>
          </a:p>
        </p:txBody>
      </p:sp>
      <p:pic>
        <p:nvPicPr>
          <p:cNvPr id="42" name="Picture 41">
            <a:extLst>
              <a:ext uri="{FF2B5EF4-FFF2-40B4-BE49-F238E27FC236}">
                <a16:creationId xmlns:a16="http://schemas.microsoft.com/office/drawing/2014/main" id="{5281CB36-F5F4-17DD-0945-64F0A55C4B6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65966" y="1715210"/>
            <a:ext cx="3460069" cy="3427581"/>
          </a:xfrm>
          <a:prstGeom prst="rect">
            <a:avLst/>
          </a:prstGeom>
          <a:effectLst/>
        </p:spPr>
      </p:pic>
      <p:sp>
        <p:nvSpPr>
          <p:cNvPr id="12" name="TextBox 11">
            <a:extLst>
              <a:ext uri="{FF2B5EF4-FFF2-40B4-BE49-F238E27FC236}">
                <a16:creationId xmlns:a16="http://schemas.microsoft.com/office/drawing/2014/main" id="{70496BB7-AAC3-20A5-BEC1-20586BC3776F}"/>
              </a:ext>
            </a:extLst>
          </p:cNvPr>
          <p:cNvSpPr txBox="1"/>
          <p:nvPr/>
        </p:nvSpPr>
        <p:spPr>
          <a:xfrm>
            <a:off x="-2152798" y="720884"/>
            <a:ext cx="2345323" cy="1241622"/>
          </a:xfrm>
          <a:prstGeom prst="rect">
            <a:avLst/>
          </a:prstGeom>
          <a:noFill/>
        </p:spPr>
        <p:txBody>
          <a:bodyPr wrap="square" rtlCol="0">
            <a:spAutoFit/>
          </a:bodyPr>
          <a:lstStyle/>
          <a:p>
            <a:pPr algn="r"/>
            <a:r>
              <a:rPr lang="en-AU" sz="1867" dirty="0">
                <a:solidFill>
                  <a:schemeClr val="accent1">
                    <a:lumMod val="20000"/>
                    <a:lumOff val="80000"/>
                  </a:schemeClr>
                </a:solidFill>
              </a:rPr>
              <a:t>Manage content</a:t>
            </a:r>
          </a:p>
          <a:p>
            <a:pPr algn="r"/>
            <a:r>
              <a:rPr lang="en-AU" sz="1867" dirty="0">
                <a:solidFill>
                  <a:schemeClr val="accent1">
                    <a:lumMod val="20000"/>
                    <a:lumOff val="80000"/>
                  </a:schemeClr>
                </a:solidFill>
              </a:rPr>
              <a:t>Protect content</a:t>
            </a:r>
          </a:p>
          <a:p>
            <a:pPr algn="r"/>
            <a:r>
              <a:rPr lang="en-AU" sz="1867" dirty="0">
                <a:solidFill>
                  <a:schemeClr val="accent1">
                    <a:lumMod val="20000"/>
                    <a:lumOff val="80000"/>
                  </a:schemeClr>
                </a:solidFill>
              </a:rPr>
              <a:t>Select and operate tools</a:t>
            </a:r>
          </a:p>
        </p:txBody>
      </p:sp>
      <p:sp>
        <p:nvSpPr>
          <p:cNvPr id="23" name="TextBox 22">
            <a:extLst>
              <a:ext uri="{FF2B5EF4-FFF2-40B4-BE49-F238E27FC236}">
                <a16:creationId xmlns:a16="http://schemas.microsoft.com/office/drawing/2014/main" id="{A26C71FD-A028-8CF8-4618-8CDF160F082D}"/>
              </a:ext>
            </a:extLst>
          </p:cNvPr>
          <p:cNvSpPr txBox="1"/>
          <p:nvPr/>
        </p:nvSpPr>
        <p:spPr>
          <a:xfrm>
            <a:off x="7964078" y="2483584"/>
            <a:ext cx="3934343" cy="1508105"/>
          </a:xfrm>
          <a:prstGeom prst="rect">
            <a:avLst/>
          </a:prstGeom>
          <a:solidFill>
            <a:schemeClr val="bg1"/>
          </a:solidFill>
          <a:ln>
            <a:noFill/>
          </a:ln>
          <a:effectLst/>
        </p:spPr>
        <p:txBody>
          <a:bodyPr wrap="square" lIns="0" tIns="0" rIns="0" bIns="0" rtlCol="0">
            <a:spAutoFit/>
          </a:bodyPr>
          <a:lstStyle/>
          <a:p>
            <a:pPr>
              <a:spcAft>
                <a:spcPts val="300"/>
              </a:spcAft>
            </a:pPr>
            <a:r>
              <a:rPr lang="en-US" sz="1400" b="1" dirty="0">
                <a:solidFill>
                  <a:schemeClr val="accent1">
                    <a:lumMod val="75000"/>
                  </a:schemeClr>
                </a:solidFill>
              </a:rPr>
              <a:t>Sub-element description</a:t>
            </a:r>
            <a:r>
              <a:rPr lang="en-US" sz="1067" b="1" dirty="0">
                <a:solidFill>
                  <a:schemeClr val="accent1">
                    <a:lumMod val="75000"/>
                  </a:schemeClr>
                </a:solidFill>
              </a:rPr>
              <a:t>:</a:t>
            </a:r>
            <a:br>
              <a:rPr lang="en-US" sz="800" b="1" dirty="0">
                <a:solidFill>
                  <a:schemeClr val="accent1">
                    <a:lumMod val="75000"/>
                  </a:schemeClr>
                </a:solidFill>
              </a:rPr>
            </a:br>
            <a:r>
              <a:rPr lang="en-US" sz="1400" dirty="0">
                <a:solidFill>
                  <a:schemeClr val="accent1">
                    <a:lumMod val="75000"/>
                  </a:schemeClr>
                </a:solidFill>
              </a:rPr>
              <a:t>Supports students to develop the appropriate technical, social, cognitive, communicative and decision-making skills to address online risks. They recognise the content risks that they face online, such as hurtful user-generated content, and the strategies involved in dealing with them.</a:t>
            </a:r>
            <a:endParaRPr lang="en-AU" sz="1400" dirty="0">
              <a:solidFill>
                <a:schemeClr val="accent1">
                  <a:lumMod val="75000"/>
                </a:schemeClr>
              </a:solidFill>
            </a:endParaRPr>
          </a:p>
        </p:txBody>
      </p:sp>
      <p:sp>
        <p:nvSpPr>
          <p:cNvPr id="4" name="Text Placeholder 4">
            <a:extLst>
              <a:ext uri="{FF2B5EF4-FFF2-40B4-BE49-F238E27FC236}">
                <a16:creationId xmlns:a16="http://schemas.microsoft.com/office/drawing/2014/main" id="{5578CEE9-F9D7-5FA5-8768-05D1FB01E228}"/>
              </a:ext>
            </a:extLst>
          </p:cNvPr>
          <p:cNvSpPr txBox="1">
            <a:spLocks/>
          </p:cNvSpPr>
          <p:nvPr/>
        </p:nvSpPr>
        <p:spPr>
          <a:xfrm>
            <a:off x="293479" y="593707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ACARA general capability diagram &amp; sub-elements: https://www.australiancurriculum.edu.au/curriculum-information/understand-this-general-capability/digital-literacy</a:t>
            </a:r>
            <a:endParaRPr lang="en-AU" sz="933" dirty="0"/>
          </a:p>
        </p:txBody>
      </p:sp>
      <p:sp>
        <p:nvSpPr>
          <p:cNvPr id="7" name="TextBox 6">
            <a:extLst>
              <a:ext uri="{FF2B5EF4-FFF2-40B4-BE49-F238E27FC236}">
                <a16:creationId xmlns:a16="http://schemas.microsoft.com/office/drawing/2014/main" id="{93149883-1C07-ADC1-3B5C-E6366AC9390D}"/>
              </a:ext>
            </a:extLst>
          </p:cNvPr>
          <p:cNvSpPr txBox="1"/>
          <p:nvPr/>
        </p:nvSpPr>
        <p:spPr>
          <a:xfrm>
            <a:off x="1229323" y="2500728"/>
            <a:ext cx="2650937" cy="1023014"/>
          </a:xfrm>
          <a:prstGeom prst="wedgeRectCallout">
            <a:avLst>
              <a:gd name="adj1" fmla="val 49346"/>
              <a:gd name="adj2" fmla="val 28864"/>
            </a:avLst>
          </a:prstGeom>
          <a:solidFill>
            <a:schemeClr val="accent1">
              <a:lumMod val="40000"/>
              <a:lumOff val="60000"/>
            </a:schemeClr>
          </a:solidFill>
        </p:spPr>
        <p:txBody>
          <a:bodyPr wrap="square" tIns="90000" bIns="90000" rtlCol="0">
            <a:spAutoFit/>
          </a:bodyPr>
          <a:lstStyle/>
          <a:p>
            <a:pPr>
              <a:spcAft>
                <a:spcPts val="400"/>
              </a:spcAft>
            </a:pPr>
            <a:r>
              <a:rPr lang="en-AU" sz="1600" dirty="0">
                <a:solidFill>
                  <a:schemeClr val="bg1">
                    <a:lumMod val="95000"/>
                  </a:schemeClr>
                </a:solidFill>
              </a:rPr>
              <a:t>Manage content</a:t>
            </a:r>
          </a:p>
          <a:p>
            <a:pPr>
              <a:spcAft>
                <a:spcPts val="400"/>
              </a:spcAft>
            </a:pPr>
            <a:r>
              <a:rPr lang="en-AU" sz="1600" dirty="0">
                <a:solidFill>
                  <a:schemeClr val="bg1">
                    <a:lumMod val="95000"/>
                  </a:schemeClr>
                </a:solidFill>
              </a:rPr>
              <a:t>Protect content</a:t>
            </a:r>
          </a:p>
          <a:p>
            <a:pPr>
              <a:spcAft>
                <a:spcPts val="400"/>
              </a:spcAft>
            </a:pPr>
            <a:r>
              <a:rPr lang="en-AU" sz="1600" dirty="0">
                <a:solidFill>
                  <a:schemeClr val="bg1">
                    <a:lumMod val="95000"/>
                  </a:schemeClr>
                </a:solidFill>
              </a:rPr>
              <a:t>Select and operate tools</a:t>
            </a:r>
          </a:p>
        </p:txBody>
      </p:sp>
      <p:sp>
        <p:nvSpPr>
          <p:cNvPr id="10" name="TextBox 9">
            <a:extLst>
              <a:ext uri="{FF2B5EF4-FFF2-40B4-BE49-F238E27FC236}">
                <a16:creationId xmlns:a16="http://schemas.microsoft.com/office/drawing/2014/main" id="{18C9664A-6AFA-08CB-C084-4EA02C57D8D2}"/>
              </a:ext>
            </a:extLst>
          </p:cNvPr>
          <p:cNvSpPr txBox="1"/>
          <p:nvPr/>
        </p:nvSpPr>
        <p:spPr>
          <a:xfrm>
            <a:off x="955827" y="4124699"/>
            <a:ext cx="3303057" cy="1023014"/>
          </a:xfrm>
          <a:prstGeom prst="wedgeRectCallout">
            <a:avLst>
              <a:gd name="adj1" fmla="val 47634"/>
              <a:gd name="adj2" fmla="val -9120"/>
            </a:avLst>
          </a:prstGeom>
          <a:solidFill>
            <a:schemeClr val="accent1">
              <a:lumMod val="40000"/>
              <a:lumOff val="60000"/>
            </a:schemeClr>
          </a:solidFill>
        </p:spPr>
        <p:txBody>
          <a:bodyPr wrap="square" tIns="90000" bIns="90000" rtlCol="0">
            <a:spAutoFit/>
          </a:bodyPr>
          <a:lstStyle/>
          <a:p>
            <a:pPr>
              <a:spcAft>
                <a:spcPts val="400"/>
              </a:spcAft>
            </a:pPr>
            <a:r>
              <a:rPr lang="en-AU" sz="1600" dirty="0">
                <a:solidFill>
                  <a:schemeClr val="bg1">
                    <a:lumMod val="95000"/>
                  </a:schemeClr>
                </a:solidFill>
              </a:rPr>
              <a:t>Plan</a:t>
            </a:r>
          </a:p>
          <a:p>
            <a:pPr>
              <a:spcAft>
                <a:spcPts val="400"/>
              </a:spcAft>
            </a:pPr>
            <a:r>
              <a:rPr lang="en-AU" sz="1600" dirty="0">
                <a:solidFill>
                  <a:schemeClr val="bg1">
                    <a:lumMod val="95000"/>
                  </a:schemeClr>
                </a:solidFill>
              </a:rPr>
              <a:t>Create, communicate, collaborate</a:t>
            </a:r>
          </a:p>
          <a:p>
            <a:pPr>
              <a:spcAft>
                <a:spcPts val="400"/>
              </a:spcAft>
            </a:pPr>
            <a:r>
              <a:rPr lang="en-AU" sz="1600" dirty="0">
                <a:solidFill>
                  <a:schemeClr val="bg1">
                    <a:lumMod val="95000"/>
                  </a:schemeClr>
                </a:solidFill>
              </a:rPr>
              <a:t>Respect intellectual property</a:t>
            </a:r>
          </a:p>
        </p:txBody>
      </p:sp>
      <p:sp>
        <p:nvSpPr>
          <p:cNvPr id="11" name="TextBox 10">
            <a:extLst>
              <a:ext uri="{FF2B5EF4-FFF2-40B4-BE49-F238E27FC236}">
                <a16:creationId xmlns:a16="http://schemas.microsoft.com/office/drawing/2014/main" id="{41EE24C4-01F2-69A9-4C79-08B01DF446A6}"/>
              </a:ext>
            </a:extLst>
          </p:cNvPr>
          <p:cNvSpPr txBox="1"/>
          <p:nvPr/>
        </p:nvSpPr>
        <p:spPr>
          <a:xfrm>
            <a:off x="7924041" y="1838041"/>
            <a:ext cx="3385532" cy="511490"/>
          </a:xfrm>
          <a:custGeom>
            <a:avLst/>
            <a:gdLst>
              <a:gd name="connsiteX0" fmla="*/ 0 w 3376456"/>
              <a:gd name="connsiteY0" fmla="*/ 0 h 511490"/>
              <a:gd name="connsiteX1" fmla="*/ 562743 w 3376456"/>
              <a:gd name="connsiteY1" fmla="*/ 0 h 511490"/>
              <a:gd name="connsiteX2" fmla="*/ 562743 w 3376456"/>
              <a:gd name="connsiteY2" fmla="*/ 0 h 511490"/>
              <a:gd name="connsiteX3" fmla="*/ 1406857 w 3376456"/>
              <a:gd name="connsiteY3" fmla="*/ 0 h 511490"/>
              <a:gd name="connsiteX4" fmla="*/ 3376456 w 3376456"/>
              <a:gd name="connsiteY4" fmla="*/ 0 h 511490"/>
              <a:gd name="connsiteX5" fmla="*/ 3376456 w 3376456"/>
              <a:gd name="connsiteY5" fmla="*/ 298369 h 511490"/>
              <a:gd name="connsiteX6" fmla="*/ 3376456 w 3376456"/>
              <a:gd name="connsiteY6" fmla="*/ 298369 h 511490"/>
              <a:gd name="connsiteX7" fmla="*/ 3376456 w 3376456"/>
              <a:gd name="connsiteY7" fmla="*/ 426242 h 511490"/>
              <a:gd name="connsiteX8" fmla="*/ 3376456 w 3376456"/>
              <a:gd name="connsiteY8" fmla="*/ 511490 h 511490"/>
              <a:gd name="connsiteX9" fmla="*/ 1406857 w 3376456"/>
              <a:gd name="connsiteY9" fmla="*/ 511490 h 511490"/>
              <a:gd name="connsiteX10" fmla="*/ 562743 w 3376456"/>
              <a:gd name="connsiteY10" fmla="*/ 511490 h 511490"/>
              <a:gd name="connsiteX11" fmla="*/ 562743 w 3376456"/>
              <a:gd name="connsiteY11" fmla="*/ 511490 h 511490"/>
              <a:gd name="connsiteX12" fmla="*/ 0 w 3376456"/>
              <a:gd name="connsiteY12" fmla="*/ 511490 h 511490"/>
              <a:gd name="connsiteX13" fmla="*/ 0 w 3376456"/>
              <a:gd name="connsiteY13" fmla="*/ 426242 h 511490"/>
              <a:gd name="connsiteX14" fmla="*/ -278017 w 3376456"/>
              <a:gd name="connsiteY14" fmla="*/ 365096 h 511490"/>
              <a:gd name="connsiteX15" fmla="*/ 0 w 3376456"/>
              <a:gd name="connsiteY15" fmla="*/ 298369 h 511490"/>
              <a:gd name="connsiteX16" fmla="*/ 0 w 3376456"/>
              <a:gd name="connsiteY16" fmla="*/ 0 h 511490"/>
              <a:gd name="connsiteX0" fmla="*/ 9076 w 3385532"/>
              <a:gd name="connsiteY0" fmla="*/ 0 h 511490"/>
              <a:gd name="connsiteX1" fmla="*/ 571819 w 3385532"/>
              <a:gd name="connsiteY1" fmla="*/ 0 h 511490"/>
              <a:gd name="connsiteX2" fmla="*/ 571819 w 3385532"/>
              <a:gd name="connsiteY2" fmla="*/ 0 h 511490"/>
              <a:gd name="connsiteX3" fmla="*/ 1415933 w 3385532"/>
              <a:gd name="connsiteY3" fmla="*/ 0 h 511490"/>
              <a:gd name="connsiteX4" fmla="*/ 3385532 w 3385532"/>
              <a:gd name="connsiteY4" fmla="*/ 0 h 511490"/>
              <a:gd name="connsiteX5" fmla="*/ 3385532 w 3385532"/>
              <a:gd name="connsiteY5" fmla="*/ 298369 h 511490"/>
              <a:gd name="connsiteX6" fmla="*/ 3385532 w 3385532"/>
              <a:gd name="connsiteY6" fmla="*/ 298369 h 511490"/>
              <a:gd name="connsiteX7" fmla="*/ 3385532 w 3385532"/>
              <a:gd name="connsiteY7" fmla="*/ 426242 h 511490"/>
              <a:gd name="connsiteX8" fmla="*/ 3385532 w 3385532"/>
              <a:gd name="connsiteY8" fmla="*/ 511490 h 511490"/>
              <a:gd name="connsiteX9" fmla="*/ 1415933 w 3385532"/>
              <a:gd name="connsiteY9" fmla="*/ 511490 h 511490"/>
              <a:gd name="connsiteX10" fmla="*/ 571819 w 3385532"/>
              <a:gd name="connsiteY10" fmla="*/ 511490 h 511490"/>
              <a:gd name="connsiteX11" fmla="*/ 571819 w 3385532"/>
              <a:gd name="connsiteY11" fmla="*/ 511490 h 511490"/>
              <a:gd name="connsiteX12" fmla="*/ 9076 w 3385532"/>
              <a:gd name="connsiteY12" fmla="*/ 511490 h 511490"/>
              <a:gd name="connsiteX13" fmla="*/ 9076 w 3385532"/>
              <a:gd name="connsiteY13" fmla="*/ 426242 h 511490"/>
              <a:gd name="connsiteX14" fmla="*/ 0 w 3385532"/>
              <a:gd name="connsiteY14" fmla="*/ 378543 h 511490"/>
              <a:gd name="connsiteX15" fmla="*/ 9076 w 3385532"/>
              <a:gd name="connsiteY15" fmla="*/ 298369 h 511490"/>
              <a:gd name="connsiteX16" fmla="*/ 9076 w 3385532"/>
              <a:gd name="connsiteY16" fmla="*/ 0 h 5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5532" h="511490">
                <a:moveTo>
                  <a:pt x="9076" y="0"/>
                </a:moveTo>
                <a:lnTo>
                  <a:pt x="571819" y="0"/>
                </a:lnTo>
                <a:lnTo>
                  <a:pt x="571819" y="0"/>
                </a:lnTo>
                <a:lnTo>
                  <a:pt x="1415933" y="0"/>
                </a:lnTo>
                <a:lnTo>
                  <a:pt x="3385532" y="0"/>
                </a:lnTo>
                <a:lnTo>
                  <a:pt x="3385532" y="298369"/>
                </a:lnTo>
                <a:lnTo>
                  <a:pt x="3385532" y="298369"/>
                </a:lnTo>
                <a:lnTo>
                  <a:pt x="3385532" y="426242"/>
                </a:lnTo>
                <a:lnTo>
                  <a:pt x="3385532" y="511490"/>
                </a:lnTo>
                <a:lnTo>
                  <a:pt x="1415933" y="511490"/>
                </a:lnTo>
                <a:lnTo>
                  <a:pt x="571819" y="511490"/>
                </a:lnTo>
                <a:lnTo>
                  <a:pt x="571819" y="511490"/>
                </a:lnTo>
                <a:lnTo>
                  <a:pt x="9076" y="511490"/>
                </a:lnTo>
                <a:lnTo>
                  <a:pt x="9076" y="426242"/>
                </a:lnTo>
                <a:lnTo>
                  <a:pt x="0" y="378543"/>
                </a:lnTo>
                <a:lnTo>
                  <a:pt x="9076" y="298369"/>
                </a:lnTo>
                <a:lnTo>
                  <a:pt x="9076" y="0"/>
                </a:lnTo>
                <a:close/>
              </a:path>
            </a:pathLst>
          </a:custGeom>
          <a:solidFill>
            <a:schemeClr val="accent2">
              <a:lumMod val="20000"/>
              <a:lumOff val="80000"/>
            </a:schemeClr>
          </a:solidFill>
        </p:spPr>
        <p:txBody>
          <a:bodyPr wrap="square" tIns="90000" bIns="90000" rtlCol="0" anchor="ctr" anchorCtr="0">
            <a:noAutofit/>
          </a:bodyPr>
          <a:lstStyle/>
          <a:p>
            <a:pPr>
              <a:spcAft>
                <a:spcPts val="400"/>
              </a:spcAft>
            </a:pPr>
            <a:r>
              <a:rPr lang="en-AU" sz="1600" dirty="0"/>
              <a:t>Manage online safety</a:t>
            </a:r>
          </a:p>
        </p:txBody>
      </p:sp>
    </p:spTree>
    <p:extLst>
      <p:ext uri="{BB962C8B-B14F-4D97-AF65-F5344CB8AC3E}">
        <p14:creationId xmlns:p14="http://schemas.microsoft.com/office/powerpoint/2010/main" val="291244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0E58-E5AC-A406-F655-C4BF7C9BE903}"/>
              </a:ext>
            </a:extLst>
          </p:cNvPr>
          <p:cNvSpPr>
            <a:spLocks noGrp="1"/>
          </p:cNvSpPr>
          <p:nvPr>
            <p:ph type="title"/>
          </p:nvPr>
        </p:nvSpPr>
        <p:spPr/>
        <p:txBody>
          <a:bodyPr/>
          <a:lstStyle/>
          <a:p>
            <a:r>
              <a:rPr lang="en-AU" dirty="0"/>
              <a:t>Learning continuum</a:t>
            </a:r>
          </a:p>
        </p:txBody>
      </p:sp>
      <p:sp>
        <p:nvSpPr>
          <p:cNvPr id="3" name="Text Placeholder 4">
            <a:extLst>
              <a:ext uri="{FF2B5EF4-FFF2-40B4-BE49-F238E27FC236}">
                <a16:creationId xmlns:a16="http://schemas.microsoft.com/office/drawing/2014/main" id="{D5C0A801-26C0-B67A-B851-FEA64D7A931C}"/>
              </a:ext>
            </a:extLst>
          </p:cNvPr>
          <p:cNvSpPr txBox="1">
            <a:spLocks/>
          </p:cNvSpPr>
          <p:nvPr/>
        </p:nvSpPr>
        <p:spPr>
          <a:xfrm>
            <a:off x="300306" y="5939696"/>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QCAA Digital literacy learning continuum: https://www.qcaa.qld.edu.au/downloads/aciqv9/general-resources/ac9_gc_digital_literacy_learning_continuum.pdf   </a:t>
            </a:r>
          </a:p>
        </p:txBody>
      </p:sp>
      <p:pic>
        <p:nvPicPr>
          <p:cNvPr id="4" name="Graphic 3">
            <a:extLst>
              <a:ext uri="{FF2B5EF4-FFF2-40B4-BE49-F238E27FC236}">
                <a16:creationId xmlns:a16="http://schemas.microsoft.com/office/drawing/2014/main" id="{0F55DDA3-F3D2-4A70-D2E8-F98BC9124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634" y="5226470"/>
            <a:ext cx="983332" cy="983332"/>
          </a:xfrm>
          <a:prstGeom prst="rect">
            <a:avLst/>
          </a:prstGeom>
        </p:spPr>
      </p:pic>
      <p:pic>
        <p:nvPicPr>
          <p:cNvPr id="5" name="Picture 4">
            <a:extLst>
              <a:ext uri="{FF2B5EF4-FFF2-40B4-BE49-F238E27FC236}">
                <a16:creationId xmlns:a16="http://schemas.microsoft.com/office/drawing/2014/main" id="{95432BBD-AD93-EEF0-AF5D-1825AE64D4F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36033" y="1182325"/>
            <a:ext cx="8094086" cy="44469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7005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F9BAB-4AB2-8262-7097-C78B7C22F12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75887E1C-3DAE-CAF5-EBB0-3DE04A8B84CF}"/>
              </a:ext>
            </a:extLst>
          </p:cNvPr>
          <p:cNvSpPr>
            <a:spLocks noGrp="1"/>
          </p:cNvSpPr>
          <p:nvPr>
            <p:ph type="title"/>
          </p:nvPr>
        </p:nvSpPr>
        <p:spPr>
          <a:xfrm>
            <a:off x="436033" y="366183"/>
            <a:ext cx="10919539" cy="591023"/>
          </a:xfrm>
        </p:spPr>
        <p:txBody>
          <a:bodyPr>
            <a:normAutofit/>
          </a:bodyPr>
          <a:lstStyle/>
          <a:p>
            <a:r>
              <a:rPr lang="en-AU" dirty="0"/>
              <a:t>Level overviews</a:t>
            </a:r>
          </a:p>
        </p:txBody>
      </p:sp>
      <p:sp>
        <p:nvSpPr>
          <p:cNvPr id="2" name="Text Placeholder 4">
            <a:extLst>
              <a:ext uri="{FF2B5EF4-FFF2-40B4-BE49-F238E27FC236}">
                <a16:creationId xmlns:a16="http://schemas.microsoft.com/office/drawing/2014/main" id="{4B4DFDBC-C528-A615-8E60-3396E82F0687}"/>
              </a:ext>
            </a:extLst>
          </p:cNvPr>
          <p:cNvSpPr txBox="1">
            <a:spLocks/>
          </p:cNvSpPr>
          <p:nvPr/>
        </p:nvSpPr>
        <p:spPr>
          <a:xfrm>
            <a:off x="300306" y="594598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QCAA General capabilities Level 4 overview: https://www.qcaa.qld.edu.au/downloads/aciqv9/general-resources/ac9_gc_level_4_overview.pdf</a:t>
            </a:r>
          </a:p>
        </p:txBody>
      </p:sp>
      <p:pic>
        <p:nvPicPr>
          <p:cNvPr id="6" name="Graphic 5">
            <a:extLst>
              <a:ext uri="{FF2B5EF4-FFF2-40B4-BE49-F238E27FC236}">
                <a16:creationId xmlns:a16="http://schemas.microsoft.com/office/drawing/2014/main" id="{91BFCB68-3B45-5678-01E8-DE61FFB251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634" y="5226470"/>
            <a:ext cx="983332" cy="983332"/>
          </a:xfrm>
          <a:prstGeom prst="rect">
            <a:avLst/>
          </a:prstGeom>
        </p:spPr>
      </p:pic>
      <p:grpSp>
        <p:nvGrpSpPr>
          <p:cNvPr id="3" name="Group 2">
            <a:extLst>
              <a:ext uri="{FF2B5EF4-FFF2-40B4-BE49-F238E27FC236}">
                <a16:creationId xmlns:a16="http://schemas.microsoft.com/office/drawing/2014/main" id="{F13B4412-62C9-1E62-DA73-2CCADE3279CF}"/>
              </a:ext>
            </a:extLst>
          </p:cNvPr>
          <p:cNvGrpSpPr/>
          <p:nvPr/>
        </p:nvGrpSpPr>
        <p:grpSpPr>
          <a:xfrm>
            <a:off x="436033" y="1156322"/>
            <a:ext cx="7965017" cy="4581538"/>
            <a:chOff x="327025" y="644016"/>
            <a:chExt cx="6875479" cy="3871031"/>
          </a:xfrm>
          <a:effectLst>
            <a:outerShdw blurRad="50800" dist="38100" dir="2700000" algn="tl" rotWithShape="0">
              <a:prstClr val="black">
                <a:alpha val="40000"/>
              </a:prstClr>
            </a:outerShdw>
          </a:effectLst>
        </p:grpSpPr>
        <p:pic>
          <p:nvPicPr>
            <p:cNvPr id="4" name="Picture 3">
              <a:extLst>
                <a:ext uri="{FF2B5EF4-FFF2-40B4-BE49-F238E27FC236}">
                  <a16:creationId xmlns:a16="http://schemas.microsoft.com/office/drawing/2014/main" id="{820C49C8-754E-B06B-59F4-DC8C77C82F9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27025" y="644016"/>
              <a:ext cx="6875479" cy="711696"/>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013AC853-484A-C043-9DD3-588A9A3A5736}"/>
                </a:ext>
              </a:extLst>
            </p:cNvPr>
            <p:cNvPicPr>
              <a:picLocks noChangeAspect="1"/>
            </p:cNvPicPr>
            <p:nvPr/>
          </p:nvPicPr>
          <p:blipFill>
            <a:blip r:embed="rId6"/>
            <a:stretch>
              <a:fillRect/>
            </a:stretch>
          </p:blipFill>
          <p:spPr>
            <a:xfrm>
              <a:off x="327025" y="1310374"/>
              <a:ext cx="6875479" cy="3204673"/>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50538043"/>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A04445CF-894C-4959-8590-CB8B28C4ABDF}"/>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2F53A407-86CE-4899-BA5E-F99331470D49}"/>
    </a:ext>
  </a:extLst>
</a:theme>
</file>

<file path=ppt/theme/theme3.xml><?xml version="1.0" encoding="utf-8"?>
<a:theme xmlns:a="http://schemas.openxmlformats.org/drawingml/2006/main" name="2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c92f0a8-4fbb-4e0a-8c5c-346c8475d8c3" xsi:nil="true"/>
    <lcf76f155ced4ddcb4097134ff3c332f xmlns="20c994ed-66fc-4ee5-8ec1-3b2cc50edcb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8" ma:contentTypeDescription="Create a new document." ma:contentTypeScope="" ma:versionID="24ca9de46af020228136fd5180d41252">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b1570575758c9d5e99d626a9db76693e"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edb3542-d658-42e0-8bfd-60bddaa2e008}" ma:internalName="TaxCatchAll" ma:showField="CatchAllData" ma:web="ac92f0a8-4fbb-4e0a-8c5c-346c8475d8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225A3-82D6-4D22-82DB-FF6D5F56A75C}">
  <ds:schemaRefs>
    <ds:schemaRef ds:uri="http://schemas.microsoft.com/sharepoint/v3/contenttype/forms"/>
  </ds:schemaRefs>
</ds:datastoreItem>
</file>

<file path=customXml/itemProps2.xml><?xml version="1.0" encoding="utf-8"?>
<ds:datastoreItem xmlns:ds="http://schemas.openxmlformats.org/officeDocument/2006/customXml" ds:itemID="{8AE2AD50-6D0D-4787-9452-3840D9C5A4EB}">
  <ds:schemaRefs>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ac92f0a8-4fbb-4e0a-8c5c-346c8475d8c3"/>
    <ds:schemaRef ds:uri="20c994ed-66fc-4ee5-8ec1-3b2cc50edcb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4F44919-D8A5-4C00-B343-27EAC2733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994ed-66fc-4ee5-8ec1-3b2cc50edcb4"/>
    <ds:schemaRef ds:uri="ac92f0a8-4fbb-4e0a-8c5c-346c8475d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5074</TotalTime>
  <Words>6540</Words>
  <Application>Microsoft Office PowerPoint</Application>
  <PresentationFormat>Widescreen</PresentationFormat>
  <Paragraphs>430</Paragraphs>
  <Slides>32</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Aptos</vt:lpstr>
      <vt:lpstr>Arial</vt:lpstr>
      <vt:lpstr>Calibri</vt:lpstr>
      <vt:lpstr>Times New Roman</vt:lpstr>
      <vt:lpstr>Wingdings</vt:lpstr>
      <vt:lpstr>QCAA title slides</vt:lpstr>
      <vt:lpstr>QCAA content</vt:lpstr>
      <vt:lpstr>2_QCAA content</vt:lpstr>
      <vt:lpstr>P–10 Embedding the Digital literacy general capability in planning: Australian Curriculum v9.0</vt:lpstr>
      <vt:lpstr>Success criteria</vt:lpstr>
      <vt:lpstr>Outline</vt:lpstr>
      <vt:lpstr>Three-dimensional Australian Curriculum v9.0 </vt:lpstr>
      <vt:lpstr>PowerPoint Presentation</vt:lpstr>
      <vt:lpstr>Digital literacy general capability: Structure</vt:lpstr>
      <vt:lpstr>Digital literacy general capability: Structure</vt:lpstr>
      <vt:lpstr>Learning continuum</vt:lpstr>
      <vt:lpstr>Level overviews</vt:lpstr>
      <vt:lpstr>Outline</vt:lpstr>
      <vt:lpstr>Identifying connections to learning area content </vt:lpstr>
      <vt:lpstr>Identifying connections to learning area content </vt:lpstr>
      <vt:lpstr>Identifying connections to learning area content </vt:lpstr>
      <vt:lpstr>Identifying connections to learning area content </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Next steps</vt:lpstr>
      <vt:lpstr>Acknowledgments</vt:lpstr>
      <vt:lpstr>Copyright notice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P–10 Embedding the Digital literacy general capability in planning: Australian Curriculum v9.0</dc:title>
  <dc:creator>Queensland Curriculum and Assessment Authority</dc:creator>
  <cp:revision>37</cp:revision>
  <cp:lastPrinted>2026-02-10T03:10:44Z</cp:lastPrinted>
  <dcterms:created xsi:type="dcterms:W3CDTF">2025-10-28T23:46:11Z</dcterms:created>
  <dcterms:modified xsi:type="dcterms:W3CDTF">2026-02-20T05:28:53Z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0x0101007A0F8BB8914DC54A8D1CA4EE81651D54</vt:lpwstr>
  </property>
  <property fmtid="{D5CDD505-2E9C-101B-9397-08002B2CF9AE}" pid="3" name="MediaServiceImageTags">
    <vt:lpwstr/>
  </property>
</Properties>
</file>