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88" r:id="rId6"/>
  </p:sldMasterIdLst>
  <p:notesMasterIdLst>
    <p:notesMasterId r:id="rId38"/>
  </p:notesMasterIdLst>
  <p:sldIdLst>
    <p:sldId id="284" r:id="rId7"/>
    <p:sldId id="5915" r:id="rId8"/>
    <p:sldId id="393" r:id="rId9"/>
    <p:sldId id="5769" r:id="rId10"/>
    <p:sldId id="5976" r:id="rId11"/>
    <p:sldId id="5456" r:id="rId12"/>
    <p:sldId id="5978" r:id="rId13"/>
    <p:sldId id="5810" r:id="rId14"/>
    <p:sldId id="5943" r:id="rId15"/>
    <p:sldId id="6005" r:id="rId16"/>
    <p:sldId id="5984" r:id="rId17"/>
    <p:sldId id="5985" r:id="rId18"/>
    <p:sldId id="5983" r:id="rId19"/>
    <p:sldId id="6006" r:id="rId20"/>
    <p:sldId id="5746" r:id="rId21"/>
    <p:sldId id="5800" r:id="rId22"/>
    <p:sldId id="5994" r:id="rId23"/>
    <p:sldId id="5997" r:id="rId24"/>
    <p:sldId id="5999" r:id="rId25"/>
    <p:sldId id="5995" r:id="rId26"/>
    <p:sldId id="6000" r:id="rId27"/>
    <p:sldId id="6001" r:id="rId28"/>
    <p:sldId id="5960" r:id="rId29"/>
    <p:sldId id="5958" r:id="rId30"/>
    <p:sldId id="6002" r:id="rId31"/>
    <p:sldId id="6004" r:id="rId32"/>
    <p:sldId id="6007" r:id="rId33"/>
    <p:sldId id="5951" r:id="rId34"/>
    <p:sldId id="283" r:id="rId35"/>
    <p:sldId id="318" r:id="rId36"/>
    <p:sldId id="307" r:id="rId37"/>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EA9412-338A-6CD3-F47F-15B768C1CAEA}" name="Lucy Flook" initials="LF" userId="S::lucy.flook@qcaa.qld.edu.au::ef81ec77-1f2a-4cd7-90c4-5a8ac57e0f8a" providerId="AD"/>
  <p188:author id="{CE8B3F42-8F9F-A32E-79B3-E7C628624934}" name="Stacey Campbell" initials="SC" userId="S::stacey.campbell@qcaa.qld.edu.au::cdb276e8-26aa-4504-ab6e-0a255a50fcbf" providerId="AD"/>
  <p188:author id="{44A72A4D-FE00-3CBE-C2C1-1CAF147A3430}" name="Natasha Galbraith" initials="NG" userId="S::Natasha.Galbraith@qcaa.qld.edu.au::76ada05d-2826-4c11-8352-d019b2b82b96" providerId="AD"/>
  <p188:author id="{A2AA436B-1829-136B-D14B-155239C67989}" name="Nikki Patton" initials="" userId="S::Nikki.Patton@qcaa.qld.edu.au::6cf95a0d-1d52-42d8-9035-3b7c1a6b5217" providerId="AD"/>
  <p188:author id="{5191657A-6F77-E087-7C39-A7CA4B8F81E5}" name="Katherine Capper" initials="KC" userId="S::Katherine.Capper@qcaa.qld.edu.au::56791b1a-5b9b-47d5-b55c-12ccd9aba2e4" providerId="AD"/>
  <p188:author id="{BEFC2980-5871-3AE2-46FB-1C1DF53AF592}" name="Evie Skinner" initials="ES" userId="S::Evie.Skinner@qcaa.qld.edu.au::85efdc55-1b7b-4121-ae64-a46d17addd5e" providerId="AD"/>
  <p188:author id="{DDCB999A-28BF-F5B7-0EEF-FFC62ABD826F}" name="Amy McCabe" initials="AM" userId="S::amy.mccabe@qcaa.qld.edu.au::7a5043b8-175d-42f2-8d71-acfa2de33c53" providerId="AD"/>
  <p188:author id="{BA182EA3-DA19-D317-64E2-C7B513AB66FA}" name="Cathryn Menzler" initials="CM" userId="S::Cathryn.Menzler@qcaa.qld.edu.au::d408b7ee-8503-4d7e-af13-dada88d13933" providerId="AD"/>
  <p188:author id="{38D8D2A9-C863-F5BC-BF95-E4D0F0FA8698}" name="Deanne" initials="D" userId="S::n0916951@qut.edu.au::ebd4834b-f1d4-4c79-8d22-559430a970f6" providerId="AD"/>
  <p188:author id="{020F98B3-E373-7CEB-3012-BBBA04B89096}" name="Darcie Nolan" initials="DN" userId="S::Darcie.Nolan@qcaa.qld.edu.au::d4b492dc-2809-476e-b423-ebdcecc25ffd" providerId="AD"/>
  <p188:author id="{540C57CC-B1C9-AFAD-92DF-DE2C73C00BCB}" name="Mandy Chandler" initials="MC" userId="S::Mandy.Chandler@qcaa.qld.edu.au::88dd984d-81aa-4f84-a469-f3ffbd8c4917" providerId="AD"/>
  <p188:author id="{0F8BBACF-07AE-C2A2-E864-83DB096ED977}" name="Lucy Flook" initials="LF" userId="S::Lucy.Flook@qcaa.qld.edu.au::ef81ec77-1f2a-4cd7-90c4-5a8ac57e0f8a" providerId="AD"/>
  <p188:author id="{80F71FD0-3DF0-1763-DA67-FDDDCE680CA0}" name="Emma Trevor" initials="ET" userId="S::emma.trevor@qcaa.qld.edu.au::56be78af-933e-46aa-91fb-45f3bc8143ba" providerId="AD"/>
  <p188:author id="{8954B2D2-7D03-4586-7E5B-A0A577D80876}" name="Ivan Tuniy" initials="IT" userId="S::Ivan.Tuniy@qcaa.qld.edu.au::8ca9580f-343a-4ec9-8924-8ceb67675273" providerId="AD"/>
  <p188:author id="{32E785E8-2E80-3656-F342-4FF5F66CB362}" name="Ursula Cleary" initials="UC" userId="S::Ursula.Cleary@qcaa.qld.edu.au::55c872d9-db80-4f92-a8a4-3220fb363a53" providerId="AD"/>
  <p188:author id="{1E5C68F4-5B66-C151-49BA-9D0A669B6038}" name="Nikki Patton" initials="NP" userId="S::nikki.patton@qcaa.qld.edu.au::6cf95a0d-1d52-42d8-9035-3b7c1a6b5217" providerId="AD"/>
  <p188:author id="{F0FC33F6-BAF9-6C4E-8789-B835B2171B0A}" name="Courtney Wiemann" initials="CW" userId="S::Courtney.Wiemann@qcaa.qld.edu.au::dda7d68b-69dd-4ef7-b561-da9345f187fb" providerId="AD"/>
  <p188:author id="{A2CD72FC-BEEA-FD4F-CC5C-0E1A50890CBB}" name="Emma Trevor" initials="ET" userId="S::Emma.Trevor@qcaa.qld.edu.au::56be78af-933e-46aa-91fb-45f3bc8143ba" providerId="AD"/>
  <p188:author id="{DC649DFD-2C0F-CABA-B7DC-AFE79CF9C743}" name="Amandine Coquiere" initials="AC" userId="S::Amandine.Coquiere@qcaa.qld.edu.au::39fe9436-840d-45d6-9286-ee4d8e41bd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CE5"/>
    <a:srgbClr val="E2231A"/>
    <a:srgbClr val="6858A9"/>
    <a:srgbClr val="E1231A"/>
    <a:srgbClr val="3BB554"/>
    <a:srgbClr val="3AB655"/>
    <a:srgbClr val="E1F4E6"/>
    <a:srgbClr val="93D7A2"/>
    <a:srgbClr val="FFFFFF"/>
    <a:srgbClr val="007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98A01-03E3-4A32-A450-21B70F992BB3}" v="17" dt="2026-02-15T23:57:2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2" autoAdjust="0"/>
    <p:restoredTop sz="71977" autoAdjust="0"/>
  </p:normalViewPr>
  <p:slideViewPr>
    <p:cSldViewPr snapToGrid="0">
      <p:cViewPr varScale="1">
        <p:scale>
          <a:sx n="107" d="100"/>
          <a:sy n="107" d="100"/>
        </p:scale>
        <p:origin x="144" y="1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ki Patton" userId="6cf95a0d-1d52-42d8-9035-3b7c1a6b5217" providerId="ADAL" clId="{C8C98A01-03E3-4A32-A450-21B70F992BB3}"/>
    <pc:docChg chg="modSld">
      <pc:chgData name="Nikki Patton" userId="6cf95a0d-1d52-42d8-9035-3b7c1a6b5217" providerId="ADAL" clId="{C8C98A01-03E3-4A32-A450-21B70F992BB3}" dt="2026-02-15T23:57:23.910" v="16"/>
      <pc:docMkLst>
        <pc:docMk/>
      </pc:docMkLst>
      <pc:sldChg chg="setBg">
        <pc:chgData name="Nikki Patton" userId="6cf95a0d-1d52-42d8-9035-3b7c1a6b5217" providerId="ADAL" clId="{C8C98A01-03E3-4A32-A450-21B70F992BB3}" dt="2026-02-15T23:56:07.687" v="0"/>
        <pc:sldMkLst>
          <pc:docMk/>
          <pc:sldMk cId="3031367079" sldId="284"/>
        </pc:sldMkLst>
      </pc:sldChg>
      <pc:sldChg chg="setBg">
        <pc:chgData name="Nikki Patton" userId="6cf95a0d-1d52-42d8-9035-3b7c1a6b5217" providerId="ADAL" clId="{C8C98A01-03E3-4A32-A450-21B70F992BB3}" dt="2026-02-15T23:56:54.120" v="8"/>
        <pc:sldMkLst>
          <pc:docMk/>
          <pc:sldMk cId="243250368" sldId="5746"/>
        </pc:sldMkLst>
      </pc:sldChg>
      <pc:sldChg chg="setBg">
        <pc:chgData name="Nikki Patton" userId="6cf95a0d-1d52-42d8-9035-3b7c1a6b5217" providerId="ADAL" clId="{C8C98A01-03E3-4A32-A450-21B70F992BB3}" dt="2026-02-15T23:56:38.227" v="4"/>
        <pc:sldMkLst>
          <pc:docMk/>
          <pc:sldMk cId="2102176322" sldId="5810"/>
        </pc:sldMkLst>
      </pc:sldChg>
      <pc:sldChg chg="setBg">
        <pc:chgData name="Nikki Patton" userId="6cf95a0d-1d52-42d8-9035-3b7c1a6b5217" providerId="ADAL" clId="{C8C98A01-03E3-4A32-A450-21B70F992BB3}" dt="2026-02-15T23:56:41.932" v="5"/>
        <pc:sldMkLst>
          <pc:docMk/>
          <pc:sldMk cId="2042020069" sldId="5943"/>
        </pc:sldMkLst>
      </pc:sldChg>
      <pc:sldChg chg="setBg">
        <pc:chgData name="Nikki Patton" userId="6cf95a0d-1d52-42d8-9035-3b7c1a6b5217" providerId="ADAL" clId="{C8C98A01-03E3-4A32-A450-21B70F992BB3}" dt="2026-02-15T23:57:16.440" v="14"/>
        <pc:sldMkLst>
          <pc:docMk/>
          <pc:sldMk cId="4103166064" sldId="5958"/>
        </pc:sldMkLst>
      </pc:sldChg>
      <pc:sldChg chg="setBg">
        <pc:chgData name="Nikki Patton" userId="6cf95a0d-1d52-42d8-9035-3b7c1a6b5217" providerId="ADAL" clId="{C8C98A01-03E3-4A32-A450-21B70F992BB3}" dt="2026-02-15T23:56:16.470" v="1"/>
        <pc:sldMkLst>
          <pc:docMk/>
          <pc:sldMk cId="4160623620" sldId="5978"/>
        </pc:sldMkLst>
      </pc:sldChg>
      <pc:sldChg chg="setBg">
        <pc:chgData name="Nikki Patton" userId="6cf95a0d-1d52-42d8-9035-3b7c1a6b5217" providerId="ADAL" clId="{C8C98A01-03E3-4A32-A450-21B70F992BB3}" dt="2026-02-15T23:56:50.767" v="7"/>
        <pc:sldMkLst>
          <pc:docMk/>
          <pc:sldMk cId="668013799" sldId="5983"/>
        </pc:sldMkLst>
      </pc:sldChg>
      <pc:sldChg chg="setBg">
        <pc:chgData name="Nikki Patton" userId="6cf95a0d-1d52-42d8-9035-3b7c1a6b5217" providerId="ADAL" clId="{C8C98A01-03E3-4A32-A450-21B70F992BB3}" dt="2026-02-15T23:56:47.268" v="6"/>
        <pc:sldMkLst>
          <pc:docMk/>
          <pc:sldMk cId="3666241040" sldId="5984"/>
        </pc:sldMkLst>
      </pc:sldChg>
      <pc:sldChg chg="setBg">
        <pc:chgData name="Nikki Patton" userId="6cf95a0d-1d52-42d8-9035-3b7c1a6b5217" providerId="ADAL" clId="{C8C98A01-03E3-4A32-A450-21B70F992BB3}" dt="2026-02-15T23:57:05.344" v="11"/>
        <pc:sldMkLst>
          <pc:docMk/>
          <pc:sldMk cId="2242192178" sldId="5995"/>
        </pc:sldMkLst>
      </pc:sldChg>
      <pc:sldChg chg="setBg">
        <pc:chgData name="Nikki Patton" userId="6cf95a0d-1d52-42d8-9035-3b7c1a6b5217" providerId="ADAL" clId="{C8C98A01-03E3-4A32-A450-21B70F992BB3}" dt="2026-02-15T23:56:58.603" v="9"/>
        <pc:sldMkLst>
          <pc:docMk/>
          <pc:sldMk cId="996493356" sldId="5997"/>
        </pc:sldMkLst>
      </pc:sldChg>
      <pc:sldChg chg="setBg">
        <pc:chgData name="Nikki Patton" userId="6cf95a0d-1d52-42d8-9035-3b7c1a6b5217" providerId="ADAL" clId="{C8C98A01-03E3-4A32-A450-21B70F992BB3}" dt="2026-02-15T23:57:02.370" v="10"/>
        <pc:sldMkLst>
          <pc:docMk/>
          <pc:sldMk cId="4165899688" sldId="5999"/>
        </pc:sldMkLst>
      </pc:sldChg>
      <pc:sldChg chg="setBg">
        <pc:chgData name="Nikki Patton" userId="6cf95a0d-1d52-42d8-9035-3b7c1a6b5217" providerId="ADAL" clId="{C8C98A01-03E3-4A32-A450-21B70F992BB3}" dt="2026-02-15T23:57:09.165" v="12"/>
        <pc:sldMkLst>
          <pc:docMk/>
          <pc:sldMk cId="1808336745" sldId="6000"/>
        </pc:sldMkLst>
      </pc:sldChg>
      <pc:sldChg chg="setBg">
        <pc:chgData name="Nikki Patton" userId="6cf95a0d-1d52-42d8-9035-3b7c1a6b5217" providerId="ADAL" clId="{C8C98A01-03E3-4A32-A450-21B70F992BB3}" dt="2026-02-15T23:57:13.095" v="13"/>
        <pc:sldMkLst>
          <pc:docMk/>
          <pc:sldMk cId="4154903613" sldId="6001"/>
        </pc:sldMkLst>
      </pc:sldChg>
      <pc:sldChg chg="setBg">
        <pc:chgData name="Nikki Patton" userId="6cf95a0d-1d52-42d8-9035-3b7c1a6b5217" providerId="ADAL" clId="{C8C98A01-03E3-4A32-A450-21B70F992BB3}" dt="2026-02-15T23:57:20.401" v="15"/>
        <pc:sldMkLst>
          <pc:docMk/>
          <pc:sldMk cId="1501525565" sldId="6002"/>
        </pc:sldMkLst>
      </pc:sldChg>
      <pc:sldChg chg="setBg">
        <pc:chgData name="Nikki Patton" userId="6cf95a0d-1d52-42d8-9035-3b7c1a6b5217" providerId="ADAL" clId="{C8C98A01-03E3-4A32-A450-21B70F992BB3}" dt="2026-02-15T23:57:23.910" v="16"/>
        <pc:sldMkLst>
          <pc:docMk/>
          <pc:sldMk cId="2438876171" sldId="600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chemeClr val="bg1"/>
        </a:solidFill>
        <a:ln>
          <a:solidFill>
            <a:schemeClr val="accent1"/>
          </a:solidFill>
        </a:ln>
      </dgm:spPr>
      <dgm:t>
        <a:bodyPr lIns="180000"/>
        <a:lstStyle/>
        <a:p>
          <a:r>
            <a:rPr lang="en-AU" sz="2400" dirty="0">
              <a:solidFill>
                <a:schemeClr val="accent1"/>
              </a:solidFill>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AU" sz="2400" dirty="0">
              <a:solidFill>
                <a:schemeClr val="accent1"/>
              </a:solidFill>
            </a:rPr>
            <a:t>Embedding the capability in planning</a:t>
          </a: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chemeClr val="accent2"/>
        </a:solidFill>
        <a:ln>
          <a:solidFill>
            <a:schemeClr val="accent1"/>
          </a:solidFill>
        </a:ln>
      </dgm:spPr>
      <dgm:t>
        <a:bodyPr lIns="180000"/>
        <a:lstStyle/>
        <a:p>
          <a:r>
            <a:rPr lang="en-AU" sz="2400" dirty="0">
              <a:solidFill>
                <a:schemeClr val="bg1"/>
              </a:solidFill>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21578A"/>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ln>
          <a:solidFill>
            <a:schemeClr val="accent1"/>
          </a:solidFill>
        </a:ln>
      </dgm:spPr>
      <dgm:t>
        <a:bodyPr lIns="180000"/>
        <a:lstStyle/>
        <a:p>
          <a:r>
            <a:rPr lang="en-AU" sz="2400" dirty="0">
              <a:solidFill>
                <a:schemeClr val="accent1"/>
              </a:solidFill>
            </a:rPr>
            <a:t>Embedding the capability in planning</a:t>
          </a: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7238"/>
          <a:ext cx="11327950" cy="87984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022438"/>
          <a:ext cx="11327950" cy="87984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2B7C5141-CF8E-4A6D-AEBE-0B3F7C0673FF}">
      <dgm:prSet phldrT="[Text]" custT="1"/>
      <dgm:spPr>
        <a:solidFill>
          <a:srgbClr val="21578A"/>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Embedding the capability in planning</a:t>
          </a:r>
        </a:p>
      </dgm:t>
    </dgm:pt>
    <dgm:pt modelId="{4F682A49-8BDA-46F1-B437-2DA50C8044B9}" type="parTrans" cxnId="{637AA6CF-3B85-401D-A3A8-1365112CD7EF}">
      <dgm:prSet/>
      <dgm:spPr/>
      <dgm:t>
        <a:bodyPr/>
        <a:lstStyle/>
        <a:p>
          <a:endParaRPr lang="en-AU" sz="2400"/>
        </a:p>
      </dgm:t>
    </dgm:pt>
    <dgm:pt modelId="{6D00062D-691A-445A-A579-0D2C48842691}" type="sibTrans" cxnId="{637AA6CF-3B85-401D-A3A8-1365112CD7EF}">
      <dgm:prSet/>
      <dgm:spPr/>
      <dgm:t>
        <a:bodyPr/>
        <a:lstStyle/>
        <a:p>
          <a:endParaRPr lang="en-AU" sz="2400"/>
        </a:p>
      </dgm:t>
    </dgm:pt>
    <dgm:pt modelId="{2DA929C2-B3F6-4AFB-96D3-9032881574BE}">
      <dgm:prSet phldrT="[Text]" custT="1"/>
      <dgm:spPr>
        <a:ln>
          <a:solidFill>
            <a:schemeClr val="accent1"/>
          </a:solidFill>
        </a:ln>
      </dgm:spPr>
      <dgm:t>
        <a:bodyPr lIns="180000"/>
        <a:lstStyle/>
        <a:p>
          <a:r>
            <a:rPr lang="en-AU" sz="2400" dirty="0">
              <a:solidFill>
                <a:schemeClr val="accent1"/>
              </a:solidFill>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7238"/>
          <a:ext cx="11327950" cy="87984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022438"/>
          <a:ext cx="11327950" cy="879840"/>
        </a:xfrm>
        <a:prstGeom prst="roundRect">
          <a:avLst/>
        </a:prstGeom>
      </dgm:spPr>
    </dgm:pt>
    <dgm:pt modelId="{26E943BC-922A-4FB0-A000-A95D32A248CE}" type="pres">
      <dgm:prSet presAssocID="{2008C229-2C1F-48CC-B3DC-92CBB1EFD7EB}" presName="spacer" presStyleCnt="0"/>
      <dgm:spPr/>
    </dgm:pt>
    <dgm:pt modelId="{7FD3CC04-BC6F-4636-8E50-DEB908665CCF}" type="pres">
      <dgm:prSet presAssocID="{2B7C5141-CF8E-4A6D-AEBE-0B3F7C0673FF}" presName="parentText" presStyleLbl="node1" presStyleIdx="2" presStyleCnt="4" custScaleX="99940" custLinFactNeighborX="-1512">
        <dgm:presLayoutVars>
          <dgm:chMax val="0"/>
          <dgm:bulletEnabled val="1"/>
        </dgm:presLayoutVars>
      </dgm:prSet>
      <dgm:spPr>
        <a:xfrm>
          <a:off x="0" y="2037638"/>
          <a:ext cx="11327950" cy="879840"/>
        </a:xfrm>
        <a:prstGeom prst="roundRect">
          <a:avLst/>
        </a:prstGeom>
      </dgm:spPr>
    </dgm:pt>
    <dgm:pt modelId="{7BC8A2D5-9A86-408E-99C9-7BE1993863C4}" type="pres">
      <dgm:prSet presAssocID="{6D00062D-691A-445A-A579-0D2C48842691}"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dgm:pt>
  </dgm:ptLst>
  <dgm:cxnLst>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637AA6CF-3B85-401D-A3A8-1365112CD7EF}" srcId="{5DCA8860-6E0C-4D73-8500-7F028E5A7EB7}" destId="{2B7C5141-CF8E-4A6D-AEBE-0B3F7C0673FF}" srcOrd="2" destOrd="0" parTransId="{4F682A49-8BDA-46F1-B437-2DA50C8044B9}" sibTransId="{6D00062D-691A-445A-A579-0D2C48842691}"/>
    <dgm:cxn modelId="{C5B287E3-5F61-427E-BB8C-CA1B4EEA12C1}" type="presOf" srcId="{2B7C5141-CF8E-4A6D-AEBE-0B3F7C0673FF}" destId="{7FD3CC04-BC6F-4636-8E50-DEB908665CCF}"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8307B610-C926-4F3E-9B8E-EA7C9D60C8C1}" type="presParOf" srcId="{1DE85E65-7EC4-4EA7-AB45-997E3D27E0F8}" destId="{7FD3CC04-BC6F-4636-8E50-DEB908665CCF}" srcOrd="4" destOrd="0" presId="urn:microsoft.com/office/officeart/2005/8/layout/vList2"/>
    <dgm:cxn modelId="{D24DF793-C53E-4BDB-B361-D9D979DEC613}" type="presParOf" srcId="{1DE85E65-7EC4-4EA7-AB45-997E3D27E0F8}" destId="{7BC8A2D5-9A86-408E-99C9-7BE1993863C4}"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A8860-6E0C-4D73-8500-7F028E5A7EB7}"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AU"/>
        </a:p>
      </dgm:t>
    </dgm:pt>
    <dgm:pt modelId="{6560E13C-ECEC-43B7-BB22-EB5CB0CFDD63}">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gm:t>
    </dgm:pt>
    <dgm:pt modelId="{4FA15440-57B5-4D22-BD1F-A73BD84C347E}" type="parTrans" cxnId="{A449FFFB-C2A8-4302-B428-67D1F24B59DC}">
      <dgm:prSet/>
      <dgm:spPr/>
      <dgm:t>
        <a:bodyPr/>
        <a:lstStyle/>
        <a:p>
          <a:endParaRPr lang="en-AU" sz="2400"/>
        </a:p>
      </dgm:t>
    </dgm:pt>
    <dgm:pt modelId="{2008C229-2C1F-48CC-B3DC-92CBB1EFD7EB}" type="sibTrans" cxnId="{A449FFFB-C2A8-4302-B428-67D1F24B59DC}">
      <dgm:prSet/>
      <dgm:spPr/>
      <dgm:t>
        <a:bodyPr/>
        <a:lstStyle/>
        <a:p>
          <a:endParaRPr lang="en-AU" sz="2400"/>
        </a:p>
      </dgm:t>
    </dgm:pt>
    <dgm:pt modelId="{6E92ACAD-3A19-4A9E-9797-5A7C1ED3A348}">
      <dgm:prSet phldrT="[Text]" custT="1"/>
      <dgm:spPr>
        <a:ln>
          <a:solidFill>
            <a:schemeClr val="accent1"/>
          </a:solidFill>
        </a:ln>
      </dgm:spPr>
      <dgm:t>
        <a:bodyPr lIns="180000"/>
        <a:lstStyle/>
        <a:p>
          <a:r>
            <a:rPr lang="en-AU" sz="2400" dirty="0">
              <a:solidFill>
                <a:schemeClr val="accent1"/>
              </a:solidFill>
            </a:rPr>
            <a:t>Embedding the capability in planning</a:t>
          </a:r>
        </a:p>
      </dgm:t>
    </dgm:pt>
    <dgm:pt modelId="{13840441-D51A-48B1-B777-F3B1522466F9}" type="parTrans" cxnId="{984E4305-48CD-4DBA-AC17-D560C5B938A6}">
      <dgm:prSet/>
      <dgm:spPr/>
      <dgm:t>
        <a:bodyPr/>
        <a:lstStyle/>
        <a:p>
          <a:endParaRPr lang="en-AU" sz="2400"/>
        </a:p>
      </dgm:t>
    </dgm:pt>
    <dgm:pt modelId="{668B195E-818C-4876-8D98-DF816AA904AB}" type="sibTrans" cxnId="{984E4305-48CD-4DBA-AC17-D560C5B938A6}">
      <dgm:prSet/>
      <dgm:spPr/>
      <dgm:t>
        <a:bodyPr/>
        <a:lstStyle/>
        <a:p>
          <a:endParaRPr lang="en-AU" sz="2400"/>
        </a:p>
      </dgm:t>
    </dgm:pt>
    <dgm:pt modelId="{2DA929C2-B3F6-4AFB-96D3-9032881574BE}">
      <dgm:prSet phldrT="[Text]" custT="1"/>
      <dgm:spPr>
        <a:solidFill>
          <a:srgbClr val="21578A"/>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Next steps</a:t>
          </a:r>
        </a:p>
      </dgm:t>
    </dgm:pt>
    <dgm:pt modelId="{C24003D3-CD75-4DA3-B45C-47ECB7A20EEE}" type="parTrans" cxnId="{C2A19E5A-12D0-44A1-99FD-1ED3A516B32A}">
      <dgm:prSet/>
      <dgm:spPr/>
      <dgm:t>
        <a:bodyPr/>
        <a:lstStyle/>
        <a:p>
          <a:endParaRPr lang="en-AU" sz="2400"/>
        </a:p>
      </dgm:t>
    </dgm:pt>
    <dgm:pt modelId="{36F7A065-4460-4E7C-B688-B456BE578EF9}" type="sibTrans" cxnId="{C2A19E5A-12D0-44A1-99FD-1ED3A516B32A}">
      <dgm:prSet/>
      <dgm:spPr/>
      <dgm:t>
        <a:bodyPr/>
        <a:lstStyle/>
        <a:p>
          <a:endParaRPr lang="en-AU" sz="2400"/>
        </a:p>
      </dgm:t>
    </dgm:pt>
    <dgm:pt modelId="{46E53488-D830-4EAD-938D-8F2EAE81F035}">
      <dgm:prSet phldrT="[Text]" custT="1"/>
      <dgm:spPr>
        <a:solidFill>
          <a:srgbClr val="FFFFFF">
            <a:hueOff val="0"/>
            <a:satOff val="0"/>
            <a:lumOff val="0"/>
            <a:alphaOff val="0"/>
          </a:srgbClr>
        </a:solidFill>
        <a:ln w="12700" cap="flat" cmpd="sng" algn="ctr">
          <a:solidFill>
            <a:srgbClr val="808080"/>
          </a:solidFill>
          <a:prstDash val="solid"/>
          <a:miter lim="800000"/>
        </a:ln>
        <a:effectLst/>
      </dgm:spPr>
      <dgm:t>
        <a:bodyPr spcFirstLastPara="0" vert="horz" wrap="square" lIns="180000" tIns="76200" rIns="76200" bIns="76200" numCol="1" spcCol="1270" anchor="ctr" anchorCtr="0"/>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gm:t>
    </dgm:pt>
    <dgm:pt modelId="{4E23166A-94EF-4542-879E-8B0467E13EA7}" type="parTrans" cxnId="{60311C67-2980-4103-AA04-5D981BBE1D5B}">
      <dgm:prSet/>
      <dgm:spPr/>
      <dgm:t>
        <a:bodyPr/>
        <a:lstStyle/>
        <a:p>
          <a:endParaRPr lang="en-AU" sz="2400"/>
        </a:p>
      </dgm:t>
    </dgm:pt>
    <dgm:pt modelId="{D921DDA5-AAF8-4B3B-8F15-5C88B37225A8}" type="sibTrans" cxnId="{60311C67-2980-4103-AA04-5D981BBE1D5B}">
      <dgm:prSet/>
      <dgm:spPr/>
      <dgm:t>
        <a:bodyPr/>
        <a:lstStyle/>
        <a:p>
          <a:endParaRPr lang="en-AU" sz="2400"/>
        </a:p>
      </dgm:t>
    </dgm:pt>
    <dgm:pt modelId="{1DE85E65-7EC4-4EA7-AB45-997E3D27E0F8}" type="pres">
      <dgm:prSet presAssocID="{5DCA8860-6E0C-4D73-8500-7F028E5A7EB7}" presName="linear" presStyleCnt="0">
        <dgm:presLayoutVars>
          <dgm:animLvl val="lvl"/>
          <dgm:resizeHandles val="exact"/>
        </dgm:presLayoutVars>
      </dgm:prSet>
      <dgm:spPr/>
    </dgm:pt>
    <dgm:pt modelId="{EC78646B-8FD7-475F-A048-D0B7ECB9A21E}" type="pres">
      <dgm:prSet presAssocID="{46E53488-D830-4EAD-938D-8F2EAE81F035}" presName="parentText" presStyleLbl="node1" presStyleIdx="0" presStyleCnt="4" custScaleX="99940" custLinFactNeighborX="-1512">
        <dgm:presLayoutVars>
          <dgm:chMax val="0"/>
          <dgm:bulletEnabled val="1"/>
        </dgm:presLayoutVars>
      </dgm:prSet>
      <dgm:spPr>
        <a:xfrm>
          <a:off x="0" y="7238"/>
          <a:ext cx="11327950" cy="879840"/>
        </a:xfrm>
        <a:prstGeom prst="roundRect">
          <a:avLst/>
        </a:prstGeom>
      </dgm:spPr>
    </dgm:pt>
    <dgm:pt modelId="{68F95377-CAF8-4976-BFD5-BC6A8A7AE423}" type="pres">
      <dgm:prSet presAssocID="{D921DDA5-AAF8-4B3B-8F15-5C88B37225A8}" presName="spacer" presStyleCnt="0"/>
      <dgm:spPr/>
    </dgm:pt>
    <dgm:pt modelId="{8CF6C326-773F-4698-B821-5F39A72469DC}" type="pres">
      <dgm:prSet presAssocID="{6560E13C-ECEC-43B7-BB22-EB5CB0CFDD63}" presName="parentText" presStyleLbl="node1" presStyleIdx="1" presStyleCnt="4" custScaleX="99940" custLinFactNeighborX="-1512">
        <dgm:presLayoutVars>
          <dgm:chMax val="0"/>
          <dgm:bulletEnabled val="1"/>
        </dgm:presLayoutVars>
      </dgm:prSet>
      <dgm:spPr>
        <a:xfrm>
          <a:off x="0" y="1022438"/>
          <a:ext cx="11327950" cy="879840"/>
        </a:xfrm>
        <a:prstGeom prst="roundRect">
          <a:avLst/>
        </a:prstGeom>
      </dgm:spPr>
    </dgm:pt>
    <dgm:pt modelId="{26E943BC-922A-4FB0-A000-A95D32A248CE}" type="pres">
      <dgm:prSet presAssocID="{2008C229-2C1F-48CC-B3DC-92CBB1EFD7EB}" presName="spacer" presStyleCnt="0"/>
      <dgm:spPr/>
    </dgm:pt>
    <dgm:pt modelId="{D0AB3594-A9BA-4A6B-8129-08B7BC2712ED}" type="pres">
      <dgm:prSet presAssocID="{6E92ACAD-3A19-4A9E-9797-5A7C1ED3A348}" presName="parentText" presStyleLbl="node1" presStyleIdx="2" presStyleCnt="4" custScaleX="99940" custLinFactNeighborX="-1512">
        <dgm:presLayoutVars>
          <dgm:chMax val="0"/>
          <dgm:bulletEnabled val="1"/>
        </dgm:presLayoutVars>
      </dgm:prSet>
      <dgm:spPr/>
    </dgm:pt>
    <dgm:pt modelId="{B3A1D866-F04B-47EF-9F14-E51F38F21B58}" type="pres">
      <dgm:prSet presAssocID="{668B195E-818C-4876-8D98-DF816AA904AB}" presName="spacer" presStyleCnt="0"/>
      <dgm:spPr/>
    </dgm:pt>
    <dgm:pt modelId="{9FF22AB4-F494-4E45-A5BE-846DDDF675FF}" type="pres">
      <dgm:prSet presAssocID="{2DA929C2-B3F6-4AFB-96D3-9032881574BE}" presName="parentText" presStyleLbl="node1" presStyleIdx="3" presStyleCnt="4" custScaleX="99940" custLinFactNeighborX="-1512">
        <dgm:presLayoutVars>
          <dgm:chMax val="0"/>
          <dgm:bulletEnabled val="1"/>
        </dgm:presLayoutVars>
      </dgm:prSet>
      <dgm:spPr>
        <a:xfrm>
          <a:off x="0" y="4068038"/>
          <a:ext cx="11327950" cy="879840"/>
        </a:xfrm>
        <a:prstGeom prst="roundRect">
          <a:avLst/>
        </a:prstGeom>
      </dgm:spPr>
    </dgm:pt>
  </dgm:ptLst>
  <dgm:cxnLst>
    <dgm:cxn modelId="{984E4305-48CD-4DBA-AC17-D560C5B938A6}" srcId="{5DCA8860-6E0C-4D73-8500-7F028E5A7EB7}" destId="{6E92ACAD-3A19-4A9E-9797-5A7C1ED3A348}" srcOrd="2" destOrd="0" parTransId="{13840441-D51A-48B1-B777-F3B1522466F9}" sibTransId="{668B195E-818C-4876-8D98-DF816AA904AB}"/>
    <dgm:cxn modelId="{AA52C816-0D43-4BBA-B997-E3760D0FFBD9}" type="presOf" srcId="{46E53488-D830-4EAD-938D-8F2EAE81F035}" destId="{EC78646B-8FD7-475F-A048-D0B7ECB9A21E}" srcOrd="0" destOrd="0" presId="urn:microsoft.com/office/officeart/2005/8/layout/vList2"/>
    <dgm:cxn modelId="{60311C67-2980-4103-AA04-5D981BBE1D5B}" srcId="{5DCA8860-6E0C-4D73-8500-7F028E5A7EB7}" destId="{46E53488-D830-4EAD-938D-8F2EAE81F035}" srcOrd="0" destOrd="0" parTransId="{4E23166A-94EF-4542-879E-8B0467E13EA7}" sibTransId="{D921DDA5-AAF8-4B3B-8F15-5C88B37225A8}"/>
    <dgm:cxn modelId="{5FBBD276-6678-4707-A932-E72F210C70B3}" type="presOf" srcId="{2DA929C2-B3F6-4AFB-96D3-9032881574BE}" destId="{9FF22AB4-F494-4E45-A5BE-846DDDF675FF}" srcOrd="0" destOrd="0" presId="urn:microsoft.com/office/officeart/2005/8/layout/vList2"/>
    <dgm:cxn modelId="{C2A19E5A-12D0-44A1-99FD-1ED3A516B32A}" srcId="{5DCA8860-6E0C-4D73-8500-7F028E5A7EB7}" destId="{2DA929C2-B3F6-4AFB-96D3-9032881574BE}" srcOrd="3" destOrd="0" parTransId="{C24003D3-CD75-4DA3-B45C-47ECB7A20EEE}" sibTransId="{36F7A065-4460-4E7C-B688-B456BE578EF9}"/>
    <dgm:cxn modelId="{A189EB7A-9506-436B-BED5-E3720FF0088E}" type="presOf" srcId="{6560E13C-ECEC-43B7-BB22-EB5CB0CFDD63}" destId="{8CF6C326-773F-4698-B821-5F39A72469DC}" srcOrd="0" destOrd="0" presId="urn:microsoft.com/office/officeart/2005/8/layout/vList2"/>
    <dgm:cxn modelId="{9B049590-0387-4B32-9C39-2D1958CCE0A3}" type="presOf" srcId="{5DCA8860-6E0C-4D73-8500-7F028E5A7EB7}" destId="{1DE85E65-7EC4-4EA7-AB45-997E3D27E0F8}" srcOrd="0" destOrd="0" presId="urn:microsoft.com/office/officeart/2005/8/layout/vList2"/>
    <dgm:cxn modelId="{F51DB5E2-CED0-44ED-813C-8B05E0F7015B}" type="presOf" srcId="{6E92ACAD-3A19-4A9E-9797-5A7C1ED3A348}" destId="{D0AB3594-A9BA-4A6B-8129-08B7BC2712ED}" srcOrd="0" destOrd="0" presId="urn:microsoft.com/office/officeart/2005/8/layout/vList2"/>
    <dgm:cxn modelId="{A449FFFB-C2A8-4302-B428-67D1F24B59DC}" srcId="{5DCA8860-6E0C-4D73-8500-7F028E5A7EB7}" destId="{6560E13C-ECEC-43B7-BB22-EB5CB0CFDD63}" srcOrd="1" destOrd="0" parTransId="{4FA15440-57B5-4D22-BD1F-A73BD84C347E}" sibTransId="{2008C229-2C1F-48CC-B3DC-92CBB1EFD7EB}"/>
    <dgm:cxn modelId="{581CC9BB-B834-4320-8669-067E0D65C4DC}" type="presParOf" srcId="{1DE85E65-7EC4-4EA7-AB45-997E3D27E0F8}" destId="{EC78646B-8FD7-475F-A048-D0B7ECB9A21E}" srcOrd="0" destOrd="0" presId="urn:microsoft.com/office/officeart/2005/8/layout/vList2"/>
    <dgm:cxn modelId="{5B221CB8-C7D5-4A73-9215-FC336D9B6C9B}" type="presParOf" srcId="{1DE85E65-7EC4-4EA7-AB45-997E3D27E0F8}" destId="{68F95377-CAF8-4976-BFD5-BC6A8A7AE423}" srcOrd="1" destOrd="0" presId="urn:microsoft.com/office/officeart/2005/8/layout/vList2"/>
    <dgm:cxn modelId="{BF89DE71-158E-47A6-B3C0-9525B74BA4E5}" type="presParOf" srcId="{1DE85E65-7EC4-4EA7-AB45-997E3D27E0F8}" destId="{8CF6C326-773F-4698-B821-5F39A72469DC}" srcOrd="2" destOrd="0" presId="urn:microsoft.com/office/officeart/2005/8/layout/vList2"/>
    <dgm:cxn modelId="{333F906F-28B5-4882-9CD3-EDBD89C8FFDF}" type="presParOf" srcId="{1DE85E65-7EC4-4EA7-AB45-997E3D27E0F8}" destId="{26E943BC-922A-4FB0-A000-A95D32A248CE}" srcOrd="3" destOrd="0" presId="urn:microsoft.com/office/officeart/2005/8/layout/vList2"/>
    <dgm:cxn modelId="{D7292E23-8F5D-4A24-B2F5-2E7D54571381}" type="presParOf" srcId="{1DE85E65-7EC4-4EA7-AB45-997E3D27E0F8}" destId="{D0AB3594-A9BA-4A6B-8129-08B7BC2712ED}" srcOrd="4" destOrd="0" presId="urn:microsoft.com/office/officeart/2005/8/layout/vList2"/>
    <dgm:cxn modelId="{5A61B229-D725-4993-8D41-84B6B1CB39D6}" type="presParOf" srcId="{1DE85E65-7EC4-4EA7-AB45-997E3D27E0F8}" destId="{B3A1D866-F04B-47EF-9F14-E51F38F21B58}" srcOrd="5" destOrd="0" presId="urn:microsoft.com/office/officeart/2005/8/layout/vList2"/>
    <dgm:cxn modelId="{F9FC5EE8-84A2-4CC2-9BB8-18673549FD9D}" type="presParOf" srcId="{1DE85E65-7EC4-4EA7-AB45-997E3D27E0F8}" destId="{9FF22AB4-F494-4E45-A5BE-846DDDF675FF}"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chemeClr val="accent2"/>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bg1"/>
              </a:solidFill>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Identifying connections to learning area content</a:t>
          </a: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Identifying connections to learning area content</a:t>
          </a: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sp:txBody>
      <dsp:txXfrm>
        <a:off x="53916" y="1342034"/>
        <a:ext cx="11220118" cy="996648"/>
      </dsp:txXfrm>
    </dsp:sp>
    <dsp:sp modelId="{7FD3CC04-BC6F-4636-8E50-DEB908665CCF}">
      <dsp:nvSpPr>
        <dsp:cNvPr id="0" name=""/>
        <dsp:cNvSpPr/>
      </dsp:nvSpPr>
      <dsp:spPr>
        <a:xfrm>
          <a:off x="0" y="25625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Next steps</a:t>
          </a:r>
        </a:p>
      </dsp:txBody>
      <dsp:txXfrm>
        <a:off x="53916" y="3890834"/>
        <a:ext cx="11220118" cy="996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646B-8FD7-475F-A048-D0B7ECB9A21E}">
      <dsp:nvSpPr>
        <dsp:cNvPr id="0" name=""/>
        <dsp:cNvSpPr/>
      </dsp:nvSpPr>
      <dsp:spPr>
        <a:xfrm>
          <a:off x="0" y="137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Understanding the Critical and creative thinking general capability</a:t>
          </a:r>
        </a:p>
      </dsp:txBody>
      <dsp:txXfrm>
        <a:off x="53916" y="67634"/>
        <a:ext cx="11220118" cy="996648"/>
      </dsp:txXfrm>
    </dsp:sp>
    <dsp:sp modelId="{8CF6C326-773F-4698-B821-5F39A72469DC}">
      <dsp:nvSpPr>
        <dsp:cNvPr id="0" name=""/>
        <dsp:cNvSpPr/>
      </dsp:nvSpPr>
      <dsp:spPr>
        <a:xfrm>
          <a:off x="0" y="1288118"/>
          <a:ext cx="11327950" cy="1104480"/>
        </a:xfrm>
        <a:prstGeom prst="roundRect">
          <a:avLst/>
        </a:prstGeom>
        <a:solidFill>
          <a:srgbClr val="FFFFFF">
            <a:hueOff val="0"/>
            <a:satOff val="0"/>
            <a:lumOff val="0"/>
            <a:alphaOff val="0"/>
          </a:srgbClr>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808080"/>
              </a:solidFill>
              <a:latin typeface="Arial"/>
              <a:ea typeface="+mn-ea"/>
              <a:cs typeface="+mn-cs"/>
            </a:rPr>
            <a:t>Identifying connections to learning area content</a:t>
          </a:r>
        </a:p>
      </dsp:txBody>
      <dsp:txXfrm>
        <a:off x="53916" y="1342034"/>
        <a:ext cx="11220118" cy="996648"/>
      </dsp:txXfrm>
    </dsp:sp>
    <dsp:sp modelId="{D0AB3594-A9BA-4A6B-8129-08B7BC2712ED}">
      <dsp:nvSpPr>
        <dsp:cNvPr id="0" name=""/>
        <dsp:cNvSpPr/>
      </dsp:nvSpPr>
      <dsp:spPr>
        <a:xfrm>
          <a:off x="0" y="2562518"/>
          <a:ext cx="11327950" cy="1104480"/>
        </a:xfrm>
        <a:prstGeom prst="roundRect">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solidFill>
                <a:schemeClr val="accent1"/>
              </a:solidFill>
            </a:rPr>
            <a:t>Embedding the capability in planning</a:t>
          </a:r>
        </a:p>
      </dsp:txBody>
      <dsp:txXfrm>
        <a:off x="53916" y="2616434"/>
        <a:ext cx="11220118" cy="996648"/>
      </dsp:txXfrm>
    </dsp:sp>
    <dsp:sp modelId="{9FF22AB4-F494-4E45-A5BE-846DDDF675FF}">
      <dsp:nvSpPr>
        <dsp:cNvPr id="0" name=""/>
        <dsp:cNvSpPr/>
      </dsp:nvSpPr>
      <dsp:spPr>
        <a:xfrm>
          <a:off x="0" y="3836918"/>
          <a:ext cx="11327950" cy="1104480"/>
        </a:xfrm>
        <a:prstGeom prst="roundRect">
          <a:avLst/>
        </a:prstGeom>
        <a:solidFill>
          <a:srgbClr val="21578A"/>
        </a:solidFill>
        <a:ln w="12700" cap="flat" cmpd="sng" algn="ctr">
          <a:solidFill>
            <a:srgbClr val="8080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n-AU" sz="2400" kern="1200" dirty="0">
              <a:solidFill>
                <a:srgbClr val="FFFFFF"/>
              </a:solidFill>
              <a:latin typeface="Arial"/>
              <a:ea typeface="+mn-ea"/>
              <a:cs typeface="+mn-cs"/>
            </a:rPr>
            <a:t>Next steps</a:t>
          </a:r>
        </a:p>
      </dsp:txBody>
      <dsp:txXfrm>
        <a:off x="53916" y="3890834"/>
        <a:ext cx="11220118" cy="996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2421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242112"/>
          </a:xfrm>
          <a:prstGeom prst="rect">
            <a:avLst/>
          </a:prstGeom>
        </p:spPr>
        <p:txBody>
          <a:bodyPr vert="horz" lIns="91440" tIns="45720" rIns="91440" bIns="45720" rtlCol="0"/>
          <a:lstStyle>
            <a:lvl1pPr algn="r">
              <a:defRPr sz="1200"/>
            </a:lvl1pPr>
          </a:lstStyle>
          <a:p>
            <a:fld id="{0F27CEEE-A3BF-4307-9445-3F49A0D480EE}" type="datetimeFigureOut">
              <a:rPr lang="en-AU" smtClean="0"/>
              <a:t>20/02/2026</a:t>
            </a:fld>
            <a:endParaRPr lang="en-AU"/>
          </a:p>
        </p:txBody>
      </p:sp>
      <p:sp>
        <p:nvSpPr>
          <p:cNvPr id="4" name="Slide Image Placeholder 3"/>
          <p:cNvSpPr>
            <a:spLocks noGrp="1" noRot="1" noChangeAspect="1"/>
          </p:cNvSpPr>
          <p:nvPr>
            <p:ph type="sldImg" idx="2"/>
          </p:nvPr>
        </p:nvSpPr>
        <p:spPr>
          <a:xfrm>
            <a:off x="153988" y="423863"/>
            <a:ext cx="6497637" cy="365601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435679" y="4223024"/>
            <a:ext cx="5934265" cy="52923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608027"/>
            <a:ext cx="2949787" cy="3313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608027"/>
            <a:ext cx="2949787" cy="331311"/>
          </a:xfrm>
          <a:prstGeom prst="rect">
            <a:avLst/>
          </a:prstGeom>
        </p:spPr>
        <p:txBody>
          <a:bodyPr vert="horz" lIns="91440" tIns="45720" rIns="91440" bIns="45720" rtlCol="0" anchor="b"/>
          <a:lstStyle>
            <a:lvl1pPr algn="r">
              <a:defRPr sz="1200"/>
            </a:lvl1pPr>
          </a:lstStyle>
          <a:p>
            <a:fld id="{BD942B8F-634C-42D8-B9C6-306482570079}" type="slidenum">
              <a:rPr lang="en-AU" smtClean="0"/>
              <a:t>‹#›</a:t>
            </a:fld>
            <a:endParaRPr lang="en-AU"/>
          </a:p>
        </p:txBody>
      </p:sp>
    </p:spTree>
    <p:extLst>
      <p:ext uri="{BB962C8B-B14F-4D97-AF65-F5344CB8AC3E}">
        <p14:creationId xmlns:p14="http://schemas.microsoft.com/office/powerpoint/2010/main" val="377429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498475"/>
            <a:ext cx="6496050" cy="3654425"/>
          </a:xfrm>
        </p:spPr>
      </p:sp>
      <p:sp>
        <p:nvSpPr>
          <p:cNvPr id="3" name="Notes Placeholder 2"/>
          <p:cNvSpPr>
            <a:spLocks noGrp="1"/>
          </p:cNvSpPr>
          <p:nvPr>
            <p:ph type="body" idx="1"/>
          </p:nvPr>
        </p:nvSpPr>
        <p:spPr>
          <a:xfrm>
            <a:off x="436480" y="4367265"/>
            <a:ext cx="5934240" cy="4552652"/>
          </a:xfrm>
          <a:prstGeom prst="rect">
            <a:avLst/>
          </a:prstGeo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This resource reproduces key slides to support teachers to embed the Critical and creative thinking general capability in planning.</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For more resources see the Australian Curriculum v9.0 in Queensland page www.qcaa.qld.edu.au/p-10/aciq/version-9/general-capabilities/advice-and-resources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0333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7C2D-953B-6B1A-C8F0-071940BEF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ACAC5-04F9-A0EF-0508-A189B0715E46}"/>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2E32774-6A78-BD52-07EA-307B24A88DE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1A67C0E-813C-399A-301F-0F3B7C28789D}"/>
              </a:ext>
            </a:extLst>
          </p:cNvPr>
          <p:cNvSpPr>
            <a:spLocks noGrp="1"/>
          </p:cNvSpPr>
          <p:nvPr>
            <p:ph type="sldNum" sz="quarter" idx="5"/>
          </p:nvPr>
        </p:nvSpPr>
        <p:spPr/>
        <p:txBody>
          <a:bodyPr/>
          <a:lstStyle/>
          <a:p>
            <a:pPr>
              <a:defRPr/>
            </a:pPr>
            <a:fld id="{7DC8D554-20BD-45E3-8F8F-C854CD9EEC52}" type="slidenum">
              <a:rPr lang="en-AU" smtClean="0"/>
              <a:pPr>
                <a:defRPr/>
              </a:pPr>
              <a:t>10</a:t>
            </a:fld>
            <a:endParaRPr lang="en-AU" dirty="0"/>
          </a:p>
        </p:txBody>
      </p:sp>
    </p:spTree>
    <p:extLst>
      <p:ext uri="{BB962C8B-B14F-4D97-AF65-F5344CB8AC3E}">
        <p14:creationId xmlns:p14="http://schemas.microsoft.com/office/powerpoint/2010/main" val="310972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576E-D4A4-0201-BA3D-1F1F6DFF1C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1BE0A-EB1A-7C95-B4F7-6A618ADAA0F6}"/>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452AD0F-A1AF-1EF7-D0E3-7597AA73A8DB}"/>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General capabilities are integrated through learning area content rather than being taught separately as standalone skills.</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the example on screen from the Reflecting element, the Transfer knowledge sub-element </a:t>
            </a:r>
            <a:r>
              <a:rPr lang="en-US" sz="1200" kern="1200" dirty="0">
                <a:solidFill>
                  <a:schemeClr val="tx1"/>
                </a:solidFill>
                <a:effectLst/>
                <a:latin typeface="Arial" panose="020B0604020202020204" pitchFamily="34" charset="0"/>
                <a:ea typeface="+mn-ea"/>
                <a:cs typeface="Arial" panose="020B0604020202020204" pitchFamily="34" charset="0"/>
              </a:rPr>
              <a:t>is used to illustrate alignment with The Arts learning area. </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dirty="0">
                <a:solidFill>
                  <a:schemeClr val="tx1"/>
                </a:solidFill>
                <a:latin typeface="Arial" panose="020B0604020202020204" pitchFamily="34" charset="0"/>
                <a:cs typeface="Arial" panose="020B0604020202020204" pitchFamily="34" charset="0"/>
              </a:rPr>
              <a:t>The Level 1 description indicates that students should be able to ‘</a:t>
            </a:r>
            <a:r>
              <a:rPr lang="en-AU" dirty="0">
                <a:solidFill>
                  <a:schemeClr val="tx1"/>
                </a:solidFill>
                <a:latin typeface="Arial" panose="020B0604020202020204" pitchFamily="34" charset="0"/>
                <a:cs typeface="Arial" panose="020B0604020202020204" pitchFamily="34" charset="0"/>
              </a:rPr>
              <a:t>connect ideas and information between familiar learning experiences’</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aligns with the Prep content description (AC9MAFO1) requiring students to </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use play, imagination, arts knowledge and processes and/or skills to discover possibilities and develop ideas.</a:t>
            </a:r>
          </a:p>
          <a:p>
            <a:pPr marL="0" indent="0">
              <a:buFont typeface="Arial" panose="020B0604020202020204" pitchFamily="34" charset="0"/>
              <a:buNone/>
            </a:pPr>
            <a:endParaRPr lang="en-US" sz="1000" u="sng"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a:t>
            </a:r>
            <a:r>
              <a:rPr lang="en-US" sz="1200" kern="1200" dirty="0">
                <a:solidFill>
                  <a:schemeClr val="tx1"/>
                </a:solidFill>
                <a:effectLst/>
                <a:latin typeface="+mn-lt"/>
                <a:ea typeface="+mn-ea"/>
                <a:cs typeface="Arial" panose="020B0604020202020204" pitchFamily="34" charset="0"/>
              </a:rPr>
              <a:t>www.australiancurriculum.edu.au/curriculum-information/understand-this-general-capability/critical-and-creative-thinking</a:t>
            </a:r>
          </a:p>
          <a:p>
            <a:pPr marL="171450" lvl="0" indent="-171450" eaLnBrk="0" fontAlgn="base" hangingPunct="0">
              <a:spcBef>
                <a:spcPct val="30000"/>
              </a:spcBef>
              <a:spcAft>
                <a:spcPct val="0"/>
              </a:spcAft>
              <a:buFont typeface="Arial" panose="020B0604020202020204" pitchFamily="34" charset="0"/>
              <a:buChar char="•"/>
              <a:defRPr/>
            </a:pPr>
            <a:r>
              <a:rPr lang="en-US" sz="1200" b="0" dirty="0">
                <a:latin typeface="+mn-lt"/>
              </a:rPr>
              <a:t>QCAA </a:t>
            </a:r>
            <a:r>
              <a:rPr lang="en-US" sz="1200" b="0" i="1" dirty="0">
                <a:latin typeface="+mn-lt"/>
              </a:rPr>
              <a:t>Critical and creative thinking learning continuum</a:t>
            </a:r>
            <a:r>
              <a:rPr lang="en-US" sz="1200" b="0" dirty="0">
                <a:latin typeface="+mn-lt"/>
              </a:rPr>
              <a:t> www.qcaa.qld.edu.au/downloads/aciqv9/general-resources/ac9_gc_critical_creative_thinking_learning_continuum.pdf</a:t>
            </a:r>
          </a:p>
          <a:p>
            <a:pPr marL="0" lvl="0" indent="0" eaLnBrk="0" fontAlgn="base" hangingPunct="0">
              <a:spcBef>
                <a:spcPct val="30000"/>
              </a:spcBef>
              <a:spcAft>
                <a:spcPct val="0"/>
              </a:spcAft>
              <a:buFont typeface="Arial" panose="020B0604020202020204" pitchFamily="34" charset="0"/>
              <a:buNone/>
              <a:defRPr/>
            </a:pP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951564-7E77-D5E5-CB1C-273762B073D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44078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C2A92-A4E1-2C1F-965E-C9C1751EF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A0D67-15EA-07E1-2CDF-309D94A548D9}"/>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27F9D29B-4FC1-4DD0-5694-6F49EAD4B295}"/>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Similar alignment is evident across the bands in The Arts.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General capabilities </a:t>
            </a:r>
            <a:r>
              <a:rPr lang="en-US" sz="1200" kern="1200" dirty="0">
                <a:solidFill>
                  <a:schemeClr val="tx1"/>
                </a:solidFill>
                <a:effectLst/>
                <a:latin typeface="Arial" panose="020B0604020202020204" pitchFamily="34" charset="0"/>
                <a:ea typeface="+mn-ea"/>
                <a:cs typeface="Arial" panose="020B0604020202020204" pitchFamily="34" charset="0"/>
              </a:rPr>
              <a:t>should be embedded only where appropriate, based on authentic opportunities within the content.</a:t>
            </a:r>
            <a:br>
              <a:rPr lang="en-AU" dirty="0">
                <a:latin typeface="Arial" panose="020B0604020202020204" pitchFamily="34" charset="0"/>
                <a:cs typeface="Arial" panose="020B0604020202020204" pitchFamily="34" charset="0"/>
              </a:rPr>
            </a:br>
            <a:endParaRPr lang="en-AU" sz="100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a:t>
            </a:r>
            <a:r>
              <a:rPr lang="en-US" sz="1200" kern="1200" dirty="0">
                <a:solidFill>
                  <a:schemeClr val="tx1"/>
                </a:solidFill>
                <a:effectLst/>
                <a:latin typeface="+mn-lt"/>
                <a:ea typeface="+mn-ea"/>
                <a:cs typeface="Arial" panose="020B0604020202020204" pitchFamily="34" charset="0"/>
              </a:rPr>
              <a:t>www.australiancurriculum.edu.au/curriculum-information/understand-this-general-capability/critical-and-creative-thinking</a:t>
            </a:r>
          </a:p>
          <a:p>
            <a:pPr marL="171450" lvl="0" indent="-171450" eaLnBrk="0" fontAlgn="base" hangingPunct="0">
              <a:spcBef>
                <a:spcPct val="30000"/>
              </a:spcBef>
              <a:spcAft>
                <a:spcPct val="0"/>
              </a:spcAft>
              <a:buFont typeface="Arial" panose="020B0604020202020204" pitchFamily="34" charset="0"/>
              <a:buChar char="•"/>
              <a:defRPr/>
            </a:pPr>
            <a:r>
              <a:rPr lang="en-US" sz="1200" b="0" dirty="0">
                <a:latin typeface="+mn-lt"/>
              </a:rPr>
              <a:t>QCAA </a:t>
            </a:r>
            <a:r>
              <a:rPr lang="en-US" sz="1200" b="0" i="1" dirty="0">
                <a:latin typeface="+mn-lt"/>
              </a:rPr>
              <a:t>Critical and creative thinking learning continuum</a:t>
            </a:r>
            <a:r>
              <a:rPr lang="en-US" sz="1200" b="0" dirty="0">
                <a:latin typeface="+mn-lt"/>
              </a:rPr>
              <a:t> www.qcaa.qld.edu.au/downloads/aciqv9/general-resources/ac9_gc_critical_creative_thinking_learning_continuum.pdf</a:t>
            </a:r>
          </a:p>
          <a:p>
            <a:pPr marL="0" lvl="0" indent="0" eaLnBrk="0" fontAlgn="base" hangingPunct="0">
              <a:spcBef>
                <a:spcPct val="30000"/>
              </a:spcBef>
              <a:spcAft>
                <a:spcPct val="0"/>
              </a:spcAft>
              <a:buFont typeface="Arial" panose="020B0604020202020204" pitchFamily="34" charset="0"/>
              <a:buNone/>
              <a:defRPr/>
            </a:pP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1AB964E-8271-2D20-6C06-8604E4365D8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025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0B277-57CF-C58C-F0AA-760A930F3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26AA0-BC11-3520-0182-9B6166A78C2C}"/>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8F33567-A310-7688-21EF-C8EAF96FEE8B}"/>
              </a:ext>
            </a:extLst>
          </p:cNvPr>
          <p:cNvSpPr>
            <a:spLocks noGrp="1"/>
          </p:cNvSpPr>
          <p:nvPr>
            <p:ph type="body" idx="1"/>
          </p:nvPr>
        </p:nvSpPr>
        <p:spPr/>
        <p:txBody>
          <a:bodyPr/>
          <a:lstStyle/>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This example is drawn from the </a:t>
            </a:r>
            <a:r>
              <a:rPr lang="en-US" b="0" dirty="0">
                <a:latin typeface="Arial" panose="020B0604020202020204" pitchFamily="34" charset="0"/>
                <a:cs typeface="Arial" panose="020B0604020202020204" pitchFamily="34" charset="0"/>
              </a:rPr>
              <a:t>Inquiring </a:t>
            </a:r>
            <a:r>
              <a:rPr lang="en-US" dirty="0">
                <a:latin typeface="Arial" panose="020B0604020202020204" pitchFamily="34" charset="0"/>
                <a:cs typeface="Arial" panose="020B0604020202020204" pitchFamily="34" charset="0"/>
              </a:rPr>
              <a:t>element.</a:t>
            </a:r>
          </a:p>
          <a:p>
            <a:pPr marL="171450" indent="-171450">
              <a:buFont typeface="Arial" panose="020B0604020202020204" pitchFamily="34" charset="0"/>
              <a:buChar char="•"/>
            </a:pPr>
            <a:r>
              <a:rPr lang="en-AU" dirty="0">
                <a:latin typeface="Arial" panose="020B0604020202020204" pitchFamily="34" charset="0"/>
                <a:cs typeface="Arial" panose="020B0604020202020204" pitchFamily="34" charset="0"/>
              </a:rPr>
              <a:t>The learning continuum highlights how the </a:t>
            </a:r>
            <a:r>
              <a:rPr lang="en-US" dirty="0">
                <a:latin typeface="Arial" panose="020B0604020202020204" pitchFamily="34" charset="0"/>
                <a:cs typeface="Arial" panose="020B0604020202020204" pitchFamily="34" charset="0"/>
              </a:rPr>
              <a:t>Develop questions sub-element is authentically embedded into the HASS learning area from Prep to Year 10.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Prep HASS content description (AC9HSFS01) expects students to ‘</a:t>
            </a:r>
            <a:r>
              <a:rPr lang="en-US" b="0" dirty="0">
                <a:solidFill>
                  <a:schemeClr val="tx1"/>
                </a:solidFill>
                <a:latin typeface="Arial" panose="020B0604020202020204" pitchFamily="34" charset="0"/>
                <a:cs typeface="Arial" panose="020B0604020202020204" pitchFamily="34" charset="0"/>
              </a:rPr>
              <a:t>pose questions about familiar objects, people, places and events’.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Level 1 description states that students are expected to develop questions to explore a familiar idea or topic, illustrating a link between the sub-element and learning area content.</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Similar context-specific connections are evident from Level 2 to Level 6.</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These opportunities support the ability to develop questions through the learning area content of HASS</a:t>
            </a:r>
            <a:r>
              <a:rPr lang="en-US" b="0" dirty="0">
                <a:solidFill>
                  <a:schemeClr val="tx1"/>
                </a:solidFill>
                <a:latin typeface="Arial" panose="020B0604020202020204" pitchFamily="34" charset="0"/>
                <a:cs typeface="Arial" panose="020B0604020202020204" pitchFamily="34" charset="0"/>
              </a:rPr>
              <a:t>.</a:t>
            </a:r>
            <a:br>
              <a:rPr lang="en-AU" sz="1200" b="0" dirty="0">
                <a:solidFill>
                  <a:schemeClr val="tx1"/>
                </a:solidFill>
                <a:latin typeface="Arial" panose="020B0604020202020204" pitchFamily="34" charset="0"/>
                <a:cs typeface="Arial" panose="020B0604020202020204" pitchFamily="34" charset="0"/>
              </a:rPr>
            </a:br>
            <a:endParaRPr lang="en-AU" sz="1000" b="0" dirty="0">
              <a:solidFill>
                <a:schemeClr val="tx1"/>
              </a:solidFill>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spcBef>
                <a:spcPct val="30000"/>
              </a:spcBef>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general capability diagram, sub-element &amp; description </a:t>
            </a:r>
            <a:r>
              <a:rPr lang="en-US" sz="1200" kern="1200" dirty="0">
                <a:solidFill>
                  <a:schemeClr val="tx1"/>
                </a:solidFill>
                <a:effectLst/>
                <a:latin typeface="+mn-lt"/>
                <a:ea typeface="+mn-ea"/>
                <a:cs typeface="Arial" panose="020B0604020202020204" pitchFamily="34" charset="0"/>
              </a:rPr>
              <a:t>www.australiancurriculum.edu.au/curriculum-information/understand-this-general-capability/critical-and-creative-thinking</a:t>
            </a:r>
            <a:endParaRPr lang="en-AU"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4B97672-4AFE-53D2-748F-16AF1B94CED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634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7998-01EA-EC2A-9A0C-9ACFF94F9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18540-5B47-3957-DF75-0DB170E2F9EA}"/>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5524145F-C8D1-84FF-19BF-4E8A44B9365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3EB234-F3EB-62FF-07D6-0C52661CEDFE}"/>
              </a:ext>
            </a:extLst>
          </p:cNvPr>
          <p:cNvSpPr>
            <a:spLocks noGrp="1"/>
          </p:cNvSpPr>
          <p:nvPr>
            <p:ph type="sldNum" sz="quarter" idx="5"/>
          </p:nvPr>
        </p:nvSpPr>
        <p:spPr/>
        <p:txBody>
          <a:bodyPr/>
          <a:lstStyle/>
          <a:p>
            <a:pPr>
              <a:defRPr/>
            </a:pPr>
            <a:fld id="{7DC8D554-20BD-45E3-8F8F-C854CD9EEC52}" type="slidenum">
              <a:rPr lang="en-AU" smtClean="0"/>
              <a:pPr>
                <a:defRPr/>
              </a:pPr>
              <a:t>14</a:t>
            </a:fld>
            <a:endParaRPr lang="en-AU" dirty="0"/>
          </a:p>
        </p:txBody>
      </p:sp>
    </p:spTree>
    <p:extLst>
      <p:ext uri="{BB962C8B-B14F-4D97-AF65-F5344CB8AC3E}">
        <p14:creationId xmlns:p14="http://schemas.microsoft.com/office/powerpoint/2010/main" val="59078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6460B-1E5E-64D8-F689-59128DE082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0C5BD-F6DA-8CC4-329B-DF78B9113FB0}"/>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5C13EF78-3D6F-0D82-7DD7-891DAD579324}"/>
              </a:ext>
            </a:extLst>
          </p:cNvPr>
          <p:cNvSpPr>
            <a:spLocks noGrp="1"/>
          </p:cNvSpPr>
          <p:nvPr>
            <p:ph type="body" idx="1"/>
          </p:nvPr>
        </p:nvSpPr>
        <p:spPr/>
        <p:txBody>
          <a:bodyPr/>
          <a:lstStyle/>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This is one approach to embedding the Critical and creative thinking general capability within curriculum planning.</a:t>
            </a:r>
          </a:p>
          <a:p>
            <a:pPr marL="17280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The process draws on guidance from the QCAA </a:t>
            </a:r>
            <a:r>
              <a:rPr lang="en-US" sz="1200" i="0" dirty="0">
                <a:latin typeface="Arial" panose="020B0604020202020204" pitchFamily="34" charset="0"/>
                <a:cs typeface="Arial" panose="020B0604020202020204" pitchFamily="34" charset="0"/>
              </a:rPr>
              <a:t>Elements for effective </a:t>
            </a:r>
            <a:r>
              <a:rPr lang="en-US" i="0" dirty="0">
                <a:latin typeface="Arial" panose="020B0604020202020204" pitchFamily="34" charset="0"/>
                <a:cs typeface="Arial" panose="020B0604020202020204" pitchFamily="34" charset="0"/>
              </a:rPr>
              <a:t>p</a:t>
            </a:r>
            <a:r>
              <a:rPr lang="en-US" sz="1200" i="0" dirty="0">
                <a:latin typeface="Arial" panose="020B0604020202020204" pitchFamily="34" charset="0"/>
                <a:cs typeface="Arial" panose="020B0604020202020204" pitchFamily="34" charset="0"/>
              </a:rPr>
              <a:t>lanning, </a:t>
            </a:r>
            <a:r>
              <a:rPr lang="en-US" sz="1200" dirty="0">
                <a:latin typeface="Arial" panose="020B0604020202020204" pitchFamily="34" charset="0"/>
                <a:cs typeface="Arial" panose="020B0604020202020204" pitchFamily="34" charset="0"/>
              </a:rPr>
              <a:t>which provides support for the planning of teaching, learning, and assessment.</a:t>
            </a:r>
          </a:p>
          <a:p>
            <a:pPr marL="1350"/>
            <a:endParaRPr lang="en-US" sz="1000" u="sng" dirty="0">
              <a:latin typeface="Arial" panose="020B0604020202020204" pitchFamily="34" charset="0"/>
              <a:cs typeface="Arial" panose="020B0604020202020204" pitchFamily="34" charset="0"/>
            </a:endParaRPr>
          </a:p>
          <a:p>
            <a:pPr marL="1350"/>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endParaRPr lang="en-US" sz="1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212C43E-37B7-29AC-09F3-CD40D230F3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045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AC5BC-B52D-5CA5-9656-A5D2926104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A6432E-F959-91E5-77A4-18714AC6040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E6A53320-E9E0-8B10-1AD4-6D8DD3A3D4EF}"/>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Once the curriculum elements have been identified, teachers can use the Australian Curriculum website and/or QCAA resources to identify the elements and sub-elements of the relevant general </a:t>
            </a:r>
            <a:r>
              <a:rPr lang="en-US" dirty="0">
                <a:latin typeface="Arial" panose="020B0604020202020204" pitchFamily="34" charset="0"/>
                <a:cs typeface="Arial" panose="020B0604020202020204" pitchFamily="34" charset="0"/>
              </a:rPr>
              <a:t>c</a:t>
            </a:r>
            <a:r>
              <a:rPr lang="en-US" sz="1200" b="0" dirty="0">
                <a:latin typeface="Arial" panose="020B0604020202020204" pitchFamily="34" charset="0"/>
                <a:cs typeface="Arial" panose="020B0604020202020204" pitchFamily="34" charset="0"/>
              </a:rPr>
              <a:t>apabilities that can be purposefully embedded to strengthen student learning.</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US" sz="1200" b="0" dirty="0">
              <a:latin typeface="Arial" panose="020B0604020202020204" pitchFamily="34" charset="0"/>
              <a:cs typeface="Arial" panose="020B0604020202020204" pitchFamily="34" charset="0"/>
            </a:endParaRPr>
          </a:p>
          <a:p>
            <a:pPr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2CD6D570-E9DB-6BB9-6372-C4F296962D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7736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9F03-5A5D-1E18-3438-7D4D7F87C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3D8B7-20E8-886D-7C9A-01359CC02582}"/>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D4995C6-E8EB-3970-0E56-D2CA555B609E}"/>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A Year 4 HASS example will be used to illustrate the Identify curriculum phase of the process.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along with the aligned content descriptions, has informed the context and focus of the example unit, Getting the message out.</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Critical and creative thinking general capability may be identified by reviewing the unit description.</a:t>
            </a:r>
          </a:p>
          <a:p>
            <a:pPr marR="0" lvl="0" algn="l" defTabSz="914400" rtl="0" eaLnBrk="0" fontAlgn="base" latinLnBrk="0" hangingPunct="0">
              <a:lnSpc>
                <a:spcPct val="100000"/>
              </a:lnSpc>
              <a:spcAft>
                <a:spcPct val="0"/>
              </a:spcAft>
              <a:buClrTx/>
              <a:buSzTx/>
              <a:tabLst/>
              <a:defRPr/>
            </a:pPr>
            <a:endParaRPr lang="en-US" sz="10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4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www.qcaa.qld.edu.au/downloads/aciqv9/humanities-and-social-sciences/curriculum/ac9_hass_yr4_as_cd_alignment.pdf</a:t>
            </a:r>
          </a:p>
          <a:p>
            <a:pPr marL="172800" indent="-171450" eaLnBrk="0" fontAlgn="base" hangingPunct="0">
              <a:spcAft>
                <a:spcPct val="0"/>
              </a:spcAft>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FCDEA05C-98BC-DB53-C962-362C9C96AC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929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9A4C-FD33-BB01-3E83-319CE79CF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44EA9B-9168-9A68-6CF0-0E63B7D8736D}"/>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4DE5A7A2-7C77-DE45-DF4E-B922855468DB}"/>
              </a:ext>
            </a:extLst>
          </p:cNvPr>
          <p:cNvSpPr>
            <a:spLocks noGrp="1"/>
          </p:cNvSpPr>
          <p:nvPr>
            <p:ph type="body" idx="1"/>
          </p:nvPr>
        </p:nvSpPr>
        <p:spPr/>
        <p:txBody>
          <a:bodyPr/>
          <a:lstStyle/>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‘identify relationships and draw conclusions about the sustainable use and management of the resources used to create the household item’.</a:t>
            </a:r>
          </a:p>
          <a:p>
            <a:pPr marL="17280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By referring to the aspect of the Year 4 HASS achievement standard that is assessed, along with the aligned content descriptions, and the learning continuum of the Critical and creative thinking general capability, we can identify where there are opportunities to embed elements and sub-elements of the general capability</a:t>
            </a:r>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L="1350" marR="0" lvl="0" algn="l" defTabSz="914400" rtl="0" eaLnBrk="0" fontAlgn="base" latinLnBrk="0" hangingPunct="0">
              <a:lnSpc>
                <a:spcPct val="100000"/>
              </a:lnSpc>
              <a:spcAft>
                <a:spcPct val="0"/>
              </a:spcAft>
              <a:buClrTx/>
              <a:buSzTx/>
              <a:tabLst/>
              <a:defRPr/>
            </a:pPr>
            <a:endParaRPr lang="en-US" u="sng" dirty="0">
              <a:latin typeface="Arial" panose="020B0604020202020204" pitchFamily="34" charset="0"/>
              <a:cs typeface="Arial" panose="020B0604020202020204" pitchFamily="34" charset="0"/>
            </a:endParaRPr>
          </a:p>
          <a:p>
            <a:pPr marL="1350" marR="0" lvl="0" algn="l" defTabSz="914400" rtl="0" eaLnBrk="0" fontAlgn="base" latinLnBrk="0" hangingPunct="0">
              <a:lnSpc>
                <a:spcPct val="100000"/>
              </a:lnSpc>
              <a:spcAft>
                <a:spcPct val="0"/>
              </a:spcAft>
              <a:buClrTx/>
              <a:buSzTx/>
              <a:tabLs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4 HASS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www.qcaa.qld.edu.au/downloads/aciqv9/humanities-and-social-sciences/curriculum/ac9_hass_yr4_as_cd_alignment.pdf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a:p>
            <a:pPr marL="1350" indent="0" eaLnBrk="0" fontAlgn="base" hangingPunct="0">
              <a:spcAft>
                <a:spcPct val="0"/>
              </a:spcAft>
              <a:buFont typeface="Arial" panose="020B0604020202020204" pitchFamily="34" charset="0"/>
              <a:buNone/>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45938F1B-98FE-5433-1654-82A1522AB3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471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C6212-3FE4-0624-C0EE-9ED585527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81D80-A81F-CD9F-B6FE-9C38D53EECC3}"/>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FAC5A9A6-339C-6A0D-40CE-BB3079347688}"/>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In this example, the Draw conclusions and provide reasons sub-element has been selected as the unit provides opportunities to explicitly teach how to draw conclusions using observations, investigating and applying knowledge, understanding and skills across a range of contexts. </a:t>
            </a:r>
          </a:p>
          <a:p>
            <a:pPr marR="0" lvl="0" algn="l" defTabSz="914400" rtl="0" eaLnBrk="0" fontAlgn="base" latinLnBrk="0" hangingPunct="0">
              <a:lnSpc>
                <a:spcPct val="100000"/>
              </a:lnSpc>
              <a:spcAft>
                <a:spcPct val="0"/>
              </a:spcAft>
              <a:buClrTx/>
              <a:buSzTx/>
              <a:tabLst/>
              <a:defRPr/>
            </a:pPr>
            <a:endParaRPr lang="en-US" sz="10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4 HASS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www.qcaa.qld.edu.au/downloads/aciqv9/humanities-and-social-sciences/curriculum/ac9_hass_yr4_as_cd_alignment.pdf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a:p>
            <a:pPr marL="172800" indent="-171450" eaLnBrk="0" fontAlgn="base" hangingPunct="0">
              <a:spcAft>
                <a:spcPct val="0"/>
              </a:spcAft>
              <a:buFont typeface="Arial" panose="020B0604020202020204" pitchFamily="34" charset="0"/>
              <a:buChar char="•"/>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D36BF792-223E-3D8D-942B-7AB53434E3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89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F5C70-7894-131B-A6DB-590557B28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CF6C3-C6AD-51AD-5CD4-2A5841A981A9}"/>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6A7BBCAA-93A3-9C98-B57D-7CB8A6FF399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Note: General capability is sometimes referred to as GC.</a:t>
            </a:r>
          </a:p>
          <a:p>
            <a:endParaRPr lang="en-AU" dirty="0"/>
          </a:p>
        </p:txBody>
      </p:sp>
      <p:sp>
        <p:nvSpPr>
          <p:cNvPr id="4" name="Slide Number Placeholder 3">
            <a:extLst>
              <a:ext uri="{FF2B5EF4-FFF2-40B4-BE49-F238E27FC236}">
                <a16:creationId xmlns:a16="http://schemas.microsoft.com/office/drawing/2014/main" id="{2C17D529-41E9-F314-B125-A260DC07B6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292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CE672-64B1-1A33-9860-5C528A0FE8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25706-051A-2A2F-B1DB-A03058233948}"/>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25CFDAC5-5DE3-94BC-5B58-09001CE514FC}"/>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This example shows the process for Year 8 Drama. </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The relevant aspect of the achievement standard, together with the aligned content description, has informed the context and focus of the example unit, What is a hero?</a:t>
            </a:r>
          </a:p>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dirty="0">
                <a:latin typeface="Arial" panose="020B0604020202020204" pitchFamily="34" charset="0"/>
                <a:cs typeface="Arial" panose="020B0604020202020204" pitchFamily="34" charset="0"/>
              </a:rPr>
              <a:t>Connections to the Critical and creative thinking general capability may be identified by reviewing the unit description.</a:t>
            </a:r>
            <a:br>
              <a:rPr lang="en-AU" sz="1200" b="0" dirty="0">
                <a:latin typeface="Arial" panose="020B0604020202020204" pitchFamily="34" charset="0"/>
                <a:cs typeface="Arial" panose="020B0604020202020204" pitchFamily="34" charset="0"/>
              </a:rPr>
            </a:br>
            <a:endParaRPr lang="en-US" sz="1000" u="sng"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7–8 band Drama Australian Curriculum Version 9.0: Achievement standard aligned to content descriptions</a:t>
            </a:r>
            <a:r>
              <a:rPr lang="en-US" sz="1200" dirty="0">
                <a:latin typeface="Arial" panose="020B0604020202020204" pitchFamily="34" charset="0"/>
                <a:cs typeface="Arial" panose="020B0604020202020204" pitchFamily="34" charset="0"/>
              </a:rPr>
              <a:t> www.qcaa.qld.edu.au/downloads/aciqv9/the-arts/curriculum/ac9_drama_yr7-8_as_cd_alignment.pdf</a:t>
            </a:r>
          </a:p>
          <a:p>
            <a:pPr marL="172800" indent="-171450" eaLnBrk="0" fontAlgn="base" hangingPunct="0">
              <a:spcAft>
                <a:spcPct val="0"/>
              </a:spcAft>
              <a:buFont typeface="Arial" panose="020B0604020202020204" pitchFamily="34" charset="0"/>
              <a:buChar char="•"/>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4B547E42-2330-1615-D13B-B5E51816CA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26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66F10-678E-CF18-EFD5-D9709C5D4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0BFB8-83A1-B344-DD33-CED41DDD7B38}"/>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B710082-99C2-2A5E-81E6-DF106B3B27CB}"/>
              </a:ext>
            </a:extLst>
          </p:cNvPr>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In this unit, students are required to </a:t>
            </a:r>
            <a:r>
              <a:rPr lang="en-AU" sz="1200" b="0" kern="1200" dirty="0">
                <a:solidFill>
                  <a:schemeClr val="tx1"/>
                </a:solidFill>
                <a:effectLst/>
                <a:latin typeface="Arial" panose="020B0604020202020204" pitchFamily="34" charset="0"/>
                <a:ea typeface="+mn-ea"/>
                <a:cs typeface="Arial" panose="020B0604020202020204" pitchFamily="34" charset="0"/>
              </a:rPr>
              <a:t>work collaboratively to manipulate elements of drama </a:t>
            </a:r>
            <a:r>
              <a:rPr lang="en-US" sz="1200" b="0" kern="1200" dirty="0">
                <a:solidFill>
                  <a:schemeClr val="tx1"/>
                </a:solidFill>
                <a:effectLst/>
                <a:latin typeface="Arial" panose="020B0604020202020204" pitchFamily="34" charset="0"/>
                <a:ea typeface="+mn-ea"/>
                <a:cs typeface="Arial" panose="020B0604020202020204" pitchFamily="34" charset="0"/>
              </a:rPr>
              <a:t>through workshopping scenes for their chosen real-life hero.</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By referring to the aspect of the Year 8 Drama achievement standard that is assessed, along with the aligned content description, and the learning continuum of the Critical and creative thinking general capability, we can identify where there are opportunities to embed elements and sub-elements of the general capability.</a:t>
            </a:r>
          </a:p>
          <a:p>
            <a:pPr marL="172800" lvl="0" indent="-171450" eaLnBrk="0" fontAlgn="base" hangingPunct="0">
              <a:spcAft>
                <a:spcPct val="0"/>
              </a:spcAft>
              <a:buFont typeface="Arial" panose="020B0604020202020204" pitchFamily="34" charset="0"/>
              <a:buChar char="•"/>
              <a:defRPr/>
            </a:pPr>
            <a:r>
              <a:rPr lang="en-US" sz="1200" b="0" kern="1200" dirty="0">
                <a:solidFill>
                  <a:schemeClr val="tx1"/>
                </a:solidFill>
                <a:effectLst/>
                <a:latin typeface="Arial" panose="020B0604020202020204" pitchFamily="34" charset="0"/>
                <a:ea typeface="+mn-ea"/>
                <a:cs typeface="Arial" panose="020B0604020202020204" pitchFamily="34" charset="0"/>
              </a:rPr>
              <a:t>Only embed the identified elements and sub-elements that are </a:t>
            </a:r>
            <a:r>
              <a:rPr lang="en-US" dirty="0">
                <a:latin typeface="Arial" panose="020B0604020202020204" pitchFamily="34" charset="0"/>
                <a:cs typeface="Arial" panose="020B0604020202020204" pitchFamily="34" charset="0"/>
              </a:rPr>
              <a:t>most beneficial for achieving the outcomes of the unit</a:t>
            </a:r>
            <a:r>
              <a:rPr lang="en-US" sz="1200" b="0" kern="1200" dirty="0">
                <a:solidFill>
                  <a:schemeClr val="tx1"/>
                </a:solidFill>
                <a:effectLst/>
                <a:latin typeface="Arial" panose="020B0604020202020204" pitchFamily="34" charset="0"/>
                <a:ea typeface="+mn-ea"/>
                <a:cs typeface="Arial" panose="020B0604020202020204" pitchFamily="34" charset="0"/>
              </a:rPr>
              <a:t>. Professional judgment should guide this selection.</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endParaRPr lang="en-US" sz="1200" b="0" kern="1200" dirty="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kern="1200" dirty="0">
                <a:solidFill>
                  <a:schemeClr val="tx1"/>
                </a:solidFill>
                <a:effectLst/>
                <a:latin typeface="Arial" panose="020B0604020202020204" pitchFamily="34" charset="0"/>
                <a:ea typeface="+mn-ea"/>
                <a:cs typeface="Arial" panose="020B0604020202020204" pitchFamily="34" charset="0"/>
              </a:rPr>
              <a:t>The learning continuum indicates where there are opportunities to embed elements and sub-elements.</a:t>
            </a: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AU" sz="10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Years 7–8 band Drama Australian Curriculum Version 9.0: Achievement standard aligned to content descriptions </a:t>
            </a:r>
            <a:r>
              <a:rPr lang="en-US" sz="1200" dirty="0">
                <a:latin typeface="Arial" panose="020B0604020202020204" pitchFamily="34" charset="0"/>
                <a:cs typeface="Arial" panose="020B0604020202020204" pitchFamily="34" charset="0"/>
              </a:rPr>
              <a:t>www.qcaa.qld.edu.au/downloads/aciqv9/the-arts/curriculum/ac9_drama_yr7-8_as_cd_alignment.pdf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overview </a:t>
            </a:r>
            <a:r>
              <a:rPr lang="en-US" sz="1200" dirty="0">
                <a:latin typeface="Arial" panose="020B0604020202020204" pitchFamily="34" charset="0"/>
                <a:cs typeface="Arial" panose="020B0604020202020204" pitchFamily="34" charset="0"/>
              </a:rPr>
              <a:t>www.qcaa.qld.edu.au/downloads/aciqv9/general-resources/ac9_gc_level_6_overview.pdf</a:t>
            </a:r>
            <a:br>
              <a:rPr lang="en-AU" sz="1200" b="0" dirty="0">
                <a:latin typeface="+mn-lt"/>
              </a:rPr>
            </a:br>
            <a:endParaRPr lang="en-AU" sz="1200" noProof="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4E06FB53-4365-97EA-2ED1-FD895D9894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814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11A01-EA34-D0E4-D2D3-1522C3D5A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46D8B-9F92-35E2-1416-344FE5D33FD1}"/>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1FEAD69F-6F14-FB52-D884-1BE47E0A832D}"/>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200" b="0" kern="1200" dirty="0">
                <a:solidFill>
                  <a:schemeClr val="tx1"/>
                </a:solidFill>
                <a:effectLst/>
                <a:latin typeface="Arial"/>
                <a:cs typeface="Arial"/>
              </a:rPr>
              <a:t>There are opportunities to embed the Create possibilities </a:t>
            </a:r>
            <a:r>
              <a:rPr lang="en-US" dirty="0">
                <a:latin typeface="Arial"/>
                <a:cs typeface="Arial"/>
              </a:rPr>
              <a:t>sub-element</a:t>
            </a:r>
            <a:r>
              <a:rPr lang="en-US" sz="1200" b="0" kern="1200" dirty="0">
                <a:solidFill>
                  <a:schemeClr val="tx1"/>
                </a:solidFill>
                <a:effectLst/>
                <a:latin typeface="Arial"/>
                <a:cs typeface="Arial"/>
              </a:rPr>
              <a:t> within this unit, as students devise scenes to communicate the impact of a hero and workshop ideas to experiment, improvise and make decisions</a:t>
            </a:r>
            <a:r>
              <a:rPr lang="en-US" sz="1200" b="0" dirty="0">
                <a:latin typeface="Arial"/>
                <a:cs typeface="Arial"/>
              </a:rPr>
              <a:t>.</a:t>
            </a:r>
            <a:endParaRPr lang="en-US" sz="1200" b="0" kern="1200" dirty="0">
              <a:solidFill>
                <a:schemeClr val="tx1"/>
              </a:solidFill>
              <a:effectLst/>
              <a:latin typeface="Arial"/>
              <a:cs typeface="Arial"/>
            </a:endParaRPr>
          </a:p>
          <a:p>
            <a:pPr marL="0" marR="0" lvl="0" indent="0" algn="l" defTabSz="914400" rtl="0" eaLnBrk="0" fontAlgn="base" latinLnBrk="0" hangingPunct="0">
              <a:lnSpc>
                <a:spcPct val="100000"/>
              </a:lnSpc>
              <a:spcAft>
                <a:spcPct val="0"/>
              </a:spcAft>
              <a:buClrTx/>
              <a:buSzTx/>
              <a:buFont typeface="Arial" panose="020B0604020202020204" pitchFamily="34" charset="0"/>
              <a:buNone/>
              <a:tabLst/>
              <a:defRPr/>
            </a:pPr>
            <a:endParaRPr lang="en-AU" sz="1000" dirty="0">
              <a:latin typeface="Arial" panose="020B0604020202020204" pitchFamily="34" charset="0"/>
              <a:cs typeface="Arial" panose="020B0604020202020204" pitchFamily="34" charset="0"/>
            </a:endParaRPr>
          </a:p>
          <a:p>
            <a:pPr marL="1350" lvl="0" eaLnBrk="0" fontAlgn="base" hangingPunct="0">
              <a:spcAft>
                <a:spcPct val="0"/>
              </a:spcAft>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Achievement standard and aligned content descriptions — QCAA </a:t>
            </a:r>
            <a:r>
              <a:rPr lang="en-US" sz="1200" i="1" dirty="0">
                <a:latin typeface="Arial" panose="020B0604020202020204" pitchFamily="34" charset="0"/>
                <a:cs typeface="Arial" panose="020B0604020202020204" pitchFamily="34" charset="0"/>
              </a:rPr>
              <a:t>Year 7–8 band Drama Australian Curriculum Version 9.0: Achievement standard aligned to content descriptions </a:t>
            </a:r>
            <a:r>
              <a:rPr lang="en-US" sz="1200" dirty="0">
                <a:latin typeface="Arial" panose="020B0604020202020204" pitchFamily="34" charset="0"/>
                <a:cs typeface="Arial" panose="020B0604020202020204" pitchFamily="34" charset="0"/>
              </a:rPr>
              <a:t> www.qcaa.qld.edu.au/downloads/aciqv9/the-arts/curriculum/ac9_drama_yr7-8_as_cd_alignment.pdf</a:t>
            </a:r>
          </a:p>
          <a:p>
            <a:pPr marL="172800" indent="-171450" eaLnBrk="0" fontAlgn="base" hangingPunct="0">
              <a:spcAft>
                <a:spcPct val="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5 overview </a:t>
            </a:r>
            <a:r>
              <a:rPr lang="en-US" sz="1200" dirty="0">
                <a:latin typeface="Arial" panose="020B0604020202020204" pitchFamily="34" charset="0"/>
                <a:cs typeface="Arial" panose="020B0604020202020204" pitchFamily="34" charset="0"/>
              </a:rPr>
              <a:t>www.qcaa.qld.edu.au/downloads/aciqv9/general-resources/ac9_gc_level_5_overview.pdf</a:t>
            </a:r>
            <a:br>
              <a:rPr lang="en-AU" sz="1200" b="0" dirty="0">
                <a:latin typeface="+mn-lt"/>
              </a:rPr>
            </a:br>
            <a:endParaRPr lang="en-AU" sz="1200" noProof="0" dirty="0">
              <a:latin typeface="Arial" panose="020B0604020202020204" pitchFamily="34" charset="0"/>
              <a:cs typeface="Arial" panose="020B0604020202020204" pitchFamily="34" charset="0"/>
            </a:endParaRPr>
          </a:p>
          <a:p>
            <a:pPr marL="172800" indent="-171450" eaLnBrk="0" fontAlgn="base" hangingPunct="0">
              <a:spcAft>
                <a:spcPct val="0"/>
              </a:spcAft>
              <a:buFont typeface="Arial" panose="020B0604020202020204" pitchFamily="34" charset="0"/>
              <a:buChar char="•"/>
              <a:defRPr/>
            </a:pPr>
            <a:endParaRPr lang="en-AU" sz="1000" dirty="0">
              <a:cs typeface="Arial" panose="020B0604020202020204" pitchFamily="34" charset="0"/>
            </a:endParaRPr>
          </a:p>
        </p:txBody>
      </p:sp>
      <p:sp>
        <p:nvSpPr>
          <p:cNvPr id="4" name="Slide Number Placeholder 3">
            <a:extLst>
              <a:ext uri="{FF2B5EF4-FFF2-40B4-BE49-F238E27FC236}">
                <a16:creationId xmlns:a16="http://schemas.microsoft.com/office/drawing/2014/main" id="{D4E09198-1348-9040-F5EF-6030380793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371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6B82-E701-7713-63BC-FA26BC2194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B113-2229-325A-9576-D5B79E3F06C1}"/>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2852F691-13A6-FFDB-4BE0-A506EAC26195}"/>
              </a:ext>
            </a:extLst>
          </p:cNvPr>
          <p:cNvSpPr>
            <a:spLocks noGrp="1"/>
          </p:cNvSpPr>
          <p:nvPr>
            <p:ph type="body" idx="1"/>
          </p:nvPr>
        </p:nvSpPr>
        <p:spPr/>
        <p:txBody>
          <a:bodyPr/>
          <a:lstStyle/>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The next phase of the process relates to the deliberate selection and then sequencing of learning activities within the teacher's unit planning.</a:t>
            </a:r>
          </a:p>
          <a:p>
            <a:pPr marL="171450" marR="0" lvl="0" indent="-171450" algn="l" defTabSz="914400" rtl="0" eaLnBrk="1" fontAlgn="auto" latinLnBrk="0" hangingPunct="1">
              <a:lnSpc>
                <a:spcPct val="100000"/>
              </a:lnSpc>
              <a:buClrTx/>
              <a:buSzTx/>
              <a:buFont typeface="Arial" panose="020B0604020202020204" pitchFamily="34" charset="0"/>
              <a:buChar char="•"/>
              <a:tabLst/>
              <a:defRPr/>
            </a:pPr>
            <a:r>
              <a:rPr lang="en-AU" sz="1200" dirty="0">
                <a:solidFill>
                  <a:schemeClr val="tx1"/>
                </a:solidFill>
                <a:latin typeface="Arial" panose="020B0604020202020204" pitchFamily="34" charset="0"/>
                <a:cs typeface="Arial" panose="020B0604020202020204" pitchFamily="34" charset="0"/>
              </a:rPr>
              <a:t>1 — The first point emphasises the intentional planning of when and how a general capability will be developed through the teaching of content descriptions, ensuring that students build the knowledge, understanding, and skills outlined in the achievement standard.</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2 </a:t>
            </a:r>
            <a:r>
              <a:rPr lang="en-AU" dirty="0">
                <a:latin typeface="Arial" panose="020B0604020202020204" pitchFamily="34" charset="0"/>
                <a:cs typeface="Arial" panose="020B0604020202020204" pitchFamily="34" charset="0"/>
              </a:rPr>
              <a:t>—</a:t>
            </a:r>
            <a:r>
              <a:rPr lang="en-US" sz="1200" dirty="0">
                <a:solidFill>
                  <a:schemeClr val="tx1"/>
                </a:solidFill>
                <a:latin typeface="Arial" panose="020B0604020202020204" pitchFamily="34" charset="0"/>
                <a:cs typeface="Arial" panose="020B0604020202020204" pitchFamily="34" charset="0"/>
              </a:rPr>
              <a:t> While planning, teachers should identify opportunities to model the general capability. This involves explicitly explaining and demonstrating the knowledge, understanding, and skills of the capability so that students can observe it in practice.</a:t>
            </a:r>
            <a:endParaRPr lang="en-AU"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dirty="0">
                <a:solidFill>
                  <a:schemeClr val="tx1"/>
                </a:solidFill>
                <a:latin typeface="Arial" panose="020B0604020202020204" pitchFamily="34" charset="0"/>
                <a:cs typeface="Arial" panose="020B0604020202020204" pitchFamily="34" charset="0"/>
              </a:rPr>
              <a:t>3 </a:t>
            </a:r>
            <a:r>
              <a:rPr lang="en-AU" dirty="0">
                <a:latin typeface="Arial" panose="020B0604020202020204" pitchFamily="34" charset="0"/>
                <a:cs typeface="Arial" panose="020B0604020202020204" pitchFamily="34" charset="0"/>
              </a:rPr>
              <a:t>—</a:t>
            </a:r>
            <a:r>
              <a:rPr lang="en-AU" sz="1200" dirty="0">
                <a:solidFill>
                  <a:schemeClr val="tx1"/>
                </a:solidFill>
                <a:latin typeface="Arial" panose="020B0604020202020204" pitchFamily="34" charset="0"/>
                <a:cs typeface="Arial" panose="020B0604020202020204" pitchFamily="34" charset="0"/>
              </a:rPr>
              <a:t> After modelling, it is important to provide students with opportunities to practise the capability through learning activities, reinforcing knowledge, skills, behaviours and dispositions. As with all learning, students should receive informal feedback </a:t>
            </a:r>
            <a:r>
              <a:rPr lang="en-US" sz="1200" dirty="0">
                <a:solidFill>
                  <a:schemeClr val="tx1"/>
                </a:solidFill>
                <a:latin typeface="Arial" panose="020B0604020202020204" pitchFamily="34" charset="0"/>
                <a:cs typeface="Arial" panose="020B0604020202020204" pitchFamily="34" charset="0"/>
              </a:rPr>
              <a:t>on their progress in developing the general capability.</a:t>
            </a:r>
          </a:p>
          <a:p>
            <a:pPr lvl="0" eaLnBrk="0" fontAlgn="base" hangingPunct="0">
              <a:spcBef>
                <a:spcPct val="30000"/>
              </a:spcBef>
              <a:spcAft>
                <a:spcPct val="0"/>
              </a:spcAft>
              <a:defRPr/>
            </a:pPr>
            <a:endParaRPr lang="en-US" sz="1000" dirty="0">
              <a:latin typeface="Arial" panose="020B0604020202020204" pitchFamily="34" charset="0"/>
              <a:cs typeface="Arial" panose="020B0604020202020204" pitchFamily="34" charset="0"/>
            </a:endParaRPr>
          </a:p>
          <a:p>
            <a:pPr lvl="0" eaLnBrk="0" fontAlgn="base" hangingPunct="0">
              <a:spcAft>
                <a:spcPct val="0"/>
              </a:spcAft>
              <a:defRPr/>
            </a:pPr>
            <a:r>
              <a:rPr lang="en-US" sz="1200" b="1" u="none" dirty="0">
                <a:latin typeface="Arial" panose="020B0604020202020204" pitchFamily="34" charset="0"/>
                <a:cs typeface="Arial" panose="020B0604020202020204" pitchFamily="34" charset="0"/>
              </a:rPr>
              <a:t>Source:</a:t>
            </a:r>
          </a:p>
          <a:p>
            <a:pPr marL="172800" indent="-171450" eaLnBrk="0" fontAlgn="base" hangingPunct="0">
              <a:spcAft>
                <a:spcPct val="0"/>
              </a:spcAft>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p:txBody>
      </p:sp>
      <p:sp>
        <p:nvSpPr>
          <p:cNvPr id="4" name="Slide Number Placeholder 3">
            <a:extLst>
              <a:ext uri="{FF2B5EF4-FFF2-40B4-BE49-F238E27FC236}">
                <a16:creationId xmlns:a16="http://schemas.microsoft.com/office/drawing/2014/main" id="{B5AE859A-9A62-60D7-DA44-E201FA19A4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871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6DD69-4E48-A72A-FA0C-3AFD6C9E2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32C8F-A463-18E6-8754-B66872CB8333}"/>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7E0E6050-3BFF-4FE3-D8A7-757AD1AD0811}"/>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4 HASS example, at this stage of the suggested process, teachers would be asking questions such as:</a:t>
            </a:r>
          </a:p>
          <a:p>
            <a:pPr marL="360363"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Where are opportunities to embed drawing conclusions and providing reasons within the unit?</a:t>
            </a:r>
          </a:p>
          <a:p>
            <a:pPr marL="360363" lvl="1" indent="-171450">
              <a:buFont typeface="Arial" panose="020B0604020202020204" pitchFamily="34" charset="0"/>
              <a:buChar char="–"/>
            </a:pPr>
            <a:r>
              <a:rPr lang="en-US" b="0" dirty="0">
                <a:latin typeface="Arial" panose="020B0604020202020204" pitchFamily="34" charset="0"/>
                <a:cs typeface="Arial" panose="020B0604020202020204" pitchFamily="34" charset="0"/>
              </a:rPr>
              <a:t>When should these opportunities be incorporated within the sequence of learning?</a:t>
            </a:r>
          </a:p>
          <a:p>
            <a:pPr lvl="0" eaLnBrk="0" fontAlgn="base" hangingPunct="0">
              <a:defRPr/>
            </a:pPr>
            <a:endParaRPr lang="en-US" sz="1000"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a:p>
            <a:pPr marL="172800" indent="-171450" eaLnBrk="0" fontAlgn="base" hangingPunct="0">
              <a:buFont typeface="Arial" panose="020B0604020202020204" pitchFamily="34" charset="0"/>
              <a:buChar char="•"/>
              <a:defRPr/>
            </a:pPr>
            <a:endParaRPr lang="fr-FR" sz="1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D025117-D4BD-BCE5-BFF8-B316E692D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14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FECA7-C031-DD56-A6E6-31660C77C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8CD75B-4733-6724-ED1C-1AEDA1210F2A}"/>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93570C15-FB80-D492-53CD-6ACCE7159544}"/>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back to the previous Year 4 HASS example, at this stage of the suggested process, teachers would be asking questions such as:</a:t>
            </a:r>
          </a:p>
          <a:p>
            <a:pPr marL="360363" lvl="1" indent="-185738">
              <a:buFont typeface="Arial" panose="020B0604020202020204" pitchFamily="34" charset="0"/>
              <a:buChar char="–"/>
            </a:pPr>
            <a:r>
              <a:rPr lang="en-US" sz="1200" b="0" dirty="0">
                <a:latin typeface="Arial" panose="020B0604020202020204" pitchFamily="34" charset="0"/>
                <a:cs typeface="Arial" panose="020B0604020202020204" pitchFamily="34" charset="0"/>
              </a:rPr>
              <a:t>What specific learning activities and experiences can be used to explicitly teach and model how to draw conclusions and provide reasons?</a:t>
            </a:r>
          </a:p>
          <a:p>
            <a:pPr marL="628650" lvl="1" indent="-171450">
              <a:buFont typeface="Aptos" panose="020B0004020202020204" pitchFamily="34" charset="0"/>
              <a:buChar char="-"/>
            </a:pPr>
            <a:endParaRPr lang="en-US" sz="1200" b="0" i="1"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p:txBody>
      </p:sp>
      <p:sp>
        <p:nvSpPr>
          <p:cNvPr id="4" name="Slide Number Placeholder 3">
            <a:extLst>
              <a:ext uri="{FF2B5EF4-FFF2-40B4-BE49-F238E27FC236}">
                <a16:creationId xmlns:a16="http://schemas.microsoft.com/office/drawing/2014/main" id="{5F7DAB79-BF2C-2879-736B-37C1941BCC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80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AC258-C9F0-1F7E-F99E-6A30D797F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F18091-5F93-CA5B-0CEF-5F195234D592}"/>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8F7BDC84-2207-F664-0E4B-EB3D3C30EFD3}"/>
              </a:ext>
            </a:extLst>
          </p:cNvPr>
          <p:cNvSpPr>
            <a:spLocks noGrp="1"/>
          </p:cNvSpPr>
          <p:nvPr>
            <p:ph type="body" idx="1"/>
          </p:nvPr>
        </p:nvSpPr>
        <p:spPr/>
        <p:txBody>
          <a:bodyPr/>
          <a:lstStyle/>
          <a:p>
            <a:pPr marL="171450" indent="-171450">
              <a:buFont typeface="Arial" panose="020B0604020202020204" pitchFamily="34" charset="0"/>
              <a:buChar char="•"/>
            </a:pPr>
            <a:r>
              <a:rPr lang="en-AU" sz="1200" dirty="0">
                <a:latin typeface="Arial" panose="020B0604020202020204" pitchFamily="34" charset="0"/>
                <a:cs typeface="Arial" panose="020B0604020202020204" pitchFamily="34" charset="0"/>
              </a:rPr>
              <a:t>Referring to the previous Year 4 HASS example, at this stage of the suggested process, teachers would be asking questions such as:</a:t>
            </a:r>
          </a:p>
          <a:p>
            <a:pPr marL="447675" indent="-273050">
              <a:buFont typeface="Arial" panose="020B0604020202020204" pitchFamily="34" charset="0"/>
              <a:buChar char="–"/>
            </a:pPr>
            <a:r>
              <a:rPr lang="en-AU" b="0" dirty="0">
                <a:latin typeface="Arial" panose="020B0604020202020204" pitchFamily="34" charset="0"/>
                <a:cs typeface="Arial" panose="020B0604020202020204" pitchFamily="34" charset="0"/>
              </a:rPr>
              <a:t>Where can students practise drawing conclusions and providing reasons?</a:t>
            </a:r>
          </a:p>
          <a:p>
            <a:pPr marL="447675" indent="-273050">
              <a:buFont typeface="Arial" panose="020B0604020202020204" pitchFamily="34" charset="0"/>
              <a:buChar char="–"/>
            </a:pPr>
            <a:r>
              <a:rPr lang="en-AU" b="0" dirty="0">
                <a:latin typeface="Arial" panose="020B0604020202020204" pitchFamily="34" charset="0"/>
                <a:cs typeface="Arial" panose="020B0604020202020204" pitchFamily="34" charset="0"/>
              </a:rPr>
              <a:t>How will students receive informal feedback on their progress in drawing conclusions and providing reasons?</a:t>
            </a:r>
          </a:p>
          <a:p>
            <a:pPr lvl="0" eaLnBrk="0" fontAlgn="base" hangingPunct="0">
              <a:defRPr/>
            </a:pPr>
            <a:endParaRPr lang="en-US" sz="1000" dirty="0">
              <a:latin typeface="Arial" panose="020B0604020202020204" pitchFamily="34" charset="0"/>
              <a:cs typeface="Arial" panose="020B0604020202020204" pitchFamily="34" charset="0"/>
            </a:endParaRPr>
          </a:p>
          <a:p>
            <a:pPr marL="1350" lvl="0" eaLnBrk="0" fontAlgn="base" hangingPunct="0">
              <a:defRPr/>
            </a:pPr>
            <a:r>
              <a:rPr lang="en-US" sz="1200" b="1" u="none" dirty="0">
                <a:latin typeface="Arial" panose="020B0604020202020204" pitchFamily="34" charset="0"/>
                <a:cs typeface="Arial" panose="020B0604020202020204" pitchFamily="34" charset="0"/>
              </a:rPr>
              <a:t>Sources:</a:t>
            </a:r>
          </a:p>
          <a:p>
            <a:pPr marL="17280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ACARA </a:t>
            </a:r>
            <a:r>
              <a:rPr lang="en-US" sz="1200" dirty="0">
                <a:latin typeface="Arial" panose="020B0604020202020204" pitchFamily="34" charset="0"/>
                <a:cs typeface="Arial" panose="020B0604020202020204" pitchFamily="34" charset="0"/>
              </a:rPr>
              <a:t>information in image — QCAA </a:t>
            </a:r>
            <a:r>
              <a:rPr lang="en-US" sz="1200" i="1" dirty="0">
                <a:latin typeface="Arial" panose="020B0604020202020204" pitchFamily="34" charset="0"/>
                <a:cs typeface="Arial" panose="020B0604020202020204" pitchFamily="34" charset="0"/>
              </a:rPr>
              <a:t>Planning for teaching, learning and assessment </a:t>
            </a:r>
            <a:r>
              <a:rPr lang="en-US" sz="1200" dirty="0">
                <a:latin typeface="Arial" panose="020B0604020202020204" pitchFamily="34" charset="0"/>
                <a:cs typeface="Arial" panose="020B0604020202020204" pitchFamily="34" charset="0"/>
              </a:rPr>
              <a:t>www.qcaa.qld.edu.au/downloads/aciq/general-resources/teaching/ac_plan_teach_learn_assess.pdf</a:t>
            </a:r>
          </a:p>
          <a:p>
            <a:pPr marL="172800" indent="-171450" eaLnBrk="0" fontAlgn="base" hangingPunct="0">
              <a:buFont typeface="Arial" panose="020B0604020202020204" pitchFamily="34" charset="0"/>
              <a:buChar char="•"/>
              <a:defRPr/>
            </a:pPr>
            <a:r>
              <a:rPr lang="en-US" sz="1200" dirty="0">
                <a:latin typeface="Arial" panose="020B0604020202020204" pitchFamily="34" charset="0"/>
                <a:cs typeface="Arial" panose="020B0604020202020204" pitchFamily="34" charset="0"/>
              </a:rPr>
              <a:t>Sub-element level descriptions — QCAA </a:t>
            </a:r>
            <a:r>
              <a:rPr lang="en-US" sz="1200" i="1" dirty="0">
                <a:latin typeface="Arial" panose="020B0604020202020204" pitchFamily="34" charset="0"/>
                <a:cs typeface="Arial" panose="020B0604020202020204" pitchFamily="34" charset="0"/>
              </a:rPr>
              <a:t>General capabilities: Level 3 overview </a:t>
            </a:r>
            <a:r>
              <a:rPr lang="en-US" sz="1200" dirty="0">
                <a:latin typeface="Arial" panose="020B0604020202020204" pitchFamily="34" charset="0"/>
                <a:cs typeface="Arial" panose="020B0604020202020204" pitchFamily="34" charset="0"/>
              </a:rPr>
              <a:t>www.qcaa.qld.edu.au/downloads/aciqv9/general-resources/ac9_gc_level_3_overview.pdf</a:t>
            </a:r>
          </a:p>
        </p:txBody>
      </p:sp>
      <p:sp>
        <p:nvSpPr>
          <p:cNvPr id="4" name="Slide Number Placeholder 3">
            <a:extLst>
              <a:ext uri="{FF2B5EF4-FFF2-40B4-BE49-F238E27FC236}">
                <a16:creationId xmlns:a16="http://schemas.microsoft.com/office/drawing/2014/main" id="{36D5971B-6D1C-C5B0-2122-9E2CB4C645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D554-20BD-45E3-8F8F-C854CD9EEC5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014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A775-2DF1-296A-2359-C0D2DF317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F2D8B-7DD7-24AC-60D9-B341CF4932DA}"/>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39D16179-C151-9427-17D9-0AD7600B0A2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7F23ADB-047B-7A02-18FB-7918D70476FB}"/>
              </a:ext>
            </a:extLst>
          </p:cNvPr>
          <p:cNvSpPr>
            <a:spLocks noGrp="1"/>
          </p:cNvSpPr>
          <p:nvPr>
            <p:ph type="sldNum" sz="quarter" idx="5"/>
          </p:nvPr>
        </p:nvSpPr>
        <p:spPr/>
        <p:txBody>
          <a:bodyPr/>
          <a:lstStyle/>
          <a:p>
            <a:pPr>
              <a:defRPr/>
            </a:pPr>
            <a:fld id="{7DC8D554-20BD-45E3-8F8F-C854CD9EEC52}" type="slidenum">
              <a:rPr lang="en-AU" smtClean="0"/>
              <a:pPr>
                <a:defRPr/>
              </a:pPr>
              <a:t>27</a:t>
            </a:fld>
            <a:endParaRPr lang="en-AU" dirty="0"/>
          </a:p>
        </p:txBody>
      </p:sp>
    </p:spTree>
    <p:extLst>
      <p:ext uri="{BB962C8B-B14F-4D97-AF65-F5344CB8AC3E}">
        <p14:creationId xmlns:p14="http://schemas.microsoft.com/office/powerpoint/2010/main" val="1628744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US" sz="1200" b="0" noProof="0"/>
              <a:t>Consider w</a:t>
            </a:r>
            <a:r>
              <a:rPr lang="en-US" i="0"/>
              <a:t>here there are authentic opportunities to develop elements and sub-elements of the Critical and creative thinking capability within your learning area content.</a:t>
            </a:r>
            <a:endParaRPr lang="en-US" b="0" i="0" noProof="0"/>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672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1" y="4412848"/>
            <a:ext cx="5932662" cy="4861734"/>
          </a:xfrm>
          <a:prstGeom prst="rect">
            <a:avLst/>
          </a:prstGeom>
        </p:spPr>
        <p:txBody>
          <a:bodyPr/>
          <a:lstStyle/>
          <a:p>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6450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7DF8E-9599-03D0-8906-30ECDC8B8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DF871-2AB1-0DF0-45D2-8DE7A30518C4}"/>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BB0845F2-C5ED-2B43-A1DB-C590B282DE8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CE452B9-D6BA-C5DD-EB6A-4D4C6F095F65}"/>
              </a:ext>
            </a:extLst>
          </p:cNvPr>
          <p:cNvSpPr>
            <a:spLocks noGrp="1"/>
          </p:cNvSpPr>
          <p:nvPr>
            <p:ph type="sldNum" sz="quarter" idx="5"/>
          </p:nvPr>
        </p:nvSpPr>
        <p:spPr/>
        <p:txBody>
          <a:bodyPr/>
          <a:lstStyle/>
          <a:p>
            <a:pPr>
              <a:defRPr/>
            </a:pPr>
            <a:fld id="{7DC8D554-20BD-45E3-8F8F-C854CD9EEC52}" type="slidenum">
              <a:rPr lang="en-AU" smtClean="0"/>
              <a:pPr>
                <a:defRPr/>
              </a:pPr>
              <a:t>3</a:t>
            </a:fld>
            <a:endParaRPr lang="en-AU" dirty="0"/>
          </a:p>
        </p:txBody>
      </p:sp>
    </p:spTree>
    <p:extLst>
      <p:ext uri="{BB962C8B-B14F-4D97-AF65-F5344CB8AC3E}">
        <p14:creationId xmlns:p14="http://schemas.microsoft.com/office/powerpoint/2010/main" val="3111135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0" y="4412848"/>
            <a:ext cx="5932663" cy="4861734"/>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03030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a:xfrm>
            <a:off x="436481" y="4316296"/>
            <a:ext cx="5932662" cy="4861734"/>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0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160CA-9CD2-222A-4CA6-BE36C782B2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7FD54-A1C9-F7F1-3DD6-462CF467C259}"/>
              </a:ext>
            </a:extLst>
          </p:cNvPr>
          <p:cNvSpPr>
            <a:spLocks noGrp="1" noRot="1" noChangeAspect="1"/>
          </p:cNvSpPr>
          <p:nvPr>
            <p:ph type="sldImg"/>
          </p:nvPr>
        </p:nvSpPr>
        <p:spPr>
          <a:xfrm>
            <a:off x="155575" y="498475"/>
            <a:ext cx="6496050" cy="3654425"/>
          </a:xfrm>
        </p:spPr>
      </p:sp>
      <p:sp>
        <p:nvSpPr>
          <p:cNvPr id="3" name="Notes Placeholder 2">
            <a:extLst>
              <a:ext uri="{FF2B5EF4-FFF2-40B4-BE49-F238E27FC236}">
                <a16:creationId xmlns:a16="http://schemas.microsoft.com/office/drawing/2014/main" id="{A375514B-E5A8-3B91-DC43-03C3E3A3BACC}"/>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dirty="0">
                <a:latin typeface="Arial" panose="020B0604020202020204" pitchFamily="34" charset="0"/>
                <a:cs typeface="Arial" panose="020B0604020202020204" pitchFamily="34" charset="0"/>
              </a:rPr>
              <a:t>The Australian Curriculum has a three-dimensional design to recognise that learning extends beyond subjects, with students requiring a set of knowledge, skills, behaviours, competencies and dispositions to equip them to become confident, lifelong learners in a complex, global environment.</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While the learning areas are the foundation of the Australian Curriculum (ACARA video), the teaching of learning area content is strengthened by the application of relevant general capabilities, which should be embedded within learning area content where most authentic and appropriate.</a:t>
            </a:r>
            <a:endParaRPr lang="en-AU" sz="120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When teachers intentionally connect and teach the general capabilities through curriculum content, both content and skills are deepened.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br>
              <a:rPr lang="en-US" sz="1200" u="sng" dirty="0">
                <a:latin typeface="Arial" panose="020B0604020202020204" pitchFamily="34" charset="0"/>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Source:</a:t>
            </a: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[v9] ACARA image from Summary overview (video) https://v9.australiancurriculum.edu.au/help/website-tour</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000" b="0" dirty="0">
              <a:latin typeface="+mn-lt"/>
            </a:endParaRPr>
          </a:p>
        </p:txBody>
      </p:sp>
      <p:sp>
        <p:nvSpPr>
          <p:cNvPr id="4" name="Slide Number Placeholder 3">
            <a:extLst>
              <a:ext uri="{FF2B5EF4-FFF2-40B4-BE49-F238E27FC236}">
                <a16:creationId xmlns:a16="http://schemas.microsoft.com/office/drawing/2014/main" id="{DABB8E97-47CF-ABA6-D231-11C8BCBA28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0614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4063-4F29-6EF8-DEE1-9FBA2B343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885C1-311F-1213-1240-4E1B1D1C0540}"/>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7C80CD62-7B1C-3395-9739-BA03B312AD2E}"/>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This diagram, developed by ACARA, represents the structure of the Critical and creative thinking general capability.</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It illustrates four distinct sections, known as elements. </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general capability includes its own diagram, outlining the specific elements within that capability.</a:t>
            </a:r>
            <a:br>
              <a:rPr lang="en-US" sz="1800" b="0" dirty="0">
                <a:latin typeface="Arial" panose="020B0604020202020204" pitchFamily="34" charset="0"/>
                <a:cs typeface="Arial" panose="020B0604020202020204" pitchFamily="34" charset="0"/>
              </a:rPr>
            </a:br>
            <a:endParaRPr lang="en-US" sz="1800"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Sources:</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a:t>
            </a:r>
            <a:r>
              <a:rPr lang="en-US" sz="1200" kern="1200" dirty="0">
                <a:solidFill>
                  <a:schemeClr val="tx1"/>
                </a:solidFill>
                <a:effectLst/>
                <a:latin typeface="+mn-lt"/>
                <a:ea typeface="+mn-ea"/>
                <a:cs typeface="Arial" panose="020B0604020202020204" pitchFamily="34" charset="0"/>
              </a:rPr>
              <a:t>www.australiancurriculum.edu.au/curriculum-information/understand-this-general-capability/critical-and-creative-thinking</a:t>
            </a:r>
          </a:p>
          <a:p>
            <a:pPr marL="171450" indent="-171450" eaLnBrk="0" fontAlgn="base" hangingPunct="0">
              <a:buFont typeface="Arial" panose="020B0604020202020204" pitchFamily="34" charset="0"/>
              <a:buChar char="•"/>
              <a:defRPr/>
            </a:pPr>
            <a:r>
              <a:rPr lang="en-US" sz="1200" i="1" dirty="0">
                <a:latin typeface="Arial" panose="020B0604020202020204" pitchFamily="34" charset="0"/>
                <a:cs typeface="Arial" panose="020B0604020202020204" pitchFamily="34" charset="0"/>
              </a:rPr>
              <a:t>The 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a:t>
            </a:r>
            <a:endParaRPr lang="en-US" sz="12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08F1F1-F0F6-B6F9-68E1-8BE5040932C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1695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F020-FF77-D52A-687E-1804C99B2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3DCE-5449-8E54-1E3F-77DD06B340CA}"/>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BA61B3E8-8BA2-1CCD-96FD-03FCE78E1C3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1" dirty="0">
                <a:latin typeface="Arial" panose="020B0604020202020204" pitchFamily="34" charset="0"/>
                <a:cs typeface="Arial" panose="020B0604020202020204" pitchFamily="34" charset="0"/>
              </a:rPr>
              <a:t>Talking Points </a:t>
            </a:r>
            <a:endParaRPr lang="en-US" sz="1200" b="0" dirty="0">
              <a:latin typeface="+mn-lt"/>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Each element is broken into sub-elements (shown in light blue).</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Together, the elements and sub-elements represent two important ways of thinking that guide teachers to plan opportunities for students to inquire into the world around them. </a:t>
            </a:r>
          </a:p>
          <a:p>
            <a:pPr marL="0" indent="0">
              <a:buFont typeface="Arial" panose="020B0604020202020204" pitchFamily="34" charset="0"/>
              <a:buNone/>
            </a:pPr>
            <a:endParaRPr lang="en-US" sz="1200" b="0" dirty="0">
              <a:latin typeface="+mn-lt"/>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Sources: </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a:t>
            </a:r>
            <a:r>
              <a:rPr lang="en-US" sz="1200" kern="1200" dirty="0">
                <a:solidFill>
                  <a:schemeClr val="tx1"/>
                </a:solidFill>
                <a:effectLst/>
                <a:latin typeface="+mn-lt"/>
                <a:ea typeface="+mn-ea"/>
                <a:cs typeface="Arial" panose="020B0604020202020204" pitchFamily="34" charset="0"/>
              </a:rPr>
              <a:t>www.australiancurriculum.edu.au/curriculum-information/understand-this-general-capability/critical-and-creative-thinking</a:t>
            </a:r>
          </a:p>
          <a:p>
            <a:pPr marL="171450" marR="0" lvl="0" indent="-17145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US" sz="1200" i="1" dirty="0">
                <a:latin typeface="Arial" panose="020B0604020202020204" pitchFamily="34" charset="0"/>
                <a:cs typeface="Arial" panose="020B0604020202020204" pitchFamily="34" charset="0"/>
              </a:rPr>
              <a:t>The Shape of the Australian Curriculum Version 5.0 </a:t>
            </a:r>
            <a:r>
              <a:rPr lang="en-US" sz="1200" dirty="0">
                <a:latin typeface="Arial" panose="020B0604020202020204" pitchFamily="34" charset="0"/>
                <a:cs typeface="Arial" panose="020B0604020202020204" pitchFamily="34" charset="0"/>
              </a:rPr>
              <a:t>p. 17 www.acara.edu.au/docs/default-source/curriculum/the_shape_of_the_australian_curriculum_version5_for-website.pdf</a:t>
            </a:r>
            <a:endParaRPr lang="en-US" sz="1200" b="1" dirty="0">
              <a:latin typeface="Arial" panose="020B0604020202020204" pitchFamily="34" charset="0"/>
              <a:cs typeface="Arial" panose="020B0604020202020204" pitchFamily="34" charset="0"/>
            </a:endParaRPr>
          </a:p>
          <a:p>
            <a:pPr marL="0" indent="0" eaLnBrk="0" fontAlgn="base" hangingPunct="0">
              <a:buFont typeface="Arial" panose="020B0604020202020204" pitchFamily="34" charset="0"/>
              <a:buNone/>
              <a:defRPr/>
            </a:pPr>
            <a:endParaRPr lang="en-US" sz="1200" kern="1200" dirty="0">
              <a:solidFill>
                <a:schemeClr val="tx1"/>
              </a:solidFill>
              <a:effectLst/>
              <a:latin typeface="+mn-lt"/>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ECDA1E59-135E-FEDA-FA96-633BF6DF3A1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1998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790C3-DFF1-593C-C59A-5068013FEF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EC3C5-D2FC-F2D3-D45A-349FD783F59F}"/>
              </a:ext>
            </a:extLst>
          </p:cNvPr>
          <p:cNvSpPr>
            <a:spLocks noGrp="1" noRot="1" noChangeAspect="1"/>
          </p:cNvSpPr>
          <p:nvPr>
            <p:ph type="sldImg"/>
          </p:nvPr>
        </p:nvSpPr>
        <p:spPr>
          <a:xfrm>
            <a:off x="153988" y="423863"/>
            <a:ext cx="6497637" cy="3656012"/>
          </a:xfrm>
        </p:spPr>
      </p:sp>
      <p:sp>
        <p:nvSpPr>
          <p:cNvPr id="3" name="Notes Placeholder 2">
            <a:extLst>
              <a:ext uri="{FF2B5EF4-FFF2-40B4-BE49-F238E27FC236}">
                <a16:creationId xmlns:a16="http://schemas.microsoft.com/office/drawing/2014/main" id="{A8E2C8C3-E7F0-8A02-F36D-E6955D454F79}"/>
              </a:ext>
            </a:extLst>
          </p:cNvPr>
          <p:cNvSpPr>
            <a:spLocks noGrp="1"/>
          </p:cNvSpPr>
          <p:nvPr>
            <p:ph type="body" idx="1"/>
          </p:nvPr>
        </p:nvSpPr>
        <p:spPr/>
        <p:txBody>
          <a:bodyPr/>
          <a:lstStyle/>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Each sub-element includes a description to support a shared understanding of what it might look like in practice.</a:t>
            </a:r>
          </a:p>
          <a:p>
            <a:pPr marL="171450" indent="-171450">
              <a:buFont typeface="Arial" panose="020B0604020202020204" pitchFamily="34" charset="0"/>
              <a:buChar char="•"/>
            </a:pPr>
            <a:r>
              <a:rPr lang="en-US" sz="1200" b="0" dirty="0">
                <a:latin typeface="Arial" panose="020B0604020202020204" pitchFamily="34" charset="0"/>
                <a:cs typeface="Arial" panose="020B0604020202020204" pitchFamily="34" charset="0"/>
              </a:rPr>
              <a:t>Some general capabilities align more closely with particular learning areas and subjects. For example, the Critical and creative thinking capability has a strong connection with The Arts.</a:t>
            </a:r>
            <a:endParaRPr lang="en-US" sz="1200" b="0" dirty="0">
              <a:latin typeface="+mn-lt"/>
            </a:endParaRPr>
          </a:p>
          <a:p>
            <a:pPr marL="0" marR="0" lvl="0" indent="0" algn="l" defTabSz="914400" rtl="0" eaLnBrk="0" fontAlgn="base" latinLnBrk="0" hangingPunct="0">
              <a:lnSpc>
                <a:spcPct val="107000"/>
              </a:lnSpc>
              <a:spcBef>
                <a:spcPct val="30000"/>
              </a:spcBef>
              <a:spcAft>
                <a:spcPts val="800"/>
              </a:spcAft>
              <a:buClrTx/>
              <a:buSzTx/>
              <a:buFontTx/>
              <a:buNone/>
              <a:tabLst/>
              <a:defRPr/>
            </a:pPr>
            <a:endParaRPr lang="en-AU" sz="1200" b="1" u="sng"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7000"/>
              </a:lnSpc>
              <a:spcBef>
                <a:spcPct val="30000"/>
              </a:spcBef>
              <a:spcAft>
                <a:spcPts val="800"/>
              </a:spcAft>
              <a:buClrTx/>
              <a:buSzTx/>
              <a:buFontTx/>
              <a:buNone/>
              <a:tabLst/>
              <a:defRPr/>
            </a:pPr>
            <a:r>
              <a:rPr lang="en-AU" sz="1200" b="1" u="none" dirty="0">
                <a:latin typeface="Arial" panose="020B0604020202020204" pitchFamily="34" charset="0"/>
                <a:cs typeface="Arial" panose="020B0604020202020204" pitchFamily="34" charset="0"/>
              </a:rPr>
              <a:t>Source: </a:t>
            </a:r>
          </a:p>
          <a:p>
            <a:pPr marL="171450" indent="-171450" eaLnBrk="0" fontAlgn="base" hangingPunct="0">
              <a:buFont typeface="Arial" panose="020B0604020202020204" pitchFamily="34" charset="0"/>
              <a:buChar char="•"/>
              <a:defRPr/>
            </a:pPr>
            <a:r>
              <a:rPr lang="en-AU" sz="1200" kern="100" dirty="0">
                <a:latin typeface="Arial" panose="020B0604020202020204" pitchFamily="34" charset="0"/>
                <a:ea typeface="Calibri" panose="020F0502020204030204" pitchFamily="34" charset="0"/>
                <a:cs typeface="Arial" panose="020B0604020202020204" pitchFamily="34" charset="0"/>
              </a:rPr>
              <a:t>ACARA general capability diagram and sub-element names </a:t>
            </a:r>
            <a:r>
              <a:rPr lang="en-US" sz="1200" kern="1200" dirty="0">
                <a:solidFill>
                  <a:schemeClr val="tx1"/>
                </a:solidFill>
                <a:effectLst/>
                <a:latin typeface="+mn-lt"/>
                <a:ea typeface="+mn-ea"/>
                <a:cs typeface="Arial" panose="020B0604020202020204" pitchFamily="34" charset="0"/>
              </a:rPr>
              <a:t>www.australiancurriculum.edu.au/curriculum-information/understand-this-general-capability/critical-and-creative-thinking</a:t>
            </a:r>
          </a:p>
          <a:p>
            <a:pPr marL="0" indent="0" eaLnBrk="0" fontAlgn="base" hangingPunct="0">
              <a:buFont typeface="Arial" panose="020B0604020202020204" pitchFamily="34" charset="0"/>
              <a:buNone/>
              <a:defRPr/>
            </a:pPr>
            <a:endParaRPr lang="en-US" sz="1200" kern="1200" dirty="0">
              <a:solidFill>
                <a:schemeClr val="tx1"/>
              </a:solidFill>
              <a:effectLst/>
              <a:latin typeface="+mn-lt"/>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4C0830D-C72A-17F9-7761-E498D42EA3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0667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988" y="423863"/>
            <a:ext cx="6497637" cy="3656012"/>
          </a:xfrm>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ACARA has developed continua for the general capabilities that describe the knowledge, skills, behaviours and dispositions that students typically will have developed at particular stages of schooling.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The QCAA has reformatted these learning continua for each general capability, adding coloured symbols that highlight the learning areas where the general capabilities can be developed in the content descriptions in authentic and meaningful ways.</a:t>
            </a:r>
            <a:endParaRPr lang="en-US"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The Critical and creative thinking learning continuum outlines developmental progress from Level 1 through to Level 6.</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US" sz="1200" kern="100" dirty="0">
                <a:latin typeface="Arial" panose="020B0604020202020204" pitchFamily="34" charset="0"/>
                <a:ea typeface="Calibri" panose="020F0502020204030204" pitchFamily="34" charset="0"/>
                <a:cs typeface="Arial" panose="020B0604020202020204" pitchFamily="34" charset="0"/>
              </a:rPr>
              <a:t>QCAA </a:t>
            </a:r>
            <a:r>
              <a:rPr lang="en-US" sz="1200" i="1" kern="100" dirty="0">
                <a:latin typeface="Arial" panose="020B0604020202020204" pitchFamily="34" charset="0"/>
                <a:ea typeface="Calibri" panose="020F0502020204030204" pitchFamily="34" charset="0"/>
                <a:cs typeface="Arial" panose="020B0604020202020204" pitchFamily="34" charset="0"/>
              </a:rPr>
              <a:t>Critical and creative thinking learning continuum </a:t>
            </a:r>
            <a:r>
              <a:rPr lang="en-AU" b="0" dirty="0"/>
              <a:t>www.qcaa.qld.edu.au/downloads/aciqv9/general-resources/ac9_gc_critical_creative_thinking_learning_continuum.pdf</a:t>
            </a:r>
          </a:p>
          <a:p>
            <a:pPr marL="0" indent="0" eaLnBrk="0" fontAlgn="base" hangingPunct="0">
              <a:buFont typeface="Arial" panose="020B0604020202020204" pitchFamily="34" charset="0"/>
              <a:buNone/>
              <a:defRPr/>
            </a:pPr>
            <a:endParaRPr lang="en-US" sz="1200" kern="1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358992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5A6DA-5564-08BE-7B4F-774795222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E9A29-5214-6D65-FECA-C51722427F0E}"/>
              </a:ext>
            </a:extLst>
          </p:cNvPr>
          <p:cNvSpPr>
            <a:spLocks noGrp="1" noRot="1" noChangeAspect="1"/>
          </p:cNvSpPr>
          <p:nvPr>
            <p:ph type="sldImg"/>
          </p:nvPr>
        </p:nvSpPr>
        <p:spPr>
          <a:xfrm>
            <a:off x="155575" y="498475"/>
            <a:ext cx="6496050" cy="3654425"/>
          </a:xfrm>
        </p:spPr>
      </p:sp>
      <p:sp>
        <p:nvSpPr>
          <p:cNvPr id="3" name="Notes Placeholder 2">
            <a:extLst>
              <a:ext uri="{FF2B5EF4-FFF2-40B4-BE49-F238E27FC236}">
                <a16:creationId xmlns:a16="http://schemas.microsoft.com/office/drawing/2014/main" id="{8BC41D35-F8DB-0303-2CEE-1904E8744A0E}"/>
              </a:ext>
            </a:extLst>
          </p:cNvPr>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QCAA has also developed overviews for each level of the capability.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The elements are displayed alongside their sub-elements, making it easier to identify the specific knowledge and skills to be developed at each level.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dirty="0">
                <a:latin typeface="Arial" panose="020B0604020202020204" pitchFamily="34" charset="0"/>
                <a:cs typeface="Arial" panose="020B0604020202020204" pitchFamily="34" charset="0"/>
              </a:rPr>
              <a:t>Coloured learning </a:t>
            </a:r>
            <a:r>
              <a:rPr lang="en-US" dirty="0">
                <a:latin typeface="Arial" panose="020B0604020202020204" pitchFamily="34" charset="0"/>
                <a:cs typeface="Arial" panose="020B0604020202020204" pitchFamily="34" charset="0"/>
              </a:rPr>
              <a:t>area symbols are again used to show where the general capability can be developed or applied in the content descriptions.</a:t>
            </a:r>
            <a:br>
              <a:rPr lang="en-US" b="0" dirty="0">
                <a:latin typeface="Arial" panose="020B0604020202020204" pitchFamily="34" charset="0"/>
                <a:cs typeface="Arial" panose="020B0604020202020204" pitchFamily="34" charset="0"/>
              </a:rPr>
            </a:br>
            <a:endParaRPr lang="en-US" b="0" dirty="0">
              <a:latin typeface="Arial" panose="020B0604020202020204" pitchFamily="34" charset="0"/>
              <a:cs typeface="Arial" panose="020B0604020202020204" pitchFamily="34" charset="0"/>
            </a:endParaRPr>
          </a:p>
          <a:p>
            <a:pPr lvl="0" eaLnBrk="0" fontAlgn="base" hangingPunct="0">
              <a:defRPr/>
            </a:pPr>
            <a:r>
              <a:rPr lang="en-US" sz="1200" b="1" u="none" dirty="0">
                <a:latin typeface="Arial" panose="020B0604020202020204" pitchFamily="34" charset="0"/>
                <a:cs typeface="Arial" panose="020B0604020202020204" pitchFamily="34" charset="0"/>
              </a:rPr>
              <a:t>Source:</a:t>
            </a:r>
          </a:p>
          <a:p>
            <a:pPr marL="171450" indent="-171450" eaLnBrk="0" fontAlgn="base" hangingPunct="0">
              <a:buFont typeface="Arial" panose="020B0604020202020204" pitchFamily="34" charset="0"/>
              <a:buChar char="•"/>
              <a:defRPr/>
            </a:pPr>
            <a:r>
              <a:rPr lang="en-AU" sz="1200" dirty="0">
                <a:latin typeface="Arial" panose="020B0604020202020204" pitchFamily="34" charset="0"/>
                <a:cs typeface="Arial" panose="020B0604020202020204" pitchFamily="34" charset="0"/>
              </a:rPr>
              <a:t>QCAA </a:t>
            </a:r>
            <a:r>
              <a:rPr lang="en-AU" sz="1200" i="1" dirty="0">
                <a:latin typeface="Arial" panose="020B0604020202020204" pitchFamily="34" charset="0"/>
                <a:cs typeface="Arial" panose="020B0604020202020204" pitchFamily="34" charset="0"/>
              </a:rPr>
              <a:t>General capabilities: Level 4 overview </a:t>
            </a:r>
            <a:r>
              <a:rPr lang="en-AU" sz="1200" dirty="0">
                <a:latin typeface="Arial" panose="020B0604020202020204" pitchFamily="34" charset="0"/>
                <a:cs typeface="Arial" panose="020B0604020202020204" pitchFamily="34" charset="0"/>
              </a:rPr>
              <a:t>www.qcaa.qld.edu.au/downloads/aciqv9/general-resources/ac9_gc_level_4_overview.pdf</a:t>
            </a:r>
          </a:p>
        </p:txBody>
      </p:sp>
      <p:sp>
        <p:nvSpPr>
          <p:cNvPr id="4" name="Slide Number Placeholder 3">
            <a:extLst>
              <a:ext uri="{FF2B5EF4-FFF2-40B4-BE49-F238E27FC236}">
                <a16:creationId xmlns:a16="http://schemas.microsoft.com/office/drawing/2014/main" id="{A39C3937-54A1-5181-A65D-1C9FFAC37F52}"/>
              </a:ext>
            </a:extLst>
          </p:cNvPr>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6627200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hyperlink" Target="https://www.qcaa.qld.edu.au/copyright"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svg"/><Relationship Id="rId10" Type="http://schemas.openxmlformats.org/officeDocument/2006/relationships/hyperlink" Target="http://www.facebook.com/qcaa.qld.edu.au" TargetMode="External"/><Relationship Id="rId4" Type="http://schemas.openxmlformats.org/officeDocument/2006/relationships/image" Target="../media/image14.png"/><Relationship Id="rId9" Type="http://schemas.openxmlformats.org/officeDocument/2006/relationships/hyperlink" Target="http://www.youtube.com/user/TheQCA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rt clas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73EBA-B474-A0C7-F9DE-37838DFD8F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
          <a:stretch/>
        </p:blipFill>
        <p:spPr>
          <a:xfrm>
            <a:off x="239349" y="0"/>
            <a:ext cx="11952651" cy="4293096"/>
          </a:xfrm>
          <a:prstGeom prst="rect">
            <a:avLst/>
          </a:prstGeom>
          <a:noFill/>
        </p:spPr>
      </p:pic>
      <p:sp>
        <p:nvSpPr>
          <p:cNvPr id="2" name="Title 1"/>
          <p:cNvSpPr>
            <a:spLocks noGrp="1"/>
          </p:cNvSpPr>
          <p:nvPr>
            <p:ph type="ctrTitle"/>
          </p:nvPr>
        </p:nvSpPr>
        <p:spPr>
          <a:xfrm>
            <a:off x="288496" y="3429000"/>
            <a:ext cx="11471705" cy="1728341"/>
          </a:xfrm>
        </p:spPr>
        <p:txBody>
          <a:bodyPr/>
          <a:lstStyle/>
          <a:p>
            <a:r>
              <a:rPr lang="en-US"/>
              <a:t>Click to edit Master title style</a:t>
            </a:r>
            <a:endParaRPr lang="en-AU"/>
          </a:p>
        </p:txBody>
      </p:sp>
      <p:sp>
        <p:nvSpPr>
          <p:cNvPr id="3" name="Subtitle 2"/>
          <p:cNvSpPr>
            <a:spLocks noGrp="1"/>
          </p:cNvSpPr>
          <p:nvPr>
            <p:ph type="subTitle" idx="1"/>
          </p:nvPr>
        </p:nvSpPr>
        <p:spPr>
          <a:xfrm>
            <a:off x="298120" y="5137201"/>
            <a:ext cx="11462081" cy="935956"/>
          </a:xfrm>
        </p:spPr>
        <p:txBody>
          <a:bodyPr/>
          <a:lstStyle>
            <a:lvl1pPr marL="0" indent="0" algn="l">
              <a:buNone/>
              <a:defRPr>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11606709" y="4978851"/>
            <a:ext cx="192020" cy="824005"/>
          </a:xfrm>
        </p:spPr>
        <p:txBody>
          <a:bodyPr vert="eaVert">
            <a:noAutofit/>
          </a:bodyPr>
          <a:lstStyle>
            <a:lvl1pPr>
              <a:spcBef>
                <a:spcPts val="0"/>
              </a:spcBef>
              <a:defRPr sz="667"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239349" y="4293096"/>
            <a:ext cx="11952651"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408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180992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5529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hasCustomPrompt="1"/>
          </p:nvPr>
        </p:nvSpPr>
        <p:spPr/>
        <p:txBody>
          <a:bodyPr>
            <a:noAutofit/>
          </a:bodyPr>
          <a:lstStyle>
            <a:lvl1pPr>
              <a:lnSpc>
                <a:spcPct val="100000"/>
              </a:lnSpc>
              <a:defRPr/>
            </a:lvl1pPr>
          </a:lstStyle>
          <a:p>
            <a:r>
              <a:rPr lang="en-US" dirty="0"/>
              <a:t>Enter title</a:t>
            </a:r>
            <a:endParaRPr lang="en-AU" dirty="0"/>
          </a:p>
        </p:txBody>
      </p:sp>
      <p:sp>
        <p:nvSpPr>
          <p:cNvPr id="4" name="Picture Placeholder 5">
            <a:extLst>
              <a:ext uri="{FF2B5EF4-FFF2-40B4-BE49-F238E27FC236}">
                <a16:creationId xmlns:a16="http://schemas.microsoft.com/office/drawing/2014/main" id="{A406B38A-760E-719F-FCB1-1554CECE8C99}"/>
              </a:ext>
            </a:extLst>
          </p:cNvPr>
          <p:cNvSpPr>
            <a:spLocks noGrp="1"/>
          </p:cNvSpPr>
          <p:nvPr>
            <p:ph type="pic" sz="quarter" idx="10" hasCustomPrompt="1"/>
          </p:nvPr>
        </p:nvSpPr>
        <p:spPr>
          <a:xfrm>
            <a:off x="10566551" y="5205033"/>
            <a:ext cx="1200000" cy="1200000"/>
          </a:xfrm>
        </p:spPr>
        <p:txBody>
          <a:bodyPr>
            <a:normAutofit/>
          </a:bodyPr>
          <a:lstStyle>
            <a:lvl1pPr>
              <a:defRPr sz="1333"/>
            </a:lvl1pPr>
          </a:lstStyle>
          <a:p>
            <a:r>
              <a:rPr lang="en-AU" dirty="0"/>
              <a:t>Icon</a:t>
            </a:r>
          </a:p>
        </p:txBody>
      </p:sp>
    </p:spTree>
    <p:extLst>
      <p:ext uri="{BB962C8B-B14F-4D97-AF65-F5344CB8AC3E}">
        <p14:creationId xmlns:p14="http://schemas.microsoft.com/office/powerpoint/2010/main" val="62017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435759" y="505241"/>
            <a:ext cx="6550396" cy="523459"/>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435759" y="1028701"/>
            <a:ext cx="6812369" cy="4401974"/>
          </a:xfrm>
          <a:prstGeom prst="rect">
            <a:avLst/>
          </a:prstGeom>
          <a:noFill/>
          <a:ln>
            <a:noFill/>
          </a:ln>
        </p:spPr>
        <p:txBody>
          <a:bodyPr wrap="square" lIns="0" tIns="0" rIns="0" bIns="0" rtlCol="0">
            <a:spAutoFit/>
          </a:bodyPr>
          <a:lstStyle/>
          <a:p>
            <a:pPr lvl="0"/>
            <a:r>
              <a:rPr lang="en-US" sz="2267">
                <a:solidFill>
                  <a:schemeClr val="tx1"/>
                </a:solidFill>
              </a:rPr>
              <a:t>QCAA acknowledges the Traditional Owners and Traditional Custodians of the lands on which we meet today.</a:t>
            </a:r>
          </a:p>
          <a:p>
            <a:pPr lvl="0"/>
            <a:r>
              <a:rPr lang="en-US" sz="2267">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2267">
                <a:solidFill>
                  <a:schemeClr val="tx1"/>
                </a:solidFill>
              </a:rPr>
              <a:t>We thank them for sharing their cultures and spiritualities and recognise the important contribution of this knowledge to our understanding of this place we call home.</a:t>
            </a:r>
          </a:p>
          <a:p>
            <a:pPr lvl="0"/>
            <a:r>
              <a:rPr lang="en-US" sz="1400">
                <a:solidFill>
                  <a:schemeClr val="tx1"/>
                </a:solidFill>
              </a:rPr>
              <a:t>Artwork ‘Growth through Learning’ by </a:t>
            </a:r>
            <a:r>
              <a:rPr lang="en-US" sz="1400" err="1">
                <a:solidFill>
                  <a:schemeClr val="tx1"/>
                </a:solidFill>
              </a:rPr>
              <a:t>Chern’ee</a:t>
            </a:r>
            <a:r>
              <a:rPr lang="en-US" sz="1400">
                <a:solidFill>
                  <a:schemeClr val="tx1"/>
                </a:solidFill>
              </a:rPr>
              <a:t>, Brooke and Jesse Sutton, </a:t>
            </a:r>
            <a:r>
              <a:rPr lang="en-US" sz="1400" err="1">
                <a:solidFill>
                  <a:schemeClr val="tx1"/>
                </a:solidFill>
              </a:rPr>
              <a:t>Kalkadoon</a:t>
            </a:r>
            <a:r>
              <a:rPr lang="en-US" sz="140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28916" y="331471"/>
            <a:ext cx="4337253" cy="5785828"/>
          </a:xfrm>
          <a:prstGeom prst="rect">
            <a:avLst/>
          </a:prstGeom>
        </p:spPr>
      </p:pic>
    </p:spTree>
    <p:extLst>
      <p:ext uri="{BB962C8B-B14F-4D97-AF65-F5344CB8AC3E}">
        <p14:creationId xmlns:p14="http://schemas.microsoft.com/office/powerpoint/2010/main" val="87376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400"/>
              </a:spcBef>
              <a:defRPr>
                <a:latin typeface="Arial" panose="020B0604020202020204" pitchFamily="34" charset="0"/>
                <a:cs typeface="Arial" panose="020B0604020202020204" pitchFamily="34" charset="0"/>
              </a:defRPr>
            </a:lvl2pPr>
            <a:lvl3pPr>
              <a:spcBef>
                <a:spcPts val="400"/>
              </a:spcBef>
              <a:defRPr>
                <a:latin typeface="Arial" panose="020B0604020202020204" pitchFamily="34" charset="0"/>
                <a:cs typeface="Arial" panose="020B0604020202020204" pitchFamily="34" charset="0"/>
              </a:defRPr>
            </a:lvl3pPr>
            <a:lvl4pPr>
              <a:spcBef>
                <a:spcPts val="400"/>
              </a:spcBef>
              <a:defRPr>
                <a:latin typeface="Arial" panose="020B0604020202020204" pitchFamily="34" charset="0"/>
                <a:cs typeface="Arial" panose="020B0604020202020204" pitchFamily="34" charset="0"/>
              </a:defRPr>
            </a:lvl4pPr>
            <a:lvl5pPr>
              <a:spcBef>
                <a:spcPts val="4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0672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73593" indent="-479988">
              <a:spcBef>
                <a:spcPts val="400"/>
              </a:spcBef>
              <a:buFont typeface="+mj-lt"/>
              <a:buAutoNum type="arabicPeriod"/>
              <a:defRPr>
                <a:latin typeface="Arial" panose="020B0604020202020204" pitchFamily="34" charset="0"/>
                <a:cs typeface="Arial" panose="020B0604020202020204" pitchFamily="34" charset="0"/>
              </a:defRPr>
            </a:lvl2pPr>
            <a:lvl3pPr marL="959976" indent="-479988">
              <a:spcBef>
                <a:spcPts val="400"/>
              </a:spcBef>
              <a:buFont typeface="+mj-lt"/>
              <a:buAutoNum type="alphaLcPeriod"/>
              <a:defRPr>
                <a:latin typeface="Arial" panose="020B0604020202020204" pitchFamily="34" charset="0"/>
                <a:cs typeface="Arial" panose="020B0604020202020204" pitchFamily="34" charset="0"/>
              </a:defRPr>
            </a:lvl3pPr>
            <a:lvl4pPr marL="1439964" indent="-479988">
              <a:spcBef>
                <a:spcPts val="400"/>
              </a:spcBef>
              <a:buFont typeface="+mj-lt"/>
              <a:buAutoNum type="romanLcPeriod"/>
              <a:defRPr>
                <a:latin typeface="Arial" panose="020B0604020202020204" pitchFamily="34" charset="0"/>
                <a:cs typeface="Arial" panose="020B0604020202020204" pitchFamily="34" charset="0"/>
              </a:defRPr>
            </a:lvl4pPr>
            <a:lvl5pPr marL="1439964">
              <a:defRPr/>
            </a:lvl5pPr>
            <a:lvl6pPr marL="1439964">
              <a:defRPr/>
            </a:lvl6pPr>
            <a:lvl7pPr marL="1439964">
              <a:defRPr/>
            </a:lvl7pPr>
            <a:lvl8pPr marL="1439964">
              <a:defRPr/>
            </a:lvl8pPr>
            <a:lvl9pPr marL="1439964">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3213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2684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6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2448000" y="4635500"/>
            <a:ext cx="7296000" cy="713712"/>
          </a:xfrm>
        </p:spPr>
        <p:txBody>
          <a:bodyPr anchor="b">
            <a:normAutofit/>
          </a:bodyPr>
          <a:lstStyle>
            <a:lvl1pPr>
              <a:defRPr sz="2667"/>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2448000" y="469901"/>
            <a:ext cx="7296000" cy="4076700"/>
          </a:xfrm>
        </p:spPr>
        <p:txBody>
          <a:bodyPr/>
          <a:lstStyle>
            <a:lvl1pPr marL="0" indent="0">
              <a:buNone/>
              <a:defRPr sz="4267">
                <a:latin typeface="Arial" panose="020B0604020202020204" pitchFamily="34" charset="0"/>
                <a:cs typeface="Arial" panose="020B0604020202020204"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2448000" y="5359400"/>
            <a:ext cx="7296000" cy="624416"/>
          </a:xfrm>
        </p:spPr>
        <p:txBody>
          <a:bodyPr/>
          <a:lstStyle>
            <a:lvl1pPr marL="0" indent="0">
              <a:buNone/>
              <a:defRPr sz="2133">
                <a:latin typeface="Arial" panose="020B0604020202020204" pitchFamily="34" charset="0"/>
                <a:cs typeface="Arial"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Tree>
    <p:extLst>
      <p:ext uri="{BB962C8B-B14F-4D97-AF65-F5344CB8AC3E}">
        <p14:creationId xmlns:p14="http://schemas.microsoft.com/office/powerpoint/2010/main" val="4108799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431371" y="1124745"/>
            <a:ext cx="11328000" cy="4859073"/>
          </a:xfrm>
        </p:spPr>
        <p:txBody>
          <a:bodyPr>
            <a:normAutofit/>
          </a:bodyPr>
          <a:lstStyle>
            <a:lvl1pPr>
              <a:lnSpc>
                <a:spcPct val="110000"/>
              </a:lnSpc>
              <a:spcAft>
                <a:spcPts val="0"/>
              </a:spcAft>
              <a:defRPr sz="1867">
                <a:latin typeface="Arial" panose="020B0604020202020204" pitchFamily="34" charset="0"/>
                <a:cs typeface="Arial" panose="020B0604020202020204" pitchFamily="34" charset="0"/>
              </a:defRPr>
            </a:lvl1pPr>
            <a:lvl2pPr>
              <a:defRPr sz="2133">
                <a:latin typeface="Arial" panose="020B0604020202020204" pitchFamily="34" charset="0"/>
                <a:cs typeface="Arial" panose="020B0604020202020204" pitchFamily="34" charset="0"/>
              </a:defRPr>
            </a:lvl2pPr>
            <a:lvl3pPr>
              <a:defRPr sz="2133">
                <a:latin typeface="Arial" panose="020B0604020202020204" pitchFamily="34" charset="0"/>
                <a:cs typeface="Arial" panose="020B0604020202020204" pitchFamily="34" charset="0"/>
              </a:defRPr>
            </a:lvl3pPr>
            <a:lvl4pPr>
              <a:defRPr sz="2133">
                <a:latin typeface="Arial" panose="020B0604020202020204" pitchFamily="34" charset="0"/>
                <a:cs typeface="Arial" panose="020B0604020202020204" pitchFamily="34" charset="0"/>
              </a:defRPr>
            </a:lvl4pPr>
            <a:lvl5pPr>
              <a:defRPr sz="2133">
                <a:latin typeface="Arial" panose="020B0604020202020204" pitchFamily="34" charset="0"/>
                <a:cs typeface="Arial" panose="020B0604020202020204" pitchFamily="34" charset="0"/>
              </a:defRPr>
            </a:lvl5pPr>
          </a:lstStyle>
          <a:p>
            <a:pPr>
              <a:lnSpc>
                <a:spcPct val="110000"/>
              </a:lnSpc>
              <a:spcAft>
                <a:spcPts val="0"/>
              </a:spcAft>
            </a:pPr>
            <a:r>
              <a:rPr lang="en-US" sz="1600"/>
              <a:t>               </a:t>
            </a:r>
            <a:r>
              <a:rPr lang="en-US" sz="1867"/>
              <a:t>© State of Queensland (QCAA) </a:t>
            </a:r>
            <a:r>
              <a:rPr lang="en-AU" sz="1867"/>
              <a:t>2021</a:t>
            </a:r>
          </a:p>
          <a:p>
            <a:pPr>
              <a:lnSpc>
                <a:spcPct val="110000"/>
              </a:lnSpc>
            </a:pPr>
            <a:r>
              <a:rPr lang="en-AU" sz="1867" b="1" spc="-27"/>
              <a:t>Licence</a:t>
            </a:r>
            <a:r>
              <a:rPr lang="en-AU" sz="1867" spc="-27"/>
              <a:t>: </a:t>
            </a:r>
            <a:r>
              <a:rPr lang="en-AU" sz="1867" spc="-27">
                <a:hlinkClick r:id="rId2"/>
              </a:rPr>
              <a:t>https://creativecommons.org/licenses/by/4.0</a:t>
            </a:r>
            <a:r>
              <a:rPr lang="en-AU" sz="1867" spc="-27"/>
              <a:t> </a:t>
            </a:r>
            <a:r>
              <a:rPr lang="en-AU" sz="1867" b="1" spc="-27">
                <a:solidFill>
                  <a:schemeClr val="tx2">
                    <a:lumMod val="50000"/>
                    <a:lumOff val="50000"/>
                  </a:schemeClr>
                </a:solidFill>
              </a:rPr>
              <a:t>|</a:t>
            </a:r>
            <a:r>
              <a:rPr lang="en-AU" sz="1867" spc="-27"/>
              <a:t> </a:t>
            </a:r>
            <a:r>
              <a:rPr lang="en-AU" sz="1867" b="1" spc="-27"/>
              <a:t>Copyright notice:</a:t>
            </a:r>
            <a:r>
              <a:rPr lang="en-AU" sz="1867" spc="-27"/>
              <a:t> </a:t>
            </a:r>
            <a:r>
              <a:rPr lang="en-AU" sz="1867" spc="-27">
                <a:hlinkClick r:id="rId3"/>
              </a:rPr>
              <a:t>www.qcaa.qld.edu.au/copyright</a:t>
            </a:r>
            <a:r>
              <a:rPr lang="en-AU" sz="1867" spc="-27"/>
              <a:t> — lists the full terms and conditions, which specify certain exceptions to the licence. </a:t>
            </a:r>
            <a:r>
              <a:rPr lang="en-AU" sz="1867" b="1" spc="-27">
                <a:solidFill>
                  <a:schemeClr val="tx2">
                    <a:lumMod val="50000"/>
                    <a:lumOff val="50000"/>
                  </a:schemeClr>
                </a:solidFill>
              </a:rPr>
              <a:t>|</a:t>
            </a:r>
            <a:r>
              <a:rPr lang="en-AU" sz="1867" spc="-27"/>
              <a:t> </a:t>
            </a:r>
            <a:br>
              <a:rPr lang="en-AU" sz="1867" spc="-27"/>
            </a:br>
            <a:r>
              <a:rPr lang="en-US" sz="1867" b="1"/>
              <a:t>Attribution </a:t>
            </a:r>
            <a:r>
              <a:rPr lang="en-US" sz="1867"/>
              <a:t>(include the link): ©</a:t>
            </a:r>
            <a:r>
              <a:rPr lang="en-AU" sz="1867"/>
              <a:t> </a:t>
            </a:r>
            <a:r>
              <a:rPr lang="en-US" sz="1867"/>
              <a:t>State</a:t>
            </a:r>
            <a:r>
              <a:rPr lang="en-AU" sz="1867"/>
              <a:t> </a:t>
            </a:r>
            <a:r>
              <a:rPr lang="en-US" sz="1867"/>
              <a:t>of</a:t>
            </a:r>
            <a:r>
              <a:rPr lang="en-AU" sz="1867"/>
              <a:t> </a:t>
            </a:r>
            <a:r>
              <a:rPr lang="en-US" sz="1867"/>
              <a:t>Queensland</a:t>
            </a:r>
            <a:r>
              <a:rPr lang="en-AU" sz="1867"/>
              <a:t> </a:t>
            </a:r>
            <a:r>
              <a:rPr lang="en-US" sz="1867"/>
              <a:t>(QCAA)</a:t>
            </a:r>
            <a:r>
              <a:rPr lang="en-AU" sz="1867"/>
              <a:t> 2021 </a:t>
            </a:r>
            <a:r>
              <a:rPr lang="en-AU" sz="1867" spc="-27">
                <a:hlinkClick r:id="rId3"/>
              </a:rPr>
              <a:t>www.qcaa.qld.edu.au/copyright</a:t>
            </a:r>
            <a:r>
              <a:rPr lang="en-AU" sz="1867" spc="-27"/>
              <a:t> </a:t>
            </a:r>
            <a:endParaRPr lang="en-AU" sz="1867"/>
          </a:p>
          <a:p>
            <a:pPr>
              <a:lnSpc>
                <a:spcPct val="110000"/>
              </a:lnSpc>
            </a:pPr>
            <a:r>
              <a:rPr lang="en-US" sz="1867"/>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8320" y="1028734"/>
            <a:ext cx="768000" cy="367143"/>
          </a:xfrm>
          <a:prstGeom prst="rect">
            <a:avLst/>
          </a:prstGeom>
        </p:spPr>
      </p:pic>
    </p:spTree>
    <p:extLst>
      <p:ext uri="{BB962C8B-B14F-4D97-AF65-F5344CB8AC3E}">
        <p14:creationId xmlns:p14="http://schemas.microsoft.com/office/powerpoint/2010/main" val="429476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51FE7-B0FB-B8F9-2CFA-B2077E9ED4B2}"/>
              </a:ext>
            </a:extLst>
          </p:cNvPr>
          <p:cNvSpPr/>
          <p:nvPr userDrawn="1"/>
        </p:nvSpPr>
        <p:spPr>
          <a:xfrm>
            <a:off x="0" y="5743852"/>
            <a:ext cx="12192000" cy="11141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55378DCD-66B7-228F-19B2-E050CBD37310}"/>
              </a:ext>
            </a:extLst>
          </p:cNvPr>
          <p:cNvSpPr/>
          <p:nvPr userDrawn="1"/>
        </p:nvSpPr>
        <p:spPr>
          <a:xfrm>
            <a:off x="436034" y="1028733"/>
            <a:ext cx="11330517" cy="53763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44087" y="2686160"/>
            <a:ext cx="480000" cy="48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88356" y="2686160"/>
            <a:ext cx="480000" cy="48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1288356" y="3816700"/>
            <a:ext cx="492515" cy="456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7052179" y="3855246"/>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7052179" y="2717261"/>
            <a:ext cx="3696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0" rIns="121920" bIns="48000" numCol="1" rtlCol="0" anchor="ctr" anchorCtr="0" compatLnSpc="1">
            <a:prstTxWarp prst="textNoShape">
              <a:avLst/>
            </a:prstTxWarp>
            <a:spAutoFit/>
          </a:bodyPr>
          <a:lstStyle/>
          <a:p>
            <a:pPr marL="0" marR="0" indent="0" algn="ctr"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1206500" y="2717261"/>
            <a:ext cx="3840000" cy="417801"/>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21920" bIns="48000" numCol="1" rtlCol="0" anchor="ctr"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436034" y="366183"/>
            <a:ext cx="11330517" cy="48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sz="3200" dirty="0">
                <a:solidFill>
                  <a:schemeClr val="tx1"/>
                </a:solidFill>
              </a:rPr>
              <a:t>Follow us</a:t>
            </a:r>
            <a:endParaRPr lang="en-AU" sz="3200"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7827602" y="3884072"/>
            <a:ext cx="2385461" cy="318100"/>
          </a:xfrm>
          <a:prstGeom prst="rect">
            <a:avLst/>
          </a:prstGeom>
        </p:spPr>
        <p:txBody>
          <a:bodyPr wrap="none" lIns="0">
            <a:spAutoFit/>
          </a:bodyPr>
          <a:lstStyle/>
          <a:p>
            <a:pPr algn="l"/>
            <a:r>
              <a:rPr lang="en-AU" sz="1467"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977829" y="2751754"/>
            <a:ext cx="3105209" cy="318100"/>
          </a:xfrm>
          <a:prstGeom prst="rect">
            <a:avLst/>
          </a:prstGeom>
        </p:spPr>
        <p:txBody>
          <a:bodyPr wrap="none" lIns="0">
            <a:spAutoFit/>
          </a:bodyPr>
          <a:lstStyle/>
          <a:p>
            <a:pPr algn="l"/>
            <a:r>
              <a:rPr lang="en-AU" sz="1467"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7827602" y="2751754"/>
            <a:ext cx="2948115" cy="318100"/>
          </a:xfrm>
          <a:prstGeom prst="rect">
            <a:avLst/>
          </a:prstGeom>
        </p:spPr>
        <p:txBody>
          <a:bodyPr wrap="none" lIns="0">
            <a:spAutoFit/>
          </a:bodyPr>
          <a:lstStyle/>
          <a:p>
            <a:pPr algn="l"/>
            <a:r>
              <a:rPr lang="en-AU" sz="1467" dirty="0">
                <a:solidFill>
                  <a:schemeClr val="bg1"/>
                </a:solidFill>
              </a:rPr>
              <a:t>www.youtube.com/user/TheQCAA</a:t>
            </a:r>
            <a:endParaRPr lang="en-AU" sz="140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977828" y="3808479"/>
            <a:ext cx="3709285" cy="500003"/>
          </a:xfrm>
          <a:prstGeom prst="rect">
            <a:avLst/>
          </a:prstGeom>
        </p:spPr>
        <p:txBody>
          <a:bodyPr wrap="square" lIns="0" tIns="0" bIns="48000" anchor="ctr" anchorCtr="0">
            <a:spAutoFit/>
          </a:bodyPr>
          <a:lstStyle/>
          <a:p>
            <a:pPr algn="l"/>
            <a:r>
              <a:rPr lang="en-AU" sz="1467"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7144087" y="3818479"/>
            <a:ext cx="480000" cy="48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1206501" y="3776146"/>
            <a:ext cx="4253391" cy="4924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spAutoFit/>
          </a:bodyPr>
          <a:lstStyle/>
          <a:p>
            <a:pPr marL="0" marR="0" indent="0" algn="l" defTabSz="1219170" rtl="0" eaLnBrk="1" fontAlgn="base" latinLnBrk="0" hangingPunct="1">
              <a:lnSpc>
                <a:spcPct val="100000"/>
              </a:lnSpc>
              <a:spcBef>
                <a:spcPct val="50000"/>
              </a:spcBef>
              <a:spcAft>
                <a:spcPct val="0"/>
              </a:spcAft>
              <a:buClrTx/>
              <a:buSzTx/>
              <a:buFontTx/>
              <a:buNone/>
              <a:tabLst/>
            </a:pPr>
            <a:endParaRPr kumimoji="0" lang="en-AU" sz="24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2235251721"/>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svg"/><Relationship Id="rId2" Type="http://schemas.openxmlformats.org/officeDocument/2006/relationships/slideLayout" Target="../slideLayouts/slideLayout3.xml"/><Relationship Id="rId16" Type="http://schemas.openxmlformats.org/officeDocument/2006/relationships/image" Target="../media/image9.sv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5" Type="http://schemas.openxmlformats.org/officeDocument/2006/relationships/image" Target="../media/image8.png"/><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heme" Target="../theme/theme3.xml"/><Relationship Id="rId7" Type="http://schemas.openxmlformats.org/officeDocument/2006/relationships/image" Target="../media/image6.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3200" y="6216001"/>
            <a:ext cx="3350400" cy="328015"/>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60001" y="5937601"/>
            <a:ext cx="622300" cy="292100"/>
          </a:xfrm>
          <a:prstGeom prst="rect">
            <a:avLst/>
          </a:prstGeom>
        </p:spPr>
      </p:pic>
      <p:sp>
        <p:nvSpPr>
          <p:cNvPr id="2" name="Title Placeholder 1"/>
          <p:cNvSpPr>
            <a:spLocks noGrp="1"/>
          </p:cNvSpPr>
          <p:nvPr userDrawn="1">
            <p:ph type="title"/>
          </p:nvPr>
        </p:nvSpPr>
        <p:spPr>
          <a:xfrm>
            <a:off x="288000" y="3430800"/>
            <a:ext cx="11462400" cy="1728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97600" y="5138116"/>
            <a:ext cx="11462400" cy="936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60363" y="6360000"/>
            <a:ext cx="2400000" cy="186824"/>
          </a:xfrm>
          <a:prstGeom prst="rect">
            <a:avLst/>
          </a:prstGeom>
        </p:spPr>
      </p:pic>
    </p:spTree>
    <p:extLst>
      <p:ext uri="{BB962C8B-B14F-4D97-AF65-F5344CB8AC3E}">
        <p14:creationId xmlns:p14="http://schemas.microsoft.com/office/powerpoint/2010/main" val="246960935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219170" rtl="0" eaLnBrk="1" latinLnBrk="0" hangingPunct="1">
        <a:spcBef>
          <a:spcPct val="0"/>
        </a:spcBef>
        <a:buNone/>
        <a:defRPr sz="3733" b="1" kern="1200">
          <a:solidFill>
            <a:schemeClr val="tx2"/>
          </a:solidFill>
          <a:latin typeface="Arial" pitchFamily="34" charset="0"/>
          <a:ea typeface="+mj-ea"/>
          <a:cs typeface="Arial" pitchFamily="34" charset="0"/>
        </a:defRPr>
      </a:lvl1pPr>
    </p:titleStyle>
    <p:bodyStyle>
      <a:lvl1pPr marL="0" indent="0" algn="l" defTabSz="1219170" rtl="0" eaLnBrk="1" latinLnBrk="0" hangingPunct="1">
        <a:spcBef>
          <a:spcPct val="20000"/>
        </a:spcBef>
        <a:buFontTx/>
        <a:buNone/>
        <a:defRPr sz="2667" b="1" kern="1200">
          <a:solidFill>
            <a:schemeClr val="tx2"/>
          </a:solidFill>
          <a:latin typeface="Arial" pitchFamily="34" charset="0"/>
          <a:ea typeface="+mn-ea"/>
          <a:cs typeface="Arial" pitchFamily="34" charset="0"/>
        </a:defRPr>
      </a:lvl1pPr>
      <a:lvl2pPr marL="990575" indent="-380990" algn="l" defTabSz="1219170" rtl="0" eaLnBrk="1" latinLnBrk="0" hangingPunct="1">
        <a:spcBef>
          <a:spcPct val="20000"/>
        </a:spcBef>
        <a:buFont typeface="Arial" pitchFamily="34" charset="0"/>
        <a:buChar char="–"/>
        <a:defRPr sz="3733" kern="1200">
          <a:solidFill>
            <a:schemeClr val="tx2"/>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2"/>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orient="horz" pos="3091">
          <p15:clr>
            <a:srgbClr val="F26B43"/>
          </p15:clr>
        </p15:guide>
        <p15:guide id="3" pos="204">
          <p15:clr>
            <a:srgbClr val="F26B43"/>
          </p15:clr>
        </p15:guide>
        <p15:guide id="4" pos="5556">
          <p15:clr>
            <a:srgbClr val="F26B43"/>
          </p15:clr>
        </p15:guide>
        <p15:guide id="5" orient="horz" pos="2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122572944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2" r:id="rId4"/>
    <p:sldLayoutId id="2147483683" r:id="rId5"/>
    <p:sldLayoutId id="2147483685" r:id="rId6"/>
    <p:sldLayoutId id="2147483686" r:id="rId7"/>
    <p:sldLayoutId id="2147483727" r:id="rId8"/>
    <p:sldLayoutId id="2147483725" r:id="rId9"/>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436033" y="366183"/>
            <a:ext cx="11328000" cy="48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436033" y="1028733"/>
            <a:ext cx="11328000" cy="494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p:nvCxnSpPr>
        <p:spPr bwMode="auto">
          <a:xfrm>
            <a:off x="0" y="33600"/>
            <a:ext cx="12192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200" y="6216001"/>
            <a:ext cx="3350400" cy="328015"/>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0363" y="6360000"/>
            <a:ext cx="2400000" cy="186824"/>
          </a:xfrm>
          <a:prstGeom prst="rect">
            <a:avLst/>
          </a:prstGeom>
        </p:spPr>
      </p:pic>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3593" y="104452"/>
            <a:ext cx="1132800" cy="251512"/>
          </a:xfrm>
          <a:prstGeom prst="rect">
            <a:avLst/>
          </a:prstGeom>
        </p:spPr>
      </p:pic>
    </p:spTree>
    <p:extLst>
      <p:ext uri="{BB962C8B-B14F-4D97-AF65-F5344CB8AC3E}">
        <p14:creationId xmlns:p14="http://schemas.microsoft.com/office/powerpoint/2010/main" val="3033825414"/>
      </p:ext>
    </p:extLst>
  </p:cSld>
  <p:clrMap bg1="lt1" tx1="dk1" bg2="lt2" tx2="dk2" accent1="accent1" accent2="accent2" accent3="accent3" accent4="accent4" accent5="accent5" accent6="accent6" hlink="hlink" folHlink="folHlink"/>
  <p:sldLayoutIdLst>
    <p:sldLayoutId id="2147483690" r:id="rId1"/>
    <p:sldLayoutId id="2147483726" r:id="rId2"/>
  </p:sldLayoutIdLst>
  <p:txStyles>
    <p:titleStyle>
      <a:lvl1pPr algn="l" defTabSz="121917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100000"/>
        </a:lnSpc>
        <a:spcBef>
          <a:spcPts val="800"/>
        </a:spcBef>
        <a:buFontTx/>
        <a:buNone/>
        <a:defRPr sz="2667" kern="1200">
          <a:solidFill>
            <a:schemeClr val="tx1"/>
          </a:solidFill>
          <a:latin typeface="Arial" panose="020B0604020202020204" pitchFamily="34" charset="0"/>
          <a:ea typeface="+mn-ea"/>
          <a:cs typeface="Arial" panose="020B0604020202020204" pitchFamily="34" charset="0"/>
        </a:defRPr>
      </a:lvl1pPr>
      <a:lvl2pPr marL="0"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2pPr>
      <a:lvl3pPr marL="671983" indent="-335992" algn="l" defTabSz="1219170" rtl="0" eaLnBrk="1" latinLnBrk="0" hangingPunct="1">
        <a:lnSpc>
          <a:spcPct val="100000"/>
        </a:lnSpc>
        <a:spcBef>
          <a:spcPts val="400"/>
        </a:spcBef>
        <a:buFont typeface="Calibri" panose="020F050202020403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1007975" indent="-335992" algn="l" defTabSz="1219170" rtl="0" eaLnBrk="1" latinLnBrk="0" hangingPunct="1">
        <a:lnSpc>
          <a:spcPct val="100000"/>
        </a:lnSpc>
        <a:spcBef>
          <a:spcPts val="400"/>
        </a:spcBef>
        <a:buFont typeface="Wingdings" panose="05000000000000000000" pitchFamily="2" charset="2"/>
        <a:buChar char="§"/>
        <a:defRPr sz="2667" kern="1200">
          <a:solidFill>
            <a:schemeClr val="tx1"/>
          </a:solidFill>
          <a:latin typeface="Arial" panose="020B0604020202020204" pitchFamily="34" charset="0"/>
          <a:ea typeface="+mn-ea"/>
          <a:cs typeface="Arial" panose="020B0604020202020204" pitchFamily="34" charset="0"/>
        </a:defRPr>
      </a:lvl4pPr>
      <a:lvl5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5pPr>
      <a:lvl6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6pPr>
      <a:lvl7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7pPr>
      <a:lvl8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8pPr>
      <a:lvl9pPr marL="1007975" indent="0" algn="l" defTabSz="1219170" rtl="0" eaLnBrk="1" latinLnBrk="0" hangingPunct="1">
        <a:lnSpc>
          <a:spcPct val="100000"/>
        </a:lnSpc>
        <a:spcBef>
          <a:spcPts val="400"/>
        </a:spcBef>
        <a:buFontTx/>
        <a:buNone/>
        <a:defRPr sz="2667"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4" pos="5559">
          <p15:clr>
            <a:srgbClr val="F26B43"/>
          </p15:clr>
        </p15:guide>
        <p15:guide id="7" orient="horz" pos="486">
          <p15:clr>
            <a:srgbClr val="F26B43"/>
          </p15:clr>
        </p15:guide>
        <p15:guide id="9" orient="horz" pos="1620">
          <p15:clr>
            <a:srgbClr val="F26B43"/>
          </p15:clr>
        </p15:guide>
        <p15:guide id="10" orient="horz" pos="3091">
          <p15:clr>
            <a:srgbClr val="F26B43"/>
          </p15:clr>
        </p15:guide>
        <p15:guide id="11" pos="204">
          <p15:clr>
            <a:srgbClr val="F26B43"/>
          </p15:clr>
        </p15:guide>
        <p15:guide id="12" pos="5556">
          <p15:clr>
            <a:srgbClr val="F26B43"/>
          </p15:clr>
        </p15:guide>
        <p15:guide id="13"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australiancurriculum.edu.au/copyright-and-terms-of-use" TargetMode="External"/><Relationship Id="rId3" Type="http://schemas.openxmlformats.org/officeDocument/2006/relationships/hyperlink" Target="http://www.cherneesutton.com.au/" TargetMode="External"/><Relationship Id="rId7" Type="http://schemas.openxmlformats.org/officeDocument/2006/relationships/hyperlink" Target="https://www.australiancurriculum.edu.a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s://creativecommons.org/licenses/by/4.0/" TargetMode="External"/><Relationship Id="rId5" Type="http://schemas.openxmlformats.org/officeDocument/2006/relationships/hyperlink" Target="https://www.acara.edu.au/online-enquiry" TargetMode="External"/><Relationship Id="rId4" Type="http://schemas.openxmlformats.org/officeDocument/2006/relationships/hyperlink" Target="mailto:copyright@acara.edu.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www.qcaa.qld.edu.au/copyright"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46DCFB-0D62-AA85-5495-E4177C454D02}"/>
              </a:ext>
            </a:extLst>
          </p:cNvPr>
          <p:cNvSpPr>
            <a:spLocks noGrp="1"/>
          </p:cNvSpPr>
          <p:nvPr>
            <p:ph type="ctrTitle"/>
          </p:nvPr>
        </p:nvSpPr>
        <p:spPr>
          <a:xfrm>
            <a:off x="231012" y="3436796"/>
            <a:ext cx="11865096" cy="2208245"/>
          </a:xfrm>
        </p:spPr>
        <p:txBody>
          <a:bodyPr>
            <a:normAutofit/>
          </a:bodyPr>
          <a:lstStyle/>
          <a:p>
            <a:r>
              <a:rPr lang="en-AU" sz="3200" dirty="0">
                <a:latin typeface="Arial"/>
                <a:cs typeface="Arial"/>
              </a:rPr>
              <a:t>P–10 Embedding the Critical and creative thinking general capability in planning: Australian Curriculum v9.0</a:t>
            </a:r>
          </a:p>
        </p:txBody>
      </p:sp>
      <p:sp>
        <p:nvSpPr>
          <p:cNvPr id="8" name="Vertical Text Placeholder 7">
            <a:extLst>
              <a:ext uri="{FF2B5EF4-FFF2-40B4-BE49-F238E27FC236}">
                <a16:creationId xmlns:a16="http://schemas.microsoft.com/office/drawing/2014/main" id="{20D41920-574E-A49A-B553-98CA329C42D4}"/>
              </a:ext>
            </a:extLst>
          </p:cNvPr>
          <p:cNvSpPr>
            <a:spLocks noGrp="1"/>
          </p:cNvSpPr>
          <p:nvPr>
            <p:ph type="body" orient="vert" sz="quarter" idx="10"/>
          </p:nvPr>
        </p:nvSpPr>
        <p:spPr/>
        <p:txBody>
          <a:bodyPr/>
          <a:lstStyle/>
          <a:p>
            <a:r>
              <a:rPr lang="en-AU" dirty="0"/>
              <a:t>260093</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1CC8A-B180-52BF-6F4A-06611A54287B}"/>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34A4C35-0E50-AACB-5994-AEBE7D4D5A72}"/>
              </a:ext>
            </a:extLst>
          </p:cNvPr>
          <p:cNvGraphicFramePr/>
          <p:nvPr>
            <p:extLst>
              <p:ext uri="{D42A27DB-BD31-4B8C-83A1-F6EECF244321}">
                <p14:modId xmlns:p14="http://schemas.microsoft.com/office/powerpoint/2010/main" val="1019257643"/>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C2071213-1B51-9A74-D963-B34A7AFFFA59}"/>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86709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131A9-C69F-22FB-C190-F87BBA4449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E43A7-D6F2-69E9-AE05-6971B4C0572B}"/>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16" name="TextBox 15">
            <a:extLst>
              <a:ext uri="{FF2B5EF4-FFF2-40B4-BE49-F238E27FC236}">
                <a16:creationId xmlns:a16="http://schemas.microsoft.com/office/drawing/2014/main" id="{9DF6921E-DDC5-9EDD-AF57-42301E884F83}"/>
              </a:ext>
            </a:extLst>
          </p:cNvPr>
          <p:cNvSpPr txBox="1"/>
          <p:nvPr/>
        </p:nvSpPr>
        <p:spPr>
          <a:xfrm>
            <a:off x="485404" y="1903776"/>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sp>
        <p:nvSpPr>
          <p:cNvPr id="32" name="TextBox 31">
            <a:extLst>
              <a:ext uri="{FF2B5EF4-FFF2-40B4-BE49-F238E27FC236}">
                <a16:creationId xmlns:a16="http://schemas.microsoft.com/office/drawing/2014/main" id="{9B314979-6A69-6A83-574E-3294F1A451AB}"/>
              </a:ext>
            </a:extLst>
          </p:cNvPr>
          <p:cNvSpPr txBox="1"/>
          <p:nvPr/>
        </p:nvSpPr>
        <p:spPr>
          <a:xfrm>
            <a:off x="4735286" y="1053438"/>
            <a:ext cx="7198200" cy="646331"/>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Sub-element description: </a:t>
            </a:r>
            <a:r>
              <a:rPr lang="en-US" sz="1400" dirty="0">
                <a:solidFill>
                  <a:schemeClr val="bg1">
                    <a:lumMod val="50000"/>
                  </a:schemeClr>
                </a:solidFill>
              </a:rPr>
              <a:t>Supports students to develop an appreciation of their personal qualities and areas for growth. Through acknowledgment and assessment of their thoughts, feelings, actions and abilities, students can plan for growth across a range of contexts.</a:t>
            </a:r>
            <a:endParaRPr lang="en-AU" sz="1400" dirty="0">
              <a:solidFill>
                <a:schemeClr val="bg1">
                  <a:lumMod val="50000"/>
                </a:schemeClr>
              </a:solidFill>
            </a:endParaRPr>
          </a:p>
        </p:txBody>
      </p:sp>
      <p:sp>
        <p:nvSpPr>
          <p:cNvPr id="8" name="Isosceles Triangle 7">
            <a:extLst>
              <a:ext uri="{FF2B5EF4-FFF2-40B4-BE49-F238E27FC236}">
                <a16:creationId xmlns:a16="http://schemas.microsoft.com/office/drawing/2014/main" id="{7BEA238A-21AE-EDD8-BD18-1E9998D3456D}"/>
              </a:ext>
            </a:extLst>
          </p:cNvPr>
          <p:cNvSpPr/>
          <p:nvPr/>
        </p:nvSpPr>
        <p:spPr>
          <a:xfrm rot="5400000" flipH="1">
            <a:off x="4194065" y="1109793"/>
            <a:ext cx="338554" cy="37978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1" name="Picture 10">
            <a:extLst>
              <a:ext uri="{FF2B5EF4-FFF2-40B4-BE49-F238E27FC236}">
                <a16:creationId xmlns:a16="http://schemas.microsoft.com/office/drawing/2014/main" id="{5BD1C36C-F7AF-9CAD-5EF5-6D79871BB2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35" y="748724"/>
            <a:ext cx="1149923" cy="1172470"/>
          </a:xfrm>
          <a:prstGeom prst="rect">
            <a:avLst/>
          </a:prstGeom>
        </p:spPr>
      </p:pic>
      <p:sp>
        <p:nvSpPr>
          <p:cNvPr id="37" name="TextBox 36">
            <a:extLst>
              <a:ext uri="{FF2B5EF4-FFF2-40B4-BE49-F238E27FC236}">
                <a16:creationId xmlns:a16="http://schemas.microsoft.com/office/drawing/2014/main" id="{956C4102-1A6C-635A-11C2-F3464FD768DD}"/>
              </a:ext>
            </a:extLst>
          </p:cNvPr>
          <p:cNvSpPr txBox="1"/>
          <p:nvPr/>
        </p:nvSpPr>
        <p:spPr>
          <a:xfrm>
            <a:off x="2013448" y="1130410"/>
            <a:ext cx="2160001"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a:solidFill>
                  <a:srgbClr val="000000"/>
                </a:solidFill>
                <a:latin typeface="Arial" charset="0"/>
              </a:rPr>
              <a:t>Transfer knowledge</a:t>
            </a:r>
          </a:p>
        </p:txBody>
      </p:sp>
      <p:sp>
        <p:nvSpPr>
          <p:cNvPr id="38" name="Isosceles Triangle 37">
            <a:extLst>
              <a:ext uri="{FF2B5EF4-FFF2-40B4-BE49-F238E27FC236}">
                <a16:creationId xmlns:a16="http://schemas.microsoft.com/office/drawing/2014/main" id="{07E47C6E-35D3-D19E-A9D4-03A33E0D78D2}"/>
              </a:ext>
            </a:extLst>
          </p:cNvPr>
          <p:cNvSpPr/>
          <p:nvPr/>
        </p:nvSpPr>
        <p:spPr>
          <a:xfrm rot="16200000">
            <a:off x="1683477" y="1137687"/>
            <a:ext cx="338554"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cxnSp>
        <p:nvCxnSpPr>
          <p:cNvPr id="19" name="Straight Arrow Connector 18">
            <a:extLst>
              <a:ext uri="{FF2B5EF4-FFF2-40B4-BE49-F238E27FC236}">
                <a16:creationId xmlns:a16="http://schemas.microsoft.com/office/drawing/2014/main" id="{79C7DC64-3D84-4E79-7FF0-A15CDBCC4EAB}"/>
              </a:ext>
            </a:extLst>
          </p:cNvPr>
          <p:cNvCxnSpPr>
            <a:cxnSpLocks/>
          </p:cNvCxnSpPr>
          <p:nvPr/>
        </p:nvCxnSpPr>
        <p:spPr>
          <a:xfrm>
            <a:off x="2109812" y="4685211"/>
            <a:ext cx="0" cy="18250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C8E26CB6-C8A2-DF34-B798-55639FB04A52}"/>
              </a:ext>
            </a:extLst>
          </p:cNvPr>
          <p:cNvGraphicFramePr>
            <a:graphicFrameLocks noGrp="1"/>
          </p:cNvGraphicFramePr>
          <p:nvPr>
            <p:extLst>
              <p:ext uri="{D42A27DB-BD31-4B8C-83A1-F6EECF244321}">
                <p14:modId xmlns:p14="http://schemas.microsoft.com/office/powerpoint/2010/main" val="2123019008"/>
              </p:ext>
            </p:extLst>
          </p:nvPr>
        </p:nvGraphicFramePr>
        <p:xfrm>
          <a:off x="1515600" y="4147200"/>
          <a:ext cx="8653979" cy="1874520"/>
        </p:xfrm>
        <a:graphic>
          <a:graphicData uri="http://schemas.openxmlformats.org/drawingml/2006/table">
            <a:tbl>
              <a:tblPr firstRow="1" bandRow="1">
                <a:tableStyleId>{5940675A-B579-460E-94D1-54222C63F5DA}</a:tableStyleId>
              </a:tblPr>
              <a:tblGrid>
                <a:gridCol w="1445922">
                  <a:extLst>
                    <a:ext uri="{9D8B030D-6E8A-4147-A177-3AD203B41FA5}">
                      <a16:colId xmlns:a16="http://schemas.microsoft.com/office/drawing/2014/main" val="3197418839"/>
                    </a:ext>
                  </a:extLst>
                </a:gridCol>
                <a:gridCol w="1384663">
                  <a:extLst>
                    <a:ext uri="{9D8B030D-6E8A-4147-A177-3AD203B41FA5}">
                      <a16:colId xmlns:a16="http://schemas.microsoft.com/office/drawing/2014/main" val="1902861017"/>
                    </a:ext>
                  </a:extLst>
                </a:gridCol>
                <a:gridCol w="1410789">
                  <a:extLst>
                    <a:ext uri="{9D8B030D-6E8A-4147-A177-3AD203B41FA5}">
                      <a16:colId xmlns:a16="http://schemas.microsoft.com/office/drawing/2014/main" val="3499461828"/>
                    </a:ext>
                  </a:extLst>
                </a:gridCol>
                <a:gridCol w="1436914">
                  <a:extLst>
                    <a:ext uri="{9D8B030D-6E8A-4147-A177-3AD203B41FA5}">
                      <a16:colId xmlns:a16="http://schemas.microsoft.com/office/drawing/2014/main" val="2858527936"/>
                    </a:ext>
                  </a:extLst>
                </a:gridCol>
                <a:gridCol w="1532709">
                  <a:extLst>
                    <a:ext uri="{9D8B030D-6E8A-4147-A177-3AD203B41FA5}">
                      <a16:colId xmlns:a16="http://schemas.microsoft.com/office/drawing/2014/main" val="3422882292"/>
                    </a:ext>
                  </a:extLst>
                </a:gridCol>
                <a:gridCol w="1442982">
                  <a:extLst>
                    <a:ext uri="{9D8B030D-6E8A-4147-A177-3AD203B41FA5}">
                      <a16:colId xmlns:a16="http://schemas.microsoft.com/office/drawing/2014/main" val="1982694862"/>
                    </a:ext>
                  </a:extLst>
                </a:gridCol>
              </a:tblGrid>
              <a:tr h="1436736">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AC9MAF01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use play, imagination, arts knowledge and processes and/or skills to discover possibilities and develop ideas</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AC9DR2DO1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use the elements of drama and imagination in dramatic play and/or process drama</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AC9VA4C01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use visual conventions, visual arts processes and materials to create artworks that communicate ideas, perspectives and/or meaning</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AC9MU6C01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manipulate elements of music and use compositional devices to communicate ideas, perspectives and/or meaning when composing and practising music for performance, and notate, document and/or record the music they compose</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AC9DA8D02</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reflect on own and others’ dance works and/or practices to inform choreographic choices and use of technical and expressive skills</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AC9DR10P01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perform improvised, devised and/or scripted drama to audiences, using performance skills and conventions to shape the drama</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69392379"/>
                  </a:ext>
                </a:extLst>
              </a:tr>
            </a:tbl>
          </a:graphicData>
        </a:graphic>
      </p:graphicFrame>
      <p:pic>
        <p:nvPicPr>
          <p:cNvPr id="6" name="Picture 5">
            <a:extLst>
              <a:ext uri="{FF2B5EF4-FFF2-40B4-BE49-F238E27FC236}">
                <a16:creationId xmlns:a16="http://schemas.microsoft.com/office/drawing/2014/main" id="{46A89B60-3547-D761-D57B-773AA6BD1F6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2335" y="2125508"/>
            <a:ext cx="9686635" cy="2019415"/>
          </a:xfrm>
          <a:prstGeom prst="rect">
            <a:avLst/>
          </a:prstGeom>
        </p:spPr>
      </p:pic>
      <p:cxnSp>
        <p:nvCxnSpPr>
          <p:cNvPr id="4" name="Straight Arrow Connector 3">
            <a:extLst>
              <a:ext uri="{FF2B5EF4-FFF2-40B4-BE49-F238E27FC236}">
                <a16:creationId xmlns:a16="http://schemas.microsoft.com/office/drawing/2014/main" id="{7BC261B4-560B-AE16-E0E3-FB47695CE2EC}"/>
              </a:ext>
            </a:extLst>
          </p:cNvPr>
          <p:cNvCxnSpPr>
            <a:cxnSpLocks/>
          </p:cNvCxnSpPr>
          <p:nvPr/>
        </p:nvCxnSpPr>
        <p:spPr>
          <a:xfrm>
            <a:off x="2146986" y="3971105"/>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24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7583-2D07-25F8-B5CF-54C1EFB43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909D46-0A5D-6F82-086A-1EFE89B69212}"/>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16" name="TextBox 15">
            <a:extLst>
              <a:ext uri="{FF2B5EF4-FFF2-40B4-BE49-F238E27FC236}">
                <a16:creationId xmlns:a16="http://schemas.microsoft.com/office/drawing/2014/main" id="{CC4C5D63-5254-F2BC-DA90-57FEA1E71B38}"/>
              </a:ext>
            </a:extLst>
          </p:cNvPr>
          <p:cNvSpPr txBox="1"/>
          <p:nvPr/>
        </p:nvSpPr>
        <p:spPr>
          <a:xfrm>
            <a:off x="485404" y="1903776"/>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sp>
        <p:nvSpPr>
          <p:cNvPr id="8" name="Isosceles Triangle 7">
            <a:extLst>
              <a:ext uri="{FF2B5EF4-FFF2-40B4-BE49-F238E27FC236}">
                <a16:creationId xmlns:a16="http://schemas.microsoft.com/office/drawing/2014/main" id="{B5C61CBF-3F9E-7F26-64CA-515268C4752E}"/>
              </a:ext>
            </a:extLst>
          </p:cNvPr>
          <p:cNvSpPr/>
          <p:nvPr/>
        </p:nvSpPr>
        <p:spPr>
          <a:xfrm rot="5400000" flipH="1">
            <a:off x="4183179" y="1109793"/>
            <a:ext cx="338554" cy="37978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1" name="Picture 10">
            <a:extLst>
              <a:ext uri="{FF2B5EF4-FFF2-40B4-BE49-F238E27FC236}">
                <a16:creationId xmlns:a16="http://schemas.microsoft.com/office/drawing/2014/main" id="{851FCB15-4FF1-6CE0-2571-C053F43217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335" y="748724"/>
            <a:ext cx="1149923" cy="1172470"/>
          </a:xfrm>
          <a:prstGeom prst="rect">
            <a:avLst/>
          </a:prstGeom>
        </p:spPr>
      </p:pic>
      <p:sp>
        <p:nvSpPr>
          <p:cNvPr id="37" name="TextBox 36">
            <a:extLst>
              <a:ext uri="{FF2B5EF4-FFF2-40B4-BE49-F238E27FC236}">
                <a16:creationId xmlns:a16="http://schemas.microsoft.com/office/drawing/2014/main" id="{976C8DCD-5DF3-859B-7FFB-D44D9B0DA5B9}"/>
              </a:ext>
            </a:extLst>
          </p:cNvPr>
          <p:cNvSpPr txBox="1"/>
          <p:nvPr/>
        </p:nvSpPr>
        <p:spPr>
          <a:xfrm>
            <a:off x="2002562" y="1130410"/>
            <a:ext cx="2160001"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a:solidFill>
                  <a:srgbClr val="000000"/>
                </a:solidFill>
                <a:latin typeface="Arial" charset="0"/>
              </a:rPr>
              <a:t>Transfer knowledge</a:t>
            </a:r>
          </a:p>
        </p:txBody>
      </p:sp>
      <p:sp>
        <p:nvSpPr>
          <p:cNvPr id="38" name="Isosceles Triangle 37">
            <a:extLst>
              <a:ext uri="{FF2B5EF4-FFF2-40B4-BE49-F238E27FC236}">
                <a16:creationId xmlns:a16="http://schemas.microsoft.com/office/drawing/2014/main" id="{B613A715-9A62-B31C-CD2A-797C877B0E13}"/>
              </a:ext>
            </a:extLst>
          </p:cNvPr>
          <p:cNvSpPr/>
          <p:nvPr/>
        </p:nvSpPr>
        <p:spPr>
          <a:xfrm rot="16200000">
            <a:off x="1671285" y="1137687"/>
            <a:ext cx="338554"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cxnSp>
        <p:nvCxnSpPr>
          <p:cNvPr id="19" name="Straight Arrow Connector 18">
            <a:extLst>
              <a:ext uri="{FF2B5EF4-FFF2-40B4-BE49-F238E27FC236}">
                <a16:creationId xmlns:a16="http://schemas.microsoft.com/office/drawing/2014/main" id="{1907AAFA-7215-9F21-147C-98F5910E5972}"/>
              </a:ext>
            </a:extLst>
          </p:cNvPr>
          <p:cNvCxnSpPr>
            <a:cxnSpLocks/>
          </p:cNvCxnSpPr>
          <p:nvPr/>
        </p:nvCxnSpPr>
        <p:spPr>
          <a:xfrm>
            <a:off x="2109812" y="4685211"/>
            <a:ext cx="0" cy="18250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8C0DC320-A675-11BF-F81E-AFC08FF8A3FC}"/>
              </a:ext>
            </a:extLst>
          </p:cNvPr>
          <p:cNvGraphicFramePr>
            <a:graphicFrameLocks noGrp="1"/>
          </p:cNvGraphicFramePr>
          <p:nvPr>
            <p:extLst>
              <p:ext uri="{D42A27DB-BD31-4B8C-83A1-F6EECF244321}">
                <p14:modId xmlns:p14="http://schemas.microsoft.com/office/powerpoint/2010/main" val="4015234620"/>
              </p:ext>
            </p:extLst>
          </p:nvPr>
        </p:nvGraphicFramePr>
        <p:xfrm>
          <a:off x="1514991" y="4147666"/>
          <a:ext cx="8653979" cy="1874520"/>
        </p:xfrm>
        <a:graphic>
          <a:graphicData uri="http://schemas.openxmlformats.org/drawingml/2006/table">
            <a:tbl>
              <a:tblPr firstRow="1" bandRow="1">
                <a:tableStyleId>{5940675A-B579-460E-94D1-54222C63F5DA}</a:tableStyleId>
              </a:tblPr>
              <a:tblGrid>
                <a:gridCol w="1445922">
                  <a:extLst>
                    <a:ext uri="{9D8B030D-6E8A-4147-A177-3AD203B41FA5}">
                      <a16:colId xmlns:a16="http://schemas.microsoft.com/office/drawing/2014/main" val="3197418839"/>
                    </a:ext>
                  </a:extLst>
                </a:gridCol>
                <a:gridCol w="1428207">
                  <a:extLst>
                    <a:ext uri="{9D8B030D-6E8A-4147-A177-3AD203B41FA5}">
                      <a16:colId xmlns:a16="http://schemas.microsoft.com/office/drawing/2014/main" val="1902861017"/>
                    </a:ext>
                  </a:extLst>
                </a:gridCol>
                <a:gridCol w="1463040">
                  <a:extLst>
                    <a:ext uri="{9D8B030D-6E8A-4147-A177-3AD203B41FA5}">
                      <a16:colId xmlns:a16="http://schemas.microsoft.com/office/drawing/2014/main" val="3499461828"/>
                    </a:ext>
                  </a:extLst>
                </a:gridCol>
                <a:gridCol w="1454331">
                  <a:extLst>
                    <a:ext uri="{9D8B030D-6E8A-4147-A177-3AD203B41FA5}">
                      <a16:colId xmlns:a16="http://schemas.microsoft.com/office/drawing/2014/main" val="2858527936"/>
                    </a:ext>
                  </a:extLst>
                </a:gridCol>
                <a:gridCol w="1419497">
                  <a:extLst>
                    <a:ext uri="{9D8B030D-6E8A-4147-A177-3AD203B41FA5}">
                      <a16:colId xmlns:a16="http://schemas.microsoft.com/office/drawing/2014/main" val="3422882292"/>
                    </a:ext>
                  </a:extLst>
                </a:gridCol>
                <a:gridCol w="1442982">
                  <a:extLst>
                    <a:ext uri="{9D8B030D-6E8A-4147-A177-3AD203B41FA5}">
                      <a16:colId xmlns:a16="http://schemas.microsoft.com/office/drawing/2014/main" val="1982694862"/>
                    </a:ext>
                  </a:extLst>
                </a:gridCol>
              </a:tblGrid>
              <a:tr h="1434483">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AC9MAF01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use play, imagination, arts knowledge and processes and/or skills to discover possibilities and develop ideas</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AC9DR2DO1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use the elements of drama and imagination in dramatic play and/or process drama</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AC9VA4C01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use visual conventions, visual arts processes and materials to create artworks that communicate ideas, perspectives and/or meaning</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AC9MU6C01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manipulate elements of music and use compositional devices to communicate ideas, perspectives and/or meaning when composing and practising music for performance, and notate, document and/or record the music they compose</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AC9DA8D02</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reflect on own and others’ dance works and/or practices to inform choreographic choices and use of technical and expressive skills</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Arial" charset="0"/>
                          <a:ea typeface="+mn-ea"/>
                          <a:cs typeface="+mn-cs"/>
                        </a:rPr>
                        <a:t>AC9DR10P01</a:t>
                      </a:r>
                      <a:br>
                        <a:rPr kumimoji="0" lang="en-US" sz="900" b="0" i="0" u="none" strike="noStrike" kern="1200" cap="none" spc="0" normalizeH="0" baseline="0" noProof="0" dirty="0">
                          <a:ln>
                            <a:noFill/>
                          </a:ln>
                          <a:solidFill>
                            <a:schemeClr val="bg1"/>
                          </a:solidFill>
                          <a:effectLst/>
                          <a:uLnTx/>
                          <a:uFillTx/>
                          <a:latin typeface="Arial" charset="0"/>
                          <a:ea typeface="+mn-ea"/>
                          <a:cs typeface="+mn-cs"/>
                        </a:rPr>
                      </a:br>
                      <a:r>
                        <a:rPr kumimoji="0" lang="en-US" sz="900" b="0" i="0" u="none" strike="noStrike" kern="1200" cap="none" spc="0" normalizeH="0" baseline="0" noProof="0" dirty="0">
                          <a:ln>
                            <a:noFill/>
                          </a:ln>
                          <a:solidFill>
                            <a:schemeClr val="bg1"/>
                          </a:solidFill>
                          <a:effectLst/>
                          <a:uLnTx/>
                          <a:uFillTx/>
                          <a:latin typeface="Arial" charset="0"/>
                          <a:ea typeface="+mn-ea"/>
                          <a:cs typeface="+mn-cs"/>
                        </a:rPr>
                        <a:t>perform improvised, devised and/or scripted drama to audiences, using performance skills and conventions to shape the drama</a:t>
                      </a:r>
                      <a:endParaRPr kumimoji="0" lang="en-AU" sz="900" b="0" i="0" u="none" strike="noStrike" kern="1200" cap="none" spc="0" normalizeH="0" baseline="0" noProof="0" dirty="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858A9"/>
                    </a:solidFill>
                  </a:tcPr>
                </a:tc>
                <a:extLst>
                  <a:ext uri="{0D108BD9-81ED-4DB2-BD59-A6C34878D82A}">
                    <a16:rowId xmlns:a16="http://schemas.microsoft.com/office/drawing/2014/main" val="4069392379"/>
                  </a:ext>
                </a:extLst>
              </a:tr>
            </a:tbl>
          </a:graphicData>
        </a:graphic>
      </p:graphicFrame>
      <p:pic>
        <p:nvPicPr>
          <p:cNvPr id="6" name="Picture 5">
            <a:extLst>
              <a:ext uri="{FF2B5EF4-FFF2-40B4-BE49-F238E27FC236}">
                <a16:creationId xmlns:a16="http://schemas.microsoft.com/office/drawing/2014/main" id="{1622EAF8-C274-2958-4C3D-E7DBEF76938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2335" y="2125508"/>
            <a:ext cx="9686635" cy="2019415"/>
          </a:xfrm>
          <a:prstGeom prst="rect">
            <a:avLst/>
          </a:prstGeom>
        </p:spPr>
      </p:pic>
      <p:cxnSp>
        <p:nvCxnSpPr>
          <p:cNvPr id="13" name="Straight Arrow Connector 12">
            <a:extLst>
              <a:ext uri="{FF2B5EF4-FFF2-40B4-BE49-F238E27FC236}">
                <a16:creationId xmlns:a16="http://schemas.microsoft.com/office/drawing/2014/main" id="{3745637C-04A4-D36D-4FAE-4E7849479E55}"/>
              </a:ext>
            </a:extLst>
          </p:cNvPr>
          <p:cNvCxnSpPr>
            <a:cxnSpLocks/>
          </p:cNvCxnSpPr>
          <p:nvPr/>
        </p:nvCxnSpPr>
        <p:spPr>
          <a:xfrm>
            <a:off x="2146986" y="3971105"/>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844DFE3-470D-2795-2F41-C1E310E7C17D}"/>
              </a:ext>
            </a:extLst>
          </p:cNvPr>
          <p:cNvCxnSpPr>
            <a:cxnSpLocks/>
          </p:cNvCxnSpPr>
          <p:nvPr/>
        </p:nvCxnSpPr>
        <p:spPr>
          <a:xfrm>
            <a:off x="4250106" y="3971105"/>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28FBEE-E616-D8CE-45EC-B18A71227523}"/>
              </a:ext>
            </a:extLst>
          </p:cNvPr>
          <p:cNvCxnSpPr>
            <a:cxnSpLocks/>
          </p:cNvCxnSpPr>
          <p:nvPr/>
        </p:nvCxnSpPr>
        <p:spPr>
          <a:xfrm>
            <a:off x="5482369" y="3971105"/>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B5CC904-B8E9-C76C-F521-50D38AB1B265}"/>
              </a:ext>
            </a:extLst>
          </p:cNvPr>
          <p:cNvCxnSpPr>
            <a:cxnSpLocks/>
          </p:cNvCxnSpPr>
          <p:nvPr/>
        </p:nvCxnSpPr>
        <p:spPr>
          <a:xfrm>
            <a:off x="7132644" y="3962396"/>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7CC3E2-111C-9077-7B29-D45A062740C9}"/>
              </a:ext>
            </a:extLst>
          </p:cNvPr>
          <p:cNvCxnSpPr>
            <a:cxnSpLocks/>
          </p:cNvCxnSpPr>
          <p:nvPr/>
        </p:nvCxnSpPr>
        <p:spPr>
          <a:xfrm>
            <a:off x="8586975" y="3971105"/>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6DDCC7A-0192-8B74-76B2-9A924FC2A77A}"/>
              </a:ext>
            </a:extLst>
          </p:cNvPr>
          <p:cNvCxnSpPr>
            <a:cxnSpLocks/>
          </p:cNvCxnSpPr>
          <p:nvPr/>
        </p:nvCxnSpPr>
        <p:spPr>
          <a:xfrm>
            <a:off x="10010826" y="3975454"/>
            <a:ext cx="0" cy="189082"/>
          </a:xfrm>
          <a:prstGeom prst="straightConnector1">
            <a:avLst/>
          </a:prstGeom>
          <a:ln w="38100">
            <a:solidFill>
              <a:srgbClr val="6858A9"/>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8788A47-3B96-66DC-D613-41AE45D539F1}"/>
              </a:ext>
            </a:extLst>
          </p:cNvPr>
          <p:cNvSpPr txBox="1"/>
          <p:nvPr/>
        </p:nvSpPr>
        <p:spPr>
          <a:xfrm>
            <a:off x="4735286" y="1053438"/>
            <a:ext cx="7198200" cy="646331"/>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Sub-element description: </a:t>
            </a:r>
            <a:r>
              <a:rPr lang="en-US" sz="1400" dirty="0">
                <a:solidFill>
                  <a:schemeClr val="bg1">
                    <a:lumMod val="50000"/>
                  </a:schemeClr>
                </a:solidFill>
              </a:rPr>
              <a:t>Supports students to develop an appreciation of their personal qualities and areas for growth. Through acknowledgment and assessment of their thoughts, feelings, actions and abilities, students can plan for growth across a range of contexts.</a:t>
            </a:r>
            <a:endParaRPr lang="en-AU" sz="1400" dirty="0">
              <a:solidFill>
                <a:schemeClr val="bg1">
                  <a:lumMod val="50000"/>
                </a:schemeClr>
              </a:solidFill>
            </a:endParaRPr>
          </a:p>
        </p:txBody>
      </p:sp>
    </p:spTree>
    <p:extLst>
      <p:ext uri="{BB962C8B-B14F-4D97-AF65-F5344CB8AC3E}">
        <p14:creationId xmlns:p14="http://schemas.microsoft.com/office/powerpoint/2010/main" val="3690662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8ED26-8537-E410-A148-F5110FF3796E}"/>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26137FAB-4EBD-B629-6AF8-F583A00E8C8E}"/>
              </a:ext>
            </a:extLst>
          </p:cNvPr>
          <p:cNvPicPr>
            <a:picLocks noChangeAspect="1"/>
          </p:cNvPicPr>
          <p:nvPr/>
        </p:nvPicPr>
        <p:blipFill>
          <a:blip r:embed="rId3" cstate="screen">
            <a:extLst>
              <a:ext uri="{28A0092B-C50C-407E-A947-70E740481C1C}">
                <a14:useLocalDpi xmlns:a14="http://schemas.microsoft.com/office/drawing/2010/main"/>
              </a:ext>
            </a:extLst>
          </a:blip>
          <a:srcRect t="-1"/>
          <a:stretch/>
        </p:blipFill>
        <p:spPr>
          <a:xfrm>
            <a:off x="485404" y="2125797"/>
            <a:ext cx="9678199" cy="2534369"/>
          </a:xfrm>
          <a:prstGeom prst="rect">
            <a:avLst/>
          </a:prstGeom>
        </p:spPr>
      </p:pic>
      <p:pic>
        <p:nvPicPr>
          <p:cNvPr id="5" name="Picture 4">
            <a:extLst>
              <a:ext uri="{FF2B5EF4-FFF2-40B4-BE49-F238E27FC236}">
                <a16:creationId xmlns:a16="http://schemas.microsoft.com/office/drawing/2014/main" id="{673A97FA-691C-F59D-7F6A-995110A36C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072" y="708243"/>
            <a:ext cx="1408488" cy="1318671"/>
          </a:xfrm>
          <a:prstGeom prst="rect">
            <a:avLst/>
          </a:prstGeom>
        </p:spPr>
      </p:pic>
      <p:sp>
        <p:nvSpPr>
          <p:cNvPr id="2" name="Title 1">
            <a:extLst>
              <a:ext uri="{FF2B5EF4-FFF2-40B4-BE49-F238E27FC236}">
                <a16:creationId xmlns:a16="http://schemas.microsoft.com/office/drawing/2014/main" id="{2E4FB245-9EA4-F40D-E6E6-A26A5EAE1C1B}"/>
              </a:ext>
            </a:extLst>
          </p:cNvPr>
          <p:cNvSpPr>
            <a:spLocks noGrp="1"/>
          </p:cNvSpPr>
          <p:nvPr>
            <p:ph type="title"/>
          </p:nvPr>
        </p:nvSpPr>
        <p:spPr>
          <a:xfrm>
            <a:off x="436033" y="366183"/>
            <a:ext cx="10838664" cy="591023"/>
          </a:xfrm>
        </p:spPr>
        <p:txBody>
          <a:bodyPr>
            <a:normAutofit/>
          </a:bodyPr>
          <a:lstStyle/>
          <a:p>
            <a:r>
              <a:rPr lang="en-AU"/>
              <a:t>Identifying connections to learning area content </a:t>
            </a:r>
          </a:p>
        </p:txBody>
      </p:sp>
      <p:sp>
        <p:nvSpPr>
          <p:cNvPr id="16" name="TextBox 15">
            <a:extLst>
              <a:ext uri="{FF2B5EF4-FFF2-40B4-BE49-F238E27FC236}">
                <a16:creationId xmlns:a16="http://schemas.microsoft.com/office/drawing/2014/main" id="{7BBD2DBC-E277-67A6-B59A-61947B51510A}"/>
              </a:ext>
            </a:extLst>
          </p:cNvPr>
          <p:cNvSpPr txBox="1"/>
          <p:nvPr/>
        </p:nvSpPr>
        <p:spPr>
          <a:xfrm>
            <a:off x="485404" y="1923872"/>
            <a:ext cx="7354318" cy="200055"/>
          </a:xfrm>
          <a:prstGeom prst="rect">
            <a:avLst/>
          </a:prstGeom>
          <a:solidFill>
            <a:schemeClr val="bg1"/>
          </a:solidFill>
          <a:ln>
            <a:noFill/>
          </a:ln>
          <a:effectLst/>
        </p:spPr>
        <p:txBody>
          <a:bodyPr wrap="square" lIns="0" tIns="0" rIns="0" bIns="0" rtlCol="0">
            <a:spAutoFit/>
          </a:bodyPr>
          <a:lstStyle/>
          <a:p>
            <a:pPr>
              <a:spcBef>
                <a:spcPts val="0"/>
              </a:spcBef>
            </a:pPr>
            <a:r>
              <a:rPr lang="en-US" sz="1300" b="1">
                <a:solidFill>
                  <a:schemeClr val="bg1">
                    <a:lumMod val="50000"/>
                  </a:schemeClr>
                </a:solidFill>
              </a:rPr>
              <a:t>Learning continuum</a:t>
            </a:r>
            <a:endParaRPr lang="en-AU" sz="1300" i="1">
              <a:solidFill>
                <a:schemeClr val="bg1">
                  <a:lumMod val="50000"/>
                </a:schemeClr>
              </a:solidFill>
            </a:endParaRPr>
          </a:p>
        </p:txBody>
      </p:sp>
      <p:sp>
        <p:nvSpPr>
          <p:cNvPr id="32" name="TextBox 31">
            <a:extLst>
              <a:ext uri="{FF2B5EF4-FFF2-40B4-BE49-F238E27FC236}">
                <a16:creationId xmlns:a16="http://schemas.microsoft.com/office/drawing/2014/main" id="{8E16082F-BC23-B2EA-8CD4-5F7D7D017CDD}"/>
              </a:ext>
            </a:extLst>
          </p:cNvPr>
          <p:cNvSpPr txBox="1"/>
          <p:nvPr/>
        </p:nvSpPr>
        <p:spPr>
          <a:xfrm>
            <a:off x="4627936" y="968094"/>
            <a:ext cx="7354318" cy="861774"/>
          </a:xfrm>
          <a:prstGeom prst="rect">
            <a:avLst/>
          </a:prstGeom>
          <a:solidFill>
            <a:schemeClr val="bg1"/>
          </a:solidFill>
          <a:ln>
            <a:noFill/>
          </a:ln>
          <a:effectLst/>
        </p:spPr>
        <p:txBody>
          <a:bodyPr wrap="square" lIns="0" tIns="0" rIns="0" bIns="0" rtlCol="0">
            <a:spAutoFit/>
          </a:bodyPr>
          <a:lstStyle/>
          <a:p>
            <a:pPr>
              <a:spcBef>
                <a:spcPts val="0"/>
              </a:spcBef>
            </a:pPr>
            <a:r>
              <a:rPr lang="en-US" sz="1400" b="1" dirty="0">
                <a:solidFill>
                  <a:schemeClr val="bg1">
                    <a:lumMod val="50000"/>
                  </a:schemeClr>
                </a:solidFill>
              </a:rPr>
              <a:t>Sub-element description:  </a:t>
            </a:r>
            <a:r>
              <a:rPr lang="en-US" sz="1400" dirty="0">
                <a:solidFill>
                  <a:schemeClr val="bg1">
                    <a:lumMod val="50000"/>
                  </a:schemeClr>
                </a:solidFill>
              </a:rPr>
              <a:t>Supports students to narrow or expand the focus of their thinking and explore ideas and concepts critically and creatively. When they develop different kinds of questions, students can further their inquiry. They can find more information about a topic and form a better understanding of how something works or why something is the way it is.</a:t>
            </a:r>
          </a:p>
        </p:txBody>
      </p:sp>
      <p:sp>
        <p:nvSpPr>
          <p:cNvPr id="8" name="Isosceles Triangle 7">
            <a:extLst>
              <a:ext uri="{FF2B5EF4-FFF2-40B4-BE49-F238E27FC236}">
                <a16:creationId xmlns:a16="http://schemas.microsoft.com/office/drawing/2014/main" id="{AC869CBF-5EE3-66C2-3651-4D8D5AE83A69}"/>
              </a:ext>
            </a:extLst>
          </p:cNvPr>
          <p:cNvSpPr/>
          <p:nvPr/>
        </p:nvSpPr>
        <p:spPr>
          <a:xfrm rot="5400000" flipH="1">
            <a:off x="4183179" y="939105"/>
            <a:ext cx="338554" cy="379787"/>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pic>
        <p:nvPicPr>
          <p:cNvPr id="11" name="Picture 10">
            <a:extLst>
              <a:ext uri="{FF2B5EF4-FFF2-40B4-BE49-F238E27FC236}">
                <a16:creationId xmlns:a16="http://schemas.microsoft.com/office/drawing/2014/main" id="{47B74049-B6DA-E252-DC84-58CA41EFA2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033" y="748723"/>
            <a:ext cx="1196226" cy="1219681"/>
          </a:xfrm>
          <a:prstGeom prst="rect">
            <a:avLst/>
          </a:prstGeom>
        </p:spPr>
      </p:pic>
      <p:sp>
        <p:nvSpPr>
          <p:cNvPr id="37" name="TextBox 36">
            <a:extLst>
              <a:ext uri="{FF2B5EF4-FFF2-40B4-BE49-F238E27FC236}">
                <a16:creationId xmlns:a16="http://schemas.microsoft.com/office/drawing/2014/main" id="{E2ECF72C-590E-7B86-2851-3328330D6918}"/>
              </a:ext>
            </a:extLst>
          </p:cNvPr>
          <p:cNvSpPr txBox="1"/>
          <p:nvPr/>
        </p:nvSpPr>
        <p:spPr>
          <a:xfrm>
            <a:off x="2002562" y="947530"/>
            <a:ext cx="2160001" cy="338554"/>
          </a:xfrm>
          <a:prstGeom prst="rect">
            <a:avLst/>
          </a:prstGeom>
          <a:solidFill>
            <a:schemeClr val="accent2">
              <a:lumMod val="20000"/>
              <a:lumOff val="80000"/>
            </a:schemeClr>
          </a:solidFill>
        </p:spPr>
        <p:txBody>
          <a:bodyPr wrap="square" rtlCol="0">
            <a:spAutoFit/>
          </a:bodyPr>
          <a:lstStyle/>
          <a:p>
            <a:pPr algn="ctr" defTabSz="1219170" fontAlgn="base">
              <a:spcBef>
                <a:spcPts val="800"/>
              </a:spcBef>
              <a:spcAft>
                <a:spcPct val="0"/>
              </a:spcAft>
            </a:pPr>
            <a:r>
              <a:rPr lang="en-AU" sz="1600" dirty="0">
                <a:solidFill>
                  <a:srgbClr val="000000"/>
                </a:solidFill>
                <a:latin typeface="Arial" charset="0"/>
              </a:rPr>
              <a:t>Develop questions</a:t>
            </a:r>
          </a:p>
        </p:txBody>
      </p:sp>
      <p:sp>
        <p:nvSpPr>
          <p:cNvPr id="38" name="Isosceles Triangle 37">
            <a:extLst>
              <a:ext uri="{FF2B5EF4-FFF2-40B4-BE49-F238E27FC236}">
                <a16:creationId xmlns:a16="http://schemas.microsoft.com/office/drawing/2014/main" id="{83C5783E-7D48-BD62-8578-998F2B8C08CA}"/>
              </a:ext>
            </a:extLst>
          </p:cNvPr>
          <p:cNvSpPr/>
          <p:nvPr/>
        </p:nvSpPr>
        <p:spPr>
          <a:xfrm rot="16200000">
            <a:off x="1671285" y="954807"/>
            <a:ext cx="338554" cy="324000"/>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graphicFrame>
        <p:nvGraphicFramePr>
          <p:cNvPr id="7" name="Table 6">
            <a:extLst>
              <a:ext uri="{FF2B5EF4-FFF2-40B4-BE49-F238E27FC236}">
                <a16:creationId xmlns:a16="http://schemas.microsoft.com/office/drawing/2014/main" id="{697B7B70-CF4F-96DF-1914-437F5F8511CA}"/>
              </a:ext>
            </a:extLst>
          </p:cNvPr>
          <p:cNvGraphicFramePr>
            <a:graphicFrameLocks noGrp="1"/>
          </p:cNvGraphicFramePr>
          <p:nvPr>
            <p:extLst>
              <p:ext uri="{D42A27DB-BD31-4B8C-83A1-F6EECF244321}">
                <p14:modId xmlns:p14="http://schemas.microsoft.com/office/powerpoint/2010/main" val="2152692398"/>
              </p:ext>
            </p:extLst>
          </p:nvPr>
        </p:nvGraphicFramePr>
        <p:xfrm>
          <a:off x="1509623" y="4658283"/>
          <a:ext cx="8653980" cy="1051560"/>
        </p:xfrm>
        <a:graphic>
          <a:graphicData uri="http://schemas.openxmlformats.org/drawingml/2006/table">
            <a:tbl>
              <a:tblPr firstRow="1" bandRow="1">
                <a:tableStyleId>{5940675A-B579-460E-94D1-54222C63F5DA}</a:tableStyleId>
              </a:tblPr>
              <a:tblGrid>
                <a:gridCol w="1454803">
                  <a:extLst>
                    <a:ext uri="{9D8B030D-6E8A-4147-A177-3AD203B41FA5}">
                      <a16:colId xmlns:a16="http://schemas.microsoft.com/office/drawing/2014/main" val="3197418839"/>
                    </a:ext>
                  </a:extLst>
                </a:gridCol>
                <a:gridCol w="1437968">
                  <a:extLst>
                    <a:ext uri="{9D8B030D-6E8A-4147-A177-3AD203B41FA5}">
                      <a16:colId xmlns:a16="http://schemas.microsoft.com/office/drawing/2014/main" val="1902861017"/>
                    </a:ext>
                  </a:extLst>
                </a:gridCol>
                <a:gridCol w="1430593">
                  <a:extLst>
                    <a:ext uri="{9D8B030D-6E8A-4147-A177-3AD203B41FA5}">
                      <a16:colId xmlns:a16="http://schemas.microsoft.com/office/drawing/2014/main" val="3499461828"/>
                    </a:ext>
                  </a:extLst>
                </a:gridCol>
                <a:gridCol w="1445342">
                  <a:extLst>
                    <a:ext uri="{9D8B030D-6E8A-4147-A177-3AD203B41FA5}">
                      <a16:colId xmlns:a16="http://schemas.microsoft.com/office/drawing/2014/main" val="2858527936"/>
                    </a:ext>
                  </a:extLst>
                </a:gridCol>
                <a:gridCol w="1437968">
                  <a:extLst>
                    <a:ext uri="{9D8B030D-6E8A-4147-A177-3AD203B41FA5}">
                      <a16:colId xmlns:a16="http://schemas.microsoft.com/office/drawing/2014/main" val="3422882292"/>
                    </a:ext>
                  </a:extLst>
                </a:gridCol>
                <a:gridCol w="1447306">
                  <a:extLst>
                    <a:ext uri="{9D8B030D-6E8A-4147-A177-3AD203B41FA5}">
                      <a16:colId xmlns:a16="http://schemas.microsoft.com/office/drawing/2014/main" val="1982694862"/>
                    </a:ext>
                  </a:extLst>
                </a:gridCol>
              </a:tblGrid>
              <a:tr h="923737">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AC9HSFS01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pose questions about familiar objects, people, places and events</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231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AC9HS2FS02</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develop questions about objects, people, places and events in the past and present</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231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AC9HS4S01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develop questions to guide investigations about people, events, places and issues</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231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AC9HS6S01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develop questions to investigate people, events, developments, places and systems</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231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AC9HG8S01</a:t>
                      </a:r>
                      <a:br>
                        <a:rPr kumimoji="0" lang="en-US" sz="900" b="0"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develop questions for a geographical inquiry related to a phenomenon or challenge</a:t>
                      </a:r>
                      <a:endParaRPr kumimoji="0" lang="en-AU" sz="900" b="0" i="0" u="none" strike="noStrike" kern="1200" cap="none" spc="0" normalizeH="0" baseline="0" noProof="0">
                        <a:ln>
                          <a:noFill/>
                        </a:ln>
                        <a:solidFill>
                          <a:schemeClr val="bg1"/>
                        </a:solidFill>
                        <a:effectLst/>
                        <a:uLnTx/>
                        <a:uFillTx/>
                        <a:latin typeface="Arial" charset="0"/>
                        <a:ea typeface="+mn-ea"/>
                        <a:cs typeface="+mn-cs"/>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231A"/>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charset="0"/>
                          <a:ea typeface="+mn-ea"/>
                          <a:cs typeface="+mn-cs"/>
                        </a:rPr>
                        <a:t>AC9HG10S01</a:t>
                      </a:r>
                      <a:br>
                        <a:rPr kumimoji="0" lang="en-US" sz="900" b="1" i="0" u="none" strike="noStrike" kern="1200" cap="none" spc="0" normalizeH="0" baseline="0" noProof="0">
                          <a:ln>
                            <a:noFill/>
                          </a:ln>
                          <a:solidFill>
                            <a:schemeClr val="bg1"/>
                          </a:solidFill>
                          <a:effectLst/>
                          <a:uLnTx/>
                          <a:uFillTx/>
                          <a:latin typeface="Arial" charset="0"/>
                          <a:ea typeface="+mn-ea"/>
                          <a:cs typeface="+mn-cs"/>
                        </a:rPr>
                      </a:br>
                      <a:r>
                        <a:rPr kumimoji="0" lang="en-US" sz="900" b="0" i="0" u="none" strike="noStrike" kern="1200" cap="none" spc="0" normalizeH="0" baseline="0" noProof="0">
                          <a:ln>
                            <a:noFill/>
                          </a:ln>
                          <a:solidFill>
                            <a:schemeClr val="bg1"/>
                          </a:solidFill>
                          <a:effectLst/>
                          <a:uLnTx/>
                          <a:uFillTx/>
                          <a:latin typeface="Arial" charset="0"/>
                          <a:ea typeface="+mn-ea"/>
                          <a:cs typeface="+mn-cs"/>
                        </a:rPr>
                        <a:t>develop a range of questions for a geographical inquiry related to a phenomenon or challenge</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231A"/>
                    </a:solidFill>
                  </a:tcPr>
                </a:tc>
                <a:extLst>
                  <a:ext uri="{0D108BD9-81ED-4DB2-BD59-A6C34878D82A}">
                    <a16:rowId xmlns:a16="http://schemas.microsoft.com/office/drawing/2014/main" val="4069392379"/>
                  </a:ext>
                </a:extLst>
              </a:tr>
            </a:tbl>
          </a:graphicData>
        </a:graphic>
      </p:graphicFrame>
      <p:cxnSp>
        <p:nvCxnSpPr>
          <p:cNvPr id="23" name="Straight Arrow Connector 22">
            <a:extLst>
              <a:ext uri="{FF2B5EF4-FFF2-40B4-BE49-F238E27FC236}">
                <a16:creationId xmlns:a16="http://schemas.microsoft.com/office/drawing/2014/main" id="{99B91F59-4165-4549-C8D4-184645865AA9}"/>
              </a:ext>
            </a:extLst>
          </p:cNvPr>
          <p:cNvCxnSpPr>
            <a:cxnSpLocks/>
          </p:cNvCxnSpPr>
          <p:nvPr/>
        </p:nvCxnSpPr>
        <p:spPr>
          <a:xfrm>
            <a:off x="3355802" y="4354281"/>
            <a:ext cx="0" cy="289544"/>
          </a:xfrm>
          <a:prstGeom prst="straightConnector1">
            <a:avLst/>
          </a:prstGeom>
          <a:ln w="38100">
            <a:solidFill>
              <a:srgbClr val="E1231A"/>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45BA9B7-9823-DE69-5706-10FDD9C1D62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68696" y="781356"/>
            <a:ext cx="1263563" cy="1154414"/>
          </a:xfrm>
          <a:prstGeom prst="rect">
            <a:avLst/>
          </a:prstGeom>
        </p:spPr>
      </p:pic>
      <p:cxnSp>
        <p:nvCxnSpPr>
          <p:cNvPr id="44" name="Straight Arrow Connector 43">
            <a:extLst>
              <a:ext uri="{FF2B5EF4-FFF2-40B4-BE49-F238E27FC236}">
                <a16:creationId xmlns:a16="http://schemas.microsoft.com/office/drawing/2014/main" id="{23B56EB8-5279-866D-DC83-6331678AB8F5}"/>
              </a:ext>
            </a:extLst>
          </p:cNvPr>
          <p:cNvCxnSpPr>
            <a:cxnSpLocks/>
          </p:cNvCxnSpPr>
          <p:nvPr/>
        </p:nvCxnSpPr>
        <p:spPr>
          <a:xfrm>
            <a:off x="1914534" y="4368739"/>
            <a:ext cx="0" cy="289544"/>
          </a:xfrm>
          <a:prstGeom prst="straightConnector1">
            <a:avLst/>
          </a:prstGeom>
          <a:ln w="38100">
            <a:solidFill>
              <a:srgbClr val="E1231A"/>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BD8A92-CA4D-B11F-02C0-8BC7AF0FC615}"/>
              </a:ext>
            </a:extLst>
          </p:cNvPr>
          <p:cNvCxnSpPr>
            <a:cxnSpLocks/>
          </p:cNvCxnSpPr>
          <p:nvPr/>
        </p:nvCxnSpPr>
        <p:spPr>
          <a:xfrm>
            <a:off x="4770944" y="4368739"/>
            <a:ext cx="0" cy="289544"/>
          </a:xfrm>
          <a:prstGeom prst="straightConnector1">
            <a:avLst/>
          </a:prstGeom>
          <a:ln w="38100">
            <a:solidFill>
              <a:srgbClr val="E1231A"/>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C44EF97-0C11-8A00-9116-140BDB079B83}"/>
              </a:ext>
            </a:extLst>
          </p:cNvPr>
          <p:cNvCxnSpPr>
            <a:cxnSpLocks/>
          </p:cNvCxnSpPr>
          <p:nvPr/>
        </p:nvCxnSpPr>
        <p:spPr>
          <a:xfrm>
            <a:off x="6225276" y="4368739"/>
            <a:ext cx="0" cy="289544"/>
          </a:xfrm>
          <a:prstGeom prst="straightConnector1">
            <a:avLst/>
          </a:prstGeom>
          <a:ln w="38100">
            <a:solidFill>
              <a:srgbClr val="E1231A"/>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FBDA1244-5470-941F-3B2F-961F8D422375}"/>
              </a:ext>
            </a:extLst>
          </p:cNvPr>
          <p:cNvCxnSpPr>
            <a:cxnSpLocks/>
          </p:cNvCxnSpPr>
          <p:nvPr/>
        </p:nvCxnSpPr>
        <p:spPr>
          <a:xfrm>
            <a:off x="7453184" y="4368739"/>
            <a:ext cx="0" cy="289544"/>
          </a:xfrm>
          <a:prstGeom prst="straightConnector1">
            <a:avLst/>
          </a:prstGeom>
          <a:ln w="38100">
            <a:solidFill>
              <a:srgbClr val="E1231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CE8BD5B-3327-01D0-DF36-808D8CE867A2}"/>
              </a:ext>
            </a:extLst>
          </p:cNvPr>
          <p:cNvCxnSpPr>
            <a:cxnSpLocks/>
          </p:cNvCxnSpPr>
          <p:nvPr/>
        </p:nvCxnSpPr>
        <p:spPr>
          <a:xfrm>
            <a:off x="8872682" y="4368739"/>
            <a:ext cx="0" cy="289544"/>
          </a:xfrm>
          <a:prstGeom prst="straightConnector1">
            <a:avLst/>
          </a:prstGeom>
          <a:ln w="38100">
            <a:solidFill>
              <a:srgbClr val="E1231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1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B1D82-4148-48AB-738D-C037A3D2C31F}"/>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2DA026E-B22E-250A-2064-F1D13C094090}"/>
              </a:ext>
            </a:extLst>
          </p:cNvPr>
          <p:cNvGraphicFramePr/>
          <p:nvPr>
            <p:extLst>
              <p:ext uri="{D42A27DB-BD31-4B8C-83A1-F6EECF244321}">
                <p14:modId xmlns:p14="http://schemas.microsoft.com/office/powerpoint/2010/main" val="3158816994"/>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9AF25AC0-9D50-8FE1-3C59-0DA664AC1CB9}"/>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158764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09B5-CD4F-FAF9-F2D4-BB719A801AE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C90DE58-4DA7-4135-50E5-B7E3DBA0D598}"/>
              </a:ext>
            </a:extLst>
          </p:cNvPr>
          <p:cNvSpPr txBox="1">
            <a:spLocks/>
          </p:cNvSpPr>
          <p:nvPr/>
        </p:nvSpPr>
        <p:spPr>
          <a:xfrm>
            <a:off x="436033" y="366184"/>
            <a:ext cx="10435167" cy="58916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An approach for embedding the capability in planning</a:t>
            </a:r>
          </a:p>
        </p:txBody>
      </p:sp>
      <p:sp>
        <p:nvSpPr>
          <p:cNvPr id="8" name="Rectangle: Rounded Corners 7">
            <a:extLst>
              <a:ext uri="{FF2B5EF4-FFF2-40B4-BE49-F238E27FC236}">
                <a16:creationId xmlns:a16="http://schemas.microsoft.com/office/drawing/2014/main" id="{F9BBB11F-7979-66C7-172E-ECE362B0BB43}"/>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10" name="Rectangle: Rounded Corners 9">
            <a:extLst>
              <a:ext uri="{FF2B5EF4-FFF2-40B4-BE49-F238E27FC236}">
                <a16:creationId xmlns:a16="http://schemas.microsoft.com/office/drawing/2014/main" id="{506E4E66-C2F5-E0D1-2CCA-4B3A92D81BB1}"/>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6B40854C-FF70-CF6C-E510-79D5981C9305}"/>
              </a:ext>
            </a:extLst>
          </p:cNvPr>
          <p:cNvSpPr/>
          <p:nvPr/>
        </p:nvSpPr>
        <p:spPr>
          <a:xfrm>
            <a:off x="8984910" y="2105560"/>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03FAA93D-E5B8-8F8E-CF61-510C7D37AC39}"/>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17" name="TextBox 16">
            <a:extLst>
              <a:ext uri="{FF2B5EF4-FFF2-40B4-BE49-F238E27FC236}">
                <a16:creationId xmlns:a16="http://schemas.microsoft.com/office/drawing/2014/main" id="{24419B4F-F650-031A-D7B9-534B2F8E74A1}"/>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BB554"/>
                </a:solidFill>
                <a:latin typeface="Arial"/>
                <a:cs typeface="Arial"/>
              </a:rPr>
              <a:t>Sequence teaching and learning</a:t>
            </a:r>
            <a:endParaRPr lang="en-AU" sz="1867" b="1">
              <a:solidFill>
                <a:srgbClr val="3BB554"/>
              </a:solidFill>
              <a:latin typeface="Calibri" panose="020F0502020204030204"/>
            </a:endParaRPr>
          </a:p>
        </p:txBody>
      </p:sp>
      <p:cxnSp>
        <p:nvCxnSpPr>
          <p:cNvPr id="30" name="Straight Arrow Connector 29">
            <a:extLst>
              <a:ext uri="{FF2B5EF4-FFF2-40B4-BE49-F238E27FC236}">
                <a16:creationId xmlns:a16="http://schemas.microsoft.com/office/drawing/2014/main" id="{A1E83BAC-8886-0800-9ED7-52C63A3B44C5}"/>
              </a:ext>
            </a:extLst>
          </p:cNvPr>
          <p:cNvCxnSpPr>
            <a:cxnSpLocks/>
          </p:cNvCxnSpPr>
          <p:nvPr/>
        </p:nvCxnSpPr>
        <p:spPr>
          <a:xfrm>
            <a:off x="4812545" y="1812371"/>
            <a:ext cx="6029815" cy="0"/>
          </a:xfrm>
          <a:prstGeom prst="straightConnector1">
            <a:avLst/>
          </a:prstGeom>
          <a:ln w="38100">
            <a:solidFill>
              <a:srgbClr val="3BB55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C1FBCC7-D206-B40D-2AF8-F9D92825C4EF}"/>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7B3260B5-FD84-FCF2-3315-B62A052AA2F0}"/>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2823D38E-91A8-5C4D-4388-C3AA6AF9AA01}"/>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7EC1FDB2-5643-339C-501C-3C5DF40D2156}"/>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CBFC0732-7A6D-1DCD-4C18-F0998C283DE6}"/>
              </a:ext>
            </a:extLst>
          </p:cNvPr>
          <p:cNvSpPr txBox="1"/>
          <p:nvPr/>
        </p:nvSpPr>
        <p:spPr>
          <a:xfrm>
            <a:off x="446034" y="2981278"/>
            <a:ext cx="1780938" cy="353943"/>
          </a:xfrm>
          <a:prstGeom prst="rect">
            <a:avLst/>
          </a:prstGeom>
          <a:noFill/>
        </p:spPr>
        <p:txBody>
          <a:bodyPr wrap="square" lIns="121920" tIns="60960" rIns="121920" bIns="60960" rtlCol="0" anchor="t">
            <a:spAutoFit/>
          </a:bodyPr>
          <a:lstStyle/>
          <a:p>
            <a:pPr algn="ctr" defTabSz="914377">
              <a:defRPr/>
            </a:pPr>
            <a:r>
              <a:rPr lang="en-AU" sz="1500" b="1" dirty="0">
                <a:solidFill>
                  <a:srgbClr val="7F7F7F"/>
                </a:solidFill>
                <a:latin typeface="Arial"/>
                <a:cs typeface="Arial"/>
              </a:rPr>
              <a:t>Learning area</a:t>
            </a:r>
            <a:endParaRPr lang="en-AU" sz="1500" b="1" dirty="0">
              <a:solidFill>
                <a:srgbClr val="7F7F7F"/>
              </a:solidFill>
              <a:latin typeface="Calibri" panose="020F0502020204030204"/>
            </a:endParaRPr>
          </a:p>
        </p:txBody>
      </p:sp>
      <p:cxnSp>
        <p:nvCxnSpPr>
          <p:cNvPr id="37" name="Straight Arrow Connector 36">
            <a:extLst>
              <a:ext uri="{FF2B5EF4-FFF2-40B4-BE49-F238E27FC236}">
                <a16:creationId xmlns:a16="http://schemas.microsoft.com/office/drawing/2014/main" id="{650C923D-63DD-BC1F-DF2A-23B34C796D10}"/>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F38BC74-0FBA-7549-3EF9-FD8673659984}"/>
              </a:ext>
            </a:extLst>
          </p:cNvPr>
          <p:cNvSpPr txBox="1"/>
          <p:nvPr/>
        </p:nvSpPr>
        <p:spPr>
          <a:xfrm>
            <a:off x="2406411" y="2981278"/>
            <a:ext cx="2137126" cy="353943"/>
          </a:xfrm>
          <a:prstGeom prst="rect">
            <a:avLst/>
          </a:prstGeom>
          <a:noFill/>
        </p:spPr>
        <p:txBody>
          <a:bodyPr wrap="square" lIns="0" tIns="60960" rIns="0" bIns="60960" rtlCol="0" anchor="t">
            <a:spAutoFit/>
          </a:bodyPr>
          <a:lstStyle/>
          <a:p>
            <a:pPr algn="ctr" defTabSz="914377">
              <a:defRPr/>
            </a:pPr>
            <a:r>
              <a:rPr lang="en-AU" sz="1500" b="1">
                <a:solidFill>
                  <a:srgbClr val="7F7F7F"/>
                </a:solidFill>
                <a:latin typeface="Arial"/>
                <a:cs typeface="Arial"/>
              </a:rPr>
              <a:t>General capability</a:t>
            </a:r>
            <a:endParaRPr lang="en-AU" sz="1500" b="1">
              <a:solidFill>
                <a:srgbClr val="7F7F7F"/>
              </a:solidFill>
              <a:latin typeface="Calibri" panose="020F0502020204030204"/>
            </a:endParaRPr>
          </a:p>
        </p:txBody>
      </p:sp>
      <p:cxnSp>
        <p:nvCxnSpPr>
          <p:cNvPr id="39" name="Straight Connector 38">
            <a:extLst>
              <a:ext uri="{FF2B5EF4-FFF2-40B4-BE49-F238E27FC236}">
                <a16:creationId xmlns:a16="http://schemas.microsoft.com/office/drawing/2014/main" id="{E2F35C33-9B9B-E480-5A92-C8AF39606E9D}"/>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5F1ED692-6721-7921-DD34-CCB3CC90951B}"/>
              </a:ext>
            </a:extLst>
          </p:cNvPr>
          <p:cNvSpPr/>
          <p:nvPr/>
        </p:nvSpPr>
        <p:spPr>
          <a:xfrm>
            <a:off x="5240001"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Select and sequence learning activities </a:t>
            </a:r>
            <a:br>
              <a:rPr lang="en-US" sz="1600">
                <a:solidFill>
                  <a:srgbClr val="000000"/>
                </a:solidFill>
                <a:latin typeface="Arial" panose="020B0604020202020204" pitchFamily="34" charset="0"/>
                <a:cs typeface="Arial" panose="020B0604020202020204" pitchFamily="34" charset="0"/>
              </a:rPr>
            </a:br>
            <a:r>
              <a:rPr lang="en-US" sz="1600">
                <a:solidFill>
                  <a:srgbClr val="000000"/>
                </a:solidFill>
                <a:latin typeface="Arial" panose="020B0604020202020204" pitchFamily="34" charset="0"/>
                <a:cs typeface="Arial" panose="020B0604020202020204" pitchFamily="34" charset="0"/>
              </a:rPr>
              <a:t>within </a:t>
            </a:r>
            <a:br>
              <a:rPr lang="en-US" sz="1600">
                <a:solidFill>
                  <a:srgbClr val="000000"/>
                </a:solidFill>
                <a:latin typeface="Arial" panose="020B0604020202020204" pitchFamily="34" charset="0"/>
                <a:cs typeface="Arial" panose="020B0604020202020204" pitchFamily="34" charset="0"/>
              </a:rPr>
            </a:br>
            <a:r>
              <a:rPr lang="en-US" sz="1600">
                <a:solidFill>
                  <a:srgbClr val="000000"/>
                </a:solidFill>
                <a:latin typeface="Arial" panose="020B0604020202020204" pitchFamily="34" charset="0"/>
                <a:cs typeface="Arial" panose="020B0604020202020204" pitchFamily="34" charset="0"/>
              </a:rPr>
              <a:t>planning</a:t>
            </a:r>
          </a:p>
        </p:txBody>
      </p:sp>
      <p:sp>
        <p:nvSpPr>
          <p:cNvPr id="41" name="Rectangle: Rounded Corners 40">
            <a:extLst>
              <a:ext uri="{FF2B5EF4-FFF2-40B4-BE49-F238E27FC236}">
                <a16:creationId xmlns:a16="http://schemas.microsoft.com/office/drawing/2014/main" id="{052A9C8F-C11C-84BE-3D81-739D63D3F2EA}"/>
              </a:ext>
            </a:extLst>
          </p:cNvPr>
          <p:cNvSpPr/>
          <p:nvPr/>
        </p:nvSpPr>
        <p:spPr>
          <a:xfrm>
            <a:off x="7112455" y="2105560"/>
            <a:ext cx="1584000" cy="1920000"/>
          </a:xfrm>
          <a:prstGeom prst="roundRect">
            <a:avLst/>
          </a:prstGeom>
          <a:solidFill>
            <a:srgbClr val="3AB65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Incorporate learning activities that model the general capability</a:t>
            </a:r>
          </a:p>
        </p:txBody>
      </p:sp>
    </p:spTree>
    <p:extLst>
      <p:ext uri="{BB962C8B-B14F-4D97-AF65-F5344CB8AC3E}">
        <p14:creationId xmlns:p14="http://schemas.microsoft.com/office/powerpoint/2010/main" val="24325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9B3B5-B61C-E201-102C-AB0C571511D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A508BAA-3E2B-963E-EF6B-A1BDB4345774}"/>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Identify curriculum</a:t>
            </a:r>
          </a:p>
        </p:txBody>
      </p:sp>
      <p:sp>
        <p:nvSpPr>
          <p:cNvPr id="2" name="Rectangle: Rounded Corners 1">
            <a:extLst>
              <a:ext uri="{FF2B5EF4-FFF2-40B4-BE49-F238E27FC236}">
                <a16:creationId xmlns:a16="http://schemas.microsoft.com/office/drawing/2014/main" id="{A1ECE2C6-513D-B50F-4CD5-009C0F63C01A}"/>
              </a:ext>
            </a:extLst>
          </p:cNvPr>
          <p:cNvSpPr/>
          <p:nvPr/>
        </p:nvSpPr>
        <p:spPr>
          <a:xfrm>
            <a:off x="548405" y="2110216"/>
            <a:ext cx="3763920" cy="816000"/>
          </a:xfrm>
          <a:prstGeom prst="roundRect">
            <a:avLst/>
          </a:prstGeom>
          <a:solidFill>
            <a:srgbClr val="149A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Identify authentic connections</a:t>
            </a:r>
          </a:p>
        </p:txBody>
      </p:sp>
      <p:sp>
        <p:nvSpPr>
          <p:cNvPr id="4" name="Rectangle: Rounded Corners 3">
            <a:extLst>
              <a:ext uri="{FF2B5EF4-FFF2-40B4-BE49-F238E27FC236}">
                <a16:creationId xmlns:a16="http://schemas.microsoft.com/office/drawing/2014/main" id="{79D25F12-D9CD-24F2-8060-C645F40B4EEB}"/>
              </a:ext>
            </a:extLst>
          </p:cNvPr>
          <p:cNvSpPr/>
          <p:nvPr/>
        </p:nvSpPr>
        <p:spPr>
          <a:xfrm>
            <a:off x="2728325" y="3324279"/>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Element/s</a:t>
            </a:r>
            <a:endParaRPr lang="en-AU" sz="1600">
              <a:solidFill>
                <a:srgbClr val="0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A2F215F0-FBF1-F96F-D31F-073C8858F3C4}"/>
              </a:ext>
            </a:extLst>
          </p:cNvPr>
          <p:cNvSpPr/>
          <p:nvPr/>
        </p:nvSpPr>
        <p:spPr>
          <a:xfrm>
            <a:off x="8984910"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chemeClr val="bg1"/>
                </a:solidFill>
                <a:latin typeface="Arial" panose="020B0604020202020204" pitchFamily="34" charset="0"/>
                <a:cs typeface="Arial" panose="020B0604020202020204" pitchFamily="34" charset="0"/>
              </a:rPr>
              <a:t>Provide opportunities for students to practise and receive feedback</a:t>
            </a:r>
          </a:p>
        </p:txBody>
      </p:sp>
      <p:sp>
        <p:nvSpPr>
          <p:cNvPr id="6" name="TextBox 5">
            <a:extLst>
              <a:ext uri="{FF2B5EF4-FFF2-40B4-BE49-F238E27FC236}">
                <a16:creationId xmlns:a16="http://schemas.microsoft.com/office/drawing/2014/main" id="{C907D402-7883-AEBB-E170-13E48ED84655}"/>
              </a:ext>
            </a:extLst>
          </p:cNvPr>
          <p:cNvSpPr txBox="1"/>
          <p:nvPr/>
        </p:nvSpPr>
        <p:spPr>
          <a:xfrm>
            <a:off x="823862" y="1340499"/>
            <a:ext cx="3031625" cy="410433"/>
          </a:xfrm>
          <a:prstGeom prst="rect">
            <a:avLst/>
          </a:prstGeom>
          <a:noFill/>
        </p:spPr>
        <p:txBody>
          <a:bodyPr wrap="square" lIns="121920" tIns="60960" rIns="121920" bIns="60960" rtlCol="0" anchor="t">
            <a:spAutoFit/>
          </a:bodyPr>
          <a:lstStyle/>
          <a:p>
            <a:pPr algn="ctr" defTabSz="914377">
              <a:defRPr/>
            </a:pPr>
            <a:r>
              <a:rPr lang="en-AU" sz="1867" b="1">
                <a:solidFill>
                  <a:srgbClr val="149A9A"/>
                </a:solidFill>
                <a:latin typeface="Arial"/>
                <a:cs typeface="Arial"/>
              </a:rPr>
              <a:t>Identify curriculum</a:t>
            </a:r>
            <a:endParaRPr lang="en-AU" sz="1867" b="1">
              <a:solidFill>
                <a:srgbClr val="149A9A"/>
              </a:solidFill>
              <a:latin typeface="Calibri" panose="020F0502020204030204"/>
            </a:endParaRPr>
          </a:p>
        </p:txBody>
      </p:sp>
      <p:sp>
        <p:nvSpPr>
          <p:cNvPr id="7" name="TextBox 6">
            <a:extLst>
              <a:ext uri="{FF2B5EF4-FFF2-40B4-BE49-F238E27FC236}">
                <a16:creationId xmlns:a16="http://schemas.microsoft.com/office/drawing/2014/main" id="{B1034377-B22C-9855-5B84-BFD6D8D858EC}"/>
              </a:ext>
            </a:extLst>
          </p:cNvPr>
          <p:cNvSpPr txBox="1"/>
          <p:nvPr/>
        </p:nvSpPr>
        <p:spPr>
          <a:xfrm>
            <a:off x="6112729" y="1335843"/>
            <a:ext cx="3889541" cy="410433"/>
          </a:xfrm>
          <a:prstGeom prst="rect">
            <a:avLst/>
          </a:prstGeom>
          <a:noFill/>
        </p:spPr>
        <p:txBody>
          <a:bodyPr wrap="square" lIns="121920" tIns="60960" rIns="121920" bIns="60960" rtlCol="0" anchor="t">
            <a:spAutoFit/>
          </a:bodyPr>
          <a:lstStyle/>
          <a:p>
            <a:pPr defTabSz="914377">
              <a:defRPr/>
            </a:pPr>
            <a:r>
              <a:rPr lang="en-AU" sz="1867" b="1">
                <a:solidFill>
                  <a:schemeClr val="accent1">
                    <a:lumMod val="20000"/>
                    <a:lumOff val="80000"/>
                  </a:schemeClr>
                </a:solidFill>
                <a:latin typeface="Arial"/>
                <a:cs typeface="Arial"/>
              </a:rPr>
              <a:t>Sequence teaching and learning</a:t>
            </a:r>
            <a:endParaRPr lang="en-AU" sz="1867" b="1">
              <a:solidFill>
                <a:schemeClr val="accent1">
                  <a:lumMod val="20000"/>
                  <a:lumOff val="80000"/>
                </a:schemeClr>
              </a:solidFill>
              <a:latin typeface="Calibri" panose="020F0502020204030204"/>
            </a:endParaRPr>
          </a:p>
        </p:txBody>
      </p:sp>
      <p:cxnSp>
        <p:nvCxnSpPr>
          <p:cNvPr id="9" name="Straight Arrow Connector 8">
            <a:extLst>
              <a:ext uri="{FF2B5EF4-FFF2-40B4-BE49-F238E27FC236}">
                <a16:creationId xmlns:a16="http://schemas.microsoft.com/office/drawing/2014/main" id="{73483CE7-915E-B7BD-2F9C-112D41F03F3B}"/>
              </a:ext>
            </a:extLst>
          </p:cNvPr>
          <p:cNvCxnSpPr>
            <a:cxnSpLocks/>
          </p:cNvCxnSpPr>
          <p:nvPr/>
        </p:nvCxnSpPr>
        <p:spPr>
          <a:xfrm>
            <a:off x="4812545" y="1812371"/>
            <a:ext cx="6029815" cy="0"/>
          </a:xfrm>
          <a:prstGeom prst="straightConnector1">
            <a:avLst/>
          </a:prstGeom>
          <a:ln w="38100">
            <a:solidFill>
              <a:schemeClr val="accent1">
                <a:lumMod val="20000"/>
                <a:lumOff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AA4F87F-040F-0677-9A30-8E3942FAF721}"/>
              </a:ext>
            </a:extLst>
          </p:cNvPr>
          <p:cNvSpPr/>
          <p:nvPr/>
        </p:nvSpPr>
        <p:spPr>
          <a:xfrm>
            <a:off x="2737223" y="4382076"/>
            <a:ext cx="1584000" cy="864000"/>
          </a:xfrm>
          <a:prstGeom prst="roundRect">
            <a:avLst/>
          </a:prstGeom>
          <a:solidFill>
            <a:srgbClr val="C4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Sub-element/s</a:t>
            </a:r>
            <a:endParaRPr lang="en-AU" sz="1600">
              <a:solidFill>
                <a:srgbClr val="00000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1182B628-EBE6-2536-AC39-612AEB7E3ECC}"/>
              </a:ext>
            </a:extLst>
          </p:cNvPr>
          <p:cNvCxnSpPr>
            <a:cxnSpLocks/>
          </p:cNvCxnSpPr>
          <p:nvPr/>
        </p:nvCxnSpPr>
        <p:spPr>
          <a:xfrm flipH="1">
            <a:off x="241509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B0DFD36B-3F80-EFAD-4110-F66CEC5DC3B6}"/>
              </a:ext>
            </a:extLst>
          </p:cNvPr>
          <p:cNvSpPr/>
          <p:nvPr/>
        </p:nvSpPr>
        <p:spPr>
          <a:xfrm>
            <a:off x="548405" y="3324279"/>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Aspect/s of the achievement standard</a:t>
            </a:r>
            <a:endParaRPr lang="en-AU" sz="1600">
              <a:solidFill>
                <a:srgbClr val="000000"/>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F1D19616-B411-5691-8C4C-6E1786BEA49F}"/>
              </a:ext>
            </a:extLst>
          </p:cNvPr>
          <p:cNvSpPr/>
          <p:nvPr/>
        </p:nvSpPr>
        <p:spPr>
          <a:xfrm>
            <a:off x="548405" y="4382076"/>
            <a:ext cx="1584000" cy="864000"/>
          </a:xfrm>
          <a:prstGeom prst="roundRect">
            <a:avLst/>
          </a:prstGeom>
          <a:solidFill>
            <a:srgbClr val="7EC7C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a:cs typeface="Arial"/>
              </a:rPr>
              <a:t>Content description/s</a:t>
            </a:r>
            <a:endParaRPr lang="en-AU" sz="1600">
              <a:solidFill>
                <a:srgbClr val="000000"/>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0D2B9A10-E130-80E2-D7F3-96182150FF79}"/>
              </a:ext>
            </a:extLst>
          </p:cNvPr>
          <p:cNvCxnSpPr>
            <a:cxnSpLocks/>
          </p:cNvCxnSpPr>
          <p:nvPr/>
        </p:nvCxnSpPr>
        <p:spPr>
          <a:xfrm>
            <a:off x="450974" y="1817027"/>
            <a:ext cx="4176000" cy="0"/>
          </a:xfrm>
          <a:prstGeom prst="straightConnector1">
            <a:avLst/>
          </a:prstGeom>
          <a:ln w="38100">
            <a:solidFill>
              <a:srgbClr val="149A9A"/>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D03AB95-0976-6FCA-10CC-9B5CE3EC7C57}"/>
              </a:ext>
            </a:extLst>
          </p:cNvPr>
          <p:cNvCxnSpPr>
            <a:cxnSpLocks/>
          </p:cNvCxnSpPr>
          <p:nvPr/>
        </p:nvCxnSpPr>
        <p:spPr>
          <a:xfrm>
            <a:off x="426505" y="1614143"/>
            <a:ext cx="0" cy="405768"/>
          </a:xfrm>
          <a:prstGeom prst="line">
            <a:avLst/>
          </a:prstGeom>
          <a:ln w="38100">
            <a:solidFill>
              <a:srgbClr val="149A9A"/>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C4D80423-7F60-3D4E-4C09-14085A9768DD}"/>
              </a:ext>
            </a:extLst>
          </p:cNvPr>
          <p:cNvSpPr/>
          <p:nvPr/>
        </p:nvSpPr>
        <p:spPr>
          <a:xfrm>
            <a:off x="5240001"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chemeClr val="bg1"/>
                </a:solidFill>
                <a:latin typeface="Arial" panose="020B0604020202020204" pitchFamily="34" charset="0"/>
                <a:cs typeface="Arial" panose="020B0604020202020204" pitchFamily="34" charset="0"/>
              </a:rPr>
              <a:t>Select and sequence learning activities </a:t>
            </a:r>
            <a:br>
              <a:rPr lang="en-US" sz="1600">
                <a:solidFill>
                  <a:schemeClr val="bg1"/>
                </a:solidFill>
                <a:latin typeface="Arial" panose="020B0604020202020204" pitchFamily="34" charset="0"/>
                <a:cs typeface="Arial" panose="020B0604020202020204" pitchFamily="34" charset="0"/>
              </a:rPr>
            </a:br>
            <a:r>
              <a:rPr lang="en-US" sz="1600">
                <a:solidFill>
                  <a:schemeClr val="bg1"/>
                </a:solidFill>
                <a:latin typeface="Arial" panose="020B0604020202020204" pitchFamily="34" charset="0"/>
                <a:cs typeface="Arial" panose="020B0604020202020204" pitchFamily="34" charset="0"/>
              </a:rPr>
              <a:t>within </a:t>
            </a:r>
            <a:br>
              <a:rPr lang="en-US" sz="1600">
                <a:solidFill>
                  <a:schemeClr val="bg1"/>
                </a:solidFill>
                <a:latin typeface="Arial" panose="020B0604020202020204" pitchFamily="34" charset="0"/>
                <a:cs typeface="Arial" panose="020B0604020202020204" pitchFamily="34" charset="0"/>
              </a:rPr>
            </a:br>
            <a:r>
              <a:rPr lang="en-US" sz="1600">
                <a:solidFill>
                  <a:schemeClr val="bg1"/>
                </a:solidFill>
                <a:latin typeface="Arial" panose="020B0604020202020204" pitchFamily="34" charset="0"/>
                <a:cs typeface="Arial" panose="020B0604020202020204" pitchFamily="34" charset="0"/>
              </a:rPr>
              <a:t>planning</a:t>
            </a:r>
          </a:p>
        </p:txBody>
      </p:sp>
      <p:sp>
        <p:nvSpPr>
          <p:cNvPr id="23" name="Rectangle: Rounded Corners 22">
            <a:extLst>
              <a:ext uri="{FF2B5EF4-FFF2-40B4-BE49-F238E27FC236}">
                <a16:creationId xmlns:a16="http://schemas.microsoft.com/office/drawing/2014/main" id="{A657392F-6A72-5586-AFEE-2A10DA50E56C}"/>
              </a:ext>
            </a:extLst>
          </p:cNvPr>
          <p:cNvSpPr/>
          <p:nvPr/>
        </p:nvSpPr>
        <p:spPr>
          <a:xfrm>
            <a:off x="7112455" y="2105560"/>
            <a:ext cx="1584000" cy="1920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chemeClr val="bg1"/>
                </a:solidFill>
                <a:latin typeface="Arial" panose="020B0604020202020204" pitchFamily="34" charset="0"/>
                <a:cs typeface="Arial" panose="020B0604020202020204" pitchFamily="34" charset="0"/>
              </a:rPr>
              <a:t>Incorporate learning activities that model the general capability</a:t>
            </a:r>
          </a:p>
        </p:txBody>
      </p:sp>
      <p:sp>
        <p:nvSpPr>
          <p:cNvPr id="8" name="TextBox 7">
            <a:extLst>
              <a:ext uri="{FF2B5EF4-FFF2-40B4-BE49-F238E27FC236}">
                <a16:creationId xmlns:a16="http://schemas.microsoft.com/office/drawing/2014/main" id="{1C7879F1-E2C7-BBE9-DC5B-74F4A2D6ADB7}"/>
              </a:ext>
            </a:extLst>
          </p:cNvPr>
          <p:cNvSpPr txBox="1"/>
          <p:nvPr/>
        </p:nvSpPr>
        <p:spPr>
          <a:xfrm>
            <a:off x="446034" y="2981278"/>
            <a:ext cx="1780938" cy="353943"/>
          </a:xfrm>
          <a:prstGeom prst="rect">
            <a:avLst/>
          </a:prstGeom>
          <a:noFill/>
        </p:spPr>
        <p:txBody>
          <a:bodyPr wrap="square" lIns="121920" tIns="60960" rIns="121920" bIns="60960" rtlCol="0" anchor="t">
            <a:spAutoFit/>
          </a:bodyPr>
          <a:lstStyle/>
          <a:p>
            <a:pPr algn="ctr" defTabSz="914377">
              <a:defRPr/>
            </a:pPr>
            <a:r>
              <a:rPr lang="en-AU" sz="1500" b="1" dirty="0">
                <a:solidFill>
                  <a:srgbClr val="7F7F7F"/>
                </a:solidFill>
                <a:latin typeface="Arial"/>
                <a:cs typeface="Arial"/>
              </a:rPr>
              <a:t>Learning area</a:t>
            </a:r>
            <a:endParaRPr lang="en-AU" sz="1500" b="1" dirty="0">
              <a:solidFill>
                <a:srgbClr val="7F7F7F"/>
              </a:solidFill>
              <a:latin typeface="Calibri" panose="020F0502020204030204"/>
            </a:endParaRPr>
          </a:p>
        </p:txBody>
      </p:sp>
      <p:sp>
        <p:nvSpPr>
          <p:cNvPr id="10" name="TextBox 9">
            <a:extLst>
              <a:ext uri="{FF2B5EF4-FFF2-40B4-BE49-F238E27FC236}">
                <a16:creationId xmlns:a16="http://schemas.microsoft.com/office/drawing/2014/main" id="{C6556CC8-9110-89E9-E901-AFDDD4956B92}"/>
              </a:ext>
            </a:extLst>
          </p:cNvPr>
          <p:cNvSpPr txBox="1"/>
          <p:nvPr/>
        </p:nvSpPr>
        <p:spPr>
          <a:xfrm>
            <a:off x="2406411" y="2981278"/>
            <a:ext cx="2137126" cy="353943"/>
          </a:xfrm>
          <a:prstGeom prst="rect">
            <a:avLst/>
          </a:prstGeom>
          <a:noFill/>
        </p:spPr>
        <p:txBody>
          <a:bodyPr wrap="square" lIns="0" tIns="60960" rIns="0" bIns="60960" rtlCol="0" anchor="t">
            <a:spAutoFit/>
          </a:bodyPr>
          <a:lstStyle/>
          <a:p>
            <a:pPr algn="ctr" defTabSz="914377">
              <a:defRPr/>
            </a:pPr>
            <a:r>
              <a:rPr lang="en-AU" sz="1500" b="1">
                <a:solidFill>
                  <a:srgbClr val="7F7F7F"/>
                </a:solidFill>
                <a:latin typeface="Arial"/>
                <a:cs typeface="Arial"/>
              </a:rPr>
              <a:t>General capability</a:t>
            </a:r>
            <a:endParaRPr lang="en-AU" sz="1500" b="1">
              <a:solidFill>
                <a:srgbClr val="7F7F7F"/>
              </a:solidFill>
              <a:latin typeface="Calibri" panose="020F0502020204030204"/>
            </a:endParaRPr>
          </a:p>
        </p:txBody>
      </p:sp>
    </p:spTree>
    <p:extLst>
      <p:ext uri="{BB962C8B-B14F-4D97-AF65-F5344CB8AC3E}">
        <p14:creationId xmlns:p14="http://schemas.microsoft.com/office/powerpoint/2010/main" val="390273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57503F-D66A-9AC6-9F1D-B9A19B3691A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1A5062B-B8DD-143B-FC2F-07BCB802E25E}"/>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4 HASS example</a:t>
            </a:r>
          </a:p>
        </p:txBody>
      </p:sp>
      <p:graphicFrame>
        <p:nvGraphicFramePr>
          <p:cNvPr id="8" name="Content Placeholder 3">
            <a:extLst>
              <a:ext uri="{FF2B5EF4-FFF2-40B4-BE49-F238E27FC236}">
                <a16:creationId xmlns:a16="http://schemas.microsoft.com/office/drawing/2014/main" id="{550CE157-E894-1884-02BD-427DBA6B5CCE}"/>
              </a:ext>
            </a:extLst>
          </p:cNvPr>
          <p:cNvGraphicFramePr>
            <a:graphicFrameLocks/>
          </p:cNvGraphicFramePr>
          <p:nvPr>
            <p:extLst>
              <p:ext uri="{D42A27DB-BD31-4B8C-83A1-F6EECF244321}">
                <p14:modId xmlns:p14="http://schemas.microsoft.com/office/powerpoint/2010/main" val="3182431402"/>
              </p:ext>
            </p:extLst>
          </p:nvPr>
        </p:nvGraphicFramePr>
        <p:xfrm>
          <a:off x="3096889" y="933311"/>
          <a:ext cx="8801462" cy="2792943"/>
        </p:xfrm>
        <a:graphic>
          <a:graphicData uri="http://schemas.openxmlformats.org/drawingml/2006/table">
            <a:tbl>
              <a:tblPr firstRow="1" bandRow="1">
                <a:tableStyleId>{17292A2E-F333-43FB-9621-5CBBE7FDCDCB}</a:tableStyleId>
              </a:tblPr>
              <a:tblGrid>
                <a:gridCol w="2449406">
                  <a:extLst>
                    <a:ext uri="{9D8B030D-6E8A-4147-A177-3AD203B41FA5}">
                      <a16:colId xmlns:a16="http://schemas.microsoft.com/office/drawing/2014/main" val="20000"/>
                    </a:ext>
                  </a:extLst>
                </a:gridCol>
                <a:gridCol w="6352056">
                  <a:extLst>
                    <a:ext uri="{9D8B030D-6E8A-4147-A177-3AD203B41FA5}">
                      <a16:colId xmlns:a16="http://schemas.microsoft.com/office/drawing/2014/main" val="20001"/>
                    </a:ext>
                  </a:extLst>
                </a:gridCol>
              </a:tblGrid>
              <a:tr h="579949">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9793">
                <a:tc rowSpan="3">
                  <a:txBody>
                    <a:bodyPr/>
                    <a:lstStyle/>
                    <a:p>
                      <a:r>
                        <a:rPr lang="en-US" sz="1450" dirty="0">
                          <a:solidFill>
                            <a:schemeClr val="tx2"/>
                          </a:solidFill>
                          <a:latin typeface="+mn-lt"/>
                          <a:cs typeface="Arial" panose="020B0604020202020204" pitchFamily="34" charset="0"/>
                        </a:rPr>
                        <a:t>They interpret and </a:t>
                      </a:r>
                      <a:r>
                        <a:rPr lang="en-US" sz="1450" dirty="0" err="1">
                          <a:solidFill>
                            <a:schemeClr val="tx2"/>
                          </a:solidFill>
                          <a:latin typeface="+mn-lt"/>
                          <a:cs typeface="Arial" panose="020B0604020202020204" pitchFamily="34" charset="0"/>
                        </a:rPr>
                        <a:t>analyse</a:t>
                      </a:r>
                      <a:r>
                        <a:rPr lang="en-US" sz="1450" dirty="0">
                          <a:solidFill>
                            <a:schemeClr val="tx2"/>
                          </a:solidFill>
                          <a:latin typeface="+mn-lt"/>
                          <a:cs typeface="Arial" panose="020B0604020202020204" pitchFamily="34" charset="0"/>
                        </a:rPr>
                        <a:t> information and data to identify perspectives, and draw conclusions.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a:solidFill>
                            <a:schemeClr val="tx2"/>
                          </a:solidFill>
                          <a:latin typeface="+mn-lt"/>
                          <a:cs typeface="Arial" panose="020B0604020202020204" pitchFamily="34" charset="0"/>
                        </a:rPr>
                        <a:t>interpret information and data displayed in different formats (</a:t>
                      </a:r>
                      <a:r>
                        <a:rPr lang="en-AU" sz="1450" b="0" i="0" kern="1200">
                          <a:solidFill>
                            <a:schemeClr val="tx1"/>
                          </a:solidFill>
                          <a:effectLst/>
                          <a:latin typeface="+mn-lt"/>
                          <a:ea typeface="+mn-ea"/>
                          <a:cs typeface="+mn-cs"/>
                        </a:rPr>
                        <a:t>AC9HS4S03</a:t>
                      </a:r>
                      <a:r>
                        <a:rPr lang="en-US" sz="1450">
                          <a:solidFill>
                            <a:schemeClr val="tx2"/>
                          </a:solidFill>
                          <a:latin typeface="+mn-lt"/>
                          <a:cs typeface="Arial" panose="020B0604020202020204" pitchFamily="34" charset="0"/>
                        </a:rPr>
                        <a:t>)</a:t>
                      </a:r>
                      <a:endParaRPr lang="en-AU" sz="14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709793">
                <a:tc vMerge="1">
                  <a:txBody>
                    <a:bodyPr/>
                    <a:lstStyle/>
                    <a:p>
                      <a:endParaRPr lang="en-AU"/>
                    </a:p>
                  </a:txBody>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a:solidFill>
                            <a:schemeClr val="tx2"/>
                          </a:solidFill>
                          <a:latin typeface="+mn-lt"/>
                          <a:cs typeface="Arial" panose="020B0604020202020204" pitchFamily="34" charset="0"/>
                        </a:rPr>
                        <a:t>analyse information and data, and identify perspectives (</a:t>
                      </a:r>
                      <a:r>
                        <a:rPr lang="en-AU" sz="1450" b="0" i="0" kern="1200">
                          <a:solidFill>
                            <a:schemeClr val="tx1"/>
                          </a:solidFill>
                          <a:effectLst/>
                          <a:latin typeface="+mn-lt"/>
                          <a:ea typeface="+mn-ea"/>
                          <a:cs typeface="+mn-cs"/>
                        </a:rPr>
                        <a:t>AC9HS4S04)</a:t>
                      </a:r>
                      <a:endParaRPr lang="en-AU" sz="14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18220995"/>
                  </a:ext>
                </a:extLst>
              </a:tr>
              <a:tr h="793408">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b="0" i="0" u="none" strike="noStrike" kern="1200" dirty="0">
                          <a:solidFill>
                            <a:schemeClr val="tx1"/>
                          </a:solidFill>
                          <a:effectLst/>
                          <a:latin typeface="+mn-lt"/>
                          <a:ea typeface="+mn-ea"/>
                          <a:cs typeface="+mn-cs"/>
                        </a:rPr>
                        <a:t>draw conclusions based on analysis of information </a:t>
                      </a:r>
                      <a:r>
                        <a:rPr lang="en-US" sz="1450" dirty="0">
                          <a:solidFill>
                            <a:schemeClr val="tx2"/>
                          </a:solidFill>
                          <a:latin typeface="+mn-lt"/>
                          <a:cs typeface="Arial" panose="020B0604020202020204" pitchFamily="34" charset="0"/>
                        </a:rPr>
                        <a:t>(</a:t>
                      </a:r>
                      <a:r>
                        <a:rPr lang="en-AU" sz="1450" b="0" i="0" kern="1200" dirty="0">
                          <a:solidFill>
                            <a:schemeClr val="tx1"/>
                          </a:solidFill>
                          <a:effectLst/>
                          <a:latin typeface="+mn-lt"/>
                          <a:ea typeface="+mn-ea"/>
                          <a:cs typeface="+mn-cs"/>
                        </a:rPr>
                        <a:t>AC9HS4S05)</a:t>
                      </a:r>
                      <a:endParaRPr lang="en-AU" sz="1450" dirty="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7A1A7198-6AA0-7319-A3C7-CA7A81E21F7E}"/>
              </a:ext>
            </a:extLst>
          </p:cNvPr>
          <p:cNvGraphicFramePr>
            <a:graphicFrameLocks/>
          </p:cNvGraphicFramePr>
          <p:nvPr>
            <p:extLst>
              <p:ext uri="{D42A27DB-BD31-4B8C-83A1-F6EECF244321}">
                <p14:modId xmlns:p14="http://schemas.microsoft.com/office/powerpoint/2010/main" val="3624351883"/>
              </p:ext>
            </p:extLst>
          </p:nvPr>
        </p:nvGraphicFramePr>
        <p:xfrm>
          <a:off x="481289" y="3888851"/>
          <a:ext cx="8376662" cy="2217192"/>
        </p:xfrm>
        <a:graphic>
          <a:graphicData uri="http://schemas.openxmlformats.org/drawingml/2006/table">
            <a:tbl>
              <a:tblPr firstRow="1" bandRow="1">
                <a:tableStyleId>{17292A2E-F333-43FB-9621-5CBBE7FDCDCB}</a:tableStyleId>
              </a:tblPr>
              <a:tblGrid>
                <a:gridCol w="8376662">
                  <a:extLst>
                    <a:ext uri="{9D8B030D-6E8A-4147-A177-3AD203B41FA5}">
                      <a16:colId xmlns:a16="http://schemas.microsoft.com/office/drawing/2014/main" val="20000"/>
                    </a:ext>
                  </a:extLst>
                </a:gridCol>
              </a:tblGrid>
              <a:tr h="381873">
                <a:tc>
                  <a:txBody>
                    <a:bodyPr/>
                    <a:lstStyle/>
                    <a:p>
                      <a:pPr algn="l"/>
                      <a:r>
                        <a:rPr lang="en-AU" sz="1600">
                          <a:latin typeface="Arial" panose="020B0604020202020204" pitchFamily="34" charset="0"/>
                          <a:cs typeface="Arial" panose="020B0604020202020204" pitchFamily="34" charset="0"/>
                        </a:rPr>
                        <a:t>Unit 1 — Getting the message out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835319">
                <a:tc>
                  <a:txBody>
                    <a:bodyPr/>
                    <a:lstStyle/>
                    <a:p>
                      <a:r>
                        <a:rPr lang="en-US" sz="1400" dirty="0">
                          <a:solidFill>
                            <a:schemeClr val="tx2"/>
                          </a:solidFill>
                          <a:latin typeface="Arial" panose="020B0604020202020204" pitchFamily="34" charset="0"/>
                          <a:cs typeface="Arial" panose="020B0604020202020204" pitchFamily="34" charset="0"/>
                        </a:rPr>
                        <a:t>Students work collaboratively to investigate one type of environment (e.g., desert rainforest) and use maps to locate and describe each environment. They interpret information and data from a range of sources to draw conclusions and provide reasons why this environment is important to people. Students then </a:t>
                      </a:r>
                      <a:r>
                        <a:rPr lang="en-US" sz="1400" dirty="0" err="1">
                          <a:solidFill>
                            <a:schemeClr val="tx2"/>
                          </a:solidFill>
                          <a:latin typeface="Arial" panose="020B0604020202020204" pitchFamily="34" charset="0"/>
                          <a:cs typeface="Arial" panose="020B0604020202020204" pitchFamily="34" charset="0"/>
                        </a:rPr>
                        <a:t>categorise</a:t>
                      </a:r>
                      <a:r>
                        <a:rPr lang="en-US" sz="1400" dirty="0">
                          <a:solidFill>
                            <a:schemeClr val="tx2"/>
                          </a:solidFill>
                          <a:latin typeface="Arial" panose="020B0604020202020204" pitchFamily="34" charset="0"/>
                          <a:cs typeface="Arial" panose="020B0604020202020204" pitchFamily="34" charset="0"/>
                        </a:rPr>
                        <a:t> images of resources into renewable and non-renewable resources. They learn about the allocation and management of resources used in their daily lives through a mini-inquiry investigation on the resources used to create a household item (e.g., toy, toothbrush). Students build their critical and creative thinking skills as they identify relationships and draw conclusions about the sustainable use and management of the resources used to create the household item.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B260B3B5-84D7-B2D3-5EDF-3AD1E3AB3173}"/>
              </a:ext>
            </a:extLst>
          </p:cNvPr>
          <p:cNvPicPr>
            <a:picLocks noChangeAspect="1"/>
          </p:cNvPicPr>
          <p:nvPr/>
        </p:nvPicPr>
        <p:blipFill>
          <a:blip r:embed="rId3"/>
          <a:stretch>
            <a:fillRect/>
          </a:stretch>
        </p:blipFill>
        <p:spPr>
          <a:xfrm>
            <a:off x="436033" y="958258"/>
            <a:ext cx="2624219" cy="2516261"/>
          </a:xfrm>
          <a:prstGeom prst="rect">
            <a:avLst/>
          </a:prstGeom>
        </p:spPr>
      </p:pic>
      <p:sp>
        <p:nvSpPr>
          <p:cNvPr id="12" name="Rectangle: Rounded Corners 11">
            <a:extLst>
              <a:ext uri="{FF2B5EF4-FFF2-40B4-BE49-F238E27FC236}">
                <a16:creationId xmlns:a16="http://schemas.microsoft.com/office/drawing/2014/main" id="{ABDB77A9-53E0-EC62-751D-7F77BD31570A}"/>
              </a:ext>
            </a:extLst>
          </p:cNvPr>
          <p:cNvSpPr/>
          <p:nvPr/>
        </p:nvSpPr>
        <p:spPr>
          <a:xfrm>
            <a:off x="481289" y="201867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9DB6D412-B39C-FBAF-6239-DE2420F158E5}"/>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50712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8348-A1B2-532E-3211-AC99263CE5A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D350168-3F15-9F64-9E64-EDF907C6CEDE}"/>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4 HASS example</a:t>
            </a:r>
          </a:p>
        </p:txBody>
      </p:sp>
      <p:graphicFrame>
        <p:nvGraphicFramePr>
          <p:cNvPr id="8" name="Content Placeholder 3">
            <a:extLst>
              <a:ext uri="{FF2B5EF4-FFF2-40B4-BE49-F238E27FC236}">
                <a16:creationId xmlns:a16="http://schemas.microsoft.com/office/drawing/2014/main" id="{9D98FCC6-CB5A-1C3A-E4AF-E057D8E11452}"/>
              </a:ext>
            </a:extLst>
          </p:cNvPr>
          <p:cNvGraphicFramePr>
            <a:graphicFrameLocks/>
          </p:cNvGraphicFramePr>
          <p:nvPr>
            <p:extLst>
              <p:ext uri="{D42A27DB-BD31-4B8C-83A1-F6EECF244321}">
                <p14:modId xmlns:p14="http://schemas.microsoft.com/office/powerpoint/2010/main" val="3056057658"/>
              </p:ext>
            </p:extLst>
          </p:nvPr>
        </p:nvGraphicFramePr>
        <p:xfrm>
          <a:off x="3096889" y="933311"/>
          <a:ext cx="8801462" cy="2792943"/>
        </p:xfrm>
        <a:graphic>
          <a:graphicData uri="http://schemas.openxmlformats.org/drawingml/2006/table">
            <a:tbl>
              <a:tblPr firstRow="1" bandRow="1">
                <a:tableStyleId>{17292A2E-F333-43FB-9621-5CBBE7FDCDCB}</a:tableStyleId>
              </a:tblPr>
              <a:tblGrid>
                <a:gridCol w="2449406">
                  <a:extLst>
                    <a:ext uri="{9D8B030D-6E8A-4147-A177-3AD203B41FA5}">
                      <a16:colId xmlns:a16="http://schemas.microsoft.com/office/drawing/2014/main" val="20000"/>
                    </a:ext>
                  </a:extLst>
                </a:gridCol>
                <a:gridCol w="6352056">
                  <a:extLst>
                    <a:ext uri="{9D8B030D-6E8A-4147-A177-3AD203B41FA5}">
                      <a16:colId xmlns:a16="http://schemas.microsoft.com/office/drawing/2014/main" val="20001"/>
                    </a:ext>
                  </a:extLst>
                </a:gridCol>
              </a:tblGrid>
              <a:tr h="579949">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9793">
                <a:tc rowSpan="3">
                  <a:txBody>
                    <a:bodyPr/>
                    <a:lstStyle/>
                    <a:p>
                      <a:r>
                        <a:rPr lang="en-US" sz="1450">
                          <a:solidFill>
                            <a:schemeClr val="tx2"/>
                          </a:solidFill>
                          <a:latin typeface="+mn-lt"/>
                          <a:cs typeface="Arial" panose="020B0604020202020204" pitchFamily="34" charset="0"/>
                        </a:rPr>
                        <a:t>They interpret and analyse information and data to identify perspectives, and draw conclusions.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a:solidFill>
                            <a:schemeClr val="tx2"/>
                          </a:solidFill>
                          <a:latin typeface="+mn-lt"/>
                          <a:cs typeface="Arial" panose="020B0604020202020204" pitchFamily="34" charset="0"/>
                        </a:rPr>
                        <a:t>interpret information and data displayed in different formats (</a:t>
                      </a:r>
                      <a:r>
                        <a:rPr lang="en-AU" sz="1450" b="0" i="0" kern="1200">
                          <a:solidFill>
                            <a:schemeClr val="tx1"/>
                          </a:solidFill>
                          <a:effectLst/>
                          <a:latin typeface="+mn-lt"/>
                          <a:ea typeface="+mn-ea"/>
                          <a:cs typeface="+mn-cs"/>
                        </a:rPr>
                        <a:t>AC9HS4S03</a:t>
                      </a:r>
                      <a:r>
                        <a:rPr lang="en-US" sz="1450">
                          <a:solidFill>
                            <a:schemeClr val="tx2"/>
                          </a:solidFill>
                          <a:latin typeface="+mn-lt"/>
                          <a:cs typeface="Arial" panose="020B0604020202020204" pitchFamily="34" charset="0"/>
                        </a:rPr>
                        <a:t>)</a:t>
                      </a:r>
                      <a:endParaRPr lang="en-AU" sz="14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709793">
                <a:tc vMerge="1">
                  <a:txBody>
                    <a:bodyPr/>
                    <a:lstStyle/>
                    <a:p>
                      <a:endParaRPr lang="en-AU"/>
                    </a:p>
                  </a:txBody>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a:solidFill>
                            <a:schemeClr val="tx2"/>
                          </a:solidFill>
                          <a:latin typeface="+mn-lt"/>
                          <a:cs typeface="Arial" panose="020B0604020202020204" pitchFamily="34" charset="0"/>
                        </a:rPr>
                        <a:t>analyse information and data, and identify perspectives (</a:t>
                      </a:r>
                      <a:r>
                        <a:rPr lang="en-AU" sz="1450" b="0" i="0" kern="1200">
                          <a:solidFill>
                            <a:schemeClr val="tx1"/>
                          </a:solidFill>
                          <a:effectLst/>
                          <a:latin typeface="+mn-lt"/>
                          <a:ea typeface="+mn-ea"/>
                          <a:cs typeface="+mn-cs"/>
                        </a:rPr>
                        <a:t>AC9HS4S04)</a:t>
                      </a:r>
                      <a:endParaRPr lang="en-AU" sz="14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18220995"/>
                  </a:ext>
                </a:extLst>
              </a:tr>
              <a:tr h="793408">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b="0" i="0" u="none" strike="noStrike" kern="1200" dirty="0">
                          <a:solidFill>
                            <a:schemeClr val="tx1"/>
                          </a:solidFill>
                          <a:effectLst/>
                          <a:latin typeface="+mn-lt"/>
                          <a:ea typeface="+mn-ea"/>
                          <a:cs typeface="+mn-cs"/>
                        </a:rPr>
                        <a:t>draw conclusions based on analysis of information </a:t>
                      </a:r>
                      <a:r>
                        <a:rPr lang="en-US" sz="1450" dirty="0">
                          <a:solidFill>
                            <a:schemeClr val="tx2"/>
                          </a:solidFill>
                          <a:latin typeface="+mn-lt"/>
                          <a:cs typeface="Arial" panose="020B0604020202020204" pitchFamily="34" charset="0"/>
                        </a:rPr>
                        <a:t>(</a:t>
                      </a:r>
                      <a:r>
                        <a:rPr lang="en-AU" sz="1450" b="0" i="0" kern="1200" dirty="0">
                          <a:solidFill>
                            <a:schemeClr val="tx1"/>
                          </a:solidFill>
                          <a:effectLst/>
                          <a:latin typeface="+mn-lt"/>
                          <a:ea typeface="+mn-ea"/>
                          <a:cs typeface="+mn-cs"/>
                        </a:rPr>
                        <a:t>AC9HS4S05)</a:t>
                      </a:r>
                      <a:endParaRPr lang="en-AU" sz="1450" dirty="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8A5A6159-8E8E-741C-01E4-A5611D160BDD}"/>
              </a:ext>
            </a:extLst>
          </p:cNvPr>
          <p:cNvGraphicFramePr>
            <a:graphicFrameLocks/>
          </p:cNvGraphicFramePr>
          <p:nvPr/>
        </p:nvGraphicFramePr>
        <p:xfrm>
          <a:off x="436034" y="3938278"/>
          <a:ext cx="8376662" cy="2217192"/>
        </p:xfrm>
        <a:graphic>
          <a:graphicData uri="http://schemas.openxmlformats.org/drawingml/2006/table">
            <a:tbl>
              <a:tblPr firstRow="1" bandRow="1">
                <a:tableStyleId>{17292A2E-F333-43FB-9621-5CBBE7FDCDCB}</a:tableStyleId>
              </a:tblPr>
              <a:tblGrid>
                <a:gridCol w="8376662">
                  <a:extLst>
                    <a:ext uri="{9D8B030D-6E8A-4147-A177-3AD203B41FA5}">
                      <a16:colId xmlns:a16="http://schemas.microsoft.com/office/drawing/2014/main" val="20000"/>
                    </a:ext>
                  </a:extLst>
                </a:gridCol>
              </a:tblGrid>
              <a:tr h="381873">
                <a:tc>
                  <a:txBody>
                    <a:bodyPr/>
                    <a:lstStyle/>
                    <a:p>
                      <a:pPr algn="l"/>
                      <a:r>
                        <a:rPr lang="en-AU" sz="1600">
                          <a:latin typeface="Arial" panose="020B0604020202020204" pitchFamily="34" charset="0"/>
                          <a:cs typeface="Arial" panose="020B0604020202020204" pitchFamily="34" charset="0"/>
                        </a:rPr>
                        <a:t>Unit 1 — Getting the message out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835319">
                <a:tc>
                  <a:txBody>
                    <a:bodyPr/>
                    <a:lstStyle/>
                    <a:p>
                      <a:r>
                        <a:rPr lang="en-US" sz="1400" dirty="0">
                          <a:solidFill>
                            <a:schemeClr val="tx2"/>
                          </a:solidFill>
                          <a:latin typeface="Arial" panose="020B0604020202020204" pitchFamily="34" charset="0"/>
                          <a:cs typeface="Arial" panose="020B0604020202020204" pitchFamily="34" charset="0"/>
                        </a:rPr>
                        <a:t>Students work collaboratively to investigate one type of environment (e.g., desert rainforest) and use maps to locate and describe each environment. They interpret information and data from a range of sources to draw conclusions and provide reasons why this environment is important to people. Students then </a:t>
                      </a:r>
                      <a:r>
                        <a:rPr lang="en-US" sz="1400" dirty="0" err="1">
                          <a:solidFill>
                            <a:schemeClr val="tx2"/>
                          </a:solidFill>
                          <a:latin typeface="Arial" panose="020B0604020202020204" pitchFamily="34" charset="0"/>
                          <a:cs typeface="Arial" panose="020B0604020202020204" pitchFamily="34" charset="0"/>
                        </a:rPr>
                        <a:t>categorise</a:t>
                      </a:r>
                      <a:r>
                        <a:rPr lang="en-US" sz="1400" dirty="0">
                          <a:solidFill>
                            <a:schemeClr val="tx2"/>
                          </a:solidFill>
                          <a:latin typeface="Arial" panose="020B0604020202020204" pitchFamily="34" charset="0"/>
                          <a:cs typeface="Arial" panose="020B0604020202020204" pitchFamily="34" charset="0"/>
                        </a:rPr>
                        <a:t> images of resources into renewable and non-renewable resources. They learn about the allocation and management of resources used in their daily lives through a mini-inquiry investigation on the resources used to create a household item (e.g., toy, toothbrush). Students build their critical and creative thinking skills as they identify relationships and draw conclusions about the sustainable use and management of the resources used to create the household item.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466EF8A5-A05E-74F3-A86C-05851FCA1F7E}"/>
              </a:ext>
            </a:extLst>
          </p:cNvPr>
          <p:cNvPicPr>
            <a:picLocks noChangeAspect="1"/>
          </p:cNvPicPr>
          <p:nvPr/>
        </p:nvPicPr>
        <p:blipFill>
          <a:blip r:embed="rId3"/>
          <a:stretch>
            <a:fillRect/>
          </a:stretch>
        </p:blipFill>
        <p:spPr>
          <a:xfrm>
            <a:off x="436033" y="958258"/>
            <a:ext cx="2624219" cy="2516261"/>
          </a:xfrm>
          <a:prstGeom prst="rect">
            <a:avLst/>
          </a:prstGeom>
        </p:spPr>
      </p:pic>
      <p:sp>
        <p:nvSpPr>
          <p:cNvPr id="5" name="Rectangle 4">
            <a:extLst>
              <a:ext uri="{FF2B5EF4-FFF2-40B4-BE49-F238E27FC236}">
                <a16:creationId xmlns:a16="http://schemas.microsoft.com/office/drawing/2014/main" id="{F3092223-785F-395C-D61C-7BCD10C82F85}"/>
              </a:ext>
            </a:extLst>
          </p:cNvPr>
          <p:cNvSpPr/>
          <p:nvPr/>
        </p:nvSpPr>
        <p:spPr>
          <a:xfrm>
            <a:off x="497510" y="2011253"/>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273C0692-D3B9-83A8-6DB9-BA07DF619B66}"/>
              </a:ext>
            </a:extLst>
          </p:cNvPr>
          <p:cNvSpPr/>
          <p:nvPr/>
        </p:nvSpPr>
        <p:spPr>
          <a:xfrm>
            <a:off x="1789089" y="2011253"/>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0000"/>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A8E837CF-EA30-FBC2-E684-69C75940333C}"/>
              </a:ext>
            </a:extLst>
          </p:cNvPr>
          <p:cNvGrpSpPr/>
          <p:nvPr/>
        </p:nvGrpSpPr>
        <p:grpSpPr>
          <a:xfrm>
            <a:off x="8937485" y="3342262"/>
            <a:ext cx="3003933" cy="2975762"/>
            <a:chOff x="8937485" y="3342262"/>
            <a:chExt cx="3003933" cy="2975762"/>
          </a:xfrm>
        </p:grpSpPr>
        <p:pic>
          <p:nvPicPr>
            <p:cNvPr id="7" name="Picture 6">
              <a:extLst>
                <a:ext uri="{FF2B5EF4-FFF2-40B4-BE49-F238E27FC236}">
                  <a16:creationId xmlns:a16="http://schemas.microsoft.com/office/drawing/2014/main" id="{54A5FD79-BC45-0F3C-C3E6-1E6F974595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37485" y="3342262"/>
              <a:ext cx="3003933" cy="2813208"/>
            </a:xfrm>
            <a:prstGeom prst="rect">
              <a:avLst/>
            </a:prstGeom>
          </p:spPr>
        </p:pic>
        <p:pic>
          <p:nvPicPr>
            <p:cNvPr id="14" name="Picture 13">
              <a:extLst>
                <a:ext uri="{FF2B5EF4-FFF2-40B4-BE49-F238E27FC236}">
                  <a16:creationId xmlns:a16="http://schemas.microsoft.com/office/drawing/2014/main" id="{F867D8EF-10F2-9186-F2F3-6B21D736EF44}"/>
                </a:ext>
              </a:extLst>
            </p:cNvPr>
            <p:cNvPicPr>
              <a:picLocks noChangeAspect="1"/>
            </p:cNvPicPr>
            <p:nvPr/>
          </p:nvPicPr>
          <p:blipFill>
            <a:blip r:embed="rId5"/>
            <a:stretch>
              <a:fillRect/>
            </a:stretch>
          </p:blipFill>
          <p:spPr>
            <a:xfrm>
              <a:off x="8983318" y="3868736"/>
              <a:ext cx="2932699" cy="244928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9649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252BC-9B20-FB61-E1F7-119BEB205AF0}"/>
            </a:ext>
          </a:extLst>
        </p:cNvPr>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F78B7DE8-0ED8-700F-6467-21B4CE2E395B}"/>
              </a:ext>
            </a:extLst>
          </p:cNvPr>
          <p:cNvGraphicFramePr>
            <a:graphicFrameLocks/>
          </p:cNvGraphicFramePr>
          <p:nvPr>
            <p:extLst>
              <p:ext uri="{D42A27DB-BD31-4B8C-83A1-F6EECF244321}">
                <p14:modId xmlns:p14="http://schemas.microsoft.com/office/powerpoint/2010/main" val="1008512599"/>
              </p:ext>
            </p:extLst>
          </p:nvPr>
        </p:nvGraphicFramePr>
        <p:xfrm>
          <a:off x="3096889" y="933311"/>
          <a:ext cx="8801462" cy="2792943"/>
        </p:xfrm>
        <a:graphic>
          <a:graphicData uri="http://schemas.openxmlformats.org/drawingml/2006/table">
            <a:tbl>
              <a:tblPr firstRow="1" bandRow="1">
                <a:tableStyleId>{17292A2E-F333-43FB-9621-5CBBE7FDCDCB}</a:tableStyleId>
              </a:tblPr>
              <a:tblGrid>
                <a:gridCol w="2449406">
                  <a:extLst>
                    <a:ext uri="{9D8B030D-6E8A-4147-A177-3AD203B41FA5}">
                      <a16:colId xmlns:a16="http://schemas.microsoft.com/office/drawing/2014/main" val="20000"/>
                    </a:ext>
                  </a:extLst>
                </a:gridCol>
                <a:gridCol w="6352056">
                  <a:extLst>
                    <a:ext uri="{9D8B030D-6E8A-4147-A177-3AD203B41FA5}">
                      <a16:colId xmlns:a16="http://schemas.microsoft.com/office/drawing/2014/main" val="20001"/>
                    </a:ext>
                  </a:extLst>
                </a:gridCol>
              </a:tblGrid>
              <a:tr h="579949">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9793">
                <a:tc rowSpan="3">
                  <a:txBody>
                    <a:bodyPr/>
                    <a:lstStyle/>
                    <a:p>
                      <a:r>
                        <a:rPr lang="en-US" sz="1450">
                          <a:solidFill>
                            <a:schemeClr val="tx2"/>
                          </a:solidFill>
                          <a:latin typeface="+mn-lt"/>
                          <a:cs typeface="Arial" panose="020B0604020202020204" pitchFamily="34" charset="0"/>
                        </a:rPr>
                        <a:t>They interpret and analyse information and data to identify perspectives, and draw conclusions.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a:solidFill>
                            <a:schemeClr val="tx2"/>
                          </a:solidFill>
                          <a:latin typeface="+mn-lt"/>
                          <a:cs typeface="Arial" panose="020B0604020202020204" pitchFamily="34" charset="0"/>
                        </a:rPr>
                        <a:t>interpret information and data displayed in different formats (</a:t>
                      </a:r>
                      <a:r>
                        <a:rPr lang="en-AU" sz="1450" b="0" i="0" kern="1200">
                          <a:solidFill>
                            <a:schemeClr val="tx1"/>
                          </a:solidFill>
                          <a:effectLst/>
                          <a:latin typeface="+mn-lt"/>
                          <a:ea typeface="+mn-ea"/>
                          <a:cs typeface="+mn-cs"/>
                        </a:rPr>
                        <a:t>AC9HS4S03</a:t>
                      </a:r>
                      <a:r>
                        <a:rPr lang="en-US" sz="1450">
                          <a:solidFill>
                            <a:schemeClr val="tx2"/>
                          </a:solidFill>
                          <a:latin typeface="+mn-lt"/>
                          <a:cs typeface="Arial" panose="020B0604020202020204" pitchFamily="34" charset="0"/>
                        </a:rPr>
                        <a:t>)</a:t>
                      </a:r>
                      <a:endParaRPr lang="en-AU" sz="14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709793">
                <a:tc vMerge="1">
                  <a:txBody>
                    <a:bodyPr/>
                    <a:lstStyle/>
                    <a:p>
                      <a:endParaRPr lang="en-AU"/>
                    </a:p>
                  </a:txBody>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a:solidFill>
                            <a:schemeClr val="tx2"/>
                          </a:solidFill>
                          <a:latin typeface="+mn-lt"/>
                          <a:cs typeface="Arial" panose="020B0604020202020204" pitchFamily="34" charset="0"/>
                        </a:rPr>
                        <a:t>analyse information and data, and identify perspectives (</a:t>
                      </a:r>
                      <a:r>
                        <a:rPr lang="en-AU" sz="1450" b="0" i="0" kern="1200">
                          <a:solidFill>
                            <a:schemeClr val="tx1"/>
                          </a:solidFill>
                          <a:effectLst/>
                          <a:latin typeface="+mn-lt"/>
                          <a:ea typeface="+mn-ea"/>
                          <a:cs typeface="+mn-cs"/>
                        </a:rPr>
                        <a:t>AC9HS4S04)</a:t>
                      </a:r>
                      <a:endParaRPr lang="en-AU" sz="145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18220995"/>
                  </a:ext>
                </a:extLst>
              </a:tr>
              <a:tr h="793408">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50" b="0" i="0" u="none" strike="noStrike" kern="1200" dirty="0">
                          <a:solidFill>
                            <a:schemeClr val="tx1"/>
                          </a:solidFill>
                          <a:effectLst/>
                          <a:latin typeface="+mn-lt"/>
                          <a:ea typeface="+mn-ea"/>
                          <a:cs typeface="+mn-cs"/>
                        </a:rPr>
                        <a:t>draw conclusions based on analysis of information </a:t>
                      </a:r>
                      <a:r>
                        <a:rPr lang="en-US" sz="1450" dirty="0">
                          <a:solidFill>
                            <a:schemeClr val="tx2"/>
                          </a:solidFill>
                          <a:latin typeface="+mn-lt"/>
                          <a:cs typeface="Arial" panose="020B0604020202020204" pitchFamily="34" charset="0"/>
                        </a:rPr>
                        <a:t>(</a:t>
                      </a:r>
                      <a:r>
                        <a:rPr lang="en-AU" sz="1450" b="0" i="0" kern="1200" dirty="0">
                          <a:solidFill>
                            <a:schemeClr val="tx1"/>
                          </a:solidFill>
                          <a:effectLst/>
                          <a:latin typeface="+mn-lt"/>
                          <a:ea typeface="+mn-ea"/>
                          <a:cs typeface="+mn-cs"/>
                        </a:rPr>
                        <a:t>AC9HS4S05)</a:t>
                      </a:r>
                      <a:endParaRPr lang="en-AU" sz="1450" dirty="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Rectangle 8">
            <a:extLst>
              <a:ext uri="{FF2B5EF4-FFF2-40B4-BE49-F238E27FC236}">
                <a16:creationId xmlns:a16="http://schemas.microsoft.com/office/drawing/2014/main" id="{9C340E7D-87A9-6FB2-E09C-9F58DB1FCBE1}"/>
              </a:ext>
            </a:extLst>
          </p:cNvPr>
          <p:cNvSpPr/>
          <p:nvPr/>
        </p:nvSpPr>
        <p:spPr>
          <a:xfrm>
            <a:off x="3107253" y="933311"/>
            <a:ext cx="8798343" cy="2792943"/>
          </a:xfrm>
          <a:prstGeom prst="rect">
            <a:avLst/>
          </a:prstGeom>
          <a:solidFill>
            <a:schemeClr val="bg1">
              <a:lumMod val="75000"/>
              <a:alpha val="86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114D5372-70D0-7E93-B407-A8B4729F9F74}"/>
              </a:ext>
            </a:extLst>
          </p:cNvPr>
          <p:cNvGrpSpPr/>
          <p:nvPr/>
        </p:nvGrpSpPr>
        <p:grpSpPr>
          <a:xfrm>
            <a:off x="8937485" y="3342262"/>
            <a:ext cx="3003933" cy="2975762"/>
            <a:chOff x="8937485" y="3342262"/>
            <a:chExt cx="3003933" cy="2975762"/>
          </a:xfrm>
        </p:grpSpPr>
        <p:pic>
          <p:nvPicPr>
            <p:cNvPr id="18" name="Picture 17">
              <a:extLst>
                <a:ext uri="{FF2B5EF4-FFF2-40B4-BE49-F238E27FC236}">
                  <a16:creationId xmlns:a16="http://schemas.microsoft.com/office/drawing/2014/main" id="{5141552C-9685-A340-1E73-F78351FE0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37485" y="3342262"/>
              <a:ext cx="3003933" cy="2813208"/>
            </a:xfrm>
            <a:prstGeom prst="rect">
              <a:avLst/>
            </a:prstGeom>
          </p:spPr>
        </p:pic>
        <p:pic>
          <p:nvPicPr>
            <p:cNvPr id="19" name="Picture 18">
              <a:extLst>
                <a:ext uri="{FF2B5EF4-FFF2-40B4-BE49-F238E27FC236}">
                  <a16:creationId xmlns:a16="http://schemas.microsoft.com/office/drawing/2014/main" id="{2BFEFB0A-A086-25D3-70B3-0E6B2882965B}"/>
                </a:ext>
              </a:extLst>
            </p:cNvPr>
            <p:cNvPicPr>
              <a:picLocks noChangeAspect="1"/>
            </p:cNvPicPr>
            <p:nvPr/>
          </p:nvPicPr>
          <p:blipFill>
            <a:blip r:embed="rId4"/>
            <a:stretch>
              <a:fillRect/>
            </a:stretch>
          </p:blipFill>
          <p:spPr>
            <a:xfrm>
              <a:off x="8983318" y="3868736"/>
              <a:ext cx="2932699" cy="2449288"/>
            </a:xfrm>
            <a:prstGeom prst="rect">
              <a:avLst/>
            </a:prstGeom>
            <a:ln>
              <a:noFill/>
            </a:ln>
            <a:effectLst>
              <a:outerShdw blurRad="292100" dist="139700" dir="2700000" algn="tl" rotWithShape="0">
                <a:srgbClr val="333333">
                  <a:alpha val="65000"/>
                </a:srgbClr>
              </a:outerShdw>
            </a:effectLst>
          </p:spPr>
        </p:pic>
      </p:grpSp>
      <p:sp>
        <p:nvSpPr>
          <p:cNvPr id="3" name="Title 1">
            <a:extLst>
              <a:ext uri="{FF2B5EF4-FFF2-40B4-BE49-F238E27FC236}">
                <a16:creationId xmlns:a16="http://schemas.microsoft.com/office/drawing/2014/main" id="{E04EFBDB-D9FF-EABA-FB2A-A8E79FE1562F}"/>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4 HASS example</a:t>
            </a:r>
          </a:p>
        </p:txBody>
      </p:sp>
      <p:graphicFrame>
        <p:nvGraphicFramePr>
          <p:cNvPr id="10" name="Content Placeholder 3">
            <a:extLst>
              <a:ext uri="{FF2B5EF4-FFF2-40B4-BE49-F238E27FC236}">
                <a16:creationId xmlns:a16="http://schemas.microsoft.com/office/drawing/2014/main" id="{2E4B0528-1E21-66B7-1123-9F6E2F911851}"/>
              </a:ext>
            </a:extLst>
          </p:cNvPr>
          <p:cNvGraphicFramePr>
            <a:graphicFrameLocks/>
          </p:cNvGraphicFramePr>
          <p:nvPr>
            <p:extLst>
              <p:ext uri="{D42A27DB-BD31-4B8C-83A1-F6EECF244321}">
                <p14:modId xmlns:p14="http://schemas.microsoft.com/office/powerpoint/2010/main" val="569600562"/>
              </p:ext>
            </p:extLst>
          </p:nvPr>
        </p:nvGraphicFramePr>
        <p:xfrm>
          <a:off x="436034" y="3938278"/>
          <a:ext cx="8376662" cy="2217192"/>
        </p:xfrm>
        <a:graphic>
          <a:graphicData uri="http://schemas.openxmlformats.org/drawingml/2006/table">
            <a:tbl>
              <a:tblPr firstRow="1" bandRow="1">
                <a:tableStyleId>{17292A2E-F333-43FB-9621-5CBBE7FDCDCB}</a:tableStyleId>
              </a:tblPr>
              <a:tblGrid>
                <a:gridCol w="8376662">
                  <a:extLst>
                    <a:ext uri="{9D8B030D-6E8A-4147-A177-3AD203B41FA5}">
                      <a16:colId xmlns:a16="http://schemas.microsoft.com/office/drawing/2014/main" val="20000"/>
                    </a:ext>
                  </a:extLst>
                </a:gridCol>
              </a:tblGrid>
              <a:tr h="381873">
                <a:tc>
                  <a:txBody>
                    <a:bodyPr/>
                    <a:lstStyle/>
                    <a:p>
                      <a:pPr algn="l"/>
                      <a:r>
                        <a:rPr lang="en-AU" sz="1600">
                          <a:latin typeface="Arial" panose="020B0604020202020204" pitchFamily="34" charset="0"/>
                          <a:cs typeface="Arial" panose="020B0604020202020204" pitchFamily="34" charset="0"/>
                        </a:rPr>
                        <a:t>Unit 1 — Getting the message out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835319">
                <a:tc>
                  <a:txBody>
                    <a:bodyPr/>
                    <a:lstStyle/>
                    <a:p>
                      <a:r>
                        <a:rPr lang="en-US" sz="1400" dirty="0">
                          <a:solidFill>
                            <a:schemeClr val="tx2"/>
                          </a:solidFill>
                          <a:latin typeface="Arial" panose="020B0604020202020204" pitchFamily="34" charset="0"/>
                          <a:cs typeface="Arial" panose="020B0604020202020204" pitchFamily="34" charset="0"/>
                        </a:rPr>
                        <a:t>Students work collaboratively to investigate one type of environment (e.g., desert rainforest) and use maps to locate and describe each environment. They interpret information and data from a range of sources to draw conclusions and provide reasons why this environment is important to people. Students then </a:t>
                      </a:r>
                      <a:r>
                        <a:rPr lang="en-US" sz="1400" dirty="0" err="1">
                          <a:solidFill>
                            <a:schemeClr val="tx2"/>
                          </a:solidFill>
                          <a:latin typeface="Arial" panose="020B0604020202020204" pitchFamily="34" charset="0"/>
                          <a:cs typeface="Arial" panose="020B0604020202020204" pitchFamily="34" charset="0"/>
                        </a:rPr>
                        <a:t>categorise</a:t>
                      </a:r>
                      <a:r>
                        <a:rPr lang="en-US" sz="1400" dirty="0">
                          <a:solidFill>
                            <a:schemeClr val="tx2"/>
                          </a:solidFill>
                          <a:latin typeface="Arial" panose="020B0604020202020204" pitchFamily="34" charset="0"/>
                          <a:cs typeface="Arial" panose="020B0604020202020204" pitchFamily="34" charset="0"/>
                        </a:rPr>
                        <a:t> images of resources into renewable and non-renewable resources. They learn about the allocation and management of resources used in their daily lives through a mini-inquiry investigation on the resources used to create a household item (e.g., toy, toothbrush). Students build their critical and creative thinking skills as they identify relationships and draw conclusions about the sustainable use and management of the resources used to create the household item.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22EAF9B8-8E31-DF19-12C6-D4686D7CB809}"/>
              </a:ext>
            </a:extLst>
          </p:cNvPr>
          <p:cNvPicPr>
            <a:picLocks noChangeAspect="1"/>
          </p:cNvPicPr>
          <p:nvPr/>
        </p:nvPicPr>
        <p:blipFill>
          <a:blip r:embed="rId5"/>
          <a:stretch>
            <a:fillRect/>
          </a:stretch>
        </p:blipFill>
        <p:spPr>
          <a:xfrm>
            <a:off x="436033" y="958258"/>
            <a:ext cx="2624219" cy="2516261"/>
          </a:xfrm>
          <a:prstGeom prst="rect">
            <a:avLst/>
          </a:prstGeom>
        </p:spPr>
      </p:pic>
      <p:sp>
        <p:nvSpPr>
          <p:cNvPr id="5" name="Rectangle 4">
            <a:extLst>
              <a:ext uri="{FF2B5EF4-FFF2-40B4-BE49-F238E27FC236}">
                <a16:creationId xmlns:a16="http://schemas.microsoft.com/office/drawing/2014/main" id="{5B893AC8-D2F0-EC2D-7D15-25C0FDBD536D}"/>
              </a:ext>
            </a:extLst>
          </p:cNvPr>
          <p:cNvSpPr/>
          <p:nvPr/>
        </p:nvSpPr>
        <p:spPr>
          <a:xfrm>
            <a:off x="517926" y="199907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06A5F909-188F-F4E4-04F8-E7069C048AB4}"/>
              </a:ext>
            </a:extLst>
          </p:cNvPr>
          <p:cNvSpPr/>
          <p:nvPr/>
        </p:nvSpPr>
        <p:spPr>
          <a:xfrm>
            <a:off x="1366838" y="4786666"/>
            <a:ext cx="3065462" cy="217134"/>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dirty="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dirty="0">
              <a:ln>
                <a:noFill/>
              </a:ln>
              <a:solidFill>
                <a:srgbClr val="FFFFFF"/>
              </a:solidFill>
              <a:effectLst/>
              <a:uLnTx/>
              <a:uFillTx/>
              <a:latin typeface="Arial"/>
              <a:ea typeface="Times New Roman"/>
              <a:cs typeface="Times New Roman"/>
            </a:endParaRPr>
          </a:p>
        </p:txBody>
      </p:sp>
      <p:sp>
        <p:nvSpPr>
          <p:cNvPr id="11" name="Rectangle 10">
            <a:extLst>
              <a:ext uri="{FF2B5EF4-FFF2-40B4-BE49-F238E27FC236}">
                <a16:creationId xmlns:a16="http://schemas.microsoft.com/office/drawing/2014/main" id="{FFD2A572-FF16-A82A-71ED-FD59AAE47150}"/>
              </a:ext>
            </a:extLst>
          </p:cNvPr>
          <p:cNvSpPr/>
          <p:nvPr/>
        </p:nvSpPr>
        <p:spPr>
          <a:xfrm>
            <a:off x="4914900" y="5629276"/>
            <a:ext cx="1357312" cy="242890"/>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2" name="Rectangle: Rounded Corners 1">
            <a:extLst>
              <a:ext uri="{FF2B5EF4-FFF2-40B4-BE49-F238E27FC236}">
                <a16:creationId xmlns:a16="http://schemas.microsoft.com/office/drawing/2014/main" id="{E455FF79-B00B-9711-3C5C-3C390D86A476}"/>
              </a:ext>
            </a:extLst>
          </p:cNvPr>
          <p:cNvSpPr/>
          <p:nvPr/>
        </p:nvSpPr>
        <p:spPr>
          <a:xfrm>
            <a:off x="1789089" y="2011253"/>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0000"/>
              </a:solidFill>
              <a:effectLst/>
              <a:uLnTx/>
              <a:uFillTx/>
              <a:latin typeface="Arial"/>
              <a:ea typeface="+mn-ea"/>
              <a:cs typeface="+mn-cs"/>
            </a:endParaRPr>
          </a:p>
        </p:txBody>
      </p:sp>
      <p:sp>
        <p:nvSpPr>
          <p:cNvPr id="4" name="Rectangle 3">
            <a:extLst>
              <a:ext uri="{FF2B5EF4-FFF2-40B4-BE49-F238E27FC236}">
                <a16:creationId xmlns:a16="http://schemas.microsoft.com/office/drawing/2014/main" id="{101B054E-1B90-330A-DDD5-18557A52AFF6}"/>
              </a:ext>
            </a:extLst>
          </p:cNvPr>
          <p:cNvSpPr/>
          <p:nvPr/>
        </p:nvSpPr>
        <p:spPr>
          <a:xfrm>
            <a:off x="8983317" y="4895233"/>
            <a:ext cx="2953373" cy="14027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65899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BC457-A5CD-229A-479B-0CBEE5C7B53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5DF76B6-6003-B306-3B53-BB34BB4F8EB9}"/>
              </a:ext>
            </a:extLst>
          </p:cNvPr>
          <p:cNvSpPr>
            <a:spLocks noGrp="1"/>
          </p:cNvSpPr>
          <p:nvPr>
            <p:ph type="title" idx="4294967295"/>
          </p:nvPr>
        </p:nvSpPr>
        <p:spPr>
          <a:xfrm>
            <a:off x="6523568" y="366184"/>
            <a:ext cx="5668433" cy="480483"/>
          </a:xfrm>
        </p:spPr>
        <p:txBody>
          <a:bodyPr/>
          <a:lstStyle/>
          <a:p>
            <a:r>
              <a:rPr lang="en-AU"/>
              <a:t>Success criteria</a:t>
            </a:r>
          </a:p>
        </p:txBody>
      </p:sp>
      <p:sp>
        <p:nvSpPr>
          <p:cNvPr id="5" name="Text Placeholder 4">
            <a:extLst>
              <a:ext uri="{FF2B5EF4-FFF2-40B4-BE49-F238E27FC236}">
                <a16:creationId xmlns:a16="http://schemas.microsoft.com/office/drawing/2014/main" id="{2150B1C5-C10E-0DE3-5808-4459802E8534}"/>
              </a:ext>
            </a:extLst>
          </p:cNvPr>
          <p:cNvSpPr>
            <a:spLocks noGrp="1"/>
          </p:cNvSpPr>
          <p:nvPr>
            <p:ph type="body" sz="quarter" idx="4294967295"/>
          </p:nvPr>
        </p:nvSpPr>
        <p:spPr>
          <a:xfrm>
            <a:off x="453387" y="366184"/>
            <a:ext cx="4986867" cy="480483"/>
          </a:xfrm>
        </p:spPr>
        <p:txBody>
          <a:bodyPr>
            <a:noAutofit/>
          </a:bodyPr>
          <a:lstStyle/>
          <a:p>
            <a:r>
              <a:rPr lang="en-AU" sz="3200" b="1"/>
              <a:t>Learning goal</a:t>
            </a:r>
          </a:p>
        </p:txBody>
      </p:sp>
      <p:sp>
        <p:nvSpPr>
          <p:cNvPr id="6" name="Text Placeholder 5">
            <a:extLst>
              <a:ext uri="{FF2B5EF4-FFF2-40B4-BE49-F238E27FC236}">
                <a16:creationId xmlns:a16="http://schemas.microsoft.com/office/drawing/2014/main" id="{266277B2-6092-A334-0180-3935510415FA}"/>
              </a:ext>
            </a:extLst>
          </p:cNvPr>
          <p:cNvSpPr>
            <a:spLocks noGrp="1"/>
          </p:cNvSpPr>
          <p:nvPr>
            <p:ph type="body" sz="quarter" idx="4294967295"/>
          </p:nvPr>
        </p:nvSpPr>
        <p:spPr>
          <a:xfrm>
            <a:off x="6521452" y="1098551"/>
            <a:ext cx="5217160" cy="4417483"/>
          </a:xfrm>
        </p:spPr>
        <p:txBody>
          <a:bodyPr vert="horz" lIns="0" tIns="0" rIns="0" bIns="0" rtlCol="0" anchor="t">
            <a:normAutofit/>
          </a:bodyPr>
          <a:lstStyle/>
          <a:p>
            <a:r>
              <a:rPr lang="en-AU" sz="2650" dirty="0">
                <a:latin typeface="Arial"/>
                <a:cs typeface="Arial"/>
              </a:rPr>
              <a:t>You will know you are </a:t>
            </a:r>
            <a:br>
              <a:rPr lang="en-AU" sz="2650" dirty="0">
                <a:latin typeface="Arial"/>
                <a:cs typeface="Arial"/>
              </a:rPr>
            </a:br>
            <a:r>
              <a:rPr lang="en-AU" sz="2650" dirty="0">
                <a:latin typeface="Arial"/>
                <a:cs typeface="Arial"/>
              </a:rPr>
              <a:t>successful if you:</a:t>
            </a:r>
          </a:p>
          <a:p>
            <a:pPr marL="456565" indent="-456565">
              <a:buFont typeface="Arial" panose="020B0604020202020204" pitchFamily="34" charset="0"/>
              <a:buChar char="•"/>
            </a:pPr>
            <a:r>
              <a:rPr lang="en-AU" sz="2650" dirty="0">
                <a:latin typeface="Arial"/>
                <a:cs typeface="Arial"/>
              </a:rPr>
              <a:t>understand the structure </a:t>
            </a:r>
            <a:br>
              <a:rPr lang="en-AU" sz="2650" dirty="0">
                <a:latin typeface="Arial"/>
                <a:cs typeface="Arial"/>
              </a:rPr>
            </a:br>
            <a:r>
              <a:rPr lang="en-AU" sz="2650" dirty="0">
                <a:latin typeface="Arial"/>
                <a:cs typeface="Arial"/>
              </a:rPr>
              <a:t>and content of the Critical and creative thinking general  capability </a:t>
            </a:r>
          </a:p>
          <a:p>
            <a:pPr marL="456565" indent="-456565">
              <a:buFont typeface="Arial" panose="020B0604020202020204" pitchFamily="34" charset="0"/>
              <a:buChar char="•"/>
            </a:pPr>
            <a:r>
              <a:rPr lang="en-US" sz="2650" dirty="0">
                <a:latin typeface="Arial"/>
                <a:cs typeface="Arial"/>
              </a:rPr>
              <a:t>identify strategies to embed </a:t>
            </a:r>
            <a:br>
              <a:rPr lang="en-US" sz="2650" dirty="0">
                <a:latin typeface="Arial"/>
                <a:cs typeface="Arial"/>
              </a:rPr>
            </a:br>
            <a:r>
              <a:rPr lang="en-US" sz="2650" dirty="0">
                <a:latin typeface="Arial"/>
                <a:cs typeface="Arial"/>
              </a:rPr>
              <a:t>this general capability </a:t>
            </a:r>
          </a:p>
          <a:p>
            <a:pPr marL="456565" indent="-456565">
              <a:buFont typeface="Arial" panose="020B0604020202020204" pitchFamily="34" charset="0"/>
              <a:buChar char="•"/>
            </a:pPr>
            <a:r>
              <a:rPr lang="en-US" sz="2650" dirty="0">
                <a:latin typeface="Arial"/>
                <a:cs typeface="Arial"/>
              </a:rPr>
              <a:t>use QCAA resources to </a:t>
            </a:r>
            <a:br>
              <a:rPr lang="en-US" sz="2650" dirty="0">
                <a:latin typeface="Arial"/>
                <a:cs typeface="Arial"/>
              </a:rPr>
            </a:br>
            <a:r>
              <a:rPr lang="en-US" sz="2650" dirty="0">
                <a:latin typeface="Arial"/>
                <a:cs typeface="Arial"/>
              </a:rPr>
              <a:t>inform and support planning.</a:t>
            </a:r>
          </a:p>
          <a:p>
            <a:endParaRPr lang="en-AU" dirty="0"/>
          </a:p>
        </p:txBody>
      </p:sp>
      <p:sp>
        <p:nvSpPr>
          <p:cNvPr id="2" name="Content Placeholder 3">
            <a:extLst>
              <a:ext uri="{FF2B5EF4-FFF2-40B4-BE49-F238E27FC236}">
                <a16:creationId xmlns:a16="http://schemas.microsoft.com/office/drawing/2014/main" id="{CFC9AEB8-1497-DE0F-2C6F-641A3D82F131}"/>
              </a:ext>
            </a:extLst>
          </p:cNvPr>
          <p:cNvSpPr txBox="1">
            <a:spLocks/>
          </p:cNvSpPr>
          <p:nvPr/>
        </p:nvSpPr>
        <p:spPr>
          <a:xfrm>
            <a:off x="453388" y="1169686"/>
            <a:ext cx="4986865" cy="4487812"/>
          </a:xfrm>
          <a:prstGeom prst="rect">
            <a:avLst/>
          </a:prstGeom>
        </p:spPr>
        <p:txBody>
          <a:bodyPr lIns="0" tIns="0" rIns="0" bIns="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fontAlgn="base">
              <a:spcBef>
                <a:spcPts val="800"/>
              </a:spcBef>
              <a:spcAft>
                <a:spcPct val="0"/>
              </a:spcAft>
            </a:pPr>
            <a:r>
              <a:rPr lang="en-US" sz="2650" dirty="0">
                <a:solidFill>
                  <a:srgbClr val="000000"/>
                </a:solidFill>
                <a:latin typeface="Arial"/>
                <a:cs typeface="Arial"/>
              </a:rPr>
              <a:t>To develop a deeper understanding of the Australian Curriculum v9.0 Critical and creative thinking general capability.</a:t>
            </a:r>
          </a:p>
        </p:txBody>
      </p:sp>
      <p:cxnSp>
        <p:nvCxnSpPr>
          <p:cNvPr id="10" name="Straight Connector 9">
            <a:extLst>
              <a:ext uri="{FF2B5EF4-FFF2-40B4-BE49-F238E27FC236}">
                <a16:creationId xmlns:a16="http://schemas.microsoft.com/office/drawing/2014/main" id="{1C92B06C-AF8C-5E14-ECE0-EAC8E78BD129}"/>
              </a:ext>
            </a:extLst>
          </p:cNvPr>
          <p:cNvCxnSpPr>
            <a:cxnSpLocks/>
          </p:cNvCxnSpPr>
          <p:nvPr/>
        </p:nvCxnSpPr>
        <p:spPr bwMode="auto">
          <a:xfrm>
            <a:off x="5922693" y="1185078"/>
            <a:ext cx="0" cy="4487845"/>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0544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76ADA-48F0-6E4F-B5E6-5EDB9E12206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B7679E8-15BD-7147-485C-66F17A09DA4F}"/>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8 Drama example</a:t>
            </a:r>
          </a:p>
        </p:txBody>
      </p:sp>
      <p:graphicFrame>
        <p:nvGraphicFramePr>
          <p:cNvPr id="8" name="Content Placeholder 3">
            <a:extLst>
              <a:ext uri="{FF2B5EF4-FFF2-40B4-BE49-F238E27FC236}">
                <a16:creationId xmlns:a16="http://schemas.microsoft.com/office/drawing/2014/main" id="{17BC2CF0-A418-F783-A4B9-2015551C373C}"/>
              </a:ext>
            </a:extLst>
          </p:cNvPr>
          <p:cNvGraphicFramePr>
            <a:graphicFrameLocks/>
          </p:cNvGraphicFramePr>
          <p:nvPr>
            <p:extLst>
              <p:ext uri="{D42A27DB-BD31-4B8C-83A1-F6EECF244321}">
                <p14:modId xmlns:p14="http://schemas.microsoft.com/office/powerpoint/2010/main" val="2096129547"/>
              </p:ext>
            </p:extLst>
          </p:nvPr>
        </p:nvGraphicFramePr>
        <p:xfrm>
          <a:off x="3096889" y="933311"/>
          <a:ext cx="8801462" cy="2792943"/>
        </p:xfrm>
        <a:graphic>
          <a:graphicData uri="http://schemas.openxmlformats.org/drawingml/2006/table">
            <a:tbl>
              <a:tblPr firstRow="1" bandRow="1">
                <a:tableStyleId>{17292A2E-F333-43FB-9621-5CBBE7FDCDCB}</a:tableStyleId>
              </a:tblPr>
              <a:tblGrid>
                <a:gridCol w="2449406">
                  <a:extLst>
                    <a:ext uri="{9D8B030D-6E8A-4147-A177-3AD203B41FA5}">
                      <a16:colId xmlns:a16="http://schemas.microsoft.com/office/drawing/2014/main" val="20000"/>
                    </a:ext>
                  </a:extLst>
                </a:gridCol>
                <a:gridCol w="6352056">
                  <a:extLst>
                    <a:ext uri="{9D8B030D-6E8A-4147-A177-3AD203B41FA5}">
                      <a16:colId xmlns:a16="http://schemas.microsoft.com/office/drawing/2014/main" val="20001"/>
                    </a:ext>
                  </a:extLst>
                </a:gridCol>
              </a:tblGrid>
              <a:tr h="579949">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9793">
                <a:tc rowSpan="3">
                  <a:txBody>
                    <a:bodyPr/>
                    <a:lstStyle/>
                    <a:p>
                      <a:pPr>
                        <a:lnSpc>
                          <a:spcPct val="115000"/>
                        </a:lnSpc>
                        <a:spcAft>
                          <a:spcPts val="800"/>
                        </a:spcAft>
                        <a:buNone/>
                      </a:pPr>
                      <a:r>
                        <a:rPr lang="en-AU" sz="1400" kern="0">
                          <a:solidFill>
                            <a:schemeClr val="tx1"/>
                          </a:solidFill>
                          <a:effectLst/>
                          <a:latin typeface="+mn-lt"/>
                          <a:ea typeface="Aptos" panose="020B0004020202020204" pitchFamily="34" charset="0"/>
                          <a:cs typeface="Times New Roman" panose="02020603050405020304" pitchFamily="18" charset="0"/>
                        </a:rPr>
                        <a:t>Students work collaboratively to manipulate elements of drama and conventions to shape and sustain dramatic action in improvised, devised and/or scripted drama. </a:t>
                      </a:r>
                      <a:endParaRPr lang="en-AU" sz="1400" kern="100">
                        <a:solidFill>
                          <a:schemeClr val="tx1"/>
                        </a:solidFill>
                        <a:effectLst/>
                        <a:latin typeface="+mn-lt"/>
                        <a:ea typeface="Aptos" panose="020B00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u="none" strike="noStrike" kern="1200">
                          <a:solidFill>
                            <a:schemeClr val="tx1"/>
                          </a:solidFill>
                          <a:effectLst/>
                          <a:latin typeface="+mn-lt"/>
                          <a:ea typeface="+mn-ea"/>
                          <a:cs typeface="+mn-cs"/>
                        </a:rPr>
                        <a:t>improvise and devise drama and/or interpret scripted drama, manipulating elements of drama and applying conventions relevant to the style/form</a:t>
                      </a:r>
                      <a:r>
                        <a:rPr lang="en-US" sz="1400" b="0" i="0" u="none" strike="noStrike" kern="1200">
                          <a:solidFill>
                            <a:schemeClr val="tx1"/>
                          </a:solidFill>
                          <a:effectLst/>
                          <a:latin typeface="+mn-lt"/>
                          <a:ea typeface="+mn-ea"/>
                          <a:cs typeface="+mn-cs"/>
                        </a:rPr>
                        <a:t> </a:t>
                      </a:r>
                      <a:r>
                        <a:rPr lang="en-US" sz="1400">
                          <a:solidFill>
                            <a:schemeClr val="tx2"/>
                          </a:solidFill>
                          <a:latin typeface="+mn-lt"/>
                          <a:cs typeface="Arial" panose="020B0604020202020204" pitchFamily="34" charset="0"/>
                        </a:rPr>
                        <a:t>(</a:t>
                      </a:r>
                      <a:r>
                        <a:rPr lang="en-AU" sz="1400">
                          <a:latin typeface="+mn-lt"/>
                        </a:rPr>
                        <a:t>AC9ADR8C01</a:t>
                      </a:r>
                      <a:r>
                        <a:rPr lang="en-US" sz="1400">
                          <a:solidFill>
                            <a:schemeClr val="tx2"/>
                          </a:solidFill>
                          <a:latin typeface="+mn-lt"/>
                          <a:cs typeface="Arial" panose="020B0604020202020204" pitchFamily="34" charset="0"/>
                        </a:rPr>
                        <a:t>)</a:t>
                      </a:r>
                      <a:endParaRPr lang="en-AU" sz="14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709793">
                <a:tc vMerge="1">
                  <a:txBody>
                    <a:bodyPr/>
                    <a:lstStyle/>
                    <a:p>
                      <a:endParaRPr lang="en-AU"/>
                    </a:p>
                  </a:txBody>
                  <a:tcPr/>
                </a:tc>
                <a:tc>
                  <a:txBody>
                    <a:bodyPr/>
                    <a:lstStyle/>
                    <a:p>
                      <a:pPr marL="171450" indent="-171450">
                        <a:buFont typeface="Arial" panose="020B0604020202020204" pitchFamily="34" charset="0"/>
                        <a:buChar char="•"/>
                      </a:pPr>
                      <a:r>
                        <a:rPr lang="en-AU" sz="1400" b="0" i="0" u="none" strike="noStrike" kern="1200">
                          <a:solidFill>
                            <a:schemeClr val="tx1"/>
                          </a:solidFill>
                          <a:effectLst/>
                          <a:latin typeface="+mn-lt"/>
                          <a:ea typeface="+mn-ea"/>
                          <a:cs typeface="+mn-cs"/>
                        </a:rPr>
                        <a:t>evaluate and refine use of elements of drama and/or conventions to shape and sustain dramatic action and/or communicate ideas, perspectives and/or meaning </a:t>
                      </a:r>
                      <a:r>
                        <a:rPr lang="en-US" sz="1400">
                          <a:solidFill>
                            <a:schemeClr val="tx2"/>
                          </a:solidFill>
                          <a:latin typeface="+mn-lt"/>
                          <a:cs typeface="Arial" panose="020B0604020202020204" pitchFamily="34" charset="0"/>
                        </a:rPr>
                        <a:t>(</a:t>
                      </a:r>
                      <a:r>
                        <a:rPr lang="en-AU" sz="1400">
                          <a:latin typeface="+mn-lt"/>
                        </a:rPr>
                        <a:t>AC9ADR8C02</a:t>
                      </a:r>
                      <a:r>
                        <a:rPr lang="en-US" sz="1400">
                          <a:solidFill>
                            <a:schemeClr val="tx2"/>
                          </a:solidFill>
                          <a:latin typeface="+mn-lt"/>
                          <a:cs typeface="Arial" panose="020B0604020202020204" pitchFamily="34" charset="0"/>
                        </a:rPr>
                        <a:t>)</a:t>
                      </a:r>
                      <a:endParaRPr lang="en-US" sz="1400" b="0" i="0" u="none" strike="noStrike" kern="1200">
                        <a:solidFill>
                          <a:schemeClr val="tx1"/>
                        </a:solidFill>
                        <a:effectLst/>
                        <a:latin typeface="+mn-lt"/>
                        <a:ea typeface="+mn-ea"/>
                        <a:cs typeface="+mn-cs"/>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18220995"/>
                  </a:ext>
                </a:extLst>
              </a:tr>
              <a:tr h="793408">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u="none" strike="noStrike" kern="1200" dirty="0">
                          <a:solidFill>
                            <a:schemeClr val="tx1"/>
                          </a:solidFill>
                          <a:effectLst/>
                          <a:latin typeface="+mn-lt"/>
                          <a:ea typeface="+mn-ea"/>
                          <a:cs typeface="+mn-cs"/>
                        </a:rPr>
                        <a:t>reflect on their own and others’ drama to inform choices when manipulating elements of drama and/or conventions to shape dramatic action (</a:t>
                      </a:r>
                      <a:r>
                        <a:rPr lang="en-AU" sz="1400" dirty="0">
                          <a:latin typeface="+mn-lt"/>
                        </a:rPr>
                        <a:t>AC9ADR8D02)</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D0272F80-3994-9A06-16F1-D4BB596B0247}"/>
              </a:ext>
            </a:extLst>
          </p:cNvPr>
          <p:cNvGraphicFramePr>
            <a:graphicFrameLocks/>
          </p:cNvGraphicFramePr>
          <p:nvPr/>
        </p:nvGraphicFramePr>
        <p:xfrm>
          <a:off x="436034" y="3938278"/>
          <a:ext cx="8376662" cy="2217192"/>
        </p:xfrm>
        <a:graphic>
          <a:graphicData uri="http://schemas.openxmlformats.org/drawingml/2006/table">
            <a:tbl>
              <a:tblPr firstRow="1" bandRow="1">
                <a:tableStyleId>{17292A2E-F333-43FB-9621-5CBBE7FDCDCB}</a:tableStyleId>
              </a:tblPr>
              <a:tblGrid>
                <a:gridCol w="8376662">
                  <a:extLst>
                    <a:ext uri="{9D8B030D-6E8A-4147-A177-3AD203B41FA5}">
                      <a16:colId xmlns:a16="http://schemas.microsoft.com/office/drawing/2014/main" val="20000"/>
                    </a:ext>
                  </a:extLst>
                </a:gridCol>
              </a:tblGrid>
              <a:tr h="381873">
                <a:tc>
                  <a:txBody>
                    <a:bodyPr/>
                    <a:lstStyle/>
                    <a:p>
                      <a:pPr algn="l"/>
                      <a:r>
                        <a:rPr lang="en-AU" sz="1600" dirty="0">
                          <a:latin typeface="Arial" panose="020B0604020202020204" pitchFamily="34" charset="0"/>
                          <a:cs typeface="Arial" panose="020B0604020202020204" pitchFamily="34" charset="0"/>
                        </a:rPr>
                        <a:t>Unit 4 — What is a hero?</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835319">
                <a:tc>
                  <a:txBody>
                    <a:bodyPr/>
                    <a:lstStyle/>
                    <a:p>
                      <a:r>
                        <a:rPr lang="en-US" sz="1400" dirty="0">
                          <a:solidFill>
                            <a:schemeClr val="tx2"/>
                          </a:solidFill>
                          <a:latin typeface="Arial" panose="020B0604020202020204" pitchFamily="34" charset="0"/>
                          <a:cs typeface="Arial" panose="020B0604020202020204" pitchFamily="34" charset="0"/>
                        </a:rPr>
                        <a:t>In this unit, students explore the concept of heroism in fiction and real life. Students use drama to celebrate and inform. Using contemporary performance styles and forms including physical theatre and collage drama, students examine the characteristics of a hero. Responding to a range of stimulus, students create possibilities for communicating ideas as they devise scenes to communicate the impact of a hero using physical movement, gesture, and narration. Students collaboratively workshop scenes for their chosen real-life hero. They devise drama to communicate information about their hero to inspire a teenage audience. Students refine their performance skills through ongoing critical thinking and reflection on peer and teacher feedback.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B311CFFB-5640-2920-430F-94F29ED77D9A}"/>
              </a:ext>
            </a:extLst>
          </p:cNvPr>
          <p:cNvPicPr>
            <a:picLocks noChangeAspect="1"/>
          </p:cNvPicPr>
          <p:nvPr/>
        </p:nvPicPr>
        <p:blipFill>
          <a:blip r:embed="rId3"/>
          <a:stretch>
            <a:fillRect/>
          </a:stretch>
        </p:blipFill>
        <p:spPr>
          <a:xfrm>
            <a:off x="436033" y="958258"/>
            <a:ext cx="2624219" cy="2516261"/>
          </a:xfrm>
          <a:prstGeom prst="rect">
            <a:avLst/>
          </a:prstGeom>
        </p:spPr>
      </p:pic>
      <p:sp>
        <p:nvSpPr>
          <p:cNvPr id="5" name="Rectangle 4">
            <a:extLst>
              <a:ext uri="{FF2B5EF4-FFF2-40B4-BE49-F238E27FC236}">
                <a16:creationId xmlns:a16="http://schemas.microsoft.com/office/drawing/2014/main" id="{09378D8B-889A-D46C-E939-4BFD1865AB21}"/>
              </a:ext>
            </a:extLst>
          </p:cNvPr>
          <p:cNvSpPr/>
          <p:nvPr/>
        </p:nvSpPr>
        <p:spPr>
          <a:xfrm>
            <a:off x="1789089" y="1961516"/>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ectangle: Rounded Corners 1">
            <a:extLst>
              <a:ext uri="{FF2B5EF4-FFF2-40B4-BE49-F238E27FC236}">
                <a16:creationId xmlns:a16="http://schemas.microsoft.com/office/drawing/2014/main" id="{D1ACD15A-3C9B-683B-16D5-EB62993CB6A8}"/>
              </a:ext>
            </a:extLst>
          </p:cNvPr>
          <p:cNvSpPr/>
          <p:nvPr/>
        </p:nvSpPr>
        <p:spPr>
          <a:xfrm>
            <a:off x="481289" y="2018671"/>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4219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30008-2094-07DA-131E-EAC71054893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512621C-BD77-5A58-E726-C663E48476F7}"/>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8 Drama example</a:t>
            </a:r>
          </a:p>
        </p:txBody>
      </p:sp>
      <p:graphicFrame>
        <p:nvGraphicFramePr>
          <p:cNvPr id="8" name="Content Placeholder 3">
            <a:extLst>
              <a:ext uri="{FF2B5EF4-FFF2-40B4-BE49-F238E27FC236}">
                <a16:creationId xmlns:a16="http://schemas.microsoft.com/office/drawing/2014/main" id="{3C444BBB-E67B-8FDA-7C3B-8E133EDEC731}"/>
              </a:ext>
            </a:extLst>
          </p:cNvPr>
          <p:cNvGraphicFramePr>
            <a:graphicFrameLocks/>
          </p:cNvGraphicFramePr>
          <p:nvPr>
            <p:extLst>
              <p:ext uri="{D42A27DB-BD31-4B8C-83A1-F6EECF244321}">
                <p14:modId xmlns:p14="http://schemas.microsoft.com/office/powerpoint/2010/main" val="1880862911"/>
              </p:ext>
            </p:extLst>
          </p:nvPr>
        </p:nvGraphicFramePr>
        <p:xfrm>
          <a:off x="3096889" y="933311"/>
          <a:ext cx="8801462" cy="2792943"/>
        </p:xfrm>
        <a:graphic>
          <a:graphicData uri="http://schemas.openxmlformats.org/drawingml/2006/table">
            <a:tbl>
              <a:tblPr firstRow="1" bandRow="1">
                <a:tableStyleId>{17292A2E-F333-43FB-9621-5CBBE7FDCDCB}</a:tableStyleId>
              </a:tblPr>
              <a:tblGrid>
                <a:gridCol w="2449406">
                  <a:extLst>
                    <a:ext uri="{9D8B030D-6E8A-4147-A177-3AD203B41FA5}">
                      <a16:colId xmlns:a16="http://schemas.microsoft.com/office/drawing/2014/main" val="20000"/>
                    </a:ext>
                  </a:extLst>
                </a:gridCol>
                <a:gridCol w="6352056">
                  <a:extLst>
                    <a:ext uri="{9D8B030D-6E8A-4147-A177-3AD203B41FA5}">
                      <a16:colId xmlns:a16="http://schemas.microsoft.com/office/drawing/2014/main" val="20001"/>
                    </a:ext>
                  </a:extLst>
                </a:gridCol>
              </a:tblGrid>
              <a:tr h="579949">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9793">
                <a:tc rowSpan="3">
                  <a:txBody>
                    <a:bodyPr/>
                    <a:lstStyle/>
                    <a:p>
                      <a:pPr>
                        <a:lnSpc>
                          <a:spcPct val="115000"/>
                        </a:lnSpc>
                        <a:spcAft>
                          <a:spcPts val="800"/>
                        </a:spcAft>
                        <a:buNone/>
                      </a:pPr>
                      <a:r>
                        <a:rPr lang="en-AU" sz="1400" kern="0" dirty="0">
                          <a:solidFill>
                            <a:schemeClr val="tx1"/>
                          </a:solidFill>
                          <a:effectLst/>
                          <a:latin typeface="+mn-lt"/>
                          <a:ea typeface="Aptos" panose="020B0004020202020204" pitchFamily="34" charset="0"/>
                          <a:cs typeface="Times New Roman" panose="02020603050405020304" pitchFamily="18" charset="0"/>
                        </a:rPr>
                        <a:t>Students work collaboratively to manipulate elements of drama and conventions to shape and sustain dramatic action in improvised, devised and/or scripted drama. </a:t>
                      </a:r>
                      <a:endParaRPr lang="en-AU" sz="1400" kern="100" dirty="0">
                        <a:solidFill>
                          <a:schemeClr val="tx1"/>
                        </a:solidFill>
                        <a:effectLst/>
                        <a:latin typeface="+mn-lt"/>
                        <a:ea typeface="Aptos" panose="020B00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u="none" strike="noStrike" kern="1200">
                          <a:solidFill>
                            <a:schemeClr val="tx1"/>
                          </a:solidFill>
                          <a:effectLst/>
                          <a:latin typeface="+mn-lt"/>
                          <a:ea typeface="+mn-ea"/>
                          <a:cs typeface="+mn-cs"/>
                        </a:rPr>
                        <a:t>improvise and devise drama and/or interpret scripted drama, manipulating elements of drama and applying conventions relevant to the style/form</a:t>
                      </a:r>
                      <a:r>
                        <a:rPr lang="en-US" sz="1400" b="0" i="0" u="none" strike="noStrike" kern="1200">
                          <a:solidFill>
                            <a:schemeClr val="tx1"/>
                          </a:solidFill>
                          <a:effectLst/>
                          <a:latin typeface="+mn-lt"/>
                          <a:ea typeface="+mn-ea"/>
                          <a:cs typeface="+mn-cs"/>
                        </a:rPr>
                        <a:t> </a:t>
                      </a:r>
                      <a:r>
                        <a:rPr lang="en-US" sz="1400">
                          <a:solidFill>
                            <a:schemeClr val="tx2"/>
                          </a:solidFill>
                          <a:latin typeface="+mn-lt"/>
                          <a:cs typeface="Arial" panose="020B0604020202020204" pitchFamily="34" charset="0"/>
                        </a:rPr>
                        <a:t>(</a:t>
                      </a:r>
                      <a:r>
                        <a:rPr lang="en-AU" sz="1400">
                          <a:latin typeface="+mn-lt"/>
                        </a:rPr>
                        <a:t>AC9ADR8C01</a:t>
                      </a:r>
                      <a:r>
                        <a:rPr lang="en-US" sz="1400">
                          <a:solidFill>
                            <a:schemeClr val="tx2"/>
                          </a:solidFill>
                          <a:latin typeface="+mn-lt"/>
                          <a:cs typeface="Arial" panose="020B0604020202020204" pitchFamily="34" charset="0"/>
                        </a:rPr>
                        <a:t>)</a:t>
                      </a:r>
                      <a:endParaRPr lang="en-AU" sz="14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709793">
                <a:tc vMerge="1">
                  <a:txBody>
                    <a:bodyPr/>
                    <a:lstStyle/>
                    <a:p>
                      <a:endParaRPr lang="en-AU"/>
                    </a:p>
                  </a:txBody>
                  <a:tcPr/>
                </a:tc>
                <a:tc>
                  <a:txBody>
                    <a:bodyPr/>
                    <a:lstStyle/>
                    <a:p>
                      <a:pPr marL="171450" indent="-171450">
                        <a:buFont typeface="Arial" panose="020B0604020202020204" pitchFamily="34" charset="0"/>
                        <a:buChar char="•"/>
                      </a:pPr>
                      <a:r>
                        <a:rPr lang="en-AU" sz="1400" b="0" i="0" u="none" strike="noStrike" kern="1200">
                          <a:solidFill>
                            <a:schemeClr val="tx1"/>
                          </a:solidFill>
                          <a:effectLst/>
                          <a:latin typeface="+mn-lt"/>
                          <a:ea typeface="+mn-ea"/>
                          <a:cs typeface="+mn-cs"/>
                        </a:rPr>
                        <a:t>evaluate and refine use of elements of drama and/or conventions to shape and sustain dramatic action and/or communicate ideas, perspectives and/or meaning </a:t>
                      </a:r>
                      <a:r>
                        <a:rPr lang="en-US" sz="1400">
                          <a:solidFill>
                            <a:schemeClr val="tx2"/>
                          </a:solidFill>
                          <a:latin typeface="+mn-lt"/>
                          <a:cs typeface="Arial" panose="020B0604020202020204" pitchFamily="34" charset="0"/>
                        </a:rPr>
                        <a:t>(</a:t>
                      </a:r>
                      <a:r>
                        <a:rPr lang="en-AU" sz="1400">
                          <a:latin typeface="+mn-lt"/>
                        </a:rPr>
                        <a:t>AC9ADR8C02</a:t>
                      </a:r>
                      <a:r>
                        <a:rPr lang="en-US" sz="1400">
                          <a:solidFill>
                            <a:schemeClr val="tx2"/>
                          </a:solidFill>
                          <a:latin typeface="+mn-lt"/>
                          <a:cs typeface="Arial" panose="020B0604020202020204" pitchFamily="34" charset="0"/>
                        </a:rPr>
                        <a:t>)</a:t>
                      </a:r>
                      <a:endParaRPr lang="en-US" sz="1400" b="0" i="0" u="none" strike="noStrike" kern="1200">
                        <a:solidFill>
                          <a:schemeClr val="tx1"/>
                        </a:solidFill>
                        <a:effectLst/>
                        <a:latin typeface="+mn-lt"/>
                        <a:ea typeface="+mn-ea"/>
                        <a:cs typeface="+mn-cs"/>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18220995"/>
                  </a:ext>
                </a:extLst>
              </a:tr>
              <a:tr h="793408">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u="none" strike="noStrike" kern="1200" dirty="0">
                          <a:solidFill>
                            <a:schemeClr val="tx1"/>
                          </a:solidFill>
                          <a:effectLst/>
                          <a:latin typeface="+mn-lt"/>
                          <a:ea typeface="+mn-ea"/>
                          <a:cs typeface="+mn-cs"/>
                        </a:rPr>
                        <a:t>reflect on their own and others’ drama to inform choices when manipulating elements of drama and/or conventions to shape dramatic action (</a:t>
                      </a:r>
                      <a:r>
                        <a:rPr lang="en-AU" sz="1400" dirty="0">
                          <a:latin typeface="+mn-lt"/>
                        </a:rPr>
                        <a:t>AC9ADR8D02)</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8C293906-3D50-EAEB-3283-ADD6D231F1DF}"/>
              </a:ext>
            </a:extLst>
          </p:cNvPr>
          <p:cNvGraphicFramePr>
            <a:graphicFrameLocks/>
          </p:cNvGraphicFramePr>
          <p:nvPr/>
        </p:nvGraphicFramePr>
        <p:xfrm>
          <a:off x="436034" y="3938278"/>
          <a:ext cx="8376662" cy="2217192"/>
        </p:xfrm>
        <a:graphic>
          <a:graphicData uri="http://schemas.openxmlformats.org/drawingml/2006/table">
            <a:tbl>
              <a:tblPr firstRow="1" bandRow="1">
                <a:tableStyleId>{17292A2E-F333-43FB-9621-5CBBE7FDCDCB}</a:tableStyleId>
              </a:tblPr>
              <a:tblGrid>
                <a:gridCol w="8376662">
                  <a:extLst>
                    <a:ext uri="{9D8B030D-6E8A-4147-A177-3AD203B41FA5}">
                      <a16:colId xmlns:a16="http://schemas.microsoft.com/office/drawing/2014/main" val="20000"/>
                    </a:ext>
                  </a:extLst>
                </a:gridCol>
              </a:tblGrid>
              <a:tr h="381873">
                <a:tc>
                  <a:txBody>
                    <a:bodyPr/>
                    <a:lstStyle/>
                    <a:p>
                      <a:pPr algn="l"/>
                      <a:r>
                        <a:rPr lang="en-AU" sz="1600">
                          <a:latin typeface="Arial" panose="020B0604020202020204" pitchFamily="34" charset="0"/>
                          <a:cs typeface="Arial" panose="020B0604020202020204" pitchFamily="34" charset="0"/>
                        </a:rPr>
                        <a:t>Unit 4 — What is a hero?</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835319">
                <a:tc>
                  <a:txBody>
                    <a:bodyPr/>
                    <a:lstStyle/>
                    <a:p>
                      <a:r>
                        <a:rPr lang="en-US" sz="1400" dirty="0">
                          <a:solidFill>
                            <a:schemeClr val="tx2"/>
                          </a:solidFill>
                          <a:latin typeface="Arial" panose="020B0604020202020204" pitchFamily="34" charset="0"/>
                          <a:cs typeface="Arial" panose="020B0604020202020204" pitchFamily="34" charset="0"/>
                        </a:rPr>
                        <a:t>In this unit, students explore the concept of heroism in fiction and real life. Students use drama to celebrate and inform. Using contemporary performance styles and forms including physical theatre and collage drama, students examine the characteristics of a hero. Responding to a range of stimulus, students create possibilities for communicating ideas as they devise scenes to communicate the impact of a hero using physical movement, gesture, and narration. Students collaboratively workshop scenes for their chosen real-life hero. They devise drama to communicate information about their hero to inspire a teenage audience. Students refine their performance skills through ongoing critical thinking and reflection on peer and teacher feedback.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8F14D13C-6570-82CA-631B-81FC706F9134}"/>
              </a:ext>
            </a:extLst>
          </p:cNvPr>
          <p:cNvPicPr>
            <a:picLocks noChangeAspect="1"/>
          </p:cNvPicPr>
          <p:nvPr/>
        </p:nvPicPr>
        <p:blipFill>
          <a:blip r:embed="rId3"/>
          <a:stretch>
            <a:fillRect/>
          </a:stretch>
        </p:blipFill>
        <p:spPr>
          <a:xfrm>
            <a:off x="436033" y="958258"/>
            <a:ext cx="2624219" cy="2516261"/>
          </a:xfrm>
          <a:prstGeom prst="rect">
            <a:avLst/>
          </a:prstGeom>
        </p:spPr>
      </p:pic>
      <p:sp>
        <p:nvSpPr>
          <p:cNvPr id="5" name="Rectangle 4">
            <a:extLst>
              <a:ext uri="{FF2B5EF4-FFF2-40B4-BE49-F238E27FC236}">
                <a16:creationId xmlns:a16="http://schemas.microsoft.com/office/drawing/2014/main" id="{E1F0290B-FE72-9BB1-F342-2CA68EFEF298}"/>
              </a:ext>
            </a:extLst>
          </p:cNvPr>
          <p:cNvSpPr/>
          <p:nvPr/>
        </p:nvSpPr>
        <p:spPr>
          <a:xfrm>
            <a:off x="495587" y="2070519"/>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C9C6E88A-CC82-77CE-D24F-FBFB7DE165B6}"/>
              </a:ext>
            </a:extLst>
          </p:cNvPr>
          <p:cNvSpPr/>
          <p:nvPr/>
        </p:nvSpPr>
        <p:spPr>
          <a:xfrm>
            <a:off x="1783133" y="198625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C42DB19C-6CAB-ED6F-0283-94EF5EFC233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69473" y="3243263"/>
            <a:ext cx="2947196" cy="2955119"/>
          </a:xfrm>
          <a:prstGeom prst="rect">
            <a:avLst/>
          </a:prstGeom>
        </p:spPr>
      </p:pic>
    </p:spTree>
    <p:extLst>
      <p:ext uri="{BB962C8B-B14F-4D97-AF65-F5344CB8AC3E}">
        <p14:creationId xmlns:p14="http://schemas.microsoft.com/office/powerpoint/2010/main" val="1808336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42DF-75A7-1009-B992-F723D3106C5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2D1A388-6411-5DA3-EC06-53522FD21A00}"/>
              </a:ext>
            </a:extLst>
          </p:cNvPr>
          <p:cNvSpPr txBox="1">
            <a:spLocks/>
          </p:cNvSpPr>
          <p:nvPr/>
        </p:nvSpPr>
        <p:spPr>
          <a:xfrm>
            <a:off x="436033" y="366184"/>
            <a:ext cx="10041467" cy="54889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Identify curriculum: Year 8 Drama example</a:t>
            </a:r>
          </a:p>
        </p:txBody>
      </p:sp>
      <p:graphicFrame>
        <p:nvGraphicFramePr>
          <p:cNvPr id="8" name="Content Placeholder 3">
            <a:extLst>
              <a:ext uri="{FF2B5EF4-FFF2-40B4-BE49-F238E27FC236}">
                <a16:creationId xmlns:a16="http://schemas.microsoft.com/office/drawing/2014/main" id="{AB469B16-3707-4CCD-C24F-C3A7A46A9528}"/>
              </a:ext>
            </a:extLst>
          </p:cNvPr>
          <p:cNvGraphicFramePr>
            <a:graphicFrameLocks/>
          </p:cNvGraphicFramePr>
          <p:nvPr>
            <p:extLst>
              <p:ext uri="{D42A27DB-BD31-4B8C-83A1-F6EECF244321}">
                <p14:modId xmlns:p14="http://schemas.microsoft.com/office/powerpoint/2010/main" val="2101549017"/>
              </p:ext>
            </p:extLst>
          </p:nvPr>
        </p:nvGraphicFramePr>
        <p:xfrm>
          <a:off x="3096889" y="933311"/>
          <a:ext cx="8801462" cy="2792943"/>
        </p:xfrm>
        <a:graphic>
          <a:graphicData uri="http://schemas.openxmlformats.org/drawingml/2006/table">
            <a:tbl>
              <a:tblPr firstRow="1" bandRow="1">
                <a:tableStyleId>{17292A2E-F333-43FB-9621-5CBBE7FDCDCB}</a:tableStyleId>
              </a:tblPr>
              <a:tblGrid>
                <a:gridCol w="2449406">
                  <a:extLst>
                    <a:ext uri="{9D8B030D-6E8A-4147-A177-3AD203B41FA5}">
                      <a16:colId xmlns:a16="http://schemas.microsoft.com/office/drawing/2014/main" val="20000"/>
                    </a:ext>
                  </a:extLst>
                </a:gridCol>
                <a:gridCol w="6352056">
                  <a:extLst>
                    <a:ext uri="{9D8B030D-6E8A-4147-A177-3AD203B41FA5}">
                      <a16:colId xmlns:a16="http://schemas.microsoft.com/office/drawing/2014/main" val="20001"/>
                    </a:ext>
                  </a:extLst>
                </a:gridCol>
              </a:tblGrid>
              <a:tr h="579949">
                <a:tc>
                  <a:txBody>
                    <a:bodyPr/>
                    <a:lstStyle/>
                    <a:p>
                      <a:pPr algn="ctr"/>
                      <a:r>
                        <a:rPr lang="en-AU" sz="1600">
                          <a:latin typeface="Arial" panose="020B0604020202020204" pitchFamily="34" charset="0"/>
                          <a:cs typeface="Arial" panose="020B0604020202020204" pitchFamily="34" charset="0"/>
                        </a:rPr>
                        <a:t>Aspect of the achievement standard</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a:txBody>
                    <a:bodyPr/>
                    <a:lstStyle/>
                    <a:p>
                      <a:pPr algn="ctr"/>
                      <a:r>
                        <a:rPr lang="en-AU" sz="1600" dirty="0">
                          <a:latin typeface="Arial" panose="020B0604020202020204" pitchFamily="34" charset="0"/>
                          <a:cs typeface="Arial" panose="020B0604020202020204" pitchFamily="34" charset="0"/>
                        </a:rPr>
                        <a:t>Relevant content descriptions</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709793">
                <a:tc rowSpan="3">
                  <a:txBody>
                    <a:bodyPr/>
                    <a:lstStyle/>
                    <a:p>
                      <a:pPr>
                        <a:lnSpc>
                          <a:spcPct val="115000"/>
                        </a:lnSpc>
                        <a:spcAft>
                          <a:spcPts val="800"/>
                        </a:spcAft>
                        <a:buNone/>
                      </a:pPr>
                      <a:r>
                        <a:rPr lang="en-AU" sz="1400" kern="0">
                          <a:solidFill>
                            <a:schemeClr val="tx1"/>
                          </a:solidFill>
                          <a:effectLst/>
                          <a:latin typeface="+mn-lt"/>
                          <a:ea typeface="Aptos" panose="020B0004020202020204" pitchFamily="34" charset="0"/>
                          <a:cs typeface="Times New Roman" panose="02020603050405020304" pitchFamily="18" charset="0"/>
                        </a:rPr>
                        <a:t>Students work collaboratively to manipulate elements of drama and conventions to shape and sustain dramatic action in improvised, devised and/or scripted drama. </a:t>
                      </a:r>
                      <a:endParaRPr lang="en-AU" sz="1400" kern="100">
                        <a:solidFill>
                          <a:schemeClr val="tx1"/>
                        </a:solidFill>
                        <a:effectLst/>
                        <a:latin typeface="+mn-lt"/>
                        <a:ea typeface="Aptos" panose="020B0004020202020204" pitchFamily="34" charset="0"/>
                        <a:cs typeface="Times New Roman" panose="02020603050405020304" pitchFamily="18"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u="none" strike="noStrike" kern="1200">
                          <a:solidFill>
                            <a:schemeClr val="tx1"/>
                          </a:solidFill>
                          <a:effectLst/>
                          <a:latin typeface="+mn-lt"/>
                          <a:ea typeface="+mn-ea"/>
                          <a:cs typeface="+mn-cs"/>
                        </a:rPr>
                        <a:t>improvise and devise drama and/or interpret scripted drama, manipulating elements of drama and applying conventions relevant to the style/form</a:t>
                      </a:r>
                      <a:r>
                        <a:rPr lang="en-US" sz="1400" b="0" i="0" u="none" strike="noStrike" kern="1200">
                          <a:solidFill>
                            <a:schemeClr val="tx1"/>
                          </a:solidFill>
                          <a:effectLst/>
                          <a:latin typeface="+mn-lt"/>
                          <a:ea typeface="+mn-ea"/>
                          <a:cs typeface="+mn-cs"/>
                        </a:rPr>
                        <a:t> </a:t>
                      </a:r>
                      <a:r>
                        <a:rPr lang="en-US" sz="1400">
                          <a:solidFill>
                            <a:schemeClr val="tx2"/>
                          </a:solidFill>
                          <a:latin typeface="+mn-lt"/>
                          <a:cs typeface="Arial" panose="020B0604020202020204" pitchFamily="34" charset="0"/>
                        </a:rPr>
                        <a:t>(</a:t>
                      </a:r>
                      <a:r>
                        <a:rPr lang="en-AU" sz="1400">
                          <a:latin typeface="+mn-lt"/>
                        </a:rPr>
                        <a:t>AC9ADR8C01</a:t>
                      </a:r>
                      <a:r>
                        <a:rPr lang="en-US" sz="1400">
                          <a:solidFill>
                            <a:schemeClr val="tx2"/>
                          </a:solidFill>
                          <a:latin typeface="+mn-lt"/>
                          <a:cs typeface="Arial" panose="020B0604020202020204" pitchFamily="34" charset="0"/>
                        </a:rPr>
                        <a:t>)</a:t>
                      </a:r>
                      <a:endParaRPr lang="en-AU" sz="1400">
                        <a:solidFill>
                          <a:schemeClr val="tx2"/>
                        </a:solidFill>
                        <a:latin typeface="+mn-lt"/>
                        <a:cs typeface="Arial" panose="020B0604020202020204" pitchFamily="34" charset="0"/>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709793">
                <a:tc vMerge="1">
                  <a:txBody>
                    <a:bodyPr/>
                    <a:lstStyle/>
                    <a:p>
                      <a:endParaRPr lang="en-AU"/>
                    </a:p>
                  </a:txBody>
                  <a:tcPr/>
                </a:tc>
                <a:tc>
                  <a:txBody>
                    <a:bodyPr/>
                    <a:lstStyle/>
                    <a:p>
                      <a:pPr marL="171450" indent="-171450">
                        <a:buFont typeface="Arial" panose="020B0604020202020204" pitchFamily="34" charset="0"/>
                        <a:buChar char="•"/>
                      </a:pPr>
                      <a:r>
                        <a:rPr lang="en-AU" sz="1400" b="0" i="0" u="none" strike="noStrike" kern="1200">
                          <a:solidFill>
                            <a:schemeClr val="tx1"/>
                          </a:solidFill>
                          <a:effectLst/>
                          <a:latin typeface="+mn-lt"/>
                          <a:ea typeface="+mn-ea"/>
                          <a:cs typeface="+mn-cs"/>
                        </a:rPr>
                        <a:t>evaluate and refine use of elements of drama and/or conventions to shape and sustain dramatic action and/or communicate ideas, perspectives and/or meaning </a:t>
                      </a:r>
                      <a:r>
                        <a:rPr lang="en-US" sz="1400">
                          <a:solidFill>
                            <a:schemeClr val="tx2"/>
                          </a:solidFill>
                          <a:latin typeface="+mn-lt"/>
                          <a:cs typeface="Arial" panose="020B0604020202020204" pitchFamily="34" charset="0"/>
                        </a:rPr>
                        <a:t>(</a:t>
                      </a:r>
                      <a:r>
                        <a:rPr lang="en-AU" sz="1400">
                          <a:latin typeface="+mn-lt"/>
                        </a:rPr>
                        <a:t>AC9ADR8C02</a:t>
                      </a:r>
                      <a:r>
                        <a:rPr lang="en-US" sz="1400">
                          <a:solidFill>
                            <a:schemeClr val="tx2"/>
                          </a:solidFill>
                          <a:latin typeface="+mn-lt"/>
                          <a:cs typeface="Arial" panose="020B0604020202020204" pitchFamily="34" charset="0"/>
                        </a:rPr>
                        <a:t>)</a:t>
                      </a:r>
                      <a:endParaRPr lang="en-US" sz="1400" b="0" i="0" u="none" strike="noStrike" kern="1200">
                        <a:solidFill>
                          <a:schemeClr val="tx1"/>
                        </a:solidFill>
                        <a:effectLst/>
                        <a:latin typeface="+mn-lt"/>
                        <a:ea typeface="+mn-ea"/>
                        <a:cs typeface="+mn-cs"/>
                      </a:endParaRP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18220995"/>
                  </a:ext>
                </a:extLst>
              </a:tr>
              <a:tr h="793408">
                <a:tc vMerge="1">
                  <a:txBody>
                    <a:bodyPr/>
                    <a:lstStyle/>
                    <a:p>
                      <a:endParaRPr lang="en-AU" sz="14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pPr marL="176213" marR="0" lvl="0" indent="-176213"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0" i="0" u="none" strike="noStrike" kern="1200" dirty="0">
                          <a:solidFill>
                            <a:schemeClr val="tx1"/>
                          </a:solidFill>
                          <a:effectLst/>
                          <a:latin typeface="+mn-lt"/>
                          <a:ea typeface="+mn-ea"/>
                          <a:cs typeface="+mn-cs"/>
                        </a:rPr>
                        <a:t>reflect on their own and others’ drama to inform choices when manipulating elements of drama and/or conventions to shape dramatic action (</a:t>
                      </a:r>
                      <a:r>
                        <a:rPr lang="en-AU" sz="1400" dirty="0">
                          <a:latin typeface="+mn-lt"/>
                        </a:rPr>
                        <a:t>AC9ADR8D02)</a:t>
                      </a:r>
                    </a:p>
                  </a:txBody>
                  <a:tcPr marL="36000" marR="36000"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Content Placeholder 3">
            <a:extLst>
              <a:ext uri="{FF2B5EF4-FFF2-40B4-BE49-F238E27FC236}">
                <a16:creationId xmlns:a16="http://schemas.microsoft.com/office/drawing/2014/main" id="{A8ED7A95-16CC-6C3E-AA29-ECC3E3E34BD9}"/>
              </a:ext>
            </a:extLst>
          </p:cNvPr>
          <p:cNvGraphicFramePr>
            <a:graphicFrameLocks/>
          </p:cNvGraphicFramePr>
          <p:nvPr>
            <p:extLst>
              <p:ext uri="{D42A27DB-BD31-4B8C-83A1-F6EECF244321}">
                <p14:modId xmlns:p14="http://schemas.microsoft.com/office/powerpoint/2010/main" val="2987327379"/>
              </p:ext>
            </p:extLst>
          </p:nvPr>
        </p:nvGraphicFramePr>
        <p:xfrm>
          <a:off x="436034" y="3938278"/>
          <a:ext cx="8376662" cy="2217192"/>
        </p:xfrm>
        <a:graphic>
          <a:graphicData uri="http://schemas.openxmlformats.org/drawingml/2006/table">
            <a:tbl>
              <a:tblPr firstRow="1" bandRow="1">
                <a:tableStyleId>{17292A2E-F333-43FB-9621-5CBBE7FDCDCB}</a:tableStyleId>
              </a:tblPr>
              <a:tblGrid>
                <a:gridCol w="8376662">
                  <a:extLst>
                    <a:ext uri="{9D8B030D-6E8A-4147-A177-3AD203B41FA5}">
                      <a16:colId xmlns:a16="http://schemas.microsoft.com/office/drawing/2014/main" val="20000"/>
                    </a:ext>
                  </a:extLst>
                </a:gridCol>
              </a:tblGrid>
              <a:tr h="381873">
                <a:tc>
                  <a:txBody>
                    <a:bodyPr/>
                    <a:lstStyle/>
                    <a:p>
                      <a:pPr algn="l"/>
                      <a:r>
                        <a:rPr lang="en-AU" sz="1600">
                          <a:latin typeface="Arial" panose="020B0604020202020204" pitchFamily="34" charset="0"/>
                          <a:cs typeface="Arial" panose="020B0604020202020204" pitchFamily="34" charset="0"/>
                        </a:rPr>
                        <a:t>Unit 4 — What is a hero?</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835319">
                <a:tc>
                  <a:txBody>
                    <a:bodyPr/>
                    <a:lstStyle/>
                    <a:p>
                      <a:r>
                        <a:rPr lang="en-US" sz="1400" dirty="0">
                          <a:solidFill>
                            <a:schemeClr val="tx2"/>
                          </a:solidFill>
                          <a:latin typeface="Arial" panose="020B0604020202020204" pitchFamily="34" charset="0"/>
                          <a:cs typeface="Arial" panose="020B0604020202020204" pitchFamily="34" charset="0"/>
                        </a:rPr>
                        <a:t>In this unit, students explore the concept of heroism in fiction and real life. Students use drama to celebrate and inform. Using contemporary performance styles and forms including physical theatre and collage drama, students examine the characteristics of a hero. Responding to a range of stimulus, students create possibilities for communicating ideas as they devise scenes to communicate the impact of a hero using physical movement, gesture, and narration. Students collaboratively workshop scenes for their chosen real-life hero. They devise drama to communicate information about their hero to inspire a teenage audience. Students refine their performance skills through ongoing critical thinking and reflection on peer and teacher feedback.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 name="Picture 23">
            <a:extLst>
              <a:ext uri="{FF2B5EF4-FFF2-40B4-BE49-F238E27FC236}">
                <a16:creationId xmlns:a16="http://schemas.microsoft.com/office/drawing/2014/main" id="{BF55C259-9ECB-446F-5DE8-1E510D8D3461}"/>
              </a:ext>
            </a:extLst>
          </p:cNvPr>
          <p:cNvPicPr>
            <a:picLocks noChangeAspect="1"/>
          </p:cNvPicPr>
          <p:nvPr/>
        </p:nvPicPr>
        <p:blipFill>
          <a:blip r:embed="rId3"/>
          <a:stretch>
            <a:fillRect/>
          </a:stretch>
        </p:blipFill>
        <p:spPr>
          <a:xfrm>
            <a:off x="436033" y="958258"/>
            <a:ext cx="2624219" cy="2516261"/>
          </a:xfrm>
          <a:prstGeom prst="rect">
            <a:avLst/>
          </a:prstGeom>
        </p:spPr>
      </p:pic>
      <p:sp>
        <p:nvSpPr>
          <p:cNvPr id="5" name="Rectangle 4">
            <a:extLst>
              <a:ext uri="{FF2B5EF4-FFF2-40B4-BE49-F238E27FC236}">
                <a16:creationId xmlns:a16="http://schemas.microsoft.com/office/drawing/2014/main" id="{68B1795C-A3AA-E75C-B986-DFF35DCAE418}"/>
              </a:ext>
            </a:extLst>
          </p:cNvPr>
          <p:cNvSpPr/>
          <p:nvPr/>
        </p:nvSpPr>
        <p:spPr>
          <a:xfrm>
            <a:off x="493387" y="2034000"/>
            <a:ext cx="1103102" cy="1404000"/>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F26C618-B9CD-0DB6-285D-C12705241546}"/>
              </a:ext>
            </a:extLst>
          </p:cNvPr>
          <p:cNvSpPr/>
          <p:nvPr/>
        </p:nvSpPr>
        <p:spPr>
          <a:xfrm>
            <a:off x="9009773" y="5010195"/>
            <a:ext cx="2888578" cy="1271641"/>
          </a:xfrm>
          <a:prstGeom prst="rect">
            <a:avLst/>
          </a:prstGeom>
          <a:solidFill>
            <a:srgbClr val="FFFFFF">
              <a:alpha val="85098"/>
            </a:srgb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A570E826-D362-A0C0-3575-81F4878261CA}"/>
              </a:ext>
            </a:extLst>
          </p:cNvPr>
          <p:cNvSpPr/>
          <p:nvPr/>
        </p:nvSpPr>
        <p:spPr>
          <a:xfrm>
            <a:off x="5900737" y="5207475"/>
            <a:ext cx="2657476" cy="232888"/>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6" name="Rectangle 5">
            <a:extLst>
              <a:ext uri="{FF2B5EF4-FFF2-40B4-BE49-F238E27FC236}">
                <a16:creationId xmlns:a16="http://schemas.microsoft.com/office/drawing/2014/main" id="{A6A9725A-FF49-BB74-FD2C-67C2292C9982}"/>
              </a:ext>
            </a:extLst>
          </p:cNvPr>
          <p:cNvSpPr/>
          <p:nvPr/>
        </p:nvSpPr>
        <p:spPr>
          <a:xfrm>
            <a:off x="1209674" y="4981340"/>
            <a:ext cx="7439026" cy="232888"/>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11" name="Rectangle 10">
            <a:extLst>
              <a:ext uri="{FF2B5EF4-FFF2-40B4-BE49-F238E27FC236}">
                <a16:creationId xmlns:a16="http://schemas.microsoft.com/office/drawing/2014/main" id="{63A24468-825E-7004-7E6B-822F2011ACD7}"/>
              </a:ext>
            </a:extLst>
          </p:cNvPr>
          <p:cNvSpPr/>
          <p:nvPr/>
        </p:nvSpPr>
        <p:spPr>
          <a:xfrm>
            <a:off x="3078571" y="943970"/>
            <a:ext cx="8798343" cy="2792943"/>
          </a:xfrm>
          <a:prstGeom prst="rect">
            <a:avLst/>
          </a:prstGeom>
          <a:solidFill>
            <a:schemeClr val="bg1">
              <a:lumMod val="75000"/>
              <a:alpha val="86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a:extLst>
              <a:ext uri="{FF2B5EF4-FFF2-40B4-BE49-F238E27FC236}">
                <a16:creationId xmlns:a16="http://schemas.microsoft.com/office/drawing/2014/main" id="{7FE058FA-292C-CFBF-B84A-D9544A984EA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969473" y="3228975"/>
            <a:ext cx="2947196" cy="2969407"/>
          </a:xfrm>
          <a:prstGeom prst="rect">
            <a:avLst/>
          </a:prstGeom>
        </p:spPr>
      </p:pic>
      <p:sp>
        <p:nvSpPr>
          <p:cNvPr id="12" name="Rectangle 11">
            <a:extLst>
              <a:ext uri="{FF2B5EF4-FFF2-40B4-BE49-F238E27FC236}">
                <a16:creationId xmlns:a16="http://schemas.microsoft.com/office/drawing/2014/main" id="{CC6A201E-08D0-069B-47D3-EC1A68FD348C}"/>
              </a:ext>
            </a:extLst>
          </p:cNvPr>
          <p:cNvSpPr/>
          <p:nvPr/>
        </p:nvSpPr>
        <p:spPr>
          <a:xfrm>
            <a:off x="477513" y="5202939"/>
            <a:ext cx="770261" cy="232888"/>
          </a:xfrm>
          <a:prstGeom prst="rect">
            <a:avLst/>
          </a:prstGeom>
          <a:solidFill>
            <a:srgbClr val="2157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10000"/>
              </a:lnSpc>
              <a:spcBef>
                <a:spcPct val="50000"/>
              </a:spcBef>
              <a:spcAft>
                <a:spcPts val="600"/>
              </a:spcAft>
              <a:buClrTx/>
              <a:buSzTx/>
              <a:buFontTx/>
              <a:buNone/>
              <a:tabLst/>
              <a:defRPr/>
            </a:pPr>
            <a:r>
              <a:rPr kumimoji="0" lang="en-AU" sz="1050" b="0" i="0" u="none" strike="noStrike" kern="1200" cap="none" spc="0" normalizeH="0" baseline="0" noProof="0">
                <a:ln>
                  <a:noFill/>
                </a:ln>
                <a:solidFill>
                  <a:srgbClr val="21578A"/>
                </a:solidFill>
                <a:effectLst/>
                <a:uLnTx/>
                <a:uFillTx/>
                <a:latin typeface="Arial"/>
                <a:ea typeface="Times New Roman"/>
                <a:cs typeface="Times New Roman"/>
              </a:rPr>
              <a:t> </a:t>
            </a:r>
            <a:endParaRPr kumimoji="0" lang="en-AU" sz="1050" b="0" i="0" u="none" strike="noStrike" kern="1200" cap="none" spc="0" normalizeH="0" baseline="0" noProof="0">
              <a:ln>
                <a:noFill/>
              </a:ln>
              <a:solidFill>
                <a:srgbClr val="FFFFFF"/>
              </a:solidFill>
              <a:effectLst/>
              <a:uLnTx/>
              <a:uFillTx/>
              <a:latin typeface="Arial"/>
              <a:ea typeface="Times New Roman"/>
              <a:cs typeface="Times New Roman"/>
            </a:endParaRPr>
          </a:p>
        </p:txBody>
      </p:sp>
      <p:sp>
        <p:nvSpPr>
          <p:cNvPr id="2" name="Rectangle: Rounded Corners 1">
            <a:extLst>
              <a:ext uri="{FF2B5EF4-FFF2-40B4-BE49-F238E27FC236}">
                <a16:creationId xmlns:a16="http://schemas.microsoft.com/office/drawing/2014/main" id="{C3A9A17E-8172-245F-39DA-755DA7F996A4}"/>
              </a:ext>
            </a:extLst>
          </p:cNvPr>
          <p:cNvSpPr/>
          <p:nvPr/>
        </p:nvSpPr>
        <p:spPr>
          <a:xfrm>
            <a:off x="1783133" y="1986254"/>
            <a:ext cx="1103102" cy="1455847"/>
          </a:xfrm>
          <a:prstGeom prst="roundRect">
            <a:avLst>
              <a:gd name="adj" fmla="val 2851"/>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AEF52158-BB60-87D1-3ED7-FB3E78423D91}"/>
              </a:ext>
            </a:extLst>
          </p:cNvPr>
          <p:cNvSpPr/>
          <p:nvPr/>
        </p:nvSpPr>
        <p:spPr>
          <a:xfrm>
            <a:off x="8953148" y="3733199"/>
            <a:ext cx="2953373" cy="11822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4903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7A883A-39DF-0F2B-C42A-B4C244A6AF0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B7E8870-7418-F5E8-223C-C93B4ED4E9A8}"/>
              </a:ext>
            </a:extLst>
          </p:cNvPr>
          <p:cNvSpPr txBox="1">
            <a:spLocks/>
          </p:cNvSpPr>
          <p:nvPr/>
        </p:nvSpPr>
        <p:spPr>
          <a:xfrm>
            <a:off x="436033" y="366184"/>
            <a:ext cx="10435167" cy="574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AU" sz="3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Sequence teaching and learning</a:t>
            </a:r>
          </a:p>
        </p:txBody>
      </p:sp>
      <p:sp>
        <p:nvSpPr>
          <p:cNvPr id="8" name="Rectangle: Rounded Corners 7">
            <a:extLst>
              <a:ext uri="{FF2B5EF4-FFF2-40B4-BE49-F238E27FC236}">
                <a16:creationId xmlns:a16="http://schemas.microsoft.com/office/drawing/2014/main" id="{3B46AF18-B112-5B12-D7CE-82A01A3538A7}"/>
              </a:ext>
            </a:extLst>
          </p:cNvPr>
          <p:cNvSpPr/>
          <p:nvPr/>
        </p:nvSpPr>
        <p:spPr>
          <a:xfrm>
            <a:off x="1075135" y="2110216"/>
            <a:ext cx="3763920" cy="8160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Identify authentic connections</a:t>
            </a:r>
          </a:p>
        </p:txBody>
      </p:sp>
      <p:sp>
        <p:nvSpPr>
          <p:cNvPr id="10" name="Rectangle: Rounded Corners 9">
            <a:extLst>
              <a:ext uri="{FF2B5EF4-FFF2-40B4-BE49-F238E27FC236}">
                <a16:creationId xmlns:a16="http://schemas.microsoft.com/office/drawing/2014/main" id="{32805898-0698-C4E1-340E-AA847EFD5B33}"/>
              </a:ext>
            </a:extLst>
          </p:cNvPr>
          <p:cNvSpPr/>
          <p:nvPr/>
        </p:nvSpPr>
        <p:spPr>
          <a:xfrm>
            <a:off x="325505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EEF80E2F-2E80-47DC-ACB4-335A7E11DCD8}"/>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Provide opportunities for students to practise and receive feedback</a:t>
            </a:r>
          </a:p>
        </p:txBody>
      </p:sp>
      <p:sp>
        <p:nvSpPr>
          <p:cNvPr id="15" name="TextBox 14">
            <a:extLst>
              <a:ext uri="{FF2B5EF4-FFF2-40B4-BE49-F238E27FC236}">
                <a16:creationId xmlns:a16="http://schemas.microsoft.com/office/drawing/2014/main" id="{C1B3B2DB-EE38-891A-ECF3-93A25CDF6F0A}"/>
              </a:ext>
            </a:extLst>
          </p:cNvPr>
          <p:cNvSpPr txBox="1"/>
          <p:nvPr/>
        </p:nvSpPr>
        <p:spPr>
          <a:xfrm>
            <a:off x="1350592" y="1340499"/>
            <a:ext cx="3031625" cy="410433"/>
          </a:xfrm>
          <a:prstGeom prst="rect">
            <a:avLst/>
          </a:prstGeom>
          <a:noFill/>
          <a:ln>
            <a:noFill/>
          </a:ln>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808080">
                    <a:lumMod val="40000"/>
                    <a:lumOff val="60000"/>
                  </a:srgbClr>
                </a:solidFill>
                <a:effectLst/>
                <a:uLnTx/>
                <a:uFillTx/>
                <a:latin typeface="Arial"/>
                <a:ea typeface="+mn-ea"/>
                <a:cs typeface="Arial"/>
              </a:rPr>
              <a:t>Identify curriculum</a:t>
            </a:r>
            <a:endParaRPr kumimoji="0" lang="en-AU" sz="1867" b="1" i="0" u="none" strike="noStrike" kern="1200" cap="none" spc="0" normalizeH="0" baseline="0" noProof="0">
              <a:ln>
                <a:noFill/>
              </a:ln>
              <a:solidFill>
                <a:srgbClr val="808080">
                  <a:lumMod val="40000"/>
                  <a:lumOff val="60000"/>
                </a:srgbClr>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38778D7-0CE3-E10B-2C6B-2996F73807B5}"/>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867" b="1" i="0" u="none" strike="noStrike" kern="1200" cap="none" spc="0" normalizeH="0" baseline="0" noProof="0">
                <a:ln>
                  <a:noFill/>
                </a:ln>
                <a:solidFill>
                  <a:srgbClr val="3AB655"/>
                </a:solidFill>
                <a:effectLst/>
                <a:uLnTx/>
                <a:uFillTx/>
                <a:latin typeface="Arial"/>
                <a:ea typeface="+mn-ea"/>
                <a:cs typeface="Arial"/>
              </a:rPr>
              <a:t>Sequence teaching and learning</a:t>
            </a:r>
            <a:endParaRPr kumimoji="0" lang="en-AU" sz="1867" b="1" i="0" u="none" strike="noStrike" kern="1200" cap="none" spc="0" normalizeH="0" baseline="0" noProof="0">
              <a:ln>
                <a:noFill/>
              </a:ln>
              <a:solidFill>
                <a:srgbClr val="3AB655"/>
              </a:solidFill>
              <a:effectLst/>
              <a:uLnTx/>
              <a:uFillTx/>
              <a:latin typeface="Calibri" panose="020F0502020204030204"/>
              <a:ea typeface="+mn-ea"/>
              <a:cs typeface="+mn-cs"/>
            </a:endParaRPr>
          </a:p>
        </p:txBody>
      </p:sp>
      <p:cxnSp>
        <p:nvCxnSpPr>
          <p:cNvPr id="30" name="Straight Arrow Connector 29">
            <a:extLst>
              <a:ext uri="{FF2B5EF4-FFF2-40B4-BE49-F238E27FC236}">
                <a16:creationId xmlns:a16="http://schemas.microsoft.com/office/drawing/2014/main" id="{DCA258BD-D0CF-6F17-DEAF-570E43109DA0}"/>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1FEA731-6A6B-EA5F-C76B-F7A08D8BCBB4}"/>
              </a:ext>
            </a:extLst>
          </p:cNvPr>
          <p:cNvSpPr/>
          <p:nvPr/>
        </p:nvSpPr>
        <p:spPr>
          <a:xfrm>
            <a:off x="3263953"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Sub-element/s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1C3B8236-15B9-B9E8-34D6-6BDD49595B1F}"/>
              </a:ext>
            </a:extLst>
          </p:cNvPr>
          <p:cNvCxnSpPr>
            <a:cxnSpLocks/>
          </p:cNvCxnSpPr>
          <p:nvPr/>
        </p:nvCxnSpPr>
        <p:spPr>
          <a:xfrm flipH="1">
            <a:off x="2941820" y="3065560"/>
            <a:ext cx="23547" cy="2208000"/>
          </a:xfrm>
          <a:prstGeom prst="line">
            <a:avLst/>
          </a:prstGeom>
          <a:ln w="1905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F1622DF-791E-4907-6A26-8BCA2AA6F700}"/>
              </a:ext>
            </a:extLst>
          </p:cNvPr>
          <p:cNvSpPr/>
          <p:nvPr/>
        </p:nvSpPr>
        <p:spPr>
          <a:xfrm>
            <a:off x="1075135" y="3324279"/>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Aspect/s of the achievement standard</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0399CCED-79F2-BBE1-8B08-A997534275C3}"/>
              </a:ext>
            </a:extLst>
          </p:cNvPr>
          <p:cNvSpPr/>
          <p:nvPr/>
        </p:nvSpPr>
        <p:spPr>
          <a:xfrm>
            <a:off x="1075135" y="4382076"/>
            <a:ext cx="1584000" cy="864000"/>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FFFFFF"/>
                </a:solidFill>
                <a:effectLst/>
                <a:uLnTx/>
                <a:uFillTx/>
                <a:latin typeface="Arial"/>
                <a:ea typeface="+mn-ea"/>
                <a:cs typeface="Arial"/>
              </a:rPr>
              <a:t>Content description/s</a:t>
            </a:r>
            <a:endParaRPr kumimoji="0" lang="en-AU"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72E8DA89-F3DD-D3D0-6684-BCFFC982674D}"/>
              </a:ext>
            </a:extLst>
          </p:cNvPr>
          <p:cNvSpPr txBox="1"/>
          <p:nvPr/>
        </p:nvSpPr>
        <p:spPr>
          <a:xfrm>
            <a:off x="1083233" y="2981278"/>
            <a:ext cx="1560000" cy="348878"/>
          </a:xfrm>
          <a:prstGeom prst="rect">
            <a:avLst/>
          </a:prstGeom>
          <a:noFill/>
        </p:spPr>
        <p:txBody>
          <a:bodyPr wrap="square" lIns="121920" tIns="60960" rIns="12192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a:ln>
                  <a:noFill/>
                </a:ln>
                <a:solidFill>
                  <a:srgbClr val="FFFFFF">
                    <a:lumMod val="85000"/>
                  </a:srgbClr>
                </a:solidFill>
                <a:effectLst/>
                <a:uLnTx/>
                <a:uFillTx/>
                <a:latin typeface="Arial"/>
                <a:ea typeface="+mn-ea"/>
                <a:cs typeface="Arial"/>
              </a:rPr>
              <a:t>Learning area</a:t>
            </a:r>
            <a:endParaRPr kumimoji="0" lang="en-AU" sz="1467" b="1" i="1" u="none" strike="noStrike" kern="1200" cap="none" spc="0" normalizeH="0" baseline="0" noProof="0">
              <a:ln>
                <a:noFill/>
              </a:ln>
              <a:solidFill>
                <a:srgbClr val="FFFFFF">
                  <a:lumMod val="85000"/>
                </a:srgbClr>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EE69E6F6-E35D-6048-76CF-96744E5A82A5}"/>
              </a:ext>
            </a:extLst>
          </p:cNvPr>
          <p:cNvCxnSpPr>
            <a:cxnSpLocks/>
          </p:cNvCxnSpPr>
          <p:nvPr/>
        </p:nvCxnSpPr>
        <p:spPr>
          <a:xfrm>
            <a:off x="977704" y="1817027"/>
            <a:ext cx="4176000" cy="0"/>
          </a:xfrm>
          <a:prstGeom prst="straightConnector1">
            <a:avLst/>
          </a:prstGeom>
          <a:ln w="381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C722AE7-C831-57E5-8CD6-89CB5FFDBE92}"/>
              </a:ext>
            </a:extLst>
          </p:cNvPr>
          <p:cNvSpPr txBox="1"/>
          <p:nvPr/>
        </p:nvSpPr>
        <p:spPr>
          <a:xfrm>
            <a:off x="3065704" y="2981278"/>
            <a:ext cx="1872000" cy="348878"/>
          </a:xfrm>
          <a:prstGeom prst="rect">
            <a:avLst/>
          </a:prstGeom>
          <a:noFill/>
        </p:spPr>
        <p:txBody>
          <a:bodyPr wrap="square" lIns="0" tIns="60960" rIns="0" bIns="60960" rtlCol="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467" b="1" i="1" u="none" strike="noStrike" kern="1200" cap="none" spc="0" normalizeH="0" baseline="0" noProof="0">
                <a:ln>
                  <a:noFill/>
                </a:ln>
                <a:solidFill>
                  <a:srgbClr val="FFFFFF">
                    <a:lumMod val="85000"/>
                  </a:srgbClr>
                </a:solidFill>
                <a:effectLst/>
                <a:uLnTx/>
                <a:uFillTx/>
                <a:latin typeface="Arial"/>
                <a:ea typeface="+mn-ea"/>
                <a:cs typeface="Arial"/>
              </a:rPr>
              <a:t>General capability</a:t>
            </a:r>
            <a:endParaRPr kumimoji="0" lang="en-AU" sz="1467" b="1" i="1" u="none" strike="noStrike" kern="1200" cap="none" spc="0" normalizeH="0" baseline="0" noProof="0">
              <a:ln>
                <a:noFill/>
              </a:ln>
              <a:solidFill>
                <a:srgbClr val="FFFFFF">
                  <a:lumMod val="85000"/>
                </a:srgbClr>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244499F7-15E2-7A2A-27B3-9C5589B30040}"/>
              </a:ext>
            </a:extLst>
          </p:cNvPr>
          <p:cNvCxnSpPr>
            <a:cxnSpLocks/>
          </p:cNvCxnSpPr>
          <p:nvPr/>
        </p:nvCxnSpPr>
        <p:spPr>
          <a:xfrm>
            <a:off x="953235" y="1614143"/>
            <a:ext cx="0" cy="40576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7F9BB924-CAEA-BB33-EA98-15F2ABB89BDE}"/>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Select and sequence learning activities within planning</a:t>
            </a:r>
          </a:p>
        </p:txBody>
      </p:sp>
      <p:sp>
        <p:nvSpPr>
          <p:cNvPr id="41" name="Rectangle: Rounded Corners 40">
            <a:extLst>
              <a:ext uri="{FF2B5EF4-FFF2-40B4-BE49-F238E27FC236}">
                <a16:creationId xmlns:a16="http://schemas.microsoft.com/office/drawing/2014/main" id="{D6EF931E-7AA3-B31B-FA96-1ACD7D2DB535}"/>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Incorporate learning activities that model the general capability</a:t>
            </a:r>
          </a:p>
        </p:txBody>
      </p:sp>
      <p:pic>
        <p:nvPicPr>
          <p:cNvPr id="4" name="Graphic 3" descr="Badge with solid fill">
            <a:extLst>
              <a:ext uri="{FF2B5EF4-FFF2-40B4-BE49-F238E27FC236}">
                <a16:creationId xmlns:a16="http://schemas.microsoft.com/office/drawing/2014/main" id="{FDF2794B-5814-9828-06DD-DD17B970D1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6" name="Graphic 5" descr="Badge 1 with solid fill">
            <a:extLst>
              <a:ext uri="{FF2B5EF4-FFF2-40B4-BE49-F238E27FC236}">
                <a16:creationId xmlns:a16="http://schemas.microsoft.com/office/drawing/2014/main" id="{D9FB37B2-7C12-8EF3-AF2A-DF931F5AE1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pic>
        <p:nvPicPr>
          <p:cNvPr id="9" name="Graphic 8" descr="Badge 3 with solid fill">
            <a:extLst>
              <a:ext uri="{FF2B5EF4-FFF2-40B4-BE49-F238E27FC236}">
                <a16:creationId xmlns:a16="http://schemas.microsoft.com/office/drawing/2014/main" id="{59423FEE-6D11-E9AA-AB09-8FA549FDE0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spTree>
    <p:extLst>
      <p:ext uri="{BB962C8B-B14F-4D97-AF65-F5344CB8AC3E}">
        <p14:creationId xmlns:p14="http://schemas.microsoft.com/office/powerpoint/2010/main" val="392104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22410-D0B5-EF87-5D4F-06DAF2DAFB0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539B637-1E97-BD8D-3266-3BEE8E0AAA5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Select and sequence learning activities</a:t>
            </a:r>
          </a:p>
        </p:txBody>
      </p:sp>
      <p:sp>
        <p:nvSpPr>
          <p:cNvPr id="41" name="Rectangle: Rounded Corners 40">
            <a:extLst>
              <a:ext uri="{FF2B5EF4-FFF2-40B4-BE49-F238E27FC236}">
                <a16:creationId xmlns:a16="http://schemas.microsoft.com/office/drawing/2014/main" id="{2F01D76B-2AE6-6A15-ECDD-2E2C88DAC25E}"/>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772CB581-0929-1512-6EDD-31953EA4FBAD}"/>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ED6B2752-0F4B-808D-815A-4DF2A572D1A6}"/>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879FCA08-B39C-509C-DE92-FE75A926F755}"/>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Select and sequence learning activities within planning</a:t>
            </a:r>
          </a:p>
        </p:txBody>
      </p:sp>
      <p:graphicFrame>
        <p:nvGraphicFramePr>
          <p:cNvPr id="2" name="Content Placeholder 3">
            <a:extLst>
              <a:ext uri="{FF2B5EF4-FFF2-40B4-BE49-F238E27FC236}">
                <a16:creationId xmlns:a16="http://schemas.microsoft.com/office/drawing/2014/main" id="{A87A60D4-32EA-1DDE-3BA9-F11D7EA0C488}"/>
              </a:ext>
            </a:extLst>
          </p:cNvPr>
          <p:cNvGraphicFramePr>
            <a:graphicFrameLocks/>
          </p:cNvGraphicFramePr>
          <p:nvPr>
            <p:extLst>
              <p:ext uri="{D42A27DB-BD31-4B8C-83A1-F6EECF244321}">
                <p14:modId xmlns:p14="http://schemas.microsoft.com/office/powerpoint/2010/main" val="3229770536"/>
              </p:ext>
            </p:extLst>
          </p:nvPr>
        </p:nvGraphicFramePr>
        <p:xfrm>
          <a:off x="461733" y="2661964"/>
          <a:ext cx="4928346" cy="3367984"/>
        </p:xfrm>
        <a:graphic>
          <a:graphicData uri="http://schemas.openxmlformats.org/drawingml/2006/table">
            <a:tbl>
              <a:tblPr firstRow="1" bandRow="1">
                <a:tableStyleId>{17292A2E-F333-43FB-9621-5CBBE7FDCDCB}</a:tableStyleId>
              </a:tblPr>
              <a:tblGrid>
                <a:gridCol w="4928346">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1 — Get the message out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078">
                <a:tc>
                  <a:txBody>
                    <a:bodyPr/>
                    <a:lstStyle/>
                    <a:p>
                      <a:r>
                        <a:rPr lang="en-US" sz="1400">
                          <a:solidFill>
                            <a:schemeClr val="tx2"/>
                          </a:solidFill>
                          <a:latin typeface="Arial" panose="020B0604020202020204" pitchFamily="34" charset="0"/>
                          <a:cs typeface="Arial" panose="020B0604020202020204" pitchFamily="34" charset="0"/>
                        </a:rPr>
                        <a:t>Students work collaboratively to investigate one type of environment (e.g., desert rainforest) and use maps to locate and describe each environment. They interpret information and data from a range of sources to draw conclusions and provide reasons why this environment is important to people. Students then categorise images of resources into renewable and non-renewable resources. They learn about the allocation and management of resources used in their daily lives through a mini-inquiry investigation on the resources used to create a household item (e.g., toy, toothbrush). Students build their critical and creative thinking skills as they identify relationships and draw conclusions about the sustainable use and management of the resources used to create the household item.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Rounded Corners 7">
            <a:extLst>
              <a:ext uri="{FF2B5EF4-FFF2-40B4-BE49-F238E27FC236}">
                <a16:creationId xmlns:a16="http://schemas.microsoft.com/office/drawing/2014/main" id="{3A6AB9F7-A1B1-8CC6-0EB5-F7DCDC8562A4}"/>
              </a:ext>
            </a:extLst>
          </p:cNvPr>
          <p:cNvSpPr/>
          <p:nvPr/>
        </p:nvSpPr>
        <p:spPr>
          <a:xfrm>
            <a:off x="5674338" y="4344220"/>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a:t>
            </a:r>
            <a:r>
              <a:rPr lang="en-AU" sz="1300" dirty="0">
                <a:solidFill>
                  <a:schemeClr val="tx1">
                    <a:lumMod val="50000"/>
                    <a:lumOff val="50000"/>
                  </a:schemeClr>
                </a:solidFill>
                <a:latin typeface="Arial" panose="020B0604020202020204" pitchFamily="34" charset="0"/>
                <a:cs typeface="Arial" panose="020B0604020202020204" pitchFamily="34" charset="0"/>
              </a:rPr>
              <a:t>drawing conclusions and providing reasons </a:t>
            </a:r>
            <a:r>
              <a:rPr lang="en-US" sz="1300" dirty="0">
                <a:solidFill>
                  <a:schemeClr val="tx1">
                    <a:lumMod val="50000"/>
                    <a:lumOff val="50000"/>
                  </a:schemeClr>
                </a:solidFill>
                <a:latin typeface="Arial" panose="020B0604020202020204" pitchFamily="34" charset="0"/>
                <a:cs typeface="Arial" panose="020B0604020202020204" pitchFamily="34" charset="0"/>
              </a:rPr>
              <a:t> within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pic>
        <p:nvPicPr>
          <p:cNvPr id="14" name="Graphic 13" descr="Badge with solid fill">
            <a:extLst>
              <a:ext uri="{FF2B5EF4-FFF2-40B4-BE49-F238E27FC236}">
                <a16:creationId xmlns:a16="http://schemas.microsoft.com/office/drawing/2014/main" id="{038F54A7-627A-46EB-7893-08659ADAA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2D951A09-5EA5-FC49-0435-9F8528D2EC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8A41D8C1-57B3-C12D-95C3-7CB0B39B95FD}"/>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86CD027C-C1D0-22BF-E89F-53AC59606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pic>
        <p:nvPicPr>
          <p:cNvPr id="7" name="Picture 6">
            <a:extLst>
              <a:ext uri="{FF2B5EF4-FFF2-40B4-BE49-F238E27FC236}">
                <a16:creationId xmlns:a16="http://schemas.microsoft.com/office/drawing/2014/main" id="{B7DB3A9B-3193-FC0F-467E-5B3499468890}"/>
              </a:ext>
            </a:extLst>
          </p:cNvPr>
          <p:cNvPicPr>
            <a:picLocks noChangeAspect="1"/>
          </p:cNvPicPr>
          <p:nvPr/>
        </p:nvPicPr>
        <p:blipFill>
          <a:blip r:embed="rId9"/>
          <a:stretch>
            <a:fillRect/>
          </a:stretch>
        </p:blipFill>
        <p:spPr>
          <a:xfrm>
            <a:off x="436033" y="1119590"/>
            <a:ext cx="4168553" cy="1392455"/>
          </a:xfrm>
          <a:prstGeom prst="rect">
            <a:avLst/>
          </a:prstGeom>
        </p:spPr>
      </p:pic>
      <p:sp>
        <p:nvSpPr>
          <p:cNvPr id="12" name="Arrow: Right 11">
            <a:extLst>
              <a:ext uri="{FF2B5EF4-FFF2-40B4-BE49-F238E27FC236}">
                <a16:creationId xmlns:a16="http://schemas.microsoft.com/office/drawing/2014/main" id="{F3CDDDBF-F8A7-DC43-4BB6-31852181DD52}"/>
              </a:ext>
            </a:extLst>
          </p:cNvPr>
          <p:cNvSpPr/>
          <p:nvPr/>
        </p:nvSpPr>
        <p:spPr>
          <a:xfrm>
            <a:off x="4814506" y="4652592"/>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8F544D0A-BAA8-52CA-8D5E-C2A8E4A05F04}"/>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can be used to explicitly teach and model how to draw conclusions and provide reasons?</a:t>
            </a:r>
          </a:p>
        </p:txBody>
      </p:sp>
      <p:sp>
        <p:nvSpPr>
          <p:cNvPr id="6" name="Rectangle: Rounded Corners 5">
            <a:extLst>
              <a:ext uri="{FF2B5EF4-FFF2-40B4-BE49-F238E27FC236}">
                <a16:creationId xmlns:a16="http://schemas.microsoft.com/office/drawing/2014/main" id="{587B3A62-1FBF-327E-B7BB-DD1F18F65C38}"/>
              </a:ext>
            </a:extLst>
          </p:cNvPr>
          <p:cNvSpPr/>
          <p:nvPr/>
        </p:nvSpPr>
        <p:spPr>
          <a:xfrm>
            <a:off x="9510688" y="4227718"/>
            <a:ext cx="2132672"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can students practise drawing conclusions and providing reasons?</a:t>
            </a:r>
          </a:p>
          <a:p>
            <a:pPr marR="0" lvl="0" algn="ctr" defTabSz="914377" rtl="0" eaLnBrk="1" fontAlgn="auto" latinLnBrk="0" hangingPunct="1">
              <a:lnSpc>
                <a:spcPct val="100000"/>
              </a:lnSpc>
              <a:spcBef>
                <a:spcPts val="0"/>
              </a:spcBef>
              <a:spcAft>
                <a:spcPts val="0"/>
              </a:spcAft>
              <a:buClrTx/>
              <a:buSzTx/>
              <a:tabLst/>
              <a:defRPr/>
            </a:pPr>
            <a:endPar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on their progress in drawing conclusions and providing reasons?</a:t>
            </a:r>
          </a:p>
        </p:txBody>
      </p:sp>
      <p:sp>
        <p:nvSpPr>
          <p:cNvPr id="4" name="Rectangle 3">
            <a:extLst>
              <a:ext uri="{FF2B5EF4-FFF2-40B4-BE49-F238E27FC236}">
                <a16:creationId xmlns:a16="http://schemas.microsoft.com/office/drawing/2014/main" id="{3378105B-3E04-4D42-06A0-E4DDD86AB0DB}"/>
              </a:ext>
            </a:extLst>
          </p:cNvPr>
          <p:cNvSpPr/>
          <p:nvPr/>
        </p:nvSpPr>
        <p:spPr>
          <a:xfrm>
            <a:off x="7584445" y="2065318"/>
            <a:ext cx="4058915" cy="414240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03166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2A48C-5884-8A6A-85AA-D955EF128A0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45C53E8-048B-6D68-3DE5-AB440C5811BA}"/>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Incorporate learning activities, practice and feedback</a:t>
            </a:r>
          </a:p>
        </p:txBody>
      </p:sp>
      <p:sp>
        <p:nvSpPr>
          <p:cNvPr id="41" name="Rectangle: Rounded Corners 40">
            <a:extLst>
              <a:ext uri="{FF2B5EF4-FFF2-40B4-BE49-F238E27FC236}">
                <a16:creationId xmlns:a16="http://schemas.microsoft.com/office/drawing/2014/main" id="{D68DCEA6-8462-33E6-3353-220A1E802184}"/>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C655FACF-7520-5A03-309D-8F24904C2C83}"/>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D2CF44D5-0815-1A1B-7156-A268BC2DF7DD}"/>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AC146E0-EA83-4C3C-9D7B-A908B5B4EFE1}"/>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Select and sequence learning activities within planning</a:t>
            </a:r>
          </a:p>
        </p:txBody>
      </p:sp>
      <p:graphicFrame>
        <p:nvGraphicFramePr>
          <p:cNvPr id="2" name="Content Placeholder 3">
            <a:extLst>
              <a:ext uri="{FF2B5EF4-FFF2-40B4-BE49-F238E27FC236}">
                <a16:creationId xmlns:a16="http://schemas.microsoft.com/office/drawing/2014/main" id="{D14312CE-081F-FAAB-066F-E6AB5092ABD5}"/>
              </a:ext>
            </a:extLst>
          </p:cNvPr>
          <p:cNvGraphicFramePr>
            <a:graphicFrameLocks/>
          </p:cNvGraphicFramePr>
          <p:nvPr/>
        </p:nvGraphicFramePr>
        <p:xfrm>
          <a:off x="461733" y="2661964"/>
          <a:ext cx="4928346" cy="3367984"/>
        </p:xfrm>
        <a:graphic>
          <a:graphicData uri="http://schemas.openxmlformats.org/drawingml/2006/table">
            <a:tbl>
              <a:tblPr firstRow="1" bandRow="1">
                <a:tableStyleId>{17292A2E-F333-43FB-9621-5CBBE7FDCDCB}</a:tableStyleId>
              </a:tblPr>
              <a:tblGrid>
                <a:gridCol w="4928346">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1 — Get the message out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078">
                <a:tc>
                  <a:txBody>
                    <a:bodyPr/>
                    <a:lstStyle/>
                    <a:p>
                      <a:r>
                        <a:rPr lang="en-US" sz="1400">
                          <a:solidFill>
                            <a:schemeClr val="tx2"/>
                          </a:solidFill>
                          <a:latin typeface="Arial" panose="020B0604020202020204" pitchFamily="34" charset="0"/>
                          <a:cs typeface="Arial" panose="020B0604020202020204" pitchFamily="34" charset="0"/>
                        </a:rPr>
                        <a:t>Students work collaboratively to investigate one type of environment (e.g., desert rainforest) and use maps to locate and describe each environment. They interpret information and data from a range of sources to draw conclusions and provide reasons why this environment is important to people. Students then categorise images of resources into renewable and non-renewable resources. They learn about the allocation and management of resources used in their daily lives through a mini-inquiry investigation on the resources used to create a household item (e.g., toy, toothbrush). Students build their critical and creative thinking skills as they identify relationships and draw conclusions about the sustainable use and management of the resources used to create the household item.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Rectangle: Rounded Corners 9">
            <a:extLst>
              <a:ext uri="{FF2B5EF4-FFF2-40B4-BE49-F238E27FC236}">
                <a16:creationId xmlns:a16="http://schemas.microsoft.com/office/drawing/2014/main" id="{AF613FDB-9F18-0380-ECEF-21674A51BF06}"/>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can be used to explicitly teach and model how to draw conclusions and provide reasons?</a:t>
            </a:r>
          </a:p>
        </p:txBody>
      </p:sp>
      <p:pic>
        <p:nvPicPr>
          <p:cNvPr id="14" name="Graphic 13" descr="Badge with solid fill">
            <a:extLst>
              <a:ext uri="{FF2B5EF4-FFF2-40B4-BE49-F238E27FC236}">
                <a16:creationId xmlns:a16="http://schemas.microsoft.com/office/drawing/2014/main" id="{0D61DC48-22DE-BDD7-CFC5-C7AF15E03C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684E8484-B95E-8856-1680-6B32D62705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3855DB79-D9F6-EBA5-0BC7-525C9C004340}"/>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9EE621AC-0592-0713-8E79-BF2B947D7F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86473"/>
            <a:ext cx="432000" cy="432000"/>
          </a:xfrm>
          <a:prstGeom prst="rect">
            <a:avLst/>
          </a:prstGeom>
        </p:spPr>
      </p:pic>
      <p:pic>
        <p:nvPicPr>
          <p:cNvPr id="7" name="Picture 6">
            <a:extLst>
              <a:ext uri="{FF2B5EF4-FFF2-40B4-BE49-F238E27FC236}">
                <a16:creationId xmlns:a16="http://schemas.microsoft.com/office/drawing/2014/main" id="{F9B659C0-9F52-6171-F6F6-15D08BF6F16D}"/>
              </a:ext>
            </a:extLst>
          </p:cNvPr>
          <p:cNvPicPr>
            <a:picLocks noChangeAspect="1"/>
          </p:cNvPicPr>
          <p:nvPr/>
        </p:nvPicPr>
        <p:blipFill>
          <a:blip r:embed="rId9"/>
          <a:stretch>
            <a:fillRect/>
          </a:stretch>
        </p:blipFill>
        <p:spPr>
          <a:xfrm>
            <a:off x="436033" y="1119590"/>
            <a:ext cx="4168553" cy="1392455"/>
          </a:xfrm>
          <a:prstGeom prst="rect">
            <a:avLst/>
          </a:prstGeom>
        </p:spPr>
      </p:pic>
      <p:sp>
        <p:nvSpPr>
          <p:cNvPr id="6" name="Arrow: Right 5">
            <a:extLst>
              <a:ext uri="{FF2B5EF4-FFF2-40B4-BE49-F238E27FC236}">
                <a16:creationId xmlns:a16="http://schemas.microsoft.com/office/drawing/2014/main" id="{666D31BC-DDCF-CFE7-4820-205E163DF747}"/>
              </a:ext>
            </a:extLst>
          </p:cNvPr>
          <p:cNvSpPr/>
          <p:nvPr/>
        </p:nvSpPr>
        <p:spPr>
          <a:xfrm>
            <a:off x="4814506" y="4652592"/>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F675F81B-22E9-2530-979E-31B4BAB7825E}"/>
              </a:ext>
            </a:extLst>
          </p:cNvPr>
          <p:cNvSpPr/>
          <p:nvPr/>
        </p:nvSpPr>
        <p:spPr>
          <a:xfrm>
            <a:off x="5674338" y="4344220"/>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a:t>
            </a:r>
            <a:r>
              <a:rPr lang="en-AU" sz="1300" dirty="0">
                <a:solidFill>
                  <a:schemeClr val="tx1">
                    <a:lumMod val="50000"/>
                    <a:lumOff val="50000"/>
                  </a:schemeClr>
                </a:solidFill>
                <a:latin typeface="Arial" panose="020B0604020202020204" pitchFamily="34" charset="0"/>
                <a:cs typeface="Arial" panose="020B0604020202020204" pitchFamily="34" charset="0"/>
              </a:rPr>
              <a:t>drawing conclusions and providing reasons </a:t>
            </a:r>
            <a:r>
              <a:rPr lang="en-US" sz="1300" dirty="0">
                <a:solidFill>
                  <a:schemeClr val="tx1">
                    <a:lumMod val="50000"/>
                    <a:lumOff val="50000"/>
                  </a:schemeClr>
                </a:solidFill>
                <a:latin typeface="Arial" panose="020B0604020202020204" pitchFamily="34" charset="0"/>
                <a:cs typeface="Arial" panose="020B0604020202020204" pitchFamily="34" charset="0"/>
              </a:rPr>
              <a:t> within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5" name="Rectangle 4">
            <a:extLst>
              <a:ext uri="{FF2B5EF4-FFF2-40B4-BE49-F238E27FC236}">
                <a16:creationId xmlns:a16="http://schemas.microsoft.com/office/drawing/2014/main" id="{F82C0B1C-EB2C-DF0C-602D-224C11EBB9A4}"/>
              </a:ext>
            </a:extLst>
          </p:cNvPr>
          <p:cNvSpPr/>
          <p:nvPr/>
        </p:nvSpPr>
        <p:spPr>
          <a:xfrm>
            <a:off x="5648081" y="2065317"/>
            <a:ext cx="1776360"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Rounded Corners 17">
            <a:extLst>
              <a:ext uri="{FF2B5EF4-FFF2-40B4-BE49-F238E27FC236}">
                <a16:creationId xmlns:a16="http://schemas.microsoft.com/office/drawing/2014/main" id="{9C1AE94E-E7B7-AAC6-68D4-D1AD64C5CD12}"/>
              </a:ext>
            </a:extLst>
          </p:cNvPr>
          <p:cNvSpPr/>
          <p:nvPr/>
        </p:nvSpPr>
        <p:spPr>
          <a:xfrm>
            <a:off x="9510688" y="4227718"/>
            <a:ext cx="2132672"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can students practise drawing conclusions and providing reasons?</a:t>
            </a:r>
          </a:p>
          <a:p>
            <a:pPr marR="0" lvl="0" algn="ctr" defTabSz="914377" rtl="0" eaLnBrk="1" fontAlgn="auto" latinLnBrk="0" hangingPunct="1">
              <a:lnSpc>
                <a:spcPct val="100000"/>
              </a:lnSpc>
              <a:spcBef>
                <a:spcPts val="0"/>
              </a:spcBef>
              <a:spcAft>
                <a:spcPts val="0"/>
              </a:spcAft>
              <a:buClrTx/>
              <a:buSzTx/>
              <a:tabLst/>
              <a:defRPr/>
            </a:pPr>
            <a:endPar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on their progress in drawing conclusions and providing reasons?</a:t>
            </a:r>
          </a:p>
        </p:txBody>
      </p:sp>
      <p:sp>
        <p:nvSpPr>
          <p:cNvPr id="4" name="Rectangle 3">
            <a:extLst>
              <a:ext uri="{FF2B5EF4-FFF2-40B4-BE49-F238E27FC236}">
                <a16:creationId xmlns:a16="http://schemas.microsoft.com/office/drawing/2014/main" id="{D8096FF9-19A3-0AB3-4C39-6266B121472C}"/>
              </a:ext>
            </a:extLst>
          </p:cNvPr>
          <p:cNvSpPr/>
          <p:nvPr/>
        </p:nvSpPr>
        <p:spPr>
          <a:xfrm>
            <a:off x="9412214" y="1955021"/>
            <a:ext cx="2231146" cy="4294903"/>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0152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0A0C2-2807-EF35-21BF-850F7364BF7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8AC1EC2-8919-E160-17E1-33181839CE93}"/>
              </a:ext>
            </a:extLst>
          </p:cNvPr>
          <p:cNvSpPr txBox="1">
            <a:spLocks/>
          </p:cNvSpPr>
          <p:nvPr/>
        </p:nvSpPr>
        <p:spPr>
          <a:xfrm>
            <a:off x="436033" y="366183"/>
            <a:ext cx="10658655" cy="91182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defTabSz="1219170">
              <a:defRPr/>
            </a:pPr>
            <a:r>
              <a:rPr lang="en-AU" sz="3200">
                <a:solidFill>
                  <a:srgbClr val="000000"/>
                </a:solidFill>
              </a:rPr>
              <a:t>Incorporate learning activities, practice and feedback</a:t>
            </a:r>
          </a:p>
        </p:txBody>
      </p:sp>
      <p:sp>
        <p:nvSpPr>
          <p:cNvPr id="41" name="Rectangle: Rounded Corners 40">
            <a:extLst>
              <a:ext uri="{FF2B5EF4-FFF2-40B4-BE49-F238E27FC236}">
                <a16:creationId xmlns:a16="http://schemas.microsoft.com/office/drawing/2014/main" id="{B55C3F44-61D2-AA7F-ADB8-7B528A31254D}"/>
              </a:ext>
            </a:extLst>
          </p:cNvPr>
          <p:cNvSpPr/>
          <p:nvPr/>
        </p:nvSpPr>
        <p:spPr>
          <a:xfrm>
            <a:off x="7638233"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Incorporate learning activities that model the general capability</a:t>
            </a:r>
          </a:p>
        </p:txBody>
      </p:sp>
      <p:sp>
        <p:nvSpPr>
          <p:cNvPr id="9" name="TextBox 8">
            <a:extLst>
              <a:ext uri="{FF2B5EF4-FFF2-40B4-BE49-F238E27FC236}">
                <a16:creationId xmlns:a16="http://schemas.microsoft.com/office/drawing/2014/main" id="{D0EFB28A-30CD-7A0A-1C72-BE2FC2E4FCC1}"/>
              </a:ext>
            </a:extLst>
          </p:cNvPr>
          <p:cNvSpPr txBox="1"/>
          <p:nvPr/>
        </p:nvSpPr>
        <p:spPr>
          <a:xfrm>
            <a:off x="6638507" y="1340499"/>
            <a:ext cx="3889541" cy="410433"/>
          </a:xfrm>
          <a:prstGeom prst="rect">
            <a:avLst/>
          </a:prstGeom>
          <a:noFill/>
        </p:spPr>
        <p:txBody>
          <a:bodyPr wrap="square" lIns="121920" tIns="60960" rIns="121920" bIns="60960" rtlCol="0" anchor="t">
            <a:spAutoFit/>
          </a:bodyPr>
          <a:lstStyle/>
          <a:p>
            <a:pPr defTabSz="914377">
              <a:defRPr/>
            </a:pPr>
            <a:r>
              <a:rPr lang="en-AU" sz="1867" b="1">
                <a:solidFill>
                  <a:srgbClr val="3AB655"/>
                </a:solidFill>
                <a:latin typeface="Arial"/>
                <a:cs typeface="Arial"/>
              </a:rPr>
              <a:t>Sequence teaching and learning</a:t>
            </a:r>
            <a:endParaRPr lang="en-AU" sz="1867" b="1">
              <a:solidFill>
                <a:srgbClr val="3AB655"/>
              </a:solidFill>
              <a:latin typeface="Calibri" panose="020F0502020204030204"/>
            </a:endParaRPr>
          </a:p>
        </p:txBody>
      </p:sp>
      <p:cxnSp>
        <p:nvCxnSpPr>
          <p:cNvPr id="11" name="Straight Arrow Connector 10">
            <a:extLst>
              <a:ext uri="{FF2B5EF4-FFF2-40B4-BE49-F238E27FC236}">
                <a16:creationId xmlns:a16="http://schemas.microsoft.com/office/drawing/2014/main" id="{63F312B5-D082-A7AF-D11D-49A61F0C917E}"/>
              </a:ext>
            </a:extLst>
          </p:cNvPr>
          <p:cNvCxnSpPr>
            <a:cxnSpLocks/>
          </p:cNvCxnSpPr>
          <p:nvPr/>
        </p:nvCxnSpPr>
        <p:spPr>
          <a:xfrm>
            <a:off x="5338323" y="1817027"/>
            <a:ext cx="6029815" cy="0"/>
          </a:xfrm>
          <a:prstGeom prst="straightConnector1">
            <a:avLst/>
          </a:prstGeom>
          <a:ln w="38100">
            <a:solidFill>
              <a:srgbClr val="3AB65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9C01D36-F833-C04D-D687-B2420DB1D4C9}"/>
              </a:ext>
            </a:extLst>
          </p:cNvPr>
          <p:cNvSpPr/>
          <p:nvPr/>
        </p:nvSpPr>
        <p:spPr>
          <a:xfrm>
            <a:off x="5765779"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600">
                <a:solidFill>
                  <a:srgbClr val="000000"/>
                </a:solidFill>
                <a:latin typeface="Arial" panose="020B0604020202020204" pitchFamily="34" charset="0"/>
                <a:cs typeface="Arial" panose="020B0604020202020204" pitchFamily="34" charset="0"/>
              </a:rPr>
              <a:t>Select and sequence learning activities within planning</a:t>
            </a:r>
          </a:p>
        </p:txBody>
      </p:sp>
      <p:graphicFrame>
        <p:nvGraphicFramePr>
          <p:cNvPr id="2" name="Content Placeholder 3">
            <a:extLst>
              <a:ext uri="{FF2B5EF4-FFF2-40B4-BE49-F238E27FC236}">
                <a16:creationId xmlns:a16="http://schemas.microsoft.com/office/drawing/2014/main" id="{FC12978C-2A1E-05CA-59FC-696C5EE60C13}"/>
              </a:ext>
            </a:extLst>
          </p:cNvPr>
          <p:cNvGraphicFramePr>
            <a:graphicFrameLocks/>
          </p:cNvGraphicFramePr>
          <p:nvPr/>
        </p:nvGraphicFramePr>
        <p:xfrm>
          <a:off x="461733" y="2661964"/>
          <a:ext cx="4928346" cy="3367984"/>
        </p:xfrm>
        <a:graphic>
          <a:graphicData uri="http://schemas.openxmlformats.org/drawingml/2006/table">
            <a:tbl>
              <a:tblPr firstRow="1" bandRow="1">
                <a:tableStyleId>{17292A2E-F333-43FB-9621-5CBBE7FDCDCB}</a:tableStyleId>
              </a:tblPr>
              <a:tblGrid>
                <a:gridCol w="4928346">
                  <a:extLst>
                    <a:ext uri="{9D8B030D-6E8A-4147-A177-3AD203B41FA5}">
                      <a16:colId xmlns:a16="http://schemas.microsoft.com/office/drawing/2014/main" val="20000"/>
                    </a:ext>
                  </a:extLst>
                </a:gridCol>
              </a:tblGrid>
              <a:tr h="297152">
                <a:tc>
                  <a:txBody>
                    <a:bodyPr/>
                    <a:lstStyle/>
                    <a:p>
                      <a:pPr algn="l"/>
                      <a:r>
                        <a:rPr lang="en-AU" sz="1600">
                          <a:latin typeface="Arial" panose="020B0604020202020204" pitchFamily="34" charset="0"/>
                          <a:cs typeface="Arial" panose="020B0604020202020204" pitchFamily="34" charset="0"/>
                        </a:rPr>
                        <a:t>Unit 1 — Get the message out</a:t>
                      </a:r>
                    </a:p>
                  </a:txBody>
                  <a:tcPr marL="90542" marR="90542" marT="34276" marB="34276" anchor="ctr">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137078">
                <a:tc>
                  <a:txBody>
                    <a:bodyPr/>
                    <a:lstStyle/>
                    <a:p>
                      <a:r>
                        <a:rPr lang="en-US" sz="1400">
                          <a:solidFill>
                            <a:schemeClr val="tx2"/>
                          </a:solidFill>
                          <a:latin typeface="Arial" panose="020B0604020202020204" pitchFamily="34" charset="0"/>
                          <a:cs typeface="Arial" panose="020B0604020202020204" pitchFamily="34" charset="0"/>
                        </a:rPr>
                        <a:t>Students work collaboratively to investigate one type of environment (e.g., desert rainforest) and use maps to locate and describe each environment. They interpret information and data from a range of sources to draw conclusions and provide reasons why this environment is important to people. Students then categorise images of resources into renewable and non-renewable resources. They learn about the allocation and management of resources used in their daily lives through a mini-inquiry investigation on the resources used to create a household item (e.g., toy, toothbrush). Students build their critical and creative thinking skills as they identify relationships and draw conclusions about the sustainable use and management of the resources used to create the household item.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Rounded Corners 12">
            <a:extLst>
              <a:ext uri="{FF2B5EF4-FFF2-40B4-BE49-F238E27FC236}">
                <a16:creationId xmlns:a16="http://schemas.microsoft.com/office/drawing/2014/main" id="{BB34E123-8747-0B58-DDB0-C59CF4E98F60}"/>
              </a:ext>
            </a:extLst>
          </p:cNvPr>
          <p:cNvSpPr/>
          <p:nvPr/>
        </p:nvSpPr>
        <p:spPr>
          <a:xfrm>
            <a:off x="9510688" y="4227718"/>
            <a:ext cx="2132672" cy="198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Where can students practise drawing conclusions and providing reasons?</a:t>
            </a:r>
          </a:p>
          <a:p>
            <a:pPr marR="0" lvl="0" algn="ctr" defTabSz="914377" rtl="0" eaLnBrk="1" fontAlgn="auto" latinLnBrk="0" hangingPunct="1">
              <a:lnSpc>
                <a:spcPct val="100000"/>
              </a:lnSpc>
              <a:spcBef>
                <a:spcPts val="0"/>
              </a:spcBef>
              <a:spcAft>
                <a:spcPts val="0"/>
              </a:spcAft>
              <a:buClrTx/>
              <a:buSzTx/>
              <a:tabLst/>
              <a:defRPr/>
            </a:pPr>
            <a:endPar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endParaRPr>
          </a:p>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How will students receive informal feedback on their progress in drawing conclusions and providing reasons?</a:t>
            </a:r>
          </a:p>
        </p:txBody>
      </p:sp>
      <p:pic>
        <p:nvPicPr>
          <p:cNvPr id="14" name="Graphic 13" descr="Badge with solid fill">
            <a:extLst>
              <a:ext uri="{FF2B5EF4-FFF2-40B4-BE49-F238E27FC236}">
                <a16:creationId xmlns:a16="http://schemas.microsoft.com/office/drawing/2014/main" id="{36B017A2-2A1D-A5CE-F363-D5C47DDC50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4233" y="3886473"/>
            <a:ext cx="432000" cy="432000"/>
          </a:xfrm>
          <a:prstGeom prst="rect">
            <a:avLst/>
          </a:prstGeom>
        </p:spPr>
      </p:pic>
      <p:pic>
        <p:nvPicPr>
          <p:cNvPr id="15" name="Graphic 14" descr="Badge 1 with solid fill">
            <a:extLst>
              <a:ext uri="{FF2B5EF4-FFF2-40B4-BE49-F238E27FC236}">
                <a16:creationId xmlns:a16="http://schemas.microsoft.com/office/drawing/2014/main" id="{E66122AE-1A06-939E-3020-E02F34E2E2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1779" y="3886473"/>
            <a:ext cx="432000" cy="432000"/>
          </a:xfrm>
          <a:prstGeom prst="rect">
            <a:avLst/>
          </a:prstGeom>
        </p:spPr>
      </p:pic>
      <p:sp>
        <p:nvSpPr>
          <p:cNvPr id="17" name="Rectangle: Rounded Corners 16">
            <a:extLst>
              <a:ext uri="{FF2B5EF4-FFF2-40B4-BE49-F238E27FC236}">
                <a16:creationId xmlns:a16="http://schemas.microsoft.com/office/drawing/2014/main" id="{E87D505A-9501-35D6-B662-B6AF36245738}"/>
              </a:ext>
            </a:extLst>
          </p:cNvPr>
          <p:cNvSpPr/>
          <p:nvPr/>
        </p:nvSpPr>
        <p:spPr>
          <a:xfrm>
            <a:off x="9510688" y="2110216"/>
            <a:ext cx="1584000" cy="1920000"/>
          </a:xfrm>
          <a:prstGeom prst="roundRect">
            <a:avLst/>
          </a:prstGeom>
          <a:solidFill>
            <a:srgbClr val="3BB5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AU" sz="1600">
                <a:solidFill>
                  <a:srgbClr val="000000"/>
                </a:solidFill>
                <a:latin typeface="Arial" panose="020B0604020202020204" pitchFamily="34" charset="0"/>
                <a:cs typeface="Arial" panose="020B0604020202020204" pitchFamily="34" charset="0"/>
              </a:rPr>
              <a:t>Provide opportunities for students to practise and receive feedback</a:t>
            </a:r>
          </a:p>
        </p:txBody>
      </p:sp>
      <p:pic>
        <p:nvPicPr>
          <p:cNvPr id="16" name="Graphic 15" descr="Badge 3 with solid fill">
            <a:extLst>
              <a:ext uri="{FF2B5EF4-FFF2-40B4-BE49-F238E27FC236}">
                <a16:creationId xmlns:a16="http://schemas.microsoft.com/office/drawing/2014/main" id="{DE898DB8-3712-4BEC-DBD5-28C24832D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6687" y="3849897"/>
            <a:ext cx="432000" cy="432000"/>
          </a:xfrm>
          <a:prstGeom prst="rect">
            <a:avLst/>
          </a:prstGeom>
        </p:spPr>
      </p:pic>
      <p:pic>
        <p:nvPicPr>
          <p:cNvPr id="7" name="Picture 6">
            <a:extLst>
              <a:ext uri="{FF2B5EF4-FFF2-40B4-BE49-F238E27FC236}">
                <a16:creationId xmlns:a16="http://schemas.microsoft.com/office/drawing/2014/main" id="{6EF4F89D-0B2C-169F-B65D-098FE1E23FD4}"/>
              </a:ext>
            </a:extLst>
          </p:cNvPr>
          <p:cNvPicPr>
            <a:picLocks noChangeAspect="1"/>
          </p:cNvPicPr>
          <p:nvPr/>
        </p:nvPicPr>
        <p:blipFill>
          <a:blip r:embed="rId9"/>
          <a:stretch>
            <a:fillRect/>
          </a:stretch>
        </p:blipFill>
        <p:spPr>
          <a:xfrm>
            <a:off x="436033" y="1119590"/>
            <a:ext cx="4168553" cy="1392455"/>
          </a:xfrm>
          <a:prstGeom prst="rect">
            <a:avLst/>
          </a:prstGeom>
        </p:spPr>
      </p:pic>
      <p:sp>
        <p:nvSpPr>
          <p:cNvPr id="26" name="Arrow: Right 25">
            <a:extLst>
              <a:ext uri="{FF2B5EF4-FFF2-40B4-BE49-F238E27FC236}">
                <a16:creationId xmlns:a16="http://schemas.microsoft.com/office/drawing/2014/main" id="{03EC8C8C-F5F3-0081-9BF7-75DE36951CD1}"/>
              </a:ext>
            </a:extLst>
          </p:cNvPr>
          <p:cNvSpPr/>
          <p:nvPr/>
        </p:nvSpPr>
        <p:spPr>
          <a:xfrm>
            <a:off x="4814506" y="4652592"/>
            <a:ext cx="905509" cy="565126"/>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01014DBC-9A02-16EA-BF65-F49D4C5C8444}"/>
              </a:ext>
            </a:extLst>
          </p:cNvPr>
          <p:cNvSpPr/>
          <p:nvPr/>
        </p:nvSpPr>
        <p:spPr>
          <a:xfrm>
            <a:off x="5674338" y="4344220"/>
            <a:ext cx="1728000" cy="2016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Where (select) are there opportunities to embed </a:t>
            </a:r>
            <a:r>
              <a:rPr lang="en-AU" sz="1300" dirty="0">
                <a:solidFill>
                  <a:schemeClr val="tx1">
                    <a:lumMod val="50000"/>
                    <a:lumOff val="50000"/>
                  </a:schemeClr>
                </a:solidFill>
                <a:latin typeface="Arial" panose="020B0604020202020204" pitchFamily="34" charset="0"/>
                <a:cs typeface="Arial" panose="020B0604020202020204" pitchFamily="34" charset="0"/>
              </a:rPr>
              <a:t>drawing conclusions and providing reasons </a:t>
            </a:r>
            <a:r>
              <a:rPr lang="en-US" sz="1300" dirty="0">
                <a:solidFill>
                  <a:schemeClr val="tx1">
                    <a:lumMod val="50000"/>
                    <a:lumOff val="50000"/>
                  </a:schemeClr>
                </a:solidFill>
                <a:latin typeface="Arial" panose="020B0604020202020204" pitchFamily="34" charset="0"/>
                <a:cs typeface="Arial" panose="020B0604020202020204" pitchFamily="34" charset="0"/>
              </a:rPr>
              <a:t> within the unit?</a:t>
            </a:r>
          </a:p>
          <a:p>
            <a:pPr algn="ctr" defTabSz="914377">
              <a:defRPr/>
            </a:pPr>
            <a:endParaRPr lang="en-US" sz="800" dirty="0">
              <a:solidFill>
                <a:schemeClr val="tx1">
                  <a:lumMod val="50000"/>
                  <a:lumOff val="50000"/>
                </a:schemeClr>
              </a:solidFill>
              <a:latin typeface="Arial" panose="020B0604020202020204" pitchFamily="34" charset="0"/>
              <a:cs typeface="Arial" panose="020B0604020202020204" pitchFamily="34" charset="0"/>
            </a:endParaRPr>
          </a:p>
          <a:p>
            <a:pPr algn="ctr" defTabSz="914377">
              <a:defRPr/>
            </a:pPr>
            <a:r>
              <a:rPr lang="en-US" sz="1300" dirty="0">
                <a:solidFill>
                  <a:schemeClr val="tx1">
                    <a:lumMod val="50000"/>
                    <a:lumOff val="50000"/>
                  </a:schemeClr>
                </a:solidFill>
                <a:latin typeface="Arial" panose="020B0604020202020204" pitchFamily="34" charset="0"/>
                <a:cs typeface="Arial" panose="020B0604020202020204" pitchFamily="34" charset="0"/>
              </a:rPr>
              <a:t>When (sequence) should these opportunities be incorporated?</a:t>
            </a:r>
          </a:p>
        </p:txBody>
      </p:sp>
      <p:sp>
        <p:nvSpPr>
          <p:cNvPr id="5" name="Rectangle 4">
            <a:extLst>
              <a:ext uri="{FF2B5EF4-FFF2-40B4-BE49-F238E27FC236}">
                <a16:creationId xmlns:a16="http://schemas.microsoft.com/office/drawing/2014/main" id="{8CBCCFA0-8963-8E88-31EC-C149D0F55B27}"/>
              </a:ext>
            </a:extLst>
          </p:cNvPr>
          <p:cNvSpPr/>
          <p:nvPr/>
        </p:nvSpPr>
        <p:spPr>
          <a:xfrm>
            <a:off x="5669513" y="2091064"/>
            <a:ext cx="1776360" cy="4400752"/>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Rounded Corners 11">
            <a:extLst>
              <a:ext uri="{FF2B5EF4-FFF2-40B4-BE49-F238E27FC236}">
                <a16:creationId xmlns:a16="http://schemas.microsoft.com/office/drawing/2014/main" id="{6D7B5972-9647-AA16-509D-DA7D6B575DD5}"/>
              </a:ext>
            </a:extLst>
          </p:cNvPr>
          <p:cNvSpPr/>
          <p:nvPr/>
        </p:nvSpPr>
        <p:spPr>
          <a:xfrm>
            <a:off x="7584445" y="4271068"/>
            <a:ext cx="1692000" cy="1620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R="0" lvl="0" algn="ctr" defTabSz="914377" rtl="0" eaLnBrk="1" fontAlgn="auto" latinLnBrk="0" hangingPunct="1">
              <a:lnSpc>
                <a:spcPct val="100000"/>
              </a:lnSpc>
              <a:spcBef>
                <a:spcPts val="0"/>
              </a:spcBef>
              <a:spcAft>
                <a:spcPts val="0"/>
              </a:spcAft>
              <a:buClrTx/>
              <a:buSzTx/>
              <a:tabLst/>
              <a:defRPr/>
            </a:pPr>
            <a:r>
              <a:rPr kumimoji="0" lang="en-AU" sz="13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anose="020B0604020202020204" pitchFamily="34" charset="0"/>
              </a:rPr>
              <a:t>What specific learning activities and experiences can be used to explicitly teach and model how to draw conclusions and provide reasons?</a:t>
            </a:r>
          </a:p>
        </p:txBody>
      </p:sp>
      <p:sp>
        <p:nvSpPr>
          <p:cNvPr id="4" name="Rectangle 3">
            <a:extLst>
              <a:ext uri="{FF2B5EF4-FFF2-40B4-BE49-F238E27FC236}">
                <a16:creationId xmlns:a16="http://schemas.microsoft.com/office/drawing/2014/main" id="{A94E593C-0CD8-95C1-B1C5-7E331839E7AE}"/>
              </a:ext>
            </a:extLst>
          </p:cNvPr>
          <p:cNvSpPr/>
          <p:nvPr/>
        </p:nvSpPr>
        <p:spPr>
          <a:xfrm>
            <a:off x="7488351" y="2057630"/>
            <a:ext cx="1776360" cy="4302590"/>
          </a:xfrm>
          <a:prstGeom prst="rect">
            <a:avLst/>
          </a:prstGeom>
          <a:solidFill>
            <a:schemeClr val="bg1">
              <a:alpha val="8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38876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3F98-01B5-1A4F-8A27-1C28DB42597C}"/>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FD25AA5-1F80-62A1-C5C2-31F132C1A10C}"/>
              </a:ext>
            </a:extLst>
          </p:cNvPr>
          <p:cNvGraphicFramePr/>
          <p:nvPr>
            <p:extLst>
              <p:ext uri="{D42A27DB-BD31-4B8C-83A1-F6EECF244321}">
                <p14:modId xmlns:p14="http://schemas.microsoft.com/office/powerpoint/2010/main" val="3187947640"/>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CB678347-771E-5C30-2DEC-7E6420869E2F}"/>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201159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420C-CE27-32F3-762F-F6F51B952E90}"/>
              </a:ext>
            </a:extLst>
          </p:cNvPr>
          <p:cNvSpPr>
            <a:spLocks noGrp="1"/>
          </p:cNvSpPr>
          <p:nvPr>
            <p:ph type="title"/>
          </p:nvPr>
        </p:nvSpPr>
        <p:spPr/>
        <p:txBody>
          <a:bodyPr/>
          <a:lstStyle/>
          <a:p>
            <a:r>
              <a:rPr lang="en-AU"/>
              <a:t>Next steps</a:t>
            </a:r>
          </a:p>
        </p:txBody>
      </p:sp>
      <p:sp>
        <p:nvSpPr>
          <p:cNvPr id="6" name="Content Placeholder 5">
            <a:extLst>
              <a:ext uri="{FF2B5EF4-FFF2-40B4-BE49-F238E27FC236}">
                <a16:creationId xmlns:a16="http://schemas.microsoft.com/office/drawing/2014/main" id="{85DE28DE-4CDD-A5B6-596C-D040942F9564}"/>
              </a:ext>
            </a:extLst>
          </p:cNvPr>
          <p:cNvSpPr>
            <a:spLocks noGrp="1"/>
          </p:cNvSpPr>
          <p:nvPr>
            <p:ph idx="1"/>
          </p:nvPr>
        </p:nvSpPr>
        <p:spPr>
          <a:xfrm>
            <a:off x="436033" y="1028733"/>
            <a:ext cx="10365458" cy="4944000"/>
          </a:xfrm>
        </p:spPr>
        <p:txBody>
          <a:bodyPr/>
          <a:lstStyle/>
          <a:p>
            <a:r>
              <a:rPr lang="en-AU" b="1" dirty="0">
                <a:solidFill>
                  <a:schemeClr val="accent3"/>
                </a:solidFill>
              </a:rPr>
              <a:t>Consider …</a:t>
            </a:r>
          </a:p>
          <a:p>
            <a:pPr marL="457189" indent="-457189">
              <a:buFont typeface="Arial" panose="020B0604020202020204" pitchFamily="34" charset="0"/>
              <a:buChar char="•"/>
            </a:pPr>
            <a:r>
              <a:rPr lang="en-US" dirty="0"/>
              <a:t>Where there are authentic opportunities for you to develop elements and sub-elements of the Critical and creative thinking general capability within your learning area content</a:t>
            </a:r>
            <a:r>
              <a:rPr lang="en-AU" dirty="0"/>
              <a:t>.</a:t>
            </a:r>
          </a:p>
          <a:p>
            <a:endParaRPr lang="en-US" dirty="0"/>
          </a:p>
        </p:txBody>
      </p:sp>
      <p:pic>
        <p:nvPicPr>
          <p:cNvPr id="4" name="Picture 3" descr="A drawing of a person with a cloud above their head&#10;&#10;AI-generated content may be incorrect.">
            <a:extLst>
              <a:ext uri="{FF2B5EF4-FFF2-40B4-BE49-F238E27FC236}">
                <a16:creationId xmlns:a16="http://schemas.microsoft.com/office/drawing/2014/main" id="{FF450E51-10B0-545D-3047-2CB363B6A62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1491" y="5226469"/>
            <a:ext cx="954475" cy="954475"/>
          </a:xfrm>
          <a:prstGeom prst="rect">
            <a:avLst/>
          </a:prstGeom>
        </p:spPr>
      </p:pic>
    </p:spTree>
    <p:extLst>
      <p:ext uri="{BB962C8B-B14F-4D97-AF65-F5344CB8AC3E}">
        <p14:creationId xmlns:p14="http://schemas.microsoft.com/office/powerpoint/2010/main" val="3012915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r>
              <a:rPr lang="en-US" sz="1333"/>
              <a:t>Third-party copyright material, and QCAA material not covered by the CC BY </a:t>
            </a:r>
            <a:r>
              <a:rPr lang="en-US" sz="1333" err="1"/>
              <a:t>licence</a:t>
            </a:r>
            <a:r>
              <a:rPr lang="en-US" sz="1333"/>
              <a:t> is listed below:</a:t>
            </a:r>
          </a:p>
          <a:p>
            <a:pPr marL="304792" indent="-304792">
              <a:buFont typeface="+mj-lt"/>
              <a:buAutoNum type="arabicPeriod"/>
            </a:pPr>
            <a:r>
              <a:rPr lang="en-US" sz="1333">
                <a:solidFill>
                  <a:srgbClr val="111111"/>
                </a:solidFill>
                <a:ea typeface="Times New Roman" panose="02020603050405020304" pitchFamily="18" charset="0"/>
              </a:rPr>
              <a:t>Queensland Government coat of arms, and the QCAA and QSA trademarks may not be reproduced without permission.</a:t>
            </a:r>
          </a:p>
          <a:p>
            <a:pPr marL="304792" indent="-304792">
              <a:buFont typeface="+mj-lt"/>
              <a:buAutoNum type="arabicPeriod"/>
            </a:pPr>
            <a:r>
              <a:rPr lang="en-US" sz="1333"/>
              <a:t>Acknowledgment of Country artwork (2023) ‘Growth through Learning’ by </a:t>
            </a:r>
            <a:r>
              <a:rPr lang="en-US" sz="1333" err="1"/>
              <a:t>Chern’ee</a:t>
            </a:r>
            <a:r>
              <a:rPr lang="en-US" sz="1333"/>
              <a:t>, Brooke and Jesse Sutton, </a:t>
            </a:r>
            <a:r>
              <a:rPr lang="en-US" sz="1333" err="1"/>
              <a:t>Kalkadoon</a:t>
            </a:r>
            <a:r>
              <a:rPr lang="en-US" sz="1333"/>
              <a:t>. </a:t>
            </a:r>
            <a:r>
              <a:rPr lang="en-US" sz="1333">
                <a:hlinkClick r:id="rId3"/>
              </a:rPr>
              <a:t>www.cherneesutton.com.au</a:t>
            </a:r>
            <a:endParaRPr lang="en-US" sz="1333"/>
          </a:p>
          <a:p>
            <a:pPr marL="304792" indent="-304792">
              <a:buFont typeface="+mj-lt"/>
              <a:buAutoNum type="arabicPeriod"/>
            </a:pPr>
            <a:r>
              <a:rPr lang="en-US" sz="1333">
                <a:solidFill>
                  <a:srgbClr val="000000"/>
                </a:solidFill>
              </a:rPr>
              <a:t>The three-dimensional cube and Personal and social capability diagrams are 'Excluded Material' used under the terms of the Australian Curriculum and its copyright notice and are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333" err="1">
                <a:solidFill>
                  <a:srgbClr val="000000"/>
                </a:solidFill>
              </a:rPr>
              <a:t>organisation</a:t>
            </a:r>
            <a:r>
              <a:rPr lang="en-US" sz="1333">
                <a:solidFill>
                  <a:srgbClr val="000000"/>
                </a:solidFill>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333" err="1">
                <a:solidFill>
                  <a:srgbClr val="000000"/>
                </a:solidFill>
              </a:rPr>
              <a:t>Cth</a:t>
            </a:r>
            <a:r>
              <a:rPr lang="en-US" sz="1333">
                <a:solidFill>
                  <a:srgbClr val="000000"/>
                </a:solidFill>
              </a:rPr>
              <a:t>), and those explicitly granted above, all other rights are reserved by ACARA. If you want to use such material in a manner that is outside this restrictive </a:t>
            </a:r>
            <a:r>
              <a:rPr lang="en-US" sz="1333" err="1">
                <a:solidFill>
                  <a:srgbClr val="000000"/>
                </a:solidFill>
              </a:rPr>
              <a:t>licence</a:t>
            </a:r>
            <a:r>
              <a:rPr lang="en-US" sz="1333">
                <a:solidFill>
                  <a:srgbClr val="000000"/>
                </a:solidFill>
              </a:rPr>
              <a:t>, you must request permission from ACARA by emailing (</a:t>
            </a:r>
            <a:r>
              <a:rPr lang="en-US" sz="1333">
                <a:solidFill>
                  <a:srgbClr val="000000"/>
                </a:solidFill>
                <a:hlinkClick r:id="rId4"/>
              </a:rPr>
              <a:t>copyright@acara.edu.au</a:t>
            </a:r>
            <a:r>
              <a:rPr lang="en-US" sz="1333">
                <a:solidFill>
                  <a:srgbClr val="000000"/>
                </a:solidFill>
              </a:rPr>
              <a:t>) or by submitting a request through </a:t>
            </a:r>
            <a:r>
              <a:rPr lang="en-US" sz="1333"/>
              <a:t>the </a:t>
            </a:r>
            <a:r>
              <a:rPr lang="en-US" sz="1333">
                <a:hlinkClick r:id="rId5"/>
              </a:rPr>
              <a:t>online enquiry form</a:t>
            </a:r>
            <a:r>
              <a:rPr lang="en-US" sz="1333"/>
              <a:t>.</a:t>
            </a:r>
          </a:p>
          <a:p>
            <a:pPr marL="304792" indent="-304792">
              <a:buFont typeface="+mj-lt"/>
              <a:buAutoNum type="arabicPeriod"/>
            </a:pPr>
            <a:r>
              <a:rPr lang="en-AU" sz="1333">
                <a:solidFill>
                  <a:srgbClr val="111111"/>
                </a:solidFill>
                <a:ea typeface="Times New Roman" panose="02020603050405020304" pitchFamily="18" charset="0"/>
              </a:rPr>
              <a:t>Unless otherwise indicated, material from Australian Curriculum is © ACARA 2010–present, licensed </a:t>
            </a:r>
            <a:r>
              <a:rPr lang="en-AU" sz="1333" u="sng">
                <a:solidFill>
                  <a:srgbClr val="2D7FF9"/>
                </a:solidFill>
                <a:ea typeface="Times New Roman" panose="02020603050405020304" pitchFamily="18" charset="0"/>
                <a:hlinkClick r:id="rId6"/>
              </a:rPr>
              <a:t>CC BY 4.0</a:t>
            </a:r>
            <a:r>
              <a:rPr lang="en-AU" sz="1333">
                <a:solidFill>
                  <a:srgbClr val="111111"/>
                </a:solidFill>
                <a:ea typeface="Times New Roman" panose="02020603050405020304" pitchFamily="18" charset="0"/>
              </a:rPr>
              <a:t>. For the latest information and additional terms of use, see the </a:t>
            </a:r>
            <a:r>
              <a:rPr lang="en-AU" sz="1333" u="sng">
                <a:solidFill>
                  <a:srgbClr val="2D7FF9"/>
                </a:solidFill>
                <a:ea typeface="Times New Roman" panose="02020603050405020304" pitchFamily="18" charset="0"/>
                <a:hlinkClick r:id="rId7"/>
              </a:rPr>
              <a:t>Australian Curriculum website</a:t>
            </a:r>
            <a:r>
              <a:rPr lang="en-AU" sz="1333">
                <a:solidFill>
                  <a:srgbClr val="111111"/>
                </a:solidFill>
                <a:ea typeface="Times New Roman" panose="02020603050405020304" pitchFamily="18" charset="0"/>
              </a:rPr>
              <a:t> and its </a:t>
            </a:r>
            <a:r>
              <a:rPr lang="en-AU" sz="1333" u="sng">
                <a:solidFill>
                  <a:srgbClr val="2D7FF9"/>
                </a:solidFill>
                <a:ea typeface="Times New Roman" panose="02020603050405020304" pitchFamily="18" charset="0"/>
                <a:hlinkClick r:id="rId8"/>
              </a:rPr>
              <a:t>copyright notice</a:t>
            </a:r>
            <a:r>
              <a:rPr lang="en-US" sz="1333"/>
              <a:t>.</a:t>
            </a:r>
          </a:p>
          <a:p>
            <a:pPr marL="304792" indent="-304792">
              <a:buFont typeface="+mj-lt"/>
              <a:buAutoNum type="arabicPeriod"/>
            </a:pPr>
            <a:r>
              <a:rPr lang="en-US" sz="1333"/>
              <a:t>Student and staff images have been used with permission.</a:t>
            </a:r>
          </a:p>
        </p:txBody>
      </p:sp>
    </p:spTree>
    <p:extLst>
      <p:ext uri="{BB962C8B-B14F-4D97-AF65-F5344CB8AC3E}">
        <p14:creationId xmlns:p14="http://schemas.microsoft.com/office/powerpoint/2010/main" val="168194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6A14B-20F4-69A4-D5C4-7EF66B63E70E}"/>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AAEDF64-304C-376A-F44D-4A1F8E6BC6AE}"/>
              </a:ext>
            </a:extLst>
          </p:cNvPr>
          <p:cNvGraphicFramePr/>
          <p:nvPr>
            <p:extLst>
              <p:ext uri="{D42A27DB-BD31-4B8C-83A1-F6EECF244321}">
                <p14:modId xmlns:p14="http://schemas.microsoft.com/office/powerpoint/2010/main" val="2911964289"/>
              </p:ext>
            </p:extLst>
          </p:nvPr>
        </p:nvGraphicFramePr>
        <p:xfrm>
          <a:off x="431799" y="1028700"/>
          <a:ext cx="11334751" cy="4955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D5660D40-D04A-C8EC-FCB9-72732E3CE248}"/>
              </a:ext>
            </a:extLst>
          </p:cNvPr>
          <p:cNvSpPr>
            <a:spLocks noGrp="1"/>
          </p:cNvSpPr>
          <p:nvPr>
            <p:ph type="title"/>
          </p:nvPr>
        </p:nvSpPr>
        <p:spPr/>
        <p:txBody>
          <a:bodyPr/>
          <a:lstStyle/>
          <a:p>
            <a:r>
              <a:rPr lang="en-AU" noProof="0" dirty="0"/>
              <a:t>Outline</a:t>
            </a:r>
          </a:p>
        </p:txBody>
      </p:sp>
    </p:spTree>
    <p:extLst>
      <p:ext uri="{BB962C8B-B14F-4D97-AF65-F5344CB8AC3E}">
        <p14:creationId xmlns:p14="http://schemas.microsoft.com/office/powerpoint/2010/main" val="363192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pPr>
            <a:endParaRPr lang="en-US" sz="400" dirty="0"/>
          </a:p>
          <a:p>
            <a:pPr>
              <a:spcBef>
                <a:spcPts val="0"/>
              </a:spcBef>
            </a:pPr>
            <a:r>
              <a:rPr lang="en-US" sz="1600" dirty="0"/>
              <a:t>                </a:t>
            </a:r>
            <a:r>
              <a:rPr lang="en-US" dirty="0"/>
              <a:t>© State of Queensland (QCAA) </a:t>
            </a:r>
            <a:r>
              <a:rPr lang="en-AU" dirty="0"/>
              <a:t>2026</a:t>
            </a:r>
          </a:p>
          <a:p>
            <a:pPr>
              <a:lnSpc>
                <a:spcPct val="110000"/>
              </a:lnSpc>
            </a:pPr>
            <a:r>
              <a:rPr lang="en-AU" b="1" spc="-27" dirty="0"/>
              <a:t>Licence</a:t>
            </a:r>
            <a:r>
              <a:rPr lang="en-AU" spc="-27" dirty="0"/>
              <a:t>: </a:t>
            </a:r>
            <a:r>
              <a:rPr lang="en-AU" spc="-27" dirty="0">
                <a:hlinkClick r:id="rId3"/>
              </a:rPr>
              <a:t>https://creativecommons.org/licenses/by/4.0</a:t>
            </a:r>
            <a:r>
              <a:rPr lang="en-AU" spc="-27" dirty="0"/>
              <a:t> </a:t>
            </a:r>
            <a:r>
              <a:rPr lang="en-AU" b="1" spc="-27" dirty="0">
                <a:solidFill>
                  <a:schemeClr val="tx2">
                    <a:lumMod val="50000"/>
                    <a:lumOff val="50000"/>
                  </a:schemeClr>
                </a:solidFill>
              </a:rPr>
              <a:t>|</a:t>
            </a:r>
            <a:r>
              <a:rPr lang="en-AU" spc="-27" dirty="0"/>
              <a:t> </a:t>
            </a:r>
            <a:r>
              <a:rPr lang="en-AU" b="1" spc="-27" dirty="0"/>
              <a:t>Copyright notice:</a:t>
            </a:r>
            <a:r>
              <a:rPr lang="en-AU" spc="-27" dirty="0"/>
              <a:t> </a:t>
            </a:r>
            <a:r>
              <a:rPr lang="en-AU" spc="-27" dirty="0">
                <a:hlinkClick r:id="rId4"/>
              </a:rPr>
              <a:t>www.qcaa.qld.edu.au/copyright</a:t>
            </a:r>
            <a:r>
              <a:rPr lang="en-AU" spc="-27" dirty="0"/>
              <a:t> — lists the full terms and conditions, which specify certain exceptions to the licence. </a:t>
            </a:r>
            <a:r>
              <a:rPr lang="en-AU" b="1" spc="-27" dirty="0">
                <a:solidFill>
                  <a:schemeClr val="tx2">
                    <a:lumMod val="50000"/>
                    <a:lumOff val="50000"/>
                  </a:schemeClr>
                </a:solidFill>
              </a:rPr>
              <a:t>|</a:t>
            </a:r>
            <a:r>
              <a:rPr lang="en-AU" spc="-27" dirty="0"/>
              <a:t> </a:t>
            </a:r>
            <a:br>
              <a:rPr lang="en-AU" spc="-27"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7" dirty="0">
                <a:hlinkClick r:id="rId4"/>
              </a:rPr>
              <a:t>www.qcaa.qld.edu.au/copyright</a:t>
            </a:r>
            <a:r>
              <a:rPr lang="en-AU" spc="-27"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221064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79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AD42-50C8-B07F-4D50-7E25A20D67C2}"/>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28AE8323-6385-97A5-14D1-F29D3A82B608}"/>
              </a:ext>
            </a:extLst>
          </p:cNvPr>
          <p:cNvSpPr txBox="1">
            <a:spLocks/>
          </p:cNvSpPr>
          <p:nvPr/>
        </p:nvSpPr>
        <p:spPr>
          <a:xfrm>
            <a:off x="342657" y="5978842"/>
            <a:ext cx="11670456" cy="310515"/>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defTabSz="1219170">
              <a:spcBef>
                <a:spcPts val="800"/>
              </a:spcBef>
              <a:defRPr/>
            </a:pPr>
            <a:r>
              <a:rPr lang="en-US" sz="933" b="1" dirty="0">
                <a:solidFill>
                  <a:srgbClr val="000000"/>
                </a:solidFill>
              </a:rPr>
              <a:t>Source</a:t>
            </a:r>
            <a:r>
              <a:rPr lang="en-US" sz="933" dirty="0">
                <a:solidFill>
                  <a:srgbClr val="000000"/>
                </a:solidFill>
              </a:rPr>
              <a:t>: [v9] ACARA image from Summary overview (video) https://v9.australiancurriculum.edu.au/help/website-tour</a:t>
            </a:r>
            <a:endParaRPr lang="en-AU" sz="933" dirty="0">
              <a:solidFill>
                <a:srgbClr val="000000"/>
              </a:solidFill>
            </a:endParaRPr>
          </a:p>
        </p:txBody>
      </p:sp>
      <p:pic>
        <p:nvPicPr>
          <p:cNvPr id="5" name="Content Placeholder 5">
            <a:extLst>
              <a:ext uri="{FF2B5EF4-FFF2-40B4-BE49-F238E27FC236}">
                <a16:creationId xmlns:a16="http://schemas.microsoft.com/office/drawing/2014/main" id="{12CE065E-08A7-875E-9CEE-3AC682668F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18" t="3709" r="5533" b="5942"/>
          <a:stretch/>
        </p:blipFill>
        <p:spPr>
          <a:xfrm>
            <a:off x="2036331" y="973152"/>
            <a:ext cx="8119335" cy="4911696"/>
          </a:xfrm>
          <a:prstGeom prst="rect">
            <a:avLst/>
          </a:prstGeom>
          <a:ln>
            <a:noFill/>
          </a:ln>
          <a:effectLst/>
        </p:spPr>
      </p:pic>
      <p:sp>
        <p:nvSpPr>
          <p:cNvPr id="24" name="Oval 23">
            <a:extLst>
              <a:ext uri="{FF2B5EF4-FFF2-40B4-BE49-F238E27FC236}">
                <a16:creationId xmlns:a16="http://schemas.microsoft.com/office/drawing/2014/main" id="{027E5ACE-21E0-7695-D486-75E9E213D221}"/>
              </a:ext>
            </a:extLst>
          </p:cNvPr>
          <p:cNvSpPr/>
          <p:nvPr/>
        </p:nvSpPr>
        <p:spPr>
          <a:xfrm>
            <a:off x="8327137" y="4990864"/>
            <a:ext cx="1719071" cy="89398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6" name="Freeform: Shape 25">
            <a:extLst>
              <a:ext uri="{FF2B5EF4-FFF2-40B4-BE49-F238E27FC236}">
                <a16:creationId xmlns:a16="http://schemas.microsoft.com/office/drawing/2014/main" id="{8F15E40F-DA44-6977-2FF4-D4147C0FFF85}"/>
              </a:ext>
            </a:extLst>
          </p:cNvPr>
          <p:cNvSpPr/>
          <p:nvPr/>
        </p:nvSpPr>
        <p:spPr>
          <a:xfrm>
            <a:off x="6398768" y="701888"/>
            <a:ext cx="3903472" cy="1324432"/>
          </a:xfrm>
          <a:custGeom>
            <a:avLst/>
            <a:gdLst>
              <a:gd name="connsiteX0" fmla="*/ 0 w 1838036"/>
              <a:gd name="connsiteY0" fmla="*/ 467975 h 677333"/>
              <a:gd name="connsiteX1" fmla="*/ 464897 w 1838036"/>
              <a:gd name="connsiteY1" fmla="*/ 677333 h 677333"/>
              <a:gd name="connsiteX2" fmla="*/ 1838036 w 1838036"/>
              <a:gd name="connsiteY2" fmla="*/ 668097 h 677333"/>
              <a:gd name="connsiteX3" fmla="*/ 1465503 w 1838036"/>
              <a:gd name="connsiteY3" fmla="*/ 0 h 677333"/>
              <a:gd name="connsiteX4" fmla="*/ 0 w 1838036"/>
              <a:gd name="connsiteY4" fmla="*/ 467975 h 67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036" h="677333">
                <a:moveTo>
                  <a:pt x="0" y="467975"/>
                </a:moveTo>
                <a:lnTo>
                  <a:pt x="464897" y="677333"/>
                </a:lnTo>
                <a:lnTo>
                  <a:pt x="1838036" y="668097"/>
                </a:lnTo>
                <a:lnTo>
                  <a:pt x="1465503" y="0"/>
                </a:lnTo>
                <a:lnTo>
                  <a:pt x="0" y="467975"/>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7" name="Oval 26">
            <a:extLst>
              <a:ext uri="{FF2B5EF4-FFF2-40B4-BE49-F238E27FC236}">
                <a16:creationId xmlns:a16="http://schemas.microsoft.com/office/drawing/2014/main" id="{7176EAD7-BBFE-3E20-5FE6-2A37030532B3}"/>
              </a:ext>
            </a:extLst>
          </p:cNvPr>
          <p:cNvSpPr/>
          <p:nvPr/>
        </p:nvSpPr>
        <p:spPr>
          <a:xfrm>
            <a:off x="2036331" y="3017418"/>
            <a:ext cx="1730997" cy="823164"/>
          </a:xfrm>
          <a:prstGeom prst="ellipse">
            <a:avLst/>
          </a:prstGeom>
          <a:noFill/>
          <a:ln w="3175">
            <a:solidFill>
              <a:srgbClr val="FF0000">
                <a:alpha val="5098"/>
              </a:srgbClr>
            </a:solidFill>
          </a:ln>
          <a:effectLst>
            <a:glow rad="76200">
              <a:schemeClr val="accent6">
                <a:alpha val="25000"/>
              </a:schemeClr>
            </a:glow>
            <a:outerShdw blurRad="876300" sx="1000" sy="1000" algn="ctr" rotWithShape="0">
              <a:schemeClr val="accent6"/>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11" name="Title 6">
            <a:extLst>
              <a:ext uri="{FF2B5EF4-FFF2-40B4-BE49-F238E27FC236}">
                <a16:creationId xmlns:a16="http://schemas.microsoft.com/office/drawing/2014/main" id="{8DA6504E-9E20-3A82-F026-72C893E5646F}"/>
              </a:ext>
            </a:extLst>
          </p:cNvPr>
          <p:cNvSpPr>
            <a:spLocks noGrp="1"/>
          </p:cNvSpPr>
          <p:nvPr>
            <p:ph type="title"/>
          </p:nvPr>
        </p:nvSpPr>
        <p:spPr>
          <a:xfrm>
            <a:off x="436033" y="366183"/>
            <a:ext cx="11328000" cy="480000"/>
          </a:xfrm>
        </p:spPr>
        <p:txBody>
          <a:bodyPr>
            <a:noAutofit/>
          </a:bodyPr>
          <a:lstStyle/>
          <a:p>
            <a:r>
              <a:rPr lang="en-AU">
                <a:latin typeface="Arial"/>
                <a:cs typeface="Arial"/>
              </a:rPr>
              <a:t>Three-dimensional </a:t>
            </a:r>
            <a:r>
              <a:rPr lang="en-US"/>
              <a:t>Australian Curriculum v9.0 </a:t>
            </a:r>
            <a:endParaRPr lang="en-AU"/>
          </a:p>
        </p:txBody>
      </p:sp>
      <p:pic>
        <p:nvPicPr>
          <p:cNvPr id="4" name="Picture 3" descr="A colorful cube with text&#10;&#10;AI-generated content may be incorrect.">
            <a:extLst>
              <a:ext uri="{FF2B5EF4-FFF2-40B4-BE49-F238E27FC236}">
                <a16:creationId xmlns:a16="http://schemas.microsoft.com/office/drawing/2014/main" id="{844FADB0-635C-2A06-1A66-0C76185E04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49624" y="976205"/>
            <a:ext cx="4575050" cy="4575050"/>
          </a:xfrm>
          <a:prstGeom prst="rect">
            <a:avLst/>
          </a:prstGeom>
        </p:spPr>
      </p:pic>
      <p:sp>
        <p:nvSpPr>
          <p:cNvPr id="28" name="Freeform: Shape 27">
            <a:extLst>
              <a:ext uri="{FF2B5EF4-FFF2-40B4-BE49-F238E27FC236}">
                <a16:creationId xmlns:a16="http://schemas.microsoft.com/office/drawing/2014/main" id="{D81CA038-D0A9-5FFE-5FAD-7A1B7DD5DE39}"/>
              </a:ext>
            </a:extLst>
          </p:cNvPr>
          <p:cNvSpPr/>
          <p:nvPr/>
        </p:nvSpPr>
        <p:spPr>
          <a:xfrm>
            <a:off x="4409885" y="2254930"/>
            <a:ext cx="3463480" cy="2999045"/>
          </a:xfrm>
          <a:custGeom>
            <a:avLst/>
            <a:gdLst>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66675 w 1685925"/>
              <a:gd name="connsiteY5" fmla="*/ 942975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581150 w 1685925"/>
              <a:gd name="connsiteY3" fmla="*/ 971550 h 1476375"/>
              <a:gd name="connsiteX4" fmla="*/ 838200 w 1685925"/>
              <a:gd name="connsiteY4" fmla="*/ 1476375 h 1476375"/>
              <a:gd name="connsiteX5" fmla="*/ 38350 w 1685925"/>
              <a:gd name="connsiteY5" fmla="*/ 959322 h 1476375"/>
              <a:gd name="connsiteX6" fmla="*/ 0 w 1685925"/>
              <a:gd name="connsiteY6" fmla="*/ 0 h 1476375"/>
              <a:gd name="connsiteX0" fmla="*/ 0 w 1685925"/>
              <a:gd name="connsiteY0" fmla="*/ 0 h 1476375"/>
              <a:gd name="connsiteX1" fmla="*/ 838200 w 1685925"/>
              <a:gd name="connsiteY1" fmla="*/ 495300 h 1476375"/>
              <a:gd name="connsiteX2" fmla="*/ 1685925 w 1685925"/>
              <a:gd name="connsiteY2" fmla="*/ 28575 h 1476375"/>
              <a:gd name="connsiteX3" fmla="*/ 1600034 w 1685925"/>
              <a:gd name="connsiteY3" fmla="*/ 957539 h 1476375"/>
              <a:gd name="connsiteX4" fmla="*/ 838200 w 1685925"/>
              <a:gd name="connsiteY4" fmla="*/ 1476375 h 1476375"/>
              <a:gd name="connsiteX5" fmla="*/ 38350 w 1685925"/>
              <a:gd name="connsiteY5" fmla="*/ 959322 h 1476375"/>
              <a:gd name="connsiteX6" fmla="*/ 0 w 1685925"/>
              <a:gd name="connsiteY6" fmla="*/ 0 h 1476375"/>
              <a:gd name="connsiteX0" fmla="*/ 0 w 1714250"/>
              <a:gd name="connsiteY0" fmla="*/ 0 h 1476375"/>
              <a:gd name="connsiteX1" fmla="*/ 866525 w 1714250"/>
              <a:gd name="connsiteY1" fmla="*/ 495300 h 1476375"/>
              <a:gd name="connsiteX2" fmla="*/ 1714250 w 1714250"/>
              <a:gd name="connsiteY2" fmla="*/ 28575 h 1476375"/>
              <a:gd name="connsiteX3" fmla="*/ 1628359 w 1714250"/>
              <a:gd name="connsiteY3" fmla="*/ 957539 h 1476375"/>
              <a:gd name="connsiteX4" fmla="*/ 866525 w 1714250"/>
              <a:gd name="connsiteY4" fmla="*/ 1476375 h 1476375"/>
              <a:gd name="connsiteX5" fmla="*/ 66675 w 1714250"/>
              <a:gd name="connsiteY5" fmla="*/ 959322 h 1476375"/>
              <a:gd name="connsiteX6" fmla="*/ 0 w 1714250"/>
              <a:gd name="connsiteY6" fmla="*/ 0 h 1476375"/>
              <a:gd name="connsiteX0" fmla="*/ 0 w 1718971"/>
              <a:gd name="connsiteY0" fmla="*/ 0 h 1476375"/>
              <a:gd name="connsiteX1" fmla="*/ 866525 w 1718971"/>
              <a:gd name="connsiteY1" fmla="*/ 495300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00515 w 1718971"/>
              <a:gd name="connsiteY1" fmla="*/ 476618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8971"/>
              <a:gd name="connsiteY0" fmla="*/ 0 h 1476375"/>
              <a:gd name="connsiteX1" fmla="*/ 911137 w 1718971"/>
              <a:gd name="connsiteY1" fmla="*/ 469612 h 1476375"/>
              <a:gd name="connsiteX2" fmla="*/ 1718971 w 1718971"/>
              <a:gd name="connsiteY2" fmla="*/ 14563 h 1476375"/>
              <a:gd name="connsiteX3" fmla="*/ 1628359 w 1718971"/>
              <a:gd name="connsiteY3" fmla="*/ 957539 h 1476375"/>
              <a:gd name="connsiteX4" fmla="*/ 866525 w 1718971"/>
              <a:gd name="connsiteY4" fmla="*/ 1476375 h 1476375"/>
              <a:gd name="connsiteX5" fmla="*/ 66675 w 1718971"/>
              <a:gd name="connsiteY5" fmla="*/ 959322 h 1476375"/>
              <a:gd name="connsiteX6" fmla="*/ 0 w 1718971"/>
              <a:gd name="connsiteY6" fmla="*/ 0 h 1476375"/>
              <a:gd name="connsiteX0" fmla="*/ 0 w 1716611"/>
              <a:gd name="connsiteY0" fmla="*/ 0 h 1472872"/>
              <a:gd name="connsiteX1" fmla="*/ 908777 w 1716611"/>
              <a:gd name="connsiteY1" fmla="*/ 466109 h 1472872"/>
              <a:gd name="connsiteX2" fmla="*/ 1716611 w 1716611"/>
              <a:gd name="connsiteY2" fmla="*/ 11060 h 1472872"/>
              <a:gd name="connsiteX3" fmla="*/ 1625999 w 1716611"/>
              <a:gd name="connsiteY3" fmla="*/ 954036 h 1472872"/>
              <a:gd name="connsiteX4" fmla="*/ 864165 w 1716611"/>
              <a:gd name="connsiteY4" fmla="*/ 1472872 h 1472872"/>
              <a:gd name="connsiteX5" fmla="*/ 64315 w 1716611"/>
              <a:gd name="connsiteY5" fmla="*/ 955819 h 1472872"/>
              <a:gd name="connsiteX6" fmla="*/ 0 w 1716611"/>
              <a:gd name="connsiteY6" fmla="*/ 0 h 1472872"/>
              <a:gd name="connsiteX0" fmla="*/ 0 w 1716611"/>
              <a:gd name="connsiteY0" fmla="*/ 0 h 1470537"/>
              <a:gd name="connsiteX1" fmla="*/ 908777 w 1716611"/>
              <a:gd name="connsiteY1" fmla="*/ 466109 h 1470537"/>
              <a:gd name="connsiteX2" fmla="*/ 1716611 w 1716611"/>
              <a:gd name="connsiteY2" fmla="*/ 11060 h 1470537"/>
              <a:gd name="connsiteX3" fmla="*/ 1625999 w 1716611"/>
              <a:gd name="connsiteY3" fmla="*/ 954036 h 1470537"/>
              <a:gd name="connsiteX4" fmla="*/ 894850 w 1716611"/>
              <a:gd name="connsiteY4" fmla="*/ 1470537 h 1470537"/>
              <a:gd name="connsiteX5" fmla="*/ 64315 w 1716611"/>
              <a:gd name="connsiteY5" fmla="*/ 955819 h 1470537"/>
              <a:gd name="connsiteX6" fmla="*/ 0 w 1716611"/>
              <a:gd name="connsiteY6" fmla="*/ 0 h 147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611" h="1470537">
                <a:moveTo>
                  <a:pt x="0" y="0"/>
                </a:moveTo>
                <a:lnTo>
                  <a:pt x="908777" y="466109"/>
                </a:lnTo>
                <a:lnTo>
                  <a:pt x="1716611" y="11060"/>
                </a:lnTo>
                <a:lnTo>
                  <a:pt x="1625999" y="954036"/>
                </a:lnTo>
                <a:lnTo>
                  <a:pt x="894850" y="1470537"/>
                </a:lnTo>
                <a:lnTo>
                  <a:pt x="64315" y="955819"/>
                </a:lnTo>
                <a:lnTo>
                  <a:pt x="0" y="0"/>
                </a:lnTo>
                <a:close/>
              </a:path>
            </a:pathLst>
          </a:custGeom>
          <a:noFill/>
          <a:ln w="38100">
            <a:solidFill>
              <a:schemeClr val="accent6"/>
            </a:solidFill>
            <a:round/>
          </a:ln>
          <a:effectLst>
            <a:glow rad="63500">
              <a:schemeClr val="accent6">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Tree>
    <p:extLst>
      <p:ext uri="{BB962C8B-B14F-4D97-AF65-F5344CB8AC3E}">
        <p14:creationId xmlns:p14="http://schemas.microsoft.com/office/powerpoint/2010/main" val="63614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E382E-5B5B-90E3-4959-30E24925B955}"/>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7C7F7217-160F-FF91-3CF7-CFBACA9446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39"/>
          <a:stretch/>
        </p:blipFill>
        <p:spPr>
          <a:xfrm>
            <a:off x="4058504" y="1731909"/>
            <a:ext cx="4149867" cy="3870128"/>
          </a:xfrm>
          <a:prstGeom prst="rect">
            <a:avLst/>
          </a:prstGeom>
        </p:spPr>
      </p:pic>
      <p:sp>
        <p:nvSpPr>
          <p:cNvPr id="6" name="Rectangle 5">
            <a:extLst>
              <a:ext uri="{FF2B5EF4-FFF2-40B4-BE49-F238E27FC236}">
                <a16:creationId xmlns:a16="http://schemas.microsoft.com/office/drawing/2014/main" id="{B3786F91-9F84-8E56-7A71-9269A1A83FA6}"/>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AU" sz="24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15D902EC-D4F3-81D6-83E7-78E21689DFF8}"/>
              </a:ext>
            </a:extLst>
          </p:cNvPr>
          <p:cNvSpPr>
            <a:spLocks noGrp="1"/>
          </p:cNvSpPr>
          <p:nvPr>
            <p:ph type="title"/>
          </p:nvPr>
        </p:nvSpPr>
        <p:spPr>
          <a:xfrm>
            <a:off x="436033" y="353919"/>
            <a:ext cx="11226415" cy="603287"/>
          </a:xfrm>
        </p:spPr>
        <p:txBody>
          <a:bodyPr>
            <a:normAutofit/>
          </a:bodyPr>
          <a:lstStyle/>
          <a:p>
            <a:r>
              <a:rPr lang="en-AU"/>
              <a:t>Critical and creative thinking capability: Structure</a:t>
            </a:r>
          </a:p>
        </p:txBody>
      </p:sp>
      <p:sp>
        <p:nvSpPr>
          <p:cNvPr id="10" name="Text Placeholder 4">
            <a:extLst>
              <a:ext uri="{FF2B5EF4-FFF2-40B4-BE49-F238E27FC236}">
                <a16:creationId xmlns:a16="http://schemas.microsoft.com/office/drawing/2014/main" id="{8B559408-BF5A-4190-902A-482BF87B7D9A}"/>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1219170" rtl="0" eaLnBrk="1" fontAlgn="auto" latinLnBrk="0" hangingPunct="1">
              <a:lnSpc>
                <a:spcPct val="100000"/>
              </a:lnSpc>
              <a:spcBef>
                <a:spcPts val="800"/>
              </a:spcBef>
              <a:spcAft>
                <a:spcPts val="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US"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ACARA general capability diagram &amp; sub-elements: https://v9.australiancurriculum.edu.au/teacher-resources/understand-this-general-capability/critical-and-creative-thinking</a:t>
            </a:r>
            <a:endParaRPr kumimoji="0" lang="en-AU"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69173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E569-AADC-9FEC-35B5-CE4153778DF5}"/>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B5A1AEE3-D2B6-E6AA-9A21-4CD1160A58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39"/>
          <a:stretch/>
        </p:blipFill>
        <p:spPr>
          <a:xfrm>
            <a:off x="4058504" y="1731909"/>
            <a:ext cx="4149867" cy="3870128"/>
          </a:xfrm>
          <a:prstGeom prst="rect">
            <a:avLst/>
          </a:prstGeom>
        </p:spPr>
      </p:pic>
      <p:sp>
        <p:nvSpPr>
          <p:cNvPr id="6" name="Rectangle 5">
            <a:extLst>
              <a:ext uri="{FF2B5EF4-FFF2-40B4-BE49-F238E27FC236}">
                <a16:creationId xmlns:a16="http://schemas.microsoft.com/office/drawing/2014/main" id="{7392BFAE-002E-D79D-F18D-4BF621D5B59B}"/>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F8FBA2A7-84E0-C03E-145E-FC187FB49D8B}"/>
              </a:ext>
            </a:extLst>
          </p:cNvPr>
          <p:cNvSpPr>
            <a:spLocks noGrp="1"/>
          </p:cNvSpPr>
          <p:nvPr>
            <p:ph type="title"/>
          </p:nvPr>
        </p:nvSpPr>
        <p:spPr>
          <a:xfrm>
            <a:off x="436033" y="353919"/>
            <a:ext cx="11226415" cy="603287"/>
          </a:xfrm>
        </p:spPr>
        <p:txBody>
          <a:bodyPr>
            <a:normAutofit/>
          </a:bodyPr>
          <a:lstStyle/>
          <a:p>
            <a:r>
              <a:rPr lang="en-AU"/>
              <a:t>Critical and creative thinking capability: Structure</a:t>
            </a:r>
          </a:p>
        </p:txBody>
      </p:sp>
      <p:sp>
        <p:nvSpPr>
          <p:cNvPr id="5" name="Arrow: Pentagon 4">
            <a:extLst>
              <a:ext uri="{FF2B5EF4-FFF2-40B4-BE49-F238E27FC236}">
                <a16:creationId xmlns:a16="http://schemas.microsoft.com/office/drawing/2014/main" id="{E85FBBF0-390A-A953-673E-3E221E49C1D9}"/>
              </a:ext>
            </a:extLst>
          </p:cNvPr>
          <p:cNvSpPr/>
          <p:nvPr/>
        </p:nvSpPr>
        <p:spPr>
          <a:xfrm rot="10800000" flipV="1">
            <a:off x="7497614" y="4397501"/>
            <a:ext cx="3185680" cy="1083481"/>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rgbClr val="000000"/>
                </a:solidFill>
                <a:latin typeface="Arial" charset="0"/>
              </a:rPr>
              <a:t>       Create possibilities</a:t>
            </a:r>
          </a:p>
          <a:p>
            <a:pPr defTabSz="1219170" fontAlgn="base">
              <a:spcBef>
                <a:spcPts val="800"/>
              </a:spcBef>
              <a:spcAft>
                <a:spcPct val="0"/>
              </a:spcAft>
            </a:pPr>
            <a:r>
              <a:rPr lang="en-US" sz="1600" dirty="0">
                <a:solidFill>
                  <a:srgbClr val="000000"/>
                </a:solidFill>
                <a:latin typeface="Arial" charset="0"/>
              </a:rPr>
              <a:t>       Consider alternatives</a:t>
            </a:r>
          </a:p>
          <a:p>
            <a:pPr defTabSz="1219170" fontAlgn="base">
              <a:spcBef>
                <a:spcPts val="800"/>
              </a:spcBef>
              <a:spcAft>
                <a:spcPct val="0"/>
              </a:spcAft>
            </a:pPr>
            <a:r>
              <a:rPr lang="en-US" sz="1600" dirty="0">
                <a:solidFill>
                  <a:srgbClr val="000000"/>
                </a:solidFill>
                <a:latin typeface="Arial" charset="0"/>
              </a:rPr>
              <a:t>        Put ideas into action</a:t>
            </a:r>
          </a:p>
        </p:txBody>
      </p:sp>
      <p:sp>
        <p:nvSpPr>
          <p:cNvPr id="8" name="Arrow: Pentagon 7">
            <a:extLst>
              <a:ext uri="{FF2B5EF4-FFF2-40B4-BE49-F238E27FC236}">
                <a16:creationId xmlns:a16="http://schemas.microsoft.com/office/drawing/2014/main" id="{BA4359B3-5509-7F44-6D26-C0C3CE9AC3D0}"/>
              </a:ext>
            </a:extLst>
          </p:cNvPr>
          <p:cNvSpPr/>
          <p:nvPr/>
        </p:nvSpPr>
        <p:spPr>
          <a:xfrm rot="10800000" flipV="1">
            <a:off x="7327449" y="1686977"/>
            <a:ext cx="3355843" cy="1195923"/>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rgbClr val="000000"/>
                </a:solidFill>
                <a:latin typeface="Arial" charset="0"/>
              </a:rPr>
              <a:t>      Develop questions </a:t>
            </a:r>
          </a:p>
          <a:p>
            <a:pPr algn="ctr" defTabSz="1219170" fontAlgn="base">
              <a:spcBef>
                <a:spcPts val="800"/>
              </a:spcBef>
              <a:spcAft>
                <a:spcPct val="0"/>
              </a:spcAft>
            </a:pPr>
            <a:r>
              <a:rPr lang="en-US" sz="1600" dirty="0">
                <a:solidFill>
                  <a:srgbClr val="000000"/>
                </a:solidFill>
                <a:latin typeface="Arial" charset="0"/>
              </a:rPr>
              <a:t>     Identify, process and evaluate information       </a:t>
            </a:r>
            <a:endParaRPr lang="en-US" sz="1867" dirty="0">
              <a:solidFill>
                <a:srgbClr val="000000"/>
              </a:solidFill>
              <a:latin typeface="Arial" charset="0"/>
            </a:endParaRPr>
          </a:p>
        </p:txBody>
      </p:sp>
      <p:sp>
        <p:nvSpPr>
          <p:cNvPr id="9" name="Arrow: Pentagon 8">
            <a:extLst>
              <a:ext uri="{FF2B5EF4-FFF2-40B4-BE49-F238E27FC236}">
                <a16:creationId xmlns:a16="http://schemas.microsoft.com/office/drawing/2014/main" id="{C5969576-DB3D-0FF5-B51A-AF9700B7C8D4}"/>
              </a:ext>
            </a:extLst>
          </p:cNvPr>
          <p:cNvSpPr/>
          <p:nvPr/>
        </p:nvSpPr>
        <p:spPr>
          <a:xfrm rot="10800000" flipH="1" flipV="1">
            <a:off x="436032" y="2335399"/>
            <a:ext cx="3900407" cy="871404"/>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rgbClr val="000000"/>
                </a:solidFill>
                <a:latin typeface="Arial" charset="0"/>
              </a:rPr>
              <a:t>Think about thinking (metacognition)</a:t>
            </a:r>
          </a:p>
          <a:p>
            <a:pPr defTabSz="1219170" fontAlgn="base">
              <a:spcBef>
                <a:spcPts val="800"/>
              </a:spcBef>
              <a:spcAft>
                <a:spcPct val="0"/>
              </a:spcAft>
            </a:pPr>
            <a:r>
              <a:rPr lang="en-US" sz="1600" dirty="0">
                <a:solidFill>
                  <a:srgbClr val="000000"/>
                </a:solidFill>
                <a:latin typeface="Arial" charset="0"/>
              </a:rPr>
              <a:t>Transfer knowledge</a:t>
            </a:r>
          </a:p>
        </p:txBody>
      </p:sp>
      <p:sp>
        <p:nvSpPr>
          <p:cNvPr id="12" name="Arrow: Pentagon 11">
            <a:extLst>
              <a:ext uri="{FF2B5EF4-FFF2-40B4-BE49-F238E27FC236}">
                <a16:creationId xmlns:a16="http://schemas.microsoft.com/office/drawing/2014/main" id="{458CB10A-F085-01EE-95A7-A5AB6B2EAEAC}"/>
              </a:ext>
            </a:extLst>
          </p:cNvPr>
          <p:cNvSpPr/>
          <p:nvPr/>
        </p:nvSpPr>
        <p:spPr>
          <a:xfrm rot="10800000" flipH="1" flipV="1">
            <a:off x="436033" y="4522601"/>
            <a:ext cx="4258355" cy="1250723"/>
          </a:xfrm>
          <a:prstGeom prst="homePlat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rgbClr val="000000"/>
                </a:solidFill>
                <a:latin typeface="Arial" charset="0"/>
              </a:rPr>
              <a:t>Interpret concepts and problems</a:t>
            </a:r>
          </a:p>
          <a:p>
            <a:pPr defTabSz="1219170" fontAlgn="base">
              <a:spcBef>
                <a:spcPts val="800"/>
              </a:spcBef>
              <a:spcAft>
                <a:spcPct val="0"/>
              </a:spcAft>
            </a:pPr>
            <a:r>
              <a:rPr lang="en-US" sz="1600" dirty="0">
                <a:solidFill>
                  <a:srgbClr val="000000"/>
                </a:solidFill>
                <a:latin typeface="Arial" charset="0"/>
              </a:rPr>
              <a:t>Draw conclusions and provide reasons</a:t>
            </a:r>
          </a:p>
          <a:p>
            <a:pPr defTabSz="1219170" fontAlgn="base">
              <a:spcBef>
                <a:spcPts val="800"/>
              </a:spcBef>
              <a:spcAft>
                <a:spcPct val="0"/>
              </a:spcAft>
            </a:pPr>
            <a:r>
              <a:rPr lang="en-US" sz="1600" dirty="0">
                <a:solidFill>
                  <a:srgbClr val="000000"/>
                </a:solidFill>
                <a:latin typeface="Arial" charset="0"/>
              </a:rPr>
              <a:t>Evaluate actions and outcomes</a:t>
            </a:r>
          </a:p>
        </p:txBody>
      </p:sp>
      <p:sp>
        <p:nvSpPr>
          <p:cNvPr id="3" name="Text Placeholder 4">
            <a:extLst>
              <a:ext uri="{FF2B5EF4-FFF2-40B4-BE49-F238E27FC236}">
                <a16:creationId xmlns:a16="http://schemas.microsoft.com/office/drawing/2014/main" id="{AF35AD6D-BC7F-CF56-9DB6-91D996B88C55}"/>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1219170" rtl="0" eaLnBrk="1" fontAlgn="auto" latinLnBrk="0" hangingPunct="1">
              <a:lnSpc>
                <a:spcPct val="100000"/>
              </a:lnSpc>
              <a:spcBef>
                <a:spcPts val="800"/>
              </a:spcBef>
              <a:spcAft>
                <a:spcPts val="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US"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ACARA general capability diagram &amp; sub-elements: https://v9.australiancurriculum.edu.au/teacher-resources/understand-this-general-capability/critical-and-creative-thinking</a:t>
            </a:r>
            <a:endParaRPr kumimoji="0" lang="en-AU"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413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F5980-8DA1-2592-CD89-115D5C539753}"/>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A64610A8-7C77-9196-AC0C-2AAFEF8845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239"/>
          <a:stretch/>
        </p:blipFill>
        <p:spPr>
          <a:xfrm>
            <a:off x="4058504" y="1731909"/>
            <a:ext cx="4149867" cy="3870128"/>
          </a:xfrm>
          <a:prstGeom prst="rect">
            <a:avLst/>
          </a:prstGeom>
        </p:spPr>
      </p:pic>
      <p:sp>
        <p:nvSpPr>
          <p:cNvPr id="6" name="Rectangle 5">
            <a:extLst>
              <a:ext uri="{FF2B5EF4-FFF2-40B4-BE49-F238E27FC236}">
                <a16:creationId xmlns:a16="http://schemas.microsoft.com/office/drawing/2014/main" id="{B337083C-097D-6F5C-0726-D9E68026CE09}"/>
              </a:ext>
            </a:extLst>
          </p:cNvPr>
          <p:cNvSpPr/>
          <p:nvPr/>
        </p:nvSpPr>
        <p:spPr>
          <a:xfrm>
            <a:off x="5898292" y="1779374"/>
            <a:ext cx="395416" cy="117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50000"/>
              </a:spcBef>
              <a:spcAft>
                <a:spcPct val="0"/>
              </a:spcAft>
            </a:pPr>
            <a:endParaRPr lang="en-AU" sz="2400">
              <a:solidFill>
                <a:srgbClr val="FFFFFF"/>
              </a:solidFill>
              <a:latin typeface="Arial"/>
            </a:endParaRPr>
          </a:p>
        </p:txBody>
      </p:sp>
      <p:sp>
        <p:nvSpPr>
          <p:cNvPr id="2" name="Title 1">
            <a:extLst>
              <a:ext uri="{FF2B5EF4-FFF2-40B4-BE49-F238E27FC236}">
                <a16:creationId xmlns:a16="http://schemas.microsoft.com/office/drawing/2014/main" id="{335C0E3F-AFAF-A3B5-3293-05753D6F6C85}"/>
              </a:ext>
            </a:extLst>
          </p:cNvPr>
          <p:cNvSpPr>
            <a:spLocks noGrp="1"/>
          </p:cNvSpPr>
          <p:nvPr>
            <p:ph type="title"/>
          </p:nvPr>
        </p:nvSpPr>
        <p:spPr>
          <a:xfrm>
            <a:off x="436033" y="353919"/>
            <a:ext cx="11226415" cy="603287"/>
          </a:xfrm>
        </p:spPr>
        <p:txBody>
          <a:bodyPr>
            <a:normAutofit/>
          </a:bodyPr>
          <a:lstStyle/>
          <a:p>
            <a:r>
              <a:rPr lang="en-AU"/>
              <a:t>Critical and creative thinking capability: Structure</a:t>
            </a:r>
          </a:p>
        </p:txBody>
      </p:sp>
      <p:sp>
        <p:nvSpPr>
          <p:cNvPr id="5" name="Arrow: Pentagon 4">
            <a:extLst>
              <a:ext uri="{FF2B5EF4-FFF2-40B4-BE49-F238E27FC236}">
                <a16:creationId xmlns:a16="http://schemas.microsoft.com/office/drawing/2014/main" id="{2C34BD09-8185-66CF-3DDC-117291D52707}"/>
              </a:ext>
            </a:extLst>
          </p:cNvPr>
          <p:cNvSpPr/>
          <p:nvPr/>
        </p:nvSpPr>
        <p:spPr>
          <a:xfrm rot="10800000" flipV="1">
            <a:off x="7908633" y="4397501"/>
            <a:ext cx="3762000" cy="1083481"/>
          </a:xfrm>
          <a:custGeom>
            <a:avLst/>
            <a:gdLst>
              <a:gd name="connsiteX0" fmla="*/ 0 w 3185680"/>
              <a:gd name="connsiteY0" fmla="*/ 0 h 1083481"/>
              <a:gd name="connsiteX1" fmla="*/ 2643940 w 3185680"/>
              <a:gd name="connsiteY1" fmla="*/ 0 h 1083481"/>
              <a:gd name="connsiteX2" fmla="*/ 3185680 w 3185680"/>
              <a:gd name="connsiteY2" fmla="*/ 541741 h 1083481"/>
              <a:gd name="connsiteX3" fmla="*/ 2643940 w 3185680"/>
              <a:gd name="connsiteY3" fmla="*/ 1083481 h 1083481"/>
              <a:gd name="connsiteX4" fmla="*/ 0 w 3185680"/>
              <a:gd name="connsiteY4" fmla="*/ 1083481 h 1083481"/>
              <a:gd name="connsiteX5" fmla="*/ 0 w 3185680"/>
              <a:gd name="connsiteY5" fmla="*/ 0 h 1083481"/>
              <a:gd name="connsiteX0" fmla="*/ 0 w 2644259"/>
              <a:gd name="connsiteY0" fmla="*/ 0 h 1083481"/>
              <a:gd name="connsiteX1" fmla="*/ 2643940 w 2644259"/>
              <a:gd name="connsiteY1" fmla="*/ 0 h 1083481"/>
              <a:gd name="connsiteX2" fmla="*/ 2644259 w 2644259"/>
              <a:gd name="connsiteY2" fmla="*/ 493614 h 1083481"/>
              <a:gd name="connsiteX3" fmla="*/ 2643940 w 2644259"/>
              <a:gd name="connsiteY3" fmla="*/ 1083481 h 1083481"/>
              <a:gd name="connsiteX4" fmla="*/ 0 w 2644259"/>
              <a:gd name="connsiteY4" fmla="*/ 1083481 h 1083481"/>
              <a:gd name="connsiteX5" fmla="*/ 0 w 2644259"/>
              <a:gd name="connsiteY5" fmla="*/ 0 h 108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259" h="1083481">
                <a:moveTo>
                  <a:pt x="0" y="0"/>
                </a:moveTo>
                <a:lnTo>
                  <a:pt x="2643940" y="0"/>
                </a:lnTo>
                <a:cubicBezTo>
                  <a:pt x="2644046" y="164538"/>
                  <a:pt x="2644153" y="329076"/>
                  <a:pt x="2644259" y="493614"/>
                </a:cubicBezTo>
                <a:cubicBezTo>
                  <a:pt x="2644153" y="690236"/>
                  <a:pt x="2644046" y="886859"/>
                  <a:pt x="2643940" y="1083481"/>
                </a:cubicBezTo>
                <a:lnTo>
                  <a:pt x="0" y="1083481"/>
                </a:lnTo>
                <a:lnTo>
                  <a:pt x="0" y="0"/>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chemeClr val="bg1"/>
                </a:solidFill>
                <a:latin typeface="Arial" charset="0"/>
              </a:rPr>
              <a:t>  Create possibilities</a:t>
            </a:r>
          </a:p>
          <a:p>
            <a:pPr defTabSz="1219170" fontAlgn="base">
              <a:spcBef>
                <a:spcPts val="800"/>
              </a:spcBef>
              <a:spcAft>
                <a:spcPct val="0"/>
              </a:spcAft>
            </a:pPr>
            <a:r>
              <a:rPr lang="en-US" sz="1600" dirty="0">
                <a:solidFill>
                  <a:schemeClr val="bg1"/>
                </a:solidFill>
                <a:latin typeface="Arial" charset="0"/>
              </a:rPr>
              <a:t>  Consider alternatives</a:t>
            </a:r>
          </a:p>
          <a:p>
            <a:pPr defTabSz="1219170" fontAlgn="base">
              <a:spcBef>
                <a:spcPts val="800"/>
              </a:spcBef>
              <a:spcAft>
                <a:spcPct val="0"/>
              </a:spcAft>
            </a:pPr>
            <a:r>
              <a:rPr lang="en-US" sz="1600" dirty="0">
                <a:solidFill>
                  <a:schemeClr val="bg1"/>
                </a:solidFill>
                <a:latin typeface="Arial" charset="0"/>
              </a:rPr>
              <a:t>   Put ideas into action</a:t>
            </a:r>
          </a:p>
        </p:txBody>
      </p:sp>
      <p:sp>
        <p:nvSpPr>
          <p:cNvPr id="8" name="Arrow: Pentagon 7">
            <a:extLst>
              <a:ext uri="{FF2B5EF4-FFF2-40B4-BE49-F238E27FC236}">
                <a16:creationId xmlns:a16="http://schemas.microsoft.com/office/drawing/2014/main" id="{C6974438-0218-D80F-FD08-B759333EB722}"/>
              </a:ext>
            </a:extLst>
          </p:cNvPr>
          <p:cNvSpPr/>
          <p:nvPr/>
        </p:nvSpPr>
        <p:spPr>
          <a:xfrm rot="10800000" flipV="1">
            <a:off x="7908632" y="1330047"/>
            <a:ext cx="3762000" cy="603288"/>
          </a:xfrm>
          <a:custGeom>
            <a:avLst/>
            <a:gdLst>
              <a:gd name="connsiteX0" fmla="*/ 0 w 2606963"/>
              <a:gd name="connsiteY0" fmla="*/ 0 h 1108563"/>
              <a:gd name="connsiteX1" fmla="*/ 2052682 w 2606963"/>
              <a:gd name="connsiteY1" fmla="*/ 0 h 1108563"/>
              <a:gd name="connsiteX2" fmla="*/ 2606963 w 2606963"/>
              <a:gd name="connsiteY2" fmla="*/ 554282 h 1108563"/>
              <a:gd name="connsiteX3" fmla="*/ 2052682 w 2606963"/>
              <a:gd name="connsiteY3" fmla="*/ 1108563 h 1108563"/>
              <a:gd name="connsiteX4" fmla="*/ 0 w 2606963"/>
              <a:gd name="connsiteY4" fmla="*/ 1108563 h 1108563"/>
              <a:gd name="connsiteX5" fmla="*/ 0 w 2606963"/>
              <a:gd name="connsiteY5" fmla="*/ 0 h 1108563"/>
              <a:gd name="connsiteX0" fmla="*/ 0 w 2053510"/>
              <a:gd name="connsiteY0" fmla="*/ 0 h 1108563"/>
              <a:gd name="connsiteX1" fmla="*/ 2052682 w 2053510"/>
              <a:gd name="connsiteY1" fmla="*/ 0 h 1108563"/>
              <a:gd name="connsiteX2" fmla="*/ 2053510 w 2053510"/>
              <a:gd name="connsiteY2" fmla="*/ 614439 h 1108563"/>
              <a:gd name="connsiteX3" fmla="*/ 2052682 w 2053510"/>
              <a:gd name="connsiteY3" fmla="*/ 1108563 h 1108563"/>
              <a:gd name="connsiteX4" fmla="*/ 0 w 2053510"/>
              <a:gd name="connsiteY4" fmla="*/ 1108563 h 1108563"/>
              <a:gd name="connsiteX5" fmla="*/ 0 w 2053510"/>
              <a:gd name="connsiteY5" fmla="*/ 0 h 110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3510" h="1108563">
                <a:moveTo>
                  <a:pt x="0" y="0"/>
                </a:moveTo>
                <a:lnTo>
                  <a:pt x="2052682" y="0"/>
                </a:lnTo>
                <a:lnTo>
                  <a:pt x="2053510" y="614439"/>
                </a:lnTo>
                <a:lnTo>
                  <a:pt x="2052682" y="1108563"/>
                </a:lnTo>
                <a:lnTo>
                  <a:pt x="0" y="1108563"/>
                </a:lnTo>
                <a:lnTo>
                  <a:pt x="0" y="0"/>
                </a:lnTo>
                <a:close/>
              </a:path>
            </a:pathLst>
          </a:cu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Aft>
                <a:spcPts val="400"/>
              </a:spcAft>
            </a:pPr>
            <a:r>
              <a:rPr lang="en-US" sz="1600" dirty="0">
                <a:solidFill>
                  <a:srgbClr val="000000"/>
                </a:solidFill>
                <a:latin typeface="Arial" charset="0"/>
              </a:rPr>
              <a:t> Develop questions       </a:t>
            </a:r>
            <a:endParaRPr lang="en-US" sz="1867" dirty="0">
              <a:solidFill>
                <a:srgbClr val="000000"/>
              </a:solidFill>
              <a:latin typeface="Arial" charset="0"/>
            </a:endParaRPr>
          </a:p>
        </p:txBody>
      </p:sp>
      <p:sp>
        <p:nvSpPr>
          <p:cNvPr id="9" name="Arrow: Pentagon 8">
            <a:extLst>
              <a:ext uri="{FF2B5EF4-FFF2-40B4-BE49-F238E27FC236}">
                <a16:creationId xmlns:a16="http://schemas.microsoft.com/office/drawing/2014/main" id="{A84547A8-088E-410B-7BDC-60BCBC86D96A}"/>
              </a:ext>
            </a:extLst>
          </p:cNvPr>
          <p:cNvSpPr/>
          <p:nvPr/>
        </p:nvSpPr>
        <p:spPr>
          <a:xfrm rot="10800000" flipH="1" flipV="1">
            <a:off x="436031" y="2335399"/>
            <a:ext cx="3762989" cy="871404"/>
          </a:xfrm>
          <a:custGeom>
            <a:avLst/>
            <a:gdLst>
              <a:gd name="connsiteX0" fmla="*/ 0 w 3812583"/>
              <a:gd name="connsiteY0" fmla="*/ 0 h 871404"/>
              <a:gd name="connsiteX1" fmla="*/ 3376881 w 3812583"/>
              <a:gd name="connsiteY1" fmla="*/ 0 h 871404"/>
              <a:gd name="connsiteX2" fmla="*/ 3812583 w 3812583"/>
              <a:gd name="connsiteY2" fmla="*/ 435702 h 871404"/>
              <a:gd name="connsiteX3" fmla="*/ 3376881 w 3812583"/>
              <a:gd name="connsiteY3" fmla="*/ 871404 h 871404"/>
              <a:gd name="connsiteX4" fmla="*/ 0 w 3812583"/>
              <a:gd name="connsiteY4" fmla="*/ 871404 h 871404"/>
              <a:gd name="connsiteX5" fmla="*/ 0 w 3812583"/>
              <a:gd name="connsiteY5" fmla="*/ 0 h 871404"/>
              <a:gd name="connsiteX0" fmla="*/ 0 w 3391478"/>
              <a:gd name="connsiteY0" fmla="*/ 0 h 871404"/>
              <a:gd name="connsiteX1" fmla="*/ 3376881 w 3391478"/>
              <a:gd name="connsiteY1" fmla="*/ 0 h 871404"/>
              <a:gd name="connsiteX2" fmla="*/ 3391478 w 3391478"/>
              <a:gd name="connsiteY2" fmla="*/ 471797 h 871404"/>
              <a:gd name="connsiteX3" fmla="*/ 3376881 w 3391478"/>
              <a:gd name="connsiteY3" fmla="*/ 871404 h 871404"/>
              <a:gd name="connsiteX4" fmla="*/ 0 w 3391478"/>
              <a:gd name="connsiteY4" fmla="*/ 871404 h 871404"/>
              <a:gd name="connsiteX5" fmla="*/ 0 w 3391478"/>
              <a:gd name="connsiteY5" fmla="*/ 0 h 87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91478" h="871404">
                <a:moveTo>
                  <a:pt x="0" y="0"/>
                </a:moveTo>
                <a:lnTo>
                  <a:pt x="3376881" y="0"/>
                </a:lnTo>
                <a:lnTo>
                  <a:pt x="3391478" y="471797"/>
                </a:lnTo>
                <a:lnTo>
                  <a:pt x="3376881" y="871404"/>
                </a:lnTo>
                <a:lnTo>
                  <a:pt x="0" y="871404"/>
                </a:lnTo>
                <a:lnTo>
                  <a:pt x="0" y="0"/>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chemeClr val="bg1"/>
                </a:solidFill>
                <a:latin typeface="Arial" charset="0"/>
              </a:rPr>
              <a:t>  Think about thinking (metacognition)</a:t>
            </a:r>
          </a:p>
          <a:p>
            <a:pPr defTabSz="1219170" fontAlgn="base">
              <a:spcBef>
                <a:spcPts val="800"/>
              </a:spcBef>
              <a:spcAft>
                <a:spcPct val="0"/>
              </a:spcAft>
            </a:pPr>
            <a:r>
              <a:rPr lang="en-US" sz="1600" dirty="0">
                <a:solidFill>
                  <a:schemeClr val="bg1"/>
                </a:solidFill>
                <a:latin typeface="Arial" charset="0"/>
              </a:rPr>
              <a:t>  Transfer knowledge</a:t>
            </a:r>
          </a:p>
        </p:txBody>
      </p:sp>
      <p:sp>
        <p:nvSpPr>
          <p:cNvPr id="12" name="Arrow: Pentagon 11">
            <a:extLst>
              <a:ext uri="{FF2B5EF4-FFF2-40B4-BE49-F238E27FC236}">
                <a16:creationId xmlns:a16="http://schemas.microsoft.com/office/drawing/2014/main" id="{351A912A-C921-EB6F-DE87-55278ABC4444}"/>
              </a:ext>
            </a:extLst>
          </p:cNvPr>
          <p:cNvSpPr/>
          <p:nvPr/>
        </p:nvSpPr>
        <p:spPr>
          <a:xfrm rot="10800000" flipH="1" flipV="1">
            <a:off x="436031" y="4522601"/>
            <a:ext cx="3762990" cy="1250723"/>
          </a:xfrm>
          <a:custGeom>
            <a:avLst/>
            <a:gdLst>
              <a:gd name="connsiteX0" fmla="*/ 0 w 4051746"/>
              <a:gd name="connsiteY0" fmla="*/ 0 h 1250723"/>
              <a:gd name="connsiteX1" fmla="*/ 3426385 w 4051746"/>
              <a:gd name="connsiteY1" fmla="*/ 0 h 1250723"/>
              <a:gd name="connsiteX2" fmla="*/ 4051746 w 4051746"/>
              <a:gd name="connsiteY2" fmla="*/ 625362 h 1250723"/>
              <a:gd name="connsiteX3" fmla="*/ 3426385 w 4051746"/>
              <a:gd name="connsiteY3" fmla="*/ 1250723 h 1250723"/>
              <a:gd name="connsiteX4" fmla="*/ 0 w 4051746"/>
              <a:gd name="connsiteY4" fmla="*/ 1250723 h 1250723"/>
              <a:gd name="connsiteX5" fmla="*/ 0 w 4051746"/>
              <a:gd name="connsiteY5" fmla="*/ 0 h 1250723"/>
              <a:gd name="connsiteX0" fmla="*/ 0 w 3438135"/>
              <a:gd name="connsiteY0" fmla="*/ 0 h 1250723"/>
              <a:gd name="connsiteX1" fmla="*/ 3426385 w 3438135"/>
              <a:gd name="connsiteY1" fmla="*/ 0 h 1250723"/>
              <a:gd name="connsiteX2" fmla="*/ 3438135 w 3438135"/>
              <a:gd name="connsiteY2" fmla="*/ 613330 h 1250723"/>
              <a:gd name="connsiteX3" fmla="*/ 3426385 w 3438135"/>
              <a:gd name="connsiteY3" fmla="*/ 1250723 h 1250723"/>
              <a:gd name="connsiteX4" fmla="*/ 0 w 3438135"/>
              <a:gd name="connsiteY4" fmla="*/ 1250723 h 1250723"/>
              <a:gd name="connsiteX5" fmla="*/ 0 w 3438135"/>
              <a:gd name="connsiteY5" fmla="*/ 0 h 125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8135" h="1250723">
                <a:moveTo>
                  <a:pt x="0" y="0"/>
                </a:moveTo>
                <a:lnTo>
                  <a:pt x="3426385" y="0"/>
                </a:lnTo>
                <a:lnTo>
                  <a:pt x="3438135" y="613330"/>
                </a:lnTo>
                <a:lnTo>
                  <a:pt x="3426385" y="1250723"/>
                </a:lnTo>
                <a:lnTo>
                  <a:pt x="0" y="1250723"/>
                </a:lnTo>
                <a:lnTo>
                  <a:pt x="0" y="0"/>
                </a:lnTo>
                <a:close/>
              </a:path>
            </a:pathLst>
          </a:cu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72000" rIns="36000" bIns="36000" rtlCol="0" anchor="ctr"/>
          <a:lstStyle/>
          <a:p>
            <a:pPr defTabSz="1219170" fontAlgn="base">
              <a:spcBef>
                <a:spcPts val="800"/>
              </a:spcBef>
              <a:spcAft>
                <a:spcPct val="0"/>
              </a:spcAft>
            </a:pPr>
            <a:r>
              <a:rPr lang="en-US" sz="1600" dirty="0">
                <a:solidFill>
                  <a:schemeClr val="bg1"/>
                </a:solidFill>
                <a:latin typeface="Arial" charset="0"/>
              </a:rPr>
              <a:t>  Interpret concepts and problems</a:t>
            </a:r>
          </a:p>
          <a:p>
            <a:pPr defTabSz="1219170" fontAlgn="base">
              <a:spcBef>
                <a:spcPts val="800"/>
              </a:spcBef>
              <a:spcAft>
                <a:spcPct val="0"/>
              </a:spcAft>
            </a:pPr>
            <a:r>
              <a:rPr lang="en-US" sz="1600" dirty="0">
                <a:solidFill>
                  <a:schemeClr val="bg1"/>
                </a:solidFill>
                <a:latin typeface="Arial" charset="0"/>
              </a:rPr>
              <a:t>  Draw conclusions and provide reasons</a:t>
            </a:r>
          </a:p>
          <a:p>
            <a:pPr defTabSz="1219170" fontAlgn="base">
              <a:spcBef>
                <a:spcPts val="800"/>
              </a:spcBef>
              <a:spcAft>
                <a:spcPct val="0"/>
              </a:spcAft>
            </a:pPr>
            <a:r>
              <a:rPr lang="en-US" sz="1600" dirty="0">
                <a:solidFill>
                  <a:schemeClr val="bg1"/>
                </a:solidFill>
                <a:latin typeface="Arial" charset="0"/>
              </a:rPr>
              <a:t>  Evaluate actions and outcomes</a:t>
            </a:r>
          </a:p>
        </p:txBody>
      </p:sp>
      <p:sp>
        <p:nvSpPr>
          <p:cNvPr id="13" name="TextBox 12">
            <a:extLst>
              <a:ext uri="{FF2B5EF4-FFF2-40B4-BE49-F238E27FC236}">
                <a16:creationId xmlns:a16="http://schemas.microsoft.com/office/drawing/2014/main" id="{6FB6E01E-1A94-0C49-F121-063DE885D9E9}"/>
              </a:ext>
            </a:extLst>
          </p:cNvPr>
          <p:cNvSpPr txBox="1"/>
          <p:nvPr/>
        </p:nvSpPr>
        <p:spPr>
          <a:xfrm>
            <a:off x="7908632" y="2080733"/>
            <a:ext cx="3675455" cy="1823576"/>
          </a:xfrm>
          <a:prstGeom prst="rect">
            <a:avLst/>
          </a:prstGeom>
          <a:solidFill>
            <a:schemeClr val="bg1"/>
          </a:solidFill>
        </p:spPr>
        <p:txBody>
          <a:bodyPr wrap="square" lIns="108000" rIns="108000" rtlCol="0">
            <a:spAutoFit/>
          </a:bodyPr>
          <a:lstStyle/>
          <a:p>
            <a:r>
              <a:rPr lang="en-US" sz="1250" b="1" dirty="0">
                <a:solidFill>
                  <a:schemeClr val="bg1">
                    <a:lumMod val="50000"/>
                  </a:schemeClr>
                </a:solidFill>
              </a:rPr>
              <a:t>Sub-element description: </a:t>
            </a:r>
          </a:p>
          <a:p>
            <a:r>
              <a:rPr lang="en-US" sz="1250" dirty="0">
                <a:solidFill>
                  <a:schemeClr val="bg1">
                    <a:lumMod val="50000"/>
                  </a:schemeClr>
                </a:solidFill>
              </a:rPr>
              <a:t>Supports students to narrow or expand the focus of their thinking and explore ideas and concepts critically and creatively. When they develop different kinds of questions, students can further their inquiry. They can find more information about a topic and form a better understanding of how something works or why something is the way it is.</a:t>
            </a:r>
            <a:endParaRPr lang="en-AU" sz="1250" dirty="0">
              <a:solidFill>
                <a:schemeClr val="bg1">
                  <a:lumMod val="50000"/>
                </a:schemeClr>
              </a:solidFill>
            </a:endParaRPr>
          </a:p>
        </p:txBody>
      </p:sp>
      <p:sp>
        <p:nvSpPr>
          <p:cNvPr id="4" name="Text Placeholder 4">
            <a:extLst>
              <a:ext uri="{FF2B5EF4-FFF2-40B4-BE49-F238E27FC236}">
                <a16:creationId xmlns:a16="http://schemas.microsoft.com/office/drawing/2014/main" id="{85414644-7CF0-6CC4-86EF-B4EECE74DD24}"/>
              </a:ext>
            </a:extLst>
          </p:cNvPr>
          <p:cNvSpPr txBox="1">
            <a:spLocks/>
          </p:cNvSpPr>
          <p:nvPr/>
        </p:nvSpPr>
        <p:spPr>
          <a:xfrm>
            <a:off x="293479" y="593707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1219170" rtl="0" eaLnBrk="1" fontAlgn="auto" latinLnBrk="0" hangingPunct="1">
              <a:lnSpc>
                <a:spcPct val="100000"/>
              </a:lnSpc>
              <a:spcBef>
                <a:spcPts val="800"/>
              </a:spcBef>
              <a:spcAft>
                <a:spcPts val="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a:t>
            </a:r>
            <a:r>
              <a:rPr kumimoji="0" lang="en-US"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ACARA general capability diagram &amp; sub-elements: https://v9.australiancurriculum.edu.au/teacher-resources/understand-this-general-capability/critical-and-creative-thinking</a:t>
            </a:r>
            <a:endParaRPr kumimoji="0" lang="en-AU" sz="933"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062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70E58-E5AC-A406-F655-C4BF7C9BE903}"/>
              </a:ext>
            </a:extLst>
          </p:cNvPr>
          <p:cNvSpPr>
            <a:spLocks noGrp="1"/>
          </p:cNvSpPr>
          <p:nvPr>
            <p:ph type="title"/>
          </p:nvPr>
        </p:nvSpPr>
        <p:spPr/>
        <p:txBody>
          <a:bodyPr/>
          <a:lstStyle/>
          <a:p>
            <a:r>
              <a:rPr lang="en-AU"/>
              <a:t>Learning continuum</a:t>
            </a:r>
          </a:p>
        </p:txBody>
      </p:sp>
      <p:pic>
        <p:nvPicPr>
          <p:cNvPr id="4" name="Graphic 3">
            <a:extLst>
              <a:ext uri="{FF2B5EF4-FFF2-40B4-BE49-F238E27FC236}">
                <a16:creationId xmlns:a16="http://schemas.microsoft.com/office/drawing/2014/main" id="{0F55DDA3-F3D2-4A70-D2E8-F98BC9124E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5" name="Picture 4">
            <a:extLst>
              <a:ext uri="{FF2B5EF4-FFF2-40B4-BE49-F238E27FC236}">
                <a16:creationId xmlns:a16="http://schemas.microsoft.com/office/drawing/2014/main" id="{45A31614-FAF5-C1D3-6234-46ED15B74AC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6034" y="846183"/>
            <a:ext cx="8741834" cy="4968169"/>
          </a:xfrm>
          <a:prstGeom prst="rect">
            <a:avLst/>
          </a:prstGeom>
          <a:ln>
            <a:noFill/>
          </a:ln>
          <a:effectLst>
            <a:outerShdw blurRad="50800" dist="38100" dir="5400000" algn="t" rotWithShape="0">
              <a:prstClr val="black">
                <a:alpha val="40000"/>
              </a:prstClr>
            </a:outerShdw>
          </a:effectLst>
        </p:spPr>
      </p:pic>
      <p:sp>
        <p:nvSpPr>
          <p:cNvPr id="7" name="Text Placeholder 4">
            <a:extLst>
              <a:ext uri="{FF2B5EF4-FFF2-40B4-BE49-F238E27FC236}">
                <a16:creationId xmlns:a16="http://schemas.microsoft.com/office/drawing/2014/main" id="{5F9A5E1F-B7A6-B37C-AE9D-687D8516BE99}"/>
              </a:ext>
            </a:extLst>
          </p:cNvPr>
          <p:cNvSpPr txBox="1">
            <a:spLocks/>
          </p:cNvSpPr>
          <p:nvPr/>
        </p:nvSpPr>
        <p:spPr>
          <a:xfrm>
            <a:off x="300306" y="5939696"/>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a:t>
            </a:r>
            <a:r>
              <a:rPr lang="en-AU" sz="933" dirty="0"/>
              <a:t>Critical and creative thinking learning continuum www.qcaa.qld.edu.au/downloads/aciqv9/general-resources/ac9_gc_critical_creative_thinking_learning_continuum.pdf</a:t>
            </a:r>
          </a:p>
          <a:p>
            <a:pPr>
              <a:defRPr/>
            </a:pPr>
            <a:endParaRPr lang="en-US" sz="933" dirty="0"/>
          </a:p>
        </p:txBody>
      </p:sp>
    </p:spTree>
    <p:extLst>
      <p:ext uri="{BB962C8B-B14F-4D97-AF65-F5344CB8AC3E}">
        <p14:creationId xmlns:p14="http://schemas.microsoft.com/office/powerpoint/2010/main" val="210217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427C0-8A8F-B93E-0255-BC8D3AB89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4F413-4708-2B75-0DEC-132A4912E633}"/>
              </a:ext>
            </a:extLst>
          </p:cNvPr>
          <p:cNvSpPr>
            <a:spLocks noGrp="1"/>
          </p:cNvSpPr>
          <p:nvPr>
            <p:ph type="title"/>
          </p:nvPr>
        </p:nvSpPr>
        <p:spPr/>
        <p:txBody>
          <a:bodyPr/>
          <a:lstStyle/>
          <a:p>
            <a:r>
              <a:rPr lang="en-AU"/>
              <a:t>Level overviews</a:t>
            </a:r>
          </a:p>
        </p:txBody>
      </p:sp>
      <p:pic>
        <p:nvPicPr>
          <p:cNvPr id="4" name="Graphic 3">
            <a:extLst>
              <a:ext uri="{FF2B5EF4-FFF2-40B4-BE49-F238E27FC236}">
                <a16:creationId xmlns:a16="http://schemas.microsoft.com/office/drawing/2014/main" id="{F67A3534-827E-8F7D-8785-6F9DADCA8E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2634" y="5226470"/>
            <a:ext cx="983332" cy="983332"/>
          </a:xfrm>
          <a:prstGeom prst="rect">
            <a:avLst/>
          </a:prstGeom>
        </p:spPr>
      </p:pic>
      <p:pic>
        <p:nvPicPr>
          <p:cNvPr id="6" name="Picture 5">
            <a:extLst>
              <a:ext uri="{FF2B5EF4-FFF2-40B4-BE49-F238E27FC236}">
                <a16:creationId xmlns:a16="http://schemas.microsoft.com/office/drawing/2014/main" id="{36A45380-ECFB-1C71-1626-0F155D01D9A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36033" y="846183"/>
            <a:ext cx="9261123" cy="5007286"/>
          </a:xfrm>
          <a:prstGeom prst="rect">
            <a:avLst/>
          </a:prstGeom>
          <a:ln>
            <a:noFill/>
          </a:ln>
          <a:effectLst>
            <a:outerShdw blurRad="50800" dist="38100" dir="5400000" algn="t" rotWithShape="0">
              <a:prstClr val="black">
                <a:alpha val="40000"/>
              </a:prstClr>
            </a:outerShdw>
          </a:effectLst>
        </p:spPr>
      </p:pic>
      <p:sp>
        <p:nvSpPr>
          <p:cNvPr id="3" name="Text Placeholder 4">
            <a:extLst>
              <a:ext uri="{FF2B5EF4-FFF2-40B4-BE49-F238E27FC236}">
                <a16:creationId xmlns:a16="http://schemas.microsoft.com/office/drawing/2014/main" id="{4FAF597E-BA42-41E3-097F-B38973D662F4}"/>
              </a:ext>
            </a:extLst>
          </p:cNvPr>
          <p:cNvSpPr txBox="1">
            <a:spLocks/>
          </p:cNvSpPr>
          <p:nvPr/>
        </p:nvSpPr>
        <p:spPr>
          <a:xfrm>
            <a:off x="300306" y="5945988"/>
            <a:ext cx="11891695" cy="263813"/>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a:defRPr/>
            </a:pPr>
            <a:r>
              <a:rPr lang="en-US" sz="933" b="1" dirty="0"/>
              <a:t>Source</a:t>
            </a:r>
            <a:r>
              <a:rPr lang="en-US" sz="933" dirty="0"/>
              <a:t>: QCAA General capabilities Level 4 overview: https://www.qcaa.qld.edu.au/downloads/aciqv9/general-resources/ac9_gc_level_4_overview.pdf</a:t>
            </a:r>
          </a:p>
        </p:txBody>
      </p:sp>
    </p:spTree>
    <p:extLst>
      <p:ext uri="{BB962C8B-B14F-4D97-AF65-F5344CB8AC3E}">
        <p14:creationId xmlns:p14="http://schemas.microsoft.com/office/powerpoint/2010/main" val="2042020069"/>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A04445CF-894C-4959-8590-CB8B28C4ABDF}"/>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6_nv.potx" id="{8A1FA95D-7F22-42D5-A747-5CCF6035C243}" vid="{2F53A407-86CE-4899-BA5E-F99331470D49}"/>
    </a:ext>
  </a:extLst>
</a:theme>
</file>

<file path=ppt/theme/theme3.xml><?xml version="1.0" encoding="utf-8"?>
<a:theme xmlns:a="http://schemas.openxmlformats.org/drawingml/2006/main" name="2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1_cm.potx" id="{7A251D56-5F6F-4D3D-99A0-7C9A5FB16123}" vid="{EFCC0F12-6594-4929-9674-41B88365D7E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0F8BB8914DC54A8D1CA4EE81651D54" ma:contentTypeVersion="18" ma:contentTypeDescription="Create a new document." ma:contentTypeScope="" ma:versionID="24ca9de46af020228136fd5180d41252">
  <xsd:schema xmlns:xsd="http://www.w3.org/2001/XMLSchema" xmlns:xs="http://www.w3.org/2001/XMLSchema" xmlns:p="http://schemas.microsoft.com/office/2006/metadata/properties" xmlns:ns2="20c994ed-66fc-4ee5-8ec1-3b2cc50edcb4" xmlns:ns3="ac92f0a8-4fbb-4e0a-8c5c-346c8475d8c3" targetNamespace="http://schemas.microsoft.com/office/2006/metadata/properties" ma:root="true" ma:fieldsID="b1570575758c9d5e99d626a9db76693e" ns2:_="" ns3:_="">
    <xsd:import namespace="20c994ed-66fc-4ee5-8ec1-3b2cc50edcb4"/>
    <xsd:import namespace="ac92f0a8-4fbb-4e0a-8c5c-346c8475d8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c994ed-66fc-4ee5-8ec1-3b2cc50edc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92f0a8-4fbb-4e0a-8c5c-346c8475d8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edb3542-d658-42e0-8bfd-60bddaa2e008}" ma:internalName="TaxCatchAll" ma:showField="CatchAllData" ma:web="ac92f0a8-4fbb-4e0a-8c5c-346c8475d8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c92f0a8-4fbb-4e0a-8c5c-346c8475d8c3" xsi:nil="true"/>
    <lcf76f155ced4ddcb4097134ff3c332f xmlns="20c994ed-66fc-4ee5-8ec1-3b2cc50edc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6225A3-82D6-4D22-82DB-FF6D5F56A75C}">
  <ds:schemaRefs>
    <ds:schemaRef ds:uri="http://schemas.microsoft.com/sharepoint/v3/contenttype/forms"/>
  </ds:schemaRefs>
</ds:datastoreItem>
</file>

<file path=customXml/itemProps2.xml><?xml version="1.0" encoding="utf-8"?>
<ds:datastoreItem xmlns:ds="http://schemas.openxmlformats.org/officeDocument/2006/customXml" ds:itemID="{3F43C8EE-4DFA-4C27-ACAB-B84FD4968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c994ed-66fc-4ee5-8ec1-3b2cc50edcb4"/>
    <ds:schemaRef ds:uri="ac92f0a8-4fbb-4e0a-8c5c-346c8475d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E2AD50-6D0D-4787-9452-3840D9C5A4EB}">
  <ds:schemaRefs>
    <ds:schemaRef ds:uri="ac92f0a8-4fbb-4e0a-8c5c-346c8475d8c3"/>
    <ds:schemaRef ds:uri="http://schemas.microsoft.com/office/2006/metadata/properties"/>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20c994ed-66fc-4ee5-8ec1-3b2cc50edcb4"/>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1479</TotalTime>
  <Words>6928</Words>
  <Application>Microsoft Office PowerPoint</Application>
  <PresentationFormat>Widescreen</PresentationFormat>
  <Paragraphs>416</Paragraphs>
  <Slides>31</Slides>
  <Notes>31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Aptos</vt:lpstr>
      <vt:lpstr>Arial</vt:lpstr>
      <vt:lpstr>Calibri</vt:lpstr>
      <vt:lpstr>Times New Roman</vt:lpstr>
      <vt:lpstr>Wingdings</vt:lpstr>
      <vt:lpstr>QCAA title slides</vt:lpstr>
      <vt:lpstr>QCAA content</vt:lpstr>
      <vt:lpstr>2_QCAA content</vt:lpstr>
      <vt:lpstr>P–10 Embedding the Critical and creative thinking general capability in planning: Australian Curriculum v9.0</vt:lpstr>
      <vt:lpstr>Success criteria</vt:lpstr>
      <vt:lpstr>Outline</vt:lpstr>
      <vt:lpstr>Three-dimensional Australian Curriculum v9.0 </vt:lpstr>
      <vt:lpstr>Critical and creative thinking capability: Structure</vt:lpstr>
      <vt:lpstr>Critical and creative thinking capability: Structure</vt:lpstr>
      <vt:lpstr>Critical and creative thinking capability: Structure</vt:lpstr>
      <vt:lpstr>Learning continuum</vt:lpstr>
      <vt:lpstr>Level overviews</vt:lpstr>
      <vt:lpstr>Outline</vt:lpstr>
      <vt:lpstr>Identifying connections to learning area content </vt:lpstr>
      <vt:lpstr>Identifying connections to learning area content </vt:lpstr>
      <vt:lpstr>Identifying connections to learning area content </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Next steps</vt:lpstr>
      <vt:lpstr>Acknowledgments</vt:lpstr>
      <vt:lpstr>Copyright notice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P–10 Embedding the Critical and creative thinking general capability in planning: Australian Curriculum v9.0</dc:title>
  <dc:creator>Queensland Curriculum and Assessment Authority</dc:creator>
  <cp:revision>25</cp:revision>
  <cp:lastPrinted>2026-02-10T03:11:00Z</cp:lastPrinted>
  <dcterms:created xsi:type="dcterms:W3CDTF">2025-10-28T23:46:11Z</dcterms:created>
  <dcterms:modified xsi:type="dcterms:W3CDTF">2026-02-20T05:31:16Z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0x0101007A0F8BB8914DC54A8D1CA4EE81651D54</vt:lpwstr>
  </property>
  <property fmtid="{D5CDD505-2E9C-101B-9397-08002B2CF9AE}" pid="3" name="MediaServiceImageTags">
    <vt:lpwstr/>
  </property>
</Properties>
</file>