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90" r:id="rId5"/>
    <p:sldMasterId id="2147484070" r:id="rId6"/>
  </p:sldMasterIdLst>
  <p:notesMasterIdLst>
    <p:notesMasterId r:id="rId36"/>
  </p:notesMasterIdLst>
  <p:handoutMasterIdLst>
    <p:handoutMasterId r:id="rId37"/>
  </p:handoutMasterIdLst>
  <p:sldIdLst>
    <p:sldId id="284" r:id="rId7"/>
    <p:sldId id="5245" r:id="rId8"/>
    <p:sldId id="5981" r:id="rId9"/>
    <p:sldId id="4843" r:id="rId10"/>
    <p:sldId id="5987" r:id="rId11"/>
    <p:sldId id="5928" r:id="rId12"/>
    <p:sldId id="5138" r:id="rId13"/>
    <p:sldId id="5985" r:id="rId14"/>
    <p:sldId id="5926" r:id="rId15"/>
    <p:sldId id="5997" r:id="rId16"/>
    <p:sldId id="5910" r:id="rId17"/>
    <p:sldId id="5989" r:id="rId18"/>
    <p:sldId id="5746" r:id="rId19"/>
    <p:sldId id="5990" r:id="rId20"/>
    <p:sldId id="5343" r:id="rId21"/>
    <p:sldId id="5937" r:id="rId22"/>
    <p:sldId id="5935" r:id="rId23"/>
    <p:sldId id="5142" r:id="rId24"/>
    <p:sldId id="5936" r:id="rId25"/>
    <p:sldId id="5753" r:id="rId26"/>
    <p:sldId id="5331" r:id="rId27"/>
    <p:sldId id="5378" r:id="rId28"/>
    <p:sldId id="5991" r:id="rId29"/>
    <p:sldId id="5186" r:id="rId30"/>
    <p:sldId id="5993" r:id="rId31"/>
    <p:sldId id="4881" r:id="rId32"/>
    <p:sldId id="5947" r:id="rId33"/>
    <p:sldId id="5978" r:id="rId34"/>
    <p:sldId id="5992" r:id="rId35"/>
  </p:sldIdLst>
  <p:sldSz cx="9144000" cy="5143500" type="screen16x9"/>
  <p:notesSz cx="6807200" cy="9939338"/>
  <p:defaultTextStyle>
    <a:defPPr>
      <a:defRPr lang="en-AU"/>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95" userDrawn="1">
          <p15:clr>
            <a:srgbClr val="A4A3A4"/>
          </p15:clr>
        </p15:guide>
        <p15:guide id="5"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860015-DD0A-E845-F92C-4F43D4613FAD}" name="Niza Villanueva" initials="NV" userId="S::Niza.Villanueva@qcaa.qld.edu.au::1483ef76-3754-4f81-b8f0-91b8182cdca2" providerId="AD"/>
  <p188:author id="{8863F22E-8E5B-DCEA-1B51-7ABE0C6702CD}" name="Shannyn McSweeney" initials="SM" userId="S::Shannyn.McSweeney@qcaa.qld.edu.au::305e6775-da44-41fe-a46a-e3cddad11a43" providerId="AD"/>
  <p188:author id="{66E25A6A-F683-5FDE-C3DA-FAAC0E787E77}" name="Bree Attard" initials="BA" userId="S::Bree.Attard@qcaa.qld.edu.au::ee0fc01b-0282-4037-9e70-e905474ef80a" providerId="AD"/>
  <p188:author id="{197AB96D-4A4B-CF62-8C31-25C4A2EE13AA}" name="Hannah Rock" initials="HR" userId="S::hannah.rock@qcaa.qld.edu.au::a140cc76-6c61-4df5-a5dd-c5ab8762e97d" providerId="AD"/>
  <p188:author id="{CEBF296E-E8B4-2A5E-DE80-9302DADA5877}" name="Nathan Christensen" initials="NC" userId="S::Nathan.Christensen@qcaa.qld.edu.au::22b75b36-1d07-4a2c-8bfe-4531ecb1e802" providerId="AD"/>
  <p188:author id="{5191657A-6F77-E087-7C39-A7CA4B8F81E5}" name="Katherine Capper" initials="KC" userId="S::Katherine.Capper@qcaa.qld.edu.au::56791b1a-5b9b-47d5-b55c-12ccd9aba2e4" providerId="AD"/>
  <p188:author id="{15AC27B4-7C00-0777-ADEC-FFD3891E67C9}" name="Shannyn McSweeney" initials="SM" userId="S::shannyn.mcsweeney@qcaa.qld.edu.au::305e6775-da44-41fe-a46a-e3cddad11a43" providerId="AD"/>
  <p188:author id="{BFBFB7B9-A00D-1E16-673C-784E999FD3D2}" name="Hannah Rock" initials="HR" userId="S::Hannah.Rock@qcaa.qld.edu.au::a140cc76-6c61-4df5-a5dd-c5ab8762e97d" providerId="AD"/>
  <p188:author id="{F718EFBE-F24C-E01F-1056-5BC9ECFE7348}" name="Fred Crawford" initials="FC" userId="Fred Crawford" providerId="None"/>
  <p188:author id="{540C57CC-B1C9-AFAD-92DF-DE2C73C00BCB}" name="Mandy Chandler" initials="MC" userId="S::Mandy.Chandler@qcaa.qld.edu.au::88dd984d-81aa-4f84-a469-f3ffbd8c4917" providerId="AD"/>
  <p188:author id="{73F89CE6-FFCC-9AA7-0852-14FD1723603E}" name="Nichola Stephenson" initials="NS" userId="S::Nichola.Stephenson@qcaa.qld.edu.au::2f848b96-33cf-4635-a773-25613dec98bc" providerId="AD"/>
  <p188:author id="{3D0DB4F4-0F33-473C-8BC0-2571330F0D75}" name="Bree Attard" initials="BA" userId="S::bree.attard@qcaa.qld.edu.au::ee0fc01b-0282-4037-9e70-e905474ef80a" providerId="AD"/>
  <p188:author id="{F0FC33F6-BAF9-6C4E-8789-B835B2171B0A}" name="Courtney Wiemann" initials="CW" userId="S::Courtney.Wiemann@qcaa.qld.edu.au::dda7d68b-69dd-4ef7-b561-da9345f187fb" providerId="AD"/>
  <p188:author id="{25E6FBFB-793D-F919-8A99-A1FF34364586}" name="Jessica Turley" initials="JT" userId="S::Jessica.Turley@qcaa.qld.edu.au::2df35bb3-0a37-41d5-97c6-f1d2b8a89c8d" providerId="AD"/>
  <p188:author id="{DC649DFD-2C0F-CABA-B7DC-AFE79CF9C743}" name="Amandine Coquiere" initials="AC" userId="S::Amandine.Coquiere@qcaa.qld.edu.au::39fe9436-840d-45d6-9286-ee4d8e41bdd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lena Bond" initials="HB" lastIdx="1" clrIdx="0">
    <p:extLst>
      <p:ext uri="{19B8F6BF-5375-455C-9EA6-DF929625EA0E}">
        <p15:presenceInfo xmlns:p15="http://schemas.microsoft.com/office/powerpoint/2012/main" userId="S-1-5-21-2406935999-1983212525-3895035740-37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E79D"/>
    <a:srgbClr val="7F7F7F"/>
    <a:srgbClr val="84BF41"/>
    <a:srgbClr val="C1F0FF"/>
    <a:srgbClr val="808080"/>
    <a:srgbClr val="C00000"/>
    <a:srgbClr val="DCE4EF"/>
    <a:srgbClr val="33CCFF"/>
    <a:srgbClr val="C0C0C0"/>
    <a:srgbClr val="2157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4943D-FE6B-44BA-9E82-1527E03E9A96}" v="46" dt="2026-08-13T22:41:44.6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944" autoAdjust="0"/>
  </p:normalViewPr>
  <p:slideViewPr>
    <p:cSldViewPr snapToGrid="0">
      <p:cViewPr varScale="1">
        <p:scale>
          <a:sx n="77" d="100"/>
          <a:sy n="77" d="100"/>
        </p:scale>
        <p:origin x="1618" y="62"/>
      </p:cViewPr>
      <p:guideLst>
        <p:guide orient="horz" pos="395"/>
        <p:guide pos="2880"/>
      </p:guideLst>
    </p:cSldViewPr>
  </p:slideViewPr>
  <p:notesTextViewPr>
    <p:cViewPr>
      <p:scale>
        <a:sx n="1" d="1"/>
        <a:sy n="1" d="1"/>
      </p:scale>
      <p:origin x="0" y="0"/>
    </p:cViewPr>
  </p:notesTextViewPr>
  <p:notesViewPr>
    <p:cSldViewPr snapToGrid="0">
      <p:cViewPr varScale="1">
        <p:scale>
          <a:sx n="75" d="100"/>
          <a:sy n="75" d="100"/>
        </p:scale>
        <p:origin x="4020" y="54"/>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Identifying connections to learning area content</a:t>
          </a:r>
          <a:endParaRPr lang="en-AU" sz="2000" dirty="0">
            <a:solidFill>
              <a:srgbClr val="7F7F7F"/>
            </a:solidFill>
            <a:ea typeface="+mn-ea"/>
            <a:cs typeface="+mn-cs"/>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Embedding the CCP in planning</a:t>
          </a:r>
          <a:endParaRPr lang="en-AU" sz="2000" dirty="0">
            <a:solidFill>
              <a:srgbClr val="7F7F7F"/>
            </a:solidFill>
            <a:ea typeface="+mn-ea"/>
            <a:cs typeface="+mn-cs"/>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Next steps</a:t>
          </a:r>
          <a:endParaRPr lang="en-AU" sz="2000" dirty="0">
            <a:solidFill>
              <a:srgbClr val="7F7F7F"/>
            </a:solidFill>
            <a:ea typeface="+mn-ea"/>
            <a:cs typeface="+mn-cs"/>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phldr="0" custT="1"/>
      <dgm:spPr>
        <a:solidFill>
          <a:schemeClr val="accent2"/>
        </a:solidFill>
        <a:ln>
          <a:solidFill>
            <a:schemeClr val="accent1"/>
          </a:solidFill>
        </a:ln>
      </dgm:spPr>
      <dgm:t>
        <a:bodyPr lIns="180000"/>
        <a:lstStyle/>
        <a:p>
          <a:pPr algn="l" rtl="0">
            <a:lnSpc>
              <a:spcPct val="90000"/>
            </a:lnSpc>
          </a:pPr>
          <a:r>
            <a:rPr lang="en-AU" sz="2000" dirty="0">
              <a:solidFill>
                <a:srgbClr val="FFFFFF"/>
              </a:solidFill>
              <a:latin typeface="Arial"/>
              <a:ea typeface="+mn-ea"/>
              <a:cs typeface="+mn-cs"/>
            </a:rPr>
            <a:t>Understanding the Sustainability CCP</a:t>
          </a:r>
          <a:endParaRPr lang="en-AU" sz="2000" dirty="0">
            <a:solidFill>
              <a:srgbClr val="FFFFFF"/>
            </a:solidFill>
            <a:ea typeface="+mn-ea"/>
            <a:cs typeface="+mn-cs"/>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accent2"/>
        </a:solidFill>
        <a:ln>
          <a:solidFill>
            <a:schemeClr val="accent1"/>
          </a:solidFill>
        </a:ln>
      </dgm:spPr>
      <dgm:t>
        <a:bodyPr lIns="180000"/>
        <a:lstStyle/>
        <a:p>
          <a:pPr algn="l" rtl="0">
            <a:lnSpc>
              <a:spcPct val="90000"/>
            </a:lnSpc>
          </a:pPr>
          <a:r>
            <a:rPr lang="en-AU" sz="2000" dirty="0">
              <a:solidFill>
                <a:srgbClr val="FFFFFF"/>
              </a:solidFill>
              <a:latin typeface="Arial"/>
              <a:ea typeface="+mn-ea"/>
              <a:cs typeface="+mn-cs"/>
            </a:rPr>
            <a:t>Identifying connections to learning area content</a:t>
          </a:r>
          <a:endParaRPr lang="en-AU" sz="2000" dirty="0">
            <a:solidFill>
              <a:srgbClr val="FFFFFF"/>
            </a:solidFill>
            <a:ea typeface="+mn-ea"/>
            <a:cs typeface="+mn-cs"/>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Embedding the CCP in planning</a:t>
          </a:r>
          <a:endParaRPr lang="en-AU" sz="2000" dirty="0">
            <a:solidFill>
              <a:srgbClr val="7F7F7F"/>
            </a:solidFill>
            <a:ea typeface="+mn-ea"/>
            <a:cs typeface="+mn-cs"/>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Next steps</a:t>
          </a:r>
          <a:endParaRPr lang="en-AU" sz="2000" dirty="0">
            <a:solidFill>
              <a:srgbClr val="7F7F7F"/>
            </a:solidFill>
            <a:ea typeface="+mn-ea"/>
            <a:cs typeface="+mn-cs"/>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Understanding the Sustainability CCP</a:t>
          </a:r>
          <a:endParaRPr lang="en-AU" sz="2000" dirty="0">
            <a:solidFill>
              <a:srgbClr val="7F7F7F"/>
            </a:solidFill>
            <a:ea typeface="+mn-ea"/>
            <a:cs typeface="+mn-cs"/>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bg1"/>
        </a:solidFill>
        <a:ln>
          <a:solidFill>
            <a:schemeClr val="accent1"/>
          </a:solidFill>
        </a:ln>
      </dgm:spPr>
      <dgm:t>
        <a:bodyPr lIns="180000"/>
        <a:lstStyle/>
        <a:p>
          <a:pPr rtl="0"/>
          <a:r>
            <a:rPr lang="en-AU" sz="2000" dirty="0">
              <a:solidFill>
                <a:schemeClr val="bg1">
                  <a:lumMod val="50000"/>
                </a:schemeClr>
              </a:solidFill>
              <a:latin typeface="Arial"/>
            </a:rPr>
            <a:t>Identifying connections to learning area content</a:t>
          </a:r>
          <a:endParaRPr lang="en-AU" sz="2000" dirty="0">
            <a:solidFill>
              <a:schemeClr val="bg1">
                <a:lumMod val="50000"/>
              </a:schemeClr>
            </a:solidFill>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solidFill>
          <a:schemeClr val="accent2"/>
        </a:solidFill>
        <a:ln>
          <a:solidFill>
            <a:schemeClr val="accent1"/>
          </a:solidFill>
        </a:ln>
      </dgm:spPr>
      <dgm:t>
        <a:bodyPr lIns="180000"/>
        <a:lstStyle/>
        <a:p>
          <a:pPr rtl="0"/>
          <a:r>
            <a:rPr lang="en-AU" sz="2000" dirty="0">
              <a:solidFill>
                <a:schemeClr val="bg1"/>
              </a:solidFill>
              <a:latin typeface="Arial"/>
            </a:rPr>
            <a:t>Embedding the CCP in planning</a:t>
          </a:r>
          <a:endParaRPr lang="en-AU" sz="2000" dirty="0">
            <a:solidFill>
              <a:schemeClr val="bg1"/>
            </a:solidFill>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ln>
          <a:solidFill>
            <a:schemeClr val="accent1"/>
          </a:solidFill>
        </a:ln>
      </dgm:spPr>
      <dgm:t>
        <a:bodyPr lIns="180000"/>
        <a:lstStyle/>
        <a:p>
          <a:pPr rtl="0"/>
          <a:r>
            <a:rPr lang="en-AU" sz="2000" dirty="0">
              <a:solidFill>
                <a:schemeClr val="bg1">
                  <a:lumMod val="50000"/>
                </a:schemeClr>
              </a:solidFill>
              <a:latin typeface="Arial"/>
            </a:rPr>
            <a:t>Next steps</a:t>
          </a:r>
          <a:endParaRPr lang="en-AU" sz="2000" dirty="0">
            <a:solidFill>
              <a:schemeClr val="bg1">
                <a:lumMod val="50000"/>
              </a:schemeClr>
            </a:solidFill>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custT="1"/>
      <dgm:spPr>
        <a:solidFill>
          <a:schemeClr val="bg1"/>
        </a:solidFill>
        <a:ln>
          <a:solidFill>
            <a:schemeClr val="accent1"/>
          </a:solidFill>
        </a:ln>
      </dgm:spPr>
      <dgm:t>
        <a:bodyPr lIns="180000"/>
        <a:lstStyle/>
        <a:p>
          <a:pPr rtl="0"/>
          <a:r>
            <a:rPr lang="en-AU" sz="2000" dirty="0">
              <a:solidFill>
                <a:schemeClr val="bg1">
                  <a:lumMod val="50000"/>
                </a:schemeClr>
              </a:solidFill>
              <a:latin typeface="Arial"/>
            </a:rPr>
            <a:t>Understanding the Sustainability CCP</a:t>
          </a:r>
          <a:endParaRPr lang="en-AU" sz="2000" dirty="0">
            <a:solidFill>
              <a:schemeClr val="bg1">
                <a:lumMod val="50000"/>
              </a:schemeClr>
            </a:solidFill>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bg1"/>
        </a:solidFill>
        <a:ln>
          <a:solidFill>
            <a:schemeClr val="accent1"/>
          </a:solidFill>
        </a:ln>
      </dgm:spPr>
      <dgm:t>
        <a:bodyPr lIns="180000"/>
        <a:lstStyle/>
        <a:p>
          <a:pPr rtl="0"/>
          <a:r>
            <a:rPr lang="en-AU" sz="2000" dirty="0">
              <a:solidFill>
                <a:schemeClr val="bg1">
                  <a:lumMod val="50000"/>
                </a:schemeClr>
              </a:solidFill>
              <a:latin typeface="Arial"/>
            </a:rPr>
            <a:t>Identifying connections to learning area content</a:t>
          </a:r>
          <a:endParaRPr lang="en-AU" sz="2000" dirty="0">
            <a:solidFill>
              <a:schemeClr val="bg1">
                <a:lumMod val="50000"/>
              </a:schemeClr>
            </a:solidFill>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ln>
          <a:solidFill>
            <a:schemeClr val="accent1"/>
          </a:solidFill>
        </a:ln>
      </dgm:spPr>
      <dgm:t>
        <a:bodyPr lIns="180000"/>
        <a:lstStyle/>
        <a:p>
          <a:pPr rtl="0"/>
          <a:r>
            <a:rPr lang="en-AU" sz="2000" dirty="0">
              <a:solidFill>
                <a:schemeClr val="bg1">
                  <a:lumMod val="50000"/>
                </a:schemeClr>
              </a:solidFill>
              <a:latin typeface="Arial"/>
            </a:rPr>
            <a:t>Embedding the CCP in planning</a:t>
          </a:r>
          <a:endParaRPr lang="en-AU" sz="2000" dirty="0">
            <a:solidFill>
              <a:schemeClr val="bg1">
                <a:lumMod val="50000"/>
              </a:schemeClr>
            </a:solidFill>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solidFill>
          <a:schemeClr val="accent2"/>
        </a:solidFill>
        <a:ln>
          <a:solidFill>
            <a:schemeClr val="accent1"/>
          </a:solidFill>
        </a:ln>
      </dgm:spPr>
      <dgm:t>
        <a:bodyPr lIns="180000"/>
        <a:lstStyle/>
        <a:p>
          <a:pPr rtl="0"/>
          <a:r>
            <a:rPr lang="en-AU" sz="2000" dirty="0">
              <a:solidFill>
                <a:schemeClr val="bg1"/>
              </a:solidFill>
              <a:latin typeface="Arial"/>
            </a:rPr>
            <a:t>Next steps</a:t>
          </a:r>
          <a:endParaRPr lang="en-AU" sz="2000" dirty="0">
            <a:solidFill>
              <a:schemeClr val="bg1"/>
            </a:solidFill>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phldr="0" custT="1"/>
      <dgm:spPr>
        <a:solidFill>
          <a:schemeClr val="bg1"/>
        </a:solidFill>
        <a:ln>
          <a:solidFill>
            <a:schemeClr val="accent1"/>
          </a:solidFill>
        </a:ln>
      </dgm:spPr>
      <dgm:t>
        <a:bodyPr lIns="180000"/>
        <a:lstStyle/>
        <a:p>
          <a:pPr rtl="0"/>
          <a:r>
            <a:rPr lang="en-AU" sz="2000" dirty="0">
              <a:solidFill>
                <a:schemeClr val="bg1">
                  <a:lumMod val="50000"/>
                </a:schemeClr>
              </a:solidFill>
              <a:latin typeface="Arial"/>
            </a:rPr>
            <a:t>Understanding the Sustainability CCP</a:t>
          </a:r>
          <a:endParaRPr lang="en-AU" sz="2000" dirty="0">
            <a:solidFill>
              <a:schemeClr val="bg1">
                <a:lumMod val="50000"/>
              </a:schemeClr>
            </a:solidFill>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FFFFFF"/>
              </a:solidFill>
              <a:latin typeface="Arial"/>
              <a:ea typeface="+mn-ea"/>
              <a:cs typeface="+mn-cs"/>
            </a:rPr>
            <a:t>Understanding the Sustainability CCP</a:t>
          </a:r>
          <a:endParaRPr lang="en-AU" sz="2000" kern="1200" dirty="0">
            <a:solidFill>
              <a:srgbClr val="FFFFFF"/>
            </a:solidFill>
            <a:ea typeface="+mn-ea"/>
            <a:cs typeface="+mn-cs"/>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Identifying connections to learning area content</a:t>
          </a:r>
          <a:endParaRPr lang="en-AU" sz="2000" kern="1200" dirty="0">
            <a:solidFill>
              <a:srgbClr val="7F7F7F"/>
            </a:solidFill>
            <a:ea typeface="+mn-ea"/>
            <a:cs typeface="+mn-cs"/>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Embedding the CCP in planning</a:t>
          </a:r>
          <a:endParaRPr lang="en-AU" sz="2000" kern="1200" dirty="0">
            <a:solidFill>
              <a:srgbClr val="7F7F7F"/>
            </a:solidFill>
            <a:ea typeface="+mn-ea"/>
            <a:cs typeface="+mn-cs"/>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Next steps</a:t>
          </a:r>
          <a:endParaRPr lang="en-AU" sz="2000" kern="1200" dirty="0">
            <a:solidFill>
              <a:srgbClr val="7F7F7F"/>
            </a:solidFill>
            <a:ea typeface="+mn-ea"/>
            <a:cs typeface="+mn-cs"/>
          </a:endParaRPr>
        </a:p>
      </dsp:txBody>
      <dsp:txXfrm>
        <a:off x="40209" y="2912137"/>
        <a:ext cx="8415544" cy="743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Understanding the Sustainability CCP</a:t>
          </a:r>
          <a:endParaRPr lang="en-AU" sz="2000" kern="1200" dirty="0">
            <a:solidFill>
              <a:srgbClr val="7F7F7F"/>
            </a:solidFill>
            <a:ea typeface="+mn-ea"/>
            <a:cs typeface="+mn-cs"/>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FFFFFF"/>
              </a:solidFill>
              <a:latin typeface="Arial"/>
              <a:ea typeface="+mn-ea"/>
              <a:cs typeface="+mn-cs"/>
            </a:rPr>
            <a:t>Identifying connections to learning area content</a:t>
          </a:r>
          <a:endParaRPr lang="en-AU" sz="2000" kern="1200" dirty="0">
            <a:solidFill>
              <a:srgbClr val="FFFFFF"/>
            </a:solidFill>
            <a:ea typeface="+mn-ea"/>
            <a:cs typeface="+mn-cs"/>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Embedding the CCP in planning</a:t>
          </a:r>
          <a:endParaRPr lang="en-AU" sz="2000" kern="1200" dirty="0">
            <a:solidFill>
              <a:srgbClr val="7F7F7F"/>
            </a:solidFill>
            <a:ea typeface="+mn-ea"/>
            <a:cs typeface="+mn-cs"/>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Next steps</a:t>
          </a:r>
          <a:endParaRPr lang="en-AU" sz="2000" kern="1200" dirty="0">
            <a:solidFill>
              <a:srgbClr val="7F7F7F"/>
            </a:solidFill>
            <a:ea typeface="+mn-ea"/>
            <a:cs typeface="+mn-cs"/>
          </a:endParaRPr>
        </a:p>
      </dsp:txBody>
      <dsp:txXfrm>
        <a:off x="40209" y="2912137"/>
        <a:ext cx="8415544" cy="743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lumMod val="50000"/>
                </a:schemeClr>
              </a:solidFill>
              <a:latin typeface="Arial"/>
            </a:rPr>
            <a:t>Understanding the Sustainability CCP</a:t>
          </a:r>
          <a:endParaRPr lang="en-AU" sz="2000" kern="1200" dirty="0">
            <a:solidFill>
              <a:schemeClr val="bg1">
                <a:lumMod val="50000"/>
              </a:schemeClr>
            </a:solidFill>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lumMod val="50000"/>
                </a:schemeClr>
              </a:solidFill>
              <a:latin typeface="Arial"/>
            </a:rPr>
            <a:t>Identifying connections to learning area content</a:t>
          </a:r>
          <a:endParaRPr lang="en-AU" sz="2000" kern="1200" dirty="0">
            <a:solidFill>
              <a:schemeClr val="bg1">
                <a:lumMod val="50000"/>
              </a:schemeClr>
            </a:solidFill>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solidFill>
              <a:latin typeface="Arial"/>
            </a:rPr>
            <a:t>Embedding the CCP in planning</a:t>
          </a:r>
          <a:endParaRPr lang="en-AU" sz="2000" kern="1200" dirty="0">
            <a:solidFill>
              <a:schemeClr val="bg1"/>
            </a:solidFill>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lumMod val="50000"/>
                </a:schemeClr>
              </a:solidFill>
              <a:latin typeface="Arial"/>
            </a:rPr>
            <a:t>Next steps</a:t>
          </a:r>
          <a:endParaRPr lang="en-AU" sz="2000" kern="1200" dirty="0">
            <a:solidFill>
              <a:schemeClr val="bg1">
                <a:lumMod val="50000"/>
              </a:schemeClr>
            </a:solidFill>
          </a:endParaRPr>
        </a:p>
      </dsp:txBody>
      <dsp:txXfrm>
        <a:off x="40209" y="2912137"/>
        <a:ext cx="8415544" cy="7432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lumMod val="50000"/>
                </a:schemeClr>
              </a:solidFill>
              <a:latin typeface="Arial"/>
            </a:rPr>
            <a:t>Understanding the Sustainability CCP</a:t>
          </a:r>
          <a:endParaRPr lang="en-AU" sz="2000" kern="1200" dirty="0">
            <a:solidFill>
              <a:schemeClr val="bg1">
                <a:lumMod val="50000"/>
              </a:schemeClr>
            </a:solidFill>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lumMod val="50000"/>
                </a:schemeClr>
              </a:solidFill>
              <a:latin typeface="Arial"/>
            </a:rPr>
            <a:t>Identifying connections to learning area content</a:t>
          </a:r>
          <a:endParaRPr lang="en-AU" sz="2000" kern="1200" dirty="0">
            <a:solidFill>
              <a:schemeClr val="bg1">
                <a:lumMod val="50000"/>
              </a:schemeClr>
            </a:solidFill>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lumMod val="50000"/>
                </a:schemeClr>
              </a:solidFill>
              <a:latin typeface="Arial"/>
            </a:rPr>
            <a:t>Embedding the CCP in planning</a:t>
          </a:r>
          <a:endParaRPr lang="en-AU" sz="2000" kern="1200" dirty="0">
            <a:solidFill>
              <a:schemeClr val="bg1">
                <a:lumMod val="50000"/>
              </a:schemeClr>
            </a:solidFill>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chemeClr val="bg1"/>
              </a:solidFill>
              <a:latin typeface="Arial"/>
            </a:rPr>
            <a:t>Next steps</a:t>
          </a:r>
          <a:endParaRPr lang="en-AU" sz="2000" kern="1200" dirty="0">
            <a:solidFill>
              <a:schemeClr val="bg1"/>
            </a:solidFill>
          </a:endParaRPr>
        </a:p>
      </dsp:txBody>
      <dsp:txXfrm>
        <a:off x="40209" y="2912137"/>
        <a:ext cx="8415544" cy="7432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3D76A07-3D3D-4A68-AAD0-85CA8B587E22}" type="datetimeFigureOut">
              <a:rPr lang="en-AU" smtClean="0"/>
              <a:t>20/08/2026</a:t>
            </a:fld>
            <a:endParaRPr lang="en-AU" dirty="0"/>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CD879660-3FBB-4DBB-87CB-9B72B2B6FFD8}" type="slidenum">
              <a:rPr lang="en-AU" smtClean="0"/>
              <a:t>‹#›</a:t>
            </a:fld>
            <a:endParaRPr lang="en-AU" dirty="0"/>
          </a:p>
        </p:txBody>
      </p:sp>
    </p:spTree>
    <p:extLst>
      <p:ext uri="{BB962C8B-B14F-4D97-AF65-F5344CB8AC3E}">
        <p14:creationId xmlns:p14="http://schemas.microsoft.com/office/powerpoint/2010/main" val="123545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atin typeface="Arial" charset="0"/>
              </a:defRPr>
            </a:lvl1pPr>
          </a:lstStyle>
          <a:p>
            <a:pPr>
              <a:defRPr/>
            </a:pPr>
            <a:endParaRPr lang="en-AU" dirty="0"/>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atin typeface="Arial" charset="0"/>
              </a:defRPr>
            </a:lvl1pPr>
          </a:lstStyle>
          <a:p>
            <a:pPr>
              <a:defRPr/>
            </a:pPr>
            <a:fld id="{5D80A888-D75A-4166-AD9D-7C4F06AF2060}" type="datetimeFigureOut">
              <a:rPr lang="en-AU"/>
              <a:pPr>
                <a:defRPr/>
              </a:pPr>
              <a:t>20/08/2026</a:t>
            </a:fld>
            <a:endParaRPr lang="en-AU" dirty="0"/>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pPr lvl="0"/>
            <a:endParaRPr lang="en-AU" noProof="0" dirty="0"/>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atin typeface="Arial" charset="0"/>
              </a:defRPr>
            </a:lvl1pPr>
          </a:lstStyle>
          <a:p>
            <a:pPr>
              <a:defRPr/>
            </a:pPr>
            <a:endParaRPr lang="en-AU" dirty="0"/>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atin typeface="Arial" charset="0"/>
              </a:defRPr>
            </a:lvl1pPr>
          </a:lstStyle>
          <a:p>
            <a:pPr>
              <a:defRPr/>
            </a:pPr>
            <a:fld id="{7DC8D554-20BD-45E3-8F8F-C854CD9EEC52}" type="slidenum">
              <a:rPr lang="en-AU"/>
              <a:pPr>
                <a:defRPr/>
              </a:pPr>
              <a:t>‹#›</a:t>
            </a:fld>
            <a:endParaRPr lang="en-AU" dirty="0"/>
          </a:p>
        </p:txBody>
      </p:sp>
      <p:sp>
        <p:nvSpPr>
          <p:cNvPr id="8" name="Notes Placeholder 7">
            <a:extLst>
              <a:ext uri="{FF2B5EF4-FFF2-40B4-BE49-F238E27FC236}">
                <a16:creationId xmlns:a16="http://schemas.microsoft.com/office/drawing/2014/main" id="{8DD038EF-48E1-72A9-BA49-CC43A7E18DC6}"/>
              </a:ext>
            </a:extLst>
          </p:cNvPr>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658623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0" indent="-180000" algn="l" rtl="0" eaLnBrk="0" fontAlgn="base" hangingPunct="0">
      <a:spcBef>
        <a:spcPct val="30000"/>
      </a:spcBef>
      <a:spcAft>
        <a:spcPct val="0"/>
      </a:spcAft>
      <a:buFont typeface="Arial" panose="020B0604020202020204" pitchFamily="34" charset="0"/>
      <a:buChar char="•"/>
      <a:defRPr sz="1200" kern="1200">
        <a:solidFill>
          <a:schemeClr val="tx1"/>
        </a:solidFill>
        <a:latin typeface="+mn-lt"/>
        <a:ea typeface="+mn-ea"/>
        <a:cs typeface="+mn-cs"/>
      </a:defRPr>
    </a:lvl2pPr>
    <a:lvl3pPr marL="360000" indent="-180000" algn="l" rtl="0" eaLnBrk="0" fontAlgn="base" hangingPunct="0">
      <a:spcBef>
        <a:spcPct val="30000"/>
      </a:spcBef>
      <a:spcAft>
        <a:spcPct val="0"/>
      </a:spcAft>
      <a:buFont typeface="Courier New" panose="02070309020205020404" pitchFamily="49" charset="0"/>
      <a:buChar char="-"/>
      <a:defRPr sz="1200" kern="1200">
        <a:solidFill>
          <a:schemeClr val="tx1"/>
        </a:solidFill>
        <a:latin typeface="+mn-lt"/>
        <a:ea typeface="+mn-ea"/>
        <a:cs typeface="+mn-cs"/>
      </a:defRPr>
    </a:lvl3pPr>
    <a:lvl4pPr marL="540000" indent="-180000" algn="l" rtl="0" eaLnBrk="0" fontAlgn="base" hangingPunct="0">
      <a:spcBef>
        <a:spcPct val="30000"/>
      </a:spcBef>
      <a:spcAft>
        <a:spcPct val="0"/>
      </a:spcAft>
      <a:buFont typeface="Wingdings" panose="05000000000000000000" pitchFamily="2" charset="2"/>
      <a:buChar char="§"/>
      <a:defRPr sz="1200" kern="1200">
        <a:solidFill>
          <a:schemeClr val="tx1"/>
        </a:solidFill>
        <a:latin typeface="+mn-lt"/>
        <a:ea typeface="+mn-ea"/>
        <a:cs typeface="+mn-cs"/>
      </a:defRPr>
    </a:lvl4pPr>
    <a:lvl5pPr marL="720000" indent="-180000" algn="l" rtl="0" eaLnBrk="0" fontAlgn="base" hangingPunct="0">
      <a:spcBef>
        <a:spcPct val="30000"/>
      </a:spcBef>
      <a:spcAft>
        <a:spcPct val="0"/>
      </a:spcAft>
      <a:buFont typeface="Courier New" panose="02070309020205020404" pitchFamily="49" charset="0"/>
      <a:buChar char="o"/>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20" y="4721186"/>
            <a:ext cx="5445760" cy="4472702"/>
          </a:xfrm>
          <a:prstGeom prst="rect">
            <a:avLst/>
          </a:prstGeom>
        </p:spPr>
        <p:txBody>
          <a:bodyPr/>
          <a:lstStyle/>
          <a:p>
            <a:pPr marL="171450" indent="-171450" defTabSz="914287">
              <a:buFont typeface="Arial" panose="020B0604020202020204" pitchFamily="34" charset="0"/>
              <a:buChar char="•"/>
              <a:defRPr/>
            </a:pPr>
            <a:r>
              <a:rPr lang="en-AU" dirty="0"/>
              <a:t>This resource reproduces key slides to support teachers to embed the Sustainability cross-curriculum priority in planning.</a:t>
            </a:r>
            <a:endParaRPr lang="en-US" dirty="0"/>
          </a:p>
          <a:p>
            <a:pPr marL="171450" indent="-171450" defTabSz="914287">
              <a:buFont typeface="Arial" panose="020B0604020202020204" pitchFamily="34" charset="0"/>
              <a:buChar char="•"/>
              <a:defRPr/>
            </a:pPr>
            <a:r>
              <a:rPr lang="en-AU" dirty="0"/>
              <a:t>For more resources see the Australian Curriculum v9.0 in Queensland page: https://www.qcaa.qld.edu.au/p-10/aciq/version-9/cross-curriculum-priorities</a:t>
            </a:r>
            <a:endParaRPr lang="en-AU" dirty="0">
              <a:cs typeface="Arial"/>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a:t>
            </a:fld>
            <a:endParaRPr lang="en-AU" dirty="0"/>
          </a:p>
        </p:txBody>
      </p:sp>
    </p:spTree>
    <p:extLst>
      <p:ext uri="{BB962C8B-B14F-4D97-AF65-F5344CB8AC3E}">
        <p14:creationId xmlns:p14="http://schemas.microsoft.com/office/powerpoint/2010/main" val="2603335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783B0-6E69-A03F-3313-1A7F14777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E8D35-4D7E-1E59-1C81-39CC89C21E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94E35-3772-DA93-206C-73C40331B066}"/>
              </a:ext>
            </a:extLst>
          </p:cNvPr>
          <p:cNvSpPr>
            <a:spLocks noGrp="1"/>
          </p:cNvSpPr>
          <p:nvPr>
            <p:ph type="body" idx="1"/>
          </p:nvPr>
        </p:nvSpPr>
        <p:spPr/>
        <p:txBody>
          <a:bodyPr/>
          <a:lstStyle/>
          <a:p>
            <a:pPr marL="171450" indent="-171450">
              <a:buFont typeface="Arial" panose="020B0604020202020204" pitchFamily="34" charset="0"/>
              <a:buChar char="•"/>
            </a:pPr>
            <a:r>
              <a:rPr lang="en-AU" b="0" dirty="0"/>
              <a:t>Identify a learning area and year level.</a:t>
            </a:r>
          </a:p>
          <a:p>
            <a:pPr marL="171450" indent="-171450">
              <a:buFont typeface="Arial" panose="020B0604020202020204" pitchFamily="34" charset="0"/>
              <a:buChar char="•"/>
            </a:pPr>
            <a:r>
              <a:rPr lang="en-AU" dirty="0"/>
              <a:t>Using that context, consider where the organising idea from the Design set of organising ideas naturally connects with the learning area and year level content.</a:t>
            </a:r>
          </a:p>
          <a:p>
            <a:pPr marL="171450" indent="-171450">
              <a:buFont typeface="Arial" panose="020B0604020202020204" pitchFamily="34" charset="0"/>
              <a:buChar char="•"/>
            </a:pPr>
            <a:r>
              <a:rPr lang="en-AU" dirty="0">
                <a:solidFill>
                  <a:srgbClr val="444444"/>
                </a:solidFill>
              </a:rPr>
              <a:t>Consider:</a:t>
            </a:r>
          </a:p>
          <a:p>
            <a:pPr marL="531450" lvl="2" indent="-171450">
              <a:buFont typeface="Arial" panose="020B0604020202020204" pitchFamily="34" charset="0"/>
              <a:buChar char="‒"/>
            </a:pPr>
            <a:r>
              <a:rPr lang="en-AU" dirty="0">
                <a:solidFill>
                  <a:srgbClr val="444444"/>
                </a:solidFill>
              </a:rPr>
              <a:t>where this organising idea aligns with what students are already learning</a:t>
            </a:r>
          </a:p>
          <a:p>
            <a:pPr marL="531450" lvl="2" indent="-171450">
              <a:buFont typeface="Arial" panose="020B0604020202020204" pitchFamily="34" charset="0"/>
              <a:buChar char="‒"/>
            </a:pPr>
            <a:r>
              <a:rPr lang="en-AU" dirty="0">
                <a:solidFill>
                  <a:srgbClr val="444444"/>
                </a:solidFill>
              </a:rPr>
              <a:t>how this organising idea could be embedded in ways that are authentic and appropriate for all students.</a:t>
            </a:r>
            <a:endParaRPr lang="en-US" dirty="0">
              <a:solidFill>
                <a:srgbClr val="444444"/>
              </a:solidFill>
            </a:endParaRPr>
          </a:p>
          <a:p>
            <a:endParaRPr lang="en-US" dirty="0">
              <a:cs typeface="Arial"/>
            </a:endParaRPr>
          </a:p>
          <a:p>
            <a:endParaRPr lang="en-AU" dirty="0"/>
          </a:p>
        </p:txBody>
      </p:sp>
      <p:sp>
        <p:nvSpPr>
          <p:cNvPr id="4" name="Slide Number Placeholder 3">
            <a:extLst>
              <a:ext uri="{FF2B5EF4-FFF2-40B4-BE49-F238E27FC236}">
                <a16:creationId xmlns:a16="http://schemas.microsoft.com/office/drawing/2014/main" id="{34CB8979-3752-6D08-B393-B3690A2D35DF}"/>
              </a:ext>
            </a:extLst>
          </p:cNvPr>
          <p:cNvSpPr>
            <a:spLocks noGrp="1"/>
          </p:cNvSpPr>
          <p:nvPr>
            <p:ph type="sldNum" sz="quarter" idx="5"/>
          </p:nvPr>
        </p:nvSpPr>
        <p:spPr/>
        <p:txBody>
          <a:bodyPr/>
          <a:lstStyle/>
          <a:p>
            <a:pPr>
              <a:defRPr/>
            </a:pPr>
            <a:fld id="{7DC8D554-20BD-45E3-8F8F-C854CD9EEC52}" type="slidenum">
              <a:rPr lang="en-AU" smtClean="0"/>
              <a:pPr>
                <a:defRPr/>
              </a:pPr>
              <a:t>10</a:t>
            </a:fld>
            <a:endParaRPr lang="en-AU" dirty="0"/>
          </a:p>
        </p:txBody>
      </p:sp>
    </p:spTree>
    <p:extLst>
      <p:ext uri="{BB962C8B-B14F-4D97-AF65-F5344CB8AC3E}">
        <p14:creationId xmlns:p14="http://schemas.microsoft.com/office/powerpoint/2010/main" val="1559119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2EE2-DB87-47D6-5E6D-217C9869E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3F5AB-CCBA-1E22-CDB2-CB4C0F504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B4CE0-8FA4-1D70-5BC0-FC26EFD2D82F}"/>
              </a:ext>
            </a:extLst>
          </p:cNvPr>
          <p:cNvSpPr>
            <a:spLocks noGrp="1"/>
          </p:cNvSpPr>
          <p:nvPr>
            <p:ph type="body" idx="1"/>
          </p:nvPr>
        </p:nvSpPr>
        <p:spPr/>
        <p:txBody>
          <a:bodyPr/>
          <a:lstStyle/>
          <a:p>
            <a:r>
              <a:rPr lang="en-AU" b="0" dirty="0">
                <a:latin typeface="+mn-lt"/>
                <a:cs typeface="Arial"/>
              </a:rPr>
              <a:t>More information about the priority (including glossary and comparative information) is available in the Downloads section on the Australian Curriculum website.</a:t>
            </a:r>
            <a:endParaRPr lang="en-US" dirty="0">
              <a:latin typeface="+mn-lt"/>
              <a:cs typeface="Arial"/>
            </a:endParaRPr>
          </a:p>
          <a:p>
            <a:endParaRPr lang="en-AU" b="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dirty="0"/>
              <a:t>Source: https://www.australiancurriculum.edu.au/curriculum-information/understand-this-cross-curriculum-priority/sustainability</a:t>
            </a:r>
          </a:p>
          <a:p>
            <a:endParaRPr lang="en-AU" b="0" dirty="0">
              <a:latin typeface="Arial" panose="020B0604020202020204" pitchFamily="34" charset="0"/>
              <a:cs typeface="Arial" panose="020B0604020202020204" pitchFamily="34" charset="0"/>
            </a:endParaRPr>
          </a:p>
          <a:p>
            <a:endParaRPr lang="en-AU" b="0" dirty="0">
              <a:latin typeface="Arial" panose="020B0604020202020204" pitchFamily="34" charset="0"/>
              <a:cs typeface="Arial" panose="020B0604020202020204" pitchFamily="34" charset="0"/>
            </a:endParaRPr>
          </a:p>
          <a:p>
            <a:pPr marL="0" indent="0">
              <a:buFontTx/>
              <a:buNone/>
            </a:pPr>
            <a:endParaRPr lang="en-AU" dirty="0">
              <a:latin typeface="Arial" panose="020B0604020202020204" pitchFamily="34" charset="0"/>
              <a:cs typeface="Arial" panose="020B0604020202020204" pitchFamily="34" charset="0"/>
            </a:endParaRPr>
          </a:p>
          <a:p>
            <a:pPr>
              <a:buFont typeface="Arial" panose="020B0604020202020204" pitchFamily="34" charset="0"/>
            </a:pPr>
            <a:endParaRPr lang="en-AU"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58D3A12-82D6-7F70-2BAB-AE31FB5D24A1}"/>
              </a:ext>
            </a:extLst>
          </p:cNvPr>
          <p:cNvSpPr>
            <a:spLocks noGrp="1"/>
          </p:cNvSpPr>
          <p:nvPr>
            <p:ph type="sldNum" sz="quarter" idx="5"/>
          </p:nvPr>
        </p:nvSpPr>
        <p:spPr/>
        <p:txBody>
          <a:bodyPr/>
          <a:lstStyle/>
          <a:p>
            <a:pPr>
              <a:defRPr/>
            </a:pPr>
            <a:fld id="{7DC8D554-20BD-45E3-8F8F-C854CD9EEC52}" type="slidenum">
              <a:rPr lang="en-AU" smtClean="0"/>
              <a:pPr>
                <a:defRPr/>
              </a:pPr>
              <a:t>11</a:t>
            </a:fld>
            <a:endParaRPr lang="en-AU" dirty="0"/>
          </a:p>
        </p:txBody>
      </p:sp>
    </p:spTree>
    <p:extLst>
      <p:ext uri="{BB962C8B-B14F-4D97-AF65-F5344CB8AC3E}">
        <p14:creationId xmlns:p14="http://schemas.microsoft.com/office/powerpoint/2010/main" val="158568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7496C-CDFF-9A47-C2E5-F2111E20B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5FFBE-679A-C0F3-B482-1822D8BAC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B8A1F-85D9-34B6-3E24-C0C3B1D2E70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BAC73B4-B594-3F62-312E-708D5F23640F}"/>
              </a:ext>
            </a:extLst>
          </p:cNvPr>
          <p:cNvSpPr>
            <a:spLocks noGrp="1"/>
          </p:cNvSpPr>
          <p:nvPr>
            <p:ph type="sldNum" sz="quarter" idx="5"/>
          </p:nvPr>
        </p:nvSpPr>
        <p:spPr/>
        <p:txBody>
          <a:bodyPr/>
          <a:lstStyle/>
          <a:p>
            <a:pPr>
              <a:defRPr/>
            </a:pPr>
            <a:fld id="{7DC8D554-20BD-45E3-8F8F-C854CD9EEC52}" type="slidenum">
              <a:rPr lang="en-AU" smtClean="0"/>
              <a:pPr>
                <a:defRPr/>
              </a:pPr>
              <a:t>12</a:t>
            </a:fld>
            <a:endParaRPr lang="en-AU" dirty="0"/>
          </a:p>
        </p:txBody>
      </p:sp>
    </p:spTree>
    <p:extLst>
      <p:ext uri="{BB962C8B-B14F-4D97-AF65-F5344CB8AC3E}">
        <p14:creationId xmlns:p14="http://schemas.microsoft.com/office/powerpoint/2010/main" val="2231815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6460B-1E5E-64D8-F689-59128DE08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0C5BD-F6DA-8CC4-329B-DF78B9113F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3EF78-3D6F-0D82-7DD7-891DAD579324}"/>
              </a:ext>
            </a:extLst>
          </p:cNvPr>
          <p:cNvSpPr>
            <a:spLocks noGrp="1"/>
          </p:cNvSpPr>
          <p:nvPr>
            <p:ph type="body" idx="1"/>
          </p:nvPr>
        </p:nvSpPr>
        <p:spPr>
          <a:xfrm>
            <a:off x="680720" y="4783307"/>
            <a:ext cx="5445760" cy="4409906"/>
          </a:xfrm>
        </p:spPr>
        <p:txBody>
          <a:bodyPr/>
          <a:lstStyle/>
          <a:p>
            <a:pPr marL="171450" indent="-171450">
              <a:buFont typeface="Arial" panose="020B0604020202020204" pitchFamily="34" charset="0"/>
              <a:buChar char="•"/>
            </a:pPr>
            <a:r>
              <a:rPr lang="en-AU" dirty="0"/>
              <a:t>This is one approach to embedding the Sustainability CCP within curriculum planning. </a:t>
            </a:r>
          </a:p>
          <a:p>
            <a:pPr marL="171450" indent="-171450">
              <a:buFont typeface="Arial" panose="020B0604020202020204" pitchFamily="34" charset="0"/>
              <a:buChar char="•"/>
            </a:pPr>
            <a:r>
              <a:rPr lang="en-AU" dirty="0"/>
              <a:t>The process draws on guidance from the QCAA Elements for effective planning, which provides support for the planning of teaching, learning and assessment.</a:t>
            </a:r>
            <a:endParaRPr lang="en-US" dirty="0"/>
          </a:p>
          <a:p>
            <a:pPr marL="171450" indent="-171450">
              <a:buFont typeface="Arial" panose="020B0604020202020204" pitchFamily="34" charset="0"/>
              <a:buChar char="•"/>
            </a:pPr>
            <a:r>
              <a:rPr lang="en-US" i="0" dirty="0"/>
              <a:t>The process highlights two key phases:</a:t>
            </a:r>
          </a:p>
          <a:p>
            <a:pPr marL="531450" lvl="2" indent="-171450">
              <a:buFont typeface="Arial" panose="020B0604020202020204" pitchFamily="34" charset="0"/>
              <a:buChar char="‒"/>
            </a:pPr>
            <a:r>
              <a:rPr lang="en-US" b="0" i="0" dirty="0"/>
              <a:t>identify curriculum</a:t>
            </a:r>
          </a:p>
          <a:p>
            <a:pPr marL="531450" lvl="2" indent="-171450">
              <a:buFont typeface="Arial" panose="020B0604020202020204" pitchFamily="34" charset="0"/>
              <a:buChar char="‒"/>
            </a:pPr>
            <a:r>
              <a:rPr lang="en-AU" b="0" dirty="0"/>
              <a:t>clarify and contextualise.</a:t>
            </a:r>
            <a:endParaRPr lang="en-AU" b="0" dirty="0">
              <a:cs typeface="Arial"/>
            </a:endParaRPr>
          </a:p>
          <a:p>
            <a:endParaRPr lang="en-AU" dirty="0"/>
          </a:p>
        </p:txBody>
      </p:sp>
      <p:sp>
        <p:nvSpPr>
          <p:cNvPr id="5" name="Slide Number Placeholder 3">
            <a:extLst>
              <a:ext uri="{FF2B5EF4-FFF2-40B4-BE49-F238E27FC236}">
                <a16:creationId xmlns:a16="http://schemas.microsoft.com/office/drawing/2014/main" id="{7CDBC811-C943-311C-82DC-317741E10B8D}"/>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13</a:t>
            </a:fld>
            <a:endParaRPr lang="en-AU" dirty="0"/>
          </a:p>
        </p:txBody>
      </p:sp>
    </p:spTree>
    <p:extLst>
      <p:ext uri="{BB962C8B-B14F-4D97-AF65-F5344CB8AC3E}">
        <p14:creationId xmlns:p14="http://schemas.microsoft.com/office/powerpoint/2010/main" val="3638045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B281-1CA5-F455-403A-F8C075436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04C40-F681-DF4F-D03B-AB88F80CFE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8A074A-BC33-88CC-360C-4B05E019F86F}"/>
              </a:ext>
            </a:extLst>
          </p:cNvPr>
          <p:cNvSpPr>
            <a:spLocks noGrp="1"/>
          </p:cNvSpPr>
          <p:nvPr>
            <p:ph type="body" idx="1"/>
          </p:nvPr>
        </p:nvSpPr>
        <p:spPr/>
        <p:txBody>
          <a:bodyPr/>
          <a:lstStyle/>
          <a:p>
            <a:pPr marR="0" lvl="0" algn="l" defTabSz="914400" rtl="0" eaLnBrk="0" fontAlgn="base" latinLnBrk="0" hangingPunct="0">
              <a:lnSpc>
                <a:spcPct val="100000"/>
              </a:lnSpc>
              <a:spcAft>
                <a:spcPct val="0"/>
              </a:spcAft>
              <a:buClrTx/>
              <a:buSzTx/>
              <a:tabLst/>
              <a:defRPr/>
            </a:pPr>
            <a:r>
              <a:rPr lang="en-US" b="0" dirty="0">
                <a:latin typeface="Arial" panose="020B0604020202020204" pitchFamily="34" charset="0"/>
                <a:cs typeface="Arial" panose="020B0604020202020204" pitchFamily="34" charset="0"/>
              </a:rPr>
              <a:t>Once the curriculum elements have been identified, teachers can use the Australian Curriculum website and/or QCAA resources to identify the sets of organising ideas and organising ideas of the relevant CCP that can be authentically and appropriately embedded to enrich student learning.</a:t>
            </a:r>
          </a:p>
        </p:txBody>
      </p:sp>
      <p:sp>
        <p:nvSpPr>
          <p:cNvPr id="5" name="Slide Number Placeholder 3">
            <a:extLst>
              <a:ext uri="{FF2B5EF4-FFF2-40B4-BE49-F238E27FC236}">
                <a16:creationId xmlns:a16="http://schemas.microsoft.com/office/drawing/2014/main" id="{E5D19F38-D847-ACF4-CDF8-C9ABDDB7B2CD}"/>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14</a:t>
            </a:fld>
            <a:endParaRPr lang="en-AU" dirty="0"/>
          </a:p>
        </p:txBody>
      </p:sp>
    </p:spTree>
    <p:extLst>
      <p:ext uri="{BB962C8B-B14F-4D97-AF65-F5344CB8AC3E}">
        <p14:creationId xmlns:p14="http://schemas.microsoft.com/office/powerpoint/2010/main" val="3992646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BB11F-2B04-CA3C-BF69-0A9376434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8275F-6F1F-4E79-0786-28EFF8BD0F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2BB2D5-05CF-CFF0-37B9-51B48464DF4E}"/>
              </a:ext>
            </a:extLst>
          </p:cNvPr>
          <p:cNvSpPr>
            <a:spLocks noGrp="1"/>
          </p:cNvSpPr>
          <p:nvPr>
            <p:ph type="body" idx="1"/>
          </p:nvPr>
        </p:nvSpPr>
        <p:spPr/>
        <p:txBody>
          <a:bodyPr/>
          <a:lstStyle/>
          <a:p>
            <a:pPr marL="171450" indent="-171450">
              <a:buFont typeface="Arial" panose="020B0604020202020204" pitchFamily="34" charset="0"/>
              <a:buChar char="•"/>
            </a:pPr>
            <a:r>
              <a:rPr lang="en-AU" noProof="0" dirty="0"/>
              <a:t>A Years 1–2 Design and Technologies example will be used to illustrate the Identify curriculum phase of the process. </a:t>
            </a:r>
          </a:p>
          <a:p>
            <a:pPr marL="171450" indent="-171450">
              <a:buFont typeface="Arial" panose="020B0604020202020204" pitchFamily="34" charset="0"/>
              <a:buChar char="•"/>
            </a:pPr>
            <a:r>
              <a:rPr lang="en-AU" noProof="0" dirty="0"/>
              <a:t>The highlighted (red) boxes show the relevant organising ideas from the CCP. The following slides demonstrate how these organising ideas may be embedded within a Years 1–2 unit.</a:t>
            </a:r>
          </a:p>
        </p:txBody>
      </p:sp>
      <p:sp>
        <p:nvSpPr>
          <p:cNvPr id="4" name="Slide Number Placeholder 3">
            <a:extLst>
              <a:ext uri="{FF2B5EF4-FFF2-40B4-BE49-F238E27FC236}">
                <a16:creationId xmlns:a16="http://schemas.microsoft.com/office/drawing/2014/main" id="{10CC7A7C-94B5-1149-605B-AC81E35000E4}"/>
              </a:ext>
            </a:extLst>
          </p:cNvPr>
          <p:cNvSpPr>
            <a:spLocks noGrp="1"/>
          </p:cNvSpPr>
          <p:nvPr>
            <p:ph type="sldNum" sz="quarter" idx="5"/>
          </p:nvPr>
        </p:nvSpPr>
        <p:spPr/>
        <p:txBody>
          <a:bodyPr/>
          <a:lstStyle/>
          <a:p>
            <a:pPr>
              <a:defRPr/>
            </a:pPr>
            <a:fld id="{7DC8D554-20BD-45E3-8F8F-C854CD9EEC52}" type="slidenum">
              <a:rPr lang="en-AU" smtClean="0"/>
              <a:pPr>
                <a:defRPr/>
              </a:pPr>
              <a:t>15</a:t>
            </a:fld>
            <a:endParaRPr lang="en-AU" dirty="0"/>
          </a:p>
        </p:txBody>
      </p:sp>
    </p:spTree>
    <p:extLst>
      <p:ext uri="{BB962C8B-B14F-4D97-AF65-F5344CB8AC3E}">
        <p14:creationId xmlns:p14="http://schemas.microsoft.com/office/powerpoint/2010/main" val="2784900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DBE0-C84D-5CCB-C7A9-8A68C980E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0FAD3-42F4-A329-4B11-438B49FAB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BC06DC-35E4-F480-AA55-C8AA8FEC4605}"/>
              </a:ext>
            </a:extLst>
          </p:cNvPr>
          <p:cNvSpPr>
            <a:spLocks noGrp="1"/>
          </p:cNvSpPr>
          <p:nvPr>
            <p:ph type="body" idx="1"/>
          </p:nvPr>
        </p:nvSpPr>
        <p:spPr/>
        <p:txBody>
          <a:bodyPr/>
          <a:lstStyle/>
          <a:p>
            <a:pPr marL="171450" indent="-171450">
              <a:buFont typeface="Arial" panose="020B0604020202020204" pitchFamily="34" charset="0"/>
              <a:buChar char="•"/>
            </a:pPr>
            <a:r>
              <a:rPr lang="en-AU" noProof="0" dirty="0"/>
              <a:t>The relevant aspect/s of the achievement standard, along with the aligned content descriptions, has informed the context and focus of the example unit, Farming for food.</a:t>
            </a:r>
          </a:p>
          <a:p>
            <a:pPr marL="171450" indent="-171450">
              <a:buFont typeface="Arial" panose="020B0604020202020204" pitchFamily="34" charset="0"/>
              <a:buChar char="•"/>
            </a:pPr>
            <a:r>
              <a:rPr lang="en-AU" noProof="0" dirty="0"/>
              <a:t>The unit description incorporates language and themes of the </a:t>
            </a:r>
            <a:r>
              <a:rPr lang="en-AU" b="0" noProof="0" dirty="0"/>
              <a:t>organising ideas across the sets of organising ideas of Systems, Design and Futures.</a:t>
            </a:r>
            <a:endParaRPr lang="en-AU" b="1" dirty="0"/>
          </a:p>
          <a:p>
            <a:pPr marL="0" indent="0">
              <a:buFont typeface="Arial" panose="020B0604020202020204" pitchFamily="34" charset="0"/>
              <a:buNone/>
            </a:pPr>
            <a:endParaRPr lang="en-AU" b="0" dirty="0"/>
          </a:p>
          <a:p>
            <a:endParaRPr lang="en-AU" b="0" dirty="0"/>
          </a:p>
          <a:p>
            <a:pPr marL="0" marR="0" lvl="0" indent="0" algn="l" defTabSz="914400" rtl="0" eaLnBrk="0" fontAlgn="base" latinLnBrk="0" hangingPunct="0">
              <a:lnSpc>
                <a:spcPct val="100000"/>
              </a:lnSpc>
              <a:spcBef>
                <a:spcPct val="30000"/>
              </a:spcBef>
              <a:spcAft>
                <a:spcPct val="0"/>
              </a:spcAft>
              <a:buClrTx/>
              <a:buSzTx/>
              <a:buFontTx/>
              <a:buNone/>
              <a:tabLst/>
              <a:defRPr/>
            </a:pPr>
            <a:br>
              <a:rPr lang="en-AU" dirty="0"/>
            </a:br>
            <a:endParaRPr lang="en-AU" b="1" dirty="0"/>
          </a:p>
        </p:txBody>
      </p:sp>
      <p:sp>
        <p:nvSpPr>
          <p:cNvPr id="5" name="Slide Number Placeholder 3">
            <a:extLst>
              <a:ext uri="{FF2B5EF4-FFF2-40B4-BE49-F238E27FC236}">
                <a16:creationId xmlns:a16="http://schemas.microsoft.com/office/drawing/2014/main" id="{7E36652D-4B7F-D409-B6BD-477FDCAC87E7}"/>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16</a:t>
            </a:fld>
            <a:endParaRPr lang="en-AU" dirty="0"/>
          </a:p>
        </p:txBody>
      </p:sp>
    </p:spTree>
    <p:extLst>
      <p:ext uri="{BB962C8B-B14F-4D97-AF65-F5344CB8AC3E}">
        <p14:creationId xmlns:p14="http://schemas.microsoft.com/office/powerpoint/2010/main" val="3418853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79B7C-88BA-8B3F-460F-2F2BD9137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D8766-5CC9-0E49-C60E-8BC07A19D2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AD107A-0B36-C2EC-F8B2-D14924C3B4F7}"/>
              </a:ext>
            </a:extLst>
          </p:cNvPr>
          <p:cNvSpPr>
            <a:spLocks noGrp="1"/>
          </p:cNvSpPr>
          <p:nvPr>
            <p:ph type="body" idx="1"/>
          </p:nvPr>
        </p:nvSpPr>
        <p:spPr/>
        <p:txBody>
          <a:bodyPr/>
          <a:lstStyle/>
          <a:p>
            <a:pPr>
              <a:defRPr/>
            </a:pPr>
            <a:r>
              <a:rPr lang="en-AU" dirty="0"/>
              <a:t>Systems:</a:t>
            </a:r>
          </a:p>
          <a:p>
            <a:pPr marL="171450" indent="-171450">
              <a:buFont typeface="Arial" panose="020B0604020202020204" pitchFamily="34" charset="0"/>
              <a:buChar char="•"/>
              <a:defRPr/>
            </a:pPr>
            <a:r>
              <a:rPr lang="en-AU" dirty="0"/>
              <a:t>Through the Systems organising ideas, students learn that all living things are connected and rely on Earth’s air, water, soil and sunlight to stay healthy. </a:t>
            </a:r>
            <a:endParaRPr lang="en-AU" dirty="0">
              <a:cs typeface="+mn-lt"/>
            </a:endParaRPr>
          </a:p>
          <a:p>
            <a:pPr marL="171450" indent="-171450">
              <a:buFont typeface="Arial" panose="020B0604020202020204" pitchFamily="34" charset="0"/>
              <a:buChar char="•"/>
              <a:defRPr/>
            </a:pPr>
            <a:r>
              <a:rPr lang="en-AU" dirty="0"/>
              <a:t>As they explore paddock-to-plate systems, students begin to understand how farms, food, people and places work together to support sustainable communities.</a:t>
            </a:r>
          </a:p>
          <a:p>
            <a:pPr marL="171450" indent="-171450">
              <a:buFont typeface="Arial" panose="020B0604020202020204" pitchFamily="34" charset="0"/>
              <a:buChar char="•"/>
              <a:defRPr/>
            </a:pPr>
            <a:r>
              <a:rPr lang="en-AU" dirty="0"/>
              <a:t>Caring for their own mini garden helps students see how simple actions can support healthy environments and contribute to sustainable patterns of living.</a:t>
            </a:r>
          </a:p>
          <a:p>
            <a:pPr marL="171450" indent="-171450">
              <a:buFont typeface="Arial" panose="020B0604020202020204" pitchFamily="34" charset="0"/>
              <a:buChar char="•"/>
              <a:defRPr/>
            </a:pPr>
            <a:endParaRPr lang="en-AU" dirty="0"/>
          </a:p>
          <a:p>
            <a:pPr>
              <a:defRPr/>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9C73F130-4427-A93F-FBE4-49CC35F80F9C}"/>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17</a:t>
            </a:fld>
            <a:endParaRPr lang="en-AU" dirty="0"/>
          </a:p>
        </p:txBody>
      </p:sp>
    </p:spTree>
    <p:extLst>
      <p:ext uri="{BB962C8B-B14F-4D97-AF65-F5344CB8AC3E}">
        <p14:creationId xmlns:p14="http://schemas.microsoft.com/office/powerpoint/2010/main" val="4102331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Design:</a:t>
            </a:r>
          </a:p>
          <a:p>
            <a:pPr marL="171450" indent="-171450" rtl="0">
              <a:buFont typeface="Arial" panose="020B0604020202020204" pitchFamily="34" charset="0"/>
              <a:buChar char="•"/>
            </a:pPr>
            <a:r>
              <a:rPr lang="en-AU" dirty="0"/>
              <a:t>Through sustainable design inquiry, students think about how farmers and communities care for places now and in the past, and how simple design choices can help us look after the environment in the future. </a:t>
            </a:r>
          </a:p>
          <a:p>
            <a:pPr marL="171450" indent="-171450" rtl="0">
              <a:buFont typeface="Arial" panose="020B0604020202020204" pitchFamily="34" charset="0"/>
              <a:buChar char="•"/>
            </a:pPr>
            <a:r>
              <a:rPr lang="en-AU" dirty="0"/>
              <a:t>As they investigate food and farming, student notice how different tools, machines and practices can help protect soil, water and animals and begin to make simple judgments about which practices help keep Earth’s resources healthy. </a:t>
            </a:r>
          </a:p>
          <a:p>
            <a:pPr marL="171450" indent="-171450" rtl="0">
              <a:buFont typeface="Arial" panose="020B0604020202020204" pitchFamily="34" charset="0"/>
              <a:buChar char="•"/>
            </a:pPr>
            <a:r>
              <a:rPr lang="en-AU" dirty="0"/>
              <a:t>A focus on sustainable food and farming practices provides opportunities for students to deepen their understanding of how everyday actions and industry practices influence long-term sustainability.</a:t>
            </a:r>
            <a:endParaRPr lang="en-AU" b="0" dirty="0"/>
          </a:p>
          <a:p>
            <a:endParaRPr lang="en-AU" b="0" dirty="0"/>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DC9F1DDB-F766-1C62-0DFD-FC6DDC845765}"/>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18</a:t>
            </a:fld>
            <a:endParaRPr lang="en-AU" dirty="0"/>
          </a:p>
        </p:txBody>
      </p:sp>
    </p:spTree>
    <p:extLst>
      <p:ext uri="{BB962C8B-B14F-4D97-AF65-F5344CB8AC3E}">
        <p14:creationId xmlns:p14="http://schemas.microsoft.com/office/powerpoint/2010/main" val="585337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5EC0C-98E5-947F-8687-5587885C5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0C1E4-4806-8AAF-7466-40240114A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BBE1E-5570-CD31-66F6-4AAC6E82D21E}"/>
              </a:ext>
            </a:extLst>
          </p:cNvPr>
          <p:cNvSpPr>
            <a:spLocks noGrp="1"/>
          </p:cNvSpPr>
          <p:nvPr>
            <p:ph type="body" idx="1"/>
          </p:nvPr>
        </p:nvSpPr>
        <p:spPr/>
        <p:txBody>
          <a:bodyPr/>
          <a:lstStyle/>
          <a:p>
            <a:r>
              <a:rPr lang="en-US" dirty="0"/>
              <a:t>Futures:</a:t>
            </a:r>
          </a:p>
          <a:p>
            <a:pPr marL="171450" indent="-171450">
              <a:buFont typeface="Arial" panose="020B0604020202020204" pitchFamily="34" charset="0"/>
              <a:buChar char="•"/>
            </a:pPr>
            <a:r>
              <a:rPr lang="en-AU" b="0" dirty="0"/>
              <a:t>Through the Futures organising idea, students think about how things were done in the past, how they are done now and how their choices can help make positive changes in the future.</a:t>
            </a:r>
          </a:p>
          <a:p>
            <a:pPr marL="171450" indent="-171450">
              <a:buFont typeface="Arial" panose="020B0604020202020204" pitchFamily="34" charset="0"/>
              <a:buChar char="•"/>
            </a:pPr>
            <a:r>
              <a:rPr lang="en-AU" b="0" dirty="0"/>
              <a:t>This helps them understand that small sustainable actions, like caring for their mini garden or using materials thoughtfully, can make a difference in their world over time.</a:t>
            </a:r>
          </a:p>
        </p:txBody>
      </p:sp>
      <p:sp>
        <p:nvSpPr>
          <p:cNvPr id="5" name="Slide Number Placeholder 3">
            <a:extLst>
              <a:ext uri="{FF2B5EF4-FFF2-40B4-BE49-F238E27FC236}">
                <a16:creationId xmlns:a16="http://schemas.microsoft.com/office/drawing/2014/main" id="{2F28724C-17B1-A08F-BB93-3816DC9A4176}"/>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19</a:t>
            </a:fld>
            <a:endParaRPr lang="en-AU" dirty="0"/>
          </a:p>
        </p:txBody>
      </p:sp>
    </p:spTree>
    <p:extLst>
      <p:ext uri="{BB962C8B-B14F-4D97-AF65-F5344CB8AC3E}">
        <p14:creationId xmlns:p14="http://schemas.microsoft.com/office/powerpoint/2010/main" val="163173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pPr>
            <a:endParaRPr lang="en-US" sz="1000" dirty="0">
              <a:solidFill>
                <a:srgbClr val="0D0D0D"/>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000" b="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a:t>
            </a:fld>
            <a:endParaRPr lang="en-AU" dirty="0"/>
          </a:p>
        </p:txBody>
      </p:sp>
    </p:spTree>
    <p:extLst>
      <p:ext uri="{BB962C8B-B14F-4D97-AF65-F5344CB8AC3E}">
        <p14:creationId xmlns:p14="http://schemas.microsoft.com/office/powerpoint/2010/main" val="1168624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F4DE0-62ED-5734-C256-C730C04CD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BDB91-EC0B-DDC8-0859-CED1E5E93F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3A9B97-7A51-AFBD-E7FB-5D8D2EE9565B}"/>
              </a:ext>
            </a:extLst>
          </p:cNvPr>
          <p:cNvSpPr>
            <a:spLocks noGrp="1"/>
          </p:cNvSpPr>
          <p:nvPr>
            <p:ph type="body" idx="1"/>
          </p:nvPr>
        </p:nvSpPr>
        <p:spPr/>
        <p:txBody>
          <a:bodyPr/>
          <a:lstStyle/>
          <a:p>
            <a:pPr marL="171450" indent="-171450">
              <a:buFont typeface="Arial" panose="020B0604020202020204" pitchFamily="34" charset="0"/>
              <a:buChar char="•"/>
            </a:pPr>
            <a:r>
              <a:rPr lang="en-AU" dirty="0"/>
              <a:t>The next phase of the process relates to clarifying and contextualising the role of the priority in teaching and learning.</a:t>
            </a:r>
          </a:p>
          <a:p>
            <a:pPr marL="171450" indent="-171450">
              <a:buFont typeface="Arial" panose="020B0604020202020204" pitchFamily="34" charset="0"/>
              <a:buChar char="•"/>
            </a:pPr>
            <a:r>
              <a:rPr lang="en-AU" dirty="0"/>
              <a:t>Three areas of clarify and contextualise for the embedding of the Sustainability priority are:</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contextual engagement — collaborate/connect with organisations or local experts</a:t>
            </a:r>
            <a:r>
              <a:rPr lang="en-AU" noProof="0" dirty="0">
                <a:effectLst/>
                <a:latin typeface="+mn-lt"/>
                <a:ea typeface="Times New Roman" panose="02020603050405020304" pitchFamily="18" charset="0"/>
                <a:cs typeface="Arial" panose="020B0604020202020204" pitchFamily="34" charset="0"/>
              </a:rPr>
              <a:t>, e.g. environmental groups, councils, sustainability consultants.</a:t>
            </a:r>
            <a:endParaRPr lang="en-US" dirty="0"/>
          </a:p>
          <a:p>
            <a:pPr marL="531450" lvl="2" indent="-171450">
              <a:buFont typeface="Arial" panose="020B0604020202020204" pitchFamily="34" charset="0"/>
              <a:buChar char="‒"/>
            </a:pPr>
            <a:r>
              <a:rPr lang="en-AU" dirty="0"/>
              <a:t>professional conversations — engage in professional discussions to deepen understanding of sustainability dimensions across disciplines, sustainable thinking, values and future design.</a:t>
            </a:r>
          </a:p>
          <a:p>
            <a:pPr marL="531450" lvl="2" indent="-171450">
              <a:buFont typeface="Arial" panose="020B0604020202020204" pitchFamily="34" charset="0"/>
              <a:buChar char="‒"/>
            </a:pPr>
            <a:r>
              <a:rPr lang="en-AU" dirty="0"/>
              <a:t>language/resources — u</a:t>
            </a:r>
            <a:r>
              <a:rPr lang="en-US" dirty="0">
                <a:cs typeface="Arial"/>
              </a:rPr>
              <a:t>se </a:t>
            </a:r>
            <a:r>
              <a:rPr lang="en-AU" noProof="0" dirty="0">
                <a:effectLst/>
                <a:latin typeface="+mn-lt"/>
                <a:ea typeface="Times New Roman" panose="02020603050405020304" pitchFamily="18" charset="0"/>
                <a:cs typeface="Arial"/>
              </a:rPr>
              <a:t>futures-oriented, systems-thinking language. Review terminology and ensure alignment with global sustainability frameworks, e.g. United Nations Sustainable Development Goals. Terms such as sustainable patterns of living, balanced judgments based on projected impacts, and </a:t>
            </a:r>
            <a:r>
              <a:rPr lang="en-AU" b="0" noProof="0" dirty="0">
                <a:effectLst/>
                <a:latin typeface="+mn-lt"/>
                <a:ea typeface="Times New Roman" panose="02020603050405020304" pitchFamily="18" charset="0"/>
                <a:cs typeface="Arial"/>
              </a:rPr>
              <a:t>informed action for a sustainable future </a:t>
            </a:r>
            <a:r>
              <a:rPr lang="en-AU" noProof="0" dirty="0">
                <a:effectLst/>
                <a:latin typeface="+mn-lt"/>
                <a:ea typeface="Times New Roman" panose="02020603050405020304" pitchFamily="18" charset="0"/>
                <a:cs typeface="Arial"/>
              </a:rPr>
              <a:t>should guide both teacher language and student</a:t>
            </a:r>
            <a:r>
              <a:rPr lang="en-AU" dirty="0">
                <a:ea typeface="Times New Roman" panose="02020603050405020304" pitchFamily="18" charset="0"/>
                <a:cs typeface="Arial"/>
              </a:rPr>
              <a:t> understanding</a:t>
            </a:r>
            <a:r>
              <a:rPr lang="en-AU" noProof="0" dirty="0">
                <a:effectLst/>
                <a:latin typeface="+mn-lt"/>
                <a:ea typeface="Times New Roman" panose="02020603050405020304" pitchFamily="18" charset="0"/>
                <a:cs typeface="Arial"/>
              </a:rPr>
              <a:t>.</a:t>
            </a:r>
          </a:p>
        </p:txBody>
      </p:sp>
      <p:sp>
        <p:nvSpPr>
          <p:cNvPr id="5" name="Slide Number Placeholder 3">
            <a:extLst>
              <a:ext uri="{FF2B5EF4-FFF2-40B4-BE49-F238E27FC236}">
                <a16:creationId xmlns:a16="http://schemas.microsoft.com/office/drawing/2014/main" id="{BEA2EB55-FA49-9BF0-2540-708452B8482E}"/>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20</a:t>
            </a:fld>
            <a:endParaRPr lang="en-AU" dirty="0"/>
          </a:p>
        </p:txBody>
      </p:sp>
    </p:spTree>
    <p:extLst>
      <p:ext uri="{BB962C8B-B14F-4D97-AF65-F5344CB8AC3E}">
        <p14:creationId xmlns:p14="http://schemas.microsoft.com/office/powerpoint/2010/main" val="4117446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b="0" noProof="0" dirty="0">
                <a:latin typeface="+mn-lt"/>
              </a:rPr>
              <a:t>Contextual engagement helps clarify and authentically embed the priority within units by making learning relevant to students’ experiences and environments. </a:t>
            </a:r>
          </a:p>
          <a:p>
            <a:pPr marL="171450" indent="-171450">
              <a:buFont typeface="Arial" panose="020B0604020202020204" pitchFamily="34" charset="0"/>
              <a:buChar char="•"/>
            </a:pPr>
            <a:r>
              <a:rPr lang="en-AU" noProof="0" dirty="0">
                <a:latin typeface="+mn-lt"/>
              </a:rPr>
              <a:t>It connects the curriculum to real people, places and initiatives that are actively working toward a sustainable future.</a:t>
            </a:r>
            <a:endParaRPr lang="en-AU" noProof="0" dirty="0">
              <a:latin typeface="+mn-lt"/>
              <a:cs typeface="Arial"/>
            </a:endParaRPr>
          </a:p>
          <a:p>
            <a:pPr marL="171450" indent="-171450">
              <a:buFont typeface="Arial" panose="020B0604020202020204" pitchFamily="34" charset="0"/>
              <a:buChar char="•"/>
            </a:pPr>
            <a:r>
              <a:rPr lang="en-AU" noProof="0" dirty="0">
                <a:latin typeface="+mn-lt"/>
              </a:rPr>
              <a:t>Anchoring sustainability in local and lived contexts deepens student understanding and helps them see themselves as capable agents of change. </a:t>
            </a:r>
          </a:p>
          <a:p>
            <a:pPr>
              <a:buNone/>
            </a:pPr>
            <a:endParaRPr lang="en-AU" noProof="0" dirty="0">
              <a:latin typeface="+mn-lt"/>
            </a:endParaRPr>
          </a:p>
          <a:p>
            <a:pPr>
              <a:buNone/>
            </a:pPr>
            <a:endParaRPr lang="en-AU" b="1" noProof="0" dirty="0">
              <a:latin typeface="+mn-lt"/>
              <a:cs typeface="Arial"/>
            </a:endParaRPr>
          </a:p>
          <a:p>
            <a:endParaRPr lang="en-US" dirty="0"/>
          </a:p>
          <a:p>
            <a:pPr marL="0" indent="0">
              <a:buFont typeface="Arial" panose="020B0604020202020204" pitchFamily="34" charset="0"/>
              <a:buNone/>
            </a:pPr>
            <a:r>
              <a:rPr lang="en-AU" b="0" dirty="0"/>
              <a:t> </a:t>
            </a:r>
            <a:endParaRPr lang="en-AU" b="0" dirty="0">
              <a:cs typeface="Arial"/>
            </a:endParaRPr>
          </a:p>
          <a:p>
            <a:pPr marL="171450" indent="-171450">
              <a:buFont typeface="Arial" panose="020B0604020202020204" pitchFamily="34" charset="0"/>
              <a:buChar char="•"/>
            </a:pPr>
            <a:endParaRPr lang="en-AU" b="0" dirty="0"/>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ACB651BC-34B7-99E9-A689-54D56784439E}"/>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21</a:t>
            </a:fld>
            <a:endParaRPr lang="en-AU" dirty="0"/>
          </a:p>
        </p:txBody>
      </p:sp>
    </p:spTree>
    <p:extLst>
      <p:ext uri="{BB962C8B-B14F-4D97-AF65-F5344CB8AC3E}">
        <p14:creationId xmlns:p14="http://schemas.microsoft.com/office/powerpoint/2010/main" val="3903138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98C22-3D07-A893-806D-2D71B7BBE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D2211-81D4-9988-7F94-B19AB4DE23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239CEC-B0FB-3F0F-0A2A-3C4B9E2AED38}"/>
              </a:ext>
            </a:extLst>
          </p:cNvPr>
          <p:cNvSpPr>
            <a:spLocks noGrp="1"/>
          </p:cNvSpPr>
          <p:nvPr>
            <p:ph type="body" idx="1"/>
          </p:nvPr>
        </p:nvSpPr>
        <p:spPr>
          <a:xfrm>
            <a:off x="680720" y="4783306"/>
            <a:ext cx="5445760" cy="5021093"/>
          </a:xfrm>
        </p:spPr>
        <p:txBody>
          <a:bodyPr/>
          <a:lstStyle/>
          <a:p>
            <a:pPr marL="171450" indent="-171450">
              <a:buFont typeface="Arial" panose="020B0604020202020204" pitchFamily="34" charset="0"/>
              <a:buChar char="•"/>
            </a:pPr>
            <a:r>
              <a:rPr lang="en-US" b="0" dirty="0">
                <a:latin typeface="+mn-lt"/>
              </a:rPr>
              <a:t>When incorporating sustainability in planning, it is important to </a:t>
            </a:r>
            <a:r>
              <a:rPr lang="en-US" dirty="0"/>
              <a:t>use language that empowers action and promotes systems thinking.</a:t>
            </a:r>
            <a:endParaRPr lang="en-US" dirty="0">
              <a:latin typeface="+mn-lt"/>
            </a:endParaRPr>
          </a:p>
          <a:p>
            <a:pPr marL="171450" indent="-171450">
              <a:buFont typeface="Arial" panose="020B0604020202020204" pitchFamily="34" charset="0"/>
              <a:buChar char="•"/>
            </a:pPr>
            <a:r>
              <a:rPr lang="en-US" dirty="0">
                <a:latin typeface="+mn-lt"/>
              </a:rPr>
              <a:t>Clear, purposeful language helps both teachers and students shift from awareness to action. It also strengthens alignment with global frameworks such as the United Nations Sustainable Development Goals, encouraging global citizenship.</a:t>
            </a:r>
          </a:p>
          <a:p>
            <a:endParaRPr lang="en-US" dirty="0"/>
          </a:p>
          <a:p>
            <a:pPr marL="0" indent="0">
              <a:buFont typeface="Arial" panose="020B0604020202020204" pitchFamily="34" charset="0"/>
              <a:buNone/>
            </a:pPr>
            <a:r>
              <a:rPr lang="en-AU" b="0" dirty="0"/>
              <a:t> </a:t>
            </a:r>
            <a:endParaRPr lang="en-AU" b="0" dirty="0">
              <a:cs typeface="Arial"/>
            </a:endParaRPr>
          </a:p>
          <a:p>
            <a:pPr marL="171450" indent="-171450">
              <a:buFont typeface="Arial" panose="020B0604020202020204" pitchFamily="34" charset="0"/>
              <a:buChar char="•"/>
            </a:pPr>
            <a:endParaRPr lang="en-AU" b="0" dirty="0"/>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F96802D2-558E-A338-5F1B-EC6C30FAB162}"/>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22</a:t>
            </a:fld>
            <a:endParaRPr lang="en-AU" dirty="0"/>
          </a:p>
        </p:txBody>
      </p:sp>
    </p:spTree>
    <p:extLst>
      <p:ext uri="{BB962C8B-B14F-4D97-AF65-F5344CB8AC3E}">
        <p14:creationId xmlns:p14="http://schemas.microsoft.com/office/powerpoint/2010/main" val="1586502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19A01-4D7E-67F3-BDA5-061CD5396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7E9E4-2DB6-C37A-DF95-AB016AB6D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86139C-512A-1B85-297A-082FF9932C4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27296F8-0D14-F1FA-97AB-4C71A1757983}"/>
              </a:ext>
            </a:extLst>
          </p:cNvPr>
          <p:cNvSpPr>
            <a:spLocks noGrp="1"/>
          </p:cNvSpPr>
          <p:nvPr>
            <p:ph type="sldNum" sz="quarter" idx="5"/>
          </p:nvPr>
        </p:nvSpPr>
        <p:spPr/>
        <p:txBody>
          <a:bodyPr/>
          <a:lstStyle/>
          <a:p>
            <a:pPr>
              <a:defRPr/>
            </a:pPr>
            <a:fld id="{7DC8D554-20BD-45E3-8F8F-C854CD9EEC52}" type="slidenum">
              <a:rPr lang="en-AU" smtClean="0"/>
              <a:pPr>
                <a:defRPr/>
              </a:pPr>
              <a:t>23</a:t>
            </a:fld>
            <a:endParaRPr lang="en-AU" dirty="0"/>
          </a:p>
        </p:txBody>
      </p:sp>
    </p:spTree>
    <p:extLst>
      <p:ext uri="{BB962C8B-B14F-4D97-AF65-F5344CB8AC3E}">
        <p14:creationId xmlns:p14="http://schemas.microsoft.com/office/powerpoint/2010/main" val="3548840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dirty="0">
                <a:latin typeface="Arial" panose="020B0604020202020204" pitchFamily="34" charset="0"/>
                <a:cs typeface="Arial" panose="020B0604020202020204" pitchFamily="34" charset="0"/>
              </a:rPr>
              <a:t>Explore the QCAA website to locate key resources to support educators in planning and embedding the CCPs. These include the advice and resource documents for the CCPs.</a:t>
            </a:r>
          </a:p>
          <a:p>
            <a:pPr>
              <a:defRPr/>
            </a:pPr>
            <a:endParaRPr lang="en-US" b="1" dirty="0">
              <a:solidFill>
                <a:srgbClr val="444444"/>
              </a:solidFill>
              <a:latin typeface="Arial" panose="020B0604020202020204" pitchFamily="34" charset="0"/>
              <a:cs typeface="Arial" panose="020B0604020202020204" pitchFamily="34" charset="0"/>
            </a:endParaRPr>
          </a:p>
          <a:p>
            <a:pPr>
              <a:buFont typeface="Arial" panose="020B0604020202020204" pitchFamily="34" charset="0"/>
              <a:defRPr/>
            </a:pPr>
            <a:r>
              <a:rPr lang="en-US" sz="1000" b="0" dirty="0"/>
              <a:t>Source: https://www.qcaa.qld.edu.au/p-10/aciq/version-9/cross-curriculum-priorities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24</a:t>
            </a:fld>
            <a:endParaRPr lang="en-AU" dirty="0"/>
          </a:p>
        </p:txBody>
      </p:sp>
    </p:spTree>
    <p:extLst>
      <p:ext uri="{BB962C8B-B14F-4D97-AF65-F5344CB8AC3E}">
        <p14:creationId xmlns:p14="http://schemas.microsoft.com/office/powerpoint/2010/main" val="2993295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1BF3E-8B95-EFE5-870E-CC9408C5B1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B32BE-31F2-5E39-ED04-CC21258E58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C01CC-2A17-09F4-E96D-8F8C3E968D9F}"/>
              </a:ext>
            </a:extLst>
          </p:cNvPr>
          <p:cNvSpPr>
            <a:spLocks noGrp="1"/>
          </p:cNvSpPr>
          <p:nvPr>
            <p:ph type="body" idx="1"/>
          </p:nvPr>
        </p:nvSpPr>
        <p:spPr/>
        <p:txBody>
          <a:bodyPr/>
          <a:lstStyle/>
          <a:p>
            <a:pPr>
              <a:buFont typeface="Arial" panose="020B0604020202020204" pitchFamily="34" charset="0"/>
            </a:pPr>
            <a:endParaRPr lang="en-US" sz="1000" dirty="0">
              <a:solidFill>
                <a:srgbClr val="0D0D0D"/>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000" b="0" dirty="0"/>
          </a:p>
        </p:txBody>
      </p:sp>
      <p:sp>
        <p:nvSpPr>
          <p:cNvPr id="4" name="Slide Number Placeholder 3">
            <a:extLst>
              <a:ext uri="{FF2B5EF4-FFF2-40B4-BE49-F238E27FC236}">
                <a16:creationId xmlns:a16="http://schemas.microsoft.com/office/drawing/2014/main" id="{82719B3A-3C20-7B4B-CA26-BD2882825C3E}"/>
              </a:ext>
            </a:extLst>
          </p:cNvPr>
          <p:cNvSpPr>
            <a:spLocks noGrp="1"/>
          </p:cNvSpPr>
          <p:nvPr>
            <p:ph type="sldNum" sz="quarter" idx="5"/>
          </p:nvPr>
        </p:nvSpPr>
        <p:spPr/>
        <p:txBody>
          <a:bodyPr/>
          <a:lstStyle/>
          <a:p>
            <a:pPr>
              <a:defRPr/>
            </a:pPr>
            <a:fld id="{7DC8D554-20BD-45E3-8F8F-C854CD9EEC52}" type="slidenum">
              <a:rPr lang="en-AU" smtClean="0"/>
              <a:pPr>
                <a:defRPr/>
              </a:pPr>
              <a:t>25</a:t>
            </a:fld>
            <a:endParaRPr lang="en-AU" dirty="0"/>
          </a:p>
        </p:txBody>
      </p:sp>
    </p:spTree>
    <p:extLst>
      <p:ext uri="{BB962C8B-B14F-4D97-AF65-F5344CB8AC3E}">
        <p14:creationId xmlns:p14="http://schemas.microsoft.com/office/powerpoint/2010/main" val="3864699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26</a:t>
            </a:fld>
            <a:endParaRPr lang="en-AU" dirty="0"/>
          </a:p>
        </p:txBody>
      </p:sp>
    </p:spTree>
    <p:extLst>
      <p:ext uri="{BB962C8B-B14F-4D97-AF65-F5344CB8AC3E}">
        <p14:creationId xmlns:p14="http://schemas.microsoft.com/office/powerpoint/2010/main" val="1226325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27</a:t>
            </a:fld>
            <a:endParaRPr lang="en-AU" dirty="0"/>
          </a:p>
        </p:txBody>
      </p:sp>
    </p:spTree>
    <p:extLst>
      <p:ext uri="{BB962C8B-B14F-4D97-AF65-F5344CB8AC3E}">
        <p14:creationId xmlns:p14="http://schemas.microsoft.com/office/powerpoint/2010/main" val="2000588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lvl="0"/>
            <a:fld id="{7DC8D554-20BD-45E3-8F8F-C854CD9EEC52}" type="slidenum">
              <a:rPr lang="en-AU" noProof="0" smtClean="0"/>
              <a:pPr lvl="0"/>
              <a:t>28</a:t>
            </a:fld>
            <a:endParaRPr lang="en-AU" noProof="0" dirty="0"/>
          </a:p>
        </p:txBody>
      </p:sp>
      <p:sp>
        <p:nvSpPr>
          <p:cNvPr id="6" name="Slide Image Placeholder 5">
            <a:extLst>
              <a:ext uri="{FF2B5EF4-FFF2-40B4-BE49-F238E27FC236}">
                <a16:creationId xmlns:a16="http://schemas.microsoft.com/office/drawing/2014/main" id="{AED65E95-70D5-AD72-59F0-49EF8F0963BD}"/>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168D10E6-FF57-09F1-4933-70FCA13D47A7}"/>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803030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29</a:t>
            </a:fld>
            <a:endParaRPr lang="en-AU" dirty="0"/>
          </a:p>
        </p:txBody>
      </p:sp>
    </p:spTree>
    <p:extLst>
      <p:ext uri="{BB962C8B-B14F-4D97-AF65-F5344CB8AC3E}">
        <p14:creationId xmlns:p14="http://schemas.microsoft.com/office/powerpoint/2010/main" val="336966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7DF8E-9599-03D0-8906-30ECDC8B8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DF871-2AB1-0DF0-45D2-8DE7A3051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845F2-C5ED-2B43-A1DB-C590B282DE8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CE452B9-D6BA-C5DD-EB6A-4D4C6F095F65}"/>
              </a:ext>
            </a:extLst>
          </p:cNvPr>
          <p:cNvSpPr>
            <a:spLocks noGrp="1"/>
          </p:cNvSpPr>
          <p:nvPr>
            <p:ph type="sldNum" sz="quarter" idx="5"/>
          </p:nvPr>
        </p:nvSpPr>
        <p:spPr/>
        <p:txBody>
          <a:bodyPr/>
          <a:lstStyle/>
          <a:p>
            <a:pPr>
              <a:defRPr/>
            </a:pPr>
            <a:fld id="{7DC8D554-20BD-45E3-8F8F-C854CD9EEC52}" type="slidenum">
              <a:rPr lang="en-AU" smtClean="0"/>
              <a:pPr>
                <a:defRPr/>
              </a:pPr>
              <a:t>3</a:t>
            </a:fld>
            <a:endParaRPr lang="en-AU" dirty="0"/>
          </a:p>
        </p:txBody>
      </p:sp>
    </p:spTree>
    <p:extLst>
      <p:ext uri="{BB962C8B-B14F-4D97-AF65-F5344CB8AC3E}">
        <p14:creationId xmlns:p14="http://schemas.microsoft.com/office/powerpoint/2010/main" val="3111135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b="0" dirty="0">
                <a:latin typeface="+mn-lt"/>
              </a:rPr>
              <a:t>The Australian Curriculum v9.0 has a three-dimensional structure consisting of eight learning areas, seven general capabilities (GCs) and three cross-curriculum priorities. </a:t>
            </a:r>
            <a:endParaRPr lang="en-US" dirty="0"/>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b="0" dirty="0">
                <a:latin typeface="+mn-lt"/>
              </a:rPr>
              <a:t>CCPs and GCs are incorporated in learning area content in ways that are appropriate and authentic; they are not separate learning areas or subjects.</a:t>
            </a:r>
            <a:endParaRPr lang="en-US" dirty="0">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95674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This diagram, developed by ACARA, represents the structure of the Sustainability CCP.</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It illustrates four distinct sections, known as sets of organising ideas.</a:t>
            </a:r>
            <a:r>
              <a:rPr lang="en-AU"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Each CCP includes its own diagram, outlining the specific sets of organising ideas within that priority.</a:t>
            </a:r>
          </a:p>
          <a:p>
            <a:pPr marL="171450" indent="-171450" rtl="0" fontAlgn="base">
              <a:buFont typeface="Arial" panose="020B0604020202020204" pitchFamily="34" charset="0"/>
              <a:buChar char="•"/>
            </a:pPr>
            <a:endParaRPr lang="en-AU" sz="1200" b="0"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AU" sz="1050" b="0" i="0" u="none" strike="noStrike" kern="1200" dirty="0">
                <a:solidFill>
                  <a:schemeClr val="tx1"/>
                </a:solidFill>
                <a:effectLst/>
                <a:latin typeface="+mn-lt"/>
                <a:ea typeface="+mn-ea"/>
                <a:cs typeface="+mn-cs"/>
              </a:rPr>
              <a:t>Source: https://www.australiancurriculum.edu.au/curriculum-information/understand-this-cross-curriculum-priority/sustainability</a:t>
            </a:r>
            <a:endParaRPr lang="en-AU" sz="105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a:t>
            </a:fld>
            <a:endParaRPr lang="en-AU" dirty="0"/>
          </a:p>
        </p:txBody>
      </p:sp>
    </p:spTree>
    <p:extLst>
      <p:ext uri="{BB962C8B-B14F-4D97-AF65-F5344CB8AC3E}">
        <p14:creationId xmlns:p14="http://schemas.microsoft.com/office/powerpoint/2010/main" val="134370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728F7-0503-AE0B-43C3-415BC2AB9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9E59E-B239-BDD4-C322-647BF3DF5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6EAAE-D0D2-E711-DFE4-A661A2E9F422}"/>
              </a:ext>
            </a:extLst>
          </p:cNvPr>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The</a:t>
            </a:r>
            <a:r>
              <a:rPr lang="en-AU" sz="1200" b="0" noProof="0" dirty="0">
                <a:latin typeface="+mn-lt"/>
              </a:rPr>
              <a:t> Sustainability CCP is structured according to four sets of organising ideas:</a:t>
            </a:r>
            <a:endParaRPr lang="en-AU" sz="1200" b="0" noProof="0" dirty="0">
              <a:latin typeface="+mn-lt"/>
              <a:cs typeface="Arial"/>
            </a:endParaRPr>
          </a:p>
          <a:p>
            <a:pPr marL="531450" lvl="2" indent="-171450">
              <a:buFont typeface="Courier New" panose="02070309020205020404" pitchFamily="49" charset="0"/>
              <a:buChar char="­"/>
            </a:pPr>
            <a:r>
              <a:rPr lang="en-AU" sz="1200" noProof="0" dirty="0">
                <a:latin typeface="+mn-lt"/>
              </a:rPr>
              <a:t>Systems</a:t>
            </a:r>
            <a:endParaRPr lang="en-AU" sz="1200" noProof="0" dirty="0">
              <a:latin typeface="+mn-lt"/>
              <a:cs typeface="Arial"/>
            </a:endParaRPr>
          </a:p>
          <a:p>
            <a:pPr marL="531450" lvl="2" indent="-171450">
              <a:buFont typeface="Courier New" panose="02070309020205020404" pitchFamily="49" charset="0"/>
              <a:buChar char="­"/>
            </a:pPr>
            <a:r>
              <a:rPr lang="en-AU" sz="1200" noProof="0" dirty="0">
                <a:latin typeface="+mn-lt"/>
              </a:rPr>
              <a:t>World views</a:t>
            </a:r>
            <a:endParaRPr lang="en-AU" sz="1200" noProof="0" dirty="0">
              <a:latin typeface="+mn-lt"/>
              <a:cs typeface="Arial"/>
            </a:endParaRPr>
          </a:p>
          <a:p>
            <a:pPr marL="531450" lvl="2" indent="-171450">
              <a:buFont typeface="Courier New" panose="02070309020205020404" pitchFamily="49" charset="0"/>
              <a:buChar char="­"/>
            </a:pPr>
            <a:r>
              <a:rPr lang="en-AU" sz="1200" noProof="0" dirty="0">
                <a:latin typeface="+mn-lt"/>
              </a:rPr>
              <a:t>Design</a:t>
            </a:r>
            <a:endParaRPr lang="en-AU" sz="1200" noProof="0" dirty="0">
              <a:latin typeface="+mn-lt"/>
              <a:cs typeface="Arial"/>
            </a:endParaRPr>
          </a:p>
          <a:p>
            <a:pPr marL="531450" lvl="2" indent="-171450">
              <a:buFont typeface="Courier New" panose="02070309020205020404" pitchFamily="49" charset="0"/>
              <a:buChar char="­"/>
            </a:pPr>
            <a:r>
              <a:rPr lang="en-AU" sz="1200" noProof="0" dirty="0">
                <a:latin typeface="+mn-lt"/>
              </a:rPr>
              <a:t>Futures.</a:t>
            </a:r>
            <a:endParaRPr lang="en-AU" sz="1200" noProof="0" dirty="0">
              <a:latin typeface="+mn-lt"/>
              <a:cs typeface="Arial"/>
            </a:endParaRPr>
          </a:p>
          <a:p>
            <a:pPr marL="171450" indent="-171450">
              <a:buFont typeface="Arial" panose="020B0604020202020204" pitchFamily="34" charset="0"/>
              <a:buChar char="•"/>
            </a:pPr>
            <a:r>
              <a:rPr lang="en-US" sz="1200" b="0" dirty="0">
                <a:latin typeface="+mn-lt"/>
              </a:rPr>
              <a:t>Each set of organising ideas is then broken down into organising ideas.</a:t>
            </a:r>
          </a:p>
        </p:txBody>
      </p:sp>
      <p:sp>
        <p:nvSpPr>
          <p:cNvPr id="4" name="Slide Number Placeholder 3">
            <a:extLst>
              <a:ext uri="{FF2B5EF4-FFF2-40B4-BE49-F238E27FC236}">
                <a16:creationId xmlns:a16="http://schemas.microsoft.com/office/drawing/2014/main" id="{CFAB8722-03E7-82E6-34D7-1E9DF7C0AE50}"/>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0942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organising ideas highlight</a:t>
            </a:r>
            <a:r>
              <a:rPr lang="en-US" dirty="0"/>
              <a:t> key knowledge, understanding, and skills related to Sustainability.</a:t>
            </a:r>
          </a:p>
          <a:p>
            <a:endParaRPr lang="en-US" dirty="0"/>
          </a:p>
          <a:p>
            <a:r>
              <a:rPr lang="en-US" sz="1050" dirty="0"/>
              <a:t>Source: https://www.australiancurriculum.edu.au/curriculum-information/understand-this-cross-curriculum-priority/sustainability</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a:t>
            </a:fld>
            <a:endParaRPr lang="en-AU" dirty="0"/>
          </a:p>
        </p:txBody>
      </p:sp>
    </p:spTree>
    <p:extLst>
      <p:ext uri="{BB962C8B-B14F-4D97-AF65-F5344CB8AC3E}">
        <p14:creationId xmlns:p14="http://schemas.microsoft.com/office/powerpoint/2010/main" val="942983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3F77-1414-DBAE-F55A-D99670CD9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8C2B8-F976-AF05-5454-A806642EE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31012-D9BD-6B31-786E-B08BE77B8DF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BF4E79C-9F8D-6E09-04AA-CA679C489FB0}"/>
              </a:ext>
            </a:extLst>
          </p:cNvPr>
          <p:cNvSpPr>
            <a:spLocks noGrp="1"/>
          </p:cNvSpPr>
          <p:nvPr>
            <p:ph type="sldNum" sz="quarter" idx="5"/>
          </p:nvPr>
        </p:nvSpPr>
        <p:spPr/>
        <p:txBody>
          <a:bodyPr/>
          <a:lstStyle/>
          <a:p>
            <a:pPr>
              <a:defRPr/>
            </a:pPr>
            <a:fld id="{7DC8D554-20BD-45E3-8F8F-C854CD9EEC52}" type="slidenum">
              <a:rPr lang="en-AU" smtClean="0"/>
              <a:pPr>
                <a:defRPr/>
              </a:pPr>
              <a:t>8</a:t>
            </a:fld>
            <a:endParaRPr lang="en-AU" dirty="0"/>
          </a:p>
        </p:txBody>
      </p:sp>
    </p:spTree>
    <p:extLst>
      <p:ext uri="{BB962C8B-B14F-4D97-AF65-F5344CB8AC3E}">
        <p14:creationId xmlns:p14="http://schemas.microsoft.com/office/powerpoint/2010/main" val="1194375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20" y="4783306"/>
            <a:ext cx="5445760" cy="4855993"/>
          </a:xfrm>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b="0" i="0" dirty="0">
                <a:solidFill>
                  <a:schemeClr val="tx1"/>
                </a:solidFill>
                <a:effectLst/>
                <a:cs typeface="Arial"/>
              </a:rPr>
              <a:t>The Key connections section of the Australian Curriculum v9.0 provides information on how the Sustainability CCP may be developed within each learning area.</a:t>
            </a:r>
            <a:endParaRPr lang="en-US" b="0" i="0" dirty="0">
              <a:solidFill>
                <a:schemeClr val="tx1"/>
              </a:solidFill>
              <a:effectLst/>
              <a:cs typeface="Arial" panose="020B0604020202020204" pitchFamily="34" charset="0"/>
            </a:endParaRPr>
          </a:p>
          <a:p>
            <a:pPr marL="171450" marR="0" lvl="0" indent="-171450" algn="l" defTabSz="914400" rtl="0" eaLnBrk="0" fontAlgn="base" latinLnBrk="0" hangingPunct="0">
              <a:lnSpc>
                <a:spcPct val="107000"/>
              </a:lnSpc>
              <a:spcBef>
                <a:spcPct val="30000"/>
              </a:spcBef>
              <a:spcAft>
                <a:spcPts val="0"/>
              </a:spcAft>
              <a:buClrTx/>
              <a:buSzTx/>
              <a:buFont typeface="Arial" panose="020B0604020202020204" pitchFamily="34" charset="0"/>
              <a:buChar char="•"/>
              <a:tabLst/>
              <a:defRPr/>
            </a:pPr>
            <a:r>
              <a:rPr lang="en-US" b="0" i="0" dirty="0">
                <a:solidFill>
                  <a:srgbClr val="000000"/>
                </a:solidFill>
                <a:effectLst/>
                <a:cs typeface="Arial" panose="020B0604020202020204" pitchFamily="34" charset="0"/>
              </a:rPr>
              <a:t>This section is found under the Understand this cross-curriculum priority section of the Australian Curriculum website. </a:t>
            </a:r>
          </a:p>
          <a:p>
            <a:pPr marL="171450" marR="0" lvl="0" indent="-171450" algn="l" defTabSz="914400" rtl="0" eaLnBrk="0" fontAlgn="base" latinLnBrk="0" hangingPunct="0">
              <a:lnSpc>
                <a:spcPct val="107000"/>
              </a:lnSpc>
              <a:spcBef>
                <a:spcPct val="30000"/>
              </a:spcBef>
              <a:spcAft>
                <a:spcPts val="0"/>
              </a:spcAft>
              <a:buClrTx/>
              <a:buSzTx/>
              <a:buFont typeface="Arial" panose="020B0604020202020204" pitchFamily="34" charset="0"/>
              <a:buChar char="•"/>
              <a:tabLst/>
              <a:defRPr/>
            </a:pPr>
            <a:r>
              <a:rPr lang="en-AU" dirty="0"/>
              <a:t>The example for The Arts highlights how students can explore how artists represent ideas about sustainable futures and learn to make creative choices, such as the materials they use, that reflect sustainable and culturally respectful practices.  to develop sustainable living, equity and social justice. </a:t>
            </a:r>
            <a:endParaRPr lang="en-AU" dirty="0">
              <a:cs typeface="Arial"/>
            </a:endParaRPr>
          </a:p>
          <a:p>
            <a:pPr marL="171450" marR="0" lvl="0" indent="-171450" algn="l" defTabSz="914400" rtl="0" eaLnBrk="0" fontAlgn="base" latinLnBrk="0" hangingPunct="0">
              <a:lnSpc>
                <a:spcPct val="107000"/>
              </a:lnSpc>
              <a:spcBef>
                <a:spcPct val="30000"/>
              </a:spcBef>
              <a:spcAft>
                <a:spcPts val="0"/>
              </a:spcAft>
              <a:buClrTx/>
              <a:buSzTx/>
              <a:buFont typeface="Arial" panose="020B0604020202020204" pitchFamily="34" charset="0"/>
              <a:buChar char="•"/>
              <a:tabLst/>
              <a:defRPr/>
            </a:pPr>
            <a:r>
              <a:rPr lang="en-US" dirty="0">
                <a:solidFill>
                  <a:schemeClr val="tx1"/>
                </a:solidFill>
                <a:cs typeface="Arial" panose="020B0604020202020204" pitchFamily="34" charset="0"/>
              </a:rPr>
              <a:t>When developing teaching and learning sequences that address this priority, teachers are also encouraged to: </a:t>
            </a:r>
          </a:p>
          <a:p>
            <a:pPr marL="530860" lvl="2" indent="-171450">
              <a:buFont typeface="Arial" panose="020B0604020202020204" pitchFamily="34" charset="0"/>
              <a:buChar char="−"/>
            </a:pPr>
            <a:r>
              <a:rPr lang="en-US" dirty="0">
                <a:solidFill>
                  <a:schemeClr val="tx1"/>
                </a:solidFill>
                <a:cs typeface="Arial" panose="020B0604020202020204" pitchFamily="34" charset="0"/>
              </a:rPr>
              <a:t>draw on their school’s context to support and inform the engagement of the capability within their individual setting </a:t>
            </a:r>
          </a:p>
          <a:p>
            <a:pPr marL="530860" lvl="2" indent="-171450">
              <a:buFont typeface="Arial" panose="020B0604020202020204" pitchFamily="34" charset="0"/>
              <a:buChar char="−"/>
            </a:pPr>
            <a:r>
              <a:rPr lang="en-US" dirty="0">
                <a:solidFill>
                  <a:schemeClr val="tx1"/>
                </a:solidFill>
                <a:cs typeface="Arial" panose="020B0604020202020204" pitchFamily="34" charset="0"/>
              </a:rPr>
              <a:t>use the elements of the priority as scaffolding to develop and enrich content knowledge, understanding and skills within the learning area/s. </a:t>
            </a:r>
          </a:p>
          <a:p>
            <a:pPr marL="0" marR="0" lvl="0" indent="0" algn="l" defTabSz="914400" rtl="0" eaLnBrk="0" fontAlgn="base" latinLnBrk="0" hangingPunct="0">
              <a:lnSpc>
                <a:spcPct val="107000"/>
              </a:lnSpc>
              <a:spcBef>
                <a:spcPct val="30000"/>
              </a:spcBef>
              <a:spcAft>
                <a:spcPts val="0"/>
              </a:spcAft>
              <a:buClrTx/>
              <a:buSzTx/>
              <a:buFont typeface="Arial" panose="020B0604020202020204" pitchFamily="34" charset="0"/>
              <a:buNone/>
              <a:tabLst/>
              <a:defRPr/>
            </a:pPr>
            <a:endParaRPr lang="en-US" b="0" i="0" dirty="0">
              <a:solidFill>
                <a:srgbClr val="000000"/>
              </a:solidFill>
              <a:effectLst/>
              <a:cs typeface="Arial" panose="020B0604020202020204" pitchFamily="34" charset="0"/>
            </a:endParaRPr>
          </a:p>
          <a:p>
            <a:pPr marL="0" marR="0" lvl="0" indent="0" algn="l" defTabSz="914400" rtl="0" eaLnBrk="0" fontAlgn="base" latinLnBrk="0" hangingPunct="0">
              <a:lnSpc>
                <a:spcPct val="107000"/>
              </a:lnSpc>
              <a:spcBef>
                <a:spcPct val="30000"/>
              </a:spcBef>
              <a:spcAft>
                <a:spcPts val="0"/>
              </a:spcAft>
              <a:buClrTx/>
              <a:buSzTx/>
              <a:buFont typeface="Arial" panose="020B0604020202020204" pitchFamily="34" charset="0"/>
              <a:buNone/>
              <a:tabLst/>
              <a:defRPr/>
            </a:pPr>
            <a:r>
              <a:rPr lang="en-US" sz="1050" b="0" i="0" dirty="0">
                <a:solidFill>
                  <a:srgbClr val="000000"/>
                </a:solidFill>
                <a:effectLst/>
                <a:cs typeface="Arial" panose="020B0604020202020204" pitchFamily="34" charset="0"/>
              </a:rPr>
              <a:t>Source: http://www.australiancurriculum.edu.au/curriculum-information/understand-this-cross-curriculum-priority/sustainability#accordion-7b93a5b466-item-ee4e927d42</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a:t>
            </a:fld>
            <a:endParaRPr lang="en-AU" dirty="0"/>
          </a:p>
        </p:txBody>
      </p:sp>
    </p:spTree>
    <p:extLst>
      <p:ext uri="{BB962C8B-B14F-4D97-AF65-F5344CB8AC3E}">
        <p14:creationId xmlns:p14="http://schemas.microsoft.com/office/powerpoint/2010/main" val="2710039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hyperlink" Target="https://www.qcaa.qld.edu.au/copyright" TargetMode="Externa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www.instagram.com/myqce/" TargetMode="External"/><Relationship Id="rId13" Type="http://schemas.openxmlformats.org/officeDocument/2006/relationships/hyperlink" Target="https://www.linkedin.com/company/queensland-curriculum-and-assessment-authority" TargetMode="External"/><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2.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11" Type="http://schemas.openxmlformats.org/officeDocument/2006/relationships/image" Target="../media/image21.png"/><Relationship Id="rId5" Type="http://schemas.openxmlformats.org/officeDocument/2006/relationships/image" Target="../media/image18.svg"/><Relationship Id="rId10" Type="http://schemas.openxmlformats.org/officeDocument/2006/relationships/hyperlink" Target="http://www.facebook.com/qcaa.qld.edu.au" TargetMode="External"/><Relationship Id="rId4" Type="http://schemas.openxmlformats.org/officeDocument/2006/relationships/image" Target="../media/image17.png"/><Relationship Id="rId9" Type="http://schemas.openxmlformats.org/officeDocument/2006/relationships/hyperlink" Target="http://www.youtube.com/user/TheQCAA" TargetMode="Externa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hyperlink" Target="https://www.qcaa.qld.edu.au/copyright"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Laptop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5051D4-810A-7B18-3FCD-CE7EA916F2F3}"/>
              </a:ext>
            </a:extLst>
          </p:cNvPr>
          <p:cNvPicPr>
            <a:picLocks noChangeAspect="1"/>
          </p:cNvPicPr>
          <p:nvPr userDrawn="1"/>
        </p:nvPicPr>
        <p:blipFill>
          <a:blip r:embed="rId2">
            <a:extLst>
              <a:ext uri="{28A0092B-C50C-407E-A947-70E740481C1C}">
                <a14:useLocalDpi xmlns:a14="http://schemas.microsoft.com/office/drawing/2010/main" val="0"/>
              </a:ext>
            </a:extLst>
          </a:blip>
          <a:srcRect t="2779" b="43411"/>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620D629C-29A9-449D-87E3-78C9CAEB1541}"/>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0FFE5E81-09C8-85EC-0EC0-1977F9B55BD2}"/>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B6C36812-1A26-B82D-149A-08D43EE7BFDB}"/>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1914185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at we ask of you (five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5" name="Picture Placeholder 3">
            <a:extLst>
              <a:ext uri="{FF2B5EF4-FFF2-40B4-BE49-F238E27FC236}">
                <a16:creationId xmlns:a16="http://schemas.microsoft.com/office/drawing/2014/main" id="{FFFDDA72-4681-1EC3-A884-E53B0A716BED}"/>
              </a:ext>
            </a:extLst>
          </p:cNvPr>
          <p:cNvSpPr>
            <a:spLocks noGrp="1"/>
          </p:cNvSpPr>
          <p:nvPr>
            <p:ph type="pic" sz="quarter" idx="10" hasCustomPrompt="1"/>
          </p:nvPr>
        </p:nvSpPr>
        <p:spPr>
          <a:xfrm>
            <a:off x="331148" y="1896750"/>
            <a:ext cx="1350000" cy="1350000"/>
          </a:xfrm>
        </p:spPr>
        <p:txBody>
          <a:bodyPr/>
          <a:lstStyle>
            <a:lvl1pPr>
              <a:defRPr/>
            </a:lvl1pPr>
          </a:lstStyle>
          <a:p>
            <a:r>
              <a:rPr lang="en-AU" dirty="0"/>
              <a:t>Icon</a:t>
            </a:r>
          </a:p>
        </p:txBody>
      </p:sp>
      <p:sp>
        <p:nvSpPr>
          <p:cNvPr id="6" name="Picture Placeholder 4">
            <a:extLst>
              <a:ext uri="{FF2B5EF4-FFF2-40B4-BE49-F238E27FC236}">
                <a16:creationId xmlns:a16="http://schemas.microsoft.com/office/drawing/2014/main" id="{6D5C8039-1CC2-AFB7-3F93-40E6DBAF8764}"/>
              </a:ext>
            </a:extLst>
          </p:cNvPr>
          <p:cNvSpPr>
            <a:spLocks noGrp="1"/>
          </p:cNvSpPr>
          <p:nvPr>
            <p:ph type="pic" sz="quarter" idx="11" hasCustomPrompt="1"/>
          </p:nvPr>
        </p:nvSpPr>
        <p:spPr>
          <a:xfrm>
            <a:off x="2115979" y="1896750"/>
            <a:ext cx="1350000" cy="1350000"/>
          </a:xfrm>
        </p:spPr>
        <p:txBody>
          <a:bodyPr/>
          <a:lstStyle>
            <a:lvl1pPr>
              <a:defRPr/>
            </a:lvl1pPr>
          </a:lstStyle>
          <a:p>
            <a:r>
              <a:rPr lang="en-AU" dirty="0"/>
              <a:t>Icon</a:t>
            </a:r>
          </a:p>
        </p:txBody>
      </p:sp>
      <p:sp>
        <p:nvSpPr>
          <p:cNvPr id="8" name="Picture Placeholder 5">
            <a:extLst>
              <a:ext uri="{FF2B5EF4-FFF2-40B4-BE49-F238E27FC236}">
                <a16:creationId xmlns:a16="http://schemas.microsoft.com/office/drawing/2014/main" id="{225CC6BB-124D-0553-278D-153A6C29AB71}"/>
              </a:ext>
            </a:extLst>
          </p:cNvPr>
          <p:cNvSpPr>
            <a:spLocks noGrp="1"/>
          </p:cNvSpPr>
          <p:nvPr>
            <p:ph type="pic" sz="quarter" idx="12" hasCustomPrompt="1"/>
          </p:nvPr>
        </p:nvSpPr>
        <p:spPr>
          <a:xfrm>
            <a:off x="3900810" y="1896750"/>
            <a:ext cx="1350000" cy="1350000"/>
          </a:xfrm>
        </p:spPr>
        <p:txBody>
          <a:bodyPr/>
          <a:lstStyle>
            <a:lvl1pPr>
              <a:defRPr/>
            </a:lvl1pPr>
          </a:lstStyle>
          <a:p>
            <a:r>
              <a:rPr lang="en-AU" dirty="0"/>
              <a:t>Icon</a:t>
            </a:r>
          </a:p>
        </p:txBody>
      </p:sp>
      <p:sp>
        <p:nvSpPr>
          <p:cNvPr id="9" name="Picture Placeholder 6">
            <a:extLst>
              <a:ext uri="{FF2B5EF4-FFF2-40B4-BE49-F238E27FC236}">
                <a16:creationId xmlns:a16="http://schemas.microsoft.com/office/drawing/2014/main" id="{D165F3F7-F090-66E6-E6DD-51641C50B8E2}"/>
              </a:ext>
            </a:extLst>
          </p:cNvPr>
          <p:cNvSpPr>
            <a:spLocks noGrp="1"/>
          </p:cNvSpPr>
          <p:nvPr>
            <p:ph type="pic" sz="quarter" idx="13" hasCustomPrompt="1"/>
          </p:nvPr>
        </p:nvSpPr>
        <p:spPr>
          <a:xfrm>
            <a:off x="5685641" y="1896750"/>
            <a:ext cx="1350000" cy="1350000"/>
          </a:xfrm>
        </p:spPr>
        <p:txBody>
          <a:bodyPr/>
          <a:lstStyle>
            <a:lvl1pPr>
              <a:defRPr/>
            </a:lvl1pPr>
          </a:lstStyle>
          <a:p>
            <a:r>
              <a:rPr lang="en-AU" dirty="0"/>
              <a:t>Icon</a:t>
            </a:r>
          </a:p>
        </p:txBody>
      </p:sp>
      <p:sp>
        <p:nvSpPr>
          <p:cNvPr id="10" name="Picture Placeholder 7">
            <a:extLst>
              <a:ext uri="{FF2B5EF4-FFF2-40B4-BE49-F238E27FC236}">
                <a16:creationId xmlns:a16="http://schemas.microsoft.com/office/drawing/2014/main" id="{15C51AA5-BD16-86FC-964B-1DFD4FE08338}"/>
              </a:ext>
            </a:extLst>
          </p:cNvPr>
          <p:cNvSpPr>
            <a:spLocks noGrp="1"/>
          </p:cNvSpPr>
          <p:nvPr>
            <p:ph type="pic" sz="quarter" idx="14" hasCustomPrompt="1"/>
          </p:nvPr>
        </p:nvSpPr>
        <p:spPr>
          <a:xfrm>
            <a:off x="7470472" y="1896750"/>
            <a:ext cx="1350000" cy="1350000"/>
          </a:xfrm>
        </p:spPr>
        <p:txBody>
          <a:bodyPr/>
          <a:lstStyle>
            <a:lvl1pPr>
              <a:defRPr/>
            </a:lvl1pPr>
          </a:lstStyle>
          <a:p>
            <a:r>
              <a:rPr lang="en-AU" dirty="0"/>
              <a:t>Icon</a:t>
            </a:r>
          </a:p>
        </p:txBody>
      </p:sp>
    </p:spTree>
    <p:extLst>
      <p:ext uri="{BB962C8B-B14F-4D97-AF65-F5344CB8AC3E}">
        <p14:creationId xmlns:p14="http://schemas.microsoft.com/office/powerpoint/2010/main" val="99322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3817381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number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marL="205200" indent="-360000">
              <a:spcBef>
                <a:spcPts val="300"/>
              </a:spcBef>
              <a:buFont typeface="+mj-lt"/>
              <a:buAutoNum type="arabicPeriod"/>
              <a:defRPr>
                <a:latin typeface="Arial" panose="020B0604020202020204" pitchFamily="34" charset="0"/>
                <a:cs typeface="Arial" panose="020B0604020202020204" pitchFamily="34" charset="0"/>
              </a:defRPr>
            </a:lvl2pPr>
            <a:lvl3pPr marL="720000" indent="-360000">
              <a:spcBef>
                <a:spcPts val="300"/>
              </a:spcBef>
              <a:buFont typeface="+mj-lt"/>
              <a:buAutoNum type="alphaLcPeriod"/>
              <a:defRPr>
                <a:latin typeface="Arial" panose="020B0604020202020204" pitchFamily="34" charset="0"/>
                <a:cs typeface="Arial" panose="020B0604020202020204" pitchFamily="34" charset="0"/>
              </a:defRPr>
            </a:lvl3pPr>
            <a:lvl4pPr marL="1080000" indent="-360000">
              <a:spcBef>
                <a:spcPts val="300"/>
              </a:spcBef>
              <a:buFont typeface="+mj-lt"/>
              <a:buAutoNum type="romanLcPeriod"/>
              <a:defRPr>
                <a:latin typeface="Arial" panose="020B0604020202020204" pitchFamily="34" charset="0"/>
                <a:cs typeface="Arial" panose="020B0604020202020204" pitchFamily="34" charset="0"/>
              </a:defRPr>
            </a:lvl4pPr>
            <a:lvl5pPr marL="1080000">
              <a:defRPr/>
            </a:lvl5pPr>
            <a:lvl6pPr marL="1080000">
              <a:defRPr/>
            </a:lvl6pPr>
            <a:lvl7pPr marL="1080000">
              <a:defRPr/>
            </a:lvl7pPr>
            <a:lvl8pPr marL="1080000">
              <a:defRPr/>
            </a:lvl8pPr>
            <a:lvl9pPr marL="1080000">
              <a:defRPr/>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B8CECEC1-1A48-D8CB-CC89-1F886ADE27E4}"/>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84610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 (singl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1147929"/>
            <a:ext cx="8496000" cy="3678822"/>
          </a:xfrm>
        </p:spPr>
        <p:txBody>
          <a:bodyPr/>
          <a:lstStyle>
            <a:lvl1pPr>
              <a:defRPr b="0">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
        <p:nvSpPr>
          <p:cNvPr id="6" name="Title 1">
            <a:extLst>
              <a:ext uri="{FF2B5EF4-FFF2-40B4-BE49-F238E27FC236}">
                <a16:creationId xmlns:a16="http://schemas.microsoft.com/office/drawing/2014/main" id="{46DA7CD4-A73D-82A9-A93D-AE13181BF40D}"/>
              </a:ext>
            </a:extLst>
          </p:cNvPr>
          <p:cNvSpPr txBox="1">
            <a:spLocks/>
          </p:cNvSpPr>
          <p:nvPr userDrawn="1"/>
        </p:nvSpPr>
        <p:spPr>
          <a:xfrm>
            <a:off x="327025" y="771411"/>
            <a:ext cx="8497888" cy="36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Bef>
                <a:spcPts val="600"/>
              </a:spcBef>
              <a:spcAft>
                <a:spcPts val="0"/>
              </a:spcAft>
            </a:pPr>
            <a:r>
              <a:rPr lang="en-US" sz="2000" dirty="0">
                <a:solidFill>
                  <a:schemeClr val="accent3"/>
                </a:solidFill>
              </a:rPr>
              <a:t>In a moment …</a:t>
            </a:r>
            <a:endParaRPr lang="en-AU" sz="2000" dirty="0">
              <a:solidFill>
                <a:schemeClr val="accent3"/>
              </a:solidFill>
            </a:endParaRPr>
          </a:p>
        </p:txBody>
      </p:sp>
    </p:spTree>
    <p:extLst>
      <p:ext uri="{BB962C8B-B14F-4D97-AF65-F5344CB8AC3E}">
        <p14:creationId xmlns:p14="http://schemas.microsoft.com/office/powerpoint/2010/main" val="4244876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vity (two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1147929"/>
            <a:ext cx="8496000" cy="3678822"/>
          </a:xfrm>
        </p:spPr>
        <p:txBody>
          <a:bodyPr/>
          <a:lstStyle>
            <a:lvl1pPr>
              <a:defRPr b="0">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
        <p:nvSpPr>
          <p:cNvPr id="6" name="Title 1">
            <a:extLst>
              <a:ext uri="{FF2B5EF4-FFF2-40B4-BE49-F238E27FC236}">
                <a16:creationId xmlns:a16="http://schemas.microsoft.com/office/drawing/2014/main" id="{46DA7CD4-A73D-82A9-A93D-AE13181BF40D}"/>
              </a:ext>
            </a:extLst>
          </p:cNvPr>
          <p:cNvSpPr txBox="1">
            <a:spLocks/>
          </p:cNvSpPr>
          <p:nvPr userDrawn="1"/>
        </p:nvSpPr>
        <p:spPr>
          <a:xfrm>
            <a:off x="327025" y="771411"/>
            <a:ext cx="8497888" cy="36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Bef>
                <a:spcPts val="600"/>
              </a:spcBef>
              <a:spcAft>
                <a:spcPts val="0"/>
              </a:spcAft>
            </a:pPr>
            <a:r>
              <a:rPr lang="en-US" sz="2000" dirty="0">
                <a:solidFill>
                  <a:schemeClr val="accent3"/>
                </a:solidFill>
              </a:rPr>
              <a:t>In a moment …</a:t>
            </a:r>
            <a:endParaRPr lang="en-AU" sz="2000" dirty="0">
              <a:solidFill>
                <a:schemeClr val="accent3"/>
              </a:solidFill>
            </a:endParaRPr>
          </a:p>
        </p:txBody>
      </p:sp>
      <p:sp>
        <p:nvSpPr>
          <p:cNvPr id="4" name="Picture Placeholder 5">
            <a:extLst>
              <a:ext uri="{FF2B5EF4-FFF2-40B4-BE49-F238E27FC236}">
                <a16:creationId xmlns:a16="http://schemas.microsoft.com/office/drawing/2014/main" id="{EB660AC0-F68D-A434-995E-A553639353B0}"/>
              </a:ext>
            </a:extLst>
          </p:cNvPr>
          <p:cNvSpPr>
            <a:spLocks noGrp="1"/>
          </p:cNvSpPr>
          <p:nvPr>
            <p:ph type="pic" sz="quarter" idx="11" hasCustomPrompt="1"/>
          </p:nvPr>
        </p:nvSpPr>
        <p:spPr>
          <a:xfrm>
            <a:off x="6912000"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920138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R co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5">
            <a:extLst>
              <a:ext uri="{FF2B5EF4-FFF2-40B4-BE49-F238E27FC236}">
                <a16:creationId xmlns:a16="http://schemas.microsoft.com/office/drawing/2014/main" id="{B8CECEC1-1A48-D8CB-CC89-1F886ADE27E4}"/>
              </a:ext>
            </a:extLst>
          </p:cNvPr>
          <p:cNvSpPr>
            <a:spLocks noGrp="1"/>
          </p:cNvSpPr>
          <p:nvPr>
            <p:ph type="pic" sz="quarter" idx="10" hasCustomPrompt="1"/>
          </p:nvPr>
        </p:nvSpPr>
        <p:spPr>
          <a:xfrm>
            <a:off x="7024913" y="3003775"/>
            <a:ext cx="1800000" cy="1800000"/>
          </a:xfrm>
        </p:spPr>
        <p:txBody>
          <a:bodyPr>
            <a:normAutofit/>
          </a:bodyPr>
          <a:lstStyle>
            <a:lvl1pPr>
              <a:defRPr sz="1000"/>
            </a:lvl1pPr>
          </a:lstStyle>
          <a:p>
            <a:r>
              <a:rPr lang="en-AU" dirty="0"/>
              <a:t>QR code</a:t>
            </a:r>
          </a:p>
        </p:txBody>
      </p:sp>
    </p:spTree>
    <p:extLst>
      <p:ext uri="{BB962C8B-B14F-4D97-AF65-F5344CB8AC3E}">
        <p14:creationId xmlns:p14="http://schemas.microsoft.com/office/powerpoint/2010/main" val="2537195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and source (sing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8496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5">
            <a:extLst>
              <a:ext uri="{FF2B5EF4-FFF2-40B4-BE49-F238E27FC236}">
                <a16:creationId xmlns:a16="http://schemas.microsoft.com/office/drawing/2014/main" id="{2B464933-429E-4892-A661-B30F35246571}"/>
              </a:ext>
            </a:extLst>
          </p:cNvPr>
          <p:cNvSpPr>
            <a:spLocks noGrp="1"/>
          </p:cNvSpPr>
          <p:nvPr>
            <p:ph type="body" sz="quarter" idx="12" hasCustomPrompt="1"/>
          </p:nvPr>
        </p:nvSpPr>
        <p:spPr>
          <a:xfrm>
            <a:off x="327600" y="4443775"/>
            <a:ext cx="8496300" cy="360000"/>
          </a:xfrm>
        </p:spPr>
        <p:txBody>
          <a:bodyPr anchor="b" anchorCtr="0">
            <a:normAutofit/>
          </a:bodyPr>
          <a:lstStyle>
            <a:lvl1pPr>
              <a:spcBef>
                <a:spcPts val="300"/>
              </a:spcBef>
              <a:defRPr sz="900">
                <a:latin typeface="Arial" panose="020B0604020202020204" pitchFamily="34" charset="0"/>
                <a:cs typeface="Arial" panose="020B0604020202020204" pitchFamily="34" charset="0"/>
              </a:defRPr>
            </a:lvl1pPr>
          </a:lstStyle>
          <a:p>
            <a:pPr lvl="0"/>
            <a:r>
              <a:rPr lang="en-US"/>
              <a:t>Source: [Author], [Date].</a:t>
            </a:r>
          </a:p>
        </p:txBody>
      </p:sp>
    </p:spTree>
    <p:extLst>
      <p:ext uri="{BB962C8B-B14F-4D97-AF65-F5344CB8AC3E}">
        <p14:creationId xmlns:p14="http://schemas.microsoft.com/office/powerpoint/2010/main" val="1772137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s and sources (dou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5" name="Text Placeholder 5">
            <a:extLst>
              <a:ext uri="{FF2B5EF4-FFF2-40B4-BE49-F238E27FC236}">
                <a16:creationId xmlns:a16="http://schemas.microsoft.com/office/drawing/2014/main" id="{DD1EECA1-1EA1-4E5E-87CB-10903A9F2B87}"/>
              </a:ext>
            </a:extLst>
          </p:cNvPr>
          <p:cNvSpPr>
            <a:spLocks noGrp="1"/>
          </p:cNvSpPr>
          <p:nvPr>
            <p:ph type="body" sz="quarter" idx="12" hasCustomPrompt="1"/>
          </p:nvPr>
        </p:nvSpPr>
        <p:spPr>
          <a:xfrm>
            <a:off x="327600" y="4443775"/>
            <a:ext cx="4104000" cy="360000"/>
          </a:xfrm>
        </p:spPr>
        <p:txBody>
          <a:bodyPr anchor="b" anchorCtr="0">
            <a:normAutofit/>
          </a:bodyPr>
          <a:lstStyle>
            <a:lvl1pPr>
              <a:spcBef>
                <a:spcPts val="300"/>
              </a:spcBef>
              <a:defRPr sz="900" b="0">
                <a:latin typeface="Arial" panose="020B0604020202020204" pitchFamily="34" charset="0"/>
                <a:cs typeface="Arial" panose="020B0604020202020204" pitchFamily="34" charset="0"/>
              </a:defRPr>
            </a:lvl1pPr>
          </a:lstStyle>
          <a:p>
            <a:pPr lvl="0"/>
            <a:r>
              <a:rPr lang="en-US"/>
              <a:t>Source: [Author], [Date].</a:t>
            </a:r>
          </a:p>
        </p:txBody>
      </p:sp>
      <p:sp>
        <p:nvSpPr>
          <p:cNvPr id="6" name="Text Placeholder 5">
            <a:extLst>
              <a:ext uri="{FF2B5EF4-FFF2-40B4-BE49-F238E27FC236}">
                <a16:creationId xmlns:a16="http://schemas.microsoft.com/office/drawing/2014/main" id="{C8A54F64-B37E-4FBE-B96A-EDCC71221E3F}"/>
              </a:ext>
            </a:extLst>
          </p:cNvPr>
          <p:cNvSpPr>
            <a:spLocks noGrp="1"/>
          </p:cNvSpPr>
          <p:nvPr>
            <p:ph type="body" sz="quarter" idx="13" hasCustomPrompt="1"/>
          </p:nvPr>
        </p:nvSpPr>
        <p:spPr>
          <a:xfrm>
            <a:off x="4712955" y="4443775"/>
            <a:ext cx="4104000" cy="360000"/>
          </a:xfrm>
        </p:spPr>
        <p:txBody>
          <a:bodyPr anchor="b" anchorCtr="0">
            <a:normAutofit/>
          </a:bodyPr>
          <a:lstStyle>
            <a:lvl1pPr>
              <a:spcBef>
                <a:spcPts val="300"/>
              </a:spcBef>
              <a:defRPr sz="900">
                <a:latin typeface="Arial" panose="020B0604020202020204" pitchFamily="34" charset="0"/>
                <a:cs typeface="Arial" panose="020B0604020202020204" pitchFamily="34" charset="0"/>
              </a:defRPr>
            </a:lvl1pPr>
          </a:lstStyle>
          <a:p>
            <a:pPr lvl="0"/>
            <a:r>
              <a:rPr lang="en-US"/>
              <a:t>Source: [Author], [Date].</a:t>
            </a:r>
          </a:p>
        </p:txBody>
      </p:sp>
      <p:sp>
        <p:nvSpPr>
          <p:cNvPr id="12" name="Content Placeholder 2">
            <a:extLst>
              <a:ext uri="{FF2B5EF4-FFF2-40B4-BE49-F238E27FC236}">
                <a16:creationId xmlns:a16="http://schemas.microsoft.com/office/drawing/2014/main" id="{5A170BE2-BF3B-04FB-D601-150C9B29D85A}"/>
              </a:ext>
            </a:extLst>
          </p:cNvPr>
          <p:cNvSpPr>
            <a:spLocks noGrp="1"/>
          </p:cNvSpPr>
          <p:nvPr>
            <p:ph idx="14"/>
          </p:nvPr>
        </p:nvSpPr>
        <p:spPr>
          <a:xfrm>
            <a:off x="327025" y="771550"/>
            <a:ext cx="4104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a:extLst>
              <a:ext uri="{FF2B5EF4-FFF2-40B4-BE49-F238E27FC236}">
                <a16:creationId xmlns:a16="http://schemas.microsoft.com/office/drawing/2014/main" id="{71A747E0-806C-D506-B32A-AFC467D8C63C}"/>
              </a:ext>
            </a:extLst>
          </p:cNvPr>
          <p:cNvSpPr>
            <a:spLocks noGrp="1"/>
          </p:cNvSpPr>
          <p:nvPr>
            <p:ph idx="15"/>
          </p:nvPr>
        </p:nvSpPr>
        <p:spPr>
          <a:xfrm>
            <a:off x="4712400" y="771550"/>
            <a:ext cx="4104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19094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4742822-94F7-480A-8D2A-78524826BEFE}"/>
              </a:ext>
            </a:extLst>
          </p:cNvPr>
          <p:cNvSpPr>
            <a:spLocks noGrp="1"/>
          </p:cNvSpPr>
          <p:nvPr>
            <p:ph sz="half" idx="1"/>
          </p:nvPr>
        </p:nvSpPr>
        <p:spPr>
          <a:xfrm>
            <a:off x="327025" y="771551"/>
            <a:ext cx="4104000" cy="403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2B98909B-7019-4C21-B305-A8E0BB95FC5C}"/>
              </a:ext>
            </a:extLst>
          </p:cNvPr>
          <p:cNvSpPr>
            <a:spLocks noGrp="1"/>
          </p:cNvSpPr>
          <p:nvPr>
            <p:ph sz="half" idx="2"/>
          </p:nvPr>
        </p:nvSpPr>
        <p:spPr>
          <a:xfrm>
            <a:off x="4712975" y="771551"/>
            <a:ext cx="4104000" cy="403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Picture Placeholder 5">
            <a:extLst>
              <a:ext uri="{FF2B5EF4-FFF2-40B4-BE49-F238E27FC236}">
                <a16:creationId xmlns:a16="http://schemas.microsoft.com/office/drawing/2014/main" id="{78D4E801-070A-1BC6-A3BA-3CA87745A03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2616846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42BA8-4BA7-4D13-9B50-9CA6721E3C26}"/>
              </a:ext>
            </a:extLst>
          </p:cNvPr>
          <p:cNvSpPr>
            <a:spLocks noGrp="1"/>
          </p:cNvSpPr>
          <p:nvPr>
            <p:ph type="title" hasCustomPrompt="1"/>
          </p:nvPr>
        </p:nvSpPr>
        <p:spPr>
          <a:xfrm>
            <a:off x="327600" y="274639"/>
            <a:ext cx="8501063" cy="360000"/>
          </a:xfrm>
        </p:spPr>
        <p:txBody>
          <a:bodyPr>
            <a:noAutofit/>
          </a:bodyPr>
          <a:lstStyle>
            <a:lvl1pPr>
              <a:lnSpc>
                <a:spcPct val="100000"/>
              </a:lnSpc>
              <a:defRPr/>
            </a:lvl1pPr>
          </a:lstStyle>
          <a:p>
            <a:r>
              <a:rPr lang="en-US"/>
              <a:t>Enter title</a:t>
            </a:r>
            <a:endParaRPr lang="en-AU"/>
          </a:p>
        </p:txBody>
      </p:sp>
      <p:sp>
        <p:nvSpPr>
          <p:cNvPr id="3" name="Text Placeholder 2">
            <a:extLst>
              <a:ext uri="{FF2B5EF4-FFF2-40B4-BE49-F238E27FC236}">
                <a16:creationId xmlns:a16="http://schemas.microsoft.com/office/drawing/2014/main" id="{BD72BF85-D71A-427C-A9C4-1B4B4FB8DB0D}"/>
              </a:ext>
            </a:extLst>
          </p:cNvPr>
          <p:cNvSpPr>
            <a:spLocks noGrp="1"/>
          </p:cNvSpPr>
          <p:nvPr>
            <p:ph type="body" idx="1"/>
          </p:nvPr>
        </p:nvSpPr>
        <p:spPr>
          <a:xfrm>
            <a:off x="630238" y="780681"/>
            <a:ext cx="3798000"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73A536-3E21-471A-8CFA-B8FA5D60732B}"/>
              </a:ext>
            </a:extLst>
          </p:cNvPr>
          <p:cNvSpPr>
            <a:spLocks noGrp="1"/>
          </p:cNvSpPr>
          <p:nvPr>
            <p:ph sz="half" idx="2"/>
          </p:nvPr>
        </p:nvSpPr>
        <p:spPr>
          <a:xfrm>
            <a:off x="630238" y="1399805"/>
            <a:ext cx="3798000" cy="3402000"/>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85A4AB8E-BCD5-418A-BDD0-0001CD6889C9}"/>
              </a:ext>
            </a:extLst>
          </p:cNvPr>
          <p:cNvSpPr>
            <a:spLocks noGrp="1"/>
          </p:cNvSpPr>
          <p:nvPr>
            <p:ph type="body" sz="quarter" idx="3"/>
          </p:nvPr>
        </p:nvSpPr>
        <p:spPr>
          <a:xfrm>
            <a:off x="4712975" y="780681"/>
            <a:ext cx="3798000"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E236-EE41-4919-829D-B29130C3E637}"/>
              </a:ext>
            </a:extLst>
          </p:cNvPr>
          <p:cNvSpPr>
            <a:spLocks noGrp="1"/>
          </p:cNvSpPr>
          <p:nvPr>
            <p:ph sz="quarter" idx="4"/>
          </p:nvPr>
        </p:nvSpPr>
        <p:spPr>
          <a:xfrm>
            <a:off x="4712975" y="1399805"/>
            <a:ext cx="3798000" cy="3402000"/>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Picture Placeholder 5">
            <a:extLst>
              <a:ext uri="{FF2B5EF4-FFF2-40B4-BE49-F238E27FC236}">
                <a16:creationId xmlns:a16="http://schemas.microsoft.com/office/drawing/2014/main" id="{5C3C8F87-84E3-4B1E-20F1-46CD537BF7C6}"/>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2246043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ment of Country: Growth through Learnin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5"/>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1800"/>
              </a:spcBef>
            </a:pPr>
            <a:r>
              <a:rPr lang="en-US" sz="1000" dirty="0">
                <a:solidFill>
                  <a:schemeClr val="tx1"/>
                </a:solidFill>
              </a:rPr>
              <a:t>Artwork ‘Growth through Learning’ by Chern’ee, Brooke and Jesse Sutton, Kalkadoon.</a:t>
            </a:r>
          </a:p>
        </p:txBody>
      </p:sp>
      <p:pic>
        <p:nvPicPr>
          <p:cNvPr id="4" name="Picture 3" descr="A colorful art piece with a flower&#10;&#10;Description automatically generated with medium confidence">
            <a:extLst>
              <a:ext uri="{FF2B5EF4-FFF2-40B4-BE49-F238E27FC236}">
                <a16:creationId xmlns:a16="http://schemas.microsoft.com/office/drawing/2014/main" id="{545B9814-EEE4-60C2-E2BF-7D0FB75FEA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1373" y="50400"/>
            <a:ext cx="3814946" cy="5093100"/>
          </a:xfrm>
          <a:prstGeom prst="rect">
            <a:avLst/>
          </a:prstGeom>
        </p:spPr>
      </p:pic>
      <p:sp>
        <p:nvSpPr>
          <p:cNvPr id="2" name="Title 1">
            <a:extLst>
              <a:ext uri="{FF2B5EF4-FFF2-40B4-BE49-F238E27FC236}">
                <a16:creationId xmlns:a16="http://schemas.microsoft.com/office/drawing/2014/main" id="{900EE0E9-74A9-643F-FD10-63D3003BFC14}"/>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1094651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4" name="Picture Placeholder 5">
            <a:extLst>
              <a:ext uri="{FF2B5EF4-FFF2-40B4-BE49-F238E27FC236}">
                <a16:creationId xmlns:a16="http://schemas.microsoft.com/office/drawing/2014/main" id="{A406B38A-760E-719F-FCB1-1554CECE8C99}"/>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453835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B2B2C6E-7AAE-6CC0-1CC3-285B8E9CADB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42066806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et's check 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49"/>
            <a:ext cx="8497888" cy="4032225"/>
          </a:xfrm>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1">
            <a:extLst>
              <a:ext uri="{FF2B5EF4-FFF2-40B4-BE49-F238E27FC236}">
                <a16:creationId xmlns:a16="http://schemas.microsoft.com/office/drawing/2014/main" id="{E1649BF0-A002-3C20-DB43-7A2A8B294A98}"/>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Let’s check in</a:t>
            </a:r>
            <a:endParaRPr lang="en-AU" dirty="0"/>
          </a:p>
        </p:txBody>
      </p:sp>
      <p:sp>
        <p:nvSpPr>
          <p:cNvPr id="2" name="Picture Placeholder 5">
            <a:extLst>
              <a:ext uri="{FF2B5EF4-FFF2-40B4-BE49-F238E27FC236}">
                <a16:creationId xmlns:a16="http://schemas.microsoft.com/office/drawing/2014/main" id="{09A40397-5BD2-EF4E-9F11-F1403A030D00}"/>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087449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49"/>
            <a:ext cx="8497888" cy="4032225"/>
          </a:xfrm>
        </p:spPr>
        <p:txBody>
          <a:bodyPr>
            <a:normAutofit/>
          </a:bodyPr>
          <a:lstStyle>
            <a:lvl1pPr>
              <a:defRPr sz="1200">
                <a:latin typeface="Arial" panose="020B0604020202020204" pitchFamily="34" charset="0"/>
                <a:cs typeface="Arial" panose="020B0604020202020204" pitchFamily="34" charset="0"/>
              </a:defRPr>
            </a:lvl1pPr>
            <a:lvl2pPr indent="-180000">
              <a:spcBef>
                <a:spcPts val="300"/>
              </a:spcBef>
              <a:defRPr sz="1200">
                <a:latin typeface="Arial" panose="020B0604020202020204" pitchFamily="34" charset="0"/>
                <a:cs typeface="Arial" panose="020B0604020202020204" pitchFamily="34" charset="0"/>
              </a:defRPr>
            </a:lvl2pPr>
            <a:lvl3pPr marL="360000" indent="-180000">
              <a:spcBef>
                <a:spcPts val="300"/>
              </a:spcBef>
              <a:defRPr sz="1200">
                <a:latin typeface="Arial" panose="020B0604020202020204" pitchFamily="34" charset="0"/>
                <a:cs typeface="Arial" panose="020B0604020202020204" pitchFamily="34" charset="0"/>
              </a:defRPr>
            </a:lvl3pPr>
            <a:lvl4pPr marL="540000" indent="-180000">
              <a:spcBef>
                <a:spcPts val="300"/>
              </a:spcBef>
              <a:defRPr sz="1200">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1">
            <a:extLst>
              <a:ext uri="{FF2B5EF4-FFF2-40B4-BE49-F238E27FC236}">
                <a16:creationId xmlns:a16="http://schemas.microsoft.com/office/drawing/2014/main" id="{E1649BF0-A002-3C20-DB43-7A2A8B294A98}"/>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References</a:t>
            </a:r>
            <a:endParaRPr lang="en-AU" dirty="0"/>
          </a:p>
        </p:txBody>
      </p:sp>
    </p:spTree>
    <p:extLst>
      <p:ext uri="{BB962C8B-B14F-4D97-AF65-F5344CB8AC3E}">
        <p14:creationId xmlns:p14="http://schemas.microsoft.com/office/powerpoint/2010/main" val="1651496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960217"/>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1240" y="771550"/>
            <a:ext cx="576000" cy="275357"/>
          </a:xfrm>
          <a:prstGeom prst="rect">
            <a:avLst/>
          </a:prstGeom>
        </p:spPr>
      </p:pic>
      <p:sp>
        <p:nvSpPr>
          <p:cNvPr id="3" name="Title 1">
            <a:extLst>
              <a:ext uri="{FF2B5EF4-FFF2-40B4-BE49-F238E27FC236}">
                <a16:creationId xmlns:a16="http://schemas.microsoft.com/office/drawing/2014/main" id="{2343B793-BC0E-BD31-C763-294E78789BA3}"/>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Copyright notice</a:t>
            </a:r>
            <a:endParaRPr lang="en-AU" dirty="0"/>
          </a:p>
        </p:txBody>
      </p:sp>
    </p:spTree>
    <p:extLst>
      <p:ext uri="{BB962C8B-B14F-4D97-AF65-F5344CB8AC3E}">
        <p14:creationId xmlns:p14="http://schemas.microsoft.com/office/powerpoint/2010/main" val="1121674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ocial media links">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378DCD-66B7-228F-19B2-E050CBD37310}"/>
              </a:ext>
            </a:extLst>
          </p:cNvPr>
          <p:cNvSpPr/>
          <p:nvPr userDrawn="1"/>
        </p:nvSpPr>
        <p:spPr>
          <a:xfrm>
            <a:off x="327025" y="771549"/>
            <a:ext cx="8497888" cy="40322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5" name="Graphic 14">
            <a:extLst>
              <a:ext uri="{FF2B5EF4-FFF2-40B4-BE49-F238E27FC236}">
                <a16:creationId xmlns:a16="http://schemas.microsoft.com/office/drawing/2014/main" id="{4C1C9293-24AC-E49E-B041-7B1411C178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58065" y="2014620"/>
            <a:ext cx="360000" cy="360000"/>
          </a:xfrm>
          <a:prstGeom prst="rect">
            <a:avLst/>
          </a:prstGeom>
        </p:spPr>
      </p:pic>
      <p:pic>
        <p:nvPicPr>
          <p:cNvPr id="10" name="Graphic 9">
            <a:extLst>
              <a:ext uri="{FF2B5EF4-FFF2-40B4-BE49-F238E27FC236}">
                <a16:creationId xmlns:a16="http://schemas.microsoft.com/office/drawing/2014/main" id="{8E9FF785-17C2-1A9B-B1AD-781AA06621E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6267" y="2014620"/>
            <a:ext cx="360000" cy="360000"/>
          </a:xfrm>
          <a:prstGeom prst="rect">
            <a:avLst/>
          </a:prstGeom>
        </p:spPr>
      </p:pic>
      <p:pic>
        <p:nvPicPr>
          <p:cNvPr id="8" name="Graphic 7">
            <a:extLst>
              <a:ext uri="{FF2B5EF4-FFF2-40B4-BE49-F238E27FC236}">
                <a16:creationId xmlns:a16="http://schemas.microsoft.com/office/drawing/2014/main" id="{22346FAB-BD6E-D321-504E-5E9B00B1024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966267" y="2862525"/>
            <a:ext cx="369386" cy="342000"/>
          </a:xfrm>
          <a:prstGeom prst="rect">
            <a:avLst/>
          </a:prstGeom>
        </p:spPr>
      </p:pic>
      <p:sp>
        <p:nvSpPr>
          <p:cNvPr id="32" name="Instagram link">
            <a:hlinkClick r:id="rId8"/>
            <a:extLst>
              <a:ext uri="{FF2B5EF4-FFF2-40B4-BE49-F238E27FC236}">
                <a16:creationId xmlns:a16="http://schemas.microsoft.com/office/drawing/2014/main" id="{35E6734F-D876-AE6F-115E-9D0DC30BF080}"/>
              </a:ext>
            </a:extLst>
          </p:cNvPr>
          <p:cNvSpPr/>
          <p:nvPr userDrawn="1"/>
        </p:nvSpPr>
        <p:spPr bwMode="auto">
          <a:xfrm>
            <a:off x="5289134" y="2891434"/>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6" name="Youtube link">
            <a:hlinkClick r:id="rId9"/>
            <a:extLst>
              <a:ext uri="{FF2B5EF4-FFF2-40B4-BE49-F238E27FC236}">
                <a16:creationId xmlns:a16="http://schemas.microsoft.com/office/drawing/2014/main" id="{7E843EAA-0903-0733-0BCE-201F775C2E1E}"/>
              </a:ext>
            </a:extLst>
          </p:cNvPr>
          <p:cNvSpPr/>
          <p:nvPr userDrawn="1"/>
        </p:nvSpPr>
        <p:spPr bwMode="auto">
          <a:xfrm>
            <a:off x="5289134" y="2037945"/>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8" name="Facebook link">
            <a:hlinkClick r:id="rId10"/>
            <a:extLst>
              <a:ext uri="{FF2B5EF4-FFF2-40B4-BE49-F238E27FC236}">
                <a16:creationId xmlns:a16="http://schemas.microsoft.com/office/drawing/2014/main" id="{5C90698B-2182-57C4-C8E5-9E003E9EF4B3}"/>
              </a:ext>
            </a:extLst>
          </p:cNvPr>
          <p:cNvSpPr/>
          <p:nvPr userDrawn="1"/>
        </p:nvSpPr>
        <p:spPr bwMode="auto">
          <a:xfrm>
            <a:off x="904875" y="2037945"/>
            <a:ext cx="2880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11" name="Title 1">
            <a:extLst>
              <a:ext uri="{FF2B5EF4-FFF2-40B4-BE49-F238E27FC236}">
                <a16:creationId xmlns:a16="http://schemas.microsoft.com/office/drawing/2014/main" id="{56439257-56A9-D0AD-0AA1-2DF3B6BE9CD7}"/>
              </a:ext>
            </a:extLst>
          </p:cNvPr>
          <p:cNvSpPr txBox="1">
            <a:spLocks/>
          </p:cNvSpPr>
          <p:nvPr userDrawn="1"/>
        </p:nvSpPr>
        <p:spPr>
          <a:xfrm>
            <a:off x="327025" y="274637"/>
            <a:ext cx="8497888" cy="360000"/>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solidFill>
                  <a:schemeClr val="tx1"/>
                </a:solidFill>
              </a:rPr>
              <a:t>Follow us</a:t>
            </a:r>
            <a:endParaRPr lang="en-AU" dirty="0">
              <a:solidFill>
                <a:schemeClr val="tx1"/>
              </a:solidFill>
            </a:endParaRPr>
          </a:p>
        </p:txBody>
      </p:sp>
      <p:sp>
        <p:nvSpPr>
          <p:cNvPr id="31" name="Instagram - text">
            <a:extLst>
              <a:ext uri="{FF2B5EF4-FFF2-40B4-BE49-F238E27FC236}">
                <a16:creationId xmlns:a16="http://schemas.microsoft.com/office/drawing/2014/main" id="{39A88CFB-FAD9-9418-DA1E-1A342D750305}"/>
              </a:ext>
            </a:extLst>
          </p:cNvPr>
          <p:cNvSpPr/>
          <p:nvPr userDrawn="1"/>
        </p:nvSpPr>
        <p:spPr>
          <a:xfrm>
            <a:off x="5870701" y="2913054"/>
            <a:ext cx="1851913" cy="261610"/>
          </a:xfrm>
          <a:prstGeom prst="rect">
            <a:avLst/>
          </a:prstGeom>
        </p:spPr>
        <p:txBody>
          <a:bodyPr wrap="none" lIns="0">
            <a:spAutoFit/>
          </a:bodyPr>
          <a:lstStyle/>
          <a:p>
            <a:pPr algn="l"/>
            <a:r>
              <a:rPr lang="en-AU" sz="1100" dirty="0">
                <a:solidFill>
                  <a:schemeClr val="bg1"/>
                </a:solidFill>
              </a:rPr>
              <a:t>www.instagram.com/myqce</a:t>
            </a:r>
          </a:p>
        </p:txBody>
      </p:sp>
      <p:sp>
        <p:nvSpPr>
          <p:cNvPr id="37" name="Facebook - text">
            <a:extLst>
              <a:ext uri="{FF2B5EF4-FFF2-40B4-BE49-F238E27FC236}">
                <a16:creationId xmlns:a16="http://schemas.microsoft.com/office/drawing/2014/main" id="{2C22EDC1-71CC-13CB-9926-9C241BB9B079}"/>
              </a:ext>
            </a:extLst>
          </p:cNvPr>
          <p:cNvSpPr/>
          <p:nvPr userDrawn="1"/>
        </p:nvSpPr>
        <p:spPr>
          <a:xfrm>
            <a:off x="1483371" y="2063815"/>
            <a:ext cx="2449710" cy="261610"/>
          </a:xfrm>
          <a:prstGeom prst="rect">
            <a:avLst/>
          </a:prstGeom>
        </p:spPr>
        <p:txBody>
          <a:bodyPr wrap="none" lIns="0">
            <a:spAutoFit/>
          </a:bodyPr>
          <a:lstStyle/>
          <a:p>
            <a:pPr algn="l"/>
            <a:r>
              <a:rPr lang="en-AU" sz="1100" dirty="0">
                <a:solidFill>
                  <a:schemeClr val="bg1"/>
                </a:solidFill>
              </a:rPr>
              <a:t>www.facebook.com/qcaa.qld.edu.au</a:t>
            </a:r>
          </a:p>
        </p:txBody>
      </p:sp>
      <p:sp>
        <p:nvSpPr>
          <p:cNvPr id="35" name="Youtube - text">
            <a:extLst>
              <a:ext uri="{FF2B5EF4-FFF2-40B4-BE49-F238E27FC236}">
                <a16:creationId xmlns:a16="http://schemas.microsoft.com/office/drawing/2014/main" id="{FC0A7A83-F610-77D6-DF50-70B395D0D148}"/>
              </a:ext>
            </a:extLst>
          </p:cNvPr>
          <p:cNvSpPr/>
          <p:nvPr userDrawn="1"/>
        </p:nvSpPr>
        <p:spPr>
          <a:xfrm>
            <a:off x="5870701" y="2063815"/>
            <a:ext cx="2240357" cy="261610"/>
          </a:xfrm>
          <a:prstGeom prst="rect">
            <a:avLst/>
          </a:prstGeom>
        </p:spPr>
        <p:txBody>
          <a:bodyPr wrap="none" lIns="0">
            <a:spAutoFit/>
          </a:bodyPr>
          <a:lstStyle/>
          <a:p>
            <a:pPr algn="l"/>
            <a:r>
              <a:rPr lang="en-AU" sz="1100" dirty="0">
                <a:solidFill>
                  <a:schemeClr val="bg1"/>
                </a:solidFill>
              </a:rPr>
              <a:t>www.youtube.com/user/TheQCAA</a:t>
            </a:r>
            <a:endParaRPr lang="en-AU" sz="1050" dirty="0">
              <a:solidFill>
                <a:schemeClr val="bg1"/>
              </a:solidFill>
            </a:endParaRPr>
          </a:p>
        </p:txBody>
      </p:sp>
      <p:sp>
        <p:nvSpPr>
          <p:cNvPr id="33" name="Linkedin - text">
            <a:extLst>
              <a:ext uri="{FF2B5EF4-FFF2-40B4-BE49-F238E27FC236}">
                <a16:creationId xmlns:a16="http://schemas.microsoft.com/office/drawing/2014/main" id="{18A402FA-F295-AD3B-7266-8BB1BEE10AD0}"/>
              </a:ext>
            </a:extLst>
          </p:cNvPr>
          <p:cNvSpPr/>
          <p:nvPr userDrawn="1"/>
        </p:nvSpPr>
        <p:spPr>
          <a:xfrm>
            <a:off x="1483371" y="2856406"/>
            <a:ext cx="2781964" cy="374906"/>
          </a:xfrm>
          <a:prstGeom prst="rect">
            <a:avLst/>
          </a:prstGeom>
        </p:spPr>
        <p:txBody>
          <a:bodyPr wrap="square" lIns="0" tIns="0" bIns="36000" anchor="ctr" anchorCtr="0">
            <a:spAutoFit/>
          </a:bodyPr>
          <a:lstStyle/>
          <a:p>
            <a:pPr algn="l"/>
            <a:r>
              <a:rPr lang="en-AU" sz="1100" dirty="0">
                <a:solidFill>
                  <a:schemeClr val="bg1"/>
                </a:solidFill>
              </a:rPr>
              <a:t>www.linkedin.com/company/queensland-curriculum-and-assessment-authority</a:t>
            </a:r>
          </a:p>
        </p:txBody>
      </p:sp>
      <p:pic>
        <p:nvPicPr>
          <p:cNvPr id="14" name="Graphic 13">
            <a:extLst>
              <a:ext uri="{FF2B5EF4-FFF2-40B4-BE49-F238E27FC236}">
                <a16:creationId xmlns:a16="http://schemas.microsoft.com/office/drawing/2014/main" id="{71232729-FF9F-BFFB-1761-A332A8E224C6}"/>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5358065" y="2863859"/>
            <a:ext cx="360000" cy="360000"/>
          </a:xfrm>
          <a:prstGeom prst="rect">
            <a:avLst/>
          </a:prstGeom>
        </p:spPr>
      </p:pic>
      <p:sp>
        <p:nvSpPr>
          <p:cNvPr id="34" name="Linkedin link">
            <a:hlinkClick r:id="rId13"/>
            <a:extLst>
              <a:ext uri="{FF2B5EF4-FFF2-40B4-BE49-F238E27FC236}">
                <a16:creationId xmlns:a16="http://schemas.microsoft.com/office/drawing/2014/main" id="{04EFE384-B007-544D-A837-5D6EDFE3A21C}"/>
              </a:ext>
            </a:extLst>
          </p:cNvPr>
          <p:cNvSpPr/>
          <p:nvPr userDrawn="1"/>
        </p:nvSpPr>
        <p:spPr bwMode="auto">
          <a:xfrm>
            <a:off x="904875" y="2832109"/>
            <a:ext cx="3190043" cy="4320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accent1"/>
              </a:solidFill>
              <a:effectLst/>
              <a:latin typeface="Arial" charset="0"/>
            </a:endParaRPr>
          </a:p>
        </p:txBody>
      </p:sp>
    </p:spTree>
    <p:extLst>
      <p:ext uri="{BB962C8B-B14F-4D97-AF65-F5344CB8AC3E}">
        <p14:creationId xmlns:p14="http://schemas.microsoft.com/office/powerpoint/2010/main" val="3511780524"/>
      </p:ext>
    </p:extLst>
  </p:cSld>
  <p:clrMapOvr>
    <a:masterClrMapping/>
  </p:clrMapOvr>
  <p:extLst>
    <p:ext uri="{DCECCB84-F9BA-43D5-87BE-67443E8EF086}">
      <p15:sldGuideLst xmlns:p15="http://schemas.microsoft.com/office/powerpoint/2012/main">
        <p15:guide id="1" orient="horz" pos="173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clapping hands)">
    <p:bg>
      <p:bgPr>
        <a:solidFill>
          <a:schemeClr val="bg1"/>
        </a:solidFill>
        <a:effectLst/>
      </p:bgPr>
    </p:bg>
    <p:spTree>
      <p:nvGrpSpPr>
        <p:cNvPr id="1" name=""/>
        <p:cNvGrpSpPr/>
        <p:nvPr/>
      </p:nvGrpSpPr>
      <p:grpSpPr>
        <a:xfrm>
          <a:off x="0" y="0"/>
          <a:ext cx="0" cy="0"/>
          <a:chOff x="0" y="0"/>
          <a:chExt cx="0" cy="0"/>
        </a:xfrm>
      </p:grpSpPr>
      <p:pic>
        <p:nvPicPr>
          <p:cNvPr id="2" name="Picture Placeholder 4">
            <a:extLst>
              <a:ext uri="{FF2B5EF4-FFF2-40B4-BE49-F238E27FC236}">
                <a16:creationId xmlns:a16="http://schemas.microsoft.com/office/drawing/2014/main" id="{A70340DB-0DFB-09E3-D642-A74A591F6C1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924913" y="3903775"/>
            <a:ext cx="900000" cy="900000"/>
          </a:xfrm>
          <a:prstGeom prst="rect">
            <a:avLst/>
          </a:prstGeom>
        </p:spPr>
      </p:pic>
      <p:sp>
        <p:nvSpPr>
          <p:cNvPr id="5" name="Title 1">
            <a:extLst>
              <a:ext uri="{FF2B5EF4-FFF2-40B4-BE49-F238E27FC236}">
                <a16:creationId xmlns:a16="http://schemas.microsoft.com/office/drawing/2014/main" id="{AE7CE67A-79E4-7151-02A4-5230535E26CD}"/>
              </a:ext>
            </a:extLst>
          </p:cNvPr>
          <p:cNvSpPr txBox="1">
            <a:spLocks/>
          </p:cNvSpPr>
          <p:nvPr userDrawn="1"/>
        </p:nvSpPr>
        <p:spPr>
          <a:xfrm>
            <a:off x="327025" y="274637"/>
            <a:ext cx="8496000"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Thank you</a:t>
            </a:r>
            <a:endParaRPr lang="en-AU" dirty="0"/>
          </a:p>
        </p:txBody>
      </p:sp>
    </p:spTree>
    <p:extLst>
      <p:ext uri="{BB962C8B-B14F-4D97-AF65-F5344CB8AC3E}">
        <p14:creationId xmlns:p14="http://schemas.microsoft.com/office/powerpoint/2010/main" val="22484001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1_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496725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54711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a:xfrm>
            <a:off x="323850" y="842963"/>
            <a:ext cx="8485188" cy="3604837"/>
          </a:xfrm>
        </p:spPr>
        <p:txBody>
          <a:bodyPr/>
          <a:lstStyle>
            <a:lvl1pPr>
              <a:defRPr>
                <a:solidFill>
                  <a:schemeClr val="tx2"/>
                </a:solidFill>
              </a:defRPr>
            </a:lvl1pPr>
            <a:lvl2pPr marL="359991" marR="0" indent="-359991" algn="l" defTabSz="914378" rtl="0" eaLnBrk="0" fontAlgn="base" latinLnBrk="0" hangingPunct="0">
              <a:lnSpc>
                <a:spcPct val="100000"/>
              </a:lnSpc>
              <a:spcBef>
                <a:spcPts val="600"/>
              </a:spcBef>
              <a:spcAft>
                <a:spcPct val="0"/>
              </a:spcAft>
              <a:buClrTx/>
              <a:buSzTx/>
              <a:buFontTx/>
              <a:buChar char="•"/>
              <a:tabLst/>
              <a:defRPr>
                <a:solidFill>
                  <a:schemeClr val="tx2"/>
                </a:solidFill>
              </a:defRPr>
            </a:lvl2pPr>
            <a:lvl3pPr marL="755981" indent="-395990">
              <a:defRPr>
                <a:solidFill>
                  <a:schemeClr val="tx2"/>
                </a:solidFill>
              </a:defRPr>
            </a:lvl3pPr>
            <a:lvl4pPr marL="1043974" indent="-287993" algn="l">
              <a:spcBef>
                <a:spcPts val="600"/>
              </a:spcBef>
              <a:buSzPct val="75000"/>
              <a:buFont typeface="Wingdings" pitchFamily="2" charset="2"/>
              <a:buChar char="§"/>
              <a:defRPr>
                <a:solidFill>
                  <a:schemeClr val="tx2"/>
                </a:solidFill>
              </a:defRPr>
            </a:lvl4pPr>
            <a:lvl5pPr marL="1367966" indent="-323992">
              <a:spcBef>
                <a:spcPts val="600"/>
              </a:spcBef>
              <a:defRPr sz="2800">
                <a:solidFill>
                  <a:schemeClr val="tx2"/>
                </a:solidFill>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endParaRPr lang="en-AU"/>
          </a:p>
        </p:txBody>
      </p:sp>
    </p:spTree>
    <p:extLst>
      <p:ext uri="{BB962C8B-B14F-4D97-AF65-F5344CB8AC3E}">
        <p14:creationId xmlns:p14="http://schemas.microsoft.com/office/powerpoint/2010/main" val="210880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of Country: QCAA's journey">
    <p:spTree>
      <p:nvGrpSpPr>
        <p:cNvPr id="1" name=""/>
        <p:cNvGrpSpPr/>
        <p:nvPr/>
      </p:nvGrpSpPr>
      <p:grpSpPr>
        <a:xfrm>
          <a:off x="0" y="0"/>
          <a:ext cx="0" cy="0"/>
          <a:chOff x="0" y="0"/>
          <a:chExt cx="0" cy="0"/>
        </a:xfrm>
      </p:grpSpPr>
      <p:pic>
        <p:nvPicPr>
          <p:cNvPr id="5" name="Picture 4" descr="First Nations artwork: QCAA's journey">
            <a:extLst>
              <a:ext uri="{FF2B5EF4-FFF2-40B4-BE49-F238E27FC236}">
                <a16:creationId xmlns:a16="http://schemas.microsoft.com/office/drawing/2014/main" id="{42BF900A-B2DB-2986-F532-E85EA250F9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28064" y="53100"/>
            <a:ext cx="3818635" cy="5094000"/>
          </a:xfrm>
          <a:prstGeom prst="rect">
            <a:avLst/>
          </a:prstGeom>
        </p:spPr>
      </p:pic>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3"/>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3000"/>
              </a:spcBef>
            </a:pPr>
            <a:r>
              <a:rPr lang="en-US" sz="1000" dirty="0">
                <a:solidFill>
                  <a:schemeClr val="tx1"/>
                </a:solidFill>
              </a:rPr>
              <a:t>Artwork ‘QCAA's journey’ by Chern’ee Sutton, Kalkadoon.</a:t>
            </a:r>
          </a:p>
        </p:txBody>
      </p:sp>
      <p:sp>
        <p:nvSpPr>
          <p:cNvPr id="2" name="Title 1">
            <a:extLst>
              <a:ext uri="{FF2B5EF4-FFF2-40B4-BE49-F238E27FC236}">
                <a16:creationId xmlns:a16="http://schemas.microsoft.com/office/drawing/2014/main" id="{5D812159-5C76-09D0-67A8-332DB84D9FA9}"/>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2008472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644305"/>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sp>
        <p:nvSpPr>
          <p:cNvPr id="2" name="Title 1">
            <a:extLst>
              <a:ext uri="{FF2B5EF4-FFF2-40B4-BE49-F238E27FC236}">
                <a16:creationId xmlns:a16="http://schemas.microsoft.com/office/drawing/2014/main" id="{7AFFA97D-ABC9-4BB6-BC0F-7F95F2C902CB}"/>
              </a:ext>
            </a:extLst>
          </p:cNvPr>
          <p:cNvSpPr>
            <a:spLocks noGrp="1"/>
          </p:cNvSpPr>
          <p:nvPr>
            <p:ph type="title" hasCustomPrompt="1"/>
          </p:nvPr>
        </p:nvSpPr>
        <p:spPr/>
        <p:txBody>
          <a:bodyPr/>
          <a:lstStyle>
            <a:lvl1pPr>
              <a:defRPr/>
            </a:lvl1pPr>
          </a:lstStyle>
          <a:p>
            <a:r>
              <a:rPr lang="en-US"/>
              <a:t>Copyright notice</a:t>
            </a:r>
            <a:endParaRPr lang="en-AU"/>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1240" y="771550"/>
            <a:ext cx="576000" cy="275357"/>
          </a:xfrm>
          <a:prstGeom prst="rect">
            <a:avLst/>
          </a:prstGeom>
        </p:spPr>
      </p:pic>
    </p:spTree>
    <p:extLst>
      <p:ext uri="{BB962C8B-B14F-4D97-AF65-F5344CB8AC3E}">
        <p14:creationId xmlns:p14="http://schemas.microsoft.com/office/powerpoint/2010/main" val="219371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 detail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4104000" cy="4032000"/>
          </a:xfrm>
        </p:spPr>
        <p:txBody>
          <a:bodyPr>
            <a:noAutofit/>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6">
            <a:extLst>
              <a:ext uri="{FF2B5EF4-FFF2-40B4-BE49-F238E27FC236}">
                <a16:creationId xmlns:a16="http://schemas.microsoft.com/office/drawing/2014/main" id="{F07BFAA3-7CB2-2A67-1272-3540A1F049C5}"/>
              </a:ext>
            </a:extLst>
          </p:cNvPr>
          <p:cNvSpPr>
            <a:spLocks noGrp="1"/>
          </p:cNvSpPr>
          <p:nvPr>
            <p:ph sz="quarter" idx="10"/>
          </p:nvPr>
        </p:nvSpPr>
        <p:spPr>
          <a:xfrm>
            <a:off x="4712975" y="771525"/>
            <a:ext cx="4104000" cy="4032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19AC78B5-7387-BF05-4502-6319D40F5772}"/>
              </a:ext>
            </a:extLst>
          </p:cNvPr>
          <p:cNvSpPr>
            <a:spLocks noGrp="1"/>
          </p:cNvSpPr>
          <p:nvPr>
            <p:ph type="title"/>
          </p:nvPr>
        </p:nvSpPr>
        <p:spPr>
          <a:xfrm>
            <a:off x="327025" y="274637"/>
            <a:ext cx="8496000" cy="360000"/>
          </a:xfrm>
        </p:spPr>
        <p:txBody>
          <a:bodyPr>
            <a:noAutofit/>
          </a:bodyPr>
          <a:lstStyle>
            <a:lvl1pPr>
              <a:lnSpc>
                <a:spcPct val="100000"/>
              </a:lnSpc>
              <a:defRPr>
                <a:solidFill>
                  <a:schemeClr val="tx1"/>
                </a:solidFill>
              </a:defRPr>
            </a:lvl1pPr>
          </a:lstStyle>
          <a:p>
            <a:r>
              <a:rPr lang="en-US"/>
              <a:t>Click to edit Master title style</a:t>
            </a:r>
            <a:endParaRPr lang="en-AU"/>
          </a:p>
        </p:txBody>
      </p:sp>
    </p:spTree>
    <p:extLst>
      <p:ext uri="{BB962C8B-B14F-4D97-AF65-F5344CB8AC3E}">
        <p14:creationId xmlns:p14="http://schemas.microsoft.com/office/powerpoint/2010/main" val="2446699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goal, Success criteria">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00763A8-B150-BBFF-AE44-7348658000D5}"/>
              </a:ext>
            </a:extLst>
          </p:cNvPr>
          <p:cNvSpPr>
            <a:spLocks noGrp="1"/>
          </p:cNvSpPr>
          <p:nvPr>
            <p:ph type="body" sz="quarter" idx="11"/>
          </p:nvPr>
        </p:nvSpPr>
        <p:spPr>
          <a:xfrm>
            <a:off x="323849" y="771524"/>
            <a:ext cx="3963600" cy="40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12">
            <a:extLst>
              <a:ext uri="{FF2B5EF4-FFF2-40B4-BE49-F238E27FC236}">
                <a16:creationId xmlns:a16="http://schemas.microsoft.com/office/drawing/2014/main" id="{04501167-8118-C700-E354-BE1CD7A235A5}"/>
              </a:ext>
            </a:extLst>
          </p:cNvPr>
          <p:cNvSpPr>
            <a:spLocks noGrp="1"/>
          </p:cNvSpPr>
          <p:nvPr>
            <p:ph type="body" sz="quarter" idx="12"/>
          </p:nvPr>
        </p:nvSpPr>
        <p:spPr>
          <a:xfrm>
            <a:off x="4860000" y="771524"/>
            <a:ext cx="3960000" cy="40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0" name="Text Placeholder 2">
            <a:extLst>
              <a:ext uri="{FF2B5EF4-FFF2-40B4-BE49-F238E27FC236}">
                <a16:creationId xmlns:a16="http://schemas.microsoft.com/office/drawing/2014/main" id="{A23CE5BC-8EB1-2ECB-8E98-35F8E89EDF3F}"/>
              </a:ext>
            </a:extLst>
          </p:cNvPr>
          <p:cNvSpPr>
            <a:spLocks noGrp="1"/>
          </p:cNvSpPr>
          <p:nvPr>
            <p:ph type="body" idx="1" hasCustomPrompt="1"/>
          </p:nvPr>
        </p:nvSpPr>
        <p:spPr>
          <a:xfrm>
            <a:off x="327600" y="274637"/>
            <a:ext cx="3960000" cy="360000"/>
          </a:xfrm>
        </p:spPr>
        <p:txBody>
          <a:bodyPr anchor="t" anchorCtr="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title</a:t>
            </a:r>
          </a:p>
        </p:txBody>
      </p:sp>
      <p:sp>
        <p:nvSpPr>
          <p:cNvPr id="21" name="Text Placeholder 4">
            <a:extLst>
              <a:ext uri="{FF2B5EF4-FFF2-40B4-BE49-F238E27FC236}">
                <a16:creationId xmlns:a16="http://schemas.microsoft.com/office/drawing/2014/main" id="{AD6E2886-45FA-B043-2EAC-903B70A82014}"/>
              </a:ext>
            </a:extLst>
          </p:cNvPr>
          <p:cNvSpPr>
            <a:spLocks noGrp="1"/>
          </p:cNvSpPr>
          <p:nvPr>
            <p:ph type="body" sz="quarter" idx="3" hasCustomPrompt="1"/>
          </p:nvPr>
        </p:nvSpPr>
        <p:spPr>
          <a:xfrm>
            <a:off x="4856553" y="274637"/>
            <a:ext cx="3960000" cy="360000"/>
          </a:xfrm>
        </p:spPr>
        <p:txBody>
          <a:bodyPr anchor="t" anchorCtr="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title</a:t>
            </a:r>
          </a:p>
        </p:txBody>
      </p:sp>
    </p:spTree>
    <p:extLst>
      <p:ext uri="{BB962C8B-B14F-4D97-AF65-F5344CB8AC3E}">
        <p14:creationId xmlns:p14="http://schemas.microsoft.com/office/powerpoint/2010/main" val="1008565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usekeeping (singl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389572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708354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usekeeping (two icons)">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E73C42A-B568-545E-F6CC-6F4A1AB5AEBC}"/>
              </a:ext>
            </a:extLst>
          </p:cNvPr>
          <p:cNvSpPr>
            <a:spLocks noGrp="1" noChangeAspect="1"/>
          </p:cNvSpPr>
          <p:nvPr>
            <p:ph type="pic" sz="quarter" idx="14" hasCustomPrompt="1"/>
          </p:nvPr>
        </p:nvSpPr>
        <p:spPr>
          <a:xfrm>
            <a:off x="2738321" y="1896665"/>
            <a:ext cx="1352550" cy="1350170"/>
          </a:xfrm>
        </p:spPr>
        <p:txBody>
          <a:bodyPr/>
          <a:lstStyle>
            <a:lvl1pPr>
              <a:defRPr/>
            </a:lvl1pPr>
          </a:lstStyle>
          <a:p>
            <a:r>
              <a:rPr lang="en-AU" dirty="0"/>
              <a:t>Icon</a:t>
            </a:r>
          </a:p>
        </p:txBody>
      </p:sp>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505777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196035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usekeeping / What we ask of you (three icons)">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75B67C4C-01D4-1577-C414-556BF3B161BC}"/>
              </a:ext>
            </a:extLst>
          </p:cNvPr>
          <p:cNvSpPr>
            <a:spLocks noGrp="1" noChangeAspect="1"/>
          </p:cNvSpPr>
          <p:nvPr>
            <p:ph type="pic" sz="quarter" idx="15" hasCustomPrompt="1"/>
          </p:nvPr>
        </p:nvSpPr>
        <p:spPr>
          <a:xfrm>
            <a:off x="6215178" y="1896665"/>
            <a:ext cx="1352550" cy="1350170"/>
          </a:xfrm>
        </p:spPr>
        <p:txBody>
          <a:bodyPr/>
          <a:lstStyle>
            <a:lvl1pPr>
              <a:defRPr/>
            </a:lvl1pPr>
          </a:lstStyle>
          <a:p>
            <a:r>
              <a:rPr lang="en-AU" dirty="0"/>
              <a:t>Icon</a:t>
            </a:r>
          </a:p>
        </p:txBody>
      </p:sp>
      <p:sp>
        <p:nvSpPr>
          <p:cNvPr id="9" name="Picture Placeholder 4">
            <a:extLst>
              <a:ext uri="{FF2B5EF4-FFF2-40B4-BE49-F238E27FC236}">
                <a16:creationId xmlns:a16="http://schemas.microsoft.com/office/drawing/2014/main" id="{2E73C42A-B568-545E-F6CC-6F4A1AB5AEBC}"/>
              </a:ext>
            </a:extLst>
          </p:cNvPr>
          <p:cNvSpPr>
            <a:spLocks noGrp="1" noChangeAspect="1"/>
          </p:cNvSpPr>
          <p:nvPr>
            <p:ph type="pic" sz="quarter" idx="14" hasCustomPrompt="1"/>
          </p:nvPr>
        </p:nvSpPr>
        <p:spPr>
          <a:xfrm>
            <a:off x="1576271" y="1896665"/>
            <a:ext cx="1352550" cy="1350170"/>
          </a:xfrm>
        </p:spPr>
        <p:txBody>
          <a:bodyPr/>
          <a:lstStyle>
            <a:lvl1pPr>
              <a:defRPr/>
            </a:lvl1pPr>
          </a:lstStyle>
          <a:p>
            <a:r>
              <a:rPr lang="en-AU" dirty="0"/>
              <a:t>Icon</a:t>
            </a:r>
          </a:p>
        </p:txBody>
      </p:sp>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389572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3285792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at we ask of you (four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5" name="Picture Placeholder 4">
            <a:extLst>
              <a:ext uri="{FF2B5EF4-FFF2-40B4-BE49-F238E27FC236}">
                <a16:creationId xmlns:a16="http://schemas.microsoft.com/office/drawing/2014/main" id="{303BFD22-764C-3ECE-1DB9-72B48EDDE180}"/>
              </a:ext>
            </a:extLst>
          </p:cNvPr>
          <p:cNvSpPr>
            <a:spLocks noGrp="1" noChangeAspect="1"/>
          </p:cNvSpPr>
          <p:nvPr>
            <p:ph type="pic" sz="quarter" idx="15" hasCustomPrompt="1"/>
          </p:nvPr>
        </p:nvSpPr>
        <p:spPr>
          <a:xfrm>
            <a:off x="5076460" y="1896665"/>
            <a:ext cx="1352550" cy="1350170"/>
          </a:xfrm>
        </p:spPr>
        <p:txBody>
          <a:bodyPr/>
          <a:lstStyle>
            <a:lvl1pPr>
              <a:defRPr/>
            </a:lvl1pPr>
          </a:lstStyle>
          <a:p>
            <a:r>
              <a:rPr lang="en-AU" dirty="0"/>
              <a:t>Icon</a:t>
            </a:r>
          </a:p>
        </p:txBody>
      </p:sp>
      <p:sp>
        <p:nvSpPr>
          <p:cNvPr id="6" name="Picture Placeholder 4">
            <a:extLst>
              <a:ext uri="{FF2B5EF4-FFF2-40B4-BE49-F238E27FC236}">
                <a16:creationId xmlns:a16="http://schemas.microsoft.com/office/drawing/2014/main" id="{87C90283-A82F-0C7B-E953-CAE380FA5AC6}"/>
              </a:ext>
            </a:extLst>
          </p:cNvPr>
          <p:cNvSpPr>
            <a:spLocks noGrp="1" noChangeAspect="1"/>
          </p:cNvSpPr>
          <p:nvPr>
            <p:ph type="pic" sz="quarter" idx="14" hasCustomPrompt="1"/>
          </p:nvPr>
        </p:nvSpPr>
        <p:spPr>
          <a:xfrm>
            <a:off x="437554" y="1896665"/>
            <a:ext cx="1352550" cy="1350170"/>
          </a:xfrm>
        </p:spPr>
        <p:txBody>
          <a:bodyPr/>
          <a:lstStyle>
            <a:lvl1pPr>
              <a:defRPr/>
            </a:lvl1pPr>
          </a:lstStyle>
          <a:p>
            <a:r>
              <a:rPr lang="en-AU" dirty="0"/>
              <a:t>Icon</a:t>
            </a:r>
          </a:p>
        </p:txBody>
      </p:sp>
      <p:sp>
        <p:nvSpPr>
          <p:cNvPr id="8" name="Picture Placeholder 4">
            <a:extLst>
              <a:ext uri="{FF2B5EF4-FFF2-40B4-BE49-F238E27FC236}">
                <a16:creationId xmlns:a16="http://schemas.microsoft.com/office/drawing/2014/main" id="{86EDBCAD-AD88-A6EA-BAAC-D5805F91250E}"/>
              </a:ext>
            </a:extLst>
          </p:cNvPr>
          <p:cNvSpPr>
            <a:spLocks noGrp="1" noChangeAspect="1"/>
          </p:cNvSpPr>
          <p:nvPr>
            <p:ph type="pic" sz="quarter" idx="12" hasCustomPrompt="1"/>
          </p:nvPr>
        </p:nvSpPr>
        <p:spPr>
          <a:xfrm>
            <a:off x="2757007" y="1896665"/>
            <a:ext cx="1352550" cy="1350170"/>
          </a:xfrm>
        </p:spPr>
        <p:txBody>
          <a:bodyPr/>
          <a:lstStyle>
            <a:lvl1pPr>
              <a:defRPr/>
            </a:lvl1pPr>
          </a:lstStyle>
          <a:p>
            <a:r>
              <a:rPr lang="en-AU" dirty="0"/>
              <a:t>Icon</a:t>
            </a:r>
          </a:p>
        </p:txBody>
      </p:sp>
      <p:sp>
        <p:nvSpPr>
          <p:cNvPr id="9" name="Picture Placeholder 4">
            <a:extLst>
              <a:ext uri="{FF2B5EF4-FFF2-40B4-BE49-F238E27FC236}">
                <a16:creationId xmlns:a16="http://schemas.microsoft.com/office/drawing/2014/main" id="{A21FFA3F-D7A6-1482-6EEA-B6B05C29F7CA}"/>
              </a:ext>
            </a:extLst>
          </p:cNvPr>
          <p:cNvSpPr>
            <a:spLocks noGrp="1" noChangeAspect="1"/>
          </p:cNvSpPr>
          <p:nvPr>
            <p:ph type="pic" sz="quarter" idx="16" hasCustomPrompt="1"/>
          </p:nvPr>
        </p:nvSpPr>
        <p:spPr>
          <a:xfrm>
            <a:off x="7395914"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366562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image" Target="../media/image11.svg"/><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image" Target="../media/image10.pn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Graphic 15" descr="Queensland Curriculum and Assessment Authority (QCAA) logo">
            <a:extLst>
              <a:ext uri="{FF2B5EF4-FFF2-40B4-BE49-F238E27FC236}">
                <a16:creationId xmlns:a16="http://schemas.microsoft.com/office/drawing/2014/main" id="{CD62BAD7-D57D-ADDC-D07F-F936C29602B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2400" y="4662000"/>
            <a:ext cx="2512800" cy="246011"/>
          </a:xfrm>
          <a:prstGeom prst="rect">
            <a:avLst/>
          </a:prstGeom>
        </p:spPr>
      </p:pic>
      <p:pic>
        <p:nvPicPr>
          <p:cNvPr id="14" name="Graphic 13" descr="Creative Commons licence icons (CC BY)">
            <a:extLst>
              <a:ext uri="{FF2B5EF4-FFF2-40B4-BE49-F238E27FC236}">
                <a16:creationId xmlns:a16="http://schemas.microsoft.com/office/drawing/2014/main" id="{1177EBBF-AC38-EB20-6E6C-EBFEC57928E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0000" y="4453200"/>
            <a:ext cx="466725" cy="219075"/>
          </a:xfrm>
          <a:prstGeom prst="rect">
            <a:avLst/>
          </a:prstGeom>
        </p:spPr>
      </p:pic>
      <p:sp>
        <p:nvSpPr>
          <p:cNvPr id="2" name="Title Placeholder 1"/>
          <p:cNvSpPr>
            <a:spLocks noGrp="1"/>
          </p:cNvSpPr>
          <p:nvPr userDrawn="1">
            <p:ph type="title"/>
          </p:nvPr>
        </p:nvSpPr>
        <p:spPr>
          <a:xfrm>
            <a:off x="216000" y="2573100"/>
            <a:ext cx="8596800" cy="1296000"/>
          </a:xfrm>
          <a:prstGeom prst="rect">
            <a:avLst/>
          </a:prstGeom>
        </p:spPr>
        <p:txBody>
          <a:bodyPr vert="horz" lIns="91440" tIns="45720" rIns="91440" bIns="45720" rtlCol="0" anchor="b">
            <a:normAutofit/>
          </a:bodyPr>
          <a:lstStyle/>
          <a:p>
            <a:r>
              <a:rPr lang="en-US"/>
              <a:t>Click to edit Master title style</a:t>
            </a:r>
            <a:endParaRPr lang="en-AU"/>
          </a:p>
        </p:txBody>
      </p:sp>
      <p:sp>
        <p:nvSpPr>
          <p:cNvPr id="3" name="Text Placeholder 2"/>
          <p:cNvSpPr>
            <a:spLocks noGrp="1"/>
          </p:cNvSpPr>
          <p:nvPr userDrawn="1">
            <p:ph type="body" idx="1"/>
          </p:nvPr>
        </p:nvSpPr>
        <p:spPr>
          <a:xfrm>
            <a:off x="223200" y="3853587"/>
            <a:ext cx="8596800" cy="702000"/>
          </a:xfrm>
          <a:prstGeom prst="rect">
            <a:avLst/>
          </a:prstGeom>
        </p:spPr>
        <p:txBody>
          <a:bodyPr vert="horz" lIns="91440" tIns="45720" rIns="91440" bIns="45720" rtlCol="0">
            <a:normAutofit/>
          </a:bodyPr>
          <a:lstStyle/>
          <a:p>
            <a:pPr lvl="0"/>
            <a:r>
              <a:rPr lang="en-US"/>
              <a:t>Click to edit Master text styles</a:t>
            </a:r>
            <a:endParaRPr lang="en-AU"/>
          </a:p>
        </p:txBody>
      </p:sp>
      <p:pic>
        <p:nvPicPr>
          <p:cNvPr id="9" name="Graphic 8" descr="QCAA tagline: For all Queensland schools">
            <a:extLst>
              <a:ext uri="{FF2B5EF4-FFF2-40B4-BE49-F238E27FC236}">
                <a16:creationId xmlns:a16="http://schemas.microsoft.com/office/drawing/2014/main" id="{BE30692F-F357-2C3F-1A9C-FEFE5B40E904}"/>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20272" y="4770000"/>
            <a:ext cx="1800000" cy="140118"/>
          </a:xfrm>
          <a:prstGeom prst="rect">
            <a:avLst/>
          </a:prstGeom>
        </p:spPr>
      </p:pic>
    </p:spTree>
    <p:extLst>
      <p:ext uri="{BB962C8B-B14F-4D97-AF65-F5344CB8AC3E}">
        <p14:creationId xmlns:p14="http://schemas.microsoft.com/office/powerpoint/2010/main" val="976081414"/>
      </p:ext>
    </p:extLst>
  </p:cSld>
  <p:clrMap bg1="lt1" tx1="dk1" bg2="lt2" tx2="dk2" accent1="accent1" accent2="accent2" accent3="accent3" accent4="accent4" accent5="accent5" accent6="accent6" hlink="hlink" folHlink="folHlink"/>
  <p:sldLayoutIdLst>
    <p:sldLayoutId id="2147484193" r:id="rId1"/>
  </p:sldLayoutIdLst>
  <p:txStyles>
    <p:titleStyle>
      <a:lvl1pPr algn="l" defTabSz="914400" rtl="0" eaLnBrk="1" latinLnBrk="0" hangingPunct="1">
        <a:spcBef>
          <a:spcPct val="0"/>
        </a:spcBef>
        <a:buNone/>
        <a:defRPr sz="2800" b="1"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Tx/>
        <a:buNone/>
        <a:defRPr sz="20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 userDrawn="1">
          <p15:clr>
            <a:srgbClr val="F26B43"/>
          </p15:clr>
        </p15:guide>
        <p15:guide id="2" orient="horz" pos="3091" userDrawn="1">
          <p15:clr>
            <a:srgbClr val="F26B43"/>
          </p15:clr>
        </p15:guide>
        <p15:guide id="3" pos="204" userDrawn="1">
          <p15:clr>
            <a:srgbClr val="F26B43"/>
          </p15:clr>
        </p15:guide>
        <p15:guide id="4" pos="5556" userDrawn="1">
          <p15:clr>
            <a:srgbClr val="F26B43"/>
          </p15:clr>
        </p15:guide>
        <p15:guide id="5" orient="horz" pos="2940" userDrawn="1">
          <p15:clr>
            <a:srgbClr val="F26B43"/>
          </p15:clr>
        </p15:guide>
        <p15:guide id="6" orient="horz" pos="17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0B2A25-ED77-448A-8714-467631521B25}"/>
              </a:ext>
            </a:extLst>
          </p:cNvPr>
          <p:cNvSpPr>
            <a:spLocks noGrp="1"/>
          </p:cNvSpPr>
          <p:nvPr>
            <p:ph type="title"/>
          </p:nvPr>
        </p:nvSpPr>
        <p:spPr>
          <a:xfrm>
            <a:off x="327025" y="274637"/>
            <a:ext cx="8496000" cy="360000"/>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A933BFF-008F-4E0F-9DB5-F7A08D391C58}"/>
              </a:ext>
            </a:extLst>
          </p:cNvPr>
          <p:cNvSpPr>
            <a:spLocks noGrp="1"/>
          </p:cNvSpPr>
          <p:nvPr>
            <p:ph type="body" idx="1"/>
          </p:nvPr>
        </p:nvSpPr>
        <p:spPr>
          <a:xfrm>
            <a:off x="327025" y="771550"/>
            <a:ext cx="8496000" cy="403222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4D0BF760-AAB9-4C47-AD4D-CC50085FA7C6}"/>
              </a:ext>
            </a:extLst>
          </p:cNvPr>
          <p:cNvCxnSpPr/>
          <p:nvPr userDrawn="1"/>
        </p:nvCxnSpPr>
        <p:spPr bwMode="auto">
          <a:xfrm>
            <a:off x="0" y="25200"/>
            <a:ext cx="9144000"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ACiQ Logo">
            <a:extLst>
              <a:ext uri="{FF2B5EF4-FFF2-40B4-BE49-F238E27FC236}">
                <a16:creationId xmlns:a16="http://schemas.microsoft.com/office/drawing/2014/main" id="{90328316-DBB1-DD00-4F7B-0ADC267A544D}"/>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237995" y="72000"/>
            <a:ext cx="869120" cy="201600"/>
          </a:xfrm>
          <a:prstGeom prst="rect">
            <a:avLst/>
          </a:prstGeom>
        </p:spPr>
      </p:pic>
    </p:spTree>
    <p:extLst>
      <p:ext uri="{BB962C8B-B14F-4D97-AF65-F5344CB8AC3E}">
        <p14:creationId xmlns:p14="http://schemas.microsoft.com/office/powerpoint/2010/main" val="2647280507"/>
      </p:ext>
    </p:extLst>
  </p:cSld>
  <p:clrMap bg1="lt1" tx1="dk1" bg2="lt2" tx2="dk2" accent1="accent1" accent2="accent2" accent3="accent3" accent4="accent4" accent5="accent5" accent6="accent6" hlink="hlink" folHlink="folHlink"/>
  <p:sldLayoutIdLst>
    <p:sldLayoutId id="2147484143" r:id="rId1"/>
    <p:sldLayoutId id="2147484170" r:id="rId2"/>
    <p:sldLayoutId id="2147484172" r:id="rId3"/>
    <p:sldLayoutId id="2147484169" r:id="rId4"/>
    <p:sldLayoutId id="2147484189" r:id="rId5"/>
    <p:sldLayoutId id="2147484190" r:id="rId6"/>
    <p:sldLayoutId id="2147484178" r:id="rId7"/>
    <p:sldLayoutId id="2147484179" r:id="rId8"/>
    <p:sldLayoutId id="2147484180" r:id="rId9"/>
    <p:sldLayoutId id="2147484072" r:id="rId10"/>
    <p:sldLayoutId id="2147484082" r:id="rId11"/>
    <p:sldLayoutId id="2147484185" r:id="rId12"/>
    <p:sldLayoutId id="2147484186" r:id="rId13"/>
    <p:sldLayoutId id="2147484184" r:id="rId14"/>
    <p:sldLayoutId id="2147484083" r:id="rId15"/>
    <p:sldLayoutId id="2147484084" r:id="rId16"/>
    <p:sldLayoutId id="2147484074" r:id="rId17"/>
    <p:sldLayoutId id="2147484075" r:id="rId18"/>
    <p:sldLayoutId id="2147484076" r:id="rId19"/>
    <p:sldLayoutId id="2147484077" r:id="rId20"/>
    <p:sldLayoutId id="2147484176" r:id="rId21"/>
    <p:sldLayoutId id="2147484188" r:id="rId22"/>
    <p:sldLayoutId id="2147484140" r:id="rId23"/>
    <p:sldLayoutId id="2147484192" r:id="rId24"/>
    <p:sldLayoutId id="2147484187" r:id="rId25"/>
    <p:sldLayoutId id="2147484195" r:id="rId26"/>
    <p:sldLayoutId id="2147484196" r:id="rId27"/>
    <p:sldLayoutId id="2147484197" r:id="rId28"/>
    <p:sldLayoutId id="2147484198" r:id="rId29"/>
  </p:sldLayoutIdLst>
  <p:txStyles>
    <p:titleStyle>
      <a:lvl1pPr algn="l" defTabSz="914400" rtl="0" eaLnBrk="1" latinLnBrk="0" hangingPunct="1">
        <a:lnSpc>
          <a:spcPct val="10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04" userDrawn="1">
          <p15:clr>
            <a:srgbClr val="F26B43"/>
          </p15:clr>
        </p15:guide>
        <p15:guide id="4" pos="5559" userDrawn="1">
          <p15:clr>
            <a:srgbClr val="F26B43"/>
          </p15:clr>
        </p15:guide>
        <p15:guide id="6" orient="horz" pos="1620" userDrawn="1">
          <p15:clr>
            <a:srgbClr val="F26B43"/>
          </p15:clr>
        </p15:guide>
        <p15:guide id="7" orient="horz" pos="486" userDrawn="1">
          <p15:clr>
            <a:srgbClr val="F26B43"/>
          </p15:clr>
        </p15:guide>
        <p15:guide id="9" orient="horz" pos="192" userDrawn="1">
          <p15:clr>
            <a:srgbClr val="F26B43"/>
          </p15:clr>
        </p15:guide>
        <p15:guide id="10" orient="horz" pos="302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1.sv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7.xml"/><Relationship Id="rId5" Type="http://schemas.openxmlformats.org/officeDocument/2006/relationships/hyperlink" Target="https://www.australiancurriculum.edu.au/downloads/cross-curriculum-priorities" TargetMode="Externa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hyperlink" Target="https://www.australiancurriculum.edu.au/f-10-curriculum/cross-curriculum-priorities/sustainability?organising-idea=SS%2CSW%2CSD"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39.sv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v9.australiancurriculum.edu.au/downloads/cross-curriculum-priorities#accordion-00dfddc453-item-c84c8658c0" TargetMode="External"/><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hyperlink" Target="https://www.qcaa.qld.edu.au/downloads/aciqv9/general-resources/ac9_ccp_sustainability.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cherneesutton.com.au/" TargetMode="External"/><Relationship Id="rId7" Type="http://schemas.openxmlformats.org/officeDocument/2006/relationships/hyperlink" Target="https://www.acara.edu.au/online-enquiry" TargetMode="External"/><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hyperlink" Target="https://www.australiancurriculum.edu.au/copyright-and-terms-of-use" TargetMode="External"/><Relationship Id="rId5" Type="http://schemas.openxmlformats.org/officeDocument/2006/relationships/hyperlink" Target="https://www.australiancurriculum.edu.au/" TargetMode="External"/><Relationship Id="rId4" Type="http://schemas.openxmlformats.org/officeDocument/2006/relationships/hyperlink" Target="https://creativecommons.org/licenses/by/4.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28.xml"/><Relationship Id="rId1" Type="http://schemas.openxmlformats.org/officeDocument/2006/relationships/slideLayout" Target="../slideLayouts/slideLayout30.xml"/><Relationship Id="rId4" Type="http://schemas.openxmlformats.org/officeDocument/2006/relationships/hyperlink" Target="http://www.qcaa.qld.edu.au/copyrigh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v9.australiancurriculum.edu.au/help/website-tour" TargetMode="External"/><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hyperlink" Target="https://www.australiancurriculum.edu.au/f-10-curriculum/cross-curriculum-priorities/sustainability?organising-idea=SS%2CSW%2CS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ustraliancurriculum.edu.au/help/cross-curriculum-priorities" TargetMode="External"/><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2EB3-4DBA-474A-8C6B-073F09A3A860}"/>
              </a:ext>
            </a:extLst>
          </p:cNvPr>
          <p:cNvSpPr>
            <a:spLocks noGrp="1"/>
          </p:cNvSpPr>
          <p:nvPr>
            <p:ph type="ctrTitle"/>
          </p:nvPr>
        </p:nvSpPr>
        <p:spPr>
          <a:xfrm>
            <a:off x="216371" y="2630671"/>
            <a:ext cx="8603779" cy="1643786"/>
          </a:xfrm>
        </p:spPr>
        <p:txBody>
          <a:bodyPr vert="horz" lIns="91440" tIns="45720" rIns="91440" bIns="45720" rtlCol="0" anchor="b">
            <a:normAutofit/>
          </a:bodyPr>
          <a:lstStyle/>
          <a:p>
            <a:pPr>
              <a:lnSpc>
                <a:spcPct val="90000"/>
              </a:lnSpc>
            </a:pPr>
            <a:r>
              <a:rPr lang="en-US" dirty="0">
                <a:latin typeface="Arial"/>
                <a:cs typeface="Arial"/>
              </a:rPr>
              <a:t>P–10 Embedding the Sustainability </a:t>
            </a:r>
            <a:br>
              <a:rPr lang="en-US" dirty="0"/>
            </a:br>
            <a:r>
              <a:rPr lang="en-US" dirty="0">
                <a:latin typeface="Arial"/>
                <a:cs typeface="Arial"/>
              </a:rPr>
              <a:t>cross-curriculum priority (CCP) in planning</a:t>
            </a:r>
            <a:endParaRPr lang="en-AU" dirty="0">
              <a:latin typeface="Arial"/>
              <a:cs typeface="Arial"/>
            </a:endParaRPr>
          </a:p>
        </p:txBody>
      </p:sp>
      <p:sp>
        <p:nvSpPr>
          <p:cNvPr id="3" name="Vertical Text Placeholder 3">
            <a:extLst>
              <a:ext uri="{FF2B5EF4-FFF2-40B4-BE49-F238E27FC236}">
                <a16:creationId xmlns:a16="http://schemas.microsoft.com/office/drawing/2014/main" id="{416E64E1-E6ED-8D3D-C29D-879291C6C245}"/>
              </a:ext>
            </a:extLst>
          </p:cNvPr>
          <p:cNvSpPr>
            <a:spLocks noGrp="1"/>
          </p:cNvSpPr>
          <p:nvPr>
            <p:ph type="body" orient="vert" sz="quarter" idx="10"/>
          </p:nvPr>
        </p:nvSpPr>
        <p:spPr/>
        <p:txBody>
          <a:bodyPr/>
          <a:lstStyle/>
          <a:p>
            <a:r>
              <a:rPr lang="en-AU" dirty="0"/>
              <a:t>260877</a:t>
            </a:r>
          </a:p>
        </p:txBody>
      </p:sp>
    </p:spTree>
    <p:extLst>
      <p:ext uri="{BB962C8B-B14F-4D97-AF65-F5344CB8AC3E}">
        <p14:creationId xmlns:p14="http://schemas.microsoft.com/office/powerpoint/2010/main" val="3031367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A2D34-CCFB-F01A-24C5-36E896B047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9A217-C81A-8197-AED3-070C861AE5A6}"/>
              </a:ext>
            </a:extLst>
          </p:cNvPr>
          <p:cNvSpPr>
            <a:spLocks noGrp="1"/>
          </p:cNvSpPr>
          <p:nvPr>
            <p:ph type="title"/>
          </p:nvPr>
        </p:nvSpPr>
        <p:spPr/>
        <p:txBody>
          <a:bodyPr/>
          <a:lstStyle/>
          <a:p>
            <a:r>
              <a:rPr lang="en-AU" dirty="0"/>
              <a:t>Exploring an organising idea</a:t>
            </a:r>
          </a:p>
        </p:txBody>
      </p:sp>
      <p:sp>
        <p:nvSpPr>
          <p:cNvPr id="3" name="Content Placeholder 2">
            <a:extLst>
              <a:ext uri="{FF2B5EF4-FFF2-40B4-BE49-F238E27FC236}">
                <a16:creationId xmlns:a16="http://schemas.microsoft.com/office/drawing/2014/main" id="{A89CF554-09C2-E565-5AE5-6B65D3E2DB23}"/>
              </a:ext>
            </a:extLst>
          </p:cNvPr>
          <p:cNvSpPr>
            <a:spLocks noGrp="1"/>
          </p:cNvSpPr>
          <p:nvPr>
            <p:ph idx="1"/>
          </p:nvPr>
        </p:nvSpPr>
        <p:spPr/>
        <p:txBody>
          <a:bodyPr/>
          <a:lstStyle/>
          <a:p>
            <a:pPr marL="342900" indent="-342900">
              <a:buFont typeface="Arial" panose="020B0604020202020204" pitchFamily="34" charset="0"/>
              <a:buChar char="•"/>
            </a:pPr>
            <a:r>
              <a:rPr lang="en-AU" dirty="0">
                <a:latin typeface="Arial"/>
                <a:cs typeface="Arial"/>
              </a:rPr>
              <a:t>Consider where this organising idea naturally connects with your learning area and year level.</a:t>
            </a:r>
            <a:endParaRPr lang="en-US" dirty="0">
              <a:latin typeface="Arial"/>
              <a:cs typeface="Arial"/>
            </a:endParaRPr>
          </a:p>
          <a:p>
            <a:pPr marL="342900" indent="-342900">
              <a:buFont typeface="Arial" panose="020B0604020202020204" pitchFamily="34" charset="0"/>
              <a:buChar char="•"/>
            </a:pPr>
            <a:r>
              <a:rPr lang="en-AU" dirty="0">
                <a:latin typeface="Arial"/>
                <a:cs typeface="Arial"/>
              </a:rPr>
              <a:t>Identify how you might embed it in ways that are </a:t>
            </a:r>
            <a:r>
              <a:rPr lang="en-AU" b="1" dirty="0">
                <a:latin typeface="Arial"/>
                <a:cs typeface="Arial"/>
              </a:rPr>
              <a:t>authentic </a:t>
            </a:r>
            <a:r>
              <a:rPr lang="en-AU" dirty="0">
                <a:latin typeface="Arial"/>
                <a:cs typeface="Arial"/>
              </a:rPr>
              <a:t>and </a:t>
            </a:r>
            <a:r>
              <a:rPr lang="en-AU" b="1" dirty="0">
                <a:latin typeface="Arial"/>
                <a:cs typeface="Arial"/>
              </a:rPr>
              <a:t>appropriate</a:t>
            </a:r>
            <a:r>
              <a:rPr lang="en-AU" dirty="0">
                <a:latin typeface="Arial"/>
                <a:cs typeface="Arial"/>
              </a:rPr>
              <a:t> for all students.</a:t>
            </a:r>
          </a:p>
        </p:txBody>
      </p:sp>
      <p:graphicFrame>
        <p:nvGraphicFramePr>
          <p:cNvPr id="5" name="Table 4">
            <a:extLst>
              <a:ext uri="{FF2B5EF4-FFF2-40B4-BE49-F238E27FC236}">
                <a16:creationId xmlns:a16="http://schemas.microsoft.com/office/drawing/2014/main" id="{2FE50560-4C75-3BEF-E5D8-B674EC2C77EB}"/>
              </a:ext>
            </a:extLst>
          </p:cNvPr>
          <p:cNvGraphicFramePr>
            <a:graphicFrameLocks noGrp="1"/>
          </p:cNvGraphicFramePr>
          <p:nvPr/>
        </p:nvGraphicFramePr>
        <p:xfrm>
          <a:off x="2168504" y="2553676"/>
          <a:ext cx="4837471" cy="1428351"/>
        </p:xfrm>
        <a:graphic>
          <a:graphicData uri="http://schemas.openxmlformats.org/drawingml/2006/table">
            <a:tbl>
              <a:tblPr firstRow="1" bandRow="1">
                <a:tableStyleId>{5C22544A-7EE6-4342-B048-85BDC9FD1C3A}</a:tableStyleId>
              </a:tblPr>
              <a:tblGrid>
                <a:gridCol w="4837471">
                  <a:extLst>
                    <a:ext uri="{9D8B030D-6E8A-4147-A177-3AD203B41FA5}">
                      <a16:colId xmlns:a16="http://schemas.microsoft.com/office/drawing/2014/main" val="2246593366"/>
                    </a:ext>
                  </a:extLst>
                </a:gridCol>
              </a:tblGrid>
              <a:tr h="3262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schemeClr val="bg1"/>
                          </a:solidFill>
                        </a:rPr>
                        <a:t>Design</a:t>
                      </a:r>
                      <a:endParaRPr lang="en-AU" sz="1600" dirty="0"/>
                    </a:p>
                  </a:txBody>
                  <a:tcPr marL="79912" marR="79912" marT="39956" marB="409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BF41"/>
                    </a:solidFill>
                  </a:tcPr>
                </a:tc>
                <a:extLst>
                  <a:ext uri="{0D108BD9-81ED-4DB2-BD59-A6C34878D82A}">
                    <a16:rowId xmlns:a16="http://schemas.microsoft.com/office/drawing/2014/main" val="1614617519"/>
                  </a:ext>
                </a:extLst>
              </a:tr>
              <a:tr h="1102136">
                <a:tc>
                  <a:txBody>
                    <a:bodyPr/>
                    <a:lstStyle/>
                    <a:p>
                      <a:pPr fontAlgn="auto">
                        <a:spcBef>
                          <a:spcPts val="0"/>
                        </a:spcBef>
                        <a:spcAft>
                          <a:spcPts val="0"/>
                        </a:spcAft>
                      </a:pPr>
                      <a:r>
                        <a:rPr lang="en-AU" sz="1600" dirty="0">
                          <a:solidFill>
                            <a:schemeClr val="tx1"/>
                          </a:solidFill>
                          <a:latin typeface="+mn-lt"/>
                          <a:cs typeface="+mn-cs"/>
                        </a:rPr>
                        <a:t>Sustainably designed products, environments </a:t>
                      </a:r>
                      <a:br>
                        <a:rPr lang="en-AU" sz="1600" dirty="0">
                          <a:solidFill>
                            <a:schemeClr val="tx1"/>
                          </a:solidFill>
                          <a:latin typeface="+mn-lt"/>
                          <a:cs typeface="+mn-cs"/>
                        </a:rPr>
                      </a:br>
                      <a:r>
                        <a:rPr lang="en-AU" sz="1600" dirty="0">
                          <a:solidFill>
                            <a:schemeClr val="tx1"/>
                          </a:solidFill>
                          <a:latin typeface="+mn-lt"/>
                          <a:cs typeface="+mn-cs"/>
                        </a:rPr>
                        <a:t>and services aim to minimise the impact on </a:t>
                      </a:r>
                      <a:br>
                        <a:rPr lang="en-AU" sz="1600" dirty="0">
                          <a:solidFill>
                            <a:schemeClr val="tx1"/>
                          </a:solidFill>
                          <a:latin typeface="+mn-lt"/>
                          <a:cs typeface="+mn-cs"/>
                        </a:rPr>
                      </a:br>
                      <a:r>
                        <a:rPr lang="en-AU" sz="1600" dirty="0">
                          <a:solidFill>
                            <a:schemeClr val="tx1"/>
                          </a:solidFill>
                          <a:latin typeface="+mn-lt"/>
                          <a:cs typeface="+mn-cs"/>
                        </a:rPr>
                        <a:t>or restore the quality and diversity of environmental, social and economic systems. (SD1) </a:t>
                      </a:r>
                      <a:endParaRPr lang="en-AU" sz="1600" dirty="0">
                        <a:solidFill>
                          <a:schemeClr val="tx1"/>
                        </a:solidFill>
                        <a:latin typeface="+mn-lt"/>
                      </a:endParaRPr>
                    </a:p>
                  </a:txBody>
                  <a:tcPr marL="79912" marR="79912" marT="39956" marB="409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58481"/>
                  </a:ext>
                </a:extLst>
              </a:tr>
            </a:tbl>
          </a:graphicData>
        </a:graphic>
      </p:graphicFrame>
      <p:pic>
        <p:nvPicPr>
          <p:cNvPr id="6" name="Picture Placeholder 3">
            <a:extLst>
              <a:ext uri="{FF2B5EF4-FFF2-40B4-BE49-F238E27FC236}">
                <a16:creationId xmlns:a16="http://schemas.microsoft.com/office/drawing/2014/main" id="{340A015B-A4B2-52E1-A7D1-2505B309823E}"/>
              </a:ext>
            </a:extLst>
          </p:cNvPr>
          <p:cNvPicPr>
            <a:picLocks noGrp="1" noChangeAspect="1"/>
          </p:cNvPicPr>
          <p:nvPr>
            <p:ph type="pic" sz="quarter" idx="10"/>
          </p:nvPr>
        </p:nvPicPr>
        <p:blipFill>
          <a:blip r:embed="rId3">
            <a:extLst>
              <a:ext uri="{96DAC541-7B7A-43D3-8B79-37D633B846F1}">
                <asvg:svgBlip xmlns:asvg="http://schemas.microsoft.com/office/drawing/2016/SVG/main" r:embed="rId4"/>
              </a:ext>
            </a:extLst>
          </a:blip>
          <a:srcRect/>
          <a:stretch/>
        </p:blipFill>
        <p:spPr>
          <a:xfrm>
            <a:off x="7924800" y="3903663"/>
            <a:ext cx="900113" cy="900112"/>
          </a:xfrm>
          <a:prstGeom prst="rect">
            <a:avLst/>
          </a:prstGeom>
        </p:spPr>
      </p:pic>
    </p:spTree>
    <p:extLst>
      <p:ext uri="{BB962C8B-B14F-4D97-AF65-F5344CB8AC3E}">
        <p14:creationId xmlns:p14="http://schemas.microsoft.com/office/powerpoint/2010/main" val="2156871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C24E-D724-F70F-FF6D-CFE2FEB09CBF}"/>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41B80EE9-E1D5-8BC4-D9E4-DDCDA530A162}"/>
              </a:ext>
            </a:extLst>
          </p:cNvPr>
          <p:cNvSpPr txBox="1"/>
          <p:nvPr/>
        </p:nvSpPr>
        <p:spPr>
          <a:xfrm>
            <a:off x="8429892" y="184925"/>
            <a:ext cx="683568" cy="3541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900" kern="1200" dirty="0">
                <a:latin typeface="Arial" panose="020B0604020202020204" pitchFamily="34" charset="0"/>
                <a:cs typeface="Arial" panose="020B0604020202020204" pitchFamily="34" charset="0"/>
              </a:rPr>
              <a:t>What?</a:t>
            </a:r>
          </a:p>
        </p:txBody>
      </p:sp>
      <p:sp>
        <p:nvSpPr>
          <p:cNvPr id="10" name="Title 1">
            <a:extLst>
              <a:ext uri="{FF2B5EF4-FFF2-40B4-BE49-F238E27FC236}">
                <a16:creationId xmlns:a16="http://schemas.microsoft.com/office/drawing/2014/main" id="{14A89480-54EA-E696-AF79-2B116CFBAEBD}"/>
              </a:ext>
            </a:extLst>
          </p:cNvPr>
          <p:cNvSpPr>
            <a:spLocks noGrp="1"/>
          </p:cNvSpPr>
          <p:nvPr>
            <p:ph type="title"/>
          </p:nvPr>
        </p:nvSpPr>
        <p:spPr>
          <a:xfrm>
            <a:off x="327025" y="274637"/>
            <a:ext cx="8496000" cy="360000"/>
          </a:xfrm>
        </p:spPr>
        <p:txBody>
          <a:bodyPr/>
          <a:lstStyle/>
          <a:p>
            <a:r>
              <a:rPr lang="en-AU" dirty="0"/>
              <a:t>Sustainability: Downloads</a:t>
            </a:r>
          </a:p>
        </p:txBody>
      </p:sp>
      <p:grpSp>
        <p:nvGrpSpPr>
          <p:cNvPr id="13" name="Group 12">
            <a:extLst>
              <a:ext uri="{FF2B5EF4-FFF2-40B4-BE49-F238E27FC236}">
                <a16:creationId xmlns:a16="http://schemas.microsoft.com/office/drawing/2014/main" id="{C0DB8877-84CE-D0FA-AFA9-EB5876CE9458}"/>
              </a:ext>
            </a:extLst>
          </p:cNvPr>
          <p:cNvGrpSpPr/>
          <p:nvPr/>
        </p:nvGrpSpPr>
        <p:grpSpPr>
          <a:xfrm>
            <a:off x="3484307" y="1265860"/>
            <a:ext cx="4886592" cy="2663653"/>
            <a:chOff x="1099298" y="2005743"/>
            <a:chExt cx="7078751" cy="3480570"/>
          </a:xfrm>
          <a:effectLst>
            <a:outerShdw blurRad="50800" dist="38100" dir="2700000" algn="tl" rotWithShape="0">
              <a:prstClr val="black">
                <a:alpha val="40000"/>
              </a:prstClr>
            </a:outerShdw>
          </a:effectLst>
        </p:grpSpPr>
        <p:pic>
          <p:nvPicPr>
            <p:cNvPr id="4" name="Picture 3">
              <a:extLst>
                <a:ext uri="{FF2B5EF4-FFF2-40B4-BE49-F238E27FC236}">
                  <a16:creationId xmlns:a16="http://schemas.microsoft.com/office/drawing/2014/main" id="{6ED10ED2-6055-01CD-3E15-916D578C580A}"/>
                </a:ext>
              </a:extLst>
            </p:cNvPr>
            <p:cNvPicPr>
              <a:picLocks noChangeAspect="1"/>
            </p:cNvPicPr>
            <p:nvPr/>
          </p:nvPicPr>
          <p:blipFill>
            <a:blip r:embed="rId3"/>
            <a:srcRect b="76250"/>
            <a:stretch/>
          </p:blipFill>
          <p:spPr>
            <a:xfrm>
              <a:off x="1099298" y="2005743"/>
              <a:ext cx="7078751" cy="1221583"/>
            </a:xfrm>
            <a:prstGeom prst="rect">
              <a:avLst/>
            </a:prstGeom>
            <a:ln>
              <a:solidFill>
                <a:schemeClr val="bg1">
                  <a:lumMod val="75000"/>
                </a:schemeClr>
              </a:solidFill>
            </a:ln>
          </p:spPr>
        </p:pic>
        <p:pic>
          <p:nvPicPr>
            <p:cNvPr id="12" name="Picture 11">
              <a:extLst>
                <a:ext uri="{FF2B5EF4-FFF2-40B4-BE49-F238E27FC236}">
                  <a16:creationId xmlns:a16="http://schemas.microsoft.com/office/drawing/2014/main" id="{BD360ED0-D661-8299-8072-BC398148CCC9}"/>
                </a:ext>
              </a:extLst>
            </p:cNvPr>
            <p:cNvPicPr>
              <a:picLocks noChangeAspect="1"/>
            </p:cNvPicPr>
            <p:nvPr/>
          </p:nvPicPr>
          <p:blipFill>
            <a:blip r:embed="rId4"/>
            <a:stretch>
              <a:fillRect/>
            </a:stretch>
          </p:blipFill>
          <p:spPr>
            <a:xfrm>
              <a:off x="1099299" y="3147247"/>
              <a:ext cx="7078750" cy="2339066"/>
            </a:xfrm>
            <a:prstGeom prst="rect">
              <a:avLst/>
            </a:prstGeom>
            <a:ln>
              <a:solidFill>
                <a:schemeClr val="bg1">
                  <a:lumMod val="75000"/>
                </a:schemeClr>
              </a:solidFill>
            </a:ln>
          </p:spPr>
        </p:pic>
      </p:grpSp>
      <p:grpSp>
        <p:nvGrpSpPr>
          <p:cNvPr id="2" name="Group 1">
            <a:extLst>
              <a:ext uri="{FF2B5EF4-FFF2-40B4-BE49-F238E27FC236}">
                <a16:creationId xmlns:a16="http://schemas.microsoft.com/office/drawing/2014/main" id="{298D2C2D-9B99-25B1-2895-25FDD16B7D20}"/>
              </a:ext>
            </a:extLst>
          </p:cNvPr>
          <p:cNvGrpSpPr/>
          <p:nvPr/>
        </p:nvGrpSpPr>
        <p:grpSpPr>
          <a:xfrm>
            <a:off x="809555" y="1092730"/>
            <a:ext cx="1923656" cy="3001172"/>
            <a:chOff x="1282297" y="1099915"/>
            <a:chExt cx="1751128" cy="2677682"/>
          </a:xfrm>
        </p:grpSpPr>
        <p:sp>
          <p:nvSpPr>
            <p:cNvPr id="15" name="Rectangle: Rounded Corners 14">
              <a:extLst>
                <a:ext uri="{FF2B5EF4-FFF2-40B4-BE49-F238E27FC236}">
                  <a16:creationId xmlns:a16="http://schemas.microsoft.com/office/drawing/2014/main" id="{782DAACE-AA1E-BC78-91D8-E72F8F372554}"/>
                </a:ext>
              </a:extLst>
            </p:cNvPr>
            <p:cNvSpPr/>
            <p:nvPr/>
          </p:nvSpPr>
          <p:spPr>
            <a:xfrm>
              <a:off x="1286878" y="1099915"/>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11" name="Rectangle: Rounded Corners 10">
              <a:extLst>
                <a:ext uri="{FF2B5EF4-FFF2-40B4-BE49-F238E27FC236}">
                  <a16:creationId xmlns:a16="http://schemas.microsoft.com/office/drawing/2014/main" id="{41BDD810-F8F2-BC1F-402B-560A42D48E42}"/>
                </a:ext>
              </a:extLst>
            </p:cNvPr>
            <p:cNvSpPr/>
            <p:nvPr/>
          </p:nvSpPr>
          <p:spPr>
            <a:xfrm>
              <a:off x="1282297" y="2001829"/>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8" name="Rectangle: Rounded Corners 7">
              <a:extLst>
                <a:ext uri="{FF2B5EF4-FFF2-40B4-BE49-F238E27FC236}">
                  <a16:creationId xmlns:a16="http://schemas.microsoft.com/office/drawing/2014/main" id="{0DEE8861-8B20-89FA-9EC4-A93FA78C61CD}"/>
                </a:ext>
              </a:extLst>
            </p:cNvPr>
            <p:cNvSpPr/>
            <p:nvPr/>
          </p:nvSpPr>
          <p:spPr>
            <a:xfrm>
              <a:off x="1282297" y="2904324"/>
              <a:ext cx="1746547" cy="873273"/>
            </a:xfrm>
            <a:prstGeom prst="roundRect">
              <a:avLst>
                <a:gd name="adj" fmla="val 10000"/>
              </a:avLst>
            </a:prstGeom>
            <a:solidFill>
              <a:srgbClr val="21578A"/>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sp>
        <p:nvSpPr>
          <p:cNvPr id="18" name="TextBox 17">
            <a:extLst>
              <a:ext uri="{FF2B5EF4-FFF2-40B4-BE49-F238E27FC236}">
                <a16:creationId xmlns:a16="http://schemas.microsoft.com/office/drawing/2014/main" id="{BFA0C90D-7D62-9961-DA60-6AB66848A087}"/>
              </a:ext>
            </a:extLst>
          </p:cNvPr>
          <p:cNvSpPr txBox="1"/>
          <p:nvPr/>
        </p:nvSpPr>
        <p:spPr>
          <a:xfrm>
            <a:off x="221178" y="4644728"/>
            <a:ext cx="7925540" cy="230832"/>
          </a:xfrm>
          <a:prstGeom prst="rect">
            <a:avLst/>
          </a:prstGeom>
          <a:noFill/>
        </p:spPr>
        <p:txBody>
          <a:bodyPr wrap="square">
            <a:spAutoFit/>
          </a:bodyPr>
          <a:lstStyle/>
          <a:p>
            <a:pPr>
              <a:buNone/>
            </a:pPr>
            <a:r>
              <a:rPr lang="fr-FR" sz="900" b="1" dirty="0">
                <a:effectLst/>
                <a:latin typeface="+mj-lt"/>
              </a:rPr>
              <a:t>Source: </a:t>
            </a:r>
            <a:r>
              <a:rPr lang="fr-FR" sz="900" dirty="0">
                <a:effectLst/>
                <a:latin typeface="+mj-lt"/>
              </a:rPr>
              <a:t>ACARA </a:t>
            </a:r>
            <a:r>
              <a:rPr lang="fr-FR" sz="900" dirty="0">
                <a:effectLst/>
                <a:latin typeface="+mj-lt"/>
                <a:hlinkClick r:id="rId5"/>
              </a:rPr>
              <a:t>www.australiancurriculum.edu.au/downloads/cross-curriculum-priorities</a:t>
            </a:r>
            <a:r>
              <a:rPr lang="fr-FR" sz="900" dirty="0">
                <a:effectLst/>
                <a:latin typeface="+mj-lt"/>
              </a:rPr>
              <a:t> </a:t>
            </a:r>
          </a:p>
        </p:txBody>
      </p:sp>
    </p:spTree>
    <p:extLst>
      <p:ext uri="{BB962C8B-B14F-4D97-AF65-F5344CB8AC3E}">
        <p14:creationId xmlns:p14="http://schemas.microsoft.com/office/powerpoint/2010/main" val="826492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E6772-6C3D-5F46-E4E3-945159895BD0}"/>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1D4DCF8-AFFE-09B1-705C-0D7D04D3C408}"/>
              </a:ext>
            </a:extLst>
          </p:cNvPr>
          <p:cNvGraphicFramePr/>
          <p:nvPr>
            <p:extLst>
              <p:ext uri="{D42A27DB-BD31-4B8C-83A1-F6EECF244321}">
                <p14:modId xmlns:p14="http://schemas.microsoft.com/office/powerpoint/2010/main" val="3277342250"/>
              </p:ext>
            </p:extLst>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C5FB2AB7-4E13-39EF-9E58-13A77126C65D}"/>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2470905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09B5-CD4F-FAF9-F2D4-BB719A801A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B4FB92-5F37-AFB2-BC28-2A027A65895D}"/>
              </a:ext>
            </a:extLst>
          </p:cNvPr>
          <p:cNvSpPr>
            <a:spLocks noGrp="1"/>
          </p:cNvSpPr>
          <p:nvPr>
            <p:ph type="title"/>
          </p:nvPr>
        </p:nvSpPr>
        <p:spPr/>
        <p:txBody>
          <a:bodyPr/>
          <a:lstStyle/>
          <a:p>
            <a:r>
              <a:rPr lang="en-AU" dirty="0">
                <a:solidFill>
                  <a:srgbClr val="000000"/>
                </a:solidFill>
              </a:rPr>
              <a:t>An approach for embedding the CCP in planning</a:t>
            </a:r>
            <a:br>
              <a:rPr lang="en-AU" dirty="0">
                <a:solidFill>
                  <a:srgbClr val="000000"/>
                </a:solidFill>
              </a:rPr>
            </a:br>
            <a:endParaRPr lang="en-AU" dirty="0"/>
          </a:p>
        </p:txBody>
      </p:sp>
      <p:sp>
        <p:nvSpPr>
          <p:cNvPr id="3" name="Title 1">
            <a:extLst>
              <a:ext uri="{FF2B5EF4-FFF2-40B4-BE49-F238E27FC236}">
                <a16:creationId xmlns:a16="http://schemas.microsoft.com/office/drawing/2014/main" id="{7C90DE58-4DA7-4135-50E5-B7E3DBA0D598}"/>
              </a:ext>
            </a:extLst>
          </p:cNvPr>
          <p:cNvSpPr txBox="1">
            <a:spLocks/>
          </p:cNvSpPr>
          <p:nvPr/>
        </p:nvSpPr>
        <p:spPr>
          <a:xfrm>
            <a:off x="327024" y="274637"/>
            <a:ext cx="7826375" cy="68386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7" name="Rectangle: Rounded Corners 6">
            <a:extLst>
              <a:ext uri="{FF2B5EF4-FFF2-40B4-BE49-F238E27FC236}">
                <a16:creationId xmlns:a16="http://schemas.microsoft.com/office/drawing/2014/main" id="{F9BBB11F-7979-66C7-172E-ECE362B0BB43}"/>
              </a:ext>
            </a:extLst>
          </p:cNvPr>
          <p:cNvSpPr/>
          <p:nvPr/>
        </p:nvSpPr>
        <p:spPr>
          <a:xfrm>
            <a:off x="719405" y="1759800"/>
            <a:ext cx="2822940" cy="612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9" name="Rectangle: Rounded Corners 8">
            <a:extLst>
              <a:ext uri="{FF2B5EF4-FFF2-40B4-BE49-F238E27FC236}">
                <a16:creationId xmlns:a16="http://schemas.microsoft.com/office/drawing/2014/main" id="{506E4E66-C2F5-E0D1-2CCA-4B3A92D81BB1}"/>
              </a:ext>
            </a:extLst>
          </p:cNvPr>
          <p:cNvSpPr/>
          <p:nvPr/>
        </p:nvSpPr>
        <p:spPr>
          <a:xfrm>
            <a:off x="2354345" y="2670347"/>
            <a:ext cx="1188000" cy="648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Sets of organising </a:t>
            </a:r>
            <a:r>
              <a:rPr lang="en-AU" sz="1200" dirty="0">
                <a:solidFill>
                  <a:srgbClr val="000000"/>
                </a:solidFill>
                <a:latin typeface="Arial" panose="020B0604020202020204" pitchFamily="34" charset="0"/>
                <a:cs typeface="Arial" panose="020B0604020202020204" pitchFamily="34" charset="0"/>
              </a:rPr>
              <a:t>i</a:t>
            </a:r>
            <a:r>
              <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deas</a:t>
            </a:r>
          </a:p>
        </p:txBody>
      </p:sp>
      <p:sp>
        <p:nvSpPr>
          <p:cNvPr id="11" name="TextBox 10">
            <a:extLst>
              <a:ext uri="{FF2B5EF4-FFF2-40B4-BE49-F238E27FC236}">
                <a16:creationId xmlns:a16="http://schemas.microsoft.com/office/drawing/2014/main" id="{03FAA93D-E5B8-8F8E-CF61-510C7D37AC39}"/>
              </a:ext>
            </a:extLst>
          </p:cNvPr>
          <p:cNvSpPr txBox="1"/>
          <p:nvPr/>
        </p:nvSpPr>
        <p:spPr>
          <a:xfrm>
            <a:off x="925997" y="1182512"/>
            <a:ext cx="2273719"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Identify curriculum</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24419B4F-F650-031A-D7B9-534B2F8E74A1}"/>
              </a:ext>
            </a:extLst>
          </p:cNvPr>
          <p:cNvSpPr txBox="1"/>
          <p:nvPr/>
        </p:nvSpPr>
        <p:spPr>
          <a:xfrm>
            <a:off x="4891934" y="1182512"/>
            <a:ext cx="2917156"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Clarify and contextualise</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cxnSp>
        <p:nvCxnSpPr>
          <p:cNvPr id="18" name="Straight Arrow Connector 17">
            <a:extLst>
              <a:ext uri="{FF2B5EF4-FFF2-40B4-BE49-F238E27FC236}">
                <a16:creationId xmlns:a16="http://schemas.microsoft.com/office/drawing/2014/main" id="{A1E83BAC-8886-0800-9ED7-52C63A3B44C5}"/>
              </a:ext>
            </a:extLst>
          </p:cNvPr>
          <p:cNvCxnSpPr>
            <a:cxnSpLocks/>
          </p:cNvCxnSpPr>
          <p:nvPr/>
        </p:nvCxnSpPr>
        <p:spPr>
          <a:xfrm>
            <a:off x="3916796" y="1539908"/>
            <a:ext cx="4522361" cy="0"/>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1C1FBCC7-D206-B40D-2AF8-F9D92825C4EF}"/>
              </a:ext>
            </a:extLst>
          </p:cNvPr>
          <p:cNvSpPr/>
          <p:nvPr/>
        </p:nvSpPr>
        <p:spPr>
          <a:xfrm>
            <a:off x="2361019" y="3463695"/>
            <a:ext cx="1188000" cy="648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Organising ideas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20" name="Straight Connector 19">
            <a:extLst>
              <a:ext uri="{FF2B5EF4-FFF2-40B4-BE49-F238E27FC236}">
                <a16:creationId xmlns:a16="http://schemas.microsoft.com/office/drawing/2014/main" id="{7B3260B5-FD84-FCF2-3315-B62A052AA2F0}"/>
              </a:ext>
            </a:extLst>
          </p:cNvPr>
          <p:cNvCxnSpPr>
            <a:cxnSpLocks/>
          </p:cNvCxnSpPr>
          <p:nvPr/>
        </p:nvCxnSpPr>
        <p:spPr>
          <a:xfrm flipH="1">
            <a:off x="2119419" y="247630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2823D38E-91A8-5C4D-4388-C3AA6AF9AA01}"/>
              </a:ext>
            </a:extLst>
          </p:cNvPr>
          <p:cNvSpPr/>
          <p:nvPr/>
        </p:nvSpPr>
        <p:spPr>
          <a:xfrm>
            <a:off x="719405" y="2670347"/>
            <a:ext cx="1188000" cy="648000"/>
          </a:xfrm>
          <a:prstGeom prst="roundRect">
            <a:avLst/>
          </a:prstGeom>
          <a:solidFill>
            <a:srgbClr val="84BF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Rectangle: Rounded Corners 21">
            <a:extLst>
              <a:ext uri="{FF2B5EF4-FFF2-40B4-BE49-F238E27FC236}">
                <a16:creationId xmlns:a16="http://schemas.microsoft.com/office/drawing/2014/main" id="{7EC1FDB2-5643-339C-501C-3C5DF40D2156}"/>
              </a:ext>
            </a:extLst>
          </p:cNvPr>
          <p:cNvSpPr/>
          <p:nvPr/>
        </p:nvSpPr>
        <p:spPr>
          <a:xfrm>
            <a:off x="719405" y="3463695"/>
            <a:ext cx="1188000" cy="648000"/>
          </a:xfrm>
          <a:prstGeom prst="roundRect">
            <a:avLst/>
          </a:prstGeom>
          <a:solidFill>
            <a:srgbClr val="84BF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CBFC0732-7A6D-1DCD-4C18-F0998C283DE6}"/>
              </a:ext>
            </a:extLst>
          </p:cNvPr>
          <p:cNvSpPr txBox="1"/>
          <p:nvPr/>
        </p:nvSpPr>
        <p:spPr>
          <a:xfrm>
            <a:off x="633241" y="2439574"/>
            <a:ext cx="1324761" cy="276999"/>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Learning area</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24" name="Straight Arrow Connector 23">
            <a:extLst>
              <a:ext uri="{FF2B5EF4-FFF2-40B4-BE49-F238E27FC236}">
                <a16:creationId xmlns:a16="http://schemas.microsoft.com/office/drawing/2014/main" id="{650C923D-63DD-BC1F-DF2A-23B34C796D10}"/>
              </a:ext>
            </a:extLst>
          </p:cNvPr>
          <p:cNvCxnSpPr>
            <a:cxnSpLocks/>
          </p:cNvCxnSpPr>
          <p:nvPr/>
        </p:nvCxnSpPr>
        <p:spPr>
          <a:xfrm>
            <a:off x="646332" y="1539908"/>
            <a:ext cx="313200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F38BC74-0FBA-7549-3EF9-FD8673659984}"/>
              </a:ext>
            </a:extLst>
          </p:cNvPr>
          <p:cNvSpPr txBox="1"/>
          <p:nvPr/>
        </p:nvSpPr>
        <p:spPr>
          <a:xfrm>
            <a:off x="2212332" y="241309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CCP</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26" name="Straight Connector 25">
            <a:extLst>
              <a:ext uri="{FF2B5EF4-FFF2-40B4-BE49-F238E27FC236}">
                <a16:creationId xmlns:a16="http://schemas.microsoft.com/office/drawing/2014/main" id="{E2F35C33-9B9B-E480-5A92-C8AF39606E9D}"/>
              </a:ext>
            </a:extLst>
          </p:cNvPr>
          <p:cNvCxnSpPr>
            <a:cxnSpLocks/>
          </p:cNvCxnSpPr>
          <p:nvPr/>
        </p:nvCxnSpPr>
        <p:spPr>
          <a:xfrm>
            <a:off x="627980" y="1387745"/>
            <a:ext cx="0" cy="30432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606DE78-0E79-3319-041D-E8333E24871D}"/>
              </a:ext>
            </a:extLst>
          </p:cNvPr>
          <p:cNvCxnSpPr>
            <a:cxnSpLocks/>
          </p:cNvCxnSpPr>
          <p:nvPr/>
        </p:nvCxnSpPr>
        <p:spPr>
          <a:xfrm>
            <a:off x="3865178" y="184559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BA30ACB-E19E-AF89-F52D-E298E4EF7E84}"/>
              </a:ext>
            </a:extLst>
          </p:cNvPr>
          <p:cNvGrpSpPr/>
          <p:nvPr/>
        </p:nvGrpSpPr>
        <p:grpSpPr>
          <a:xfrm>
            <a:off x="4282358" y="1750617"/>
            <a:ext cx="4083933" cy="632296"/>
            <a:chOff x="4533080" y="1655367"/>
            <a:chExt cx="4083933" cy="632296"/>
          </a:xfrm>
          <a:solidFill>
            <a:schemeClr val="accent4">
              <a:lumMod val="20000"/>
              <a:lumOff val="80000"/>
            </a:schemeClr>
          </a:solidFill>
        </p:grpSpPr>
        <p:sp>
          <p:nvSpPr>
            <p:cNvPr id="29" name="Rectangle: Rounded Corners 28">
              <a:extLst>
                <a:ext uri="{FF2B5EF4-FFF2-40B4-BE49-F238E27FC236}">
                  <a16:creationId xmlns:a16="http://schemas.microsoft.com/office/drawing/2014/main" id="{F8A0FF02-67EA-1888-A052-EAF0D72B974C}"/>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Language/ resources</a:t>
              </a:r>
              <a:endParaRPr lang="en-AU" sz="1200" dirty="0">
                <a:solidFill>
                  <a:schemeClr val="tx1"/>
                </a:solidFill>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BDECA204-F6EA-D72C-2576-422B43271BB8}"/>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panose="020B0604020202020204" pitchFamily="34" charset="0"/>
                  <a:cs typeface="Arial" panose="020B0604020202020204" pitchFamily="34" charset="0"/>
                </a:rPr>
                <a:t>Contextual engagement</a:t>
              </a:r>
            </a:p>
          </p:txBody>
        </p:sp>
        <p:sp>
          <p:nvSpPr>
            <p:cNvPr id="40" name="Rectangle: Rounded Corners 39">
              <a:extLst>
                <a:ext uri="{FF2B5EF4-FFF2-40B4-BE49-F238E27FC236}">
                  <a16:creationId xmlns:a16="http://schemas.microsoft.com/office/drawing/2014/main" id="{5ACB260E-52C2-8828-D5A9-A8EEC801CD56}"/>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Professional conversations</a:t>
              </a:r>
              <a:endParaRPr lang="en-AU" sz="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3250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5C583-CAAC-9EA9-3A29-F7D6BCBC8FD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BA99EA5-09B9-1D08-3FCD-90EF630DCB3E}"/>
              </a:ext>
            </a:extLst>
          </p:cNvPr>
          <p:cNvSpPr txBox="1">
            <a:spLocks/>
          </p:cNvSpPr>
          <p:nvPr/>
        </p:nvSpPr>
        <p:spPr>
          <a:xfrm>
            <a:off x="327024" y="274637"/>
            <a:ext cx="7826375" cy="68386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defRPr/>
            </a:pPr>
            <a:r>
              <a:rPr lang="en-AU" dirty="0">
                <a:solidFill>
                  <a:srgbClr val="000000"/>
                </a:solidFill>
                <a:latin typeface="Arial"/>
                <a:cs typeface="Arial"/>
              </a:rPr>
              <a:t>Identify curriculum</a:t>
            </a:r>
            <a:endParaRPr kumimoji="0" lang="en-AU" sz="2400" b="1" i="0" u="none" strike="noStrike" kern="1200" cap="none" spc="0" normalizeH="0" baseline="0" noProof="0" dirty="0">
              <a:ln>
                <a:noFill/>
              </a:ln>
              <a:solidFill>
                <a:srgbClr val="000000"/>
              </a:solidFill>
              <a:effectLst/>
              <a:uLnTx/>
              <a:uFillTx/>
              <a:latin typeface="Arial"/>
              <a:cs typeface="Arial"/>
            </a:endParaRPr>
          </a:p>
        </p:txBody>
      </p:sp>
      <p:sp>
        <p:nvSpPr>
          <p:cNvPr id="8" name="Rectangle: Rounded Corners 7">
            <a:extLst>
              <a:ext uri="{FF2B5EF4-FFF2-40B4-BE49-F238E27FC236}">
                <a16:creationId xmlns:a16="http://schemas.microsoft.com/office/drawing/2014/main" id="{576A20D9-AF50-6752-F4E2-8A9A1ECA10FA}"/>
              </a:ext>
            </a:extLst>
          </p:cNvPr>
          <p:cNvSpPr/>
          <p:nvPr/>
        </p:nvSpPr>
        <p:spPr>
          <a:xfrm>
            <a:off x="771023" y="1759800"/>
            <a:ext cx="2822940" cy="612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FDC2E3EB-440E-58F8-1B3B-DBF217D465D5}"/>
              </a:ext>
            </a:extLst>
          </p:cNvPr>
          <p:cNvSpPr/>
          <p:nvPr/>
        </p:nvSpPr>
        <p:spPr>
          <a:xfrm>
            <a:off x="2405963" y="2670347"/>
            <a:ext cx="1188000" cy="648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Sets of organising ideas</a:t>
            </a:r>
          </a:p>
        </p:txBody>
      </p:sp>
      <p:sp>
        <p:nvSpPr>
          <p:cNvPr id="15" name="TextBox 14">
            <a:extLst>
              <a:ext uri="{FF2B5EF4-FFF2-40B4-BE49-F238E27FC236}">
                <a16:creationId xmlns:a16="http://schemas.microsoft.com/office/drawing/2014/main" id="{2826A31C-AEA8-C58A-5D99-9E2E2D66D453}"/>
              </a:ext>
            </a:extLst>
          </p:cNvPr>
          <p:cNvSpPr txBox="1"/>
          <p:nvPr/>
        </p:nvSpPr>
        <p:spPr>
          <a:xfrm>
            <a:off x="712698" y="1182512"/>
            <a:ext cx="3026017"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Identify curriculum</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735429E-0A4B-F2FD-A677-1EA95992A827}"/>
              </a:ext>
            </a:extLst>
          </p:cNvPr>
          <p:cNvSpPr txBox="1"/>
          <p:nvPr/>
        </p:nvSpPr>
        <p:spPr>
          <a:xfrm>
            <a:off x="4943552" y="1182512"/>
            <a:ext cx="2917156"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Clarify and contextualise</a:t>
            </a:r>
            <a:endParaRPr kumimoji="0" lang="en-AU" sz="1400" b="1" i="0"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A59F011A-4FC7-132F-5C7E-A54AD4AA8737}"/>
              </a:ext>
            </a:extLst>
          </p:cNvPr>
          <p:cNvCxnSpPr>
            <a:cxnSpLocks/>
          </p:cNvCxnSpPr>
          <p:nvPr/>
        </p:nvCxnSpPr>
        <p:spPr>
          <a:xfrm>
            <a:off x="3968414" y="1539908"/>
            <a:ext cx="4522361" cy="0"/>
          </a:xfrm>
          <a:prstGeom prst="straightConnector1">
            <a:avLst/>
          </a:prstGeom>
          <a:ln w="38100">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90228E8F-7F79-E2C1-3B2F-44A2E9156F20}"/>
              </a:ext>
            </a:extLst>
          </p:cNvPr>
          <p:cNvSpPr/>
          <p:nvPr/>
        </p:nvSpPr>
        <p:spPr>
          <a:xfrm>
            <a:off x="2412637" y="3463695"/>
            <a:ext cx="1188000" cy="648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Organising ideas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7BB60B8E-DB0A-E939-BFF8-07069FDFFA09}"/>
              </a:ext>
            </a:extLst>
          </p:cNvPr>
          <p:cNvCxnSpPr>
            <a:cxnSpLocks/>
          </p:cNvCxnSpPr>
          <p:nvPr/>
        </p:nvCxnSpPr>
        <p:spPr>
          <a:xfrm flipH="1">
            <a:off x="2171037" y="247630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F32E8417-021F-186D-2D63-F6B4EFE83548}"/>
              </a:ext>
            </a:extLst>
          </p:cNvPr>
          <p:cNvSpPr/>
          <p:nvPr/>
        </p:nvSpPr>
        <p:spPr>
          <a:xfrm>
            <a:off x="771023" y="2670347"/>
            <a:ext cx="1188000" cy="648000"/>
          </a:xfrm>
          <a:prstGeom prst="roundRect">
            <a:avLst/>
          </a:prstGeom>
          <a:solidFill>
            <a:srgbClr val="84BF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E2FB7AEC-F607-DAE2-F24B-4030E770AB05}"/>
              </a:ext>
            </a:extLst>
          </p:cNvPr>
          <p:cNvSpPr/>
          <p:nvPr/>
        </p:nvSpPr>
        <p:spPr>
          <a:xfrm>
            <a:off x="771023" y="3463695"/>
            <a:ext cx="1188000" cy="648000"/>
          </a:xfrm>
          <a:prstGeom prst="roundRect">
            <a:avLst/>
          </a:prstGeom>
          <a:solidFill>
            <a:srgbClr val="84BF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98B7F207-3CA1-FC9E-B827-7CC8D8C87003}"/>
              </a:ext>
            </a:extLst>
          </p:cNvPr>
          <p:cNvSpPr txBox="1"/>
          <p:nvPr/>
        </p:nvSpPr>
        <p:spPr>
          <a:xfrm>
            <a:off x="712698" y="2413096"/>
            <a:ext cx="1354339" cy="276999"/>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Learning area</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90488047-B212-4C35-F117-537E170610A8}"/>
              </a:ext>
            </a:extLst>
          </p:cNvPr>
          <p:cNvCxnSpPr>
            <a:cxnSpLocks/>
          </p:cNvCxnSpPr>
          <p:nvPr/>
        </p:nvCxnSpPr>
        <p:spPr>
          <a:xfrm>
            <a:off x="697950" y="1539908"/>
            <a:ext cx="313200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D3616DF-FE59-C13D-53FD-8494AD9E74CA}"/>
              </a:ext>
            </a:extLst>
          </p:cNvPr>
          <p:cNvSpPr txBox="1"/>
          <p:nvPr/>
        </p:nvSpPr>
        <p:spPr>
          <a:xfrm>
            <a:off x="2263950" y="241309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CCP</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70DBCAA0-4215-4C66-603B-E829E87ACB48}"/>
              </a:ext>
            </a:extLst>
          </p:cNvPr>
          <p:cNvCxnSpPr>
            <a:cxnSpLocks/>
          </p:cNvCxnSpPr>
          <p:nvPr/>
        </p:nvCxnSpPr>
        <p:spPr>
          <a:xfrm>
            <a:off x="679598" y="1387745"/>
            <a:ext cx="0" cy="30432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0886AAC-044C-B485-6394-7F3A42C7A570}"/>
              </a:ext>
            </a:extLst>
          </p:cNvPr>
          <p:cNvCxnSpPr>
            <a:cxnSpLocks/>
          </p:cNvCxnSpPr>
          <p:nvPr/>
        </p:nvCxnSpPr>
        <p:spPr>
          <a:xfrm>
            <a:off x="3916668" y="184559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55F4D92E-1DF3-34BD-E2EC-FEAA2D63592D}"/>
              </a:ext>
            </a:extLst>
          </p:cNvPr>
          <p:cNvGrpSpPr/>
          <p:nvPr/>
        </p:nvGrpSpPr>
        <p:grpSpPr>
          <a:xfrm>
            <a:off x="4333976" y="1750617"/>
            <a:ext cx="4083933" cy="632296"/>
            <a:chOff x="4533080" y="1655367"/>
            <a:chExt cx="4083933" cy="632296"/>
          </a:xfrm>
          <a:solidFill>
            <a:schemeClr val="bg1">
              <a:lumMod val="85000"/>
            </a:schemeClr>
          </a:solidFill>
        </p:grpSpPr>
        <p:sp>
          <p:nvSpPr>
            <p:cNvPr id="12" name="Rectangle: Rounded Corners 11">
              <a:extLst>
                <a:ext uri="{FF2B5EF4-FFF2-40B4-BE49-F238E27FC236}">
                  <a16:creationId xmlns:a16="http://schemas.microsoft.com/office/drawing/2014/main" id="{10E3DAE0-C08B-1379-166C-2AAEC73ED154}"/>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a:cs typeface="Arial"/>
                </a:rPr>
                <a:t>Language/ resources</a:t>
              </a:r>
              <a:endParaRPr lang="en-AU" sz="1200" dirty="0">
                <a:solidFill>
                  <a:schemeClr val="bg1"/>
                </a:solidFill>
                <a:latin typeface="Arial" panose="020B060402020202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AA848222-1291-0A5F-E697-3B215B398E83}"/>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panose="020B0604020202020204" pitchFamily="34" charset="0"/>
                  <a:cs typeface="Arial" panose="020B0604020202020204" pitchFamily="34" charset="0"/>
                </a:rPr>
                <a:t>Contextual engagement</a:t>
              </a:r>
            </a:p>
          </p:txBody>
        </p:sp>
        <p:sp>
          <p:nvSpPr>
            <p:cNvPr id="14" name="Rectangle: Rounded Corners 13">
              <a:extLst>
                <a:ext uri="{FF2B5EF4-FFF2-40B4-BE49-F238E27FC236}">
                  <a16:creationId xmlns:a16="http://schemas.microsoft.com/office/drawing/2014/main" id="{E0EFBACD-8DB5-78DF-B607-DF83E39AB986}"/>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a:cs typeface="Arial"/>
                </a:rPr>
                <a:t>Professional conversations</a:t>
              </a:r>
              <a:endParaRPr lang="en-AU" sz="12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35508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D1AF8-69BB-7BE6-863E-0B6B6DF5C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5266B-1991-17E7-D306-EF61ED422948}"/>
              </a:ext>
            </a:extLst>
          </p:cNvPr>
          <p:cNvSpPr>
            <a:spLocks noGrp="1"/>
          </p:cNvSpPr>
          <p:nvPr>
            <p:ph type="title"/>
          </p:nvPr>
        </p:nvSpPr>
        <p:spPr/>
        <p:txBody>
          <a:bodyPr/>
          <a:lstStyle/>
          <a:p>
            <a:r>
              <a:rPr lang="en-AU" dirty="0"/>
              <a:t>Identify relevant organising ideas</a:t>
            </a:r>
          </a:p>
        </p:txBody>
      </p:sp>
      <p:sp>
        <p:nvSpPr>
          <p:cNvPr id="5" name="Oval 4">
            <a:extLst>
              <a:ext uri="{FF2B5EF4-FFF2-40B4-BE49-F238E27FC236}">
                <a16:creationId xmlns:a16="http://schemas.microsoft.com/office/drawing/2014/main" id="{4DA86A51-92A6-42BB-C8D9-9E89AC34D5BA}"/>
              </a:ext>
            </a:extLst>
          </p:cNvPr>
          <p:cNvSpPr/>
          <p:nvPr/>
        </p:nvSpPr>
        <p:spPr>
          <a:xfrm>
            <a:off x="7924803" y="3718559"/>
            <a:ext cx="1027611" cy="9927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graphicFrame>
        <p:nvGraphicFramePr>
          <p:cNvPr id="9" name="Content Placeholder 7">
            <a:extLst>
              <a:ext uri="{FF2B5EF4-FFF2-40B4-BE49-F238E27FC236}">
                <a16:creationId xmlns:a16="http://schemas.microsoft.com/office/drawing/2014/main" id="{E0830943-F62F-7BD3-7BED-E2CB56D31688}"/>
              </a:ext>
            </a:extLst>
          </p:cNvPr>
          <p:cNvGraphicFramePr>
            <a:graphicFrameLocks noGrp="1"/>
          </p:cNvGraphicFramePr>
          <p:nvPr>
            <p:ph idx="1"/>
            <p:extLst>
              <p:ext uri="{D42A27DB-BD31-4B8C-83A1-F6EECF244321}">
                <p14:modId xmlns:p14="http://schemas.microsoft.com/office/powerpoint/2010/main" val="2299145127"/>
              </p:ext>
            </p:extLst>
          </p:nvPr>
        </p:nvGraphicFramePr>
        <p:xfrm>
          <a:off x="327023" y="763895"/>
          <a:ext cx="8497890" cy="3398766"/>
        </p:xfrm>
        <a:graphic>
          <a:graphicData uri="http://schemas.openxmlformats.org/drawingml/2006/table">
            <a:tbl>
              <a:tblPr firstRow="1" firstCol="1">
                <a:tableStyleId>{5940675A-B579-460E-94D1-54222C63F5DA}</a:tableStyleId>
              </a:tblPr>
              <a:tblGrid>
                <a:gridCol w="2125110">
                  <a:extLst>
                    <a:ext uri="{9D8B030D-6E8A-4147-A177-3AD203B41FA5}">
                      <a16:colId xmlns:a16="http://schemas.microsoft.com/office/drawing/2014/main" val="1488862973"/>
                    </a:ext>
                  </a:extLst>
                </a:gridCol>
                <a:gridCol w="2125110">
                  <a:extLst>
                    <a:ext uri="{9D8B030D-6E8A-4147-A177-3AD203B41FA5}">
                      <a16:colId xmlns:a16="http://schemas.microsoft.com/office/drawing/2014/main" val="3290400138"/>
                    </a:ext>
                  </a:extLst>
                </a:gridCol>
                <a:gridCol w="2123835">
                  <a:extLst>
                    <a:ext uri="{9D8B030D-6E8A-4147-A177-3AD203B41FA5}">
                      <a16:colId xmlns:a16="http://schemas.microsoft.com/office/drawing/2014/main" val="1845768129"/>
                    </a:ext>
                  </a:extLst>
                </a:gridCol>
                <a:gridCol w="2123835">
                  <a:extLst>
                    <a:ext uri="{9D8B030D-6E8A-4147-A177-3AD203B41FA5}">
                      <a16:colId xmlns:a16="http://schemas.microsoft.com/office/drawing/2014/main" val="3284507654"/>
                    </a:ext>
                  </a:extLst>
                </a:gridCol>
              </a:tblGrid>
              <a:tr h="257513">
                <a:tc>
                  <a:txBody>
                    <a:bodyPr/>
                    <a:lstStyle/>
                    <a:p>
                      <a:pPr>
                        <a:lnSpc>
                          <a:spcPct val="110000"/>
                        </a:lnSpc>
                        <a:spcBef>
                          <a:spcPts val="200"/>
                        </a:spcBef>
                        <a:spcAft>
                          <a:spcPts val="200"/>
                        </a:spcAft>
                      </a:pPr>
                      <a:r>
                        <a:rPr lang="en-AU" sz="1200" b="1" dirty="0">
                          <a:solidFill>
                            <a:schemeClr val="bg1"/>
                          </a:solidFill>
                          <a:effectLst/>
                        </a:rPr>
                        <a:t>Systems</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223974"/>
                    </a:solidFill>
                  </a:tcPr>
                </a:tc>
                <a:tc>
                  <a:txBody>
                    <a:bodyPr/>
                    <a:lstStyle/>
                    <a:p>
                      <a:pPr>
                        <a:lnSpc>
                          <a:spcPct val="110000"/>
                        </a:lnSpc>
                        <a:spcBef>
                          <a:spcPts val="200"/>
                        </a:spcBef>
                        <a:spcAft>
                          <a:spcPts val="200"/>
                        </a:spcAft>
                      </a:pPr>
                      <a:r>
                        <a:rPr lang="en-AU" sz="1200" b="1" dirty="0">
                          <a:solidFill>
                            <a:schemeClr val="bg1"/>
                          </a:solidFill>
                          <a:effectLst/>
                        </a:rPr>
                        <a:t>World views</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C7DC0"/>
                    </a:solidFill>
                  </a:tcPr>
                </a:tc>
                <a:tc>
                  <a:txBody>
                    <a:bodyPr/>
                    <a:lstStyle/>
                    <a:p>
                      <a:pPr>
                        <a:lnSpc>
                          <a:spcPct val="110000"/>
                        </a:lnSpc>
                        <a:spcBef>
                          <a:spcPts val="200"/>
                        </a:spcBef>
                        <a:spcAft>
                          <a:spcPts val="200"/>
                        </a:spcAft>
                      </a:pPr>
                      <a:r>
                        <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rPr>
                        <a:t>Design</a:t>
                      </a: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BF41"/>
                    </a:solidFill>
                  </a:tcPr>
                </a:tc>
                <a:tc>
                  <a:txBody>
                    <a:bodyPr/>
                    <a:lstStyle/>
                    <a:p>
                      <a:pPr>
                        <a:lnSpc>
                          <a:spcPct val="110000"/>
                        </a:lnSpc>
                        <a:spcBef>
                          <a:spcPts val="200"/>
                        </a:spcBef>
                        <a:spcAft>
                          <a:spcPts val="200"/>
                        </a:spcAft>
                      </a:pPr>
                      <a:r>
                        <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rPr>
                        <a:t>Futures</a:t>
                      </a: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7953"/>
                    </a:solidFill>
                  </a:tcPr>
                </a:tc>
                <a:extLst>
                  <a:ext uri="{0D108BD9-81ED-4DB2-BD59-A6C34878D82A}">
                    <a16:rowId xmlns:a16="http://schemas.microsoft.com/office/drawing/2014/main" val="2471720158"/>
                  </a:ext>
                </a:extLst>
              </a:tr>
              <a:tr h="954369">
                <a:tc>
                  <a:txBody>
                    <a:bodyPr/>
                    <a:lstStyle/>
                    <a:p>
                      <a:pPr>
                        <a:lnSpc>
                          <a:spcPct val="100000"/>
                        </a:lnSpc>
                        <a:spcBef>
                          <a:spcPts val="0"/>
                        </a:spcBef>
                        <a:spcAft>
                          <a:spcPts val="0"/>
                        </a:spcAft>
                      </a:pPr>
                      <a:r>
                        <a:rPr lang="en-AU" sz="900" kern="1200" dirty="0">
                          <a:solidFill>
                            <a:schemeClr val="tx1"/>
                          </a:solidFill>
                          <a:effectLst/>
                          <a:latin typeface="+mn-lt"/>
                          <a:ea typeface="+mn-ea"/>
                          <a:cs typeface="+mn-cs"/>
                        </a:rPr>
                        <a:t>All life forms, including human life, are connected through Earth’s systems (geosphere, biosphere, hydrosphere and atmosphere) on which they depend for their wellbeing and survival. (SS1) </a:t>
                      </a:r>
                      <a:r>
                        <a:rPr lang="en-US" sz="900" b="0" dirty="0">
                          <a:solidFill>
                            <a:sysClr val="windowText" lastClr="000000"/>
                          </a:solidFill>
                          <a:effectLst/>
                          <a:latin typeface="+mn-lt"/>
                        </a:rPr>
                        <a:t> </a:t>
                      </a:r>
                      <a:endParaRPr lang="en-AU" sz="900" b="0" dirty="0">
                        <a:solidFill>
                          <a:sysClr val="windowText" lastClr="000000"/>
                        </a:solidFill>
                        <a:effectLst/>
                        <a:latin typeface="+mn-lt"/>
                        <a:ea typeface="Times New Roman" panose="02020603050405020304" pitchFamily="18" charset="0"/>
                        <a:cs typeface="Arial" panose="020B060402020202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0000"/>
                        </a:lnSpc>
                        <a:spcBef>
                          <a:spcPts val="200"/>
                        </a:spcBef>
                        <a:spcAft>
                          <a:spcPts val="200"/>
                        </a:spcAft>
                      </a:pPr>
                      <a:r>
                        <a:rPr lang="en-AU" sz="900" kern="1200" dirty="0">
                          <a:solidFill>
                            <a:schemeClr val="bg1">
                              <a:lumMod val="75000"/>
                            </a:schemeClr>
                          </a:solidFill>
                          <a:effectLst/>
                          <a:latin typeface="+mn-lt"/>
                          <a:ea typeface="+mn-ea"/>
                          <a:cs typeface="+mn-cs"/>
                        </a:rPr>
                        <a:t>World views that recognise the interdependence of Earth’s systems, and value diversity, equity and social justice, are essential for achieving sustainability. (SW1) </a:t>
                      </a:r>
                      <a:endParaRPr lang="en-AU" sz="900" b="0" dirty="0">
                        <a:solidFill>
                          <a:schemeClr val="bg1">
                            <a:lumMod val="75000"/>
                          </a:schemeClr>
                        </a:solidFill>
                        <a:effectLst/>
                      </a:endParaRPr>
                    </a:p>
                  </a:txBody>
                  <a:tcPr marL="72000" marR="72000" marT="72000" marB="72000">
                    <a:lnL w="38100" cap="flat" cmpd="sng" algn="ctr">
                      <a:solidFill>
                        <a:schemeClr val="bg2"/>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AU" sz="900" kern="1200" dirty="0">
                          <a:solidFill>
                            <a:schemeClr val="bg1">
                              <a:lumMod val="75000"/>
                            </a:schemeClr>
                          </a:solidFill>
                          <a:effectLst/>
                          <a:latin typeface="+mn-lt"/>
                          <a:ea typeface="+mn-ea"/>
                          <a:cs typeface="+mn-cs"/>
                        </a:rPr>
                        <a:t>Sustainably designed products, environments and services aim to minimise the impact on or restore the quality and diversity of environmental, social and economic systems. (SD1) </a:t>
                      </a:r>
                      <a:endParaRPr lang="en-AU" sz="900" b="0" dirty="0">
                        <a:solidFill>
                          <a:schemeClr val="bg1">
                            <a:lumMod val="75000"/>
                          </a:schemeClr>
                        </a:solidFill>
                        <a:effectLst/>
                        <a:latin typeface="+mn-lt"/>
                      </a:endParaRP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AU" sz="900" kern="1200" dirty="0">
                          <a:solidFill>
                            <a:schemeClr val="bg1">
                              <a:lumMod val="75000"/>
                            </a:schemeClr>
                          </a:solidFill>
                          <a:effectLst/>
                          <a:latin typeface="+mn-lt"/>
                          <a:ea typeface="+mn-ea"/>
                          <a:cs typeface="+mn-cs"/>
                        </a:rPr>
                        <a:t>Sustainable futures are achieved through informed individual, community, business and political action that values local, national </a:t>
                      </a:r>
                      <a:br>
                        <a:rPr lang="en-AU" sz="900" kern="1200" dirty="0">
                          <a:solidFill>
                            <a:schemeClr val="bg1">
                              <a:lumMod val="75000"/>
                            </a:schemeClr>
                          </a:solidFill>
                          <a:effectLst/>
                          <a:latin typeface="+mn-lt"/>
                          <a:ea typeface="+mn-ea"/>
                          <a:cs typeface="+mn-cs"/>
                        </a:rPr>
                      </a:br>
                      <a:r>
                        <a:rPr lang="en-AU" sz="900" kern="1200" dirty="0">
                          <a:solidFill>
                            <a:schemeClr val="bg1">
                              <a:lumMod val="75000"/>
                            </a:schemeClr>
                          </a:solidFill>
                          <a:effectLst/>
                          <a:latin typeface="+mn-lt"/>
                          <a:ea typeface="+mn-ea"/>
                          <a:cs typeface="+mn-cs"/>
                        </a:rPr>
                        <a:t>and global equity and fairness across generations into the future. (SF1) </a:t>
                      </a:r>
                      <a:endParaRPr lang="en-AU" sz="900" b="0" dirty="0">
                        <a:solidFill>
                          <a:schemeClr val="bg1">
                            <a:lumMod val="75000"/>
                          </a:schemeClr>
                        </a:solidFill>
                        <a:effectLst/>
                      </a:endParaRP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032955"/>
                  </a:ext>
                </a:extLst>
              </a:tr>
              <a:tr h="984947">
                <a:tc>
                  <a:txBody>
                    <a:bodyPr/>
                    <a:lstStyle/>
                    <a:p>
                      <a:pPr fontAlgn="base">
                        <a:lnSpc>
                          <a:spcPct val="100000"/>
                        </a:lnSpc>
                        <a:spcBef>
                          <a:spcPts val="0"/>
                        </a:spcBef>
                        <a:spcAft>
                          <a:spcPts val="0"/>
                        </a:spcAft>
                        <a:buNone/>
                      </a:pPr>
                      <a:r>
                        <a:rPr lang="en-AU" sz="900" dirty="0">
                          <a:solidFill>
                            <a:srgbClr val="222222"/>
                          </a:solidFill>
                          <a:effectLst/>
                          <a:latin typeface="+mn-lt"/>
                          <a:ea typeface="Times New Roman" panose="02020603050405020304" pitchFamily="18" charset="0"/>
                        </a:rPr>
                        <a:t>Sustainable patterns of living require the responsible use of resources, maintenance of clean air, water and soils, and preservation or restoration </a:t>
                      </a:r>
                      <a:br>
                        <a:rPr lang="en-AU" sz="900" dirty="0">
                          <a:solidFill>
                            <a:srgbClr val="222222"/>
                          </a:solidFill>
                          <a:effectLst/>
                          <a:latin typeface="+mn-lt"/>
                          <a:ea typeface="Times New Roman" panose="02020603050405020304" pitchFamily="18" charset="0"/>
                        </a:rPr>
                      </a:br>
                      <a:r>
                        <a:rPr lang="en-AU" sz="900" dirty="0">
                          <a:solidFill>
                            <a:srgbClr val="222222"/>
                          </a:solidFill>
                          <a:effectLst/>
                          <a:latin typeface="+mn-lt"/>
                          <a:ea typeface="Times New Roman" panose="02020603050405020304" pitchFamily="18" charset="0"/>
                        </a:rPr>
                        <a:t>of healthy environments. (SS2) </a:t>
                      </a:r>
                      <a:endParaRPr lang="en-AU" sz="900" dirty="0">
                        <a:solidFill>
                          <a:srgbClr val="005D93"/>
                        </a:solidFill>
                        <a:effectLst/>
                        <a:latin typeface="+mn-lt"/>
                        <a:ea typeface="Calibri" panose="020F050202020403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5000"/>
                        </a:lnSpc>
                        <a:spcAft>
                          <a:spcPts val="800"/>
                        </a:spcAft>
                        <a:tabLst>
                          <a:tab pos="144145" algn="l"/>
                        </a:tabLst>
                      </a:pPr>
                      <a:r>
                        <a:rPr lang="en-AU" sz="900" kern="1200" dirty="0">
                          <a:solidFill>
                            <a:schemeClr val="bg1">
                              <a:lumMod val="75000"/>
                            </a:schemeClr>
                          </a:solidFill>
                          <a:effectLst/>
                          <a:latin typeface="+mn-lt"/>
                          <a:ea typeface="+mn-ea"/>
                          <a:cs typeface="+mn-cs"/>
                        </a:rPr>
                        <a:t>World views are formed by experiences at personal, local, national and global levels, and are linked to individual, community, business and political actions for sustainability. (SW2) </a:t>
                      </a:r>
                      <a:endParaRPr lang="en-AU" sz="900" b="0" kern="100" dirty="0">
                        <a:solidFill>
                          <a:schemeClr val="bg1">
                            <a:lumMod val="75000"/>
                          </a:schemeClr>
                        </a:solidFill>
                        <a:effectLst/>
                      </a:endParaRPr>
                    </a:p>
                  </a:txBody>
                  <a:tcPr marL="72000" marR="72000" marT="72000" marB="72000">
                    <a:lnL w="38100" cap="flat" cmpd="sng" algn="ctr">
                      <a:solidFill>
                        <a:schemeClr val="bg2"/>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AU" sz="900" kern="1200" dirty="0">
                          <a:solidFill>
                            <a:schemeClr val="bg1">
                              <a:lumMod val="75000"/>
                            </a:schemeClr>
                          </a:solidFill>
                          <a:effectLst/>
                          <a:latin typeface="+mn-lt"/>
                          <a:ea typeface="+mn-ea"/>
                          <a:cs typeface="+mn-cs"/>
                        </a:rPr>
                        <a:t>Creative and innovative design is integral to the identification of new ways of sustainable living. (SD2) </a:t>
                      </a:r>
                      <a:endParaRPr lang="en-AU" sz="900" b="0" kern="100" dirty="0">
                        <a:solidFill>
                          <a:schemeClr val="bg1">
                            <a:lumMod val="75000"/>
                          </a:schemeClr>
                        </a:solidFill>
                        <a:effectLst/>
                        <a:latin typeface="+mn-lt"/>
                      </a:endParaRPr>
                    </a:p>
                  </a:txBody>
                  <a:tcPr marL="72000" marR="72000" marT="72000" marB="72000">
                    <a:lnL w="6350" cap="flat" cmpd="sng" algn="ctr">
                      <a:solidFill>
                        <a:schemeClr val="tx1"/>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AU" sz="900" kern="1200" dirty="0">
                          <a:solidFill>
                            <a:schemeClr val="tx1"/>
                          </a:solidFill>
                          <a:effectLst/>
                          <a:latin typeface="+mn-lt"/>
                          <a:ea typeface="+mn-ea"/>
                          <a:cs typeface="+mn-cs"/>
                        </a:rPr>
                        <a:t>Sustainable futures require individuals to seek information, identify solutions, reflect on and evaluate past actions, and collaborate with and influence others as they work towards a </a:t>
                      </a:r>
                      <a:br>
                        <a:rPr lang="en-AU" sz="900" kern="1200" dirty="0">
                          <a:solidFill>
                            <a:schemeClr val="tx1"/>
                          </a:solidFill>
                          <a:effectLst/>
                          <a:latin typeface="+mn-lt"/>
                          <a:ea typeface="+mn-ea"/>
                          <a:cs typeface="+mn-cs"/>
                        </a:rPr>
                      </a:br>
                      <a:r>
                        <a:rPr lang="en-AU" sz="900" kern="1200" dirty="0">
                          <a:solidFill>
                            <a:schemeClr val="tx1"/>
                          </a:solidFill>
                          <a:effectLst/>
                          <a:latin typeface="+mn-lt"/>
                          <a:ea typeface="+mn-ea"/>
                          <a:cs typeface="+mn-cs"/>
                        </a:rPr>
                        <a:t>desired change. (SF2) </a:t>
                      </a:r>
                      <a:endParaRPr lang="en-AU" sz="900" b="0" kern="100" dirty="0">
                        <a:solidFill>
                          <a:schemeClr val="tx1"/>
                        </a:solidFill>
                        <a:effectLst/>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9516732"/>
                  </a:ext>
                </a:extLst>
              </a:tr>
              <a:tr h="922909">
                <a:tc>
                  <a:txBody>
                    <a:bodyPr/>
                    <a:lstStyle/>
                    <a:p>
                      <a:pPr>
                        <a:lnSpc>
                          <a:spcPct val="100000"/>
                        </a:lnSpc>
                        <a:spcBef>
                          <a:spcPts val="0"/>
                        </a:spcBef>
                        <a:spcAft>
                          <a:spcPts val="0"/>
                        </a:spcAft>
                        <a:tabLst>
                          <a:tab pos="144145" algn="l"/>
                        </a:tabLst>
                      </a:pPr>
                      <a:r>
                        <a:rPr lang="en-AU" sz="900" kern="1200" dirty="0">
                          <a:solidFill>
                            <a:schemeClr val="bg1">
                              <a:lumMod val="85000"/>
                            </a:schemeClr>
                          </a:solidFill>
                          <a:effectLst/>
                          <a:latin typeface="+mn-lt"/>
                          <a:ea typeface="+mn-ea"/>
                          <a:cs typeface="+mn-cs"/>
                        </a:rPr>
                        <a:t>Social, economic and political systems influence the sustainability of Earth’s systems. (SS3) </a:t>
                      </a:r>
                      <a:endParaRPr lang="en-AU" sz="900" b="0" kern="100" dirty="0">
                        <a:solidFill>
                          <a:schemeClr val="bg1">
                            <a:lumMod val="85000"/>
                          </a:schemeClr>
                        </a:solidFill>
                        <a:effectLst/>
                        <a:latin typeface="+mn-lt"/>
                      </a:endParaRPr>
                    </a:p>
                  </a:txBody>
                  <a:tcPr marL="72000" marR="72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endParaRPr lang="en-AU" sz="1000" b="0" kern="100" dirty="0">
                        <a:solidFill>
                          <a:schemeClr val="tx1"/>
                        </a:solidFill>
                        <a:effectLst/>
                      </a:endParaRPr>
                    </a:p>
                  </a:txBody>
                  <a:tcPr marL="72000" marR="72000" marT="72000" marB="72000">
                    <a:lnL w="6350" cap="flat" cmpd="sng" algn="ctr">
                      <a:solidFill>
                        <a:schemeClr val="tx1"/>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fontAlgn="base">
                        <a:lnSpc>
                          <a:spcPct val="100000"/>
                        </a:lnSpc>
                        <a:spcBef>
                          <a:spcPts val="0"/>
                        </a:spcBef>
                        <a:spcAft>
                          <a:spcPts val="0"/>
                        </a:spcAft>
                        <a:buNone/>
                      </a:pPr>
                      <a:r>
                        <a:rPr lang="en-AU" sz="900" dirty="0">
                          <a:solidFill>
                            <a:srgbClr val="222222"/>
                          </a:solidFill>
                          <a:effectLst/>
                          <a:latin typeface="+mn-lt"/>
                          <a:ea typeface="Times New Roman" panose="02020603050405020304" pitchFamily="18" charset="0"/>
                        </a:rPr>
                        <a:t>Sustainable design requires an awareness of place, past practices, research and technological developments, and balanced judgements based on projected environmental, social and economic impacts. (SD3) </a:t>
                      </a:r>
                      <a:endParaRPr lang="en-AU" sz="900" dirty="0">
                        <a:solidFill>
                          <a:srgbClr val="005D93"/>
                        </a:solidFill>
                        <a:effectLst/>
                        <a:latin typeface="+mn-lt"/>
                        <a:ea typeface="Calibri" panose="020F050202020403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5000"/>
                        </a:lnSpc>
                        <a:spcAft>
                          <a:spcPts val="800"/>
                        </a:spcAft>
                        <a:tabLst>
                          <a:tab pos="144145" algn="l"/>
                        </a:tabLst>
                      </a:pPr>
                      <a:endParaRPr lang="en-AU" sz="1000" b="0" kern="100" dirty="0">
                        <a:solidFill>
                          <a:schemeClr val="tx1"/>
                        </a:solidFill>
                        <a:effectLst/>
                      </a:endParaRPr>
                    </a:p>
                  </a:txBody>
                  <a:tcPr marL="72000" marR="72000" marT="72000" marB="72000">
                    <a:lnL w="38100" cap="flat" cmpd="sng" algn="ctr">
                      <a:solidFill>
                        <a:schemeClr val="bg2"/>
                      </a:solidFill>
                      <a:prstDash val="solid"/>
                      <a:round/>
                      <a:headEnd type="none" w="med" len="med"/>
                      <a:tailEnd type="none" w="med" len="med"/>
                    </a:lnL>
                    <a:lnR w="6350" cap="flat" cmpd="sng" algn="ctr">
                      <a:solidFill>
                        <a:schemeClr val="tx1"/>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4096089"/>
                  </a:ext>
                </a:extLst>
              </a:tr>
            </a:tbl>
          </a:graphicData>
        </a:graphic>
      </p:graphicFrame>
      <p:pic>
        <p:nvPicPr>
          <p:cNvPr id="6" name="Picture 5">
            <a:extLst>
              <a:ext uri="{FF2B5EF4-FFF2-40B4-BE49-F238E27FC236}">
                <a16:creationId xmlns:a16="http://schemas.microsoft.com/office/drawing/2014/main" id="{CAF32A2A-2709-4E6D-4CA9-499983C7F6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21825" y="3484526"/>
            <a:ext cx="1036937" cy="992777"/>
          </a:xfrm>
          <a:prstGeom prst="rect">
            <a:avLst/>
          </a:prstGeom>
        </p:spPr>
      </p:pic>
      <p:sp>
        <p:nvSpPr>
          <p:cNvPr id="4" name="TextBox 3">
            <a:extLst>
              <a:ext uri="{FF2B5EF4-FFF2-40B4-BE49-F238E27FC236}">
                <a16:creationId xmlns:a16="http://schemas.microsoft.com/office/drawing/2014/main" id="{C49BB442-7CA6-0A36-E6ED-46EC2EA19066}"/>
              </a:ext>
            </a:extLst>
          </p:cNvPr>
          <p:cNvSpPr txBox="1"/>
          <p:nvPr/>
        </p:nvSpPr>
        <p:spPr>
          <a:xfrm>
            <a:off x="229061" y="4508557"/>
            <a:ext cx="8147482" cy="230832"/>
          </a:xfrm>
          <a:prstGeom prst="rect">
            <a:avLst/>
          </a:prstGeom>
          <a:noFill/>
        </p:spPr>
        <p:txBody>
          <a:bodyPr wrap="square">
            <a:spAutoFit/>
          </a:bodyPr>
          <a:lstStyle/>
          <a:p>
            <a:r>
              <a:rPr lang="en-AU" sz="900" dirty="0">
                <a:latin typeface="+mj-lt"/>
              </a:rPr>
              <a:t>Source: </a:t>
            </a:r>
            <a:r>
              <a:rPr lang="en-AU" sz="900" dirty="0">
                <a:latin typeface="+mj-lt"/>
                <a:hlinkClick r:id="rId4"/>
              </a:rPr>
              <a:t>https://www.australiancurriculum.edu.au/f-10-curriculum/cross-curriculum-priorities/sustainability?organising-idea=SS%2CSW%2CSD</a:t>
            </a:r>
            <a:r>
              <a:rPr lang="en-AU" sz="900" dirty="0">
                <a:latin typeface="+mj-lt"/>
              </a:rPr>
              <a:t>  </a:t>
            </a:r>
          </a:p>
        </p:txBody>
      </p:sp>
    </p:spTree>
    <p:extLst>
      <p:ext uri="{BB962C8B-B14F-4D97-AF65-F5344CB8AC3E}">
        <p14:creationId xmlns:p14="http://schemas.microsoft.com/office/powerpoint/2010/main" val="510460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04766-6FF6-FC7E-B510-55F6E924A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A17821-AF16-6889-B9EA-3152809D5408}"/>
              </a:ext>
            </a:extLst>
          </p:cNvPr>
          <p:cNvSpPr>
            <a:spLocks noGrp="1"/>
          </p:cNvSpPr>
          <p:nvPr>
            <p:ph type="title"/>
          </p:nvPr>
        </p:nvSpPr>
        <p:spPr>
          <a:xfrm>
            <a:off x="327025" y="274636"/>
            <a:ext cx="8496000" cy="494983"/>
          </a:xfrm>
        </p:spPr>
        <p:txBody>
          <a:bodyPr>
            <a:normAutofit/>
          </a:bodyPr>
          <a:lstStyle/>
          <a:p>
            <a:r>
              <a:rPr lang="en-AU" dirty="0"/>
              <a:t>Identify relevant organising ideas</a:t>
            </a:r>
          </a:p>
        </p:txBody>
      </p:sp>
      <p:graphicFrame>
        <p:nvGraphicFramePr>
          <p:cNvPr id="3" name="Table 2">
            <a:extLst>
              <a:ext uri="{FF2B5EF4-FFF2-40B4-BE49-F238E27FC236}">
                <a16:creationId xmlns:a16="http://schemas.microsoft.com/office/drawing/2014/main" id="{E22F2B7C-C9E2-3132-0542-8030FD95F6C0}"/>
              </a:ext>
            </a:extLst>
          </p:cNvPr>
          <p:cNvGraphicFramePr>
            <a:graphicFrameLocks noGrp="1"/>
          </p:cNvGraphicFramePr>
          <p:nvPr>
            <p:extLst>
              <p:ext uri="{D42A27DB-BD31-4B8C-83A1-F6EECF244321}">
                <p14:modId xmlns:p14="http://schemas.microsoft.com/office/powerpoint/2010/main" val="2593769510"/>
              </p:ext>
            </p:extLst>
          </p:nvPr>
        </p:nvGraphicFramePr>
        <p:xfrm>
          <a:off x="327025" y="771525"/>
          <a:ext cx="8603167" cy="3337504"/>
        </p:xfrm>
        <a:graphic>
          <a:graphicData uri="http://schemas.openxmlformats.org/drawingml/2006/table">
            <a:tbl>
              <a:tblPr firstRow="1" bandRow="1">
                <a:tableStyleId>{17292A2E-F333-43FB-9621-5CBBE7FDCDCB}</a:tableStyleId>
              </a:tblPr>
              <a:tblGrid>
                <a:gridCol w="8603167">
                  <a:extLst>
                    <a:ext uri="{9D8B030D-6E8A-4147-A177-3AD203B41FA5}">
                      <a16:colId xmlns:a16="http://schemas.microsoft.com/office/drawing/2014/main" val="539700550"/>
                    </a:ext>
                  </a:extLst>
                </a:gridCol>
              </a:tblGrid>
              <a:tr h="248530">
                <a:tc>
                  <a:txBody>
                    <a:bodyPr/>
                    <a:lstStyle/>
                    <a:p>
                      <a:r>
                        <a:rPr lang="en-AU" sz="1400" dirty="0">
                          <a:latin typeface="Arial" panose="020B0604020202020204" pitchFamily="34" charset="0"/>
                          <a:cs typeface="Arial" panose="020B0604020202020204" pitchFamily="34" charset="0"/>
                        </a:rPr>
                        <a:t>Unit — Farming for food</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2186967031"/>
                  </a:ext>
                </a:extLst>
              </a:tr>
              <a:tr h="1818270">
                <a:tc>
                  <a:txBody>
                    <a:bodyPr/>
                    <a:lstStyle/>
                    <a:p>
                      <a:r>
                        <a:rPr lang="en-US" sz="1400" dirty="0"/>
                        <a:t>In this unit, students learn how food gets from farms to their plate. They find out </a:t>
                      </a:r>
                      <a:r>
                        <a:rPr lang="en-US" sz="1400" b="1" kern="1200" dirty="0">
                          <a:solidFill>
                            <a:srgbClr val="006600"/>
                          </a:solidFill>
                          <a:latin typeface="Arial" charset="0"/>
                          <a:ea typeface="+mn-ea"/>
                          <a:cs typeface="+mn-cs"/>
                        </a:rPr>
                        <a:t>where food comes from </a:t>
                      </a:r>
                      <a:r>
                        <a:rPr lang="en-US" sz="1400" kern="1200" dirty="0">
                          <a:solidFill>
                            <a:schemeClr val="tx1"/>
                          </a:solidFill>
                          <a:latin typeface="+mn-lt"/>
                          <a:ea typeface="+mn-ea"/>
                          <a:cs typeface="+mn-cs"/>
                        </a:rPr>
                        <a:t>and what happens to make it ready to eat.</a:t>
                      </a:r>
                      <a:r>
                        <a:rPr lang="en-AU" sz="1400" kern="1200" dirty="0">
                          <a:solidFill>
                            <a:schemeClr val="tx1"/>
                          </a:solidFill>
                          <a:latin typeface="+mn-lt"/>
                          <a:ea typeface="+mn-ea"/>
                          <a:cs typeface="+mn-cs"/>
                        </a:rPr>
                        <a:t> They learn that </a:t>
                      </a:r>
                      <a:r>
                        <a:rPr lang="en-AU" sz="1400" b="1" kern="1200" dirty="0">
                          <a:solidFill>
                            <a:schemeClr val="accent2">
                              <a:lumMod val="75000"/>
                            </a:schemeClr>
                          </a:solidFill>
                          <a:latin typeface="+mn-lt"/>
                          <a:ea typeface="+mn-ea"/>
                          <a:cs typeface="+mn-cs"/>
                        </a:rPr>
                        <a:t>all living things — people, plants, and animals — are connected and rely on Earth’s air, water, soil, and sunlight to stay alive and healthy.</a:t>
                      </a:r>
                      <a:r>
                        <a:rPr lang="en-US" sz="1400" b="1" kern="1200" dirty="0">
                          <a:solidFill>
                            <a:schemeClr val="accent2">
                              <a:lumMod val="75000"/>
                            </a:schemeClr>
                          </a:solidFill>
                          <a:latin typeface="+mn-lt"/>
                          <a:ea typeface="+mn-ea"/>
                          <a:cs typeface="+mn-cs"/>
                        </a:rPr>
                        <a:t> </a:t>
                      </a:r>
                      <a:r>
                        <a:rPr lang="en-US" sz="1400" kern="1200" dirty="0">
                          <a:solidFill>
                            <a:schemeClr val="tx1"/>
                          </a:solidFill>
                          <a:latin typeface="+mn-lt"/>
                          <a:ea typeface="+mn-ea"/>
                          <a:cs typeface="+mn-cs"/>
                        </a:rPr>
                        <a:t>Students explore tools and machines farmers use on different farms, like dairy farms and crop </a:t>
                      </a:r>
                      <a:r>
                        <a:rPr lang="en-US" sz="1400" dirty="0"/>
                        <a:t>farms.</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Students visit a local farm or talk to a farmer online to </a:t>
                      </a:r>
                      <a:r>
                        <a:rPr lang="en-US" sz="1400" b="1" kern="1200" dirty="0">
                          <a:solidFill>
                            <a:srgbClr val="006600"/>
                          </a:solidFill>
                          <a:latin typeface="Arial" charset="0"/>
                          <a:ea typeface="+mn-ea"/>
                          <a:cs typeface="+mn-cs"/>
                        </a:rPr>
                        <a:t>see how farmers look after the land and grow food for their community.</a:t>
                      </a:r>
                      <a:r>
                        <a:rPr lang="en-US" sz="1400" dirty="0"/>
                        <a:t> They discover simple </a:t>
                      </a:r>
                      <a:r>
                        <a:rPr lang="en-US" sz="1400" b="1" kern="1200" dirty="0">
                          <a:solidFill>
                            <a:srgbClr val="92D050"/>
                          </a:solidFill>
                          <a:latin typeface="Arial" charset="0"/>
                          <a:ea typeface="+mn-ea"/>
                          <a:cs typeface="+mn-cs"/>
                        </a:rPr>
                        <a:t>ways farmers save water and make harvesting easier</a:t>
                      </a:r>
                      <a:r>
                        <a:rPr lang="en-US" sz="1400" kern="1200" dirty="0">
                          <a:solidFill>
                            <a:schemeClr val="tx1"/>
                          </a:solidFill>
                          <a:latin typeface="+mn-lt"/>
                          <a:ea typeface="+mn-ea"/>
                          <a:cs typeface="+mn-cs"/>
                        </a:rPr>
                        <a:t>, such as planting in rows. </a:t>
                      </a:r>
                      <a:r>
                        <a:rPr lang="en-AU" sz="1400" kern="1200" dirty="0">
                          <a:solidFill>
                            <a:schemeClr val="tx1"/>
                          </a:solidFill>
                          <a:latin typeface="+mn-lt"/>
                          <a:ea typeface="+mn-ea"/>
                          <a:cs typeface="+mn-cs"/>
                        </a:rPr>
                        <a:t>They </a:t>
                      </a:r>
                      <a:r>
                        <a:rPr lang="en-AU" sz="1400" b="1" kern="1200" dirty="0">
                          <a:solidFill>
                            <a:schemeClr val="accent2">
                              <a:lumMod val="75000"/>
                            </a:schemeClr>
                          </a:solidFill>
                          <a:latin typeface="+mn-lt"/>
                          <a:ea typeface="+mn-ea"/>
                          <a:cs typeface="+mn-cs"/>
                        </a:rPr>
                        <a:t>learn how farmers use tools and technologies to care for animals, grow crops, and look after natural resources, such as soil and water</a:t>
                      </a:r>
                      <a:r>
                        <a:rPr lang="en-AU" sz="1400" kern="1200" dirty="0">
                          <a:solidFill>
                            <a:schemeClr val="tx1"/>
                          </a:solidFill>
                          <a:latin typeface="+mn-lt"/>
                          <a:ea typeface="+mn-ea"/>
                          <a:cs typeface="+mn-cs"/>
                        </a:rPr>
                        <a:t>, and compare </a:t>
                      </a:r>
                      <a:r>
                        <a:rPr lang="en-AU" sz="1400" b="1" kern="1200" dirty="0">
                          <a:solidFill>
                            <a:srgbClr val="92D050"/>
                          </a:solidFill>
                          <a:latin typeface="Arial" charset="0"/>
                          <a:ea typeface="+mn-ea"/>
                          <a:cs typeface="+mn-cs"/>
                        </a:rPr>
                        <a:t>past and present farming practices</a:t>
                      </a:r>
                      <a:r>
                        <a:rPr lang="en-AU" sz="1400" b="1" kern="1200" dirty="0">
                          <a:solidFill>
                            <a:srgbClr val="006600"/>
                          </a:solidFill>
                          <a:latin typeface="Arial" charset="0"/>
                          <a:ea typeface="+mn-ea"/>
                          <a:cs typeface="+mn-cs"/>
                        </a:rPr>
                        <a:t>.</a:t>
                      </a:r>
                    </a:p>
                    <a:p>
                      <a:endParaRPr lang="en-US" sz="1400" kern="1200" dirty="0">
                        <a:solidFill>
                          <a:schemeClr val="tx1"/>
                        </a:solidFill>
                        <a:latin typeface="+mn-lt"/>
                        <a:ea typeface="+mn-ea"/>
                        <a:cs typeface="+mn-cs"/>
                      </a:endParaRPr>
                    </a:p>
                    <a:p>
                      <a:r>
                        <a:rPr lang="en-US" sz="1400" kern="1200" dirty="0">
                          <a:solidFill>
                            <a:schemeClr val="tx1"/>
                          </a:solidFill>
                          <a:latin typeface="+mn-lt"/>
                          <a:ea typeface="+mn-ea"/>
                          <a:cs typeface="+mn-cs"/>
                        </a:rPr>
                        <a:t>Students </a:t>
                      </a:r>
                      <a:r>
                        <a:rPr lang="en-AU" sz="1400" kern="1200" dirty="0">
                          <a:solidFill>
                            <a:schemeClr val="tx1"/>
                          </a:solidFill>
                          <a:latin typeface="+mn-lt"/>
                          <a:ea typeface="+mn-ea"/>
                          <a:cs typeface="+mn-cs"/>
                        </a:rPr>
                        <a:t>establish a mini garden (environment) out of a </a:t>
                      </a:r>
                      <a:r>
                        <a:rPr lang="en-AU" sz="1400" b="1" kern="1200" dirty="0">
                          <a:solidFill>
                            <a:srgbClr val="92D050"/>
                          </a:solidFill>
                          <a:latin typeface="Arial" charset="0"/>
                          <a:ea typeface="+mn-ea"/>
                          <a:cs typeface="+mn-cs"/>
                        </a:rPr>
                        <a:t>reused container </a:t>
                      </a:r>
                      <a:r>
                        <a:rPr lang="en-AU" sz="1400" kern="1200" dirty="0">
                          <a:solidFill>
                            <a:schemeClr val="tx1"/>
                          </a:solidFill>
                          <a:latin typeface="+mn-lt"/>
                          <a:ea typeface="+mn-ea"/>
                          <a:cs typeface="+mn-cs"/>
                        </a:rPr>
                        <a:t>(e.g. small ice cream tub) to grow an </a:t>
                      </a:r>
                      <a:r>
                        <a:rPr lang="en-US" sz="1400" b="1" kern="1200" dirty="0">
                          <a:solidFill>
                            <a:schemeClr val="accent2">
                              <a:lumMod val="75000"/>
                            </a:schemeClr>
                          </a:solidFill>
                          <a:latin typeface="+mn-lt"/>
                          <a:ea typeface="+mn-ea"/>
                          <a:cs typeface="+mn-cs"/>
                        </a:rPr>
                        <a:t>edible plant</a:t>
                      </a:r>
                      <a:r>
                        <a:rPr lang="en-US" sz="1400" kern="1200" dirty="0">
                          <a:solidFill>
                            <a:schemeClr val="tx1"/>
                          </a:solidFill>
                          <a:latin typeface="+mn-lt"/>
                          <a:ea typeface="+mn-ea"/>
                          <a:cs typeface="+mn-cs"/>
                        </a:rPr>
                        <a:t>, like beans or radishes. They care for their plant and learn </a:t>
                      </a:r>
                      <a:r>
                        <a:rPr lang="en-US" sz="1400" b="1" kern="1200" dirty="0">
                          <a:solidFill>
                            <a:schemeClr val="accent2">
                              <a:lumMod val="75000"/>
                            </a:schemeClr>
                          </a:solidFill>
                          <a:latin typeface="+mn-lt"/>
                          <a:ea typeface="+mn-ea"/>
                          <a:cs typeface="+mn-cs"/>
                        </a:rPr>
                        <a:t>how it can be prepared for eating.</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585484280"/>
                  </a:ext>
                </a:extLst>
              </a:tr>
            </a:tbl>
          </a:graphicData>
        </a:graphic>
      </p:graphicFrame>
    </p:spTree>
    <p:extLst>
      <p:ext uri="{BB962C8B-B14F-4D97-AF65-F5344CB8AC3E}">
        <p14:creationId xmlns:p14="http://schemas.microsoft.com/office/powerpoint/2010/main" val="203480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3BEEE-7081-8EF9-3412-933D71E97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EB735-ACDE-434A-C08C-68AA94FDFA36}"/>
              </a:ext>
            </a:extLst>
          </p:cNvPr>
          <p:cNvSpPr>
            <a:spLocks noGrp="1"/>
          </p:cNvSpPr>
          <p:nvPr>
            <p:ph type="title"/>
          </p:nvPr>
        </p:nvSpPr>
        <p:spPr>
          <a:xfrm>
            <a:off x="327025" y="274636"/>
            <a:ext cx="8496000" cy="487363"/>
          </a:xfrm>
        </p:spPr>
        <p:txBody>
          <a:bodyPr>
            <a:normAutofit/>
          </a:bodyPr>
          <a:lstStyle/>
          <a:p>
            <a:r>
              <a:rPr lang="en-AU" dirty="0">
                <a:latin typeface="Arial"/>
                <a:cs typeface="Arial"/>
              </a:rPr>
              <a:t>Identify organising ideas: Systems</a:t>
            </a:r>
          </a:p>
        </p:txBody>
      </p:sp>
      <p:pic>
        <p:nvPicPr>
          <p:cNvPr id="8" name="Picture 7">
            <a:extLst>
              <a:ext uri="{FF2B5EF4-FFF2-40B4-BE49-F238E27FC236}">
                <a16:creationId xmlns:a16="http://schemas.microsoft.com/office/drawing/2014/main" id="{5225D4C9-6A3A-B18E-8C74-1FEBB60AF5B6}"/>
              </a:ext>
            </a:extLst>
          </p:cNvPr>
          <p:cNvPicPr>
            <a:picLocks noChangeAspect="1"/>
          </p:cNvPicPr>
          <p:nvPr/>
        </p:nvPicPr>
        <p:blipFill>
          <a:blip r:embed="rId3"/>
          <a:stretch>
            <a:fillRect/>
          </a:stretch>
        </p:blipFill>
        <p:spPr>
          <a:xfrm>
            <a:off x="327025" y="771525"/>
            <a:ext cx="2143424" cy="2410161"/>
          </a:xfrm>
          <a:prstGeom prst="rect">
            <a:avLst/>
          </a:prstGeom>
        </p:spPr>
      </p:pic>
      <p:graphicFrame>
        <p:nvGraphicFramePr>
          <p:cNvPr id="3" name="Table 2">
            <a:extLst>
              <a:ext uri="{FF2B5EF4-FFF2-40B4-BE49-F238E27FC236}">
                <a16:creationId xmlns:a16="http://schemas.microsoft.com/office/drawing/2014/main" id="{01C7F490-29B7-990B-E4A0-AE49DB28FFC1}"/>
              </a:ext>
            </a:extLst>
          </p:cNvPr>
          <p:cNvGraphicFramePr>
            <a:graphicFrameLocks noGrp="1"/>
          </p:cNvGraphicFramePr>
          <p:nvPr>
            <p:extLst>
              <p:ext uri="{D42A27DB-BD31-4B8C-83A1-F6EECF244321}">
                <p14:modId xmlns:p14="http://schemas.microsoft.com/office/powerpoint/2010/main" val="334585056"/>
              </p:ext>
            </p:extLst>
          </p:nvPr>
        </p:nvGraphicFramePr>
        <p:xfrm>
          <a:off x="2624964" y="771525"/>
          <a:ext cx="6307748" cy="3977584"/>
        </p:xfrm>
        <a:graphic>
          <a:graphicData uri="http://schemas.openxmlformats.org/drawingml/2006/table">
            <a:tbl>
              <a:tblPr firstRow="1" bandRow="1">
                <a:tableStyleId>{17292A2E-F333-43FB-9621-5CBBE7FDCDCB}</a:tableStyleId>
              </a:tblPr>
              <a:tblGrid>
                <a:gridCol w="6307748">
                  <a:extLst>
                    <a:ext uri="{9D8B030D-6E8A-4147-A177-3AD203B41FA5}">
                      <a16:colId xmlns:a16="http://schemas.microsoft.com/office/drawing/2014/main" val="539700550"/>
                    </a:ext>
                  </a:extLst>
                </a:gridCol>
              </a:tblGrid>
              <a:tr h="248530">
                <a:tc>
                  <a:txBody>
                    <a:bodyPr/>
                    <a:lstStyle/>
                    <a:p>
                      <a:r>
                        <a:rPr lang="en-AU" sz="1400" dirty="0">
                          <a:latin typeface="Arial" panose="020B0604020202020204" pitchFamily="34" charset="0"/>
                          <a:cs typeface="Arial" panose="020B0604020202020204" pitchFamily="34" charset="0"/>
                        </a:rPr>
                        <a:t>Unit — Farming for food</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2186967031"/>
                  </a:ext>
                </a:extLst>
              </a:tr>
              <a:tr h="1818270">
                <a:tc>
                  <a:txBody>
                    <a:bodyPr/>
                    <a:lstStyle/>
                    <a:p>
                      <a:r>
                        <a:rPr lang="en-US" sz="1400" dirty="0"/>
                        <a:t>In this unit, students learn how food gets from farms to their plate. They find out where food comes from and what happens to make it ready to eat.</a:t>
                      </a:r>
                      <a:r>
                        <a:rPr lang="en-AU" sz="1400" dirty="0"/>
                        <a:t> </a:t>
                      </a:r>
                      <a:r>
                        <a:rPr lang="en-AU" sz="1400" kern="1200" dirty="0">
                          <a:solidFill>
                            <a:schemeClr val="tx1"/>
                          </a:solidFill>
                          <a:latin typeface="+mn-lt"/>
                          <a:ea typeface="+mn-ea"/>
                          <a:cs typeface="+mn-cs"/>
                        </a:rPr>
                        <a:t>They learn that </a:t>
                      </a:r>
                      <a:r>
                        <a:rPr lang="en-AU" sz="1400" b="1" dirty="0">
                          <a:solidFill>
                            <a:schemeClr val="accent2">
                              <a:lumMod val="75000"/>
                            </a:schemeClr>
                          </a:solidFill>
                        </a:rPr>
                        <a:t>all living things — people, plants, and animals — are connected and rely on Earth’s air, water, soil, and sunlight to stay alive and healthy.</a:t>
                      </a:r>
                      <a:r>
                        <a:rPr lang="en-US" sz="1400" dirty="0"/>
                        <a:t> Students explore tools and machines farmers use on different farms, like dairy farms and crop farms.</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Students visit a local farm or talk to a farmer online to see how farmers look after the land and grow food for their community. They discover simple ways farmers save water and make harvesting easier, such as planting in rows. </a:t>
                      </a:r>
                      <a:r>
                        <a:rPr lang="en-AU" sz="1400" dirty="0"/>
                        <a:t>They </a:t>
                      </a:r>
                      <a:r>
                        <a:rPr lang="en-AU" sz="1400" b="1" dirty="0">
                          <a:solidFill>
                            <a:schemeClr val="accent2">
                              <a:lumMod val="75000"/>
                            </a:schemeClr>
                          </a:solidFill>
                        </a:rPr>
                        <a:t>learn how farmers use tools and technologies to care for animals, grow crops, and look after </a:t>
                      </a:r>
                      <a:r>
                        <a:rPr lang="en-AU" sz="1400" b="1" kern="1200" dirty="0">
                          <a:solidFill>
                            <a:schemeClr val="accent2">
                              <a:lumMod val="75000"/>
                            </a:schemeClr>
                          </a:solidFill>
                          <a:latin typeface="+mn-lt"/>
                          <a:ea typeface="+mn-ea"/>
                          <a:cs typeface="+mn-cs"/>
                        </a:rPr>
                        <a:t>natural</a:t>
                      </a:r>
                      <a:r>
                        <a:rPr lang="en-AU" sz="1400" b="1" dirty="0">
                          <a:solidFill>
                            <a:schemeClr val="accent2">
                              <a:lumMod val="75000"/>
                            </a:schemeClr>
                          </a:solidFill>
                        </a:rPr>
                        <a:t> resources, such as soil and water</a:t>
                      </a:r>
                      <a:r>
                        <a:rPr lang="en-AU" sz="1400" dirty="0"/>
                        <a:t>, and compare past and present farming practices.</a:t>
                      </a:r>
                    </a:p>
                    <a:p>
                      <a:endParaRPr lang="en-US" sz="1400" dirty="0"/>
                    </a:p>
                    <a:p>
                      <a:r>
                        <a:rPr lang="en-US" sz="1400" dirty="0"/>
                        <a:t>Students </a:t>
                      </a:r>
                      <a:r>
                        <a:rPr lang="en-AU" sz="1400" dirty="0"/>
                        <a:t>establish a mini garden (environment) out of a reused container (e.g. small ice cream tub) to grow an </a:t>
                      </a:r>
                      <a:r>
                        <a:rPr lang="en-US" sz="1400" b="1" kern="1200" dirty="0">
                          <a:solidFill>
                            <a:schemeClr val="accent2">
                              <a:lumMod val="75000"/>
                            </a:schemeClr>
                          </a:solidFill>
                          <a:latin typeface="+mn-lt"/>
                          <a:ea typeface="+mn-ea"/>
                          <a:cs typeface="+mn-cs"/>
                        </a:rPr>
                        <a:t>edible plant</a:t>
                      </a:r>
                      <a:r>
                        <a:rPr lang="en-US" sz="1400" dirty="0"/>
                        <a:t>, like beans or radishes. They care for their plant and learn </a:t>
                      </a:r>
                      <a:r>
                        <a:rPr lang="en-US" sz="1400" b="1" kern="1200" dirty="0">
                          <a:solidFill>
                            <a:schemeClr val="accent2">
                              <a:lumMod val="75000"/>
                            </a:schemeClr>
                          </a:solidFill>
                          <a:latin typeface="+mn-lt"/>
                          <a:ea typeface="+mn-ea"/>
                          <a:cs typeface="+mn-cs"/>
                        </a:rPr>
                        <a:t>how it can be prepared for eating</a:t>
                      </a:r>
                      <a:r>
                        <a:rPr lang="en-US" sz="1400" dirty="0"/>
                        <a:t>.</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585484280"/>
                  </a:ext>
                </a:extLst>
              </a:tr>
            </a:tbl>
          </a:graphicData>
        </a:graphic>
      </p:graphicFrame>
    </p:spTree>
    <p:extLst>
      <p:ext uri="{BB962C8B-B14F-4D97-AF65-F5344CB8AC3E}">
        <p14:creationId xmlns:p14="http://schemas.microsoft.com/office/powerpoint/2010/main" val="4024832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9113A-59BA-D075-F083-0096D1680D12}"/>
              </a:ext>
            </a:extLst>
          </p:cNvPr>
          <p:cNvSpPr>
            <a:spLocks noGrp="1"/>
          </p:cNvSpPr>
          <p:nvPr>
            <p:ph type="title"/>
          </p:nvPr>
        </p:nvSpPr>
        <p:spPr>
          <a:xfrm>
            <a:off x="327025" y="274636"/>
            <a:ext cx="8496000" cy="540703"/>
          </a:xfrm>
        </p:spPr>
        <p:txBody>
          <a:bodyPr>
            <a:normAutofit/>
          </a:bodyPr>
          <a:lstStyle/>
          <a:p>
            <a:r>
              <a:rPr lang="en-AU" dirty="0"/>
              <a:t>Organising ideas: Design</a:t>
            </a:r>
          </a:p>
        </p:txBody>
      </p:sp>
      <p:grpSp>
        <p:nvGrpSpPr>
          <p:cNvPr id="21" name="Group 20">
            <a:extLst>
              <a:ext uri="{FF2B5EF4-FFF2-40B4-BE49-F238E27FC236}">
                <a16:creationId xmlns:a16="http://schemas.microsoft.com/office/drawing/2014/main" id="{883E798A-AD83-33EC-D07C-0BFF21D2E09C}"/>
              </a:ext>
            </a:extLst>
          </p:cNvPr>
          <p:cNvGrpSpPr/>
          <p:nvPr/>
        </p:nvGrpSpPr>
        <p:grpSpPr>
          <a:xfrm>
            <a:off x="339117" y="781166"/>
            <a:ext cx="2143424" cy="1575589"/>
            <a:chOff x="426207" y="927333"/>
            <a:chExt cx="2010056" cy="1421628"/>
          </a:xfrm>
        </p:grpSpPr>
        <p:pic>
          <p:nvPicPr>
            <p:cNvPr id="13" name="Picture 12">
              <a:extLst>
                <a:ext uri="{FF2B5EF4-FFF2-40B4-BE49-F238E27FC236}">
                  <a16:creationId xmlns:a16="http://schemas.microsoft.com/office/drawing/2014/main" id="{EB86B3C4-0305-A1FD-7E86-6E0CDACBE157}"/>
                </a:ext>
              </a:extLst>
            </p:cNvPr>
            <p:cNvPicPr>
              <a:picLocks noChangeAspect="1"/>
            </p:cNvPicPr>
            <p:nvPr/>
          </p:nvPicPr>
          <p:blipFill>
            <a:blip r:embed="rId3"/>
            <a:srcRect b="93496"/>
            <a:stretch/>
          </p:blipFill>
          <p:spPr>
            <a:xfrm>
              <a:off x="426207" y="927333"/>
              <a:ext cx="2010056" cy="225529"/>
            </a:xfrm>
            <a:prstGeom prst="rect">
              <a:avLst/>
            </a:prstGeom>
            <a:ln>
              <a:solidFill>
                <a:schemeClr val="bg1">
                  <a:lumMod val="75000"/>
                </a:schemeClr>
              </a:solidFill>
            </a:ln>
          </p:spPr>
        </p:pic>
        <p:pic>
          <p:nvPicPr>
            <p:cNvPr id="16" name="Picture 15">
              <a:extLst>
                <a:ext uri="{FF2B5EF4-FFF2-40B4-BE49-F238E27FC236}">
                  <a16:creationId xmlns:a16="http://schemas.microsoft.com/office/drawing/2014/main" id="{AC4C8EE6-2887-DEC8-B16E-9256405A0CBE}"/>
                </a:ext>
              </a:extLst>
            </p:cNvPr>
            <p:cNvPicPr>
              <a:picLocks noChangeAspect="1"/>
            </p:cNvPicPr>
            <p:nvPr/>
          </p:nvPicPr>
          <p:blipFill>
            <a:blip r:embed="rId3"/>
            <a:srcRect t="66696"/>
            <a:stretch/>
          </p:blipFill>
          <p:spPr>
            <a:xfrm>
              <a:off x="426207" y="1194123"/>
              <a:ext cx="2010056" cy="1154838"/>
            </a:xfrm>
            <a:prstGeom prst="rect">
              <a:avLst/>
            </a:prstGeom>
          </p:spPr>
        </p:pic>
      </p:grpSp>
      <p:graphicFrame>
        <p:nvGraphicFramePr>
          <p:cNvPr id="3" name="Table 2">
            <a:extLst>
              <a:ext uri="{FF2B5EF4-FFF2-40B4-BE49-F238E27FC236}">
                <a16:creationId xmlns:a16="http://schemas.microsoft.com/office/drawing/2014/main" id="{7FC3EEA3-8D25-9B64-042D-AD51401062B6}"/>
              </a:ext>
            </a:extLst>
          </p:cNvPr>
          <p:cNvGraphicFramePr>
            <a:graphicFrameLocks noGrp="1"/>
          </p:cNvGraphicFramePr>
          <p:nvPr>
            <p:extLst>
              <p:ext uri="{D42A27DB-BD31-4B8C-83A1-F6EECF244321}">
                <p14:modId xmlns:p14="http://schemas.microsoft.com/office/powerpoint/2010/main" val="345047917"/>
              </p:ext>
            </p:extLst>
          </p:nvPr>
        </p:nvGraphicFramePr>
        <p:xfrm>
          <a:off x="2624964" y="778269"/>
          <a:ext cx="6307748" cy="3977584"/>
        </p:xfrm>
        <a:graphic>
          <a:graphicData uri="http://schemas.openxmlformats.org/drawingml/2006/table">
            <a:tbl>
              <a:tblPr firstRow="1" bandRow="1">
                <a:tableStyleId>{17292A2E-F333-43FB-9621-5CBBE7FDCDCB}</a:tableStyleId>
              </a:tblPr>
              <a:tblGrid>
                <a:gridCol w="6307748">
                  <a:extLst>
                    <a:ext uri="{9D8B030D-6E8A-4147-A177-3AD203B41FA5}">
                      <a16:colId xmlns:a16="http://schemas.microsoft.com/office/drawing/2014/main" val="539700550"/>
                    </a:ext>
                  </a:extLst>
                </a:gridCol>
              </a:tblGrid>
              <a:tr h="248530">
                <a:tc>
                  <a:txBody>
                    <a:bodyPr/>
                    <a:lstStyle/>
                    <a:p>
                      <a:r>
                        <a:rPr lang="en-AU" sz="1400" dirty="0">
                          <a:latin typeface="Arial" panose="020B0604020202020204" pitchFamily="34" charset="0"/>
                          <a:cs typeface="Arial" panose="020B0604020202020204" pitchFamily="34" charset="0"/>
                        </a:rPr>
                        <a:t>Unit — Farming for food</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2186967031"/>
                  </a:ext>
                </a:extLst>
              </a:tr>
              <a:tr h="1818270">
                <a:tc>
                  <a:txBody>
                    <a:bodyPr/>
                    <a:lstStyle/>
                    <a:p>
                      <a:r>
                        <a:rPr lang="en-US" sz="1400" dirty="0"/>
                        <a:t>In this unit, students learn how food gets from farms to their plate. They find out where f</a:t>
                      </a:r>
                      <a:r>
                        <a:rPr lang="en-US" sz="1400" kern="1200" dirty="0">
                          <a:solidFill>
                            <a:schemeClr val="tx1"/>
                          </a:solidFill>
                          <a:latin typeface="+mn-lt"/>
                          <a:ea typeface="+mn-ea"/>
                          <a:cs typeface="+mn-cs"/>
                        </a:rPr>
                        <a:t>ood comes from and what happens to make it ready to eat.</a:t>
                      </a:r>
                      <a:r>
                        <a:rPr lang="en-AU" sz="1400" kern="1200" dirty="0">
                          <a:solidFill>
                            <a:schemeClr val="tx1"/>
                          </a:solidFill>
                          <a:latin typeface="+mn-lt"/>
                          <a:ea typeface="+mn-ea"/>
                          <a:cs typeface="+mn-cs"/>
                        </a:rPr>
                        <a:t> They learn that all living things — people, plants, and animals — are connected and rely on Earth’s air, water, soil, and sunlight to stay alive and healthy.</a:t>
                      </a:r>
                      <a:r>
                        <a:rPr lang="en-US" sz="1400" kern="1200" dirty="0">
                          <a:solidFill>
                            <a:schemeClr val="tx1"/>
                          </a:solidFill>
                          <a:latin typeface="+mn-lt"/>
                          <a:ea typeface="+mn-ea"/>
                          <a:cs typeface="+mn-cs"/>
                        </a:rPr>
                        <a:t> </a:t>
                      </a:r>
                      <a:r>
                        <a:rPr lang="en-US" sz="1400" dirty="0"/>
                        <a:t>Students explore tools and machines farmers use on different farms, like dairy farms and crop farms.</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Students visit a local farm or talk to a farmer online to see how farmers look after the land and grow food for their community. They discover simple </a:t>
                      </a:r>
                      <a:r>
                        <a:rPr lang="en-US" sz="1400" b="1" kern="1200" dirty="0">
                          <a:solidFill>
                            <a:srgbClr val="92D050"/>
                          </a:solidFill>
                          <a:latin typeface="Arial" charset="0"/>
                          <a:ea typeface="+mn-ea"/>
                          <a:cs typeface="+mn-cs"/>
                        </a:rPr>
                        <a:t>ways farmers save water and make harvesting easier, </a:t>
                      </a:r>
                      <a:r>
                        <a:rPr lang="en-US" sz="1400" dirty="0"/>
                        <a:t>such as planting in rows. </a:t>
                      </a:r>
                      <a:r>
                        <a:rPr lang="en-AU" sz="1400" kern="1200" dirty="0">
                          <a:solidFill>
                            <a:schemeClr val="tx1"/>
                          </a:solidFill>
                          <a:latin typeface="+mn-lt"/>
                          <a:ea typeface="+mn-ea"/>
                          <a:cs typeface="+mn-cs"/>
                        </a:rPr>
                        <a:t>They learn how farmers </a:t>
                      </a:r>
                      <a:r>
                        <a:rPr lang="en-AU" sz="1400" b="1" kern="1200" dirty="0">
                          <a:solidFill>
                            <a:srgbClr val="92D050"/>
                          </a:solidFill>
                          <a:latin typeface="Arial" charset="0"/>
                          <a:ea typeface="+mn-ea"/>
                          <a:cs typeface="+mn-cs"/>
                        </a:rPr>
                        <a:t>use tools and technologies </a:t>
                      </a:r>
                      <a:r>
                        <a:rPr lang="en-AU" sz="1400" kern="1200" dirty="0">
                          <a:solidFill>
                            <a:schemeClr val="tx1"/>
                          </a:solidFill>
                          <a:latin typeface="+mn-lt"/>
                          <a:ea typeface="+mn-ea"/>
                          <a:cs typeface="+mn-cs"/>
                        </a:rPr>
                        <a:t>to care for animals, grow crops, and look after natural resources, such as soil and water, and compare </a:t>
                      </a:r>
                      <a:r>
                        <a:rPr lang="en-AU" sz="1400" b="1" kern="1200" dirty="0">
                          <a:solidFill>
                            <a:srgbClr val="92D050"/>
                          </a:solidFill>
                          <a:latin typeface="Arial" charset="0"/>
                          <a:ea typeface="+mn-ea"/>
                          <a:cs typeface="+mn-cs"/>
                        </a:rPr>
                        <a:t>past and present farming practices</a:t>
                      </a:r>
                      <a:r>
                        <a:rPr lang="en-AU" sz="1400" kern="1200" dirty="0">
                          <a:solidFill>
                            <a:schemeClr val="tx1"/>
                          </a:solidFill>
                          <a:latin typeface="+mn-lt"/>
                          <a:ea typeface="+mn-ea"/>
                          <a:cs typeface="+mn-cs"/>
                        </a:rPr>
                        <a:t>.</a:t>
                      </a:r>
                    </a:p>
                    <a:p>
                      <a:endParaRPr lang="en-US" sz="1400" dirty="0"/>
                    </a:p>
                    <a:p>
                      <a:r>
                        <a:rPr lang="en-US" sz="1400" dirty="0"/>
                        <a:t>Students </a:t>
                      </a:r>
                      <a:r>
                        <a:rPr lang="en-AU" sz="1400" dirty="0"/>
                        <a:t>establish a mini garden (environment) out of a </a:t>
                      </a:r>
                      <a:r>
                        <a:rPr lang="en-AU" sz="1400" b="1" kern="1200" dirty="0">
                          <a:solidFill>
                            <a:srgbClr val="92D050"/>
                          </a:solidFill>
                          <a:latin typeface="Arial" charset="0"/>
                          <a:ea typeface="+mn-ea"/>
                          <a:cs typeface="+mn-cs"/>
                        </a:rPr>
                        <a:t>reused container </a:t>
                      </a:r>
                      <a:r>
                        <a:rPr lang="en-AU" sz="1400" dirty="0"/>
                        <a:t>(e.g. small ice cream tub) to </a:t>
                      </a:r>
                      <a:r>
                        <a:rPr lang="en-AU" sz="1400" kern="1200" dirty="0">
                          <a:solidFill>
                            <a:schemeClr val="tx1"/>
                          </a:solidFill>
                          <a:latin typeface="+mn-lt"/>
                          <a:ea typeface="+mn-ea"/>
                          <a:cs typeface="+mn-cs"/>
                        </a:rPr>
                        <a:t>grow an </a:t>
                      </a:r>
                      <a:r>
                        <a:rPr lang="en-US" sz="1400" kern="1200" dirty="0">
                          <a:solidFill>
                            <a:schemeClr val="tx1"/>
                          </a:solidFill>
                          <a:latin typeface="+mn-lt"/>
                          <a:ea typeface="+mn-ea"/>
                          <a:cs typeface="+mn-cs"/>
                        </a:rPr>
                        <a:t>edible plant, like beans or radishes. They care for their plant and learn how it can be prepared for eating</a:t>
                      </a:r>
                      <a:r>
                        <a:rPr lang="en-US" sz="1400" dirty="0"/>
                        <a:t>.</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585484280"/>
                  </a:ext>
                </a:extLst>
              </a:tr>
            </a:tbl>
          </a:graphicData>
        </a:graphic>
      </p:graphicFrame>
    </p:spTree>
    <p:extLst>
      <p:ext uri="{BB962C8B-B14F-4D97-AF65-F5344CB8AC3E}">
        <p14:creationId xmlns:p14="http://schemas.microsoft.com/office/powerpoint/2010/main" val="708374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93E57-2F45-616A-BF11-2FF57C7BE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CF057-EE09-BA52-32D0-D3192F5E77C0}"/>
              </a:ext>
            </a:extLst>
          </p:cNvPr>
          <p:cNvSpPr>
            <a:spLocks noGrp="1"/>
          </p:cNvSpPr>
          <p:nvPr>
            <p:ph type="title"/>
          </p:nvPr>
        </p:nvSpPr>
        <p:spPr>
          <a:xfrm>
            <a:off x="327025" y="274636"/>
            <a:ext cx="8496000" cy="456883"/>
          </a:xfrm>
        </p:spPr>
        <p:txBody>
          <a:bodyPr>
            <a:normAutofit/>
          </a:bodyPr>
          <a:lstStyle/>
          <a:p>
            <a:r>
              <a:rPr lang="en-AU" dirty="0"/>
              <a:t>Organising ideas: Futures</a:t>
            </a:r>
          </a:p>
        </p:txBody>
      </p:sp>
      <p:grpSp>
        <p:nvGrpSpPr>
          <p:cNvPr id="11" name="Group 10">
            <a:extLst>
              <a:ext uri="{FF2B5EF4-FFF2-40B4-BE49-F238E27FC236}">
                <a16:creationId xmlns:a16="http://schemas.microsoft.com/office/drawing/2014/main" id="{70F22E3D-2BD4-FB3C-8BB2-A4EEDFCEC2D7}"/>
              </a:ext>
            </a:extLst>
          </p:cNvPr>
          <p:cNvGrpSpPr/>
          <p:nvPr/>
        </p:nvGrpSpPr>
        <p:grpSpPr>
          <a:xfrm>
            <a:off x="337069" y="771525"/>
            <a:ext cx="2143423" cy="1343803"/>
            <a:chOff x="406742" y="884351"/>
            <a:chExt cx="2029108" cy="1216463"/>
          </a:xfrm>
        </p:grpSpPr>
        <p:pic>
          <p:nvPicPr>
            <p:cNvPr id="8" name="Picture 7">
              <a:extLst>
                <a:ext uri="{FF2B5EF4-FFF2-40B4-BE49-F238E27FC236}">
                  <a16:creationId xmlns:a16="http://schemas.microsoft.com/office/drawing/2014/main" id="{CA83EAD9-CE64-669B-1C6D-AF49CDAF7C2E}"/>
                </a:ext>
              </a:extLst>
            </p:cNvPr>
            <p:cNvPicPr>
              <a:picLocks noChangeAspect="1"/>
            </p:cNvPicPr>
            <p:nvPr/>
          </p:nvPicPr>
          <p:blipFill>
            <a:blip r:embed="rId3"/>
            <a:srcRect b="88327"/>
            <a:stretch/>
          </p:blipFill>
          <p:spPr>
            <a:xfrm>
              <a:off x="406742" y="884351"/>
              <a:ext cx="2029108" cy="270220"/>
            </a:xfrm>
            <a:prstGeom prst="rect">
              <a:avLst/>
            </a:prstGeom>
          </p:spPr>
        </p:pic>
        <p:pic>
          <p:nvPicPr>
            <p:cNvPr id="10" name="Picture 9">
              <a:extLst>
                <a:ext uri="{FF2B5EF4-FFF2-40B4-BE49-F238E27FC236}">
                  <a16:creationId xmlns:a16="http://schemas.microsoft.com/office/drawing/2014/main" id="{56D9DF94-D1C7-95B7-2D20-48FFDD308040}"/>
                </a:ext>
              </a:extLst>
            </p:cNvPr>
            <p:cNvPicPr>
              <a:picLocks noChangeAspect="1"/>
            </p:cNvPicPr>
            <p:nvPr/>
          </p:nvPicPr>
          <p:blipFill>
            <a:blip r:embed="rId3"/>
            <a:srcRect t="58265"/>
            <a:stretch/>
          </p:blipFill>
          <p:spPr>
            <a:xfrm>
              <a:off x="406742" y="1134693"/>
              <a:ext cx="2029108" cy="966121"/>
            </a:xfrm>
            <a:prstGeom prst="rect">
              <a:avLst/>
            </a:prstGeom>
          </p:spPr>
        </p:pic>
      </p:grpSp>
      <p:graphicFrame>
        <p:nvGraphicFramePr>
          <p:cNvPr id="3" name="Table 2">
            <a:extLst>
              <a:ext uri="{FF2B5EF4-FFF2-40B4-BE49-F238E27FC236}">
                <a16:creationId xmlns:a16="http://schemas.microsoft.com/office/drawing/2014/main" id="{8B0F5622-E81B-B1BF-4142-BF65EA7DD491}"/>
              </a:ext>
            </a:extLst>
          </p:cNvPr>
          <p:cNvGraphicFramePr>
            <a:graphicFrameLocks noGrp="1"/>
          </p:cNvGraphicFramePr>
          <p:nvPr>
            <p:extLst>
              <p:ext uri="{D42A27DB-BD31-4B8C-83A1-F6EECF244321}">
                <p14:modId xmlns:p14="http://schemas.microsoft.com/office/powerpoint/2010/main" val="3175454385"/>
              </p:ext>
            </p:extLst>
          </p:nvPr>
        </p:nvGraphicFramePr>
        <p:xfrm>
          <a:off x="2622444" y="770369"/>
          <a:ext cx="6307748" cy="3977584"/>
        </p:xfrm>
        <a:graphic>
          <a:graphicData uri="http://schemas.openxmlformats.org/drawingml/2006/table">
            <a:tbl>
              <a:tblPr firstRow="1" bandRow="1">
                <a:tableStyleId>{17292A2E-F333-43FB-9621-5CBBE7FDCDCB}</a:tableStyleId>
              </a:tblPr>
              <a:tblGrid>
                <a:gridCol w="6307748">
                  <a:extLst>
                    <a:ext uri="{9D8B030D-6E8A-4147-A177-3AD203B41FA5}">
                      <a16:colId xmlns:a16="http://schemas.microsoft.com/office/drawing/2014/main" val="539700550"/>
                    </a:ext>
                  </a:extLst>
                </a:gridCol>
              </a:tblGrid>
              <a:tr h="248530">
                <a:tc>
                  <a:txBody>
                    <a:bodyPr/>
                    <a:lstStyle/>
                    <a:p>
                      <a:r>
                        <a:rPr lang="en-AU" sz="1400" dirty="0">
                          <a:latin typeface="Arial" panose="020B0604020202020204" pitchFamily="34" charset="0"/>
                          <a:cs typeface="Arial" panose="020B0604020202020204" pitchFamily="34" charset="0"/>
                        </a:rPr>
                        <a:t>Unit — Farming for food</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2186967031"/>
                  </a:ext>
                </a:extLst>
              </a:tr>
              <a:tr h="1818270">
                <a:tc>
                  <a:txBody>
                    <a:bodyPr/>
                    <a:lstStyle/>
                    <a:p>
                      <a:r>
                        <a:rPr lang="en-US" sz="1400" dirty="0"/>
                        <a:t>In this unit, students learn how food gets from farms to their plate. They find out </a:t>
                      </a:r>
                      <a:r>
                        <a:rPr lang="en-US" sz="1400" b="1" kern="1200" dirty="0">
                          <a:solidFill>
                            <a:srgbClr val="006600"/>
                          </a:solidFill>
                          <a:latin typeface="Arial" charset="0"/>
                          <a:ea typeface="+mn-ea"/>
                          <a:cs typeface="+mn-cs"/>
                        </a:rPr>
                        <a:t>where food comes from </a:t>
                      </a:r>
                      <a:r>
                        <a:rPr lang="en-US" sz="1400" kern="1200" dirty="0">
                          <a:solidFill>
                            <a:schemeClr val="tx1"/>
                          </a:solidFill>
                          <a:latin typeface="+mn-lt"/>
                          <a:ea typeface="+mn-ea"/>
                          <a:cs typeface="+mn-cs"/>
                        </a:rPr>
                        <a:t>and what happens to make it ready to eat.</a:t>
                      </a:r>
                      <a:r>
                        <a:rPr lang="en-AU" sz="1400" kern="1200" dirty="0">
                          <a:solidFill>
                            <a:schemeClr val="tx1"/>
                          </a:solidFill>
                          <a:latin typeface="+mn-lt"/>
                          <a:ea typeface="+mn-ea"/>
                          <a:cs typeface="+mn-cs"/>
                        </a:rPr>
                        <a:t> They learn that all living things — people, plants, and animals — are connected and rely on Earth’s air, water, soil, and sunlight to stay alive and healthy.</a:t>
                      </a:r>
                      <a:r>
                        <a:rPr lang="en-US" sz="1400" kern="1200" dirty="0">
                          <a:solidFill>
                            <a:schemeClr val="tx1"/>
                          </a:solidFill>
                          <a:latin typeface="+mn-lt"/>
                          <a:ea typeface="+mn-ea"/>
                          <a:cs typeface="+mn-cs"/>
                        </a:rPr>
                        <a:t> Students explore tools and machines farmers use on different farms, like dairy farms and crop </a:t>
                      </a:r>
                      <a:r>
                        <a:rPr lang="en-US" sz="1400" dirty="0"/>
                        <a:t>farms.</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Students visit a local farm or talk to a farmer online to </a:t>
                      </a:r>
                      <a:r>
                        <a:rPr lang="en-US" sz="1400" b="1" kern="1200" dirty="0">
                          <a:solidFill>
                            <a:srgbClr val="006600"/>
                          </a:solidFill>
                          <a:latin typeface="Arial" charset="0"/>
                          <a:ea typeface="+mn-ea"/>
                          <a:cs typeface="+mn-cs"/>
                        </a:rPr>
                        <a:t>see how farmers look after the land and grow food for their community.</a:t>
                      </a:r>
                      <a:r>
                        <a:rPr lang="en-US" sz="1400" dirty="0"/>
                        <a:t> They discover simple ways farmers save </a:t>
                      </a:r>
                      <a:r>
                        <a:rPr lang="en-US" sz="1400" kern="1200" dirty="0">
                          <a:solidFill>
                            <a:schemeClr val="tx1"/>
                          </a:solidFill>
                          <a:latin typeface="+mn-lt"/>
                          <a:ea typeface="+mn-ea"/>
                          <a:cs typeface="+mn-cs"/>
                        </a:rPr>
                        <a:t>water and make harvesting easier, such as planting in rows. </a:t>
                      </a:r>
                      <a:r>
                        <a:rPr lang="en-AU" sz="1400" kern="1200" dirty="0">
                          <a:solidFill>
                            <a:schemeClr val="tx1"/>
                          </a:solidFill>
                          <a:latin typeface="+mn-lt"/>
                          <a:ea typeface="+mn-ea"/>
                          <a:cs typeface="+mn-cs"/>
                        </a:rPr>
                        <a:t>They learn how farmers use tools and technologies to care for animals, grow crops, and look after natural resources, such as soil and water, and compare </a:t>
                      </a:r>
                      <a:r>
                        <a:rPr lang="en-AU" sz="1400" b="1" kern="1200" dirty="0">
                          <a:solidFill>
                            <a:srgbClr val="006600"/>
                          </a:solidFill>
                          <a:latin typeface="Arial" charset="0"/>
                          <a:ea typeface="+mn-ea"/>
                          <a:cs typeface="+mn-cs"/>
                        </a:rPr>
                        <a:t>past and present farming practices.</a:t>
                      </a:r>
                    </a:p>
                    <a:p>
                      <a:endParaRPr lang="en-US" sz="1400" kern="1200" dirty="0">
                        <a:solidFill>
                          <a:schemeClr val="tx1"/>
                        </a:solidFill>
                        <a:latin typeface="+mn-lt"/>
                        <a:ea typeface="+mn-ea"/>
                        <a:cs typeface="+mn-cs"/>
                      </a:endParaRPr>
                    </a:p>
                    <a:p>
                      <a:r>
                        <a:rPr lang="en-US" sz="1400" kern="1200" dirty="0">
                          <a:solidFill>
                            <a:schemeClr val="tx1"/>
                          </a:solidFill>
                          <a:latin typeface="+mn-lt"/>
                          <a:ea typeface="+mn-ea"/>
                          <a:cs typeface="+mn-cs"/>
                        </a:rPr>
                        <a:t>Students </a:t>
                      </a:r>
                      <a:r>
                        <a:rPr lang="en-AU" sz="1400" kern="1200" dirty="0">
                          <a:solidFill>
                            <a:schemeClr val="tx1"/>
                          </a:solidFill>
                          <a:latin typeface="+mn-lt"/>
                          <a:ea typeface="+mn-ea"/>
                          <a:cs typeface="+mn-cs"/>
                        </a:rPr>
                        <a:t>establish a mini garden (environment) out of a reused container (e.g. small ice cream tub) to grow an </a:t>
                      </a:r>
                      <a:r>
                        <a:rPr lang="en-US" sz="1400" kern="1200" dirty="0">
                          <a:solidFill>
                            <a:schemeClr val="tx1"/>
                          </a:solidFill>
                          <a:latin typeface="+mn-lt"/>
                          <a:ea typeface="+mn-ea"/>
                          <a:cs typeface="+mn-cs"/>
                        </a:rPr>
                        <a:t>edible plant, like beans or radishes. They care for their plant and learn how it can be prepared for eating.</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585484280"/>
                  </a:ext>
                </a:extLst>
              </a:tr>
            </a:tbl>
          </a:graphicData>
        </a:graphic>
      </p:graphicFrame>
    </p:spTree>
    <p:extLst>
      <p:ext uri="{BB962C8B-B14F-4D97-AF65-F5344CB8AC3E}">
        <p14:creationId xmlns:p14="http://schemas.microsoft.com/office/powerpoint/2010/main" val="3293237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3">
            <a:extLst>
              <a:ext uri="{FF2B5EF4-FFF2-40B4-BE49-F238E27FC236}">
                <a16:creationId xmlns:a16="http://schemas.microsoft.com/office/drawing/2014/main" id="{536EBE4B-DE05-1490-2644-1B05E257278C}"/>
              </a:ext>
            </a:extLst>
          </p:cNvPr>
          <p:cNvSpPr>
            <a:spLocks noGrp="1"/>
          </p:cNvSpPr>
          <p:nvPr>
            <p:ph type="body" sz="quarter" idx="11"/>
          </p:nvPr>
        </p:nvSpPr>
        <p:spPr/>
        <p:txBody>
          <a:bodyPr lIns="0" tIns="0" rIns="0" bIns="0">
            <a:normAutofit/>
          </a:bodyPr>
          <a:lstStyle/>
          <a:p>
            <a:r>
              <a:rPr lang="en-US" sz="2000" dirty="0">
                <a:effectLst/>
                <a:latin typeface="+mn-lt"/>
              </a:rPr>
              <a:t>To </a:t>
            </a:r>
            <a:r>
              <a:rPr lang="en-US" sz="2000" dirty="0">
                <a:solidFill>
                  <a:srgbClr val="000000"/>
                </a:solidFill>
              </a:rPr>
              <a:t>develop a deeper understanding and build confidence when embedding the </a:t>
            </a:r>
            <a:r>
              <a:rPr lang="en-US" sz="2000" b="1" dirty="0"/>
              <a:t>Sustainability CCP </a:t>
            </a:r>
            <a:r>
              <a:rPr lang="en-US" sz="2000" dirty="0"/>
              <a:t>into planning.</a:t>
            </a:r>
            <a:endParaRPr lang="en-US" sz="2000" dirty="0">
              <a:effectLst/>
              <a:latin typeface="+mn-lt"/>
            </a:endParaRPr>
          </a:p>
        </p:txBody>
      </p:sp>
      <p:sp>
        <p:nvSpPr>
          <p:cNvPr id="8" name="Text Placeholder 7">
            <a:extLst>
              <a:ext uri="{FF2B5EF4-FFF2-40B4-BE49-F238E27FC236}">
                <a16:creationId xmlns:a16="http://schemas.microsoft.com/office/drawing/2014/main" id="{636973CC-0A9C-5F4B-758F-A63EB83323DC}"/>
              </a:ext>
            </a:extLst>
          </p:cNvPr>
          <p:cNvSpPr>
            <a:spLocks noGrp="1"/>
          </p:cNvSpPr>
          <p:nvPr>
            <p:ph type="body" sz="quarter" idx="12"/>
          </p:nvPr>
        </p:nvSpPr>
        <p:spPr/>
        <p:txBody>
          <a:bodyPr/>
          <a:lstStyle/>
          <a:p>
            <a:pPr eaLnBrk="0" fontAlgn="base" hangingPunct="0">
              <a:spcAft>
                <a:spcPct val="0"/>
              </a:spcAft>
              <a:defRPr/>
            </a:pPr>
            <a:r>
              <a:rPr lang="en-AU" dirty="0">
                <a:solidFill>
                  <a:srgbClr val="000000"/>
                </a:solidFill>
              </a:rPr>
              <a:t>You will know you are successful </a:t>
            </a:r>
            <a:br>
              <a:rPr lang="en-AU" dirty="0">
                <a:solidFill>
                  <a:srgbClr val="000000"/>
                </a:solidFill>
              </a:rPr>
            </a:br>
            <a:r>
              <a:rPr lang="en-AU" dirty="0">
                <a:solidFill>
                  <a:srgbClr val="000000"/>
                </a:solidFill>
              </a:rPr>
              <a:t>if you can:</a:t>
            </a:r>
          </a:p>
          <a:p>
            <a:pPr marL="285750" indent="-285750" eaLnBrk="0" hangingPunct="0">
              <a:buFont typeface="Arial" panose="020B0604020202020204" pitchFamily="34" charset="0"/>
              <a:buChar char="•"/>
              <a:defRPr/>
            </a:pPr>
            <a:r>
              <a:rPr lang="en-US" dirty="0">
                <a:latin typeface="Arial"/>
                <a:cs typeface="Arial"/>
              </a:rPr>
              <a:t>understand the purpose and </a:t>
            </a:r>
            <a:br>
              <a:rPr lang="en-US" dirty="0">
                <a:latin typeface="Arial"/>
                <a:cs typeface="Arial"/>
              </a:rPr>
            </a:br>
            <a:r>
              <a:rPr lang="en-US" dirty="0">
                <a:latin typeface="Arial"/>
                <a:cs typeface="Arial"/>
              </a:rPr>
              <a:t>structure of this CCP </a:t>
            </a:r>
          </a:p>
          <a:p>
            <a:pPr marL="285750" indent="-285750" eaLnBrk="0" hangingPunct="0">
              <a:buFont typeface="Arial" panose="020B0604020202020204" pitchFamily="34" charset="0"/>
              <a:buChar char="•"/>
              <a:defRPr/>
            </a:pPr>
            <a:r>
              <a:rPr lang="en-US" dirty="0">
                <a:latin typeface="Arial"/>
                <a:cs typeface="Arial"/>
              </a:rPr>
              <a:t>identify strategies to embed the  </a:t>
            </a:r>
            <a:r>
              <a:rPr lang="en-US" b="1" dirty="0">
                <a:latin typeface="Arial"/>
                <a:cs typeface="Arial"/>
              </a:rPr>
              <a:t>Sustainability CCP </a:t>
            </a:r>
            <a:r>
              <a:rPr lang="en-US" dirty="0">
                <a:latin typeface="Arial"/>
                <a:cs typeface="Arial"/>
              </a:rPr>
              <a:t>in curriculum planning</a:t>
            </a:r>
            <a:endParaRPr lang="en-US" b="1" dirty="0">
              <a:latin typeface="Arial"/>
              <a:cs typeface="Arial"/>
            </a:endParaRPr>
          </a:p>
          <a:p>
            <a:pPr marL="285750" indent="-285750" eaLnBrk="0" hangingPunct="0">
              <a:buFont typeface="Arial" panose="020B0604020202020204" pitchFamily="34" charset="0"/>
              <a:buChar char="•"/>
              <a:defRPr/>
            </a:pPr>
            <a:r>
              <a:rPr lang="en-US" dirty="0"/>
              <a:t>use QCAA resources to inform and support planning.</a:t>
            </a:r>
            <a:endParaRPr lang="en-AU" dirty="0">
              <a:solidFill>
                <a:srgbClr val="000000"/>
              </a:solidFill>
            </a:endParaRPr>
          </a:p>
          <a:p>
            <a:endParaRPr lang="en-AU" dirty="0"/>
          </a:p>
        </p:txBody>
      </p:sp>
      <p:sp>
        <p:nvSpPr>
          <p:cNvPr id="41" name="Text Placeholder 2">
            <a:extLst>
              <a:ext uri="{FF2B5EF4-FFF2-40B4-BE49-F238E27FC236}">
                <a16:creationId xmlns:a16="http://schemas.microsoft.com/office/drawing/2014/main" id="{5D5981AA-8B83-17CC-A991-84A5EAFF73CA}"/>
              </a:ext>
            </a:extLst>
          </p:cNvPr>
          <p:cNvSpPr>
            <a:spLocks noGrp="1"/>
          </p:cNvSpPr>
          <p:nvPr>
            <p:ph type="body" idx="1"/>
          </p:nvPr>
        </p:nvSpPr>
        <p:spPr/>
        <p:txBody>
          <a:bodyPr lIns="0" tIns="0" rIns="0" bIns="0">
            <a:normAutofit lnSpcReduction="10000"/>
          </a:bodyPr>
          <a:lstStyle/>
          <a:p>
            <a:r>
              <a:rPr lang="en-AU" sz="2400" dirty="0"/>
              <a:t>Learning goal</a:t>
            </a:r>
          </a:p>
        </p:txBody>
      </p:sp>
      <p:sp>
        <p:nvSpPr>
          <p:cNvPr id="43" name="Text Placeholder 4">
            <a:extLst>
              <a:ext uri="{FF2B5EF4-FFF2-40B4-BE49-F238E27FC236}">
                <a16:creationId xmlns:a16="http://schemas.microsoft.com/office/drawing/2014/main" id="{D3C0142A-9F2C-A106-6CBB-5CD132FA8459}"/>
              </a:ext>
            </a:extLst>
          </p:cNvPr>
          <p:cNvSpPr>
            <a:spLocks noGrp="1"/>
          </p:cNvSpPr>
          <p:nvPr>
            <p:ph type="body" sz="quarter" idx="3"/>
          </p:nvPr>
        </p:nvSpPr>
        <p:spPr/>
        <p:txBody>
          <a:bodyPr lIns="0" tIns="0" rIns="0" bIns="0">
            <a:normAutofit lnSpcReduction="10000"/>
          </a:bodyPr>
          <a:lstStyle/>
          <a:p>
            <a:r>
              <a:rPr lang="en-AU" sz="2400" dirty="0"/>
              <a:t>Success criteria</a:t>
            </a:r>
          </a:p>
        </p:txBody>
      </p:sp>
      <p:cxnSp>
        <p:nvCxnSpPr>
          <p:cNvPr id="45" name="Straight Connector 44">
            <a:extLst>
              <a:ext uri="{FF2B5EF4-FFF2-40B4-BE49-F238E27FC236}">
                <a16:creationId xmlns:a16="http://schemas.microsoft.com/office/drawing/2014/main" id="{436395AC-D5BC-9C44-EC08-025DA7320772}"/>
              </a:ext>
            </a:extLst>
          </p:cNvPr>
          <p:cNvCxnSpPr>
            <a:cxnSpLocks/>
          </p:cNvCxnSpPr>
          <p:nvPr/>
        </p:nvCxnSpPr>
        <p:spPr bwMode="auto">
          <a:xfrm>
            <a:off x="4563319" y="771550"/>
            <a:ext cx="0" cy="3472904"/>
          </a:xfrm>
          <a:prstGeom prst="line">
            <a:avLst/>
          </a:prstGeom>
          <a:ln w="19050" cap="flat" cmpd="sng" algn="ctr">
            <a:solidFill>
              <a:schemeClr val="bg2"/>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21030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89814-CC1C-6719-4E38-0F87C9AD164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4310A33-F411-DFCB-D834-7035304FE416}"/>
              </a:ext>
            </a:extLst>
          </p:cNvPr>
          <p:cNvSpPr>
            <a:spLocks noGrp="1"/>
          </p:cNvSpPr>
          <p:nvPr>
            <p:ph type="title"/>
          </p:nvPr>
        </p:nvSpPr>
        <p:spPr/>
        <p:txBody>
          <a:bodyPr/>
          <a:lstStyle/>
          <a:p>
            <a:r>
              <a:rPr lang="en-AU" dirty="0">
                <a:solidFill>
                  <a:srgbClr val="000000"/>
                </a:solidFill>
              </a:rPr>
              <a:t>Clarify and contextualise</a:t>
            </a:r>
            <a:br>
              <a:rPr lang="en-AU" dirty="0">
                <a:solidFill>
                  <a:srgbClr val="000000"/>
                </a:solidFill>
              </a:rPr>
            </a:br>
            <a:endParaRPr lang="en-AU" dirty="0"/>
          </a:p>
        </p:txBody>
      </p:sp>
      <p:sp>
        <p:nvSpPr>
          <p:cNvPr id="3" name="Title 1">
            <a:extLst>
              <a:ext uri="{FF2B5EF4-FFF2-40B4-BE49-F238E27FC236}">
                <a16:creationId xmlns:a16="http://schemas.microsoft.com/office/drawing/2014/main" id="{22C3177C-D299-22DA-5BF0-8B65E0119454}"/>
              </a:ext>
            </a:extLst>
          </p:cNvPr>
          <p:cNvSpPr txBox="1">
            <a:spLocks/>
          </p:cNvSpPr>
          <p:nvPr/>
        </p:nvSpPr>
        <p:spPr>
          <a:xfrm>
            <a:off x="327024" y="274637"/>
            <a:ext cx="7826375" cy="68386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9" name="Rectangle: Rounded Corners 8">
            <a:extLst>
              <a:ext uri="{FF2B5EF4-FFF2-40B4-BE49-F238E27FC236}">
                <a16:creationId xmlns:a16="http://schemas.microsoft.com/office/drawing/2014/main" id="{E617F2F2-4A61-8ABC-9993-E3FF947DBB64}"/>
              </a:ext>
            </a:extLst>
          </p:cNvPr>
          <p:cNvSpPr/>
          <p:nvPr/>
        </p:nvSpPr>
        <p:spPr>
          <a:xfrm>
            <a:off x="807894" y="1664550"/>
            <a:ext cx="2822940" cy="612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11" name="Rectangle: Rounded Corners 10">
            <a:extLst>
              <a:ext uri="{FF2B5EF4-FFF2-40B4-BE49-F238E27FC236}">
                <a16:creationId xmlns:a16="http://schemas.microsoft.com/office/drawing/2014/main" id="{37F6DB6F-3C7A-029D-C2A7-6396D31F7CE3}"/>
              </a:ext>
            </a:extLst>
          </p:cNvPr>
          <p:cNvSpPr/>
          <p:nvPr/>
        </p:nvSpPr>
        <p:spPr>
          <a:xfrm>
            <a:off x="2442834" y="2575097"/>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Sets of organising ideas</a:t>
            </a:r>
          </a:p>
        </p:txBody>
      </p:sp>
      <p:sp>
        <p:nvSpPr>
          <p:cNvPr id="16" name="TextBox 15">
            <a:extLst>
              <a:ext uri="{FF2B5EF4-FFF2-40B4-BE49-F238E27FC236}">
                <a16:creationId xmlns:a16="http://schemas.microsoft.com/office/drawing/2014/main" id="{27F95AD8-9275-B86E-AD0D-DF43D3529A21}"/>
              </a:ext>
            </a:extLst>
          </p:cNvPr>
          <p:cNvSpPr txBox="1"/>
          <p:nvPr/>
        </p:nvSpPr>
        <p:spPr>
          <a:xfrm>
            <a:off x="1066104" y="1087262"/>
            <a:ext cx="2273719"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Identify curriculum</a:t>
            </a:r>
            <a:endParaRPr kumimoji="0" lang="en-AU" sz="1400" b="1" i="0"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3A71211-E156-88FB-6EC9-D5FDF8922BD1}"/>
              </a:ext>
            </a:extLst>
          </p:cNvPr>
          <p:cNvSpPr txBox="1"/>
          <p:nvPr/>
        </p:nvSpPr>
        <p:spPr>
          <a:xfrm>
            <a:off x="4173793" y="1087262"/>
            <a:ext cx="4283233"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Clarify and contextualise</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cxnSp>
        <p:nvCxnSpPr>
          <p:cNvPr id="19" name="Straight Arrow Connector 18">
            <a:extLst>
              <a:ext uri="{FF2B5EF4-FFF2-40B4-BE49-F238E27FC236}">
                <a16:creationId xmlns:a16="http://schemas.microsoft.com/office/drawing/2014/main" id="{B0AE780E-18F3-EDE7-7F85-D19651DB8CE1}"/>
              </a:ext>
            </a:extLst>
          </p:cNvPr>
          <p:cNvCxnSpPr>
            <a:cxnSpLocks/>
          </p:cNvCxnSpPr>
          <p:nvPr/>
        </p:nvCxnSpPr>
        <p:spPr>
          <a:xfrm>
            <a:off x="4005285" y="1444658"/>
            <a:ext cx="4522361" cy="0"/>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D7D3AAAE-0D34-7E29-AB5B-729E87E025EE}"/>
              </a:ext>
            </a:extLst>
          </p:cNvPr>
          <p:cNvSpPr/>
          <p:nvPr/>
        </p:nvSpPr>
        <p:spPr>
          <a:xfrm>
            <a:off x="2449508" y="3368445"/>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Organising ideas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21" name="Straight Connector 20">
            <a:extLst>
              <a:ext uri="{FF2B5EF4-FFF2-40B4-BE49-F238E27FC236}">
                <a16:creationId xmlns:a16="http://schemas.microsoft.com/office/drawing/2014/main" id="{DC0C1399-F7AA-9829-4DDB-68BAC33FBC60}"/>
              </a:ext>
            </a:extLst>
          </p:cNvPr>
          <p:cNvCxnSpPr>
            <a:cxnSpLocks/>
          </p:cNvCxnSpPr>
          <p:nvPr/>
        </p:nvCxnSpPr>
        <p:spPr>
          <a:xfrm flipH="1">
            <a:off x="2207908" y="238105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AFF28706-CDF1-465B-85D9-34D0E92A127A}"/>
              </a:ext>
            </a:extLst>
          </p:cNvPr>
          <p:cNvSpPr/>
          <p:nvPr/>
        </p:nvSpPr>
        <p:spPr>
          <a:xfrm>
            <a:off x="807894" y="2575097"/>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26B64409-0296-CC13-070F-04BF44185D6A}"/>
              </a:ext>
            </a:extLst>
          </p:cNvPr>
          <p:cNvSpPr/>
          <p:nvPr/>
        </p:nvSpPr>
        <p:spPr>
          <a:xfrm>
            <a:off x="807894" y="3368445"/>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B031DADC-AA89-E12B-0113-7C9EF61F82E8}"/>
              </a:ext>
            </a:extLst>
          </p:cNvPr>
          <p:cNvSpPr txBox="1"/>
          <p:nvPr/>
        </p:nvSpPr>
        <p:spPr>
          <a:xfrm>
            <a:off x="807894" y="2317846"/>
            <a:ext cx="1211358" cy="276999"/>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85000"/>
                  </a:schemeClr>
                </a:solidFill>
                <a:effectLst/>
                <a:uLnTx/>
                <a:uFillTx/>
                <a:latin typeface="Arial"/>
                <a:ea typeface="+mn-ea"/>
                <a:cs typeface="Arial"/>
              </a:rPr>
              <a:t>Learning area</a:t>
            </a:r>
            <a:endParaRPr kumimoji="0" lang="en-AU" sz="1200" b="1" i="1"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25" name="Straight Arrow Connector 24">
            <a:extLst>
              <a:ext uri="{FF2B5EF4-FFF2-40B4-BE49-F238E27FC236}">
                <a16:creationId xmlns:a16="http://schemas.microsoft.com/office/drawing/2014/main" id="{D9757812-C909-7156-950B-097353E5ADE9}"/>
              </a:ext>
            </a:extLst>
          </p:cNvPr>
          <p:cNvCxnSpPr>
            <a:cxnSpLocks/>
          </p:cNvCxnSpPr>
          <p:nvPr/>
        </p:nvCxnSpPr>
        <p:spPr>
          <a:xfrm>
            <a:off x="734821" y="1444658"/>
            <a:ext cx="3132000" cy="0"/>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5BFD863-C526-7142-DE17-D91A58128B13}"/>
              </a:ext>
            </a:extLst>
          </p:cNvPr>
          <p:cNvSpPr txBox="1"/>
          <p:nvPr/>
        </p:nvSpPr>
        <p:spPr>
          <a:xfrm>
            <a:off x="2300821" y="231784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85000"/>
                  </a:schemeClr>
                </a:solidFill>
                <a:effectLst/>
                <a:uLnTx/>
                <a:uFillTx/>
                <a:latin typeface="Arial"/>
                <a:ea typeface="+mn-ea"/>
                <a:cs typeface="Arial"/>
              </a:rPr>
              <a:t>CCP</a:t>
            </a:r>
            <a:endParaRPr kumimoji="0" lang="en-AU" sz="1200" b="1" i="1"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B263DC33-26EA-EA6F-20BA-328647624AC3}"/>
              </a:ext>
            </a:extLst>
          </p:cNvPr>
          <p:cNvCxnSpPr>
            <a:cxnSpLocks/>
          </p:cNvCxnSpPr>
          <p:nvPr/>
        </p:nvCxnSpPr>
        <p:spPr>
          <a:xfrm>
            <a:off x="716469" y="1292495"/>
            <a:ext cx="0" cy="30432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E3B1F5C-7590-8F3E-482E-85184E600CF6}"/>
              </a:ext>
            </a:extLst>
          </p:cNvPr>
          <p:cNvCxnSpPr>
            <a:cxnSpLocks/>
          </p:cNvCxnSpPr>
          <p:nvPr/>
        </p:nvCxnSpPr>
        <p:spPr>
          <a:xfrm>
            <a:off x="3947264" y="175034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650AE52E-1B9D-9F0E-9C01-80A34D8BDFDF}"/>
              </a:ext>
            </a:extLst>
          </p:cNvPr>
          <p:cNvGrpSpPr/>
          <p:nvPr/>
        </p:nvGrpSpPr>
        <p:grpSpPr>
          <a:xfrm>
            <a:off x="4370847" y="1655367"/>
            <a:ext cx="4083933" cy="632296"/>
            <a:chOff x="4533080" y="1655367"/>
            <a:chExt cx="4083933" cy="632296"/>
          </a:xfrm>
          <a:solidFill>
            <a:schemeClr val="accent4">
              <a:lumMod val="20000"/>
              <a:lumOff val="80000"/>
            </a:schemeClr>
          </a:solidFill>
        </p:grpSpPr>
        <p:sp>
          <p:nvSpPr>
            <p:cNvPr id="33" name="Rectangle: Rounded Corners 32">
              <a:extLst>
                <a:ext uri="{FF2B5EF4-FFF2-40B4-BE49-F238E27FC236}">
                  <a16:creationId xmlns:a16="http://schemas.microsoft.com/office/drawing/2014/main" id="{30FBB073-8B6F-A39B-5646-3D9BA0400AF9}"/>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Language/ resources</a:t>
              </a:r>
              <a:endParaRPr lang="en-AU" sz="1200" dirty="0">
                <a:solidFill>
                  <a:schemeClr val="tx1"/>
                </a:solidFill>
                <a:latin typeface="Arial" panose="020B0604020202020204" pitchFamily="34" charset="0"/>
                <a:cs typeface="Arial" panose="020B0604020202020204" pitchFamily="34" charset="0"/>
              </a:endParaRPr>
            </a:p>
          </p:txBody>
        </p:sp>
        <p:sp>
          <p:nvSpPr>
            <p:cNvPr id="40" name="Rectangle: Rounded Corners 39">
              <a:extLst>
                <a:ext uri="{FF2B5EF4-FFF2-40B4-BE49-F238E27FC236}">
                  <a16:creationId xmlns:a16="http://schemas.microsoft.com/office/drawing/2014/main" id="{326260C1-09B1-42DC-2755-F08F9F7D6B19}"/>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panose="020B0604020202020204" pitchFamily="34" charset="0"/>
                  <a:cs typeface="Arial" panose="020B0604020202020204" pitchFamily="34" charset="0"/>
                </a:rPr>
                <a:t>Contextual engagement</a:t>
              </a:r>
            </a:p>
          </p:txBody>
        </p:sp>
        <p:sp>
          <p:nvSpPr>
            <p:cNvPr id="41" name="Rectangle: Rounded Corners 40">
              <a:extLst>
                <a:ext uri="{FF2B5EF4-FFF2-40B4-BE49-F238E27FC236}">
                  <a16:creationId xmlns:a16="http://schemas.microsoft.com/office/drawing/2014/main" id="{8DC8A3DB-7FAA-3BD0-8338-564F55447F27}"/>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Professional conversations</a:t>
              </a:r>
              <a:endParaRPr lang="en-AU" sz="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10492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9113A-59BA-D075-F083-0096D1680D12}"/>
              </a:ext>
            </a:extLst>
          </p:cNvPr>
          <p:cNvSpPr>
            <a:spLocks noGrp="1"/>
          </p:cNvSpPr>
          <p:nvPr>
            <p:ph type="title"/>
          </p:nvPr>
        </p:nvSpPr>
        <p:spPr>
          <a:xfrm>
            <a:off x="327025" y="274636"/>
            <a:ext cx="8496000" cy="563564"/>
          </a:xfrm>
        </p:spPr>
        <p:txBody>
          <a:bodyPr>
            <a:normAutofit/>
          </a:bodyPr>
          <a:lstStyle/>
          <a:p>
            <a:r>
              <a:rPr lang="en-AU" dirty="0"/>
              <a:t>Contextual engagement</a:t>
            </a:r>
          </a:p>
        </p:txBody>
      </p:sp>
      <p:graphicFrame>
        <p:nvGraphicFramePr>
          <p:cNvPr id="5" name="Table 4">
            <a:extLst>
              <a:ext uri="{FF2B5EF4-FFF2-40B4-BE49-F238E27FC236}">
                <a16:creationId xmlns:a16="http://schemas.microsoft.com/office/drawing/2014/main" id="{6CC06C05-A871-E02E-CD58-3C41BC653CD4}"/>
              </a:ext>
            </a:extLst>
          </p:cNvPr>
          <p:cNvGraphicFramePr>
            <a:graphicFrameLocks noGrp="1"/>
          </p:cNvGraphicFramePr>
          <p:nvPr>
            <p:extLst>
              <p:ext uri="{D42A27DB-BD31-4B8C-83A1-F6EECF244321}">
                <p14:modId xmlns:p14="http://schemas.microsoft.com/office/powerpoint/2010/main" val="1453124309"/>
              </p:ext>
            </p:extLst>
          </p:nvPr>
        </p:nvGraphicFramePr>
        <p:xfrm>
          <a:off x="327025" y="774525"/>
          <a:ext cx="8603167" cy="2910784"/>
        </p:xfrm>
        <a:graphic>
          <a:graphicData uri="http://schemas.openxmlformats.org/drawingml/2006/table">
            <a:tbl>
              <a:tblPr firstRow="1" bandRow="1">
                <a:tableStyleId>{17292A2E-F333-43FB-9621-5CBBE7FDCDCB}</a:tableStyleId>
              </a:tblPr>
              <a:tblGrid>
                <a:gridCol w="8603167">
                  <a:extLst>
                    <a:ext uri="{9D8B030D-6E8A-4147-A177-3AD203B41FA5}">
                      <a16:colId xmlns:a16="http://schemas.microsoft.com/office/drawing/2014/main" val="539700550"/>
                    </a:ext>
                  </a:extLst>
                </a:gridCol>
              </a:tblGrid>
              <a:tr h="248530">
                <a:tc>
                  <a:txBody>
                    <a:bodyPr/>
                    <a:lstStyle/>
                    <a:p>
                      <a:r>
                        <a:rPr lang="en-AU" sz="1400" dirty="0">
                          <a:latin typeface="Arial" panose="020B0604020202020204" pitchFamily="34" charset="0"/>
                          <a:cs typeface="Arial" panose="020B0604020202020204" pitchFamily="34" charset="0"/>
                        </a:rPr>
                        <a:t>Unit — Farming for food</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2186967031"/>
                  </a:ext>
                </a:extLst>
              </a:tr>
              <a:tr h="1818270">
                <a:tc>
                  <a:txBody>
                    <a:bodyPr/>
                    <a:lstStyle/>
                    <a:p>
                      <a:r>
                        <a:rPr lang="en-US" sz="1400" dirty="0"/>
                        <a:t>In this unit, students learn how food gets from farms to their plate. They find </a:t>
                      </a:r>
                      <a:r>
                        <a:rPr lang="en-US" sz="1400" kern="1200" dirty="0">
                          <a:solidFill>
                            <a:schemeClr val="tx1"/>
                          </a:solidFill>
                          <a:latin typeface="+mn-lt"/>
                          <a:ea typeface="+mn-ea"/>
                          <a:cs typeface="+mn-cs"/>
                        </a:rPr>
                        <a:t>out where food comes from and what happens to make it ready to eat.</a:t>
                      </a:r>
                      <a:r>
                        <a:rPr lang="en-AU" sz="1400" kern="1200" dirty="0">
                          <a:solidFill>
                            <a:schemeClr val="tx1"/>
                          </a:solidFill>
                          <a:latin typeface="+mn-lt"/>
                          <a:ea typeface="+mn-ea"/>
                          <a:cs typeface="+mn-cs"/>
                        </a:rPr>
                        <a:t> They learn that all living things — people, plants, and animals — are connected and rely on Earth’s air, water, soil, and sunlight to stay alive and healthy.</a:t>
                      </a:r>
                      <a:r>
                        <a:rPr lang="en-US" sz="1400" kern="1200" dirty="0">
                          <a:solidFill>
                            <a:schemeClr val="tx1"/>
                          </a:solidFill>
                          <a:latin typeface="+mn-lt"/>
                          <a:ea typeface="+mn-ea"/>
                          <a:cs typeface="+mn-cs"/>
                        </a:rPr>
                        <a:t> Students explore tools and machines </a:t>
                      </a:r>
                      <a:r>
                        <a:rPr lang="en-US" sz="1400" dirty="0">
                          <a:highlight>
                            <a:srgbClr val="CEE79D"/>
                          </a:highlight>
                        </a:rPr>
                        <a:t>farmers</a:t>
                      </a:r>
                      <a:r>
                        <a:rPr lang="en-US" sz="1400" kern="1200" dirty="0">
                          <a:solidFill>
                            <a:schemeClr val="tx1"/>
                          </a:solidFill>
                          <a:latin typeface="+mn-lt"/>
                          <a:ea typeface="+mn-ea"/>
                          <a:cs typeface="+mn-cs"/>
                        </a:rPr>
                        <a:t> use on different farms, like dairy farms and crop farms.</a:t>
                      </a:r>
                    </a:p>
                    <a:p>
                      <a:endParaRPr lang="en-US" sz="14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highlight>
                            <a:srgbClr val="CEE79D"/>
                          </a:highlight>
                        </a:rPr>
                        <a:t>Students visit a local farm or talk to a farmer</a:t>
                      </a:r>
                      <a:r>
                        <a:rPr lang="en-US" sz="1400" dirty="0"/>
                        <a:t> </a:t>
                      </a:r>
                      <a:r>
                        <a:rPr lang="en-US" sz="1400" kern="1200" dirty="0">
                          <a:solidFill>
                            <a:schemeClr val="tx1"/>
                          </a:solidFill>
                          <a:latin typeface="+mn-lt"/>
                          <a:ea typeface="+mn-ea"/>
                          <a:cs typeface="+mn-cs"/>
                        </a:rPr>
                        <a:t>online to see </a:t>
                      </a:r>
                      <a:r>
                        <a:rPr lang="en-US" sz="1400" dirty="0">
                          <a:highlight>
                            <a:srgbClr val="CEE79D"/>
                          </a:highlight>
                        </a:rPr>
                        <a:t>how farmers look after the land and grow food</a:t>
                      </a:r>
                      <a:r>
                        <a:rPr lang="en-US" sz="1400" dirty="0"/>
                        <a:t> </a:t>
                      </a:r>
                      <a:r>
                        <a:rPr lang="en-US" sz="1400" kern="1200" dirty="0">
                          <a:solidFill>
                            <a:schemeClr val="tx1"/>
                          </a:solidFill>
                          <a:latin typeface="+mn-lt"/>
                          <a:ea typeface="+mn-ea"/>
                          <a:cs typeface="+mn-cs"/>
                        </a:rPr>
                        <a:t>for their community. They discover simple ways farmers save water and make harvesting easier, such as planting in rows. </a:t>
                      </a:r>
                      <a:r>
                        <a:rPr lang="en-AU" sz="1400" kern="1200" dirty="0">
                          <a:solidFill>
                            <a:schemeClr val="tx1"/>
                          </a:solidFill>
                          <a:latin typeface="+mn-lt"/>
                          <a:ea typeface="+mn-ea"/>
                          <a:cs typeface="+mn-cs"/>
                        </a:rPr>
                        <a:t>They learn how farmers use tools and technologies to care for animals, grow crops, and look after natural resources, such as soil and water, and compare past and present farming practices.</a:t>
                      </a:r>
                    </a:p>
                    <a:p>
                      <a:endParaRPr lang="en-US" sz="1400" kern="1200" dirty="0">
                        <a:solidFill>
                          <a:schemeClr val="tx1"/>
                        </a:solidFill>
                        <a:latin typeface="+mn-lt"/>
                        <a:ea typeface="+mn-ea"/>
                        <a:cs typeface="+mn-cs"/>
                      </a:endParaRPr>
                    </a:p>
                    <a:p>
                      <a:r>
                        <a:rPr lang="en-US" sz="1400" kern="1200" dirty="0">
                          <a:solidFill>
                            <a:schemeClr val="tx1"/>
                          </a:solidFill>
                          <a:latin typeface="+mn-lt"/>
                          <a:ea typeface="+mn-ea"/>
                          <a:cs typeface="+mn-cs"/>
                        </a:rPr>
                        <a:t>Students </a:t>
                      </a:r>
                      <a:r>
                        <a:rPr lang="en-AU" sz="1400" kern="1200" dirty="0">
                          <a:solidFill>
                            <a:schemeClr val="tx1"/>
                          </a:solidFill>
                          <a:latin typeface="+mn-lt"/>
                          <a:ea typeface="+mn-ea"/>
                          <a:cs typeface="+mn-cs"/>
                        </a:rPr>
                        <a:t>establish a mini garden (environment) out of a reused container (e.g. small ice cream tub) to grow an </a:t>
                      </a:r>
                      <a:r>
                        <a:rPr lang="en-US" sz="1400" kern="1200" dirty="0">
                          <a:solidFill>
                            <a:schemeClr val="tx1"/>
                          </a:solidFill>
                          <a:latin typeface="+mn-lt"/>
                          <a:ea typeface="+mn-ea"/>
                          <a:cs typeface="+mn-cs"/>
                        </a:rPr>
                        <a:t>edible plant, like beans or radishes. They care for their plant and learn how it can be prepared for eating.</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585484280"/>
                  </a:ext>
                </a:extLst>
              </a:tr>
            </a:tbl>
          </a:graphicData>
        </a:graphic>
      </p:graphicFrame>
    </p:spTree>
    <p:extLst>
      <p:ext uri="{BB962C8B-B14F-4D97-AF65-F5344CB8AC3E}">
        <p14:creationId xmlns:p14="http://schemas.microsoft.com/office/powerpoint/2010/main" val="1250890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287F6-D562-685E-84E0-A7682CE4F0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B8BE6-0FC3-C7CF-CBEB-DF3F800A67FC}"/>
              </a:ext>
            </a:extLst>
          </p:cNvPr>
          <p:cNvSpPr>
            <a:spLocks noGrp="1"/>
          </p:cNvSpPr>
          <p:nvPr>
            <p:ph type="title"/>
          </p:nvPr>
        </p:nvSpPr>
        <p:spPr>
          <a:xfrm>
            <a:off x="327025" y="274636"/>
            <a:ext cx="8496000" cy="472123"/>
          </a:xfrm>
        </p:spPr>
        <p:txBody>
          <a:bodyPr>
            <a:normAutofit/>
          </a:bodyPr>
          <a:lstStyle/>
          <a:p>
            <a:r>
              <a:rPr lang="en-AU" dirty="0"/>
              <a:t>Language and resources</a:t>
            </a:r>
          </a:p>
        </p:txBody>
      </p:sp>
      <p:graphicFrame>
        <p:nvGraphicFramePr>
          <p:cNvPr id="4" name="Table 3">
            <a:extLst>
              <a:ext uri="{FF2B5EF4-FFF2-40B4-BE49-F238E27FC236}">
                <a16:creationId xmlns:a16="http://schemas.microsoft.com/office/drawing/2014/main" id="{2941D69E-D99B-67ED-C003-A6D130DF46B9}"/>
              </a:ext>
            </a:extLst>
          </p:cNvPr>
          <p:cNvGraphicFramePr>
            <a:graphicFrameLocks noGrp="1"/>
          </p:cNvGraphicFramePr>
          <p:nvPr>
            <p:extLst>
              <p:ext uri="{D42A27DB-BD31-4B8C-83A1-F6EECF244321}">
                <p14:modId xmlns:p14="http://schemas.microsoft.com/office/powerpoint/2010/main" val="3037733490"/>
              </p:ext>
            </p:extLst>
          </p:nvPr>
        </p:nvGraphicFramePr>
        <p:xfrm>
          <a:off x="327025" y="778725"/>
          <a:ext cx="8603167" cy="2910784"/>
        </p:xfrm>
        <a:graphic>
          <a:graphicData uri="http://schemas.openxmlformats.org/drawingml/2006/table">
            <a:tbl>
              <a:tblPr firstRow="1" bandRow="1">
                <a:tableStyleId>{17292A2E-F333-43FB-9621-5CBBE7FDCDCB}</a:tableStyleId>
              </a:tblPr>
              <a:tblGrid>
                <a:gridCol w="8603167">
                  <a:extLst>
                    <a:ext uri="{9D8B030D-6E8A-4147-A177-3AD203B41FA5}">
                      <a16:colId xmlns:a16="http://schemas.microsoft.com/office/drawing/2014/main" val="539700550"/>
                    </a:ext>
                  </a:extLst>
                </a:gridCol>
              </a:tblGrid>
              <a:tr h="248530">
                <a:tc>
                  <a:txBody>
                    <a:bodyPr/>
                    <a:lstStyle/>
                    <a:p>
                      <a:r>
                        <a:rPr lang="en-AU" sz="1400" dirty="0">
                          <a:latin typeface="Arial" panose="020B0604020202020204" pitchFamily="34" charset="0"/>
                          <a:cs typeface="Arial" panose="020B0604020202020204" pitchFamily="34" charset="0"/>
                        </a:rPr>
                        <a:t>Unit — Farming for food</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2186967031"/>
                  </a:ext>
                </a:extLst>
              </a:tr>
              <a:tr h="1818270">
                <a:tc>
                  <a:txBody>
                    <a:bodyPr/>
                    <a:lstStyle/>
                    <a:p>
                      <a:r>
                        <a:rPr lang="en-US" sz="1400" dirty="0"/>
                        <a:t>In this unit, students learn how food gets from farms to their plate. They find </a:t>
                      </a:r>
                      <a:r>
                        <a:rPr lang="en-US" sz="1400" kern="1200" dirty="0">
                          <a:solidFill>
                            <a:schemeClr val="tx1"/>
                          </a:solidFill>
                          <a:latin typeface="+mn-lt"/>
                          <a:ea typeface="+mn-ea"/>
                          <a:cs typeface="+mn-cs"/>
                        </a:rPr>
                        <a:t>out where food comes from and what happens to make it ready to eat.</a:t>
                      </a:r>
                      <a:r>
                        <a:rPr lang="en-AU" sz="1400" kern="1200" dirty="0">
                          <a:solidFill>
                            <a:schemeClr val="tx1"/>
                          </a:solidFill>
                          <a:latin typeface="+mn-lt"/>
                          <a:ea typeface="+mn-ea"/>
                          <a:cs typeface="+mn-cs"/>
                        </a:rPr>
                        <a:t> They learn that all living things — people, plants, and animals — are connected and rely on Earth’s air, water, soil, and sunlight to stay alive and healthy.</a:t>
                      </a:r>
                      <a:r>
                        <a:rPr lang="en-US" sz="1400" kern="1200" dirty="0">
                          <a:solidFill>
                            <a:schemeClr val="tx1"/>
                          </a:solidFill>
                          <a:latin typeface="+mn-lt"/>
                          <a:ea typeface="+mn-ea"/>
                          <a:cs typeface="+mn-cs"/>
                        </a:rPr>
                        <a:t> Students explore tools and machines farmers use on different farms, like dairy farms and crop farms.</a:t>
                      </a:r>
                    </a:p>
                    <a:p>
                      <a:endParaRPr lang="en-US" sz="14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latin typeface="+mn-lt"/>
                          <a:ea typeface="+mn-ea"/>
                          <a:cs typeface="+mn-cs"/>
                        </a:rPr>
                        <a:t>Students visit a local farm or talk to a farmer online to see how </a:t>
                      </a:r>
                      <a:r>
                        <a:rPr lang="en-US" sz="1400" b="0" kern="1200" dirty="0">
                          <a:solidFill>
                            <a:schemeClr val="tx1"/>
                          </a:solidFill>
                          <a:highlight>
                            <a:srgbClr val="CEE79D"/>
                          </a:highlight>
                          <a:latin typeface="+mn-lt"/>
                          <a:ea typeface="+mn-ea"/>
                          <a:cs typeface="+mn-cs"/>
                        </a:rPr>
                        <a:t>farmers look after the land and grow food for their community</a:t>
                      </a:r>
                      <a:r>
                        <a:rPr lang="en-US" sz="1400" kern="1200" dirty="0">
                          <a:solidFill>
                            <a:schemeClr val="tx1"/>
                          </a:solidFill>
                          <a:latin typeface="+mn-lt"/>
                          <a:ea typeface="+mn-ea"/>
                          <a:cs typeface="+mn-cs"/>
                        </a:rPr>
                        <a:t>. They discover simple ways farmers save water and make harvesting easier, such as planting in rows. </a:t>
                      </a:r>
                      <a:r>
                        <a:rPr lang="en-AU" sz="1400" kern="1200" dirty="0">
                          <a:solidFill>
                            <a:schemeClr val="tx1"/>
                          </a:solidFill>
                          <a:latin typeface="+mn-lt"/>
                          <a:ea typeface="+mn-ea"/>
                          <a:cs typeface="+mn-cs"/>
                        </a:rPr>
                        <a:t>They learn how farmers use tools and technologies to care for animals, grow crops, and look after natural resources, such as soil and water, and compare past and present farming practices.</a:t>
                      </a:r>
                    </a:p>
                    <a:p>
                      <a:endParaRPr lang="en-US" sz="1400" kern="1200" dirty="0">
                        <a:solidFill>
                          <a:schemeClr val="tx1"/>
                        </a:solidFill>
                        <a:latin typeface="+mn-lt"/>
                        <a:ea typeface="+mn-ea"/>
                        <a:cs typeface="+mn-cs"/>
                      </a:endParaRPr>
                    </a:p>
                    <a:p>
                      <a:r>
                        <a:rPr lang="en-US" sz="1400" b="0" kern="1200" dirty="0">
                          <a:solidFill>
                            <a:schemeClr val="tx1"/>
                          </a:solidFill>
                          <a:highlight>
                            <a:srgbClr val="CEE79D"/>
                          </a:highlight>
                          <a:latin typeface="+mn-lt"/>
                          <a:ea typeface="+mn-ea"/>
                          <a:cs typeface="+mn-cs"/>
                        </a:rPr>
                        <a:t>Students </a:t>
                      </a:r>
                      <a:r>
                        <a:rPr lang="en-AU" sz="1400" b="0" kern="1200" dirty="0">
                          <a:solidFill>
                            <a:schemeClr val="tx1"/>
                          </a:solidFill>
                          <a:highlight>
                            <a:srgbClr val="CEE79D"/>
                          </a:highlight>
                          <a:latin typeface="+mn-lt"/>
                          <a:ea typeface="+mn-ea"/>
                          <a:cs typeface="+mn-cs"/>
                        </a:rPr>
                        <a:t>establish a mini garden</a:t>
                      </a:r>
                      <a:r>
                        <a:rPr lang="en-AU" sz="1400" b="0" kern="1200" dirty="0">
                          <a:solidFill>
                            <a:schemeClr val="tx1"/>
                          </a:solidFill>
                          <a:latin typeface="+mn-lt"/>
                          <a:ea typeface="+mn-ea"/>
                          <a:cs typeface="+mn-cs"/>
                        </a:rPr>
                        <a:t> </a:t>
                      </a:r>
                      <a:r>
                        <a:rPr lang="en-AU" sz="1400" kern="1200" dirty="0">
                          <a:solidFill>
                            <a:schemeClr val="tx1"/>
                          </a:solidFill>
                          <a:latin typeface="+mn-lt"/>
                          <a:ea typeface="+mn-ea"/>
                          <a:cs typeface="+mn-cs"/>
                        </a:rPr>
                        <a:t>(environment) out of a reused container (e.g. small ice cream tub) to grow an </a:t>
                      </a:r>
                      <a:r>
                        <a:rPr lang="en-US" sz="1400" kern="1200" dirty="0">
                          <a:solidFill>
                            <a:schemeClr val="tx1"/>
                          </a:solidFill>
                          <a:latin typeface="+mn-lt"/>
                          <a:ea typeface="+mn-ea"/>
                          <a:cs typeface="+mn-cs"/>
                        </a:rPr>
                        <a:t>edible plant, like beans or radishes. They care for their plant and learn how it can be prepared for eating.</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585484280"/>
                  </a:ext>
                </a:extLst>
              </a:tr>
            </a:tbl>
          </a:graphicData>
        </a:graphic>
      </p:graphicFrame>
    </p:spTree>
    <p:extLst>
      <p:ext uri="{BB962C8B-B14F-4D97-AF65-F5344CB8AC3E}">
        <p14:creationId xmlns:p14="http://schemas.microsoft.com/office/powerpoint/2010/main" val="2058403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5D9F9-B709-DEF7-5334-753E19E9DC02}"/>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20CDBE73-0EBF-3F11-6F23-4AC74B2B62CA}"/>
              </a:ext>
            </a:extLst>
          </p:cNvPr>
          <p:cNvGraphicFramePr/>
          <p:nvPr>
            <p:extLst>
              <p:ext uri="{D42A27DB-BD31-4B8C-83A1-F6EECF244321}">
                <p14:modId xmlns:p14="http://schemas.microsoft.com/office/powerpoint/2010/main" val="3972474481"/>
              </p:ext>
            </p:extLst>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9E682EC5-6C59-455F-4532-7D172C915D97}"/>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50925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AB89-33E7-E607-C11A-DC7EDC4ACB3B}"/>
              </a:ext>
            </a:extLst>
          </p:cNvPr>
          <p:cNvSpPr>
            <a:spLocks noGrp="1"/>
          </p:cNvSpPr>
          <p:nvPr>
            <p:ph type="title"/>
          </p:nvPr>
        </p:nvSpPr>
        <p:spPr/>
        <p:txBody>
          <a:bodyPr/>
          <a:lstStyle/>
          <a:p>
            <a:r>
              <a:rPr lang="en-AU" dirty="0"/>
              <a:t>Cross-curriculum priorities resources</a:t>
            </a:r>
          </a:p>
        </p:txBody>
      </p:sp>
      <p:pic>
        <p:nvPicPr>
          <p:cNvPr id="5" name="Picture 4">
            <a:extLst>
              <a:ext uri="{FF2B5EF4-FFF2-40B4-BE49-F238E27FC236}">
                <a16:creationId xmlns:a16="http://schemas.microsoft.com/office/drawing/2014/main" id="{BD209918-29E9-F177-BF92-32F88634DF29}"/>
              </a:ext>
            </a:extLst>
          </p:cNvPr>
          <p:cNvPicPr>
            <a:picLocks noChangeAspect="1"/>
          </p:cNvPicPr>
          <p:nvPr/>
        </p:nvPicPr>
        <p:blipFill>
          <a:blip r:embed="rId3"/>
          <a:stretch>
            <a:fillRect/>
          </a:stretch>
        </p:blipFill>
        <p:spPr>
          <a:xfrm>
            <a:off x="327025" y="771525"/>
            <a:ext cx="5786513" cy="354123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Placeholder 7">
            <a:extLst>
              <a:ext uri="{FF2B5EF4-FFF2-40B4-BE49-F238E27FC236}">
                <a16:creationId xmlns:a16="http://schemas.microsoft.com/office/drawing/2014/main" id="{2F97D3A4-10E0-0EE7-06A9-161AFEA6C9EA}"/>
              </a:ext>
            </a:extLst>
          </p:cNvPr>
          <p:cNvPicPr>
            <a:picLocks noGrp="1" noChangeAspect="1"/>
          </p:cNvPicPr>
          <p:nvPr>
            <p:ph type="pic" sz="quarter" idx="10"/>
          </p:nvPr>
        </p:nvPicPr>
        <p:blipFill>
          <a:blip r:embed="rId4">
            <a:extLst>
              <a:ext uri="{96DAC541-7B7A-43D3-8B79-37D633B846F1}">
                <asvg:svgBlip xmlns:asvg="http://schemas.microsoft.com/office/drawing/2016/SVG/main" r:embed="rId5"/>
              </a:ext>
            </a:extLst>
          </a:blip>
          <a:srcRect/>
          <a:stretch/>
        </p:blipFill>
        <p:spPr>
          <a:xfrm>
            <a:off x="7924800" y="3903663"/>
            <a:ext cx="900113" cy="900112"/>
          </a:xfrm>
          <a:prstGeom prst="rect">
            <a:avLst/>
          </a:prstGeom>
        </p:spPr>
      </p:pic>
    </p:spTree>
    <p:extLst>
      <p:ext uri="{BB962C8B-B14F-4D97-AF65-F5344CB8AC3E}">
        <p14:creationId xmlns:p14="http://schemas.microsoft.com/office/powerpoint/2010/main" val="2776090190"/>
      </p:ext>
    </p:extLst>
  </p:cSld>
  <p:clrMapOvr>
    <a:masterClrMapping/>
  </p:clrMapOvr>
  <mc:AlternateContent xmlns:mc="http://schemas.openxmlformats.org/markup-compatibility/2006" xmlns:p14="http://schemas.microsoft.com/office/powerpoint/2010/main">
    <mc:Choice Requires="p14">
      <p:transition spd="slow" p14:dur="2000" advTm="38946"/>
    </mc:Choice>
    <mc:Fallback xmlns="">
      <p:transition spd="slow" advTm="3894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9A790-8271-19AA-F19F-218783BED7EF}"/>
            </a:ext>
          </a:extLst>
        </p:cNvPr>
        <p:cNvGrpSpPr/>
        <p:nvPr/>
      </p:nvGrpSpPr>
      <p:grpSpPr>
        <a:xfrm>
          <a:off x="0" y="0"/>
          <a:ext cx="0" cy="0"/>
          <a:chOff x="0" y="0"/>
          <a:chExt cx="0" cy="0"/>
        </a:xfrm>
      </p:grpSpPr>
      <p:sp>
        <p:nvSpPr>
          <p:cNvPr id="42" name="Content Placeholder 3">
            <a:extLst>
              <a:ext uri="{FF2B5EF4-FFF2-40B4-BE49-F238E27FC236}">
                <a16:creationId xmlns:a16="http://schemas.microsoft.com/office/drawing/2014/main" id="{8BC452E0-080E-DC32-9E37-CBC6FD080F90}"/>
              </a:ext>
            </a:extLst>
          </p:cNvPr>
          <p:cNvSpPr>
            <a:spLocks noGrp="1"/>
          </p:cNvSpPr>
          <p:nvPr>
            <p:ph type="body" sz="quarter" idx="11"/>
          </p:nvPr>
        </p:nvSpPr>
        <p:spPr/>
        <p:txBody>
          <a:bodyPr lIns="0" tIns="0" rIns="0" bIns="0">
            <a:normAutofit/>
          </a:bodyPr>
          <a:lstStyle/>
          <a:p>
            <a:r>
              <a:rPr lang="en-US" sz="2000" dirty="0">
                <a:effectLst/>
                <a:latin typeface="+mn-lt"/>
              </a:rPr>
              <a:t>To </a:t>
            </a:r>
            <a:r>
              <a:rPr lang="en-US" sz="2000" dirty="0">
                <a:solidFill>
                  <a:srgbClr val="000000"/>
                </a:solidFill>
              </a:rPr>
              <a:t>develop a deeper understanding and build confidence when embedding the </a:t>
            </a:r>
            <a:r>
              <a:rPr lang="en-US" sz="2000" b="1" dirty="0"/>
              <a:t>Sustainability CCP </a:t>
            </a:r>
            <a:r>
              <a:rPr lang="en-US" sz="2000" dirty="0"/>
              <a:t>into planning.</a:t>
            </a:r>
            <a:endParaRPr lang="en-US" sz="2000" dirty="0">
              <a:effectLst/>
              <a:latin typeface="+mn-lt"/>
            </a:endParaRPr>
          </a:p>
        </p:txBody>
      </p:sp>
      <p:sp>
        <p:nvSpPr>
          <p:cNvPr id="8" name="Text Placeholder 7">
            <a:extLst>
              <a:ext uri="{FF2B5EF4-FFF2-40B4-BE49-F238E27FC236}">
                <a16:creationId xmlns:a16="http://schemas.microsoft.com/office/drawing/2014/main" id="{AC6AED07-579B-2B11-F19F-DD30B80283AF}"/>
              </a:ext>
            </a:extLst>
          </p:cNvPr>
          <p:cNvSpPr>
            <a:spLocks noGrp="1"/>
          </p:cNvSpPr>
          <p:nvPr>
            <p:ph type="body" sz="quarter" idx="12"/>
          </p:nvPr>
        </p:nvSpPr>
        <p:spPr/>
        <p:txBody>
          <a:bodyPr/>
          <a:lstStyle/>
          <a:p>
            <a:pPr eaLnBrk="0" fontAlgn="base" hangingPunct="0">
              <a:spcAft>
                <a:spcPct val="0"/>
              </a:spcAft>
              <a:defRPr/>
            </a:pPr>
            <a:r>
              <a:rPr lang="en-AU" dirty="0">
                <a:solidFill>
                  <a:srgbClr val="000000"/>
                </a:solidFill>
              </a:rPr>
              <a:t>You will know you are successful </a:t>
            </a:r>
            <a:br>
              <a:rPr lang="en-AU" dirty="0">
                <a:solidFill>
                  <a:srgbClr val="000000"/>
                </a:solidFill>
              </a:rPr>
            </a:br>
            <a:r>
              <a:rPr lang="en-AU" dirty="0">
                <a:solidFill>
                  <a:srgbClr val="000000"/>
                </a:solidFill>
              </a:rPr>
              <a:t>if you can:</a:t>
            </a:r>
          </a:p>
          <a:p>
            <a:pPr marL="285750" indent="-285750" eaLnBrk="0" hangingPunct="0">
              <a:buFont typeface="Arial" panose="020B0604020202020204" pitchFamily="34" charset="0"/>
              <a:buChar char="•"/>
              <a:defRPr/>
            </a:pPr>
            <a:r>
              <a:rPr lang="en-US" dirty="0">
                <a:latin typeface="Arial"/>
                <a:cs typeface="Arial"/>
              </a:rPr>
              <a:t>understand the purpose and </a:t>
            </a:r>
            <a:br>
              <a:rPr lang="en-US" dirty="0">
                <a:latin typeface="Arial"/>
                <a:cs typeface="Arial"/>
              </a:rPr>
            </a:br>
            <a:r>
              <a:rPr lang="en-US" dirty="0">
                <a:latin typeface="Arial"/>
                <a:cs typeface="Arial"/>
              </a:rPr>
              <a:t>structure of this CCP </a:t>
            </a:r>
          </a:p>
          <a:p>
            <a:pPr marL="285750" indent="-285750" eaLnBrk="0" hangingPunct="0">
              <a:buFont typeface="Arial" panose="020B0604020202020204" pitchFamily="34" charset="0"/>
              <a:buChar char="•"/>
              <a:defRPr/>
            </a:pPr>
            <a:r>
              <a:rPr lang="en-US" dirty="0">
                <a:latin typeface="Arial"/>
                <a:cs typeface="Arial"/>
              </a:rPr>
              <a:t>identify strategies to embed the  </a:t>
            </a:r>
            <a:r>
              <a:rPr lang="en-US" b="1" dirty="0">
                <a:latin typeface="Arial"/>
                <a:cs typeface="Arial"/>
              </a:rPr>
              <a:t>Sustainability CCP </a:t>
            </a:r>
            <a:r>
              <a:rPr lang="en-US" dirty="0">
                <a:latin typeface="Arial"/>
                <a:cs typeface="Arial"/>
              </a:rPr>
              <a:t>in curriculum planning</a:t>
            </a:r>
            <a:endParaRPr lang="en-US" b="1" dirty="0">
              <a:latin typeface="Arial"/>
              <a:cs typeface="Arial"/>
            </a:endParaRPr>
          </a:p>
          <a:p>
            <a:pPr marL="285750" indent="-285750" eaLnBrk="0" hangingPunct="0">
              <a:buFont typeface="Arial" panose="020B0604020202020204" pitchFamily="34" charset="0"/>
              <a:buChar char="•"/>
              <a:defRPr/>
            </a:pPr>
            <a:r>
              <a:rPr lang="en-US" dirty="0"/>
              <a:t>use QCAA resources to inform and support planning.</a:t>
            </a:r>
            <a:endParaRPr lang="en-AU" dirty="0">
              <a:solidFill>
                <a:srgbClr val="000000"/>
              </a:solidFill>
            </a:endParaRPr>
          </a:p>
          <a:p>
            <a:endParaRPr lang="en-AU" dirty="0"/>
          </a:p>
        </p:txBody>
      </p:sp>
      <p:sp>
        <p:nvSpPr>
          <p:cNvPr id="41" name="Text Placeholder 2">
            <a:extLst>
              <a:ext uri="{FF2B5EF4-FFF2-40B4-BE49-F238E27FC236}">
                <a16:creationId xmlns:a16="http://schemas.microsoft.com/office/drawing/2014/main" id="{C99FA0DB-D94C-3E94-AFD9-E9213D793D78}"/>
              </a:ext>
            </a:extLst>
          </p:cNvPr>
          <p:cNvSpPr>
            <a:spLocks noGrp="1"/>
          </p:cNvSpPr>
          <p:nvPr>
            <p:ph type="body" idx="1"/>
          </p:nvPr>
        </p:nvSpPr>
        <p:spPr/>
        <p:txBody>
          <a:bodyPr lIns="0" tIns="0" rIns="0" bIns="0">
            <a:normAutofit lnSpcReduction="10000"/>
          </a:bodyPr>
          <a:lstStyle/>
          <a:p>
            <a:r>
              <a:rPr lang="en-AU" sz="2400" dirty="0"/>
              <a:t>Learning goal</a:t>
            </a:r>
          </a:p>
        </p:txBody>
      </p:sp>
      <p:sp>
        <p:nvSpPr>
          <p:cNvPr id="43" name="Text Placeholder 4">
            <a:extLst>
              <a:ext uri="{FF2B5EF4-FFF2-40B4-BE49-F238E27FC236}">
                <a16:creationId xmlns:a16="http://schemas.microsoft.com/office/drawing/2014/main" id="{0CCEE3B3-645F-F2B3-82EC-E0023F1776D7}"/>
              </a:ext>
            </a:extLst>
          </p:cNvPr>
          <p:cNvSpPr>
            <a:spLocks noGrp="1"/>
          </p:cNvSpPr>
          <p:nvPr>
            <p:ph type="body" sz="quarter" idx="3"/>
          </p:nvPr>
        </p:nvSpPr>
        <p:spPr/>
        <p:txBody>
          <a:bodyPr lIns="0" tIns="0" rIns="0" bIns="0">
            <a:normAutofit lnSpcReduction="10000"/>
          </a:bodyPr>
          <a:lstStyle/>
          <a:p>
            <a:r>
              <a:rPr lang="en-AU" sz="2400" dirty="0"/>
              <a:t>Success criteria</a:t>
            </a:r>
          </a:p>
        </p:txBody>
      </p:sp>
      <p:cxnSp>
        <p:nvCxnSpPr>
          <p:cNvPr id="45" name="Straight Connector 44">
            <a:extLst>
              <a:ext uri="{FF2B5EF4-FFF2-40B4-BE49-F238E27FC236}">
                <a16:creationId xmlns:a16="http://schemas.microsoft.com/office/drawing/2014/main" id="{FD5F808A-E6B2-5EAA-5B5B-F250CF2EB974}"/>
              </a:ext>
            </a:extLst>
          </p:cNvPr>
          <p:cNvCxnSpPr>
            <a:cxnSpLocks/>
          </p:cNvCxnSpPr>
          <p:nvPr/>
        </p:nvCxnSpPr>
        <p:spPr bwMode="auto">
          <a:xfrm>
            <a:off x="4563319" y="771550"/>
            <a:ext cx="0" cy="3472904"/>
          </a:xfrm>
          <a:prstGeom prst="line">
            <a:avLst/>
          </a:prstGeom>
          <a:ln w="19050" cap="flat" cmpd="sng" algn="ctr">
            <a:solidFill>
              <a:schemeClr val="bg2"/>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80249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06A593-7FD5-4078-97A8-9F8FE76783A1}"/>
              </a:ext>
            </a:extLst>
          </p:cNvPr>
          <p:cNvSpPr>
            <a:spLocks noGrp="1"/>
          </p:cNvSpPr>
          <p:nvPr>
            <p:ph type="title"/>
          </p:nvPr>
        </p:nvSpPr>
        <p:spPr>
          <a:xfrm>
            <a:off x="327025" y="274636"/>
            <a:ext cx="8496000" cy="496913"/>
          </a:xfrm>
        </p:spPr>
        <p:txBody>
          <a:bodyPr vert="horz" lIns="0" tIns="0" rIns="0" bIns="0" rtlCol="0" anchor="t" anchorCtr="0">
            <a:normAutofit/>
          </a:bodyPr>
          <a:lstStyle/>
          <a:p>
            <a:r>
              <a:rPr lang="en-AU" dirty="0"/>
              <a:t>References</a:t>
            </a:r>
          </a:p>
        </p:txBody>
      </p:sp>
      <p:sp>
        <p:nvSpPr>
          <p:cNvPr id="5" name="Content Placeholder 4">
            <a:extLst>
              <a:ext uri="{FF2B5EF4-FFF2-40B4-BE49-F238E27FC236}">
                <a16:creationId xmlns:a16="http://schemas.microsoft.com/office/drawing/2014/main" id="{2522673D-1299-4913-B1C0-BE13247782DA}"/>
              </a:ext>
            </a:extLst>
          </p:cNvPr>
          <p:cNvSpPr>
            <a:spLocks noGrp="1"/>
          </p:cNvSpPr>
          <p:nvPr>
            <p:ph idx="1"/>
          </p:nvPr>
        </p:nvSpPr>
        <p:spPr>
          <a:xfrm>
            <a:off x="327025" y="771550"/>
            <a:ext cx="8496000" cy="2988000"/>
          </a:xfrm>
        </p:spPr>
        <p:txBody>
          <a:bodyPr vert="horz" lIns="0" tIns="0" rIns="0" bIns="0" rtlCol="0">
            <a:normAutofit/>
          </a:bodyPr>
          <a:lstStyle/>
          <a:p>
            <a:pPr>
              <a:lnSpc>
                <a:spcPct val="90000"/>
              </a:lnSpc>
            </a:pPr>
            <a:r>
              <a:rPr lang="en-US" sz="1200" dirty="0"/>
              <a:t>Australian Curriculum Assessment and Reporting Authority. (n.d.). </a:t>
            </a:r>
            <a:r>
              <a:rPr lang="en-US" sz="1200" i="1" dirty="0"/>
              <a:t>Cross-curriculum downloads</a:t>
            </a:r>
            <a:r>
              <a:rPr lang="en-US" sz="1200" dirty="0"/>
              <a:t>. Australian Curriculum. Australian Curriculum Assessment and Reporting Authority. </a:t>
            </a:r>
            <a:r>
              <a:rPr lang="en-AU" sz="1200" dirty="0">
                <a:solidFill>
                  <a:srgbClr val="000000"/>
                </a:solidFill>
                <a:latin typeface="Arial" charset="0"/>
                <a:hlinkClick r:id="rId3"/>
              </a:rPr>
              <a:t>https://v9.australiancurriculum.edu.au/downloads/cross-curriculum-priorities#accordion-00dfddc453-item-c84c8658c0</a:t>
            </a:r>
            <a:r>
              <a:rPr lang="en-AU" sz="1200" dirty="0">
                <a:solidFill>
                  <a:srgbClr val="000000"/>
                </a:solidFill>
                <a:latin typeface="Arial" charset="0"/>
              </a:rPr>
              <a:t>.</a:t>
            </a:r>
            <a:r>
              <a:rPr lang="en-US" sz="1200" dirty="0"/>
              <a:t> </a:t>
            </a:r>
          </a:p>
          <a:p>
            <a:pPr>
              <a:lnSpc>
                <a:spcPct val="90000"/>
              </a:lnSpc>
            </a:pPr>
            <a:r>
              <a:rPr lang="en-US" sz="1200" dirty="0"/>
              <a:t>Australian Curriculum Assessment and Reporting Authority. (2021). </a:t>
            </a:r>
            <a:r>
              <a:rPr lang="en-AU" sz="1200" i="1" dirty="0"/>
              <a:t>Australian Curriculum: Cross-curriculum priorities — Sustainability.</a:t>
            </a:r>
            <a:r>
              <a:rPr lang="en-US" sz="1200" i="1" dirty="0"/>
              <a:t> </a:t>
            </a:r>
            <a:r>
              <a:rPr lang="en-US" sz="1200" dirty="0"/>
              <a:t>Australian Curriculum. Australian Curriculum Assessment and Reporting Authority. </a:t>
            </a:r>
            <a:r>
              <a:rPr lang="en-AU" sz="1200" dirty="0">
                <a:hlinkClick r:id="rId4"/>
              </a:rPr>
              <a:t>https://www.qcaa.qld.edu.au/downloads/aciqv9/general-resources/ac9_ccp_sustainability.pdf</a:t>
            </a:r>
            <a:endParaRPr lang="en-AU" sz="1200" dirty="0"/>
          </a:p>
          <a:p>
            <a:pPr>
              <a:lnSpc>
                <a:spcPct val="90000"/>
              </a:lnSpc>
            </a:pPr>
            <a:endParaRPr lang="en-US" sz="1200" dirty="0"/>
          </a:p>
          <a:p>
            <a:pPr>
              <a:lnSpc>
                <a:spcPct val="90000"/>
              </a:lnSpc>
            </a:pPr>
            <a:endParaRPr lang="en-US" sz="1200" dirty="0"/>
          </a:p>
        </p:txBody>
      </p:sp>
    </p:spTree>
    <p:extLst>
      <p:ext uri="{BB962C8B-B14F-4D97-AF65-F5344CB8AC3E}">
        <p14:creationId xmlns:p14="http://schemas.microsoft.com/office/powerpoint/2010/main" val="1863570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Acknowledgments</a:t>
            </a:r>
          </a:p>
        </p:txBody>
      </p:sp>
      <p:sp>
        <p:nvSpPr>
          <p:cNvPr id="3" name="Content Placeholder 2"/>
          <p:cNvSpPr>
            <a:spLocks noGrp="1"/>
          </p:cNvSpPr>
          <p:nvPr>
            <p:ph idx="1"/>
          </p:nvPr>
        </p:nvSpPr>
        <p:spPr/>
        <p:txBody>
          <a:bodyPr>
            <a:noAutofit/>
          </a:bodyPr>
          <a:lstStyle/>
          <a:p>
            <a:pPr fontAlgn="auto">
              <a:lnSpc>
                <a:spcPct val="110000"/>
              </a:lnSpc>
              <a:spcAft>
                <a:spcPts val="0"/>
              </a:spcAft>
            </a:pPr>
            <a:r>
              <a:rPr lang="en-US" sz="1100" dirty="0"/>
              <a:t>Third-party copyright material, and QCAA material not covered by the CC BY licence is listed below:</a:t>
            </a:r>
          </a:p>
          <a:p>
            <a:pPr marL="228600" indent="-228600" fontAlgn="auto">
              <a:spcAft>
                <a:spcPts val="0"/>
              </a:spcAft>
              <a:buFont typeface="+mj-lt"/>
              <a:buAutoNum type="arabicPeriod"/>
            </a:pPr>
            <a:r>
              <a:rPr lang="en-US" sz="1100" dirty="0">
                <a:solidFill>
                  <a:srgbClr val="111111"/>
                </a:solidFill>
                <a:ea typeface="Times New Roman" panose="02020603050405020304" pitchFamily="18" charset="0"/>
              </a:rPr>
              <a:t>Queensland Government coat of arms, and the QCAA and QSA trademarks may not be reproduced without permission.</a:t>
            </a:r>
          </a:p>
          <a:p>
            <a:pPr marL="228600" indent="-228600">
              <a:buFont typeface="+mj-lt"/>
              <a:buAutoNum type="arabicPeriod"/>
            </a:pPr>
            <a:r>
              <a:rPr lang="en-US" sz="1100" dirty="0"/>
              <a:t>Acknowledgment of Country artwork (2023) ‘QCAA’s Journey’ by Chern’ee, Brooke and Jesse Sutton, Kalkadoon, </a:t>
            </a:r>
            <a:r>
              <a:rPr lang="en-US" sz="1100" dirty="0">
                <a:hlinkClick r:id="rId3"/>
              </a:rPr>
              <a:t>www.cherneesutton.com.au</a:t>
            </a:r>
            <a:r>
              <a:rPr lang="en-US" sz="1100" dirty="0"/>
              <a:t>.</a:t>
            </a:r>
          </a:p>
          <a:p>
            <a:pPr marL="228600" indent="-228600">
              <a:buFont typeface="+mj-lt"/>
              <a:buAutoNum type="arabicPeriod"/>
            </a:pPr>
            <a:r>
              <a:rPr lang="en-AU" sz="1100" dirty="0">
                <a:solidFill>
                  <a:srgbClr val="111111"/>
                </a:solidFill>
                <a:ea typeface="Times New Roman" panose="02020603050405020304" pitchFamily="18" charset="0"/>
              </a:rPr>
              <a:t>Unless otherwise indicated, material from Australian Curriculum is © ACARA 2010–present, licensed </a:t>
            </a:r>
            <a:r>
              <a:rPr lang="en-AU" sz="1100" u="sng" dirty="0">
                <a:solidFill>
                  <a:srgbClr val="2D7FF9"/>
                </a:solidFill>
                <a:ea typeface="Times New Roman" panose="02020603050405020304" pitchFamily="18" charset="0"/>
                <a:hlinkClick r:id="rId4"/>
              </a:rPr>
              <a:t>CC BY 4.0</a:t>
            </a:r>
            <a:r>
              <a:rPr lang="en-AU" sz="1100" dirty="0">
                <a:solidFill>
                  <a:srgbClr val="111111"/>
                </a:solidFill>
                <a:ea typeface="Times New Roman" panose="02020603050405020304" pitchFamily="18" charset="0"/>
              </a:rPr>
              <a:t>. For the latest information and additional terms of use, see the </a:t>
            </a:r>
            <a:r>
              <a:rPr lang="en-AU" sz="1100" u="sng" dirty="0">
                <a:solidFill>
                  <a:srgbClr val="2D7FF9"/>
                </a:solidFill>
                <a:ea typeface="Times New Roman" panose="02020603050405020304" pitchFamily="18" charset="0"/>
                <a:hlinkClick r:id="rId5"/>
              </a:rPr>
              <a:t>Australian Curriculum website</a:t>
            </a:r>
            <a:r>
              <a:rPr lang="en-AU" sz="1100" dirty="0">
                <a:solidFill>
                  <a:srgbClr val="111111"/>
                </a:solidFill>
                <a:ea typeface="Times New Roman" panose="02020603050405020304" pitchFamily="18" charset="0"/>
              </a:rPr>
              <a:t> and its </a:t>
            </a:r>
            <a:r>
              <a:rPr lang="en-AU" sz="1100" u="sng" dirty="0">
                <a:solidFill>
                  <a:srgbClr val="2D7FF9"/>
                </a:solidFill>
                <a:ea typeface="Times New Roman" panose="02020603050405020304" pitchFamily="18" charset="0"/>
                <a:hlinkClick r:id="rId6"/>
              </a:rPr>
              <a:t>copyright notice</a:t>
            </a:r>
            <a:r>
              <a:rPr lang="en-US" sz="1100" dirty="0"/>
              <a:t>.</a:t>
            </a:r>
          </a:p>
          <a:p>
            <a:pPr marL="228600" indent="-228600" fontAlgn="auto">
              <a:spcAft>
                <a:spcPts val="0"/>
              </a:spcAft>
              <a:buFont typeface="+mj-lt"/>
              <a:buAutoNum type="arabicPeriod"/>
            </a:pPr>
            <a:r>
              <a:rPr lang="en-US" sz="1100" dirty="0"/>
              <a:t>Student and staff images have been used with permission.</a:t>
            </a:r>
          </a:p>
          <a:p>
            <a:pPr marL="228600" indent="-228600">
              <a:buFont typeface="+mj-lt"/>
              <a:buAutoNum type="arabicPeriod"/>
            </a:pPr>
            <a:r>
              <a:rPr lang="en-US" sz="1100" dirty="0"/>
              <a:t>ACARA diagrams and graphics are ‘Excluded Material’ used under the terms of the Australian Curriculum and its copyright notice and is not modified. © Australian Curriculum, Assessment and Reporting Authority (ACARA) 2009 to present, unless otherwise indicated. You may view, download, display, print, reproduce (such as by making photocopies) and distribute these Excluded Materials in unaltered form only for your personal, non-commercial educational purposes or for the non-commercial educational purposes of your organisation, provided that you make others aware it can only be used for these purposes and attribute ACARA as the source of the Excluded Material. For the avoidance of doubt, this means that you cannot edit, modify or adapt any of these materials, and you cannot sub-license any of these materials to others. Apart from any uses permitted under the Copyright Act 1968 (Cth), and those explicitly granted above, all other rights are reserved by ACARA. If you want to use such material in a manner that is outside this restrictive licence, you must request permission from ACARA by submitting a request through the </a:t>
            </a:r>
            <a:r>
              <a:rPr lang="en-US" sz="1100" dirty="0">
                <a:hlinkClick r:id="rId7"/>
              </a:rPr>
              <a:t>online enquiry form</a:t>
            </a:r>
            <a:r>
              <a:rPr lang="en-US" sz="1100" dirty="0"/>
              <a:t>.</a:t>
            </a:r>
          </a:p>
          <a:p>
            <a:pPr marL="288000" indent="-288000" fontAlgn="auto">
              <a:spcAft>
                <a:spcPts val="0"/>
              </a:spcAft>
              <a:buFont typeface="+mj-lt"/>
              <a:buAutoNum type="arabicPeriod"/>
            </a:pPr>
            <a:endParaRPr lang="en-US" sz="900" dirty="0"/>
          </a:p>
          <a:p>
            <a:endParaRPr lang="en-US" sz="1000" dirty="0"/>
          </a:p>
          <a:p>
            <a:endParaRPr lang="en-US" sz="1000" dirty="0"/>
          </a:p>
          <a:p>
            <a:pPr marL="228600" indent="-228600">
              <a:buFont typeface="+mj-lt"/>
              <a:buAutoNum type="arabicPeriod"/>
            </a:pPr>
            <a:endParaRPr lang="en-US" sz="1050" dirty="0"/>
          </a:p>
        </p:txBody>
      </p:sp>
    </p:spTree>
    <p:extLst>
      <p:ext uri="{BB962C8B-B14F-4D97-AF65-F5344CB8AC3E}">
        <p14:creationId xmlns:p14="http://schemas.microsoft.com/office/powerpoint/2010/main" val="263866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40473FA-EE1A-4320-9E4F-EE3F779A53CD}"/>
              </a:ext>
            </a:extLst>
          </p:cNvPr>
          <p:cNvSpPr>
            <a:spLocks noGrp="1"/>
          </p:cNvSpPr>
          <p:nvPr>
            <p:ph sz="quarter" idx="11"/>
          </p:nvPr>
        </p:nvSpPr>
        <p:spPr>
          <a:xfrm>
            <a:off x="323528" y="843558"/>
            <a:ext cx="8496000" cy="3644305"/>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t>                © State of Queensland (QCAA) </a:t>
            </a:r>
            <a:r>
              <a:rPr lang="en-AU" dirty="0"/>
              <a:t>2026</a:t>
            </a:r>
          </a:p>
          <a:p>
            <a:r>
              <a:rPr lang="en-AU" dirty="0"/>
              <a:t>Licence: </a:t>
            </a:r>
            <a:r>
              <a:rPr lang="en-AU" dirty="0">
                <a:hlinkClick r:id="rId3"/>
              </a:rPr>
              <a:t>https://creativecommons.org/licenses/by/4.0</a:t>
            </a:r>
            <a:r>
              <a:rPr lang="en-AU" dirty="0"/>
              <a:t> | Copyright notice: </a:t>
            </a:r>
            <a:r>
              <a:rPr lang="en-AU" dirty="0">
                <a:hlinkClick r:id="rId4"/>
              </a:rPr>
              <a:t>www.qcaa.qld.edu.au/copyright</a:t>
            </a:r>
            <a:r>
              <a:rPr lang="en-AU" dirty="0"/>
              <a:t> — lists the full terms and conditions, which specify certain exceptions to the licence. | </a:t>
            </a:r>
            <a:br>
              <a:rPr lang="en-AU" dirty="0"/>
            </a:br>
            <a:r>
              <a:rPr lang="en-US" dirty="0"/>
              <a:t>Attribution (include the link): ©</a:t>
            </a:r>
            <a:r>
              <a:rPr lang="en-AU" dirty="0"/>
              <a:t> </a:t>
            </a:r>
            <a:r>
              <a:rPr lang="en-US" dirty="0"/>
              <a:t>State</a:t>
            </a:r>
            <a:r>
              <a:rPr lang="en-AU" dirty="0"/>
              <a:t> </a:t>
            </a:r>
            <a:r>
              <a:rPr lang="en-US" dirty="0"/>
              <a:t>of</a:t>
            </a:r>
            <a:r>
              <a:rPr lang="en-AU" dirty="0"/>
              <a:t> </a:t>
            </a:r>
            <a:r>
              <a:rPr lang="en-US" dirty="0"/>
              <a:t>Queensland</a:t>
            </a:r>
            <a:r>
              <a:rPr lang="en-AU" dirty="0"/>
              <a:t> </a:t>
            </a:r>
            <a:r>
              <a:rPr lang="en-US" dirty="0"/>
              <a:t>(QCAA)</a:t>
            </a:r>
            <a:r>
              <a:rPr lang="en-AU" dirty="0"/>
              <a:t> 2026 </a:t>
            </a:r>
            <a:r>
              <a:rPr lang="en-AU" dirty="0">
                <a:hlinkClick r:id="rId4"/>
              </a:rPr>
              <a:t>www.qcaa.qld.edu.au/copyright</a:t>
            </a:r>
            <a:r>
              <a:rPr lang="en-AU" dirty="0"/>
              <a:t>.</a:t>
            </a:r>
          </a:p>
          <a:p>
            <a:r>
              <a:rPr lang="en-US" dirty="0"/>
              <a:t>Other copyright material in this presentation is listed on the previous slide/s. </a:t>
            </a:r>
          </a:p>
          <a:p>
            <a:endParaRPr lang="en-AU" dirty="0"/>
          </a:p>
        </p:txBody>
      </p:sp>
      <p:sp>
        <p:nvSpPr>
          <p:cNvPr id="4" name="Title 3">
            <a:extLst>
              <a:ext uri="{FF2B5EF4-FFF2-40B4-BE49-F238E27FC236}">
                <a16:creationId xmlns:a16="http://schemas.microsoft.com/office/drawing/2014/main" id="{0FC6D5B4-B9BA-480D-89D9-C2B466E545DF}"/>
              </a:ext>
            </a:extLst>
          </p:cNvPr>
          <p:cNvSpPr>
            <a:spLocks noGrp="1"/>
          </p:cNvSpPr>
          <p:nvPr>
            <p:ph type="title"/>
          </p:nvPr>
        </p:nvSpPr>
        <p:spPr>
          <a:xfrm>
            <a:off x="327025" y="274637"/>
            <a:ext cx="8496000" cy="3600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2400" dirty="0"/>
              <a:t>Copyright notice</a:t>
            </a:r>
          </a:p>
        </p:txBody>
      </p:sp>
    </p:spTree>
    <p:extLst>
      <p:ext uri="{BB962C8B-B14F-4D97-AF65-F5344CB8AC3E}">
        <p14:creationId xmlns:p14="http://schemas.microsoft.com/office/powerpoint/2010/main" val="2210648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6178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A14B-20F4-69A4-D5C4-7EF66B63E70E}"/>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AAEDF64-304C-376A-F44D-4A1F8E6BC6AE}"/>
              </a:ext>
            </a:extLst>
          </p:cNvPr>
          <p:cNvGraphicFramePr/>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D5660D40-D04A-C8EC-FCB9-72732E3CE248}"/>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3631927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1869-B2DD-456B-9356-584E55ADF614}"/>
              </a:ext>
            </a:extLst>
          </p:cNvPr>
          <p:cNvSpPr>
            <a:spLocks noGrp="1"/>
          </p:cNvSpPr>
          <p:nvPr>
            <p:ph type="title"/>
          </p:nvPr>
        </p:nvSpPr>
        <p:spPr/>
        <p:txBody>
          <a:bodyPr/>
          <a:lstStyle/>
          <a:p>
            <a:r>
              <a:rPr lang="en-AU" dirty="0">
                <a:latin typeface="Arial"/>
                <a:cs typeface="Arial"/>
              </a:rPr>
              <a:t>Three-dimensional </a:t>
            </a:r>
            <a:r>
              <a:rPr lang="en-US" dirty="0"/>
              <a:t>Australian Curriculum v9.0 </a:t>
            </a:r>
            <a:endParaRPr lang="en-AU" dirty="0">
              <a:latin typeface="Arial"/>
              <a:cs typeface="Arial"/>
            </a:endParaRPr>
          </a:p>
        </p:txBody>
      </p:sp>
      <p:sp>
        <p:nvSpPr>
          <p:cNvPr id="4" name="Text Placeholder 4">
            <a:extLst>
              <a:ext uri="{FF2B5EF4-FFF2-40B4-BE49-F238E27FC236}">
                <a16:creationId xmlns:a16="http://schemas.microsoft.com/office/drawing/2014/main" id="{AB9688FC-9AFF-CCAC-D734-2CD8E449178B}"/>
              </a:ext>
            </a:extLst>
          </p:cNvPr>
          <p:cNvSpPr txBox="1">
            <a:spLocks/>
          </p:cNvSpPr>
          <p:nvPr/>
        </p:nvSpPr>
        <p:spPr>
          <a:xfrm>
            <a:off x="279960" y="4650607"/>
            <a:ext cx="8752842" cy="232886"/>
          </a:xfrm>
          <a:prstGeom prst="rect">
            <a:avLst/>
          </a:prstGeom>
        </p:spPr>
        <p:txBody>
          <a:bodyPr lIns="0" tIns="45720" rIns="91440" bIns="45720" anchor="t"/>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en-AU" sz="900" b="0" i="0" u="none" strike="noStrike" kern="1200" cap="none" spc="0" normalizeH="0" baseline="0" noProof="0" dirty="0">
                <a:ln>
                  <a:noFill/>
                </a:ln>
                <a:solidFill>
                  <a:schemeClr val="bg1">
                    <a:lumMod val="85000"/>
                  </a:schemeClr>
                </a:solidFill>
                <a:effectLst/>
                <a:uLnTx/>
                <a:uFillTx/>
                <a:latin typeface="Arial"/>
                <a:cs typeface="Arial"/>
              </a:rPr>
              <a:t> </a:t>
            </a:r>
            <a:r>
              <a:rPr lang="en-AU" sz="900" b="1" dirty="0">
                <a:solidFill>
                  <a:srgbClr val="000000"/>
                </a:solidFill>
                <a:latin typeface="Arial"/>
                <a:cs typeface="Arial"/>
              </a:rPr>
              <a:t>Source: </a:t>
            </a:r>
            <a:r>
              <a:rPr lang="en-US" sz="900" dirty="0">
                <a:solidFill>
                  <a:srgbClr val="000000"/>
                </a:solidFill>
                <a:latin typeface="Arial"/>
                <a:cs typeface="Arial"/>
              </a:rPr>
              <a:t>[v9] ACARA from Summary overview (video) </a:t>
            </a:r>
            <a:r>
              <a:rPr lang="en-US" sz="900" dirty="0">
                <a:solidFill>
                  <a:srgbClr val="000000"/>
                </a:solidFill>
                <a:latin typeface="Arial"/>
                <a:cs typeface="Arial"/>
                <a:hlinkClick r:id="rId3">
                  <a:extLst>
                    <a:ext uri="{A12FA001-AC4F-418D-AE19-62706E023703}">
                      <ahyp:hlinkClr xmlns:ahyp="http://schemas.microsoft.com/office/drawing/2018/hyperlinkcolor" val="tx"/>
                    </a:ext>
                  </a:extLst>
                </a:hlinkClick>
              </a:rPr>
              <a:t>https://v9.australiancurriculum.edu.au/help/website-tour</a:t>
            </a:r>
            <a:endParaRPr lang="en-AU" sz="900" b="0" i="0" u="none" strike="noStrike" kern="1200" cap="none" spc="0" normalizeH="0" baseline="0" noProof="0" dirty="0">
              <a:ln>
                <a:noFill/>
              </a:ln>
              <a:solidFill>
                <a:srgbClr val="0000EE"/>
              </a:solidFill>
              <a:effectLst/>
              <a:highlight>
                <a:srgbClr val="FFFFFF"/>
              </a:highlight>
              <a:uLnTx/>
              <a:uFillTx/>
              <a:latin typeface="Segoe UI"/>
              <a:cs typeface="Segoe UI"/>
            </a:endParaRPr>
          </a:p>
        </p:txBody>
      </p:sp>
      <p:pic>
        <p:nvPicPr>
          <p:cNvPr id="7" name="Content Placeholder 5">
            <a:extLst>
              <a:ext uri="{FF2B5EF4-FFF2-40B4-BE49-F238E27FC236}">
                <a16:creationId xmlns:a16="http://schemas.microsoft.com/office/drawing/2014/main" id="{6F74AFFC-B6DA-9172-8E18-2EB371BC5AC9}"/>
              </a:ext>
            </a:extLst>
          </p:cNvPr>
          <p:cNvPicPr>
            <a:picLocks noChangeAspect="1"/>
          </p:cNvPicPr>
          <p:nvPr/>
        </p:nvPicPr>
        <p:blipFill rotWithShape="1">
          <a:blip r:embed="rId4"/>
          <a:srcRect l="3018" t="3709" r="5533" b="5942"/>
          <a:stretch/>
        </p:blipFill>
        <p:spPr>
          <a:xfrm>
            <a:off x="1576797" y="759838"/>
            <a:ext cx="5990404" cy="3623824"/>
          </a:xfrm>
          <a:prstGeom prst="rect">
            <a:avLst/>
          </a:prstGeom>
          <a:ln>
            <a:noFill/>
          </a:ln>
          <a:effectLst/>
        </p:spPr>
      </p:pic>
    </p:spTree>
    <p:extLst>
      <p:ext uri="{BB962C8B-B14F-4D97-AF65-F5344CB8AC3E}">
        <p14:creationId xmlns:p14="http://schemas.microsoft.com/office/powerpoint/2010/main" val="3502173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981A-3F5C-1AF4-D6E6-B61B0C7C38EF}"/>
              </a:ext>
            </a:extLst>
          </p:cNvPr>
          <p:cNvSpPr>
            <a:spLocks noGrp="1"/>
          </p:cNvSpPr>
          <p:nvPr>
            <p:ph type="title"/>
          </p:nvPr>
        </p:nvSpPr>
        <p:spPr/>
        <p:txBody>
          <a:bodyPr/>
          <a:lstStyle/>
          <a:p>
            <a:r>
              <a:rPr lang="en-AU" dirty="0"/>
              <a:t>Sustainability: Structure</a:t>
            </a:r>
          </a:p>
        </p:txBody>
      </p:sp>
      <p:pic>
        <p:nvPicPr>
          <p:cNvPr id="4" name="Picture 3">
            <a:extLst>
              <a:ext uri="{FF2B5EF4-FFF2-40B4-BE49-F238E27FC236}">
                <a16:creationId xmlns:a16="http://schemas.microsoft.com/office/drawing/2014/main" id="{8CA59680-B4A6-26AC-E14A-D2C8D8A74F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99932" y="965748"/>
            <a:ext cx="3256778" cy="3017910"/>
          </a:xfrm>
          <a:prstGeom prst="rect">
            <a:avLst/>
          </a:prstGeom>
          <a:effectLst/>
        </p:spPr>
      </p:pic>
      <p:grpSp>
        <p:nvGrpSpPr>
          <p:cNvPr id="5" name="Group 4">
            <a:extLst>
              <a:ext uri="{FF2B5EF4-FFF2-40B4-BE49-F238E27FC236}">
                <a16:creationId xmlns:a16="http://schemas.microsoft.com/office/drawing/2014/main" id="{F12D2B96-140F-82F2-1635-9EC6033CA8C9}"/>
              </a:ext>
            </a:extLst>
          </p:cNvPr>
          <p:cNvGrpSpPr/>
          <p:nvPr/>
        </p:nvGrpSpPr>
        <p:grpSpPr>
          <a:xfrm>
            <a:off x="885036" y="1135862"/>
            <a:ext cx="1826609" cy="2828644"/>
            <a:chOff x="1282297" y="1099915"/>
            <a:chExt cx="1751128" cy="2677682"/>
          </a:xfrm>
        </p:grpSpPr>
        <p:sp>
          <p:nvSpPr>
            <p:cNvPr id="26" name="Rectangle: Rounded Corners 25">
              <a:extLst>
                <a:ext uri="{FF2B5EF4-FFF2-40B4-BE49-F238E27FC236}">
                  <a16:creationId xmlns:a16="http://schemas.microsoft.com/office/drawing/2014/main" id="{E4DFEF8F-C9B9-BBDE-2EEB-6D6B436CDBE8}"/>
                </a:ext>
              </a:extLst>
            </p:cNvPr>
            <p:cNvSpPr/>
            <p:nvPr/>
          </p:nvSpPr>
          <p:spPr>
            <a:xfrm>
              <a:off x="1286878" y="1099915"/>
              <a:ext cx="1746547" cy="873273"/>
            </a:xfrm>
            <a:prstGeom prst="roundRect">
              <a:avLst>
                <a:gd name="adj" fmla="val 10000"/>
              </a:avLst>
            </a:pr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11" name="Rectangle: Rounded Corners 10">
              <a:extLst>
                <a:ext uri="{FF2B5EF4-FFF2-40B4-BE49-F238E27FC236}">
                  <a16:creationId xmlns:a16="http://schemas.microsoft.com/office/drawing/2014/main" id="{EBA4F550-3A65-86D2-E7FD-47CD1F06B520}"/>
                </a:ext>
              </a:extLst>
            </p:cNvPr>
            <p:cNvSpPr/>
            <p:nvPr/>
          </p:nvSpPr>
          <p:spPr>
            <a:xfrm>
              <a:off x="1282297" y="2001829"/>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endParaRPr lang="en-AU" sz="2200" dirty="0">
                <a:cs typeface="Arial"/>
              </a:endParaRPr>
            </a:p>
          </p:txBody>
        </p:sp>
        <p:sp>
          <p:nvSpPr>
            <p:cNvPr id="9" name="Rectangle: Rounded Corners 8">
              <a:extLst>
                <a:ext uri="{FF2B5EF4-FFF2-40B4-BE49-F238E27FC236}">
                  <a16:creationId xmlns:a16="http://schemas.microsoft.com/office/drawing/2014/main" id="{91692903-3B3A-A2D6-06DE-98F131250DD1}"/>
                </a:ext>
              </a:extLst>
            </p:cNvPr>
            <p:cNvSpPr/>
            <p:nvPr/>
          </p:nvSpPr>
          <p:spPr>
            <a:xfrm>
              <a:off x="1282297" y="2904324"/>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sp>
        <p:nvSpPr>
          <p:cNvPr id="28" name="Text Placeholder 4">
            <a:extLst>
              <a:ext uri="{FF2B5EF4-FFF2-40B4-BE49-F238E27FC236}">
                <a16:creationId xmlns:a16="http://schemas.microsoft.com/office/drawing/2014/main" id="{52866E46-6D3B-635A-6D97-6A3FC0444B70}"/>
              </a:ext>
            </a:extLst>
          </p:cNvPr>
          <p:cNvSpPr txBox="1">
            <a:spLocks/>
          </p:cNvSpPr>
          <p:nvPr/>
        </p:nvSpPr>
        <p:spPr>
          <a:xfrm>
            <a:off x="225229" y="4656603"/>
            <a:ext cx="8918771" cy="19786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fr-FR" sz="9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Source:</a:t>
            </a:r>
            <a:r>
              <a:rPr kumimoji="0" lang="fr-FR" sz="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AU" sz="900" kern="100" dirty="0">
                <a:ea typeface="Calibri"/>
                <a:cs typeface="Arial"/>
                <a:hlinkClick r:id="rId4"/>
              </a:rPr>
              <a:t>www.australiancurriculum.edu.au/f-10-curriculum/cross-curriculum-priorities/sustainability?organising-idea=SS%2CSW%2CSD</a:t>
            </a:r>
            <a:endParaRPr lang="en-AU" sz="900" kern="100" dirty="0">
              <a:ea typeface="Calibri"/>
              <a:cs typeface="Arial"/>
            </a:endParaRPr>
          </a:p>
        </p:txBody>
      </p:sp>
    </p:spTree>
    <p:extLst>
      <p:ext uri="{BB962C8B-B14F-4D97-AF65-F5344CB8AC3E}">
        <p14:creationId xmlns:p14="http://schemas.microsoft.com/office/powerpoint/2010/main" val="214703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6BF22-2487-12FA-0469-7C1FCAE77DF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A74357C-6E07-0ECE-2E3D-4B06BBFD0363}"/>
              </a:ext>
            </a:extLst>
          </p:cNvPr>
          <p:cNvSpPr/>
          <p:nvPr/>
        </p:nvSpPr>
        <p:spPr>
          <a:xfrm>
            <a:off x="4382933" y="3699020"/>
            <a:ext cx="296562" cy="880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1A506D32-33D3-80B5-1116-2373488EF4DE}"/>
              </a:ext>
            </a:extLst>
          </p:cNvPr>
          <p:cNvSpPr>
            <a:spLocks noGrp="1"/>
          </p:cNvSpPr>
          <p:nvPr>
            <p:ph type="title"/>
          </p:nvPr>
        </p:nvSpPr>
        <p:spPr>
          <a:xfrm>
            <a:off x="327025" y="274637"/>
            <a:ext cx="7531100" cy="443267"/>
          </a:xfrm>
        </p:spPr>
        <p:txBody>
          <a:bodyPr>
            <a:normAutofit/>
          </a:bodyPr>
          <a:lstStyle/>
          <a:p>
            <a:r>
              <a:rPr lang="en-AU" dirty="0"/>
              <a:t>Sustainability: Structure</a:t>
            </a:r>
          </a:p>
        </p:txBody>
      </p:sp>
      <p:sp>
        <p:nvSpPr>
          <p:cNvPr id="10" name="Text Placeholder 4">
            <a:extLst>
              <a:ext uri="{FF2B5EF4-FFF2-40B4-BE49-F238E27FC236}">
                <a16:creationId xmlns:a16="http://schemas.microsoft.com/office/drawing/2014/main" id="{80F6F995-9557-40F3-2438-1BC9740582AC}"/>
              </a:ext>
            </a:extLst>
          </p:cNvPr>
          <p:cNvSpPr txBox="1">
            <a:spLocks/>
          </p:cNvSpPr>
          <p:nvPr/>
        </p:nvSpPr>
        <p:spPr>
          <a:xfrm>
            <a:off x="225228" y="4652390"/>
            <a:ext cx="8918771" cy="19786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fr-FR" sz="9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Source:</a:t>
            </a:r>
            <a:r>
              <a:rPr kumimoji="0" lang="fr-FR" sz="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fr-FR" sz="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hlinkClick r:id="rId3"/>
              </a:rPr>
              <a:t>www.australiancurriculum.edu.au/help/cross-curriculum-priorities</a:t>
            </a:r>
            <a:endParaRPr kumimoji="0" lang="fr-FR" sz="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95D5FCA7-F808-352C-4384-6F3B4EC0B306}"/>
              </a:ext>
            </a:extLst>
          </p:cNvPr>
          <p:cNvSpPr/>
          <p:nvPr/>
        </p:nvSpPr>
        <p:spPr>
          <a:xfrm rot="8057207">
            <a:off x="3725544" y="3431221"/>
            <a:ext cx="349042" cy="3265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2" name="Picture 41">
            <a:extLst>
              <a:ext uri="{FF2B5EF4-FFF2-40B4-BE49-F238E27FC236}">
                <a16:creationId xmlns:a16="http://schemas.microsoft.com/office/drawing/2014/main" id="{831D70AD-39F2-F41D-0AB2-5FBF217743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492" y="1214647"/>
            <a:ext cx="2924219" cy="2798382"/>
          </a:xfrm>
          <a:prstGeom prst="rect">
            <a:avLst/>
          </a:prstGeom>
          <a:effectLst/>
        </p:spPr>
      </p:pic>
      <p:sp>
        <p:nvSpPr>
          <p:cNvPr id="4" name="TextBox 3">
            <a:extLst>
              <a:ext uri="{FF2B5EF4-FFF2-40B4-BE49-F238E27FC236}">
                <a16:creationId xmlns:a16="http://schemas.microsoft.com/office/drawing/2014/main" id="{E6328C70-86B7-09BF-1106-CF9B185DF128}"/>
              </a:ext>
            </a:extLst>
          </p:cNvPr>
          <p:cNvSpPr txBox="1"/>
          <p:nvPr/>
        </p:nvSpPr>
        <p:spPr>
          <a:xfrm>
            <a:off x="5848428" y="694564"/>
            <a:ext cx="2719031" cy="1200329"/>
          </a:xfrm>
          <a:prstGeom prst="rect">
            <a:avLst/>
          </a:prstGeom>
          <a:solidFill>
            <a:srgbClr val="223974">
              <a:alpha val="40000"/>
            </a:srgbClr>
          </a:solidFill>
        </p:spPr>
        <p:txBody>
          <a:bodyPr wrap="square" lIns="91440" tIns="45720" rIns="91440" bIns="45720" rtlCol="0" anchor="t">
            <a:spAutoFit/>
          </a:bodyPr>
          <a:lstStyle/>
          <a:p>
            <a:r>
              <a:rPr lang="en-AU" sz="1200" dirty="0">
                <a:latin typeface="Arial"/>
                <a:cs typeface="Arial"/>
              </a:rPr>
              <a:t>These organising ideas address the interdependence of the Earth’s systems (geosphere, biosphere, hydrosphere, atmosphere) that support all life on Earth, and social and economic systems.</a:t>
            </a:r>
          </a:p>
        </p:txBody>
      </p:sp>
      <p:sp>
        <p:nvSpPr>
          <p:cNvPr id="5" name="TextBox 4">
            <a:extLst>
              <a:ext uri="{FF2B5EF4-FFF2-40B4-BE49-F238E27FC236}">
                <a16:creationId xmlns:a16="http://schemas.microsoft.com/office/drawing/2014/main" id="{F0B71F0B-9565-6B51-3C4B-FF1AF89671D7}"/>
              </a:ext>
            </a:extLst>
          </p:cNvPr>
          <p:cNvSpPr txBox="1"/>
          <p:nvPr/>
        </p:nvSpPr>
        <p:spPr>
          <a:xfrm>
            <a:off x="6085760" y="2702552"/>
            <a:ext cx="2415677" cy="1600438"/>
          </a:xfrm>
          <a:prstGeom prst="rect">
            <a:avLst/>
          </a:prstGeom>
          <a:solidFill>
            <a:srgbClr val="1C7DC0">
              <a:alpha val="40000"/>
            </a:srgbClr>
          </a:solidFill>
        </p:spPr>
        <p:txBody>
          <a:bodyPr wrap="square" lIns="91440" tIns="45720" rIns="91440" bIns="45720" rtlCol="0" anchor="t">
            <a:spAutoFit/>
          </a:bodyPr>
          <a:lstStyle/>
          <a:p>
            <a:pPr>
              <a:spcBef>
                <a:spcPts val="0"/>
              </a:spcBef>
            </a:pPr>
            <a:r>
              <a:rPr lang="en-AU" sz="1200" dirty="0">
                <a:latin typeface="Arial"/>
                <a:cs typeface="Arial"/>
              </a:rPr>
              <a:t>These organising ideas address sets of attitudes, values and beliefs about the world around us which inform our thoughts and actions that shape individual and community ideas about how the world works and our role in the world</a:t>
            </a:r>
            <a:r>
              <a:rPr lang="en-AU" sz="1400" dirty="0">
                <a:latin typeface="Arial"/>
                <a:cs typeface="Arial"/>
              </a:rPr>
              <a:t>.</a:t>
            </a:r>
          </a:p>
        </p:txBody>
      </p:sp>
      <p:sp>
        <p:nvSpPr>
          <p:cNvPr id="7" name="TextBox 6">
            <a:extLst>
              <a:ext uri="{FF2B5EF4-FFF2-40B4-BE49-F238E27FC236}">
                <a16:creationId xmlns:a16="http://schemas.microsoft.com/office/drawing/2014/main" id="{F391DF27-453A-C74C-BEC1-C39E2BEAAAB8}"/>
              </a:ext>
            </a:extLst>
          </p:cNvPr>
          <p:cNvSpPr txBox="1"/>
          <p:nvPr/>
        </p:nvSpPr>
        <p:spPr>
          <a:xfrm>
            <a:off x="395468" y="2449008"/>
            <a:ext cx="2362429" cy="1938992"/>
          </a:xfrm>
          <a:prstGeom prst="rect">
            <a:avLst/>
          </a:prstGeom>
          <a:solidFill>
            <a:srgbClr val="84BF41">
              <a:alpha val="45098"/>
            </a:srgbClr>
          </a:solidFill>
        </p:spPr>
        <p:txBody>
          <a:bodyPr wrap="square" lIns="91440" tIns="45720" rIns="91440" bIns="45720" rtlCol="0" anchor="t">
            <a:spAutoFit/>
          </a:bodyPr>
          <a:lstStyle/>
          <a:p>
            <a:r>
              <a:rPr lang="en-AU" sz="1200" dirty="0">
                <a:latin typeface="Arial"/>
                <a:cs typeface="Arial"/>
              </a:rPr>
              <a:t>These organising ideas address the role of innovation and creativity in sustainably designed solutions, including products, environments and services, which aim to reduce present and future impacts or </a:t>
            </a:r>
            <a:br>
              <a:rPr lang="en-AU" sz="1200" dirty="0"/>
            </a:br>
            <a:r>
              <a:rPr lang="en-AU" sz="1200" dirty="0">
                <a:latin typeface="Arial"/>
                <a:cs typeface="Arial"/>
              </a:rPr>
              <a:t>to restore the health or diversity of environmental, social and economic systems. </a:t>
            </a:r>
          </a:p>
        </p:txBody>
      </p:sp>
      <p:sp>
        <p:nvSpPr>
          <p:cNvPr id="11" name="TextBox 10">
            <a:extLst>
              <a:ext uri="{FF2B5EF4-FFF2-40B4-BE49-F238E27FC236}">
                <a16:creationId xmlns:a16="http://schemas.microsoft.com/office/drawing/2014/main" id="{DC1FB037-9BEC-EDE5-F0E8-A7D277C67B7F}"/>
              </a:ext>
            </a:extLst>
          </p:cNvPr>
          <p:cNvSpPr txBox="1"/>
          <p:nvPr/>
        </p:nvSpPr>
        <p:spPr>
          <a:xfrm>
            <a:off x="365971" y="944261"/>
            <a:ext cx="2389766" cy="1200329"/>
          </a:xfrm>
          <a:prstGeom prst="rect">
            <a:avLst/>
          </a:prstGeom>
          <a:solidFill>
            <a:srgbClr val="9CC9BA"/>
          </a:solidFill>
        </p:spPr>
        <p:txBody>
          <a:bodyPr wrap="square" lIns="91440" tIns="45720" rIns="91440" bIns="45720" rtlCol="0" anchor="t">
            <a:spAutoFit/>
          </a:bodyPr>
          <a:lstStyle/>
          <a:p>
            <a:r>
              <a:rPr lang="en-AU" sz="1200" dirty="0">
                <a:latin typeface="Arial"/>
                <a:cs typeface="Arial"/>
              </a:rPr>
              <a:t>These organising ideas encourage ways of thinking </a:t>
            </a:r>
            <a:br>
              <a:rPr lang="en-AU" sz="1200" dirty="0"/>
            </a:br>
            <a:r>
              <a:rPr lang="en-AU" sz="1200" dirty="0">
                <a:latin typeface="Arial"/>
                <a:cs typeface="Arial"/>
              </a:rPr>
              <a:t>and acting that seek to empower young people to design action that will lead to an equitable, sustainable and inclusive future. </a:t>
            </a:r>
          </a:p>
        </p:txBody>
      </p:sp>
      <p:sp>
        <p:nvSpPr>
          <p:cNvPr id="14" name="Isosceles Triangle 13">
            <a:extLst>
              <a:ext uri="{FF2B5EF4-FFF2-40B4-BE49-F238E27FC236}">
                <a16:creationId xmlns:a16="http://schemas.microsoft.com/office/drawing/2014/main" id="{4C4C3A90-3486-C13E-E1A7-78EE30EAD599}"/>
              </a:ext>
            </a:extLst>
          </p:cNvPr>
          <p:cNvSpPr/>
          <p:nvPr/>
        </p:nvSpPr>
        <p:spPr>
          <a:xfrm rot="5400000">
            <a:off x="2680137" y="3385820"/>
            <a:ext cx="388800" cy="237600"/>
          </a:xfrm>
          <a:prstGeom prst="triangle">
            <a:avLst/>
          </a:prstGeom>
          <a:solidFill>
            <a:srgbClr val="84BF41">
              <a:alpha val="4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Isosceles Triangle 14">
            <a:extLst>
              <a:ext uri="{FF2B5EF4-FFF2-40B4-BE49-F238E27FC236}">
                <a16:creationId xmlns:a16="http://schemas.microsoft.com/office/drawing/2014/main" id="{AB7587E5-CBC2-BF4B-B915-B73A0C9631D8}"/>
              </a:ext>
            </a:extLst>
          </p:cNvPr>
          <p:cNvSpPr/>
          <p:nvPr/>
        </p:nvSpPr>
        <p:spPr>
          <a:xfrm rot="16200000">
            <a:off x="5772828" y="2997020"/>
            <a:ext cx="388800" cy="237600"/>
          </a:xfrm>
          <a:prstGeom prst="triangle">
            <a:avLst/>
          </a:prstGeom>
          <a:solidFill>
            <a:srgbClr val="1C7DC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Isosceles Triangle 15">
            <a:extLst>
              <a:ext uri="{FF2B5EF4-FFF2-40B4-BE49-F238E27FC236}">
                <a16:creationId xmlns:a16="http://schemas.microsoft.com/office/drawing/2014/main" id="{9A61D346-FA23-F8D8-C552-F21B2244EE46}"/>
              </a:ext>
            </a:extLst>
          </p:cNvPr>
          <p:cNvSpPr/>
          <p:nvPr/>
        </p:nvSpPr>
        <p:spPr>
          <a:xfrm rot="16200000">
            <a:off x="5535228" y="1260751"/>
            <a:ext cx="388800" cy="237600"/>
          </a:xfrm>
          <a:prstGeom prst="triangle">
            <a:avLst/>
          </a:prstGeom>
          <a:solidFill>
            <a:srgbClr val="A7B0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Isosceles Triangle 16">
            <a:extLst>
              <a:ext uri="{FF2B5EF4-FFF2-40B4-BE49-F238E27FC236}">
                <a16:creationId xmlns:a16="http://schemas.microsoft.com/office/drawing/2014/main" id="{62981B27-D80F-31F2-5EE5-42B11AAC581F}"/>
              </a:ext>
            </a:extLst>
          </p:cNvPr>
          <p:cNvSpPr/>
          <p:nvPr/>
        </p:nvSpPr>
        <p:spPr>
          <a:xfrm rot="5400000">
            <a:off x="2665565" y="1469367"/>
            <a:ext cx="388800" cy="237600"/>
          </a:xfrm>
          <a:prstGeom prst="triangle">
            <a:avLst/>
          </a:prstGeom>
          <a:solidFill>
            <a:srgbClr val="9CC9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97583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35E4-4690-BEC5-3327-17B0D1E51CAB}"/>
              </a:ext>
            </a:extLst>
          </p:cNvPr>
          <p:cNvSpPr>
            <a:spLocks noGrp="1"/>
          </p:cNvSpPr>
          <p:nvPr>
            <p:ph type="title"/>
          </p:nvPr>
        </p:nvSpPr>
        <p:spPr/>
        <p:txBody>
          <a:bodyPr/>
          <a:lstStyle/>
          <a:p>
            <a:r>
              <a:rPr lang="en-AU" dirty="0"/>
              <a:t>Organising ideas</a:t>
            </a:r>
          </a:p>
        </p:txBody>
      </p:sp>
      <p:graphicFrame>
        <p:nvGraphicFramePr>
          <p:cNvPr id="8" name="Content Placeholder 7">
            <a:extLst>
              <a:ext uri="{FF2B5EF4-FFF2-40B4-BE49-F238E27FC236}">
                <a16:creationId xmlns:a16="http://schemas.microsoft.com/office/drawing/2014/main" id="{3E527622-90FE-F89A-1372-2F89F1A7F996}"/>
              </a:ext>
            </a:extLst>
          </p:cNvPr>
          <p:cNvGraphicFramePr>
            <a:graphicFrameLocks noGrp="1"/>
          </p:cNvGraphicFramePr>
          <p:nvPr>
            <p:ph idx="1"/>
            <p:extLst>
              <p:ext uri="{D42A27DB-BD31-4B8C-83A1-F6EECF244321}">
                <p14:modId xmlns:p14="http://schemas.microsoft.com/office/powerpoint/2010/main" val="2755813124"/>
              </p:ext>
            </p:extLst>
          </p:nvPr>
        </p:nvGraphicFramePr>
        <p:xfrm>
          <a:off x="323850" y="783215"/>
          <a:ext cx="8496298" cy="3326766"/>
        </p:xfrm>
        <a:graphic>
          <a:graphicData uri="http://schemas.openxmlformats.org/drawingml/2006/table">
            <a:tbl>
              <a:tblPr firstRow="1" firstCol="1">
                <a:tableStyleId>{5940675A-B579-460E-94D1-54222C63F5DA}</a:tableStyleId>
              </a:tblPr>
              <a:tblGrid>
                <a:gridCol w="2124712">
                  <a:extLst>
                    <a:ext uri="{9D8B030D-6E8A-4147-A177-3AD203B41FA5}">
                      <a16:colId xmlns:a16="http://schemas.microsoft.com/office/drawing/2014/main" val="1488862973"/>
                    </a:ext>
                  </a:extLst>
                </a:gridCol>
                <a:gridCol w="2124712">
                  <a:extLst>
                    <a:ext uri="{9D8B030D-6E8A-4147-A177-3AD203B41FA5}">
                      <a16:colId xmlns:a16="http://schemas.microsoft.com/office/drawing/2014/main" val="3290400138"/>
                    </a:ext>
                  </a:extLst>
                </a:gridCol>
                <a:gridCol w="2123437">
                  <a:extLst>
                    <a:ext uri="{9D8B030D-6E8A-4147-A177-3AD203B41FA5}">
                      <a16:colId xmlns:a16="http://schemas.microsoft.com/office/drawing/2014/main" val="1845768129"/>
                    </a:ext>
                  </a:extLst>
                </a:gridCol>
                <a:gridCol w="2123437">
                  <a:extLst>
                    <a:ext uri="{9D8B030D-6E8A-4147-A177-3AD203B41FA5}">
                      <a16:colId xmlns:a16="http://schemas.microsoft.com/office/drawing/2014/main" val="3284507654"/>
                    </a:ext>
                  </a:extLst>
                </a:gridCol>
              </a:tblGrid>
              <a:tr h="257513">
                <a:tc>
                  <a:txBody>
                    <a:bodyPr/>
                    <a:lstStyle/>
                    <a:p>
                      <a:pPr>
                        <a:lnSpc>
                          <a:spcPct val="110000"/>
                        </a:lnSpc>
                        <a:spcBef>
                          <a:spcPts val="200"/>
                        </a:spcBef>
                        <a:spcAft>
                          <a:spcPts val="200"/>
                        </a:spcAft>
                      </a:pPr>
                      <a:r>
                        <a:rPr lang="en-AU" sz="1200" b="1" dirty="0">
                          <a:solidFill>
                            <a:schemeClr val="bg1"/>
                          </a:solidFill>
                          <a:effectLst/>
                        </a:rPr>
                        <a:t>Systems</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23974"/>
                    </a:solidFill>
                  </a:tcPr>
                </a:tc>
                <a:tc>
                  <a:txBody>
                    <a:bodyPr/>
                    <a:lstStyle/>
                    <a:p>
                      <a:pPr>
                        <a:lnSpc>
                          <a:spcPct val="110000"/>
                        </a:lnSpc>
                        <a:spcBef>
                          <a:spcPts val="200"/>
                        </a:spcBef>
                        <a:spcAft>
                          <a:spcPts val="200"/>
                        </a:spcAft>
                      </a:pPr>
                      <a:r>
                        <a:rPr lang="en-AU" sz="1200" b="1" dirty="0">
                          <a:solidFill>
                            <a:schemeClr val="bg1"/>
                          </a:solidFill>
                          <a:effectLst/>
                        </a:rPr>
                        <a:t>World views</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C7DC0"/>
                    </a:solidFill>
                  </a:tcPr>
                </a:tc>
                <a:tc>
                  <a:txBody>
                    <a:bodyPr/>
                    <a:lstStyle/>
                    <a:p>
                      <a:pPr>
                        <a:lnSpc>
                          <a:spcPct val="110000"/>
                        </a:lnSpc>
                        <a:spcBef>
                          <a:spcPts val="200"/>
                        </a:spcBef>
                        <a:spcAft>
                          <a:spcPts val="200"/>
                        </a:spcAft>
                      </a:pPr>
                      <a:r>
                        <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rPr>
                        <a:t>Design</a:t>
                      </a:r>
                    </a:p>
                  </a:txBody>
                  <a:tcPr marL="72000" marR="72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BF41"/>
                    </a:solidFill>
                  </a:tcPr>
                </a:tc>
                <a:tc>
                  <a:txBody>
                    <a:bodyPr/>
                    <a:lstStyle/>
                    <a:p>
                      <a:pPr>
                        <a:lnSpc>
                          <a:spcPct val="110000"/>
                        </a:lnSpc>
                        <a:spcBef>
                          <a:spcPts val="200"/>
                        </a:spcBef>
                        <a:spcAft>
                          <a:spcPts val="200"/>
                        </a:spcAft>
                      </a:pPr>
                      <a:r>
                        <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rPr>
                        <a:t>Futures</a:t>
                      </a:r>
                    </a:p>
                  </a:txBody>
                  <a:tcPr marL="72000" marR="72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7953"/>
                    </a:solidFill>
                  </a:tcPr>
                </a:tc>
                <a:extLst>
                  <a:ext uri="{0D108BD9-81ED-4DB2-BD59-A6C34878D82A}">
                    <a16:rowId xmlns:a16="http://schemas.microsoft.com/office/drawing/2014/main" val="2471720158"/>
                  </a:ext>
                </a:extLst>
              </a:tr>
              <a:tr h="959424">
                <a:tc>
                  <a:txBody>
                    <a:bodyPr/>
                    <a:lstStyle/>
                    <a:p>
                      <a:pPr>
                        <a:lnSpc>
                          <a:spcPct val="100000"/>
                        </a:lnSpc>
                        <a:spcBef>
                          <a:spcPts val="0"/>
                        </a:spcBef>
                        <a:spcAft>
                          <a:spcPts val="0"/>
                        </a:spcAft>
                      </a:pPr>
                      <a:r>
                        <a:rPr lang="en-AU" sz="900" kern="1200" dirty="0">
                          <a:solidFill>
                            <a:schemeClr val="tx1"/>
                          </a:solidFill>
                          <a:effectLst/>
                          <a:latin typeface="+mn-lt"/>
                          <a:ea typeface="+mn-ea"/>
                          <a:cs typeface="+mn-cs"/>
                        </a:rPr>
                        <a:t>All life forms, including human life, are connected through Earth’s systems (geosphere, biosphere, hydrosphere and atmosphere) on which they depend for their wellbeing and survival. (SS1) </a:t>
                      </a:r>
                      <a:r>
                        <a:rPr lang="en-US" sz="900" b="0" dirty="0">
                          <a:solidFill>
                            <a:sysClr val="windowText" lastClr="000000"/>
                          </a:solidFill>
                          <a:effectLst/>
                          <a:latin typeface="+mn-lt"/>
                        </a:rPr>
                        <a:t> </a:t>
                      </a:r>
                      <a:endParaRPr lang="en-AU" sz="900" b="0" dirty="0">
                        <a:solidFill>
                          <a:sysClr val="windowText" lastClr="000000"/>
                        </a:solidFill>
                        <a:effectLst/>
                        <a:latin typeface="+mn-lt"/>
                        <a:ea typeface="Times New Roman" panose="02020603050405020304" pitchFamily="18" charset="0"/>
                        <a:cs typeface="Arial" panose="020B0604020202020204" pitchFamily="34" charset="0"/>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0000"/>
                        </a:lnSpc>
                        <a:spcBef>
                          <a:spcPts val="200"/>
                        </a:spcBef>
                        <a:spcAft>
                          <a:spcPts val="200"/>
                        </a:spcAft>
                      </a:pPr>
                      <a:r>
                        <a:rPr lang="en-AU" sz="900" kern="1200" dirty="0">
                          <a:solidFill>
                            <a:schemeClr val="tx1"/>
                          </a:solidFill>
                          <a:effectLst/>
                          <a:latin typeface="+mn-lt"/>
                          <a:ea typeface="+mn-ea"/>
                          <a:cs typeface="+mn-cs"/>
                        </a:rPr>
                        <a:t>World views that recognise the interdependence of Earth’s systems, and value diversity, equity and social justice, are essential for achieving sustainability. (SW1) </a:t>
                      </a:r>
                      <a:endParaRPr lang="en-AU" sz="900" b="0" dirty="0">
                        <a:solidFill>
                          <a:sysClr val="windowText" lastClr="000000"/>
                        </a:solidFill>
                        <a:effectLs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AU" sz="900" kern="1200" dirty="0">
                          <a:solidFill>
                            <a:schemeClr val="tx1"/>
                          </a:solidFill>
                          <a:effectLst/>
                          <a:latin typeface="+mn-lt"/>
                          <a:ea typeface="+mn-ea"/>
                          <a:cs typeface="+mn-cs"/>
                        </a:rPr>
                        <a:t>Sustainably designed products, environments and services aim to minimise the impact on or restore the quality and diversity of environmental, social and economic systems. (SD1) </a:t>
                      </a:r>
                      <a:endParaRPr lang="en-AU" sz="900" b="0" dirty="0">
                        <a:solidFill>
                          <a:sysClr val="windowText" lastClr="000000"/>
                        </a:solidFill>
                        <a:effectLst/>
                        <a:latin typeface="+mn-l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AU" sz="900" kern="1200" dirty="0">
                          <a:solidFill>
                            <a:schemeClr val="tx1"/>
                          </a:solidFill>
                          <a:effectLst/>
                          <a:latin typeface="+mn-lt"/>
                          <a:ea typeface="+mn-ea"/>
                          <a:cs typeface="+mn-cs"/>
                        </a:rPr>
                        <a:t>Sustainable futures are achieved through informed individual, community, business and political action that values local, national and global equity and fairness across generations into the future. (SF1) </a:t>
                      </a:r>
                      <a:endParaRPr lang="en-AU" sz="900" b="0" dirty="0">
                        <a:solidFill>
                          <a:sysClr val="windowText" lastClr="000000"/>
                        </a:solidFill>
                        <a:effectLs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032955"/>
                  </a:ext>
                </a:extLst>
              </a:tr>
              <a:tr h="984947">
                <a:tc>
                  <a:txBody>
                    <a:bodyPr/>
                    <a:lstStyle/>
                    <a:p>
                      <a:pPr fontAlgn="base">
                        <a:lnSpc>
                          <a:spcPct val="100000"/>
                        </a:lnSpc>
                        <a:spcBef>
                          <a:spcPts val="0"/>
                        </a:spcBef>
                        <a:spcAft>
                          <a:spcPts val="0"/>
                        </a:spcAft>
                        <a:buNone/>
                      </a:pPr>
                      <a:r>
                        <a:rPr lang="en-AU" sz="900" dirty="0">
                          <a:solidFill>
                            <a:srgbClr val="222222"/>
                          </a:solidFill>
                          <a:effectLst/>
                          <a:latin typeface="+mn-lt"/>
                          <a:ea typeface="Times New Roman" panose="02020603050405020304" pitchFamily="18" charset="0"/>
                        </a:rPr>
                        <a:t>Sustainable patterns of living require the responsible use of resources, maintenance of clean air, water and soils, and preservation or restoration of healthy environments. (SS2) </a:t>
                      </a:r>
                      <a:endParaRPr lang="en-AU" sz="900" dirty="0">
                        <a:solidFill>
                          <a:srgbClr val="005D93"/>
                        </a:solidFill>
                        <a:effectLst/>
                        <a:latin typeface="+mn-lt"/>
                        <a:ea typeface="Calibri" panose="020F0502020204030204" pitchFamily="34" charset="0"/>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r>
                        <a:rPr lang="en-AU" sz="900" kern="1200" dirty="0">
                          <a:solidFill>
                            <a:schemeClr val="tx1"/>
                          </a:solidFill>
                          <a:effectLst/>
                          <a:latin typeface="+mn-lt"/>
                          <a:ea typeface="+mn-ea"/>
                          <a:cs typeface="+mn-cs"/>
                        </a:rPr>
                        <a:t>World views are formed by experiences at personal, local, national and global levels, and </a:t>
                      </a:r>
                      <a:br>
                        <a:rPr lang="en-AU" sz="900" kern="1200" dirty="0">
                          <a:solidFill>
                            <a:schemeClr val="tx1"/>
                          </a:solidFill>
                          <a:effectLst/>
                          <a:latin typeface="+mn-lt"/>
                          <a:ea typeface="+mn-ea"/>
                          <a:cs typeface="+mn-cs"/>
                        </a:rPr>
                      </a:br>
                      <a:r>
                        <a:rPr lang="en-AU" sz="900" kern="1200" dirty="0">
                          <a:solidFill>
                            <a:schemeClr val="tx1"/>
                          </a:solidFill>
                          <a:effectLst/>
                          <a:latin typeface="+mn-lt"/>
                          <a:ea typeface="+mn-ea"/>
                          <a:cs typeface="+mn-cs"/>
                        </a:rPr>
                        <a:t>are linked to individual, community, business and political actions </a:t>
                      </a:r>
                      <a:br>
                        <a:rPr lang="en-AU" sz="900" kern="1200" dirty="0">
                          <a:solidFill>
                            <a:schemeClr val="tx1"/>
                          </a:solidFill>
                          <a:effectLst/>
                          <a:latin typeface="+mn-lt"/>
                          <a:ea typeface="+mn-ea"/>
                          <a:cs typeface="+mn-cs"/>
                        </a:rPr>
                      </a:br>
                      <a:r>
                        <a:rPr lang="en-AU" sz="900" kern="1200" dirty="0">
                          <a:solidFill>
                            <a:schemeClr val="tx1"/>
                          </a:solidFill>
                          <a:effectLst/>
                          <a:latin typeface="+mn-lt"/>
                          <a:ea typeface="+mn-ea"/>
                          <a:cs typeface="+mn-cs"/>
                        </a:rPr>
                        <a:t>for sustainability. (SW2) </a:t>
                      </a:r>
                      <a:endParaRPr lang="en-AU" sz="900" b="0" kern="100" dirty="0">
                        <a:solidFill>
                          <a:schemeClr val="tx1"/>
                        </a:solidFill>
                        <a:effectLs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AU" sz="900" kern="1200" dirty="0">
                          <a:solidFill>
                            <a:schemeClr val="tx1"/>
                          </a:solidFill>
                          <a:effectLst/>
                          <a:latin typeface="+mn-lt"/>
                          <a:ea typeface="+mn-ea"/>
                          <a:cs typeface="+mn-cs"/>
                        </a:rPr>
                        <a:t>Creative and innovative design is integral to the identification of new ways of sustainable living. (SD2) </a:t>
                      </a:r>
                      <a:endParaRPr lang="en-AU" sz="900" b="0" kern="100" dirty="0">
                        <a:solidFill>
                          <a:schemeClr val="tx1"/>
                        </a:solidFill>
                        <a:effectLst/>
                        <a:latin typeface="+mn-l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AU" sz="900" kern="1200" dirty="0">
                          <a:solidFill>
                            <a:schemeClr val="tx1"/>
                          </a:solidFill>
                          <a:effectLst/>
                          <a:latin typeface="+mn-lt"/>
                          <a:ea typeface="+mn-ea"/>
                          <a:cs typeface="+mn-cs"/>
                        </a:rPr>
                        <a:t>Sustainable futures require individuals to seek information, identify solutions, reflect on and evaluate past actions, and collaborate with and influence others as they work towards a </a:t>
                      </a:r>
                      <a:br>
                        <a:rPr lang="en-AU" sz="900" kern="1200" dirty="0">
                          <a:solidFill>
                            <a:schemeClr val="tx1"/>
                          </a:solidFill>
                          <a:effectLst/>
                          <a:latin typeface="+mn-lt"/>
                          <a:ea typeface="+mn-ea"/>
                          <a:cs typeface="+mn-cs"/>
                        </a:rPr>
                      </a:br>
                      <a:r>
                        <a:rPr lang="en-AU" sz="900" kern="1200" dirty="0">
                          <a:solidFill>
                            <a:schemeClr val="tx1"/>
                          </a:solidFill>
                          <a:effectLst/>
                          <a:latin typeface="+mn-lt"/>
                          <a:ea typeface="+mn-ea"/>
                          <a:cs typeface="+mn-cs"/>
                        </a:rPr>
                        <a:t>desired change. (SF2) </a:t>
                      </a:r>
                      <a:endParaRPr lang="en-AU" sz="900" b="0" kern="100" dirty="0">
                        <a:solidFill>
                          <a:schemeClr val="tx1"/>
                        </a:solidFill>
                        <a:effectLs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9516732"/>
                  </a:ext>
                </a:extLst>
              </a:tr>
              <a:tr h="994639">
                <a:tc>
                  <a:txBody>
                    <a:bodyPr/>
                    <a:lstStyle/>
                    <a:p>
                      <a:pPr>
                        <a:lnSpc>
                          <a:spcPct val="100000"/>
                        </a:lnSpc>
                        <a:spcBef>
                          <a:spcPts val="0"/>
                        </a:spcBef>
                        <a:spcAft>
                          <a:spcPts val="0"/>
                        </a:spcAft>
                        <a:tabLst>
                          <a:tab pos="144145" algn="l"/>
                        </a:tabLst>
                      </a:pPr>
                      <a:r>
                        <a:rPr lang="en-AU" sz="900" kern="1200" dirty="0">
                          <a:solidFill>
                            <a:schemeClr val="tx1"/>
                          </a:solidFill>
                          <a:effectLst/>
                          <a:latin typeface="+mn-lt"/>
                          <a:ea typeface="+mn-ea"/>
                          <a:cs typeface="+mn-cs"/>
                        </a:rPr>
                        <a:t>Social, economic and political systems influence the sustainability </a:t>
                      </a:r>
                      <a:br>
                        <a:rPr lang="en-AU" sz="900" kern="1200" dirty="0">
                          <a:solidFill>
                            <a:schemeClr val="tx1"/>
                          </a:solidFill>
                          <a:effectLst/>
                          <a:latin typeface="+mn-lt"/>
                          <a:ea typeface="+mn-ea"/>
                          <a:cs typeface="+mn-cs"/>
                        </a:rPr>
                      </a:br>
                      <a:r>
                        <a:rPr lang="en-AU" sz="900" kern="1200" dirty="0">
                          <a:solidFill>
                            <a:schemeClr val="tx1"/>
                          </a:solidFill>
                          <a:effectLst/>
                          <a:latin typeface="+mn-lt"/>
                          <a:ea typeface="+mn-ea"/>
                          <a:cs typeface="+mn-cs"/>
                        </a:rPr>
                        <a:t>of Earth’s systems. (SS3) </a:t>
                      </a:r>
                      <a:endParaRPr lang="en-AU" sz="900" b="0" kern="100" dirty="0">
                        <a:solidFill>
                          <a:schemeClr val="tx1"/>
                        </a:solidFill>
                        <a:effectLst/>
                        <a:latin typeface="+mn-l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endParaRPr lang="en-AU" sz="1000" b="0" kern="100" dirty="0">
                        <a:solidFill>
                          <a:schemeClr val="tx1"/>
                        </a:solidFill>
                        <a:effectLs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fontAlgn="base">
                        <a:lnSpc>
                          <a:spcPct val="100000"/>
                        </a:lnSpc>
                        <a:spcBef>
                          <a:spcPts val="0"/>
                        </a:spcBef>
                        <a:spcAft>
                          <a:spcPts val="0"/>
                        </a:spcAft>
                        <a:buNone/>
                      </a:pPr>
                      <a:r>
                        <a:rPr lang="en-AU" sz="900" dirty="0">
                          <a:solidFill>
                            <a:srgbClr val="222222"/>
                          </a:solidFill>
                          <a:effectLst/>
                          <a:latin typeface="+mn-lt"/>
                          <a:ea typeface="Times New Roman" panose="02020603050405020304" pitchFamily="18" charset="0"/>
                        </a:rPr>
                        <a:t>Sustainable design requires an awareness of place, past practices, research and technological developments, and balanced judgements based on projected environmental, social and economic impacts. (SD3) </a:t>
                      </a:r>
                      <a:endParaRPr lang="en-AU" sz="900" dirty="0">
                        <a:solidFill>
                          <a:srgbClr val="005D93"/>
                        </a:solidFill>
                        <a:effectLst/>
                        <a:latin typeface="+mn-lt"/>
                        <a:ea typeface="Calibri" panose="020F0502020204030204" pitchFamily="34" charset="0"/>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endParaRPr lang="en-AU" sz="1000" b="0" kern="100" dirty="0">
                        <a:solidFill>
                          <a:schemeClr val="tx1"/>
                        </a:solidFill>
                        <a:effectLst/>
                      </a:endParaRPr>
                    </a:p>
                  </a:txBody>
                  <a:tcPr marL="72000" marR="108000" marT="72000" marB="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4096089"/>
                  </a:ext>
                </a:extLst>
              </a:tr>
            </a:tbl>
          </a:graphicData>
        </a:graphic>
      </p:graphicFrame>
      <p:sp>
        <p:nvSpPr>
          <p:cNvPr id="5" name="Oval 4">
            <a:extLst>
              <a:ext uri="{FF2B5EF4-FFF2-40B4-BE49-F238E27FC236}">
                <a16:creationId xmlns:a16="http://schemas.microsoft.com/office/drawing/2014/main" id="{D66FA9DE-A21C-E619-EB1C-BBA67FF1FA62}"/>
              </a:ext>
            </a:extLst>
          </p:cNvPr>
          <p:cNvSpPr/>
          <p:nvPr/>
        </p:nvSpPr>
        <p:spPr>
          <a:xfrm>
            <a:off x="7924803" y="3718559"/>
            <a:ext cx="1027611" cy="9927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a:extLst>
              <a:ext uri="{FF2B5EF4-FFF2-40B4-BE49-F238E27FC236}">
                <a16:creationId xmlns:a16="http://schemas.microsoft.com/office/drawing/2014/main" id="{9A9BD86F-399D-4896-8EEC-7263817A7C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48070" y="3509009"/>
            <a:ext cx="1036937" cy="992777"/>
          </a:xfrm>
          <a:prstGeom prst="rect">
            <a:avLst/>
          </a:prstGeom>
        </p:spPr>
      </p:pic>
    </p:spTree>
    <p:extLst>
      <p:ext uri="{BB962C8B-B14F-4D97-AF65-F5344CB8AC3E}">
        <p14:creationId xmlns:p14="http://schemas.microsoft.com/office/powerpoint/2010/main" val="333224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4486E-5D6A-D99F-7A9D-C9385748D8DF}"/>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4275914D-38FF-B767-801E-882CDA42B140}"/>
              </a:ext>
            </a:extLst>
          </p:cNvPr>
          <p:cNvGraphicFramePr/>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B5DA1BE3-7EA8-8D14-8FEF-F5445FB2DE7C}"/>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1682821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67AF536-333F-CCA3-6699-B57155A5C896}"/>
              </a:ext>
            </a:extLst>
          </p:cNvPr>
          <p:cNvSpPr>
            <a:spLocks noGrp="1"/>
          </p:cNvSpPr>
          <p:nvPr>
            <p:ph type="title"/>
          </p:nvPr>
        </p:nvSpPr>
        <p:spPr>
          <a:xfrm>
            <a:off x="327025" y="274637"/>
            <a:ext cx="8496000" cy="360000"/>
          </a:xfrm>
        </p:spPr>
        <p:txBody>
          <a:bodyPr/>
          <a:lstStyle/>
          <a:p>
            <a:r>
              <a:rPr lang="en-AU" dirty="0"/>
              <a:t>Sustainability: Key connections</a:t>
            </a:r>
          </a:p>
        </p:txBody>
      </p:sp>
      <p:pic>
        <p:nvPicPr>
          <p:cNvPr id="3" name="Picture 2">
            <a:extLst>
              <a:ext uri="{FF2B5EF4-FFF2-40B4-BE49-F238E27FC236}">
                <a16:creationId xmlns:a16="http://schemas.microsoft.com/office/drawing/2014/main" id="{FF576C7B-EEDA-144F-809B-0262A8254349}"/>
              </a:ext>
            </a:extLst>
          </p:cNvPr>
          <p:cNvPicPr>
            <a:picLocks noChangeAspect="1"/>
          </p:cNvPicPr>
          <p:nvPr/>
        </p:nvPicPr>
        <p:blipFill>
          <a:blip r:embed="rId3"/>
          <a:srcRect t="1059"/>
          <a:stretch/>
        </p:blipFill>
        <p:spPr>
          <a:xfrm>
            <a:off x="4253016" y="897699"/>
            <a:ext cx="3244908" cy="3475198"/>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D8415FCB-86BF-63F7-AD6E-5903945AE8A4}"/>
              </a:ext>
            </a:extLst>
          </p:cNvPr>
          <p:cNvGrpSpPr/>
          <p:nvPr/>
        </p:nvGrpSpPr>
        <p:grpSpPr>
          <a:xfrm>
            <a:off x="777206" y="1060382"/>
            <a:ext cx="1945222" cy="2850209"/>
            <a:chOff x="1282297" y="1099915"/>
            <a:chExt cx="1751128" cy="2677682"/>
          </a:xfrm>
        </p:grpSpPr>
        <p:sp>
          <p:nvSpPr>
            <p:cNvPr id="12" name="Rectangle: Rounded Corners 11">
              <a:extLst>
                <a:ext uri="{FF2B5EF4-FFF2-40B4-BE49-F238E27FC236}">
                  <a16:creationId xmlns:a16="http://schemas.microsoft.com/office/drawing/2014/main" id="{F037FE38-0752-A29F-1451-14D7A84A8C99}"/>
                </a:ext>
              </a:extLst>
            </p:cNvPr>
            <p:cNvSpPr/>
            <p:nvPr/>
          </p:nvSpPr>
          <p:spPr>
            <a:xfrm>
              <a:off x="1286878" y="1099915"/>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9" name="Rectangle: Rounded Corners 8">
              <a:extLst>
                <a:ext uri="{FF2B5EF4-FFF2-40B4-BE49-F238E27FC236}">
                  <a16:creationId xmlns:a16="http://schemas.microsoft.com/office/drawing/2014/main" id="{02CCE38E-771B-BBB9-E141-FA3D752AE8A1}"/>
                </a:ext>
              </a:extLst>
            </p:cNvPr>
            <p:cNvSpPr/>
            <p:nvPr/>
          </p:nvSpPr>
          <p:spPr>
            <a:xfrm>
              <a:off x="1282297" y="2001829"/>
              <a:ext cx="1746547" cy="873273"/>
            </a:xfrm>
            <a:prstGeom prst="roundRect">
              <a:avLst>
                <a:gd name="adj" fmla="val 10000"/>
              </a:avLst>
            </a:prstGeom>
            <a:solidFill>
              <a:srgbClr val="21578A"/>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endParaRPr lang="en-AU" sz="2200" dirty="0">
                <a:cs typeface="Arial"/>
              </a:endParaRPr>
            </a:p>
          </p:txBody>
        </p:sp>
        <p:sp>
          <p:nvSpPr>
            <p:cNvPr id="7" name="Rectangle: Rounded Corners 6">
              <a:extLst>
                <a:ext uri="{FF2B5EF4-FFF2-40B4-BE49-F238E27FC236}">
                  <a16:creationId xmlns:a16="http://schemas.microsoft.com/office/drawing/2014/main" id="{19716612-6623-6D57-BE1B-C37DB2630D8F}"/>
                </a:ext>
              </a:extLst>
            </p:cNvPr>
            <p:cNvSpPr/>
            <p:nvPr/>
          </p:nvSpPr>
          <p:spPr>
            <a:xfrm>
              <a:off x="1282297" y="2904324"/>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spTree>
    <p:extLst>
      <p:ext uri="{BB962C8B-B14F-4D97-AF65-F5344CB8AC3E}">
        <p14:creationId xmlns:p14="http://schemas.microsoft.com/office/powerpoint/2010/main" val="2041894844"/>
      </p:ext>
    </p:extLst>
  </p:cSld>
  <p:clrMapOvr>
    <a:masterClrMapping/>
  </p:clrMapOvr>
</p:sld>
</file>

<file path=ppt/theme/theme1.xml><?xml version="1.0" encoding="utf-8"?>
<a:theme xmlns:a="http://schemas.openxmlformats.org/drawingml/2006/main" name="QCAA title slides">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iQ_v9.0_widescreen_ppt_16x9_CC_BY_v32_nv.potx" id="{62C1BA0B-0870-4331-8089-11B2392E9119}" vid="{76930CA2-23DB-410B-8AE7-A193D4C54B55}"/>
    </a:ext>
  </a:extLst>
</a:theme>
</file>

<file path=ppt/theme/theme2.xml><?xml version="1.0" encoding="utf-8"?>
<a:theme xmlns:a="http://schemas.openxmlformats.org/drawingml/2006/main" name="QCAA content">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iQ_v9.0_widescreen_ppt_16x9_CC_BY_v32_nv.potx" id="{62C1BA0B-0870-4331-8089-11B2392E9119}" vid="{667631DB-8345-47BA-8C7F-8CF6E0A2BF41}"/>
    </a:ext>
  </a:extLst>
</a:theme>
</file>

<file path=ppt/theme/theme3.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0d7b946-3027-4b33-9e00-b894cda58cf9" xsi:nil="true"/>
    <lcf76f155ced4ddcb4097134ff3c332f xmlns="1aeb0db8-a023-4f83-a675-fc900e5c4eb0">
      <Terms xmlns="http://schemas.microsoft.com/office/infopath/2007/PartnerControls"/>
    </lcf76f155ced4ddcb4097134ff3c332f>
    <Importance xmlns="1aeb0db8-a023-4f83-a675-fc900e5c4eb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F5BDE2E028BB54FA59D70F05D0F50EA" ma:contentTypeVersion="20" ma:contentTypeDescription="Create a new document." ma:contentTypeScope="" ma:versionID="362dd6777467b5ab1b5574c5f0456714">
  <xsd:schema xmlns:xsd="http://www.w3.org/2001/XMLSchema" xmlns:xs="http://www.w3.org/2001/XMLSchema" xmlns:p="http://schemas.microsoft.com/office/2006/metadata/properties" xmlns:ns2="1aeb0db8-a023-4f83-a675-fc900e5c4eb0" xmlns:ns3="70d7b946-3027-4b33-9e00-b894cda58cf9" targetNamespace="http://schemas.microsoft.com/office/2006/metadata/properties" ma:root="true" ma:fieldsID="9b776ede4d04c0005c8903bd86ccc936" ns2:_="" ns3:_="">
    <xsd:import namespace="1aeb0db8-a023-4f83-a675-fc900e5c4eb0"/>
    <xsd:import namespace="70d7b946-3027-4b33-9e00-b894cda58cf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Importanc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b0db8-a023-4f83-a675-fc900e5c4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f2c4c05-e133-4f8d-bdce-5ffb582b20b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Importance" ma:index="27" nillable="true" ma:displayName="Importance" ma:format="Dropdown" ma:internalName="Importanc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0d7b946-3027-4b33-9e00-b894cda58cf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dbbd0b1-ed4b-48c8-b662-ab8d617ded48}" ma:internalName="TaxCatchAll" ma:showField="CatchAllData" ma:web="70d7b946-3027-4b33-9e00-b894cda58c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A5DEBD03-5E9C-40A0-804B-944DDB9E62A1}">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70d7b946-3027-4b33-9e00-b894cda58cf9"/>
    <ds:schemaRef ds:uri="1aeb0db8-a023-4f83-a675-fc900e5c4eb0"/>
    <ds:schemaRef ds:uri="http://www.w3.org/XML/1998/namespace"/>
    <ds:schemaRef ds:uri="http://purl.org/dc/dcmitype/"/>
  </ds:schemaRefs>
</ds:datastoreItem>
</file>

<file path=customXml/itemProps2.xml><?xml version="1.0" encoding="utf-8"?>
<ds:datastoreItem xmlns:ds="http://schemas.openxmlformats.org/officeDocument/2006/customXml" ds:itemID="{EDA77BE4-CF67-4226-9F4E-C978C110A14F}">
  <ds:schemaRefs>
    <ds:schemaRef ds:uri="1aeb0db8-a023-4f83-a675-fc900e5c4eb0"/>
    <ds:schemaRef ds:uri="70d7b946-3027-4b33-9e00-b894cda58c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E3A8AC4-414B-4AD5-A315-29792D52C4EF}">
  <ds:schemaRefs>
    <ds:schemaRef ds:uri="http://schemas.microsoft.com/sharepoint/v3/contenttype/forms"/>
  </ds:schemaRefs>
</ds:datastoreItem>
</file>

<file path=customXml/itemProps4.xml><?xml version="1.0" encoding="utf-8"?>
<ds:datastoreItem xmlns:ds="http://schemas.openxmlformats.org/officeDocument/2006/customXml" ds:itemID="{30EB03FA-64B5-490B-A173-1B58C836D18A}">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ACiQ_v9.0_widescreen_ppt_16x9_CC_BY (2)</Template>
  <TotalTime>1156</TotalTime>
  <Words>4431</Words>
  <Application>Microsoft Office PowerPoint</Application>
  <PresentationFormat>On-screen Show (16:9)</PresentationFormat>
  <Paragraphs>309</Paragraphs>
  <Slides>29</Slides>
  <Notes>29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Courier New</vt:lpstr>
      <vt:lpstr>Segoe UI</vt:lpstr>
      <vt:lpstr>Times New Roman</vt:lpstr>
      <vt:lpstr>Wingdings</vt:lpstr>
      <vt:lpstr>QCAA title slides</vt:lpstr>
      <vt:lpstr>QCAA content</vt:lpstr>
      <vt:lpstr>P–10 Embedding the Sustainability  cross-curriculum priority (CCP) in planning</vt:lpstr>
      <vt:lpstr>PowerPoint Presentation</vt:lpstr>
      <vt:lpstr>Overview</vt:lpstr>
      <vt:lpstr>Three-dimensional Australian Curriculum v9.0 </vt:lpstr>
      <vt:lpstr>Sustainability: Structure</vt:lpstr>
      <vt:lpstr>Sustainability: Structure</vt:lpstr>
      <vt:lpstr>Organising ideas</vt:lpstr>
      <vt:lpstr>Overview</vt:lpstr>
      <vt:lpstr>Sustainability: Key connections</vt:lpstr>
      <vt:lpstr>Exploring an organising idea</vt:lpstr>
      <vt:lpstr>Sustainability: Downloads</vt:lpstr>
      <vt:lpstr>Overview</vt:lpstr>
      <vt:lpstr>An approach for embedding the CCP in planning </vt:lpstr>
      <vt:lpstr>PowerPoint Presentation</vt:lpstr>
      <vt:lpstr>Identify relevant organising ideas</vt:lpstr>
      <vt:lpstr>Identify relevant organising ideas</vt:lpstr>
      <vt:lpstr>Identify organising ideas: Systems</vt:lpstr>
      <vt:lpstr>Organising ideas: Design</vt:lpstr>
      <vt:lpstr>Organising ideas: Futures</vt:lpstr>
      <vt:lpstr>Clarify and contextualise </vt:lpstr>
      <vt:lpstr>Contextual engagement</vt:lpstr>
      <vt:lpstr>Language and resources</vt:lpstr>
      <vt:lpstr>Overview</vt:lpstr>
      <vt:lpstr>Cross-curriculum priorities resources</vt:lpstr>
      <vt:lpstr>PowerPoint Presentation</vt:lpstr>
      <vt:lpstr>References</vt:lpstr>
      <vt:lpstr>Acknowledgments</vt:lpstr>
      <vt:lpstr>Copyright notice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P–10 Embedding the Sustainability cross-curriculum priority (CCP) in planning</dc:title>
  <dc:creator>Queensland Curriculum and Assessment Authority</dc:creator>
  <cp:lastModifiedBy>Joy Constantino</cp:lastModifiedBy>
  <cp:revision>34</cp:revision>
  <cp:lastPrinted>2025-11-07T07:21:28Z</cp:lastPrinted>
  <dcterms:created xsi:type="dcterms:W3CDTF">2026-05-10T22:30:09Z</dcterms:created>
  <dcterms:modified xsi:type="dcterms:W3CDTF">2026-08-20T03:16:06Z</dcterms:modified>
  <cp:category>260877</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27700.0000000000</vt:lpwstr>
  </property>
  <property fmtid="{D5CDD505-2E9C-101B-9397-08002B2CF9AE}" pid="3" name="Category">
    <vt:lpwstr>Presentations</vt:lpwstr>
  </property>
  <property fmtid="{D5CDD505-2E9C-101B-9397-08002B2CF9AE}" pid="4" name="PublishingExpirationDate">
    <vt:lpwstr/>
  </property>
  <property fmtid="{D5CDD505-2E9C-101B-9397-08002B2CF9AE}" pid="5" name="PublishingStartDate">
    <vt:lpwstr/>
  </property>
  <property fmtid="{D5CDD505-2E9C-101B-9397-08002B2CF9AE}" pid="6" name="ContentTypeId">
    <vt:lpwstr>0x0101001F5BDE2E028BB54FA59D70F05D0F50EA</vt:lpwstr>
  </property>
  <property fmtid="{D5CDD505-2E9C-101B-9397-08002B2CF9AE}" pid="7" name="MediaServiceImageTags">
    <vt:lpwstr/>
  </property>
</Properties>
</file>