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090" r:id="rId5"/>
    <p:sldMasterId id="2147484070" r:id="rId6"/>
  </p:sldMasterIdLst>
  <p:notesMasterIdLst>
    <p:notesMasterId r:id="rId37"/>
  </p:notesMasterIdLst>
  <p:handoutMasterIdLst>
    <p:handoutMasterId r:id="rId38"/>
  </p:handoutMasterIdLst>
  <p:sldIdLst>
    <p:sldId id="284" r:id="rId7"/>
    <p:sldId id="5357" r:id="rId8"/>
    <p:sldId id="5981" r:id="rId9"/>
    <p:sldId id="4843" r:id="rId10"/>
    <p:sldId id="5928" r:id="rId11"/>
    <p:sldId id="5926" r:id="rId12"/>
    <p:sldId id="5138" r:id="rId13"/>
    <p:sldId id="5985" r:id="rId14"/>
    <p:sldId id="5958" r:id="rId15"/>
    <p:sldId id="5959" r:id="rId16"/>
    <p:sldId id="5910" r:id="rId17"/>
    <p:sldId id="5989" r:id="rId18"/>
    <p:sldId id="5746" r:id="rId19"/>
    <p:sldId id="5993" r:id="rId20"/>
    <p:sldId id="5295" r:id="rId21"/>
    <p:sldId id="5938" r:id="rId22"/>
    <p:sldId id="5935" r:id="rId23"/>
    <p:sldId id="5936" r:id="rId24"/>
    <p:sldId id="5937" r:id="rId25"/>
    <p:sldId id="5750" r:id="rId26"/>
    <p:sldId id="5352" r:id="rId27"/>
    <p:sldId id="5353" r:id="rId28"/>
    <p:sldId id="5333" r:id="rId29"/>
    <p:sldId id="5991" r:id="rId30"/>
    <p:sldId id="5995" r:id="rId31"/>
    <p:sldId id="5997" r:id="rId32"/>
    <p:sldId id="4881" r:id="rId33"/>
    <p:sldId id="4882" r:id="rId34"/>
    <p:sldId id="5961" r:id="rId35"/>
    <p:sldId id="5992" r:id="rId36"/>
  </p:sldIdLst>
  <p:sldSz cx="9144000" cy="5143500" type="screen16x9"/>
  <p:notesSz cx="6807200" cy="9939338"/>
  <p:defaultTextStyle>
    <a:defPPr>
      <a:defRPr lang="en-AU"/>
    </a:defPPr>
    <a:lvl1pPr algn="l" rtl="0" fontAlgn="base">
      <a:spcBef>
        <a:spcPct val="50000"/>
      </a:spcBef>
      <a:spcAft>
        <a:spcPct val="0"/>
      </a:spcAft>
      <a:defRPr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395" userDrawn="1">
          <p15:clr>
            <a:srgbClr val="A4A3A4"/>
          </p15:clr>
        </p15:guide>
        <p15:guide id="5" pos="2880">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860015-DD0A-E845-F92C-4F43D4613FAD}" name="Niza Villanueva" initials="NV" userId="S::Niza.Villanueva@qcaa.qld.edu.au::1483ef76-3754-4f81-b8f0-91b8182cdca2" providerId="AD"/>
  <p188:author id="{8863F22E-8E5B-DCEA-1B51-7ABE0C6702CD}" name="Shannyn McSweeney" initials="SM" userId="S::Shannyn.McSweeney@qcaa.qld.edu.au::305e6775-da44-41fe-a46a-e3cddad11a43" providerId="AD"/>
  <p188:author id="{66E25A6A-F683-5FDE-C3DA-FAAC0E787E77}" name="Bree Attard" initials="BA" userId="S::Bree.Attard@qcaa.qld.edu.au::ee0fc01b-0282-4037-9e70-e905474ef80a" providerId="AD"/>
  <p188:author id="{A2AA436B-1829-136B-D14B-155239C67989}" name="Nikki Patton" initials="NP" userId="S::Nikki.Patton@qcaa.qld.edu.au::6cf95a0d-1d52-42d8-9035-3b7c1a6b5217" providerId="AD"/>
  <p188:author id="{197AB96D-4A4B-CF62-8C31-25C4A2EE13AA}" name="Hannah Rock" initials="HR" userId="S::hannah.rock@qcaa.qld.edu.au::a140cc76-6c61-4df5-a5dd-c5ab8762e97d" providerId="AD"/>
  <p188:author id="{CEBF296E-E8B4-2A5E-DE80-9302DADA5877}" name="Nathan Christensen" initials="NC" userId="S::Nathan.Christensen@qcaa.qld.edu.au::22b75b36-1d07-4a2c-8bfe-4531ecb1e802" providerId="AD"/>
  <p188:author id="{5191657A-6F77-E087-7C39-A7CA4B8F81E5}" name="Katherine Capper" initials="KC" userId="S::Katherine.Capper@qcaa.qld.edu.au::56791b1a-5b9b-47d5-b55c-12ccd9aba2e4" providerId="AD"/>
  <p188:author id="{15AC27B4-7C00-0777-ADEC-FFD3891E67C9}" name="Shannyn McSweeney" initials="SM" userId="S::shannyn.mcsweeney@qcaa.qld.edu.au::305e6775-da44-41fe-a46a-e3cddad11a43" providerId="AD"/>
  <p188:author id="{BFBFB7B9-A00D-1E16-673C-784E999FD3D2}" name="Hannah Rock" initials="HR" userId="S::Hannah.Rock@qcaa.qld.edu.au::a140cc76-6c61-4df5-a5dd-c5ab8762e97d" providerId="AD"/>
  <p188:author id="{F718EFBE-F24C-E01F-1056-5BC9ECFE7348}" name="Fred Crawford" initials="FC" userId="Fred Crawford" providerId="None"/>
  <p188:author id="{73F89CE6-FFCC-9AA7-0852-14FD1723603E}" name="Nichola Stephenson" initials="NS" userId="S::Nichola.Stephenson@qcaa.qld.edu.au::2f848b96-33cf-4635-a773-25613dec98bc" providerId="AD"/>
  <p188:author id="{1E5C68F4-5B66-C151-49BA-9D0A669B6038}" name="Nikki Patton" initials="NP" userId="S::nikki.patton@qcaa.qld.edu.au::6cf95a0d-1d52-42d8-9035-3b7c1a6b5217" providerId="AD"/>
  <p188:author id="{3D0DB4F4-0F33-473C-8BC0-2571330F0D75}" name="Bree Attard" initials="BA" userId="S::bree.attard@qcaa.qld.edu.au::ee0fc01b-0282-4037-9e70-e905474ef80a" providerId="AD"/>
  <p188:author id="{25E6FBFB-793D-F919-8A99-A1FF34364586}" name="Jessica Turley" initials="JT" userId="S::Jessica.Turley@qcaa.qld.edu.au::2df35bb3-0a37-41d5-97c6-f1d2b8a89c8d" providerId="AD"/>
  <p188:author id="{DC649DFD-2C0F-CABA-B7DC-AFE79CF9C743}" name="Amandine Coquiere" initials="AC" userId="S::Amandine.Coquiere@qcaa.qld.edu.au::39fe9436-840d-45d6-9286-ee4d8e41bdd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lena Bond" initials="HB" lastIdx="1" clrIdx="0">
    <p:extLst>
      <p:ext uri="{19B8F6BF-5375-455C-9EA6-DF929625EA0E}">
        <p15:presenceInfo xmlns:p15="http://schemas.microsoft.com/office/powerpoint/2012/main" userId="S-1-5-21-2406935999-1983212525-3895035740-37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F0FF"/>
    <a:srgbClr val="CEE79D"/>
    <a:srgbClr val="808080"/>
    <a:srgbClr val="C00000"/>
    <a:srgbClr val="DCE4EF"/>
    <a:srgbClr val="33CCFF"/>
    <a:srgbClr val="C0C0C0"/>
    <a:srgbClr val="21578A"/>
    <a:srgbClr val="FFFFFF"/>
    <a:srgbClr val="E0D6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029" autoAdjust="0"/>
  </p:normalViewPr>
  <p:slideViewPr>
    <p:cSldViewPr snapToGrid="0">
      <p:cViewPr varScale="1">
        <p:scale>
          <a:sx n="83" d="100"/>
          <a:sy n="83" d="100"/>
        </p:scale>
        <p:origin x="1450" y="62"/>
      </p:cViewPr>
      <p:guideLst>
        <p:guide orient="horz" pos="395"/>
        <p:guide pos="2880"/>
      </p:guideLst>
    </p:cSldViewPr>
  </p:slideViewPr>
  <p:notesTextViewPr>
    <p:cViewPr>
      <p:scale>
        <a:sx n="1" d="1"/>
        <a:sy n="1" d="1"/>
      </p:scale>
      <p:origin x="0" y="0"/>
    </p:cViewPr>
  </p:notesTextViewPr>
  <p:notesViewPr>
    <p:cSldViewPr snapToGrid="0">
      <p:cViewPr varScale="1">
        <p:scale>
          <a:sx n="75" d="100"/>
          <a:sy n="75" d="100"/>
        </p:scale>
        <p:origin x="4020" y="54"/>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phldr="0" custT="1"/>
      <dgm:spPr>
        <a:solidFill>
          <a:schemeClr val="bg1"/>
        </a:solidFill>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Identifying connections to learning area content</a:t>
          </a:r>
          <a:endParaRPr lang="en-AU" sz="2000" dirty="0">
            <a:solidFill>
              <a:srgbClr val="7F7F7F"/>
            </a:solidFill>
            <a:ea typeface="+mn-ea"/>
            <a:cs typeface="+mn-cs"/>
          </a:endParaRPr>
        </a:p>
      </dgm:t>
    </dgm:pt>
    <dgm:pt modelId="{4FA15440-57B5-4D22-BD1F-A73BD84C347E}" type="parTrans" cxnId="{A449FFFB-C2A8-4302-B428-67D1F24B59DC}">
      <dgm:prSet/>
      <dgm:spPr/>
      <dgm:t>
        <a:bodyPr/>
        <a:lstStyle/>
        <a:p>
          <a:endParaRPr lang="en-AU"/>
        </a:p>
      </dgm:t>
    </dgm:pt>
    <dgm:pt modelId="{2008C229-2C1F-48CC-B3DC-92CBB1EFD7EB}" type="sibTrans" cxnId="{A449FFFB-C2A8-4302-B428-67D1F24B59DC}">
      <dgm:prSet/>
      <dgm:spPr/>
      <dgm:t>
        <a:bodyPr/>
        <a:lstStyle/>
        <a:p>
          <a:endParaRPr lang="en-AU"/>
        </a:p>
      </dgm:t>
    </dgm:pt>
    <dgm:pt modelId="{2B7C5141-CF8E-4A6D-AEBE-0B3F7C0673FF}">
      <dgm:prSet phldrT="[Text]" phldr="0" custT="1"/>
      <dgm:spPr>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Embedding the CCP in planning</a:t>
          </a:r>
          <a:endParaRPr lang="en-AU" sz="2000" dirty="0">
            <a:solidFill>
              <a:srgbClr val="7F7F7F"/>
            </a:solidFill>
            <a:ea typeface="+mn-ea"/>
            <a:cs typeface="+mn-cs"/>
          </a:endParaRPr>
        </a:p>
      </dgm:t>
    </dgm:pt>
    <dgm:pt modelId="{4F682A49-8BDA-46F1-B437-2DA50C8044B9}" type="parTrans" cxnId="{637AA6CF-3B85-401D-A3A8-1365112CD7EF}">
      <dgm:prSet/>
      <dgm:spPr/>
      <dgm:t>
        <a:bodyPr/>
        <a:lstStyle/>
        <a:p>
          <a:endParaRPr lang="en-AU"/>
        </a:p>
      </dgm:t>
    </dgm:pt>
    <dgm:pt modelId="{6D00062D-691A-445A-A579-0D2C48842691}" type="sibTrans" cxnId="{637AA6CF-3B85-401D-A3A8-1365112CD7EF}">
      <dgm:prSet/>
      <dgm:spPr/>
      <dgm:t>
        <a:bodyPr/>
        <a:lstStyle/>
        <a:p>
          <a:endParaRPr lang="en-AU"/>
        </a:p>
      </dgm:t>
    </dgm:pt>
    <dgm:pt modelId="{6E92ACAD-3A19-4A9E-9797-5A7C1ED3A348}">
      <dgm:prSet phldrT="[Text]" phldr="0" custT="1"/>
      <dgm:spPr>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Next steps</a:t>
          </a:r>
          <a:endParaRPr lang="en-AU" sz="2000" dirty="0">
            <a:solidFill>
              <a:srgbClr val="7F7F7F"/>
            </a:solidFill>
            <a:ea typeface="+mn-ea"/>
            <a:cs typeface="+mn-cs"/>
          </a:endParaRPr>
        </a:p>
      </dgm:t>
    </dgm:pt>
    <dgm:pt modelId="{13840441-D51A-48B1-B777-F3B1522466F9}" type="parTrans" cxnId="{984E4305-48CD-4DBA-AC17-D560C5B938A6}">
      <dgm:prSet/>
      <dgm:spPr/>
      <dgm:t>
        <a:bodyPr/>
        <a:lstStyle/>
        <a:p>
          <a:endParaRPr lang="en-AU"/>
        </a:p>
      </dgm:t>
    </dgm:pt>
    <dgm:pt modelId="{668B195E-818C-4876-8D98-DF816AA904AB}" type="sibTrans" cxnId="{984E4305-48CD-4DBA-AC17-D560C5B938A6}">
      <dgm:prSet/>
      <dgm:spPr/>
      <dgm:t>
        <a:bodyPr/>
        <a:lstStyle/>
        <a:p>
          <a:endParaRPr lang="en-AU"/>
        </a:p>
      </dgm:t>
    </dgm:pt>
    <dgm:pt modelId="{46E53488-D830-4EAD-938D-8F2EAE81F035}">
      <dgm:prSet phldrT="[Text]" phldr="0" custT="1"/>
      <dgm:spPr>
        <a:solidFill>
          <a:schemeClr val="accent2"/>
        </a:solidFill>
        <a:ln>
          <a:solidFill>
            <a:schemeClr val="accent1"/>
          </a:solidFill>
        </a:ln>
      </dgm:spPr>
      <dgm:t>
        <a:bodyPr lIns="180000"/>
        <a:lstStyle/>
        <a:p>
          <a:pPr algn="l" rtl="0">
            <a:lnSpc>
              <a:spcPct val="90000"/>
            </a:lnSpc>
          </a:pPr>
          <a:r>
            <a:rPr lang="en-AU" sz="2000" dirty="0">
              <a:solidFill>
                <a:srgbClr val="FFFFFF"/>
              </a:solidFill>
              <a:latin typeface="Arial"/>
              <a:ea typeface="+mn-ea"/>
              <a:cs typeface="+mn-cs"/>
            </a:rPr>
            <a:t>Understanding the Aboriginal and Torres Strait Islander histories and cultures CCP</a:t>
          </a:r>
          <a:endParaRPr lang="en-AU" sz="2000" dirty="0">
            <a:solidFill>
              <a:srgbClr val="FFFFFF"/>
            </a:solidFill>
            <a:ea typeface="+mn-ea"/>
            <a:cs typeface="+mn-cs"/>
          </a:endParaRPr>
        </a:p>
      </dgm:t>
    </dgm:pt>
    <dgm:pt modelId="{4E23166A-94EF-4542-879E-8B0467E13EA7}" type="parTrans" cxnId="{60311C67-2980-4103-AA04-5D981BBE1D5B}">
      <dgm:prSet/>
      <dgm:spPr/>
      <dgm:t>
        <a:bodyPr/>
        <a:lstStyle/>
        <a:p>
          <a:endParaRPr lang="en-AU"/>
        </a:p>
      </dgm:t>
    </dgm:pt>
    <dgm:pt modelId="{D921DDA5-AAF8-4B3B-8F15-5C88B37225A8}" type="sibTrans" cxnId="{60311C67-2980-4103-AA04-5D981BBE1D5B}">
      <dgm:prSet/>
      <dgm:spPr/>
      <dgm:t>
        <a:bodyPr/>
        <a:lstStyle/>
        <a:p>
          <a:endParaRPr lang="en-AU"/>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dgm:pt>
    <dgm:pt modelId="{7BC8A2D5-9A86-408E-99C9-7BE1993863C4}" type="pres">
      <dgm:prSet presAssocID="{6D00062D-691A-445A-A579-0D2C48842691}" presName="spacer" presStyleCnt="0"/>
      <dgm:spPr/>
    </dgm:pt>
    <dgm:pt modelId="{D0AB3594-A9BA-4A6B-8129-08B7BC2712ED}" type="pres">
      <dgm:prSet presAssocID="{6E92ACAD-3A19-4A9E-9797-5A7C1ED3A348}" presName="parentText" presStyleLbl="node1" presStyleIdx="3" presStyleCnt="4" custScaleX="99940" custLinFactNeighborX="-1512">
        <dgm:presLayoutVars>
          <dgm:chMax val="0"/>
          <dgm:bulletEnabled val="1"/>
        </dgm:presLayoutVars>
      </dgm:prSet>
      <dgm:spPr/>
    </dgm:pt>
  </dgm:ptLst>
  <dgm:cxnLst>
    <dgm:cxn modelId="{984E4305-48CD-4DBA-AC17-D560C5B938A6}" srcId="{5DCA8860-6E0C-4D73-8500-7F028E5A7EB7}" destId="{6E92ACAD-3A19-4A9E-9797-5A7C1ED3A348}" srcOrd="3" destOrd="0" parTransId="{13840441-D51A-48B1-B777-F3B1522466F9}" sibTransId="{668B195E-818C-4876-8D98-DF816AA904AB}"/>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F51DB5E2-CED0-44ED-813C-8B05E0F7015B}" type="presOf" srcId="{6E92ACAD-3A19-4A9E-9797-5A7C1ED3A348}" destId="{D0AB3594-A9BA-4A6B-8129-08B7BC2712ED}" srcOrd="0" destOrd="0" presId="urn:microsoft.com/office/officeart/2005/8/layout/vList2"/>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D7292E23-8F5D-4A24-B2F5-2E7D54571381}" type="presParOf" srcId="{1DE85E65-7EC4-4EA7-AB45-997E3D27E0F8}" destId="{D0AB3594-A9BA-4A6B-8129-08B7BC2712ED}"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phldr="0" custT="1"/>
      <dgm:spPr>
        <a:solidFill>
          <a:schemeClr val="accent2"/>
        </a:solidFill>
        <a:ln>
          <a:solidFill>
            <a:schemeClr val="accent1"/>
          </a:solidFill>
        </a:ln>
      </dgm:spPr>
      <dgm:t>
        <a:bodyPr lIns="180000"/>
        <a:lstStyle/>
        <a:p>
          <a:pPr algn="l" rtl="0">
            <a:lnSpc>
              <a:spcPct val="90000"/>
            </a:lnSpc>
          </a:pPr>
          <a:r>
            <a:rPr lang="en-AU" sz="2000" dirty="0">
              <a:solidFill>
                <a:srgbClr val="FFFFFF"/>
              </a:solidFill>
              <a:latin typeface="Arial"/>
              <a:ea typeface="+mn-ea"/>
              <a:cs typeface="+mn-cs"/>
            </a:rPr>
            <a:t>Identifying connections to learning area content</a:t>
          </a:r>
          <a:endParaRPr lang="en-AU" sz="2000" dirty="0">
            <a:solidFill>
              <a:srgbClr val="FFFFFF"/>
            </a:solidFill>
            <a:ea typeface="+mn-ea"/>
            <a:cs typeface="+mn-cs"/>
          </a:endParaRPr>
        </a:p>
      </dgm:t>
    </dgm:pt>
    <dgm:pt modelId="{4FA15440-57B5-4D22-BD1F-A73BD84C347E}" type="parTrans" cxnId="{A449FFFB-C2A8-4302-B428-67D1F24B59DC}">
      <dgm:prSet/>
      <dgm:spPr/>
      <dgm:t>
        <a:bodyPr/>
        <a:lstStyle/>
        <a:p>
          <a:endParaRPr lang="en-AU"/>
        </a:p>
      </dgm:t>
    </dgm:pt>
    <dgm:pt modelId="{2008C229-2C1F-48CC-B3DC-92CBB1EFD7EB}" type="sibTrans" cxnId="{A449FFFB-C2A8-4302-B428-67D1F24B59DC}">
      <dgm:prSet/>
      <dgm:spPr/>
      <dgm:t>
        <a:bodyPr/>
        <a:lstStyle/>
        <a:p>
          <a:endParaRPr lang="en-AU"/>
        </a:p>
      </dgm:t>
    </dgm:pt>
    <dgm:pt modelId="{2B7C5141-CF8E-4A6D-AEBE-0B3F7C0673FF}">
      <dgm:prSet phldrT="[Text]" phldr="0" custT="1"/>
      <dgm:spPr>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Embedding the CCP in planning</a:t>
          </a:r>
          <a:endParaRPr lang="en-AU" sz="2000" dirty="0">
            <a:solidFill>
              <a:srgbClr val="7F7F7F"/>
            </a:solidFill>
            <a:ea typeface="+mn-ea"/>
            <a:cs typeface="+mn-cs"/>
          </a:endParaRPr>
        </a:p>
      </dgm:t>
    </dgm:pt>
    <dgm:pt modelId="{4F682A49-8BDA-46F1-B437-2DA50C8044B9}" type="parTrans" cxnId="{637AA6CF-3B85-401D-A3A8-1365112CD7EF}">
      <dgm:prSet/>
      <dgm:spPr/>
      <dgm:t>
        <a:bodyPr/>
        <a:lstStyle/>
        <a:p>
          <a:endParaRPr lang="en-AU"/>
        </a:p>
      </dgm:t>
    </dgm:pt>
    <dgm:pt modelId="{6D00062D-691A-445A-A579-0D2C48842691}" type="sibTrans" cxnId="{637AA6CF-3B85-401D-A3A8-1365112CD7EF}">
      <dgm:prSet/>
      <dgm:spPr/>
      <dgm:t>
        <a:bodyPr/>
        <a:lstStyle/>
        <a:p>
          <a:endParaRPr lang="en-AU"/>
        </a:p>
      </dgm:t>
    </dgm:pt>
    <dgm:pt modelId="{6E92ACAD-3A19-4A9E-9797-5A7C1ED3A348}">
      <dgm:prSet phldrT="[Text]" phldr="0" custT="1"/>
      <dgm:spPr>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Next steps</a:t>
          </a:r>
          <a:endParaRPr lang="en-AU" sz="2000" dirty="0">
            <a:solidFill>
              <a:srgbClr val="7F7F7F"/>
            </a:solidFill>
            <a:ea typeface="+mn-ea"/>
            <a:cs typeface="+mn-cs"/>
          </a:endParaRPr>
        </a:p>
      </dgm:t>
    </dgm:pt>
    <dgm:pt modelId="{13840441-D51A-48B1-B777-F3B1522466F9}" type="parTrans" cxnId="{984E4305-48CD-4DBA-AC17-D560C5B938A6}">
      <dgm:prSet/>
      <dgm:spPr/>
      <dgm:t>
        <a:bodyPr/>
        <a:lstStyle/>
        <a:p>
          <a:endParaRPr lang="en-AU"/>
        </a:p>
      </dgm:t>
    </dgm:pt>
    <dgm:pt modelId="{668B195E-818C-4876-8D98-DF816AA904AB}" type="sibTrans" cxnId="{984E4305-48CD-4DBA-AC17-D560C5B938A6}">
      <dgm:prSet/>
      <dgm:spPr/>
      <dgm:t>
        <a:bodyPr/>
        <a:lstStyle/>
        <a:p>
          <a:endParaRPr lang="en-AU"/>
        </a:p>
      </dgm:t>
    </dgm:pt>
    <dgm:pt modelId="{46E53488-D830-4EAD-938D-8F2EAE81F035}">
      <dgm:prSet phldrT="[Text]" phldr="0" custT="1"/>
      <dgm:spPr>
        <a:solidFill>
          <a:schemeClr val="bg1"/>
        </a:solidFill>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Understanding the Aboriginal and Torres Strait Islander histories and cultures CCP</a:t>
          </a:r>
          <a:endParaRPr lang="en-AU" sz="2000" dirty="0">
            <a:solidFill>
              <a:srgbClr val="7F7F7F"/>
            </a:solidFill>
            <a:ea typeface="+mn-ea"/>
            <a:cs typeface="+mn-cs"/>
          </a:endParaRPr>
        </a:p>
      </dgm:t>
    </dgm:pt>
    <dgm:pt modelId="{4E23166A-94EF-4542-879E-8B0467E13EA7}" type="parTrans" cxnId="{60311C67-2980-4103-AA04-5D981BBE1D5B}">
      <dgm:prSet/>
      <dgm:spPr/>
      <dgm:t>
        <a:bodyPr/>
        <a:lstStyle/>
        <a:p>
          <a:endParaRPr lang="en-AU"/>
        </a:p>
      </dgm:t>
    </dgm:pt>
    <dgm:pt modelId="{D921DDA5-AAF8-4B3B-8F15-5C88B37225A8}" type="sibTrans" cxnId="{60311C67-2980-4103-AA04-5D981BBE1D5B}">
      <dgm:prSet/>
      <dgm:spPr/>
      <dgm:t>
        <a:bodyPr/>
        <a:lstStyle/>
        <a:p>
          <a:endParaRPr lang="en-AU"/>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dgm:pt>
    <dgm:pt modelId="{7BC8A2D5-9A86-408E-99C9-7BE1993863C4}" type="pres">
      <dgm:prSet presAssocID="{6D00062D-691A-445A-A579-0D2C48842691}" presName="spacer" presStyleCnt="0"/>
      <dgm:spPr/>
    </dgm:pt>
    <dgm:pt modelId="{D0AB3594-A9BA-4A6B-8129-08B7BC2712ED}" type="pres">
      <dgm:prSet presAssocID="{6E92ACAD-3A19-4A9E-9797-5A7C1ED3A348}" presName="parentText" presStyleLbl="node1" presStyleIdx="3" presStyleCnt="4" custScaleX="99940" custLinFactNeighborX="-1512">
        <dgm:presLayoutVars>
          <dgm:chMax val="0"/>
          <dgm:bulletEnabled val="1"/>
        </dgm:presLayoutVars>
      </dgm:prSet>
      <dgm:spPr/>
    </dgm:pt>
  </dgm:ptLst>
  <dgm:cxnLst>
    <dgm:cxn modelId="{984E4305-48CD-4DBA-AC17-D560C5B938A6}" srcId="{5DCA8860-6E0C-4D73-8500-7F028E5A7EB7}" destId="{6E92ACAD-3A19-4A9E-9797-5A7C1ED3A348}" srcOrd="3" destOrd="0" parTransId="{13840441-D51A-48B1-B777-F3B1522466F9}" sibTransId="{668B195E-818C-4876-8D98-DF816AA904AB}"/>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F51DB5E2-CED0-44ED-813C-8B05E0F7015B}" type="presOf" srcId="{6E92ACAD-3A19-4A9E-9797-5A7C1ED3A348}" destId="{D0AB3594-A9BA-4A6B-8129-08B7BC2712ED}" srcOrd="0" destOrd="0" presId="urn:microsoft.com/office/officeart/2005/8/layout/vList2"/>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D7292E23-8F5D-4A24-B2F5-2E7D54571381}" type="presParOf" srcId="{1DE85E65-7EC4-4EA7-AB45-997E3D27E0F8}" destId="{D0AB3594-A9BA-4A6B-8129-08B7BC2712ED}"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phldr="0" custT="1"/>
      <dgm:spPr>
        <a:solidFill>
          <a:schemeClr val="bg1"/>
        </a:solidFill>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Identifying connections to learning area content</a:t>
          </a:r>
          <a:endParaRPr lang="en-AU" sz="2000" dirty="0">
            <a:solidFill>
              <a:srgbClr val="7F7F7F"/>
            </a:solidFill>
            <a:ea typeface="+mn-ea"/>
            <a:cs typeface="+mn-cs"/>
          </a:endParaRPr>
        </a:p>
      </dgm:t>
    </dgm:pt>
    <dgm:pt modelId="{4FA15440-57B5-4D22-BD1F-A73BD84C347E}" type="parTrans" cxnId="{A449FFFB-C2A8-4302-B428-67D1F24B59DC}">
      <dgm:prSet/>
      <dgm:spPr/>
      <dgm:t>
        <a:bodyPr/>
        <a:lstStyle/>
        <a:p>
          <a:endParaRPr lang="en-AU"/>
        </a:p>
      </dgm:t>
    </dgm:pt>
    <dgm:pt modelId="{2008C229-2C1F-48CC-B3DC-92CBB1EFD7EB}" type="sibTrans" cxnId="{A449FFFB-C2A8-4302-B428-67D1F24B59DC}">
      <dgm:prSet/>
      <dgm:spPr/>
      <dgm:t>
        <a:bodyPr/>
        <a:lstStyle/>
        <a:p>
          <a:endParaRPr lang="en-AU"/>
        </a:p>
      </dgm:t>
    </dgm:pt>
    <dgm:pt modelId="{2B7C5141-CF8E-4A6D-AEBE-0B3F7C0673FF}">
      <dgm:prSet phldrT="[Text]" phldr="0" custT="1"/>
      <dgm:spPr>
        <a:solidFill>
          <a:schemeClr val="accent2"/>
        </a:solidFill>
        <a:ln>
          <a:solidFill>
            <a:schemeClr val="accent1"/>
          </a:solidFill>
        </a:ln>
      </dgm:spPr>
      <dgm:t>
        <a:bodyPr lIns="180000"/>
        <a:lstStyle/>
        <a:p>
          <a:pPr algn="l" rtl="0">
            <a:lnSpc>
              <a:spcPct val="90000"/>
            </a:lnSpc>
          </a:pPr>
          <a:r>
            <a:rPr lang="en-AU" sz="2000" dirty="0">
              <a:solidFill>
                <a:srgbClr val="FFFFFF"/>
              </a:solidFill>
              <a:latin typeface="Arial"/>
              <a:ea typeface="+mn-ea"/>
              <a:cs typeface="+mn-cs"/>
            </a:rPr>
            <a:t>Embedding the CCP in planning</a:t>
          </a:r>
          <a:endParaRPr lang="en-AU" sz="2000" dirty="0">
            <a:solidFill>
              <a:srgbClr val="FFFFFF"/>
            </a:solidFill>
            <a:ea typeface="+mn-ea"/>
            <a:cs typeface="+mn-cs"/>
          </a:endParaRPr>
        </a:p>
      </dgm:t>
    </dgm:pt>
    <dgm:pt modelId="{4F682A49-8BDA-46F1-B437-2DA50C8044B9}" type="parTrans" cxnId="{637AA6CF-3B85-401D-A3A8-1365112CD7EF}">
      <dgm:prSet/>
      <dgm:spPr/>
      <dgm:t>
        <a:bodyPr/>
        <a:lstStyle/>
        <a:p>
          <a:endParaRPr lang="en-AU"/>
        </a:p>
      </dgm:t>
    </dgm:pt>
    <dgm:pt modelId="{6D00062D-691A-445A-A579-0D2C48842691}" type="sibTrans" cxnId="{637AA6CF-3B85-401D-A3A8-1365112CD7EF}">
      <dgm:prSet/>
      <dgm:spPr/>
      <dgm:t>
        <a:bodyPr/>
        <a:lstStyle/>
        <a:p>
          <a:endParaRPr lang="en-AU"/>
        </a:p>
      </dgm:t>
    </dgm:pt>
    <dgm:pt modelId="{6E92ACAD-3A19-4A9E-9797-5A7C1ED3A348}">
      <dgm:prSet phldrT="[Text]" phldr="0" custT="1"/>
      <dgm:spPr>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Next steps</a:t>
          </a:r>
          <a:endParaRPr lang="en-AU" sz="2000" dirty="0">
            <a:solidFill>
              <a:srgbClr val="7F7F7F"/>
            </a:solidFill>
            <a:ea typeface="+mn-ea"/>
            <a:cs typeface="+mn-cs"/>
          </a:endParaRPr>
        </a:p>
      </dgm:t>
    </dgm:pt>
    <dgm:pt modelId="{13840441-D51A-48B1-B777-F3B1522466F9}" type="parTrans" cxnId="{984E4305-48CD-4DBA-AC17-D560C5B938A6}">
      <dgm:prSet/>
      <dgm:spPr/>
      <dgm:t>
        <a:bodyPr/>
        <a:lstStyle/>
        <a:p>
          <a:endParaRPr lang="en-AU"/>
        </a:p>
      </dgm:t>
    </dgm:pt>
    <dgm:pt modelId="{668B195E-818C-4876-8D98-DF816AA904AB}" type="sibTrans" cxnId="{984E4305-48CD-4DBA-AC17-D560C5B938A6}">
      <dgm:prSet/>
      <dgm:spPr/>
      <dgm:t>
        <a:bodyPr/>
        <a:lstStyle/>
        <a:p>
          <a:endParaRPr lang="en-AU"/>
        </a:p>
      </dgm:t>
    </dgm:pt>
    <dgm:pt modelId="{46E53488-D830-4EAD-938D-8F2EAE81F035}">
      <dgm:prSet phldrT="[Text]" custT="1"/>
      <dgm:spPr>
        <a:solidFill>
          <a:schemeClr val="bg1"/>
        </a:solidFill>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Understanding the Aboriginal and Torres Strait Islander histories and cultures CCP</a:t>
          </a:r>
          <a:endParaRPr lang="en-AU" sz="2000" dirty="0">
            <a:solidFill>
              <a:srgbClr val="7F7F7F"/>
            </a:solidFill>
            <a:ea typeface="+mn-ea"/>
            <a:cs typeface="+mn-cs"/>
          </a:endParaRPr>
        </a:p>
      </dgm:t>
    </dgm:pt>
    <dgm:pt modelId="{4E23166A-94EF-4542-879E-8B0467E13EA7}" type="parTrans" cxnId="{60311C67-2980-4103-AA04-5D981BBE1D5B}">
      <dgm:prSet/>
      <dgm:spPr/>
      <dgm:t>
        <a:bodyPr/>
        <a:lstStyle/>
        <a:p>
          <a:endParaRPr lang="en-AU"/>
        </a:p>
      </dgm:t>
    </dgm:pt>
    <dgm:pt modelId="{D921DDA5-AAF8-4B3B-8F15-5C88B37225A8}" type="sibTrans" cxnId="{60311C67-2980-4103-AA04-5D981BBE1D5B}">
      <dgm:prSet/>
      <dgm:spPr/>
      <dgm:t>
        <a:bodyPr/>
        <a:lstStyle/>
        <a:p>
          <a:endParaRPr lang="en-AU"/>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dgm:pt>
    <dgm:pt modelId="{7BC8A2D5-9A86-408E-99C9-7BE1993863C4}" type="pres">
      <dgm:prSet presAssocID="{6D00062D-691A-445A-A579-0D2C48842691}" presName="spacer" presStyleCnt="0"/>
      <dgm:spPr/>
    </dgm:pt>
    <dgm:pt modelId="{D0AB3594-A9BA-4A6B-8129-08B7BC2712ED}" type="pres">
      <dgm:prSet presAssocID="{6E92ACAD-3A19-4A9E-9797-5A7C1ED3A348}" presName="parentText" presStyleLbl="node1" presStyleIdx="3" presStyleCnt="4" custScaleX="99940" custLinFactNeighborX="-1512">
        <dgm:presLayoutVars>
          <dgm:chMax val="0"/>
          <dgm:bulletEnabled val="1"/>
        </dgm:presLayoutVars>
      </dgm:prSet>
      <dgm:spPr/>
    </dgm:pt>
  </dgm:ptLst>
  <dgm:cxnLst>
    <dgm:cxn modelId="{984E4305-48CD-4DBA-AC17-D560C5B938A6}" srcId="{5DCA8860-6E0C-4D73-8500-7F028E5A7EB7}" destId="{6E92ACAD-3A19-4A9E-9797-5A7C1ED3A348}" srcOrd="3" destOrd="0" parTransId="{13840441-D51A-48B1-B777-F3B1522466F9}" sibTransId="{668B195E-818C-4876-8D98-DF816AA904AB}"/>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F51DB5E2-CED0-44ED-813C-8B05E0F7015B}" type="presOf" srcId="{6E92ACAD-3A19-4A9E-9797-5A7C1ED3A348}" destId="{D0AB3594-A9BA-4A6B-8129-08B7BC2712ED}" srcOrd="0" destOrd="0" presId="urn:microsoft.com/office/officeart/2005/8/layout/vList2"/>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D7292E23-8F5D-4A24-B2F5-2E7D54571381}" type="presParOf" srcId="{1DE85E65-7EC4-4EA7-AB45-997E3D27E0F8}" destId="{D0AB3594-A9BA-4A6B-8129-08B7BC2712ED}"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phldr="0" custT="1"/>
      <dgm:spPr>
        <a:solidFill>
          <a:schemeClr val="bg1"/>
        </a:solidFill>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Identifying connections to learning area content</a:t>
          </a:r>
          <a:endParaRPr lang="en-AU" sz="2000" dirty="0">
            <a:solidFill>
              <a:srgbClr val="7F7F7F"/>
            </a:solidFill>
            <a:ea typeface="+mn-ea"/>
            <a:cs typeface="+mn-cs"/>
          </a:endParaRPr>
        </a:p>
      </dgm:t>
    </dgm:pt>
    <dgm:pt modelId="{4FA15440-57B5-4D22-BD1F-A73BD84C347E}" type="parTrans" cxnId="{A449FFFB-C2A8-4302-B428-67D1F24B59DC}">
      <dgm:prSet/>
      <dgm:spPr/>
      <dgm:t>
        <a:bodyPr/>
        <a:lstStyle/>
        <a:p>
          <a:endParaRPr lang="en-AU"/>
        </a:p>
      </dgm:t>
    </dgm:pt>
    <dgm:pt modelId="{2008C229-2C1F-48CC-B3DC-92CBB1EFD7EB}" type="sibTrans" cxnId="{A449FFFB-C2A8-4302-B428-67D1F24B59DC}">
      <dgm:prSet/>
      <dgm:spPr/>
      <dgm:t>
        <a:bodyPr/>
        <a:lstStyle/>
        <a:p>
          <a:endParaRPr lang="en-AU"/>
        </a:p>
      </dgm:t>
    </dgm:pt>
    <dgm:pt modelId="{2B7C5141-CF8E-4A6D-AEBE-0B3F7C0673FF}">
      <dgm:prSet phldrT="[Text]" phldr="0" custT="1"/>
      <dgm:spPr>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Embedding the CCP in planning</a:t>
          </a:r>
          <a:endParaRPr lang="en-AU" sz="2000" dirty="0">
            <a:solidFill>
              <a:srgbClr val="7F7F7F"/>
            </a:solidFill>
            <a:ea typeface="+mn-ea"/>
            <a:cs typeface="+mn-cs"/>
          </a:endParaRPr>
        </a:p>
      </dgm:t>
    </dgm:pt>
    <dgm:pt modelId="{4F682A49-8BDA-46F1-B437-2DA50C8044B9}" type="parTrans" cxnId="{637AA6CF-3B85-401D-A3A8-1365112CD7EF}">
      <dgm:prSet/>
      <dgm:spPr/>
      <dgm:t>
        <a:bodyPr/>
        <a:lstStyle/>
        <a:p>
          <a:endParaRPr lang="en-AU"/>
        </a:p>
      </dgm:t>
    </dgm:pt>
    <dgm:pt modelId="{6D00062D-691A-445A-A579-0D2C48842691}" type="sibTrans" cxnId="{637AA6CF-3B85-401D-A3A8-1365112CD7EF}">
      <dgm:prSet/>
      <dgm:spPr/>
      <dgm:t>
        <a:bodyPr/>
        <a:lstStyle/>
        <a:p>
          <a:endParaRPr lang="en-AU"/>
        </a:p>
      </dgm:t>
    </dgm:pt>
    <dgm:pt modelId="{6E92ACAD-3A19-4A9E-9797-5A7C1ED3A348}">
      <dgm:prSet phldrT="[Text]" phldr="0" custT="1"/>
      <dgm:spPr>
        <a:solidFill>
          <a:schemeClr val="accent2"/>
        </a:solidFill>
        <a:ln>
          <a:solidFill>
            <a:schemeClr val="accent1"/>
          </a:solidFill>
        </a:ln>
      </dgm:spPr>
      <dgm:t>
        <a:bodyPr lIns="180000"/>
        <a:lstStyle/>
        <a:p>
          <a:pPr algn="l" rtl="0">
            <a:lnSpc>
              <a:spcPct val="90000"/>
            </a:lnSpc>
          </a:pPr>
          <a:r>
            <a:rPr lang="en-AU" sz="2000" dirty="0">
              <a:solidFill>
                <a:srgbClr val="FFFFFF"/>
              </a:solidFill>
              <a:latin typeface="Arial"/>
              <a:ea typeface="+mn-ea"/>
              <a:cs typeface="+mn-cs"/>
            </a:rPr>
            <a:t>Next steps</a:t>
          </a:r>
          <a:endParaRPr lang="en-AU" sz="2000" dirty="0">
            <a:solidFill>
              <a:srgbClr val="FFFFFF"/>
            </a:solidFill>
            <a:ea typeface="+mn-ea"/>
            <a:cs typeface="+mn-cs"/>
          </a:endParaRPr>
        </a:p>
      </dgm:t>
    </dgm:pt>
    <dgm:pt modelId="{13840441-D51A-48B1-B777-F3B1522466F9}" type="parTrans" cxnId="{984E4305-48CD-4DBA-AC17-D560C5B938A6}">
      <dgm:prSet/>
      <dgm:spPr/>
      <dgm:t>
        <a:bodyPr/>
        <a:lstStyle/>
        <a:p>
          <a:endParaRPr lang="en-AU"/>
        </a:p>
      </dgm:t>
    </dgm:pt>
    <dgm:pt modelId="{668B195E-818C-4876-8D98-DF816AA904AB}" type="sibTrans" cxnId="{984E4305-48CD-4DBA-AC17-D560C5B938A6}">
      <dgm:prSet/>
      <dgm:spPr/>
      <dgm:t>
        <a:bodyPr/>
        <a:lstStyle/>
        <a:p>
          <a:endParaRPr lang="en-AU"/>
        </a:p>
      </dgm:t>
    </dgm:pt>
    <dgm:pt modelId="{46E53488-D830-4EAD-938D-8F2EAE81F035}">
      <dgm:prSet phldrT="[Text]" phldr="0" custT="1"/>
      <dgm:spPr>
        <a:solidFill>
          <a:schemeClr val="bg1"/>
        </a:solidFill>
        <a:ln>
          <a:solidFill>
            <a:schemeClr val="accent1"/>
          </a:solidFill>
        </a:ln>
      </dgm:spPr>
      <dgm:t>
        <a:bodyPr lIns="180000"/>
        <a:lstStyle/>
        <a:p>
          <a:pPr algn="l" rtl="0">
            <a:lnSpc>
              <a:spcPct val="90000"/>
            </a:lnSpc>
          </a:pPr>
          <a:r>
            <a:rPr lang="en-AU" sz="2000" dirty="0">
              <a:solidFill>
                <a:srgbClr val="7F7F7F"/>
              </a:solidFill>
              <a:latin typeface="Arial"/>
              <a:ea typeface="+mn-ea"/>
              <a:cs typeface="+mn-cs"/>
            </a:rPr>
            <a:t>Understanding the Aboriginal and Torres Strait Islander histories and cultures CCP</a:t>
          </a:r>
          <a:endParaRPr lang="en-AU" sz="2000" dirty="0">
            <a:solidFill>
              <a:srgbClr val="7F7F7F"/>
            </a:solidFill>
            <a:ea typeface="+mn-ea"/>
            <a:cs typeface="+mn-cs"/>
          </a:endParaRPr>
        </a:p>
      </dgm:t>
    </dgm:pt>
    <dgm:pt modelId="{4E23166A-94EF-4542-879E-8B0467E13EA7}" type="parTrans" cxnId="{60311C67-2980-4103-AA04-5D981BBE1D5B}">
      <dgm:prSet/>
      <dgm:spPr/>
      <dgm:t>
        <a:bodyPr/>
        <a:lstStyle/>
        <a:p>
          <a:endParaRPr lang="en-AU"/>
        </a:p>
      </dgm:t>
    </dgm:pt>
    <dgm:pt modelId="{D921DDA5-AAF8-4B3B-8F15-5C88B37225A8}" type="sibTrans" cxnId="{60311C67-2980-4103-AA04-5D981BBE1D5B}">
      <dgm:prSet/>
      <dgm:spPr/>
      <dgm:t>
        <a:bodyPr/>
        <a:lstStyle/>
        <a:p>
          <a:endParaRPr lang="en-AU"/>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dgm:pt>
    <dgm:pt modelId="{7BC8A2D5-9A86-408E-99C9-7BE1993863C4}" type="pres">
      <dgm:prSet presAssocID="{6D00062D-691A-445A-A579-0D2C48842691}" presName="spacer" presStyleCnt="0"/>
      <dgm:spPr/>
    </dgm:pt>
    <dgm:pt modelId="{D0AB3594-A9BA-4A6B-8129-08B7BC2712ED}" type="pres">
      <dgm:prSet presAssocID="{6E92ACAD-3A19-4A9E-9797-5A7C1ED3A348}" presName="parentText" presStyleLbl="node1" presStyleIdx="3" presStyleCnt="4" custScaleX="99940" custLinFactNeighborX="-1512">
        <dgm:presLayoutVars>
          <dgm:chMax val="0"/>
          <dgm:bulletEnabled val="1"/>
        </dgm:presLayoutVars>
      </dgm:prSet>
      <dgm:spPr/>
    </dgm:pt>
  </dgm:ptLst>
  <dgm:cxnLst>
    <dgm:cxn modelId="{984E4305-48CD-4DBA-AC17-D560C5B938A6}" srcId="{5DCA8860-6E0C-4D73-8500-7F028E5A7EB7}" destId="{6E92ACAD-3A19-4A9E-9797-5A7C1ED3A348}" srcOrd="3" destOrd="0" parTransId="{13840441-D51A-48B1-B777-F3B1522466F9}" sibTransId="{668B195E-818C-4876-8D98-DF816AA904AB}"/>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F51DB5E2-CED0-44ED-813C-8B05E0F7015B}" type="presOf" srcId="{6E92ACAD-3A19-4A9E-9797-5A7C1ED3A348}" destId="{D0AB3594-A9BA-4A6B-8129-08B7BC2712ED}" srcOrd="0" destOrd="0" presId="urn:microsoft.com/office/officeart/2005/8/layout/vList2"/>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D7292E23-8F5D-4A24-B2F5-2E7D54571381}" type="presParOf" srcId="{1DE85E65-7EC4-4EA7-AB45-997E3D27E0F8}" destId="{D0AB3594-A9BA-4A6B-8129-08B7BC2712ED}"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20728"/>
          <a:ext cx="8495962" cy="823680"/>
        </a:xfrm>
        <a:prstGeom prst="roundRect">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FFFFFF"/>
              </a:solidFill>
              <a:latin typeface="Arial"/>
              <a:ea typeface="+mn-ea"/>
              <a:cs typeface="+mn-cs"/>
            </a:rPr>
            <a:t>Understanding the Aboriginal and Torres Strait Islander histories and cultures CCP</a:t>
          </a:r>
          <a:endParaRPr lang="en-AU" sz="2000" kern="1200" dirty="0">
            <a:solidFill>
              <a:srgbClr val="FFFFFF"/>
            </a:solidFill>
            <a:ea typeface="+mn-ea"/>
            <a:cs typeface="+mn-cs"/>
          </a:endParaRPr>
        </a:p>
      </dsp:txBody>
      <dsp:txXfrm>
        <a:off x="40209" y="60937"/>
        <a:ext cx="8415544" cy="743262"/>
      </dsp:txXfrm>
    </dsp:sp>
    <dsp:sp modelId="{8CF6C326-773F-4698-B821-5F39A72469DC}">
      <dsp:nvSpPr>
        <dsp:cNvPr id="0" name=""/>
        <dsp:cNvSpPr/>
      </dsp:nvSpPr>
      <dsp:spPr>
        <a:xfrm>
          <a:off x="0" y="9711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Identifying connections to learning area content</a:t>
          </a:r>
          <a:endParaRPr lang="en-AU" sz="2000" kern="1200" dirty="0">
            <a:solidFill>
              <a:srgbClr val="7F7F7F"/>
            </a:solidFill>
            <a:ea typeface="+mn-ea"/>
            <a:cs typeface="+mn-cs"/>
          </a:endParaRPr>
        </a:p>
      </dsp:txBody>
      <dsp:txXfrm>
        <a:off x="40209" y="1011337"/>
        <a:ext cx="8415544" cy="743262"/>
      </dsp:txXfrm>
    </dsp:sp>
    <dsp:sp modelId="{7FD3CC04-BC6F-4636-8E50-DEB908665CCF}">
      <dsp:nvSpPr>
        <dsp:cNvPr id="0" name=""/>
        <dsp:cNvSpPr/>
      </dsp:nvSpPr>
      <dsp:spPr>
        <a:xfrm>
          <a:off x="0" y="1921529"/>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Embedding the CCP in planning</a:t>
          </a:r>
          <a:endParaRPr lang="en-AU" sz="2000" kern="1200" dirty="0">
            <a:solidFill>
              <a:srgbClr val="7F7F7F"/>
            </a:solidFill>
            <a:ea typeface="+mn-ea"/>
            <a:cs typeface="+mn-cs"/>
          </a:endParaRPr>
        </a:p>
      </dsp:txBody>
      <dsp:txXfrm>
        <a:off x="40209" y="1961738"/>
        <a:ext cx="8415544" cy="743262"/>
      </dsp:txXfrm>
    </dsp:sp>
    <dsp:sp modelId="{D0AB3594-A9BA-4A6B-8129-08B7BC2712ED}">
      <dsp:nvSpPr>
        <dsp:cNvPr id="0" name=""/>
        <dsp:cNvSpPr/>
      </dsp:nvSpPr>
      <dsp:spPr>
        <a:xfrm>
          <a:off x="0" y="2871928"/>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Next steps</a:t>
          </a:r>
          <a:endParaRPr lang="en-AU" sz="2000" kern="1200" dirty="0">
            <a:solidFill>
              <a:srgbClr val="7F7F7F"/>
            </a:solidFill>
            <a:ea typeface="+mn-ea"/>
            <a:cs typeface="+mn-cs"/>
          </a:endParaRPr>
        </a:p>
      </dsp:txBody>
      <dsp:txXfrm>
        <a:off x="40209" y="2912137"/>
        <a:ext cx="8415544" cy="7432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207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Understanding the Aboriginal and Torres Strait Islander histories and cultures CCP</a:t>
          </a:r>
          <a:endParaRPr lang="en-AU" sz="2000" kern="1200" dirty="0">
            <a:solidFill>
              <a:srgbClr val="7F7F7F"/>
            </a:solidFill>
            <a:ea typeface="+mn-ea"/>
            <a:cs typeface="+mn-cs"/>
          </a:endParaRPr>
        </a:p>
      </dsp:txBody>
      <dsp:txXfrm>
        <a:off x="40209" y="60937"/>
        <a:ext cx="8415544" cy="743262"/>
      </dsp:txXfrm>
    </dsp:sp>
    <dsp:sp modelId="{8CF6C326-773F-4698-B821-5F39A72469DC}">
      <dsp:nvSpPr>
        <dsp:cNvPr id="0" name=""/>
        <dsp:cNvSpPr/>
      </dsp:nvSpPr>
      <dsp:spPr>
        <a:xfrm>
          <a:off x="0" y="971128"/>
          <a:ext cx="8495962" cy="823680"/>
        </a:xfrm>
        <a:prstGeom prst="roundRect">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FFFFFF"/>
              </a:solidFill>
              <a:latin typeface="Arial"/>
              <a:ea typeface="+mn-ea"/>
              <a:cs typeface="+mn-cs"/>
            </a:rPr>
            <a:t>Identifying connections to learning area content</a:t>
          </a:r>
          <a:endParaRPr lang="en-AU" sz="2000" kern="1200" dirty="0">
            <a:solidFill>
              <a:srgbClr val="FFFFFF"/>
            </a:solidFill>
            <a:ea typeface="+mn-ea"/>
            <a:cs typeface="+mn-cs"/>
          </a:endParaRPr>
        </a:p>
      </dsp:txBody>
      <dsp:txXfrm>
        <a:off x="40209" y="1011337"/>
        <a:ext cx="8415544" cy="743262"/>
      </dsp:txXfrm>
    </dsp:sp>
    <dsp:sp modelId="{7FD3CC04-BC6F-4636-8E50-DEB908665CCF}">
      <dsp:nvSpPr>
        <dsp:cNvPr id="0" name=""/>
        <dsp:cNvSpPr/>
      </dsp:nvSpPr>
      <dsp:spPr>
        <a:xfrm>
          <a:off x="0" y="1921529"/>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Embedding the CCP in planning</a:t>
          </a:r>
          <a:endParaRPr lang="en-AU" sz="2000" kern="1200" dirty="0">
            <a:solidFill>
              <a:srgbClr val="7F7F7F"/>
            </a:solidFill>
            <a:ea typeface="+mn-ea"/>
            <a:cs typeface="+mn-cs"/>
          </a:endParaRPr>
        </a:p>
      </dsp:txBody>
      <dsp:txXfrm>
        <a:off x="40209" y="1961738"/>
        <a:ext cx="8415544" cy="743262"/>
      </dsp:txXfrm>
    </dsp:sp>
    <dsp:sp modelId="{D0AB3594-A9BA-4A6B-8129-08B7BC2712ED}">
      <dsp:nvSpPr>
        <dsp:cNvPr id="0" name=""/>
        <dsp:cNvSpPr/>
      </dsp:nvSpPr>
      <dsp:spPr>
        <a:xfrm>
          <a:off x="0" y="2871928"/>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Next steps</a:t>
          </a:r>
          <a:endParaRPr lang="en-AU" sz="2000" kern="1200" dirty="0">
            <a:solidFill>
              <a:srgbClr val="7F7F7F"/>
            </a:solidFill>
            <a:ea typeface="+mn-ea"/>
            <a:cs typeface="+mn-cs"/>
          </a:endParaRPr>
        </a:p>
      </dsp:txBody>
      <dsp:txXfrm>
        <a:off x="40209" y="2912137"/>
        <a:ext cx="8415544" cy="7432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207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Understanding the Aboriginal and Torres Strait Islander histories and cultures CCP</a:t>
          </a:r>
          <a:endParaRPr lang="en-AU" sz="2000" kern="1200" dirty="0">
            <a:solidFill>
              <a:srgbClr val="7F7F7F"/>
            </a:solidFill>
            <a:ea typeface="+mn-ea"/>
            <a:cs typeface="+mn-cs"/>
          </a:endParaRPr>
        </a:p>
      </dsp:txBody>
      <dsp:txXfrm>
        <a:off x="40209" y="60937"/>
        <a:ext cx="8415544" cy="743262"/>
      </dsp:txXfrm>
    </dsp:sp>
    <dsp:sp modelId="{8CF6C326-773F-4698-B821-5F39A72469DC}">
      <dsp:nvSpPr>
        <dsp:cNvPr id="0" name=""/>
        <dsp:cNvSpPr/>
      </dsp:nvSpPr>
      <dsp:spPr>
        <a:xfrm>
          <a:off x="0" y="9711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Identifying connections to learning area content</a:t>
          </a:r>
          <a:endParaRPr lang="en-AU" sz="2000" kern="1200" dirty="0">
            <a:solidFill>
              <a:srgbClr val="7F7F7F"/>
            </a:solidFill>
            <a:ea typeface="+mn-ea"/>
            <a:cs typeface="+mn-cs"/>
          </a:endParaRPr>
        </a:p>
      </dsp:txBody>
      <dsp:txXfrm>
        <a:off x="40209" y="1011337"/>
        <a:ext cx="8415544" cy="743262"/>
      </dsp:txXfrm>
    </dsp:sp>
    <dsp:sp modelId="{7FD3CC04-BC6F-4636-8E50-DEB908665CCF}">
      <dsp:nvSpPr>
        <dsp:cNvPr id="0" name=""/>
        <dsp:cNvSpPr/>
      </dsp:nvSpPr>
      <dsp:spPr>
        <a:xfrm>
          <a:off x="0" y="1921529"/>
          <a:ext cx="8495962" cy="823680"/>
        </a:xfrm>
        <a:prstGeom prst="roundRect">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FFFFFF"/>
              </a:solidFill>
              <a:latin typeface="Arial"/>
              <a:ea typeface="+mn-ea"/>
              <a:cs typeface="+mn-cs"/>
            </a:rPr>
            <a:t>Embedding the CCP in planning</a:t>
          </a:r>
          <a:endParaRPr lang="en-AU" sz="2000" kern="1200" dirty="0">
            <a:solidFill>
              <a:srgbClr val="FFFFFF"/>
            </a:solidFill>
            <a:ea typeface="+mn-ea"/>
            <a:cs typeface="+mn-cs"/>
          </a:endParaRPr>
        </a:p>
      </dsp:txBody>
      <dsp:txXfrm>
        <a:off x="40209" y="1961738"/>
        <a:ext cx="8415544" cy="743262"/>
      </dsp:txXfrm>
    </dsp:sp>
    <dsp:sp modelId="{D0AB3594-A9BA-4A6B-8129-08B7BC2712ED}">
      <dsp:nvSpPr>
        <dsp:cNvPr id="0" name=""/>
        <dsp:cNvSpPr/>
      </dsp:nvSpPr>
      <dsp:spPr>
        <a:xfrm>
          <a:off x="0" y="2871928"/>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Next steps</a:t>
          </a:r>
          <a:endParaRPr lang="en-AU" sz="2000" kern="1200" dirty="0">
            <a:solidFill>
              <a:srgbClr val="7F7F7F"/>
            </a:solidFill>
            <a:ea typeface="+mn-ea"/>
            <a:cs typeface="+mn-cs"/>
          </a:endParaRPr>
        </a:p>
      </dsp:txBody>
      <dsp:txXfrm>
        <a:off x="40209" y="2912137"/>
        <a:ext cx="8415544" cy="7432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207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Understanding the Aboriginal and Torres Strait Islander histories and cultures CCP</a:t>
          </a:r>
          <a:endParaRPr lang="en-AU" sz="2000" kern="1200" dirty="0">
            <a:solidFill>
              <a:srgbClr val="7F7F7F"/>
            </a:solidFill>
            <a:ea typeface="+mn-ea"/>
            <a:cs typeface="+mn-cs"/>
          </a:endParaRPr>
        </a:p>
      </dsp:txBody>
      <dsp:txXfrm>
        <a:off x="40209" y="60937"/>
        <a:ext cx="8415544" cy="743262"/>
      </dsp:txXfrm>
    </dsp:sp>
    <dsp:sp modelId="{8CF6C326-773F-4698-B821-5F39A72469DC}">
      <dsp:nvSpPr>
        <dsp:cNvPr id="0" name=""/>
        <dsp:cNvSpPr/>
      </dsp:nvSpPr>
      <dsp:spPr>
        <a:xfrm>
          <a:off x="0" y="971128"/>
          <a:ext cx="8495962" cy="82368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Identifying connections to learning area content</a:t>
          </a:r>
          <a:endParaRPr lang="en-AU" sz="2000" kern="1200" dirty="0">
            <a:solidFill>
              <a:srgbClr val="7F7F7F"/>
            </a:solidFill>
            <a:ea typeface="+mn-ea"/>
            <a:cs typeface="+mn-cs"/>
          </a:endParaRPr>
        </a:p>
      </dsp:txBody>
      <dsp:txXfrm>
        <a:off x="40209" y="1011337"/>
        <a:ext cx="8415544" cy="743262"/>
      </dsp:txXfrm>
    </dsp:sp>
    <dsp:sp modelId="{7FD3CC04-BC6F-4636-8E50-DEB908665CCF}">
      <dsp:nvSpPr>
        <dsp:cNvPr id="0" name=""/>
        <dsp:cNvSpPr/>
      </dsp:nvSpPr>
      <dsp:spPr>
        <a:xfrm>
          <a:off x="0" y="1921529"/>
          <a:ext cx="8495962" cy="823680"/>
        </a:xfrm>
        <a:prstGeom prst="roundRect">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7F7F7F"/>
              </a:solidFill>
              <a:latin typeface="Arial"/>
              <a:ea typeface="+mn-ea"/>
              <a:cs typeface="+mn-cs"/>
            </a:rPr>
            <a:t>Embedding the CCP in planning</a:t>
          </a:r>
          <a:endParaRPr lang="en-AU" sz="2000" kern="1200" dirty="0">
            <a:solidFill>
              <a:srgbClr val="7F7F7F"/>
            </a:solidFill>
            <a:ea typeface="+mn-ea"/>
            <a:cs typeface="+mn-cs"/>
          </a:endParaRPr>
        </a:p>
      </dsp:txBody>
      <dsp:txXfrm>
        <a:off x="40209" y="1961738"/>
        <a:ext cx="8415544" cy="743262"/>
      </dsp:txXfrm>
    </dsp:sp>
    <dsp:sp modelId="{D0AB3594-A9BA-4A6B-8129-08B7BC2712ED}">
      <dsp:nvSpPr>
        <dsp:cNvPr id="0" name=""/>
        <dsp:cNvSpPr/>
      </dsp:nvSpPr>
      <dsp:spPr>
        <a:xfrm>
          <a:off x="0" y="2871928"/>
          <a:ext cx="8495962" cy="823680"/>
        </a:xfrm>
        <a:prstGeom prst="roundRect">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000" kern="1200" dirty="0">
              <a:solidFill>
                <a:srgbClr val="FFFFFF"/>
              </a:solidFill>
              <a:latin typeface="Arial"/>
              <a:ea typeface="+mn-ea"/>
              <a:cs typeface="+mn-cs"/>
            </a:rPr>
            <a:t>Next steps</a:t>
          </a:r>
          <a:endParaRPr lang="en-AU" sz="2000" kern="1200" dirty="0">
            <a:solidFill>
              <a:srgbClr val="FFFFFF"/>
            </a:solidFill>
            <a:ea typeface="+mn-ea"/>
            <a:cs typeface="+mn-cs"/>
          </a:endParaRPr>
        </a:p>
      </dsp:txBody>
      <dsp:txXfrm>
        <a:off x="40209" y="2912137"/>
        <a:ext cx="8415544" cy="7432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73D76A07-3D3D-4A68-AAD0-85CA8B587E22}" type="datetimeFigureOut">
              <a:rPr lang="en-AU" smtClean="0"/>
              <a:t>20/08/2026</a:t>
            </a:fld>
            <a:endParaRPr lang="en-AU" dirty="0"/>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CD879660-3FBB-4DBB-87CB-9B72B2B6FFD8}" type="slidenum">
              <a:rPr lang="en-AU" smtClean="0"/>
              <a:t>‹#›</a:t>
            </a:fld>
            <a:endParaRPr lang="en-AU" dirty="0"/>
          </a:p>
        </p:txBody>
      </p:sp>
    </p:spTree>
    <p:extLst>
      <p:ext uri="{BB962C8B-B14F-4D97-AF65-F5344CB8AC3E}">
        <p14:creationId xmlns:p14="http://schemas.microsoft.com/office/powerpoint/2010/main" val="1235457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atin typeface="Arial" charset="0"/>
              </a:defRPr>
            </a:lvl1pPr>
          </a:lstStyle>
          <a:p>
            <a:pPr>
              <a:defRPr/>
            </a:pPr>
            <a:endParaRPr lang="en-AU" dirty="0"/>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atin typeface="Arial" charset="0"/>
              </a:defRPr>
            </a:lvl1pPr>
          </a:lstStyle>
          <a:p>
            <a:pPr>
              <a:defRPr/>
            </a:pPr>
            <a:fld id="{5D80A888-D75A-4166-AD9D-7C4F06AF2060}" type="datetimeFigureOut">
              <a:rPr lang="en-AU"/>
              <a:pPr>
                <a:defRPr/>
              </a:pPr>
              <a:t>20/08/2026</a:t>
            </a:fld>
            <a:endParaRPr lang="en-AU" dirty="0"/>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pPr lvl="0"/>
            <a:endParaRPr lang="en-AU" noProof="0" dirty="0"/>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atin typeface="Arial" charset="0"/>
              </a:defRPr>
            </a:lvl1pPr>
          </a:lstStyle>
          <a:p>
            <a:pPr>
              <a:defRPr/>
            </a:pPr>
            <a:endParaRPr lang="en-AU" dirty="0"/>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atin typeface="Arial" charset="0"/>
              </a:defRPr>
            </a:lvl1pPr>
          </a:lstStyle>
          <a:p>
            <a:pPr>
              <a:defRPr/>
            </a:pPr>
            <a:fld id="{7DC8D554-20BD-45E3-8F8F-C854CD9EEC52}" type="slidenum">
              <a:rPr lang="en-AU"/>
              <a:pPr>
                <a:defRPr/>
              </a:pPr>
              <a:t>‹#›</a:t>
            </a:fld>
            <a:endParaRPr lang="en-AU" dirty="0"/>
          </a:p>
        </p:txBody>
      </p:sp>
      <p:sp>
        <p:nvSpPr>
          <p:cNvPr id="8" name="Notes Placeholder 7">
            <a:extLst>
              <a:ext uri="{FF2B5EF4-FFF2-40B4-BE49-F238E27FC236}">
                <a16:creationId xmlns:a16="http://schemas.microsoft.com/office/drawing/2014/main" id="{8DD038EF-48E1-72A9-BA49-CC43A7E18DC6}"/>
              </a:ext>
            </a:extLst>
          </p:cNvPr>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658623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0" indent="-180000" algn="l" rtl="0" eaLnBrk="0" fontAlgn="base" hangingPunct="0">
      <a:spcBef>
        <a:spcPct val="30000"/>
      </a:spcBef>
      <a:spcAft>
        <a:spcPct val="0"/>
      </a:spcAft>
      <a:buFont typeface="Arial" panose="020B0604020202020204" pitchFamily="34" charset="0"/>
      <a:buChar char="•"/>
      <a:defRPr sz="1200" kern="1200">
        <a:solidFill>
          <a:schemeClr val="tx1"/>
        </a:solidFill>
        <a:latin typeface="+mn-lt"/>
        <a:ea typeface="+mn-ea"/>
        <a:cs typeface="+mn-cs"/>
      </a:defRPr>
    </a:lvl2pPr>
    <a:lvl3pPr marL="360000" indent="-180000" algn="l" rtl="0" eaLnBrk="0" fontAlgn="base" hangingPunct="0">
      <a:spcBef>
        <a:spcPct val="30000"/>
      </a:spcBef>
      <a:spcAft>
        <a:spcPct val="0"/>
      </a:spcAft>
      <a:buFont typeface="Courier New" panose="02070309020205020404" pitchFamily="49" charset="0"/>
      <a:buChar char="-"/>
      <a:defRPr sz="1200" kern="1200">
        <a:solidFill>
          <a:schemeClr val="tx1"/>
        </a:solidFill>
        <a:latin typeface="+mn-lt"/>
        <a:ea typeface="+mn-ea"/>
        <a:cs typeface="+mn-cs"/>
      </a:defRPr>
    </a:lvl3pPr>
    <a:lvl4pPr marL="540000" indent="-180000" algn="l" rtl="0" eaLnBrk="0" fontAlgn="base" hangingPunct="0">
      <a:spcBef>
        <a:spcPct val="30000"/>
      </a:spcBef>
      <a:spcAft>
        <a:spcPct val="0"/>
      </a:spcAft>
      <a:buFont typeface="Wingdings" panose="05000000000000000000" pitchFamily="2" charset="2"/>
      <a:buChar char="§"/>
      <a:defRPr sz="1200" kern="1200">
        <a:solidFill>
          <a:schemeClr val="tx1"/>
        </a:solidFill>
        <a:latin typeface="+mn-lt"/>
        <a:ea typeface="+mn-ea"/>
        <a:cs typeface="+mn-cs"/>
      </a:defRPr>
    </a:lvl4pPr>
    <a:lvl5pPr marL="720000" indent="-180000" algn="l" rtl="0" eaLnBrk="0" fontAlgn="base" hangingPunct="0">
      <a:spcBef>
        <a:spcPct val="30000"/>
      </a:spcBef>
      <a:spcAft>
        <a:spcPct val="0"/>
      </a:spcAft>
      <a:buFont typeface="Courier New" panose="02070309020205020404" pitchFamily="49" charset="0"/>
      <a:buChar char="o"/>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720" y="4721186"/>
            <a:ext cx="5445760" cy="4472702"/>
          </a:xfrm>
          <a:prstGeom prst="rect">
            <a:avLst/>
          </a:prstGeom>
        </p:spPr>
        <p:txBody>
          <a:bodyPr/>
          <a:lstStyle/>
          <a:p>
            <a:pPr marL="171450" indent="-171450">
              <a:buFont typeface="Arial" panose="020B0604020202020204" pitchFamily="34" charset="0"/>
              <a:buChar char="•"/>
            </a:pPr>
            <a:r>
              <a:rPr lang="en-AU" dirty="0"/>
              <a:t>This resource supports key slides to support teachers to embed the Aboriginal and Torres Strait Islander histories and cultures cross curriculum priority in planning. </a:t>
            </a:r>
            <a:endParaRPr lang="en-US" dirty="0">
              <a:solidFill>
                <a:srgbClr val="444444"/>
              </a:solidFill>
              <a:cs typeface="Arial"/>
            </a:endParaRPr>
          </a:p>
          <a:p>
            <a:pPr marL="171450" indent="-171450">
              <a:buFont typeface="Arial" panose="020B0604020202020204" pitchFamily="34" charset="0"/>
              <a:buChar char="•"/>
            </a:pPr>
            <a:r>
              <a:rPr lang="en-AU" dirty="0"/>
              <a:t>For more resources see the Australian Curriculum v9.0 in Queensland page advice and resources https://www.qcaa.qld.edu.au/p-10/aciq/version-9/cross-curriculum-priorities</a:t>
            </a:r>
            <a:endParaRPr lang="en-US" dirty="0">
              <a:cs typeface="Arial"/>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1</a:t>
            </a:fld>
            <a:endParaRPr lang="en-AU" dirty="0"/>
          </a:p>
        </p:txBody>
      </p:sp>
    </p:spTree>
    <p:extLst>
      <p:ext uri="{BB962C8B-B14F-4D97-AF65-F5344CB8AC3E}">
        <p14:creationId xmlns:p14="http://schemas.microsoft.com/office/powerpoint/2010/main" val="2603335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81D58-3049-BCA7-3BC4-AE6F96020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478FB-167D-237A-2206-B60A2E25FD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5BA5AC-3A0D-221A-13F3-EED8AF0FFDB4}"/>
              </a:ext>
            </a:extLst>
          </p:cNvPr>
          <p:cNvSpPr>
            <a:spLocks noGrp="1"/>
          </p:cNvSpPr>
          <p:nvPr>
            <p:ph type="body" idx="1"/>
          </p:nvPr>
        </p:nvSpPr>
        <p:spPr/>
        <p:txBody>
          <a:bodyPr/>
          <a:lstStyle/>
          <a:p>
            <a:pPr marL="171450" indent="-171450">
              <a:buFont typeface="Arial" panose="020B0604020202020204" pitchFamily="34" charset="0"/>
              <a:buChar char="•"/>
            </a:pPr>
            <a:r>
              <a:rPr lang="en-AU" b="0" dirty="0"/>
              <a:t>Identify a learning area and year level.</a:t>
            </a:r>
          </a:p>
          <a:p>
            <a:pPr marL="171450" indent="-171450">
              <a:buFont typeface="Arial" panose="020B0604020202020204" pitchFamily="34" charset="0"/>
              <a:buChar char="•"/>
            </a:pPr>
            <a:r>
              <a:rPr lang="en-AU" dirty="0"/>
              <a:t>Using that context, consider where the organising idea from the People aspect naturally connects with the learning area and year level content.</a:t>
            </a:r>
          </a:p>
          <a:p>
            <a:pPr marL="171450" indent="-171450">
              <a:buFont typeface="Arial" panose="020B0604020202020204" pitchFamily="34" charset="0"/>
              <a:buChar char="•"/>
            </a:pPr>
            <a:r>
              <a:rPr lang="en-AU" dirty="0">
                <a:solidFill>
                  <a:srgbClr val="444444"/>
                </a:solidFill>
              </a:rPr>
              <a:t>Consider:</a:t>
            </a:r>
          </a:p>
          <a:p>
            <a:pPr marL="531450" lvl="2" indent="-171450">
              <a:buFont typeface="Arial" panose="020B0604020202020204" pitchFamily="34" charset="0"/>
              <a:buChar char="‒"/>
            </a:pPr>
            <a:r>
              <a:rPr lang="en-AU" dirty="0">
                <a:solidFill>
                  <a:srgbClr val="444444"/>
                </a:solidFill>
              </a:rPr>
              <a:t>where this organising idea aligns with what students are already learning</a:t>
            </a:r>
          </a:p>
          <a:p>
            <a:pPr marL="531450" lvl="2" indent="-171450">
              <a:buFont typeface="Arial" panose="020B0604020202020204" pitchFamily="34" charset="0"/>
              <a:buChar char="‒"/>
            </a:pPr>
            <a:r>
              <a:rPr lang="en-AU" dirty="0">
                <a:solidFill>
                  <a:srgbClr val="444444"/>
                </a:solidFill>
              </a:rPr>
              <a:t>how this organising idea could be embedded in ways that are authentic and appropriate for all students.</a:t>
            </a:r>
            <a:endParaRPr lang="en-US" dirty="0">
              <a:solidFill>
                <a:srgbClr val="444444"/>
              </a:solidFill>
            </a:endParaRPr>
          </a:p>
        </p:txBody>
      </p:sp>
      <p:sp>
        <p:nvSpPr>
          <p:cNvPr id="4" name="Slide Number Placeholder 3">
            <a:extLst>
              <a:ext uri="{FF2B5EF4-FFF2-40B4-BE49-F238E27FC236}">
                <a16:creationId xmlns:a16="http://schemas.microsoft.com/office/drawing/2014/main" id="{5AB6F308-59A0-6CAB-439D-C0AFBF8C8D1E}"/>
              </a:ext>
            </a:extLst>
          </p:cNvPr>
          <p:cNvSpPr>
            <a:spLocks noGrp="1"/>
          </p:cNvSpPr>
          <p:nvPr>
            <p:ph type="sldNum" sz="quarter" idx="5"/>
          </p:nvPr>
        </p:nvSpPr>
        <p:spPr/>
        <p:txBody>
          <a:bodyPr/>
          <a:lstStyle/>
          <a:p>
            <a:pPr>
              <a:defRPr/>
            </a:pPr>
            <a:fld id="{7DC8D554-20BD-45E3-8F8F-C854CD9EEC52}" type="slidenum">
              <a:rPr lang="en-AU" smtClean="0"/>
              <a:pPr>
                <a:defRPr/>
              </a:pPr>
              <a:t>10</a:t>
            </a:fld>
            <a:endParaRPr lang="en-AU" dirty="0"/>
          </a:p>
        </p:txBody>
      </p:sp>
    </p:spTree>
    <p:extLst>
      <p:ext uri="{BB962C8B-B14F-4D97-AF65-F5344CB8AC3E}">
        <p14:creationId xmlns:p14="http://schemas.microsoft.com/office/powerpoint/2010/main" val="3422828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12EE2-DB87-47D6-5E6D-217C9869E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93F5AB-CCBA-1E22-CDB2-CB4C0F504E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B4CE0-8FA4-1D70-5BC0-FC26EFD2D82F}"/>
              </a:ext>
            </a:extLst>
          </p:cNvPr>
          <p:cNvSpPr>
            <a:spLocks noGrp="1"/>
          </p:cNvSpPr>
          <p:nvPr>
            <p:ph type="body" idx="1"/>
          </p:nvPr>
        </p:nvSpPr>
        <p:spPr/>
        <p:txBody>
          <a:bodyPr/>
          <a:lstStyle/>
          <a:p>
            <a:r>
              <a:rPr lang="en-AU" b="0" dirty="0">
                <a:latin typeface="Arial"/>
                <a:cs typeface="Arial"/>
              </a:rPr>
              <a:t>More information about the priority (including glossary and comparative information) is available in the Downloads section on the Australian Curriculum website.</a:t>
            </a:r>
            <a:endParaRPr lang="en-US" dirty="0">
              <a:latin typeface="Arial"/>
              <a:cs typeface="Arial"/>
            </a:endParaRPr>
          </a:p>
          <a:p>
            <a:pPr marL="0" indent="0">
              <a:buFont typeface="Arial" panose="020B0604020202020204" pitchFamily="34" charset="0"/>
              <a:buNone/>
            </a:pPr>
            <a:endParaRPr lang="en-AU" b="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lang="en-AU" sz="1000" b="0" i="0" dirty="0">
                <a:solidFill>
                  <a:schemeClr val="tx1"/>
                </a:solidFill>
                <a:latin typeface="Arial" panose="020B0604020202020204" pitchFamily="34" charset="0"/>
                <a:cs typeface="Arial" panose="020B0604020202020204" pitchFamily="34" charset="0"/>
              </a:rPr>
              <a:t>Source: https://www.australiancurriculum.edu.au/curriculum-information/understand-this-cross-curriculum-priority/aboriginal-and-torres-strait-islander-histories-and-cultures</a:t>
            </a:r>
            <a:endParaRPr lang="en-AU" b="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58D3A12-82D6-7F70-2BAB-AE31FB5D24A1}"/>
              </a:ext>
            </a:extLst>
          </p:cNvPr>
          <p:cNvSpPr>
            <a:spLocks noGrp="1"/>
          </p:cNvSpPr>
          <p:nvPr>
            <p:ph type="sldNum" sz="quarter" idx="5"/>
          </p:nvPr>
        </p:nvSpPr>
        <p:spPr/>
        <p:txBody>
          <a:bodyPr/>
          <a:lstStyle/>
          <a:p>
            <a:pPr>
              <a:defRPr/>
            </a:pPr>
            <a:fld id="{7DC8D554-20BD-45E3-8F8F-C854CD9EEC52}" type="slidenum">
              <a:rPr lang="en-AU" smtClean="0"/>
              <a:pPr>
                <a:defRPr/>
              </a:pPr>
              <a:t>11</a:t>
            </a:fld>
            <a:endParaRPr lang="en-AU" dirty="0"/>
          </a:p>
        </p:txBody>
      </p:sp>
    </p:spTree>
    <p:extLst>
      <p:ext uri="{BB962C8B-B14F-4D97-AF65-F5344CB8AC3E}">
        <p14:creationId xmlns:p14="http://schemas.microsoft.com/office/powerpoint/2010/main" val="1585686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7496C-CDFF-9A47-C2E5-F2111E20B2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5FFBE-679A-C0F3-B482-1822D8BACE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3B8A1F-85D9-34B6-3E24-C0C3B1D2E70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BAC73B4-B594-3F62-312E-708D5F23640F}"/>
              </a:ext>
            </a:extLst>
          </p:cNvPr>
          <p:cNvSpPr>
            <a:spLocks noGrp="1"/>
          </p:cNvSpPr>
          <p:nvPr>
            <p:ph type="sldNum" sz="quarter" idx="5"/>
          </p:nvPr>
        </p:nvSpPr>
        <p:spPr/>
        <p:txBody>
          <a:bodyPr/>
          <a:lstStyle/>
          <a:p>
            <a:pPr>
              <a:defRPr/>
            </a:pPr>
            <a:fld id="{7DC8D554-20BD-45E3-8F8F-C854CD9EEC52}" type="slidenum">
              <a:rPr lang="en-AU" smtClean="0"/>
              <a:pPr>
                <a:defRPr/>
              </a:pPr>
              <a:t>12</a:t>
            </a:fld>
            <a:endParaRPr lang="en-AU" dirty="0"/>
          </a:p>
        </p:txBody>
      </p:sp>
    </p:spTree>
    <p:extLst>
      <p:ext uri="{BB962C8B-B14F-4D97-AF65-F5344CB8AC3E}">
        <p14:creationId xmlns:p14="http://schemas.microsoft.com/office/powerpoint/2010/main" val="2231815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6460B-1E5E-64D8-F689-59128DE08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50C5BD-F6DA-8CC4-329B-DF78B9113F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13EF78-3D6F-0D82-7DD7-891DAD579324}"/>
              </a:ext>
            </a:extLst>
          </p:cNvPr>
          <p:cNvSpPr>
            <a:spLocks noGrp="1"/>
          </p:cNvSpPr>
          <p:nvPr>
            <p:ph type="body" idx="1"/>
          </p:nvPr>
        </p:nvSpPr>
        <p:spPr/>
        <p:txBody>
          <a:bodyPr/>
          <a:lstStyle/>
          <a:p>
            <a:pPr marL="171450" indent="-171450">
              <a:buFont typeface="Arial" panose="020B0604020202020204" pitchFamily="34" charset="0"/>
              <a:buChar char="•"/>
            </a:pPr>
            <a:r>
              <a:rPr lang="en-AU" dirty="0"/>
              <a:t>This is one approach to embedding the Aboriginal and Torres Strait Islander histories and cultures CCP within curriculum planning. </a:t>
            </a:r>
          </a:p>
          <a:p>
            <a:pPr marL="171450" indent="-171450">
              <a:buFont typeface="Arial" panose="020B0604020202020204" pitchFamily="34" charset="0"/>
              <a:buChar char="•"/>
            </a:pPr>
            <a:r>
              <a:rPr lang="en-AU" dirty="0"/>
              <a:t>The process draws on guidance from the QCAA Elements for effective planning, which provides support for the planning of teaching, learning and assessment.</a:t>
            </a:r>
            <a:endParaRPr lang="en-US" dirty="0"/>
          </a:p>
          <a:p>
            <a:pPr marL="171450" indent="-171450">
              <a:buFont typeface="Arial" panose="020B0604020202020204" pitchFamily="34" charset="0"/>
              <a:buChar char="•"/>
            </a:pPr>
            <a:r>
              <a:rPr lang="en-US" i="0" dirty="0"/>
              <a:t>The process highlights two key stages:</a:t>
            </a:r>
          </a:p>
          <a:p>
            <a:pPr marL="531450" lvl="2" indent="-171450">
              <a:buFont typeface="Arial" panose="020B0604020202020204" pitchFamily="34" charset="0"/>
              <a:buChar char="‒"/>
            </a:pPr>
            <a:r>
              <a:rPr lang="en-US" b="0" i="0" dirty="0"/>
              <a:t>identify curriculum</a:t>
            </a:r>
          </a:p>
          <a:p>
            <a:pPr marL="531450" lvl="2" indent="-171450">
              <a:buFont typeface="Arial" panose="020B0604020202020204" pitchFamily="34" charset="0"/>
              <a:buChar char="‒"/>
            </a:pPr>
            <a:r>
              <a:rPr lang="en-AU" b="0" dirty="0"/>
              <a:t>clarify and contextualise.</a:t>
            </a:r>
            <a:endParaRPr lang="en-AU" b="0" dirty="0">
              <a:cs typeface="Arial"/>
            </a:endParaRPr>
          </a:p>
        </p:txBody>
      </p:sp>
      <p:sp>
        <p:nvSpPr>
          <p:cNvPr id="5" name="Slide Number Placeholder 3">
            <a:extLst>
              <a:ext uri="{FF2B5EF4-FFF2-40B4-BE49-F238E27FC236}">
                <a16:creationId xmlns:a16="http://schemas.microsoft.com/office/drawing/2014/main" id="{CA03DE27-EB0A-962B-46D0-8178A4B7B876}"/>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13</a:t>
            </a:fld>
            <a:endParaRPr lang="en-AU" dirty="0"/>
          </a:p>
        </p:txBody>
      </p:sp>
    </p:spTree>
    <p:extLst>
      <p:ext uri="{BB962C8B-B14F-4D97-AF65-F5344CB8AC3E}">
        <p14:creationId xmlns:p14="http://schemas.microsoft.com/office/powerpoint/2010/main" val="3638045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77D17-2AF7-EBA6-1A87-5BEF2ACBC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D15FB-0271-77BC-1996-46199E22E5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9B7652-E41A-29AE-2A5B-3741BB4B771A}"/>
              </a:ext>
            </a:extLst>
          </p:cNvPr>
          <p:cNvSpPr>
            <a:spLocks noGrp="1"/>
          </p:cNvSpPr>
          <p:nvPr>
            <p:ph type="body" idx="1"/>
          </p:nvPr>
        </p:nvSpPr>
        <p:spPr/>
        <p:txBody>
          <a:bodyPr/>
          <a:lstStyle/>
          <a:p>
            <a:pPr marR="0" lvl="0" algn="l" defTabSz="914400" rtl="0" eaLnBrk="0" fontAlgn="base" latinLnBrk="0" hangingPunct="0">
              <a:lnSpc>
                <a:spcPct val="100000"/>
              </a:lnSpc>
              <a:spcAft>
                <a:spcPct val="0"/>
              </a:spcAft>
              <a:buClrTx/>
              <a:buSzTx/>
              <a:tabLst/>
              <a:defRPr/>
            </a:pPr>
            <a:r>
              <a:rPr lang="en-US" b="0" dirty="0">
                <a:latin typeface="Arial" panose="020B0604020202020204" pitchFamily="34" charset="0"/>
                <a:cs typeface="Arial" panose="020B0604020202020204" pitchFamily="34" charset="0"/>
              </a:rPr>
              <a:t>Once the curriculum elements have been identified, teachers can use the Australian Curriculum website and/or QCAA resources to identify the aspects (or sets of organising ideas) and organising ideas of the relevant CCP that can be authentically and appropriately embedded to enrich student learning.</a:t>
            </a:r>
          </a:p>
          <a:p>
            <a:pPr marL="0" marR="0" lvl="0" indent="0" algn="l" defTabSz="914400" rtl="0" eaLnBrk="0" fontAlgn="base" latinLnBrk="0" hangingPunct="0">
              <a:lnSpc>
                <a:spcPct val="100000"/>
              </a:lnSpc>
              <a:spcAft>
                <a:spcPct val="0"/>
              </a:spcAft>
              <a:buClrTx/>
              <a:buSzTx/>
              <a:buFont typeface="Arial" panose="020B0604020202020204" pitchFamily="34" charset="0"/>
              <a:buNone/>
              <a:tabLst/>
              <a:defRPr/>
            </a:pPr>
            <a:endParaRPr lang="en-US" b="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Aft>
                <a:spcPct val="0"/>
              </a:spcAft>
              <a:buClrTx/>
              <a:buSzTx/>
              <a:buFont typeface="Arial" panose="020B0604020202020204" pitchFamily="34" charset="0"/>
              <a:buNone/>
              <a:tabLst/>
              <a:defRPr/>
            </a:pPr>
            <a:endParaRPr lang="en-US" b="0" dirty="0">
              <a:latin typeface="Arial" panose="020B0604020202020204" pitchFamily="34" charset="0"/>
              <a:cs typeface="Arial" panose="020B0604020202020204" pitchFamily="34" charset="0"/>
            </a:endParaRPr>
          </a:p>
        </p:txBody>
      </p:sp>
      <p:sp>
        <p:nvSpPr>
          <p:cNvPr id="5" name="Slide Number Placeholder 3">
            <a:extLst>
              <a:ext uri="{FF2B5EF4-FFF2-40B4-BE49-F238E27FC236}">
                <a16:creationId xmlns:a16="http://schemas.microsoft.com/office/drawing/2014/main" id="{467CC87A-37DD-3C0E-3604-D06408C7A1D3}"/>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14</a:t>
            </a:fld>
            <a:endParaRPr lang="en-AU" dirty="0"/>
          </a:p>
        </p:txBody>
      </p:sp>
    </p:spTree>
    <p:extLst>
      <p:ext uri="{BB962C8B-B14F-4D97-AF65-F5344CB8AC3E}">
        <p14:creationId xmlns:p14="http://schemas.microsoft.com/office/powerpoint/2010/main" val="2579602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110EF-1814-0EE1-5621-EA5586177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CE275B-CA5C-8494-D6FC-2824209054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75001B-24FB-CDA4-09A9-7149C97E2EB9}"/>
              </a:ext>
            </a:extLst>
          </p:cNvPr>
          <p:cNvSpPr>
            <a:spLocks noGrp="1"/>
          </p:cNvSpPr>
          <p:nvPr>
            <p:ph type="body" idx="1"/>
          </p:nvPr>
        </p:nvSpPr>
        <p:spPr/>
        <p:txBody>
          <a:bodyPr/>
          <a:lstStyle/>
          <a:p>
            <a:pPr marL="171450" indent="-171450">
              <a:buFont typeface="Arial" panose="020B0604020202020204" pitchFamily="34" charset="0"/>
              <a:buChar char="•"/>
            </a:pPr>
            <a:r>
              <a:rPr lang="en-AU" dirty="0"/>
              <a:t>A Years 5–6 HPE example will be used to illustrate the Identify curriculum phase of the process.</a:t>
            </a:r>
          </a:p>
          <a:p>
            <a:pPr marL="171450" indent="-171450">
              <a:buFont typeface="Arial" panose="020B0604020202020204" pitchFamily="34" charset="0"/>
              <a:buChar char="•"/>
            </a:pPr>
            <a:r>
              <a:rPr lang="en-AU" dirty="0"/>
              <a:t>The highlighted</a:t>
            </a:r>
            <a:r>
              <a:rPr lang="en-AU" noProof="0" dirty="0"/>
              <a:t> (red) boxes </a:t>
            </a:r>
            <a:r>
              <a:rPr lang="en-AU" dirty="0"/>
              <a:t>show the relevant</a:t>
            </a:r>
            <a:r>
              <a:rPr lang="en-AU" noProof="0" dirty="0"/>
              <a:t> </a:t>
            </a:r>
            <a:r>
              <a:rPr lang="en-AU" i="0" noProof="0" dirty="0"/>
              <a:t>organising ideas from the </a:t>
            </a:r>
            <a:r>
              <a:rPr lang="en-AU" dirty="0"/>
              <a:t>CCP. The following slides demonstrate how</a:t>
            </a:r>
            <a:r>
              <a:rPr lang="en-AU" noProof="0" dirty="0"/>
              <a:t> these organising ideas </a:t>
            </a:r>
            <a:r>
              <a:rPr lang="en-AU" dirty="0"/>
              <a:t>may </a:t>
            </a:r>
            <a:r>
              <a:rPr lang="en-AU" noProof="0" dirty="0"/>
              <a:t>be embedded </a:t>
            </a:r>
            <a:r>
              <a:rPr lang="en-AU" dirty="0"/>
              <a:t>within a Years 5–6 </a:t>
            </a:r>
            <a:r>
              <a:rPr lang="en-AU" noProof="0" dirty="0"/>
              <a:t>HPE unit</a:t>
            </a:r>
            <a:r>
              <a:rPr lang="en-AU" dirty="0"/>
              <a:t>.</a:t>
            </a:r>
            <a:r>
              <a:rPr lang="en-AU" noProof="0" dirty="0"/>
              <a:t> </a:t>
            </a:r>
            <a:r>
              <a:rPr lang="en-AU" dirty="0"/>
              <a:t> </a:t>
            </a:r>
            <a:endParaRPr lang="en-AU" b="1" dirty="0">
              <a:cs typeface="Arial"/>
            </a:endParaRPr>
          </a:p>
          <a:p>
            <a:pPr marL="0" indent="0">
              <a:buFont typeface="Arial" panose="020B0604020202020204" pitchFamily="34" charset="0"/>
              <a:buNone/>
            </a:pPr>
            <a:endParaRPr lang="en-US" b="0" i="0" dirty="0">
              <a:solidFill>
                <a:srgbClr val="000000"/>
              </a:solidFill>
              <a:effectLst/>
              <a:latin typeface="+mn-lt"/>
            </a:endParaRPr>
          </a:p>
          <a:p>
            <a:pPr marL="0" indent="0">
              <a:buFont typeface="Arial" panose="020B0604020202020204" pitchFamily="34" charset="0"/>
              <a:buNone/>
            </a:pPr>
            <a:r>
              <a:rPr lang="en-US" sz="1000" b="0" i="0" dirty="0">
                <a:solidFill>
                  <a:srgbClr val="000000"/>
                </a:solidFill>
                <a:effectLst/>
                <a:latin typeface="+mn-lt"/>
              </a:rPr>
              <a:t>Source: https://www.australiancurriculum.edu.au/curriculum-information/understand-this-cross-curriculum-priority/aboriginal-and-torres-strait-islander-histories-and-cultures</a:t>
            </a:r>
          </a:p>
        </p:txBody>
      </p:sp>
      <p:sp>
        <p:nvSpPr>
          <p:cNvPr id="4" name="Slide Number Placeholder 3">
            <a:extLst>
              <a:ext uri="{FF2B5EF4-FFF2-40B4-BE49-F238E27FC236}">
                <a16:creationId xmlns:a16="http://schemas.microsoft.com/office/drawing/2014/main" id="{01B989C1-D956-CB96-442D-3B3ECA2E0C2A}"/>
              </a:ext>
            </a:extLst>
          </p:cNvPr>
          <p:cNvSpPr>
            <a:spLocks noGrp="1"/>
          </p:cNvSpPr>
          <p:nvPr>
            <p:ph type="sldNum" sz="quarter" idx="5"/>
          </p:nvPr>
        </p:nvSpPr>
        <p:spPr/>
        <p:txBody>
          <a:bodyPr/>
          <a:lstStyle/>
          <a:p>
            <a:pPr>
              <a:defRPr/>
            </a:pPr>
            <a:fld id="{7DC8D554-20BD-45E3-8F8F-C854CD9EEC52}" type="slidenum">
              <a:rPr lang="en-AU" smtClean="0"/>
              <a:pPr>
                <a:defRPr/>
              </a:pPr>
              <a:t>15</a:t>
            </a:fld>
            <a:endParaRPr lang="en-AU" dirty="0"/>
          </a:p>
        </p:txBody>
      </p:sp>
    </p:spTree>
    <p:extLst>
      <p:ext uri="{BB962C8B-B14F-4D97-AF65-F5344CB8AC3E}">
        <p14:creationId xmlns:p14="http://schemas.microsoft.com/office/powerpoint/2010/main" val="2730744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85F38-CC08-CEF3-4184-223024171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7CBE15-59CA-D173-82F7-A20EA616FD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97507-BBAE-BED8-2ABA-DBB44FB8726B}"/>
              </a:ext>
            </a:extLst>
          </p:cNvPr>
          <p:cNvSpPr>
            <a:spLocks noGrp="1"/>
          </p:cNvSpPr>
          <p:nvPr>
            <p:ph type="body" idx="1"/>
          </p:nvPr>
        </p:nvSpPr>
        <p:spPr/>
        <p:txBody>
          <a:bodyPr/>
          <a:lstStyle/>
          <a:p>
            <a:pPr marL="171450" indent="-171450">
              <a:buFont typeface="Arial" panose="020B0604020202020204" pitchFamily="34" charset="0"/>
              <a:buChar char="•"/>
            </a:pPr>
            <a:r>
              <a:rPr lang="en-AU" noProof="0" dirty="0"/>
              <a:t>The relevant aspect/s of the achievement standard, along with the aligned content descriptions, has informed the context and focus of the example unit, Empowering identities for belonging.</a:t>
            </a:r>
          </a:p>
          <a:p>
            <a:pPr marL="171450" indent="-171450">
              <a:buFont typeface="Arial" panose="020B0604020202020204" pitchFamily="34" charset="0"/>
              <a:buChar char="•"/>
            </a:pPr>
            <a:r>
              <a:rPr lang="en-AU" noProof="0" dirty="0"/>
              <a:t>The unit description incorporates language and themes of the </a:t>
            </a:r>
            <a:r>
              <a:rPr lang="en-AU" b="0" noProof="0" dirty="0"/>
              <a:t>organising ideas across the aspects of Country/Place, Culture and People.</a:t>
            </a:r>
            <a:endParaRPr lang="en-AU" b="1" dirty="0"/>
          </a:p>
        </p:txBody>
      </p:sp>
      <p:sp>
        <p:nvSpPr>
          <p:cNvPr id="5" name="Slide Number Placeholder 3">
            <a:extLst>
              <a:ext uri="{FF2B5EF4-FFF2-40B4-BE49-F238E27FC236}">
                <a16:creationId xmlns:a16="http://schemas.microsoft.com/office/drawing/2014/main" id="{A560C4A8-D0D5-0880-D547-73A2E194E385}"/>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16</a:t>
            </a:fld>
            <a:endParaRPr lang="en-AU" dirty="0"/>
          </a:p>
        </p:txBody>
      </p:sp>
    </p:spTree>
    <p:extLst>
      <p:ext uri="{BB962C8B-B14F-4D97-AF65-F5344CB8AC3E}">
        <p14:creationId xmlns:p14="http://schemas.microsoft.com/office/powerpoint/2010/main" val="34277767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79B7C-88BA-8B3F-460F-2F2BD9137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D8766-5CC9-0E49-C60E-8BC07A19D2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AD107A-0B36-C2EC-F8B2-D14924C3B4F7}"/>
              </a:ext>
            </a:extLst>
          </p:cNvPr>
          <p:cNvSpPr>
            <a:spLocks noGrp="1"/>
          </p:cNvSpPr>
          <p:nvPr>
            <p:ph type="body" idx="1"/>
          </p:nvPr>
        </p:nvSpPr>
        <p:spPr/>
        <p:txBody>
          <a:bodyPr/>
          <a:lstStyle/>
          <a:p>
            <a:pPr marL="0" lvl="1" indent="0">
              <a:buNone/>
            </a:pPr>
            <a:r>
              <a:rPr lang="en-AU" dirty="0"/>
              <a:t>Country/Place:</a:t>
            </a:r>
          </a:p>
          <a:p>
            <a:pPr marL="171450" lvl="1" indent="-171450"/>
            <a:r>
              <a:rPr lang="en-AU" dirty="0"/>
              <a:t>Learning is explicitly connected to understanding Country, and the responsibilities that come with that relationship.</a:t>
            </a:r>
          </a:p>
          <a:p>
            <a:pPr marL="171450" lvl="1" indent="-171450"/>
            <a:r>
              <a:rPr lang="en-AU" dirty="0"/>
              <a:t>Students investigate how traditional games encourage respectful interactions within communities. </a:t>
            </a:r>
          </a:p>
          <a:p>
            <a:pPr marL="171450" lvl="1" indent="-171450"/>
            <a:r>
              <a:rPr lang="en-AU" dirty="0"/>
              <a:t>Through these experiences, students also explore and value the deep connections to land, sea, sky and waterways (organising </a:t>
            </a:r>
            <a:r>
              <a:rPr lang="en-AU" b="0" dirty="0"/>
              <a:t>idea A_TSICP1).</a:t>
            </a:r>
          </a:p>
          <a:p>
            <a:endParaRPr lang="en-AU" b="1" dirty="0"/>
          </a:p>
        </p:txBody>
      </p:sp>
      <p:sp>
        <p:nvSpPr>
          <p:cNvPr id="5" name="Slide Number Placeholder 3">
            <a:extLst>
              <a:ext uri="{FF2B5EF4-FFF2-40B4-BE49-F238E27FC236}">
                <a16:creationId xmlns:a16="http://schemas.microsoft.com/office/drawing/2014/main" id="{8B576632-DB07-5D92-1B4A-22A0CFCDF446}"/>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17</a:t>
            </a:fld>
            <a:endParaRPr lang="en-AU" dirty="0"/>
          </a:p>
        </p:txBody>
      </p:sp>
    </p:spTree>
    <p:extLst>
      <p:ext uri="{BB962C8B-B14F-4D97-AF65-F5344CB8AC3E}">
        <p14:creationId xmlns:p14="http://schemas.microsoft.com/office/powerpoint/2010/main" val="4102331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72CF-FBAB-F304-1341-316863ED4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28598-C01D-F91B-C0AF-7DDEF69121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A8BAA5-95B6-BF0C-A048-7ECF871F24FA}"/>
              </a:ext>
            </a:extLst>
          </p:cNvPr>
          <p:cNvSpPr>
            <a:spLocks noGrp="1"/>
          </p:cNvSpPr>
          <p:nvPr>
            <p:ph type="body" idx="1"/>
          </p:nvPr>
        </p:nvSpPr>
        <p:spPr/>
        <p:txBody>
          <a:bodyPr/>
          <a:lstStyle/>
          <a:p>
            <a:pPr marL="0" indent="0">
              <a:buFont typeface="Arial" panose="020B0604020202020204" pitchFamily="34" charset="0"/>
              <a:buNone/>
            </a:pPr>
            <a:r>
              <a:rPr lang="en-AU" dirty="0"/>
              <a:t>Culture:</a:t>
            </a:r>
          </a:p>
          <a:p>
            <a:pPr marL="171450" lvl="1" indent="-171450"/>
            <a:r>
              <a:rPr lang="en-AU" dirty="0"/>
              <a:t>Students examine values, beliefs and cultural practices and expressions of Aboriginal cultures and Torres Strait Islander cultures and </a:t>
            </a:r>
            <a:r>
              <a:rPr lang="en-AU" b="0" dirty="0">
                <a:effectLst/>
                <a:latin typeface="Arial" panose="020B0604020202020204" pitchFamily="34" charset="0"/>
                <a:ea typeface="Times New Roman" panose="02020603050405020304" pitchFamily="18" charset="0"/>
                <a:cs typeface="Times New Roman" panose="02020603050405020304" pitchFamily="18" charset="0"/>
              </a:rPr>
              <a:t>how this conveys meaning and influence.</a:t>
            </a:r>
          </a:p>
          <a:p>
            <a:pPr marL="171450" lvl="1" indent="-171450"/>
            <a:r>
              <a:rPr lang="en-AU" b="0" dirty="0">
                <a:effectLst/>
                <a:latin typeface="Arial" panose="020B0604020202020204" pitchFamily="34" charset="0"/>
                <a:cs typeface="Times New Roman" panose="02020603050405020304" pitchFamily="18" charset="0"/>
              </a:rPr>
              <a:t>S</a:t>
            </a:r>
            <a:r>
              <a:rPr lang="en-AU" dirty="0"/>
              <a:t>tudents take part in traditional Aboriginal and Torres Strait Islander games, bringing the organising idea (</a:t>
            </a:r>
            <a:r>
              <a:rPr lang="en-AU" i="0" dirty="0"/>
              <a:t>Culture</a:t>
            </a:r>
            <a:r>
              <a:rPr lang="en-AU" dirty="0"/>
              <a:t> A_TSIC1) to life through lived cultural expressions.</a:t>
            </a:r>
          </a:p>
          <a:p>
            <a:pPr marL="0" indent="0">
              <a:buFont typeface="Arial" panose="020B0604020202020204" pitchFamily="34" charset="0"/>
              <a:buNone/>
            </a:pPr>
            <a:endParaRPr lang="en-AU" b="0" dirty="0"/>
          </a:p>
          <a:p>
            <a:endParaRPr lang="en-AU" b="0" dirty="0"/>
          </a:p>
          <a:p>
            <a:endParaRPr lang="en-AU" b="1" dirty="0"/>
          </a:p>
        </p:txBody>
      </p:sp>
      <p:sp>
        <p:nvSpPr>
          <p:cNvPr id="5" name="Slide Number Placeholder 3">
            <a:extLst>
              <a:ext uri="{FF2B5EF4-FFF2-40B4-BE49-F238E27FC236}">
                <a16:creationId xmlns:a16="http://schemas.microsoft.com/office/drawing/2014/main" id="{9790CE6D-7E58-6D63-BB5A-7E398F9142B5}"/>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18</a:t>
            </a:fld>
            <a:endParaRPr lang="en-AU" dirty="0"/>
          </a:p>
        </p:txBody>
      </p:sp>
    </p:spTree>
    <p:extLst>
      <p:ext uri="{BB962C8B-B14F-4D97-AF65-F5344CB8AC3E}">
        <p14:creationId xmlns:p14="http://schemas.microsoft.com/office/powerpoint/2010/main" val="23591343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BD891-C11F-FC56-1F2C-F3B7671837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833ED1-772F-C029-C2FA-ED8B4F1896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330E21-89D5-515E-8920-43C3C1AF4B09}"/>
              </a:ext>
            </a:extLst>
          </p:cNvPr>
          <p:cNvSpPr>
            <a:spLocks noGrp="1"/>
          </p:cNvSpPr>
          <p:nvPr>
            <p:ph type="body" idx="1"/>
          </p:nvPr>
        </p:nvSpPr>
        <p:spPr/>
        <p:txBody>
          <a:bodyPr/>
          <a:lstStyle/>
          <a:p>
            <a:pPr marL="0" indent="0">
              <a:buFont typeface="Arial" panose="020B0604020202020204" pitchFamily="34" charset="0"/>
              <a:buNone/>
            </a:pPr>
            <a:r>
              <a:rPr lang="en-AU" dirty="0"/>
              <a:t>People:</a:t>
            </a:r>
          </a:p>
          <a:p>
            <a:pPr marL="171450" lvl="1" indent="-171450"/>
            <a:r>
              <a:rPr lang="en-AU" dirty="0"/>
              <a:t>Students explore how the school and local community celebrate Aboriginal and Torres Strait Islander cultures.</a:t>
            </a:r>
          </a:p>
          <a:p>
            <a:pPr marL="171450" lvl="1" indent="-171450"/>
            <a:r>
              <a:rPr lang="en-AU" dirty="0"/>
              <a:t>Learning connects to kinship systems, governance and social structures, and recognises the ongoing contributions of Aboriginal and Torres Strait Islander peoples to local, national and global communities.</a:t>
            </a:r>
          </a:p>
          <a:p>
            <a:pPr marL="0" indent="0">
              <a:buFont typeface="Arial" panose="020B0604020202020204" pitchFamily="34" charset="0"/>
              <a:buNone/>
            </a:pPr>
            <a:endParaRPr lang="en-AU" b="0" dirty="0"/>
          </a:p>
          <a:p>
            <a:endParaRPr lang="en-AU" b="0" dirty="0"/>
          </a:p>
          <a:p>
            <a:endParaRPr lang="en-AU" b="1" dirty="0"/>
          </a:p>
        </p:txBody>
      </p:sp>
      <p:sp>
        <p:nvSpPr>
          <p:cNvPr id="5" name="Slide Number Placeholder 3">
            <a:extLst>
              <a:ext uri="{FF2B5EF4-FFF2-40B4-BE49-F238E27FC236}">
                <a16:creationId xmlns:a16="http://schemas.microsoft.com/office/drawing/2014/main" id="{349BA810-5205-7AA0-07ED-40F58FB80118}"/>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19</a:t>
            </a:fld>
            <a:endParaRPr lang="en-AU" dirty="0"/>
          </a:p>
        </p:txBody>
      </p:sp>
    </p:spTree>
    <p:extLst>
      <p:ext uri="{BB962C8B-B14F-4D97-AF65-F5344CB8AC3E}">
        <p14:creationId xmlns:p14="http://schemas.microsoft.com/office/powerpoint/2010/main" val="1832777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47735-0D95-8E50-C246-A448181EE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56F621-B89A-5D9D-333F-9D06881E63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C10310-7029-6FE3-4121-CA0D06168C53}"/>
              </a:ext>
            </a:extLst>
          </p:cNvPr>
          <p:cNvSpPr>
            <a:spLocks noGrp="1"/>
          </p:cNvSpPr>
          <p:nvPr>
            <p:ph type="body" idx="1"/>
          </p:nvPr>
        </p:nvSpPr>
        <p:spPr/>
        <p:txBody>
          <a:bodyPr/>
          <a:lstStyle/>
          <a:p>
            <a:pPr>
              <a:defRPr/>
            </a:pPr>
            <a:endParaRPr lang="en-US" sz="1000" b="1" dirty="0">
              <a:cs typeface="Arial"/>
            </a:endParaRPr>
          </a:p>
          <a:p>
            <a:pPr>
              <a:buFont typeface="Arial" panose="020B0604020202020204" pitchFamily="34" charset="0"/>
              <a:defRPr/>
            </a:pPr>
            <a:endParaRPr lang="en-US" sz="1000" b="0" dirty="0">
              <a:solidFill>
                <a:srgbClr val="0D0D0D"/>
              </a:solidFill>
              <a:cs typeface="Arial"/>
            </a:endParaRPr>
          </a:p>
          <a:p>
            <a:pPr>
              <a:defRPr/>
            </a:pPr>
            <a:endParaRPr lang="en-US" sz="1000" dirty="0">
              <a:cs typeface="Arial"/>
            </a:endParaRPr>
          </a:p>
        </p:txBody>
      </p:sp>
      <p:sp>
        <p:nvSpPr>
          <p:cNvPr id="4" name="Slide Number Placeholder 3">
            <a:extLst>
              <a:ext uri="{FF2B5EF4-FFF2-40B4-BE49-F238E27FC236}">
                <a16:creationId xmlns:a16="http://schemas.microsoft.com/office/drawing/2014/main" id="{8B70AE4C-A5C8-2492-7944-322F38E896AB}"/>
              </a:ext>
            </a:extLst>
          </p:cNvPr>
          <p:cNvSpPr>
            <a:spLocks noGrp="1"/>
          </p:cNvSpPr>
          <p:nvPr>
            <p:ph type="sldNum" sz="quarter" idx="5"/>
          </p:nvPr>
        </p:nvSpPr>
        <p:spPr/>
        <p:txBody>
          <a:bodyPr/>
          <a:lstStyle/>
          <a:p>
            <a:pPr>
              <a:defRPr/>
            </a:pPr>
            <a:fld id="{7DC8D554-20BD-45E3-8F8F-C854CD9EEC52}" type="slidenum">
              <a:rPr lang="en-AU" smtClean="0"/>
              <a:pPr>
                <a:defRPr/>
              </a:pPr>
              <a:t>2</a:t>
            </a:fld>
            <a:endParaRPr lang="en-AU" dirty="0"/>
          </a:p>
        </p:txBody>
      </p:sp>
    </p:spTree>
    <p:extLst>
      <p:ext uri="{BB962C8B-B14F-4D97-AF65-F5344CB8AC3E}">
        <p14:creationId xmlns:p14="http://schemas.microsoft.com/office/powerpoint/2010/main" val="4230957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1204-4F26-B3F4-23E8-C5AAC24C4B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C523CF-E8E7-3C42-2AD0-8F0C4C7A4A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1984AC-BD08-8B9B-502D-2E6FA87C811B}"/>
              </a:ext>
            </a:extLst>
          </p:cNvPr>
          <p:cNvSpPr>
            <a:spLocks noGrp="1"/>
          </p:cNvSpPr>
          <p:nvPr>
            <p:ph type="body" idx="1"/>
          </p:nvPr>
        </p:nvSpPr>
        <p:spPr/>
        <p:txBody>
          <a:bodyPr/>
          <a:lstStyle/>
          <a:p>
            <a:pPr marL="171450" indent="-171450">
              <a:buFont typeface="Arial" panose="020B0604020202020204" pitchFamily="34" charset="0"/>
              <a:buChar char="•"/>
            </a:pPr>
            <a:r>
              <a:rPr lang="en-AU" dirty="0"/>
              <a:t>The next phase of the process relates to clarifying and contextualising the role of the priority in teaching and learning.</a:t>
            </a:r>
          </a:p>
          <a:p>
            <a:pPr marL="171450" indent="-171450">
              <a:buFont typeface="Arial" panose="020B0604020202020204" pitchFamily="34" charset="0"/>
              <a:buChar char="•"/>
            </a:pPr>
            <a:r>
              <a:rPr lang="en-AU" dirty="0"/>
              <a:t>Three areas of clarify and contextualise for the embedding of Aboriginal and Torres Strait Islander histories and cultures priority are:</a:t>
            </a: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engagement with community — collaborate/connect with organisations or local experts</a:t>
            </a:r>
            <a:endParaRPr lang="en-US" dirty="0"/>
          </a:p>
          <a:p>
            <a:pPr marL="531450" lvl="2" indent="-171450">
              <a:buFont typeface="Arial" panose="020B0604020202020204" pitchFamily="34" charset="0"/>
              <a:buChar char="‒"/>
            </a:pPr>
            <a:r>
              <a:rPr lang="en-AU" dirty="0"/>
              <a:t>professional conversations — engage in professional discussions to deepen understanding of Aboriginal and Torres Strait Islander histories and cultures </a:t>
            </a:r>
          </a:p>
          <a:p>
            <a:pPr marL="531450" lvl="2" indent="-171450">
              <a:buFont typeface="Arial" panose="020B0604020202020204" pitchFamily="34" charset="0"/>
              <a:buChar char="‒"/>
            </a:pPr>
            <a:r>
              <a:rPr lang="en-AU" dirty="0"/>
              <a:t>language/resources — u</a:t>
            </a:r>
            <a:r>
              <a:rPr lang="en-US" dirty="0">
                <a:cs typeface="Arial"/>
              </a:rPr>
              <a:t>se strengths-based language and resources that promote understanding and counter stereotypes.</a:t>
            </a:r>
            <a:endParaRPr lang="en-AU" dirty="0"/>
          </a:p>
        </p:txBody>
      </p:sp>
      <p:sp>
        <p:nvSpPr>
          <p:cNvPr id="5" name="Slide Number Placeholder 3">
            <a:extLst>
              <a:ext uri="{FF2B5EF4-FFF2-40B4-BE49-F238E27FC236}">
                <a16:creationId xmlns:a16="http://schemas.microsoft.com/office/drawing/2014/main" id="{96107C6C-61FD-DB99-5598-37E38D814F75}"/>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20</a:t>
            </a:fld>
            <a:endParaRPr lang="en-AU" dirty="0"/>
          </a:p>
        </p:txBody>
      </p:sp>
    </p:spTree>
    <p:extLst>
      <p:ext uri="{BB962C8B-B14F-4D97-AF65-F5344CB8AC3E}">
        <p14:creationId xmlns:p14="http://schemas.microsoft.com/office/powerpoint/2010/main" val="2147159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C5A4C-16F1-DB37-8401-4E6022E84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BAB9F-BEC9-4453-84DD-4600EA2E6F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D15A44-1693-B06E-BF23-F8BBC802C005}"/>
              </a:ext>
            </a:extLst>
          </p:cNvPr>
          <p:cNvSpPr>
            <a:spLocks noGrp="1"/>
          </p:cNvSpPr>
          <p:nvPr>
            <p:ph type="body" idx="1"/>
          </p:nvPr>
        </p:nvSpPr>
        <p:spPr/>
        <p:txBody>
          <a:bodyPr/>
          <a:lstStyle/>
          <a:p>
            <a:r>
              <a:rPr lang="en-AU" b="0" noProof="0" dirty="0"/>
              <a:t>The note at the bottom of the unit description outlines the importance of consultation and fostering meaningful relationships with Traditional Custodians and/or First Nations community members.</a:t>
            </a:r>
          </a:p>
          <a:p>
            <a:endParaRPr lang="en-US" dirty="0"/>
          </a:p>
          <a:p>
            <a:pPr marL="0" indent="0">
              <a:buFont typeface="Arial" panose="020B0604020202020204" pitchFamily="34" charset="0"/>
              <a:buNone/>
            </a:pPr>
            <a:r>
              <a:rPr lang="en-AU" b="0" dirty="0"/>
              <a:t> </a:t>
            </a:r>
            <a:endParaRPr lang="en-AU" b="0" dirty="0">
              <a:cs typeface="Arial"/>
            </a:endParaRPr>
          </a:p>
          <a:p>
            <a:pPr marL="171450" indent="-171450">
              <a:buFont typeface="Arial" panose="020B0604020202020204" pitchFamily="34" charset="0"/>
              <a:buChar char="•"/>
            </a:pPr>
            <a:endParaRPr lang="en-AU" b="0" dirty="0"/>
          </a:p>
          <a:p>
            <a:pPr marL="0" indent="0">
              <a:buFont typeface="Arial" panose="020B0604020202020204" pitchFamily="34" charset="0"/>
              <a:buNone/>
            </a:pPr>
            <a:endParaRPr lang="en-AU" b="0" dirty="0"/>
          </a:p>
          <a:p>
            <a:endParaRPr lang="en-AU" b="0" dirty="0"/>
          </a:p>
          <a:p>
            <a:endParaRPr lang="en-AU" b="1" dirty="0"/>
          </a:p>
        </p:txBody>
      </p:sp>
      <p:sp>
        <p:nvSpPr>
          <p:cNvPr id="5" name="Slide Number Placeholder 3">
            <a:extLst>
              <a:ext uri="{FF2B5EF4-FFF2-40B4-BE49-F238E27FC236}">
                <a16:creationId xmlns:a16="http://schemas.microsoft.com/office/drawing/2014/main" id="{23DCBC6E-E5B0-412D-7C86-0249F4195AC0}"/>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21</a:t>
            </a:fld>
            <a:endParaRPr lang="en-AU" dirty="0"/>
          </a:p>
        </p:txBody>
      </p:sp>
    </p:spTree>
    <p:extLst>
      <p:ext uri="{BB962C8B-B14F-4D97-AF65-F5344CB8AC3E}">
        <p14:creationId xmlns:p14="http://schemas.microsoft.com/office/powerpoint/2010/main" val="1945632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5F38B-D420-17F0-2E57-FBD8F9B01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EB5FBA-C51E-0A06-3B52-2CC4AF3A14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57393A-3090-9703-7639-1B6817D88672}"/>
              </a:ext>
            </a:extLst>
          </p:cNvPr>
          <p:cNvSpPr>
            <a:spLocks noGrp="1"/>
          </p:cNvSpPr>
          <p:nvPr>
            <p:ph type="body" idx="1"/>
          </p:nvPr>
        </p:nvSpPr>
        <p:spPr/>
        <p:txBody>
          <a:bodyPr/>
          <a:lstStyle/>
          <a:p>
            <a:pPr marL="171450" indent="-171450">
              <a:buFont typeface="Arial" panose="020B0604020202020204" pitchFamily="34" charset="0"/>
              <a:buChar char="•"/>
            </a:pPr>
            <a:r>
              <a:rPr lang="en-US" b="0" dirty="0"/>
              <a:t>When incorporating </a:t>
            </a:r>
            <a:r>
              <a:rPr lang="en-US" dirty="0"/>
              <a:t>Aboriginal and Torres Strait Islander histories and cultures in planning, </a:t>
            </a:r>
            <a:r>
              <a:rPr lang="en-US" b="0" dirty="0"/>
              <a:t>it is important to use culturally appropriate resources.</a:t>
            </a:r>
          </a:p>
          <a:p>
            <a:pPr marL="171450" indent="-171450">
              <a:buFont typeface="Arial" panose="020B0604020202020204" pitchFamily="34" charset="0"/>
              <a:buChar char="•"/>
            </a:pPr>
            <a:r>
              <a:rPr lang="en-US" b="0" dirty="0"/>
              <a:t>In this example Years 5–6 HPE unit, a key resource is the Australian Government’s Yulunga Traditional Indigenous Games resource. This collection of games provides students with an opportunity to experience and appreciate Aboriginal and Torres Strait Islander cultures through play while reinforcing values of respect, belonging and community engagement.</a:t>
            </a:r>
            <a:endParaRPr lang="en-US" b="0" dirty="0">
              <a:cs typeface="Arial"/>
            </a:endParaRPr>
          </a:p>
          <a:p>
            <a:r>
              <a:rPr lang="en-AU" b="0" dirty="0"/>
              <a:t> </a:t>
            </a:r>
            <a:endParaRPr lang="en-AU" b="0" dirty="0">
              <a:cs typeface="Arial"/>
            </a:endParaRPr>
          </a:p>
          <a:p>
            <a:pPr marL="171450" indent="-171450">
              <a:buFont typeface="Arial" panose="020B0604020202020204" pitchFamily="34" charset="0"/>
              <a:buChar char="•"/>
            </a:pPr>
            <a:endParaRPr lang="en-AU" b="0" dirty="0"/>
          </a:p>
          <a:p>
            <a:pPr marL="0" indent="0">
              <a:buFont typeface="Arial" panose="020B0604020202020204" pitchFamily="34" charset="0"/>
              <a:buNone/>
            </a:pPr>
            <a:endParaRPr lang="en-AU" b="0" dirty="0"/>
          </a:p>
          <a:p>
            <a:endParaRPr lang="en-AU" b="0" dirty="0"/>
          </a:p>
          <a:p>
            <a:endParaRPr lang="en-AU" b="1" dirty="0"/>
          </a:p>
        </p:txBody>
      </p:sp>
      <p:sp>
        <p:nvSpPr>
          <p:cNvPr id="5" name="Slide Number Placeholder 3">
            <a:extLst>
              <a:ext uri="{FF2B5EF4-FFF2-40B4-BE49-F238E27FC236}">
                <a16:creationId xmlns:a16="http://schemas.microsoft.com/office/drawing/2014/main" id="{24ED7B07-9486-3CC5-B527-B85EDAD82B4B}"/>
              </a:ext>
            </a:extLst>
          </p:cNvPr>
          <p:cNvSpPr>
            <a:spLocks noGrp="1"/>
          </p:cNvSpPr>
          <p:nvPr>
            <p:ph type="sldNum" sz="quarter" idx="5"/>
          </p:nvPr>
        </p:nvSpPr>
        <p:spPr>
          <a:xfrm>
            <a:off x="3855838" y="9440646"/>
            <a:ext cx="2949787" cy="496967"/>
          </a:xfrm>
        </p:spPr>
        <p:txBody>
          <a:bodyPr/>
          <a:lstStyle/>
          <a:p>
            <a:pPr>
              <a:defRPr/>
            </a:pPr>
            <a:fld id="{7DC8D554-20BD-45E3-8F8F-C854CD9EEC52}" type="slidenum">
              <a:rPr lang="en-AU" smtClean="0"/>
              <a:pPr>
                <a:defRPr/>
              </a:pPr>
              <a:t>22</a:t>
            </a:fld>
            <a:endParaRPr lang="en-AU" dirty="0"/>
          </a:p>
        </p:txBody>
      </p:sp>
    </p:spTree>
    <p:extLst>
      <p:ext uri="{BB962C8B-B14F-4D97-AF65-F5344CB8AC3E}">
        <p14:creationId xmlns:p14="http://schemas.microsoft.com/office/powerpoint/2010/main" val="7951405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latin typeface="+mn-lt"/>
              </a:rPr>
              <a:t>When selecting resources, it is important to critically evaluate their reliability, authenticity and cultural appropriateness.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latin typeface="+mn-lt"/>
              </a:rPr>
              <a:t>Evaluation tools, such as these on the slide, can assist in making informed, integrity-based decisions for First Nations Australians’ texts and resources.</a:t>
            </a:r>
          </a:p>
          <a:p>
            <a:endParaRPr lang="en-AU" dirty="0">
              <a:latin typeface="+mn-lt"/>
            </a:endParaRPr>
          </a:p>
          <a:p>
            <a:endParaRPr lang="en-AU" dirty="0">
              <a:latin typeface="+mn-lt"/>
            </a:endParaRPr>
          </a:p>
          <a:p>
            <a:endParaRPr lang="en-US" dirty="0"/>
          </a:p>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23</a:t>
            </a:fld>
            <a:endParaRPr lang="en-AU" dirty="0"/>
          </a:p>
        </p:txBody>
      </p:sp>
    </p:spTree>
    <p:extLst>
      <p:ext uri="{BB962C8B-B14F-4D97-AF65-F5344CB8AC3E}">
        <p14:creationId xmlns:p14="http://schemas.microsoft.com/office/powerpoint/2010/main" val="11900539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19A01-4D7E-67F3-BDA5-061CD53960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7E9E4-2DB6-C37A-DF95-AB016AB6DB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86139C-512A-1B85-297A-082FF9932C4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27296F8-0D14-F1FA-97AB-4C71A1757983}"/>
              </a:ext>
            </a:extLst>
          </p:cNvPr>
          <p:cNvSpPr>
            <a:spLocks noGrp="1"/>
          </p:cNvSpPr>
          <p:nvPr>
            <p:ph type="sldNum" sz="quarter" idx="5"/>
          </p:nvPr>
        </p:nvSpPr>
        <p:spPr/>
        <p:txBody>
          <a:bodyPr/>
          <a:lstStyle/>
          <a:p>
            <a:pPr>
              <a:defRPr/>
            </a:pPr>
            <a:fld id="{7DC8D554-20BD-45E3-8F8F-C854CD9EEC52}" type="slidenum">
              <a:rPr lang="en-AU" smtClean="0"/>
              <a:pPr>
                <a:defRPr/>
              </a:pPr>
              <a:t>24</a:t>
            </a:fld>
            <a:endParaRPr lang="en-AU" dirty="0"/>
          </a:p>
        </p:txBody>
      </p:sp>
    </p:spTree>
    <p:extLst>
      <p:ext uri="{BB962C8B-B14F-4D97-AF65-F5344CB8AC3E}">
        <p14:creationId xmlns:p14="http://schemas.microsoft.com/office/powerpoint/2010/main" val="35488409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dirty="0">
                <a:latin typeface="Arial" panose="020B0604020202020204" pitchFamily="34" charset="0"/>
                <a:cs typeface="Arial" panose="020B0604020202020204" pitchFamily="34" charset="0"/>
              </a:rPr>
              <a:t>Explore the QCAA website to locate key resources to support educators in planning and embedding the CCPs. These include the advice and resource documents for the CCPs.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0" dirty="0">
              <a:latin typeface="Arial" panose="020B0604020202020204" pitchFamily="34" charset="0"/>
              <a:cs typeface="Arial" panose="020B0604020202020204" pitchFamily="34" charset="0"/>
            </a:endParaRPr>
          </a:p>
          <a:p>
            <a:pPr>
              <a:buFont typeface="Arial" panose="020B0604020202020204" pitchFamily="34" charset="0"/>
              <a:defRPr/>
            </a:pPr>
            <a:r>
              <a:rPr lang="en-US" sz="1000" b="0" dirty="0"/>
              <a:t>Source: https://www.qcaa.qld.edu.au/p-10/aciq/version-9/cross-curriculum-priorities</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25</a:t>
            </a:fld>
            <a:endParaRPr lang="en-AU" dirty="0"/>
          </a:p>
        </p:txBody>
      </p:sp>
    </p:spTree>
    <p:extLst>
      <p:ext uri="{BB962C8B-B14F-4D97-AF65-F5344CB8AC3E}">
        <p14:creationId xmlns:p14="http://schemas.microsoft.com/office/powerpoint/2010/main" val="2993295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8C996-2C05-4639-A6F9-84E23A77F7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992C3A-442E-AB83-B645-FDAFA7AFAE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109AF-6983-D9D3-1880-3E18DBA1AF6C}"/>
              </a:ext>
            </a:extLst>
          </p:cNvPr>
          <p:cNvSpPr>
            <a:spLocks noGrp="1"/>
          </p:cNvSpPr>
          <p:nvPr>
            <p:ph type="body" idx="1"/>
          </p:nvPr>
        </p:nvSpPr>
        <p:spPr/>
        <p:txBody>
          <a:bodyPr/>
          <a:lstStyle/>
          <a:p>
            <a:pPr>
              <a:defRPr/>
            </a:pPr>
            <a:endParaRPr lang="en-US" sz="1000" b="1" dirty="0">
              <a:cs typeface="Arial"/>
            </a:endParaRPr>
          </a:p>
          <a:p>
            <a:pPr>
              <a:buFont typeface="Arial" panose="020B0604020202020204" pitchFamily="34" charset="0"/>
              <a:defRPr/>
            </a:pPr>
            <a:endParaRPr lang="en-US" sz="1000" b="0" dirty="0">
              <a:solidFill>
                <a:srgbClr val="0D0D0D"/>
              </a:solidFill>
              <a:cs typeface="Arial"/>
            </a:endParaRPr>
          </a:p>
          <a:p>
            <a:pPr>
              <a:defRPr/>
            </a:pPr>
            <a:endParaRPr lang="en-US" sz="1000" dirty="0">
              <a:cs typeface="Arial"/>
            </a:endParaRPr>
          </a:p>
        </p:txBody>
      </p:sp>
      <p:sp>
        <p:nvSpPr>
          <p:cNvPr id="4" name="Slide Number Placeholder 3">
            <a:extLst>
              <a:ext uri="{FF2B5EF4-FFF2-40B4-BE49-F238E27FC236}">
                <a16:creationId xmlns:a16="http://schemas.microsoft.com/office/drawing/2014/main" id="{CCF19AC8-2C45-80B7-B981-87F23AD97A39}"/>
              </a:ext>
            </a:extLst>
          </p:cNvPr>
          <p:cNvSpPr>
            <a:spLocks noGrp="1"/>
          </p:cNvSpPr>
          <p:nvPr>
            <p:ph type="sldNum" sz="quarter" idx="5"/>
          </p:nvPr>
        </p:nvSpPr>
        <p:spPr/>
        <p:txBody>
          <a:bodyPr/>
          <a:lstStyle/>
          <a:p>
            <a:pPr>
              <a:defRPr/>
            </a:pPr>
            <a:fld id="{7DC8D554-20BD-45E3-8F8F-C854CD9EEC52}" type="slidenum">
              <a:rPr lang="en-AU" smtClean="0"/>
              <a:pPr>
                <a:defRPr/>
              </a:pPr>
              <a:t>26</a:t>
            </a:fld>
            <a:endParaRPr lang="en-AU" dirty="0"/>
          </a:p>
        </p:txBody>
      </p:sp>
    </p:spTree>
    <p:extLst>
      <p:ext uri="{BB962C8B-B14F-4D97-AF65-F5344CB8AC3E}">
        <p14:creationId xmlns:p14="http://schemas.microsoft.com/office/powerpoint/2010/main" val="23105425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27</a:t>
            </a:fld>
            <a:endParaRPr lang="en-AU" dirty="0"/>
          </a:p>
        </p:txBody>
      </p:sp>
    </p:spTree>
    <p:extLst>
      <p:ext uri="{BB962C8B-B14F-4D97-AF65-F5344CB8AC3E}">
        <p14:creationId xmlns:p14="http://schemas.microsoft.com/office/powerpoint/2010/main" val="12263252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AU"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28</a:t>
            </a:fld>
            <a:endParaRPr lang="en-AU" dirty="0"/>
          </a:p>
        </p:txBody>
      </p:sp>
    </p:spTree>
    <p:extLst>
      <p:ext uri="{BB962C8B-B14F-4D97-AF65-F5344CB8AC3E}">
        <p14:creationId xmlns:p14="http://schemas.microsoft.com/office/powerpoint/2010/main" val="20005880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lvl="0"/>
            <a:fld id="{7DC8D554-20BD-45E3-8F8F-C854CD9EEC52}" type="slidenum">
              <a:rPr lang="en-AU" noProof="0" smtClean="0"/>
              <a:pPr lvl="0"/>
              <a:t>29</a:t>
            </a:fld>
            <a:endParaRPr lang="en-AU" noProof="0" dirty="0"/>
          </a:p>
        </p:txBody>
      </p:sp>
      <p:sp>
        <p:nvSpPr>
          <p:cNvPr id="6" name="Slide Image Placeholder 5">
            <a:extLst>
              <a:ext uri="{FF2B5EF4-FFF2-40B4-BE49-F238E27FC236}">
                <a16:creationId xmlns:a16="http://schemas.microsoft.com/office/drawing/2014/main" id="{FB21EB95-5B7D-B3DE-A4F5-AA4396C4481C}"/>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411F40E4-D226-3793-2E80-68F17B74E0F4}"/>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803030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7DF8E-9599-03D0-8906-30ECDC8B8D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9DF871-2AB1-0DF0-45D2-8DE7A30518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0845F2-C5ED-2B43-A1DB-C590B282DE8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CE452B9-D6BA-C5DD-EB6A-4D4C6F095F65}"/>
              </a:ext>
            </a:extLst>
          </p:cNvPr>
          <p:cNvSpPr>
            <a:spLocks noGrp="1"/>
          </p:cNvSpPr>
          <p:nvPr>
            <p:ph type="sldNum" sz="quarter" idx="5"/>
          </p:nvPr>
        </p:nvSpPr>
        <p:spPr/>
        <p:txBody>
          <a:bodyPr/>
          <a:lstStyle/>
          <a:p>
            <a:pPr>
              <a:defRPr/>
            </a:pPr>
            <a:fld id="{7DC8D554-20BD-45E3-8F8F-C854CD9EEC52}" type="slidenum">
              <a:rPr lang="en-AU" smtClean="0"/>
              <a:pPr>
                <a:defRPr/>
              </a:pPr>
              <a:t>3</a:t>
            </a:fld>
            <a:endParaRPr lang="en-AU" dirty="0"/>
          </a:p>
        </p:txBody>
      </p:sp>
    </p:spTree>
    <p:extLst>
      <p:ext uri="{BB962C8B-B14F-4D97-AF65-F5344CB8AC3E}">
        <p14:creationId xmlns:p14="http://schemas.microsoft.com/office/powerpoint/2010/main" val="31111351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30</a:t>
            </a:fld>
            <a:endParaRPr lang="en-AU" dirty="0"/>
          </a:p>
        </p:txBody>
      </p:sp>
    </p:spTree>
    <p:extLst>
      <p:ext uri="{BB962C8B-B14F-4D97-AF65-F5344CB8AC3E}">
        <p14:creationId xmlns:p14="http://schemas.microsoft.com/office/powerpoint/2010/main" val="425015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b="0" dirty="0">
                <a:latin typeface="+mn-lt"/>
              </a:rPr>
              <a:t>The Australian Curriculum v9.0 has a three-dimensional structure consisting of eight learning areas, seven general capabilities (GCs) and three cross-curriculum priorities. </a:t>
            </a:r>
            <a:endParaRPr lang="en-US" dirty="0"/>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b="0" dirty="0">
                <a:latin typeface="+mn-lt"/>
              </a:rPr>
              <a:t>CCPs and GCs are incorporated in learning area content in ways that are appropriate and authentic; they are not separate learning areas or subjects.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4</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162670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cs typeface="Arial"/>
              </a:rPr>
              <a:t>This diagram, developed by ACARA, represents the structure of</a:t>
            </a:r>
            <a:r>
              <a:rPr lang="en-AU" dirty="0"/>
              <a:t> the Aboriginal and Torres Strait Islander histories and cultures CCP.</a:t>
            </a:r>
            <a:endParaRPr lang="en-AU" b="0" noProof="0" dirty="0">
              <a:latin typeface="+mn-lt"/>
            </a:endParaRPr>
          </a:p>
          <a:p>
            <a:pPr marL="171450" indent="-171450">
              <a:buFont typeface="Arial" panose="020B0604020202020204" pitchFamily="34" charset="0"/>
              <a:buChar char="•"/>
            </a:pPr>
            <a:r>
              <a:rPr lang="en-AU" dirty="0">
                <a:ea typeface="Calibri"/>
                <a:cs typeface="Arial"/>
              </a:rPr>
              <a:t>It illustrates Living communities and Identity as central to Aboriginal and Torres Strait Islander histories and cultures. </a:t>
            </a:r>
          </a:p>
          <a:p>
            <a:pPr marL="171450" indent="-171450">
              <a:buFont typeface="Arial" panose="020B0604020202020204" pitchFamily="34" charset="0"/>
              <a:buChar char="•"/>
            </a:pPr>
            <a:r>
              <a:rPr lang="en-AU" dirty="0">
                <a:ea typeface="Calibri"/>
                <a:cs typeface="Arial"/>
              </a:rPr>
              <a:t>There are also three distinct sections, known as aspects.</a:t>
            </a:r>
            <a:endParaRPr lang="en-AU" noProof="0" dirty="0">
              <a:effectLst/>
              <a:latin typeface="+mn-lt"/>
              <a:ea typeface="Calibri" panose="020F0502020204030204" pitchFamily="34" charset="0"/>
              <a:cs typeface="Arial" panose="020B0604020202020204" pitchFamily="34" charset="0"/>
            </a:endParaRPr>
          </a:p>
          <a:p>
            <a:pPr marL="171450" indent="-171450">
              <a:buFont typeface="Arial" panose="020B0604020202020204" pitchFamily="34" charset="0"/>
              <a:buChar char="•"/>
            </a:pPr>
            <a:r>
              <a:rPr lang="en-AU" dirty="0">
                <a:latin typeface="Arial"/>
                <a:ea typeface="Calibri"/>
                <a:cs typeface="Arial"/>
              </a:rPr>
              <a:t>Each CCP includes its own diagram, outlining the specific aspects (or sets of organising ideas) within that priority.</a:t>
            </a:r>
          </a:p>
          <a:p>
            <a:endParaRPr lang="en-AU" kern="100" dirty="0">
              <a:latin typeface="Arial"/>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b="0" dirty="0">
                <a:effectLst/>
                <a:latin typeface="Arial"/>
                <a:cs typeface="Arial"/>
              </a:rPr>
              <a:t>Source: https://www.australiancurriculum.edu.au/curriculum-information/understand-this-cross-curriculum-priority/aboriginal-and-torres-strait-islander-histories-and-cultures</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5</a:t>
            </a:fld>
            <a:endParaRPr lang="en-AU" dirty="0"/>
          </a:p>
        </p:txBody>
      </p:sp>
    </p:spTree>
    <p:extLst>
      <p:ext uri="{BB962C8B-B14F-4D97-AF65-F5344CB8AC3E}">
        <p14:creationId xmlns:p14="http://schemas.microsoft.com/office/powerpoint/2010/main" val="1343704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728F7-0503-AE0B-43C3-415BC2AB93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69E59E-B239-BDD4-C322-647BF3DF52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26EAAE-D0D2-E711-DFE4-A661A2E9F422}"/>
              </a:ext>
            </a:extLst>
          </p:cNvPr>
          <p:cNvSpPr>
            <a:spLocks noGrp="1"/>
          </p:cNvSpPr>
          <p:nvPr>
            <p:ph type="body" idx="1"/>
          </p:nvPr>
        </p:nvSpPr>
        <p:spPr/>
        <p:txBody>
          <a:bodyPr/>
          <a:lstStyle/>
          <a:p>
            <a:pPr marL="171450" indent="-171450">
              <a:buFont typeface="Arial" panose="020B0604020202020204" pitchFamily="34" charset="0"/>
              <a:buChar char="•"/>
            </a:pPr>
            <a:r>
              <a:rPr lang="en-US" b="0" dirty="0">
                <a:latin typeface="+mn-lt"/>
              </a:rPr>
              <a:t>The Aboriginal and Torres Strait Islander histories and cultures CCP is structured according to three </a:t>
            </a:r>
            <a:r>
              <a:rPr lang="en-US" dirty="0"/>
              <a:t>aspects</a:t>
            </a:r>
            <a:r>
              <a:rPr lang="en-US" b="0" dirty="0">
                <a:latin typeface="+mn-lt"/>
              </a:rPr>
              <a:t>: </a:t>
            </a:r>
            <a:endParaRPr lang="en-US" b="0" dirty="0">
              <a:latin typeface="+mn-lt"/>
              <a:cs typeface="Arial"/>
            </a:endParaRPr>
          </a:p>
          <a:p>
            <a:pPr marL="588600" lvl="2" indent="-228600">
              <a:buFont typeface="Arial" panose="020B0604020202020204" pitchFamily="34" charset="0"/>
              <a:buChar char="‒"/>
            </a:pPr>
            <a:r>
              <a:rPr lang="en-US" b="0" dirty="0">
                <a:latin typeface="+mn-lt"/>
              </a:rPr>
              <a:t>Country/Place</a:t>
            </a:r>
          </a:p>
          <a:p>
            <a:pPr marL="588600" lvl="2" indent="-228600">
              <a:buFont typeface="Arial" panose="020B0604020202020204" pitchFamily="34" charset="0"/>
              <a:buChar char="‒"/>
            </a:pPr>
            <a:r>
              <a:rPr lang="en-US" b="0" dirty="0">
                <a:latin typeface="+mn-lt"/>
              </a:rPr>
              <a:t>Culture</a:t>
            </a:r>
          </a:p>
          <a:p>
            <a:pPr marL="588600" lvl="2" indent="-228600">
              <a:buFont typeface="Arial" panose="020B0604020202020204" pitchFamily="34" charset="0"/>
              <a:buChar char="‒"/>
            </a:pPr>
            <a:r>
              <a:rPr lang="en-US" b="0" dirty="0">
                <a:latin typeface="+mn-lt"/>
              </a:rPr>
              <a:t>People. </a:t>
            </a:r>
          </a:p>
          <a:p>
            <a:pPr marL="171450" indent="-171450">
              <a:buFont typeface="Arial" panose="020B0604020202020204" pitchFamily="34" charset="0"/>
              <a:buChar char="•"/>
            </a:pPr>
            <a:r>
              <a:rPr lang="en-US" dirty="0">
                <a:cs typeface="Arial"/>
              </a:rPr>
              <a:t>Each aspect (or sets of organising ideas) is then broken down into organising ideas.</a:t>
            </a:r>
          </a:p>
          <a:p>
            <a:pPr marL="171450" indent="-171450">
              <a:buFont typeface="Arial" panose="020B0604020202020204" pitchFamily="34" charset="0"/>
              <a:buChar char="•"/>
            </a:pPr>
            <a:r>
              <a:rPr lang="en-US" b="0" dirty="0">
                <a:latin typeface="+mn-lt"/>
              </a:rPr>
              <a:t>For a deeper exploration of the structure of the Aboriginal and Torres Strait Islander histories and cultures CCP, you may refer to the</a:t>
            </a:r>
            <a:r>
              <a:rPr lang="en-US" dirty="0"/>
              <a:t> </a:t>
            </a:r>
            <a:r>
              <a:rPr lang="en-US" b="0" dirty="0">
                <a:latin typeface="+mn-lt"/>
              </a:rPr>
              <a:t>recording on the QCAA website: https://www.qcaa.qld.edu.au/p-10/aciq/version-9/cross-curriculum-priorities/understanding-the-aboriginal-and-torres-strait-islander-histories-and-cultures-ccp-p-10</a:t>
            </a:r>
          </a:p>
          <a:p>
            <a:pPr marL="0" marR="0" lvl="0" indent="0" algn="l" defTabSz="914400" rtl="0" eaLnBrk="0" fontAlgn="base" latinLnBrk="0" hangingPunct="0">
              <a:lnSpc>
                <a:spcPct val="107000"/>
              </a:lnSpc>
              <a:spcBef>
                <a:spcPct val="30000"/>
              </a:spcBef>
              <a:spcAft>
                <a:spcPts val="800"/>
              </a:spcAft>
              <a:buClrTx/>
              <a:buSzTx/>
              <a:buFontTx/>
              <a:buNone/>
              <a:tabLst/>
              <a:defRPr/>
            </a:pPr>
            <a:endParaRPr lang="en-AU" sz="1000" b="1" u="none" dirty="0">
              <a:latin typeface="+mn-lt"/>
              <a:cs typeface="Arial" panose="020B0604020202020204" pitchFamily="34" charset="0"/>
            </a:endParaRPr>
          </a:p>
        </p:txBody>
      </p:sp>
      <p:sp>
        <p:nvSpPr>
          <p:cNvPr id="4" name="Slide Number Placeholder 3">
            <a:extLst>
              <a:ext uri="{FF2B5EF4-FFF2-40B4-BE49-F238E27FC236}">
                <a16:creationId xmlns:a16="http://schemas.microsoft.com/office/drawing/2014/main" id="{CFAB8722-03E7-82E6-34D7-1E9DF7C0AE50}"/>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6</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409422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cs typeface="Arial"/>
              </a:rPr>
              <a:t>The organising ideas </a:t>
            </a:r>
            <a:r>
              <a:rPr lang="en-AU" dirty="0"/>
              <a:t>highlight core themes such as deep connections to Country, resilience and continuity of cultures, and the strength and diversity of First Nations Peoples.</a:t>
            </a:r>
          </a:p>
          <a:p>
            <a:pPr marL="171450" indent="-171450">
              <a:buFont typeface="Arial" panose="020B0604020202020204" pitchFamily="34" charset="0"/>
              <a:buChar char="•"/>
            </a:pPr>
            <a:endParaRPr lang="en-AU" b="1" dirty="0"/>
          </a:p>
          <a:p>
            <a:pPr>
              <a:defRPr/>
            </a:pPr>
            <a:r>
              <a:rPr lang="en-AU" sz="1000" b="0" dirty="0">
                <a:solidFill>
                  <a:srgbClr val="000000"/>
                </a:solidFill>
              </a:rPr>
              <a:t>Source: https://www.australiancurriculum.edu.au/downloads/cross-curriculum-priorities#accordion-293b2b1daa-item-f76f4633e7</a:t>
            </a:r>
            <a:endParaRPr lang="en-AU" b="0" noProof="0" dirty="0">
              <a:latin typeface="+mn-lt"/>
              <a:cs typeface="Arial"/>
            </a:endParaRPr>
          </a:p>
          <a:p>
            <a:endParaRPr lang="en-AU" dirty="0">
              <a:cs typeface="Arial"/>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7</a:t>
            </a:fld>
            <a:endParaRPr lang="en-AU" dirty="0"/>
          </a:p>
        </p:txBody>
      </p:sp>
    </p:spTree>
    <p:extLst>
      <p:ext uri="{BB962C8B-B14F-4D97-AF65-F5344CB8AC3E}">
        <p14:creationId xmlns:p14="http://schemas.microsoft.com/office/powerpoint/2010/main" val="942983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C3F77-1414-DBAE-F55A-D99670CD9D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48C2B8-F976-AF05-5454-A806642EE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731012-D9BD-6B31-786E-B08BE77B8DF5}"/>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BF4E79C-9F8D-6E09-04AA-CA679C489FB0}"/>
              </a:ext>
            </a:extLst>
          </p:cNvPr>
          <p:cNvSpPr>
            <a:spLocks noGrp="1"/>
          </p:cNvSpPr>
          <p:nvPr>
            <p:ph type="sldNum" sz="quarter" idx="5"/>
          </p:nvPr>
        </p:nvSpPr>
        <p:spPr/>
        <p:txBody>
          <a:bodyPr/>
          <a:lstStyle/>
          <a:p>
            <a:pPr>
              <a:defRPr/>
            </a:pPr>
            <a:fld id="{7DC8D554-20BD-45E3-8F8F-C854CD9EEC52}" type="slidenum">
              <a:rPr lang="en-AU" smtClean="0"/>
              <a:pPr>
                <a:defRPr/>
              </a:pPr>
              <a:t>8</a:t>
            </a:fld>
            <a:endParaRPr lang="en-AU" dirty="0"/>
          </a:p>
        </p:txBody>
      </p:sp>
    </p:spTree>
    <p:extLst>
      <p:ext uri="{BB962C8B-B14F-4D97-AF65-F5344CB8AC3E}">
        <p14:creationId xmlns:p14="http://schemas.microsoft.com/office/powerpoint/2010/main" val="1194375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720" y="4783306"/>
            <a:ext cx="5445760" cy="4657339"/>
          </a:xfrm>
        </p:spPr>
        <p:txBody>
          <a:bodyPr/>
          <a:lstStyle/>
          <a:p>
            <a:pPr marL="171450" indent="-171450">
              <a:spcBef>
                <a:spcPts val="432"/>
              </a:spcBef>
              <a:buFont typeface="Arial" panose="020B0604020202020204" pitchFamily="34" charset="0"/>
              <a:buChar char="•"/>
              <a:defRPr/>
            </a:pPr>
            <a:r>
              <a:rPr lang="en-AU" sz="1200" b="0" i="0" dirty="0">
                <a:solidFill>
                  <a:schemeClr val="tx1"/>
                </a:solidFill>
                <a:effectLst/>
                <a:latin typeface="+mn-lt"/>
                <a:cs typeface="Arial"/>
              </a:rPr>
              <a:t>The Key connections section of the Australian Curriculum v9.0 provides information on how the</a:t>
            </a:r>
            <a:r>
              <a:rPr lang="en-AU" dirty="0">
                <a:cs typeface="Arial"/>
              </a:rPr>
              <a:t> Aboriginal and Torres Strait Islander</a:t>
            </a:r>
            <a:r>
              <a:rPr lang="en-AU" sz="1200" b="0" i="0" dirty="0">
                <a:solidFill>
                  <a:schemeClr val="tx1"/>
                </a:solidFill>
                <a:effectLst/>
                <a:latin typeface="+mn-lt"/>
                <a:cs typeface="Arial"/>
              </a:rPr>
              <a:t> h</a:t>
            </a:r>
            <a:r>
              <a:rPr lang="en-AU" dirty="0">
                <a:cs typeface="Arial"/>
              </a:rPr>
              <a:t>istories and cultures </a:t>
            </a:r>
            <a:r>
              <a:rPr lang="en-AU" sz="1200" b="0" i="0" dirty="0">
                <a:solidFill>
                  <a:schemeClr val="tx1"/>
                </a:solidFill>
                <a:effectLst/>
                <a:latin typeface="+mn-lt"/>
                <a:cs typeface="Arial"/>
              </a:rPr>
              <a:t>CCP may be developed within each learning area.</a:t>
            </a:r>
            <a:endParaRPr lang="en-US" sz="1000" b="0" i="0" dirty="0">
              <a:solidFill>
                <a:schemeClr val="tx1"/>
              </a:solidFill>
              <a:effectLst/>
              <a:latin typeface="+mn-lt"/>
              <a:cs typeface="Arial" panose="020B0604020202020204" pitchFamily="34" charset="0"/>
            </a:endParaRPr>
          </a:p>
          <a:p>
            <a:pPr marL="171450" marR="0" lvl="0" indent="-171450" algn="l" defTabSz="914400" rtl="0" eaLnBrk="0" fontAlgn="base" latinLnBrk="0" hangingPunct="0">
              <a:spcBef>
                <a:spcPts val="432"/>
              </a:spcBef>
              <a:spcAft>
                <a:spcPts val="0"/>
              </a:spcAft>
              <a:buClrTx/>
              <a:buSzTx/>
              <a:buFont typeface="Arial" panose="020B0604020202020204" pitchFamily="34" charset="0"/>
              <a:buChar char="•"/>
              <a:tabLst/>
              <a:defRPr/>
            </a:pPr>
            <a:r>
              <a:rPr lang="en-US" sz="1200" b="0" i="0" dirty="0">
                <a:solidFill>
                  <a:srgbClr val="000000"/>
                </a:solidFill>
                <a:effectLst/>
                <a:latin typeface="+mn-lt"/>
                <a:cs typeface="Arial" panose="020B0604020202020204" pitchFamily="34" charset="0"/>
              </a:rPr>
              <a:t>This section is found under the Understand this cross-curriculum priority section of the Australian Curriculum website. </a:t>
            </a:r>
          </a:p>
          <a:p>
            <a:pPr marL="171450" indent="-171450">
              <a:spcBef>
                <a:spcPts val="432"/>
              </a:spcBef>
              <a:spcAft>
                <a:spcPts val="0"/>
              </a:spcAft>
              <a:buFont typeface="Arial" panose="020B0604020202020204" pitchFamily="34" charset="0"/>
              <a:buChar char="•"/>
              <a:defRPr/>
            </a:pPr>
            <a:r>
              <a:rPr lang="en-AU" sz="1200" dirty="0">
                <a:latin typeface="+mn-lt"/>
              </a:rPr>
              <a:t>The example for </a:t>
            </a:r>
            <a:r>
              <a:rPr lang="en-AU" dirty="0"/>
              <a:t>Health and Physical Education (HPE)</a:t>
            </a:r>
            <a:r>
              <a:rPr lang="en-AU" sz="1200" dirty="0">
                <a:latin typeface="+mn-lt"/>
              </a:rPr>
              <a:t> highlights</a:t>
            </a:r>
            <a:r>
              <a:rPr lang="en-AU" dirty="0"/>
              <a:t> that students explore t</a:t>
            </a:r>
            <a:r>
              <a:rPr lang="en-AU" dirty="0">
                <a:highlight>
                  <a:srgbClr val="FAF9F7"/>
                </a:highlight>
              </a:rPr>
              <a:t>he roles identity and connection play in the health and wellbeing of the oldest continuous living cultures in the world</a:t>
            </a:r>
            <a:r>
              <a:rPr lang="en-AU" dirty="0"/>
              <a:t>. Within HPE, students can investigate </a:t>
            </a:r>
            <a:r>
              <a:rPr lang="en-AU" dirty="0">
                <a:highlight>
                  <a:srgbClr val="FAF9F7"/>
                </a:highlight>
              </a:rPr>
              <a:t>the lived experiences of First Nations Australians and their impact on identities, connection to Country/Place, and the health and wellbeing of individuals and communities.</a:t>
            </a:r>
            <a:endParaRPr lang="en-AU" dirty="0">
              <a:cs typeface="Arial"/>
            </a:endParaRPr>
          </a:p>
          <a:p>
            <a:pPr marL="171450" marR="0" lvl="0" indent="-171450" algn="l" defTabSz="914400" rtl="0" eaLnBrk="0" fontAlgn="base" latinLnBrk="0" hangingPunct="0">
              <a:spcBef>
                <a:spcPts val="432"/>
              </a:spcBef>
              <a:spcAft>
                <a:spcPts val="0"/>
              </a:spcAft>
              <a:buClrTx/>
              <a:buSzTx/>
              <a:buFont typeface="Arial" panose="020B0604020202020204" pitchFamily="34" charset="0"/>
              <a:buChar char="•"/>
              <a:tabLst/>
              <a:defRPr/>
            </a:pPr>
            <a:r>
              <a:rPr lang="en-US" sz="1200" dirty="0">
                <a:solidFill>
                  <a:schemeClr val="tx1"/>
                </a:solidFill>
                <a:latin typeface="+mn-lt"/>
                <a:cs typeface="Arial" panose="020B0604020202020204" pitchFamily="34" charset="0"/>
              </a:rPr>
              <a:t>When developing teaching and learning sequences that address this priority, teachers are also encouraged to: </a:t>
            </a:r>
          </a:p>
          <a:p>
            <a:pPr marL="530860" lvl="2" indent="-171450">
              <a:spcBef>
                <a:spcPts val="432"/>
              </a:spcBef>
              <a:buFont typeface="Arial" panose="020B0604020202020204" pitchFamily="34" charset="0"/>
              <a:buChar char="−"/>
            </a:pPr>
            <a:r>
              <a:rPr lang="en-US" sz="1200" dirty="0">
                <a:solidFill>
                  <a:schemeClr val="tx1"/>
                </a:solidFill>
                <a:latin typeface="+mn-lt"/>
                <a:cs typeface="Arial" panose="020B0604020202020204" pitchFamily="34" charset="0"/>
              </a:rPr>
              <a:t>draw on their school’s context to support and inform the engagement of the capability within their individual setting </a:t>
            </a:r>
          </a:p>
          <a:p>
            <a:pPr marL="530860" lvl="2" indent="-171450">
              <a:spcBef>
                <a:spcPts val="432"/>
              </a:spcBef>
              <a:buFont typeface="Arial" panose="020B0604020202020204" pitchFamily="34" charset="0"/>
              <a:buChar char="−"/>
            </a:pPr>
            <a:r>
              <a:rPr lang="en-US" sz="1200" dirty="0">
                <a:solidFill>
                  <a:schemeClr val="tx1"/>
                </a:solidFill>
                <a:latin typeface="+mn-lt"/>
                <a:cs typeface="Arial" panose="020B0604020202020204" pitchFamily="34" charset="0"/>
              </a:rPr>
              <a:t>use the elements of the priority as scaffolding to develop and enrich content knowledge, understanding and skills within the learning area/s.</a:t>
            </a:r>
          </a:p>
          <a:p>
            <a:pPr marL="0" lvl="1" indent="0">
              <a:buFont typeface="Arial" panose="020B0604020202020204" pitchFamily="34" charset="0"/>
              <a:buNone/>
            </a:pPr>
            <a:endParaRPr lang="en-US" sz="1200" dirty="0">
              <a:solidFill>
                <a:schemeClr val="tx1"/>
              </a:solidFill>
              <a:latin typeface="+mn-lt"/>
              <a:cs typeface="Arial" panose="020B0604020202020204" pitchFamily="34" charset="0"/>
            </a:endParaRPr>
          </a:p>
          <a:p>
            <a:pPr lvl="1" indent="0">
              <a:buNone/>
              <a:defRPr/>
            </a:pPr>
            <a:r>
              <a:rPr lang="en-AU" sz="1000" b="0" i="0" dirty="0">
                <a:solidFill>
                  <a:schemeClr val="tx1"/>
                </a:solidFill>
                <a:effectLst/>
                <a:latin typeface="+mn-lt"/>
                <a:cs typeface="Arial"/>
              </a:rPr>
              <a:t>Source: https://www.australiancurriculum.edu.au/curriculum-information/understand-this-cross-curriculum-priority/aboriginal-and-torres-strait-islander-histories-and-cultures</a:t>
            </a:r>
            <a:endParaRPr lang="en-US" sz="700" b="0" i="0" dirty="0">
              <a:solidFill>
                <a:srgbClr val="000000"/>
              </a:solidFill>
              <a:effectLst/>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9</a:t>
            </a:fld>
            <a:endParaRPr lang="en-AU" dirty="0"/>
          </a:p>
        </p:txBody>
      </p:sp>
    </p:spTree>
    <p:extLst>
      <p:ext uri="{BB962C8B-B14F-4D97-AF65-F5344CB8AC3E}">
        <p14:creationId xmlns:p14="http://schemas.microsoft.com/office/powerpoint/2010/main" val="27100398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xml"/><Relationship Id="rId4" Type="http://schemas.openxmlformats.org/officeDocument/2006/relationships/image" Target="../media/image21.sv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http://www.qcaa.qld.edu.au/copyright" TargetMode="External"/><Relationship Id="rId2" Type="http://schemas.openxmlformats.org/officeDocument/2006/relationships/hyperlink" Target="https://creativecommons.org/licenses/by/4.0" TargetMode="External"/><Relationship Id="rId1" Type="http://schemas.openxmlformats.org/officeDocument/2006/relationships/slideMaster" Target="../slideMasters/slideMaster2.xml"/><Relationship Id="rId5" Type="http://schemas.openxmlformats.org/officeDocument/2006/relationships/image" Target="../media/image26.png"/><Relationship Id="rId4" Type="http://schemas.openxmlformats.org/officeDocument/2006/relationships/hyperlink" Target="https://www.qcaa.qld.edu.au/copyright" TargetMode="External"/></Relationships>
</file>

<file path=ppt/slideLayouts/_rels/slideLayout37.xml.rels><?xml version="1.0" encoding="UTF-8" standalone="yes"?>
<Relationships xmlns="http://schemas.openxmlformats.org/package/2006/relationships"><Relationship Id="rId8" Type="http://schemas.openxmlformats.org/officeDocument/2006/relationships/hyperlink" Target="https://www.instagram.com/myqce/" TargetMode="External"/><Relationship Id="rId13" Type="http://schemas.openxmlformats.org/officeDocument/2006/relationships/hyperlink" Target="https://www.linkedin.com/company/queensland-curriculum-and-assessment-authority" TargetMode="External"/><Relationship Id="rId3" Type="http://schemas.openxmlformats.org/officeDocument/2006/relationships/image" Target="../media/image28.svg"/><Relationship Id="rId7" Type="http://schemas.openxmlformats.org/officeDocument/2006/relationships/image" Target="../media/image32.svg"/><Relationship Id="rId12" Type="http://schemas.openxmlformats.org/officeDocument/2006/relationships/image" Target="../media/image34.sv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11" Type="http://schemas.openxmlformats.org/officeDocument/2006/relationships/image" Target="../media/image33.png"/><Relationship Id="rId5" Type="http://schemas.openxmlformats.org/officeDocument/2006/relationships/image" Target="../media/image30.svg"/><Relationship Id="rId10" Type="http://schemas.openxmlformats.org/officeDocument/2006/relationships/hyperlink" Target="http://www.facebook.com/qcaa.qld.edu.au" TargetMode="External"/><Relationship Id="rId4" Type="http://schemas.openxmlformats.org/officeDocument/2006/relationships/image" Target="../media/image29.png"/><Relationship Id="rId9" Type="http://schemas.openxmlformats.org/officeDocument/2006/relationships/hyperlink" Target="http://www.youtube.com/user/TheQCAA" TargetMode="Externa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hyperlink" Target="http://www.qcaa.qld.edu.au/copyright" TargetMode="External"/><Relationship Id="rId2" Type="http://schemas.openxmlformats.org/officeDocument/2006/relationships/hyperlink" Target="https://creativecommons.org/licenses/by/4.0" TargetMode="External"/><Relationship Id="rId1" Type="http://schemas.openxmlformats.org/officeDocument/2006/relationships/slideMaster" Target="../slideMasters/slideMaster2.xml"/><Relationship Id="rId5" Type="http://schemas.openxmlformats.org/officeDocument/2006/relationships/image" Target="../media/image26.png"/><Relationship Id="rId4" Type="http://schemas.openxmlformats.org/officeDocument/2006/relationships/hyperlink" Target="https://www.qcaa.qld.edu.au/copyright" TargetMode="Externa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Art cl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273EBA-B474-A0C7-F9DE-37838DFD8F2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 t="22965" b="22965"/>
          <a:stretch/>
        </p:blipFill>
        <p:spPr>
          <a:xfrm>
            <a:off x="179512" y="0"/>
            <a:ext cx="8964488" cy="3219822"/>
          </a:xfrm>
          <a:prstGeom prst="rect">
            <a:avLst/>
          </a:prstGeom>
          <a:noFill/>
        </p:spPr>
      </p:pic>
      <p:sp>
        <p:nvSpPr>
          <p:cNvPr id="2" name="Title 1"/>
          <p:cNvSpPr>
            <a:spLocks noGrp="1"/>
          </p:cNvSpPr>
          <p:nvPr>
            <p:ph type="ctrTitle" hasCustomPrompt="1"/>
          </p:nvPr>
        </p:nvSpPr>
        <p:spPr>
          <a:xfrm>
            <a:off x="216371" y="2571750"/>
            <a:ext cx="8603779" cy="1296256"/>
          </a:xfrm>
        </p:spPr>
        <p:txBody>
          <a:bodyPr/>
          <a:lstStyle>
            <a:lvl1pPr>
              <a:defRPr/>
            </a:lvl1pPr>
          </a:lstStyle>
          <a:p>
            <a:r>
              <a:rPr lang="en-US"/>
              <a:t>Enter title</a:t>
            </a:r>
            <a:endParaRPr lang="en-AU"/>
          </a:p>
        </p:txBody>
      </p:sp>
      <p:sp>
        <p:nvSpPr>
          <p:cNvPr id="3" name="Subtitle 2"/>
          <p:cNvSpPr>
            <a:spLocks noGrp="1"/>
          </p:cNvSpPr>
          <p:nvPr>
            <p:ph type="subTitle" idx="1" hasCustomPrompt="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Enter subtitle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866A56FF-CC06-41AB-998C-3C2339FCAD1D}"/>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374970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nior exa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0B819C-9C3D-CADB-C474-7B19299660E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9184" b="17192"/>
          <a:stretch/>
        </p:blipFill>
        <p:spPr>
          <a:xfrm>
            <a:off x="179512" y="-7911"/>
            <a:ext cx="8964488" cy="3219822"/>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11E4FE23-364E-4EF8-A9A8-D56B9F19E5A9}"/>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90893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g stor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890829-C342-2B3C-8184-B6D6A5847AD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2880" b="33401"/>
          <a:stretch/>
        </p:blipFill>
        <p:spPr>
          <a:xfrm>
            <a:off x="179512" y="-9065"/>
            <a:ext cx="8964488" cy="3204000"/>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CA544CA6-CD06-4B8D-8220-CB33A198B00A}"/>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864404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boo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80EE62-4E2B-00C5-DFC8-31F897C90C1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702" t="26709" r="6108" b="31276"/>
          <a:stretch/>
        </p:blipFill>
        <p:spPr>
          <a:xfrm>
            <a:off x="179512" y="0"/>
            <a:ext cx="8964488" cy="3204000"/>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9A27EA93-D136-4167-8232-66BCAB03E412}"/>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071180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ablets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5AA943-D616-87BD-45D4-61FB0D545D41}"/>
              </a:ext>
            </a:extLst>
          </p:cNvPr>
          <p:cNvPicPr>
            <a:picLocks noChangeAspect="1"/>
          </p:cNvPicPr>
          <p:nvPr userDrawn="1"/>
        </p:nvPicPr>
        <p:blipFill>
          <a:blip r:embed="rId2">
            <a:extLst>
              <a:ext uri="{28A0092B-C50C-407E-A947-70E740481C1C}">
                <a14:useLocalDpi xmlns:a14="http://schemas.microsoft.com/office/drawing/2010/main" val="0"/>
              </a:ext>
            </a:extLst>
          </a:blip>
          <a:srcRect l="6" t="5586" r="-6" b="40530"/>
          <a:stretch/>
        </p:blipFill>
        <p:spPr>
          <a:xfrm>
            <a:off x="179014" y="0"/>
            <a:ext cx="8965484" cy="3219818"/>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4405B1F7-06F9-44A9-9D83-81B661B1BD97}"/>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7395F187-B017-E9A1-A94D-C3CF36596205}"/>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Graphic 8" descr="Sticker of ACiQ v9.0">
            <a:extLst>
              <a:ext uri="{FF2B5EF4-FFF2-40B4-BE49-F238E27FC236}">
                <a16:creationId xmlns:a16="http://schemas.microsoft.com/office/drawing/2014/main" id="{66F53B8C-8EDE-27EE-22A6-A879E76CBEAB}"/>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1959980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cknowledgment of Country: Growth through Learnin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875A55-C2B1-B33E-1759-D70FFB534D47}"/>
              </a:ext>
            </a:extLst>
          </p:cNvPr>
          <p:cNvSpPr txBox="1"/>
          <p:nvPr userDrawn="1"/>
        </p:nvSpPr>
        <p:spPr>
          <a:xfrm>
            <a:off x="326819" y="771525"/>
            <a:ext cx="4677229" cy="4108817"/>
          </a:xfrm>
          <a:prstGeom prst="rect">
            <a:avLst/>
          </a:prstGeom>
          <a:noFill/>
          <a:ln>
            <a:noFill/>
          </a:ln>
        </p:spPr>
        <p:txBody>
          <a:bodyPr wrap="square" lIns="0" tIns="0" rIns="0" bIns="0" rtlCol="0">
            <a:spAutoFit/>
          </a:bodyPr>
          <a:lstStyle/>
          <a:p>
            <a:pPr lvl="0"/>
            <a:r>
              <a:rPr lang="en-US" sz="1600" dirty="0">
                <a:solidFill>
                  <a:schemeClr val="tx1"/>
                </a:solidFill>
              </a:rPr>
              <a:t>The QCAA acknowledges the Traditional Owners </a:t>
            </a:r>
            <a:br>
              <a:rPr lang="en-US" sz="1600" dirty="0">
                <a:solidFill>
                  <a:schemeClr val="tx1"/>
                </a:solidFill>
              </a:rPr>
            </a:br>
            <a:r>
              <a:rPr lang="en-US" sz="1600" dirty="0">
                <a:solidFill>
                  <a:schemeClr val="tx1"/>
                </a:solidFill>
              </a:rPr>
              <a:t>and Traditional Custodians of the lands on which we meet today.</a:t>
            </a:r>
          </a:p>
          <a:p>
            <a:pPr lvl="0"/>
            <a:r>
              <a:rPr lang="en-US" sz="1600" dirty="0">
                <a:solidFill>
                  <a:schemeClr val="tx1"/>
                </a:solidFill>
              </a:rPr>
              <a:t>We pay our respects to their Elders and their descendants, who continue cultural and spiritual connections to Country, and we extend that respect to Aboriginal people and Torres Strait Islander people here today.</a:t>
            </a:r>
          </a:p>
          <a:p>
            <a:pPr lvl="0">
              <a:spcAft>
                <a:spcPts val="0"/>
              </a:spcAft>
            </a:pPr>
            <a:r>
              <a:rPr lang="en-US" sz="1600" dirty="0">
                <a:solidFill>
                  <a:schemeClr val="tx1"/>
                </a:solidFill>
              </a:rPr>
              <a:t>We thank them for sharing their cultures and spiritualities and recognise the important contribution of this knowledge to our </a:t>
            </a:r>
            <a:br>
              <a:rPr lang="en-US" sz="1600" dirty="0">
                <a:solidFill>
                  <a:schemeClr val="tx1"/>
                </a:solidFill>
              </a:rPr>
            </a:br>
            <a:r>
              <a:rPr lang="en-US" sz="1600" dirty="0">
                <a:solidFill>
                  <a:schemeClr val="tx1"/>
                </a:solidFill>
              </a:rPr>
              <a:t>understanding of this place we call home.</a:t>
            </a:r>
          </a:p>
          <a:p>
            <a:pPr lvl="0">
              <a:spcAft>
                <a:spcPts val="0"/>
              </a:spcAft>
            </a:pPr>
            <a:endParaRPr lang="en-US" sz="1600" dirty="0">
              <a:solidFill>
                <a:schemeClr val="tx1"/>
              </a:solidFill>
            </a:endParaRPr>
          </a:p>
          <a:p>
            <a:pPr lvl="0">
              <a:spcBef>
                <a:spcPts val="1800"/>
              </a:spcBef>
            </a:pPr>
            <a:r>
              <a:rPr lang="en-US" sz="1000" dirty="0">
                <a:solidFill>
                  <a:schemeClr val="tx1"/>
                </a:solidFill>
              </a:rPr>
              <a:t>Artwork ‘Growth through Learning’ by Chern’ee, Brooke and Jesse Sutton, Kalkadoon.</a:t>
            </a:r>
          </a:p>
        </p:txBody>
      </p:sp>
      <p:pic>
        <p:nvPicPr>
          <p:cNvPr id="4" name="Picture 3" descr="A colorful art piece with a flower&#10;&#10;Description automatically generated with medium confidence">
            <a:extLst>
              <a:ext uri="{FF2B5EF4-FFF2-40B4-BE49-F238E27FC236}">
                <a16:creationId xmlns:a16="http://schemas.microsoft.com/office/drawing/2014/main" id="{545B9814-EEE4-60C2-E2BF-7D0FB75FEA9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31373" y="50400"/>
            <a:ext cx="3814946" cy="5093100"/>
          </a:xfrm>
          <a:prstGeom prst="rect">
            <a:avLst/>
          </a:prstGeom>
        </p:spPr>
      </p:pic>
      <p:sp>
        <p:nvSpPr>
          <p:cNvPr id="2" name="Title 1">
            <a:extLst>
              <a:ext uri="{FF2B5EF4-FFF2-40B4-BE49-F238E27FC236}">
                <a16:creationId xmlns:a16="http://schemas.microsoft.com/office/drawing/2014/main" id="{900EE0E9-74A9-643F-FD10-63D3003BFC14}"/>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Acknowledgment of Country</a:t>
            </a:r>
            <a:endParaRPr lang="en-AU" dirty="0"/>
          </a:p>
        </p:txBody>
      </p:sp>
    </p:spTree>
    <p:extLst>
      <p:ext uri="{BB962C8B-B14F-4D97-AF65-F5344CB8AC3E}">
        <p14:creationId xmlns:p14="http://schemas.microsoft.com/office/powerpoint/2010/main" val="1094651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cknowledgment of Country: QCAA's journey">
    <p:spTree>
      <p:nvGrpSpPr>
        <p:cNvPr id="1" name=""/>
        <p:cNvGrpSpPr/>
        <p:nvPr/>
      </p:nvGrpSpPr>
      <p:grpSpPr>
        <a:xfrm>
          <a:off x="0" y="0"/>
          <a:ext cx="0" cy="0"/>
          <a:chOff x="0" y="0"/>
          <a:chExt cx="0" cy="0"/>
        </a:xfrm>
      </p:grpSpPr>
      <p:pic>
        <p:nvPicPr>
          <p:cNvPr id="5" name="Picture 4" descr="First Nations artwork: QCAA's journey">
            <a:extLst>
              <a:ext uri="{FF2B5EF4-FFF2-40B4-BE49-F238E27FC236}">
                <a16:creationId xmlns:a16="http://schemas.microsoft.com/office/drawing/2014/main" id="{42BF900A-B2DB-2986-F532-E85EA250F9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28064" y="53100"/>
            <a:ext cx="3818635" cy="5094000"/>
          </a:xfrm>
          <a:prstGeom prst="rect">
            <a:avLst/>
          </a:prstGeom>
        </p:spPr>
      </p:pic>
      <p:sp>
        <p:nvSpPr>
          <p:cNvPr id="3" name="TextBox 2">
            <a:extLst>
              <a:ext uri="{FF2B5EF4-FFF2-40B4-BE49-F238E27FC236}">
                <a16:creationId xmlns:a16="http://schemas.microsoft.com/office/drawing/2014/main" id="{27875A55-C2B1-B33E-1759-D70FFB534D47}"/>
              </a:ext>
            </a:extLst>
          </p:cNvPr>
          <p:cNvSpPr txBox="1"/>
          <p:nvPr userDrawn="1"/>
        </p:nvSpPr>
        <p:spPr>
          <a:xfrm>
            <a:off x="326819" y="771523"/>
            <a:ext cx="4677229" cy="4108817"/>
          </a:xfrm>
          <a:prstGeom prst="rect">
            <a:avLst/>
          </a:prstGeom>
          <a:noFill/>
          <a:ln>
            <a:noFill/>
          </a:ln>
        </p:spPr>
        <p:txBody>
          <a:bodyPr wrap="square" lIns="0" tIns="0" rIns="0" bIns="0" rtlCol="0">
            <a:spAutoFit/>
          </a:bodyPr>
          <a:lstStyle/>
          <a:p>
            <a:pPr lvl="0"/>
            <a:r>
              <a:rPr lang="en-US" sz="1600" dirty="0">
                <a:solidFill>
                  <a:schemeClr val="tx1"/>
                </a:solidFill>
              </a:rPr>
              <a:t>The QCAA acknowledges the Traditional Owners </a:t>
            </a:r>
            <a:br>
              <a:rPr lang="en-US" sz="1600" dirty="0">
                <a:solidFill>
                  <a:schemeClr val="tx1"/>
                </a:solidFill>
              </a:rPr>
            </a:br>
            <a:r>
              <a:rPr lang="en-US" sz="1600" dirty="0">
                <a:solidFill>
                  <a:schemeClr val="tx1"/>
                </a:solidFill>
              </a:rPr>
              <a:t>and Traditional Custodians of the lands on which we meet today.</a:t>
            </a:r>
          </a:p>
          <a:p>
            <a:pPr lvl="0"/>
            <a:r>
              <a:rPr lang="en-US" sz="1600" dirty="0">
                <a:solidFill>
                  <a:schemeClr val="tx1"/>
                </a:solidFill>
              </a:rPr>
              <a:t>We pay our respects to their Elders and their descendants, who continue cultural and spiritual connections to Country, and we extend that respect to Aboriginal people and Torres Strait Islander people here today.</a:t>
            </a:r>
          </a:p>
          <a:p>
            <a:pPr lvl="0">
              <a:spcAft>
                <a:spcPts val="0"/>
              </a:spcAft>
            </a:pPr>
            <a:r>
              <a:rPr lang="en-US" sz="1600" dirty="0">
                <a:solidFill>
                  <a:schemeClr val="tx1"/>
                </a:solidFill>
              </a:rPr>
              <a:t>We thank them for sharing their cultures and spiritualities and recognise the important contribution of this knowledge to our </a:t>
            </a:r>
            <a:br>
              <a:rPr lang="en-US" sz="1600" dirty="0">
                <a:solidFill>
                  <a:schemeClr val="tx1"/>
                </a:solidFill>
              </a:rPr>
            </a:br>
            <a:r>
              <a:rPr lang="en-US" sz="1600" dirty="0">
                <a:solidFill>
                  <a:schemeClr val="tx1"/>
                </a:solidFill>
              </a:rPr>
              <a:t>understanding of this place we call home.</a:t>
            </a:r>
          </a:p>
          <a:p>
            <a:pPr lvl="0">
              <a:spcAft>
                <a:spcPts val="0"/>
              </a:spcAft>
            </a:pPr>
            <a:endParaRPr lang="en-US" sz="1600" dirty="0">
              <a:solidFill>
                <a:schemeClr val="tx1"/>
              </a:solidFill>
            </a:endParaRPr>
          </a:p>
          <a:p>
            <a:pPr lvl="0">
              <a:spcBef>
                <a:spcPts val="3000"/>
              </a:spcBef>
            </a:pPr>
            <a:r>
              <a:rPr lang="en-US" sz="1000" dirty="0">
                <a:solidFill>
                  <a:schemeClr val="tx1"/>
                </a:solidFill>
              </a:rPr>
              <a:t>Artwork ‘QCAA's journey’ by Chern’ee Sutton, Kalkadoon.</a:t>
            </a:r>
          </a:p>
        </p:txBody>
      </p:sp>
      <p:sp>
        <p:nvSpPr>
          <p:cNvPr id="2" name="Title 1">
            <a:extLst>
              <a:ext uri="{FF2B5EF4-FFF2-40B4-BE49-F238E27FC236}">
                <a16:creationId xmlns:a16="http://schemas.microsoft.com/office/drawing/2014/main" id="{5D812159-5C76-09D0-67A8-332DB84D9FA9}"/>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Acknowledgment of Country</a:t>
            </a:r>
            <a:endParaRPr lang="en-AU" dirty="0"/>
          </a:p>
        </p:txBody>
      </p:sp>
    </p:spTree>
    <p:extLst>
      <p:ext uri="{BB962C8B-B14F-4D97-AF65-F5344CB8AC3E}">
        <p14:creationId xmlns:p14="http://schemas.microsoft.com/office/powerpoint/2010/main" val="200847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esenter detail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50"/>
            <a:ext cx="4104000" cy="4032000"/>
          </a:xfrm>
        </p:spPr>
        <p:txBody>
          <a:bodyPr>
            <a:noAutofit/>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6">
            <a:extLst>
              <a:ext uri="{FF2B5EF4-FFF2-40B4-BE49-F238E27FC236}">
                <a16:creationId xmlns:a16="http://schemas.microsoft.com/office/drawing/2014/main" id="{F07BFAA3-7CB2-2A67-1272-3540A1F049C5}"/>
              </a:ext>
            </a:extLst>
          </p:cNvPr>
          <p:cNvSpPr>
            <a:spLocks noGrp="1"/>
          </p:cNvSpPr>
          <p:nvPr>
            <p:ph sz="quarter" idx="10"/>
          </p:nvPr>
        </p:nvSpPr>
        <p:spPr>
          <a:xfrm>
            <a:off x="4712975" y="771525"/>
            <a:ext cx="4104000" cy="4032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19AC78B5-7387-BF05-4502-6319D40F5772}"/>
              </a:ext>
            </a:extLst>
          </p:cNvPr>
          <p:cNvSpPr>
            <a:spLocks noGrp="1"/>
          </p:cNvSpPr>
          <p:nvPr>
            <p:ph type="title"/>
          </p:nvPr>
        </p:nvSpPr>
        <p:spPr>
          <a:xfrm>
            <a:off x="327025" y="274637"/>
            <a:ext cx="8496000" cy="360000"/>
          </a:xfrm>
        </p:spPr>
        <p:txBody>
          <a:bodyPr>
            <a:noAutofit/>
          </a:bodyPr>
          <a:lstStyle>
            <a:lvl1pPr>
              <a:lnSpc>
                <a:spcPct val="100000"/>
              </a:lnSpc>
              <a:defRPr>
                <a:solidFill>
                  <a:schemeClr val="tx1"/>
                </a:solidFill>
              </a:defRPr>
            </a:lvl1pPr>
          </a:lstStyle>
          <a:p>
            <a:r>
              <a:rPr lang="en-US"/>
              <a:t>Click to edit Master title style</a:t>
            </a:r>
            <a:endParaRPr lang="en-AU"/>
          </a:p>
        </p:txBody>
      </p:sp>
    </p:spTree>
    <p:extLst>
      <p:ext uri="{BB962C8B-B14F-4D97-AF65-F5344CB8AC3E}">
        <p14:creationId xmlns:p14="http://schemas.microsoft.com/office/powerpoint/2010/main" val="24466993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arning goal, Success criteria">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00763A8-B150-BBFF-AE44-7348658000D5}"/>
              </a:ext>
            </a:extLst>
          </p:cNvPr>
          <p:cNvSpPr>
            <a:spLocks noGrp="1"/>
          </p:cNvSpPr>
          <p:nvPr>
            <p:ph type="body" sz="quarter" idx="11"/>
          </p:nvPr>
        </p:nvSpPr>
        <p:spPr>
          <a:xfrm>
            <a:off x="323849" y="771524"/>
            <a:ext cx="3963600" cy="40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ext Placeholder 12">
            <a:extLst>
              <a:ext uri="{FF2B5EF4-FFF2-40B4-BE49-F238E27FC236}">
                <a16:creationId xmlns:a16="http://schemas.microsoft.com/office/drawing/2014/main" id="{04501167-8118-C700-E354-BE1CD7A235A5}"/>
              </a:ext>
            </a:extLst>
          </p:cNvPr>
          <p:cNvSpPr>
            <a:spLocks noGrp="1"/>
          </p:cNvSpPr>
          <p:nvPr>
            <p:ph type="body" sz="quarter" idx="12"/>
          </p:nvPr>
        </p:nvSpPr>
        <p:spPr>
          <a:xfrm>
            <a:off x="4860000" y="771524"/>
            <a:ext cx="3960000" cy="40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0" name="Text Placeholder 2">
            <a:extLst>
              <a:ext uri="{FF2B5EF4-FFF2-40B4-BE49-F238E27FC236}">
                <a16:creationId xmlns:a16="http://schemas.microsoft.com/office/drawing/2014/main" id="{A23CE5BC-8EB1-2ECB-8E98-35F8E89EDF3F}"/>
              </a:ext>
            </a:extLst>
          </p:cNvPr>
          <p:cNvSpPr>
            <a:spLocks noGrp="1"/>
          </p:cNvSpPr>
          <p:nvPr>
            <p:ph type="body" idx="1" hasCustomPrompt="1"/>
          </p:nvPr>
        </p:nvSpPr>
        <p:spPr>
          <a:xfrm>
            <a:off x="327600" y="274637"/>
            <a:ext cx="3960000" cy="360000"/>
          </a:xfrm>
        </p:spPr>
        <p:txBody>
          <a:bodyPr anchor="t" anchorCtr="0">
            <a:noAutofit/>
          </a:bodyP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title</a:t>
            </a:r>
          </a:p>
        </p:txBody>
      </p:sp>
      <p:sp>
        <p:nvSpPr>
          <p:cNvPr id="21" name="Text Placeholder 4">
            <a:extLst>
              <a:ext uri="{FF2B5EF4-FFF2-40B4-BE49-F238E27FC236}">
                <a16:creationId xmlns:a16="http://schemas.microsoft.com/office/drawing/2014/main" id="{AD6E2886-45FA-B043-2EAC-903B70A82014}"/>
              </a:ext>
            </a:extLst>
          </p:cNvPr>
          <p:cNvSpPr>
            <a:spLocks noGrp="1"/>
          </p:cNvSpPr>
          <p:nvPr>
            <p:ph type="body" sz="quarter" idx="3" hasCustomPrompt="1"/>
          </p:nvPr>
        </p:nvSpPr>
        <p:spPr>
          <a:xfrm>
            <a:off x="4856553" y="274637"/>
            <a:ext cx="3960000" cy="360000"/>
          </a:xfrm>
        </p:spPr>
        <p:txBody>
          <a:bodyPr anchor="t" anchorCtr="0">
            <a:noAutofit/>
          </a:bodyP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title</a:t>
            </a:r>
          </a:p>
        </p:txBody>
      </p:sp>
    </p:spTree>
    <p:extLst>
      <p:ext uri="{BB962C8B-B14F-4D97-AF65-F5344CB8AC3E}">
        <p14:creationId xmlns:p14="http://schemas.microsoft.com/office/powerpoint/2010/main" val="1008565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ousekeeping (single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7" name="Picture Placeholder 4">
            <a:extLst>
              <a:ext uri="{FF2B5EF4-FFF2-40B4-BE49-F238E27FC236}">
                <a16:creationId xmlns:a16="http://schemas.microsoft.com/office/drawing/2014/main" id="{26C53D02-587C-FA9F-B54B-E84B4600DA28}"/>
              </a:ext>
            </a:extLst>
          </p:cNvPr>
          <p:cNvSpPr>
            <a:spLocks noGrp="1" noChangeAspect="1"/>
          </p:cNvSpPr>
          <p:nvPr>
            <p:ph type="pic" sz="quarter" idx="12" hasCustomPrompt="1"/>
          </p:nvPr>
        </p:nvSpPr>
        <p:spPr>
          <a:xfrm>
            <a:off x="3895725"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7083546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ousekeeping (two icons)">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2E73C42A-B568-545E-F6CC-6F4A1AB5AEBC}"/>
              </a:ext>
            </a:extLst>
          </p:cNvPr>
          <p:cNvSpPr>
            <a:spLocks noGrp="1" noChangeAspect="1"/>
          </p:cNvSpPr>
          <p:nvPr>
            <p:ph type="pic" sz="quarter" idx="14" hasCustomPrompt="1"/>
          </p:nvPr>
        </p:nvSpPr>
        <p:spPr>
          <a:xfrm>
            <a:off x="2738321" y="1896665"/>
            <a:ext cx="1352550" cy="1350170"/>
          </a:xfrm>
        </p:spPr>
        <p:txBody>
          <a:bodyPr/>
          <a:lstStyle>
            <a:lvl1pPr>
              <a:defRPr/>
            </a:lvl1pPr>
          </a:lstStyle>
          <a:p>
            <a:r>
              <a:rPr lang="en-AU" dirty="0"/>
              <a:t>Icon</a:t>
            </a:r>
          </a:p>
        </p:txBody>
      </p:sp>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7" name="Picture Placeholder 4">
            <a:extLst>
              <a:ext uri="{FF2B5EF4-FFF2-40B4-BE49-F238E27FC236}">
                <a16:creationId xmlns:a16="http://schemas.microsoft.com/office/drawing/2014/main" id="{26C53D02-587C-FA9F-B54B-E84B4600DA28}"/>
              </a:ext>
            </a:extLst>
          </p:cNvPr>
          <p:cNvSpPr>
            <a:spLocks noGrp="1" noChangeAspect="1"/>
          </p:cNvSpPr>
          <p:nvPr>
            <p:ph type="pic" sz="quarter" idx="12" hasCustomPrompt="1"/>
          </p:nvPr>
        </p:nvSpPr>
        <p:spPr>
          <a:xfrm>
            <a:off x="5057775"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196035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ural">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1A3FD3-EFE6-D071-3488-412747EF0AE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14" b="44804"/>
          <a:stretch/>
        </p:blipFill>
        <p:spPr>
          <a:xfrm>
            <a:off x="180663" y="-7908"/>
            <a:ext cx="8962187" cy="3219816"/>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9" name="Straight Connector 8">
            <a:extLst>
              <a:ext uri="{FF2B5EF4-FFF2-40B4-BE49-F238E27FC236}">
                <a16:creationId xmlns:a16="http://schemas.microsoft.com/office/drawing/2014/main" id="{BA24101F-ADBD-4FBD-A9A2-339B08658019}"/>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8245741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ousekeeping / What we ask of you (three icons)">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75B67C4C-01D4-1577-C414-556BF3B161BC}"/>
              </a:ext>
            </a:extLst>
          </p:cNvPr>
          <p:cNvSpPr>
            <a:spLocks noGrp="1" noChangeAspect="1"/>
          </p:cNvSpPr>
          <p:nvPr>
            <p:ph type="pic" sz="quarter" idx="15" hasCustomPrompt="1"/>
          </p:nvPr>
        </p:nvSpPr>
        <p:spPr>
          <a:xfrm>
            <a:off x="6215178" y="1896665"/>
            <a:ext cx="1352550" cy="1350170"/>
          </a:xfrm>
        </p:spPr>
        <p:txBody>
          <a:bodyPr/>
          <a:lstStyle>
            <a:lvl1pPr>
              <a:defRPr/>
            </a:lvl1pPr>
          </a:lstStyle>
          <a:p>
            <a:r>
              <a:rPr lang="en-AU" dirty="0"/>
              <a:t>Icon</a:t>
            </a:r>
          </a:p>
        </p:txBody>
      </p:sp>
      <p:sp>
        <p:nvSpPr>
          <p:cNvPr id="9" name="Picture Placeholder 4">
            <a:extLst>
              <a:ext uri="{FF2B5EF4-FFF2-40B4-BE49-F238E27FC236}">
                <a16:creationId xmlns:a16="http://schemas.microsoft.com/office/drawing/2014/main" id="{2E73C42A-B568-545E-F6CC-6F4A1AB5AEBC}"/>
              </a:ext>
            </a:extLst>
          </p:cNvPr>
          <p:cNvSpPr>
            <a:spLocks noGrp="1" noChangeAspect="1"/>
          </p:cNvSpPr>
          <p:nvPr>
            <p:ph type="pic" sz="quarter" idx="14" hasCustomPrompt="1"/>
          </p:nvPr>
        </p:nvSpPr>
        <p:spPr>
          <a:xfrm>
            <a:off x="1576271" y="1896665"/>
            <a:ext cx="1352550" cy="1350170"/>
          </a:xfrm>
        </p:spPr>
        <p:txBody>
          <a:bodyPr/>
          <a:lstStyle>
            <a:lvl1pPr>
              <a:defRPr/>
            </a:lvl1pPr>
          </a:lstStyle>
          <a:p>
            <a:r>
              <a:rPr lang="en-AU" dirty="0"/>
              <a:t>Icon</a:t>
            </a:r>
          </a:p>
        </p:txBody>
      </p:sp>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7" name="Picture Placeholder 4">
            <a:extLst>
              <a:ext uri="{FF2B5EF4-FFF2-40B4-BE49-F238E27FC236}">
                <a16:creationId xmlns:a16="http://schemas.microsoft.com/office/drawing/2014/main" id="{26C53D02-587C-FA9F-B54B-E84B4600DA28}"/>
              </a:ext>
            </a:extLst>
          </p:cNvPr>
          <p:cNvSpPr>
            <a:spLocks noGrp="1" noChangeAspect="1"/>
          </p:cNvSpPr>
          <p:nvPr>
            <p:ph type="pic" sz="quarter" idx="12" hasCustomPrompt="1"/>
          </p:nvPr>
        </p:nvSpPr>
        <p:spPr>
          <a:xfrm>
            <a:off x="3895725"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3285792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at we ask of you (four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5" name="Picture Placeholder 4">
            <a:extLst>
              <a:ext uri="{FF2B5EF4-FFF2-40B4-BE49-F238E27FC236}">
                <a16:creationId xmlns:a16="http://schemas.microsoft.com/office/drawing/2014/main" id="{303BFD22-764C-3ECE-1DB9-72B48EDDE180}"/>
              </a:ext>
            </a:extLst>
          </p:cNvPr>
          <p:cNvSpPr>
            <a:spLocks noGrp="1" noChangeAspect="1"/>
          </p:cNvSpPr>
          <p:nvPr>
            <p:ph type="pic" sz="quarter" idx="15" hasCustomPrompt="1"/>
          </p:nvPr>
        </p:nvSpPr>
        <p:spPr>
          <a:xfrm>
            <a:off x="5076460" y="1896665"/>
            <a:ext cx="1352550" cy="1350170"/>
          </a:xfrm>
        </p:spPr>
        <p:txBody>
          <a:bodyPr/>
          <a:lstStyle>
            <a:lvl1pPr>
              <a:defRPr/>
            </a:lvl1pPr>
          </a:lstStyle>
          <a:p>
            <a:r>
              <a:rPr lang="en-AU" dirty="0"/>
              <a:t>Icon</a:t>
            </a:r>
          </a:p>
        </p:txBody>
      </p:sp>
      <p:sp>
        <p:nvSpPr>
          <p:cNvPr id="6" name="Picture Placeholder 4">
            <a:extLst>
              <a:ext uri="{FF2B5EF4-FFF2-40B4-BE49-F238E27FC236}">
                <a16:creationId xmlns:a16="http://schemas.microsoft.com/office/drawing/2014/main" id="{87C90283-A82F-0C7B-E953-CAE380FA5AC6}"/>
              </a:ext>
            </a:extLst>
          </p:cNvPr>
          <p:cNvSpPr>
            <a:spLocks noGrp="1" noChangeAspect="1"/>
          </p:cNvSpPr>
          <p:nvPr>
            <p:ph type="pic" sz="quarter" idx="14" hasCustomPrompt="1"/>
          </p:nvPr>
        </p:nvSpPr>
        <p:spPr>
          <a:xfrm>
            <a:off x="437554" y="1896665"/>
            <a:ext cx="1352550" cy="1350170"/>
          </a:xfrm>
        </p:spPr>
        <p:txBody>
          <a:bodyPr/>
          <a:lstStyle>
            <a:lvl1pPr>
              <a:defRPr/>
            </a:lvl1pPr>
          </a:lstStyle>
          <a:p>
            <a:r>
              <a:rPr lang="en-AU" dirty="0"/>
              <a:t>Icon</a:t>
            </a:r>
          </a:p>
        </p:txBody>
      </p:sp>
      <p:sp>
        <p:nvSpPr>
          <p:cNvPr id="8" name="Picture Placeholder 4">
            <a:extLst>
              <a:ext uri="{FF2B5EF4-FFF2-40B4-BE49-F238E27FC236}">
                <a16:creationId xmlns:a16="http://schemas.microsoft.com/office/drawing/2014/main" id="{86EDBCAD-AD88-A6EA-BAAC-D5805F91250E}"/>
              </a:ext>
            </a:extLst>
          </p:cNvPr>
          <p:cNvSpPr>
            <a:spLocks noGrp="1" noChangeAspect="1"/>
          </p:cNvSpPr>
          <p:nvPr>
            <p:ph type="pic" sz="quarter" idx="12" hasCustomPrompt="1"/>
          </p:nvPr>
        </p:nvSpPr>
        <p:spPr>
          <a:xfrm>
            <a:off x="2757007" y="1896665"/>
            <a:ext cx="1352550" cy="1350170"/>
          </a:xfrm>
        </p:spPr>
        <p:txBody>
          <a:bodyPr/>
          <a:lstStyle>
            <a:lvl1pPr>
              <a:defRPr/>
            </a:lvl1pPr>
          </a:lstStyle>
          <a:p>
            <a:r>
              <a:rPr lang="en-AU" dirty="0"/>
              <a:t>Icon</a:t>
            </a:r>
          </a:p>
        </p:txBody>
      </p:sp>
      <p:sp>
        <p:nvSpPr>
          <p:cNvPr id="9" name="Picture Placeholder 4">
            <a:extLst>
              <a:ext uri="{FF2B5EF4-FFF2-40B4-BE49-F238E27FC236}">
                <a16:creationId xmlns:a16="http://schemas.microsoft.com/office/drawing/2014/main" id="{A21FFA3F-D7A6-1482-6EEA-B6B05C29F7CA}"/>
              </a:ext>
            </a:extLst>
          </p:cNvPr>
          <p:cNvSpPr>
            <a:spLocks noGrp="1" noChangeAspect="1"/>
          </p:cNvSpPr>
          <p:nvPr>
            <p:ph type="pic" sz="quarter" idx="16" hasCustomPrompt="1"/>
          </p:nvPr>
        </p:nvSpPr>
        <p:spPr>
          <a:xfrm>
            <a:off x="7395914"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3665621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at we ask of you (five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5" name="Picture Placeholder 3">
            <a:extLst>
              <a:ext uri="{FF2B5EF4-FFF2-40B4-BE49-F238E27FC236}">
                <a16:creationId xmlns:a16="http://schemas.microsoft.com/office/drawing/2014/main" id="{FFFDDA72-4681-1EC3-A884-E53B0A716BED}"/>
              </a:ext>
            </a:extLst>
          </p:cNvPr>
          <p:cNvSpPr>
            <a:spLocks noGrp="1"/>
          </p:cNvSpPr>
          <p:nvPr>
            <p:ph type="pic" sz="quarter" idx="10" hasCustomPrompt="1"/>
          </p:nvPr>
        </p:nvSpPr>
        <p:spPr>
          <a:xfrm>
            <a:off x="331148" y="1896750"/>
            <a:ext cx="1350000" cy="1350000"/>
          </a:xfrm>
        </p:spPr>
        <p:txBody>
          <a:bodyPr/>
          <a:lstStyle>
            <a:lvl1pPr>
              <a:defRPr/>
            </a:lvl1pPr>
          </a:lstStyle>
          <a:p>
            <a:r>
              <a:rPr lang="en-AU" dirty="0"/>
              <a:t>Icon</a:t>
            </a:r>
          </a:p>
        </p:txBody>
      </p:sp>
      <p:sp>
        <p:nvSpPr>
          <p:cNvPr id="6" name="Picture Placeholder 4">
            <a:extLst>
              <a:ext uri="{FF2B5EF4-FFF2-40B4-BE49-F238E27FC236}">
                <a16:creationId xmlns:a16="http://schemas.microsoft.com/office/drawing/2014/main" id="{6D5C8039-1CC2-AFB7-3F93-40E6DBAF8764}"/>
              </a:ext>
            </a:extLst>
          </p:cNvPr>
          <p:cNvSpPr>
            <a:spLocks noGrp="1"/>
          </p:cNvSpPr>
          <p:nvPr>
            <p:ph type="pic" sz="quarter" idx="11" hasCustomPrompt="1"/>
          </p:nvPr>
        </p:nvSpPr>
        <p:spPr>
          <a:xfrm>
            <a:off x="2115979" y="1896750"/>
            <a:ext cx="1350000" cy="1350000"/>
          </a:xfrm>
        </p:spPr>
        <p:txBody>
          <a:bodyPr/>
          <a:lstStyle>
            <a:lvl1pPr>
              <a:defRPr/>
            </a:lvl1pPr>
          </a:lstStyle>
          <a:p>
            <a:r>
              <a:rPr lang="en-AU" dirty="0"/>
              <a:t>Icon</a:t>
            </a:r>
          </a:p>
        </p:txBody>
      </p:sp>
      <p:sp>
        <p:nvSpPr>
          <p:cNvPr id="8" name="Picture Placeholder 5">
            <a:extLst>
              <a:ext uri="{FF2B5EF4-FFF2-40B4-BE49-F238E27FC236}">
                <a16:creationId xmlns:a16="http://schemas.microsoft.com/office/drawing/2014/main" id="{225CC6BB-124D-0553-278D-153A6C29AB71}"/>
              </a:ext>
            </a:extLst>
          </p:cNvPr>
          <p:cNvSpPr>
            <a:spLocks noGrp="1"/>
          </p:cNvSpPr>
          <p:nvPr>
            <p:ph type="pic" sz="quarter" idx="12" hasCustomPrompt="1"/>
          </p:nvPr>
        </p:nvSpPr>
        <p:spPr>
          <a:xfrm>
            <a:off x="3900810" y="1896750"/>
            <a:ext cx="1350000" cy="1350000"/>
          </a:xfrm>
        </p:spPr>
        <p:txBody>
          <a:bodyPr/>
          <a:lstStyle>
            <a:lvl1pPr>
              <a:defRPr/>
            </a:lvl1pPr>
          </a:lstStyle>
          <a:p>
            <a:r>
              <a:rPr lang="en-AU" dirty="0"/>
              <a:t>Icon</a:t>
            </a:r>
          </a:p>
        </p:txBody>
      </p:sp>
      <p:sp>
        <p:nvSpPr>
          <p:cNvPr id="9" name="Picture Placeholder 6">
            <a:extLst>
              <a:ext uri="{FF2B5EF4-FFF2-40B4-BE49-F238E27FC236}">
                <a16:creationId xmlns:a16="http://schemas.microsoft.com/office/drawing/2014/main" id="{D165F3F7-F090-66E6-E6DD-51641C50B8E2}"/>
              </a:ext>
            </a:extLst>
          </p:cNvPr>
          <p:cNvSpPr>
            <a:spLocks noGrp="1"/>
          </p:cNvSpPr>
          <p:nvPr>
            <p:ph type="pic" sz="quarter" idx="13" hasCustomPrompt="1"/>
          </p:nvPr>
        </p:nvSpPr>
        <p:spPr>
          <a:xfrm>
            <a:off x="5685641" y="1896750"/>
            <a:ext cx="1350000" cy="1350000"/>
          </a:xfrm>
        </p:spPr>
        <p:txBody>
          <a:bodyPr/>
          <a:lstStyle>
            <a:lvl1pPr>
              <a:defRPr/>
            </a:lvl1pPr>
          </a:lstStyle>
          <a:p>
            <a:r>
              <a:rPr lang="en-AU" dirty="0"/>
              <a:t>Icon</a:t>
            </a:r>
          </a:p>
        </p:txBody>
      </p:sp>
      <p:sp>
        <p:nvSpPr>
          <p:cNvPr id="10" name="Picture Placeholder 7">
            <a:extLst>
              <a:ext uri="{FF2B5EF4-FFF2-40B4-BE49-F238E27FC236}">
                <a16:creationId xmlns:a16="http://schemas.microsoft.com/office/drawing/2014/main" id="{15C51AA5-BD16-86FC-964B-1DFD4FE08338}"/>
              </a:ext>
            </a:extLst>
          </p:cNvPr>
          <p:cNvSpPr>
            <a:spLocks noGrp="1"/>
          </p:cNvSpPr>
          <p:nvPr>
            <p:ph type="pic" sz="quarter" idx="14" hasCustomPrompt="1"/>
          </p:nvPr>
        </p:nvSpPr>
        <p:spPr>
          <a:xfrm>
            <a:off x="7470472" y="1896750"/>
            <a:ext cx="1350000" cy="1350000"/>
          </a:xfrm>
        </p:spPr>
        <p:txBody>
          <a:bodyPr/>
          <a:lstStyle>
            <a:lvl1pPr>
              <a:defRPr/>
            </a:lvl1pPr>
          </a:lstStyle>
          <a:p>
            <a:r>
              <a:rPr lang="en-AU" dirty="0"/>
              <a:t>Icon</a:t>
            </a:r>
          </a:p>
        </p:txBody>
      </p:sp>
    </p:spTree>
    <p:extLst>
      <p:ext uri="{BB962C8B-B14F-4D97-AF65-F5344CB8AC3E}">
        <p14:creationId xmlns:p14="http://schemas.microsoft.com/office/powerpoint/2010/main" val="9932274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bullet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433D636D-28C7-B72E-1A4E-3C4DE5144E1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38173815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number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marL="205200" indent="-360000">
              <a:spcBef>
                <a:spcPts val="300"/>
              </a:spcBef>
              <a:buFont typeface="+mj-lt"/>
              <a:buAutoNum type="arabicPeriod"/>
              <a:defRPr>
                <a:latin typeface="Arial" panose="020B0604020202020204" pitchFamily="34" charset="0"/>
                <a:cs typeface="Arial" panose="020B0604020202020204" pitchFamily="34" charset="0"/>
              </a:defRPr>
            </a:lvl2pPr>
            <a:lvl3pPr marL="720000" indent="-360000">
              <a:spcBef>
                <a:spcPts val="300"/>
              </a:spcBef>
              <a:buFont typeface="+mj-lt"/>
              <a:buAutoNum type="alphaLcPeriod"/>
              <a:defRPr>
                <a:latin typeface="Arial" panose="020B0604020202020204" pitchFamily="34" charset="0"/>
                <a:cs typeface="Arial" panose="020B0604020202020204" pitchFamily="34" charset="0"/>
              </a:defRPr>
            </a:lvl3pPr>
            <a:lvl4pPr marL="1080000" indent="-360000">
              <a:spcBef>
                <a:spcPts val="300"/>
              </a:spcBef>
              <a:buFont typeface="+mj-lt"/>
              <a:buAutoNum type="romanLcPeriod"/>
              <a:defRPr>
                <a:latin typeface="Arial" panose="020B0604020202020204" pitchFamily="34" charset="0"/>
                <a:cs typeface="Arial" panose="020B0604020202020204" pitchFamily="34" charset="0"/>
              </a:defRPr>
            </a:lvl4pPr>
            <a:lvl5pPr marL="1080000">
              <a:defRPr/>
            </a:lvl5pPr>
            <a:lvl6pPr marL="1080000">
              <a:defRPr/>
            </a:lvl6pPr>
            <a:lvl7pPr marL="1080000">
              <a:defRPr/>
            </a:lvl7pPr>
            <a:lvl8pPr marL="1080000">
              <a:defRPr/>
            </a:lvl8pPr>
            <a:lvl9pPr marL="1080000">
              <a:defRPr/>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B8CECEC1-1A48-D8CB-CC89-1F886ADE27E4}"/>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846101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ctivity (single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1147929"/>
            <a:ext cx="8496000" cy="3678822"/>
          </a:xfrm>
        </p:spPr>
        <p:txBody>
          <a:bodyPr/>
          <a:lstStyle>
            <a:lvl1pPr>
              <a:defRPr b="0">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433D636D-28C7-B72E-1A4E-3C4DE5144E1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
        <p:nvSpPr>
          <p:cNvPr id="6" name="Title 1">
            <a:extLst>
              <a:ext uri="{FF2B5EF4-FFF2-40B4-BE49-F238E27FC236}">
                <a16:creationId xmlns:a16="http://schemas.microsoft.com/office/drawing/2014/main" id="{46DA7CD4-A73D-82A9-A93D-AE13181BF40D}"/>
              </a:ext>
            </a:extLst>
          </p:cNvPr>
          <p:cNvSpPr txBox="1">
            <a:spLocks/>
          </p:cNvSpPr>
          <p:nvPr userDrawn="1"/>
        </p:nvSpPr>
        <p:spPr>
          <a:xfrm>
            <a:off x="327025" y="771411"/>
            <a:ext cx="8497888" cy="360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Bef>
                <a:spcPts val="600"/>
              </a:spcBef>
              <a:spcAft>
                <a:spcPts val="0"/>
              </a:spcAft>
            </a:pPr>
            <a:r>
              <a:rPr lang="en-US" sz="2000" dirty="0">
                <a:solidFill>
                  <a:schemeClr val="accent3"/>
                </a:solidFill>
              </a:rPr>
              <a:t>In a moment …</a:t>
            </a:r>
            <a:endParaRPr lang="en-AU" sz="2000" dirty="0">
              <a:solidFill>
                <a:schemeClr val="accent3"/>
              </a:solidFill>
            </a:endParaRPr>
          </a:p>
        </p:txBody>
      </p:sp>
    </p:spTree>
    <p:extLst>
      <p:ext uri="{BB962C8B-B14F-4D97-AF65-F5344CB8AC3E}">
        <p14:creationId xmlns:p14="http://schemas.microsoft.com/office/powerpoint/2010/main" val="42448768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ctivity (two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1147929"/>
            <a:ext cx="8496000" cy="3678822"/>
          </a:xfrm>
        </p:spPr>
        <p:txBody>
          <a:bodyPr/>
          <a:lstStyle>
            <a:lvl1pPr>
              <a:defRPr b="0">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433D636D-28C7-B72E-1A4E-3C4DE5144E1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
        <p:nvSpPr>
          <p:cNvPr id="6" name="Title 1">
            <a:extLst>
              <a:ext uri="{FF2B5EF4-FFF2-40B4-BE49-F238E27FC236}">
                <a16:creationId xmlns:a16="http://schemas.microsoft.com/office/drawing/2014/main" id="{46DA7CD4-A73D-82A9-A93D-AE13181BF40D}"/>
              </a:ext>
            </a:extLst>
          </p:cNvPr>
          <p:cNvSpPr txBox="1">
            <a:spLocks/>
          </p:cNvSpPr>
          <p:nvPr userDrawn="1"/>
        </p:nvSpPr>
        <p:spPr>
          <a:xfrm>
            <a:off x="327025" y="771411"/>
            <a:ext cx="8497888" cy="360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Bef>
                <a:spcPts val="600"/>
              </a:spcBef>
              <a:spcAft>
                <a:spcPts val="0"/>
              </a:spcAft>
            </a:pPr>
            <a:r>
              <a:rPr lang="en-US" sz="2000" dirty="0">
                <a:solidFill>
                  <a:schemeClr val="accent3"/>
                </a:solidFill>
              </a:rPr>
              <a:t>In a moment …</a:t>
            </a:r>
            <a:endParaRPr lang="en-AU" sz="2000" dirty="0">
              <a:solidFill>
                <a:schemeClr val="accent3"/>
              </a:solidFill>
            </a:endParaRPr>
          </a:p>
        </p:txBody>
      </p:sp>
      <p:sp>
        <p:nvSpPr>
          <p:cNvPr id="4" name="Picture Placeholder 5">
            <a:extLst>
              <a:ext uri="{FF2B5EF4-FFF2-40B4-BE49-F238E27FC236}">
                <a16:creationId xmlns:a16="http://schemas.microsoft.com/office/drawing/2014/main" id="{EB660AC0-F68D-A434-995E-A553639353B0}"/>
              </a:ext>
            </a:extLst>
          </p:cNvPr>
          <p:cNvSpPr>
            <a:spLocks noGrp="1"/>
          </p:cNvSpPr>
          <p:nvPr>
            <p:ph type="pic" sz="quarter" idx="11" hasCustomPrompt="1"/>
          </p:nvPr>
        </p:nvSpPr>
        <p:spPr>
          <a:xfrm>
            <a:off x="6912000"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19201382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R co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5">
            <a:extLst>
              <a:ext uri="{FF2B5EF4-FFF2-40B4-BE49-F238E27FC236}">
                <a16:creationId xmlns:a16="http://schemas.microsoft.com/office/drawing/2014/main" id="{B8CECEC1-1A48-D8CB-CC89-1F886ADE27E4}"/>
              </a:ext>
            </a:extLst>
          </p:cNvPr>
          <p:cNvSpPr>
            <a:spLocks noGrp="1"/>
          </p:cNvSpPr>
          <p:nvPr>
            <p:ph type="pic" sz="quarter" idx="10" hasCustomPrompt="1"/>
          </p:nvPr>
        </p:nvSpPr>
        <p:spPr>
          <a:xfrm>
            <a:off x="7024913" y="3003775"/>
            <a:ext cx="1800000" cy="1800000"/>
          </a:xfrm>
        </p:spPr>
        <p:txBody>
          <a:bodyPr>
            <a:normAutofit/>
          </a:bodyPr>
          <a:lstStyle>
            <a:lvl1pPr>
              <a:defRPr sz="1000"/>
            </a:lvl1pPr>
          </a:lstStyle>
          <a:p>
            <a:r>
              <a:rPr lang="en-AU" dirty="0"/>
              <a:t>QR code</a:t>
            </a:r>
          </a:p>
        </p:txBody>
      </p:sp>
    </p:spTree>
    <p:extLst>
      <p:ext uri="{BB962C8B-B14F-4D97-AF65-F5344CB8AC3E}">
        <p14:creationId xmlns:p14="http://schemas.microsoft.com/office/powerpoint/2010/main" val="25371955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and source (sing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50"/>
            <a:ext cx="8496000" cy="352839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ext Placeholder 5">
            <a:extLst>
              <a:ext uri="{FF2B5EF4-FFF2-40B4-BE49-F238E27FC236}">
                <a16:creationId xmlns:a16="http://schemas.microsoft.com/office/drawing/2014/main" id="{2B464933-429E-4892-A661-B30F35246571}"/>
              </a:ext>
            </a:extLst>
          </p:cNvPr>
          <p:cNvSpPr>
            <a:spLocks noGrp="1"/>
          </p:cNvSpPr>
          <p:nvPr>
            <p:ph type="body" sz="quarter" idx="12" hasCustomPrompt="1"/>
          </p:nvPr>
        </p:nvSpPr>
        <p:spPr>
          <a:xfrm>
            <a:off x="327600" y="4443775"/>
            <a:ext cx="8496300" cy="360000"/>
          </a:xfrm>
        </p:spPr>
        <p:txBody>
          <a:bodyPr anchor="b" anchorCtr="0">
            <a:normAutofit/>
          </a:bodyPr>
          <a:lstStyle>
            <a:lvl1pPr>
              <a:spcBef>
                <a:spcPts val="300"/>
              </a:spcBef>
              <a:defRPr sz="900">
                <a:latin typeface="Arial" panose="020B0604020202020204" pitchFamily="34" charset="0"/>
                <a:cs typeface="Arial" panose="020B0604020202020204" pitchFamily="34" charset="0"/>
              </a:defRPr>
            </a:lvl1pPr>
          </a:lstStyle>
          <a:p>
            <a:pPr lvl="0"/>
            <a:r>
              <a:rPr lang="en-US"/>
              <a:t>Source: [Author], [Date].</a:t>
            </a:r>
          </a:p>
        </p:txBody>
      </p:sp>
    </p:spTree>
    <p:extLst>
      <p:ext uri="{BB962C8B-B14F-4D97-AF65-F5344CB8AC3E}">
        <p14:creationId xmlns:p14="http://schemas.microsoft.com/office/powerpoint/2010/main" val="17721376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s and sources (dou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84EBA-6364-4F5A-B3B4-BD696EEFFA5B}"/>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5" name="Text Placeholder 5">
            <a:extLst>
              <a:ext uri="{FF2B5EF4-FFF2-40B4-BE49-F238E27FC236}">
                <a16:creationId xmlns:a16="http://schemas.microsoft.com/office/drawing/2014/main" id="{DD1EECA1-1EA1-4E5E-87CB-10903A9F2B87}"/>
              </a:ext>
            </a:extLst>
          </p:cNvPr>
          <p:cNvSpPr>
            <a:spLocks noGrp="1"/>
          </p:cNvSpPr>
          <p:nvPr>
            <p:ph type="body" sz="quarter" idx="12" hasCustomPrompt="1"/>
          </p:nvPr>
        </p:nvSpPr>
        <p:spPr>
          <a:xfrm>
            <a:off x="327600" y="4443775"/>
            <a:ext cx="4104000" cy="360000"/>
          </a:xfrm>
        </p:spPr>
        <p:txBody>
          <a:bodyPr anchor="b" anchorCtr="0">
            <a:normAutofit/>
          </a:bodyPr>
          <a:lstStyle>
            <a:lvl1pPr>
              <a:spcBef>
                <a:spcPts val="300"/>
              </a:spcBef>
              <a:defRPr sz="900" b="0">
                <a:latin typeface="Arial" panose="020B0604020202020204" pitchFamily="34" charset="0"/>
                <a:cs typeface="Arial" panose="020B0604020202020204" pitchFamily="34" charset="0"/>
              </a:defRPr>
            </a:lvl1pPr>
          </a:lstStyle>
          <a:p>
            <a:pPr lvl="0"/>
            <a:r>
              <a:rPr lang="en-US"/>
              <a:t>Source: [Author], [Date].</a:t>
            </a:r>
          </a:p>
        </p:txBody>
      </p:sp>
      <p:sp>
        <p:nvSpPr>
          <p:cNvPr id="6" name="Text Placeholder 5">
            <a:extLst>
              <a:ext uri="{FF2B5EF4-FFF2-40B4-BE49-F238E27FC236}">
                <a16:creationId xmlns:a16="http://schemas.microsoft.com/office/drawing/2014/main" id="{C8A54F64-B37E-4FBE-B96A-EDCC71221E3F}"/>
              </a:ext>
            </a:extLst>
          </p:cNvPr>
          <p:cNvSpPr>
            <a:spLocks noGrp="1"/>
          </p:cNvSpPr>
          <p:nvPr>
            <p:ph type="body" sz="quarter" idx="13" hasCustomPrompt="1"/>
          </p:nvPr>
        </p:nvSpPr>
        <p:spPr>
          <a:xfrm>
            <a:off x="4712955" y="4443775"/>
            <a:ext cx="4104000" cy="360000"/>
          </a:xfrm>
        </p:spPr>
        <p:txBody>
          <a:bodyPr anchor="b" anchorCtr="0">
            <a:normAutofit/>
          </a:bodyPr>
          <a:lstStyle>
            <a:lvl1pPr>
              <a:spcBef>
                <a:spcPts val="300"/>
              </a:spcBef>
              <a:defRPr sz="900">
                <a:latin typeface="Arial" panose="020B0604020202020204" pitchFamily="34" charset="0"/>
                <a:cs typeface="Arial" panose="020B0604020202020204" pitchFamily="34" charset="0"/>
              </a:defRPr>
            </a:lvl1pPr>
          </a:lstStyle>
          <a:p>
            <a:pPr lvl="0"/>
            <a:r>
              <a:rPr lang="en-US"/>
              <a:t>Source: [Author], [Date].</a:t>
            </a:r>
          </a:p>
        </p:txBody>
      </p:sp>
      <p:sp>
        <p:nvSpPr>
          <p:cNvPr id="12" name="Content Placeholder 2">
            <a:extLst>
              <a:ext uri="{FF2B5EF4-FFF2-40B4-BE49-F238E27FC236}">
                <a16:creationId xmlns:a16="http://schemas.microsoft.com/office/drawing/2014/main" id="{5A170BE2-BF3B-04FB-D601-150C9B29D85A}"/>
              </a:ext>
            </a:extLst>
          </p:cNvPr>
          <p:cNvSpPr>
            <a:spLocks noGrp="1"/>
          </p:cNvSpPr>
          <p:nvPr>
            <p:ph idx="14"/>
          </p:nvPr>
        </p:nvSpPr>
        <p:spPr>
          <a:xfrm>
            <a:off x="327025" y="771550"/>
            <a:ext cx="4104000" cy="352839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2">
            <a:extLst>
              <a:ext uri="{FF2B5EF4-FFF2-40B4-BE49-F238E27FC236}">
                <a16:creationId xmlns:a16="http://schemas.microsoft.com/office/drawing/2014/main" id="{71A747E0-806C-D506-B32A-AFC467D8C63C}"/>
              </a:ext>
            </a:extLst>
          </p:cNvPr>
          <p:cNvSpPr>
            <a:spLocks noGrp="1"/>
          </p:cNvSpPr>
          <p:nvPr>
            <p:ph idx="15"/>
          </p:nvPr>
        </p:nvSpPr>
        <p:spPr>
          <a:xfrm>
            <a:off x="4712400" y="771550"/>
            <a:ext cx="4104000" cy="352839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519094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ench cl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50BFE3-F99F-02D0-096D-92D913096B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1014" b="35109"/>
          <a:stretch/>
        </p:blipFill>
        <p:spPr>
          <a:xfrm>
            <a:off x="179513" y="-7908"/>
            <a:ext cx="8964488" cy="3219817"/>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9" name="Straight Connector 8">
            <a:extLst>
              <a:ext uri="{FF2B5EF4-FFF2-40B4-BE49-F238E27FC236}">
                <a16:creationId xmlns:a16="http://schemas.microsoft.com/office/drawing/2014/main" id="{B8F241FD-C285-4A03-A883-E7FB9E91C225}"/>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6026693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84EBA-6364-4F5A-B3B4-BD696EEFFA5B}"/>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4742822-94F7-480A-8D2A-78524826BEFE}"/>
              </a:ext>
            </a:extLst>
          </p:cNvPr>
          <p:cNvSpPr>
            <a:spLocks noGrp="1"/>
          </p:cNvSpPr>
          <p:nvPr>
            <p:ph sz="half" idx="1"/>
          </p:nvPr>
        </p:nvSpPr>
        <p:spPr>
          <a:xfrm>
            <a:off x="327025" y="771551"/>
            <a:ext cx="4104000" cy="4032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2B98909B-7019-4C21-B305-A8E0BB95FC5C}"/>
              </a:ext>
            </a:extLst>
          </p:cNvPr>
          <p:cNvSpPr>
            <a:spLocks noGrp="1"/>
          </p:cNvSpPr>
          <p:nvPr>
            <p:ph sz="half" idx="2"/>
          </p:nvPr>
        </p:nvSpPr>
        <p:spPr>
          <a:xfrm>
            <a:off x="4712975" y="771551"/>
            <a:ext cx="4104000" cy="4032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Picture Placeholder 5">
            <a:extLst>
              <a:ext uri="{FF2B5EF4-FFF2-40B4-BE49-F238E27FC236}">
                <a16:creationId xmlns:a16="http://schemas.microsoft.com/office/drawing/2014/main" id="{78D4E801-070A-1BC6-A3BA-3CA87745A03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26168465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42BA8-4BA7-4D13-9B50-9CA6721E3C26}"/>
              </a:ext>
            </a:extLst>
          </p:cNvPr>
          <p:cNvSpPr>
            <a:spLocks noGrp="1"/>
          </p:cNvSpPr>
          <p:nvPr>
            <p:ph type="title" hasCustomPrompt="1"/>
          </p:nvPr>
        </p:nvSpPr>
        <p:spPr>
          <a:xfrm>
            <a:off x="327600" y="274639"/>
            <a:ext cx="8501063" cy="360000"/>
          </a:xfrm>
        </p:spPr>
        <p:txBody>
          <a:bodyPr>
            <a:noAutofit/>
          </a:bodyPr>
          <a:lstStyle>
            <a:lvl1pPr>
              <a:lnSpc>
                <a:spcPct val="100000"/>
              </a:lnSpc>
              <a:defRPr/>
            </a:lvl1pPr>
          </a:lstStyle>
          <a:p>
            <a:r>
              <a:rPr lang="en-US"/>
              <a:t>Enter title</a:t>
            </a:r>
            <a:endParaRPr lang="en-AU"/>
          </a:p>
        </p:txBody>
      </p:sp>
      <p:sp>
        <p:nvSpPr>
          <p:cNvPr id="3" name="Text Placeholder 2">
            <a:extLst>
              <a:ext uri="{FF2B5EF4-FFF2-40B4-BE49-F238E27FC236}">
                <a16:creationId xmlns:a16="http://schemas.microsoft.com/office/drawing/2014/main" id="{BD72BF85-D71A-427C-A9C4-1B4B4FB8DB0D}"/>
              </a:ext>
            </a:extLst>
          </p:cNvPr>
          <p:cNvSpPr>
            <a:spLocks noGrp="1"/>
          </p:cNvSpPr>
          <p:nvPr>
            <p:ph type="body" idx="1"/>
          </p:nvPr>
        </p:nvSpPr>
        <p:spPr>
          <a:xfrm>
            <a:off x="630238" y="780681"/>
            <a:ext cx="3798000" cy="619125"/>
          </a:xfrm>
        </p:spPr>
        <p:txBody>
          <a:bodyPr anchor="b">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73A536-3E21-471A-8CFA-B8FA5D60732B}"/>
              </a:ext>
            </a:extLst>
          </p:cNvPr>
          <p:cNvSpPr>
            <a:spLocks noGrp="1"/>
          </p:cNvSpPr>
          <p:nvPr>
            <p:ph sz="half" idx="2"/>
          </p:nvPr>
        </p:nvSpPr>
        <p:spPr>
          <a:xfrm>
            <a:off x="630238" y="1399805"/>
            <a:ext cx="3798000" cy="3402000"/>
          </a:xfrm>
        </p:spPr>
        <p:txBody>
          <a:bodyPr>
            <a:normAutofit/>
          </a:bodyPr>
          <a:lstStyle>
            <a:lvl1pPr>
              <a:defRPr sz="1600">
                <a:latin typeface="Arial" panose="020B0604020202020204" pitchFamily="34" charset="0"/>
                <a:cs typeface="Arial" panose="020B0604020202020204" pitchFamily="34" charset="0"/>
              </a:defRPr>
            </a:lvl1pPr>
            <a:lvl2pPr>
              <a:spcBef>
                <a:spcPts val="100"/>
              </a:spcBef>
              <a:defRPr sz="1600">
                <a:latin typeface="Arial" panose="020B0604020202020204" pitchFamily="34" charset="0"/>
                <a:cs typeface="Arial" panose="020B0604020202020204" pitchFamily="34" charset="0"/>
              </a:defRPr>
            </a:lvl2pPr>
            <a:lvl3pPr>
              <a:spcBef>
                <a:spcPts val="100"/>
              </a:spcBef>
              <a:defRPr sz="1600">
                <a:latin typeface="Arial" panose="020B0604020202020204" pitchFamily="34" charset="0"/>
                <a:cs typeface="Arial" panose="020B0604020202020204" pitchFamily="34" charset="0"/>
              </a:defRPr>
            </a:lvl3pPr>
            <a:lvl4pPr>
              <a:spcBef>
                <a:spcPts val="100"/>
              </a:spcBef>
              <a:defRPr sz="1600">
                <a:latin typeface="Arial" panose="020B0604020202020204" pitchFamily="34" charset="0"/>
                <a:cs typeface="Arial" panose="020B0604020202020204" pitchFamily="34" charset="0"/>
              </a:defRPr>
            </a:lvl4pPr>
            <a:lvl5pPr>
              <a:spcBef>
                <a:spcPts val="100"/>
              </a:spcBef>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85A4AB8E-BCD5-418A-BDD0-0001CD6889C9}"/>
              </a:ext>
            </a:extLst>
          </p:cNvPr>
          <p:cNvSpPr>
            <a:spLocks noGrp="1"/>
          </p:cNvSpPr>
          <p:nvPr>
            <p:ph type="body" sz="quarter" idx="3"/>
          </p:nvPr>
        </p:nvSpPr>
        <p:spPr>
          <a:xfrm>
            <a:off x="4712975" y="780681"/>
            <a:ext cx="3798000" cy="619125"/>
          </a:xfrm>
        </p:spPr>
        <p:txBody>
          <a:bodyPr anchor="b">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E5E236-EE41-4919-829D-B29130C3E637}"/>
              </a:ext>
            </a:extLst>
          </p:cNvPr>
          <p:cNvSpPr>
            <a:spLocks noGrp="1"/>
          </p:cNvSpPr>
          <p:nvPr>
            <p:ph sz="quarter" idx="4"/>
          </p:nvPr>
        </p:nvSpPr>
        <p:spPr>
          <a:xfrm>
            <a:off x="4712975" y="1399805"/>
            <a:ext cx="3798000" cy="3402000"/>
          </a:xfrm>
        </p:spPr>
        <p:txBody>
          <a:bodyPr>
            <a:normAutofit/>
          </a:bodyPr>
          <a:lstStyle>
            <a:lvl1pPr>
              <a:defRPr sz="1600">
                <a:latin typeface="Arial" panose="020B0604020202020204" pitchFamily="34" charset="0"/>
                <a:cs typeface="Arial" panose="020B0604020202020204" pitchFamily="34" charset="0"/>
              </a:defRPr>
            </a:lvl1pPr>
            <a:lvl2pPr>
              <a:spcBef>
                <a:spcPts val="100"/>
              </a:spcBef>
              <a:defRPr sz="1600">
                <a:latin typeface="Arial" panose="020B0604020202020204" pitchFamily="34" charset="0"/>
                <a:cs typeface="Arial" panose="020B0604020202020204" pitchFamily="34" charset="0"/>
              </a:defRPr>
            </a:lvl2pPr>
            <a:lvl3pPr>
              <a:spcBef>
                <a:spcPts val="100"/>
              </a:spcBef>
              <a:defRPr sz="1600">
                <a:latin typeface="Arial" panose="020B0604020202020204" pitchFamily="34" charset="0"/>
                <a:cs typeface="Arial" panose="020B0604020202020204" pitchFamily="34" charset="0"/>
              </a:defRPr>
            </a:lvl3pPr>
            <a:lvl4pPr>
              <a:spcBef>
                <a:spcPts val="100"/>
              </a:spcBef>
              <a:defRPr sz="1600">
                <a:latin typeface="Arial" panose="020B0604020202020204" pitchFamily="34" charset="0"/>
                <a:cs typeface="Arial" panose="020B0604020202020204" pitchFamily="34" charset="0"/>
              </a:defRPr>
            </a:lvl4pPr>
            <a:lvl5pPr>
              <a:spcBef>
                <a:spcPts val="100"/>
              </a:spcBef>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Picture Placeholder 5">
            <a:extLst>
              <a:ext uri="{FF2B5EF4-FFF2-40B4-BE49-F238E27FC236}">
                <a16:creationId xmlns:a16="http://schemas.microsoft.com/office/drawing/2014/main" id="{5C3C8F87-84E3-4B1E-20F1-46CD537BF7C6}"/>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22460436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F4F48-2ED4-41FF-9E26-48A0CD37FB51}"/>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4" name="Picture Placeholder 5">
            <a:extLst>
              <a:ext uri="{FF2B5EF4-FFF2-40B4-BE49-F238E27FC236}">
                <a16:creationId xmlns:a16="http://schemas.microsoft.com/office/drawing/2014/main" id="{A406B38A-760E-719F-FCB1-1554CECE8C99}"/>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14538351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B2B2C6E-7AAE-6CC0-1CC3-285B8E9CADB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42066806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et's check i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49"/>
            <a:ext cx="8497888" cy="4032225"/>
          </a:xfrm>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1">
            <a:extLst>
              <a:ext uri="{FF2B5EF4-FFF2-40B4-BE49-F238E27FC236}">
                <a16:creationId xmlns:a16="http://schemas.microsoft.com/office/drawing/2014/main" id="{E1649BF0-A002-3C20-DB43-7A2A8B294A98}"/>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Let’s check in</a:t>
            </a:r>
            <a:endParaRPr lang="en-AU" dirty="0"/>
          </a:p>
        </p:txBody>
      </p:sp>
      <p:sp>
        <p:nvSpPr>
          <p:cNvPr id="2" name="Picture Placeholder 5">
            <a:extLst>
              <a:ext uri="{FF2B5EF4-FFF2-40B4-BE49-F238E27FC236}">
                <a16:creationId xmlns:a16="http://schemas.microsoft.com/office/drawing/2014/main" id="{09A40397-5BD2-EF4E-9F11-F1403A030D00}"/>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10874491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49"/>
            <a:ext cx="8497888" cy="4032225"/>
          </a:xfrm>
        </p:spPr>
        <p:txBody>
          <a:bodyPr>
            <a:normAutofit/>
          </a:bodyPr>
          <a:lstStyle>
            <a:lvl1pPr>
              <a:defRPr sz="1200">
                <a:latin typeface="Arial" panose="020B0604020202020204" pitchFamily="34" charset="0"/>
                <a:cs typeface="Arial" panose="020B0604020202020204" pitchFamily="34" charset="0"/>
              </a:defRPr>
            </a:lvl1pPr>
            <a:lvl2pPr indent="-180000">
              <a:spcBef>
                <a:spcPts val="300"/>
              </a:spcBef>
              <a:defRPr sz="1200">
                <a:latin typeface="Arial" panose="020B0604020202020204" pitchFamily="34" charset="0"/>
                <a:cs typeface="Arial" panose="020B0604020202020204" pitchFamily="34" charset="0"/>
              </a:defRPr>
            </a:lvl2pPr>
            <a:lvl3pPr marL="360000" indent="-180000">
              <a:spcBef>
                <a:spcPts val="300"/>
              </a:spcBef>
              <a:defRPr sz="1200">
                <a:latin typeface="Arial" panose="020B0604020202020204" pitchFamily="34" charset="0"/>
                <a:cs typeface="Arial" panose="020B0604020202020204" pitchFamily="34" charset="0"/>
              </a:defRPr>
            </a:lvl3pPr>
            <a:lvl4pPr marL="540000" indent="-180000">
              <a:spcBef>
                <a:spcPts val="300"/>
              </a:spcBef>
              <a:defRPr sz="1200">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1">
            <a:extLst>
              <a:ext uri="{FF2B5EF4-FFF2-40B4-BE49-F238E27FC236}">
                <a16:creationId xmlns:a16="http://schemas.microsoft.com/office/drawing/2014/main" id="{E1649BF0-A002-3C20-DB43-7A2A8B294A98}"/>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References</a:t>
            </a:r>
            <a:endParaRPr lang="en-AU" dirty="0"/>
          </a:p>
        </p:txBody>
      </p:sp>
    </p:spTree>
    <p:extLst>
      <p:ext uri="{BB962C8B-B14F-4D97-AF65-F5344CB8AC3E}">
        <p14:creationId xmlns:p14="http://schemas.microsoft.com/office/powerpoint/2010/main" val="16514969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pyright notice">
    <p:spTree>
      <p:nvGrpSpPr>
        <p:cNvPr id="1" name=""/>
        <p:cNvGrpSpPr/>
        <p:nvPr/>
      </p:nvGrpSpPr>
      <p:grpSpPr>
        <a:xfrm>
          <a:off x="0" y="0"/>
          <a:ext cx="0" cy="0"/>
          <a:chOff x="0" y="0"/>
          <a:chExt cx="0" cy="0"/>
        </a:xfrm>
      </p:grpSpPr>
      <p:sp>
        <p:nvSpPr>
          <p:cNvPr id="5" name="Content Placeholder 7">
            <a:extLst>
              <a:ext uri="{FF2B5EF4-FFF2-40B4-BE49-F238E27FC236}">
                <a16:creationId xmlns:a16="http://schemas.microsoft.com/office/drawing/2014/main" id="{4A1A62DA-5614-4A9F-B103-C2F53BF002CD}"/>
              </a:ext>
            </a:extLst>
          </p:cNvPr>
          <p:cNvSpPr>
            <a:spLocks noGrp="1"/>
          </p:cNvSpPr>
          <p:nvPr>
            <p:ph sz="quarter" idx="11" hasCustomPrompt="1"/>
          </p:nvPr>
        </p:nvSpPr>
        <p:spPr>
          <a:xfrm>
            <a:off x="323528" y="843558"/>
            <a:ext cx="8496000" cy="3960217"/>
          </a:xfrm>
        </p:spPr>
        <p:txBody>
          <a:bodyPr>
            <a:normAutofit/>
          </a:bodyPr>
          <a:lstStyle>
            <a:lvl1pPr>
              <a:defRPr sz="14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nSpc>
                <a:spcPct val="110000"/>
              </a:lnSpc>
              <a:spcAft>
                <a:spcPts val="0"/>
              </a:spcAft>
            </a:pPr>
            <a:r>
              <a:rPr lang="en-US" sz="1200"/>
              <a:t>               </a:t>
            </a:r>
            <a:r>
              <a:rPr lang="en-US" sz="1400"/>
              <a:t>© State of Queensland (QCAA) </a:t>
            </a:r>
            <a:r>
              <a:rPr lang="en-AU" sz="1400"/>
              <a:t>2021</a:t>
            </a:r>
          </a:p>
          <a:p>
            <a:pPr>
              <a:lnSpc>
                <a:spcPct val="110000"/>
              </a:lnSpc>
            </a:pPr>
            <a:r>
              <a:rPr lang="en-AU" sz="1400" b="1" spc="-20"/>
              <a:t>Licence</a:t>
            </a:r>
            <a:r>
              <a:rPr lang="en-AU" sz="1400" spc="-20"/>
              <a:t>: </a:t>
            </a:r>
            <a:r>
              <a:rPr lang="en-AU" sz="1400" spc="-20">
                <a:hlinkClick r:id="rId2"/>
              </a:rPr>
              <a:t>https://creativecommons.org/licenses/by/4.0</a:t>
            </a:r>
            <a:r>
              <a:rPr lang="en-AU" sz="1400" spc="-20"/>
              <a:t> </a:t>
            </a:r>
            <a:r>
              <a:rPr lang="en-AU" sz="1400" b="1" spc="-20">
                <a:solidFill>
                  <a:schemeClr val="tx2">
                    <a:lumMod val="50000"/>
                    <a:lumOff val="50000"/>
                  </a:schemeClr>
                </a:solidFill>
              </a:rPr>
              <a:t>|</a:t>
            </a:r>
            <a:r>
              <a:rPr lang="en-AU" sz="1400" spc="-20"/>
              <a:t> </a:t>
            </a:r>
            <a:r>
              <a:rPr lang="en-AU" sz="1400" b="1" spc="-20"/>
              <a:t>Copyright notice:</a:t>
            </a:r>
            <a:r>
              <a:rPr lang="en-AU" sz="1400" spc="-20"/>
              <a:t> </a:t>
            </a:r>
            <a:r>
              <a:rPr lang="en-AU" sz="1400" spc="-20">
                <a:hlinkClick r:id="rId3"/>
              </a:rPr>
              <a:t>www.qcaa.qld.edu.au/copyright</a:t>
            </a:r>
            <a:r>
              <a:rPr lang="en-AU" sz="1400" spc="-20"/>
              <a:t> — lists the full terms and conditions, which specify certain exceptions to the licence. </a:t>
            </a:r>
            <a:r>
              <a:rPr lang="en-AU" sz="1400" b="1" spc="-20">
                <a:solidFill>
                  <a:schemeClr val="tx2">
                    <a:lumMod val="50000"/>
                    <a:lumOff val="50000"/>
                  </a:schemeClr>
                </a:solidFill>
              </a:rPr>
              <a:t>|</a:t>
            </a:r>
            <a:r>
              <a:rPr lang="en-AU" sz="1400" spc="-20"/>
              <a:t> </a:t>
            </a:r>
            <a:br>
              <a:rPr lang="en-AU" sz="1400" spc="-20"/>
            </a:br>
            <a:r>
              <a:rPr lang="en-US" sz="1400" b="1"/>
              <a:t>Attribution </a:t>
            </a:r>
            <a:r>
              <a:rPr lang="en-US" sz="1400"/>
              <a:t>(include the link): ©</a:t>
            </a:r>
            <a:r>
              <a:rPr lang="en-AU" sz="1400"/>
              <a:t> </a:t>
            </a:r>
            <a:r>
              <a:rPr lang="en-US" sz="1400"/>
              <a:t>State</a:t>
            </a:r>
            <a:r>
              <a:rPr lang="en-AU" sz="1400"/>
              <a:t> </a:t>
            </a:r>
            <a:r>
              <a:rPr lang="en-US" sz="1400"/>
              <a:t>of</a:t>
            </a:r>
            <a:r>
              <a:rPr lang="en-AU" sz="1400"/>
              <a:t> </a:t>
            </a:r>
            <a:r>
              <a:rPr lang="en-US" sz="1400"/>
              <a:t>Queensland</a:t>
            </a:r>
            <a:r>
              <a:rPr lang="en-AU" sz="1400"/>
              <a:t> </a:t>
            </a:r>
            <a:r>
              <a:rPr lang="en-US" sz="1400"/>
              <a:t>(QCAA)</a:t>
            </a:r>
            <a:r>
              <a:rPr lang="en-AU" sz="1400"/>
              <a:t> 2021 </a:t>
            </a:r>
            <a:r>
              <a:rPr lang="en-AU" sz="1400" spc="-20">
                <a:hlinkClick r:id="rId3"/>
              </a:rPr>
              <a:t>www.qcaa.qld.edu.au/copyright</a:t>
            </a:r>
            <a:r>
              <a:rPr lang="en-AU" sz="1400" spc="-20"/>
              <a:t> </a:t>
            </a:r>
            <a:endParaRPr lang="en-AU" sz="1400"/>
          </a:p>
          <a:p>
            <a:pPr>
              <a:lnSpc>
                <a:spcPct val="110000"/>
              </a:lnSpc>
            </a:pPr>
            <a:r>
              <a:rPr lang="en-US" sz="1400"/>
              <a:t>Other copyright material in this presentation is listed on the previous slide/s. </a:t>
            </a:r>
            <a:endParaRPr lang="en-US"/>
          </a:p>
        </p:txBody>
      </p:sp>
      <p:pic>
        <p:nvPicPr>
          <p:cNvPr id="4" name="Picture 3">
            <a:hlinkClick r:id="rId4"/>
            <a:extLst>
              <a:ext uri="{FF2B5EF4-FFF2-40B4-BE49-F238E27FC236}">
                <a16:creationId xmlns:a16="http://schemas.microsoft.com/office/drawing/2014/main" id="{70247D21-6793-4DFC-A2F4-2109C47AFB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1240" y="771550"/>
            <a:ext cx="576000" cy="275357"/>
          </a:xfrm>
          <a:prstGeom prst="rect">
            <a:avLst/>
          </a:prstGeom>
        </p:spPr>
      </p:pic>
      <p:sp>
        <p:nvSpPr>
          <p:cNvPr id="3" name="Title 1">
            <a:extLst>
              <a:ext uri="{FF2B5EF4-FFF2-40B4-BE49-F238E27FC236}">
                <a16:creationId xmlns:a16="http://schemas.microsoft.com/office/drawing/2014/main" id="{2343B793-BC0E-BD31-C763-294E78789BA3}"/>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Copyright notice</a:t>
            </a:r>
            <a:endParaRPr lang="en-AU" dirty="0"/>
          </a:p>
        </p:txBody>
      </p:sp>
    </p:spTree>
    <p:extLst>
      <p:ext uri="{BB962C8B-B14F-4D97-AF65-F5344CB8AC3E}">
        <p14:creationId xmlns:p14="http://schemas.microsoft.com/office/powerpoint/2010/main" val="11216749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ocial media links">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378DCD-66B7-228F-19B2-E050CBD37310}"/>
              </a:ext>
            </a:extLst>
          </p:cNvPr>
          <p:cNvSpPr/>
          <p:nvPr userDrawn="1"/>
        </p:nvSpPr>
        <p:spPr>
          <a:xfrm>
            <a:off x="327025" y="771549"/>
            <a:ext cx="8497888" cy="403222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5" name="Graphic 14">
            <a:extLst>
              <a:ext uri="{FF2B5EF4-FFF2-40B4-BE49-F238E27FC236}">
                <a16:creationId xmlns:a16="http://schemas.microsoft.com/office/drawing/2014/main" id="{4C1C9293-24AC-E49E-B041-7B1411C178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58065" y="2014620"/>
            <a:ext cx="360000" cy="360000"/>
          </a:xfrm>
          <a:prstGeom prst="rect">
            <a:avLst/>
          </a:prstGeom>
        </p:spPr>
      </p:pic>
      <p:pic>
        <p:nvPicPr>
          <p:cNvPr id="10" name="Graphic 9">
            <a:extLst>
              <a:ext uri="{FF2B5EF4-FFF2-40B4-BE49-F238E27FC236}">
                <a16:creationId xmlns:a16="http://schemas.microsoft.com/office/drawing/2014/main" id="{8E9FF785-17C2-1A9B-B1AD-781AA06621E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66267" y="2014620"/>
            <a:ext cx="360000" cy="360000"/>
          </a:xfrm>
          <a:prstGeom prst="rect">
            <a:avLst/>
          </a:prstGeom>
        </p:spPr>
      </p:pic>
      <p:pic>
        <p:nvPicPr>
          <p:cNvPr id="8" name="Graphic 7">
            <a:extLst>
              <a:ext uri="{FF2B5EF4-FFF2-40B4-BE49-F238E27FC236}">
                <a16:creationId xmlns:a16="http://schemas.microsoft.com/office/drawing/2014/main" id="{22346FAB-BD6E-D321-504E-5E9B00B10246}"/>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966267" y="2862525"/>
            <a:ext cx="369386" cy="342000"/>
          </a:xfrm>
          <a:prstGeom prst="rect">
            <a:avLst/>
          </a:prstGeom>
        </p:spPr>
      </p:pic>
      <p:sp>
        <p:nvSpPr>
          <p:cNvPr id="32" name="Instagram link">
            <a:hlinkClick r:id="rId8"/>
            <a:extLst>
              <a:ext uri="{FF2B5EF4-FFF2-40B4-BE49-F238E27FC236}">
                <a16:creationId xmlns:a16="http://schemas.microsoft.com/office/drawing/2014/main" id="{35E6734F-D876-AE6F-115E-9D0DC30BF080}"/>
              </a:ext>
            </a:extLst>
          </p:cNvPr>
          <p:cNvSpPr/>
          <p:nvPr userDrawn="1"/>
        </p:nvSpPr>
        <p:spPr bwMode="auto">
          <a:xfrm>
            <a:off x="5289134" y="2891434"/>
            <a:ext cx="2772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3600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36" name="Youtube link">
            <a:hlinkClick r:id="rId9"/>
            <a:extLst>
              <a:ext uri="{FF2B5EF4-FFF2-40B4-BE49-F238E27FC236}">
                <a16:creationId xmlns:a16="http://schemas.microsoft.com/office/drawing/2014/main" id="{7E843EAA-0903-0733-0BCE-201F775C2E1E}"/>
              </a:ext>
            </a:extLst>
          </p:cNvPr>
          <p:cNvSpPr/>
          <p:nvPr userDrawn="1"/>
        </p:nvSpPr>
        <p:spPr bwMode="auto">
          <a:xfrm>
            <a:off x="5289134" y="2037945"/>
            <a:ext cx="2772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360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38" name="Facebook link">
            <a:hlinkClick r:id="rId10"/>
            <a:extLst>
              <a:ext uri="{FF2B5EF4-FFF2-40B4-BE49-F238E27FC236}">
                <a16:creationId xmlns:a16="http://schemas.microsoft.com/office/drawing/2014/main" id="{5C90698B-2182-57C4-C8E5-9E003E9EF4B3}"/>
              </a:ext>
            </a:extLst>
          </p:cNvPr>
          <p:cNvSpPr/>
          <p:nvPr userDrawn="1"/>
        </p:nvSpPr>
        <p:spPr bwMode="auto">
          <a:xfrm>
            <a:off x="904875" y="2037945"/>
            <a:ext cx="2880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91440" bIns="3600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11" name="Title 1">
            <a:extLst>
              <a:ext uri="{FF2B5EF4-FFF2-40B4-BE49-F238E27FC236}">
                <a16:creationId xmlns:a16="http://schemas.microsoft.com/office/drawing/2014/main" id="{56439257-56A9-D0AD-0AA1-2DF3B6BE9CD7}"/>
              </a:ext>
            </a:extLst>
          </p:cNvPr>
          <p:cNvSpPr txBox="1">
            <a:spLocks/>
          </p:cNvSpPr>
          <p:nvPr userDrawn="1"/>
        </p:nvSpPr>
        <p:spPr>
          <a:xfrm>
            <a:off x="327025" y="274637"/>
            <a:ext cx="8497888" cy="360000"/>
          </a:xfrm>
          <a:prstGeom prst="rect">
            <a:avLst/>
          </a:prstGeom>
          <a:noFill/>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solidFill>
                  <a:schemeClr val="tx1"/>
                </a:solidFill>
              </a:rPr>
              <a:t>Follow us</a:t>
            </a:r>
            <a:endParaRPr lang="en-AU" dirty="0">
              <a:solidFill>
                <a:schemeClr val="tx1"/>
              </a:solidFill>
            </a:endParaRPr>
          </a:p>
        </p:txBody>
      </p:sp>
      <p:sp>
        <p:nvSpPr>
          <p:cNvPr id="31" name="Instagram - text">
            <a:extLst>
              <a:ext uri="{FF2B5EF4-FFF2-40B4-BE49-F238E27FC236}">
                <a16:creationId xmlns:a16="http://schemas.microsoft.com/office/drawing/2014/main" id="{39A88CFB-FAD9-9418-DA1E-1A342D750305}"/>
              </a:ext>
            </a:extLst>
          </p:cNvPr>
          <p:cNvSpPr/>
          <p:nvPr userDrawn="1"/>
        </p:nvSpPr>
        <p:spPr>
          <a:xfrm>
            <a:off x="5870701" y="2913054"/>
            <a:ext cx="1851913" cy="261610"/>
          </a:xfrm>
          <a:prstGeom prst="rect">
            <a:avLst/>
          </a:prstGeom>
        </p:spPr>
        <p:txBody>
          <a:bodyPr wrap="none" lIns="0">
            <a:spAutoFit/>
          </a:bodyPr>
          <a:lstStyle/>
          <a:p>
            <a:pPr algn="l"/>
            <a:r>
              <a:rPr lang="en-AU" sz="1100" dirty="0">
                <a:solidFill>
                  <a:schemeClr val="bg1"/>
                </a:solidFill>
              </a:rPr>
              <a:t>www.instagram.com/myqce</a:t>
            </a:r>
          </a:p>
        </p:txBody>
      </p:sp>
      <p:sp>
        <p:nvSpPr>
          <p:cNvPr id="37" name="Facebook - text">
            <a:extLst>
              <a:ext uri="{FF2B5EF4-FFF2-40B4-BE49-F238E27FC236}">
                <a16:creationId xmlns:a16="http://schemas.microsoft.com/office/drawing/2014/main" id="{2C22EDC1-71CC-13CB-9926-9C241BB9B079}"/>
              </a:ext>
            </a:extLst>
          </p:cNvPr>
          <p:cNvSpPr/>
          <p:nvPr userDrawn="1"/>
        </p:nvSpPr>
        <p:spPr>
          <a:xfrm>
            <a:off x="1483371" y="2063815"/>
            <a:ext cx="2449710" cy="261610"/>
          </a:xfrm>
          <a:prstGeom prst="rect">
            <a:avLst/>
          </a:prstGeom>
        </p:spPr>
        <p:txBody>
          <a:bodyPr wrap="none" lIns="0">
            <a:spAutoFit/>
          </a:bodyPr>
          <a:lstStyle/>
          <a:p>
            <a:pPr algn="l"/>
            <a:r>
              <a:rPr lang="en-AU" sz="1100" dirty="0">
                <a:solidFill>
                  <a:schemeClr val="bg1"/>
                </a:solidFill>
              </a:rPr>
              <a:t>www.facebook.com/qcaa.qld.edu.au</a:t>
            </a:r>
          </a:p>
        </p:txBody>
      </p:sp>
      <p:sp>
        <p:nvSpPr>
          <p:cNvPr id="35" name="Youtube - text">
            <a:extLst>
              <a:ext uri="{FF2B5EF4-FFF2-40B4-BE49-F238E27FC236}">
                <a16:creationId xmlns:a16="http://schemas.microsoft.com/office/drawing/2014/main" id="{FC0A7A83-F610-77D6-DF50-70B395D0D148}"/>
              </a:ext>
            </a:extLst>
          </p:cNvPr>
          <p:cNvSpPr/>
          <p:nvPr userDrawn="1"/>
        </p:nvSpPr>
        <p:spPr>
          <a:xfrm>
            <a:off x="5870701" y="2063815"/>
            <a:ext cx="2240357" cy="261610"/>
          </a:xfrm>
          <a:prstGeom prst="rect">
            <a:avLst/>
          </a:prstGeom>
        </p:spPr>
        <p:txBody>
          <a:bodyPr wrap="none" lIns="0">
            <a:spAutoFit/>
          </a:bodyPr>
          <a:lstStyle/>
          <a:p>
            <a:pPr algn="l"/>
            <a:r>
              <a:rPr lang="en-AU" sz="1100" dirty="0">
                <a:solidFill>
                  <a:schemeClr val="bg1"/>
                </a:solidFill>
              </a:rPr>
              <a:t>www.youtube.com/user/TheQCAA</a:t>
            </a:r>
            <a:endParaRPr lang="en-AU" sz="1050" dirty="0">
              <a:solidFill>
                <a:schemeClr val="bg1"/>
              </a:solidFill>
            </a:endParaRPr>
          </a:p>
        </p:txBody>
      </p:sp>
      <p:sp>
        <p:nvSpPr>
          <p:cNvPr id="33" name="Linkedin - text">
            <a:extLst>
              <a:ext uri="{FF2B5EF4-FFF2-40B4-BE49-F238E27FC236}">
                <a16:creationId xmlns:a16="http://schemas.microsoft.com/office/drawing/2014/main" id="{18A402FA-F295-AD3B-7266-8BB1BEE10AD0}"/>
              </a:ext>
            </a:extLst>
          </p:cNvPr>
          <p:cNvSpPr/>
          <p:nvPr userDrawn="1"/>
        </p:nvSpPr>
        <p:spPr>
          <a:xfrm>
            <a:off x="1483371" y="2856406"/>
            <a:ext cx="2781964" cy="374906"/>
          </a:xfrm>
          <a:prstGeom prst="rect">
            <a:avLst/>
          </a:prstGeom>
        </p:spPr>
        <p:txBody>
          <a:bodyPr wrap="square" lIns="0" tIns="0" bIns="36000" anchor="ctr" anchorCtr="0">
            <a:spAutoFit/>
          </a:bodyPr>
          <a:lstStyle/>
          <a:p>
            <a:pPr algn="l"/>
            <a:r>
              <a:rPr lang="en-AU" sz="1100" dirty="0">
                <a:solidFill>
                  <a:schemeClr val="bg1"/>
                </a:solidFill>
              </a:rPr>
              <a:t>www.linkedin.com/company/queensland-curriculum-and-assessment-authority</a:t>
            </a:r>
          </a:p>
        </p:txBody>
      </p:sp>
      <p:pic>
        <p:nvPicPr>
          <p:cNvPr id="14" name="Graphic 13">
            <a:extLst>
              <a:ext uri="{FF2B5EF4-FFF2-40B4-BE49-F238E27FC236}">
                <a16:creationId xmlns:a16="http://schemas.microsoft.com/office/drawing/2014/main" id="{71232729-FF9F-BFFB-1761-A332A8E224C6}"/>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5358065" y="2863859"/>
            <a:ext cx="360000" cy="360000"/>
          </a:xfrm>
          <a:prstGeom prst="rect">
            <a:avLst/>
          </a:prstGeom>
        </p:spPr>
      </p:pic>
      <p:sp>
        <p:nvSpPr>
          <p:cNvPr id="34" name="Linkedin link">
            <a:hlinkClick r:id="rId13"/>
            <a:extLst>
              <a:ext uri="{FF2B5EF4-FFF2-40B4-BE49-F238E27FC236}">
                <a16:creationId xmlns:a16="http://schemas.microsoft.com/office/drawing/2014/main" id="{04EFE384-B007-544D-A837-5D6EDFE3A21C}"/>
              </a:ext>
            </a:extLst>
          </p:cNvPr>
          <p:cNvSpPr/>
          <p:nvPr userDrawn="1"/>
        </p:nvSpPr>
        <p:spPr bwMode="auto">
          <a:xfrm>
            <a:off x="904875" y="2832109"/>
            <a:ext cx="3190043" cy="43200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accent1"/>
              </a:solidFill>
              <a:effectLst/>
              <a:latin typeface="Arial" charset="0"/>
            </a:endParaRPr>
          </a:p>
        </p:txBody>
      </p:sp>
    </p:spTree>
    <p:extLst>
      <p:ext uri="{BB962C8B-B14F-4D97-AF65-F5344CB8AC3E}">
        <p14:creationId xmlns:p14="http://schemas.microsoft.com/office/powerpoint/2010/main" val="3511780524"/>
      </p:ext>
    </p:extLst>
  </p:cSld>
  <p:clrMapOvr>
    <a:masterClrMapping/>
  </p:clrMapOvr>
  <p:extLst>
    <p:ext uri="{DCECCB84-F9BA-43D5-87BE-67443E8EF086}">
      <p15:sldGuideLst xmlns:p15="http://schemas.microsoft.com/office/powerpoint/2012/main">
        <p15:guide id="1" orient="horz" pos="1733">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clapping hands)">
    <p:bg>
      <p:bgPr>
        <a:solidFill>
          <a:schemeClr val="bg1"/>
        </a:solidFill>
        <a:effectLst/>
      </p:bgPr>
    </p:bg>
    <p:spTree>
      <p:nvGrpSpPr>
        <p:cNvPr id="1" name=""/>
        <p:cNvGrpSpPr/>
        <p:nvPr/>
      </p:nvGrpSpPr>
      <p:grpSpPr>
        <a:xfrm>
          <a:off x="0" y="0"/>
          <a:ext cx="0" cy="0"/>
          <a:chOff x="0" y="0"/>
          <a:chExt cx="0" cy="0"/>
        </a:xfrm>
      </p:grpSpPr>
      <p:pic>
        <p:nvPicPr>
          <p:cNvPr id="2" name="Picture Placeholder 4">
            <a:extLst>
              <a:ext uri="{FF2B5EF4-FFF2-40B4-BE49-F238E27FC236}">
                <a16:creationId xmlns:a16="http://schemas.microsoft.com/office/drawing/2014/main" id="{A70340DB-0DFB-09E3-D642-A74A591F6C1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924913" y="3903775"/>
            <a:ext cx="900000" cy="900000"/>
          </a:xfrm>
          <a:prstGeom prst="rect">
            <a:avLst/>
          </a:prstGeom>
        </p:spPr>
      </p:pic>
      <p:sp>
        <p:nvSpPr>
          <p:cNvPr id="5" name="Title 1">
            <a:extLst>
              <a:ext uri="{FF2B5EF4-FFF2-40B4-BE49-F238E27FC236}">
                <a16:creationId xmlns:a16="http://schemas.microsoft.com/office/drawing/2014/main" id="{AE7CE67A-79E4-7151-02A4-5230535E26CD}"/>
              </a:ext>
            </a:extLst>
          </p:cNvPr>
          <p:cNvSpPr txBox="1">
            <a:spLocks/>
          </p:cNvSpPr>
          <p:nvPr userDrawn="1"/>
        </p:nvSpPr>
        <p:spPr>
          <a:xfrm>
            <a:off x="327025" y="274637"/>
            <a:ext cx="8496000"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Thank you</a:t>
            </a:r>
            <a:endParaRPr lang="en-AU" dirty="0"/>
          </a:p>
        </p:txBody>
      </p:sp>
    </p:spTree>
    <p:extLst>
      <p:ext uri="{BB962C8B-B14F-4D97-AF65-F5344CB8AC3E}">
        <p14:creationId xmlns:p14="http://schemas.microsoft.com/office/powerpoint/2010/main" val="22484001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42BA8-4BA7-4D13-9B50-9CA6721E3C26}"/>
              </a:ext>
            </a:extLst>
          </p:cNvPr>
          <p:cNvSpPr>
            <a:spLocks noGrp="1"/>
          </p:cNvSpPr>
          <p:nvPr>
            <p:ph type="title"/>
          </p:nvPr>
        </p:nvSpPr>
        <p:spPr>
          <a:xfrm>
            <a:off x="630238" y="274639"/>
            <a:ext cx="7886700" cy="856952"/>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D72BF85-D71A-427C-A9C4-1B4B4FB8DB0D}"/>
              </a:ext>
            </a:extLst>
          </p:cNvPr>
          <p:cNvSpPr>
            <a:spLocks noGrp="1"/>
          </p:cNvSpPr>
          <p:nvPr>
            <p:ph type="body" idx="1"/>
          </p:nvPr>
        </p:nvSpPr>
        <p:spPr>
          <a:xfrm>
            <a:off x="630238" y="1260475"/>
            <a:ext cx="3868737" cy="619125"/>
          </a:xfrm>
        </p:spPr>
        <p:txBody>
          <a:bodyPr anchor="b">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73A536-3E21-471A-8CFA-B8FA5D60732B}"/>
              </a:ext>
            </a:extLst>
          </p:cNvPr>
          <p:cNvSpPr>
            <a:spLocks noGrp="1"/>
          </p:cNvSpPr>
          <p:nvPr>
            <p:ph sz="half" idx="2"/>
          </p:nvPr>
        </p:nvSpPr>
        <p:spPr>
          <a:xfrm>
            <a:off x="630238" y="1879600"/>
            <a:ext cx="3868737" cy="2608263"/>
          </a:xfrm>
        </p:spPr>
        <p:txBody>
          <a:bodyPr>
            <a:normAutofit/>
          </a:bodyPr>
          <a:lstStyle>
            <a:lvl1pPr>
              <a:defRPr sz="1600">
                <a:latin typeface="Arial" panose="020B0604020202020204" pitchFamily="34" charset="0"/>
                <a:cs typeface="Arial" panose="020B0604020202020204" pitchFamily="34" charset="0"/>
              </a:defRPr>
            </a:lvl1pPr>
            <a:lvl2pPr>
              <a:spcBef>
                <a:spcPts val="100"/>
              </a:spcBef>
              <a:defRPr sz="1600">
                <a:latin typeface="Arial" panose="020B0604020202020204" pitchFamily="34" charset="0"/>
                <a:cs typeface="Arial" panose="020B0604020202020204" pitchFamily="34" charset="0"/>
              </a:defRPr>
            </a:lvl2pPr>
            <a:lvl3pPr>
              <a:spcBef>
                <a:spcPts val="100"/>
              </a:spcBef>
              <a:defRPr sz="1600">
                <a:latin typeface="Arial" panose="020B0604020202020204" pitchFamily="34" charset="0"/>
                <a:cs typeface="Arial" panose="020B0604020202020204" pitchFamily="34" charset="0"/>
              </a:defRPr>
            </a:lvl3pPr>
            <a:lvl4pPr>
              <a:spcBef>
                <a:spcPts val="100"/>
              </a:spcBef>
              <a:defRPr sz="1600">
                <a:latin typeface="Arial" panose="020B0604020202020204" pitchFamily="34" charset="0"/>
                <a:cs typeface="Arial" panose="020B0604020202020204" pitchFamily="34" charset="0"/>
              </a:defRPr>
            </a:lvl4pPr>
            <a:lvl5pPr>
              <a:spcBef>
                <a:spcPts val="100"/>
              </a:spcBef>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85A4AB8E-BCD5-418A-BDD0-0001CD6889C9}"/>
              </a:ext>
            </a:extLst>
          </p:cNvPr>
          <p:cNvSpPr>
            <a:spLocks noGrp="1"/>
          </p:cNvSpPr>
          <p:nvPr>
            <p:ph type="body" sz="quarter" idx="3"/>
          </p:nvPr>
        </p:nvSpPr>
        <p:spPr>
          <a:xfrm>
            <a:off x="4629150" y="1260475"/>
            <a:ext cx="3887788" cy="619125"/>
          </a:xfrm>
        </p:spPr>
        <p:txBody>
          <a:bodyPr anchor="b">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E5E236-EE41-4919-829D-B29130C3E637}"/>
              </a:ext>
            </a:extLst>
          </p:cNvPr>
          <p:cNvSpPr>
            <a:spLocks noGrp="1"/>
          </p:cNvSpPr>
          <p:nvPr>
            <p:ph sz="quarter" idx="4"/>
          </p:nvPr>
        </p:nvSpPr>
        <p:spPr>
          <a:xfrm>
            <a:off x="4629150" y="1879600"/>
            <a:ext cx="3887788" cy="2608263"/>
          </a:xfrm>
        </p:spPr>
        <p:txBody>
          <a:bodyPr>
            <a:normAutofit/>
          </a:bodyPr>
          <a:lstStyle>
            <a:lvl1pPr>
              <a:defRPr sz="1600">
                <a:latin typeface="Arial" panose="020B0604020202020204" pitchFamily="34" charset="0"/>
                <a:cs typeface="Arial" panose="020B0604020202020204" pitchFamily="34" charset="0"/>
              </a:defRPr>
            </a:lvl1pPr>
            <a:lvl2pPr>
              <a:spcBef>
                <a:spcPts val="100"/>
              </a:spcBef>
              <a:defRPr sz="1600">
                <a:latin typeface="Arial" panose="020B0604020202020204" pitchFamily="34" charset="0"/>
                <a:cs typeface="Arial" panose="020B0604020202020204" pitchFamily="34" charset="0"/>
              </a:defRPr>
            </a:lvl2pPr>
            <a:lvl3pPr>
              <a:spcBef>
                <a:spcPts val="100"/>
              </a:spcBef>
              <a:defRPr sz="1600">
                <a:latin typeface="Arial" panose="020B0604020202020204" pitchFamily="34" charset="0"/>
                <a:cs typeface="Arial" panose="020B0604020202020204" pitchFamily="34" charset="0"/>
              </a:defRPr>
            </a:lvl3pPr>
            <a:lvl4pPr>
              <a:spcBef>
                <a:spcPts val="100"/>
              </a:spcBef>
              <a:defRPr sz="1600">
                <a:latin typeface="Arial" panose="020B0604020202020204" pitchFamily="34" charset="0"/>
                <a:cs typeface="Arial" panose="020B0604020202020204" pitchFamily="34" charset="0"/>
              </a:defRPr>
            </a:lvl4pPr>
            <a:lvl5pPr>
              <a:spcBef>
                <a:spcPts val="100"/>
              </a:spcBef>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0466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xa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C829C3-6FB8-CE0B-F62D-6E49012040E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962" t="24828" r="77" b="22338"/>
          <a:stretch/>
        </p:blipFill>
        <p:spPr>
          <a:xfrm>
            <a:off x="179512" y="-7910"/>
            <a:ext cx="8964488" cy="3219818"/>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9" name="Straight Connector 8">
            <a:extLst>
              <a:ext uri="{FF2B5EF4-FFF2-40B4-BE49-F238E27FC236}">
                <a16:creationId xmlns:a16="http://schemas.microsoft.com/office/drawing/2014/main" id="{0931D22F-47E6-4579-A8D2-45A76B0712D1}"/>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7117435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_Title and bullet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2621835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F4F48-2ED4-41FF-9E26-48A0CD37FB51}"/>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5164845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84EBA-6364-4F5A-B3B4-BD696EEFFA5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4742822-94F7-480A-8D2A-78524826BEFE}"/>
              </a:ext>
            </a:extLst>
          </p:cNvPr>
          <p:cNvSpPr>
            <a:spLocks noGrp="1"/>
          </p:cNvSpPr>
          <p:nvPr>
            <p:ph sz="half" idx="1"/>
          </p:nvPr>
        </p:nvSpPr>
        <p:spPr>
          <a:xfrm>
            <a:off x="327025" y="771551"/>
            <a:ext cx="4168775" cy="3708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2B98909B-7019-4C21-B305-A8E0BB95FC5C}"/>
              </a:ext>
            </a:extLst>
          </p:cNvPr>
          <p:cNvSpPr>
            <a:spLocks noGrp="1"/>
          </p:cNvSpPr>
          <p:nvPr>
            <p:ph sz="half" idx="2"/>
          </p:nvPr>
        </p:nvSpPr>
        <p:spPr>
          <a:xfrm>
            <a:off x="4648200" y="771551"/>
            <a:ext cx="4244280" cy="3708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9938539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Copyright notice">
    <p:spTree>
      <p:nvGrpSpPr>
        <p:cNvPr id="1" name=""/>
        <p:cNvGrpSpPr/>
        <p:nvPr/>
      </p:nvGrpSpPr>
      <p:grpSpPr>
        <a:xfrm>
          <a:off x="0" y="0"/>
          <a:ext cx="0" cy="0"/>
          <a:chOff x="0" y="0"/>
          <a:chExt cx="0" cy="0"/>
        </a:xfrm>
      </p:grpSpPr>
      <p:sp>
        <p:nvSpPr>
          <p:cNvPr id="5" name="Content Placeholder 7">
            <a:extLst>
              <a:ext uri="{FF2B5EF4-FFF2-40B4-BE49-F238E27FC236}">
                <a16:creationId xmlns:a16="http://schemas.microsoft.com/office/drawing/2014/main" id="{4A1A62DA-5614-4A9F-B103-C2F53BF002CD}"/>
              </a:ext>
            </a:extLst>
          </p:cNvPr>
          <p:cNvSpPr>
            <a:spLocks noGrp="1"/>
          </p:cNvSpPr>
          <p:nvPr>
            <p:ph sz="quarter" idx="11" hasCustomPrompt="1"/>
          </p:nvPr>
        </p:nvSpPr>
        <p:spPr>
          <a:xfrm>
            <a:off x="323528" y="843558"/>
            <a:ext cx="8496000" cy="3644305"/>
          </a:xfrm>
        </p:spPr>
        <p:txBody>
          <a:bodyPr>
            <a:normAutofit/>
          </a:bodyPr>
          <a:lstStyle>
            <a:lvl1pPr>
              <a:defRPr sz="14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nSpc>
                <a:spcPct val="110000"/>
              </a:lnSpc>
              <a:spcAft>
                <a:spcPts val="0"/>
              </a:spcAft>
            </a:pPr>
            <a:r>
              <a:rPr lang="en-US" sz="1200"/>
              <a:t>               </a:t>
            </a:r>
            <a:r>
              <a:rPr lang="en-US" sz="1400"/>
              <a:t>© State of Queensland (QCAA) </a:t>
            </a:r>
            <a:r>
              <a:rPr lang="en-AU" sz="1400"/>
              <a:t>2021</a:t>
            </a:r>
          </a:p>
          <a:p>
            <a:pPr>
              <a:lnSpc>
                <a:spcPct val="110000"/>
              </a:lnSpc>
            </a:pPr>
            <a:r>
              <a:rPr lang="en-AU" sz="1400" b="1" spc="-20"/>
              <a:t>Licence</a:t>
            </a:r>
            <a:r>
              <a:rPr lang="en-AU" sz="1400" spc="-20"/>
              <a:t>: </a:t>
            </a:r>
            <a:r>
              <a:rPr lang="en-AU" sz="1400" spc="-20">
                <a:hlinkClick r:id="rId2"/>
              </a:rPr>
              <a:t>https://creativecommons.org/licenses/by/4.0</a:t>
            </a:r>
            <a:r>
              <a:rPr lang="en-AU" sz="1400" spc="-20"/>
              <a:t> </a:t>
            </a:r>
            <a:r>
              <a:rPr lang="en-AU" sz="1400" b="1" spc="-20">
                <a:solidFill>
                  <a:schemeClr val="tx2">
                    <a:lumMod val="50000"/>
                    <a:lumOff val="50000"/>
                  </a:schemeClr>
                </a:solidFill>
              </a:rPr>
              <a:t>|</a:t>
            </a:r>
            <a:r>
              <a:rPr lang="en-AU" sz="1400" spc="-20"/>
              <a:t> </a:t>
            </a:r>
            <a:r>
              <a:rPr lang="en-AU" sz="1400" b="1" spc="-20"/>
              <a:t>Copyright notice:</a:t>
            </a:r>
            <a:r>
              <a:rPr lang="en-AU" sz="1400" spc="-20"/>
              <a:t> </a:t>
            </a:r>
            <a:r>
              <a:rPr lang="en-AU" sz="1400" spc="-20">
                <a:hlinkClick r:id="rId3"/>
              </a:rPr>
              <a:t>www.qcaa.qld.edu.au/copyright</a:t>
            </a:r>
            <a:r>
              <a:rPr lang="en-AU" sz="1400" spc="-20"/>
              <a:t> — lists the full terms and conditions, which specify certain exceptions to the licence. </a:t>
            </a:r>
            <a:r>
              <a:rPr lang="en-AU" sz="1400" b="1" spc="-20">
                <a:solidFill>
                  <a:schemeClr val="tx2">
                    <a:lumMod val="50000"/>
                    <a:lumOff val="50000"/>
                  </a:schemeClr>
                </a:solidFill>
              </a:rPr>
              <a:t>|</a:t>
            </a:r>
            <a:r>
              <a:rPr lang="en-AU" sz="1400" spc="-20"/>
              <a:t> </a:t>
            </a:r>
            <a:br>
              <a:rPr lang="en-AU" sz="1400" spc="-20"/>
            </a:br>
            <a:r>
              <a:rPr lang="en-US" sz="1400" b="1"/>
              <a:t>Attribution </a:t>
            </a:r>
            <a:r>
              <a:rPr lang="en-US" sz="1400"/>
              <a:t>(include the link): ©</a:t>
            </a:r>
            <a:r>
              <a:rPr lang="en-AU" sz="1400"/>
              <a:t> </a:t>
            </a:r>
            <a:r>
              <a:rPr lang="en-US" sz="1400"/>
              <a:t>State</a:t>
            </a:r>
            <a:r>
              <a:rPr lang="en-AU" sz="1400"/>
              <a:t> </a:t>
            </a:r>
            <a:r>
              <a:rPr lang="en-US" sz="1400"/>
              <a:t>of</a:t>
            </a:r>
            <a:r>
              <a:rPr lang="en-AU" sz="1400"/>
              <a:t> </a:t>
            </a:r>
            <a:r>
              <a:rPr lang="en-US" sz="1400"/>
              <a:t>Queensland</a:t>
            </a:r>
            <a:r>
              <a:rPr lang="en-AU" sz="1400"/>
              <a:t> </a:t>
            </a:r>
            <a:r>
              <a:rPr lang="en-US" sz="1400"/>
              <a:t>(QCAA)</a:t>
            </a:r>
            <a:r>
              <a:rPr lang="en-AU" sz="1400"/>
              <a:t> 2021 </a:t>
            </a:r>
            <a:r>
              <a:rPr lang="en-AU" sz="1400" spc="-20">
                <a:hlinkClick r:id="rId3"/>
              </a:rPr>
              <a:t>www.qcaa.qld.edu.au/copyright</a:t>
            </a:r>
            <a:r>
              <a:rPr lang="en-AU" sz="1400" spc="-20"/>
              <a:t> </a:t>
            </a:r>
            <a:endParaRPr lang="en-AU" sz="1400"/>
          </a:p>
          <a:p>
            <a:pPr>
              <a:lnSpc>
                <a:spcPct val="110000"/>
              </a:lnSpc>
            </a:pPr>
            <a:r>
              <a:rPr lang="en-US" sz="1400"/>
              <a:t>Other copyright material in this presentation is listed on the previous slide/s. </a:t>
            </a:r>
            <a:endParaRPr lang="en-US"/>
          </a:p>
        </p:txBody>
      </p:sp>
      <p:sp>
        <p:nvSpPr>
          <p:cNvPr id="2" name="Title 1">
            <a:extLst>
              <a:ext uri="{FF2B5EF4-FFF2-40B4-BE49-F238E27FC236}">
                <a16:creationId xmlns:a16="http://schemas.microsoft.com/office/drawing/2014/main" id="{7AFFA97D-ABC9-4BB6-BC0F-7F95F2C902CB}"/>
              </a:ext>
            </a:extLst>
          </p:cNvPr>
          <p:cNvSpPr>
            <a:spLocks noGrp="1"/>
          </p:cNvSpPr>
          <p:nvPr>
            <p:ph type="title" hasCustomPrompt="1"/>
          </p:nvPr>
        </p:nvSpPr>
        <p:spPr/>
        <p:txBody>
          <a:bodyPr/>
          <a:lstStyle>
            <a:lvl1pPr>
              <a:defRPr/>
            </a:lvl1pPr>
          </a:lstStyle>
          <a:p>
            <a:r>
              <a:rPr lang="en-US"/>
              <a:t>Copyright notice</a:t>
            </a:r>
            <a:endParaRPr lang="en-AU"/>
          </a:p>
        </p:txBody>
      </p:sp>
      <p:pic>
        <p:nvPicPr>
          <p:cNvPr id="4" name="Picture 3">
            <a:hlinkClick r:id="rId4"/>
            <a:extLst>
              <a:ext uri="{FF2B5EF4-FFF2-40B4-BE49-F238E27FC236}">
                <a16:creationId xmlns:a16="http://schemas.microsoft.com/office/drawing/2014/main" id="{70247D21-6793-4DFC-A2F4-2109C47AFB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1240" y="771550"/>
            <a:ext cx="576000" cy="275357"/>
          </a:xfrm>
          <a:prstGeom prst="rect">
            <a:avLst/>
          </a:prstGeom>
        </p:spPr>
      </p:pic>
    </p:spTree>
    <p:extLst>
      <p:ext uri="{BB962C8B-B14F-4D97-AF65-F5344CB8AC3E}">
        <p14:creationId xmlns:p14="http://schemas.microsoft.com/office/powerpoint/2010/main" val="10159229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a:xfrm>
            <a:off x="323850" y="842963"/>
            <a:ext cx="8485188" cy="3604837"/>
          </a:xfrm>
        </p:spPr>
        <p:txBody>
          <a:bodyPr/>
          <a:lstStyle>
            <a:lvl1pPr>
              <a:defRPr>
                <a:solidFill>
                  <a:schemeClr val="tx2"/>
                </a:solidFill>
              </a:defRPr>
            </a:lvl1pPr>
            <a:lvl2pPr marL="359991" marR="0" indent="-359991" algn="l" defTabSz="914378" rtl="0" eaLnBrk="0" fontAlgn="base" latinLnBrk="0" hangingPunct="0">
              <a:lnSpc>
                <a:spcPct val="100000"/>
              </a:lnSpc>
              <a:spcBef>
                <a:spcPts val="600"/>
              </a:spcBef>
              <a:spcAft>
                <a:spcPct val="0"/>
              </a:spcAft>
              <a:buClrTx/>
              <a:buSzTx/>
              <a:buFontTx/>
              <a:buChar char="•"/>
              <a:tabLst/>
              <a:defRPr>
                <a:solidFill>
                  <a:schemeClr val="tx2"/>
                </a:solidFill>
              </a:defRPr>
            </a:lvl2pPr>
            <a:lvl3pPr marL="755981" indent="-395990">
              <a:defRPr>
                <a:solidFill>
                  <a:schemeClr val="tx2"/>
                </a:solidFill>
              </a:defRPr>
            </a:lvl3pPr>
            <a:lvl4pPr marL="1043974" indent="-287993" algn="l">
              <a:spcBef>
                <a:spcPts val="600"/>
              </a:spcBef>
              <a:buSzPct val="75000"/>
              <a:buFont typeface="Wingdings" pitchFamily="2" charset="2"/>
              <a:buChar char="§"/>
              <a:defRPr>
                <a:solidFill>
                  <a:schemeClr val="tx2"/>
                </a:solidFill>
              </a:defRPr>
            </a:lvl4pPr>
            <a:lvl5pPr marL="1367966" indent="-323992">
              <a:spcBef>
                <a:spcPts val="600"/>
              </a:spcBef>
              <a:defRPr sz="2800">
                <a:solidFill>
                  <a:schemeClr val="tx2"/>
                </a:solidFill>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endParaRPr lang="en-AU"/>
          </a:p>
        </p:txBody>
      </p:sp>
    </p:spTree>
    <p:extLst>
      <p:ext uri="{BB962C8B-B14F-4D97-AF65-F5344CB8AC3E}">
        <p14:creationId xmlns:p14="http://schemas.microsoft.com/office/powerpoint/2010/main" val="48204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udent Portal">
    <p:spTree>
      <p:nvGrpSpPr>
        <p:cNvPr id="1" name=""/>
        <p:cNvGrpSpPr/>
        <p:nvPr/>
      </p:nvGrpSpPr>
      <p:grpSpPr>
        <a:xfrm>
          <a:off x="0" y="0"/>
          <a:ext cx="0" cy="0"/>
          <a:chOff x="0" y="0"/>
          <a:chExt cx="0" cy="0"/>
        </a:xfrm>
      </p:grpSpPr>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4D53F258-FD79-4ACD-8B90-6AF94F0FE5ED}"/>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Picture 5">
            <a:extLst>
              <a:ext uri="{FF2B5EF4-FFF2-40B4-BE49-F238E27FC236}">
                <a16:creationId xmlns:a16="http://schemas.microsoft.com/office/drawing/2014/main" id="{A28CE804-FD89-266A-417A-5DCFD434E7F8}"/>
              </a:ext>
            </a:extLst>
          </p:cNvPr>
          <p:cNvPicPr>
            <a:picLocks noChangeAspect="1"/>
          </p:cNvPicPr>
          <p:nvPr userDrawn="1"/>
        </p:nvPicPr>
        <p:blipFill>
          <a:blip r:embed="rId2">
            <a:extLst>
              <a:ext uri="{28A0092B-C50C-407E-A947-70E740481C1C}">
                <a14:useLocalDpi xmlns:a14="http://schemas.microsoft.com/office/drawing/2010/main" val="0"/>
              </a:ext>
            </a:extLst>
          </a:blip>
          <a:srcRect t="32358" b="14138"/>
          <a:stretch/>
        </p:blipFill>
        <p:spPr>
          <a:xfrm>
            <a:off x="179512" y="-1"/>
            <a:ext cx="8964487" cy="3204000"/>
          </a:xfrm>
          <a:prstGeom prst="rect">
            <a:avLst/>
          </a:prstGeom>
        </p:spPr>
      </p:pic>
    </p:spTree>
    <p:extLst>
      <p:ext uri="{BB962C8B-B14F-4D97-AF65-F5344CB8AC3E}">
        <p14:creationId xmlns:p14="http://schemas.microsoft.com/office/powerpoint/2010/main" val="3923722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male teach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7B97A0-A3B7-D6B7-6409-B743B602F7F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573" b="32479"/>
          <a:stretch/>
        </p:blipFill>
        <p:spPr>
          <a:xfrm>
            <a:off x="179512" y="-7909"/>
            <a:ext cx="8964488" cy="3219819"/>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C5F37F28-086B-4DCC-8D8B-65E0DC9404AC}"/>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58951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adin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5AA943-D616-87BD-45D4-61FB0D545D4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8486" b="17644"/>
          <a:stretch/>
        </p:blipFill>
        <p:spPr>
          <a:xfrm>
            <a:off x="179014" y="-7910"/>
            <a:ext cx="8965484" cy="3219818"/>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4405B1F7-06F9-44A9-9D83-81B661B1BD97}"/>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09304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ulticultural">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04E7AA-9763-7300-9AF1-7CD121CCFCD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9863" b="36189"/>
          <a:stretch/>
        </p:blipFill>
        <p:spPr>
          <a:xfrm>
            <a:off x="179512" y="-7911"/>
            <a:ext cx="8964488" cy="3219822"/>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24BA0F07-AB31-49E6-8337-10318EF4F5EE}"/>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761108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tdoor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5051D4-810A-7B18-3FCD-CE7EA916F2F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026" b="32097"/>
          <a:stretch/>
        </p:blipFill>
        <p:spPr>
          <a:xfrm>
            <a:off x="179512" y="-7911"/>
            <a:ext cx="8964488" cy="3219822"/>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620D629C-29A9-449D-87E3-78C9CAEB1541}"/>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4206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svg"/><Relationship Id="rId20" Type="http://schemas.openxmlformats.org/officeDocument/2006/relationships/image" Target="../media/image6.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34" Type="http://schemas.openxmlformats.org/officeDocument/2006/relationships/image" Target="../media/image23.svg"/><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image" Target="../media/image22.png"/><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theme" Target="../theme/theme2.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Graphic 15" descr="Queensland Curriculum and Assessment Authority (QCAA) logo">
            <a:extLst>
              <a:ext uri="{FF2B5EF4-FFF2-40B4-BE49-F238E27FC236}">
                <a16:creationId xmlns:a16="http://schemas.microsoft.com/office/drawing/2014/main" id="{CD62BAD7-D57D-ADDC-D07F-F936C29602BA}"/>
              </a:ext>
            </a:extLst>
          </p:cNvPr>
          <p:cNvPicPr>
            <a:picLocks noChangeAspect="1"/>
          </p:cNvPicPr>
          <p:nvPr userDrawn="1"/>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02400" y="4662000"/>
            <a:ext cx="2512800" cy="246011"/>
          </a:xfrm>
          <a:prstGeom prst="rect">
            <a:avLst/>
          </a:prstGeom>
        </p:spPr>
      </p:pic>
      <p:pic>
        <p:nvPicPr>
          <p:cNvPr id="14" name="Graphic 13" descr="Creative Commons licence icons (CC BY)">
            <a:extLst>
              <a:ext uri="{FF2B5EF4-FFF2-40B4-BE49-F238E27FC236}">
                <a16:creationId xmlns:a16="http://schemas.microsoft.com/office/drawing/2014/main" id="{1177EBBF-AC38-EB20-6E6C-EBFEC57928E1}"/>
              </a:ext>
            </a:extLst>
          </p:cNvPr>
          <p:cNvPicPr>
            <a:picLocks noChangeAspect="1"/>
          </p:cNvPicPr>
          <p:nvPr userDrawn="1"/>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370000" y="4453200"/>
            <a:ext cx="466725" cy="219075"/>
          </a:xfrm>
          <a:prstGeom prst="rect">
            <a:avLst/>
          </a:prstGeom>
        </p:spPr>
      </p:pic>
      <p:sp>
        <p:nvSpPr>
          <p:cNvPr id="2" name="Title Placeholder 1"/>
          <p:cNvSpPr>
            <a:spLocks noGrp="1"/>
          </p:cNvSpPr>
          <p:nvPr userDrawn="1">
            <p:ph type="title"/>
          </p:nvPr>
        </p:nvSpPr>
        <p:spPr>
          <a:xfrm>
            <a:off x="216000" y="2573100"/>
            <a:ext cx="8596800" cy="1296000"/>
          </a:xfrm>
          <a:prstGeom prst="rect">
            <a:avLst/>
          </a:prstGeom>
        </p:spPr>
        <p:txBody>
          <a:bodyPr vert="horz" lIns="91440" tIns="45720" rIns="91440" bIns="45720" rtlCol="0" anchor="b">
            <a:normAutofit/>
          </a:bodyPr>
          <a:lstStyle/>
          <a:p>
            <a:r>
              <a:rPr lang="en-US"/>
              <a:t>Click to edit Master title style</a:t>
            </a:r>
            <a:endParaRPr lang="en-AU"/>
          </a:p>
        </p:txBody>
      </p:sp>
      <p:sp>
        <p:nvSpPr>
          <p:cNvPr id="3" name="Text Placeholder 2"/>
          <p:cNvSpPr>
            <a:spLocks noGrp="1"/>
          </p:cNvSpPr>
          <p:nvPr userDrawn="1">
            <p:ph type="body" idx="1"/>
          </p:nvPr>
        </p:nvSpPr>
        <p:spPr>
          <a:xfrm>
            <a:off x="223200" y="3853587"/>
            <a:ext cx="8596800" cy="702000"/>
          </a:xfrm>
          <a:prstGeom prst="rect">
            <a:avLst/>
          </a:prstGeom>
        </p:spPr>
        <p:txBody>
          <a:bodyPr vert="horz" lIns="91440" tIns="45720" rIns="91440" bIns="45720" rtlCol="0">
            <a:normAutofit/>
          </a:bodyPr>
          <a:lstStyle/>
          <a:p>
            <a:pPr lvl="0"/>
            <a:r>
              <a:rPr lang="en-US"/>
              <a:t>Click to edit Master text styles</a:t>
            </a:r>
            <a:endParaRPr lang="en-AU"/>
          </a:p>
        </p:txBody>
      </p:sp>
      <p:pic>
        <p:nvPicPr>
          <p:cNvPr id="9" name="Graphic 8" descr="QCAA tagline: For all Queensland schools">
            <a:extLst>
              <a:ext uri="{FF2B5EF4-FFF2-40B4-BE49-F238E27FC236}">
                <a16:creationId xmlns:a16="http://schemas.microsoft.com/office/drawing/2014/main" id="{BE30692F-F357-2C3F-1A9C-FEFE5B40E904}"/>
              </a:ext>
            </a:extLst>
          </p:cNvPr>
          <p:cNvPicPr>
            <a:picLocks noChangeAspect="1"/>
          </p:cNvPicPr>
          <p:nvPr userDrawn="1"/>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020272" y="4770000"/>
            <a:ext cx="1800000" cy="140118"/>
          </a:xfrm>
          <a:prstGeom prst="rect">
            <a:avLst/>
          </a:prstGeom>
        </p:spPr>
      </p:pic>
    </p:spTree>
    <p:extLst>
      <p:ext uri="{BB962C8B-B14F-4D97-AF65-F5344CB8AC3E}">
        <p14:creationId xmlns:p14="http://schemas.microsoft.com/office/powerpoint/2010/main" val="976081414"/>
      </p:ext>
    </p:extLst>
  </p:cSld>
  <p:clrMap bg1="lt1" tx1="dk1" bg2="lt2" tx2="dk2" accent1="accent1" accent2="accent2" accent3="accent3" accent4="accent4" accent5="accent5" accent6="accent6" hlink="hlink" folHlink="folHlink"/>
  <p:sldLayoutIdLst>
    <p:sldLayoutId id="2147484161" r:id="rId1"/>
    <p:sldLayoutId id="2147484145" r:id="rId2"/>
    <p:sldLayoutId id="2147484146" r:id="rId3"/>
    <p:sldLayoutId id="2147484147" r:id="rId4"/>
    <p:sldLayoutId id="2147484148" r:id="rId5"/>
    <p:sldLayoutId id="2147484152" r:id="rId6"/>
    <p:sldLayoutId id="2147484153" r:id="rId7"/>
    <p:sldLayoutId id="2147484151" r:id="rId8"/>
    <p:sldLayoutId id="2147484150" r:id="rId9"/>
    <p:sldLayoutId id="2147484149" r:id="rId10"/>
    <p:sldLayoutId id="2147484155" r:id="rId11"/>
    <p:sldLayoutId id="2147484159" r:id="rId12"/>
    <p:sldLayoutId id="2147484193" r:id="rId13"/>
  </p:sldLayoutIdLst>
  <p:txStyles>
    <p:titleStyle>
      <a:lvl1pPr algn="l" defTabSz="914400" rtl="0" eaLnBrk="1" latinLnBrk="0" hangingPunct="1">
        <a:spcBef>
          <a:spcPct val="0"/>
        </a:spcBef>
        <a:buNone/>
        <a:defRPr sz="2800" b="1" kern="1200">
          <a:solidFill>
            <a:schemeClr val="tx2"/>
          </a:solidFill>
          <a:latin typeface="Arial" pitchFamily="34" charset="0"/>
          <a:ea typeface="+mj-ea"/>
          <a:cs typeface="Arial" pitchFamily="34" charset="0"/>
        </a:defRPr>
      </a:lvl1pPr>
    </p:titleStyle>
    <p:bodyStyle>
      <a:lvl1pPr marL="0" indent="0" algn="l" defTabSz="914400" rtl="0" eaLnBrk="1" latinLnBrk="0" hangingPunct="1">
        <a:spcBef>
          <a:spcPct val="20000"/>
        </a:spcBef>
        <a:buFontTx/>
        <a:buNone/>
        <a:defRPr sz="2000" b="1"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2" userDrawn="1">
          <p15:clr>
            <a:srgbClr val="F26B43"/>
          </p15:clr>
        </p15:guide>
        <p15:guide id="2" orient="horz" pos="3091" userDrawn="1">
          <p15:clr>
            <a:srgbClr val="F26B43"/>
          </p15:clr>
        </p15:guide>
        <p15:guide id="3" pos="204" userDrawn="1">
          <p15:clr>
            <a:srgbClr val="F26B43"/>
          </p15:clr>
        </p15:guide>
        <p15:guide id="4" pos="5556" userDrawn="1">
          <p15:clr>
            <a:srgbClr val="F26B43"/>
          </p15:clr>
        </p15:guide>
        <p15:guide id="5" orient="horz" pos="2940" userDrawn="1">
          <p15:clr>
            <a:srgbClr val="F26B43"/>
          </p15:clr>
        </p15:guide>
        <p15:guide id="6" orient="horz" pos="17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0B2A25-ED77-448A-8714-467631521B25}"/>
              </a:ext>
            </a:extLst>
          </p:cNvPr>
          <p:cNvSpPr>
            <a:spLocks noGrp="1"/>
          </p:cNvSpPr>
          <p:nvPr>
            <p:ph type="title"/>
          </p:nvPr>
        </p:nvSpPr>
        <p:spPr>
          <a:xfrm>
            <a:off x="327025" y="274637"/>
            <a:ext cx="8496000" cy="360000"/>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A933BFF-008F-4E0F-9DB5-F7A08D391C58}"/>
              </a:ext>
            </a:extLst>
          </p:cNvPr>
          <p:cNvSpPr>
            <a:spLocks noGrp="1"/>
          </p:cNvSpPr>
          <p:nvPr>
            <p:ph type="body" idx="1"/>
          </p:nvPr>
        </p:nvSpPr>
        <p:spPr>
          <a:xfrm>
            <a:off x="327025" y="771550"/>
            <a:ext cx="8496000" cy="403222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8" name="Straight Connector 7">
            <a:extLst>
              <a:ext uri="{FF2B5EF4-FFF2-40B4-BE49-F238E27FC236}">
                <a16:creationId xmlns:a16="http://schemas.microsoft.com/office/drawing/2014/main" id="{4D0BF760-AAB9-4C47-AD4D-CC50085FA7C6}"/>
              </a:ext>
            </a:extLst>
          </p:cNvPr>
          <p:cNvCxnSpPr/>
          <p:nvPr userDrawn="1"/>
        </p:nvCxnSpPr>
        <p:spPr bwMode="auto">
          <a:xfrm>
            <a:off x="0" y="25200"/>
            <a:ext cx="9144000"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ACiQ Logo">
            <a:extLst>
              <a:ext uri="{FF2B5EF4-FFF2-40B4-BE49-F238E27FC236}">
                <a16:creationId xmlns:a16="http://schemas.microsoft.com/office/drawing/2014/main" id="{90328316-DBB1-DD00-4F7B-0ADC267A544D}"/>
              </a:ext>
            </a:extLst>
          </p:cNvPr>
          <p:cNvPicPr>
            <a:picLocks noChangeAspect="1"/>
          </p:cNvPicPr>
          <p:nvPr userDrawn="1"/>
        </p:nvPicPr>
        <p:blipFill>
          <a:blip r:embed="rId33">
            <a:extLst>
              <a:ext uri="{96DAC541-7B7A-43D3-8B79-37D633B846F1}">
                <asvg:svgBlip xmlns:asvg="http://schemas.microsoft.com/office/drawing/2016/SVG/main" r:embed="rId34"/>
              </a:ext>
            </a:extLst>
          </a:blip>
          <a:stretch>
            <a:fillRect/>
          </a:stretch>
        </p:blipFill>
        <p:spPr>
          <a:xfrm>
            <a:off x="8237995" y="72000"/>
            <a:ext cx="869120" cy="201600"/>
          </a:xfrm>
          <a:prstGeom prst="rect">
            <a:avLst/>
          </a:prstGeom>
        </p:spPr>
      </p:pic>
    </p:spTree>
    <p:extLst>
      <p:ext uri="{BB962C8B-B14F-4D97-AF65-F5344CB8AC3E}">
        <p14:creationId xmlns:p14="http://schemas.microsoft.com/office/powerpoint/2010/main" val="2647280507"/>
      </p:ext>
    </p:extLst>
  </p:cSld>
  <p:clrMap bg1="lt1" tx1="dk1" bg2="lt2" tx2="dk2" accent1="accent1" accent2="accent2" accent3="accent3" accent4="accent4" accent5="accent5" accent6="accent6" hlink="hlink" folHlink="folHlink"/>
  <p:sldLayoutIdLst>
    <p:sldLayoutId id="2147484143" r:id="rId1"/>
    <p:sldLayoutId id="2147484170" r:id="rId2"/>
    <p:sldLayoutId id="2147484172" r:id="rId3"/>
    <p:sldLayoutId id="2147484169" r:id="rId4"/>
    <p:sldLayoutId id="2147484189" r:id="rId5"/>
    <p:sldLayoutId id="2147484190" r:id="rId6"/>
    <p:sldLayoutId id="2147484178" r:id="rId7"/>
    <p:sldLayoutId id="2147484179" r:id="rId8"/>
    <p:sldLayoutId id="2147484180" r:id="rId9"/>
    <p:sldLayoutId id="2147484072" r:id="rId10"/>
    <p:sldLayoutId id="2147484082" r:id="rId11"/>
    <p:sldLayoutId id="2147484185" r:id="rId12"/>
    <p:sldLayoutId id="2147484186" r:id="rId13"/>
    <p:sldLayoutId id="2147484184" r:id="rId14"/>
    <p:sldLayoutId id="2147484083" r:id="rId15"/>
    <p:sldLayoutId id="2147484084" r:id="rId16"/>
    <p:sldLayoutId id="2147484074" r:id="rId17"/>
    <p:sldLayoutId id="2147484075" r:id="rId18"/>
    <p:sldLayoutId id="2147484076" r:id="rId19"/>
    <p:sldLayoutId id="2147484077" r:id="rId20"/>
    <p:sldLayoutId id="2147484176" r:id="rId21"/>
    <p:sldLayoutId id="2147484188" r:id="rId22"/>
    <p:sldLayoutId id="2147484140" r:id="rId23"/>
    <p:sldLayoutId id="2147484192" r:id="rId24"/>
    <p:sldLayoutId id="2147484187" r:id="rId25"/>
    <p:sldLayoutId id="2147484194" r:id="rId26"/>
    <p:sldLayoutId id="2147484195" r:id="rId27"/>
    <p:sldLayoutId id="2147484196" r:id="rId28"/>
    <p:sldLayoutId id="2147484197" r:id="rId29"/>
    <p:sldLayoutId id="2147484199" r:id="rId30"/>
    <p:sldLayoutId id="2147484200" r:id="rId31"/>
  </p:sldLayoutIdLst>
  <p:txStyles>
    <p:titleStyle>
      <a:lvl1pPr algn="l" defTabSz="914400" rtl="0" eaLnBrk="1" latinLnBrk="0" hangingPunct="1">
        <a:lnSpc>
          <a:spcPct val="10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pos="204" userDrawn="1">
          <p15:clr>
            <a:srgbClr val="F26B43"/>
          </p15:clr>
        </p15:guide>
        <p15:guide id="4" pos="5559" userDrawn="1">
          <p15:clr>
            <a:srgbClr val="F26B43"/>
          </p15:clr>
        </p15:guide>
        <p15:guide id="6" orient="horz" pos="1620" userDrawn="1">
          <p15:clr>
            <a:srgbClr val="F26B43"/>
          </p15:clr>
        </p15:guide>
        <p15:guide id="7" orient="horz" pos="486" userDrawn="1">
          <p15:clr>
            <a:srgbClr val="F26B43"/>
          </p15:clr>
        </p15:guide>
        <p15:guide id="9" orient="horz" pos="192" userDrawn="1">
          <p15:clr>
            <a:srgbClr val="F26B43"/>
          </p15:clr>
        </p15:guide>
        <p15:guide id="10" orient="horz" pos="302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43.sv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40.xml"/><Relationship Id="rId5" Type="http://schemas.openxmlformats.org/officeDocument/2006/relationships/image" Target="../media/image46.pn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3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hyperlink" Target="https://www.sportaus.gov.au/__data/assets/pdf_file/0006/705462/Yulunga_Games.pdf" TargetMode="External"/><Relationship Id="rId2" Type="http://schemas.openxmlformats.org/officeDocument/2006/relationships/notesSlide" Target="../notesSlides/notesSlide16.xml"/><Relationship Id="rId1" Type="http://schemas.openxmlformats.org/officeDocument/2006/relationships/slideLayout" Target="../slideLayouts/slideLayout40.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hyperlink" Target="https://www.sportaus.gov.au/__data/assets/pdf_file/0006/705462/Yulunga_Games.pdf" TargetMode="External"/><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hyperlink" Target="https://www.sportaus.gov.au/__data/assets/pdf_file/0006/705462/Yulunga_Games.pdf" TargetMode="External"/><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hyperlink" Target="https://www.sportaus.gov.au/__data/assets/pdf_file/0006/705462/Yulunga_Games.pdf" TargetMode="External"/><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3" Type="http://schemas.openxmlformats.org/officeDocument/2006/relationships/hyperlink" Target="https://www.sportaus.gov.au/__data/assets/pdf_file/0006/705462/Yulunga_Games.pdf" TargetMode="External"/><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3" Type="http://schemas.openxmlformats.org/officeDocument/2006/relationships/hyperlink" Target="https://www.sportaus.gov.au/__data/assets/pdf_file/0006/705462/Yulunga_Games.pdf" TargetMode="External"/><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42.xml"/><Relationship Id="rId5" Type="http://schemas.openxmlformats.org/officeDocument/2006/relationships/hyperlink" Target="https://aiatsis.gov.au/publication/118125" TargetMode="Externa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3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44.xml"/><Relationship Id="rId5" Type="http://schemas.openxmlformats.org/officeDocument/2006/relationships/image" Target="../media/image52.sv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3" Type="http://schemas.openxmlformats.org/officeDocument/2006/relationships/hyperlink" Target="https://v9.australiancurriculum.edu.au/downloads/cross-curriculum-priorities#accordion-00dfddc453-item-c84c8658c0" TargetMode="External"/><Relationship Id="rId2" Type="http://schemas.openxmlformats.org/officeDocument/2006/relationships/notesSlide" Target="../notesSlides/notesSlide27.xml"/><Relationship Id="rId1" Type="http://schemas.openxmlformats.org/officeDocument/2006/relationships/slideLayout" Target="../slideLayouts/slideLayout28.xml"/><Relationship Id="rId5" Type="http://schemas.openxmlformats.org/officeDocument/2006/relationships/hyperlink" Target="https://www.education.gov.au/alice-springs-mparntwe-education-declaration/resources/alice-springs-mparntwe-education-declaration" TargetMode="External"/><Relationship Id="rId4" Type="http://schemas.openxmlformats.org/officeDocument/2006/relationships/hyperlink" Target="https://v8.australiancurriculum.edu.au/media/7137/ccp_atsi_histories_and_cultures_consultation.pdf"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indigenousarchives.net/" TargetMode="External"/><Relationship Id="rId3" Type="http://schemas.openxmlformats.org/officeDocument/2006/relationships/hyperlink" Target="http://www.cherneesutton.com.au/" TargetMode="External"/><Relationship Id="rId7" Type="http://schemas.openxmlformats.org/officeDocument/2006/relationships/hyperlink" Target="https://www.acara.edu.au/online-enquiry" TargetMode="External"/><Relationship Id="rId2" Type="http://schemas.openxmlformats.org/officeDocument/2006/relationships/notesSlide" Target="../notesSlides/notesSlide28.xml"/><Relationship Id="rId1" Type="http://schemas.openxmlformats.org/officeDocument/2006/relationships/slideLayout" Target="../slideLayouts/slideLayout40.xml"/><Relationship Id="rId6" Type="http://schemas.openxmlformats.org/officeDocument/2006/relationships/hyperlink" Target="https://www.australiancurriculum.edu.au/copyright-and-terms-of-use" TargetMode="External"/><Relationship Id="rId5" Type="http://schemas.openxmlformats.org/officeDocument/2006/relationships/hyperlink" Target="https://www.australiancurriculum.edu.au/" TargetMode="External"/><Relationship Id="rId4" Type="http://schemas.openxmlformats.org/officeDocument/2006/relationships/hyperlink" Target="https://creativecommons.org/licenses/by/4.0/" TargetMode="External"/><Relationship Id="rId9" Type="http://schemas.openxmlformats.org/officeDocument/2006/relationships/hyperlink" Target="https://aiatsis.gov.au/publication/118125"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29.xml"/><Relationship Id="rId1" Type="http://schemas.openxmlformats.org/officeDocument/2006/relationships/slideLayout" Target="../slideLayouts/slideLayout43.xml"/><Relationship Id="rId4" Type="http://schemas.openxmlformats.org/officeDocument/2006/relationships/hyperlink" Target="http://www.qcaa.qld.edu.au/copyright"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40.xml"/><Relationship Id="rId4" Type="http://schemas.openxmlformats.org/officeDocument/2006/relationships/hyperlink" Target="https://v9.australiancurriculum.edu.au/help/website-tour"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australiancurriculum.edu.au/curriculum-information/understand-this-cross-curriculum-priority/asia-and-australias-engagement-with-asia" TargetMode="External"/><Relationship Id="rId2" Type="http://schemas.openxmlformats.org/officeDocument/2006/relationships/notesSlide" Target="../notesSlides/notesSlide5.xml"/><Relationship Id="rId1" Type="http://schemas.openxmlformats.org/officeDocument/2006/relationships/slideLayout" Target="../slideLayouts/slideLayout40.xml"/><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hyperlink" Target="https://v9.australiancurriculum.edu.au/teacher-resources/understand-this-cross-curriculum-priority/aboriginal-and-torres-strait-islander-histories-and-cultures" TargetMode="External"/><Relationship Id="rId2" Type="http://schemas.openxmlformats.org/officeDocument/2006/relationships/notesSlide" Target="../notesSlides/notesSlide6.xml"/><Relationship Id="rId1" Type="http://schemas.openxmlformats.org/officeDocument/2006/relationships/slideLayout" Target="../slideLayouts/slideLayout40.xml"/><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3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E2EB3-4DBA-474A-8C6B-073F09A3A860}"/>
              </a:ext>
            </a:extLst>
          </p:cNvPr>
          <p:cNvSpPr>
            <a:spLocks noGrp="1"/>
          </p:cNvSpPr>
          <p:nvPr>
            <p:ph type="ctrTitle"/>
          </p:nvPr>
        </p:nvSpPr>
        <p:spPr>
          <a:xfrm>
            <a:off x="168695" y="3226795"/>
            <a:ext cx="8975305" cy="1296256"/>
          </a:xfrm>
        </p:spPr>
        <p:txBody>
          <a:bodyPr vert="horz" lIns="91440" tIns="45720" rIns="91440" bIns="45720" rtlCol="0" anchor="b">
            <a:normAutofit/>
          </a:bodyPr>
          <a:lstStyle/>
          <a:p>
            <a:pPr>
              <a:lnSpc>
                <a:spcPct val="90000"/>
              </a:lnSpc>
            </a:pPr>
            <a:r>
              <a:rPr lang="en-US" sz="2500" dirty="0">
                <a:latin typeface="Arial"/>
                <a:cs typeface="Arial"/>
              </a:rPr>
              <a:t>P–10 Embedding the Aboriginal and Torres Strait Islander histories and cultures cross-curriculum priority (CCP) in planning</a:t>
            </a:r>
            <a:endParaRPr lang="en-AU" sz="2500" dirty="0">
              <a:latin typeface="Arial"/>
              <a:cs typeface="Arial"/>
            </a:endParaRPr>
          </a:p>
        </p:txBody>
      </p:sp>
      <p:sp>
        <p:nvSpPr>
          <p:cNvPr id="3" name="Vertical Text Placeholder 7">
            <a:extLst>
              <a:ext uri="{FF2B5EF4-FFF2-40B4-BE49-F238E27FC236}">
                <a16:creationId xmlns:a16="http://schemas.microsoft.com/office/drawing/2014/main" id="{28F70DC1-8DEC-DE27-9A56-6F5B57691825}"/>
              </a:ext>
            </a:extLst>
          </p:cNvPr>
          <p:cNvSpPr>
            <a:spLocks noGrp="1"/>
          </p:cNvSpPr>
          <p:nvPr>
            <p:ph type="body" orient="vert" sz="quarter" idx="10"/>
          </p:nvPr>
        </p:nvSpPr>
        <p:spPr>
          <a:xfrm rot="10800000">
            <a:off x="8705031" y="3734138"/>
            <a:ext cx="144015" cy="618004"/>
          </a:xfrm>
        </p:spPr>
        <p:txBody>
          <a:bodyPr/>
          <a:lstStyle/>
          <a:p>
            <a:r>
              <a:rPr lang="en-AU" dirty="0"/>
              <a:t>260878</a:t>
            </a:r>
          </a:p>
        </p:txBody>
      </p:sp>
    </p:spTree>
    <p:extLst>
      <p:ext uri="{BB962C8B-B14F-4D97-AF65-F5344CB8AC3E}">
        <p14:creationId xmlns:p14="http://schemas.microsoft.com/office/powerpoint/2010/main" val="3031367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817D2-4339-C6FA-2159-7D1CE0959C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C19BE2-3565-6B13-22B8-25841C35CAF7}"/>
              </a:ext>
            </a:extLst>
          </p:cNvPr>
          <p:cNvSpPr>
            <a:spLocks noGrp="1"/>
          </p:cNvSpPr>
          <p:nvPr>
            <p:ph type="title"/>
          </p:nvPr>
        </p:nvSpPr>
        <p:spPr/>
        <p:txBody>
          <a:bodyPr/>
          <a:lstStyle/>
          <a:p>
            <a:r>
              <a:rPr lang="en-AU" dirty="0"/>
              <a:t>Exploring an organising idea</a:t>
            </a:r>
          </a:p>
        </p:txBody>
      </p:sp>
      <p:sp>
        <p:nvSpPr>
          <p:cNvPr id="9" name="Content Placeholder 8">
            <a:extLst>
              <a:ext uri="{FF2B5EF4-FFF2-40B4-BE49-F238E27FC236}">
                <a16:creationId xmlns:a16="http://schemas.microsoft.com/office/drawing/2014/main" id="{F820A343-7E11-7351-7BEE-90700E27B376}"/>
              </a:ext>
            </a:extLst>
          </p:cNvPr>
          <p:cNvSpPr>
            <a:spLocks noGrp="1"/>
          </p:cNvSpPr>
          <p:nvPr>
            <p:ph idx="1"/>
          </p:nvPr>
        </p:nvSpPr>
        <p:spPr/>
        <p:txBody>
          <a:bodyPr vert="horz" lIns="0" tIns="0" rIns="0" bIns="0" rtlCol="0" anchor="t">
            <a:normAutofit/>
          </a:bodyPr>
          <a:lstStyle/>
          <a:p>
            <a:pPr marL="342900" indent="-342900">
              <a:buFont typeface="Arial" panose="020B0604020202020204" pitchFamily="34" charset="0"/>
              <a:buChar char="•"/>
            </a:pPr>
            <a:r>
              <a:rPr lang="en-AU" dirty="0">
                <a:latin typeface="Arial"/>
                <a:cs typeface="Arial"/>
              </a:rPr>
              <a:t>Consider where this organising idea naturally connects with your learning area and year level.</a:t>
            </a:r>
            <a:endParaRPr lang="en-US" dirty="0">
              <a:latin typeface="Arial"/>
              <a:cs typeface="Arial"/>
            </a:endParaRPr>
          </a:p>
          <a:p>
            <a:pPr marL="342900" indent="-342900">
              <a:buFont typeface="Arial" panose="020B0604020202020204" pitchFamily="34" charset="0"/>
              <a:buChar char="•"/>
            </a:pPr>
            <a:r>
              <a:rPr lang="en-AU" dirty="0">
                <a:latin typeface="Arial"/>
                <a:cs typeface="Arial"/>
              </a:rPr>
              <a:t>Identify how you might embed it in ways that are </a:t>
            </a:r>
            <a:r>
              <a:rPr lang="en-AU" b="1" dirty="0">
                <a:latin typeface="Arial"/>
                <a:cs typeface="Arial"/>
              </a:rPr>
              <a:t>authentic </a:t>
            </a:r>
            <a:r>
              <a:rPr lang="en-AU" dirty="0">
                <a:latin typeface="Arial"/>
                <a:cs typeface="Arial"/>
              </a:rPr>
              <a:t>and </a:t>
            </a:r>
            <a:r>
              <a:rPr lang="en-AU" b="1" dirty="0">
                <a:latin typeface="Arial"/>
                <a:cs typeface="Arial"/>
              </a:rPr>
              <a:t>appropriate</a:t>
            </a:r>
            <a:r>
              <a:rPr lang="en-AU" dirty="0">
                <a:latin typeface="Arial"/>
                <a:cs typeface="Arial"/>
              </a:rPr>
              <a:t> for all students.</a:t>
            </a:r>
          </a:p>
        </p:txBody>
      </p:sp>
      <p:graphicFrame>
        <p:nvGraphicFramePr>
          <p:cNvPr id="14" name="Table 13">
            <a:extLst>
              <a:ext uri="{FF2B5EF4-FFF2-40B4-BE49-F238E27FC236}">
                <a16:creationId xmlns:a16="http://schemas.microsoft.com/office/drawing/2014/main" id="{57D0F206-EF07-65D7-FB44-B4F1A2E7C484}"/>
              </a:ext>
            </a:extLst>
          </p:cNvPr>
          <p:cNvGraphicFramePr>
            <a:graphicFrameLocks noGrp="1"/>
          </p:cNvGraphicFramePr>
          <p:nvPr>
            <p:extLst>
              <p:ext uri="{D42A27DB-BD31-4B8C-83A1-F6EECF244321}">
                <p14:modId xmlns:p14="http://schemas.microsoft.com/office/powerpoint/2010/main" val="2555445841"/>
              </p:ext>
            </p:extLst>
          </p:nvPr>
        </p:nvGraphicFramePr>
        <p:xfrm>
          <a:off x="2607141" y="2901615"/>
          <a:ext cx="3929717" cy="1330226"/>
        </p:xfrm>
        <a:graphic>
          <a:graphicData uri="http://schemas.openxmlformats.org/drawingml/2006/table">
            <a:tbl>
              <a:tblPr firstRow="1" bandRow="1">
                <a:tableStyleId>{5C22544A-7EE6-4342-B048-85BDC9FD1C3A}</a:tableStyleId>
              </a:tblPr>
              <a:tblGrid>
                <a:gridCol w="3929717">
                  <a:extLst>
                    <a:ext uri="{9D8B030D-6E8A-4147-A177-3AD203B41FA5}">
                      <a16:colId xmlns:a16="http://schemas.microsoft.com/office/drawing/2014/main" val="2246593366"/>
                    </a:ext>
                  </a:extLst>
                </a:gridCol>
              </a:tblGrid>
              <a:tr h="311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500" dirty="0">
                          <a:solidFill>
                            <a:schemeClr val="bg1"/>
                          </a:solidFill>
                        </a:rPr>
                        <a:t>People</a:t>
                      </a:r>
                    </a:p>
                  </a:txBody>
                  <a:tcPr marL="76105" marR="76105" marT="38052" marB="38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9262"/>
                    </a:solidFill>
                  </a:tcPr>
                </a:tc>
                <a:extLst>
                  <a:ext uri="{0D108BD9-81ED-4DB2-BD59-A6C34878D82A}">
                    <a16:rowId xmlns:a16="http://schemas.microsoft.com/office/drawing/2014/main" val="1614617519"/>
                  </a:ext>
                </a:extLst>
              </a:tr>
              <a:tr h="10185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ea typeface="Calibri" panose="020F0502020204030204" pitchFamily="34" charset="0"/>
                          <a:cs typeface="Times New Roman" panose="02020603050405020304" pitchFamily="18" charset="0"/>
                        </a:rPr>
                        <a:t>The significant and ongoing contributions of </a:t>
                      </a:r>
                      <a:br>
                        <a:rPr lang="en-US" sz="1500" dirty="0">
                          <a:solidFill>
                            <a:schemeClr val="tx1"/>
                          </a:solidFill>
                          <a:ea typeface="Calibri" panose="020F0502020204030204" pitchFamily="34" charset="0"/>
                          <a:cs typeface="Times New Roman" panose="02020603050405020304" pitchFamily="18" charset="0"/>
                        </a:rPr>
                      </a:br>
                      <a:r>
                        <a:rPr lang="en-US" sz="1500" dirty="0">
                          <a:solidFill>
                            <a:schemeClr val="tx1"/>
                          </a:solidFill>
                          <a:ea typeface="Calibri" panose="020F0502020204030204" pitchFamily="34" charset="0"/>
                          <a:cs typeface="Times New Roman" panose="02020603050405020304" pitchFamily="18" charset="0"/>
                        </a:rPr>
                        <a:t>First Nations Australians and their histories </a:t>
                      </a:r>
                      <a:br>
                        <a:rPr lang="en-US" sz="1500" dirty="0">
                          <a:solidFill>
                            <a:schemeClr val="tx1"/>
                          </a:solidFill>
                          <a:ea typeface="Calibri" panose="020F0502020204030204" pitchFamily="34" charset="0"/>
                          <a:cs typeface="Times New Roman" panose="02020603050405020304" pitchFamily="18" charset="0"/>
                        </a:rPr>
                      </a:br>
                      <a:r>
                        <a:rPr lang="en-US" sz="1500" dirty="0">
                          <a:solidFill>
                            <a:schemeClr val="tx1"/>
                          </a:solidFill>
                          <a:ea typeface="Calibri" panose="020F0502020204030204" pitchFamily="34" charset="0"/>
                          <a:cs typeface="Times New Roman" panose="02020603050405020304" pitchFamily="18" charset="0"/>
                        </a:rPr>
                        <a:t>and cultures are acknowledged locally, nationally and globally. (A_TSIP3)</a:t>
                      </a:r>
                      <a:endParaRPr lang="en-AU" sz="1500" dirty="0">
                        <a:solidFill>
                          <a:schemeClr val="tx1"/>
                        </a:solidFill>
                      </a:endParaRPr>
                    </a:p>
                  </a:txBody>
                  <a:tcPr marL="76105" marR="76105" marT="38052" marB="380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358481"/>
                  </a:ext>
                </a:extLst>
              </a:tr>
            </a:tbl>
          </a:graphicData>
        </a:graphic>
      </p:graphicFrame>
      <p:pic>
        <p:nvPicPr>
          <p:cNvPr id="4" name="Picture Placeholder 3">
            <a:extLst>
              <a:ext uri="{FF2B5EF4-FFF2-40B4-BE49-F238E27FC236}">
                <a16:creationId xmlns:a16="http://schemas.microsoft.com/office/drawing/2014/main" id="{21E9AF7D-6E0E-5365-E17C-B949384BA7DF}"/>
              </a:ext>
            </a:extLst>
          </p:cNvPr>
          <p:cNvPicPr>
            <a:picLocks noGrp="1" noChangeAspect="1"/>
          </p:cNvPicPr>
          <p:nvPr>
            <p:ph type="pic" sz="quarter" idx="10"/>
          </p:nvPr>
        </p:nvPicPr>
        <p:blipFill>
          <a:blip r:embed="rId3">
            <a:extLst>
              <a:ext uri="{96DAC541-7B7A-43D3-8B79-37D633B846F1}">
                <asvg:svgBlip xmlns:asvg="http://schemas.microsoft.com/office/drawing/2016/SVG/main" r:embed="rId4"/>
              </a:ext>
            </a:extLst>
          </a:blip>
          <a:srcRect/>
          <a:stretch/>
        </p:blipFill>
        <p:spPr>
          <a:xfrm>
            <a:off x="7924800" y="3903663"/>
            <a:ext cx="900113" cy="900112"/>
          </a:xfrm>
          <a:prstGeom prst="rect">
            <a:avLst/>
          </a:prstGeom>
        </p:spPr>
      </p:pic>
    </p:spTree>
    <p:extLst>
      <p:ext uri="{BB962C8B-B14F-4D97-AF65-F5344CB8AC3E}">
        <p14:creationId xmlns:p14="http://schemas.microsoft.com/office/powerpoint/2010/main" val="1558265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C24E-D724-F70F-FF6D-CFE2FEB09CBF}"/>
            </a:ext>
          </a:extLst>
        </p:cNvPr>
        <p:cNvGrpSpPr/>
        <p:nvPr/>
      </p:nvGrpSpPr>
      <p:grpSpPr>
        <a:xfrm>
          <a:off x="0" y="0"/>
          <a:ext cx="0" cy="0"/>
          <a:chOff x="0" y="0"/>
          <a:chExt cx="0" cy="0"/>
        </a:xfrm>
      </p:grpSpPr>
      <p:sp>
        <p:nvSpPr>
          <p:cNvPr id="5" name="Oval 4">
            <a:extLst>
              <a:ext uri="{FF2B5EF4-FFF2-40B4-BE49-F238E27FC236}">
                <a16:creationId xmlns:a16="http://schemas.microsoft.com/office/drawing/2014/main" id="{41B80EE9-E1D5-8BC4-D9E4-DDCDA530A162}"/>
              </a:ext>
            </a:extLst>
          </p:cNvPr>
          <p:cNvSpPr txBox="1"/>
          <p:nvPr/>
        </p:nvSpPr>
        <p:spPr>
          <a:xfrm>
            <a:off x="8429892" y="184925"/>
            <a:ext cx="683568" cy="3541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AU" sz="900" kern="1200" dirty="0">
                <a:latin typeface="Arial" panose="020B0604020202020204" pitchFamily="34" charset="0"/>
                <a:cs typeface="Arial" panose="020B0604020202020204" pitchFamily="34" charset="0"/>
              </a:rPr>
              <a:t>What?</a:t>
            </a:r>
          </a:p>
        </p:txBody>
      </p:sp>
      <p:sp>
        <p:nvSpPr>
          <p:cNvPr id="10" name="Title 1">
            <a:extLst>
              <a:ext uri="{FF2B5EF4-FFF2-40B4-BE49-F238E27FC236}">
                <a16:creationId xmlns:a16="http://schemas.microsoft.com/office/drawing/2014/main" id="{14A89480-54EA-E696-AF79-2B116CFBAEBD}"/>
              </a:ext>
            </a:extLst>
          </p:cNvPr>
          <p:cNvSpPr>
            <a:spLocks noGrp="1"/>
          </p:cNvSpPr>
          <p:nvPr>
            <p:ph type="title"/>
          </p:nvPr>
        </p:nvSpPr>
        <p:spPr>
          <a:xfrm>
            <a:off x="327025" y="274637"/>
            <a:ext cx="8496000" cy="360000"/>
          </a:xfrm>
        </p:spPr>
        <p:txBody>
          <a:bodyPr>
            <a:noAutofit/>
          </a:bodyPr>
          <a:lstStyle/>
          <a:p>
            <a:r>
              <a:rPr lang="en-AU" dirty="0"/>
              <a:t>Aboriginal and Torres Strait histories and cultures: Downloads</a:t>
            </a:r>
            <a:endParaRPr lang="en-US" dirty="0"/>
          </a:p>
        </p:txBody>
      </p:sp>
      <p:pic>
        <p:nvPicPr>
          <p:cNvPr id="4" name="Picture 3">
            <a:extLst>
              <a:ext uri="{FF2B5EF4-FFF2-40B4-BE49-F238E27FC236}">
                <a16:creationId xmlns:a16="http://schemas.microsoft.com/office/drawing/2014/main" id="{6ED10ED2-6055-01CD-3E15-916D578C580A}"/>
              </a:ext>
            </a:extLst>
          </p:cNvPr>
          <p:cNvPicPr>
            <a:picLocks noChangeAspect="1"/>
          </p:cNvPicPr>
          <p:nvPr/>
        </p:nvPicPr>
        <p:blipFill>
          <a:blip r:embed="rId3"/>
          <a:srcRect b="76250"/>
          <a:stretch/>
        </p:blipFill>
        <p:spPr>
          <a:xfrm>
            <a:off x="3344737" y="1491737"/>
            <a:ext cx="4909645" cy="841208"/>
          </a:xfrm>
          <a:prstGeom prst="rect">
            <a:avLst/>
          </a:prstGeom>
        </p:spPr>
      </p:pic>
      <p:grpSp>
        <p:nvGrpSpPr>
          <p:cNvPr id="2" name="Group 1">
            <a:extLst>
              <a:ext uri="{FF2B5EF4-FFF2-40B4-BE49-F238E27FC236}">
                <a16:creationId xmlns:a16="http://schemas.microsoft.com/office/drawing/2014/main" id="{FFE22A1C-D7AB-9410-5C0F-11FF77A42B0F}"/>
              </a:ext>
            </a:extLst>
          </p:cNvPr>
          <p:cNvGrpSpPr/>
          <p:nvPr/>
        </p:nvGrpSpPr>
        <p:grpSpPr>
          <a:xfrm>
            <a:off x="885036" y="1232909"/>
            <a:ext cx="1751128" cy="2677682"/>
            <a:chOff x="1282297" y="1099915"/>
            <a:chExt cx="1751128" cy="2677682"/>
          </a:xfrm>
        </p:grpSpPr>
        <p:sp>
          <p:nvSpPr>
            <p:cNvPr id="15" name="Rectangle: Rounded Corners 14">
              <a:extLst>
                <a:ext uri="{FF2B5EF4-FFF2-40B4-BE49-F238E27FC236}">
                  <a16:creationId xmlns:a16="http://schemas.microsoft.com/office/drawing/2014/main" id="{F5159F75-432C-64A9-EF38-742FFCDD8484}"/>
                </a:ext>
              </a:extLst>
            </p:cNvPr>
            <p:cNvSpPr/>
            <p:nvPr/>
          </p:nvSpPr>
          <p:spPr>
            <a:xfrm>
              <a:off x="1286878" y="1099915"/>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Structure</a:t>
              </a:r>
            </a:p>
          </p:txBody>
        </p:sp>
        <p:sp>
          <p:nvSpPr>
            <p:cNvPr id="13" name="Rectangle: Rounded Corners 12">
              <a:extLst>
                <a:ext uri="{FF2B5EF4-FFF2-40B4-BE49-F238E27FC236}">
                  <a16:creationId xmlns:a16="http://schemas.microsoft.com/office/drawing/2014/main" id="{4453556A-76CE-74F5-94AD-E3CE5FFA1EE8}"/>
                </a:ext>
              </a:extLst>
            </p:cNvPr>
            <p:cNvSpPr/>
            <p:nvPr/>
          </p:nvSpPr>
          <p:spPr>
            <a:xfrm>
              <a:off x="1282297" y="2001829"/>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Key connections</a:t>
              </a:r>
            </a:p>
          </p:txBody>
        </p:sp>
        <p:sp>
          <p:nvSpPr>
            <p:cNvPr id="11" name="Rectangle: Rounded Corners 10">
              <a:extLst>
                <a:ext uri="{FF2B5EF4-FFF2-40B4-BE49-F238E27FC236}">
                  <a16:creationId xmlns:a16="http://schemas.microsoft.com/office/drawing/2014/main" id="{623DCF89-5097-529C-0664-8216FA04E881}"/>
                </a:ext>
              </a:extLst>
            </p:cNvPr>
            <p:cNvSpPr/>
            <p:nvPr/>
          </p:nvSpPr>
          <p:spPr>
            <a:xfrm>
              <a:off x="1282297" y="2904324"/>
              <a:ext cx="1746547" cy="873273"/>
            </a:xfrm>
            <a:prstGeom prst="roundRect">
              <a:avLst>
                <a:gd name="adj" fmla="val 10000"/>
              </a:avLst>
            </a:prstGeom>
            <a:solidFill>
              <a:srgbClr val="21578A"/>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Downloads</a:t>
              </a:r>
            </a:p>
          </p:txBody>
        </p:sp>
      </p:grpSp>
      <p:pic>
        <p:nvPicPr>
          <p:cNvPr id="18" name="Picture 17" descr="A close-up of a sign&#10;&#10;AI-generated content may be incorrect.">
            <a:extLst>
              <a:ext uri="{FF2B5EF4-FFF2-40B4-BE49-F238E27FC236}">
                <a16:creationId xmlns:a16="http://schemas.microsoft.com/office/drawing/2014/main" id="{1418F687-1467-2984-D57D-4F19D91FB9E7}"/>
              </a:ext>
            </a:extLst>
          </p:cNvPr>
          <p:cNvPicPr>
            <a:picLocks noChangeAspect="1"/>
          </p:cNvPicPr>
          <p:nvPr/>
        </p:nvPicPr>
        <p:blipFill>
          <a:blip r:embed="rId4"/>
          <a:stretch>
            <a:fillRect/>
          </a:stretch>
        </p:blipFill>
        <p:spPr>
          <a:xfrm>
            <a:off x="2900631" y="1228219"/>
            <a:ext cx="5876746" cy="1058826"/>
          </a:xfrm>
          <a:prstGeom prst="rect">
            <a:avLst/>
          </a:prstGeom>
        </p:spPr>
      </p:pic>
      <p:pic>
        <p:nvPicPr>
          <p:cNvPr id="19" name="Picture 18" descr="A screenshot of a computer&#10;&#10;AI-generated content may be incorrect.">
            <a:extLst>
              <a:ext uri="{FF2B5EF4-FFF2-40B4-BE49-F238E27FC236}">
                <a16:creationId xmlns:a16="http://schemas.microsoft.com/office/drawing/2014/main" id="{4FF2AB0A-6C24-868B-9045-60CB7238BDF6}"/>
              </a:ext>
            </a:extLst>
          </p:cNvPr>
          <p:cNvPicPr>
            <a:picLocks noChangeAspect="1"/>
          </p:cNvPicPr>
          <p:nvPr/>
        </p:nvPicPr>
        <p:blipFill>
          <a:blip r:embed="rId5"/>
          <a:stretch>
            <a:fillRect/>
          </a:stretch>
        </p:blipFill>
        <p:spPr>
          <a:xfrm>
            <a:off x="2900632" y="2283652"/>
            <a:ext cx="5876746" cy="1417272"/>
          </a:xfrm>
          <a:prstGeom prst="rect">
            <a:avLst/>
          </a:prstGeom>
        </p:spPr>
      </p:pic>
      <p:sp>
        <p:nvSpPr>
          <p:cNvPr id="9" name="TextBox 8">
            <a:extLst>
              <a:ext uri="{FF2B5EF4-FFF2-40B4-BE49-F238E27FC236}">
                <a16:creationId xmlns:a16="http://schemas.microsoft.com/office/drawing/2014/main" id="{686389C6-7A0E-A4D1-937F-32061EC4F6DB}"/>
              </a:ext>
            </a:extLst>
          </p:cNvPr>
          <p:cNvSpPr txBox="1"/>
          <p:nvPr/>
        </p:nvSpPr>
        <p:spPr>
          <a:xfrm>
            <a:off x="327025" y="4492839"/>
            <a:ext cx="8450352" cy="215444"/>
          </a:xfrm>
          <a:prstGeom prst="rect">
            <a:avLst/>
          </a:prstGeom>
          <a:noFill/>
        </p:spPr>
        <p:txBody>
          <a:bodyPr wrap="square">
            <a:spAutoFit/>
          </a:bodyPr>
          <a:lstStyle/>
          <a:p>
            <a:r>
              <a:rPr lang="en-AU" sz="800" dirty="0"/>
              <a:t>Source: ACARA https://www.australiancurriculum.edu.au/curriculum-information/understand-this-cross-curriculum-priority/aboriginal-and-torres-strait-islander-histories-and-cultures</a:t>
            </a:r>
          </a:p>
        </p:txBody>
      </p:sp>
    </p:spTree>
    <p:extLst>
      <p:ext uri="{BB962C8B-B14F-4D97-AF65-F5344CB8AC3E}">
        <p14:creationId xmlns:p14="http://schemas.microsoft.com/office/powerpoint/2010/main" val="826492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E6772-6C3D-5F46-E4E3-945159895BD0}"/>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11D4DCF8-AFFE-09B1-705C-0D7D04D3C408}"/>
              </a:ext>
            </a:extLst>
          </p:cNvPr>
          <p:cNvGraphicFramePr/>
          <p:nvPr>
            <p:extLst>
              <p:ext uri="{D42A27DB-BD31-4B8C-83A1-F6EECF244321}">
                <p14:modId xmlns:p14="http://schemas.microsoft.com/office/powerpoint/2010/main" val="2644322018"/>
              </p:ext>
            </p:extLst>
          </p:nvPr>
        </p:nvGraphicFramePr>
        <p:xfrm>
          <a:off x="323849" y="715769"/>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C5FB2AB7-4E13-39EF-9E58-13A77126C65D}"/>
              </a:ext>
            </a:extLst>
          </p:cNvPr>
          <p:cNvSpPr>
            <a:spLocks noGrp="1"/>
          </p:cNvSpPr>
          <p:nvPr>
            <p:ph type="title"/>
          </p:nvPr>
        </p:nvSpPr>
        <p:spPr/>
        <p:txBody>
          <a:bodyPr/>
          <a:lstStyle/>
          <a:p>
            <a:r>
              <a:rPr lang="en-AU" noProof="0" dirty="0"/>
              <a:t>Overview</a:t>
            </a:r>
          </a:p>
        </p:txBody>
      </p:sp>
    </p:spTree>
    <p:extLst>
      <p:ext uri="{BB962C8B-B14F-4D97-AF65-F5344CB8AC3E}">
        <p14:creationId xmlns:p14="http://schemas.microsoft.com/office/powerpoint/2010/main" val="2470905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A09B5-CD4F-FAF9-F2D4-BB719A801AE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C90DE58-4DA7-4135-50E5-B7E3DBA0D598}"/>
              </a:ext>
            </a:extLst>
          </p:cNvPr>
          <p:cNvSpPr txBox="1">
            <a:spLocks/>
          </p:cNvSpPr>
          <p:nvPr/>
        </p:nvSpPr>
        <p:spPr>
          <a:xfrm>
            <a:off x="327024" y="274637"/>
            <a:ext cx="7826375" cy="683867"/>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An approach for embedding the CCP in planning</a:t>
            </a:r>
          </a:p>
        </p:txBody>
      </p:sp>
      <p:sp>
        <p:nvSpPr>
          <p:cNvPr id="8" name="Rectangle: Rounded Corners 7">
            <a:extLst>
              <a:ext uri="{FF2B5EF4-FFF2-40B4-BE49-F238E27FC236}">
                <a16:creationId xmlns:a16="http://schemas.microsoft.com/office/drawing/2014/main" id="{F9BBB11F-7979-66C7-172E-ECE362B0BB43}"/>
              </a:ext>
            </a:extLst>
          </p:cNvPr>
          <p:cNvSpPr/>
          <p:nvPr/>
        </p:nvSpPr>
        <p:spPr>
          <a:xfrm>
            <a:off x="970127" y="1664550"/>
            <a:ext cx="2822940" cy="61200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Identify appropriate and authentic connections</a:t>
            </a:r>
          </a:p>
        </p:txBody>
      </p:sp>
      <p:sp>
        <p:nvSpPr>
          <p:cNvPr id="10" name="Rectangle: Rounded Corners 9">
            <a:extLst>
              <a:ext uri="{FF2B5EF4-FFF2-40B4-BE49-F238E27FC236}">
                <a16:creationId xmlns:a16="http://schemas.microsoft.com/office/drawing/2014/main" id="{506E4E66-C2F5-E0D1-2CCA-4B3A92D81BB1}"/>
              </a:ext>
            </a:extLst>
          </p:cNvPr>
          <p:cNvSpPr/>
          <p:nvPr/>
        </p:nvSpPr>
        <p:spPr>
          <a:xfrm>
            <a:off x="2605067" y="2575097"/>
            <a:ext cx="1188000" cy="6480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Aspects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03FAA93D-E5B8-8F8E-CF61-510C7D37AC39}"/>
              </a:ext>
            </a:extLst>
          </p:cNvPr>
          <p:cNvSpPr txBox="1"/>
          <p:nvPr/>
        </p:nvSpPr>
        <p:spPr>
          <a:xfrm>
            <a:off x="913476" y="1087262"/>
            <a:ext cx="2953577"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Identify curriculum</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24419B4F-F650-031A-D7B9-534B2F8E74A1}"/>
              </a:ext>
            </a:extLst>
          </p:cNvPr>
          <p:cNvSpPr txBox="1"/>
          <p:nvPr/>
        </p:nvSpPr>
        <p:spPr>
          <a:xfrm>
            <a:off x="4260501" y="1087262"/>
            <a:ext cx="4356512"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Clarify and contextualise</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cxnSp>
        <p:nvCxnSpPr>
          <p:cNvPr id="30" name="Straight Arrow Connector 29">
            <a:extLst>
              <a:ext uri="{FF2B5EF4-FFF2-40B4-BE49-F238E27FC236}">
                <a16:creationId xmlns:a16="http://schemas.microsoft.com/office/drawing/2014/main" id="{A1E83BAC-8886-0800-9ED7-52C63A3B44C5}"/>
              </a:ext>
            </a:extLst>
          </p:cNvPr>
          <p:cNvCxnSpPr>
            <a:cxnSpLocks/>
          </p:cNvCxnSpPr>
          <p:nvPr/>
        </p:nvCxnSpPr>
        <p:spPr>
          <a:xfrm>
            <a:off x="4167518" y="1444658"/>
            <a:ext cx="4522361" cy="0"/>
          </a:xfrm>
          <a:prstGeom prst="straightConnector1">
            <a:avLst/>
          </a:prstGeom>
          <a:ln w="381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1C1FBCC7-D206-B40D-2AF8-F9D92825C4EF}"/>
              </a:ext>
            </a:extLst>
          </p:cNvPr>
          <p:cNvSpPr/>
          <p:nvPr/>
        </p:nvSpPr>
        <p:spPr>
          <a:xfrm>
            <a:off x="2611741" y="3368445"/>
            <a:ext cx="1188000" cy="6480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Organising ideas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32" name="Straight Connector 31">
            <a:extLst>
              <a:ext uri="{FF2B5EF4-FFF2-40B4-BE49-F238E27FC236}">
                <a16:creationId xmlns:a16="http://schemas.microsoft.com/office/drawing/2014/main" id="{7B3260B5-FD84-FCF2-3315-B62A052AA2F0}"/>
              </a:ext>
            </a:extLst>
          </p:cNvPr>
          <p:cNvCxnSpPr>
            <a:cxnSpLocks/>
          </p:cNvCxnSpPr>
          <p:nvPr/>
        </p:nvCxnSpPr>
        <p:spPr>
          <a:xfrm flipH="1">
            <a:off x="2370141" y="2381058"/>
            <a:ext cx="17660" cy="165600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2823D38E-91A8-5C4D-4388-C3AA6AF9AA01}"/>
              </a:ext>
            </a:extLst>
          </p:cNvPr>
          <p:cNvSpPr/>
          <p:nvPr/>
        </p:nvSpPr>
        <p:spPr>
          <a:xfrm>
            <a:off x="970127" y="2575097"/>
            <a:ext cx="1188000" cy="648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Achievement standard</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5" name="Rectangle: Rounded Corners 34">
            <a:extLst>
              <a:ext uri="{FF2B5EF4-FFF2-40B4-BE49-F238E27FC236}">
                <a16:creationId xmlns:a16="http://schemas.microsoft.com/office/drawing/2014/main" id="{7EC1FDB2-5643-339C-501C-3C5DF40D2156}"/>
              </a:ext>
            </a:extLst>
          </p:cNvPr>
          <p:cNvSpPr/>
          <p:nvPr/>
        </p:nvSpPr>
        <p:spPr>
          <a:xfrm>
            <a:off x="970127" y="3368445"/>
            <a:ext cx="1188000" cy="648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Content description/s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6" name="TextBox 35">
            <a:extLst>
              <a:ext uri="{FF2B5EF4-FFF2-40B4-BE49-F238E27FC236}">
                <a16:creationId xmlns:a16="http://schemas.microsoft.com/office/drawing/2014/main" id="{CBFC0732-7A6D-1DCD-4C18-F0998C283DE6}"/>
              </a:ext>
            </a:extLst>
          </p:cNvPr>
          <p:cNvSpPr txBox="1"/>
          <p:nvPr/>
        </p:nvSpPr>
        <p:spPr>
          <a:xfrm>
            <a:off x="913476" y="2303908"/>
            <a:ext cx="1316359" cy="276999"/>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7F7F7F"/>
                </a:solidFill>
                <a:effectLst/>
                <a:uLnTx/>
                <a:uFillTx/>
                <a:latin typeface="Arial"/>
                <a:ea typeface="+mn-ea"/>
                <a:cs typeface="Arial"/>
              </a:rPr>
              <a:t>Learning area</a:t>
            </a:r>
            <a:endParaRPr kumimoji="0" lang="en-AU" sz="1200" b="1" i="1" u="none" strike="noStrike" kern="1200" cap="none" spc="0" normalizeH="0" baseline="0" noProof="0" dirty="0">
              <a:ln>
                <a:noFill/>
              </a:ln>
              <a:solidFill>
                <a:srgbClr val="7F7F7F"/>
              </a:solidFill>
              <a:effectLst/>
              <a:uLnTx/>
              <a:uFillTx/>
              <a:latin typeface="Calibri" panose="020F0502020204030204"/>
              <a:ea typeface="+mn-ea"/>
              <a:cs typeface="+mn-cs"/>
            </a:endParaRPr>
          </a:p>
        </p:txBody>
      </p:sp>
      <p:cxnSp>
        <p:nvCxnSpPr>
          <p:cNvPr id="37" name="Straight Arrow Connector 36">
            <a:extLst>
              <a:ext uri="{FF2B5EF4-FFF2-40B4-BE49-F238E27FC236}">
                <a16:creationId xmlns:a16="http://schemas.microsoft.com/office/drawing/2014/main" id="{650C923D-63DD-BC1F-DF2A-23B34C796D10}"/>
              </a:ext>
            </a:extLst>
          </p:cNvPr>
          <p:cNvCxnSpPr>
            <a:cxnSpLocks/>
          </p:cNvCxnSpPr>
          <p:nvPr/>
        </p:nvCxnSpPr>
        <p:spPr>
          <a:xfrm>
            <a:off x="897054" y="1444658"/>
            <a:ext cx="3132000" cy="0"/>
          </a:xfrm>
          <a:prstGeom prst="straightConnector1">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F38BC74-0FBA-7549-3EF9-FD8673659984}"/>
              </a:ext>
            </a:extLst>
          </p:cNvPr>
          <p:cNvSpPr txBox="1"/>
          <p:nvPr/>
        </p:nvSpPr>
        <p:spPr>
          <a:xfrm>
            <a:off x="2463054" y="2317846"/>
            <a:ext cx="1404000" cy="276999"/>
          </a:xfrm>
          <a:prstGeom prst="rect">
            <a:avLst/>
          </a:prstGeom>
          <a:noFill/>
        </p:spPr>
        <p:txBody>
          <a:bodyPr wrap="square" lIns="0" tIns="45720" rIns="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7F7F7F"/>
                </a:solidFill>
                <a:effectLst/>
                <a:uLnTx/>
                <a:uFillTx/>
                <a:latin typeface="Arial"/>
                <a:ea typeface="+mn-ea"/>
                <a:cs typeface="Arial"/>
              </a:rPr>
              <a:t>CCP</a:t>
            </a:r>
            <a:endParaRPr lang="en-AU" sz="1200" b="1" i="1" u="none" strike="noStrike" kern="1200" cap="none" spc="0" normalizeH="0" baseline="0" noProof="0" dirty="0">
              <a:ln>
                <a:noFill/>
              </a:ln>
              <a:solidFill>
                <a:srgbClr val="7F7F7F"/>
              </a:solidFill>
              <a:effectLst/>
              <a:uLnTx/>
              <a:uFillTx/>
              <a:latin typeface="Calibri" panose="020F0502020204030204"/>
              <a:ea typeface="Calibri"/>
              <a:cs typeface="Calibri"/>
            </a:endParaRPr>
          </a:p>
        </p:txBody>
      </p:sp>
      <p:cxnSp>
        <p:nvCxnSpPr>
          <p:cNvPr id="39" name="Straight Connector 38">
            <a:extLst>
              <a:ext uri="{FF2B5EF4-FFF2-40B4-BE49-F238E27FC236}">
                <a16:creationId xmlns:a16="http://schemas.microsoft.com/office/drawing/2014/main" id="{E2F35C33-9B9B-E480-5A92-C8AF39606E9D}"/>
              </a:ext>
            </a:extLst>
          </p:cNvPr>
          <p:cNvCxnSpPr>
            <a:cxnSpLocks/>
          </p:cNvCxnSpPr>
          <p:nvPr/>
        </p:nvCxnSpPr>
        <p:spPr>
          <a:xfrm>
            <a:off x="878702" y="1292495"/>
            <a:ext cx="0" cy="304326"/>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606DE78-0E79-3319-041D-E8333E24871D}"/>
              </a:ext>
            </a:extLst>
          </p:cNvPr>
          <p:cNvCxnSpPr>
            <a:cxnSpLocks/>
          </p:cNvCxnSpPr>
          <p:nvPr/>
        </p:nvCxnSpPr>
        <p:spPr>
          <a:xfrm>
            <a:off x="4098701" y="1750346"/>
            <a:ext cx="0" cy="238296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94730FBA-D33A-95CF-116C-FD6EDBE7E6CD}"/>
              </a:ext>
            </a:extLst>
          </p:cNvPr>
          <p:cNvGrpSpPr/>
          <p:nvPr/>
        </p:nvGrpSpPr>
        <p:grpSpPr>
          <a:xfrm>
            <a:off x="4382355" y="1655367"/>
            <a:ext cx="4083933" cy="632296"/>
            <a:chOff x="4533080" y="1655367"/>
            <a:chExt cx="4083933" cy="632296"/>
          </a:xfrm>
        </p:grpSpPr>
        <p:sp>
          <p:nvSpPr>
            <p:cNvPr id="5" name="Rectangle: Rounded Corners 4">
              <a:extLst>
                <a:ext uri="{FF2B5EF4-FFF2-40B4-BE49-F238E27FC236}">
                  <a16:creationId xmlns:a16="http://schemas.microsoft.com/office/drawing/2014/main" id="{A05CBADF-9A92-AF5B-8602-2251E22532E9}"/>
                </a:ext>
              </a:extLst>
            </p:cNvPr>
            <p:cNvSpPr/>
            <p:nvPr/>
          </p:nvSpPr>
          <p:spPr>
            <a:xfrm>
              <a:off x="7461178" y="1655367"/>
              <a:ext cx="1155835" cy="62118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Language/ resources</a:t>
              </a:r>
              <a:endParaRPr lang="en-AU" sz="1200"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82A7289-4B0A-A097-577F-A5A5DE544EAF}"/>
                </a:ext>
              </a:extLst>
            </p:cNvPr>
            <p:cNvSpPr/>
            <p:nvPr/>
          </p:nvSpPr>
          <p:spPr>
            <a:xfrm>
              <a:off x="4533080" y="1664550"/>
              <a:ext cx="1155834" cy="62118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panose="020B0604020202020204" pitchFamily="34" charset="0"/>
                  <a:cs typeface="Arial" panose="020B0604020202020204" pitchFamily="34" charset="0"/>
                </a:rPr>
                <a:t>Engagement with community</a:t>
              </a:r>
            </a:p>
          </p:txBody>
        </p:sp>
        <p:sp>
          <p:nvSpPr>
            <p:cNvPr id="7" name="Rectangle: Rounded Corners 6">
              <a:extLst>
                <a:ext uri="{FF2B5EF4-FFF2-40B4-BE49-F238E27FC236}">
                  <a16:creationId xmlns:a16="http://schemas.microsoft.com/office/drawing/2014/main" id="{B198E4E1-27DD-D060-450B-E3BA601EE8A6}"/>
                </a:ext>
              </a:extLst>
            </p:cNvPr>
            <p:cNvSpPr/>
            <p:nvPr/>
          </p:nvSpPr>
          <p:spPr>
            <a:xfrm>
              <a:off x="5965403" y="1666480"/>
              <a:ext cx="1219288" cy="62118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Professional conversations</a:t>
              </a:r>
              <a:endParaRPr lang="en-AU" sz="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3250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0DF35-C3E8-882F-4E96-48892900A93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EC49EE6-F37F-7E05-088D-E7FA1A313E72}"/>
              </a:ext>
            </a:extLst>
          </p:cNvPr>
          <p:cNvSpPr txBox="1">
            <a:spLocks/>
          </p:cNvSpPr>
          <p:nvPr/>
        </p:nvSpPr>
        <p:spPr>
          <a:xfrm>
            <a:off x="327024" y="274637"/>
            <a:ext cx="7826375" cy="683867"/>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Identify curriculum</a:t>
            </a:r>
          </a:p>
        </p:txBody>
      </p:sp>
      <p:sp>
        <p:nvSpPr>
          <p:cNvPr id="8" name="Rectangle: Rounded Corners 7">
            <a:extLst>
              <a:ext uri="{FF2B5EF4-FFF2-40B4-BE49-F238E27FC236}">
                <a16:creationId xmlns:a16="http://schemas.microsoft.com/office/drawing/2014/main" id="{59C7F57B-AC0A-7DFF-C242-6C3AE463B9AD}"/>
              </a:ext>
            </a:extLst>
          </p:cNvPr>
          <p:cNvSpPr/>
          <p:nvPr/>
        </p:nvSpPr>
        <p:spPr>
          <a:xfrm>
            <a:off x="970127" y="1664550"/>
            <a:ext cx="2822940" cy="61200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Identify appropriate and authentic connections</a:t>
            </a:r>
          </a:p>
        </p:txBody>
      </p:sp>
      <p:sp>
        <p:nvSpPr>
          <p:cNvPr id="10" name="Rectangle: Rounded Corners 9">
            <a:extLst>
              <a:ext uri="{FF2B5EF4-FFF2-40B4-BE49-F238E27FC236}">
                <a16:creationId xmlns:a16="http://schemas.microsoft.com/office/drawing/2014/main" id="{932B58AF-D949-7340-1229-DFEA8D25C491}"/>
              </a:ext>
            </a:extLst>
          </p:cNvPr>
          <p:cNvSpPr/>
          <p:nvPr/>
        </p:nvSpPr>
        <p:spPr>
          <a:xfrm>
            <a:off x="2605067" y="2575097"/>
            <a:ext cx="1188000" cy="6480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Aspects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BE475519-1768-7A4E-C093-9DAB2E4DF7A8}"/>
              </a:ext>
            </a:extLst>
          </p:cNvPr>
          <p:cNvSpPr txBox="1"/>
          <p:nvPr/>
        </p:nvSpPr>
        <p:spPr>
          <a:xfrm>
            <a:off x="897055" y="1087262"/>
            <a:ext cx="2969998"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Identify curriculum</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EC5931CB-26A9-0F0E-4B36-083265E4648D}"/>
              </a:ext>
            </a:extLst>
          </p:cNvPr>
          <p:cNvSpPr txBox="1"/>
          <p:nvPr/>
        </p:nvSpPr>
        <p:spPr>
          <a:xfrm>
            <a:off x="4290645" y="1087262"/>
            <a:ext cx="4326367"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chemeClr val="bg1">
                    <a:lumMod val="85000"/>
                  </a:schemeClr>
                </a:solidFill>
                <a:effectLst/>
                <a:uLnTx/>
                <a:uFillTx/>
                <a:latin typeface="Arial"/>
                <a:ea typeface="+mn-ea"/>
                <a:cs typeface="Arial"/>
              </a:rPr>
              <a:t>Clarify and contextualise</a:t>
            </a:r>
            <a:endParaRPr kumimoji="0" lang="en-AU" sz="1400" b="1" i="0" u="none" strike="noStrike" kern="1200" cap="none" spc="0" normalizeH="0" baseline="0" noProof="0" dirty="0">
              <a:ln>
                <a:noFill/>
              </a:ln>
              <a:solidFill>
                <a:schemeClr val="bg1">
                  <a:lumMod val="85000"/>
                </a:schemeClr>
              </a:solidFill>
              <a:effectLst/>
              <a:uLnTx/>
              <a:uFillTx/>
              <a:latin typeface="Calibri" panose="020F0502020204030204"/>
              <a:ea typeface="+mn-ea"/>
              <a:cs typeface="+mn-cs"/>
            </a:endParaRPr>
          </a:p>
        </p:txBody>
      </p:sp>
      <p:cxnSp>
        <p:nvCxnSpPr>
          <p:cNvPr id="30" name="Straight Arrow Connector 29">
            <a:extLst>
              <a:ext uri="{FF2B5EF4-FFF2-40B4-BE49-F238E27FC236}">
                <a16:creationId xmlns:a16="http://schemas.microsoft.com/office/drawing/2014/main" id="{A882C90E-61AE-6535-09EC-A4D484B0E77E}"/>
              </a:ext>
            </a:extLst>
          </p:cNvPr>
          <p:cNvCxnSpPr>
            <a:cxnSpLocks/>
          </p:cNvCxnSpPr>
          <p:nvPr/>
        </p:nvCxnSpPr>
        <p:spPr>
          <a:xfrm>
            <a:off x="4167518" y="1444658"/>
            <a:ext cx="4522361" cy="0"/>
          </a:xfrm>
          <a:prstGeom prst="straightConnector1">
            <a:avLst/>
          </a:prstGeom>
          <a:ln w="38100">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65AFA280-B824-0B90-F11D-6E9ED7DFC2FA}"/>
              </a:ext>
            </a:extLst>
          </p:cNvPr>
          <p:cNvSpPr/>
          <p:nvPr/>
        </p:nvSpPr>
        <p:spPr>
          <a:xfrm>
            <a:off x="2611741" y="3368445"/>
            <a:ext cx="1188000" cy="6480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Organising ideas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32" name="Straight Connector 31">
            <a:extLst>
              <a:ext uri="{FF2B5EF4-FFF2-40B4-BE49-F238E27FC236}">
                <a16:creationId xmlns:a16="http://schemas.microsoft.com/office/drawing/2014/main" id="{9970D1DF-AFB3-A98A-D4A2-C7B2D50F1E89}"/>
              </a:ext>
            </a:extLst>
          </p:cNvPr>
          <p:cNvCxnSpPr>
            <a:cxnSpLocks/>
          </p:cNvCxnSpPr>
          <p:nvPr/>
        </p:nvCxnSpPr>
        <p:spPr>
          <a:xfrm flipH="1">
            <a:off x="2370141" y="2381058"/>
            <a:ext cx="17660" cy="165600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A55C0CB8-FD0C-4986-AE1B-949288E50FC5}"/>
              </a:ext>
            </a:extLst>
          </p:cNvPr>
          <p:cNvSpPr/>
          <p:nvPr/>
        </p:nvSpPr>
        <p:spPr>
          <a:xfrm>
            <a:off x="970127" y="2575097"/>
            <a:ext cx="1188000" cy="648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Achievement standard</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5" name="Rectangle: Rounded Corners 34">
            <a:extLst>
              <a:ext uri="{FF2B5EF4-FFF2-40B4-BE49-F238E27FC236}">
                <a16:creationId xmlns:a16="http://schemas.microsoft.com/office/drawing/2014/main" id="{2C1DEC25-506E-4368-64EC-BA14B784EDA3}"/>
              </a:ext>
            </a:extLst>
          </p:cNvPr>
          <p:cNvSpPr/>
          <p:nvPr/>
        </p:nvSpPr>
        <p:spPr>
          <a:xfrm>
            <a:off x="970127" y="3368445"/>
            <a:ext cx="1188000" cy="648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Content description/s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6" name="TextBox 35">
            <a:extLst>
              <a:ext uri="{FF2B5EF4-FFF2-40B4-BE49-F238E27FC236}">
                <a16:creationId xmlns:a16="http://schemas.microsoft.com/office/drawing/2014/main" id="{B06C8605-4F7C-CA60-8C81-6A3E8882B393}"/>
              </a:ext>
            </a:extLst>
          </p:cNvPr>
          <p:cNvSpPr txBox="1"/>
          <p:nvPr/>
        </p:nvSpPr>
        <p:spPr>
          <a:xfrm>
            <a:off x="913476" y="2303908"/>
            <a:ext cx="1316359" cy="276999"/>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7F7F7F"/>
                </a:solidFill>
                <a:effectLst/>
                <a:uLnTx/>
                <a:uFillTx/>
                <a:latin typeface="Arial"/>
                <a:ea typeface="+mn-ea"/>
                <a:cs typeface="Arial"/>
              </a:rPr>
              <a:t>Learning area</a:t>
            </a:r>
            <a:endParaRPr kumimoji="0" lang="en-AU" sz="1200" b="1" i="1" u="none" strike="noStrike" kern="1200" cap="none" spc="0" normalizeH="0" baseline="0" noProof="0" dirty="0">
              <a:ln>
                <a:noFill/>
              </a:ln>
              <a:solidFill>
                <a:srgbClr val="7F7F7F"/>
              </a:solidFill>
              <a:effectLst/>
              <a:uLnTx/>
              <a:uFillTx/>
              <a:latin typeface="Calibri" panose="020F0502020204030204"/>
              <a:ea typeface="+mn-ea"/>
              <a:cs typeface="+mn-cs"/>
            </a:endParaRPr>
          </a:p>
        </p:txBody>
      </p:sp>
      <p:cxnSp>
        <p:nvCxnSpPr>
          <p:cNvPr id="37" name="Straight Arrow Connector 36">
            <a:extLst>
              <a:ext uri="{FF2B5EF4-FFF2-40B4-BE49-F238E27FC236}">
                <a16:creationId xmlns:a16="http://schemas.microsoft.com/office/drawing/2014/main" id="{EAB549BB-9FF4-6D70-12DD-0A588A0B2877}"/>
              </a:ext>
            </a:extLst>
          </p:cNvPr>
          <p:cNvCxnSpPr>
            <a:cxnSpLocks/>
          </p:cNvCxnSpPr>
          <p:nvPr/>
        </p:nvCxnSpPr>
        <p:spPr>
          <a:xfrm>
            <a:off x="897054" y="1444658"/>
            <a:ext cx="3132000" cy="0"/>
          </a:xfrm>
          <a:prstGeom prst="straightConnector1">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92933D4-BA33-7C7A-E117-CCDE474E0D56}"/>
              </a:ext>
            </a:extLst>
          </p:cNvPr>
          <p:cNvSpPr txBox="1"/>
          <p:nvPr/>
        </p:nvSpPr>
        <p:spPr>
          <a:xfrm>
            <a:off x="2463054" y="2317846"/>
            <a:ext cx="1404000" cy="276999"/>
          </a:xfrm>
          <a:prstGeom prst="rect">
            <a:avLst/>
          </a:prstGeom>
          <a:noFill/>
        </p:spPr>
        <p:txBody>
          <a:bodyPr wrap="square" lIns="0" tIns="45720" rIns="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7F7F7F"/>
                </a:solidFill>
                <a:effectLst/>
                <a:uLnTx/>
                <a:uFillTx/>
                <a:latin typeface="Arial"/>
                <a:ea typeface="+mn-ea"/>
                <a:cs typeface="Arial"/>
              </a:rPr>
              <a:t>CCP</a:t>
            </a:r>
            <a:endParaRPr lang="en-AU" sz="1200" b="1" i="1" u="none" strike="noStrike" kern="1200" cap="none" spc="0" normalizeH="0" baseline="0" noProof="0" dirty="0">
              <a:ln>
                <a:noFill/>
              </a:ln>
              <a:solidFill>
                <a:srgbClr val="7F7F7F"/>
              </a:solidFill>
              <a:effectLst/>
              <a:uLnTx/>
              <a:uFillTx/>
              <a:latin typeface="Calibri" panose="020F0502020204030204"/>
              <a:ea typeface="Calibri"/>
              <a:cs typeface="Calibri"/>
            </a:endParaRPr>
          </a:p>
        </p:txBody>
      </p:sp>
      <p:cxnSp>
        <p:nvCxnSpPr>
          <p:cNvPr id="39" name="Straight Connector 38">
            <a:extLst>
              <a:ext uri="{FF2B5EF4-FFF2-40B4-BE49-F238E27FC236}">
                <a16:creationId xmlns:a16="http://schemas.microsoft.com/office/drawing/2014/main" id="{0CCC3505-5FF3-7F5C-499F-FB7BAAA5C506}"/>
              </a:ext>
            </a:extLst>
          </p:cNvPr>
          <p:cNvCxnSpPr>
            <a:cxnSpLocks/>
          </p:cNvCxnSpPr>
          <p:nvPr/>
        </p:nvCxnSpPr>
        <p:spPr>
          <a:xfrm>
            <a:off x="878702" y="1292495"/>
            <a:ext cx="0" cy="304326"/>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B422576-319F-4DC1-529E-FA8084090377}"/>
              </a:ext>
            </a:extLst>
          </p:cNvPr>
          <p:cNvCxnSpPr>
            <a:cxnSpLocks/>
          </p:cNvCxnSpPr>
          <p:nvPr/>
        </p:nvCxnSpPr>
        <p:spPr>
          <a:xfrm>
            <a:off x="4098701" y="1750346"/>
            <a:ext cx="0" cy="238296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4C05AD97-FC2C-9344-399F-13D142D23216}"/>
              </a:ext>
            </a:extLst>
          </p:cNvPr>
          <p:cNvGrpSpPr/>
          <p:nvPr/>
        </p:nvGrpSpPr>
        <p:grpSpPr>
          <a:xfrm>
            <a:off x="4382355" y="1655367"/>
            <a:ext cx="4083933" cy="632296"/>
            <a:chOff x="4533080" y="1655367"/>
            <a:chExt cx="4083933" cy="632296"/>
          </a:xfrm>
          <a:solidFill>
            <a:schemeClr val="bg1">
              <a:lumMod val="85000"/>
            </a:schemeClr>
          </a:solidFill>
        </p:grpSpPr>
        <p:sp>
          <p:nvSpPr>
            <p:cNvPr id="5" name="Rectangle: Rounded Corners 4">
              <a:extLst>
                <a:ext uri="{FF2B5EF4-FFF2-40B4-BE49-F238E27FC236}">
                  <a16:creationId xmlns:a16="http://schemas.microsoft.com/office/drawing/2014/main" id="{0D0A5D63-4523-8029-04AF-BD0CC7B6D398}"/>
                </a:ext>
              </a:extLst>
            </p:cNvPr>
            <p:cNvSpPr/>
            <p:nvPr/>
          </p:nvSpPr>
          <p:spPr>
            <a:xfrm>
              <a:off x="7461178" y="1655367"/>
              <a:ext cx="1155835"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bg1"/>
                  </a:solidFill>
                  <a:latin typeface="Arial"/>
                  <a:cs typeface="Arial"/>
                </a:rPr>
                <a:t>Language/ resources</a:t>
              </a:r>
              <a:endParaRPr lang="en-AU" sz="1200" dirty="0">
                <a:solidFill>
                  <a:schemeClr val="bg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266F1AC1-1DFC-735C-B267-4A862CDA0E28}"/>
                </a:ext>
              </a:extLst>
            </p:cNvPr>
            <p:cNvSpPr/>
            <p:nvPr/>
          </p:nvSpPr>
          <p:spPr>
            <a:xfrm>
              <a:off x="4533080" y="1664550"/>
              <a:ext cx="1155834"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bg1"/>
                  </a:solidFill>
                  <a:latin typeface="Arial" panose="020B0604020202020204" pitchFamily="34" charset="0"/>
                  <a:cs typeface="Arial" panose="020B0604020202020204" pitchFamily="34" charset="0"/>
                </a:rPr>
                <a:t>Engagement with community</a:t>
              </a:r>
            </a:p>
          </p:txBody>
        </p:sp>
        <p:sp>
          <p:nvSpPr>
            <p:cNvPr id="7" name="Rectangle: Rounded Corners 6">
              <a:extLst>
                <a:ext uri="{FF2B5EF4-FFF2-40B4-BE49-F238E27FC236}">
                  <a16:creationId xmlns:a16="http://schemas.microsoft.com/office/drawing/2014/main" id="{6EB5AFB7-E54E-FBC3-9B92-3B84BA9605C4}"/>
                </a:ext>
              </a:extLst>
            </p:cNvPr>
            <p:cNvSpPr/>
            <p:nvPr/>
          </p:nvSpPr>
          <p:spPr>
            <a:xfrm>
              <a:off x="5965403" y="1666480"/>
              <a:ext cx="1219288"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bg1"/>
                  </a:solidFill>
                  <a:latin typeface="Arial"/>
                  <a:cs typeface="Arial"/>
                </a:rPr>
                <a:t>Professional conversations</a:t>
              </a:r>
              <a:endParaRPr lang="en-AU" sz="12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31007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7FAA7-3EEB-CAB1-886E-5B8CB97DDB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C0DF4E-463A-2287-8400-DFB2E10F0B27}"/>
              </a:ext>
            </a:extLst>
          </p:cNvPr>
          <p:cNvSpPr>
            <a:spLocks noGrp="1"/>
          </p:cNvSpPr>
          <p:nvPr>
            <p:ph type="title"/>
          </p:nvPr>
        </p:nvSpPr>
        <p:spPr>
          <a:xfrm>
            <a:off x="327025" y="274637"/>
            <a:ext cx="6645275" cy="422725"/>
          </a:xfrm>
        </p:spPr>
        <p:txBody>
          <a:bodyPr>
            <a:normAutofit/>
          </a:bodyPr>
          <a:lstStyle/>
          <a:p>
            <a:r>
              <a:rPr lang="en-AU" dirty="0"/>
              <a:t>Identify relevant organising ideas</a:t>
            </a:r>
          </a:p>
        </p:txBody>
      </p:sp>
      <p:graphicFrame>
        <p:nvGraphicFramePr>
          <p:cNvPr id="8" name="Content Placeholder 7">
            <a:extLst>
              <a:ext uri="{FF2B5EF4-FFF2-40B4-BE49-F238E27FC236}">
                <a16:creationId xmlns:a16="http://schemas.microsoft.com/office/drawing/2014/main" id="{F082212F-A4E8-EE84-EA48-CA2A2068A25D}"/>
              </a:ext>
            </a:extLst>
          </p:cNvPr>
          <p:cNvGraphicFramePr>
            <a:graphicFrameLocks noGrp="1"/>
          </p:cNvGraphicFramePr>
          <p:nvPr>
            <p:ph idx="1"/>
          </p:nvPr>
        </p:nvGraphicFramePr>
        <p:xfrm>
          <a:off x="327025" y="763895"/>
          <a:ext cx="8277424" cy="3712311"/>
        </p:xfrm>
        <a:graphic>
          <a:graphicData uri="http://schemas.openxmlformats.org/drawingml/2006/table">
            <a:tbl>
              <a:tblPr firstRow="1" firstCol="1">
                <a:tableStyleId>{5940675A-B579-460E-94D1-54222C63F5DA}</a:tableStyleId>
              </a:tblPr>
              <a:tblGrid>
                <a:gridCol w="2759693">
                  <a:extLst>
                    <a:ext uri="{9D8B030D-6E8A-4147-A177-3AD203B41FA5}">
                      <a16:colId xmlns:a16="http://schemas.microsoft.com/office/drawing/2014/main" val="1488862973"/>
                    </a:ext>
                  </a:extLst>
                </a:gridCol>
                <a:gridCol w="2759693">
                  <a:extLst>
                    <a:ext uri="{9D8B030D-6E8A-4147-A177-3AD203B41FA5}">
                      <a16:colId xmlns:a16="http://schemas.microsoft.com/office/drawing/2014/main" val="3290400138"/>
                    </a:ext>
                  </a:extLst>
                </a:gridCol>
                <a:gridCol w="2758038">
                  <a:extLst>
                    <a:ext uri="{9D8B030D-6E8A-4147-A177-3AD203B41FA5}">
                      <a16:colId xmlns:a16="http://schemas.microsoft.com/office/drawing/2014/main" val="1845768129"/>
                    </a:ext>
                  </a:extLst>
                </a:gridCol>
              </a:tblGrid>
              <a:tr h="257513">
                <a:tc>
                  <a:txBody>
                    <a:bodyPr/>
                    <a:lstStyle/>
                    <a:p>
                      <a:pPr>
                        <a:lnSpc>
                          <a:spcPct val="110000"/>
                        </a:lnSpc>
                        <a:spcBef>
                          <a:spcPts val="200"/>
                        </a:spcBef>
                        <a:spcAft>
                          <a:spcPts val="200"/>
                        </a:spcAft>
                      </a:pPr>
                      <a:r>
                        <a:rPr lang="en-AU" sz="1200" b="1" noProof="0" dirty="0">
                          <a:solidFill>
                            <a:schemeClr val="bg1"/>
                          </a:solidFill>
                          <a:effectLst/>
                        </a:rPr>
                        <a:t>Country/Place</a:t>
                      </a:r>
                      <a:endParaRPr lang="en-AU" sz="1200" b="1" noProof="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nSpc>
                          <a:spcPct val="110000"/>
                        </a:lnSpc>
                        <a:spcBef>
                          <a:spcPts val="200"/>
                        </a:spcBef>
                        <a:spcAft>
                          <a:spcPts val="200"/>
                        </a:spcAft>
                      </a:pPr>
                      <a:r>
                        <a:rPr lang="en-AU" sz="1200" b="1" noProof="0" dirty="0">
                          <a:solidFill>
                            <a:schemeClr val="bg1"/>
                          </a:solidFill>
                          <a:effectLst/>
                        </a:rPr>
                        <a:t>Culture</a:t>
                      </a:r>
                      <a:endParaRPr lang="en-AU" sz="1200" b="1" noProof="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C0D89"/>
                    </a:solidFill>
                  </a:tcPr>
                </a:tc>
                <a:tc>
                  <a:txBody>
                    <a:bodyPr/>
                    <a:lstStyle/>
                    <a:p>
                      <a:pPr>
                        <a:lnSpc>
                          <a:spcPct val="110000"/>
                        </a:lnSpc>
                        <a:spcBef>
                          <a:spcPts val="200"/>
                        </a:spcBef>
                        <a:spcAft>
                          <a:spcPts val="200"/>
                        </a:spcAft>
                      </a:pPr>
                      <a:r>
                        <a:rPr lang="en-AU" sz="1200" b="1" noProof="0" dirty="0">
                          <a:solidFill>
                            <a:schemeClr val="bg1"/>
                          </a:solidFill>
                          <a:effectLst/>
                        </a:rPr>
                        <a:t>People</a:t>
                      </a:r>
                      <a:endParaRPr lang="en-AU" sz="1200" b="1" noProof="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3A9262"/>
                    </a:solidFill>
                  </a:tcPr>
                </a:tc>
                <a:extLst>
                  <a:ext uri="{0D108BD9-81ED-4DB2-BD59-A6C34878D82A}">
                    <a16:rowId xmlns:a16="http://schemas.microsoft.com/office/drawing/2014/main" val="2471720158"/>
                  </a:ext>
                </a:extLst>
              </a:tr>
              <a:tr h="1146933">
                <a:tc>
                  <a:txBody>
                    <a:bodyPr/>
                    <a:lstStyle/>
                    <a:p>
                      <a:pPr>
                        <a:lnSpc>
                          <a:spcPct val="110000"/>
                        </a:lnSpc>
                        <a:spcBef>
                          <a:spcPts val="200"/>
                        </a:spcBef>
                        <a:spcAft>
                          <a:spcPts val="200"/>
                        </a:spcAft>
                      </a:pPr>
                      <a:r>
                        <a:rPr lang="en-AU" sz="900" b="0" noProof="0" dirty="0">
                          <a:solidFill>
                            <a:sysClr val="windowText" lastClr="000000"/>
                          </a:solidFill>
                          <a:effectLst/>
                        </a:rPr>
                        <a:t>First Nations communities of Australia maintain a deep connection to, and responsibility for, Country/Place and have holistic values and belief systems that are connected to the land, sea, sky and waterways. (A_TSICP1)</a:t>
                      </a:r>
                    </a:p>
                    <a:p>
                      <a:pPr>
                        <a:lnSpc>
                          <a:spcPct val="110000"/>
                        </a:lnSpc>
                        <a:spcBef>
                          <a:spcPts val="200"/>
                        </a:spcBef>
                        <a:spcAft>
                          <a:spcPts val="200"/>
                        </a:spcAft>
                      </a:pPr>
                      <a:r>
                        <a:rPr lang="en-AU" sz="900" b="0" noProof="0" dirty="0">
                          <a:solidFill>
                            <a:sysClr val="windowText" lastClr="000000"/>
                          </a:solidFill>
                          <a:effectLst/>
                        </a:rPr>
                        <a:t> </a:t>
                      </a:r>
                      <a:endParaRPr lang="en-AU" sz="900" b="0" noProof="0" dirty="0">
                        <a:solidFill>
                          <a:sysClr val="windowText" lastClr="000000"/>
                        </a:solidFill>
                        <a:effectLst/>
                        <a:latin typeface="Arial" panose="020B0604020202020204" pitchFamily="34" charset="0"/>
                        <a:ea typeface="Times New Roman" panose="02020603050405020304" pitchFamily="18" charset="0"/>
                        <a:cs typeface="Arial" panose="020B0604020202020204" pitchFamily="34" charset="0"/>
                      </a:endParaRPr>
                    </a:p>
                  </a:txBody>
                  <a:tcPr marL="48656" marR="48656" marT="25680" marB="25680">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10000"/>
                        </a:lnSpc>
                        <a:spcBef>
                          <a:spcPts val="200"/>
                        </a:spcBef>
                        <a:spcAft>
                          <a:spcPts val="200"/>
                        </a:spcAft>
                      </a:pPr>
                      <a:r>
                        <a:rPr lang="en-AU" sz="900" b="0" noProof="0" dirty="0">
                          <a:solidFill>
                            <a:sysClr val="windowText" lastClr="000000"/>
                          </a:solidFill>
                          <a:effectLst/>
                        </a:rPr>
                        <a:t>First Nations Australian societies are diverse and have distinct cultural expressions such as language, customs and beliefs. As First Nations Peoples of Australia they have the right to maintain, control, protect and develop their cultural expressions, while also maintaining the right to control, protect and develop culture as Indigenous Cultural and Intellectual Property. (A_TSIC1)</a:t>
                      </a:r>
                    </a:p>
                  </a:txBody>
                  <a:tcPr marL="48656" marR="48656" marT="25680" marB="25680">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10000"/>
                        </a:lnSpc>
                        <a:spcBef>
                          <a:spcPts val="200"/>
                        </a:spcBef>
                        <a:spcAft>
                          <a:spcPts val="200"/>
                        </a:spcAft>
                      </a:pPr>
                      <a:r>
                        <a:rPr lang="en-AU" sz="900" b="0" noProof="0" dirty="0">
                          <a:solidFill>
                            <a:sysClr val="windowText" lastClr="000000"/>
                          </a:solidFill>
                          <a:effectLst/>
                        </a:rPr>
                        <a:t>Australia has 2 distinct First Nations Peoples; each encompasses a diversity of nations across Australia. Aboriginal Peoples are the first peoples of Australia and have occupied the Australian continent for more than 60,000 years. Torres Strait Islander Peoples are the First Nations Peoples of the Torres Strait and have occupied the region for over 4,000 years. (A_TSIP1)</a:t>
                      </a:r>
                    </a:p>
                  </a:txBody>
                  <a:tcPr marL="48656" marR="48656" marT="25680" marB="25680">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2032955"/>
                  </a:ext>
                </a:extLst>
              </a:tr>
              <a:tr h="984947">
                <a:tc>
                  <a:txBody>
                    <a:bodyPr/>
                    <a:lstStyle/>
                    <a:p>
                      <a:pPr>
                        <a:lnSpc>
                          <a:spcPct val="105000"/>
                        </a:lnSpc>
                        <a:spcAft>
                          <a:spcPts val="800"/>
                        </a:spcAft>
                        <a:tabLst>
                          <a:tab pos="144145" algn="l"/>
                        </a:tabLst>
                      </a:pPr>
                      <a:r>
                        <a:rPr lang="en-AU" sz="900" b="0" kern="0" noProof="0" dirty="0">
                          <a:solidFill>
                            <a:schemeClr val="bg1">
                              <a:lumMod val="75000"/>
                            </a:schemeClr>
                          </a:solidFill>
                          <a:effectLst/>
                        </a:rPr>
                        <a:t>The occupation and colonisation of Australia by the British, under the now overturned doctrine of terra nullius, were experienced by First Nations Australians as an invasion that denied their occupation of, and connection to, Country/Place. (A_TSICP2)</a:t>
                      </a:r>
                      <a:endParaRPr lang="en-AU" sz="1000" b="0" kern="100" noProof="0" dirty="0">
                        <a:solidFill>
                          <a:schemeClr val="bg1">
                            <a:lumMod val="75000"/>
                          </a:schemeClr>
                        </a:solidFill>
                        <a:effectLst/>
                      </a:endParaRPr>
                    </a:p>
                  </a:txBody>
                  <a:tcPr marL="48656" marR="48656" marT="25680" marB="25680">
                    <a:lnL w="12700" cap="flat" cmpd="sng" algn="ctr">
                      <a:solidFill>
                        <a:schemeClr val="accent1"/>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5000"/>
                        </a:lnSpc>
                        <a:spcAft>
                          <a:spcPts val="800"/>
                        </a:spcAft>
                        <a:tabLst>
                          <a:tab pos="144145" algn="l"/>
                        </a:tabLst>
                      </a:pPr>
                      <a:r>
                        <a:rPr lang="en-AU" sz="900" b="0" kern="0" noProof="0" dirty="0">
                          <a:solidFill>
                            <a:schemeClr val="tx1"/>
                          </a:solidFill>
                          <a:effectLst/>
                        </a:rPr>
                        <a:t>First Nations Australians’ ways of life reflect unique ways of being, knowing, thinking and doing. (A_TSIC2)</a:t>
                      </a:r>
                      <a:endParaRPr lang="en-AU" sz="1000" b="0" kern="100" noProof="0" dirty="0">
                        <a:solidFill>
                          <a:schemeClr val="tx1"/>
                        </a:solidFill>
                        <a:effectLst/>
                      </a:endParaRPr>
                    </a:p>
                  </a:txBody>
                  <a:tcPr marL="48656" marR="48656" marT="25680" marB="25680">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5000"/>
                        </a:lnSpc>
                        <a:spcAft>
                          <a:spcPts val="800"/>
                        </a:spcAft>
                        <a:tabLst>
                          <a:tab pos="144145" algn="l"/>
                        </a:tabLst>
                      </a:pPr>
                      <a:r>
                        <a:rPr lang="en-AU" sz="900" b="0" kern="0" noProof="0" dirty="0">
                          <a:solidFill>
                            <a:schemeClr val="tx1"/>
                          </a:solidFill>
                          <a:effectLst/>
                        </a:rPr>
                        <a:t>First Nations Australians have sophisticated political, economic and social organisation systems, which include family and kinship structures, laws, traditions, customs, land tenure systems and protocols for strong governance and authority. (A_TSIP2)</a:t>
                      </a:r>
                      <a:endParaRPr lang="en-AU" sz="1000" b="0" kern="100" noProof="0" dirty="0">
                        <a:solidFill>
                          <a:schemeClr val="tx1"/>
                        </a:solidFill>
                        <a:effectLst/>
                      </a:endParaRPr>
                    </a:p>
                  </a:txBody>
                  <a:tcPr marL="48656" marR="48656" marT="25680" marB="25680">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99516732"/>
                  </a:ext>
                </a:extLst>
              </a:tr>
              <a:tr h="1223230">
                <a:tc>
                  <a:txBody>
                    <a:bodyPr/>
                    <a:lstStyle/>
                    <a:p>
                      <a:pPr>
                        <a:lnSpc>
                          <a:spcPct val="105000"/>
                        </a:lnSpc>
                        <a:spcAft>
                          <a:spcPts val="800"/>
                        </a:spcAft>
                        <a:tabLst>
                          <a:tab pos="144145" algn="l"/>
                        </a:tabLst>
                      </a:pPr>
                      <a:r>
                        <a:rPr lang="en-AU" sz="900" b="0" kern="0" noProof="0" dirty="0">
                          <a:solidFill>
                            <a:schemeClr val="bg1">
                              <a:lumMod val="75000"/>
                            </a:schemeClr>
                          </a:solidFill>
                          <a:effectLst/>
                        </a:rPr>
                        <a:t>The First Peoples of Australia are the traditional owners of Country/Place, protected in Australian Law by the Native Title Act 1993 which recognises pre-existing sovereignty, continuing systems of law and customs, and connection to Country/Place. This recognised legal right provides for economic sustainability and a voice into the development and management of Country/Place. (A_TSICP3)</a:t>
                      </a:r>
                      <a:endParaRPr lang="en-AU" sz="1000" b="0" kern="100" noProof="0" dirty="0">
                        <a:solidFill>
                          <a:schemeClr val="bg1">
                            <a:lumMod val="75000"/>
                          </a:schemeClr>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5000"/>
                        </a:lnSpc>
                        <a:spcAft>
                          <a:spcPts val="800"/>
                        </a:spcAft>
                        <a:tabLst>
                          <a:tab pos="144145" algn="l"/>
                        </a:tabLst>
                      </a:pPr>
                      <a:r>
                        <a:rPr lang="en-AU" sz="900" b="0" kern="0" noProof="0" dirty="0">
                          <a:solidFill>
                            <a:schemeClr val="bg1">
                              <a:lumMod val="75000"/>
                            </a:schemeClr>
                          </a:solidFill>
                          <a:effectLst/>
                        </a:rPr>
                        <a:t>The First Peoples of Australia (Aboriginal Peoples) belong to the world’s oldest continuous cultures. First Nations Australians demonstrate resilience in the maintenance, practice and revitalisation of culture despite the many historic and enduring impacts of colonisation, and continue to celebrate and share the past, present and future manifestations of their cultures. (A_TSIC3)</a:t>
                      </a:r>
                      <a:endParaRPr lang="en-AU" sz="1000" b="0" kern="100" noProof="0" dirty="0">
                        <a:solidFill>
                          <a:schemeClr val="bg1">
                            <a:lumMod val="75000"/>
                          </a:schemeClr>
                        </a:solidFill>
                        <a:effectLst/>
                      </a:endParaRPr>
                    </a:p>
                  </a:txBody>
                  <a:tcPr marL="48656" marR="48656" marT="25680" marB="25680">
                    <a:lnL w="6350" cap="flat" cmpd="sng" algn="ctr">
                      <a:solidFill>
                        <a:schemeClr val="tx1"/>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5000"/>
                        </a:lnSpc>
                        <a:spcAft>
                          <a:spcPts val="800"/>
                        </a:spcAft>
                        <a:tabLst>
                          <a:tab pos="144145" algn="l"/>
                        </a:tabLst>
                      </a:pPr>
                      <a:r>
                        <a:rPr lang="en-AU" sz="900" b="0" kern="0" noProof="0" dirty="0">
                          <a:solidFill>
                            <a:schemeClr val="tx1"/>
                          </a:solidFill>
                          <a:effectLst/>
                        </a:rPr>
                        <a:t>The significant and ongoing contributions of First Nations Australians and their histories and cultures are acknowledged locally, nationally </a:t>
                      </a:r>
                      <a:br>
                        <a:rPr lang="en-AU" sz="900" b="0" kern="0" noProof="0" dirty="0">
                          <a:solidFill>
                            <a:schemeClr val="tx1"/>
                          </a:solidFill>
                          <a:effectLst/>
                        </a:rPr>
                      </a:br>
                      <a:r>
                        <a:rPr lang="en-AU" sz="900" b="0" kern="0" noProof="0" dirty="0">
                          <a:solidFill>
                            <a:schemeClr val="tx1"/>
                          </a:solidFill>
                          <a:effectLst/>
                        </a:rPr>
                        <a:t>and globally. (A_TSIP3)</a:t>
                      </a:r>
                      <a:endParaRPr lang="en-AU" sz="1000" b="0" kern="100" noProof="0" dirty="0">
                        <a:solidFill>
                          <a:schemeClr val="tx1"/>
                        </a:solidFill>
                        <a:effectLst/>
                      </a:endParaRPr>
                    </a:p>
                  </a:txBody>
                  <a:tcPr marL="48656" marR="48656" marT="25680" marB="25680">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94096089"/>
                  </a:ext>
                </a:extLst>
              </a:tr>
            </a:tbl>
          </a:graphicData>
        </a:graphic>
      </p:graphicFrame>
      <p:sp>
        <p:nvSpPr>
          <p:cNvPr id="5" name="Oval 4">
            <a:extLst>
              <a:ext uri="{FF2B5EF4-FFF2-40B4-BE49-F238E27FC236}">
                <a16:creationId xmlns:a16="http://schemas.microsoft.com/office/drawing/2014/main" id="{CF749E26-997F-314E-A12F-02D8CE323FCD}"/>
              </a:ext>
            </a:extLst>
          </p:cNvPr>
          <p:cNvSpPr/>
          <p:nvPr/>
        </p:nvSpPr>
        <p:spPr>
          <a:xfrm>
            <a:off x="7972428" y="3728084"/>
            <a:ext cx="1027611" cy="99277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a:extLst>
              <a:ext uri="{FF2B5EF4-FFF2-40B4-BE49-F238E27FC236}">
                <a16:creationId xmlns:a16="http://schemas.microsoft.com/office/drawing/2014/main" id="{284C8EF0-182E-1BD6-87FF-0F1951667C9C}"/>
              </a:ext>
            </a:extLst>
          </p:cNvPr>
          <p:cNvPicPr>
            <a:picLocks noChangeAspect="1"/>
          </p:cNvPicPr>
          <p:nvPr/>
        </p:nvPicPr>
        <p:blipFill>
          <a:blip r:embed="rId3"/>
          <a:stretch>
            <a:fillRect/>
          </a:stretch>
        </p:blipFill>
        <p:spPr>
          <a:xfrm>
            <a:off x="8077199" y="3811756"/>
            <a:ext cx="791919" cy="793708"/>
          </a:xfrm>
          <a:prstGeom prst="rect">
            <a:avLst/>
          </a:prstGeom>
        </p:spPr>
      </p:pic>
    </p:spTree>
    <p:extLst>
      <p:ext uri="{BB962C8B-B14F-4D97-AF65-F5344CB8AC3E}">
        <p14:creationId xmlns:p14="http://schemas.microsoft.com/office/powerpoint/2010/main" val="3717882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FB8DF-FBA4-86A1-936D-979BACDE763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E8D8D4A-55E1-F7EC-F502-38225FE3DCEA}"/>
              </a:ext>
            </a:extLst>
          </p:cNvPr>
          <p:cNvSpPr/>
          <p:nvPr/>
        </p:nvSpPr>
        <p:spPr>
          <a:xfrm>
            <a:off x="179512" y="4587974"/>
            <a:ext cx="8784976" cy="4283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1F50174D-DFD7-A070-B6E6-55DCCD4E429A}"/>
              </a:ext>
            </a:extLst>
          </p:cNvPr>
          <p:cNvSpPr>
            <a:spLocks noGrp="1"/>
          </p:cNvSpPr>
          <p:nvPr>
            <p:ph type="title"/>
          </p:nvPr>
        </p:nvSpPr>
        <p:spPr>
          <a:xfrm>
            <a:off x="327025" y="274637"/>
            <a:ext cx="8496000" cy="360000"/>
          </a:xfrm>
        </p:spPr>
        <p:txBody>
          <a:bodyPr>
            <a:normAutofit fontScale="90000"/>
          </a:bodyPr>
          <a:lstStyle/>
          <a:p>
            <a:r>
              <a:rPr lang="en-AU" dirty="0"/>
              <a:t>Identify relevant organising ideas</a:t>
            </a:r>
          </a:p>
        </p:txBody>
      </p:sp>
      <p:sp>
        <p:nvSpPr>
          <p:cNvPr id="3" name="TextBox 2">
            <a:extLst>
              <a:ext uri="{FF2B5EF4-FFF2-40B4-BE49-F238E27FC236}">
                <a16:creationId xmlns:a16="http://schemas.microsoft.com/office/drawing/2014/main" id="{1BA030F1-2D8F-4611-FA61-BFD6C5130B90}"/>
              </a:ext>
            </a:extLst>
          </p:cNvPr>
          <p:cNvSpPr txBox="1"/>
          <p:nvPr/>
        </p:nvSpPr>
        <p:spPr>
          <a:xfrm>
            <a:off x="320975" y="1099087"/>
            <a:ext cx="8496000" cy="3767698"/>
          </a:xfrm>
          <a:prstGeom prst="rect">
            <a:avLst/>
          </a:prstGeom>
          <a:noFill/>
          <a:ln>
            <a:solidFill>
              <a:schemeClr val="bg1">
                <a:lumMod val="65000"/>
              </a:schemeClr>
            </a:solidFill>
          </a:ln>
        </p:spPr>
        <p:txBody>
          <a:bodyPr wrap="square">
            <a:spAutoFit/>
          </a:bodyPr>
          <a:lstStyle/>
          <a:p>
            <a:pPr lvl="0" defTabSz="685800" fontAlgn="auto">
              <a:spcBef>
                <a:spcPts val="0"/>
              </a:spcBef>
              <a:spcAft>
                <a:spcPts val="300"/>
              </a:spcAft>
              <a:defRPr/>
            </a:pPr>
            <a:r>
              <a:rPr kumimoji="0" lang="en-AU" sz="1100" b="1" i="0" u="none" strike="noStrike" kern="1200" cap="none" spc="0" normalizeH="0" baseline="0" noProof="0" dirty="0">
                <a:ln>
                  <a:noFill/>
                </a:ln>
                <a:solidFill>
                  <a:srgbClr val="000000"/>
                </a:solidFill>
                <a:effectLst/>
                <a:uLnTx/>
                <a:uFillTx/>
                <a:latin typeface="Arial"/>
                <a:ea typeface="+mn-ea"/>
                <a:cs typeface="Arial"/>
              </a:rPr>
              <a:t>Years </a:t>
            </a:r>
            <a:r>
              <a:rPr lang="en-US" sz="1100" b="1" dirty="0"/>
              <a:t>5–6 </a:t>
            </a:r>
            <a:r>
              <a:rPr kumimoji="0" lang="en-AU" sz="1100" b="1" i="0" u="none" strike="noStrike" kern="1200" cap="none" spc="0" normalizeH="0" baseline="0" noProof="0" dirty="0">
                <a:ln>
                  <a:noFill/>
                </a:ln>
                <a:solidFill>
                  <a:srgbClr val="000000"/>
                </a:solidFill>
                <a:effectLst/>
                <a:uLnTx/>
                <a:uFillTx/>
                <a:latin typeface="Arial"/>
                <a:ea typeface="+mn-ea"/>
                <a:cs typeface="Arial"/>
              </a:rPr>
              <a:t>Unit 2 — Empowering identities for belonging</a:t>
            </a:r>
          </a:p>
          <a:p>
            <a:pPr>
              <a:spcBef>
                <a:spcPts val="0"/>
              </a:spcBef>
              <a:spcAft>
                <a:spcPts val="300"/>
              </a:spcAft>
            </a:pPr>
            <a:r>
              <a:rPr lang="en-AU" sz="1100" dirty="0">
                <a:effectLst/>
                <a:latin typeface="Arial" panose="020B0604020202020204" pitchFamily="34" charset="0"/>
                <a:ea typeface="Times New Roman" panose="02020603050405020304" pitchFamily="18" charset="0"/>
                <a:cs typeface="Times New Roman" panose="02020603050405020304" pitchFamily="18" charset="0"/>
              </a:rPr>
              <a:t>In this unit, students explore how personal strengths, family, peers and popular culture can influence their choices (e.g. clothing, activities, music) and contribute to the development of their identity. </a:t>
            </a:r>
            <a:r>
              <a:rPr lang="en-AU" sz="1100" b="1" dirty="0">
                <a:solidFill>
                  <a:srgbClr val="003399"/>
                </a:solidFill>
                <a:effectLst/>
                <a:latin typeface="Arial" panose="020B0604020202020204" pitchFamily="34" charset="0"/>
                <a:ea typeface="Times New Roman" panose="02020603050405020304" pitchFamily="18" charset="0"/>
                <a:cs typeface="Times New Roman" panose="02020603050405020304" pitchFamily="18" charset="0"/>
              </a:rPr>
              <a:t>They share cultural practices (e.g. location of language, connection to Country/Place, stories and values)</a:t>
            </a:r>
            <a:r>
              <a:rPr lang="en-AU" sz="1100" b="1" dirty="0">
                <a:solidFill>
                  <a:srgbClr val="5B9BD8"/>
                </a:solidFill>
                <a:effectLst/>
                <a:latin typeface="Arial" panose="020B0604020202020204" pitchFamily="34" charset="0"/>
                <a:ea typeface="Times New Roman" panose="02020603050405020304" pitchFamily="18" charset="0"/>
                <a:cs typeface="Times New Roman" panose="02020603050405020304" pitchFamily="18" charset="0"/>
              </a:rPr>
              <a:t> </a:t>
            </a:r>
            <a:r>
              <a:rPr lang="en-AU" sz="1100" dirty="0">
                <a:effectLst/>
                <a:latin typeface="Arial" panose="020B0604020202020204" pitchFamily="34" charset="0"/>
                <a:ea typeface="Times New Roman" panose="02020603050405020304" pitchFamily="18" charset="0"/>
                <a:cs typeface="Times New Roman" panose="02020603050405020304" pitchFamily="18" charset="0"/>
              </a:rPr>
              <a:t>that contribute to their identity and explain how the ability to appreciate other cultures and backgrounds assists in the development of social awareness. </a:t>
            </a:r>
            <a:r>
              <a:rPr lang="en-AU" sz="1100" b="1" dirty="0">
                <a:solidFill>
                  <a:srgbClr val="3A9262"/>
                </a:solidFill>
                <a:effectLst/>
                <a:latin typeface="Arial" panose="020B0604020202020204" pitchFamily="34" charset="0"/>
                <a:ea typeface="Times New Roman" panose="02020603050405020304" pitchFamily="18" charset="0"/>
                <a:cs typeface="Times New Roman" panose="02020603050405020304" pitchFamily="18" charset="0"/>
              </a:rPr>
              <a:t>Students explore ways the school and the local community celebrate culture</a:t>
            </a:r>
            <a:r>
              <a:rPr lang="en-AU" sz="1100" dirty="0">
                <a:solidFill>
                  <a:srgbClr val="3A9262"/>
                </a:solidFill>
                <a:effectLst/>
                <a:latin typeface="Arial" panose="020B0604020202020204" pitchFamily="34" charset="0"/>
                <a:ea typeface="Times New Roman" panose="02020603050405020304" pitchFamily="18" charset="0"/>
                <a:cs typeface="Times New Roman" panose="02020603050405020304" pitchFamily="18" charset="0"/>
              </a:rPr>
              <a:t> </a:t>
            </a:r>
            <a:r>
              <a:rPr lang="en-AU" sz="1100" dirty="0">
                <a:effectLst/>
                <a:latin typeface="Arial" panose="020B0604020202020204" pitchFamily="34" charset="0"/>
                <a:ea typeface="Times New Roman" panose="02020603050405020304" pitchFamily="18" charset="0"/>
                <a:cs typeface="Times New Roman" panose="02020603050405020304" pitchFamily="18" charset="0"/>
              </a:rPr>
              <a:t>and examine how showing empathy during intercultural experiences shapes identities </a:t>
            </a:r>
            <a:br>
              <a:rPr lang="en-AU" sz="1100" dirty="0">
                <a:effectLst/>
                <a:latin typeface="Arial" panose="020B0604020202020204" pitchFamily="34" charset="0"/>
                <a:ea typeface="Times New Roman" panose="02020603050405020304" pitchFamily="18" charset="0"/>
                <a:cs typeface="Times New Roman" panose="02020603050405020304" pitchFamily="18" charset="0"/>
              </a:rPr>
            </a:br>
            <a:r>
              <a:rPr lang="en-AU" sz="1100" dirty="0">
                <a:effectLst/>
                <a:latin typeface="Arial" panose="020B0604020202020204" pitchFamily="34" charset="0"/>
                <a:ea typeface="Times New Roman" panose="02020603050405020304" pitchFamily="18" charset="0"/>
                <a:cs typeface="Times New Roman" panose="02020603050405020304" pitchFamily="18" charset="0"/>
              </a:rPr>
              <a:t>and supports relationship building, cultural resilience and sustains respectful interactions. </a:t>
            </a:r>
          </a:p>
          <a:p>
            <a:pPr>
              <a:spcBef>
                <a:spcPts val="200"/>
              </a:spcBef>
              <a:spcAft>
                <a:spcPts val="300"/>
              </a:spcAft>
            </a:pPr>
            <a:r>
              <a:rPr lang="en-AU" sz="1100" dirty="0">
                <a:effectLst/>
                <a:latin typeface="Arial" panose="020B0604020202020204" pitchFamily="34" charset="0"/>
                <a:ea typeface="Times New Roman" panose="02020603050405020304" pitchFamily="18" charset="0"/>
                <a:cs typeface="Times New Roman" panose="02020603050405020304" pitchFamily="18" charset="0"/>
              </a:rPr>
              <a:t>Students </a:t>
            </a:r>
            <a:r>
              <a:rPr lang="en-AU" sz="1100" b="1" dirty="0">
                <a:solidFill>
                  <a:srgbClr val="003399"/>
                </a:solidFill>
                <a:effectLst/>
                <a:latin typeface="Arial" panose="020B0604020202020204" pitchFamily="34" charset="0"/>
                <a:ea typeface="Times New Roman" panose="02020603050405020304" pitchFamily="18" charset="0"/>
                <a:cs typeface="Times New Roman" panose="02020603050405020304" pitchFamily="18" charset="0"/>
              </a:rPr>
              <a:t>examine values, beliefs and cultural practices and expressions of </a:t>
            </a:r>
            <a:r>
              <a:rPr lang="en-AU" sz="1100" b="1" dirty="0">
                <a:solidFill>
                  <a:srgbClr val="3A9262"/>
                </a:solidFill>
                <a:effectLst/>
                <a:latin typeface="Arial" panose="020B0604020202020204" pitchFamily="34" charset="0"/>
                <a:ea typeface="Times New Roman" panose="02020603050405020304" pitchFamily="18" charset="0"/>
                <a:cs typeface="Times New Roman" panose="02020603050405020304" pitchFamily="18" charset="0"/>
              </a:rPr>
              <a:t>Aboriginal cultures and Torres Strait Islander cultures</a:t>
            </a:r>
            <a:r>
              <a:rPr lang="en-AU" sz="1100" b="1" dirty="0">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 </a:t>
            </a:r>
            <a:r>
              <a:rPr lang="en-AU" sz="1100" b="1" dirty="0">
                <a:solidFill>
                  <a:srgbClr val="003399"/>
                </a:solidFill>
                <a:effectLst/>
                <a:latin typeface="Arial" panose="020B0604020202020204" pitchFamily="34" charset="0"/>
                <a:ea typeface="Times New Roman" panose="02020603050405020304" pitchFamily="18" charset="0"/>
                <a:cs typeface="Times New Roman" panose="02020603050405020304" pitchFamily="18" charset="0"/>
              </a:rPr>
              <a:t>with connection to ‘Country/Place’ (e.g. language use,</a:t>
            </a:r>
            <a:r>
              <a:rPr lang="en-AU" sz="1100" b="1" dirty="0">
                <a:solidFill>
                  <a:srgbClr val="5B9BD8"/>
                </a:solidFill>
                <a:effectLst/>
                <a:latin typeface="Arial" panose="020B0604020202020204" pitchFamily="34" charset="0"/>
                <a:ea typeface="Times New Roman" panose="02020603050405020304" pitchFamily="18" charset="0"/>
                <a:cs typeface="Times New Roman" panose="02020603050405020304" pitchFamily="18" charset="0"/>
              </a:rPr>
              <a:t> </a:t>
            </a:r>
            <a:r>
              <a:rPr lang="en-AU" sz="1100" b="1" dirty="0">
                <a:solidFill>
                  <a:srgbClr val="3A9262"/>
                </a:solidFill>
                <a:effectLst/>
                <a:latin typeface="Arial" panose="020B0604020202020204" pitchFamily="34" charset="0"/>
                <a:ea typeface="Times New Roman" panose="02020603050405020304" pitchFamily="18" charset="0"/>
                <a:cs typeface="Times New Roman" panose="02020603050405020304" pitchFamily="18" charset="0"/>
              </a:rPr>
              <a:t>kinship systems</a:t>
            </a:r>
            <a:r>
              <a:rPr lang="en-AU" sz="11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a:t>
            </a:r>
            <a:r>
              <a:rPr lang="en-AU" sz="1100" b="1" dirty="0">
                <a:solidFill>
                  <a:srgbClr val="003399"/>
                </a:solidFill>
                <a:latin typeface="Arial" panose="020B0604020202020204" pitchFamily="34" charset="0"/>
                <a:cs typeface="Times New Roman" panose="02020603050405020304" pitchFamily="18" charset="0"/>
              </a:rPr>
              <a:t>hunting and gathering food, ceremonial gatherings, traditional dress, storytelling and games) </a:t>
            </a:r>
            <a:r>
              <a:rPr lang="en-AU" sz="1100" dirty="0">
                <a:effectLst/>
                <a:latin typeface="Arial" panose="020B0604020202020204" pitchFamily="34" charset="0"/>
                <a:ea typeface="Times New Roman" panose="02020603050405020304" pitchFamily="18" charset="0"/>
                <a:cs typeface="Times New Roman" panose="02020603050405020304" pitchFamily="18" charset="0"/>
              </a:rPr>
              <a:t>and how this conveys meaning and influences </a:t>
            </a:r>
            <a:r>
              <a:rPr lang="en-AU" sz="1100" b="1" dirty="0">
                <a:solidFill>
                  <a:srgbClr val="3A9262"/>
                </a:solidFill>
                <a:latin typeface="Arial" panose="020B0604020202020204" pitchFamily="34" charset="0"/>
                <a:cs typeface="Times New Roman" panose="02020603050405020304" pitchFamily="18" charset="0"/>
              </a:rPr>
              <a:t>Aboriginal Peoples and </a:t>
            </a:r>
            <a:r>
              <a:rPr lang="en-AU" sz="1100" b="1" dirty="0">
                <a:solidFill>
                  <a:srgbClr val="3A9262"/>
                </a:solidFill>
                <a:effectLst/>
                <a:latin typeface="Arial" panose="020B0604020202020204" pitchFamily="34" charset="0"/>
                <a:ea typeface="Times New Roman" panose="02020603050405020304" pitchFamily="18" charset="0"/>
                <a:cs typeface="Times New Roman" panose="02020603050405020304" pitchFamily="18" charset="0"/>
              </a:rPr>
              <a:t>Torres Strait Islander Peoples</a:t>
            </a:r>
            <a:r>
              <a:rPr lang="en-AU" sz="1100" b="1" dirty="0">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 </a:t>
            </a:r>
            <a:r>
              <a:rPr lang="en-AU" sz="1100" dirty="0">
                <a:effectLst/>
                <a:latin typeface="Arial" panose="020B0604020202020204" pitchFamily="34" charset="0"/>
                <a:ea typeface="Times New Roman" panose="02020603050405020304" pitchFamily="18" charset="0"/>
                <a:cs typeface="Times New Roman" panose="02020603050405020304" pitchFamily="18" charset="0"/>
              </a:rPr>
              <a:t>sense of identity and belonging. They reflect on ways that different groups use cultural practices </a:t>
            </a:r>
            <a:br>
              <a:rPr lang="en-AU" sz="1100" dirty="0">
                <a:effectLst/>
                <a:latin typeface="Arial" panose="020B0604020202020204" pitchFamily="34" charset="0"/>
                <a:ea typeface="Times New Roman" panose="02020603050405020304" pitchFamily="18" charset="0"/>
                <a:cs typeface="Times New Roman" panose="02020603050405020304" pitchFamily="18" charset="0"/>
              </a:rPr>
            </a:br>
            <a:r>
              <a:rPr lang="en-AU" sz="1100" dirty="0">
                <a:effectLst/>
                <a:latin typeface="Arial" panose="020B0604020202020204" pitchFamily="34" charset="0"/>
                <a:ea typeface="Times New Roman" panose="02020603050405020304" pitchFamily="18" charset="0"/>
                <a:cs typeface="Times New Roman" panose="02020603050405020304" pitchFamily="18" charset="0"/>
              </a:rPr>
              <a:t>and expressions to represent themselves. </a:t>
            </a:r>
            <a:r>
              <a:rPr lang="en-AU" sz="1100" b="1" dirty="0">
                <a:solidFill>
                  <a:srgbClr val="003399"/>
                </a:solidFill>
                <a:latin typeface="Arial" panose="020B0604020202020204" pitchFamily="34" charset="0"/>
                <a:cs typeface="Times New Roman" panose="02020603050405020304" pitchFamily="18" charset="0"/>
              </a:rPr>
              <a:t>Students participate in traditional Aboriginal games and Torres Strait Islander games using the Australian Government Yulunga </a:t>
            </a:r>
            <a:r>
              <a:rPr lang="en-AU" sz="1100" b="1" dirty="0">
                <a:solidFill>
                  <a:srgbClr val="003399"/>
                </a:solidFill>
                <a:latin typeface="Arial" panose="020B06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Traditional Indigenous Games</a:t>
            </a:r>
            <a:r>
              <a:rPr lang="en-AU" sz="1100" b="1" dirty="0">
                <a:solidFill>
                  <a:srgbClr val="003399"/>
                </a:solidFill>
                <a:latin typeface="Arial" panose="020B0604020202020204" pitchFamily="34" charset="0"/>
                <a:cs typeface="Times New Roman" panose="02020603050405020304" pitchFamily="18" charset="0"/>
              </a:rPr>
              <a:t> resource</a:t>
            </a:r>
            <a:r>
              <a:rPr lang="en-AU" sz="1100" dirty="0">
                <a:effectLst/>
                <a:latin typeface="Arial" panose="020B0604020202020204" pitchFamily="34" charset="0"/>
                <a:ea typeface="Times New Roman" panose="02020603050405020304" pitchFamily="18" charset="0"/>
                <a:cs typeface="Times New Roman" panose="02020603050405020304" pitchFamily="18" charset="0"/>
              </a:rPr>
              <a:t>, acknowledging the traditional language location of where the game originates from and where it is being introduced. </a:t>
            </a:r>
            <a:r>
              <a:rPr lang="en-AU" sz="1100" b="1" dirty="0">
                <a:solidFill>
                  <a:schemeClr val="bg2"/>
                </a:solidFill>
                <a:effectLst/>
                <a:latin typeface="Arial" panose="020B0604020202020204" pitchFamily="34" charset="0"/>
                <a:ea typeface="Times New Roman" panose="02020603050405020304" pitchFamily="18" charset="0"/>
                <a:cs typeface="Times New Roman" panose="02020603050405020304" pitchFamily="18" charset="0"/>
              </a:rPr>
              <a:t>They investigate ways the games foster respectful interactions between community members and value connections to land, sea, sky and waterways. </a:t>
            </a:r>
          </a:p>
          <a:p>
            <a:pPr>
              <a:spcBef>
                <a:spcPts val="200"/>
              </a:spcBef>
              <a:spcAft>
                <a:spcPts val="300"/>
              </a:spcAft>
            </a:pPr>
            <a:r>
              <a:rPr lang="en-AU" sz="1100" dirty="0">
                <a:effectLst/>
                <a:latin typeface="Arial" panose="020B0604020202020204" pitchFamily="34" charset="0"/>
                <a:ea typeface="Times New Roman" panose="02020603050405020304" pitchFamily="18" charset="0"/>
                <a:cs typeface="Times New Roman" panose="02020603050405020304" pitchFamily="18" charset="0"/>
              </a:rPr>
              <a:t>Students select a group who signify their identity through colour/s, dress and/or symbol/s and propose a way to celebrate the group in their local community.</a:t>
            </a:r>
          </a:p>
          <a:p>
            <a:pPr>
              <a:spcAft>
                <a:spcPts val="300"/>
              </a:spcAft>
            </a:pPr>
            <a:r>
              <a:rPr lang="en-AU" sz="1100" b="1" dirty="0">
                <a:effectLst/>
                <a:latin typeface="Arial" panose="020B0604020202020204" pitchFamily="34" charset="0"/>
                <a:ea typeface="Arial" panose="020B0604020202020204" pitchFamily="34" charset="0"/>
              </a:rPr>
              <a:t>Note: </a:t>
            </a:r>
            <a:r>
              <a:rPr lang="en-AU" sz="1100" dirty="0">
                <a:effectLst/>
                <a:latin typeface="Arial" panose="020B0604020202020204" pitchFamily="34" charset="0"/>
                <a:ea typeface="Arial" panose="020B0604020202020204" pitchFamily="34" charset="0"/>
              </a:rPr>
              <a:t>Through consultation with local Traditional Custodians/First Nations community members, students may be guided and given consent to engage in additional Aboriginal and Torres Strait Islander cultural practices and expressions, e.g. languages, totem constructions, traditional dance.</a:t>
            </a:r>
            <a:endParaRPr kumimoji="0" lang="en-AU" sz="1100" b="1" i="0" u="none" strike="noStrike" kern="1200" cap="none" spc="0" normalizeH="0" baseline="0" noProof="0" dirty="0">
              <a:ln>
                <a:noFill/>
              </a:ln>
              <a:solidFill>
                <a:srgbClr val="000000"/>
              </a:solidFill>
              <a:effectLst/>
              <a:uLnTx/>
              <a:uFillTx/>
              <a:latin typeface="Arial"/>
              <a:ea typeface="+mn-ea"/>
              <a:cs typeface="Arial"/>
            </a:endParaRPr>
          </a:p>
        </p:txBody>
      </p:sp>
      <p:pic>
        <p:nvPicPr>
          <p:cNvPr id="5" name="Picture 4">
            <a:extLst>
              <a:ext uri="{FF2B5EF4-FFF2-40B4-BE49-F238E27FC236}">
                <a16:creationId xmlns:a16="http://schemas.microsoft.com/office/drawing/2014/main" id="{26897D3A-A6FA-9E67-3455-A9650EBAE911}"/>
              </a:ext>
            </a:extLst>
          </p:cNvPr>
          <p:cNvPicPr>
            <a:picLocks noChangeAspect="1"/>
          </p:cNvPicPr>
          <p:nvPr/>
        </p:nvPicPr>
        <p:blipFill>
          <a:blip r:embed="rId4"/>
          <a:stretch>
            <a:fillRect/>
          </a:stretch>
        </p:blipFill>
        <p:spPr>
          <a:xfrm>
            <a:off x="826119" y="753488"/>
            <a:ext cx="7505700" cy="301548"/>
          </a:xfrm>
          <a:prstGeom prst="rect">
            <a:avLst/>
          </a:prstGeom>
        </p:spPr>
      </p:pic>
    </p:spTree>
    <p:extLst>
      <p:ext uri="{BB962C8B-B14F-4D97-AF65-F5344CB8AC3E}">
        <p14:creationId xmlns:p14="http://schemas.microsoft.com/office/powerpoint/2010/main" val="927185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3BEEE-7081-8EF9-3412-933D71E9755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BF6A8FA-06DE-8287-1505-50F170B58550}"/>
              </a:ext>
            </a:extLst>
          </p:cNvPr>
          <p:cNvSpPr/>
          <p:nvPr/>
        </p:nvSpPr>
        <p:spPr>
          <a:xfrm>
            <a:off x="179512" y="4587974"/>
            <a:ext cx="8784976" cy="4283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5A6EB735-ACDE-434A-C08C-68AA94FDFA36}"/>
              </a:ext>
            </a:extLst>
          </p:cNvPr>
          <p:cNvSpPr>
            <a:spLocks noGrp="1"/>
          </p:cNvSpPr>
          <p:nvPr>
            <p:ph type="title"/>
          </p:nvPr>
        </p:nvSpPr>
        <p:spPr>
          <a:xfrm>
            <a:off x="327025" y="204942"/>
            <a:ext cx="8530847" cy="429695"/>
          </a:xfrm>
        </p:spPr>
        <p:txBody>
          <a:bodyPr>
            <a:normAutofit/>
          </a:bodyPr>
          <a:lstStyle/>
          <a:p>
            <a:r>
              <a:rPr lang="en-AU" dirty="0"/>
              <a:t>Organising ideas: Country/Place</a:t>
            </a:r>
          </a:p>
        </p:txBody>
      </p:sp>
      <p:graphicFrame>
        <p:nvGraphicFramePr>
          <p:cNvPr id="3" name="Table 2">
            <a:extLst>
              <a:ext uri="{FF2B5EF4-FFF2-40B4-BE49-F238E27FC236}">
                <a16:creationId xmlns:a16="http://schemas.microsoft.com/office/drawing/2014/main" id="{9B6EA879-1AF8-DF1D-D21E-2083AFEFBD8B}"/>
              </a:ext>
            </a:extLst>
          </p:cNvPr>
          <p:cNvGraphicFramePr>
            <a:graphicFrameLocks noGrp="1"/>
          </p:cNvGraphicFramePr>
          <p:nvPr>
            <p:extLst>
              <p:ext uri="{D42A27DB-BD31-4B8C-83A1-F6EECF244321}">
                <p14:modId xmlns:p14="http://schemas.microsoft.com/office/powerpoint/2010/main" val="3657776901"/>
              </p:ext>
            </p:extLst>
          </p:nvPr>
        </p:nvGraphicFramePr>
        <p:xfrm>
          <a:off x="327025" y="749584"/>
          <a:ext cx="2048975" cy="1447133"/>
        </p:xfrm>
        <a:graphic>
          <a:graphicData uri="http://schemas.openxmlformats.org/drawingml/2006/table">
            <a:tbl>
              <a:tblPr firstRow="1" firstCol="1">
                <a:tableStyleId>{5940675A-B579-460E-94D1-54222C63F5DA}</a:tableStyleId>
              </a:tblPr>
              <a:tblGrid>
                <a:gridCol w="2048975">
                  <a:extLst>
                    <a:ext uri="{9D8B030D-6E8A-4147-A177-3AD203B41FA5}">
                      <a16:colId xmlns:a16="http://schemas.microsoft.com/office/drawing/2014/main" val="728336685"/>
                    </a:ext>
                  </a:extLst>
                </a:gridCol>
              </a:tblGrid>
              <a:tr h="265340">
                <a:tc>
                  <a:txBody>
                    <a:bodyPr/>
                    <a:lstStyle/>
                    <a:p>
                      <a:pPr>
                        <a:lnSpc>
                          <a:spcPct val="110000"/>
                        </a:lnSpc>
                        <a:spcBef>
                          <a:spcPts val="200"/>
                        </a:spcBef>
                        <a:spcAft>
                          <a:spcPts val="200"/>
                        </a:spcAft>
                      </a:pPr>
                      <a:r>
                        <a:rPr lang="en-AU" sz="1200" b="1" dirty="0">
                          <a:solidFill>
                            <a:schemeClr val="bg1"/>
                          </a:solidFill>
                          <a:effectLst/>
                        </a:rPr>
                        <a:t>Country/Place</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863484836"/>
                  </a:ext>
                </a:extLst>
              </a:tr>
              <a:tr h="1181793">
                <a:tc>
                  <a:txBody>
                    <a:bodyPr/>
                    <a:lstStyle/>
                    <a:p>
                      <a:pPr>
                        <a:lnSpc>
                          <a:spcPct val="110000"/>
                        </a:lnSpc>
                        <a:spcBef>
                          <a:spcPts val="200"/>
                        </a:spcBef>
                        <a:spcAft>
                          <a:spcPts val="200"/>
                        </a:spcAft>
                      </a:pPr>
                      <a:r>
                        <a:rPr lang="en-US" sz="900" b="0" dirty="0">
                          <a:solidFill>
                            <a:sysClr val="windowText" lastClr="000000"/>
                          </a:solidFill>
                          <a:effectLst/>
                        </a:rPr>
                        <a:t>First Nations communities of Australia maintain a deep connection to, and responsibility for, Country/Place and have holistic values and belief systems that are connected to the land, sea, sky and waterways. (A_TSICP1)</a:t>
                      </a:r>
                      <a:endParaRPr lang="en-AU" sz="900" b="0" dirty="0">
                        <a:solidFill>
                          <a:sysClr val="windowText" lastClr="000000"/>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3939548"/>
                  </a:ext>
                </a:extLst>
              </a:tr>
            </a:tbl>
          </a:graphicData>
        </a:graphic>
      </p:graphicFrame>
      <p:sp>
        <p:nvSpPr>
          <p:cNvPr id="6" name="TextBox 5">
            <a:extLst>
              <a:ext uri="{FF2B5EF4-FFF2-40B4-BE49-F238E27FC236}">
                <a16:creationId xmlns:a16="http://schemas.microsoft.com/office/drawing/2014/main" id="{0A5129FF-E4DF-FD67-BAFD-015EB2DBE8B9}"/>
              </a:ext>
            </a:extLst>
          </p:cNvPr>
          <p:cNvSpPr txBox="1"/>
          <p:nvPr/>
        </p:nvSpPr>
        <p:spPr>
          <a:xfrm>
            <a:off x="2515764" y="749584"/>
            <a:ext cx="6339524" cy="4098558"/>
          </a:xfrm>
          <a:prstGeom prst="rect">
            <a:avLst/>
          </a:prstGeom>
          <a:solidFill>
            <a:schemeClr val="bg1"/>
          </a:solidFill>
          <a:ln>
            <a:solidFill>
              <a:schemeClr val="bg1">
                <a:lumMod val="75000"/>
              </a:schemeClr>
            </a:solidFill>
          </a:ln>
        </p:spPr>
        <p:txBody>
          <a:bodyPr wrap="square" lIns="91440" tIns="45720" rIns="91440" bIns="45720" rtlCol="0" anchor="ctr">
            <a:spAutoFit/>
          </a:bodyPr>
          <a:lstStyle/>
          <a:p>
            <a:pPr lvl="0" defTabSz="685800" fontAlgn="auto">
              <a:spcBef>
                <a:spcPts val="0"/>
              </a:spcBef>
              <a:spcAft>
                <a:spcPts val="300"/>
              </a:spcAft>
              <a:defRPr/>
            </a:pPr>
            <a:r>
              <a:rPr kumimoji="0" lang="en-AU" sz="1200" b="1" i="0" u="none" strike="noStrike" kern="1200" cap="none" spc="0" normalizeH="0" baseline="0" noProof="0" dirty="0">
                <a:ln>
                  <a:noFill/>
                </a:ln>
                <a:solidFill>
                  <a:srgbClr val="000000"/>
                </a:solidFill>
                <a:effectLst/>
                <a:uLnTx/>
                <a:uFillTx/>
                <a:latin typeface="Arial"/>
                <a:ea typeface="+mn-ea"/>
                <a:cs typeface="Arial"/>
              </a:rPr>
              <a:t>Years </a:t>
            </a:r>
            <a:r>
              <a:rPr lang="en-US" sz="1200" b="1" dirty="0"/>
              <a:t>5–6 </a:t>
            </a:r>
            <a:r>
              <a:rPr kumimoji="0" lang="en-AU" sz="1200" b="1" i="0" u="none" strike="noStrike" kern="1200" cap="none" spc="0" normalizeH="0" baseline="0" noProof="0" dirty="0">
                <a:ln>
                  <a:noFill/>
                </a:ln>
                <a:solidFill>
                  <a:srgbClr val="000000"/>
                </a:solidFill>
                <a:effectLst/>
                <a:uLnTx/>
                <a:uFillTx/>
                <a:latin typeface="Arial"/>
                <a:ea typeface="+mn-ea"/>
                <a:cs typeface="Arial"/>
              </a:rPr>
              <a:t>Unit 2 — Empowering identities for belonging</a:t>
            </a:r>
          </a:p>
          <a:p>
            <a:pPr>
              <a:spcBef>
                <a:spcPts val="0"/>
              </a:spcBef>
              <a:spcAft>
                <a:spcPts val="300"/>
              </a:spcAft>
            </a:pPr>
            <a:r>
              <a:rPr lang="en-AU" sz="1000" dirty="0">
                <a:effectLst/>
                <a:latin typeface="Arial" panose="020B0604020202020204" pitchFamily="34" charset="0"/>
                <a:ea typeface="Times New Roman" panose="02020603050405020304" pitchFamily="18" charset="0"/>
                <a:cs typeface="Times New Roman" panose="02020603050405020304" pitchFamily="18" charset="0"/>
              </a:rPr>
              <a:t>In this unit, students explore how personal strengths, family, peers and popular culture can influence their choices (e.g. clothing, activities, music) and contribute to the development of their identity. They share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cultural practices (e.g. location of language, connection to Country/Place, stories and values) that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contribute to their identity and explain how the ability to appreciate other cultures and backgrounds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assists in the development of social awareness. Students explore ways the school and the local community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celebrate culture and examine how showing empathy during intercultural experiences shapes identities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and supports relationship building, cultural resilience and sustains respectful interactions. </a:t>
            </a:r>
          </a:p>
          <a:p>
            <a:pPr>
              <a:spcBef>
                <a:spcPts val="200"/>
              </a:spcBef>
              <a:spcAft>
                <a:spcPts val="300"/>
              </a:spcAft>
            </a:pPr>
            <a:r>
              <a:rPr lang="en-AU" sz="1000" dirty="0">
                <a:effectLst/>
                <a:latin typeface="Arial" panose="020B0604020202020204" pitchFamily="34" charset="0"/>
                <a:ea typeface="Times New Roman" panose="02020603050405020304" pitchFamily="18" charset="0"/>
                <a:cs typeface="Times New Roman" panose="02020603050405020304" pitchFamily="18" charset="0"/>
              </a:rPr>
              <a:t>Students examine values, beliefs and cultural practices and expressions of Aboriginal cultures and Torres Strait Islander cultures with connection to ‘Country/Place’ (e.g. language use, kinship systems, hunting and gathering food, ceremonial gatherings, traditional dress, storytelling and games) and how this conveys meaning and influences Aboriginal Peoples and Torres Strait Islander Peoples’ sense of identity and belonging. They reflect on ways that different groups use cultural practices and expressions to represent themselves. Students participate in traditional Aboriginal games and Torres Strait Islander games using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the Australian Government Yulunga </a:t>
            </a:r>
            <a:r>
              <a:rPr lang="en-AU" sz="1000" strike="noStrike" dirty="0">
                <a:effectLst/>
                <a:latin typeface="Arial" panose="020B06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Traditional Indigenous Games</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 resource, acknowledging the traditional language location of where the game originates from and where it is being introduced. </a:t>
            </a:r>
            <a:r>
              <a:rPr lang="en-AU" sz="1000" b="1" dirty="0">
                <a:solidFill>
                  <a:schemeClr val="bg2"/>
                </a:solidFill>
                <a:effectLst/>
                <a:latin typeface="Arial" panose="020B0604020202020204" pitchFamily="34" charset="0"/>
                <a:ea typeface="Times New Roman" panose="02020603050405020304" pitchFamily="18" charset="0"/>
                <a:cs typeface="Times New Roman" panose="02020603050405020304" pitchFamily="18" charset="0"/>
              </a:rPr>
              <a:t>They investigate ways the games foster respectful interactions between community members and value connections </a:t>
            </a:r>
            <a:br>
              <a:rPr lang="en-AU" sz="1000" b="1" dirty="0">
                <a:solidFill>
                  <a:schemeClr val="bg2"/>
                </a:solidFill>
                <a:effectLst/>
                <a:latin typeface="Arial" panose="020B0604020202020204" pitchFamily="34" charset="0"/>
                <a:ea typeface="Times New Roman" panose="02020603050405020304" pitchFamily="18" charset="0"/>
                <a:cs typeface="Times New Roman" panose="02020603050405020304" pitchFamily="18" charset="0"/>
              </a:rPr>
            </a:br>
            <a:r>
              <a:rPr lang="en-AU" sz="1000" b="1" dirty="0">
                <a:solidFill>
                  <a:schemeClr val="bg2"/>
                </a:solidFill>
                <a:effectLst/>
                <a:latin typeface="Arial" panose="020B0604020202020204" pitchFamily="34" charset="0"/>
                <a:ea typeface="Times New Roman" panose="02020603050405020304" pitchFamily="18" charset="0"/>
                <a:cs typeface="Times New Roman" panose="02020603050405020304" pitchFamily="18" charset="0"/>
              </a:rPr>
              <a:t>to land, sea, sky and waterways. </a:t>
            </a:r>
          </a:p>
          <a:p>
            <a:pPr>
              <a:spcBef>
                <a:spcPts val="200"/>
              </a:spcBef>
              <a:spcAft>
                <a:spcPts val="300"/>
              </a:spcAft>
            </a:pPr>
            <a:r>
              <a:rPr lang="en-AU" sz="1000" dirty="0">
                <a:effectLst/>
                <a:latin typeface="Arial" panose="020B0604020202020204" pitchFamily="34" charset="0"/>
                <a:ea typeface="Times New Roman" panose="02020603050405020304" pitchFamily="18" charset="0"/>
                <a:cs typeface="Times New Roman" panose="02020603050405020304" pitchFamily="18" charset="0"/>
              </a:rPr>
              <a:t>Students select a group who signify their identity through colour/s, dress and/or symbol/s and propose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a way to celebrate the group in their local community.</a:t>
            </a:r>
          </a:p>
          <a:p>
            <a:pPr>
              <a:spcAft>
                <a:spcPts val="300"/>
              </a:spcAft>
            </a:pPr>
            <a:r>
              <a:rPr lang="en-AU" sz="1000" b="1" dirty="0">
                <a:effectLst/>
                <a:latin typeface="Arial" panose="020B0604020202020204" pitchFamily="34" charset="0"/>
                <a:ea typeface="Arial" panose="020B0604020202020204" pitchFamily="34" charset="0"/>
              </a:rPr>
              <a:t>Note: </a:t>
            </a:r>
            <a:r>
              <a:rPr lang="en-AU" sz="1000" dirty="0">
                <a:effectLst/>
                <a:latin typeface="Arial" panose="020B0604020202020204" pitchFamily="34" charset="0"/>
                <a:ea typeface="Arial" panose="020B0604020202020204" pitchFamily="34" charset="0"/>
              </a:rPr>
              <a:t>Through consultation with local Traditional Custodians/First Nations community members, students may be guided and given consent to engage in additional Aboriginal and Torres Strait Islander cultural practices and expressions, e.g. languages, totem constructions, traditional dance.</a:t>
            </a:r>
            <a:endParaRPr kumimoji="0" lang="en-AU" sz="1000" b="1" i="0" u="none" strike="noStrike" kern="120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4024832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C6B17-CCC7-EADF-311C-A121CD959A6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FC32E5-219D-75D4-4BC3-E0233649B4A5}"/>
              </a:ext>
            </a:extLst>
          </p:cNvPr>
          <p:cNvSpPr/>
          <p:nvPr/>
        </p:nvSpPr>
        <p:spPr>
          <a:xfrm>
            <a:off x="179512" y="4587974"/>
            <a:ext cx="8784976" cy="4283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EF2E2FCC-51A8-8464-B2B9-6B5295A26512}"/>
              </a:ext>
            </a:extLst>
          </p:cNvPr>
          <p:cNvSpPr>
            <a:spLocks noGrp="1"/>
          </p:cNvSpPr>
          <p:nvPr>
            <p:ph type="title"/>
          </p:nvPr>
        </p:nvSpPr>
        <p:spPr>
          <a:xfrm>
            <a:off x="327025" y="204942"/>
            <a:ext cx="8530847" cy="429695"/>
          </a:xfrm>
        </p:spPr>
        <p:txBody>
          <a:bodyPr>
            <a:normAutofit/>
          </a:bodyPr>
          <a:lstStyle/>
          <a:p>
            <a:r>
              <a:rPr lang="en-AU" dirty="0"/>
              <a:t>Organising ideas: Culture</a:t>
            </a:r>
          </a:p>
        </p:txBody>
      </p:sp>
      <p:sp>
        <p:nvSpPr>
          <p:cNvPr id="7" name="TextBox 6">
            <a:extLst>
              <a:ext uri="{FF2B5EF4-FFF2-40B4-BE49-F238E27FC236}">
                <a16:creationId xmlns:a16="http://schemas.microsoft.com/office/drawing/2014/main" id="{641A3926-198A-6AA8-50D9-8BB4325011B5}"/>
              </a:ext>
            </a:extLst>
          </p:cNvPr>
          <p:cNvSpPr txBox="1"/>
          <p:nvPr/>
        </p:nvSpPr>
        <p:spPr>
          <a:xfrm>
            <a:off x="2515764" y="749584"/>
            <a:ext cx="6339524" cy="4098558"/>
          </a:xfrm>
          <a:prstGeom prst="rect">
            <a:avLst/>
          </a:prstGeom>
          <a:solidFill>
            <a:schemeClr val="bg1"/>
          </a:solidFill>
          <a:ln>
            <a:solidFill>
              <a:schemeClr val="bg1">
                <a:lumMod val="75000"/>
              </a:schemeClr>
            </a:solidFill>
          </a:ln>
        </p:spPr>
        <p:txBody>
          <a:bodyPr wrap="square" lIns="91440" tIns="45720" rIns="91440" bIns="45720" rtlCol="0" anchor="ctr">
            <a:spAutoFit/>
          </a:bodyPr>
          <a:lstStyle/>
          <a:p>
            <a:pPr lvl="0" defTabSz="685800" fontAlgn="auto">
              <a:spcBef>
                <a:spcPts val="0"/>
              </a:spcBef>
              <a:spcAft>
                <a:spcPts val="300"/>
              </a:spcAft>
              <a:defRPr/>
            </a:pPr>
            <a:r>
              <a:rPr kumimoji="0" lang="en-AU" sz="1200" b="1" i="0" u="none" strike="noStrike" kern="1200" cap="none" spc="0" normalizeH="0" baseline="0" noProof="0" dirty="0">
                <a:ln>
                  <a:noFill/>
                </a:ln>
                <a:solidFill>
                  <a:srgbClr val="000000"/>
                </a:solidFill>
                <a:effectLst/>
                <a:uLnTx/>
                <a:uFillTx/>
                <a:latin typeface="Arial"/>
                <a:ea typeface="+mn-ea"/>
                <a:cs typeface="Arial"/>
              </a:rPr>
              <a:t>Years </a:t>
            </a:r>
            <a:r>
              <a:rPr lang="en-US" sz="1200" b="1" dirty="0"/>
              <a:t>5–6 </a:t>
            </a:r>
            <a:r>
              <a:rPr kumimoji="0" lang="en-AU" sz="1200" b="1" i="0" u="none" strike="noStrike" kern="1200" cap="none" spc="0" normalizeH="0" baseline="0" noProof="0" dirty="0">
                <a:ln>
                  <a:noFill/>
                </a:ln>
                <a:solidFill>
                  <a:srgbClr val="000000"/>
                </a:solidFill>
                <a:effectLst/>
                <a:uLnTx/>
                <a:uFillTx/>
                <a:latin typeface="Arial"/>
                <a:ea typeface="+mn-ea"/>
                <a:cs typeface="Arial"/>
              </a:rPr>
              <a:t>Unit 2 — Empowering identities for belonging</a:t>
            </a:r>
          </a:p>
          <a:p>
            <a:pPr>
              <a:spcBef>
                <a:spcPts val="0"/>
              </a:spcBef>
              <a:spcAft>
                <a:spcPts val="300"/>
              </a:spcAft>
            </a:pPr>
            <a:r>
              <a:rPr lang="en-AU" sz="1000" dirty="0">
                <a:effectLst/>
                <a:latin typeface="Arial" panose="020B0604020202020204" pitchFamily="34" charset="0"/>
                <a:ea typeface="Times New Roman" panose="02020603050405020304" pitchFamily="18" charset="0"/>
                <a:cs typeface="Times New Roman" panose="02020603050405020304" pitchFamily="18" charset="0"/>
              </a:rPr>
              <a:t>In this unit, students explore how personal strengths, family, peers and popular culture can influence their choices (e.g. clothing, activities, music) and contribute to the development of their identity. </a:t>
            </a:r>
            <a:r>
              <a:rPr lang="en-AU" sz="1000" b="1" dirty="0">
                <a:solidFill>
                  <a:srgbClr val="003399"/>
                </a:solidFill>
                <a:effectLst/>
                <a:latin typeface="Arial" panose="020B0604020202020204" pitchFamily="34" charset="0"/>
                <a:ea typeface="Times New Roman" panose="02020603050405020304" pitchFamily="18" charset="0"/>
                <a:cs typeface="Times New Roman" panose="02020603050405020304" pitchFamily="18" charset="0"/>
              </a:rPr>
              <a:t>They share cultural practices (e.g. location of language, connection to Country/Place, stories and values) </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that contribute to their identity and explain how the ability to appreciate other cultures and backgrounds assists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in the development of social awareness. Students explore ways the school and the local community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celebrate culture and examine how showing empathy during intercultural experiences shapes identities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and supports relationship building, cultural resilience and sustains respectful interactions. </a:t>
            </a:r>
          </a:p>
          <a:p>
            <a:pPr>
              <a:spcBef>
                <a:spcPts val="200"/>
              </a:spcBef>
              <a:spcAft>
                <a:spcPts val="300"/>
              </a:spcAft>
            </a:pPr>
            <a:r>
              <a:rPr lang="en-AU" sz="1000" dirty="0">
                <a:effectLst/>
                <a:latin typeface="Arial" panose="020B0604020202020204" pitchFamily="34" charset="0"/>
                <a:ea typeface="Times New Roman" panose="02020603050405020304" pitchFamily="18" charset="0"/>
                <a:cs typeface="Times New Roman" panose="02020603050405020304" pitchFamily="18" charset="0"/>
              </a:rPr>
              <a:t>Students </a:t>
            </a:r>
            <a:r>
              <a:rPr lang="en-AU" sz="1000" b="1" dirty="0">
                <a:solidFill>
                  <a:srgbClr val="003399"/>
                </a:solidFill>
                <a:effectLst/>
                <a:latin typeface="Arial" panose="020B0604020202020204" pitchFamily="34" charset="0"/>
                <a:ea typeface="Times New Roman" panose="02020603050405020304" pitchFamily="18" charset="0"/>
                <a:cs typeface="Times New Roman" panose="02020603050405020304" pitchFamily="18" charset="0"/>
              </a:rPr>
              <a:t>examine values, beliefs and cultural practices and expressions of Aboriginal cultures</a:t>
            </a:r>
            <a:r>
              <a:rPr lang="en-AU" sz="1000" dirty="0">
                <a:solidFill>
                  <a:srgbClr val="003399"/>
                </a:solidFill>
                <a:effectLst/>
                <a:latin typeface="Arial" panose="020B0604020202020204" pitchFamily="34" charset="0"/>
                <a:ea typeface="Times New Roman" panose="02020603050405020304" pitchFamily="18" charset="0"/>
                <a:cs typeface="Times New Roman" panose="02020603050405020304" pitchFamily="18" charset="0"/>
              </a:rPr>
              <a:t> and </a:t>
            </a:r>
            <a:r>
              <a:rPr lang="en-AU" sz="1000" b="1" dirty="0">
                <a:solidFill>
                  <a:srgbClr val="003399"/>
                </a:solidFill>
                <a:effectLst/>
                <a:latin typeface="Arial" panose="020B0604020202020204" pitchFamily="34" charset="0"/>
                <a:ea typeface="Times New Roman" panose="02020603050405020304" pitchFamily="18" charset="0"/>
                <a:cs typeface="Times New Roman" panose="02020603050405020304" pitchFamily="18" charset="0"/>
              </a:rPr>
              <a:t>Torres Strait Islander cultures </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with connection to ‘Country/Place’ </a:t>
            </a:r>
            <a:r>
              <a:rPr lang="en-AU" sz="1000" b="1" dirty="0">
                <a:solidFill>
                  <a:srgbClr val="003399"/>
                </a:solidFill>
                <a:effectLst/>
                <a:latin typeface="Arial" panose="020B0604020202020204" pitchFamily="34" charset="0"/>
                <a:ea typeface="Times New Roman" panose="02020603050405020304" pitchFamily="18" charset="0"/>
                <a:cs typeface="Times New Roman" panose="02020603050405020304" pitchFamily="18" charset="0"/>
              </a:rPr>
              <a:t>(e.g. language use, </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kinship systems,</a:t>
            </a:r>
            <a:r>
              <a:rPr lang="en-AU" sz="10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a:t>
            </a:r>
            <a:r>
              <a:rPr lang="en-AU" sz="1000" b="1" dirty="0">
                <a:solidFill>
                  <a:srgbClr val="003399"/>
                </a:solidFill>
                <a:effectLst/>
                <a:latin typeface="Arial" panose="020B0604020202020204" pitchFamily="34" charset="0"/>
                <a:ea typeface="Times New Roman" panose="02020603050405020304" pitchFamily="18" charset="0"/>
                <a:cs typeface="Times New Roman" panose="02020603050405020304" pitchFamily="18" charset="0"/>
              </a:rPr>
              <a:t>hunting and gathering food, ceremonial gatherings, traditional dress, storytelling and games) </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and how this conveys meaning and influences Aboriginal Peoples and Torres Strait Islander Peoples’ sense of identity and belonging. They reflect on ways that different groups use cultural practices and expressions to represent themselves. </a:t>
            </a:r>
            <a:r>
              <a:rPr lang="en-AU" sz="1000" b="1" dirty="0">
                <a:solidFill>
                  <a:srgbClr val="003399"/>
                </a:solidFill>
                <a:effectLst/>
                <a:latin typeface="Arial" panose="020B0604020202020204" pitchFamily="34" charset="0"/>
                <a:ea typeface="Times New Roman" panose="02020603050405020304" pitchFamily="18" charset="0"/>
                <a:cs typeface="Times New Roman" panose="02020603050405020304" pitchFamily="18" charset="0"/>
              </a:rPr>
              <a:t>Students participate in traditional Aboriginal games and Torres Strait Islander games </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using the Australian Government Yulunga </a:t>
            </a:r>
            <a:r>
              <a:rPr lang="en-AU" sz="1000" strike="noStrike" dirty="0">
                <a:effectLst/>
                <a:latin typeface="Arial" panose="020B06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Traditional Indigenous Games</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 resource, acknowledging the traditional language location of where the game originates from and where it is being introduced. They investigate ways the games foster respectful interactions between community members and value connections to land, sea, sky and waterways. </a:t>
            </a:r>
          </a:p>
          <a:p>
            <a:pPr>
              <a:spcBef>
                <a:spcPts val="200"/>
              </a:spcBef>
              <a:spcAft>
                <a:spcPts val="300"/>
              </a:spcAft>
            </a:pPr>
            <a:r>
              <a:rPr lang="en-AU" sz="1000" dirty="0">
                <a:effectLst/>
                <a:latin typeface="Arial" panose="020B0604020202020204" pitchFamily="34" charset="0"/>
                <a:ea typeface="Times New Roman" panose="02020603050405020304" pitchFamily="18" charset="0"/>
                <a:cs typeface="Times New Roman" panose="02020603050405020304" pitchFamily="18" charset="0"/>
              </a:rPr>
              <a:t>Students select a group who signify their identity through colour/s, dress and/or symbol/s and propose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a way to celebrate the group in their local community.</a:t>
            </a:r>
          </a:p>
          <a:p>
            <a:pPr>
              <a:spcAft>
                <a:spcPts val="300"/>
              </a:spcAft>
            </a:pPr>
            <a:r>
              <a:rPr lang="en-AU" sz="1000" dirty="0">
                <a:effectLst/>
                <a:latin typeface="Arial" panose="020B0604020202020204" pitchFamily="34" charset="0"/>
                <a:ea typeface="Arial" panose="020B0604020202020204" pitchFamily="34" charset="0"/>
              </a:rPr>
              <a:t>Note: Through consultation with local Traditional Custodians/First Nations community members, students </a:t>
            </a:r>
            <a:br>
              <a:rPr lang="en-AU" sz="1000" dirty="0">
                <a:effectLst/>
                <a:latin typeface="Arial" panose="020B0604020202020204" pitchFamily="34" charset="0"/>
                <a:ea typeface="Arial" panose="020B0604020202020204" pitchFamily="34" charset="0"/>
              </a:rPr>
            </a:br>
            <a:r>
              <a:rPr lang="en-AU" sz="1000" dirty="0">
                <a:effectLst/>
                <a:latin typeface="Arial" panose="020B0604020202020204" pitchFamily="34" charset="0"/>
                <a:ea typeface="Arial" panose="020B0604020202020204" pitchFamily="34" charset="0"/>
              </a:rPr>
              <a:t>may be guided and given consent to engage in additional Aboriginal and Torres Strait Islander cultural practices and expressions, e.g. languages, totem constructions, traditional dance.</a:t>
            </a:r>
            <a:endParaRPr kumimoji="0" lang="en-AU" sz="1000" b="1" i="0" u="none" strike="noStrike" kern="1200" cap="none" spc="0" normalizeH="0" baseline="0" noProof="0" dirty="0">
              <a:ln>
                <a:noFill/>
              </a:ln>
              <a:solidFill>
                <a:srgbClr val="000000"/>
              </a:solidFill>
              <a:effectLst/>
              <a:uLnTx/>
              <a:uFillTx/>
              <a:latin typeface="Arial"/>
              <a:ea typeface="+mn-ea"/>
              <a:cs typeface="Arial"/>
            </a:endParaRPr>
          </a:p>
        </p:txBody>
      </p:sp>
      <p:graphicFrame>
        <p:nvGraphicFramePr>
          <p:cNvPr id="8" name="Table 7">
            <a:extLst>
              <a:ext uri="{FF2B5EF4-FFF2-40B4-BE49-F238E27FC236}">
                <a16:creationId xmlns:a16="http://schemas.microsoft.com/office/drawing/2014/main" id="{AC194309-18F7-81B0-4FC5-94309052E901}"/>
              </a:ext>
            </a:extLst>
          </p:cNvPr>
          <p:cNvGraphicFramePr>
            <a:graphicFrameLocks noGrp="1"/>
          </p:cNvGraphicFramePr>
          <p:nvPr>
            <p:extLst>
              <p:ext uri="{D42A27DB-BD31-4B8C-83A1-F6EECF244321}">
                <p14:modId xmlns:p14="http://schemas.microsoft.com/office/powerpoint/2010/main" val="1435564846"/>
              </p:ext>
            </p:extLst>
          </p:nvPr>
        </p:nvGraphicFramePr>
        <p:xfrm>
          <a:off x="327025" y="745369"/>
          <a:ext cx="2027375" cy="2567458"/>
        </p:xfrm>
        <a:graphic>
          <a:graphicData uri="http://schemas.openxmlformats.org/drawingml/2006/table">
            <a:tbl>
              <a:tblPr firstRow="1" firstCol="1">
                <a:tableStyleId>{5940675A-B579-460E-94D1-54222C63F5DA}</a:tableStyleId>
              </a:tblPr>
              <a:tblGrid>
                <a:gridCol w="2027375">
                  <a:extLst>
                    <a:ext uri="{9D8B030D-6E8A-4147-A177-3AD203B41FA5}">
                      <a16:colId xmlns:a16="http://schemas.microsoft.com/office/drawing/2014/main" val="2980049781"/>
                    </a:ext>
                  </a:extLst>
                </a:gridCol>
              </a:tblGrid>
              <a:tr h="231986">
                <a:tc>
                  <a:txBody>
                    <a:bodyPr/>
                    <a:lstStyle/>
                    <a:p>
                      <a:pPr>
                        <a:lnSpc>
                          <a:spcPct val="110000"/>
                        </a:lnSpc>
                        <a:spcBef>
                          <a:spcPts val="200"/>
                        </a:spcBef>
                        <a:spcAft>
                          <a:spcPts val="200"/>
                        </a:spcAft>
                      </a:pPr>
                      <a:r>
                        <a:rPr lang="en-AU" sz="1200" b="1" dirty="0">
                          <a:solidFill>
                            <a:schemeClr val="bg1"/>
                          </a:solidFill>
                          <a:effectLst/>
                        </a:rPr>
                        <a:t>Culture</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C0D89"/>
                    </a:solidFill>
                  </a:tcPr>
                </a:tc>
                <a:extLst>
                  <a:ext uri="{0D108BD9-81ED-4DB2-BD59-A6C34878D82A}">
                    <a16:rowId xmlns:a16="http://schemas.microsoft.com/office/drawing/2014/main" val="4047984225"/>
                  </a:ext>
                </a:extLst>
              </a:tr>
              <a:tr h="1530802">
                <a:tc>
                  <a:txBody>
                    <a:bodyPr/>
                    <a:lstStyle/>
                    <a:p>
                      <a:pPr>
                        <a:lnSpc>
                          <a:spcPct val="110000"/>
                        </a:lnSpc>
                        <a:spcBef>
                          <a:spcPts val="200"/>
                        </a:spcBef>
                        <a:spcAft>
                          <a:spcPts val="200"/>
                        </a:spcAft>
                      </a:pPr>
                      <a:r>
                        <a:rPr lang="en-US" sz="900" b="0" dirty="0">
                          <a:solidFill>
                            <a:sysClr val="windowText" lastClr="000000"/>
                          </a:solidFill>
                          <a:effectLst/>
                        </a:rPr>
                        <a:t>First Nations Australian societies are diverse and have distinct cultural expressions such as language, customs and beliefs. As First Nations Peoples of Australia they have the right to maintain, control, protect and develop their cultural expressions, while also maintaining the right to control, protect and develop culture </a:t>
                      </a:r>
                      <a:br>
                        <a:rPr lang="en-US" sz="900" b="0" dirty="0">
                          <a:solidFill>
                            <a:sysClr val="windowText" lastClr="000000"/>
                          </a:solidFill>
                          <a:effectLst/>
                        </a:rPr>
                      </a:br>
                      <a:r>
                        <a:rPr lang="en-US" sz="900" b="0" dirty="0">
                          <a:solidFill>
                            <a:sysClr val="windowText" lastClr="000000"/>
                          </a:solidFill>
                          <a:effectLst/>
                        </a:rPr>
                        <a:t>as Indigenous Cultural and Intellectual Property. (A_TSIC1)</a:t>
                      </a:r>
                      <a:endParaRPr lang="en-AU" sz="900" b="0" dirty="0">
                        <a:solidFill>
                          <a:sysClr val="windowText" lastClr="000000"/>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4283501"/>
                  </a:ext>
                </a:extLst>
              </a:tr>
              <a:tr h="631238">
                <a:tc>
                  <a:txBody>
                    <a:bodyPr/>
                    <a:lstStyle/>
                    <a:p>
                      <a:pPr>
                        <a:lnSpc>
                          <a:spcPct val="105000"/>
                        </a:lnSpc>
                        <a:spcAft>
                          <a:spcPts val="800"/>
                        </a:spcAft>
                        <a:tabLst>
                          <a:tab pos="144145" algn="l"/>
                        </a:tabLst>
                      </a:pPr>
                      <a:r>
                        <a:rPr lang="en-US" sz="900" b="0" kern="0" dirty="0">
                          <a:solidFill>
                            <a:schemeClr val="tx1"/>
                          </a:solidFill>
                          <a:effectLst/>
                        </a:rPr>
                        <a:t>First Nations Australians’ ways of life reflect unique ways of being, knowing, thinking and doing. (A_TSIC2)</a:t>
                      </a:r>
                      <a:endParaRPr lang="en-AU" sz="1000" b="0" kern="10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7287049"/>
                  </a:ext>
                </a:extLst>
              </a:tr>
            </a:tbl>
          </a:graphicData>
        </a:graphic>
      </p:graphicFrame>
    </p:spTree>
    <p:extLst>
      <p:ext uri="{BB962C8B-B14F-4D97-AF65-F5344CB8AC3E}">
        <p14:creationId xmlns:p14="http://schemas.microsoft.com/office/powerpoint/2010/main" val="1311798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E1737-85B8-0C06-1308-7E26603B21A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63BBD6F-1793-88F4-897D-52621E77A66E}"/>
              </a:ext>
            </a:extLst>
          </p:cNvPr>
          <p:cNvSpPr/>
          <p:nvPr/>
        </p:nvSpPr>
        <p:spPr>
          <a:xfrm>
            <a:off x="179512" y="4587974"/>
            <a:ext cx="8784976" cy="4283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68052D9F-76E0-9102-9DD6-089DEAF83C03}"/>
              </a:ext>
            </a:extLst>
          </p:cNvPr>
          <p:cNvSpPr>
            <a:spLocks noGrp="1"/>
          </p:cNvSpPr>
          <p:nvPr>
            <p:ph type="title"/>
          </p:nvPr>
        </p:nvSpPr>
        <p:spPr>
          <a:xfrm>
            <a:off x="327025" y="204942"/>
            <a:ext cx="8530847" cy="429695"/>
          </a:xfrm>
        </p:spPr>
        <p:txBody>
          <a:bodyPr>
            <a:normAutofit/>
          </a:bodyPr>
          <a:lstStyle/>
          <a:p>
            <a:r>
              <a:rPr lang="en-AU" dirty="0"/>
              <a:t>Organising ideas: People</a:t>
            </a:r>
          </a:p>
        </p:txBody>
      </p:sp>
      <p:graphicFrame>
        <p:nvGraphicFramePr>
          <p:cNvPr id="5" name="Table 4">
            <a:extLst>
              <a:ext uri="{FF2B5EF4-FFF2-40B4-BE49-F238E27FC236}">
                <a16:creationId xmlns:a16="http://schemas.microsoft.com/office/drawing/2014/main" id="{4DECCC1A-6C44-E73C-6095-46C762602DED}"/>
              </a:ext>
            </a:extLst>
          </p:cNvPr>
          <p:cNvGraphicFramePr>
            <a:graphicFrameLocks noGrp="1"/>
          </p:cNvGraphicFramePr>
          <p:nvPr/>
        </p:nvGraphicFramePr>
        <p:xfrm>
          <a:off x="327025" y="749584"/>
          <a:ext cx="2056175" cy="3786416"/>
        </p:xfrm>
        <a:graphic>
          <a:graphicData uri="http://schemas.openxmlformats.org/drawingml/2006/table">
            <a:tbl>
              <a:tblPr firstRow="1" firstCol="1">
                <a:tableStyleId>{5940675A-B579-460E-94D1-54222C63F5DA}</a:tableStyleId>
              </a:tblPr>
              <a:tblGrid>
                <a:gridCol w="2056175">
                  <a:extLst>
                    <a:ext uri="{9D8B030D-6E8A-4147-A177-3AD203B41FA5}">
                      <a16:colId xmlns:a16="http://schemas.microsoft.com/office/drawing/2014/main" val="3981575312"/>
                    </a:ext>
                  </a:extLst>
                </a:gridCol>
              </a:tblGrid>
              <a:tr h="222757">
                <a:tc>
                  <a:txBody>
                    <a:bodyPr/>
                    <a:lstStyle/>
                    <a:p>
                      <a:pPr>
                        <a:lnSpc>
                          <a:spcPct val="110000"/>
                        </a:lnSpc>
                        <a:spcBef>
                          <a:spcPts val="200"/>
                        </a:spcBef>
                        <a:spcAft>
                          <a:spcPts val="200"/>
                        </a:spcAft>
                      </a:pPr>
                      <a:r>
                        <a:rPr lang="en-AU" sz="1200" b="1" dirty="0">
                          <a:solidFill>
                            <a:schemeClr val="bg1"/>
                          </a:solidFill>
                          <a:effectLst/>
                        </a:rPr>
                        <a:t>People</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A9262"/>
                    </a:solidFill>
                  </a:tcPr>
                </a:tc>
                <a:extLst>
                  <a:ext uri="{0D108BD9-81ED-4DB2-BD59-A6C34878D82A}">
                    <a16:rowId xmlns:a16="http://schemas.microsoft.com/office/drawing/2014/main" val="3780847494"/>
                  </a:ext>
                </a:extLst>
              </a:tr>
              <a:tr h="1597324">
                <a:tc>
                  <a:txBody>
                    <a:bodyPr/>
                    <a:lstStyle/>
                    <a:p>
                      <a:pPr>
                        <a:lnSpc>
                          <a:spcPct val="110000"/>
                        </a:lnSpc>
                        <a:spcBef>
                          <a:spcPts val="200"/>
                        </a:spcBef>
                        <a:spcAft>
                          <a:spcPts val="200"/>
                        </a:spcAft>
                      </a:pPr>
                      <a:r>
                        <a:rPr lang="en-US" sz="900" b="0" dirty="0">
                          <a:solidFill>
                            <a:sysClr val="windowText" lastClr="000000"/>
                          </a:solidFill>
                          <a:effectLst/>
                        </a:rPr>
                        <a:t>Australia has 2 distinct First Nations Peoples; each encompasses a diversity of nations across Australia. Aboriginal Peoples are the first peoples of Australia and have occupied the Australian continent for more than 60,000 years. Torres Strait Islander Peoples are the First Nations Peoples of the Torres Strait and have occupied the region for over 4,000 years. (A_TSIP1)</a:t>
                      </a:r>
                      <a:endParaRPr lang="en-AU" sz="900" b="0" dirty="0">
                        <a:solidFill>
                          <a:sysClr val="windowText" lastClr="000000"/>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5349862"/>
                  </a:ext>
                </a:extLst>
              </a:tr>
              <a:tr h="986504">
                <a:tc>
                  <a:txBody>
                    <a:bodyPr/>
                    <a:lstStyle/>
                    <a:p>
                      <a:pPr>
                        <a:lnSpc>
                          <a:spcPct val="105000"/>
                        </a:lnSpc>
                        <a:spcAft>
                          <a:spcPts val="800"/>
                        </a:spcAft>
                        <a:tabLst>
                          <a:tab pos="144145" algn="l"/>
                        </a:tabLst>
                      </a:pPr>
                      <a:r>
                        <a:rPr lang="en-US" sz="900" b="0" kern="0" dirty="0">
                          <a:solidFill>
                            <a:schemeClr val="tx1"/>
                          </a:solidFill>
                          <a:effectLst/>
                        </a:rPr>
                        <a:t>First Nations Australians have sophisticated political, economic and social organisation systems, which include family and kinship structures, laws, traditions, customs, land tenure systems and protocols for strong governance and authority. (A_TSIP2)</a:t>
                      </a:r>
                      <a:endParaRPr lang="en-AU" sz="1000" b="0" kern="10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9715668"/>
                  </a:ext>
                </a:extLst>
              </a:tr>
              <a:tr h="800743">
                <a:tc>
                  <a:txBody>
                    <a:bodyPr/>
                    <a:lstStyle/>
                    <a:p>
                      <a:pPr>
                        <a:lnSpc>
                          <a:spcPct val="105000"/>
                        </a:lnSpc>
                        <a:spcAft>
                          <a:spcPts val="800"/>
                        </a:spcAft>
                        <a:tabLst>
                          <a:tab pos="144145" algn="l"/>
                        </a:tabLst>
                      </a:pPr>
                      <a:r>
                        <a:rPr lang="en-US" sz="900" b="0" kern="0" dirty="0">
                          <a:solidFill>
                            <a:schemeClr val="tx1"/>
                          </a:solidFill>
                          <a:effectLst/>
                        </a:rPr>
                        <a:t>The significant and ongoing contributions of First Nations Australians and their histories and cultures are acknowledged locally, nationally and globally. (A_TSIP3)</a:t>
                      </a:r>
                      <a:endParaRPr lang="en-AU" sz="1000" b="0" kern="10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9277499"/>
                  </a:ext>
                </a:extLst>
              </a:tr>
            </a:tbl>
          </a:graphicData>
        </a:graphic>
      </p:graphicFrame>
      <p:sp>
        <p:nvSpPr>
          <p:cNvPr id="6" name="TextBox 5">
            <a:extLst>
              <a:ext uri="{FF2B5EF4-FFF2-40B4-BE49-F238E27FC236}">
                <a16:creationId xmlns:a16="http://schemas.microsoft.com/office/drawing/2014/main" id="{B2B4A208-5518-D1B9-6413-3EC91829C1CB}"/>
              </a:ext>
            </a:extLst>
          </p:cNvPr>
          <p:cNvSpPr txBox="1"/>
          <p:nvPr/>
        </p:nvSpPr>
        <p:spPr>
          <a:xfrm>
            <a:off x="2515764" y="749584"/>
            <a:ext cx="6339524" cy="4098558"/>
          </a:xfrm>
          <a:prstGeom prst="rect">
            <a:avLst/>
          </a:prstGeom>
          <a:solidFill>
            <a:schemeClr val="bg1"/>
          </a:solidFill>
          <a:ln>
            <a:solidFill>
              <a:schemeClr val="bg1">
                <a:lumMod val="75000"/>
              </a:schemeClr>
            </a:solidFill>
          </a:ln>
        </p:spPr>
        <p:txBody>
          <a:bodyPr wrap="square" lIns="91440" tIns="45720" rIns="91440" bIns="45720" rtlCol="0" anchor="ctr">
            <a:spAutoFit/>
          </a:bodyPr>
          <a:lstStyle/>
          <a:p>
            <a:pPr lvl="0" defTabSz="685800" fontAlgn="auto">
              <a:spcBef>
                <a:spcPts val="0"/>
              </a:spcBef>
              <a:spcAft>
                <a:spcPts val="300"/>
              </a:spcAft>
              <a:defRPr/>
            </a:pPr>
            <a:r>
              <a:rPr kumimoji="0" lang="en-AU" sz="1200" b="1" i="0" u="none" strike="noStrike" kern="1200" cap="none" spc="0" normalizeH="0" baseline="0" noProof="0" dirty="0">
                <a:ln>
                  <a:noFill/>
                </a:ln>
                <a:solidFill>
                  <a:srgbClr val="000000"/>
                </a:solidFill>
                <a:effectLst/>
                <a:uLnTx/>
                <a:uFillTx/>
                <a:latin typeface="Arial"/>
                <a:ea typeface="+mn-ea"/>
                <a:cs typeface="Arial"/>
              </a:rPr>
              <a:t>Years </a:t>
            </a:r>
            <a:r>
              <a:rPr lang="en-US" sz="1200" b="1" dirty="0"/>
              <a:t>5–6 </a:t>
            </a:r>
            <a:r>
              <a:rPr kumimoji="0" lang="en-AU" sz="1200" b="1" i="0" u="none" strike="noStrike" kern="1200" cap="none" spc="0" normalizeH="0" baseline="0" noProof="0" dirty="0">
                <a:ln>
                  <a:noFill/>
                </a:ln>
                <a:solidFill>
                  <a:srgbClr val="000000"/>
                </a:solidFill>
                <a:effectLst/>
                <a:uLnTx/>
                <a:uFillTx/>
                <a:latin typeface="Arial"/>
                <a:ea typeface="+mn-ea"/>
                <a:cs typeface="Arial"/>
              </a:rPr>
              <a:t>Unit 2 — Empowering identities for belonging</a:t>
            </a:r>
          </a:p>
          <a:p>
            <a:pPr>
              <a:spcBef>
                <a:spcPts val="0"/>
              </a:spcBef>
              <a:spcAft>
                <a:spcPts val="300"/>
              </a:spcAft>
            </a:pPr>
            <a:r>
              <a:rPr lang="en-AU" sz="1000" dirty="0">
                <a:effectLst/>
                <a:latin typeface="Arial" panose="020B0604020202020204" pitchFamily="34" charset="0"/>
                <a:ea typeface="Times New Roman" panose="02020603050405020304" pitchFamily="18" charset="0"/>
                <a:cs typeface="Times New Roman" panose="02020603050405020304" pitchFamily="18" charset="0"/>
              </a:rPr>
              <a:t>In this unit, students explore how personal strengths, family, peers and popular culture can influence their choices (e.g. clothing, activities, music) and contribute to the development of their identity. They share cultural practices (e.g. location of language, connection to Country/Place, stories and values) that contribute to their identity and explain how the ability to appreciate other cultures and backgrounds assists in the development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of social awareness. </a:t>
            </a:r>
            <a:r>
              <a:rPr lang="en-AU" sz="1000" b="1" dirty="0">
                <a:solidFill>
                  <a:srgbClr val="3A9262"/>
                </a:solidFill>
                <a:effectLst/>
                <a:latin typeface="Arial" panose="020B0604020202020204" pitchFamily="34" charset="0"/>
                <a:ea typeface="Times New Roman" panose="02020603050405020304" pitchFamily="18" charset="0"/>
                <a:cs typeface="Times New Roman" panose="02020603050405020304" pitchFamily="18" charset="0"/>
              </a:rPr>
              <a:t>Students explore ways the school and the local community celebrate culture</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 and examine how showing empathy during intercultural experiences shapes identities and supports relationship building, cultural resilience and sustains respectful interactions. </a:t>
            </a:r>
          </a:p>
          <a:p>
            <a:pPr>
              <a:spcBef>
                <a:spcPts val="200"/>
              </a:spcBef>
              <a:spcAft>
                <a:spcPts val="300"/>
              </a:spcAft>
            </a:pPr>
            <a:r>
              <a:rPr lang="en-AU" sz="1000" dirty="0">
                <a:effectLst/>
                <a:latin typeface="Arial" panose="020B0604020202020204" pitchFamily="34" charset="0"/>
                <a:ea typeface="Times New Roman" panose="02020603050405020304" pitchFamily="18" charset="0"/>
                <a:cs typeface="Times New Roman" panose="02020603050405020304" pitchFamily="18" charset="0"/>
              </a:rPr>
              <a:t>Students examine values, beliefs and cultural practices and expressions of</a:t>
            </a:r>
            <a:r>
              <a:rPr lang="en-AU" sz="1000" b="1" dirty="0">
                <a:solidFill>
                  <a:srgbClr val="5B9BD8"/>
                </a:solidFill>
                <a:effectLst/>
                <a:latin typeface="Arial" panose="020B0604020202020204" pitchFamily="34" charset="0"/>
                <a:ea typeface="Times New Roman" panose="02020603050405020304" pitchFamily="18" charset="0"/>
                <a:cs typeface="Times New Roman" panose="02020603050405020304" pitchFamily="18" charset="0"/>
              </a:rPr>
              <a:t> </a:t>
            </a:r>
            <a:r>
              <a:rPr lang="en-AU" sz="1000" b="1" dirty="0">
                <a:solidFill>
                  <a:srgbClr val="3A9262"/>
                </a:solidFill>
                <a:latin typeface="Arial" panose="020B0604020202020204" pitchFamily="34" charset="0"/>
                <a:cs typeface="Times New Roman" panose="02020603050405020304" pitchFamily="18" charset="0"/>
              </a:rPr>
              <a:t>Aboriginal cultures and Torres Strait Islander cultures </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with connection to ‘Country/Place’ (e.g. language use, </a:t>
            </a:r>
            <a:r>
              <a:rPr lang="en-AU" sz="1000" b="1" dirty="0">
                <a:solidFill>
                  <a:srgbClr val="3A9262"/>
                </a:solidFill>
                <a:effectLst/>
                <a:latin typeface="Arial" panose="020B0604020202020204" pitchFamily="34" charset="0"/>
                <a:ea typeface="Times New Roman" panose="02020603050405020304" pitchFamily="18" charset="0"/>
                <a:cs typeface="Times New Roman" panose="02020603050405020304" pitchFamily="18" charset="0"/>
              </a:rPr>
              <a:t>kinship systems</a:t>
            </a:r>
            <a:r>
              <a:rPr lang="en-AU" sz="1000" dirty="0">
                <a:solidFill>
                  <a:srgbClr val="3A9262"/>
                </a:solidFill>
                <a:effectLst/>
                <a:latin typeface="Arial" panose="020B0604020202020204" pitchFamily="34" charset="0"/>
                <a:ea typeface="Times New Roman" panose="02020603050405020304" pitchFamily="18" charset="0"/>
                <a:cs typeface="Times New Roman" panose="02020603050405020304" pitchFamily="18" charset="0"/>
              </a:rPr>
              <a:t>, </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hunting and gathering food, ceremonial gatherings, traditional dress, storytelling and games) and how this conveys meaning and influences </a:t>
            </a:r>
            <a:r>
              <a:rPr lang="en-AU" sz="1000" b="1" dirty="0">
                <a:solidFill>
                  <a:srgbClr val="3A9262"/>
                </a:solidFill>
                <a:latin typeface="Arial" panose="020B0604020202020204" pitchFamily="34" charset="0"/>
                <a:cs typeface="Times New Roman" panose="02020603050405020304" pitchFamily="18" charset="0"/>
              </a:rPr>
              <a:t>Aboriginal Peoples and Torres Strait Islander Peoples’ </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sense of identity and belonging. They reflect on ways that different groups use cultural practices and expressions to represent themselves. Students participate in traditional Aboriginal games and Torres Strait Islander games using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the Australian Government Yulunga </a:t>
            </a:r>
            <a:r>
              <a:rPr lang="en-AU" sz="1000" strike="noStrike" dirty="0">
                <a:effectLst/>
                <a:latin typeface="Arial" panose="020B06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Traditional Indigenous Games</a:t>
            </a:r>
            <a:r>
              <a:rPr lang="en-AU" sz="1000" dirty="0">
                <a:effectLst/>
                <a:latin typeface="Arial" panose="020B0604020202020204" pitchFamily="34" charset="0"/>
                <a:ea typeface="Times New Roman" panose="02020603050405020304" pitchFamily="18" charset="0"/>
                <a:cs typeface="Times New Roman" panose="02020603050405020304" pitchFamily="18" charset="0"/>
              </a:rPr>
              <a:t> resource, acknowledging the traditional language location of where the game originates from and where it is being introduced. They investigate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ways the games foster respectful interactions between community members and value connections to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land, sea, sky and waterways. </a:t>
            </a:r>
          </a:p>
          <a:p>
            <a:pPr>
              <a:spcBef>
                <a:spcPts val="200"/>
              </a:spcBef>
              <a:spcAft>
                <a:spcPts val="300"/>
              </a:spcAft>
            </a:pPr>
            <a:r>
              <a:rPr lang="en-AU" sz="1000" dirty="0">
                <a:effectLst/>
                <a:latin typeface="Arial" panose="020B0604020202020204" pitchFamily="34" charset="0"/>
                <a:ea typeface="Times New Roman" panose="02020603050405020304" pitchFamily="18" charset="0"/>
                <a:cs typeface="Times New Roman" panose="02020603050405020304" pitchFamily="18" charset="0"/>
              </a:rPr>
              <a:t>Students select a group who signify their identity through colour/s, dress and/or symbol/s and propose </a:t>
            </a:r>
            <a:br>
              <a:rPr lang="en-AU" sz="1000" dirty="0">
                <a:effectLst/>
                <a:latin typeface="Arial" panose="020B0604020202020204" pitchFamily="34" charset="0"/>
                <a:ea typeface="Times New Roman" panose="02020603050405020304" pitchFamily="18" charset="0"/>
                <a:cs typeface="Times New Roman" panose="02020603050405020304" pitchFamily="18" charset="0"/>
              </a:rPr>
            </a:br>
            <a:r>
              <a:rPr lang="en-AU" sz="1000" dirty="0">
                <a:effectLst/>
                <a:latin typeface="Arial" panose="020B0604020202020204" pitchFamily="34" charset="0"/>
                <a:ea typeface="Times New Roman" panose="02020603050405020304" pitchFamily="18" charset="0"/>
                <a:cs typeface="Times New Roman" panose="02020603050405020304" pitchFamily="18" charset="0"/>
              </a:rPr>
              <a:t>a way to celebrate the group in their local community.</a:t>
            </a:r>
          </a:p>
          <a:p>
            <a:pPr>
              <a:spcAft>
                <a:spcPts val="300"/>
              </a:spcAft>
            </a:pPr>
            <a:r>
              <a:rPr lang="en-AU" sz="1000" dirty="0">
                <a:effectLst/>
                <a:latin typeface="Arial" panose="020B0604020202020204" pitchFamily="34" charset="0"/>
                <a:ea typeface="Arial" panose="020B0604020202020204" pitchFamily="34" charset="0"/>
              </a:rPr>
              <a:t>Note</a:t>
            </a:r>
            <a:r>
              <a:rPr lang="en-AU" sz="1000" b="1" dirty="0">
                <a:effectLst/>
                <a:latin typeface="Arial" panose="020B0604020202020204" pitchFamily="34" charset="0"/>
                <a:ea typeface="Arial" panose="020B0604020202020204" pitchFamily="34" charset="0"/>
              </a:rPr>
              <a:t>: </a:t>
            </a:r>
            <a:r>
              <a:rPr lang="en-AU" sz="1000" dirty="0">
                <a:effectLst/>
                <a:latin typeface="Arial" panose="020B0604020202020204" pitchFamily="34" charset="0"/>
                <a:ea typeface="Arial" panose="020B0604020202020204" pitchFamily="34" charset="0"/>
              </a:rPr>
              <a:t>Through consultation with local Traditional Custodians/First Nations community members, students </a:t>
            </a:r>
            <a:br>
              <a:rPr lang="en-AU" sz="1000" dirty="0">
                <a:effectLst/>
                <a:latin typeface="Arial" panose="020B0604020202020204" pitchFamily="34" charset="0"/>
                <a:ea typeface="Arial" panose="020B0604020202020204" pitchFamily="34" charset="0"/>
              </a:rPr>
            </a:br>
            <a:r>
              <a:rPr lang="en-AU" sz="1000" dirty="0">
                <a:effectLst/>
                <a:latin typeface="Arial" panose="020B0604020202020204" pitchFamily="34" charset="0"/>
                <a:ea typeface="Arial" panose="020B0604020202020204" pitchFamily="34" charset="0"/>
              </a:rPr>
              <a:t>may be guided and given consent to engage in additional Aboriginal and Torres Strait Islander cultural practices and expressions, e.g. languages, totem constructions, traditional dance.</a:t>
            </a:r>
            <a:endParaRPr kumimoji="0" lang="en-AU" sz="1000" b="1" i="0" u="none" strike="noStrike" kern="120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537633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A4A50-FFEE-C967-D762-FC08137C0DC1}"/>
            </a:ext>
          </a:extLst>
        </p:cNvPr>
        <p:cNvGrpSpPr/>
        <p:nvPr/>
      </p:nvGrpSpPr>
      <p:grpSpPr>
        <a:xfrm>
          <a:off x="0" y="0"/>
          <a:ext cx="0" cy="0"/>
          <a:chOff x="0" y="0"/>
          <a:chExt cx="0" cy="0"/>
        </a:xfrm>
      </p:grpSpPr>
      <p:sp>
        <p:nvSpPr>
          <p:cNvPr id="41" name="Text Placeholder 2">
            <a:extLst>
              <a:ext uri="{FF2B5EF4-FFF2-40B4-BE49-F238E27FC236}">
                <a16:creationId xmlns:a16="http://schemas.microsoft.com/office/drawing/2014/main" id="{4E062CED-4218-BA46-306F-8A79DBBAE006}"/>
              </a:ext>
            </a:extLst>
          </p:cNvPr>
          <p:cNvSpPr>
            <a:spLocks noGrp="1"/>
          </p:cNvSpPr>
          <p:nvPr>
            <p:ph type="body" idx="1"/>
          </p:nvPr>
        </p:nvSpPr>
        <p:spPr>
          <a:xfrm>
            <a:off x="323528" y="-22123"/>
            <a:ext cx="4103439" cy="619125"/>
          </a:xfrm>
        </p:spPr>
        <p:txBody>
          <a:bodyPr lIns="0" tIns="0" rIns="0" bIns="0">
            <a:normAutofit/>
          </a:bodyPr>
          <a:lstStyle/>
          <a:p>
            <a:r>
              <a:rPr lang="en-AU" sz="2400" dirty="0"/>
              <a:t>Learning goal</a:t>
            </a:r>
          </a:p>
        </p:txBody>
      </p:sp>
      <p:sp>
        <p:nvSpPr>
          <p:cNvPr id="42" name="Content Placeholder 3">
            <a:extLst>
              <a:ext uri="{FF2B5EF4-FFF2-40B4-BE49-F238E27FC236}">
                <a16:creationId xmlns:a16="http://schemas.microsoft.com/office/drawing/2014/main" id="{41856C35-9304-8931-C9A6-C6E2650352D4}"/>
              </a:ext>
            </a:extLst>
          </p:cNvPr>
          <p:cNvSpPr>
            <a:spLocks noGrp="1"/>
          </p:cNvSpPr>
          <p:nvPr>
            <p:ph sz="half" idx="2"/>
          </p:nvPr>
        </p:nvSpPr>
        <p:spPr>
          <a:xfrm>
            <a:off x="340040" y="771550"/>
            <a:ext cx="3236077" cy="2608263"/>
          </a:xfrm>
        </p:spPr>
        <p:txBody>
          <a:bodyPr vert="horz" lIns="0" tIns="0" rIns="0" bIns="0" rtlCol="0" anchor="t">
            <a:normAutofit/>
          </a:bodyPr>
          <a:lstStyle/>
          <a:p>
            <a:r>
              <a:rPr kumimoji="0" lang="en-US" sz="2000" b="0" i="0" u="none" strike="noStrike" kern="1200" cap="none" spc="0" normalizeH="0" baseline="0" noProof="0" dirty="0">
                <a:ln>
                  <a:noFill/>
                </a:ln>
                <a:solidFill>
                  <a:srgbClr val="000000"/>
                </a:solidFill>
                <a:effectLst/>
                <a:uLnTx/>
                <a:uFillTx/>
                <a:latin typeface="Arial"/>
                <a:cs typeface="Arial"/>
              </a:rPr>
              <a:t>To develop a deeper understanding and build confidence when embedding the </a:t>
            </a:r>
            <a:r>
              <a:rPr kumimoji="0" lang="en-US" sz="2000" b="1" i="0" u="none" strike="noStrike" kern="1200" cap="none" spc="0" normalizeH="0" baseline="0" noProof="0" dirty="0">
                <a:ln>
                  <a:noFill/>
                </a:ln>
                <a:solidFill>
                  <a:srgbClr val="000000"/>
                </a:solidFill>
                <a:effectLst/>
                <a:uLnTx/>
                <a:uFillTx/>
                <a:latin typeface="Arial"/>
                <a:cs typeface="Arial"/>
              </a:rPr>
              <a:t>Aboriginal and Torres Strait Islander histories and </a:t>
            </a:r>
            <a:r>
              <a:rPr lang="en-US" sz="2000" b="1" dirty="0">
                <a:solidFill>
                  <a:srgbClr val="000000"/>
                </a:solidFill>
                <a:latin typeface="Arial"/>
                <a:cs typeface="Arial"/>
              </a:rPr>
              <a:t>cultures</a:t>
            </a:r>
            <a:r>
              <a:rPr lang="en-US" sz="2000" dirty="0">
                <a:solidFill>
                  <a:srgbClr val="000000"/>
                </a:solidFill>
                <a:latin typeface="Arial"/>
                <a:cs typeface="Arial"/>
              </a:rPr>
              <a:t> CCP into planning.</a:t>
            </a:r>
            <a:endParaRPr kumimoji="0" lang="en-US" sz="2000" i="0" u="none" strike="noStrike" kern="1200" cap="none" spc="0" normalizeH="0" baseline="0" noProof="0" dirty="0">
              <a:ln>
                <a:noFill/>
              </a:ln>
              <a:solidFill>
                <a:srgbClr val="000000"/>
              </a:solidFill>
              <a:effectLst/>
              <a:uLnTx/>
              <a:uFillTx/>
              <a:latin typeface="Arial"/>
              <a:cs typeface="Arial"/>
            </a:endParaRPr>
          </a:p>
        </p:txBody>
      </p:sp>
      <p:sp>
        <p:nvSpPr>
          <p:cNvPr id="43" name="Text Placeholder 4">
            <a:extLst>
              <a:ext uri="{FF2B5EF4-FFF2-40B4-BE49-F238E27FC236}">
                <a16:creationId xmlns:a16="http://schemas.microsoft.com/office/drawing/2014/main" id="{DAE991CF-41C0-A737-591E-9D4044CCAE6E}"/>
              </a:ext>
            </a:extLst>
          </p:cNvPr>
          <p:cNvSpPr>
            <a:spLocks noGrp="1"/>
          </p:cNvSpPr>
          <p:nvPr>
            <p:ph type="body" sz="quarter" idx="3"/>
          </p:nvPr>
        </p:nvSpPr>
        <p:spPr>
          <a:xfrm>
            <a:off x="4283975" y="-22123"/>
            <a:ext cx="4160955" cy="619125"/>
          </a:xfrm>
        </p:spPr>
        <p:txBody>
          <a:bodyPr lIns="0" tIns="0" rIns="0" bIns="0">
            <a:normAutofit/>
          </a:bodyPr>
          <a:lstStyle/>
          <a:p>
            <a:r>
              <a:rPr lang="en-AU" sz="2400" dirty="0"/>
              <a:t>Success criteria</a:t>
            </a:r>
          </a:p>
        </p:txBody>
      </p:sp>
      <p:cxnSp>
        <p:nvCxnSpPr>
          <p:cNvPr id="45" name="Straight Connector 44">
            <a:extLst>
              <a:ext uri="{FF2B5EF4-FFF2-40B4-BE49-F238E27FC236}">
                <a16:creationId xmlns:a16="http://schemas.microsoft.com/office/drawing/2014/main" id="{AFD73DB0-9BA6-AFAB-8B2B-49E8BA14723D}"/>
              </a:ext>
            </a:extLst>
          </p:cNvPr>
          <p:cNvCxnSpPr>
            <a:cxnSpLocks/>
          </p:cNvCxnSpPr>
          <p:nvPr/>
        </p:nvCxnSpPr>
        <p:spPr bwMode="auto">
          <a:xfrm>
            <a:off x="3886035" y="771550"/>
            <a:ext cx="0" cy="3365884"/>
          </a:xfrm>
          <a:prstGeom prst="line">
            <a:avLst/>
          </a:prstGeom>
          <a:ln w="19050" cap="flat" cmpd="sng" algn="ctr">
            <a:solidFill>
              <a:schemeClr val="bg2"/>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5" name="Content Placeholder 5">
            <a:extLst>
              <a:ext uri="{FF2B5EF4-FFF2-40B4-BE49-F238E27FC236}">
                <a16:creationId xmlns:a16="http://schemas.microsoft.com/office/drawing/2014/main" id="{79607933-9210-5018-675B-CADA28FD6BC0}"/>
              </a:ext>
            </a:extLst>
          </p:cNvPr>
          <p:cNvSpPr txBox="1">
            <a:spLocks/>
          </p:cNvSpPr>
          <p:nvPr/>
        </p:nvSpPr>
        <p:spPr>
          <a:xfrm>
            <a:off x="4283975" y="771550"/>
            <a:ext cx="4434511" cy="4032448"/>
          </a:xfrm>
          <a:prstGeom prst="rect">
            <a:avLst/>
          </a:prstGeom>
        </p:spPr>
        <p:txBody>
          <a:bodyPr vert="horz" lIns="0" tIns="0" rIns="0" bIns="0" rtlCol="0" anchor="t">
            <a:noAutofit/>
          </a:bodyPr>
          <a:lstStyle>
            <a:lvl1pPr marL="0" indent="0" algn="l" defTabSz="914400" rtl="0" eaLnBrk="1" latinLnBrk="0" hangingPunct="1">
              <a:lnSpc>
                <a:spcPct val="100000"/>
              </a:lnSpc>
              <a:spcBef>
                <a:spcPts val="600"/>
              </a:spcBef>
              <a:buFontTx/>
              <a:buNone/>
              <a:defRPr sz="16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100"/>
              </a:spcBef>
              <a:buFont typeface="Calibri" panose="020F050202020403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100"/>
              </a:spcBef>
              <a:buFont typeface="Calibri" panose="020F050202020403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1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100"/>
              </a:spcBef>
              <a:buFontTx/>
              <a:buNone/>
              <a:defRPr sz="16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eaLnBrk="0" fontAlgn="base" hangingPunct="0">
              <a:spcAft>
                <a:spcPct val="0"/>
              </a:spcAft>
              <a:defRPr/>
            </a:pPr>
            <a:r>
              <a:rPr lang="en-AU" sz="2000" dirty="0">
                <a:solidFill>
                  <a:srgbClr val="000000"/>
                </a:solidFill>
                <a:latin typeface="Arial"/>
                <a:cs typeface="Arial"/>
              </a:rPr>
              <a:t>You will know you are successful if you can:</a:t>
            </a:r>
          </a:p>
          <a:p>
            <a:pPr marL="285750" indent="-285750" eaLnBrk="0" hangingPunct="0">
              <a:buFont typeface="Arial" panose="020B0604020202020204" pitchFamily="34" charset="0"/>
              <a:buChar char="•"/>
              <a:defRPr/>
            </a:pPr>
            <a:r>
              <a:rPr lang="en-AU" sz="2000" dirty="0">
                <a:latin typeface="Arial"/>
                <a:cs typeface="Arial"/>
              </a:rPr>
              <a:t>understand the purpose and structure of this CCP</a:t>
            </a:r>
          </a:p>
          <a:p>
            <a:pPr marL="285750" indent="-285750" eaLnBrk="0" hangingPunct="0">
              <a:buFont typeface="Arial" panose="020B0604020202020204" pitchFamily="34" charset="0"/>
              <a:buChar char="•"/>
              <a:defRPr/>
            </a:pPr>
            <a:r>
              <a:rPr lang="en-AU" sz="2000" dirty="0">
                <a:latin typeface="Arial"/>
                <a:cs typeface="Arial"/>
              </a:rPr>
              <a:t>identify strategies to embed the </a:t>
            </a:r>
            <a:r>
              <a:rPr lang="en-AU" sz="2000" b="1" dirty="0">
                <a:latin typeface="Arial"/>
                <a:cs typeface="Arial"/>
              </a:rPr>
              <a:t>Aboriginal and Torres Strait Islander histories and cultures </a:t>
            </a:r>
            <a:r>
              <a:rPr lang="en-AU" sz="2000" dirty="0">
                <a:latin typeface="Arial"/>
                <a:cs typeface="Arial"/>
              </a:rPr>
              <a:t>CCP in curriculum planning</a:t>
            </a:r>
          </a:p>
          <a:p>
            <a:pPr marL="285750" indent="-285750" eaLnBrk="0" hangingPunct="0">
              <a:buFont typeface="Arial" panose="020B0604020202020204" pitchFamily="34" charset="0"/>
              <a:buChar char="•"/>
              <a:defRPr/>
            </a:pPr>
            <a:r>
              <a:rPr lang="en-AU" sz="2000" dirty="0">
                <a:latin typeface="Arial"/>
                <a:cs typeface="Arial"/>
              </a:rPr>
              <a:t>use QCAA resources to inform and support planning.</a:t>
            </a:r>
            <a:endParaRPr lang="en-AU" sz="2000" dirty="0">
              <a:solidFill>
                <a:srgbClr val="000000"/>
              </a:solidFill>
            </a:endParaRPr>
          </a:p>
        </p:txBody>
      </p:sp>
    </p:spTree>
    <p:extLst>
      <p:ext uri="{BB962C8B-B14F-4D97-AF65-F5344CB8AC3E}">
        <p14:creationId xmlns:p14="http://schemas.microsoft.com/office/powerpoint/2010/main" val="690618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D5EA9-5B2D-7F57-22A2-09967C16DBA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22CD084-4132-BC60-E470-AD5E1C3A1F8C}"/>
              </a:ext>
            </a:extLst>
          </p:cNvPr>
          <p:cNvSpPr txBox="1">
            <a:spLocks/>
          </p:cNvSpPr>
          <p:nvPr/>
        </p:nvSpPr>
        <p:spPr>
          <a:xfrm>
            <a:off x="327024" y="274637"/>
            <a:ext cx="7826375" cy="683867"/>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Clarify and contextualise</a:t>
            </a:r>
          </a:p>
        </p:txBody>
      </p:sp>
      <p:sp>
        <p:nvSpPr>
          <p:cNvPr id="8" name="Rectangle: Rounded Corners 7">
            <a:extLst>
              <a:ext uri="{FF2B5EF4-FFF2-40B4-BE49-F238E27FC236}">
                <a16:creationId xmlns:a16="http://schemas.microsoft.com/office/drawing/2014/main" id="{281442C1-8987-403B-A790-9302FECFBE9C}"/>
              </a:ext>
            </a:extLst>
          </p:cNvPr>
          <p:cNvSpPr/>
          <p:nvPr/>
        </p:nvSpPr>
        <p:spPr>
          <a:xfrm>
            <a:off x="739727" y="1678950"/>
            <a:ext cx="2822940" cy="612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Identify appropriate and authentic connections</a:t>
            </a:r>
          </a:p>
        </p:txBody>
      </p:sp>
      <p:sp>
        <p:nvSpPr>
          <p:cNvPr id="10" name="Rectangle: Rounded Corners 9">
            <a:extLst>
              <a:ext uri="{FF2B5EF4-FFF2-40B4-BE49-F238E27FC236}">
                <a16:creationId xmlns:a16="http://schemas.microsoft.com/office/drawing/2014/main" id="{0196A175-588D-CD88-CDCD-9D30A121BA3A}"/>
              </a:ext>
            </a:extLst>
          </p:cNvPr>
          <p:cNvSpPr/>
          <p:nvPr/>
        </p:nvSpPr>
        <p:spPr>
          <a:xfrm>
            <a:off x="2374667" y="2589497"/>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Aspects</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F28E4E2C-53AD-9FD9-855A-C112FC9E89BA}"/>
              </a:ext>
            </a:extLst>
          </p:cNvPr>
          <p:cNvSpPr txBox="1"/>
          <p:nvPr/>
        </p:nvSpPr>
        <p:spPr>
          <a:xfrm>
            <a:off x="678446" y="1101662"/>
            <a:ext cx="2988347"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chemeClr val="bg1">
                    <a:lumMod val="85000"/>
                  </a:schemeClr>
                </a:solidFill>
                <a:effectLst/>
                <a:uLnTx/>
                <a:uFillTx/>
                <a:latin typeface="Arial"/>
                <a:ea typeface="+mn-ea"/>
                <a:cs typeface="Arial"/>
              </a:rPr>
              <a:t>Identify</a:t>
            </a:r>
            <a:r>
              <a:rPr kumimoji="0" lang="en-AU" sz="1400" b="1" i="0" u="none" strike="noStrike" kern="1200" cap="none" spc="0" normalizeH="0" baseline="0" noProof="0" dirty="0">
                <a:ln>
                  <a:noFill/>
                </a:ln>
                <a:effectLst/>
                <a:uLnTx/>
                <a:uFillTx/>
                <a:latin typeface="Arial"/>
                <a:ea typeface="+mn-ea"/>
                <a:cs typeface="Arial"/>
              </a:rPr>
              <a:t> </a:t>
            </a:r>
            <a:r>
              <a:rPr kumimoji="0" lang="en-AU" sz="1400" b="1" i="0" u="none" strike="noStrike" kern="1200" cap="none" spc="0" normalizeH="0" baseline="0" noProof="0" dirty="0">
                <a:ln>
                  <a:noFill/>
                </a:ln>
                <a:solidFill>
                  <a:schemeClr val="bg1">
                    <a:lumMod val="85000"/>
                  </a:schemeClr>
                </a:solidFill>
                <a:effectLst/>
                <a:uLnTx/>
                <a:uFillTx/>
                <a:latin typeface="Arial"/>
                <a:ea typeface="+mn-ea"/>
                <a:cs typeface="Arial"/>
              </a:rPr>
              <a:t>curriculum</a:t>
            </a:r>
            <a:endParaRPr kumimoji="0" lang="en-AU" sz="1400" b="1" i="0" u="none" strike="noStrike" kern="1200" cap="none" spc="0" normalizeH="0" baseline="0" noProof="0" dirty="0">
              <a:ln>
                <a:noFill/>
              </a:ln>
              <a:solidFill>
                <a:schemeClr val="bg1">
                  <a:lumMod val="85000"/>
                </a:schemeClr>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2B376D23-8F2A-92B2-3D04-7A2680FA91E0}"/>
              </a:ext>
            </a:extLst>
          </p:cNvPr>
          <p:cNvSpPr txBox="1"/>
          <p:nvPr/>
        </p:nvSpPr>
        <p:spPr>
          <a:xfrm>
            <a:off x="4079630" y="1101662"/>
            <a:ext cx="4250452"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Clarify and contextualise</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cxnSp>
        <p:nvCxnSpPr>
          <p:cNvPr id="30" name="Straight Arrow Connector 29">
            <a:extLst>
              <a:ext uri="{FF2B5EF4-FFF2-40B4-BE49-F238E27FC236}">
                <a16:creationId xmlns:a16="http://schemas.microsoft.com/office/drawing/2014/main" id="{A22CB7D6-5D89-6094-7696-A7966A878D8C}"/>
              </a:ext>
            </a:extLst>
          </p:cNvPr>
          <p:cNvCxnSpPr>
            <a:cxnSpLocks/>
          </p:cNvCxnSpPr>
          <p:nvPr/>
        </p:nvCxnSpPr>
        <p:spPr>
          <a:xfrm>
            <a:off x="3937118" y="1459058"/>
            <a:ext cx="4522361" cy="0"/>
          </a:xfrm>
          <a:prstGeom prst="straightConnector1">
            <a:avLst/>
          </a:prstGeom>
          <a:ln w="381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834BA29F-29C3-C474-25F4-D81A4AFAE5E6}"/>
              </a:ext>
            </a:extLst>
          </p:cNvPr>
          <p:cNvSpPr/>
          <p:nvPr/>
        </p:nvSpPr>
        <p:spPr>
          <a:xfrm>
            <a:off x="2381341" y="3382845"/>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Organising ideas</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cxnSp>
        <p:nvCxnSpPr>
          <p:cNvPr id="32" name="Straight Connector 31">
            <a:extLst>
              <a:ext uri="{FF2B5EF4-FFF2-40B4-BE49-F238E27FC236}">
                <a16:creationId xmlns:a16="http://schemas.microsoft.com/office/drawing/2014/main" id="{13A9CD02-90CF-B82E-F0BE-8B4B8DD9BE1C}"/>
              </a:ext>
            </a:extLst>
          </p:cNvPr>
          <p:cNvCxnSpPr>
            <a:cxnSpLocks/>
          </p:cNvCxnSpPr>
          <p:nvPr/>
        </p:nvCxnSpPr>
        <p:spPr>
          <a:xfrm flipH="1">
            <a:off x="2139741" y="2395458"/>
            <a:ext cx="17660" cy="165600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E8E89D4C-7196-7569-592C-1911AD39C8EF}"/>
              </a:ext>
            </a:extLst>
          </p:cNvPr>
          <p:cNvSpPr/>
          <p:nvPr/>
        </p:nvSpPr>
        <p:spPr>
          <a:xfrm>
            <a:off x="739727" y="2589497"/>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Achievement standard</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35" name="Rectangle: Rounded Corners 34">
            <a:extLst>
              <a:ext uri="{FF2B5EF4-FFF2-40B4-BE49-F238E27FC236}">
                <a16:creationId xmlns:a16="http://schemas.microsoft.com/office/drawing/2014/main" id="{0A16941C-E908-E17C-1DB2-BAF926556431}"/>
              </a:ext>
            </a:extLst>
          </p:cNvPr>
          <p:cNvSpPr/>
          <p:nvPr/>
        </p:nvSpPr>
        <p:spPr>
          <a:xfrm>
            <a:off x="739727" y="3382845"/>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Content description/s</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36" name="TextBox 35">
            <a:extLst>
              <a:ext uri="{FF2B5EF4-FFF2-40B4-BE49-F238E27FC236}">
                <a16:creationId xmlns:a16="http://schemas.microsoft.com/office/drawing/2014/main" id="{087B93E6-3FBE-6C7E-988D-5B65C51165BA}"/>
              </a:ext>
            </a:extLst>
          </p:cNvPr>
          <p:cNvSpPr txBox="1"/>
          <p:nvPr/>
        </p:nvSpPr>
        <p:spPr>
          <a:xfrm>
            <a:off x="613381" y="2311339"/>
            <a:ext cx="1406961" cy="283968"/>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chemeClr val="bg1">
                    <a:lumMod val="85000"/>
                  </a:schemeClr>
                </a:solidFill>
                <a:effectLst/>
                <a:uLnTx/>
                <a:uFillTx/>
                <a:latin typeface="Arial"/>
                <a:ea typeface="+mn-ea"/>
                <a:cs typeface="Arial"/>
              </a:rPr>
              <a:t>Learning area</a:t>
            </a:r>
            <a:endParaRPr kumimoji="0" lang="en-AU" sz="1200" b="1" i="1" u="none" strike="noStrike" kern="1200" cap="none" spc="0" normalizeH="0" baseline="0" noProof="0" dirty="0">
              <a:ln>
                <a:noFill/>
              </a:ln>
              <a:solidFill>
                <a:schemeClr val="bg1">
                  <a:lumMod val="85000"/>
                </a:schemeClr>
              </a:solidFill>
              <a:effectLst/>
              <a:uLnTx/>
              <a:uFillTx/>
              <a:latin typeface="Calibri" panose="020F0502020204030204"/>
              <a:ea typeface="+mn-ea"/>
              <a:cs typeface="+mn-cs"/>
            </a:endParaRPr>
          </a:p>
        </p:txBody>
      </p:sp>
      <p:cxnSp>
        <p:nvCxnSpPr>
          <p:cNvPr id="37" name="Straight Arrow Connector 36">
            <a:extLst>
              <a:ext uri="{FF2B5EF4-FFF2-40B4-BE49-F238E27FC236}">
                <a16:creationId xmlns:a16="http://schemas.microsoft.com/office/drawing/2014/main" id="{AE9D1ABF-4783-73BF-3ACD-4F91611E86AF}"/>
              </a:ext>
            </a:extLst>
          </p:cNvPr>
          <p:cNvCxnSpPr>
            <a:cxnSpLocks/>
          </p:cNvCxnSpPr>
          <p:nvPr/>
        </p:nvCxnSpPr>
        <p:spPr>
          <a:xfrm>
            <a:off x="666654" y="1459058"/>
            <a:ext cx="3132000" cy="0"/>
          </a:xfrm>
          <a:prstGeom prst="straightConnector1">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506CC27F-95E4-6371-84CF-1936FFEDDB09}"/>
              </a:ext>
            </a:extLst>
          </p:cNvPr>
          <p:cNvSpPr txBox="1"/>
          <p:nvPr/>
        </p:nvSpPr>
        <p:spPr>
          <a:xfrm>
            <a:off x="2232654" y="2332246"/>
            <a:ext cx="1404000" cy="276999"/>
          </a:xfrm>
          <a:prstGeom prst="rect">
            <a:avLst/>
          </a:prstGeom>
          <a:noFill/>
        </p:spPr>
        <p:txBody>
          <a:bodyPr wrap="square" lIns="0" tIns="45720" rIns="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chemeClr val="bg1">
                    <a:lumMod val="85000"/>
                  </a:schemeClr>
                </a:solidFill>
                <a:effectLst/>
                <a:uLnTx/>
                <a:uFillTx/>
                <a:latin typeface="Arial"/>
                <a:ea typeface="+mn-ea"/>
                <a:cs typeface="Arial"/>
              </a:rPr>
              <a:t>CCP</a:t>
            </a:r>
            <a:endParaRPr kumimoji="0" lang="en-AU" sz="1200" b="1" i="1" u="none" strike="noStrike" kern="1200" cap="none" spc="0" normalizeH="0" baseline="0" noProof="0" dirty="0">
              <a:ln>
                <a:noFill/>
              </a:ln>
              <a:solidFill>
                <a:schemeClr val="bg1">
                  <a:lumMod val="85000"/>
                </a:schemeClr>
              </a:solidFill>
              <a:effectLst/>
              <a:uLnTx/>
              <a:uFillTx/>
              <a:latin typeface="Calibri" panose="020F0502020204030204"/>
              <a:ea typeface="+mn-ea"/>
              <a:cs typeface="+mn-cs"/>
            </a:endParaRPr>
          </a:p>
        </p:txBody>
      </p:sp>
      <p:cxnSp>
        <p:nvCxnSpPr>
          <p:cNvPr id="39" name="Straight Connector 38">
            <a:extLst>
              <a:ext uri="{FF2B5EF4-FFF2-40B4-BE49-F238E27FC236}">
                <a16:creationId xmlns:a16="http://schemas.microsoft.com/office/drawing/2014/main" id="{19C22087-ABBE-5D9D-5D9E-0BAC12DCA662}"/>
              </a:ext>
            </a:extLst>
          </p:cNvPr>
          <p:cNvCxnSpPr>
            <a:cxnSpLocks/>
          </p:cNvCxnSpPr>
          <p:nvPr/>
        </p:nvCxnSpPr>
        <p:spPr>
          <a:xfrm>
            <a:off x="648302" y="1306895"/>
            <a:ext cx="0" cy="304326"/>
          </a:xfrm>
          <a:prstGeom prst="line">
            <a:avLst/>
          </a:prstGeom>
          <a:ln w="381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61E39D5-FB00-93C2-FDB6-314DAFA32E69}"/>
              </a:ext>
            </a:extLst>
          </p:cNvPr>
          <p:cNvCxnSpPr>
            <a:cxnSpLocks/>
          </p:cNvCxnSpPr>
          <p:nvPr/>
        </p:nvCxnSpPr>
        <p:spPr>
          <a:xfrm>
            <a:off x="3868301" y="1764746"/>
            <a:ext cx="0" cy="238296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64EB0052-D189-C476-80AE-BC1CD42DDF44}"/>
              </a:ext>
            </a:extLst>
          </p:cNvPr>
          <p:cNvGrpSpPr/>
          <p:nvPr/>
        </p:nvGrpSpPr>
        <p:grpSpPr>
          <a:xfrm>
            <a:off x="4172051" y="1669767"/>
            <a:ext cx="4083933" cy="632296"/>
            <a:chOff x="4533080" y="1655367"/>
            <a:chExt cx="4083933" cy="632296"/>
          </a:xfrm>
        </p:grpSpPr>
        <p:sp>
          <p:nvSpPr>
            <p:cNvPr id="12" name="Rectangle: Rounded Corners 11">
              <a:extLst>
                <a:ext uri="{FF2B5EF4-FFF2-40B4-BE49-F238E27FC236}">
                  <a16:creationId xmlns:a16="http://schemas.microsoft.com/office/drawing/2014/main" id="{AFC6BDA0-F60E-69EF-4DF1-854B8CB9E0A7}"/>
                </a:ext>
              </a:extLst>
            </p:cNvPr>
            <p:cNvSpPr/>
            <p:nvPr/>
          </p:nvSpPr>
          <p:spPr>
            <a:xfrm>
              <a:off x="7461178" y="1655367"/>
              <a:ext cx="1155835" cy="62118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Language/ resources</a:t>
              </a:r>
              <a:endParaRPr lang="en-AU" sz="1200" dirty="0">
                <a:solidFill>
                  <a:schemeClr val="tx1"/>
                </a:solidFill>
                <a:latin typeface="Arial" panose="020B0604020202020204" pitchFamily="34"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618344B1-3E4A-C3B5-74D2-1468B74181D6}"/>
                </a:ext>
              </a:extLst>
            </p:cNvPr>
            <p:cNvSpPr/>
            <p:nvPr/>
          </p:nvSpPr>
          <p:spPr>
            <a:xfrm>
              <a:off x="4533080" y="1664550"/>
              <a:ext cx="1155834" cy="62118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panose="020B0604020202020204" pitchFamily="34" charset="0"/>
                  <a:cs typeface="Arial" panose="020B0604020202020204" pitchFamily="34" charset="0"/>
                </a:rPr>
                <a:t>Engagement with community</a:t>
              </a:r>
            </a:p>
          </p:txBody>
        </p:sp>
        <p:sp>
          <p:nvSpPr>
            <p:cNvPr id="14" name="Rectangle: Rounded Corners 13">
              <a:extLst>
                <a:ext uri="{FF2B5EF4-FFF2-40B4-BE49-F238E27FC236}">
                  <a16:creationId xmlns:a16="http://schemas.microsoft.com/office/drawing/2014/main" id="{F38A87AD-E8C9-A19C-861A-F616AE0AA4B5}"/>
                </a:ext>
              </a:extLst>
            </p:cNvPr>
            <p:cNvSpPr/>
            <p:nvPr/>
          </p:nvSpPr>
          <p:spPr>
            <a:xfrm>
              <a:off x="5965403" y="1666480"/>
              <a:ext cx="1219288" cy="62118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Professional conversations</a:t>
              </a:r>
              <a:endParaRPr lang="en-AU" sz="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273832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5AFA8-7642-F650-7307-27C7EC51C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30BDC5-AA06-9CC4-E2CD-8C317136AD49}"/>
              </a:ext>
            </a:extLst>
          </p:cNvPr>
          <p:cNvSpPr>
            <a:spLocks noGrp="1"/>
          </p:cNvSpPr>
          <p:nvPr>
            <p:ph type="title"/>
          </p:nvPr>
        </p:nvSpPr>
        <p:spPr>
          <a:xfrm>
            <a:off x="327025" y="197973"/>
            <a:ext cx="8496000" cy="436664"/>
          </a:xfrm>
        </p:spPr>
        <p:txBody>
          <a:bodyPr>
            <a:normAutofit/>
          </a:bodyPr>
          <a:lstStyle/>
          <a:p>
            <a:r>
              <a:rPr lang="en-AU" dirty="0"/>
              <a:t>Engagement with community</a:t>
            </a:r>
          </a:p>
        </p:txBody>
      </p:sp>
      <p:sp>
        <p:nvSpPr>
          <p:cNvPr id="5" name="Content Placeholder 4">
            <a:extLst>
              <a:ext uri="{FF2B5EF4-FFF2-40B4-BE49-F238E27FC236}">
                <a16:creationId xmlns:a16="http://schemas.microsoft.com/office/drawing/2014/main" id="{877A0EF2-2FFF-EE0A-CF4E-5757182ECE97}"/>
              </a:ext>
            </a:extLst>
          </p:cNvPr>
          <p:cNvSpPr txBox="1">
            <a:spLocks noGrp="1"/>
          </p:cNvSpPr>
          <p:nvPr>
            <p:ph idx="1"/>
          </p:nvPr>
        </p:nvSpPr>
        <p:spPr>
          <a:xfrm>
            <a:off x="323850" y="634637"/>
            <a:ext cx="8496300" cy="4355038"/>
          </a:xfrm>
          <a:prstGeom prst="rect">
            <a:avLst/>
          </a:prstGeom>
          <a:solidFill>
            <a:schemeClr val="bg1"/>
          </a:solidFill>
          <a:ln>
            <a:solidFill>
              <a:schemeClr val="bg1">
                <a:lumMod val="75000"/>
              </a:schemeClr>
            </a:solidFill>
          </a:ln>
        </p:spPr>
        <p:txBody>
          <a:bodyPr wrap="square" lIns="91440" tIns="45720" rIns="91440" bIns="45720" rtlCol="0" anchor="ctr">
            <a:spAutoFit/>
          </a:bodyPr>
          <a:lstStyle/>
          <a:p>
            <a:pPr marL="0" marR="0" lvl="0" indent="0" algn="l" defTabSz="685800" rtl="0" eaLnBrk="1" fontAlgn="auto" latinLnBrk="0" hangingPunct="1">
              <a:spcBef>
                <a:spcPts val="0"/>
              </a:spcBef>
              <a:spcAft>
                <a:spcPts val="0"/>
              </a:spcAft>
              <a:buClrTx/>
              <a:buSzTx/>
              <a:buFontTx/>
              <a:buNone/>
              <a:tabLst/>
              <a:defRPr/>
            </a:pPr>
            <a:r>
              <a:rPr kumimoji="0" lang="en-AU" sz="1400" b="1" i="0" u="none" strike="noStrike" kern="1200" cap="none" spc="0" normalizeH="0" baseline="0" noProof="0" dirty="0">
                <a:ln>
                  <a:noFill/>
                </a:ln>
                <a:solidFill>
                  <a:srgbClr val="000000"/>
                </a:solidFill>
                <a:effectLst/>
                <a:uLnTx/>
                <a:uFillTx/>
                <a:latin typeface="Arial"/>
                <a:ea typeface="+mn-ea"/>
                <a:cs typeface="Arial"/>
              </a:rPr>
              <a:t>Years 5–6 Unit 2 — Empowering identities for belonging</a:t>
            </a:r>
            <a:endParaRPr lang="en-AU" sz="1400" b="1" i="0" u="none" strike="noStrike" kern="1200" cap="none" spc="0" normalizeH="0" baseline="0" noProof="0" dirty="0">
              <a:ln>
                <a:noFill/>
              </a:ln>
              <a:solidFill>
                <a:srgbClr val="000000"/>
              </a:solidFill>
              <a:effectLst/>
              <a:uLnTx/>
              <a:uFillTx/>
              <a:latin typeface="Arial"/>
              <a:cs typeface="Arial"/>
            </a:endParaRPr>
          </a:p>
          <a:p>
            <a:pPr>
              <a:spcBef>
                <a:spcPts val="200"/>
              </a:spcBef>
              <a:spcAft>
                <a:spcPts val="600"/>
              </a:spcAft>
            </a:pPr>
            <a:r>
              <a:rPr lang="en-AU" sz="1200" dirty="0">
                <a:effectLst/>
                <a:latin typeface="Arial"/>
                <a:ea typeface="Times New Roman" panose="02020603050405020304" pitchFamily="18" charset="0"/>
                <a:cs typeface="Times New Roman"/>
              </a:rPr>
              <a:t>In this unit, students explore how personal strengths, family, peers and popular culture can influence their choices (e.g. clothing, activities, music) and contribute to the development of their identity. </a:t>
            </a:r>
            <a:r>
              <a:rPr lang="en-AU" sz="1200" b="1" dirty="0">
                <a:effectLst/>
                <a:latin typeface="Arial"/>
                <a:ea typeface="Times New Roman" panose="02020603050405020304" pitchFamily="18" charset="0"/>
                <a:cs typeface="Times New Roman"/>
              </a:rPr>
              <a:t>They share cultural practices (e.g. location of language, connection to Country/Place, stories and values) </a:t>
            </a:r>
            <a:r>
              <a:rPr lang="en-AU" sz="1200" dirty="0">
                <a:effectLst/>
                <a:latin typeface="Arial"/>
                <a:ea typeface="Times New Roman" panose="02020603050405020304" pitchFamily="18" charset="0"/>
                <a:cs typeface="Times New Roman"/>
              </a:rPr>
              <a:t>that contribute to their identity and explain how the ability to appreciate other cultures and backgrounds assists in the development of social awareness. </a:t>
            </a:r>
            <a:r>
              <a:rPr lang="en-AU" sz="1200" b="1" dirty="0">
                <a:effectLst/>
                <a:latin typeface="Arial"/>
                <a:ea typeface="Times New Roman" panose="02020603050405020304" pitchFamily="18" charset="0"/>
                <a:cs typeface="Times New Roman"/>
              </a:rPr>
              <a:t>Students explore ways the school and the local community celebrate culture</a:t>
            </a:r>
            <a:r>
              <a:rPr lang="en-AU" sz="1200" dirty="0">
                <a:effectLst/>
                <a:latin typeface="Arial"/>
                <a:ea typeface="Times New Roman" panose="02020603050405020304" pitchFamily="18" charset="0"/>
                <a:cs typeface="Times New Roman"/>
              </a:rPr>
              <a:t> and examine how showing empathy during intercultural experiences shapes identities and supports relationship building, cultural resilience and sustains respectful interactions. </a:t>
            </a:r>
          </a:p>
          <a:p>
            <a:pPr>
              <a:spcBef>
                <a:spcPts val="200"/>
              </a:spcBef>
              <a:spcAft>
                <a:spcPts val="600"/>
              </a:spcAft>
            </a:pPr>
            <a:r>
              <a:rPr lang="en-AU" sz="1200" dirty="0">
                <a:effectLst/>
                <a:latin typeface="Arial"/>
                <a:ea typeface="Times New Roman" panose="02020603050405020304" pitchFamily="18" charset="0"/>
                <a:cs typeface="Times New Roman"/>
              </a:rPr>
              <a:t>Students </a:t>
            </a:r>
            <a:r>
              <a:rPr lang="en-AU" sz="1200" b="1" dirty="0">
                <a:effectLst/>
                <a:latin typeface="Arial"/>
                <a:ea typeface="Times New Roman" panose="02020603050405020304" pitchFamily="18" charset="0"/>
                <a:cs typeface="Times New Roman"/>
              </a:rPr>
              <a:t>examine values, beliefs and cultural practices and expressions of Aboriginal cultures and Torres Strait Islander cultures with connection to ‘Country/Place’ (e.g. language use, kinship systems, hunting and gathering food, ceremonial gatherings, traditional dress, storytelling and games) </a:t>
            </a:r>
            <a:r>
              <a:rPr lang="en-AU" sz="1200" dirty="0">
                <a:effectLst/>
                <a:latin typeface="Arial"/>
                <a:ea typeface="Times New Roman" panose="02020603050405020304" pitchFamily="18" charset="0"/>
                <a:cs typeface="Times New Roman"/>
              </a:rPr>
              <a:t>and how this conveys meaning and influences </a:t>
            </a:r>
            <a:r>
              <a:rPr lang="en-AU" sz="1200" b="1" dirty="0">
                <a:effectLst/>
                <a:latin typeface="Arial"/>
                <a:ea typeface="Times New Roman" panose="02020603050405020304" pitchFamily="18" charset="0"/>
                <a:cs typeface="Times New Roman"/>
              </a:rPr>
              <a:t>Aboriginal Peoples and Torres Strait Islander Peoples’ </a:t>
            </a:r>
            <a:r>
              <a:rPr lang="en-AU" sz="1200" dirty="0">
                <a:effectLst/>
                <a:latin typeface="Arial"/>
                <a:ea typeface="Times New Roman" panose="02020603050405020304" pitchFamily="18" charset="0"/>
                <a:cs typeface="Times New Roman"/>
              </a:rPr>
              <a:t>sense of identity and belonging. They reflect on ways that different groups use cultural practices and expressions to represent themselves. </a:t>
            </a:r>
            <a:r>
              <a:rPr lang="en-AU" sz="1200" b="1" dirty="0">
                <a:effectLst/>
                <a:latin typeface="Arial"/>
                <a:ea typeface="Times New Roman" panose="02020603050405020304" pitchFamily="18" charset="0"/>
                <a:cs typeface="Times New Roman"/>
              </a:rPr>
              <a:t>Students participate in traditional Aboriginal games and Torres Strait Islander games using the Australian Government Yalunga </a:t>
            </a:r>
            <a:r>
              <a:rPr lang="en-AU" sz="1200" b="1" strike="noStrike" dirty="0">
                <a:effectLst/>
                <a:latin typeface="Arial"/>
                <a:ea typeface="Times New Roman" panose="02020603050405020304" pitchFamily="18" charset="0"/>
                <a:cs typeface="Times New Roman"/>
                <a:hlinkClick r:id="rId3">
                  <a:extLst>
                    <a:ext uri="{A12FA001-AC4F-418D-AE19-62706E023703}">
                      <ahyp:hlinkClr xmlns:ahyp="http://schemas.microsoft.com/office/drawing/2018/hyperlinkcolor" val="tx"/>
                    </a:ext>
                  </a:extLst>
                </a:hlinkClick>
              </a:rPr>
              <a:t>Traditional Indigenous Games</a:t>
            </a:r>
            <a:r>
              <a:rPr lang="en-AU" sz="1200" b="1" dirty="0">
                <a:effectLst/>
                <a:latin typeface="Arial"/>
                <a:ea typeface="Times New Roman" panose="02020603050405020304" pitchFamily="18" charset="0"/>
                <a:cs typeface="Times New Roman"/>
              </a:rPr>
              <a:t> resource</a:t>
            </a:r>
            <a:r>
              <a:rPr lang="en-AU" sz="1200" dirty="0">
                <a:effectLst/>
                <a:latin typeface="Arial"/>
                <a:ea typeface="Times New Roman" panose="02020603050405020304" pitchFamily="18" charset="0"/>
                <a:cs typeface="Times New Roman"/>
              </a:rPr>
              <a:t>, acknowledging the traditional language location of where the game originates from and where it is being introduced. </a:t>
            </a:r>
            <a:r>
              <a:rPr lang="en-AU" sz="1200" b="1" dirty="0">
                <a:effectLst/>
                <a:latin typeface="Arial"/>
                <a:ea typeface="Times New Roman" panose="02020603050405020304" pitchFamily="18" charset="0"/>
                <a:cs typeface="Times New Roman"/>
              </a:rPr>
              <a:t>They investigate ways the games foster respectful interactions between community members and value connections to land, sea, sky and waterways.</a:t>
            </a:r>
            <a:r>
              <a:rPr lang="en-AU" sz="1200" b="1" u="sng" dirty="0">
                <a:effectLst/>
                <a:latin typeface="Arial"/>
                <a:ea typeface="Times New Roman" panose="02020603050405020304" pitchFamily="18" charset="0"/>
                <a:cs typeface="Times New Roman"/>
              </a:rPr>
              <a:t> </a:t>
            </a:r>
          </a:p>
          <a:p>
            <a:pPr>
              <a:spcBef>
                <a:spcPts val="200"/>
              </a:spcBef>
              <a:spcAft>
                <a:spcPts val="600"/>
              </a:spcAft>
            </a:pPr>
            <a:r>
              <a:rPr lang="en-AU" sz="1200" dirty="0">
                <a:effectLst/>
                <a:latin typeface="Arial"/>
                <a:ea typeface="Times New Roman" panose="02020603050405020304" pitchFamily="18" charset="0"/>
                <a:cs typeface="Times New Roman"/>
              </a:rPr>
              <a:t>Students select a group who signify their identity through colour/s, dress and/or symbol/s and propose a way to celebrate the group in their local community.</a:t>
            </a:r>
          </a:p>
          <a:p>
            <a:r>
              <a:rPr lang="en-AU" sz="1200" b="1" dirty="0">
                <a:solidFill>
                  <a:schemeClr val="accent6">
                    <a:lumMod val="75000"/>
                  </a:schemeClr>
                </a:solidFill>
                <a:effectLst/>
                <a:latin typeface="Arial"/>
                <a:ea typeface="Arial" panose="020B0604020202020204" pitchFamily="34" charset="0"/>
                <a:cs typeface="Arial"/>
              </a:rPr>
              <a:t>Note: Through consultation with local Traditional Custodians/First Nations community members, students may </a:t>
            </a:r>
            <a:br>
              <a:rPr lang="en-AU" sz="1200" b="1" dirty="0">
                <a:effectLst/>
                <a:latin typeface="Arial" panose="020B0604020202020204" pitchFamily="34" charset="0"/>
                <a:ea typeface="Arial" panose="020B0604020202020204" pitchFamily="34" charset="0"/>
              </a:rPr>
            </a:br>
            <a:r>
              <a:rPr lang="en-AU" sz="1200" b="1" dirty="0">
                <a:solidFill>
                  <a:schemeClr val="accent6">
                    <a:lumMod val="75000"/>
                  </a:schemeClr>
                </a:solidFill>
                <a:effectLst/>
                <a:latin typeface="Arial"/>
                <a:ea typeface="Arial" panose="020B0604020202020204" pitchFamily="34" charset="0"/>
                <a:cs typeface="Arial"/>
              </a:rPr>
              <a:t>be guided and given consent to engage in additional Aboriginal and Torres Strait Islander cultural practices and </a:t>
            </a:r>
            <a:br>
              <a:rPr lang="en-AU" sz="1200" b="1" dirty="0">
                <a:effectLst/>
                <a:latin typeface="Arial" panose="020B0604020202020204" pitchFamily="34" charset="0"/>
                <a:ea typeface="Arial" panose="020B0604020202020204" pitchFamily="34" charset="0"/>
              </a:rPr>
            </a:br>
            <a:r>
              <a:rPr lang="en-AU" sz="1200" b="1" dirty="0">
                <a:solidFill>
                  <a:schemeClr val="accent6">
                    <a:lumMod val="75000"/>
                  </a:schemeClr>
                </a:solidFill>
                <a:effectLst/>
                <a:latin typeface="Arial"/>
                <a:ea typeface="Arial" panose="020B0604020202020204" pitchFamily="34" charset="0"/>
                <a:cs typeface="Arial"/>
              </a:rPr>
              <a:t>expressions, e.g. languages, totem constructions, traditional dance.</a:t>
            </a:r>
            <a:endParaRPr kumimoji="0" lang="en-AU" sz="1200" b="1" i="0" strike="noStrike" kern="1200" cap="none" spc="0" normalizeH="0" baseline="0" noProof="0" dirty="0">
              <a:ln>
                <a:noFill/>
              </a:ln>
              <a:solidFill>
                <a:schemeClr val="accent6">
                  <a:lumMod val="75000"/>
                </a:schemeClr>
              </a:solidFill>
              <a:effectLst/>
              <a:uLnTx/>
              <a:uFillTx/>
              <a:latin typeface="Arial"/>
              <a:cs typeface="Arial"/>
            </a:endParaRPr>
          </a:p>
        </p:txBody>
      </p:sp>
    </p:spTree>
    <p:extLst>
      <p:ext uri="{BB962C8B-B14F-4D97-AF65-F5344CB8AC3E}">
        <p14:creationId xmlns:p14="http://schemas.microsoft.com/office/powerpoint/2010/main" val="2788575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B179C-F6AE-9198-0FE2-E340F581FB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A2F0C-CF3F-BACB-7449-349EF986454C}"/>
              </a:ext>
            </a:extLst>
          </p:cNvPr>
          <p:cNvSpPr>
            <a:spLocks noGrp="1"/>
          </p:cNvSpPr>
          <p:nvPr>
            <p:ph type="title"/>
          </p:nvPr>
        </p:nvSpPr>
        <p:spPr>
          <a:xfrm>
            <a:off x="327025" y="191003"/>
            <a:ext cx="8496000" cy="443634"/>
          </a:xfrm>
        </p:spPr>
        <p:txBody>
          <a:bodyPr>
            <a:normAutofit/>
          </a:bodyPr>
          <a:lstStyle/>
          <a:p>
            <a:r>
              <a:rPr lang="en-AU" dirty="0">
                <a:latin typeface="Arial"/>
                <a:cs typeface="Arial"/>
              </a:rPr>
              <a:t>Language and Resources</a:t>
            </a:r>
            <a:endParaRPr lang="en-AU" dirty="0"/>
          </a:p>
        </p:txBody>
      </p:sp>
      <p:sp>
        <p:nvSpPr>
          <p:cNvPr id="4" name="Content Placeholder 3">
            <a:extLst>
              <a:ext uri="{FF2B5EF4-FFF2-40B4-BE49-F238E27FC236}">
                <a16:creationId xmlns:a16="http://schemas.microsoft.com/office/drawing/2014/main" id="{EDA31244-3D80-017A-4CB9-F731A387C82C}"/>
              </a:ext>
            </a:extLst>
          </p:cNvPr>
          <p:cNvSpPr txBox="1">
            <a:spLocks noGrp="1"/>
          </p:cNvSpPr>
          <p:nvPr>
            <p:ph idx="1"/>
          </p:nvPr>
        </p:nvSpPr>
        <p:spPr>
          <a:xfrm>
            <a:off x="323850" y="634637"/>
            <a:ext cx="8496300" cy="4385816"/>
          </a:xfrm>
          <a:prstGeom prst="rect">
            <a:avLst/>
          </a:prstGeom>
          <a:solidFill>
            <a:schemeClr val="bg1"/>
          </a:solidFill>
          <a:ln>
            <a:solidFill>
              <a:schemeClr val="bg1">
                <a:lumMod val="75000"/>
              </a:schemeClr>
            </a:solidFill>
          </a:ln>
        </p:spPr>
        <p:txBody>
          <a:bodyPr wrap="square" lIns="91440" tIns="45720" rIns="91440" bIns="45720" rtlCol="0" anchor="ctr">
            <a:spAutoFit/>
          </a:bodyPr>
          <a:lstStyle/>
          <a:p>
            <a:pPr marL="0" marR="0" lvl="0" indent="0" algn="l" defTabSz="685800" rtl="0" eaLnBrk="1" fontAlgn="auto" latinLnBrk="0" hangingPunct="1">
              <a:spcBef>
                <a:spcPts val="0"/>
              </a:spcBef>
              <a:spcAft>
                <a:spcPts val="0"/>
              </a:spcAft>
              <a:buClrTx/>
              <a:buSzTx/>
              <a:buFontTx/>
              <a:buNone/>
              <a:tabLst/>
              <a:defRPr/>
            </a:pPr>
            <a:r>
              <a:rPr kumimoji="0" lang="en-AU" sz="1400" b="1" i="0" u="none" strike="noStrike" kern="1200" cap="none" spc="0" normalizeH="0" baseline="0" noProof="0" dirty="0">
                <a:ln>
                  <a:noFill/>
                </a:ln>
                <a:solidFill>
                  <a:srgbClr val="000000"/>
                </a:solidFill>
                <a:effectLst/>
                <a:uLnTx/>
                <a:uFillTx/>
                <a:latin typeface="Arial"/>
                <a:ea typeface="+mn-ea"/>
                <a:cs typeface="Arial"/>
              </a:rPr>
              <a:t>Years 5–6 Unit 2 — Empowering identities for belonging</a:t>
            </a:r>
          </a:p>
          <a:p>
            <a:pPr>
              <a:spcBef>
                <a:spcPts val="200"/>
              </a:spcBef>
              <a:spcAft>
                <a:spcPts val="600"/>
              </a:spcAft>
            </a:pPr>
            <a:r>
              <a:rPr lang="en-AU" sz="1000" dirty="0">
                <a:effectLst/>
                <a:latin typeface="Arial"/>
                <a:ea typeface="Times New Roman" panose="02020603050405020304" pitchFamily="18" charset="0"/>
                <a:cs typeface="Times New Roman"/>
              </a:rPr>
              <a:t>I</a:t>
            </a:r>
            <a:r>
              <a:rPr lang="en-AU" sz="1200" dirty="0">
                <a:effectLst/>
                <a:latin typeface="Arial"/>
                <a:ea typeface="Times New Roman" panose="02020603050405020304" pitchFamily="18" charset="0"/>
                <a:cs typeface="Times New Roman"/>
              </a:rPr>
              <a:t>n this unit, students explore how personal strengths, family, peers and popular culture can influence their choices (e.g. clothing, activities, music) and contribute to the development of their identity. </a:t>
            </a:r>
            <a:r>
              <a:rPr lang="en-AU" sz="1200" b="1" dirty="0">
                <a:effectLst/>
                <a:latin typeface="Arial"/>
                <a:ea typeface="Times New Roman" panose="02020603050405020304" pitchFamily="18" charset="0"/>
                <a:cs typeface="Times New Roman"/>
              </a:rPr>
              <a:t>They share cultural practices (e.g. location of language, connection to Country/Place, stories and values) </a:t>
            </a:r>
            <a:r>
              <a:rPr lang="en-AU" sz="1200" dirty="0">
                <a:effectLst/>
                <a:latin typeface="Arial"/>
                <a:ea typeface="Times New Roman" panose="02020603050405020304" pitchFamily="18" charset="0"/>
                <a:cs typeface="Times New Roman"/>
              </a:rPr>
              <a:t>that contribute to their identity and explain how the ability to appreciate other cultures and backgrounds assists in the development of social awareness. </a:t>
            </a:r>
            <a:r>
              <a:rPr lang="en-AU" sz="1200" b="1" dirty="0">
                <a:effectLst/>
                <a:latin typeface="Arial"/>
                <a:ea typeface="Times New Roman" panose="02020603050405020304" pitchFamily="18" charset="0"/>
                <a:cs typeface="Times New Roman"/>
              </a:rPr>
              <a:t>Students explore ways the school and the local community celebrate culture</a:t>
            </a:r>
            <a:r>
              <a:rPr lang="en-AU" sz="1200" dirty="0">
                <a:effectLst/>
                <a:latin typeface="Arial"/>
                <a:ea typeface="Times New Roman" panose="02020603050405020304" pitchFamily="18" charset="0"/>
                <a:cs typeface="Times New Roman"/>
              </a:rPr>
              <a:t> and examine how showing empathy during intercultural experiences shapes identities and supports relationship building, cultural resilience and sustains respectful interactions. </a:t>
            </a:r>
          </a:p>
          <a:p>
            <a:pPr>
              <a:spcBef>
                <a:spcPts val="200"/>
              </a:spcBef>
              <a:spcAft>
                <a:spcPts val="600"/>
              </a:spcAft>
            </a:pPr>
            <a:r>
              <a:rPr lang="en-AU" sz="1200" dirty="0">
                <a:effectLst/>
                <a:latin typeface="Arial"/>
                <a:ea typeface="Times New Roman" panose="02020603050405020304" pitchFamily="18" charset="0"/>
                <a:cs typeface="Times New Roman"/>
              </a:rPr>
              <a:t>Students </a:t>
            </a:r>
            <a:r>
              <a:rPr lang="en-AU" sz="1200" b="1" dirty="0">
                <a:effectLst/>
                <a:latin typeface="Arial"/>
                <a:ea typeface="Times New Roman" panose="02020603050405020304" pitchFamily="18" charset="0"/>
                <a:cs typeface="Times New Roman"/>
              </a:rPr>
              <a:t>examine values, beliefs and cultural practices and expressions of Aboriginal cultures and Torres Strait Islander cultures with connection to ‘Country/Place’ (e.g. language use, kinship systems, hunting and gathering food, ceremonial gatherings, traditional dress, storytelling and games) </a:t>
            </a:r>
            <a:r>
              <a:rPr lang="en-AU" sz="1200" dirty="0">
                <a:effectLst/>
                <a:latin typeface="Arial"/>
                <a:ea typeface="Times New Roman" panose="02020603050405020304" pitchFamily="18" charset="0"/>
                <a:cs typeface="Times New Roman"/>
              </a:rPr>
              <a:t>and how this conveys meaning and influences </a:t>
            </a:r>
            <a:r>
              <a:rPr lang="en-AU" sz="1200" b="1" dirty="0">
                <a:effectLst/>
                <a:latin typeface="Arial"/>
                <a:ea typeface="Times New Roman" panose="02020603050405020304" pitchFamily="18" charset="0"/>
                <a:cs typeface="Times New Roman"/>
              </a:rPr>
              <a:t>Aboriginal Peoples and Torres Strait Islander Peoples’ </a:t>
            </a:r>
            <a:r>
              <a:rPr lang="en-AU" sz="1200" dirty="0">
                <a:effectLst/>
                <a:latin typeface="Arial"/>
                <a:ea typeface="Times New Roman" panose="02020603050405020304" pitchFamily="18" charset="0"/>
                <a:cs typeface="Times New Roman"/>
              </a:rPr>
              <a:t>sense of identity and belonging. They reflect on ways that different groups use cultural practices and expressions to represent themselves. </a:t>
            </a:r>
            <a:r>
              <a:rPr lang="en-AU" sz="1200" b="1" dirty="0">
                <a:effectLst/>
                <a:latin typeface="Arial"/>
                <a:ea typeface="Times New Roman" panose="02020603050405020304" pitchFamily="18" charset="0"/>
                <a:cs typeface="Times New Roman"/>
              </a:rPr>
              <a:t>Students participate in traditional Aboriginal games and Torres Strait Islander games using the </a:t>
            </a:r>
            <a:r>
              <a:rPr lang="en-AU" sz="1200" b="1" dirty="0">
                <a:solidFill>
                  <a:schemeClr val="accent6">
                    <a:lumMod val="75000"/>
                  </a:schemeClr>
                </a:solidFill>
                <a:effectLst/>
                <a:latin typeface="Arial"/>
                <a:ea typeface="Times New Roman" panose="02020603050405020304" pitchFamily="18" charset="0"/>
                <a:cs typeface="Times New Roman"/>
              </a:rPr>
              <a:t>Australian Government Yulunga </a:t>
            </a:r>
            <a:r>
              <a:rPr lang="en-AU" sz="1200" b="1" strike="noStrike" dirty="0">
                <a:solidFill>
                  <a:schemeClr val="accent6">
                    <a:lumMod val="75000"/>
                  </a:schemeClr>
                </a:solidFill>
                <a:effectLst/>
                <a:latin typeface="Arial"/>
                <a:ea typeface="Times New Roman" panose="02020603050405020304" pitchFamily="18" charset="0"/>
                <a:cs typeface="Times New Roman"/>
                <a:hlinkClick r:id="rId3">
                  <a:extLst>
                    <a:ext uri="{A12FA001-AC4F-418D-AE19-62706E023703}">
                      <ahyp:hlinkClr xmlns:ahyp="http://schemas.microsoft.com/office/drawing/2018/hyperlinkcolor" val="tx"/>
                    </a:ext>
                  </a:extLst>
                </a:hlinkClick>
              </a:rPr>
              <a:t>Traditional Indigenous Games</a:t>
            </a:r>
            <a:r>
              <a:rPr lang="en-AU" sz="1200" b="1" dirty="0">
                <a:solidFill>
                  <a:schemeClr val="accent6">
                    <a:lumMod val="75000"/>
                  </a:schemeClr>
                </a:solidFill>
                <a:effectLst/>
                <a:latin typeface="Arial"/>
                <a:ea typeface="Times New Roman" panose="02020603050405020304" pitchFamily="18" charset="0"/>
                <a:cs typeface="Times New Roman"/>
              </a:rPr>
              <a:t> resource</a:t>
            </a:r>
            <a:r>
              <a:rPr lang="en-AU" sz="1200" dirty="0">
                <a:solidFill>
                  <a:schemeClr val="accent6">
                    <a:lumMod val="75000"/>
                  </a:schemeClr>
                </a:solidFill>
                <a:effectLst/>
                <a:latin typeface="Arial"/>
                <a:ea typeface="Times New Roman" panose="02020603050405020304" pitchFamily="18" charset="0"/>
                <a:cs typeface="Times New Roman"/>
              </a:rPr>
              <a:t>, </a:t>
            </a:r>
            <a:r>
              <a:rPr lang="en-AU" sz="1200" dirty="0">
                <a:effectLst/>
                <a:latin typeface="Arial"/>
                <a:ea typeface="Times New Roman" panose="02020603050405020304" pitchFamily="18" charset="0"/>
                <a:cs typeface="Times New Roman"/>
              </a:rPr>
              <a:t>acknowledging the traditional language location of where the game originates from and where it is being introduced. </a:t>
            </a:r>
            <a:r>
              <a:rPr lang="en-AU" sz="1200" b="1" dirty="0">
                <a:effectLst/>
                <a:latin typeface="Arial"/>
                <a:ea typeface="Times New Roman" panose="02020603050405020304" pitchFamily="18" charset="0"/>
                <a:cs typeface="Times New Roman"/>
              </a:rPr>
              <a:t>They investigate ways the games foster respectful interactions between community members and value connections to land, sea, sky and waterways.</a:t>
            </a:r>
            <a:r>
              <a:rPr lang="en-AU" sz="1200" b="1" u="sng" dirty="0">
                <a:effectLst/>
                <a:latin typeface="Arial"/>
                <a:ea typeface="Times New Roman" panose="02020603050405020304" pitchFamily="18" charset="0"/>
                <a:cs typeface="Times New Roman"/>
              </a:rPr>
              <a:t> </a:t>
            </a:r>
          </a:p>
          <a:p>
            <a:pPr>
              <a:spcBef>
                <a:spcPts val="200"/>
              </a:spcBef>
              <a:spcAft>
                <a:spcPts val="600"/>
              </a:spcAft>
            </a:pPr>
            <a:r>
              <a:rPr lang="en-AU" sz="1200" dirty="0">
                <a:effectLst/>
                <a:latin typeface="Arial"/>
                <a:ea typeface="Times New Roman" panose="02020603050405020304" pitchFamily="18" charset="0"/>
                <a:cs typeface="Times New Roman"/>
              </a:rPr>
              <a:t>Students select a group who signify their identity through colour/s, dress and/or symbol/s and propose a way to celebrate the group in their local community.</a:t>
            </a:r>
          </a:p>
          <a:p>
            <a:r>
              <a:rPr lang="en-AU" sz="1200" b="1" dirty="0">
                <a:effectLst/>
                <a:latin typeface="Arial"/>
                <a:ea typeface="Arial" panose="020B0604020202020204" pitchFamily="34" charset="0"/>
                <a:cs typeface="Arial"/>
              </a:rPr>
              <a:t>Note: Through consultation with local Traditional Custodians/First Nations community members, students may </a:t>
            </a:r>
            <a:br>
              <a:rPr lang="en-AU" sz="1200" b="1" dirty="0">
                <a:effectLst/>
                <a:latin typeface="Arial" panose="020B0604020202020204" pitchFamily="34" charset="0"/>
                <a:ea typeface="Arial" panose="020B0604020202020204" pitchFamily="34" charset="0"/>
              </a:rPr>
            </a:br>
            <a:r>
              <a:rPr lang="en-AU" sz="1200" b="1" dirty="0">
                <a:effectLst/>
                <a:latin typeface="Arial"/>
                <a:ea typeface="Arial" panose="020B0604020202020204" pitchFamily="34" charset="0"/>
                <a:cs typeface="Arial"/>
              </a:rPr>
              <a:t>be guided and given consent to engage in additional Aboriginal and Torres Strait Islander cultural practices and </a:t>
            </a:r>
            <a:br>
              <a:rPr lang="en-AU" sz="1200" b="1" dirty="0">
                <a:effectLst/>
                <a:latin typeface="Arial" panose="020B0604020202020204" pitchFamily="34" charset="0"/>
                <a:ea typeface="Arial" panose="020B0604020202020204" pitchFamily="34" charset="0"/>
              </a:rPr>
            </a:br>
            <a:r>
              <a:rPr lang="en-AU" sz="1200" b="1" dirty="0">
                <a:effectLst/>
                <a:latin typeface="Arial"/>
                <a:ea typeface="Arial" panose="020B0604020202020204" pitchFamily="34" charset="0"/>
                <a:cs typeface="Arial"/>
              </a:rPr>
              <a:t>expressions, e.g. languages, totem constructions, traditional dance.</a:t>
            </a:r>
            <a:endParaRPr lang="en-AU" sz="1200" b="1" i="0" strike="noStrike" kern="1200" cap="none" spc="0" normalizeH="0" baseline="0" noProof="0" dirty="0">
              <a:ln>
                <a:noFill/>
              </a:ln>
              <a:effectLst/>
              <a:uLnTx/>
              <a:uFillTx/>
              <a:latin typeface="Arial"/>
              <a:cs typeface="Arial"/>
            </a:endParaRPr>
          </a:p>
        </p:txBody>
      </p:sp>
    </p:spTree>
    <p:extLst>
      <p:ext uri="{BB962C8B-B14F-4D97-AF65-F5344CB8AC3E}">
        <p14:creationId xmlns:p14="http://schemas.microsoft.com/office/powerpoint/2010/main" val="873411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494B4-89DB-E27A-AA73-975DACE3C8B9}"/>
              </a:ext>
            </a:extLst>
          </p:cNvPr>
          <p:cNvSpPr>
            <a:spLocks noGrp="1"/>
          </p:cNvSpPr>
          <p:nvPr>
            <p:ph type="title"/>
          </p:nvPr>
        </p:nvSpPr>
        <p:spPr/>
        <p:txBody>
          <a:bodyPr/>
          <a:lstStyle/>
          <a:p>
            <a:r>
              <a:rPr lang="en-AU" dirty="0"/>
              <a:t>Clarify and contextualise: Resources</a:t>
            </a:r>
          </a:p>
        </p:txBody>
      </p:sp>
      <p:pic>
        <p:nvPicPr>
          <p:cNvPr id="14" name="Content Placeholder 13">
            <a:extLst>
              <a:ext uri="{FF2B5EF4-FFF2-40B4-BE49-F238E27FC236}">
                <a16:creationId xmlns:a16="http://schemas.microsoft.com/office/drawing/2014/main" id="{87E3EBDF-477B-5702-4F4B-C5C58015F986}"/>
              </a:ext>
            </a:extLst>
          </p:cNvPr>
          <p:cNvPicPr>
            <a:picLocks noGrp="1" noChangeAspect="1"/>
          </p:cNvPicPr>
          <p:nvPr>
            <p:ph sz="half" idx="1"/>
          </p:nvPr>
        </p:nvPicPr>
        <p:blipFill>
          <a:blip r:embed="rId3"/>
          <a:stretch>
            <a:fillRect/>
          </a:stretch>
        </p:blipFill>
        <p:spPr>
          <a:xfrm>
            <a:off x="507034" y="1110223"/>
            <a:ext cx="3938357" cy="2584928"/>
          </a:xfrm>
          <a:prstGeom prst="rect">
            <a:avLst/>
          </a:prstGeom>
          <a:effectLst>
            <a:outerShdw blurRad="50800" dist="38100" dir="2700000" algn="tl" rotWithShape="0">
              <a:prstClr val="black">
                <a:alpha val="40000"/>
              </a:prstClr>
            </a:outerShdw>
          </a:effectLst>
        </p:spPr>
      </p:pic>
      <p:pic>
        <p:nvPicPr>
          <p:cNvPr id="13" name="Content Placeholder 12">
            <a:extLst>
              <a:ext uri="{FF2B5EF4-FFF2-40B4-BE49-F238E27FC236}">
                <a16:creationId xmlns:a16="http://schemas.microsoft.com/office/drawing/2014/main" id="{63E9AFF0-825A-83DD-D1D1-8B4A7F9849EA}"/>
              </a:ext>
            </a:extLst>
          </p:cNvPr>
          <p:cNvPicPr>
            <a:picLocks noGrp="1" noChangeAspect="1"/>
          </p:cNvPicPr>
          <p:nvPr>
            <p:ph sz="half" idx="2"/>
          </p:nvPr>
        </p:nvPicPr>
        <p:blipFill>
          <a:blip r:embed="rId4"/>
          <a:srcRect l="3267" t="4047" r="8977" b="14408"/>
          <a:stretch/>
        </p:blipFill>
        <p:spPr>
          <a:xfrm>
            <a:off x="5371200" y="890687"/>
            <a:ext cx="2628000" cy="3024000"/>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1471330B-FED4-31B3-609A-158148A4100F}"/>
              </a:ext>
            </a:extLst>
          </p:cNvPr>
          <p:cNvSpPr txBox="1"/>
          <p:nvPr/>
        </p:nvSpPr>
        <p:spPr>
          <a:xfrm>
            <a:off x="507034" y="3911175"/>
            <a:ext cx="4064966" cy="276999"/>
          </a:xfrm>
          <a:prstGeom prst="rect">
            <a:avLst/>
          </a:prstGeom>
          <a:noFill/>
        </p:spPr>
        <p:txBody>
          <a:bodyPr wrap="square">
            <a:spAutoFit/>
          </a:bodyPr>
          <a:lstStyle/>
          <a:p>
            <a:r>
              <a:rPr lang="en-US" sz="600" b="0" i="0" dirty="0">
                <a:effectLst/>
                <a:latin typeface="Ariel"/>
              </a:rPr>
              <a:t>Evaluation pyramid diagram from Australian Institute of Aboriginal and Torres Strait Islander Studies (AIATSIS) 2022, </a:t>
            </a:r>
            <a:r>
              <a:rPr lang="en-US" sz="600" b="0" i="1" dirty="0">
                <a:effectLst/>
                <a:latin typeface="Ariel"/>
              </a:rPr>
              <a:t>AIATSIS Guide to evaluating and selecting education resources</a:t>
            </a:r>
            <a:r>
              <a:rPr lang="en-US" sz="600" b="0" i="0" dirty="0">
                <a:effectLst/>
                <a:latin typeface="Ariel"/>
              </a:rPr>
              <a:t>, </a:t>
            </a:r>
            <a:r>
              <a:rPr lang="en-US" sz="600" b="0" i="0" u="none" strike="noStrike" dirty="0">
                <a:solidFill>
                  <a:srgbClr val="1890FF"/>
                </a:solidFill>
                <a:effectLst/>
                <a:latin typeface="Ariel"/>
                <a:hlinkClick r:id="rId5"/>
              </a:rPr>
              <a:t>https://aiatsis.gov.au/publication/118125</a:t>
            </a:r>
            <a:r>
              <a:rPr lang="en-US" sz="600" b="0" i="0" u="none" strike="noStrike" dirty="0">
                <a:solidFill>
                  <a:srgbClr val="1890FF"/>
                </a:solidFill>
                <a:effectLst/>
                <a:latin typeface="Ariel"/>
              </a:rPr>
              <a:t>.</a:t>
            </a:r>
            <a:r>
              <a:rPr lang="en-US" sz="600" b="0" i="0" dirty="0">
                <a:effectLst/>
                <a:latin typeface="Ariel"/>
              </a:rPr>
              <a:t> Used with permission.</a:t>
            </a:r>
            <a:endParaRPr lang="en-AU" sz="600" dirty="0">
              <a:latin typeface="Ariel"/>
            </a:endParaRPr>
          </a:p>
        </p:txBody>
      </p:sp>
      <p:sp>
        <p:nvSpPr>
          <p:cNvPr id="10" name="TextBox 9">
            <a:extLst>
              <a:ext uri="{FF2B5EF4-FFF2-40B4-BE49-F238E27FC236}">
                <a16:creationId xmlns:a16="http://schemas.microsoft.com/office/drawing/2014/main" id="{C68AA6E9-1EB8-8334-F3B9-33FC3B4CB429}"/>
              </a:ext>
            </a:extLst>
          </p:cNvPr>
          <p:cNvSpPr txBox="1"/>
          <p:nvPr/>
        </p:nvSpPr>
        <p:spPr>
          <a:xfrm>
            <a:off x="5303458" y="4113187"/>
            <a:ext cx="2695742" cy="623248"/>
          </a:xfrm>
          <a:prstGeom prst="rect">
            <a:avLst/>
          </a:prstGeom>
          <a:noFill/>
        </p:spPr>
        <p:txBody>
          <a:bodyPr wrap="square">
            <a:spAutoFit/>
          </a:bodyPr>
          <a:lstStyle/>
          <a:p>
            <a:r>
              <a:rPr lang="en-AU" sz="600" b="1" dirty="0"/>
              <a:t>Indigenous Knowledge Attribution Toolkit (IKAT) Decision Tree</a:t>
            </a:r>
            <a:br>
              <a:rPr lang="en-AU" sz="600" dirty="0"/>
            </a:br>
            <a:r>
              <a:rPr lang="en-AU" sz="600" dirty="0"/>
              <a:t>Indigenous Archives Collective, Faulkhead, S., Thorpe, K., Sentance, N., Booker, L. &amp; Barrowcliffe, R. (2023.) </a:t>
            </a:r>
            <a:r>
              <a:rPr lang="en-AU" sz="600" i="1" dirty="0"/>
              <a:t>Indigenous Referencing Guidance for Indigenous Knowledges</a:t>
            </a:r>
            <a:r>
              <a:rPr lang="en-AU" sz="600" dirty="0"/>
              <a:t>. Indigenous Archives Collective and the UTS Jumbunna Institute of Indigenous Education and Research.</a:t>
            </a:r>
          </a:p>
          <a:p>
            <a:endParaRPr lang="en-AU" sz="300" dirty="0">
              <a:latin typeface="Ariel"/>
            </a:endParaRPr>
          </a:p>
        </p:txBody>
      </p:sp>
    </p:spTree>
    <p:extLst>
      <p:ext uri="{BB962C8B-B14F-4D97-AF65-F5344CB8AC3E}">
        <p14:creationId xmlns:p14="http://schemas.microsoft.com/office/powerpoint/2010/main" val="2602757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5D9F9-B709-DEF7-5334-753E19E9DC02}"/>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20CDBE73-0EBF-3F11-6F23-4AC74B2B62CA}"/>
              </a:ext>
            </a:extLst>
          </p:cNvPr>
          <p:cNvGraphicFramePr/>
          <p:nvPr/>
        </p:nvGraphicFramePr>
        <p:xfrm>
          <a:off x="323849" y="771525"/>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9E682EC5-6C59-455F-4532-7D172C915D97}"/>
              </a:ext>
            </a:extLst>
          </p:cNvPr>
          <p:cNvSpPr>
            <a:spLocks noGrp="1"/>
          </p:cNvSpPr>
          <p:nvPr>
            <p:ph type="title"/>
          </p:nvPr>
        </p:nvSpPr>
        <p:spPr/>
        <p:txBody>
          <a:bodyPr/>
          <a:lstStyle/>
          <a:p>
            <a:r>
              <a:rPr lang="en-AU" noProof="0" dirty="0"/>
              <a:t>Overview</a:t>
            </a:r>
          </a:p>
        </p:txBody>
      </p:sp>
    </p:spTree>
    <p:extLst>
      <p:ext uri="{BB962C8B-B14F-4D97-AF65-F5344CB8AC3E}">
        <p14:creationId xmlns:p14="http://schemas.microsoft.com/office/powerpoint/2010/main" val="50925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CAB89-33E7-E607-C11A-DC7EDC4ACB3B}"/>
              </a:ext>
            </a:extLst>
          </p:cNvPr>
          <p:cNvSpPr>
            <a:spLocks noGrp="1"/>
          </p:cNvSpPr>
          <p:nvPr>
            <p:ph type="title"/>
          </p:nvPr>
        </p:nvSpPr>
        <p:spPr>
          <a:xfrm>
            <a:off x="327025" y="274637"/>
            <a:ext cx="8496000" cy="360000"/>
          </a:xfrm>
        </p:spPr>
        <p:txBody>
          <a:bodyPr/>
          <a:lstStyle/>
          <a:p>
            <a:r>
              <a:rPr lang="en-AU" dirty="0"/>
              <a:t>Cross-curriculum priorities resources</a:t>
            </a:r>
          </a:p>
        </p:txBody>
      </p:sp>
      <p:pic>
        <p:nvPicPr>
          <p:cNvPr id="5" name="Picture 4">
            <a:extLst>
              <a:ext uri="{FF2B5EF4-FFF2-40B4-BE49-F238E27FC236}">
                <a16:creationId xmlns:a16="http://schemas.microsoft.com/office/drawing/2014/main" id="{BD209918-29E9-F177-BF92-32F88634DF29}"/>
              </a:ext>
            </a:extLst>
          </p:cNvPr>
          <p:cNvPicPr>
            <a:picLocks noChangeAspect="1"/>
          </p:cNvPicPr>
          <p:nvPr/>
        </p:nvPicPr>
        <p:blipFill>
          <a:blip r:embed="rId3"/>
          <a:stretch>
            <a:fillRect/>
          </a:stretch>
        </p:blipFill>
        <p:spPr>
          <a:xfrm>
            <a:off x="329008" y="842963"/>
            <a:ext cx="5786513" cy="3541236"/>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3" name="Graphic 2">
            <a:extLst>
              <a:ext uri="{FF2B5EF4-FFF2-40B4-BE49-F238E27FC236}">
                <a16:creationId xmlns:a16="http://schemas.microsoft.com/office/drawing/2014/main" id="{FE2C2EE5-366F-ADD5-4774-CDB999DEA2DF}"/>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867367" y="3892368"/>
            <a:ext cx="900000" cy="900000"/>
          </a:xfrm>
          <a:prstGeom prst="rect">
            <a:avLst/>
          </a:prstGeom>
        </p:spPr>
      </p:pic>
    </p:spTree>
    <p:extLst>
      <p:ext uri="{BB962C8B-B14F-4D97-AF65-F5344CB8AC3E}">
        <p14:creationId xmlns:p14="http://schemas.microsoft.com/office/powerpoint/2010/main" val="2776090190"/>
      </p:ext>
    </p:extLst>
  </p:cSld>
  <p:clrMapOvr>
    <a:masterClrMapping/>
  </p:clrMapOvr>
  <mc:AlternateContent xmlns:mc="http://schemas.openxmlformats.org/markup-compatibility/2006" xmlns:p14="http://schemas.microsoft.com/office/powerpoint/2010/main">
    <mc:Choice Requires="p14">
      <p:transition spd="slow" p14:dur="2000" advTm="38946"/>
    </mc:Choice>
    <mc:Fallback xmlns="">
      <p:transition spd="slow" advTm="38946"/>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52463-E75A-D661-6CC2-43F467B8308E}"/>
            </a:ext>
          </a:extLst>
        </p:cNvPr>
        <p:cNvGrpSpPr/>
        <p:nvPr/>
      </p:nvGrpSpPr>
      <p:grpSpPr>
        <a:xfrm>
          <a:off x="0" y="0"/>
          <a:ext cx="0" cy="0"/>
          <a:chOff x="0" y="0"/>
          <a:chExt cx="0" cy="0"/>
        </a:xfrm>
      </p:grpSpPr>
      <p:sp>
        <p:nvSpPr>
          <p:cNvPr id="41" name="Text Placeholder 2">
            <a:extLst>
              <a:ext uri="{FF2B5EF4-FFF2-40B4-BE49-F238E27FC236}">
                <a16:creationId xmlns:a16="http://schemas.microsoft.com/office/drawing/2014/main" id="{A420B5BB-D634-EAC4-2379-D568FF4AEB33}"/>
              </a:ext>
            </a:extLst>
          </p:cNvPr>
          <p:cNvSpPr>
            <a:spLocks noGrp="1"/>
          </p:cNvSpPr>
          <p:nvPr>
            <p:ph type="body" idx="1"/>
          </p:nvPr>
        </p:nvSpPr>
        <p:spPr>
          <a:xfrm>
            <a:off x="323528" y="-22123"/>
            <a:ext cx="4103439" cy="619125"/>
          </a:xfrm>
        </p:spPr>
        <p:txBody>
          <a:bodyPr lIns="0" tIns="0" rIns="0" bIns="0">
            <a:normAutofit/>
          </a:bodyPr>
          <a:lstStyle/>
          <a:p>
            <a:r>
              <a:rPr lang="en-AU" sz="2400" dirty="0"/>
              <a:t>Learning goal</a:t>
            </a:r>
          </a:p>
        </p:txBody>
      </p:sp>
      <p:sp>
        <p:nvSpPr>
          <p:cNvPr id="42" name="Content Placeholder 3">
            <a:extLst>
              <a:ext uri="{FF2B5EF4-FFF2-40B4-BE49-F238E27FC236}">
                <a16:creationId xmlns:a16="http://schemas.microsoft.com/office/drawing/2014/main" id="{C8CECFD1-257E-789C-E772-B659C3C71BAE}"/>
              </a:ext>
            </a:extLst>
          </p:cNvPr>
          <p:cNvSpPr>
            <a:spLocks noGrp="1"/>
          </p:cNvSpPr>
          <p:nvPr>
            <p:ph sz="half" idx="2"/>
          </p:nvPr>
        </p:nvSpPr>
        <p:spPr>
          <a:xfrm>
            <a:off x="340040" y="771550"/>
            <a:ext cx="3236077" cy="2608263"/>
          </a:xfrm>
        </p:spPr>
        <p:txBody>
          <a:bodyPr vert="horz" lIns="0" tIns="0" rIns="0" bIns="0" rtlCol="0" anchor="t">
            <a:normAutofit/>
          </a:bodyPr>
          <a:lstStyle/>
          <a:p>
            <a:r>
              <a:rPr lang="en-US" sz="2000" dirty="0">
                <a:solidFill>
                  <a:srgbClr val="000000"/>
                </a:solidFill>
                <a:latin typeface="Arial"/>
                <a:cs typeface="Arial"/>
              </a:rPr>
              <a:t>To develop a deeper understanding and build confidence when embedding the </a:t>
            </a:r>
            <a:r>
              <a:rPr lang="en-US" sz="2000" b="1" dirty="0">
                <a:solidFill>
                  <a:srgbClr val="000000"/>
                </a:solidFill>
                <a:latin typeface="Arial"/>
                <a:cs typeface="Arial"/>
              </a:rPr>
              <a:t>Aboriginal and Torres Strait Islander histories and cultures</a:t>
            </a:r>
            <a:r>
              <a:rPr lang="en-US" sz="2000" dirty="0">
                <a:solidFill>
                  <a:srgbClr val="000000"/>
                </a:solidFill>
                <a:latin typeface="Arial"/>
                <a:cs typeface="Arial"/>
              </a:rPr>
              <a:t> CCP into planning.</a:t>
            </a:r>
          </a:p>
        </p:txBody>
      </p:sp>
      <p:sp>
        <p:nvSpPr>
          <p:cNvPr id="43" name="Text Placeholder 4">
            <a:extLst>
              <a:ext uri="{FF2B5EF4-FFF2-40B4-BE49-F238E27FC236}">
                <a16:creationId xmlns:a16="http://schemas.microsoft.com/office/drawing/2014/main" id="{936AE480-136F-5B7F-AA00-D7628BEA392F}"/>
              </a:ext>
            </a:extLst>
          </p:cNvPr>
          <p:cNvSpPr>
            <a:spLocks noGrp="1"/>
          </p:cNvSpPr>
          <p:nvPr>
            <p:ph type="body" sz="quarter" idx="3"/>
          </p:nvPr>
        </p:nvSpPr>
        <p:spPr>
          <a:xfrm>
            <a:off x="4283975" y="-22123"/>
            <a:ext cx="4160955" cy="619125"/>
          </a:xfrm>
        </p:spPr>
        <p:txBody>
          <a:bodyPr lIns="0" tIns="0" rIns="0" bIns="0">
            <a:normAutofit/>
          </a:bodyPr>
          <a:lstStyle/>
          <a:p>
            <a:r>
              <a:rPr lang="en-AU" sz="2400" dirty="0"/>
              <a:t>Success criteria</a:t>
            </a:r>
          </a:p>
        </p:txBody>
      </p:sp>
      <p:cxnSp>
        <p:nvCxnSpPr>
          <p:cNvPr id="45" name="Straight Connector 44">
            <a:extLst>
              <a:ext uri="{FF2B5EF4-FFF2-40B4-BE49-F238E27FC236}">
                <a16:creationId xmlns:a16="http://schemas.microsoft.com/office/drawing/2014/main" id="{18E86BAE-31F1-82EB-1EFC-E3EA223606C6}"/>
              </a:ext>
            </a:extLst>
          </p:cNvPr>
          <p:cNvCxnSpPr>
            <a:cxnSpLocks/>
          </p:cNvCxnSpPr>
          <p:nvPr/>
        </p:nvCxnSpPr>
        <p:spPr bwMode="auto">
          <a:xfrm>
            <a:off x="3886035" y="771550"/>
            <a:ext cx="0" cy="3365884"/>
          </a:xfrm>
          <a:prstGeom prst="line">
            <a:avLst/>
          </a:prstGeom>
          <a:ln w="19050" cap="flat" cmpd="sng" algn="ctr">
            <a:solidFill>
              <a:schemeClr val="bg2"/>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5" name="Content Placeholder 5">
            <a:extLst>
              <a:ext uri="{FF2B5EF4-FFF2-40B4-BE49-F238E27FC236}">
                <a16:creationId xmlns:a16="http://schemas.microsoft.com/office/drawing/2014/main" id="{6EA1D649-8294-0D13-C403-DD9D5F0E962F}"/>
              </a:ext>
            </a:extLst>
          </p:cNvPr>
          <p:cNvSpPr txBox="1">
            <a:spLocks/>
          </p:cNvSpPr>
          <p:nvPr/>
        </p:nvSpPr>
        <p:spPr>
          <a:xfrm>
            <a:off x="4283975" y="771550"/>
            <a:ext cx="4434511" cy="4032448"/>
          </a:xfrm>
          <a:prstGeom prst="rect">
            <a:avLst/>
          </a:prstGeom>
        </p:spPr>
        <p:txBody>
          <a:bodyPr vert="horz" lIns="0" tIns="0" rIns="0" bIns="0" rtlCol="0" anchor="t">
            <a:noAutofit/>
          </a:bodyPr>
          <a:lstStyle>
            <a:lvl1pPr marL="0" indent="0" algn="l" defTabSz="914400" rtl="0" eaLnBrk="1" latinLnBrk="0" hangingPunct="1">
              <a:lnSpc>
                <a:spcPct val="100000"/>
              </a:lnSpc>
              <a:spcBef>
                <a:spcPts val="600"/>
              </a:spcBef>
              <a:buFontTx/>
              <a:buNone/>
              <a:defRPr sz="16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100"/>
              </a:spcBef>
              <a:buFont typeface="Calibri" panose="020F050202020403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100"/>
              </a:spcBef>
              <a:buFont typeface="Calibri" panose="020F050202020403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1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100"/>
              </a:spcBef>
              <a:buFontTx/>
              <a:buNone/>
              <a:defRPr sz="16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eaLnBrk="0" hangingPunct="0">
              <a:defRPr/>
            </a:pPr>
            <a:r>
              <a:rPr lang="en-AU" sz="2000" dirty="0">
                <a:solidFill>
                  <a:srgbClr val="000000"/>
                </a:solidFill>
                <a:latin typeface="Arial"/>
                <a:cs typeface="Arial"/>
              </a:rPr>
              <a:t>You will know you are successful if you can:</a:t>
            </a:r>
          </a:p>
          <a:p>
            <a:pPr marL="285750" indent="-285750" eaLnBrk="0" hangingPunct="0">
              <a:buFont typeface="Arial" panose="020B0604020202020204" pitchFamily="34" charset="0"/>
              <a:buChar char="•"/>
              <a:defRPr/>
            </a:pPr>
            <a:r>
              <a:rPr lang="en-AU" sz="2000" dirty="0">
                <a:latin typeface="Arial"/>
                <a:cs typeface="Arial"/>
              </a:rPr>
              <a:t>understand the purpose and structure of this CCP</a:t>
            </a:r>
          </a:p>
          <a:p>
            <a:pPr marL="285750" indent="-285750" eaLnBrk="0" hangingPunct="0">
              <a:buFont typeface="Arial" panose="020B0604020202020204" pitchFamily="34" charset="0"/>
              <a:buChar char="•"/>
              <a:defRPr/>
            </a:pPr>
            <a:r>
              <a:rPr lang="en-AU" sz="2000" dirty="0">
                <a:latin typeface="Arial"/>
                <a:cs typeface="Arial"/>
              </a:rPr>
              <a:t>identify strategies to embed the </a:t>
            </a:r>
            <a:r>
              <a:rPr lang="en-AU" sz="2000" b="1" dirty="0">
                <a:latin typeface="Arial"/>
                <a:cs typeface="Arial"/>
              </a:rPr>
              <a:t>Aboriginal and Torres Strait Islander histories and cultures </a:t>
            </a:r>
            <a:r>
              <a:rPr lang="en-AU" sz="2000" dirty="0">
                <a:latin typeface="Arial"/>
                <a:cs typeface="Arial"/>
              </a:rPr>
              <a:t>CCP in curriculum planning</a:t>
            </a:r>
          </a:p>
          <a:p>
            <a:pPr marL="285750" indent="-285750" eaLnBrk="0" hangingPunct="0">
              <a:buFont typeface="Arial" panose="020B0604020202020204" pitchFamily="34" charset="0"/>
              <a:buChar char="•"/>
              <a:defRPr/>
            </a:pPr>
            <a:r>
              <a:rPr lang="en-AU" sz="2000" dirty="0">
                <a:latin typeface="Arial"/>
                <a:cs typeface="Arial"/>
              </a:rPr>
              <a:t>use QCAA resources to inform and support planning.</a:t>
            </a:r>
            <a:endParaRPr lang="en-AU" sz="2000" dirty="0">
              <a:solidFill>
                <a:srgbClr val="000000"/>
              </a:solidFill>
            </a:endParaRPr>
          </a:p>
        </p:txBody>
      </p:sp>
    </p:spTree>
    <p:extLst>
      <p:ext uri="{BB962C8B-B14F-4D97-AF65-F5344CB8AC3E}">
        <p14:creationId xmlns:p14="http://schemas.microsoft.com/office/powerpoint/2010/main" val="2746862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522673D-1299-4913-B1C0-BE13247782DA}"/>
              </a:ext>
            </a:extLst>
          </p:cNvPr>
          <p:cNvSpPr>
            <a:spLocks noGrp="1"/>
          </p:cNvSpPr>
          <p:nvPr>
            <p:ph idx="1"/>
          </p:nvPr>
        </p:nvSpPr>
        <p:spPr>
          <a:xfrm>
            <a:off x="327025" y="771550"/>
            <a:ext cx="8496000" cy="2988000"/>
          </a:xfrm>
        </p:spPr>
        <p:txBody>
          <a:bodyPr vert="horz" lIns="0" tIns="0" rIns="0" bIns="0" rtlCol="0">
            <a:normAutofit/>
          </a:bodyPr>
          <a:lstStyle/>
          <a:p>
            <a:pPr>
              <a:lnSpc>
                <a:spcPct val="90000"/>
              </a:lnSpc>
            </a:pPr>
            <a:r>
              <a:rPr lang="en-US" sz="1200" dirty="0"/>
              <a:t>Australian Curriculum Assessment and Reporting Authority. (n.d.). </a:t>
            </a:r>
            <a:r>
              <a:rPr lang="en-US" sz="1200" i="1" dirty="0"/>
              <a:t>Cross-curriculum downloads</a:t>
            </a:r>
            <a:r>
              <a:rPr lang="en-US" sz="1200" dirty="0"/>
              <a:t>. Australian Curriculum. Australian Curriculum Assessment and Reporting Authority. </a:t>
            </a:r>
            <a:r>
              <a:rPr lang="en-AU" sz="1200" dirty="0">
                <a:solidFill>
                  <a:srgbClr val="000000"/>
                </a:solidFill>
                <a:latin typeface="Arial" charset="0"/>
                <a:cs typeface="+mn-cs"/>
                <a:hlinkClick r:id="rId3"/>
              </a:rPr>
              <a:t>https://v9.australiancurriculum.edu.au/downloads/cross-curriculum-priorities#accordion-00dfddc453-item-c84c8658c0</a:t>
            </a:r>
            <a:r>
              <a:rPr lang="en-AU" sz="1200" dirty="0">
                <a:solidFill>
                  <a:srgbClr val="000000"/>
                </a:solidFill>
                <a:latin typeface="Arial" charset="0"/>
                <a:cs typeface="+mn-cs"/>
              </a:rPr>
              <a:t>.</a:t>
            </a:r>
            <a:r>
              <a:rPr lang="en-US" sz="1200" dirty="0"/>
              <a:t> </a:t>
            </a:r>
          </a:p>
          <a:p>
            <a:pPr>
              <a:lnSpc>
                <a:spcPct val="90000"/>
              </a:lnSpc>
            </a:pPr>
            <a:r>
              <a:rPr lang="en-US" sz="1200" dirty="0"/>
              <a:t>Australian Curriculum Assessment and Reporting Authority. (2021). </a:t>
            </a:r>
            <a:r>
              <a:rPr lang="en-AU" sz="1200" i="1" dirty="0"/>
              <a:t>Australian Curriculum: Cross-curriculum priorities — Aboriginal and Torres Strait Islander Histories and Cultures.</a:t>
            </a:r>
            <a:r>
              <a:rPr lang="en-US" sz="1200" i="1" dirty="0"/>
              <a:t> </a:t>
            </a:r>
            <a:r>
              <a:rPr lang="en-US" sz="1200" dirty="0"/>
              <a:t>Australian Curriculum. Australian Curriculum Assessment and Reporting Authority.</a:t>
            </a:r>
            <a:r>
              <a:rPr lang="en-AU" sz="1200" dirty="0"/>
              <a:t> </a:t>
            </a:r>
            <a:r>
              <a:rPr lang="en-AU" sz="1200" dirty="0">
                <a:hlinkClick r:id="rId4"/>
              </a:rPr>
              <a:t>https://v8.australiancurriculum.edu.au/media/7137/ccp_atsi_histories_and_cultures_consultation.pdf</a:t>
            </a:r>
            <a:r>
              <a:rPr lang="en-AU" sz="1200" dirty="0"/>
              <a:t> </a:t>
            </a:r>
          </a:p>
          <a:p>
            <a:pPr>
              <a:lnSpc>
                <a:spcPct val="90000"/>
              </a:lnSpc>
            </a:pPr>
            <a:r>
              <a:rPr lang="en-US" sz="1200" dirty="0"/>
              <a:t>Department of Education, Skills and Employment. (2019). Alice Springs (Mparntwe) education declaration. Department of Education. </a:t>
            </a:r>
            <a:r>
              <a:rPr lang="en-US" sz="1200" dirty="0">
                <a:hlinkClick r:id="rId5"/>
              </a:rPr>
              <a:t>https://www.education.gov.au/alice-springs-mparntwe-education-declaration/resources/alice-springs-mparntwe-education-declaration</a:t>
            </a:r>
            <a:r>
              <a:rPr lang="en-US" sz="1200" dirty="0"/>
              <a:t>  </a:t>
            </a:r>
          </a:p>
        </p:txBody>
      </p:sp>
      <p:sp>
        <p:nvSpPr>
          <p:cNvPr id="6" name="Title 1">
            <a:extLst>
              <a:ext uri="{FF2B5EF4-FFF2-40B4-BE49-F238E27FC236}">
                <a16:creationId xmlns:a16="http://schemas.microsoft.com/office/drawing/2014/main" id="{C7BE072D-DD23-B707-90F7-534D56BBA2B3}"/>
              </a:ext>
            </a:extLst>
          </p:cNvPr>
          <p:cNvSpPr txBox="1">
            <a:spLocks/>
          </p:cNvSpPr>
          <p:nvPr/>
        </p:nvSpPr>
        <p:spPr>
          <a:xfrm>
            <a:off x="327025" y="274637"/>
            <a:ext cx="8496000" cy="360000"/>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AU" dirty="0"/>
              <a:t>References</a:t>
            </a:r>
          </a:p>
        </p:txBody>
      </p:sp>
    </p:spTree>
    <p:extLst>
      <p:ext uri="{BB962C8B-B14F-4D97-AF65-F5344CB8AC3E}">
        <p14:creationId xmlns:p14="http://schemas.microsoft.com/office/powerpoint/2010/main" val="1863570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Acknowledgments</a:t>
            </a:r>
          </a:p>
        </p:txBody>
      </p:sp>
      <p:sp>
        <p:nvSpPr>
          <p:cNvPr id="3" name="Content Placeholder 2"/>
          <p:cNvSpPr>
            <a:spLocks noGrp="1"/>
          </p:cNvSpPr>
          <p:nvPr>
            <p:ph idx="1"/>
          </p:nvPr>
        </p:nvSpPr>
        <p:spPr/>
        <p:txBody>
          <a:bodyPr>
            <a:noAutofit/>
          </a:bodyPr>
          <a:lstStyle/>
          <a:p>
            <a:pPr fontAlgn="auto">
              <a:lnSpc>
                <a:spcPct val="110000"/>
              </a:lnSpc>
              <a:spcAft>
                <a:spcPts val="0"/>
              </a:spcAft>
            </a:pPr>
            <a:r>
              <a:rPr lang="en-US" sz="900" dirty="0"/>
              <a:t>Third-party copyright material, and QCAA material not covered by the CC BY licence is listed below:</a:t>
            </a:r>
          </a:p>
          <a:p>
            <a:pPr marL="228600" indent="-228600" fontAlgn="auto">
              <a:spcAft>
                <a:spcPts val="0"/>
              </a:spcAft>
              <a:buFont typeface="+mj-lt"/>
              <a:buAutoNum type="arabicPeriod"/>
            </a:pPr>
            <a:r>
              <a:rPr lang="en-US" sz="900" dirty="0">
                <a:solidFill>
                  <a:srgbClr val="111111"/>
                </a:solidFill>
                <a:ea typeface="Times New Roman" panose="02020603050405020304" pitchFamily="18" charset="0"/>
              </a:rPr>
              <a:t>Queensland Government coat of arms, and the QCAA and QSA trademarks may not be reproduced without permission.</a:t>
            </a:r>
          </a:p>
          <a:p>
            <a:pPr marL="228600" indent="-228600">
              <a:buFont typeface="+mj-lt"/>
              <a:buAutoNum type="arabicPeriod"/>
            </a:pPr>
            <a:r>
              <a:rPr lang="en-US" sz="900" dirty="0"/>
              <a:t>Acknowledgment of Country artwork (2023) ‘QCAA’s Journey’ by Chern’ee, Brooke and Jesse Sutton, Kalkadoon, </a:t>
            </a:r>
            <a:r>
              <a:rPr lang="en-US" sz="900" dirty="0">
                <a:hlinkClick r:id="rId3"/>
              </a:rPr>
              <a:t>www.cherneesutton.com.au</a:t>
            </a:r>
            <a:r>
              <a:rPr lang="en-US" sz="900" dirty="0"/>
              <a:t>.</a:t>
            </a:r>
          </a:p>
          <a:p>
            <a:pPr marL="228600" indent="-228600">
              <a:buFont typeface="+mj-lt"/>
              <a:buAutoNum type="arabicPeriod"/>
            </a:pPr>
            <a:r>
              <a:rPr lang="en-AU" sz="900" dirty="0">
                <a:solidFill>
                  <a:srgbClr val="111111"/>
                </a:solidFill>
                <a:ea typeface="Times New Roman" panose="02020603050405020304" pitchFamily="18" charset="0"/>
              </a:rPr>
              <a:t>Unless otherwise indicated, material from Australian Curriculum is © ACARA 2010–present, licensed </a:t>
            </a:r>
            <a:r>
              <a:rPr lang="en-AU" sz="900" u="sng" dirty="0">
                <a:solidFill>
                  <a:srgbClr val="2D7FF9"/>
                </a:solidFill>
                <a:ea typeface="Times New Roman" panose="02020603050405020304" pitchFamily="18" charset="0"/>
                <a:hlinkClick r:id="rId4"/>
              </a:rPr>
              <a:t>CC BY 4.0</a:t>
            </a:r>
            <a:r>
              <a:rPr lang="en-AU" sz="900" dirty="0">
                <a:solidFill>
                  <a:srgbClr val="111111"/>
                </a:solidFill>
                <a:ea typeface="Times New Roman" panose="02020603050405020304" pitchFamily="18" charset="0"/>
              </a:rPr>
              <a:t>. For the latest information and additional terms of use, see the </a:t>
            </a:r>
            <a:r>
              <a:rPr lang="en-AU" sz="900" u="sng" dirty="0">
                <a:solidFill>
                  <a:srgbClr val="2D7FF9"/>
                </a:solidFill>
                <a:ea typeface="Times New Roman" panose="02020603050405020304" pitchFamily="18" charset="0"/>
                <a:hlinkClick r:id="rId5"/>
              </a:rPr>
              <a:t>Australian Curriculum website</a:t>
            </a:r>
            <a:r>
              <a:rPr lang="en-AU" sz="900" dirty="0">
                <a:solidFill>
                  <a:srgbClr val="111111"/>
                </a:solidFill>
                <a:ea typeface="Times New Roman" panose="02020603050405020304" pitchFamily="18" charset="0"/>
              </a:rPr>
              <a:t> and its </a:t>
            </a:r>
            <a:r>
              <a:rPr lang="en-AU" sz="900" u="sng" dirty="0">
                <a:solidFill>
                  <a:srgbClr val="2D7FF9"/>
                </a:solidFill>
                <a:ea typeface="Times New Roman" panose="02020603050405020304" pitchFamily="18" charset="0"/>
                <a:hlinkClick r:id="rId6"/>
              </a:rPr>
              <a:t>copyright notice</a:t>
            </a:r>
            <a:r>
              <a:rPr lang="en-US" sz="900" dirty="0"/>
              <a:t>.</a:t>
            </a:r>
          </a:p>
          <a:p>
            <a:pPr marL="228600" indent="-228600" fontAlgn="auto">
              <a:spcAft>
                <a:spcPts val="0"/>
              </a:spcAft>
              <a:buFont typeface="+mj-lt"/>
              <a:buAutoNum type="arabicPeriod"/>
            </a:pPr>
            <a:r>
              <a:rPr lang="en-US" sz="900" dirty="0"/>
              <a:t>Student and staff images have been used with permission.</a:t>
            </a:r>
          </a:p>
          <a:p>
            <a:pPr marL="228600" indent="-228600" fontAlgn="auto">
              <a:spcAft>
                <a:spcPts val="0"/>
              </a:spcAft>
              <a:buFont typeface="+mj-lt"/>
              <a:buAutoNum type="arabicPeriod"/>
            </a:pPr>
            <a:r>
              <a:rPr lang="en-US" sz="900" dirty="0"/>
              <a:t>The Alice Springs (Mparntwe) Education Declaration 2019 © Education Services Australia, as the legal entity for the Council of Australian Governments Education Council. Licensed under a </a:t>
            </a:r>
            <a:r>
              <a:rPr lang="en-US" sz="900" dirty="0">
                <a:hlinkClick r:id="rId4"/>
              </a:rPr>
              <a:t>Creative Commons Attribution, Non-Commercial 4.0 International Licence</a:t>
            </a:r>
            <a:r>
              <a:rPr lang="en-US" sz="900" dirty="0"/>
              <a:t>.</a:t>
            </a:r>
          </a:p>
          <a:p>
            <a:pPr marL="228600" indent="-228600">
              <a:buFont typeface="+mj-lt"/>
              <a:buAutoNum type="arabicPeriod"/>
            </a:pPr>
            <a:r>
              <a:rPr lang="en-US" sz="900" dirty="0"/>
              <a:t>ACARA diagrams and graphics are ‘Excluded Material’ used under the terms of the Australian Curriculum and its copyright notice and is not modified. © Australian Curriculum, Assessment and Reporting Authority (ACARA) 2009 to present, unless otherwise indicated. You may view, download, display, print, reproduce (such as by making photocopies) and distribute these Excluded Materials in unaltered form only for your personal, non-commercial educational purposes or for the non-commercial educational purposes of your organisation, provided that you make others aware it can only be used for these purposes and attribute ACARA as the source of the Excluded Material. For the avoidance of doubt, this means that you cannot edit, modify or adapt any of these materials, and you cannot sub-license any of these materials to others. Apart from any uses permitted under the Copyright Act 1968 (Cth), and those explicitly granted above, all other rights are reserved by ACARA. If you want to use such material in a manner that is outside this restrictive licence, you must request permission from ACARA by submitting a request through the </a:t>
            </a:r>
            <a:r>
              <a:rPr lang="en-US" sz="900" dirty="0">
                <a:hlinkClick r:id="rId7"/>
              </a:rPr>
              <a:t>online enquiry form</a:t>
            </a:r>
            <a:r>
              <a:rPr lang="en-US" sz="900" dirty="0"/>
              <a:t>.</a:t>
            </a:r>
          </a:p>
          <a:p>
            <a:pPr marL="228600" indent="-228600">
              <a:buFont typeface="+mj-lt"/>
              <a:buAutoNum type="arabicPeriod"/>
            </a:pPr>
            <a:r>
              <a:rPr lang="en-AU" sz="900" dirty="0">
                <a:effectLst/>
              </a:rPr>
              <a:t>IKAT Decision Tree, The Indigenous Archives Collective; Faulkhead, S; Thorpe, K; Sentance, N; Booker, L; &amp; R Barrowcliffe. (2023) Indigenous Referencing Guidance for Indigenous Knowledges. Indigenous Archives Collective and the UTS Jumbunna Institute of Indigenous Education and Research. </a:t>
            </a:r>
            <a:r>
              <a:rPr lang="en-AU" sz="900" dirty="0">
                <a:effectLst/>
                <a:hlinkClick r:id="rId8"/>
              </a:rPr>
              <a:t>https://indigenousarchives.net</a:t>
            </a:r>
            <a:r>
              <a:rPr lang="en-AU" sz="900" dirty="0">
                <a:effectLst/>
              </a:rPr>
              <a:t>. Licensed CC BY-NC-SA.</a:t>
            </a:r>
          </a:p>
          <a:p>
            <a:pPr marL="228600" indent="-228600">
              <a:buFont typeface="+mj-lt"/>
              <a:buAutoNum type="arabicPeriod"/>
            </a:pPr>
            <a:r>
              <a:rPr lang="en-US" sz="900" dirty="0"/>
              <a:t>Evaluation pyramid diagram from Australian Institute of Aboriginal and Torres Strait Islander Studies (AIATSIS) 2022, AIATSIS Guide to evaluating and selecting education resources, </a:t>
            </a:r>
            <a:r>
              <a:rPr lang="en-US" sz="900" dirty="0">
                <a:hlinkClick r:id="rId9"/>
              </a:rPr>
              <a:t>https://aiatsis.gov.au/publication/118125</a:t>
            </a:r>
            <a:r>
              <a:rPr lang="en-US" sz="900" dirty="0"/>
              <a:t>. Used with permission.</a:t>
            </a:r>
            <a:endParaRPr lang="en-AU" sz="900" dirty="0">
              <a:effectLst/>
            </a:endParaRPr>
          </a:p>
          <a:p>
            <a:pPr marL="288000" indent="-288000" fontAlgn="auto">
              <a:spcAft>
                <a:spcPts val="0"/>
              </a:spcAft>
              <a:buFont typeface="+mj-lt"/>
              <a:buAutoNum type="arabicPeriod"/>
            </a:pPr>
            <a:endParaRPr lang="en-US" sz="900" dirty="0"/>
          </a:p>
          <a:p>
            <a:endParaRPr lang="en-US" sz="1000" dirty="0"/>
          </a:p>
          <a:p>
            <a:endParaRPr lang="en-US" sz="1000" dirty="0"/>
          </a:p>
          <a:p>
            <a:pPr marL="228600" indent="-228600">
              <a:buFont typeface="+mj-lt"/>
              <a:buAutoNum type="arabicPeriod"/>
            </a:pPr>
            <a:endParaRPr lang="en-US" sz="1050" dirty="0"/>
          </a:p>
        </p:txBody>
      </p:sp>
    </p:spTree>
    <p:extLst>
      <p:ext uri="{BB962C8B-B14F-4D97-AF65-F5344CB8AC3E}">
        <p14:creationId xmlns:p14="http://schemas.microsoft.com/office/powerpoint/2010/main" val="572593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E40473FA-EE1A-4320-9E4F-EE3F779A53CD}"/>
              </a:ext>
            </a:extLst>
          </p:cNvPr>
          <p:cNvSpPr>
            <a:spLocks noGrp="1"/>
          </p:cNvSpPr>
          <p:nvPr>
            <p:ph sz="quarter" idx="11"/>
          </p:nvPr>
        </p:nvSpPr>
        <p:spPr>
          <a:xfrm>
            <a:off x="323528" y="843558"/>
            <a:ext cx="8496000" cy="3644305"/>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dirty="0"/>
              <a:t>                © State of Queensland (QCAA) </a:t>
            </a:r>
            <a:r>
              <a:rPr lang="en-AU" dirty="0"/>
              <a:t>2026</a:t>
            </a:r>
          </a:p>
          <a:p>
            <a:r>
              <a:rPr lang="en-AU" dirty="0"/>
              <a:t>Licence: </a:t>
            </a:r>
            <a:r>
              <a:rPr lang="en-AU" dirty="0">
                <a:hlinkClick r:id="rId3"/>
              </a:rPr>
              <a:t>https://creativecommons.org/licenses/by/4.0</a:t>
            </a:r>
            <a:r>
              <a:rPr lang="en-AU" dirty="0"/>
              <a:t> | Copyright notice: </a:t>
            </a:r>
            <a:r>
              <a:rPr lang="en-AU" dirty="0">
                <a:hlinkClick r:id="rId4"/>
              </a:rPr>
              <a:t>www.qcaa.qld.edu.au/copyright</a:t>
            </a:r>
            <a:r>
              <a:rPr lang="en-AU" dirty="0"/>
              <a:t> — lists the full terms and conditions, which specify certain exceptions to the licence. | </a:t>
            </a:r>
            <a:br>
              <a:rPr lang="en-AU" dirty="0"/>
            </a:br>
            <a:r>
              <a:rPr lang="en-US" dirty="0"/>
              <a:t>Attribution (include the link): ©</a:t>
            </a:r>
            <a:r>
              <a:rPr lang="en-AU" dirty="0"/>
              <a:t> </a:t>
            </a:r>
            <a:r>
              <a:rPr lang="en-US" dirty="0"/>
              <a:t>State</a:t>
            </a:r>
            <a:r>
              <a:rPr lang="en-AU" dirty="0"/>
              <a:t> </a:t>
            </a:r>
            <a:r>
              <a:rPr lang="en-US" dirty="0"/>
              <a:t>of</a:t>
            </a:r>
            <a:r>
              <a:rPr lang="en-AU" dirty="0"/>
              <a:t> </a:t>
            </a:r>
            <a:r>
              <a:rPr lang="en-US" dirty="0"/>
              <a:t>Queensland</a:t>
            </a:r>
            <a:r>
              <a:rPr lang="en-AU" dirty="0"/>
              <a:t> </a:t>
            </a:r>
            <a:r>
              <a:rPr lang="en-US" dirty="0"/>
              <a:t>(QCAA)</a:t>
            </a:r>
            <a:r>
              <a:rPr lang="en-AU" dirty="0"/>
              <a:t> 2026 </a:t>
            </a:r>
            <a:r>
              <a:rPr lang="en-AU" dirty="0">
                <a:hlinkClick r:id="rId4"/>
              </a:rPr>
              <a:t>www.qcaa.qld.edu.au/copyright</a:t>
            </a:r>
            <a:r>
              <a:rPr lang="en-AU" dirty="0"/>
              <a:t>.</a:t>
            </a:r>
          </a:p>
          <a:p>
            <a:r>
              <a:rPr lang="en-US" dirty="0"/>
              <a:t>Other copyright material in this presentation is listed on the previous slide/s. </a:t>
            </a:r>
          </a:p>
          <a:p>
            <a:endParaRPr lang="en-AU" dirty="0"/>
          </a:p>
        </p:txBody>
      </p:sp>
      <p:sp>
        <p:nvSpPr>
          <p:cNvPr id="3" name="Title 2">
            <a:extLst>
              <a:ext uri="{FF2B5EF4-FFF2-40B4-BE49-F238E27FC236}">
                <a16:creationId xmlns:a16="http://schemas.microsoft.com/office/drawing/2014/main" id="{985CEEB3-1535-42A6-EA63-C4677C7F25DA}"/>
              </a:ext>
            </a:extLst>
          </p:cNvPr>
          <p:cNvSpPr>
            <a:spLocks noGrp="1"/>
          </p:cNvSpPr>
          <p:nvPr>
            <p:ph type="title"/>
          </p:nvPr>
        </p:nvSpPr>
        <p:spPr/>
        <p:txBody>
          <a:bodyPr/>
          <a:lstStyle/>
          <a:p>
            <a:r>
              <a:rPr lang="en-AU" dirty="0"/>
              <a:t>Copyright notice</a:t>
            </a:r>
          </a:p>
        </p:txBody>
      </p:sp>
    </p:spTree>
    <p:extLst>
      <p:ext uri="{BB962C8B-B14F-4D97-AF65-F5344CB8AC3E}">
        <p14:creationId xmlns:p14="http://schemas.microsoft.com/office/powerpoint/2010/main" val="2210648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6A14B-20F4-69A4-D5C4-7EF66B63E70E}"/>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AAEDF64-304C-376A-F44D-4A1F8E6BC6AE}"/>
              </a:ext>
            </a:extLst>
          </p:cNvPr>
          <p:cNvGraphicFramePr/>
          <p:nvPr/>
        </p:nvGraphicFramePr>
        <p:xfrm>
          <a:off x="323849" y="771525"/>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D5660D40-D04A-C8EC-FCB9-72732E3CE248}"/>
              </a:ext>
            </a:extLst>
          </p:cNvPr>
          <p:cNvSpPr>
            <a:spLocks noGrp="1"/>
          </p:cNvSpPr>
          <p:nvPr>
            <p:ph type="title"/>
          </p:nvPr>
        </p:nvSpPr>
        <p:spPr/>
        <p:txBody>
          <a:bodyPr/>
          <a:lstStyle/>
          <a:p>
            <a:r>
              <a:rPr lang="en-AU" noProof="0" dirty="0"/>
              <a:t>Overview</a:t>
            </a:r>
          </a:p>
        </p:txBody>
      </p:sp>
    </p:spTree>
    <p:extLst>
      <p:ext uri="{BB962C8B-B14F-4D97-AF65-F5344CB8AC3E}">
        <p14:creationId xmlns:p14="http://schemas.microsoft.com/office/powerpoint/2010/main" val="36319277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4156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91869-B2DD-456B-9356-584E55ADF614}"/>
              </a:ext>
            </a:extLst>
          </p:cNvPr>
          <p:cNvSpPr>
            <a:spLocks noGrp="1"/>
          </p:cNvSpPr>
          <p:nvPr>
            <p:ph type="title"/>
          </p:nvPr>
        </p:nvSpPr>
        <p:spPr/>
        <p:txBody>
          <a:bodyPr/>
          <a:lstStyle/>
          <a:p>
            <a:r>
              <a:rPr lang="en-AU" dirty="0">
                <a:latin typeface="Arial"/>
                <a:cs typeface="Arial"/>
              </a:rPr>
              <a:t>Three-dimensional </a:t>
            </a:r>
            <a:r>
              <a:rPr lang="en-US" dirty="0"/>
              <a:t>Australian Curriculum v9.0 </a:t>
            </a:r>
            <a:endParaRPr lang="en-AU" dirty="0">
              <a:latin typeface="Arial"/>
              <a:cs typeface="Arial"/>
            </a:endParaRPr>
          </a:p>
        </p:txBody>
      </p:sp>
      <p:pic>
        <p:nvPicPr>
          <p:cNvPr id="6" name="Content Placeholder 5">
            <a:extLst>
              <a:ext uri="{FF2B5EF4-FFF2-40B4-BE49-F238E27FC236}">
                <a16:creationId xmlns:a16="http://schemas.microsoft.com/office/drawing/2014/main" id="{8E052A43-5CA7-4B17-BD98-F1D3BD11ED57}"/>
              </a:ext>
            </a:extLst>
          </p:cNvPr>
          <p:cNvPicPr>
            <a:picLocks noGrp="1" noChangeAspect="1"/>
          </p:cNvPicPr>
          <p:nvPr>
            <p:ph idx="1"/>
          </p:nvPr>
        </p:nvPicPr>
        <p:blipFill rotWithShape="1">
          <a:blip r:embed="rId3"/>
          <a:srcRect l="3018" t="3709" r="5533" b="5942"/>
          <a:stretch/>
        </p:blipFill>
        <p:spPr>
          <a:xfrm>
            <a:off x="1576797" y="759838"/>
            <a:ext cx="5990404" cy="3623824"/>
          </a:xfrm>
          <a:prstGeom prst="rect">
            <a:avLst/>
          </a:prstGeom>
          <a:ln>
            <a:noFill/>
          </a:ln>
          <a:effectLst/>
        </p:spPr>
      </p:pic>
      <p:sp>
        <p:nvSpPr>
          <p:cNvPr id="4" name="Text Placeholder 4">
            <a:extLst>
              <a:ext uri="{FF2B5EF4-FFF2-40B4-BE49-F238E27FC236}">
                <a16:creationId xmlns:a16="http://schemas.microsoft.com/office/drawing/2014/main" id="{AB9688FC-9AFF-CCAC-D734-2CD8E449178B}"/>
              </a:ext>
            </a:extLst>
          </p:cNvPr>
          <p:cNvSpPr txBox="1">
            <a:spLocks/>
          </p:cNvSpPr>
          <p:nvPr/>
        </p:nvSpPr>
        <p:spPr>
          <a:xfrm>
            <a:off x="220965" y="4449636"/>
            <a:ext cx="8752842" cy="232886"/>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defRPr/>
            </a:pPr>
            <a:r>
              <a:rPr kumimoji="0" lang="en-AU" sz="7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Source:</a:t>
            </a:r>
            <a:r>
              <a:rPr kumimoji="0" lang="en-AU" sz="7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lang="en-US" sz="700" dirty="0"/>
              <a:t>[v9] ACARA from Summary overview (video) </a:t>
            </a:r>
            <a:r>
              <a:rPr lang="en-US" sz="700" dirty="0">
                <a:hlinkClick r:id="rId4">
                  <a:extLst>
                    <a:ext uri="{A12FA001-AC4F-418D-AE19-62706E023703}">
                      <ahyp:hlinkClr xmlns:ahyp="http://schemas.microsoft.com/office/drawing/2018/hyperlinkcolor" val="tx"/>
                    </a:ext>
                  </a:extLst>
                </a:hlinkClick>
              </a:rPr>
              <a:t>https://v9.australiancurriculum.edu.au/help/website-tour</a:t>
            </a:r>
            <a:endParaRPr lang="en-US" sz="700" dirty="0"/>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AU" sz="7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3170276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7DC6E3B0-0F96-82EB-144B-CC6B7792ACFA}"/>
              </a:ext>
            </a:extLst>
          </p:cNvPr>
          <p:cNvSpPr txBox="1">
            <a:spLocks/>
          </p:cNvSpPr>
          <p:nvPr/>
        </p:nvSpPr>
        <p:spPr>
          <a:xfrm>
            <a:off x="225229" y="4446790"/>
            <a:ext cx="8918771" cy="239220"/>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defRPr/>
            </a:pPr>
            <a:r>
              <a:rPr kumimoji="0" lang="fr-FR" sz="7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Source</a:t>
            </a:r>
            <a:r>
              <a:rPr kumimoji="0" lang="fr-FR" sz="7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lang="en-US" sz="700" dirty="0">
                <a:hlinkClick r:id="rId3">
                  <a:extLst>
                    <a:ext uri="{A12FA001-AC4F-418D-AE19-62706E023703}">
                      <ahyp:hlinkClr xmlns:ahyp="http://schemas.microsoft.com/office/drawing/2018/hyperlinkcolor" val="tx"/>
                    </a:ext>
                  </a:extLst>
                </a:hlinkClick>
              </a:rPr>
              <a:t>Asia and Australia's Engagement with Asia | V9 Australian Curriculum</a:t>
            </a:r>
            <a:endParaRPr kumimoji="0" lang="fr-FR" sz="700" i="0" u="none" strike="noStrike" kern="1200" cap="none" spc="0" normalizeH="0" baseline="0" noProof="0" dirty="0">
              <a:ln>
                <a:noFill/>
              </a:ln>
              <a:solidFill>
                <a:schemeClr val="accent1">
                  <a:lumMod val="60000"/>
                  <a:lumOff val="40000"/>
                </a:schemeClr>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24077E43-D16E-FC8E-BD31-03459AACBDEC}"/>
              </a:ext>
            </a:extLst>
          </p:cNvPr>
          <p:cNvGrpSpPr/>
          <p:nvPr/>
        </p:nvGrpSpPr>
        <p:grpSpPr>
          <a:xfrm>
            <a:off x="885036" y="1232909"/>
            <a:ext cx="1751128" cy="2677682"/>
            <a:chOff x="1282297" y="1099915"/>
            <a:chExt cx="1751128" cy="2677682"/>
          </a:xfrm>
        </p:grpSpPr>
        <p:sp>
          <p:nvSpPr>
            <p:cNvPr id="11" name="Rectangle: Rounded Corners 10">
              <a:extLst>
                <a:ext uri="{FF2B5EF4-FFF2-40B4-BE49-F238E27FC236}">
                  <a16:creationId xmlns:a16="http://schemas.microsoft.com/office/drawing/2014/main" id="{55DE1628-023F-9F02-04A2-F912AE24B3E1}"/>
                </a:ext>
              </a:extLst>
            </p:cNvPr>
            <p:cNvSpPr/>
            <p:nvPr/>
          </p:nvSpPr>
          <p:spPr>
            <a:xfrm>
              <a:off x="1286878" y="1099915"/>
              <a:ext cx="1746547" cy="873273"/>
            </a:xfrm>
            <a:prstGeom prst="roundRect">
              <a:avLst>
                <a:gd name="adj" fmla="val 10000"/>
              </a:avLst>
            </a:pr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Structure</a:t>
              </a:r>
            </a:p>
          </p:txBody>
        </p:sp>
        <p:sp>
          <p:nvSpPr>
            <p:cNvPr id="8" name="Rectangle: Rounded Corners 7">
              <a:extLst>
                <a:ext uri="{FF2B5EF4-FFF2-40B4-BE49-F238E27FC236}">
                  <a16:creationId xmlns:a16="http://schemas.microsoft.com/office/drawing/2014/main" id="{6F54F631-875E-9B34-6A6F-C691004EF8B5}"/>
                </a:ext>
              </a:extLst>
            </p:cNvPr>
            <p:cNvSpPr/>
            <p:nvPr/>
          </p:nvSpPr>
          <p:spPr>
            <a:xfrm>
              <a:off x="1282297" y="2001829"/>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Key connections</a:t>
              </a:r>
            </a:p>
          </p:txBody>
        </p:sp>
        <p:sp>
          <p:nvSpPr>
            <p:cNvPr id="6" name="Rectangle: Rounded Corners 5">
              <a:extLst>
                <a:ext uri="{FF2B5EF4-FFF2-40B4-BE49-F238E27FC236}">
                  <a16:creationId xmlns:a16="http://schemas.microsoft.com/office/drawing/2014/main" id="{384B0F66-0816-2551-5BC0-581569434FD4}"/>
                </a:ext>
              </a:extLst>
            </p:cNvPr>
            <p:cNvSpPr/>
            <p:nvPr/>
          </p:nvSpPr>
          <p:spPr>
            <a:xfrm>
              <a:off x="1282297" y="2904324"/>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Downloads</a:t>
              </a:r>
            </a:p>
          </p:txBody>
        </p:sp>
      </p:grpSp>
      <p:pic>
        <p:nvPicPr>
          <p:cNvPr id="13" name="Picture 12" descr="A diagram of a community&#10;&#10;AI-generated content may be incorrect.">
            <a:extLst>
              <a:ext uri="{FF2B5EF4-FFF2-40B4-BE49-F238E27FC236}">
                <a16:creationId xmlns:a16="http://schemas.microsoft.com/office/drawing/2014/main" id="{306EFF02-B548-C7D3-52B8-C1C580CE718D}"/>
              </a:ext>
            </a:extLst>
          </p:cNvPr>
          <p:cNvPicPr>
            <a:picLocks noChangeAspect="1"/>
          </p:cNvPicPr>
          <p:nvPr/>
        </p:nvPicPr>
        <p:blipFill>
          <a:blip r:embed="rId4"/>
          <a:stretch>
            <a:fillRect/>
          </a:stretch>
        </p:blipFill>
        <p:spPr>
          <a:xfrm>
            <a:off x="4264683" y="911493"/>
            <a:ext cx="3353519" cy="3439783"/>
          </a:xfrm>
          <a:prstGeom prst="rect">
            <a:avLst/>
          </a:prstGeom>
        </p:spPr>
      </p:pic>
      <p:sp>
        <p:nvSpPr>
          <p:cNvPr id="14" name="Title 13">
            <a:extLst>
              <a:ext uri="{FF2B5EF4-FFF2-40B4-BE49-F238E27FC236}">
                <a16:creationId xmlns:a16="http://schemas.microsoft.com/office/drawing/2014/main" id="{4C7FE996-F639-8F75-096C-BEB66563F1A5}"/>
              </a:ext>
            </a:extLst>
          </p:cNvPr>
          <p:cNvSpPr>
            <a:spLocks noGrp="1"/>
          </p:cNvSpPr>
          <p:nvPr>
            <p:ph type="title"/>
          </p:nvPr>
        </p:nvSpPr>
        <p:spPr/>
        <p:txBody>
          <a:bodyPr/>
          <a:lstStyle/>
          <a:p>
            <a:r>
              <a:rPr lang="en-AU" dirty="0">
                <a:latin typeface="Arial"/>
                <a:cs typeface="Arial"/>
              </a:rPr>
              <a:t>Aboriginal and Torres Strait Islander histories and cultures: Structure</a:t>
            </a:r>
            <a:endParaRPr lang="en-AU" dirty="0"/>
          </a:p>
        </p:txBody>
      </p:sp>
    </p:spTree>
    <p:extLst>
      <p:ext uri="{BB962C8B-B14F-4D97-AF65-F5344CB8AC3E}">
        <p14:creationId xmlns:p14="http://schemas.microsoft.com/office/powerpoint/2010/main" val="2147038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6BF22-2487-12FA-0469-7C1FCAE77DF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A74357C-6E07-0ECE-2E3D-4B06BBFD0363}"/>
              </a:ext>
            </a:extLst>
          </p:cNvPr>
          <p:cNvSpPr/>
          <p:nvPr/>
        </p:nvSpPr>
        <p:spPr>
          <a:xfrm>
            <a:off x="4382933" y="3699020"/>
            <a:ext cx="296562" cy="880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1A506D32-33D3-80B5-1116-2373488EF4DE}"/>
              </a:ext>
            </a:extLst>
          </p:cNvPr>
          <p:cNvSpPr>
            <a:spLocks noGrp="1"/>
          </p:cNvSpPr>
          <p:nvPr>
            <p:ph type="title"/>
          </p:nvPr>
        </p:nvSpPr>
        <p:spPr>
          <a:xfrm>
            <a:off x="327025" y="274637"/>
            <a:ext cx="8496000" cy="360000"/>
          </a:xfrm>
        </p:spPr>
        <p:txBody>
          <a:bodyPr>
            <a:noAutofit/>
          </a:bodyPr>
          <a:lstStyle/>
          <a:p>
            <a:r>
              <a:rPr lang="en-AU" dirty="0"/>
              <a:t>CCP: Aboriginal and Torres Strait Islander histories and cultures</a:t>
            </a:r>
            <a:endParaRPr lang="en-US" dirty="0"/>
          </a:p>
        </p:txBody>
      </p:sp>
      <p:sp>
        <p:nvSpPr>
          <p:cNvPr id="10" name="Text Placeholder 4">
            <a:extLst>
              <a:ext uri="{FF2B5EF4-FFF2-40B4-BE49-F238E27FC236}">
                <a16:creationId xmlns:a16="http://schemas.microsoft.com/office/drawing/2014/main" id="{80F6F995-9557-40F3-2438-1BC9740582AC}"/>
              </a:ext>
            </a:extLst>
          </p:cNvPr>
          <p:cNvSpPr txBox="1">
            <a:spLocks/>
          </p:cNvSpPr>
          <p:nvPr/>
        </p:nvSpPr>
        <p:spPr>
          <a:xfrm>
            <a:off x="220109" y="4446886"/>
            <a:ext cx="8918771" cy="197860"/>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defRPr/>
            </a:pPr>
            <a:r>
              <a:rPr kumimoji="0" lang="fr-FR" sz="7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Source</a:t>
            </a:r>
            <a:r>
              <a:rPr kumimoji="0" lang="fr-FR" sz="7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lang="en-AU" sz="700" dirty="0">
                <a:hlinkClick r:id="rId3">
                  <a:extLst>
                    <a:ext uri="{A12FA001-AC4F-418D-AE19-62706E023703}">
                      <ahyp:hlinkClr xmlns:ahyp="http://schemas.microsoft.com/office/drawing/2018/hyperlinkcolor" val="tx"/>
                    </a:ext>
                  </a:extLst>
                </a:hlinkClick>
              </a:rPr>
              <a:t>Aboriginal and Torres Strait Islander Histories and Cultures | V9 Australian Curriculum</a:t>
            </a:r>
            <a:r>
              <a:rPr lang="en-AU" sz="700" dirty="0"/>
              <a:t>, pp. 2–4</a:t>
            </a:r>
            <a:endParaRPr kumimoji="0" lang="fr-FR" sz="7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95D5FCA7-F808-352C-4384-6F3B4EC0B306}"/>
              </a:ext>
            </a:extLst>
          </p:cNvPr>
          <p:cNvSpPr/>
          <p:nvPr/>
        </p:nvSpPr>
        <p:spPr>
          <a:xfrm rot="8057207">
            <a:off x="3725544" y="3431221"/>
            <a:ext cx="349042" cy="3265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TextBox 3">
            <a:extLst>
              <a:ext uri="{FF2B5EF4-FFF2-40B4-BE49-F238E27FC236}">
                <a16:creationId xmlns:a16="http://schemas.microsoft.com/office/drawing/2014/main" id="{E6328C70-86B7-09BF-1106-CF9B185DF128}"/>
              </a:ext>
            </a:extLst>
          </p:cNvPr>
          <p:cNvSpPr txBox="1"/>
          <p:nvPr/>
        </p:nvSpPr>
        <p:spPr>
          <a:xfrm>
            <a:off x="6121038" y="777498"/>
            <a:ext cx="2439607" cy="1384995"/>
          </a:xfrm>
          <a:prstGeom prst="rect">
            <a:avLst/>
          </a:prstGeom>
          <a:solidFill>
            <a:schemeClr val="bg2">
              <a:lumMod val="20000"/>
              <a:lumOff val="80000"/>
            </a:schemeClr>
          </a:solidFill>
        </p:spPr>
        <p:txBody>
          <a:bodyPr wrap="square" rtlCol="0">
            <a:spAutoFit/>
          </a:bodyPr>
          <a:lstStyle/>
          <a:p>
            <a:pPr algn="ctr"/>
            <a:r>
              <a:rPr lang="en-AU" sz="1200" dirty="0"/>
              <a:t>These organising ideas recognise the special connection of First Nations Australians to Country/Place and acknowledge the impacts of colonisation </a:t>
            </a:r>
            <a:br>
              <a:rPr lang="en-AU" sz="1200" dirty="0"/>
            </a:br>
            <a:r>
              <a:rPr lang="en-AU" sz="1200" dirty="0"/>
              <a:t>on their ownership of and </a:t>
            </a:r>
            <a:br>
              <a:rPr lang="en-AU" sz="1200" dirty="0"/>
            </a:br>
            <a:r>
              <a:rPr lang="en-AU" sz="1200" dirty="0"/>
              <a:t>access to Country/Place.</a:t>
            </a:r>
          </a:p>
        </p:txBody>
      </p:sp>
      <p:sp>
        <p:nvSpPr>
          <p:cNvPr id="5" name="TextBox 4">
            <a:extLst>
              <a:ext uri="{FF2B5EF4-FFF2-40B4-BE49-F238E27FC236}">
                <a16:creationId xmlns:a16="http://schemas.microsoft.com/office/drawing/2014/main" id="{F0B71F0B-9565-6B51-3C4B-FF1AF89671D7}"/>
              </a:ext>
            </a:extLst>
          </p:cNvPr>
          <p:cNvSpPr txBox="1"/>
          <p:nvPr/>
        </p:nvSpPr>
        <p:spPr>
          <a:xfrm>
            <a:off x="6121038" y="2801474"/>
            <a:ext cx="2439607" cy="1600438"/>
          </a:xfrm>
          <a:prstGeom prst="rect">
            <a:avLst/>
          </a:prstGeom>
          <a:solidFill>
            <a:srgbClr val="003399">
              <a:alpha val="30196"/>
            </a:srgbClr>
          </a:solidFill>
        </p:spPr>
        <p:txBody>
          <a:bodyPr wrap="square" rtlCol="0">
            <a:spAutoFit/>
          </a:bodyPr>
          <a:lstStyle/>
          <a:p>
            <a:pPr algn="ctr"/>
            <a:r>
              <a:rPr lang="en-AU" sz="1200" dirty="0"/>
              <a:t>These organising ideas examine the cultural diversity of the First Peoples of Australia and the First Nations Peoples of the Torres Strait and recognise Australian First Nations Peoples as belonging to the world’s oldest continuous cultures</a:t>
            </a:r>
            <a:r>
              <a:rPr lang="en-AU" sz="1400" dirty="0"/>
              <a:t>.</a:t>
            </a:r>
            <a:endParaRPr lang="en-AU" sz="1200" dirty="0"/>
          </a:p>
        </p:txBody>
      </p:sp>
      <p:sp>
        <p:nvSpPr>
          <p:cNvPr id="3" name="Rectangle 2">
            <a:extLst>
              <a:ext uri="{FF2B5EF4-FFF2-40B4-BE49-F238E27FC236}">
                <a16:creationId xmlns:a16="http://schemas.microsoft.com/office/drawing/2014/main" id="{78B2294A-948C-C258-EEAA-9AA281242809}"/>
              </a:ext>
            </a:extLst>
          </p:cNvPr>
          <p:cNvSpPr/>
          <p:nvPr/>
        </p:nvSpPr>
        <p:spPr>
          <a:xfrm rot="1280104">
            <a:off x="3840444" y="3841660"/>
            <a:ext cx="383917" cy="1335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TextBox 10">
            <a:extLst>
              <a:ext uri="{FF2B5EF4-FFF2-40B4-BE49-F238E27FC236}">
                <a16:creationId xmlns:a16="http://schemas.microsoft.com/office/drawing/2014/main" id="{DC1FB037-9BEC-EDE5-F0E8-A7D277C67B7F}"/>
              </a:ext>
            </a:extLst>
          </p:cNvPr>
          <p:cNvSpPr txBox="1"/>
          <p:nvPr/>
        </p:nvSpPr>
        <p:spPr>
          <a:xfrm>
            <a:off x="583355" y="1796636"/>
            <a:ext cx="2228407" cy="2123658"/>
          </a:xfrm>
          <a:prstGeom prst="rect">
            <a:avLst/>
          </a:prstGeom>
          <a:solidFill>
            <a:srgbClr val="087953">
              <a:alpha val="40000"/>
            </a:srgbClr>
          </a:solidFill>
        </p:spPr>
        <p:txBody>
          <a:bodyPr wrap="square" rtlCol="0">
            <a:spAutoFit/>
          </a:bodyPr>
          <a:lstStyle/>
          <a:p>
            <a:pPr algn="ctr"/>
            <a:r>
              <a:rPr lang="en-AU" sz="1200" dirty="0"/>
              <a:t>These organising ideas recognise that Australia </a:t>
            </a:r>
            <a:br>
              <a:rPr lang="en-AU" sz="1200" dirty="0"/>
            </a:br>
            <a:r>
              <a:rPr lang="en-AU" sz="1200" dirty="0"/>
              <a:t>has 2 distinct First Nations Peoples, each encompassing a diversity of nations and peoples, and examine the significant contributions of First Nations Australians’ histories and cultures on </a:t>
            </a:r>
            <a:br>
              <a:rPr lang="en-AU" sz="1200" dirty="0"/>
            </a:br>
            <a:r>
              <a:rPr lang="en-AU" sz="1200" dirty="0"/>
              <a:t>a local, national and </a:t>
            </a:r>
            <a:br>
              <a:rPr lang="en-AU" sz="1200" dirty="0"/>
            </a:br>
            <a:r>
              <a:rPr lang="en-AU" sz="1200" dirty="0"/>
              <a:t>global scale.</a:t>
            </a:r>
          </a:p>
        </p:txBody>
      </p:sp>
      <p:pic>
        <p:nvPicPr>
          <p:cNvPr id="42" name="Picture 41">
            <a:extLst>
              <a:ext uri="{FF2B5EF4-FFF2-40B4-BE49-F238E27FC236}">
                <a16:creationId xmlns:a16="http://schemas.microsoft.com/office/drawing/2014/main" id="{831D70AD-39F2-F41D-0AB2-5FBF217743F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80052" y="1214647"/>
            <a:ext cx="2695936" cy="2798382"/>
          </a:xfrm>
          <a:prstGeom prst="rect">
            <a:avLst/>
          </a:prstGeom>
          <a:effectLst/>
        </p:spPr>
      </p:pic>
      <p:sp>
        <p:nvSpPr>
          <p:cNvPr id="6" name="Isosceles Triangle 5">
            <a:extLst>
              <a:ext uri="{FF2B5EF4-FFF2-40B4-BE49-F238E27FC236}">
                <a16:creationId xmlns:a16="http://schemas.microsoft.com/office/drawing/2014/main" id="{992D170D-F232-EEBB-7804-842506D1554D}"/>
              </a:ext>
            </a:extLst>
          </p:cNvPr>
          <p:cNvSpPr/>
          <p:nvPr/>
        </p:nvSpPr>
        <p:spPr>
          <a:xfrm rot="5400000">
            <a:off x="2736162" y="3426648"/>
            <a:ext cx="388800" cy="237600"/>
          </a:xfrm>
          <a:prstGeom prst="triangle">
            <a:avLst/>
          </a:prstGeom>
          <a:solidFill>
            <a:srgbClr val="087953">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Isosceles Triangle 6">
            <a:extLst>
              <a:ext uri="{FF2B5EF4-FFF2-40B4-BE49-F238E27FC236}">
                <a16:creationId xmlns:a16="http://schemas.microsoft.com/office/drawing/2014/main" id="{8CB69F20-62CD-6379-3A23-8D478010541E}"/>
              </a:ext>
            </a:extLst>
          </p:cNvPr>
          <p:cNvSpPr/>
          <p:nvPr/>
        </p:nvSpPr>
        <p:spPr>
          <a:xfrm rot="16200000">
            <a:off x="5807588" y="3131448"/>
            <a:ext cx="388800" cy="237600"/>
          </a:xfrm>
          <a:prstGeom prst="triangle">
            <a:avLst/>
          </a:prstGeom>
          <a:solidFill>
            <a:srgbClr val="003399">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Isosceles Triangle 11">
            <a:extLst>
              <a:ext uri="{FF2B5EF4-FFF2-40B4-BE49-F238E27FC236}">
                <a16:creationId xmlns:a16="http://schemas.microsoft.com/office/drawing/2014/main" id="{3B706306-737D-BA37-A57C-CEC1403D6F8E}"/>
              </a:ext>
            </a:extLst>
          </p:cNvPr>
          <p:cNvSpPr/>
          <p:nvPr/>
        </p:nvSpPr>
        <p:spPr>
          <a:xfrm rot="16200000">
            <a:off x="5807588" y="1122924"/>
            <a:ext cx="388800" cy="237600"/>
          </a:xfrm>
          <a:prstGeom prst="triangle">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975833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B35E4-4690-BEC5-3327-17B0D1E51CAB}"/>
              </a:ext>
            </a:extLst>
          </p:cNvPr>
          <p:cNvSpPr>
            <a:spLocks noGrp="1"/>
          </p:cNvSpPr>
          <p:nvPr>
            <p:ph type="title"/>
          </p:nvPr>
        </p:nvSpPr>
        <p:spPr/>
        <p:txBody>
          <a:bodyPr/>
          <a:lstStyle/>
          <a:p>
            <a:r>
              <a:rPr lang="en-AU" dirty="0"/>
              <a:t>Organising ideas</a:t>
            </a:r>
          </a:p>
        </p:txBody>
      </p:sp>
      <p:graphicFrame>
        <p:nvGraphicFramePr>
          <p:cNvPr id="8" name="Content Placeholder 7">
            <a:extLst>
              <a:ext uri="{FF2B5EF4-FFF2-40B4-BE49-F238E27FC236}">
                <a16:creationId xmlns:a16="http://schemas.microsoft.com/office/drawing/2014/main" id="{3E527622-90FE-F89A-1372-2F89F1A7F996}"/>
              </a:ext>
            </a:extLst>
          </p:cNvPr>
          <p:cNvGraphicFramePr>
            <a:graphicFrameLocks noGrp="1"/>
          </p:cNvGraphicFramePr>
          <p:nvPr>
            <p:ph idx="1"/>
          </p:nvPr>
        </p:nvGraphicFramePr>
        <p:xfrm>
          <a:off x="327025" y="771525"/>
          <a:ext cx="8496299" cy="3712311"/>
        </p:xfrm>
        <a:graphic>
          <a:graphicData uri="http://schemas.openxmlformats.org/drawingml/2006/table">
            <a:tbl>
              <a:tblPr firstRow="1" firstCol="1">
                <a:tableStyleId>{5940675A-B579-460E-94D1-54222C63F5DA}</a:tableStyleId>
              </a:tblPr>
              <a:tblGrid>
                <a:gridCol w="2832666">
                  <a:extLst>
                    <a:ext uri="{9D8B030D-6E8A-4147-A177-3AD203B41FA5}">
                      <a16:colId xmlns:a16="http://schemas.microsoft.com/office/drawing/2014/main" val="1488862973"/>
                    </a:ext>
                  </a:extLst>
                </a:gridCol>
                <a:gridCol w="2832666">
                  <a:extLst>
                    <a:ext uri="{9D8B030D-6E8A-4147-A177-3AD203B41FA5}">
                      <a16:colId xmlns:a16="http://schemas.microsoft.com/office/drawing/2014/main" val="3290400138"/>
                    </a:ext>
                  </a:extLst>
                </a:gridCol>
                <a:gridCol w="2830967">
                  <a:extLst>
                    <a:ext uri="{9D8B030D-6E8A-4147-A177-3AD203B41FA5}">
                      <a16:colId xmlns:a16="http://schemas.microsoft.com/office/drawing/2014/main" val="1845768129"/>
                    </a:ext>
                  </a:extLst>
                </a:gridCol>
              </a:tblGrid>
              <a:tr h="257513">
                <a:tc>
                  <a:txBody>
                    <a:bodyPr/>
                    <a:lstStyle/>
                    <a:p>
                      <a:pPr>
                        <a:lnSpc>
                          <a:spcPct val="110000"/>
                        </a:lnSpc>
                        <a:spcBef>
                          <a:spcPts val="200"/>
                        </a:spcBef>
                        <a:spcAft>
                          <a:spcPts val="200"/>
                        </a:spcAft>
                      </a:pPr>
                      <a:r>
                        <a:rPr lang="en-AU" sz="1200" b="1" noProof="0" dirty="0">
                          <a:solidFill>
                            <a:schemeClr val="bg1"/>
                          </a:solidFill>
                          <a:effectLst/>
                        </a:rPr>
                        <a:t>Country/Place</a:t>
                      </a:r>
                      <a:endParaRPr lang="en-AU" sz="1200" b="1" noProof="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nSpc>
                          <a:spcPct val="110000"/>
                        </a:lnSpc>
                        <a:spcBef>
                          <a:spcPts val="200"/>
                        </a:spcBef>
                        <a:spcAft>
                          <a:spcPts val="200"/>
                        </a:spcAft>
                      </a:pPr>
                      <a:r>
                        <a:rPr lang="en-AU" sz="1200" b="1" noProof="0" dirty="0">
                          <a:solidFill>
                            <a:schemeClr val="bg1"/>
                          </a:solidFill>
                          <a:effectLst/>
                        </a:rPr>
                        <a:t>Culture</a:t>
                      </a:r>
                      <a:endParaRPr lang="en-AU" sz="1200" b="1" noProof="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C0D89"/>
                    </a:solidFill>
                  </a:tcPr>
                </a:tc>
                <a:tc>
                  <a:txBody>
                    <a:bodyPr/>
                    <a:lstStyle/>
                    <a:p>
                      <a:pPr>
                        <a:lnSpc>
                          <a:spcPct val="110000"/>
                        </a:lnSpc>
                        <a:spcBef>
                          <a:spcPts val="200"/>
                        </a:spcBef>
                        <a:spcAft>
                          <a:spcPts val="200"/>
                        </a:spcAft>
                      </a:pPr>
                      <a:r>
                        <a:rPr lang="en-AU" sz="1200" b="1" noProof="0" dirty="0">
                          <a:solidFill>
                            <a:schemeClr val="bg1"/>
                          </a:solidFill>
                          <a:effectLst/>
                        </a:rPr>
                        <a:t>People</a:t>
                      </a:r>
                      <a:endParaRPr lang="en-AU" sz="1200" b="1" noProof="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A9262"/>
                    </a:solidFill>
                  </a:tcPr>
                </a:tc>
                <a:extLst>
                  <a:ext uri="{0D108BD9-81ED-4DB2-BD59-A6C34878D82A}">
                    <a16:rowId xmlns:a16="http://schemas.microsoft.com/office/drawing/2014/main" val="2471720158"/>
                  </a:ext>
                </a:extLst>
              </a:tr>
              <a:tr h="1146933">
                <a:tc>
                  <a:txBody>
                    <a:bodyPr/>
                    <a:lstStyle/>
                    <a:p>
                      <a:pPr>
                        <a:lnSpc>
                          <a:spcPct val="110000"/>
                        </a:lnSpc>
                        <a:spcBef>
                          <a:spcPts val="200"/>
                        </a:spcBef>
                        <a:spcAft>
                          <a:spcPts val="200"/>
                        </a:spcAft>
                      </a:pPr>
                      <a:r>
                        <a:rPr lang="en-AU" sz="900" b="0" noProof="0" dirty="0">
                          <a:solidFill>
                            <a:sysClr val="windowText" lastClr="000000"/>
                          </a:solidFill>
                          <a:effectLst/>
                        </a:rPr>
                        <a:t>First Nations communities of Australia maintain </a:t>
                      </a:r>
                      <a:br>
                        <a:rPr lang="en-AU" sz="900" b="0" noProof="0" dirty="0">
                          <a:solidFill>
                            <a:sysClr val="windowText" lastClr="000000"/>
                          </a:solidFill>
                          <a:effectLst/>
                        </a:rPr>
                      </a:br>
                      <a:r>
                        <a:rPr lang="en-AU" sz="900" b="0" noProof="0" dirty="0">
                          <a:solidFill>
                            <a:sysClr val="windowText" lastClr="000000"/>
                          </a:solidFill>
                          <a:effectLst/>
                        </a:rPr>
                        <a:t>a deep connection to, and responsibility for, Country/Place and have holistic values and belief systems that are connected to the land, sea, sky </a:t>
                      </a:r>
                      <a:br>
                        <a:rPr lang="en-AU" sz="900" b="0" noProof="0" dirty="0">
                          <a:solidFill>
                            <a:sysClr val="windowText" lastClr="000000"/>
                          </a:solidFill>
                          <a:effectLst/>
                        </a:rPr>
                      </a:br>
                      <a:r>
                        <a:rPr lang="en-AU" sz="900" b="0" noProof="0" dirty="0">
                          <a:solidFill>
                            <a:sysClr val="windowText" lastClr="000000"/>
                          </a:solidFill>
                          <a:effectLst/>
                        </a:rPr>
                        <a:t>and waterways. (A_TSICP1)</a:t>
                      </a:r>
                    </a:p>
                    <a:p>
                      <a:pPr>
                        <a:lnSpc>
                          <a:spcPct val="110000"/>
                        </a:lnSpc>
                        <a:spcBef>
                          <a:spcPts val="200"/>
                        </a:spcBef>
                        <a:spcAft>
                          <a:spcPts val="200"/>
                        </a:spcAft>
                      </a:pPr>
                      <a:r>
                        <a:rPr lang="en-AU" sz="900" b="0" noProof="0" dirty="0">
                          <a:solidFill>
                            <a:sysClr val="windowText" lastClr="000000"/>
                          </a:solidFill>
                          <a:effectLst/>
                        </a:rPr>
                        <a:t> </a:t>
                      </a:r>
                      <a:endParaRPr lang="en-AU" sz="900" b="0" noProof="0" dirty="0">
                        <a:solidFill>
                          <a:sysClr val="windowText" lastClr="000000"/>
                        </a:solidFill>
                        <a:effectLst/>
                        <a:latin typeface="Arial" panose="020B0604020202020204" pitchFamily="34" charset="0"/>
                        <a:ea typeface="Times New Roman" panose="02020603050405020304" pitchFamily="18" charset="0"/>
                        <a:cs typeface="Arial" panose="020B0604020202020204" pitchFamily="34" charset="0"/>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0000"/>
                        </a:lnSpc>
                        <a:spcBef>
                          <a:spcPts val="200"/>
                        </a:spcBef>
                        <a:spcAft>
                          <a:spcPts val="200"/>
                        </a:spcAft>
                      </a:pPr>
                      <a:r>
                        <a:rPr lang="en-AU" sz="900" b="0" noProof="0" dirty="0">
                          <a:solidFill>
                            <a:sysClr val="windowText" lastClr="000000"/>
                          </a:solidFill>
                          <a:effectLst/>
                        </a:rPr>
                        <a:t>First Nations Australian societies are diverse and have distinct cultural expressions such as language, customs and beliefs. As First Nations Peoples of Australia they have the right to maintain, control, protect and develop their cultural expressions, </a:t>
                      </a:r>
                      <a:br>
                        <a:rPr lang="en-AU" sz="900" b="0" noProof="0" dirty="0">
                          <a:solidFill>
                            <a:sysClr val="windowText" lastClr="000000"/>
                          </a:solidFill>
                          <a:effectLst/>
                        </a:rPr>
                      </a:br>
                      <a:r>
                        <a:rPr lang="en-AU" sz="900" b="0" noProof="0" dirty="0">
                          <a:solidFill>
                            <a:sysClr val="windowText" lastClr="000000"/>
                          </a:solidFill>
                          <a:effectLst/>
                        </a:rPr>
                        <a:t>while also maintaining the right to control, protect </a:t>
                      </a:r>
                      <a:br>
                        <a:rPr lang="en-AU" sz="900" b="0" noProof="0" dirty="0">
                          <a:solidFill>
                            <a:sysClr val="windowText" lastClr="000000"/>
                          </a:solidFill>
                          <a:effectLst/>
                        </a:rPr>
                      </a:br>
                      <a:r>
                        <a:rPr lang="en-AU" sz="900" b="0" noProof="0" dirty="0">
                          <a:solidFill>
                            <a:sysClr val="windowText" lastClr="000000"/>
                          </a:solidFill>
                          <a:effectLst/>
                        </a:rPr>
                        <a:t>and develop culture as Indigenous Cultural and Intellectual Property. (A_TSIC1)</a:t>
                      </a: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0000"/>
                        </a:lnSpc>
                        <a:spcBef>
                          <a:spcPts val="200"/>
                        </a:spcBef>
                        <a:spcAft>
                          <a:spcPts val="200"/>
                        </a:spcAft>
                      </a:pPr>
                      <a:r>
                        <a:rPr lang="en-AU" sz="900" b="0" noProof="0" dirty="0">
                          <a:solidFill>
                            <a:sysClr val="windowText" lastClr="000000"/>
                          </a:solidFill>
                          <a:effectLst/>
                        </a:rPr>
                        <a:t>Australia has 2 distinct First Nations Peoples; each encompasses a diversity of nations across Australia. Aboriginal Peoples are the first peoples of Australia and have occupied the Australian continent for more than 60,000 years. Torres Strait Islander Peoples </a:t>
                      </a:r>
                      <a:br>
                        <a:rPr lang="en-AU" sz="900" b="0" noProof="0" dirty="0">
                          <a:solidFill>
                            <a:sysClr val="windowText" lastClr="000000"/>
                          </a:solidFill>
                          <a:effectLst/>
                        </a:rPr>
                      </a:br>
                      <a:r>
                        <a:rPr lang="en-AU" sz="900" b="0" noProof="0" dirty="0">
                          <a:solidFill>
                            <a:sysClr val="windowText" lastClr="000000"/>
                          </a:solidFill>
                          <a:effectLst/>
                        </a:rPr>
                        <a:t>are the First Nations Peoples of the Torres Strait </a:t>
                      </a:r>
                      <a:br>
                        <a:rPr lang="en-AU" sz="900" b="0" noProof="0" dirty="0">
                          <a:solidFill>
                            <a:sysClr val="windowText" lastClr="000000"/>
                          </a:solidFill>
                          <a:effectLst/>
                        </a:rPr>
                      </a:br>
                      <a:r>
                        <a:rPr lang="en-AU" sz="900" b="0" noProof="0" dirty="0">
                          <a:solidFill>
                            <a:sysClr val="windowText" lastClr="000000"/>
                          </a:solidFill>
                          <a:effectLst/>
                        </a:rPr>
                        <a:t>and have occupied the region for over 4,000 years. (A_TSIP1)</a:t>
                      </a: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2032955"/>
                  </a:ext>
                </a:extLst>
              </a:tr>
              <a:tr h="984947">
                <a:tc>
                  <a:txBody>
                    <a:bodyPr/>
                    <a:lstStyle/>
                    <a:p>
                      <a:pPr>
                        <a:lnSpc>
                          <a:spcPct val="105000"/>
                        </a:lnSpc>
                        <a:spcAft>
                          <a:spcPts val="800"/>
                        </a:spcAft>
                        <a:tabLst>
                          <a:tab pos="144145" algn="l"/>
                        </a:tabLst>
                      </a:pPr>
                      <a:r>
                        <a:rPr lang="en-AU" sz="900" b="0" kern="0" noProof="0" dirty="0">
                          <a:solidFill>
                            <a:schemeClr val="tx1"/>
                          </a:solidFill>
                          <a:effectLst/>
                        </a:rPr>
                        <a:t>The occupation and colonisation of Australia by the British, under the now overturned doctrine of terra nullius, were experienced by First Nations Australians as an invasion that denied their occupation of, and connection to, Country/Place. (A_TSICP2)</a:t>
                      </a:r>
                      <a:endParaRPr lang="en-AU" sz="1000" b="0" kern="100" noProof="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5000"/>
                        </a:lnSpc>
                        <a:spcAft>
                          <a:spcPts val="800"/>
                        </a:spcAft>
                        <a:tabLst>
                          <a:tab pos="144145" algn="l"/>
                        </a:tabLst>
                      </a:pPr>
                      <a:r>
                        <a:rPr lang="en-AU" sz="900" b="0" kern="0" noProof="0" dirty="0">
                          <a:solidFill>
                            <a:schemeClr val="tx1"/>
                          </a:solidFill>
                          <a:effectLst/>
                        </a:rPr>
                        <a:t>First Nations Australians’ ways of life reflect unique ways of being, knowing, thinking and doing. (A_TSIC2)</a:t>
                      </a:r>
                      <a:endParaRPr lang="en-AU" sz="1000" b="0" kern="100" noProof="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5000"/>
                        </a:lnSpc>
                        <a:spcAft>
                          <a:spcPts val="800"/>
                        </a:spcAft>
                        <a:tabLst>
                          <a:tab pos="144145" algn="l"/>
                        </a:tabLst>
                      </a:pPr>
                      <a:r>
                        <a:rPr lang="en-AU" sz="900" b="0" kern="0" noProof="0" dirty="0">
                          <a:solidFill>
                            <a:schemeClr val="tx1"/>
                          </a:solidFill>
                          <a:effectLst/>
                        </a:rPr>
                        <a:t>First Nations Australians have sophisticated political, economic and social organisation systems, which include family and kinship structures, laws, traditions, customs, land tenure systems and protocols for strong governance and authority. (A_TSIP2)</a:t>
                      </a:r>
                      <a:endParaRPr lang="en-AU" sz="1000" b="0" kern="100" noProof="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9516732"/>
                  </a:ext>
                </a:extLst>
              </a:tr>
              <a:tr h="1223230">
                <a:tc>
                  <a:txBody>
                    <a:bodyPr/>
                    <a:lstStyle/>
                    <a:p>
                      <a:pPr>
                        <a:lnSpc>
                          <a:spcPct val="105000"/>
                        </a:lnSpc>
                        <a:spcAft>
                          <a:spcPts val="800"/>
                        </a:spcAft>
                        <a:tabLst>
                          <a:tab pos="144145" algn="l"/>
                        </a:tabLst>
                      </a:pPr>
                      <a:r>
                        <a:rPr lang="en-AU" sz="900" b="0" kern="0" noProof="0" dirty="0">
                          <a:solidFill>
                            <a:schemeClr val="tx1"/>
                          </a:solidFill>
                          <a:effectLst/>
                        </a:rPr>
                        <a:t>The First Peoples of Australia are the traditional owners of Country/Place, protected in Australian </a:t>
                      </a:r>
                      <a:br>
                        <a:rPr lang="en-AU" sz="900" b="0" kern="0" noProof="0" dirty="0">
                          <a:solidFill>
                            <a:schemeClr val="tx1"/>
                          </a:solidFill>
                          <a:effectLst/>
                        </a:rPr>
                      </a:br>
                      <a:r>
                        <a:rPr lang="en-AU" sz="900" b="0" kern="0" noProof="0" dirty="0">
                          <a:solidFill>
                            <a:schemeClr val="tx1"/>
                          </a:solidFill>
                          <a:effectLst/>
                        </a:rPr>
                        <a:t>Law by the Native Title Act 1993 which recognises pre-existing sovereignty, continuing systems of law and customs, and connection to Country/Place. </a:t>
                      </a:r>
                      <a:br>
                        <a:rPr lang="en-AU" sz="900" b="0" kern="0" noProof="0" dirty="0">
                          <a:solidFill>
                            <a:schemeClr val="tx1"/>
                          </a:solidFill>
                          <a:effectLst/>
                        </a:rPr>
                      </a:br>
                      <a:r>
                        <a:rPr lang="en-AU" sz="900" b="0" kern="0" noProof="0" dirty="0">
                          <a:solidFill>
                            <a:schemeClr val="tx1"/>
                          </a:solidFill>
                          <a:effectLst/>
                        </a:rPr>
                        <a:t>This recognised legal right provides for economic sustainability and a voice into the development </a:t>
                      </a:r>
                      <a:br>
                        <a:rPr lang="en-AU" sz="900" b="0" kern="0" noProof="0" dirty="0">
                          <a:solidFill>
                            <a:schemeClr val="tx1"/>
                          </a:solidFill>
                          <a:effectLst/>
                        </a:rPr>
                      </a:br>
                      <a:r>
                        <a:rPr lang="en-AU" sz="900" b="0" kern="0" noProof="0" dirty="0">
                          <a:solidFill>
                            <a:schemeClr val="tx1"/>
                          </a:solidFill>
                          <a:effectLst/>
                        </a:rPr>
                        <a:t>and management of Country/Place. (A_TSICP3)</a:t>
                      </a:r>
                      <a:endParaRPr lang="en-AU" sz="1000" b="0" kern="100" noProof="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5000"/>
                        </a:lnSpc>
                        <a:spcAft>
                          <a:spcPts val="800"/>
                        </a:spcAft>
                        <a:tabLst>
                          <a:tab pos="144145" algn="l"/>
                        </a:tabLst>
                      </a:pPr>
                      <a:r>
                        <a:rPr lang="en-AU" sz="900" b="0" kern="0" noProof="0" dirty="0">
                          <a:solidFill>
                            <a:schemeClr val="tx1"/>
                          </a:solidFill>
                          <a:effectLst/>
                        </a:rPr>
                        <a:t>The First Peoples of Australia (Aboriginal Peoples) belong to the world’s oldest continuous cultures. </a:t>
                      </a:r>
                      <a:br>
                        <a:rPr lang="en-AU" sz="900" b="0" kern="0" noProof="0" dirty="0">
                          <a:solidFill>
                            <a:schemeClr val="tx1"/>
                          </a:solidFill>
                          <a:effectLst/>
                        </a:rPr>
                      </a:br>
                      <a:r>
                        <a:rPr lang="en-AU" sz="900" b="0" kern="0" noProof="0" dirty="0">
                          <a:solidFill>
                            <a:schemeClr val="tx1"/>
                          </a:solidFill>
                          <a:effectLst/>
                        </a:rPr>
                        <a:t>First Nations Australians demonstrate resilience in </a:t>
                      </a:r>
                      <a:br>
                        <a:rPr lang="en-AU" sz="900" b="0" kern="0" noProof="0" dirty="0">
                          <a:solidFill>
                            <a:schemeClr val="tx1"/>
                          </a:solidFill>
                          <a:effectLst/>
                        </a:rPr>
                      </a:br>
                      <a:r>
                        <a:rPr lang="en-AU" sz="900" b="0" kern="0" noProof="0" dirty="0">
                          <a:solidFill>
                            <a:schemeClr val="tx1"/>
                          </a:solidFill>
                          <a:effectLst/>
                        </a:rPr>
                        <a:t>the maintenance, practice and revitalisation of culture despite the many historic and enduring impacts of colonisation, and continue to celebrate and share </a:t>
                      </a:r>
                      <a:br>
                        <a:rPr lang="en-AU" sz="900" b="0" kern="0" noProof="0" dirty="0">
                          <a:solidFill>
                            <a:schemeClr val="tx1"/>
                          </a:solidFill>
                          <a:effectLst/>
                        </a:rPr>
                      </a:br>
                      <a:r>
                        <a:rPr lang="en-AU" sz="900" b="0" kern="0" noProof="0" dirty="0">
                          <a:solidFill>
                            <a:schemeClr val="tx1"/>
                          </a:solidFill>
                          <a:effectLst/>
                        </a:rPr>
                        <a:t>the past, present and future manifestations of their cultures. (A_TSIC3)</a:t>
                      </a:r>
                      <a:endParaRPr lang="en-AU" sz="1000" b="0" kern="100" noProof="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5000"/>
                        </a:lnSpc>
                        <a:spcAft>
                          <a:spcPts val="800"/>
                        </a:spcAft>
                        <a:tabLst>
                          <a:tab pos="144145" algn="l"/>
                        </a:tabLst>
                      </a:pPr>
                      <a:r>
                        <a:rPr lang="en-AU" sz="900" b="0" kern="0" noProof="0" dirty="0">
                          <a:solidFill>
                            <a:schemeClr val="tx1"/>
                          </a:solidFill>
                          <a:effectLst/>
                        </a:rPr>
                        <a:t>The significant and ongoing contributions of First Nations Australians and their histories and cultures are acknowledged locally, nationally and globally. (A_TSIP3)</a:t>
                      </a:r>
                      <a:endParaRPr lang="en-AU" sz="1000" b="0" kern="100" noProof="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4096089"/>
                  </a:ext>
                </a:extLst>
              </a:tr>
            </a:tbl>
          </a:graphicData>
        </a:graphic>
      </p:graphicFrame>
      <p:sp>
        <p:nvSpPr>
          <p:cNvPr id="5" name="Oval 4">
            <a:extLst>
              <a:ext uri="{FF2B5EF4-FFF2-40B4-BE49-F238E27FC236}">
                <a16:creationId xmlns:a16="http://schemas.microsoft.com/office/drawing/2014/main" id="{D66FA9DE-A21C-E619-EB1C-BBA67FF1FA62}"/>
              </a:ext>
            </a:extLst>
          </p:cNvPr>
          <p:cNvSpPr/>
          <p:nvPr/>
        </p:nvSpPr>
        <p:spPr>
          <a:xfrm>
            <a:off x="7924803" y="3718559"/>
            <a:ext cx="1027611" cy="99277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a:extLst>
              <a:ext uri="{FF2B5EF4-FFF2-40B4-BE49-F238E27FC236}">
                <a16:creationId xmlns:a16="http://schemas.microsoft.com/office/drawing/2014/main" id="{9A9BD86F-399D-4896-8EEC-7263817A7C5E}"/>
              </a:ext>
            </a:extLst>
          </p:cNvPr>
          <p:cNvPicPr>
            <a:picLocks noChangeAspect="1"/>
          </p:cNvPicPr>
          <p:nvPr/>
        </p:nvPicPr>
        <p:blipFill>
          <a:blip r:embed="rId3"/>
          <a:stretch>
            <a:fillRect/>
          </a:stretch>
        </p:blipFill>
        <p:spPr>
          <a:xfrm>
            <a:off x="8077199" y="3811756"/>
            <a:ext cx="791919" cy="793708"/>
          </a:xfrm>
          <a:prstGeom prst="rect">
            <a:avLst/>
          </a:prstGeom>
        </p:spPr>
      </p:pic>
    </p:spTree>
    <p:extLst>
      <p:ext uri="{BB962C8B-B14F-4D97-AF65-F5344CB8AC3E}">
        <p14:creationId xmlns:p14="http://schemas.microsoft.com/office/powerpoint/2010/main" val="3332240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4486E-5D6A-D99F-7A9D-C9385748D8DF}"/>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4275914D-38FF-B767-801E-882CDA42B140}"/>
              </a:ext>
            </a:extLst>
          </p:cNvPr>
          <p:cNvGraphicFramePr/>
          <p:nvPr/>
        </p:nvGraphicFramePr>
        <p:xfrm>
          <a:off x="323849" y="771525"/>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B5DA1BE3-7EA8-8D14-8FEF-F5445FB2DE7C}"/>
              </a:ext>
            </a:extLst>
          </p:cNvPr>
          <p:cNvSpPr>
            <a:spLocks noGrp="1"/>
          </p:cNvSpPr>
          <p:nvPr>
            <p:ph type="title"/>
          </p:nvPr>
        </p:nvSpPr>
        <p:spPr/>
        <p:txBody>
          <a:bodyPr/>
          <a:lstStyle/>
          <a:p>
            <a:r>
              <a:rPr lang="en-AU" noProof="0" dirty="0"/>
              <a:t>Overview</a:t>
            </a:r>
          </a:p>
        </p:txBody>
      </p:sp>
    </p:spTree>
    <p:extLst>
      <p:ext uri="{BB962C8B-B14F-4D97-AF65-F5344CB8AC3E}">
        <p14:creationId xmlns:p14="http://schemas.microsoft.com/office/powerpoint/2010/main" val="1682821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67AF536-333F-CCA3-6699-B57155A5C896}"/>
              </a:ext>
            </a:extLst>
          </p:cNvPr>
          <p:cNvSpPr>
            <a:spLocks noGrp="1"/>
          </p:cNvSpPr>
          <p:nvPr>
            <p:ph type="title"/>
          </p:nvPr>
        </p:nvSpPr>
        <p:spPr>
          <a:xfrm>
            <a:off x="327025" y="274637"/>
            <a:ext cx="8496000" cy="360000"/>
          </a:xfrm>
        </p:spPr>
        <p:txBody>
          <a:bodyPr vert="horz" lIns="0" tIns="0" rIns="0" bIns="0" rtlCol="0" anchor="t" anchorCtr="0">
            <a:noAutofit/>
          </a:bodyPr>
          <a:lstStyle/>
          <a:p>
            <a:r>
              <a:rPr lang="en-AU" dirty="0"/>
              <a:t>Aboriginal and Torres Strait Islander histories and cultures: Key connections    </a:t>
            </a:r>
            <a:endParaRPr lang="en-US" dirty="0"/>
          </a:p>
        </p:txBody>
      </p:sp>
      <p:grpSp>
        <p:nvGrpSpPr>
          <p:cNvPr id="2" name="Group 1">
            <a:extLst>
              <a:ext uri="{FF2B5EF4-FFF2-40B4-BE49-F238E27FC236}">
                <a16:creationId xmlns:a16="http://schemas.microsoft.com/office/drawing/2014/main" id="{1C4BAA5A-00A2-6D9A-65CE-7B2EC4A21746}"/>
              </a:ext>
            </a:extLst>
          </p:cNvPr>
          <p:cNvGrpSpPr/>
          <p:nvPr/>
        </p:nvGrpSpPr>
        <p:grpSpPr>
          <a:xfrm>
            <a:off x="885036" y="1232909"/>
            <a:ext cx="1751128" cy="2677682"/>
            <a:chOff x="1282297" y="1099915"/>
            <a:chExt cx="1751128" cy="2677682"/>
          </a:xfrm>
        </p:grpSpPr>
        <p:sp>
          <p:nvSpPr>
            <p:cNvPr id="12" name="Rectangle: Rounded Corners 11">
              <a:extLst>
                <a:ext uri="{FF2B5EF4-FFF2-40B4-BE49-F238E27FC236}">
                  <a16:creationId xmlns:a16="http://schemas.microsoft.com/office/drawing/2014/main" id="{25C726CA-9716-E50E-79A2-D70DC7322C2A}"/>
                </a:ext>
              </a:extLst>
            </p:cNvPr>
            <p:cNvSpPr/>
            <p:nvPr/>
          </p:nvSpPr>
          <p:spPr>
            <a:xfrm>
              <a:off x="1286878" y="1099915"/>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Structure</a:t>
              </a:r>
            </a:p>
          </p:txBody>
        </p:sp>
        <p:sp>
          <p:nvSpPr>
            <p:cNvPr id="9" name="Rectangle: Rounded Corners 8">
              <a:extLst>
                <a:ext uri="{FF2B5EF4-FFF2-40B4-BE49-F238E27FC236}">
                  <a16:creationId xmlns:a16="http://schemas.microsoft.com/office/drawing/2014/main" id="{85032932-C43B-B263-35B8-3FB40E9CFAC0}"/>
                </a:ext>
              </a:extLst>
            </p:cNvPr>
            <p:cNvSpPr/>
            <p:nvPr/>
          </p:nvSpPr>
          <p:spPr>
            <a:xfrm>
              <a:off x="1282297" y="2001829"/>
              <a:ext cx="1746547" cy="873273"/>
            </a:xfrm>
            <a:prstGeom prst="roundRect">
              <a:avLst>
                <a:gd name="adj" fmla="val 10000"/>
              </a:avLst>
            </a:prstGeom>
            <a:solidFill>
              <a:srgbClr val="21578A"/>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Key connections</a:t>
              </a:r>
            </a:p>
          </p:txBody>
        </p:sp>
        <p:sp>
          <p:nvSpPr>
            <p:cNvPr id="7" name="Rectangle: Rounded Corners 6">
              <a:extLst>
                <a:ext uri="{FF2B5EF4-FFF2-40B4-BE49-F238E27FC236}">
                  <a16:creationId xmlns:a16="http://schemas.microsoft.com/office/drawing/2014/main" id="{25691784-59DD-806C-DB5C-4DDB845B6607}"/>
                </a:ext>
              </a:extLst>
            </p:cNvPr>
            <p:cNvSpPr/>
            <p:nvPr/>
          </p:nvSpPr>
          <p:spPr>
            <a:xfrm>
              <a:off x="1282297" y="2904324"/>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Downloads</a:t>
              </a:r>
            </a:p>
          </p:txBody>
        </p:sp>
      </p:grpSp>
      <p:pic>
        <p:nvPicPr>
          <p:cNvPr id="14" name="Picture 13" descr="A screenshot of a computer&#10;&#10;AI-generated content may be incorrect.">
            <a:extLst>
              <a:ext uri="{FF2B5EF4-FFF2-40B4-BE49-F238E27FC236}">
                <a16:creationId xmlns:a16="http://schemas.microsoft.com/office/drawing/2014/main" id="{E329D16C-E9B1-8E84-657C-504383959042}"/>
              </a:ext>
            </a:extLst>
          </p:cNvPr>
          <p:cNvPicPr>
            <a:picLocks noChangeAspect="1"/>
          </p:cNvPicPr>
          <p:nvPr/>
        </p:nvPicPr>
        <p:blipFill>
          <a:blip r:embed="rId3"/>
          <a:stretch>
            <a:fillRect/>
          </a:stretch>
        </p:blipFill>
        <p:spPr>
          <a:xfrm>
            <a:off x="4212181" y="1099867"/>
            <a:ext cx="2973290" cy="3569181"/>
          </a:xfrm>
          <a:prstGeom prst="rect">
            <a:avLst/>
          </a:prstGeom>
        </p:spPr>
      </p:pic>
    </p:spTree>
    <p:extLst>
      <p:ext uri="{BB962C8B-B14F-4D97-AF65-F5344CB8AC3E}">
        <p14:creationId xmlns:p14="http://schemas.microsoft.com/office/powerpoint/2010/main" val="2041894844"/>
      </p:ext>
    </p:extLst>
  </p:cSld>
  <p:clrMapOvr>
    <a:masterClrMapping/>
  </p:clrMapOvr>
</p:sld>
</file>

<file path=ppt/theme/theme1.xml><?xml version="1.0" encoding="utf-8"?>
<a:theme xmlns:a="http://schemas.openxmlformats.org/drawingml/2006/main" name="QCAA title slides">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iQ_v9.0_widescreen_ppt_16x9_CC_BY_v32_nv.potx" id="{62C1BA0B-0870-4331-8089-11B2392E9119}" vid="{76930CA2-23DB-410B-8AE7-A193D4C54B55}"/>
    </a:ext>
  </a:extLst>
</a:theme>
</file>

<file path=ppt/theme/theme2.xml><?xml version="1.0" encoding="utf-8"?>
<a:theme xmlns:a="http://schemas.openxmlformats.org/drawingml/2006/main" name="QCAA content">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iQ_v9.0_widescreen_ppt_16x9_CC_BY_v32_nv.potx" id="{62C1BA0B-0870-4331-8089-11B2392E9119}" vid="{667631DB-8345-47BA-8C7F-8CF6E0A2BF41}"/>
    </a:ext>
  </a:extLst>
</a:theme>
</file>

<file path=ppt/theme/theme3.xml><?xml version="1.0" encoding="utf-8"?>
<a:theme xmlns:a="http://schemas.openxmlformats.org/drawingml/2006/main" name="Office Theme">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5BDE2E028BB54FA59D70F05D0F50EA" ma:contentTypeVersion="20" ma:contentTypeDescription="Create a new document." ma:contentTypeScope="" ma:versionID="362dd6777467b5ab1b5574c5f0456714">
  <xsd:schema xmlns:xsd="http://www.w3.org/2001/XMLSchema" xmlns:xs="http://www.w3.org/2001/XMLSchema" xmlns:p="http://schemas.microsoft.com/office/2006/metadata/properties" xmlns:ns2="1aeb0db8-a023-4f83-a675-fc900e5c4eb0" xmlns:ns3="70d7b946-3027-4b33-9e00-b894cda58cf9" targetNamespace="http://schemas.microsoft.com/office/2006/metadata/properties" ma:root="true" ma:fieldsID="9b776ede4d04c0005c8903bd86ccc936" ns2:_="" ns3:_="">
    <xsd:import namespace="1aeb0db8-a023-4f83-a675-fc900e5c4eb0"/>
    <xsd:import namespace="70d7b946-3027-4b33-9e00-b894cda58cf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element ref="ns2:Importanc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eb0db8-a023-4f83-a675-fc900e5c4e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f2c4c05-e133-4f8d-bdce-5ffb582b20bd"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Importance" ma:index="27" nillable="true" ma:displayName="Importance" ma:format="Dropdown" ma:internalName="Importanc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70d7b946-3027-4b33-9e00-b894cda58cf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dbbd0b1-ed4b-48c8-b662-ab8d617ded48}" ma:internalName="TaxCatchAll" ma:showField="CatchAllData" ma:web="70d7b946-3027-4b33-9e00-b894cda58cf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TaxCatchAll xmlns="70d7b946-3027-4b33-9e00-b894cda58cf9" xsi:nil="true"/>
    <lcf76f155ced4ddcb4097134ff3c332f xmlns="1aeb0db8-a023-4f83-a675-fc900e5c4eb0">
      <Terms xmlns="http://schemas.microsoft.com/office/infopath/2007/PartnerControls"/>
    </lcf76f155ced4ddcb4097134ff3c332f>
    <Importance xmlns="1aeb0db8-a023-4f83-a675-fc900e5c4eb0"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DB08B0-54C9-4949-A8F7-55FEF6565990}">
  <ds:schemaRefs>
    <ds:schemaRef ds:uri="1aeb0db8-a023-4f83-a675-fc900e5c4eb0"/>
    <ds:schemaRef ds:uri="70d7b946-3027-4b33-9e00-b894cda58cf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0EB03FA-64B5-490B-A173-1B58C836D18A}">
  <ds:schemaRefs>
    <ds:schemaRef ds:uri="http://schemas.microsoft.com/office/2006/metadata/longProperties"/>
  </ds:schemaRefs>
</ds:datastoreItem>
</file>

<file path=customXml/itemProps3.xml><?xml version="1.0" encoding="utf-8"?>
<ds:datastoreItem xmlns:ds="http://schemas.openxmlformats.org/officeDocument/2006/customXml" ds:itemID="{A5DEBD03-5E9C-40A0-804B-944DDB9E62A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1aeb0db8-a023-4f83-a675-fc900e5c4eb0"/>
    <ds:schemaRef ds:uri="http://purl.org/dc/terms/"/>
    <ds:schemaRef ds:uri="http://schemas.openxmlformats.org/package/2006/metadata/core-properties"/>
    <ds:schemaRef ds:uri="70d7b946-3027-4b33-9e00-b894cda58cf9"/>
    <ds:schemaRef ds:uri="http://www.w3.org/XML/1998/namespace"/>
    <ds:schemaRef ds:uri="http://purl.org/dc/dcmitype/"/>
  </ds:schemaRefs>
</ds:datastoreItem>
</file>

<file path=customXml/itemProps4.xml><?xml version="1.0" encoding="utf-8"?>
<ds:datastoreItem xmlns:ds="http://schemas.openxmlformats.org/officeDocument/2006/customXml" ds:itemID="{8E3A8AC4-414B-4AD5-A315-29792D52C4E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ACiQ_v9.0_widescreen_ppt_16x9_CC_BY (2)</Template>
  <TotalTime>1152</TotalTime>
  <Words>6256</Words>
  <Application>Microsoft Office PowerPoint</Application>
  <PresentationFormat>On-screen Show (16:9)</PresentationFormat>
  <Paragraphs>313</Paragraphs>
  <Slides>30</Slides>
  <Notes>30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Arial</vt:lpstr>
      <vt:lpstr>Ariel</vt:lpstr>
      <vt:lpstr>Calibri</vt:lpstr>
      <vt:lpstr>Courier New</vt:lpstr>
      <vt:lpstr>Times New Roman</vt:lpstr>
      <vt:lpstr>Wingdings</vt:lpstr>
      <vt:lpstr>QCAA title slides</vt:lpstr>
      <vt:lpstr>QCAA content</vt:lpstr>
      <vt:lpstr>P–10 Embedding the Aboriginal and Torres Strait Islander histories and cultures cross-curriculum priority (CCP) in planning</vt:lpstr>
      <vt:lpstr>PowerPoint Presentation</vt:lpstr>
      <vt:lpstr>Overview</vt:lpstr>
      <vt:lpstr>Three-dimensional Australian Curriculum v9.0 </vt:lpstr>
      <vt:lpstr>Aboriginal and Torres Strait Islander histories and cultures: Structure</vt:lpstr>
      <vt:lpstr>CCP: Aboriginal and Torres Strait Islander histories and cultures</vt:lpstr>
      <vt:lpstr>Organising ideas</vt:lpstr>
      <vt:lpstr>Overview</vt:lpstr>
      <vt:lpstr>Aboriginal and Torres Strait Islander histories and cultures: Key connections    </vt:lpstr>
      <vt:lpstr>Exploring an organising idea</vt:lpstr>
      <vt:lpstr>Aboriginal and Torres Strait histories and cultures: Downloads</vt:lpstr>
      <vt:lpstr>Overview</vt:lpstr>
      <vt:lpstr>PowerPoint Presentation</vt:lpstr>
      <vt:lpstr>PowerPoint Presentation</vt:lpstr>
      <vt:lpstr>Identify relevant organising ideas</vt:lpstr>
      <vt:lpstr>Identify relevant organising ideas</vt:lpstr>
      <vt:lpstr>Organising ideas: Country/Place</vt:lpstr>
      <vt:lpstr>Organising ideas: Culture</vt:lpstr>
      <vt:lpstr>Organising ideas: People</vt:lpstr>
      <vt:lpstr>PowerPoint Presentation</vt:lpstr>
      <vt:lpstr>Engagement with community</vt:lpstr>
      <vt:lpstr>Language and Resources</vt:lpstr>
      <vt:lpstr>Clarify and contextualise: Resources</vt:lpstr>
      <vt:lpstr>Overview</vt:lpstr>
      <vt:lpstr>Cross-curriculum priorities resources</vt:lpstr>
      <vt:lpstr>PowerPoint Presentation</vt:lpstr>
      <vt:lpstr>PowerPoint Presentation</vt:lpstr>
      <vt:lpstr>Acknowledgments</vt:lpstr>
      <vt:lpstr>Copyright notice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P–10 Embedding the Aboriginal and Torres Strait Islander histories and cultures cross-curriculum priority (CCP) in planning</dc:title>
  <dc:creator>Queensland Curriculum and Assessment Authority</dc:creator>
  <cp:lastModifiedBy>Joy Constantino</cp:lastModifiedBy>
  <cp:revision>27</cp:revision>
  <cp:lastPrinted>2025-11-07T07:21:28Z</cp:lastPrinted>
  <dcterms:created xsi:type="dcterms:W3CDTF">2026-05-10T22:30:09Z</dcterms:created>
  <dcterms:modified xsi:type="dcterms:W3CDTF">2026-08-20T03:15:54Z</dcterms:modified>
  <cp:category>260878</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27700.0000000000</vt:lpwstr>
  </property>
  <property fmtid="{D5CDD505-2E9C-101B-9397-08002B2CF9AE}" pid="3" name="Category">
    <vt:lpwstr>Presentations</vt:lpwstr>
  </property>
  <property fmtid="{D5CDD505-2E9C-101B-9397-08002B2CF9AE}" pid="4" name="PublishingExpirationDate">
    <vt:lpwstr/>
  </property>
  <property fmtid="{D5CDD505-2E9C-101B-9397-08002B2CF9AE}" pid="5" name="PublishingStartDate">
    <vt:lpwstr/>
  </property>
  <property fmtid="{D5CDD505-2E9C-101B-9397-08002B2CF9AE}" pid="6" name="ContentTypeId">
    <vt:lpwstr>0x0101001F5BDE2E028BB54FA59D70F05D0F50EA</vt:lpwstr>
  </property>
  <property fmtid="{D5CDD505-2E9C-101B-9397-08002B2CF9AE}" pid="7" name="MediaServiceImageTags">
    <vt:lpwstr/>
  </property>
</Properties>
</file>