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4070" r:id="rId5"/>
    <p:sldMasterId id="2147484193" r:id="rId6"/>
  </p:sldMasterIdLst>
  <p:notesMasterIdLst>
    <p:notesMasterId r:id="rId36"/>
  </p:notesMasterIdLst>
  <p:handoutMasterIdLst>
    <p:handoutMasterId r:id="rId37"/>
  </p:handoutMasterIdLst>
  <p:sldIdLst>
    <p:sldId id="400" r:id="rId7"/>
    <p:sldId id="5388" r:id="rId8"/>
    <p:sldId id="5956" r:id="rId9"/>
    <p:sldId id="4843" r:id="rId10"/>
    <p:sldId id="5928" r:id="rId11"/>
    <p:sldId id="5929" r:id="rId12"/>
    <p:sldId id="5348" r:id="rId13"/>
    <p:sldId id="5957" r:id="rId14"/>
    <p:sldId id="5926" r:id="rId15"/>
    <p:sldId id="5292" r:id="rId16"/>
    <p:sldId id="5910" r:id="rId17"/>
    <p:sldId id="5924" r:id="rId18"/>
    <p:sldId id="5746" r:id="rId19"/>
    <p:sldId id="5750" r:id="rId20"/>
    <p:sldId id="5353" r:id="rId21"/>
    <p:sldId id="5937" r:id="rId22"/>
    <p:sldId id="5931" r:id="rId23"/>
    <p:sldId id="5935" r:id="rId24"/>
    <p:sldId id="5933" r:id="rId25"/>
    <p:sldId id="5753" r:id="rId26"/>
    <p:sldId id="5331" r:id="rId27"/>
    <p:sldId id="5332" r:id="rId28"/>
    <p:sldId id="5960" r:id="rId29"/>
    <p:sldId id="5186" r:id="rId30"/>
    <p:sldId id="5950" r:id="rId31"/>
    <p:sldId id="5943" r:id="rId32"/>
    <p:sldId id="5944" r:id="rId33"/>
    <p:sldId id="5961" r:id="rId34"/>
    <p:sldId id="5962" r:id="rId35"/>
  </p:sldIdLst>
  <p:sldSz cx="9144000" cy="5143500" type="screen16x9"/>
  <p:notesSz cx="6807200" cy="9939338"/>
  <p:defaultTextStyle>
    <a:defPPr>
      <a:defRPr lang="en-AU"/>
    </a:defPPr>
    <a:lvl1pPr algn="l" rtl="0" fontAlgn="base">
      <a:spcBef>
        <a:spcPct val="50000"/>
      </a:spcBef>
      <a:spcAft>
        <a:spcPct val="0"/>
      </a:spcAft>
      <a:defRPr kern="1200">
        <a:solidFill>
          <a:schemeClr val="tx1"/>
        </a:solidFill>
        <a:latin typeface="Arial" charset="0"/>
        <a:ea typeface="+mn-ea"/>
        <a:cs typeface="+mn-cs"/>
      </a:defRPr>
    </a:lvl1pPr>
    <a:lvl2pPr marL="457200" algn="l" rtl="0" fontAlgn="base">
      <a:spcBef>
        <a:spcPct val="50000"/>
      </a:spcBef>
      <a:spcAft>
        <a:spcPct val="0"/>
      </a:spcAft>
      <a:defRPr kern="1200">
        <a:solidFill>
          <a:schemeClr val="tx1"/>
        </a:solidFill>
        <a:latin typeface="Arial" charset="0"/>
        <a:ea typeface="+mn-ea"/>
        <a:cs typeface="+mn-cs"/>
      </a:defRPr>
    </a:lvl2pPr>
    <a:lvl3pPr marL="914400" algn="l" rtl="0" fontAlgn="base">
      <a:spcBef>
        <a:spcPct val="50000"/>
      </a:spcBef>
      <a:spcAft>
        <a:spcPct val="0"/>
      </a:spcAft>
      <a:defRPr kern="1200">
        <a:solidFill>
          <a:schemeClr val="tx1"/>
        </a:solidFill>
        <a:latin typeface="Arial" charset="0"/>
        <a:ea typeface="+mn-ea"/>
        <a:cs typeface="+mn-cs"/>
      </a:defRPr>
    </a:lvl3pPr>
    <a:lvl4pPr marL="1371600" algn="l" rtl="0" fontAlgn="base">
      <a:spcBef>
        <a:spcPct val="50000"/>
      </a:spcBef>
      <a:spcAft>
        <a:spcPct val="0"/>
      </a:spcAft>
      <a:defRPr kern="1200">
        <a:solidFill>
          <a:schemeClr val="tx1"/>
        </a:solidFill>
        <a:latin typeface="Arial" charset="0"/>
        <a:ea typeface="+mn-ea"/>
        <a:cs typeface="+mn-cs"/>
      </a:defRPr>
    </a:lvl4pPr>
    <a:lvl5pPr marL="1828800" algn="l" rtl="0" fontAlgn="base">
      <a:spcBef>
        <a:spcPct val="5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395" userDrawn="1">
          <p15:clr>
            <a:srgbClr val="A4A3A4"/>
          </p15:clr>
        </p15:guide>
        <p15:guide id="5" pos="2880">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860015-DD0A-E845-F92C-4F43D4613FAD}" name="Niza Villanueva" initials="NV" userId="S::Niza.Villanueva@qcaa.qld.edu.au::1483ef76-3754-4f81-b8f0-91b8182cdca2" providerId="AD"/>
  <p188:author id="{8863F22E-8E5B-DCEA-1B51-7ABE0C6702CD}" name="Shannyn McSweeney" initials="SM" userId="S::Shannyn.McSweeney@qcaa.qld.edu.au::305e6775-da44-41fe-a46a-e3cddad11a43" providerId="AD"/>
  <p188:author id="{EE368F52-1DD8-9747-2454-E7DD6C70524E}" name="Greg Sikich" initials="GS" userId="S::Greg.Sikich@qcaa.qld.edu.au::b487cfd6-b021-4ebe-a9bb-a2e4a05bd52c" providerId="AD"/>
  <p188:author id="{66E25A6A-F683-5FDE-C3DA-FAAC0E787E77}" name="Bree Attard" initials="BA" userId="S::Bree.Attard@qcaa.qld.edu.au::ee0fc01b-0282-4037-9e70-e905474ef80a" providerId="AD"/>
  <p188:author id="{A2AA436B-1829-136B-D14B-155239C67989}" name="Nikki Patton" initials="NP" userId="S::Nikki.Patton@qcaa.qld.edu.au::6cf95a0d-1d52-42d8-9035-3b7c1a6b5217" providerId="AD"/>
  <p188:author id="{197AB96D-4A4B-CF62-8C31-25C4A2EE13AA}" name="Hannah Rock" initials="HR" userId="S::hannah.rock@qcaa.qld.edu.au::a140cc76-6c61-4df5-a5dd-c5ab8762e97d" providerId="AD"/>
  <p188:author id="{CEBF296E-E8B4-2A5E-DE80-9302DADA5877}" name="Nathan Christensen" initials="NC" userId="S::Nathan.Christensen@qcaa.qld.edu.au::22b75b36-1d07-4a2c-8bfe-4531ecb1e802" providerId="AD"/>
  <p188:author id="{A69B7271-0AF6-FCC6-8B03-C0DFF7AD12EE}" name="Amandine Coquiere" initials="AC" userId="S::amandine.coquiere@qcaa.qld.edu.au::39fe9436-840d-45d6-9286-ee4d8e41bddb" providerId="AD"/>
  <p188:author id="{5191657A-6F77-E087-7C39-A7CA4B8F81E5}" name="Katherine Capper" initials="KC" userId="S::Katherine.Capper@qcaa.qld.edu.au::56791b1a-5b9b-47d5-b55c-12ccd9aba2e4" providerId="AD"/>
  <p188:author id="{15AC27B4-7C00-0777-ADEC-FFD3891E67C9}" name="Shannyn McSweeney" initials="SM" userId="S::shannyn.mcsweeney@qcaa.qld.edu.au::305e6775-da44-41fe-a46a-e3cddad11a43" providerId="AD"/>
  <p188:author id="{BFBFB7B9-A00D-1E16-673C-784E999FD3D2}" name="Hannah Rock" initials="HR" userId="S::Hannah.Rock@qcaa.qld.edu.au::a140cc76-6c61-4df5-a5dd-c5ab8762e97d" providerId="AD"/>
  <p188:author id="{F718EFBE-F24C-E01F-1056-5BC9ECFE7348}" name="Fred Crawford" initials="FC" userId="Fred Crawford" providerId="None"/>
  <p188:author id="{73F89CE6-FFCC-9AA7-0852-14FD1723603E}" name="Nichola Stephenson" initials="NS" userId="S::Nichola.Stephenson@qcaa.qld.edu.au::2f848b96-33cf-4635-a773-25613dec98bc" providerId="AD"/>
  <p188:author id="{3D0DB4F4-0F33-473C-8BC0-2571330F0D75}" name="Bree Attard" initials="BA" userId="S::bree.attard@qcaa.qld.edu.au::ee0fc01b-0282-4037-9e70-e905474ef80a" providerId="AD"/>
  <p188:author id="{25E6FBFB-793D-F919-8A99-A1FF34364586}" name="Jessica Turley" initials="JT" userId="S::Jessica.Turley@qcaa.qld.edu.au::2df35bb3-0a37-41d5-97c6-f1d2b8a89c8d" providerId="AD"/>
  <p188:author id="{DC649DFD-2C0F-CABA-B7DC-AFE79CF9C743}" name="Amandine Coquiere" initials="AC" userId="S::Amandine.Coquiere@qcaa.qld.edu.au::39fe9436-840d-45d6-9286-ee4d8e41bdd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elena Bond" initials="HB" lastIdx="1" clrIdx="0">
    <p:extLst>
      <p:ext uri="{19B8F6BF-5375-455C-9EA6-DF929625EA0E}">
        <p15:presenceInfo xmlns:p15="http://schemas.microsoft.com/office/powerpoint/2012/main" userId="S-1-5-21-2406935999-1983212525-3895035740-37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808080"/>
    <a:srgbClr val="C1F0FF"/>
    <a:srgbClr val="CEE79D"/>
    <a:srgbClr val="C00000"/>
    <a:srgbClr val="DCE4EF"/>
    <a:srgbClr val="33CCFF"/>
    <a:srgbClr val="C0C0C0"/>
    <a:srgbClr val="21578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30DAB5-0E5B-40AF-9C6B-6494FEA336D5}" v="20" dt="2026-08-13T23:07:05.5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165" autoAdjust="0"/>
  </p:normalViewPr>
  <p:slideViewPr>
    <p:cSldViewPr snapToGrid="0">
      <p:cViewPr varScale="1">
        <p:scale>
          <a:sx n="74" d="100"/>
          <a:sy n="74" d="100"/>
        </p:scale>
        <p:origin x="1714" y="62"/>
      </p:cViewPr>
      <p:guideLst>
        <p:guide orient="horz" pos="395"/>
        <p:guide pos="2880"/>
      </p:guideLst>
    </p:cSldViewPr>
  </p:slideViewPr>
  <p:notesTextViewPr>
    <p:cViewPr>
      <p:scale>
        <a:sx n="1" d="1"/>
        <a:sy n="1" d="1"/>
      </p:scale>
      <p:origin x="0" y="0"/>
    </p:cViewPr>
  </p:notesTextViewPr>
  <p:notesViewPr>
    <p:cSldViewPr snapToGrid="0">
      <p:cViewPr varScale="1">
        <p:scale>
          <a:sx n="75" d="100"/>
          <a:sy n="75" d="100"/>
        </p:scale>
        <p:origin x="4020" y="54"/>
      </p:cViewPr>
      <p:guideLst>
        <p:guide orient="horz" pos="3131"/>
        <p:guide pos="214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CA8860-6E0C-4D73-8500-7F028E5A7EB7}"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AU"/>
        </a:p>
      </dgm:t>
    </dgm:pt>
    <dgm:pt modelId="{6560E13C-ECEC-43B7-BB22-EB5CB0CFDD63}">
      <dgm:prSet phldrT="[Text]" custT="1"/>
      <dgm:spPr>
        <a:noFill/>
        <a:ln w="15875" cap="flat" cmpd="sng" algn="ctr">
          <a:solidFill>
            <a:schemeClr val="accent1"/>
          </a:solidFill>
          <a:prstDash val="solid"/>
          <a:miter lim="800000"/>
        </a:ln>
        <a:effectLst/>
      </dgm:spPr>
      <dgm:t>
        <a:bodyPr spcFirstLastPara="0" vert="horz" wrap="square" lIns="180000" tIns="76200" rIns="76200" bIns="76200" numCol="1" spcCol="1270" anchor="ctr" anchorCtr="0"/>
        <a:lstStyle/>
        <a:p>
          <a:pPr marL="0" lvl="0" indent="0" algn="l" defTabSz="889000">
            <a:lnSpc>
              <a:spcPct val="90000"/>
            </a:lnSpc>
            <a:spcBef>
              <a:spcPct val="0"/>
            </a:spcBef>
            <a:spcAft>
              <a:spcPct val="35000"/>
            </a:spcAft>
            <a:buNone/>
          </a:pPr>
          <a:r>
            <a:rPr lang="en-AU" sz="2400" kern="1200" dirty="0">
              <a:solidFill>
                <a:schemeClr val="accent1"/>
              </a:solidFill>
              <a:latin typeface="Arial"/>
              <a:ea typeface="+mn-ea"/>
              <a:cs typeface="+mn-cs"/>
            </a:rPr>
            <a:t>Identifying connections to learning area content</a:t>
          </a:r>
        </a:p>
      </dgm:t>
    </dgm:pt>
    <dgm:pt modelId="{4FA15440-57B5-4D22-BD1F-A73BD84C347E}" type="parTrans" cxnId="{A449FFFB-C2A8-4302-B428-67D1F24B59DC}">
      <dgm:prSet/>
      <dgm:spPr/>
      <dgm:t>
        <a:bodyPr/>
        <a:lstStyle/>
        <a:p>
          <a:endParaRPr lang="en-AU" sz="2400"/>
        </a:p>
      </dgm:t>
    </dgm:pt>
    <dgm:pt modelId="{2008C229-2C1F-48CC-B3DC-92CBB1EFD7EB}" type="sibTrans" cxnId="{A449FFFB-C2A8-4302-B428-67D1F24B59DC}">
      <dgm:prSet/>
      <dgm:spPr/>
      <dgm:t>
        <a:bodyPr/>
        <a:lstStyle/>
        <a:p>
          <a:endParaRPr lang="en-AU" sz="2400"/>
        </a:p>
      </dgm:t>
    </dgm:pt>
    <dgm:pt modelId="{2B7C5141-CF8E-4A6D-AEBE-0B3F7C0673FF}">
      <dgm:prSet phldrT="[Text]" custT="1"/>
      <dgm:spPr>
        <a:ln w="12700">
          <a:solidFill>
            <a:schemeClr val="accent1"/>
          </a:solidFill>
        </a:ln>
      </dgm:spPr>
      <dgm:t>
        <a:bodyPr lIns="180000"/>
        <a:lstStyle/>
        <a:p>
          <a:pPr rtl="0"/>
          <a:r>
            <a:rPr lang="en-AU" sz="2400" dirty="0">
              <a:solidFill>
                <a:schemeClr val="accent1"/>
              </a:solidFill>
            </a:rPr>
            <a:t>Embedding the</a:t>
          </a:r>
          <a:r>
            <a:rPr lang="en-AU" sz="2400" dirty="0">
              <a:solidFill>
                <a:schemeClr val="accent1"/>
              </a:solidFill>
              <a:latin typeface="Arial"/>
            </a:rPr>
            <a:t> CCP</a:t>
          </a:r>
          <a:r>
            <a:rPr lang="en-AU" sz="2400" dirty="0">
              <a:solidFill>
                <a:schemeClr val="accent1"/>
              </a:solidFill>
            </a:rPr>
            <a:t> in planning</a:t>
          </a:r>
        </a:p>
      </dgm:t>
    </dgm:pt>
    <dgm:pt modelId="{4F682A49-8BDA-46F1-B437-2DA50C8044B9}" type="parTrans" cxnId="{637AA6CF-3B85-401D-A3A8-1365112CD7EF}">
      <dgm:prSet/>
      <dgm:spPr/>
      <dgm:t>
        <a:bodyPr/>
        <a:lstStyle/>
        <a:p>
          <a:endParaRPr lang="en-AU" sz="2400"/>
        </a:p>
      </dgm:t>
    </dgm:pt>
    <dgm:pt modelId="{6D00062D-691A-445A-A579-0D2C48842691}" type="sibTrans" cxnId="{637AA6CF-3B85-401D-A3A8-1365112CD7EF}">
      <dgm:prSet/>
      <dgm:spPr/>
      <dgm:t>
        <a:bodyPr/>
        <a:lstStyle/>
        <a:p>
          <a:endParaRPr lang="en-AU" sz="2400"/>
        </a:p>
      </dgm:t>
    </dgm:pt>
    <dgm:pt modelId="{2DA929C2-B3F6-4AFB-96D3-9032881574BE}">
      <dgm:prSet phldrT="[Text]" custT="1"/>
      <dgm:spPr>
        <a:ln w="12700">
          <a:solidFill>
            <a:schemeClr val="accent1"/>
          </a:solidFill>
        </a:ln>
      </dgm:spPr>
      <dgm:t>
        <a:bodyPr lIns="180000"/>
        <a:lstStyle/>
        <a:p>
          <a:r>
            <a:rPr lang="en-AU" sz="2400" dirty="0">
              <a:solidFill>
                <a:schemeClr val="accent1"/>
              </a:solidFill>
            </a:rPr>
            <a:t>Next steps</a:t>
          </a:r>
        </a:p>
      </dgm:t>
    </dgm:pt>
    <dgm:pt modelId="{C24003D3-CD75-4DA3-B45C-47ECB7A20EEE}" type="parTrans" cxnId="{C2A19E5A-12D0-44A1-99FD-1ED3A516B32A}">
      <dgm:prSet/>
      <dgm:spPr/>
      <dgm:t>
        <a:bodyPr/>
        <a:lstStyle/>
        <a:p>
          <a:endParaRPr lang="en-AU" sz="2400"/>
        </a:p>
      </dgm:t>
    </dgm:pt>
    <dgm:pt modelId="{36F7A065-4460-4E7C-B688-B456BE578EF9}" type="sibTrans" cxnId="{C2A19E5A-12D0-44A1-99FD-1ED3A516B32A}">
      <dgm:prSet/>
      <dgm:spPr/>
      <dgm:t>
        <a:bodyPr/>
        <a:lstStyle/>
        <a:p>
          <a:endParaRPr lang="en-AU" sz="2400"/>
        </a:p>
      </dgm:t>
    </dgm:pt>
    <dgm:pt modelId="{46E53488-D830-4EAD-938D-8F2EAE81F035}">
      <dgm:prSet phldrT="[Text]" phldr="0" custT="1"/>
      <dgm:spPr>
        <a:solidFill>
          <a:srgbClr val="FFFFFF">
            <a:hueOff val="0"/>
            <a:satOff val="0"/>
            <a:lumOff val="0"/>
            <a:alphaOff val="0"/>
          </a:srgbClr>
        </a:solidFill>
        <a:ln w="12700" cap="flat" cmpd="sng" algn="ctr">
          <a:solidFill>
            <a:schemeClr val="accent1"/>
          </a:solidFill>
          <a:prstDash val="solid"/>
          <a:miter lim="800000"/>
        </a:ln>
        <a:effectLst/>
      </dgm:spPr>
      <dgm:t>
        <a:bodyPr spcFirstLastPara="0" vert="horz" wrap="square" lIns="180000" tIns="76200" rIns="76200" bIns="76200" numCol="1" spcCol="1270" anchor="ctr" anchorCtr="0"/>
        <a:lstStyle/>
        <a:p>
          <a:pPr marL="0" lvl="0" indent="0" algn="l" defTabSz="889000" rtl="0">
            <a:lnSpc>
              <a:spcPct val="90000"/>
            </a:lnSpc>
            <a:spcBef>
              <a:spcPct val="0"/>
            </a:spcBef>
            <a:spcAft>
              <a:spcPct val="35000"/>
            </a:spcAft>
            <a:buNone/>
          </a:pPr>
          <a:r>
            <a:rPr lang="en-AU" sz="2400" kern="1200" dirty="0">
              <a:solidFill>
                <a:schemeClr val="bg1"/>
              </a:solidFill>
              <a:latin typeface="Arial"/>
              <a:ea typeface="Calibri"/>
              <a:cs typeface="Arial"/>
            </a:rPr>
            <a:t>Understanding </a:t>
          </a:r>
          <a:r>
            <a:rPr lang="en-US" sz="2400" kern="1200" dirty="0">
              <a:solidFill>
                <a:schemeClr val="bg1"/>
              </a:solidFill>
              <a:latin typeface="Arial"/>
              <a:ea typeface="Calibri"/>
              <a:cs typeface="Arial"/>
            </a:rPr>
            <a:t>the Asia and Australia’s engagement with Asia CCP</a:t>
          </a:r>
          <a:endParaRPr lang="en-AU" sz="2400" kern="1200" dirty="0">
            <a:solidFill>
              <a:schemeClr val="bg1"/>
            </a:solidFill>
            <a:latin typeface="Arial"/>
            <a:ea typeface="+mn-ea"/>
            <a:cs typeface="Arial"/>
          </a:endParaRPr>
        </a:p>
      </dgm:t>
    </dgm:pt>
    <dgm:pt modelId="{4E23166A-94EF-4542-879E-8B0467E13EA7}" type="parTrans" cxnId="{60311C67-2980-4103-AA04-5D981BBE1D5B}">
      <dgm:prSet/>
      <dgm:spPr/>
      <dgm:t>
        <a:bodyPr/>
        <a:lstStyle/>
        <a:p>
          <a:endParaRPr lang="en-AU" sz="2400"/>
        </a:p>
      </dgm:t>
    </dgm:pt>
    <dgm:pt modelId="{D921DDA5-AAF8-4B3B-8F15-5C88B37225A8}" type="sibTrans" cxnId="{60311C67-2980-4103-AA04-5D981BBE1D5B}">
      <dgm:prSet/>
      <dgm:spPr/>
      <dgm:t>
        <a:bodyPr/>
        <a:lstStyle/>
        <a:p>
          <a:endParaRPr lang="en-AU" sz="2400"/>
        </a:p>
      </dgm:t>
    </dgm:pt>
    <dgm:pt modelId="{1DE85E65-7EC4-4EA7-AB45-997E3D27E0F8}" type="pres">
      <dgm:prSet presAssocID="{5DCA8860-6E0C-4D73-8500-7F028E5A7EB7}" presName="linear" presStyleCnt="0">
        <dgm:presLayoutVars>
          <dgm:animLvl val="lvl"/>
          <dgm:resizeHandles val="exact"/>
        </dgm:presLayoutVars>
      </dgm:prSet>
      <dgm:spPr/>
    </dgm:pt>
    <dgm:pt modelId="{EC78646B-8FD7-475F-A048-D0B7ECB9A21E}" type="pres">
      <dgm:prSet presAssocID="{46E53488-D830-4EAD-938D-8F2EAE81F035}" presName="parentText" presStyleLbl="node1" presStyleIdx="0" presStyleCnt="4" custScaleX="99940" custLinFactNeighborX="-1512">
        <dgm:presLayoutVars>
          <dgm:chMax val="0"/>
          <dgm:bulletEnabled val="1"/>
        </dgm:presLayoutVars>
      </dgm:prSet>
      <dgm:spPr>
        <a:xfrm>
          <a:off x="0" y="7238"/>
          <a:ext cx="11327950" cy="879840"/>
        </a:xfrm>
        <a:prstGeom prst="roundRect">
          <a:avLst/>
        </a:prstGeom>
        <a:solidFill>
          <a:schemeClr val="accent2">
            <a:lumMod val="75000"/>
          </a:schemeClr>
        </a:solidFill>
        <a:ln w="12700" cap="flat" cmpd="sng" algn="ctr">
          <a:solidFill>
            <a:srgbClr val="808080"/>
          </a:solidFill>
          <a:prstDash val="solid"/>
          <a:miter lim="800000"/>
        </a:ln>
        <a:effectLst/>
      </dgm:spPr>
    </dgm:pt>
    <dgm:pt modelId="{68F95377-CAF8-4976-BFD5-BC6A8A7AE423}" type="pres">
      <dgm:prSet presAssocID="{D921DDA5-AAF8-4B3B-8F15-5C88B37225A8}" presName="spacer" presStyleCnt="0"/>
      <dgm:spPr/>
    </dgm:pt>
    <dgm:pt modelId="{8CF6C326-773F-4698-B821-5F39A72469DC}" type="pres">
      <dgm:prSet presAssocID="{6560E13C-ECEC-43B7-BB22-EB5CB0CFDD63}" presName="parentText" presStyleLbl="node1" presStyleIdx="1" presStyleCnt="4" custScaleX="99940" custLinFactNeighborX="-1512">
        <dgm:presLayoutVars>
          <dgm:chMax val="0"/>
          <dgm:bulletEnabled val="1"/>
        </dgm:presLayoutVars>
      </dgm:prSet>
      <dgm:spPr>
        <a:xfrm>
          <a:off x="0" y="1022438"/>
          <a:ext cx="11327950" cy="879840"/>
        </a:xfrm>
        <a:prstGeom prst="roundRect">
          <a:avLst/>
        </a:prstGeom>
        <a:solidFill>
          <a:schemeClr val="bg1"/>
        </a:solidFill>
        <a:ln w="12700" cap="flat" cmpd="sng" algn="ctr">
          <a:solidFill>
            <a:srgbClr val="808080"/>
          </a:solidFill>
          <a:prstDash val="solid"/>
          <a:miter lim="800000"/>
        </a:ln>
        <a:effectLst/>
      </dgm:spPr>
    </dgm:pt>
    <dgm:pt modelId="{26E943BC-922A-4FB0-A000-A95D32A248CE}" type="pres">
      <dgm:prSet presAssocID="{2008C229-2C1F-48CC-B3DC-92CBB1EFD7EB}" presName="spacer" presStyleCnt="0"/>
      <dgm:spPr/>
    </dgm:pt>
    <dgm:pt modelId="{7FD3CC04-BC6F-4636-8E50-DEB908665CCF}" type="pres">
      <dgm:prSet presAssocID="{2B7C5141-CF8E-4A6D-AEBE-0B3F7C0673FF}" presName="parentText" presStyleLbl="node1" presStyleIdx="2" presStyleCnt="4" custScaleX="99940" custLinFactNeighborX="-1512">
        <dgm:presLayoutVars>
          <dgm:chMax val="0"/>
          <dgm:bulletEnabled val="1"/>
        </dgm:presLayoutVars>
      </dgm:prSet>
      <dgm:spPr>
        <a:solidFill>
          <a:schemeClr val="bg1"/>
        </a:solidFill>
        <a:ln>
          <a:solidFill>
            <a:schemeClr val="accent1"/>
          </a:solidFill>
        </a:ln>
      </dgm:spPr>
    </dgm:pt>
    <dgm:pt modelId="{7BC8A2D5-9A86-408E-99C9-7BE1993863C4}" type="pres">
      <dgm:prSet presAssocID="{6D00062D-691A-445A-A579-0D2C48842691}" presName="spacer" presStyleCnt="0"/>
      <dgm:spPr/>
    </dgm:pt>
    <dgm:pt modelId="{9FF22AB4-F494-4E45-A5BE-846DDDF675FF}" type="pres">
      <dgm:prSet presAssocID="{2DA929C2-B3F6-4AFB-96D3-9032881574BE}" presName="parentText" presStyleLbl="node1" presStyleIdx="3" presStyleCnt="4" custScaleX="99940" custLinFactNeighborX="-1512">
        <dgm:presLayoutVars>
          <dgm:chMax val="0"/>
          <dgm:bulletEnabled val="1"/>
        </dgm:presLayoutVars>
      </dgm:prSet>
      <dgm:spPr>
        <a:solidFill>
          <a:schemeClr val="bg1"/>
        </a:solidFill>
        <a:ln>
          <a:solidFill>
            <a:schemeClr val="accent1"/>
          </a:solidFill>
        </a:ln>
      </dgm:spPr>
    </dgm:pt>
  </dgm:ptLst>
  <dgm:cxnLst>
    <dgm:cxn modelId="{AA52C816-0D43-4BBA-B997-E3760D0FFBD9}" type="presOf" srcId="{46E53488-D830-4EAD-938D-8F2EAE81F035}" destId="{EC78646B-8FD7-475F-A048-D0B7ECB9A21E}" srcOrd="0" destOrd="0" presId="urn:microsoft.com/office/officeart/2005/8/layout/vList2"/>
    <dgm:cxn modelId="{60311C67-2980-4103-AA04-5D981BBE1D5B}" srcId="{5DCA8860-6E0C-4D73-8500-7F028E5A7EB7}" destId="{46E53488-D830-4EAD-938D-8F2EAE81F035}" srcOrd="0" destOrd="0" parTransId="{4E23166A-94EF-4542-879E-8B0467E13EA7}" sibTransId="{D921DDA5-AAF8-4B3B-8F15-5C88B37225A8}"/>
    <dgm:cxn modelId="{5FBBD276-6678-4707-A932-E72F210C70B3}" type="presOf" srcId="{2DA929C2-B3F6-4AFB-96D3-9032881574BE}" destId="{9FF22AB4-F494-4E45-A5BE-846DDDF675FF}" srcOrd="0" destOrd="0" presId="urn:microsoft.com/office/officeart/2005/8/layout/vList2"/>
    <dgm:cxn modelId="{C2A19E5A-12D0-44A1-99FD-1ED3A516B32A}" srcId="{5DCA8860-6E0C-4D73-8500-7F028E5A7EB7}" destId="{2DA929C2-B3F6-4AFB-96D3-9032881574BE}" srcOrd="3" destOrd="0" parTransId="{C24003D3-CD75-4DA3-B45C-47ECB7A20EEE}" sibTransId="{36F7A065-4460-4E7C-B688-B456BE578EF9}"/>
    <dgm:cxn modelId="{A189EB7A-9506-436B-BED5-E3720FF0088E}" type="presOf" srcId="{6560E13C-ECEC-43B7-BB22-EB5CB0CFDD63}" destId="{8CF6C326-773F-4698-B821-5F39A72469DC}" srcOrd="0" destOrd="0" presId="urn:microsoft.com/office/officeart/2005/8/layout/vList2"/>
    <dgm:cxn modelId="{9B049590-0387-4B32-9C39-2D1958CCE0A3}" type="presOf" srcId="{5DCA8860-6E0C-4D73-8500-7F028E5A7EB7}" destId="{1DE85E65-7EC4-4EA7-AB45-997E3D27E0F8}" srcOrd="0" destOrd="0" presId="urn:microsoft.com/office/officeart/2005/8/layout/vList2"/>
    <dgm:cxn modelId="{637AA6CF-3B85-401D-A3A8-1365112CD7EF}" srcId="{5DCA8860-6E0C-4D73-8500-7F028E5A7EB7}" destId="{2B7C5141-CF8E-4A6D-AEBE-0B3F7C0673FF}" srcOrd="2" destOrd="0" parTransId="{4F682A49-8BDA-46F1-B437-2DA50C8044B9}" sibTransId="{6D00062D-691A-445A-A579-0D2C48842691}"/>
    <dgm:cxn modelId="{C5B287E3-5F61-427E-BB8C-CA1B4EEA12C1}" type="presOf" srcId="{2B7C5141-CF8E-4A6D-AEBE-0B3F7C0673FF}" destId="{7FD3CC04-BC6F-4636-8E50-DEB908665CCF}" srcOrd="0" destOrd="0" presId="urn:microsoft.com/office/officeart/2005/8/layout/vList2"/>
    <dgm:cxn modelId="{A449FFFB-C2A8-4302-B428-67D1F24B59DC}" srcId="{5DCA8860-6E0C-4D73-8500-7F028E5A7EB7}" destId="{6560E13C-ECEC-43B7-BB22-EB5CB0CFDD63}" srcOrd="1" destOrd="0" parTransId="{4FA15440-57B5-4D22-BD1F-A73BD84C347E}" sibTransId="{2008C229-2C1F-48CC-B3DC-92CBB1EFD7EB}"/>
    <dgm:cxn modelId="{581CC9BB-B834-4320-8669-067E0D65C4DC}" type="presParOf" srcId="{1DE85E65-7EC4-4EA7-AB45-997E3D27E0F8}" destId="{EC78646B-8FD7-475F-A048-D0B7ECB9A21E}" srcOrd="0" destOrd="0" presId="urn:microsoft.com/office/officeart/2005/8/layout/vList2"/>
    <dgm:cxn modelId="{5B221CB8-C7D5-4A73-9215-FC336D9B6C9B}" type="presParOf" srcId="{1DE85E65-7EC4-4EA7-AB45-997E3D27E0F8}" destId="{68F95377-CAF8-4976-BFD5-BC6A8A7AE423}" srcOrd="1" destOrd="0" presId="urn:microsoft.com/office/officeart/2005/8/layout/vList2"/>
    <dgm:cxn modelId="{BF89DE71-158E-47A6-B3C0-9525B74BA4E5}" type="presParOf" srcId="{1DE85E65-7EC4-4EA7-AB45-997E3D27E0F8}" destId="{8CF6C326-773F-4698-B821-5F39A72469DC}" srcOrd="2" destOrd="0" presId="urn:microsoft.com/office/officeart/2005/8/layout/vList2"/>
    <dgm:cxn modelId="{333F906F-28B5-4882-9CD3-EDBD89C8FFDF}" type="presParOf" srcId="{1DE85E65-7EC4-4EA7-AB45-997E3D27E0F8}" destId="{26E943BC-922A-4FB0-A000-A95D32A248CE}" srcOrd="3" destOrd="0" presId="urn:microsoft.com/office/officeart/2005/8/layout/vList2"/>
    <dgm:cxn modelId="{8307B610-C926-4F3E-9B8E-EA7C9D60C8C1}" type="presParOf" srcId="{1DE85E65-7EC4-4EA7-AB45-997E3D27E0F8}" destId="{7FD3CC04-BC6F-4636-8E50-DEB908665CCF}" srcOrd="4" destOrd="0" presId="urn:microsoft.com/office/officeart/2005/8/layout/vList2"/>
    <dgm:cxn modelId="{D24DF793-C53E-4BDB-B361-D9D979DEC613}" type="presParOf" srcId="{1DE85E65-7EC4-4EA7-AB45-997E3D27E0F8}" destId="{7BC8A2D5-9A86-408E-99C9-7BE1993863C4}" srcOrd="5" destOrd="0" presId="urn:microsoft.com/office/officeart/2005/8/layout/vList2"/>
    <dgm:cxn modelId="{F9FC5EE8-84A2-4CC2-9BB8-18673549FD9D}" type="presParOf" srcId="{1DE85E65-7EC4-4EA7-AB45-997E3D27E0F8}" destId="{9FF22AB4-F494-4E45-A5BE-846DDDF675FF}" srcOrd="6"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CA8860-6E0C-4D73-8500-7F028E5A7EB7}"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AU"/>
        </a:p>
      </dgm:t>
    </dgm:pt>
    <dgm:pt modelId="{6560E13C-ECEC-43B7-BB22-EB5CB0CFDD63}">
      <dgm:prSet phldrT="[Text]" custT="1"/>
      <dgm:spPr>
        <a:solidFill>
          <a:srgbClr val="21578A"/>
        </a:solidFill>
        <a:ln w="12700" cap="flat" cmpd="sng" algn="ctr">
          <a:solidFill>
            <a:schemeClr val="accent1"/>
          </a:solidFill>
          <a:prstDash val="solid"/>
          <a:miter lim="800000"/>
        </a:ln>
        <a:effectLst/>
      </dgm:spPr>
      <dgm:t>
        <a:bodyPr spcFirstLastPara="0" vert="horz" wrap="square" lIns="180000" tIns="76200" rIns="76200" bIns="76200" numCol="1" spcCol="1270" anchor="ctr" anchorCtr="0"/>
        <a:lstStyle/>
        <a:p>
          <a:pPr marL="0" lvl="0" indent="0" algn="l" defTabSz="889000">
            <a:lnSpc>
              <a:spcPct val="90000"/>
            </a:lnSpc>
            <a:spcBef>
              <a:spcPct val="0"/>
            </a:spcBef>
            <a:spcAft>
              <a:spcPct val="35000"/>
            </a:spcAft>
            <a:buNone/>
          </a:pPr>
          <a:r>
            <a:rPr lang="en-AU" sz="2400" kern="1200" dirty="0">
              <a:solidFill>
                <a:srgbClr val="FFFFFF"/>
              </a:solidFill>
              <a:latin typeface="Arial"/>
              <a:ea typeface="+mn-ea"/>
              <a:cs typeface="+mn-cs"/>
            </a:rPr>
            <a:t>Identifying connections to learning area content</a:t>
          </a:r>
        </a:p>
      </dgm:t>
    </dgm:pt>
    <dgm:pt modelId="{4FA15440-57B5-4D22-BD1F-A73BD84C347E}" type="parTrans" cxnId="{A449FFFB-C2A8-4302-B428-67D1F24B59DC}">
      <dgm:prSet/>
      <dgm:spPr/>
      <dgm:t>
        <a:bodyPr/>
        <a:lstStyle/>
        <a:p>
          <a:endParaRPr lang="en-AU" sz="2400"/>
        </a:p>
      </dgm:t>
    </dgm:pt>
    <dgm:pt modelId="{2008C229-2C1F-48CC-B3DC-92CBB1EFD7EB}" type="sibTrans" cxnId="{A449FFFB-C2A8-4302-B428-67D1F24B59DC}">
      <dgm:prSet/>
      <dgm:spPr/>
      <dgm:t>
        <a:bodyPr/>
        <a:lstStyle/>
        <a:p>
          <a:endParaRPr lang="en-AU" sz="2400"/>
        </a:p>
      </dgm:t>
    </dgm:pt>
    <dgm:pt modelId="{2B7C5141-CF8E-4A6D-AEBE-0B3F7C0673FF}">
      <dgm:prSet phldrT="[Text]" custT="1"/>
      <dgm:spPr>
        <a:ln w="12700">
          <a:solidFill>
            <a:schemeClr val="accent1"/>
          </a:solidFill>
        </a:ln>
      </dgm:spPr>
      <dgm:t>
        <a:bodyPr lIns="180000"/>
        <a:lstStyle/>
        <a:p>
          <a:pPr rtl="0"/>
          <a:r>
            <a:rPr lang="en-AU" sz="2400" dirty="0">
              <a:solidFill>
                <a:schemeClr val="accent1"/>
              </a:solidFill>
            </a:rPr>
            <a:t>Embedding the</a:t>
          </a:r>
          <a:r>
            <a:rPr lang="en-AU" sz="2400" dirty="0">
              <a:solidFill>
                <a:schemeClr val="accent1"/>
              </a:solidFill>
              <a:latin typeface="Arial"/>
            </a:rPr>
            <a:t> CCP</a:t>
          </a:r>
          <a:r>
            <a:rPr lang="en-AU" sz="2400" dirty="0">
              <a:solidFill>
                <a:schemeClr val="accent1"/>
              </a:solidFill>
            </a:rPr>
            <a:t> in planning</a:t>
          </a:r>
        </a:p>
      </dgm:t>
    </dgm:pt>
    <dgm:pt modelId="{4F682A49-8BDA-46F1-B437-2DA50C8044B9}" type="parTrans" cxnId="{637AA6CF-3B85-401D-A3A8-1365112CD7EF}">
      <dgm:prSet/>
      <dgm:spPr/>
      <dgm:t>
        <a:bodyPr/>
        <a:lstStyle/>
        <a:p>
          <a:endParaRPr lang="en-AU" sz="2400"/>
        </a:p>
      </dgm:t>
    </dgm:pt>
    <dgm:pt modelId="{6D00062D-691A-445A-A579-0D2C48842691}" type="sibTrans" cxnId="{637AA6CF-3B85-401D-A3A8-1365112CD7EF}">
      <dgm:prSet/>
      <dgm:spPr/>
      <dgm:t>
        <a:bodyPr/>
        <a:lstStyle/>
        <a:p>
          <a:endParaRPr lang="en-AU" sz="2400"/>
        </a:p>
      </dgm:t>
    </dgm:pt>
    <dgm:pt modelId="{2DA929C2-B3F6-4AFB-96D3-9032881574BE}">
      <dgm:prSet phldrT="[Text]" custT="1"/>
      <dgm:spPr>
        <a:ln w="12700">
          <a:solidFill>
            <a:schemeClr val="accent1"/>
          </a:solidFill>
        </a:ln>
      </dgm:spPr>
      <dgm:t>
        <a:bodyPr lIns="180000"/>
        <a:lstStyle/>
        <a:p>
          <a:r>
            <a:rPr lang="en-AU" sz="2400" dirty="0">
              <a:solidFill>
                <a:schemeClr val="accent1"/>
              </a:solidFill>
            </a:rPr>
            <a:t>Next steps</a:t>
          </a:r>
        </a:p>
      </dgm:t>
    </dgm:pt>
    <dgm:pt modelId="{C24003D3-CD75-4DA3-B45C-47ECB7A20EEE}" type="parTrans" cxnId="{C2A19E5A-12D0-44A1-99FD-1ED3A516B32A}">
      <dgm:prSet/>
      <dgm:spPr/>
      <dgm:t>
        <a:bodyPr/>
        <a:lstStyle/>
        <a:p>
          <a:endParaRPr lang="en-AU" sz="2400"/>
        </a:p>
      </dgm:t>
    </dgm:pt>
    <dgm:pt modelId="{36F7A065-4460-4E7C-B688-B456BE578EF9}" type="sibTrans" cxnId="{C2A19E5A-12D0-44A1-99FD-1ED3A516B32A}">
      <dgm:prSet/>
      <dgm:spPr/>
      <dgm:t>
        <a:bodyPr/>
        <a:lstStyle/>
        <a:p>
          <a:endParaRPr lang="en-AU" sz="2400"/>
        </a:p>
      </dgm:t>
    </dgm:pt>
    <dgm:pt modelId="{46E53488-D830-4EAD-938D-8F2EAE81F035}">
      <dgm:prSet phldrT="[Text]" phldr="0" custT="1"/>
      <dgm:spPr>
        <a:solidFill>
          <a:srgbClr val="FFFFFF">
            <a:hueOff val="0"/>
            <a:satOff val="0"/>
            <a:lumOff val="0"/>
            <a:alphaOff val="0"/>
          </a:srgbClr>
        </a:solidFill>
        <a:ln w="12700" cap="flat" cmpd="sng" algn="ctr">
          <a:solidFill>
            <a:schemeClr val="accent1"/>
          </a:solidFill>
          <a:prstDash val="solid"/>
          <a:miter lim="800000"/>
        </a:ln>
        <a:effectLst/>
      </dgm:spPr>
      <dgm:t>
        <a:bodyPr spcFirstLastPara="0" vert="horz" wrap="square" lIns="180000" tIns="76200" rIns="76200" bIns="76200" numCol="1" spcCol="1270" anchor="ctr" anchorCtr="0"/>
        <a:lstStyle/>
        <a:p>
          <a:pPr marL="0" lvl="0" indent="0" algn="l" defTabSz="889000" rtl="0">
            <a:lnSpc>
              <a:spcPct val="90000"/>
            </a:lnSpc>
            <a:spcBef>
              <a:spcPct val="0"/>
            </a:spcBef>
            <a:spcAft>
              <a:spcPct val="35000"/>
            </a:spcAft>
            <a:buNone/>
          </a:pPr>
          <a:r>
            <a:rPr lang="en-AU" sz="2400" kern="1200" dirty="0">
              <a:solidFill>
                <a:schemeClr val="accent1"/>
              </a:solidFill>
              <a:latin typeface="Arial"/>
              <a:ea typeface="Calibri"/>
              <a:cs typeface="Arial"/>
            </a:rPr>
            <a:t>Understanding </a:t>
          </a:r>
          <a:r>
            <a:rPr lang="en-US" sz="2400" kern="1200" dirty="0">
              <a:solidFill>
                <a:schemeClr val="accent1"/>
              </a:solidFill>
              <a:latin typeface="Arial"/>
              <a:ea typeface="Calibri"/>
              <a:cs typeface="Arial"/>
            </a:rPr>
            <a:t>the Asia and Australia’s engagement with Asia CCP</a:t>
          </a:r>
          <a:endParaRPr lang="en-AU" sz="2400" kern="1200" dirty="0">
            <a:solidFill>
              <a:schemeClr val="accent1"/>
            </a:solidFill>
            <a:latin typeface="Arial"/>
            <a:ea typeface="+mn-ea"/>
            <a:cs typeface="Arial"/>
          </a:endParaRPr>
        </a:p>
      </dgm:t>
    </dgm:pt>
    <dgm:pt modelId="{4E23166A-94EF-4542-879E-8B0467E13EA7}" type="parTrans" cxnId="{60311C67-2980-4103-AA04-5D981BBE1D5B}">
      <dgm:prSet/>
      <dgm:spPr/>
      <dgm:t>
        <a:bodyPr/>
        <a:lstStyle/>
        <a:p>
          <a:endParaRPr lang="en-AU" sz="2400"/>
        </a:p>
      </dgm:t>
    </dgm:pt>
    <dgm:pt modelId="{D921DDA5-AAF8-4B3B-8F15-5C88B37225A8}" type="sibTrans" cxnId="{60311C67-2980-4103-AA04-5D981BBE1D5B}">
      <dgm:prSet/>
      <dgm:spPr/>
      <dgm:t>
        <a:bodyPr/>
        <a:lstStyle/>
        <a:p>
          <a:endParaRPr lang="en-AU" sz="2400"/>
        </a:p>
      </dgm:t>
    </dgm:pt>
    <dgm:pt modelId="{1DE85E65-7EC4-4EA7-AB45-997E3D27E0F8}" type="pres">
      <dgm:prSet presAssocID="{5DCA8860-6E0C-4D73-8500-7F028E5A7EB7}" presName="linear" presStyleCnt="0">
        <dgm:presLayoutVars>
          <dgm:animLvl val="lvl"/>
          <dgm:resizeHandles val="exact"/>
        </dgm:presLayoutVars>
      </dgm:prSet>
      <dgm:spPr/>
    </dgm:pt>
    <dgm:pt modelId="{EC78646B-8FD7-475F-A048-D0B7ECB9A21E}" type="pres">
      <dgm:prSet presAssocID="{46E53488-D830-4EAD-938D-8F2EAE81F035}" presName="parentText" presStyleLbl="node1" presStyleIdx="0" presStyleCnt="4" custScaleX="99940" custLinFactNeighborX="-1512">
        <dgm:presLayoutVars>
          <dgm:chMax val="0"/>
          <dgm:bulletEnabled val="1"/>
        </dgm:presLayoutVars>
      </dgm:prSet>
      <dgm:spPr>
        <a:xfrm>
          <a:off x="0" y="7238"/>
          <a:ext cx="11327950" cy="879840"/>
        </a:xfrm>
        <a:prstGeom prst="roundRect">
          <a:avLst/>
        </a:prstGeom>
        <a:solidFill>
          <a:schemeClr val="bg1"/>
        </a:solidFill>
        <a:ln w="12700" cap="flat" cmpd="sng" algn="ctr">
          <a:solidFill>
            <a:srgbClr val="808080"/>
          </a:solidFill>
          <a:prstDash val="solid"/>
          <a:miter lim="800000"/>
        </a:ln>
        <a:effectLst/>
      </dgm:spPr>
    </dgm:pt>
    <dgm:pt modelId="{68F95377-CAF8-4976-BFD5-BC6A8A7AE423}" type="pres">
      <dgm:prSet presAssocID="{D921DDA5-AAF8-4B3B-8F15-5C88B37225A8}" presName="spacer" presStyleCnt="0"/>
      <dgm:spPr/>
    </dgm:pt>
    <dgm:pt modelId="{8CF6C326-773F-4698-B821-5F39A72469DC}" type="pres">
      <dgm:prSet presAssocID="{6560E13C-ECEC-43B7-BB22-EB5CB0CFDD63}" presName="parentText" presStyleLbl="node1" presStyleIdx="1" presStyleCnt="4" custScaleX="99940" custLinFactNeighborX="-1512">
        <dgm:presLayoutVars>
          <dgm:chMax val="0"/>
          <dgm:bulletEnabled val="1"/>
        </dgm:presLayoutVars>
      </dgm:prSet>
      <dgm:spPr>
        <a:xfrm>
          <a:off x="0" y="1022438"/>
          <a:ext cx="11327950" cy="879840"/>
        </a:xfrm>
        <a:prstGeom prst="roundRect">
          <a:avLst/>
        </a:prstGeom>
        <a:solidFill>
          <a:schemeClr val="accent2">
            <a:lumMod val="75000"/>
          </a:schemeClr>
        </a:solidFill>
        <a:ln w="12700" cap="flat" cmpd="sng" algn="ctr">
          <a:solidFill>
            <a:srgbClr val="808080"/>
          </a:solidFill>
          <a:prstDash val="solid"/>
          <a:miter lim="800000"/>
        </a:ln>
        <a:effectLst/>
      </dgm:spPr>
    </dgm:pt>
    <dgm:pt modelId="{26E943BC-922A-4FB0-A000-A95D32A248CE}" type="pres">
      <dgm:prSet presAssocID="{2008C229-2C1F-48CC-B3DC-92CBB1EFD7EB}" presName="spacer" presStyleCnt="0"/>
      <dgm:spPr/>
    </dgm:pt>
    <dgm:pt modelId="{7FD3CC04-BC6F-4636-8E50-DEB908665CCF}" type="pres">
      <dgm:prSet presAssocID="{2B7C5141-CF8E-4A6D-AEBE-0B3F7C0673FF}" presName="parentText" presStyleLbl="node1" presStyleIdx="2" presStyleCnt="4" custScaleX="99940" custLinFactNeighborX="-1512">
        <dgm:presLayoutVars>
          <dgm:chMax val="0"/>
          <dgm:bulletEnabled val="1"/>
        </dgm:presLayoutVars>
      </dgm:prSet>
      <dgm:spPr>
        <a:solidFill>
          <a:schemeClr val="bg1"/>
        </a:solidFill>
        <a:ln>
          <a:solidFill>
            <a:schemeClr val="accent1"/>
          </a:solidFill>
        </a:ln>
      </dgm:spPr>
    </dgm:pt>
    <dgm:pt modelId="{7BC8A2D5-9A86-408E-99C9-7BE1993863C4}" type="pres">
      <dgm:prSet presAssocID="{6D00062D-691A-445A-A579-0D2C48842691}" presName="spacer" presStyleCnt="0"/>
      <dgm:spPr/>
    </dgm:pt>
    <dgm:pt modelId="{9FF22AB4-F494-4E45-A5BE-846DDDF675FF}" type="pres">
      <dgm:prSet presAssocID="{2DA929C2-B3F6-4AFB-96D3-9032881574BE}" presName="parentText" presStyleLbl="node1" presStyleIdx="3" presStyleCnt="4" custScaleX="99940" custLinFactNeighborX="-1512">
        <dgm:presLayoutVars>
          <dgm:chMax val="0"/>
          <dgm:bulletEnabled val="1"/>
        </dgm:presLayoutVars>
      </dgm:prSet>
      <dgm:spPr>
        <a:solidFill>
          <a:schemeClr val="bg1"/>
        </a:solidFill>
        <a:ln>
          <a:solidFill>
            <a:schemeClr val="accent1"/>
          </a:solidFill>
        </a:ln>
      </dgm:spPr>
    </dgm:pt>
  </dgm:ptLst>
  <dgm:cxnLst>
    <dgm:cxn modelId="{AA52C816-0D43-4BBA-B997-E3760D0FFBD9}" type="presOf" srcId="{46E53488-D830-4EAD-938D-8F2EAE81F035}" destId="{EC78646B-8FD7-475F-A048-D0B7ECB9A21E}" srcOrd="0" destOrd="0" presId="urn:microsoft.com/office/officeart/2005/8/layout/vList2"/>
    <dgm:cxn modelId="{60311C67-2980-4103-AA04-5D981BBE1D5B}" srcId="{5DCA8860-6E0C-4D73-8500-7F028E5A7EB7}" destId="{46E53488-D830-4EAD-938D-8F2EAE81F035}" srcOrd="0" destOrd="0" parTransId="{4E23166A-94EF-4542-879E-8B0467E13EA7}" sibTransId="{D921DDA5-AAF8-4B3B-8F15-5C88B37225A8}"/>
    <dgm:cxn modelId="{5FBBD276-6678-4707-A932-E72F210C70B3}" type="presOf" srcId="{2DA929C2-B3F6-4AFB-96D3-9032881574BE}" destId="{9FF22AB4-F494-4E45-A5BE-846DDDF675FF}" srcOrd="0" destOrd="0" presId="urn:microsoft.com/office/officeart/2005/8/layout/vList2"/>
    <dgm:cxn modelId="{C2A19E5A-12D0-44A1-99FD-1ED3A516B32A}" srcId="{5DCA8860-6E0C-4D73-8500-7F028E5A7EB7}" destId="{2DA929C2-B3F6-4AFB-96D3-9032881574BE}" srcOrd="3" destOrd="0" parTransId="{C24003D3-CD75-4DA3-B45C-47ECB7A20EEE}" sibTransId="{36F7A065-4460-4E7C-B688-B456BE578EF9}"/>
    <dgm:cxn modelId="{A189EB7A-9506-436B-BED5-E3720FF0088E}" type="presOf" srcId="{6560E13C-ECEC-43B7-BB22-EB5CB0CFDD63}" destId="{8CF6C326-773F-4698-B821-5F39A72469DC}" srcOrd="0" destOrd="0" presId="urn:microsoft.com/office/officeart/2005/8/layout/vList2"/>
    <dgm:cxn modelId="{9B049590-0387-4B32-9C39-2D1958CCE0A3}" type="presOf" srcId="{5DCA8860-6E0C-4D73-8500-7F028E5A7EB7}" destId="{1DE85E65-7EC4-4EA7-AB45-997E3D27E0F8}" srcOrd="0" destOrd="0" presId="urn:microsoft.com/office/officeart/2005/8/layout/vList2"/>
    <dgm:cxn modelId="{637AA6CF-3B85-401D-A3A8-1365112CD7EF}" srcId="{5DCA8860-6E0C-4D73-8500-7F028E5A7EB7}" destId="{2B7C5141-CF8E-4A6D-AEBE-0B3F7C0673FF}" srcOrd="2" destOrd="0" parTransId="{4F682A49-8BDA-46F1-B437-2DA50C8044B9}" sibTransId="{6D00062D-691A-445A-A579-0D2C48842691}"/>
    <dgm:cxn modelId="{C5B287E3-5F61-427E-BB8C-CA1B4EEA12C1}" type="presOf" srcId="{2B7C5141-CF8E-4A6D-AEBE-0B3F7C0673FF}" destId="{7FD3CC04-BC6F-4636-8E50-DEB908665CCF}" srcOrd="0" destOrd="0" presId="urn:microsoft.com/office/officeart/2005/8/layout/vList2"/>
    <dgm:cxn modelId="{A449FFFB-C2A8-4302-B428-67D1F24B59DC}" srcId="{5DCA8860-6E0C-4D73-8500-7F028E5A7EB7}" destId="{6560E13C-ECEC-43B7-BB22-EB5CB0CFDD63}" srcOrd="1" destOrd="0" parTransId="{4FA15440-57B5-4D22-BD1F-A73BD84C347E}" sibTransId="{2008C229-2C1F-48CC-B3DC-92CBB1EFD7EB}"/>
    <dgm:cxn modelId="{581CC9BB-B834-4320-8669-067E0D65C4DC}" type="presParOf" srcId="{1DE85E65-7EC4-4EA7-AB45-997E3D27E0F8}" destId="{EC78646B-8FD7-475F-A048-D0B7ECB9A21E}" srcOrd="0" destOrd="0" presId="urn:microsoft.com/office/officeart/2005/8/layout/vList2"/>
    <dgm:cxn modelId="{5B221CB8-C7D5-4A73-9215-FC336D9B6C9B}" type="presParOf" srcId="{1DE85E65-7EC4-4EA7-AB45-997E3D27E0F8}" destId="{68F95377-CAF8-4976-BFD5-BC6A8A7AE423}" srcOrd="1" destOrd="0" presId="urn:microsoft.com/office/officeart/2005/8/layout/vList2"/>
    <dgm:cxn modelId="{BF89DE71-158E-47A6-B3C0-9525B74BA4E5}" type="presParOf" srcId="{1DE85E65-7EC4-4EA7-AB45-997E3D27E0F8}" destId="{8CF6C326-773F-4698-B821-5F39A72469DC}" srcOrd="2" destOrd="0" presId="urn:microsoft.com/office/officeart/2005/8/layout/vList2"/>
    <dgm:cxn modelId="{333F906F-28B5-4882-9CD3-EDBD89C8FFDF}" type="presParOf" srcId="{1DE85E65-7EC4-4EA7-AB45-997E3D27E0F8}" destId="{26E943BC-922A-4FB0-A000-A95D32A248CE}" srcOrd="3" destOrd="0" presId="urn:microsoft.com/office/officeart/2005/8/layout/vList2"/>
    <dgm:cxn modelId="{8307B610-C926-4F3E-9B8E-EA7C9D60C8C1}" type="presParOf" srcId="{1DE85E65-7EC4-4EA7-AB45-997E3D27E0F8}" destId="{7FD3CC04-BC6F-4636-8E50-DEB908665CCF}" srcOrd="4" destOrd="0" presId="urn:microsoft.com/office/officeart/2005/8/layout/vList2"/>
    <dgm:cxn modelId="{D24DF793-C53E-4BDB-B361-D9D979DEC613}" type="presParOf" srcId="{1DE85E65-7EC4-4EA7-AB45-997E3D27E0F8}" destId="{7BC8A2D5-9A86-408E-99C9-7BE1993863C4}" srcOrd="5" destOrd="0" presId="urn:microsoft.com/office/officeart/2005/8/layout/vList2"/>
    <dgm:cxn modelId="{F9FC5EE8-84A2-4CC2-9BB8-18673549FD9D}" type="presParOf" srcId="{1DE85E65-7EC4-4EA7-AB45-997E3D27E0F8}" destId="{9FF22AB4-F494-4E45-A5BE-846DDDF675FF}" srcOrd="6"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CA8860-6E0C-4D73-8500-7F028E5A7EB7}"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AU"/>
        </a:p>
      </dgm:t>
    </dgm:pt>
    <dgm:pt modelId="{6560E13C-ECEC-43B7-BB22-EB5CB0CFDD63}">
      <dgm:prSet phldrT="[Text]" custT="1"/>
      <dgm:spPr>
        <a:solidFill>
          <a:srgbClr val="21578A"/>
        </a:solidFill>
        <a:ln w="12700" cap="flat" cmpd="sng" algn="ctr">
          <a:solidFill>
            <a:schemeClr val="accent1"/>
          </a:solidFill>
          <a:prstDash val="solid"/>
          <a:miter lim="800000"/>
        </a:ln>
        <a:effectLst/>
      </dgm:spPr>
      <dgm:t>
        <a:bodyPr spcFirstLastPara="0" vert="horz" wrap="square" lIns="180000" tIns="76200" rIns="76200" bIns="76200" numCol="1" spcCol="1270" anchor="ctr" anchorCtr="0"/>
        <a:lstStyle/>
        <a:p>
          <a:pPr marL="0" lvl="0" indent="0" algn="l" defTabSz="889000">
            <a:lnSpc>
              <a:spcPct val="90000"/>
            </a:lnSpc>
            <a:spcBef>
              <a:spcPct val="0"/>
            </a:spcBef>
            <a:spcAft>
              <a:spcPct val="35000"/>
            </a:spcAft>
            <a:buNone/>
          </a:pPr>
          <a:r>
            <a:rPr lang="en-AU" sz="2400" kern="1200" dirty="0">
              <a:solidFill>
                <a:schemeClr val="accent1"/>
              </a:solidFill>
              <a:latin typeface="Arial"/>
              <a:ea typeface="+mn-ea"/>
              <a:cs typeface="+mn-cs"/>
            </a:rPr>
            <a:t>Identifying connections to learning area content</a:t>
          </a:r>
        </a:p>
      </dgm:t>
    </dgm:pt>
    <dgm:pt modelId="{4FA15440-57B5-4D22-BD1F-A73BD84C347E}" type="parTrans" cxnId="{A449FFFB-C2A8-4302-B428-67D1F24B59DC}">
      <dgm:prSet/>
      <dgm:spPr/>
      <dgm:t>
        <a:bodyPr/>
        <a:lstStyle/>
        <a:p>
          <a:endParaRPr lang="en-AU" sz="2400"/>
        </a:p>
      </dgm:t>
    </dgm:pt>
    <dgm:pt modelId="{2008C229-2C1F-48CC-B3DC-92CBB1EFD7EB}" type="sibTrans" cxnId="{A449FFFB-C2A8-4302-B428-67D1F24B59DC}">
      <dgm:prSet/>
      <dgm:spPr/>
      <dgm:t>
        <a:bodyPr/>
        <a:lstStyle/>
        <a:p>
          <a:endParaRPr lang="en-AU" sz="2400"/>
        </a:p>
      </dgm:t>
    </dgm:pt>
    <dgm:pt modelId="{2B7C5141-CF8E-4A6D-AEBE-0B3F7C0673FF}">
      <dgm:prSet phldrT="[Text]" custT="1"/>
      <dgm:spPr>
        <a:ln w="12700">
          <a:solidFill>
            <a:schemeClr val="accent1"/>
          </a:solidFill>
        </a:ln>
      </dgm:spPr>
      <dgm:t>
        <a:bodyPr lIns="180000"/>
        <a:lstStyle/>
        <a:p>
          <a:pPr rtl="0"/>
          <a:r>
            <a:rPr lang="en-AU" sz="2400" dirty="0">
              <a:solidFill>
                <a:schemeClr val="bg1"/>
              </a:solidFill>
            </a:rPr>
            <a:t>Embedding the</a:t>
          </a:r>
          <a:r>
            <a:rPr lang="en-AU" sz="2400" dirty="0">
              <a:solidFill>
                <a:schemeClr val="bg1"/>
              </a:solidFill>
              <a:latin typeface="Arial"/>
            </a:rPr>
            <a:t> CCP</a:t>
          </a:r>
          <a:r>
            <a:rPr lang="en-AU" sz="2400" dirty="0">
              <a:solidFill>
                <a:schemeClr val="bg1"/>
              </a:solidFill>
            </a:rPr>
            <a:t> in planning</a:t>
          </a:r>
        </a:p>
      </dgm:t>
    </dgm:pt>
    <dgm:pt modelId="{4F682A49-8BDA-46F1-B437-2DA50C8044B9}" type="parTrans" cxnId="{637AA6CF-3B85-401D-A3A8-1365112CD7EF}">
      <dgm:prSet/>
      <dgm:spPr/>
      <dgm:t>
        <a:bodyPr/>
        <a:lstStyle/>
        <a:p>
          <a:endParaRPr lang="en-AU" sz="2400"/>
        </a:p>
      </dgm:t>
    </dgm:pt>
    <dgm:pt modelId="{6D00062D-691A-445A-A579-0D2C48842691}" type="sibTrans" cxnId="{637AA6CF-3B85-401D-A3A8-1365112CD7EF}">
      <dgm:prSet/>
      <dgm:spPr/>
      <dgm:t>
        <a:bodyPr/>
        <a:lstStyle/>
        <a:p>
          <a:endParaRPr lang="en-AU" sz="2400"/>
        </a:p>
      </dgm:t>
    </dgm:pt>
    <dgm:pt modelId="{2DA929C2-B3F6-4AFB-96D3-9032881574BE}">
      <dgm:prSet phldrT="[Text]" custT="1"/>
      <dgm:spPr>
        <a:ln w="12700">
          <a:solidFill>
            <a:schemeClr val="accent1"/>
          </a:solidFill>
        </a:ln>
      </dgm:spPr>
      <dgm:t>
        <a:bodyPr lIns="180000"/>
        <a:lstStyle/>
        <a:p>
          <a:r>
            <a:rPr lang="en-AU" sz="2400" dirty="0">
              <a:solidFill>
                <a:schemeClr val="accent1"/>
              </a:solidFill>
            </a:rPr>
            <a:t>Next steps</a:t>
          </a:r>
        </a:p>
      </dgm:t>
    </dgm:pt>
    <dgm:pt modelId="{C24003D3-CD75-4DA3-B45C-47ECB7A20EEE}" type="parTrans" cxnId="{C2A19E5A-12D0-44A1-99FD-1ED3A516B32A}">
      <dgm:prSet/>
      <dgm:spPr/>
      <dgm:t>
        <a:bodyPr/>
        <a:lstStyle/>
        <a:p>
          <a:endParaRPr lang="en-AU" sz="2400"/>
        </a:p>
      </dgm:t>
    </dgm:pt>
    <dgm:pt modelId="{36F7A065-4460-4E7C-B688-B456BE578EF9}" type="sibTrans" cxnId="{C2A19E5A-12D0-44A1-99FD-1ED3A516B32A}">
      <dgm:prSet/>
      <dgm:spPr/>
      <dgm:t>
        <a:bodyPr/>
        <a:lstStyle/>
        <a:p>
          <a:endParaRPr lang="en-AU" sz="2400"/>
        </a:p>
      </dgm:t>
    </dgm:pt>
    <dgm:pt modelId="{46E53488-D830-4EAD-938D-8F2EAE81F035}">
      <dgm:prSet phldrT="[Text]" phldr="0" custT="1"/>
      <dgm:spPr>
        <a:solidFill>
          <a:srgbClr val="FFFFFF">
            <a:hueOff val="0"/>
            <a:satOff val="0"/>
            <a:lumOff val="0"/>
            <a:alphaOff val="0"/>
          </a:srgbClr>
        </a:solidFill>
        <a:ln w="12700" cap="flat" cmpd="sng" algn="ctr">
          <a:solidFill>
            <a:schemeClr val="accent1"/>
          </a:solidFill>
          <a:prstDash val="solid"/>
          <a:miter lim="800000"/>
        </a:ln>
        <a:effectLst/>
      </dgm:spPr>
      <dgm:t>
        <a:bodyPr spcFirstLastPara="0" vert="horz" wrap="square" lIns="180000" tIns="76200" rIns="76200" bIns="76200" numCol="1" spcCol="1270" anchor="ctr" anchorCtr="0"/>
        <a:lstStyle/>
        <a:p>
          <a:pPr marL="0" lvl="0" indent="0" algn="l" defTabSz="889000" rtl="0">
            <a:lnSpc>
              <a:spcPct val="90000"/>
            </a:lnSpc>
            <a:spcBef>
              <a:spcPct val="0"/>
            </a:spcBef>
            <a:spcAft>
              <a:spcPct val="35000"/>
            </a:spcAft>
            <a:buNone/>
          </a:pPr>
          <a:r>
            <a:rPr lang="en-AU" sz="2400" kern="1200" dirty="0">
              <a:solidFill>
                <a:schemeClr val="accent1"/>
              </a:solidFill>
              <a:latin typeface="Arial"/>
              <a:ea typeface="Calibri"/>
              <a:cs typeface="Arial"/>
            </a:rPr>
            <a:t>Understanding </a:t>
          </a:r>
          <a:r>
            <a:rPr lang="en-US" sz="2400" kern="1200" dirty="0">
              <a:solidFill>
                <a:schemeClr val="accent1"/>
              </a:solidFill>
              <a:latin typeface="Arial"/>
              <a:ea typeface="Calibri"/>
              <a:cs typeface="Arial"/>
            </a:rPr>
            <a:t>the Asia and Australia’s engagement with Asia CCP</a:t>
          </a:r>
          <a:endParaRPr lang="en-AU" sz="2400" kern="1200" dirty="0">
            <a:solidFill>
              <a:schemeClr val="accent1"/>
            </a:solidFill>
            <a:latin typeface="Arial"/>
            <a:ea typeface="+mn-ea"/>
            <a:cs typeface="Arial"/>
          </a:endParaRPr>
        </a:p>
      </dgm:t>
    </dgm:pt>
    <dgm:pt modelId="{4E23166A-94EF-4542-879E-8B0467E13EA7}" type="parTrans" cxnId="{60311C67-2980-4103-AA04-5D981BBE1D5B}">
      <dgm:prSet/>
      <dgm:spPr/>
      <dgm:t>
        <a:bodyPr/>
        <a:lstStyle/>
        <a:p>
          <a:endParaRPr lang="en-AU" sz="2400"/>
        </a:p>
      </dgm:t>
    </dgm:pt>
    <dgm:pt modelId="{D921DDA5-AAF8-4B3B-8F15-5C88B37225A8}" type="sibTrans" cxnId="{60311C67-2980-4103-AA04-5D981BBE1D5B}">
      <dgm:prSet/>
      <dgm:spPr/>
      <dgm:t>
        <a:bodyPr/>
        <a:lstStyle/>
        <a:p>
          <a:endParaRPr lang="en-AU" sz="2400"/>
        </a:p>
      </dgm:t>
    </dgm:pt>
    <dgm:pt modelId="{1DE85E65-7EC4-4EA7-AB45-997E3D27E0F8}" type="pres">
      <dgm:prSet presAssocID="{5DCA8860-6E0C-4D73-8500-7F028E5A7EB7}" presName="linear" presStyleCnt="0">
        <dgm:presLayoutVars>
          <dgm:animLvl val="lvl"/>
          <dgm:resizeHandles val="exact"/>
        </dgm:presLayoutVars>
      </dgm:prSet>
      <dgm:spPr/>
    </dgm:pt>
    <dgm:pt modelId="{EC78646B-8FD7-475F-A048-D0B7ECB9A21E}" type="pres">
      <dgm:prSet presAssocID="{46E53488-D830-4EAD-938D-8F2EAE81F035}" presName="parentText" presStyleLbl="node1" presStyleIdx="0" presStyleCnt="4" custScaleX="99940" custLinFactNeighborX="-1512">
        <dgm:presLayoutVars>
          <dgm:chMax val="0"/>
          <dgm:bulletEnabled val="1"/>
        </dgm:presLayoutVars>
      </dgm:prSet>
      <dgm:spPr>
        <a:xfrm>
          <a:off x="0" y="7238"/>
          <a:ext cx="11327950" cy="879840"/>
        </a:xfrm>
        <a:prstGeom prst="roundRect">
          <a:avLst/>
        </a:prstGeom>
        <a:solidFill>
          <a:schemeClr val="bg1"/>
        </a:solidFill>
        <a:ln w="12700" cap="flat" cmpd="sng" algn="ctr">
          <a:solidFill>
            <a:srgbClr val="808080"/>
          </a:solidFill>
          <a:prstDash val="solid"/>
          <a:miter lim="800000"/>
        </a:ln>
        <a:effectLst/>
      </dgm:spPr>
    </dgm:pt>
    <dgm:pt modelId="{68F95377-CAF8-4976-BFD5-BC6A8A7AE423}" type="pres">
      <dgm:prSet presAssocID="{D921DDA5-AAF8-4B3B-8F15-5C88B37225A8}" presName="spacer" presStyleCnt="0"/>
      <dgm:spPr/>
    </dgm:pt>
    <dgm:pt modelId="{8CF6C326-773F-4698-B821-5F39A72469DC}" type="pres">
      <dgm:prSet presAssocID="{6560E13C-ECEC-43B7-BB22-EB5CB0CFDD63}" presName="parentText" presStyleLbl="node1" presStyleIdx="1" presStyleCnt="4" custScaleX="99940" custLinFactNeighborX="-1512">
        <dgm:presLayoutVars>
          <dgm:chMax val="0"/>
          <dgm:bulletEnabled val="1"/>
        </dgm:presLayoutVars>
      </dgm:prSet>
      <dgm:spPr>
        <a:xfrm>
          <a:off x="0" y="1022438"/>
          <a:ext cx="11327950" cy="879840"/>
        </a:xfrm>
        <a:prstGeom prst="roundRect">
          <a:avLst/>
        </a:prstGeom>
        <a:solidFill>
          <a:schemeClr val="bg1"/>
        </a:solidFill>
        <a:ln w="12700" cap="flat" cmpd="sng" algn="ctr">
          <a:solidFill>
            <a:srgbClr val="808080"/>
          </a:solidFill>
          <a:prstDash val="solid"/>
          <a:miter lim="800000"/>
        </a:ln>
        <a:effectLst/>
      </dgm:spPr>
    </dgm:pt>
    <dgm:pt modelId="{26E943BC-922A-4FB0-A000-A95D32A248CE}" type="pres">
      <dgm:prSet presAssocID="{2008C229-2C1F-48CC-B3DC-92CBB1EFD7EB}" presName="spacer" presStyleCnt="0"/>
      <dgm:spPr/>
    </dgm:pt>
    <dgm:pt modelId="{7FD3CC04-BC6F-4636-8E50-DEB908665CCF}" type="pres">
      <dgm:prSet presAssocID="{2B7C5141-CF8E-4A6D-AEBE-0B3F7C0673FF}" presName="parentText" presStyleLbl="node1" presStyleIdx="2" presStyleCnt="4" custScaleX="99940" custLinFactNeighborX="-1512">
        <dgm:presLayoutVars>
          <dgm:chMax val="0"/>
          <dgm:bulletEnabled val="1"/>
        </dgm:presLayoutVars>
      </dgm:prSet>
      <dgm:spPr>
        <a:solidFill>
          <a:schemeClr val="accent2">
            <a:lumMod val="75000"/>
          </a:schemeClr>
        </a:solidFill>
        <a:ln>
          <a:solidFill>
            <a:schemeClr val="accent1"/>
          </a:solidFill>
        </a:ln>
      </dgm:spPr>
    </dgm:pt>
    <dgm:pt modelId="{7BC8A2D5-9A86-408E-99C9-7BE1993863C4}" type="pres">
      <dgm:prSet presAssocID="{6D00062D-691A-445A-A579-0D2C48842691}" presName="spacer" presStyleCnt="0"/>
      <dgm:spPr/>
    </dgm:pt>
    <dgm:pt modelId="{9FF22AB4-F494-4E45-A5BE-846DDDF675FF}" type="pres">
      <dgm:prSet presAssocID="{2DA929C2-B3F6-4AFB-96D3-9032881574BE}" presName="parentText" presStyleLbl="node1" presStyleIdx="3" presStyleCnt="4" custScaleX="99940" custLinFactNeighborX="-1512">
        <dgm:presLayoutVars>
          <dgm:chMax val="0"/>
          <dgm:bulletEnabled val="1"/>
        </dgm:presLayoutVars>
      </dgm:prSet>
      <dgm:spPr>
        <a:solidFill>
          <a:schemeClr val="bg1"/>
        </a:solidFill>
        <a:ln>
          <a:solidFill>
            <a:schemeClr val="accent1"/>
          </a:solidFill>
        </a:ln>
      </dgm:spPr>
    </dgm:pt>
  </dgm:ptLst>
  <dgm:cxnLst>
    <dgm:cxn modelId="{AA52C816-0D43-4BBA-B997-E3760D0FFBD9}" type="presOf" srcId="{46E53488-D830-4EAD-938D-8F2EAE81F035}" destId="{EC78646B-8FD7-475F-A048-D0B7ECB9A21E}" srcOrd="0" destOrd="0" presId="urn:microsoft.com/office/officeart/2005/8/layout/vList2"/>
    <dgm:cxn modelId="{60311C67-2980-4103-AA04-5D981BBE1D5B}" srcId="{5DCA8860-6E0C-4D73-8500-7F028E5A7EB7}" destId="{46E53488-D830-4EAD-938D-8F2EAE81F035}" srcOrd="0" destOrd="0" parTransId="{4E23166A-94EF-4542-879E-8B0467E13EA7}" sibTransId="{D921DDA5-AAF8-4B3B-8F15-5C88B37225A8}"/>
    <dgm:cxn modelId="{5FBBD276-6678-4707-A932-E72F210C70B3}" type="presOf" srcId="{2DA929C2-B3F6-4AFB-96D3-9032881574BE}" destId="{9FF22AB4-F494-4E45-A5BE-846DDDF675FF}" srcOrd="0" destOrd="0" presId="urn:microsoft.com/office/officeart/2005/8/layout/vList2"/>
    <dgm:cxn modelId="{C2A19E5A-12D0-44A1-99FD-1ED3A516B32A}" srcId="{5DCA8860-6E0C-4D73-8500-7F028E5A7EB7}" destId="{2DA929C2-B3F6-4AFB-96D3-9032881574BE}" srcOrd="3" destOrd="0" parTransId="{C24003D3-CD75-4DA3-B45C-47ECB7A20EEE}" sibTransId="{36F7A065-4460-4E7C-B688-B456BE578EF9}"/>
    <dgm:cxn modelId="{A189EB7A-9506-436B-BED5-E3720FF0088E}" type="presOf" srcId="{6560E13C-ECEC-43B7-BB22-EB5CB0CFDD63}" destId="{8CF6C326-773F-4698-B821-5F39A72469DC}" srcOrd="0" destOrd="0" presId="urn:microsoft.com/office/officeart/2005/8/layout/vList2"/>
    <dgm:cxn modelId="{9B049590-0387-4B32-9C39-2D1958CCE0A3}" type="presOf" srcId="{5DCA8860-6E0C-4D73-8500-7F028E5A7EB7}" destId="{1DE85E65-7EC4-4EA7-AB45-997E3D27E0F8}" srcOrd="0" destOrd="0" presId="urn:microsoft.com/office/officeart/2005/8/layout/vList2"/>
    <dgm:cxn modelId="{637AA6CF-3B85-401D-A3A8-1365112CD7EF}" srcId="{5DCA8860-6E0C-4D73-8500-7F028E5A7EB7}" destId="{2B7C5141-CF8E-4A6D-AEBE-0B3F7C0673FF}" srcOrd="2" destOrd="0" parTransId="{4F682A49-8BDA-46F1-B437-2DA50C8044B9}" sibTransId="{6D00062D-691A-445A-A579-0D2C48842691}"/>
    <dgm:cxn modelId="{C5B287E3-5F61-427E-BB8C-CA1B4EEA12C1}" type="presOf" srcId="{2B7C5141-CF8E-4A6D-AEBE-0B3F7C0673FF}" destId="{7FD3CC04-BC6F-4636-8E50-DEB908665CCF}" srcOrd="0" destOrd="0" presId="urn:microsoft.com/office/officeart/2005/8/layout/vList2"/>
    <dgm:cxn modelId="{A449FFFB-C2A8-4302-B428-67D1F24B59DC}" srcId="{5DCA8860-6E0C-4D73-8500-7F028E5A7EB7}" destId="{6560E13C-ECEC-43B7-BB22-EB5CB0CFDD63}" srcOrd="1" destOrd="0" parTransId="{4FA15440-57B5-4D22-BD1F-A73BD84C347E}" sibTransId="{2008C229-2C1F-48CC-B3DC-92CBB1EFD7EB}"/>
    <dgm:cxn modelId="{581CC9BB-B834-4320-8669-067E0D65C4DC}" type="presParOf" srcId="{1DE85E65-7EC4-4EA7-AB45-997E3D27E0F8}" destId="{EC78646B-8FD7-475F-A048-D0B7ECB9A21E}" srcOrd="0" destOrd="0" presId="urn:microsoft.com/office/officeart/2005/8/layout/vList2"/>
    <dgm:cxn modelId="{5B221CB8-C7D5-4A73-9215-FC336D9B6C9B}" type="presParOf" srcId="{1DE85E65-7EC4-4EA7-AB45-997E3D27E0F8}" destId="{68F95377-CAF8-4976-BFD5-BC6A8A7AE423}" srcOrd="1" destOrd="0" presId="urn:microsoft.com/office/officeart/2005/8/layout/vList2"/>
    <dgm:cxn modelId="{BF89DE71-158E-47A6-B3C0-9525B74BA4E5}" type="presParOf" srcId="{1DE85E65-7EC4-4EA7-AB45-997E3D27E0F8}" destId="{8CF6C326-773F-4698-B821-5F39A72469DC}" srcOrd="2" destOrd="0" presId="urn:microsoft.com/office/officeart/2005/8/layout/vList2"/>
    <dgm:cxn modelId="{333F906F-28B5-4882-9CD3-EDBD89C8FFDF}" type="presParOf" srcId="{1DE85E65-7EC4-4EA7-AB45-997E3D27E0F8}" destId="{26E943BC-922A-4FB0-A000-A95D32A248CE}" srcOrd="3" destOrd="0" presId="urn:microsoft.com/office/officeart/2005/8/layout/vList2"/>
    <dgm:cxn modelId="{8307B610-C926-4F3E-9B8E-EA7C9D60C8C1}" type="presParOf" srcId="{1DE85E65-7EC4-4EA7-AB45-997E3D27E0F8}" destId="{7FD3CC04-BC6F-4636-8E50-DEB908665CCF}" srcOrd="4" destOrd="0" presId="urn:microsoft.com/office/officeart/2005/8/layout/vList2"/>
    <dgm:cxn modelId="{D24DF793-C53E-4BDB-B361-D9D979DEC613}" type="presParOf" srcId="{1DE85E65-7EC4-4EA7-AB45-997E3D27E0F8}" destId="{7BC8A2D5-9A86-408E-99C9-7BE1993863C4}" srcOrd="5" destOrd="0" presId="urn:microsoft.com/office/officeart/2005/8/layout/vList2"/>
    <dgm:cxn modelId="{F9FC5EE8-84A2-4CC2-9BB8-18673549FD9D}" type="presParOf" srcId="{1DE85E65-7EC4-4EA7-AB45-997E3D27E0F8}" destId="{9FF22AB4-F494-4E45-A5BE-846DDDF675FF}" srcOrd="6"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CA8860-6E0C-4D73-8500-7F028E5A7EB7}"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AU"/>
        </a:p>
      </dgm:t>
    </dgm:pt>
    <dgm:pt modelId="{6560E13C-ECEC-43B7-BB22-EB5CB0CFDD63}">
      <dgm:prSet phldrT="[Text]" custT="1"/>
      <dgm:spPr>
        <a:solidFill>
          <a:srgbClr val="21578A"/>
        </a:solidFill>
        <a:ln w="12700" cap="flat" cmpd="sng" algn="ctr">
          <a:solidFill>
            <a:schemeClr val="accent1"/>
          </a:solidFill>
          <a:prstDash val="solid"/>
          <a:miter lim="800000"/>
        </a:ln>
        <a:effectLst/>
      </dgm:spPr>
      <dgm:t>
        <a:bodyPr spcFirstLastPara="0" vert="horz" wrap="square" lIns="180000" tIns="76200" rIns="76200" bIns="76200" numCol="1" spcCol="1270" anchor="ctr" anchorCtr="0"/>
        <a:lstStyle/>
        <a:p>
          <a:pPr marL="0" lvl="0" indent="0" algn="l" defTabSz="889000">
            <a:lnSpc>
              <a:spcPct val="90000"/>
            </a:lnSpc>
            <a:spcBef>
              <a:spcPct val="0"/>
            </a:spcBef>
            <a:spcAft>
              <a:spcPct val="35000"/>
            </a:spcAft>
            <a:buNone/>
          </a:pPr>
          <a:r>
            <a:rPr lang="en-AU" sz="2400" kern="1200" dirty="0">
              <a:solidFill>
                <a:schemeClr val="accent1"/>
              </a:solidFill>
              <a:latin typeface="Arial"/>
              <a:ea typeface="+mn-ea"/>
              <a:cs typeface="+mn-cs"/>
            </a:rPr>
            <a:t>Identifying connections to learning area content</a:t>
          </a:r>
        </a:p>
      </dgm:t>
    </dgm:pt>
    <dgm:pt modelId="{4FA15440-57B5-4D22-BD1F-A73BD84C347E}" type="parTrans" cxnId="{A449FFFB-C2A8-4302-B428-67D1F24B59DC}">
      <dgm:prSet/>
      <dgm:spPr/>
      <dgm:t>
        <a:bodyPr/>
        <a:lstStyle/>
        <a:p>
          <a:endParaRPr lang="en-AU" sz="2400"/>
        </a:p>
      </dgm:t>
    </dgm:pt>
    <dgm:pt modelId="{2008C229-2C1F-48CC-B3DC-92CBB1EFD7EB}" type="sibTrans" cxnId="{A449FFFB-C2A8-4302-B428-67D1F24B59DC}">
      <dgm:prSet/>
      <dgm:spPr/>
      <dgm:t>
        <a:bodyPr/>
        <a:lstStyle/>
        <a:p>
          <a:endParaRPr lang="en-AU" sz="2400"/>
        </a:p>
      </dgm:t>
    </dgm:pt>
    <dgm:pt modelId="{2B7C5141-CF8E-4A6D-AEBE-0B3F7C0673FF}">
      <dgm:prSet phldrT="[Text]" custT="1"/>
      <dgm:spPr>
        <a:ln w="12700">
          <a:solidFill>
            <a:schemeClr val="accent1"/>
          </a:solidFill>
        </a:ln>
      </dgm:spPr>
      <dgm:t>
        <a:bodyPr lIns="180000"/>
        <a:lstStyle/>
        <a:p>
          <a:pPr algn="l" rtl="0">
            <a:lnSpc>
              <a:spcPct val="90000"/>
            </a:lnSpc>
          </a:pPr>
          <a:r>
            <a:rPr lang="en-AU" sz="2400" dirty="0">
              <a:solidFill>
                <a:schemeClr val="accent1"/>
              </a:solidFill>
              <a:ea typeface="+mn-ea"/>
              <a:cs typeface="+mn-cs"/>
            </a:rPr>
            <a:t>Embedding the</a:t>
          </a:r>
          <a:r>
            <a:rPr lang="en-AU" sz="2400" dirty="0">
              <a:solidFill>
                <a:schemeClr val="accent1"/>
              </a:solidFill>
              <a:latin typeface="Arial"/>
              <a:ea typeface="+mn-ea"/>
              <a:cs typeface="+mn-cs"/>
            </a:rPr>
            <a:t> CCP</a:t>
          </a:r>
          <a:r>
            <a:rPr lang="en-AU" sz="2400" dirty="0">
              <a:solidFill>
                <a:schemeClr val="accent1"/>
              </a:solidFill>
              <a:ea typeface="+mn-ea"/>
              <a:cs typeface="+mn-cs"/>
            </a:rPr>
            <a:t> in planning</a:t>
          </a:r>
        </a:p>
      </dgm:t>
    </dgm:pt>
    <dgm:pt modelId="{4F682A49-8BDA-46F1-B437-2DA50C8044B9}" type="parTrans" cxnId="{637AA6CF-3B85-401D-A3A8-1365112CD7EF}">
      <dgm:prSet/>
      <dgm:spPr/>
      <dgm:t>
        <a:bodyPr/>
        <a:lstStyle/>
        <a:p>
          <a:endParaRPr lang="en-AU" sz="2400"/>
        </a:p>
      </dgm:t>
    </dgm:pt>
    <dgm:pt modelId="{6D00062D-691A-445A-A579-0D2C48842691}" type="sibTrans" cxnId="{637AA6CF-3B85-401D-A3A8-1365112CD7EF}">
      <dgm:prSet/>
      <dgm:spPr/>
      <dgm:t>
        <a:bodyPr/>
        <a:lstStyle/>
        <a:p>
          <a:endParaRPr lang="en-AU" sz="2400"/>
        </a:p>
      </dgm:t>
    </dgm:pt>
    <dgm:pt modelId="{2DA929C2-B3F6-4AFB-96D3-9032881574BE}">
      <dgm:prSet phldrT="[Text]" custT="1"/>
      <dgm:spPr>
        <a:ln w="12700">
          <a:solidFill>
            <a:schemeClr val="accent1"/>
          </a:solidFill>
        </a:ln>
      </dgm:spPr>
      <dgm:t>
        <a:bodyPr lIns="180000"/>
        <a:lstStyle/>
        <a:p>
          <a:pPr algn="l">
            <a:lnSpc>
              <a:spcPct val="90000"/>
            </a:lnSpc>
          </a:pPr>
          <a:r>
            <a:rPr lang="en-AU" sz="2400" dirty="0">
              <a:solidFill>
                <a:srgbClr val="FFFFFF"/>
              </a:solidFill>
              <a:ea typeface="+mn-ea"/>
              <a:cs typeface="+mn-cs"/>
            </a:rPr>
            <a:t>Next steps</a:t>
          </a:r>
        </a:p>
      </dgm:t>
    </dgm:pt>
    <dgm:pt modelId="{C24003D3-CD75-4DA3-B45C-47ECB7A20EEE}" type="parTrans" cxnId="{C2A19E5A-12D0-44A1-99FD-1ED3A516B32A}">
      <dgm:prSet/>
      <dgm:spPr/>
      <dgm:t>
        <a:bodyPr/>
        <a:lstStyle/>
        <a:p>
          <a:endParaRPr lang="en-AU" sz="2400"/>
        </a:p>
      </dgm:t>
    </dgm:pt>
    <dgm:pt modelId="{36F7A065-4460-4E7C-B688-B456BE578EF9}" type="sibTrans" cxnId="{C2A19E5A-12D0-44A1-99FD-1ED3A516B32A}">
      <dgm:prSet/>
      <dgm:spPr/>
      <dgm:t>
        <a:bodyPr/>
        <a:lstStyle/>
        <a:p>
          <a:endParaRPr lang="en-AU" sz="2400"/>
        </a:p>
      </dgm:t>
    </dgm:pt>
    <dgm:pt modelId="{46E53488-D830-4EAD-938D-8F2EAE81F035}">
      <dgm:prSet phldrT="[Text]" phldr="0" custT="1"/>
      <dgm:spPr>
        <a:solidFill>
          <a:srgbClr val="FFFFFF">
            <a:hueOff val="0"/>
            <a:satOff val="0"/>
            <a:lumOff val="0"/>
            <a:alphaOff val="0"/>
          </a:srgbClr>
        </a:solidFill>
        <a:ln w="12700" cap="flat" cmpd="sng" algn="ctr">
          <a:solidFill>
            <a:schemeClr val="accent1"/>
          </a:solidFill>
          <a:prstDash val="solid"/>
          <a:miter lim="800000"/>
        </a:ln>
        <a:effectLst/>
      </dgm:spPr>
      <dgm:t>
        <a:bodyPr spcFirstLastPara="0" vert="horz" wrap="square" lIns="180000" tIns="76200" rIns="76200" bIns="76200" numCol="1" spcCol="1270" anchor="ctr" anchorCtr="0"/>
        <a:lstStyle/>
        <a:p>
          <a:pPr marL="0" lvl="0" indent="0" algn="l" defTabSz="889000" rtl="0">
            <a:lnSpc>
              <a:spcPct val="90000"/>
            </a:lnSpc>
            <a:spcBef>
              <a:spcPct val="0"/>
            </a:spcBef>
            <a:spcAft>
              <a:spcPct val="35000"/>
            </a:spcAft>
            <a:buNone/>
          </a:pPr>
          <a:r>
            <a:rPr lang="en-AU" sz="2400" kern="1200" dirty="0">
              <a:solidFill>
                <a:schemeClr val="accent1"/>
              </a:solidFill>
              <a:latin typeface="Arial"/>
              <a:ea typeface="Calibri"/>
              <a:cs typeface="Arial"/>
            </a:rPr>
            <a:t>Understanding </a:t>
          </a:r>
          <a:r>
            <a:rPr lang="en-US" sz="2400" kern="1200" dirty="0">
              <a:solidFill>
                <a:schemeClr val="accent1"/>
              </a:solidFill>
              <a:latin typeface="Arial"/>
              <a:ea typeface="Calibri"/>
              <a:cs typeface="Arial"/>
            </a:rPr>
            <a:t>the Asia and Australia’s engagement with Asia CCP</a:t>
          </a:r>
          <a:endParaRPr lang="en-AU" sz="2400" kern="1200" dirty="0">
            <a:solidFill>
              <a:schemeClr val="accent1"/>
            </a:solidFill>
            <a:latin typeface="Arial"/>
            <a:ea typeface="+mn-ea"/>
            <a:cs typeface="Arial"/>
          </a:endParaRPr>
        </a:p>
      </dgm:t>
    </dgm:pt>
    <dgm:pt modelId="{4E23166A-94EF-4542-879E-8B0467E13EA7}" type="parTrans" cxnId="{60311C67-2980-4103-AA04-5D981BBE1D5B}">
      <dgm:prSet/>
      <dgm:spPr/>
      <dgm:t>
        <a:bodyPr/>
        <a:lstStyle/>
        <a:p>
          <a:endParaRPr lang="en-AU" sz="2400"/>
        </a:p>
      </dgm:t>
    </dgm:pt>
    <dgm:pt modelId="{D921DDA5-AAF8-4B3B-8F15-5C88B37225A8}" type="sibTrans" cxnId="{60311C67-2980-4103-AA04-5D981BBE1D5B}">
      <dgm:prSet/>
      <dgm:spPr/>
      <dgm:t>
        <a:bodyPr/>
        <a:lstStyle/>
        <a:p>
          <a:endParaRPr lang="en-AU" sz="2400"/>
        </a:p>
      </dgm:t>
    </dgm:pt>
    <dgm:pt modelId="{1DE85E65-7EC4-4EA7-AB45-997E3D27E0F8}" type="pres">
      <dgm:prSet presAssocID="{5DCA8860-6E0C-4D73-8500-7F028E5A7EB7}" presName="linear" presStyleCnt="0">
        <dgm:presLayoutVars>
          <dgm:animLvl val="lvl"/>
          <dgm:resizeHandles val="exact"/>
        </dgm:presLayoutVars>
      </dgm:prSet>
      <dgm:spPr/>
    </dgm:pt>
    <dgm:pt modelId="{EC78646B-8FD7-475F-A048-D0B7ECB9A21E}" type="pres">
      <dgm:prSet presAssocID="{46E53488-D830-4EAD-938D-8F2EAE81F035}" presName="parentText" presStyleLbl="node1" presStyleIdx="0" presStyleCnt="4" custScaleX="99940" custLinFactNeighborX="-1512">
        <dgm:presLayoutVars>
          <dgm:chMax val="0"/>
          <dgm:bulletEnabled val="1"/>
        </dgm:presLayoutVars>
      </dgm:prSet>
      <dgm:spPr>
        <a:xfrm>
          <a:off x="0" y="7238"/>
          <a:ext cx="11327950" cy="879840"/>
        </a:xfrm>
        <a:prstGeom prst="roundRect">
          <a:avLst/>
        </a:prstGeom>
        <a:solidFill>
          <a:schemeClr val="bg1"/>
        </a:solidFill>
        <a:ln w="12700" cap="flat" cmpd="sng" algn="ctr">
          <a:solidFill>
            <a:srgbClr val="808080"/>
          </a:solidFill>
          <a:prstDash val="solid"/>
          <a:miter lim="800000"/>
        </a:ln>
        <a:effectLst/>
      </dgm:spPr>
    </dgm:pt>
    <dgm:pt modelId="{68F95377-CAF8-4976-BFD5-BC6A8A7AE423}" type="pres">
      <dgm:prSet presAssocID="{D921DDA5-AAF8-4B3B-8F15-5C88B37225A8}" presName="spacer" presStyleCnt="0"/>
      <dgm:spPr/>
    </dgm:pt>
    <dgm:pt modelId="{8CF6C326-773F-4698-B821-5F39A72469DC}" type="pres">
      <dgm:prSet presAssocID="{6560E13C-ECEC-43B7-BB22-EB5CB0CFDD63}" presName="parentText" presStyleLbl="node1" presStyleIdx="1" presStyleCnt="4" custScaleX="99940" custLinFactNeighborX="-1512">
        <dgm:presLayoutVars>
          <dgm:chMax val="0"/>
          <dgm:bulletEnabled val="1"/>
        </dgm:presLayoutVars>
      </dgm:prSet>
      <dgm:spPr>
        <a:xfrm>
          <a:off x="0" y="1022438"/>
          <a:ext cx="11327950" cy="879840"/>
        </a:xfrm>
        <a:prstGeom prst="roundRect">
          <a:avLst/>
        </a:prstGeom>
        <a:solidFill>
          <a:schemeClr val="bg1"/>
        </a:solidFill>
        <a:ln w="12700" cap="flat" cmpd="sng" algn="ctr">
          <a:solidFill>
            <a:srgbClr val="808080"/>
          </a:solidFill>
          <a:prstDash val="solid"/>
          <a:miter lim="800000"/>
        </a:ln>
        <a:effectLst/>
      </dgm:spPr>
    </dgm:pt>
    <dgm:pt modelId="{26E943BC-922A-4FB0-A000-A95D32A248CE}" type="pres">
      <dgm:prSet presAssocID="{2008C229-2C1F-48CC-B3DC-92CBB1EFD7EB}" presName="spacer" presStyleCnt="0"/>
      <dgm:spPr/>
    </dgm:pt>
    <dgm:pt modelId="{7FD3CC04-BC6F-4636-8E50-DEB908665CCF}" type="pres">
      <dgm:prSet presAssocID="{2B7C5141-CF8E-4A6D-AEBE-0B3F7C0673FF}" presName="parentText" presStyleLbl="node1" presStyleIdx="2" presStyleCnt="4" custScaleX="99940" custLinFactNeighborX="-1512">
        <dgm:presLayoutVars>
          <dgm:chMax val="0"/>
          <dgm:bulletEnabled val="1"/>
        </dgm:presLayoutVars>
      </dgm:prSet>
      <dgm:spPr>
        <a:solidFill>
          <a:schemeClr val="bg1"/>
        </a:solidFill>
        <a:ln>
          <a:solidFill>
            <a:schemeClr val="accent1"/>
          </a:solidFill>
        </a:ln>
      </dgm:spPr>
    </dgm:pt>
    <dgm:pt modelId="{7BC8A2D5-9A86-408E-99C9-7BE1993863C4}" type="pres">
      <dgm:prSet presAssocID="{6D00062D-691A-445A-A579-0D2C48842691}" presName="spacer" presStyleCnt="0"/>
      <dgm:spPr/>
    </dgm:pt>
    <dgm:pt modelId="{9FF22AB4-F494-4E45-A5BE-846DDDF675FF}" type="pres">
      <dgm:prSet presAssocID="{2DA929C2-B3F6-4AFB-96D3-9032881574BE}" presName="parentText" presStyleLbl="node1" presStyleIdx="3" presStyleCnt="4" custScaleX="99940" custLinFactNeighborX="-1512">
        <dgm:presLayoutVars>
          <dgm:chMax val="0"/>
          <dgm:bulletEnabled val="1"/>
        </dgm:presLayoutVars>
      </dgm:prSet>
      <dgm:spPr>
        <a:solidFill>
          <a:schemeClr val="accent2">
            <a:lumMod val="75000"/>
          </a:schemeClr>
        </a:solidFill>
        <a:ln>
          <a:solidFill>
            <a:schemeClr val="accent1"/>
          </a:solidFill>
        </a:ln>
      </dgm:spPr>
    </dgm:pt>
  </dgm:ptLst>
  <dgm:cxnLst>
    <dgm:cxn modelId="{AA52C816-0D43-4BBA-B997-E3760D0FFBD9}" type="presOf" srcId="{46E53488-D830-4EAD-938D-8F2EAE81F035}" destId="{EC78646B-8FD7-475F-A048-D0B7ECB9A21E}" srcOrd="0" destOrd="0" presId="urn:microsoft.com/office/officeart/2005/8/layout/vList2"/>
    <dgm:cxn modelId="{60311C67-2980-4103-AA04-5D981BBE1D5B}" srcId="{5DCA8860-6E0C-4D73-8500-7F028E5A7EB7}" destId="{46E53488-D830-4EAD-938D-8F2EAE81F035}" srcOrd="0" destOrd="0" parTransId="{4E23166A-94EF-4542-879E-8B0467E13EA7}" sibTransId="{D921DDA5-AAF8-4B3B-8F15-5C88B37225A8}"/>
    <dgm:cxn modelId="{5FBBD276-6678-4707-A932-E72F210C70B3}" type="presOf" srcId="{2DA929C2-B3F6-4AFB-96D3-9032881574BE}" destId="{9FF22AB4-F494-4E45-A5BE-846DDDF675FF}" srcOrd="0" destOrd="0" presId="urn:microsoft.com/office/officeart/2005/8/layout/vList2"/>
    <dgm:cxn modelId="{C2A19E5A-12D0-44A1-99FD-1ED3A516B32A}" srcId="{5DCA8860-6E0C-4D73-8500-7F028E5A7EB7}" destId="{2DA929C2-B3F6-4AFB-96D3-9032881574BE}" srcOrd="3" destOrd="0" parTransId="{C24003D3-CD75-4DA3-B45C-47ECB7A20EEE}" sibTransId="{36F7A065-4460-4E7C-B688-B456BE578EF9}"/>
    <dgm:cxn modelId="{A189EB7A-9506-436B-BED5-E3720FF0088E}" type="presOf" srcId="{6560E13C-ECEC-43B7-BB22-EB5CB0CFDD63}" destId="{8CF6C326-773F-4698-B821-5F39A72469DC}" srcOrd="0" destOrd="0" presId="urn:microsoft.com/office/officeart/2005/8/layout/vList2"/>
    <dgm:cxn modelId="{9B049590-0387-4B32-9C39-2D1958CCE0A3}" type="presOf" srcId="{5DCA8860-6E0C-4D73-8500-7F028E5A7EB7}" destId="{1DE85E65-7EC4-4EA7-AB45-997E3D27E0F8}" srcOrd="0" destOrd="0" presId="urn:microsoft.com/office/officeart/2005/8/layout/vList2"/>
    <dgm:cxn modelId="{637AA6CF-3B85-401D-A3A8-1365112CD7EF}" srcId="{5DCA8860-6E0C-4D73-8500-7F028E5A7EB7}" destId="{2B7C5141-CF8E-4A6D-AEBE-0B3F7C0673FF}" srcOrd="2" destOrd="0" parTransId="{4F682A49-8BDA-46F1-B437-2DA50C8044B9}" sibTransId="{6D00062D-691A-445A-A579-0D2C48842691}"/>
    <dgm:cxn modelId="{C5B287E3-5F61-427E-BB8C-CA1B4EEA12C1}" type="presOf" srcId="{2B7C5141-CF8E-4A6D-AEBE-0B3F7C0673FF}" destId="{7FD3CC04-BC6F-4636-8E50-DEB908665CCF}" srcOrd="0" destOrd="0" presId="urn:microsoft.com/office/officeart/2005/8/layout/vList2"/>
    <dgm:cxn modelId="{A449FFFB-C2A8-4302-B428-67D1F24B59DC}" srcId="{5DCA8860-6E0C-4D73-8500-7F028E5A7EB7}" destId="{6560E13C-ECEC-43B7-BB22-EB5CB0CFDD63}" srcOrd="1" destOrd="0" parTransId="{4FA15440-57B5-4D22-BD1F-A73BD84C347E}" sibTransId="{2008C229-2C1F-48CC-B3DC-92CBB1EFD7EB}"/>
    <dgm:cxn modelId="{581CC9BB-B834-4320-8669-067E0D65C4DC}" type="presParOf" srcId="{1DE85E65-7EC4-4EA7-AB45-997E3D27E0F8}" destId="{EC78646B-8FD7-475F-A048-D0B7ECB9A21E}" srcOrd="0" destOrd="0" presId="urn:microsoft.com/office/officeart/2005/8/layout/vList2"/>
    <dgm:cxn modelId="{5B221CB8-C7D5-4A73-9215-FC336D9B6C9B}" type="presParOf" srcId="{1DE85E65-7EC4-4EA7-AB45-997E3D27E0F8}" destId="{68F95377-CAF8-4976-BFD5-BC6A8A7AE423}" srcOrd="1" destOrd="0" presId="urn:microsoft.com/office/officeart/2005/8/layout/vList2"/>
    <dgm:cxn modelId="{BF89DE71-158E-47A6-B3C0-9525B74BA4E5}" type="presParOf" srcId="{1DE85E65-7EC4-4EA7-AB45-997E3D27E0F8}" destId="{8CF6C326-773F-4698-B821-5F39A72469DC}" srcOrd="2" destOrd="0" presId="urn:microsoft.com/office/officeart/2005/8/layout/vList2"/>
    <dgm:cxn modelId="{333F906F-28B5-4882-9CD3-EDBD89C8FFDF}" type="presParOf" srcId="{1DE85E65-7EC4-4EA7-AB45-997E3D27E0F8}" destId="{26E943BC-922A-4FB0-A000-A95D32A248CE}" srcOrd="3" destOrd="0" presId="urn:microsoft.com/office/officeart/2005/8/layout/vList2"/>
    <dgm:cxn modelId="{8307B610-C926-4F3E-9B8E-EA7C9D60C8C1}" type="presParOf" srcId="{1DE85E65-7EC4-4EA7-AB45-997E3D27E0F8}" destId="{7FD3CC04-BC6F-4636-8E50-DEB908665CCF}" srcOrd="4" destOrd="0" presId="urn:microsoft.com/office/officeart/2005/8/layout/vList2"/>
    <dgm:cxn modelId="{D24DF793-C53E-4BDB-B361-D9D979DEC613}" type="presParOf" srcId="{1DE85E65-7EC4-4EA7-AB45-997E3D27E0F8}" destId="{7BC8A2D5-9A86-408E-99C9-7BE1993863C4}" srcOrd="5" destOrd="0" presId="urn:microsoft.com/office/officeart/2005/8/layout/vList2"/>
    <dgm:cxn modelId="{F9FC5EE8-84A2-4CC2-9BB8-18673549FD9D}" type="presParOf" srcId="{1DE85E65-7EC4-4EA7-AB45-997E3D27E0F8}" destId="{9FF22AB4-F494-4E45-A5BE-846DDDF675FF}" srcOrd="6"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8646B-8FD7-475F-A048-D0B7ECB9A21E}">
      <dsp:nvSpPr>
        <dsp:cNvPr id="0" name=""/>
        <dsp:cNvSpPr/>
      </dsp:nvSpPr>
      <dsp:spPr>
        <a:xfrm>
          <a:off x="0" y="11369"/>
          <a:ext cx="8495962" cy="884520"/>
        </a:xfrm>
        <a:prstGeom prst="roundRect">
          <a:avLst/>
        </a:prstGeom>
        <a:solidFill>
          <a:schemeClr val="accent2">
            <a:lumMod val="75000"/>
          </a:schemeClr>
        </a:solidFill>
        <a:ln w="12700" cap="flat" cmpd="sng" algn="ctr">
          <a:solidFill>
            <a:srgbClr val="80808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400" kern="1200" dirty="0">
              <a:solidFill>
                <a:schemeClr val="bg1"/>
              </a:solidFill>
              <a:latin typeface="Arial"/>
              <a:ea typeface="Calibri"/>
              <a:cs typeface="Arial"/>
            </a:rPr>
            <a:t>Understanding </a:t>
          </a:r>
          <a:r>
            <a:rPr lang="en-US" sz="2400" kern="1200" dirty="0">
              <a:solidFill>
                <a:schemeClr val="bg1"/>
              </a:solidFill>
              <a:latin typeface="Arial"/>
              <a:ea typeface="Calibri"/>
              <a:cs typeface="Arial"/>
            </a:rPr>
            <a:t>the Asia and Australia’s engagement with Asia CCP</a:t>
          </a:r>
          <a:endParaRPr lang="en-AU" sz="2400" kern="1200" dirty="0">
            <a:solidFill>
              <a:schemeClr val="bg1"/>
            </a:solidFill>
            <a:latin typeface="Arial"/>
            <a:ea typeface="+mn-ea"/>
            <a:cs typeface="Arial"/>
          </a:endParaRPr>
        </a:p>
      </dsp:txBody>
      <dsp:txXfrm>
        <a:off x="43179" y="54548"/>
        <a:ext cx="8409604" cy="798162"/>
      </dsp:txXfrm>
    </dsp:sp>
    <dsp:sp modelId="{8CF6C326-773F-4698-B821-5F39A72469DC}">
      <dsp:nvSpPr>
        <dsp:cNvPr id="0" name=""/>
        <dsp:cNvSpPr/>
      </dsp:nvSpPr>
      <dsp:spPr>
        <a:xfrm>
          <a:off x="0" y="947729"/>
          <a:ext cx="8495962" cy="884520"/>
        </a:xfrm>
        <a:prstGeom prst="roundRect">
          <a:avLst/>
        </a:prstGeom>
        <a:solidFill>
          <a:schemeClr val="bg1"/>
        </a:solidFill>
        <a:ln w="12700" cap="flat" cmpd="sng" algn="ctr">
          <a:solidFill>
            <a:srgbClr val="80808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a:lnSpc>
              <a:spcPct val="90000"/>
            </a:lnSpc>
            <a:spcBef>
              <a:spcPct val="0"/>
            </a:spcBef>
            <a:spcAft>
              <a:spcPct val="35000"/>
            </a:spcAft>
            <a:buNone/>
          </a:pPr>
          <a:r>
            <a:rPr lang="en-AU" sz="2400" kern="1200" dirty="0">
              <a:solidFill>
                <a:schemeClr val="accent1"/>
              </a:solidFill>
              <a:latin typeface="Arial"/>
              <a:ea typeface="+mn-ea"/>
              <a:cs typeface="+mn-cs"/>
            </a:rPr>
            <a:t>Identifying connections to learning area content</a:t>
          </a:r>
        </a:p>
      </dsp:txBody>
      <dsp:txXfrm>
        <a:off x="43179" y="990908"/>
        <a:ext cx="8409604" cy="798162"/>
      </dsp:txXfrm>
    </dsp:sp>
    <dsp:sp modelId="{7FD3CC04-BC6F-4636-8E50-DEB908665CCF}">
      <dsp:nvSpPr>
        <dsp:cNvPr id="0" name=""/>
        <dsp:cNvSpPr/>
      </dsp:nvSpPr>
      <dsp:spPr>
        <a:xfrm>
          <a:off x="0" y="1884089"/>
          <a:ext cx="8495962" cy="884520"/>
        </a:xfrm>
        <a:prstGeom prst="roundRect">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91440" rIns="91440" bIns="91440" numCol="1" spcCol="1270" anchor="ctr" anchorCtr="0">
          <a:noAutofit/>
        </a:bodyPr>
        <a:lstStyle/>
        <a:p>
          <a:pPr marL="0" lvl="0" indent="0" algn="l" defTabSz="1066800" rtl="0">
            <a:lnSpc>
              <a:spcPct val="90000"/>
            </a:lnSpc>
            <a:spcBef>
              <a:spcPct val="0"/>
            </a:spcBef>
            <a:spcAft>
              <a:spcPct val="35000"/>
            </a:spcAft>
            <a:buNone/>
          </a:pPr>
          <a:r>
            <a:rPr lang="en-AU" sz="2400" kern="1200" dirty="0">
              <a:solidFill>
                <a:schemeClr val="accent1"/>
              </a:solidFill>
            </a:rPr>
            <a:t>Embedding the</a:t>
          </a:r>
          <a:r>
            <a:rPr lang="en-AU" sz="2400" kern="1200" dirty="0">
              <a:solidFill>
                <a:schemeClr val="accent1"/>
              </a:solidFill>
              <a:latin typeface="Arial"/>
            </a:rPr>
            <a:t> CCP</a:t>
          </a:r>
          <a:r>
            <a:rPr lang="en-AU" sz="2400" kern="1200" dirty="0">
              <a:solidFill>
                <a:schemeClr val="accent1"/>
              </a:solidFill>
            </a:rPr>
            <a:t> in planning</a:t>
          </a:r>
        </a:p>
      </dsp:txBody>
      <dsp:txXfrm>
        <a:off x="43179" y="1927268"/>
        <a:ext cx="8409604" cy="798162"/>
      </dsp:txXfrm>
    </dsp:sp>
    <dsp:sp modelId="{9FF22AB4-F494-4E45-A5BE-846DDDF675FF}">
      <dsp:nvSpPr>
        <dsp:cNvPr id="0" name=""/>
        <dsp:cNvSpPr/>
      </dsp:nvSpPr>
      <dsp:spPr>
        <a:xfrm>
          <a:off x="0" y="2820449"/>
          <a:ext cx="8495962" cy="884520"/>
        </a:xfrm>
        <a:prstGeom prst="roundRect">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91440" rIns="91440" bIns="91440" numCol="1" spcCol="1270" anchor="ctr" anchorCtr="0">
          <a:noAutofit/>
        </a:bodyPr>
        <a:lstStyle/>
        <a:p>
          <a:pPr marL="0" lvl="0" indent="0" algn="l" defTabSz="1066800">
            <a:lnSpc>
              <a:spcPct val="90000"/>
            </a:lnSpc>
            <a:spcBef>
              <a:spcPct val="0"/>
            </a:spcBef>
            <a:spcAft>
              <a:spcPct val="35000"/>
            </a:spcAft>
            <a:buNone/>
          </a:pPr>
          <a:r>
            <a:rPr lang="en-AU" sz="2400" kern="1200" dirty="0">
              <a:solidFill>
                <a:schemeClr val="accent1"/>
              </a:solidFill>
            </a:rPr>
            <a:t>Next steps</a:t>
          </a:r>
        </a:p>
      </dsp:txBody>
      <dsp:txXfrm>
        <a:off x="43179" y="2863628"/>
        <a:ext cx="8409604" cy="7981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8646B-8FD7-475F-A048-D0B7ECB9A21E}">
      <dsp:nvSpPr>
        <dsp:cNvPr id="0" name=""/>
        <dsp:cNvSpPr/>
      </dsp:nvSpPr>
      <dsp:spPr>
        <a:xfrm>
          <a:off x="0" y="11369"/>
          <a:ext cx="8495962" cy="884520"/>
        </a:xfrm>
        <a:prstGeom prst="roundRect">
          <a:avLst/>
        </a:prstGeom>
        <a:solidFill>
          <a:schemeClr val="bg1"/>
        </a:solidFill>
        <a:ln w="12700" cap="flat" cmpd="sng" algn="ctr">
          <a:solidFill>
            <a:srgbClr val="80808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400" kern="1200" dirty="0">
              <a:solidFill>
                <a:schemeClr val="accent1"/>
              </a:solidFill>
              <a:latin typeface="Arial"/>
              <a:ea typeface="Calibri"/>
              <a:cs typeface="Arial"/>
            </a:rPr>
            <a:t>Understanding </a:t>
          </a:r>
          <a:r>
            <a:rPr lang="en-US" sz="2400" kern="1200" dirty="0">
              <a:solidFill>
                <a:schemeClr val="accent1"/>
              </a:solidFill>
              <a:latin typeface="Arial"/>
              <a:ea typeface="Calibri"/>
              <a:cs typeface="Arial"/>
            </a:rPr>
            <a:t>the Asia and Australia’s engagement with Asia CCP</a:t>
          </a:r>
          <a:endParaRPr lang="en-AU" sz="2400" kern="1200" dirty="0">
            <a:solidFill>
              <a:schemeClr val="accent1"/>
            </a:solidFill>
            <a:latin typeface="Arial"/>
            <a:ea typeface="+mn-ea"/>
            <a:cs typeface="Arial"/>
          </a:endParaRPr>
        </a:p>
      </dsp:txBody>
      <dsp:txXfrm>
        <a:off x="43179" y="54548"/>
        <a:ext cx="8409604" cy="798162"/>
      </dsp:txXfrm>
    </dsp:sp>
    <dsp:sp modelId="{8CF6C326-773F-4698-B821-5F39A72469DC}">
      <dsp:nvSpPr>
        <dsp:cNvPr id="0" name=""/>
        <dsp:cNvSpPr/>
      </dsp:nvSpPr>
      <dsp:spPr>
        <a:xfrm>
          <a:off x="0" y="947729"/>
          <a:ext cx="8495962" cy="884520"/>
        </a:xfrm>
        <a:prstGeom prst="roundRect">
          <a:avLst/>
        </a:prstGeom>
        <a:solidFill>
          <a:schemeClr val="accent2">
            <a:lumMod val="75000"/>
          </a:schemeClr>
        </a:solidFill>
        <a:ln w="12700" cap="flat" cmpd="sng" algn="ctr">
          <a:solidFill>
            <a:srgbClr val="80808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a:lnSpc>
              <a:spcPct val="90000"/>
            </a:lnSpc>
            <a:spcBef>
              <a:spcPct val="0"/>
            </a:spcBef>
            <a:spcAft>
              <a:spcPct val="35000"/>
            </a:spcAft>
            <a:buNone/>
          </a:pPr>
          <a:r>
            <a:rPr lang="en-AU" sz="2400" kern="1200" dirty="0">
              <a:solidFill>
                <a:srgbClr val="FFFFFF"/>
              </a:solidFill>
              <a:latin typeface="Arial"/>
              <a:ea typeface="+mn-ea"/>
              <a:cs typeface="+mn-cs"/>
            </a:rPr>
            <a:t>Identifying connections to learning area content</a:t>
          </a:r>
        </a:p>
      </dsp:txBody>
      <dsp:txXfrm>
        <a:off x="43179" y="990908"/>
        <a:ext cx="8409604" cy="798162"/>
      </dsp:txXfrm>
    </dsp:sp>
    <dsp:sp modelId="{7FD3CC04-BC6F-4636-8E50-DEB908665CCF}">
      <dsp:nvSpPr>
        <dsp:cNvPr id="0" name=""/>
        <dsp:cNvSpPr/>
      </dsp:nvSpPr>
      <dsp:spPr>
        <a:xfrm>
          <a:off x="0" y="1884089"/>
          <a:ext cx="8495962" cy="884520"/>
        </a:xfrm>
        <a:prstGeom prst="roundRect">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91440" rIns="91440" bIns="91440" numCol="1" spcCol="1270" anchor="ctr" anchorCtr="0">
          <a:noAutofit/>
        </a:bodyPr>
        <a:lstStyle/>
        <a:p>
          <a:pPr marL="0" lvl="0" indent="0" algn="l" defTabSz="1066800" rtl="0">
            <a:lnSpc>
              <a:spcPct val="90000"/>
            </a:lnSpc>
            <a:spcBef>
              <a:spcPct val="0"/>
            </a:spcBef>
            <a:spcAft>
              <a:spcPct val="35000"/>
            </a:spcAft>
            <a:buNone/>
          </a:pPr>
          <a:r>
            <a:rPr lang="en-AU" sz="2400" kern="1200" dirty="0">
              <a:solidFill>
                <a:schemeClr val="accent1"/>
              </a:solidFill>
            </a:rPr>
            <a:t>Embedding the</a:t>
          </a:r>
          <a:r>
            <a:rPr lang="en-AU" sz="2400" kern="1200" dirty="0">
              <a:solidFill>
                <a:schemeClr val="accent1"/>
              </a:solidFill>
              <a:latin typeface="Arial"/>
            </a:rPr>
            <a:t> CCP</a:t>
          </a:r>
          <a:r>
            <a:rPr lang="en-AU" sz="2400" kern="1200" dirty="0">
              <a:solidFill>
                <a:schemeClr val="accent1"/>
              </a:solidFill>
            </a:rPr>
            <a:t> in planning</a:t>
          </a:r>
        </a:p>
      </dsp:txBody>
      <dsp:txXfrm>
        <a:off x="43179" y="1927268"/>
        <a:ext cx="8409604" cy="798162"/>
      </dsp:txXfrm>
    </dsp:sp>
    <dsp:sp modelId="{9FF22AB4-F494-4E45-A5BE-846DDDF675FF}">
      <dsp:nvSpPr>
        <dsp:cNvPr id="0" name=""/>
        <dsp:cNvSpPr/>
      </dsp:nvSpPr>
      <dsp:spPr>
        <a:xfrm>
          <a:off x="0" y="2820449"/>
          <a:ext cx="8495962" cy="884520"/>
        </a:xfrm>
        <a:prstGeom prst="roundRect">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91440" rIns="91440" bIns="91440" numCol="1" spcCol="1270" anchor="ctr" anchorCtr="0">
          <a:noAutofit/>
        </a:bodyPr>
        <a:lstStyle/>
        <a:p>
          <a:pPr marL="0" lvl="0" indent="0" algn="l" defTabSz="1066800">
            <a:lnSpc>
              <a:spcPct val="90000"/>
            </a:lnSpc>
            <a:spcBef>
              <a:spcPct val="0"/>
            </a:spcBef>
            <a:spcAft>
              <a:spcPct val="35000"/>
            </a:spcAft>
            <a:buNone/>
          </a:pPr>
          <a:r>
            <a:rPr lang="en-AU" sz="2400" kern="1200" dirty="0">
              <a:solidFill>
                <a:schemeClr val="accent1"/>
              </a:solidFill>
            </a:rPr>
            <a:t>Next steps</a:t>
          </a:r>
        </a:p>
      </dsp:txBody>
      <dsp:txXfrm>
        <a:off x="43179" y="2863628"/>
        <a:ext cx="8409604" cy="7981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8646B-8FD7-475F-A048-D0B7ECB9A21E}">
      <dsp:nvSpPr>
        <dsp:cNvPr id="0" name=""/>
        <dsp:cNvSpPr/>
      </dsp:nvSpPr>
      <dsp:spPr>
        <a:xfrm>
          <a:off x="0" y="11369"/>
          <a:ext cx="8495962" cy="884520"/>
        </a:xfrm>
        <a:prstGeom prst="roundRect">
          <a:avLst/>
        </a:prstGeom>
        <a:solidFill>
          <a:schemeClr val="bg1"/>
        </a:solidFill>
        <a:ln w="12700" cap="flat" cmpd="sng" algn="ctr">
          <a:solidFill>
            <a:srgbClr val="80808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400" kern="1200" dirty="0">
              <a:solidFill>
                <a:schemeClr val="accent1"/>
              </a:solidFill>
              <a:latin typeface="Arial"/>
              <a:ea typeface="Calibri"/>
              <a:cs typeface="Arial"/>
            </a:rPr>
            <a:t>Understanding </a:t>
          </a:r>
          <a:r>
            <a:rPr lang="en-US" sz="2400" kern="1200" dirty="0">
              <a:solidFill>
                <a:schemeClr val="accent1"/>
              </a:solidFill>
              <a:latin typeface="Arial"/>
              <a:ea typeface="Calibri"/>
              <a:cs typeface="Arial"/>
            </a:rPr>
            <a:t>the Asia and Australia’s engagement with Asia CCP</a:t>
          </a:r>
          <a:endParaRPr lang="en-AU" sz="2400" kern="1200" dirty="0">
            <a:solidFill>
              <a:schemeClr val="accent1"/>
            </a:solidFill>
            <a:latin typeface="Arial"/>
            <a:ea typeface="+mn-ea"/>
            <a:cs typeface="Arial"/>
          </a:endParaRPr>
        </a:p>
      </dsp:txBody>
      <dsp:txXfrm>
        <a:off x="43179" y="54548"/>
        <a:ext cx="8409604" cy="798162"/>
      </dsp:txXfrm>
    </dsp:sp>
    <dsp:sp modelId="{8CF6C326-773F-4698-B821-5F39A72469DC}">
      <dsp:nvSpPr>
        <dsp:cNvPr id="0" name=""/>
        <dsp:cNvSpPr/>
      </dsp:nvSpPr>
      <dsp:spPr>
        <a:xfrm>
          <a:off x="0" y="947729"/>
          <a:ext cx="8495962" cy="884520"/>
        </a:xfrm>
        <a:prstGeom prst="roundRect">
          <a:avLst/>
        </a:prstGeom>
        <a:solidFill>
          <a:schemeClr val="bg1"/>
        </a:solidFill>
        <a:ln w="12700" cap="flat" cmpd="sng" algn="ctr">
          <a:solidFill>
            <a:srgbClr val="80808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a:lnSpc>
              <a:spcPct val="90000"/>
            </a:lnSpc>
            <a:spcBef>
              <a:spcPct val="0"/>
            </a:spcBef>
            <a:spcAft>
              <a:spcPct val="35000"/>
            </a:spcAft>
            <a:buNone/>
          </a:pPr>
          <a:r>
            <a:rPr lang="en-AU" sz="2400" kern="1200" dirty="0">
              <a:solidFill>
                <a:schemeClr val="accent1"/>
              </a:solidFill>
              <a:latin typeface="Arial"/>
              <a:ea typeface="+mn-ea"/>
              <a:cs typeface="+mn-cs"/>
            </a:rPr>
            <a:t>Identifying connections to learning area content</a:t>
          </a:r>
        </a:p>
      </dsp:txBody>
      <dsp:txXfrm>
        <a:off x="43179" y="990908"/>
        <a:ext cx="8409604" cy="798162"/>
      </dsp:txXfrm>
    </dsp:sp>
    <dsp:sp modelId="{7FD3CC04-BC6F-4636-8E50-DEB908665CCF}">
      <dsp:nvSpPr>
        <dsp:cNvPr id="0" name=""/>
        <dsp:cNvSpPr/>
      </dsp:nvSpPr>
      <dsp:spPr>
        <a:xfrm>
          <a:off x="0" y="1884089"/>
          <a:ext cx="8495962" cy="884520"/>
        </a:xfrm>
        <a:prstGeom prst="roundRect">
          <a:avLst/>
        </a:prstGeom>
        <a:solidFill>
          <a:schemeClr val="accent2">
            <a:lumMod val="7500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91440" rIns="91440" bIns="91440" numCol="1" spcCol="1270" anchor="ctr" anchorCtr="0">
          <a:noAutofit/>
        </a:bodyPr>
        <a:lstStyle/>
        <a:p>
          <a:pPr marL="0" lvl="0" indent="0" algn="l" defTabSz="1066800" rtl="0">
            <a:lnSpc>
              <a:spcPct val="90000"/>
            </a:lnSpc>
            <a:spcBef>
              <a:spcPct val="0"/>
            </a:spcBef>
            <a:spcAft>
              <a:spcPct val="35000"/>
            </a:spcAft>
            <a:buNone/>
          </a:pPr>
          <a:r>
            <a:rPr lang="en-AU" sz="2400" kern="1200" dirty="0">
              <a:solidFill>
                <a:schemeClr val="bg1"/>
              </a:solidFill>
            </a:rPr>
            <a:t>Embedding the</a:t>
          </a:r>
          <a:r>
            <a:rPr lang="en-AU" sz="2400" kern="1200" dirty="0">
              <a:solidFill>
                <a:schemeClr val="bg1"/>
              </a:solidFill>
              <a:latin typeface="Arial"/>
            </a:rPr>
            <a:t> CCP</a:t>
          </a:r>
          <a:r>
            <a:rPr lang="en-AU" sz="2400" kern="1200" dirty="0">
              <a:solidFill>
                <a:schemeClr val="bg1"/>
              </a:solidFill>
            </a:rPr>
            <a:t> in planning</a:t>
          </a:r>
        </a:p>
      </dsp:txBody>
      <dsp:txXfrm>
        <a:off x="43179" y="1927268"/>
        <a:ext cx="8409604" cy="798162"/>
      </dsp:txXfrm>
    </dsp:sp>
    <dsp:sp modelId="{9FF22AB4-F494-4E45-A5BE-846DDDF675FF}">
      <dsp:nvSpPr>
        <dsp:cNvPr id="0" name=""/>
        <dsp:cNvSpPr/>
      </dsp:nvSpPr>
      <dsp:spPr>
        <a:xfrm>
          <a:off x="0" y="2820449"/>
          <a:ext cx="8495962" cy="884520"/>
        </a:xfrm>
        <a:prstGeom prst="roundRect">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91440" rIns="91440" bIns="91440" numCol="1" spcCol="1270" anchor="ctr" anchorCtr="0">
          <a:noAutofit/>
        </a:bodyPr>
        <a:lstStyle/>
        <a:p>
          <a:pPr marL="0" lvl="0" indent="0" algn="l" defTabSz="1066800">
            <a:lnSpc>
              <a:spcPct val="90000"/>
            </a:lnSpc>
            <a:spcBef>
              <a:spcPct val="0"/>
            </a:spcBef>
            <a:spcAft>
              <a:spcPct val="35000"/>
            </a:spcAft>
            <a:buNone/>
          </a:pPr>
          <a:r>
            <a:rPr lang="en-AU" sz="2400" kern="1200" dirty="0">
              <a:solidFill>
                <a:schemeClr val="accent1"/>
              </a:solidFill>
            </a:rPr>
            <a:t>Next steps</a:t>
          </a:r>
        </a:p>
      </dsp:txBody>
      <dsp:txXfrm>
        <a:off x="43179" y="2863628"/>
        <a:ext cx="8409604" cy="7981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8646B-8FD7-475F-A048-D0B7ECB9A21E}">
      <dsp:nvSpPr>
        <dsp:cNvPr id="0" name=""/>
        <dsp:cNvSpPr/>
      </dsp:nvSpPr>
      <dsp:spPr>
        <a:xfrm>
          <a:off x="0" y="11369"/>
          <a:ext cx="8495962" cy="884520"/>
        </a:xfrm>
        <a:prstGeom prst="roundRect">
          <a:avLst/>
        </a:prstGeom>
        <a:solidFill>
          <a:schemeClr val="bg1"/>
        </a:solidFill>
        <a:ln w="12700" cap="flat" cmpd="sng" algn="ctr">
          <a:solidFill>
            <a:srgbClr val="80808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rtl="0">
            <a:lnSpc>
              <a:spcPct val="90000"/>
            </a:lnSpc>
            <a:spcBef>
              <a:spcPct val="0"/>
            </a:spcBef>
            <a:spcAft>
              <a:spcPct val="35000"/>
            </a:spcAft>
            <a:buNone/>
          </a:pPr>
          <a:r>
            <a:rPr lang="en-AU" sz="2400" kern="1200" dirty="0">
              <a:solidFill>
                <a:schemeClr val="accent1"/>
              </a:solidFill>
              <a:latin typeface="Arial"/>
              <a:ea typeface="Calibri"/>
              <a:cs typeface="Arial"/>
            </a:rPr>
            <a:t>Understanding </a:t>
          </a:r>
          <a:r>
            <a:rPr lang="en-US" sz="2400" kern="1200" dirty="0">
              <a:solidFill>
                <a:schemeClr val="accent1"/>
              </a:solidFill>
              <a:latin typeface="Arial"/>
              <a:ea typeface="Calibri"/>
              <a:cs typeface="Arial"/>
            </a:rPr>
            <a:t>the Asia and Australia’s engagement with Asia CCP</a:t>
          </a:r>
          <a:endParaRPr lang="en-AU" sz="2400" kern="1200" dirty="0">
            <a:solidFill>
              <a:schemeClr val="accent1"/>
            </a:solidFill>
            <a:latin typeface="Arial"/>
            <a:ea typeface="+mn-ea"/>
            <a:cs typeface="Arial"/>
          </a:endParaRPr>
        </a:p>
      </dsp:txBody>
      <dsp:txXfrm>
        <a:off x="43179" y="54548"/>
        <a:ext cx="8409604" cy="798162"/>
      </dsp:txXfrm>
    </dsp:sp>
    <dsp:sp modelId="{8CF6C326-773F-4698-B821-5F39A72469DC}">
      <dsp:nvSpPr>
        <dsp:cNvPr id="0" name=""/>
        <dsp:cNvSpPr/>
      </dsp:nvSpPr>
      <dsp:spPr>
        <a:xfrm>
          <a:off x="0" y="947729"/>
          <a:ext cx="8495962" cy="884520"/>
        </a:xfrm>
        <a:prstGeom prst="roundRect">
          <a:avLst/>
        </a:prstGeom>
        <a:solidFill>
          <a:schemeClr val="bg1"/>
        </a:solidFill>
        <a:ln w="12700" cap="flat" cmpd="sng" algn="ctr">
          <a:solidFill>
            <a:srgbClr val="80808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76200" rIns="76200" bIns="76200" numCol="1" spcCol="1270" anchor="ctr" anchorCtr="0">
          <a:noAutofit/>
        </a:bodyPr>
        <a:lstStyle/>
        <a:p>
          <a:pPr marL="0" lvl="0" indent="0" algn="l" defTabSz="889000">
            <a:lnSpc>
              <a:spcPct val="90000"/>
            </a:lnSpc>
            <a:spcBef>
              <a:spcPct val="0"/>
            </a:spcBef>
            <a:spcAft>
              <a:spcPct val="35000"/>
            </a:spcAft>
            <a:buNone/>
          </a:pPr>
          <a:r>
            <a:rPr lang="en-AU" sz="2400" kern="1200" dirty="0">
              <a:solidFill>
                <a:schemeClr val="accent1"/>
              </a:solidFill>
              <a:latin typeface="Arial"/>
              <a:ea typeface="+mn-ea"/>
              <a:cs typeface="+mn-cs"/>
            </a:rPr>
            <a:t>Identifying connections to learning area content</a:t>
          </a:r>
        </a:p>
      </dsp:txBody>
      <dsp:txXfrm>
        <a:off x="43179" y="990908"/>
        <a:ext cx="8409604" cy="798162"/>
      </dsp:txXfrm>
    </dsp:sp>
    <dsp:sp modelId="{7FD3CC04-BC6F-4636-8E50-DEB908665CCF}">
      <dsp:nvSpPr>
        <dsp:cNvPr id="0" name=""/>
        <dsp:cNvSpPr/>
      </dsp:nvSpPr>
      <dsp:spPr>
        <a:xfrm>
          <a:off x="0" y="1884089"/>
          <a:ext cx="8495962" cy="884520"/>
        </a:xfrm>
        <a:prstGeom prst="roundRect">
          <a:avLst/>
        </a:prstGeom>
        <a:solidFill>
          <a:schemeClr val="bg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91440" rIns="91440" bIns="91440" numCol="1" spcCol="1270" anchor="ctr" anchorCtr="0">
          <a:noAutofit/>
        </a:bodyPr>
        <a:lstStyle/>
        <a:p>
          <a:pPr marL="0" lvl="0" indent="0" algn="l" defTabSz="1066800" rtl="0">
            <a:lnSpc>
              <a:spcPct val="90000"/>
            </a:lnSpc>
            <a:spcBef>
              <a:spcPct val="0"/>
            </a:spcBef>
            <a:spcAft>
              <a:spcPct val="35000"/>
            </a:spcAft>
            <a:buNone/>
          </a:pPr>
          <a:r>
            <a:rPr lang="en-AU" sz="2400" kern="1200" dirty="0">
              <a:solidFill>
                <a:schemeClr val="accent1"/>
              </a:solidFill>
              <a:ea typeface="+mn-ea"/>
              <a:cs typeface="+mn-cs"/>
            </a:rPr>
            <a:t>Embedding the</a:t>
          </a:r>
          <a:r>
            <a:rPr lang="en-AU" sz="2400" kern="1200" dirty="0">
              <a:solidFill>
                <a:schemeClr val="accent1"/>
              </a:solidFill>
              <a:latin typeface="Arial"/>
              <a:ea typeface="+mn-ea"/>
              <a:cs typeface="+mn-cs"/>
            </a:rPr>
            <a:t> CCP</a:t>
          </a:r>
          <a:r>
            <a:rPr lang="en-AU" sz="2400" kern="1200" dirty="0">
              <a:solidFill>
                <a:schemeClr val="accent1"/>
              </a:solidFill>
              <a:ea typeface="+mn-ea"/>
              <a:cs typeface="+mn-cs"/>
            </a:rPr>
            <a:t> in planning</a:t>
          </a:r>
        </a:p>
      </dsp:txBody>
      <dsp:txXfrm>
        <a:off x="43179" y="1927268"/>
        <a:ext cx="8409604" cy="798162"/>
      </dsp:txXfrm>
    </dsp:sp>
    <dsp:sp modelId="{9FF22AB4-F494-4E45-A5BE-846DDDF675FF}">
      <dsp:nvSpPr>
        <dsp:cNvPr id="0" name=""/>
        <dsp:cNvSpPr/>
      </dsp:nvSpPr>
      <dsp:spPr>
        <a:xfrm>
          <a:off x="0" y="2820449"/>
          <a:ext cx="8495962" cy="884520"/>
        </a:xfrm>
        <a:prstGeom prst="roundRect">
          <a:avLst/>
        </a:prstGeom>
        <a:solidFill>
          <a:schemeClr val="accent2">
            <a:lumMod val="7500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000" tIns="91440" rIns="91440" bIns="91440" numCol="1" spcCol="1270" anchor="ctr" anchorCtr="0">
          <a:noAutofit/>
        </a:bodyPr>
        <a:lstStyle/>
        <a:p>
          <a:pPr marL="0" lvl="0" indent="0" algn="l" defTabSz="1066800">
            <a:lnSpc>
              <a:spcPct val="90000"/>
            </a:lnSpc>
            <a:spcBef>
              <a:spcPct val="0"/>
            </a:spcBef>
            <a:spcAft>
              <a:spcPct val="35000"/>
            </a:spcAft>
            <a:buNone/>
          </a:pPr>
          <a:r>
            <a:rPr lang="en-AU" sz="2400" kern="1200" dirty="0">
              <a:solidFill>
                <a:srgbClr val="FFFFFF"/>
              </a:solidFill>
              <a:ea typeface="+mn-ea"/>
              <a:cs typeface="+mn-cs"/>
            </a:rPr>
            <a:t>Next steps</a:t>
          </a:r>
        </a:p>
      </dsp:txBody>
      <dsp:txXfrm>
        <a:off x="43179" y="2863628"/>
        <a:ext cx="8409604" cy="79816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73D76A07-3D3D-4A68-AAD0-85CA8B587E22}" type="datetimeFigureOut">
              <a:rPr lang="en-AU" smtClean="0"/>
              <a:t>20/08/2026</a:t>
            </a:fld>
            <a:endParaRPr lang="en-AU" dirty="0"/>
          </a:p>
        </p:txBody>
      </p:sp>
      <p:sp>
        <p:nvSpPr>
          <p:cNvPr id="4" name="Footer Placeholder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lang="en-AU" dirty="0"/>
          </a:p>
        </p:txBody>
      </p:sp>
      <p:sp>
        <p:nvSpPr>
          <p:cNvPr id="5" name="Slide Number Placeholder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CD879660-3FBB-4DBB-87CB-9B72B2B6FFD8}" type="slidenum">
              <a:rPr lang="en-AU" smtClean="0"/>
              <a:t>‹#›</a:t>
            </a:fld>
            <a:endParaRPr lang="en-AU" dirty="0"/>
          </a:p>
        </p:txBody>
      </p:sp>
    </p:spTree>
    <p:extLst>
      <p:ext uri="{BB962C8B-B14F-4D97-AF65-F5344CB8AC3E}">
        <p14:creationId xmlns:p14="http://schemas.microsoft.com/office/powerpoint/2010/main" val="12354571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atin typeface="Arial" charset="0"/>
              </a:defRPr>
            </a:lvl1pPr>
          </a:lstStyle>
          <a:p>
            <a:pPr>
              <a:defRPr/>
            </a:pPr>
            <a:endParaRPr lang="en-AU" dirty="0"/>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atin typeface="Arial" charset="0"/>
              </a:defRPr>
            </a:lvl1pPr>
          </a:lstStyle>
          <a:p>
            <a:pPr>
              <a:defRPr/>
            </a:pPr>
            <a:fld id="{5D80A888-D75A-4166-AD9D-7C4F06AF2060}" type="datetimeFigureOut">
              <a:rPr lang="en-AU"/>
              <a:pPr>
                <a:defRPr/>
              </a:pPr>
              <a:t>20/08/2026</a:t>
            </a:fld>
            <a:endParaRPr lang="en-AU" dirty="0"/>
          </a:p>
        </p:txBody>
      </p:sp>
      <p:sp>
        <p:nvSpPr>
          <p:cNvPr id="4" name="Slide Image Placeholder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40" tIns="45720" rIns="91440" bIns="45720" rtlCol="0" anchor="ctr"/>
          <a:lstStyle/>
          <a:p>
            <a:pPr lvl="0"/>
            <a:endParaRPr lang="en-AU" noProof="0" dirty="0"/>
          </a:p>
        </p:txBody>
      </p:sp>
      <p:sp>
        <p:nvSpPr>
          <p:cNvPr id="6" name="Footer Placeholder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atin typeface="Arial" charset="0"/>
              </a:defRPr>
            </a:lvl1pPr>
          </a:lstStyle>
          <a:p>
            <a:pPr>
              <a:defRPr/>
            </a:pPr>
            <a:endParaRPr lang="en-AU" dirty="0"/>
          </a:p>
        </p:txBody>
      </p:sp>
      <p:sp>
        <p:nvSpPr>
          <p:cNvPr id="7" name="Slide Number Placeholder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atin typeface="Arial" charset="0"/>
              </a:defRPr>
            </a:lvl1pPr>
          </a:lstStyle>
          <a:p>
            <a:pPr>
              <a:defRPr/>
            </a:pPr>
            <a:fld id="{7DC8D554-20BD-45E3-8F8F-C854CD9EEC52}" type="slidenum">
              <a:rPr lang="en-AU"/>
              <a:pPr>
                <a:defRPr/>
              </a:pPr>
              <a:t>‹#›</a:t>
            </a:fld>
            <a:endParaRPr lang="en-AU" dirty="0"/>
          </a:p>
        </p:txBody>
      </p:sp>
      <p:sp>
        <p:nvSpPr>
          <p:cNvPr id="8" name="Notes Placeholder 7">
            <a:extLst>
              <a:ext uri="{FF2B5EF4-FFF2-40B4-BE49-F238E27FC236}">
                <a16:creationId xmlns:a16="http://schemas.microsoft.com/office/drawing/2014/main" id="{8DD038EF-48E1-72A9-BA49-CC43A7E18DC6}"/>
              </a:ext>
            </a:extLst>
          </p:cNvPr>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1658623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0" indent="-180000" algn="l" rtl="0" eaLnBrk="0" fontAlgn="base" hangingPunct="0">
      <a:spcBef>
        <a:spcPct val="30000"/>
      </a:spcBef>
      <a:spcAft>
        <a:spcPct val="0"/>
      </a:spcAft>
      <a:buFont typeface="Arial" panose="020B0604020202020204" pitchFamily="34" charset="0"/>
      <a:buChar char="•"/>
      <a:defRPr sz="1200" kern="1200">
        <a:solidFill>
          <a:schemeClr val="tx1"/>
        </a:solidFill>
        <a:latin typeface="+mn-lt"/>
        <a:ea typeface="+mn-ea"/>
        <a:cs typeface="+mn-cs"/>
      </a:defRPr>
    </a:lvl2pPr>
    <a:lvl3pPr marL="360000" indent="-180000" algn="l" rtl="0" eaLnBrk="0" fontAlgn="base" hangingPunct="0">
      <a:spcBef>
        <a:spcPct val="30000"/>
      </a:spcBef>
      <a:spcAft>
        <a:spcPct val="0"/>
      </a:spcAft>
      <a:buFont typeface="Courier New" panose="02070309020205020404" pitchFamily="49" charset="0"/>
      <a:buChar char="-"/>
      <a:defRPr sz="1200" kern="1200">
        <a:solidFill>
          <a:schemeClr val="tx1"/>
        </a:solidFill>
        <a:latin typeface="+mn-lt"/>
        <a:ea typeface="+mn-ea"/>
        <a:cs typeface="+mn-cs"/>
      </a:defRPr>
    </a:lvl3pPr>
    <a:lvl4pPr marL="540000" indent="-180000" algn="l" rtl="0" eaLnBrk="0" fontAlgn="base" hangingPunct="0">
      <a:spcBef>
        <a:spcPct val="30000"/>
      </a:spcBef>
      <a:spcAft>
        <a:spcPct val="0"/>
      </a:spcAft>
      <a:buFont typeface="Wingdings" panose="05000000000000000000" pitchFamily="2" charset="2"/>
      <a:buChar char="§"/>
      <a:defRPr sz="1200" kern="1200">
        <a:solidFill>
          <a:schemeClr val="tx1"/>
        </a:solidFill>
        <a:latin typeface="+mn-lt"/>
        <a:ea typeface="+mn-ea"/>
        <a:cs typeface="+mn-cs"/>
      </a:defRPr>
    </a:lvl4pPr>
    <a:lvl5pPr marL="720000" indent="-180000" algn="l" rtl="0" eaLnBrk="0" fontAlgn="base" hangingPunct="0">
      <a:spcBef>
        <a:spcPct val="30000"/>
      </a:spcBef>
      <a:spcAft>
        <a:spcPct val="0"/>
      </a:spcAft>
      <a:buFont typeface="Courier New" panose="02070309020205020404" pitchFamily="49" charset="0"/>
      <a:buChar char="o"/>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720" y="4721186"/>
            <a:ext cx="5445760" cy="4472702"/>
          </a:xfrm>
          <a:prstGeom prst="rect">
            <a:avLst/>
          </a:prstGeom>
        </p:spPr>
        <p:txBody>
          <a:bodyPr/>
          <a:lstStyle/>
          <a:p>
            <a:pPr marL="171450" indent="-171450" defTabSz="914287">
              <a:buFont typeface="Arial" panose="020B0604020202020204" pitchFamily="34" charset="0"/>
              <a:buChar char="•"/>
              <a:defRPr/>
            </a:pPr>
            <a:r>
              <a:rPr lang="en-AU" dirty="0"/>
              <a:t>This resource reproduces key slides to support teachers to embed the Asia and Australia’s engagement with Asia cross-curriculum priority in planning.</a:t>
            </a:r>
            <a:endParaRPr lang="en-US" dirty="0"/>
          </a:p>
          <a:p>
            <a:pPr marL="171450" indent="-171450" defTabSz="914287">
              <a:buFont typeface="Arial" panose="020B0604020202020204" pitchFamily="34" charset="0"/>
              <a:buChar char="•"/>
              <a:defRPr/>
            </a:pPr>
            <a:r>
              <a:rPr lang="en-AU" dirty="0"/>
              <a:t>For more resources see the Australian Curriculum v9.0 in Queensland page: https://www.qcaa.qld.edu.au/p-10/aciq/version-9/cross-curriculum-priorities</a:t>
            </a:r>
            <a:endParaRPr lang="en-AU" dirty="0">
              <a:cs typeface="Arial"/>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a:t>
            </a:fld>
            <a:endParaRPr kumimoji="0" lang="en-AU"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6033356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DA190-95DA-4493-488C-51EB2E6591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0AA357-993C-530C-1B6F-CFDD0B39C8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1F768D-B2A9-1BAD-C8A8-B518978CC6A6}"/>
              </a:ext>
            </a:extLst>
          </p:cNvPr>
          <p:cNvSpPr>
            <a:spLocks noGrp="1"/>
          </p:cNvSpPr>
          <p:nvPr>
            <p:ph type="body" idx="1"/>
          </p:nvPr>
        </p:nvSpPr>
        <p:spPr/>
        <p:txBody>
          <a:bodyPr/>
          <a:lstStyle/>
          <a:p>
            <a:pPr marL="171450" indent="-171450">
              <a:buFont typeface="Arial" panose="020B0604020202020204" pitchFamily="34" charset="0"/>
              <a:buChar char="•"/>
            </a:pPr>
            <a:r>
              <a:rPr lang="en-AU" b="0" dirty="0"/>
              <a:t>Identify a learning area and year level.</a:t>
            </a:r>
          </a:p>
          <a:p>
            <a:pPr marL="171450" indent="-171450">
              <a:buFont typeface="Arial" panose="020B0604020202020204" pitchFamily="34" charset="0"/>
              <a:buChar char="•"/>
            </a:pPr>
            <a:r>
              <a:rPr lang="en-AU" dirty="0"/>
              <a:t>Using that context, consider where the organising idea from the Knowing Asia and its diversity set of organising ideas naturally connects with the learning area and year level content.</a:t>
            </a:r>
          </a:p>
          <a:p>
            <a:pPr marL="171450" indent="-171450">
              <a:buFont typeface="Arial" panose="020B0604020202020204" pitchFamily="34" charset="0"/>
              <a:buChar char="•"/>
            </a:pPr>
            <a:r>
              <a:rPr lang="en-AU" dirty="0">
                <a:solidFill>
                  <a:srgbClr val="444444"/>
                </a:solidFill>
              </a:rPr>
              <a:t>Consider:</a:t>
            </a:r>
          </a:p>
          <a:p>
            <a:pPr marL="531450" lvl="2" indent="-171450">
              <a:buFont typeface="Arial" panose="020B0604020202020204" pitchFamily="34" charset="0"/>
              <a:buChar char="‒"/>
            </a:pPr>
            <a:r>
              <a:rPr lang="en-AU" dirty="0">
                <a:solidFill>
                  <a:srgbClr val="444444"/>
                </a:solidFill>
              </a:rPr>
              <a:t>where this organising idea aligns with what students are already learning</a:t>
            </a:r>
          </a:p>
          <a:p>
            <a:pPr marL="531450" lvl="2" indent="-171450">
              <a:buFont typeface="Arial" panose="020B0604020202020204" pitchFamily="34" charset="0"/>
              <a:buChar char="‒"/>
            </a:pPr>
            <a:r>
              <a:rPr lang="en-AU" dirty="0">
                <a:solidFill>
                  <a:srgbClr val="444444"/>
                </a:solidFill>
              </a:rPr>
              <a:t>how this organising idea could be embedded in ways that are authentic and appropriate for all students.</a:t>
            </a:r>
            <a:endParaRPr lang="en-US" dirty="0">
              <a:solidFill>
                <a:srgbClr val="444444"/>
              </a:solidFill>
            </a:endParaRPr>
          </a:p>
        </p:txBody>
      </p:sp>
      <p:sp>
        <p:nvSpPr>
          <p:cNvPr id="4" name="Slide Number Placeholder 3">
            <a:extLst>
              <a:ext uri="{FF2B5EF4-FFF2-40B4-BE49-F238E27FC236}">
                <a16:creationId xmlns:a16="http://schemas.microsoft.com/office/drawing/2014/main" id="{48A524A6-ECF6-073C-6E5E-9B9486F29FC5}"/>
              </a:ext>
            </a:extLst>
          </p:cNvPr>
          <p:cNvSpPr>
            <a:spLocks noGrp="1"/>
          </p:cNvSpPr>
          <p:nvPr>
            <p:ph type="sldNum" sz="quarter" idx="5"/>
          </p:nvPr>
        </p:nvSpPr>
        <p:spPr/>
        <p:txBody>
          <a:bodyPr/>
          <a:lstStyle/>
          <a:p>
            <a:pPr>
              <a:defRPr/>
            </a:pPr>
            <a:fld id="{7DC8D554-20BD-45E3-8F8F-C854CD9EEC52}" type="slidenum">
              <a:rPr lang="en-AU" smtClean="0"/>
              <a:pPr>
                <a:defRPr/>
              </a:pPr>
              <a:t>10</a:t>
            </a:fld>
            <a:endParaRPr lang="en-AU" dirty="0"/>
          </a:p>
        </p:txBody>
      </p:sp>
    </p:spTree>
    <p:extLst>
      <p:ext uri="{BB962C8B-B14F-4D97-AF65-F5344CB8AC3E}">
        <p14:creationId xmlns:p14="http://schemas.microsoft.com/office/powerpoint/2010/main" val="565058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12EE2-DB87-47D6-5E6D-217C9869E5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93F5AB-CCBA-1E22-CDB2-CB4C0F504E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FB4CE0-8FA4-1D70-5BC0-FC26EFD2D82F}"/>
              </a:ext>
            </a:extLst>
          </p:cNvPr>
          <p:cNvSpPr>
            <a:spLocks noGrp="1"/>
          </p:cNvSpPr>
          <p:nvPr>
            <p:ph type="body" idx="1"/>
          </p:nvPr>
        </p:nvSpPr>
        <p:spPr/>
        <p:txBody>
          <a:bodyPr/>
          <a:lstStyle/>
          <a:p>
            <a:r>
              <a:rPr lang="en-AU" b="0" dirty="0">
                <a:latin typeface="+mn-lt"/>
                <a:cs typeface="Arial"/>
              </a:rPr>
              <a:t>More information about the priority (including glossary and comparative information) is available in the Downloads section on the Australian Curriculum website.</a:t>
            </a:r>
            <a:endParaRPr lang="en-US" dirty="0">
              <a:latin typeface="+mn-lt"/>
              <a:cs typeface="Arial"/>
            </a:endParaRPr>
          </a:p>
          <a:p>
            <a:endParaRPr lang="en-AU" b="0"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00" dirty="0"/>
              <a:t>Source: https://www.australiancurriculum.edu.au/curriculum-information/understand-this-cross-curriculum-priority/asia-and-australias-engagement-with-asia</a:t>
            </a:r>
          </a:p>
        </p:txBody>
      </p:sp>
      <p:sp>
        <p:nvSpPr>
          <p:cNvPr id="4" name="Slide Number Placeholder 3">
            <a:extLst>
              <a:ext uri="{FF2B5EF4-FFF2-40B4-BE49-F238E27FC236}">
                <a16:creationId xmlns:a16="http://schemas.microsoft.com/office/drawing/2014/main" id="{F58D3A12-82D6-7F70-2BAB-AE31FB5D24A1}"/>
              </a:ext>
            </a:extLst>
          </p:cNvPr>
          <p:cNvSpPr>
            <a:spLocks noGrp="1"/>
          </p:cNvSpPr>
          <p:nvPr>
            <p:ph type="sldNum" sz="quarter" idx="5"/>
          </p:nvPr>
        </p:nvSpPr>
        <p:spPr/>
        <p:txBody>
          <a:bodyPr/>
          <a:lstStyle/>
          <a:p>
            <a:pPr>
              <a:defRPr/>
            </a:pPr>
            <a:fld id="{7DC8D554-20BD-45E3-8F8F-C854CD9EEC52}" type="slidenum">
              <a:rPr lang="en-AU" smtClean="0"/>
              <a:pPr>
                <a:defRPr/>
              </a:pPr>
              <a:t>11</a:t>
            </a:fld>
            <a:endParaRPr lang="en-AU" dirty="0"/>
          </a:p>
        </p:txBody>
      </p:sp>
    </p:spTree>
    <p:extLst>
      <p:ext uri="{BB962C8B-B14F-4D97-AF65-F5344CB8AC3E}">
        <p14:creationId xmlns:p14="http://schemas.microsoft.com/office/powerpoint/2010/main" val="1585686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58B17-6083-64CD-E95C-AAD890BFFF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A95D00-7606-6B24-3FE5-E04A93DEF9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CC04BE-2C5E-68A2-4BE8-26E99BC5532E}"/>
              </a:ext>
            </a:extLst>
          </p:cNvPr>
          <p:cNvSpPr>
            <a:spLocks noGrp="1"/>
          </p:cNvSpPr>
          <p:nvPr>
            <p:ph type="body" idx="1"/>
          </p:nvPr>
        </p:nvSpPr>
        <p:spPr/>
        <p:txBody>
          <a:bodyPr/>
          <a:lstStyle/>
          <a:p>
            <a:endParaRPr lang="en-AU" dirty="0">
              <a:latin typeface="Segoe UI"/>
              <a:cs typeface="Segoe UI"/>
            </a:endParaRPr>
          </a:p>
          <a:p>
            <a:endParaRPr lang="en-AU" dirty="0">
              <a:latin typeface="Segoe UI"/>
              <a:cs typeface="Segoe UI"/>
            </a:endParaRPr>
          </a:p>
          <a:p>
            <a:pPr>
              <a:buFont typeface="Arial" panose="020B0604020202020204" pitchFamily="34" charset="0"/>
            </a:pPr>
            <a:endParaRPr lang="en-AU" dirty="0"/>
          </a:p>
        </p:txBody>
      </p:sp>
      <p:sp>
        <p:nvSpPr>
          <p:cNvPr id="4" name="Slide Number Placeholder 3">
            <a:extLst>
              <a:ext uri="{FF2B5EF4-FFF2-40B4-BE49-F238E27FC236}">
                <a16:creationId xmlns:a16="http://schemas.microsoft.com/office/drawing/2014/main" id="{4F7F019B-09FB-5ECD-E7F4-7BD0109A9345}"/>
              </a:ext>
            </a:extLst>
          </p:cNvPr>
          <p:cNvSpPr>
            <a:spLocks noGrp="1"/>
          </p:cNvSpPr>
          <p:nvPr>
            <p:ph type="sldNum" sz="quarter" idx="5"/>
          </p:nvPr>
        </p:nvSpPr>
        <p:spPr/>
        <p:txBody>
          <a:bodyPr/>
          <a:lstStyle/>
          <a:p>
            <a:pPr>
              <a:defRPr/>
            </a:pPr>
            <a:fld id="{7DC8D554-20BD-45E3-8F8F-C854CD9EEC52}" type="slidenum">
              <a:rPr lang="en-AU" smtClean="0"/>
              <a:pPr>
                <a:defRPr/>
              </a:pPr>
              <a:t>12</a:t>
            </a:fld>
            <a:endParaRPr lang="en-AU" dirty="0"/>
          </a:p>
        </p:txBody>
      </p:sp>
    </p:spTree>
    <p:extLst>
      <p:ext uri="{BB962C8B-B14F-4D97-AF65-F5344CB8AC3E}">
        <p14:creationId xmlns:p14="http://schemas.microsoft.com/office/powerpoint/2010/main" val="1118365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6460B-1E5E-64D8-F689-59128DE082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50C5BD-F6DA-8CC4-329B-DF78B9113F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13EF78-3D6F-0D82-7DD7-891DAD579324}"/>
              </a:ext>
            </a:extLst>
          </p:cNvPr>
          <p:cNvSpPr>
            <a:spLocks noGrp="1"/>
          </p:cNvSpPr>
          <p:nvPr>
            <p:ph type="body" idx="1"/>
          </p:nvPr>
        </p:nvSpPr>
        <p:spPr>
          <a:xfrm>
            <a:off x="680720" y="4783306"/>
            <a:ext cx="5445760" cy="5154307"/>
          </a:xfrm>
        </p:spPr>
        <p:txBody>
          <a:bodyPr/>
          <a:lstStyle/>
          <a:p>
            <a:pPr marL="171450" indent="-171450">
              <a:buFont typeface="Arial" panose="020B0604020202020204" pitchFamily="34" charset="0"/>
              <a:buChar char="•"/>
            </a:pPr>
            <a:r>
              <a:rPr lang="en-AU" dirty="0"/>
              <a:t>This is one approach to embedding the Asia and Australia’s engagement with Asia CCP within curriculum planning. </a:t>
            </a:r>
          </a:p>
          <a:p>
            <a:pPr marL="171450" indent="-171450">
              <a:buFont typeface="Arial" panose="020B0604020202020204" pitchFamily="34" charset="0"/>
              <a:buChar char="•"/>
            </a:pPr>
            <a:r>
              <a:rPr lang="en-AU" dirty="0"/>
              <a:t>The process draws on guidance from the QCAA Elements for effective planning, which provides support for the planning of teaching, learning and assessment.</a:t>
            </a:r>
            <a:endParaRPr lang="en-US" dirty="0"/>
          </a:p>
          <a:p>
            <a:pPr marL="171450" indent="-171450">
              <a:buFont typeface="Arial" panose="020B0604020202020204" pitchFamily="34" charset="0"/>
              <a:buChar char="•"/>
            </a:pPr>
            <a:r>
              <a:rPr lang="en-US" i="0" dirty="0"/>
              <a:t>The process highlights two key phases:</a:t>
            </a:r>
          </a:p>
          <a:p>
            <a:pPr marL="531450" lvl="2" indent="-171450">
              <a:buFont typeface="Arial" panose="020B0604020202020204" pitchFamily="34" charset="0"/>
              <a:buChar char="‒"/>
            </a:pPr>
            <a:r>
              <a:rPr lang="en-US" b="0" i="0" dirty="0"/>
              <a:t>identify curriculum</a:t>
            </a:r>
          </a:p>
          <a:p>
            <a:pPr marL="531450" lvl="2" indent="-171450">
              <a:buFont typeface="Arial" panose="020B0604020202020204" pitchFamily="34" charset="0"/>
              <a:buChar char="‒"/>
            </a:pPr>
            <a:r>
              <a:rPr lang="en-AU" b="0" dirty="0"/>
              <a:t>clarify and contextualise.</a:t>
            </a:r>
            <a:endParaRPr lang="en-AU" b="0" dirty="0">
              <a:cs typeface="Arial"/>
            </a:endParaRPr>
          </a:p>
          <a:p>
            <a:pPr rtl="0" fontAlgn="base"/>
            <a:r>
              <a:rPr lang="en-AU" b="0" i="0" kern="1200" dirty="0">
                <a:solidFill>
                  <a:schemeClr val="tx1"/>
                </a:solidFill>
                <a:effectLst/>
                <a:latin typeface="+mn-lt"/>
                <a:ea typeface="+mn-ea"/>
                <a:cs typeface="+mn-cs"/>
              </a:rPr>
              <a:t>​</a:t>
            </a:r>
          </a:p>
          <a:p>
            <a:endParaRPr lang="en-AU" sz="1000" dirty="0">
              <a:cs typeface="Arial"/>
            </a:endParaRPr>
          </a:p>
        </p:txBody>
      </p:sp>
      <p:sp>
        <p:nvSpPr>
          <p:cNvPr id="5" name="Slide Number Placeholder 3">
            <a:extLst>
              <a:ext uri="{FF2B5EF4-FFF2-40B4-BE49-F238E27FC236}">
                <a16:creationId xmlns:a16="http://schemas.microsoft.com/office/drawing/2014/main" id="{91EB4B6F-17A8-A9A9-40E2-FDA01AFC53B0}"/>
              </a:ext>
            </a:extLst>
          </p:cNvPr>
          <p:cNvSpPr>
            <a:spLocks noGrp="1"/>
          </p:cNvSpPr>
          <p:nvPr>
            <p:ph type="sldNum" sz="quarter" idx="5"/>
          </p:nvPr>
        </p:nvSpPr>
        <p:spPr>
          <a:xfrm>
            <a:off x="3855838" y="9440646"/>
            <a:ext cx="2949787" cy="496967"/>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13</a:t>
            </a:fld>
            <a:endParaRPr kumimoji="0" lang="en-AU"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6380451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C557D-94AD-21AF-9761-0A388CA1A7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885AA-06C8-5839-D1A0-80FDC75D9E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70990B-8C0E-9654-20B8-1763CEC9CA2E}"/>
              </a:ext>
            </a:extLst>
          </p:cNvPr>
          <p:cNvSpPr>
            <a:spLocks noGrp="1"/>
          </p:cNvSpPr>
          <p:nvPr>
            <p:ph type="body" idx="1"/>
          </p:nvPr>
        </p:nvSpPr>
        <p:spPr/>
        <p:txBody>
          <a:bodyPr/>
          <a:lstStyle/>
          <a:p>
            <a:pPr marR="0" lvl="0" algn="l" defTabSz="914400" rtl="0" eaLnBrk="0" fontAlgn="base" latinLnBrk="0" hangingPunct="0">
              <a:lnSpc>
                <a:spcPct val="100000"/>
              </a:lnSpc>
              <a:spcAft>
                <a:spcPct val="0"/>
              </a:spcAft>
              <a:buClrTx/>
              <a:buSzTx/>
              <a:tabLst/>
              <a:defRPr/>
            </a:pPr>
            <a:r>
              <a:rPr lang="en-US" b="0" dirty="0">
                <a:latin typeface="Arial" panose="020B0604020202020204" pitchFamily="34" charset="0"/>
                <a:cs typeface="Arial" panose="020B0604020202020204" pitchFamily="34" charset="0"/>
              </a:rPr>
              <a:t>Once the curriculum elements have been identified, teachers can use the Australian Curriculum website and/or QCAA resources to identify the sets of organising ideas and organising ideas of the relevant CCP that can be authentically and appropriately embedded to enrich student learning.</a:t>
            </a:r>
          </a:p>
          <a:p>
            <a:endParaRPr lang="en-US" dirty="0">
              <a:cs typeface="Arial"/>
            </a:endParaRPr>
          </a:p>
        </p:txBody>
      </p:sp>
      <p:sp>
        <p:nvSpPr>
          <p:cNvPr id="5" name="Slide Number Placeholder 3">
            <a:extLst>
              <a:ext uri="{FF2B5EF4-FFF2-40B4-BE49-F238E27FC236}">
                <a16:creationId xmlns:a16="http://schemas.microsoft.com/office/drawing/2014/main" id="{DF49312F-04D3-FE6F-F16E-3C6041654B2D}"/>
              </a:ext>
            </a:extLst>
          </p:cNvPr>
          <p:cNvSpPr>
            <a:spLocks noGrp="1"/>
          </p:cNvSpPr>
          <p:nvPr>
            <p:ph type="sldNum" sz="quarter" idx="5"/>
          </p:nvPr>
        </p:nvSpPr>
        <p:spPr>
          <a:xfrm>
            <a:off x="3855838" y="9440646"/>
            <a:ext cx="2949787" cy="496967"/>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14</a:t>
            </a:fld>
            <a:endParaRPr kumimoji="0" lang="en-AU"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8618746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3C092-9797-9C48-D5EA-A120713BB4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D3FF06-6D16-23D0-AA2A-3580F252EE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8C837D-7CC5-512C-C463-ECFF362D9B01}"/>
              </a:ext>
            </a:extLst>
          </p:cNvPr>
          <p:cNvSpPr>
            <a:spLocks noGrp="1"/>
          </p:cNvSpPr>
          <p:nvPr>
            <p:ph type="body" idx="1"/>
          </p:nvPr>
        </p:nvSpPr>
        <p:spPr/>
        <p:txBody>
          <a:bodyPr/>
          <a:lstStyle/>
          <a:p>
            <a:pPr marL="171450" indent="-171450">
              <a:buFont typeface="Arial" panose="020B0604020202020204" pitchFamily="34" charset="0"/>
              <a:buChar char="•"/>
            </a:pPr>
            <a:r>
              <a:rPr lang="en-AU" noProof="0" dirty="0"/>
              <a:t>A Year 6 HASS example will be used to illustrate the Identify curriculum phase of the process.</a:t>
            </a:r>
          </a:p>
          <a:p>
            <a:pPr marL="171450" indent="-171450">
              <a:buFont typeface="Arial" panose="020B0604020202020204" pitchFamily="34" charset="0"/>
              <a:buChar char="•"/>
            </a:pPr>
            <a:r>
              <a:rPr lang="en-AU" noProof="0" dirty="0"/>
              <a:t>The highlighted (red boxes) show the relevant organising ideas from the CCP. The following slides demonstrate how these organising ideas may be embedded within a Year 6 unit.</a:t>
            </a:r>
          </a:p>
        </p:txBody>
      </p:sp>
      <p:sp>
        <p:nvSpPr>
          <p:cNvPr id="4" name="Slide Number Placeholder 3">
            <a:extLst>
              <a:ext uri="{FF2B5EF4-FFF2-40B4-BE49-F238E27FC236}">
                <a16:creationId xmlns:a16="http://schemas.microsoft.com/office/drawing/2014/main" id="{D0936155-9A94-1060-B3B4-10BB228EC90D}"/>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15</a:t>
            </a:fld>
            <a:endParaRPr kumimoji="0" lang="en-AU"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0576357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C80F1-3EA4-ADF8-306F-F866FBCC18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EFC246-FA30-537C-2618-FB2B54BA69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AFC483-FFFE-1563-3529-BB7628044CBA}"/>
              </a:ext>
            </a:extLst>
          </p:cNvPr>
          <p:cNvSpPr>
            <a:spLocks noGrp="1"/>
          </p:cNvSpPr>
          <p:nvPr>
            <p:ph type="body" idx="1"/>
          </p:nvPr>
        </p:nvSpPr>
        <p:spPr/>
        <p:txBody>
          <a:bodyPr/>
          <a:lstStyle/>
          <a:p>
            <a:pPr marL="171450" indent="-171450">
              <a:buFont typeface="Arial" panose="020B0604020202020204" pitchFamily="34" charset="0"/>
              <a:buChar char="•"/>
            </a:pPr>
            <a:r>
              <a:rPr lang="en-AU" noProof="0" dirty="0"/>
              <a:t>The relevant aspect/s of the achievement standard, along with the aligned content descriptions, has informed the context and focus of the example unit, Our regional neighbourhood.</a:t>
            </a:r>
          </a:p>
          <a:p>
            <a:pPr marL="171450" indent="-171450">
              <a:buFont typeface="Arial" panose="020B0604020202020204" pitchFamily="34" charset="0"/>
              <a:buChar char="•"/>
            </a:pPr>
            <a:r>
              <a:rPr lang="en-AU" noProof="0" dirty="0"/>
              <a:t>The unit description incorporates language and themes of the </a:t>
            </a:r>
            <a:r>
              <a:rPr lang="en-AU" b="0" noProof="0" dirty="0"/>
              <a:t>organising ideas across the sets of organising ideas of Knowing Asia and its diversity, Understanding Asia’s global significance and Growing Asia-Australia engagement.</a:t>
            </a:r>
            <a:endParaRPr lang="en-AU" b="1" dirty="0"/>
          </a:p>
          <a:p>
            <a:endParaRPr lang="en-AU" b="0" dirty="0"/>
          </a:p>
          <a:p>
            <a:endParaRPr lang="en-AU" b="1" dirty="0"/>
          </a:p>
        </p:txBody>
      </p:sp>
      <p:sp>
        <p:nvSpPr>
          <p:cNvPr id="5" name="Slide Number Placeholder 3">
            <a:extLst>
              <a:ext uri="{FF2B5EF4-FFF2-40B4-BE49-F238E27FC236}">
                <a16:creationId xmlns:a16="http://schemas.microsoft.com/office/drawing/2014/main" id="{108FD725-7CC7-503F-7EBE-8586C265259E}"/>
              </a:ext>
            </a:extLst>
          </p:cNvPr>
          <p:cNvSpPr>
            <a:spLocks noGrp="1"/>
          </p:cNvSpPr>
          <p:nvPr>
            <p:ph type="sldNum" sz="quarter" idx="5"/>
          </p:nvPr>
        </p:nvSpPr>
        <p:spPr>
          <a:xfrm>
            <a:off x="3855838" y="9440646"/>
            <a:ext cx="2949787" cy="496967"/>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16</a:t>
            </a:fld>
            <a:endParaRPr kumimoji="0" lang="en-AU"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8520983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1E406-A5C4-587E-F559-28775A34F2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B98E9C-7B98-FB0E-FE7A-4FC04787C6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A835F8-1F1B-680A-2161-DE745B7653FB}"/>
              </a:ext>
            </a:extLst>
          </p:cNvPr>
          <p:cNvSpPr>
            <a:spLocks noGrp="1"/>
          </p:cNvSpPr>
          <p:nvPr>
            <p:ph type="body" idx="1"/>
          </p:nvPr>
        </p:nvSpPr>
        <p:spPr/>
        <p:txBody>
          <a:bodyPr/>
          <a:lstStyle/>
          <a:p>
            <a:pPr>
              <a:lnSpc>
                <a:spcPct val="100000"/>
              </a:lnSpc>
            </a:pPr>
            <a:r>
              <a:rPr lang="en-AU" dirty="0"/>
              <a:t>Knowing Asia and its diversity:</a:t>
            </a:r>
          </a:p>
          <a:p>
            <a:pPr marL="171450" indent="-171450">
              <a:lnSpc>
                <a:spcPct val="100000"/>
              </a:lnSpc>
              <a:buFont typeface="Arial" panose="020B0604020202020204" pitchFamily="34" charset="0"/>
              <a:buChar char="•"/>
            </a:pPr>
            <a:r>
              <a:rPr lang="en-AU" dirty="0"/>
              <a:t>Through the Knowing Asia and its diversity organising ideas, students recognise the rich diversity of peoples, cultures and environments across the Asia-Pacific region and explore how these interrelationships shape communities.</a:t>
            </a:r>
          </a:p>
          <a:p>
            <a:pPr marL="171450" indent="-171450">
              <a:lnSpc>
                <a:spcPct val="100000"/>
              </a:lnSpc>
              <a:buFont typeface="Arial" panose="020B0604020202020204" pitchFamily="34" charset="0"/>
              <a:buChar char="•"/>
            </a:pPr>
            <a:r>
              <a:rPr lang="en-AU" dirty="0"/>
              <a:t>As students investigate the geographical diversity of Asia, they consider how these variations influence settlement patterns, ways of living and cultural expression across the region.</a:t>
            </a:r>
          </a:p>
          <a:p>
            <a:pPr marL="171450" indent="-171450">
              <a:lnSpc>
                <a:spcPct val="100000"/>
              </a:lnSpc>
              <a:buFont typeface="Arial" panose="020B0604020202020204" pitchFamily="34" charset="0"/>
              <a:buChar char="•"/>
            </a:pPr>
            <a:r>
              <a:rPr lang="en-AU" dirty="0"/>
              <a:t>Language from the organising ideas is made explicit through references to diversity, interrelationships and global connections, supporting students to connect the content focus of the unit with the intent of the CCP.</a:t>
            </a:r>
          </a:p>
        </p:txBody>
      </p:sp>
      <p:sp>
        <p:nvSpPr>
          <p:cNvPr id="5" name="Slide Number Placeholder 3">
            <a:extLst>
              <a:ext uri="{FF2B5EF4-FFF2-40B4-BE49-F238E27FC236}">
                <a16:creationId xmlns:a16="http://schemas.microsoft.com/office/drawing/2014/main" id="{FD623B59-82D4-CDE1-B5C8-B5C4BEE8B834}"/>
              </a:ext>
            </a:extLst>
          </p:cNvPr>
          <p:cNvSpPr>
            <a:spLocks noGrp="1"/>
          </p:cNvSpPr>
          <p:nvPr>
            <p:ph type="sldNum" sz="quarter" idx="5"/>
          </p:nvPr>
        </p:nvSpPr>
        <p:spPr>
          <a:xfrm>
            <a:off x="3855838" y="9440646"/>
            <a:ext cx="2949787" cy="496967"/>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a:t>
            </a:fld>
            <a:endParaRPr kumimoji="0" lang="en-AU"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6930916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C07D5-F507-9049-468E-3E3D107FC9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8BE10E-D340-6780-EDBC-30ADD08A1C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86F213-2DC8-8A88-BFD0-4E95B3FCDA98}"/>
              </a:ext>
            </a:extLst>
          </p:cNvPr>
          <p:cNvSpPr>
            <a:spLocks noGrp="1"/>
          </p:cNvSpPr>
          <p:nvPr>
            <p:ph type="body" idx="1"/>
          </p:nvPr>
        </p:nvSpPr>
        <p:spPr/>
        <p:txBody>
          <a:bodyPr/>
          <a:lstStyle/>
          <a:p>
            <a:pPr>
              <a:lnSpc>
                <a:spcPct val="100000"/>
              </a:lnSpc>
            </a:pPr>
            <a:r>
              <a:rPr lang="en-AU" dirty="0"/>
              <a:t>Understanding Asia’s global significance:</a:t>
            </a:r>
          </a:p>
          <a:p>
            <a:pPr marL="171450" indent="-171450">
              <a:lnSpc>
                <a:spcPct val="100000"/>
              </a:lnSpc>
              <a:buFont typeface="Arial" panose="020B0604020202020204" pitchFamily="34" charset="0"/>
              <a:buChar char="•"/>
            </a:pPr>
            <a:r>
              <a:rPr lang="en-AU" dirty="0"/>
              <a:t>Through the Understanding Asia’s global significance organising ideas, students investigate migration to Australia since Federation to understand how people-to-people connections have shaped Australia’s communities and identity.</a:t>
            </a:r>
          </a:p>
          <a:p>
            <a:pPr marL="171450" indent="-171450">
              <a:lnSpc>
                <a:spcPct val="100000"/>
              </a:lnSpc>
              <a:buFont typeface="Arial" panose="020B0604020202020204" pitchFamily="34" charset="0"/>
              <a:buChar char="•"/>
            </a:pPr>
            <a:r>
              <a:rPr lang="en-AU" dirty="0"/>
              <a:t>As students explore Asia’s contributions to world history and human endeavour across multiple domains, they recognise the region’s global significance and the shared human experiences that connect Australia with its neighbours.</a:t>
            </a:r>
          </a:p>
          <a:p>
            <a:pPr marL="171450" indent="-171450">
              <a:lnSpc>
                <a:spcPct val="100000"/>
              </a:lnSpc>
              <a:buFont typeface="Arial" panose="020B0604020202020204" pitchFamily="34" charset="0"/>
              <a:buChar char="•"/>
            </a:pPr>
            <a:r>
              <a:rPr lang="en-AU" dirty="0"/>
              <a:t>A focus on human contribution and innovation deepens students’ understanding of how the achievements of peoples and countries in Asia influence Australia’s cultural, social and economic life, reinforcing the importance of Asia in Australia’s past, present and future. </a:t>
            </a:r>
          </a:p>
          <a:p>
            <a:endParaRPr lang="en-AU" b="1" dirty="0"/>
          </a:p>
        </p:txBody>
      </p:sp>
      <p:sp>
        <p:nvSpPr>
          <p:cNvPr id="5" name="Slide Number Placeholder 3">
            <a:extLst>
              <a:ext uri="{FF2B5EF4-FFF2-40B4-BE49-F238E27FC236}">
                <a16:creationId xmlns:a16="http://schemas.microsoft.com/office/drawing/2014/main" id="{7D7ED844-1BA2-CEFA-D3B3-8B27A3C5EB96}"/>
              </a:ext>
            </a:extLst>
          </p:cNvPr>
          <p:cNvSpPr>
            <a:spLocks noGrp="1"/>
          </p:cNvSpPr>
          <p:nvPr>
            <p:ph type="sldNum" sz="quarter" idx="5"/>
          </p:nvPr>
        </p:nvSpPr>
        <p:spPr>
          <a:xfrm>
            <a:off x="3855838" y="9440646"/>
            <a:ext cx="2949787" cy="496967"/>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18</a:t>
            </a:fld>
            <a:endParaRPr kumimoji="0" lang="en-AU"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6239160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E01C9-E3EB-E422-C17E-17666856B6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8740A-A9FA-89F9-38C6-C1754D6A21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9802CD-AC17-527E-D43F-538879FB499A}"/>
              </a:ext>
            </a:extLst>
          </p:cNvPr>
          <p:cNvSpPr>
            <a:spLocks noGrp="1"/>
          </p:cNvSpPr>
          <p:nvPr>
            <p:ph type="body" idx="1"/>
          </p:nvPr>
        </p:nvSpPr>
        <p:spPr/>
        <p:txBody>
          <a:bodyPr/>
          <a:lstStyle/>
          <a:p>
            <a:r>
              <a:rPr lang="en-AU" b="0" dirty="0"/>
              <a:t>Growing Asia-Australia engagement:</a:t>
            </a:r>
          </a:p>
          <a:p>
            <a:pPr marL="171450" indent="-171450">
              <a:buFont typeface="Arial" panose="020B0604020202020204" pitchFamily="34" charset="0"/>
              <a:buChar char="•"/>
            </a:pPr>
            <a:r>
              <a:rPr lang="en-AU" b="0" dirty="0"/>
              <a:t>Through the Growing Asia-Australia engagement organising ideas, students examine how the global interdependence of peoples and countries in Asia shapes Australia’s economic, cultural and political relationships, both now and into the future.</a:t>
            </a:r>
          </a:p>
          <a:p>
            <a:pPr marL="171450" indent="-171450">
              <a:buFont typeface="Arial" panose="020B0604020202020204" pitchFamily="34" charset="0"/>
              <a:buChar char="•"/>
            </a:pPr>
            <a:r>
              <a:rPr lang="en-AU" b="0" dirty="0"/>
              <a:t>As students explore Australia’s expanding connections with Asia, they recognise how these relationships contribute to national identity, citizenship and shared responsibility in a global context.</a:t>
            </a:r>
          </a:p>
        </p:txBody>
      </p:sp>
      <p:sp>
        <p:nvSpPr>
          <p:cNvPr id="5" name="Slide Number Placeholder 3">
            <a:extLst>
              <a:ext uri="{FF2B5EF4-FFF2-40B4-BE49-F238E27FC236}">
                <a16:creationId xmlns:a16="http://schemas.microsoft.com/office/drawing/2014/main" id="{1BF652EC-CAFF-9B36-6B0C-294A5E8A9BA8}"/>
              </a:ext>
            </a:extLst>
          </p:cNvPr>
          <p:cNvSpPr>
            <a:spLocks noGrp="1"/>
          </p:cNvSpPr>
          <p:nvPr>
            <p:ph type="sldNum" sz="quarter" idx="5"/>
          </p:nvPr>
        </p:nvSpPr>
        <p:spPr>
          <a:xfrm>
            <a:off x="3855838" y="9440646"/>
            <a:ext cx="2949787" cy="496967"/>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19</a:t>
            </a:fld>
            <a:endParaRPr kumimoji="0" lang="en-AU"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180455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b="1" dirty="0">
              <a:solidFill>
                <a:srgbClr val="0D0D0D"/>
              </a:solidFill>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US" b="0" dirty="0"/>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2</a:t>
            </a:fld>
            <a:endParaRPr lang="en-AU" dirty="0"/>
          </a:p>
        </p:txBody>
      </p:sp>
    </p:spTree>
    <p:extLst>
      <p:ext uri="{BB962C8B-B14F-4D97-AF65-F5344CB8AC3E}">
        <p14:creationId xmlns:p14="http://schemas.microsoft.com/office/powerpoint/2010/main" val="11686244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57965-41AF-CDC1-BF72-889B5054F1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371D3B-2E5A-1025-C544-C462F80951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F77894-C004-CEFD-2861-25E9B16AC8E5}"/>
              </a:ext>
            </a:extLst>
          </p:cNvPr>
          <p:cNvSpPr>
            <a:spLocks noGrp="1"/>
          </p:cNvSpPr>
          <p:nvPr>
            <p:ph type="body" idx="1"/>
          </p:nvPr>
        </p:nvSpPr>
        <p:spPr>
          <a:xfrm>
            <a:off x="680720" y="4783307"/>
            <a:ext cx="5445760" cy="4843014"/>
          </a:xfrm>
        </p:spPr>
        <p:txBody>
          <a:bodyPr/>
          <a:lstStyle/>
          <a:p>
            <a:pPr marL="171450" indent="-171450">
              <a:buFont typeface="Arial" panose="020B0604020202020204" pitchFamily="34" charset="0"/>
              <a:buChar char="•"/>
            </a:pPr>
            <a:r>
              <a:rPr lang="en-AU" dirty="0"/>
              <a:t>The next phase of the process relates to clarifying and contextualising the role of the priority in teaching and learning.</a:t>
            </a:r>
          </a:p>
          <a:p>
            <a:pPr marL="171450" indent="-171450">
              <a:buFont typeface="Arial" panose="020B0604020202020204" pitchFamily="34" charset="0"/>
              <a:buChar char="•"/>
            </a:pPr>
            <a:r>
              <a:rPr lang="en-AU" dirty="0"/>
              <a:t>Three areas of clarify and contextualise for the embedding of the Asia and Australia’s engagement with Asia priority are:</a:t>
            </a:r>
          </a:p>
          <a:p>
            <a:pPr marL="531450" marR="0" lvl="2"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intercultural engagement — collaborate with local communities, Asian cultural organisations, diaspora networks or individuals with lived experience of the Asia region. Consider </a:t>
            </a:r>
            <a:r>
              <a:rPr lang="en-US" dirty="0"/>
              <a:t>partnerships that can bring contemporary Asian perspectives into the classroom through language, literature, media, arts or STEM.</a:t>
            </a:r>
            <a:endParaRPr lang="en-AU" dirty="0"/>
          </a:p>
          <a:p>
            <a:pPr marL="531450" marR="0" lvl="2"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professional conversations — engage in </a:t>
            </a:r>
            <a:r>
              <a:rPr lang="en-US" dirty="0"/>
              <a:t>reflective discussions with colleagues to deepen understanding of intercultural learning and the diverse historical, political and cultural contexts of the Asia region. Consider how the priority connects to values, such as empathy, mutual respect, global awareness and ethical engagement.</a:t>
            </a:r>
          </a:p>
          <a:p>
            <a:pPr marL="531450" marR="0" lvl="2"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dirty="0"/>
              <a:t>language/resources — u</a:t>
            </a:r>
            <a:r>
              <a:rPr lang="en-US" dirty="0">
                <a:cs typeface="Arial"/>
              </a:rPr>
              <a:t>se </a:t>
            </a:r>
            <a:r>
              <a:rPr lang="en-US" dirty="0"/>
              <a:t>language that promotes intercultural understanding and counters stereotypes. Review terminology for accuracy and respect. Ensure alignment with frameworks that support ethical and inclusive engagement, e.g. UNESCO’s global citizenship education, Australia’s foreign policy priorities. Phrases such as </a:t>
            </a:r>
            <a:r>
              <a:rPr lang="en-US" i="1" dirty="0"/>
              <a:t>mutual understanding</a:t>
            </a:r>
            <a:r>
              <a:rPr lang="en-US" dirty="0"/>
              <a:t>, </a:t>
            </a:r>
            <a:r>
              <a:rPr lang="en-US" i="1" dirty="0"/>
              <a:t>diverse perspectives</a:t>
            </a:r>
            <a:r>
              <a:rPr lang="en-US" dirty="0"/>
              <a:t>, </a:t>
            </a:r>
            <a:r>
              <a:rPr lang="en-US" i="1" dirty="0"/>
              <a:t>intercultural capability</a:t>
            </a:r>
            <a:r>
              <a:rPr lang="en-US" dirty="0"/>
              <a:t> and </a:t>
            </a:r>
            <a:r>
              <a:rPr lang="en-US" i="1" dirty="0"/>
              <a:t>active regional/global citizenship</a:t>
            </a:r>
            <a:r>
              <a:rPr lang="en-US" dirty="0"/>
              <a:t> should shape both teacher language and student learning goals.</a:t>
            </a:r>
            <a:br>
              <a:rPr lang="en-US" dirty="0">
                <a:cs typeface="+mn-lt"/>
              </a:rPr>
            </a:br>
            <a:endParaRPr lang="en-US" dirty="0">
              <a:cs typeface="Arial"/>
            </a:endParaRPr>
          </a:p>
          <a:p>
            <a:endParaRPr lang="en-AU" dirty="0"/>
          </a:p>
        </p:txBody>
      </p:sp>
      <p:sp>
        <p:nvSpPr>
          <p:cNvPr id="5" name="Slide Number Placeholder 3">
            <a:extLst>
              <a:ext uri="{FF2B5EF4-FFF2-40B4-BE49-F238E27FC236}">
                <a16:creationId xmlns:a16="http://schemas.microsoft.com/office/drawing/2014/main" id="{21790B09-365C-90C6-D683-FE0631D7C2BA}"/>
              </a:ext>
            </a:extLst>
          </p:cNvPr>
          <p:cNvSpPr>
            <a:spLocks noGrp="1"/>
          </p:cNvSpPr>
          <p:nvPr>
            <p:ph type="sldNum" sz="quarter" idx="5"/>
          </p:nvPr>
        </p:nvSpPr>
        <p:spPr>
          <a:xfrm>
            <a:off x="3855838" y="9440646"/>
            <a:ext cx="2949787" cy="496967"/>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20</a:t>
            </a:fld>
            <a:endParaRPr kumimoji="0" lang="en-AU"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6794983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0" noProof="0" dirty="0">
                <a:latin typeface="+mn-lt"/>
              </a:rPr>
              <a:t>Intercultural engagement opportunities </a:t>
            </a:r>
            <a:r>
              <a:rPr lang="en-AU" noProof="0" dirty="0">
                <a:latin typeface="+mn-lt"/>
              </a:rPr>
              <a:t>ensures learning about </a:t>
            </a:r>
            <a:r>
              <a:rPr lang="en-AU" noProof="0" dirty="0"/>
              <a:t>Asia and Australia’s engagement with Asia </a:t>
            </a:r>
            <a:r>
              <a:rPr lang="en-AU" noProof="0" dirty="0">
                <a:latin typeface="+mn-lt"/>
              </a:rPr>
              <a:t>is relevant, place-based and meaningful. </a:t>
            </a:r>
          </a:p>
          <a:p>
            <a:pPr>
              <a:buNone/>
            </a:pPr>
            <a:endParaRPr lang="en-AU" b="1" noProof="0" dirty="0"/>
          </a:p>
          <a:p>
            <a:pPr marL="0" indent="0">
              <a:buFont typeface="Arial" panose="020B0604020202020204" pitchFamily="34" charset="0"/>
              <a:buNone/>
            </a:pPr>
            <a:r>
              <a:rPr lang="en-AU" b="0" dirty="0"/>
              <a:t> </a:t>
            </a:r>
          </a:p>
          <a:p>
            <a:pPr marL="171450" indent="-171450">
              <a:buFont typeface="Arial" panose="020B0604020202020204" pitchFamily="34" charset="0"/>
              <a:buChar char="•"/>
            </a:pPr>
            <a:endParaRPr lang="en-AU" b="0" dirty="0"/>
          </a:p>
          <a:p>
            <a:pPr marL="0" indent="0">
              <a:buFont typeface="Arial" panose="020B0604020202020204" pitchFamily="34" charset="0"/>
              <a:buNone/>
            </a:pPr>
            <a:endParaRPr lang="en-AU" b="0" dirty="0"/>
          </a:p>
          <a:p>
            <a:endParaRPr lang="en-AU" b="0" dirty="0"/>
          </a:p>
          <a:p>
            <a:endParaRPr lang="en-AU" b="1" dirty="0"/>
          </a:p>
        </p:txBody>
      </p:sp>
      <p:sp>
        <p:nvSpPr>
          <p:cNvPr id="5" name="Slide Number Placeholder 3">
            <a:extLst>
              <a:ext uri="{FF2B5EF4-FFF2-40B4-BE49-F238E27FC236}">
                <a16:creationId xmlns:a16="http://schemas.microsoft.com/office/drawing/2014/main" id="{B3FE6FA5-65D7-D614-686E-B212B5E7D319}"/>
              </a:ext>
            </a:extLst>
          </p:cNvPr>
          <p:cNvSpPr>
            <a:spLocks noGrp="1"/>
          </p:cNvSpPr>
          <p:nvPr>
            <p:ph type="sldNum" sz="quarter" idx="5"/>
          </p:nvPr>
        </p:nvSpPr>
        <p:spPr>
          <a:xfrm>
            <a:off x="3855838" y="9440646"/>
            <a:ext cx="2949787" cy="496967"/>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21</a:t>
            </a:fld>
            <a:endParaRPr kumimoji="0" lang="en-AU"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9031386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When incorporating the</a:t>
            </a:r>
            <a:r>
              <a:rPr lang="en-AU" b="1" dirty="0"/>
              <a:t> </a:t>
            </a:r>
            <a:r>
              <a:rPr lang="en-AU" dirty="0"/>
              <a:t>Asia and Australia’s engagement with Asia CCP, it is important to use language that </a:t>
            </a:r>
            <a:r>
              <a:rPr lang="en-AU" b="0" dirty="0"/>
              <a:t>acknowledges interconnections, promotes understanding of cultural diversity and empowers students to engage thoughtfully with Asia.</a:t>
            </a:r>
          </a:p>
          <a:p>
            <a:pPr marL="171450" indent="-171450">
              <a:buFont typeface="Arial" panose="020B0604020202020204" pitchFamily="34" charset="0"/>
              <a:buChar char="•"/>
            </a:pPr>
            <a:r>
              <a:rPr lang="en-AU" dirty="0"/>
              <a:t>The language used in planning, teaching and assessing shapes how students see Australia’s place within the Asia–Pacific region</a:t>
            </a:r>
            <a:r>
              <a:rPr lang="en-AU" b="0" dirty="0"/>
              <a:t>,</a:t>
            </a:r>
            <a:r>
              <a:rPr lang="en-AU" dirty="0"/>
              <a:t> and the ways they can actively engage with its peoples, cultures and economies. </a:t>
            </a:r>
          </a:p>
          <a:p>
            <a:pPr marL="171450" indent="-171450">
              <a:buFont typeface="Arial" panose="020B0604020202020204" pitchFamily="34" charset="0"/>
              <a:buChar char="•"/>
            </a:pPr>
            <a:r>
              <a:rPr lang="en-AU" dirty="0"/>
              <a:t>Language should reflect the intent of the CCP and help students develop </a:t>
            </a:r>
            <a:r>
              <a:rPr lang="en-AU" b="0" dirty="0"/>
              <a:t>future-focused, intercultural and globally aware thinking.</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dirty="0"/>
          </a:p>
        </p:txBody>
      </p:sp>
      <p:sp>
        <p:nvSpPr>
          <p:cNvPr id="5" name="Slide Number Placeholder 3">
            <a:extLst>
              <a:ext uri="{FF2B5EF4-FFF2-40B4-BE49-F238E27FC236}">
                <a16:creationId xmlns:a16="http://schemas.microsoft.com/office/drawing/2014/main" id="{0B0CE1CD-4D71-B91F-CC2E-B777FE1248A6}"/>
              </a:ext>
            </a:extLst>
          </p:cNvPr>
          <p:cNvSpPr>
            <a:spLocks noGrp="1"/>
          </p:cNvSpPr>
          <p:nvPr>
            <p:ph type="sldNum" sz="quarter" idx="5"/>
          </p:nvPr>
        </p:nvSpPr>
        <p:spPr>
          <a:xfrm>
            <a:off x="3855838" y="9440646"/>
            <a:ext cx="2949787" cy="496967"/>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22</a:t>
            </a:fld>
            <a:endParaRPr kumimoji="0" lang="en-AU"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5521850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DC619-67E3-E22F-63EC-322577A1D62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509BC0-CC14-17FD-93DE-DD6372428BF2}"/>
              </a:ext>
            </a:extLst>
          </p:cNvPr>
          <p:cNvSpPr>
            <a:spLocks noGrp="1"/>
          </p:cNvSpPr>
          <p:nvPr>
            <p:ph type="sldNum" sz="quarter" idx="5"/>
          </p:nvPr>
        </p:nvSpPr>
        <p:spPr/>
        <p:txBody>
          <a:bodyPr/>
          <a:lstStyle/>
          <a:p>
            <a:fld id="{7DC8D554-20BD-45E3-8F8F-C854CD9EEC52}" type="slidenum">
              <a:rPr lang="en-AU" smtClean="0"/>
              <a:pPr/>
              <a:t>23</a:t>
            </a:fld>
            <a:endParaRPr lang="en-AU" dirty="0"/>
          </a:p>
        </p:txBody>
      </p:sp>
      <p:sp>
        <p:nvSpPr>
          <p:cNvPr id="6" name="Slide Image Placeholder 5">
            <a:extLst>
              <a:ext uri="{FF2B5EF4-FFF2-40B4-BE49-F238E27FC236}">
                <a16:creationId xmlns:a16="http://schemas.microsoft.com/office/drawing/2014/main" id="{CCC639C8-CDBA-84C1-0F7C-A7951CD48260}"/>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537113E2-6B3C-800A-48E5-DEDD91652776}"/>
              </a:ext>
            </a:extLst>
          </p:cNvPr>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38962817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0" dirty="0">
                <a:latin typeface="Arial" panose="020B0604020202020204" pitchFamily="34" charset="0"/>
                <a:cs typeface="Arial" panose="020B0604020202020204" pitchFamily="34" charset="0"/>
              </a:rPr>
              <a:t>Explore the </a:t>
            </a:r>
            <a:r>
              <a:rPr lang="en-US" b="0" i="0" dirty="0">
                <a:solidFill>
                  <a:srgbClr val="111111"/>
                </a:solidFill>
                <a:effectLst/>
                <a:latin typeface="Arial" panose="020B0604020202020204" pitchFamily="34" charset="0"/>
                <a:cs typeface="Arial" panose="020B0604020202020204" pitchFamily="34" charset="0"/>
              </a:rPr>
              <a:t>QCAA</a:t>
            </a:r>
            <a:r>
              <a:rPr lang="en-US" b="0" dirty="0">
                <a:latin typeface="Arial" panose="020B0604020202020204" pitchFamily="34" charset="0"/>
                <a:cs typeface="Arial" panose="020B0604020202020204" pitchFamily="34" charset="0"/>
              </a:rPr>
              <a:t> website to locate key resources to support educators in planning and embedding the CCPs. These include the advice and resource documents for the CCPs.</a:t>
            </a:r>
          </a:p>
          <a:p>
            <a:pPr>
              <a:defRPr/>
            </a:pPr>
            <a:endParaRPr lang="en-US" b="1" dirty="0">
              <a:solidFill>
                <a:srgbClr val="444444"/>
              </a:solidFill>
              <a:latin typeface="Arial" panose="020B0604020202020204" pitchFamily="34" charset="0"/>
              <a:cs typeface="Arial" panose="020B0604020202020204" pitchFamily="34" charset="0"/>
            </a:endParaRPr>
          </a:p>
          <a:p>
            <a:pPr>
              <a:buFont typeface="Arial" panose="020B0604020202020204" pitchFamily="34" charset="0"/>
              <a:defRPr/>
            </a:pPr>
            <a:r>
              <a:rPr lang="en-US" sz="1000" b="0" dirty="0"/>
              <a:t>Source: https://www.qcaa.qld.edu.au/p-10/aciq/version-9/cross-curriculum-priorities</a:t>
            </a: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24</a:t>
            </a:fld>
            <a:endParaRPr lang="en-AU" dirty="0"/>
          </a:p>
        </p:txBody>
      </p:sp>
    </p:spTree>
    <p:extLst>
      <p:ext uri="{BB962C8B-B14F-4D97-AF65-F5344CB8AC3E}">
        <p14:creationId xmlns:p14="http://schemas.microsoft.com/office/powerpoint/2010/main" val="29932955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FF60D-B30A-1735-6786-DCA227A326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706FF8-FA2E-A9FB-E94F-2322DD7600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A0F5F0-863E-25C3-BB29-7EF71ACFAA6B}"/>
              </a:ext>
            </a:extLst>
          </p:cNvPr>
          <p:cNvSpPr>
            <a:spLocks noGrp="1"/>
          </p:cNvSpPr>
          <p:nvPr>
            <p:ph type="body"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EF61B860-9284-6272-1BBD-05CD35B75DA8}"/>
              </a:ext>
            </a:extLst>
          </p:cNvPr>
          <p:cNvSpPr>
            <a:spLocks noGrp="1"/>
          </p:cNvSpPr>
          <p:nvPr>
            <p:ph type="sldNum" sz="quarter" idx="5"/>
          </p:nvPr>
        </p:nvSpPr>
        <p:spPr/>
        <p:txBody>
          <a:bodyPr/>
          <a:lstStyle/>
          <a:p>
            <a:pPr>
              <a:defRPr/>
            </a:pPr>
            <a:fld id="{7DC8D554-20BD-45E3-8F8F-C854CD9EEC52}" type="slidenum">
              <a:rPr lang="en-AU" smtClean="0"/>
              <a:pPr>
                <a:defRPr/>
              </a:pPr>
              <a:t>25</a:t>
            </a:fld>
            <a:endParaRPr lang="en-AU" dirty="0"/>
          </a:p>
        </p:txBody>
      </p:sp>
    </p:spTree>
    <p:extLst>
      <p:ext uri="{BB962C8B-B14F-4D97-AF65-F5344CB8AC3E}">
        <p14:creationId xmlns:p14="http://schemas.microsoft.com/office/powerpoint/2010/main" val="16852933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26</a:t>
            </a:fld>
            <a:endParaRPr lang="en-AU" dirty="0"/>
          </a:p>
        </p:txBody>
      </p:sp>
    </p:spTree>
    <p:extLst>
      <p:ext uri="{BB962C8B-B14F-4D97-AF65-F5344CB8AC3E}">
        <p14:creationId xmlns:p14="http://schemas.microsoft.com/office/powerpoint/2010/main" val="12263252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AU"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a:defRPr/>
            </a:pPr>
            <a:fld id="{7DC8D554-20BD-45E3-8F8F-C854CD9EEC52}" type="slidenum">
              <a:rPr lang="en-AU" smtClean="0"/>
              <a:pPr>
                <a:defRPr/>
              </a:pPr>
              <a:t>27</a:t>
            </a:fld>
            <a:endParaRPr lang="en-AU" dirty="0"/>
          </a:p>
        </p:txBody>
      </p:sp>
    </p:spTree>
    <p:extLst>
      <p:ext uri="{BB962C8B-B14F-4D97-AF65-F5344CB8AC3E}">
        <p14:creationId xmlns:p14="http://schemas.microsoft.com/office/powerpoint/2010/main" val="20005880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5"/>
          </p:nvPr>
        </p:nvSpPr>
        <p:spPr/>
        <p:txBody>
          <a:bodyPr/>
          <a:lstStyle/>
          <a:p>
            <a:pPr lvl="0"/>
            <a:fld id="{7DC8D554-20BD-45E3-8F8F-C854CD9EEC52}" type="slidenum">
              <a:rPr lang="en-AU" noProof="0" smtClean="0"/>
              <a:pPr lvl="0"/>
              <a:t>28</a:t>
            </a:fld>
            <a:endParaRPr lang="en-AU" noProof="0" dirty="0"/>
          </a:p>
        </p:txBody>
      </p:sp>
      <p:sp>
        <p:nvSpPr>
          <p:cNvPr id="6" name="Slide Image Placeholder 5">
            <a:extLst>
              <a:ext uri="{FF2B5EF4-FFF2-40B4-BE49-F238E27FC236}">
                <a16:creationId xmlns:a16="http://schemas.microsoft.com/office/drawing/2014/main" id="{949C15C8-B81E-8EFC-1F62-199D0C312477}"/>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7799121-6854-B441-2C94-28B49F57834F}"/>
              </a:ext>
            </a:extLst>
          </p:cNvPr>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8030301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5"/>
          </p:nvPr>
        </p:nvSpPr>
        <p:spPr/>
        <p:txBody>
          <a:bodyPr/>
          <a:lstStyle/>
          <a:p>
            <a:pPr lvl="0"/>
            <a:fld id="{7DC8D554-20BD-45E3-8F8F-C854CD9EEC52}" type="slidenum">
              <a:rPr lang="en-AU" noProof="0" smtClean="0"/>
              <a:pPr lvl="0"/>
              <a:t>29</a:t>
            </a:fld>
            <a:endParaRPr lang="en-AU" noProof="0" dirty="0"/>
          </a:p>
        </p:txBody>
      </p:sp>
      <p:sp>
        <p:nvSpPr>
          <p:cNvPr id="6" name="Slide Image Placeholder 5">
            <a:extLst>
              <a:ext uri="{FF2B5EF4-FFF2-40B4-BE49-F238E27FC236}">
                <a16:creationId xmlns:a16="http://schemas.microsoft.com/office/drawing/2014/main" id="{FE6C269A-3A07-F9E0-55F6-C2936B2FF4F6}"/>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BE911805-C676-10B2-B375-27D2716D4408}"/>
              </a:ext>
            </a:extLst>
          </p:cNvPr>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357079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A844E-6A34-E93F-96CD-E2F975BF37A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5A2D8EA-FADF-431B-81FA-9C4777E75BC2}"/>
              </a:ext>
            </a:extLst>
          </p:cNvPr>
          <p:cNvSpPr>
            <a:spLocks noGrp="1"/>
          </p:cNvSpPr>
          <p:nvPr>
            <p:ph type="sldNum" sz="quarter" idx="5"/>
          </p:nvPr>
        </p:nvSpPr>
        <p:spPr/>
        <p:txBody>
          <a:bodyPr/>
          <a:lstStyle/>
          <a:p>
            <a:fld id="{7DC8D554-20BD-45E3-8F8F-C854CD9EEC52}" type="slidenum">
              <a:rPr lang="en-AU" smtClean="0"/>
              <a:pPr/>
              <a:t>3</a:t>
            </a:fld>
            <a:endParaRPr lang="en-AU" dirty="0"/>
          </a:p>
        </p:txBody>
      </p:sp>
      <p:sp>
        <p:nvSpPr>
          <p:cNvPr id="6" name="Slide Image Placeholder 5">
            <a:extLst>
              <a:ext uri="{FF2B5EF4-FFF2-40B4-BE49-F238E27FC236}">
                <a16:creationId xmlns:a16="http://schemas.microsoft.com/office/drawing/2014/main" id="{8BC90809-C08D-BEA5-0174-E236AB310AA6}"/>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FF63A86A-1095-6154-5E27-66CCC3E99E5C}"/>
              </a:ext>
            </a:extLst>
          </p:cNvPr>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886571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The Australian Curriculum v9.0 has a three-dimensional structure consisting of eight learning areas, seven general capabilities (GCs) and three cross-curriculum priorities. </a:t>
            </a:r>
            <a:r>
              <a:rPr lang="en-US" sz="12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CCPs and GCs are incorporated in learning area content in ways that are appropriate and authentic; they are not separate learning areas or subjects.</a:t>
            </a:r>
            <a:r>
              <a:rPr lang="en-US" sz="1200" b="0" i="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4</a:t>
            </a:fld>
            <a:endParaRPr kumimoji="0" lang="en-AU"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706219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200" dirty="0">
                <a:cs typeface="Arial"/>
              </a:rPr>
              <a:t>This diagram, developed by ACARA, represents the structure of the </a:t>
            </a:r>
            <a:r>
              <a:rPr lang="en-AU" sz="1200" dirty="0"/>
              <a:t>Asia and Australia’s engagement with Asia CCP.</a:t>
            </a:r>
            <a:endParaRPr lang="en-AU" sz="1200" b="0" noProof="0" dirty="0">
              <a:latin typeface="+mn-lt"/>
            </a:endParaRPr>
          </a:p>
          <a:p>
            <a:pPr marL="171450" indent="-171450">
              <a:buFont typeface="Arial" panose="020B0604020202020204" pitchFamily="34" charset="0"/>
              <a:buChar char="•"/>
            </a:pPr>
            <a:r>
              <a:rPr lang="en-AU" sz="1200" dirty="0">
                <a:ea typeface="Calibri"/>
                <a:cs typeface="Arial"/>
              </a:rPr>
              <a:t>It illustrates three distinct sections, known as sets of organising ideas.</a:t>
            </a:r>
            <a:endParaRPr lang="en-AU" sz="1200" noProof="0" dirty="0">
              <a:effectLst/>
              <a:latin typeface="+mn-lt"/>
              <a:ea typeface="Calibri" panose="020F0502020204030204" pitchFamily="34" charset="0"/>
              <a:cs typeface="Arial" panose="020B0604020202020204" pitchFamily="34" charset="0"/>
            </a:endParaRPr>
          </a:p>
          <a:p>
            <a:pPr marL="171450" indent="-171450">
              <a:buFont typeface="Arial" panose="020B0604020202020204" pitchFamily="34" charset="0"/>
              <a:buChar char="•"/>
            </a:pPr>
            <a:r>
              <a:rPr lang="en-AU" sz="1200" dirty="0">
                <a:latin typeface="Arial"/>
                <a:ea typeface="Calibri"/>
                <a:cs typeface="Arial"/>
              </a:rPr>
              <a:t>Each CCP includes its own diagram, outlining the specific elements within that priority.</a:t>
            </a:r>
          </a:p>
          <a:p>
            <a:pPr marL="171450" indent="-171450">
              <a:buFont typeface="Arial" panose="020B0604020202020204" pitchFamily="34" charset="0"/>
              <a:buChar char="•"/>
            </a:pPr>
            <a:endParaRPr lang="en-AU" sz="1200" dirty="0">
              <a:latin typeface="Arial"/>
              <a:ea typeface="Calibri"/>
              <a:cs typeface="Arial"/>
            </a:endParaRPr>
          </a:p>
          <a:p>
            <a:pPr marL="0" indent="0">
              <a:buFont typeface="Arial" panose="020B0604020202020204" pitchFamily="34" charset="0"/>
              <a:buNone/>
            </a:pPr>
            <a:r>
              <a:rPr lang="en-AU" sz="1000" dirty="0">
                <a:latin typeface="Arial"/>
                <a:ea typeface="Calibri"/>
                <a:cs typeface="Arial"/>
              </a:rPr>
              <a:t>Source: https://www.australiancurriculum.edu.au/curriculum-information/understand-this-cross-curriculum-priority/asia-and-australias-engagement-with-asia</a:t>
            </a:r>
            <a:endParaRPr lang="en-AU" sz="1000" dirty="0">
              <a:latin typeface="Arial"/>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5</a:t>
            </a:fld>
            <a:endParaRPr lang="en-AU" dirty="0"/>
          </a:p>
        </p:txBody>
      </p:sp>
    </p:spTree>
    <p:extLst>
      <p:ext uri="{BB962C8B-B14F-4D97-AF65-F5344CB8AC3E}">
        <p14:creationId xmlns:p14="http://schemas.microsoft.com/office/powerpoint/2010/main" val="1343704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728F7-0503-AE0B-43C3-415BC2AB93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69E59E-B239-BDD4-C322-647BF3DF52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26EAAE-D0D2-E711-DFE4-A661A2E9F422}"/>
              </a:ext>
            </a:extLst>
          </p:cNvPr>
          <p:cNvSpPr>
            <a:spLocks noGrp="1"/>
          </p:cNvSpPr>
          <p:nvPr>
            <p:ph type="body" idx="1"/>
          </p:nvPr>
        </p:nvSpPr>
        <p:spPr/>
        <p:txBody>
          <a:bodyPr/>
          <a:lstStyle/>
          <a:p>
            <a:pPr marL="171450" indent="-171450">
              <a:buFont typeface="Arial" panose="020B0604020202020204" pitchFamily="34" charset="0"/>
              <a:buChar char="•"/>
            </a:pPr>
            <a:r>
              <a:rPr lang="en-AU" sz="1200" b="0" i="0" noProof="0" dirty="0">
                <a:latin typeface="+mn-lt"/>
              </a:rPr>
              <a:t>The Asia and Australia’s engagement with Asia CCP is structured according to three sets of organising ideas:</a:t>
            </a:r>
          </a:p>
          <a:p>
            <a:pPr marL="531450" lvl="2" indent="-171450">
              <a:buFont typeface="Courier New" panose="02070309020205020404" pitchFamily="49" charset="0"/>
              <a:buChar char="­"/>
            </a:pPr>
            <a:r>
              <a:rPr lang="en-AU" sz="1200" b="0" i="0" noProof="0" dirty="0">
                <a:latin typeface="+mn-lt"/>
              </a:rPr>
              <a:t>Knowing Asia and its diversity</a:t>
            </a:r>
            <a:endParaRPr lang="en-AU" sz="1200" b="0" i="0" noProof="0" dirty="0">
              <a:latin typeface="+mn-lt"/>
              <a:cs typeface="Arial"/>
            </a:endParaRPr>
          </a:p>
          <a:p>
            <a:pPr marL="531450" lvl="2" indent="-171450">
              <a:buFont typeface="Courier New" panose="02070309020205020404" pitchFamily="49" charset="0"/>
              <a:buChar char="­"/>
            </a:pPr>
            <a:r>
              <a:rPr lang="en-AU" sz="1200" b="0" i="0" noProof="0" dirty="0">
                <a:latin typeface="+mn-lt"/>
              </a:rPr>
              <a:t>Understanding Asia’s global significance</a:t>
            </a:r>
            <a:endParaRPr lang="en-AU" sz="1200" b="0" i="0" noProof="0" dirty="0">
              <a:latin typeface="+mn-lt"/>
              <a:cs typeface="Arial"/>
            </a:endParaRPr>
          </a:p>
          <a:p>
            <a:pPr marL="531450" lvl="2" indent="-171450">
              <a:buFont typeface="Courier New" panose="02070309020205020404" pitchFamily="49" charset="0"/>
              <a:buChar char="­"/>
            </a:pPr>
            <a:r>
              <a:rPr lang="en-AU" sz="1200" b="0" i="0" noProof="0" dirty="0">
                <a:latin typeface="+mn-lt"/>
              </a:rPr>
              <a:t>Growing Asia–Australia engagement.</a:t>
            </a:r>
            <a:endParaRPr lang="en-AU" sz="1200" b="0" i="0" noProof="0" dirty="0">
              <a:latin typeface="+mn-lt"/>
              <a:cs typeface="Arial"/>
            </a:endParaRPr>
          </a:p>
          <a:p>
            <a:pPr marL="171450" lvl="1" indent="-171450">
              <a:buFont typeface="Arial" panose="020B0604020202020204" pitchFamily="34" charset="0"/>
              <a:buChar char="•"/>
            </a:pPr>
            <a:r>
              <a:rPr lang="en-AU" sz="1200" b="0" i="0" noProof="0" dirty="0">
                <a:latin typeface="+mn-lt"/>
                <a:cs typeface="Arial"/>
              </a:rPr>
              <a:t>Each set of organising ideas is then broken down into organising ideas.</a:t>
            </a:r>
            <a:endParaRPr lang="en-AU" sz="1200" b="0" i="0" noProof="0" dirty="0">
              <a:latin typeface="+mn-lt"/>
            </a:endParaRPr>
          </a:p>
        </p:txBody>
      </p:sp>
      <p:sp>
        <p:nvSpPr>
          <p:cNvPr id="4" name="Slide Number Placeholder 3">
            <a:extLst>
              <a:ext uri="{FF2B5EF4-FFF2-40B4-BE49-F238E27FC236}">
                <a16:creationId xmlns:a16="http://schemas.microsoft.com/office/drawing/2014/main" id="{CFAB8722-03E7-82E6-34D7-1E9DF7C0AE50}"/>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7DC8D554-20BD-45E3-8F8F-C854CD9EEC52}" type="slidenum">
              <a:rPr kumimoji="0" lang="en-AU"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6</a:t>
            </a:fld>
            <a:endParaRPr kumimoji="0" lang="en-AU"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409422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organising ideas highlight</a:t>
            </a:r>
            <a:r>
              <a:rPr lang="en-US" dirty="0"/>
              <a:t> key knowledge, understanding, and skills related to Asia and Australia’s engagement with Asia.</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cs typeface="Arial"/>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000" dirty="0">
                <a:cs typeface="Arial"/>
              </a:rPr>
              <a:t>Source: </a:t>
            </a:r>
            <a:r>
              <a:rPr lang="en-AU" sz="1000" dirty="0">
                <a:latin typeface="+mn-lt"/>
                <a:ea typeface="Calibri"/>
                <a:cs typeface="Arial"/>
              </a:rPr>
              <a:t>https://www.australiancurriculum.edu.au/curriculum-information/understand-this-cross-curriculum-priority/asia-and-australias-engagement-with-asia</a:t>
            </a:r>
            <a:endParaRPr lang="en-US" sz="1000" dirty="0">
              <a:cs typeface="Arial"/>
            </a:endParaRP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7</a:t>
            </a:fld>
            <a:endParaRPr lang="en-AU" dirty="0"/>
          </a:p>
        </p:txBody>
      </p:sp>
    </p:spTree>
    <p:extLst>
      <p:ext uri="{BB962C8B-B14F-4D97-AF65-F5344CB8AC3E}">
        <p14:creationId xmlns:p14="http://schemas.microsoft.com/office/powerpoint/2010/main" val="9429834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D46AF-49F3-B0B4-2E58-BD0197F4FAD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E0A598-0192-8049-EADD-E21FDD3AA9B6}"/>
              </a:ext>
            </a:extLst>
          </p:cNvPr>
          <p:cNvSpPr>
            <a:spLocks noGrp="1"/>
          </p:cNvSpPr>
          <p:nvPr>
            <p:ph type="sldNum" sz="quarter" idx="5"/>
          </p:nvPr>
        </p:nvSpPr>
        <p:spPr/>
        <p:txBody>
          <a:bodyPr/>
          <a:lstStyle/>
          <a:p>
            <a:fld id="{7DC8D554-20BD-45E3-8F8F-C854CD9EEC52}" type="slidenum">
              <a:rPr lang="en-AU" smtClean="0"/>
              <a:pPr/>
              <a:t>8</a:t>
            </a:fld>
            <a:endParaRPr lang="en-AU" dirty="0"/>
          </a:p>
        </p:txBody>
      </p:sp>
      <p:sp>
        <p:nvSpPr>
          <p:cNvPr id="6" name="Slide Image Placeholder 5">
            <a:extLst>
              <a:ext uri="{FF2B5EF4-FFF2-40B4-BE49-F238E27FC236}">
                <a16:creationId xmlns:a16="http://schemas.microsoft.com/office/drawing/2014/main" id="{06CE3FB6-E2D2-05B7-5E41-03178B3C0BB2}"/>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E8BC2488-578C-67C5-DA3D-B7613D2991F3}"/>
              </a:ext>
            </a:extLst>
          </p:cNvPr>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3112034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720" y="4783307"/>
            <a:ext cx="5445760" cy="4897722"/>
          </a:xfrm>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100" b="0" i="0" dirty="0">
                <a:solidFill>
                  <a:schemeClr val="tx1"/>
                </a:solidFill>
                <a:effectLst/>
                <a:latin typeface="+mn-lt"/>
                <a:cs typeface="Arial"/>
              </a:rPr>
              <a:t>The Key connections section of the Australian Curriculum v9.0 provides information on how the Asia and Australia’s engagement with Asia CCP may be developed within each learning area.</a:t>
            </a:r>
            <a:endParaRPr lang="en-US" sz="1100" b="0" i="0" dirty="0">
              <a:solidFill>
                <a:schemeClr val="tx1"/>
              </a:solidFill>
              <a:effectLst/>
              <a:latin typeface="+mn-lt"/>
              <a:cs typeface="Arial" panose="020B0604020202020204" pitchFamily="34" charset="0"/>
            </a:endParaRPr>
          </a:p>
          <a:p>
            <a:pPr marL="171450" marR="0" lvl="0" indent="-171450" algn="l" defTabSz="914400" rtl="0" eaLnBrk="0" fontAlgn="base" latinLnBrk="0" hangingPunct="0">
              <a:lnSpc>
                <a:spcPct val="107000"/>
              </a:lnSpc>
              <a:spcBef>
                <a:spcPct val="30000"/>
              </a:spcBef>
              <a:spcAft>
                <a:spcPts val="0"/>
              </a:spcAft>
              <a:buClrTx/>
              <a:buSzTx/>
              <a:buFont typeface="Arial" panose="020B0604020202020204" pitchFamily="34" charset="0"/>
              <a:buChar char="•"/>
              <a:tabLst/>
              <a:defRPr/>
            </a:pPr>
            <a:r>
              <a:rPr lang="en-US" sz="1100" b="0" i="0" dirty="0">
                <a:solidFill>
                  <a:srgbClr val="000000"/>
                </a:solidFill>
                <a:effectLst/>
                <a:latin typeface="+mn-lt"/>
                <a:cs typeface="Arial" panose="020B0604020202020204" pitchFamily="34" charset="0"/>
              </a:rPr>
              <a:t>This section is found under the Understand this cross-curriculum priority section of the Australian Curriculum website. </a:t>
            </a:r>
          </a:p>
          <a:p>
            <a:pPr marL="171450" marR="0" lvl="0" indent="-171450" algn="l" defTabSz="914400" rtl="0" eaLnBrk="0" fontAlgn="base" latinLnBrk="0" hangingPunct="0">
              <a:lnSpc>
                <a:spcPct val="107000"/>
              </a:lnSpc>
              <a:spcBef>
                <a:spcPct val="30000"/>
              </a:spcBef>
              <a:spcAft>
                <a:spcPts val="0"/>
              </a:spcAft>
              <a:buClrTx/>
              <a:buSzTx/>
              <a:buFont typeface="Arial" panose="020B0604020202020204" pitchFamily="34" charset="0"/>
              <a:buChar char="•"/>
              <a:tabLst/>
              <a:defRPr/>
            </a:pPr>
            <a:r>
              <a:rPr lang="en-AU" sz="1100" dirty="0">
                <a:latin typeface="+mn-lt"/>
              </a:rPr>
              <a:t>The example for Humanities and Social Sciences (HASS) highlights </a:t>
            </a:r>
            <a:r>
              <a:rPr lang="en-AU" sz="1100" b="0" i="0" u="none" strike="noStrike" kern="1200" dirty="0">
                <a:solidFill>
                  <a:schemeClr val="tx1"/>
                </a:solidFill>
                <a:effectLst/>
                <a:latin typeface="+mn-lt"/>
                <a:ea typeface="+mn-ea"/>
                <a:cs typeface="+mn-cs"/>
              </a:rPr>
              <a:t>how students explore the diversity of cultures, values, beliefs, histories and environments across the Asia region. They consider how these influence interactions between people and the development of social, economic, political and cultural systems.</a:t>
            </a:r>
            <a:r>
              <a:rPr lang="en-US" sz="1100" b="0" i="0" kern="1200" dirty="0">
                <a:solidFill>
                  <a:schemeClr val="tx1"/>
                </a:solidFill>
                <a:effectLst/>
                <a:latin typeface="+mn-lt"/>
                <a:ea typeface="+mn-ea"/>
                <a:cs typeface="+mn-cs"/>
              </a:rPr>
              <a:t>​</a:t>
            </a:r>
          </a:p>
          <a:p>
            <a:pPr marL="171450" marR="0" lvl="0" indent="-171450" algn="l" defTabSz="914400" rtl="0" eaLnBrk="0" fontAlgn="base" latinLnBrk="0" hangingPunct="0">
              <a:lnSpc>
                <a:spcPct val="107000"/>
              </a:lnSpc>
              <a:spcBef>
                <a:spcPct val="30000"/>
              </a:spcBef>
              <a:spcAft>
                <a:spcPts val="0"/>
              </a:spcAft>
              <a:buClrTx/>
              <a:buSzTx/>
              <a:buFont typeface="Arial" panose="020B0604020202020204" pitchFamily="34" charset="0"/>
              <a:buChar char="•"/>
              <a:tabLst/>
              <a:defRPr/>
            </a:pPr>
            <a:r>
              <a:rPr lang="en-US" sz="1100" dirty="0">
                <a:solidFill>
                  <a:schemeClr val="tx1"/>
                </a:solidFill>
                <a:latin typeface="+mn-lt"/>
                <a:cs typeface="Arial" panose="020B0604020202020204" pitchFamily="34" charset="0"/>
              </a:rPr>
              <a:t>When developing teaching and learning sequences that address this priority, teachers are also encouraged to: </a:t>
            </a:r>
          </a:p>
          <a:p>
            <a:pPr marL="530860" lvl="2" indent="-171450">
              <a:buFont typeface="Arial" panose="020B0604020202020204" pitchFamily="34" charset="0"/>
              <a:buChar char="−"/>
            </a:pPr>
            <a:r>
              <a:rPr lang="en-US" sz="1100" dirty="0">
                <a:solidFill>
                  <a:schemeClr val="tx1"/>
                </a:solidFill>
                <a:latin typeface="+mn-lt"/>
                <a:cs typeface="Arial" panose="020B0604020202020204" pitchFamily="34" charset="0"/>
              </a:rPr>
              <a:t>draw on their school’s context to support and inform the engagement of the capability within their individual setting </a:t>
            </a:r>
          </a:p>
          <a:p>
            <a:pPr marL="530860" lvl="2" indent="-171450">
              <a:buFont typeface="Arial" panose="020B0604020202020204" pitchFamily="34" charset="0"/>
              <a:buChar char="−"/>
            </a:pPr>
            <a:r>
              <a:rPr lang="en-US" sz="1100" dirty="0">
                <a:solidFill>
                  <a:schemeClr val="tx1"/>
                </a:solidFill>
                <a:latin typeface="+mn-lt"/>
                <a:cs typeface="Arial" panose="020B0604020202020204" pitchFamily="34" charset="0"/>
              </a:rPr>
              <a:t>use the elements of the priority as scaffolding to develop and enrich content knowledge, understanding and skills within the learning area/s. </a:t>
            </a:r>
          </a:p>
          <a:p>
            <a:pPr rtl="0" fontAlgn="base"/>
            <a:endParaRPr lang="en-AU" sz="1200" b="0" i="0" u="none" strike="noStrike" kern="1200" dirty="0">
              <a:solidFill>
                <a:schemeClr val="tx1"/>
              </a:solidFill>
              <a:effectLst/>
              <a:latin typeface="+mn-lt"/>
              <a:ea typeface="+mn-ea"/>
              <a:cs typeface="+mn-cs"/>
            </a:endParaRPr>
          </a:p>
          <a:p>
            <a:pPr rtl="0" fontAlgn="base"/>
            <a:r>
              <a:rPr lang="en-AU" sz="1000" b="0" i="0" u="none" strike="noStrike" kern="1200" dirty="0">
                <a:solidFill>
                  <a:schemeClr val="tx1"/>
                </a:solidFill>
                <a:effectLst/>
                <a:latin typeface="+mn-lt"/>
                <a:ea typeface="+mn-ea"/>
                <a:cs typeface="+mn-cs"/>
              </a:rPr>
              <a:t>Source: https://www.australiancurriculum.edu.au/curriculum-information/understand-this-cross-curriculum-priority/asia-and-australias-engagement-with-asia#accordion-f4be89675c-item-3e91ef7beb</a:t>
            </a:r>
            <a:endParaRPr lang="en-US" sz="1000" b="0" i="0" dirty="0">
              <a:solidFill>
                <a:schemeClr val="tx1"/>
              </a:solidFill>
              <a:effectLst/>
              <a:latin typeface="+mn-lt"/>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7DC8D554-20BD-45E3-8F8F-C854CD9EEC52}" type="slidenum">
              <a:rPr lang="en-AU" smtClean="0"/>
              <a:pPr>
                <a:defRPr/>
              </a:pPr>
              <a:t>9</a:t>
            </a:fld>
            <a:endParaRPr lang="en-AU" dirty="0"/>
          </a:p>
        </p:txBody>
      </p:sp>
    </p:spTree>
    <p:extLst>
      <p:ext uri="{BB962C8B-B14F-4D97-AF65-F5344CB8AC3E}">
        <p14:creationId xmlns:p14="http://schemas.microsoft.com/office/powerpoint/2010/main" val="27100398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www.qcaa.qld.edu.au/copyright" TargetMode="External"/><Relationship Id="rId2" Type="http://schemas.openxmlformats.org/officeDocument/2006/relationships/hyperlink" Target="https://creativecommons.org/licenses/by/4.0" TargetMode="External"/><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hyperlink" Target="https://www.qcaa.qld.edu.au/copyright" TargetMode="External"/></Relationships>
</file>

<file path=ppt/slideLayouts/_rels/slideLayout24.xml.rels><?xml version="1.0" encoding="UTF-8" standalone="yes"?>
<Relationships xmlns="http://schemas.openxmlformats.org/package/2006/relationships"><Relationship Id="rId8" Type="http://schemas.openxmlformats.org/officeDocument/2006/relationships/hyperlink" Target="https://www.instagram.com/myqce/" TargetMode="External"/><Relationship Id="rId13" Type="http://schemas.openxmlformats.org/officeDocument/2006/relationships/hyperlink" Target="https://www.linkedin.com/company/queensland-curriculum-and-assessment-authority" TargetMode="External"/><Relationship Id="rId3" Type="http://schemas.openxmlformats.org/officeDocument/2006/relationships/image" Target="../media/image7.svg"/><Relationship Id="rId7" Type="http://schemas.openxmlformats.org/officeDocument/2006/relationships/image" Target="../media/image11.svg"/><Relationship Id="rId12" Type="http://schemas.openxmlformats.org/officeDocument/2006/relationships/image" Target="../media/image13.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11" Type="http://schemas.openxmlformats.org/officeDocument/2006/relationships/image" Target="../media/image12.png"/><Relationship Id="rId5" Type="http://schemas.openxmlformats.org/officeDocument/2006/relationships/image" Target="../media/image9.svg"/><Relationship Id="rId10" Type="http://schemas.openxmlformats.org/officeDocument/2006/relationships/hyperlink" Target="http://www.facebook.com/qcaa.qld.edu.au" TargetMode="External"/><Relationship Id="rId4" Type="http://schemas.openxmlformats.org/officeDocument/2006/relationships/image" Target="../media/image8.png"/><Relationship Id="rId9" Type="http://schemas.openxmlformats.org/officeDocument/2006/relationships/hyperlink" Target="http://www.youtube.com/user/TheQCAA" TargetMode="Externa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www.qcaa.qld.edu.au/copyright" TargetMode="External"/><Relationship Id="rId2" Type="http://schemas.openxmlformats.org/officeDocument/2006/relationships/hyperlink" Target="https://creativecommons.org/licenses/by/4.0" TargetMode="External"/><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hyperlink" Target="https://www.qcaa.qld.edu.au/copyright" TargetMode="Externa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2.xml"/><Relationship Id="rId4" Type="http://schemas.openxmlformats.org/officeDocument/2006/relationships/image" Target="../media/image24.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jpeg"/><Relationship Id="rId1" Type="http://schemas.openxmlformats.org/officeDocument/2006/relationships/slideMaster" Target="../slideMasters/slideMaster2.xml"/><Relationship Id="rId4" Type="http://schemas.openxmlformats.org/officeDocument/2006/relationships/image" Target="../media/image24.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6.jpeg"/><Relationship Id="rId1" Type="http://schemas.openxmlformats.org/officeDocument/2006/relationships/slideMaster" Target="../slideMasters/slideMaster2.xml"/><Relationship Id="rId4" Type="http://schemas.openxmlformats.org/officeDocument/2006/relationships/image" Target="../media/image24.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7.jpeg"/><Relationship Id="rId1" Type="http://schemas.openxmlformats.org/officeDocument/2006/relationships/slideMaster" Target="../slideMasters/slideMaster2.xml"/><Relationship Id="rId4" Type="http://schemas.openxmlformats.org/officeDocument/2006/relationships/image" Target="../media/image24.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8.jpeg"/><Relationship Id="rId1" Type="http://schemas.openxmlformats.org/officeDocument/2006/relationships/slideMaster" Target="../slideMasters/slideMaster2.xml"/><Relationship Id="rId4" Type="http://schemas.openxmlformats.org/officeDocument/2006/relationships/image" Target="../media/image24.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9.jpeg"/><Relationship Id="rId1" Type="http://schemas.openxmlformats.org/officeDocument/2006/relationships/slideMaster" Target="../slideMasters/slideMaster2.xml"/><Relationship Id="rId4" Type="http://schemas.openxmlformats.org/officeDocument/2006/relationships/image" Target="../media/image2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0.jpeg"/><Relationship Id="rId1" Type="http://schemas.openxmlformats.org/officeDocument/2006/relationships/slideMaster" Target="../slideMasters/slideMaster2.xml"/><Relationship Id="rId4" Type="http://schemas.openxmlformats.org/officeDocument/2006/relationships/image" Target="../media/image24.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1.jpeg"/><Relationship Id="rId1" Type="http://schemas.openxmlformats.org/officeDocument/2006/relationships/slideMaster" Target="../slideMasters/slideMaster2.xml"/><Relationship Id="rId4" Type="http://schemas.openxmlformats.org/officeDocument/2006/relationships/image" Target="../media/image24.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2.jpeg"/><Relationship Id="rId1" Type="http://schemas.openxmlformats.org/officeDocument/2006/relationships/slideMaster" Target="../slideMasters/slideMaster2.xml"/><Relationship Id="rId4" Type="http://schemas.openxmlformats.org/officeDocument/2006/relationships/image" Target="../media/image24.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3.jpeg"/><Relationship Id="rId1" Type="http://schemas.openxmlformats.org/officeDocument/2006/relationships/slideMaster" Target="../slideMasters/slideMaster2.xml"/><Relationship Id="rId4" Type="http://schemas.openxmlformats.org/officeDocument/2006/relationships/image" Target="../media/image24.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4.jpeg"/><Relationship Id="rId1" Type="http://schemas.openxmlformats.org/officeDocument/2006/relationships/slideMaster" Target="../slideMasters/slideMaster2.xml"/><Relationship Id="rId4" Type="http://schemas.openxmlformats.org/officeDocument/2006/relationships/image" Target="../media/image2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5.jpeg"/><Relationship Id="rId1" Type="http://schemas.openxmlformats.org/officeDocument/2006/relationships/slideMaster" Target="../slideMasters/slideMaster2.xml"/><Relationship Id="rId4" Type="http://schemas.openxmlformats.org/officeDocument/2006/relationships/image" Target="../media/image24.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cknowledgment of Country: Growth through Learnin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875A55-C2B1-B33E-1759-D70FFB534D47}"/>
              </a:ext>
            </a:extLst>
          </p:cNvPr>
          <p:cNvSpPr txBox="1"/>
          <p:nvPr userDrawn="1"/>
        </p:nvSpPr>
        <p:spPr>
          <a:xfrm>
            <a:off x="326819" y="771525"/>
            <a:ext cx="4677229" cy="4108817"/>
          </a:xfrm>
          <a:prstGeom prst="rect">
            <a:avLst/>
          </a:prstGeom>
          <a:noFill/>
          <a:ln>
            <a:noFill/>
          </a:ln>
        </p:spPr>
        <p:txBody>
          <a:bodyPr wrap="square" lIns="0" tIns="0" rIns="0" bIns="0" rtlCol="0">
            <a:spAutoFit/>
          </a:bodyPr>
          <a:lstStyle/>
          <a:p>
            <a:pPr lvl="0"/>
            <a:r>
              <a:rPr lang="en-US" sz="1600" dirty="0">
                <a:solidFill>
                  <a:schemeClr val="tx1"/>
                </a:solidFill>
              </a:rPr>
              <a:t>The QCAA acknowledges the Traditional Owners </a:t>
            </a:r>
            <a:br>
              <a:rPr lang="en-US" sz="1600" dirty="0">
                <a:solidFill>
                  <a:schemeClr val="tx1"/>
                </a:solidFill>
              </a:rPr>
            </a:br>
            <a:r>
              <a:rPr lang="en-US" sz="1600" dirty="0">
                <a:solidFill>
                  <a:schemeClr val="tx1"/>
                </a:solidFill>
              </a:rPr>
              <a:t>and Traditional Custodians of the lands on which we meet today.</a:t>
            </a:r>
          </a:p>
          <a:p>
            <a:pPr lvl="0"/>
            <a:r>
              <a:rPr lang="en-US" sz="1600" dirty="0">
                <a:solidFill>
                  <a:schemeClr val="tx1"/>
                </a:solidFill>
              </a:rPr>
              <a:t>We pay our respects to their Elders and their descendants, who continue cultural and spiritual connections to Country, and we extend that respect to Aboriginal people and Torres Strait Islander people here today.</a:t>
            </a:r>
          </a:p>
          <a:p>
            <a:pPr lvl="0">
              <a:spcAft>
                <a:spcPts val="0"/>
              </a:spcAft>
            </a:pPr>
            <a:r>
              <a:rPr lang="en-US" sz="1600" dirty="0">
                <a:solidFill>
                  <a:schemeClr val="tx1"/>
                </a:solidFill>
              </a:rPr>
              <a:t>We thank them for sharing their cultures and spiritualities and recognise the important contribution of this knowledge to our </a:t>
            </a:r>
            <a:br>
              <a:rPr lang="en-US" sz="1600" dirty="0">
                <a:solidFill>
                  <a:schemeClr val="tx1"/>
                </a:solidFill>
              </a:rPr>
            </a:br>
            <a:r>
              <a:rPr lang="en-US" sz="1600" dirty="0">
                <a:solidFill>
                  <a:schemeClr val="tx1"/>
                </a:solidFill>
              </a:rPr>
              <a:t>understanding of this place we call home.</a:t>
            </a:r>
          </a:p>
          <a:p>
            <a:pPr lvl="0">
              <a:spcAft>
                <a:spcPts val="0"/>
              </a:spcAft>
            </a:pPr>
            <a:endParaRPr lang="en-US" sz="1600" dirty="0">
              <a:solidFill>
                <a:schemeClr val="tx1"/>
              </a:solidFill>
            </a:endParaRPr>
          </a:p>
          <a:p>
            <a:pPr lvl="0">
              <a:spcBef>
                <a:spcPts val="1800"/>
              </a:spcBef>
            </a:pPr>
            <a:r>
              <a:rPr lang="en-US" sz="1000" dirty="0">
                <a:solidFill>
                  <a:schemeClr val="tx1"/>
                </a:solidFill>
              </a:rPr>
              <a:t>Artwork ‘Growth through Learning’ by Chern’ee, Brooke and Jesse Sutton, Kalkadoon.</a:t>
            </a:r>
          </a:p>
        </p:txBody>
      </p:sp>
      <p:pic>
        <p:nvPicPr>
          <p:cNvPr id="4" name="Picture 3" descr="A colorful art piece with a flower&#10;&#10;Description automatically generated with medium confidence">
            <a:extLst>
              <a:ext uri="{FF2B5EF4-FFF2-40B4-BE49-F238E27FC236}">
                <a16:creationId xmlns:a16="http://schemas.microsoft.com/office/drawing/2014/main" id="{545B9814-EEE4-60C2-E2BF-7D0FB75FEA9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31373" y="50400"/>
            <a:ext cx="3814946" cy="5093100"/>
          </a:xfrm>
          <a:prstGeom prst="rect">
            <a:avLst/>
          </a:prstGeom>
        </p:spPr>
      </p:pic>
      <p:sp>
        <p:nvSpPr>
          <p:cNvPr id="2" name="Title 1">
            <a:extLst>
              <a:ext uri="{FF2B5EF4-FFF2-40B4-BE49-F238E27FC236}">
                <a16:creationId xmlns:a16="http://schemas.microsoft.com/office/drawing/2014/main" id="{900EE0E9-74A9-643F-FD10-63D3003BFC14}"/>
              </a:ext>
            </a:extLst>
          </p:cNvPr>
          <p:cNvSpPr txBox="1">
            <a:spLocks/>
          </p:cNvSpPr>
          <p:nvPr userDrawn="1"/>
        </p:nvSpPr>
        <p:spPr>
          <a:xfrm>
            <a:off x="327025" y="274637"/>
            <a:ext cx="8497888"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Acknowledgment of Country</a:t>
            </a:r>
            <a:endParaRPr lang="en-AU" dirty="0"/>
          </a:p>
        </p:txBody>
      </p:sp>
    </p:spTree>
    <p:extLst>
      <p:ext uri="{BB962C8B-B14F-4D97-AF65-F5344CB8AC3E}">
        <p14:creationId xmlns:p14="http://schemas.microsoft.com/office/powerpoint/2010/main" val="1094651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bullet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5">
            <a:extLst>
              <a:ext uri="{FF2B5EF4-FFF2-40B4-BE49-F238E27FC236}">
                <a16:creationId xmlns:a16="http://schemas.microsoft.com/office/drawing/2014/main" id="{433D636D-28C7-B72E-1A4E-3C4DE5144E12}"/>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3817381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number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marL="205200" indent="-360000">
              <a:spcBef>
                <a:spcPts val="300"/>
              </a:spcBef>
              <a:buFont typeface="+mj-lt"/>
              <a:buAutoNum type="arabicPeriod"/>
              <a:defRPr>
                <a:latin typeface="Arial" panose="020B0604020202020204" pitchFamily="34" charset="0"/>
                <a:cs typeface="Arial" panose="020B0604020202020204" pitchFamily="34" charset="0"/>
              </a:defRPr>
            </a:lvl2pPr>
            <a:lvl3pPr marL="720000" indent="-360000">
              <a:spcBef>
                <a:spcPts val="300"/>
              </a:spcBef>
              <a:buFont typeface="+mj-lt"/>
              <a:buAutoNum type="alphaLcPeriod"/>
              <a:defRPr>
                <a:latin typeface="Arial" panose="020B0604020202020204" pitchFamily="34" charset="0"/>
                <a:cs typeface="Arial" panose="020B0604020202020204" pitchFamily="34" charset="0"/>
              </a:defRPr>
            </a:lvl3pPr>
            <a:lvl4pPr marL="1080000" indent="-360000">
              <a:spcBef>
                <a:spcPts val="300"/>
              </a:spcBef>
              <a:buFont typeface="+mj-lt"/>
              <a:buAutoNum type="romanLcPeriod"/>
              <a:defRPr>
                <a:latin typeface="Arial" panose="020B0604020202020204" pitchFamily="34" charset="0"/>
                <a:cs typeface="Arial" panose="020B0604020202020204" pitchFamily="34" charset="0"/>
              </a:defRPr>
            </a:lvl4pPr>
            <a:lvl5pPr marL="1080000">
              <a:defRPr/>
            </a:lvl5pPr>
            <a:lvl6pPr marL="1080000">
              <a:defRPr/>
            </a:lvl6pPr>
            <a:lvl7pPr marL="1080000">
              <a:defRPr/>
            </a:lvl7pPr>
            <a:lvl8pPr marL="1080000">
              <a:defRPr/>
            </a:lvl8pPr>
            <a:lvl9pPr marL="1080000">
              <a:defRPr/>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5">
            <a:extLst>
              <a:ext uri="{FF2B5EF4-FFF2-40B4-BE49-F238E27FC236}">
                <a16:creationId xmlns:a16="http://schemas.microsoft.com/office/drawing/2014/main" id="{B8CECEC1-1A48-D8CB-CC89-1F886ADE27E4}"/>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84610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ctivity (single ic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a:xfrm>
            <a:off x="327025" y="1147929"/>
            <a:ext cx="8496000" cy="3678822"/>
          </a:xfrm>
        </p:spPr>
        <p:txBody>
          <a:bodyPr/>
          <a:lstStyle>
            <a:lvl1pPr>
              <a:defRPr b="0">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5">
            <a:extLst>
              <a:ext uri="{FF2B5EF4-FFF2-40B4-BE49-F238E27FC236}">
                <a16:creationId xmlns:a16="http://schemas.microsoft.com/office/drawing/2014/main" id="{433D636D-28C7-B72E-1A4E-3C4DE5144E12}"/>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
        <p:nvSpPr>
          <p:cNvPr id="6" name="Title 1">
            <a:extLst>
              <a:ext uri="{FF2B5EF4-FFF2-40B4-BE49-F238E27FC236}">
                <a16:creationId xmlns:a16="http://schemas.microsoft.com/office/drawing/2014/main" id="{46DA7CD4-A73D-82A9-A93D-AE13181BF40D}"/>
              </a:ext>
            </a:extLst>
          </p:cNvPr>
          <p:cNvSpPr txBox="1">
            <a:spLocks/>
          </p:cNvSpPr>
          <p:nvPr userDrawn="1"/>
        </p:nvSpPr>
        <p:spPr>
          <a:xfrm>
            <a:off x="327025" y="771411"/>
            <a:ext cx="8497888" cy="3600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Bef>
                <a:spcPts val="600"/>
              </a:spcBef>
              <a:spcAft>
                <a:spcPts val="0"/>
              </a:spcAft>
            </a:pPr>
            <a:r>
              <a:rPr lang="en-US" sz="2000" dirty="0">
                <a:solidFill>
                  <a:schemeClr val="accent3"/>
                </a:solidFill>
              </a:rPr>
              <a:t>In a moment …</a:t>
            </a:r>
            <a:endParaRPr lang="en-AU" sz="2000" dirty="0">
              <a:solidFill>
                <a:schemeClr val="accent3"/>
              </a:solidFill>
            </a:endParaRPr>
          </a:p>
        </p:txBody>
      </p:sp>
    </p:spTree>
    <p:extLst>
      <p:ext uri="{BB962C8B-B14F-4D97-AF65-F5344CB8AC3E}">
        <p14:creationId xmlns:p14="http://schemas.microsoft.com/office/powerpoint/2010/main" val="4244876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ctivity (two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a:xfrm>
            <a:off x="327025" y="1147929"/>
            <a:ext cx="8496000" cy="3678822"/>
          </a:xfrm>
        </p:spPr>
        <p:txBody>
          <a:bodyPr/>
          <a:lstStyle>
            <a:lvl1pPr>
              <a:defRPr b="0">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5">
            <a:extLst>
              <a:ext uri="{FF2B5EF4-FFF2-40B4-BE49-F238E27FC236}">
                <a16:creationId xmlns:a16="http://schemas.microsoft.com/office/drawing/2014/main" id="{433D636D-28C7-B72E-1A4E-3C4DE5144E12}"/>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
        <p:nvSpPr>
          <p:cNvPr id="6" name="Title 1">
            <a:extLst>
              <a:ext uri="{FF2B5EF4-FFF2-40B4-BE49-F238E27FC236}">
                <a16:creationId xmlns:a16="http://schemas.microsoft.com/office/drawing/2014/main" id="{46DA7CD4-A73D-82A9-A93D-AE13181BF40D}"/>
              </a:ext>
            </a:extLst>
          </p:cNvPr>
          <p:cNvSpPr txBox="1">
            <a:spLocks/>
          </p:cNvSpPr>
          <p:nvPr userDrawn="1"/>
        </p:nvSpPr>
        <p:spPr>
          <a:xfrm>
            <a:off x="327025" y="771411"/>
            <a:ext cx="8497888" cy="360000"/>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Bef>
                <a:spcPts val="600"/>
              </a:spcBef>
              <a:spcAft>
                <a:spcPts val="0"/>
              </a:spcAft>
            </a:pPr>
            <a:r>
              <a:rPr lang="en-US" sz="2000" dirty="0">
                <a:solidFill>
                  <a:schemeClr val="accent3"/>
                </a:solidFill>
              </a:rPr>
              <a:t>In a moment …</a:t>
            </a:r>
            <a:endParaRPr lang="en-AU" sz="2000" dirty="0">
              <a:solidFill>
                <a:schemeClr val="accent3"/>
              </a:solidFill>
            </a:endParaRPr>
          </a:p>
        </p:txBody>
      </p:sp>
      <p:sp>
        <p:nvSpPr>
          <p:cNvPr id="4" name="Picture Placeholder 5">
            <a:extLst>
              <a:ext uri="{FF2B5EF4-FFF2-40B4-BE49-F238E27FC236}">
                <a16:creationId xmlns:a16="http://schemas.microsoft.com/office/drawing/2014/main" id="{EB660AC0-F68D-A434-995E-A553639353B0}"/>
              </a:ext>
            </a:extLst>
          </p:cNvPr>
          <p:cNvSpPr>
            <a:spLocks noGrp="1"/>
          </p:cNvSpPr>
          <p:nvPr>
            <p:ph type="pic" sz="quarter" idx="11" hasCustomPrompt="1"/>
          </p:nvPr>
        </p:nvSpPr>
        <p:spPr>
          <a:xfrm>
            <a:off x="6912000"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19201382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R co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Picture Placeholder 5">
            <a:extLst>
              <a:ext uri="{FF2B5EF4-FFF2-40B4-BE49-F238E27FC236}">
                <a16:creationId xmlns:a16="http://schemas.microsoft.com/office/drawing/2014/main" id="{B8CECEC1-1A48-D8CB-CC89-1F886ADE27E4}"/>
              </a:ext>
            </a:extLst>
          </p:cNvPr>
          <p:cNvSpPr>
            <a:spLocks noGrp="1"/>
          </p:cNvSpPr>
          <p:nvPr>
            <p:ph type="pic" sz="quarter" idx="10" hasCustomPrompt="1"/>
          </p:nvPr>
        </p:nvSpPr>
        <p:spPr>
          <a:xfrm>
            <a:off x="7024913" y="3003775"/>
            <a:ext cx="1800000" cy="1800000"/>
          </a:xfrm>
        </p:spPr>
        <p:txBody>
          <a:bodyPr>
            <a:normAutofit/>
          </a:bodyPr>
          <a:lstStyle>
            <a:lvl1pPr>
              <a:defRPr sz="1000"/>
            </a:lvl1pPr>
          </a:lstStyle>
          <a:p>
            <a:r>
              <a:rPr lang="en-AU" dirty="0"/>
              <a:t>QR code</a:t>
            </a:r>
          </a:p>
        </p:txBody>
      </p:sp>
    </p:spTree>
    <p:extLst>
      <p:ext uri="{BB962C8B-B14F-4D97-AF65-F5344CB8AC3E}">
        <p14:creationId xmlns:p14="http://schemas.microsoft.com/office/powerpoint/2010/main" val="25371955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and source (sing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a:xfrm>
            <a:off x="327025" y="771550"/>
            <a:ext cx="8496000" cy="352839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ext Placeholder 5">
            <a:extLst>
              <a:ext uri="{FF2B5EF4-FFF2-40B4-BE49-F238E27FC236}">
                <a16:creationId xmlns:a16="http://schemas.microsoft.com/office/drawing/2014/main" id="{2B464933-429E-4892-A661-B30F35246571}"/>
              </a:ext>
            </a:extLst>
          </p:cNvPr>
          <p:cNvSpPr>
            <a:spLocks noGrp="1"/>
          </p:cNvSpPr>
          <p:nvPr>
            <p:ph type="body" sz="quarter" idx="12" hasCustomPrompt="1"/>
          </p:nvPr>
        </p:nvSpPr>
        <p:spPr>
          <a:xfrm>
            <a:off x="327600" y="4443775"/>
            <a:ext cx="8496300" cy="360000"/>
          </a:xfrm>
        </p:spPr>
        <p:txBody>
          <a:bodyPr anchor="b" anchorCtr="0">
            <a:normAutofit/>
          </a:bodyPr>
          <a:lstStyle>
            <a:lvl1pPr>
              <a:spcBef>
                <a:spcPts val="300"/>
              </a:spcBef>
              <a:defRPr sz="900">
                <a:latin typeface="Arial" panose="020B0604020202020204" pitchFamily="34" charset="0"/>
                <a:cs typeface="Arial" panose="020B0604020202020204" pitchFamily="34" charset="0"/>
              </a:defRPr>
            </a:lvl1pPr>
          </a:lstStyle>
          <a:p>
            <a:pPr lvl="0"/>
            <a:r>
              <a:rPr lang="en-US"/>
              <a:t>Source: [Author], [Date].</a:t>
            </a:r>
          </a:p>
        </p:txBody>
      </p:sp>
    </p:spTree>
    <p:extLst>
      <p:ext uri="{BB962C8B-B14F-4D97-AF65-F5344CB8AC3E}">
        <p14:creationId xmlns:p14="http://schemas.microsoft.com/office/powerpoint/2010/main" val="1772137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s and sources (dou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84EBA-6364-4F5A-B3B4-BD696EEFFA5B}"/>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5" name="Text Placeholder 5">
            <a:extLst>
              <a:ext uri="{FF2B5EF4-FFF2-40B4-BE49-F238E27FC236}">
                <a16:creationId xmlns:a16="http://schemas.microsoft.com/office/drawing/2014/main" id="{DD1EECA1-1EA1-4E5E-87CB-10903A9F2B87}"/>
              </a:ext>
            </a:extLst>
          </p:cNvPr>
          <p:cNvSpPr>
            <a:spLocks noGrp="1"/>
          </p:cNvSpPr>
          <p:nvPr>
            <p:ph type="body" sz="quarter" idx="12" hasCustomPrompt="1"/>
          </p:nvPr>
        </p:nvSpPr>
        <p:spPr>
          <a:xfrm>
            <a:off x="327600" y="4443775"/>
            <a:ext cx="4104000" cy="360000"/>
          </a:xfrm>
        </p:spPr>
        <p:txBody>
          <a:bodyPr anchor="b" anchorCtr="0">
            <a:normAutofit/>
          </a:bodyPr>
          <a:lstStyle>
            <a:lvl1pPr>
              <a:spcBef>
                <a:spcPts val="300"/>
              </a:spcBef>
              <a:defRPr sz="900" b="0">
                <a:latin typeface="Arial" panose="020B0604020202020204" pitchFamily="34" charset="0"/>
                <a:cs typeface="Arial" panose="020B0604020202020204" pitchFamily="34" charset="0"/>
              </a:defRPr>
            </a:lvl1pPr>
          </a:lstStyle>
          <a:p>
            <a:pPr lvl="0"/>
            <a:r>
              <a:rPr lang="en-US"/>
              <a:t>Source: [Author], [Date].</a:t>
            </a:r>
          </a:p>
        </p:txBody>
      </p:sp>
      <p:sp>
        <p:nvSpPr>
          <p:cNvPr id="6" name="Text Placeholder 5">
            <a:extLst>
              <a:ext uri="{FF2B5EF4-FFF2-40B4-BE49-F238E27FC236}">
                <a16:creationId xmlns:a16="http://schemas.microsoft.com/office/drawing/2014/main" id="{C8A54F64-B37E-4FBE-B96A-EDCC71221E3F}"/>
              </a:ext>
            </a:extLst>
          </p:cNvPr>
          <p:cNvSpPr>
            <a:spLocks noGrp="1"/>
          </p:cNvSpPr>
          <p:nvPr>
            <p:ph type="body" sz="quarter" idx="13" hasCustomPrompt="1"/>
          </p:nvPr>
        </p:nvSpPr>
        <p:spPr>
          <a:xfrm>
            <a:off x="4712955" y="4443775"/>
            <a:ext cx="4104000" cy="360000"/>
          </a:xfrm>
        </p:spPr>
        <p:txBody>
          <a:bodyPr anchor="b" anchorCtr="0">
            <a:normAutofit/>
          </a:bodyPr>
          <a:lstStyle>
            <a:lvl1pPr>
              <a:spcBef>
                <a:spcPts val="300"/>
              </a:spcBef>
              <a:defRPr sz="900">
                <a:latin typeface="Arial" panose="020B0604020202020204" pitchFamily="34" charset="0"/>
                <a:cs typeface="Arial" panose="020B0604020202020204" pitchFamily="34" charset="0"/>
              </a:defRPr>
            </a:lvl1pPr>
          </a:lstStyle>
          <a:p>
            <a:pPr lvl="0"/>
            <a:r>
              <a:rPr lang="en-US"/>
              <a:t>Source: [Author], [Date].</a:t>
            </a:r>
          </a:p>
        </p:txBody>
      </p:sp>
      <p:sp>
        <p:nvSpPr>
          <p:cNvPr id="12" name="Content Placeholder 2">
            <a:extLst>
              <a:ext uri="{FF2B5EF4-FFF2-40B4-BE49-F238E27FC236}">
                <a16:creationId xmlns:a16="http://schemas.microsoft.com/office/drawing/2014/main" id="{5A170BE2-BF3B-04FB-D601-150C9B29D85A}"/>
              </a:ext>
            </a:extLst>
          </p:cNvPr>
          <p:cNvSpPr>
            <a:spLocks noGrp="1"/>
          </p:cNvSpPr>
          <p:nvPr>
            <p:ph idx="14"/>
          </p:nvPr>
        </p:nvSpPr>
        <p:spPr>
          <a:xfrm>
            <a:off x="327025" y="771550"/>
            <a:ext cx="4104000" cy="352839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Content Placeholder 2">
            <a:extLst>
              <a:ext uri="{FF2B5EF4-FFF2-40B4-BE49-F238E27FC236}">
                <a16:creationId xmlns:a16="http://schemas.microsoft.com/office/drawing/2014/main" id="{71A747E0-806C-D506-B32A-AFC467D8C63C}"/>
              </a:ext>
            </a:extLst>
          </p:cNvPr>
          <p:cNvSpPr>
            <a:spLocks noGrp="1"/>
          </p:cNvSpPr>
          <p:nvPr>
            <p:ph idx="15"/>
          </p:nvPr>
        </p:nvSpPr>
        <p:spPr>
          <a:xfrm>
            <a:off x="4712400" y="771550"/>
            <a:ext cx="4104000" cy="352839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5190947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84EBA-6364-4F5A-B3B4-BD696EEFFA5B}"/>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3" name="Content Placeholder 2">
            <a:extLst>
              <a:ext uri="{FF2B5EF4-FFF2-40B4-BE49-F238E27FC236}">
                <a16:creationId xmlns:a16="http://schemas.microsoft.com/office/drawing/2014/main" id="{14742822-94F7-480A-8D2A-78524826BEFE}"/>
              </a:ext>
            </a:extLst>
          </p:cNvPr>
          <p:cNvSpPr>
            <a:spLocks noGrp="1"/>
          </p:cNvSpPr>
          <p:nvPr>
            <p:ph sz="half" idx="1"/>
          </p:nvPr>
        </p:nvSpPr>
        <p:spPr>
          <a:xfrm>
            <a:off x="327025" y="771551"/>
            <a:ext cx="4104000" cy="403200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2B98909B-7019-4C21-B305-A8E0BB95FC5C}"/>
              </a:ext>
            </a:extLst>
          </p:cNvPr>
          <p:cNvSpPr>
            <a:spLocks noGrp="1"/>
          </p:cNvSpPr>
          <p:nvPr>
            <p:ph sz="half" idx="2"/>
          </p:nvPr>
        </p:nvSpPr>
        <p:spPr>
          <a:xfrm>
            <a:off x="4712975" y="771551"/>
            <a:ext cx="4104000" cy="403200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Picture Placeholder 5">
            <a:extLst>
              <a:ext uri="{FF2B5EF4-FFF2-40B4-BE49-F238E27FC236}">
                <a16:creationId xmlns:a16="http://schemas.microsoft.com/office/drawing/2014/main" id="{78D4E801-070A-1BC6-A3BA-3CA87745A032}"/>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2616846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42BA8-4BA7-4D13-9B50-9CA6721E3C26}"/>
              </a:ext>
            </a:extLst>
          </p:cNvPr>
          <p:cNvSpPr>
            <a:spLocks noGrp="1"/>
          </p:cNvSpPr>
          <p:nvPr>
            <p:ph type="title" hasCustomPrompt="1"/>
          </p:nvPr>
        </p:nvSpPr>
        <p:spPr>
          <a:xfrm>
            <a:off x="327600" y="274639"/>
            <a:ext cx="8501063" cy="360000"/>
          </a:xfrm>
        </p:spPr>
        <p:txBody>
          <a:bodyPr>
            <a:noAutofit/>
          </a:bodyPr>
          <a:lstStyle>
            <a:lvl1pPr>
              <a:lnSpc>
                <a:spcPct val="100000"/>
              </a:lnSpc>
              <a:defRPr/>
            </a:lvl1pPr>
          </a:lstStyle>
          <a:p>
            <a:r>
              <a:rPr lang="en-US"/>
              <a:t>Enter title</a:t>
            </a:r>
            <a:endParaRPr lang="en-AU"/>
          </a:p>
        </p:txBody>
      </p:sp>
      <p:sp>
        <p:nvSpPr>
          <p:cNvPr id="3" name="Text Placeholder 2">
            <a:extLst>
              <a:ext uri="{FF2B5EF4-FFF2-40B4-BE49-F238E27FC236}">
                <a16:creationId xmlns:a16="http://schemas.microsoft.com/office/drawing/2014/main" id="{BD72BF85-D71A-427C-A9C4-1B4B4FB8DB0D}"/>
              </a:ext>
            </a:extLst>
          </p:cNvPr>
          <p:cNvSpPr>
            <a:spLocks noGrp="1"/>
          </p:cNvSpPr>
          <p:nvPr>
            <p:ph type="body" idx="1"/>
          </p:nvPr>
        </p:nvSpPr>
        <p:spPr>
          <a:xfrm>
            <a:off x="630238" y="780681"/>
            <a:ext cx="3798000" cy="619125"/>
          </a:xfrm>
        </p:spPr>
        <p:txBody>
          <a:bodyPr anchor="b">
            <a:normAutofit/>
          </a:bodyPr>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73A536-3E21-471A-8CFA-B8FA5D60732B}"/>
              </a:ext>
            </a:extLst>
          </p:cNvPr>
          <p:cNvSpPr>
            <a:spLocks noGrp="1"/>
          </p:cNvSpPr>
          <p:nvPr>
            <p:ph sz="half" idx="2"/>
          </p:nvPr>
        </p:nvSpPr>
        <p:spPr>
          <a:xfrm>
            <a:off x="630238" y="1399805"/>
            <a:ext cx="3798000" cy="3402000"/>
          </a:xfrm>
        </p:spPr>
        <p:txBody>
          <a:bodyPr>
            <a:normAutofit/>
          </a:bodyPr>
          <a:lstStyle>
            <a:lvl1pPr>
              <a:defRPr sz="1600">
                <a:latin typeface="Arial" panose="020B0604020202020204" pitchFamily="34" charset="0"/>
                <a:cs typeface="Arial" panose="020B0604020202020204" pitchFamily="34" charset="0"/>
              </a:defRPr>
            </a:lvl1pPr>
            <a:lvl2pPr>
              <a:spcBef>
                <a:spcPts val="100"/>
              </a:spcBef>
              <a:defRPr sz="1600">
                <a:latin typeface="Arial" panose="020B0604020202020204" pitchFamily="34" charset="0"/>
                <a:cs typeface="Arial" panose="020B0604020202020204" pitchFamily="34" charset="0"/>
              </a:defRPr>
            </a:lvl2pPr>
            <a:lvl3pPr>
              <a:spcBef>
                <a:spcPts val="100"/>
              </a:spcBef>
              <a:defRPr sz="1600">
                <a:latin typeface="Arial" panose="020B0604020202020204" pitchFamily="34" charset="0"/>
                <a:cs typeface="Arial" panose="020B0604020202020204" pitchFamily="34" charset="0"/>
              </a:defRPr>
            </a:lvl3pPr>
            <a:lvl4pPr>
              <a:spcBef>
                <a:spcPts val="100"/>
              </a:spcBef>
              <a:defRPr sz="1600">
                <a:latin typeface="Arial" panose="020B0604020202020204" pitchFamily="34" charset="0"/>
                <a:cs typeface="Arial" panose="020B0604020202020204" pitchFamily="34" charset="0"/>
              </a:defRPr>
            </a:lvl4pPr>
            <a:lvl5pPr>
              <a:spcBef>
                <a:spcPts val="100"/>
              </a:spcBef>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85A4AB8E-BCD5-418A-BDD0-0001CD6889C9}"/>
              </a:ext>
            </a:extLst>
          </p:cNvPr>
          <p:cNvSpPr>
            <a:spLocks noGrp="1"/>
          </p:cNvSpPr>
          <p:nvPr>
            <p:ph type="body" sz="quarter" idx="3"/>
          </p:nvPr>
        </p:nvSpPr>
        <p:spPr>
          <a:xfrm>
            <a:off x="4712975" y="780681"/>
            <a:ext cx="3798000" cy="619125"/>
          </a:xfrm>
        </p:spPr>
        <p:txBody>
          <a:bodyPr anchor="b">
            <a:normAutofit/>
          </a:bodyPr>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E5E236-EE41-4919-829D-B29130C3E637}"/>
              </a:ext>
            </a:extLst>
          </p:cNvPr>
          <p:cNvSpPr>
            <a:spLocks noGrp="1"/>
          </p:cNvSpPr>
          <p:nvPr>
            <p:ph sz="quarter" idx="4"/>
          </p:nvPr>
        </p:nvSpPr>
        <p:spPr>
          <a:xfrm>
            <a:off x="4712975" y="1399805"/>
            <a:ext cx="3798000" cy="3402000"/>
          </a:xfrm>
        </p:spPr>
        <p:txBody>
          <a:bodyPr>
            <a:normAutofit/>
          </a:bodyPr>
          <a:lstStyle>
            <a:lvl1pPr>
              <a:defRPr sz="1600">
                <a:latin typeface="Arial" panose="020B0604020202020204" pitchFamily="34" charset="0"/>
                <a:cs typeface="Arial" panose="020B0604020202020204" pitchFamily="34" charset="0"/>
              </a:defRPr>
            </a:lvl1pPr>
            <a:lvl2pPr>
              <a:spcBef>
                <a:spcPts val="100"/>
              </a:spcBef>
              <a:defRPr sz="1600">
                <a:latin typeface="Arial" panose="020B0604020202020204" pitchFamily="34" charset="0"/>
                <a:cs typeface="Arial" panose="020B0604020202020204" pitchFamily="34" charset="0"/>
              </a:defRPr>
            </a:lvl2pPr>
            <a:lvl3pPr>
              <a:spcBef>
                <a:spcPts val="100"/>
              </a:spcBef>
              <a:defRPr sz="1600">
                <a:latin typeface="Arial" panose="020B0604020202020204" pitchFamily="34" charset="0"/>
                <a:cs typeface="Arial" panose="020B0604020202020204" pitchFamily="34" charset="0"/>
              </a:defRPr>
            </a:lvl3pPr>
            <a:lvl4pPr>
              <a:spcBef>
                <a:spcPts val="100"/>
              </a:spcBef>
              <a:defRPr sz="1600">
                <a:latin typeface="Arial" panose="020B0604020202020204" pitchFamily="34" charset="0"/>
                <a:cs typeface="Arial" panose="020B0604020202020204" pitchFamily="34" charset="0"/>
              </a:defRPr>
            </a:lvl4pPr>
            <a:lvl5pPr>
              <a:spcBef>
                <a:spcPts val="100"/>
              </a:spcBef>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Picture Placeholder 5">
            <a:extLst>
              <a:ext uri="{FF2B5EF4-FFF2-40B4-BE49-F238E27FC236}">
                <a16:creationId xmlns:a16="http://schemas.microsoft.com/office/drawing/2014/main" id="{5C3C8F87-84E3-4B1E-20F1-46CD537BF7C6}"/>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22460436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F4F48-2ED4-41FF-9E26-48A0CD37FB51}"/>
              </a:ext>
            </a:extLst>
          </p:cNvPr>
          <p:cNvSpPr>
            <a:spLocks noGrp="1"/>
          </p:cNvSpPr>
          <p:nvPr>
            <p:ph type="title" hasCustomPrompt="1"/>
          </p:nvPr>
        </p:nvSpPr>
        <p:spPr/>
        <p:txBody>
          <a:bodyPr>
            <a:noAutofit/>
          </a:bodyPr>
          <a:lstStyle>
            <a:lvl1pPr>
              <a:lnSpc>
                <a:spcPct val="100000"/>
              </a:lnSpc>
              <a:defRPr/>
            </a:lvl1pPr>
          </a:lstStyle>
          <a:p>
            <a:r>
              <a:rPr lang="en-US"/>
              <a:t>Enter title</a:t>
            </a:r>
            <a:endParaRPr lang="en-AU"/>
          </a:p>
        </p:txBody>
      </p:sp>
      <p:sp>
        <p:nvSpPr>
          <p:cNvPr id="4" name="Picture Placeholder 5">
            <a:extLst>
              <a:ext uri="{FF2B5EF4-FFF2-40B4-BE49-F238E27FC236}">
                <a16:creationId xmlns:a16="http://schemas.microsoft.com/office/drawing/2014/main" id="{A406B38A-760E-719F-FCB1-1554CECE8C99}"/>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1453835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knowledgment of Country: QCAA's journey">
    <p:spTree>
      <p:nvGrpSpPr>
        <p:cNvPr id="1" name=""/>
        <p:cNvGrpSpPr/>
        <p:nvPr/>
      </p:nvGrpSpPr>
      <p:grpSpPr>
        <a:xfrm>
          <a:off x="0" y="0"/>
          <a:ext cx="0" cy="0"/>
          <a:chOff x="0" y="0"/>
          <a:chExt cx="0" cy="0"/>
        </a:xfrm>
      </p:grpSpPr>
      <p:pic>
        <p:nvPicPr>
          <p:cNvPr id="5" name="Picture 4" descr="First Nations artwork: QCAA's journey">
            <a:extLst>
              <a:ext uri="{FF2B5EF4-FFF2-40B4-BE49-F238E27FC236}">
                <a16:creationId xmlns:a16="http://schemas.microsoft.com/office/drawing/2014/main" id="{42BF900A-B2DB-2986-F532-E85EA250F9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28064" y="53100"/>
            <a:ext cx="3818635" cy="5094000"/>
          </a:xfrm>
          <a:prstGeom prst="rect">
            <a:avLst/>
          </a:prstGeom>
        </p:spPr>
      </p:pic>
      <p:sp>
        <p:nvSpPr>
          <p:cNvPr id="3" name="TextBox 2">
            <a:extLst>
              <a:ext uri="{FF2B5EF4-FFF2-40B4-BE49-F238E27FC236}">
                <a16:creationId xmlns:a16="http://schemas.microsoft.com/office/drawing/2014/main" id="{27875A55-C2B1-B33E-1759-D70FFB534D47}"/>
              </a:ext>
            </a:extLst>
          </p:cNvPr>
          <p:cNvSpPr txBox="1"/>
          <p:nvPr userDrawn="1"/>
        </p:nvSpPr>
        <p:spPr>
          <a:xfrm>
            <a:off x="326819" y="771523"/>
            <a:ext cx="4677229" cy="4108817"/>
          </a:xfrm>
          <a:prstGeom prst="rect">
            <a:avLst/>
          </a:prstGeom>
          <a:noFill/>
          <a:ln>
            <a:noFill/>
          </a:ln>
        </p:spPr>
        <p:txBody>
          <a:bodyPr wrap="square" lIns="0" tIns="0" rIns="0" bIns="0" rtlCol="0">
            <a:spAutoFit/>
          </a:bodyPr>
          <a:lstStyle/>
          <a:p>
            <a:pPr lvl="0"/>
            <a:r>
              <a:rPr lang="en-US" sz="1600" dirty="0">
                <a:solidFill>
                  <a:schemeClr val="tx1"/>
                </a:solidFill>
              </a:rPr>
              <a:t>The QCAA acknowledges the Traditional Owners </a:t>
            </a:r>
            <a:br>
              <a:rPr lang="en-US" sz="1600" dirty="0">
                <a:solidFill>
                  <a:schemeClr val="tx1"/>
                </a:solidFill>
              </a:rPr>
            </a:br>
            <a:r>
              <a:rPr lang="en-US" sz="1600" dirty="0">
                <a:solidFill>
                  <a:schemeClr val="tx1"/>
                </a:solidFill>
              </a:rPr>
              <a:t>and Traditional Custodians of the lands on which we meet today.</a:t>
            </a:r>
          </a:p>
          <a:p>
            <a:pPr lvl="0"/>
            <a:r>
              <a:rPr lang="en-US" sz="1600" dirty="0">
                <a:solidFill>
                  <a:schemeClr val="tx1"/>
                </a:solidFill>
              </a:rPr>
              <a:t>We pay our respects to their Elders and their descendants, who continue cultural and spiritual connections to Country, and we extend that respect to Aboriginal people and Torres Strait Islander people here today.</a:t>
            </a:r>
          </a:p>
          <a:p>
            <a:pPr lvl="0">
              <a:spcAft>
                <a:spcPts val="0"/>
              </a:spcAft>
            </a:pPr>
            <a:r>
              <a:rPr lang="en-US" sz="1600" dirty="0">
                <a:solidFill>
                  <a:schemeClr val="tx1"/>
                </a:solidFill>
              </a:rPr>
              <a:t>We thank them for sharing their cultures and spiritualities and recognise the important contribution of this knowledge to our </a:t>
            </a:r>
            <a:br>
              <a:rPr lang="en-US" sz="1600" dirty="0">
                <a:solidFill>
                  <a:schemeClr val="tx1"/>
                </a:solidFill>
              </a:rPr>
            </a:br>
            <a:r>
              <a:rPr lang="en-US" sz="1600" dirty="0">
                <a:solidFill>
                  <a:schemeClr val="tx1"/>
                </a:solidFill>
              </a:rPr>
              <a:t>understanding of this place we call home.</a:t>
            </a:r>
          </a:p>
          <a:p>
            <a:pPr lvl="0">
              <a:spcAft>
                <a:spcPts val="0"/>
              </a:spcAft>
            </a:pPr>
            <a:endParaRPr lang="en-US" sz="1600" dirty="0">
              <a:solidFill>
                <a:schemeClr val="tx1"/>
              </a:solidFill>
            </a:endParaRPr>
          </a:p>
          <a:p>
            <a:pPr lvl="0">
              <a:spcBef>
                <a:spcPts val="3000"/>
              </a:spcBef>
            </a:pPr>
            <a:r>
              <a:rPr lang="en-US" sz="1000" dirty="0">
                <a:solidFill>
                  <a:schemeClr val="tx1"/>
                </a:solidFill>
              </a:rPr>
              <a:t>Artwork ‘QCAA's journey’ by Chern’ee Sutton, Kalkadoon.</a:t>
            </a:r>
          </a:p>
        </p:txBody>
      </p:sp>
      <p:sp>
        <p:nvSpPr>
          <p:cNvPr id="2" name="Title 1">
            <a:extLst>
              <a:ext uri="{FF2B5EF4-FFF2-40B4-BE49-F238E27FC236}">
                <a16:creationId xmlns:a16="http://schemas.microsoft.com/office/drawing/2014/main" id="{5D812159-5C76-09D0-67A8-332DB84D9FA9}"/>
              </a:ext>
            </a:extLst>
          </p:cNvPr>
          <p:cNvSpPr txBox="1">
            <a:spLocks/>
          </p:cNvSpPr>
          <p:nvPr userDrawn="1"/>
        </p:nvSpPr>
        <p:spPr>
          <a:xfrm>
            <a:off x="327025" y="274637"/>
            <a:ext cx="8497888"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Acknowledgment of Country</a:t>
            </a:r>
            <a:endParaRPr lang="en-AU" dirty="0"/>
          </a:p>
        </p:txBody>
      </p:sp>
    </p:spTree>
    <p:extLst>
      <p:ext uri="{BB962C8B-B14F-4D97-AF65-F5344CB8AC3E}">
        <p14:creationId xmlns:p14="http://schemas.microsoft.com/office/powerpoint/2010/main" val="2008472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B2B2C6E-7AAE-6CC0-1CC3-285B8E9CADB2}"/>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42066806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et's check i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a:xfrm>
            <a:off x="327025" y="771549"/>
            <a:ext cx="8497888" cy="4032225"/>
          </a:xfrm>
        </p:spPr>
        <p:txBody>
          <a:bodyPr/>
          <a:lstStyle>
            <a:lvl1pPr>
              <a:defRPr>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itle 1">
            <a:extLst>
              <a:ext uri="{FF2B5EF4-FFF2-40B4-BE49-F238E27FC236}">
                <a16:creationId xmlns:a16="http://schemas.microsoft.com/office/drawing/2014/main" id="{E1649BF0-A002-3C20-DB43-7A2A8B294A98}"/>
              </a:ext>
            </a:extLst>
          </p:cNvPr>
          <p:cNvSpPr txBox="1">
            <a:spLocks/>
          </p:cNvSpPr>
          <p:nvPr userDrawn="1"/>
        </p:nvSpPr>
        <p:spPr>
          <a:xfrm>
            <a:off x="327025" y="274637"/>
            <a:ext cx="8497888"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Let’s check in</a:t>
            </a:r>
            <a:endParaRPr lang="en-AU" dirty="0"/>
          </a:p>
        </p:txBody>
      </p:sp>
      <p:sp>
        <p:nvSpPr>
          <p:cNvPr id="2" name="Picture Placeholder 5">
            <a:extLst>
              <a:ext uri="{FF2B5EF4-FFF2-40B4-BE49-F238E27FC236}">
                <a16:creationId xmlns:a16="http://schemas.microsoft.com/office/drawing/2014/main" id="{09A40397-5BD2-EF4E-9F11-F1403A030D00}"/>
              </a:ext>
            </a:extLst>
          </p:cNvPr>
          <p:cNvSpPr>
            <a:spLocks noGrp="1"/>
          </p:cNvSpPr>
          <p:nvPr>
            <p:ph type="pic" sz="quarter" idx="10" hasCustomPrompt="1"/>
          </p:nvPr>
        </p:nvSpPr>
        <p:spPr>
          <a:xfrm>
            <a:off x="7924913" y="3903775"/>
            <a:ext cx="900000" cy="900000"/>
          </a:xfrm>
        </p:spPr>
        <p:txBody>
          <a:bodyPr>
            <a:normAutofit/>
          </a:bodyPr>
          <a:lstStyle>
            <a:lvl1pPr>
              <a:defRPr sz="1000"/>
            </a:lvl1pPr>
          </a:lstStyle>
          <a:p>
            <a:r>
              <a:rPr lang="en-AU" dirty="0"/>
              <a:t>Icon</a:t>
            </a:r>
          </a:p>
        </p:txBody>
      </p:sp>
    </p:spTree>
    <p:extLst>
      <p:ext uri="{BB962C8B-B14F-4D97-AF65-F5344CB8AC3E}">
        <p14:creationId xmlns:p14="http://schemas.microsoft.com/office/powerpoint/2010/main" val="10874491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ferenc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a:xfrm>
            <a:off x="327025" y="771549"/>
            <a:ext cx="8497888" cy="4032225"/>
          </a:xfrm>
        </p:spPr>
        <p:txBody>
          <a:bodyPr>
            <a:normAutofit/>
          </a:bodyPr>
          <a:lstStyle>
            <a:lvl1pPr>
              <a:defRPr sz="1200">
                <a:latin typeface="Arial" panose="020B0604020202020204" pitchFamily="34" charset="0"/>
                <a:cs typeface="Arial" panose="020B0604020202020204" pitchFamily="34" charset="0"/>
              </a:defRPr>
            </a:lvl1pPr>
            <a:lvl2pPr indent="-180000">
              <a:spcBef>
                <a:spcPts val="300"/>
              </a:spcBef>
              <a:defRPr sz="1200">
                <a:latin typeface="Arial" panose="020B0604020202020204" pitchFamily="34" charset="0"/>
                <a:cs typeface="Arial" panose="020B0604020202020204" pitchFamily="34" charset="0"/>
              </a:defRPr>
            </a:lvl2pPr>
            <a:lvl3pPr marL="360000" indent="-180000">
              <a:spcBef>
                <a:spcPts val="300"/>
              </a:spcBef>
              <a:defRPr sz="1200">
                <a:latin typeface="Arial" panose="020B0604020202020204" pitchFamily="34" charset="0"/>
                <a:cs typeface="Arial" panose="020B0604020202020204" pitchFamily="34" charset="0"/>
              </a:defRPr>
            </a:lvl3pPr>
            <a:lvl4pPr marL="540000" indent="-180000">
              <a:spcBef>
                <a:spcPts val="300"/>
              </a:spcBef>
              <a:defRPr sz="1200">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itle 1">
            <a:extLst>
              <a:ext uri="{FF2B5EF4-FFF2-40B4-BE49-F238E27FC236}">
                <a16:creationId xmlns:a16="http://schemas.microsoft.com/office/drawing/2014/main" id="{E1649BF0-A002-3C20-DB43-7A2A8B294A98}"/>
              </a:ext>
            </a:extLst>
          </p:cNvPr>
          <p:cNvSpPr txBox="1">
            <a:spLocks/>
          </p:cNvSpPr>
          <p:nvPr userDrawn="1"/>
        </p:nvSpPr>
        <p:spPr>
          <a:xfrm>
            <a:off x="327025" y="274637"/>
            <a:ext cx="8497888"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References</a:t>
            </a:r>
            <a:endParaRPr lang="en-AU" dirty="0"/>
          </a:p>
        </p:txBody>
      </p:sp>
    </p:spTree>
    <p:extLst>
      <p:ext uri="{BB962C8B-B14F-4D97-AF65-F5344CB8AC3E}">
        <p14:creationId xmlns:p14="http://schemas.microsoft.com/office/powerpoint/2010/main" val="16514969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pyright notice">
    <p:spTree>
      <p:nvGrpSpPr>
        <p:cNvPr id="1" name=""/>
        <p:cNvGrpSpPr/>
        <p:nvPr/>
      </p:nvGrpSpPr>
      <p:grpSpPr>
        <a:xfrm>
          <a:off x="0" y="0"/>
          <a:ext cx="0" cy="0"/>
          <a:chOff x="0" y="0"/>
          <a:chExt cx="0" cy="0"/>
        </a:xfrm>
      </p:grpSpPr>
      <p:sp>
        <p:nvSpPr>
          <p:cNvPr id="5" name="Content Placeholder 7">
            <a:extLst>
              <a:ext uri="{FF2B5EF4-FFF2-40B4-BE49-F238E27FC236}">
                <a16:creationId xmlns:a16="http://schemas.microsoft.com/office/drawing/2014/main" id="{4A1A62DA-5614-4A9F-B103-C2F53BF002CD}"/>
              </a:ext>
            </a:extLst>
          </p:cNvPr>
          <p:cNvSpPr>
            <a:spLocks noGrp="1"/>
          </p:cNvSpPr>
          <p:nvPr>
            <p:ph sz="quarter" idx="11" hasCustomPrompt="1"/>
          </p:nvPr>
        </p:nvSpPr>
        <p:spPr>
          <a:xfrm>
            <a:off x="323528" y="843558"/>
            <a:ext cx="8496000" cy="3960217"/>
          </a:xfrm>
        </p:spPr>
        <p:txBody>
          <a:bodyPr>
            <a:normAutofit/>
          </a:bodyPr>
          <a:lstStyle>
            <a:lvl1pPr>
              <a:defRPr sz="14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a:lnSpc>
                <a:spcPct val="110000"/>
              </a:lnSpc>
              <a:spcAft>
                <a:spcPts val="0"/>
              </a:spcAft>
            </a:pPr>
            <a:r>
              <a:rPr lang="en-US" sz="1200"/>
              <a:t>               </a:t>
            </a:r>
            <a:r>
              <a:rPr lang="en-US" sz="1400"/>
              <a:t>© State of Queensland (QCAA) </a:t>
            </a:r>
            <a:r>
              <a:rPr lang="en-AU" sz="1400"/>
              <a:t>2021</a:t>
            </a:r>
          </a:p>
          <a:p>
            <a:pPr>
              <a:lnSpc>
                <a:spcPct val="110000"/>
              </a:lnSpc>
            </a:pPr>
            <a:r>
              <a:rPr lang="en-AU" sz="1400" b="1" spc="-20"/>
              <a:t>Licence</a:t>
            </a:r>
            <a:r>
              <a:rPr lang="en-AU" sz="1400" spc="-20"/>
              <a:t>: </a:t>
            </a:r>
            <a:r>
              <a:rPr lang="en-AU" sz="1400" spc="-20">
                <a:hlinkClick r:id="rId2"/>
              </a:rPr>
              <a:t>https://creativecommons.org/licenses/by/4.0</a:t>
            </a:r>
            <a:r>
              <a:rPr lang="en-AU" sz="1400" spc="-20"/>
              <a:t> </a:t>
            </a:r>
            <a:r>
              <a:rPr lang="en-AU" sz="1400" b="1" spc="-20">
                <a:solidFill>
                  <a:schemeClr val="tx2">
                    <a:lumMod val="50000"/>
                    <a:lumOff val="50000"/>
                  </a:schemeClr>
                </a:solidFill>
              </a:rPr>
              <a:t>|</a:t>
            </a:r>
            <a:r>
              <a:rPr lang="en-AU" sz="1400" spc="-20"/>
              <a:t> </a:t>
            </a:r>
            <a:r>
              <a:rPr lang="en-AU" sz="1400" b="1" spc="-20"/>
              <a:t>Copyright notice:</a:t>
            </a:r>
            <a:r>
              <a:rPr lang="en-AU" sz="1400" spc="-20"/>
              <a:t> </a:t>
            </a:r>
            <a:r>
              <a:rPr lang="en-AU" sz="1400" spc="-20">
                <a:hlinkClick r:id="rId3"/>
              </a:rPr>
              <a:t>www.qcaa.qld.edu.au/copyright</a:t>
            </a:r>
            <a:r>
              <a:rPr lang="en-AU" sz="1400" spc="-20"/>
              <a:t> — lists the full terms and conditions, which specify certain exceptions to the licence. </a:t>
            </a:r>
            <a:r>
              <a:rPr lang="en-AU" sz="1400" b="1" spc="-20">
                <a:solidFill>
                  <a:schemeClr val="tx2">
                    <a:lumMod val="50000"/>
                    <a:lumOff val="50000"/>
                  </a:schemeClr>
                </a:solidFill>
              </a:rPr>
              <a:t>|</a:t>
            </a:r>
            <a:r>
              <a:rPr lang="en-AU" sz="1400" spc="-20"/>
              <a:t> </a:t>
            </a:r>
            <a:br>
              <a:rPr lang="en-AU" sz="1400" spc="-20"/>
            </a:br>
            <a:r>
              <a:rPr lang="en-US" sz="1400" b="1"/>
              <a:t>Attribution </a:t>
            </a:r>
            <a:r>
              <a:rPr lang="en-US" sz="1400"/>
              <a:t>(include the link): ©</a:t>
            </a:r>
            <a:r>
              <a:rPr lang="en-AU" sz="1400"/>
              <a:t> </a:t>
            </a:r>
            <a:r>
              <a:rPr lang="en-US" sz="1400"/>
              <a:t>State</a:t>
            </a:r>
            <a:r>
              <a:rPr lang="en-AU" sz="1400"/>
              <a:t> </a:t>
            </a:r>
            <a:r>
              <a:rPr lang="en-US" sz="1400"/>
              <a:t>of</a:t>
            </a:r>
            <a:r>
              <a:rPr lang="en-AU" sz="1400"/>
              <a:t> </a:t>
            </a:r>
            <a:r>
              <a:rPr lang="en-US" sz="1400"/>
              <a:t>Queensland</a:t>
            </a:r>
            <a:r>
              <a:rPr lang="en-AU" sz="1400"/>
              <a:t> </a:t>
            </a:r>
            <a:r>
              <a:rPr lang="en-US" sz="1400"/>
              <a:t>(QCAA)</a:t>
            </a:r>
            <a:r>
              <a:rPr lang="en-AU" sz="1400"/>
              <a:t> 2021 </a:t>
            </a:r>
            <a:r>
              <a:rPr lang="en-AU" sz="1400" spc="-20">
                <a:hlinkClick r:id="rId3"/>
              </a:rPr>
              <a:t>www.qcaa.qld.edu.au/copyright</a:t>
            </a:r>
            <a:r>
              <a:rPr lang="en-AU" sz="1400" spc="-20"/>
              <a:t> </a:t>
            </a:r>
            <a:endParaRPr lang="en-AU" sz="1400"/>
          </a:p>
          <a:p>
            <a:pPr>
              <a:lnSpc>
                <a:spcPct val="110000"/>
              </a:lnSpc>
            </a:pPr>
            <a:r>
              <a:rPr lang="en-US" sz="1400"/>
              <a:t>Other copyright material in this presentation is listed on the previous slide/s. </a:t>
            </a:r>
            <a:endParaRPr lang="en-US"/>
          </a:p>
        </p:txBody>
      </p:sp>
      <p:pic>
        <p:nvPicPr>
          <p:cNvPr id="4" name="Picture 3">
            <a:hlinkClick r:id="rId4"/>
            <a:extLst>
              <a:ext uri="{FF2B5EF4-FFF2-40B4-BE49-F238E27FC236}">
                <a16:creationId xmlns:a16="http://schemas.microsoft.com/office/drawing/2014/main" id="{70247D21-6793-4DFC-A2F4-2109C47AFB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1240" y="771550"/>
            <a:ext cx="576000" cy="275357"/>
          </a:xfrm>
          <a:prstGeom prst="rect">
            <a:avLst/>
          </a:prstGeom>
        </p:spPr>
      </p:pic>
      <p:sp>
        <p:nvSpPr>
          <p:cNvPr id="3" name="Title 1">
            <a:extLst>
              <a:ext uri="{FF2B5EF4-FFF2-40B4-BE49-F238E27FC236}">
                <a16:creationId xmlns:a16="http://schemas.microsoft.com/office/drawing/2014/main" id="{2343B793-BC0E-BD31-C763-294E78789BA3}"/>
              </a:ext>
            </a:extLst>
          </p:cNvPr>
          <p:cNvSpPr txBox="1">
            <a:spLocks/>
          </p:cNvSpPr>
          <p:nvPr userDrawn="1"/>
        </p:nvSpPr>
        <p:spPr>
          <a:xfrm>
            <a:off x="327025" y="274637"/>
            <a:ext cx="8497888"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Copyright notice</a:t>
            </a:r>
            <a:endParaRPr lang="en-AU" dirty="0"/>
          </a:p>
        </p:txBody>
      </p:sp>
    </p:spTree>
    <p:extLst>
      <p:ext uri="{BB962C8B-B14F-4D97-AF65-F5344CB8AC3E}">
        <p14:creationId xmlns:p14="http://schemas.microsoft.com/office/powerpoint/2010/main" val="11216749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ocial media links">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378DCD-66B7-228F-19B2-E050CBD37310}"/>
              </a:ext>
            </a:extLst>
          </p:cNvPr>
          <p:cNvSpPr/>
          <p:nvPr userDrawn="1"/>
        </p:nvSpPr>
        <p:spPr>
          <a:xfrm>
            <a:off x="327025" y="771549"/>
            <a:ext cx="8497888" cy="403222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5" name="Graphic 14">
            <a:extLst>
              <a:ext uri="{FF2B5EF4-FFF2-40B4-BE49-F238E27FC236}">
                <a16:creationId xmlns:a16="http://schemas.microsoft.com/office/drawing/2014/main" id="{4C1C9293-24AC-E49E-B041-7B1411C1780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58065" y="2014620"/>
            <a:ext cx="360000" cy="360000"/>
          </a:xfrm>
          <a:prstGeom prst="rect">
            <a:avLst/>
          </a:prstGeom>
        </p:spPr>
      </p:pic>
      <p:pic>
        <p:nvPicPr>
          <p:cNvPr id="10" name="Graphic 9">
            <a:extLst>
              <a:ext uri="{FF2B5EF4-FFF2-40B4-BE49-F238E27FC236}">
                <a16:creationId xmlns:a16="http://schemas.microsoft.com/office/drawing/2014/main" id="{8E9FF785-17C2-1A9B-B1AD-781AA06621E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66267" y="2014620"/>
            <a:ext cx="360000" cy="360000"/>
          </a:xfrm>
          <a:prstGeom prst="rect">
            <a:avLst/>
          </a:prstGeom>
        </p:spPr>
      </p:pic>
      <p:pic>
        <p:nvPicPr>
          <p:cNvPr id="8" name="Graphic 7">
            <a:extLst>
              <a:ext uri="{FF2B5EF4-FFF2-40B4-BE49-F238E27FC236}">
                <a16:creationId xmlns:a16="http://schemas.microsoft.com/office/drawing/2014/main" id="{22346FAB-BD6E-D321-504E-5E9B00B10246}"/>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966267" y="2862525"/>
            <a:ext cx="369386" cy="342000"/>
          </a:xfrm>
          <a:prstGeom prst="rect">
            <a:avLst/>
          </a:prstGeom>
        </p:spPr>
      </p:pic>
      <p:sp>
        <p:nvSpPr>
          <p:cNvPr id="32" name="Instagram link">
            <a:hlinkClick r:id="rId8"/>
            <a:extLst>
              <a:ext uri="{FF2B5EF4-FFF2-40B4-BE49-F238E27FC236}">
                <a16:creationId xmlns:a16="http://schemas.microsoft.com/office/drawing/2014/main" id="{35E6734F-D876-AE6F-115E-9D0DC30BF080}"/>
              </a:ext>
            </a:extLst>
          </p:cNvPr>
          <p:cNvSpPr/>
          <p:nvPr userDrawn="1"/>
        </p:nvSpPr>
        <p:spPr bwMode="auto">
          <a:xfrm>
            <a:off x="5289134" y="2891434"/>
            <a:ext cx="2772000" cy="31335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3600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dirty="0">
              <a:ln>
                <a:noFill/>
              </a:ln>
              <a:solidFill>
                <a:schemeClr val="bg1"/>
              </a:solidFill>
              <a:effectLst/>
              <a:latin typeface="Arial" charset="0"/>
            </a:endParaRPr>
          </a:p>
        </p:txBody>
      </p:sp>
      <p:sp>
        <p:nvSpPr>
          <p:cNvPr id="36" name="Youtube link">
            <a:hlinkClick r:id="rId9"/>
            <a:extLst>
              <a:ext uri="{FF2B5EF4-FFF2-40B4-BE49-F238E27FC236}">
                <a16:creationId xmlns:a16="http://schemas.microsoft.com/office/drawing/2014/main" id="{7E843EAA-0903-0733-0BCE-201F775C2E1E}"/>
              </a:ext>
            </a:extLst>
          </p:cNvPr>
          <p:cNvSpPr/>
          <p:nvPr userDrawn="1"/>
        </p:nvSpPr>
        <p:spPr bwMode="auto">
          <a:xfrm>
            <a:off x="5289134" y="2037945"/>
            <a:ext cx="2772000" cy="31335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3600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dirty="0">
              <a:ln>
                <a:noFill/>
              </a:ln>
              <a:solidFill>
                <a:schemeClr val="bg1"/>
              </a:solidFill>
              <a:effectLst/>
              <a:latin typeface="Arial" charset="0"/>
            </a:endParaRPr>
          </a:p>
        </p:txBody>
      </p:sp>
      <p:sp>
        <p:nvSpPr>
          <p:cNvPr id="38" name="Facebook link">
            <a:hlinkClick r:id="rId10"/>
            <a:extLst>
              <a:ext uri="{FF2B5EF4-FFF2-40B4-BE49-F238E27FC236}">
                <a16:creationId xmlns:a16="http://schemas.microsoft.com/office/drawing/2014/main" id="{5C90698B-2182-57C4-C8E5-9E003E9EF4B3}"/>
              </a:ext>
            </a:extLst>
          </p:cNvPr>
          <p:cNvSpPr/>
          <p:nvPr userDrawn="1"/>
        </p:nvSpPr>
        <p:spPr bwMode="auto">
          <a:xfrm>
            <a:off x="904875" y="2037945"/>
            <a:ext cx="2880000" cy="31335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91440" bIns="3600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dirty="0">
              <a:ln>
                <a:noFill/>
              </a:ln>
              <a:solidFill>
                <a:schemeClr val="bg1"/>
              </a:solidFill>
              <a:effectLst/>
              <a:latin typeface="Arial" charset="0"/>
            </a:endParaRPr>
          </a:p>
        </p:txBody>
      </p:sp>
      <p:sp>
        <p:nvSpPr>
          <p:cNvPr id="11" name="Title 1">
            <a:extLst>
              <a:ext uri="{FF2B5EF4-FFF2-40B4-BE49-F238E27FC236}">
                <a16:creationId xmlns:a16="http://schemas.microsoft.com/office/drawing/2014/main" id="{56439257-56A9-D0AD-0AA1-2DF3B6BE9CD7}"/>
              </a:ext>
            </a:extLst>
          </p:cNvPr>
          <p:cNvSpPr txBox="1">
            <a:spLocks/>
          </p:cNvSpPr>
          <p:nvPr userDrawn="1"/>
        </p:nvSpPr>
        <p:spPr>
          <a:xfrm>
            <a:off x="327025" y="274637"/>
            <a:ext cx="8497888" cy="360000"/>
          </a:xfrm>
          <a:prstGeom prst="rect">
            <a:avLst/>
          </a:prstGeom>
          <a:noFill/>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solidFill>
                  <a:schemeClr val="tx1"/>
                </a:solidFill>
              </a:rPr>
              <a:t>Follow us</a:t>
            </a:r>
            <a:endParaRPr lang="en-AU" dirty="0">
              <a:solidFill>
                <a:schemeClr val="tx1"/>
              </a:solidFill>
            </a:endParaRPr>
          </a:p>
        </p:txBody>
      </p:sp>
      <p:sp>
        <p:nvSpPr>
          <p:cNvPr id="31" name="Instagram - text">
            <a:extLst>
              <a:ext uri="{FF2B5EF4-FFF2-40B4-BE49-F238E27FC236}">
                <a16:creationId xmlns:a16="http://schemas.microsoft.com/office/drawing/2014/main" id="{39A88CFB-FAD9-9418-DA1E-1A342D750305}"/>
              </a:ext>
            </a:extLst>
          </p:cNvPr>
          <p:cNvSpPr/>
          <p:nvPr userDrawn="1"/>
        </p:nvSpPr>
        <p:spPr>
          <a:xfrm>
            <a:off x="5870701" y="2913054"/>
            <a:ext cx="1851913" cy="261610"/>
          </a:xfrm>
          <a:prstGeom prst="rect">
            <a:avLst/>
          </a:prstGeom>
        </p:spPr>
        <p:txBody>
          <a:bodyPr wrap="none" lIns="0">
            <a:spAutoFit/>
          </a:bodyPr>
          <a:lstStyle/>
          <a:p>
            <a:pPr algn="l"/>
            <a:r>
              <a:rPr lang="en-AU" sz="1100" dirty="0">
                <a:solidFill>
                  <a:schemeClr val="bg1"/>
                </a:solidFill>
              </a:rPr>
              <a:t>www.instagram.com/myqce</a:t>
            </a:r>
          </a:p>
        </p:txBody>
      </p:sp>
      <p:sp>
        <p:nvSpPr>
          <p:cNvPr id="37" name="Facebook - text">
            <a:extLst>
              <a:ext uri="{FF2B5EF4-FFF2-40B4-BE49-F238E27FC236}">
                <a16:creationId xmlns:a16="http://schemas.microsoft.com/office/drawing/2014/main" id="{2C22EDC1-71CC-13CB-9926-9C241BB9B079}"/>
              </a:ext>
            </a:extLst>
          </p:cNvPr>
          <p:cNvSpPr/>
          <p:nvPr userDrawn="1"/>
        </p:nvSpPr>
        <p:spPr>
          <a:xfrm>
            <a:off x="1483371" y="2063815"/>
            <a:ext cx="2449710" cy="261610"/>
          </a:xfrm>
          <a:prstGeom prst="rect">
            <a:avLst/>
          </a:prstGeom>
        </p:spPr>
        <p:txBody>
          <a:bodyPr wrap="none" lIns="0">
            <a:spAutoFit/>
          </a:bodyPr>
          <a:lstStyle/>
          <a:p>
            <a:pPr algn="l"/>
            <a:r>
              <a:rPr lang="en-AU" sz="1100" dirty="0">
                <a:solidFill>
                  <a:schemeClr val="bg1"/>
                </a:solidFill>
              </a:rPr>
              <a:t>www.facebook.com/qcaa.qld.edu.au</a:t>
            </a:r>
          </a:p>
        </p:txBody>
      </p:sp>
      <p:sp>
        <p:nvSpPr>
          <p:cNvPr id="35" name="Youtube - text">
            <a:extLst>
              <a:ext uri="{FF2B5EF4-FFF2-40B4-BE49-F238E27FC236}">
                <a16:creationId xmlns:a16="http://schemas.microsoft.com/office/drawing/2014/main" id="{FC0A7A83-F610-77D6-DF50-70B395D0D148}"/>
              </a:ext>
            </a:extLst>
          </p:cNvPr>
          <p:cNvSpPr/>
          <p:nvPr userDrawn="1"/>
        </p:nvSpPr>
        <p:spPr>
          <a:xfrm>
            <a:off x="5870701" y="2063815"/>
            <a:ext cx="2240357" cy="261610"/>
          </a:xfrm>
          <a:prstGeom prst="rect">
            <a:avLst/>
          </a:prstGeom>
        </p:spPr>
        <p:txBody>
          <a:bodyPr wrap="none" lIns="0">
            <a:spAutoFit/>
          </a:bodyPr>
          <a:lstStyle/>
          <a:p>
            <a:pPr algn="l"/>
            <a:r>
              <a:rPr lang="en-AU" sz="1100" dirty="0">
                <a:solidFill>
                  <a:schemeClr val="bg1"/>
                </a:solidFill>
              </a:rPr>
              <a:t>www.youtube.com/user/TheQCAA</a:t>
            </a:r>
            <a:endParaRPr lang="en-AU" sz="1050" dirty="0">
              <a:solidFill>
                <a:schemeClr val="bg1"/>
              </a:solidFill>
            </a:endParaRPr>
          </a:p>
        </p:txBody>
      </p:sp>
      <p:sp>
        <p:nvSpPr>
          <p:cNvPr id="33" name="Linkedin - text">
            <a:extLst>
              <a:ext uri="{FF2B5EF4-FFF2-40B4-BE49-F238E27FC236}">
                <a16:creationId xmlns:a16="http://schemas.microsoft.com/office/drawing/2014/main" id="{18A402FA-F295-AD3B-7266-8BB1BEE10AD0}"/>
              </a:ext>
            </a:extLst>
          </p:cNvPr>
          <p:cNvSpPr/>
          <p:nvPr userDrawn="1"/>
        </p:nvSpPr>
        <p:spPr>
          <a:xfrm>
            <a:off x="1483371" y="2856406"/>
            <a:ext cx="2781964" cy="374906"/>
          </a:xfrm>
          <a:prstGeom prst="rect">
            <a:avLst/>
          </a:prstGeom>
        </p:spPr>
        <p:txBody>
          <a:bodyPr wrap="square" lIns="0" tIns="0" bIns="36000" anchor="ctr" anchorCtr="0">
            <a:spAutoFit/>
          </a:bodyPr>
          <a:lstStyle/>
          <a:p>
            <a:pPr algn="l"/>
            <a:r>
              <a:rPr lang="en-AU" sz="1100" dirty="0">
                <a:solidFill>
                  <a:schemeClr val="bg1"/>
                </a:solidFill>
              </a:rPr>
              <a:t>www.linkedin.com/company/queensland-curriculum-and-assessment-authority</a:t>
            </a:r>
          </a:p>
        </p:txBody>
      </p:sp>
      <p:pic>
        <p:nvPicPr>
          <p:cNvPr id="14" name="Graphic 13">
            <a:extLst>
              <a:ext uri="{FF2B5EF4-FFF2-40B4-BE49-F238E27FC236}">
                <a16:creationId xmlns:a16="http://schemas.microsoft.com/office/drawing/2014/main" id="{71232729-FF9F-BFFB-1761-A332A8E224C6}"/>
              </a:ext>
            </a:extLst>
          </p:cNvPr>
          <p:cNvPicPr>
            <a:picLocks noChangeAspect="1"/>
          </p:cNvPicPr>
          <p:nvPr userDrawn="1"/>
        </p:nvPicPr>
        <p:blipFill>
          <a:blip r:embed="rId11">
            <a:extLst>
              <a:ext uri="{96DAC541-7B7A-43D3-8B79-37D633B846F1}">
                <asvg:svgBlip xmlns:asvg="http://schemas.microsoft.com/office/drawing/2016/SVG/main" r:embed="rId12"/>
              </a:ext>
            </a:extLst>
          </a:blip>
          <a:srcRect/>
          <a:stretch/>
        </p:blipFill>
        <p:spPr>
          <a:xfrm>
            <a:off x="5358065" y="2863859"/>
            <a:ext cx="360000" cy="360000"/>
          </a:xfrm>
          <a:prstGeom prst="rect">
            <a:avLst/>
          </a:prstGeom>
        </p:spPr>
      </p:pic>
      <p:sp>
        <p:nvSpPr>
          <p:cNvPr id="34" name="Linkedin link">
            <a:hlinkClick r:id="rId13"/>
            <a:extLst>
              <a:ext uri="{FF2B5EF4-FFF2-40B4-BE49-F238E27FC236}">
                <a16:creationId xmlns:a16="http://schemas.microsoft.com/office/drawing/2014/main" id="{04EFE384-B007-544D-A837-5D6EDFE3A21C}"/>
              </a:ext>
            </a:extLst>
          </p:cNvPr>
          <p:cNvSpPr/>
          <p:nvPr userDrawn="1"/>
        </p:nvSpPr>
        <p:spPr bwMode="auto">
          <a:xfrm>
            <a:off x="904875" y="2832109"/>
            <a:ext cx="3190043" cy="432000"/>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AU" sz="1800" b="0" i="0" u="none" strike="noStrike" cap="none" normalizeH="0" baseline="0" dirty="0">
              <a:ln>
                <a:noFill/>
              </a:ln>
              <a:solidFill>
                <a:schemeClr val="accent1"/>
              </a:solidFill>
              <a:effectLst/>
              <a:latin typeface="Arial" charset="0"/>
            </a:endParaRPr>
          </a:p>
        </p:txBody>
      </p:sp>
    </p:spTree>
    <p:extLst>
      <p:ext uri="{BB962C8B-B14F-4D97-AF65-F5344CB8AC3E}">
        <p14:creationId xmlns:p14="http://schemas.microsoft.com/office/powerpoint/2010/main" val="3511780524"/>
      </p:ext>
    </p:extLst>
  </p:cSld>
  <p:clrMapOvr>
    <a:masterClrMapping/>
  </p:clrMapOvr>
  <p:extLst>
    <p:ext uri="{DCECCB84-F9BA-43D5-87BE-67443E8EF086}">
      <p15:sldGuideLst xmlns:p15="http://schemas.microsoft.com/office/powerpoint/2012/main">
        <p15:guide id="1" orient="horz" pos="1733">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ank you (clapping hands)">
    <p:bg>
      <p:bgPr>
        <a:solidFill>
          <a:schemeClr val="bg1"/>
        </a:solidFill>
        <a:effectLst/>
      </p:bgPr>
    </p:bg>
    <p:spTree>
      <p:nvGrpSpPr>
        <p:cNvPr id="1" name=""/>
        <p:cNvGrpSpPr/>
        <p:nvPr/>
      </p:nvGrpSpPr>
      <p:grpSpPr>
        <a:xfrm>
          <a:off x="0" y="0"/>
          <a:ext cx="0" cy="0"/>
          <a:chOff x="0" y="0"/>
          <a:chExt cx="0" cy="0"/>
        </a:xfrm>
      </p:grpSpPr>
      <p:pic>
        <p:nvPicPr>
          <p:cNvPr id="2" name="Picture Placeholder 4">
            <a:extLst>
              <a:ext uri="{FF2B5EF4-FFF2-40B4-BE49-F238E27FC236}">
                <a16:creationId xmlns:a16="http://schemas.microsoft.com/office/drawing/2014/main" id="{A70340DB-0DFB-09E3-D642-A74A591F6C1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924913" y="3903775"/>
            <a:ext cx="900000" cy="900000"/>
          </a:xfrm>
          <a:prstGeom prst="rect">
            <a:avLst/>
          </a:prstGeom>
        </p:spPr>
      </p:pic>
      <p:sp>
        <p:nvSpPr>
          <p:cNvPr id="5" name="Title 1">
            <a:extLst>
              <a:ext uri="{FF2B5EF4-FFF2-40B4-BE49-F238E27FC236}">
                <a16:creationId xmlns:a16="http://schemas.microsoft.com/office/drawing/2014/main" id="{AE7CE67A-79E4-7151-02A4-5230535E26CD}"/>
              </a:ext>
            </a:extLst>
          </p:cNvPr>
          <p:cNvSpPr txBox="1">
            <a:spLocks/>
          </p:cNvSpPr>
          <p:nvPr userDrawn="1"/>
        </p:nvSpPr>
        <p:spPr>
          <a:xfrm>
            <a:off x="327025" y="274637"/>
            <a:ext cx="8496000" cy="3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lnSpc>
                <a:spcPct val="100000"/>
              </a:lnSpc>
              <a:spcAft>
                <a:spcPts val="0"/>
              </a:spcAft>
            </a:pPr>
            <a:r>
              <a:rPr lang="en-US" dirty="0"/>
              <a:t>Thank you</a:t>
            </a:r>
            <a:endParaRPr lang="en-AU" dirty="0"/>
          </a:p>
        </p:txBody>
      </p:sp>
    </p:spTree>
    <p:extLst>
      <p:ext uri="{BB962C8B-B14F-4D97-AF65-F5344CB8AC3E}">
        <p14:creationId xmlns:p14="http://schemas.microsoft.com/office/powerpoint/2010/main" val="22484001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1_Title and bullet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1978739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42BA8-4BA7-4D13-9B50-9CA6721E3C26}"/>
              </a:ext>
            </a:extLst>
          </p:cNvPr>
          <p:cNvSpPr>
            <a:spLocks noGrp="1"/>
          </p:cNvSpPr>
          <p:nvPr>
            <p:ph type="title"/>
          </p:nvPr>
        </p:nvSpPr>
        <p:spPr>
          <a:xfrm>
            <a:off x="630238" y="274639"/>
            <a:ext cx="7886700" cy="856952"/>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BD72BF85-D71A-427C-A9C4-1B4B4FB8DB0D}"/>
              </a:ext>
            </a:extLst>
          </p:cNvPr>
          <p:cNvSpPr>
            <a:spLocks noGrp="1"/>
          </p:cNvSpPr>
          <p:nvPr>
            <p:ph type="body" idx="1"/>
          </p:nvPr>
        </p:nvSpPr>
        <p:spPr>
          <a:xfrm>
            <a:off x="630238" y="1260475"/>
            <a:ext cx="3868737" cy="619125"/>
          </a:xfrm>
        </p:spPr>
        <p:txBody>
          <a:bodyPr anchor="b">
            <a:normAutofit/>
          </a:bodyPr>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73A536-3E21-471A-8CFA-B8FA5D60732B}"/>
              </a:ext>
            </a:extLst>
          </p:cNvPr>
          <p:cNvSpPr>
            <a:spLocks noGrp="1"/>
          </p:cNvSpPr>
          <p:nvPr>
            <p:ph sz="half" idx="2"/>
          </p:nvPr>
        </p:nvSpPr>
        <p:spPr>
          <a:xfrm>
            <a:off x="630238" y="1879600"/>
            <a:ext cx="3868737" cy="2608263"/>
          </a:xfrm>
        </p:spPr>
        <p:txBody>
          <a:bodyPr>
            <a:normAutofit/>
          </a:bodyPr>
          <a:lstStyle>
            <a:lvl1pPr>
              <a:defRPr sz="1600">
                <a:latin typeface="Arial" panose="020B0604020202020204" pitchFamily="34" charset="0"/>
                <a:cs typeface="Arial" panose="020B0604020202020204" pitchFamily="34" charset="0"/>
              </a:defRPr>
            </a:lvl1pPr>
            <a:lvl2pPr>
              <a:spcBef>
                <a:spcPts val="100"/>
              </a:spcBef>
              <a:defRPr sz="1600">
                <a:latin typeface="Arial" panose="020B0604020202020204" pitchFamily="34" charset="0"/>
                <a:cs typeface="Arial" panose="020B0604020202020204" pitchFamily="34" charset="0"/>
              </a:defRPr>
            </a:lvl2pPr>
            <a:lvl3pPr>
              <a:spcBef>
                <a:spcPts val="100"/>
              </a:spcBef>
              <a:defRPr sz="1600">
                <a:latin typeface="Arial" panose="020B0604020202020204" pitchFamily="34" charset="0"/>
                <a:cs typeface="Arial" panose="020B0604020202020204" pitchFamily="34" charset="0"/>
              </a:defRPr>
            </a:lvl3pPr>
            <a:lvl4pPr>
              <a:spcBef>
                <a:spcPts val="100"/>
              </a:spcBef>
              <a:defRPr sz="1600">
                <a:latin typeface="Arial" panose="020B0604020202020204" pitchFamily="34" charset="0"/>
                <a:cs typeface="Arial" panose="020B0604020202020204" pitchFamily="34" charset="0"/>
              </a:defRPr>
            </a:lvl4pPr>
            <a:lvl5pPr>
              <a:spcBef>
                <a:spcPts val="100"/>
              </a:spcBef>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85A4AB8E-BCD5-418A-BDD0-0001CD6889C9}"/>
              </a:ext>
            </a:extLst>
          </p:cNvPr>
          <p:cNvSpPr>
            <a:spLocks noGrp="1"/>
          </p:cNvSpPr>
          <p:nvPr>
            <p:ph type="body" sz="quarter" idx="3"/>
          </p:nvPr>
        </p:nvSpPr>
        <p:spPr>
          <a:xfrm>
            <a:off x="4629150" y="1260475"/>
            <a:ext cx="3887788" cy="619125"/>
          </a:xfrm>
        </p:spPr>
        <p:txBody>
          <a:bodyPr anchor="b">
            <a:normAutofit/>
          </a:bodyPr>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E5E236-EE41-4919-829D-B29130C3E637}"/>
              </a:ext>
            </a:extLst>
          </p:cNvPr>
          <p:cNvSpPr>
            <a:spLocks noGrp="1"/>
          </p:cNvSpPr>
          <p:nvPr>
            <p:ph sz="quarter" idx="4"/>
          </p:nvPr>
        </p:nvSpPr>
        <p:spPr>
          <a:xfrm>
            <a:off x="4629150" y="1879600"/>
            <a:ext cx="3887788" cy="2608263"/>
          </a:xfrm>
        </p:spPr>
        <p:txBody>
          <a:bodyPr>
            <a:normAutofit/>
          </a:bodyPr>
          <a:lstStyle>
            <a:lvl1pPr>
              <a:defRPr sz="1600">
                <a:latin typeface="Arial" panose="020B0604020202020204" pitchFamily="34" charset="0"/>
                <a:cs typeface="Arial" panose="020B0604020202020204" pitchFamily="34" charset="0"/>
              </a:defRPr>
            </a:lvl1pPr>
            <a:lvl2pPr>
              <a:spcBef>
                <a:spcPts val="100"/>
              </a:spcBef>
              <a:defRPr sz="1600">
                <a:latin typeface="Arial" panose="020B0604020202020204" pitchFamily="34" charset="0"/>
                <a:cs typeface="Arial" panose="020B0604020202020204" pitchFamily="34" charset="0"/>
              </a:defRPr>
            </a:lvl2pPr>
            <a:lvl3pPr>
              <a:spcBef>
                <a:spcPts val="100"/>
              </a:spcBef>
              <a:defRPr sz="1600">
                <a:latin typeface="Arial" panose="020B0604020202020204" pitchFamily="34" charset="0"/>
                <a:cs typeface="Arial" panose="020B0604020202020204" pitchFamily="34" charset="0"/>
              </a:defRPr>
            </a:lvl3pPr>
            <a:lvl4pPr>
              <a:spcBef>
                <a:spcPts val="100"/>
              </a:spcBef>
              <a:defRPr sz="1600">
                <a:latin typeface="Arial" panose="020B0604020202020204" pitchFamily="34" charset="0"/>
                <a:cs typeface="Arial" panose="020B0604020202020204" pitchFamily="34" charset="0"/>
              </a:defRPr>
            </a:lvl4pPr>
            <a:lvl5pPr>
              <a:spcBef>
                <a:spcPts val="100"/>
              </a:spcBef>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8107354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F4F48-2ED4-41FF-9E26-48A0CD37FB51}"/>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8515907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a:xfrm>
            <a:off x="323850" y="842963"/>
            <a:ext cx="8485188" cy="3604837"/>
          </a:xfrm>
        </p:spPr>
        <p:txBody>
          <a:bodyPr/>
          <a:lstStyle>
            <a:lvl1pPr>
              <a:defRPr>
                <a:solidFill>
                  <a:schemeClr val="tx2"/>
                </a:solidFill>
              </a:defRPr>
            </a:lvl1pPr>
            <a:lvl2pPr marL="359991" marR="0" indent="-359991" algn="l" defTabSz="914378" rtl="0" eaLnBrk="0" fontAlgn="base" latinLnBrk="0" hangingPunct="0">
              <a:lnSpc>
                <a:spcPct val="100000"/>
              </a:lnSpc>
              <a:spcBef>
                <a:spcPts val="600"/>
              </a:spcBef>
              <a:spcAft>
                <a:spcPct val="0"/>
              </a:spcAft>
              <a:buClrTx/>
              <a:buSzTx/>
              <a:buFontTx/>
              <a:buChar char="•"/>
              <a:tabLst/>
              <a:defRPr>
                <a:solidFill>
                  <a:schemeClr val="tx2"/>
                </a:solidFill>
              </a:defRPr>
            </a:lvl2pPr>
            <a:lvl3pPr marL="755981" indent="-395990">
              <a:defRPr>
                <a:solidFill>
                  <a:schemeClr val="tx2"/>
                </a:solidFill>
              </a:defRPr>
            </a:lvl3pPr>
            <a:lvl4pPr marL="1043974" indent="-287993" algn="l">
              <a:spcBef>
                <a:spcPts val="600"/>
              </a:spcBef>
              <a:buSzPct val="75000"/>
              <a:buFont typeface="Wingdings" pitchFamily="2" charset="2"/>
              <a:buChar char="§"/>
              <a:defRPr>
                <a:solidFill>
                  <a:schemeClr val="tx2"/>
                </a:solidFill>
              </a:defRPr>
            </a:lvl4pPr>
            <a:lvl5pPr marL="1367966" indent="-323992">
              <a:spcBef>
                <a:spcPts val="600"/>
              </a:spcBef>
              <a:defRPr sz="2800">
                <a:solidFill>
                  <a:schemeClr val="tx2"/>
                </a:solidFill>
              </a:defRPr>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endParaRPr lang="en-AU"/>
          </a:p>
        </p:txBody>
      </p:sp>
    </p:spTree>
    <p:extLst>
      <p:ext uri="{BB962C8B-B14F-4D97-AF65-F5344CB8AC3E}">
        <p14:creationId xmlns:p14="http://schemas.microsoft.com/office/powerpoint/2010/main" val="1905843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er detail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A6235C-E6A2-4CFF-BB98-FA9B787BCEB8}"/>
              </a:ext>
            </a:extLst>
          </p:cNvPr>
          <p:cNvSpPr>
            <a:spLocks noGrp="1"/>
          </p:cNvSpPr>
          <p:nvPr>
            <p:ph idx="1"/>
          </p:nvPr>
        </p:nvSpPr>
        <p:spPr>
          <a:xfrm>
            <a:off x="327025" y="771550"/>
            <a:ext cx="4104000" cy="4032000"/>
          </a:xfrm>
        </p:spPr>
        <p:txBody>
          <a:bodyPr>
            <a:noAutofit/>
          </a:bodyPr>
          <a:lstStyle>
            <a:lvl1pPr>
              <a:defRPr>
                <a:latin typeface="Arial" panose="020B0604020202020204" pitchFamily="34" charset="0"/>
                <a:cs typeface="Arial" panose="020B0604020202020204" pitchFamily="34" charset="0"/>
              </a:defRPr>
            </a:lvl1pPr>
            <a:lvl2pPr>
              <a:spcBef>
                <a:spcPts val="300"/>
              </a:spcBef>
              <a:defRPr>
                <a:latin typeface="Arial" panose="020B0604020202020204" pitchFamily="34" charset="0"/>
                <a:cs typeface="Arial" panose="020B0604020202020204" pitchFamily="34" charset="0"/>
              </a:defRPr>
            </a:lvl2pPr>
            <a:lvl3pPr>
              <a:spcBef>
                <a:spcPts val="300"/>
              </a:spcBef>
              <a:defRPr>
                <a:latin typeface="Arial" panose="020B0604020202020204" pitchFamily="34" charset="0"/>
                <a:cs typeface="Arial" panose="020B0604020202020204" pitchFamily="34" charset="0"/>
              </a:defRPr>
            </a:lvl3pPr>
            <a:lvl4pPr>
              <a:spcBef>
                <a:spcPts val="300"/>
              </a:spcBef>
              <a:defRPr>
                <a:latin typeface="Arial" panose="020B0604020202020204" pitchFamily="34" charset="0"/>
                <a:cs typeface="Arial" panose="020B0604020202020204" pitchFamily="34" charset="0"/>
              </a:defRPr>
            </a:lvl4pPr>
            <a:lvl5pPr>
              <a:spcBef>
                <a:spcPts val="3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6">
            <a:extLst>
              <a:ext uri="{FF2B5EF4-FFF2-40B4-BE49-F238E27FC236}">
                <a16:creationId xmlns:a16="http://schemas.microsoft.com/office/drawing/2014/main" id="{F07BFAA3-7CB2-2A67-1272-3540A1F049C5}"/>
              </a:ext>
            </a:extLst>
          </p:cNvPr>
          <p:cNvSpPr>
            <a:spLocks noGrp="1"/>
          </p:cNvSpPr>
          <p:nvPr>
            <p:ph sz="quarter" idx="10"/>
          </p:nvPr>
        </p:nvSpPr>
        <p:spPr>
          <a:xfrm>
            <a:off x="4712975" y="771525"/>
            <a:ext cx="4104000" cy="40320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 name="Title 1">
            <a:extLst>
              <a:ext uri="{FF2B5EF4-FFF2-40B4-BE49-F238E27FC236}">
                <a16:creationId xmlns:a16="http://schemas.microsoft.com/office/drawing/2014/main" id="{19AC78B5-7387-BF05-4502-6319D40F5772}"/>
              </a:ext>
            </a:extLst>
          </p:cNvPr>
          <p:cNvSpPr>
            <a:spLocks noGrp="1"/>
          </p:cNvSpPr>
          <p:nvPr>
            <p:ph type="title"/>
          </p:nvPr>
        </p:nvSpPr>
        <p:spPr>
          <a:xfrm>
            <a:off x="327025" y="274637"/>
            <a:ext cx="8496000" cy="360000"/>
          </a:xfrm>
        </p:spPr>
        <p:txBody>
          <a:bodyPr>
            <a:noAutofit/>
          </a:bodyPr>
          <a:lstStyle>
            <a:lvl1pPr>
              <a:lnSpc>
                <a:spcPct val="100000"/>
              </a:lnSpc>
              <a:defRPr>
                <a:solidFill>
                  <a:schemeClr val="tx1"/>
                </a:solidFill>
              </a:defRPr>
            </a:lvl1pPr>
          </a:lstStyle>
          <a:p>
            <a:r>
              <a:rPr lang="en-US"/>
              <a:t>Click to edit Master title style</a:t>
            </a:r>
            <a:endParaRPr lang="en-AU"/>
          </a:p>
        </p:txBody>
      </p:sp>
    </p:spTree>
    <p:extLst>
      <p:ext uri="{BB962C8B-B14F-4D97-AF65-F5344CB8AC3E}">
        <p14:creationId xmlns:p14="http://schemas.microsoft.com/office/powerpoint/2010/main" val="24466993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Copyright notice">
    <p:spTree>
      <p:nvGrpSpPr>
        <p:cNvPr id="1" name=""/>
        <p:cNvGrpSpPr/>
        <p:nvPr/>
      </p:nvGrpSpPr>
      <p:grpSpPr>
        <a:xfrm>
          <a:off x="0" y="0"/>
          <a:ext cx="0" cy="0"/>
          <a:chOff x="0" y="0"/>
          <a:chExt cx="0" cy="0"/>
        </a:xfrm>
      </p:grpSpPr>
      <p:sp>
        <p:nvSpPr>
          <p:cNvPr id="5" name="Content Placeholder 7">
            <a:extLst>
              <a:ext uri="{FF2B5EF4-FFF2-40B4-BE49-F238E27FC236}">
                <a16:creationId xmlns:a16="http://schemas.microsoft.com/office/drawing/2014/main" id="{4A1A62DA-5614-4A9F-B103-C2F53BF002CD}"/>
              </a:ext>
            </a:extLst>
          </p:cNvPr>
          <p:cNvSpPr>
            <a:spLocks noGrp="1"/>
          </p:cNvSpPr>
          <p:nvPr>
            <p:ph sz="quarter" idx="11" hasCustomPrompt="1"/>
          </p:nvPr>
        </p:nvSpPr>
        <p:spPr>
          <a:xfrm>
            <a:off x="323528" y="843558"/>
            <a:ext cx="8496000" cy="3644305"/>
          </a:xfrm>
        </p:spPr>
        <p:txBody>
          <a:bodyPr>
            <a:normAutofit/>
          </a:bodyPr>
          <a:lstStyle>
            <a:lvl1pPr>
              <a:defRPr sz="14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a:lnSpc>
                <a:spcPct val="110000"/>
              </a:lnSpc>
              <a:spcAft>
                <a:spcPts val="0"/>
              </a:spcAft>
            </a:pPr>
            <a:r>
              <a:rPr lang="en-US" sz="1200"/>
              <a:t>               </a:t>
            </a:r>
            <a:r>
              <a:rPr lang="en-US" sz="1400"/>
              <a:t>© State of Queensland (QCAA) </a:t>
            </a:r>
            <a:r>
              <a:rPr lang="en-AU" sz="1400"/>
              <a:t>2021</a:t>
            </a:r>
          </a:p>
          <a:p>
            <a:pPr>
              <a:lnSpc>
                <a:spcPct val="110000"/>
              </a:lnSpc>
            </a:pPr>
            <a:r>
              <a:rPr lang="en-AU" sz="1400" b="1" spc="-20"/>
              <a:t>Licence</a:t>
            </a:r>
            <a:r>
              <a:rPr lang="en-AU" sz="1400" spc="-20"/>
              <a:t>: </a:t>
            </a:r>
            <a:r>
              <a:rPr lang="en-AU" sz="1400" spc="-20">
                <a:hlinkClick r:id="rId2"/>
              </a:rPr>
              <a:t>https://creativecommons.org/licenses/by/4.0</a:t>
            </a:r>
            <a:r>
              <a:rPr lang="en-AU" sz="1400" spc="-20"/>
              <a:t> </a:t>
            </a:r>
            <a:r>
              <a:rPr lang="en-AU" sz="1400" b="1" spc="-20">
                <a:solidFill>
                  <a:schemeClr val="tx2">
                    <a:lumMod val="50000"/>
                    <a:lumOff val="50000"/>
                  </a:schemeClr>
                </a:solidFill>
              </a:rPr>
              <a:t>|</a:t>
            </a:r>
            <a:r>
              <a:rPr lang="en-AU" sz="1400" spc="-20"/>
              <a:t> </a:t>
            </a:r>
            <a:r>
              <a:rPr lang="en-AU" sz="1400" b="1" spc="-20"/>
              <a:t>Copyright notice:</a:t>
            </a:r>
            <a:r>
              <a:rPr lang="en-AU" sz="1400" spc="-20"/>
              <a:t> </a:t>
            </a:r>
            <a:r>
              <a:rPr lang="en-AU" sz="1400" spc="-20">
                <a:hlinkClick r:id="rId3"/>
              </a:rPr>
              <a:t>www.qcaa.qld.edu.au/copyright</a:t>
            </a:r>
            <a:r>
              <a:rPr lang="en-AU" sz="1400" spc="-20"/>
              <a:t> — lists the full terms and conditions, which specify certain exceptions to the licence. </a:t>
            </a:r>
            <a:r>
              <a:rPr lang="en-AU" sz="1400" b="1" spc="-20">
                <a:solidFill>
                  <a:schemeClr val="tx2">
                    <a:lumMod val="50000"/>
                    <a:lumOff val="50000"/>
                  </a:schemeClr>
                </a:solidFill>
              </a:rPr>
              <a:t>|</a:t>
            </a:r>
            <a:r>
              <a:rPr lang="en-AU" sz="1400" spc="-20"/>
              <a:t> </a:t>
            </a:r>
            <a:br>
              <a:rPr lang="en-AU" sz="1400" spc="-20"/>
            </a:br>
            <a:r>
              <a:rPr lang="en-US" sz="1400" b="1"/>
              <a:t>Attribution </a:t>
            </a:r>
            <a:r>
              <a:rPr lang="en-US" sz="1400"/>
              <a:t>(include the link): ©</a:t>
            </a:r>
            <a:r>
              <a:rPr lang="en-AU" sz="1400"/>
              <a:t> </a:t>
            </a:r>
            <a:r>
              <a:rPr lang="en-US" sz="1400"/>
              <a:t>State</a:t>
            </a:r>
            <a:r>
              <a:rPr lang="en-AU" sz="1400"/>
              <a:t> </a:t>
            </a:r>
            <a:r>
              <a:rPr lang="en-US" sz="1400"/>
              <a:t>of</a:t>
            </a:r>
            <a:r>
              <a:rPr lang="en-AU" sz="1400"/>
              <a:t> </a:t>
            </a:r>
            <a:r>
              <a:rPr lang="en-US" sz="1400"/>
              <a:t>Queensland</a:t>
            </a:r>
            <a:r>
              <a:rPr lang="en-AU" sz="1400"/>
              <a:t> </a:t>
            </a:r>
            <a:r>
              <a:rPr lang="en-US" sz="1400"/>
              <a:t>(QCAA)</a:t>
            </a:r>
            <a:r>
              <a:rPr lang="en-AU" sz="1400"/>
              <a:t> 2021 </a:t>
            </a:r>
            <a:r>
              <a:rPr lang="en-AU" sz="1400" spc="-20">
                <a:hlinkClick r:id="rId3"/>
              </a:rPr>
              <a:t>www.qcaa.qld.edu.au/copyright</a:t>
            </a:r>
            <a:r>
              <a:rPr lang="en-AU" sz="1400" spc="-20"/>
              <a:t> </a:t>
            </a:r>
            <a:endParaRPr lang="en-AU" sz="1400"/>
          </a:p>
          <a:p>
            <a:pPr>
              <a:lnSpc>
                <a:spcPct val="110000"/>
              </a:lnSpc>
            </a:pPr>
            <a:r>
              <a:rPr lang="en-US" sz="1400"/>
              <a:t>Other copyright material in this presentation is listed on the previous slide/s. </a:t>
            </a:r>
            <a:endParaRPr lang="en-US"/>
          </a:p>
        </p:txBody>
      </p:sp>
      <p:sp>
        <p:nvSpPr>
          <p:cNvPr id="2" name="Title 1">
            <a:extLst>
              <a:ext uri="{FF2B5EF4-FFF2-40B4-BE49-F238E27FC236}">
                <a16:creationId xmlns:a16="http://schemas.microsoft.com/office/drawing/2014/main" id="{7AFFA97D-ABC9-4BB6-BC0F-7F95F2C902CB}"/>
              </a:ext>
            </a:extLst>
          </p:cNvPr>
          <p:cNvSpPr>
            <a:spLocks noGrp="1"/>
          </p:cNvSpPr>
          <p:nvPr>
            <p:ph type="title" hasCustomPrompt="1"/>
          </p:nvPr>
        </p:nvSpPr>
        <p:spPr/>
        <p:txBody>
          <a:bodyPr/>
          <a:lstStyle>
            <a:lvl1pPr>
              <a:defRPr/>
            </a:lvl1pPr>
          </a:lstStyle>
          <a:p>
            <a:r>
              <a:rPr lang="en-US"/>
              <a:t>Copyright notice</a:t>
            </a:r>
            <a:endParaRPr lang="en-AU"/>
          </a:p>
        </p:txBody>
      </p:sp>
      <p:pic>
        <p:nvPicPr>
          <p:cNvPr id="4" name="Picture 3">
            <a:hlinkClick r:id="rId4"/>
            <a:extLst>
              <a:ext uri="{FF2B5EF4-FFF2-40B4-BE49-F238E27FC236}">
                <a16:creationId xmlns:a16="http://schemas.microsoft.com/office/drawing/2014/main" id="{70247D21-6793-4DFC-A2F4-2109C47AFB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1240" y="771550"/>
            <a:ext cx="576000" cy="275357"/>
          </a:xfrm>
          <a:prstGeom prst="rect">
            <a:avLst/>
          </a:prstGeom>
        </p:spPr>
      </p:pic>
    </p:spTree>
    <p:extLst>
      <p:ext uri="{BB962C8B-B14F-4D97-AF65-F5344CB8AC3E}">
        <p14:creationId xmlns:p14="http://schemas.microsoft.com/office/powerpoint/2010/main" val="39653593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eadin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273EBA-B474-A0C7-F9DE-37838DFD8F2F}"/>
              </a:ext>
            </a:extLst>
          </p:cNvPr>
          <p:cNvPicPr>
            <a:picLocks noChangeAspect="1"/>
          </p:cNvPicPr>
          <p:nvPr userDrawn="1"/>
        </p:nvPicPr>
        <p:blipFill>
          <a:blip r:embed="rId2">
            <a:extLst>
              <a:ext uri="{28A0092B-C50C-407E-A947-70E740481C1C}">
                <a14:useLocalDpi xmlns:a14="http://schemas.microsoft.com/office/drawing/2010/main" val="0"/>
              </a:ext>
            </a:extLst>
          </a:blip>
          <a:srcRect t="1139" b="45051"/>
          <a:stretch/>
        </p:blipFill>
        <p:spPr>
          <a:xfrm>
            <a:off x="179512" y="0"/>
            <a:ext cx="8964488" cy="3219822"/>
          </a:xfrm>
          <a:prstGeom prst="rect">
            <a:avLst/>
          </a:prstGeom>
          <a:noFill/>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866A56FF-CC06-41AB-998C-3C2339FCAD1D}"/>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5">
            <a:extLst>
              <a:ext uri="{FF2B5EF4-FFF2-40B4-BE49-F238E27FC236}">
                <a16:creationId xmlns:a16="http://schemas.microsoft.com/office/drawing/2014/main" id="{6C6F6769-C68E-514C-0DF5-5C8CAE710806}"/>
              </a:ext>
            </a:extLst>
          </p:cNvPr>
          <p:cNvSpPr/>
          <p:nvPr userDrawn="1"/>
        </p:nvSpPr>
        <p:spPr>
          <a:xfrm>
            <a:off x="-304" y="195486"/>
            <a:ext cx="1818000" cy="39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0" name="Graphic 9" descr="Sticker of ACiQ v9.0">
            <a:extLst>
              <a:ext uri="{FF2B5EF4-FFF2-40B4-BE49-F238E27FC236}">
                <a16:creationId xmlns:a16="http://schemas.microsoft.com/office/drawing/2014/main" id="{28A824FF-8409-0A5E-4807-805CF02804AD}"/>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3850" y="230400"/>
            <a:ext cx="1411200" cy="313326"/>
          </a:xfrm>
          <a:prstGeom prst="rect">
            <a:avLst/>
          </a:prstGeom>
        </p:spPr>
      </p:pic>
    </p:spTree>
    <p:extLst>
      <p:ext uri="{BB962C8B-B14F-4D97-AF65-F5344CB8AC3E}">
        <p14:creationId xmlns:p14="http://schemas.microsoft.com/office/powerpoint/2010/main" val="40457040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cture boo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1A3FD3-EFE6-D071-3488-412747EF0AE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14" b="44804"/>
          <a:stretch/>
        </p:blipFill>
        <p:spPr>
          <a:xfrm>
            <a:off x="180663" y="-7908"/>
            <a:ext cx="8962187" cy="3219816"/>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9" name="Straight Connector 8">
            <a:extLst>
              <a:ext uri="{FF2B5EF4-FFF2-40B4-BE49-F238E27FC236}">
                <a16:creationId xmlns:a16="http://schemas.microsoft.com/office/drawing/2014/main" id="{BA24101F-ADBD-4FBD-A9A2-339B08658019}"/>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5">
            <a:extLst>
              <a:ext uri="{FF2B5EF4-FFF2-40B4-BE49-F238E27FC236}">
                <a16:creationId xmlns:a16="http://schemas.microsoft.com/office/drawing/2014/main" id="{3A397CD9-F5C2-E2C9-5626-2F590743168B}"/>
              </a:ext>
            </a:extLst>
          </p:cNvPr>
          <p:cNvSpPr/>
          <p:nvPr userDrawn="1"/>
        </p:nvSpPr>
        <p:spPr>
          <a:xfrm>
            <a:off x="-304" y="195486"/>
            <a:ext cx="1818000" cy="39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8" name="Graphic 7" descr="Sticker of ACiQ v9.0">
            <a:extLst>
              <a:ext uri="{FF2B5EF4-FFF2-40B4-BE49-F238E27FC236}">
                <a16:creationId xmlns:a16="http://schemas.microsoft.com/office/drawing/2014/main" id="{EAA495B7-A2DA-F400-2AAB-95C3B435AADE}"/>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3850" y="230400"/>
            <a:ext cx="1411200" cy="313326"/>
          </a:xfrm>
          <a:prstGeom prst="rect">
            <a:avLst/>
          </a:prstGeom>
        </p:spPr>
      </p:pic>
    </p:spTree>
    <p:extLst>
      <p:ext uri="{BB962C8B-B14F-4D97-AF65-F5344CB8AC3E}">
        <p14:creationId xmlns:p14="http://schemas.microsoft.com/office/powerpoint/2010/main" val="31997618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pider web">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50BFE3-F99F-02D0-096D-92D913096B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1014" b="35109"/>
          <a:stretch/>
        </p:blipFill>
        <p:spPr>
          <a:xfrm>
            <a:off x="179513" y="-7908"/>
            <a:ext cx="8964488" cy="3219817"/>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9" name="Straight Connector 8">
            <a:extLst>
              <a:ext uri="{FF2B5EF4-FFF2-40B4-BE49-F238E27FC236}">
                <a16:creationId xmlns:a16="http://schemas.microsoft.com/office/drawing/2014/main" id="{B8F241FD-C285-4A03-A883-E7FB9E91C225}"/>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5">
            <a:extLst>
              <a:ext uri="{FF2B5EF4-FFF2-40B4-BE49-F238E27FC236}">
                <a16:creationId xmlns:a16="http://schemas.microsoft.com/office/drawing/2014/main" id="{DFEC684F-053A-4D32-CFD9-2BDBF7623BE7}"/>
              </a:ext>
            </a:extLst>
          </p:cNvPr>
          <p:cNvSpPr/>
          <p:nvPr userDrawn="1"/>
        </p:nvSpPr>
        <p:spPr>
          <a:xfrm>
            <a:off x="-304" y="195486"/>
            <a:ext cx="1818000" cy="39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8" name="Graphic 7" descr="Sticker of ACiQ v9.0">
            <a:extLst>
              <a:ext uri="{FF2B5EF4-FFF2-40B4-BE49-F238E27FC236}">
                <a16:creationId xmlns:a16="http://schemas.microsoft.com/office/drawing/2014/main" id="{0F526CB6-0B65-2C80-1847-678ED194C280}"/>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3850" y="230400"/>
            <a:ext cx="1411200" cy="313326"/>
          </a:xfrm>
          <a:prstGeom prst="rect">
            <a:avLst/>
          </a:prstGeom>
        </p:spPr>
      </p:pic>
    </p:spTree>
    <p:extLst>
      <p:ext uri="{BB962C8B-B14F-4D97-AF65-F5344CB8AC3E}">
        <p14:creationId xmlns:p14="http://schemas.microsoft.com/office/powerpoint/2010/main" val="32279336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tethescope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C829C3-6FB8-CE0B-F62D-6E49012040E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962" t="24828" r="77" b="22338"/>
          <a:stretch/>
        </p:blipFill>
        <p:spPr>
          <a:xfrm>
            <a:off x="179512" y="-7910"/>
            <a:ext cx="8964488" cy="3219818"/>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9" name="Straight Connector 8">
            <a:extLst>
              <a:ext uri="{FF2B5EF4-FFF2-40B4-BE49-F238E27FC236}">
                <a16:creationId xmlns:a16="http://schemas.microsoft.com/office/drawing/2014/main" id="{0931D22F-47E6-4579-A8D2-45A76B0712D1}"/>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5">
            <a:extLst>
              <a:ext uri="{FF2B5EF4-FFF2-40B4-BE49-F238E27FC236}">
                <a16:creationId xmlns:a16="http://schemas.microsoft.com/office/drawing/2014/main" id="{646D7B07-14DC-1B1F-D039-F372EDB00A5C}"/>
              </a:ext>
            </a:extLst>
          </p:cNvPr>
          <p:cNvSpPr/>
          <p:nvPr userDrawn="1"/>
        </p:nvSpPr>
        <p:spPr>
          <a:xfrm>
            <a:off x="-304" y="195486"/>
            <a:ext cx="1818000" cy="39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8" name="Graphic 7" descr="Sticker of ACiQ v9.0">
            <a:extLst>
              <a:ext uri="{FF2B5EF4-FFF2-40B4-BE49-F238E27FC236}">
                <a16:creationId xmlns:a16="http://schemas.microsoft.com/office/drawing/2014/main" id="{AD50E98B-766B-F781-0FAF-5DB150037225}"/>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3850" y="230400"/>
            <a:ext cx="1411200" cy="313326"/>
          </a:xfrm>
          <a:prstGeom prst="rect">
            <a:avLst/>
          </a:prstGeom>
        </p:spPr>
      </p:pic>
    </p:spTree>
    <p:extLst>
      <p:ext uri="{BB962C8B-B14F-4D97-AF65-F5344CB8AC3E}">
        <p14:creationId xmlns:p14="http://schemas.microsoft.com/office/powerpoint/2010/main" val="38185620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digenous girl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3FA8AD-02E4-A848-435C-E1FE1A234E2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277" b="8217"/>
          <a:stretch/>
        </p:blipFill>
        <p:spPr>
          <a:xfrm>
            <a:off x="179512" y="-1"/>
            <a:ext cx="8964487" cy="3204000"/>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4D53F258-FD79-4ACD-8B90-6AF94F0FE5ED}"/>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5">
            <a:extLst>
              <a:ext uri="{FF2B5EF4-FFF2-40B4-BE49-F238E27FC236}">
                <a16:creationId xmlns:a16="http://schemas.microsoft.com/office/drawing/2014/main" id="{6B725455-C37D-B6EC-4216-60CCF6BDD0D5}"/>
              </a:ext>
            </a:extLst>
          </p:cNvPr>
          <p:cNvSpPr/>
          <p:nvPr userDrawn="1"/>
        </p:nvSpPr>
        <p:spPr>
          <a:xfrm>
            <a:off x="-304" y="195486"/>
            <a:ext cx="1818000" cy="39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 name="Graphic 8" descr="Sticker of ACiQ v9.0">
            <a:extLst>
              <a:ext uri="{FF2B5EF4-FFF2-40B4-BE49-F238E27FC236}">
                <a16:creationId xmlns:a16="http://schemas.microsoft.com/office/drawing/2014/main" id="{700D1ED9-A932-A970-5693-4C7F80AA1F5D}"/>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3850" y="230400"/>
            <a:ext cx="1411200" cy="313326"/>
          </a:xfrm>
          <a:prstGeom prst="rect">
            <a:avLst/>
          </a:prstGeom>
        </p:spPr>
      </p:pic>
    </p:spTree>
    <p:extLst>
      <p:ext uri="{BB962C8B-B14F-4D97-AF65-F5344CB8AC3E}">
        <p14:creationId xmlns:p14="http://schemas.microsoft.com/office/powerpoint/2010/main" val="21794034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t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7B97A0-A3B7-D6B7-6409-B743B602F7F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3573" b="32479"/>
          <a:stretch/>
        </p:blipFill>
        <p:spPr>
          <a:xfrm>
            <a:off x="179512" y="-7909"/>
            <a:ext cx="8964488" cy="3219819"/>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C5F37F28-086B-4DCC-8D8B-65E0DC9404AC}"/>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5">
            <a:extLst>
              <a:ext uri="{FF2B5EF4-FFF2-40B4-BE49-F238E27FC236}">
                <a16:creationId xmlns:a16="http://schemas.microsoft.com/office/drawing/2014/main" id="{0954E977-AFBB-FC4C-3969-1C24A1DE7659}"/>
              </a:ext>
            </a:extLst>
          </p:cNvPr>
          <p:cNvSpPr/>
          <p:nvPr userDrawn="1"/>
        </p:nvSpPr>
        <p:spPr>
          <a:xfrm>
            <a:off x="-304" y="195486"/>
            <a:ext cx="1818000" cy="39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 name="Graphic 8" descr="Sticker of ACiQ v9.0">
            <a:extLst>
              <a:ext uri="{FF2B5EF4-FFF2-40B4-BE49-F238E27FC236}">
                <a16:creationId xmlns:a16="http://schemas.microsoft.com/office/drawing/2014/main" id="{EB9EC35D-6553-B182-C1DB-BB576F8931D5}"/>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3850" y="230400"/>
            <a:ext cx="1411200" cy="313326"/>
          </a:xfrm>
          <a:prstGeom prst="rect">
            <a:avLst/>
          </a:prstGeom>
        </p:spPr>
      </p:pic>
    </p:spTree>
    <p:extLst>
      <p:ext uri="{BB962C8B-B14F-4D97-AF65-F5344CB8AC3E}">
        <p14:creationId xmlns:p14="http://schemas.microsoft.com/office/powerpoint/2010/main" val="35549394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ablets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95AA943-D616-87BD-45D4-61FB0D545D4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8486" b="17644"/>
          <a:stretch/>
        </p:blipFill>
        <p:spPr>
          <a:xfrm>
            <a:off x="179014" y="-7910"/>
            <a:ext cx="8965484" cy="3219818"/>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4405B1F7-06F9-44A9-9D83-81B661B1BD97}"/>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5">
            <a:extLst>
              <a:ext uri="{FF2B5EF4-FFF2-40B4-BE49-F238E27FC236}">
                <a16:creationId xmlns:a16="http://schemas.microsoft.com/office/drawing/2014/main" id="{7395F187-B017-E9A1-A94D-C3CF36596205}"/>
              </a:ext>
            </a:extLst>
          </p:cNvPr>
          <p:cNvSpPr/>
          <p:nvPr userDrawn="1"/>
        </p:nvSpPr>
        <p:spPr>
          <a:xfrm>
            <a:off x="-304" y="195486"/>
            <a:ext cx="1818000" cy="39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 name="Graphic 8" descr="Sticker of ACiQ v9.0">
            <a:extLst>
              <a:ext uri="{FF2B5EF4-FFF2-40B4-BE49-F238E27FC236}">
                <a16:creationId xmlns:a16="http://schemas.microsoft.com/office/drawing/2014/main" id="{66F53B8C-8EDE-27EE-22A6-A879E76CBEAB}"/>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3850" y="230400"/>
            <a:ext cx="1411200" cy="313326"/>
          </a:xfrm>
          <a:prstGeom prst="rect">
            <a:avLst/>
          </a:prstGeom>
        </p:spPr>
      </p:pic>
    </p:spTree>
    <p:extLst>
      <p:ext uri="{BB962C8B-B14F-4D97-AF65-F5344CB8AC3E}">
        <p14:creationId xmlns:p14="http://schemas.microsoft.com/office/powerpoint/2010/main" val="7131296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assroo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04E7AA-9763-7300-9AF1-7CD121CCFCD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9863" b="36189"/>
          <a:stretch/>
        </p:blipFill>
        <p:spPr>
          <a:xfrm>
            <a:off x="179512" y="-7911"/>
            <a:ext cx="8964488" cy="3219822"/>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24BA0F07-AB31-49E6-8337-10318EF4F5EE}"/>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5">
            <a:extLst>
              <a:ext uri="{FF2B5EF4-FFF2-40B4-BE49-F238E27FC236}">
                <a16:creationId xmlns:a16="http://schemas.microsoft.com/office/drawing/2014/main" id="{CA8F33B1-D352-99D3-9149-2C1DCE50406C}"/>
              </a:ext>
            </a:extLst>
          </p:cNvPr>
          <p:cNvSpPr/>
          <p:nvPr userDrawn="1"/>
        </p:nvSpPr>
        <p:spPr>
          <a:xfrm>
            <a:off x="-304" y="195486"/>
            <a:ext cx="1818000" cy="39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 name="Graphic 8" descr="Sticker of ACiQ v9.0">
            <a:extLst>
              <a:ext uri="{FF2B5EF4-FFF2-40B4-BE49-F238E27FC236}">
                <a16:creationId xmlns:a16="http://schemas.microsoft.com/office/drawing/2014/main" id="{9800AB47-16A3-FDB3-E90F-260E00996ADE}"/>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3850" y="230400"/>
            <a:ext cx="1411200" cy="313326"/>
          </a:xfrm>
          <a:prstGeom prst="rect">
            <a:avLst/>
          </a:prstGeom>
        </p:spPr>
      </p:pic>
    </p:spTree>
    <p:extLst>
      <p:ext uri="{BB962C8B-B14F-4D97-AF65-F5344CB8AC3E}">
        <p14:creationId xmlns:p14="http://schemas.microsoft.com/office/powerpoint/2010/main" val="16877533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ptop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85051D4-810A-7B18-3FCD-CE7EA916F2F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026" b="32097"/>
          <a:stretch/>
        </p:blipFill>
        <p:spPr>
          <a:xfrm>
            <a:off x="179512" y="-7911"/>
            <a:ext cx="8964488" cy="3219822"/>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620D629C-29A9-449D-87E3-78C9CAEB1541}"/>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5">
            <a:extLst>
              <a:ext uri="{FF2B5EF4-FFF2-40B4-BE49-F238E27FC236}">
                <a16:creationId xmlns:a16="http://schemas.microsoft.com/office/drawing/2014/main" id="{0FFE5E81-09C8-85EC-0EC0-1977F9B55BD2}"/>
              </a:ext>
            </a:extLst>
          </p:cNvPr>
          <p:cNvSpPr/>
          <p:nvPr userDrawn="1"/>
        </p:nvSpPr>
        <p:spPr>
          <a:xfrm>
            <a:off x="-304" y="195486"/>
            <a:ext cx="1818000" cy="39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 name="Graphic 8" descr="Sticker of ACiQ v9.0">
            <a:extLst>
              <a:ext uri="{FF2B5EF4-FFF2-40B4-BE49-F238E27FC236}">
                <a16:creationId xmlns:a16="http://schemas.microsoft.com/office/drawing/2014/main" id="{B6C36812-1A26-B82D-149A-08D43EE7BFDB}"/>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3850" y="230400"/>
            <a:ext cx="1411200" cy="313326"/>
          </a:xfrm>
          <a:prstGeom prst="rect">
            <a:avLst/>
          </a:prstGeom>
        </p:spPr>
      </p:pic>
    </p:spTree>
    <p:extLst>
      <p:ext uri="{BB962C8B-B14F-4D97-AF65-F5344CB8AC3E}">
        <p14:creationId xmlns:p14="http://schemas.microsoft.com/office/powerpoint/2010/main" val="1720829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arning goal, Success criteria">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900763A8-B150-BBFF-AE44-7348658000D5}"/>
              </a:ext>
            </a:extLst>
          </p:cNvPr>
          <p:cNvSpPr>
            <a:spLocks noGrp="1"/>
          </p:cNvSpPr>
          <p:nvPr>
            <p:ph type="body" sz="quarter" idx="11"/>
          </p:nvPr>
        </p:nvSpPr>
        <p:spPr>
          <a:xfrm>
            <a:off x="323849" y="771524"/>
            <a:ext cx="3963600" cy="403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3" name="Text Placeholder 12">
            <a:extLst>
              <a:ext uri="{FF2B5EF4-FFF2-40B4-BE49-F238E27FC236}">
                <a16:creationId xmlns:a16="http://schemas.microsoft.com/office/drawing/2014/main" id="{04501167-8118-C700-E354-BE1CD7A235A5}"/>
              </a:ext>
            </a:extLst>
          </p:cNvPr>
          <p:cNvSpPr>
            <a:spLocks noGrp="1"/>
          </p:cNvSpPr>
          <p:nvPr>
            <p:ph type="body" sz="quarter" idx="12"/>
          </p:nvPr>
        </p:nvSpPr>
        <p:spPr>
          <a:xfrm>
            <a:off x="4860000" y="771524"/>
            <a:ext cx="3960000" cy="403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0" name="Text Placeholder 2">
            <a:extLst>
              <a:ext uri="{FF2B5EF4-FFF2-40B4-BE49-F238E27FC236}">
                <a16:creationId xmlns:a16="http://schemas.microsoft.com/office/drawing/2014/main" id="{A23CE5BC-8EB1-2ECB-8E98-35F8E89EDF3F}"/>
              </a:ext>
            </a:extLst>
          </p:cNvPr>
          <p:cNvSpPr>
            <a:spLocks noGrp="1"/>
          </p:cNvSpPr>
          <p:nvPr>
            <p:ph type="body" idx="1" hasCustomPrompt="1"/>
          </p:nvPr>
        </p:nvSpPr>
        <p:spPr>
          <a:xfrm>
            <a:off x="327600" y="274637"/>
            <a:ext cx="3960000" cy="360000"/>
          </a:xfrm>
        </p:spPr>
        <p:txBody>
          <a:bodyPr anchor="t" anchorCtr="0">
            <a:noAutofit/>
          </a:bodyPr>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title</a:t>
            </a:r>
          </a:p>
        </p:txBody>
      </p:sp>
      <p:sp>
        <p:nvSpPr>
          <p:cNvPr id="21" name="Text Placeholder 4">
            <a:extLst>
              <a:ext uri="{FF2B5EF4-FFF2-40B4-BE49-F238E27FC236}">
                <a16:creationId xmlns:a16="http://schemas.microsoft.com/office/drawing/2014/main" id="{AD6E2886-45FA-B043-2EAC-903B70A82014}"/>
              </a:ext>
            </a:extLst>
          </p:cNvPr>
          <p:cNvSpPr>
            <a:spLocks noGrp="1"/>
          </p:cNvSpPr>
          <p:nvPr>
            <p:ph type="body" sz="quarter" idx="3" hasCustomPrompt="1"/>
          </p:nvPr>
        </p:nvSpPr>
        <p:spPr>
          <a:xfrm>
            <a:off x="4856553" y="274637"/>
            <a:ext cx="3960000" cy="360000"/>
          </a:xfrm>
        </p:spPr>
        <p:txBody>
          <a:bodyPr anchor="t" anchorCtr="0">
            <a:noAutofit/>
          </a:bodyPr>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title</a:t>
            </a:r>
          </a:p>
        </p:txBody>
      </p:sp>
    </p:spTree>
    <p:extLst>
      <p:ext uri="{BB962C8B-B14F-4D97-AF65-F5344CB8AC3E}">
        <p14:creationId xmlns:p14="http://schemas.microsoft.com/office/powerpoint/2010/main" val="10085654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Young cook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0B819C-9C3D-CADB-C474-7B19299660E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9184" b="17192"/>
          <a:stretch/>
        </p:blipFill>
        <p:spPr>
          <a:xfrm>
            <a:off x="179512" y="-7911"/>
            <a:ext cx="8964488" cy="3219822"/>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11E4FE23-364E-4EF8-A9A8-D56B9F19E5A9}"/>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5">
            <a:extLst>
              <a:ext uri="{FF2B5EF4-FFF2-40B4-BE49-F238E27FC236}">
                <a16:creationId xmlns:a16="http://schemas.microsoft.com/office/drawing/2014/main" id="{BB28882A-1DF5-FAA6-6792-BF90D1F4FA85}"/>
              </a:ext>
            </a:extLst>
          </p:cNvPr>
          <p:cNvSpPr/>
          <p:nvPr userDrawn="1"/>
        </p:nvSpPr>
        <p:spPr>
          <a:xfrm>
            <a:off x="-304" y="195486"/>
            <a:ext cx="1818000" cy="39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 name="Graphic 8" descr="Sticker of ACiQ v9.0">
            <a:extLst>
              <a:ext uri="{FF2B5EF4-FFF2-40B4-BE49-F238E27FC236}">
                <a16:creationId xmlns:a16="http://schemas.microsoft.com/office/drawing/2014/main" id="{D5D3E41F-280F-AF4F-A638-714267762967}"/>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3850" y="230400"/>
            <a:ext cx="1411200" cy="313326"/>
          </a:xfrm>
          <a:prstGeom prst="rect">
            <a:avLst/>
          </a:prstGeom>
        </p:spPr>
      </p:pic>
    </p:spTree>
    <p:extLst>
      <p:ext uri="{BB962C8B-B14F-4D97-AF65-F5344CB8AC3E}">
        <p14:creationId xmlns:p14="http://schemas.microsoft.com/office/powerpoint/2010/main" val="41962370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cienc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890829-C342-2B3C-8184-B6D6A5847AD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2880" b="33401"/>
          <a:stretch/>
        </p:blipFill>
        <p:spPr>
          <a:xfrm>
            <a:off x="179512" y="-9065"/>
            <a:ext cx="8964488" cy="3204000"/>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CA544CA6-CD06-4B8D-8220-CB33A198B00A}"/>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5">
            <a:extLst>
              <a:ext uri="{FF2B5EF4-FFF2-40B4-BE49-F238E27FC236}">
                <a16:creationId xmlns:a16="http://schemas.microsoft.com/office/drawing/2014/main" id="{C2D3F461-C7FC-81D7-F64F-FB654ED145D0}"/>
              </a:ext>
            </a:extLst>
          </p:cNvPr>
          <p:cNvSpPr/>
          <p:nvPr userDrawn="1"/>
        </p:nvSpPr>
        <p:spPr>
          <a:xfrm>
            <a:off x="-304" y="195486"/>
            <a:ext cx="1818000" cy="39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 name="Graphic 8" descr="Sticker of ACiQ v9.0">
            <a:extLst>
              <a:ext uri="{FF2B5EF4-FFF2-40B4-BE49-F238E27FC236}">
                <a16:creationId xmlns:a16="http://schemas.microsoft.com/office/drawing/2014/main" id="{96EFB7A1-BFE7-0252-85A2-E4A808D63B20}"/>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3850" y="230400"/>
            <a:ext cx="1411200" cy="313326"/>
          </a:xfrm>
          <a:prstGeom prst="rect">
            <a:avLst/>
          </a:prstGeom>
        </p:spPr>
      </p:pic>
    </p:spTree>
    <p:extLst>
      <p:ext uri="{BB962C8B-B14F-4D97-AF65-F5344CB8AC3E}">
        <p14:creationId xmlns:p14="http://schemas.microsoft.com/office/powerpoint/2010/main" val="16558439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r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80EE62-4E2B-00C5-DFC8-31F897C90C1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5702" t="26709" r="6108" b="31276"/>
          <a:stretch/>
        </p:blipFill>
        <p:spPr>
          <a:xfrm>
            <a:off x="179512" y="0"/>
            <a:ext cx="8964488" cy="3204000"/>
          </a:xfrm>
          <a:prstGeom prst="rect">
            <a:avLst/>
          </a:prstGeom>
        </p:spPr>
      </p:pic>
      <p:sp>
        <p:nvSpPr>
          <p:cNvPr id="2" name="Title 1"/>
          <p:cNvSpPr>
            <a:spLocks noGrp="1"/>
          </p:cNvSpPr>
          <p:nvPr>
            <p:ph type="ctrTitle"/>
          </p:nvPr>
        </p:nvSpPr>
        <p:spPr>
          <a:xfrm>
            <a:off x="216371" y="2571750"/>
            <a:ext cx="8603779" cy="1296256"/>
          </a:xfrm>
        </p:spPr>
        <p:txBody>
          <a:bodyPr/>
          <a:lstStyle/>
          <a:p>
            <a:r>
              <a:rPr lang="en-US"/>
              <a:t>Click to edit Master title style</a:t>
            </a:r>
            <a:endParaRPr lang="en-AU"/>
          </a:p>
        </p:txBody>
      </p:sp>
      <p:sp>
        <p:nvSpPr>
          <p:cNvPr id="3" name="Subtitle 2"/>
          <p:cNvSpPr>
            <a:spLocks noGrp="1"/>
          </p:cNvSpPr>
          <p:nvPr>
            <p:ph type="subTitle" idx="1"/>
          </p:nvPr>
        </p:nvSpPr>
        <p:spPr>
          <a:xfrm>
            <a:off x="223589" y="3852900"/>
            <a:ext cx="8596561" cy="701967"/>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5" name="Vertical Text Placeholder 5">
            <a:extLst>
              <a:ext uri="{FF2B5EF4-FFF2-40B4-BE49-F238E27FC236}">
                <a16:creationId xmlns:a16="http://schemas.microsoft.com/office/drawing/2014/main" id="{7C5BA667-7C93-4F6D-823B-FF667F662A72}"/>
              </a:ext>
            </a:extLst>
          </p:cNvPr>
          <p:cNvSpPr>
            <a:spLocks noGrp="1"/>
          </p:cNvSpPr>
          <p:nvPr>
            <p:ph type="body" orient="vert" sz="quarter" idx="10" hasCustomPrompt="1"/>
          </p:nvPr>
        </p:nvSpPr>
        <p:spPr>
          <a:xfrm rot="10800000">
            <a:off x="8705031" y="3734138"/>
            <a:ext cx="144015" cy="618004"/>
          </a:xfrm>
        </p:spPr>
        <p:txBody>
          <a:bodyPr vert="eaVert">
            <a:noAutofit/>
          </a:bodyPr>
          <a:lstStyle>
            <a:lvl1pPr>
              <a:spcBef>
                <a:spcPts val="0"/>
              </a:spcBef>
              <a:defRPr sz="500" b="0">
                <a:solidFill>
                  <a:srgbClr val="808080"/>
                </a:solidFill>
              </a:defRPr>
            </a:lvl1pPr>
          </a:lstStyle>
          <a:p>
            <a:pPr lvl="0"/>
            <a:r>
              <a:rPr lang="en-US"/>
              <a:t>Job number</a:t>
            </a:r>
            <a:endParaRPr lang="en-AU"/>
          </a:p>
        </p:txBody>
      </p:sp>
      <p:cxnSp>
        <p:nvCxnSpPr>
          <p:cNvPr id="7" name="Straight Connector 6">
            <a:extLst>
              <a:ext uri="{FF2B5EF4-FFF2-40B4-BE49-F238E27FC236}">
                <a16:creationId xmlns:a16="http://schemas.microsoft.com/office/drawing/2014/main" id="{9A27EA93-D136-4167-8232-66BCAB03E412}"/>
              </a:ext>
            </a:extLst>
          </p:cNvPr>
          <p:cNvCxnSpPr/>
          <p:nvPr userDrawn="1"/>
        </p:nvCxnSpPr>
        <p:spPr bwMode="auto">
          <a:xfrm>
            <a:off x="179512" y="3219822"/>
            <a:ext cx="8964488"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5">
            <a:extLst>
              <a:ext uri="{FF2B5EF4-FFF2-40B4-BE49-F238E27FC236}">
                <a16:creationId xmlns:a16="http://schemas.microsoft.com/office/drawing/2014/main" id="{6A25E240-6084-8835-3F46-1172C1D77CBB}"/>
              </a:ext>
            </a:extLst>
          </p:cNvPr>
          <p:cNvSpPr/>
          <p:nvPr userDrawn="1"/>
        </p:nvSpPr>
        <p:spPr>
          <a:xfrm>
            <a:off x="-304" y="195486"/>
            <a:ext cx="1818000" cy="39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0" name="Graphic 9" descr="Sticker of ACiQ v9.0">
            <a:extLst>
              <a:ext uri="{FF2B5EF4-FFF2-40B4-BE49-F238E27FC236}">
                <a16:creationId xmlns:a16="http://schemas.microsoft.com/office/drawing/2014/main" id="{0EFD20EB-D2BA-1CF1-21C5-28EE1DB707D1}"/>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3850" y="230400"/>
            <a:ext cx="1411200" cy="313326"/>
          </a:xfrm>
          <a:prstGeom prst="rect">
            <a:avLst/>
          </a:prstGeom>
        </p:spPr>
      </p:pic>
    </p:spTree>
    <p:extLst>
      <p:ext uri="{BB962C8B-B14F-4D97-AF65-F5344CB8AC3E}">
        <p14:creationId xmlns:p14="http://schemas.microsoft.com/office/powerpoint/2010/main" val="3390483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usekeeping (single ic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noAutofit/>
          </a:bodyPr>
          <a:lstStyle>
            <a:lvl1pPr>
              <a:lnSpc>
                <a:spcPct val="100000"/>
              </a:lnSpc>
              <a:defRPr>
                <a:solidFill>
                  <a:schemeClr val="tx1"/>
                </a:solidFill>
              </a:defRPr>
            </a:lvl1pPr>
          </a:lstStyle>
          <a:p>
            <a:r>
              <a:rPr lang="en-US"/>
              <a:t>Click to edit Master title style</a:t>
            </a:r>
            <a:endParaRPr lang="en-AU"/>
          </a:p>
        </p:txBody>
      </p:sp>
      <p:sp>
        <p:nvSpPr>
          <p:cNvPr id="7" name="Picture Placeholder 4">
            <a:extLst>
              <a:ext uri="{FF2B5EF4-FFF2-40B4-BE49-F238E27FC236}">
                <a16:creationId xmlns:a16="http://schemas.microsoft.com/office/drawing/2014/main" id="{26C53D02-587C-FA9F-B54B-E84B4600DA28}"/>
              </a:ext>
            </a:extLst>
          </p:cNvPr>
          <p:cNvSpPr>
            <a:spLocks noGrp="1" noChangeAspect="1"/>
          </p:cNvSpPr>
          <p:nvPr>
            <p:ph type="pic" sz="quarter" idx="12" hasCustomPrompt="1"/>
          </p:nvPr>
        </p:nvSpPr>
        <p:spPr>
          <a:xfrm>
            <a:off x="3895725" y="1896665"/>
            <a:ext cx="1352550" cy="1350170"/>
          </a:xfrm>
        </p:spPr>
        <p:txBody>
          <a:bodyPr/>
          <a:lstStyle>
            <a:lvl1pPr>
              <a:defRPr/>
            </a:lvl1pPr>
          </a:lstStyle>
          <a:p>
            <a:r>
              <a:rPr lang="en-AU" dirty="0"/>
              <a:t>Icon</a:t>
            </a:r>
          </a:p>
        </p:txBody>
      </p:sp>
    </p:spTree>
    <p:extLst>
      <p:ext uri="{BB962C8B-B14F-4D97-AF65-F5344CB8AC3E}">
        <p14:creationId xmlns:p14="http://schemas.microsoft.com/office/powerpoint/2010/main" val="708354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usekeeping (two icons)">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2E73C42A-B568-545E-F6CC-6F4A1AB5AEBC}"/>
              </a:ext>
            </a:extLst>
          </p:cNvPr>
          <p:cNvSpPr>
            <a:spLocks noGrp="1" noChangeAspect="1"/>
          </p:cNvSpPr>
          <p:nvPr>
            <p:ph type="pic" sz="quarter" idx="14" hasCustomPrompt="1"/>
          </p:nvPr>
        </p:nvSpPr>
        <p:spPr>
          <a:xfrm>
            <a:off x="2738321" y="1896665"/>
            <a:ext cx="1352550" cy="1350170"/>
          </a:xfrm>
        </p:spPr>
        <p:txBody>
          <a:bodyPr/>
          <a:lstStyle>
            <a:lvl1pPr>
              <a:defRPr/>
            </a:lvl1pPr>
          </a:lstStyle>
          <a:p>
            <a:r>
              <a:rPr lang="en-AU" dirty="0"/>
              <a:t>Icon</a:t>
            </a:r>
          </a:p>
        </p:txBody>
      </p:sp>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noAutofit/>
          </a:bodyPr>
          <a:lstStyle>
            <a:lvl1pPr>
              <a:lnSpc>
                <a:spcPct val="100000"/>
              </a:lnSpc>
              <a:defRPr>
                <a:solidFill>
                  <a:schemeClr val="tx1"/>
                </a:solidFill>
              </a:defRPr>
            </a:lvl1pPr>
          </a:lstStyle>
          <a:p>
            <a:r>
              <a:rPr lang="en-US"/>
              <a:t>Click to edit Master title style</a:t>
            </a:r>
            <a:endParaRPr lang="en-AU"/>
          </a:p>
        </p:txBody>
      </p:sp>
      <p:sp>
        <p:nvSpPr>
          <p:cNvPr id="7" name="Picture Placeholder 4">
            <a:extLst>
              <a:ext uri="{FF2B5EF4-FFF2-40B4-BE49-F238E27FC236}">
                <a16:creationId xmlns:a16="http://schemas.microsoft.com/office/drawing/2014/main" id="{26C53D02-587C-FA9F-B54B-E84B4600DA28}"/>
              </a:ext>
            </a:extLst>
          </p:cNvPr>
          <p:cNvSpPr>
            <a:spLocks noGrp="1" noChangeAspect="1"/>
          </p:cNvSpPr>
          <p:nvPr>
            <p:ph type="pic" sz="quarter" idx="12" hasCustomPrompt="1"/>
          </p:nvPr>
        </p:nvSpPr>
        <p:spPr>
          <a:xfrm>
            <a:off x="5057775" y="1896665"/>
            <a:ext cx="1352550" cy="1350170"/>
          </a:xfrm>
        </p:spPr>
        <p:txBody>
          <a:bodyPr/>
          <a:lstStyle>
            <a:lvl1pPr>
              <a:defRPr/>
            </a:lvl1pPr>
          </a:lstStyle>
          <a:p>
            <a:r>
              <a:rPr lang="en-AU" dirty="0"/>
              <a:t>Icon</a:t>
            </a:r>
          </a:p>
        </p:txBody>
      </p:sp>
    </p:spTree>
    <p:extLst>
      <p:ext uri="{BB962C8B-B14F-4D97-AF65-F5344CB8AC3E}">
        <p14:creationId xmlns:p14="http://schemas.microsoft.com/office/powerpoint/2010/main" val="196035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usekeeping / What we ask of you (three icons)">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75B67C4C-01D4-1577-C414-556BF3B161BC}"/>
              </a:ext>
            </a:extLst>
          </p:cNvPr>
          <p:cNvSpPr>
            <a:spLocks noGrp="1" noChangeAspect="1"/>
          </p:cNvSpPr>
          <p:nvPr>
            <p:ph type="pic" sz="quarter" idx="15" hasCustomPrompt="1"/>
          </p:nvPr>
        </p:nvSpPr>
        <p:spPr>
          <a:xfrm>
            <a:off x="6215178" y="1896665"/>
            <a:ext cx="1352550" cy="1350170"/>
          </a:xfrm>
        </p:spPr>
        <p:txBody>
          <a:bodyPr/>
          <a:lstStyle>
            <a:lvl1pPr>
              <a:defRPr/>
            </a:lvl1pPr>
          </a:lstStyle>
          <a:p>
            <a:r>
              <a:rPr lang="en-AU" dirty="0"/>
              <a:t>Icon</a:t>
            </a:r>
          </a:p>
        </p:txBody>
      </p:sp>
      <p:sp>
        <p:nvSpPr>
          <p:cNvPr id="9" name="Picture Placeholder 4">
            <a:extLst>
              <a:ext uri="{FF2B5EF4-FFF2-40B4-BE49-F238E27FC236}">
                <a16:creationId xmlns:a16="http://schemas.microsoft.com/office/drawing/2014/main" id="{2E73C42A-B568-545E-F6CC-6F4A1AB5AEBC}"/>
              </a:ext>
            </a:extLst>
          </p:cNvPr>
          <p:cNvSpPr>
            <a:spLocks noGrp="1" noChangeAspect="1"/>
          </p:cNvSpPr>
          <p:nvPr>
            <p:ph type="pic" sz="quarter" idx="14" hasCustomPrompt="1"/>
          </p:nvPr>
        </p:nvSpPr>
        <p:spPr>
          <a:xfrm>
            <a:off x="1576271" y="1896665"/>
            <a:ext cx="1352550" cy="1350170"/>
          </a:xfrm>
        </p:spPr>
        <p:txBody>
          <a:bodyPr/>
          <a:lstStyle>
            <a:lvl1pPr>
              <a:defRPr/>
            </a:lvl1pPr>
          </a:lstStyle>
          <a:p>
            <a:r>
              <a:rPr lang="en-AU" dirty="0"/>
              <a:t>Icon</a:t>
            </a:r>
          </a:p>
        </p:txBody>
      </p:sp>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noAutofit/>
          </a:bodyPr>
          <a:lstStyle>
            <a:lvl1pPr>
              <a:lnSpc>
                <a:spcPct val="100000"/>
              </a:lnSpc>
              <a:defRPr>
                <a:solidFill>
                  <a:schemeClr val="tx1"/>
                </a:solidFill>
              </a:defRPr>
            </a:lvl1pPr>
          </a:lstStyle>
          <a:p>
            <a:r>
              <a:rPr lang="en-US"/>
              <a:t>Click to edit Master title style</a:t>
            </a:r>
            <a:endParaRPr lang="en-AU"/>
          </a:p>
        </p:txBody>
      </p:sp>
      <p:sp>
        <p:nvSpPr>
          <p:cNvPr id="7" name="Picture Placeholder 4">
            <a:extLst>
              <a:ext uri="{FF2B5EF4-FFF2-40B4-BE49-F238E27FC236}">
                <a16:creationId xmlns:a16="http://schemas.microsoft.com/office/drawing/2014/main" id="{26C53D02-587C-FA9F-B54B-E84B4600DA28}"/>
              </a:ext>
            </a:extLst>
          </p:cNvPr>
          <p:cNvSpPr>
            <a:spLocks noGrp="1" noChangeAspect="1"/>
          </p:cNvSpPr>
          <p:nvPr>
            <p:ph type="pic" sz="quarter" idx="12" hasCustomPrompt="1"/>
          </p:nvPr>
        </p:nvSpPr>
        <p:spPr>
          <a:xfrm>
            <a:off x="3895725" y="1896665"/>
            <a:ext cx="1352550" cy="1350170"/>
          </a:xfrm>
        </p:spPr>
        <p:txBody>
          <a:bodyPr/>
          <a:lstStyle>
            <a:lvl1pPr>
              <a:defRPr/>
            </a:lvl1pPr>
          </a:lstStyle>
          <a:p>
            <a:r>
              <a:rPr lang="en-AU" dirty="0"/>
              <a:t>Icon</a:t>
            </a:r>
          </a:p>
        </p:txBody>
      </p:sp>
    </p:spTree>
    <p:extLst>
      <p:ext uri="{BB962C8B-B14F-4D97-AF65-F5344CB8AC3E}">
        <p14:creationId xmlns:p14="http://schemas.microsoft.com/office/powerpoint/2010/main" val="3285792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at we ask of you (four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noAutofit/>
          </a:bodyPr>
          <a:lstStyle>
            <a:lvl1pPr>
              <a:lnSpc>
                <a:spcPct val="100000"/>
              </a:lnSpc>
              <a:defRPr>
                <a:solidFill>
                  <a:schemeClr val="tx1"/>
                </a:solidFill>
              </a:defRPr>
            </a:lvl1pPr>
          </a:lstStyle>
          <a:p>
            <a:r>
              <a:rPr lang="en-US"/>
              <a:t>Click to edit Master title style</a:t>
            </a:r>
            <a:endParaRPr lang="en-AU"/>
          </a:p>
        </p:txBody>
      </p:sp>
      <p:sp>
        <p:nvSpPr>
          <p:cNvPr id="5" name="Picture Placeholder 4">
            <a:extLst>
              <a:ext uri="{FF2B5EF4-FFF2-40B4-BE49-F238E27FC236}">
                <a16:creationId xmlns:a16="http://schemas.microsoft.com/office/drawing/2014/main" id="{303BFD22-764C-3ECE-1DB9-72B48EDDE180}"/>
              </a:ext>
            </a:extLst>
          </p:cNvPr>
          <p:cNvSpPr>
            <a:spLocks noGrp="1" noChangeAspect="1"/>
          </p:cNvSpPr>
          <p:nvPr>
            <p:ph type="pic" sz="quarter" idx="15" hasCustomPrompt="1"/>
          </p:nvPr>
        </p:nvSpPr>
        <p:spPr>
          <a:xfrm>
            <a:off x="5076460" y="1896665"/>
            <a:ext cx="1352550" cy="1350170"/>
          </a:xfrm>
        </p:spPr>
        <p:txBody>
          <a:bodyPr/>
          <a:lstStyle>
            <a:lvl1pPr>
              <a:defRPr/>
            </a:lvl1pPr>
          </a:lstStyle>
          <a:p>
            <a:r>
              <a:rPr lang="en-AU" dirty="0"/>
              <a:t>Icon</a:t>
            </a:r>
          </a:p>
        </p:txBody>
      </p:sp>
      <p:sp>
        <p:nvSpPr>
          <p:cNvPr id="6" name="Picture Placeholder 4">
            <a:extLst>
              <a:ext uri="{FF2B5EF4-FFF2-40B4-BE49-F238E27FC236}">
                <a16:creationId xmlns:a16="http://schemas.microsoft.com/office/drawing/2014/main" id="{87C90283-A82F-0C7B-E953-CAE380FA5AC6}"/>
              </a:ext>
            </a:extLst>
          </p:cNvPr>
          <p:cNvSpPr>
            <a:spLocks noGrp="1" noChangeAspect="1"/>
          </p:cNvSpPr>
          <p:nvPr>
            <p:ph type="pic" sz="quarter" idx="14" hasCustomPrompt="1"/>
          </p:nvPr>
        </p:nvSpPr>
        <p:spPr>
          <a:xfrm>
            <a:off x="437554" y="1896665"/>
            <a:ext cx="1352550" cy="1350170"/>
          </a:xfrm>
        </p:spPr>
        <p:txBody>
          <a:bodyPr/>
          <a:lstStyle>
            <a:lvl1pPr>
              <a:defRPr/>
            </a:lvl1pPr>
          </a:lstStyle>
          <a:p>
            <a:r>
              <a:rPr lang="en-AU" dirty="0"/>
              <a:t>Icon</a:t>
            </a:r>
          </a:p>
        </p:txBody>
      </p:sp>
      <p:sp>
        <p:nvSpPr>
          <p:cNvPr id="8" name="Picture Placeholder 4">
            <a:extLst>
              <a:ext uri="{FF2B5EF4-FFF2-40B4-BE49-F238E27FC236}">
                <a16:creationId xmlns:a16="http://schemas.microsoft.com/office/drawing/2014/main" id="{86EDBCAD-AD88-A6EA-BAAC-D5805F91250E}"/>
              </a:ext>
            </a:extLst>
          </p:cNvPr>
          <p:cNvSpPr>
            <a:spLocks noGrp="1" noChangeAspect="1"/>
          </p:cNvSpPr>
          <p:nvPr>
            <p:ph type="pic" sz="quarter" idx="12" hasCustomPrompt="1"/>
          </p:nvPr>
        </p:nvSpPr>
        <p:spPr>
          <a:xfrm>
            <a:off x="2757007" y="1896665"/>
            <a:ext cx="1352550" cy="1350170"/>
          </a:xfrm>
        </p:spPr>
        <p:txBody>
          <a:bodyPr/>
          <a:lstStyle>
            <a:lvl1pPr>
              <a:defRPr/>
            </a:lvl1pPr>
          </a:lstStyle>
          <a:p>
            <a:r>
              <a:rPr lang="en-AU" dirty="0"/>
              <a:t>Icon</a:t>
            </a:r>
          </a:p>
        </p:txBody>
      </p:sp>
      <p:sp>
        <p:nvSpPr>
          <p:cNvPr id="9" name="Picture Placeholder 4">
            <a:extLst>
              <a:ext uri="{FF2B5EF4-FFF2-40B4-BE49-F238E27FC236}">
                <a16:creationId xmlns:a16="http://schemas.microsoft.com/office/drawing/2014/main" id="{A21FFA3F-D7A6-1482-6EEA-B6B05C29F7CA}"/>
              </a:ext>
            </a:extLst>
          </p:cNvPr>
          <p:cNvSpPr>
            <a:spLocks noGrp="1" noChangeAspect="1"/>
          </p:cNvSpPr>
          <p:nvPr>
            <p:ph type="pic" sz="quarter" idx="16" hasCustomPrompt="1"/>
          </p:nvPr>
        </p:nvSpPr>
        <p:spPr>
          <a:xfrm>
            <a:off x="7395914" y="1896665"/>
            <a:ext cx="1352550" cy="1350170"/>
          </a:xfrm>
        </p:spPr>
        <p:txBody>
          <a:bodyPr/>
          <a:lstStyle>
            <a:lvl1pPr>
              <a:defRPr/>
            </a:lvl1pPr>
          </a:lstStyle>
          <a:p>
            <a:r>
              <a:rPr lang="en-AU" dirty="0"/>
              <a:t>Icon</a:t>
            </a:r>
          </a:p>
        </p:txBody>
      </p:sp>
    </p:spTree>
    <p:extLst>
      <p:ext uri="{BB962C8B-B14F-4D97-AF65-F5344CB8AC3E}">
        <p14:creationId xmlns:p14="http://schemas.microsoft.com/office/powerpoint/2010/main" val="3665621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at we ask of you (five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C05F-825A-4DB5-BB9C-EF60B33087A9}"/>
              </a:ext>
            </a:extLst>
          </p:cNvPr>
          <p:cNvSpPr>
            <a:spLocks noGrp="1"/>
          </p:cNvSpPr>
          <p:nvPr>
            <p:ph type="title"/>
          </p:nvPr>
        </p:nvSpPr>
        <p:spPr/>
        <p:txBody>
          <a:bodyPr>
            <a:noAutofit/>
          </a:bodyPr>
          <a:lstStyle>
            <a:lvl1pPr>
              <a:lnSpc>
                <a:spcPct val="100000"/>
              </a:lnSpc>
              <a:defRPr>
                <a:solidFill>
                  <a:schemeClr val="tx1"/>
                </a:solidFill>
              </a:defRPr>
            </a:lvl1pPr>
          </a:lstStyle>
          <a:p>
            <a:r>
              <a:rPr lang="en-US"/>
              <a:t>Click to edit Master title style</a:t>
            </a:r>
            <a:endParaRPr lang="en-AU"/>
          </a:p>
        </p:txBody>
      </p:sp>
      <p:sp>
        <p:nvSpPr>
          <p:cNvPr id="5" name="Picture Placeholder 3">
            <a:extLst>
              <a:ext uri="{FF2B5EF4-FFF2-40B4-BE49-F238E27FC236}">
                <a16:creationId xmlns:a16="http://schemas.microsoft.com/office/drawing/2014/main" id="{FFFDDA72-4681-1EC3-A884-E53B0A716BED}"/>
              </a:ext>
            </a:extLst>
          </p:cNvPr>
          <p:cNvSpPr>
            <a:spLocks noGrp="1"/>
          </p:cNvSpPr>
          <p:nvPr>
            <p:ph type="pic" sz="quarter" idx="10" hasCustomPrompt="1"/>
          </p:nvPr>
        </p:nvSpPr>
        <p:spPr>
          <a:xfrm>
            <a:off x="331148" y="1896750"/>
            <a:ext cx="1350000" cy="1350000"/>
          </a:xfrm>
        </p:spPr>
        <p:txBody>
          <a:bodyPr/>
          <a:lstStyle>
            <a:lvl1pPr>
              <a:defRPr/>
            </a:lvl1pPr>
          </a:lstStyle>
          <a:p>
            <a:r>
              <a:rPr lang="en-AU" dirty="0"/>
              <a:t>Icon</a:t>
            </a:r>
          </a:p>
        </p:txBody>
      </p:sp>
      <p:sp>
        <p:nvSpPr>
          <p:cNvPr id="6" name="Picture Placeholder 4">
            <a:extLst>
              <a:ext uri="{FF2B5EF4-FFF2-40B4-BE49-F238E27FC236}">
                <a16:creationId xmlns:a16="http://schemas.microsoft.com/office/drawing/2014/main" id="{6D5C8039-1CC2-AFB7-3F93-40E6DBAF8764}"/>
              </a:ext>
            </a:extLst>
          </p:cNvPr>
          <p:cNvSpPr>
            <a:spLocks noGrp="1"/>
          </p:cNvSpPr>
          <p:nvPr>
            <p:ph type="pic" sz="quarter" idx="11" hasCustomPrompt="1"/>
          </p:nvPr>
        </p:nvSpPr>
        <p:spPr>
          <a:xfrm>
            <a:off x="2115979" y="1896750"/>
            <a:ext cx="1350000" cy="1350000"/>
          </a:xfrm>
        </p:spPr>
        <p:txBody>
          <a:bodyPr/>
          <a:lstStyle>
            <a:lvl1pPr>
              <a:defRPr/>
            </a:lvl1pPr>
          </a:lstStyle>
          <a:p>
            <a:r>
              <a:rPr lang="en-AU" dirty="0"/>
              <a:t>Icon</a:t>
            </a:r>
          </a:p>
        </p:txBody>
      </p:sp>
      <p:sp>
        <p:nvSpPr>
          <p:cNvPr id="8" name="Picture Placeholder 5">
            <a:extLst>
              <a:ext uri="{FF2B5EF4-FFF2-40B4-BE49-F238E27FC236}">
                <a16:creationId xmlns:a16="http://schemas.microsoft.com/office/drawing/2014/main" id="{225CC6BB-124D-0553-278D-153A6C29AB71}"/>
              </a:ext>
            </a:extLst>
          </p:cNvPr>
          <p:cNvSpPr>
            <a:spLocks noGrp="1"/>
          </p:cNvSpPr>
          <p:nvPr>
            <p:ph type="pic" sz="quarter" idx="12" hasCustomPrompt="1"/>
          </p:nvPr>
        </p:nvSpPr>
        <p:spPr>
          <a:xfrm>
            <a:off x="3900810" y="1896750"/>
            <a:ext cx="1350000" cy="1350000"/>
          </a:xfrm>
        </p:spPr>
        <p:txBody>
          <a:bodyPr/>
          <a:lstStyle>
            <a:lvl1pPr>
              <a:defRPr/>
            </a:lvl1pPr>
          </a:lstStyle>
          <a:p>
            <a:r>
              <a:rPr lang="en-AU" dirty="0"/>
              <a:t>Icon</a:t>
            </a:r>
          </a:p>
        </p:txBody>
      </p:sp>
      <p:sp>
        <p:nvSpPr>
          <p:cNvPr id="9" name="Picture Placeholder 6">
            <a:extLst>
              <a:ext uri="{FF2B5EF4-FFF2-40B4-BE49-F238E27FC236}">
                <a16:creationId xmlns:a16="http://schemas.microsoft.com/office/drawing/2014/main" id="{D165F3F7-F090-66E6-E6DD-51641C50B8E2}"/>
              </a:ext>
            </a:extLst>
          </p:cNvPr>
          <p:cNvSpPr>
            <a:spLocks noGrp="1"/>
          </p:cNvSpPr>
          <p:nvPr>
            <p:ph type="pic" sz="quarter" idx="13" hasCustomPrompt="1"/>
          </p:nvPr>
        </p:nvSpPr>
        <p:spPr>
          <a:xfrm>
            <a:off x="5685641" y="1896750"/>
            <a:ext cx="1350000" cy="1350000"/>
          </a:xfrm>
        </p:spPr>
        <p:txBody>
          <a:bodyPr/>
          <a:lstStyle>
            <a:lvl1pPr>
              <a:defRPr/>
            </a:lvl1pPr>
          </a:lstStyle>
          <a:p>
            <a:r>
              <a:rPr lang="en-AU" dirty="0"/>
              <a:t>Icon</a:t>
            </a:r>
          </a:p>
        </p:txBody>
      </p:sp>
      <p:sp>
        <p:nvSpPr>
          <p:cNvPr id="10" name="Picture Placeholder 7">
            <a:extLst>
              <a:ext uri="{FF2B5EF4-FFF2-40B4-BE49-F238E27FC236}">
                <a16:creationId xmlns:a16="http://schemas.microsoft.com/office/drawing/2014/main" id="{15C51AA5-BD16-86FC-964B-1DFD4FE08338}"/>
              </a:ext>
            </a:extLst>
          </p:cNvPr>
          <p:cNvSpPr>
            <a:spLocks noGrp="1"/>
          </p:cNvSpPr>
          <p:nvPr>
            <p:ph type="pic" sz="quarter" idx="14" hasCustomPrompt="1"/>
          </p:nvPr>
        </p:nvSpPr>
        <p:spPr>
          <a:xfrm>
            <a:off x="7470472" y="1896750"/>
            <a:ext cx="1350000" cy="1350000"/>
          </a:xfrm>
        </p:spPr>
        <p:txBody>
          <a:bodyPr/>
          <a:lstStyle>
            <a:lvl1pPr>
              <a:defRPr/>
            </a:lvl1pPr>
          </a:lstStyle>
          <a:p>
            <a:r>
              <a:rPr lang="en-AU" dirty="0"/>
              <a:t>Icon</a:t>
            </a:r>
          </a:p>
        </p:txBody>
      </p:sp>
    </p:spTree>
    <p:extLst>
      <p:ext uri="{BB962C8B-B14F-4D97-AF65-F5344CB8AC3E}">
        <p14:creationId xmlns:p14="http://schemas.microsoft.com/office/powerpoint/2010/main" val="993227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2.xml"/><Relationship Id="rId18" Type="http://schemas.openxmlformats.org/officeDocument/2006/relationships/image" Target="../media/image20.pn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image" Target="../media/image19.svg"/><Relationship Id="rId2" Type="http://schemas.openxmlformats.org/officeDocument/2006/relationships/slideLayout" Target="../slideLayouts/slideLayout32.xml"/><Relationship Id="rId16" Type="http://schemas.openxmlformats.org/officeDocument/2006/relationships/image" Target="../media/image18.png"/><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image" Target="../media/image17.svg"/><Relationship Id="rId10" Type="http://schemas.openxmlformats.org/officeDocument/2006/relationships/slideLayout" Target="../slideLayouts/slideLayout40.xml"/><Relationship Id="rId19" Type="http://schemas.openxmlformats.org/officeDocument/2006/relationships/image" Target="../media/image21.svg"/><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image" Target="../media/image1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0B2A25-ED77-448A-8714-467631521B25}"/>
              </a:ext>
            </a:extLst>
          </p:cNvPr>
          <p:cNvSpPr>
            <a:spLocks noGrp="1"/>
          </p:cNvSpPr>
          <p:nvPr>
            <p:ph type="title"/>
          </p:nvPr>
        </p:nvSpPr>
        <p:spPr>
          <a:xfrm>
            <a:off x="327025" y="274637"/>
            <a:ext cx="8496000" cy="360000"/>
          </a:xfrm>
          <a:prstGeom prst="rect">
            <a:avLst/>
          </a:prstGeom>
        </p:spPr>
        <p:txBody>
          <a:bodyPr vert="horz" lIns="0" tIns="0" rIns="0" bIns="0" rtlCol="0" anchor="t" anchorCtr="0">
            <a:no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A933BFF-008F-4E0F-9DB5-F7A08D391C58}"/>
              </a:ext>
            </a:extLst>
          </p:cNvPr>
          <p:cNvSpPr>
            <a:spLocks noGrp="1"/>
          </p:cNvSpPr>
          <p:nvPr>
            <p:ph type="body" idx="1"/>
          </p:nvPr>
        </p:nvSpPr>
        <p:spPr>
          <a:xfrm>
            <a:off x="327025" y="771550"/>
            <a:ext cx="8496000" cy="403222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8" name="Straight Connector 7">
            <a:extLst>
              <a:ext uri="{FF2B5EF4-FFF2-40B4-BE49-F238E27FC236}">
                <a16:creationId xmlns:a16="http://schemas.microsoft.com/office/drawing/2014/main" id="{4D0BF760-AAB9-4C47-AD4D-CC50085FA7C6}"/>
              </a:ext>
            </a:extLst>
          </p:cNvPr>
          <p:cNvCxnSpPr/>
          <p:nvPr userDrawn="1"/>
        </p:nvCxnSpPr>
        <p:spPr bwMode="auto">
          <a:xfrm>
            <a:off x="0" y="25200"/>
            <a:ext cx="9144000" cy="0"/>
          </a:xfrm>
          <a:prstGeom prst="line">
            <a:avLst/>
          </a:prstGeom>
          <a:noFill/>
          <a:ln w="5334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 name="ACiQ Logo">
            <a:extLst>
              <a:ext uri="{FF2B5EF4-FFF2-40B4-BE49-F238E27FC236}">
                <a16:creationId xmlns:a16="http://schemas.microsoft.com/office/drawing/2014/main" id="{90328316-DBB1-DD00-4F7B-0ADC267A544D}"/>
              </a:ext>
            </a:extLst>
          </p:cNvPr>
          <p:cNvPicPr>
            <a:picLocks noChangeAspect="1"/>
          </p:cNvPicPr>
          <p:nvPr userDrawn="1"/>
        </p:nvPicPr>
        <p:blipFill>
          <a:blip r:embed="rId32">
            <a:extLst>
              <a:ext uri="{96DAC541-7B7A-43D3-8B79-37D633B846F1}">
                <asvg:svgBlip xmlns:asvg="http://schemas.microsoft.com/office/drawing/2016/SVG/main" r:embed="rId33"/>
              </a:ext>
            </a:extLst>
          </a:blip>
          <a:stretch>
            <a:fillRect/>
          </a:stretch>
        </p:blipFill>
        <p:spPr>
          <a:xfrm>
            <a:off x="8237995" y="72000"/>
            <a:ext cx="869120" cy="201600"/>
          </a:xfrm>
          <a:prstGeom prst="rect">
            <a:avLst/>
          </a:prstGeom>
        </p:spPr>
      </p:pic>
    </p:spTree>
    <p:extLst>
      <p:ext uri="{BB962C8B-B14F-4D97-AF65-F5344CB8AC3E}">
        <p14:creationId xmlns:p14="http://schemas.microsoft.com/office/powerpoint/2010/main" val="2647280507"/>
      </p:ext>
    </p:extLst>
  </p:cSld>
  <p:clrMap bg1="lt1" tx1="dk1" bg2="lt2" tx2="dk2" accent1="accent1" accent2="accent2" accent3="accent3" accent4="accent4" accent5="accent5" accent6="accent6" hlink="hlink" folHlink="folHlink"/>
  <p:sldLayoutIdLst>
    <p:sldLayoutId id="2147484143" r:id="rId1"/>
    <p:sldLayoutId id="2147484170" r:id="rId2"/>
    <p:sldLayoutId id="2147484172" r:id="rId3"/>
    <p:sldLayoutId id="2147484169" r:id="rId4"/>
    <p:sldLayoutId id="2147484189" r:id="rId5"/>
    <p:sldLayoutId id="2147484190" r:id="rId6"/>
    <p:sldLayoutId id="2147484178" r:id="rId7"/>
    <p:sldLayoutId id="2147484179" r:id="rId8"/>
    <p:sldLayoutId id="2147484180" r:id="rId9"/>
    <p:sldLayoutId id="2147484072" r:id="rId10"/>
    <p:sldLayoutId id="2147484082" r:id="rId11"/>
    <p:sldLayoutId id="2147484185" r:id="rId12"/>
    <p:sldLayoutId id="2147484186" r:id="rId13"/>
    <p:sldLayoutId id="2147484184" r:id="rId14"/>
    <p:sldLayoutId id="2147484083" r:id="rId15"/>
    <p:sldLayoutId id="2147484084" r:id="rId16"/>
    <p:sldLayoutId id="2147484074" r:id="rId17"/>
    <p:sldLayoutId id="2147484075" r:id="rId18"/>
    <p:sldLayoutId id="2147484076" r:id="rId19"/>
    <p:sldLayoutId id="2147484077" r:id="rId20"/>
    <p:sldLayoutId id="2147484176" r:id="rId21"/>
    <p:sldLayoutId id="2147484188" r:id="rId22"/>
    <p:sldLayoutId id="2147484140" r:id="rId23"/>
    <p:sldLayoutId id="2147484192" r:id="rId24"/>
    <p:sldLayoutId id="2147484187" r:id="rId25"/>
    <p:sldLayoutId id="2147484206" r:id="rId26"/>
    <p:sldLayoutId id="2147484207" r:id="rId27"/>
    <p:sldLayoutId id="2147484208" r:id="rId28"/>
    <p:sldLayoutId id="2147484209" r:id="rId29"/>
    <p:sldLayoutId id="2147484210" r:id="rId30"/>
  </p:sldLayoutIdLst>
  <p:txStyles>
    <p:titleStyle>
      <a:lvl1pPr algn="l" defTabSz="914400" rtl="0" eaLnBrk="1" latinLnBrk="0" hangingPunct="1">
        <a:lnSpc>
          <a:spcPct val="10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880" userDrawn="1">
          <p15:clr>
            <a:srgbClr val="F26B43"/>
          </p15:clr>
        </p15:guide>
        <p15:guide id="3" pos="204" userDrawn="1">
          <p15:clr>
            <a:srgbClr val="F26B43"/>
          </p15:clr>
        </p15:guide>
        <p15:guide id="4" pos="5559" userDrawn="1">
          <p15:clr>
            <a:srgbClr val="F26B43"/>
          </p15:clr>
        </p15:guide>
        <p15:guide id="6" orient="horz" pos="1620" userDrawn="1">
          <p15:clr>
            <a:srgbClr val="F26B43"/>
          </p15:clr>
        </p15:guide>
        <p15:guide id="7" orient="horz" pos="486" userDrawn="1">
          <p15:clr>
            <a:srgbClr val="F26B43"/>
          </p15:clr>
        </p15:guide>
        <p15:guide id="9" orient="horz" pos="192" userDrawn="1">
          <p15:clr>
            <a:srgbClr val="F26B43"/>
          </p15:clr>
        </p15:guide>
        <p15:guide id="10" orient="horz" pos="302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Graphic 15" descr="Queensland Curriculum and Assessment Authority (QCAA) logo">
            <a:extLst>
              <a:ext uri="{FF2B5EF4-FFF2-40B4-BE49-F238E27FC236}">
                <a16:creationId xmlns:a16="http://schemas.microsoft.com/office/drawing/2014/main" id="{CD62BAD7-D57D-ADDC-D07F-F936C29602BA}"/>
              </a:ext>
            </a:extLst>
          </p:cNvPr>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02400" y="4662000"/>
            <a:ext cx="2512800" cy="246011"/>
          </a:xfrm>
          <a:prstGeom prst="rect">
            <a:avLst/>
          </a:prstGeom>
        </p:spPr>
      </p:pic>
      <p:pic>
        <p:nvPicPr>
          <p:cNvPr id="14" name="Graphic 13" descr="Creative Commons licence icons (CC BY)">
            <a:extLst>
              <a:ext uri="{FF2B5EF4-FFF2-40B4-BE49-F238E27FC236}">
                <a16:creationId xmlns:a16="http://schemas.microsoft.com/office/drawing/2014/main" id="{1177EBBF-AC38-EB20-6E6C-EBFEC57928E1}"/>
              </a:ext>
            </a:extLst>
          </p:cNvPr>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370000" y="4453200"/>
            <a:ext cx="466725" cy="219075"/>
          </a:xfrm>
          <a:prstGeom prst="rect">
            <a:avLst/>
          </a:prstGeom>
        </p:spPr>
      </p:pic>
      <p:sp>
        <p:nvSpPr>
          <p:cNvPr id="2" name="Title Placeholder 1"/>
          <p:cNvSpPr>
            <a:spLocks noGrp="1"/>
          </p:cNvSpPr>
          <p:nvPr userDrawn="1">
            <p:ph type="title"/>
          </p:nvPr>
        </p:nvSpPr>
        <p:spPr>
          <a:xfrm>
            <a:off x="216000" y="2573100"/>
            <a:ext cx="8596800" cy="1296000"/>
          </a:xfrm>
          <a:prstGeom prst="rect">
            <a:avLst/>
          </a:prstGeom>
        </p:spPr>
        <p:txBody>
          <a:bodyPr vert="horz" lIns="91440" tIns="45720" rIns="91440" bIns="45720" rtlCol="0" anchor="b">
            <a:normAutofit/>
          </a:bodyPr>
          <a:lstStyle/>
          <a:p>
            <a:r>
              <a:rPr lang="en-US"/>
              <a:t>Click to edit Master title style</a:t>
            </a:r>
            <a:endParaRPr lang="en-AU"/>
          </a:p>
        </p:txBody>
      </p:sp>
      <p:sp>
        <p:nvSpPr>
          <p:cNvPr id="3" name="Text Placeholder 2"/>
          <p:cNvSpPr>
            <a:spLocks noGrp="1"/>
          </p:cNvSpPr>
          <p:nvPr userDrawn="1">
            <p:ph type="body" idx="1"/>
          </p:nvPr>
        </p:nvSpPr>
        <p:spPr>
          <a:xfrm>
            <a:off x="223200" y="3853587"/>
            <a:ext cx="8596800" cy="702000"/>
          </a:xfrm>
          <a:prstGeom prst="rect">
            <a:avLst/>
          </a:prstGeom>
        </p:spPr>
        <p:txBody>
          <a:bodyPr vert="horz" lIns="91440" tIns="45720" rIns="91440" bIns="45720" rtlCol="0">
            <a:normAutofit/>
          </a:bodyPr>
          <a:lstStyle/>
          <a:p>
            <a:pPr lvl="0"/>
            <a:r>
              <a:rPr lang="en-US"/>
              <a:t>Click to edit Master text styles</a:t>
            </a:r>
            <a:endParaRPr lang="en-AU"/>
          </a:p>
        </p:txBody>
      </p:sp>
      <p:pic>
        <p:nvPicPr>
          <p:cNvPr id="9" name="Graphic 8" descr="QCAA tagline: For all Queensland schools">
            <a:extLst>
              <a:ext uri="{FF2B5EF4-FFF2-40B4-BE49-F238E27FC236}">
                <a16:creationId xmlns:a16="http://schemas.microsoft.com/office/drawing/2014/main" id="{BE30692F-F357-2C3F-1A9C-FEFE5B40E904}"/>
              </a:ext>
            </a:extLst>
          </p:cNvPr>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020272" y="4770000"/>
            <a:ext cx="1800000" cy="140118"/>
          </a:xfrm>
          <a:prstGeom prst="rect">
            <a:avLst/>
          </a:prstGeom>
        </p:spPr>
      </p:pic>
    </p:spTree>
    <p:extLst>
      <p:ext uri="{BB962C8B-B14F-4D97-AF65-F5344CB8AC3E}">
        <p14:creationId xmlns:p14="http://schemas.microsoft.com/office/powerpoint/2010/main" val="2001261549"/>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Lst>
  <p:txStyles>
    <p:titleStyle>
      <a:lvl1pPr algn="l" defTabSz="914400" rtl="0" eaLnBrk="1" latinLnBrk="0" hangingPunct="1">
        <a:spcBef>
          <a:spcPct val="0"/>
        </a:spcBef>
        <a:buNone/>
        <a:defRPr sz="2800" b="1" kern="1200">
          <a:solidFill>
            <a:schemeClr val="tx2"/>
          </a:solidFill>
          <a:latin typeface="Arial" pitchFamily="34" charset="0"/>
          <a:ea typeface="+mj-ea"/>
          <a:cs typeface="Arial" pitchFamily="34" charset="0"/>
        </a:defRPr>
      </a:lvl1pPr>
    </p:titleStyle>
    <p:bodyStyle>
      <a:lvl1pPr marL="0" indent="0" algn="l" defTabSz="914400" rtl="0" eaLnBrk="1" latinLnBrk="0" hangingPunct="1">
        <a:spcBef>
          <a:spcPct val="20000"/>
        </a:spcBef>
        <a:buFontTx/>
        <a:buNone/>
        <a:defRPr sz="2000" b="1" kern="1200">
          <a:solidFill>
            <a:schemeClr val="tx2"/>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orient="horz" pos="3091">
          <p15:clr>
            <a:srgbClr val="F26B43"/>
          </p15:clr>
        </p15:guide>
        <p15:guide id="3" pos="204">
          <p15:clr>
            <a:srgbClr val="F26B43"/>
          </p15:clr>
        </p15:guide>
        <p15:guide id="4" pos="5556">
          <p15:clr>
            <a:srgbClr val="F26B43"/>
          </p15:clr>
        </p15:guide>
        <p15:guide id="5" orient="horz" pos="29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26.xml"/><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26.xml"/><Relationship Id="rId4" Type="http://schemas.openxmlformats.org/officeDocument/2006/relationships/hyperlink" Target="https://www.australiancurriculum.edu.au/f-10-curriculum/cross-curriculum-priorities/sustainability?organising-idea=SS%2CSW%2CSD"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3.xml"/><Relationship Id="rId1" Type="http://schemas.openxmlformats.org/officeDocument/2006/relationships/slideLayout" Target="../slideLayouts/slideLayout1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29.xml"/><Relationship Id="rId5" Type="http://schemas.openxmlformats.org/officeDocument/2006/relationships/image" Target="../media/image46.sv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hyperlink" Target="https://v9.australiancurriculum.edu.au/downloads/cross-curriculum-priorities#accordion-00dfddc453-item-c84c8658c0" TargetMode="External"/><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27.xml"/><Relationship Id="rId1" Type="http://schemas.openxmlformats.org/officeDocument/2006/relationships/slideLayout" Target="../slideLayouts/slideLayout26.xml"/><Relationship Id="rId6" Type="http://schemas.openxmlformats.org/officeDocument/2006/relationships/hyperlink" Target="https://www.acara.edu.au/online-enquiry" TargetMode="External"/><Relationship Id="rId5" Type="http://schemas.openxmlformats.org/officeDocument/2006/relationships/hyperlink" Target="https://www.australiancurriculum.edu.au/copyright-and-terms-of-use" TargetMode="External"/><Relationship Id="rId4" Type="http://schemas.openxmlformats.org/officeDocument/2006/relationships/hyperlink" Target="https://www.australiancurriculum.edu.au/"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28.xml"/><Relationship Id="rId1" Type="http://schemas.openxmlformats.org/officeDocument/2006/relationships/slideLayout" Target="../slideLayouts/slideLayout30.xml"/><Relationship Id="rId4" Type="http://schemas.openxmlformats.org/officeDocument/2006/relationships/hyperlink" Target="http://www.qcaa.qld.edu.au/copyright"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v9.australiancurriculum.edu.au/help/website-tour" TargetMode="External"/><Relationship Id="rId2" Type="http://schemas.openxmlformats.org/officeDocument/2006/relationships/notesSlide" Target="../notesSlides/notesSlide4.xml"/><Relationship Id="rId1" Type="http://schemas.openxmlformats.org/officeDocument/2006/relationships/slideLayout" Target="../slideLayouts/slideLayout26.xml"/><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hyperlink" Target="https://www.australiancurriculum.edu.au/curriculum-information/understand-this-cross-curriculum-priority/asia-and-australias-engagement-with-asia" TargetMode="External"/><Relationship Id="rId2" Type="http://schemas.openxmlformats.org/officeDocument/2006/relationships/notesSlide" Target="../notesSlides/notesSlide5.xml"/><Relationship Id="rId1" Type="http://schemas.openxmlformats.org/officeDocument/2006/relationships/slideLayout" Target="../slideLayouts/slideLayout26.xml"/><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hyperlink" Target="https://www.australiancurriculum.edu.au/content/dam/en/curriculum/ac-version-9/downloads/cross-curriculum-priorities/cross-curriculum-priorities-asia-and-australia%27s-engagement-with-asia-about-the-cross-curriculum-priority-v9.docx" TargetMode="External"/><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openxmlformats.org/officeDocument/2006/relationships/image" Target="../media/image38.png"/></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E2EB3-4DBA-474A-8C6B-073F09A3A860}"/>
              </a:ext>
            </a:extLst>
          </p:cNvPr>
          <p:cNvSpPr>
            <a:spLocks noGrp="1"/>
          </p:cNvSpPr>
          <p:nvPr>
            <p:ph type="ctrTitle"/>
          </p:nvPr>
        </p:nvSpPr>
        <p:spPr>
          <a:xfrm>
            <a:off x="245267" y="3124305"/>
            <a:ext cx="8603779" cy="1100092"/>
          </a:xfrm>
        </p:spPr>
        <p:txBody>
          <a:bodyPr vert="horz" lIns="91440" tIns="45720" rIns="91440" bIns="45720" rtlCol="0" anchor="b">
            <a:normAutofit fontScale="90000"/>
          </a:bodyPr>
          <a:lstStyle/>
          <a:p>
            <a:pPr>
              <a:lnSpc>
                <a:spcPct val="90000"/>
              </a:lnSpc>
            </a:pPr>
            <a:r>
              <a:rPr lang="en-US" dirty="0"/>
              <a:t>P–10 Embedding the Asia and Australia’s engagement with Asia cross-curriculum priority (CCP) in planning</a:t>
            </a:r>
            <a:endParaRPr lang="en-AU" dirty="0"/>
          </a:p>
        </p:txBody>
      </p:sp>
      <p:sp>
        <p:nvSpPr>
          <p:cNvPr id="15" name="Vertical Text Placeholder 3">
            <a:extLst>
              <a:ext uri="{FF2B5EF4-FFF2-40B4-BE49-F238E27FC236}">
                <a16:creationId xmlns:a16="http://schemas.microsoft.com/office/drawing/2014/main" id="{F4FAD2AF-3272-050D-8DBC-77EB2756C460}"/>
              </a:ext>
            </a:extLst>
          </p:cNvPr>
          <p:cNvSpPr>
            <a:spLocks noGrp="1"/>
          </p:cNvSpPr>
          <p:nvPr>
            <p:ph type="body" orient="vert" sz="quarter" idx="10"/>
          </p:nvPr>
        </p:nvSpPr>
        <p:spPr>
          <a:xfrm rot="10800000">
            <a:off x="8705031" y="3734138"/>
            <a:ext cx="144015" cy="618004"/>
          </a:xfrm>
        </p:spPr>
        <p:txBody>
          <a:bodyPr/>
          <a:lstStyle/>
          <a:p>
            <a:r>
              <a:rPr lang="en-US" dirty="0"/>
              <a:t>260879</a:t>
            </a:r>
          </a:p>
        </p:txBody>
      </p:sp>
    </p:spTree>
    <p:extLst>
      <p:ext uri="{BB962C8B-B14F-4D97-AF65-F5344CB8AC3E}">
        <p14:creationId xmlns:p14="http://schemas.microsoft.com/office/powerpoint/2010/main" val="4068300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851CD-0E8C-A4D7-A321-CCF4469BA2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B3BD58-2BB7-46E1-FD0A-7396D1E4B9D6}"/>
              </a:ext>
            </a:extLst>
          </p:cNvPr>
          <p:cNvSpPr>
            <a:spLocks noGrp="1"/>
          </p:cNvSpPr>
          <p:nvPr>
            <p:ph type="title"/>
          </p:nvPr>
        </p:nvSpPr>
        <p:spPr/>
        <p:txBody>
          <a:bodyPr/>
          <a:lstStyle/>
          <a:p>
            <a:r>
              <a:rPr lang="en-AU" dirty="0"/>
              <a:t>Exploring an organising idea</a:t>
            </a:r>
          </a:p>
        </p:txBody>
      </p:sp>
      <p:sp>
        <p:nvSpPr>
          <p:cNvPr id="17" name="Content Placeholder 2">
            <a:extLst>
              <a:ext uri="{FF2B5EF4-FFF2-40B4-BE49-F238E27FC236}">
                <a16:creationId xmlns:a16="http://schemas.microsoft.com/office/drawing/2014/main" id="{0E971E9D-25B8-B15E-0328-BD60B27333EC}"/>
              </a:ext>
            </a:extLst>
          </p:cNvPr>
          <p:cNvSpPr>
            <a:spLocks noGrp="1"/>
          </p:cNvSpPr>
          <p:nvPr>
            <p:ph idx="1"/>
          </p:nvPr>
        </p:nvSpPr>
        <p:spPr/>
        <p:txBody>
          <a:bodyPr vert="horz" lIns="0" tIns="0" rIns="0" bIns="0" rtlCol="0" anchor="t">
            <a:normAutofit/>
          </a:bodyPr>
          <a:lstStyle/>
          <a:p>
            <a:pPr marL="342900" indent="-342900">
              <a:buFont typeface="Arial" panose="020B0604020202020204" pitchFamily="34" charset="0"/>
              <a:buChar char="•"/>
            </a:pPr>
            <a:r>
              <a:rPr lang="en-AU" dirty="0">
                <a:latin typeface="Arial"/>
                <a:cs typeface="Arial"/>
              </a:rPr>
              <a:t>Consider where this organising idea naturally connects with your learning area and year level.</a:t>
            </a:r>
            <a:endParaRPr lang="en-US" dirty="0">
              <a:latin typeface="Arial"/>
              <a:cs typeface="Arial"/>
            </a:endParaRPr>
          </a:p>
          <a:p>
            <a:pPr marL="342900" indent="-342900">
              <a:buFont typeface="Arial" panose="020B0604020202020204" pitchFamily="34" charset="0"/>
              <a:buChar char="•"/>
            </a:pPr>
            <a:r>
              <a:rPr lang="en-AU" dirty="0">
                <a:latin typeface="Arial"/>
                <a:cs typeface="Arial"/>
              </a:rPr>
              <a:t>Identify how you might embed it in ways that are </a:t>
            </a:r>
            <a:r>
              <a:rPr lang="en-AU" b="1" dirty="0">
                <a:latin typeface="Arial"/>
                <a:cs typeface="Arial"/>
              </a:rPr>
              <a:t>authentic </a:t>
            </a:r>
            <a:r>
              <a:rPr lang="en-AU" dirty="0">
                <a:latin typeface="Arial"/>
                <a:cs typeface="Arial"/>
              </a:rPr>
              <a:t>and </a:t>
            </a:r>
            <a:r>
              <a:rPr lang="en-AU" b="1" dirty="0">
                <a:latin typeface="Arial"/>
                <a:cs typeface="Arial"/>
              </a:rPr>
              <a:t>appropriate</a:t>
            </a:r>
            <a:r>
              <a:rPr lang="en-AU" dirty="0">
                <a:latin typeface="Arial"/>
                <a:cs typeface="Arial"/>
              </a:rPr>
              <a:t> for all students.</a:t>
            </a:r>
          </a:p>
          <a:p>
            <a:endParaRPr lang="en-AU" dirty="0">
              <a:solidFill>
                <a:srgbClr val="00B050"/>
              </a:solidFill>
            </a:endParaRPr>
          </a:p>
        </p:txBody>
      </p:sp>
      <p:sp>
        <p:nvSpPr>
          <p:cNvPr id="3" name="Picture Placeholder 2">
            <a:extLst>
              <a:ext uri="{FF2B5EF4-FFF2-40B4-BE49-F238E27FC236}">
                <a16:creationId xmlns:a16="http://schemas.microsoft.com/office/drawing/2014/main" id="{32CF66D0-5CC1-FF55-32FA-F7463A407633}"/>
              </a:ext>
            </a:extLst>
          </p:cNvPr>
          <p:cNvSpPr>
            <a:spLocks noGrp="1"/>
          </p:cNvSpPr>
          <p:nvPr>
            <p:ph type="pic" sz="quarter" idx="10"/>
          </p:nvPr>
        </p:nvSpPr>
        <p:spPr/>
        <p:txBody>
          <a:bodyPr/>
          <a:lstStyle/>
          <a:p>
            <a:endParaRPr lang="en-AU" dirty="0"/>
          </a:p>
        </p:txBody>
      </p:sp>
      <p:pic>
        <p:nvPicPr>
          <p:cNvPr id="4" name="Picture 3" descr="A person with a thought bubble&#10;&#10;Description automatically generated">
            <a:extLst>
              <a:ext uri="{FF2B5EF4-FFF2-40B4-BE49-F238E27FC236}">
                <a16:creationId xmlns:a16="http://schemas.microsoft.com/office/drawing/2014/main" id="{07D29BFB-860C-77FD-FB64-85799457EF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4828" y="3814209"/>
            <a:ext cx="832361" cy="864000"/>
          </a:xfrm>
          <a:prstGeom prst="rect">
            <a:avLst/>
          </a:prstGeom>
        </p:spPr>
      </p:pic>
      <p:graphicFrame>
        <p:nvGraphicFramePr>
          <p:cNvPr id="5" name="Table 4">
            <a:extLst>
              <a:ext uri="{FF2B5EF4-FFF2-40B4-BE49-F238E27FC236}">
                <a16:creationId xmlns:a16="http://schemas.microsoft.com/office/drawing/2014/main" id="{B53EA263-C541-62F4-62F7-8E1D33584B80}"/>
              </a:ext>
            </a:extLst>
          </p:cNvPr>
          <p:cNvGraphicFramePr>
            <a:graphicFrameLocks noGrp="1"/>
          </p:cNvGraphicFramePr>
          <p:nvPr>
            <p:extLst>
              <p:ext uri="{D42A27DB-BD31-4B8C-83A1-F6EECF244321}">
                <p14:modId xmlns:p14="http://schemas.microsoft.com/office/powerpoint/2010/main" val="3606753353"/>
              </p:ext>
            </p:extLst>
          </p:nvPr>
        </p:nvGraphicFramePr>
        <p:xfrm>
          <a:off x="2185299" y="2571750"/>
          <a:ext cx="4773402" cy="1224270"/>
        </p:xfrm>
        <a:graphic>
          <a:graphicData uri="http://schemas.openxmlformats.org/drawingml/2006/table">
            <a:tbl>
              <a:tblPr firstRow="1" bandRow="1">
                <a:tableStyleId>{5C22544A-7EE6-4342-B048-85BDC9FD1C3A}</a:tableStyleId>
              </a:tblPr>
              <a:tblGrid>
                <a:gridCol w="4773402">
                  <a:extLst>
                    <a:ext uri="{9D8B030D-6E8A-4147-A177-3AD203B41FA5}">
                      <a16:colId xmlns:a16="http://schemas.microsoft.com/office/drawing/2014/main" val="2246593366"/>
                    </a:ext>
                  </a:extLst>
                </a:gridCol>
              </a:tblGrid>
              <a:tr h="348607">
                <a:tc>
                  <a:txBody>
                    <a:bodyPr/>
                    <a:lstStyle/>
                    <a:p>
                      <a:r>
                        <a:rPr lang="en-AU" sz="1700" b="1" dirty="0">
                          <a:solidFill>
                            <a:schemeClr val="bg1"/>
                          </a:solidFill>
                        </a:rPr>
                        <a:t>Knowing Asia and its diversity</a:t>
                      </a:r>
                      <a:endParaRPr lang="en-AU" sz="1700" dirty="0"/>
                    </a:p>
                  </a:txBody>
                  <a:tcPr marL="85078" marR="85078" marT="42539" marB="42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E258B"/>
                    </a:solidFill>
                  </a:tcPr>
                </a:tc>
                <a:extLst>
                  <a:ext uri="{0D108BD9-81ED-4DB2-BD59-A6C34878D82A}">
                    <a16:rowId xmlns:a16="http://schemas.microsoft.com/office/drawing/2014/main" val="1614617519"/>
                  </a:ext>
                </a:extLst>
              </a:tr>
              <a:tr h="875663">
                <a:tc>
                  <a:txBody>
                    <a:bodyPr/>
                    <a:lstStyle/>
                    <a:p>
                      <a:pPr>
                        <a:lnSpc>
                          <a:spcPct val="100000"/>
                        </a:lnSpc>
                        <a:spcBef>
                          <a:spcPts val="0"/>
                        </a:spcBef>
                        <a:spcAft>
                          <a:spcPts val="0"/>
                        </a:spcAft>
                      </a:pPr>
                      <a:r>
                        <a:rPr lang="en-IN" sz="1700" dirty="0">
                          <a:solidFill>
                            <a:schemeClr val="tx1"/>
                          </a:solidFill>
                          <a:effectLst/>
                          <a:latin typeface="Arial" panose="020B0604020202020204" pitchFamily="34" charset="0"/>
                          <a:ea typeface="Arial" panose="020B0604020202020204" pitchFamily="34" charset="0"/>
                        </a:rPr>
                        <a:t>Peoples of the Asia region are diverse in backgrounds, experiences, stories, religions, beliefs and perspectives. (AAK1)</a:t>
                      </a:r>
                      <a:endParaRPr lang="en-AU" sz="1700" b="0" dirty="0">
                        <a:solidFill>
                          <a:schemeClr val="tx1"/>
                        </a:solidFill>
                        <a:effectLst/>
                        <a:latin typeface="+mn-lt"/>
                      </a:endParaRPr>
                    </a:p>
                  </a:txBody>
                  <a:tcPr marL="85078" marR="85078" marT="42539" marB="425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358481"/>
                  </a:ext>
                </a:extLst>
              </a:tr>
            </a:tbl>
          </a:graphicData>
        </a:graphic>
      </p:graphicFrame>
    </p:spTree>
    <p:extLst>
      <p:ext uri="{BB962C8B-B14F-4D97-AF65-F5344CB8AC3E}">
        <p14:creationId xmlns:p14="http://schemas.microsoft.com/office/powerpoint/2010/main" val="4246168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0C24E-D724-F70F-FF6D-CFE2FEB09CBF}"/>
            </a:ext>
          </a:extLst>
        </p:cNvPr>
        <p:cNvGrpSpPr/>
        <p:nvPr/>
      </p:nvGrpSpPr>
      <p:grpSpPr>
        <a:xfrm>
          <a:off x="0" y="0"/>
          <a:ext cx="0" cy="0"/>
          <a:chOff x="0" y="0"/>
          <a:chExt cx="0" cy="0"/>
        </a:xfrm>
      </p:grpSpPr>
      <p:sp>
        <p:nvSpPr>
          <p:cNvPr id="5" name="Oval 4">
            <a:extLst>
              <a:ext uri="{FF2B5EF4-FFF2-40B4-BE49-F238E27FC236}">
                <a16:creationId xmlns:a16="http://schemas.microsoft.com/office/drawing/2014/main" id="{41B80EE9-E1D5-8BC4-D9E4-DDCDA530A162}"/>
              </a:ext>
            </a:extLst>
          </p:cNvPr>
          <p:cNvSpPr txBox="1"/>
          <p:nvPr/>
        </p:nvSpPr>
        <p:spPr>
          <a:xfrm>
            <a:off x="8429892" y="184925"/>
            <a:ext cx="683568" cy="3541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AU" sz="900" kern="1200" dirty="0">
                <a:latin typeface="Arial" panose="020B0604020202020204" pitchFamily="34" charset="0"/>
                <a:cs typeface="Arial" panose="020B0604020202020204" pitchFamily="34" charset="0"/>
              </a:rPr>
              <a:t>What?</a:t>
            </a:r>
          </a:p>
        </p:txBody>
      </p:sp>
      <p:sp>
        <p:nvSpPr>
          <p:cNvPr id="10" name="Title 1">
            <a:extLst>
              <a:ext uri="{FF2B5EF4-FFF2-40B4-BE49-F238E27FC236}">
                <a16:creationId xmlns:a16="http://schemas.microsoft.com/office/drawing/2014/main" id="{14A89480-54EA-E696-AF79-2B116CFBAEBD}"/>
              </a:ext>
            </a:extLst>
          </p:cNvPr>
          <p:cNvSpPr>
            <a:spLocks noGrp="1"/>
          </p:cNvSpPr>
          <p:nvPr>
            <p:ph type="title"/>
          </p:nvPr>
        </p:nvSpPr>
        <p:spPr>
          <a:xfrm>
            <a:off x="327025" y="274637"/>
            <a:ext cx="8496000" cy="360000"/>
          </a:xfrm>
        </p:spPr>
        <p:txBody>
          <a:bodyPr/>
          <a:lstStyle/>
          <a:p>
            <a:r>
              <a:rPr lang="en-AU" dirty="0"/>
              <a:t>Asia and Australia’s engagement with Asia: Downloads</a:t>
            </a:r>
          </a:p>
        </p:txBody>
      </p:sp>
      <p:grpSp>
        <p:nvGrpSpPr>
          <p:cNvPr id="9" name="Group 8">
            <a:extLst>
              <a:ext uri="{FF2B5EF4-FFF2-40B4-BE49-F238E27FC236}">
                <a16:creationId xmlns:a16="http://schemas.microsoft.com/office/drawing/2014/main" id="{D88B0A2A-F7AC-E0E2-38B6-4FAC06234E3A}"/>
              </a:ext>
            </a:extLst>
          </p:cNvPr>
          <p:cNvGrpSpPr/>
          <p:nvPr/>
        </p:nvGrpSpPr>
        <p:grpSpPr>
          <a:xfrm>
            <a:off x="3344737" y="1491737"/>
            <a:ext cx="4909646" cy="2159443"/>
            <a:chOff x="3543300" y="1196007"/>
            <a:chExt cx="4909646" cy="2399874"/>
          </a:xfrm>
          <a:effectLst>
            <a:outerShdw blurRad="50800" dist="38100" dir="2700000" algn="tl" rotWithShape="0">
              <a:prstClr val="black">
                <a:alpha val="40000"/>
              </a:prstClr>
            </a:outerShdw>
          </a:effectLst>
        </p:grpSpPr>
        <p:pic>
          <p:nvPicPr>
            <p:cNvPr id="4" name="Picture 3">
              <a:extLst>
                <a:ext uri="{FF2B5EF4-FFF2-40B4-BE49-F238E27FC236}">
                  <a16:creationId xmlns:a16="http://schemas.microsoft.com/office/drawing/2014/main" id="{6ED10ED2-6055-01CD-3E15-916D578C580A}"/>
                </a:ext>
              </a:extLst>
            </p:cNvPr>
            <p:cNvPicPr>
              <a:picLocks noChangeAspect="1"/>
            </p:cNvPicPr>
            <p:nvPr/>
          </p:nvPicPr>
          <p:blipFill>
            <a:blip r:embed="rId3"/>
            <a:srcRect b="76250"/>
            <a:stretch/>
          </p:blipFill>
          <p:spPr>
            <a:xfrm>
              <a:off x="3543300" y="1196007"/>
              <a:ext cx="4909645" cy="934868"/>
            </a:xfrm>
            <a:prstGeom prst="rect">
              <a:avLst/>
            </a:prstGeom>
          </p:spPr>
        </p:pic>
        <p:pic>
          <p:nvPicPr>
            <p:cNvPr id="7" name="Picture 6">
              <a:extLst>
                <a:ext uri="{FF2B5EF4-FFF2-40B4-BE49-F238E27FC236}">
                  <a16:creationId xmlns:a16="http://schemas.microsoft.com/office/drawing/2014/main" id="{56CB2DC9-137D-61A2-28C1-24B7B577451B}"/>
                </a:ext>
              </a:extLst>
            </p:cNvPr>
            <p:cNvPicPr>
              <a:picLocks noChangeAspect="1"/>
            </p:cNvPicPr>
            <p:nvPr/>
          </p:nvPicPr>
          <p:blipFill>
            <a:blip r:embed="rId4"/>
            <a:stretch>
              <a:fillRect/>
            </a:stretch>
          </p:blipFill>
          <p:spPr>
            <a:xfrm>
              <a:off x="3566355" y="2069279"/>
              <a:ext cx="4886591" cy="1526602"/>
            </a:xfrm>
            <a:prstGeom prst="rect">
              <a:avLst/>
            </a:prstGeom>
          </p:spPr>
        </p:pic>
      </p:grpSp>
      <p:grpSp>
        <p:nvGrpSpPr>
          <p:cNvPr id="2" name="Group 1">
            <a:extLst>
              <a:ext uri="{FF2B5EF4-FFF2-40B4-BE49-F238E27FC236}">
                <a16:creationId xmlns:a16="http://schemas.microsoft.com/office/drawing/2014/main" id="{FFE22A1C-D7AB-9410-5C0F-11FF77A42B0F}"/>
              </a:ext>
            </a:extLst>
          </p:cNvPr>
          <p:cNvGrpSpPr/>
          <p:nvPr/>
        </p:nvGrpSpPr>
        <p:grpSpPr>
          <a:xfrm>
            <a:off x="885036" y="1232909"/>
            <a:ext cx="1751128" cy="2677682"/>
            <a:chOff x="1282297" y="1099915"/>
            <a:chExt cx="1751128" cy="2677682"/>
          </a:xfrm>
        </p:grpSpPr>
        <p:sp>
          <p:nvSpPr>
            <p:cNvPr id="15" name="Rectangle: Rounded Corners 14">
              <a:extLst>
                <a:ext uri="{FF2B5EF4-FFF2-40B4-BE49-F238E27FC236}">
                  <a16:creationId xmlns:a16="http://schemas.microsoft.com/office/drawing/2014/main" id="{F5159F75-432C-64A9-EF38-742FFCDD8484}"/>
                </a:ext>
              </a:extLst>
            </p:cNvPr>
            <p:cNvSpPr/>
            <p:nvPr/>
          </p:nvSpPr>
          <p:spPr>
            <a:xfrm>
              <a:off x="1286878" y="1099915"/>
              <a:ext cx="1746547" cy="873273"/>
            </a:xfrm>
            <a:prstGeom prst="roundRect">
              <a:avLst>
                <a:gd name="adj" fmla="val 10000"/>
              </a:avLst>
            </a:prstGeom>
            <a:solidFill>
              <a:schemeClr val="bg1">
                <a:lumMod val="8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Structure</a:t>
              </a:r>
            </a:p>
          </p:txBody>
        </p:sp>
        <p:sp>
          <p:nvSpPr>
            <p:cNvPr id="13" name="Rectangle: Rounded Corners 12">
              <a:extLst>
                <a:ext uri="{FF2B5EF4-FFF2-40B4-BE49-F238E27FC236}">
                  <a16:creationId xmlns:a16="http://schemas.microsoft.com/office/drawing/2014/main" id="{4453556A-76CE-74F5-94AD-E3CE5FFA1EE8}"/>
                </a:ext>
              </a:extLst>
            </p:cNvPr>
            <p:cNvSpPr/>
            <p:nvPr/>
          </p:nvSpPr>
          <p:spPr>
            <a:xfrm>
              <a:off x="1282297" y="2001829"/>
              <a:ext cx="1746547" cy="873273"/>
            </a:xfrm>
            <a:prstGeom prst="roundRect">
              <a:avLst>
                <a:gd name="adj" fmla="val 10000"/>
              </a:avLst>
            </a:prstGeom>
            <a:solidFill>
              <a:schemeClr val="bg1">
                <a:lumMod val="8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Key connections</a:t>
              </a:r>
            </a:p>
          </p:txBody>
        </p:sp>
        <p:sp>
          <p:nvSpPr>
            <p:cNvPr id="11" name="Rectangle: Rounded Corners 10">
              <a:extLst>
                <a:ext uri="{FF2B5EF4-FFF2-40B4-BE49-F238E27FC236}">
                  <a16:creationId xmlns:a16="http://schemas.microsoft.com/office/drawing/2014/main" id="{623DCF89-5097-529C-0664-8216FA04E881}"/>
                </a:ext>
              </a:extLst>
            </p:cNvPr>
            <p:cNvSpPr/>
            <p:nvPr/>
          </p:nvSpPr>
          <p:spPr>
            <a:xfrm>
              <a:off x="1282297" y="2904324"/>
              <a:ext cx="1746547" cy="873273"/>
            </a:xfrm>
            <a:prstGeom prst="roundRect">
              <a:avLst>
                <a:gd name="adj" fmla="val 10000"/>
              </a:avLst>
            </a:prstGeom>
            <a:solidFill>
              <a:srgbClr val="21578A"/>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Downloads</a:t>
              </a:r>
            </a:p>
          </p:txBody>
        </p:sp>
      </p:grpSp>
    </p:spTree>
    <p:extLst>
      <p:ext uri="{BB962C8B-B14F-4D97-AF65-F5344CB8AC3E}">
        <p14:creationId xmlns:p14="http://schemas.microsoft.com/office/powerpoint/2010/main" val="826492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970A8-B622-E995-6E84-8CE2EE4274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02661F-C0BD-95E9-1DAD-F4926E5CA060}"/>
              </a:ext>
            </a:extLst>
          </p:cNvPr>
          <p:cNvSpPr>
            <a:spLocks noGrp="1"/>
          </p:cNvSpPr>
          <p:nvPr>
            <p:ph type="title"/>
          </p:nvPr>
        </p:nvSpPr>
        <p:spPr/>
        <p:txBody>
          <a:bodyPr/>
          <a:lstStyle/>
          <a:p>
            <a:r>
              <a:rPr lang="en-AU" dirty="0"/>
              <a:t>Outline</a:t>
            </a:r>
          </a:p>
        </p:txBody>
      </p:sp>
      <p:graphicFrame>
        <p:nvGraphicFramePr>
          <p:cNvPr id="21" name="Diagram 20">
            <a:extLst>
              <a:ext uri="{FF2B5EF4-FFF2-40B4-BE49-F238E27FC236}">
                <a16:creationId xmlns:a16="http://schemas.microsoft.com/office/drawing/2014/main" id="{D4721028-3199-EFA5-5707-A94EA12E3BBA}"/>
              </a:ext>
            </a:extLst>
          </p:cNvPr>
          <p:cNvGraphicFramePr/>
          <p:nvPr>
            <p:extLst>
              <p:ext uri="{D42A27DB-BD31-4B8C-83A1-F6EECF244321}">
                <p14:modId xmlns:p14="http://schemas.microsoft.com/office/powerpoint/2010/main" val="3066767702"/>
              </p:ext>
            </p:extLst>
          </p:nvPr>
        </p:nvGraphicFramePr>
        <p:xfrm>
          <a:off x="226803" y="717610"/>
          <a:ext cx="8501063" cy="3716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05627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A09B5-CD4F-FAF9-F2D4-BB719A801AE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BEC48C9-1876-F25A-3414-A8E7C9C03FD6}"/>
              </a:ext>
            </a:extLst>
          </p:cNvPr>
          <p:cNvSpPr>
            <a:spLocks noGrp="1"/>
          </p:cNvSpPr>
          <p:nvPr>
            <p:ph type="title"/>
          </p:nvPr>
        </p:nvSpPr>
        <p:spPr/>
        <p:txBody>
          <a:bodyPr/>
          <a:lstStyle/>
          <a:p>
            <a:r>
              <a:rPr lang="en-AU" dirty="0">
                <a:solidFill>
                  <a:srgbClr val="000000"/>
                </a:solidFill>
              </a:rPr>
              <a:t>An approach for embedding the CCP in planning</a:t>
            </a:r>
            <a:endParaRPr lang="en-AU" dirty="0"/>
          </a:p>
        </p:txBody>
      </p:sp>
      <p:sp>
        <p:nvSpPr>
          <p:cNvPr id="8" name="Rectangle: Rounded Corners 7">
            <a:extLst>
              <a:ext uri="{FF2B5EF4-FFF2-40B4-BE49-F238E27FC236}">
                <a16:creationId xmlns:a16="http://schemas.microsoft.com/office/drawing/2014/main" id="{F9BBB11F-7979-66C7-172E-ECE362B0BB43}"/>
              </a:ext>
            </a:extLst>
          </p:cNvPr>
          <p:cNvSpPr/>
          <p:nvPr/>
        </p:nvSpPr>
        <p:spPr>
          <a:xfrm>
            <a:off x="739548" y="1815270"/>
            <a:ext cx="2822940" cy="612000"/>
          </a:xfrm>
          <a:prstGeom prst="roundRect">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i="0" u="none" strike="noStrike" kern="1200" cap="none" spc="0" normalizeH="0" baseline="0" noProof="0" dirty="0">
                <a:ln>
                  <a:noFill/>
                </a:ln>
                <a:solidFill>
                  <a:schemeClr val="bg1"/>
                </a:solidFill>
                <a:effectLst/>
                <a:uLnTx/>
                <a:uFillTx/>
                <a:latin typeface="Arial"/>
                <a:ea typeface="+mn-ea"/>
                <a:cs typeface="Arial"/>
              </a:rPr>
              <a:t>Identify appropriate and authentic connections</a:t>
            </a:r>
          </a:p>
        </p:txBody>
      </p:sp>
      <p:sp>
        <p:nvSpPr>
          <p:cNvPr id="10" name="Rectangle: Rounded Corners 9">
            <a:extLst>
              <a:ext uri="{FF2B5EF4-FFF2-40B4-BE49-F238E27FC236}">
                <a16:creationId xmlns:a16="http://schemas.microsoft.com/office/drawing/2014/main" id="{506E4E66-C2F5-E0D1-2CCA-4B3A92D81BB1}"/>
              </a:ext>
            </a:extLst>
          </p:cNvPr>
          <p:cNvSpPr/>
          <p:nvPr/>
        </p:nvSpPr>
        <p:spPr>
          <a:xfrm>
            <a:off x="2374488" y="2725817"/>
            <a:ext cx="1188000" cy="648000"/>
          </a:xfrm>
          <a:prstGeom prst="roundRect">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Sets of organising</a:t>
            </a:r>
            <a:br>
              <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ideas</a:t>
            </a:r>
          </a:p>
        </p:txBody>
      </p:sp>
      <p:sp>
        <p:nvSpPr>
          <p:cNvPr id="15" name="TextBox 14">
            <a:extLst>
              <a:ext uri="{FF2B5EF4-FFF2-40B4-BE49-F238E27FC236}">
                <a16:creationId xmlns:a16="http://schemas.microsoft.com/office/drawing/2014/main" id="{03FAA93D-E5B8-8F8E-CF61-510C7D37AC39}"/>
              </a:ext>
            </a:extLst>
          </p:cNvPr>
          <p:cNvSpPr txBox="1"/>
          <p:nvPr/>
        </p:nvSpPr>
        <p:spPr>
          <a:xfrm>
            <a:off x="629773" y="1237982"/>
            <a:ext cx="3006702" cy="307777"/>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effectLst/>
                <a:uLnTx/>
                <a:uFillTx/>
                <a:latin typeface="Arial"/>
                <a:ea typeface="+mn-ea"/>
                <a:cs typeface="Arial"/>
              </a:rPr>
              <a:t>Identify curriculum</a:t>
            </a:r>
            <a:endParaRPr kumimoji="0" lang="en-AU" sz="1400" b="1" i="0" u="none" strike="noStrike" kern="1200" cap="none" spc="0" normalizeH="0" baseline="0" noProof="0" dirty="0">
              <a:ln>
                <a:noFill/>
              </a:ln>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24419B4F-F650-031A-D7B9-534B2F8E74A1}"/>
              </a:ext>
            </a:extLst>
          </p:cNvPr>
          <p:cNvSpPr txBox="1"/>
          <p:nvPr/>
        </p:nvSpPr>
        <p:spPr>
          <a:xfrm>
            <a:off x="4049486" y="1237982"/>
            <a:ext cx="4336948" cy="307777"/>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effectLst/>
                <a:uLnTx/>
                <a:uFillTx/>
                <a:latin typeface="Arial"/>
                <a:ea typeface="+mn-ea"/>
                <a:cs typeface="Arial"/>
              </a:rPr>
              <a:t>Clarify and contextualise</a:t>
            </a:r>
            <a:endParaRPr kumimoji="0" lang="en-AU" sz="1400" b="1" i="0" u="none" strike="noStrike" kern="1200" cap="none" spc="0" normalizeH="0" baseline="0" noProof="0" dirty="0">
              <a:ln>
                <a:noFill/>
              </a:ln>
              <a:effectLst/>
              <a:uLnTx/>
              <a:uFillTx/>
              <a:latin typeface="Calibri" panose="020F0502020204030204"/>
              <a:ea typeface="+mn-ea"/>
              <a:cs typeface="+mn-cs"/>
            </a:endParaRPr>
          </a:p>
        </p:txBody>
      </p:sp>
      <p:cxnSp>
        <p:nvCxnSpPr>
          <p:cNvPr id="30" name="Straight Arrow Connector 29">
            <a:extLst>
              <a:ext uri="{FF2B5EF4-FFF2-40B4-BE49-F238E27FC236}">
                <a16:creationId xmlns:a16="http://schemas.microsoft.com/office/drawing/2014/main" id="{A1E83BAC-8886-0800-9ED7-52C63A3B44C5}"/>
              </a:ext>
            </a:extLst>
          </p:cNvPr>
          <p:cNvCxnSpPr>
            <a:cxnSpLocks/>
          </p:cNvCxnSpPr>
          <p:nvPr/>
        </p:nvCxnSpPr>
        <p:spPr>
          <a:xfrm>
            <a:off x="3936939" y="1595378"/>
            <a:ext cx="4522361" cy="0"/>
          </a:xfrm>
          <a:prstGeom prst="straightConnector1">
            <a:avLst/>
          </a:prstGeom>
          <a:ln w="38100">
            <a:solidFill>
              <a:srgbClr val="FF0066"/>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Rectangle: Rounded Corners 30">
            <a:extLst>
              <a:ext uri="{FF2B5EF4-FFF2-40B4-BE49-F238E27FC236}">
                <a16:creationId xmlns:a16="http://schemas.microsoft.com/office/drawing/2014/main" id="{1C1FBCC7-D206-B40D-2AF8-F9D92825C4EF}"/>
              </a:ext>
            </a:extLst>
          </p:cNvPr>
          <p:cNvSpPr/>
          <p:nvPr/>
        </p:nvSpPr>
        <p:spPr>
          <a:xfrm>
            <a:off x="2381162" y="3519165"/>
            <a:ext cx="1188000" cy="648000"/>
          </a:xfrm>
          <a:prstGeom prst="roundRect">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a:ea typeface="+mn-ea"/>
                <a:cs typeface="Arial"/>
              </a:rPr>
              <a:t>Organising ideas</a:t>
            </a:r>
            <a:endPar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32" name="Straight Connector 31">
            <a:extLst>
              <a:ext uri="{FF2B5EF4-FFF2-40B4-BE49-F238E27FC236}">
                <a16:creationId xmlns:a16="http://schemas.microsoft.com/office/drawing/2014/main" id="{7B3260B5-FD84-FCF2-3315-B62A052AA2F0}"/>
              </a:ext>
            </a:extLst>
          </p:cNvPr>
          <p:cNvCxnSpPr>
            <a:cxnSpLocks/>
          </p:cNvCxnSpPr>
          <p:nvPr/>
        </p:nvCxnSpPr>
        <p:spPr>
          <a:xfrm flipH="1">
            <a:off x="2139562" y="2531778"/>
            <a:ext cx="17660" cy="165600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id="{2823D38E-91A8-5C4D-4388-C3AA6AF9AA01}"/>
              </a:ext>
            </a:extLst>
          </p:cNvPr>
          <p:cNvSpPr/>
          <p:nvPr/>
        </p:nvSpPr>
        <p:spPr>
          <a:xfrm>
            <a:off x="739548" y="2725817"/>
            <a:ext cx="1188000" cy="648000"/>
          </a:xfrm>
          <a:prstGeom prst="roundRect">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a:ea typeface="+mn-ea"/>
                <a:cs typeface="Arial"/>
              </a:rPr>
              <a:t>Achievement standard</a:t>
            </a:r>
            <a:endPar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5" name="Rectangle: Rounded Corners 34">
            <a:extLst>
              <a:ext uri="{FF2B5EF4-FFF2-40B4-BE49-F238E27FC236}">
                <a16:creationId xmlns:a16="http://schemas.microsoft.com/office/drawing/2014/main" id="{7EC1FDB2-5643-339C-501C-3C5DF40D2156}"/>
              </a:ext>
            </a:extLst>
          </p:cNvPr>
          <p:cNvSpPr/>
          <p:nvPr/>
        </p:nvSpPr>
        <p:spPr>
          <a:xfrm>
            <a:off x="739548" y="3519165"/>
            <a:ext cx="1188000" cy="648000"/>
          </a:xfrm>
          <a:prstGeom prst="roundRect">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a:ea typeface="+mn-ea"/>
                <a:cs typeface="Arial"/>
              </a:rPr>
              <a:t>Content description/s</a:t>
            </a:r>
            <a:endPar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6" name="TextBox 35">
            <a:extLst>
              <a:ext uri="{FF2B5EF4-FFF2-40B4-BE49-F238E27FC236}">
                <a16:creationId xmlns:a16="http://schemas.microsoft.com/office/drawing/2014/main" id="{CBFC0732-7A6D-1DCD-4C18-F0998C283DE6}"/>
              </a:ext>
            </a:extLst>
          </p:cNvPr>
          <p:cNvSpPr txBox="1"/>
          <p:nvPr/>
        </p:nvSpPr>
        <p:spPr>
          <a:xfrm>
            <a:off x="736830" y="2442190"/>
            <a:ext cx="1187584" cy="285791"/>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rgbClr val="7F7F7F"/>
                </a:solidFill>
                <a:effectLst/>
                <a:uLnTx/>
                <a:uFillTx/>
                <a:latin typeface="Arial"/>
                <a:ea typeface="+mn-ea"/>
                <a:cs typeface="Arial"/>
              </a:rPr>
              <a:t>Learning area</a:t>
            </a:r>
            <a:endParaRPr kumimoji="0" lang="en-AU" sz="1200" b="1" i="1" u="none" strike="noStrike" kern="1200" cap="none" spc="0" normalizeH="0" baseline="0" noProof="0" dirty="0">
              <a:ln>
                <a:noFill/>
              </a:ln>
              <a:solidFill>
                <a:srgbClr val="7F7F7F"/>
              </a:solidFill>
              <a:effectLst/>
              <a:uLnTx/>
              <a:uFillTx/>
              <a:latin typeface="Calibri" panose="020F0502020204030204"/>
              <a:ea typeface="+mn-ea"/>
              <a:cs typeface="+mn-cs"/>
            </a:endParaRPr>
          </a:p>
        </p:txBody>
      </p:sp>
      <p:cxnSp>
        <p:nvCxnSpPr>
          <p:cNvPr id="37" name="Straight Arrow Connector 36">
            <a:extLst>
              <a:ext uri="{FF2B5EF4-FFF2-40B4-BE49-F238E27FC236}">
                <a16:creationId xmlns:a16="http://schemas.microsoft.com/office/drawing/2014/main" id="{650C923D-63DD-BC1F-DF2A-23B34C796D10}"/>
              </a:ext>
            </a:extLst>
          </p:cNvPr>
          <p:cNvCxnSpPr>
            <a:cxnSpLocks/>
          </p:cNvCxnSpPr>
          <p:nvPr/>
        </p:nvCxnSpPr>
        <p:spPr>
          <a:xfrm>
            <a:off x="666475" y="1595378"/>
            <a:ext cx="3132000" cy="0"/>
          </a:xfrm>
          <a:prstGeom prst="straightConnector1">
            <a:avLst/>
          </a:prstGeom>
          <a:ln w="38100">
            <a:solidFill>
              <a:srgbClr val="FF0066"/>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2F38BC74-0FBA-7549-3EF9-FD8673659984}"/>
              </a:ext>
            </a:extLst>
          </p:cNvPr>
          <p:cNvSpPr txBox="1"/>
          <p:nvPr/>
        </p:nvSpPr>
        <p:spPr>
          <a:xfrm>
            <a:off x="2232475" y="2468566"/>
            <a:ext cx="1404000" cy="276999"/>
          </a:xfrm>
          <a:prstGeom prst="rect">
            <a:avLst/>
          </a:prstGeom>
          <a:noFill/>
        </p:spPr>
        <p:txBody>
          <a:bodyPr wrap="square" lIns="0" tIns="45720" rIns="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rgbClr val="7F7F7F"/>
                </a:solidFill>
                <a:effectLst/>
                <a:uLnTx/>
                <a:uFillTx/>
                <a:latin typeface="Arial"/>
                <a:ea typeface="+mn-ea"/>
                <a:cs typeface="Arial"/>
              </a:rPr>
              <a:t>CCP</a:t>
            </a:r>
            <a:endParaRPr kumimoji="0" lang="en-AU" sz="1200" b="1" i="1" u="none" strike="noStrike" kern="1200" cap="none" spc="0" normalizeH="0" baseline="0" noProof="0" dirty="0">
              <a:ln>
                <a:noFill/>
              </a:ln>
              <a:solidFill>
                <a:srgbClr val="7F7F7F"/>
              </a:solidFill>
              <a:effectLst/>
              <a:uLnTx/>
              <a:uFillTx/>
              <a:latin typeface="Calibri" panose="020F0502020204030204"/>
              <a:ea typeface="+mn-ea"/>
              <a:cs typeface="+mn-cs"/>
            </a:endParaRPr>
          </a:p>
        </p:txBody>
      </p:sp>
      <p:cxnSp>
        <p:nvCxnSpPr>
          <p:cNvPr id="39" name="Straight Connector 38">
            <a:extLst>
              <a:ext uri="{FF2B5EF4-FFF2-40B4-BE49-F238E27FC236}">
                <a16:creationId xmlns:a16="http://schemas.microsoft.com/office/drawing/2014/main" id="{E2F35C33-9B9B-E480-5A92-C8AF39606E9D}"/>
              </a:ext>
            </a:extLst>
          </p:cNvPr>
          <p:cNvCxnSpPr>
            <a:cxnSpLocks/>
          </p:cNvCxnSpPr>
          <p:nvPr/>
        </p:nvCxnSpPr>
        <p:spPr>
          <a:xfrm>
            <a:off x="648123" y="1443215"/>
            <a:ext cx="0" cy="304326"/>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606DE78-0E79-3319-041D-E8333E24871D}"/>
              </a:ext>
            </a:extLst>
          </p:cNvPr>
          <p:cNvCxnSpPr>
            <a:cxnSpLocks/>
          </p:cNvCxnSpPr>
          <p:nvPr/>
        </p:nvCxnSpPr>
        <p:spPr>
          <a:xfrm>
            <a:off x="3887135" y="1901066"/>
            <a:ext cx="0" cy="238296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037FFDF-EC85-6B21-AB6C-DD507B767532}"/>
              </a:ext>
            </a:extLst>
          </p:cNvPr>
          <p:cNvGrpSpPr/>
          <p:nvPr/>
        </p:nvGrpSpPr>
        <p:grpSpPr>
          <a:xfrm>
            <a:off x="4161829" y="1806087"/>
            <a:ext cx="4083933" cy="632296"/>
            <a:chOff x="4533080" y="1655367"/>
            <a:chExt cx="4083933" cy="632296"/>
          </a:xfrm>
          <a:solidFill>
            <a:srgbClr val="FF99CC"/>
          </a:solidFill>
        </p:grpSpPr>
        <p:sp>
          <p:nvSpPr>
            <p:cNvPr id="12" name="Rectangle: Rounded Corners 11">
              <a:extLst>
                <a:ext uri="{FF2B5EF4-FFF2-40B4-BE49-F238E27FC236}">
                  <a16:creationId xmlns:a16="http://schemas.microsoft.com/office/drawing/2014/main" id="{A30FCD25-6F8B-B1ED-C8AF-2E65F4C30FCA}"/>
                </a:ext>
              </a:extLst>
            </p:cNvPr>
            <p:cNvSpPr/>
            <p:nvPr/>
          </p:nvSpPr>
          <p:spPr>
            <a:xfrm>
              <a:off x="7461178" y="1655367"/>
              <a:ext cx="1155835"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tx1"/>
                  </a:solidFill>
                  <a:latin typeface="Arial"/>
                  <a:cs typeface="Arial"/>
                </a:rPr>
                <a:t>Language/ resources</a:t>
              </a:r>
              <a:endParaRPr lang="en-AU" sz="1200" dirty="0">
                <a:solidFill>
                  <a:schemeClr val="tx1"/>
                </a:solidFill>
                <a:latin typeface="Arial" panose="020B0604020202020204" pitchFamily="34" charset="0"/>
                <a:cs typeface="Arial" panose="020B0604020202020204" pitchFamily="34" charset="0"/>
              </a:endParaRPr>
            </a:p>
          </p:txBody>
        </p:sp>
        <p:sp>
          <p:nvSpPr>
            <p:cNvPr id="13" name="Rectangle: Rounded Corners 12">
              <a:extLst>
                <a:ext uri="{FF2B5EF4-FFF2-40B4-BE49-F238E27FC236}">
                  <a16:creationId xmlns:a16="http://schemas.microsoft.com/office/drawing/2014/main" id="{E691D458-C10D-9F54-1B86-A6F7FF34D311}"/>
                </a:ext>
              </a:extLst>
            </p:cNvPr>
            <p:cNvSpPr/>
            <p:nvPr/>
          </p:nvSpPr>
          <p:spPr>
            <a:xfrm>
              <a:off x="4533080" y="1664550"/>
              <a:ext cx="1155834"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tx1"/>
                  </a:solidFill>
                  <a:latin typeface="Arial" panose="020B0604020202020204" pitchFamily="34" charset="0"/>
                  <a:cs typeface="Arial" panose="020B0604020202020204" pitchFamily="34" charset="0"/>
                </a:rPr>
                <a:t>Intercultural engagement opportunities</a:t>
              </a:r>
            </a:p>
          </p:txBody>
        </p:sp>
        <p:sp>
          <p:nvSpPr>
            <p:cNvPr id="14" name="Rectangle: Rounded Corners 13">
              <a:extLst>
                <a:ext uri="{FF2B5EF4-FFF2-40B4-BE49-F238E27FC236}">
                  <a16:creationId xmlns:a16="http://schemas.microsoft.com/office/drawing/2014/main" id="{8E055A47-7000-DA1E-642B-9938D5166B6F}"/>
                </a:ext>
              </a:extLst>
            </p:cNvPr>
            <p:cNvSpPr/>
            <p:nvPr/>
          </p:nvSpPr>
          <p:spPr>
            <a:xfrm>
              <a:off x="5965403" y="1666480"/>
              <a:ext cx="1219288"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tx1"/>
                  </a:solidFill>
                  <a:latin typeface="Arial"/>
                  <a:cs typeface="Arial"/>
                </a:rPr>
                <a:t>Professional conversations</a:t>
              </a:r>
              <a:endParaRPr lang="en-AU" sz="1200" dirty="0">
                <a:solidFill>
                  <a:schemeClr val="tx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43250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20236-97E0-722F-5147-F3611A495309}"/>
            </a:ext>
          </a:extLst>
        </p:cNvPr>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D624018F-0BEB-A5C6-5728-2ED404569109}"/>
              </a:ext>
            </a:extLst>
          </p:cNvPr>
          <p:cNvSpPr/>
          <p:nvPr/>
        </p:nvSpPr>
        <p:spPr>
          <a:xfrm>
            <a:off x="739548" y="1815270"/>
            <a:ext cx="2822940" cy="612000"/>
          </a:xfrm>
          <a:prstGeom prst="roundRect">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a:ea typeface="+mn-ea"/>
                <a:cs typeface="Arial"/>
              </a:rPr>
              <a:t>Identify appropriate and authentic connections</a:t>
            </a:r>
          </a:p>
        </p:txBody>
      </p:sp>
      <p:sp>
        <p:nvSpPr>
          <p:cNvPr id="10" name="Rectangle: Rounded Corners 9">
            <a:extLst>
              <a:ext uri="{FF2B5EF4-FFF2-40B4-BE49-F238E27FC236}">
                <a16:creationId xmlns:a16="http://schemas.microsoft.com/office/drawing/2014/main" id="{C6AB756C-465D-5190-E8A4-1F3FAC74D6B0}"/>
              </a:ext>
            </a:extLst>
          </p:cNvPr>
          <p:cNvSpPr/>
          <p:nvPr/>
        </p:nvSpPr>
        <p:spPr>
          <a:xfrm>
            <a:off x="2374488" y="2725817"/>
            <a:ext cx="1188000" cy="648000"/>
          </a:xfrm>
          <a:prstGeom prst="roundRect">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Sets of organising</a:t>
            </a:r>
            <a:br>
              <a:rPr kumimoji="0" lang="en-AU"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br>
            <a:r>
              <a:rPr lang="en-AU" sz="1200" dirty="0">
                <a:solidFill>
                  <a:schemeClr val="tx1"/>
                </a:solidFill>
                <a:latin typeface="Arial" panose="020B0604020202020204" pitchFamily="34" charset="0"/>
                <a:cs typeface="Arial" panose="020B0604020202020204" pitchFamily="34" charset="0"/>
              </a:rPr>
              <a:t>ideas</a:t>
            </a:r>
            <a:endParaRPr kumimoji="0" lang="en-AU"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5" name="TextBox 14">
            <a:extLst>
              <a:ext uri="{FF2B5EF4-FFF2-40B4-BE49-F238E27FC236}">
                <a16:creationId xmlns:a16="http://schemas.microsoft.com/office/drawing/2014/main" id="{5A008810-32BB-D905-925B-191F4B0F5046}"/>
              </a:ext>
            </a:extLst>
          </p:cNvPr>
          <p:cNvSpPr txBox="1"/>
          <p:nvPr/>
        </p:nvSpPr>
        <p:spPr>
          <a:xfrm>
            <a:off x="675284" y="1237982"/>
            <a:ext cx="2961191" cy="307777"/>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effectLst/>
                <a:uLnTx/>
                <a:uFillTx/>
                <a:latin typeface="Arial"/>
                <a:ea typeface="+mn-ea"/>
                <a:cs typeface="Arial"/>
              </a:rPr>
              <a:t>Identify curriculum</a:t>
            </a:r>
            <a:endParaRPr kumimoji="0" lang="en-AU" sz="1400" b="1" i="0" u="none" strike="noStrike" kern="1200" cap="none" spc="0" normalizeH="0" baseline="0" noProof="0" dirty="0">
              <a:ln>
                <a:noFill/>
              </a:ln>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C66A09DB-AE0C-7056-1126-1841B085965F}"/>
              </a:ext>
            </a:extLst>
          </p:cNvPr>
          <p:cNvSpPr txBox="1"/>
          <p:nvPr/>
        </p:nvSpPr>
        <p:spPr>
          <a:xfrm>
            <a:off x="4059534" y="1237982"/>
            <a:ext cx="4240404" cy="307777"/>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chemeClr val="bg1">
                    <a:lumMod val="85000"/>
                  </a:schemeClr>
                </a:solidFill>
                <a:effectLst/>
                <a:uLnTx/>
                <a:uFillTx/>
                <a:latin typeface="Arial"/>
                <a:ea typeface="+mn-ea"/>
                <a:cs typeface="Arial"/>
              </a:rPr>
              <a:t>Clarify and contextualise</a:t>
            </a:r>
            <a:endParaRPr kumimoji="0" lang="en-AU" sz="1400" b="1" i="0" u="none" strike="noStrike" kern="1200" cap="none" spc="0" normalizeH="0" baseline="0" noProof="0" dirty="0">
              <a:ln>
                <a:noFill/>
              </a:ln>
              <a:solidFill>
                <a:schemeClr val="bg1">
                  <a:lumMod val="85000"/>
                </a:schemeClr>
              </a:solidFill>
              <a:effectLst/>
              <a:uLnTx/>
              <a:uFillTx/>
              <a:latin typeface="Calibri" panose="020F0502020204030204"/>
              <a:ea typeface="+mn-ea"/>
              <a:cs typeface="+mn-cs"/>
            </a:endParaRPr>
          </a:p>
        </p:txBody>
      </p:sp>
      <p:cxnSp>
        <p:nvCxnSpPr>
          <p:cNvPr id="30" name="Straight Arrow Connector 29">
            <a:extLst>
              <a:ext uri="{FF2B5EF4-FFF2-40B4-BE49-F238E27FC236}">
                <a16:creationId xmlns:a16="http://schemas.microsoft.com/office/drawing/2014/main" id="{CCBE0335-A400-23A7-6D6D-3D31B97F5D52}"/>
              </a:ext>
            </a:extLst>
          </p:cNvPr>
          <p:cNvCxnSpPr>
            <a:cxnSpLocks/>
          </p:cNvCxnSpPr>
          <p:nvPr/>
        </p:nvCxnSpPr>
        <p:spPr>
          <a:xfrm>
            <a:off x="3936939" y="1595378"/>
            <a:ext cx="4522361" cy="0"/>
          </a:xfrm>
          <a:prstGeom prst="straightConnector1">
            <a:avLst/>
          </a:prstGeom>
          <a:ln w="38100">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Rectangle: Rounded Corners 30">
            <a:extLst>
              <a:ext uri="{FF2B5EF4-FFF2-40B4-BE49-F238E27FC236}">
                <a16:creationId xmlns:a16="http://schemas.microsoft.com/office/drawing/2014/main" id="{7EC1B3DA-AB66-363B-0B1F-EEF26CDDFC67}"/>
              </a:ext>
            </a:extLst>
          </p:cNvPr>
          <p:cNvSpPr/>
          <p:nvPr/>
        </p:nvSpPr>
        <p:spPr>
          <a:xfrm>
            <a:off x="2381162" y="3519165"/>
            <a:ext cx="1188000" cy="648000"/>
          </a:xfrm>
          <a:prstGeom prst="roundRect">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tx1"/>
                </a:solidFill>
                <a:effectLst/>
                <a:uLnTx/>
                <a:uFillTx/>
                <a:latin typeface="Arial"/>
                <a:ea typeface="+mn-ea"/>
                <a:cs typeface="Arial"/>
              </a:rPr>
              <a:t>Organising ideas</a:t>
            </a:r>
            <a:endParaRPr kumimoji="0" lang="en-AU"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cxnSp>
        <p:nvCxnSpPr>
          <p:cNvPr id="32" name="Straight Connector 31">
            <a:extLst>
              <a:ext uri="{FF2B5EF4-FFF2-40B4-BE49-F238E27FC236}">
                <a16:creationId xmlns:a16="http://schemas.microsoft.com/office/drawing/2014/main" id="{F2A6DCAB-F8DD-419A-4B57-414F1D5A0F87}"/>
              </a:ext>
            </a:extLst>
          </p:cNvPr>
          <p:cNvCxnSpPr>
            <a:cxnSpLocks/>
          </p:cNvCxnSpPr>
          <p:nvPr/>
        </p:nvCxnSpPr>
        <p:spPr>
          <a:xfrm flipH="1">
            <a:off x="2139562" y="2531778"/>
            <a:ext cx="17660" cy="165600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id="{2382AAEC-5755-F1A9-A9C6-F7843009E00A}"/>
              </a:ext>
            </a:extLst>
          </p:cNvPr>
          <p:cNvSpPr/>
          <p:nvPr/>
        </p:nvSpPr>
        <p:spPr>
          <a:xfrm>
            <a:off x="739548" y="2725817"/>
            <a:ext cx="1188000" cy="648000"/>
          </a:xfrm>
          <a:prstGeom prst="roundRect">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a:ea typeface="+mn-ea"/>
                <a:cs typeface="Arial"/>
              </a:rPr>
              <a:t>Achievement standard</a:t>
            </a:r>
            <a:endPar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5" name="Rectangle: Rounded Corners 34">
            <a:extLst>
              <a:ext uri="{FF2B5EF4-FFF2-40B4-BE49-F238E27FC236}">
                <a16:creationId xmlns:a16="http://schemas.microsoft.com/office/drawing/2014/main" id="{354A4C82-E23C-D32C-6FC9-0A1541BACCC0}"/>
              </a:ext>
            </a:extLst>
          </p:cNvPr>
          <p:cNvSpPr/>
          <p:nvPr/>
        </p:nvSpPr>
        <p:spPr>
          <a:xfrm>
            <a:off x="739548" y="3519165"/>
            <a:ext cx="1188000" cy="648000"/>
          </a:xfrm>
          <a:prstGeom prst="roundRect">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Arial"/>
                <a:ea typeface="+mn-ea"/>
                <a:cs typeface="Arial"/>
              </a:rPr>
              <a:t>Content description/s</a:t>
            </a:r>
            <a:endParaRPr kumimoji="0" lang="en-AU"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37" name="Straight Arrow Connector 36">
            <a:extLst>
              <a:ext uri="{FF2B5EF4-FFF2-40B4-BE49-F238E27FC236}">
                <a16:creationId xmlns:a16="http://schemas.microsoft.com/office/drawing/2014/main" id="{34F4AF3D-4998-1A1E-67E0-95410C7CFA3B}"/>
              </a:ext>
            </a:extLst>
          </p:cNvPr>
          <p:cNvCxnSpPr>
            <a:cxnSpLocks/>
          </p:cNvCxnSpPr>
          <p:nvPr/>
        </p:nvCxnSpPr>
        <p:spPr>
          <a:xfrm>
            <a:off x="666475" y="1595378"/>
            <a:ext cx="3132000" cy="0"/>
          </a:xfrm>
          <a:prstGeom prst="straightConnector1">
            <a:avLst/>
          </a:prstGeom>
          <a:ln w="38100">
            <a:solidFill>
              <a:srgbClr val="FF0066"/>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D7FE85B4-49B5-221E-291A-5729E2320E4D}"/>
              </a:ext>
            </a:extLst>
          </p:cNvPr>
          <p:cNvSpPr txBox="1"/>
          <p:nvPr/>
        </p:nvSpPr>
        <p:spPr>
          <a:xfrm>
            <a:off x="2232475" y="2468566"/>
            <a:ext cx="1404000" cy="276999"/>
          </a:xfrm>
          <a:prstGeom prst="rect">
            <a:avLst/>
          </a:prstGeom>
          <a:noFill/>
        </p:spPr>
        <p:txBody>
          <a:bodyPr wrap="square" lIns="0" tIns="45720" rIns="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chemeClr val="bg1">
                    <a:lumMod val="50000"/>
                  </a:schemeClr>
                </a:solidFill>
                <a:effectLst/>
                <a:uLnTx/>
                <a:uFillTx/>
                <a:latin typeface="Arial"/>
                <a:ea typeface="+mn-ea"/>
                <a:cs typeface="Arial"/>
              </a:rPr>
              <a:t>CCP</a:t>
            </a:r>
            <a:endParaRPr kumimoji="0" lang="en-AU" sz="1200" b="1" i="1" u="none" strike="noStrike" kern="1200" cap="none" spc="0" normalizeH="0" baseline="0" noProof="0" dirty="0">
              <a:ln>
                <a:noFill/>
              </a:ln>
              <a:solidFill>
                <a:schemeClr val="bg1">
                  <a:lumMod val="50000"/>
                </a:schemeClr>
              </a:solidFill>
              <a:effectLst/>
              <a:uLnTx/>
              <a:uFillTx/>
              <a:latin typeface="Calibri" panose="020F0502020204030204"/>
              <a:ea typeface="+mn-ea"/>
              <a:cs typeface="+mn-cs"/>
            </a:endParaRPr>
          </a:p>
        </p:txBody>
      </p:sp>
      <p:cxnSp>
        <p:nvCxnSpPr>
          <p:cNvPr id="39" name="Straight Connector 38">
            <a:extLst>
              <a:ext uri="{FF2B5EF4-FFF2-40B4-BE49-F238E27FC236}">
                <a16:creationId xmlns:a16="http://schemas.microsoft.com/office/drawing/2014/main" id="{FCCCDD7E-A8C9-FC21-DEB4-D8292468D710}"/>
              </a:ext>
            </a:extLst>
          </p:cNvPr>
          <p:cNvCxnSpPr>
            <a:cxnSpLocks/>
          </p:cNvCxnSpPr>
          <p:nvPr/>
        </p:nvCxnSpPr>
        <p:spPr>
          <a:xfrm>
            <a:off x="648123" y="1443215"/>
            <a:ext cx="0" cy="304326"/>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14065341-CBB5-973E-32C0-3674662C3A40}"/>
              </a:ext>
            </a:extLst>
          </p:cNvPr>
          <p:cNvCxnSpPr>
            <a:cxnSpLocks/>
          </p:cNvCxnSpPr>
          <p:nvPr/>
        </p:nvCxnSpPr>
        <p:spPr>
          <a:xfrm>
            <a:off x="3870188" y="1901066"/>
            <a:ext cx="0" cy="238296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D9669A69-85B3-35B9-5A95-AF56DE430FDF}"/>
              </a:ext>
            </a:extLst>
          </p:cNvPr>
          <p:cNvGrpSpPr/>
          <p:nvPr/>
        </p:nvGrpSpPr>
        <p:grpSpPr>
          <a:xfrm>
            <a:off x="4161827" y="1806087"/>
            <a:ext cx="4083933" cy="632296"/>
            <a:chOff x="4533080" y="1655367"/>
            <a:chExt cx="4083933" cy="632296"/>
          </a:xfrm>
          <a:solidFill>
            <a:schemeClr val="bg1">
              <a:lumMod val="85000"/>
            </a:schemeClr>
          </a:solidFill>
        </p:grpSpPr>
        <p:sp>
          <p:nvSpPr>
            <p:cNvPr id="12" name="Rectangle: Rounded Corners 11">
              <a:extLst>
                <a:ext uri="{FF2B5EF4-FFF2-40B4-BE49-F238E27FC236}">
                  <a16:creationId xmlns:a16="http://schemas.microsoft.com/office/drawing/2014/main" id="{36DA571B-ADC2-23CA-18A1-9CEEC471ACF4}"/>
                </a:ext>
              </a:extLst>
            </p:cNvPr>
            <p:cNvSpPr/>
            <p:nvPr/>
          </p:nvSpPr>
          <p:spPr>
            <a:xfrm>
              <a:off x="7461178" y="1655367"/>
              <a:ext cx="1155835"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bg1"/>
                  </a:solidFill>
                  <a:latin typeface="Arial"/>
                  <a:cs typeface="Arial"/>
                </a:rPr>
                <a:t>Language/ resources</a:t>
              </a:r>
              <a:endParaRPr lang="en-AU" sz="1200" dirty="0">
                <a:solidFill>
                  <a:schemeClr val="bg1"/>
                </a:solidFill>
                <a:latin typeface="Arial" panose="020B0604020202020204" pitchFamily="34" charset="0"/>
                <a:cs typeface="Arial" panose="020B0604020202020204" pitchFamily="34" charset="0"/>
              </a:endParaRPr>
            </a:p>
          </p:txBody>
        </p:sp>
        <p:sp>
          <p:nvSpPr>
            <p:cNvPr id="13" name="Rectangle: Rounded Corners 12">
              <a:extLst>
                <a:ext uri="{FF2B5EF4-FFF2-40B4-BE49-F238E27FC236}">
                  <a16:creationId xmlns:a16="http://schemas.microsoft.com/office/drawing/2014/main" id="{37A47CE7-224C-54D8-FDF6-58FBC6F8DC97}"/>
                </a:ext>
              </a:extLst>
            </p:cNvPr>
            <p:cNvSpPr/>
            <p:nvPr/>
          </p:nvSpPr>
          <p:spPr>
            <a:xfrm>
              <a:off x="4533080" y="1664550"/>
              <a:ext cx="1155834"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bg1"/>
                  </a:solidFill>
                  <a:latin typeface="Arial" panose="020B0604020202020204" pitchFamily="34" charset="0"/>
                  <a:cs typeface="Arial" panose="020B0604020202020204" pitchFamily="34" charset="0"/>
                </a:rPr>
                <a:t>Intercultural engagement opportunities</a:t>
              </a:r>
            </a:p>
          </p:txBody>
        </p:sp>
        <p:sp>
          <p:nvSpPr>
            <p:cNvPr id="14" name="Rectangle: Rounded Corners 13">
              <a:extLst>
                <a:ext uri="{FF2B5EF4-FFF2-40B4-BE49-F238E27FC236}">
                  <a16:creationId xmlns:a16="http://schemas.microsoft.com/office/drawing/2014/main" id="{D8C0608A-2B0E-F9B6-E457-C39469819D38}"/>
                </a:ext>
              </a:extLst>
            </p:cNvPr>
            <p:cNvSpPr/>
            <p:nvPr/>
          </p:nvSpPr>
          <p:spPr>
            <a:xfrm>
              <a:off x="5965403" y="1666480"/>
              <a:ext cx="1219288"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bg1"/>
                  </a:solidFill>
                  <a:latin typeface="Arial"/>
                  <a:cs typeface="Arial"/>
                </a:rPr>
                <a:t>Professional conversations</a:t>
              </a:r>
              <a:endParaRPr lang="en-AU" sz="1200" dirty="0">
                <a:solidFill>
                  <a:schemeClr val="bg1"/>
                </a:solidFill>
                <a:latin typeface="Arial" panose="020B0604020202020204" pitchFamily="34" charset="0"/>
                <a:cs typeface="Arial" panose="020B0604020202020204" pitchFamily="34" charset="0"/>
              </a:endParaRPr>
            </a:p>
          </p:txBody>
        </p:sp>
      </p:grpSp>
      <p:sp>
        <p:nvSpPr>
          <p:cNvPr id="5" name="TextBox 4">
            <a:extLst>
              <a:ext uri="{FF2B5EF4-FFF2-40B4-BE49-F238E27FC236}">
                <a16:creationId xmlns:a16="http://schemas.microsoft.com/office/drawing/2014/main" id="{258C2304-75BE-CA5D-003C-2DA0A58B9B51}"/>
              </a:ext>
            </a:extLst>
          </p:cNvPr>
          <p:cNvSpPr txBox="1"/>
          <p:nvPr/>
        </p:nvSpPr>
        <p:spPr>
          <a:xfrm>
            <a:off x="736830" y="2442190"/>
            <a:ext cx="1187584" cy="285791"/>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rgbClr val="7F7F7F"/>
                </a:solidFill>
                <a:effectLst/>
                <a:uLnTx/>
                <a:uFillTx/>
                <a:latin typeface="Arial"/>
                <a:ea typeface="+mn-ea"/>
                <a:cs typeface="Arial"/>
              </a:rPr>
              <a:t>Learning area</a:t>
            </a:r>
            <a:endParaRPr kumimoji="0" lang="en-AU" sz="1200" b="1" i="1" u="none" strike="noStrike" kern="1200" cap="none" spc="0" normalizeH="0" baseline="0" noProof="0" dirty="0">
              <a:ln>
                <a:noFill/>
              </a:ln>
              <a:solidFill>
                <a:srgbClr val="7F7F7F"/>
              </a:solidFill>
              <a:effectLst/>
              <a:uLnTx/>
              <a:uFillTx/>
              <a:latin typeface="Calibri" panose="020F0502020204030204"/>
              <a:ea typeface="+mn-ea"/>
              <a:cs typeface="+mn-cs"/>
            </a:endParaRPr>
          </a:p>
        </p:txBody>
      </p:sp>
      <p:sp>
        <p:nvSpPr>
          <p:cNvPr id="6" name="Title 5">
            <a:extLst>
              <a:ext uri="{FF2B5EF4-FFF2-40B4-BE49-F238E27FC236}">
                <a16:creationId xmlns:a16="http://schemas.microsoft.com/office/drawing/2014/main" id="{B293CA2F-58FE-B269-5C07-AFD40B1BB2A5}"/>
              </a:ext>
            </a:extLst>
          </p:cNvPr>
          <p:cNvSpPr>
            <a:spLocks noGrp="1"/>
          </p:cNvSpPr>
          <p:nvPr>
            <p:ph type="title"/>
          </p:nvPr>
        </p:nvSpPr>
        <p:spPr/>
        <p:txBody>
          <a:bodyPr/>
          <a:lstStyle/>
          <a:p>
            <a:pPr fontAlgn="auto">
              <a:spcAft>
                <a:spcPts val="0"/>
              </a:spcAft>
              <a:defRPr/>
            </a:pPr>
            <a:r>
              <a:rPr lang="en-AU" dirty="0">
                <a:solidFill>
                  <a:srgbClr val="000000"/>
                </a:solidFill>
                <a:latin typeface="Arial"/>
                <a:cs typeface="Arial"/>
              </a:rPr>
              <a:t>An approach for embedding the CCP in planning:</a:t>
            </a:r>
            <a:br>
              <a:rPr lang="en-US" dirty="0"/>
            </a:br>
            <a:r>
              <a:rPr lang="en-AU" dirty="0">
                <a:solidFill>
                  <a:srgbClr val="000000"/>
                </a:solidFill>
                <a:latin typeface="Arial"/>
                <a:cs typeface="Arial"/>
              </a:rPr>
              <a:t>Identify curriculum</a:t>
            </a:r>
            <a:endParaRPr lang="en-AU" dirty="0"/>
          </a:p>
        </p:txBody>
      </p:sp>
    </p:spTree>
    <p:extLst>
      <p:ext uri="{BB962C8B-B14F-4D97-AF65-F5344CB8AC3E}">
        <p14:creationId xmlns:p14="http://schemas.microsoft.com/office/powerpoint/2010/main" val="1732962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9B9EC-F0D4-E9BC-982E-4C5D398D9A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4344DD-7EB5-76FE-FF64-4E0C8680E637}"/>
              </a:ext>
            </a:extLst>
          </p:cNvPr>
          <p:cNvSpPr>
            <a:spLocks noGrp="1"/>
          </p:cNvSpPr>
          <p:nvPr>
            <p:ph type="title"/>
          </p:nvPr>
        </p:nvSpPr>
        <p:spPr/>
        <p:txBody>
          <a:bodyPr/>
          <a:lstStyle/>
          <a:p>
            <a:r>
              <a:rPr lang="en-AU" dirty="0"/>
              <a:t>Identify relevant organising ideas</a:t>
            </a:r>
          </a:p>
        </p:txBody>
      </p:sp>
      <p:graphicFrame>
        <p:nvGraphicFramePr>
          <p:cNvPr id="4" name="Content Placeholder 7">
            <a:extLst>
              <a:ext uri="{FF2B5EF4-FFF2-40B4-BE49-F238E27FC236}">
                <a16:creationId xmlns:a16="http://schemas.microsoft.com/office/drawing/2014/main" id="{EE93532E-3A30-2A0A-976B-FEC42B1AED39}"/>
              </a:ext>
            </a:extLst>
          </p:cNvPr>
          <p:cNvGraphicFramePr>
            <a:graphicFrameLocks noGrp="1"/>
          </p:cNvGraphicFramePr>
          <p:nvPr>
            <p:ph idx="1"/>
            <p:extLst>
              <p:ext uri="{D42A27DB-BD31-4B8C-83A1-F6EECF244321}">
                <p14:modId xmlns:p14="http://schemas.microsoft.com/office/powerpoint/2010/main" val="2039288459"/>
              </p:ext>
            </p:extLst>
          </p:nvPr>
        </p:nvGraphicFramePr>
        <p:xfrm>
          <a:off x="327025" y="771525"/>
          <a:ext cx="8496299" cy="2830459"/>
        </p:xfrm>
        <a:graphic>
          <a:graphicData uri="http://schemas.openxmlformats.org/drawingml/2006/table">
            <a:tbl>
              <a:tblPr firstRow="1" firstCol="1">
                <a:tableStyleId>{5940675A-B579-460E-94D1-54222C63F5DA}</a:tableStyleId>
              </a:tblPr>
              <a:tblGrid>
                <a:gridCol w="2832666">
                  <a:extLst>
                    <a:ext uri="{9D8B030D-6E8A-4147-A177-3AD203B41FA5}">
                      <a16:colId xmlns:a16="http://schemas.microsoft.com/office/drawing/2014/main" val="1488862973"/>
                    </a:ext>
                  </a:extLst>
                </a:gridCol>
                <a:gridCol w="2832666">
                  <a:extLst>
                    <a:ext uri="{9D8B030D-6E8A-4147-A177-3AD203B41FA5}">
                      <a16:colId xmlns:a16="http://schemas.microsoft.com/office/drawing/2014/main" val="3290400138"/>
                    </a:ext>
                  </a:extLst>
                </a:gridCol>
                <a:gridCol w="2830967">
                  <a:extLst>
                    <a:ext uri="{9D8B030D-6E8A-4147-A177-3AD203B41FA5}">
                      <a16:colId xmlns:a16="http://schemas.microsoft.com/office/drawing/2014/main" val="1845768129"/>
                    </a:ext>
                  </a:extLst>
                </a:gridCol>
              </a:tblGrid>
              <a:tr h="257513">
                <a:tc>
                  <a:txBody>
                    <a:bodyPr/>
                    <a:lstStyle/>
                    <a:p>
                      <a:pPr>
                        <a:lnSpc>
                          <a:spcPct val="110000"/>
                        </a:lnSpc>
                        <a:spcBef>
                          <a:spcPts val="200"/>
                        </a:spcBef>
                        <a:spcAft>
                          <a:spcPts val="200"/>
                        </a:spcAft>
                      </a:pPr>
                      <a:r>
                        <a:rPr lang="en-AU" sz="1200" b="1" dirty="0">
                          <a:solidFill>
                            <a:schemeClr val="bg1"/>
                          </a:solidFill>
                          <a:effectLst/>
                        </a:rPr>
                        <a:t>Knowing Asia and its diversity</a:t>
                      </a:r>
                      <a:endPar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72000" marR="72000" marT="72000" marB="72000">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E258B"/>
                    </a:solidFill>
                  </a:tcPr>
                </a:tc>
                <a:tc>
                  <a:txBody>
                    <a:bodyPr/>
                    <a:lstStyle/>
                    <a:p>
                      <a:pPr>
                        <a:lnSpc>
                          <a:spcPct val="110000"/>
                        </a:lnSpc>
                        <a:spcBef>
                          <a:spcPts val="200"/>
                        </a:spcBef>
                        <a:spcAft>
                          <a:spcPts val="200"/>
                        </a:spcAft>
                      </a:pPr>
                      <a:r>
                        <a:rPr lang="en-AU" sz="1200" b="1" dirty="0">
                          <a:solidFill>
                            <a:schemeClr val="bg1"/>
                          </a:solidFill>
                          <a:effectLst/>
                        </a:rPr>
                        <a:t>Understanding Asia’s </a:t>
                      </a:r>
                      <a:br>
                        <a:rPr lang="en-AU" sz="1200" b="1" dirty="0">
                          <a:solidFill>
                            <a:schemeClr val="bg1"/>
                          </a:solidFill>
                          <a:effectLst/>
                        </a:rPr>
                      </a:br>
                      <a:r>
                        <a:rPr lang="en-AU" sz="1200" b="1" dirty="0">
                          <a:solidFill>
                            <a:schemeClr val="bg1"/>
                          </a:solidFill>
                          <a:effectLst/>
                        </a:rPr>
                        <a:t>global significance</a:t>
                      </a:r>
                      <a:endPar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72000" marR="72000" marT="72000" marB="72000">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959A6"/>
                    </a:solidFill>
                  </a:tcPr>
                </a:tc>
                <a:tc>
                  <a:txBody>
                    <a:bodyPr/>
                    <a:lstStyle/>
                    <a:p>
                      <a:pPr>
                        <a:lnSpc>
                          <a:spcPct val="110000"/>
                        </a:lnSpc>
                        <a:spcBef>
                          <a:spcPts val="200"/>
                        </a:spcBef>
                        <a:spcAft>
                          <a:spcPts val="200"/>
                        </a:spcAft>
                      </a:pPr>
                      <a:r>
                        <a:rPr lang="en-AU" sz="1200" b="1" dirty="0">
                          <a:solidFill>
                            <a:schemeClr val="bg1"/>
                          </a:solidFill>
                          <a:effectLst/>
                        </a:rPr>
                        <a:t>Growing Asia–Australia engagement</a:t>
                      </a:r>
                      <a:endPar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72000" marR="72000" marT="72000" marB="72000">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2027"/>
                    </a:solidFill>
                  </a:tcPr>
                </a:tc>
                <a:extLst>
                  <a:ext uri="{0D108BD9-81ED-4DB2-BD59-A6C34878D82A}">
                    <a16:rowId xmlns:a16="http://schemas.microsoft.com/office/drawing/2014/main" val="2471720158"/>
                  </a:ext>
                </a:extLst>
              </a:tr>
              <a:tr h="1146933">
                <a:tc>
                  <a:txBody>
                    <a:bodyPr/>
                    <a:lstStyle/>
                    <a:p>
                      <a:pPr>
                        <a:lnSpc>
                          <a:spcPct val="100000"/>
                        </a:lnSpc>
                        <a:spcBef>
                          <a:spcPts val="0"/>
                        </a:spcBef>
                        <a:spcAft>
                          <a:spcPts val="0"/>
                        </a:spcAft>
                      </a:pPr>
                      <a:r>
                        <a:rPr lang="en-IN" sz="1200" kern="1200" dirty="0">
                          <a:solidFill>
                            <a:schemeClr val="tx1"/>
                          </a:solidFill>
                          <a:effectLst/>
                          <a:latin typeface="+mn-lt"/>
                          <a:ea typeface="+mn-ea"/>
                          <a:cs typeface="+mn-cs"/>
                        </a:rPr>
                        <a:t>Peoples of the Asia region are diverse in backgrounds, experiences, stories, religions, beliefs and perspectives. (AAK1)</a:t>
                      </a:r>
                      <a:r>
                        <a:rPr lang="en-US" sz="1200" b="0" dirty="0">
                          <a:solidFill>
                            <a:sysClr val="windowText" lastClr="000000"/>
                          </a:solidFill>
                          <a:effectLst/>
                        </a:rPr>
                        <a:t> </a:t>
                      </a:r>
                      <a:endParaRPr lang="en-AU" sz="1200" b="0" dirty="0">
                        <a:solidFill>
                          <a:sysClr val="windowText" lastClr="000000"/>
                        </a:solidFill>
                        <a:effectLst/>
                        <a:latin typeface="Arial" panose="020B0604020202020204" pitchFamily="34" charset="0"/>
                        <a:ea typeface="Times New Roman" panose="02020603050405020304" pitchFamily="18" charset="0"/>
                        <a:cs typeface="Arial" panose="020B0604020202020204" pitchFamily="34" charset="0"/>
                      </a:endParaRPr>
                    </a:p>
                  </a:txBody>
                  <a:tcPr marL="72000" marR="72000" marT="72000" marB="72000">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Bef>
                          <a:spcPts val="0"/>
                        </a:spcBef>
                        <a:spcAft>
                          <a:spcPts val="0"/>
                        </a:spcAft>
                      </a:pPr>
                      <a:r>
                        <a:rPr lang="en-IN" sz="1200" kern="1200" dirty="0">
                          <a:solidFill>
                            <a:schemeClr val="tx1"/>
                          </a:solidFill>
                          <a:effectLst/>
                          <a:latin typeface="+mn-lt"/>
                          <a:ea typeface="+mn-ea"/>
                          <a:cs typeface="+mn-cs"/>
                        </a:rPr>
                        <a:t>The nations of Asia influence historical and contemporary global relationships, including international responses to global developments and events. (AAU1)</a:t>
                      </a:r>
                      <a:endParaRPr lang="en-AU" sz="1200" b="0" dirty="0">
                        <a:solidFill>
                          <a:schemeClr val="tx1"/>
                        </a:solidFill>
                        <a:effectLst/>
                      </a:endParaRPr>
                    </a:p>
                  </a:txBody>
                  <a:tcPr marL="72000" marR="72000" marT="72000" marB="72000">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Bef>
                          <a:spcPts val="0"/>
                        </a:spcBef>
                        <a:spcAft>
                          <a:spcPts val="0"/>
                        </a:spcAft>
                      </a:pPr>
                      <a:r>
                        <a:rPr lang="en-IN" sz="1200" kern="1200" dirty="0">
                          <a:solidFill>
                            <a:schemeClr val="tx1"/>
                          </a:solidFill>
                          <a:effectLst/>
                          <a:latin typeface="+mn-lt"/>
                          <a:ea typeface="+mn-ea"/>
                          <a:cs typeface="+mn-cs"/>
                        </a:rPr>
                        <a:t>Australia’s developing and deepening relationships with the peoples of Asia influence both mutual understandings and expressions of citizenship and culture nationally, regionally and globally. (AAG1)</a:t>
                      </a:r>
                      <a:endParaRPr lang="en-AU" sz="1200" b="0" dirty="0">
                        <a:solidFill>
                          <a:sysClr val="windowText" lastClr="000000"/>
                        </a:solidFill>
                        <a:effectLst/>
                      </a:endParaRPr>
                    </a:p>
                  </a:txBody>
                  <a:tcPr marL="72000" marR="72000" marT="72000" marB="72000">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2032955"/>
                  </a:ext>
                </a:extLst>
              </a:tr>
              <a:tr h="984947">
                <a:tc>
                  <a:txBody>
                    <a:bodyPr/>
                    <a:lstStyle/>
                    <a:p>
                      <a:pPr>
                        <a:lnSpc>
                          <a:spcPct val="100000"/>
                        </a:lnSpc>
                        <a:spcBef>
                          <a:spcPts val="0"/>
                        </a:spcBef>
                        <a:spcAft>
                          <a:spcPts val="0"/>
                        </a:spcAft>
                        <a:tabLst>
                          <a:tab pos="144145" algn="l"/>
                        </a:tabLst>
                      </a:pPr>
                      <a:r>
                        <a:rPr lang="en-IN" sz="1200" kern="1200" dirty="0">
                          <a:solidFill>
                            <a:schemeClr val="tx1"/>
                          </a:solidFill>
                          <a:effectLst/>
                          <a:latin typeface="+mn-lt"/>
                          <a:ea typeface="+mn-ea"/>
                          <a:cs typeface="+mn-cs"/>
                        </a:rPr>
                        <a:t>The interrelationships between people and the diverse environments and systems across the Asia region have global implications. (AAK2)</a:t>
                      </a:r>
                      <a:endParaRPr lang="en-AU" sz="1200" b="0" kern="100" dirty="0">
                        <a:solidFill>
                          <a:schemeClr val="tx1"/>
                        </a:solidFill>
                        <a:effectLst/>
                      </a:endParaRPr>
                    </a:p>
                  </a:txBody>
                  <a:tcPr marL="72000" marR="72000" marT="72000" marB="72000">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6350" cap="flat" cmpd="sng" algn="ctr">
                      <a:solidFill>
                        <a:schemeClr val="tx1"/>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Bef>
                          <a:spcPts val="0"/>
                        </a:spcBef>
                        <a:spcAft>
                          <a:spcPts val="0"/>
                        </a:spcAft>
                        <a:tabLst>
                          <a:tab pos="144145" algn="l"/>
                        </a:tabLst>
                      </a:pPr>
                      <a:r>
                        <a:rPr lang="en-IN" sz="1200" kern="1200" dirty="0">
                          <a:solidFill>
                            <a:schemeClr val="bg1">
                              <a:lumMod val="75000"/>
                            </a:schemeClr>
                          </a:solidFill>
                          <a:effectLst/>
                          <a:latin typeface="+mn-lt"/>
                          <a:ea typeface="+mn-ea"/>
                          <a:cs typeface="+mn-cs"/>
                        </a:rPr>
                        <a:t>The peoples of Asia shape human endeavour through aesthetic, creative, political, sporting, economic, technological and scientific domains. (AAU2)</a:t>
                      </a:r>
                      <a:endParaRPr lang="en-AU" sz="1200" b="0" kern="100" dirty="0">
                        <a:solidFill>
                          <a:schemeClr val="bg1">
                            <a:lumMod val="75000"/>
                          </a:schemeClr>
                        </a:solidFill>
                        <a:effectLst/>
                      </a:endParaRPr>
                    </a:p>
                  </a:txBody>
                  <a:tcPr marL="72000" marR="72000" marT="72000" marB="72000">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Bef>
                          <a:spcPts val="0"/>
                        </a:spcBef>
                        <a:spcAft>
                          <a:spcPts val="0"/>
                        </a:spcAft>
                        <a:tabLst>
                          <a:tab pos="144145" algn="l"/>
                        </a:tabLst>
                      </a:pPr>
                      <a:r>
                        <a:rPr lang="en-IN" sz="1200" kern="1200" dirty="0">
                          <a:solidFill>
                            <a:schemeClr val="tx1"/>
                          </a:solidFill>
                          <a:effectLst/>
                          <a:latin typeface="+mn-lt"/>
                          <a:ea typeface="+mn-ea"/>
                          <a:cs typeface="+mn-cs"/>
                        </a:rPr>
                        <a:t>Australia and Asia are interdependent </a:t>
                      </a:r>
                      <a:br>
                        <a:rPr lang="en-IN" sz="1200" kern="1200" dirty="0">
                          <a:solidFill>
                            <a:schemeClr val="tx1"/>
                          </a:solidFill>
                          <a:effectLst/>
                          <a:latin typeface="+mn-lt"/>
                          <a:ea typeface="+mn-ea"/>
                          <a:cs typeface="+mn-cs"/>
                        </a:rPr>
                      </a:br>
                      <a:r>
                        <a:rPr lang="en-IN" sz="1200" kern="1200" dirty="0">
                          <a:solidFill>
                            <a:schemeClr val="tx1"/>
                          </a:solidFill>
                          <a:effectLst/>
                          <a:latin typeface="+mn-lt"/>
                          <a:ea typeface="+mn-ea"/>
                          <a:cs typeface="+mn-cs"/>
                        </a:rPr>
                        <a:t>through a range of historical and </a:t>
                      </a:r>
                      <a:br>
                        <a:rPr lang="en-IN" sz="1200" kern="1200" dirty="0">
                          <a:solidFill>
                            <a:schemeClr val="tx1"/>
                          </a:solidFill>
                          <a:effectLst/>
                          <a:latin typeface="+mn-lt"/>
                          <a:ea typeface="+mn-ea"/>
                          <a:cs typeface="+mn-cs"/>
                        </a:rPr>
                      </a:br>
                      <a:r>
                        <a:rPr lang="en-IN" sz="1200" kern="1200" dirty="0">
                          <a:solidFill>
                            <a:schemeClr val="tx1"/>
                          </a:solidFill>
                          <a:effectLst/>
                          <a:latin typeface="+mn-lt"/>
                          <a:ea typeface="+mn-ea"/>
                          <a:cs typeface="+mn-cs"/>
                        </a:rPr>
                        <a:t>contemporary connections. (AAG2)</a:t>
                      </a:r>
                      <a:endParaRPr lang="en-AU" sz="1200" b="0" kern="100" dirty="0">
                        <a:solidFill>
                          <a:schemeClr val="tx1"/>
                        </a:solidFill>
                        <a:effectLst/>
                      </a:endParaRPr>
                    </a:p>
                  </a:txBody>
                  <a:tcPr marL="72000" marR="72000" marT="72000" marB="72000">
                    <a:lnL w="38100" cap="flat" cmpd="sng" algn="ctr">
                      <a:solidFill>
                        <a:schemeClr val="bg2"/>
                      </a:solidFill>
                      <a:prstDash val="solid"/>
                      <a:round/>
                      <a:headEnd type="none" w="med" len="med"/>
                      <a:tailEnd type="none" w="med" len="med"/>
                    </a:lnL>
                    <a:lnR w="38100" cap="flat" cmpd="sng" algn="ctr">
                      <a:solidFill>
                        <a:schemeClr val="bg2"/>
                      </a:solidFill>
                      <a:prstDash val="solid"/>
                      <a:round/>
                      <a:headEnd type="none" w="med" len="med"/>
                      <a:tailEnd type="none" w="med" len="med"/>
                    </a:lnR>
                    <a:lnT w="6350" cap="flat" cmpd="sng" algn="ctr">
                      <a:solidFill>
                        <a:schemeClr val="tx1"/>
                      </a:solidFill>
                      <a:prstDash val="solid"/>
                      <a:round/>
                      <a:headEnd type="none" w="med" len="med"/>
                      <a:tailEnd type="none" w="med" len="med"/>
                    </a:lnT>
                    <a:lnB w="381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99516732"/>
                  </a:ext>
                </a:extLst>
              </a:tr>
            </a:tbl>
          </a:graphicData>
        </a:graphic>
      </p:graphicFrame>
      <p:pic>
        <p:nvPicPr>
          <p:cNvPr id="6" name="Picture 5">
            <a:extLst>
              <a:ext uri="{FF2B5EF4-FFF2-40B4-BE49-F238E27FC236}">
                <a16:creationId xmlns:a16="http://schemas.microsoft.com/office/drawing/2014/main" id="{79B2903D-3A13-17D1-A44A-6CD40546AAC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681584" y="3738872"/>
            <a:ext cx="1141441" cy="1147285"/>
          </a:xfrm>
          <a:prstGeom prst="rect">
            <a:avLst/>
          </a:prstGeom>
        </p:spPr>
      </p:pic>
      <p:sp>
        <p:nvSpPr>
          <p:cNvPr id="3" name="Rectangle 2">
            <a:extLst>
              <a:ext uri="{FF2B5EF4-FFF2-40B4-BE49-F238E27FC236}">
                <a16:creationId xmlns:a16="http://schemas.microsoft.com/office/drawing/2014/main" id="{75047957-C335-266B-66EA-D96C7ACD7A3D}"/>
              </a:ext>
            </a:extLst>
          </p:cNvPr>
          <p:cNvSpPr/>
          <p:nvPr/>
        </p:nvSpPr>
        <p:spPr>
          <a:xfrm>
            <a:off x="3169920" y="771525"/>
            <a:ext cx="2819400" cy="1770082"/>
          </a:xfrm>
          <a:prstGeom prst="rect">
            <a:avLst/>
          </a:prstGeom>
          <a:noFill/>
          <a:ln w="381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n>
                <a:solidFill>
                  <a:schemeClr val="bg2"/>
                </a:solidFill>
              </a:ln>
              <a:noFill/>
            </a:endParaRPr>
          </a:p>
        </p:txBody>
      </p:sp>
      <p:sp>
        <p:nvSpPr>
          <p:cNvPr id="7" name="TextBox 6">
            <a:extLst>
              <a:ext uri="{FF2B5EF4-FFF2-40B4-BE49-F238E27FC236}">
                <a16:creationId xmlns:a16="http://schemas.microsoft.com/office/drawing/2014/main" id="{56B34BAA-CACB-8592-D8DC-1D33D8ED229E}"/>
              </a:ext>
            </a:extLst>
          </p:cNvPr>
          <p:cNvSpPr txBox="1"/>
          <p:nvPr/>
        </p:nvSpPr>
        <p:spPr>
          <a:xfrm>
            <a:off x="320975" y="4545454"/>
            <a:ext cx="8147482" cy="230832"/>
          </a:xfrm>
          <a:prstGeom prst="rect">
            <a:avLst/>
          </a:prstGeom>
          <a:noFill/>
        </p:spPr>
        <p:txBody>
          <a:bodyPr wrap="square">
            <a:spAutoFit/>
          </a:bodyPr>
          <a:lstStyle/>
          <a:p>
            <a:r>
              <a:rPr lang="en-AU" sz="900" dirty="0">
                <a:latin typeface="+mj-lt"/>
              </a:rPr>
              <a:t>Source: </a:t>
            </a:r>
            <a:r>
              <a:rPr lang="en-AU" sz="900" dirty="0">
                <a:latin typeface="+mj-lt"/>
                <a:hlinkClick r:id="rId4"/>
              </a:rPr>
              <a:t>https://www.australiancurriculum.edu.au/f-10-curriculum/cross-curriculum-priorities/sustainability?organising-idea=SS%2CSW%2CSD</a:t>
            </a:r>
            <a:r>
              <a:rPr lang="en-AU" sz="900" dirty="0">
                <a:latin typeface="+mj-lt"/>
              </a:rPr>
              <a:t>  </a:t>
            </a:r>
          </a:p>
        </p:txBody>
      </p:sp>
    </p:spTree>
    <p:extLst>
      <p:ext uri="{BB962C8B-B14F-4D97-AF65-F5344CB8AC3E}">
        <p14:creationId xmlns:p14="http://schemas.microsoft.com/office/powerpoint/2010/main" val="1360333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65E6A-845A-A5BD-30F0-C87BE42B63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983944-84CC-F37B-0877-08066C0DD8B8}"/>
              </a:ext>
            </a:extLst>
          </p:cNvPr>
          <p:cNvSpPr>
            <a:spLocks noGrp="1"/>
          </p:cNvSpPr>
          <p:nvPr>
            <p:ph type="title"/>
          </p:nvPr>
        </p:nvSpPr>
        <p:spPr>
          <a:xfrm>
            <a:off x="327025" y="274637"/>
            <a:ext cx="8496000" cy="360000"/>
          </a:xfrm>
        </p:spPr>
        <p:txBody>
          <a:bodyPr>
            <a:noAutofit/>
          </a:bodyPr>
          <a:lstStyle/>
          <a:p>
            <a:r>
              <a:rPr lang="en-AU" dirty="0"/>
              <a:t>Identify relevant organising ideas</a:t>
            </a:r>
            <a:br>
              <a:rPr lang="en-US" dirty="0"/>
            </a:br>
            <a:endParaRPr lang="en-AU" dirty="0"/>
          </a:p>
        </p:txBody>
      </p:sp>
      <p:sp>
        <p:nvSpPr>
          <p:cNvPr id="5" name="TextBox 4">
            <a:extLst>
              <a:ext uri="{FF2B5EF4-FFF2-40B4-BE49-F238E27FC236}">
                <a16:creationId xmlns:a16="http://schemas.microsoft.com/office/drawing/2014/main" id="{57DA2FA9-9853-E93F-CC50-A4A6055336C9}"/>
              </a:ext>
            </a:extLst>
          </p:cNvPr>
          <p:cNvSpPr txBox="1"/>
          <p:nvPr/>
        </p:nvSpPr>
        <p:spPr>
          <a:xfrm>
            <a:off x="327025" y="1176701"/>
            <a:ext cx="8122919" cy="3408625"/>
          </a:xfrm>
          <a:prstGeom prst="rect">
            <a:avLst/>
          </a:prstGeom>
          <a:solidFill>
            <a:schemeClr val="bg1"/>
          </a:solidFill>
          <a:ln>
            <a:solidFill>
              <a:schemeClr val="bg1">
                <a:lumMod val="75000"/>
              </a:schemeClr>
            </a:solidFill>
          </a:ln>
        </p:spPr>
        <p:txBody>
          <a:bodyPr wrap="square" lIns="91440" tIns="45720" rIns="91440" bIns="45720" rtlCol="0" anchor="ctr">
            <a:spAutoFit/>
          </a:bodyPr>
          <a:lstStyle/>
          <a:p>
            <a:pPr marL="0" marR="0" lvl="0" indent="0" algn="l" defTabSz="685800" rtl="0" eaLnBrk="1" fontAlgn="auto" latinLnBrk="0" hangingPunct="1">
              <a:spcBef>
                <a:spcPts val="0"/>
              </a:spcBef>
              <a:spcAft>
                <a:spcPts val="300"/>
              </a:spcAft>
              <a:buClrTx/>
              <a:buSzTx/>
              <a:buFontTx/>
              <a:buNone/>
              <a:tabLst/>
              <a:defRPr/>
            </a:pPr>
            <a:r>
              <a:rPr kumimoji="0" lang="en-AU" sz="1050" b="1" i="0" u="none" strike="noStrike" kern="1200" cap="none" spc="0" normalizeH="0" baseline="0" noProof="0" dirty="0">
                <a:ln>
                  <a:noFill/>
                </a:ln>
                <a:solidFill>
                  <a:srgbClr val="000000"/>
                </a:solidFill>
                <a:effectLst/>
                <a:uLnTx/>
                <a:uFillTx/>
                <a:latin typeface="Arial"/>
                <a:ea typeface="+mn-ea"/>
                <a:cs typeface="Arial"/>
              </a:rPr>
              <a:t>Year 6 Unit 2 — Our regional neighbourhood</a:t>
            </a:r>
          </a:p>
          <a:p>
            <a:r>
              <a:rPr lang="en-AU" sz="900" dirty="0"/>
              <a:t>The connections we share across places, cultures and economies influence every facet of our daily lives. From the migration stories that have shaped Australian communities to the goods and services we trade with our Asia–Pacific neighbours, the interconnectedness of our world is central to understanding Australia’s past and present.</a:t>
            </a:r>
          </a:p>
          <a:p>
            <a:r>
              <a:rPr lang="en-AU" sz="900" dirty="0"/>
              <a:t>In this unit, students explore the </a:t>
            </a:r>
            <a:r>
              <a:rPr lang="en-AU" sz="900" b="1" dirty="0">
                <a:solidFill>
                  <a:srgbClr val="9E258B"/>
                </a:solidFill>
              </a:rPr>
              <a:t>geographical diversity of the Asia–Pacific region</a:t>
            </a:r>
            <a:r>
              <a:rPr lang="en-AU" sz="900" dirty="0"/>
              <a:t>, recognising that the peoples and countries of Asia have a </a:t>
            </a:r>
            <a:r>
              <a:rPr lang="en-AU" sz="900" b="1" dirty="0">
                <a:solidFill>
                  <a:srgbClr val="9E258B"/>
                </a:solidFill>
              </a:rPr>
              <a:t>rich diversity of environments, histories and cultures</a:t>
            </a:r>
            <a:r>
              <a:rPr lang="en-AU" sz="900" dirty="0"/>
              <a:t>. They investigate the distribution of population, climate and resources, using online geospatial applications to create a digital map of selected countries, including Australia. When students share findings with peers and annotate their maps, they draw conclusions and consider how these variations influence settlement patterns, ways of living and cultural expression across the region.</a:t>
            </a:r>
          </a:p>
          <a:p>
            <a:r>
              <a:rPr lang="en-AU" sz="900" dirty="0"/>
              <a:t>Students explore the ways their researched country connects with Australia, considering trade, education, tourism and cultural exchange. They explore data sets, media sources and contemporary examples, identifying patterns and trends to explain how these connections reflect the </a:t>
            </a:r>
            <a:r>
              <a:rPr lang="en-AU" sz="900" b="1" dirty="0">
                <a:solidFill>
                  <a:srgbClr val="FF0000"/>
                </a:solidFill>
              </a:rPr>
              <a:t>global interdependence of peoples and countries in Asia</a:t>
            </a:r>
            <a:r>
              <a:rPr lang="en-AU" sz="900" dirty="0"/>
              <a:t> and record conclusions on a digital map. </a:t>
            </a:r>
          </a:p>
          <a:p>
            <a:r>
              <a:rPr lang="en-AU" sz="900" dirty="0"/>
              <a:t>Students investigate </a:t>
            </a:r>
            <a:r>
              <a:rPr lang="en-AU" sz="900" b="1" dirty="0">
                <a:solidFill>
                  <a:srgbClr val="6959A6"/>
                </a:solidFill>
              </a:rPr>
              <a:t>migration to Australia since Federation</a:t>
            </a:r>
            <a:r>
              <a:rPr lang="en-AU" sz="900" dirty="0">
                <a:solidFill>
                  <a:srgbClr val="6959A6"/>
                </a:solidFill>
              </a:rPr>
              <a:t>, </a:t>
            </a:r>
            <a:r>
              <a:rPr lang="en-AU" sz="900" b="1" dirty="0">
                <a:solidFill>
                  <a:srgbClr val="6959A6"/>
                </a:solidFill>
              </a:rPr>
              <a:t>including stories of migrants from Asia</a:t>
            </a:r>
            <a:r>
              <a:rPr lang="en-AU" sz="900" dirty="0"/>
              <a:t>. Using Australian Bureau of Statistics data, they create graphs to compare historical and contemporary population compositions, identify patterns, and draw inferences about population changes. Students analyse case studies to explain the causes and effects of migration and record their findings on a digital map, highlighting interconnections created by migration. They investigate how </a:t>
            </a:r>
            <a:r>
              <a:rPr lang="en-AU" sz="900" b="1" dirty="0">
                <a:solidFill>
                  <a:srgbClr val="6959A6"/>
                </a:solidFill>
              </a:rPr>
              <a:t>peoples and countries of Asia have contributed to world history and human endeavour</a:t>
            </a:r>
            <a:r>
              <a:rPr lang="en-AU" sz="900" dirty="0"/>
              <a:t>,</a:t>
            </a:r>
            <a:r>
              <a:rPr lang="en-AU" sz="900" b="1" dirty="0"/>
              <a:t> </a:t>
            </a:r>
            <a:r>
              <a:rPr lang="en-AU" sz="900" b="1" dirty="0">
                <a:solidFill>
                  <a:srgbClr val="9E258B"/>
                </a:solidFill>
              </a:rPr>
              <a:t>shaping Australia’s identity and communities</a:t>
            </a:r>
            <a:r>
              <a:rPr lang="en-AU" sz="900" dirty="0">
                <a:solidFill>
                  <a:srgbClr val="9E258B"/>
                </a:solidFill>
              </a:rPr>
              <a:t> </a:t>
            </a:r>
            <a:r>
              <a:rPr lang="en-AU" sz="900" dirty="0"/>
              <a:t>through cultural, social and economic contributions.</a:t>
            </a:r>
          </a:p>
          <a:p>
            <a:r>
              <a:rPr lang="en-AU" sz="900" dirty="0"/>
              <a:t>Students explore how the goods and resources they use connect Australia with the Asia–Pacific region, investigating how individual choices connect them </a:t>
            </a:r>
            <a:br>
              <a:rPr lang="en-AU" sz="900" dirty="0"/>
            </a:br>
            <a:r>
              <a:rPr lang="en-AU" sz="900" dirty="0"/>
              <a:t>to regional and global economies. They conduct a classroom audit to identify the origin of products and evaluate influences on consumer decisions, such as labelling, origin, cost, sustainability, and ethical considerations. They trace the origins of everyday goods and services, exploring supply chains, imports and exports, to demonstrate how </a:t>
            </a:r>
            <a:r>
              <a:rPr lang="en-AU" sz="900" b="1" dirty="0">
                <a:solidFill>
                  <a:srgbClr val="FF0000"/>
                </a:solidFill>
              </a:rPr>
              <a:t>Australia’s interrelationships with Asia are significant for its economic, cultural and political life, both now and into </a:t>
            </a:r>
            <a:br>
              <a:rPr lang="en-AU" sz="900" b="1" dirty="0">
                <a:solidFill>
                  <a:srgbClr val="FF0000"/>
                </a:solidFill>
              </a:rPr>
            </a:br>
            <a:r>
              <a:rPr lang="en-AU" sz="900" b="1" dirty="0">
                <a:solidFill>
                  <a:srgbClr val="FF0000"/>
                </a:solidFill>
              </a:rPr>
              <a:t>the future</a:t>
            </a:r>
            <a:r>
              <a:rPr lang="en-AU" sz="900" dirty="0">
                <a:solidFill>
                  <a:srgbClr val="FF0000"/>
                </a:solidFill>
              </a:rPr>
              <a:t>.</a:t>
            </a:r>
          </a:p>
        </p:txBody>
      </p:sp>
    </p:spTree>
    <p:extLst>
      <p:ext uri="{BB962C8B-B14F-4D97-AF65-F5344CB8AC3E}">
        <p14:creationId xmlns:p14="http://schemas.microsoft.com/office/powerpoint/2010/main" val="1434016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AC870-0226-F4B8-1455-6D7ED9F8D7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8D1807-9309-A71E-5F5A-24BD601C22BF}"/>
              </a:ext>
            </a:extLst>
          </p:cNvPr>
          <p:cNvSpPr>
            <a:spLocks noGrp="1"/>
          </p:cNvSpPr>
          <p:nvPr>
            <p:ph type="title"/>
          </p:nvPr>
        </p:nvSpPr>
        <p:spPr>
          <a:xfrm>
            <a:off x="327025" y="274637"/>
            <a:ext cx="8496000" cy="360000"/>
          </a:xfrm>
        </p:spPr>
        <p:txBody>
          <a:bodyPr>
            <a:noAutofit/>
          </a:bodyPr>
          <a:lstStyle/>
          <a:p>
            <a:r>
              <a:rPr lang="en-AU" dirty="0"/>
              <a:t>Organising ideas: Knowing Asia and its diversity</a:t>
            </a:r>
          </a:p>
        </p:txBody>
      </p:sp>
      <p:graphicFrame>
        <p:nvGraphicFramePr>
          <p:cNvPr id="12" name="Content Placeholder 11">
            <a:extLst>
              <a:ext uri="{FF2B5EF4-FFF2-40B4-BE49-F238E27FC236}">
                <a16:creationId xmlns:a16="http://schemas.microsoft.com/office/drawing/2014/main" id="{2CBB0E49-4415-3122-DC55-2C1DE76A4730}"/>
              </a:ext>
            </a:extLst>
          </p:cNvPr>
          <p:cNvGraphicFramePr>
            <a:graphicFrameLocks noGrp="1"/>
          </p:cNvGraphicFramePr>
          <p:nvPr>
            <p:ph idx="1"/>
            <p:extLst>
              <p:ext uri="{D42A27DB-BD31-4B8C-83A1-F6EECF244321}">
                <p14:modId xmlns:p14="http://schemas.microsoft.com/office/powerpoint/2010/main" val="214032313"/>
              </p:ext>
            </p:extLst>
          </p:nvPr>
        </p:nvGraphicFramePr>
        <p:xfrm>
          <a:off x="327025" y="771525"/>
          <a:ext cx="1641336" cy="2217259"/>
        </p:xfrm>
        <a:graphic>
          <a:graphicData uri="http://schemas.openxmlformats.org/drawingml/2006/table">
            <a:tbl>
              <a:tblPr firstRow="1" firstCol="1">
                <a:tableStyleId>{5940675A-B579-460E-94D1-54222C63F5DA}</a:tableStyleId>
              </a:tblPr>
              <a:tblGrid>
                <a:gridCol w="1641336">
                  <a:extLst>
                    <a:ext uri="{9D8B030D-6E8A-4147-A177-3AD203B41FA5}">
                      <a16:colId xmlns:a16="http://schemas.microsoft.com/office/drawing/2014/main" val="4047447419"/>
                    </a:ext>
                  </a:extLst>
                </a:gridCol>
              </a:tblGrid>
              <a:tr h="412243">
                <a:tc>
                  <a:txBody>
                    <a:bodyPr/>
                    <a:lstStyle/>
                    <a:p>
                      <a:pPr>
                        <a:lnSpc>
                          <a:spcPct val="110000"/>
                        </a:lnSpc>
                        <a:spcBef>
                          <a:spcPts val="200"/>
                        </a:spcBef>
                        <a:spcAft>
                          <a:spcPts val="200"/>
                        </a:spcAft>
                      </a:pPr>
                      <a:r>
                        <a:rPr lang="en-AU" sz="1200" dirty="0">
                          <a:solidFill>
                            <a:sysClr val="windowText" lastClr="000000"/>
                          </a:solidFill>
                          <a:effectLst/>
                        </a:rPr>
                        <a:t> </a:t>
                      </a:r>
                      <a:r>
                        <a:rPr lang="en-AU" sz="1200" b="1" dirty="0">
                          <a:solidFill>
                            <a:schemeClr val="bg1"/>
                          </a:solidFill>
                          <a:effectLst/>
                        </a:rPr>
                        <a:t>Knowing Asia </a:t>
                      </a:r>
                      <a:br>
                        <a:rPr lang="en-AU" sz="1200" b="1" dirty="0">
                          <a:solidFill>
                            <a:schemeClr val="bg1"/>
                          </a:solidFill>
                          <a:effectLst/>
                        </a:rPr>
                      </a:br>
                      <a:r>
                        <a:rPr lang="en-AU" sz="1200" b="1" dirty="0">
                          <a:solidFill>
                            <a:schemeClr val="bg1"/>
                          </a:solidFill>
                          <a:effectLst/>
                        </a:rPr>
                        <a:t>and its diversity</a:t>
                      </a:r>
                      <a:endPar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48656" marR="48656" marT="25680" marB="25680">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E258B"/>
                    </a:solidFill>
                  </a:tcPr>
                </a:tc>
                <a:extLst>
                  <a:ext uri="{0D108BD9-81ED-4DB2-BD59-A6C34878D82A}">
                    <a16:rowId xmlns:a16="http://schemas.microsoft.com/office/drawing/2014/main" val="3422277597"/>
                  </a:ext>
                </a:extLst>
              </a:tr>
              <a:tr h="621895">
                <a:tc>
                  <a:txBody>
                    <a:bodyPr/>
                    <a:lstStyle/>
                    <a:p>
                      <a:pPr>
                        <a:lnSpc>
                          <a:spcPct val="100000"/>
                        </a:lnSpc>
                        <a:spcBef>
                          <a:spcPts val="0"/>
                        </a:spcBef>
                        <a:spcAft>
                          <a:spcPts val="0"/>
                        </a:spcAft>
                      </a:pPr>
                      <a:r>
                        <a:rPr lang="en-IN" sz="1000" kern="1200" dirty="0">
                          <a:solidFill>
                            <a:schemeClr val="tx1"/>
                          </a:solidFill>
                          <a:effectLst/>
                          <a:latin typeface="+mn-lt"/>
                          <a:ea typeface="+mn-ea"/>
                          <a:cs typeface="+mn-cs"/>
                        </a:rPr>
                        <a:t>Peoples of the Asia </a:t>
                      </a:r>
                      <a:br>
                        <a:rPr lang="en-IN" sz="1000" kern="1200" dirty="0">
                          <a:solidFill>
                            <a:schemeClr val="tx1"/>
                          </a:solidFill>
                          <a:effectLst/>
                          <a:latin typeface="+mn-lt"/>
                          <a:ea typeface="+mn-ea"/>
                          <a:cs typeface="+mn-cs"/>
                        </a:rPr>
                      </a:br>
                      <a:r>
                        <a:rPr lang="en-IN" sz="1000" kern="1200" dirty="0">
                          <a:solidFill>
                            <a:schemeClr val="tx1"/>
                          </a:solidFill>
                          <a:effectLst/>
                          <a:latin typeface="+mn-lt"/>
                          <a:ea typeface="+mn-ea"/>
                          <a:cs typeface="+mn-cs"/>
                        </a:rPr>
                        <a:t>region are diverse in backgrounds, experiences, stories, religions, beliefs and perspectives. (AAK1)</a:t>
                      </a:r>
                      <a:r>
                        <a:rPr lang="en-US" sz="1000" b="0" dirty="0">
                          <a:solidFill>
                            <a:sysClr val="windowText" lastClr="000000"/>
                          </a:solidFill>
                          <a:effectLst/>
                        </a:rPr>
                        <a:t> </a:t>
                      </a:r>
                      <a:endParaRPr lang="en-AU" sz="1000" b="0" dirty="0">
                        <a:solidFill>
                          <a:sysClr val="windowText" lastClr="000000"/>
                        </a:solidFill>
                        <a:effectLst/>
                        <a:latin typeface="Arial" panose="020B0604020202020204" pitchFamily="34" charset="0"/>
                        <a:ea typeface="Times New Roman" panose="02020603050405020304" pitchFamily="18" charset="0"/>
                        <a:cs typeface="Arial" panose="020B0604020202020204" pitchFamily="34" charset="0"/>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8724771"/>
                  </a:ext>
                </a:extLst>
              </a:tr>
              <a:tr h="691291">
                <a:tc>
                  <a:txBody>
                    <a:bodyPr/>
                    <a:lstStyle/>
                    <a:p>
                      <a:pPr>
                        <a:lnSpc>
                          <a:spcPct val="100000"/>
                        </a:lnSpc>
                        <a:spcBef>
                          <a:spcPts val="0"/>
                        </a:spcBef>
                        <a:spcAft>
                          <a:spcPts val="0"/>
                        </a:spcAft>
                        <a:tabLst>
                          <a:tab pos="144145" algn="l"/>
                        </a:tabLst>
                      </a:pPr>
                      <a:r>
                        <a:rPr lang="en-IN" sz="1000" kern="1200" dirty="0">
                          <a:solidFill>
                            <a:schemeClr val="tx1"/>
                          </a:solidFill>
                          <a:effectLst/>
                          <a:latin typeface="+mn-lt"/>
                          <a:ea typeface="+mn-ea"/>
                          <a:cs typeface="+mn-cs"/>
                        </a:rPr>
                        <a:t>The interrelationships between people and the diverse environments and systems across the Asia region have global implications. (AAK2)</a:t>
                      </a:r>
                      <a:endParaRPr lang="en-AU" sz="1000" b="0" kern="100" dirty="0">
                        <a:solidFill>
                          <a:schemeClr val="tx1"/>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2150898"/>
                  </a:ext>
                </a:extLst>
              </a:tr>
            </a:tbl>
          </a:graphicData>
        </a:graphic>
      </p:graphicFrame>
      <p:sp>
        <p:nvSpPr>
          <p:cNvPr id="5" name="TextBox 4">
            <a:extLst>
              <a:ext uri="{FF2B5EF4-FFF2-40B4-BE49-F238E27FC236}">
                <a16:creationId xmlns:a16="http://schemas.microsoft.com/office/drawing/2014/main" id="{590C2AA6-EC96-9C9A-0F0C-F6D0E5BCA3C1}"/>
              </a:ext>
            </a:extLst>
          </p:cNvPr>
          <p:cNvSpPr txBox="1"/>
          <p:nvPr/>
        </p:nvSpPr>
        <p:spPr>
          <a:xfrm>
            <a:off x="2086428" y="771525"/>
            <a:ext cx="6730547" cy="3685624"/>
          </a:xfrm>
          <a:prstGeom prst="rect">
            <a:avLst/>
          </a:prstGeom>
          <a:solidFill>
            <a:schemeClr val="bg1"/>
          </a:solidFill>
          <a:ln>
            <a:solidFill>
              <a:schemeClr val="bg1">
                <a:lumMod val="75000"/>
              </a:schemeClr>
            </a:solidFill>
          </a:ln>
        </p:spPr>
        <p:txBody>
          <a:bodyPr wrap="square" lIns="91440" tIns="45720" rIns="91440" bIns="45720" rtlCol="0" anchor="ctr">
            <a:spAutoFit/>
          </a:bodyPr>
          <a:lstStyle/>
          <a:p>
            <a:pPr marL="0" marR="0" lvl="0" indent="0" algn="l" defTabSz="685800" rtl="0" eaLnBrk="1" fontAlgn="auto" latinLnBrk="0" hangingPunct="1">
              <a:spcBef>
                <a:spcPts val="0"/>
              </a:spcBef>
              <a:spcAft>
                <a:spcPts val="0"/>
              </a:spcAft>
              <a:buClrTx/>
              <a:buSzTx/>
              <a:buFontTx/>
              <a:buNone/>
              <a:tabLst/>
              <a:defRPr/>
            </a:pPr>
            <a:r>
              <a:rPr kumimoji="0" lang="en-AU" sz="1200" b="1" i="0" u="none" strike="noStrike" kern="1200" cap="none" spc="0" normalizeH="0" baseline="0" noProof="0" dirty="0">
                <a:ln>
                  <a:noFill/>
                </a:ln>
                <a:solidFill>
                  <a:srgbClr val="000000"/>
                </a:solidFill>
                <a:effectLst/>
                <a:uLnTx/>
                <a:uFillTx/>
                <a:latin typeface="Arial"/>
                <a:ea typeface="+mn-ea"/>
                <a:cs typeface="Arial"/>
              </a:rPr>
              <a:t>Year 6 Unit 2 — Our regional neighbourhood</a:t>
            </a:r>
          </a:p>
          <a:p>
            <a:r>
              <a:rPr lang="en-AU" sz="900" dirty="0">
                <a:latin typeface="Arial"/>
                <a:cs typeface="Arial"/>
              </a:rPr>
              <a:t>The connections we share across places, cultures and economies influence every facet of our daily lives. From the migration stories that have shaped Australian communities to the goods and services we trade with our Asia–Pacific neighbours, the interconnectedness of our world is central to understanding Australia’s past and present.</a:t>
            </a:r>
          </a:p>
          <a:p>
            <a:r>
              <a:rPr lang="en-AU" sz="900" dirty="0">
                <a:latin typeface="Arial"/>
                <a:cs typeface="Arial"/>
              </a:rPr>
              <a:t>In this unit, students explore the </a:t>
            </a:r>
            <a:r>
              <a:rPr lang="en-AU" sz="900" b="1" dirty="0">
                <a:solidFill>
                  <a:srgbClr val="9E258B"/>
                </a:solidFill>
                <a:latin typeface="Arial"/>
                <a:cs typeface="Arial"/>
              </a:rPr>
              <a:t>geographical diversity of the Asia–Pacific region</a:t>
            </a:r>
            <a:r>
              <a:rPr lang="en-AU" sz="900" dirty="0">
                <a:latin typeface="Arial"/>
                <a:cs typeface="Arial"/>
              </a:rPr>
              <a:t>, recognising that the peoples and countries of Asia have a </a:t>
            </a:r>
            <a:r>
              <a:rPr lang="en-AU" sz="900" b="1" dirty="0">
                <a:solidFill>
                  <a:srgbClr val="9E258B"/>
                </a:solidFill>
                <a:latin typeface="Arial"/>
                <a:cs typeface="Arial"/>
              </a:rPr>
              <a:t>rich diversity of environments, histories and cultures</a:t>
            </a:r>
            <a:r>
              <a:rPr lang="en-AU" sz="900" dirty="0">
                <a:latin typeface="Arial"/>
                <a:cs typeface="Arial"/>
              </a:rPr>
              <a:t>. They investigate the distribution of population, climate and resources, using online geospatial applications to create a digital map of selected countries, including Australia. When students share findings with peers and annotate their maps, they draw conclusions and consider how these variations influence settlement patterns, ways of living and cultural expression across the region.</a:t>
            </a:r>
          </a:p>
          <a:p>
            <a:r>
              <a:rPr lang="en-AU" sz="900" dirty="0">
                <a:latin typeface="Arial"/>
                <a:cs typeface="Arial"/>
              </a:rPr>
              <a:t>Students explore the ways their researched country connects with Australia, considering trade, education, tourism and cultural exchange. They explore data sets, media sources and contemporary examples, identifying patterns and trends to explain how these connections reflect the global interdependence of peoples and countries in Asia and record conclusions on a digital map. </a:t>
            </a:r>
          </a:p>
          <a:p>
            <a:r>
              <a:rPr lang="en-AU" sz="900" dirty="0">
                <a:latin typeface="Arial"/>
                <a:cs typeface="Arial"/>
              </a:rPr>
              <a:t>Students investigate migration to Australia since Federation, including stories of migrants from Asia. Using Australian Bureau of Statistics data, they create graphs to compare historical and contemporary population compositions, identify patterns, and draw inferences about population changes. Students analyse case studies to explain the causes and effects of migration and record their findings on a digital map, highlighting interconnections created by migration. They investigate how peoples and countries of Asia have contributed to world history and human endeavour,</a:t>
            </a:r>
            <a:r>
              <a:rPr lang="en-AU" sz="900" b="1" dirty="0">
                <a:latin typeface="Arial"/>
                <a:cs typeface="Arial"/>
              </a:rPr>
              <a:t> </a:t>
            </a:r>
            <a:r>
              <a:rPr lang="en-AU" sz="900" b="1" dirty="0">
                <a:solidFill>
                  <a:srgbClr val="9E258B"/>
                </a:solidFill>
                <a:latin typeface="Arial"/>
                <a:cs typeface="Arial"/>
              </a:rPr>
              <a:t>shaping Australia’s identity and communities</a:t>
            </a:r>
            <a:r>
              <a:rPr lang="en-AU" sz="900" dirty="0">
                <a:solidFill>
                  <a:srgbClr val="9E258B"/>
                </a:solidFill>
                <a:latin typeface="Arial"/>
                <a:cs typeface="Arial"/>
              </a:rPr>
              <a:t> </a:t>
            </a:r>
            <a:r>
              <a:rPr lang="en-AU" sz="900" dirty="0">
                <a:latin typeface="Arial"/>
                <a:cs typeface="Arial"/>
              </a:rPr>
              <a:t>through cultural, social and economic contributions.</a:t>
            </a:r>
          </a:p>
          <a:p>
            <a:r>
              <a:rPr lang="en-AU" sz="900" dirty="0">
                <a:latin typeface="Arial"/>
                <a:cs typeface="Arial"/>
              </a:rPr>
              <a:t>Students explore how the goods and resources they use connect Australia with the Asia–Pacific region, investigating how individual choices connect them to regional and global economies. They conduct a classroom audit to identify the origin of products and evaluate influences on consumer decisions, such as labelling, origin, cost, sustainability, and ethical considerations. They trace the origins of everyday goods and services, exploring supply chains, imports and exports, to demonstrate how Australia’s interrelationships with Asia are significant for its economic, cultural and political life, both now and into the future.</a:t>
            </a:r>
          </a:p>
        </p:txBody>
      </p:sp>
    </p:spTree>
    <p:extLst>
      <p:ext uri="{BB962C8B-B14F-4D97-AF65-F5344CB8AC3E}">
        <p14:creationId xmlns:p14="http://schemas.microsoft.com/office/powerpoint/2010/main" val="3958758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61127-012B-18B7-9CFF-3D0637768A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851DB1-02A6-D467-FE77-1C1EA024F0C5}"/>
              </a:ext>
            </a:extLst>
          </p:cNvPr>
          <p:cNvSpPr>
            <a:spLocks noGrp="1"/>
          </p:cNvSpPr>
          <p:nvPr>
            <p:ph type="title"/>
          </p:nvPr>
        </p:nvSpPr>
        <p:spPr>
          <a:xfrm>
            <a:off x="327025" y="274637"/>
            <a:ext cx="8496000" cy="360000"/>
          </a:xfrm>
        </p:spPr>
        <p:txBody>
          <a:bodyPr vert="horz" lIns="0" tIns="0" rIns="0" bIns="0" rtlCol="0" anchor="t" anchorCtr="0">
            <a:noAutofit/>
          </a:bodyPr>
          <a:lstStyle/>
          <a:p>
            <a:r>
              <a:rPr lang="en-AU" dirty="0"/>
              <a:t>Organising ideas: Understanding Asia’s global significance</a:t>
            </a:r>
          </a:p>
        </p:txBody>
      </p:sp>
      <p:sp>
        <p:nvSpPr>
          <p:cNvPr id="5" name="TextBox 4">
            <a:extLst>
              <a:ext uri="{FF2B5EF4-FFF2-40B4-BE49-F238E27FC236}">
                <a16:creationId xmlns:a16="http://schemas.microsoft.com/office/drawing/2014/main" id="{C26CACB2-390E-EEF4-5157-7F75E9435C65}"/>
              </a:ext>
            </a:extLst>
          </p:cNvPr>
          <p:cNvSpPr txBox="1"/>
          <p:nvPr/>
        </p:nvSpPr>
        <p:spPr>
          <a:xfrm>
            <a:off x="2089326" y="1117616"/>
            <a:ext cx="6730547" cy="3685624"/>
          </a:xfrm>
          <a:prstGeom prst="rect">
            <a:avLst/>
          </a:prstGeom>
          <a:solidFill>
            <a:schemeClr val="bg1"/>
          </a:solidFill>
          <a:ln>
            <a:solidFill>
              <a:schemeClr val="bg1">
                <a:lumMod val="75000"/>
              </a:schemeClr>
            </a:solidFill>
          </a:ln>
        </p:spPr>
        <p:txBody>
          <a:bodyPr wrap="square" lIns="91440" tIns="45720" rIns="91440" bIns="45720" rtlCol="0" anchor="ctr">
            <a:spAutoFit/>
          </a:bodyPr>
          <a:lstStyle/>
          <a:p>
            <a:pPr marL="0" marR="0" lvl="0" indent="0" algn="l" defTabSz="685800" rtl="0" eaLnBrk="1" fontAlgn="auto" latinLnBrk="0" hangingPunct="1">
              <a:spcBef>
                <a:spcPts val="0"/>
              </a:spcBef>
              <a:spcAft>
                <a:spcPts val="300"/>
              </a:spcAft>
              <a:buClrTx/>
              <a:buSzTx/>
              <a:buFontTx/>
              <a:buNone/>
              <a:tabLst/>
              <a:defRPr/>
            </a:pPr>
            <a:r>
              <a:rPr kumimoji="0" lang="en-AU" sz="1200" b="1" i="0" u="none" strike="noStrike" kern="1200" cap="none" spc="0" normalizeH="0" baseline="0" noProof="0" dirty="0">
                <a:ln>
                  <a:noFill/>
                </a:ln>
                <a:solidFill>
                  <a:srgbClr val="000000"/>
                </a:solidFill>
                <a:effectLst/>
                <a:uLnTx/>
                <a:uFillTx/>
                <a:latin typeface="Arial"/>
                <a:ea typeface="+mn-ea"/>
                <a:cs typeface="Arial"/>
              </a:rPr>
              <a:t>Year 6 Unit 2 — Our regional neighbourhood</a:t>
            </a:r>
          </a:p>
          <a:p>
            <a:r>
              <a:rPr lang="en-AU" sz="900" dirty="0">
                <a:latin typeface="Arial"/>
                <a:cs typeface="Arial"/>
              </a:rPr>
              <a:t>The connections we share across places, cultures and economies influence every facet of our daily lives. From the migration stories that have shaped Australian communities to the goods and services we trade with our Asia–Pacific neighbours, the interconnectedness of our world is central to understanding Australia’s past and present.</a:t>
            </a:r>
          </a:p>
          <a:p>
            <a:r>
              <a:rPr lang="en-AU" sz="900" dirty="0">
                <a:latin typeface="Arial"/>
                <a:cs typeface="Arial"/>
              </a:rPr>
              <a:t>In this unit, students explore the geographical diversity of the Asia–Pacific region, recognising that the peoples and countries </a:t>
            </a:r>
            <a:br>
              <a:rPr lang="en-AU" sz="900" dirty="0"/>
            </a:br>
            <a:r>
              <a:rPr lang="en-AU" sz="900" dirty="0">
                <a:latin typeface="Arial"/>
                <a:cs typeface="Arial"/>
              </a:rPr>
              <a:t>of Asia have a rich diversity of environments, histories and cultures. They investigate the distribution of population, climate and resources, using online geospatial applications to create a digital map of selected countries, including Australia. When students share findings with peers and annotate their maps, they draw conclusions and consider how these variations influence settlement patterns, ways of living and cultural expression across the region.</a:t>
            </a:r>
          </a:p>
          <a:p>
            <a:r>
              <a:rPr lang="en-AU" sz="900" dirty="0">
                <a:latin typeface="Arial"/>
                <a:cs typeface="Arial"/>
              </a:rPr>
              <a:t>Students explore the ways their researched country connects with Australia, considering trade, education, tourism and cultural exchange. They explore data sets, media sources and contemporary examples, identifying patterns and trends to explain how these connections reflect the global interdependence of peoples and countries in Asia and record conclusions on a digital map. </a:t>
            </a:r>
          </a:p>
          <a:p>
            <a:r>
              <a:rPr lang="en-AU" sz="900" dirty="0">
                <a:latin typeface="Arial"/>
                <a:cs typeface="Arial"/>
              </a:rPr>
              <a:t>Students investigate </a:t>
            </a:r>
            <a:r>
              <a:rPr lang="en-AU" sz="900" b="1" dirty="0">
                <a:solidFill>
                  <a:srgbClr val="6959A6"/>
                </a:solidFill>
                <a:latin typeface="Arial"/>
                <a:cs typeface="Arial"/>
              </a:rPr>
              <a:t>migration to Australia since Federation, including stories of migrants from Asia</a:t>
            </a:r>
            <a:r>
              <a:rPr lang="en-AU" sz="900" dirty="0">
                <a:latin typeface="Arial"/>
                <a:cs typeface="Arial"/>
              </a:rPr>
              <a:t>. Using Australian Bureau of Statistics data, they create graphs to compare historical and contemporary population compositions, identify patterns, and draw inferences about population changes. Students analyse case studies to explain the causes and effects of migration and record their findings on a digital map, highlighting interconnections created by migration. They investigate how </a:t>
            </a:r>
            <a:r>
              <a:rPr lang="en-AU" sz="900" b="1" dirty="0">
                <a:solidFill>
                  <a:srgbClr val="6959A6"/>
                </a:solidFill>
                <a:latin typeface="Arial"/>
                <a:cs typeface="Arial"/>
              </a:rPr>
              <a:t>peoples and countries of Asia have contributed to world history and human endeavour</a:t>
            </a:r>
            <a:r>
              <a:rPr lang="en-AU" sz="900" b="1" dirty="0">
                <a:latin typeface="Arial"/>
                <a:cs typeface="Arial"/>
              </a:rPr>
              <a:t>, </a:t>
            </a:r>
            <a:r>
              <a:rPr lang="en-AU" sz="900" dirty="0">
                <a:latin typeface="Arial"/>
                <a:cs typeface="Arial"/>
              </a:rPr>
              <a:t>shaping Australia’s identity and communities through cultural, social and economic contributions.</a:t>
            </a:r>
          </a:p>
          <a:p>
            <a:r>
              <a:rPr lang="en-AU" sz="900" dirty="0">
                <a:latin typeface="Arial"/>
                <a:cs typeface="Arial"/>
              </a:rPr>
              <a:t>Students explore how the goods and resources they use connect Australia with the Asia–Pacific region, investigating how individual choices connect them to regional and global economies. They conduct a classroom audit to identify the origin of products and evaluate influences on consumer decisions, such as labelling, origin, cost, sustainability, and ethical considerations. They trace the origins of everyday goods and services, exploring supply chains, imports and exports, to demonstrate how Australia’s interrelationships with Asia are significant for its economic, cultural and political life, both now and into the future.</a:t>
            </a:r>
          </a:p>
        </p:txBody>
      </p:sp>
      <p:graphicFrame>
        <p:nvGraphicFramePr>
          <p:cNvPr id="3" name="Table 2">
            <a:extLst>
              <a:ext uri="{FF2B5EF4-FFF2-40B4-BE49-F238E27FC236}">
                <a16:creationId xmlns:a16="http://schemas.microsoft.com/office/drawing/2014/main" id="{5B84018D-7039-8299-134A-DA4772E4BB4F}"/>
              </a:ext>
            </a:extLst>
          </p:cNvPr>
          <p:cNvGraphicFramePr>
            <a:graphicFrameLocks noGrp="1"/>
          </p:cNvGraphicFramePr>
          <p:nvPr>
            <p:extLst>
              <p:ext uri="{D42A27DB-BD31-4B8C-83A1-F6EECF244321}">
                <p14:modId xmlns:p14="http://schemas.microsoft.com/office/powerpoint/2010/main" val="2060960682"/>
              </p:ext>
            </p:extLst>
          </p:nvPr>
        </p:nvGraphicFramePr>
        <p:xfrm>
          <a:off x="324127" y="1117617"/>
          <a:ext cx="1655748" cy="1612129"/>
        </p:xfrm>
        <a:graphic>
          <a:graphicData uri="http://schemas.openxmlformats.org/drawingml/2006/table">
            <a:tbl>
              <a:tblPr firstRow="1" firstCol="1">
                <a:tableStyleId>{5940675A-B579-460E-94D1-54222C63F5DA}</a:tableStyleId>
              </a:tblPr>
              <a:tblGrid>
                <a:gridCol w="1655748">
                  <a:extLst>
                    <a:ext uri="{9D8B030D-6E8A-4147-A177-3AD203B41FA5}">
                      <a16:colId xmlns:a16="http://schemas.microsoft.com/office/drawing/2014/main" val="5035150"/>
                    </a:ext>
                  </a:extLst>
                </a:gridCol>
              </a:tblGrid>
              <a:tr h="404838">
                <a:tc>
                  <a:txBody>
                    <a:bodyPr/>
                    <a:lstStyle/>
                    <a:p>
                      <a:pPr>
                        <a:lnSpc>
                          <a:spcPct val="110000"/>
                        </a:lnSpc>
                        <a:spcBef>
                          <a:spcPts val="200"/>
                        </a:spcBef>
                        <a:spcAft>
                          <a:spcPts val="200"/>
                        </a:spcAft>
                      </a:pPr>
                      <a:r>
                        <a:rPr lang="en-AU" sz="1200" b="1" dirty="0">
                          <a:solidFill>
                            <a:schemeClr val="bg1"/>
                          </a:solidFill>
                          <a:effectLst/>
                        </a:rPr>
                        <a:t>Understanding Asia’s global significance</a:t>
                      </a:r>
                      <a:endPar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48656" marR="48656" marT="25680" marB="2568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959A6"/>
                    </a:solidFill>
                  </a:tcPr>
                </a:tc>
                <a:extLst>
                  <a:ext uri="{0D108BD9-81ED-4DB2-BD59-A6C34878D82A}">
                    <a16:rowId xmlns:a16="http://schemas.microsoft.com/office/drawing/2014/main" val="650486031"/>
                  </a:ext>
                </a:extLst>
              </a:tr>
              <a:tr h="1173990">
                <a:tc>
                  <a:txBody>
                    <a:bodyPr/>
                    <a:lstStyle/>
                    <a:p>
                      <a:pPr>
                        <a:lnSpc>
                          <a:spcPct val="100000"/>
                        </a:lnSpc>
                        <a:spcBef>
                          <a:spcPts val="0"/>
                        </a:spcBef>
                        <a:spcAft>
                          <a:spcPts val="0"/>
                        </a:spcAft>
                      </a:pPr>
                      <a:r>
                        <a:rPr lang="en-IN" sz="1000" kern="1200" dirty="0">
                          <a:solidFill>
                            <a:schemeClr val="tx1"/>
                          </a:solidFill>
                          <a:effectLst/>
                          <a:latin typeface="+mn-lt"/>
                          <a:ea typeface="+mn-ea"/>
                          <a:cs typeface="+mn-cs"/>
                        </a:rPr>
                        <a:t>The nations of Asia influence historical and contemporary global relationships, including international responses </a:t>
                      </a:r>
                      <a:br>
                        <a:rPr lang="en-IN" sz="1000" kern="1200" dirty="0">
                          <a:solidFill>
                            <a:schemeClr val="tx1"/>
                          </a:solidFill>
                          <a:effectLst/>
                          <a:latin typeface="+mn-lt"/>
                          <a:ea typeface="+mn-ea"/>
                          <a:cs typeface="+mn-cs"/>
                        </a:rPr>
                      </a:br>
                      <a:r>
                        <a:rPr lang="en-IN" sz="1000" kern="1200" dirty="0">
                          <a:solidFill>
                            <a:schemeClr val="tx1"/>
                          </a:solidFill>
                          <a:effectLst/>
                          <a:latin typeface="+mn-lt"/>
                          <a:ea typeface="+mn-ea"/>
                          <a:cs typeface="+mn-cs"/>
                        </a:rPr>
                        <a:t>to global developments </a:t>
                      </a:r>
                      <a:br>
                        <a:rPr lang="en-IN" sz="1000" kern="1200" dirty="0">
                          <a:solidFill>
                            <a:schemeClr val="tx1"/>
                          </a:solidFill>
                          <a:effectLst/>
                          <a:latin typeface="+mn-lt"/>
                          <a:ea typeface="+mn-ea"/>
                          <a:cs typeface="+mn-cs"/>
                        </a:rPr>
                      </a:br>
                      <a:r>
                        <a:rPr lang="en-IN" sz="1000" kern="1200" dirty="0">
                          <a:solidFill>
                            <a:schemeClr val="tx1"/>
                          </a:solidFill>
                          <a:effectLst/>
                          <a:latin typeface="+mn-lt"/>
                          <a:ea typeface="+mn-ea"/>
                          <a:cs typeface="+mn-cs"/>
                        </a:rPr>
                        <a:t>and events. (AAU1)</a:t>
                      </a:r>
                      <a:endParaRPr lang="en-AU" sz="1000" b="0" dirty="0">
                        <a:solidFill>
                          <a:schemeClr val="tx1"/>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34872798"/>
                  </a:ext>
                </a:extLst>
              </a:tr>
            </a:tbl>
          </a:graphicData>
        </a:graphic>
      </p:graphicFrame>
    </p:spTree>
    <p:extLst>
      <p:ext uri="{BB962C8B-B14F-4D97-AF65-F5344CB8AC3E}">
        <p14:creationId xmlns:p14="http://schemas.microsoft.com/office/powerpoint/2010/main" val="3123797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842B3-CCB5-DB87-18E2-A5AA36D7946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B659101-9EEF-F8B5-FC78-04B2B27CB5DD}"/>
              </a:ext>
            </a:extLst>
          </p:cNvPr>
          <p:cNvSpPr/>
          <p:nvPr/>
        </p:nvSpPr>
        <p:spPr>
          <a:xfrm>
            <a:off x="179512" y="4587974"/>
            <a:ext cx="8784976" cy="4283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FC4097B3-90C3-BD89-BEA8-01E1115ED107}"/>
              </a:ext>
            </a:extLst>
          </p:cNvPr>
          <p:cNvSpPr>
            <a:spLocks noGrp="1"/>
          </p:cNvSpPr>
          <p:nvPr>
            <p:ph type="title"/>
          </p:nvPr>
        </p:nvSpPr>
        <p:spPr>
          <a:xfrm>
            <a:off x="327025" y="274637"/>
            <a:ext cx="8496000" cy="360000"/>
          </a:xfrm>
        </p:spPr>
        <p:txBody>
          <a:bodyPr>
            <a:noAutofit/>
          </a:bodyPr>
          <a:lstStyle/>
          <a:p>
            <a:r>
              <a:rPr lang="en-AU" dirty="0"/>
              <a:t>Organising ideas: Growing Asia–Australia engagement</a:t>
            </a:r>
          </a:p>
        </p:txBody>
      </p:sp>
      <p:sp>
        <p:nvSpPr>
          <p:cNvPr id="5" name="TextBox 4">
            <a:extLst>
              <a:ext uri="{FF2B5EF4-FFF2-40B4-BE49-F238E27FC236}">
                <a16:creationId xmlns:a16="http://schemas.microsoft.com/office/drawing/2014/main" id="{81BE8F56-2E67-D699-7EDB-D3DD976B6304}"/>
              </a:ext>
            </a:extLst>
          </p:cNvPr>
          <p:cNvSpPr txBox="1"/>
          <p:nvPr/>
        </p:nvSpPr>
        <p:spPr>
          <a:xfrm>
            <a:off x="2264709" y="771550"/>
            <a:ext cx="6730547" cy="3962623"/>
          </a:xfrm>
          <a:prstGeom prst="rect">
            <a:avLst/>
          </a:prstGeom>
          <a:solidFill>
            <a:schemeClr val="bg1"/>
          </a:solidFill>
          <a:ln>
            <a:solidFill>
              <a:schemeClr val="bg1">
                <a:lumMod val="75000"/>
              </a:schemeClr>
            </a:solidFill>
          </a:ln>
        </p:spPr>
        <p:txBody>
          <a:bodyPr wrap="square" lIns="91440" tIns="45720" rIns="91440" bIns="45720" rtlCol="0" anchor="ctr">
            <a:spAutoFit/>
          </a:bodyPr>
          <a:lstStyle/>
          <a:p>
            <a:pPr marL="0" marR="0" lvl="0" indent="0" algn="l" defTabSz="685800" rtl="0" eaLnBrk="1" fontAlgn="auto" latinLnBrk="0" hangingPunct="1">
              <a:spcBef>
                <a:spcPts val="0"/>
              </a:spcBef>
              <a:spcAft>
                <a:spcPts val="0"/>
              </a:spcAft>
              <a:buClrTx/>
              <a:buSzTx/>
              <a:buFontTx/>
              <a:buNone/>
              <a:tabLst/>
              <a:defRPr/>
            </a:pPr>
            <a:r>
              <a:rPr kumimoji="0" lang="en-AU" sz="1200" b="1" i="0" u="none" strike="noStrike" kern="1200" cap="none" spc="0" normalizeH="0" baseline="0" noProof="0" dirty="0">
                <a:ln>
                  <a:noFill/>
                </a:ln>
                <a:solidFill>
                  <a:srgbClr val="000000"/>
                </a:solidFill>
                <a:effectLst/>
                <a:uLnTx/>
                <a:uFillTx/>
                <a:latin typeface="Arial"/>
                <a:ea typeface="+mn-ea"/>
                <a:cs typeface="Arial"/>
              </a:rPr>
              <a:t>Year 6 Unit 2 — Our regional neighbourhood</a:t>
            </a:r>
          </a:p>
          <a:p>
            <a:r>
              <a:rPr lang="en-AU" sz="900" dirty="0">
                <a:latin typeface="Arial"/>
                <a:cs typeface="Arial"/>
              </a:rPr>
              <a:t>The connections we share across places, cultures and economies influence every facet of our daily lives. From the migration stories that have shaped Australian communities to the goods and services we trade with our Asia–Pacific neighbours, the interconnectedness of our world is central to understanding Australia’s past and present.</a:t>
            </a:r>
          </a:p>
          <a:p>
            <a:r>
              <a:rPr lang="en-AU" sz="900" dirty="0">
                <a:latin typeface="Arial"/>
                <a:cs typeface="Arial"/>
              </a:rPr>
              <a:t>In this unit, students explore the geographical diversity of the Asia–Pacific region, recognising that the peoples and countries </a:t>
            </a:r>
            <a:br>
              <a:rPr lang="en-AU" sz="900" dirty="0"/>
            </a:br>
            <a:r>
              <a:rPr lang="en-AU" sz="900" dirty="0">
                <a:latin typeface="Arial"/>
                <a:cs typeface="Arial"/>
              </a:rPr>
              <a:t>of Asia have a rich diversity of environments, histories and cultures. They investigate the distribution of population, climate and resources, using online geospatial applications to create a digital map of selected countries, including Australia. When students share findings with peers and annotate their maps, they draw conclusions and consider how these variations influence settlement patterns, ways of living and cultural expression across the region.</a:t>
            </a:r>
          </a:p>
          <a:p>
            <a:r>
              <a:rPr lang="en-AU" sz="900" dirty="0">
                <a:latin typeface="Arial"/>
                <a:cs typeface="Arial"/>
              </a:rPr>
              <a:t>Students explore the ways their researched country connects with Australia, considering trade, education, tourism and cultural exchange. They explore data sets, media sources and contemporary examples, identifying patterns and trends to explain how these connections reflect the </a:t>
            </a:r>
            <a:r>
              <a:rPr lang="en-AU" sz="900" b="1" dirty="0">
                <a:solidFill>
                  <a:srgbClr val="FF0000"/>
                </a:solidFill>
                <a:latin typeface="Arial"/>
                <a:cs typeface="Arial"/>
              </a:rPr>
              <a:t>global interdependence of peoples and countries in Asia</a:t>
            </a:r>
            <a:r>
              <a:rPr lang="en-AU" sz="900" dirty="0">
                <a:latin typeface="Arial"/>
                <a:cs typeface="Arial"/>
              </a:rPr>
              <a:t> and record conclusions on a </a:t>
            </a:r>
            <a:br>
              <a:rPr lang="en-AU" sz="900" dirty="0"/>
            </a:br>
            <a:r>
              <a:rPr lang="en-AU" sz="900" dirty="0">
                <a:latin typeface="Arial"/>
                <a:cs typeface="Arial"/>
              </a:rPr>
              <a:t>digital map. </a:t>
            </a:r>
          </a:p>
          <a:p>
            <a:r>
              <a:rPr lang="en-AU" sz="900" dirty="0">
                <a:latin typeface="Arial"/>
                <a:cs typeface="Arial"/>
              </a:rPr>
              <a:t>Students investigate migration to Australia since Federation, including stories of migrants from Asia. Using Australian Bureau of Statistics data, they create graphs to compare historical and contemporary population compositions, identify patterns, and draw inferences about population changes. Students analyse case studies to explain the causes and effects of migration and record their findings on a digital map, highlighting interconnections created by migration. They investigate how peoples and countries </a:t>
            </a:r>
            <a:br>
              <a:rPr lang="en-AU" sz="900" dirty="0"/>
            </a:br>
            <a:r>
              <a:rPr lang="en-AU" sz="900" dirty="0">
                <a:latin typeface="Arial"/>
                <a:cs typeface="Arial"/>
              </a:rPr>
              <a:t>of Asia have contributed to world history and human endeavour, shaping Australia’s identity and communities through cultural, social and economic contributions.</a:t>
            </a:r>
          </a:p>
          <a:p>
            <a:r>
              <a:rPr lang="en-AU" sz="900" dirty="0">
                <a:latin typeface="Arial"/>
                <a:cs typeface="Arial"/>
              </a:rPr>
              <a:t>Students explore how the goods and resources they use connect Australia with the Asia–Pacific region, investigating how individual choices connect them to regional and global economies. They conduct a classroom audit to identify the origin of products and evaluate influences on consumer decisions, such as labelling, origin, cost, sustainability, and ethical considerations. They trace the origins of everyday goods and services, exploring supply chains, imports and exports, to demonstrate how </a:t>
            </a:r>
            <a:r>
              <a:rPr lang="en-AU" sz="900" b="1" dirty="0">
                <a:solidFill>
                  <a:srgbClr val="FF0000"/>
                </a:solidFill>
                <a:latin typeface="Arial"/>
                <a:cs typeface="Arial"/>
              </a:rPr>
              <a:t>Australia’s interrelationships with Asia are significant for its economic, cultural and political life, both now and </a:t>
            </a:r>
            <a:br>
              <a:rPr lang="en-AU" sz="900" b="1" dirty="0"/>
            </a:br>
            <a:r>
              <a:rPr lang="en-AU" sz="900" b="1" dirty="0">
                <a:solidFill>
                  <a:srgbClr val="FF0000"/>
                </a:solidFill>
                <a:latin typeface="Arial"/>
                <a:cs typeface="Arial"/>
              </a:rPr>
              <a:t>into the future</a:t>
            </a:r>
            <a:r>
              <a:rPr lang="en-AU" sz="900" dirty="0">
                <a:solidFill>
                  <a:srgbClr val="FF0000"/>
                </a:solidFill>
                <a:latin typeface="Arial"/>
                <a:cs typeface="Arial"/>
              </a:rPr>
              <a:t>.</a:t>
            </a:r>
          </a:p>
        </p:txBody>
      </p:sp>
      <p:graphicFrame>
        <p:nvGraphicFramePr>
          <p:cNvPr id="3" name="Table 2">
            <a:extLst>
              <a:ext uri="{FF2B5EF4-FFF2-40B4-BE49-F238E27FC236}">
                <a16:creationId xmlns:a16="http://schemas.microsoft.com/office/drawing/2014/main" id="{3D5AB9EB-7217-7B09-E17D-51C682198CA3}"/>
              </a:ext>
            </a:extLst>
          </p:cNvPr>
          <p:cNvGraphicFramePr>
            <a:graphicFrameLocks noGrp="1"/>
          </p:cNvGraphicFramePr>
          <p:nvPr>
            <p:extLst>
              <p:ext uri="{D42A27DB-BD31-4B8C-83A1-F6EECF244321}">
                <p14:modId xmlns:p14="http://schemas.microsoft.com/office/powerpoint/2010/main" val="4097534102"/>
              </p:ext>
            </p:extLst>
          </p:nvPr>
        </p:nvGraphicFramePr>
        <p:xfrm>
          <a:off x="320975" y="771550"/>
          <a:ext cx="1848071" cy="2528711"/>
        </p:xfrm>
        <a:graphic>
          <a:graphicData uri="http://schemas.openxmlformats.org/drawingml/2006/table">
            <a:tbl>
              <a:tblPr firstRow="1" firstCol="1">
                <a:tableStyleId>{5940675A-B579-460E-94D1-54222C63F5DA}</a:tableStyleId>
              </a:tblPr>
              <a:tblGrid>
                <a:gridCol w="1848071">
                  <a:extLst>
                    <a:ext uri="{9D8B030D-6E8A-4147-A177-3AD203B41FA5}">
                      <a16:colId xmlns:a16="http://schemas.microsoft.com/office/drawing/2014/main" val="3471653774"/>
                    </a:ext>
                  </a:extLst>
                </a:gridCol>
              </a:tblGrid>
              <a:tr h="364770">
                <a:tc>
                  <a:txBody>
                    <a:bodyPr/>
                    <a:lstStyle/>
                    <a:p>
                      <a:pPr>
                        <a:lnSpc>
                          <a:spcPct val="110000"/>
                        </a:lnSpc>
                        <a:spcBef>
                          <a:spcPts val="200"/>
                        </a:spcBef>
                        <a:spcAft>
                          <a:spcPts val="200"/>
                        </a:spcAft>
                      </a:pPr>
                      <a:r>
                        <a:rPr lang="en-AU" sz="1200" b="1" dirty="0">
                          <a:solidFill>
                            <a:schemeClr val="bg1"/>
                          </a:solidFill>
                          <a:effectLst/>
                        </a:rPr>
                        <a:t>Growing Asia–</a:t>
                      </a:r>
                      <a:br>
                        <a:rPr lang="en-AU" sz="1200" b="1" dirty="0">
                          <a:solidFill>
                            <a:schemeClr val="bg1"/>
                          </a:solidFill>
                          <a:effectLst/>
                        </a:rPr>
                      </a:br>
                      <a:r>
                        <a:rPr lang="en-AU" sz="1200" b="1" dirty="0">
                          <a:solidFill>
                            <a:schemeClr val="bg1"/>
                          </a:solidFill>
                          <a:effectLst/>
                        </a:rPr>
                        <a:t>Australia engagement</a:t>
                      </a:r>
                      <a:endPar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48656" marR="48656" marT="25680" marB="25680">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2027"/>
                    </a:solidFill>
                  </a:tcPr>
                </a:tc>
                <a:extLst>
                  <a:ext uri="{0D108BD9-81ED-4DB2-BD59-A6C34878D82A}">
                    <a16:rowId xmlns:a16="http://schemas.microsoft.com/office/drawing/2014/main" val="1279641502"/>
                  </a:ext>
                </a:extLst>
              </a:tr>
              <a:tr h="954873">
                <a:tc>
                  <a:txBody>
                    <a:bodyPr/>
                    <a:lstStyle/>
                    <a:p>
                      <a:pPr>
                        <a:lnSpc>
                          <a:spcPct val="100000"/>
                        </a:lnSpc>
                        <a:spcBef>
                          <a:spcPts val="0"/>
                        </a:spcBef>
                        <a:spcAft>
                          <a:spcPts val="0"/>
                        </a:spcAft>
                      </a:pPr>
                      <a:r>
                        <a:rPr lang="en-IN" sz="1000" kern="1200" dirty="0">
                          <a:solidFill>
                            <a:schemeClr val="tx1"/>
                          </a:solidFill>
                          <a:effectLst/>
                          <a:latin typeface="+mn-lt"/>
                          <a:ea typeface="+mn-ea"/>
                          <a:cs typeface="+mn-cs"/>
                        </a:rPr>
                        <a:t>Australia’s developing and deepening relationships with the peoples of Asia influence both mutual understandings and expressions of citizenship and culture nationally, regionally and globally. </a:t>
                      </a:r>
                      <a:br>
                        <a:rPr lang="en-IN" sz="1000" kern="1200" dirty="0">
                          <a:solidFill>
                            <a:schemeClr val="tx1"/>
                          </a:solidFill>
                          <a:effectLst/>
                          <a:latin typeface="+mn-lt"/>
                          <a:ea typeface="+mn-ea"/>
                          <a:cs typeface="+mn-cs"/>
                        </a:rPr>
                      </a:br>
                      <a:r>
                        <a:rPr lang="en-IN" sz="1000" kern="1200" dirty="0">
                          <a:solidFill>
                            <a:schemeClr val="tx1"/>
                          </a:solidFill>
                          <a:effectLst/>
                          <a:latin typeface="+mn-lt"/>
                          <a:ea typeface="+mn-ea"/>
                          <a:cs typeface="+mn-cs"/>
                        </a:rPr>
                        <a:t>(AAG1)</a:t>
                      </a:r>
                      <a:endParaRPr lang="en-AU" sz="1000" b="0" dirty="0">
                        <a:solidFill>
                          <a:sysClr val="windowText" lastClr="000000"/>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51046101"/>
                  </a:ext>
                </a:extLst>
              </a:tr>
              <a:tr h="820012">
                <a:tc>
                  <a:txBody>
                    <a:bodyPr/>
                    <a:lstStyle/>
                    <a:p>
                      <a:pPr>
                        <a:lnSpc>
                          <a:spcPct val="100000"/>
                        </a:lnSpc>
                        <a:spcBef>
                          <a:spcPts val="0"/>
                        </a:spcBef>
                        <a:spcAft>
                          <a:spcPts val="0"/>
                        </a:spcAft>
                        <a:tabLst>
                          <a:tab pos="144145" algn="l"/>
                        </a:tabLst>
                      </a:pPr>
                      <a:r>
                        <a:rPr lang="en-IN" sz="1000" kern="1200" dirty="0">
                          <a:solidFill>
                            <a:schemeClr val="tx1"/>
                          </a:solidFill>
                          <a:effectLst/>
                          <a:latin typeface="+mn-lt"/>
                          <a:ea typeface="+mn-ea"/>
                          <a:cs typeface="+mn-cs"/>
                        </a:rPr>
                        <a:t>Australia and Asia are interdependent through </a:t>
                      </a:r>
                      <a:br>
                        <a:rPr lang="en-IN" sz="1000" kern="1200" dirty="0">
                          <a:solidFill>
                            <a:schemeClr val="tx1"/>
                          </a:solidFill>
                          <a:effectLst/>
                          <a:latin typeface="+mn-lt"/>
                          <a:ea typeface="+mn-ea"/>
                          <a:cs typeface="+mn-cs"/>
                        </a:rPr>
                      </a:br>
                      <a:r>
                        <a:rPr lang="en-IN" sz="1000" kern="1200" dirty="0">
                          <a:solidFill>
                            <a:schemeClr val="tx1"/>
                          </a:solidFill>
                          <a:effectLst/>
                          <a:latin typeface="+mn-lt"/>
                          <a:ea typeface="+mn-ea"/>
                          <a:cs typeface="+mn-cs"/>
                        </a:rPr>
                        <a:t>a range of historical and contemporary connections. (AAG2)</a:t>
                      </a:r>
                      <a:endParaRPr lang="en-AU" sz="1000" b="0" kern="100" dirty="0">
                        <a:solidFill>
                          <a:schemeClr val="tx1"/>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711163"/>
                  </a:ext>
                </a:extLst>
              </a:tr>
            </a:tbl>
          </a:graphicData>
        </a:graphic>
      </p:graphicFrame>
    </p:spTree>
    <p:extLst>
      <p:ext uri="{BB962C8B-B14F-4D97-AF65-F5344CB8AC3E}">
        <p14:creationId xmlns:p14="http://schemas.microsoft.com/office/powerpoint/2010/main" val="1946137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Placeholder 2">
            <a:extLst>
              <a:ext uri="{FF2B5EF4-FFF2-40B4-BE49-F238E27FC236}">
                <a16:creationId xmlns:a16="http://schemas.microsoft.com/office/drawing/2014/main" id="{5D5981AA-8B83-17CC-A991-84A5EAFF73CA}"/>
              </a:ext>
            </a:extLst>
          </p:cNvPr>
          <p:cNvSpPr>
            <a:spLocks noGrp="1"/>
          </p:cNvSpPr>
          <p:nvPr>
            <p:ph type="body" idx="1"/>
          </p:nvPr>
        </p:nvSpPr>
        <p:spPr>
          <a:xfrm>
            <a:off x="323528" y="-22123"/>
            <a:ext cx="4103439" cy="619125"/>
          </a:xfrm>
        </p:spPr>
        <p:txBody>
          <a:bodyPr lIns="0" tIns="0" rIns="0" bIns="0">
            <a:normAutofit/>
          </a:bodyPr>
          <a:lstStyle/>
          <a:p>
            <a:r>
              <a:rPr lang="en-AU" sz="2400" dirty="0"/>
              <a:t>Learning goal</a:t>
            </a:r>
          </a:p>
        </p:txBody>
      </p:sp>
      <p:sp>
        <p:nvSpPr>
          <p:cNvPr id="42" name="Content Placeholder 3">
            <a:extLst>
              <a:ext uri="{FF2B5EF4-FFF2-40B4-BE49-F238E27FC236}">
                <a16:creationId xmlns:a16="http://schemas.microsoft.com/office/drawing/2014/main" id="{536EBE4B-DE05-1490-2644-1B05E257278C}"/>
              </a:ext>
            </a:extLst>
          </p:cNvPr>
          <p:cNvSpPr>
            <a:spLocks noGrp="1"/>
          </p:cNvSpPr>
          <p:nvPr>
            <p:ph sz="half" idx="2"/>
          </p:nvPr>
        </p:nvSpPr>
        <p:spPr>
          <a:xfrm>
            <a:off x="340040" y="771550"/>
            <a:ext cx="3236077" cy="2608263"/>
          </a:xfrm>
        </p:spPr>
        <p:txBody>
          <a:bodyPr vert="horz" lIns="0" tIns="0" rIns="0" bIns="0" rtlCol="0" anchor="t">
            <a:normAutofit/>
          </a:bodyPr>
          <a:lstStyle/>
          <a:p>
            <a:r>
              <a:rPr lang="en-US" sz="2000" dirty="0">
                <a:effectLst/>
                <a:latin typeface="+mn-lt"/>
                <a:cs typeface="Arial"/>
              </a:rPr>
              <a:t>To </a:t>
            </a:r>
            <a:r>
              <a:rPr lang="en-US" sz="2000" dirty="0">
                <a:solidFill>
                  <a:srgbClr val="000000"/>
                </a:solidFill>
                <a:latin typeface="Arial"/>
                <a:cs typeface="Arial"/>
              </a:rPr>
              <a:t>develop a deeper understanding and build confidence when embedding the </a:t>
            </a:r>
            <a:r>
              <a:rPr lang="en-US" sz="2000" b="1" dirty="0">
                <a:solidFill>
                  <a:srgbClr val="000000"/>
                </a:solidFill>
                <a:latin typeface="Arial"/>
                <a:cs typeface="Arial"/>
              </a:rPr>
              <a:t>Asia and Australia’s engagement with Asia CCP</a:t>
            </a:r>
            <a:r>
              <a:rPr lang="en-US" sz="2000" dirty="0">
                <a:solidFill>
                  <a:srgbClr val="000000"/>
                </a:solidFill>
                <a:latin typeface="Arial"/>
                <a:cs typeface="Arial"/>
              </a:rPr>
              <a:t> into planning</a:t>
            </a:r>
            <a:r>
              <a:rPr lang="en-US" sz="2000" dirty="0">
                <a:latin typeface="Arial"/>
                <a:cs typeface="Arial"/>
              </a:rPr>
              <a:t>.</a:t>
            </a:r>
            <a:endParaRPr lang="en-US" sz="2000" dirty="0">
              <a:effectLst/>
              <a:latin typeface="Arial"/>
              <a:cs typeface="Arial"/>
            </a:endParaRPr>
          </a:p>
        </p:txBody>
      </p:sp>
      <p:sp>
        <p:nvSpPr>
          <p:cNvPr id="43" name="Text Placeholder 4">
            <a:extLst>
              <a:ext uri="{FF2B5EF4-FFF2-40B4-BE49-F238E27FC236}">
                <a16:creationId xmlns:a16="http://schemas.microsoft.com/office/drawing/2014/main" id="{D3C0142A-9F2C-A106-6CBB-5CD132FA8459}"/>
              </a:ext>
            </a:extLst>
          </p:cNvPr>
          <p:cNvSpPr>
            <a:spLocks noGrp="1"/>
          </p:cNvSpPr>
          <p:nvPr>
            <p:ph type="body" idx="3"/>
          </p:nvPr>
        </p:nvSpPr>
        <p:spPr>
          <a:xfrm>
            <a:off x="4283975" y="-22123"/>
            <a:ext cx="4160955" cy="619125"/>
          </a:xfrm>
        </p:spPr>
        <p:txBody>
          <a:bodyPr lIns="0" tIns="0" rIns="0" bIns="0">
            <a:normAutofit/>
          </a:bodyPr>
          <a:lstStyle/>
          <a:p>
            <a:r>
              <a:rPr lang="en-AU" sz="2400" dirty="0"/>
              <a:t>Success criteria</a:t>
            </a:r>
          </a:p>
        </p:txBody>
      </p:sp>
      <p:cxnSp>
        <p:nvCxnSpPr>
          <p:cNvPr id="45" name="Straight Connector 44">
            <a:extLst>
              <a:ext uri="{FF2B5EF4-FFF2-40B4-BE49-F238E27FC236}">
                <a16:creationId xmlns:a16="http://schemas.microsoft.com/office/drawing/2014/main" id="{436395AC-D5BC-9C44-EC08-025DA7320772}"/>
              </a:ext>
            </a:extLst>
          </p:cNvPr>
          <p:cNvCxnSpPr>
            <a:cxnSpLocks/>
          </p:cNvCxnSpPr>
          <p:nvPr/>
        </p:nvCxnSpPr>
        <p:spPr bwMode="auto">
          <a:xfrm>
            <a:off x="3886035" y="771550"/>
            <a:ext cx="0" cy="3365884"/>
          </a:xfrm>
          <a:prstGeom prst="line">
            <a:avLst/>
          </a:prstGeom>
          <a:ln w="19050" cap="flat" cmpd="sng" algn="ctr">
            <a:solidFill>
              <a:schemeClr val="bg2"/>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
        <p:nvSpPr>
          <p:cNvPr id="5" name="Content Placeholder 5">
            <a:extLst>
              <a:ext uri="{FF2B5EF4-FFF2-40B4-BE49-F238E27FC236}">
                <a16:creationId xmlns:a16="http://schemas.microsoft.com/office/drawing/2014/main" id="{2F5347B7-0E22-C598-16F4-8A1933E3C8C7}"/>
              </a:ext>
            </a:extLst>
          </p:cNvPr>
          <p:cNvSpPr txBox="1">
            <a:spLocks/>
          </p:cNvSpPr>
          <p:nvPr/>
        </p:nvSpPr>
        <p:spPr>
          <a:xfrm>
            <a:off x="4283975" y="771550"/>
            <a:ext cx="4434511" cy="4032448"/>
          </a:xfrm>
          <a:prstGeom prst="rect">
            <a:avLst/>
          </a:prstGeom>
        </p:spPr>
        <p:txBody>
          <a:bodyPr vert="horz" lIns="0" tIns="0" rIns="0" bIns="0" rtlCol="0" anchor="t">
            <a:noAutofit/>
          </a:bodyPr>
          <a:lstStyle>
            <a:lvl1pPr marL="0" indent="0" algn="l" defTabSz="914400" rtl="0" eaLnBrk="1" latinLnBrk="0" hangingPunct="1">
              <a:lnSpc>
                <a:spcPct val="100000"/>
              </a:lnSpc>
              <a:spcBef>
                <a:spcPts val="600"/>
              </a:spcBef>
              <a:buFontTx/>
              <a:buNone/>
              <a:defRPr sz="16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100"/>
              </a:spcBef>
              <a:buFont typeface="Calibri" panose="020F050202020403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100"/>
              </a:spcBef>
              <a:buFont typeface="Calibri" panose="020F050202020403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1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100"/>
              </a:spcBef>
              <a:buFontTx/>
              <a:buNone/>
              <a:defRPr sz="16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eaLnBrk="0" fontAlgn="base" hangingPunct="0">
              <a:spcAft>
                <a:spcPct val="0"/>
              </a:spcAft>
              <a:defRPr/>
            </a:pPr>
            <a:r>
              <a:rPr lang="en-AU" sz="2000" dirty="0">
                <a:solidFill>
                  <a:srgbClr val="000000"/>
                </a:solidFill>
                <a:latin typeface="Arial"/>
                <a:cs typeface="Arial"/>
              </a:rPr>
              <a:t>You will know you are successful if you can:</a:t>
            </a:r>
          </a:p>
          <a:p>
            <a:pPr marL="285750" indent="-285750" eaLnBrk="0" hangingPunct="0">
              <a:buFont typeface="Arial" panose="020B0604020202020204" pitchFamily="34" charset="0"/>
              <a:buChar char="•"/>
              <a:defRPr/>
            </a:pPr>
            <a:r>
              <a:rPr lang="en-US" sz="2000" dirty="0">
                <a:latin typeface="Arial"/>
                <a:cs typeface="Arial"/>
              </a:rPr>
              <a:t>understand the purpose and structure of this CCP </a:t>
            </a:r>
          </a:p>
          <a:p>
            <a:pPr marL="285750" indent="-285750" eaLnBrk="0" hangingPunct="0">
              <a:buFont typeface="Arial" panose="020B0604020202020204" pitchFamily="34" charset="0"/>
              <a:buChar char="•"/>
              <a:defRPr/>
            </a:pPr>
            <a:r>
              <a:rPr lang="en-US" sz="2000" dirty="0">
                <a:latin typeface="Arial"/>
                <a:cs typeface="Arial"/>
              </a:rPr>
              <a:t>identify strategies to embed the </a:t>
            </a:r>
            <a:r>
              <a:rPr lang="en-US" sz="2000" b="1" dirty="0">
                <a:latin typeface="Arial"/>
                <a:cs typeface="Arial"/>
              </a:rPr>
              <a:t>Asia and Australia’s engagement with Asia CCP </a:t>
            </a:r>
            <a:r>
              <a:rPr lang="en-US" sz="2000" dirty="0">
                <a:latin typeface="Arial"/>
                <a:cs typeface="Arial"/>
              </a:rPr>
              <a:t>in curriculum planning</a:t>
            </a:r>
            <a:endParaRPr lang="en-US" sz="2000" b="1" dirty="0">
              <a:latin typeface="Arial"/>
              <a:cs typeface="Arial"/>
            </a:endParaRPr>
          </a:p>
          <a:p>
            <a:pPr marL="285750" indent="-285750" eaLnBrk="0" hangingPunct="0">
              <a:buFont typeface="Arial" panose="020B0604020202020204" pitchFamily="34" charset="0"/>
              <a:buChar char="•"/>
              <a:defRPr/>
            </a:pPr>
            <a:r>
              <a:rPr lang="en-US" sz="2000" dirty="0">
                <a:latin typeface="Arial"/>
                <a:cs typeface="Arial"/>
              </a:rPr>
              <a:t>use QCAA resources to inform </a:t>
            </a:r>
            <a:br>
              <a:rPr lang="en-US" sz="2000" dirty="0"/>
            </a:br>
            <a:r>
              <a:rPr lang="en-US" sz="2000" dirty="0">
                <a:latin typeface="Arial"/>
                <a:cs typeface="Arial"/>
              </a:rPr>
              <a:t>and support planning.</a:t>
            </a:r>
            <a:endParaRPr lang="en-AU" sz="2000" dirty="0">
              <a:solidFill>
                <a:srgbClr val="000000"/>
              </a:solidFill>
              <a:latin typeface="Arial"/>
              <a:cs typeface="Arial"/>
            </a:endParaRPr>
          </a:p>
        </p:txBody>
      </p:sp>
    </p:spTree>
    <p:extLst>
      <p:ext uri="{BB962C8B-B14F-4D97-AF65-F5344CB8AC3E}">
        <p14:creationId xmlns:p14="http://schemas.microsoft.com/office/powerpoint/2010/main" val="37016159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9458C-80CF-2043-934B-D292F6AA578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DD85445-F1F5-C890-1CE0-7AFD110D3B92}"/>
              </a:ext>
            </a:extLst>
          </p:cNvPr>
          <p:cNvSpPr txBox="1">
            <a:spLocks/>
          </p:cNvSpPr>
          <p:nvPr/>
        </p:nvSpPr>
        <p:spPr>
          <a:xfrm>
            <a:off x="327024" y="274638"/>
            <a:ext cx="7826375" cy="381032"/>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24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Clarify and contextualise</a:t>
            </a:r>
          </a:p>
        </p:txBody>
      </p:sp>
      <p:sp>
        <p:nvSpPr>
          <p:cNvPr id="8" name="Rectangle: Rounded Corners 7">
            <a:extLst>
              <a:ext uri="{FF2B5EF4-FFF2-40B4-BE49-F238E27FC236}">
                <a16:creationId xmlns:a16="http://schemas.microsoft.com/office/drawing/2014/main" id="{C8C842F7-5A27-E349-7DAE-13766CA2DCEE}"/>
              </a:ext>
            </a:extLst>
          </p:cNvPr>
          <p:cNvSpPr/>
          <p:nvPr/>
        </p:nvSpPr>
        <p:spPr>
          <a:xfrm>
            <a:off x="723646" y="1815270"/>
            <a:ext cx="2822940" cy="612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a:ea typeface="+mn-ea"/>
                <a:cs typeface="Arial"/>
              </a:rPr>
              <a:t>Identify appropriate and authentic connections</a:t>
            </a:r>
          </a:p>
        </p:txBody>
      </p:sp>
      <p:sp>
        <p:nvSpPr>
          <p:cNvPr id="10" name="Rectangle: Rounded Corners 9">
            <a:extLst>
              <a:ext uri="{FF2B5EF4-FFF2-40B4-BE49-F238E27FC236}">
                <a16:creationId xmlns:a16="http://schemas.microsoft.com/office/drawing/2014/main" id="{2865F131-5D9B-9BBA-99F3-5FB141A6475C}"/>
              </a:ext>
            </a:extLst>
          </p:cNvPr>
          <p:cNvSpPr/>
          <p:nvPr/>
        </p:nvSpPr>
        <p:spPr>
          <a:xfrm>
            <a:off x="2358586" y="2725817"/>
            <a:ext cx="1188000" cy="648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Sets of organising</a:t>
            </a:r>
            <a:br>
              <a:rPr kumimoji="0" lang="en-AU" sz="1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br>
            <a:r>
              <a:rPr lang="en-AU" sz="1200" dirty="0">
                <a:solidFill>
                  <a:schemeClr val="bg1"/>
                </a:solidFill>
                <a:latin typeface="Arial" panose="020B0604020202020204" pitchFamily="34" charset="0"/>
                <a:cs typeface="Arial" panose="020B0604020202020204" pitchFamily="34" charset="0"/>
              </a:rPr>
              <a:t>ideas</a:t>
            </a:r>
            <a:endParaRPr kumimoji="0" lang="en-AU" sz="1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15" name="TextBox 14">
            <a:extLst>
              <a:ext uri="{FF2B5EF4-FFF2-40B4-BE49-F238E27FC236}">
                <a16:creationId xmlns:a16="http://schemas.microsoft.com/office/drawing/2014/main" id="{D414F753-B9DB-670D-4C9E-DBD236B07679}"/>
              </a:ext>
            </a:extLst>
          </p:cNvPr>
          <p:cNvSpPr txBox="1"/>
          <p:nvPr/>
        </p:nvSpPr>
        <p:spPr>
          <a:xfrm>
            <a:off x="650573" y="1237982"/>
            <a:ext cx="3010183" cy="307777"/>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chemeClr val="bg1">
                    <a:lumMod val="85000"/>
                  </a:schemeClr>
                </a:solidFill>
                <a:effectLst/>
                <a:uLnTx/>
                <a:uFillTx/>
                <a:latin typeface="Arial"/>
                <a:ea typeface="+mn-ea"/>
                <a:cs typeface="Arial"/>
              </a:rPr>
              <a:t>Identify curriculum</a:t>
            </a:r>
            <a:endParaRPr kumimoji="0" lang="en-AU" sz="1400" b="1" i="0" u="none" strike="noStrike" kern="1200" cap="none" spc="0" normalizeH="0" baseline="0" noProof="0" dirty="0">
              <a:ln>
                <a:noFill/>
              </a:ln>
              <a:solidFill>
                <a:schemeClr val="bg1">
                  <a:lumMod val="85000"/>
                </a:schemeClr>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148172A5-54F8-E00D-F04E-CCE37134381F}"/>
              </a:ext>
            </a:extLst>
          </p:cNvPr>
          <p:cNvSpPr txBox="1"/>
          <p:nvPr/>
        </p:nvSpPr>
        <p:spPr>
          <a:xfrm>
            <a:off x="4029388" y="1237982"/>
            <a:ext cx="4250453" cy="307777"/>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effectLst/>
                <a:uLnTx/>
                <a:uFillTx/>
                <a:latin typeface="Arial"/>
                <a:ea typeface="+mn-ea"/>
                <a:cs typeface="Arial"/>
              </a:rPr>
              <a:t>Clarify and contextualise</a:t>
            </a:r>
            <a:endParaRPr kumimoji="0" lang="en-AU" sz="1400" b="1" i="0" u="none" strike="noStrike" kern="1200" cap="none" spc="0" normalizeH="0" baseline="0" noProof="0" dirty="0">
              <a:ln>
                <a:noFill/>
              </a:ln>
              <a:effectLst/>
              <a:uLnTx/>
              <a:uFillTx/>
              <a:latin typeface="Calibri" panose="020F0502020204030204"/>
              <a:ea typeface="+mn-ea"/>
              <a:cs typeface="+mn-cs"/>
            </a:endParaRPr>
          </a:p>
        </p:txBody>
      </p:sp>
      <p:cxnSp>
        <p:nvCxnSpPr>
          <p:cNvPr id="30" name="Straight Arrow Connector 29">
            <a:extLst>
              <a:ext uri="{FF2B5EF4-FFF2-40B4-BE49-F238E27FC236}">
                <a16:creationId xmlns:a16="http://schemas.microsoft.com/office/drawing/2014/main" id="{B2852B25-4F92-AA34-E9D9-7C768BF68C12}"/>
              </a:ext>
            </a:extLst>
          </p:cNvPr>
          <p:cNvCxnSpPr>
            <a:cxnSpLocks/>
          </p:cNvCxnSpPr>
          <p:nvPr/>
        </p:nvCxnSpPr>
        <p:spPr>
          <a:xfrm>
            <a:off x="3921037" y="1595378"/>
            <a:ext cx="4522361" cy="0"/>
          </a:xfrm>
          <a:prstGeom prst="straightConnector1">
            <a:avLst/>
          </a:prstGeom>
          <a:ln w="38100">
            <a:solidFill>
              <a:srgbClr val="FF0066"/>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Rectangle: Rounded Corners 30">
            <a:extLst>
              <a:ext uri="{FF2B5EF4-FFF2-40B4-BE49-F238E27FC236}">
                <a16:creationId xmlns:a16="http://schemas.microsoft.com/office/drawing/2014/main" id="{D508CD38-817D-8A94-EB2D-147C8E4EDC3F}"/>
              </a:ext>
            </a:extLst>
          </p:cNvPr>
          <p:cNvSpPr/>
          <p:nvPr/>
        </p:nvSpPr>
        <p:spPr>
          <a:xfrm>
            <a:off x="2365260" y="3519165"/>
            <a:ext cx="1188000" cy="648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a:ea typeface="+mn-ea"/>
                <a:cs typeface="Arial"/>
              </a:rPr>
              <a:t>Organising ideas</a:t>
            </a:r>
            <a:endParaRPr kumimoji="0" lang="en-AU" sz="1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cxnSp>
        <p:nvCxnSpPr>
          <p:cNvPr id="32" name="Straight Connector 31">
            <a:extLst>
              <a:ext uri="{FF2B5EF4-FFF2-40B4-BE49-F238E27FC236}">
                <a16:creationId xmlns:a16="http://schemas.microsoft.com/office/drawing/2014/main" id="{82DC3DD1-B8CC-AEF5-D874-D8D68A94727E}"/>
              </a:ext>
            </a:extLst>
          </p:cNvPr>
          <p:cNvCxnSpPr>
            <a:cxnSpLocks/>
          </p:cNvCxnSpPr>
          <p:nvPr/>
        </p:nvCxnSpPr>
        <p:spPr>
          <a:xfrm flipH="1">
            <a:off x="2123660" y="2531778"/>
            <a:ext cx="17660" cy="165600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id="{C22ADCA2-1041-BF7C-0403-26413A6593C2}"/>
              </a:ext>
            </a:extLst>
          </p:cNvPr>
          <p:cNvSpPr/>
          <p:nvPr/>
        </p:nvSpPr>
        <p:spPr>
          <a:xfrm>
            <a:off x="723646" y="2725817"/>
            <a:ext cx="1188000" cy="648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a:ea typeface="+mn-ea"/>
                <a:cs typeface="Arial"/>
              </a:rPr>
              <a:t>Achievement standard</a:t>
            </a:r>
            <a:endParaRPr kumimoji="0" lang="en-AU" sz="1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35" name="Rectangle: Rounded Corners 34">
            <a:extLst>
              <a:ext uri="{FF2B5EF4-FFF2-40B4-BE49-F238E27FC236}">
                <a16:creationId xmlns:a16="http://schemas.microsoft.com/office/drawing/2014/main" id="{9C9D2DBF-238D-F073-86E1-B5B7986C3B2A}"/>
              </a:ext>
            </a:extLst>
          </p:cNvPr>
          <p:cNvSpPr/>
          <p:nvPr/>
        </p:nvSpPr>
        <p:spPr>
          <a:xfrm>
            <a:off x="723646" y="3519165"/>
            <a:ext cx="1188000" cy="648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bg1"/>
                </a:solidFill>
                <a:effectLst/>
                <a:uLnTx/>
                <a:uFillTx/>
                <a:latin typeface="Arial"/>
                <a:ea typeface="+mn-ea"/>
                <a:cs typeface="Arial"/>
              </a:rPr>
              <a:t>Content description/s</a:t>
            </a:r>
            <a:endParaRPr kumimoji="0" lang="en-AU" sz="1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36" name="TextBox 35">
            <a:extLst>
              <a:ext uri="{FF2B5EF4-FFF2-40B4-BE49-F238E27FC236}">
                <a16:creationId xmlns:a16="http://schemas.microsoft.com/office/drawing/2014/main" id="{255AFF12-D579-82A3-2EE0-0D66E8A8B417}"/>
              </a:ext>
            </a:extLst>
          </p:cNvPr>
          <p:cNvSpPr txBox="1"/>
          <p:nvPr/>
        </p:nvSpPr>
        <p:spPr>
          <a:xfrm>
            <a:off x="578758" y="2447000"/>
            <a:ext cx="1407226" cy="276999"/>
          </a:xfrm>
          <a:prstGeom prst="rect">
            <a:avLst/>
          </a:prstGeom>
          <a:noFill/>
        </p:spPr>
        <p:txBody>
          <a:bodyPr wrap="square" lIns="91440" tIns="45720" rIns="9144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chemeClr val="bg1">
                    <a:lumMod val="85000"/>
                  </a:schemeClr>
                </a:solidFill>
                <a:effectLst/>
                <a:uLnTx/>
                <a:uFillTx/>
                <a:latin typeface="Arial"/>
                <a:ea typeface="+mn-ea"/>
                <a:cs typeface="Arial"/>
              </a:rPr>
              <a:t>Learning area</a:t>
            </a:r>
            <a:endParaRPr kumimoji="0" lang="en-AU" sz="1200" b="1" i="1" u="none" strike="noStrike" kern="1200" cap="none" spc="0" normalizeH="0" baseline="0" noProof="0" dirty="0">
              <a:ln>
                <a:noFill/>
              </a:ln>
              <a:solidFill>
                <a:schemeClr val="bg1">
                  <a:lumMod val="85000"/>
                </a:schemeClr>
              </a:solidFill>
              <a:effectLst/>
              <a:uLnTx/>
              <a:uFillTx/>
              <a:latin typeface="Calibri" panose="020F0502020204030204"/>
              <a:ea typeface="+mn-ea"/>
              <a:cs typeface="+mn-cs"/>
            </a:endParaRPr>
          </a:p>
        </p:txBody>
      </p:sp>
      <p:cxnSp>
        <p:nvCxnSpPr>
          <p:cNvPr id="37" name="Straight Arrow Connector 36">
            <a:extLst>
              <a:ext uri="{FF2B5EF4-FFF2-40B4-BE49-F238E27FC236}">
                <a16:creationId xmlns:a16="http://schemas.microsoft.com/office/drawing/2014/main" id="{CB9BA5CC-FA1D-4AFB-EDC3-F426CF35D771}"/>
              </a:ext>
            </a:extLst>
          </p:cNvPr>
          <p:cNvCxnSpPr>
            <a:cxnSpLocks/>
          </p:cNvCxnSpPr>
          <p:nvPr/>
        </p:nvCxnSpPr>
        <p:spPr>
          <a:xfrm>
            <a:off x="650573" y="1595378"/>
            <a:ext cx="3132000" cy="0"/>
          </a:xfrm>
          <a:prstGeom prst="straightConnector1">
            <a:avLst/>
          </a:prstGeom>
          <a:ln w="381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BB9A0BDB-52A7-704C-3982-58E816C9DB2A}"/>
              </a:ext>
            </a:extLst>
          </p:cNvPr>
          <p:cNvSpPr txBox="1"/>
          <p:nvPr/>
        </p:nvSpPr>
        <p:spPr>
          <a:xfrm>
            <a:off x="2216573" y="2468566"/>
            <a:ext cx="1404000" cy="276999"/>
          </a:xfrm>
          <a:prstGeom prst="rect">
            <a:avLst/>
          </a:prstGeom>
          <a:noFill/>
        </p:spPr>
        <p:txBody>
          <a:bodyPr wrap="square" lIns="0" tIns="45720" rIns="0" bIns="45720" rtlCol="0" anchor="t">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1200" b="1" i="1" u="none" strike="noStrike" kern="1200" cap="none" spc="0" normalizeH="0" baseline="0" noProof="0" dirty="0">
                <a:ln>
                  <a:noFill/>
                </a:ln>
                <a:solidFill>
                  <a:schemeClr val="bg1">
                    <a:lumMod val="85000"/>
                  </a:schemeClr>
                </a:solidFill>
                <a:effectLst/>
                <a:uLnTx/>
                <a:uFillTx/>
                <a:latin typeface="Arial"/>
                <a:ea typeface="+mn-ea"/>
                <a:cs typeface="Arial"/>
              </a:rPr>
              <a:t>CCP</a:t>
            </a:r>
            <a:endParaRPr lang="en-AU" sz="1200" b="1" i="1" u="none" strike="noStrike" kern="1200" cap="none" spc="0" normalizeH="0" baseline="0" noProof="0" dirty="0">
              <a:ln>
                <a:noFill/>
              </a:ln>
              <a:solidFill>
                <a:schemeClr val="bg1">
                  <a:lumMod val="85000"/>
                </a:schemeClr>
              </a:solidFill>
              <a:effectLst/>
              <a:uLnTx/>
              <a:uFillTx/>
              <a:latin typeface="Calibri" panose="020F0502020204030204"/>
              <a:ea typeface="Calibri"/>
              <a:cs typeface="Calibri"/>
            </a:endParaRPr>
          </a:p>
        </p:txBody>
      </p:sp>
      <p:cxnSp>
        <p:nvCxnSpPr>
          <p:cNvPr id="39" name="Straight Connector 38">
            <a:extLst>
              <a:ext uri="{FF2B5EF4-FFF2-40B4-BE49-F238E27FC236}">
                <a16:creationId xmlns:a16="http://schemas.microsoft.com/office/drawing/2014/main" id="{1C06F23E-8A70-665B-F565-D06563C3E50E}"/>
              </a:ext>
            </a:extLst>
          </p:cNvPr>
          <p:cNvCxnSpPr>
            <a:cxnSpLocks/>
          </p:cNvCxnSpPr>
          <p:nvPr/>
        </p:nvCxnSpPr>
        <p:spPr>
          <a:xfrm>
            <a:off x="632221" y="1443215"/>
            <a:ext cx="0" cy="304326"/>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2078EAFB-CDFB-3E3B-72D2-DF2A9226E7CF}"/>
              </a:ext>
            </a:extLst>
          </p:cNvPr>
          <p:cNvCxnSpPr>
            <a:cxnSpLocks/>
          </p:cNvCxnSpPr>
          <p:nvPr/>
        </p:nvCxnSpPr>
        <p:spPr>
          <a:xfrm>
            <a:off x="3854288" y="1901066"/>
            <a:ext cx="0" cy="238296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16705BAC-0B5D-B2D2-388A-FB0805874999}"/>
              </a:ext>
            </a:extLst>
          </p:cNvPr>
          <p:cNvGrpSpPr/>
          <p:nvPr/>
        </p:nvGrpSpPr>
        <p:grpSpPr>
          <a:xfrm>
            <a:off x="4135879" y="1806087"/>
            <a:ext cx="4083933" cy="632296"/>
            <a:chOff x="4533080" y="1655367"/>
            <a:chExt cx="4083933" cy="632296"/>
          </a:xfrm>
          <a:solidFill>
            <a:srgbClr val="FF99CC"/>
          </a:solidFill>
        </p:grpSpPr>
        <p:sp>
          <p:nvSpPr>
            <p:cNvPr id="18" name="Rectangle: Rounded Corners 17">
              <a:extLst>
                <a:ext uri="{FF2B5EF4-FFF2-40B4-BE49-F238E27FC236}">
                  <a16:creationId xmlns:a16="http://schemas.microsoft.com/office/drawing/2014/main" id="{DAED27FB-10F3-FDEC-44C2-E6B1AE8F4672}"/>
                </a:ext>
              </a:extLst>
            </p:cNvPr>
            <p:cNvSpPr/>
            <p:nvPr/>
          </p:nvSpPr>
          <p:spPr>
            <a:xfrm>
              <a:off x="7461178" y="1655367"/>
              <a:ext cx="1155835"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tx1"/>
                  </a:solidFill>
                  <a:latin typeface="Arial"/>
                  <a:cs typeface="Arial"/>
                </a:rPr>
                <a:t>Language/ resources</a:t>
              </a:r>
              <a:endParaRPr lang="en-AU" sz="1200" dirty="0">
                <a:solidFill>
                  <a:schemeClr val="tx1"/>
                </a:solidFill>
                <a:latin typeface="Arial" panose="020B0604020202020204" pitchFamily="34" charset="0"/>
                <a:cs typeface="Arial" panose="020B0604020202020204" pitchFamily="34" charset="0"/>
              </a:endParaRPr>
            </a:p>
          </p:txBody>
        </p:sp>
        <p:sp>
          <p:nvSpPr>
            <p:cNvPr id="19" name="Rectangle: Rounded Corners 18">
              <a:extLst>
                <a:ext uri="{FF2B5EF4-FFF2-40B4-BE49-F238E27FC236}">
                  <a16:creationId xmlns:a16="http://schemas.microsoft.com/office/drawing/2014/main" id="{2095E959-1C2A-AB61-8DC5-3EEF177FE182}"/>
                </a:ext>
              </a:extLst>
            </p:cNvPr>
            <p:cNvSpPr/>
            <p:nvPr/>
          </p:nvSpPr>
          <p:spPr>
            <a:xfrm>
              <a:off x="4533080" y="1664550"/>
              <a:ext cx="1155834"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tx1"/>
                  </a:solidFill>
                  <a:latin typeface="Arial" panose="020B0604020202020204" pitchFamily="34" charset="0"/>
                  <a:cs typeface="Arial" panose="020B0604020202020204" pitchFamily="34" charset="0"/>
                </a:rPr>
                <a:t>Intercultural engagement opportunities</a:t>
              </a:r>
            </a:p>
          </p:txBody>
        </p:sp>
        <p:sp>
          <p:nvSpPr>
            <p:cNvPr id="20" name="Rectangle: Rounded Corners 19">
              <a:extLst>
                <a:ext uri="{FF2B5EF4-FFF2-40B4-BE49-F238E27FC236}">
                  <a16:creationId xmlns:a16="http://schemas.microsoft.com/office/drawing/2014/main" id="{8B79BDEF-64CA-DCB2-B392-1EB7D76BB3C1}"/>
                </a:ext>
              </a:extLst>
            </p:cNvPr>
            <p:cNvSpPr/>
            <p:nvPr/>
          </p:nvSpPr>
          <p:spPr>
            <a:xfrm>
              <a:off x="5965403" y="1666480"/>
              <a:ext cx="1219288" cy="6211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685800" fontAlgn="auto">
                <a:spcBef>
                  <a:spcPts val="0"/>
                </a:spcBef>
                <a:spcAft>
                  <a:spcPts val="0"/>
                </a:spcAft>
              </a:pPr>
              <a:r>
                <a:rPr lang="en-AU" sz="1200" dirty="0">
                  <a:solidFill>
                    <a:schemeClr val="tx1"/>
                  </a:solidFill>
                  <a:latin typeface="Arial"/>
                  <a:cs typeface="Arial"/>
                </a:rPr>
                <a:t>Professional conversations</a:t>
              </a:r>
              <a:endParaRPr lang="en-AU" sz="1200" dirty="0">
                <a:solidFill>
                  <a:schemeClr val="tx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703605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9113A-59BA-D075-F083-0096D1680D12}"/>
              </a:ext>
            </a:extLst>
          </p:cNvPr>
          <p:cNvSpPr>
            <a:spLocks noGrp="1"/>
          </p:cNvSpPr>
          <p:nvPr>
            <p:ph type="title"/>
          </p:nvPr>
        </p:nvSpPr>
        <p:spPr>
          <a:xfrm>
            <a:off x="327025" y="274637"/>
            <a:ext cx="8496000" cy="360000"/>
          </a:xfrm>
        </p:spPr>
        <p:txBody>
          <a:bodyPr>
            <a:noAutofit/>
          </a:bodyPr>
          <a:lstStyle/>
          <a:p>
            <a:r>
              <a:rPr lang="en-AU" dirty="0"/>
              <a:t>Intercultural engagement opportunities</a:t>
            </a:r>
          </a:p>
        </p:txBody>
      </p:sp>
      <p:sp>
        <p:nvSpPr>
          <p:cNvPr id="6" name="TextBox 5">
            <a:extLst>
              <a:ext uri="{FF2B5EF4-FFF2-40B4-BE49-F238E27FC236}">
                <a16:creationId xmlns:a16="http://schemas.microsoft.com/office/drawing/2014/main" id="{C20DF4E5-3761-BC61-2485-1662848C5438}"/>
              </a:ext>
            </a:extLst>
          </p:cNvPr>
          <p:cNvSpPr txBox="1"/>
          <p:nvPr/>
        </p:nvSpPr>
        <p:spPr>
          <a:xfrm>
            <a:off x="327325" y="771550"/>
            <a:ext cx="8496000" cy="3200876"/>
          </a:xfrm>
          <a:prstGeom prst="rect">
            <a:avLst/>
          </a:prstGeom>
          <a:solidFill>
            <a:schemeClr val="bg1"/>
          </a:solidFill>
          <a:ln>
            <a:solidFill>
              <a:schemeClr val="bg1">
                <a:lumMod val="75000"/>
              </a:schemeClr>
            </a:solidFill>
          </a:ln>
        </p:spPr>
        <p:txBody>
          <a:bodyPr wrap="square" lIns="91440" tIns="45720" rIns="91440" bIns="45720" rtlCol="0" anchor="ctr">
            <a:spAutoFit/>
          </a:bodyPr>
          <a:lstStyle/>
          <a:p>
            <a:pPr marL="0" marR="0" lvl="0" indent="0" algn="l" defTabSz="685800" rtl="0" eaLnBrk="1" fontAlgn="auto" latinLnBrk="0" hangingPunct="1">
              <a:spcBef>
                <a:spcPts val="0"/>
              </a:spcBef>
              <a:spcAft>
                <a:spcPts val="300"/>
              </a:spcAft>
              <a:buClrTx/>
              <a:buSzTx/>
              <a:buFontTx/>
              <a:buNone/>
              <a:tabLst/>
              <a:defRPr/>
            </a:pPr>
            <a:r>
              <a:rPr kumimoji="0" lang="en-AU" sz="1200" b="1" i="0" u="none" strike="noStrike" kern="1200" cap="none" spc="0" normalizeH="0" baseline="0" noProof="0" dirty="0">
                <a:ln>
                  <a:noFill/>
                </a:ln>
                <a:solidFill>
                  <a:srgbClr val="000000"/>
                </a:solidFill>
                <a:effectLst/>
                <a:uLnTx/>
                <a:uFillTx/>
                <a:latin typeface="Arial"/>
                <a:ea typeface="+mn-ea"/>
                <a:cs typeface="Arial"/>
              </a:rPr>
              <a:t>Year 6 Unit 2 — Our regional neighbourhood</a:t>
            </a:r>
          </a:p>
          <a:p>
            <a:pPr>
              <a:spcBef>
                <a:spcPts val="0"/>
              </a:spcBef>
            </a:pPr>
            <a:r>
              <a:rPr lang="en-AU" sz="900" dirty="0">
                <a:latin typeface="Arial"/>
                <a:cs typeface="Arial"/>
              </a:rPr>
              <a:t>The connections we share across places, cultures and economies influence every facet of our daily lives. From the </a:t>
            </a:r>
            <a:r>
              <a:rPr lang="en-AU" sz="900" b="1" dirty="0">
                <a:solidFill>
                  <a:srgbClr val="FF6699"/>
                </a:solidFill>
                <a:latin typeface="Arial"/>
                <a:cs typeface="Arial"/>
              </a:rPr>
              <a:t>migration stories </a:t>
            </a:r>
            <a:r>
              <a:rPr lang="en-AU" sz="900" dirty="0">
                <a:latin typeface="Arial"/>
                <a:cs typeface="Arial"/>
              </a:rPr>
              <a:t>that have shaped Australian communities to the goods and services we trade with our Asia–Pacific neighbours, the interconnectedness of our world is central to understanding Australia’s past and present.</a:t>
            </a:r>
          </a:p>
          <a:p>
            <a:r>
              <a:rPr lang="en-AU" sz="900" dirty="0">
                <a:latin typeface="Arial"/>
                <a:cs typeface="Arial"/>
              </a:rPr>
              <a:t>In this unit, students explore the </a:t>
            </a:r>
            <a:r>
              <a:rPr lang="en-AU" sz="900" b="1" dirty="0">
                <a:latin typeface="Arial"/>
                <a:cs typeface="Arial"/>
              </a:rPr>
              <a:t>geographical diversity of the Asia–Pacific region</a:t>
            </a:r>
            <a:r>
              <a:rPr lang="en-AU" sz="900" dirty="0">
                <a:latin typeface="Arial"/>
                <a:cs typeface="Arial"/>
              </a:rPr>
              <a:t>, recognising that the peoples and countries of Asia have a </a:t>
            </a:r>
            <a:r>
              <a:rPr lang="en-AU" sz="900" b="1" dirty="0">
                <a:latin typeface="Arial"/>
                <a:cs typeface="Arial"/>
              </a:rPr>
              <a:t>rich diversity </a:t>
            </a:r>
            <a:br>
              <a:rPr lang="en-AU" sz="900" b="1" dirty="0"/>
            </a:br>
            <a:r>
              <a:rPr lang="en-AU" sz="900" b="1" dirty="0">
                <a:latin typeface="Arial"/>
                <a:cs typeface="Arial"/>
              </a:rPr>
              <a:t>of environments, histories and cultures</a:t>
            </a:r>
            <a:r>
              <a:rPr lang="en-AU" sz="900" dirty="0">
                <a:latin typeface="Arial"/>
                <a:cs typeface="Arial"/>
              </a:rPr>
              <a:t>. They investigate the distribution of population, climate and resources, using online geospatial applications to create a digital map of selected countries, including Australia. When students share findings with peers and annotate their maps, they draw conclusions and consider how these variations influence settlement patterns, ways of living and cultural expression across the region.</a:t>
            </a:r>
          </a:p>
          <a:p>
            <a:r>
              <a:rPr lang="en-AU" sz="900" dirty="0">
                <a:latin typeface="Arial"/>
                <a:cs typeface="Arial"/>
              </a:rPr>
              <a:t>Students explore the ways their researched country connects with Australia, considering trade, education, tourism and cultural exchange. They explore data sets, media sources and contemporary examples, identifying patterns and trends to explain how these connections reflect the </a:t>
            </a:r>
            <a:r>
              <a:rPr lang="en-AU" sz="900" b="1" dirty="0">
                <a:latin typeface="Arial"/>
                <a:cs typeface="Arial"/>
              </a:rPr>
              <a:t>global interdependence of peoples </a:t>
            </a:r>
            <a:br>
              <a:rPr lang="en-AU" sz="900" b="1" dirty="0"/>
            </a:br>
            <a:r>
              <a:rPr lang="en-AU" sz="900" b="1" dirty="0">
                <a:latin typeface="Arial"/>
                <a:cs typeface="Arial"/>
              </a:rPr>
              <a:t>and countries in Asia</a:t>
            </a:r>
            <a:r>
              <a:rPr lang="en-AU" sz="900" dirty="0">
                <a:latin typeface="Arial"/>
                <a:cs typeface="Arial"/>
              </a:rPr>
              <a:t> and record conclusions on a digital map. </a:t>
            </a:r>
          </a:p>
          <a:p>
            <a:r>
              <a:rPr lang="en-AU" sz="900" dirty="0">
                <a:latin typeface="Arial"/>
                <a:cs typeface="Arial"/>
              </a:rPr>
              <a:t>Students investigate </a:t>
            </a:r>
            <a:r>
              <a:rPr lang="en-AU" sz="900" b="1" dirty="0">
                <a:latin typeface="Arial"/>
                <a:cs typeface="Arial"/>
              </a:rPr>
              <a:t>migration to Australia since Federation</a:t>
            </a:r>
            <a:r>
              <a:rPr lang="en-AU" sz="900" dirty="0">
                <a:latin typeface="Arial"/>
                <a:cs typeface="Arial"/>
              </a:rPr>
              <a:t>, </a:t>
            </a:r>
            <a:r>
              <a:rPr lang="en-AU" sz="900" b="1" dirty="0">
                <a:solidFill>
                  <a:srgbClr val="FF6699"/>
                </a:solidFill>
                <a:latin typeface="Arial"/>
                <a:cs typeface="Arial"/>
              </a:rPr>
              <a:t>including stories of migrants from Asia</a:t>
            </a:r>
            <a:r>
              <a:rPr lang="en-AU" sz="900" dirty="0">
                <a:latin typeface="Arial"/>
                <a:cs typeface="Arial"/>
              </a:rPr>
              <a:t>. Using Australian Bureau of Statistics data, they create graphs to compare historical and contemporary population compositions, identify patterns, and draw inferences about population changes. Students analyse case studies to explain the causes and effects of migration and record their findings on a digital map, highlighting interconnections created by migration. They investigate how </a:t>
            </a:r>
            <a:r>
              <a:rPr lang="en-AU" sz="900" b="1" dirty="0">
                <a:latin typeface="Arial"/>
                <a:cs typeface="Arial"/>
              </a:rPr>
              <a:t>peoples and countries of Asia have contributed to world history and human endeavour, shaping Australia’s identity and communities </a:t>
            </a:r>
            <a:r>
              <a:rPr lang="en-AU" sz="900" dirty="0">
                <a:latin typeface="Arial"/>
                <a:cs typeface="Arial"/>
              </a:rPr>
              <a:t>through cultural, social and economic contributions.</a:t>
            </a:r>
          </a:p>
          <a:p>
            <a:r>
              <a:rPr lang="en-AU" sz="900" dirty="0">
                <a:latin typeface="Arial"/>
                <a:cs typeface="Arial"/>
              </a:rPr>
              <a:t>Students explore how the goods and resources they use connect Australia with the Asia–Pacific region, investigating how individual choices connect them to regional and global economies. They conduct a classroom audit to identify the origin of products and evaluate influences on consumer decisions, such as labelling, origin, cost, sustainability, and ethical considerations. They trace the origins of everyday goods and services, exploring supply chains, imports and exports, to demonstrate how </a:t>
            </a:r>
            <a:r>
              <a:rPr lang="en-AU" sz="900" b="1" dirty="0">
                <a:latin typeface="Arial"/>
                <a:cs typeface="Arial"/>
              </a:rPr>
              <a:t>Australia’s interrelationships with Asia are significant for its economic, cultural and political life, both now and into the future</a:t>
            </a:r>
            <a:r>
              <a:rPr lang="en-AU" sz="900" dirty="0">
                <a:latin typeface="Arial"/>
                <a:cs typeface="Arial"/>
              </a:rPr>
              <a:t>.</a:t>
            </a:r>
          </a:p>
        </p:txBody>
      </p:sp>
    </p:spTree>
    <p:extLst>
      <p:ext uri="{BB962C8B-B14F-4D97-AF65-F5344CB8AC3E}">
        <p14:creationId xmlns:p14="http://schemas.microsoft.com/office/powerpoint/2010/main" val="1250890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9113A-59BA-D075-F083-0096D1680D12}"/>
              </a:ext>
            </a:extLst>
          </p:cNvPr>
          <p:cNvSpPr>
            <a:spLocks noGrp="1"/>
          </p:cNvSpPr>
          <p:nvPr>
            <p:ph type="title"/>
          </p:nvPr>
        </p:nvSpPr>
        <p:spPr/>
        <p:txBody>
          <a:bodyPr>
            <a:normAutofit fontScale="90000"/>
          </a:bodyPr>
          <a:lstStyle/>
          <a:p>
            <a:r>
              <a:rPr lang="en-AU" dirty="0"/>
              <a:t>Language and resources</a:t>
            </a:r>
          </a:p>
        </p:txBody>
      </p:sp>
      <p:sp>
        <p:nvSpPr>
          <p:cNvPr id="8" name="TextBox 7">
            <a:extLst>
              <a:ext uri="{FF2B5EF4-FFF2-40B4-BE49-F238E27FC236}">
                <a16:creationId xmlns:a16="http://schemas.microsoft.com/office/drawing/2014/main" id="{D2EC00C3-4FD1-C39D-5E10-DBEC6FE5BB73}"/>
              </a:ext>
            </a:extLst>
          </p:cNvPr>
          <p:cNvSpPr txBox="1"/>
          <p:nvPr/>
        </p:nvSpPr>
        <p:spPr>
          <a:xfrm>
            <a:off x="342981" y="841789"/>
            <a:ext cx="8480044" cy="3270126"/>
          </a:xfrm>
          <a:prstGeom prst="rect">
            <a:avLst/>
          </a:prstGeom>
          <a:solidFill>
            <a:schemeClr val="bg1"/>
          </a:solidFill>
          <a:ln>
            <a:solidFill>
              <a:schemeClr val="bg1">
                <a:lumMod val="75000"/>
              </a:schemeClr>
            </a:solidFill>
          </a:ln>
        </p:spPr>
        <p:txBody>
          <a:bodyPr wrap="square" lIns="91440" tIns="45720" rIns="91440" bIns="45720" rtlCol="0" anchor="ctr">
            <a:spAutoFit/>
          </a:bodyPr>
          <a:lstStyle/>
          <a:p>
            <a:pPr marL="0" marR="0" lvl="0" indent="0" algn="l" defTabSz="685800" rtl="0" eaLnBrk="1" fontAlgn="auto" latinLnBrk="0" hangingPunct="1">
              <a:spcBef>
                <a:spcPts val="0"/>
              </a:spcBef>
              <a:spcAft>
                <a:spcPts val="0"/>
              </a:spcAft>
              <a:buClrTx/>
              <a:buSzTx/>
              <a:buFontTx/>
              <a:buNone/>
              <a:tabLst/>
              <a:defRPr/>
            </a:pPr>
            <a:r>
              <a:rPr kumimoji="0" lang="en-AU" sz="1050" b="1" i="0" u="none" strike="noStrike" kern="1200" cap="none" spc="0" normalizeH="0" baseline="0" noProof="0" dirty="0">
                <a:ln>
                  <a:noFill/>
                </a:ln>
                <a:solidFill>
                  <a:srgbClr val="000000"/>
                </a:solidFill>
                <a:effectLst/>
                <a:uLnTx/>
                <a:uFillTx/>
                <a:latin typeface="Arial"/>
                <a:ea typeface="+mn-ea"/>
                <a:cs typeface="Arial"/>
              </a:rPr>
              <a:t>Year 6 Unit 2 — Our regional neighbourhood</a:t>
            </a:r>
          </a:p>
          <a:p>
            <a:r>
              <a:rPr lang="en-AU" sz="900" dirty="0"/>
              <a:t>The connections we share across places, cultures and economies influence every facet of our daily lives. From the migration stories that have shaped Australian communities to the goods and services we trade with our Asia–Pacific neighbours, the interconnectedness of our world is central to understanding Australia’s past and present.</a:t>
            </a:r>
          </a:p>
          <a:p>
            <a:r>
              <a:rPr lang="en-AU" sz="900" dirty="0"/>
              <a:t>In this unit, students explore the </a:t>
            </a:r>
            <a:r>
              <a:rPr lang="en-AU" sz="900" b="1" dirty="0"/>
              <a:t>geographical diversity of the Asia–Pacific region</a:t>
            </a:r>
            <a:r>
              <a:rPr lang="en-AU" sz="900" dirty="0"/>
              <a:t>, recognising that the peoples and countries of Asia have a </a:t>
            </a:r>
            <a:r>
              <a:rPr lang="en-AU" sz="900" b="1" dirty="0"/>
              <a:t>rich diversity </a:t>
            </a:r>
            <a:br>
              <a:rPr lang="en-AU" sz="900" b="1" dirty="0"/>
            </a:br>
            <a:r>
              <a:rPr lang="en-AU" sz="900" b="1" dirty="0"/>
              <a:t>of environments, histories and cultures</a:t>
            </a:r>
            <a:r>
              <a:rPr lang="en-AU" sz="900" dirty="0"/>
              <a:t>. They investigate the distribution of population, climate and resources, using online geospatial applications to create a digital map of selected countries, including Australia. When students share findings with peers and annotate their maps, they draw conclusions and consider how these variations influence settlement patterns, ways of living and cultural expression across the region.</a:t>
            </a:r>
          </a:p>
          <a:p>
            <a:r>
              <a:rPr lang="en-AU" sz="900" dirty="0"/>
              <a:t>Students explore the ways their researched country connects with Australia, considering trade, education, tourism and </a:t>
            </a:r>
            <a:r>
              <a:rPr lang="en-AU" sz="900" b="1" dirty="0">
                <a:solidFill>
                  <a:srgbClr val="FF6699"/>
                </a:solidFill>
              </a:rPr>
              <a:t>cultural exchange</a:t>
            </a:r>
            <a:r>
              <a:rPr lang="en-AU" sz="900" dirty="0">
                <a:solidFill>
                  <a:srgbClr val="FF99CC"/>
                </a:solidFill>
              </a:rPr>
              <a:t>. </a:t>
            </a:r>
            <a:r>
              <a:rPr lang="en-AU" sz="900" dirty="0"/>
              <a:t>They explore data sets, media sources and contemporary examples, identifying patterns and trends to explain how these connections reflect the </a:t>
            </a:r>
            <a:r>
              <a:rPr lang="en-AU" sz="900" b="1" dirty="0"/>
              <a:t>global interdependence of peoples and countries in Asia</a:t>
            </a:r>
            <a:r>
              <a:rPr lang="en-AU" sz="900" dirty="0"/>
              <a:t> and record conclusions on their digital map. </a:t>
            </a:r>
          </a:p>
          <a:p>
            <a:r>
              <a:rPr lang="en-AU" sz="900" dirty="0"/>
              <a:t>Students investigate </a:t>
            </a:r>
            <a:r>
              <a:rPr lang="en-AU" sz="900" b="1" dirty="0"/>
              <a:t>migration to Australia since Federation</a:t>
            </a:r>
            <a:r>
              <a:rPr lang="en-AU" sz="900" dirty="0"/>
              <a:t>, </a:t>
            </a:r>
            <a:r>
              <a:rPr lang="en-AU" sz="900" b="1" dirty="0"/>
              <a:t>including stories of migrants from Asia</a:t>
            </a:r>
            <a:r>
              <a:rPr lang="en-AU" sz="900" dirty="0"/>
              <a:t>. </a:t>
            </a:r>
            <a:r>
              <a:rPr lang="en-AU" sz="900" dirty="0">
                <a:solidFill>
                  <a:srgbClr val="FF6699"/>
                </a:solidFill>
              </a:rPr>
              <a:t>Using </a:t>
            </a:r>
            <a:r>
              <a:rPr lang="en-AU" sz="900" b="1" dirty="0">
                <a:solidFill>
                  <a:srgbClr val="FF6699"/>
                </a:solidFill>
              </a:rPr>
              <a:t>Australian Bureau of Statistics data</a:t>
            </a:r>
            <a:r>
              <a:rPr lang="en-AU" sz="900" dirty="0">
                <a:solidFill>
                  <a:srgbClr val="FF6699"/>
                </a:solidFill>
              </a:rPr>
              <a:t>, </a:t>
            </a:r>
            <a:r>
              <a:rPr lang="en-AU" sz="900" dirty="0"/>
              <a:t>they create graphs to compare historical and contemporary population compositions, identify patterns, and draw inferences about population changes. Students analyse case studies to explain the causes and effects of migration and record their findings on a digital map, highlighting interconnections created by migration. They investigate how </a:t>
            </a:r>
            <a:r>
              <a:rPr lang="en-AU" sz="900" b="1" dirty="0"/>
              <a:t>peoples and countries of Asia have contributed to world history and human endeavour, shaping Australia’s identity and communities</a:t>
            </a:r>
            <a:r>
              <a:rPr lang="en-AU" sz="900" dirty="0"/>
              <a:t> through cultural, social and economic contributions.</a:t>
            </a:r>
          </a:p>
          <a:p>
            <a:r>
              <a:rPr lang="en-AU" sz="900" dirty="0"/>
              <a:t>Students explore how the goods and resources they use connect Australia with the Asia–Pacific region, investigating how individual choices connect them to regional and global economies. They conduct a classroom audit to identify the origin of products and evaluate influences on consumer decisions, such as labelling, origin, cost, sustainability, and ethical considerations. They trace the origins of everyday goods and services, exploring supply chains, imports and exports, to demonstrate how </a:t>
            </a:r>
            <a:r>
              <a:rPr lang="en-AU" sz="900" b="1" dirty="0"/>
              <a:t>Australia’s interrelationships with Asia are significant for its economic, cultural and political life, both now and into the future</a:t>
            </a:r>
            <a:r>
              <a:rPr lang="en-AU" sz="900" dirty="0"/>
              <a:t>.</a:t>
            </a:r>
          </a:p>
        </p:txBody>
      </p:sp>
    </p:spTree>
    <p:extLst>
      <p:ext uri="{BB962C8B-B14F-4D97-AF65-F5344CB8AC3E}">
        <p14:creationId xmlns:p14="http://schemas.microsoft.com/office/powerpoint/2010/main" val="21862401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9449F-B092-D9D3-A498-70BC8C3F75AE}"/>
            </a:ext>
          </a:extLst>
        </p:cNvPr>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D90439B7-1B00-7036-61BF-02E957D468CB}"/>
              </a:ext>
            </a:extLst>
          </p:cNvPr>
          <p:cNvGraphicFramePr/>
          <p:nvPr>
            <p:extLst>
              <p:ext uri="{D42A27DB-BD31-4B8C-83A1-F6EECF244321}">
                <p14:modId xmlns:p14="http://schemas.microsoft.com/office/powerpoint/2010/main" val="3792232985"/>
              </p:ext>
            </p:extLst>
          </p:nvPr>
        </p:nvGraphicFramePr>
        <p:xfrm>
          <a:off x="319838" y="717610"/>
          <a:ext cx="8501063" cy="3716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a:extLst>
              <a:ext uri="{FF2B5EF4-FFF2-40B4-BE49-F238E27FC236}">
                <a16:creationId xmlns:a16="http://schemas.microsoft.com/office/drawing/2014/main" id="{2B1A0BDD-B21B-E739-855A-30FA25AF09DF}"/>
              </a:ext>
            </a:extLst>
          </p:cNvPr>
          <p:cNvSpPr>
            <a:spLocks noGrp="1"/>
          </p:cNvSpPr>
          <p:nvPr>
            <p:ph type="title"/>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2400" noProof="0" dirty="0"/>
              <a:t>Outline</a:t>
            </a:r>
          </a:p>
        </p:txBody>
      </p:sp>
    </p:spTree>
    <p:extLst>
      <p:ext uri="{BB962C8B-B14F-4D97-AF65-F5344CB8AC3E}">
        <p14:creationId xmlns:p14="http://schemas.microsoft.com/office/powerpoint/2010/main" val="4057202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CAB89-33E7-E607-C11A-DC7EDC4ACB3B}"/>
              </a:ext>
            </a:extLst>
          </p:cNvPr>
          <p:cNvSpPr>
            <a:spLocks noGrp="1"/>
          </p:cNvSpPr>
          <p:nvPr>
            <p:ph type="title"/>
          </p:nvPr>
        </p:nvSpPr>
        <p:spPr/>
        <p:txBody>
          <a:bodyPr/>
          <a:lstStyle/>
          <a:p>
            <a:r>
              <a:rPr lang="en-AU" dirty="0"/>
              <a:t>Cross-curriculum priorities resources</a:t>
            </a:r>
          </a:p>
        </p:txBody>
      </p:sp>
      <p:pic>
        <p:nvPicPr>
          <p:cNvPr id="5" name="Picture 4">
            <a:extLst>
              <a:ext uri="{FF2B5EF4-FFF2-40B4-BE49-F238E27FC236}">
                <a16:creationId xmlns:a16="http://schemas.microsoft.com/office/drawing/2014/main" id="{BD209918-29E9-F177-BF92-32F88634DF29}"/>
              </a:ext>
            </a:extLst>
          </p:cNvPr>
          <p:cNvPicPr>
            <a:picLocks noChangeAspect="1"/>
          </p:cNvPicPr>
          <p:nvPr/>
        </p:nvPicPr>
        <p:blipFill>
          <a:blip r:embed="rId3"/>
          <a:stretch>
            <a:fillRect/>
          </a:stretch>
        </p:blipFill>
        <p:spPr>
          <a:xfrm>
            <a:off x="327025" y="810552"/>
            <a:ext cx="6506437" cy="3981816"/>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3" name="Graphic 2">
            <a:extLst>
              <a:ext uri="{FF2B5EF4-FFF2-40B4-BE49-F238E27FC236}">
                <a16:creationId xmlns:a16="http://schemas.microsoft.com/office/drawing/2014/main" id="{FE2C2EE5-366F-ADD5-4774-CDB999DEA2DF}"/>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867367" y="3892368"/>
            <a:ext cx="900000" cy="900000"/>
          </a:xfrm>
          <a:prstGeom prst="rect">
            <a:avLst/>
          </a:prstGeom>
        </p:spPr>
      </p:pic>
    </p:spTree>
    <p:extLst>
      <p:ext uri="{BB962C8B-B14F-4D97-AF65-F5344CB8AC3E}">
        <p14:creationId xmlns:p14="http://schemas.microsoft.com/office/powerpoint/2010/main" val="2776090190"/>
      </p:ext>
    </p:extLst>
  </p:cSld>
  <p:clrMapOvr>
    <a:masterClrMapping/>
  </p:clrMapOvr>
  <mc:AlternateContent xmlns:mc="http://schemas.openxmlformats.org/markup-compatibility/2006" xmlns:p14="http://schemas.microsoft.com/office/powerpoint/2010/main">
    <mc:Choice Requires="p14">
      <p:transition spd="slow" p14:dur="2000" advTm="38946"/>
    </mc:Choice>
    <mc:Fallback xmlns="">
      <p:transition spd="slow" advTm="38946"/>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91FFC-0815-89DD-B8DB-68162F740421}"/>
            </a:ext>
          </a:extLst>
        </p:cNvPr>
        <p:cNvGrpSpPr/>
        <p:nvPr/>
      </p:nvGrpSpPr>
      <p:grpSpPr>
        <a:xfrm>
          <a:off x="0" y="0"/>
          <a:ext cx="0" cy="0"/>
          <a:chOff x="0" y="0"/>
          <a:chExt cx="0" cy="0"/>
        </a:xfrm>
      </p:grpSpPr>
      <p:sp>
        <p:nvSpPr>
          <p:cNvPr id="41" name="Text Placeholder 2">
            <a:extLst>
              <a:ext uri="{FF2B5EF4-FFF2-40B4-BE49-F238E27FC236}">
                <a16:creationId xmlns:a16="http://schemas.microsoft.com/office/drawing/2014/main" id="{A2B4E8C3-9069-E005-24DC-8A02032DD84A}"/>
              </a:ext>
            </a:extLst>
          </p:cNvPr>
          <p:cNvSpPr>
            <a:spLocks noGrp="1"/>
          </p:cNvSpPr>
          <p:nvPr>
            <p:ph type="body" idx="1"/>
          </p:nvPr>
        </p:nvSpPr>
        <p:spPr>
          <a:xfrm>
            <a:off x="323528" y="-22123"/>
            <a:ext cx="4103439" cy="619125"/>
          </a:xfrm>
        </p:spPr>
        <p:txBody>
          <a:bodyPr lIns="0" tIns="0" rIns="0" bIns="0">
            <a:normAutofit/>
          </a:bodyPr>
          <a:lstStyle/>
          <a:p>
            <a:r>
              <a:rPr lang="en-AU" sz="2400" dirty="0"/>
              <a:t>Learning goal</a:t>
            </a:r>
          </a:p>
        </p:txBody>
      </p:sp>
      <p:sp>
        <p:nvSpPr>
          <p:cNvPr id="42" name="Content Placeholder 3">
            <a:extLst>
              <a:ext uri="{FF2B5EF4-FFF2-40B4-BE49-F238E27FC236}">
                <a16:creationId xmlns:a16="http://schemas.microsoft.com/office/drawing/2014/main" id="{7E4C2558-666B-D0B3-48E7-FDB460A9D7CB}"/>
              </a:ext>
            </a:extLst>
          </p:cNvPr>
          <p:cNvSpPr>
            <a:spLocks noGrp="1"/>
          </p:cNvSpPr>
          <p:nvPr>
            <p:ph sz="half" idx="2"/>
          </p:nvPr>
        </p:nvSpPr>
        <p:spPr>
          <a:xfrm>
            <a:off x="340040" y="771550"/>
            <a:ext cx="3236077" cy="2608263"/>
          </a:xfrm>
        </p:spPr>
        <p:txBody>
          <a:bodyPr vert="horz" lIns="0" tIns="0" rIns="0" bIns="0" rtlCol="0" anchor="t">
            <a:normAutofit/>
          </a:bodyPr>
          <a:lstStyle/>
          <a:p>
            <a:r>
              <a:rPr lang="en-US" sz="2000" dirty="0">
                <a:effectLst/>
                <a:latin typeface="+mn-lt"/>
                <a:cs typeface="Arial"/>
              </a:rPr>
              <a:t>To </a:t>
            </a:r>
            <a:r>
              <a:rPr lang="en-US" sz="2000" dirty="0">
                <a:solidFill>
                  <a:srgbClr val="000000"/>
                </a:solidFill>
                <a:latin typeface="Arial"/>
                <a:cs typeface="Arial"/>
              </a:rPr>
              <a:t>develop a deeper understanding and build confidence when embedding the </a:t>
            </a:r>
            <a:r>
              <a:rPr lang="en-US" sz="2000" b="1" dirty="0">
                <a:solidFill>
                  <a:srgbClr val="000000"/>
                </a:solidFill>
                <a:latin typeface="Arial"/>
                <a:cs typeface="Arial"/>
              </a:rPr>
              <a:t>Asia and Australia’s engagement with Asia CCP</a:t>
            </a:r>
            <a:r>
              <a:rPr lang="en-US" sz="2000" dirty="0">
                <a:solidFill>
                  <a:srgbClr val="000000"/>
                </a:solidFill>
                <a:latin typeface="Arial"/>
                <a:cs typeface="Arial"/>
              </a:rPr>
              <a:t> into planning</a:t>
            </a:r>
            <a:r>
              <a:rPr lang="en-US" sz="2000" dirty="0">
                <a:latin typeface="Arial"/>
                <a:cs typeface="Arial"/>
              </a:rPr>
              <a:t>.</a:t>
            </a:r>
            <a:endParaRPr lang="en-US" sz="2000" dirty="0">
              <a:effectLst/>
              <a:latin typeface="Arial"/>
              <a:cs typeface="Arial"/>
            </a:endParaRPr>
          </a:p>
        </p:txBody>
      </p:sp>
      <p:sp>
        <p:nvSpPr>
          <p:cNvPr id="43" name="Text Placeholder 4">
            <a:extLst>
              <a:ext uri="{FF2B5EF4-FFF2-40B4-BE49-F238E27FC236}">
                <a16:creationId xmlns:a16="http://schemas.microsoft.com/office/drawing/2014/main" id="{A2471CE8-32E5-920D-FA35-7AE28997BC8B}"/>
              </a:ext>
            </a:extLst>
          </p:cNvPr>
          <p:cNvSpPr>
            <a:spLocks noGrp="1"/>
          </p:cNvSpPr>
          <p:nvPr>
            <p:ph type="body" sz="quarter" idx="3"/>
          </p:nvPr>
        </p:nvSpPr>
        <p:spPr>
          <a:xfrm>
            <a:off x="4283975" y="-22123"/>
            <a:ext cx="4160955" cy="619125"/>
          </a:xfrm>
        </p:spPr>
        <p:txBody>
          <a:bodyPr lIns="0" tIns="0" rIns="0" bIns="0">
            <a:normAutofit/>
          </a:bodyPr>
          <a:lstStyle/>
          <a:p>
            <a:r>
              <a:rPr lang="en-AU" sz="2400" dirty="0"/>
              <a:t>Success criteria</a:t>
            </a:r>
          </a:p>
        </p:txBody>
      </p:sp>
      <p:cxnSp>
        <p:nvCxnSpPr>
          <p:cNvPr id="45" name="Straight Connector 44">
            <a:extLst>
              <a:ext uri="{FF2B5EF4-FFF2-40B4-BE49-F238E27FC236}">
                <a16:creationId xmlns:a16="http://schemas.microsoft.com/office/drawing/2014/main" id="{64D19059-0015-03C3-F762-643F08554059}"/>
              </a:ext>
            </a:extLst>
          </p:cNvPr>
          <p:cNvCxnSpPr>
            <a:cxnSpLocks/>
          </p:cNvCxnSpPr>
          <p:nvPr/>
        </p:nvCxnSpPr>
        <p:spPr bwMode="auto">
          <a:xfrm>
            <a:off x="3886035" y="771550"/>
            <a:ext cx="0" cy="3365884"/>
          </a:xfrm>
          <a:prstGeom prst="line">
            <a:avLst/>
          </a:prstGeom>
          <a:ln w="19050" cap="flat" cmpd="sng" algn="ctr">
            <a:solidFill>
              <a:schemeClr val="bg2"/>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2"/>
          </a:lnRef>
          <a:fillRef idx="0">
            <a:schemeClr val="accent2"/>
          </a:fillRef>
          <a:effectRef idx="0">
            <a:schemeClr val="accent2"/>
          </a:effectRef>
          <a:fontRef idx="minor">
            <a:schemeClr val="tx1"/>
          </a:fontRef>
        </p:style>
      </p:cxnSp>
      <p:sp>
        <p:nvSpPr>
          <p:cNvPr id="5" name="Content Placeholder 5">
            <a:extLst>
              <a:ext uri="{FF2B5EF4-FFF2-40B4-BE49-F238E27FC236}">
                <a16:creationId xmlns:a16="http://schemas.microsoft.com/office/drawing/2014/main" id="{7551FA2D-4C18-FE58-C799-973DA6FF3C6C}"/>
              </a:ext>
            </a:extLst>
          </p:cNvPr>
          <p:cNvSpPr txBox="1">
            <a:spLocks/>
          </p:cNvSpPr>
          <p:nvPr/>
        </p:nvSpPr>
        <p:spPr>
          <a:xfrm>
            <a:off x="4283975" y="771550"/>
            <a:ext cx="4434511" cy="4032448"/>
          </a:xfrm>
          <a:prstGeom prst="rect">
            <a:avLst/>
          </a:prstGeom>
        </p:spPr>
        <p:txBody>
          <a:bodyPr vert="horz" lIns="0" tIns="0" rIns="0" bIns="0" rtlCol="0" anchor="t">
            <a:noAutofit/>
          </a:bodyPr>
          <a:lstStyle>
            <a:lvl1pPr marL="0" indent="0" algn="l" defTabSz="914400" rtl="0" eaLnBrk="1" latinLnBrk="0" hangingPunct="1">
              <a:lnSpc>
                <a:spcPct val="100000"/>
              </a:lnSpc>
              <a:spcBef>
                <a:spcPts val="600"/>
              </a:spcBef>
              <a:buFontTx/>
              <a:buNone/>
              <a:defRPr sz="16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100"/>
              </a:spcBef>
              <a:buFont typeface="Calibri" panose="020F050202020403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100"/>
              </a:spcBef>
              <a:buFont typeface="Calibri" panose="020F050202020403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1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100"/>
              </a:spcBef>
              <a:buFontTx/>
              <a:buNone/>
              <a:defRPr sz="16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eaLnBrk="0" fontAlgn="base" hangingPunct="0">
              <a:spcAft>
                <a:spcPct val="0"/>
              </a:spcAft>
              <a:defRPr/>
            </a:pPr>
            <a:r>
              <a:rPr lang="en-AU" sz="2000" dirty="0">
                <a:solidFill>
                  <a:srgbClr val="000000"/>
                </a:solidFill>
                <a:latin typeface="Arial"/>
                <a:cs typeface="Arial"/>
              </a:rPr>
              <a:t>You will know you are successful if you can:</a:t>
            </a:r>
          </a:p>
          <a:p>
            <a:pPr marL="285750" indent="-285750" eaLnBrk="0" hangingPunct="0">
              <a:buFont typeface="Arial" panose="020B0604020202020204" pitchFamily="34" charset="0"/>
              <a:buChar char="•"/>
              <a:defRPr/>
            </a:pPr>
            <a:r>
              <a:rPr lang="en-US" sz="2000" dirty="0">
                <a:latin typeface="Arial"/>
                <a:cs typeface="Arial"/>
              </a:rPr>
              <a:t>understand the purpose and structure of this CCP </a:t>
            </a:r>
          </a:p>
          <a:p>
            <a:pPr marL="285750" indent="-285750" eaLnBrk="0" hangingPunct="0">
              <a:buFont typeface="Arial" panose="020B0604020202020204" pitchFamily="34" charset="0"/>
              <a:buChar char="•"/>
              <a:defRPr/>
            </a:pPr>
            <a:r>
              <a:rPr lang="en-US" sz="2000" dirty="0">
                <a:latin typeface="Arial"/>
                <a:cs typeface="Arial"/>
              </a:rPr>
              <a:t>identify strategies to embed the </a:t>
            </a:r>
            <a:r>
              <a:rPr lang="en-US" sz="2000" b="1" dirty="0">
                <a:latin typeface="Arial"/>
                <a:cs typeface="Arial"/>
              </a:rPr>
              <a:t>Asia and Australia’s engagement with Asia CCP </a:t>
            </a:r>
            <a:r>
              <a:rPr lang="en-US" sz="2000" dirty="0">
                <a:latin typeface="Arial"/>
                <a:cs typeface="Arial"/>
              </a:rPr>
              <a:t>in curriculum planning</a:t>
            </a:r>
            <a:endParaRPr lang="en-US" sz="2000" b="1" dirty="0">
              <a:latin typeface="Arial"/>
              <a:cs typeface="Arial"/>
            </a:endParaRPr>
          </a:p>
          <a:p>
            <a:pPr marL="285750" indent="-285750" eaLnBrk="0" hangingPunct="0">
              <a:buFont typeface="Arial" panose="020B0604020202020204" pitchFamily="34" charset="0"/>
              <a:buChar char="•"/>
              <a:defRPr/>
            </a:pPr>
            <a:r>
              <a:rPr lang="en-US" sz="2000" dirty="0">
                <a:latin typeface="Arial"/>
                <a:cs typeface="Arial"/>
              </a:rPr>
              <a:t>use QCAA resources to inform </a:t>
            </a:r>
            <a:br>
              <a:rPr lang="en-US" sz="2000" dirty="0"/>
            </a:br>
            <a:r>
              <a:rPr lang="en-US" sz="2000" dirty="0">
                <a:latin typeface="Arial"/>
                <a:cs typeface="Arial"/>
              </a:rPr>
              <a:t>and support planning.</a:t>
            </a:r>
            <a:endParaRPr lang="en-AU" sz="2000" dirty="0">
              <a:solidFill>
                <a:srgbClr val="000000"/>
              </a:solidFill>
              <a:latin typeface="Arial"/>
              <a:cs typeface="Arial"/>
            </a:endParaRPr>
          </a:p>
        </p:txBody>
      </p:sp>
    </p:spTree>
    <p:extLst>
      <p:ext uri="{BB962C8B-B14F-4D97-AF65-F5344CB8AC3E}">
        <p14:creationId xmlns:p14="http://schemas.microsoft.com/office/powerpoint/2010/main" val="13543001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522673D-1299-4913-B1C0-BE13247782DA}"/>
              </a:ext>
            </a:extLst>
          </p:cNvPr>
          <p:cNvSpPr>
            <a:spLocks noGrp="1"/>
          </p:cNvSpPr>
          <p:nvPr>
            <p:ph idx="1"/>
          </p:nvPr>
        </p:nvSpPr>
        <p:spPr>
          <a:xfrm>
            <a:off x="327025" y="771550"/>
            <a:ext cx="8496000" cy="2988000"/>
          </a:xfrm>
        </p:spPr>
        <p:txBody>
          <a:bodyPr vert="horz" lIns="0" tIns="0" rIns="0" bIns="0" rtlCol="0">
            <a:normAutofit/>
          </a:bodyPr>
          <a:lstStyle/>
          <a:p>
            <a:pPr>
              <a:lnSpc>
                <a:spcPct val="90000"/>
              </a:lnSpc>
            </a:pPr>
            <a:r>
              <a:rPr lang="en-US" sz="1200" dirty="0"/>
              <a:t>Australian Curriculum Assessment and Reporting Authority. (n.d.). </a:t>
            </a:r>
            <a:r>
              <a:rPr lang="en-US" sz="1200" i="1" dirty="0"/>
              <a:t>Cross-curriculum downloads</a:t>
            </a:r>
            <a:r>
              <a:rPr lang="en-US" sz="1200" dirty="0"/>
              <a:t>. Australian Curriculum. Australian Curriculum Assessment and Reporting Authority. </a:t>
            </a:r>
            <a:r>
              <a:rPr lang="en-AU" sz="1200" dirty="0">
                <a:solidFill>
                  <a:srgbClr val="000000"/>
                </a:solidFill>
                <a:latin typeface="Arial" charset="0"/>
                <a:cs typeface="+mn-cs"/>
                <a:hlinkClick r:id="rId3"/>
              </a:rPr>
              <a:t>https://v9.australiancurriculum.edu.au/downloads/cross-curriculum-priorities#accordion-00dfddc453-item-c84c8658c0</a:t>
            </a:r>
            <a:r>
              <a:rPr lang="en-AU" sz="1200" dirty="0">
                <a:solidFill>
                  <a:srgbClr val="000000"/>
                </a:solidFill>
                <a:latin typeface="Arial" charset="0"/>
                <a:cs typeface="+mn-cs"/>
              </a:rPr>
              <a:t>.</a:t>
            </a:r>
            <a:r>
              <a:rPr lang="en-US" sz="1200" dirty="0"/>
              <a:t> </a:t>
            </a:r>
          </a:p>
        </p:txBody>
      </p:sp>
      <p:sp>
        <p:nvSpPr>
          <p:cNvPr id="3" name="Title 2">
            <a:extLst>
              <a:ext uri="{FF2B5EF4-FFF2-40B4-BE49-F238E27FC236}">
                <a16:creationId xmlns:a16="http://schemas.microsoft.com/office/drawing/2014/main" id="{4A507BC5-134A-FD6C-A23A-A0CD05C06296}"/>
              </a:ext>
            </a:extLst>
          </p:cNvPr>
          <p:cNvSpPr>
            <a:spLocks noGrp="1"/>
          </p:cNvSpPr>
          <p:nvPr>
            <p:ph type="title"/>
          </p:nvPr>
        </p:nvSpPr>
        <p:spPr/>
        <p:txBody>
          <a:bodyPr/>
          <a:lstStyle/>
          <a:p>
            <a:r>
              <a:rPr lang="en-AU" dirty="0"/>
              <a:t>References</a:t>
            </a:r>
          </a:p>
        </p:txBody>
      </p:sp>
    </p:spTree>
    <p:extLst>
      <p:ext uri="{BB962C8B-B14F-4D97-AF65-F5344CB8AC3E}">
        <p14:creationId xmlns:p14="http://schemas.microsoft.com/office/powerpoint/2010/main" val="230377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Acknowledgments</a:t>
            </a:r>
          </a:p>
        </p:txBody>
      </p:sp>
      <p:sp>
        <p:nvSpPr>
          <p:cNvPr id="3" name="Content Placeholder 2"/>
          <p:cNvSpPr>
            <a:spLocks noGrp="1"/>
          </p:cNvSpPr>
          <p:nvPr>
            <p:ph idx="1"/>
          </p:nvPr>
        </p:nvSpPr>
        <p:spPr/>
        <p:txBody>
          <a:bodyPr>
            <a:noAutofit/>
          </a:bodyPr>
          <a:lstStyle/>
          <a:p>
            <a:pPr fontAlgn="auto">
              <a:lnSpc>
                <a:spcPct val="110000"/>
              </a:lnSpc>
              <a:spcAft>
                <a:spcPts val="0"/>
              </a:spcAft>
            </a:pPr>
            <a:r>
              <a:rPr lang="en-US" sz="1100" dirty="0"/>
              <a:t>Third-party copyright material, and QCAA material not covered by the CC BY licence is listed below:</a:t>
            </a:r>
          </a:p>
          <a:p>
            <a:pPr marL="228600" indent="-228600" fontAlgn="auto">
              <a:spcAft>
                <a:spcPts val="0"/>
              </a:spcAft>
              <a:buFont typeface="+mj-lt"/>
              <a:buAutoNum type="arabicPeriod"/>
            </a:pPr>
            <a:r>
              <a:rPr lang="en-US" sz="1100" dirty="0">
                <a:solidFill>
                  <a:srgbClr val="111111"/>
                </a:solidFill>
                <a:ea typeface="Times New Roman" panose="02020603050405020304" pitchFamily="18" charset="0"/>
              </a:rPr>
              <a:t>Queensland Government coat of arms, and the QCAA and QSA trademarks may not be reproduced without permission.</a:t>
            </a:r>
          </a:p>
          <a:p>
            <a:pPr marL="228600" indent="-228600">
              <a:buFont typeface="+mj-lt"/>
              <a:buAutoNum type="arabicPeriod"/>
            </a:pPr>
            <a:r>
              <a:rPr lang="en-AU" sz="1100" dirty="0">
                <a:solidFill>
                  <a:srgbClr val="111111"/>
                </a:solidFill>
                <a:ea typeface="Times New Roman" panose="02020603050405020304" pitchFamily="18" charset="0"/>
              </a:rPr>
              <a:t>Unless otherwise indicated, material from Australian Curriculum is © ACARA 2010–present, licensed </a:t>
            </a:r>
            <a:r>
              <a:rPr lang="en-AU" sz="1100" u="sng" dirty="0">
                <a:solidFill>
                  <a:srgbClr val="2D7FF9"/>
                </a:solidFill>
                <a:ea typeface="Times New Roman" panose="02020603050405020304" pitchFamily="18" charset="0"/>
                <a:hlinkClick r:id="rId3"/>
              </a:rPr>
              <a:t>CC BY 4.0</a:t>
            </a:r>
            <a:r>
              <a:rPr lang="en-AU" sz="1100" dirty="0">
                <a:solidFill>
                  <a:srgbClr val="111111"/>
                </a:solidFill>
                <a:ea typeface="Times New Roman" panose="02020603050405020304" pitchFamily="18" charset="0"/>
              </a:rPr>
              <a:t>. For the latest information and additional terms of use, see the </a:t>
            </a:r>
            <a:r>
              <a:rPr lang="en-AU" sz="1100" u="sng" dirty="0">
                <a:solidFill>
                  <a:srgbClr val="2D7FF9"/>
                </a:solidFill>
                <a:ea typeface="Times New Roman" panose="02020603050405020304" pitchFamily="18" charset="0"/>
                <a:hlinkClick r:id="rId4"/>
              </a:rPr>
              <a:t>Australian Curriculum website</a:t>
            </a:r>
            <a:r>
              <a:rPr lang="en-AU" sz="1100" dirty="0">
                <a:solidFill>
                  <a:srgbClr val="111111"/>
                </a:solidFill>
                <a:ea typeface="Times New Roman" panose="02020603050405020304" pitchFamily="18" charset="0"/>
              </a:rPr>
              <a:t> and its </a:t>
            </a:r>
            <a:r>
              <a:rPr lang="en-AU" sz="1100" u="sng" dirty="0">
                <a:solidFill>
                  <a:srgbClr val="2D7FF9"/>
                </a:solidFill>
                <a:ea typeface="Times New Roman" panose="02020603050405020304" pitchFamily="18" charset="0"/>
                <a:hlinkClick r:id="rId5"/>
              </a:rPr>
              <a:t>copyright notice</a:t>
            </a:r>
            <a:r>
              <a:rPr lang="en-US" sz="1100" dirty="0"/>
              <a:t>.</a:t>
            </a:r>
          </a:p>
          <a:p>
            <a:pPr marL="228600" indent="-228600" fontAlgn="auto">
              <a:spcAft>
                <a:spcPts val="0"/>
              </a:spcAft>
              <a:buFont typeface="+mj-lt"/>
              <a:buAutoNum type="arabicPeriod"/>
            </a:pPr>
            <a:r>
              <a:rPr lang="en-US" sz="1100" dirty="0"/>
              <a:t>Student and staff images have been used with permission.</a:t>
            </a:r>
          </a:p>
          <a:p>
            <a:pPr marL="228600" indent="-228600">
              <a:buFont typeface="+mj-lt"/>
              <a:buAutoNum type="arabicPeriod"/>
            </a:pPr>
            <a:r>
              <a:rPr lang="en-US" sz="1100" dirty="0"/>
              <a:t>The three-dimensional curriculum diagram, and other ACARA graphics are a Conceptual Framework diagram and First framework (Living communities) diagram is ‘Excluded Material’ used under the terms of the Australian Curriculum and its copyright notice and is not modified. © Australian Curriculum, Assessment and Reporting Authority (ACARA) 2009 to present, unless otherwise indicated. You may view, download, display, print, reproduce (such as by making photocopies) and distribute these Excluded Materials in unaltered form only for your personal, non-commercial educational purposes or for the non-commercial educational purposes of your organisation, provided that you make others aware it can only be used for these purposes and attribute ACARA as the source of the Excluded Material. For the avoidance of doubt, this means that you cannot edit, modify or adapt any of these materials, and you cannot sub-license any of these materials to others. Apart from any uses permitted under the Copyright Act 1968 (Cth), and those explicitly granted above, all other rights are reserved by ACARA. If you want to use such material in a manner that is outside this restrictive licence, you must request permission from ACARA by submitting a request through the </a:t>
            </a:r>
            <a:r>
              <a:rPr lang="en-US" sz="1100" dirty="0">
                <a:hlinkClick r:id="rId6"/>
              </a:rPr>
              <a:t>online enquiry form</a:t>
            </a:r>
            <a:r>
              <a:rPr lang="en-US" sz="1100" dirty="0"/>
              <a:t>.</a:t>
            </a:r>
          </a:p>
          <a:p>
            <a:pPr marL="228600" indent="-228600">
              <a:buFont typeface="+mj-lt"/>
              <a:buAutoNum type="arabicPeriod"/>
            </a:pPr>
            <a:r>
              <a:rPr lang="en-US" sz="1100" dirty="0"/>
              <a:t>Clker-Free-Vector-Images. (2012). Download Australia, Map, Continent. Royalty-Free Vector Graphic. Pixabay.Com. https://pixabay.com/vectors/australia-map-continent-earth-23522/</a:t>
            </a:r>
          </a:p>
          <a:p>
            <a:pPr marL="288000" indent="-288000" fontAlgn="auto">
              <a:spcAft>
                <a:spcPts val="0"/>
              </a:spcAft>
              <a:buFont typeface="+mj-lt"/>
              <a:buAutoNum type="arabicPeriod"/>
            </a:pPr>
            <a:endParaRPr lang="en-US" sz="900" dirty="0"/>
          </a:p>
          <a:p>
            <a:endParaRPr lang="en-US" sz="1000" dirty="0"/>
          </a:p>
          <a:p>
            <a:endParaRPr lang="en-US" sz="1000" dirty="0"/>
          </a:p>
          <a:p>
            <a:pPr marL="228600" indent="-228600">
              <a:buFont typeface="+mj-lt"/>
              <a:buAutoNum type="arabicPeriod"/>
            </a:pPr>
            <a:endParaRPr lang="en-US" sz="1050" dirty="0"/>
          </a:p>
        </p:txBody>
      </p:sp>
    </p:spTree>
    <p:extLst>
      <p:ext uri="{BB962C8B-B14F-4D97-AF65-F5344CB8AC3E}">
        <p14:creationId xmlns:p14="http://schemas.microsoft.com/office/powerpoint/2010/main" val="23805184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E40473FA-EE1A-4320-9E4F-EE3F779A53CD}"/>
              </a:ext>
            </a:extLst>
          </p:cNvPr>
          <p:cNvSpPr>
            <a:spLocks noGrp="1"/>
          </p:cNvSpPr>
          <p:nvPr>
            <p:ph sz="quarter" idx="11"/>
          </p:nvPr>
        </p:nvSpPr>
        <p:spPr>
          <a:xfrm>
            <a:off x="323528" y="843558"/>
            <a:ext cx="8496000" cy="3644305"/>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dirty="0"/>
              <a:t>                © State of Queensland (QCAA) </a:t>
            </a:r>
            <a:r>
              <a:rPr lang="en-AU" dirty="0"/>
              <a:t>2026</a:t>
            </a:r>
          </a:p>
          <a:p>
            <a:r>
              <a:rPr lang="en-AU" dirty="0"/>
              <a:t>Licence: </a:t>
            </a:r>
            <a:r>
              <a:rPr lang="en-AU" dirty="0">
                <a:hlinkClick r:id="rId3"/>
              </a:rPr>
              <a:t>https://creativecommons.org/licenses/by/4.0</a:t>
            </a:r>
            <a:r>
              <a:rPr lang="en-AU" dirty="0"/>
              <a:t> | Copyright notice: </a:t>
            </a:r>
            <a:r>
              <a:rPr lang="en-AU" dirty="0">
                <a:hlinkClick r:id="rId4"/>
              </a:rPr>
              <a:t>www.qcaa.qld.edu.au/copyright</a:t>
            </a:r>
            <a:r>
              <a:rPr lang="en-AU" dirty="0"/>
              <a:t> — lists the full terms and conditions, which specify certain exceptions to the licence. | </a:t>
            </a:r>
            <a:br>
              <a:rPr lang="en-AU" dirty="0"/>
            </a:br>
            <a:r>
              <a:rPr lang="en-US" dirty="0"/>
              <a:t>Attribution (include the link): ©</a:t>
            </a:r>
            <a:r>
              <a:rPr lang="en-AU" dirty="0"/>
              <a:t> </a:t>
            </a:r>
            <a:r>
              <a:rPr lang="en-US" dirty="0"/>
              <a:t>State</a:t>
            </a:r>
            <a:r>
              <a:rPr lang="en-AU" dirty="0"/>
              <a:t> </a:t>
            </a:r>
            <a:r>
              <a:rPr lang="en-US" dirty="0"/>
              <a:t>of</a:t>
            </a:r>
            <a:r>
              <a:rPr lang="en-AU" dirty="0"/>
              <a:t> </a:t>
            </a:r>
            <a:r>
              <a:rPr lang="en-US" dirty="0"/>
              <a:t>Queensland</a:t>
            </a:r>
            <a:r>
              <a:rPr lang="en-AU" dirty="0"/>
              <a:t> </a:t>
            </a:r>
            <a:r>
              <a:rPr lang="en-US" dirty="0"/>
              <a:t>(QCAA)</a:t>
            </a:r>
            <a:r>
              <a:rPr lang="en-AU" dirty="0"/>
              <a:t> 2026 </a:t>
            </a:r>
            <a:r>
              <a:rPr lang="en-AU" dirty="0">
                <a:hlinkClick r:id="rId4"/>
              </a:rPr>
              <a:t>www.qcaa.qld.edu.au/copyright</a:t>
            </a:r>
            <a:r>
              <a:rPr lang="en-AU" dirty="0"/>
              <a:t>.</a:t>
            </a:r>
          </a:p>
          <a:p>
            <a:r>
              <a:rPr lang="en-US" dirty="0"/>
              <a:t>Other copyright material in this presentation is listed on the previous slide/s. </a:t>
            </a:r>
          </a:p>
          <a:p>
            <a:endParaRPr lang="en-AU" dirty="0"/>
          </a:p>
        </p:txBody>
      </p:sp>
      <p:sp>
        <p:nvSpPr>
          <p:cNvPr id="6" name="Title 5">
            <a:extLst>
              <a:ext uri="{FF2B5EF4-FFF2-40B4-BE49-F238E27FC236}">
                <a16:creationId xmlns:a16="http://schemas.microsoft.com/office/drawing/2014/main" id="{932E0371-5C7E-8F75-89B5-1748E67C3604}"/>
              </a:ext>
            </a:extLst>
          </p:cNvPr>
          <p:cNvSpPr>
            <a:spLocks noGrp="1"/>
          </p:cNvSpPr>
          <p:nvPr>
            <p:ph type="title"/>
          </p:nvPr>
        </p:nvSpPr>
        <p:spPr/>
        <p:txBody>
          <a:bodyPr/>
          <a:lstStyle/>
          <a:p>
            <a:r>
              <a:rPr lang="en-AU" dirty="0"/>
              <a:t>Copyright notice</a:t>
            </a:r>
          </a:p>
        </p:txBody>
      </p:sp>
    </p:spTree>
    <p:extLst>
      <p:ext uri="{BB962C8B-B14F-4D97-AF65-F5344CB8AC3E}">
        <p14:creationId xmlns:p14="http://schemas.microsoft.com/office/powerpoint/2010/main" val="22106486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7791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31313-D68C-35E4-71A1-8B8FB638CC47}"/>
            </a:ext>
          </a:extLst>
        </p:cNvPr>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9BD50987-FF0D-EFCF-A6F2-F616BCA7983C}"/>
              </a:ext>
            </a:extLst>
          </p:cNvPr>
          <p:cNvGraphicFramePr>
            <a:graphicFrameLocks/>
          </p:cNvGraphicFramePr>
          <p:nvPr>
            <p:extLst>
              <p:ext uri="{D42A27DB-BD31-4B8C-83A1-F6EECF244321}">
                <p14:modId xmlns:p14="http://schemas.microsoft.com/office/powerpoint/2010/main" val="80263529"/>
              </p:ext>
            </p:extLst>
          </p:nvPr>
        </p:nvGraphicFramePr>
        <p:xfrm>
          <a:off x="226803" y="717610"/>
          <a:ext cx="8501063" cy="3716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a:extLst>
              <a:ext uri="{FF2B5EF4-FFF2-40B4-BE49-F238E27FC236}">
                <a16:creationId xmlns:a16="http://schemas.microsoft.com/office/drawing/2014/main" id="{A89E3131-C681-7CF8-F52F-3785A3F1AB66}"/>
              </a:ext>
            </a:extLst>
          </p:cNvPr>
          <p:cNvSpPr>
            <a:spLocks noGrp="1"/>
          </p:cNvSpPr>
          <p:nvPr>
            <p:ph type="title"/>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2400" noProof="0" dirty="0"/>
              <a:t>Outline</a:t>
            </a:r>
          </a:p>
        </p:txBody>
      </p:sp>
    </p:spTree>
    <p:extLst>
      <p:ext uri="{BB962C8B-B14F-4D97-AF65-F5344CB8AC3E}">
        <p14:creationId xmlns:p14="http://schemas.microsoft.com/office/powerpoint/2010/main" val="2447829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91869-B2DD-456B-9356-584E55ADF614}"/>
              </a:ext>
            </a:extLst>
          </p:cNvPr>
          <p:cNvSpPr>
            <a:spLocks noGrp="1"/>
          </p:cNvSpPr>
          <p:nvPr>
            <p:ph type="title"/>
          </p:nvPr>
        </p:nvSpPr>
        <p:spPr/>
        <p:txBody>
          <a:bodyPr/>
          <a:lstStyle/>
          <a:p>
            <a:r>
              <a:rPr lang="en-AU" dirty="0">
                <a:latin typeface="Arial"/>
                <a:cs typeface="Arial"/>
              </a:rPr>
              <a:t>Three-dimensional </a:t>
            </a:r>
            <a:r>
              <a:rPr lang="en-US" dirty="0"/>
              <a:t>Australian Curriculum Version 9.0 </a:t>
            </a:r>
            <a:endParaRPr lang="en-AU" dirty="0">
              <a:latin typeface="Arial"/>
              <a:cs typeface="Arial"/>
            </a:endParaRPr>
          </a:p>
        </p:txBody>
      </p:sp>
      <p:sp>
        <p:nvSpPr>
          <p:cNvPr id="3" name="Text Placeholder 4">
            <a:extLst>
              <a:ext uri="{FF2B5EF4-FFF2-40B4-BE49-F238E27FC236}">
                <a16:creationId xmlns:a16="http://schemas.microsoft.com/office/drawing/2014/main" id="{32F7E7DB-8A75-B0FD-B9F2-4B5DCEFD0FD0}"/>
              </a:ext>
            </a:extLst>
          </p:cNvPr>
          <p:cNvSpPr txBox="1">
            <a:spLocks/>
          </p:cNvSpPr>
          <p:nvPr/>
        </p:nvSpPr>
        <p:spPr>
          <a:xfrm>
            <a:off x="327121" y="4505480"/>
            <a:ext cx="8752842" cy="358337"/>
          </a:xfrm>
          <a:prstGeom prst="rect">
            <a:avLst/>
          </a:prstGeom>
        </p:spPr>
        <p:txBody>
          <a:bodyPr lIns="91440" tIns="45720" rIns="91440" bIns="45720" anchor="t"/>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fontAlgn="auto">
              <a:spcAft>
                <a:spcPts val="0"/>
              </a:spcAft>
              <a:defRPr/>
            </a:pPr>
            <a:r>
              <a:rPr kumimoji="0" lang="en-AU" sz="700" b="1" i="0" u="none" strike="noStrike" kern="1200" cap="none" spc="0" normalizeH="0" baseline="0" noProof="0" dirty="0">
                <a:ln>
                  <a:noFill/>
                </a:ln>
                <a:effectLst/>
                <a:uLnTx/>
                <a:uFillTx/>
                <a:latin typeface="Arial"/>
                <a:cs typeface="Arial"/>
              </a:rPr>
              <a:t>Source:</a:t>
            </a:r>
            <a:r>
              <a:rPr lang="en-AU" sz="700" b="1" dirty="0">
                <a:solidFill>
                  <a:srgbClr val="000000"/>
                </a:solidFill>
                <a:latin typeface="Arial"/>
                <a:cs typeface="Arial"/>
              </a:rPr>
              <a:t> </a:t>
            </a:r>
            <a:r>
              <a:rPr lang="en-US" sz="700" dirty="0">
                <a:solidFill>
                  <a:srgbClr val="000000"/>
                </a:solidFill>
                <a:latin typeface="Arial"/>
                <a:cs typeface="Arial"/>
              </a:rPr>
              <a:t>[v9] ACARA from Summary overview (video) </a:t>
            </a:r>
            <a:r>
              <a:rPr lang="en-US" sz="700" dirty="0">
                <a:solidFill>
                  <a:srgbClr val="000000"/>
                </a:solidFill>
                <a:latin typeface="Arial"/>
                <a:cs typeface="Arial"/>
                <a:hlinkClick r:id="rId3">
                  <a:extLst>
                    <a:ext uri="{A12FA001-AC4F-418D-AE19-62706E023703}">
                      <ahyp:hlinkClr xmlns:ahyp="http://schemas.microsoft.com/office/drawing/2018/hyperlinkcolor" val="tx"/>
                    </a:ext>
                  </a:extLst>
                </a:hlinkClick>
              </a:rPr>
              <a:t>https://v9.australiancurriculum.edu.au/help/website-tour</a:t>
            </a:r>
            <a:endParaRPr lang="en-AU" sz="900" dirty="0">
              <a:solidFill>
                <a:srgbClr val="0000EE"/>
              </a:solidFill>
              <a:highlight>
                <a:srgbClr val="FFFFFF"/>
              </a:highlight>
              <a:latin typeface="Segoe UI"/>
              <a:cs typeface="Segoe UI"/>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AU" sz="400" b="0" i="0" u="none" strike="noStrike" kern="1200" cap="none" spc="0" normalizeH="0" baseline="0" noProof="0" dirty="0">
                <a:ln>
                  <a:noFill/>
                </a:ln>
                <a:solidFill>
                  <a:schemeClr val="bg1">
                    <a:lumMod val="85000"/>
                  </a:schemeClr>
                </a:solidFill>
                <a:effectLst/>
                <a:uLnTx/>
                <a:uFillTx/>
                <a:latin typeface="Arial" panose="020B0604020202020204" pitchFamily="34" charset="0"/>
                <a:ea typeface="+mn-ea"/>
                <a:cs typeface="Arial" panose="020B0604020202020204" pitchFamily="34" charset="0"/>
              </a:rPr>
              <a:t> </a:t>
            </a:r>
          </a:p>
        </p:txBody>
      </p:sp>
      <p:pic>
        <p:nvPicPr>
          <p:cNvPr id="8" name="Content Placeholder 5">
            <a:extLst>
              <a:ext uri="{FF2B5EF4-FFF2-40B4-BE49-F238E27FC236}">
                <a16:creationId xmlns:a16="http://schemas.microsoft.com/office/drawing/2014/main" id="{4F048782-C4ED-82FE-1359-D111E12532B3}"/>
              </a:ext>
            </a:extLst>
          </p:cNvPr>
          <p:cNvPicPr>
            <a:picLocks noChangeAspect="1"/>
          </p:cNvPicPr>
          <p:nvPr/>
        </p:nvPicPr>
        <p:blipFill rotWithShape="1">
          <a:blip r:embed="rId4"/>
          <a:srcRect l="3018" t="3709" r="5533" b="5942"/>
          <a:stretch/>
        </p:blipFill>
        <p:spPr>
          <a:xfrm>
            <a:off x="1576797" y="759838"/>
            <a:ext cx="5990404" cy="3623824"/>
          </a:xfrm>
          <a:prstGeom prst="rect">
            <a:avLst/>
          </a:prstGeom>
          <a:ln>
            <a:noFill/>
          </a:ln>
          <a:effectLst/>
        </p:spPr>
      </p:pic>
    </p:spTree>
    <p:extLst>
      <p:ext uri="{BB962C8B-B14F-4D97-AF65-F5344CB8AC3E}">
        <p14:creationId xmlns:p14="http://schemas.microsoft.com/office/powerpoint/2010/main" val="2530588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7DC6E3B0-0F96-82EB-144B-CC6B7792ACFA}"/>
              </a:ext>
            </a:extLst>
          </p:cNvPr>
          <p:cNvSpPr txBox="1">
            <a:spLocks/>
          </p:cNvSpPr>
          <p:nvPr/>
        </p:nvSpPr>
        <p:spPr>
          <a:xfrm>
            <a:off x="225229" y="4446790"/>
            <a:ext cx="8918771" cy="239220"/>
          </a:xfrm>
          <a:prstGeom prst="rect">
            <a:avLst/>
          </a:prstGeom>
        </p:spPr>
        <p:txBody>
          <a:bodyPr/>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fontAlgn="auto">
              <a:spcAft>
                <a:spcPts val="0"/>
              </a:spcAft>
              <a:defRPr/>
            </a:pPr>
            <a:r>
              <a:rPr kumimoji="0" lang="fr-FR" sz="7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Source</a:t>
            </a:r>
            <a:r>
              <a:rPr kumimoji="0" lang="fr-FR" sz="7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r>
              <a:rPr lang="en-US" sz="700" dirty="0">
                <a:hlinkClick r:id="rId3"/>
              </a:rPr>
              <a:t>https://www.australiancurriculum.edu.au/curriculum-information/understand-this-cross-curriculum-priority/asia-and-australias-engagement-with-asia</a:t>
            </a:r>
            <a:endParaRPr kumimoji="0" lang="fr-FR" sz="700" i="0" u="none" strike="noStrike" kern="1200" cap="none" spc="0" normalizeH="0" baseline="0" noProof="0" dirty="0">
              <a:ln>
                <a:noFill/>
              </a:ln>
              <a:solidFill>
                <a:schemeClr val="accent1">
                  <a:lumMod val="60000"/>
                  <a:lumOff val="40000"/>
                </a:schemeClr>
              </a:solidFill>
              <a:effectLst/>
              <a:uLnTx/>
              <a:uFillTx/>
              <a:latin typeface="Arial" panose="020B0604020202020204" pitchFamily="34" charset="0"/>
              <a:ea typeface="+mn-ea"/>
              <a:cs typeface="Arial" panose="020B0604020202020204" pitchFamily="34" charset="0"/>
            </a:endParaRPr>
          </a:p>
        </p:txBody>
      </p:sp>
      <p:sp>
        <p:nvSpPr>
          <p:cNvPr id="19" name="Title 1">
            <a:extLst>
              <a:ext uri="{FF2B5EF4-FFF2-40B4-BE49-F238E27FC236}">
                <a16:creationId xmlns:a16="http://schemas.microsoft.com/office/drawing/2014/main" id="{309E7607-EBC8-D5DE-B3B1-DC9E69E8B826}"/>
              </a:ext>
            </a:extLst>
          </p:cNvPr>
          <p:cNvSpPr txBox="1">
            <a:spLocks/>
          </p:cNvSpPr>
          <p:nvPr/>
        </p:nvSpPr>
        <p:spPr>
          <a:xfrm>
            <a:off x="327024" y="274637"/>
            <a:ext cx="7827271" cy="44326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tx1"/>
                </a:solidFill>
                <a:latin typeface="Arial" panose="020B0604020202020204" pitchFamily="34" charset="0"/>
                <a:ea typeface="+mj-ea"/>
                <a:cs typeface="Arial" panose="020B0604020202020204" pitchFamily="34" charset="0"/>
              </a:defRPr>
            </a:lvl1pPr>
          </a:lstStyle>
          <a:p>
            <a:pPr fontAlgn="auto">
              <a:spcAft>
                <a:spcPts val="0"/>
              </a:spcAft>
            </a:pPr>
            <a:r>
              <a:rPr lang="en-AU" dirty="0"/>
              <a:t>Asia and Australia’s engagement with Asia: Structure</a:t>
            </a:r>
          </a:p>
        </p:txBody>
      </p:sp>
      <p:pic>
        <p:nvPicPr>
          <p:cNvPr id="20" name="Picture 19">
            <a:extLst>
              <a:ext uri="{FF2B5EF4-FFF2-40B4-BE49-F238E27FC236}">
                <a16:creationId xmlns:a16="http://schemas.microsoft.com/office/drawing/2014/main" id="{8CA59680-B4A6-26AC-E14A-D2C8D8A74FF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92575" y="1149059"/>
            <a:ext cx="2825130" cy="2845382"/>
          </a:xfrm>
          <a:prstGeom prst="rect">
            <a:avLst/>
          </a:prstGeom>
          <a:effectLst/>
        </p:spPr>
      </p:pic>
      <p:grpSp>
        <p:nvGrpSpPr>
          <p:cNvPr id="2" name="Group 1">
            <a:extLst>
              <a:ext uri="{FF2B5EF4-FFF2-40B4-BE49-F238E27FC236}">
                <a16:creationId xmlns:a16="http://schemas.microsoft.com/office/drawing/2014/main" id="{24077E43-D16E-FC8E-BD31-03459AACBDEC}"/>
              </a:ext>
            </a:extLst>
          </p:cNvPr>
          <p:cNvGrpSpPr/>
          <p:nvPr/>
        </p:nvGrpSpPr>
        <p:grpSpPr>
          <a:xfrm>
            <a:off x="885036" y="1232909"/>
            <a:ext cx="1751128" cy="2677682"/>
            <a:chOff x="1282297" y="1099915"/>
            <a:chExt cx="1751128" cy="2677682"/>
          </a:xfrm>
        </p:grpSpPr>
        <p:sp>
          <p:nvSpPr>
            <p:cNvPr id="11" name="Rectangle: Rounded Corners 10">
              <a:extLst>
                <a:ext uri="{FF2B5EF4-FFF2-40B4-BE49-F238E27FC236}">
                  <a16:creationId xmlns:a16="http://schemas.microsoft.com/office/drawing/2014/main" id="{55DE1628-023F-9F02-04A2-F912AE24B3E1}"/>
                </a:ext>
              </a:extLst>
            </p:cNvPr>
            <p:cNvSpPr/>
            <p:nvPr/>
          </p:nvSpPr>
          <p:spPr>
            <a:xfrm>
              <a:off x="1286878" y="1099915"/>
              <a:ext cx="1746547" cy="873273"/>
            </a:xfrm>
            <a:prstGeom prst="roundRect">
              <a:avLst>
                <a:gd name="adj" fmla="val 10000"/>
              </a:avLst>
            </a:prstGeom>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Structure</a:t>
              </a:r>
            </a:p>
          </p:txBody>
        </p:sp>
        <p:sp>
          <p:nvSpPr>
            <p:cNvPr id="8" name="Rectangle: Rounded Corners 7">
              <a:extLst>
                <a:ext uri="{FF2B5EF4-FFF2-40B4-BE49-F238E27FC236}">
                  <a16:creationId xmlns:a16="http://schemas.microsoft.com/office/drawing/2014/main" id="{6F54F631-875E-9B34-6A6F-C691004EF8B5}"/>
                </a:ext>
              </a:extLst>
            </p:cNvPr>
            <p:cNvSpPr/>
            <p:nvPr/>
          </p:nvSpPr>
          <p:spPr>
            <a:xfrm>
              <a:off x="1282297" y="2001829"/>
              <a:ext cx="1746547" cy="873273"/>
            </a:xfrm>
            <a:prstGeom prst="roundRect">
              <a:avLst>
                <a:gd name="adj" fmla="val 10000"/>
              </a:avLst>
            </a:prstGeom>
            <a:solidFill>
              <a:schemeClr val="bg1">
                <a:lumMod val="8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Key connections</a:t>
              </a:r>
            </a:p>
          </p:txBody>
        </p:sp>
        <p:sp>
          <p:nvSpPr>
            <p:cNvPr id="6" name="Rectangle: Rounded Corners 5">
              <a:extLst>
                <a:ext uri="{FF2B5EF4-FFF2-40B4-BE49-F238E27FC236}">
                  <a16:creationId xmlns:a16="http://schemas.microsoft.com/office/drawing/2014/main" id="{384B0F66-0816-2551-5BC0-581569434FD4}"/>
                </a:ext>
              </a:extLst>
            </p:cNvPr>
            <p:cNvSpPr/>
            <p:nvPr/>
          </p:nvSpPr>
          <p:spPr>
            <a:xfrm>
              <a:off x="1282297" y="2904324"/>
              <a:ext cx="1746547" cy="873273"/>
            </a:xfrm>
            <a:prstGeom prst="roundRect">
              <a:avLst>
                <a:gd name="adj" fmla="val 10000"/>
              </a:avLst>
            </a:prstGeom>
            <a:solidFill>
              <a:schemeClr val="bg1">
                <a:lumMod val="8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Downloads</a:t>
              </a:r>
            </a:p>
          </p:txBody>
        </p:sp>
      </p:grpSp>
    </p:spTree>
    <p:extLst>
      <p:ext uri="{BB962C8B-B14F-4D97-AF65-F5344CB8AC3E}">
        <p14:creationId xmlns:p14="http://schemas.microsoft.com/office/powerpoint/2010/main" val="2147038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6BF22-2487-12FA-0469-7C1FCAE77DF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A74357C-6E07-0ECE-2E3D-4B06BBFD0363}"/>
              </a:ext>
            </a:extLst>
          </p:cNvPr>
          <p:cNvSpPr/>
          <p:nvPr/>
        </p:nvSpPr>
        <p:spPr>
          <a:xfrm>
            <a:off x="4382933" y="3699020"/>
            <a:ext cx="296562" cy="880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1A506D32-33D3-80B5-1116-2373488EF4DE}"/>
              </a:ext>
            </a:extLst>
          </p:cNvPr>
          <p:cNvSpPr>
            <a:spLocks noGrp="1"/>
          </p:cNvSpPr>
          <p:nvPr>
            <p:ph type="title"/>
          </p:nvPr>
        </p:nvSpPr>
        <p:spPr>
          <a:xfrm>
            <a:off x="327025" y="274637"/>
            <a:ext cx="8053182" cy="443267"/>
          </a:xfrm>
        </p:spPr>
        <p:txBody>
          <a:bodyPr>
            <a:noAutofit/>
          </a:bodyPr>
          <a:lstStyle/>
          <a:p>
            <a:pPr fontAlgn="auto">
              <a:spcAft>
                <a:spcPts val="0"/>
              </a:spcAft>
            </a:pPr>
            <a:r>
              <a:rPr lang="en-AU" dirty="0"/>
              <a:t>Asia and Australia’s engagement with Asia: Structure</a:t>
            </a:r>
          </a:p>
        </p:txBody>
      </p:sp>
      <p:sp>
        <p:nvSpPr>
          <p:cNvPr id="10" name="Text Placeholder 4">
            <a:extLst>
              <a:ext uri="{FF2B5EF4-FFF2-40B4-BE49-F238E27FC236}">
                <a16:creationId xmlns:a16="http://schemas.microsoft.com/office/drawing/2014/main" id="{80F6F995-9557-40F3-2438-1BC9740582AC}"/>
              </a:ext>
            </a:extLst>
          </p:cNvPr>
          <p:cNvSpPr txBox="1">
            <a:spLocks/>
          </p:cNvSpPr>
          <p:nvPr/>
        </p:nvSpPr>
        <p:spPr>
          <a:xfrm>
            <a:off x="225230" y="4486557"/>
            <a:ext cx="8493102" cy="197860"/>
          </a:xfrm>
          <a:prstGeom prst="rect">
            <a:avLst/>
          </a:prstGeom>
        </p:spPr>
        <p:txBody>
          <a:bodyPr lIns="91440" tIns="45720" rIns="91440" bIns="45720" anchor="t"/>
          <a:lstStyle>
            <a:lvl1pPr marL="0" indent="0" algn="l" defTabSz="914400" rtl="0" eaLnBrk="1" latinLnBrk="0" hangingPunct="1">
              <a:lnSpc>
                <a:spcPct val="100000"/>
              </a:lnSpc>
              <a:spcBef>
                <a:spcPts val="600"/>
              </a:spcBef>
              <a:buFontTx/>
              <a:buNone/>
              <a:defRPr sz="2000" kern="1200">
                <a:solidFill>
                  <a:schemeClr val="tx1"/>
                </a:solidFill>
                <a:latin typeface="Arial" panose="020B0604020202020204" pitchFamily="34" charset="0"/>
                <a:ea typeface="+mn-ea"/>
                <a:cs typeface="Arial" panose="020B0604020202020204" pitchFamily="34" charset="0"/>
              </a:defRPr>
            </a:lvl1pPr>
            <a:lvl2pPr marL="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04000" indent="-252000" algn="l" defTabSz="914400" rtl="0" eaLnBrk="1" latinLnBrk="0" hangingPunct="1">
              <a:lnSpc>
                <a:spcPct val="100000"/>
              </a:lnSpc>
              <a:spcBef>
                <a:spcPts val="300"/>
              </a:spcBef>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756000" indent="-252000" algn="l" defTabSz="914400" rtl="0" eaLnBrk="1" latinLnBrk="0" hangingPunct="1">
              <a:lnSpc>
                <a:spcPct val="100000"/>
              </a:lnSpc>
              <a:spcBef>
                <a:spcPts val="300"/>
              </a:spcBef>
              <a:buFont typeface="Wingdings" panose="05000000000000000000" pitchFamily="2" charset="2"/>
              <a:buChar char="§"/>
              <a:defRPr sz="2000" kern="1200">
                <a:solidFill>
                  <a:schemeClr val="tx1"/>
                </a:solidFill>
                <a:latin typeface="Arial" panose="020B0604020202020204" pitchFamily="34" charset="0"/>
                <a:ea typeface="+mn-ea"/>
                <a:cs typeface="Arial" panose="020B0604020202020204" pitchFamily="34" charset="0"/>
              </a:defRPr>
            </a:lvl4pPr>
            <a:lvl5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5pPr>
            <a:lvl6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6pPr>
            <a:lvl7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7pPr>
            <a:lvl8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8pPr>
            <a:lvl9pPr marL="756000" indent="0" algn="l" defTabSz="914400" rtl="0" eaLnBrk="1" latinLnBrk="0" hangingPunct="1">
              <a:lnSpc>
                <a:spcPct val="100000"/>
              </a:lnSpc>
              <a:spcBef>
                <a:spcPts val="300"/>
              </a:spcBef>
              <a:buFontTx/>
              <a:buNone/>
              <a:defRPr sz="2000" kern="1200">
                <a:solidFill>
                  <a:schemeClr val="tx1"/>
                </a:solidFill>
                <a:latin typeface="Arial" panose="020B0604020202020204" pitchFamily="34" charset="0"/>
                <a:ea typeface="+mn-ea"/>
                <a:cs typeface="Arial" panose="020B0604020202020204" pitchFamily="34" charset="0"/>
              </a:defRPr>
            </a:lvl9pPr>
          </a:lstStyle>
          <a:p>
            <a:pPr fontAlgn="auto">
              <a:spcAft>
                <a:spcPts val="0"/>
              </a:spcAft>
              <a:defRPr/>
            </a:pPr>
            <a:r>
              <a:rPr kumimoji="0" lang="en-AU" sz="750" i="0" u="none" strike="noStrike" kern="1200" cap="none" spc="0" normalizeH="0" baseline="0" dirty="0">
                <a:ln>
                  <a:noFill/>
                </a:ln>
                <a:effectLst/>
                <a:uLnTx/>
                <a:uFillTx/>
                <a:latin typeface="Arial"/>
                <a:cs typeface="Arial"/>
              </a:rPr>
              <a:t>Source: </a:t>
            </a:r>
            <a:r>
              <a:rPr lang="en-AU" sz="750" dirty="0">
                <a:latin typeface="Arial"/>
                <a:cs typeface="Arial"/>
                <a:hlinkClick r:id="rId3"/>
              </a:rPr>
              <a:t>https://www.australiancurriculum.edu.au/content/dam/en/curriculum/ac-version-9/downloads/cross-curriculum-priorities/cross-curriculum-priorities-asia-and-australia%27s-engagement-with-asia-about-the-cross-curriculum-priority-v9.docx</a:t>
            </a:r>
            <a:endParaRPr kumimoji="0" lang="en-AU" sz="750" i="0" u="none" strike="noStrike" kern="1200" cap="none" spc="0" normalizeH="0" baseline="0" dirty="0">
              <a:ln>
                <a:noFill/>
              </a:ln>
              <a:effectLst/>
              <a:uLnTx/>
              <a:uFillTx/>
              <a:latin typeface="Arial"/>
              <a:cs typeface="Arial"/>
            </a:endParaRPr>
          </a:p>
        </p:txBody>
      </p:sp>
      <p:sp>
        <p:nvSpPr>
          <p:cNvPr id="9" name="Rectangle 8">
            <a:extLst>
              <a:ext uri="{FF2B5EF4-FFF2-40B4-BE49-F238E27FC236}">
                <a16:creationId xmlns:a16="http://schemas.microsoft.com/office/drawing/2014/main" id="{95D5FCA7-F808-352C-4384-6F3B4EC0B306}"/>
              </a:ext>
            </a:extLst>
          </p:cNvPr>
          <p:cNvSpPr/>
          <p:nvPr/>
        </p:nvSpPr>
        <p:spPr>
          <a:xfrm rot="8057207">
            <a:off x="3725544" y="3431221"/>
            <a:ext cx="349042" cy="3265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42" name="Picture 41">
            <a:extLst>
              <a:ext uri="{FF2B5EF4-FFF2-40B4-BE49-F238E27FC236}">
                <a16:creationId xmlns:a16="http://schemas.microsoft.com/office/drawing/2014/main" id="{831D70AD-39F2-F41D-0AB2-5FBF217743F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03106" y="1214647"/>
            <a:ext cx="2774413" cy="2798382"/>
          </a:xfrm>
          <a:prstGeom prst="rect">
            <a:avLst/>
          </a:prstGeom>
          <a:effectLst/>
        </p:spPr>
      </p:pic>
      <p:sp>
        <p:nvSpPr>
          <p:cNvPr id="4" name="TextBox 3">
            <a:extLst>
              <a:ext uri="{FF2B5EF4-FFF2-40B4-BE49-F238E27FC236}">
                <a16:creationId xmlns:a16="http://schemas.microsoft.com/office/drawing/2014/main" id="{E6328C70-86B7-09BF-1106-CF9B185DF128}"/>
              </a:ext>
            </a:extLst>
          </p:cNvPr>
          <p:cNvSpPr txBox="1"/>
          <p:nvPr/>
        </p:nvSpPr>
        <p:spPr>
          <a:xfrm>
            <a:off x="6120679" y="1063111"/>
            <a:ext cx="2538334" cy="1384995"/>
          </a:xfrm>
          <a:prstGeom prst="rect">
            <a:avLst/>
          </a:prstGeom>
          <a:solidFill>
            <a:srgbClr val="9E258B">
              <a:alpha val="45098"/>
            </a:srgbClr>
          </a:solidFill>
        </p:spPr>
        <p:txBody>
          <a:bodyPr wrap="square" rtlCol="0">
            <a:spAutoFit/>
          </a:bodyPr>
          <a:lstStyle/>
          <a:p>
            <a:r>
              <a:rPr lang="en-AU" sz="1200" dirty="0">
                <a:solidFill>
                  <a:schemeClr val="tx1">
                    <a:lumMod val="85000"/>
                    <a:lumOff val="15000"/>
                  </a:schemeClr>
                </a:solidFill>
              </a:rPr>
              <a:t>These organising ideas </a:t>
            </a:r>
            <a:br>
              <a:rPr lang="en-AU" sz="1200" dirty="0">
                <a:solidFill>
                  <a:schemeClr val="tx1">
                    <a:lumMod val="85000"/>
                    <a:lumOff val="15000"/>
                  </a:schemeClr>
                </a:solidFill>
              </a:rPr>
            </a:br>
            <a:r>
              <a:rPr lang="en-AU" sz="1200" dirty="0">
                <a:solidFill>
                  <a:schemeClr val="tx1">
                    <a:lumMod val="85000"/>
                    <a:lumOff val="15000"/>
                  </a:schemeClr>
                </a:solidFill>
              </a:rPr>
              <a:t>emphasise the need to appreciate the backgrounds, experiences, stories, religions, beliefs and perspectives within and among </a:t>
            </a:r>
            <a:br>
              <a:rPr lang="en-AU" sz="1200" dirty="0">
                <a:solidFill>
                  <a:schemeClr val="tx1">
                    <a:lumMod val="85000"/>
                    <a:lumOff val="15000"/>
                  </a:schemeClr>
                </a:solidFill>
              </a:rPr>
            </a:br>
            <a:r>
              <a:rPr lang="en-AU" sz="1200" dirty="0">
                <a:solidFill>
                  <a:schemeClr val="tx1">
                    <a:lumMod val="85000"/>
                    <a:lumOff val="15000"/>
                  </a:schemeClr>
                </a:solidFill>
              </a:rPr>
              <a:t>the nations of the Asia region and the interconnections with Australia.</a:t>
            </a:r>
          </a:p>
        </p:txBody>
      </p:sp>
      <p:sp>
        <p:nvSpPr>
          <p:cNvPr id="5" name="TextBox 4">
            <a:extLst>
              <a:ext uri="{FF2B5EF4-FFF2-40B4-BE49-F238E27FC236}">
                <a16:creationId xmlns:a16="http://schemas.microsoft.com/office/drawing/2014/main" id="{F0B71F0B-9565-6B51-3C4B-FF1AF89671D7}"/>
              </a:ext>
            </a:extLst>
          </p:cNvPr>
          <p:cNvSpPr txBox="1"/>
          <p:nvPr/>
        </p:nvSpPr>
        <p:spPr>
          <a:xfrm>
            <a:off x="6121640" y="2891146"/>
            <a:ext cx="2515463" cy="1015663"/>
          </a:xfrm>
          <a:prstGeom prst="rect">
            <a:avLst/>
          </a:prstGeom>
          <a:solidFill>
            <a:srgbClr val="6959A6">
              <a:alpha val="45098"/>
            </a:srgbClr>
          </a:solidFill>
        </p:spPr>
        <p:txBody>
          <a:bodyPr wrap="square" rtlCol="0">
            <a:spAutoFit/>
          </a:bodyPr>
          <a:lstStyle/>
          <a:p>
            <a:r>
              <a:rPr lang="en-AU" sz="1200" dirty="0">
                <a:solidFill>
                  <a:schemeClr val="tx1">
                    <a:lumMod val="85000"/>
                    <a:lumOff val="15000"/>
                  </a:schemeClr>
                </a:solidFill>
              </a:rPr>
              <a:t>These organising ideas examine the ways in which different significant nations in Asia have affected change and contributed </a:t>
            </a:r>
            <a:br>
              <a:rPr lang="en-AU" sz="1200" dirty="0">
                <a:solidFill>
                  <a:schemeClr val="tx1">
                    <a:lumMod val="85000"/>
                    <a:lumOff val="15000"/>
                  </a:schemeClr>
                </a:solidFill>
              </a:rPr>
            </a:br>
            <a:r>
              <a:rPr lang="en-AU" sz="1200" dirty="0">
                <a:solidFill>
                  <a:schemeClr val="tx1">
                    <a:lumMod val="85000"/>
                    <a:lumOff val="15000"/>
                  </a:schemeClr>
                </a:solidFill>
              </a:rPr>
              <a:t>to global developments.</a:t>
            </a:r>
            <a:endParaRPr lang="en-AU" sz="1400" dirty="0">
              <a:solidFill>
                <a:schemeClr val="tx1">
                  <a:lumMod val="85000"/>
                  <a:lumOff val="15000"/>
                </a:schemeClr>
              </a:solidFill>
            </a:endParaRPr>
          </a:p>
        </p:txBody>
      </p:sp>
      <p:sp>
        <p:nvSpPr>
          <p:cNvPr id="7" name="TextBox 6">
            <a:extLst>
              <a:ext uri="{FF2B5EF4-FFF2-40B4-BE49-F238E27FC236}">
                <a16:creationId xmlns:a16="http://schemas.microsoft.com/office/drawing/2014/main" id="{F391DF27-453A-C74C-BEC1-C39E2BEAAAB8}"/>
              </a:ext>
            </a:extLst>
          </p:cNvPr>
          <p:cNvSpPr txBox="1"/>
          <p:nvPr/>
        </p:nvSpPr>
        <p:spPr>
          <a:xfrm>
            <a:off x="323851" y="1925458"/>
            <a:ext cx="2597944" cy="1773561"/>
          </a:xfrm>
          <a:prstGeom prst="rect">
            <a:avLst/>
          </a:prstGeom>
          <a:solidFill>
            <a:schemeClr val="bg2">
              <a:lumMod val="40000"/>
              <a:lumOff val="60000"/>
            </a:schemeClr>
          </a:solidFill>
        </p:spPr>
        <p:txBody>
          <a:bodyPr wrap="square" rtlCol="0">
            <a:spAutoFit/>
          </a:bodyPr>
          <a:lstStyle/>
          <a:p>
            <a:r>
              <a:rPr lang="en-AU" sz="1200" dirty="0">
                <a:solidFill>
                  <a:schemeClr val="tx1">
                    <a:lumMod val="85000"/>
                    <a:lumOff val="15000"/>
                  </a:schemeClr>
                </a:solidFill>
              </a:rPr>
              <a:t>These organising ideas </a:t>
            </a:r>
            <a:br>
              <a:rPr lang="en-AU" sz="1200" dirty="0">
                <a:solidFill>
                  <a:schemeClr val="tx1">
                    <a:lumMod val="85000"/>
                    <a:lumOff val="15000"/>
                  </a:schemeClr>
                </a:solidFill>
              </a:rPr>
            </a:br>
            <a:r>
              <a:rPr lang="en-AU" sz="1200" dirty="0">
                <a:solidFill>
                  <a:schemeClr val="tx1">
                    <a:lumMod val="85000"/>
                    <a:lumOff val="15000"/>
                  </a:schemeClr>
                </a:solidFill>
              </a:rPr>
              <a:t>include the relationship-building contribution of Australians with Asian heritage and explore how active connections between young people and Asia’s diverse communities can </a:t>
            </a:r>
            <a:br>
              <a:rPr lang="en-AU" sz="1200" dirty="0">
                <a:solidFill>
                  <a:schemeClr val="tx1">
                    <a:lumMod val="85000"/>
                    <a:lumOff val="15000"/>
                  </a:schemeClr>
                </a:solidFill>
              </a:rPr>
            </a:br>
            <a:r>
              <a:rPr lang="en-AU" sz="1200" dirty="0">
                <a:solidFill>
                  <a:schemeClr val="tx1">
                    <a:lumMod val="85000"/>
                    <a:lumOff val="15000"/>
                  </a:schemeClr>
                </a:solidFill>
              </a:rPr>
              <a:t>be deepened and contribute </a:t>
            </a:r>
            <a:br>
              <a:rPr lang="en-AU" sz="1200" dirty="0">
                <a:solidFill>
                  <a:schemeClr val="tx1">
                    <a:lumMod val="85000"/>
                    <a:lumOff val="15000"/>
                  </a:schemeClr>
                </a:solidFill>
              </a:rPr>
            </a:br>
            <a:r>
              <a:rPr lang="en-AU" sz="1200" dirty="0">
                <a:solidFill>
                  <a:schemeClr val="tx1">
                    <a:lumMod val="85000"/>
                    <a:lumOff val="15000"/>
                  </a:schemeClr>
                </a:solidFill>
              </a:rPr>
              <a:t>to global citizenship.</a:t>
            </a:r>
          </a:p>
        </p:txBody>
      </p:sp>
      <p:sp>
        <p:nvSpPr>
          <p:cNvPr id="3" name="Rectangle 2">
            <a:extLst>
              <a:ext uri="{FF2B5EF4-FFF2-40B4-BE49-F238E27FC236}">
                <a16:creationId xmlns:a16="http://schemas.microsoft.com/office/drawing/2014/main" id="{78B2294A-948C-C258-EEAA-9AA281242809}"/>
              </a:ext>
            </a:extLst>
          </p:cNvPr>
          <p:cNvSpPr/>
          <p:nvPr/>
        </p:nvSpPr>
        <p:spPr>
          <a:xfrm rot="1280104">
            <a:off x="3840444" y="3841660"/>
            <a:ext cx="383917" cy="1335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Isosceles Triangle 10">
            <a:extLst>
              <a:ext uri="{FF2B5EF4-FFF2-40B4-BE49-F238E27FC236}">
                <a16:creationId xmlns:a16="http://schemas.microsoft.com/office/drawing/2014/main" id="{9E8F4D95-31D9-28A7-169E-27AE2686BBF9}"/>
              </a:ext>
            </a:extLst>
          </p:cNvPr>
          <p:cNvSpPr/>
          <p:nvPr/>
        </p:nvSpPr>
        <p:spPr>
          <a:xfrm rot="5400000">
            <a:off x="2846194" y="3155859"/>
            <a:ext cx="388800" cy="237600"/>
          </a:xfrm>
          <a:prstGeom prst="triangle">
            <a:avLst/>
          </a:prstGeom>
          <a:solidFill>
            <a:srgbClr val="F2A7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2" name="Isosceles Triangle 11">
            <a:extLst>
              <a:ext uri="{FF2B5EF4-FFF2-40B4-BE49-F238E27FC236}">
                <a16:creationId xmlns:a16="http://schemas.microsoft.com/office/drawing/2014/main" id="{3A988F7C-2E01-51B9-C2B0-88AD870129DA}"/>
              </a:ext>
            </a:extLst>
          </p:cNvPr>
          <p:cNvSpPr/>
          <p:nvPr/>
        </p:nvSpPr>
        <p:spPr>
          <a:xfrm rot="16200000">
            <a:off x="5810956" y="3160999"/>
            <a:ext cx="388800" cy="237600"/>
          </a:xfrm>
          <a:prstGeom prst="triangle">
            <a:avLst/>
          </a:prstGeom>
          <a:solidFill>
            <a:srgbClr val="BBB4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3" name="Isosceles Triangle 12">
            <a:extLst>
              <a:ext uri="{FF2B5EF4-FFF2-40B4-BE49-F238E27FC236}">
                <a16:creationId xmlns:a16="http://schemas.microsoft.com/office/drawing/2014/main" id="{8BFB23DE-879C-7546-B9C4-0EEAC58D83DA}"/>
              </a:ext>
            </a:extLst>
          </p:cNvPr>
          <p:cNvSpPr/>
          <p:nvPr/>
        </p:nvSpPr>
        <p:spPr>
          <a:xfrm rot="16200000">
            <a:off x="5809063" y="1296925"/>
            <a:ext cx="388800" cy="237600"/>
          </a:xfrm>
          <a:prstGeom prst="triangle">
            <a:avLst/>
          </a:prstGeom>
          <a:solidFill>
            <a:srgbClr val="D39D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975833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B35E4-4690-BEC5-3327-17B0D1E51CAB}"/>
              </a:ext>
            </a:extLst>
          </p:cNvPr>
          <p:cNvSpPr>
            <a:spLocks noGrp="1"/>
          </p:cNvSpPr>
          <p:nvPr>
            <p:ph type="title"/>
          </p:nvPr>
        </p:nvSpPr>
        <p:spPr/>
        <p:txBody>
          <a:bodyPr/>
          <a:lstStyle/>
          <a:p>
            <a:r>
              <a:rPr lang="en-AU" dirty="0"/>
              <a:t>Organising ideas</a:t>
            </a:r>
          </a:p>
        </p:txBody>
      </p:sp>
      <p:graphicFrame>
        <p:nvGraphicFramePr>
          <p:cNvPr id="8" name="Content Placeholder 7">
            <a:extLst>
              <a:ext uri="{FF2B5EF4-FFF2-40B4-BE49-F238E27FC236}">
                <a16:creationId xmlns:a16="http://schemas.microsoft.com/office/drawing/2014/main" id="{3E527622-90FE-F89A-1372-2F89F1A7F996}"/>
              </a:ext>
            </a:extLst>
          </p:cNvPr>
          <p:cNvGraphicFramePr>
            <a:graphicFrameLocks noGrp="1"/>
          </p:cNvGraphicFramePr>
          <p:nvPr>
            <p:ph idx="1"/>
            <p:extLst>
              <p:ext uri="{D42A27DB-BD31-4B8C-83A1-F6EECF244321}">
                <p14:modId xmlns:p14="http://schemas.microsoft.com/office/powerpoint/2010/main" val="4124505302"/>
              </p:ext>
            </p:extLst>
          </p:nvPr>
        </p:nvGraphicFramePr>
        <p:xfrm>
          <a:off x="327025" y="771525"/>
          <a:ext cx="8496299" cy="2571726"/>
        </p:xfrm>
        <a:graphic>
          <a:graphicData uri="http://schemas.openxmlformats.org/drawingml/2006/table">
            <a:tbl>
              <a:tblPr firstRow="1" firstCol="1">
                <a:tableStyleId>{5940675A-B579-460E-94D1-54222C63F5DA}</a:tableStyleId>
              </a:tblPr>
              <a:tblGrid>
                <a:gridCol w="2832666">
                  <a:extLst>
                    <a:ext uri="{9D8B030D-6E8A-4147-A177-3AD203B41FA5}">
                      <a16:colId xmlns:a16="http://schemas.microsoft.com/office/drawing/2014/main" val="1488862973"/>
                    </a:ext>
                  </a:extLst>
                </a:gridCol>
                <a:gridCol w="2807557">
                  <a:extLst>
                    <a:ext uri="{9D8B030D-6E8A-4147-A177-3AD203B41FA5}">
                      <a16:colId xmlns:a16="http://schemas.microsoft.com/office/drawing/2014/main" val="3290400138"/>
                    </a:ext>
                  </a:extLst>
                </a:gridCol>
                <a:gridCol w="2856076">
                  <a:extLst>
                    <a:ext uri="{9D8B030D-6E8A-4147-A177-3AD203B41FA5}">
                      <a16:colId xmlns:a16="http://schemas.microsoft.com/office/drawing/2014/main" val="1845768129"/>
                    </a:ext>
                  </a:extLst>
                </a:gridCol>
              </a:tblGrid>
              <a:tr h="257513">
                <a:tc>
                  <a:txBody>
                    <a:bodyPr/>
                    <a:lstStyle/>
                    <a:p>
                      <a:pPr>
                        <a:lnSpc>
                          <a:spcPct val="110000"/>
                        </a:lnSpc>
                        <a:spcBef>
                          <a:spcPts val="200"/>
                        </a:spcBef>
                        <a:spcAft>
                          <a:spcPts val="200"/>
                        </a:spcAft>
                      </a:pPr>
                      <a:r>
                        <a:rPr lang="en-AU" sz="1200" dirty="0">
                          <a:solidFill>
                            <a:sysClr val="windowText" lastClr="000000"/>
                          </a:solidFill>
                          <a:effectLst/>
                        </a:rPr>
                        <a:t> </a:t>
                      </a:r>
                      <a:r>
                        <a:rPr lang="en-AU" sz="1200" b="1" dirty="0">
                          <a:solidFill>
                            <a:schemeClr val="bg1"/>
                          </a:solidFill>
                          <a:effectLst/>
                        </a:rPr>
                        <a:t>Knowing Asia and its diversity</a:t>
                      </a:r>
                      <a:endPar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48656" marR="48656" marT="25680" marB="25680">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E258B"/>
                    </a:solidFill>
                  </a:tcPr>
                </a:tc>
                <a:tc>
                  <a:txBody>
                    <a:bodyPr/>
                    <a:lstStyle/>
                    <a:p>
                      <a:pPr>
                        <a:lnSpc>
                          <a:spcPct val="110000"/>
                        </a:lnSpc>
                        <a:spcBef>
                          <a:spcPts val="200"/>
                        </a:spcBef>
                        <a:spcAft>
                          <a:spcPts val="200"/>
                        </a:spcAft>
                      </a:pPr>
                      <a:r>
                        <a:rPr lang="en-AU" sz="1200" b="1" dirty="0">
                          <a:solidFill>
                            <a:schemeClr val="bg1"/>
                          </a:solidFill>
                          <a:effectLst/>
                        </a:rPr>
                        <a:t>Understanding Asia’s </a:t>
                      </a:r>
                      <a:br>
                        <a:rPr lang="en-AU" sz="1200" b="1" dirty="0">
                          <a:solidFill>
                            <a:schemeClr val="bg1"/>
                          </a:solidFill>
                          <a:effectLst/>
                        </a:rPr>
                      </a:br>
                      <a:r>
                        <a:rPr lang="en-AU" sz="1200" b="1" dirty="0">
                          <a:solidFill>
                            <a:schemeClr val="bg1"/>
                          </a:solidFill>
                          <a:effectLst/>
                        </a:rPr>
                        <a:t>global significance</a:t>
                      </a:r>
                      <a:endPar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48656" marR="48656" marT="25680" marB="2568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959A6"/>
                    </a:solidFill>
                  </a:tcPr>
                </a:tc>
                <a:tc>
                  <a:txBody>
                    <a:bodyPr/>
                    <a:lstStyle/>
                    <a:p>
                      <a:pPr>
                        <a:lnSpc>
                          <a:spcPct val="110000"/>
                        </a:lnSpc>
                        <a:spcBef>
                          <a:spcPts val="200"/>
                        </a:spcBef>
                        <a:spcAft>
                          <a:spcPts val="200"/>
                        </a:spcAft>
                      </a:pPr>
                      <a:r>
                        <a:rPr lang="en-AU" sz="1200" b="1" dirty="0">
                          <a:solidFill>
                            <a:schemeClr val="bg1"/>
                          </a:solidFill>
                          <a:effectLst/>
                        </a:rPr>
                        <a:t>Growing Asia–Australia engagement</a:t>
                      </a:r>
                      <a:endParaRPr lang="en-AU" sz="1200" b="1" dirty="0">
                        <a:solidFill>
                          <a:schemeClr val="bg1"/>
                        </a:solidFill>
                        <a:effectLst/>
                        <a:latin typeface="Arial" panose="020B0604020202020204" pitchFamily="34" charset="0"/>
                        <a:ea typeface="Arial" panose="020B0604020202020204" pitchFamily="34" charset="0"/>
                        <a:cs typeface="Arial" panose="020B0604020202020204" pitchFamily="34" charset="0"/>
                      </a:endParaRPr>
                    </a:p>
                  </a:txBody>
                  <a:tcPr marL="48656" marR="48656" marT="25680" marB="25680">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2027"/>
                    </a:solidFill>
                  </a:tcPr>
                </a:tc>
                <a:extLst>
                  <a:ext uri="{0D108BD9-81ED-4DB2-BD59-A6C34878D82A}">
                    <a16:rowId xmlns:a16="http://schemas.microsoft.com/office/drawing/2014/main" val="2471720158"/>
                  </a:ext>
                </a:extLst>
              </a:tr>
              <a:tr h="1146933">
                <a:tc>
                  <a:txBody>
                    <a:bodyPr/>
                    <a:lstStyle/>
                    <a:p>
                      <a:pPr>
                        <a:lnSpc>
                          <a:spcPct val="100000"/>
                        </a:lnSpc>
                        <a:spcBef>
                          <a:spcPts val="0"/>
                        </a:spcBef>
                        <a:spcAft>
                          <a:spcPts val="0"/>
                        </a:spcAft>
                      </a:pPr>
                      <a:r>
                        <a:rPr lang="en-IN" sz="1200" kern="1200" dirty="0">
                          <a:solidFill>
                            <a:schemeClr val="tx1"/>
                          </a:solidFill>
                          <a:effectLst/>
                          <a:latin typeface="+mn-lt"/>
                          <a:ea typeface="+mn-ea"/>
                          <a:cs typeface="+mn-cs"/>
                        </a:rPr>
                        <a:t>Peoples of the Asia region are diverse in backgrounds, experiences, stories, religions, beliefs and perspectives. (AAK1)</a:t>
                      </a:r>
                      <a:r>
                        <a:rPr lang="en-US" sz="1200" b="0" dirty="0">
                          <a:solidFill>
                            <a:sysClr val="windowText" lastClr="000000"/>
                          </a:solidFill>
                          <a:effectLst/>
                        </a:rPr>
                        <a:t> </a:t>
                      </a:r>
                      <a:endParaRPr lang="en-AU" sz="1200" b="0" dirty="0">
                        <a:solidFill>
                          <a:sysClr val="windowText" lastClr="000000"/>
                        </a:solidFill>
                        <a:effectLst/>
                        <a:latin typeface="Arial" panose="020B0604020202020204" pitchFamily="34" charset="0"/>
                        <a:ea typeface="Times New Roman" panose="02020603050405020304" pitchFamily="18" charset="0"/>
                        <a:cs typeface="Arial" panose="020B0604020202020204" pitchFamily="34" charset="0"/>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Bef>
                          <a:spcPts val="0"/>
                        </a:spcBef>
                        <a:spcAft>
                          <a:spcPts val="0"/>
                        </a:spcAft>
                      </a:pPr>
                      <a:r>
                        <a:rPr lang="en-IN" sz="1200" kern="1200" dirty="0">
                          <a:solidFill>
                            <a:schemeClr val="tx1"/>
                          </a:solidFill>
                          <a:effectLst/>
                          <a:latin typeface="+mn-lt"/>
                          <a:ea typeface="+mn-ea"/>
                          <a:cs typeface="+mn-cs"/>
                        </a:rPr>
                        <a:t>The nations of Asia influence historical and contemporary global relationships, including international responses to global developments and events. (AAU1)</a:t>
                      </a:r>
                      <a:endParaRPr lang="en-AU" sz="1200" b="0" dirty="0">
                        <a:solidFill>
                          <a:sysClr val="windowText" lastClr="000000"/>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Bef>
                          <a:spcPts val="0"/>
                        </a:spcBef>
                        <a:spcAft>
                          <a:spcPts val="0"/>
                        </a:spcAft>
                      </a:pPr>
                      <a:r>
                        <a:rPr lang="en-IN" sz="1200" kern="1200" dirty="0">
                          <a:solidFill>
                            <a:schemeClr val="tx1"/>
                          </a:solidFill>
                          <a:effectLst/>
                          <a:latin typeface="+mn-lt"/>
                          <a:ea typeface="+mn-ea"/>
                          <a:cs typeface="+mn-cs"/>
                        </a:rPr>
                        <a:t>Australia’s developing and deepening relationships with the peoples of Asia influence both mutual understandings and expressions of citizenship and culture nationally, regionally and globally. (AAG1)</a:t>
                      </a:r>
                      <a:endParaRPr lang="en-AU" sz="1200" b="0" dirty="0">
                        <a:solidFill>
                          <a:sysClr val="windowText" lastClr="000000"/>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2032955"/>
                  </a:ext>
                </a:extLst>
              </a:tr>
              <a:tr h="984947">
                <a:tc>
                  <a:txBody>
                    <a:bodyPr/>
                    <a:lstStyle/>
                    <a:p>
                      <a:pPr>
                        <a:lnSpc>
                          <a:spcPct val="100000"/>
                        </a:lnSpc>
                        <a:spcBef>
                          <a:spcPts val="0"/>
                        </a:spcBef>
                        <a:spcAft>
                          <a:spcPts val="0"/>
                        </a:spcAft>
                        <a:tabLst>
                          <a:tab pos="144145" algn="l"/>
                        </a:tabLst>
                      </a:pPr>
                      <a:r>
                        <a:rPr lang="en-IN" sz="1200" kern="1200" dirty="0">
                          <a:solidFill>
                            <a:schemeClr val="tx1"/>
                          </a:solidFill>
                          <a:effectLst/>
                          <a:latin typeface="+mn-lt"/>
                          <a:ea typeface="+mn-ea"/>
                          <a:cs typeface="+mn-cs"/>
                        </a:rPr>
                        <a:t>The interrelationships between people and the diverse environments and systems across the Asia region have global implications. (AAK2)</a:t>
                      </a:r>
                      <a:endParaRPr lang="en-AU" sz="1200" b="0" kern="100" dirty="0">
                        <a:solidFill>
                          <a:schemeClr val="tx1"/>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Bef>
                          <a:spcPts val="0"/>
                        </a:spcBef>
                        <a:spcAft>
                          <a:spcPts val="0"/>
                        </a:spcAft>
                        <a:tabLst>
                          <a:tab pos="144145" algn="l"/>
                        </a:tabLst>
                      </a:pPr>
                      <a:r>
                        <a:rPr lang="en-IN" sz="1200" kern="1200" dirty="0">
                          <a:solidFill>
                            <a:schemeClr val="tx1"/>
                          </a:solidFill>
                          <a:effectLst/>
                          <a:latin typeface="+mn-lt"/>
                          <a:ea typeface="+mn-ea"/>
                          <a:cs typeface="+mn-cs"/>
                        </a:rPr>
                        <a:t>The peoples of Asia shape human endeavour through aesthetic, creative, political, sporting, economic, technological and scientific domains.</a:t>
                      </a:r>
                    </a:p>
                    <a:p>
                      <a:pPr>
                        <a:lnSpc>
                          <a:spcPct val="100000"/>
                        </a:lnSpc>
                        <a:spcBef>
                          <a:spcPts val="0"/>
                        </a:spcBef>
                        <a:spcAft>
                          <a:spcPts val="0"/>
                        </a:spcAft>
                        <a:tabLst>
                          <a:tab pos="144145" algn="l"/>
                        </a:tabLst>
                      </a:pPr>
                      <a:r>
                        <a:rPr lang="en-IN" sz="1200" kern="1200" dirty="0">
                          <a:solidFill>
                            <a:schemeClr val="tx1"/>
                          </a:solidFill>
                          <a:effectLst/>
                          <a:latin typeface="+mn-lt"/>
                          <a:ea typeface="+mn-ea"/>
                          <a:cs typeface="+mn-cs"/>
                        </a:rPr>
                        <a:t>(AAU2)</a:t>
                      </a:r>
                      <a:endParaRPr lang="en-AU" sz="1200" b="0" kern="100" dirty="0">
                        <a:solidFill>
                          <a:schemeClr val="tx1"/>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Bef>
                          <a:spcPts val="0"/>
                        </a:spcBef>
                        <a:spcAft>
                          <a:spcPts val="0"/>
                        </a:spcAft>
                        <a:tabLst>
                          <a:tab pos="144145" algn="l"/>
                        </a:tabLst>
                      </a:pPr>
                      <a:r>
                        <a:rPr lang="en-IN" sz="1200" kern="1200" dirty="0">
                          <a:solidFill>
                            <a:schemeClr val="tx1"/>
                          </a:solidFill>
                          <a:effectLst/>
                          <a:latin typeface="+mn-lt"/>
                          <a:ea typeface="+mn-ea"/>
                          <a:cs typeface="+mn-cs"/>
                        </a:rPr>
                        <a:t>Australia and Asia are interdependent </a:t>
                      </a:r>
                      <a:br>
                        <a:rPr lang="en-IN" sz="1200" kern="1200" dirty="0">
                          <a:solidFill>
                            <a:schemeClr val="tx1"/>
                          </a:solidFill>
                          <a:effectLst/>
                          <a:latin typeface="+mn-lt"/>
                          <a:ea typeface="+mn-ea"/>
                          <a:cs typeface="+mn-cs"/>
                        </a:rPr>
                      </a:br>
                      <a:r>
                        <a:rPr lang="en-IN" sz="1200" kern="1200" dirty="0">
                          <a:solidFill>
                            <a:schemeClr val="tx1"/>
                          </a:solidFill>
                          <a:effectLst/>
                          <a:latin typeface="+mn-lt"/>
                          <a:ea typeface="+mn-ea"/>
                          <a:cs typeface="+mn-cs"/>
                        </a:rPr>
                        <a:t>through a range of historical and </a:t>
                      </a:r>
                      <a:br>
                        <a:rPr lang="en-IN" sz="1200" kern="1200" dirty="0">
                          <a:solidFill>
                            <a:schemeClr val="tx1"/>
                          </a:solidFill>
                          <a:effectLst/>
                          <a:latin typeface="+mn-lt"/>
                          <a:ea typeface="+mn-ea"/>
                          <a:cs typeface="+mn-cs"/>
                        </a:rPr>
                      </a:br>
                      <a:r>
                        <a:rPr lang="en-IN" sz="1200" kern="1200" dirty="0">
                          <a:solidFill>
                            <a:schemeClr val="tx1"/>
                          </a:solidFill>
                          <a:effectLst/>
                          <a:latin typeface="+mn-lt"/>
                          <a:ea typeface="+mn-ea"/>
                          <a:cs typeface="+mn-cs"/>
                        </a:rPr>
                        <a:t>contemporary connections. (AAG2)</a:t>
                      </a:r>
                      <a:endParaRPr lang="en-AU" sz="1200" b="0" kern="100" dirty="0">
                        <a:solidFill>
                          <a:schemeClr val="tx1"/>
                        </a:solidFill>
                        <a:effectLst/>
                      </a:endParaRPr>
                    </a:p>
                  </a:txBody>
                  <a:tcPr marL="48656" marR="48656" marT="25680" marB="2568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99516732"/>
                  </a:ext>
                </a:extLst>
              </a:tr>
            </a:tbl>
          </a:graphicData>
        </a:graphic>
      </p:graphicFrame>
      <p:pic>
        <p:nvPicPr>
          <p:cNvPr id="6" name="Picture 5">
            <a:extLst>
              <a:ext uri="{FF2B5EF4-FFF2-40B4-BE49-F238E27FC236}">
                <a16:creationId xmlns:a16="http://schemas.microsoft.com/office/drawing/2014/main" id="{9A9BD86F-399D-4896-8EEC-7263817A7C5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162749" y="2944690"/>
            <a:ext cx="789665" cy="793708"/>
          </a:xfrm>
          <a:prstGeom prst="rect">
            <a:avLst/>
          </a:prstGeom>
        </p:spPr>
      </p:pic>
      <p:sp>
        <p:nvSpPr>
          <p:cNvPr id="3" name="TextBox 2">
            <a:extLst>
              <a:ext uri="{FF2B5EF4-FFF2-40B4-BE49-F238E27FC236}">
                <a16:creationId xmlns:a16="http://schemas.microsoft.com/office/drawing/2014/main" id="{64074C96-217D-FF2A-B03E-6AAFD6C8E9CE}"/>
              </a:ext>
            </a:extLst>
          </p:cNvPr>
          <p:cNvSpPr txBox="1"/>
          <p:nvPr/>
        </p:nvSpPr>
        <p:spPr>
          <a:xfrm>
            <a:off x="1115367" y="4039437"/>
            <a:ext cx="4913644" cy="369332"/>
          </a:xfrm>
          <a:prstGeom prst="rect">
            <a:avLst/>
          </a:prstGeom>
          <a:noFill/>
        </p:spPr>
        <p:txBody>
          <a:bodyPr wrap="square" rtlCol="0">
            <a:spAutoFit/>
          </a:bodyPr>
          <a:lstStyle/>
          <a:p>
            <a:r>
              <a:rPr lang="en-US" dirty="0"/>
              <a:t> </a:t>
            </a:r>
            <a:endParaRPr lang="en-AU" dirty="0"/>
          </a:p>
        </p:txBody>
      </p:sp>
    </p:spTree>
    <p:extLst>
      <p:ext uri="{BB962C8B-B14F-4D97-AF65-F5344CB8AC3E}">
        <p14:creationId xmlns:p14="http://schemas.microsoft.com/office/powerpoint/2010/main" val="2542733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0FE8F-515F-4C8B-A53C-CAABCA6D1027}"/>
            </a:ext>
          </a:extLst>
        </p:cNvPr>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D0C965F2-6EC1-EFC0-3529-1E86F2CFD1A7}"/>
              </a:ext>
            </a:extLst>
          </p:cNvPr>
          <p:cNvGraphicFramePr/>
          <p:nvPr>
            <p:extLst>
              <p:ext uri="{D42A27DB-BD31-4B8C-83A1-F6EECF244321}">
                <p14:modId xmlns:p14="http://schemas.microsoft.com/office/powerpoint/2010/main" val="853721223"/>
              </p:ext>
            </p:extLst>
          </p:nvPr>
        </p:nvGraphicFramePr>
        <p:xfrm>
          <a:off x="226803" y="717610"/>
          <a:ext cx="8501063" cy="3716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a:extLst>
              <a:ext uri="{FF2B5EF4-FFF2-40B4-BE49-F238E27FC236}">
                <a16:creationId xmlns:a16="http://schemas.microsoft.com/office/drawing/2014/main" id="{6F135844-6402-A3A6-1B6E-67DFE6065384}"/>
              </a:ext>
            </a:extLst>
          </p:cNvPr>
          <p:cNvSpPr>
            <a:spLocks noGrp="1"/>
          </p:cNvSpPr>
          <p:nvPr>
            <p:ph type="title"/>
          </p:nvPr>
        </p:nvSpPr>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2400" noProof="0" dirty="0"/>
              <a:t>Outline</a:t>
            </a:r>
          </a:p>
        </p:txBody>
      </p:sp>
    </p:spTree>
    <p:extLst>
      <p:ext uri="{BB962C8B-B14F-4D97-AF65-F5344CB8AC3E}">
        <p14:creationId xmlns:p14="http://schemas.microsoft.com/office/powerpoint/2010/main" val="217980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67AF536-333F-CCA3-6699-B57155A5C896}"/>
              </a:ext>
            </a:extLst>
          </p:cNvPr>
          <p:cNvSpPr>
            <a:spLocks noGrp="1"/>
          </p:cNvSpPr>
          <p:nvPr>
            <p:ph type="title"/>
          </p:nvPr>
        </p:nvSpPr>
        <p:spPr>
          <a:xfrm>
            <a:off x="327025" y="274637"/>
            <a:ext cx="8496000" cy="360000"/>
          </a:xfrm>
        </p:spPr>
        <p:txBody>
          <a:bodyPr>
            <a:normAutofit fontScale="90000"/>
          </a:bodyPr>
          <a:lstStyle/>
          <a:p>
            <a:r>
              <a:rPr lang="en-AU" dirty="0"/>
              <a:t>Asia and Australia’s engagement with Asia: Key connections</a:t>
            </a:r>
          </a:p>
        </p:txBody>
      </p:sp>
      <p:pic>
        <p:nvPicPr>
          <p:cNvPr id="3" name="Picture 2">
            <a:extLst>
              <a:ext uri="{FF2B5EF4-FFF2-40B4-BE49-F238E27FC236}">
                <a16:creationId xmlns:a16="http://schemas.microsoft.com/office/drawing/2014/main" id="{FF576C7B-EEDA-144F-809B-0262A825434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923599" y="1229803"/>
            <a:ext cx="3210466" cy="3375952"/>
          </a:xfrm>
          <a:prstGeom prst="rect">
            <a:avLst/>
          </a:prstGeom>
          <a:ln>
            <a:noFill/>
          </a:ln>
          <a:effectLst>
            <a:outerShdw blurRad="50800" dist="38100" dir="2700000" algn="tl" rotWithShape="0">
              <a:prstClr val="black">
                <a:alpha val="40000"/>
              </a:prstClr>
            </a:outerShdw>
          </a:effectLst>
        </p:spPr>
      </p:pic>
      <p:grpSp>
        <p:nvGrpSpPr>
          <p:cNvPr id="2" name="Group 1">
            <a:extLst>
              <a:ext uri="{FF2B5EF4-FFF2-40B4-BE49-F238E27FC236}">
                <a16:creationId xmlns:a16="http://schemas.microsoft.com/office/drawing/2014/main" id="{1C4BAA5A-00A2-6D9A-65CE-7B2EC4A21746}"/>
              </a:ext>
            </a:extLst>
          </p:cNvPr>
          <p:cNvGrpSpPr/>
          <p:nvPr/>
        </p:nvGrpSpPr>
        <p:grpSpPr>
          <a:xfrm>
            <a:off x="938951" y="1480919"/>
            <a:ext cx="1751128" cy="2947257"/>
            <a:chOff x="1282297" y="1099915"/>
            <a:chExt cx="1751128" cy="2677682"/>
          </a:xfrm>
        </p:grpSpPr>
        <p:sp>
          <p:nvSpPr>
            <p:cNvPr id="12" name="Rectangle: Rounded Corners 11">
              <a:extLst>
                <a:ext uri="{FF2B5EF4-FFF2-40B4-BE49-F238E27FC236}">
                  <a16:creationId xmlns:a16="http://schemas.microsoft.com/office/drawing/2014/main" id="{25C726CA-9716-E50E-79A2-D70DC7322C2A}"/>
                </a:ext>
              </a:extLst>
            </p:cNvPr>
            <p:cNvSpPr/>
            <p:nvPr/>
          </p:nvSpPr>
          <p:spPr>
            <a:xfrm>
              <a:off x="1286878" y="1099915"/>
              <a:ext cx="1746547" cy="873273"/>
            </a:xfrm>
            <a:prstGeom prst="roundRect">
              <a:avLst>
                <a:gd name="adj" fmla="val 10000"/>
              </a:avLst>
            </a:prstGeom>
            <a:solidFill>
              <a:schemeClr val="bg1">
                <a:lumMod val="8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Structure</a:t>
              </a:r>
            </a:p>
          </p:txBody>
        </p:sp>
        <p:sp>
          <p:nvSpPr>
            <p:cNvPr id="9" name="Rectangle: Rounded Corners 8">
              <a:extLst>
                <a:ext uri="{FF2B5EF4-FFF2-40B4-BE49-F238E27FC236}">
                  <a16:creationId xmlns:a16="http://schemas.microsoft.com/office/drawing/2014/main" id="{85032932-C43B-B263-35B8-3FB40E9CFAC0}"/>
                </a:ext>
              </a:extLst>
            </p:cNvPr>
            <p:cNvSpPr/>
            <p:nvPr/>
          </p:nvSpPr>
          <p:spPr>
            <a:xfrm>
              <a:off x="1282297" y="2001829"/>
              <a:ext cx="1746547" cy="873272"/>
            </a:xfrm>
            <a:prstGeom prst="roundRect">
              <a:avLst>
                <a:gd name="adj" fmla="val 10000"/>
              </a:avLst>
            </a:prstGeom>
            <a:solidFill>
              <a:srgbClr val="21578A"/>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Key connections</a:t>
              </a:r>
            </a:p>
          </p:txBody>
        </p:sp>
        <p:sp>
          <p:nvSpPr>
            <p:cNvPr id="7" name="Rectangle: Rounded Corners 6">
              <a:extLst>
                <a:ext uri="{FF2B5EF4-FFF2-40B4-BE49-F238E27FC236}">
                  <a16:creationId xmlns:a16="http://schemas.microsoft.com/office/drawing/2014/main" id="{25691784-59DD-806C-DB5C-4DDB845B6607}"/>
                </a:ext>
              </a:extLst>
            </p:cNvPr>
            <p:cNvSpPr/>
            <p:nvPr/>
          </p:nvSpPr>
          <p:spPr>
            <a:xfrm>
              <a:off x="1282297" y="2904325"/>
              <a:ext cx="1746547" cy="873272"/>
            </a:xfrm>
            <a:prstGeom prst="roundRect">
              <a:avLst>
                <a:gd name="adj" fmla="val 10000"/>
              </a:avLst>
            </a:prstGeom>
            <a:solidFill>
              <a:schemeClr val="bg1">
                <a:lumMod val="85000"/>
              </a:schemeClr>
            </a:solidFill>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anchor="ctr"/>
            <a:lstStyle/>
            <a:p>
              <a:pPr algn="ctr"/>
              <a:r>
                <a:rPr lang="en-AU" sz="2200" dirty="0"/>
                <a:t>Downloads</a:t>
              </a:r>
            </a:p>
          </p:txBody>
        </p:sp>
      </p:grpSp>
    </p:spTree>
    <p:extLst>
      <p:ext uri="{BB962C8B-B14F-4D97-AF65-F5344CB8AC3E}">
        <p14:creationId xmlns:p14="http://schemas.microsoft.com/office/powerpoint/2010/main" val="2041894844"/>
      </p:ext>
    </p:extLst>
  </p:cSld>
  <p:clrMapOvr>
    <a:masterClrMapping/>
  </p:clrMapOvr>
</p:sld>
</file>

<file path=ppt/theme/theme1.xml><?xml version="1.0" encoding="utf-8"?>
<a:theme xmlns:a="http://schemas.openxmlformats.org/drawingml/2006/main" name="QCAA content">
  <a:themeElements>
    <a:clrScheme name="QCAA_powerpoint">
      <a:dk1>
        <a:srgbClr val="000000"/>
      </a:dk1>
      <a:lt1>
        <a:srgbClr val="FFFFFF"/>
      </a:lt1>
      <a:dk2>
        <a:srgbClr val="000000"/>
      </a:dk2>
      <a:lt2>
        <a:srgbClr val="D52B1E"/>
      </a:lt2>
      <a:accent1>
        <a:srgbClr val="808080"/>
      </a:accent1>
      <a:accent2>
        <a:srgbClr val="21578A"/>
      </a:accent2>
      <a:accent3>
        <a:srgbClr val="ED7A23"/>
      </a:accent3>
      <a:accent4>
        <a:srgbClr val="99CC33"/>
      </a:accent4>
      <a:accent5>
        <a:srgbClr val="663399"/>
      </a:accent5>
      <a:accent6>
        <a:srgbClr val="FFCC00"/>
      </a:accent6>
      <a:hlink>
        <a:srgbClr val="0000FF"/>
      </a:hlink>
      <a:folHlink>
        <a:srgbClr val="800080"/>
      </a:folHlink>
    </a:clrScheme>
    <a:fontScheme name="QCA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iQ_v9.0_widescreen_ppt_16x9_CC_BY_v32_nv.potx" id="{62C1BA0B-0870-4331-8089-11B2392E9119}" vid="{667631DB-8345-47BA-8C7F-8CF6E0A2BF41}"/>
    </a:ext>
  </a:extLst>
</a:theme>
</file>

<file path=ppt/theme/theme2.xml><?xml version="1.0" encoding="utf-8"?>
<a:theme xmlns:a="http://schemas.openxmlformats.org/drawingml/2006/main" name="1_QCAA title slides">
  <a:themeElements>
    <a:clrScheme name="QCAA_powerpoint">
      <a:dk1>
        <a:srgbClr val="000000"/>
      </a:dk1>
      <a:lt1>
        <a:srgbClr val="FFFFFF"/>
      </a:lt1>
      <a:dk2>
        <a:srgbClr val="000000"/>
      </a:dk2>
      <a:lt2>
        <a:srgbClr val="D52B1E"/>
      </a:lt2>
      <a:accent1>
        <a:srgbClr val="808080"/>
      </a:accent1>
      <a:accent2>
        <a:srgbClr val="21578A"/>
      </a:accent2>
      <a:accent3>
        <a:srgbClr val="ED7A23"/>
      </a:accent3>
      <a:accent4>
        <a:srgbClr val="99CC33"/>
      </a:accent4>
      <a:accent5>
        <a:srgbClr val="663399"/>
      </a:accent5>
      <a:accent6>
        <a:srgbClr val="FFCC00"/>
      </a:accent6>
      <a:hlink>
        <a:srgbClr val="0000FF"/>
      </a:hlink>
      <a:folHlink>
        <a:srgbClr val="800080"/>
      </a:folHlink>
    </a:clrScheme>
    <a:fontScheme name="QCA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iQ_v9.0_widescreen_ppt_16x9_CC_BY_v22_nv.potx" id="{D8CF2C3A-197D-437F-AD5A-226CDE7E1E42}" vid="{47DCE945-BE26-4A4A-908D-0005110406D7}"/>
    </a:ext>
  </a:extLst>
</a:theme>
</file>

<file path=ppt/theme/theme3.xml><?xml version="1.0" encoding="utf-8"?>
<a:theme xmlns:a="http://schemas.openxmlformats.org/drawingml/2006/main" name="Office Theme">
  <a:themeElements>
    <a:clrScheme name="QCAA_powerpoint">
      <a:dk1>
        <a:srgbClr val="000000"/>
      </a:dk1>
      <a:lt1>
        <a:srgbClr val="FFFFFF"/>
      </a:lt1>
      <a:dk2>
        <a:srgbClr val="000000"/>
      </a:dk2>
      <a:lt2>
        <a:srgbClr val="D52B1E"/>
      </a:lt2>
      <a:accent1>
        <a:srgbClr val="808080"/>
      </a:accent1>
      <a:accent2>
        <a:srgbClr val="21578A"/>
      </a:accent2>
      <a:accent3>
        <a:srgbClr val="ED7A23"/>
      </a:accent3>
      <a:accent4>
        <a:srgbClr val="99CC33"/>
      </a:accent4>
      <a:accent5>
        <a:srgbClr val="663399"/>
      </a:accent5>
      <a:accent6>
        <a:srgbClr val="FFCC00"/>
      </a:accent6>
      <a:hlink>
        <a:srgbClr val="0000FF"/>
      </a:hlink>
      <a:folHlink>
        <a:srgbClr val="800080"/>
      </a:folHlink>
    </a:clrScheme>
    <a:fontScheme name="QCA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QCAA_powerpoint">
      <a:dk1>
        <a:srgbClr val="000000"/>
      </a:dk1>
      <a:lt1>
        <a:srgbClr val="FFFFFF"/>
      </a:lt1>
      <a:dk2>
        <a:srgbClr val="000000"/>
      </a:dk2>
      <a:lt2>
        <a:srgbClr val="D52B1E"/>
      </a:lt2>
      <a:accent1>
        <a:srgbClr val="808080"/>
      </a:accent1>
      <a:accent2>
        <a:srgbClr val="21578A"/>
      </a:accent2>
      <a:accent3>
        <a:srgbClr val="ED7A23"/>
      </a:accent3>
      <a:accent4>
        <a:srgbClr val="99CC33"/>
      </a:accent4>
      <a:accent5>
        <a:srgbClr val="663399"/>
      </a:accent5>
      <a:accent6>
        <a:srgbClr val="FFCC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F5BDE2E028BB54FA59D70F05D0F50EA" ma:contentTypeVersion="20" ma:contentTypeDescription="Create a new document." ma:contentTypeScope="" ma:versionID="362dd6777467b5ab1b5574c5f0456714">
  <xsd:schema xmlns:xsd="http://www.w3.org/2001/XMLSchema" xmlns:xs="http://www.w3.org/2001/XMLSchema" xmlns:p="http://schemas.microsoft.com/office/2006/metadata/properties" xmlns:ns2="1aeb0db8-a023-4f83-a675-fc900e5c4eb0" xmlns:ns3="70d7b946-3027-4b33-9e00-b894cda58cf9" targetNamespace="http://schemas.microsoft.com/office/2006/metadata/properties" ma:root="true" ma:fieldsID="9b776ede4d04c0005c8903bd86ccc936" ns2:_="" ns3:_="">
    <xsd:import namespace="1aeb0db8-a023-4f83-a675-fc900e5c4eb0"/>
    <xsd:import namespace="70d7b946-3027-4b33-9e00-b894cda58cf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element ref="ns2:Importanc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eb0db8-a023-4f83-a675-fc900e5c4e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f2c4c05-e133-4f8d-bdce-5ffb582b20bd"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Importance" ma:index="27" nillable="true" ma:displayName="Importance" ma:format="Dropdown" ma:internalName="Importance"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70d7b946-3027-4b33-9e00-b894cda58cf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2dbbd0b1-ed4b-48c8-b662-ab8d617ded48}" ma:internalName="TaxCatchAll" ma:showField="CatchAllData" ma:web="70d7b946-3027-4b33-9e00-b894cda58cf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0d7b946-3027-4b33-9e00-b894cda58cf9" xsi:nil="true"/>
    <lcf76f155ced4ddcb4097134ff3c332f xmlns="1aeb0db8-a023-4f83-a675-fc900e5c4eb0">
      <Terms xmlns="http://schemas.microsoft.com/office/infopath/2007/PartnerControls"/>
    </lcf76f155ced4ddcb4097134ff3c332f>
    <Importance xmlns="1aeb0db8-a023-4f83-a675-fc900e5c4eb0" xsi:nil="true"/>
  </documentManagement>
</p:properti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0CBC166B-EBDC-4300-95E1-01F7FCFDE667}">
  <ds:schemaRefs>
    <ds:schemaRef ds:uri="1aeb0db8-a023-4f83-a675-fc900e5c4eb0"/>
    <ds:schemaRef ds:uri="70d7b946-3027-4b33-9e00-b894cda58cf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E3A8AC4-414B-4AD5-A315-29792D52C4EF}">
  <ds:schemaRefs>
    <ds:schemaRef ds:uri="http://schemas.microsoft.com/sharepoint/v3/contenttype/forms"/>
  </ds:schemaRefs>
</ds:datastoreItem>
</file>

<file path=customXml/itemProps3.xml><?xml version="1.0" encoding="utf-8"?>
<ds:datastoreItem xmlns:ds="http://schemas.openxmlformats.org/officeDocument/2006/customXml" ds:itemID="{A5DEBD03-5E9C-40A0-804B-944DDB9E62A1}">
  <ds:schemaRefs>
    <ds:schemaRef ds:uri="1aeb0db8-a023-4f83-a675-fc900e5c4eb0"/>
    <ds:schemaRef ds:uri="http://purl.org/dc/terms/"/>
    <ds:schemaRef ds:uri="http://schemas.openxmlformats.org/package/2006/metadata/core-properties"/>
    <ds:schemaRef ds:uri="70d7b946-3027-4b33-9e00-b894cda58cf9"/>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www.w3.org/XML/1998/namespace"/>
  </ds:schemaRefs>
</ds:datastoreItem>
</file>

<file path=customXml/itemProps4.xml><?xml version="1.0" encoding="utf-8"?>
<ds:datastoreItem xmlns:ds="http://schemas.openxmlformats.org/officeDocument/2006/customXml" ds:itemID="{30EB03FA-64B5-490B-A173-1B58C836D18A}">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ACiQ_v9.0_widescreen_ppt_16x9_CC_BY (2)</Template>
  <TotalTime>315</TotalTime>
  <Words>5643</Words>
  <Application>Microsoft Office PowerPoint</Application>
  <PresentationFormat>On-screen Show (16:9)</PresentationFormat>
  <Paragraphs>292</Paragraphs>
  <Slides>29</Slides>
  <Notes>29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29</vt:i4>
      </vt:variant>
    </vt:vector>
  </HeadingPairs>
  <TitlesOfParts>
    <vt:vector size="37" baseType="lpstr">
      <vt:lpstr>Arial</vt:lpstr>
      <vt:lpstr>Calibri</vt:lpstr>
      <vt:lpstr>Courier New</vt:lpstr>
      <vt:lpstr>Segoe UI</vt:lpstr>
      <vt:lpstr>Times New Roman</vt:lpstr>
      <vt:lpstr>Wingdings</vt:lpstr>
      <vt:lpstr>QCAA content</vt:lpstr>
      <vt:lpstr>1_QCAA title slides</vt:lpstr>
      <vt:lpstr>P–10 Embedding the Asia and Australia’s engagement with Asia cross-curriculum priority (CCP) in planning</vt:lpstr>
      <vt:lpstr>PowerPoint Presentation</vt:lpstr>
      <vt:lpstr>Outline</vt:lpstr>
      <vt:lpstr>Three-dimensional Australian Curriculum Version 9.0 </vt:lpstr>
      <vt:lpstr>PowerPoint Presentation</vt:lpstr>
      <vt:lpstr>Asia and Australia’s engagement with Asia: Structure</vt:lpstr>
      <vt:lpstr>Organising ideas</vt:lpstr>
      <vt:lpstr>Outline</vt:lpstr>
      <vt:lpstr>Asia and Australia’s engagement with Asia: Key connections</vt:lpstr>
      <vt:lpstr>Exploring an organising idea</vt:lpstr>
      <vt:lpstr>Asia and Australia’s engagement with Asia: Downloads</vt:lpstr>
      <vt:lpstr>Outline</vt:lpstr>
      <vt:lpstr>An approach for embedding the CCP in planning</vt:lpstr>
      <vt:lpstr>An approach for embedding the CCP in planning: Identify curriculum</vt:lpstr>
      <vt:lpstr>Identify relevant organising ideas</vt:lpstr>
      <vt:lpstr>Identify relevant organising ideas </vt:lpstr>
      <vt:lpstr>Organising ideas: Knowing Asia and its diversity</vt:lpstr>
      <vt:lpstr>Organising ideas: Understanding Asia’s global significance</vt:lpstr>
      <vt:lpstr>Organising ideas: Growing Asia–Australia engagement</vt:lpstr>
      <vt:lpstr>PowerPoint Presentation</vt:lpstr>
      <vt:lpstr>Intercultural engagement opportunities</vt:lpstr>
      <vt:lpstr>Language and resources</vt:lpstr>
      <vt:lpstr>Outline</vt:lpstr>
      <vt:lpstr>Cross-curriculum priorities resources</vt:lpstr>
      <vt:lpstr>PowerPoint Presentation</vt:lpstr>
      <vt:lpstr>References</vt:lpstr>
      <vt:lpstr>Acknowledgments</vt:lpstr>
      <vt:lpstr>Copyright notice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P–10 Embedding the Asia and Australia’s engagement with Asia cross-curriculum priority (CCP) in planning</dc:title>
  <dc:creator>Queensland Curriculum and Assessment Authority</dc:creator>
  <cp:lastModifiedBy>Joy Constantino</cp:lastModifiedBy>
  <cp:revision>39</cp:revision>
  <cp:lastPrinted>2025-11-07T07:21:28Z</cp:lastPrinted>
  <dcterms:created xsi:type="dcterms:W3CDTF">2026-05-10T22:30:09Z</dcterms:created>
  <dcterms:modified xsi:type="dcterms:W3CDTF">2026-08-20T03:17:03Z</dcterms:modified>
  <cp:category>260879</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27700.0000000000</vt:lpwstr>
  </property>
  <property fmtid="{D5CDD505-2E9C-101B-9397-08002B2CF9AE}" pid="3" name="Category">
    <vt:lpwstr>Presentations</vt:lpwstr>
  </property>
  <property fmtid="{D5CDD505-2E9C-101B-9397-08002B2CF9AE}" pid="4" name="PublishingExpirationDate">
    <vt:lpwstr/>
  </property>
  <property fmtid="{D5CDD505-2E9C-101B-9397-08002B2CF9AE}" pid="5" name="PublishingStartDate">
    <vt:lpwstr/>
  </property>
  <property fmtid="{D5CDD505-2E9C-101B-9397-08002B2CF9AE}" pid="6" name="ContentTypeId">
    <vt:lpwstr>0x0101001F5BDE2E028BB54FA59D70F05D0F50EA</vt:lpwstr>
  </property>
  <property fmtid="{D5CDD505-2E9C-101B-9397-08002B2CF9AE}" pid="7" name="MediaServiceImageTags">
    <vt:lpwstr/>
  </property>
</Properties>
</file>