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090" r:id="rId5"/>
    <p:sldMasterId id="2147484070" r:id="rId6"/>
    <p:sldMasterId id="2147484229" r:id="rId7"/>
    <p:sldMasterId id="2147484259" r:id="rId8"/>
    <p:sldMasterId id="2147484266" r:id="rId9"/>
  </p:sldMasterIdLst>
  <p:notesMasterIdLst>
    <p:notesMasterId r:id="rId40"/>
  </p:notesMasterIdLst>
  <p:handoutMasterIdLst>
    <p:handoutMasterId r:id="rId41"/>
  </p:handoutMasterIdLst>
  <p:sldIdLst>
    <p:sldId id="284" r:id="rId10"/>
    <p:sldId id="3986" r:id="rId11"/>
    <p:sldId id="3462" r:id="rId12"/>
    <p:sldId id="4995" r:id="rId13"/>
    <p:sldId id="4597" r:id="rId14"/>
    <p:sldId id="4176" r:id="rId15"/>
    <p:sldId id="4239" r:id="rId16"/>
    <p:sldId id="4178" r:id="rId17"/>
    <p:sldId id="4179" r:id="rId18"/>
    <p:sldId id="4180" r:id="rId19"/>
    <p:sldId id="4181" r:id="rId20"/>
    <p:sldId id="4262" r:id="rId21"/>
    <p:sldId id="4269" r:id="rId22"/>
    <p:sldId id="4271" r:id="rId23"/>
    <p:sldId id="4589" r:id="rId24"/>
    <p:sldId id="4272" r:id="rId25"/>
    <p:sldId id="5340" r:id="rId26"/>
    <p:sldId id="4143" r:id="rId27"/>
    <p:sldId id="4144" r:id="rId28"/>
    <p:sldId id="4090" r:id="rId29"/>
    <p:sldId id="4208" r:id="rId30"/>
    <p:sldId id="4209" r:id="rId31"/>
    <p:sldId id="4240" r:id="rId32"/>
    <p:sldId id="4242" r:id="rId33"/>
    <p:sldId id="4231" r:id="rId34"/>
    <p:sldId id="5342" r:id="rId35"/>
    <p:sldId id="283" r:id="rId36"/>
    <p:sldId id="4259" r:id="rId37"/>
    <p:sldId id="318" r:id="rId38"/>
    <p:sldId id="5339" r:id="rId39"/>
  </p:sldIdLst>
  <p:sldSz cx="9144000" cy="5143500" type="screen16x9"/>
  <p:notesSz cx="6807200" cy="9939338"/>
  <p:custDataLst>
    <p:tags r:id="rId42"/>
  </p:custDataLst>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78">
          <p15:clr>
            <a:srgbClr val="A4A3A4"/>
          </p15:clr>
        </p15:guide>
        <p15:guide id="4" orient="horz" pos="531">
          <p15:clr>
            <a:srgbClr val="A4A3A4"/>
          </p15:clr>
        </p15:guide>
        <p15:guide id="5"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63F22E-8E5B-DCEA-1B51-7ABE0C6702CD}" name="Shannyn McSweeney" initials="SM" userId="S::Shannyn.McSweeney@qcaa.qld.edu.au::305e6775-da44-41fe-a46a-e3cddad11a43" providerId="AD"/>
  <p188:author id="{EF4A442F-5CE6-4EB1-3200-F51E13A08EB4}" name="Sharon Ponting" initials="SP" userId="S::Sharon.Ponting@qcaa.qld.edu.au::23d499be-2eba-4ac1-bb19-bddb77f5dc58" providerId="AD"/>
  <p188:author id="{21782760-39C4-DAD3-5607-978623972DBE}" name="Daphne Gillies" initials="DG" userId="S::Daphne.Gillies@qcaa.qld.edu.au::606166fb-9a49-47d6-b323-b2049e6ec60a" providerId="AD"/>
  <p188:author id="{A8E56179-FF19-F50F-D399-BED3978072C8}" name="Lindsay Williams" initials="LW" userId="S::Lindsay.Williams@qcaa.qld.edu.au::cace4d2d-ab4f-420c-9cf9-a49a1b5bb980" providerId="AD"/>
  <p188:author id="{663AE7A2-5CB6-83FB-9D15-1219A8786F4C}" name="Virginia Ayliffe" initials="VA" userId="S::Virginia.Ayliffe@qcaa.qld.edu.au::e01ca961-4ba5-41cd-950f-fe5fcff6f38f" providerId="AD"/>
  <p188:author id="{E0E14BA9-63B7-D387-4A3F-AF01C5BAC9AD}" name="Virginia Ayliffe" initials="VA" userId="S::virginia.ayliffe@qcaa.qld.edu.au::e01ca961-4ba5-41cd-950f-fe5fcff6f38f" providerId="AD"/>
  <p188:author id="{EAAB17B3-48E6-B61A-BBE6-9E66D1517A2D}" name="Lindsay Williams" initials="LW" userId="S::lindsay.williams@qcaa.qld.edu.au::cace4d2d-ab4f-420c-9cf9-a49a1b5bb980" providerId="AD"/>
  <p188:author id="{82C53ADF-F7EE-AD0B-FB86-2327D8D1A3B3}" name="Bonnie Becker" initials="BB" userId="S::Bonnie.Becker@qcaa.qld.edu.au::100c094b-2a68-4ca6-b126-19655934ac00" providerId="AD"/>
  <p188:author id="{32E785E8-2E80-3656-F342-4FF5F66CB362}" name="Ursula Cleary" initials="UC" userId="S::Ursula.Cleary@qcaa.qld.edu.au::55c872d9-db80-4f92-a8a4-3220fb363a5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lena Bond" initials="HB" lastIdx="1" clrIdx="0">
    <p:extLst>
      <p:ext uri="{19B8F6BF-5375-455C-9EA6-DF929625EA0E}">
        <p15:presenceInfo xmlns:p15="http://schemas.microsoft.com/office/powerpoint/2012/main" userId="S-1-5-21-2406935999-1983212525-3895035740-37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F0FF"/>
    <a:srgbClr val="00B0F0"/>
    <a:srgbClr val="00B5D1"/>
    <a:srgbClr val="FFFFCC"/>
    <a:srgbClr val="00FFCC"/>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97" autoAdjust="0"/>
    <p:restoredTop sz="74800" autoAdjust="0"/>
  </p:normalViewPr>
  <p:slideViewPr>
    <p:cSldViewPr snapToGrid="0">
      <p:cViewPr varScale="1">
        <p:scale>
          <a:sx n="107" d="100"/>
          <a:sy n="107" d="100"/>
        </p:scale>
        <p:origin x="606" y="96"/>
      </p:cViewPr>
      <p:guideLst>
        <p:guide orient="horz" pos="378"/>
        <p:guide orient="horz" pos="531"/>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p:scale>
          <a:sx n="1" d="2"/>
          <a:sy n="1" d="2"/>
        </p:scale>
        <p:origin x="0" y="0"/>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commentAuthors" Target="commentAuthors.xml"/><Relationship Id="rId48"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C8A5C5-E0BF-4F35-A1CE-15CA193CA20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AU"/>
        </a:p>
      </dgm:t>
    </dgm:pt>
    <dgm:pt modelId="{ADBAF51F-19BD-4634-AA19-1B4095FA6D51}">
      <dgm:prSet phldrT="[Text]" custT="1"/>
      <dgm:spPr>
        <a:solidFill>
          <a:srgbClr val="00A9E0"/>
        </a:solidFill>
      </dgm:spPr>
      <dgm:t>
        <a:bodyPr/>
        <a:lstStyle/>
        <a:p>
          <a:r>
            <a:rPr lang="en-US" sz="2300" dirty="0">
              <a:latin typeface="Arial" panose="020B0604020202020204" pitchFamily="34" charset="0"/>
              <a:cs typeface="Arial" panose="020B0604020202020204" pitchFamily="34" charset="0"/>
            </a:rPr>
            <a:t>Understanding the AC English achievement standard</a:t>
          </a:r>
          <a:endParaRPr lang="en-AU" sz="2300" dirty="0">
            <a:latin typeface="Arial" panose="020B0604020202020204" pitchFamily="34" charset="0"/>
            <a:cs typeface="Arial" panose="020B0604020202020204" pitchFamily="34" charset="0"/>
          </a:endParaRPr>
        </a:p>
      </dgm:t>
    </dgm:pt>
    <dgm:pt modelId="{C2E0FA4D-C1C7-4E10-8EE2-FB80EB93D9E2}" type="parTrans" cxnId="{EA16EAF2-F966-48C3-89DB-5A75747CB1A5}">
      <dgm:prSet/>
      <dgm:spPr/>
      <dgm:t>
        <a:bodyPr/>
        <a:lstStyle/>
        <a:p>
          <a:endParaRPr lang="en-AU" sz="2300"/>
        </a:p>
      </dgm:t>
    </dgm:pt>
    <dgm:pt modelId="{4445468C-F396-440F-9D9E-75503AFD6D0B}" type="sibTrans" cxnId="{EA16EAF2-F966-48C3-89DB-5A75747CB1A5}">
      <dgm:prSet/>
      <dgm:spPr>
        <a:ln>
          <a:solidFill>
            <a:srgbClr val="00A9E0"/>
          </a:solidFill>
        </a:ln>
      </dgm:spPr>
      <dgm:t>
        <a:bodyPr/>
        <a:lstStyle/>
        <a:p>
          <a:endParaRPr lang="en-AU" sz="2300"/>
        </a:p>
      </dgm:t>
    </dgm:pt>
    <dgm:pt modelId="{FAEA1EBF-FBA2-44ED-BE6F-BA396A9109C2}">
      <dgm:prSet phldrT="[Text]" custT="1"/>
      <dgm:spPr>
        <a:solidFill>
          <a:schemeClr val="bg1">
            <a:lumMod val="75000"/>
          </a:schemeClr>
        </a:solidFill>
      </dgm:spPr>
      <dgm:t>
        <a:bodyPr/>
        <a:lstStyle/>
        <a:p>
          <a:r>
            <a:rPr lang="en-US" sz="2300" dirty="0">
              <a:latin typeface="Arial" panose="020B0604020202020204" pitchFamily="34" charset="0"/>
              <a:cs typeface="Arial" panose="020B0604020202020204" pitchFamily="34" charset="0"/>
            </a:rPr>
            <a:t>Assessing reading in Prep–Year 2 English</a:t>
          </a:r>
          <a:endParaRPr lang="en-AU" sz="2300" dirty="0">
            <a:latin typeface="Arial" panose="020B0604020202020204" pitchFamily="34" charset="0"/>
            <a:cs typeface="Arial" panose="020B0604020202020204" pitchFamily="34" charset="0"/>
          </a:endParaRPr>
        </a:p>
      </dgm:t>
    </dgm:pt>
    <dgm:pt modelId="{780BEEFC-A672-4F29-AE9E-2ED448917B50}" type="parTrans" cxnId="{71BD8F19-7FFA-44E7-B5AA-CD33B1D40EC5}">
      <dgm:prSet/>
      <dgm:spPr/>
      <dgm:t>
        <a:bodyPr/>
        <a:lstStyle/>
        <a:p>
          <a:endParaRPr lang="en-AU" sz="2300"/>
        </a:p>
      </dgm:t>
    </dgm:pt>
    <dgm:pt modelId="{3E5B7966-DF4D-4351-BD24-B9DD7B427E05}" type="sibTrans" cxnId="{71BD8F19-7FFA-44E7-B5AA-CD33B1D40EC5}">
      <dgm:prSet/>
      <dgm:spPr/>
      <dgm:t>
        <a:bodyPr/>
        <a:lstStyle/>
        <a:p>
          <a:endParaRPr lang="en-AU" sz="2300"/>
        </a:p>
      </dgm:t>
    </dgm:pt>
    <dgm:pt modelId="{B9776B3B-3980-4FBA-A115-F9216EE5A0F6}" type="pres">
      <dgm:prSet presAssocID="{EFC8A5C5-E0BF-4F35-A1CE-15CA193CA20C}" presName="Name0" presStyleCnt="0">
        <dgm:presLayoutVars>
          <dgm:chMax val="7"/>
          <dgm:chPref val="7"/>
          <dgm:dir/>
        </dgm:presLayoutVars>
      </dgm:prSet>
      <dgm:spPr/>
    </dgm:pt>
    <dgm:pt modelId="{D907598A-ECA9-4A9B-92C6-FD9D1DA392B9}" type="pres">
      <dgm:prSet presAssocID="{EFC8A5C5-E0BF-4F35-A1CE-15CA193CA20C}" presName="Name1" presStyleCnt="0"/>
      <dgm:spPr/>
    </dgm:pt>
    <dgm:pt modelId="{5407DCF5-54A4-43A2-B921-F426BE838384}" type="pres">
      <dgm:prSet presAssocID="{EFC8A5C5-E0BF-4F35-A1CE-15CA193CA20C}" presName="cycle" presStyleCnt="0"/>
      <dgm:spPr/>
    </dgm:pt>
    <dgm:pt modelId="{DC1BB539-7393-4C32-9366-631867A244F3}" type="pres">
      <dgm:prSet presAssocID="{EFC8A5C5-E0BF-4F35-A1CE-15CA193CA20C}" presName="srcNode" presStyleLbl="node1" presStyleIdx="0" presStyleCnt="2"/>
      <dgm:spPr/>
    </dgm:pt>
    <dgm:pt modelId="{680D1C51-77DB-4BA2-AA3F-0AC5BCCB83BE}" type="pres">
      <dgm:prSet presAssocID="{EFC8A5C5-E0BF-4F35-A1CE-15CA193CA20C}" presName="conn" presStyleLbl="parChTrans1D2" presStyleIdx="0" presStyleCnt="1"/>
      <dgm:spPr/>
    </dgm:pt>
    <dgm:pt modelId="{1CE9C9B1-61ED-4636-ADD9-2C84C0D627DF}" type="pres">
      <dgm:prSet presAssocID="{EFC8A5C5-E0BF-4F35-A1CE-15CA193CA20C}" presName="extraNode" presStyleLbl="node1" presStyleIdx="0" presStyleCnt="2"/>
      <dgm:spPr/>
    </dgm:pt>
    <dgm:pt modelId="{8230C764-9612-4400-9031-6C09D6713E88}" type="pres">
      <dgm:prSet presAssocID="{EFC8A5C5-E0BF-4F35-A1CE-15CA193CA20C}" presName="dstNode" presStyleLbl="node1" presStyleIdx="0" presStyleCnt="2"/>
      <dgm:spPr/>
    </dgm:pt>
    <dgm:pt modelId="{4F5E3502-830A-4050-9CE8-AC4F1AA90B19}" type="pres">
      <dgm:prSet presAssocID="{ADBAF51F-19BD-4634-AA19-1B4095FA6D51}" presName="text_1" presStyleLbl="node1" presStyleIdx="0" presStyleCnt="2">
        <dgm:presLayoutVars>
          <dgm:bulletEnabled val="1"/>
        </dgm:presLayoutVars>
      </dgm:prSet>
      <dgm:spPr/>
    </dgm:pt>
    <dgm:pt modelId="{7DA90B0F-F67B-41D8-AA6E-815D5FD8A3DE}" type="pres">
      <dgm:prSet presAssocID="{ADBAF51F-19BD-4634-AA19-1B4095FA6D51}" presName="accent_1" presStyleCnt="0"/>
      <dgm:spPr/>
    </dgm:pt>
    <dgm:pt modelId="{0E879867-389F-4A9C-9F5F-42EE6DA47CCB}" type="pres">
      <dgm:prSet presAssocID="{ADBAF51F-19BD-4634-AA19-1B4095FA6D51}" presName="accentRepeatNode" presStyleLbl="solidFgAcc1" presStyleIdx="0" presStyleCnt="2"/>
      <dgm:spPr>
        <a:ln>
          <a:solidFill>
            <a:srgbClr val="00A9E0"/>
          </a:solidFill>
        </a:ln>
      </dgm:spPr>
    </dgm:pt>
    <dgm:pt modelId="{C2486DC2-B278-4A9A-863B-3CBBD35165AE}" type="pres">
      <dgm:prSet presAssocID="{FAEA1EBF-FBA2-44ED-BE6F-BA396A9109C2}" presName="text_2" presStyleLbl="node1" presStyleIdx="1" presStyleCnt="2">
        <dgm:presLayoutVars>
          <dgm:bulletEnabled val="1"/>
        </dgm:presLayoutVars>
      </dgm:prSet>
      <dgm:spPr/>
    </dgm:pt>
    <dgm:pt modelId="{EC33EC8A-D942-4E0A-B660-049E37CC20F8}" type="pres">
      <dgm:prSet presAssocID="{FAEA1EBF-FBA2-44ED-BE6F-BA396A9109C2}" presName="accent_2" presStyleCnt="0"/>
      <dgm:spPr/>
    </dgm:pt>
    <dgm:pt modelId="{E66031AD-099F-4080-8A93-6B6CE299135E}" type="pres">
      <dgm:prSet presAssocID="{FAEA1EBF-FBA2-44ED-BE6F-BA396A9109C2}" presName="accentRepeatNode" presStyleLbl="solidFgAcc1" presStyleIdx="1" presStyleCnt="2"/>
      <dgm:spPr>
        <a:ln>
          <a:solidFill>
            <a:schemeClr val="bg1">
              <a:lumMod val="85000"/>
            </a:schemeClr>
          </a:solidFill>
        </a:ln>
      </dgm:spPr>
    </dgm:pt>
  </dgm:ptLst>
  <dgm:cxnLst>
    <dgm:cxn modelId="{046B8413-D2A8-4F8F-BA10-C58177108AB0}" type="presOf" srcId="{FAEA1EBF-FBA2-44ED-BE6F-BA396A9109C2}" destId="{C2486DC2-B278-4A9A-863B-3CBBD35165AE}" srcOrd="0" destOrd="0" presId="urn:microsoft.com/office/officeart/2008/layout/VerticalCurvedList"/>
    <dgm:cxn modelId="{71BD8F19-7FFA-44E7-B5AA-CD33B1D40EC5}" srcId="{EFC8A5C5-E0BF-4F35-A1CE-15CA193CA20C}" destId="{FAEA1EBF-FBA2-44ED-BE6F-BA396A9109C2}" srcOrd="1" destOrd="0" parTransId="{780BEEFC-A672-4F29-AE9E-2ED448917B50}" sibTransId="{3E5B7966-DF4D-4351-BD24-B9DD7B427E05}"/>
    <dgm:cxn modelId="{1359701D-9618-40C7-9878-E381D758F68D}" type="presOf" srcId="{EFC8A5C5-E0BF-4F35-A1CE-15CA193CA20C}" destId="{B9776B3B-3980-4FBA-A115-F9216EE5A0F6}" srcOrd="0" destOrd="0" presId="urn:microsoft.com/office/officeart/2008/layout/VerticalCurvedList"/>
    <dgm:cxn modelId="{AFD423AF-B4F4-46EC-B425-71D49ADCBFDA}" type="presOf" srcId="{ADBAF51F-19BD-4634-AA19-1B4095FA6D51}" destId="{4F5E3502-830A-4050-9CE8-AC4F1AA90B19}" srcOrd="0" destOrd="0" presId="urn:microsoft.com/office/officeart/2008/layout/VerticalCurvedList"/>
    <dgm:cxn modelId="{996AF4D2-94CD-47E8-8A53-0A16BC83095A}" type="presOf" srcId="{4445468C-F396-440F-9D9E-75503AFD6D0B}" destId="{680D1C51-77DB-4BA2-AA3F-0AC5BCCB83BE}" srcOrd="0" destOrd="0" presId="urn:microsoft.com/office/officeart/2008/layout/VerticalCurvedList"/>
    <dgm:cxn modelId="{EA16EAF2-F966-48C3-89DB-5A75747CB1A5}" srcId="{EFC8A5C5-E0BF-4F35-A1CE-15CA193CA20C}" destId="{ADBAF51F-19BD-4634-AA19-1B4095FA6D51}" srcOrd="0" destOrd="0" parTransId="{C2E0FA4D-C1C7-4E10-8EE2-FB80EB93D9E2}" sibTransId="{4445468C-F396-440F-9D9E-75503AFD6D0B}"/>
    <dgm:cxn modelId="{31186CB3-A960-4FAC-9CED-4F121D115D14}" type="presParOf" srcId="{B9776B3B-3980-4FBA-A115-F9216EE5A0F6}" destId="{D907598A-ECA9-4A9B-92C6-FD9D1DA392B9}" srcOrd="0" destOrd="0" presId="urn:microsoft.com/office/officeart/2008/layout/VerticalCurvedList"/>
    <dgm:cxn modelId="{834D731A-A1A4-4134-B853-31F1BDBD7ADC}" type="presParOf" srcId="{D907598A-ECA9-4A9B-92C6-FD9D1DA392B9}" destId="{5407DCF5-54A4-43A2-B921-F426BE838384}" srcOrd="0" destOrd="0" presId="urn:microsoft.com/office/officeart/2008/layout/VerticalCurvedList"/>
    <dgm:cxn modelId="{A758F2DC-7B4B-47BD-AF58-B5F40CDE40F5}" type="presParOf" srcId="{5407DCF5-54A4-43A2-B921-F426BE838384}" destId="{DC1BB539-7393-4C32-9366-631867A244F3}" srcOrd="0" destOrd="0" presId="urn:microsoft.com/office/officeart/2008/layout/VerticalCurvedList"/>
    <dgm:cxn modelId="{E1387A8E-745B-40A2-ADB7-472A9490B771}" type="presParOf" srcId="{5407DCF5-54A4-43A2-B921-F426BE838384}" destId="{680D1C51-77DB-4BA2-AA3F-0AC5BCCB83BE}" srcOrd="1" destOrd="0" presId="urn:microsoft.com/office/officeart/2008/layout/VerticalCurvedList"/>
    <dgm:cxn modelId="{01858B78-100D-4BEE-9DBD-6AC1199EBDE1}" type="presParOf" srcId="{5407DCF5-54A4-43A2-B921-F426BE838384}" destId="{1CE9C9B1-61ED-4636-ADD9-2C84C0D627DF}" srcOrd="2" destOrd="0" presId="urn:microsoft.com/office/officeart/2008/layout/VerticalCurvedList"/>
    <dgm:cxn modelId="{083C07B9-9F2E-4FB2-B437-6C8F12B2EA07}" type="presParOf" srcId="{5407DCF5-54A4-43A2-B921-F426BE838384}" destId="{8230C764-9612-4400-9031-6C09D6713E88}" srcOrd="3" destOrd="0" presId="urn:microsoft.com/office/officeart/2008/layout/VerticalCurvedList"/>
    <dgm:cxn modelId="{4581E7C9-A028-4FB0-8766-71701AC5FB6B}" type="presParOf" srcId="{D907598A-ECA9-4A9B-92C6-FD9D1DA392B9}" destId="{4F5E3502-830A-4050-9CE8-AC4F1AA90B19}" srcOrd="1" destOrd="0" presId="urn:microsoft.com/office/officeart/2008/layout/VerticalCurvedList"/>
    <dgm:cxn modelId="{4C3949BF-41B9-41E8-A8E6-1AE22703AA1A}" type="presParOf" srcId="{D907598A-ECA9-4A9B-92C6-FD9D1DA392B9}" destId="{7DA90B0F-F67B-41D8-AA6E-815D5FD8A3DE}" srcOrd="2" destOrd="0" presId="urn:microsoft.com/office/officeart/2008/layout/VerticalCurvedList"/>
    <dgm:cxn modelId="{33F9FB6B-8EAD-4E4E-8EE2-1B5064336159}" type="presParOf" srcId="{7DA90B0F-F67B-41D8-AA6E-815D5FD8A3DE}" destId="{0E879867-389F-4A9C-9F5F-42EE6DA47CCB}" srcOrd="0" destOrd="0" presId="urn:microsoft.com/office/officeart/2008/layout/VerticalCurvedList"/>
    <dgm:cxn modelId="{443B7194-8743-4527-B70D-7BD172931C24}" type="presParOf" srcId="{D907598A-ECA9-4A9B-92C6-FD9D1DA392B9}" destId="{C2486DC2-B278-4A9A-863B-3CBBD35165AE}" srcOrd="3" destOrd="0" presId="urn:microsoft.com/office/officeart/2008/layout/VerticalCurvedList"/>
    <dgm:cxn modelId="{234A1B55-1864-4EA5-AD6F-BC55DF9257A0}" type="presParOf" srcId="{D907598A-ECA9-4A9B-92C6-FD9D1DA392B9}" destId="{EC33EC8A-D942-4E0A-B660-049E37CC20F8}" srcOrd="4" destOrd="0" presId="urn:microsoft.com/office/officeart/2008/layout/VerticalCurvedList"/>
    <dgm:cxn modelId="{E91A522B-A67F-48AD-B088-A6B7A3B96895}" type="presParOf" srcId="{EC33EC8A-D942-4E0A-B660-049E37CC20F8}" destId="{E66031AD-099F-4080-8A93-6B6CE299135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C8A5C5-E0BF-4F35-A1CE-15CA193CA20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AU"/>
        </a:p>
      </dgm:t>
    </dgm:pt>
    <dgm:pt modelId="{ADBAF51F-19BD-4634-AA19-1B4095FA6D51}">
      <dgm:prSet phldrT="[Text]" custT="1"/>
      <dgm:spPr>
        <a:solidFill>
          <a:srgbClr val="FFFFFF">
            <a:lumMod val="75000"/>
          </a:srgbClr>
        </a:solidFill>
        <a:ln w="12700" cap="flat" cmpd="sng" algn="ctr">
          <a:solidFill>
            <a:srgbClr val="FFFFFF">
              <a:hueOff val="0"/>
              <a:satOff val="0"/>
              <a:lumOff val="0"/>
              <a:alphaOff val="0"/>
            </a:srgbClr>
          </a:solidFill>
          <a:prstDash val="solid"/>
          <a:miter lim="800000"/>
        </a:ln>
        <a:effectLst/>
      </dgm:spPr>
      <dgm:t>
        <a:bodyPr spcFirstLastPara="0" vert="horz" wrap="square" lIns="653064" tIns="58420" rIns="58420" bIns="58420" numCol="1" spcCol="1270" anchor="ctr" anchorCtr="0"/>
        <a:lstStyle/>
        <a:p>
          <a:pPr marL="0" lvl="0" indent="0" algn="l" defTabSz="1022350">
            <a:lnSpc>
              <a:spcPct val="90000"/>
            </a:lnSpc>
            <a:spcBef>
              <a:spcPct val="0"/>
            </a:spcBef>
            <a:spcAft>
              <a:spcPct val="35000"/>
            </a:spcAft>
            <a:buNone/>
          </a:pPr>
          <a:r>
            <a:rPr lang="en-US" sz="2300" kern="1200" dirty="0">
              <a:solidFill>
                <a:srgbClr val="FFFFFF"/>
              </a:solidFill>
              <a:latin typeface="Arial" panose="020B0604020202020204" pitchFamily="34" charset="0"/>
              <a:ea typeface="+mn-ea"/>
              <a:cs typeface="Arial" panose="020B0604020202020204" pitchFamily="34" charset="0"/>
            </a:rPr>
            <a:t>Understanding the AC English achievement standard</a:t>
          </a:r>
          <a:endParaRPr lang="en-AU" sz="2300" kern="1200" dirty="0">
            <a:solidFill>
              <a:srgbClr val="FFFFFF"/>
            </a:solidFill>
            <a:latin typeface="Arial" panose="020B0604020202020204" pitchFamily="34" charset="0"/>
            <a:ea typeface="+mn-ea"/>
            <a:cs typeface="Arial" panose="020B0604020202020204" pitchFamily="34" charset="0"/>
          </a:endParaRPr>
        </a:p>
      </dgm:t>
    </dgm:pt>
    <dgm:pt modelId="{C2E0FA4D-C1C7-4E10-8EE2-FB80EB93D9E2}" type="parTrans" cxnId="{EA16EAF2-F966-48C3-89DB-5A75747CB1A5}">
      <dgm:prSet/>
      <dgm:spPr/>
      <dgm:t>
        <a:bodyPr/>
        <a:lstStyle/>
        <a:p>
          <a:endParaRPr lang="en-AU" sz="2300"/>
        </a:p>
      </dgm:t>
    </dgm:pt>
    <dgm:pt modelId="{4445468C-F396-440F-9D9E-75503AFD6D0B}" type="sibTrans" cxnId="{EA16EAF2-F966-48C3-89DB-5A75747CB1A5}">
      <dgm:prSet/>
      <dgm:spPr>
        <a:ln>
          <a:solidFill>
            <a:srgbClr val="00A9E0"/>
          </a:solidFill>
        </a:ln>
      </dgm:spPr>
      <dgm:t>
        <a:bodyPr/>
        <a:lstStyle/>
        <a:p>
          <a:endParaRPr lang="en-AU" sz="2300"/>
        </a:p>
      </dgm:t>
    </dgm:pt>
    <dgm:pt modelId="{FAEA1EBF-FBA2-44ED-BE6F-BA396A9109C2}">
      <dgm:prSet phldrT="[Text]" custT="1"/>
      <dgm:spPr>
        <a:solidFill>
          <a:srgbClr val="00B0F0"/>
        </a:solidFill>
      </dgm:spPr>
      <dgm:t>
        <a:bodyPr/>
        <a:lstStyle/>
        <a:p>
          <a:r>
            <a:rPr lang="en-US" sz="2300" dirty="0">
              <a:latin typeface="Arial" panose="020B0604020202020204" pitchFamily="34" charset="0"/>
              <a:cs typeface="Arial" panose="020B0604020202020204" pitchFamily="34" charset="0"/>
            </a:rPr>
            <a:t>Assessing reading in Prep–Year 2 English</a:t>
          </a:r>
          <a:endParaRPr lang="en-AU" sz="2300" dirty="0">
            <a:latin typeface="Arial" panose="020B0604020202020204" pitchFamily="34" charset="0"/>
            <a:cs typeface="Arial" panose="020B0604020202020204" pitchFamily="34" charset="0"/>
          </a:endParaRPr>
        </a:p>
      </dgm:t>
    </dgm:pt>
    <dgm:pt modelId="{780BEEFC-A672-4F29-AE9E-2ED448917B50}" type="parTrans" cxnId="{71BD8F19-7FFA-44E7-B5AA-CD33B1D40EC5}">
      <dgm:prSet/>
      <dgm:spPr/>
      <dgm:t>
        <a:bodyPr/>
        <a:lstStyle/>
        <a:p>
          <a:endParaRPr lang="en-AU" sz="2300"/>
        </a:p>
      </dgm:t>
    </dgm:pt>
    <dgm:pt modelId="{3E5B7966-DF4D-4351-BD24-B9DD7B427E05}" type="sibTrans" cxnId="{71BD8F19-7FFA-44E7-B5AA-CD33B1D40EC5}">
      <dgm:prSet/>
      <dgm:spPr/>
      <dgm:t>
        <a:bodyPr/>
        <a:lstStyle/>
        <a:p>
          <a:endParaRPr lang="en-AU" sz="2300"/>
        </a:p>
      </dgm:t>
    </dgm:pt>
    <dgm:pt modelId="{B9776B3B-3980-4FBA-A115-F9216EE5A0F6}" type="pres">
      <dgm:prSet presAssocID="{EFC8A5C5-E0BF-4F35-A1CE-15CA193CA20C}" presName="Name0" presStyleCnt="0">
        <dgm:presLayoutVars>
          <dgm:chMax val="7"/>
          <dgm:chPref val="7"/>
          <dgm:dir/>
        </dgm:presLayoutVars>
      </dgm:prSet>
      <dgm:spPr/>
    </dgm:pt>
    <dgm:pt modelId="{D907598A-ECA9-4A9B-92C6-FD9D1DA392B9}" type="pres">
      <dgm:prSet presAssocID="{EFC8A5C5-E0BF-4F35-A1CE-15CA193CA20C}" presName="Name1" presStyleCnt="0"/>
      <dgm:spPr/>
    </dgm:pt>
    <dgm:pt modelId="{5407DCF5-54A4-43A2-B921-F426BE838384}" type="pres">
      <dgm:prSet presAssocID="{EFC8A5C5-E0BF-4F35-A1CE-15CA193CA20C}" presName="cycle" presStyleCnt="0"/>
      <dgm:spPr/>
    </dgm:pt>
    <dgm:pt modelId="{DC1BB539-7393-4C32-9366-631867A244F3}" type="pres">
      <dgm:prSet presAssocID="{EFC8A5C5-E0BF-4F35-A1CE-15CA193CA20C}" presName="srcNode" presStyleLbl="node1" presStyleIdx="0" presStyleCnt="2"/>
      <dgm:spPr/>
    </dgm:pt>
    <dgm:pt modelId="{680D1C51-77DB-4BA2-AA3F-0AC5BCCB83BE}" type="pres">
      <dgm:prSet presAssocID="{EFC8A5C5-E0BF-4F35-A1CE-15CA193CA20C}" presName="conn" presStyleLbl="parChTrans1D2" presStyleIdx="0" presStyleCnt="1"/>
      <dgm:spPr/>
    </dgm:pt>
    <dgm:pt modelId="{1CE9C9B1-61ED-4636-ADD9-2C84C0D627DF}" type="pres">
      <dgm:prSet presAssocID="{EFC8A5C5-E0BF-4F35-A1CE-15CA193CA20C}" presName="extraNode" presStyleLbl="node1" presStyleIdx="0" presStyleCnt="2"/>
      <dgm:spPr/>
    </dgm:pt>
    <dgm:pt modelId="{8230C764-9612-4400-9031-6C09D6713E88}" type="pres">
      <dgm:prSet presAssocID="{EFC8A5C5-E0BF-4F35-A1CE-15CA193CA20C}" presName="dstNode" presStyleLbl="node1" presStyleIdx="0" presStyleCnt="2"/>
      <dgm:spPr/>
    </dgm:pt>
    <dgm:pt modelId="{4F5E3502-830A-4050-9CE8-AC4F1AA90B19}" type="pres">
      <dgm:prSet presAssocID="{ADBAF51F-19BD-4634-AA19-1B4095FA6D51}" presName="text_1" presStyleLbl="node1" presStyleIdx="0" presStyleCnt="2">
        <dgm:presLayoutVars>
          <dgm:bulletEnabled val="1"/>
        </dgm:presLayoutVars>
      </dgm:prSet>
      <dgm:spPr>
        <a:xfrm>
          <a:off x="529415" y="411436"/>
          <a:ext cx="7951691" cy="822758"/>
        </a:xfrm>
        <a:prstGeom prst="rect">
          <a:avLst/>
        </a:prstGeom>
      </dgm:spPr>
    </dgm:pt>
    <dgm:pt modelId="{7DA90B0F-F67B-41D8-AA6E-815D5FD8A3DE}" type="pres">
      <dgm:prSet presAssocID="{ADBAF51F-19BD-4634-AA19-1B4095FA6D51}" presName="accent_1" presStyleCnt="0"/>
      <dgm:spPr/>
    </dgm:pt>
    <dgm:pt modelId="{0E879867-389F-4A9C-9F5F-42EE6DA47CCB}" type="pres">
      <dgm:prSet presAssocID="{ADBAF51F-19BD-4634-AA19-1B4095FA6D51}" presName="accentRepeatNode" presStyleLbl="solidFgAcc1" presStyleIdx="0" presStyleCnt="2"/>
      <dgm:spPr>
        <a:xfrm>
          <a:off x="15191" y="308592"/>
          <a:ext cx="1028448" cy="1028448"/>
        </a:xfrm>
        <a:prstGeom prst="ellipse">
          <a:avLst/>
        </a:prstGeom>
        <a:solidFill>
          <a:srgbClr val="FFFFFF">
            <a:hueOff val="0"/>
            <a:satOff val="0"/>
            <a:lumOff val="0"/>
            <a:alphaOff val="0"/>
          </a:srgbClr>
        </a:solidFill>
        <a:ln w="12700" cap="flat" cmpd="sng" algn="ctr">
          <a:solidFill>
            <a:srgbClr val="FFFFFF">
              <a:lumMod val="85000"/>
            </a:srgbClr>
          </a:solidFill>
          <a:prstDash val="solid"/>
          <a:miter lim="800000"/>
        </a:ln>
        <a:effectLst/>
      </dgm:spPr>
    </dgm:pt>
    <dgm:pt modelId="{C2486DC2-B278-4A9A-863B-3CBBD35165AE}" type="pres">
      <dgm:prSet presAssocID="{FAEA1EBF-FBA2-44ED-BE6F-BA396A9109C2}" presName="text_2" presStyleLbl="node1" presStyleIdx="1" presStyleCnt="2">
        <dgm:presLayoutVars>
          <dgm:bulletEnabled val="1"/>
        </dgm:presLayoutVars>
      </dgm:prSet>
      <dgm:spPr/>
    </dgm:pt>
    <dgm:pt modelId="{EC33EC8A-D942-4E0A-B660-049E37CC20F8}" type="pres">
      <dgm:prSet presAssocID="{FAEA1EBF-FBA2-44ED-BE6F-BA396A9109C2}" presName="accent_2" presStyleCnt="0"/>
      <dgm:spPr/>
    </dgm:pt>
    <dgm:pt modelId="{E66031AD-099F-4080-8A93-6B6CE299135E}" type="pres">
      <dgm:prSet presAssocID="{FAEA1EBF-FBA2-44ED-BE6F-BA396A9109C2}" presName="accentRepeatNode" presStyleLbl="solidFgAcc1" presStyleIdx="1" presStyleCnt="2"/>
      <dgm:spPr>
        <a:ln>
          <a:solidFill>
            <a:srgbClr val="00B0F0"/>
          </a:solidFill>
        </a:ln>
      </dgm:spPr>
    </dgm:pt>
  </dgm:ptLst>
  <dgm:cxnLst>
    <dgm:cxn modelId="{046B8413-D2A8-4F8F-BA10-C58177108AB0}" type="presOf" srcId="{FAEA1EBF-FBA2-44ED-BE6F-BA396A9109C2}" destId="{C2486DC2-B278-4A9A-863B-3CBBD35165AE}" srcOrd="0" destOrd="0" presId="urn:microsoft.com/office/officeart/2008/layout/VerticalCurvedList"/>
    <dgm:cxn modelId="{71BD8F19-7FFA-44E7-B5AA-CD33B1D40EC5}" srcId="{EFC8A5C5-E0BF-4F35-A1CE-15CA193CA20C}" destId="{FAEA1EBF-FBA2-44ED-BE6F-BA396A9109C2}" srcOrd="1" destOrd="0" parTransId="{780BEEFC-A672-4F29-AE9E-2ED448917B50}" sibTransId="{3E5B7966-DF4D-4351-BD24-B9DD7B427E05}"/>
    <dgm:cxn modelId="{1359701D-9618-40C7-9878-E381D758F68D}" type="presOf" srcId="{EFC8A5C5-E0BF-4F35-A1CE-15CA193CA20C}" destId="{B9776B3B-3980-4FBA-A115-F9216EE5A0F6}" srcOrd="0" destOrd="0" presId="urn:microsoft.com/office/officeart/2008/layout/VerticalCurvedList"/>
    <dgm:cxn modelId="{AFD423AF-B4F4-46EC-B425-71D49ADCBFDA}" type="presOf" srcId="{ADBAF51F-19BD-4634-AA19-1B4095FA6D51}" destId="{4F5E3502-830A-4050-9CE8-AC4F1AA90B19}" srcOrd="0" destOrd="0" presId="urn:microsoft.com/office/officeart/2008/layout/VerticalCurvedList"/>
    <dgm:cxn modelId="{996AF4D2-94CD-47E8-8A53-0A16BC83095A}" type="presOf" srcId="{4445468C-F396-440F-9D9E-75503AFD6D0B}" destId="{680D1C51-77DB-4BA2-AA3F-0AC5BCCB83BE}" srcOrd="0" destOrd="0" presId="urn:microsoft.com/office/officeart/2008/layout/VerticalCurvedList"/>
    <dgm:cxn modelId="{EA16EAF2-F966-48C3-89DB-5A75747CB1A5}" srcId="{EFC8A5C5-E0BF-4F35-A1CE-15CA193CA20C}" destId="{ADBAF51F-19BD-4634-AA19-1B4095FA6D51}" srcOrd="0" destOrd="0" parTransId="{C2E0FA4D-C1C7-4E10-8EE2-FB80EB93D9E2}" sibTransId="{4445468C-F396-440F-9D9E-75503AFD6D0B}"/>
    <dgm:cxn modelId="{31186CB3-A960-4FAC-9CED-4F121D115D14}" type="presParOf" srcId="{B9776B3B-3980-4FBA-A115-F9216EE5A0F6}" destId="{D907598A-ECA9-4A9B-92C6-FD9D1DA392B9}" srcOrd="0" destOrd="0" presId="urn:microsoft.com/office/officeart/2008/layout/VerticalCurvedList"/>
    <dgm:cxn modelId="{834D731A-A1A4-4134-B853-31F1BDBD7ADC}" type="presParOf" srcId="{D907598A-ECA9-4A9B-92C6-FD9D1DA392B9}" destId="{5407DCF5-54A4-43A2-B921-F426BE838384}" srcOrd="0" destOrd="0" presId="urn:microsoft.com/office/officeart/2008/layout/VerticalCurvedList"/>
    <dgm:cxn modelId="{A758F2DC-7B4B-47BD-AF58-B5F40CDE40F5}" type="presParOf" srcId="{5407DCF5-54A4-43A2-B921-F426BE838384}" destId="{DC1BB539-7393-4C32-9366-631867A244F3}" srcOrd="0" destOrd="0" presId="urn:microsoft.com/office/officeart/2008/layout/VerticalCurvedList"/>
    <dgm:cxn modelId="{E1387A8E-745B-40A2-ADB7-472A9490B771}" type="presParOf" srcId="{5407DCF5-54A4-43A2-B921-F426BE838384}" destId="{680D1C51-77DB-4BA2-AA3F-0AC5BCCB83BE}" srcOrd="1" destOrd="0" presId="urn:microsoft.com/office/officeart/2008/layout/VerticalCurvedList"/>
    <dgm:cxn modelId="{01858B78-100D-4BEE-9DBD-6AC1199EBDE1}" type="presParOf" srcId="{5407DCF5-54A4-43A2-B921-F426BE838384}" destId="{1CE9C9B1-61ED-4636-ADD9-2C84C0D627DF}" srcOrd="2" destOrd="0" presId="urn:microsoft.com/office/officeart/2008/layout/VerticalCurvedList"/>
    <dgm:cxn modelId="{083C07B9-9F2E-4FB2-B437-6C8F12B2EA07}" type="presParOf" srcId="{5407DCF5-54A4-43A2-B921-F426BE838384}" destId="{8230C764-9612-4400-9031-6C09D6713E88}" srcOrd="3" destOrd="0" presId="urn:microsoft.com/office/officeart/2008/layout/VerticalCurvedList"/>
    <dgm:cxn modelId="{4581E7C9-A028-4FB0-8766-71701AC5FB6B}" type="presParOf" srcId="{D907598A-ECA9-4A9B-92C6-FD9D1DA392B9}" destId="{4F5E3502-830A-4050-9CE8-AC4F1AA90B19}" srcOrd="1" destOrd="0" presId="urn:microsoft.com/office/officeart/2008/layout/VerticalCurvedList"/>
    <dgm:cxn modelId="{4C3949BF-41B9-41E8-A8E6-1AE22703AA1A}" type="presParOf" srcId="{D907598A-ECA9-4A9B-92C6-FD9D1DA392B9}" destId="{7DA90B0F-F67B-41D8-AA6E-815D5FD8A3DE}" srcOrd="2" destOrd="0" presId="urn:microsoft.com/office/officeart/2008/layout/VerticalCurvedList"/>
    <dgm:cxn modelId="{33F9FB6B-8EAD-4E4E-8EE2-1B5064336159}" type="presParOf" srcId="{7DA90B0F-F67B-41D8-AA6E-815D5FD8A3DE}" destId="{0E879867-389F-4A9C-9F5F-42EE6DA47CCB}" srcOrd="0" destOrd="0" presId="urn:microsoft.com/office/officeart/2008/layout/VerticalCurvedList"/>
    <dgm:cxn modelId="{443B7194-8743-4527-B70D-7BD172931C24}" type="presParOf" srcId="{D907598A-ECA9-4A9B-92C6-FD9D1DA392B9}" destId="{C2486DC2-B278-4A9A-863B-3CBBD35165AE}" srcOrd="3" destOrd="0" presId="urn:microsoft.com/office/officeart/2008/layout/VerticalCurvedList"/>
    <dgm:cxn modelId="{234A1B55-1864-4EA5-AD6F-BC55DF9257A0}" type="presParOf" srcId="{D907598A-ECA9-4A9B-92C6-FD9D1DA392B9}" destId="{EC33EC8A-D942-4E0A-B660-049E37CC20F8}" srcOrd="4" destOrd="0" presId="urn:microsoft.com/office/officeart/2008/layout/VerticalCurvedList"/>
    <dgm:cxn modelId="{E91A522B-A67F-48AD-B088-A6B7A3B96895}" type="presParOf" srcId="{EC33EC8A-D942-4E0A-B660-049E37CC20F8}" destId="{E66031AD-099F-4080-8A93-6B6CE299135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0D1C51-77DB-4BA2-AA3F-0AC5BCCB83BE}">
      <dsp:nvSpPr>
        <dsp:cNvPr id="0" name=""/>
        <dsp:cNvSpPr/>
      </dsp:nvSpPr>
      <dsp:spPr>
        <a:xfrm>
          <a:off x="-3233485" y="-500759"/>
          <a:ext cx="3881520" cy="3881520"/>
        </a:xfrm>
        <a:prstGeom prst="blockArc">
          <a:avLst>
            <a:gd name="adj1" fmla="val 18900000"/>
            <a:gd name="adj2" fmla="val 2700000"/>
            <a:gd name="adj3" fmla="val 556"/>
          </a:avLst>
        </a:prstGeom>
        <a:noFill/>
        <a:ln w="12700" cap="flat" cmpd="sng" algn="ctr">
          <a:solidFill>
            <a:srgbClr val="00A9E0"/>
          </a:solidFill>
          <a:prstDash val="solid"/>
          <a:miter lim="800000"/>
        </a:ln>
        <a:effectLst/>
      </dsp:spPr>
      <dsp:style>
        <a:lnRef idx="2">
          <a:scrgbClr r="0" g="0" b="0"/>
        </a:lnRef>
        <a:fillRef idx="0">
          <a:scrgbClr r="0" g="0" b="0"/>
        </a:fillRef>
        <a:effectRef idx="0">
          <a:scrgbClr r="0" g="0" b="0"/>
        </a:effectRef>
        <a:fontRef idx="minor"/>
      </dsp:style>
    </dsp:sp>
    <dsp:sp modelId="{4F5E3502-830A-4050-9CE8-AC4F1AA90B19}">
      <dsp:nvSpPr>
        <dsp:cNvPr id="0" name=""/>
        <dsp:cNvSpPr/>
      </dsp:nvSpPr>
      <dsp:spPr>
        <a:xfrm>
          <a:off x="529415" y="411436"/>
          <a:ext cx="7951691" cy="822758"/>
        </a:xfrm>
        <a:prstGeom prst="rect">
          <a:avLst/>
        </a:prstGeom>
        <a:solidFill>
          <a:srgbClr val="00A9E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3064"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Understanding the AC English achievement standard</a:t>
          </a:r>
          <a:endParaRPr lang="en-AU" sz="2300" kern="1200" dirty="0">
            <a:latin typeface="Arial" panose="020B0604020202020204" pitchFamily="34" charset="0"/>
            <a:cs typeface="Arial" panose="020B0604020202020204" pitchFamily="34" charset="0"/>
          </a:endParaRPr>
        </a:p>
      </dsp:txBody>
      <dsp:txXfrm>
        <a:off x="529415" y="411436"/>
        <a:ext cx="7951691" cy="822758"/>
      </dsp:txXfrm>
    </dsp:sp>
    <dsp:sp modelId="{0E879867-389F-4A9C-9F5F-42EE6DA47CCB}">
      <dsp:nvSpPr>
        <dsp:cNvPr id="0" name=""/>
        <dsp:cNvSpPr/>
      </dsp:nvSpPr>
      <dsp:spPr>
        <a:xfrm>
          <a:off x="15191" y="308592"/>
          <a:ext cx="1028448" cy="1028448"/>
        </a:xfrm>
        <a:prstGeom prst="ellipse">
          <a:avLst/>
        </a:prstGeom>
        <a:solidFill>
          <a:schemeClr val="lt1">
            <a:hueOff val="0"/>
            <a:satOff val="0"/>
            <a:lumOff val="0"/>
            <a:alphaOff val="0"/>
          </a:schemeClr>
        </a:solidFill>
        <a:ln w="12700" cap="flat" cmpd="sng" algn="ctr">
          <a:solidFill>
            <a:srgbClr val="00A9E0"/>
          </a:solidFill>
          <a:prstDash val="solid"/>
          <a:miter lim="800000"/>
        </a:ln>
        <a:effectLst/>
      </dsp:spPr>
      <dsp:style>
        <a:lnRef idx="2">
          <a:scrgbClr r="0" g="0" b="0"/>
        </a:lnRef>
        <a:fillRef idx="1">
          <a:scrgbClr r="0" g="0" b="0"/>
        </a:fillRef>
        <a:effectRef idx="0">
          <a:scrgbClr r="0" g="0" b="0"/>
        </a:effectRef>
        <a:fontRef idx="minor"/>
      </dsp:style>
    </dsp:sp>
    <dsp:sp modelId="{C2486DC2-B278-4A9A-863B-3CBBD35165AE}">
      <dsp:nvSpPr>
        <dsp:cNvPr id="0" name=""/>
        <dsp:cNvSpPr/>
      </dsp:nvSpPr>
      <dsp:spPr>
        <a:xfrm>
          <a:off x="529415" y="1645804"/>
          <a:ext cx="7951691" cy="822758"/>
        </a:xfrm>
        <a:prstGeom prst="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3064"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Assessing reading in Prep–Year 2 English</a:t>
          </a:r>
          <a:endParaRPr lang="en-AU" sz="2300" kern="1200" dirty="0">
            <a:latin typeface="Arial" panose="020B0604020202020204" pitchFamily="34" charset="0"/>
            <a:cs typeface="Arial" panose="020B0604020202020204" pitchFamily="34" charset="0"/>
          </a:endParaRPr>
        </a:p>
      </dsp:txBody>
      <dsp:txXfrm>
        <a:off x="529415" y="1645804"/>
        <a:ext cx="7951691" cy="822758"/>
      </dsp:txXfrm>
    </dsp:sp>
    <dsp:sp modelId="{E66031AD-099F-4080-8A93-6B6CE299135E}">
      <dsp:nvSpPr>
        <dsp:cNvPr id="0" name=""/>
        <dsp:cNvSpPr/>
      </dsp:nvSpPr>
      <dsp:spPr>
        <a:xfrm>
          <a:off x="15191" y="1542960"/>
          <a:ext cx="1028448" cy="1028448"/>
        </a:xfrm>
        <a:prstGeom prst="ellipse">
          <a:avLst/>
        </a:prstGeom>
        <a:solidFill>
          <a:schemeClr val="lt1">
            <a:hueOff val="0"/>
            <a:satOff val="0"/>
            <a:lumOff val="0"/>
            <a:alphaOff val="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0D1C51-77DB-4BA2-AA3F-0AC5BCCB83BE}">
      <dsp:nvSpPr>
        <dsp:cNvPr id="0" name=""/>
        <dsp:cNvSpPr/>
      </dsp:nvSpPr>
      <dsp:spPr>
        <a:xfrm>
          <a:off x="-3233485" y="-500759"/>
          <a:ext cx="3881520" cy="3881520"/>
        </a:xfrm>
        <a:prstGeom prst="blockArc">
          <a:avLst>
            <a:gd name="adj1" fmla="val 18900000"/>
            <a:gd name="adj2" fmla="val 2700000"/>
            <a:gd name="adj3" fmla="val 556"/>
          </a:avLst>
        </a:prstGeom>
        <a:noFill/>
        <a:ln w="12700" cap="flat" cmpd="sng" algn="ctr">
          <a:solidFill>
            <a:srgbClr val="00A9E0"/>
          </a:solidFill>
          <a:prstDash val="solid"/>
          <a:miter lim="800000"/>
        </a:ln>
        <a:effectLst/>
      </dsp:spPr>
      <dsp:style>
        <a:lnRef idx="2">
          <a:scrgbClr r="0" g="0" b="0"/>
        </a:lnRef>
        <a:fillRef idx="0">
          <a:scrgbClr r="0" g="0" b="0"/>
        </a:fillRef>
        <a:effectRef idx="0">
          <a:scrgbClr r="0" g="0" b="0"/>
        </a:effectRef>
        <a:fontRef idx="minor"/>
      </dsp:style>
    </dsp:sp>
    <dsp:sp modelId="{4F5E3502-830A-4050-9CE8-AC4F1AA90B19}">
      <dsp:nvSpPr>
        <dsp:cNvPr id="0" name=""/>
        <dsp:cNvSpPr/>
      </dsp:nvSpPr>
      <dsp:spPr>
        <a:xfrm>
          <a:off x="529415" y="411436"/>
          <a:ext cx="7951691" cy="822758"/>
        </a:xfrm>
        <a:prstGeom prst="rect">
          <a:avLst/>
        </a:prstGeom>
        <a:solidFill>
          <a:srgbClr val="FFFFFF">
            <a:lumMod val="7500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3064"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solidFill>
                <a:srgbClr val="FFFFFF"/>
              </a:solidFill>
              <a:latin typeface="Arial" panose="020B0604020202020204" pitchFamily="34" charset="0"/>
              <a:ea typeface="+mn-ea"/>
              <a:cs typeface="Arial" panose="020B0604020202020204" pitchFamily="34" charset="0"/>
            </a:rPr>
            <a:t>Understanding the AC English achievement standard</a:t>
          </a:r>
          <a:endParaRPr lang="en-AU" sz="2300" kern="1200" dirty="0">
            <a:solidFill>
              <a:srgbClr val="FFFFFF"/>
            </a:solidFill>
            <a:latin typeface="Arial" panose="020B0604020202020204" pitchFamily="34" charset="0"/>
            <a:ea typeface="+mn-ea"/>
            <a:cs typeface="Arial" panose="020B0604020202020204" pitchFamily="34" charset="0"/>
          </a:endParaRPr>
        </a:p>
      </dsp:txBody>
      <dsp:txXfrm>
        <a:off x="529415" y="411436"/>
        <a:ext cx="7951691" cy="822758"/>
      </dsp:txXfrm>
    </dsp:sp>
    <dsp:sp modelId="{0E879867-389F-4A9C-9F5F-42EE6DA47CCB}">
      <dsp:nvSpPr>
        <dsp:cNvPr id="0" name=""/>
        <dsp:cNvSpPr/>
      </dsp:nvSpPr>
      <dsp:spPr>
        <a:xfrm>
          <a:off x="15191" y="308592"/>
          <a:ext cx="1028448" cy="1028448"/>
        </a:xfrm>
        <a:prstGeom prst="ellipse">
          <a:avLst/>
        </a:prstGeom>
        <a:solidFill>
          <a:srgbClr val="FFFFFF">
            <a:hueOff val="0"/>
            <a:satOff val="0"/>
            <a:lumOff val="0"/>
            <a:alphaOff val="0"/>
          </a:srgbClr>
        </a:solidFill>
        <a:ln w="12700" cap="flat" cmpd="sng" algn="ctr">
          <a:solidFill>
            <a:srgbClr val="FFFFFF">
              <a:lumMod val="85000"/>
            </a:srgbClr>
          </a:solidFill>
          <a:prstDash val="solid"/>
          <a:miter lim="800000"/>
        </a:ln>
        <a:effectLst/>
      </dsp:spPr>
      <dsp:style>
        <a:lnRef idx="2">
          <a:scrgbClr r="0" g="0" b="0"/>
        </a:lnRef>
        <a:fillRef idx="1">
          <a:scrgbClr r="0" g="0" b="0"/>
        </a:fillRef>
        <a:effectRef idx="0">
          <a:scrgbClr r="0" g="0" b="0"/>
        </a:effectRef>
        <a:fontRef idx="minor"/>
      </dsp:style>
    </dsp:sp>
    <dsp:sp modelId="{C2486DC2-B278-4A9A-863B-3CBBD35165AE}">
      <dsp:nvSpPr>
        <dsp:cNvPr id="0" name=""/>
        <dsp:cNvSpPr/>
      </dsp:nvSpPr>
      <dsp:spPr>
        <a:xfrm>
          <a:off x="529415" y="1645804"/>
          <a:ext cx="7951691" cy="822758"/>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3064"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Assessing reading in Prep–Year 2 English</a:t>
          </a:r>
          <a:endParaRPr lang="en-AU" sz="2300" kern="1200" dirty="0">
            <a:latin typeface="Arial" panose="020B0604020202020204" pitchFamily="34" charset="0"/>
            <a:cs typeface="Arial" panose="020B0604020202020204" pitchFamily="34" charset="0"/>
          </a:endParaRPr>
        </a:p>
      </dsp:txBody>
      <dsp:txXfrm>
        <a:off x="529415" y="1645804"/>
        <a:ext cx="7951691" cy="822758"/>
      </dsp:txXfrm>
    </dsp:sp>
    <dsp:sp modelId="{E66031AD-099F-4080-8A93-6B6CE299135E}">
      <dsp:nvSpPr>
        <dsp:cNvPr id="0" name=""/>
        <dsp:cNvSpPr/>
      </dsp:nvSpPr>
      <dsp:spPr>
        <a:xfrm>
          <a:off x="15191" y="1542960"/>
          <a:ext cx="1028448" cy="1028448"/>
        </a:xfrm>
        <a:prstGeom prst="ellipse">
          <a:avLst/>
        </a:prstGeom>
        <a:solidFill>
          <a:schemeClr val="lt1">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73D76A07-3D3D-4A68-AAD0-85CA8B587E22}" type="datetimeFigureOut">
              <a:rPr lang="en-AU" smtClean="0"/>
              <a:t>21/08/2025</a:t>
            </a:fld>
            <a:endParaRPr lang="en-AU"/>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CD879660-3FBB-4DBB-87CB-9B72B2B6FFD8}" type="slidenum">
              <a:rPr lang="en-AU" smtClean="0"/>
              <a:t>‹#›</a:t>
            </a:fld>
            <a:endParaRPr lang="en-AU"/>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atin typeface="Arial" charset="0"/>
              </a:defRPr>
            </a:lvl1pPr>
          </a:lstStyle>
          <a:p>
            <a:pPr>
              <a:defRPr/>
            </a:pPr>
            <a:endParaRPr lang="en-AU"/>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atin typeface="Arial" charset="0"/>
              </a:defRPr>
            </a:lvl1pPr>
          </a:lstStyle>
          <a:p>
            <a:pPr>
              <a:defRPr/>
            </a:pPr>
            <a:fld id="{5D80A888-D75A-4166-AD9D-7C4F06AF2060}" type="datetimeFigureOut">
              <a:rPr lang="en-AU"/>
              <a:pPr>
                <a:defRPr/>
              </a:pPr>
              <a:t>21/08/2025</a:t>
            </a:fld>
            <a:endParaRPr lang="en-AU"/>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atin typeface="Arial" charset="0"/>
              </a:defRPr>
            </a:lvl1pPr>
          </a:lstStyle>
          <a:p>
            <a:pPr>
              <a:defRPr/>
            </a:pPr>
            <a:fld id="{7DC8D554-20BD-45E3-8F8F-C854CD9EEC52}" type="slidenum">
              <a:rPr lang="en-AU"/>
              <a:pPr>
                <a:defRPr/>
              </a:pPr>
              <a:t>‹#›</a:t>
            </a:fld>
            <a:endParaRPr lang="en-AU"/>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600"/>
              </a:spcAft>
              <a:buFont typeface="Arial" panose="020B0604020202020204" pitchFamily="34" charset="0"/>
              <a:buNone/>
            </a:pPr>
            <a:r>
              <a:rPr lang="en-US" sz="1200" dirty="0">
                <a:latin typeface="Arial" panose="020B0604020202020204" pitchFamily="34" charset="0"/>
                <a:cs typeface="Arial" panose="020B0604020202020204" pitchFamily="34" charset="0"/>
              </a:rPr>
              <a:t>This resource reproduces the key slides from the webinar delivered in Semester 1, 2025. This is part two of a part-two series.</a:t>
            </a:r>
          </a:p>
          <a:p>
            <a:pPr marL="0" indent="0">
              <a:spcBef>
                <a:spcPts val="0"/>
              </a:spcBef>
              <a:spcAft>
                <a:spcPts val="600"/>
              </a:spcAft>
              <a:buFont typeface="Arial" panose="020B0604020202020204" pitchFamily="34" charset="0"/>
              <a:buNone/>
            </a:pPr>
            <a:r>
              <a:rPr lang="en-US" sz="1200" dirty="0">
                <a:latin typeface="Arial" panose="020B0604020202020204" pitchFamily="34" charset="0"/>
                <a:cs typeface="Arial" panose="020B0604020202020204" pitchFamily="34" charset="0"/>
              </a:rPr>
              <a:t>For more information, please email </a:t>
            </a:r>
            <a:r>
              <a:rPr lang="en-US" sz="1200" u="sng" dirty="0">
                <a:solidFill>
                  <a:srgbClr val="0070C0"/>
                </a:solidFill>
                <a:latin typeface="Arial" panose="020B0604020202020204" pitchFamily="34" charset="0"/>
                <a:cs typeface="Arial" panose="020B0604020202020204" pitchFamily="34" charset="0"/>
              </a:rPr>
              <a:t>australiancurriculum@qcaa.qld.edu.au</a:t>
            </a:r>
            <a:r>
              <a:rPr lang="en-US" sz="1200" dirty="0">
                <a:latin typeface="Arial" panose="020B0604020202020204" pitchFamily="34" charset="0"/>
                <a:cs typeface="Arial" panose="020B0604020202020204" pitchFamily="34" charset="0"/>
              </a:rPr>
              <a:t>.</a:t>
            </a:r>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a:t>
            </a:fld>
            <a:endParaRPr lang="en-AU"/>
          </a:p>
        </p:txBody>
      </p:sp>
    </p:spTree>
    <p:extLst>
      <p:ext uri="{BB962C8B-B14F-4D97-AF65-F5344CB8AC3E}">
        <p14:creationId xmlns:p14="http://schemas.microsoft.com/office/powerpoint/2010/main" val="1435024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Across Prep–Year 2, students have opportunities to demonstrate knowledge and understanding of language features of the texts they are reading.</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Teaching and assessment can focus systematically on language features outlined in the relevant level description and content descriptions in the language strand, as well as language features that arise opportunistically from texts selected to engage students in your context. </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10</a:t>
            </a:fld>
            <a:endParaRPr lang="en-AU"/>
          </a:p>
        </p:txBody>
      </p:sp>
    </p:spTree>
    <p:extLst>
      <p:ext uri="{BB962C8B-B14F-4D97-AF65-F5344CB8AC3E}">
        <p14:creationId xmlns:p14="http://schemas.microsoft.com/office/powerpoint/2010/main" val="2122904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In Prep–Year 2, there is a focus on providing structured opportunities for students to demonstrate their developing phonic and word knowledge — outlined in general terms in the achievement standard.</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11</a:t>
            </a:fld>
            <a:endParaRPr lang="en-AU"/>
          </a:p>
        </p:txBody>
      </p:sp>
    </p:spTree>
    <p:extLst>
      <p:ext uri="{BB962C8B-B14F-4D97-AF65-F5344CB8AC3E}">
        <p14:creationId xmlns:p14="http://schemas.microsoft.com/office/powerpoint/2010/main" val="2347197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To support you in aligning content descriptions and the achievement standard, the QCAA has produced alignment resources for each learning area and year level.</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12</a:t>
            </a:fld>
            <a:endParaRPr lang="en-AU"/>
          </a:p>
        </p:txBody>
      </p:sp>
    </p:spTree>
    <p:extLst>
      <p:ext uri="{BB962C8B-B14F-4D97-AF65-F5344CB8AC3E}">
        <p14:creationId xmlns:p14="http://schemas.microsoft.com/office/powerpoint/2010/main" val="4202056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dirty="0">
                <a:latin typeface="Arial" panose="020B0604020202020204" pitchFamily="34" charset="0"/>
                <a:cs typeface="Arial" panose="020B0604020202020204" pitchFamily="34" charset="0"/>
              </a:rPr>
              <a:t>These resources show how the aspect of the achievement standard is supported by relevant content descriptions across the strands.</a:t>
            </a:r>
          </a:p>
          <a:p>
            <a:endParaRPr lang="en-AU" dirty="0"/>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13</a:t>
            </a:fld>
            <a:endParaRPr lang="en-AU"/>
          </a:p>
        </p:txBody>
      </p:sp>
    </p:spTree>
    <p:extLst>
      <p:ext uri="{BB962C8B-B14F-4D97-AF65-F5344CB8AC3E}">
        <p14:creationId xmlns:p14="http://schemas.microsoft.com/office/powerpoint/2010/main" val="3403345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In particular, phrasing and fluency is supported by content descriptions from both the Language and Literacy strands.</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In most cases, aspects of the achievement standard can be assessed authentically as students undertake tasks that combine and integrate the use of various knowledge, skills and dispositions.</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For example, students may participate in a structured literature circle and enjoy a book by reading it aloud, drawing on their knowledge of sentence boundary punctuation and developing phonic and word knowledge. The students may then discuss aspects of the plot, character and setting, making connections to personal experiences.</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14</a:t>
            </a:fld>
            <a:endParaRPr lang="en-AU"/>
          </a:p>
        </p:txBody>
      </p:sp>
    </p:spTree>
    <p:extLst>
      <p:ext uri="{BB962C8B-B14F-4D97-AF65-F5344CB8AC3E}">
        <p14:creationId xmlns:p14="http://schemas.microsoft.com/office/powerpoint/2010/main" val="2274636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‘Authentic’ tasks such as the use of a literature circle where students collaboratively discuss aspects of a common book allow students to demonstrate the achievement standard in a holistic way; that is, to show the interconnected nature of a range of skills and knowledge when they are used by students to read, comprehend and enjoy. </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15</a:t>
            </a:fld>
            <a:endParaRPr lang="en-AU"/>
          </a:p>
        </p:txBody>
      </p:sp>
    </p:spTree>
    <p:extLst>
      <p:ext uri="{BB962C8B-B14F-4D97-AF65-F5344CB8AC3E}">
        <p14:creationId xmlns:p14="http://schemas.microsoft.com/office/powerpoint/2010/main" val="1972465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However, aspects of the achievement standard related to the constrained skills of decoding in Prep–Year 2 are supported mainly by content descriptions in the Phonic and word knowledge sub-strand in the Literacy strand as illustrated in the example on screen from Year 1.</a:t>
            </a:r>
          </a:p>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16</a:t>
            </a:fld>
            <a:endParaRPr lang="en-AU"/>
          </a:p>
        </p:txBody>
      </p:sp>
    </p:spTree>
    <p:extLst>
      <p:ext uri="{BB962C8B-B14F-4D97-AF65-F5344CB8AC3E}">
        <p14:creationId xmlns:p14="http://schemas.microsoft.com/office/powerpoint/2010/main" val="1449754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49C42-0D6D-6D9B-04FA-1CFCE9354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D1C992-D46E-8CCC-935C-1E73412754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88A17F-907A-8E6C-D1BE-ACB70436820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24E00504-4782-C6B2-D300-FB481CA7E4BB}"/>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17</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0571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For formative assessment of phonic and word knowledge, teachers may have an instrument that they use, e.g. provided as part of a phonics program.</a:t>
            </a: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Education Services Australia, offers numerous, free resources to support systematic teaching and assessment of reading (including phonic and word knowledge) in the early years.</a:t>
            </a: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 Literacy Hub includes a range of resource for:</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professional learning, e.g. The Big 6 of Literacy webinars, Implementing a systematic synthetic phonics approach</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planning, teaching, assessing, e.g. a series of shared reading texts for reading aloud; planning resources; phonics check for Year 1; student learning support</a:t>
            </a:r>
          </a:p>
          <a:p>
            <a:pPr marL="171450" lvl="0" indent="-171450">
              <a:buFont typeface="Arial" panose="020B0604020202020204" pitchFamily="34" charset="0"/>
              <a:buChar char="•"/>
            </a:pPr>
            <a:r>
              <a:rPr lang="en-AU" dirty="0">
                <a:latin typeface="Arial" panose="020B0604020202020204" pitchFamily="34" charset="0"/>
                <a:cs typeface="Arial" panose="020B0604020202020204" pitchFamily="34" charset="0"/>
              </a:rPr>
              <a:t>school leaders and families.</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18</a:t>
            </a:fld>
            <a:endParaRPr lang="en-AU"/>
          </a:p>
        </p:txBody>
      </p:sp>
    </p:spTree>
    <p:extLst>
      <p:ext uri="{BB962C8B-B14F-4D97-AF65-F5344CB8AC3E}">
        <p14:creationId xmlns:p14="http://schemas.microsoft.com/office/powerpoint/2010/main" val="773594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Additionally, progress monitoring tools for phonic development are located on the Literacy Hub website.</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19</a:t>
            </a:fld>
            <a:endParaRPr lang="en-AU"/>
          </a:p>
        </p:txBody>
      </p:sp>
    </p:spTree>
    <p:extLst>
      <p:ext uri="{BB962C8B-B14F-4D97-AF65-F5344CB8AC3E}">
        <p14:creationId xmlns:p14="http://schemas.microsoft.com/office/powerpoint/2010/main" val="79348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16125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For summative reporting purposes, information should be collected about students’ reading development with the requirements outlined in the English achievement standards.</a:t>
            </a:r>
            <a:endParaRPr lang="en-AU" b="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In addition to </a:t>
            </a:r>
            <a:r>
              <a:rPr lang="en-AU" dirty="0">
                <a:latin typeface="Arial" panose="020B0604020202020204" pitchFamily="34" charset="0"/>
                <a:cs typeface="Arial" panose="020B0604020202020204" pitchFamily="34" charset="0"/>
              </a:rPr>
              <a:t>on-going, formative assessment, teachers may observe students’ demonstration of aspects of the achievement standard at points in time. </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The Year 1 sample assessment task and task-specific marking guide could be used to assess selected aspects of the achievement standard for reading. The sample uses the technique of an observed demonstration. </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Assessment templates are available online on the QCAA website and can also be developed using the QCAA P–10 planning app.</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Students demonstrating their phonic and word knowledge may be observed during small group reading, or one-on-one, and the teacher may record evidence of knowledge and skills observed.</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When choosing texts for teaching and learning, and assessing, it is important to note that: ‘</a:t>
            </a:r>
            <a:r>
              <a:rPr lang="en-AU" i="0" dirty="0">
                <a:latin typeface="Arial" panose="020B0604020202020204" pitchFamily="34" charset="0"/>
                <a:cs typeface="Arial" panose="020B0604020202020204" pitchFamily="34" charset="0"/>
              </a:rPr>
              <a:t>Teachers and schools are best placed to make decisions about the selection of texts in their teaching and learning programs to address the content in the English curriculum while also meeting the needs of the students in their classes’. ACARA, 2025.</a:t>
            </a:r>
          </a:p>
          <a:p>
            <a:pPr marL="0" indent="0">
              <a:buFont typeface="Arial" panose="020B0604020202020204" pitchFamily="34" charset="0"/>
              <a:buNone/>
            </a:pPr>
            <a:r>
              <a:rPr lang="en-AU" i="0" dirty="0">
                <a:latin typeface="Arial" panose="020B0604020202020204" pitchFamily="34" charset="0"/>
                <a:cs typeface="Arial" panose="020B0604020202020204" pitchFamily="34" charset="0"/>
              </a:rPr>
              <a:t>Using the sample assessment, reading aloud imaginative and informative texts:</a:t>
            </a:r>
          </a:p>
          <a:p>
            <a:pPr marL="171450" lvl="0" indent="-171450">
              <a:buFont typeface="Arial" panose="020B0604020202020204" pitchFamily="34" charset="0"/>
              <a:buChar char="•"/>
            </a:pPr>
            <a:r>
              <a:rPr lang="en-AU" i="0" dirty="0">
                <a:latin typeface="Arial" panose="020B0604020202020204" pitchFamily="34" charset="0"/>
                <a:cs typeface="Arial" panose="020B0604020202020204" pitchFamily="34" charset="0"/>
              </a:rPr>
              <a:t>The teacher selects appropriate decodable and/or authentic texts drawing on understanding from the achievement standard and content descriptions. </a:t>
            </a:r>
          </a:p>
          <a:p>
            <a:pPr marL="171450" lvl="0" indent="-171450">
              <a:buFont typeface="Arial" panose="020B0604020202020204" pitchFamily="34" charset="0"/>
              <a:buChar char="•"/>
            </a:pPr>
            <a:r>
              <a:rPr lang="en-AU" i="0" dirty="0">
                <a:latin typeface="Arial" panose="020B0604020202020204" pitchFamily="34" charset="0"/>
                <a:cs typeface="Arial" panose="020B0604020202020204" pitchFamily="34" charset="0"/>
              </a:rPr>
              <a:t>Students read a variety of imaginative and informative texts across the semester (2 or 3 reading conferences as required) to allow the teacher to make a valid and reliable judgment of students’ knowledge and skills.</a:t>
            </a:r>
            <a:endParaRPr lang="en-AU"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dirty="0">
                <a:latin typeface="Arial" panose="020B0604020202020204" pitchFamily="34" charset="0"/>
                <a:cs typeface="Arial" panose="020B0604020202020204" pitchFamily="34" charset="0"/>
              </a:rPr>
              <a:t>Note that context and processes are outlined in the assessment task. There is clarity for students and teachers. These would be determined in the design process through professional conversations to establish shared understanding and expectations. For example, how will evidence be collected and recorded (notes, checklists, digital recordings) what will the context look like (group, one on one).</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i="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20</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85612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When developing assessment tasks, teachers ensure tasks are valid, i.e. the task aligns to the curriculum and provides the opportunity for students to demonstrate selected aspects of the achievement standard, perhaps multiple times.</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21</a:t>
            </a:fld>
            <a:endParaRPr lang="en-AU"/>
          </a:p>
        </p:txBody>
      </p:sp>
    </p:spTree>
    <p:extLst>
      <p:ext uri="{BB962C8B-B14F-4D97-AF65-F5344CB8AC3E}">
        <p14:creationId xmlns:p14="http://schemas.microsoft.com/office/powerpoint/2010/main" val="962299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In the sample assessment task, students will read an unfamiliar text so that students who are applying knowledge, understanding and skills can demonstrate what they know and can do.</a:t>
            </a: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While the text is unfamiliar, it will include the short vowels, common long vowels, consonants and diagraphs that have been taught and learned. The one- and two-syllable words may be unfamiliar. The high frequency words are familiar.</a:t>
            </a:r>
          </a:p>
          <a:p>
            <a:pPr marL="171450" indent="-171450">
              <a:buFont typeface="Arial" panose="020B0604020202020204" pitchFamily="34" charset="0"/>
              <a:buChar char="•"/>
              <a:defRPr/>
            </a:pPr>
            <a:endParaRPr lang="en-AU"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63432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AU" dirty="0">
                <a:latin typeface="Arial" panose="020B0604020202020204" pitchFamily="34" charset="0"/>
                <a:cs typeface="Arial" panose="020B0604020202020204" pitchFamily="34" charset="0"/>
              </a:rPr>
              <a:t>The third instruction on the task sheet aligns to the aspect of the achievement standard in which students ‘… identify the text structures of familiar narrative and informative texts, and their language features and visual features’.</a:t>
            </a:r>
          </a:p>
          <a:p>
            <a:pPr marL="0" indent="0">
              <a:buFont typeface="Arial" panose="020B0604020202020204" pitchFamily="34" charset="0"/>
              <a:buNone/>
              <a:defRPr/>
            </a:pPr>
            <a:r>
              <a:rPr lang="en-AU" dirty="0">
                <a:latin typeface="Arial" panose="020B0604020202020204" pitchFamily="34" charset="0"/>
                <a:cs typeface="Arial" panose="020B0604020202020204" pitchFamily="34" charset="0"/>
              </a:rPr>
              <a:t>If teachers choose not to assess this aspect of the achievement in this particular reading task, then the third instruction would be removed. The instructions and wording used in the assessment task should align to the achievement standard.</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23</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74093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 sample assessment task also shows that students will demonstrate how they </a:t>
            </a:r>
            <a:r>
              <a:rPr lang="en-US" b="0" dirty="0">
                <a:latin typeface="Arial" panose="020B0604020202020204" pitchFamily="34" charset="0"/>
                <a:cs typeface="Arial" panose="020B0604020202020204" pitchFamily="34" charset="0"/>
              </a:rPr>
              <a:t>blend short vowels, common long vowels, consonants and digraphs to read one-syllable words. They read one- and two-syllable words with common letter patterns, and an increasing number of high-frequency words. They will also use sentence boundary punctuation to read with developing phrasing and fluency.</a:t>
            </a:r>
          </a:p>
          <a:p>
            <a:pPr marL="0" indent="0">
              <a:buFont typeface="Arial" panose="020B0604020202020204" pitchFamily="34" charset="0"/>
              <a:buNone/>
            </a:pPr>
            <a:endParaRPr lang="en-AU" b="0" dirty="0"/>
          </a:p>
          <a:p>
            <a:pPr marL="171450" indent="-171450">
              <a:buFont typeface="Arial" panose="020B0604020202020204" pitchFamily="34" charset="0"/>
              <a:buChar char="•"/>
              <a:defRPr/>
            </a:pPr>
            <a:endParaRPr lang="en-AU"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24</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706765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Assessment tasks created to assess reading can be designed to assess decoding or comprehending or both decoding and comprehending. </a:t>
            </a: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If the Year 1 sample was to assess reading comprehension, then the assessment task may have included an additional instruction, </a:t>
            </a:r>
            <a:r>
              <a:rPr lang="en-AU" b="0" dirty="0">
                <a:solidFill>
                  <a:schemeClr val="tx1"/>
                </a:solidFill>
                <a:latin typeface="Arial" panose="020B0604020202020204" pitchFamily="34" charset="0"/>
                <a:cs typeface="Arial" panose="020B0604020202020204" pitchFamily="34" charset="0"/>
              </a:rPr>
              <a:t>e.g.</a:t>
            </a:r>
            <a:r>
              <a:rPr lang="en-US" sz="1200" b="0" i="0" dirty="0">
                <a:solidFill>
                  <a:schemeClr val="tx1"/>
                </a:solidFill>
                <a:effectLst/>
                <a:latin typeface="Arial" panose="020B0604020202020204" pitchFamily="34" charset="0"/>
                <a:cs typeface="Arial" panose="020B0604020202020204" pitchFamily="34" charset="0"/>
              </a:rPr>
              <a:t> Answer questions about the connection between and depiction of characters, setting and events to your own personal experiences.</a:t>
            </a: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Teachers must always review the alignment between the text selected and the marking guide so that the text allows students to demonstrate the relevant aspects of the achievement standard. </a:t>
            </a: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 intention of the task is that it could be used each term to assess students at various points across the year, complementing on-going formative assessment.</a:t>
            </a:r>
          </a:p>
          <a:p>
            <a:pPr marL="0" indent="0">
              <a:buFont typeface="Arial" panose="020B0604020202020204" pitchFamily="34" charset="0"/>
              <a:buNone/>
            </a:pPr>
            <a:endParaRPr lang="en-AU" b="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Note: Adjustments to assessment tasks including those created to assess reading may occur owing to school-based decisions and/or sector advice. </a:t>
            </a:r>
          </a:p>
          <a:p>
            <a:pPr marL="0" indent="0">
              <a:buFont typeface="Arial" panose="020B0604020202020204" pitchFamily="34" charset="0"/>
              <a:buNone/>
            </a:pPr>
            <a:endParaRPr lang="en-AU" b="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AU" b="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25</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513599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61778-0D1D-A0D5-47DB-75AC5AE027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282027-99AB-8751-B11E-59C2668C2A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8DC670-EB98-6039-1499-F3C5B485E188}"/>
              </a:ext>
            </a:extLst>
          </p:cNvPr>
          <p:cNvSpPr>
            <a:spLocks noGrp="1"/>
          </p:cNvSpPr>
          <p:nvPr>
            <p:ph type="body" idx="1"/>
          </p:nvPr>
        </p:nvSpPr>
        <p:spPr/>
        <p:txBody>
          <a:bodyPr/>
          <a:lstStyle/>
          <a:p>
            <a:endParaRPr lang="en-US" dirty="0"/>
          </a:p>
          <a:p>
            <a:r>
              <a:rPr lang="en-AU" dirty="0"/>
              <a:t> </a:t>
            </a:r>
          </a:p>
        </p:txBody>
      </p:sp>
      <p:sp>
        <p:nvSpPr>
          <p:cNvPr id="4" name="Slide Number Placeholder 3">
            <a:extLst>
              <a:ext uri="{FF2B5EF4-FFF2-40B4-BE49-F238E27FC236}">
                <a16:creationId xmlns:a16="http://schemas.microsoft.com/office/drawing/2014/main" id="{F318BA8A-1164-6B99-0C03-57DCF8B3BF05}"/>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26</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02536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27</a:t>
            </a:fld>
            <a:endParaRPr lang="en-AU"/>
          </a:p>
        </p:txBody>
      </p:sp>
    </p:spTree>
    <p:extLst>
      <p:ext uri="{BB962C8B-B14F-4D97-AF65-F5344CB8AC3E}">
        <p14:creationId xmlns:p14="http://schemas.microsoft.com/office/powerpoint/2010/main" val="20005880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28</a:t>
            </a:fld>
            <a:endParaRPr lang="en-AU"/>
          </a:p>
        </p:txBody>
      </p:sp>
    </p:spTree>
    <p:extLst>
      <p:ext uri="{BB962C8B-B14F-4D97-AF65-F5344CB8AC3E}">
        <p14:creationId xmlns:p14="http://schemas.microsoft.com/office/powerpoint/2010/main" val="11194959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29</a:t>
            </a:fld>
            <a:endParaRPr lang="en-AU"/>
          </a:p>
        </p:txBody>
      </p:sp>
    </p:spTree>
    <p:extLst>
      <p:ext uri="{BB962C8B-B14F-4D97-AF65-F5344CB8AC3E}">
        <p14:creationId xmlns:p14="http://schemas.microsoft.com/office/powerpoint/2010/main" val="3739257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AU" dirty="0"/>
              <a:t>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262153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9687" y="6341891"/>
            <a:ext cx="3757496" cy="6008107"/>
          </a:xfrm>
          <a:prstGeom prst="rect">
            <a:avLst/>
          </a:prstGeom>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30</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88429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70058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pPr>
            <a:r>
              <a:rPr lang="en-AU" sz="1200" dirty="0">
                <a:latin typeface="Arial" panose="020B0604020202020204" pitchFamily="34" charset="0"/>
                <a:cs typeface="Arial" panose="020B0604020202020204" pitchFamily="34" charset="0"/>
              </a:rPr>
              <a:t>The achievement standards indicate what students should know and be able to do by the end of the respective year levels.</a:t>
            </a:r>
          </a:p>
          <a:p>
            <a:pPr>
              <a:spcBef>
                <a:spcPts val="0"/>
              </a:spcBef>
              <a:spcAft>
                <a:spcPts val="600"/>
              </a:spcAft>
            </a:pPr>
            <a:r>
              <a:rPr lang="en-AU" sz="1200" dirty="0">
                <a:latin typeface="Arial" panose="020B0604020202020204" pitchFamily="34" charset="0"/>
                <a:cs typeface="Arial" panose="020B0604020202020204" pitchFamily="34" charset="0"/>
              </a:rPr>
              <a:t>The reading and viewing paragraphs of the Prep and Year 1 Australian Curriculum v9.0: English achievement standards are highlighted in blue. The reading and viewing paragraph is always the second of the three achievement standard paragraphs.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5</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32379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The Prep–Year 2 reading and viewing paragraphs from the English achievement standards show the development of reading skills across the early years.</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6</a:t>
            </a:fld>
            <a:endParaRPr lang="en-AU"/>
          </a:p>
        </p:txBody>
      </p:sp>
    </p:spTree>
    <p:extLst>
      <p:ext uri="{BB962C8B-B14F-4D97-AF65-F5344CB8AC3E}">
        <p14:creationId xmlns:p14="http://schemas.microsoft.com/office/powerpoint/2010/main" val="1184388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In each year level, teachers assess students’ ability to read, view and comprehend texts.</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7</a:t>
            </a:fld>
            <a:endParaRPr lang="en-AU"/>
          </a:p>
        </p:txBody>
      </p:sp>
    </p:spTree>
    <p:extLst>
      <p:ext uri="{BB962C8B-B14F-4D97-AF65-F5344CB8AC3E}">
        <p14:creationId xmlns:p14="http://schemas.microsoft.com/office/powerpoint/2010/main" val="442489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As students read and comprehend, they will develop the range of ideas that they can comprehend, including those related to characters, settings and events (where relevant).</a:t>
            </a:r>
          </a:p>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8</a:t>
            </a:fld>
            <a:endParaRPr lang="en-AU"/>
          </a:p>
        </p:txBody>
      </p:sp>
    </p:spTree>
    <p:extLst>
      <p:ext uri="{BB962C8B-B14F-4D97-AF65-F5344CB8AC3E}">
        <p14:creationId xmlns:p14="http://schemas.microsoft.com/office/powerpoint/2010/main" val="3619286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In Year 1 and Year 2, students have opportunities to demonstrate knowledge and understanding of text structure.</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While students in Prep may discuss text structure as part of their teaching and learning, it is not an aspect of the achievement standard that they are expected to </a:t>
            </a:r>
            <a:r>
              <a:rPr lang="en-AU" b="0" dirty="0">
                <a:latin typeface="Arial" panose="020B0604020202020204" pitchFamily="34" charset="0"/>
                <a:cs typeface="Arial" panose="020B0604020202020204" pitchFamily="34" charset="0"/>
              </a:rPr>
              <a:t>demonstrate yet. </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9</a:t>
            </a:fld>
            <a:endParaRPr lang="en-AU"/>
          </a:p>
        </p:txBody>
      </p:sp>
    </p:spTree>
    <p:extLst>
      <p:ext uri="{BB962C8B-B14F-4D97-AF65-F5344CB8AC3E}">
        <p14:creationId xmlns:p14="http://schemas.microsoft.com/office/powerpoint/2010/main" val="37955184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hyperlink" Target="https://twitter.com/QCAA_edu" TargetMode="External"/><Relationship Id="rId3" Type="http://schemas.openxmlformats.org/officeDocument/2006/relationships/image" Target="../media/image10.jpeg"/><Relationship Id="rId7" Type="http://schemas.openxmlformats.org/officeDocument/2006/relationships/image" Target="../media/image12.jpeg"/><Relationship Id="rId2" Type="http://schemas.openxmlformats.org/officeDocument/2006/relationships/hyperlink" Target="https://www.instagram.com/myqce/" TargetMode="External"/><Relationship Id="rId1" Type="http://schemas.openxmlformats.org/officeDocument/2006/relationships/slideMaster" Target="../slideMasters/slideMaster4.xml"/><Relationship Id="rId6" Type="http://schemas.openxmlformats.org/officeDocument/2006/relationships/hyperlink" Target="http://www.youtube.com/user/TheQCAA" TargetMode="External"/><Relationship Id="rId11" Type="http://schemas.openxmlformats.org/officeDocument/2006/relationships/image" Target="../media/image14.png"/><Relationship Id="rId5" Type="http://schemas.openxmlformats.org/officeDocument/2006/relationships/image" Target="../media/image11.jpeg"/><Relationship Id="rId10" Type="http://schemas.openxmlformats.org/officeDocument/2006/relationships/hyperlink" Target="http://www.facebook.com/qcaa.qld.edu.au" TargetMode="External"/><Relationship Id="rId4" Type="http://schemas.openxmlformats.org/officeDocument/2006/relationships/hyperlink" Target="https://www.linkedin.com/company/queensland-curriculum-and-assessment-authority" TargetMode="External"/><Relationship Id="rId9" Type="http://schemas.openxmlformats.org/officeDocument/2006/relationships/image" Target="../media/image13.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8" Type="http://schemas.openxmlformats.org/officeDocument/2006/relationships/hyperlink" Target="https://www.instagram.com/myqce/" TargetMode="External"/><Relationship Id="rId3" Type="http://schemas.openxmlformats.org/officeDocument/2006/relationships/image" Target="../media/image11.jpeg"/><Relationship Id="rId7" Type="http://schemas.openxmlformats.org/officeDocument/2006/relationships/image" Target="../media/image14.png"/><Relationship Id="rId2" Type="http://schemas.openxmlformats.org/officeDocument/2006/relationships/hyperlink" Target="https://www.linkedin.com/company/queensland-curriculum-and-assessment-authority" TargetMode="External"/><Relationship Id="rId1" Type="http://schemas.openxmlformats.org/officeDocument/2006/relationships/slideMaster" Target="../slideMasters/slideMaster5.xml"/><Relationship Id="rId6" Type="http://schemas.openxmlformats.org/officeDocument/2006/relationships/hyperlink" Target="http://www.facebook.com/qcaa.qld.edu.au" TargetMode="External"/><Relationship Id="rId5" Type="http://schemas.openxmlformats.org/officeDocument/2006/relationships/image" Target="../media/image12.jpeg"/><Relationship Id="rId4" Type="http://schemas.openxmlformats.org/officeDocument/2006/relationships/hyperlink" Target="http://www.youtube.com/user/TheQCAA" TargetMode="External"/><Relationship Id="rId9" Type="http://schemas.openxmlformats.org/officeDocument/2006/relationships/image" Target="../media/image10.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qcaa.qld.edu.au/copyright"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hyperlink" Target="https://www.qcaa.qld.edu.au/copyright"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www.qcaa.qld.edu.au/copyright"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4.xml"/><Relationship Id="rId5" Type="http://schemas.openxmlformats.org/officeDocument/2006/relationships/image" Target="../media/image9.png"/><Relationship Id="rId4" Type="http://schemas.openxmlformats.org/officeDocument/2006/relationships/hyperlink" Target="https://www.qcaa.qld.edu.au/copyright"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ading">
    <p:spTree>
      <p:nvGrpSpPr>
        <p:cNvPr id="1" name=""/>
        <p:cNvGrpSpPr/>
        <p:nvPr/>
      </p:nvGrpSpPr>
      <p:grpSpPr>
        <a:xfrm>
          <a:off x="0" y="0"/>
          <a:ext cx="0" cy="0"/>
          <a:chOff x="0" y="0"/>
          <a:chExt cx="0" cy="0"/>
        </a:xfrm>
      </p:grpSpPr>
      <p:sp>
        <p:nvSpPr>
          <p:cNvPr id="2" name="Title 1"/>
          <p:cNvSpPr>
            <a:spLocks noGrp="1"/>
          </p:cNvSpPr>
          <p:nvPr>
            <p:ph type="ctrTitle"/>
          </p:nvPr>
        </p:nvSpPr>
        <p:spPr>
          <a:xfrm>
            <a:off x="216371" y="2571750"/>
            <a:ext cx="8603779" cy="1296256"/>
          </a:xfrm>
        </p:spPr>
        <p:txBody>
          <a:bodyPr/>
          <a:lstStyle/>
          <a:p>
            <a:r>
              <a:rPr lang="en-US"/>
              <a:t>Click to edit Master title style</a:t>
            </a:r>
            <a:endParaRPr lang="en-AU"/>
          </a:p>
        </p:txBody>
      </p:sp>
      <p:sp>
        <p:nvSpPr>
          <p:cNvPr id="3" name="Subtitle 2"/>
          <p:cNvSpPr>
            <a:spLocks noGrp="1"/>
          </p:cNvSpPr>
          <p:nvPr>
            <p:ph type="subTitle" idx="1"/>
          </p:nvPr>
        </p:nvSpPr>
        <p:spPr>
          <a:xfrm>
            <a:off x="223589" y="3852900"/>
            <a:ext cx="8596561" cy="701967"/>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8705031" y="3734138"/>
            <a:ext cx="144015" cy="618004"/>
          </a:xfrm>
        </p:spPr>
        <p:txBody>
          <a:bodyPr vert="eaVert">
            <a:noAutofit/>
          </a:bodyPr>
          <a:lstStyle>
            <a:lvl1pPr>
              <a:spcBef>
                <a:spcPts val="0"/>
              </a:spcBef>
              <a:defRPr sz="500" b="0">
                <a:solidFill>
                  <a:srgbClr val="808080"/>
                </a:solidFill>
              </a:defRPr>
            </a:lvl1pPr>
          </a:lstStyle>
          <a:p>
            <a:pPr lvl="0"/>
            <a:r>
              <a:rPr lang="en-US"/>
              <a:t>Job number</a:t>
            </a:r>
            <a:endParaRPr lang="en-AU"/>
          </a:p>
        </p:txBody>
      </p:sp>
      <p:pic>
        <p:nvPicPr>
          <p:cNvPr id="6" name="Picture 5">
            <a:extLst>
              <a:ext uri="{FF2B5EF4-FFF2-40B4-BE49-F238E27FC236}">
                <a16:creationId xmlns:a16="http://schemas.microsoft.com/office/drawing/2014/main" id="{A98A8E0D-C94C-4776-AAFB-64266A2DB1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1691" y="0"/>
            <a:ext cx="8962310" cy="3219822"/>
          </a:xfrm>
          <a:prstGeom prst="rect">
            <a:avLst/>
          </a:prstGeom>
        </p:spPr>
      </p:pic>
      <p:cxnSp>
        <p:nvCxnSpPr>
          <p:cNvPr id="7" name="Straight Connector 6">
            <a:extLst>
              <a:ext uri="{FF2B5EF4-FFF2-40B4-BE49-F238E27FC236}">
                <a16:creationId xmlns:a16="http://schemas.microsoft.com/office/drawing/2014/main" id="{866A56FF-CC06-41AB-998C-3C2339FCAD1D}"/>
              </a:ext>
            </a:extLst>
          </p:cNvPr>
          <p:cNvCxnSpPr/>
          <p:nvPr userDrawn="1"/>
        </p:nvCxnSpPr>
        <p:spPr bwMode="auto">
          <a:xfrm>
            <a:off x="179512" y="3219822"/>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71978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cial media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grpSp>
        <p:nvGrpSpPr>
          <p:cNvPr id="3" name="Group 2">
            <a:extLst>
              <a:ext uri="{FF2B5EF4-FFF2-40B4-BE49-F238E27FC236}">
                <a16:creationId xmlns:a16="http://schemas.microsoft.com/office/drawing/2014/main" id="{B9842DB0-82E7-41CA-BFFC-39A3D9AFFCBA}"/>
              </a:ext>
            </a:extLst>
          </p:cNvPr>
          <p:cNvGrpSpPr/>
          <p:nvPr userDrawn="1"/>
        </p:nvGrpSpPr>
        <p:grpSpPr>
          <a:xfrm>
            <a:off x="5098342" y="2787774"/>
            <a:ext cx="1946367" cy="1511343"/>
            <a:chOff x="6542776" y="3438000"/>
            <a:chExt cx="1946367" cy="1511343"/>
          </a:xfrm>
        </p:grpSpPr>
        <p:sp>
          <p:nvSpPr>
            <p:cNvPr id="4" name="Instagram - text">
              <a:extLst>
                <a:ext uri="{FF2B5EF4-FFF2-40B4-BE49-F238E27FC236}">
                  <a16:creationId xmlns:a16="http://schemas.microsoft.com/office/drawing/2014/main" id="{7BFCBED1-5FE7-4FC2-B17B-49EC7B63B7E5}"/>
                </a:ext>
              </a:extLst>
            </p:cNvPr>
            <p:cNvSpPr/>
            <p:nvPr/>
          </p:nvSpPr>
          <p:spPr>
            <a:xfrm>
              <a:off x="6542776" y="4653979"/>
              <a:ext cx="1946367" cy="261610"/>
            </a:xfrm>
            <a:prstGeom prst="rect">
              <a:avLst/>
            </a:prstGeom>
          </p:spPr>
          <p:txBody>
            <a:bodyPr wrap="none">
              <a:spAutoFit/>
            </a:bodyPr>
            <a:lstStyle/>
            <a:p>
              <a:pPr algn="ctr"/>
              <a:r>
                <a:rPr lang="en-AU" sz="1100"/>
                <a:t>www.instagram.com/myqce/</a:t>
              </a:r>
            </a:p>
          </p:txBody>
        </p:sp>
        <p:sp>
          <p:nvSpPr>
            <p:cNvPr id="5" name="Instagram link">
              <a:hlinkClick r:id="rId2"/>
              <a:extLst>
                <a:ext uri="{FF2B5EF4-FFF2-40B4-BE49-F238E27FC236}">
                  <a16:creationId xmlns:a16="http://schemas.microsoft.com/office/drawing/2014/main" id="{2906FBA8-6AAF-4054-B3C3-48B045FB8314}"/>
                </a:ext>
              </a:extLst>
            </p:cNvPr>
            <p:cNvSpPr/>
            <p:nvPr/>
          </p:nvSpPr>
          <p:spPr bwMode="auto">
            <a:xfrm>
              <a:off x="6558561" y="4661638"/>
              <a:ext cx="1930582"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6" name="Instagram - logo">
              <a:extLst>
                <a:ext uri="{FF2B5EF4-FFF2-40B4-BE49-F238E27FC236}">
                  <a16:creationId xmlns:a16="http://schemas.microsoft.com/office/drawing/2014/main" id="{A7B8F419-98E5-4CF3-93B5-9EFE1D2E050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44459" y="3438000"/>
              <a:ext cx="1143000" cy="1143000"/>
            </a:xfrm>
            <a:prstGeom prst="rect">
              <a:avLst/>
            </a:prstGeom>
          </p:spPr>
        </p:pic>
      </p:grpSp>
      <p:grpSp>
        <p:nvGrpSpPr>
          <p:cNvPr id="7" name="Group 6">
            <a:extLst>
              <a:ext uri="{FF2B5EF4-FFF2-40B4-BE49-F238E27FC236}">
                <a16:creationId xmlns:a16="http://schemas.microsoft.com/office/drawing/2014/main" id="{E5AFCB6F-4AC2-4F9A-890C-E72AE363CF38}"/>
              </a:ext>
            </a:extLst>
          </p:cNvPr>
          <p:cNvGrpSpPr/>
          <p:nvPr userDrawn="1"/>
        </p:nvGrpSpPr>
        <p:grpSpPr>
          <a:xfrm>
            <a:off x="1529435" y="2787774"/>
            <a:ext cx="3093612" cy="1647184"/>
            <a:chOff x="3158657" y="3590400"/>
            <a:chExt cx="3093612" cy="1647184"/>
          </a:xfrm>
        </p:grpSpPr>
        <p:sp>
          <p:nvSpPr>
            <p:cNvPr id="8" name="Linkedin - text">
              <a:extLst>
                <a:ext uri="{FF2B5EF4-FFF2-40B4-BE49-F238E27FC236}">
                  <a16:creationId xmlns:a16="http://schemas.microsoft.com/office/drawing/2014/main" id="{D76F360D-06C2-4CB4-BE27-74CFEFAEAF96}"/>
                </a:ext>
              </a:extLst>
            </p:cNvPr>
            <p:cNvSpPr/>
            <p:nvPr userDrawn="1"/>
          </p:nvSpPr>
          <p:spPr>
            <a:xfrm>
              <a:off x="3158657" y="4806379"/>
              <a:ext cx="3093612" cy="430887"/>
            </a:xfrm>
            <a:prstGeom prst="rect">
              <a:avLst/>
            </a:prstGeom>
          </p:spPr>
          <p:txBody>
            <a:bodyPr wrap="square">
              <a:spAutoFit/>
            </a:bodyPr>
            <a:lstStyle/>
            <a:p>
              <a:pPr algn="ctr"/>
              <a:r>
                <a:rPr lang="en-AU" sz="1100"/>
                <a:t>www.linkedin.com/company/queensland-curriculum-and-assessment-authority</a:t>
              </a:r>
            </a:p>
          </p:txBody>
        </p:sp>
        <p:sp>
          <p:nvSpPr>
            <p:cNvPr id="9" name="Linkedin link">
              <a:hlinkClick r:id="rId4"/>
              <a:extLst>
                <a:ext uri="{FF2B5EF4-FFF2-40B4-BE49-F238E27FC236}">
                  <a16:creationId xmlns:a16="http://schemas.microsoft.com/office/drawing/2014/main" id="{8C778D02-2D29-4E07-BF6E-45B1AD890BA0}"/>
                </a:ext>
              </a:extLst>
            </p:cNvPr>
            <p:cNvSpPr/>
            <p:nvPr/>
          </p:nvSpPr>
          <p:spPr bwMode="auto">
            <a:xfrm>
              <a:off x="3386708" y="4814038"/>
              <a:ext cx="2638426" cy="42354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0" name="Linkedin - logo">
              <a:extLst>
                <a:ext uri="{FF2B5EF4-FFF2-40B4-BE49-F238E27FC236}">
                  <a16:creationId xmlns:a16="http://schemas.microsoft.com/office/drawing/2014/main" id="{F77288E1-7901-4661-9541-018390BB7D3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33963" y="3590400"/>
              <a:ext cx="1143000" cy="1143000"/>
            </a:xfrm>
            <a:prstGeom prst="rect">
              <a:avLst/>
            </a:prstGeom>
          </p:spPr>
        </p:pic>
      </p:grpSp>
      <p:grpSp>
        <p:nvGrpSpPr>
          <p:cNvPr id="15" name="Group 14">
            <a:extLst>
              <a:ext uri="{FF2B5EF4-FFF2-40B4-BE49-F238E27FC236}">
                <a16:creationId xmlns:a16="http://schemas.microsoft.com/office/drawing/2014/main" id="{EDE0F993-9A55-47FE-8180-76C17BEB6303}"/>
              </a:ext>
            </a:extLst>
          </p:cNvPr>
          <p:cNvGrpSpPr/>
          <p:nvPr userDrawn="1"/>
        </p:nvGrpSpPr>
        <p:grpSpPr>
          <a:xfrm>
            <a:off x="6402803" y="949948"/>
            <a:ext cx="2332690" cy="1508531"/>
            <a:chOff x="6349614" y="1536978"/>
            <a:chExt cx="2332690" cy="1508531"/>
          </a:xfrm>
        </p:grpSpPr>
        <p:sp>
          <p:nvSpPr>
            <p:cNvPr id="16" name="Youtube - text">
              <a:extLst>
                <a:ext uri="{FF2B5EF4-FFF2-40B4-BE49-F238E27FC236}">
                  <a16:creationId xmlns:a16="http://schemas.microsoft.com/office/drawing/2014/main" id="{9638510B-3C6B-4EA5-8FB4-DB5C472B037F}"/>
                </a:ext>
              </a:extLst>
            </p:cNvPr>
            <p:cNvSpPr/>
            <p:nvPr/>
          </p:nvSpPr>
          <p:spPr>
            <a:xfrm>
              <a:off x="6349614" y="2757804"/>
              <a:ext cx="2332690" cy="261610"/>
            </a:xfrm>
            <a:prstGeom prst="rect">
              <a:avLst/>
            </a:prstGeom>
          </p:spPr>
          <p:txBody>
            <a:bodyPr wrap="none">
              <a:spAutoFit/>
            </a:bodyPr>
            <a:lstStyle/>
            <a:p>
              <a:pPr algn="ctr"/>
              <a:r>
                <a:rPr lang="en-AU" sz="1100"/>
                <a:t>www.youtube.com/user/TheQCAA</a:t>
              </a:r>
              <a:endParaRPr lang="en-AU" sz="1050"/>
            </a:p>
          </p:txBody>
        </p:sp>
        <p:sp>
          <p:nvSpPr>
            <p:cNvPr id="17" name="Youtube link">
              <a:hlinkClick r:id="rId6"/>
              <a:extLst>
                <a:ext uri="{FF2B5EF4-FFF2-40B4-BE49-F238E27FC236}">
                  <a16:creationId xmlns:a16="http://schemas.microsoft.com/office/drawing/2014/main" id="{44047CBF-ABBB-4FB2-99E7-4C24B5C3894B}"/>
                </a:ext>
              </a:extLst>
            </p:cNvPr>
            <p:cNvSpPr/>
            <p:nvPr/>
          </p:nvSpPr>
          <p:spPr bwMode="auto">
            <a:xfrm>
              <a:off x="6382484" y="2757804"/>
              <a:ext cx="226695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8" name="Youtube - logo">
              <a:extLst>
                <a:ext uri="{FF2B5EF4-FFF2-40B4-BE49-F238E27FC236}">
                  <a16:creationId xmlns:a16="http://schemas.microsoft.com/office/drawing/2014/main" id="{22232229-A391-468B-A285-9727EA637D8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944459" y="1536978"/>
              <a:ext cx="1143000" cy="1143000"/>
            </a:xfrm>
            <a:prstGeom prst="rect">
              <a:avLst/>
            </a:prstGeom>
          </p:spPr>
        </p:pic>
      </p:grpSp>
      <p:grpSp>
        <p:nvGrpSpPr>
          <p:cNvPr id="19" name="Group 18">
            <a:extLst>
              <a:ext uri="{FF2B5EF4-FFF2-40B4-BE49-F238E27FC236}">
                <a16:creationId xmlns:a16="http://schemas.microsoft.com/office/drawing/2014/main" id="{BCC7ED7A-AF17-4DCF-B51E-27BA04AC23CD}"/>
              </a:ext>
            </a:extLst>
          </p:cNvPr>
          <p:cNvGrpSpPr/>
          <p:nvPr userDrawn="1"/>
        </p:nvGrpSpPr>
        <p:grpSpPr>
          <a:xfrm>
            <a:off x="3766942" y="949948"/>
            <a:ext cx="1617751" cy="1508531"/>
            <a:chOff x="3824580" y="1536978"/>
            <a:chExt cx="1617751" cy="1508531"/>
          </a:xfrm>
        </p:grpSpPr>
        <p:sp>
          <p:nvSpPr>
            <p:cNvPr id="20" name="Twitter - text">
              <a:extLst>
                <a:ext uri="{FF2B5EF4-FFF2-40B4-BE49-F238E27FC236}">
                  <a16:creationId xmlns:a16="http://schemas.microsoft.com/office/drawing/2014/main" id="{805D0B44-9EC2-43EF-B507-B033E1782A4E}"/>
                </a:ext>
              </a:extLst>
            </p:cNvPr>
            <p:cNvSpPr/>
            <p:nvPr/>
          </p:nvSpPr>
          <p:spPr>
            <a:xfrm>
              <a:off x="3824580" y="2757804"/>
              <a:ext cx="1617751" cy="261610"/>
            </a:xfrm>
            <a:prstGeom prst="rect">
              <a:avLst/>
            </a:prstGeom>
          </p:spPr>
          <p:txBody>
            <a:bodyPr wrap="none">
              <a:spAutoFit/>
            </a:bodyPr>
            <a:lstStyle/>
            <a:p>
              <a:pPr algn="ctr"/>
              <a:r>
                <a:rPr lang="en-AU" sz="1100"/>
                <a:t>twitter.com/</a:t>
              </a:r>
              <a:r>
                <a:rPr lang="en-AU" sz="1100" err="1"/>
                <a:t>QCAA_edu</a:t>
              </a:r>
              <a:endParaRPr lang="en-AU" sz="1050"/>
            </a:p>
          </p:txBody>
        </p:sp>
        <p:sp>
          <p:nvSpPr>
            <p:cNvPr id="21" name="Twitter link">
              <a:hlinkClick r:id="rId8"/>
              <a:extLst>
                <a:ext uri="{FF2B5EF4-FFF2-40B4-BE49-F238E27FC236}">
                  <a16:creationId xmlns:a16="http://schemas.microsoft.com/office/drawing/2014/main" id="{3D70D15A-F412-4879-9DF6-CB27185DA7D7}"/>
                </a:ext>
              </a:extLst>
            </p:cNvPr>
            <p:cNvSpPr/>
            <p:nvPr/>
          </p:nvSpPr>
          <p:spPr bwMode="auto">
            <a:xfrm>
              <a:off x="3851920" y="2757804"/>
              <a:ext cx="156257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2" name="Twitter - logo">
              <a:extLst>
                <a:ext uri="{FF2B5EF4-FFF2-40B4-BE49-F238E27FC236}">
                  <a16:creationId xmlns:a16="http://schemas.microsoft.com/office/drawing/2014/main" id="{40F0136D-1770-49A8-9DFE-4F9A1005A383}"/>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4061955" y="1536978"/>
              <a:ext cx="1143000" cy="1143000"/>
            </a:xfrm>
            <a:prstGeom prst="rect">
              <a:avLst/>
            </a:prstGeom>
          </p:spPr>
        </p:pic>
      </p:grpSp>
      <p:grpSp>
        <p:nvGrpSpPr>
          <p:cNvPr id="23" name="Group 22">
            <a:extLst>
              <a:ext uri="{FF2B5EF4-FFF2-40B4-BE49-F238E27FC236}">
                <a16:creationId xmlns:a16="http://schemas.microsoft.com/office/drawing/2014/main" id="{8D860C4B-706C-4936-BB29-C9EF2A658636}"/>
              </a:ext>
            </a:extLst>
          </p:cNvPr>
          <p:cNvGrpSpPr/>
          <p:nvPr userDrawn="1"/>
        </p:nvGrpSpPr>
        <p:grpSpPr>
          <a:xfrm>
            <a:off x="356590" y="944410"/>
            <a:ext cx="2449710" cy="1514069"/>
            <a:chOff x="395536" y="1531440"/>
            <a:chExt cx="2449710" cy="1514069"/>
          </a:xfrm>
        </p:grpSpPr>
        <p:sp>
          <p:nvSpPr>
            <p:cNvPr id="24" name="Facebook - text">
              <a:extLst>
                <a:ext uri="{FF2B5EF4-FFF2-40B4-BE49-F238E27FC236}">
                  <a16:creationId xmlns:a16="http://schemas.microsoft.com/office/drawing/2014/main" id="{5E41EE10-8BCF-4426-B03F-640328CD54D2}"/>
                </a:ext>
              </a:extLst>
            </p:cNvPr>
            <p:cNvSpPr/>
            <p:nvPr/>
          </p:nvSpPr>
          <p:spPr>
            <a:xfrm>
              <a:off x="395536" y="2757804"/>
              <a:ext cx="2449710" cy="261610"/>
            </a:xfrm>
            <a:prstGeom prst="rect">
              <a:avLst/>
            </a:prstGeom>
          </p:spPr>
          <p:txBody>
            <a:bodyPr wrap="none">
              <a:spAutoFit/>
            </a:bodyPr>
            <a:lstStyle/>
            <a:p>
              <a:pPr algn="ctr"/>
              <a:r>
                <a:rPr lang="en-AU" sz="1100"/>
                <a:t>www.facebook.com/qcaa.qld.edu.au</a:t>
              </a:r>
            </a:p>
          </p:txBody>
        </p:sp>
        <p:sp>
          <p:nvSpPr>
            <p:cNvPr id="25" name="Facebook link">
              <a:hlinkClick r:id="rId10"/>
              <a:extLst>
                <a:ext uri="{FF2B5EF4-FFF2-40B4-BE49-F238E27FC236}">
                  <a16:creationId xmlns:a16="http://schemas.microsoft.com/office/drawing/2014/main" id="{AB5255CC-7F1B-4646-A621-C6ADFEC91873}"/>
                </a:ext>
              </a:extLst>
            </p:cNvPr>
            <p:cNvSpPr/>
            <p:nvPr/>
          </p:nvSpPr>
          <p:spPr bwMode="auto">
            <a:xfrm>
              <a:off x="428624" y="2757804"/>
              <a:ext cx="238125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6" name="Facebook - logo" descr="\\file01\Data\D_CIS\B_Curriculum_Support\U_Publishing\QCAA\nonweb\Presentations\191291 QCCA Social media slide\Images\Facebook logo\f_Logo_Online_04_2019\Color\PNG\f_logo_RGB-Blue_100.png">
              <a:extLst>
                <a:ext uri="{FF2B5EF4-FFF2-40B4-BE49-F238E27FC236}">
                  <a16:creationId xmlns:a16="http://schemas.microsoft.com/office/drawing/2014/main" id="{F49D6FBE-B18E-41A2-860A-5C64BE4149B9}"/>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026391" y="1531440"/>
              <a:ext cx="1188000" cy="11937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57487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a:xfrm>
            <a:off x="323850" y="842962"/>
            <a:ext cx="8485188" cy="3604837"/>
          </a:xfrm>
        </p:spPr>
        <p:txBody>
          <a:bodyPr/>
          <a:lstStyle>
            <a:lvl1pPr>
              <a:defRPr>
                <a:solidFill>
                  <a:schemeClr val="tx2"/>
                </a:solidFill>
              </a:defRPr>
            </a:lvl1pPr>
            <a:lvl2pPr marL="360000" marR="0" indent="-360000" algn="l" defTabSz="914400" rtl="0" eaLnBrk="0" fontAlgn="base" latinLnBrk="0" hangingPunct="0">
              <a:lnSpc>
                <a:spcPct val="100000"/>
              </a:lnSpc>
              <a:spcBef>
                <a:spcPts val="600"/>
              </a:spcBef>
              <a:spcAft>
                <a:spcPct val="0"/>
              </a:spcAft>
              <a:buClrTx/>
              <a:buSzTx/>
              <a:buFontTx/>
              <a:buChar char="•"/>
              <a:tabLst/>
              <a:defRPr>
                <a:solidFill>
                  <a:schemeClr val="tx2"/>
                </a:solidFill>
              </a:defRPr>
            </a:lvl2pPr>
            <a:lvl3pPr marL="756000" indent="-396000">
              <a:defRPr>
                <a:solidFill>
                  <a:schemeClr val="tx2"/>
                </a:solidFill>
              </a:defRPr>
            </a:lvl3pPr>
            <a:lvl4pPr marL="1044000" indent="-288000" algn="l">
              <a:spcBef>
                <a:spcPts val="600"/>
              </a:spcBef>
              <a:buSzPct val="75000"/>
              <a:buFont typeface="Wingdings" pitchFamily="2" charset="2"/>
              <a:buChar char="§"/>
              <a:defRPr>
                <a:solidFill>
                  <a:schemeClr val="tx2"/>
                </a:solidFill>
              </a:defRPr>
            </a:lvl4pPr>
            <a:lvl5pPr marL="1368000" indent="-324000">
              <a:spcBef>
                <a:spcPts val="600"/>
              </a:spcBef>
              <a:defRPr sz="2800">
                <a:solidFill>
                  <a:schemeClr val="tx2"/>
                </a:solidFill>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AU"/>
          </a:p>
        </p:txBody>
      </p:sp>
    </p:spTree>
    <p:extLst>
      <p:ext uri="{BB962C8B-B14F-4D97-AF65-F5344CB8AC3E}">
        <p14:creationId xmlns:p14="http://schemas.microsoft.com/office/powerpoint/2010/main" val="3264501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ocial media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sp>
        <p:nvSpPr>
          <p:cNvPr id="14" name="Linkedin - text">
            <a:extLst>
              <a:ext uri="{FF2B5EF4-FFF2-40B4-BE49-F238E27FC236}">
                <a16:creationId xmlns:a16="http://schemas.microsoft.com/office/drawing/2014/main" id="{CB93571B-8D7A-8369-A5E9-C7CE8E8F2414}"/>
              </a:ext>
            </a:extLst>
          </p:cNvPr>
          <p:cNvSpPr/>
          <p:nvPr userDrawn="1"/>
        </p:nvSpPr>
        <p:spPr>
          <a:xfrm>
            <a:off x="5822484" y="1648911"/>
            <a:ext cx="2781964" cy="430887"/>
          </a:xfrm>
          <a:prstGeom prst="rect">
            <a:avLst/>
          </a:prstGeom>
        </p:spPr>
        <p:txBody>
          <a:bodyPr wrap="square">
            <a:spAutoFit/>
          </a:bodyPr>
          <a:lstStyle/>
          <a:p>
            <a:pPr algn="l"/>
            <a:r>
              <a:rPr lang="en-AU" sz="1100"/>
              <a:t>www.linkedin.com/company/queensland-curriculum-and-assessment-authority</a:t>
            </a:r>
          </a:p>
        </p:txBody>
      </p:sp>
      <p:sp>
        <p:nvSpPr>
          <p:cNvPr id="27" name="Linkedin link">
            <a:hlinkClick r:id="rId2"/>
            <a:extLst>
              <a:ext uri="{FF2B5EF4-FFF2-40B4-BE49-F238E27FC236}">
                <a16:creationId xmlns:a16="http://schemas.microsoft.com/office/drawing/2014/main" id="{CA743674-4AD3-C19A-F34E-F8AF9388333C}"/>
              </a:ext>
            </a:extLst>
          </p:cNvPr>
          <p:cNvSpPr/>
          <p:nvPr userDrawn="1"/>
        </p:nvSpPr>
        <p:spPr bwMode="auto">
          <a:xfrm>
            <a:off x="5824846" y="1662776"/>
            <a:ext cx="2674213" cy="42354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8" name="Linkedin - logo">
            <a:extLst>
              <a:ext uri="{FF2B5EF4-FFF2-40B4-BE49-F238E27FC236}">
                <a16:creationId xmlns:a16="http://schemas.microsoft.com/office/drawing/2014/main" id="{7A906FCD-6B6D-C10F-E7D7-F6E8422154A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42837" y="1314232"/>
            <a:ext cx="810000" cy="810000"/>
          </a:xfrm>
          <a:prstGeom prst="rect">
            <a:avLst/>
          </a:prstGeom>
        </p:spPr>
      </p:pic>
      <p:sp>
        <p:nvSpPr>
          <p:cNvPr id="29" name="Youtube - text">
            <a:extLst>
              <a:ext uri="{FF2B5EF4-FFF2-40B4-BE49-F238E27FC236}">
                <a16:creationId xmlns:a16="http://schemas.microsoft.com/office/drawing/2014/main" id="{AD4E6C1A-0FD0-486D-F09D-0F149148BFB1}"/>
              </a:ext>
            </a:extLst>
          </p:cNvPr>
          <p:cNvSpPr/>
          <p:nvPr userDrawn="1"/>
        </p:nvSpPr>
        <p:spPr>
          <a:xfrm>
            <a:off x="1422497" y="3234808"/>
            <a:ext cx="2332690" cy="261610"/>
          </a:xfrm>
          <a:prstGeom prst="rect">
            <a:avLst/>
          </a:prstGeom>
        </p:spPr>
        <p:txBody>
          <a:bodyPr wrap="none">
            <a:spAutoFit/>
          </a:bodyPr>
          <a:lstStyle/>
          <a:p>
            <a:pPr algn="l"/>
            <a:r>
              <a:rPr lang="en-AU" sz="1100"/>
              <a:t>www.youtube.com/user/TheQCAA</a:t>
            </a:r>
            <a:endParaRPr lang="en-AU" sz="1050"/>
          </a:p>
        </p:txBody>
      </p:sp>
      <p:sp>
        <p:nvSpPr>
          <p:cNvPr id="30" name="Youtube link">
            <a:hlinkClick r:id="rId4"/>
            <a:extLst>
              <a:ext uri="{FF2B5EF4-FFF2-40B4-BE49-F238E27FC236}">
                <a16:creationId xmlns:a16="http://schemas.microsoft.com/office/drawing/2014/main" id="{2A56898E-AE59-3B53-A4EA-44F78E8B27D3}"/>
              </a:ext>
            </a:extLst>
          </p:cNvPr>
          <p:cNvSpPr/>
          <p:nvPr userDrawn="1"/>
        </p:nvSpPr>
        <p:spPr bwMode="auto">
          <a:xfrm>
            <a:off x="1455585" y="3221760"/>
            <a:ext cx="226695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31" name="Youtube - logo">
            <a:extLst>
              <a:ext uri="{FF2B5EF4-FFF2-40B4-BE49-F238E27FC236}">
                <a16:creationId xmlns:a16="http://schemas.microsoft.com/office/drawing/2014/main" id="{DA2A9731-9511-D2C9-1E26-25750D05C0B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2081" y="2912348"/>
            <a:ext cx="811530" cy="811530"/>
          </a:xfrm>
          <a:prstGeom prst="rect">
            <a:avLst/>
          </a:prstGeom>
        </p:spPr>
      </p:pic>
      <p:sp>
        <p:nvSpPr>
          <p:cNvPr id="32" name="Facebook - text">
            <a:extLst>
              <a:ext uri="{FF2B5EF4-FFF2-40B4-BE49-F238E27FC236}">
                <a16:creationId xmlns:a16="http://schemas.microsoft.com/office/drawing/2014/main" id="{C0054BC2-BA1E-79EC-60C3-450A77CC2CB3}"/>
              </a:ext>
            </a:extLst>
          </p:cNvPr>
          <p:cNvSpPr/>
          <p:nvPr userDrawn="1"/>
        </p:nvSpPr>
        <p:spPr>
          <a:xfrm>
            <a:off x="1442568" y="1648694"/>
            <a:ext cx="2449710" cy="261610"/>
          </a:xfrm>
          <a:prstGeom prst="rect">
            <a:avLst/>
          </a:prstGeom>
        </p:spPr>
        <p:txBody>
          <a:bodyPr wrap="none">
            <a:spAutoFit/>
          </a:bodyPr>
          <a:lstStyle/>
          <a:p>
            <a:pPr algn="l"/>
            <a:r>
              <a:rPr lang="en-AU" sz="1100"/>
              <a:t>www.facebook.com/qcaa.qld.edu.au</a:t>
            </a:r>
          </a:p>
        </p:txBody>
      </p:sp>
      <p:sp>
        <p:nvSpPr>
          <p:cNvPr id="33" name="Facebook link">
            <a:hlinkClick r:id="rId6"/>
            <a:extLst>
              <a:ext uri="{FF2B5EF4-FFF2-40B4-BE49-F238E27FC236}">
                <a16:creationId xmlns:a16="http://schemas.microsoft.com/office/drawing/2014/main" id="{9C0B54B9-5A68-D355-DDB1-279C88EC564D}"/>
              </a:ext>
            </a:extLst>
          </p:cNvPr>
          <p:cNvSpPr/>
          <p:nvPr userDrawn="1"/>
        </p:nvSpPr>
        <p:spPr bwMode="auto">
          <a:xfrm>
            <a:off x="1475656" y="1635646"/>
            <a:ext cx="238125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34" name="Facebook - logo">
            <a:extLst>
              <a:ext uri="{FF2B5EF4-FFF2-40B4-BE49-F238E27FC236}">
                <a16:creationId xmlns:a16="http://schemas.microsoft.com/office/drawing/2014/main" id="{1EF6CBA3-F882-56B4-74A8-F23044216B02}"/>
              </a:ext>
              <a:ext uri="{C183D7F6-B498-43B3-948B-1728B52AA6E4}">
                <adec:decorative xmlns:adec="http://schemas.microsoft.com/office/drawing/2017/decorative" val="1"/>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32081" y="1276846"/>
            <a:ext cx="846686" cy="850588"/>
          </a:xfrm>
          <a:prstGeom prst="rect">
            <a:avLst/>
          </a:prstGeom>
          <a:noFill/>
          <a:extLst>
            <a:ext uri="{909E8E84-426E-40DD-AFC4-6F175D3DCCD1}">
              <a14:hiddenFill xmlns:a14="http://schemas.microsoft.com/office/drawing/2010/main">
                <a:solidFill>
                  <a:srgbClr val="FFFFFF"/>
                </a:solidFill>
              </a14:hiddenFill>
            </a:ext>
          </a:extLst>
        </p:spPr>
      </p:pic>
      <p:sp>
        <p:nvSpPr>
          <p:cNvPr id="3" name="Instagram - text">
            <a:extLst>
              <a:ext uri="{FF2B5EF4-FFF2-40B4-BE49-F238E27FC236}">
                <a16:creationId xmlns:a16="http://schemas.microsoft.com/office/drawing/2014/main" id="{492307DE-D1E8-0CDE-9849-27FF2816AE88}"/>
              </a:ext>
            </a:extLst>
          </p:cNvPr>
          <p:cNvSpPr/>
          <p:nvPr userDrawn="1"/>
        </p:nvSpPr>
        <p:spPr>
          <a:xfrm>
            <a:off x="5822484" y="3234807"/>
            <a:ext cx="1946367" cy="261610"/>
          </a:xfrm>
          <a:prstGeom prst="rect">
            <a:avLst/>
          </a:prstGeom>
        </p:spPr>
        <p:txBody>
          <a:bodyPr wrap="none">
            <a:spAutoFit/>
          </a:bodyPr>
          <a:lstStyle/>
          <a:p>
            <a:pPr algn="l"/>
            <a:r>
              <a:rPr lang="en-AU" sz="1100"/>
              <a:t>www.instagram.com/myqce</a:t>
            </a:r>
          </a:p>
        </p:txBody>
      </p:sp>
      <p:sp>
        <p:nvSpPr>
          <p:cNvPr id="4" name="Instagram link">
            <a:hlinkClick r:id="rId8"/>
            <a:extLst>
              <a:ext uri="{FF2B5EF4-FFF2-40B4-BE49-F238E27FC236}">
                <a16:creationId xmlns:a16="http://schemas.microsoft.com/office/drawing/2014/main" id="{BE57B91F-2588-5C44-E1F2-7F5FDAA325D3}"/>
              </a:ext>
            </a:extLst>
          </p:cNvPr>
          <p:cNvSpPr/>
          <p:nvPr userDrawn="1"/>
        </p:nvSpPr>
        <p:spPr bwMode="auto">
          <a:xfrm>
            <a:off x="5831049" y="3234807"/>
            <a:ext cx="1930582"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5" name="Instagram - logo">
            <a:extLst>
              <a:ext uri="{FF2B5EF4-FFF2-40B4-BE49-F238E27FC236}">
                <a16:creationId xmlns:a16="http://schemas.microsoft.com/office/drawing/2014/main" id="{551A8A3F-FA9F-AB30-537D-E37B06BB87DE}"/>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743247" y="2913878"/>
            <a:ext cx="810000" cy="810000"/>
          </a:xfrm>
          <a:prstGeom prst="rect">
            <a:avLst/>
          </a:prstGeom>
        </p:spPr>
      </p:pic>
    </p:spTree>
    <p:extLst>
      <p:ext uri="{BB962C8B-B14F-4D97-AF65-F5344CB8AC3E}">
        <p14:creationId xmlns:p14="http://schemas.microsoft.com/office/powerpoint/2010/main" val="193678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spcBef>
                <a:spcPts val="300"/>
              </a:spcBef>
              <a:defRPr>
                <a:latin typeface="Arial" panose="020B0604020202020204" pitchFamily="34" charset="0"/>
                <a:cs typeface="Arial" panose="020B0604020202020204" pitchFamily="34" charset="0"/>
              </a:defRPr>
            </a:lvl2pPr>
            <a:lvl3pPr>
              <a:spcBef>
                <a:spcPts val="300"/>
              </a:spcBef>
              <a:defRPr>
                <a:latin typeface="Arial" panose="020B0604020202020204" pitchFamily="34" charset="0"/>
                <a:cs typeface="Arial" panose="020B0604020202020204" pitchFamily="34" charset="0"/>
              </a:defRPr>
            </a:lvl3pPr>
            <a:lvl4pPr>
              <a:spcBef>
                <a:spcPts val="300"/>
              </a:spcBef>
              <a:defRPr>
                <a:latin typeface="Arial" panose="020B0604020202020204" pitchFamily="34" charset="0"/>
                <a:cs typeface="Arial" panose="020B0604020202020204" pitchFamily="34" charset="0"/>
              </a:defRPr>
            </a:lvl4pPr>
            <a:lvl5pPr>
              <a:spcBef>
                <a:spcPts val="3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817381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4EBA-6364-4F5A-B3B4-BD696EEFFA5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4742822-94F7-480A-8D2A-78524826BEFE}"/>
              </a:ext>
            </a:extLst>
          </p:cNvPr>
          <p:cNvSpPr>
            <a:spLocks noGrp="1"/>
          </p:cNvSpPr>
          <p:nvPr>
            <p:ph sz="half" idx="1"/>
          </p:nvPr>
        </p:nvSpPr>
        <p:spPr>
          <a:xfrm>
            <a:off x="327025" y="771551"/>
            <a:ext cx="4168775"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2B98909B-7019-4C21-B305-A8E0BB95FC5C}"/>
              </a:ext>
            </a:extLst>
          </p:cNvPr>
          <p:cNvSpPr>
            <a:spLocks noGrp="1"/>
          </p:cNvSpPr>
          <p:nvPr>
            <p:ph sz="half" idx="2"/>
          </p:nvPr>
        </p:nvSpPr>
        <p:spPr>
          <a:xfrm>
            <a:off x="4648200" y="771551"/>
            <a:ext cx="4244280"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16846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42BA8-4BA7-4D13-9B50-9CA6721E3C26}"/>
              </a:ext>
            </a:extLst>
          </p:cNvPr>
          <p:cNvSpPr>
            <a:spLocks noGrp="1"/>
          </p:cNvSpPr>
          <p:nvPr>
            <p:ph type="title"/>
          </p:nvPr>
        </p:nvSpPr>
        <p:spPr>
          <a:xfrm>
            <a:off x="630238" y="274639"/>
            <a:ext cx="7886700" cy="856952"/>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D72BF85-D71A-427C-A9C4-1B4B4FB8DB0D}"/>
              </a:ext>
            </a:extLst>
          </p:cNvPr>
          <p:cNvSpPr>
            <a:spLocks noGrp="1"/>
          </p:cNvSpPr>
          <p:nvPr>
            <p:ph type="body" idx="1"/>
          </p:nvPr>
        </p:nvSpPr>
        <p:spPr>
          <a:xfrm>
            <a:off x="630238" y="1260475"/>
            <a:ext cx="3868737" cy="619125"/>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73A536-3E21-471A-8CFA-B8FA5D60732B}"/>
              </a:ext>
            </a:extLst>
          </p:cNvPr>
          <p:cNvSpPr>
            <a:spLocks noGrp="1"/>
          </p:cNvSpPr>
          <p:nvPr>
            <p:ph sz="half" idx="2"/>
          </p:nvPr>
        </p:nvSpPr>
        <p:spPr>
          <a:xfrm>
            <a:off x="630238" y="1879600"/>
            <a:ext cx="3868737" cy="2608263"/>
          </a:xfrm>
        </p:spPr>
        <p:txBody>
          <a:bodyPr>
            <a:normAutofit/>
          </a:bodyPr>
          <a:lstStyle>
            <a:lvl1pPr>
              <a:defRPr sz="1600">
                <a:latin typeface="Arial" panose="020B0604020202020204" pitchFamily="34" charset="0"/>
                <a:cs typeface="Arial" panose="020B0604020202020204" pitchFamily="34" charset="0"/>
              </a:defRPr>
            </a:lvl1pPr>
            <a:lvl2pPr>
              <a:spcBef>
                <a:spcPts val="100"/>
              </a:spcBef>
              <a:defRPr sz="1600">
                <a:latin typeface="Arial" panose="020B0604020202020204" pitchFamily="34" charset="0"/>
                <a:cs typeface="Arial" panose="020B0604020202020204" pitchFamily="34" charset="0"/>
              </a:defRPr>
            </a:lvl2pPr>
            <a:lvl3pPr>
              <a:spcBef>
                <a:spcPts val="100"/>
              </a:spcBef>
              <a:defRPr sz="1600">
                <a:latin typeface="Arial" panose="020B0604020202020204" pitchFamily="34" charset="0"/>
                <a:cs typeface="Arial" panose="020B0604020202020204" pitchFamily="34" charset="0"/>
              </a:defRPr>
            </a:lvl3pPr>
            <a:lvl4pPr>
              <a:spcBef>
                <a:spcPts val="100"/>
              </a:spcBef>
              <a:defRPr sz="1600">
                <a:latin typeface="Arial" panose="020B0604020202020204" pitchFamily="34" charset="0"/>
                <a:cs typeface="Arial" panose="020B0604020202020204" pitchFamily="34" charset="0"/>
              </a:defRPr>
            </a:lvl4pPr>
            <a:lvl5pPr>
              <a:spcBef>
                <a:spcPts val="100"/>
              </a:spcBef>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85A4AB8E-BCD5-418A-BDD0-0001CD6889C9}"/>
              </a:ext>
            </a:extLst>
          </p:cNvPr>
          <p:cNvSpPr>
            <a:spLocks noGrp="1"/>
          </p:cNvSpPr>
          <p:nvPr>
            <p:ph type="body" sz="quarter" idx="3"/>
          </p:nvPr>
        </p:nvSpPr>
        <p:spPr>
          <a:xfrm>
            <a:off x="4629150" y="1260475"/>
            <a:ext cx="3887788" cy="619125"/>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E5E236-EE41-4919-829D-B29130C3E637}"/>
              </a:ext>
            </a:extLst>
          </p:cNvPr>
          <p:cNvSpPr>
            <a:spLocks noGrp="1"/>
          </p:cNvSpPr>
          <p:nvPr>
            <p:ph sz="quarter" idx="4"/>
          </p:nvPr>
        </p:nvSpPr>
        <p:spPr>
          <a:xfrm>
            <a:off x="4629150" y="1879600"/>
            <a:ext cx="3887788" cy="2608263"/>
          </a:xfrm>
        </p:spPr>
        <p:txBody>
          <a:bodyPr>
            <a:normAutofit/>
          </a:bodyPr>
          <a:lstStyle>
            <a:lvl1pPr>
              <a:defRPr sz="1600">
                <a:latin typeface="Arial" panose="020B0604020202020204" pitchFamily="34" charset="0"/>
                <a:cs typeface="Arial" panose="020B0604020202020204" pitchFamily="34" charset="0"/>
              </a:defRPr>
            </a:lvl1pPr>
            <a:lvl2pPr>
              <a:spcBef>
                <a:spcPts val="100"/>
              </a:spcBef>
              <a:defRPr sz="1600">
                <a:latin typeface="Arial" panose="020B0604020202020204" pitchFamily="34" charset="0"/>
                <a:cs typeface="Arial" panose="020B0604020202020204" pitchFamily="34" charset="0"/>
              </a:defRPr>
            </a:lvl2pPr>
            <a:lvl3pPr>
              <a:spcBef>
                <a:spcPts val="100"/>
              </a:spcBef>
              <a:defRPr sz="1600">
                <a:latin typeface="Arial" panose="020B0604020202020204" pitchFamily="34" charset="0"/>
                <a:cs typeface="Arial" panose="020B0604020202020204" pitchFamily="34" charset="0"/>
              </a:defRPr>
            </a:lvl3pPr>
            <a:lvl4pPr>
              <a:spcBef>
                <a:spcPts val="100"/>
              </a:spcBef>
              <a:defRPr sz="1600">
                <a:latin typeface="Arial" panose="020B0604020202020204" pitchFamily="34" charset="0"/>
                <a:cs typeface="Arial" panose="020B0604020202020204" pitchFamily="34" charset="0"/>
              </a:defRPr>
            </a:lvl4pPr>
            <a:lvl5pPr>
              <a:spcBef>
                <a:spcPts val="100"/>
              </a:spcBef>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46043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453835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pyright notice">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4A1A62DA-5614-4A9F-B103-C2F53BF002CD}"/>
              </a:ext>
            </a:extLst>
          </p:cNvPr>
          <p:cNvSpPr>
            <a:spLocks noGrp="1"/>
          </p:cNvSpPr>
          <p:nvPr>
            <p:ph sz="quarter" idx="11" hasCustomPrompt="1"/>
          </p:nvPr>
        </p:nvSpPr>
        <p:spPr>
          <a:xfrm>
            <a:off x="323528" y="843558"/>
            <a:ext cx="8496000" cy="3644305"/>
          </a:xfrm>
        </p:spPr>
        <p:txBody>
          <a:bodyPr>
            <a:normAutofit/>
          </a:bodyPr>
          <a:lstStyle>
            <a:lvl1pPr>
              <a:defRPr sz="14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a:lnSpc>
                <a:spcPct val="110000"/>
              </a:lnSpc>
              <a:spcAft>
                <a:spcPts val="0"/>
              </a:spcAft>
            </a:pPr>
            <a:r>
              <a:rPr lang="en-US" sz="1200"/>
              <a:t>               </a:t>
            </a:r>
            <a:r>
              <a:rPr lang="en-US" sz="1400"/>
              <a:t>© State of Queensland (QCAA) </a:t>
            </a:r>
            <a:r>
              <a:rPr lang="en-AU" sz="1400"/>
              <a:t>2021</a:t>
            </a:r>
          </a:p>
          <a:p>
            <a:pPr>
              <a:lnSpc>
                <a:spcPct val="110000"/>
              </a:lnSpc>
            </a:pPr>
            <a:r>
              <a:rPr lang="en-AU" sz="1400" b="1" spc="-20"/>
              <a:t>Licence</a:t>
            </a:r>
            <a:r>
              <a:rPr lang="en-AU" sz="1400" spc="-20"/>
              <a:t>: </a:t>
            </a:r>
            <a:r>
              <a:rPr lang="en-AU" sz="1400" spc="-20">
                <a:hlinkClick r:id="rId2"/>
              </a:rPr>
              <a:t>https://creativecommons.org/licenses/by/4.0</a:t>
            </a:r>
            <a:r>
              <a:rPr lang="en-AU" sz="1400" spc="-20"/>
              <a:t> </a:t>
            </a:r>
            <a:r>
              <a:rPr lang="en-AU" sz="1400" b="1" spc="-20">
                <a:solidFill>
                  <a:schemeClr val="tx2">
                    <a:lumMod val="50000"/>
                    <a:lumOff val="50000"/>
                  </a:schemeClr>
                </a:solidFill>
              </a:rPr>
              <a:t>|</a:t>
            </a:r>
            <a:r>
              <a:rPr lang="en-AU" sz="1400" spc="-20"/>
              <a:t> </a:t>
            </a:r>
            <a:r>
              <a:rPr lang="en-AU" sz="1400" b="1" spc="-20"/>
              <a:t>Copyright notice:</a:t>
            </a:r>
            <a:r>
              <a:rPr lang="en-AU" sz="1400" spc="-20"/>
              <a:t> </a:t>
            </a:r>
            <a:r>
              <a:rPr lang="en-AU" sz="1400" spc="-20">
                <a:hlinkClick r:id="rId3"/>
              </a:rPr>
              <a:t>www.qcaa.qld.edu.au/copyright</a:t>
            </a:r>
            <a:r>
              <a:rPr lang="en-AU" sz="1400" spc="-20"/>
              <a:t> — lists the full terms and conditions, which specify certain exceptions to the licence. </a:t>
            </a:r>
            <a:r>
              <a:rPr lang="en-AU" sz="1400" b="1" spc="-20">
                <a:solidFill>
                  <a:schemeClr val="tx2">
                    <a:lumMod val="50000"/>
                    <a:lumOff val="50000"/>
                  </a:schemeClr>
                </a:solidFill>
              </a:rPr>
              <a:t>|</a:t>
            </a:r>
            <a:r>
              <a:rPr lang="en-AU" sz="1400" spc="-20"/>
              <a:t> </a:t>
            </a:r>
            <a:br>
              <a:rPr lang="en-AU" sz="1400" spc="-20"/>
            </a:br>
            <a:r>
              <a:rPr lang="en-US" sz="1400" b="1"/>
              <a:t>Attribution </a:t>
            </a:r>
            <a:r>
              <a:rPr lang="en-US" sz="1400"/>
              <a:t>(include the link): ©</a:t>
            </a:r>
            <a:r>
              <a:rPr lang="en-AU" sz="1400"/>
              <a:t> </a:t>
            </a:r>
            <a:r>
              <a:rPr lang="en-US" sz="1400"/>
              <a:t>State</a:t>
            </a:r>
            <a:r>
              <a:rPr lang="en-AU" sz="1400"/>
              <a:t> </a:t>
            </a:r>
            <a:r>
              <a:rPr lang="en-US" sz="1400"/>
              <a:t>of</a:t>
            </a:r>
            <a:r>
              <a:rPr lang="en-AU" sz="1400"/>
              <a:t> </a:t>
            </a:r>
            <a:r>
              <a:rPr lang="en-US" sz="1400"/>
              <a:t>Queensland</a:t>
            </a:r>
            <a:r>
              <a:rPr lang="en-AU" sz="1400"/>
              <a:t> </a:t>
            </a:r>
            <a:r>
              <a:rPr lang="en-US" sz="1400"/>
              <a:t>(QCAA)</a:t>
            </a:r>
            <a:r>
              <a:rPr lang="en-AU" sz="1400"/>
              <a:t> 2021 </a:t>
            </a:r>
            <a:r>
              <a:rPr lang="en-AU" sz="1400" spc="-20">
                <a:hlinkClick r:id="rId3"/>
              </a:rPr>
              <a:t>www.qcaa.qld.edu.au/copyright</a:t>
            </a:r>
            <a:r>
              <a:rPr lang="en-AU" sz="1400" spc="-20"/>
              <a:t> </a:t>
            </a:r>
            <a:endParaRPr lang="en-AU" sz="1400"/>
          </a:p>
          <a:p>
            <a:pPr>
              <a:lnSpc>
                <a:spcPct val="110000"/>
              </a:lnSpc>
            </a:pPr>
            <a:r>
              <a:rPr lang="en-US" sz="1400"/>
              <a:t>Other copyright material in this presentation is listed on the previous slide/s. </a:t>
            </a:r>
            <a:endParaRPr lang="en-US"/>
          </a:p>
        </p:txBody>
      </p:sp>
      <p:sp>
        <p:nvSpPr>
          <p:cNvPr id="2" name="Title 1">
            <a:extLst>
              <a:ext uri="{FF2B5EF4-FFF2-40B4-BE49-F238E27FC236}">
                <a16:creationId xmlns:a16="http://schemas.microsoft.com/office/drawing/2014/main" id="{7AFFA97D-ABC9-4BB6-BC0F-7F95F2C902CB}"/>
              </a:ext>
            </a:extLst>
          </p:cNvPr>
          <p:cNvSpPr>
            <a:spLocks noGrp="1"/>
          </p:cNvSpPr>
          <p:nvPr>
            <p:ph type="title" hasCustomPrompt="1"/>
          </p:nvPr>
        </p:nvSpPr>
        <p:spPr/>
        <p:txBody>
          <a:bodyPr/>
          <a:lstStyle>
            <a:lvl1pPr>
              <a:defRPr/>
            </a:lvl1pPr>
          </a:lstStyle>
          <a:p>
            <a:r>
              <a:rPr lang="en-US"/>
              <a:t>Copyright notice</a:t>
            </a:r>
            <a:endParaRPr lang="en-AU"/>
          </a:p>
        </p:txBody>
      </p:sp>
      <p:pic>
        <p:nvPicPr>
          <p:cNvPr id="4" name="Picture 3">
            <a:hlinkClick r:id="rId4"/>
            <a:extLst>
              <a:ext uri="{FF2B5EF4-FFF2-40B4-BE49-F238E27FC236}">
                <a16:creationId xmlns:a16="http://schemas.microsoft.com/office/drawing/2014/main" id="{70247D21-6793-4DFC-A2F4-2109C47AFB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1240" y="771550"/>
            <a:ext cx="576000" cy="275357"/>
          </a:xfrm>
          <a:prstGeom prst="rect">
            <a:avLst/>
          </a:prstGeom>
        </p:spPr>
      </p:pic>
    </p:spTree>
    <p:extLst>
      <p:ext uri="{BB962C8B-B14F-4D97-AF65-F5344CB8AC3E}">
        <p14:creationId xmlns:p14="http://schemas.microsoft.com/office/powerpoint/2010/main" val="1121674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Welcome to Country">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2972354-40A5-4EBD-9998-D14E5544B759}"/>
              </a:ext>
            </a:extLst>
          </p:cNvPr>
          <p:cNvCxnSpPr/>
          <p:nvPr userDrawn="1"/>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ctangle 4">
            <a:extLst>
              <a:ext uri="{FF2B5EF4-FFF2-40B4-BE49-F238E27FC236}">
                <a16:creationId xmlns:a16="http://schemas.microsoft.com/office/drawing/2014/main" id="{9B427911-F098-4092-9034-B0E48A075759}"/>
              </a:ext>
            </a:extLst>
          </p:cNvPr>
          <p:cNvSpPr/>
          <p:nvPr userDrawn="1"/>
        </p:nvSpPr>
        <p:spPr>
          <a:xfrm>
            <a:off x="7291389" y="4962525"/>
            <a:ext cx="1745106" cy="9525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aseline="-25000"/>
          </a:p>
        </p:txBody>
      </p:sp>
      <p:sp>
        <p:nvSpPr>
          <p:cNvPr id="2" name="Rectangle 1">
            <a:extLst>
              <a:ext uri="{FF2B5EF4-FFF2-40B4-BE49-F238E27FC236}">
                <a16:creationId xmlns:a16="http://schemas.microsoft.com/office/drawing/2014/main" id="{0DD8F4E3-022E-4D89-F4A3-446209BC3DE5}"/>
              </a:ext>
            </a:extLst>
          </p:cNvPr>
          <p:cNvSpPr/>
          <p:nvPr userDrawn="1"/>
        </p:nvSpPr>
        <p:spPr>
          <a:xfrm>
            <a:off x="8205788" y="64799"/>
            <a:ext cx="932836" cy="2185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descr="Sticker of ACiQv9.0">
            <a:extLst>
              <a:ext uri="{FF2B5EF4-FFF2-40B4-BE49-F238E27FC236}">
                <a16:creationId xmlns:a16="http://schemas.microsoft.com/office/drawing/2014/main" id="{9D8A2988-BB5F-A951-5080-1517559BA6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7995" y="72000"/>
            <a:ext cx="864000" cy="201312"/>
          </a:xfrm>
          <a:prstGeom prst="rect">
            <a:avLst/>
          </a:prstGeom>
        </p:spPr>
      </p:pic>
      <p:sp>
        <p:nvSpPr>
          <p:cNvPr id="8" name="Title 1">
            <a:extLst>
              <a:ext uri="{FF2B5EF4-FFF2-40B4-BE49-F238E27FC236}">
                <a16:creationId xmlns:a16="http://schemas.microsoft.com/office/drawing/2014/main" id="{E19FCDF4-A86C-AD15-6BA6-9155B2B6BB83}"/>
              </a:ext>
            </a:extLst>
          </p:cNvPr>
          <p:cNvSpPr>
            <a:spLocks noGrp="1"/>
          </p:cNvSpPr>
          <p:nvPr>
            <p:ph type="title" hasCustomPrompt="1"/>
          </p:nvPr>
        </p:nvSpPr>
        <p:spPr>
          <a:xfrm>
            <a:off x="326819" y="378931"/>
            <a:ext cx="4912797" cy="392594"/>
          </a:xfrm>
        </p:spPr>
        <p:txBody>
          <a:bodyPr/>
          <a:lstStyle>
            <a:lvl1pPr>
              <a:defRPr>
                <a:solidFill>
                  <a:schemeClr val="tx1"/>
                </a:solidFill>
              </a:defRPr>
            </a:lvl1pPr>
          </a:lstStyle>
          <a:p>
            <a:r>
              <a:rPr lang="en-US"/>
              <a:t>Acknowledgment of Country</a:t>
            </a:r>
            <a:endParaRPr lang="en-AU"/>
          </a:p>
        </p:txBody>
      </p:sp>
      <p:sp>
        <p:nvSpPr>
          <p:cNvPr id="9" name="TextBox 8">
            <a:extLst>
              <a:ext uri="{FF2B5EF4-FFF2-40B4-BE49-F238E27FC236}">
                <a16:creationId xmlns:a16="http://schemas.microsoft.com/office/drawing/2014/main" id="{6C0A70F0-7D91-DB52-C1B0-6CFA350FECE2}"/>
              </a:ext>
            </a:extLst>
          </p:cNvPr>
          <p:cNvSpPr txBox="1"/>
          <p:nvPr userDrawn="1"/>
        </p:nvSpPr>
        <p:spPr>
          <a:xfrm>
            <a:off x="326819" y="771525"/>
            <a:ext cx="5109277" cy="3643305"/>
          </a:xfrm>
          <a:prstGeom prst="rect">
            <a:avLst/>
          </a:prstGeom>
          <a:noFill/>
          <a:ln>
            <a:noFill/>
          </a:ln>
        </p:spPr>
        <p:txBody>
          <a:bodyPr wrap="square" lIns="0" tIns="0" rIns="0" bIns="0" rtlCol="0">
            <a:spAutoFit/>
          </a:bodyPr>
          <a:lstStyle/>
          <a:p>
            <a:pPr lvl="0"/>
            <a:r>
              <a:rPr lang="en-US" sz="1700">
                <a:solidFill>
                  <a:schemeClr val="tx1"/>
                </a:solidFill>
              </a:rPr>
              <a:t>QCAA acknowledges the Traditional Owners and Traditional Custodians of the lands on which we meet today.</a:t>
            </a:r>
          </a:p>
          <a:p>
            <a:pPr lvl="0"/>
            <a:r>
              <a:rPr lang="en-US" sz="1700">
                <a:solidFill>
                  <a:schemeClr val="tx1"/>
                </a:solidFill>
              </a:rPr>
              <a:t>We pay our respects to their Elders and their descendants, who continue cultural and spiritual connections to Country, and we extend that respect to Aboriginal people and Torres Strait Islander people here today.</a:t>
            </a:r>
          </a:p>
          <a:p>
            <a:pPr lvl="0"/>
            <a:r>
              <a:rPr lang="en-US" sz="1700">
                <a:solidFill>
                  <a:schemeClr val="tx1"/>
                </a:solidFill>
              </a:rPr>
              <a:t>We thank them for sharing their cultures and spiritualities and recognise the important contribution of this knowledge to our understanding of this place we call home.</a:t>
            </a:r>
          </a:p>
          <a:p>
            <a:pPr lvl="0"/>
            <a:r>
              <a:rPr lang="en-US" sz="1050">
                <a:solidFill>
                  <a:schemeClr val="tx1"/>
                </a:solidFill>
              </a:rPr>
              <a:t>Artwork ‘Growth through Learning’ by Chern’ee, Brooke and Jesse Sutton, Kalkadoon.</a:t>
            </a:r>
          </a:p>
        </p:txBody>
      </p:sp>
      <p:pic>
        <p:nvPicPr>
          <p:cNvPr id="10" name="Picture 9" descr="A colorful art piece with a flower&#10;&#10;Description automatically generated with medium confidence">
            <a:extLst>
              <a:ext uri="{FF2B5EF4-FFF2-40B4-BE49-F238E27FC236}">
                <a16:creationId xmlns:a16="http://schemas.microsoft.com/office/drawing/2014/main" id="{6100713F-B41A-A212-4F56-966C609ED6E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71687" y="248603"/>
            <a:ext cx="3252940" cy="4339371"/>
          </a:xfrm>
          <a:prstGeom prst="rect">
            <a:avLst/>
          </a:prstGeom>
        </p:spPr>
      </p:pic>
      <p:grpSp>
        <p:nvGrpSpPr>
          <p:cNvPr id="12" name="Group 11">
            <a:extLst>
              <a:ext uri="{FF2B5EF4-FFF2-40B4-BE49-F238E27FC236}">
                <a16:creationId xmlns:a16="http://schemas.microsoft.com/office/drawing/2014/main" id="{43D89D1E-8CED-05C0-9D88-06296FA63F49}"/>
              </a:ext>
            </a:extLst>
          </p:cNvPr>
          <p:cNvGrpSpPr/>
          <p:nvPr userDrawn="1"/>
        </p:nvGrpSpPr>
        <p:grpSpPr>
          <a:xfrm>
            <a:off x="306000" y="4662000"/>
            <a:ext cx="8504712" cy="267731"/>
            <a:chOff x="306000" y="4662000"/>
            <a:chExt cx="8504712" cy="267731"/>
          </a:xfrm>
        </p:grpSpPr>
        <p:pic>
          <p:nvPicPr>
            <p:cNvPr id="13" name="Picture 12">
              <a:extLst>
                <a:ext uri="{FF2B5EF4-FFF2-40B4-BE49-F238E27FC236}">
                  <a16:creationId xmlns:a16="http://schemas.microsoft.com/office/drawing/2014/main" id="{172F9DD9-A8F3-973B-C912-FEE28E2B270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306000" y="4662000"/>
              <a:ext cx="2520000" cy="249463"/>
            </a:xfrm>
            <a:prstGeom prst="rect">
              <a:avLst/>
            </a:prstGeom>
          </p:spPr>
        </p:pic>
        <p:pic>
          <p:nvPicPr>
            <p:cNvPr id="14" name="Picture 13">
              <a:extLst>
                <a:ext uri="{FF2B5EF4-FFF2-40B4-BE49-F238E27FC236}">
                  <a16:creationId xmlns:a16="http://schemas.microsoft.com/office/drawing/2014/main" id="{046C6EE2-83DD-DEB5-9374-11A1B0CE150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7005105" y="4783330"/>
              <a:ext cx="1805607" cy="146401"/>
            </a:xfrm>
            <a:prstGeom prst="rect">
              <a:avLst/>
            </a:prstGeom>
          </p:spPr>
        </p:pic>
      </p:grpSp>
    </p:spTree>
    <p:extLst>
      <p:ext uri="{BB962C8B-B14F-4D97-AF65-F5344CB8AC3E}">
        <p14:creationId xmlns:p14="http://schemas.microsoft.com/office/powerpoint/2010/main" val="3376109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4EBA-6364-4F5A-B3B4-BD696EEFFA5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4742822-94F7-480A-8D2A-78524826BEFE}"/>
              </a:ext>
            </a:extLst>
          </p:cNvPr>
          <p:cNvSpPr>
            <a:spLocks noGrp="1"/>
          </p:cNvSpPr>
          <p:nvPr>
            <p:ph sz="half" idx="1"/>
          </p:nvPr>
        </p:nvSpPr>
        <p:spPr>
          <a:xfrm>
            <a:off x="327025" y="771551"/>
            <a:ext cx="4168775"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2B98909B-7019-4C21-B305-A8E0BB95FC5C}"/>
              </a:ext>
            </a:extLst>
          </p:cNvPr>
          <p:cNvSpPr>
            <a:spLocks noGrp="1"/>
          </p:cNvSpPr>
          <p:nvPr>
            <p:ph sz="half" idx="2"/>
          </p:nvPr>
        </p:nvSpPr>
        <p:spPr>
          <a:xfrm>
            <a:off x="4648200" y="771551"/>
            <a:ext cx="4244280"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637096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pyright notice">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4A1A62DA-5614-4A9F-B103-C2F53BF002CD}"/>
              </a:ext>
            </a:extLst>
          </p:cNvPr>
          <p:cNvSpPr>
            <a:spLocks noGrp="1"/>
          </p:cNvSpPr>
          <p:nvPr>
            <p:ph sz="quarter" idx="11" hasCustomPrompt="1"/>
          </p:nvPr>
        </p:nvSpPr>
        <p:spPr>
          <a:xfrm>
            <a:off x="323528" y="843558"/>
            <a:ext cx="8496000" cy="3644305"/>
          </a:xfrm>
        </p:spPr>
        <p:txBody>
          <a:bodyPr>
            <a:normAutofit/>
          </a:bodyPr>
          <a:lstStyle>
            <a:lvl1pPr>
              <a:defRPr sz="14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a:lnSpc>
                <a:spcPct val="110000"/>
              </a:lnSpc>
              <a:spcAft>
                <a:spcPts val="0"/>
              </a:spcAft>
            </a:pPr>
            <a:r>
              <a:rPr lang="en-US" sz="1200"/>
              <a:t>               </a:t>
            </a:r>
            <a:r>
              <a:rPr lang="en-US" sz="1400"/>
              <a:t>© State of Queensland (QCAA) </a:t>
            </a:r>
            <a:r>
              <a:rPr lang="en-AU" sz="1400"/>
              <a:t>2021</a:t>
            </a:r>
          </a:p>
          <a:p>
            <a:pPr>
              <a:lnSpc>
                <a:spcPct val="110000"/>
              </a:lnSpc>
            </a:pPr>
            <a:r>
              <a:rPr lang="en-AU" sz="1400" b="1" spc="-20"/>
              <a:t>Licence</a:t>
            </a:r>
            <a:r>
              <a:rPr lang="en-AU" sz="1400" spc="-20"/>
              <a:t>: </a:t>
            </a:r>
            <a:r>
              <a:rPr lang="en-AU" sz="1400" spc="-20">
                <a:hlinkClick r:id="rId2"/>
              </a:rPr>
              <a:t>https://creativecommons.org/licenses/by/4.0</a:t>
            </a:r>
            <a:r>
              <a:rPr lang="en-AU" sz="1400" spc="-20"/>
              <a:t> </a:t>
            </a:r>
            <a:r>
              <a:rPr lang="en-AU" sz="1400" b="1" spc="-20">
                <a:solidFill>
                  <a:schemeClr val="tx2">
                    <a:lumMod val="50000"/>
                    <a:lumOff val="50000"/>
                  </a:schemeClr>
                </a:solidFill>
              </a:rPr>
              <a:t>|</a:t>
            </a:r>
            <a:r>
              <a:rPr lang="en-AU" sz="1400" spc="-20"/>
              <a:t> </a:t>
            </a:r>
            <a:r>
              <a:rPr lang="en-AU" sz="1400" b="1" spc="-20"/>
              <a:t>Copyright notice:</a:t>
            </a:r>
            <a:r>
              <a:rPr lang="en-AU" sz="1400" spc="-20"/>
              <a:t> </a:t>
            </a:r>
            <a:r>
              <a:rPr lang="en-AU" sz="1400" spc="-20">
                <a:hlinkClick r:id="rId3"/>
              </a:rPr>
              <a:t>www.qcaa.qld.edu.au/copyright</a:t>
            </a:r>
            <a:r>
              <a:rPr lang="en-AU" sz="1400" spc="-20"/>
              <a:t> — lists the full terms and conditions, which specify certain exceptions to the licence. </a:t>
            </a:r>
            <a:r>
              <a:rPr lang="en-AU" sz="1400" b="1" spc="-20">
                <a:solidFill>
                  <a:schemeClr val="tx2">
                    <a:lumMod val="50000"/>
                    <a:lumOff val="50000"/>
                  </a:schemeClr>
                </a:solidFill>
              </a:rPr>
              <a:t>|</a:t>
            </a:r>
            <a:r>
              <a:rPr lang="en-AU" sz="1400" spc="-20"/>
              <a:t> </a:t>
            </a:r>
            <a:br>
              <a:rPr lang="en-AU" sz="1400" spc="-20"/>
            </a:br>
            <a:r>
              <a:rPr lang="en-US" sz="1400" b="1"/>
              <a:t>Attribution </a:t>
            </a:r>
            <a:r>
              <a:rPr lang="en-US" sz="1400"/>
              <a:t>(include the link): ©</a:t>
            </a:r>
            <a:r>
              <a:rPr lang="en-AU" sz="1400"/>
              <a:t> </a:t>
            </a:r>
            <a:r>
              <a:rPr lang="en-US" sz="1400"/>
              <a:t>State</a:t>
            </a:r>
            <a:r>
              <a:rPr lang="en-AU" sz="1400"/>
              <a:t> </a:t>
            </a:r>
            <a:r>
              <a:rPr lang="en-US" sz="1400"/>
              <a:t>of</a:t>
            </a:r>
            <a:r>
              <a:rPr lang="en-AU" sz="1400"/>
              <a:t> </a:t>
            </a:r>
            <a:r>
              <a:rPr lang="en-US" sz="1400"/>
              <a:t>Queensland</a:t>
            </a:r>
            <a:r>
              <a:rPr lang="en-AU" sz="1400"/>
              <a:t> </a:t>
            </a:r>
            <a:r>
              <a:rPr lang="en-US" sz="1400"/>
              <a:t>(QCAA)</a:t>
            </a:r>
            <a:r>
              <a:rPr lang="en-AU" sz="1400"/>
              <a:t> 2021 </a:t>
            </a:r>
            <a:r>
              <a:rPr lang="en-AU" sz="1400" spc="-20">
                <a:hlinkClick r:id="rId3"/>
              </a:rPr>
              <a:t>www.qcaa.qld.edu.au/copyright</a:t>
            </a:r>
            <a:r>
              <a:rPr lang="en-AU" sz="1400" spc="-20"/>
              <a:t> </a:t>
            </a:r>
            <a:endParaRPr lang="en-AU" sz="1400"/>
          </a:p>
          <a:p>
            <a:pPr>
              <a:lnSpc>
                <a:spcPct val="110000"/>
              </a:lnSpc>
            </a:pPr>
            <a:r>
              <a:rPr lang="en-US" sz="1400"/>
              <a:t>Other copyright material in this presentation is listed on the previous slide/s. </a:t>
            </a:r>
            <a:endParaRPr lang="en-US"/>
          </a:p>
        </p:txBody>
      </p:sp>
      <p:sp>
        <p:nvSpPr>
          <p:cNvPr id="2" name="Title 1">
            <a:extLst>
              <a:ext uri="{FF2B5EF4-FFF2-40B4-BE49-F238E27FC236}">
                <a16:creationId xmlns:a16="http://schemas.microsoft.com/office/drawing/2014/main" id="{7AFFA97D-ABC9-4BB6-BC0F-7F95F2C902CB}"/>
              </a:ext>
            </a:extLst>
          </p:cNvPr>
          <p:cNvSpPr>
            <a:spLocks noGrp="1"/>
          </p:cNvSpPr>
          <p:nvPr>
            <p:ph type="title" hasCustomPrompt="1"/>
          </p:nvPr>
        </p:nvSpPr>
        <p:spPr/>
        <p:txBody>
          <a:bodyPr/>
          <a:lstStyle>
            <a:lvl1pPr>
              <a:defRPr/>
            </a:lvl1pPr>
          </a:lstStyle>
          <a:p>
            <a:r>
              <a:rPr lang="en-US"/>
              <a:t>Copyright notice</a:t>
            </a:r>
            <a:endParaRPr lang="en-AU"/>
          </a:p>
        </p:txBody>
      </p:sp>
      <p:pic>
        <p:nvPicPr>
          <p:cNvPr id="4" name="Picture 3">
            <a:hlinkClick r:id="rId4"/>
            <a:extLst>
              <a:ext uri="{FF2B5EF4-FFF2-40B4-BE49-F238E27FC236}">
                <a16:creationId xmlns:a16="http://schemas.microsoft.com/office/drawing/2014/main" id="{70247D21-6793-4DFC-A2F4-2109C47AFB3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21240" y="771550"/>
            <a:ext cx="576000" cy="275357"/>
          </a:xfrm>
          <a:prstGeom prst="rect">
            <a:avLst/>
          </a:prstGeom>
        </p:spPr>
      </p:pic>
    </p:spTree>
    <p:extLst>
      <p:ext uri="{BB962C8B-B14F-4D97-AF65-F5344CB8AC3E}">
        <p14:creationId xmlns:p14="http://schemas.microsoft.com/office/powerpoint/2010/main" val="26613672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qcaa.qld.edu.au/copyright"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qcaa.qld.edu.au/copyright" TargetMode="Externa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2.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theme" Target="../theme/theme4.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theme" Target="../theme/theme5.xml"/><Relationship Id="rId1" Type="http://schemas.openxmlformats.org/officeDocument/2006/relationships/slideLayout" Target="../slideLayouts/slideLayout1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6000" y="2573100"/>
            <a:ext cx="8596800" cy="1296000"/>
          </a:xfrm>
          <a:prstGeom prst="rect">
            <a:avLst/>
          </a:prstGeom>
        </p:spPr>
        <p:txBody>
          <a:bodyPr vert="horz" lIns="91440" tIns="45720" rIns="91440" bIns="45720" rtlCol="0" anchor="b">
            <a:normAutofit/>
          </a:bodyPr>
          <a:lstStyle/>
          <a:p>
            <a:r>
              <a:rPr lang="en-US"/>
              <a:t>Click to edit Master title style</a:t>
            </a:r>
            <a:endParaRPr lang="en-AU"/>
          </a:p>
        </p:txBody>
      </p:sp>
      <p:sp>
        <p:nvSpPr>
          <p:cNvPr id="3" name="Text Placeholder 2"/>
          <p:cNvSpPr>
            <a:spLocks noGrp="1"/>
          </p:cNvSpPr>
          <p:nvPr>
            <p:ph type="body" idx="1"/>
          </p:nvPr>
        </p:nvSpPr>
        <p:spPr>
          <a:xfrm>
            <a:off x="223200" y="3853587"/>
            <a:ext cx="8596800" cy="702000"/>
          </a:xfrm>
          <a:prstGeom prst="rect">
            <a:avLst/>
          </a:prstGeom>
        </p:spPr>
        <p:txBody>
          <a:bodyPr vert="horz" lIns="91440" tIns="45720" rIns="91440" bIns="45720" rtlCol="0">
            <a:normAutofit/>
          </a:bodyPr>
          <a:lstStyle/>
          <a:p>
            <a:pPr lvl="0"/>
            <a:r>
              <a:rPr lang="en-US"/>
              <a:t>Click to edit Master text styles</a:t>
            </a:r>
            <a:endParaRPr lang="en-AU"/>
          </a:p>
        </p:txBody>
      </p:sp>
      <p:grpSp>
        <p:nvGrpSpPr>
          <p:cNvPr id="8" name="Group 7">
            <a:extLst>
              <a:ext uri="{FF2B5EF4-FFF2-40B4-BE49-F238E27FC236}">
                <a16:creationId xmlns:a16="http://schemas.microsoft.com/office/drawing/2014/main" id="{CD777D09-814E-4E09-B605-CD1BCCF67046}"/>
              </a:ext>
            </a:extLst>
          </p:cNvPr>
          <p:cNvGrpSpPr/>
          <p:nvPr userDrawn="1"/>
        </p:nvGrpSpPr>
        <p:grpSpPr>
          <a:xfrm>
            <a:off x="306000" y="4662000"/>
            <a:ext cx="8504712" cy="267731"/>
            <a:chOff x="306000" y="4662000"/>
            <a:chExt cx="8504712" cy="267731"/>
          </a:xfrm>
        </p:grpSpPr>
        <p:pic>
          <p:nvPicPr>
            <p:cNvPr id="10" name="Picture 9">
              <a:extLst>
                <a:ext uri="{FF2B5EF4-FFF2-40B4-BE49-F238E27FC236}">
                  <a16:creationId xmlns:a16="http://schemas.microsoft.com/office/drawing/2014/main" id="{596FC90D-F683-413A-8BCC-4B95E465656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06000" y="4662000"/>
              <a:ext cx="2520000" cy="249463"/>
            </a:xfrm>
            <a:prstGeom prst="rect">
              <a:avLst/>
            </a:prstGeom>
          </p:spPr>
        </p:pic>
        <p:pic>
          <p:nvPicPr>
            <p:cNvPr id="11" name="Picture 10">
              <a:extLst>
                <a:ext uri="{FF2B5EF4-FFF2-40B4-BE49-F238E27FC236}">
                  <a16:creationId xmlns:a16="http://schemas.microsoft.com/office/drawing/2014/main" id="{2E8132E9-2601-4582-B0B6-628622774EE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005105" y="4783330"/>
              <a:ext cx="1805607" cy="146401"/>
            </a:xfrm>
            <a:prstGeom prst="rect">
              <a:avLst/>
            </a:prstGeom>
          </p:spPr>
        </p:pic>
      </p:grpSp>
      <p:pic>
        <p:nvPicPr>
          <p:cNvPr id="12" name="Picture 11">
            <a:hlinkClick r:id="rId5"/>
            <a:extLst>
              <a:ext uri="{FF2B5EF4-FFF2-40B4-BE49-F238E27FC236}">
                <a16:creationId xmlns:a16="http://schemas.microsoft.com/office/drawing/2014/main" id="{849DF473-659C-4AA4-9D6B-28AB7FE3BA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70000" y="4449600"/>
            <a:ext cx="468631" cy="224029"/>
          </a:xfrm>
          <a:prstGeom prst="rect">
            <a:avLst/>
          </a:prstGeom>
        </p:spPr>
      </p:pic>
    </p:spTree>
    <p:extLst>
      <p:ext uri="{BB962C8B-B14F-4D97-AF65-F5344CB8AC3E}">
        <p14:creationId xmlns:p14="http://schemas.microsoft.com/office/powerpoint/2010/main" val="976081414"/>
      </p:ext>
    </p:extLst>
  </p:cSld>
  <p:clrMap bg1="lt1" tx1="dk1" bg2="lt2" tx2="dk2" accent1="accent1" accent2="accent2" accent3="accent3" accent4="accent4" accent5="accent5" accent6="accent6" hlink="hlink" folHlink="folHlink"/>
  <p:sldLayoutIdLst>
    <p:sldLayoutId id="2147484091" r:id="rId1"/>
  </p:sldLayoutIdLst>
  <p:txStyles>
    <p:titleStyle>
      <a:lvl1pPr algn="l" defTabSz="914400" rtl="0" eaLnBrk="1" latinLnBrk="0" hangingPunct="1">
        <a:spcBef>
          <a:spcPct val="0"/>
        </a:spcBef>
        <a:buNone/>
        <a:defRPr sz="28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0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orient="horz" pos="3091" userDrawn="1">
          <p15:clr>
            <a:srgbClr val="F26B43"/>
          </p15:clr>
        </p15:guide>
        <p15:guide id="3" pos="204" userDrawn="1">
          <p15:clr>
            <a:srgbClr val="F26B43"/>
          </p15:clr>
        </p15:guide>
        <p15:guide id="4" pos="5556" userDrawn="1">
          <p15:clr>
            <a:srgbClr val="F26B43"/>
          </p15:clr>
        </p15:guide>
        <p15:guide id="5" orient="horz" pos="2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327025" y="274637"/>
            <a:ext cx="8496000" cy="360000"/>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327025" y="771550"/>
            <a:ext cx="8496000" cy="3708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4D0BF760-AAB9-4C47-AD4D-CC50085FA7C6}"/>
              </a:ext>
            </a:extLst>
          </p:cNvPr>
          <p:cNvCxnSpPr/>
          <p:nvPr userDrawn="1"/>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Group 3">
            <a:extLst>
              <a:ext uri="{FF2B5EF4-FFF2-40B4-BE49-F238E27FC236}">
                <a16:creationId xmlns:a16="http://schemas.microsoft.com/office/drawing/2014/main" id="{B6AE20D5-57EF-4343-90E3-2507E9FB50A8}"/>
              </a:ext>
            </a:extLst>
          </p:cNvPr>
          <p:cNvGrpSpPr/>
          <p:nvPr userDrawn="1"/>
        </p:nvGrpSpPr>
        <p:grpSpPr>
          <a:xfrm>
            <a:off x="306000" y="4662000"/>
            <a:ext cx="8504712" cy="267731"/>
            <a:chOff x="306000" y="4662000"/>
            <a:chExt cx="8504712" cy="267731"/>
          </a:xfrm>
        </p:grpSpPr>
        <p:pic>
          <p:nvPicPr>
            <p:cNvPr id="6" name="Picture 5">
              <a:extLst>
                <a:ext uri="{FF2B5EF4-FFF2-40B4-BE49-F238E27FC236}">
                  <a16:creationId xmlns:a16="http://schemas.microsoft.com/office/drawing/2014/main" id="{4EB83342-63B2-4AF4-A778-AD9F7651A8A9}"/>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306000" y="4662000"/>
              <a:ext cx="2520000" cy="249463"/>
            </a:xfrm>
            <a:prstGeom prst="rect">
              <a:avLst/>
            </a:prstGeom>
          </p:spPr>
        </p:pic>
        <p:pic>
          <p:nvPicPr>
            <p:cNvPr id="9" name="Picture 8">
              <a:extLst>
                <a:ext uri="{FF2B5EF4-FFF2-40B4-BE49-F238E27FC236}">
                  <a16:creationId xmlns:a16="http://schemas.microsoft.com/office/drawing/2014/main" id="{AC60AFCA-E5BF-4ECF-B8B6-FC90E330F55A}"/>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7005105" y="4783330"/>
              <a:ext cx="1805607" cy="146401"/>
            </a:xfrm>
            <a:prstGeom prst="rect">
              <a:avLst/>
            </a:prstGeom>
          </p:spPr>
        </p:pic>
      </p:grpSp>
    </p:spTree>
    <p:extLst>
      <p:ext uri="{BB962C8B-B14F-4D97-AF65-F5344CB8AC3E}">
        <p14:creationId xmlns:p14="http://schemas.microsoft.com/office/powerpoint/2010/main" val="2647280507"/>
      </p:ext>
    </p:extLst>
  </p:cSld>
  <p:clrMap bg1="lt1" tx1="dk1" bg2="lt2" tx2="dk2" accent1="accent1" accent2="accent2" accent3="accent3" accent4="accent4" accent5="accent5" accent6="accent6" hlink="hlink" folHlink="folHlink"/>
  <p:sldLayoutIdLst>
    <p:sldLayoutId id="2147484072" r:id="rId1"/>
    <p:sldLayoutId id="2147484074" r:id="rId2"/>
    <p:sldLayoutId id="2147484075" r:id="rId3"/>
    <p:sldLayoutId id="2147484076" r:id="rId4"/>
    <p:sldLayoutId id="2147484140" r:id="rId5"/>
  </p:sldLayoutIdLst>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userDrawn="1">
          <p15:clr>
            <a:srgbClr val="F26B43"/>
          </p15:clr>
        </p15:guide>
        <p15:guide id="2" pos="2880" userDrawn="1">
          <p15:clr>
            <a:srgbClr val="F26B43"/>
          </p15:clr>
        </p15:guide>
        <p15:guide id="3" pos="204" userDrawn="1">
          <p15:clr>
            <a:srgbClr val="F26B43"/>
          </p15:clr>
        </p15:guide>
        <p15:guide id="4" pos="5559" userDrawn="1">
          <p15:clr>
            <a:srgbClr val="F26B43"/>
          </p15:clr>
        </p15:guide>
        <p15:guide id="5" orient="horz" pos="3091" userDrawn="1">
          <p15:clr>
            <a:srgbClr val="F26B43"/>
          </p15:clr>
        </p15:guide>
        <p15:guide id="6" orient="horz" pos="1620" userDrawn="1">
          <p15:clr>
            <a:srgbClr val="F26B43"/>
          </p15:clr>
        </p15:guide>
        <p15:guide id="7" orient="horz" pos="486" userDrawn="1">
          <p15:clr>
            <a:srgbClr val="F26B43"/>
          </p15:clr>
        </p15:guide>
        <p15:guide id="8" orient="horz" pos="29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6000" y="2573100"/>
            <a:ext cx="8596800" cy="1296000"/>
          </a:xfrm>
          <a:prstGeom prst="rect">
            <a:avLst/>
          </a:prstGeom>
        </p:spPr>
        <p:txBody>
          <a:bodyPr vert="horz" lIns="91440" tIns="45720" rIns="91440" bIns="45720" rtlCol="0" anchor="b">
            <a:normAutofit/>
          </a:bodyPr>
          <a:lstStyle/>
          <a:p>
            <a:r>
              <a:rPr lang="en-US"/>
              <a:t>Click to edit Master title style</a:t>
            </a:r>
            <a:endParaRPr lang="en-AU"/>
          </a:p>
        </p:txBody>
      </p:sp>
      <p:sp>
        <p:nvSpPr>
          <p:cNvPr id="3" name="Text Placeholder 2"/>
          <p:cNvSpPr>
            <a:spLocks noGrp="1"/>
          </p:cNvSpPr>
          <p:nvPr>
            <p:ph type="body" idx="1"/>
          </p:nvPr>
        </p:nvSpPr>
        <p:spPr>
          <a:xfrm>
            <a:off x="223200" y="3853587"/>
            <a:ext cx="8596800" cy="702000"/>
          </a:xfrm>
          <a:prstGeom prst="rect">
            <a:avLst/>
          </a:prstGeom>
        </p:spPr>
        <p:txBody>
          <a:bodyPr vert="horz" lIns="91440" tIns="45720" rIns="91440" bIns="45720" rtlCol="0">
            <a:normAutofit/>
          </a:bodyPr>
          <a:lstStyle/>
          <a:p>
            <a:pPr lvl="0"/>
            <a:r>
              <a:rPr lang="en-US"/>
              <a:t>Click to edit Master text styles</a:t>
            </a:r>
            <a:endParaRPr lang="en-AU"/>
          </a:p>
        </p:txBody>
      </p:sp>
      <p:grpSp>
        <p:nvGrpSpPr>
          <p:cNvPr id="8" name="Group 7">
            <a:extLst>
              <a:ext uri="{FF2B5EF4-FFF2-40B4-BE49-F238E27FC236}">
                <a16:creationId xmlns:a16="http://schemas.microsoft.com/office/drawing/2014/main" id="{CD777D09-814E-4E09-B605-CD1BCCF67046}"/>
              </a:ext>
            </a:extLst>
          </p:cNvPr>
          <p:cNvGrpSpPr/>
          <p:nvPr userDrawn="1"/>
        </p:nvGrpSpPr>
        <p:grpSpPr>
          <a:xfrm>
            <a:off x="306000" y="4662000"/>
            <a:ext cx="8504712" cy="267731"/>
            <a:chOff x="306000" y="4662000"/>
            <a:chExt cx="8504712" cy="267731"/>
          </a:xfrm>
        </p:grpSpPr>
        <p:pic>
          <p:nvPicPr>
            <p:cNvPr id="10" name="Picture 9">
              <a:extLst>
                <a:ext uri="{FF2B5EF4-FFF2-40B4-BE49-F238E27FC236}">
                  <a16:creationId xmlns:a16="http://schemas.microsoft.com/office/drawing/2014/main" id="{596FC90D-F683-413A-8BCC-4B95E465656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06000" y="4662000"/>
              <a:ext cx="2520000" cy="249463"/>
            </a:xfrm>
            <a:prstGeom prst="rect">
              <a:avLst/>
            </a:prstGeom>
          </p:spPr>
        </p:pic>
        <p:pic>
          <p:nvPicPr>
            <p:cNvPr id="11" name="Picture 10">
              <a:extLst>
                <a:ext uri="{FF2B5EF4-FFF2-40B4-BE49-F238E27FC236}">
                  <a16:creationId xmlns:a16="http://schemas.microsoft.com/office/drawing/2014/main" id="{2E8132E9-2601-4582-B0B6-628622774EE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005105" y="4783330"/>
              <a:ext cx="1805607" cy="146401"/>
            </a:xfrm>
            <a:prstGeom prst="rect">
              <a:avLst/>
            </a:prstGeom>
          </p:spPr>
        </p:pic>
      </p:grpSp>
      <p:pic>
        <p:nvPicPr>
          <p:cNvPr id="12" name="Picture 11">
            <a:hlinkClick r:id="rId5"/>
            <a:extLst>
              <a:ext uri="{FF2B5EF4-FFF2-40B4-BE49-F238E27FC236}">
                <a16:creationId xmlns:a16="http://schemas.microsoft.com/office/drawing/2014/main" id="{849DF473-659C-4AA4-9D6B-28AB7FE3BA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70000" y="4449600"/>
            <a:ext cx="468631" cy="224029"/>
          </a:xfrm>
          <a:prstGeom prst="rect">
            <a:avLst/>
          </a:prstGeom>
        </p:spPr>
      </p:pic>
    </p:spTree>
    <p:extLst>
      <p:ext uri="{BB962C8B-B14F-4D97-AF65-F5344CB8AC3E}">
        <p14:creationId xmlns:p14="http://schemas.microsoft.com/office/powerpoint/2010/main" val="3016886297"/>
      </p:ext>
    </p:extLst>
  </p:cSld>
  <p:clrMap bg1="lt1" tx1="dk1" bg2="lt2" tx2="dk2" accent1="accent1" accent2="accent2" accent3="accent3" accent4="accent4" accent5="accent5" accent6="accent6" hlink="hlink" folHlink="folHlink"/>
  <p:sldLayoutIdLst>
    <p:sldLayoutId id="2147484254" r:id="rId1"/>
  </p:sldLayoutIdLst>
  <p:txStyles>
    <p:titleStyle>
      <a:lvl1pPr algn="l" defTabSz="914400" rtl="0" eaLnBrk="1" latinLnBrk="0" hangingPunct="1">
        <a:spcBef>
          <a:spcPct val="0"/>
        </a:spcBef>
        <a:buNone/>
        <a:defRPr sz="28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0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orient="horz" pos="3091">
          <p15:clr>
            <a:srgbClr val="F26B43"/>
          </p15:clr>
        </p15:guide>
        <p15:guide id="3" pos="204">
          <p15:clr>
            <a:srgbClr val="F26B43"/>
          </p15:clr>
        </p15:guide>
        <p15:guide id="4" pos="5556">
          <p15:clr>
            <a:srgbClr val="F26B43"/>
          </p15:clr>
        </p15:guide>
        <p15:guide id="5" orient="horz" pos="29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327025" y="274637"/>
            <a:ext cx="8496000" cy="360000"/>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327025" y="771550"/>
            <a:ext cx="8496000" cy="3708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4D0BF760-AAB9-4C47-AD4D-CC50085FA7C6}"/>
              </a:ext>
            </a:extLst>
          </p:cNvPr>
          <p:cNvCxnSpPr/>
          <p:nvPr userDrawn="1"/>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Group 3">
            <a:extLst>
              <a:ext uri="{FF2B5EF4-FFF2-40B4-BE49-F238E27FC236}">
                <a16:creationId xmlns:a16="http://schemas.microsoft.com/office/drawing/2014/main" id="{B6AE20D5-57EF-4343-90E3-2507E9FB50A8}"/>
              </a:ext>
            </a:extLst>
          </p:cNvPr>
          <p:cNvGrpSpPr/>
          <p:nvPr userDrawn="1"/>
        </p:nvGrpSpPr>
        <p:grpSpPr>
          <a:xfrm>
            <a:off x="306000" y="4662000"/>
            <a:ext cx="8504712" cy="267731"/>
            <a:chOff x="306000" y="4662000"/>
            <a:chExt cx="8504712" cy="267731"/>
          </a:xfrm>
        </p:grpSpPr>
        <p:pic>
          <p:nvPicPr>
            <p:cNvPr id="6" name="Picture 5">
              <a:extLst>
                <a:ext uri="{FF2B5EF4-FFF2-40B4-BE49-F238E27FC236}">
                  <a16:creationId xmlns:a16="http://schemas.microsoft.com/office/drawing/2014/main" id="{4EB83342-63B2-4AF4-A778-AD9F7651A8A9}"/>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306000" y="4662000"/>
              <a:ext cx="2520000" cy="249463"/>
            </a:xfrm>
            <a:prstGeom prst="rect">
              <a:avLst/>
            </a:prstGeom>
          </p:spPr>
        </p:pic>
        <p:pic>
          <p:nvPicPr>
            <p:cNvPr id="9" name="Picture 8">
              <a:extLst>
                <a:ext uri="{FF2B5EF4-FFF2-40B4-BE49-F238E27FC236}">
                  <a16:creationId xmlns:a16="http://schemas.microsoft.com/office/drawing/2014/main" id="{AC60AFCA-E5BF-4ECF-B8B6-FC90E330F55A}"/>
                </a:ext>
              </a:extLst>
            </p:cNvPr>
            <p:cNvPicPr>
              <a:picLocks noChangeAspect="1"/>
            </p:cNvPicPr>
            <p:nvPr userDrawn="1"/>
          </p:nvPicPr>
          <p:blipFill>
            <a:blip r:embed="rId7">
              <a:extLst>
                <a:ext uri="{28A0092B-C50C-407E-A947-70E740481C1C}">
                  <a14:useLocalDpi xmlns:a14="http://schemas.microsoft.com/office/drawing/2010/main"/>
                </a:ext>
              </a:extLst>
            </a:blip>
            <a:srcRect/>
            <a:stretch/>
          </p:blipFill>
          <p:spPr>
            <a:xfrm>
              <a:off x="7005105" y="4783330"/>
              <a:ext cx="1805607" cy="146401"/>
            </a:xfrm>
            <a:prstGeom prst="rect">
              <a:avLst/>
            </a:prstGeom>
          </p:spPr>
        </p:pic>
      </p:grpSp>
    </p:spTree>
    <p:extLst>
      <p:ext uri="{BB962C8B-B14F-4D97-AF65-F5344CB8AC3E}">
        <p14:creationId xmlns:p14="http://schemas.microsoft.com/office/powerpoint/2010/main" val="2104016348"/>
      </p:ext>
    </p:extLst>
  </p:cSld>
  <p:clrMap bg1="lt1" tx1="dk1" bg2="lt2" tx2="dk2" accent1="accent1" accent2="accent2" accent3="accent3" accent4="accent4" accent5="accent5" accent6="accent6" hlink="hlink" folHlink="folHlink"/>
  <p:sldLayoutIdLst>
    <p:sldLayoutId id="2147484261" r:id="rId1"/>
    <p:sldLayoutId id="2147484263" r:id="rId2"/>
    <p:sldLayoutId id="2147484264" r:id="rId3"/>
    <p:sldLayoutId id="2147484265" r:id="rId4"/>
  </p:sldLayoutIdLst>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p15:clr>
            <a:srgbClr val="F26B43"/>
          </p15:clr>
        </p15:guide>
        <p15:guide id="2" pos="2880">
          <p15:clr>
            <a:srgbClr val="F26B43"/>
          </p15:clr>
        </p15:guide>
        <p15:guide id="3" pos="204">
          <p15:clr>
            <a:srgbClr val="F26B43"/>
          </p15:clr>
        </p15:guide>
        <p15:guide id="4" pos="5559">
          <p15:clr>
            <a:srgbClr val="F26B43"/>
          </p15:clr>
        </p15:guide>
        <p15:guide id="5" orient="horz" pos="3091">
          <p15:clr>
            <a:srgbClr val="F26B43"/>
          </p15:clr>
        </p15:guide>
        <p15:guide id="6" orient="horz" pos="1620">
          <p15:clr>
            <a:srgbClr val="F26B43"/>
          </p15:clr>
        </p15:guide>
        <p15:guide id="7" orient="horz" pos="486">
          <p15:clr>
            <a:srgbClr val="F26B43"/>
          </p15:clr>
        </p15:guide>
        <p15:guide id="8" orient="horz" pos="29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327025" y="274637"/>
            <a:ext cx="8496000" cy="360000"/>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327025" y="771550"/>
            <a:ext cx="8496000" cy="3708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4D0BF760-AAB9-4C47-AD4D-CC50085FA7C6}"/>
              </a:ext>
            </a:extLst>
          </p:cNvPr>
          <p:cNvCxnSpPr/>
          <p:nvPr userDrawn="1"/>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Graphic 4" descr="Queensland Curriculum and Assessment Authority (QCAA) logo">
            <a:extLst>
              <a:ext uri="{FF2B5EF4-FFF2-40B4-BE49-F238E27FC236}">
                <a16:creationId xmlns:a16="http://schemas.microsoft.com/office/drawing/2014/main" id="{34113988-904E-481E-4EFC-2868C9A0E39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2400" y="4662000"/>
            <a:ext cx="2512800" cy="246011"/>
          </a:xfrm>
          <a:prstGeom prst="rect">
            <a:avLst/>
          </a:prstGeom>
        </p:spPr>
      </p:pic>
      <p:pic>
        <p:nvPicPr>
          <p:cNvPr id="7" name="Graphic 6" descr="QCAA tagline: For all Queensland schools">
            <a:extLst>
              <a:ext uri="{FF2B5EF4-FFF2-40B4-BE49-F238E27FC236}">
                <a16:creationId xmlns:a16="http://schemas.microsoft.com/office/drawing/2014/main" id="{A90FF297-BF21-E3A3-8A9E-6C84ECFAA44D}"/>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20272" y="4770000"/>
            <a:ext cx="1800000" cy="140118"/>
          </a:xfrm>
          <a:prstGeom prst="rect">
            <a:avLst/>
          </a:prstGeom>
        </p:spPr>
      </p:pic>
      <p:pic>
        <p:nvPicPr>
          <p:cNvPr id="6" name="Graphic 5" descr="Sticker of ACiQ v9.0">
            <a:extLst>
              <a:ext uri="{FF2B5EF4-FFF2-40B4-BE49-F238E27FC236}">
                <a16:creationId xmlns:a16="http://schemas.microsoft.com/office/drawing/2014/main" id="{F1F6DE8A-D936-4E2B-F784-9387B0606583}"/>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45195" y="78339"/>
            <a:ext cx="849600" cy="188634"/>
          </a:xfrm>
          <a:prstGeom prst="rect">
            <a:avLst/>
          </a:prstGeom>
        </p:spPr>
      </p:pic>
    </p:spTree>
    <p:extLst>
      <p:ext uri="{BB962C8B-B14F-4D97-AF65-F5344CB8AC3E}">
        <p14:creationId xmlns:p14="http://schemas.microsoft.com/office/powerpoint/2010/main" val="3823449897"/>
      </p:ext>
    </p:extLst>
  </p:cSld>
  <p:clrMap bg1="lt1" tx1="dk1" bg2="lt2" tx2="dk2" accent1="accent1" accent2="accent2" accent3="accent3" accent4="accent4" accent5="accent5" accent6="accent6" hlink="hlink" folHlink="folHlink"/>
  <p:sldLayoutIdLst>
    <p:sldLayoutId id="2147484279" r:id="rId1"/>
  </p:sldLayoutIdLst>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p15:clr>
            <a:srgbClr val="F26B43"/>
          </p15:clr>
        </p15:guide>
        <p15:guide id="2" pos="2880">
          <p15:clr>
            <a:srgbClr val="F26B43"/>
          </p15:clr>
        </p15:guide>
        <p15:guide id="3" pos="204">
          <p15:clr>
            <a:srgbClr val="F26B43"/>
          </p15:clr>
        </p15:guide>
        <p15:guide id="4" pos="5559">
          <p15:clr>
            <a:srgbClr val="F26B43"/>
          </p15:clr>
        </p15:guide>
        <p15:guide id="5" orient="horz" pos="3091">
          <p15:clr>
            <a:srgbClr val="F26B43"/>
          </p15:clr>
        </p15:guide>
        <p15:guide id="6" orient="horz" pos="1620">
          <p15:clr>
            <a:srgbClr val="F26B43"/>
          </p15:clr>
        </p15:guide>
        <p15:guide id="7" orient="horz" pos="486">
          <p15:clr>
            <a:srgbClr val="F26B43"/>
          </p15:clr>
        </p15:guide>
        <p15:guide id="8" orient="horz" pos="29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v9.australiancurriculum.edu.au/f-10-curriculum/learning-areas/english/foundation-year_year-1_year-2?view=quick&amp;detailed-content-descriptions=0&amp;hide-ccp=0&amp;hide-gc=0&amp;side-by-side=1&amp;strands-start-index=0&amp;subjects-start-index=0"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v9.australiancurriculum.edu.au/f-10-curriculum/learning-areas/english/foundation-year_year-1_year-2?view=quick&amp;detailed-content-descriptions=0&amp;hide-ccp=0&amp;hide-gc=0&amp;side-by-side=1&amp;strands-start-index=0&amp;subjects-start-index=0"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australiancurriculum.edu.au/f-10-curriculum/learning-areas/english/foundation-year_year-1_year-2?view=quick&amp;detailed-content-descriptions=0&amp;hide-ccp=0&amp;hide-gc=0&amp;side-by-side=0&amp;strands-start-index=0&amp;subjects-start-index=ENGENGY2"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esa.edu.au/solutions/our-solutions/literacy-hub"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literacyhub.edu.au/search/progress-monitoring-tools-phases-1-5/" TargetMode="Externa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australiancurriculum.edu.au/f-10-curriculum/learning-areas/english/foundation-year_year-1_year-2?view=quick&amp;detailed-content-descriptions=0&amp;hide-ccp=0&amp;hide-gc=0&amp;side-by-side=0&amp;strands-start-index=0&amp;subjects-start-index=ENGENGY1"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australiancurriculum.edu.au/f-10-curriculum/learning-areas/english/foundation-year_year-1_year-2?view=quick&amp;detailed-content-descriptions=0&amp;hide-ccp=0&amp;hide-gc=0&amp;side-by-side=0&amp;strands-start-index=0&amp;subjects-start-index=ENGENGY1"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www.australiancurriculum.edu.au/f-10-curriculum/learning-areas/english/foundation-year_year-1_year-2?view=quick&amp;detailed-content-descriptions=0&amp;hide-ccp=0&amp;hide-gc=0&amp;side-by-side=0&amp;strands-start-index=0&amp;subjects-start-index=ENGENGY1"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www.australiancurriculum.edu.au/f-10-curriculum/learning-areas/english/foundation-year_year-1_year-2?view=quick&amp;detailed-content-descriptions=0&amp;hide-ccp=0&amp;hide-gc=0&amp;side-by-side=0&amp;strands-start-index=0&amp;subjects-start-index=ENGENGY1"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www.australiancurriculum.edu.au/f-10-curriculum/learning-areas/english/foundation-year_year-1_year-2?view=quick&amp;detailed-content-descriptions=0&amp;hide-ccp=0&amp;hide-gc=0&amp;side-by-side=0&amp;strands-start-index=0&amp;subjects-start-index=ENGENGY1"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ww.cherneesutton.com.au/" TargetMode="External"/><Relationship Id="rId7" Type="http://schemas.openxmlformats.org/officeDocument/2006/relationships/hyperlink" Target="mailto:copyright@acara.edu.au"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australiancurriculum.edu.au/copyright-and-terms-of-use" TargetMode="External"/><Relationship Id="rId5" Type="http://schemas.openxmlformats.org/officeDocument/2006/relationships/hyperlink" Target="https://www.australiancurriculum.edu.au/" TargetMode="External"/><Relationship Id="rId4" Type="http://schemas.openxmlformats.org/officeDocument/2006/relationships/hyperlink" Target="https://creativecommons.org/licenses/by/4.0/"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pixabay.com/vectors/book-open-empty-read-library-308767/"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pixabay.com/service/license/"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hyperlink" Target="http://www.qcaa.qld.edu.au/copyrigh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v9.australiancurriculum.edu.au/f-10-curriculum/learning-areas/english/foundation-year_year-1_year-2?view=quick&amp;detailed-content-descriptions=0&amp;hide-ccp=0&amp;hide-gc=0&amp;side-by-side=1&amp;strands-start-index=0&amp;subjects-start-index=0"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v9.australiancurriculum.edu.au/f-10-curriculum/learning-areas/english/foundation-year_year-1_year-2?view=quick&amp;detailed-content-descriptions=0&amp;hide-ccp=0&amp;hide-gc=0&amp;side-by-side=1&amp;strands-start-index=0&amp;subjects-start-index=0"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v9.australiancurriculum.edu.au/f-10-curriculum/learning-areas/english/foundation-year_year-1_year-2?view=quick&amp;detailed-content-descriptions=0&amp;hide-ccp=0&amp;hide-gc=0&amp;side-by-side=1&amp;strands-start-index=0&amp;subjects-start-index=0"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v9.australiancurriculum.edu.au/f-10-curriculum/learning-areas/english/foundation-year_year-1_year-2?view=quick&amp;detailed-content-descriptions=0&amp;hide-ccp=0&amp;hide-gc=0&amp;side-by-side=1&amp;strands-start-index=0&amp;subjects-start-index=0"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E2EB3-4DBA-474A-8C6B-073F09A3A860}"/>
              </a:ext>
            </a:extLst>
          </p:cNvPr>
          <p:cNvSpPr>
            <a:spLocks noGrp="1"/>
          </p:cNvSpPr>
          <p:nvPr>
            <p:ph type="ctrTitle"/>
          </p:nvPr>
        </p:nvSpPr>
        <p:spPr>
          <a:xfrm>
            <a:off x="216371" y="2571750"/>
            <a:ext cx="8801794" cy="1296256"/>
          </a:xfrm>
        </p:spPr>
        <p:txBody>
          <a:bodyPr/>
          <a:lstStyle/>
          <a:p>
            <a:r>
              <a:rPr lang="en-AU" dirty="0"/>
              <a:t>Prep–Year 2 Part 2: Assessing reading</a:t>
            </a:r>
          </a:p>
        </p:txBody>
      </p:sp>
      <p:sp>
        <p:nvSpPr>
          <p:cNvPr id="3" name="Subtitle 2">
            <a:extLst>
              <a:ext uri="{FF2B5EF4-FFF2-40B4-BE49-F238E27FC236}">
                <a16:creationId xmlns:a16="http://schemas.microsoft.com/office/drawing/2014/main" id="{2AF68A9F-B7AB-43A9-8F97-4456BC8CB19E}"/>
              </a:ext>
            </a:extLst>
          </p:cNvPr>
          <p:cNvSpPr>
            <a:spLocks noGrp="1"/>
          </p:cNvSpPr>
          <p:nvPr>
            <p:ph type="subTitle" idx="1"/>
          </p:nvPr>
        </p:nvSpPr>
        <p:spPr/>
        <p:txBody>
          <a:bodyPr/>
          <a:lstStyle/>
          <a:p>
            <a:r>
              <a:rPr lang="en-AU" dirty="0"/>
              <a:t>Australian Curriculum v9.0: English</a:t>
            </a:r>
          </a:p>
        </p:txBody>
      </p:sp>
      <p:sp>
        <p:nvSpPr>
          <p:cNvPr id="4" name="Vertical Text Placeholder 3">
            <a:extLst>
              <a:ext uri="{FF2B5EF4-FFF2-40B4-BE49-F238E27FC236}">
                <a16:creationId xmlns:a16="http://schemas.microsoft.com/office/drawing/2014/main" id="{A8708624-F3D2-4266-8B9E-70D3F7985242}"/>
              </a:ext>
            </a:extLst>
          </p:cNvPr>
          <p:cNvSpPr>
            <a:spLocks noGrp="1"/>
          </p:cNvSpPr>
          <p:nvPr>
            <p:ph type="body" orient="vert" sz="quarter" idx="10"/>
          </p:nvPr>
        </p:nvSpPr>
        <p:spPr/>
        <p:txBody>
          <a:bodyPr/>
          <a:lstStyle/>
          <a:p>
            <a:r>
              <a:rPr lang="en-AU" dirty="0"/>
              <a:t>250777</a:t>
            </a:r>
          </a:p>
        </p:txBody>
      </p:sp>
    </p:spTree>
    <p:extLst>
      <p:ext uri="{BB962C8B-B14F-4D97-AF65-F5344CB8AC3E}">
        <p14:creationId xmlns:p14="http://schemas.microsoft.com/office/powerpoint/2010/main" val="3031367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a:xfrm>
            <a:off x="327025" y="274637"/>
            <a:ext cx="8496000" cy="360000"/>
          </a:xfrm>
        </p:spPr>
        <p:txBody>
          <a:bodyPr/>
          <a:lstStyle/>
          <a:p>
            <a:r>
              <a:rPr lang="en-AU" dirty="0">
                <a:latin typeface="Arial"/>
                <a:cs typeface="Arial"/>
              </a:rPr>
              <a:t>Prep–Year 2 achievement standard — language features</a:t>
            </a:r>
            <a:endParaRPr lang="en-AU" dirty="0"/>
          </a:p>
        </p:txBody>
      </p:sp>
      <p:graphicFrame>
        <p:nvGraphicFramePr>
          <p:cNvPr id="35" name="Content Placeholder 3">
            <a:extLst>
              <a:ext uri="{FF2B5EF4-FFF2-40B4-BE49-F238E27FC236}">
                <a16:creationId xmlns:a16="http://schemas.microsoft.com/office/drawing/2014/main" id="{3B06D80E-DA96-4E6A-B8BB-934387F095A0}"/>
              </a:ext>
            </a:extLst>
          </p:cNvPr>
          <p:cNvGraphicFramePr>
            <a:graphicFrameLocks/>
          </p:cNvGraphicFramePr>
          <p:nvPr>
            <p:extLst>
              <p:ext uri="{D42A27DB-BD31-4B8C-83A1-F6EECF244321}">
                <p14:modId xmlns:p14="http://schemas.microsoft.com/office/powerpoint/2010/main" val="1090967847"/>
              </p:ext>
            </p:extLst>
          </p:nvPr>
        </p:nvGraphicFramePr>
        <p:xfrm>
          <a:off x="327024" y="842963"/>
          <a:ext cx="8495508" cy="1783024"/>
        </p:xfrm>
        <a:graphic>
          <a:graphicData uri="http://schemas.openxmlformats.org/drawingml/2006/table">
            <a:tbl>
              <a:tblPr firstRow="1" bandRow="1">
                <a:tableStyleId>{17292A2E-F333-43FB-9621-5CBBE7FDCDCB}</a:tableStyleId>
              </a:tblPr>
              <a:tblGrid>
                <a:gridCol w="2831836">
                  <a:extLst>
                    <a:ext uri="{9D8B030D-6E8A-4147-A177-3AD203B41FA5}">
                      <a16:colId xmlns:a16="http://schemas.microsoft.com/office/drawing/2014/main" val="20000"/>
                    </a:ext>
                  </a:extLst>
                </a:gridCol>
                <a:gridCol w="2831836">
                  <a:extLst>
                    <a:ext uri="{9D8B030D-6E8A-4147-A177-3AD203B41FA5}">
                      <a16:colId xmlns:a16="http://schemas.microsoft.com/office/drawing/2014/main" val="20001"/>
                    </a:ext>
                  </a:extLst>
                </a:gridCol>
                <a:gridCol w="2831836">
                  <a:extLst>
                    <a:ext uri="{9D8B030D-6E8A-4147-A177-3AD203B41FA5}">
                      <a16:colId xmlns:a16="http://schemas.microsoft.com/office/drawing/2014/main" val="20002"/>
                    </a:ext>
                  </a:extLst>
                </a:gridCol>
              </a:tblGrid>
              <a:tr h="297152">
                <a:tc>
                  <a:txBody>
                    <a:bodyPr/>
                    <a:lstStyle/>
                    <a:p>
                      <a:r>
                        <a:rPr lang="en-AU" sz="1800">
                          <a:latin typeface="Arial" panose="020B0604020202020204" pitchFamily="34" charset="0"/>
                          <a:cs typeface="Arial" panose="020B0604020202020204" pitchFamily="34" charset="0"/>
                        </a:rPr>
                        <a:t>Prep</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800">
                          <a:latin typeface="Arial" panose="020B0604020202020204" pitchFamily="34" charset="0"/>
                          <a:cs typeface="Arial" panose="020B0604020202020204" pitchFamily="34" charset="0"/>
                        </a:rPr>
                        <a:t>Year 1</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800">
                          <a:latin typeface="Arial" panose="020B0604020202020204" pitchFamily="34" charset="0"/>
                          <a:cs typeface="Arial" panose="020B0604020202020204" pitchFamily="34" charset="0"/>
                        </a:rPr>
                        <a:t>Year 2</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a:txBody>
                    <a:bodyPr/>
                    <a:lstStyle/>
                    <a:p>
                      <a:r>
                        <a:rPr lang="en-US" sz="1800" b="0" i="0" u="none" kern="1200" dirty="0">
                          <a:solidFill>
                            <a:schemeClr val="tx1"/>
                          </a:solidFill>
                          <a:effectLst/>
                          <a:latin typeface="Arial" panose="020B0604020202020204" pitchFamily="34" charset="0"/>
                          <a:ea typeface="+mn-ea"/>
                          <a:cs typeface="Arial" panose="020B0604020202020204" pitchFamily="34" charset="0"/>
                        </a:rPr>
                        <a:t>…</a:t>
                      </a: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They identify the </a:t>
                      </a:r>
                      <a:r>
                        <a:rPr lang="en-US" sz="1800" b="1" i="0" u="none" strike="noStrike" kern="1200" dirty="0">
                          <a:solidFill>
                            <a:schemeClr val="tx1"/>
                          </a:solidFill>
                          <a:effectLst/>
                          <a:latin typeface="Arial" panose="020B0604020202020204" pitchFamily="34" charset="0"/>
                          <a:ea typeface="+mn-ea"/>
                          <a:cs typeface="Arial" panose="020B0604020202020204" pitchFamily="34" charset="0"/>
                        </a:rPr>
                        <a:t>language features </a:t>
                      </a: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of texts including connections between print and images.</a:t>
                      </a:r>
                      <a:endParaRPr lang="en-AU" sz="1800" dirty="0">
                        <a:solidFill>
                          <a:schemeClr val="accent1">
                            <a:lumMod val="40000"/>
                            <a:lumOff val="60000"/>
                          </a:schemeClr>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 and their </a:t>
                      </a:r>
                      <a:r>
                        <a:rPr lang="en-US" sz="1800" b="1" i="0" u="none" strike="noStrike" kern="1200" dirty="0">
                          <a:solidFill>
                            <a:schemeClr val="tx1"/>
                          </a:solidFill>
                          <a:effectLst/>
                          <a:latin typeface="Arial" panose="020B0604020202020204" pitchFamily="34" charset="0"/>
                          <a:ea typeface="+mn-ea"/>
                          <a:cs typeface="Arial" panose="020B0604020202020204" pitchFamily="34" charset="0"/>
                        </a:rPr>
                        <a:t>language features and visual features</a:t>
                      </a: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a:t>
                      </a:r>
                      <a:r>
                        <a:rPr lang="en-US" sz="1800" b="0" i="0" kern="1200" dirty="0">
                          <a:solidFill>
                            <a:schemeClr val="accent1">
                              <a:lumMod val="40000"/>
                              <a:lumOff val="60000"/>
                            </a:schemeClr>
                          </a:solidFill>
                          <a:effectLst/>
                          <a:latin typeface="Arial" panose="020B0604020202020204" pitchFamily="34" charset="0"/>
                          <a:ea typeface="+mn-ea"/>
                          <a:cs typeface="Arial" panose="020B0604020202020204" pitchFamily="34" charset="0"/>
                        </a:rPr>
                        <a:t> </a:t>
                      </a:r>
                      <a:endParaRPr lang="en-AU" sz="1800" dirty="0">
                        <a:solidFill>
                          <a:schemeClr val="accent1">
                            <a:lumMod val="40000"/>
                            <a:lumOff val="60000"/>
                          </a:schemeClr>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 and identify their </a:t>
                      </a:r>
                      <a:r>
                        <a:rPr lang="en-US" sz="1800" b="1" i="0" u="none" strike="noStrike" kern="1200" dirty="0">
                          <a:solidFill>
                            <a:schemeClr val="tx1"/>
                          </a:solidFill>
                          <a:effectLst/>
                          <a:latin typeface="Arial" panose="020B0604020202020204" pitchFamily="34" charset="0"/>
                          <a:ea typeface="+mn-ea"/>
                          <a:cs typeface="Arial" panose="020B0604020202020204" pitchFamily="34" charset="0"/>
                        </a:rPr>
                        <a:t>language features and visual features.</a:t>
                      </a:r>
                      <a:r>
                        <a:rPr lang="en-US" sz="1800" b="0" i="0" kern="1200" dirty="0">
                          <a:solidFill>
                            <a:schemeClr val="tx1"/>
                          </a:solidFill>
                          <a:effectLst/>
                          <a:latin typeface="Arial" panose="020B0604020202020204" pitchFamily="34" charset="0"/>
                          <a:ea typeface="+mn-ea"/>
                          <a:cs typeface="Arial" panose="020B0604020202020204" pitchFamily="34" charset="0"/>
                        </a:rPr>
                        <a:t> </a:t>
                      </a:r>
                      <a:endParaRPr lang="en-AU" sz="1800" dirty="0">
                        <a:solidFill>
                          <a:schemeClr val="tx1"/>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29EAB852-AF84-481E-3C2A-10864B7C98FE}"/>
              </a:ext>
            </a:extLst>
          </p:cNvPr>
          <p:cNvSpPr txBox="1"/>
          <p:nvPr/>
        </p:nvSpPr>
        <p:spPr>
          <a:xfrm>
            <a:off x="245040" y="4300537"/>
            <a:ext cx="8577492" cy="338554"/>
          </a:xfrm>
          <a:prstGeom prst="rect">
            <a:avLst/>
          </a:prstGeom>
          <a:noFill/>
        </p:spPr>
        <p:txBody>
          <a:bodyPr wrap="square">
            <a:spAutoFit/>
          </a:bodyPr>
          <a:lstStyle/>
          <a:p>
            <a:r>
              <a:rPr lang="en-AU" sz="800">
                <a:hlinkClick r:id="rId3"/>
              </a:rPr>
              <a:t>https://v9.australiancurriculum.edu.au/f-10-curriculum/learning-areas/english/foundation-year_year-1_year-2?view=quick&amp;detailed-content-descriptions=0&amp;hide-ccp=0&amp;hide-gc=0&amp;side-by-side=1&amp;strands-start-index=0&amp;subjects-start-index=0</a:t>
            </a:r>
            <a:r>
              <a:rPr lang="en-AU" sz="800"/>
              <a:t> </a:t>
            </a:r>
          </a:p>
        </p:txBody>
      </p:sp>
    </p:spTree>
    <p:extLst>
      <p:ext uri="{BB962C8B-B14F-4D97-AF65-F5344CB8AC3E}">
        <p14:creationId xmlns:p14="http://schemas.microsoft.com/office/powerpoint/2010/main" val="854235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a:xfrm>
            <a:off x="327025" y="274637"/>
            <a:ext cx="8496000" cy="360000"/>
          </a:xfrm>
        </p:spPr>
        <p:txBody>
          <a:bodyPr>
            <a:noAutofit/>
          </a:bodyPr>
          <a:lstStyle/>
          <a:p>
            <a:r>
              <a:rPr lang="en-AU" dirty="0">
                <a:latin typeface="Arial"/>
                <a:cs typeface="Arial"/>
              </a:rPr>
              <a:t>Prep–Year 2 achievement standard — phonic and word knowledge</a:t>
            </a:r>
            <a:endParaRPr lang="en-AU" dirty="0"/>
          </a:p>
        </p:txBody>
      </p:sp>
      <p:graphicFrame>
        <p:nvGraphicFramePr>
          <p:cNvPr id="35" name="Content Placeholder 3">
            <a:extLst>
              <a:ext uri="{FF2B5EF4-FFF2-40B4-BE49-F238E27FC236}">
                <a16:creationId xmlns:a16="http://schemas.microsoft.com/office/drawing/2014/main" id="{3B06D80E-DA96-4E6A-B8BB-934387F095A0}"/>
              </a:ext>
            </a:extLst>
          </p:cNvPr>
          <p:cNvGraphicFramePr>
            <a:graphicFrameLocks/>
          </p:cNvGraphicFramePr>
          <p:nvPr>
            <p:extLst>
              <p:ext uri="{D42A27DB-BD31-4B8C-83A1-F6EECF244321}">
                <p14:modId xmlns:p14="http://schemas.microsoft.com/office/powerpoint/2010/main" val="3432454534"/>
              </p:ext>
            </p:extLst>
          </p:nvPr>
        </p:nvGraphicFramePr>
        <p:xfrm>
          <a:off x="324246" y="1009116"/>
          <a:ext cx="8495508" cy="3108904"/>
        </p:xfrm>
        <a:graphic>
          <a:graphicData uri="http://schemas.openxmlformats.org/drawingml/2006/table">
            <a:tbl>
              <a:tblPr firstRow="1" bandRow="1">
                <a:tableStyleId>{17292A2E-F333-43FB-9621-5CBBE7FDCDCB}</a:tableStyleId>
              </a:tblPr>
              <a:tblGrid>
                <a:gridCol w="2831836">
                  <a:extLst>
                    <a:ext uri="{9D8B030D-6E8A-4147-A177-3AD203B41FA5}">
                      <a16:colId xmlns:a16="http://schemas.microsoft.com/office/drawing/2014/main" val="20000"/>
                    </a:ext>
                  </a:extLst>
                </a:gridCol>
                <a:gridCol w="2831836">
                  <a:extLst>
                    <a:ext uri="{9D8B030D-6E8A-4147-A177-3AD203B41FA5}">
                      <a16:colId xmlns:a16="http://schemas.microsoft.com/office/drawing/2014/main" val="20001"/>
                    </a:ext>
                  </a:extLst>
                </a:gridCol>
                <a:gridCol w="2831836">
                  <a:extLst>
                    <a:ext uri="{9D8B030D-6E8A-4147-A177-3AD203B41FA5}">
                      <a16:colId xmlns:a16="http://schemas.microsoft.com/office/drawing/2014/main" val="20002"/>
                    </a:ext>
                  </a:extLst>
                </a:gridCol>
              </a:tblGrid>
              <a:tr h="297152">
                <a:tc>
                  <a:txBody>
                    <a:bodyPr/>
                    <a:lstStyle/>
                    <a:p>
                      <a:r>
                        <a:rPr lang="en-AU" sz="1500" dirty="0">
                          <a:latin typeface="Arial" panose="020B0604020202020204" pitchFamily="34" charset="0"/>
                          <a:cs typeface="Arial" panose="020B0604020202020204" pitchFamily="34" charset="0"/>
                        </a:rPr>
                        <a:t>Prep</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500">
                          <a:latin typeface="Arial" panose="020B0604020202020204" pitchFamily="34" charset="0"/>
                          <a:cs typeface="Arial" panose="020B0604020202020204" pitchFamily="34" charset="0"/>
                        </a:rPr>
                        <a:t>Year 1</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500">
                          <a:latin typeface="Arial" panose="020B0604020202020204" pitchFamily="34" charset="0"/>
                          <a:cs typeface="Arial" panose="020B0604020202020204" pitchFamily="34" charset="0"/>
                        </a:rPr>
                        <a:t>Year 2</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a:txBody>
                    <a:bodyPr/>
                    <a:lstStyle/>
                    <a:p>
                      <a:r>
                        <a:rPr lang="en-US" sz="1500" b="0" i="0" u="none" strike="noStrike" kern="1200" dirty="0">
                          <a:solidFill>
                            <a:schemeClr val="tx1"/>
                          </a:solidFill>
                          <a:effectLst/>
                          <a:latin typeface="Arial" panose="020B0604020202020204" pitchFamily="34" charset="0"/>
                          <a:ea typeface="+mn-ea"/>
                          <a:cs typeface="Arial" panose="020B0604020202020204" pitchFamily="34" charset="0"/>
                        </a:rPr>
                        <a:t>… They name the letters of the English alphabet and know and use the most common sounds (phonemes) represented by these letters (graphs).</a:t>
                      </a:r>
                      <a:r>
                        <a:rPr lang="en-US" sz="1500" b="0" i="0" kern="1200" dirty="0">
                          <a:solidFill>
                            <a:schemeClr val="tx1"/>
                          </a:solidFill>
                          <a:effectLst/>
                          <a:latin typeface="Arial" panose="020B0604020202020204" pitchFamily="34" charset="0"/>
                          <a:ea typeface="+mn-ea"/>
                          <a:cs typeface="Arial" panose="020B0604020202020204" pitchFamily="34" charset="0"/>
                        </a:rPr>
                        <a:t> </a:t>
                      </a:r>
                      <a:r>
                        <a:rPr lang="en-US" sz="1500" b="0" i="0" u="none" strike="noStrike" kern="1200" dirty="0">
                          <a:solidFill>
                            <a:schemeClr val="tx1"/>
                          </a:solidFill>
                          <a:effectLst/>
                          <a:latin typeface="Arial" panose="020B0604020202020204" pitchFamily="34" charset="0"/>
                          <a:ea typeface="+mn-ea"/>
                          <a:cs typeface="Arial" panose="020B0604020202020204" pitchFamily="34" charset="0"/>
                        </a:rPr>
                        <a:t>They read words including consonant–vowel–consonant words and some high-frequency words.</a:t>
                      </a:r>
                      <a:endParaRPr lang="en-AU" sz="1500" b="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r>
                        <a:rPr lang="en-US" sz="1500" b="0" i="0" u="none" strike="noStrike" kern="1200" dirty="0">
                          <a:solidFill>
                            <a:schemeClr val="tx1"/>
                          </a:solidFill>
                          <a:effectLst/>
                          <a:latin typeface="Arial" panose="020B0604020202020204" pitchFamily="34" charset="0"/>
                          <a:ea typeface="+mn-ea"/>
                          <a:cs typeface="Arial" panose="020B0604020202020204" pitchFamily="34" charset="0"/>
                        </a:rPr>
                        <a:t>… They blend short vowels, common long vowels, consonants and digraphs to read one-syllable words.</a:t>
                      </a:r>
                      <a:r>
                        <a:rPr lang="en-US" sz="1500" b="0" i="0" kern="1200" dirty="0">
                          <a:solidFill>
                            <a:schemeClr val="tx1"/>
                          </a:solidFill>
                          <a:effectLst/>
                          <a:latin typeface="Arial" panose="020B0604020202020204" pitchFamily="34" charset="0"/>
                          <a:ea typeface="+mn-ea"/>
                          <a:cs typeface="Arial" panose="020B0604020202020204" pitchFamily="34" charset="0"/>
                        </a:rPr>
                        <a:t> </a:t>
                      </a:r>
                      <a:r>
                        <a:rPr lang="en-US" sz="1500" b="0" i="0" u="none" strike="noStrike" kern="1200" dirty="0">
                          <a:solidFill>
                            <a:schemeClr val="tx1"/>
                          </a:solidFill>
                          <a:effectLst/>
                          <a:latin typeface="Arial" panose="020B0604020202020204" pitchFamily="34" charset="0"/>
                          <a:ea typeface="+mn-ea"/>
                          <a:cs typeface="Arial" panose="020B0604020202020204" pitchFamily="34" charset="0"/>
                        </a:rPr>
                        <a:t>They read one- and two-syllable words with common letter patterns, and an increasing number of high-frequency words.</a:t>
                      </a:r>
                      <a:r>
                        <a:rPr lang="en-US" sz="1500" b="0" i="0" kern="1200" dirty="0">
                          <a:solidFill>
                            <a:schemeClr val="tx1"/>
                          </a:solidFill>
                          <a:effectLst/>
                          <a:latin typeface="Arial" panose="020B0604020202020204" pitchFamily="34" charset="0"/>
                          <a:ea typeface="+mn-ea"/>
                          <a:cs typeface="Arial" panose="020B0604020202020204" pitchFamily="34" charset="0"/>
                        </a:rPr>
                        <a:t> </a:t>
                      </a:r>
                      <a:r>
                        <a:rPr lang="en-US" sz="1500" b="0" i="0" u="none" strike="noStrike" kern="1200" dirty="0">
                          <a:solidFill>
                            <a:schemeClr val="tx1"/>
                          </a:solidFill>
                          <a:effectLst/>
                          <a:latin typeface="Arial" panose="020B0604020202020204" pitchFamily="34" charset="0"/>
                          <a:ea typeface="+mn-ea"/>
                          <a:cs typeface="Arial" panose="020B0604020202020204" pitchFamily="34" charset="0"/>
                        </a:rPr>
                        <a:t>They use sentence boundary punctuation to read with developing phrasing and fluency.</a:t>
                      </a:r>
                      <a:endParaRPr lang="en-AU" sz="1500" b="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r>
                        <a:rPr lang="en-US" sz="1500" b="0" i="0" u="none" strike="noStrike" kern="1200" dirty="0">
                          <a:solidFill>
                            <a:schemeClr val="tx1"/>
                          </a:solidFill>
                          <a:effectLst/>
                          <a:latin typeface="Arial" panose="020B0604020202020204" pitchFamily="34" charset="0"/>
                          <a:ea typeface="+mn-ea"/>
                          <a:cs typeface="Arial" panose="020B0604020202020204" pitchFamily="34" charset="0"/>
                        </a:rPr>
                        <a:t>They use phonic and morphemic knowledge, and grammatical patterns to read unfamiliar words and most high-frequency words.</a:t>
                      </a:r>
                      <a:r>
                        <a:rPr lang="en-US" sz="1500" b="0" i="0" kern="1200" dirty="0">
                          <a:solidFill>
                            <a:schemeClr val="tx1"/>
                          </a:solidFill>
                          <a:effectLst/>
                          <a:latin typeface="Arial" panose="020B0604020202020204" pitchFamily="34" charset="0"/>
                          <a:ea typeface="+mn-ea"/>
                          <a:cs typeface="Arial" panose="020B0604020202020204" pitchFamily="34" charset="0"/>
                        </a:rPr>
                        <a:t> </a:t>
                      </a:r>
                      <a:r>
                        <a:rPr lang="en-US" sz="1500" b="0" i="0" u="none" strike="noStrike" kern="1200" dirty="0">
                          <a:solidFill>
                            <a:schemeClr val="tx1"/>
                          </a:solidFill>
                          <a:effectLst/>
                          <a:latin typeface="Arial" panose="020B0604020202020204" pitchFamily="34" charset="0"/>
                          <a:ea typeface="+mn-ea"/>
                          <a:cs typeface="Arial" panose="020B0604020202020204" pitchFamily="34" charset="0"/>
                        </a:rPr>
                        <a:t>They use punctuation for phrasing and fluency.</a:t>
                      </a:r>
                      <a:endParaRPr lang="en-AU" sz="1500" b="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462C4D05-3BB7-413B-C0CD-757E4B112115}"/>
              </a:ext>
            </a:extLst>
          </p:cNvPr>
          <p:cNvSpPr txBox="1"/>
          <p:nvPr/>
        </p:nvSpPr>
        <p:spPr>
          <a:xfrm>
            <a:off x="245040" y="4300537"/>
            <a:ext cx="8577492" cy="338554"/>
          </a:xfrm>
          <a:prstGeom prst="rect">
            <a:avLst/>
          </a:prstGeom>
          <a:noFill/>
        </p:spPr>
        <p:txBody>
          <a:bodyPr wrap="square">
            <a:spAutoFit/>
          </a:bodyPr>
          <a:lstStyle/>
          <a:p>
            <a:r>
              <a:rPr lang="en-AU" sz="800">
                <a:hlinkClick r:id="rId3"/>
              </a:rPr>
              <a:t>https://v9.australiancurriculum.edu.au/f-10-curriculum/learning-areas/english/foundation-year_year-1_year-2?view=quick&amp;detailed-content-descriptions=0&amp;hide-ccp=0&amp;hide-gc=0&amp;side-by-side=1&amp;strands-start-index=0&amp;subjects-start-index=0</a:t>
            </a:r>
            <a:r>
              <a:rPr lang="en-AU" sz="800"/>
              <a:t> </a:t>
            </a:r>
          </a:p>
        </p:txBody>
      </p:sp>
    </p:spTree>
    <p:extLst>
      <p:ext uri="{BB962C8B-B14F-4D97-AF65-F5344CB8AC3E}">
        <p14:creationId xmlns:p14="http://schemas.microsoft.com/office/powerpoint/2010/main" val="4252355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48C736-7D7B-5963-E095-220FB1AEB40D}"/>
              </a:ext>
            </a:extLst>
          </p:cNvPr>
          <p:cNvSpPr>
            <a:spLocks noGrp="1"/>
          </p:cNvSpPr>
          <p:nvPr>
            <p:ph type="title"/>
          </p:nvPr>
        </p:nvSpPr>
        <p:spPr/>
        <p:txBody>
          <a:bodyPr>
            <a:normAutofit/>
          </a:bodyPr>
          <a:lstStyle/>
          <a:p>
            <a:r>
              <a:rPr lang="en-AU" dirty="0"/>
              <a:t>Achievement standard aligned to content descriptions</a:t>
            </a:r>
          </a:p>
        </p:txBody>
      </p:sp>
      <p:pic>
        <p:nvPicPr>
          <p:cNvPr id="11" name="Content Placeholder 10">
            <a:extLst>
              <a:ext uri="{FF2B5EF4-FFF2-40B4-BE49-F238E27FC236}">
                <a16:creationId xmlns:a16="http://schemas.microsoft.com/office/drawing/2014/main" id="{A55A8D3B-8676-6DB0-ACD6-C4799AE9D0C4}"/>
              </a:ext>
            </a:extLst>
          </p:cNvPr>
          <p:cNvPicPr>
            <a:picLocks noGrp="1" noChangeAspect="1"/>
          </p:cNvPicPr>
          <p:nvPr>
            <p:ph sz="half" idx="1"/>
          </p:nvPr>
        </p:nvPicPr>
        <p:blipFill>
          <a:blip r:embed="rId3"/>
          <a:stretch>
            <a:fillRect/>
          </a:stretch>
        </p:blipFill>
        <p:spPr>
          <a:xfrm>
            <a:off x="4883130" y="634635"/>
            <a:ext cx="3226906" cy="3954283"/>
          </a:xfrm>
          <a:effectLst>
            <a:outerShdw blurRad="50800" dist="38100" dir="2700000" algn="tl" rotWithShape="0">
              <a:prstClr val="black">
                <a:alpha val="40000"/>
              </a:prstClr>
            </a:outerShdw>
          </a:effectLst>
        </p:spPr>
      </p:pic>
      <p:pic>
        <p:nvPicPr>
          <p:cNvPr id="8" name="Content Placeholder 7">
            <a:extLst>
              <a:ext uri="{FF2B5EF4-FFF2-40B4-BE49-F238E27FC236}">
                <a16:creationId xmlns:a16="http://schemas.microsoft.com/office/drawing/2014/main" id="{F54C7121-82F5-05F3-D6B6-7493666AA870}"/>
              </a:ext>
            </a:extLst>
          </p:cNvPr>
          <p:cNvPicPr>
            <a:picLocks noGrp="1" noChangeAspect="1"/>
          </p:cNvPicPr>
          <p:nvPr>
            <p:ph sz="half" idx="2"/>
          </p:nvPr>
        </p:nvPicPr>
        <p:blipFill>
          <a:blip r:embed="rId4"/>
          <a:stretch>
            <a:fillRect/>
          </a:stretch>
        </p:blipFill>
        <p:spPr>
          <a:xfrm>
            <a:off x="320975" y="634636"/>
            <a:ext cx="3648513" cy="3954283"/>
          </a:xfrm>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4F161E77-73DE-CCCE-D2D7-11DA4888A320}"/>
              </a:ext>
            </a:extLst>
          </p:cNvPr>
          <p:cNvSpPr/>
          <p:nvPr/>
        </p:nvSpPr>
        <p:spPr>
          <a:xfrm>
            <a:off x="1390974" y="3581901"/>
            <a:ext cx="1783794" cy="243602"/>
          </a:xfrm>
          <a:prstGeom prst="rect">
            <a:avLst/>
          </a:prstGeom>
          <a:noFill/>
          <a:ln w="3492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Arrow Connector 12">
            <a:extLst>
              <a:ext uri="{FF2B5EF4-FFF2-40B4-BE49-F238E27FC236}">
                <a16:creationId xmlns:a16="http://schemas.microsoft.com/office/drawing/2014/main" id="{019FF41C-BFDD-DED9-A016-D73AF75F387A}"/>
              </a:ext>
            </a:extLst>
          </p:cNvPr>
          <p:cNvCxnSpPr>
            <a:stCxn id="9" idx="3"/>
            <a:endCxn id="11" idx="1"/>
          </p:cNvCxnSpPr>
          <p:nvPr/>
        </p:nvCxnSpPr>
        <p:spPr>
          <a:xfrm flipV="1">
            <a:off x="3174768" y="2611777"/>
            <a:ext cx="1708362" cy="109192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279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5E0E3-59A7-4D75-46F1-641E13EE1FC8}"/>
              </a:ext>
            </a:extLst>
          </p:cNvPr>
          <p:cNvSpPr>
            <a:spLocks noGrp="1"/>
          </p:cNvSpPr>
          <p:nvPr>
            <p:ph type="title"/>
          </p:nvPr>
        </p:nvSpPr>
        <p:spPr/>
        <p:txBody>
          <a:bodyPr/>
          <a:lstStyle/>
          <a:p>
            <a:r>
              <a:rPr lang="en-AU" dirty="0"/>
              <a:t>Aspects of the achievement standard and strands</a:t>
            </a:r>
          </a:p>
        </p:txBody>
      </p:sp>
      <p:pic>
        <p:nvPicPr>
          <p:cNvPr id="11" name="Picture 10">
            <a:extLst>
              <a:ext uri="{FF2B5EF4-FFF2-40B4-BE49-F238E27FC236}">
                <a16:creationId xmlns:a16="http://schemas.microsoft.com/office/drawing/2014/main" id="{22E09DA0-4EE7-3F20-B539-B1668D2841A0}"/>
              </a:ext>
            </a:extLst>
          </p:cNvPr>
          <p:cNvPicPr>
            <a:picLocks noChangeAspect="1"/>
          </p:cNvPicPr>
          <p:nvPr/>
        </p:nvPicPr>
        <p:blipFill>
          <a:blip r:embed="rId3">
            <a:alphaModFix amt="35000"/>
          </a:blip>
          <a:stretch>
            <a:fillRect/>
          </a:stretch>
        </p:blipFill>
        <p:spPr>
          <a:xfrm>
            <a:off x="327025" y="771551"/>
            <a:ext cx="2630488" cy="3753084"/>
          </a:xfrm>
          <a:prstGeom prst="rect">
            <a:avLst/>
          </a:prstGeom>
          <a:effectLst>
            <a:outerShdw blurRad="50800" dist="38100" dir="2700000" algn="tl" rotWithShape="0">
              <a:prstClr val="black">
                <a:alpha val="40000"/>
              </a:prstClr>
            </a:outerShdw>
          </a:effectLst>
        </p:spPr>
      </p:pic>
      <p:pic>
        <p:nvPicPr>
          <p:cNvPr id="6" name="Content Placeholder 5">
            <a:extLst>
              <a:ext uri="{FF2B5EF4-FFF2-40B4-BE49-F238E27FC236}">
                <a16:creationId xmlns:a16="http://schemas.microsoft.com/office/drawing/2014/main" id="{957B9925-8551-DB9D-C328-E55303AB4050}"/>
              </a:ext>
            </a:extLst>
          </p:cNvPr>
          <p:cNvPicPr>
            <a:picLocks noGrp="1" noChangeAspect="1"/>
          </p:cNvPicPr>
          <p:nvPr>
            <p:ph sz="half" idx="2"/>
          </p:nvPr>
        </p:nvPicPr>
        <p:blipFill>
          <a:blip r:embed="rId4"/>
          <a:stretch>
            <a:fillRect/>
          </a:stretch>
        </p:blipFill>
        <p:spPr>
          <a:xfrm>
            <a:off x="1316692" y="1650444"/>
            <a:ext cx="6157678" cy="1995298"/>
          </a:xfrm>
          <a:effectLst>
            <a:outerShdw blurRad="50800" dist="38100" dir="2700000" algn="tl" rotWithShape="0">
              <a:prstClr val="black">
                <a:alpha val="40000"/>
              </a:prstClr>
            </a:outerShdw>
          </a:effectLst>
        </p:spPr>
      </p:pic>
      <p:cxnSp>
        <p:nvCxnSpPr>
          <p:cNvPr id="15" name="Straight Connector 14">
            <a:extLst>
              <a:ext uri="{FF2B5EF4-FFF2-40B4-BE49-F238E27FC236}">
                <a16:creationId xmlns:a16="http://schemas.microsoft.com/office/drawing/2014/main" id="{5BB1F758-7197-8C0E-4F72-8EE7172C50F5}"/>
              </a:ext>
            </a:extLst>
          </p:cNvPr>
          <p:cNvCxnSpPr>
            <a:cxnSpLocks/>
          </p:cNvCxnSpPr>
          <p:nvPr/>
        </p:nvCxnSpPr>
        <p:spPr>
          <a:xfrm>
            <a:off x="537882" y="1411942"/>
            <a:ext cx="790856" cy="244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02DCB99-AA96-8D57-6A47-9B004F84A796}"/>
              </a:ext>
            </a:extLst>
          </p:cNvPr>
          <p:cNvCxnSpPr>
            <a:cxnSpLocks/>
          </p:cNvCxnSpPr>
          <p:nvPr/>
        </p:nvCxnSpPr>
        <p:spPr>
          <a:xfrm>
            <a:off x="537882" y="2151529"/>
            <a:ext cx="778810" cy="14942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8D93E8E-D534-F78A-75C5-CB61DAB60BD3}"/>
              </a:ext>
            </a:extLst>
          </p:cNvPr>
          <p:cNvCxnSpPr>
            <a:cxnSpLocks/>
          </p:cNvCxnSpPr>
          <p:nvPr/>
        </p:nvCxnSpPr>
        <p:spPr>
          <a:xfrm>
            <a:off x="2749924" y="1408699"/>
            <a:ext cx="4724446" cy="248231"/>
          </a:xfrm>
          <a:prstGeom prst="line">
            <a:avLst/>
          </a:prstGeom>
        </p:spPr>
        <p:style>
          <a:lnRef idx="1">
            <a:schemeClr val="accent1"/>
          </a:lnRef>
          <a:fillRef idx="0">
            <a:schemeClr val="accent1"/>
          </a:fillRef>
          <a:effectRef idx="0">
            <a:schemeClr val="accent1"/>
          </a:effectRef>
          <a:fontRef idx="minor">
            <a:schemeClr val="tx1"/>
          </a:fontRef>
        </p:style>
      </p:cxnSp>
      <p:sp>
        <p:nvSpPr>
          <p:cNvPr id="21" name="Right Bracket 20">
            <a:extLst>
              <a:ext uri="{FF2B5EF4-FFF2-40B4-BE49-F238E27FC236}">
                <a16:creationId xmlns:a16="http://schemas.microsoft.com/office/drawing/2014/main" id="{412B9F68-E14F-F827-132E-40AC3AFCF55F}"/>
              </a:ext>
            </a:extLst>
          </p:cNvPr>
          <p:cNvSpPr/>
          <p:nvPr/>
        </p:nvSpPr>
        <p:spPr>
          <a:xfrm>
            <a:off x="7577418" y="1650206"/>
            <a:ext cx="45719" cy="407194"/>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2" name="Right Bracket 21">
            <a:extLst>
              <a:ext uri="{FF2B5EF4-FFF2-40B4-BE49-F238E27FC236}">
                <a16:creationId xmlns:a16="http://schemas.microsoft.com/office/drawing/2014/main" id="{55E9561A-4271-C179-1C69-A1AAB28C3653}"/>
              </a:ext>
            </a:extLst>
          </p:cNvPr>
          <p:cNvSpPr/>
          <p:nvPr/>
        </p:nvSpPr>
        <p:spPr>
          <a:xfrm>
            <a:off x="7587278" y="2064123"/>
            <a:ext cx="45719" cy="692523"/>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3" name="Right Bracket 22">
            <a:extLst>
              <a:ext uri="{FF2B5EF4-FFF2-40B4-BE49-F238E27FC236}">
                <a16:creationId xmlns:a16="http://schemas.microsoft.com/office/drawing/2014/main" id="{DC055192-7759-2F43-2CA2-DC1E6DAF1F81}"/>
              </a:ext>
            </a:extLst>
          </p:cNvPr>
          <p:cNvSpPr/>
          <p:nvPr/>
        </p:nvSpPr>
        <p:spPr>
          <a:xfrm>
            <a:off x="7589516" y="2763369"/>
            <a:ext cx="45719" cy="882373"/>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4" name="TextBox 23">
            <a:extLst>
              <a:ext uri="{FF2B5EF4-FFF2-40B4-BE49-F238E27FC236}">
                <a16:creationId xmlns:a16="http://schemas.microsoft.com/office/drawing/2014/main" id="{8B62765E-30C6-A575-49A9-FEE37513D2AC}"/>
              </a:ext>
            </a:extLst>
          </p:cNvPr>
          <p:cNvSpPr txBox="1"/>
          <p:nvPr/>
        </p:nvSpPr>
        <p:spPr>
          <a:xfrm>
            <a:off x="7732059" y="1697274"/>
            <a:ext cx="1163497" cy="307777"/>
          </a:xfrm>
          <a:prstGeom prst="rect">
            <a:avLst/>
          </a:prstGeom>
          <a:noFill/>
        </p:spPr>
        <p:txBody>
          <a:bodyPr wrap="square" rtlCol="0">
            <a:spAutoFit/>
          </a:bodyPr>
          <a:lstStyle/>
          <a:p>
            <a:r>
              <a:rPr lang="en-AU" sz="1400"/>
              <a:t>Language</a:t>
            </a:r>
          </a:p>
        </p:txBody>
      </p:sp>
      <p:sp>
        <p:nvSpPr>
          <p:cNvPr id="25" name="TextBox 24">
            <a:extLst>
              <a:ext uri="{FF2B5EF4-FFF2-40B4-BE49-F238E27FC236}">
                <a16:creationId xmlns:a16="http://schemas.microsoft.com/office/drawing/2014/main" id="{4F1066BF-5023-9628-5A64-AD777937FE30}"/>
              </a:ext>
            </a:extLst>
          </p:cNvPr>
          <p:cNvSpPr txBox="1"/>
          <p:nvPr/>
        </p:nvSpPr>
        <p:spPr>
          <a:xfrm>
            <a:off x="7745905" y="2263973"/>
            <a:ext cx="1163497" cy="307777"/>
          </a:xfrm>
          <a:prstGeom prst="rect">
            <a:avLst/>
          </a:prstGeom>
          <a:noFill/>
        </p:spPr>
        <p:txBody>
          <a:bodyPr wrap="square" rtlCol="0">
            <a:spAutoFit/>
          </a:bodyPr>
          <a:lstStyle/>
          <a:p>
            <a:r>
              <a:rPr lang="en-AU" sz="1400"/>
              <a:t>Literature</a:t>
            </a:r>
          </a:p>
        </p:txBody>
      </p:sp>
      <p:sp>
        <p:nvSpPr>
          <p:cNvPr id="26" name="TextBox 25">
            <a:extLst>
              <a:ext uri="{FF2B5EF4-FFF2-40B4-BE49-F238E27FC236}">
                <a16:creationId xmlns:a16="http://schemas.microsoft.com/office/drawing/2014/main" id="{3396F4F1-6766-6CC5-2D16-57308994710A}"/>
              </a:ext>
            </a:extLst>
          </p:cNvPr>
          <p:cNvSpPr txBox="1"/>
          <p:nvPr/>
        </p:nvSpPr>
        <p:spPr>
          <a:xfrm>
            <a:off x="7759751" y="2985310"/>
            <a:ext cx="1163497" cy="307777"/>
          </a:xfrm>
          <a:prstGeom prst="rect">
            <a:avLst/>
          </a:prstGeom>
          <a:noFill/>
        </p:spPr>
        <p:txBody>
          <a:bodyPr wrap="square" rtlCol="0">
            <a:spAutoFit/>
          </a:bodyPr>
          <a:lstStyle/>
          <a:p>
            <a:r>
              <a:rPr lang="en-AU" sz="1400"/>
              <a:t>Literacy</a:t>
            </a:r>
          </a:p>
        </p:txBody>
      </p:sp>
    </p:spTree>
    <p:extLst>
      <p:ext uri="{BB962C8B-B14F-4D97-AF65-F5344CB8AC3E}">
        <p14:creationId xmlns:p14="http://schemas.microsoft.com/office/powerpoint/2010/main" val="1602973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AB0AD-5D5B-4CB5-50DB-F2929484DA3D}"/>
              </a:ext>
            </a:extLst>
          </p:cNvPr>
          <p:cNvSpPr>
            <a:spLocks noGrp="1"/>
          </p:cNvSpPr>
          <p:nvPr>
            <p:ph type="title"/>
          </p:nvPr>
        </p:nvSpPr>
        <p:spPr>
          <a:xfrm>
            <a:off x="327024" y="274637"/>
            <a:ext cx="8816976" cy="360000"/>
          </a:xfrm>
        </p:spPr>
        <p:txBody>
          <a:bodyPr>
            <a:noAutofit/>
          </a:bodyPr>
          <a:lstStyle/>
          <a:p>
            <a:r>
              <a:rPr lang="en-AU" dirty="0"/>
              <a:t>Aspect of the achievement standard </a:t>
            </a:r>
            <a:r>
              <a:rPr lang="en-AU" dirty="0">
                <a:latin typeface="Arial"/>
                <a:cs typeface="Arial"/>
              </a:rPr>
              <a:t>— p</a:t>
            </a:r>
            <a:r>
              <a:rPr lang="en-AU" dirty="0"/>
              <a:t>hrasing and fluency</a:t>
            </a:r>
          </a:p>
        </p:txBody>
      </p:sp>
      <p:pic>
        <p:nvPicPr>
          <p:cNvPr id="10" name="Picture 9">
            <a:extLst>
              <a:ext uri="{FF2B5EF4-FFF2-40B4-BE49-F238E27FC236}">
                <a16:creationId xmlns:a16="http://schemas.microsoft.com/office/drawing/2014/main" id="{63E67583-9C22-2558-B09D-8CB66C3D884D}"/>
              </a:ext>
            </a:extLst>
          </p:cNvPr>
          <p:cNvPicPr>
            <a:picLocks noChangeAspect="1"/>
          </p:cNvPicPr>
          <p:nvPr/>
        </p:nvPicPr>
        <p:blipFill>
          <a:blip r:embed="rId3">
            <a:alphaModFix amt="50000"/>
          </a:blip>
          <a:stretch>
            <a:fillRect/>
          </a:stretch>
        </p:blipFill>
        <p:spPr>
          <a:xfrm>
            <a:off x="327025" y="750886"/>
            <a:ext cx="2606675" cy="3717099"/>
          </a:xfrm>
          <a:prstGeom prst="rect">
            <a:avLst/>
          </a:prstGeom>
          <a:effectLst>
            <a:outerShdw blurRad="50800" dist="38100" dir="2700000" algn="tl" rotWithShape="0">
              <a:prstClr val="black">
                <a:alpha val="40000"/>
              </a:prstClr>
            </a:outerShdw>
          </a:effectLst>
        </p:spPr>
      </p:pic>
      <p:pic>
        <p:nvPicPr>
          <p:cNvPr id="8" name="Content Placeholder 7">
            <a:extLst>
              <a:ext uri="{FF2B5EF4-FFF2-40B4-BE49-F238E27FC236}">
                <a16:creationId xmlns:a16="http://schemas.microsoft.com/office/drawing/2014/main" id="{04CFAAB2-D5C0-BD01-25FB-B219EC44F61D}"/>
              </a:ext>
            </a:extLst>
          </p:cNvPr>
          <p:cNvPicPr>
            <a:picLocks noGrp="1" noChangeAspect="1"/>
          </p:cNvPicPr>
          <p:nvPr>
            <p:ph sz="half" idx="2"/>
          </p:nvPr>
        </p:nvPicPr>
        <p:blipFill>
          <a:blip r:embed="rId4"/>
          <a:stretch>
            <a:fillRect/>
          </a:stretch>
        </p:blipFill>
        <p:spPr>
          <a:xfrm>
            <a:off x="940473" y="1719398"/>
            <a:ext cx="7567854" cy="724869"/>
          </a:xfrm>
          <a:ln>
            <a:solidFill>
              <a:schemeClr val="accent1">
                <a:lumMod val="60000"/>
                <a:lumOff val="40000"/>
              </a:schemeClr>
            </a:solidFill>
          </a:ln>
          <a:effectLst>
            <a:outerShdw blurRad="50800" dist="38100" dir="2700000" algn="tl" rotWithShape="0">
              <a:prstClr val="black">
                <a:alpha val="40000"/>
              </a:prstClr>
            </a:outerShdw>
          </a:effectLst>
        </p:spPr>
      </p:pic>
      <p:cxnSp>
        <p:nvCxnSpPr>
          <p:cNvPr id="22" name="Straight Connector 21">
            <a:extLst>
              <a:ext uri="{FF2B5EF4-FFF2-40B4-BE49-F238E27FC236}">
                <a16:creationId xmlns:a16="http://schemas.microsoft.com/office/drawing/2014/main" id="{B09FED8F-E536-140F-BD36-1779FCA289C7}"/>
              </a:ext>
            </a:extLst>
          </p:cNvPr>
          <p:cNvCxnSpPr>
            <a:cxnSpLocks/>
          </p:cNvCxnSpPr>
          <p:nvPr/>
        </p:nvCxnSpPr>
        <p:spPr>
          <a:xfrm>
            <a:off x="542925" y="1000125"/>
            <a:ext cx="397548" cy="719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0736F8A-87B2-175A-94B9-3FC73658DCD4}"/>
              </a:ext>
            </a:extLst>
          </p:cNvPr>
          <p:cNvCxnSpPr>
            <a:cxnSpLocks/>
          </p:cNvCxnSpPr>
          <p:nvPr/>
        </p:nvCxnSpPr>
        <p:spPr>
          <a:xfrm>
            <a:off x="2734926" y="993413"/>
            <a:ext cx="5773401" cy="72598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3864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AD16C6-0416-2FA2-472B-4F9A5F1DCC7E}"/>
              </a:ext>
            </a:extLst>
          </p:cNvPr>
          <p:cNvSpPr>
            <a:spLocks noGrp="1"/>
          </p:cNvSpPr>
          <p:nvPr>
            <p:ph type="title"/>
          </p:nvPr>
        </p:nvSpPr>
        <p:spPr/>
        <p:txBody>
          <a:bodyPr/>
          <a:lstStyle/>
          <a:p>
            <a:r>
              <a:rPr lang="en-AU" dirty="0"/>
              <a:t>Year 2 example: Assessing through ‘authentic’ tasks</a:t>
            </a:r>
          </a:p>
        </p:txBody>
      </p:sp>
      <p:pic>
        <p:nvPicPr>
          <p:cNvPr id="8" name="Content Placeholder 7">
            <a:extLst>
              <a:ext uri="{FF2B5EF4-FFF2-40B4-BE49-F238E27FC236}">
                <a16:creationId xmlns:a16="http://schemas.microsoft.com/office/drawing/2014/main" id="{D046E257-D5BA-0F68-5DF2-95BF2510BD29}"/>
              </a:ext>
            </a:extLst>
          </p:cNvPr>
          <p:cNvPicPr>
            <a:picLocks noGrp="1" noChangeAspect="1"/>
          </p:cNvPicPr>
          <p:nvPr>
            <p:ph idx="1"/>
          </p:nvPr>
        </p:nvPicPr>
        <p:blipFill>
          <a:blip r:embed="rId3"/>
          <a:stretch>
            <a:fillRect/>
          </a:stretch>
        </p:blipFill>
        <p:spPr>
          <a:xfrm>
            <a:off x="327025" y="1358721"/>
            <a:ext cx="8496300" cy="2203078"/>
          </a:xfrm>
        </p:spPr>
      </p:pic>
      <p:sp>
        <p:nvSpPr>
          <p:cNvPr id="3" name="TextBox 2">
            <a:extLst>
              <a:ext uri="{FF2B5EF4-FFF2-40B4-BE49-F238E27FC236}">
                <a16:creationId xmlns:a16="http://schemas.microsoft.com/office/drawing/2014/main" id="{DC767B84-BD0A-C384-E6CC-2E7893B96F78}"/>
              </a:ext>
            </a:extLst>
          </p:cNvPr>
          <p:cNvSpPr txBox="1"/>
          <p:nvPr/>
        </p:nvSpPr>
        <p:spPr>
          <a:xfrm>
            <a:off x="254725" y="4205127"/>
            <a:ext cx="8384177" cy="369332"/>
          </a:xfrm>
          <a:prstGeom prst="rect">
            <a:avLst/>
          </a:prstGeom>
          <a:noFill/>
        </p:spPr>
        <p:txBody>
          <a:bodyPr wrap="square">
            <a:spAutoFit/>
          </a:bodyPr>
          <a:lstStyle/>
          <a:p>
            <a:r>
              <a:rPr lang="en-AU" sz="900" dirty="0">
                <a:hlinkClick r:id="rId4"/>
              </a:rPr>
              <a:t>https://www.australiancurriculum.edu.au/f-10-curriculum/learning-areas/english/foundation-year_year-1_year-2?view=quick&amp;detailed-content-descriptions=0&amp;hide-ccp=0&amp;hide-gc=0&amp;side-by-side=0&amp;strands-start-index=0&amp;subjects-start-index=ENGENGY2</a:t>
            </a:r>
            <a:r>
              <a:rPr lang="en-AU" sz="900" dirty="0"/>
              <a:t> </a:t>
            </a:r>
          </a:p>
        </p:txBody>
      </p:sp>
    </p:spTree>
    <p:extLst>
      <p:ext uri="{BB962C8B-B14F-4D97-AF65-F5344CB8AC3E}">
        <p14:creationId xmlns:p14="http://schemas.microsoft.com/office/powerpoint/2010/main" val="3681275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AB0AD-5D5B-4CB5-50DB-F2929484DA3D}"/>
              </a:ext>
            </a:extLst>
          </p:cNvPr>
          <p:cNvSpPr>
            <a:spLocks noGrp="1"/>
          </p:cNvSpPr>
          <p:nvPr>
            <p:ph type="title"/>
          </p:nvPr>
        </p:nvSpPr>
        <p:spPr/>
        <p:txBody>
          <a:bodyPr>
            <a:noAutofit/>
          </a:bodyPr>
          <a:lstStyle/>
          <a:p>
            <a:r>
              <a:rPr lang="en-AU" dirty="0"/>
              <a:t>Aspects of the achievement standard </a:t>
            </a:r>
            <a:r>
              <a:rPr lang="en-AU" dirty="0">
                <a:latin typeface="Arial"/>
                <a:cs typeface="Arial"/>
              </a:rPr>
              <a:t>—</a:t>
            </a:r>
            <a:r>
              <a:rPr lang="en-AU" dirty="0"/>
              <a:t> Phonic and word knowledge</a:t>
            </a:r>
          </a:p>
        </p:txBody>
      </p:sp>
      <p:pic>
        <p:nvPicPr>
          <p:cNvPr id="12" name="Picture 11">
            <a:extLst>
              <a:ext uri="{FF2B5EF4-FFF2-40B4-BE49-F238E27FC236}">
                <a16:creationId xmlns:a16="http://schemas.microsoft.com/office/drawing/2014/main" id="{680614C3-E454-8D18-655A-5D00557F0CA5}"/>
              </a:ext>
            </a:extLst>
          </p:cNvPr>
          <p:cNvPicPr>
            <a:picLocks noChangeAspect="1"/>
          </p:cNvPicPr>
          <p:nvPr/>
        </p:nvPicPr>
        <p:blipFill>
          <a:blip r:embed="rId3"/>
          <a:stretch>
            <a:fillRect/>
          </a:stretch>
        </p:blipFill>
        <p:spPr>
          <a:xfrm>
            <a:off x="327025" y="981075"/>
            <a:ext cx="2553335" cy="3640353"/>
          </a:xfrm>
          <a:prstGeom prst="rect">
            <a:avLst/>
          </a:prstGeom>
          <a:effectLst>
            <a:outerShdw blurRad="50800" dist="38100" dir="2700000" algn="tl" rotWithShape="0">
              <a:prstClr val="black">
                <a:alpha val="40000"/>
              </a:prstClr>
            </a:outerShdw>
          </a:effectLst>
        </p:spPr>
      </p:pic>
      <p:pic>
        <p:nvPicPr>
          <p:cNvPr id="6" name="Content Placeholder 5">
            <a:extLst>
              <a:ext uri="{FF2B5EF4-FFF2-40B4-BE49-F238E27FC236}">
                <a16:creationId xmlns:a16="http://schemas.microsoft.com/office/drawing/2014/main" id="{DC6C0EB6-CACF-221E-1E3B-88DEF623C971}"/>
              </a:ext>
            </a:extLst>
          </p:cNvPr>
          <p:cNvPicPr>
            <a:picLocks noGrp="1" noChangeAspect="1"/>
          </p:cNvPicPr>
          <p:nvPr>
            <p:ph sz="half" idx="1"/>
          </p:nvPr>
        </p:nvPicPr>
        <p:blipFill>
          <a:blip r:embed="rId4"/>
          <a:stretch>
            <a:fillRect/>
          </a:stretch>
        </p:blipFill>
        <p:spPr>
          <a:xfrm>
            <a:off x="3331536" y="1443752"/>
            <a:ext cx="5485439" cy="2321214"/>
          </a:xfrm>
          <a:ln>
            <a:solidFill>
              <a:schemeClr val="accent1">
                <a:lumMod val="60000"/>
                <a:lumOff val="40000"/>
              </a:schemeClr>
            </a:solidFill>
          </a:ln>
          <a:effectLst>
            <a:outerShdw blurRad="50800" dist="38100" dir="2700000" algn="tl" rotWithShape="0">
              <a:prstClr val="black">
                <a:alpha val="40000"/>
              </a:prstClr>
            </a:outerShdw>
          </a:effectLst>
        </p:spPr>
      </p:pic>
      <p:cxnSp>
        <p:nvCxnSpPr>
          <p:cNvPr id="9" name="Straight Connector 8">
            <a:extLst>
              <a:ext uri="{FF2B5EF4-FFF2-40B4-BE49-F238E27FC236}">
                <a16:creationId xmlns:a16="http://schemas.microsoft.com/office/drawing/2014/main" id="{B84E7086-66BF-59B7-AE7F-B79AD2D982D8}"/>
              </a:ext>
            </a:extLst>
          </p:cNvPr>
          <p:cNvCxnSpPr>
            <a:cxnSpLocks/>
          </p:cNvCxnSpPr>
          <p:nvPr/>
        </p:nvCxnSpPr>
        <p:spPr>
          <a:xfrm flipV="1">
            <a:off x="552450" y="1443752"/>
            <a:ext cx="2779086" cy="1756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5F77273-86BE-38DF-227E-68801F81A551}"/>
              </a:ext>
            </a:extLst>
          </p:cNvPr>
          <p:cNvCxnSpPr>
            <a:cxnSpLocks/>
          </p:cNvCxnSpPr>
          <p:nvPr/>
        </p:nvCxnSpPr>
        <p:spPr>
          <a:xfrm flipV="1">
            <a:off x="552450" y="3764966"/>
            <a:ext cx="2779086" cy="3974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266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56EA7-AEA2-838D-29A3-E75BC51383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716758-BF3E-3F2B-FB47-61F2223D8038}"/>
              </a:ext>
            </a:extLst>
          </p:cNvPr>
          <p:cNvSpPr>
            <a:spLocks noGrp="1"/>
          </p:cNvSpPr>
          <p:nvPr>
            <p:ph type="title"/>
          </p:nvPr>
        </p:nvSpPr>
        <p:spPr/>
        <p:txBody>
          <a:bodyPr/>
          <a:lstStyle/>
          <a:p>
            <a:r>
              <a:rPr lang="en-AU"/>
              <a:t>Outline</a:t>
            </a:r>
          </a:p>
        </p:txBody>
      </p:sp>
      <p:graphicFrame>
        <p:nvGraphicFramePr>
          <p:cNvPr id="3" name="Content Placeholder 3">
            <a:extLst>
              <a:ext uri="{FF2B5EF4-FFF2-40B4-BE49-F238E27FC236}">
                <a16:creationId xmlns:a16="http://schemas.microsoft.com/office/drawing/2014/main" id="{50E4C380-8F77-FE25-B217-991BF3E850EA}"/>
              </a:ext>
            </a:extLst>
          </p:cNvPr>
          <p:cNvGraphicFramePr>
            <a:graphicFrameLocks/>
          </p:cNvGraphicFramePr>
          <p:nvPr>
            <p:extLst>
              <p:ext uri="{D42A27DB-BD31-4B8C-83A1-F6EECF244321}">
                <p14:modId xmlns:p14="http://schemas.microsoft.com/office/powerpoint/2010/main" val="811489681"/>
              </p:ext>
            </p:extLst>
          </p:nvPr>
        </p:nvGraphicFramePr>
        <p:xfrm>
          <a:off x="327025" y="1146996"/>
          <a:ext cx="8496300" cy="28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3237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106A1-E5C1-FC58-1A92-8A8BF162291B}"/>
              </a:ext>
            </a:extLst>
          </p:cNvPr>
          <p:cNvSpPr>
            <a:spLocks noGrp="1"/>
          </p:cNvSpPr>
          <p:nvPr>
            <p:ph type="title"/>
          </p:nvPr>
        </p:nvSpPr>
        <p:spPr>
          <a:xfrm>
            <a:off x="327024" y="274637"/>
            <a:ext cx="8670671" cy="360000"/>
          </a:xfrm>
        </p:spPr>
        <p:txBody>
          <a:bodyPr>
            <a:normAutofit/>
          </a:bodyPr>
          <a:lstStyle/>
          <a:p>
            <a:r>
              <a:rPr lang="en-AU"/>
              <a:t>Formatively assessing phonic and word knowledge</a:t>
            </a:r>
          </a:p>
        </p:txBody>
      </p:sp>
      <p:sp>
        <p:nvSpPr>
          <p:cNvPr id="6" name="TextBox 5">
            <a:extLst>
              <a:ext uri="{FF2B5EF4-FFF2-40B4-BE49-F238E27FC236}">
                <a16:creationId xmlns:a16="http://schemas.microsoft.com/office/drawing/2014/main" id="{B1EC72D7-9635-F4C6-6051-931AD73C0838}"/>
              </a:ext>
            </a:extLst>
          </p:cNvPr>
          <p:cNvSpPr txBox="1"/>
          <p:nvPr/>
        </p:nvSpPr>
        <p:spPr>
          <a:xfrm>
            <a:off x="1566552" y="1457091"/>
            <a:ext cx="1890572" cy="938719"/>
          </a:xfrm>
          <a:prstGeom prst="rect">
            <a:avLst/>
          </a:prstGeom>
          <a:solidFill>
            <a:srgbClr val="00B050"/>
          </a:solidFill>
          <a:ln w="38100">
            <a:solidFill>
              <a:srgbClr val="00B050"/>
            </a:solidFill>
          </a:ln>
        </p:spPr>
        <p:txBody>
          <a:bodyPr wrap="square" rtlCol="0">
            <a:spAutoFit/>
          </a:bodyPr>
          <a:lstStyle/>
          <a:p>
            <a:pPr algn="ctr"/>
            <a:r>
              <a:rPr lang="en-AU" sz="2000" b="1" dirty="0">
                <a:solidFill>
                  <a:schemeClr val="bg1"/>
                </a:solidFill>
              </a:rPr>
              <a:t>Literacy Hub</a:t>
            </a:r>
          </a:p>
          <a:p>
            <a:pPr algn="ctr"/>
            <a:r>
              <a:rPr lang="en-AU" sz="1400" b="1" dirty="0">
                <a:solidFill>
                  <a:schemeClr val="bg1"/>
                </a:solidFill>
              </a:rPr>
              <a:t>(Education Services Australia)</a:t>
            </a:r>
          </a:p>
        </p:txBody>
      </p:sp>
      <p:sp>
        <p:nvSpPr>
          <p:cNvPr id="7" name="TextBox 6">
            <a:extLst>
              <a:ext uri="{FF2B5EF4-FFF2-40B4-BE49-F238E27FC236}">
                <a16:creationId xmlns:a16="http://schemas.microsoft.com/office/drawing/2014/main" id="{E5A1B416-677D-8B71-31CF-3A82FB52EB81}"/>
              </a:ext>
            </a:extLst>
          </p:cNvPr>
          <p:cNvSpPr txBox="1"/>
          <p:nvPr/>
        </p:nvSpPr>
        <p:spPr>
          <a:xfrm>
            <a:off x="5425864" y="972376"/>
            <a:ext cx="2957804" cy="1323439"/>
          </a:xfrm>
          <a:prstGeom prst="rect">
            <a:avLst/>
          </a:prstGeom>
          <a:solidFill>
            <a:schemeClr val="accent4">
              <a:lumMod val="20000"/>
              <a:lumOff val="80000"/>
            </a:schemeClr>
          </a:solidFill>
        </p:spPr>
        <p:txBody>
          <a:bodyPr wrap="square" rtlCol="0">
            <a:spAutoFit/>
          </a:bodyPr>
          <a:lstStyle/>
          <a:p>
            <a:r>
              <a:rPr lang="en-AU" sz="2000" b="1" dirty="0"/>
              <a:t>Professional learning</a:t>
            </a:r>
            <a:r>
              <a:rPr lang="en-AU" sz="2000" dirty="0"/>
              <a:t>, e.g. implementing a systematic synthetic phonics approach</a:t>
            </a:r>
          </a:p>
        </p:txBody>
      </p:sp>
      <p:sp>
        <p:nvSpPr>
          <p:cNvPr id="10" name="TextBox 9">
            <a:extLst>
              <a:ext uri="{FF2B5EF4-FFF2-40B4-BE49-F238E27FC236}">
                <a16:creationId xmlns:a16="http://schemas.microsoft.com/office/drawing/2014/main" id="{B0D603DA-D284-FB26-C3F3-B70F42141323}"/>
              </a:ext>
            </a:extLst>
          </p:cNvPr>
          <p:cNvSpPr txBox="1"/>
          <p:nvPr/>
        </p:nvSpPr>
        <p:spPr>
          <a:xfrm>
            <a:off x="5425864" y="2865170"/>
            <a:ext cx="2855167" cy="1015663"/>
          </a:xfrm>
          <a:prstGeom prst="rect">
            <a:avLst/>
          </a:prstGeom>
          <a:solidFill>
            <a:schemeClr val="accent4">
              <a:lumMod val="20000"/>
              <a:lumOff val="80000"/>
            </a:schemeClr>
          </a:solidFill>
        </p:spPr>
        <p:txBody>
          <a:bodyPr wrap="square" rtlCol="0">
            <a:spAutoFit/>
          </a:bodyPr>
          <a:lstStyle/>
          <a:p>
            <a:r>
              <a:rPr lang="en-AU" sz="2000" b="1" dirty="0"/>
              <a:t>Plan, teach, assess</a:t>
            </a:r>
            <a:r>
              <a:rPr lang="en-AU" sz="2000" dirty="0"/>
              <a:t>,</a:t>
            </a:r>
            <a:r>
              <a:rPr lang="en-AU" sz="2000" b="1" dirty="0"/>
              <a:t> </a:t>
            </a:r>
            <a:r>
              <a:rPr lang="en-AU" sz="2000" dirty="0"/>
              <a:t>e.g. Year 1 phonics check</a:t>
            </a:r>
          </a:p>
        </p:txBody>
      </p:sp>
      <p:cxnSp>
        <p:nvCxnSpPr>
          <p:cNvPr id="18" name="Straight Arrow Connector 17">
            <a:extLst>
              <a:ext uri="{FF2B5EF4-FFF2-40B4-BE49-F238E27FC236}">
                <a16:creationId xmlns:a16="http://schemas.microsoft.com/office/drawing/2014/main" id="{1EAC7BE2-90EB-ADBD-5A7E-DF79B6B64BAC}"/>
              </a:ext>
            </a:extLst>
          </p:cNvPr>
          <p:cNvCxnSpPr>
            <a:cxnSpLocks/>
          </p:cNvCxnSpPr>
          <p:nvPr/>
        </p:nvCxnSpPr>
        <p:spPr>
          <a:xfrm flipV="1">
            <a:off x="3457124" y="1554480"/>
            <a:ext cx="1764100" cy="84133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21B827E-3A91-DF3F-4B56-BAF32C842AC5}"/>
              </a:ext>
            </a:extLst>
          </p:cNvPr>
          <p:cNvCxnSpPr>
            <a:cxnSpLocks/>
          </p:cNvCxnSpPr>
          <p:nvPr/>
        </p:nvCxnSpPr>
        <p:spPr>
          <a:xfrm>
            <a:off x="3457124" y="2395810"/>
            <a:ext cx="1764100" cy="82245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descr="A black and white drawing of a book&#10;&#10;Description automatically generated">
            <a:extLst>
              <a:ext uri="{FF2B5EF4-FFF2-40B4-BE49-F238E27FC236}">
                <a16:creationId xmlns:a16="http://schemas.microsoft.com/office/drawing/2014/main" id="{4AD5C9D0-7992-3CAC-F512-540809D171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6552" y="2747691"/>
            <a:ext cx="1956457" cy="1032235"/>
          </a:xfrm>
          <a:prstGeom prst="rect">
            <a:avLst/>
          </a:prstGeom>
        </p:spPr>
      </p:pic>
      <p:sp>
        <p:nvSpPr>
          <p:cNvPr id="4" name="TextBox 3">
            <a:extLst>
              <a:ext uri="{FF2B5EF4-FFF2-40B4-BE49-F238E27FC236}">
                <a16:creationId xmlns:a16="http://schemas.microsoft.com/office/drawing/2014/main" id="{A21B32E2-CEE6-9371-632E-920B4CA117ED}"/>
              </a:ext>
            </a:extLst>
          </p:cNvPr>
          <p:cNvSpPr txBox="1"/>
          <p:nvPr/>
        </p:nvSpPr>
        <p:spPr>
          <a:xfrm>
            <a:off x="209747" y="4374605"/>
            <a:ext cx="5634872" cy="215444"/>
          </a:xfrm>
          <a:prstGeom prst="rect">
            <a:avLst/>
          </a:prstGeom>
          <a:noFill/>
        </p:spPr>
        <p:txBody>
          <a:bodyPr wrap="square">
            <a:spAutoFit/>
          </a:bodyPr>
          <a:lstStyle/>
          <a:p>
            <a:r>
              <a:rPr lang="en-AU" sz="800" dirty="0"/>
              <a:t>Source: Education Services Australia, Literacy Hub </a:t>
            </a:r>
            <a:r>
              <a:rPr lang="en-AU" sz="800" dirty="0">
                <a:hlinkClick r:id="rId4"/>
              </a:rPr>
              <a:t>https://www.esa.edu.au/solutions/our-solutions/literacy-hub</a:t>
            </a:r>
            <a:r>
              <a:rPr lang="en-AU" sz="800" dirty="0"/>
              <a:t> </a:t>
            </a:r>
          </a:p>
        </p:txBody>
      </p:sp>
    </p:spTree>
    <p:extLst>
      <p:ext uri="{BB962C8B-B14F-4D97-AF65-F5344CB8AC3E}">
        <p14:creationId xmlns:p14="http://schemas.microsoft.com/office/powerpoint/2010/main" val="1617342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BBEFA-A564-591C-C750-1009D6EBCC83}"/>
              </a:ext>
            </a:extLst>
          </p:cNvPr>
          <p:cNvSpPr>
            <a:spLocks noGrp="1"/>
          </p:cNvSpPr>
          <p:nvPr>
            <p:ph type="title"/>
          </p:nvPr>
        </p:nvSpPr>
        <p:spPr/>
        <p:txBody>
          <a:bodyPr/>
          <a:lstStyle/>
          <a:p>
            <a:r>
              <a:rPr lang="en-AU"/>
              <a:t>Literacy Hub — progress monitoring tools</a:t>
            </a:r>
          </a:p>
        </p:txBody>
      </p:sp>
      <p:pic>
        <p:nvPicPr>
          <p:cNvPr id="6" name="Picture 5">
            <a:extLst>
              <a:ext uri="{FF2B5EF4-FFF2-40B4-BE49-F238E27FC236}">
                <a16:creationId xmlns:a16="http://schemas.microsoft.com/office/drawing/2014/main" id="{9AC9B1E0-20FC-3E9C-D490-9BF41AF55593}"/>
              </a:ext>
            </a:extLst>
          </p:cNvPr>
          <p:cNvPicPr>
            <a:picLocks noChangeAspect="1"/>
          </p:cNvPicPr>
          <p:nvPr/>
        </p:nvPicPr>
        <p:blipFill>
          <a:blip r:embed="rId3"/>
          <a:stretch>
            <a:fillRect/>
          </a:stretch>
        </p:blipFill>
        <p:spPr>
          <a:xfrm>
            <a:off x="327025" y="867747"/>
            <a:ext cx="2264569" cy="3200400"/>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394C1B65-6C9F-1C34-8F2A-C84B8368EFBA}"/>
              </a:ext>
            </a:extLst>
          </p:cNvPr>
          <p:cNvPicPr>
            <a:picLocks noChangeAspect="1"/>
          </p:cNvPicPr>
          <p:nvPr/>
        </p:nvPicPr>
        <p:blipFill>
          <a:blip r:embed="rId4"/>
          <a:stretch>
            <a:fillRect/>
          </a:stretch>
        </p:blipFill>
        <p:spPr>
          <a:xfrm>
            <a:off x="2800727" y="867747"/>
            <a:ext cx="2266055" cy="3200400"/>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20C78B01-7CA8-4F00-AEF1-E85DA8C879BA}"/>
              </a:ext>
            </a:extLst>
          </p:cNvPr>
          <p:cNvPicPr>
            <a:picLocks noChangeAspect="1"/>
          </p:cNvPicPr>
          <p:nvPr/>
        </p:nvPicPr>
        <p:blipFill>
          <a:blip r:embed="rId5"/>
          <a:stretch>
            <a:fillRect/>
          </a:stretch>
        </p:blipFill>
        <p:spPr>
          <a:xfrm>
            <a:off x="5272913" y="867747"/>
            <a:ext cx="2260997" cy="3200400"/>
          </a:xfrm>
          <a:prstGeom prst="rect">
            <a:avLst/>
          </a:prstGeo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7EE42E3F-2279-C204-D92A-9E108A430FF3}"/>
              </a:ext>
            </a:extLst>
          </p:cNvPr>
          <p:cNvSpPr txBox="1"/>
          <p:nvPr/>
        </p:nvSpPr>
        <p:spPr>
          <a:xfrm>
            <a:off x="270463" y="4374490"/>
            <a:ext cx="8553628" cy="215444"/>
          </a:xfrm>
          <a:prstGeom prst="rect">
            <a:avLst/>
          </a:prstGeom>
          <a:noFill/>
        </p:spPr>
        <p:txBody>
          <a:bodyPr wrap="square" rtlCol="0">
            <a:spAutoFit/>
          </a:bodyPr>
          <a:lstStyle/>
          <a:p>
            <a:r>
              <a:rPr lang="en-AU" sz="800" dirty="0"/>
              <a:t>Source: Education Services Australia, Literacy Hub, </a:t>
            </a:r>
            <a:r>
              <a:rPr lang="en-AU" sz="800" dirty="0">
                <a:hlinkClick r:id="rId6"/>
              </a:rPr>
              <a:t>https://www.literacyhub.edu.au/search/progress-monitoring-tools-phases-1-5/</a:t>
            </a:r>
            <a:r>
              <a:rPr lang="en-AU" sz="800" dirty="0"/>
              <a:t> </a:t>
            </a:r>
          </a:p>
        </p:txBody>
      </p:sp>
    </p:spTree>
    <p:extLst>
      <p:ext uri="{BB962C8B-B14F-4D97-AF65-F5344CB8AC3E}">
        <p14:creationId xmlns:p14="http://schemas.microsoft.com/office/powerpoint/2010/main" val="720663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BE8344-99AE-2787-ED2F-DE42A3423F5F}"/>
              </a:ext>
            </a:extLst>
          </p:cNvPr>
          <p:cNvSpPr>
            <a:spLocks noGrp="1"/>
          </p:cNvSpPr>
          <p:nvPr>
            <p:ph type="title"/>
          </p:nvPr>
        </p:nvSpPr>
        <p:spPr>
          <a:xfrm>
            <a:off x="248441" y="361513"/>
            <a:ext cx="4912797" cy="392594"/>
          </a:xfrm>
        </p:spPr>
        <p:txBody>
          <a:bodyPr>
            <a:normAutofit fontScale="90000"/>
          </a:bodyPr>
          <a:lstStyle/>
          <a:p>
            <a:r>
              <a:rPr lang="en-AU"/>
              <a:t>Acknowledgment of Country</a:t>
            </a:r>
          </a:p>
        </p:txBody>
      </p:sp>
    </p:spTree>
    <p:extLst>
      <p:ext uri="{BB962C8B-B14F-4D97-AF65-F5344CB8AC3E}">
        <p14:creationId xmlns:p14="http://schemas.microsoft.com/office/powerpoint/2010/main" val="3898282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8FF57-BCED-6FE8-C4FA-018F1E0D8C78}"/>
              </a:ext>
            </a:extLst>
          </p:cNvPr>
          <p:cNvSpPr>
            <a:spLocks noGrp="1"/>
          </p:cNvSpPr>
          <p:nvPr>
            <p:ph type="title"/>
          </p:nvPr>
        </p:nvSpPr>
        <p:spPr/>
        <p:txBody>
          <a:bodyPr>
            <a:normAutofit/>
          </a:bodyPr>
          <a:lstStyle/>
          <a:p>
            <a:r>
              <a:rPr lang="en-AU"/>
              <a:t>Summatively assessing reading — Year 1</a:t>
            </a:r>
          </a:p>
        </p:txBody>
      </p:sp>
      <p:sp>
        <p:nvSpPr>
          <p:cNvPr id="4" name="Rectangle 3">
            <a:extLst>
              <a:ext uri="{FF2B5EF4-FFF2-40B4-BE49-F238E27FC236}">
                <a16:creationId xmlns:a16="http://schemas.microsoft.com/office/drawing/2014/main" id="{F009952F-5A91-4A7F-E590-0518DA0CCE09}"/>
              </a:ext>
            </a:extLst>
          </p:cNvPr>
          <p:cNvSpPr/>
          <p:nvPr/>
        </p:nvSpPr>
        <p:spPr>
          <a:xfrm>
            <a:off x="3706238" y="3083668"/>
            <a:ext cx="1867711" cy="578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A442631D-6B1C-4A9D-337B-FC4FE3F06309}"/>
              </a:ext>
            </a:extLst>
          </p:cNvPr>
          <p:cNvSpPr/>
          <p:nvPr/>
        </p:nvSpPr>
        <p:spPr>
          <a:xfrm>
            <a:off x="6431578" y="3372734"/>
            <a:ext cx="2182239" cy="578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98595215-5A86-A415-90E1-5C14A4AD08D3}"/>
              </a:ext>
            </a:extLst>
          </p:cNvPr>
          <p:cNvSpPr/>
          <p:nvPr/>
        </p:nvSpPr>
        <p:spPr>
          <a:xfrm>
            <a:off x="3133208" y="3496120"/>
            <a:ext cx="3104305"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a:extLst>
              <a:ext uri="{FF2B5EF4-FFF2-40B4-BE49-F238E27FC236}">
                <a16:creationId xmlns:a16="http://schemas.microsoft.com/office/drawing/2014/main" id="{067346C6-BBFB-6C2C-3FC7-1CE1A2AB0EF6}"/>
              </a:ext>
            </a:extLst>
          </p:cNvPr>
          <p:cNvPicPr>
            <a:picLocks noChangeAspect="1"/>
          </p:cNvPicPr>
          <p:nvPr/>
        </p:nvPicPr>
        <p:blipFill>
          <a:blip r:embed="rId3"/>
          <a:stretch>
            <a:fillRect/>
          </a:stretch>
        </p:blipFill>
        <p:spPr>
          <a:xfrm>
            <a:off x="6040867" y="3989303"/>
            <a:ext cx="3103133" cy="359695"/>
          </a:xfrm>
          <a:prstGeom prst="rect">
            <a:avLst/>
          </a:prstGeom>
        </p:spPr>
      </p:pic>
      <p:sp>
        <p:nvSpPr>
          <p:cNvPr id="14" name="Rectangle 13">
            <a:extLst>
              <a:ext uri="{FF2B5EF4-FFF2-40B4-BE49-F238E27FC236}">
                <a16:creationId xmlns:a16="http://schemas.microsoft.com/office/drawing/2014/main" id="{CDBC581B-293D-4B65-83DD-4E771C471832}"/>
              </a:ext>
            </a:extLst>
          </p:cNvPr>
          <p:cNvSpPr/>
          <p:nvPr/>
        </p:nvSpPr>
        <p:spPr>
          <a:xfrm>
            <a:off x="3234556" y="3342370"/>
            <a:ext cx="3289738" cy="475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997C28FE-1347-BF7F-F8FA-3432DE60F704}"/>
              </a:ext>
            </a:extLst>
          </p:cNvPr>
          <p:cNvSpPr/>
          <p:nvPr/>
        </p:nvSpPr>
        <p:spPr>
          <a:xfrm>
            <a:off x="3146059" y="3629302"/>
            <a:ext cx="2440741" cy="380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3CFC6C04-6E53-24E0-8F83-F049BB76DEE0}"/>
              </a:ext>
            </a:extLst>
          </p:cNvPr>
          <p:cNvPicPr>
            <a:picLocks noChangeAspect="1"/>
          </p:cNvPicPr>
          <p:nvPr/>
        </p:nvPicPr>
        <p:blipFill>
          <a:blip r:embed="rId4"/>
          <a:stretch>
            <a:fillRect/>
          </a:stretch>
        </p:blipFill>
        <p:spPr>
          <a:xfrm>
            <a:off x="534924" y="736329"/>
            <a:ext cx="2800781" cy="3842158"/>
          </a:xfrm>
          <a:prstGeom prst="rect">
            <a:avLst/>
          </a:prstGeom>
          <a:effectLst>
            <a:outerShdw blurRad="50800" dist="38100" dir="5400000" algn="t" rotWithShape="0">
              <a:prstClr val="black">
                <a:alpha val="40000"/>
              </a:prstClr>
            </a:outerShdw>
          </a:effectLst>
        </p:spPr>
      </p:pic>
      <p:pic>
        <p:nvPicPr>
          <p:cNvPr id="11" name="Picture 10">
            <a:extLst>
              <a:ext uri="{FF2B5EF4-FFF2-40B4-BE49-F238E27FC236}">
                <a16:creationId xmlns:a16="http://schemas.microsoft.com/office/drawing/2014/main" id="{977488B7-E168-62A4-468B-C12069758D3A}"/>
              </a:ext>
            </a:extLst>
          </p:cNvPr>
          <p:cNvPicPr>
            <a:picLocks noChangeAspect="1"/>
          </p:cNvPicPr>
          <p:nvPr/>
        </p:nvPicPr>
        <p:blipFill>
          <a:blip r:embed="rId5"/>
          <a:stretch>
            <a:fillRect/>
          </a:stretch>
        </p:blipFill>
        <p:spPr>
          <a:xfrm>
            <a:off x="3759802" y="736329"/>
            <a:ext cx="4981124" cy="353402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301604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5F7BC-1461-F92B-B424-F03BA7427AE5}"/>
              </a:ext>
            </a:extLst>
          </p:cNvPr>
          <p:cNvSpPr>
            <a:spLocks noGrp="1"/>
          </p:cNvSpPr>
          <p:nvPr>
            <p:ph type="title"/>
          </p:nvPr>
        </p:nvSpPr>
        <p:spPr/>
        <p:txBody>
          <a:bodyPr>
            <a:normAutofit/>
          </a:bodyPr>
          <a:lstStyle/>
          <a:p>
            <a:r>
              <a:rPr lang="en-AU"/>
              <a:t>Alignment — task and aspects of achievement standard</a:t>
            </a:r>
          </a:p>
        </p:txBody>
      </p:sp>
      <p:sp>
        <p:nvSpPr>
          <p:cNvPr id="5" name="TextBox 4">
            <a:extLst>
              <a:ext uri="{FF2B5EF4-FFF2-40B4-BE49-F238E27FC236}">
                <a16:creationId xmlns:a16="http://schemas.microsoft.com/office/drawing/2014/main" id="{ADD39B32-A3CC-B219-6725-2C7B1AF2C1FB}"/>
              </a:ext>
            </a:extLst>
          </p:cNvPr>
          <p:cNvSpPr txBox="1"/>
          <p:nvPr/>
        </p:nvSpPr>
        <p:spPr>
          <a:xfrm>
            <a:off x="3237722" y="717550"/>
            <a:ext cx="5579253" cy="4524315"/>
          </a:xfrm>
          <a:prstGeom prst="rect">
            <a:avLst/>
          </a:prstGeom>
          <a:noFill/>
        </p:spPr>
        <p:txBody>
          <a:bodyPr wrap="square" rtlCol="0">
            <a:spAutoFit/>
          </a:bodyPr>
          <a:lstStyle/>
          <a:p>
            <a:r>
              <a:rPr lang="en-AU" dirty="0">
                <a:solidFill>
                  <a:srgbClr val="000000"/>
                </a:solidFill>
                <a:highlight>
                  <a:srgbClr val="C1F0FF"/>
                </a:highlight>
                <a:latin typeface="Arial" panose="020B0604020202020204" pitchFamily="34" charset="0"/>
                <a:cs typeface="Times New Roman" panose="02020603050405020304" pitchFamily="18" charset="0"/>
              </a:rPr>
              <a:t>They read, view and comprehend texts, monitoring meaning </a:t>
            </a:r>
            <a:r>
              <a:rPr lang="en-AU" dirty="0">
                <a:solidFill>
                  <a:schemeClr val="accent1">
                    <a:lumMod val="40000"/>
                    <a:lumOff val="60000"/>
                  </a:schemeClr>
                </a:solidFill>
                <a:latin typeface="Arial" panose="020B0604020202020204" pitchFamily="34" charset="0"/>
                <a:cs typeface="Times New Roman" panose="02020603050405020304" pitchFamily="18" charset="0"/>
              </a:rPr>
              <a:t>and making connections between the depiction of characters, settings and events, and to personal experiences. </a:t>
            </a:r>
            <a:r>
              <a:rPr lang="en-AU" dirty="0">
                <a:solidFill>
                  <a:srgbClr val="000000"/>
                </a:solidFill>
                <a:highlight>
                  <a:srgbClr val="C1F0FF"/>
                </a:highlight>
                <a:latin typeface="Arial" panose="020B0604020202020204" pitchFamily="34" charset="0"/>
                <a:cs typeface="Times New Roman" panose="02020603050405020304" pitchFamily="18" charset="0"/>
              </a:rPr>
              <a:t>They identify the text structures of familiar narrative and informative texts, and their language features and visual features. They blend short vowels, common long vowels, consonants and digraphs to read one-syllable words. They read one- and two-syllable words with common letter patterns, and an increasing number of high-frequency words. They use sentence boundary punctuation to read with developing phrasing and fluency.</a:t>
            </a:r>
          </a:p>
          <a:p>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AU" u="sng" dirty="0">
              <a:solidFill>
                <a:srgbClr val="000000"/>
              </a:solidFill>
              <a:highlight>
                <a:srgbClr val="00FFFF"/>
              </a:highlight>
              <a:latin typeface="Arial" panose="020B060402020202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1AB259B1-00F4-C26B-19B8-0349FF954BC3}"/>
              </a:ext>
            </a:extLst>
          </p:cNvPr>
          <p:cNvPicPr>
            <a:picLocks noChangeAspect="1"/>
          </p:cNvPicPr>
          <p:nvPr/>
        </p:nvPicPr>
        <p:blipFill>
          <a:blip r:embed="rId3"/>
          <a:stretch>
            <a:fillRect/>
          </a:stretch>
        </p:blipFill>
        <p:spPr>
          <a:xfrm>
            <a:off x="291643" y="666657"/>
            <a:ext cx="2695397" cy="3697590"/>
          </a:xfrm>
          <a:prstGeom prst="rect">
            <a:avLst/>
          </a:prstGeom>
          <a:effectLst>
            <a:outerShdw blurRad="50800" dist="38100" dir="5400000" algn="t" rotWithShape="0">
              <a:prstClr val="black">
                <a:alpha val="40000"/>
              </a:prstClr>
            </a:outerShdw>
          </a:effectLst>
        </p:spPr>
      </p:pic>
      <p:sp>
        <p:nvSpPr>
          <p:cNvPr id="6" name="TextBox 5">
            <a:extLst>
              <a:ext uri="{FF2B5EF4-FFF2-40B4-BE49-F238E27FC236}">
                <a16:creationId xmlns:a16="http://schemas.microsoft.com/office/drawing/2014/main" id="{75B52D58-14B2-17E6-4DFD-37CDD81554D3}"/>
              </a:ext>
            </a:extLst>
          </p:cNvPr>
          <p:cNvSpPr txBox="1"/>
          <p:nvPr/>
        </p:nvSpPr>
        <p:spPr>
          <a:xfrm>
            <a:off x="185056" y="4381044"/>
            <a:ext cx="8749937" cy="338554"/>
          </a:xfrm>
          <a:prstGeom prst="rect">
            <a:avLst/>
          </a:prstGeom>
          <a:noFill/>
        </p:spPr>
        <p:txBody>
          <a:bodyPr wrap="square">
            <a:spAutoFit/>
          </a:bodyPr>
          <a:lstStyle/>
          <a:p>
            <a:r>
              <a:rPr lang="en-AU" sz="800" dirty="0">
                <a:hlinkClick r:id="rId4"/>
              </a:rPr>
              <a:t>https://www.australiancurriculum.edu.au/f-10-curriculum/learning-areas/english/foundation-year_year-1_year-2?view=quick&amp;detailed-content-descriptions=0&amp;hide-ccp=0&amp;hide-gc=0&amp;side-by-side=0&amp;strands-start-index=0&amp;subjects-start-index=ENGENGY1</a:t>
            </a:r>
            <a:r>
              <a:rPr lang="en-AU" sz="800" dirty="0"/>
              <a:t> </a:t>
            </a:r>
          </a:p>
        </p:txBody>
      </p:sp>
    </p:spTree>
    <p:extLst>
      <p:ext uri="{BB962C8B-B14F-4D97-AF65-F5344CB8AC3E}">
        <p14:creationId xmlns:p14="http://schemas.microsoft.com/office/powerpoint/2010/main" val="1182411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a:xfrm>
            <a:off x="327025" y="274637"/>
            <a:ext cx="8496000" cy="360000"/>
          </a:xfrm>
        </p:spPr>
        <p:txBody>
          <a:bodyPr>
            <a:normAutofit/>
          </a:bodyPr>
          <a:lstStyle/>
          <a:p>
            <a:r>
              <a:rPr lang="en-AU"/>
              <a:t>Alignment — task and aspects of achievement standard</a:t>
            </a:r>
            <a:endParaRPr lang="en-AU">
              <a:latin typeface="Arial"/>
              <a:cs typeface="Arial"/>
            </a:endParaRPr>
          </a:p>
        </p:txBody>
      </p:sp>
      <p:graphicFrame>
        <p:nvGraphicFramePr>
          <p:cNvPr id="35" name="Content Placeholder 3">
            <a:extLst>
              <a:ext uri="{FF2B5EF4-FFF2-40B4-BE49-F238E27FC236}">
                <a16:creationId xmlns:a16="http://schemas.microsoft.com/office/drawing/2014/main" id="{3B06D80E-DA96-4E6A-B8BB-934387F095A0}"/>
              </a:ext>
            </a:extLst>
          </p:cNvPr>
          <p:cNvGraphicFramePr>
            <a:graphicFrameLocks/>
          </p:cNvGraphicFramePr>
          <p:nvPr>
            <p:extLst>
              <p:ext uri="{D42A27DB-BD31-4B8C-83A1-F6EECF244321}">
                <p14:modId xmlns:p14="http://schemas.microsoft.com/office/powerpoint/2010/main" val="2180531452"/>
              </p:ext>
            </p:extLst>
          </p:nvPr>
        </p:nvGraphicFramePr>
        <p:xfrm>
          <a:off x="320975" y="654194"/>
          <a:ext cx="8408222" cy="3760050"/>
        </p:xfrm>
        <a:graphic>
          <a:graphicData uri="http://schemas.openxmlformats.org/drawingml/2006/table">
            <a:tbl>
              <a:tblPr firstRow="1" bandRow="1">
                <a:tableStyleId>{17292A2E-F333-43FB-9621-5CBBE7FDCDCB}</a:tableStyleId>
              </a:tblPr>
              <a:tblGrid>
                <a:gridCol w="4204111">
                  <a:extLst>
                    <a:ext uri="{9D8B030D-6E8A-4147-A177-3AD203B41FA5}">
                      <a16:colId xmlns:a16="http://schemas.microsoft.com/office/drawing/2014/main" val="20000"/>
                    </a:ext>
                  </a:extLst>
                </a:gridCol>
                <a:gridCol w="4204111">
                  <a:extLst>
                    <a:ext uri="{9D8B030D-6E8A-4147-A177-3AD203B41FA5}">
                      <a16:colId xmlns:a16="http://schemas.microsoft.com/office/drawing/2014/main" val="20001"/>
                    </a:ext>
                  </a:extLst>
                </a:gridCol>
              </a:tblGrid>
              <a:tr h="361238">
                <a:tc>
                  <a:txBody>
                    <a:bodyPr/>
                    <a:lstStyle/>
                    <a:p>
                      <a:r>
                        <a:rPr lang="en-AU" sz="1500">
                          <a:latin typeface="Arial"/>
                          <a:cs typeface="Arial"/>
                        </a:rPr>
                        <a:t>Task</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500" b="1" kern="1200" dirty="0">
                          <a:solidFill>
                            <a:schemeClr val="bg1"/>
                          </a:solidFill>
                          <a:effectLst/>
                          <a:latin typeface="Arial"/>
                          <a:ea typeface="+mn-ea"/>
                          <a:cs typeface="Arial"/>
                        </a:rPr>
                        <a:t>Aspects of achievement standard</a:t>
                      </a:r>
                      <a:endParaRPr lang="en-AU" sz="1500" dirty="0">
                        <a:latin typeface="Arial"/>
                        <a:cs typeface="Arial"/>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3398812">
                <a:tc>
                  <a:txBody>
                    <a:bodyPr/>
                    <a:lstStyle/>
                    <a:p>
                      <a:pPr lvl="0"/>
                      <a:r>
                        <a:rPr lang="en-AU" sz="1300" kern="1200" dirty="0">
                          <a:solidFill>
                            <a:schemeClr val="tx1"/>
                          </a:solidFill>
                          <a:effectLst/>
                          <a:latin typeface="Arial" panose="020B0604020202020204" pitchFamily="34" charset="0"/>
                          <a:ea typeface="+mn-ea"/>
                          <a:cs typeface="Arial" panose="020B0604020202020204" pitchFamily="34" charset="0"/>
                        </a:rPr>
                        <a:t>The student will: </a:t>
                      </a:r>
                    </a:p>
                    <a:p>
                      <a:pPr marL="342900" lvl="0" indent="-342900">
                        <a:buFont typeface="+mj-lt"/>
                        <a:buAutoNum type="arabicPeriod" startAt="2"/>
                      </a:pPr>
                      <a:r>
                        <a:rPr lang="en-AU" sz="1300" kern="1200" dirty="0">
                          <a:solidFill>
                            <a:schemeClr val="tx1"/>
                          </a:solidFill>
                          <a:effectLst/>
                          <a:latin typeface="Arial" panose="020B0604020202020204" pitchFamily="34" charset="0"/>
                          <a:ea typeface="+mn-ea"/>
                          <a:cs typeface="Arial" panose="020B0604020202020204" pitchFamily="34" charset="0"/>
                        </a:rPr>
                        <a:t>read an unfamiliar text (informative or imaginative) by:</a:t>
                      </a:r>
                    </a:p>
                    <a:p>
                      <a:pPr marL="541338" lvl="1" indent="-201613" algn="l" rtl="0" fontAlgn="base">
                        <a:buFont typeface="Arial" panose="020B0604020202020204" pitchFamily="34" charset="0"/>
                        <a:buChar char="•"/>
                      </a:pPr>
                      <a:r>
                        <a:rPr lang="en-US" sz="1300" b="0" i="0" dirty="0">
                          <a:solidFill>
                            <a:schemeClr val="bg1">
                              <a:lumMod val="85000"/>
                            </a:schemeClr>
                          </a:solidFill>
                          <a:effectLst/>
                          <a:latin typeface="Arial" panose="020B0604020202020204" pitchFamily="34" charset="0"/>
                        </a:rPr>
                        <a:t>​blending short vowels, common long vowels, consonants, and digraphs to read one-syllable words </a:t>
                      </a:r>
                    </a:p>
                    <a:p>
                      <a:pPr marL="541338" lvl="1" indent="-201613" algn="l" rtl="0" fontAlgn="base">
                        <a:buFont typeface="Arial" panose="020B0604020202020204" pitchFamily="34" charset="0"/>
                        <a:buChar char="•"/>
                      </a:pPr>
                      <a:r>
                        <a:rPr lang="en-US" sz="1300" b="0" i="0" dirty="0">
                          <a:solidFill>
                            <a:schemeClr val="bg1">
                              <a:lumMod val="85000"/>
                            </a:schemeClr>
                          </a:solidFill>
                          <a:effectLst/>
                          <a:latin typeface="Arial" panose="020B0604020202020204" pitchFamily="34" charset="0"/>
                        </a:rPr>
                        <a:t>​reading one- and two-syllable words with common letter patterns </a:t>
                      </a:r>
                    </a:p>
                    <a:p>
                      <a:pPr marL="541338" lvl="1" indent="-201613" algn="l" rtl="0" fontAlgn="base">
                        <a:buFont typeface="Arial" panose="020B0604020202020204" pitchFamily="34" charset="0"/>
                        <a:buChar char="•"/>
                      </a:pPr>
                      <a:r>
                        <a:rPr lang="en-US" sz="1300" b="0" i="0" dirty="0">
                          <a:solidFill>
                            <a:schemeClr val="bg1">
                              <a:lumMod val="85000"/>
                            </a:schemeClr>
                          </a:solidFill>
                          <a:effectLst/>
                          <a:latin typeface="Arial" panose="020B0604020202020204" pitchFamily="34" charset="0"/>
                        </a:rPr>
                        <a:t>​reading high-frequency words </a:t>
                      </a:r>
                    </a:p>
                    <a:p>
                      <a:pPr marL="541338" lvl="1" indent="-201613" algn="l" rtl="0" fontAlgn="base">
                        <a:buFont typeface="Arial" panose="020B0604020202020204" pitchFamily="34" charset="0"/>
                        <a:buChar char="•"/>
                      </a:pPr>
                      <a:r>
                        <a:rPr lang="en-US" sz="1300" b="0" i="0" dirty="0">
                          <a:solidFill>
                            <a:schemeClr val="bg1">
                              <a:lumMod val="85000"/>
                            </a:schemeClr>
                          </a:solidFill>
                          <a:effectLst/>
                          <a:latin typeface="Arial" panose="020B0604020202020204" pitchFamily="34" charset="0"/>
                        </a:rPr>
                        <a:t>​using sentence boundary punctuation to support phrasing and fluency </a:t>
                      </a:r>
                    </a:p>
                    <a:p>
                      <a:pPr marL="342900" indent="-342900" algn="l" rtl="0" fontAlgn="base">
                        <a:buFont typeface="+mj-lt"/>
                        <a:buAutoNum type="arabicPeriod" startAt="3"/>
                      </a:pPr>
                      <a:r>
                        <a:rPr lang="en-US" sz="1300" kern="1200" dirty="0">
                          <a:solidFill>
                            <a:schemeClr val="tx1"/>
                          </a:solidFill>
                          <a:effectLst/>
                          <a:latin typeface="Arial" panose="020B0604020202020204" pitchFamily="34" charset="0"/>
                          <a:ea typeface="+mn-ea"/>
                          <a:cs typeface="Arial" panose="020B0604020202020204" pitchFamily="34" charset="0"/>
                        </a:rPr>
                        <a:t>monitor</a:t>
                      </a:r>
                      <a:r>
                        <a:rPr lang="en-US" sz="1300" b="0" i="0" dirty="0">
                          <a:solidFill>
                            <a:schemeClr val="tx1"/>
                          </a:solidFill>
                          <a:effectLst/>
                          <a:latin typeface="Arial" panose="020B0604020202020204" pitchFamily="34" charset="0"/>
                        </a:rPr>
                        <a:t> their own reading and, if needed, use self-correction strategies. </a:t>
                      </a:r>
                    </a:p>
                    <a:p>
                      <a:pPr marL="342900" indent="-342900" algn="l" rtl="0" fontAlgn="base">
                        <a:buFont typeface="+mj-lt"/>
                        <a:buAutoNum type="arabicPeriod" startAt="4"/>
                      </a:pPr>
                      <a:r>
                        <a:rPr lang="en-US" sz="1300" b="0" i="0" dirty="0">
                          <a:solidFill>
                            <a:schemeClr val="bg1">
                              <a:lumMod val="85000"/>
                            </a:schemeClr>
                          </a:solidFill>
                          <a:effectLst/>
                          <a:latin typeface="Arial" panose="020B0604020202020204" pitchFamily="34" charset="0"/>
                        </a:rPr>
                        <a:t>answer questions about the structure, language (e.g. vocabulary), and visual features (e.g. images, illustrations, diagrams) of the text.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AU" sz="1300" u="none" kern="1200" noProof="0" dirty="0">
                          <a:solidFill>
                            <a:srgbClr val="000000"/>
                          </a:solidFill>
                          <a:effectLst/>
                          <a:highlight>
                            <a:srgbClr val="C1F0FF"/>
                          </a:highlight>
                          <a:latin typeface="Arial" panose="020B0604020202020204" pitchFamily="34" charset="0"/>
                          <a:ea typeface="Arial" panose="020B0604020202020204" pitchFamily="34" charset="0"/>
                          <a:cs typeface="Times New Roman" panose="02020603050405020304" pitchFamily="18" charset="0"/>
                        </a:rPr>
                        <a:t>They read,</a:t>
                      </a:r>
                      <a:r>
                        <a:rPr lang="en-AU" sz="1300" u="none" kern="1200" noProof="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AU" sz="1300" u="none" kern="1200" noProof="0" dirty="0">
                          <a:solidFill>
                            <a:schemeClr val="bg1">
                              <a:lumMod val="85000"/>
                            </a:schemeClr>
                          </a:solidFill>
                          <a:effectLst/>
                          <a:latin typeface="Arial" panose="020B0604020202020204" pitchFamily="34" charset="0"/>
                          <a:ea typeface="Arial" panose="020B0604020202020204" pitchFamily="34" charset="0"/>
                          <a:cs typeface="Times New Roman" panose="02020603050405020304" pitchFamily="18" charset="0"/>
                        </a:rPr>
                        <a:t>view </a:t>
                      </a:r>
                      <a:r>
                        <a:rPr lang="en-AU" sz="1300" u="none" kern="1200" noProof="0" dirty="0">
                          <a:solidFill>
                            <a:schemeClr val="tx1"/>
                          </a:solidFill>
                          <a:effectLst/>
                          <a:highlight>
                            <a:srgbClr val="C1F0FF"/>
                          </a:highlight>
                          <a:latin typeface="Arial" panose="020B0604020202020204" pitchFamily="34" charset="0"/>
                          <a:ea typeface="Arial" panose="020B0604020202020204" pitchFamily="34" charset="0"/>
                          <a:cs typeface="Times New Roman" panose="02020603050405020304" pitchFamily="18" charset="0"/>
                        </a:rPr>
                        <a:t>and comprehend texts, monitoring meaning</a:t>
                      </a:r>
                      <a:r>
                        <a:rPr lang="en-AU" sz="1300" u="none" kern="1200" noProof="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r>
                        <a:rPr lang="en-AU" sz="1300" u="none" kern="1200" noProof="0" dirty="0">
                          <a:solidFill>
                            <a:schemeClr val="bg1">
                              <a:lumMod val="85000"/>
                            </a:schemeClr>
                          </a:solidFill>
                          <a:effectLst/>
                          <a:latin typeface="Arial" panose="020B0604020202020204" pitchFamily="34" charset="0"/>
                          <a:ea typeface="Arial" panose="020B0604020202020204" pitchFamily="34" charset="0"/>
                          <a:cs typeface="Times New Roman" panose="02020603050405020304" pitchFamily="18" charset="0"/>
                        </a:rPr>
                        <a:t>and making connections between the depiction of characters, settings and events, and to personal experiences. </a:t>
                      </a:r>
                      <a:r>
                        <a:rPr kumimoji="0" lang="en-AU" sz="1300" b="0" i="0" u="none" strike="noStrike" kern="1200" cap="none" spc="0" normalizeH="0" baseline="0" noProof="0" dirty="0">
                          <a:ln>
                            <a:noFill/>
                          </a:ln>
                          <a:solidFill>
                            <a:schemeClr val="bg1">
                              <a:lumMod val="85000"/>
                            </a:schemeClr>
                          </a:solidFill>
                          <a:effectLst/>
                          <a:uLnTx/>
                          <a:uFillTx/>
                          <a:latin typeface="Arial" panose="020B0604020202020204" pitchFamily="34" charset="0"/>
                          <a:ea typeface="Arial" panose="020B0604020202020204" pitchFamily="34" charset="0"/>
                          <a:cs typeface="+mn-cs"/>
                        </a:rPr>
                        <a:t>They identify the text structures of familiar narrative and informative texts, and their language features and visual features. They blend short vowels, common long vowels, consonants and digraphs to read one-syllable words. They read one- and two-syllable words with common letter patterns, and an increasing number of high-frequency words. They use sentence boundary punctuation to read with developing phrasing and fluency.</a:t>
                      </a:r>
                    </a:p>
                    <a:p>
                      <a:endParaRPr lang="en-AU" sz="1300" u="none" dirty="0">
                        <a:solidFill>
                          <a:schemeClr val="accent1">
                            <a:lumMod val="20000"/>
                            <a:lumOff val="8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B05052EC-9426-9B8E-3280-B826D55A0431}"/>
              </a:ext>
            </a:extLst>
          </p:cNvPr>
          <p:cNvSpPr txBox="1"/>
          <p:nvPr/>
        </p:nvSpPr>
        <p:spPr>
          <a:xfrm>
            <a:off x="185056" y="4381044"/>
            <a:ext cx="8749937" cy="338554"/>
          </a:xfrm>
          <a:prstGeom prst="rect">
            <a:avLst/>
          </a:prstGeom>
          <a:noFill/>
        </p:spPr>
        <p:txBody>
          <a:bodyPr wrap="square">
            <a:spAutoFit/>
          </a:bodyPr>
          <a:lstStyle/>
          <a:p>
            <a:r>
              <a:rPr lang="en-AU" sz="800" dirty="0">
                <a:hlinkClick r:id="rId3"/>
              </a:rPr>
              <a:t>https://www.australiancurriculum.edu.au/f-10-curriculum/learning-areas/english/foundation-year_year-1_year-2?view=quick&amp;detailed-content-descriptions=0&amp;hide-ccp=0&amp;hide-gc=0&amp;side-by-side=0&amp;strands-start-index=0&amp;subjects-start-index=ENGENGY1</a:t>
            </a:r>
            <a:r>
              <a:rPr lang="en-AU" sz="800" dirty="0"/>
              <a:t> </a:t>
            </a:r>
          </a:p>
        </p:txBody>
      </p:sp>
    </p:spTree>
    <p:extLst>
      <p:ext uri="{BB962C8B-B14F-4D97-AF65-F5344CB8AC3E}">
        <p14:creationId xmlns:p14="http://schemas.microsoft.com/office/powerpoint/2010/main" val="1346049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a:xfrm>
            <a:off x="327025" y="274637"/>
            <a:ext cx="8496000" cy="360000"/>
          </a:xfrm>
        </p:spPr>
        <p:txBody>
          <a:bodyPr>
            <a:normAutofit/>
          </a:bodyPr>
          <a:lstStyle/>
          <a:p>
            <a:r>
              <a:rPr lang="en-AU"/>
              <a:t>Alignment — task and aspects of achievement standard</a:t>
            </a:r>
            <a:endParaRPr lang="en-AU">
              <a:latin typeface="Arial"/>
              <a:cs typeface="Arial"/>
            </a:endParaRPr>
          </a:p>
        </p:txBody>
      </p:sp>
      <p:graphicFrame>
        <p:nvGraphicFramePr>
          <p:cNvPr id="2" name="Content Placeholder 3">
            <a:extLst>
              <a:ext uri="{FF2B5EF4-FFF2-40B4-BE49-F238E27FC236}">
                <a16:creationId xmlns:a16="http://schemas.microsoft.com/office/drawing/2014/main" id="{EC97870E-8FE3-170B-7951-132503ABF058}"/>
              </a:ext>
            </a:extLst>
          </p:cNvPr>
          <p:cNvGraphicFramePr>
            <a:graphicFrameLocks/>
          </p:cNvGraphicFramePr>
          <p:nvPr>
            <p:extLst>
              <p:ext uri="{D42A27DB-BD31-4B8C-83A1-F6EECF244321}">
                <p14:modId xmlns:p14="http://schemas.microsoft.com/office/powerpoint/2010/main" val="2056312350"/>
              </p:ext>
            </p:extLst>
          </p:nvPr>
        </p:nvGraphicFramePr>
        <p:xfrm>
          <a:off x="320975" y="654194"/>
          <a:ext cx="8408222" cy="3760050"/>
        </p:xfrm>
        <a:graphic>
          <a:graphicData uri="http://schemas.openxmlformats.org/drawingml/2006/table">
            <a:tbl>
              <a:tblPr firstRow="1" bandRow="1">
                <a:tableStyleId>{17292A2E-F333-43FB-9621-5CBBE7FDCDCB}</a:tableStyleId>
              </a:tblPr>
              <a:tblGrid>
                <a:gridCol w="4204111">
                  <a:extLst>
                    <a:ext uri="{9D8B030D-6E8A-4147-A177-3AD203B41FA5}">
                      <a16:colId xmlns:a16="http://schemas.microsoft.com/office/drawing/2014/main" val="20000"/>
                    </a:ext>
                  </a:extLst>
                </a:gridCol>
                <a:gridCol w="4204111">
                  <a:extLst>
                    <a:ext uri="{9D8B030D-6E8A-4147-A177-3AD203B41FA5}">
                      <a16:colId xmlns:a16="http://schemas.microsoft.com/office/drawing/2014/main" val="20001"/>
                    </a:ext>
                  </a:extLst>
                </a:gridCol>
              </a:tblGrid>
              <a:tr h="361238">
                <a:tc>
                  <a:txBody>
                    <a:bodyPr/>
                    <a:lstStyle/>
                    <a:p>
                      <a:r>
                        <a:rPr lang="en-AU" sz="1500">
                          <a:latin typeface="Arial"/>
                          <a:cs typeface="Arial"/>
                        </a:rPr>
                        <a:t>Task</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500" b="1" kern="1200" dirty="0">
                          <a:solidFill>
                            <a:schemeClr val="bg1"/>
                          </a:solidFill>
                          <a:effectLst/>
                          <a:latin typeface="Arial"/>
                          <a:ea typeface="+mn-ea"/>
                          <a:cs typeface="Arial"/>
                        </a:rPr>
                        <a:t>Aspects of achievement standard</a:t>
                      </a:r>
                      <a:endParaRPr lang="en-AU" sz="1500" dirty="0">
                        <a:latin typeface="Arial"/>
                        <a:cs typeface="Arial"/>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3398812">
                <a:tc>
                  <a:txBody>
                    <a:bodyPr/>
                    <a:lstStyle/>
                    <a:p>
                      <a:pPr lvl="0"/>
                      <a:r>
                        <a:rPr lang="en-AU" sz="1300" kern="1200" dirty="0">
                          <a:solidFill>
                            <a:schemeClr val="bg1">
                              <a:lumMod val="85000"/>
                            </a:schemeClr>
                          </a:solidFill>
                          <a:effectLst/>
                          <a:latin typeface="Arial" panose="020B0604020202020204" pitchFamily="34" charset="0"/>
                          <a:ea typeface="+mn-ea"/>
                          <a:cs typeface="Arial" panose="020B0604020202020204" pitchFamily="34" charset="0"/>
                        </a:rPr>
                        <a:t>The student will: </a:t>
                      </a:r>
                    </a:p>
                    <a:p>
                      <a:pPr marL="342900" lvl="0" indent="-342900">
                        <a:buFont typeface="+mj-lt"/>
                        <a:buAutoNum type="arabicPeriod" startAt="2"/>
                      </a:pPr>
                      <a:r>
                        <a:rPr lang="en-AU" sz="1300" kern="1200" dirty="0">
                          <a:solidFill>
                            <a:schemeClr val="bg1">
                              <a:lumMod val="85000"/>
                            </a:schemeClr>
                          </a:solidFill>
                          <a:effectLst/>
                          <a:latin typeface="Arial" panose="020B0604020202020204" pitchFamily="34" charset="0"/>
                          <a:ea typeface="+mn-ea"/>
                          <a:cs typeface="Arial" panose="020B0604020202020204" pitchFamily="34" charset="0"/>
                        </a:rPr>
                        <a:t>read an unfamiliar text (informative or imaginative) by:</a:t>
                      </a:r>
                    </a:p>
                    <a:p>
                      <a:pPr marL="541338" lvl="1" indent="-201613" algn="l" rtl="0" fontAlgn="base">
                        <a:buFont typeface="Arial" panose="020B0604020202020204" pitchFamily="34" charset="0"/>
                        <a:buChar char="•"/>
                      </a:pPr>
                      <a:r>
                        <a:rPr lang="en-US" sz="1300" b="0" i="0" dirty="0">
                          <a:solidFill>
                            <a:schemeClr val="bg1">
                              <a:lumMod val="85000"/>
                            </a:schemeClr>
                          </a:solidFill>
                          <a:effectLst/>
                          <a:latin typeface="Arial" panose="020B0604020202020204" pitchFamily="34" charset="0"/>
                        </a:rPr>
                        <a:t>​blending short vowels, common long vowels, consonants, and digraphs to read one-syllable words </a:t>
                      </a:r>
                    </a:p>
                    <a:p>
                      <a:pPr marL="541338" lvl="1" indent="-201613" algn="l" rtl="0" fontAlgn="base">
                        <a:buFont typeface="Arial" panose="020B0604020202020204" pitchFamily="34" charset="0"/>
                        <a:buChar char="•"/>
                      </a:pPr>
                      <a:r>
                        <a:rPr lang="en-US" sz="1300" b="0" i="0" dirty="0">
                          <a:solidFill>
                            <a:schemeClr val="bg1">
                              <a:lumMod val="85000"/>
                            </a:schemeClr>
                          </a:solidFill>
                          <a:effectLst/>
                          <a:latin typeface="Arial" panose="020B0604020202020204" pitchFamily="34" charset="0"/>
                        </a:rPr>
                        <a:t>​reading one- and two-syllable words with common letter patterns </a:t>
                      </a:r>
                    </a:p>
                    <a:p>
                      <a:pPr marL="541338" lvl="1" indent="-201613" algn="l" rtl="0" fontAlgn="base">
                        <a:buFont typeface="Arial" panose="020B0604020202020204" pitchFamily="34" charset="0"/>
                        <a:buChar char="•"/>
                      </a:pPr>
                      <a:r>
                        <a:rPr lang="en-US" sz="1300" b="0" i="0" dirty="0">
                          <a:solidFill>
                            <a:schemeClr val="bg1">
                              <a:lumMod val="85000"/>
                            </a:schemeClr>
                          </a:solidFill>
                          <a:effectLst/>
                          <a:latin typeface="Arial" panose="020B0604020202020204" pitchFamily="34" charset="0"/>
                        </a:rPr>
                        <a:t>​reading high-frequency words </a:t>
                      </a:r>
                    </a:p>
                    <a:p>
                      <a:pPr marL="541338" lvl="1" indent="-201613" algn="l" rtl="0" fontAlgn="base">
                        <a:buFont typeface="Arial" panose="020B0604020202020204" pitchFamily="34" charset="0"/>
                        <a:buChar char="•"/>
                      </a:pPr>
                      <a:r>
                        <a:rPr lang="en-US" sz="1300" b="0" i="0" dirty="0">
                          <a:solidFill>
                            <a:schemeClr val="bg1">
                              <a:lumMod val="85000"/>
                            </a:schemeClr>
                          </a:solidFill>
                          <a:effectLst/>
                          <a:latin typeface="Arial" panose="020B0604020202020204" pitchFamily="34" charset="0"/>
                        </a:rPr>
                        <a:t>​using sentence boundary punctuation to support phrasing and fluency </a:t>
                      </a:r>
                    </a:p>
                    <a:p>
                      <a:pPr marL="342900" indent="-342900" algn="l" rtl="0" fontAlgn="base">
                        <a:buFont typeface="+mj-lt"/>
                        <a:buAutoNum type="arabicPeriod" startAt="3"/>
                      </a:pPr>
                      <a:r>
                        <a:rPr lang="en-US" sz="1300" kern="1200" dirty="0">
                          <a:solidFill>
                            <a:schemeClr val="bg1">
                              <a:lumMod val="85000"/>
                            </a:schemeClr>
                          </a:solidFill>
                          <a:effectLst/>
                          <a:latin typeface="Arial" panose="020B0604020202020204" pitchFamily="34" charset="0"/>
                          <a:ea typeface="+mn-ea"/>
                          <a:cs typeface="Arial" panose="020B0604020202020204" pitchFamily="34" charset="0"/>
                        </a:rPr>
                        <a:t>monitor</a:t>
                      </a:r>
                      <a:r>
                        <a:rPr lang="en-US" sz="1300" b="0" i="0" dirty="0">
                          <a:solidFill>
                            <a:schemeClr val="bg1">
                              <a:lumMod val="85000"/>
                            </a:schemeClr>
                          </a:solidFill>
                          <a:effectLst/>
                          <a:latin typeface="Arial" panose="020B0604020202020204" pitchFamily="34" charset="0"/>
                        </a:rPr>
                        <a:t> their own reading and, if needed, use self-correction strategies. </a:t>
                      </a:r>
                    </a:p>
                    <a:p>
                      <a:pPr marL="342900" indent="-342900" algn="l" rtl="0" fontAlgn="base">
                        <a:buFont typeface="+mj-lt"/>
                        <a:buAutoNum type="arabicPeriod" startAt="4"/>
                      </a:pPr>
                      <a:r>
                        <a:rPr lang="en-US" sz="1300" b="0" i="0" dirty="0">
                          <a:solidFill>
                            <a:schemeClr val="tx1"/>
                          </a:solidFill>
                          <a:effectLst/>
                          <a:latin typeface="Arial" panose="020B0604020202020204" pitchFamily="34" charset="0"/>
                        </a:rPr>
                        <a:t>answer questions about the structure, language (e.g. vocabulary), and visual features (e.g. images, illustrations, diagrams) of the text.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AU" sz="1300" u="none" kern="1200" noProof="0" dirty="0">
                          <a:solidFill>
                            <a:schemeClr val="bg1">
                              <a:lumMod val="85000"/>
                            </a:schemeClr>
                          </a:solidFill>
                          <a:effectLst/>
                          <a:latin typeface="Arial" panose="020B0604020202020204" pitchFamily="34" charset="0"/>
                          <a:ea typeface="Arial" panose="020B0604020202020204" pitchFamily="34" charset="0"/>
                          <a:cs typeface="Times New Roman" panose="02020603050405020304" pitchFamily="18" charset="0"/>
                        </a:rPr>
                        <a:t>They read, view and comprehend texts, monitoring meaning and making connections between the depiction of characters, settings and events, and to personal experiences. </a:t>
                      </a:r>
                      <a:r>
                        <a:rPr kumimoji="0" lang="en-AU" sz="1300" b="0" i="0" u="none" strike="noStrike" kern="1200" cap="none" spc="0" normalizeH="0" baseline="0" noProof="0" dirty="0">
                          <a:ln>
                            <a:noFill/>
                          </a:ln>
                          <a:solidFill>
                            <a:schemeClr val="tx1"/>
                          </a:solidFill>
                          <a:effectLst/>
                          <a:highlight>
                            <a:srgbClr val="C1F0FF"/>
                          </a:highlight>
                          <a:uLnTx/>
                          <a:uFillTx/>
                          <a:latin typeface="Arial" panose="020B0604020202020204" pitchFamily="34" charset="0"/>
                          <a:ea typeface="Arial" panose="020B0604020202020204" pitchFamily="34" charset="0"/>
                          <a:cs typeface="+mn-cs"/>
                        </a:rPr>
                        <a:t>They identify the text structures of familiar narrative and informative texts, and their language features and visual features. </a:t>
                      </a:r>
                      <a:r>
                        <a:rPr kumimoji="0" lang="en-AU" sz="1300" b="0" i="0" u="none" strike="noStrike" kern="1200" cap="none" spc="0" normalizeH="0" baseline="0" noProof="0" dirty="0">
                          <a:ln>
                            <a:noFill/>
                          </a:ln>
                          <a:solidFill>
                            <a:schemeClr val="bg1">
                              <a:lumMod val="85000"/>
                            </a:schemeClr>
                          </a:solidFill>
                          <a:effectLst/>
                          <a:uLnTx/>
                          <a:uFillTx/>
                          <a:latin typeface="Arial" panose="020B0604020202020204" pitchFamily="34" charset="0"/>
                          <a:ea typeface="Arial" panose="020B0604020202020204" pitchFamily="34" charset="0"/>
                          <a:cs typeface="+mn-cs"/>
                        </a:rPr>
                        <a:t>They blend short vowels, common long vowels, consonants and digraphs to read one-syllable words. They read one- and two-syllable words with common letter patterns, and an increasing number of high-frequency words. They use sentence boundary punctuation to read with developing phrasing and fluency.</a:t>
                      </a:r>
                    </a:p>
                    <a:p>
                      <a:endParaRPr lang="en-AU" sz="1300" u="none" dirty="0">
                        <a:solidFill>
                          <a:schemeClr val="accent1">
                            <a:lumMod val="20000"/>
                            <a:lumOff val="8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 name="TextBox 3">
            <a:extLst>
              <a:ext uri="{FF2B5EF4-FFF2-40B4-BE49-F238E27FC236}">
                <a16:creationId xmlns:a16="http://schemas.microsoft.com/office/drawing/2014/main" id="{4B365590-B9AF-4616-94C1-FA650966730F}"/>
              </a:ext>
            </a:extLst>
          </p:cNvPr>
          <p:cNvSpPr txBox="1"/>
          <p:nvPr/>
        </p:nvSpPr>
        <p:spPr>
          <a:xfrm>
            <a:off x="185056" y="4381044"/>
            <a:ext cx="8749937" cy="338554"/>
          </a:xfrm>
          <a:prstGeom prst="rect">
            <a:avLst/>
          </a:prstGeom>
          <a:noFill/>
        </p:spPr>
        <p:txBody>
          <a:bodyPr wrap="square">
            <a:spAutoFit/>
          </a:bodyPr>
          <a:lstStyle/>
          <a:p>
            <a:r>
              <a:rPr lang="en-AU" sz="800" dirty="0">
                <a:hlinkClick r:id="rId3"/>
              </a:rPr>
              <a:t>https://www.australiancurriculum.edu.au/f-10-curriculum/learning-areas/english/foundation-year_year-1_year-2?view=quick&amp;detailed-content-descriptions=0&amp;hide-ccp=0&amp;hide-gc=0&amp;side-by-side=0&amp;strands-start-index=0&amp;subjects-start-index=ENGENGY1</a:t>
            </a:r>
            <a:r>
              <a:rPr lang="en-AU" sz="800" dirty="0"/>
              <a:t> </a:t>
            </a:r>
          </a:p>
        </p:txBody>
      </p:sp>
    </p:spTree>
    <p:extLst>
      <p:ext uri="{BB962C8B-B14F-4D97-AF65-F5344CB8AC3E}">
        <p14:creationId xmlns:p14="http://schemas.microsoft.com/office/powerpoint/2010/main" val="1216066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a:xfrm>
            <a:off x="327025" y="274637"/>
            <a:ext cx="8496000" cy="360000"/>
          </a:xfrm>
        </p:spPr>
        <p:txBody>
          <a:bodyPr>
            <a:normAutofit/>
          </a:bodyPr>
          <a:lstStyle/>
          <a:p>
            <a:r>
              <a:rPr lang="en-AU"/>
              <a:t>Alignment — task and aspects of achievement standard</a:t>
            </a:r>
            <a:endParaRPr lang="en-AU">
              <a:latin typeface="Arial"/>
              <a:cs typeface="Arial"/>
            </a:endParaRPr>
          </a:p>
        </p:txBody>
      </p:sp>
      <p:graphicFrame>
        <p:nvGraphicFramePr>
          <p:cNvPr id="2" name="Content Placeholder 3">
            <a:extLst>
              <a:ext uri="{FF2B5EF4-FFF2-40B4-BE49-F238E27FC236}">
                <a16:creationId xmlns:a16="http://schemas.microsoft.com/office/drawing/2014/main" id="{CE25A6C8-6EEB-2DFF-A072-3BE194323679}"/>
              </a:ext>
            </a:extLst>
          </p:cNvPr>
          <p:cNvGraphicFramePr>
            <a:graphicFrameLocks/>
          </p:cNvGraphicFramePr>
          <p:nvPr>
            <p:extLst>
              <p:ext uri="{D42A27DB-BD31-4B8C-83A1-F6EECF244321}">
                <p14:modId xmlns:p14="http://schemas.microsoft.com/office/powerpoint/2010/main" val="1015154479"/>
              </p:ext>
            </p:extLst>
          </p:nvPr>
        </p:nvGraphicFramePr>
        <p:xfrm>
          <a:off x="320975" y="654194"/>
          <a:ext cx="8408222" cy="3760050"/>
        </p:xfrm>
        <a:graphic>
          <a:graphicData uri="http://schemas.openxmlformats.org/drawingml/2006/table">
            <a:tbl>
              <a:tblPr firstRow="1" bandRow="1">
                <a:tableStyleId>{17292A2E-F333-43FB-9621-5CBBE7FDCDCB}</a:tableStyleId>
              </a:tblPr>
              <a:tblGrid>
                <a:gridCol w="4204111">
                  <a:extLst>
                    <a:ext uri="{9D8B030D-6E8A-4147-A177-3AD203B41FA5}">
                      <a16:colId xmlns:a16="http://schemas.microsoft.com/office/drawing/2014/main" val="20000"/>
                    </a:ext>
                  </a:extLst>
                </a:gridCol>
                <a:gridCol w="4204111">
                  <a:extLst>
                    <a:ext uri="{9D8B030D-6E8A-4147-A177-3AD203B41FA5}">
                      <a16:colId xmlns:a16="http://schemas.microsoft.com/office/drawing/2014/main" val="20001"/>
                    </a:ext>
                  </a:extLst>
                </a:gridCol>
              </a:tblGrid>
              <a:tr h="361238">
                <a:tc>
                  <a:txBody>
                    <a:bodyPr/>
                    <a:lstStyle/>
                    <a:p>
                      <a:r>
                        <a:rPr lang="en-AU" sz="1500">
                          <a:latin typeface="Arial"/>
                          <a:cs typeface="Arial"/>
                        </a:rPr>
                        <a:t>Task</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500" b="1" kern="1200" dirty="0">
                          <a:solidFill>
                            <a:schemeClr val="bg1"/>
                          </a:solidFill>
                          <a:effectLst/>
                          <a:latin typeface="Arial"/>
                          <a:ea typeface="+mn-ea"/>
                          <a:cs typeface="Arial"/>
                        </a:rPr>
                        <a:t>Aspects of achievement standard</a:t>
                      </a:r>
                      <a:endParaRPr lang="en-AU" sz="1500" dirty="0">
                        <a:latin typeface="Arial"/>
                        <a:cs typeface="Arial"/>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3398812">
                <a:tc>
                  <a:txBody>
                    <a:bodyPr/>
                    <a:lstStyle/>
                    <a:p>
                      <a:pPr lvl="0"/>
                      <a:r>
                        <a:rPr lang="en-AU" sz="1300" kern="1200" dirty="0">
                          <a:solidFill>
                            <a:schemeClr val="bg1">
                              <a:lumMod val="85000"/>
                            </a:schemeClr>
                          </a:solidFill>
                          <a:effectLst/>
                          <a:latin typeface="Arial" panose="020B0604020202020204" pitchFamily="34" charset="0"/>
                          <a:ea typeface="+mn-ea"/>
                          <a:cs typeface="Arial" panose="020B0604020202020204" pitchFamily="34" charset="0"/>
                        </a:rPr>
                        <a:t>The student will: </a:t>
                      </a:r>
                    </a:p>
                    <a:p>
                      <a:pPr marL="342900" lvl="0" indent="-342900">
                        <a:buFont typeface="+mj-lt"/>
                        <a:buAutoNum type="arabicPeriod" startAt="2"/>
                      </a:pPr>
                      <a:r>
                        <a:rPr lang="en-AU" sz="1300" kern="1200" dirty="0">
                          <a:solidFill>
                            <a:schemeClr val="bg1">
                              <a:lumMod val="85000"/>
                            </a:schemeClr>
                          </a:solidFill>
                          <a:effectLst/>
                          <a:latin typeface="Arial" panose="020B0604020202020204" pitchFamily="34" charset="0"/>
                          <a:ea typeface="+mn-ea"/>
                          <a:cs typeface="Arial" panose="020B0604020202020204" pitchFamily="34" charset="0"/>
                        </a:rPr>
                        <a:t>read an unfamiliar text (informative or imaginative) by:</a:t>
                      </a:r>
                    </a:p>
                    <a:p>
                      <a:pPr marL="541338" lvl="1" indent="-201613" algn="l" rtl="0" fontAlgn="base">
                        <a:buFont typeface="Arial" panose="020B0604020202020204" pitchFamily="34" charset="0"/>
                        <a:buChar char="•"/>
                      </a:pPr>
                      <a:r>
                        <a:rPr lang="en-US" sz="1300" b="0" i="0" dirty="0">
                          <a:solidFill>
                            <a:schemeClr val="bg1">
                              <a:lumMod val="85000"/>
                            </a:schemeClr>
                          </a:solidFill>
                          <a:effectLst/>
                          <a:latin typeface="Arial" panose="020B0604020202020204" pitchFamily="34" charset="0"/>
                        </a:rPr>
                        <a:t>​</a:t>
                      </a:r>
                      <a:r>
                        <a:rPr lang="en-US" sz="1300" b="0" i="0" dirty="0">
                          <a:solidFill>
                            <a:schemeClr val="tx1"/>
                          </a:solidFill>
                          <a:effectLst/>
                          <a:latin typeface="Arial" panose="020B0604020202020204" pitchFamily="34" charset="0"/>
                        </a:rPr>
                        <a:t>blending short vowels, common long vowels, consonants, and digraphs to read one-syllable words </a:t>
                      </a:r>
                    </a:p>
                    <a:p>
                      <a:pPr marL="541338" lvl="1" indent="-201613" algn="l" rtl="0" fontAlgn="base">
                        <a:buFont typeface="Arial" panose="020B0604020202020204" pitchFamily="34" charset="0"/>
                        <a:buChar char="•"/>
                      </a:pPr>
                      <a:r>
                        <a:rPr lang="en-US" sz="1300" b="0" i="0" dirty="0">
                          <a:solidFill>
                            <a:schemeClr val="tx1"/>
                          </a:solidFill>
                          <a:effectLst/>
                          <a:latin typeface="Arial" panose="020B0604020202020204" pitchFamily="34" charset="0"/>
                        </a:rPr>
                        <a:t>​reading one- and two-syllable words with common letter patterns </a:t>
                      </a:r>
                    </a:p>
                    <a:p>
                      <a:pPr marL="541338" lvl="1" indent="-201613" algn="l" rtl="0" fontAlgn="base">
                        <a:buFont typeface="Arial" panose="020B0604020202020204" pitchFamily="34" charset="0"/>
                        <a:buChar char="•"/>
                      </a:pPr>
                      <a:r>
                        <a:rPr lang="en-US" sz="1300" b="0" i="0" dirty="0">
                          <a:solidFill>
                            <a:schemeClr val="tx1"/>
                          </a:solidFill>
                          <a:effectLst/>
                          <a:latin typeface="Arial" panose="020B0604020202020204" pitchFamily="34" charset="0"/>
                        </a:rPr>
                        <a:t>​reading high-frequency words </a:t>
                      </a:r>
                    </a:p>
                    <a:p>
                      <a:pPr marL="541338" lvl="1" indent="-201613" algn="l" rtl="0" fontAlgn="base">
                        <a:buFont typeface="Arial" panose="020B0604020202020204" pitchFamily="34" charset="0"/>
                        <a:buChar char="•"/>
                      </a:pPr>
                      <a:r>
                        <a:rPr lang="en-US" sz="1300" b="0" i="0" dirty="0">
                          <a:solidFill>
                            <a:schemeClr val="tx1"/>
                          </a:solidFill>
                          <a:effectLst/>
                          <a:latin typeface="Arial" panose="020B0604020202020204" pitchFamily="34" charset="0"/>
                        </a:rPr>
                        <a:t>​using sentence boundary punctuation to support phrasing and fluency </a:t>
                      </a:r>
                    </a:p>
                    <a:p>
                      <a:pPr marL="342900" indent="-342900" algn="l" rtl="0" fontAlgn="base">
                        <a:buFont typeface="+mj-lt"/>
                        <a:buAutoNum type="arabicPeriod" startAt="3"/>
                      </a:pPr>
                      <a:r>
                        <a:rPr lang="en-US" sz="1300" kern="1200" dirty="0">
                          <a:solidFill>
                            <a:schemeClr val="bg1">
                              <a:lumMod val="85000"/>
                            </a:schemeClr>
                          </a:solidFill>
                          <a:effectLst/>
                          <a:latin typeface="Arial" panose="020B0604020202020204" pitchFamily="34" charset="0"/>
                          <a:ea typeface="+mn-ea"/>
                          <a:cs typeface="Arial" panose="020B0604020202020204" pitchFamily="34" charset="0"/>
                        </a:rPr>
                        <a:t>monitor</a:t>
                      </a:r>
                      <a:r>
                        <a:rPr lang="en-US" sz="1300" b="0" i="0" dirty="0">
                          <a:solidFill>
                            <a:schemeClr val="bg1">
                              <a:lumMod val="85000"/>
                            </a:schemeClr>
                          </a:solidFill>
                          <a:effectLst/>
                          <a:latin typeface="Arial" panose="020B0604020202020204" pitchFamily="34" charset="0"/>
                        </a:rPr>
                        <a:t> their own reading and, if needed, use self-correction strategies. </a:t>
                      </a:r>
                    </a:p>
                    <a:p>
                      <a:pPr marL="342900" indent="-342900" algn="l" rtl="0" fontAlgn="base">
                        <a:buFont typeface="+mj-lt"/>
                        <a:buAutoNum type="arabicPeriod" startAt="4"/>
                      </a:pPr>
                      <a:r>
                        <a:rPr lang="en-US" sz="1300" b="0" i="0" dirty="0">
                          <a:solidFill>
                            <a:schemeClr val="bg1">
                              <a:lumMod val="85000"/>
                            </a:schemeClr>
                          </a:solidFill>
                          <a:effectLst/>
                          <a:latin typeface="Arial" panose="020B0604020202020204" pitchFamily="34" charset="0"/>
                        </a:rPr>
                        <a:t>answer questions about the structure, language (e.g. vocabulary), and visual features (e.g. images, illustrations, diagrams) of the text.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AU" sz="1300" u="none" kern="1200" noProof="0" dirty="0">
                          <a:solidFill>
                            <a:schemeClr val="bg1">
                              <a:lumMod val="85000"/>
                            </a:schemeClr>
                          </a:solidFill>
                          <a:effectLst/>
                          <a:latin typeface="Arial" panose="020B0604020202020204" pitchFamily="34" charset="0"/>
                          <a:ea typeface="Arial" panose="020B0604020202020204" pitchFamily="34" charset="0"/>
                          <a:cs typeface="Times New Roman" panose="02020603050405020304" pitchFamily="18" charset="0"/>
                        </a:rPr>
                        <a:t>They read, view and comprehend texts, monitoring meaning and making connections between the depiction of characters, settings and events, and to personal experiences. </a:t>
                      </a:r>
                      <a:r>
                        <a:rPr kumimoji="0" lang="en-AU" sz="1300" b="0" i="0" u="none" strike="noStrike" kern="1200" cap="none" spc="0" normalizeH="0" baseline="0" noProof="0" dirty="0">
                          <a:ln>
                            <a:noFill/>
                          </a:ln>
                          <a:solidFill>
                            <a:schemeClr val="bg1">
                              <a:lumMod val="85000"/>
                            </a:schemeClr>
                          </a:solidFill>
                          <a:effectLst/>
                          <a:uLnTx/>
                          <a:uFillTx/>
                          <a:latin typeface="Arial" panose="020B0604020202020204" pitchFamily="34" charset="0"/>
                          <a:ea typeface="Arial" panose="020B0604020202020204" pitchFamily="34" charset="0"/>
                          <a:cs typeface="+mn-cs"/>
                        </a:rPr>
                        <a:t>They identify the text structures of familiar narrative and informative texts, and their language features and visual features. </a:t>
                      </a:r>
                      <a:r>
                        <a:rPr kumimoji="0" lang="en-AU" sz="1300" b="0" i="0" u="none" strike="noStrike" kern="1200" cap="none" spc="0" normalizeH="0" baseline="0" noProof="0" dirty="0">
                          <a:ln>
                            <a:noFill/>
                          </a:ln>
                          <a:solidFill>
                            <a:schemeClr val="tx1"/>
                          </a:solidFill>
                          <a:effectLst/>
                          <a:highlight>
                            <a:srgbClr val="C1F0FF"/>
                          </a:highlight>
                          <a:uLnTx/>
                          <a:uFillTx/>
                          <a:latin typeface="Arial" panose="020B0604020202020204" pitchFamily="34" charset="0"/>
                          <a:ea typeface="Arial" panose="020B0604020202020204" pitchFamily="34" charset="0"/>
                          <a:cs typeface="+mn-cs"/>
                        </a:rPr>
                        <a:t>They blend short vowels, common long vowels, consonants and digraphs to read one-syllable words. They read one- and two-syllable words with common letter patterns, and an increasing number of high-frequency words. They use sentence boundary punctuation to read with developing phrasing and fluency.</a:t>
                      </a:r>
                    </a:p>
                    <a:p>
                      <a:endParaRPr lang="en-AU" sz="1300" u="none" dirty="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 name="TextBox 3">
            <a:extLst>
              <a:ext uri="{FF2B5EF4-FFF2-40B4-BE49-F238E27FC236}">
                <a16:creationId xmlns:a16="http://schemas.microsoft.com/office/drawing/2014/main" id="{0582686D-01CC-C593-74F6-34F1C779515D}"/>
              </a:ext>
            </a:extLst>
          </p:cNvPr>
          <p:cNvSpPr txBox="1"/>
          <p:nvPr/>
        </p:nvSpPr>
        <p:spPr>
          <a:xfrm>
            <a:off x="185056" y="4363626"/>
            <a:ext cx="8749937" cy="338554"/>
          </a:xfrm>
          <a:prstGeom prst="rect">
            <a:avLst/>
          </a:prstGeom>
          <a:noFill/>
        </p:spPr>
        <p:txBody>
          <a:bodyPr wrap="square">
            <a:spAutoFit/>
          </a:bodyPr>
          <a:lstStyle/>
          <a:p>
            <a:r>
              <a:rPr lang="en-AU" sz="800" dirty="0">
                <a:hlinkClick r:id="rId3"/>
              </a:rPr>
              <a:t>https://www.australiancurriculum.edu.au/f-10-curriculum/learning-areas/english/foundation-year_year-1_year-2?view=quick&amp;detailed-content-descriptions=0&amp;hide-ccp=0&amp;hide-gc=0&amp;side-by-side=0&amp;strands-start-index=0&amp;subjects-start-index=ENGENGY1</a:t>
            </a:r>
            <a:r>
              <a:rPr lang="en-AU" sz="800" dirty="0"/>
              <a:t> </a:t>
            </a:r>
          </a:p>
        </p:txBody>
      </p:sp>
    </p:spTree>
    <p:extLst>
      <p:ext uri="{BB962C8B-B14F-4D97-AF65-F5344CB8AC3E}">
        <p14:creationId xmlns:p14="http://schemas.microsoft.com/office/powerpoint/2010/main" val="1402200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8FF57-BCED-6FE8-C4FA-018F1E0D8C78}"/>
              </a:ext>
            </a:extLst>
          </p:cNvPr>
          <p:cNvSpPr>
            <a:spLocks noGrp="1"/>
          </p:cNvSpPr>
          <p:nvPr>
            <p:ph type="title"/>
          </p:nvPr>
        </p:nvSpPr>
        <p:spPr/>
        <p:txBody>
          <a:bodyPr/>
          <a:lstStyle/>
          <a:p>
            <a:r>
              <a:rPr lang="en-AU"/>
              <a:t>Opportunities to assess decoding </a:t>
            </a:r>
            <a:r>
              <a:rPr lang="en-AU" i="1"/>
              <a:t>and</a:t>
            </a:r>
            <a:r>
              <a:rPr lang="en-AU"/>
              <a:t> comprehending</a:t>
            </a:r>
          </a:p>
        </p:txBody>
      </p:sp>
      <p:sp>
        <p:nvSpPr>
          <p:cNvPr id="4" name="Rectangle 3">
            <a:extLst>
              <a:ext uri="{FF2B5EF4-FFF2-40B4-BE49-F238E27FC236}">
                <a16:creationId xmlns:a16="http://schemas.microsoft.com/office/drawing/2014/main" id="{F009952F-5A91-4A7F-E590-0518DA0CCE09}"/>
              </a:ext>
            </a:extLst>
          </p:cNvPr>
          <p:cNvSpPr/>
          <p:nvPr/>
        </p:nvSpPr>
        <p:spPr>
          <a:xfrm>
            <a:off x="3706238" y="3083668"/>
            <a:ext cx="1867711" cy="578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98595215-5A86-A415-90E1-5C14A4AD08D3}"/>
              </a:ext>
            </a:extLst>
          </p:cNvPr>
          <p:cNvSpPr/>
          <p:nvPr/>
        </p:nvSpPr>
        <p:spPr>
          <a:xfrm>
            <a:off x="3133208" y="3496120"/>
            <a:ext cx="3104305"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CDBC581B-293D-4B65-83DD-4E771C471832}"/>
              </a:ext>
            </a:extLst>
          </p:cNvPr>
          <p:cNvSpPr/>
          <p:nvPr/>
        </p:nvSpPr>
        <p:spPr>
          <a:xfrm>
            <a:off x="3234556" y="3342370"/>
            <a:ext cx="3289738" cy="475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997C28FE-1347-BF7F-F8FA-3432DE60F704}"/>
              </a:ext>
            </a:extLst>
          </p:cNvPr>
          <p:cNvSpPr/>
          <p:nvPr/>
        </p:nvSpPr>
        <p:spPr>
          <a:xfrm>
            <a:off x="3146059" y="3629302"/>
            <a:ext cx="2440741" cy="380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13" name="Content Placeholder 3">
            <a:extLst>
              <a:ext uri="{FF2B5EF4-FFF2-40B4-BE49-F238E27FC236}">
                <a16:creationId xmlns:a16="http://schemas.microsoft.com/office/drawing/2014/main" id="{650B69FD-0E10-6DA8-9D8E-CF8A5E370495}"/>
              </a:ext>
            </a:extLst>
          </p:cNvPr>
          <p:cNvGraphicFramePr>
            <a:graphicFrameLocks/>
          </p:cNvGraphicFramePr>
          <p:nvPr>
            <p:extLst>
              <p:ext uri="{D42A27DB-BD31-4B8C-83A1-F6EECF244321}">
                <p14:modId xmlns:p14="http://schemas.microsoft.com/office/powerpoint/2010/main" val="57178097"/>
              </p:ext>
            </p:extLst>
          </p:nvPr>
        </p:nvGraphicFramePr>
        <p:xfrm>
          <a:off x="1671476" y="937379"/>
          <a:ext cx="5389905" cy="2880304"/>
        </p:xfrm>
        <a:graphic>
          <a:graphicData uri="http://schemas.openxmlformats.org/drawingml/2006/table">
            <a:tbl>
              <a:tblPr firstRow="1" bandRow="1">
                <a:tableStyleId>{17292A2E-F333-43FB-9621-5CBBE7FDCDCB}</a:tableStyleId>
              </a:tblPr>
              <a:tblGrid>
                <a:gridCol w="5389905">
                  <a:extLst>
                    <a:ext uri="{9D8B030D-6E8A-4147-A177-3AD203B41FA5}">
                      <a16:colId xmlns:a16="http://schemas.microsoft.com/office/drawing/2014/main" val="20001"/>
                    </a:ext>
                  </a:extLst>
                </a:gridCol>
              </a:tblGrid>
              <a:tr h="272773">
                <a:tc>
                  <a:txBody>
                    <a:bodyPr/>
                    <a:lstStyle/>
                    <a:p>
                      <a:r>
                        <a:rPr lang="en-AU" sz="1500" b="1" kern="1200" dirty="0">
                          <a:solidFill>
                            <a:schemeClr val="bg1"/>
                          </a:solidFill>
                          <a:effectLst/>
                          <a:latin typeface="Arial"/>
                          <a:ea typeface="+mn-ea"/>
                          <a:cs typeface="Arial"/>
                        </a:rPr>
                        <a:t>Aspects of achievement standard</a:t>
                      </a:r>
                      <a:endParaRPr lang="en-AU" sz="1500" dirty="0">
                        <a:latin typeface="Arial"/>
                        <a:cs typeface="Arial"/>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580898">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AU" sz="1500" u="none" kern="1200" noProof="0" dirty="0">
                          <a:solidFill>
                            <a:srgbClr val="000000"/>
                          </a:solidFill>
                          <a:effectLst/>
                          <a:highlight>
                            <a:srgbClr val="C1F0FF"/>
                          </a:highlight>
                          <a:latin typeface="Arial" panose="020B0604020202020204" pitchFamily="34" charset="0"/>
                          <a:ea typeface="Arial" panose="020B0604020202020204" pitchFamily="34" charset="0"/>
                          <a:cs typeface="Times New Roman" panose="02020603050405020304" pitchFamily="18" charset="0"/>
                        </a:rPr>
                        <a:t>They read,</a:t>
                      </a:r>
                      <a:r>
                        <a:rPr lang="en-AU" sz="1500" u="none" kern="1200" noProof="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AU" sz="1500" u="none" kern="1200" noProof="0" dirty="0">
                          <a:solidFill>
                            <a:schemeClr val="bg1">
                              <a:lumMod val="85000"/>
                            </a:schemeClr>
                          </a:solidFill>
                          <a:effectLst/>
                          <a:latin typeface="Arial" panose="020B0604020202020204" pitchFamily="34" charset="0"/>
                          <a:ea typeface="Arial" panose="020B0604020202020204" pitchFamily="34" charset="0"/>
                          <a:cs typeface="Times New Roman" panose="02020603050405020304" pitchFamily="18" charset="0"/>
                        </a:rPr>
                        <a:t>view </a:t>
                      </a:r>
                      <a:r>
                        <a:rPr lang="en-AU" sz="1500" u="none" kern="1200" noProof="0" dirty="0">
                          <a:solidFill>
                            <a:schemeClr val="tx1"/>
                          </a:solidFill>
                          <a:effectLst/>
                          <a:highlight>
                            <a:srgbClr val="C1F0FF"/>
                          </a:highlight>
                          <a:latin typeface="Arial" panose="020B0604020202020204" pitchFamily="34" charset="0"/>
                          <a:ea typeface="Arial" panose="020B0604020202020204" pitchFamily="34" charset="0"/>
                          <a:cs typeface="Times New Roman" panose="02020603050405020304" pitchFamily="18" charset="0"/>
                        </a:rPr>
                        <a:t>and comprehend texts, monitoring meaning</a:t>
                      </a:r>
                      <a:r>
                        <a:rPr lang="en-AU" sz="1500" u="none" kern="1200" noProof="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r>
                        <a:rPr lang="en-AU" sz="1500" u="none" kern="1200" noProof="0" dirty="0">
                          <a:solidFill>
                            <a:schemeClr val="tx1"/>
                          </a:solidFill>
                          <a:effectLst/>
                          <a:highlight>
                            <a:srgbClr val="C1F0FF"/>
                          </a:highlight>
                          <a:latin typeface="Arial" panose="020B0604020202020204" pitchFamily="34" charset="0"/>
                          <a:ea typeface="Arial" panose="020B0604020202020204" pitchFamily="34" charset="0"/>
                          <a:cs typeface="Times New Roman" panose="02020603050405020304" pitchFamily="18" charset="0"/>
                        </a:rPr>
                        <a:t>and making connections between the depiction of characters, settings and events, and to personal experiences.</a:t>
                      </a:r>
                      <a:r>
                        <a:rPr lang="en-AU" sz="1500" u="none" kern="1200" noProof="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r>
                        <a:rPr kumimoji="0" lang="en-AU" sz="1500" b="0" i="0" u="none" strike="noStrike" kern="1200" cap="none" spc="0" normalizeH="0" baseline="0" noProof="0" dirty="0">
                          <a:ln>
                            <a:noFill/>
                          </a:ln>
                          <a:solidFill>
                            <a:schemeClr val="bg1">
                              <a:lumMod val="85000"/>
                            </a:schemeClr>
                          </a:solidFill>
                          <a:effectLst/>
                          <a:uLnTx/>
                          <a:uFillTx/>
                          <a:latin typeface="Arial" panose="020B0604020202020204" pitchFamily="34" charset="0"/>
                          <a:ea typeface="Arial" panose="020B0604020202020204" pitchFamily="34" charset="0"/>
                          <a:cs typeface="+mn-cs"/>
                        </a:rPr>
                        <a:t>They identify the text structures of familiar narrative and informative texts, and their language features and visual features. They blend short vowels, common long vowels, consonants and digraphs to read one-syllable words. They read one- and two-syllable words with common letter patterns, and an increasing number of high-frequency words. They use sentence boundary punctuation to read with developing phrasing and fluency.</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TextBox 2">
            <a:extLst>
              <a:ext uri="{FF2B5EF4-FFF2-40B4-BE49-F238E27FC236}">
                <a16:creationId xmlns:a16="http://schemas.microsoft.com/office/drawing/2014/main" id="{56114FBD-E7AF-3E35-71E6-18A14D33D6CC}"/>
              </a:ext>
            </a:extLst>
          </p:cNvPr>
          <p:cNvSpPr txBox="1"/>
          <p:nvPr/>
        </p:nvSpPr>
        <p:spPr>
          <a:xfrm>
            <a:off x="185056" y="4354917"/>
            <a:ext cx="8749937" cy="338554"/>
          </a:xfrm>
          <a:prstGeom prst="rect">
            <a:avLst/>
          </a:prstGeom>
          <a:noFill/>
        </p:spPr>
        <p:txBody>
          <a:bodyPr wrap="square">
            <a:spAutoFit/>
          </a:bodyPr>
          <a:lstStyle/>
          <a:p>
            <a:r>
              <a:rPr lang="en-AU" sz="800" dirty="0">
                <a:hlinkClick r:id="rId3"/>
              </a:rPr>
              <a:t>https://www.australiancurriculum.edu.au/f-10-curriculum/learning-areas/english/foundation-year_year-1_year-2?view=quick&amp;detailed-content-descriptions=0&amp;hide-ccp=0&amp;hide-gc=0&amp;side-by-side=0&amp;strands-start-index=0&amp;subjects-start-index=ENGENGY1</a:t>
            </a:r>
            <a:r>
              <a:rPr lang="en-AU" sz="800" dirty="0"/>
              <a:t> </a:t>
            </a:r>
          </a:p>
        </p:txBody>
      </p:sp>
    </p:spTree>
    <p:extLst>
      <p:ext uri="{BB962C8B-B14F-4D97-AF65-F5344CB8AC3E}">
        <p14:creationId xmlns:p14="http://schemas.microsoft.com/office/powerpoint/2010/main" val="694642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85EFC-D89E-ACEE-58E0-2DD0436E5638}"/>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FBC4C5D-4E83-E183-B3FA-79E9167FB819}"/>
              </a:ext>
            </a:extLst>
          </p:cNvPr>
          <p:cNvSpPr>
            <a:spLocks noGrp="1"/>
          </p:cNvSpPr>
          <p:nvPr>
            <p:ph sz="half" idx="1"/>
          </p:nvPr>
        </p:nvSpPr>
        <p:spPr>
          <a:xfrm>
            <a:off x="327025" y="771551"/>
            <a:ext cx="3354021" cy="3708000"/>
          </a:xfrm>
        </p:spPr>
        <p:txBody>
          <a:bodyPr vert="horz" lIns="0" tIns="0" rIns="0" bIns="0" rtlCol="0" anchor="t">
            <a:normAutofit/>
          </a:bodyPr>
          <a:lstStyle/>
          <a:p>
            <a:r>
              <a:rPr lang="en-AU" dirty="0">
                <a:latin typeface="Arial"/>
                <a:cs typeface="Arial"/>
              </a:rPr>
              <a:t>To understand ways to plan for assessing reading in Prep–Year 2 using the Australian Curriculum v9.0: English.</a:t>
            </a:r>
            <a:endParaRPr lang="en-AU" dirty="0"/>
          </a:p>
        </p:txBody>
      </p:sp>
      <p:sp>
        <p:nvSpPr>
          <p:cNvPr id="5" name="Content Placeholder 4">
            <a:extLst>
              <a:ext uri="{FF2B5EF4-FFF2-40B4-BE49-F238E27FC236}">
                <a16:creationId xmlns:a16="http://schemas.microsoft.com/office/drawing/2014/main" id="{5BA13EAD-7285-3651-AB69-D62FD7EFEFC9}"/>
              </a:ext>
            </a:extLst>
          </p:cNvPr>
          <p:cNvSpPr>
            <a:spLocks noGrp="1"/>
          </p:cNvSpPr>
          <p:nvPr>
            <p:ph sz="half" idx="2"/>
          </p:nvPr>
        </p:nvSpPr>
        <p:spPr>
          <a:xfrm>
            <a:off x="4402017" y="771551"/>
            <a:ext cx="4507519" cy="3708000"/>
          </a:xfrm>
        </p:spPr>
        <p:txBody>
          <a:bodyPr vert="horz" lIns="0" tIns="0" rIns="0" bIns="0" rtlCol="0" anchor="t">
            <a:normAutofit/>
          </a:bodyPr>
          <a:lstStyle/>
          <a:p>
            <a:r>
              <a:rPr lang="en-AU" dirty="0"/>
              <a:t>You will know you are successful if you:</a:t>
            </a:r>
          </a:p>
          <a:p>
            <a:pPr marL="342900" indent="-342900">
              <a:buFont typeface="Arial" panose="020B0604020202020204" pitchFamily="34" charset="0"/>
              <a:buChar char="•"/>
            </a:pPr>
            <a:r>
              <a:rPr lang="en-AU" dirty="0">
                <a:ea typeface="Calibri" panose="020F0502020204030204" pitchFamily="34" charset="0"/>
              </a:rPr>
              <a:t>c</a:t>
            </a:r>
            <a:r>
              <a:rPr lang="en-AU" dirty="0">
                <a:effectLst/>
                <a:ea typeface="Calibri" panose="020F0502020204030204" pitchFamily="34" charset="0"/>
              </a:rPr>
              <a:t>an understand the Australian Curriculum v9.0: English achievement standard </a:t>
            </a:r>
          </a:p>
          <a:p>
            <a:pPr marL="342900" indent="-342900">
              <a:buFont typeface="Arial" panose="020B0604020202020204" pitchFamily="34" charset="0"/>
              <a:buChar char="•"/>
            </a:pPr>
            <a:r>
              <a:rPr lang="en-AU" dirty="0">
                <a:effectLst/>
                <a:ea typeface="Calibri" panose="020F0502020204030204" pitchFamily="34" charset="0"/>
              </a:rPr>
              <a:t>are more familiar with ways to plan for assessing reading using</a:t>
            </a:r>
            <a:r>
              <a:rPr lang="en-AU" b="1" dirty="0">
                <a:effectLst/>
                <a:ea typeface="Calibri" panose="020F0502020204030204" pitchFamily="34" charset="0"/>
              </a:rPr>
              <a:t> </a:t>
            </a:r>
            <a:r>
              <a:rPr lang="en-AU" dirty="0">
                <a:effectLst/>
                <a:ea typeface="Calibri" panose="020F0502020204030204" pitchFamily="34" charset="0"/>
              </a:rPr>
              <a:t>the Australian Curriculum </a:t>
            </a:r>
            <a:r>
              <a:rPr lang="en-AU" dirty="0">
                <a:ea typeface="Calibri" panose="020F0502020204030204" pitchFamily="34" charset="0"/>
              </a:rPr>
              <a:t>v9.0</a:t>
            </a:r>
            <a:r>
              <a:rPr lang="en-AU" dirty="0">
                <a:effectLst/>
                <a:ea typeface="Calibri" panose="020F0502020204030204" pitchFamily="34" charset="0"/>
              </a:rPr>
              <a:t>: </a:t>
            </a:r>
            <a:r>
              <a:rPr lang="en-AU" dirty="0">
                <a:ea typeface="Calibri" panose="020F0502020204030204" pitchFamily="34" charset="0"/>
              </a:rPr>
              <a:t>English.</a:t>
            </a:r>
            <a:endParaRPr lang="en-AU" dirty="0"/>
          </a:p>
          <a:p>
            <a:pPr marL="342900" indent="-342900">
              <a:buFont typeface="Arial" panose="020B0604020202020204" pitchFamily="34" charset="0"/>
              <a:buChar char="•"/>
            </a:pPr>
            <a:endParaRPr lang="en-AU" dirty="0"/>
          </a:p>
        </p:txBody>
      </p:sp>
      <p:cxnSp>
        <p:nvCxnSpPr>
          <p:cNvPr id="6" name="Straight Connector 5">
            <a:extLst>
              <a:ext uri="{FF2B5EF4-FFF2-40B4-BE49-F238E27FC236}">
                <a16:creationId xmlns:a16="http://schemas.microsoft.com/office/drawing/2014/main" id="{E23AB2C7-FE49-5710-D31A-BBCB9F52EEA5}"/>
              </a:ext>
            </a:extLst>
          </p:cNvPr>
          <p:cNvCxnSpPr>
            <a:cxnSpLocks/>
          </p:cNvCxnSpPr>
          <p:nvPr/>
        </p:nvCxnSpPr>
        <p:spPr>
          <a:xfrm>
            <a:off x="3959968" y="780177"/>
            <a:ext cx="0" cy="3472203"/>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22">
            <a:extLst>
              <a:ext uri="{FF2B5EF4-FFF2-40B4-BE49-F238E27FC236}">
                <a16:creationId xmlns:a16="http://schemas.microsoft.com/office/drawing/2014/main" id="{1294DF27-1009-CBAC-B09F-45E816DA36BA}"/>
              </a:ext>
            </a:extLst>
          </p:cNvPr>
          <p:cNvSpPr>
            <a:spLocks noGrp="1"/>
          </p:cNvSpPr>
          <p:nvPr>
            <p:ph type="title"/>
          </p:nvPr>
        </p:nvSpPr>
        <p:spPr>
          <a:xfrm>
            <a:off x="327025" y="274637"/>
            <a:ext cx="2300759" cy="360000"/>
          </a:xfrm>
        </p:spPr>
        <p:txBody>
          <a:bodyPr/>
          <a:lstStyle/>
          <a:p>
            <a:r>
              <a:rPr lang="en-AU" dirty="0"/>
              <a:t>Learning goal</a:t>
            </a:r>
          </a:p>
        </p:txBody>
      </p:sp>
      <p:sp>
        <p:nvSpPr>
          <p:cNvPr id="3" name="Title 22">
            <a:extLst>
              <a:ext uri="{FF2B5EF4-FFF2-40B4-BE49-F238E27FC236}">
                <a16:creationId xmlns:a16="http://schemas.microsoft.com/office/drawing/2014/main" id="{02BC4CBA-1A6A-FD74-7939-5406D6C5CEC8}"/>
              </a:ext>
            </a:extLst>
          </p:cNvPr>
          <p:cNvSpPr txBox="1">
            <a:spLocks/>
          </p:cNvSpPr>
          <p:nvPr/>
        </p:nvSpPr>
        <p:spPr>
          <a:xfrm>
            <a:off x="4421864" y="268298"/>
            <a:ext cx="2520282" cy="36000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24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Success criteria</a:t>
            </a:r>
          </a:p>
        </p:txBody>
      </p:sp>
    </p:spTree>
    <p:extLst>
      <p:ext uri="{BB962C8B-B14F-4D97-AF65-F5344CB8AC3E}">
        <p14:creationId xmlns:p14="http://schemas.microsoft.com/office/powerpoint/2010/main" val="726422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Acknowledgments</a:t>
            </a:r>
          </a:p>
        </p:txBody>
      </p:sp>
      <p:sp>
        <p:nvSpPr>
          <p:cNvPr id="3" name="Content Placeholder 2"/>
          <p:cNvSpPr>
            <a:spLocks noGrp="1"/>
          </p:cNvSpPr>
          <p:nvPr>
            <p:ph idx="1"/>
          </p:nvPr>
        </p:nvSpPr>
        <p:spPr/>
        <p:txBody>
          <a:bodyPr>
            <a:noAutofit/>
          </a:bodyPr>
          <a:lstStyle/>
          <a:p>
            <a:pPr fontAlgn="auto">
              <a:lnSpc>
                <a:spcPct val="110000"/>
              </a:lnSpc>
              <a:spcAft>
                <a:spcPts val="0"/>
              </a:spcAft>
            </a:pPr>
            <a:r>
              <a:rPr lang="en-US" sz="1100" dirty="0"/>
              <a:t>Third-party copyright material, and QCAA material not covered by the CC BY </a:t>
            </a:r>
            <a:r>
              <a:rPr lang="en-US" sz="1100" dirty="0" err="1"/>
              <a:t>licence</a:t>
            </a:r>
            <a:r>
              <a:rPr lang="en-US" sz="1100" dirty="0"/>
              <a:t> is listed below:</a:t>
            </a:r>
          </a:p>
          <a:p>
            <a:pPr marL="288000" indent="-288000" fontAlgn="auto">
              <a:spcAft>
                <a:spcPts val="0"/>
              </a:spcAft>
              <a:buFont typeface="+mj-lt"/>
              <a:buAutoNum type="arabicPeriod"/>
            </a:pPr>
            <a:r>
              <a:rPr lang="en-US" sz="1100" dirty="0">
                <a:solidFill>
                  <a:srgbClr val="111111"/>
                </a:solidFill>
                <a:ea typeface="Times New Roman" panose="02020603050405020304" pitchFamily="18" charset="0"/>
              </a:rPr>
              <a:t>Queensland Government coat of arms, and the QCAA and QSA trademarks may not be reproduced without permission.</a:t>
            </a:r>
          </a:p>
          <a:p>
            <a:pPr marL="288000" indent="-288000">
              <a:buFont typeface="+mj-lt"/>
              <a:buAutoNum type="arabicPeriod"/>
            </a:pPr>
            <a:r>
              <a:rPr lang="en-US" sz="1100" dirty="0">
                <a:solidFill>
                  <a:srgbClr val="111111"/>
                </a:solidFill>
                <a:ea typeface="Times New Roman" panose="02020603050405020304" pitchFamily="18" charset="0"/>
              </a:rPr>
              <a:t>Acknowledgment of Country artwork (2023) ‘Growth through Learning’ by </a:t>
            </a:r>
            <a:r>
              <a:rPr lang="en-US" sz="1100" dirty="0" err="1">
                <a:solidFill>
                  <a:srgbClr val="111111"/>
                </a:solidFill>
                <a:ea typeface="Times New Roman" panose="02020603050405020304" pitchFamily="18" charset="0"/>
              </a:rPr>
              <a:t>Chern’ee</a:t>
            </a:r>
            <a:r>
              <a:rPr lang="en-US" sz="1100" dirty="0">
                <a:solidFill>
                  <a:srgbClr val="111111"/>
                </a:solidFill>
                <a:ea typeface="Times New Roman" panose="02020603050405020304" pitchFamily="18" charset="0"/>
              </a:rPr>
              <a:t>, Brooke and Jesse Sutton, </a:t>
            </a:r>
            <a:r>
              <a:rPr lang="en-US" sz="1100" dirty="0" err="1">
                <a:solidFill>
                  <a:srgbClr val="111111"/>
                </a:solidFill>
                <a:ea typeface="Times New Roman" panose="02020603050405020304" pitchFamily="18" charset="0"/>
              </a:rPr>
              <a:t>Kalkadoon</a:t>
            </a:r>
            <a:r>
              <a:rPr lang="en-US" sz="1100" dirty="0">
                <a:solidFill>
                  <a:srgbClr val="111111"/>
                </a:solidFill>
                <a:ea typeface="Times New Roman" panose="02020603050405020304" pitchFamily="18" charset="0"/>
              </a:rPr>
              <a:t>. </a:t>
            </a:r>
            <a:r>
              <a:rPr lang="en-US" sz="1100" dirty="0">
                <a:solidFill>
                  <a:srgbClr val="111111"/>
                </a:solidFill>
                <a:ea typeface="Times New Roman" panose="02020603050405020304" pitchFamily="18" charset="0"/>
                <a:hlinkClick r:id="rId3"/>
              </a:rPr>
              <a:t>www.cherneesutton.com.au</a:t>
            </a:r>
            <a:endParaRPr lang="en-US" sz="1100" dirty="0">
              <a:solidFill>
                <a:srgbClr val="111111"/>
              </a:solidFill>
              <a:ea typeface="Times New Roman" panose="02020603050405020304" pitchFamily="18" charset="0"/>
            </a:endParaRPr>
          </a:p>
          <a:p>
            <a:pPr marL="288000" indent="-288000">
              <a:buFont typeface="+mj-lt"/>
              <a:buAutoNum type="arabicPeriod"/>
            </a:pPr>
            <a:r>
              <a:rPr lang="en-US" sz="1100" dirty="0"/>
              <a:t>Student and staff images have been used with permission</a:t>
            </a:r>
          </a:p>
          <a:p>
            <a:pPr marL="288000" indent="-288000">
              <a:buFont typeface="+mj-lt"/>
              <a:buAutoNum type="arabicPeriod"/>
            </a:pPr>
            <a:r>
              <a:rPr lang="en-AU" sz="1100" dirty="0">
                <a:solidFill>
                  <a:srgbClr val="111111"/>
                </a:solidFill>
                <a:ea typeface="Times New Roman" panose="02020603050405020304" pitchFamily="18" charset="0"/>
              </a:rPr>
              <a:t>Unless otherwise indicated, material from Australian Curriculum is © ACARA 2010–present, licensed </a:t>
            </a:r>
            <a:r>
              <a:rPr lang="en-AU" sz="1100" u="sng" dirty="0">
                <a:solidFill>
                  <a:srgbClr val="2D7FF9"/>
                </a:solidFill>
                <a:ea typeface="Times New Roman" panose="02020603050405020304" pitchFamily="18" charset="0"/>
                <a:hlinkClick r:id="rId4"/>
              </a:rPr>
              <a:t>CC BY 4.0</a:t>
            </a:r>
            <a:r>
              <a:rPr lang="en-AU" sz="1100" dirty="0">
                <a:solidFill>
                  <a:srgbClr val="111111"/>
                </a:solidFill>
                <a:ea typeface="Times New Roman" panose="02020603050405020304" pitchFamily="18" charset="0"/>
              </a:rPr>
              <a:t>. For the latest information and additional terms of use, see the </a:t>
            </a:r>
            <a:r>
              <a:rPr lang="en-AU" sz="1100" u="sng" dirty="0">
                <a:solidFill>
                  <a:srgbClr val="2D7FF9"/>
                </a:solidFill>
                <a:ea typeface="Times New Roman" panose="02020603050405020304" pitchFamily="18" charset="0"/>
                <a:hlinkClick r:id="rId5"/>
              </a:rPr>
              <a:t>Australian Curriculum website</a:t>
            </a:r>
            <a:r>
              <a:rPr lang="en-AU" sz="1100" dirty="0">
                <a:solidFill>
                  <a:srgbClr val="111111"/>
                </a:solidFill>
                <a:ea typeface="Times New Roman" panose="02020603050405020304" pitchFamily="18" charset="0"/>
              </a:rPr>
              <a:t> and its </a:t>
            </a:r>
            <a:r>
              <a:rPr lang="en-AU" sz="1100" u="sng" dirty="0">
                <a:solidFill>
                  <a:srgbClr val="2D7FF9"/>
                </a:solidFill>
                <a:ea typeface="Times New Roman" panose="02020603050405020304" pitchFamily="18" charset="0"/>
                <a:hlinkClick r:id="rId6"/>
              </a:rPr>
              <a:t>copyright notice</a:t>
            </a:r>
            <a:r>
              <a:rPr lang="en-US" sz="1100" dirty="0"/>
              <a:t>.</a:t>
            </a:r>
          </a:p>
          <a:p>
            <a:pPr marL="268288" fontAlgn="auto">
              <a:spcAft>
                <a:spcPts val="0"/>
              </a:spcAf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You may view, download, display, print, reproduce (such as by making photocopies) and distribute these Excluded Materials in unaltered form only for your personal, non-commercial educational purposes or for the non-commercial educational purposes of your organisation, provided that you make others aware it can only be used for these purposes and attribute ACARA as the source of the Excluded Material. For the avoidance of doubt, this means that you cannot edit, modify or adapt any of these materials, and you cannot sub-licence any of these materials to others. Apart from any uses permitted under the Copyright Act 1968 (</a:t>
            </a:r>
            <a:r>
              <a:rPr lang="en-AU" sz="1100" dirty="0" err="1">
                <a:effectLst/>
                <a:latin typeface="Arial" panose="020B0604020202020204" pitchFamily="34" charset="0"/>
                <a:ea typeface="Times New Roman" panose="02020603050405020304" pitchFamily="18" charset="0"/>
                <a:cs typeface="Times New Roman" panose="02020603050405020304" pitchFamily="18" charset="0"/>
              </a:rPr>
              <a:t>Cth</a:t>
            </a:r>
            <a:r>
              <a:rPr lang="en-AU" sz="1100" dirty="0">
                <a:effectLst/>
                <a:latin typeface="Arial" panose="020B0604020202020204" pitchFamily="34" charset="0"/>
                <a:ea typeface="Times New Roman" panose="02020603050405020304" pitchFamily="18" charset="0"/>
                <a:cs typeface="Times New Roman" panose="02020603050405020304" pitchFamily="18" charset="0"/>
              </a:rPr>
              <a:t>), and those explicitly granted above, all other rights are reserved by ACARA. If you want to use such material in a manner that is outside this restrictive licence, you must request permission from ACARA by emailing (</a:t>
            </a:r>
            <a:r>
              <a:rPr lang="en-AU" sz="1100" u="none" strike="noStrike"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7"/>
              </a:rPr>
              <a:t>copyright@acara.edu.au</a:t>
            </a:r>
            <a:r>
              <a:rPr lang="en-AU" sz="1100" dirty="0">
                <a:effectLst/>
                <a:latin typeface="Arial" panose="020B0604020202020204" pitchFamily="34" charset="0"/>
                <a:ea typeface="Times New Roman" panose="02020603050405020304" pitchFamily="18" charset="0"/>
                <a:cs typeface="Times New Roman" panose="02020603050405020304" pitchFamily="18" charset="0"/>
              </a:rPr>
              <a:t>).</a:t>
            </a:r>
          </a:p>
          <a:p>
            <a:pPr marL="244888" lvl="1" indent="-228600">
              <a:buAutoNum type="arabicPeriod" startAt="5"/>
            </a:pPr>
            <a:r>
              <a:rPr lang="en-US" sz="1100" dirty="0">
                <a:effectLst/>
              </a:rPr>
              <a:t>Education Services Australia, Literacy Hub: Literacy monitoring materials, https://www.literacyhub.edu.au/search/progress-monitoring-tools-phases-1-5 © Commonwealth of Australia, licensed CC BY 4.0. Logos have been retained in the screenshots with permission.</a:t>
            </a:r>
            <a:endParaRPr lang="en-US" sz="1200" dirty="0"/>
          </a:p>
        </p:txBody>
      </p:sp>
    </p:spTree>
    <p:extLst>
      <p:ext uri="{BB962C8B-B14F-4D97-AF65-F5344CB8AC3E}">
        <p14:creationId xmlns:p14="http://schemas.microsoft.com/office/powerpoint/2010/main" val="3691810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Acknowledgments</a:t>
            </a:r>
          </a:p>
        </p:txBody>
      </p:sp>
      <p:sp>
        <p:nvSpPr>
          <p:cNvPr id="3" name="Content Placeholder 2"/>
          <p:cNvSpPr>
            <a:spLocks noGrp="1"/>
          </p:cNvSpPr>
          <p:nvPr>
            <p:ph idx="1"/>
          </p:nvPr>
        </p:nvSpPr>
        <p:spPr>
          <a:xfrm>
            <a:off x="327025" y="706233"/>
            <a:ext cx="8496000" cy="3708000"/>
          </a:xfrm>
        </p:spPr>
        <p:txBody>
          <a:bodyPr>
            <a:noAutofit/>
          </a:bodyPr>
          <a:lstStyle/>
          <a:p>
            <a:pPr fontAlgn="auto">
              <a:lnSpc>
                <a:spcPct val="110000"/>
              </a:lnSpc>
              <a:spcAft>
                <a:spcPts val="0"/>
              </a:spcAft>
            </a:pPr>
            <a:r>
              <a:rPr lang="en-US" sz="1100" dirty="0"/>
              <a:t>Further third-party copyright material, and QCAA material not covered by the CC BY </a:t>
            </a:r>
            <a:r>
              <a:rPr lang="en-US" sz="1100" dirty="0" err="1"/>
              <a:t>licence</a:t>
            </a:r>
            <a:r>
              <a:rPr lang="en-US" sz="1100" dirty="0"/>
              <a:t> is listed below:</a:t>
            </a:r>
          </a:p>
          <a:p>
            <a:r>
              <a:rPr lang="en-AU" sz="1100" dirty="0"/>
              <a:t>6.    Image of open book: </a:t>
            </a:r>
            <a:r>
              <a:rPr lang="en-AU" sz="1100" dirty="0" err="1"/>
              <a:t>Clker</a:t>
            </a:r>
            <a:r>
              <a:rPr lang="en-AU" sz="1100" dirty="0"/>
              <a:t>-Free-Vector-Images at </a:t>
            </a:r>
            <a:r>
              <a:rPr lang="en-AU" sz="1100" dirty="0" err="1"/>
              <a:t>Pixabay</a:t>
            </a:r>
            <a:r>
              <a:rPr lang="en-AU" sz="1100" dirty="0"/>
              <a:t>, </a:t>
            </a:r>
            <a:r>
              <a:rPr lang="en-AU" sz="1100" dirty="0">
                <a:hlinkClick r:id="rId3"/>
              </a:rPr>
              <a:t>https://pixabay.com/vectors/book-open-empty-read-library-308767/</a:t>
            </a:r>
            <a:r>
              <a:rPr lang="en-AU" sz="1100" dirty="0"/>
              <a:t>. </a:t>
            </a:r>
            <a:r>
              <a:rPr lang="en-AU" sz="1100" b="0" dirty="0"/>
              <a:t>Used              under terms of </a:t>
            </a:r>
            <a:r>
              <a:rPr lang="en-AU" sz="1100" b="0" dirty="0" err="1">
                <a:hlinkClick r:id="rId4"/>
              </a:rPr>
              <a:t>Pixabay</a:t>
            </a:r>
            <a:r>
              <a:rPr lang="en-AU" sz="1100" b="0" dirty="0">
                <a:hlinkClick r:id="rId4"/>
              </a:rPr>
              <a:t> license</a:t>
            </a:r>
            <a:r>
              <a:rPr lang="en-AU" sz="1100" b="0" dirty="0"/>
              <a:t>.</a:t>
            </a:r>
            <a:r>
              <a:rPr lang="en-AU" sz="1100" dirty="0"/>
              <a:t>  </a:t>
            </a:r>
          </a:p>
          <a:p>
            <a:endParaRPr lang="en-AU" sz="1200" dirty="0"/>
          </a:p>
          <a:p>
            <a:pPr marL="288000" indent="-288000" fontAlgn="auto">
              <a:spcAft>
                <a:spcPts val="0"/>
              </a:spcAft>
              <a:buFont typeface="+mj-lt"/>
              <a:buAutoNum type="arabicPeriod" startAt="6"/>
            </a:pPr>
            <a:endParaRPr lang="en-US" sz="1200" dirty="0"/>
          </a:p>
        </p:txBody>
      </p:sp>
    </p:spTree>
    <p:extLst>
      <p:ext uri="{BB962C8B-B14F-4D97-AF65-F5344CB8AC3E}">
        <p14:creationId xmlns:p14="http://schemas.microsoft.com/office/powerpoint/2010/main" val="2531434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E40473FA-EE1A-4320-9E4F-EE3F779A53CD}"/>
              </a:ext>
            </a:extLst>
          </p:cNvPr>
          <p:cNvSpPr>
            <a:spLocks noGrp="1"/>
          </p:cNvSpPr>
          <p:nvPr>
            <p:ph sz="quarter" idx="11"/>
          </p:nvPr>
        </p:nvSpPr>
        <p:spPr/>
        <p:txBody>
          <a:bodyPr/>
          <a:lstStyle/>
          <a:p>
            <a:pPr>
              <a:spcBef>
                <a:spcPts val="0"/>
              </a:spcBef>
              <a:spcAft>
                <a:spcPts val="0"/>
              </a:spcAft>
            </a:pPr>
            <a:endParaRPr lang="en-US" sz="300" dirty="0"/>
          </a:p>
          <a:p>
            <a:pPr>
              <a:lnSpc>
                <a:spcPct val="110000"/>
              </a:lnSpc>
              <a:spcBef>
                <a:spcPts val="0"/>
              </a:spcBef>
              <a:spcAft>
                <a:spcPts val="0"/>
              </a:spcAft>
            </a:pPr>
            <a:r>
              <a:rPr lang="en-US" sz="1200" dirty="0"/>
              <a:t>                </a:t>
            </a:r>
            <a:r>
              <a:rPr lang="en-US" dirty="0"/>
              <a:t>© State of Queensland (QCAA) </a:t>
            </a:r>
            <a:r>
              <a:rPr lang="en-AU" dirty="0"/>
              <a:t>2025</a:t>
            </a:r>
          </a:p>
          <a:p>
            <a:pPr>
              <a:lnSpc>
                <a:spcPct val="110000"/>
              </a:lnSpc>
            </a:pPr>
            <a:r>
              <a:rPr lang="en-AU" b="1" spc="-20" dirty="0"/>
              <a:t>Licence</a:t>
            </a:r>
            <a:r>
              <a:rPr lang="en-AU" spc="-20" dirty="0"/>
              <a:t>: </a:t>
            </a:r>
            <a:r>
              <a:rPr lang="en-AU" spc="-20" dirty="0">
                <a:hlinkClick r:id="rId3"/>
              </a:rPr>
              <a:t>https://creativecommons.org/licenses/by/4.0</a:t>
            </a:r>
            <a:r>
              <a:rPr lang="en-AU" spc="-20" dirty="0"/>
              <a:t> </a:t>
            </a:r>
            <a:r>
              <a:rPr lang="en-AU" b="1" spc="-20" dirty="0">
                <a:solidFill>
                  <a:schemeClr val="tx2">
                    <a:lumMod val="50000"/>
                    <a:lumOff val="50000"/>
                  </a:schemeClr>
                </a:solidFill>
              </a:rPr>
              <a:t>|</a:t>
            </a:r>
            <a:r>
              <a:rPr lang="en-AU" spc="-20" dirty="0"/>
              <a:t> </a:t>
            </a:r>
            <a:r>
              <a:rPr lang="en-AU" b="1" spc="-20" dirty="0"/>
              <a:t>Copyright notice:</a:t>
            </a:r>
            <a:r>
              <a:rPr lang="en-AU" spc="-20" dirty="0"/>
              <a:t> </a:t>
            </a:r>
            <a:r>
              <a:rPr lang="en-AU" spc="-20" dirty="0">
                <a:hlinkClick r:id="rId4"/>
              </a:rPr>
              <a:t>www.qcaa.qld.edu.au/copyright</a:t>
            </a:r>
            <a:r>
              <a:rPr lang="en-AU" spc="-20" dirty="0"/>
              <a:t> — lists the full terms and conditions, which specify certain exceptions to the licence. </a:t>
            </a:r>
            <a:r>
              <a:rPr lang="en-AU" b="1" spc="-20" dirty="0">
                <a:solidFill>
                  <a:schemeClr val="tx2">
                    <a:lumMod val="50000"/>
                    <a:lumOff val="50000"/>
                  </a:schemeClr>
                </a:solidFill>
              </a:rPr>
              <a:t>|</a:t>
            </a:r>
            <a:r>
              <a:rPr lang="en-AU" spc="-20" dirty="0"/>
              <a:t> </a:t>
            </a:r>
            <a:br>
              <a:rPr lang="en-AU" spc="-20" dirty="0"/>
            </a:br>
            <a:r>
              <a:rPr lang="en-US" b="1" dirty="0"/>
              <a:t>Attribution </a:t>
            </a:r>
            <a:r>
              <a:rPr lang="en-US" dirty="0"/>
              <a:t>(include the link): ©</a:t>
            </a:r>
            <a:r>
              <a:rPr lang="en-AU" dirty="0"/>
              <a:t> </a:t>
            </a:r>
            <a:r>
              <a:rPr lang="en-US" dirty="0"/>
              <a:t>State</a:t>
            </a:r>
            <a:r>
              <a:rPr lang="en-AU" dirty="0"/>
              <a:t> </a:t>
            </a:r>
            <a:r>
              <a:rPr lang="en-US" dirty="0"/>
              <a:t>of</a:t>
            </a:r>
            <a:r>
              <a:rPr lang="en-AU" dirty="0"/>
              <a:t> </a:t>
            </a:r>
            <a:r>
              <a:rPr lang="en-US" dirty="0"/>
              <a:t>Queensland</a:t>
            </a:r>
            <a:r>
              <a:rPr lang="en-AU" dirty="0"/>
              <a:t> </a:t>
            </a:r>
            <a:r>
              <a:rPr lang="en-US" dirty="0"/>
              <a:t>(QCAA)</a:t>
            </a:r>
            <a:r>
              <a:rPr lang="en-AU" dirty="0"/>
              <a:t> 2025 </a:t>
            </a:r>
            <a:r>
              <a:rPr lang="en-AU" spc="-20" dirty="0">
                <a:hlinkClick r:id="rId4"/>
              </a:rPr>
              <a:t>www.qcaa.qld.edu.au/copyright</a:t>
            </a:r>
            <a:r>
              <a:rPr lang="en-AU" spc="-20" dirty="0"/>
              <a:t>.</a:t>
            </a:r>
            <a:endParaRPr lang="en-AU" dirty="0"/>
          </a:p>
          <a:p>
            <a:pPr>
              <a:lnSpc>
                <a:spcPct val="110000"/>
              </a:lnSpc>
            </a:pPr>
            <a:r>
              <a:rPr lang="en-US" dirty="0"/>
              <a:t>Other copyright material in this presentation is listed on the previous slide/s. </a:t>
            </a:r>
          </a:p>
          <a:p>
            <a:endParaRPr lang="en-AU" dirty="0"/>
          </a:p>
        </p:txBody>
      </p:sp>
      <p:sp>
        <p:nvSpPr>
          <p:cNvPr id="4" name="Title 3">
            <a:extLst>
              <a:ext uri="{FF2B5EF4-FFF2-40B4-BE49-F238E27FC236}">
                <a16:creationId xmlns:a16="http://schemas.microsoft.com/office/drawing/2014/main" id="{0FC6D5B4-B9BA-480D-89D9-C2B466E545DF}"/>
              </a:ext>
            </a:extLst>
          </p:cNvPr>
          <p:cNvSpPr>
            <a:spLocks noGrp="1"/>
          </p:cNvSpPr>
          <p:nvPr>
            <p:ph type="title"/>
          </p:nvPr>
        </p:nvSpPr>
        <p:spPr/>
        <p:txBody>
          <a:bodyPr/>
          <a:lstStyle/>
          <a:p>
            <a:r>
              <a:rPr lang="en-AU"/>
              <a:t>Copyright notice</a:t>
            </a:r>
          </a:p>
        </p:txBody>
      </p:sp>
    </p:spTree>
    <p:extLst>
      <p:ext uri="{BB962C8B-B14F-4D97-AF65-F5344CB8AC3E}">
        <p14:creationId xmlns:p14="http://schemas.microsoft.com/office/powerpoint/2010/main" val="3669223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FFEC3DD-59E6-1F47-ACA7-FBEEC766F1BF}"/>
              </a:ext>
            </a:extLst>
          </p:cNvPr>
          <p:cNvSpPr>
            <a:spLocks noGrp="1"/>
          </p:cNvSpPr>
          <p:nvPr>
            <p:ph sz="half" idx="1"/>
          </p:nvPr>
        </p:nvSpPr>
        <p:spPr>
          <a:xfrm>
            <a:off x="327025" y="771551"/>
            <a:ext cx="3354021" cy="3708000"/>
          </a:xfrm>
        </p:spPr>
        <p:txBody>
          <a:bodyPr vert="horz" lIns="0" tIns="0" rIns="0" bIns="0" rtlCol="0" anchor="t">
            <a:normAutofit/>
          </a:bodyPr>
          <a:lstStyle/>
          <a:p>
            <a:r>
              <a:rPr lang="en-AU" dirty="0">
                <a:latin typeface="Arial"/>
                <a:cs typeface="Arial"/>
              </a:rPr>
              <a:t>To understand ways to plan for assessing reading in Prep–Year 2 using the Australian Curriculum v9.0: English.</a:t>
            </a:r>
            <a:endParaRPr lang="en-AU" dirty="0"/>
          </a:p>
        </p:txBody>
      </p:sp>
      <p:sp>
        <p:nvSpPr>
          <p:cNvPr id="5" name="Content Placeholder 4">
            <a:extLst>
              <a:ext uri="{FF2B5EF4-FFF2-40B4-BE49-F238E27FC236}">
                <a16:creationId xmlns:a16="http://schemas.microsoft.com/office/drawing/2014/main" id="{26024501-D1B4-56E3-A823-70EE324F9F29}"/>
              </a:ext>
            </a:extLst>
          </p:cNvPr>
          <p:cNvSpPr>
            <a:spLocks noGrp="1"/>
          </p:cNvSpPr>
          <p:nvPr>
            <p:ph sz="half" idx="2"/>
          </p:nvPr>
        </p:nvSpPr>
        <p:spPr>
          <a:xfrm>
            <a:off x="4402017" y="771551"/>
            <a:ext cx="4507519" cy="3708000"/>
          </a:xfrm>
        </p:spPr>
        <p:txBody>
          <a:bodyPr vert="horz" lIns="0" tIns="0" rIns="0" bIns="0" rtlCol="0" anchor="t">
            <a:normAutofit/>
          </a:bodyPr>
          <a:lstStyle/>
          <a:p>
            <a:r>
              <a:rPr lang="en-AU" dirty="0"/>
              <a:t>You will know you are successful if you:</a:t>
            </a:r>
          </a:p>
          <a:p>
            <a:pPr marL="342900" indent="-342900">
              <a:buFont typeface="Arial" panose="020B0604020202020204" pitchFamily="34" charset="0"/>
              <a:buChar char="•"/>
            </a:pPr>
            <a:r>
              <a:rPr lang="en-AU" dirty="0">
                <a:ea typeface="Calibri" panose="020F0502020204030204" pitchFamily="34" charset="0"/>
              </a:rPr>
              <a:t>c</a:t>
            </a:r>
            <a:r>
              <a:rPr lang="en-AU" dirty="0">
                <a:effectLst/>
                <a:ea typeface="Calibri" panose="020F0502020204030204" pitchFamily="34" charset="0"/>
              </a:rPr>
              <a:t>an understand the Australian Curriculum v9.0: English achievement standard </a:t>
            </a:r>
          </a:p>
          <a:p>
            <a:pPr marL="342900" indent="-342900">
              <a:buFont typeface="Arial" panose="020B0604020202020204" pitchFamily="34" charset="0"/>
              <a:buChar char="•"/>
            </a:pPr>
            <a:r>
              <a:rPr lang="en-AU" dirty="0">
                <a:effectLst/>
                <a:ea typeface="Calibri" panose="020F0502020204030204" pitchFamily="34" charset="0"/>
              </a:rPr>
              <a:t>are more familiar with ways to plan for assessing reading using</a:t>
            </a:r>
            <a:r>
              <a:rPr lang="en-AU" b="1" dirty="0">
                <a:effectLst/>
                <a:ea typeface="Calibri" panose="020F0502020204030204" pitchFamily="34" charset="0"/>
              </a:rPr>
              <a:t> </a:t>
            </a:r>
            <a:r>
              <a:rPr lang="en-AU" dirty="0">
                <a:effectLst/>
                <a:ea typeface="Calibri" panose="020F0502020204030204" pitchFamily="34" charset="0"/>
              </a:rPr>
              <a:t>the Australian Curriculum </a:t>
            </a:r>
            <a:r>
              <a:rPr lang="en-AU" dirty="0">
                <a:ea typeface="Calibri" panose="020F0502020204030204" pitchFamily="34" charset="0"/>
              </a:rPr>
              <a:t>v9.0</a:t>
            </a:r>
            <a:r>
              <a:rPr lang="en-AU" dirty="0">
                <a:effectLst/>
                <a:ea typeface="Calibri" panose="020F0502020204030204" pitchFamily="34" charset="0"/>
              </a:rPr>
              <a:t>: </a:t>
            </a:r>
            <a:r>
              <a:rPr lang="en-AU" dirty="0">
                <a:ea typeface="Calibri" panose="020F0502020204030204" pitchFamily="34" charset="0"/>
              </a:rPr>
              <a:t>English.</a:t>
            </a:r>
            <a:endParaRPr lang="en-AU" dirty="0"/>
          </a:p>
          <a:p>
            <a:pPr marL="342900" indent="-342900">
              <a:buFont typeface="Arial" panose="020B0604020202020204" pitchFamily="34" charset="0"/>
              <a:buChar char="•"/>
            </a:pPr>
            <a:endParaRPr lang="en-AU" dirty="0"/>
          </a:p>
        </p:txBody>
      </p:sp>
      <p:cxnSp>
        <p:nvCxnSpPr>
          <p:cNvPr id="6" name="Straight Connector 5">
            <a:extLst>
              <a:ext uri="{FF2B5EF4-FFF2-40B4-BE49-F238E27FC236}">
                <a16:creationId xmlns:a16="http://schemas.microsoft.com/office/drawing/2014/main" id="{91B22DF3-9CEB-F51F-F364-0A61CBD3DBC5}"/>
              </a:ext>
            </a:extLst>
          </p:cNvPr>
          <p:cNvCxnSpPr>
            <a:cxnSpLocks/>
          </p:cNvCxnSpPr>
          <p:nvPr/>
        </p:nvCxnSpPr>
        <p:spPr>
          <a:xfrm>
            <a:off x="3959968" y="780177"/>
            <a:ext cx="0" cy="3472203"/>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22">
            <a:extLst>
              <a:ext uri="{FF2B5EF4-FFF2-40B4-BE49-F238E27FC236}">
                <a16:creationId xmlns:a16="http://schemas.microsoft.com/office/drawing/2014/main" id="{DE03FBB3-1043-4622-EE3D-35D4D2407C93}"/>
              </a:ext>
            </a:extLst>
          </p:cNvPr>
          <p:cNvSpPr>
            <a:spLocks noGrp="1"/>
          </p:cNvSpPr>
          <p:nvPr>
            <p:ph type="title"/>
          </p:nvPr>
        </p:nvSpPr>
        <p:spPr>
          <a:xfrm>
            <a:off x="327025" y="274637"/>
            <a:ext cx="2300759" cy="360000"/>
          </a:xfrm>
        </p:spPr>
        <p:txBody>
          <a:bodyPr/>
          <a:lstStyle/>
          <a:p>
            <a:r>
              <a:rPr lang="en-AU" dirty="0"/>
              <a:t>Learning goal</a:t>
            </a:r>
          </a:p>
        </p:txBody>
      </p:sp>
      <p:sp>
        <p:nvSpPr>
          <p:cNvPr id="3" name="Title 22">
            <a:extLst>
              <a:ext uri="{FF2B5EF4-FFF2-40B4-BE49-F238E27FC236}">
                <a16:creationId xmlns:a16="http://schemas.microsoft.com/office/drawing/2014/main" id="{7E2017C1-1E44-8025-8E18-0AD92168A076}"/>
              </a:ext>
            </a:extLst>
          </p:cNvPr>
          <p:cNvSpPr txBox="1">
            <a:spLocks/>
          </p:cNvSpPr>
          <p:nvPr/>
        </p:nvSpPr>
        <p:spPr>
          <a:xfrm>
            <a:off x="4421864" y="268298"/>
            <a:ext cx="2520282" cy="36000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24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Success criteria</a:t>
            </a:r>
          </a:p>
        </p:txBody>
      </p:sp>
    </p:spTree>
    <p:extLst>
      <p:ext uri="{BB962C8B-B14F-4D97-AF65-F5344CB8AC3E}">
        <p14:creationId xmlns:p14="http://schemas.microsoft.com/office/powerpoint/2010/main" val="5979817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a:t>QCAA social media</a:t>
            </a:r>
          </a:p>
        </p:txBody>
      </p:sp>
    </p:spTree>
    <p:extLst>
      <p:ext uri="{BB962C8B-B14F-4D97-AF65-F5344CB8AC3E}">
        <p14:creationId xmlns:p14="http://schemas.microsoft.com/office/powerpoint/2010/main" val="2064933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1C5DA-2510-D0D7-2BD9-CD5F3A45E3C3}"/>
              </a:ext>
            </a:extLst>
          </p:cNvPr>
          <p:cNvSpPr>
            <a:spLocks noGrp="1"/>
          </p:cNvSpPr>
          <p:nvPr>
            <p:ph type="title"/>
          </p:nvPr>
        </p:nvSpPr>
        <p:spPr/>
        <p:txBody>
          <a:bodyPr/>
          <a:lstStyle/>
          <a:p>
            <a:r>
              <a:rPr lang="en-AU"/>
              <a:t>Outline</a:t>
            </a:r>
          </a:p>
        </p:txBody>
      </p:sp>
      <p:graphicFrame>
        <p:nvGraphicFramePr>
          <p:cNvPr id="3" name="Content Placeholder 3">
            <a:extLst>
              <a:ext uri="{FF2B5EF4-FFF2-40B4-BE49-F238E27FC236}">
                <a16:creationId xmlns:a16="http://schemas.microsoft.com/office/drawing/2014/main" id="{542D08CD-3806-843C-CC23-767D74E3E831}"/>
              </a:ext>
            </a:extLst>
          </p:cNvPr>
          <p:cNvGraphicFramePr>
            <a:graphicFrameLocks/>
          </p:cNvGraphicFramePr>
          <p:nvPr>
            <p:extLst>
              <p:ext uri="{D42A27DB-BD31-4B8C-83A1-F6EECF244321}">
                <p14:modId xmlns:p14="http://schemas.microsoft.com/office/powerpoint/2010/main" val="3486229046"/>
              </p:ext>
            </p:extLst>
          </p:nvPr>
        </p:nvGraphicFramePr>
        <p:xfrm>
          <a:off x="327025" y="1146996"/>
          <a:ext cx="8496300" cy="28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2082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5EB82D-D8A2-485B-6150-160D64F44D05}"/>
              </a:ext>
            </a:extLst>
          </p:cNvPr>
          <p:cNvSpPr>
            <a:spLocks noGrp="1"/>
          </p:cNvSpPr>
          <p:nvPr>
            <p:ph type="title"/>
          </p:nvPr>
        </p:nvSpPr>
        <p:spPr/>
        <p:txBody>
          <a:bodyPr/>
          <a:lstStyle/>
          <a:p>
            <a:r>
              <a:rPr lang="en-AU" dirty="0"/>
              <a:t>Achievement standards — comparison</a:t>
            </a:r>
          </a:p>
        </p:txBody>
      </p:sp>
      <p:sp>
        <p:nvSpPr>
          <p:cNvPr id="5" name="Content Placeholder 4">
            <a:extLst>
              <a:ext uri="{FF2B5EF4-FFF2-40B4-BE49-F238E27FC236}">
                <a16:creationId xmlns:a16="http://schemas.microsoft.com/office/drawing/2014/main" id="{B2DAFBF0-01E1-5E05-62CF-CC76DB37BCE2}"/>
              </a:ext>
            </a:extLst>
          </p:cNvPr>
          <p:cNvSpPr>
            <a:spLocks noGrp="1"/>
          </p:cNvSpPr>
          <p:nvPr>
            <p:ph sz="half" idx="1"/>
          </p:nvPr>
        </p:nvSpPr>
        <p:spPr>
          <a:xfrm>
            <a:off x="327025" y="854674"/>
            <a:ext cx="3887527" cy="3819731"/>
          </a:xfrm>
        </p:spPr>
        <p:txBody>
          <a:bodyPr>
            <a:noAutofit/>
          </a:bodyPr>
          <a:lstStyle/>
          <a:p>
            <a:r>
              <a:rPr lang="en-US" sz="1600" b="1" dirty="0"/>
              <a:t>Prep</a:t>
            </a:r>
          </a:p>
          <a:p>
            <a:r>
              <a:rPr lang="en-US" sz="975" b="0" i="0" u="none" strike="noStrike" dirty="0">
                <a:effectLst/>
              </a:rPr>
              <a:t>By the end of Foundation, students listen to texts, interact with others and create short spoken texts, including retelling stories. They share thoughts and preferences, retell events and report information or key ideas to an audience. They use language features including words and phrases from learning and texts. They listen for and identify rhymes, letter patterns and sounds (phonemes) in words. They orally blend and segment phonemes in single-syllable words.</a:t>
            </a:r>
          </a:p>
          <a:p>
            <a:r>
              <a:rPr lang="en-US" sz="975" b="0" i="0" u="none" strike="noStrike" dirty="0">
                <a:effectLst/>
                <a:highlight>
                  <a:srgbClr val="C8DEF2"/>
                </a:highlight>
              </a:rPr>
              <a:t>They read, view and comprehend texts, making connections between characters, settings and events, and to personal experiences. They identify the language features of texts including connections between print and images. They name the letters of the English alphabet and know and use the most common sounds (phonemes) represented by these letters (graphs). They read words including consonant–vowel–consonant words and some high-frequency words.</a:t>
            </a:r>
          </a:p>
          <a:p>
            <a:r>
              <a:rPr lang="en-US" sz="975" b="0" i="0" u="none" strike="noStrike" dirty="0">
                <a:effectLst/>
              </a:rPr>
              <a:t>They create short written texts, including retelling stories using words and images where appropriate. They retell, report information and state their thoughts, feelings and key ideas. They use words and phrases from learning and texts. They form letters, spell most consonant–vowel–consonant words and experiment with capital letters and full stops.</a:t>
            </a:r>
          </a:p>
        </p:txBody>
      </p:sp>
      <p:pic>
        <p:nvPicPr>
          <p:cNvPr id="2" name="Picture 1">
            <a:extLst>
              <a:ext uri="{FF2B5EF4-FFF2-40B4-BE49-F238E27FC236}">
                <a16:creationId xmlns:a16="http://schemas.microsoft.com/office/drawing/2014/main" id="{E08ECD2B-83DA-D6B8-C372-C3A655C9E303}"/>
              </a:ext>
            </a:extLst>
          </p:cNvPr>
          <p:cNvPicPr>
            <a:picLocks noChangeAspect="1"/>
          </p:cNvPicPr>
          <p:nvPr/>
        </p:nvPicPr>
        <p:blipFill>
          <a:blip r:embed="rId3"/>
          <a:stretch>
            <a:fillRect/>
          </a:stretch>
        </p:blipFill>
        <p:spPr>
          <a:xfrm>
            <a:off x="8219755" y="74175"/>
            <a:ext cx="928001" cy="236218"/>
          </a:xfrm>
          <a:prstGeom prst="rect">
            <a:avLst/>
          </a:prstGeom>
        </p:spPr>
      </p:pic>
      <p:sp>
        <p:nvSpPr>
          <p:cNvPr id="10" name="Content Placeholder 4">
            <a:extLst>
              <a:ext uri="{FF2B5EF4-FFF2-40B4-BE49-F238E27FC236}">
                <a16:creationId xmlns:a16="http://schemas.microsoft.com/office/drawing/2014/main" id="{77C3C9AA-2CFE-75EC-23B6-DC4213A2DF0F}"/>
              </a:ext>
            </a:extLst>
          </p:cNvPr>
          <p:cNvSpPr txBox="1">
            <a:spLocks/>
          </p:cNvSpPr>
          <p:nvPr/>
        </p:nvSpPr>
        <p:spPr>
          <a:xfrm>
            <a:off x="4372495" y="782951"/>
            <a:ext cx="4505498" cy="3819731"/>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Year 1</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975"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By the end of Year 1, students interact with others, and listen to and create short spoken texts including recounts of stories. They share ideas and retell or adapt familiar stories, recount or report on events or experiences, and express opinions using a small number of details from learnt topics, topics of interest or texts. They sequence ideas and use language features including topic-specific vocabulary and features of voice.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975" b="0" i="0" u="none" strike="noStrike" kern="1200" cap="none" spc="0" normalizeH="0" baseline="0" noProof="0" dirty="0">
                <a:ln>
                  <a:noFill/>
                </a:ln>
                <a:solidFill>
                  <a:srgbClr val="000000"/>
                </a:solidFill>
                <a:effectLst/>
                <a:highlight>
                  <a:srgbClr val="C8DEF2"/>
                </a:highlight>
                <a:uLnTx/>
                <a:uFillTx/>
                <a:latin typeface="Arial" panose="020B0604020202020204" pitchFamily="34" charset="0"/>
                <a:ea typeface="+mn-ea"/>
                <a:cs typeface="Arial" panose="020B0604020202020204" pitchFamily="34" charset="0"/>
              </a:rPr>
              <a:t>They read, view and comprehend texts, monitoring meaning and making connections between the depiction of characters, settings and events, and to personal experiences. They identify the text structures of familiar narrative and informative texts, and their language features and visual features. They blend short vowels, common long vowels, consonants and digraphs to read one-syllable words. They read one- and two-syllable words with common letter patterns, and an increasing number of high-frequency words. They use sentence boundary punctuation to read with developing phrasing and fluency.</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975"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They create short written and/or multimodal texts including recounts of stories with events and characters. They report information and experiences, and express opinions. Ideas in their texts may be informative or imaginative and include a small number of details from learnt topics, topics of interest or texts. They write simple sentences with sentence boundary punctuation and capital letters for proper nouns. They use topic-specific vocabulary. They write words using </a:t>
            </a:r>
            <a:r>
              <a:rPr kumimoji="0" lang="en-US" sz="975"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unjoined</a:t>
            </a:r>
            <a:r>
              <a:rPr kumimoji="0" lang="en-US" sz="975"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upper-case and lower-case letters. They spell most one- and two-syllable words with common letter patterns and common grammatical morphemes, and an increasing number of high-frequency words.</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975"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58195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a:xfrm>
            <a:off x="327025" y="274637"/>
            <a:ext cx="8496000" cy="360000"/>
          </a:xfrm>
        </p:spPr>
        <p:txBody>
          <a:bodyPr/>
          <a:lstStyle/>
          <a:p>
            <a:r>
              <a:rPr lang="en-AU" dirty="0"/>
              <a:t>Achievement standard paragraph — reading and viewing</a:t>
            </a:r>
          </a:p>
        </p:txBody>
      </p:sp>
      <p:graphicFrame>
        <p:nvGraphicFramePr>
          <p:cNvPr id="35" name="Content Placeholder 3">
            <a:extLst>
              <a:ext uri="{FF2B5EF4-FFF2-40B4-BE49-F238E27FC236}">
                <a16:creationId xmlns:a16="http://schemas.microsoft.com/office/drawing/2014/main" id="{3B06D80E-DA96-4E6A-B8BB-934387F095A0}"/>
              </a:ext>
            </a:extLst>
          </p:cNvPr>
          <p:cNvGraphicFramePr>
            <a:graphicFrameLocks/>
          </p:cNvGraphicFramePr>
          <p:nvPr>
            <p:extLst>
              <p:ext uri="{D42A27DB-BD31-4B8C-83A1-F6EECF244321}">
                <p14:modId xmlns:p14="http://schemas.microsoft.com/office/powerpoint/2010/main" val="1968709826"/>
              </p:ext>
            </p:extLst>
          </p:nvPr>
        </p:nvGraphicFramePr>
        <p:xfrm>
          <a:off x="327024" y="702961"/>
          <a:ext cx="8495508" cy="3512388"/>
        </p:xfrm>
        <a:graphic>
          <a:graphicData uri="http://schemas.openxmlformats.org/drawingml/2006/table">
            <a:tbl>
              <a:tblPr firstRow="1" bandRow="1">
                <a:tableStyleId>{17292A2E-F333-43FB-9621-5CBBE7FDCDCB}</a:tableStyleId>
              </a:tblPr>
              <a:tblGrid>
                <a:gridCol w="2831836">
                  <a:extLst>
                    <a:ext uri="{9D8B030D-6E8A-4147-A177-3AD203B41FA5}">
                      <a16:colId xmlns:a16="http://schemas.microsoft.com/office/drawing/2014/main" val="20000"/>
                    </a:ext>
                  </a:extLst>
                </a:gridCol>
                <a:gridCol w="2831836">
                  <a:extLst>
                    <a:ext uri="{9D8B030D-6E8A-4147-A177-3AD203B41FA5}">
                      <a16:colId xmlns:a16="http://schemas.microsoft.com/office/drawing/2014/main" val="20001"/>
                    </a:ext>
                  </a:extLst>
                </a:gridCol>
                <a:gridCol w="2831836">
                  <a:extLst>
                    <a:ext uri="{9D8B030D-6E8A-4147-A177-3AD203B41FA5}">
                      <a16:colId xmlns:a16="http://schemas.microsoft.com/office/drawing/2014/main" val="20002"/>
                    </a:ext>
                  </a:extLst>
                </a:gridCol>
              </a:tblGrid>
              <a:tr h="297152">
                <a:tc>
                  <a:txBody>
                    <a:bodyPr/>
                    <a:lstStyle/>
                    <a:p>
                      <a:r>
                        <a:rPr lang="en-AU" sz="1500">
                          <a:latin typeface="Arial" panose="020B0604020202020204" pitchFamily="34" charset="0"/>
                          <a:cs typeface="Arial" panose="020B0604020202020204" pitchFamily="34" charset="0"/>
                        </a:rPr>
                        <a:t>Prep</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500">
                          <a:latin typeface="Arial" panose="020B0604020202020204" pitchFamily="34" charset="0"/>
                          <a:cs typeface="Arial" panose="020B0604020202020204" pitchFamily="34" charset="0"/>
                        </a:rPr>
                        <a:t>Year 1</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500">
                          <a:latin typeface="Arial" panose="020B0604020202020204" pitchFamily="34" charset="0"/>
                          <a:cs typeface="Arial" panose="020B0604020202020204" pitchFamily="34" charset="0"/>
                        </a:rPr>
                        <a:t>Year 2</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a:txBody>
                    <a:bodyPr/>
                    <a:lstStyle/>
                    <a:p>
                      <a:r>
                        <a:rPr lang="en-US" sz="1200" b="0" i="0" u="none" kern="1200" dirty="0">
                          <a:solidFill>
                            <a:schemeClr val="tx1"/>
                          </a:solidFill>
                          <a:effectLst/>
                          <a:latin typeface="Arial" panose="020B0604020202020204" pitchFamily="34" charset="0"/>
                          <a:ea typeface="+mn-ea"/>
                          <a:cs typeface="Arial" panose="020B0604020202020204" pitchFamily="34" charset="0"/>
                        </a:rPr>
                        <a:t>They read, view and comprehend texts, making connections between characters, settings and events, and to personal experiences.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They identify the language features of texts including connections between print and images.</a:t>
                      </a:r>
                      <a:r>
                        <a:rPr lang="en-US" sz="1200" b="0" i="0" kern="1200" dirty="0">
                          <a:solidFill>
                            <a:schemeClr val="tx1"/>
                          </a:solidFill>
                          <a:effectLst/>
                          <a:latin typeface="Arial" panose="020B0604020202020204" pitchFamily="34" charset="0"/>
                          <a:ea typeface="+mn-ea"/>
                          <a:cs typeface="Arial" panose="020B0604020202020204" pitchFamily="34" charset="0"/>
                        </a:rPr>
                        <a:t>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They name the letters of the English alphabet and know and use the most common sounds (phonemes) represented by these letters (graphs).</a:t>
                      </a:r>
                      <a:r>
                        <a:rPr lang="en-US" sz="1200" b="0" i="0" kern="1200" dirty="0">
                          <a:solidFill>
                            <a:schemeClr val="tx1"/>
                          </a:solidFill>
                          <a:effectLst/>
                          <a:latin typeface="Arial" panose="020B0604020202020204" pitchFamily="34" charset="0"/>
                          <a:ea typeface="+mn-ea"/>
                          <a:cs typeface="Arial" panose="020B0604020202020204" pitchFamily="34" charset="0"/>
                        </a:rPr>
                        <a:t>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They read words including consonant–vowel–consonant words and some high-frequency words.</a:t>
                      </a:r>
                      <a:endParaRPr lang="en-AU" sz="1200" dirty="0">
                        <a:solidFill>
                          <a:schemeClr val="tx2"/>
                        </a:solidFill>
                        <a:latin typeface="Arial" panose="020B0604020202020204" pitchFamily="34" charset="0"/>
                        <a:cs typeface="Arial" panose="020B0604020202020204" pitchFamily="34" charset="0"/>
                      </a:endParaRPr>
                    </a:p>
                  </a:txBody>
                  <a:tcPr marL="90542" marR="90542" marT="34276" marB="72000">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They read, view and comprehend texts, monitoring meaning and making connections between the depiction of characters, settings and events, and to personal experiences.</a:t>
                      </a:r>
                      <a:r>
                        <a:rPr lang="en-US" sz="1200" b="0" i="0" kern="1200" dirty="0">
                          <a:solidFill>
                            <a:schemeClr val="tx1"/>
                          </a:solidFill>
                          <a:effectLst/>
                          <a:latin typeface="Arial" panose="020B0604020202020204" pitchFamily="34" charset="0"/>
                          <a:ea typeface="+mn-ea"/>
                          <a:cs typeface="Arial" panose="020B0604020202020204" pitchFamily="34" charset="0"/>
                        </a:rPr>
                        <a:t>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They identify the text structures of familiar narrative and informative texts, and their language features and visual features.</a:t>
                      </a:r>
                      <a:r>
                        <a:rPr lang="en-US" sz="1200" b="0" i="0" kern="1200" dirty="0">
                          <a:solidFill>
                            <a:schemeClr val="tx1"/>
                          </a:solidFill>
                          <a:effectLst/>
                          <a:latin typeface="Arial" panose="020B0604020202020204" pitchFamily="34" charset="0"/>
                          <a:ea typeface="+mn-ea"/>
                          <a:cs typeface="Arial" panose="020B0604020202020204" pitchFamily="34" charset="0"/>
                        </a:rPr>
                        <a:t>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They blend short vowels, common long vowels, consonants and digraphs to read one-syllable words.</a:t>
                      </a:r>
                      <a:r>
                        <a:rPr lang="en-US" sz="1200" b="0" i="0" kern="1200" dirty="0">
                          <a:solidFill>
                            <a:schemeClr val="tx1"/>
                          </a:solidFill>
                          <a:effectLst/>
                          <a:latin typeface="Arial" panose="020B0604020202020204" pitchFamily="34" charset="0"/>
                          <a:ea typeface="+mn-ea"/>
                          <a:cs typeface="Arial" panose="020B0604020202020204" pitchFamily="34" charset="0"/>
                        </a:rPr>
                        <a:t>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They read one- and two-syllable words with common letter patterns, and an increasing number of high-frequency words.</a:t>
                      </a:r>
                      <a:r>
                        <a:rPr lang="en-US" sz="1200" b="0" i="0" kern="1200" dirty="0">
                          <a:solidFill>
                            <a:schemeClr val="tx1"/>
                          </a:solidFill>
                          <a:effectLst/>
                          <a:latin typeface="Arial" panose="020B0604020202020204" pitchFamily="34" charset="0"/>
                          <a:ea typeface="+mn-ea"/>
                          <a:cs typeface="Arial" panose="020B0604020202020204" pitchFamily="34" charset="0"/>
                        </a:rPr>
                        <a:t>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They use sentence boundary punctuation to read with developing phrasing and fluency.</a:t>
                      </a:r>
                      <a:endParaRPr lang="en-AU" sz="1200" dirty="0">
                        <a:solidFill>
                          <a:schemeClr val="tx2"/>
                        </a:solidFill>
                        <a:latin typeface="Arial" panose="020B0604020202020204" pitchFamily="34" charset="0"/>
                        <a:cs typeface="Arial" panose="020B0604020202020204" pitchFamily="34" charset="0"/>
                      </a:endParaRPr>
                    </a:p>
                  </a:txBody>
                  <a:tcPr marL="90542" marR="90542" marT="34276" marB="72000">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They read, view and comprehend texts, identifying literal and inferred meaning, and how ideas are presented through characters and events.</a:t>
                      </a:r>
                      <a:r>
                        <a:rPr lang="en-US" sz="1200" b="0" i="0" kern="1200" dirty="0">
                          <a:solidFill>
                            <a:schemeClr val="tx1"/>
                          </a:solidFill>
                          <a:effectLst/>
                          <a:latin typeface="Arial" panose="020B0604020202020204" pitchFamily="34" charset="0"/>
                          <a:ea typeface="+mn-ea"/>
                          <a:cs typeface="Arial" panose="020B0604020202020204" pitchFamily="34" charset="0"/>
                        </a:rPr>
                        <a:t>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They describe how similar topics and information are presented through the structure of narrative and informative texts, and identify their language features and visual features.</a:t>
                      </a:r>
                      <a:r>
                        <a:rPr lang="en-US" sz="1200" b="0" i="0" kern="1200" dirty="0">
                          <a:solidFill>
                            <a:schemeClr val="tx1"/>
                          </a:solidFill>
                          <a:effectLst/>
                          <a:latin typeface="Arial" panose="020B0604020202020204" pitchFamily="34" charset="0"/>
                          <a:ea typeface="+mn-ea"/>
                          <a:cs typeface="Arial" panose="020B0604020202020204" pitchFamily="34" charset="0"/>
                        </a:rPr>
                        <a:t>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They use phonic and morphemic knowledge, and grammatical patterns to read unfamiliar words and most high-frequency words.</a:t>
                      </a:r>
                      <a:r>
                        <a:rPr lang="en-US" sz="1200" b="0" i="0" kern="1200" dirty="0">
                          <a:solidFill>
                            <a:schemeClr val="tx1"/>
                          </a:solidFill>
                          <a:effectLst/>
                          <a:latin typeface="Arial" panose="020B0604020202020204" pitchFamily="34" charset="0"/>
                          <a:ea typeface="+mn-ea"/>
                          <a:cs typeface="Arial" panose="020B0604020202020204" pitchFamily="34" charset="0"/>
                        </a:rPr>
                        <a:t>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They use punctuation for phrasing and fluency.</a:t>
                      </a:r>
                      <a:endParaRPr lang="en-AU" sz="1200" dirty="0">
                        <a:solidFill>
                          <a:schemeClr val="tx2"/>
                        </a:solidFill>
                        <a:latin typeface="Arial" panose="020B0604020202020204" pitchFamily="34" charset="0"/>
                        <a:cs typeface="Arial" panose="020B0604020202020204" pitchFamily="34" charset="0"/>
                      </a:endParaRPr>
                    </a:p>
                  </a:txBody>
                  <a:tcPr marL="90542" marR="90542" marT="34276" marB="72000">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3F592E63-3A69-6F7C-F709-E1AA5F5093F3}"/>
              </a:ext>
            </a:extLst>
          </p:cNvPr>
          <p:cNvSpPr txBox="1"/>
          <p:nvPr/>
        </p:nvSpPr>
        <p:spPr>
          <a:xfrm>
            <a:off x="238991" y="4391061"/>
            <a:ext cx="8577492" cy="338554"/>
          </a:xfrm>
          <a:prstGeom prst="rect">
            <a:avLst/>
          </a:prstGeom>
          <a:noFill/>
        </p:spPr>
        <p:txBody>
          <a:bodyPr wrap="square">
            <a:spAutoFit/>
          </a:bodyPr>
          <a:lstStyle/>
          <a:p>
            <a:r>
              <a:rPr lang="en-AU" sz="800" dirty="0">
                <a:hlinkClick r:id="rId3"/>
              </a:rPr>
              <a:t>https://v9.australiancurriculum.edu.au/f-10-curriculum/learning-areas/english/foundation-year_year-1_year-2?view=quick&amp;detailed-content-descriptions=0&amp;hide-ccp=0&amp;hide-gc=0&amp;side-by-side=1&amp;strands-start-index=0&amp;subjects-start-index=0</a:t>
            </a:r>
            <a:r>
              <a:rPr lang="en-AU" sz="800" dirty="0"/>
              <a:t> </a:t>
            </a:r>
          </a:p>
        </p:txBody>
      </p:sp>
    </p:spTree>
    <p:extLst>
      <p:ext uri="{BB962C8B-B14F-4D97-AF65-F5344CB8AC3E}">
        <p14:creationId xmlns:p14="http://schemas.microsoft.com/office/powerpoint/2010/main" val="311405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a:xfrm>
            <a:off x="327025" y="274637"/>
            <a:ext cx="8496000" cy="360000"/>
          </a:xfrm>
        </p:spPr>
        <p:txBody>
          <a:bodyPr/>
          <a:lstStyle/>
          <a:p>
            <a:r>
              <a:rPr lang="en-AU" dirty="0">
                <a:latin typeface="Arial"/>
                <a:cs typeface="Arial"/>
              </a:rPr>
              <a:t>Prep–Year 2 achievement standard — mode and context</a:t>
            </a:r>
            <a:endParaRPr lang="en-AU" dirty="0"/>
          </a:p>
        </p:txBody>
      </p:sp>
      <p:graphicFrame>
        <p:nvGraphicFramePr>
          <p:cNvPr id="35" name="Content Placeholder 3">
            <a:extLst>
              <a:ext uri="{FF2B5EF4-FFF2-40B4-BE49-F238E27FC236}">
                <a16:creationId xmlns:a16="http://schemas.microsoft.com/office/drawing/2014/main" id="{3B06D80E-DA96-4E6A-B8BB-934387F095A0}"/>
              </a:ext>
            </a:extLst>
          </p:cNvPr>
          <p:cNvGraphicFramePr>
            <a:graphicFrameLocks/>
          </p:cNvGraphicFramePr>
          <p:nvPr>
            <p:extLst>
              <p:ext uri="{D42A27DB-BD31-4B8C-83A1-F6EECF244321}">
                <p14:modId xmlns:p14="http://schemas.microsoft.com/office/powerpoint/2010/main" val="2790720153"/>
              </p:ext>
            </p:extLst>
          </p:nvPr>
        </p:nvGraphicFramePr>
        <p:xfrm>
          <a:off x="327024" y="842963"/>
          <a:ext cx="8495508" cy="1110960"/>
        </p:xfrm>
        <a:graphic>
          <a:graphicData uri="http://schemas.openxmlformats.org/drawingml/2006/table">
            <a:tbl>
              <a:tblPr firstRow="1" bandRow="1">
                <a:tableStyleId>{17292A2E-F333-43FB-9621-5CBBE7FDCDCB}</a:tableStyleId>
              </a:tblPr>
              <a:tblGrid>
                <a:gridCol w="2831836">
                  <a:extLst>
                    <a:ext uri="{9D8B030D-6E8A-4147-A177-3AD203B41FA5}">
                      <a16:colId xmlns:a16="http://schemas.microsoft.com/office/drawing/2014/main" val="20000"/>
                    </a:ext>
                  </a:extLst>
                </a:gridCol>
                <a:gridCol w="2831836">
                  <a:extLst>
                    <a:ext uri="{9D8B030D-6E8A-4147-A177-3AD203B41FA5}">
                      <a16:colId xmlns:a16="http://schemas.microsoft.com/office/drawing/2014/main" val="20001"/>
                    </a:ext>
                  </a:extLst>
                </a:gridCol>
                <a:gridCol w="2831836">
                  <a:extLst>
                    <a:ext uri="{9D8B030D-6E8A-4147-A177-3AD203B41FA5}">
                      <a16:colId xmlns:a16="http://schemas.microsoft.com/office/drawing/2014/main" val="20002"/>
                    </a:ext>
                  </a:extLst>
                </a:gridCol>
              </a:tblGrid>
              <a:tr h="297152">
                <a:tc>
                  <a:txBody>
                    <a:bodyPr/>
                    <a:lstStyle/>
                    <a:p>
                      <a:r>
                        <a:rPr lang="en-AU" sz="1800">
                          <a:latin typeface="Arial" panose="020B0604020202020204" pitchFamily="34" charset="0"/>
                          <a:cs typeface="Arial" panose="020B0604020202020204" pitchFamily="34" charset="0"/>
                        </a:rPr>
                        <a:t>Prep</a:t>
                      </a:r>
                    </a:p>
                  </a:txBody>
                  <a:tcPr marL="90542" marR="90542" marT="72000" marB="72000">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800">
                          <a:latin typeface="Arial" panose="020B0604020202020204" pitchFamily="34" charset="0"/>
                          <a:cs typeface="Arial" panose="020B0604020202020204" pitchFamily="34" charset="0"/>
                        </a:rPr>
                        <a:t>Year 1</a:t>
                      </a:r>
                    </a:p>
                  </a:txBody>
                  <a:tcPr marL="90542" marR="90542" marT="72000" marB="72000">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800">
                          <a:latin typeface="Arial" panose="020B0604020202020204" pitchFamily="34" charset="0"/>
                          <a:cs typeface="Arial" panose="020B0604020202020204" pitchFamily="34" charset="0"/>
                        </a:rPr>
                        <a:t>Year 2</a:t>
                      </a:r>
                    </a:p>
                  </a:txBody>
                  <a:tcPr marL="90542" marR="90542" marT="72000" marB="72000">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a:txBody>
                    <a:bodyPr/>
                    <a:lstStyle/>
                    <a:p>
                      <a:r>
                        <a:rPr lang="en-US" sz="1800" b="0" i="0" u="none" kern="1200" dirty="0">
                          <a:solidFill>
                            <a:schemeClr val="tx1"/>
                          </a:solidFill>
                          <a:effectLst/>
                          <a:latin typeface="Arial" panose="020B0604020202020204" pitchFamily="34" charset="0"/>
                          <a:ea typeface="+mn-ea"/>
                          <a:cs typeface="Arial" panose="020B0604020202020204" pitchFamily="34" charset="0"/>
                        </a:rPr>
                        <a:t>They </a:t>
                      </a:r>
                      <a:r>
                        <a:rPr lang="en-US" sz="1800" b="1" i="0" u="none" kern="1200" dirty="0">
                          <a:solidFill>
                            <a:schemeClr val="tx1"/>
                          </a:solidFill>
                          <a:effectLst/>
                          <a:latin typeface="Arial" panose="020B0604020202020204" pitchFamily="34" charset="0"/>
                          <a:ea typeface="+mn-ea"/>
                          <a:cs typeface="Arial" panose="020B0604020202020204" pitchFamily="34" charset="0"/>
                        </a:rPr>
                        <a:t>read</a:t>
                      </a:r>
                      <a:r>
                        <a:rPr lang="en-US" sz="1800" b="0" i="0" u="none" kern="1200" dirty="0">
                          <a:solidFill>
                            <a:schemeClr val="accent1">
                              <a:lumMod val="40000"/>
                              <a:lumOff val="60000"/>
                            </a:schemeClr>
                          </a:solidFill>
                          <a:effectLst/>
                          <a:latin typeface="Arial" panose="020B0604020202020204" pitchFamily="34" charset="0"/>
                          <a:ea typeface="+mn-ea"/>
                          <a:cs typeface="Arial" panose="020B0604020202020204" pitchFamily="34" charset="0"/>
                        </a:rPr>
                        <a:t>, view </a:t>
                      </a:r>
                      <a:r>
                        <a:rPr lang="en-US" sz="1800" b="1" i="0" u="none" kern="1200" dirty="0">
                          <a:solidFill>
                            <a:schemeClr val="tx1"/>
                          </a:solidFill>
                          <a:effectLst/>
                          <a:latin typeface="Arial" panose="020B0604020202020204" pitchFamily="34" charset="0"/>
                          <a:ea typeface="+mn-ea"/>
                          <a:cs typeface="Arial" panose="020B0604020202020204" pitchFamily="34" charset="0"/>
                        </a:rPr>
                        <a:t>and comprehend</a:t>
                      </a:r>
                      <a:r>
                        <a:rPr lang="en-US" sz="1800" b="1" i="0" u="none" kern="1200" dirty="0">
                          <a:solidFill>
                            <a:schemeClr val="accent3"/>
                          </a:solidFill>
                          <a:effectLst/>
                          <a:latin typeface="Arial" panose="020B0604020202020204" pitchFamily="34" charset="0"/>
                          <a:ea typeface="+mn-ea"/>
                          <a:cs typeface="Arial" panose="020B0604020202020204" pitchFamily="34" charset="0"/>
                        </a:rPr>
                        <a:t> </a:t>
                      </a:r>
                      <a:r>
                        <a:rPr lang="en-US" sz="1800" b="0" i="0" u="none" kern="1200" dirty="0">
                          <a:solidFill>
                            <a:schemeClr val="tx1"/>
                          </a:solidFill>
                          <a:effectLst/>
                          <a:latin typeface="Arial" panose="020B0604020202020204" pitchFamily="34" charset="0"/>
                          <a:ea typeface="+mn-ea"/>
                          <a:cs typeface="Arial" panose="020B0604020202020204" pitchFamily="34" charset="0"/>
                        </a:rPr>
                        <a:t>texts …</a:t>
                      </a:r>
                      <a:endParaRPr lang="en-AU" sz="1800" dirty="0">
                        <a:solidFill>
                          <a:schemeClr val="accent1">
                            <a:lumMod val="40000"/>
                            <a:lumOff val="60000"/>
                          </a:schemeClr>
                        </a:solidFill>
                        <a:latin typeface="Arial" panose="020B0604020202020204" pitchFamily="34" charset="0"/>
                        <a:cs typeface="Arial" panose="020B0604020202020204" pitchFamily="34" charset="0"/>
                      </a:endParaRPr>
                    </a:p>
                  </a:txBody>
                  <a:tcPr marL="90542" marR="90542" marT="72000" marB="72000">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They </a:t>
                      </a:r>
                      <a:r>
                        <a:rPr lang="en-US" sz="1800" b="1" i="0" u="none" strike="noStrike" kern="1200" dirty="0">
                          <a:solidFill>
                            <a:schemeClr val="tx1"/>
                          </a:solidFill>
                          <a:effectLst/>
                          <a:latin typeface="Arial" panose="020B0604020202020204" pitchFamily="34" charset="0"/>
                          <a:ea typeface="+mn-ea"/>
                          <a:cs typeface="Arial" panose="020B0604020202020204" pitchFamily="34" charset="0"/>
                        </a:rPr>
                        <a:t>read</a:t>
                      </a:r>
                      <a:r>
                        <a:rPr lang="en-US" sz="1800" b="0" i="0" u="none" strike="noStrike" kern="1200" dirty="0">
                          <a:solidFill>
                            <a:schemeClr val="accent1">
                              <a:lumMod val="40000"/>
                              <a:lumOff val="60000"/>
                            </a:schemeClr>
                          </a:solidFill>
                          <a:effectLst/>
                          <a:latin typeface="Arial" panose="020B0604020202020204" pitchFamily="34" charset="0"/>
                          <a:ea typeface="+mn-ea"/>
                          <a:cs typeface="Arial" panose="020B0604020202020204" pitchFamily="34" charset="0"/>
                        </a:rPr>
                        <a:t>, view </a:t>
                      </a:r>
                      <a:r>
                        <a:rPr lang="en-US" sz="1800" b="1" i="0" u="none" strike="noStrike" kern="1200" dirty="0">
                          <a:solidFill>
                            <a:schemeClr val="tx1"/>
                          </a:solidFill>
                          <a:effectLst/>
                          <a:latin typeface="Arial" panose="020B0604020202020204" pitchFamily="34" charset="0"/>
                          <a:ea typeface="+mn-ea"/>
                          <a:cs typeface="Arial" panose="020B0604020202020204" pitchFamily="34" charset="0"/>
                        </a:rPr>
                        <a:t>and comprehend</a:t>
                      </a:r>
                      <a:r>
                        <a:rPr lang="en-US" sz="1800" b="1" i="0" u="none" strike="noStrike" kern="1200" dirty="0">
                          <a:solidFill>
                            <a:schemeClr val="accent3"/>
                          </a:solidFill>
                          <a:effectLst/>
                          <a:latin typeface="Arial" panose="020B0604020202020204" pitchFamily="34" charset="0"/>
                          <a:ea typeface="+mn-ea"/>
                          <a:cs typeface="Arial" panose="020B0604020202020204" pitchFamily="34" charset="0"/>
                        </a:rPr>
                        <a:t> </a:t>
                      </a: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texts</a:t>
                      </a:r>
                      <a:r>
                        <a:rPr lang="en-US" sz="1800" b="0" i="0" u="none" strike="noStrike" kern="1200" dirty="0">
                          <a:solidFill>
                            <a:schemeClr val="accent1">
                              <a:lumMod val="40000"/>
                              <a:lumOff val="60000"/>
                            </a:schemeClr>
                          </a:solidFill>
                          <a:effectLst/>
                          <a:latin typeface="Arial" panose="020B0604020202020204" pitchFamily="34" charset="0"/>
                          <a:ea typeface="+mn-ea"/>
                          <a:cs typeface="Arial" panose="020B0604020202020204" pitchFamily="34" charset="0"/>
                        </a:rPr>
                        <a:t> </a:t>
                      </a: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a:t>
                      </a:r>
                      <a:endParaRPr lang="en-AU" sz="1800" dirty="0">
                        <a:solidFill>
                          <a:schemeClr val="tx1"/>
                        </a:solidFill>
                        <a:latin typeface="Arial" panose="020B0604020202020204" pitchFamily="34" charset="0"/>
                        <a:cs typeface="Arial" panose="020B0604020202020204" pitchFamily="34" charset="0"/>
                      </a:endParaRPr>
                    </a:p>
                  </a:txBody>
                  <a:tcPr marL="90542" marR="90542" marT="72000" marB="72000">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They </a:t>
                      </a:r>
                      <a:r>
                        <a:rPr lang="en-US" sz="1800" b="1" i="0" u="none" strike="noStrike" kern="1200" dirty="0">
                          <a:solidFill>
                            <a:schemeClr val="tx1"/>
                          </a:solidFill>
                          <a:effectLst/>
                          <a:latin typeface="Arial" panose="020B0604020202020204" pitchFamily="34" charset="0"/>
                          <a:ea typeface="+mn-ea"/>
                          <a:cs typeface="Arial" panose="020B0604020202020204" pitchFamily="34" charset="0"/>
                        </a:rPr>
                        <a:t>read</a:t>
                      </a:r>
                      <a:r>
                        <a:rPr lang="en-US" sz="1800" b="0" i="0" u="none" strike="noStrike" kern="1200" dirty="0">
                          <a:solidFill>
                            <a:schemeClr val="accent1">
                              <a:lumMod val="40000"/>
                              <a:lumOff val="60000"/>
                            </a:schemeClr>
                          </a:solidFill>
                          <a:effectLst/>
                          <a:latin typeface="Arial" panose="020B0604020202020204" pitchFamily="34" charset="0"/>
                          <a:ea typeface="+mn-ea"/>
                          <a:cs typeface="Arial" panose="020B0604020202020204" pitchFamily="34" charset="0"/>
                        </a:rPr>
                        <a:t>, view </a:t>
                      </a:r>
                      <a:r>
                        <a:rPr lang="en-US" sz="1800" b="1" i="0" u="none" strike="noStrike" kern="1200" dirty="0">
                          <a:solidFill>
                            <a:schemeClr val="tx1"/>
                          </a:solidFill>
                          <a:effectLst/>
                          <a:latin typeface="Arial" panose="020B0604020202020204" pitchFamily="34" charset="0"/>
                          <a:ea typeface="+mn-ea"/>
                          <a:cs typeface="Arial" panose="020B0604020202020204" pitchFamily="34" charset="0"/>
                        </a:rPr>
                        <a:t>and comprehend</a:t>
                      </a:r>
                      <a:r>
                        <a:rPr lang="en-US" sz="1800" b="1" i="0" u="none" strike="noStrike" kern="1200" dirty="0">
                          <a:solidFill>
                            <a:schemeClr val="accent3"/>
                          </a:solidFill>
                          <a:effectLst/>
                          <a:latin typeface="Arial" panose="020B0604020202020204" pitchFamily="34" charset="0"/>
                          <a:ea typeface="+mn-ea"/>
                          <a:cs typeface="Arial" panose="020B0604020202020204" pitchFamily="34" charset="0"/>
                        </a:rPr>
                        <a:t> </a:t>
                      </a: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texts …</a:t>
                      </a:r>
                      <a:endParaRPr lang="en-AU" sz="1800" dirty="0">
                        <a:solidFill>
                          <a:schemeClr val="tx1"/>
                        </a:solidFill>
                        <a:latin typeface="Arial" panose="020B0604020202020204" pitchFamily="34" charset="0"/>
                        <a:cs typeface="Arial" panose="020B0604020202020204" pitchFamily="34" charset="0"/>
                      </a:endParaRPr>
                    </a:p>
                  </a:txBody>
                  <a:tcPr marL="90542" marR="90542" marT="72000" marB="72000">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97365A2F-61E6-A03F-A2EC-2C961110FF00}"/>
              </a:ext>
            </a:extLst>
          </p:cNvPr>
          <p:cNvSpPr txBox="1"/>
          <p:nvPr/>
        </p:nvSpPr>
        <p:spPr>
          <a:xfrm>
            <a:off x="245040" y="4300537"/>
            <a:ext cx="8577492" cy="338554"/>
          </a:xfrm>
          <a:prstGeom prst="rect">
            <a:avLst/>
          </a:prstGeom>
          <a:noFill/>
        </p:spPr>
        <p:txBody>
          <a:bodyPr wrap="square">
            <a:spAutoFit/>
          </a:bodyPr>
          <a:lstStyle/>
          <a:p>
            <a:r>
              <a:rPr lang="en-AU" sz="800" dirty="0">
                <a:hlinkClick r:id="rId3"/>
              </a:rPr>
              <a:t>https://v9.australiancurriculum.edu.au/f-10-curriculum/learning-areas/english/foundation-year_year-1_year-2?view=quick&amp;detailed-content-descriptions=0&amp;hide-ccp=0&amp;hide-gc=0&amp;side-by-side=1&amp;strands-start-index=0&amp;subjects-start-index=0</a:t>
            </a:r>
            <a:r>
              <a:rPr lang="en-AU" sz="800" dirty="0"/>
              <a:t> </a:t>
            </a:r>
          </a:p>
        </p:txBody>
      </p:sp>
    </p:spTree>
    <p:extLst>
      <p:ext uri="{BB962C8B-B14F-4D97-AF65-F5344CB8AC3E}">
        <p14:creationId xmlns:p14="http://schemas.microsoft.com/office/powerpoint/2010/main" val="2829997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a:xfrm>
            <a:off x="327025" y="339542"/>
            <a:ext cx="8496000" cy="360000"/>
          </a:xfrm>
        </p:spPr>
        <p:txBody>
          <a:bodyPr/>
          <a:lstStyle/>
          <a:p>
            <a:r>
              <a:rPr lang="en-AU" dirty="0">
                <a:latin typeface="Arial"/>
                <a:cs typeface="Arial"/>
              </a:rPr>
              <a:t>Prep–Year 2 achievement standard — ideas</a:t>
            </a:r>
            <a:endParaRPr lang="en-AU" dirty="0"/>
          </a:p>
        </p:txBody>
      </p:sp>
      <p:graphicFrame>
        <p:nvGraphicFramePr>
          <p:cNvPr id="35" name="Content Placeholder 3">
            <a:extLst>
              <a:ext uri="{FF2B5EF4-FFF2-40B4-BE49-F238E27FC236}">
                <a16:creationId xmlns:a16="http://schemas.microsoft.com/office/drawing/2014/main" id="{3B06D80E-DA96-4E6A-B8BB-934387F095A0}"/>
              </a:ext>
            </a:extLst>
          </p:cNvPr>
          <p:cNvGraphicFramePr>
            <a:graphicFrameLocks/>
          </p:cNvGraphicFramePr>
          <p:nvPr>
            <p:extLst>
              <p:ext uri="{D42A27DB-BD31-4B8C-83A1-F6EECF244321}">
                <p14:modId xmlns:p14="http://schemas.microsoft.com/office/powerpoint/2010/main" val="1990562488"/>
              </p:ext>
            </p:extLst>
          </p:nvPr>
        </p:nvGraphicFramePr>
        <p:xfrm>
          <a:off x="327024" y="842963"/>
          <a:ext cx="8495508" cy="2057344"/>
        </p:xfrm>
        <a:graphic>
          <a:graphicData uri="http://schemas.openxmlformats.org/drawingml/2006/table">
            <a:tbl>
              <a:tblPr firstRow="1" bandRow="1">
                <a:tableStyleId>{17292A2E-F333-43FB-9621-5CBBE7FDCDCB}</a:tableStyleId>
              </a:tblPr>
              <a:tblGrid>
                <a:gridCol w="2831836">
                  <a:extLst>
                    <a:ext uri="{9D8B030D-6E8A-4147-A177-3AD203B41FA5}">
                      <a16:colId xmlns:a16="http://schemas.microsoft.com/office/drawing/2014/main" val="20000"/>
                    </a:ext>
                  </a:extLst>
                </a:gridCol>
                <a:gridCol w="2831836">
                  <a:extLst>
                    <a:ext uri="{9D8B030D-6E8A-4147-A177-3AD203B41FA5}">
                      <a16:colId xmlns:a16="http://schemas.microsoft.com/office/drawing/2014/main" val="20001"/>
                    </a:ext>
                  </a:extLst>
                </a:gridCol>
                <a:gridCol w="2831836">
                  <a:extLst>
                    <a:ext uri="{9D8B030D-6E8A-4147-A177-3AD203B41FA5}">
                      <a16:colId xmlns:a16="http://schemas.microsoft.com/office/drawing/2014/main" val="20002"/>
                    </a:ext>
                  </a:extLst>
                </a:gridCol>
              </a:tblGrid>
              <a:tr h="297152">
                <a:tc>
                  <a:txBody>
                    <a:bodyPr/>
                    <a:lstStyle/>
                    <a:p>
                      <a:r>
                        <a:rPr lang="en-AU" sz="1800">
                          <a:latin typeface="Arial" panose="020B0604020202020204" pitchFamily="34" charset="0"/>
                          <a:cs typeface="Arial" panose="020B0604020202020204" pitchFamily="34" charset="0"/>
                        </a:rPr>
                        <a:t>Prep</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800">
                          <a:latin typeface="Arial" panose="020B0604020202020204" pitchFamily="34" charset="0"/>
                          <a:cs typeface="Arial" panose="020B0604020202020204" pitchFamily="34" charset="0"/>
                        </a:rPr>
                        <a:t>Year 1</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800">
                          <a:latin typeface="Arial" panose="020B0604020202020204" pitchFamily="34" charset="0"/>
                          <a:cs typeface="Arial" panose="020B0604020202020204" pitchFamily="34" charset="0"/>
                        </a:rPr>
                        <a:t>Year 2</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a:txBody>
                    <a:bodyPr/>
                    <a:lstStyle/>
                    <a:p>
                      <a:r>
                        <a:rPr lang="en-US" sz="1800" b="0" i="0" u="none" kern="1200" dirty="0">
                          <a:solidFill>
                            <a:schemeClr val="tx1"/>
                          </a:solidFill>
                          <a:effectLst/>
                          <a:latin typeface="Arial" panose="020B0604020202020204" pitchFamily="34" charset="0"/>
                          <a:ea typeface="+mn-ea"/>
                          <a:cs typeface="Arial" panose="020B0604020202020204" pitchFamily="34" charset="0"/>
                        </a:rPr>
                        <a:t>… making connections between </a:t>
                      </a:r>
                      <a:r>
                        <a:rPr lang="en-US" sz="1800" b="1" i="0" u="none" kern="1200" dirty="0">
                          <a:solidFill>
                            <a:schemeClr val="tx1"/>
                          </a:solidFill>
                          <a:effectLst/>
                          <a:latin typeface="Arial" panose="020B0604020202020204" pitchFamily="34" charset="0"/>
                          <a:ea typeface="+mn-ea"/>
                          <a:cs typeface="Arial" panose="020B0604020202020204" pitchFamily="34" charset="0"/>
                        </a:rPr>
                        <a:t>characters, settings and events, and to personal experiences</a:t>
                      </a:r>
                      <a:r>
                        <a:rPr lang="en-US" sz="1800" b="0" i="0" u="none" kern="1200" dirty="0">
                          <a:solidFill>
                            <a:schemeClr val="tx1"/>
                          </a:solidFill>
                          <a:effectLst/>
                          <a:latin typeface="Arial" panose="020B0604020202020204" pitchFamily="34" charset="0"/>
                          <a:ea typeface="+mn-ea"/>
                          <a:cs typeface="Arial" panose="020B0604020202020204" pitchFamily="34" charset="0"/>
                        </a:rPr>
                        <a:t>.</a:t>
                      </a:r>
                      <a:r>
                        <a:rPr lang="en-US" sz="1800" b="0" i="0" u="none" kern="1200" dirty="0">
                          <a:solidFill>
                            <a:schemeClr val="accent1">
                              <a:lumMod val="40000"/>
                              <a:lumOff val="60000"/>
                            </a:schemeClr>
                          </a:solidFill>
                          <a:effectLst/>
                          <a:latin typeface="Arial" panose="020B0604020202020204" pitchFamily="34" charset="0"/>
                          <a:ea typeface="+mn-ea"/>
                          <a:cs typeface="Arial" panose="020B0604020202020204" pitchFamily="34" charset="0"/>
                        </a:rPr>
                        <a:t> </a:t>
                      </a:r>
                      <a:endParaRPr lang="en-AU" sz="1800" dirty="0">
                        <a:solidFill>
                          <a:schemeClr val="accent1">
                            <a:lumMod val="40000"/>
                            <a:lumOff val="60000"/>
                          </a:schemeClr>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 monitoring meaning and making connections between the </a:t>
                      </a:r>
                      <a:r>
                        <a:rPr lang="en-US" sz="1800" b="1" i="0" u="none" strike="noStrike" kern="1200" dirty="0">
                          <a:solidFill>
                            <a:schemeClr val="tx1"/>
                          </a:solidFill>
                          <a:effectLst/>
                          <a:latin typeface="Arial" panose="020B0604020202020204" pitchFamily="34" charset="0"/>
                          <a:ea typeface="+mn-ea"/>
                          <a:cs typeface="Arial" panose="020B0604020202020204" pitchFamily="34" charset="0"/>
                        </a:rPr>
                        <a:t>depiction of characters, settings and events, and to personal experiences</a:t>
                      </a: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a:t>
                      </a:r>
                      <a:r>
                        <a:rPr lang="en-US" sz="1800" b="0" i="0" kern="1200" dirty="0">
                          <a:solidFill>
                            <a:schemeClr val="tx1"/>
                          </a:solidFill>
                          <a:effectLst/>
                          <a:latin typeface="Arial" panose="020B0604020202020204" pitchFamily="34" charset="0"/>
                          <a:ea typeface="+mn-ea"/>
                          <a:cs typeface="Arial" panose="020B0604020202020204" pitchFamily="34" charset="0"/>
                        </a:rPr>
                        <a:t> </a:t>
                      </a:r>
                      <a:endParaRPr lang="en-AU" sz="1800" dirty="0">
                        <a:solidFill>
                          <a:schemeClr val="accent1">
                            <a:lumMod val="40000"/>
                            <a:lumOff val="60000"/>
                          </a:schemeClr>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 identifying literal and inferred meaning, and </a:t>
                      </a:r>
                      <a:r>
                        <a:rPr lang="en-US" sz="1800" b="1" i="0" u="none" strike="noStrike" kern="1200" dirty="0">
                          <a:solidFill>
                            <a:schemeClr val="tx1"/>
                          </a:solidFill>
                          <a:effectLst/>
                          <a:latin typeface="Arial" panose="020B0604020202020204" pitchFamily="34" charset="0"/>
                          <a:ea typeface="+mn-ea"/>
                          <a:cs typeface="Arial" panose="020B0604020202020204" pitchFamily="34" charset="0"/>
                        </a:rPr>
                        <a:t>how ideas are presented through characters and events</a:t>
                      </a: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a:t>
                      </a:r>
                      <a:r>
                        <a:rPr lang="en-US" sz="1800" b="0" i="0" kern="1200" dirty="0">
                          <a:solidFill>
                            <a:schemeClr val="tx1"/>
                          </a:solidFill>
                          <a:effectLst/>
                          <a:latin typeface="Arial" panose="020B0604020202020204" pitchFamily="34" charset="0"/>
                          <a:ea typeface="+mn-ea"/>
                          <a:cs typeface="Arial" panose="020B0604020202020204" pitchFamily="34" charset="0"/>
                        </a:rPr>
                        <a:t> </a:t>
                      </a:r>
                      <a:endParaRPr lang="en-AU" sz="1800" dirty="0">
                        <a:solidFill>
                          <a:schemeClr val="accent1">
                            <a:lumMod val="40000"/>
                            <a:lumOff val="60000"/>
                          </a:schemeClr>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5D547701-CD5E-90CB-C7F7-6D5BA4FB9744}"/>
              </a:ext>
            </a:extLst>
          </p:cNvPr>
          <p:cNvSpPr txBox="1"/>
          <p:nvPr/>
        </p:nvSpPr>
        <p:spPr>
          <a:xfrm>
            <a:off x="245040" y="4300537"/>
            <a:ext cx="8577492" cy="338554"/>
          </a:xfrm>
          <a:prstGeom prst="rect">
            <a:avLst/>
          </a:prstGeom>
          <a:noFill/>
        </p:spPr>
        <p:txBody>
          <a:bodyPr wrap="square">
            <a:spAutoFit/>
          </a:bodyPr>
          <a:lstStyle/>
          <a:p>
            <a:r>
              <a:rPr lang="en-AU" sz="800" dirty="0">
                <a:hlinkClick r:id="rId3"/>
              </a:rPr>
              <a:t>https://v9.australiancurriculum.edu.au/f-10-curriculum/learning-areas/english/foundation-year_year-1_year-2?view=quick&amp;detailed-content-descriptions=0&amp;hide-ccp=0&amp;hide-gc=0&amp;side-by-side=1&amp;strands-start-index=0&amp;subjects-start-index=0</a:t>
            </a:r>
            <a:r>
              <a:rPr lang="en-AU" sz="800" dirty="0"/>
              <a:t> </a:t>
            </a:r>
          </a:p>
        </p:txBody>
      </p:sp>
    </p:spTree>
    <p:extLst>
      <p:ext uri="{BB962C8B-B14F-4D97-AF65-F5344CB8AC3E}">
        <p14:creationId xmlns:p14="http://schemas.microsoft.com/office/powerpoint/2010/main" val="510055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a:xfrm>
            <a:off x="327025" y="274637"/>
            <a:ext cx="8496000" cy="360000"/>
          </a:xfrm>
        </p:spPr>
        <p:txBody>
          <a:bodyPr>
            <a:noAutofit/>
          </a:bodyPr>
          <a:lstStyle/>
          <a:p>
            <a:r>
              <a:rPr lang="en-AU" dirty="0">
                <a:latin typeface="Arial"/>
                <a:cs typeface="Arial"/>
              </a:rPr>
              <a:t>Prep–Year 2 achievement standard — text structure and organisation</a:t>
            </a:r>
            <a:endParaRPr lang="en-AU" dirty="0"/>
          </a:p>
        </p:txBody>
      </p:sp>
      <p:graphicFrame>
        <p:nvGraphicFramePr>
          <p:cNvPr id="35" name="Content Placeholder 3">
            <a:extLst>
              <a:ext uri="{FF2B5EF4-FFF2-40B4-BE49-F238E27FC236}">
                <a16:creationId xmlns:a16="http://schemas.microsoft.com/office/drawing/2014/main" id="{3B06D80E-DA96-4E6A-B8BB-934387F095A0}"/>
              </a:ext>
            </a:extLst>
          </p:cNvPr>
          <p:cNvGraphicFramePr>
            <a:graphicFrameLocks/>
          </p:cNvGraphicFramePr>
          <p:nvPr>
            <p:extLst>
              <p:ext uri="{D42A27DB-BD31-4B8C-83A1-F6EECF244321}">
                <p14:modId xmlns:p14="http://schemas.microsoft.com/office/powerpoint/2010/main" val="4090845401"/>
              </p:ext>
            </p:extLst>
          </p:nvPr>
        </p:nvGraphicFramePr>
        <p:xfrm>
          <a:off x="327024" y="1295810"/>
          <a:ext cx="8495508" cy="2057344"/>
        </p:xfrm>
        <a:graphic>
          <a:graphicData uri="http://schemas.openxmlformats.org/drawingml/2006/table">
            <a:tbl>
              <a:tblPr firstRow="1" bandRow="1">
                <a:tableStyleId>{17292A2E-F333-43FB-9621-5CBBE7FDCDCB}</a:tableStyleId>
              </a:tblPr>
              <a:tblGrid>
                <a:gridCol w="2831836">
                  <a:extLst>
                    <a:ext uri="{9D8B030D-6E8A-4147-A177-3AD203B41FA5}">
                      <a16:colId xmlns:a16="http://schemas.microsoft.com/office/drawing/2014/main" val="20000"/>
                    </a:ext>
                  </a:extLst>
                </a:gridCol>
                <a:gridCol w="2831836">
                  <a:extLst>
                    <a:ext uri="{9D8B030D-6E8A-4147-A177-3AD203B41FA5}">
                      <a16:colId xmlns:a16="http://schemas.microsoft.com/office/drawing/2014/main" val="20001"/>
                    </a:ext>
                  </a:extLst>
                </a:gridCol>
                <a:gridCol w="2831836">
                  <a:extLst>
                    <a:ext uri="{9D8B030D-6E8A-4147-A177-3AD203B41FA5}">
                      <a16:colId xmlns:a16="http://schemas.microsoft.com/office/drawing/2014/main" val="20002"/>
                    </a:ext>
                  </a:extLst>
                </a:gridCol>
              </a:tblGrid>
              <a:tr h="297152">
                <a:tc>
                  <a:txBody>
                    <a:bodyPr/>
                    <a:lstStyle/>
                    <a:p>
                      <a:r>
                        <a:rPr lang="en-AU" sz="1800">
                          <a:latin typeface="Arial" panose="020B0604020202020204" pitchFamily="34" charset="0"/>
                          <a:cs typeface="Arial" panose="020B0604020202020204" pitchFamily="34" charset="0"/>
                        </a:rPr>
                        <a:t>Prep</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800">
                          <a:latin typeface="Arial" panose="020B0604020202020204" pitchFamily="34" charset="0"/>
                          <a:cs typeface="Arial" panose="020B0604020202020204" pitchFamily="34" charset="0"/>
                        </a:rPr>
                        <a:t>Year 1</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800">
                          <a:latin typeface="Arial" panose="020B0604020202020204" pitchFamily="34" charset="0"/>
                          <a:cs typeface="Arial" panose="020B0604020202020204" pitchFamily="34" charset="0"/>
                        </a:rPr>
                        <a:t>Year 2</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a:txBody>
                    <a:bodyPr/>
                    <a:lstStyle/>
                    <a:p>
                      <a:endParaRPr lang="en-AU" sz="1800">
                        <a:solidFill>
                          <a:schemeClr val="accent1">
                            <a:lumMod val="40000"/>
                            <a:lumOff val="60000"/>
                          </a:schemeClr>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lnBlToTr w="12700" cap="flat" cmpd="sng" algn="ctr">
                      <a:solidFill>
                        <a:schemeClr val="accent1">
                          <a:lumMod val="40000"/>
                          <a:lumOff val="60000"/>
                        </a:schemeClr>
                      </a:solidFill>
                      <a:prstDash val="solid"/>
                      <a:round/>
                      <a:headEnd type="none" w="med" len="med"/>
                      <a:tailEnd type="none" w="med" len="med"/>
                    </a:lnBlToTr>
                  </a:tcPr>
                </a:tc>
                <a:tc>
                  <a:txBody>
                    <a:bodyPr/>
                    <a:lstStyle/>
                    <a:p>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 They identify the</a:t>
                      </a:r>
                      <a:r>
                        <a:rPr lang="en-US" sz="1800" b="1" i="0" u="none" strike="noStrike" kern="1200" dirty="0">
                          <a:solidFill>
                            <a:schemeClr val="accent3"/>
                          </a:solidFill>
                          <a:effectLst/>
                          <a:latin typeface="Arial" panose="020B0604020202020204" pitchFamily="34" charset="0"/>
                          <a:ea typeface="+mn-ea"/>
                          <a:cs typeface="Arial" panose="020B0604020202020204" pitchFamily="34" charset="0"/>
                        </a:rPr>
                        <a:t> </a:t>
                      </a:r>
                      <a:r>
                        <a:rPr lang="en-US" sz="1800" b="1" i="0" u="none" strike="noStrike" kern="1200" dirty="0">
                          <a:solidFill>
                            <a:schemeClr val="tx1"/>
                          </a:solidFill>
                          <a:effectLst/>
                          <a:latin typeface="Arial" panose="020B0604020202020204" pitchFamily="34" charset="0"/>
                          <a:ea typeface="+mn-ea"/>
                          <a:cs typeface="Arial" panose="020B0604020202020204" pitchFamily="34" charset="0"/>
                        </a:rPr>
                        <a:t>text structures </a:t>
                      </a: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of familiar </a:t>
                      </a:r>
                      <a:r>
                        <a:rPr lang="en-US" sz="1800" b="1" i="0" u="none" strike="noStrike" kern="1200" dirty="0">
                          <a:solidFill>
                            <a:schemeClr val="tx1"/>
                          </a:solidFill>
                          <a:effectLst/>
                          <a:latin typeface="Arial" panose="020B0604020202020204" pitchFamily="34" charset="0"/>
                          <a:ea typeface="+mn-ea"/>
                          <a:cs typeface="Arial" panose="020B0604020202020204" pitchFamily="34" charset="0"/>
                        </a:rPr>
                        <a:t>narrative and informative </a:t>
                      </a: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texts …</a:t>
                      </a:r>
                      <a:endParaRPr lang="en-AU" sz="1800" dirty="0">
                        <a:solidFill>
                          <a:schemeClr val="tx1"/>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 They describe how similar topics and information are presented through </a:t>
                      </a:r>
                      <a:r>
                        <a:rPr lang="en-US" sz="1800" b="1" i="0" u="none" strike="noStrike" kern="1200" dirty="0">
                          <a:solidFill>
                            <a:schemeClr val="tx1"/>
                          </a:solidFill>
                          <a:effectLst/>
                          <a:latin typeface="Arial" panose="020B0604020202020204" pitchFamily="34" charset="0"/>
                          <a:ea typeface="+mn-ea"/>
                          <a:cs typeface="Arial" panose="020B0604020202020204" pitchFamily="34" charset="0"/>
                        </a:rPr>
                        <a:t>the structure of narrative and informative texts</a:t>
                      </a: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 …</a:t>
                      </a:r>
                      <a:endParaRPr lang="en-AU" sz="1800" dirty="0">
                        <a:solidFill>
                          <a:schemeClr val="tx1"/>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45A1C191-406F-89EC-FBDD-82496582CF0C}"/>
              </a:ext>
            </a:extLst>
          </p:cNvPr>
          <p:cNvSpPr txBox="1"/>
          <p:nvPr/>
        </p:nvSpPr>
        <p:spPr>
          <a:xfrm>
            <a:off x="245040" y="4300537"/>
            <a:ext cx="8577492" cy="338554"/>
          </a:xfrm>
          <a:prstGeom prst="rect">
            <a:avLst/>
          </a:prstGeom>
          <a:noFill/>
        </p:spPr>
        <p:txBody>
          <a:bodyPr wrap="square">
            <a:spAutoFit/>
          </a:bodyPr>
          <a:lstStyle/>
          <a:p>
            <a:r>
              <a:rPr lang="en-AU" sz="800">
                <a:hlinkClick r:id="rId3"/>
              </a:rPr>
              <a:t>https://v9.australiancurriculum.edu.au/f-10-curriculum/learning-areas/english/foundation-year_year-1_year-2?view=quick&amp;detailed-content-descriptions=0&amp;hide-ccp=0&amp;hide-gc=0&amp;side-by-side=1&amp;strands-start-index=0&amp;subjects-start-index=0</a:t>
            </a:r>
            <a:r>
              <a:rPr lang="en-AU" sz="800"/>
              <a:t> </a:t>
            </a:r>
          </a:p>
        </p:txBody>
      </p:sp>
    </p:spTree>
    <p:extLst>
      <p:ext uri="{BB962C8B-B14F-4D97-AF65-F5344CB8AC3E}">
        <p14:creationId xmlns:p14="http://schemas.microsoft.com/office/powerpoint/2010/main" val="12312362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xc373qpuv83hfig6j1knf4u9cqs6f2"/>
</p:tagLst>
</file>

<file path=ppt/theme/theme1.xml><?xml version="1.0" encoding="utf-8"?>
<a:theme xmlns:a="http://schemas.openxmlformats.org/drawingml/2006/main" name="QCAA title slides">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_widescreen_16x9_CC_BY_v21_nv.potx" id="{AE2E47D0-5B16-4188-95FF-BEF85679B9CE}" vid="{CD9DDFD9-FFDF-4FFE-875A-136D5BC8AF10}"/>
    </a:ext>
  </a:extLst>
</a:theme>
</file>

<file path=ppt/theme/theme2.xml><?xml version="1.0" encoding="utf-8"?>
<a:theme xmlns:a="http://schemas.openxmlformats.org/drawingml/2006/main" name="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widescreen_16x9_CC_BY_v21_nv.potx" id="{AE2E47D0-5B16-4188-95FF-BEF85679B9CE}" vid="{01C95B2D-6223-4DA8-B2FC-B3B4B4404360}"/>
    </a:ext>
  </a:extLst>
</a:theme>
</file>

<file path=ppt/theme/theme3.xml><?xml version="1.0" encoding="utf-8"?>
<a:theme xmlns:a="http://schemas.openxmlformats.org/drawingml/2006/main" name="1_QCAA title slides">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_widescreen_16x9_CC_BY_v21_nv.potx" id="{AE2E47D0-5B16-4188-95FF-BEF85679B9CE}" vid="{CD9DDFD9-FFDF-4FFE-875A-136D5BC8AF10}"/>
    </a:ext>
  </a:extLst>
</a:theme>
</file>

<file path=ppt/theme/theme4.xml><?xml version="1.0" encoding="utf-8"?>
<a:theme xmlns:a="http://schemas.openxmlformats.org/drawingml/2006/main" name="3_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widescreen_16x9_CC_BY_v21_nv.potx" id="{AE2E47D0-5B16-4188-95FF-BEF85679B9CE}" vid="{01C95B2D-6223-4DA8-B2FC-B3B4B4404360}"/>
    </a:ext>
  </a:extLst>
</a:theme>
</file>

<file path=ppt/theme/theme5.xml><?xml version="1.0" encoding="utf-8"?>
<a:theme xmlns:a="http://schemas.openxmlformats.org/drawingml/2006/main" name="5_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iQ_v9.0_widescreen_ppt_16x9_CC_BY_v25_nv.potx" id="{11155731-E599-4F2E-9B93-468A8BD23AEA}" vid="{D691B294-D0F6-42B9-A264-81E5EC4CEBDD}"/>
    </a:ext>
  </a:extLst>
</a:theme>
</file>

<file path=ppt/theme/theme6.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aeb0db8-a023-4f83-a675-fc900e5c4eb0">
      <Terms xmlns="http://schemas.microsoft.com/office/infopath/2007/PartnerControls"/>
    </lcf76f155ced4ddcb4097134ff3c332f>
    <TaxCatchAll xmlns="70d7b946-3027-4b33-9e00-b894cda58cf9" xsi:nil="true"/>
    <SharedWithUsers xmlns="70d7b946-3027-4b33-9e00-b894cda58cf9">
      <UserInfo>
        <DisplayName>Virginia Ayliffe</DisplayName>
        <AccountId>26</AccountId>
        <AccountType/>
      </UserInfo>
      <UserInfo>
        <DisplayName>Bonnie Becker</DisplayName>
        <AccountId>173</AccountId>
        <AccountType/>
      </UserInfo>
      <UserInfo>
        <DisplayName>Daphne Gillies</DisplayName>
        <AccountId>32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F5BDE2E028BB54FA59D70F05D0F50EA" ma:contentTypeVersion="18" ma:contentTypeDescription="Create a new document." ma:contentTypeScope="" ma:versionID="753818db5ed5e437e74cb1e07f5c7473">
  <xsd:schema xmlns:xsd="http://www.w3.org/2001/XMLSchema" xmlns:xs="http://www.w3.org/2001/XMLSchema" xmlns:p="http://schemas.microsoft.com/office/2006/metadata/properties" xmlns:ns2="1aeb0db8-a023-4f83-a675-fc900e5c4eb0" xmlns:ns3="70d7b946-3027-4b33-9e00-b894cda58cf9" targetNamespace="http://schemas.microsoft.com/office/2006/metadata/properties" ma:root="true" ma:fieldsID="0259de94c5169be824bdd6f332539af7" ns2:_="" ns3:_="">
    <xsd:import namespace="1aeb0db8-a023-4f83-a675-fc900e5c4eb0"/>
    <xsd:import namespace="70d7b946-3027-4b33-9e00-b894cda58cf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eb0db8-a023-4f83-a675-fc900e5c4e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f2c4c05-e133-4f8d-bdce-5ffb582b20b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d7b946-3027-4b33-9e00-b894cda58cf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dbbd0b1-ed4b-48c8-b662-ab8d617ded48}" ma:internalName="TaxCatchAll" ma:showField="CatchAllData" ma:web="70d7b946-3027-4b33-9e00-b894cda58c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EB03FA-64B5-490B-A173-1B58C836D18A}">
  <ds:schemaRefs>
    <ds:schemaRef ds:uri="http://schemas.microsoft.com/office/2006/metadata/longProperties"/>
  </ds:schemaRefs>
</ds:datastoreItem>
</file>

<file path=customXml/itemProps2.xml><?xml version="1.0" encoding="utf-8"?>
<ds:datastoreItem xmlns:ds="http://schemas.openxmlformats.org/officeDocument/2006/customXml" ds:itemID="{A5DEBD03-5E9C-40A0-804B-944DDB9E62A1}">
  <ds:schemaRefs>
    <ds:schemaRef ds:uri="http://schemas.openxmlformats.org/package/2006/metadata/core-properties"/>
    <ds:schemaRef ds:uri="70d7b946-3027-4b33-9e00-b894cda58cf9"/>
    <ds:schemaRef ds:uri="http://schemas.microsoft.com/office/2006/documentManagement/types"/>
    <ds:schemaRef ds:uri="http://schemas.microsoft.com/office/infopath/2007/PartnerControls"/>
    <ds:schemaRef ds:uri="http://purl.org/dc/elements/1.1/"/>
    <ds:schemaRef ds:uri="http://schemas.microsoft.com/office/2006/metadata/properties"/>
    <ds:schemaRef ds:uri="1aeb0db8-a023-4f83-a675-fc900e5c4eb0"/>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5CAED129-FB3F-4AD2-A7DB-29839A9CD86D}">
  <ds:schemaRefs>
    <ds:schemaRef ds:uri="1aeb0db8-a023-4f83-a675-fc900e5c4eb0"/>
    <ds:schemaRef ds:uri="70d7b946-3027-4b33-9e00-b894cda58c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8E3A8AC4-414B-4AD5-A315-29792D52C4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powerpoint_widescreen_16x9_CC_BY (26)</Template>
  <TotalTime>306</TotalTime>
  <Words>4833</Words>
  <Application>Microsoft Office PowerPoint</Application>
  <PresentationFormat>On-screen Show (16:9)</PresentationFormat>
  <Paragraphs>241</Paragraphs>
  <Slides>30</Slides>
  <Notes>30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30</vt:i4>
      </vt:variant>
    </vt:vector>
  </HeadingPairs>
  <TitlesOfParts>
    <vt:vector size="39" baseType="lpstr">
      <vt:lpstr>Arial</vt:lpstr>
      <vt:lpstr>Calibri</vt:lpstr>
      <vt:lpstr>Times New Roman</vt:lpstr>
      <vt:lpstr>Wingdings</vt:lpstr>
      <vt:lpstr>QCAA title slides</vt:lpstr>
      <vt:lpstr>QCAA content</vt:lpstr>
      <vt:lpstr>1_QCAA title slides</vt:lpstr>
      <vt:lpstr>3_QCAA content</vt:lpstr>
      <vt:lpstr>5_QCAA content</vt:lpstr>
      <vt:lpstr>Prep–Year 2 Part 2: Assessing reading</vt:lpstr>
      <vt:lpstr>Acknowledgment of Country</vt:lpstr>
      <vt:lpstr>Learning goal</vt:lpstr>
      <vt:lpstr>Outline</vt:lpstr>
      <vt:lpstr>Achievement standards — comparison</vt:lpstr>
      <vt:lpstr>Achievement standard paragraph — reading and viewing</vt:lpstr>
      <vt:lpstr>Prep–Year 2 achievement standard — mode and context</vt:lpstr>
      <vt:lpstr>Prep–Year 2 achievement standard — ideas</vt:lpstr>
      <vt:lpstr>Prep–Year 2 achievement standard — text structure and organisation</vt:lpstr>
      <vt:lpstr>Prep–Year 2 achievement standard — language features</vt:lpstr>
      <vt:lpstr>Prep–Year 2 achievement standard — phonic and word knowledge</vt:lpstr>
      <vt:lpstr>Achievement standard aligned to content descriptions</vt:lpstr>
      <vt:lpstr>Aspects of the achievement standard and strands</vt:lpstr>
      <vt:lpstr>Aspect of the achievement standard — phrasing and fluency</vt:lpstr>
      <vt:lpstr>Year 2 example: Assessing through ‘authentic’ tasks</vt:lpstr>
      <vt:lpstr>Aspects of the achievement standard — Phonic and word knowledge</vt:lpstr>
      <vt:lpstr>Outline</vt:lpstr>
      <vt:lpstr>Formatively assessing phonic and word knowledge</vt:lpstr>
      <vt:lpstr>Literacy Hub — progress monitoring tools</vt:lpstr>
      <vt:lpstr>Summatively assessing reading — Year 1</vt:lpstr>
      <vt:lpstr>Alignment — task and aspects of achievement standard</vt:lpstr>
      <vt:lpstr>Alignment — task and aspects of achievement standard</vt:lpstr>
      <vt:lpstr>Alignment — task and aspects of achievement standard</vt:lpstr>
      <vt:lpstr>Alignment — task and aspects of achievement standard</vt:lpstr>
      <vt:lpstr>Opportunities to assess decoding and comprehending</vt:lpstr>
      <vt:lpstr>Learning goal</vt:lpstr>
      <vt:lpstr>Acknowledgments</vt:lpstr>
      <vt:lpstr>Acknowledgments</vt:lpstr>
      <vt:lpstr>Copyright notice</vt:lpstr>
      <vt:lpstr>QCAA social media</vt:lpstr>
    </vt:vector>
  </TitlesOfParts>
  <Company>QCAA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Williams</dc:creator>
  <cp:lastModifiedBy>David O'Malley</cp:lastModifiedBy>
  <cp:revision>18</cp:revision>
  <cp:lastPrinted>2025-05-22T04:33:53Z</cp:lastPrinted>
  <dcterms:created xsi:type="dcterms:W3CDTF">2023-08-31T00:17:48Z</dcterms:created>
  <dcterms:modified xsi:type="dcterms:W3CDTF">2025-08-20T23:48:01Z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0x0101001F5BDE2E028BB54FA59D70F05D0F50EA</vt:lpwstr>
  </property>
  <property fmtid="{D5CDD505-2E9C-101B-9397-08002B2CF9AE}" pid="7" name="MediaServiceImageTags">
    <vt:lpwstr/>
  </property>
</Properties>
</file>