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21" r:id="rId5"/>
    <p:sldMasterId id="2147484227" r:id="rId6"/>
  </p:sldMasterIdLst>
  <p:notesMasterIdLst>
    <p:notesMasterId r:id="rId25"/>
  </p:notesMasterIdLst>
  <p:handoutMasterIdLst>
    <p:handoutMasterId r:id="rId26"/>
  </p:handoutMasterIdLst>
  <p:sldIdLst>
    <p:sldId id="287" r:id="rId7"/>
    <p:sldId id="390" r:id="rId8"/>
    <p:sldId id="324" r:id="rId9"/>
    <p:sldId id="371" r:id="rId10"/>
    <p:sldId id="372" r:id="rId11"/>
    <p:sldId id="373" r:id="rId12"/>
    <p:sldId id="374" r:id="rId13"/>
    <p:sldId id="329" r:id="rId14"/>
    <p:sldId id="384" r:id="rId15"/>
    <p:sldId id="376" r:id="rId16"/>
    <p:sldId id="392" r:id="rId17"/>
    <p:sldId id="381" r:id="rId18"/>
    <p:sldId id="394" r:id="rId19"/>
    <p:sldId id="369" r:id="rId20"/>
    <p:sldId id="370" r:id="rId21"/>
    <p:sldId id="386" r:id="rId22"/>
    <p:sldId id="406" r:id="rId23"/>
    <p:sldId id="283" r:id="rId24"/>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3AE7A2-5CB6-83FB-9D15-1219A8786F4C}" name="Virginia Ayliffe" initials="VA" userId="S::Virginia.Ayliffe@qcaa.qld.edu.au::e01ca961-4ba5-41cd-950f-fe5fcff6f38f" providerId="AD"/>
  <p188:author id="{64247EC1-E6EF-D4DD-262D-64A6FCB02AE3}" name="Taylor Donnelly" initials="TD" userId="S::Taylor.Donnelly@qcaa.qld.edu.au::2f172d5a-e8b1-4be1-90d7-be2a1d9f93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1" name="Niza Villanueva" initials="NV" lastIdx="2" clrIdx="1"/>
  <p:cmAuthor id="2" name="Helena Bond" initials="HB" lastIdx="7" clrIdx="2"/>
  <p:cmAuthor id="3" name="Jill Margerison" initials="JM" lastIdx="30" clrIdx="3">
    <p:extLst>
      <p:ext uri="{19B8F6BF-5375-455C-9EA6-DF929625EA0E}">
        <p15:presenceInfo xmlns:p15="http://schemas.microsoft.com/office/powerpoint/2012/main" userId="S::Jill.Margerison@qcaa.qld.edu.au::f1d77f72-21bc-4569-88f7-d1130ce75e1e" providerId="AD"/>
      </p:ext>
    </p:extLst>
  </p:cmAuthor>
  <p:cmAuthor id="4" name="Jill Margerison" initials="JM [2]" lastIdx="3" clrIdx="4">
    <p:extLst>
      <p:ext uri="{19B8F6BF-5375-455C-9EA6-DF929625EA0E}">
        <p15:presenceInfo xmlns:p15="http://schemas.microsoft.com/office/powerpoint/2012/main" userId="Jill Margerison" providerId="None"/>
      </p:ext>
    </p:extLst>
  </p:cmAuthor>
  <p:cmAuthor id="5" name="Kirsty Morrison" initials="KM" lastIdx="1" clrIdx="5">
    <p:extLst>
      <p:ext uri="{19B8F6BF-5375-455C-9EA6-DF929625EA0E}">
        <p15:presenceInfo xmlns:p15="http://schemas.microsoft.com/office/powerpoint/2012/main" userId="S-1-5-21-2406935999-1983212525-3895035740-16719" providerId="AD"/>
      </p:ext>
    </p:extLst>
  </p:cmAuthor>
  <p:cmAuthor id="6" name="Kirsty Morrison" initials="KM [2]" lastIdx="7" clrIdx="6">
    <p:extLst>
      <p:ext uri="{19B8F6BF-5375-455C-9EA6-DF929625EA0E}">
        <p15:presenceInfo xmlns:p15="http://schemas.microsoft.com/office/powerpoint/2012/main" userId="S::Kirsty.Morrison@qcaa.qld.edu.au::4506f4d7-45ce-4903-942d-146f25eccce2" providerId="AD"/>
      </p:ext>
    </p:extLst>
  </p:cmAuthor>
  <p:cmAuthor id="7" name="NV GD" initials="NV" lastIdx="4" clrIdx="7">
    <p:extLst>
      <p:ext uri="{19B8F6BF-5375-455C-9EA6-DF929625EA0E}">
        <p15:presenceInfo xmlns:p15="http://schemas.microsoft.com/office/powerpoint/2012/main" userId="NV GD" providerId="None"/>
      </p:ext>
    </p:extLst>
  </p:cmAuthor>
  <p:cmAuthor id="8" name="Zoe Yule" initials="ZY" lastIdx="7" clrIdx="8">
    <p:extLst>
      <p:ext uri="{19B8F6BF-5375-455C-9EA6-DF929625EA0E}">
        <p15:presenceInfo xmlns:p15="http://schemas.microsoft.com/office/powerpoint/2012/main" userId="S::Zoe.Yule@qcaa.qld.edu.au::ea218523-7aaf-4f68-858e-01429e8e8cb0" providerId="AD"/>
      </p:ext>
    </p:extLst>
  </p:cmAuthor>
  <p:cmAuthor id="9" name="Rachelle Willington" initials="RW" lastIdx="16" clrIdx="9">
    <p:extLst>
      <p:ext uri="{19B8F6BF-5375-455C-9EA6-DF929625EA0E}">
        <p15:presenceInfo xmlns:p15="http://schemas.microsoft.com/office/powerpoint/2012/main" userId="S::Rachelle.Willington@qcaa.qld.edu.au::acf22d5f-7945-471c-a697-22ad84275b5f" providerId="AD"/>
      </p:ext>
    </p:extLst>
  </p:cmAuthor>
  <p:cmAuthor id="10" name="Virginia Ayliffe" initials="VA" lastIdx="5" clrIdx="10">
    <p:extLst>
      <p:ext uri="{19B8F6BF-5375-455C-9EA6-DF929625EA0E}">
        <p15:presenceInfo xmlns:p15="http://schemas.microsoft.com/office/powerpoint/2012/main" userId="S::Virginia.Ayliffe@qcaa.qld.edu.au::e01ca961-4ba5-41cd-950f-fe5fcff6f38f" providerId="AD"/>
      </p:ext>
    </p:extLst>
  </p:cmAuthor>
  <p:cmAuthor id="11" name="Luna Pendragon" initials="LP" lastIdx="4" clrIdx="11">
    <p:extLst>
      <p:ext uri="{19B8F6BF-5375-455C-9EA6-DF929625EA0E}">
        <p15:presenceInfo xmlns:p15="http://schemas.microsoft.com/office/powerpoint/2012/main" userId="S::Luna.Pendragon@qcaa.qld.edu.au::805c6c5e-2b13-45db-a6a4-e4f1326843b7" providerId="AD"/>
      </p:ext>
    </p:extLst>
  </p:cmAuthor>
  <p:cmAuthor id="12" name="Taylor Donnelly" initials="TD" lastIdx="4" clrIdx="12">
    <p:extLst>
      <p:ext uri="{19B8F6BF-5375-455C-9EA6-DF929625EA0E}">
        <p15:presenceInfo xmlns:p15="http://schemas.microsoft.com/office/powerpoint/2012/main" userId="S::Taylor.Donnelly@qcaa.qld.edu.au::2f172d5a-e8b1-4be1-90d7-be2a1d9f93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4" d="100"/>
          <a:sy n="114" d="100"/>
        </p:scale>
        <p:origin x="714" y="102"/>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notesViewPr>
    <p:cSldViewPr snapToGrid="0">
      <p:cViewPr varScale="1">
        <p:scale>
          <a:sx n="58" d="100"/>
          <a:sy n="58" d="100"/>
        </p:scale>
        <p:origin x="2766"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a Ayliffe" userId="e01ca961-4ba5-41cd-950f-fe5fcff6f38f" providerId="ADAL" clId="{D5D090BF-B1D5-400C-837E-0794040179B2}"/>
    <pc:docChg chg="custSel modSld">
      <pc:chgData name="Virginia Ayliffe" userId="e01ca961-4ba5-41cd-950f-fe5fcff6f38f" providerId="ADAL" clId="{D5D090BF-B1D5-400C-837E-0794040179B2}" dt="2023-01-11T02:44:39.649" v="8"/>
      <pc:docMkLst>
        <pc:docMk/>
      </pc:docMkLst>
      <pc:sldChg chg="addSp delSp modSp mod addCm modCm">
        <pc:chgData name="Virginia Ayliffe" userId="e01ca961-4ba5-41cd-950f-fe5fcff6f38f" providerId="ADAL" clId="{D5D090BF-B1D5-400C-837E-0794040179B2}" dt="2023-01-11T02:44:39.649" v="8"/>
        <pc:sldMkLst>
          <pc:docMk/>
          <pc:sldMk cId="896922912" sldId="386"/>
        </pc:sldMkLst>
        <pc:grpChg chg="del">
          <ac:chgData name="Virginia Ayliffe" userId="e01ca961-4ba5-41cd-950f-fe5fcff6f38f" providerId="ADAL" clId="{D5D090BF-B1D5-400C-837E-0794040179B2}" dt="2023-01-11T02:40:20.747" v="0" actId="478"/>
          <ac:grpSpMkLst>
            <pc:docMk/>
            <pc:sldMk cId="896922912" sldId="386"/>
            <ac:grpSpMk id="9" creationId="{B042445F-2C08-4B15-8E5F-3A19F2761398}"/>
          </ac:grpSpMkLst>
        </pc:grpChg>
        <pc:picChg chg="add mod">
          <ac:chgData name="Virginia Ayliffe" userId="e01ca961-4ba5-41cd-950f-fe5fcff6f38f" providerId="ADAL" clId="{D5D090BF-B1D5-400C-837E-0794040179B2}" dt="2023-01-11T02:40:37.295" v="6" actId="1076"/>
          <ac:picMkLst>
            <pc:docMk/>
            <pc:sldMk cId="896922912" sldId="386"/>
            <ac:picMk id="6" creationId="{554DA38A-7B9A-9F6F-9E64-7D1AF0603C9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28/05/2024</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28/05/2024</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i="0" dirty="0"/>
              <a:t>This presentation supports understanding of the Version 9.0 Australian Curriculum: English Prep*–Year 10. It gives insight into the position of English within the Australian Curriculum and the structure of the English learning area. </a:t>
            </a:r>
          </a:p>
          <a:p>
            <a:pPr>
              <a:spcBef>
                <a:spcPts val="0"/>
              </a:spcBef>
            </a:pPr>
            <a:endParaRPr lang="en-US" sz="1100" i="0" dirty="0"/>
          </a:p>
          <a:p>
            <a:pPr>
              <a:spcBef>
                <a:spcPts val="0"/>
              </a:spcBef>
            </a:pPr>
            <a:r>
              <a:rPr lang="en-US" sz="1100" i="0" dirty="0"/>
              <a:t>You can use this presentation in your </a:t>
            </a:r>
            <a:r>
              <a:rPr lang="en-US" sz="1100" i="0" dirty="0" err="1"/>
              <a:t>organisation</a:t>
            </a:r>
            <a:r>
              <a:rPr lang="en-US" sz="1100" i="0" dirty="0"/>
              <a:t> as the basis for professional learning about the English curriculum. It includes information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endParaRPr lang="en-US" sz="1100" i="0" dirty="0">
              <a:cs typeface="Calibri"/>
            </a:endParaRPr>
          </a:p>
          <a:p>
            <a:pPr>
              <a:spcBef>
                <a:spcPts val="0"/>
              </a:spcBef>
            </a:pPr>
            <a:endParaRPr lang="en-US" sz="1100" i="0" dirty="0"/>
          </a:p>
          <a:p>
            <a:pPr>
              <a:spcBef>
                <a:spcPts val="0"/>
              </a:spcBef>
            </a:pPr>
            <a:r>
              <a:rPr lang="en-US" sz="1100" i="0" dirty="0"/>
              <a:t>The Australian Curriculum content referred to in this presentation is available from:</a:t>
            </a:r>
            <a:endParaRPr lang="en-US" sz="1100" i="0" dirty="0">
              <a:cs typeface="Calibri"/>
            </a:endParaRPr>
          </a:p>
          <a:p>
            <a:pPr>
              <a:spcBef>
                <a:spcPts val="0"/>
              </a:spcBef>
            </a:pPr>
            <a:r>
              <a:rPr lang="en-US" sz="1100" i="0" dirty="0"/>
              <a:t>Australian Curriculum, Assessment and Reporting Authority (ACARA) 2022, </a:t>
            </a:r>
            <a:r>
              <a:rPr lang="en-US" sz="1100" i="1" dirty="0"/>
              <a:t>Australian Curriculum Version 9 Foundation to Year 10</a:t>
            </a:r>
            <a:r>
              <a:rPr lang="en-US" sz="1100" i="0" dirty="0"/>
              <a:t>, </a:t>
            </a:r>
            <a:r>
              <a:rPr lang="en-US" sz="1100" b="0" i="0" u="sng" dirty="0"/>
              <a:t>https://v9.australiancurriculum.edu.au/ </a:t>
            </a:r>
          </a:p>
          <a:p>
            <a:pPr>
              <a:spcBef>
                <a:spcPts val="0"/>
              </a:spcBef>
            </a:pPr>
            <a:endParaRPr lang="en-US" sz="1100" i="0" dirty="0"/>
          </a:p>
          <a:p>
            <a:pPr>
              <a:spcBef>
                <a:spcPts val="0"/>
              </a:spcBef>
            </a:pPr>
            <a:r>
              <a:rPr lang="en-US" sz="1100" i="0" dirty="0"/>
              <a:t>*Prep (P) in Queensland is the Foundation Year (F) of the Australian Curriculum and refers to the year before Year 1. Children beginning Prep in January are required to be five years of age by 30 June. </a:t>
            </a:r>
            <a:endParaRPr lang="en-US" sz="1100" i="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1</a:t>
            </a:fld>
            <a:endParaRPr lang="en-AU"/>
          </a:p>
        </p:txBody>
      </p:sp>
    </p:spTree>
    <p:extLst>
      <p:ext uri="{BB962C8B-B14F-4D97-AF65-F5344CB8AC3E}">
        <p14:creationId xmlns:p14="http://schemas.microsoft.com/office/powerpoint/2010/main" val="105721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a:spcBef>
                <a:spcPts val="0"/>
              </a:spcBef>
            </a:pPr>
            <a:r>
              <a:rPr lang="en-AU" sz="1100" dirty="0">
                <a:latin typeface="Arial"/>
                <a:cs typeface="Arial"/>
              </a:rPr>
              <a:t>The content descriptions are accompanied by content elaborations. </a:t>
            </a:r>
            <a:r>
              <a:rPr lang="en-US" sz="1100" b="0" dirty="0">
                <a:latin typeface="Arial"/>
                <a:cs typeface="Arial"/>
              </a:rPr>
              <a:t>Content elaborations provide </a:t>
            </a:r>
            <a:r>
              <a:rPr lang="en-AU" sz="1100" dirty="0">
                <a:latin typeface="Arial"/>
                <a:cs typeface="Arial"/>
              </a:rPr>
              <a:t>illustrations and/or examples </a:t>
            </a:r>
            <a:r>
              <a:rPr lang="en-US" sz="1100" b="0" dirty="0">
                <a:latin typeface="Arial"/>
                <a:cs typeface="Arial"/>
              </a:rPr>
              <a:t>that teachers may choose to use in the classroom or as inspiration for their own activities.</a:t>
            </a:r>
            <a:r>
              <a:rPr lang="en-US" sz="1100" b="0" baseline="0" dirty="0">
                <a:latin typeface="Arial"/>
                <a:cs typeface="Arial"/>
              </a:rPr>
              <a:t> </a:t>
            </a:r>
            <a:r>
              <a:rPr lang="en-US" sz="1100" b="1" dirty="0">
                <a:latin typeface="Arial"/>
                <a:cs typeface="Arial"/>
              </a:rPr>
              <a:t>The content elaborations are not a mandatory aspect of the curriculum and as such are not required to be taught. </a:t>
            </a:r>
            <a:endParaRPr lang="en-US" sz="1100" b="1" dirty="0">
              <a:latin typeface="Arial" pitchFamily="34" charset="0"/>
              <a:cs typeface="Arial" pitchFamily="34" charset="0"/>
            </a:endParaRP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u="none"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a:cs typeface="Arial"/>
              </a:rPr>
              <a:t>Use the </a:t>
            </a:r>
            <a:r>
              <a:rPr lang="en-AU" sz="1100" i="0" kern="1200" dirty="0">
                <a:solidFill>
                  <a:schemeClr val="tx1"/>
                </a:solidFill>
                <a:effectLst/>
                <a:latin typeface="Arial"/>
                <a:cs typeface="Arial"/>
              </a:rPr>
              <a:t>Australian Curriculum: English </a:t>
            </a:r>
            <a:r>
              <a:rPr lang="en-AU" sz="1100" kern="1200" baseline="0" dirty="0">
                <a:solidFill>
                  <a:schemeClr val="tx1"/>
                </a:solidFill>
                <a:effectLst/>
                <a:latin typeface="Arial"/>
                <a:cs typeface="Arial"/>
              </a:rPr>
              <a:t>t</a:t>
            </a:r>
            <a:r>
              <a:rPr lang="en-AU" sz="1100" kern="1200" dirty="0">
                <a:solidFill>
                  <a:schemeClr val="tx1"/>
                </a:solidFill>
                <a:effectLst/>
                <a:latin typeface="Arial"/>
                <a:cs typeface="Arial"/>
              </a:rPr>
              <a:t>o build an understanding of the sequence of content of the curriculum across year levels:</a:t>
            </a:r>
            <a:r>
              <a:rPr lang="en-AU" sz="1100" kern="1200" baseline="0" dirty="0">
                <a:solidFill>
                  <a:schemeClr val="tx1"/>
                </a:solidFill>
                <a:effectLst/>
                <a:latin typeface="Arial"/>
                <a:cs typeface="Arial"/>
              </a:rPr>
              <a:t> </a:t>
            </a:r>
            <a:r>
              <a:rPr lang="en-US" sz="1100" b="0" i="0" u="sng" dirty="0"/>
              <a:t>https://v9.australiancurriculum.edu.au/ </a:t>
            </a:r>
          </a:p>
          <a:p>
            <a:pPr marL="0" indent="0">
              <a:lnSpc>
                <a:spcPct val="100000"/>
              </a:lnSpc>
              <a:spcBef>
                <a:spcPts val="0"/>
              </a:spcBef>
              <a:buFont typeface="+mj-lt"/>
              <a:buNone/>
            </a:pPr>
            <a:endParaRPr lang="en-AU" sz="1100" kern="1200" baseline="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Within the Australian Curriculum: English, select a year level and read the content descriptions.</a:t>
            </a:r>
          </a:p>
          <a:p>
            <a:pPr marL="628650" lvl="2"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content descriptions for the year level prior to and following the selected year level.</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years.</a:t>
            </a:r>
          </a:p>
          <a:p>
            <a:pPr marL="0" indent="0">
              <a:lnSpc>
                <a:spcPct val="100000"/>
              </a:lnSpc>
            </a:pPr>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10</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latin typeface="Arial"/>
                <a:cs typeface="Arial"/>
              </a:rPr>
              <a:t>In</a:t>
            </a:r>
            <a:r>
              <a:rPr lang="en-US" sz="1100" b="0" baseline="0" dirty="0">
                <a:latin typeface="Arial"/>
                <a:cs typeface="Arial"/>
              </a:rPr>
              <a:t> English, the curriculum content is </a:t>
            </a:r>
            <a:r>
              <a:rPr lang="en-US" sz="1100" b="0" baseline="0" dirty="0" err="1">
                <a:latin typeface="Arial"/>
                <a:cs typeface="Arial"/>
              </a:rPr>
              <a:t>organised</a:t>
            </a:r>
            <a:r>
              <a:rPr lang="en-US" sz="1100" b="0" baseline="0" dirty="0">
                <a:latin typeface="Arial"/>
                <a:cs typeface="Arial"/>
              </a:rPr>
              <a:t> through strands</a:t>
            </a:r>
            <a:r>
              <a:rPr lang="en-US" sz="1100" dirty="0">
                <a:latin typeface="Arial"/>
                <a:cs typeface="Arial"/>
              </a:rPr>
              <a:t> and</a:t>
            </a:r>
            <a:r>
              <a:rPr lang="en-US" sz="1100" b="0" baseline="0" dirty="0">
                <a:latin typeface="Arial"/>
                <a:cs typeface="Arial"/>
              </a:rPr>
              <a:t> sub-strands. </a:t>
            </a:r>
            <a:r>
              <a:rPr lang="en-US" sz="1100" b="0" dirty="0">
                <a:latin typeface="Arial"/>
                <a:cs typeface="Arial"/>
              </a:rPr>
              <a:t>The three strands are:</a:t>
            </a:r>
          </a:p>
          <a:p>
            <a:pPr marL="0" lvl="0">
              <a:lnSpc>
                <a:spcPct val="100000"/>
              </a:lnSpc>
              <a:spcBef>
                <a:spcPts val="0"/>
              </a:spcBef>
            </a:pPr>
            <a:endParaRPr lang="en-US" sz="1100" b="0" dirty="0">
              <a:latin typeface="Arial" pitchFamily="34" charset="0"/>
              <a:cs typeface="Arial" pitchFamily="34" charset="0"/>
            </a:endParaRPr>
          </a:p>
          <a:p>
            <a:pPr marL="0" lvl="0" indent="-171450">
              <a:lnSpc>
                <a:spcPct val="100000"/>
              </a:lnSpc>
              <a:spcBef>
                <a:spcPts val="0"/>
              </a:spcBef>
              <a:buFont typeface="Arial" panose="020B0604020202020204" pitchFamily="34" charset="0"/>
              <a:buChar char="•"/>
            </a:pPr>
            <a:r>
              <a:rPr lang="en-US" sz="1100" b="1" dirty="0">
                <a:solidFill>
                  <a:schemeClr val="tx1"/>
                </a:solidFill>
                <a:latin typeface="Arial" pitchFamily="34" charset="0"/>
                <a:cs typeface="Arial" pitchFamily="34" charset="0"/>
              </a:rPr>
              <a:t>Language</a:t>
            </a:r>
          </a:p>
          <a:p>
            <a:pPr marL="0" lvl="0" indent="-171450">
              <a:lnSpc>
                <a:spcPct val="100000"/>
              </a:lnSpc>
              <a:spcBef>
                <a:spcPts val="0"/>
              </a:spcBef>
              <a:buFont typeface="Arial" panose="020B0604020202020204" pitchFamily="34" charset="0"/>
              <a:buChar char="•"/>
            </a:pPr>
            <a:r>
              <a:rPr lang="en-US" sz="1100" b="1" dirty="0">
                <a:solidFill>
                  <a:schemeClr val="tx1"/>
                </a:solidFill>
                <a:latin typeface="Arial" pitchFamily="34" charset="0"/>
                <a:cs typeface="Arial" pitchFamily="34" charset="0"/>
              </a:rPr>
              <a:t>Literature</a:t>
            </a:r>
          </a:p>
          <a:p>
            <a:pPr marL="0" lvl="0" indent="-171450">
              <a:lnSpc>
                <a:spcPct val="100000"/>
              </a:lnSpc>
              <a:spcBef>
                <a:spcPts val="0"/>
              </a:spcBef>
              <a:buFont typeface="Arial" panose="020B0604020202020204" pitchFamily="34" charset="0"/>
              <a:buChar char="•"/>
            </a:pPr>
            <a:r>
              <a:rPr lang="en-US" sz="1100" b="1" dirty="0">
                <a:solidFill>
                  <a:schemeClr val="tx1"/>
                </a:solidFill>
                <a:latin typeface="Arial"/>
                <a:cs typeface="Arial"/>
              </a:rPr>
              <a:t>Literacy.</a:t>
            </a:r>
          </a:p>
          <a:p>
            <a:pPr marL="0" lvl="0" indent="0">
              <a:lnSpc>
                <a:spcPct val="100000"/>
              </a:lnSpc>
              <a:spcBef>
                <a:spcPts val="0"/>
              </a:spcBef>
              <a:buFont typeface="+mj-lt"/>
              <a:buNone/>
            </a:pPr>
            <a:endParaRPr lang="en-US" sz="1100" b="0" dirty="0">
              <a:solidFill>
                <a:schemeClr val="tx1"/>
              </a:solidFill>
              <a:latin typeface="Arial" pitchFamily="34" charset="0"/>
              <a:cs typeface="Arial" pitchFamily="34" charset="0"/>
            </a:endParaRPr>
          </a:p>
          <a:p>
            <a:pPr marL="0" lvl="0">
              <a:lnSpc>
                <a:spcPct val="100000"/>
              </a:lnSpc>
              <a:spcBef>
                <a:spcPts val="0"/>
              </a:spcBef>
            </a:pPr>
            <a:r>
              <a:rPr lang="en-US" sz="1100" b="0" dirty="0">
                <a:latin typeface="Arial" pitchFamily="34" charset="0"/>
                <a:cs typeface="Arial" pitchFamily="34" charset="0"/>
              </a:rPr>
              <a:t>These strands are interrelated to inform and support each other. All strands must be taught each year from Prep to Year</a:t>
            </a:r>
            <a:r>
              <a:rPr lang="en-US" sz="1100" b="0" baseline="0" dirty="0">
                <a:latin typeface="Arial" pitchFamily="34" charset="0"/>
                <a:cs typeface="Arial" pitchFamily="34" charset="0"/>
              </a:rPr>
              <a:t> </a:t>
            </a:r>
            <a:r>
              <a:rPr lang="en-US" sz="1100" b="0" dirty="0">
                <a:latin typeface="Arial" pitchFamily="34" charset="0"/>
                <a:cs typeface="Arial" pitchFamily="34" charset="0"/>
              </a:rPr>
              <a:t>10.</a:t>
            </a:r>
          </a:p>
          <a:p>
            <a:pPr marL="0">
              <a:lnSpc>
                <a:spcPct val="100000"/>
              </a:lnSpc>
              <a:spcBef>
                <a:spcPts val="0"/>
              </a:spcBef>
            </a:pPr>
            <a:endParaRPr lang="en-AU" sz="1100" u="none" dirty="0">
              <a:latin typeface="Arial" pitchFamily="34" charset="0"/>
              <a:cs typeface="Arial" pitchFamily="34" charset="0"/>
            </a:endParaRPr>
          </a:p>
          <a:p>
            <a:pPr>
              <a:spcBef>
                <a:spcPts val="0"/>
              </a:spcBef>
              <a:defRPr/>
            </a:pPr>
            <a:r>
              <a:rPr lang="en-US" sz="1100" b="0" dirty="0">
                <a:latin typeface="Arial"/>
                <a:cs typeface="Arial"/>
              </a:rPr>
              <a:t>Each strand is </a:t>
            </a:r>
            <a:r>
              <a:rPr lang="en-US" sz="1100" b="0" dirty="0" err="1">
                <a:latin typeface="Arial"/>
                <a:cs typeface="Arial"/>
              </a:rPr>
              <a:t>organised</a:t>
            </a:r>
            <a:r>
              <a:rPr lang="en-US" sz="1100" b="0" dirty="0">
                <a:latin typeface="Arial"/>
                <a:cs typeface="Arial"/>
              </a:rPr>
              <a:t> into sub-strands</a:t>
            </a:r>
            <a:r>
              <a:rPr lang="en-US" sz="1100" b="0" baseline="0" dirty="0">
                <a:latin typeface="Arial"/>
                <a:cs typeface="Arial"/>
              </a:rPr>
              <a:t>:</a:t>
            </a:r>
            <a:r>
              <a:rPr lang="en-US" sz="1100" dirty="0">
                <a:latin typeface="Arial"/>
                <a:cs typeface="Arial"/>
              </a:rPr>
              <a:t> </a:t>
            </a:r>
            <a:endParaRPr lang="en-US" sz="1100" b="0" baseline="0" dirty="0">
              <a:latin typeface="Arial"/>
              <a:cs typeface="Arial"/>
            </a:endParaRPr>
          </a:p>
          <a:p>
            <a:pPr marL="0" lvl="0">
              <a:lnSpc>
                <a:spcPct val="100000"/>
              </a:lnSpc>
              <a:spcBef>
                <a:spcPts val="0"/>
              </a:spcBef>
            </a:pPr>
            <a:endParaRPr lang="en-US" sz="1100" b="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b="1" dirty="0">
                <a:latin typeface="Arial" pitchFamily="34" charset="0"/>
                <a:cs typeface="Arial" pitchFamily="34" charset="0"/>
              </a:rPr>
              <a:t>Language</a:t>
            </a:r>
            <a:endParaRPr lang="en-US" sz="1100" dirty="0">
              <a:latin typeface="Arial" pitchFamily="34" charset="0"/>
              <a:cs typeface="Arial" pitchFamily="34" charset="0"/>
            </a:endParaRPr>
          </a:p>
          <a:p>
            <a:pPr marL="457200" lvl="1" indent="-171450">
              <a:spcBef>
                <a:spcPts val="0"/>
              </a:spcBef>
              <a:buFont typeface="Arial" panose="020B0604020202020204" pitchFamily="34" charset="0"/>
              <a:buChar char="•"/>
              <a:defRPr/>
            </a:pPr>
            <a:r>
              <a:rPr lang="en-US" sz="1100" b="0" dirty="0"/>
              <a:t>Language</a:t>
            </a:r>
            <a:r>
              <a:rPr lang="en-US" sz="1100" b="0" baseline="0" dirty="0"/>
              <a:t> </a:t>
            </a:r>
            <a:r>
              <a:rPr lang="en-US" sz="1100" dirty="0"/>
              <a:t>for interacting with others</a:t>
            </a:r>
            <a:endParaRPr lang="en-US" sz="1100" b="0" baseline="0" dirty="0"/>
          </a:p>
          <a:p>
            <a:pPr marL="457200" lvl="1" indent="-171450">
              <a:spcBef>
                <a:spcPts val="0"/>
              </a:spcBef>
              <a:buFont typeface="Arial" panose="020B0604020202020204" pitchFamily="34" charset="0"/>
              <a:buChar char="•"/>
            </a:pPr>
            <a:r>
              <a:rPr lang="en-US" sz="1100" dirty="0"/>
              <a:t>Text structure and organisation</a:t>
            </a:r>
            <a:endParaRPr lang="en-US" sz="1100" i="1" dirty="0">
              <a:latin typeface="Arial" pitchFamily="34" charset="0"/>
              <a:cs typeface="Arial" pitchFamily="34" charset="0"/>
            </a:endParaRPr>
          </a:p>
          <a:p>
            <a:pPr marL="457200" lvl="1" indent="-171450">
              <a:spcBef>
                <a:spcPts val="0"/>
              </a:spcBef>
              <a:buFont typeface="Arial" panose="020B0604020202020204" pitchFamily="34" charset="0"/>
              <a:buChar char="•"/>
            </a:pPr>
            <a:r>
              <a:rPr lang="en-US" sz="1100" dirty="0"/>
              <a:t>Language for expressing </a:t>
            </a:r>
            <a:r>
              <a:rPr lang="en-US" sz="1100" b="0" baseline="0" dirty="0"/>
              <a:t>and</a:t>
            </a:r>
            <a:r>
              <a:rPr lang="en-US" sz="1100" dirty="0"/>
              <a:t> developing ideas</a:t>
            </a:r>
            <a:endParaRPr lang="en-US" sz="1100" b="0" i="1" baseline="0" dirty="0">
              <a:solidFill>
                <a:schemeClr val="tx1"/>
              </a:solidFill>
              <a:latin typeface="Arial" pitchFamily="34" charset="0"/>
              <a:cs typeface="Arial" pitchFamily="34" charset="0"/>
            </a:endParaRPr>
          </a:p>
          <a:p>
            <a:pPr>
              <a:spcBef>
                <a:spcPts val="0"/>
              </a:spcBef>
            </a:pPr>
            <a:endParaRPr lang="en-US" sz="1100" b="1" dirty="0">
              <a:latin typeface="Arial"/>
              <a:cs typeface="Arial"/>
            </a:endParaRPr>
          </a:p>
          <a:p>
            <a:pPr marL="171450" indent="-171450">
              <a:lnSpc>
                <a:spcPct val="100000"/>
              </a:lnSpc>
              <a:spcBef>
                <a:spcPts val="0"/>
              </a:spcBef>
              <a:buFont typeface="Arial" panose="020B0604020202020204" pitchFamily="34" charset="0"/>
              <a:buChar char="•"/>
            </a:pPr>
            <a:r>
              <a:rPr lang="en-US" sz="1100" b="1" dirty="0">
                <a:latin typeface="Arial"/>
                <a:cs typeface="Arial"/>
              </a:rPr>
              <a:t>Literature</a:t>
            </a:r>
            <a:endParaRPr lang="en-US" sz="1100" dirty="0">
              <a:latin typeface="Arial" pitchFamily="34" charset="0"/>
              <a:cs typeface="Arial" pitchFamily="34" charset="0"/>
            </a:endParaRPr>
          </a:p>
          <a:p>
            <a:pPr lvl="1" indent="-171450">
              <a:spcBef>
                <a:spcPts val="0"/>
              </a:spcBef>
              <a:buFont typeface="Arial" panose="020B0604020202020204" pitchFamily="34" charset="0"/>
              <a:buChar char="•"/>
            </a:pPr>
            <a:r>
              <a:rPr lang="en-US" sz="1100" b="0" dirty="0"/>
              <a:t>Literature and</a:t>
            </a:r>
            <a:r>
              <a:rPr lang="en-US" sz="1100" dirty="0"/>
              <a:t> contexts</a:t>
            </a:r>
            <a:endParaRPr lang="en-US" sz="1100" b="0" dirty="0"/>
          </a:p>
          <a:p>
            <a:pPr lvl="1" indent="-171450">
              <a:spcBef>
                <a:spcPts val="0"/>
              </a:spcBef>
              <a:buFont typeface="Arial" panose="020B0604020202020204" pitchFamily="34" charset="0"/>
              <a:buChar char="•"/>
            </a:pPr>
            <a:r>
              <a:rPr lang="en-US" sz="1100" dirty="0"/>
              <a:t>Engaging with and responding </a:t>
            </a:r>
            <a:r>
              <a:rPr lang="en-US" sz="1100" b="0" dirty="0"/>
              <a:t>to</a:t>
            </a:r>
            <a:r>
              <a:rPr lang="en-US" sz="1100" dirty="0"/>
              <a:t> </a:t>
            </a:r>
            <a:r>
              <a:rPr lang="en-US" sz="1100" b="0" dirty="0"/>
              <a:t>literature</a:t>
            </a:r>
          </a:p>
          <a:p>
            <a:pPr lvl="1" indent="-171450">
              <a:spcBef>
                <a:spcPts val="0"/>
              </a:spcBef>
              <a:buFont typeface="Arial" panose="020B0604020202020204" pitchFamily="34" charset="0"/>
              <a:buChar char="•"/>
            </a:pPr>
            <a:r>
              <a:rPr lang="en-US" sz="1100" b="0" dirty="0"/>
              <a:t>Examining</a:t>
            </a:r>
            <a:r>
              <a:rPr lang="en-US" sz="1100" dirty="0"/>
              <a:t> </a:t>
            </a:r>
            <a:r>
              <a:rPr lang="en-US" sz="1100" b="0" dirty="0"/>
              <a:t>literature</a:t>
            </a:r>
          </a:p>
          <a:p>
            <a:pPr marL="457200" lvl="1" indent="-171450">
              <a:lnSpc>
                <a:spcPct val="100000"/>
              </a:lnSpc>
              <a:spcBef>
                <a:spcPts val="0"/>
              </a:spcBef>
              <a:buFont typeface="Arial" panose="020B0604020202020204" pitchFamily="34" charset="0"/>
              <a:buChar char="•"/>
            </a:pPr>
            <a:r>
              <a:rPr lang="en-US" sz="1100" b="0" dirty="0"/>
              <a:t>Creating literature</a:t>
            </a:r>
            <a:endParaRPr lang="en-US" sz="1100" b="0" baseline="0" dirty="0"/>
          </a:p>
          <a:p>
            <a:pPr marL="0" lvl="1" indent="0">
              <a:lnSpc>
                <a:spcPct val="100000"/>
              </a:lnSpc>
              <a:spcBef>
                <a:spcPts val="0"/>
              </a:spcBef>
              <a:buFont typeface="Arial" panose="020B0604020202020204" pitchFamily="34" charset="0"/>
              <a:buNone/>
            </a:pPr>
            <a:endParaRPr lang="en-US" sz="1100" b="0" i="0" dirty="0">
              <a:solidFill>
                <a:schemeClr val="tx1"/>
              </a:solidFill>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b="1" dirty="0">
                <a:latin typeface="Arial" pitchFamily="34" charset="0"/>
                <a:cs typeface="Arial" pitchFamily="34" charset="0"/>
              </a:rPr>
              <a:t>Literacy</a:t>
            </a:r>
            <a:endParaRPr lang="en-US" sz="1100" b="0" dirty="0">
              <a:latin typeface="Arial" pitchFamily="34" charset="0"/>
              <a:cs typeface="Arial" pitchFamily="34" charset="0"/>
            </a:endParaRPr>
          </a:p>
          <a:p>
            <a:pPr marL="457200" lvl="1" indent="-171450">
              <a:lnSpc>
                <a:spcPct val="100000"/>
              </a:lnSpc>
              <a:spcBef>
                <a:spcPts val="0"/>
              </a:spcBef>
              <a:buFont typeface="Arial" panose="020B0604020202020204" pitchFamily="34" charset="0"/>
              <a:buChar char="•"/>
            </a:pPr>
            <a:r>
              <a:rPr lang="en-US" sz="1100" b="0" i="0" dirty="0">
                <a:solidFill>
                  <a:schemeClr val="tx1"/>
                </a:solidFill>
                <a:latin typeface="Arial"/>
                <a:cs typeface="Arial"/>
              </a:rPr>
              <a:t>Texts in context</a:t>
            </a:r>
          </a:p>
          <a:p>
            <a:pPr marL="457200" lvl="1" indent="-171450">
              <a:lnSpc>
                <a:spcPct val="100000"/>
              </a:lnSpc>
              <a:spcBef>
                <a:spcPts val="0"/>
              </a:spcBef>
              <a:buFont typeface="Arial" panose="020B0604020202020204" pitchFamily="34" charset="0"/>
              <a:buChar char="•"/>
            </a:pPr>
            <a:r>
              <a:rPr lang="en-US" sz="1100" b="0" i="0" dirty="0">
                <a:solidFill>
                  <a:schemeClr val="tx1"/>
                </a:solidFill>
                <a:latin typeface="Arial"/>
                <a:cs typeface="Arial"/>
              </a:rPr>
              <a:t>Interacting with others</a:t>
            </a:r>
          </a:p>
          <a:p>
            <a:pPr lvl="1" indent="-171450">
              <a:spcBef>
                <a:spcPts val="0"/>
              </a:spcBef>
              <a:buFont typeface="Arial" panose="020B0604020202020204" pitchFamily="34" charset="0"/>
              <a:buChar char="•"/>
            </a:pPr>
            <a:r>
              <a:rPr lang="en-US" sz="1100" i="0" dirty="0" err="1">
                <a:latin typeface="Arial"/>
                <a:cs typeface="Arial"/>
              </a:rPr>
              <a:t>Analysing</a:t>
            </a:r>
            <a:r>
              <a:rPr lang="en-US" sz="1100" i="0" dirty="0">
                <a:latin typeface="Arial"/>
                <a:cs typeface="Arial"/>
              </a:rPr>
              <a:t>,</a:t>
            </a:r>
            <a:r>
              <a:rPr lang="en-US" sz="1100" b="0" i="0" dirty="0">
                <a:solidFill>
                  <a:schemeClr val="tx1"/>
                </a:solidFill>
                <a:latin typeface="Arial"/>
                <a:cs typeface="Arial"/>
              </a:rPr>
              <a:t> </a:t>
            </a:r>
            <a:r>
              <a:rPr lang="en-US" sz="1100" i="0" dirty="0">
                <a:latin typeface="Arial"/>
                <a:cs typeface="Arial"/>
              </a:rPr>
              <a:t>interpreting and </a:t>
            </a:r>
            <a:r>
              <a:rPr lang="en-US" sz="1100" b="0" i="0" dirty="0">
                <a:solidFill>
                  <a:schemeClr val="tx1"/>
                </a:solidFill>
                <a:latin typeface="Arial"/>
                <a:cs typeface="Arial"/>
              </a:rPr>
              <a:t>evaluating</a:t>
            </a:r>
          </a:p>
          <a:p>
            <a:pPr marL="457200" lvl="1" indent="-171450">
              <a:lnSpc>
                <a:spcPct val="100000"/>
              </a:lnSpc>
              <a:spcBef>
                <a:spcPts val="0"/>
              </a:spcBef>
              <a:buFont typeface="Arial" panose="020B0604020202020204" pitchFamily="34" charset="0"/>
              <a:buChar char="•"/>
            </a:pPr>
            <a:r>
              <a:rPr lang="en-US" sz="1100" b="0" i="0" dirty="0">
                <a:solidFill>
                  <a:schemeClr val="tx1"/>
                </a:solidFill>
                <a:latin typeface="Arial"/>
                <a:cs typeface="Arial"/>
              </a:rPr>
              <a:t>Creating texts</a:t>
            </a:r>
            <a:endParaRPr lang="en-US" sz="1100" b="0" i="0" baseline="0" dirty="0">
              <a:solidFill>
                <a:schemeClr val="tx1"/>
              </a:solidFill>
              <a:latin typeface="Arial"/>
              <a:cs typeface="Arial"/>
            </a:endParaRPr>
          </a:p>
          <a:p>
            <a:pPr lvl="1" indent="-171450">
              <a:spcBef>
                <a:spcPts val="0"/>
              </a:spcBef>
              <a:buFont typeface="Arial,Sans-Serif"/>
              <a:buChar char="•"/>
            </a:pPr>
            <a:r>
              <a:rPr lang="en-US" sz="1100" i="0" dirty="0"/>
              <a:t>Phonic and word knowledge</a:t>
            </a:r>
          </a:p>
          <a:p>
            <a:pPr>
              <a:spcBef>
                <a:spcPts val="0"/>
              </a:spcBef>
            </a:pPr>
            <a:endParaRPr lang="en-US" sz="1100" dirty="0">
              <a:latin typeface="Arial" pitchFamily="34" charset="0"/>
              <a:cs typeface="Arial" pitchFamily="34" charset="0"/>
            </a:endParaRPr>
          </a:p>
          <a:p>
            <a:pPr>
              <a:spcBef>
                <a:spcPts val="0"/>
              </a:spcBef>
              <a:defRPr/>
            </a:pPr>
            <a:r>
              <a:rPr lang="en-US" sz="1100" b="0" dirty="0">
                <a:latin typeface="Arial"/>
                <a:cs typeface="Arial"/>
              </a:rPr>
              <a:t>Information on</a:t>
            </a:r>
            <a:r>
              <a:rPr lang="en-US" sz="1100" b="0" baseline="0" dirty="0">
                <a:latin typeface="Arial"/>
                <a:cs typeface="Arial"/>
              </a:rPr>
              <a:t> strands and </a:t>
            </a:r>
            <a:r>
              <a:rPr lang="en-US" sz="1100" dirty="0">
                <a:latin typeface="Arial"/>
                <a:cs typeface="Arial"/>
              </a:rPr>
              <a:t>sub-strands</a:t>
            </a:r>
            <a:r>
              <a:rPr lang="en-US" sz="1100" b="0" baseline="0" dirty="0">
                <a:latin typeface="Arial"/>
                <a:cs typeface="Arial"/>
              </a:rPr>
              <a:t> is available from: </a:t>
            </a:r>
            <a:r>
              <a:rPr lang="en-AU" sz="1100" u="sng" dirty="0">
                <a:latin typeface="+mn-lt"/>
                <a:cs typeface="Arial"/>
              </a:rPr>
              <a:t>https://v9.australiancurriculum.edu.au/teacher-resources/understand-this-learning-area/english/.</a:t>
            </a:r>
          </a:p>
          <a:p>
            <a:pPr marL="0" lvl="0">
              <a:lnSpc>
                <a:spcPct val="100000"/>
              </a:lnSpc>
              <a:spcBef>
                <a:spcPts val="0"/>
              </a:spcBef>
            </a:pPr>
            <a:endParaRPr lang="en-US" sz="1100" b="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indent="0">
              <a:lnSpc>
                <a:spcPct val="100000"/>
              </a:lnSpc>
              <a:spcBef>
                <a:spcPts val="0"/>
              </a:spcBef>
              <a:buFont typeface="+mj-lt"/>
              <a:buNone/>
            </a:pPr>
            <a:endParaRPr lang="en-US" sz="1100" b="0" u="sng" kern="1200" dirty="0">
              <a:solidFill>
                <a:schemeClr val="tx1"/>
              </a:solidFill>
              <a:effectLst/>
              <a:latin typeface="Arial" pitchFamily="34" charset="0"/>
              <a:ea typeface="+mn-ea"/>
              <a:cs typeface="Arial" pitchFamily="34" charset="0"/>
            </a:endParaRP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1. What is the relationship between the strands of English?</a:t>
            </a: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dirty="0">
                <a:latin typeface="Arial"/>
                <a:cs typeface="Arial"/>
              </a:rPr>
              <a:t>2. Prepare a brief statement/overview that would help you describe the strands to a parent group.</a:t>
            </a:r>
            <a:endParaRPr lang="en-AU" sz="1100" u="none" dirty="0">
              <a:latin typeface="Arial" panose="020B0604020202020204" pitchFamily="34" charset="0"/>
              <a:cs typeface="Arial" panose="020B0604020202020204" pitchFamily="34" charset="0"/>
            </a:endParaRPr>
          </a:p>
          <a:p>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11</a:t>
            </a:fld>
            <a:endParaRPr lang="en-AU" sz="1000"/>
          </a:p>
        </p:txBody>
      </p:sp>
    </p:spTree>
    <p:extLst>
      <p:ext uri="{BB962C8B-B14F-4D97-AF65-F5344CB8AC3E}">
        <p14:creationId xmlns:p14="http://schemas.microsoft.com/office/powerpoint/2010/main" val="978219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b="0" i="0" dirty="0">
                <a:solidFill>
                  <a:srgbClr val="000000"/>
                </a:solidFill>
                <a:effectLst/>
                <a:latin typeface="Arial" panose="020B0604020202020204" pitchFamily="34" charset="0"/>
              </a:rPr>
              <a:t>The achievement standard is a statement of what students should know and should be able to do at the end of the year level. In English, t</a:t>
            </a:r>
            <a:r>
              <a:rPr lang="en-US" dirty="0"/>
              <a:t>he </a:t>
            </a:r>
            <a:r>
              <a:rPr lang="en-US" b="0" dirty="0"/>
              <a:t>achievement standards are written </a:t>
            </a:r>
            <a:r>
              <a:rPr lang="en-US" dirty="0"/>
              <a:t>according to three pairings of </a:t>
            </a:r>
            <a:r>
              <a:rPr lang="en-US" b="0" dirty="0"/>
              <a:t>modes: </a:t>
            </a:r>
            <a:r>
              <a:rPr lang="en-US" dirty="0"/>
              <a:t>listening and speaking; reading and viewing; creating and writing</a:t>
            </a:r>
            <a:r>
              <a:rPr lang="en-US" b="0" dirty="0"/>
              <a:t>.</a:t>
            </a:r>
            <a:r>
              <a:rPr lang="en-US" dirty="0"/>
              <a:t>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2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dirty="0">
                <a:latin typeface="Arial" panose="020B0604020202020204" pitchFamily="34" charset="0"/>
                <a:cs typeface="Arial" panose="020B0604020202020204" pitchFamily="34" charset="0"/>
              </a:rPr>
              <a:t>The first paragraph of the</a:t>
            </a:r>
            <a:r>
              <a:rPr lang="en-US" sz="1200" b="0" baseline="0" dirty="0">
                <a:latin typeface="Arial" panose="020B0604020202020204" pitchFamily="34" charset="0"/>
                <a:cs typeface="Arial" panose="020B0604020202020204" pitchFamily="34" charset="0"/>
              </a:rPr>
              <a:t> achievement standard </a:t>
            </a:r>
            <a:r>
              <a:rPr lang="en-US" sz="1200" b="0" dirty="0">
                <a:latin typeface="Arial" panose="020B0604020202020204" pitchFamily="34" charset="0"/>
                <a:cs typeface="Arial" panose="020B0604020202020204" pitchFamily="34" charset="0"/>
              </a:rPr>
              <a:t>relates to listening and speaking</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the second paragraph relates to reading and viewing and the third paragraph relates to creating and writing. </a:t>
            </a:r>
            <a:r>
              <a:rPr lang="en-US" sz="1100" b="0" dirty="0">
                <a:latin typeface="Arial" panose="020B0604020202020204" pitchFamily="34" charset="0"/>
                <a:cs typeface="Arial" panose="020B0604020202020204" pitchFamily="34" charset="0"/>
              </a:rPr>
              <a:t>In English, a learning area achievement standard is provided for each year</a:t>
            </a:r>
            <a:r>
              <a:rPr lang="en-AU" sz="1100" b="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a:cs typeface="Arial"/>
              </a:rPr>
              <a:t>Suggested activities</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0" i="0" u="sng"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b="0" i="0" u="none" strike="noStrike" kern="1200" baseline="0" dirty="0">
                <a:solidFill>
                  <a:schemeClr val="tx1"/>
                </a:solidFill>
                <a:latin typeface="Arial" pitchFamily="34" charset="0"/>
                <a:ea typeface="+mn-ea"/>
                <a:cs typeface="Arial" pitchFamily="34" charset="0"/>
              </a:rPr>
              <a:t>Partner with a colleague and complete the following activities:</a:t>
            </a:r>
            <a:endParaRPr lang="en-AU" sz="1100" b="0" i="0" u="sng" strike="noStrike" kern="1200" baseline="0" dirty="0">
              <a:solidFill>
                <a:schemeClr val="tx1"/>
              </a:solidFill>
              <a:latin typeface="Arial" pitchFamily="34" charset="0"/>
              <a:ea typeface="+mn-ea"/>
              <a:cs typeface="Arial" pitchFamily="34" charset="0"/>
            </a:endParaRPr>
          </a:p>
          <a:p>
            <a:pPr marL="228600" indent="-228600">
              <a:spcBef>
                <a:spcPts val="0"/>
              </a:spcBef>
              <a:buAutoNum type="arabicPeriod"/>
              <a:defRPr/>
            </a:pPr>
            <a:r>
              <a:rPr lang="en-AU" sz="1100" kern="1200" dirty="0">
                <a:solidFill>
                  <a:schemeClr val="tx1"/>
                </a:solidFill>
                <a:effectLst/>
                <a:latin typeface="Arial"/>
                <a:cs typeface="Arial"/>
              </a:rPr>
              <a:t>Using the </a:t>
            </a:r>
            <a:r>
              <a:rPr lang="en-AU" sz="1100" i="0" kern="1200" dirty="0">
                <a:solidFill>
                  <a:schemeClr val="tx1"/>
                </a:solidFill>
                <a:effectLst/>
                <a:latin typeface="Arial"/>
                <a:cs typeface="Arial"/>
              </a:rPr>
              <a:t>Australian Curriculum</a:t>
            </a:r>
            <a:r>
              <a:rPr lang="en-AU" sz="1100" kern="1200" baseline="0" dirty="0">
                <a:solidFill>
                  <a:schemeClr val="tx1"/>
                </a:solidFill>
                <a:effectLst/>
                <a:latin typeface="Arial"/>
                <a:cs typeface="Arial"/>
              </a:rPr>
              <a:t>: English, d</a:t>
            </a:r>
            <a:r>
              <a:rPr lang="en-AU" sz="1100" kern="1200" dirty="0">
                <a:solidFill>
                  <a:schemeClr val="tx1"/>
                </a:solidFill>
                <a:effectLst/>
                <a:latin typeface="Arial"/>
                <a:cs typeface="Arial"/>
              </a:rPr>
              <a:t>iscuss how the evidence that students need to provide of what they know and can do increases in complexity across year levels:</a:t>
            </a:r>
            <a:r>
              <a:rPr lang="en-AU" sz="1100" kern="1200" baseline="0" dirty="0">
                <a:solidFill>
                  <a:schemeClr val="tx1"/>
                </a:solidFill>
                <a:effectLst/>
                <a:latin typeface="Arial"/>
                <a:cs typeface="Arial"/>
              </a:rPr>
              <a:t> </a:t>
            </a:r>
            <a:br>
              <a:rPr lang="en-AU" sz="1100" kern="1200" baseline="0" dirty="0">
                <a:effectLst/>
                <a:latin typeface="Arial" pitchFamily="34" charset="0"/>
                <a:cs typeface="Arial" pitchFamily="34" charset="0"/>
              </a:rPr>
            </a:br>
            <a:r>
              <a:rPr lang="en-AU" sz="1100" kern="1200" baseline="0" dirty="0">
                <a:effectLst/>
                <a:latin typeface="Arial" pitchFamily="34" charset="0"/>
                <a:cs typeface="Arial" pitchFamily="34" charset="0"/>
              </a:rPr>
              <a:t>https://v9.australiancurriculum.edu.au/ </a:t>
            </a:r>
          </a:p>
          <a:p>
            <a:pPr marL="0" indent="-228600">
              <a:lnSpc>
                <a:spcPct val="100000"/>
              </a:lnSpc>
              <a:spcBef>
                <a:spcPts val="0"/>
              </a:spcBef>
              <a:buFont typeface="+mj-lt"/>
              <a:buAutoNum type="arabicPeriod"/>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indent="-228600">
              <a:lnSpc>
                <a:spcPct val="100000"/>
              </a:lnSpc>
              <a:spcBef>
                <a:spcPts val="0"/>
              </a:spcBef>
              <a:buFont typeface="+mj-lt"/>
              <a:buAutoNum type="arabicPeriod"/>
            </a:pPr>
            <a:r>
              <a:rPr lang="en-AU" sz="1100" kern="1200" dirty="0">
                <a:solidFill>
                  <a:schemeClr val="tx1"/>
                </a:solidFill>
                <a:effectLst/>
                <a:latin typeface="Arial"/>
                <a:cs typeface="Arial"/>
              </a:rPr>
              <a:t>For a given year level, map the achievement standard to the content descriptions.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12</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 key connections help teachers identify the links to the other dimensions for the Australian Curriculum including the general capabilities, cross-curriculum priorities and other learning areas</a:t>
            </a:r>
            <a:r>
              <a:rPr lang="en-AU" sz="1100" b="0" i="0" baseline="0" dirty="0">
                <a:latin typeface="Arial" pitchFamily="34" charset="0"/>
                <a:cs typeface="Arial" pitchFamily="34" charset="0"/>
              </a:rPr>
              <a:t> to assist teachers to make connections in their planning for student learning.</a:t>
            </a: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a:spcBef>
                <a:spcPts val="0"/>
              </a:spcBef>
              <a:defRPr/>
            </a:pPr>
            <a:r>
              <a:rPr lang="en-US" sz="1100" b="0" baseline="0" dirty="0">
                <a:latin typeface="Arial" pitchFamily="34" charset="0"/>
                <a:cs typeface="Arial" pitchFamily="34" charset="0"/>
              </a:rPr>
              <a:t>The key connections are available from: </a:t>
            </a:r>
            <a:r>
              <a:rPr lang="en-AU" sz="1100" b="0" u="sng" dirty="0">
                <a:latin typeface="+mn-lt"/>
                <a:cs typeface="Arial"/>
              </a:rPr>
              <a:t>https://v9.australiancurriculum.edu.au/teacher-resources/understand-this-learning-area/english/.</a:t>
            </a:r>
          </a:p>
          <a:p>
            <a:pPr marL="0">
              <a:lnSpc>
                <a:spcPct val="100000"/>
              </a:lnSpc>
              <a:spcBef>
                <a:spcPts val="0"/>
              </a:spcBef>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228600" indent="-228600">
              <a:spcBef>
                <a:spcPts val="0"/>
              </a:spcBef>
              <a:buFont typeface="+mj-lt"/>
              <a:buAutoNum type="arabicPeriod"/>
            </a:pPr>
            <a:r>
              <a:rPr lang="en-AU" sz="1100" kern="1200" dirty="0">
                <a:solidFill>
                  <a:schemeClr val="tx1"/>
                </a:solidFill>
                <a:effectLst/>
                <a:latin typeface="Arial"/>
                <a:cs typeface="Arial"/>
              </a:rPr>
              <a:t>Read </a:t>
            </a:r>
            <a:r>
              <a:rPr lang="en-AU" sz="1100" dirty="0">
                <a:latin typeface="Arial"/>
                <a:cs typeface="Arial"/>
              </a:rPr>
              <a:t>the key</a:t>
            </a:r>
            <a:r>
              <a:rPr lang="en-AU" sz="1100" kern="1200" dirty="0">
                <a:solidFill>
                  <a:schemeClr val="tx1"/>
                </a:solidFill>
                <a:effectLst/>
                <a:latin typeface="Arial"/>
                <a:cs typeface="Arial"/>
              </a:rPr>
              <a:t> </a:t>
            </a:r>
            <a:r>
              <a:rPr lang="en-AU" sz="1100" dirty="0">
                <a:latin typeface="Arial"/>
                <a:cs typeface="Arial"/>
              </a:rPr>
              <a:t>connections</a:t>
            </a:r>
            <a:r>
              <a:rPr lang="en-AU" sz="1100" kern="1200" dirty="0">
                <a:solidFill>
                  <a:schemeClr val="tx1"/>
                </a:solidFill>
                <a:effectLst/>
                <a:latin typeface="Arial"/>
                <a:cs typeface="Arial"/>
              </a:rPr>
              <a:t> section relating to</a:t>
            </a:r>
            <a:r>
              <a:rPr lang="en-AU" sz="1100" dirty="0">
                <a:latin typeface="Arial"/>
                <a:cs typeface="Arial"/>
              </a:rPr>
              <a:t> other</a:t>
            </a:r>
            <a:r>
              <a:rPr lang="en-AU" sz="1100" kern="1200" dirty="0">
                <a:solidFill>
                  <a:schemeClr val="tx1"/>
                </a:solidFill>
                <a:effectLst/>
                <a:latin typeface="Arial"/>
                <a:cs typeface="Arial"/>
              </a:rPr>
              <a:t> learning areas. Partner with a colleague to discuss the following questions:</a:t>
            </a:r>
          </a:p>
          <a:p>
            <a:pPr mar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Which learning areas does the English curriculum have </a:t>
            </a:r>
            <a:r>
              <a:rPr lang="en-AU" sz="1100" kern="1200" baseline="0" dirty="0">
                <a:solidFill>
                  <a:schemeClr val="tx1"/>
                </a:solidFill>
                <a:effectLst/>
                <a:latin typeface="Arial" pitchFamily="34" charset="0"/>
                <a:ea typeface="+mn-ea"/>
                <a:cs typeface="Arial" pitchFamily="34" charset="0"/>
              </a:rPr>
              <a:t>key connections to</a:t>
            </a:r>
            <a:r>
              <a:rPr lang="en-AU" sz="1100" kern="1200" dirty="0">
                <a:solidFill>
                  <a:schemeClr val="tx1"/>
                </a:solidFill>
                <a:effectLst/>
                <a:latin typeface="Arial" pitchFamily="34" charset="0"/>
                <a:ea typeface="+mn-ea"/>
                <a:cs typeface="Arial" pitchFamily="34" charset="0"/>
              </a:rPr>
              <a:t>? </a:t>
            </a:r>
            <a:endParaRPr lang="en-AU" sz="1100" kern="1200" dirty="0">
              <a:solidFill>
                <a:schemeClr val="tx1"/>
              </a:solidFill>
              <a:effectLst/>
              <a:latin typeface="Arial" pitchFamily="34" charset="0"/>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457200" lvl="2" indent="0">
              <a:lnSpc>
                <a:spcPct val="100000"/>
              </a:lnSpc>
              <a:spcBef>
                <a:spcPts val="0"/>
              </a:spcBef>
              <a:buFont typeface="Arial" panose="020B0604020202020204" pitchFamily="34" charset="0"/>
              <a:buNone/>
            </a:pPr>
            <a:endParaRPr lang="en-AU" sz="1100" kern="1200" baseline="0" dirty="0">
              <a:solidFill>
                <a:schemeClr val="tx1"/>
              </a:solidFill>
              <a:effectLst/>
              <a:latin typeface="Arial" pitchFamily="34" charset="0"/>
              <a:ea typeface="+mn-ea"/>
              <a:cs typeface="Arial" pitchFamily="34" charset="0"/>
            </a:endParaRPr>
          </a:p>
          <a:p>
            <a:pPr marL="228600" marR="0" lvl="1" indent="-228600" algn="l" defTabSz="914400" rtl="0" eaLnBrk="0" fontAlgn="base" latinLnBrk="0" hangingPunct="0">
              <a:lnSpc>
                <a:spcPct val="100000"/>
              </a:lnSpc>
              <a:spcBef>
                <a:spcPts val="0"/>
              </a:spcBef>
              <a:spcAft>
                <a:spcPct val="0"/>
              </a:spcAft>
              <a:buClrTx/>
              <a:buSzTx/>
              <a:buFont typeface="+mj-lt"/>
              <a:buAutoNum type="arabicPeriod" startAt="2"/>
              <a:tabLst/>
              <a:defRPr/>
            </a:pPr>
            <a:r>
              <a:rPr lang="en-AU" sz="1100" kern="1200" dirty="0">
                <a:solidFill>
                  <a:schemeClr val="tx1"/>
                </a:solidFill>
                <a:effectLst/>
                <a:latin typeface="Arial" pitchFamily="34" charset="0"/>
                <a:ea typeface="+mn-ea"/>
                <a:cs typeface="Arial" pitchFamily="34" charset="0"/>
              </a:rPr>
              <a:t>Create</a:t>
            </a:r>
            <a:r>
              <a:rPr lang="en-AU" sz="1100" kern="1200" baseline="0" dirty="0">
                <a:solidFill>
                  <a:schemeClr val="tx1"/>
                </a:solidFill>
                <a:effectLst/>
                <a:latin typeface="Arial" pitchFamily="34" charset="0"/>
                <a:ea typeface="+mn-ea"/>
                <a:cs typeface="Arial" pitchFamily="34" charset="0"/>
              </a:rPr>
              <a:t> a concept map showing the connections between other learning areas.</a:t>
            </a:r>
            <a:endParaRPr lang="en-AU" sz="1100" kern="1200" dirty="0">
              <a:solidFill>
                <a:schemeClr val="tx1"/>
              </a:solidFill>
              <a:effectLst/>
              <a:latin typeface="Arial" pitchFamily="34" charset="0"/>
              <a:ea typeface="+mn-ea"/>
              <a:cs typeface="Arial" pitchFamily="34" charset="0"/>
            </a:endParaRPr>
          </a:p>
          <a:p>
            <a:pPr marL="457200" lvl="2" indent="0">
              <a:lnSpc>
                <a:spcPct val="100000"/>
              </a:lnSpc>
              <a:spcBef>
                <a:spcPts val="0"/>
              </a:spcBef>
              <a:buFont typeface="Arial" panose="020B0604020202020204" pitchFamily="34" charset="0"/>
              <a:buNone/>
            </a:pP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endParaRPr lang="en-AU" sz="1100" u="none"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13</a:t>
            </a:fld>
            <a:endParaRPr lang="en-AU" sz="1000"/>
          </a:p>
        </p:txBody>
      </p:sp>
    </p:spTree>
    <p:extLst>
      <p:ext uri="{BB962C8B-B14F-4D97-AF65-F5344CB8AC3E}">
        <p14:creationId xmlns:p14="http://schemas.microsoft.com/office/powerpoint/2010/main" val="2455542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a:spcBef>
                <a:spcPts val="0"/>
              </a:spcBef>
              <a:defRPr/>
            </a:pPr>
            <a:r>
              <a:rPr lang="en-AU" sz="1100" b="0" dirty="0">
                <a:latin typeface="Arial"/>
                <a:cs typeface="Arial"/>
              </a:rPr>
              <a:t>A summary of</a:t>
            </a:r>
            <a:r>
              <a:rPr lang="en-AU" sz="1100" b="0" baseline="0" dirty="0">
                <a:latin typeface="Arial"/>
                <a:cs typeface="Arial"/>
              </a:rPr>
              <a:t> the focus of each of the general capabilities in the English learning area is available from: </a:t>
            </a:r>
            <a:r>
              <a:rPr lang="en-AU" sz="1100" b="0" u="sng" dirty="0">
                <a:latin typeface="+mn-lt"/>
                <a:cs typeface="Arial"/>
              </a:rPr>
              <a:t>https://v9.australiancurriculum.edu.au/teacher-resources/understand-this-learning-area/english/.</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a:t>
            </a:r>
            <a:r>
              <a:rPr lang="en-US" sz="1100" b="0" i="0" u="none" strike="noStrike" dirty="0">
                <a:solidFill>
                  <a:srgbClr val="000000"/>
                </a:solidFill>
                <a:effectLst/>
                <a:latin typeface="Arial" panose="020B0604020202020204" pitchFamily="34" charset="0"/>
              </a:rPr>
              <a:t>Explicit teaching of the priorities may be incorporated in teaching and learning activities where appropriate.   </a:t>
            </a:r>
            <a:r>
              <a:rPr lang="en-US" sz="1100" b="0" i="0" dirty="0">
                <a:solidFill>
                  <a:srgbClr val="000000"/>
                </a:solidFill>
                <a:effectLst/>
                <a:latin typeface="Arial" panose="020B0604020202020204" pitchFamily="34" charset="0"/>
              </a:rPr>
              <a:t>​</a:t>
            </a:r>
          </a:p>
          <a:p>
            <a:pPr marL="0">
              <a:spcBef>
                <a:spcPts val="0"/>
              </a:spcBef>
            </a:pPr>
            <a:endParaRPr lang="en-AU" sz="1100" b="0" dirty="0">
              <a:solidFill>
                <a:schemeClr val="tx1"/>
              </a:solidFill>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457200" lvl="2" indent="0">
              <a:lnSpc>
                <a:spcPct val="100000"/>
              </a:lnSpc>
              <a:spcBef>
                <a:spcPts val="0"/>
              </a:spcBef>
              <a:buFont typeface="Arial" panose="020B0604020202020204" pitchFamily="34" charset="0"/>
              <a:buNone/>
            </a:pPr>
            <a:endParaRPr lang="en-AU" sz="1100" kern="1200" baseline="0" dirty="0">
              <a:solidFill>
                <a:schemeClr val="tx1"/>
              </a:solidFill>
              <a:effectLst/>
              <a:latin typeface="Arial" pitchFamily="34" charset="0"/>
              <a:ea typeface="+mn-ea"/>
              <a:cs typeface="Arial" pitchFamily="34" charset="0"/>
            </a:endParaRPr>
          </a:p>
          <a:p>
            <a:pPr marL="0" lvl="1"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cross-curriculum priorities. Partner with a colleague to discuss the following questions:</a:t>
            </a:r>
          </a:p>
          <a:p>
            <a:pPr marL="0" lvl="1"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marL="0">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15</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i="0" u="none" dirty="0">
                <a:latin typeface="Arial" pitchFamily="34" charset="0"/>
                <a:cs typeface="Arial" pitchFamily="34" charset="0"/>
              </a:rPr>
              <a:t>More information</a:t>
            </a:r>
            <a:r>
              <a:rPr lang="en-AU" sz="1100" i="0" u="none" baseline="0" dirty="0">
                <a:latin typeface="Arial" pitchFamily="34" charset="0"/>
                <a:cs typeface="Arial" pitchFamily="34" charset="0"/>
              </a:rPr>
              <a:t> about the implementation of Australian Curriculum in Queensland is available on the QCAA website. </a:t>
            </a:r>
            <a:r>
              <a:rPr lang="en-US" sz="1100" i="0" u="none" baseline="0" dirty="0">
                <a:latin typeface="Arial" pitchFamily="34" charset="0"/>
                <a:cs typeface="Arial" pitchFamily="34" charset="0"/>
              </a:rPr>
              <a:t>A one-page overview of the Australian Curriculum: English can be accessed through </a:t>
            </a:r>
            <a:r>
              <a:rPr lang="en-AU" sz="1100" b="0" i="0" u="sng" kern="1200" dirty="0">
                <a:solidFill>
                  <a:schemeClr val="tx1"/>
                </a:solidFill>
                <a:effectLst/>
                <a:latin typeface="Arial" pitchFamily="34" charset="0"/>
                <a:ea typeface="+mn-ea"/>
                <a:cs typeface="Arial" pitchFamily="34" charset="0"/>
              </a:rPr>
              <a:t>https://www.qcaa.qld.edu.au/p-10/aciq/version-9/learning-areas</a:t>
            </a:r>
            <a:r>
              <a:rPr lang="en-AU" sz="1100" b="0" i="0" u="sng" kern="1200">
                <a:solidFill>
                  <a:schemeClr val="tx1"/>
                </a:solidFill>
                <a:effectLst/>
                <a:latin typeface="Arial" pitchFamily="34" charset="0"/>
                <a:ea typeface="+mn-ea"/>
                <a:cs typeface="Arial" pitchFamily="34" charset="0"/>
              </a:rPr>
              <a:t>/p-10-english/.</a:t>
            </a:r>
            <a:endParaRPr lang="en-AU" sz="1100" b="0" i="0" u="sng" baseline="0" dirty="0">
              <a:solidFill>
                <a:schemeClr val="tx1"/>
              </a:solidFill>
              <a:latin typeface="Arial" pitchFamily="34" charset="0"/>
              <a:cs typeface="Arial" pitchFamily="34" charset="0"/>
            </a:endParaRPr>
          </a:p>
          <a:p>
            <a:pPr>
              <a:spcBef>
                <a:spcPts val="0"/>
              </a:spcBef>
            </a:pPr>
            <a:endParaRPr lang="en-AU" sz="1100" i="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i="0" kern="1200" dirty="0">
                <a:solidFill>
                  <a:schemeClr val="tx1"/>
                </a:solidFill>
                <a:effectLst/>
                <a:latin typeface="Arial" pitchFamily="34" charset="0"/>
                <a:ea typeface="+mn-ea"/>
                <a:cs typeface="Arial" pitchFamily="34" charset="0"/>
              </a:rPr>
              <a:t>Send any further questions to: </a:t>
            </a:r>
            <a:r>
              <a:rPr lang="en-AU" sz="1100" i="0" u="none" kern="1200" dirty="0">
                <a:solidFill>
                  <a:schemeClr val="tx1"/>
                </a:solidFill>
                <a:effectLst/>
                <a:latin typeface="Arial" pitchFamily="34" charset="0"/>
                <a:ea typeface="+mn-ea"/>
                <a:cs typeface="Arial" pitchFamily="34" charset="0"/>
                <a:hlinkClick r:id="rId3"/>
              </a:rPr>
              <a:t>australiancurriculum@qcaa.qld.edu.au</a:t>
            </a:r>
            <a:r>
              <a:rPr lang="en-AU" sz="1100" i="0" u="none" kern="1200" dirty="0">
                <a:solidFill>
                  <a:schemeClr val="tx1"/>
                </a:solidFill>
                <a:effectLst/>
                <a:latin typeface="Arial" pitchFamily="34" charset="0"/>
                <a:ea typeface="+mn-ea"/>
                <a:cs typeface="Arial" pitchFamily="34" charset="0"/>
              </a:rPr>
              <a:t>.</a:t>
            </a:r>
            <a:endParaRPr lang="en-AU" sz="1100" i="0" u="none" baseline="0" dirty="0">
              <a:latin typeface="Arial" pitchFamily="34" charset="0"/>
              <a:cs typeface="Arial" pitchFamily="34" charset="0"/>
            </a:endParaRPr>
          </a:p>
          <a:p>
            <a:pPr>
              <a:spcBef>
                <a:spcPts val="0"/>
              </a:spcBef>
            </a:pPr>
            <a:endParaRPr lang="en-AU" sz="1100" i="0" kern="1200" dirty="0">
              <a:solidFill>
                <a:schemeClr val="tx1"/>
              </a:solidFill>
              <a:effectLst/>
              <a:latin typeface="Arial" pitchFamily="34" charset="0"/>
              <a:ea typeface="+mn-ea"/>
              <a:cs typeface="Arial" pitchFamily="34" charset="0"/>
            </a:endParaRPr>
          </a:p>
          <a:p>
            <a:pPr>
              <a:spcBef>
                <a:spcPts val="0"/>
              </a:spcBef>
            </a:pPr>
            <a:r>
              <a:rPr lang="en-AU" sz="1100" i="0" kern="1200" dirty="0">
                <a:solidFill>
                  <a:schemeClr val="tx1"/>
                </a:solidFill>
                <a:effectLst/>
                <a:latin typeface="Arial" pitchFamily="34" charset="0"/>
                <a:ea typeface="+mn-ea"/>
                <a:cs typeface="Arial" pitchFamily="34" charset="0"/>
              </a:rPr>
              <a:t>Information</a:t>
            </a:r>
            <a:r>
              <a:rPr lang="en-AU" sz="1100" i="0" kern="1200" baseline="0" dirty="0">
                <a:solidFill>
                  <a:schemeClr val="tx1"/>
                </a:solidFill>
                <a:effectLst/>
                <a:latin typeface="Arial" pitchFamily="34" charset="0"/>
                <a:ea typeface="+mn-ea"/>
                <a:cs typeface="Arial" pitchFamily="34" charset="0"/>
              </a:rPr>
              <a:t> about r</a:t>
            </a:r>
            <a:r>
              <a:rPr lang="en-AU" sz="1100" i="0" kern="1200" dirty="0">
                <a:solidFill>
                  <a:schemeClr val="tx1"/>
                </a:solidFill>
                <a:effectLst/>
                <a:latin typeface="Arial" pitchFamily="34" charset="0"/>
                <a:ea typeface="+mn-ea"/>
                <a:cs typeface="Arial" pitchFamily="34" charset="0"/>
              </a:rPr>
              <a:t>equests for further professional learning is available from: </a:t>
            </a:r>
            <a:r>
              <a:rPr lang="en-AU" sz="1100" i="0" u="none" kern="1200" dirty="0">
                <a:solidFill>
                  <a:schemeClr val="tx1"/>
                </a:solidFill>
                <a:effectLst/>
                <a:latin typeface="Arial" pitchFamily="34" charset="0"/>
                <a:ea typeface="+mn-ea"/>
                <a:cs typeface="Arial" pitchFamily="34" charset="0"/>
                <a:hlinkClick r:id="rId4"/>
              </a:rPr>
              <a:t>www.qcaa.qld.edu.au/pd-events/request-pd</a:t>
            </a:r>
            <a:r>
              <a:rPr lang="en-AU" sz="1100" i="0" u="none" kern="1200" dirty="0">
                <a:solidFill>
                  <a:schemeClr val="tx1"/>
                </a:solidFill>
                <a:effectLst/>
                <a:latin typeface="Arial" pitchFamily="34" charset="0"/>
                <a:ea typeface="+mn-ea"/>
                <a:cs typeface="Arial" pitchFamily="34" charset="0"/>
              </a:rPr>
              <a:t>.</a:t>
            </a:r>
          </a:p>
          <a:p>
            <a:pPr>
              <a:spcBef>
                <a:spcPts val="0"/>
              </a:spcBef>
            </a:pPr>
            <a:r>
              <a:rPr lang="en-AU" sz="1100" b="1" i="0" u="none" kern="1200" dirty="0">
                <a:solidFill>
                  <a:schemeClr val="tx1"/>
                </a:solidFill>
                <a:effectLst/>
                <a:latin typeface="Arial" pitchFamily="34" charset="0"/>
                <a:ea typeface="+mn-ea"/>
                <a:cs typeface="Arial" pitchFamily="34" charset="0"/>
              </a:rPr>
              <a:t> </a:t>
            </a:r>
            <a:endParaRPr lang="en-AU" sz="1100" i="0" u="none" kern="1200" dirty="0">
              <a:solidFill>
                <a:schemeClr val="tx1"/>
              </a:solidFill>
              <a:effectLst/>
              <a:latin typeface="Arial" pitchFamily="34" charset="0"/>
              <a:ea typeface="+mn-ea"/>
              <a:cs typeface="Arial" pitchFamily="34" charset="0"/>
            </a:endParaRPr>
          </a:p>
          <a:p>
            <a:pPr>
              <a:spcBef>
                <a:spcPts val="0"/>
              </a:spcBef>
            </a:pPr>
            <a:r>
              <a:rPr lang="en-AU" sz="1100" b="1" i="0"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1" i="0" u="none" kern="1200" dirty="0">
              <a:solidFill>
                <a:schemeClr val="tx1"/>
              </a:solidFill>
              <a:effectLst/>
              <a:latin typeface="Arial" pitchFamily="34" charset="0"/>
              <a:ea typeface="+mn-ea"/>
              <a:cs typeface="Arial" pitchFamily="34" charset="0"/>
            </a:endParaRPr>
          </a:p>
          <a:p>
            <a:pPr algn="l" rtl="0" fontAlgn="base"/>
            <a:r>
              <a:rPr lang="en-AU" sz="1100" b="0" i="0" u="none" strike="noStrike" dirty="0">
                <a:solidFill>
                  <a:srgbClr val="000000"/>
                </a:solidFill>
                <a:effectLst/>
                <a:latin typeface="Arial" panose="020B0604020202020204" pitchFamily="34" charset="0"/>
              </a:rPr>
              <a:t>Partner with a colleague to discuss the following questions.</a:t>
            </a:r>
            <a:r>
              <a:rPr lang="en-US" sz="1100" b="0" i="0" u="none" strike="noStrike" dirty="0">
                <a:solidFill>
                  <a:srgbClr val="444444"/>
                </a:solidFill>
                <a:effectLst/>
                <a:latin typeface="Arial" panose="020B0604020202020204" pitchFamily="34" charset="0"/>
              </a:rPr>
              <a:t>:</a:t>
            </a:r>
            <a:endParaRPr lang="en-AU" sz="11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 What did I learn?</a:t>
            </a:r>
            <a:r>
              <a:rPr lang="en-US" sz="1100" b="0" i="0" dirty="0">
                <a:solidFill>
                  <a:srgbClr val="444444"/>
                </a:solidFill>
                <a:effectLst/>
                <a:latin typeface="Arial" panose="020B0604020202020204" pitchFamily="34" charset="0"/>
              </a:rPr>
              <a:t>​</a:t>
            </a:r>
            <a:endParaRPr lang="en-AU" sz="11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 What was confirmed?</a:t>
            </a:r>
            <a:endParaRPr lang="en-AU" sz="11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 What was new?</a:t>
            </a:r>
            <a:r>
              <a:rPr lang="en-US" sz="1100" b="0" i="0" dirty="0">
                <a:solidFill>
                  <a:srgbClr val="444444"/>
                </a:solidFill>
                <a:effectLst/>
                <a:latin typeface="Arial" panose="020B0604020202020204" pitchFamily="34" charset="0"/>
              </a:rPr>
              <a:t>​</a:t>
            </a:r>
            <a:endParaRPr lang="en-AU" sz="11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 What challenged my thinking?</a:t>
            </a:r>
            <a:r>
              <a:rPr lang="en-US" sz="1100" b="0" i="0" dirty="0">
                <a:solidFill>
                  <a:srgbClr val="444444"/>
                </a:solidFill>
                <a:effectLst/>
                <a:latin typeface="Arial" panose="020B0604020202020204" pitchFamily="34" charset="0"/>
              </a:rPr>
              <a:t>​</a:t>
            </a:r>
            <a:endParaRPr lang="en-AU" sz="11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 What else do I need to do?</a:t>
            </a:r>
            <a:r>
              <a:rPr lang="en-US" sz="1100" b="0" i="0" dirty="0">
                <a:solidFill>
                  <a:srgbClr val="444444"/>
                </a:solidFill>
                <a:effectLst/>
                <a:latin typeface="Arial" panose="020B0604020202020204" pitchFamily="34" charset="0"/>
              </a:rPr>
              <a:t>​</a:t>
            </a:r>
            <a:endParaRPr lang="en-AU" sz="11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 What is our plan as a teaching team?</a:t>
            </a:r>
            <a:endParaRPr lang="en-US" sz="1100" b="0" i="0" dirty="0">
              <a:solidFill>
                <a:srgbClr val="444444"/>
              </a:solidFill>
              <a:effectLst/>
              <a:latin typeface="Calibri" panose="020F0502020204030204" pitchFamily="34" charset="0"/>
            </a:endParaRP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AU" sz="1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500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22370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mn-lt"/>
                <a:cs typeface="Arial" pitchFamily="34" charset="0"/>
              </a:rPr>
              <a:t>This presentation aims to:</a:t>
            </a:r>
          </a:p>
          <a:p>
            <a:pPr marL="0" indent="0">
              <a:spcBef>
                <a:spcPts val="0"/>
              </a:spcBef>
              <a:defRPr/>
            </a:pPr>
            <a:endParaRPr lang="en-AU" sz="1100" dirty="0">
              <a:latin typeface="+mn-lt"/>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mn-lt"/>
                <a:cs typeface="Arial" pitchFamily="34" charset="0"/>
              </a:rPr>
              <a:t>build understanding of the Australian Curriculum, with</a:t>
            </a:r>
            <a:r>
              <a:rPr lang="en-AU" sz="1100" baseline="0" dirty="0">
                <a:solidFill>
                  <a:schemeClr val="tx1"/>
                </a:solidFill>
                <a:latin typeface="+mn-lt"/>
                <a:cs typeface="Arial" pitchFamily="34" charset="0"/>
              </a:rPr>
              <a:t> particular reference to the </a:t>
            </a:r>
            <a:r>
              <a:rPr lang="en-AU" sz="1100" dirty="0">
                <a:solidFill>
                  <a:schemeClr val="tx1"/>
                </a:solidFill>
                <a:latin typeface="+mn-lt"/>
                <a:cs typeface="Arial" pitchFamily="34" charset="0"/>
              </a:rPr>
              <a:t>English curriculum</a:t>
            </a:r>
          </a:p>
          <a:p>
            <a:pPr marL="171450" indent="-171450">
              <a:spcBef>
                <a:spcPts val="0"/>
              </a:spcBef>
              <a:buFont typeface="Arial" panose="020B0604020202020204" pitchFamily="34" charset="0"/>
              <a:buChar char="•"/>
              <a:defRPr/>
            </a:pPr>
            <a:r>
              <a:rPr lang="en-AU" sz="1100" dirty="0">
                <a:solidFill>
                  <a:schemeClr val="tx1"/>
                </a:solidFill>
                <a:latin typeface="+mn-lt"/>
                <a:cs typeface="Arial" pitchFamily="34" charset="0"/>
              </a:rPr>
              <a:t>provide an overview of the structure of the English</a:t>
            </a:r>
            <a:r>
              <a:rPr lang="en-AU" sz="1100" baseline="0" dirty="0">
                <a:solidFill>
                  <a:schemeClr val="tx1"/>
                </a:solidFill>
                <a:latin typeface="+mn-lt"/>
                <a:cs typeface="Arial" pitchFamily="34" charset="0"/>
              </a:rPr>
              <a:t> </a:t>
            </a:r>
            <a:r>
              <a:rPr lang="en-AU" sz="1100" dirty="0">
                <a:solidFill>
                  <a:schemeClr val="tx1"/>
                </a:solidFill>
                <a:latin typeface="+mn-lt"/>
                <a:cs typeface="Arial" pitchFamily="34" charset="0"/>
              </a:rPr>
              <a:t>learning area, including the curric</a:t>
            </a:r>
            <a:r>
              <a:rPr lang="en-AU" sz="1100" baseline="0" dirty="0">
                <a:solidFill>
                  <a:schemeClr val="tx1"/>
                </a:solidFill>
                <a:latin typeface="+mn-lt"/>
                <a:cs typeface="Arial" pitchFamily="34" charset="0"/>
              </a:rPr>
              <a:t>ulum content and achievement standards</a:t>
            </a:r>
            <a:r>
              <a:rPr lang="en-AU" sz="1100" dirty="0">
                <a:solidFill>
                  <a:schemeClr val="tx1"/>
                </a:solidFill>
                <a:latin typeface="+mn-lt"/>
                <a:cs typeface="Arial" pitchFamily="34" charset="0"/>
              </a:rPr>
              <a:t>.</a:t>
            </a:r>
          </a:p>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2</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the </a:t>
            </a:r>
            <a:r>
              <a:rPr lang="en-AU" sz="1100" b="0" baseline="0" dirty="0">
                <a:latin typeface="Arial" pitchFamily="34" charset="0"/>
                <a:cs typeface="Arial" pitchFamily="34" charset="0"/>
              </a:rPr>
              <a:t>English learning area.</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3</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AU" sz="1100" u="none" dirty="0">
                <a:latin typeface="+mn-lt"/>
                <a:cs typeface="Arial"/>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mn-lt"/>
                <a:cs typeface="Arial"/>
              </a:rPr>
              <a:t> content and achievement standards are supported by additional information that describes the</a:t>
            </a:r>
            <a:r>
              <a:rPr lang="en-AU" sz="1100" dirty="0">
                <a:latin typeface="+mn-lt"/>
                <a:cs typeface="Arial"/>
              </a:rPr>
              <a:t>:</a:t>
            </a:r>
            <a:endParaRPr lang="en-US" sz="1100" dirty="0">
              <a:latin typeface="+mn-lt"/>
            </a:endParaRPr>
          </a:p>
          <a:p>
            <a:pPr marL="171450" indent="-171450">
              <a:spcBef>
                <a:spcPts val="0"/>
              </a:spcBef>
              <a:buFont typeface="Arial" panose="020B0604020202020204" pitchFamily="34" charset="0"/>
              <a:buChar char="•"/>
            </a:pPr>
            <a:r>
              <a:rPr lang="en-AU" sz="1100" u="none" baseline="0" dirty="0">
                <a:latin typeface="+mn-lt"/>
                <a:cs typeface="Arial"/>
              </a:rPr>
              <a:t>curriculum intent (rationale)</a:t>
            </a:r>
            <a:endParaRPr lang="en-AU" sz="1100" dirty="0">
              <a:latin typeface="+mn-lt"/>
              <a:cs typeface="Calibri"/>
            </a:endParaRPr>
          </a:p>
          <a:p>
            <a:pPr marL="171450" indent="-171450">
              <a:spcBef>
                <a:spcPts val="0"/>
              </a:spcBef>
              <a:buFont typeface="Arial" panose="020B0604020202020204" pitchFamily="34" charset="0"/>
              <a:buChar char="•"/>
            </a:pPr>
            <a:r>
              <a:rPr lang="en-AU" sz="1100" u="none" baseline="0" dirty="0">
                <a:latin typeface="+mn-lt"/>
                <a:cs typeface="Arial"/>
              </a:rPr>
              <a:t>aims of learning (aims)</a:t>
            </a:r>
            <a:endParaRPr lang="en-AU" sz="1100" dirty="0">
              <a:latin typeface="+mn-lt"/>
              <a:cs typeface="Calibri"/>
            </a:endParaRPr>
          </a:p>
          <a:p>
            <a:pPr marL="171450" indent="-171450">
              <a:spcBef>
                <a:spcPts val="0"/>
              </a:spcBef>
              <a:buFont typeface="Arial" panose="020B0604020202020204" pitchFamily="34" charset="0"/>
              <a:buChar char="•"/>
            </a:pPr>
            <a:r>
              <a:rPr lang="en-AU" sz="1100" u="none" baseline="0" dirty="0">
                <a:latin typeface="+mn-lt"/>
                <a:cs typeface="Arial"/>
              </a:rPr>
              <a:t>key</a:t>
            </a:r>
            <a:r>
              <a:rPr lang="en-AU" sz="1100" dirty="0">
                <a:latin typeface="+mn-lt"/>
                <a:cs typeface="Arial"/>
              </a:rPr>
              <a:t> considerations when planning learning experiences that are unique to the learning area of English</a:t>
            </a:r>
            <a:endParaRPr lang="en-AU" sz="1100" dirty="0">
              <a:latin typeface="+mn-lt"/>
              <a:cs typeface="Calibri"/>
            </a:endParaRPr>
          </a:p>
          <a:p>
            <a:pPr marL="171450" indent="-171450">
              <a:spcBef>
                <a:spcPts val="0"/>
              </a:spcBef>
              <a:buFont typeface="Arial" panose="020B0604020202020204" pitchFamily="34" charset="0"/>
              <a:buChar char="•"/>
            </a:pPr>
            <a:r>
              <a:rPr lang="en-AU" sz="1100" dirty="0">
                <a:latin typeface="+mn-lt"/>
                <a:cs typeface="Arial"/>
              </a:rPr>
              <a:t>key connections with the other dimensions for the Australian Curriculum including the general capabilities, cross-curriculum priorities and other learning areas</a:t>
            </a:r>
            <a:endParaRPr lang="en-AU" sz="1100" dirty="0">
              <a:latin typeface="+mn-lt"/>
              <a:cs typeface="Calibri"/>
            </a:endParaRPr>
          </a:p>
          <a:p>
            <a:pPr marL="171450" indent="-171450">
              <a:spcBef>
                <a:spcPts val="0"/>
              </a:spcBef>
              <a:buFont typeface="Arial" panose="020B0604020202020204" pitchFamily="34" charset="0"/>
              <a:buChar char="•"/>
            </a:pPr>
            <a:r>
              <a:rPr lang="en-AU" sz="1100" dirty="0">
                <a:latin typeface="+mn-lt"/>
                <a:cs typeface="Arial"/>
              </a:rPr>
              <a:t>organising structure and focus for the learning at specific year levels including the level descriptions, achievement standards and the curriculum content.</a:t>
            </a:r>
            <a:endParaRPr lang="en-AU" sz="1100" dirty="0">
              <a:latin typeface="+mn-lt"/>
              <a:cs typeface="Calibri"/>
            </a:endParaRPr>
          </a:p>
          <a:p>
            <a:pPr>
              <a:spcBef>
                <a:spcPts val="0"/>
              </a:spcBef>
            </a:pPr>
            <a:endParaRPr lang="en-AU" sz="1100" dirty="0">
              <a:latin typeface="+mn-lt"/>
              <a:cs typeface="Arial" pitchFamily="34" charset="0"/>
            </a:endParaRPr>
          </a:p>
          <a:p>
            <a:pPr lvl="0">
              <a:spcBef>
                <a:spcPts val="0"/>
              </a:spcBef>
            </a:pPr>
            <a:r>
              <a:rPr lang="en-AU" sz="1100" u="none" baseline="0" dirty="0">
                <a:latin typeface="+mn-lt"/>
                <a:cs typeface="Arial" pitchFamily="34" charset="0"/>
              </a:rPr>
              <a:t>The following sections of the presentation will provide an overview of each of these key aspects of the curriculum.</a:t>
            </a:r>
            <a:endParaRPr lang="en-AU" sz="1100" u="none" dirty="0">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mn-lt"/>
                <a:cs typeface="Arial"/>
              </a:rPr>
              <a:t>The rationale defines the learning area and describes the importance of the learning area within the curriculum.</a:t>
            </a:r>
          </a:p>
          <a:p>
            <a:pPr marL="0">
              <a:lnSpc>
                <a:spcPct val="100000"/>
              </a:lnSpc>
              <a:spcBef>
                <a:spcPts val="0"/>
              </a:spcBef>
            </a:pPr>
            <a:endParaRPr lang="en-AU" sz="1100" dirty="0">
              <a:solidFill>
                <a:schemeClr val="tx1"/>
              </a:solidFill>
              <a:latin typeface="+mn-lt"/>
              <a:cs typeface="Arial" pitchFamily="34" charset="0"/>
            </a:endParaRPr>
          </a:p>
          <a:p>
            <a:pPr marL="0">
              <a:lnSpc>
                <a:spcPct val="100000"/>
              </a:lnSpc>
              <a:spcBef>
                <a:spcPts val="0"/>
              </a:spcBef>
            </a:pPr>
            <a:r>
              <a:rPr lang="en-AU" sz="1100" dirty="0">
                <a:solidFill>
                  <a:schemeClr val="tx1"/>
                </a:solidFill>
                <a:latin typeface="+mn-lt"/>
                <a:cs typeface="Arial"/>
              </a:rPr>
              <a:t>The English </a:t>
            </a:r>
            <a:r>
              <a:rPr lang="en-AU" sz="1100" baseline="0" dirty="0">
                <a:solidFill>
                  <a:schemeClr val="tx1"/>
                </a:solidFill>
                <a:latin typeface="+mn-lt"/>
                <a:cs typeface="Arial"/>
              </a:rPr>
              <a:t>rationale promotes:</a:t>
            </a:r>
            <a:endParaRPr lang="en-AU" sz="1100" baseline="0" dirty="0">
              <a:solidFill>
                <a:schemeClr val="tx1"/>
              </a:solidFill>
              <a:latin typeface="+mn-lt"/>
              <a:cs typeface="Arial" pitchFamily="34" charset="0"/>
            </a:endParaRPr>
          </a:p>
          <a:p>
            <a:pPr marL="171450" indent="-171450">
              <a:spcBef>
                <a:spcPts val="0"/>
              </a:spcBef>
              <a:buFont typeface="Arial" panose="020B0604020202020204" pitchFamily="34" charset="0"/>
              <a:buChar char="•"/>
            </a:pPr>
            <a:r>
              <a:rPr lang="en-AU" sz="1100" dirty="0">
                <a:latin typeface="+mn-lt"/>
                <a:cs typeface="Arial"/>
              </a:rPr>
              <a:t>confident communicators, imaginative thinkers,</a:t>
            </a:r>
            <a:r>
              <a:rPr lang="en-AU" sz="1100" dirty="0">
                <a:latin typeface="+mn-lt"/>
              </a:rPr>
              <a:t> critical thinkers</a:t>
            </a:r>
            <a:r>
              <a:rPr lang="en-AU" sz="1100" dirty="0">
                <a:latin typeface="+mn-lt"/>
                <a:cs typeface="Arial"/>
              </a:rPr>
              <a:t> and informed individuals who learn to analyse, understand, communicate and build relationships with others </a:t>
            </a:r>
            <a:r>
              <a:rPr lang="en-AU" sz="1100" b="0" dirty="0">
                <a:latin typeface="+mn-lt"/>
              </a:rPr>
              <a:t>and develop an understanding of </a:t>
            </a:r>
            <a:r>
              <a:rPr lang="en-US" sz="1100" b="0" dirty="0">
                <a:latin typeface="+mn-lt"/>
              </a:rPr>
              <a:t>their place in the world</a:t>
            </a:r>
          </a:p>
          <a:p>
            <a:pPr marL="171450" indent="-171450">
              <a:lnSpc>
                <a:spcPct val="100000"/>
              </a:lnSpc>
              <a:spcBef>
                <a:spcPts val="0"/>
              </a:spcBef>
              <a:buFont typeface="Arial" panose="020B0604020202020204" pitchFamily="34" charset="0"/>
              <a:buChar char="•"/>
            </a:pPr>
            <a:r>
              <a:rPr lang="en-US" sz="1100" dirty="0">
                <a:latin typeface="+mn-lt"/>
              </a:rPr>
              <a:t>a linguistically and culturally diverse country, with links to Asia</a:t>
            </a:r>
            <a:endParaRPr lang="en-AU" sz="1100" dirty="0">
              <a:latin typeface="+mn-lt"/>
              <a:cs typeface="Arial"/>
            </a:endParaRPr>
          </a:p>
          <a:p>
            <a:pPr marL="17145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a:latin typeface="+mn-lt"/>
              </a:rPr>
              <a:t>effective communication in Standard Australian English</a:t>
            </a:r>
          </a:p>
          <a:p>
            <a:pPr marL="17145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a:latin typeface="+mn-lt"/>
              </a:rPr>
              <a:t>engagement with literature (imaginatively and critically)</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a:latin typeface="+mn-lt"/>
              </a:rPr>
              <a:t>literature from a range of historical, cultural and social contexts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latin typeface="+mn-lt"/>
                <a:cs typeface="Arial"/>
              </a:rPr>
              <a:t>value and </a:t>
            </a:r>
            <a:r>
              <a:rPr lang="en-US" sz="1100" dirty="0">
                <a:latin typeface="+mn-lt"/>
              </a:rPr>
              <a:t>exploration of the richness of First Nations Australian voices and voices from wide-ranging Australian and world literature</a:t>
            </a:r>
          </a:p>
          <a:p>
            <a:pPr marL="171450" indent="-171450">
              <a:lnSpc>
                <a:spcPct val="100000"/>
              </a:lnSpc>
              <a:spcBef>
                <a:spcPts val="0"/>
              </a:spcBef>
              <a:buFont typeface="Arial" panose="020B0604020202020204" pitchFamily="34" charset="0"/>
              <a:buChar char="•"/>
            </a:pPr>
            <a:r>
              <a:rPr lang="en-AU" sz="1100" dirty="0">
                <a:latin typeface="+mn-lt"/>
                <a:cs typeface="Arial"/>
              </a:rPr>
              <a:t>literacy skills which help young people participate in education, training and the workplace.</a:t>
            </a:r>
          </a:p>
          <a:p>
            <a:pPr marL="0" indent="0">
              <a:lnSpc>
                <a:spcPct val="100000"/>
              </a:lnSpc>
              <a:spcBef>
                <a:spcPts val="0"/>
              </a:spcBef>
              <a:buFont typeface="Arial" pitchFamily="34" charset="0"/>
              <a:buNone/>
            </a:pPr>
            <a:endParaRPr lang="en-AU" sz="1100" baseline="0" dirty="0">
              <a:solidFill>
                <a:schemeClr val="tx1"/>
              </a:solidFill>
              <a:latin typeface="+mn-lt"/>
              <a:cs typeface="Arial" pitchFamily="34" charset="0"/>
            </a:endParaRPr>
          </a:p>
          <a:p>
            <a:pPr>
              <a:spcBef>
                <a:spcPts val="0"/>
              </a:spcBef>
              <a:defRPr/>
            </a:pPr>
            <a:r>
              <a:rPr lang="en-AU" sz="1100" baseline="0" dirty="0">
                <a:solidFill>
                  <a:schemeClr val="tx1"/>
                </a:solidFill>
                <a:latin typeface="+mn-lt"/>
                <a:cs typeface="Arial"/>
              </a:rPr>
              <a:t>The full </a:t>
            </a:r>
            <a:r>
              <a:rPr lang="en-US" sz="1100" b="0" baseline="0" dirty="0">
                <a:latin typeface="+mn-lt"/>
                <a:cs typeface="Arial"/>
              </a:rPr>
              <a:t>rationale is available from: </a:t>
            </a:r>
            <a:r>
              <a:rPr lang="en-AU" sz="1100" u="sng" dirty="0">
                <a:latin typeface="+mn-lt"/>
                <a:cs typeface="Arial"/>
              </a:rPr>
              <a:t>https://v9.australiancurriculum.edu.au/teacher-resources/understand-this-learning-area/english/.</a:t>
            </a:r>
          </a:p>
          <a:p>
            <a:pPr>
              <a:spcBef>
                <a:spcPts val="0"/>
              </a:spcBef>
              <a:defRPr/>
            </a:pPr>
            <a:endParaRPr lang="en-AU" sz="1100" dirty="0">
              <a:solidFill>
                <a:schemeClr val="tx1"/>
              </a:solidFill>
              <a:latin typeface="+mn-lt"/>
              <a:cs typeface="Arial" pitchFamily="34" charset="0"/>
            </a:endParaRPr>
          </a:p>
          <a:p>
            <a:pPr marL="0">
              <a:lnSpc>
                <a:spcPct val="100000"/>
              </a:lnSpc>
              <a:spcBef>
                <a:spcPts val="0"/>
              </a:spcBef>
            </a:pPr>
            <a:r>
              <a:rPr lang="en-AU" sz="1100" b="1" i="0" u="none" dirty="0">
                <a:latin typeface="+mn-lt"/>
                <a:cs typeface="Arial"/>
              </a:rPr>
              <a:t>Suggested activities</a:t>
            </a:r>
          </a:p>
          <a:p>
            <a:pPr marL="0">
              <a:lnSpc>
                <a:spcPct val="100000"/>
              </a:lnSpc>
              <a:spcBef>
                <a:spcPts val="0"/>
              </a:spcBef>
            </a:pPr>
            <a:endParaRPr lang="en-AU" sz="1100" b="1" i="0" u="none" dirty="0">
              <a:latin typeface="+mn-lt"/>
              <a:cs typeface="Arial" pitchFamily="34" charset="0"/>
            </a:endParaRPr>
          </a:p>
          <a:p>
            <a:pPr marL="0" indent="0">
              <a:spcBef>
                <a:spcPts val="0"/>
              </a:spcBef>
              <a:buFont typeface="+mj-lt"/>
              <a:buNone/>
            </a:pPr>
            <a:r>
              <a:rPr lang="en-AU" sz="1100" kern="1200" dirty="0">
                <a:solidFill>
                  <a:schemeClr val="tx1"/>
                </a:solidFill>
                <a:effectLst/>
                <a:latin typeface="+mn-lt"/>
                <a:cs typeface="Arial"/>
              </a:rPr>
              <a:t>Read the full </a:t>
            </a:r>
            <a:r>
              <a:rPr lang="en-AU" sz="1100" dirty="0">
                <a:latin typeface="+mn-lt"/>
                <a:cs typeface="Arial"/>
              </a:rPr>
              <a:t>rationale</a:t>
            </a:r>
            <a:r>
              <a:rPr lang="en-AU" sz="1100" kern="1200" dirty="0">
                <a:solidFill>
                  <a:schemeClr val="tx1"/>
                </a:solidFill>
                <a:effectLst/>
                <a:latin typeface="+mn-lt"/>
                <a:cs typeface="Arial"/>
              </a:rPr>
              <a:t>. Partner with a colleague to discuss the following questions:</a:t>
            </a:r>
          </a:p>
          <a:p>
            <a:pPr marL="0" indent="0">
              <a:lnSpc>
                <a:spcPct val="100000"/>
              </a:lnSpc>
              <a:spcBef>
                <a:spcPts val="0"/>
              </a:spcBef>
              <a:buFont typeface="+mj-lt"/>
              <a:buNone/>
            </a:pPr>
            <a:endParaRPr lang="en-AU" sz="1100" kern="1200" dirty="0">
              <a:solidFill>
                <a:schemeClr val="tx1"/>
              </a:solidFill>
              <a:effectLst/>
              <a:latin typeface="+mn-lt"/>
              <a:ea typeface="+mn-ea"/>
              <a:cs typeface="Arial" pitchFamily="34" charset="0"/>
            </a:endParaRPr>
          </a:p>
          <a:p>
            <a:pPr marL="628650" lvl="2" indent="-171450">
              <a:spcBef>
                <a:spcPts val="0"/>
              </a:spcBef>
              <a:buFont typeface="Arial" panose="020B0604020202020204" pitchFamily="34" charset="0"/>
              <a:buChar char="•"/>
            </a:pPr>
            <a:r>
              <a:rPr lang="en-AU" sz="1100" kern="1200" dirty="0">
                <a:solidFill>
                  <a:schemeClr val="tx1"/>
                </a:solidFill>
                <a:effectLst/>
                <a:latin typeface="+mn-lt"/>
                <a:cs typeface="Arial"/>
              </a:rPr>
              <a:t>What were the key aspects of the rationale?</a:t>
            </a:r>
            <a:r>
              <a:rPr lang="en-AU" sz="1100" dirty="0">
                <a:latin typeface="+mn-lt"/>
                <a:cs typeface="Arial"/>
              </a:rPr>
              <a:t> </a:t>
            </a:r>
            <a:endParaRPr lang="en-AU" sz="1100" kern="1200" dirty="0">
              <a:solidFill>
                <a:schemeClr val="tx1"/>
              </a:solidFill>
              <a:effectLst/>
              <a:latin typeface="+mn-lt"/>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mn-lt"/>
                <a:cs typeface="Arial"/>
              </a:rPr>
              <a:t>Why is the learning area important? What important contribution does the learning make to a student’s education?</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mn-lt"/>
                <a:cs typeface="Arial"/>
              </a:rPr>
              <a:t>Which aspects of this rationale matched your current understanding of the learning area? Which aspects were new understandings?</a:t>
            </a:r>
          </a:p>
          <a:p>
            <a:pPr marL="0" lvl="1" indent="0">
              <a:lnSpc>
                <a:spcPct val="100000"/>
              </a:lnSpc>
              <a:spcBef>
                <a:spcPts val="0"/>
              </a:spcBef>
              <a:buFont typeface="Arial" pitchFamily="34" charset="0"/>
              <a:buNone/>
            </a:pPr>
            <a:endParaRPr lang="en-AU" sz="1100" b="0" i="1" kern="1200" dirty="0">
              <a:solidFill>
                <a:schemeClr val="tx1"/>
              </a:solidFill>
              <a:effectLst/>
              <a:latin typeface="+mn-lt"/>
              <a:ea typeface="+mn-ea"/>
              <a:cs typeface="Arial" pitchFamily="34" charset="0"/>
            </a:endParaRPr>
          </a:p>
          <a:p>
            <a:pPr marL="0" lvl="0">
              <a:lnSpc>
                <a:spcPct val="100000"/>
              </a:lnSpc>
              <a:spcBef>
                <a:spcPts val="0"/>
              </a:spcBef>
            </a:pPr>
            <a:endParaRPr lang="en-AU" sz="1100"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solidFill>
                  <a:schemeClr val="tx1"/>
                </a:solidFill>
                <a:latin typeface="+mn-lt"/>
                <a:cs typeface="Arial" pitchFamily="34" charset="0"/>
              </a:rPr>
              <a:t>The aims flow logically from the rationale and identify the major learning that students will be able to demonstrate as a result of being taught the curriculum.</a:t>
            </a:r>
          </a:p>
          <a:p>
            <a:pPr marL="0">
              <a:lnSpc>
                <a:spcPct val="100000"/>
              </a:lnSpc>
              <a:spcBef>
                <a:spcPts val="0"/>
              </a:spcBef>
            </a:pPr>
            <a:endParaRPr lang="en-AU" sz="1100" dirty="0">
              <a:latin typeface="+mn-lt"/>
              <a:cs typeface="Arial" panose="020B0604020202020204" pitchFamily="34" charset="0"/>
            </a:endParaRPr>
          </a:p>
          <a:p>
            <a:pPr marL="0">
              <a:lnSpc>
                <a:spcPct val="100000"/>
              </a:lnSpc>
              <a:spcBef>
                <a:spcPts val="0"/>
              </a:spcBef>
            </a:pPr>
            <a:r>
              <a:rPr lang="en-US" sz="1100" b="0" i="0" dirty="0">
                <a:solidFill>
                  <a:srgbClr val="000000"/>
                </a:solidFill>
                <a:effectLst/>
                <a:latin typeface="+mn-lt"/>
              </a:rPr>
              <a:t>The Australian Curriculum: English aims to ensure that students:</a:t>
            </a:r>
            <a:endParaRPr lang="en-AU" sz="1100" b="0" baseline="0" dirty="0">
              <a:solidFill>
                <a:schemeClr val="tx1"/>
              </a:solidFill>
              <a:latin typeface="+mn-lt"/>
              <a:cs typeface="Arial" pitchFamily="34" charset="0"/>
            </a:endParaRPr>
          </a:p>
          <a:p>
            <a:pPr>
              <a:spcBef>
                <a:spcPts val="0"/>
              </a:spcBef>
            </a:pPr>
            <a:endParaRPr lang="en-AU" sz="1100" dirty="0">
              <a:latin typeface="+mn-lt"/>
              <a:cs typeface="Arial"/>
            </a:endParaRPr>
          </a:p>
          <a:p>
            <a:pPr marL="359410" indent="-359410">
              <a:spcBef>
                <a:spcPts val="600"/>
              </a:spcBef>
              <a:buFont typeface="Arial,Sans-Serif" panose="020B0604020202020204" pitchFamily="34" charset="0"/>
              <a:buChar char="•"/>
            </a:pPr>
            <a:r>
              <a:rPr lang="en-AU" sz="1100" dirty="0">
                <a:latin typeface="+mn-lt"/>
              </a:rPr>
              <a:t>learn to purposefully and proficiently read, view, list to, speak, write, create and reflect on increasingly complex texts across a growing range of contexts</a:t>
            </a:r>
            <a:endParaRPr lang="en-AU" sz="1100" dirty="0">
              <a:latin typeface="+mn-lt"/>
              <a:cs typeface="Calibri"/>
            </a:endParaRPr>
          </a:p>
          <a:p>
            <a:pPr marL="359410" indent="-359410">
              <a:spcBef>
                <a:spcPts val="600"/>
              </a:spcBef>
              <a:buFont typeface="Arial,Sans-Serif" panose="020B0604020202020204" pitchFamily="34" charset="0"/>
              <a:buChar char="•"/>
            </a:pPr>
            <a:r>
              <a:rPr lang="en-AU" sz="1100" dirty="0">
                <a:latin typeface="+mn-lt"/>
              </a:rPr>
              <a:t>develop an understanding of how the various forms of text work in combination to create meaning</a:t>
            </a:r>
            <a:endParaRPr lang="en-AU" sz="1100" dirty="0">
              <a:latin typeface="+mn-lt"/>
              <a:cs typeface="Calibri"/>
            </a:endParaRPr>
          </a:p>
          <a:p>
            <a:pPr marL="359410" indent="-359410">
              <a:spcBef>
                <a:spcPts val="600"/>
              </a:spcBef>
              <a:buFont typeface="Arial,Sans-Serif" panose="020B0604020202020204" pitchFamily="34" charset="0"/>
              <a:buChar char="•"/>
            </a:pPr>
            <a:r>
              <a:rPr lang="en-AU" sz="1100" dirty="0">
                <a:latin typeface="+mn-lt"/>
              </a:rPr>
              <a:t>develop interest and skills in examining aesthetic aspects of texts and an informed appreciation of literature</a:t>
            </a:r>
            <a:endParaRPr lang="en-AU" sz="1100" dirty="0">
              <a:latin typeface="+mn-lt"/>
              <a:cs typeface="Calibri"/>
            </a:endParaRPr>
          </a:p>
          <a:p>
            <a:pPr marL="359410" indent="-359410">
              <a:spcBef>
                <a:spcPts val="600"/>
              </a:spcBef>
              <a:buFont typeface="Arial,Sans-Serif" panose="020B0604020202020204" pitchFamily="34" charset="0"/>
              <a:buChar char="•"/>
            </a:pPr>
            <a:r>
              <a:rPr lang="en-AU" sz="1100" dirty="0">
                <a:latin typeface="+mn-lt"/>
              </a:rPr>
              <a:t>appreciate, enjoy, analyse, evaluate, adapt and use the richness and power of the English language to evoke feelings, form ideas and facilitate interaction with others.</a:t>
            </a:r>
            <a:endParaRPr lang="en-US" sz="1100" dirty="0">
              <a:latin typeface="+mn-lt"/>
            </a:endParaRPr>
          </a:p>
          <a:p>
            <a:pPr marL="171450" indent="-171450">
              <a:lnSpc>
                <a:spcPct val="100000"/>
              </a:lnSpc>
              <a:spcBef>
                <a:spcPts val="0"/>
              </a:spcBef>
              <a:buFont typeface="Arial" panose="020B0604020202020204" pitchFamily="34" charset="0"/>
              <a:buChar char="•"/>
            </a:pPr>
            <a:endParaRPr lang="en-AU" sz="1100" b="0" dirty="0">
              <a:solidFill>
                <a:schemeClr val="tx1"/>
              </a:solidFill>
              <a:latin typeface="+mn-lt"/>
              <a:cs typeface="Arial" pitchFamily="34" charset="0"/>
            </a:endParaRPr>
          </a:p>
          <a:p>
            <a:pPr>
              <a:spcBef>
                <a:spcPts val="0"/>
              </a:spcBef>
              <a:defRPr/>
            </a:pPr>
            <a:r>
              <a:rPr lang="en-AU" sz="1100" b="0" dirty="0">
                <a:solidFill>
                  <a:schemeClr val="tx1"/>
                </a:solidFill>
                <a:latin typeface="+mn-lt"/>
                <a:cs typeface="Arial"/>
              </a:rPr>
              <a:t>The aims </a:t>
            </a:r>
            <a:r>
              <a:rPr lang="en-US" sz="1100" b="0" baseline="0" dirty="0">
                <a:latin typeface="+mn-lt"/>
                <a:cs typeface="Arial"/>
              </a:rPr>
              <a:t>are available from</a:t>
            </a:r>
            <a:r>
              <a:rPr lang="en-AU" sz="1100" b="0" dirty="0">
                <a:solidFill>
                  <a:schemeClr val="tx1"/>
                </a:solidFill>
                <a:latin typeface="+mn-lt"/>
                <a:cs typeface="Arial"/>
              </a:rPr>
              <a:t>: </a:t>
            </a:r>
            <a:r>
              <a:rPr lang="en-AU" sz="1100" b="0" u="sng" dirty="0">
                <a:latin typeface="+mn-lt"/>
                <a:cs typeface="Arial"/>
              </a:rPr>
              <a:t>https://v9.australiancurriculum.edu.au/teacher-resources/understand-this-learning-area/english/.</a:t>
            </a:r>
          </a:p>
          <a:p>
            <a:pPr>
              <a:spcBef>
                <a:spcPts val="0"/>
              </a:spcBef>
              <a:defRPr/>
            </a:pPr>
            <a:endParaRPr lang="en-AU" sz="1100" b="0" i="0" u="none" dirty="0">
              <a:solidFill>
                <a:schemeClr val="tx1"/>
              </a:solidFill>
              <a:latin typeface="+mn-lt"/>
              <a:cs typeface="Arial" pitchFamily="34" charset="0"/>
            </a:endParaRPr>
          </a:p>
          <a:p>
            <a:pPr marL="0">
              <a:lnSpc>
                <a:spcPct val="100000"/>
              </a:lnSpc>
              <a:spcBef>
                <a:spcPts val="0"/>
              </a:spcBef>
            </a:pPr>
            <a:r>
              <a:rPr lang="en-AU" sz="1100" b="1" i="0" u="none" dirty="0">
                <a:solidFill>
                  <a:schemeClr val="tx1"/>
                </a:solidFill>
                <a:latin typeface="+mn-lt"/>
                <a:cs typeface="Arial" pitchFamily="34" charset="0"/>
              </a:rPr>
              <a:t>Suggested</a:t>
            </a:r>
            <a:r>
              <a:rPr lang="en-AU" sz="1100" b="1" i="0" u="none" baseline="0" dirty="0">
                <a:solidFill>
                  <a:schemeClr val="tx1"/>
                </a:solidFill>
                <a:latin typeface="+mn-lt"/>
                <a:cs typeface="Arial" pitchFamily="34" charset="0"/>
              </a:rPr>
              <a:t> activities</a:t>
            </a:r>
          </a:p>
          <a:p>
            <a:pPr marL="0">
              <a:lnSpc>
                <a:spcPct val="100000"/>
              </a:lnSpc>
              <a:spcBef>
                <a:spcPts val="0"/>
              </a:spcBef>
            </a:pPr>
            <a:endParaRPr lang="en-AU" sz="1100" b="0" i="0" u="sng" baseline="0" dirty="0">
              <a:solidFill>
                <a:schemeClr val="tx1"/>
              </a:solidFill>
              <a:latin typeface="+mn-lt"/>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mn-lt"/>
                <a:ea typeface="+mn-ea"/>
                <a:cs typeface="Arial" pitchFamily="34" charset="0"/>
              </a:rPr>
              <a:t>Prepare a brief statement/overview that would help you describe the aims of the learning area to a parent group.</a:t>
            </a:r>
          </a:p>
          <a:p>
            <a:pPr marL="0" indent="0">
              <a:lnSpc>
                <a:spcPct val="100000"/>
              </a:lnSpc>
              <a:spcBef>
                <a:spcPts val="0"/>
              </a:spcBef>
              <a:buFont typeface="+mj-lt"/>
              <a:buNone/>
            </a:pPr>
            <a:endParaRPr lang="en-AU" sz="1100" kern="1200" dirty="0">
              <a:solidFill>
                <a:schemeClr val="tx1"/>
              </a:solidFill>
              <a:effectLst/>
              <a:latin typeface="+mn-lt"/>
              <a:ea typeface="+mn-ea"/>
              <a:cs typeface="Arial" pitchFamily="34" charset="0"/>
            </a:endParaRPr>
          </a:p>
          <a:p>
            <a:pPr marL="0" lvl="0" indent="-228600">
              <a:lnSpc>
                <a:spcPct val="100000"/>
              </a:lnSpc>
              <a:spcBef>
                <a:spcPts val="0"/>
              </a:spcBef>
              <a:buFont typeface="+mj-lt"/>
              <a:buAutoNum type="arabicPeriod" startAt="2"/>
            </a:pPr>
            <a:r>
              <a:rPr lang="en-AU" sz="1100" kern="1200" dirty="0">
                <a:solidFill>
                  <a:schemeClr val="tx1"/>
                </a:solidFill>
                <a:effectLst/>
                <a:latin typeface="+mn-lt"/>
                <a:ea typeface="+mn-ea"/>
                <a:cs typeface="Arial" pitchFamily="34" charset="0"/>
              </a:rPr>
              <a:t>Identify two or three big ideas in the aims. How do they inform:</a:t>
            </a:r>
          </a:p>
          <a:p>
            <a:pPr marL="0" lvl="0" indent="0">
              <a:lnSpc>
                <a:spcPct val="100000"/>
              </a:lnSpc>
              <a:spcBef>
                <a:spcPts val="0"/>
              </a:spcBef>
              <a:buFont typeface="+mj-lt"/>
              <a:buNone/>
            </a:pPr>
            <a:endParaRPr lang="en-AU" sz="1100" kern="1200" dirty="0">
              <a:solidFill>
                <a:schemeClr val="tx1"/>
              </a:solidFill>
              <a:effectLst/>
              <a:latin typeface="+mn-lt"/>
              <a:ea typeface="+mn-ea"/>
              <a:cs typeface="Arial" pitchFamily="34" charset="0"/>
            </a:endParaRPr>
          </a:p>
          <a:p>
            <a:pPr marL="457200" lvl="2" indent="-171450">
              <a:lnSpc>
                <a:spcPct val="100000"/>
              </a:lnSpc>
              <a:spcBef>
                <a:spcPts val="0"/>
              </a:spcBef>
              <a:buFont typeface="Arial" pitchFamily="34" charset="0"/>
              <a:buChar char="•"/>
            </a:pPr>
            <a:r>
              <a:rPr lang="en-AU" sz="1100" kern="1200" dirty="0">
                <a:solidFill>
                  <a:schemeClr val="tx1"/>
                </a:solidFill>
                <a:effectLst/>
                <a:latin typeface="+mn-lt"/>
                <a:ea typeface="+mn-ea"/>
                <a:cs typeface="Arial" pitchFamily="34" charset="0"/>
              </a:rPr>
              <a:t>your understanding of the learning area?</a:t>
            </a:r>
          </a:p>
          <a:p>
            <a:pPr marL="457200" lvl="2" indent="-171450">
              <a:lnSpc>
                <a:spcPct val="100000"/>
              </a:lnSpc>
              <a:spcBef>
                <a:spcPts val="0"/>
              </a:spcBef>
              <a:buFont typeface="Arial" pitchFamily="34" charset="0"/>
              <a:buChar char="•"/>
            </a:pPr>
            <a:r>
              <a:rPr lang="en-AU" sz="1100" kern="1200" dirty="0">
                <a:solidFill>
                  <a:schemeClr val="tx1"/>
                </a:solidFill>
                <a:effectLst/>
                <a:latin typeface="+mn-lt"/>
                <a:ea typeface="+mn-ea"/>
                <a:cs typeface="Arial"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1100" kern="1200" dirty="0">
                <a:solidFill>
                  <a:schemeClr val="tx1"/>
                </a:solidFill>
                <a:effectLst/>
                <a:latin typeface="+mn-lt"/>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mn-lt"/>
                <a:cs typeface="Arial" pitchFamily="34" charset="0"/>
              </a:rPr>
              <a:t>The</a:t>
            </a:r>
            <a:r>
              <a:rPr lang="en-AU" sz="1100" b="0" i="0" baseline="0" dirty="0">
                <a:latin typeface="+mn-lt"/>
                <a:cs typeface="Arial" pitchFamily="34" charset="0"/>
              </a:rPr>
              <a:t> key considerations provide a </a:t>
            </a:r>
            <a:r>
              <a:rPr lang="en-AU" sz="1100" b="0" i="0" dirty="0">
                <a:latin typeface="+mn-lt"/>
                <a:cs typeface="Arial" pitchFamily="34" charset="0"/>
              </a:rPr>
              <a:t>brief overview of how the Australian</a:t>
            </a:r>
            <a:r>
              <a:rPr lang="en-AU" sz="1100" b="0" i="0" baseline="0" dirty="0">
                <a:latin typeface="+mn-lt"/>
                <a:cs typeface="Arial" pitchFamily="34" charset="0"/>
              </a:rPr>
              <a:t> </a:t>
            </a:r>
            <a:r>
              <a:rPr lang="en-AU" sz="1100" b="0" i="0" dirty="0">
                <a:latin typeface="+mn-lt"/>
                <a:cs typeface="Arial" pitchFamily="34" charset="0"/>
              </a:rPr>
              <a:t>Curriculum can accommodate particular approaches to teaching and assessment in English.</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1" baseline="0" dirty="0">
              <a:latin typeface="+mn-lt"/>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mn-lt"/>
                <a:cs typeface="Arial" pitchFamily="34" charset="0"/>
              </a:rPr>
              <a:t>When planning teaching and learning activities teachers need to consider:</a:t>
            </a:r>
          </a:p>
          <a:p>
            <a:pPr marL="359410" indent="-359410">
              <a:spcBef>
                <a:spcPts val="600"/>
              </a:spcBef>
              <a:buFont typeface="Arial,Sans-Serif" panose="020B0604020202020204" pitchFamily="34" charset="0"/>
              <a:buChar char="•"/>
            </a:pPr>
            <a:r>
              <a:rPr lang="en-AU" sz="1100" dirty="0">
                <a:latin typeface="+mn-lt"/>
              </a:rPr>
              <a:t>the role of </a:t>
            </a:r>
            <a:r>
              <a:rPr lang="en-AU" sz="1100" b="0" dirty="0">
                <a:latin typeface="+mn-lt"/>
              </a:rPr>
              <a:t>English</a:t>
            </a:r>
            <a:r>
              <a:rPr lang="en-AU" sz="1100" b="0" baseline="0" dirty="0">
                <a:latin typeface="+mn-lt"/>
              </a:rPr>
              <a:t> in </a:t>
            </a:r>
            <a:r>
              <a:rPr lang="en-AU" sz="1100" dirty="0">
                <a:latin typeface="+mn-lt"/>
              </a:rPr>
              <a:t>the Australian Curriculum</a:t>
            </a:r>
            <a:endParaRPr lang="en-US" sz="1100" b="0" baseline="0" dirty="0">
              <a:latin typeface="+mn-lt"/>
            </a:endParaRPr>
          </a:p>
          <a:p>
            <a:pPr marL="359410" indent="-359410">
              <a:spcBef>
                <a:spcPts val="600"/>
              </a:spcBef>
              <a:buFont typeface="Arial,Sans-Serif" panose="020B0604020202020204" pitchFamily="34" charset="0"/>
              <a:buChar char="•"/>
            </a:pPr>
            <a:r>
              <a:rPr lang="en-AU" sz="1100" dirty="0">
                <a:latin typeface="+mn-lt"/>
              </a:rPr>
              <a:t>integrating </a:t>
            </a:r>
            <a:r>
              <a:rPr lang="en-AU" sz="1100" b="0" baseline="0" dirty="0">
                <a:latin typeface="+mn-lt"/>
              </a:rPr>
              <a:t>the </a:t>
            </a:r>
            <a:r>
              <a:rPr lang="en-AU" sz="1100" dirty="0">
                <a:latin typeface="+mn-lt"/>
              </a:rPr>
              <a:t>strands in planning</a:t>
            </a:r>
            <a:endParaRPr lang="en-US" sz="1100" dirty="0">
              <a:latin typeface="+mn-lt"/>
            </a:endParaRPr>
          </a:p>
          <a:p>
            <a:pPr marL="359410" indent="-359410">
              <a:spcBef>
                <a:spcPts val="600"/>
              </a:spcBef>
              <a:buFont typeface="Arial,Sans-Serif" panose="020B0604020202020204" pitchFamily="34" charset="0"/>
              <a:buChar char="•"/>
            </a:pPr>
            <a:r>
              <a:rPr lang="en-AU" sz="1100" dirty="0">
                <a:latin typeface="+mn-lt"/>
              </a:rPr>
              <a:t>language modes</a:t>
            </a:r>
            <a:endParaRPr lang="en-AU" sz="1100" b="0" baseline="0" dirty="0">
              <a:latin typeface="+mn-lt"/>
            </a:endParaRPr>
          </a:p>
          <a:p>
            <a:pPr marL="359410" lvl="0" indent="-359410">
              <a:lnSpc>
                <a:spcPct val="100000"/>
              </a:lnSpc>
              <a:spcBef>
                <a:spcPts val="600"/>
              </a:spcBef>
              <a:buFont typeface="Arial,Sans-Serif" panose="020B0604020202020204" pitchFamily="34" charset="0"/>
              <a:buChar char="•"/>
            </a:pPr>
            <a:r>
              <a:rPr lang="en-AU" sz="1100" dirty="0">
                <a:latin typeface="+mn-lt"/>
              </a:rPr>
              <a:t>texts.</a:t>
            </a:r>
          </a:p>
          <a:p>
            <a:pPr marL="359410" lvl="0" indent="-359410">
              <a:lnSpc>
                <a:spcPct val="100000"/>
              </a:lnSpc>
              <a:spcBef>
                <a:spcPts val="600"/>
              </a:spcBef>
              <a:buFont typeface="Arial,Sans-Serif" panose="020B0604020202020204" pitchFamily="34" charset="0"/>
              <a:buChar char="•"/>
            </a:pPr>
            <a:endParaRPr lang="en-AU" sz="1100" b="0" baseline="0" dirty="0">
              <a:latin typeface="+mn-lt"/>
              <a:cs typeface="+mn-cs"/>
            </a:endParaRPr>
          </a:p>
          <a:p>
            <a:pPr marL="0" lvl="0" indent="0">
              <a:lnSpc>
                <a:spcPct val="100000"/>
              </a:lnSpc>
              <a:spcBef>
                <a:spcPts val="600"/>
              </a:spcBef>
              <a:buFont typeface="Arial,Sans-Serif" panose="020B0604020202020204" pitchFamily="34" charset="0"/>
              <a:buNone/>
            </a:pPr>
            <a:r>
              <a:rPr lang="en-US" sz="1100" b="0" baseline="0" dirty="0">
                <a:latin typeface="+mn-lt"/>
                <a:cs typeface="+mn-cs"/>
              </a:rPr>
              <a:t>This section also supports teachers to consider: </a:t>
            </a:r>
          </a:p>
          <a:p>
            <a:pPr marL="359410" lvl="0" indent="-359410">
              <a:lnSpc>
                <a:spcPct val="100000"/>
              </a:lnSpc>
              <a:spcBef>
                <a:spcPts val="600"/>
              </a:spcBef>
              <a:buFont typeface="Arial,Sans-Serif" panose="020B0604020202020204" pitchFamily="34" charset="0"/>
              <a:buChar char="•"/>
            </a:pPr>
            <a:r>
              <a:rPr lang="en-US" sz="1100" b="0" baseline="0" dirty="0">
                <a:latin typeface="+mn-lt"/>
                <a:cs typeface="Arial" pitchFamily="34" charset="0"/>
              </a:rPr>
              <a:t>protocols for engaging in First Nations Australians </a:t>
            </a:r>
          </a:p>
          <a:p>
            <a:pPr marL="359410" lvl="0" indent="-359410">
              <a:lnSpc>
                <a:spcPct val="100000"/>
              </a:lnSpc>
              <a:spcBef>
                <a:spcPts val="600"/>
              </a:spcBef>
              <a:buFont typeface="Arial,Sans-Serif" panose="020B0604020202020204" pitchFamily="34" charset="0"/>
              <a:buChar char="•"/>
            </a:pPr>
            <a:r>
              <a:rPr lang="en-US" sz="1100" b="0" baseline="0" dirty="0">
                <a:latin typeface="+mn-lt"/>
                <a:cs typeface="Arial" pitchFamily="34" charset="0"/>
              </a:rPr>
              <a:t>inclusive practices that are relevant to the students needs.</a:t>
            </a:r>
          </a:p>
          <a:p>
            <a:pPr>
              <a:spcBef>
                <a:spcPts val="0"/>
              </a:spcBef>
              <a:defRPr/>
            </a:pPr>
            <a:endParaRPr lang="en-AU" sz="1100" u="sng" dirty="0">
              <a:latin typeface="+mn-lt"/>
              <a:cs typeface="Arial"/>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1" u="none" dirty="0">
                <a:latin typeface="+mn-lt"/>
                <a:cs typeface="Arial" pitchFamily="34" charset="0"/>
              </a:rPr>
              <a:t>Suggested activity</a:t>
            </a:r>
          </a:p>
          <a:p>
            <a:pPr marL="0" lvl="0" indent="0">
              <a:lnSpc>
                <a:spcPct val="100000"/>
              </a:lnSpc>
              <a:spcBef>
                <a:spcPts val="0"/>
              </a:spcBef>
              <a:buFont typeface="+mj-lt"/>
              <a:buNone/>
            </a:pPr>
            <a:endParaRPr lang="en-AU" sz="1100" kern="1200" dirty="0">
              <a:solidFill>
                <a:schemeClr val="tx1"/>
              </a:solidFill>
              <a:effectLst/>
              <a:latin typeface="+mn-lt"/>
              <a:ea typeface="+mn-ea"/>
              <a:cs typeface="Arial" pitchFamily="34" charset="0"/>
            </a:endParaRPr>
          </a:p>
          <a:p>
            <a:pPr marL="0" lvl="0" indent="0">
              <a:lnSpc>
                <a:spcPct val="100000"/>
              </a:lnSpc>
              <a:spcBef>
                <a:spcPts val="0"/>
              </a:spcBef>
              <a:buFont typeface="+mj-lt"/>
              <a:buNone/>
            </a:pPr>
            <a:r>
              <a:rPr lang="en-AU" sz="1100" kern="1200" dirty="0">
                <a:solidFill>
                  <a:schemeClr val="tx1"/>
                </a:solidFill>
                <a:effectLst/>
                <a:latin typeface="+mn-lt"/>
                <a:cs typeface="Arial"/>
              </a:rPr>
              <a:t>How are the key </a:t>
            </a:r>
            <a:r>
              <a:rPr lang="en-AU" sz="1100" dirty="0">
                <a:latin typeface="+mn-lt"/>
                <a:cs typeface="Arial"/>
              </a:rPr>
              <a:t>considerations</a:t>
            </a:r>
            <a:r>
              <a:rPr lang="en-AU" sz="1100" kern="1200" dirty="0">
                <a:solidFill>
                  <a:schemeClr val="tx1"/>
                </a:solidFill>
                <a:effectLst/>
                <a:latin typeface="+mn-lt"/>
                <a:cs typeface="Arial"/>
              </a:rPr>
              <a:t> reflected in your English program?</a:t>
            </a:r>
            <a:endParaRPr lang="en-AU" sz="1100" u="none" dirty="0">
              <a:latin typeface="+mn-lt"/>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spcBef>
                <a:spcPts val="0"/>
              </a:spcBef>
            </a:pPr>
            <a:r>
              <a:rPr lang="en-US" sz="1100" b="0" dirty="0">
                <a:latin typeface="Arial" panose="020B0604020202020204" pitchFamily="34" charset="0"/>
                <a:cs typeface="Arial" panose="020B0604020202020204" pitchFamily="34" charset="0"/>
              </a:rPr>
              <a:t>The English curriculum is structured into</a:t>
            </a:r>
            <a:r>
              <a:rPr lang="en-US" sz="1100" b="0" baseline="0" dirty="0">
                <a:latin typeface="Arial" panose="020B0604020202020204" pitchFamily="34" charset="0"/>
                <a:cs typeface="Arial" panose="020B0604020202020204" pitchFamily="34" charset="0"/>
              </a:rPr>
              <a:t> year levels.</a:t>
            </a:r>
          </a:p>
          <a:p>
            <a:pPr marL="0" lvl="0">
              <a:spcBef>
                <a:spcPts val="0"/>
              </a:spcBef>
            </a:pPr>
            <a:endParaRPr lang="en-US" sz="1100" b="0" baseline="0" dirty="0">
              <a:solidFill>
                <a:schemeClr val="tx1"/>
              </a:solidFill>
              <a:latin typeface="Arial" panose="020B0604020202020204" pitchFamily="34" charset="0"/>
              <a:cs typeface="Arial" panose="020B0604020202020204" pitchFamily="34" charset="0"/>
            </a:endParaRPr>
          </a:p>
          <a:p>
            <a:pPr marL="0" lvl="0">
              <a:spcBef>
                <a:spcPts val="0"/>
              </a:spcBef>
            </a:pPr>
            <a:r>
              <a:rPr lang="en-US" sz="1100" b="1" baseline="0" dirty="0">
                <a:solidFill>
                  <a:schemeClr val="tx1"/>
                </a:solidFill>
                <a:latin typeface="Arial" panose="020B0604020202020204" pitchFamily="34" charset="0"/>
                <a:cs typeface="Arial" panose="020B0604020202020204" pitchFamily="34" charset="0"/>
              </a:rPr>
              <a:t>Suggested activity</a:t>
            </a: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r>
              <a:rPr lang="en-US" sz="1100" b="0" baseline="0" dirty="0">
                <a:solidFill>
                  <a:schemeClr val="tx1"/>
                </a:solidFill>
                <a:latin typeface="Arial" panose="020B0604020202020204" pitchFamily="34" charset="0"/>
                <a:cs typeface="Arial" panose="020B0604020202020204" pitchFamily="34" charset="0"/>
              </a:rPr>
              <a:t>What are the implications of the year-by-year curriculum for the planning of your teaching, learning and assessment program?</a:t>
            </a:r>
            <a:endParaRPr lang="en-US" sz="11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latin typeface="Arial" pitchFamily="34" charset="0"/>
                <a:cs typeface="Arial" pitchFamily="34" charset="0"/>
              </a:rPr>
              <a:t>Each English level description identifies the: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1"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dirty="0">
                <a:latin typeface="Arial" pitchFamily="34" charset="0"/>
                <a:cs typeface="Arial" pitchFamily="34" charset="0"/>
              </a:rPr>
              <a:t>interrelatedness of the strands and content descriptions </a:t>
            </a:r>
            <a:r>
              <a:rPr lang="en-US" sz="1100" b="0" baseline="0" dirty="0">
                <a:latin typeface="Arial" pitchFamily="34" charset="0"/>
                <a:cs typeface="Arial" pitchFamily="34" charset="0"/>
              </a:rPr>
              <a:t>for each year</a:t>
            </a:r>
            <a:endParaRPr lang="en-US" sz="1100" b="0" dirty="0">
              <a:latin typeface="Arial" pitchFamily="34" charset="0"/>
              <a:cs typeface="Arial" pitchFamily="34" charset="0"/>
            </a:endParaRPr>
          </a:p>
          <a:p>
            <a:pPr marL="171450" lvl="0" indent="-171450">
              <a:spcBef>
                <a:spcPts val="0"/>
              </a:spcBef>
              <a:buFont typeface="Arial" panose="020B0604020202020204" pitchFamily="34" charset="0"/>
              <a:buChar char="•"/>
            </a:pPr>
            <a:r>
              <a:rPr lang="en-US" sz="1100" b="0" i="0" baseline="0" dirty="0">
                <a:solidFill>
                  <a:schemeClr val="tx1"/>
                </a:solidFill>
                <a:latin typeface="Arial" panose="020B0604020202020204" pitchFamily="34" charset="0"/>
                <a:cs typeface="Arial" panose="020B0604020202020204" pitchFamily="34" charset="0"/>
              </a:rPr>
              <a:t>learning from each new year that builds on concepts, skills and processes from earlier years to further develop and strengthen these as needed</a:t>
            </a:r>
          </a:p>
          <a:p>
            <a:pPr marL="171450" lvl="0" indent="-171450">
              <a:spcBef>
                <a:spcPts val="0"/>
              </a:spcBef>
              <a:buFont typeface="Arial" panose="020B0604020202020204" pitchFamily="34" charset="0"/>
              <a:buChar char="•"/>
            </a:pPr>
            <a:r>
              <a:rPr lang="en-US" sz="1100" b="0" i="0" baseline="0" dirty="0">
                <a:solidFill>
                  <a:schemeClr val="tx1"/>
                </a:solidFill>
                <a:latin typeface="Arial" panose="020B0604020202020204" pitchFamily="34" charset="0"/>
                <a:cs typeface="Arial" panose="020B0604020202020204" pitchFamily="34" charset="0"/>
              </a:rPr>
              <a:t>student engagement with a range of texts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dirty="0">
                <a:solidFill>
                  <a:schemeClr val="tx1"/>
                </a:solidFill>
                <a:latin typeface="Arial" panose="020B0604020202020204" pitchFamily="34" charset="0"/>
                <a:cs typeface="Arial" panose="020B0604020202020204" pitchFamily="34" charset="0"/>
              </a:rPr>
              <a:t>suggested types of text for that year level and suggestions about the creation of texts.</a:t>
            </a:r>
          </a:p>
          <a:p>
            <a:pPr marL="171450" lvl="0" indent="-171450">
              <a:spcBef>
                <a:spcPts val="0"/>
              </a:spcBef>
              <a:buFont typeface="Arial" panose="020B0604020202020204" pitchFamily="34" charset="0"/>
              <a:buChar char="•"/>
            </a:pPr>
            <a:endParaRPr lang="en-US" sz="1100" b="0" i="0" dirty="0">
              <a:solidFill>
                <a:schemeClr val="tx1"/>
              </a:solidFill>
              <a:latin typeface="Arial" panose="020B0604020202020204" pitchFamily="34" charset="0"/>
              <a:cs typeface="Arial" panose="020B0604020202020204" pitchFamily="34" charset="0"/>
            </a:endParaRPr>
          </a:p>
          <a:p>
            <a:pPr marL="0"/>
            <a:endParaRPr lang="en-AU"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9</a:t>
            </a:fld>
            <a:endParaRPr lang="en-AU" sz="1000"/>
          </a:p>
        </p:txBody>
      </p:sp>
    </p:spTree>
    <p:extLst>
      <p:ext uri="{BB962C8B-B14F-4D97-AF65-F5344CB8AC3E}">
        <p14:creationId xmlns:p14="http://schemas.microsoft.com/office/powerpoint/2010/main" val="3324191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picture containing text, book, person, indoor&#10;&#10;Description automatically generated">
            <a:extLst>
              <a:ext uri="{FF2B5EF4-FFF2-40B4-BE49-F238E27FC236}">
                <a16:creationId xmlns:a16="http://schemas.microsoft.com/office/drawing/2014/main" id="{2889A14E-E7AD-4601-BBE6-C30D7E0043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1"/>
            <a:ext cx="8964488" cy="4292785"/>
          </a:xfrm>
          <a:prstGeom prst="rect">
            <a:avLst/>
          </a:prstGeom>
        </p:spPr>
      </p:pic>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16369" y="5137200"/>
            <a:ext cx="8604000" cy="9359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5" name="Picture 4">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728DF3DE-E3B0-4050-9742-3B142F9A43D7}"/>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cxnSp>
        <p:nvCxnSpPr>
          <p:cNvPr id="9" name="Straight Connector 8">
            <a:extLst>
              <a:ext uri="{FF2B5EF4-FFF2-40B4-BE49-F238E27FC236}">
                <a16:creationId xmlns:a16="http://schemas.microsoft.com/office/drawing/2014/main" id="{697B37D9-9176-4016-9648-4D0B2E82AA87}"/>
              </a:ext>
            </a:extLst>
          </p:cNvPr>
          <p:cNvCxnSpPr/>
          <p:nvPr userDrawn="1"/>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a:extLst>
              <a:ext uri="{FF2B5EF4-FFF2-40B4-BE49-F238E27FC236}">
                <a16:creationId xmlns:a16="http://schemas.microsoft.com/office/drawing/2014/main" id="{00362304-1F39-4336-8BEA-34775C617F2E}"/>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Sticker of ACiQv9.0">
            <a:extLst>
              <a:ext uri="{FF2B5EF4-FFF2-40B4-BE49-F238E27FC236}">
                <a16:creationId xmlns:a16="http://schemas.microsoft.com/office/drawing/2014/main" id="{9F5911F5-301B-4886-87E7-8D181E35B5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9928" y="284400"/>
            <a:ext cx="1439339" cy="335366"/>
          </a:xfrm>
          <a:prstGeom prst="rect">
            <a:avLst/>
          </a:prstGeom>
        </p:spPr>
      </p:pic>
    </p:spTree>
    <p:extLst>
      <p:ext uri="{BB962C8B-B14F-4D97-AF65-F5344CB8AC3E}">
        <p14:creationId xmlns:p14="http://schemas.microsoft.com/office/powerpoint/2010/main" val="382682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16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7126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59829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46051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00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grpSp>
        <p:nvGrpSpPr>
          <p:cNvPr id="10" name="Group 9">
            <a:extLst>
              <a:ext uri="{FF2B5EF4-FFF2-40B4-BE49-F238E27FC236}">
                <a16:creationId xmlns:a16="http://schemas.microsoft.com/office/drawing/2014/main" id="{74592068-E378-498C-BCB2-631BC25C92A6}"/>
              </a:ext>
            </a:extLst>
          </p:cNvPr>
          <p:cNvGrpSpPr/>
          <p:nvPr userDrawn="1"/>
        </p:nvGrpSpPr>
        <p:grpSpPr>
          <a:xfrm>
            <a:off x="8205788" y="64799"/>
            <a:ext cx="932836" cy="218569"/>
            <a:chOff x="8205788" y="64799"/>
            <a:chExt cx="932836" cy="218569"/>
          </a:xfrm>
        </p:grpSpPr>
        <p:sp>
          <p:nvSpPr>
            <p:cNvPr id="11" name="Rectangle 10">
              <a:extLst>
                <a:ext uri="{FF2B5EF4-FFF2-40B4-BE49-F238E27FC236}">
                  <a16:creationId xmlns:a16="http://schemas.microsoft.com/office/drawing/2014/main" id="{88F34833-712E-47E0-98F2-934D6241A7F7}"/>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Sticker of ACiQv9.0">
              <a:extLst>
                <a:ext uri="{FF2B5EF4-FFF2-40B4-BE49-F238E27FC236}">
                  <a16:creationId xmlns:a16="http://schemas.microsoft.com/office/drawing/2014/main" id="{FAD9FC0A-0307-464F-92FE-8E34F019B9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grpSp>
    </p:spTree>
    <p:extLst>
      <p:ext uri="{BB962C8B-B14F-4D97-AF65-F5344CB8AC3E}">
        <p14:creationId xmlns:p14="http://schemas.microsoft.com/office/powerpoint/2010/main" val="72623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1474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82070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282937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135190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1768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335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4041474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3430800"/>
            <a:ext cx="86040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16000" y="5138116"/>
            <a:ext cx="86040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7" name="Picture 6">
            <a:extLst>
              <a:ext uri="{FF2B5EF4-FFF2-40B4-BE49-F238E27FC236}">
                <a16:creationId xmlns:a16="http://schemas.microsoft.com/office/drawing/2014/main" id="{464237F3-1CCB-4F16-98C6-F18A083C02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0" name="Picture 9">
            <a:extLst>
              <a:ext uri="{FF2B5EF4-FFF2-40B4-BE49-F238E27FC236}">
                <a16:creationId xmlns:a16="http://schemas.microsoft.com/office/drawing/2014/main" id="{39C12542-993E-4197-8C1B-775175CB0D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30768944"/>
      </p:ext>
    </p:extLst>
  </p:cSld>
  <p:clrMap bg1="lt1" tx1="dk1" bg2="lt2" tx2="dk2" accent1="accent1" accent2="accent2" accent3="accent3" accent4="accent4" accent5="accent5" accent6="accent6" hlink="hlink" folHlink="folHlink"/>
  <p:sldLayoutIdLst>
    <p:sldLayoutId id="2147484226" r:id="rId1"/>
  </p:sldLayoutIdLst>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9">
          <p15:clr>
            <a:srgbClr val="F26B43"/>
          </p15:clr>
        </p15:guide>
        <p15:guide id="2" orient="horz" pos="4154">
          <p15:clr>
            <a:srgbClr val="F26B43"/>
          </p15:clr>
        </p15:guide>
        <p15:guide id="3" pos="204">
          <p15:clr>
            <a:srgbClr val="F26B43"/>
          </p15:clr>
        </p15:guide>
        <p15:guide id="4" pos="5556">
          <p15:clr>
            <a:srgbClr val="F26B43"/>
          </p15:clr>
        </p15:guide>
        <p15:guide id="5"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pic>
        <p:nvPicPr>
          <p:cNvPr id="8" name="Picture 7" descr="Sticker of ACiQv9.0">
            <a:extLst>
              <a:ext uri="{FF2B5EF4-FFF2-40B4-BE49-F238E27FC236}">
                <a16:creationId xmlns:a16="http://schemas.microsoft.com/office/drawing/2014/main" id="{4710B7BD-DB68-46B6-BDAE-68F9BD650C4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3242481798"/>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10" Type="http://schemas.openxmlformats.org/officeDocument/2006/relationships/hyperlink" Target="file:///C:\Users\vayl\AppData\Local\Microsoft\Windows\INetCache\Content.Outlook\QBPCRDJD\copyright@acara.edu.au" TargetMode="External"/><Relationship Id="rId4" Type="http://schemas.openxmlformats.org/officeDocument/2006/relationships/image" Target="../media/image8.png"/><Relationship Id="rId9" Type="http://schemas.openxmlformats.org/officeDocument/2006/relationships/hyperlink" Target="https://www.australiancurriculum.edu.au/copyright-and-terms-of-us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2.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Englis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v9.australiancurriculum.edu.au/teacher-resources/understand-this-learning-area/englis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9.australiancurriculum.edu.au/teacher-resources/understand-this-learning-area/englis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8D52-BB33-4880-A8FD-43EFA416E919}"/>
              </a:ext>
            </a:extLst>
          </p:cNvPr>
          <p:cNvSpPr>
            <a:spLocks noGrp="1"/>
          </p:cNvSpPr>
          <p:nvPr>
            <p:ph type="ctrTitle"/>
          </p:nvPr>
        </p:nvSpPr>
        <p:spPr/>
        <p:txBody>
          <a:bodyPr/>
          <a:lstStyle/>
          <a:p>
            <a:r>
              <a:rPr lang="en-US"/>
              <a:t>English</a:t>
            </a:r>
            <a:endParaRPr lang="en-AU"/>
          </a:p>
        </p:txBody>
      </p:sp>
      <p:sp>
        <p:nvSpPr>
          <p:cNvPr id="5" name="Subtitle 4">
            <a:extLst>
              <a:ext uri="{FF2B5EF4-FFF2-40B4-BE49-F238E27FC236}">
                <a16:creationId xmlns:a16="http://schemas.microsoft.com/office/drawing/2014/main" id="{9249A64D-B83F-4969-B0D5-CD33B7CA56CB}"/>
              </a:ext>
            </a:extLst>
          </p:cNvPr>
          <p:cNvSpPr>
            <a:spLocks noGrp="1"/>
          </p:cNvSpPr>
          <p:nvPr>
            <p:ph type="subTitle" idx="1"/>
          </p:nvPr>
        </p:nvSpPr>
        <p:spPr>
          <a:xfrm>
            <a:off x="647032" y="5137200"/>
            <a:ext cx="8496968" cy="935956"/>
          </a:xfrm>
        </p:spPr>
        <p:txBody>
          <a:bodyPr/>
          <a:lstStyle/>
          <a:p>
            <a:r>
              <a:rPr lang="en-US" dirty="0"/>
              <a:t>Prep–Year 10 Australian Curriculum Version 9.0</a:t>
            </a:r>
          </a:p>
          <a:p>
            <a:r>
              <a:rPr lang="en-AU" dirty="0"/>
              <a:t>Learning area overview</a:t>
            </a:r>
          </a:p>
          <a:p>
            <a:endParaRPr lang="en-AU" dirty="0"/>
          </a:p>
          <a:p>
            <a:endParaRPr lang="en-AU" dirty="0"/>
          </a:p>
        </p:txBody>
      </p:sp>
      <p:sp>
        <p:nvSpPr>
          <p:cNvPr id="6" name="Vertical Text Placeholder 5">
            <a:extLst>
              <a:ext uri="{FF2B5EF4-FFF2-40B4-BE49-F238E27FC236}">
                <a16:creationId xmlns:a16="http://schemas.microsoft.com/office/drawing/2014/main" id="{7C4C516E-D6B7-41FB-9454-836EB77B7F44}"/>
              </a:ext>
            </a:extLst>
          </p:cNvPr>
          <p:cNvSpPr>
            <a:spLocks noGrp="1"/>
          </p:cNvSpPr>
          <p:nvPr>
            <p:ph type="body" orient="vert" sz="quarter" idx="10"/>
          </p:nvPr>
        </p:nvSpPr>
        <p:spPr/>
        <p:txBody>
          <a:bodyPr/>
          <a:lstStyle/>
          <a:p>
            <a:r>
              <a:rPr lang="en-US"/>
              <a:t>220087</a:t>
            </a:r>
          </a:p>
          <a:p>
            <a:endParaRPr lang="en-AU"/>
          </a:p>
        </p:txBody>
      </p:sp>
      <p:sp>
        <p:nvSpPr>
          <p:cNvPr id="7" name="Rectangle 6">
            <a:extLst>
              <a:ext uri="{FF2B5EF4-FFF2-40B4-BE49-F238E27FC236}">
                <a16:creationId xmlns:a16="http://schemas.microsoft.com/office/drawing/2014/main" id="{EF3F6CEF-BE3B-40AE-B7B0-D924706530B2}"/>
              </a:ext>
            </a:extLst>
          </p:cNvPr>
          <p:cNvSpPr/>
          <p:nvPr/>
        </p:nvSpPr>
        <p:spPr>
          <a:xfrm>
            <a:off x="323850" y="5166717"/>
            <a:ext cx="215702" cy="792088"/>
          </a:xfrm>
          <a:prstGeom prst="rect">
            <a:avLst/>
          </a:prstGeom>
          <a:solidFill>
            <a:srgbClr val="00B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482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dirty="0"/>
              <a:t>Curriculum content</a:t>
            </a:r>
            <a:endParaRPr lang="en-US" dirty="0"/>
          </a:p>
        </p:txBody>
      </p:sp>
      <p:cxnSp>
        <p:nvCxnSpPr>
          <p:cNvPr id="20" name="Straight Arrow Connector 19">
            <a:extLst>
              <a:ext uri="{FF2B5EF4-FFF2-40B4-BE49-F238E27FC236}">
                <a16:creationId xmlns:a16="http://schemas.microsoft.com/office/drawing/2014/main" id="{185B15D2-4310-46DA-A602-32C726F75846}"/>
              </a:ext>
            </a:extLst>
          </p:cNvPr>
          <p:cNvCxnSpPr/>
          <p:nvPr/>
        </p:nvCxnSpPr>
        <p:spPr bwMode="auto">
          <a:xfrm flipH="1" flipV="1">
            <a:off x="-918858" y="3797898"/>
            <a:ext cx="344670" cy="672394"/>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a:extLst>
              <a:ext uri="{FF2B5EF4-FFF2-40B4-BE49-F238E27FC236}">
                <a16:creationId xmlns:a16="http://schemas.microsoft.com/office/drawing/2014/main" id="{247D9EFA-302F-4317-974B-96A1E78BD1E1}"/>
              </a:ext>
            </a:extLst>
          </p:cNvPr>
          <p:cNvSpPr/>
          <p:nvPr/>
        </p:nvSpPr>
        <p:spPr bwMode="auto">
          <a:xfrm>
            <a:off x="4223984" y="2971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723C9D6C-1BB5-4795-A5C2-10B777147E7D}"/>
              </a:ext>
            </a:extLst>
          </p:cNvPr>
          <p:cNvSpPr/>
          <p:nvPr/>
        </p:nvSpPr>
        <p:spPr bwMode="auto">
          <a:xfrm rot="5400000">
            <a:off x="1734135" y="1771033"/>
            <a:ext cx="419494" cy="264657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319405F7-BD0C-4210-905E-85DBE31CACD4}"/>
              </a:ext>
            </a:extLst>
          </p:cNvPr>
          <p:cNvSpPr/>
          <p:nvPr/>
        </p:nvSpPr>
        <p:spPr bwMode="auto">
          <a:xfrm rot="5400000">
            <a:off x="2439164" y="1843215"/>
            <a:ext cx="606173" cy="4343398"/>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BE755130-0DAD-4CD2-BE8D-119EC55A1D2C}"/>
              </a:ext>
            </a:extLst>
          </p:cNvPr>
          <p:cNvSpPr txBox="1"/>
          <p:nvPr/>
        </p:nvSpPr>
        <p:spPr>
          <a:xfrm>
            <a:off x="384160" y="804510"/>
            <a:ext cx="8054378" cy="784830"/>
          </a:xfrm>
          <a:prstGeom prst="rect">
            <a:avLst/>
          </a:prstGeom>
          <a:noFill/>
        </p:spPr>
        <p:txBody>
          <a:bodyPr wrap="square" rtlCol="0">
            <a:spAutoFit/>
          </a:bodyPr>
          <a:lstStyle/>
          <a:p>
            <a:r>
              <a:rPr lang="en-AU" b="1" dirty="0"/>
              <a:t>Year 7</a:t>
            </a:r>
          </a:p>
          <a:p>
            <a:endParaRPr lang="en-AU" b="1" dirty="0"/>
          </a:p>
        </p:txBody>
      </p:sp>
      <p:graphicFrame>
        <p:nvGraphicFramePr>
          <p:cNvPr id="13" name="Content Placeholder 11">
            <a:extLst>
              <a:ext uri="{FF2B5EF4-FFF2-40B4-BE49-F238E27FC236}">
                <a16:creationId xmlns:a16="http://schemas.microsoft.com/office/drawing/2014/main" id="{1C84F9FE-39F8-46AA-AE1E-450372DB5808}"/>
              </a:ext>
            </a:extLst>
          </p:cNvPr>
          <p:cNvGraphicFramePr>
            <a:graphicFrameLocks/>
          </p:cNvGraphicFramePr>
          <p:nvPr>
            <p:extLst>
              <p:ext uri="{D42A27DB-BD31-4B8C-83A1-F6EECF244321}">
                <p14:modId xmlns:p14="http://schemas.microsoft.com/office/powerpoint/2010/main" val="1466199142"/>
              </p:ext>
            </p:extLst>
          </p:nvPr>
        </p:nvGraphicFramePr>
        <p:xfrm>
          <a:off x="385706" y="1121360"/>
          <a:ext cx="8054378" cy="4661060"/>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Language</a:t>
                      </a:r>
                    </a:p>
                  </a:txBody>
                  <a:tcPr marL="62811" marR="62811" marT="29513" marB="29513"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Language for expressing and developing ideas</a:t>
                      </a:r>
                    </a:p>
                  </a:txBody>
                  <a:tcPr marL="62811" marR="62811" marT="29513" marB="29513"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investigate the role of vocabulary in building specialist and technical knowledge, including terms that have both everyday and technical meanings</a:t>
                      </a:r>
                    </a:p>
                    <a:p>
                      <a:pPr marL="71755">
                        <a:lnSpc>
                          <a:spcPct val="100000"/>
                        </a:lnSpc>
                        <a:spcAft>
                          <a:spcPts val="1800"/>
                        </a:spcAft>
                      </a:pPr>
                      <a:r>
                        <a:rPr lang="en-US" sz="1800" dirty="0">
                          <a:effectLst/>
                          <a:latin typeface="Arial"/>
                          <a:ea typeface="Times New Roman" panose="02020603050405020304" pitchFamily="18" charset="0"/>
                          <a:cs typeface="Times New Roman"/>
                        </a:rPr>
                        <a:t>AC9E7LA08</a:t>
                      </a:r>
                    </a:p>
                    <a:p>
                      <a:pPr marL="71755">
                        <a:lnSpc>
                          <a:spcPct val="100000"/>
                        </a:lnSpc>
                        <a:spcAft>
                          <a:spcPts val="1800"/>
                        </a:spcAft>
                      </a:pPr>
                      <a:endParaRPr lang="en-US" sz="1800" dirty="0">
                        <a:effectLst/>
                        <a:latin typeface="Arial"/>
                        <a:ea typeface="Times New Roman" panose="02020603050405020304" pitchFamily="18" charset="0"/>
                        <a:cs typeface="Times New Roman"/>
                      </a:endParaRPr>
                    </a:p>
                  </a:txBody>
                  <a:tcPr marL="62811" marR="62811" marT="29513" marB="144000">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243205" indent="-171450">
                        <a:lnSpc>
                          <a:spcPct val="100000"/>
                        </a:lnSpc>
                        <a:spcAft>
                          <a:spcPts val="1800"/>
                        </a:spcAft>
                        <a:buFont typeface="Arial" panose="020B0604020202020204" pitchFamily="34" charset="0"/>
                        <a:buChar char="•"/>
                      </a:pP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recognising</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vocabulary used to represent high utility, abstract academic concepts; for example, ‘factor’,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hypothesise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‘issue’ and ‘critique’</a:t>
                      </a:r>
                    </a:p>
                    <a:p>
                      <a:pPr marL="243205" indent="-171450">
                        <a:lnSpc>
                          <a:spcPct val="100000"/>
                        </a:lnSpc>
                        <a:spcAft>
                          <a:spcPts val="18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identifying vocabulary used to write about a topic; for example, using terms for poetic devices and words to explain the effects of the devices in poems</a:t>
                      </a:r>
                    </a:p>
                    <a:p>
                      <a:pPr marL="71755" indent="0">
                        <a:lnSpc>
                          <a:spcPct val="100000"/>
                        </a:lnSpc>
                        <a:spcAft>
                          <a:spcPts val="1800"/>
                        </a:spcAft>
                        <a:buFont typeface="Arial" panose="020B0604020202020204" pitchFamily="34" charset="0"/>
                        <a:buNone/>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144000">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pic>
        <p:nvPicPr>
          <p:cNvPr id="14" name="Picture 13">
            <a:extLst>
              <a:ext uri="{FF2B5EF4-FFF2-40B4-BE49-F238E27FC236}">
                <a16:creationId xmlns:a16="http://schemas.microsoft.com/office/drawing/2014/main" id="{6488AC9E-5E17-4E3F-BD8C-6FEE0C8EF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31700284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Strands and sub-strands</a:t>
            </a:r>
          </a:p>
        </p:txBody>
      </p:sp>
      <p:graphicFrame>
        <p:nvGraphicFramePr>
          <p:cNvPr id="12" name="Content Placeholder 11">
            <a:extLst>
              <a:ext uri="{FF2B5EF4-FFF2-40B4-BE49-F238E27FC236}">
                <a16:creationId xmlns:a16="http://schemas.microsoft.com/office/drawing/2014/main" id="{1E4AC5F6-B852-4A49-A212-59F89E22FAFB}"/>
              </a:ext>
            </a:extLst>
          </p:cNvPr>
          <p:cNvGraphicFramePr>
            <a:graphicFrameLocks noGrp="1"/>
          </p:cNvGraphicFramePr>
          <p:nvPr>
            <p:ph idx="4294967295"/>
            <p:extLst>
              <p:ext uri="{D42A27DB-BD31-4B8C-83A1-F6EECF244321}">
                <p14:modId xmlns:p14="http://schemas.microsoft.com/office/powerpoint/2010/main" val="1155894142"/>
              </p:ext>
            </p:extLst>
          </p:nvPr>
        </p:nvGraphicFramePr>
        <p:xfrm>
          <a:off x="324002" y="822065"/>
          <a:ext cx="8493124" cy="4262292"/>
        </p:xfrm>
        <a:graphic>
          <a:graphicData uri="http://schemas.openxmlformats.org/drawingml/2006/table">
            <a:tbl>
              <a:tblPr firstRow="1" firstCol="1" bandRow="1"/>
              <a:tblGrid>
                <a:gridCol w="1490020">
                  <a:extLst>
                    <a:ext uri="{9D8B030D-6E8A-4147-A177-3AD203B41FA5}">
                      <a16:colId xmlns:a16="http://schemas.microsoft.com/office/drawing/2014/main" val="2284564561"/>
                    </a:ext>
                  </a:extLst>
                </a:gridCol>
                <a:gridCol w="2334368">
                  <a:extLst>
                    <a:ext uri="{9D8B030D-6E8A-4147-A177-3AD203B41FA5}">
                      <a16:colId xmlns:a16="http://schemas.microsoft.com/office/drawing/2014/main" val="2739066391"/>
                    </a:ext>
                  </a:extLst>
                </a:gridCol>
                <a:gridCol w="2334368">
                  <a:extLst>
                    <a:ext uri="{9D8B030D-6E8A-4147-A177-3AD203B41FA5}">
                      <a16:colId xmlns:a16="http://schemas.microsoft.com/office/drawing/2014/main" val="687112640"/>
                    </a:ext>
                  </a:extLst>
                </a:gridCol>
                <a:gridCol w="2334368">
                  <a:extLst>
                    <a:ext uri="{9D8B030D-6E8A-4147-A177-3AD203B41FA5}">
                      <a16:colId xmlns:a16="http://schemas.microsoft.com/office/drawing/2014/main" val="1817794594"/>
                    </a:ext>
                  </a:extLst>
                </a:gridCol>
              </a:tblGrid>
              <a:tr h="273953">
                <a:tc rowSpan="2">
                  <a:txBody>
                    <a:bodyPr/>
                    <a:lstStyle/>
                    <a:p>
                      <a:pPr marL="71755">
                        <a:lnSpc>
                          <a:spcPct val="110000"/>
                        </a:lnSpc>
                        <a:spcAft>
                          <a:spcPts val="0"/>
                        </a:spcAft>
                      </a:pPr>
                      <a:endParaRPr lang="en-AU"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lnL>
                      <a:noFill/>
                    </a:lnL>
                    <a:lnR w="12700" cap="flat" cmpd="sng" algn="ctr">
                      <a:solidFill>
                        <a:srgbClr val="A6A8AB"/>
                      </a:solidFill>
                      <a:prstDash val="solid"/>
                      <a:round/>
                      <a:headEnd type="none" w="med" len="med"/>
                      <a:tailEnd type="none" w="med" len="med"/>
                    </a:lnR>
                    <a:lnT>
                      <a:noFill/>
                    </a:lnT>
                    <a:lnB w="19050" cap="flat" cmpd="sng" algn="ctr">
                      <a:solidFill>
                        <a:srgbClr val="D52B1E"/>
                      </a:solidFill>
                      <a:prstDash val="solid"/>
                      <a:round/>
                      <a:headEnd type="none" w="med" len="med"/>
                      <a:tailEnd type="none" w="med" len="med"/>
                    </a:lnB>
                    <a:solidFill>
                      <a:srgbClr val="FFFFFF"/>
                    </a:solidFill>
                  </a:tcPr>
                </a:tc>
                <a:tc gridSpan="3">
                  <a:txBody>
                    <a:bodyPr/>
                    <a:lstStyle/>
                    <a:p>
                      <a:pPr marL="71755" algn="ctr">
                        <a:lnSpc>
                          <a:spcPct val="110000"/>
                        </a:lnSpc>
                        <a:spcAft>
                          <a:spcPts val="0"/>
                        </a:spcAft>
                      </a:pPr>
                      <a:r>
                        <a:rPr lang="en-AU"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Strands</a:t>
                      </a:r>
                      <a:endParaRPr lang="en-AU"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8184"/>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2245835"/>
                  </a:ext>
                </a:extLst>
              </a:tr>
              <a:tr h="368089">
                <a:tc vMerge="1">
                  <a:txBody>
                    <a:bodyPr/>
                    <a:lstStyle/>
                    <a:p>
                      <a:endParaRPr lang="en-AU"/>
                    </a:p>
                  </a:txBody>
                  <a:tcPr/>
                </a:tc>
                <a:tc>
                  <a:txBody>
                    <a:bodyPr/>
                    <a:lstStyle/>
                    <a:p>
                      <a:pPr marL="71755" algn="ctr">
                        <a:lnSpc>
                          <a:spcPct val="110000"/>
                        </a:lnSpc>
                        <a:spcAft>
                          <a:spcPts val="0"/>
                        </a:spcAft>
                      </a:pPr>
                      <a:r>
                        <a:rPr lang="en-AU" sz="18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Language</a:t>
                      </a:r>
                    </a:p>
                  </a:txBody>
                  <a:tcPr marL="62811" marR="62811" marT="29513" marB="29513" anchor="ctr">
                    <a:lnL w="12700" cap="flat" cmpd="sng" algn="ctr">
                      <a:solidFill>
                        <a:srgbClr val="A6A8A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marL="71755" algn="ctr">
                        <a:lnSpc>
                          <a:spcPct val="110000"/>
                        </a:lnSpc>
                        <a:spcAft>
                          <a:spcPts val="0"/>
                        </a:spcAft>
                      </a:pPr>
                      <a:r>
                        <a:rPr lang="en-AU" sz="18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Literature</a:t>
                      </a: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marL="71755" algn="ctr">
                        <a:lnSpc>
                          <a:spcPct val="110000"/>
                        </a:lnSpc>
                        <a:spcAft>
                          <a:spcPts val="0"/>
                        </a:spcAft>
                      </a:pPr>
                      <a:r>
                        <a:rPr lang="en-AU" sz="18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Literacy</a:t>
                      </a:r>
                    </a:p>
                  </a:txBody>
                  <a:tcPr marL="62811" marR="62811" marT="29513" marB="29513" anchor="ctr">
                    <a:lnL w="9525" cap="flat" cmpd="sng" algn="ctr">
                      <a:solidFill>
                        <a:schemeClr val="bg1">
                          <a:lumMod val="85000"/>
                        </a:schemeClr>
                      </a:solidFill>
                      <a:prstDash val="solid"/>
                      <a:round/>
                      <a:headEnd type="none" w="med" len="med"/>
                      <a:tailEnd type="none" w="med" len="med"/>
                    </a:lnL>
                    <a:lnR w="12700" cap="flat" cmpd="sng" algn="ctr">
                      <a:solidFill>
                        <a:srgbClr val="A6A8AB"/>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550294559"/>
                  </a:ext>
                </a:extLst>
              </a:tr>
              <a:tr h="3069349">
                <a:tc>
                  <a:txBody>
                    <a:bodyPr/>
                    <a:lstStyle/>
                    <a:p>
                      <a:pPr marL="71755">
                        <a:lnSpc>
                          <a:spcPct val="110000"/>
                        </a:lnSpc>
                        <a:spcAft>
                          <a:spcPts val="0"/>
                        </a:spcAft>
                      </a:pPr>
                      <a:r>
                        <a:rPr lang="en-AU" sz="1800" b="1" spc="-20" baseline="0">
                          <a:effectLst/>
                          <a:latin typeface="Arial" panose="020B0604020202020204" pitchFamily="34" charset="0"/>
                          <a:ea typeface="Times New Roman" panose="02020603050405020304" pitchFamily="18" charset="0"/>
                          <a:cs typeface="Times New Roman" panose="02020603050405020304" pitchFamily="18" charset="0"/>
                        </a:rPr>
                        <a:t>Sub-strands</a:t>
                      </a:r>
                    </a:p>
                  </a:txBody>
                  <a:tcPr marL="20218" marR="48524" marT="28800" marB="288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Language for interacting with others</a:t>
                      </a:r>
                    </a:p>
                    <a:p>
                      <a:pPr marL="71755">
                        <a:lnSpc>
                          <a:spcPct val="100000"/>
                        </a:lnSpc>
                        <a:spcAft>
                          <a:spcPts val="1800"/>
                        </a:spcAft>
                      </a:pPr>
                      <a:r>
                        <a:rPr lang="en-US" sz="1800" dirty="0">
                          <a:effectLst/>
                          <a:latin typeface="Arial"/>
                          <a:ea typeface="Times New Roman" panose="02020603050405020304" pitchFamily="18" charset="0"/>
                          <a:cs typeface="Times New Roman"/>
                        </a:rPr>
                        <a:t>Text structure and </a:t>
                      </a:r>
                      <a:r>
                        <a:rPr lang="en-US" sz="1800" dirty="0" err="1">
                          <a:effectLst/>
                          <a:latin typeface="Arial"/>
                          <a:ea typeface="Times New Roman" panose="02020603050405020304" pitchFamily="18" charset="0"/>
                          <a:cs typeface="Times New Roman"/>
                        </a:rPr>
                        <a:t>organisation</a:t>
                      </a:r>
                      <a:endParaRPr lang="en-US" sz="1800" dirty="0">
                        <a:effectLst/>
                        <a:latin typeface="Arial"/>
                        <a:ea typeface="Times New Roman" panose="02020603050405020304" pitchFamily="18" charset="0"/>
                        <a:cs typeface="Times New Roman"/>
                      </a:endParaRPr>
                    </a:p>
                    <a:p>
                      <a:pPr marL="71755">
                        <a:lnSpc>
                          <a:spcPct val="100000"/>
                        </a:lnSpc>
                        <a:spcAft>
                          <a:spcPts val="1800"/>
                        </a:spcAft>
                      </a:pPr>
                      <a:r>
                        <a:rPr lang="en-US" sz="1800" dirty="0">
                          <a:effectLst/>
                          <a:latin typeface="Arial"/>
                          <a:ea typeface="Times New Roman" panose="02020603050405020304" pitchFamily="18" charset="0"/>
                          <a:cs typeface="Times New Roman"/>
                        </a:rPr>
                        <a:t>Language for expressing and developing ideas</a:t>
                      </a:r>
                    </a:p>
                    <a:p>
                      <a:pPr marL="71755">
                        <a:lnSpc>
                          <a:spcPct val="100000"/>
                        </a:lnSpc>
                        <a:spcAft>
                          <a:spcPts val="1800"/>
                        </a:spcAft>
                      </a:pPr>
                      <a:endParaRPr lang="en-US" sz="1800" dirty="0">
                        <a:effectLst/>
                        <a:latin typeface="Arial"/>
                        <a:ea typeface="Times New Roman" panose="02020603050405020304" pitchFamily="18" charset="0"/>
                        <a:cs typeface="Times New Roman"/>
                      </a:endParaRPr>
                    </a:p>
                  </a:txBody>
                  <a:tcPr marL="62811" marR="62811" marT="29513" marB="14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Literature and context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1755">
                        <a:lnSpc>
                          <a:spcPct val="100000"/>
                        </a:lnSpc>
                        <a:spcAft>
                          <a:spcPts val="1800"/>
                        </a:spcAft>
                      </a:pPr>
                      <a:r>
                        <a:rPr lang="en-US" sz="1800" dirty="0">
                          <a:effectLst/>
                          <a:latin typeface="Arial"/>
                          <a:ea typeface="Times New Roman" panose="02020603050405020304" pitchFamily="18" charset="0"/>
                          <a:cs typeface="Times New Roman"/>
                        </a:rPr>
                        <a:t>Engaging with and responding to literature</a:t>
                      </a:r>
                    </a:p>
                    <a:p>
                      <a:pPr marL="71755">
                        <a:lnSpc>
                          <a:spcPct val="10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Examining literature</a:t>
                      </a:r>
                    </a:p>
                    <a:p>
                      <a:pPr marL="71755">
                        <a:lnSpc>
                          <a:spcPct val="10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Creating literature</a:t>
                      </a:r>
                    </a:p>
                  </a:txBody>
                  <a:tcPr marL="62811" marR="62811" marT="29513" marB="14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71755">
                        <a:lnSpc>
                          <a:spcPct val="10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Texts in context</a:t>
                      </a:r>
                    </a:p>
                    <a:p>
                      <a:pPr marL="71755">
                        <a:lnSpc>
                          <a:spcPct val="100000"/>
                        </a:lnSpc>
                        <a:spcAft>
                          <a:spcPts val="1800"/>
                        </a:spcAft>
                      </a:pPr>
                      <a:r>
                        <a:rPr lang="en-US" sz="1800" dirty="0">
                          <a:effectLst/>
                          <a:latin typeface="Arial"/>
                          <a:ea typeface="Times New Roman" panose="02020603050405020304" pitchFamily="18" charset="0"/>
                          <a:cs typeface="Times New Roman"/>
                        </a:rPr>
                        <a:t>Interacting with others </a:t>
                      </a:r>
                    </a:p>
                    <a:p>
                      <a:pPr marL="71755" lvl="0">
                        <a:lnSpc>
                          <a:spcPct val="100000"/>
                        </a:lnSpc>
                        <a:spcAft>
                          <a:spcPts val="1800"/>
                        </a:spcAft>
                        <a:buNone/>
                      </a:pPr>
                      <a:r>
                        <a:rPr lang="en-US" sz="1800" dirty="0" err="1">
                          <a:effectLst/>
                          <a:latin typeface="Arial"/>
                          <a:ea typeface="Times New Roman" panose="02020603050405020304" pitchFamily="18" charset="0"/>
                          <a:cs typeface="Times New Roman"/>
                        </a:rPr>
                        <a:t>Analysing</a:t>
                      </a:r>
                      <a:r>
                        <a:rPr lang="en-US" sz="1800" dirty="0">
                          <a:effectLst/>
                          <a:latin typeface="Arial"/>
                          <a:ea typeface="Times New Roman" panose="02020603050405020304" pitchFamily="18" charset="0"/>
                          <a:cs typeface="Times New Roman"/>
                        </a:rPr>
                        <a:t>, interpreting and evaluating </a:t>
                      </a:r>
                    </a:p>
                    <a:p>
                      <a:pPr marL="71755">
                        <a:lnSpc>
                          <a:spcPct val="10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Creating texts</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71755" lvl="0">
                        <a:lnSpc>
                          <a:spcPct val="100000"/>
                        </a:lnSpc>
                        <a:spcAft>
                          <a:spcPts val="1800"/>
                        </a:spcAft>
                        <a:buNone/>
                      </a:pPr>
                      <a:r>
                        <a:rPr lang="en-US" sz="1800" b="0" i="0" u="none" strike="noStrike" noProof="0" dirty="0">
                          <a:effectLst/>
                          <a:latin typeface="Arial"/>
                        </a:rPr>
                        <a:t>Phonic and word knowledge</a:t>
                      </a:r>
                      <a:endParaRPr lang="en-AU" dirty="0"/>
                    </a:p>
                  </a:txBody>
                  <a:tcPr marL="62811" marR="62811" marT="29513" marB="14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pic>
        <p:nvPicPr>
          <p:cNvPr id="7" name="Picture 6">
            <a:extLst>
              <a:ext uri="{FF2B5EF4-FFF2-40B4-BE49-F238E27FC236}">
                <a16:creationId xmlns:a16="http://schemas.microsoft.com/office/drawing/2014/main" id="{BF00CF5A-E9CE-44D5-B7AC-8895D3189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9236270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dirty="0"/>
              <a:t>Achievement standards</a:t>
            </a:r>
            <a:endParaRPr lang="en-US" dirty="0"/>
          </a:p>
        </p:txBody>
      </p:sp>
      <p:sp>
        <p:nvSpPr>
          <p:cNvPr id="11" name="Rectangle 10">
            <a:extLst>
              <a:ext uri="{FF2B5EF4-FFF2-40B4-BE49-F238E27FC236}">
                <a16:creationId xmlns:a16="http://schemas.microsoft.com/office/drawing/2014/main" id="{3BA8CF4C-D73C-4126-BA53-BA0EAB3723B6}"/>
              </a:ext>
            </a:extLst>
          </p:cNvPr>
          <p:cNvSpPr/>
          <p:nvPr/>
        </p:nvSpPr>
        <p:spPr bwMode="auto">
          <a:xfrm>
            <a:off x="323880" y="3135353"/>
            <a:ext cx="7088134" cy="87005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0" name="Content Placeholder 1">
            <a:extLst>
              <a:ext uri="{FF2B5EF4-FFF2-40B4-BE49-F238E27FC236}">
                <a16:creationId xmlns:a16="http://schemas.microsoft.com/office/drawing/2014/main" id="{06B571EE-FEFD-4DDE-AA99-2AF4B11BC896}"/>
              </a:ext>
            </a:extLst>
          </p:cNvPr>
          <p:cNvSpPr txBox="1">
            <a:spLocks/>
          </p:cNvSpPr>
          <p:nvPr/>
        </p:nvSpPr>
        <p:spPr>
          <a:xfrm>
            <a:off x="324000" y="986401"/>
            <a:ext cx="8493125" cy="5039749"/>
          </a:xfrm>
          <a:prstGeom prst="rect">
            <a:avLst/>
          </a:prstGeom>
        </p:spPr>
        <p:txBody>
          <a:bodyPr>
            <a:normAutofit fontScale="70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2600" b="1" dirty="0"/>
              <a:t>Year 10</a:t>
            </a:r>
          </a:p>
          <a:p>
            <a:pPr fontAlgn="auto">
              <a:spcAft>
                <a:spcPts val="0"/>
              </a:spcAft>
            </a:pPr>
            <a:r>
              <a:rPr lang="en-US" sz="2600" dirty="0"/>
              <a:t>By the end of Year 10, students interact with others, and listen to and create spoken and multimodal texts including literary texts. With a range of purposes and for audiences, they discuss ideas and responses to representations, making connections and providing substantiation. They select and experiment with text structures to </a:t>
            </a:r>
            <a:r>
              <a:rPr lang="en-US" sz="2600" dirty="0" err="1"/>
              <a:t>organise</a:t>
            </a:r>
            <a:r>
              <a:rPr lang="en-US" sz="2600" dirty="0"/>
              <a:t> and develop ideas. They select, vary and experiment with language features including rhetorical and literary devices, and experiment with multimodal features and features of voice.</a:t>
            </a:r>
          </a:p>
          <a:p>
            <a:pPr fontAlgn="auto">
              <a:spcAft>
                <a:spcPts val="0"/>
              </a:spcAft>
            </a:pPr>
            <a:r>
              <a:rPr lang="en-US" sz="2600" dirty="0"/>
              <a:t>They read, view and comprehend a range of texts created to inform, influence and engage audiences. They </a:t>
            </a:r>
            <a:r>
              <a:rPr lang="en-US" sz="2600" dirty="0" err="1"/>
              <a:t>analyse</a:t>
            </a:r>
            <a:r>
              <a:rPr lang="en-US" sz="2600" dirty="0"/>
              <a:t> and evaluate representations of people, places, events and concepts, and how interpretations of these may be influenced by readers and viewers. They </a:t>
            </a:r>
            <a:r>
              <a:rPr lang="en-US" sz="2600" dirty="0" err="1"/>
              <a:t>analyse</a:t>
            </a:r>
            <a:r>
              <a:rPr lang="en-US" sz="2600" dirty="0"/>
              <a:t> the effects of text structures, and language features including literary devices, intertextual connections, and multimodal features, and their contribution to the aesthetic qualities of texts.</a:t>
            </a:r>
          </a:p>
          <a:p>
            <a:pPr fontAlgn="auto">
              <a:spcAft>
                <a:spcPts val="0"/>
              </a:spcAft>
            </a:pPr>
            <a:r>
              <a:rPr lang="en-US" sz="2600" dirty="0"/>
              <a:t>They create written and multimodal texts, including literary texts, for a range of purposes and audiences, expressing ideas and representations, making connections and providing substantiation. They select and experiment with text structures to </a:t>
            </a:r>
            <a:r>
              <a:rPr lang="en-US" sz="2600" dirty="0" err="1"/>
              <a:t>organise</a:t>
            </a:r>
            <a:r>
              <a:rPr lang="en-US" sz="2600" dirty="0"/>
              <a:t>, develop and link ideas and representations. They select, vary and experiment with language features including literary devices, and experiment with multimodal features.</a:t>
            </a:r>
          </a:p>
          <a:p>
            <a:pPr fontAlgn="auto">
              <a:spcAft>
                <a:spcPts val="0"/>
              </a:spcAft>
            </a:pPr>
            <a:endParaRPr lang="en-AU" sz="2400" b="1" dirty="0"/>
          </a:p>
        </p:txBody>
      </p:sp>
      <p:sp>
        <p:nvSpPr>
          <p:cNvPr id="9" name="Left Arrow 4"/>
          <p:cNvSpPr/>
          <p:nvPr/>
        </p:nvSpPr>
        <p:spPr bwMode="auto">
          <a:xfrm>
            <a:off x="3594257" y="4676851"/>
            <a:ext cx="5386305"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r>
              <a:rPr lang="en-AU" sz="2800" dirty="0">
                <a:latin typeface="Arial"/>
                <a:cs typeface="Arial"/>
              </a:rPr>
              <a:t>  Writing and creating</a:t>
            </a:r>
            <a:endParaRPr lang="en-AU" sz="2800" b="0" i="0" u="none" strike="noStrike" cap="none" normalizeH="0" baseline="0" dirty="0">
              <a:ln>
                <a:noFill/>
              </a:ln>
              <a:solidFill>
                <a:schemeClr val="tx1"/>
              </a:solidFill>
              <a:effectLst/>
              <a:latin typeface="Arial" charset="0"/>
              <a:cs typeface="Arial"/>
            </a:endParaRPr>
          </a:p>
        </p:txBody>
      </p:sp>
      <p:sp>
        <p:nvSpPr>
          <p:cNvPr id="5" name="Left Arrow 4"/>
          <p:cNvSpPr/>
          <p:nvPr/>
        </p:nvSpPr>
        <p:spPr bwMode="auto">
          <a:xfrm>
            <a:off x="3081651" y="1372567"/>
            <a:ext cx="5904161"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r>
              <a:rPr lang="en-AU" sz="2800" dirty="0">
                <a:latin typeface="Arial"/>
                <a:cs typeface="Arial"/>
              </a:rPr>
              <a:t>  Listening, speaking and creating</a:t>
            </a:r>
            <a:endParaRPr kumimoji="0" lang="en-AU" sz="2800" b="0" i="0" u="none" strike="noStrike" cap="none" normalizeH="0" baseline="0" dirty="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4DA71692-BF64-424F-976E-DC6A1AF53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7" name="Left Arrow 6"/>
          <p:cNvSpPr/>
          <p:nvPr/>
        </p:nvSpPr>
        <p:spPr bwMode="auto">
          <a:xfrm>
            <a:off x="3076401" y="2999518"/>
            <a:ext cx="5904161"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r>
              <a:rPr lang="en-AU" sz="2800" dirty="0">
                <a:latin typeface="Arial"/>
                <a:cs typeface="Arial"/>
              </a:rPr>
              <a:t>  Reading and viewing</a:t>
            </a:r>
            <a:endParaRPr kumimoji="0" lang="en-AU"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8434679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AU" dirty="0"/>
              <a:t>Key connections</a:t>
            </a:r>
            <a:endParaRPr lang="en-US" dirty="0"/>
          </a:p>
        </p:txBody>
      </p:sp>
      <p:sp>
        <p:nvSpPr>
          <p:cNvPr id="4" name="Content Placeholder 3"/>
          <p:cNvSpPr>
            <a:spLocks noGrp="1"/>
          </p:cNvSpPr>
          <p:nvPr>
            <p:ph idx="1"/>
          </p:nvPr>
        </p:nvSpPr>
        <p:spPr/>
        <p:txBody>
          <a:bodyPr tIns="252000"/>
          <a:lstStyle/>
          <a:p>
            <a:r>
              <a:rPr lang="en-AU" dirty="0"/>
              <a:t>Identify the connections with the other dimensions for the Australian Curriculum including: </a:t>
            </a:r>
          </a:p>
          <a:p>
            <a:pPr marL="360000" indent="-360000">
              <a:buFont typeface="Arial" panose="020B0604020202020204" pitchFamily="34" charset="0"/>
              <a:buChar char="•"/>
            </a:pPr>
            <a:r>
              <a:rPr lang="en-AU" dirty="0"/>
              <a:t>the general capabilities </a:t>
            </a:r>
            <a:endParaRPr lang="en-AU" dirty="0">
              <a:cs typeface="Arial"/>
            </a:endParaRPr>
          </a:p>
          <a:p>
            <a:pPr marL="360000" indent="-360000">
              <a:buFont typeface="Arial" panose="020B0604020202020204" pitchFamily="34" charset="0"/>
              <a:buChar char="•"/>
            </a:pPr>
            <a:r>
              <a:rPr lang="en-AU" dirty="0"/>
              <a:t>the cross-curriculum priorities </a:t>
            </a:r>
            <a:endParaRPr lang="en-AU" dirty="0">
              <a:cs typeface="Arial"/>
            </a:endParaRPr>
          </a:p>
          <a:p>
            <a:pPr marL="360000" lvl="0" indent="-360000">
              <a:buFont typeface="Arial" panose="020B0604020202020204" pitchFamily="34" charset="0"/>
              <a:buChar char="•"/>
            </a:pPr>
            <a:r>
              <a:rPr lang="en-AU" dirty="0"/>
              <a:t>other learning areas within the Australian Curriculum.</a:t>
            </a:r>
            <a:endParaRPr lang="en-AU" dirty="0">
              <a:cs typeface="Arial"/>
            </a:endParaRPr>
          </a:p>
          <a:p>
            <a:pPr marL="0" lvl="0" indent="0">
              <a:spcBef>
                <a:spcPts val="600"/>
              </a:spcBef>
            </a:pPr>
            <a:endParaRPr lang="en-AU" b="1" dirty="0"/>
          </a:p>
        </p:txBody>
      </p:sp>
      <p:pic>
        <p:nvPicPr>
          <p:cNvPr id="6" name="Picture 5">
            <a:extLst>
              <a:ext uri="{FF2B5EF4-FFF2-40B4-BE49-F238E27FC236}">
                <a16:creationId xmlns:a16="http://schemas.microsoft.com/office/drawing/2014/main" id="{0476E853-CDE2-4E40-A62E-F3A992EE7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21711182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55247"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Arial" panose="020B0604020202020204" pitchFamily="34" charset="0"/>
                <a:ea typeface="+mn-ea"/>
                <a:cs typeface="Arial" panose="020B0604020202020204" pitchFamily="34" charset="0"/>
              </a:rPr>
              <a:t>	Aboriginal and Torres Strait Islander histories and cultures</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Asia and Australia’s engagement with Asia</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Sustainability</a:t>
            </a:r>
          </a:p>
          <a:p>
            <a:pPr defTabSz="361950">
              <a:lnSpc>
                <a:spcPct val="150000"/>
              </a:lnSpc>
              <a:spcBef>
                <a:spcPts val="0"/>
              </a:spcBef>
              <a:defRPr/>
            </a:pPr>
            <a:endParaRPr lang="en-US" sz="2400" b="0" dirty="0">
              <a:latin typeface="+mn-lt"/>
              <a:ea typeface="+mn-ea"/>
              <a:cs typeface="+mn-cs"/>
            </a:endParaRPr>
          </a:p>
        </p:txBody>
      </p:sp>
      <p:sp>
        <p:nvSpPr>
          <p:cNvPr id="3" name="Title 1"/>
          <p:cNvSpPr>
            <a:spLocks noGrp="1"/>
          </p:cNvSpPr>
          <p:nvPr>
            <p:ph type="title"/>
          </p:nvPr>
        </p:nvSpPr>
        <p:spPr/>
        <p:txBody>
          <a:bodyPr vert="horz" lIns="0" tIns="0" rIns="0" bIns="0" rtlCol="0" anchor="t">
            <a:noAutofit/>
          </a:bodyPr>
          <a:lstStyle/>
          <a:p>
            <a:r>
              <a:rPr lang="en-AU" dirty="0"/>
              <a:t>Three-dimensional curriculum: </a:t>
            </a:r>
            <a:br>
              <a:rPr lang="en-AU" dirty="0"/>
            </a:br>
            <a:r>
              <a:rPr lang="en-AU" dirty="0"/>
              <a:t>Cross-curriculum priorities</a:t>
            </a:r>
            <a:endParaRPr lang="en-US" dirty="0"/>
          </a:p>
        </p:txBody>
      </p:sp>
      <p:pic>
        <p:nvPicPr>
          <p:cNvPr id="9" name="Picture 8">
            <a:extLst>
              <a:ext uri="{FF2B5EF4-FFF2-40B4-BE49-F238E27FC236}">
                <a16:creationId xmlns:a16="http://schemas.microsoft.com/office/drawing/2014/main" id="{FB6B7A05-4DFE-4F7F-8486-5565E863B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11" name="Group 10">
            <a:extLst>
              <a:ext uri="{FF2B5EF4-FFF2-40B4-BE49-F238E27FC236}">
                <a16:creationId xmlns:a16="http://schemas.microsoft.com/office/drawing/2014/main" id="{D0CA88BE-77D4-49A6-9CAF-28A7157121D1}"/>
              </a:ext>
            </a:extLst>
          </p:cNvPr>
          <p:cNvGrpSpPr/>
          <p:nvPr/>
        </p:nvGrpSpPr>
        <p:grpSpPr>
          <a:xfrm>
            <a:off x="355247" y="1697556"/>
            <a:ext cx="333376" cy="1431149"/>
            <a:chOff x="-333376" y="1684493"/>
            <a:chExt cx="333376" cy="1431149"/>
          </a:xfrm>
        </p:grpSpPr>
        <p:pic>
          <p:nvPicPr>
            <p:cNvPr id="5" name="Picture 4">
              <a:extLst>
                <a:ext uri="{FF2B5EF4-FFF2-40B4-BE49-F238E27FC236}">
                  <a16:creationId xmlns:a16="http://schemas.microsoft.com/office/drawing/2014/main" id="{602B88D5-D358-4ED0-99DE-7611A9F2E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7" name="Picture 6">
              <a:extLst>
                <a:ext uri="{FF2B5EF4-FFF2-40B4-BE49-F238E27FC236}">
                  <a16:creationId xmlns:a16="http://schemas.microsoft.com/office/drawing/2014/main" id="{3775CD43-6A07-4C7A-B60D-55C23693F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0" name="Picture 9">
              <a:extLst>
                <a:ext uri="{FF2B5EF4-FFF2-40B4-BE49-F238E27FC236}">
                  <a16:creationId xmlns:a16="http://schemas.microsoft.com/office/drawing/2014/main" id="{40ED6A4D-68D4-4E48-84DB-FFD8ACBAF2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17332798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a:t>Find out more</a:t>
            </a:r>
            <a:endParaRPr lang="en-US"/>
          </a:p>
        </p:txBody>
      </p:sp>
      <p:sp>
        <p:nvSpPr>
          <p:cNvPr id="2" name="Content Placeholder 1">
            <a:extLst>
              <a:ext uri="{FF2B5EF4-FFF2-40B4-BE49-F238E27FC236}">
                <a16:creationId xmlns:a16="http://schemas.microsoft.com/office/drawing/2014/main" id="{D5DF5E16-997B-41A2-8F66-46AA2C8AC6BC}"/>
              </a:ext>
            </a:extLst>
          </p:cNvPr>
          <p:cNvSpPr>
            <a:spLocks noGrp="1"/>
          </p:cNvSpPr>
          <p:nvPr>
            <p:ph idx="1"/>
          </p:nvPr>
        </p:nvSpPr>
        <p:spPr/>
        <p:txBody>
          <a:bodyPr/>
          <a:lstStyle/>
          <a:p>
            <a:pPr lvl="0" eaLnBrk="0" fontAlgn="base" hangingPunct="0">
              <a:spcBef>
                <a:spcPct val="0"/>
              </a:spcBef>
              <a:spcAft>
                <a:spcPct val="0"/>
              </a:spcAft>
              <a:defRPr/>
            </a:pPr>
            <a:r>
              <a:rPr lang="en-US" kern="0" dirty="0"/>
              <a:t>Find out more on the QCAA Australian Curriculum </a:t>
            </a:r>
            <a:br>
              <a:rPr lang="en-US" kern="0" dirty="0"/>
            </a:br>
            <a:r>
              <a:rPr lang="en-US" kern="0" dirty="0"/>
              <a:t>webpage.</a:t>
            </a:r>
            <a:endParaRPr lang="en-US" sz="2400" kern="0" dirty="0"/>
          </a:p>
          <a:p>
            <a:pPr lvl="0" eaLnBrk="0" fontAlgn="base" hangingPunct="0">
              <a:spcBef>
                <a:spcPct val="0"/>
              </a:spcBef>
              <a:spcAft>
                <a:spcPct val="0"/>
              </a:spcAft>
              <a:defRPr/>
            </a:pPr>
            <a:endParaRPr lang="en-US" sz="2400" kern="0" dirty="0"/>
          </a:p>
          <a:p>
            <a:pPr lvl="0" eaLnBrk="0" fontAlgn="base" hangingPunct="0">
              <a:spcBef>
                <a:spcPct val="0"/>
              </a:spcBef>
              <a:spcAft>
                <a:spcPct val="0"/>
              </a:spcAft>
              <a:defRPr/>
            </a:pPr>
            <a:endParaRPr lang="en-US" sz="2400" kern="0" dirty="0"/>
          </a:p>
          <a:p>
            <a:endParaRPr lang="en-AU" dirty="0"/>
          </a:p>
        </p:txBody>
      </p:sp>
      <p:pic>
        <p:nvPicPr>
          <p:cNvPr id="8" name="Picture 7">
            <a:extLst>
              <a:ext uri="{FF2B5EF4-FFF2-40B4-BE49-F238E27FC236}">
                <a16:creationId xmlns:a16="http://schemas.microsoft.com/office/drawing/2014/main" id="{B0393C66-9F3B-4145-A9B1-606566F13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pic>
        <p:nvPicPr>
          <p:cNvPr id="6" name="Picture 5">
            <a:extLst>
              <a:ext uri="{FF2B5EF4-FFF2-40B4-BE49-F238E27FC236}">
                <a16:creationId xmlns:a16="http://schemas.microsoft.com/office/drawing/2014/main" id="{554DA38A-7B9A-9F6F-9E64-7D1AF0603C9F}"/>
              </a:ext>
            </a:extLst>
          </p:cNvPr>
          <p:cNvPicPr>
            <a:picLocks noChangeAspect="1"/>
          </p:cNvPicPr>
          <p:nvPr/>
        </p:nvPicPr>
        <p:blipFill>
          <a:blip r:embed="rId4"/>
          <a:stretch>
            <a:fillRect/>
          </a:stretch>
        </p:blipFill>
        <p:spPr>
          <a:xfrm>
            <a:off x="3071931" y="1814945"/>
            <a:ext cx="2997261" cy="4211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7"/>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8"/>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9"/>
              </a:rPr>
              <a:t>copyright notice</a:t>
            </a:r>
            <a:r>
              <a:rPr lang="en-US" sz="1400" dirty="0"/>
              <a:t>.</a:t>
            </a:r>
          </a:p>
          <a:p>
            <a:pPr marL="230400" indent="-230400" fontAlgn="auto">
              <a:spcAft>
                <a:spcPts val="0"/>
              </a:spcAft>
              <a:buFont typeface="+mj-lt"/>
              <a:buAutoNum type="arabicPeriod"/>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three-dimensional curriculum diagram is 'Excluded Material' used under the terms of the Australian Curriculum and its copyright notice and is not modified. © Australian Curriculum, Assessment and Reporting Authority (ACARA) 2009 to present, unless otherwise indicated. </a:t>
            </a:r>
          </a:p>
          <a:p>
            <a:pPr marL="273050" fontAlgn="auto">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may view, download, display, print, reproduce (such as by making photocopies) and distribute these Excluded Materials in unaltered form only for your personal, non-commercial educational purposes or for the non-commercial educational purposes of your </a:t>
            </a:r>
            <a:r>
              <a:rPr lang="en-US"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organisation</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licence</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any of these materials to others. Apart from any uses permitted under the Copyright Act 1968 (</a:t>
            </a:r>
            <a:r>
              <a:rPr lang="en-US"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Cth</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those explicitly granted above, all other rights are reserved by ACARA. If you want to use such material in a manner that is outside this restrictive </a:t>
            </a:r>
            <a:r>
              <a:rPr lang="en-US"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licence</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you must request permission from ACARA by emailing (</a:t>
            </a:r>
            <a:r>
              <a:rPr lang="en-US" sz="14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0" action="ppaction://hlinkfile"/>
              </a:rPr>
              <a:t>copyright@acara.edu.au</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30400" indent="-230400" fontAlgn="auto">
              <a:spcAft>
                <a:spcPts val="0"/>
              </a:spcAft>
              <a:buFont typeface="+mj-lt"/>
              <a:buAutoNum type="arabicPeriod"/>
            </a:pPr>
            <a:endParaRPr lang="en-US" sz="1400" dirty="0"/>
          </a:p>
          <a:p>
            <a:pPr>
              <a:lnSpc>
                <a:spcPct val="110000"/>
              </a:lnSpc>
            </a:pPr>
            <a:endParaRPr lang="en-AU" sz="1200" dirty="0"/>
          </a:p>
        </p:txBody>
      </p:sp>
      <p:sp>
        <p:nvSpPr>
          <p:cNvPr id="5" name="Title 4">
            <a:extLst>
              <a:ext uri="{FF2B5EF4-FFF2-40B4-BE49-F238E27FC236}">
                <a16:creationId xmlns:a16="http://schemas.microsoft.com/office/drawing/2014/main" id="{43B25640-344B-4152-B45B-8050824D2FC4}"/>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1236368069"/>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AU"/>
              <a:t>QCAA social media</a:t>
            </a:r>
          </a:p>
        </p:txBody>
      </p:sp>
    </p:spTree>
    <p:extLst>
      <p:ext uri="{BB962C8B-B14F-4D97-AF65-F5344CB8AC3E}">
        <p14:creationId xmlns:p14="http://schemas.microsoft.com/office/powerpoint/2010/main" val="369181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Autofit/>
          </a:bodyPr>
          <a:lstStyle/>
          <a:p>
            <a:r>
              <a:rPr lang="en-US" dirty="0"/>
              <a:t>Learning goals</a:t>
            </a:r>
          </a:p>
        </p:txBody>
      </p:sp>
      <p:sp>
        <p:nvSpPr>
          <p:cNvPr id="3" name="Content Placeholder 2">
            <a:extLst>
              <a:ext uri="{FF2B5EF4-FFF2-40B4-BE49-F238E27FC236}">
                <a16:creationId xmlns:a16="http://schemas.microsoft.com/office/drawing/2014/main" id="{B43BD324-089F-4787-8A9F-B2DA5624B008}"/>
              </a:ext>
            </a:extLst>
          </p:cNvPr>
          <p:cNvSpPr>
            <a:spLocks noGrp="1"/>
          </p:cNvSpPr>
          <p:nvPr>
            <p:ph idx="1"/>
          </p:nvPr>
        </p:nvSpPr>
        <p:spPr/>
        <p:txBody>
          <a:bodyPr/>
          <a:lstStyle/>
          <a:p>
            <a:pPr>
              <a:spcBef>
                <a:spcPct val="30000"/>
              </a:spcBef>
              <a:defRPr/>
            </a:pPr>
            <a:r>
              <a:rPr lang="en-AU" dirty="0">
                <a:solidFill>
                  <a:schemeClr val="tx2"/>
                </a:solidFill>
              </a:rPr>
              <a:t>This</a:t>
            </a:r>
            <a:r>
              <a:rPr lang="en-AU" sz="2400" dirty="0"/>
              <a:t> </a:t>
            </a:r>
            <a:r>
              <a:rPr lang="en-AU" dirty="0">
                <a:solidFill>
                  <a:schemeClr val="tx2"/>
                </a:solidFill>
              </a:rPr>
              <a:t>presentation aims to:</a:t>
            </a:r>
          </a:p>
          <a:p>
            <a:pPr marL="359410" indent="-359410">
              <a:buFont typeface="Arial" panose="020B0604020202020204" pitchFamily="34" charset="0"/>
              <a:buChar char="•"/>
              <a:defRPr/>
            </a:pPr>
            <a:r>
              <a:rPr lang="en-AU" dirty="0">
                <a:solidFill>
                  <a:schemeClr val="tx2"/>
                </a:solidFill>
              </a:rPr>
              <a:t>build understanding of the Australian Curriculum Version 9.0: English</a:t>
            </a:r>
            <a:endParaRPr lang="en-AU" dirty="0">
              <a:solidFill>
                <a:schemeClr val="tx2"/>
              </a:solidFill>
              <a:cs typeface="Arial"/>
            </a:endParaRPr>
          </a:p>
          <a:p>
            <a:pPr marL="359410" indent="-359410">
              <a:buFont typeface="Arial" panose="020B0604020202020204" pitchFamily="34" charset="0"/>
              <a:buChar char="•"/>
              <a:defRPr/>
            </a:pPr>
            <a:r>
              <a:rPr lang="en-AU" dirty="0">
                <a:solidFill>
                  <a:schemeClr val="tx2"/>
                </a:solidFill>
              </a:rPr>
              <a:t>provide an overview of the structure of the English learning area.</a:t>
            </a:r>
            <a:endParaRPr lang="en-AU" dirty="0">
              <a:solidFill>
                <a:schemeClr val="tx2"/>
              </a:solidFill>
              <a:cs typeface="Arial"/>
            </a:endParaRPr>
          </a:p>
          <a:p>
            <a:endParaRPr lang="en-AU" dirty="0"/>
          </a:p>
        </p:txBody>
      </p:sp>
      <p:sp>
        <p:nvSpPr>
          <p:cNvPr id="6" name="TextBox 5">
            <a:extLst>
              <a:ext uri="{FF2B5EF4-FFF2-40B4-BE49-F238E27FC236}">
                <a16:creationId xmlns:a16="http://schemas.microsoft.com/office/drawing/2014/main" id="{B7806B1E-034F-9242-A70C-8CA9DB242AB4}"/>
              </a:ext>
            </a:extLst>
          </p:cNvPr>
          <p:cNvSpPr txBox="1"/>
          <p:nvPr/>
        </p:nvSpPr>
        <p:spPr>
          <a:xfrm>
            <a:off x="3674918" y="2514600"/>
            <a:ext cx="1828800" cy="1828800"/>
          </a:xfrm>
          <a:prstGeom prst="rect">
            <a:avLst/>
          </a:prstGeom>
          <a:noFill/>
        </p:spPr>
        <p:txBody>
          <a:bodyPr wrap="square" rtlCol="0">
            <a:spAutoFit/>
          </a:bodyPr>
          <a:lstStyle/>
          <a:p>
            <a:pPr algn="l"/>
            <a:endParaRPr lang="en-US"/>
          </a:p>
        </p:txBody>
      </p:sp>
      <p:sp>
        <p:nvSpPr>
          <p:cNvPr id="9" name="TextBox 8">
            <a:extLst>
              <a:ext uri="{FF2B5EF4-FFF2-40B4-BE49-F238E27FC236}">
                <a16:creationId xmlns:a16="http://schemas.microsoft.com/office/drawing/2014/main" id="{520EBF17-FACE-514E-B823-A18B7050F3A6}"/>
              </a:ext>
            </a:extLst>
          </p:cNvPr>
          <p:cNvSpPr txBox="1"/>
          <p:nvPr/>
        </p:nvSpPr>
        <p:spPr>
          <a:xfrm>
            <a:off x="3674918" y="25146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253461522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55344-2434-4C70-AEA8-D7FACCA042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3" name="Title 1"/>
          <p:cNvSpPr>
            <a:spLocks noGrp="1"/>
          </p:cNvSpPr>
          <p:nvPr>
            <p:ph type="title"/>
          </p:nvPr>
        </p:nvSpPr>
        <p:spPr/>
        <p:txBody>
          <a:bodyPr vert="horz" lIns="0" tIns="0" rIns="0" bIns="0" rtlCol="0" anchor="t">
            <a:noAutofit/>
          </a:bodyPr>
          <a:lstStyle/>
          <a:p>
            <a:r>
              <a:rPr lang="en-AU" dirty="0"/>
              <a:t>Three-dimensional curriculum</a:t>
            </a:r>
            <a:endParaRPr lang="en-US" dirty="0"/>
          </a:p>
        </p:txBody>
      </p:sp>
      <p:sp>
        <p:nvSpPr>
          <p:cNvPr id="2" name="Content Placeholder 1">
            <a:extLst>
              <a:ext uri="{FF2B5EF4-FFF2-40B4-BE49-F238E27FC236}">
                <a16:creationId xmlns:a16="http://schemas.microsoft.com/office/drawing/2014/main" id="{4B57C280-1EE8-4692-B9DF-CC727401E1A3}"/>
              </a:ext>
            </a:extLst>
          </p:cNvPr>
          <p:cNvSpPr>
            <a:spLocks noGrp="1"/>
          </p:cNvSpPr>
          <p:nvPr>
            <p:ph idx="1"/>
          </p:nvPr>
        </p:nvSpPr>
        <p:spPr/>
        <p:txBody>
          <a:bodyPr/>
          <a:lstStyle/>
          <a:p>
            <a:r>
              <a:rPr lang="en-AU" dirty="0"/>
              <a:t>The Australian Curriculum is a three-dimensional curriculum made up of:</a:t>
            </a:r>
          </a:p>
          <a:p>
            <a:pPr marL="360000" indent="-360000">
              <a:buFont typeface="Arial" pitchFamily="34" charset="0"/>
              <a:buChar char="•"/>
              <a:defRPr/>
            </a:pPr>
            <a:r>
              <a:rPr lang="en-AU" dirty="0"/>
              <a:t>learning areas </a:t>
            </a:r>
          </a:p>
          <a:p>
            <a:pPr marL="360000" indent="-360000">
              <a:buFont typeface="Arial" pitchFamily="34" charset="0"/>
              <a:buChar char="•"/>
              <a:defRPr/>
            </a:pPr>
            <a:r>
              <a:rPr lang="en-AU" dirty="0"/>
              <a:t>general capabilities </a:t>
            </a:r>
          </a:p>
          <a:p>
            <a:pPr marL="360000" indent="-360000">
              <a:buFont typeface="Arial" pitchFamily="34" charset="0"/>
              <a:buChar char="•"/>
              <a:defRPr/>
            </a:pPr>
            <a:r>
              <a:rPr lang="en-AU" dirty="0"/>
              <a:t>cross-curriculum</a:t>
            </a:r>
            <a:br>
              <a:rPr lang="en-AU" dirty="0"/>
            </a:br>
            <a:r>
              <a:rPr lang="en-AU" dirty="0"/>
              <a:t>priorities. </a:t>
            </a:r>
          </a:p>
          <a:p>
            <a:endParaRPr lang="en-AU" dirty="0"/>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9" name="TextBox 8">
            <a:extLst>
              <a:ext uri="{FF2B5EF4-FFF2-40B4-BE49-F238E27FC236}">
                <a16:creationId xmlns:a16="http://schemas.microsoft.com/office/drawing/2014/main" id="{9FF55465-331E-4121-A084-AFAA55B5EB78}"/>
              </a:ext>
            </a:extLst>
          </p:cNvPr>
          <p:cNvSpPr txBox="1"/>
          <p:nvPr/>
        </p:nvSpPr>
        <p:spPr>
          <a:xfrm>
            <a:off x="324000" y="5987059"/>
            <a:ext cx="7108766" cy="215444"/>
          </a:xfrm>
          <a:prstGeom prst="rect">
            <a:avLst/>
          </a:prstGeom>
          <a:noFill/>
        </p:spPr>
        <p:txBody>
          <a:bodyPr wrap="square">
            <a:spAutoFit/>
          </a:bodyPr>
          <a:lstStyle/>
          <a:p>
            <a:r>
              <a:rPr lang="en-US" sz="800">
                <a:effectLst/>
                <a:latin typeface="Arial" panose="020B0604020202020204" pitchFamily="34" charset="0"/>
                <a:ea typeface="Arial" panose="020B0604020202020204" pitchFamily="34" charset="0"/>
                <a:cs typeface="Times New Roman" panose="02020603050405020304" pitchFamily="18" charset="0"/>
              </a:rPr>
              <a:t>ACARA image from Summary overview (video): </a:t>
            </a:r>
            <a:r>
              <a:rPr lang="en-US" sz="800" u="none" strike="noStrike">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https://v9.australiancurriculum.edu.au/help/website-tour</a:t>
            </a:r>
            <a:r>
              <a:rPr lang="en-AU" sz="800">
                <a:effectLst/>
                <a:latin typeface="Arial" panose="020B0604020202020204" pitchFamily="34" charset="0"/>
                <a:ea typeface="Arial" panose="020B0604020202020204" pitchFamily="34" charset="0"/>
                <a:cs typeface="Times New Roman" panose="02020603050405020304" pitchFamily="18" charset="0"/>
              </a:rPr>
              <a:t>.</a:t>
            </a:r>
            <a:endParaRPr lang="en-AU" sz="800" dirty="0"/>
          </a:p>
        </p:txBody>
      </p:sp>
    </p:spTree>
    <p:extLst>
      <p:ext uri="{BB962C8B-B14F-4D97-AF65-F5344CB8AC3E}">
        <p14:creationId xmlns:p14="http://schemas.microsoft.com/office/powerpoint/2010/main" val="300570635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CE2E1F-4218-44B9-B9EF-65A350C60B60}"/>
              </a:ext>
            </a:extLst>
          </p:cNvPr>
          <p:cNvSpPr>
            <a:spLocks noGrp="1"/>
          </p:cNvSpPr>
          <p:nvPr>
            <p:ph idx="1"/>
          </p:nvPr>
        </p:nvSpPr>
        <p:spPr>
          <a:xfrm>
            <a:off x="324000" y="986401"/>
            <a:ext cx="8493125" cy="5039749"/>
          </a:xfrm>
        </p:spPr>
        <p:txBody>
          <a:bodyPr/>
          <a:lstStyle/>
          <a:p>
            <a:pPr marL="359410" lvl="0" indent="-359410" defTabSz="361950">
              <a:buFont typeface="Arial" pitchFamily="34" charset="0"/>
              <a:buChar char="•"/>
              <a:defRPr/>
            </a:pPr>
            <a:r>
              <a:rPr lang="en-AU" dirty="0"/>
              <a:t>Rationale</a:t>
            </a:r>
            <a:endParaRPr lang="en-US" dirty="0"/>
          </a:p>
          <a:p>
            <a:pPr marL="359410" lvl="0" indent="-359410" defTabSz="361950">
              <a:buFont typeface="Arial" pitchFamily="34" charset="0"/>
              <a:buChar char="•"/>
              <a:defRPr/>
            </a:pPr>
            <a:r>
              <a:rPr lang="en-AU" dirty="0"/>
              <a:t>Aims</a:t>
            </a:r>
            <a:endParaRPr lang="en-AU" dirty="0">
              <a:cs typeface="Arial"/>
            </a:endParaRPr>
          </a:p>
          <a:p>
            <a:pPr marL="342900" indent="-342900" defTabSz="361950">
              <a:spcBef>
                <a:spcPts val="0"/>
              </a:spcBef>
              <a:buFont typeface="Arial,Sans-Serif" pitchFamily="34" charset="0"/>
              <a:buChar char="•"/>
              <a:defRPr/>
            </a:pPr>
            <a:r>
              <a:rPr lang="en-AU" dirty="0">
                <a:cs typeface="Arial"/>
              </a:rPr>
              <a:t>Key considerations</a:t>
            </a:r>
            <a:endParaRPr lang="en-AU" dirty="0"/>
          </a:p>
          <a:p>
            <a:pPr marL="359410" indent="-359410" defTabSz="361950">
              <a:buFont typeface="Arial" pitchFamily="34" charset="0"/>
              <a:buChar char="•"/>
              <a:defRPr/>
            </a:pPr>
            <a:r>
              <a:rPr lang="en-AU" dirty="0">
                <a:ea typeface="+mj-lt"/>
                <a:cs typeface="+mj-lt"/>
              </a:rPr>
              <a:t>Key connections </a:t>
            </a:r>
          </a:p>
          <a:p>
            <a:pPr marL="359410" indent="-359410" defTabSz="361950">
              <a:buFont typeface="Arial" pitchFamily="34" charset="0"/>
              <a:buChar char="•"/>
              <a:defRPr/>
            </a:pPr>
            <a:r>
              <a:rPr lang="en-AU" dirty="0">
                <a:solidFill>
                  <a:srgbClr val="000000"/>
                </a:solidFill>
              </a:rPr>
              <a:t>Structure</a:t>
            </a:r>
            <a:endParaRPr lang="en-AU" dirty="0">
              <a:solidFill>
                <a:srgbClr val="000000"/>
              </a:solidFill>
              <a:cs typeface="Arial"/>
            </a:endParaRPr>
          </a:p>
          <a:p>
            <a:pPr marL="791845" lvl="1" indent="-395605" defTabSz="361950">
              <a:buFont typeface="Arial" pitchFamily="34" charset="0"/>
              <a:buChar char="−"/>
              <a:defRPr/>
            </a:pPr>
            <a:r>
              <a:rPr lang="en-AU" dirty="0">
                <a:solidFill>
                  <a:srgbClr val="000000"/>
                </a:solidFill>
                <a:latin typeface="Arial"/>
              </a:rPr>
              <a:t>Year-by-year curriculum</a:t>
            </a:r>
          </a:p>
          <a:p>
            <a:pPr marL="791845" lvl="1" indent="-395605" defTabSz="361950">
              <a:buFont typeface="Arial" pitchFamily="34" charset="0"/>
              <a:buChar char="−"/>
              <a:defRPr/>
            </a:pPr>
            <a:r>
              <a:rPr lang="en-AU" dirty="0">
                <a:solidFill>
                  <a:srgbClr val="000000"/>
                </a:solidFill>
                <a:latin typeface="Arial"/>
              </a:rPr>
              <a:t>Achievement</a:t>
            </a:r>
            <a:r>
              <a:rPr lang="en-AU" dirty="0"/>
              <a:t> </a:t>
            </a:r>
            <a:r>
              <a:rPr lang="en-AU" dirty="0">
                <a:solidFill>
                  <a:schemeClr val="tx2"/>
                </a:solidFill>
              </a:rPr>
              <a:t>standards</a:t>
            </a:r>
            <a:endParaRPr lang="en-AU" dirty="0">
              <a:solidFill>
                <a:schemeClr val="tx2"/>
              </a:solidFill>
              <a:cs typeface="Arial"/>
            </a:endParaRPr>
          </a:p>
          <a:p>
            <a:pPr marL="791845" lvl="1" indent="-395605" defTabSz="361950">
              <a:buFont typeface="Arial" pitchFamily="34" charset="0"/>
              <a:buChar char="−"/>
              <a:defRPr/>
            </a:pPr>
            <a:r>
              <a:rPr lang="en-AU" dirty="0">
                <a:solidFill>
                  <a:schemeClr val="tx2"/>
                </a:solidFill>
                <a:cs typeface="Arial"/>
              </a:rPr>
              <a:t>Curriculum content</a:t>
            </a:r>
          </a:p>
        </p:txBody>
      </p:sp>
      <p:sp>
        <p:nvSpPr>
          <p:cNvPr id="5" name="Title 1"/>
          <p:cNvSpPr>
            <a:spLocks noGrp="1"/>
          </p:cNvSpPr>
          <p:nvPr>
            <p:ph type="title"/>
          </p:nvPr>
        </p:nvSpPr>
        <p:spPr/>
        <p:txBody>
          <a:bodyPr vert="horz" lIns="0" tIns="0" rIns="0" bIns="0" rtlCol="0" anchor="t">
            <a:noAutofit/>
          </a:bodyPr>
          <a:lstStyle/>
          <a:p>
            <a:r>
              <a:rPr lang="en-AU" dirty="0"/>
              <a:t>Structure of the English learning area</a:t>
            </a:r>
            <a:endParaRPr lang="en-US" b="0" kern="1200" dirty="0">
              <a:latin typeface="+mn-lt"/>
              <a:ea typeface="+mn-ea"/>
              <a:cs typeface="+mn-cs"/>
            </a:endParaRPr>
          </a:p>
        </p:txBody>
      </p:sp>
      <p:sp>
        <p:nvSpPr>
          <p:cNvPr id="7" name="TextBox 6">
            <a:extLst>
              <a:ext uri="{FF2B5EF4-FFF2-40B4-BE49-F238E27FC236}">
                <a16:creationId xmlns:a16="http://schemas.microsoft.com/office/drawing/2014/main" id="{EEBFA76E-D5AD-4926-893F-760BAC48F0C3}"/>
              </a:ext>
            </a:extLst>
          </p:cNvPr>
          <p:cNvSpPr txBox="1"/>
          <p:nvPr/>
        </p:nvSpPr>
        <p:spPr>
          <a:xfrm>
            <a:off x="323999" y="5677218"/>
            <a:ext cx="6390309" cy="235257"/>
          </a:xfrm>
          <a:prstGeom prst="rect">
            <a:avLst/>
          </a:prstGeom>
          <a:noFill/>
        </p:spPr>
        <p:txBody>
          <a:bodyPr wrap="square">
            <a:spAutoFit/>
          </a:bodyPr>
          <a:lstStyle/>
          <a:p>
            <a:pPr marL="323850" indent="-107950">
              <a:lnSpc>
                <a:spcPct val="105000"/>
              </a:lnSpc>
              <a:spcBef>
                <a:spcPts val="200"/>
              </a:spcBef>
              <a:spcAft>
                <a:spcPts val="200"/>
              </a:spcAft>
              <a:tabLst>
                <a:tab pos="323850" algn="l"/>
              </a:tabLst>
            </a:pPr>
            <a:r>
              <a:rPr lang="en-AU" sz="9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Source: </a:t>
            </a:r>
            <a:r>
              <a:rPr lang="en-AU" sz="95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https://v9.australiancurriculum.edu.au/teacher-resources/understand-this-learning-area/english</a:t>
            </a:r>
            <a:r>
              <a:rPr lang="en-AU" sz="95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AU"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07856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vert="horz" lIns="0" tIns="0" rIns="0" bIns="0" rtlCol="0" anchor="t">
            <a:noAutofit/>
          </a:bodyPr>
          <a:lstStyle/>
          <a:p>
            <a:r>
              <a:rPr lang="en-AU" dirty="0"/>
              <a:t>Rationale</a:t>
            </a:r>
            <a:endParaRPr lang="en-US" dirty="0"/>
          </a:p>
        </p:txBody>
      </p:sp>
      <p:sp>
        <p:nvSpPr>
          <p:cNvPr id="2" name="Content Placeholder 1">
            <a:extLst>
              <a:ext uri="{FF2B5EF4-FFF2-40B4-BE49-F238E27FC236}">
                <a16:creationId xmlns:a16="http://schemas.microsoft.com/office/drawing/2014/main" id="{2E3D4EEE-BE7A-41B6-B098-A05A6402EAE4}"/>
              </a:ext>
            </a:extLst>
          </p:cNvPr>
          <p:cNvSpPr>
            <a:spLocks noGrp="1"/>
          </p:cNvSpPr>
          <p:nvPr>
            <p:ph idx="1"/>
          </p:nvPr>
        </p:nvSpPr>
        <p:spPr>
          <a:xfrm>
            <a:off x="324000" y="909125"/>
            <a:ext cx="8493125" cy="5039749"/>
          </a:xfrm>
        </p:spPr>
        <p:txBody>
          <a:bodyPr>
            <a:normAutofit fontScale="55000" lnSpcReduction="20000"/>
          </a:bodyPr>
          <a:lstStyle/>
          <a:p>
            <a:pPr algn="l"/>
            <a:r>
              <a:rPr lang="en-US" sz="2600" dirty="0">
                <a:solidFill>
                  <a:srgbClr val="000000"/>
                </a:solidFill>
                <a:effectLst/>
              </a:rPr>
              <a:t>English is the national language of Australia and, as such, is central to the lives, learning and development of all young Australians. Through the study of English, individuals learn to </a:t>
            </a:r>
            <a:r>
              <a:rPr lang="en-US" sz="2600" dirty="0" err="1">
                <a:solidFill>
                  <a:srgbClr val="000000"/>
                </a:solidFill>
                <a:effectLst/>
              </a:rPr>
              <a:t>analyse</a:t>
            </a:r>
            <a:r>
              <a:rPr lang="en-US" sz="2600" dirty="0">
                <a:solidFill>
                  <a:srgbClr val="000000"/>
                </a:solidFill>
                <a:effectLst/>
              </a:rPr>
              <a:t>, understand, communicate and build relationships with others and the world around them. It helps create confident communicators, imaginative and critical thinkers, and informed citizens. </a:t>
            </a:r>
          </a:p>
          <a:p>
            <a:pPr algn="l"/>
            <a:r>
              <a:rPr lang="en-US" sz="2600" dirty="0">
                <a:solidFill>
                  <a:srgbClr val="000000"/>
                </a:solidFill>
                <a:effectLst/>
              </a:rPr>
              <a:t> </a:t>
            </a:r>
          </a:p>
          <a:p>
            <a:pPr algn="l"/>
            <a:r>
              <a:rPr lang="en-US" sz="2600" dirty="0">
                <a:solidFill>
                  <a:srgbClr val="000000"/>
                </a:solidFill>
                <a:effectLst/>
              </a:rPr>
              <a:t>Australia is a linguistically and culturally diverse country, with links to Asia. Participation in many aspects of Australian life is dependent on effective communication in Standard Australian English. This is central to the study of the English curriculum and all other learning areas. In addition, proficiency in English is invaluable globally. </a:t>
            </a:r>
            <a:br>
              <a:rPr lang="en-US" sz="2600" dirty="0">
                <a:solidFill>
                  <a:srgbClr val="000000"/>
                </a:solidFill>
                <a:effectLst/>
              </a:rPr>
            </a:br>
            <a:endParaRPr lang="en-US" sz="2600" dirty="0">
              <a:solidFill>
                <a:srgbClr val="000000"/>
              </a:solidFill>
              <a:effectLst/>
            </a:endParaRPr>
          </a:p>
          <a:p>
            <a:pPr algn="l"/>
            <a:r>
              <a:rPr lang="en-US" sz="2600" dirty="0">
                <a:solidFill>
                  <a:srgbClr val="000000"/>
                </a:solidFill>
                <a:effectLst/>
              </a:rPr>
              <a:t>The English curriculum helps students to engage imaginatively and critically with literature and appreciate its aesthetic qualities. They explore ideas and perspectives about human experience and cultural significance, interpersonal relationships, and ethical and global issues within real-world and fictional settings. Students are exposed to literature from a range of historical, cultural and social contexts. Through the study of texts, students develop an understanding of themselves and their place in the world. The English curriculum explores the richness of First Nations Australian voices and voices from wide-ranging Australian and world literature. </a:t>
            </a:r>
          </a:p>
          <a:p>
            <a:pPr algn="l"/>
            <a:endParaRPr lang="en-US" sz="2600" dirty="0">
              <a:solidFill>
                <a:srgbClr val="000000"/>
              </a:solidFill>
              <a:effectLst/>
            </a:endParaRPr>
          </a:p>
          <a:p>
            <a:pPr algn="l"/>
            <a:r>
              <a:rPr lang="en-US" sz="2600" dirty="0">
                <a:solidFill>
                  <a:srgbClr val="000000"/>
                </a:solidFill>
                <a:effectLst/>
              </a:rPr>
              <a:t> The study of English plays a key role in the development of literacy, which gives young people the knowledge and skills needed for education, training and the workplace. It helps them become ethical, informed, perceptive, innovative and active members of society. The English curriculum plays an important part in developing the understanding, attitudes and capabilities of those who will take responsibility for Australia’s future.</a:t>
            </a:r>
          </a:p>
          <a:p>
            <a:pPr lvl="0"/>
            <a:endParaRPr lang="en-US" dirty="0">
              <a:cs typeface="Arial"/>
            </a:endParaRPr>
          </a:p>
        </p:txBody>
      </p:sp>
      <p:pic>
        <p:nvPicPr>
          <p:cNvPr id="7" name="Picture 6">
            <a:extLst>
              <a:ext uri="{FF2B5EF4-FFF2-40B4-BE49-F238E27FC236}">
                <a16:creationId xmlns:a16="http://schemas.microsoft.com/office/drawing/2014/main" id="{7038EC2B-4E86-4E53-9406-E9E6B167C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9" y="5335100"/>
            <a:ext cx="1039965" cy="1068906"/>
          </a:xfrm>
          <a:prstGeom prst="rect">
            <a:avLst/>
          </a:prstGeom>
        </p:spPr>
      </p:pic>
      <p:sp>
        <p:nvSpPr>
          <p:cNvPr id="6" name="TextBox 5">
            <a:extLst>
              <a:ext uri="{FF2B5EF4-FFF2-40B4-BE49-F238E27FC236}">
                <a16:creationId xmlns:a16="http://schemas.microsoft.com/office/drawing/2014/main" id="{E2E7C05D-3C7C-4612-8B1D-9C2EAF03FA7C}"/>
              </a:ext>
            </a:extLst>
          </p:cNvPr>
          <p:cNvSpPr txBox="1"/>
          <p:nvPr/>
        </p:nvSpPr>
        <p:spPr>
          <a:xfrm>
            <a:off x="83623" y="5754493"/>
            <a:ext cx="8112034" cy="388761"/>
          </a:xfrm>
          <a:prstGeom prst="rect">
            <a:avLst/>
          </a:prstGeom>
          <a:noFill/>
        </p:spPr>
        <p:txBody>
          <a:bodyPr wrap="square">
            <a:spAutoFit/>
          </a:bodyPr>
          <a:lstStyle/>
          <a:p>
            <a:pPr marL="269875" indent="-90170">
              <a:lnSpc>
                <a:spcPct val="105000"/>
              </a:lnSpc>
              <a:spcBef>
                <a:spcPts val="200"/>
              </a:spcBef>
              <a:spcAft>
                <a:spcPts val="200"/>
              </a:spcAft>
              <a:tabLst>
                <a:tab pos="323850" algn="l"/>
                <a:tab pos="215900" algn="l"/>
              </a:tabLst>
            </a:pPr>
            <a:r>
              <a:rPr lang="en-AU" sz="9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Source: </a:t>
            </a:r>
            <a:r>
              <a:rPr lang="en-AU"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Quoted verbatim and unaltered from ACARA, </a:t>
            </a:r>
            <a:r>
              <a:rPr lang="en-AU" sz="95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https://v9.australiancurriculum.edu.au/teacher-resources/understand-this-learning-area/english</a:t>
            </a:r>
            <a:r>
              <a:rPr lang="en-AU" sz="950" u="none" strike="noStrik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AU"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34831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dirty="0"/>
              <a:t>Aims</a:t>
            </a:r>
            <a:endParaRPr lang="en-US" dirty="0"/>
          </a:p>
        </p:txBody>
      </p:sp>
      <p:sp>
        <p:nvSpPr>
          <p:cNvPr id="2" name="Content Placeholder 1">
            <a:extLst>
              <a:ext uri="{FF2B5EF4-FFF2-40B4-BE49-F238E27FC236}">
                <a16:creationId xmlns:a16="http://schemas.microsoft.com/office/drawing/2014/main" id="{86144C2F-8E5E-467D-BD80-C85FA7DED4FF}"/>
              </a:ext>
            </a:extLst>
          </p:cNvPr>
          <p:cNvSpPr>
            <a:spLocks noGrp="1"/>
          </p:cNvSpPr>
          <p:nvPr>
            <p:ph idx="1"/>
          </p:nvPr>
        </p:nvSpPr>
        <p:spPr/>
        <p:txBody>
          <a:bodyPr>
            <a:normAutofit/>
          </a:bodyPr>
          <a:lstStyle/>
          <a:p>
            <a:pPr algn="l"/>
            <a:r>
              <a:rPr lang="en-US" sz="1800" dirty="0">
                <a:solidFill>
                  <a:srgbClr val="000000"/>
                </a:solidFill>
                <a:effectLst/>
              </a:rPr>
              <a:t>The English curriculum aims to ensure that students:  </a:t>
            </a:r>
          </a:p>
          <a:p>
            <a:pPr marL="285750" indent="-285750" algn="l">
              <a:buFont typeface="Arial" panose="020B0604020202020204" pitchFamily="34" charset="0"/>
              <a:buChar char="•"/>
            </a:pPr>
            <a:r>
              <a:rPr lang="en-US" sz="1800" b="0" i="0" dirty="0">
                <a:solidFill>
                  <a:srgbClr val="000000"/>
                </a:solidFill>
                <a:effectLst/>
              </a:rPr>
              <a:t>learn to purposefully and proficiently read, view, listen to, speak, write, create and reflect on increasingly complex texts across a growing range of contexts </a:t>
            </a:r>
            <a:br>
              <a:rPr lang="en-US" sz="1800" b="0" i="0" dirty="0">
                <a:solidFill>
                  <a:srgbClr val="000000"/>
                </a:solidFill>
                <a:effectLst/>
              </a:rPr>
            </a:br>
            <a:endParaRPr lang="en-US" sz="1800" b="0" i="0" dirty="0">
              <a:solidFill>
                <a:srgbClr val="000000"/>
              </a:solidFill>
              <a:effectLst/>
            </a:endParaRPr>
          </a:p>
          <a:p>
            <a:pPr marL="285750" indent="-285750" algn="l">
              <a:buFont typeface="Arial" panose="020B0604020202020204" pitchFamily="34" charset="0"/>
              <a:buChar char="•"/>
            </a:pPr>
            <a:r>
              <a:rPr lang="en-US" sz="1800" b="0" i="0" dirty="0">
                <a:solidFill>
                  <a:srgbClr val="000000"/>
                </a:solidFill>
                <a:effectLst/>
              </a:rPr>
              <a:t>understand how Standard Australian English works in its spoken and written forms, and in combination with non-linguistic forms of communication, to create meaning </a:t>
            </a:r>
            <a:br>
              <a:rPr lang="en-US" sz="1800" b="0" i="0" dirty="0">
                <a:solidFill>
                  <a:srgbClr val="000000"/>
                </a:solidFill>
                <a:effectLst/>
              </a:rPr>
            </a:br>
            <a:endParaRPr lang="en-US" sz="1800" b="0" i="0" dirty="0">
              <a:solidFill>
                <a:srgbClr val="000000"/>
              </a:solidFill>
              <a:effectLst/>
            </a:endParaRPr>
          </a:p>
          <a:p>
            <a:pPr marL="285750" indent="-285750" algn="l">
              <a:buFont typeface="Arial" panose="020B0604020202020204" pitchFamily="34" charset="0"/>
              <a:buChar char="•"/>
            </a:pPr>
            <a:r>
              <a:rPr lang="en-US" sz="1800" b="0" i="0" dirty="0">
                <a:solidFill>
                  <a:srgbClr val="000000"/>
                </a:solidFill>
                <a:effectLst/>
              </a:rPr>
              <a:t>develop interest and skills in examining the aesthetic aspects of texts and develop an informed appreciation of literature </a:t>
            </a:r>
            <a:br>
              <a:rPr lang="en-US" sz="1800" b="0" i="0" dirty="0">
                <a:solidFill>
                  <a:srgbClr val="000000"/>
                </a:solidFill>
                <a:effectLst/>
              </a:rPr>
            </a:br>
            <a:endParaRPr lang="en-US" sz="1800" b="0" i="0" dirty="0">
              <a:solidFill>
                <a:srgbClr val="000000"/>
              </a:solidFill>
              <a:effectLst/>
            </a:endParaRPr>
          </a:p>
          <a:p>
            <a:pPr marL="285750" indent="-285750" algn="l">
              <a:buFont typeface="Arial" panose="020B0604020202020204" pitchFamily="34" charset="0"/>
              <a:buChar char="•"/>
            </a:pPr>
            <a:r>
              <a:rPr lang="en-US" sz="1800" b="0" i="0" dirty="0">
                <a:solidFill>
                  <a:srgbClr val="000000"/>
                </a:solidFill>
                <a:effectLst/>
              </a:rPr>
              <a:t>appreciate, enjoy, </a:t>
            </a:r>
            <a:r>
              <a:rPr lang="en-US" sz="1800" b="0" i="0" dirty="0" err="1">
                <a:solidFill>
                  <a:srgbClr val="000000"/>
                </a:solidFill>
                <a:effectLst/>
              </a:rPr>
              <a:t>analyse</a:t>
            </a:r>
            <a:r>
              <a:rPr lang="en-US" sz="1800" b="0" i="0" dirty="0">
                <a:solidFill>
                  <a:srgbClr val="000000"/>
                </a:solidFill>
                <a:effectLst/>
              </a:rPr>
              <a:t>, evaluate, adapt and use the richness and power of the English language in all its variations to evoke feelings, form ideas and facilitate interaction with others. </a:t>
            </a:r>
          </a:p>
        </p:txBody>
      </p:sp>
      <p:pic>
        <p:nvPicPr>
          <p:cNvPr id="6" name="Picture 5">
            <a:extLst>
              <a:ext uri="{FF2B5EF4-FFF2-40B4-BE49-F238E27FC236}">
                <a16:creationId xmlns:a16="http://schemas.microsoft.com/office/drawing/2014/main" id="{CC2AA848-C13F-4EB0-8032-3093FD31F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7" name="TextBox 6">
            <a:extLst>
              <a:ext uri="{FF2B5EF4-FFF2-40B4-BE49-F238E27FC236}">
                <a16:creationId xmlns:a16="http://schemas.microsoft.com/office/drawing/2014/main" id="{98A1E14D-D30A-4103-9487-91BB1C454BC7}"/>
              </a:ext>
            </a:extLst>
          </p:cNvPr>
          <p:cNvSpPr txBox="1"/>
          <p:nvPr/>
        </p:nvSpPr>
        <p:spPr>
          <a:xfrm>
            <a:off x="324000" y="5554650"/>
            <a:ext cx="7318377" cy="384721"/>
          </a:xfrm>
          <a:prstGeom prst="rect">
            <a:avLst/>
          </a:prstGeom>
          <a:noFill/>
        </p:spPr>
        <p:txBody>
          <a:bodyPr wrap="square">
            <a:spAutoFit/>
          </a:bodyPr>
          <a:lstStyle/>
          <a:p>
            <a:r>
              <a:rPr kumimoji="0" lang="en-AU" sz="95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Source: </a:t>
            </a:r>
            <a:r>
              <a:rPr kumimoji="0" lang="en-AU" sz="9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Quoted verbatim and unaltered from ACARA, </a:t>
            </a:r>
            <a:r>
              <a:rPr kumimoji="0" lang="en-AU" sz="9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4"/>
              </a:rPr>
              <a:t>https://v9.australiancurriculum.edu.au/teacher-resources/understand-this-learning-area/english</a:t>
            </a:r>
            <a:r>
              <a:rPr kumimoji="0" lang="en-AU" sz="9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lang="en-AU" dirty="0"/>
          </a:p>
        </p:txBody>
      </p:sp>
    </p:spTree>
    <p:extLst>
      <p:ext uri="{BB962C8B-B14F-4D97-AF65-F5344CB8AC3E}">
        <p14:creationId xmlns:p14="http://schemas.microsoft.com/office/powerpoint/2010/main" val="38934012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AU" dirty="0"/>
              <a:t>Key considerations </a:t>
            </a:r>
            <a:endParaRPr lang="en-US" dirty="0"/>
          </a:p>
        </p:txBody>
      </p:sp>
      <p:sp>
        <p:nvSpPr>
          <p:cNvPr id="4" name="Content Placeholder 3"/>
          <p:cNvSpPr>
            <a:spLocks noGrp="1"/>
          </p:cNvSpPr>
          <p:nvPr>
            <p:ph idx="1"/>
          </p:nvPr>
        </p:nvSpPr>
        <p:spPr/>
        <p:txBody>
          <a:bodyPr tIns="252000"/>
          <a:lstStyle/>
          <a:p>
            <a:pPr marL="359410" indent="-359410">
              <a:buFont typeface="Arial" panose="020B0604020202020204" pitchFamily="34" charset="0"/>
              <a:buChar char="•"/>
            </a:pPr>
            <a:r>
              <a:rPr lang="en-AU" dirty="0"/>
              <a:t>The role of English in the Australian Curriculum</a:t>
            </a:r>
            <a:endParaRPr lang="en-US" dirty="0"/>
          </a:p>
          <a:p>
            <a:pPr marL="359410" indent="-359410">
              <a:buFont typeface="Arial" panose="020B0604020202020204" pitchFamily="34" charset="0"/>
              <a:buChar char="•"/>
            </a:pPr>
            <a:r>
              <a:rPr lang="en-AU" dirty="0">
                <a:cs typeface="Arial"/>
              </a:rPr>
              <a:t>Integrating the strands in planning</a:t>
            </a:r>
          </a:p>
          <a:p>
            <a:pPr marL="359410" indent="-359410">
              <a:buFont typeface="Arial" panose="020B0604020202020204" pitchFamily="34" charset="0"/>
              <a:buChar char="•"/>
            </a:pPr>
            <a:r>
              <a:rPr lang="en-AU" dirty="0">
                <a:cs typeface="Arial"/>
              </a:rPr>
              <a:t>Language modes</a:t>
            </a:r>
          </a:p>
          <a:p>
            <a:pPr marL="359410" indent="-359410">
              <a:buFont typeface="Arial" panose="020B0604020202020204" pitchFamily="34" charset="0"/>
              <a:buChar char="•"/>
            </a:pPr>
            <a:r>
              <a:rPr lang="en-AU" dirty="0">
                <a:cs typeface="Arial"/>
              </a:rPr>
              <a:t>Texts</a:t>
            </a:r>
          </a:p>
          <a:p>
            <a:pPr marL="360000" lvl="0" indent="-360000">
              <a:buFont typeface="Arial" panose="020B0604020202020204" pitchFamily="34" charset="0"/>
              <a:buChar char="•"/>
            </a:pPr>
            <a:r>
              <a:rPr lang="en-AU" dirty="0"/>
              <a:t>Protocols for engaging First Nations Australians</a:t>
            </a:r>
          </a:p>
          <a:p>
            <a:pPr marL="360000" lvl="0" indent="-360000">
              <a:buFont typeface="Arial" panose="020B0604020202020204" pitchFamily="34" charset="0"/>
              <a:buChar char="•"/>
            </a:pPr>
            <a:r>
              <a:rPr lang="en-AU" dirty="0"/>
              <a:t>Meeting the needs of diverse learners</a:t>
            </a:r>
            <a:endParaRPr lang="en-AU" sz="2400" dirty="0">
              <a:cs typeface="Arial"/>
            </a:endParaRPr>
          </a:p>
          <a:p>
            <a:endParaRPr lang="en-AU" dirty="0">
              <a:cs typeface="Arial"/>
            </a:endParaRPr>
          </a:p>
          <a:p>
            <a:endParaRPr lang="en-AU" dirty="0">
              <a:cs typeface="Arial"/>
            </a:endParaRPr>
          </a:p>
        </p:txBody>
      </p:sp>
      <p:pic>
        <p:nvPicPr>
          <p:cNvPr id="5" name="Picture 4">
            <a:extLst>
              <a:ext uri="{FF2B5EF4-FFF2-40B4-BE49-F238E27FC236}">
                <a16:creationId xmlns:a16="http://schemas.microsoft.com/office/drawing/2014/main" id="{E3A2E32D-A9D2-4B91-8A14-7428F2D98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97680675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dirty="0">
                <a:solidFill>
                  <a:schemeClr val="tx1"/>
                </a:solidFill>
              </a:rPr>
              <a:t>Year-by-year curriculum</a:t>
            </a:r>
            <a:endParaRPr lang="en-US" dirty="0">
              <a:solidFill>
                <a:schemeClr val="tx1"/>
              </a:solidFill>
            </a:endParaRPr>
          </a:p>
        </p:txBody>
      </p:sp>
      <p:sp>
        <p:nvSpPr>
          <p:cNvPr id="2" name="Content Placeholder 1">
            <a:extLst>
              <a:ext uri="{FF2B5EF4-FFF2-40B4-BE49-F238E27FC236}">
                <a16:creationId xmlns:a16="http://schemas.microsoft.com/office/drawing/2014/main" id="{110A0AF6-0175-4693-A0C2-BD802AD03165}"/>
              </a:ext>
            </a:extLst>
          </p:cNvPr>
          <p:cNvSpPr>
            <a:spLocks noGrp="1"/>
          </p:cNvSpPr>
          <p:nvPr>
            <p:ph idx="1"/>
          </p:nvPr>
        </p:nvSpPr>
        <p:spPr>
          <a:xfrm>
            <a:off x="2087725" y="986401"/>
            <a:ext cx="6300626" cy="5039749"/>
          </a:xfrm>
        </p:spPr>
        <p:txBody>
          <a:bodyPr/>
          <a:lstStyle/>
          <a:p>
            <a:pPr lvl="0"/>
            <a:r>
              <a:rPr lang="en-US" dirty="0"/>
              <a:t>Each year includes the following structural components:</a:t>
            </a:r>
          </a:p>
          <a:p>
            <a:pPr marL="360000" lvl="0" indent="-360000">
              <a:buFont typeface="Arial" panose="020B0604020202020204" pitchFamily="34" charset="0"/>
              <a:buChar char="•"/>
            </a:pPr>
            <a:r>
              <a:rPr lang="en-US" dirty="0"/>
              <a:t>level description</a:t>
            </a:r>
          </a:p>
          <a:p>
            <a:pPr marL="360000" lvl="0" indent="-360000">
              <a:buFont typeface="Arial" panose="020B0604020202020204" pitchFamily="34" charset="0"/>
              <a:buChar char="•"/>
            </a:pPr>
            <a:r>
              <a:rPr lang="en-US" dirty="0"/>
              <a:t>curriculum content</a:t>
            </a:r>
          </a:p>
          <a:p>
            <a:pPr marL="360000" lvl="0" indent="-360000">
              <a:buFont typeface="Arial" panose="020B0604020202020204" pitchFamily="34" charset="0"/>
              <a:buChar char="•"/>
            </a:pPr>
            <a:r>
              <a:rPr lang="en-US" dirty="0"/>
              <a:t>achievement standards.</a:t>
            </a:r>
          </a:p>
          <a:p>
            <a:pPr marL="285750" lvl="0" indent="-285750">
              <a:buFont typeface="Arial" panose="020B0604020202020204" pitchFamily="34" charset="0"/>
              <a:buChar char="•"/>
            </a:pPr>
            <a:endParaRPr lang="en-US" sz="2400" dirty="0"/>
          </a:p>
          <a:p>
            <a:pPr lvl="0"/>
            <a:r>
              <a:rPr lang="en-US" dirty="0"/>
              <a:t>The curriculum is developmentally sequenced across the year levels.</a:t>
            </a:r>
          </a:p>
          <a:p>
            <a:pPr lvl="0"/>
            <a:endParaRPr lang="en-US" sz="1600" dirty="0"/>
          </a:p>
          <a:p>
            <a:endParaRPr lang="en-AU" dirty="0"/>
          </a:p>
        </p:txBody>
      </p:sp>
      <p:sp>
        <p:nvSpPr>
          <p:cNvPr id="4" name="TextBox 3"/>
          <p:cNvSpPr txBox="1"/>
          <p:nvPr/>
        </p:nvSpPr>
        <p:spPr>
          <a:xfrm>
            <a:off x="395536" y="947492"/>
            <a:ext cx="1224136" cy="307777"/>
          </a:xfrm>
          <a:prstGeom prst="rect">
            <a:avLst/>
          </a:prstGeom>
          <a:solidFill>
            <a:schemeClr val="bg1"/>
          </a:solidFill>
          <a:effectLst>
            <a:outerShdw dist="25400" dir="5400000" algn="t" rotWithShape="0">
              <a:prstClr val="black">
                <a:alpha val="15000"/>
              </a:prstClr>
            </a:outerShdw>
          </a:effectLst>
        </p:spPr>
        <p:txBody>
          <a:bodyPr wrap="square" rtlCol="0">
            <a:spAutoFit/>
          </a:bodyPr>
          <a:lstStyle/>
          <a:p>
            <a:pPr algn="ctr"/>
            <a:r>
              <a:rPr lang="en-AU" sz="1400"/>
              <a:t>Primary</a:t>
            </a:r>
          </a:p>
        </p:txBody>
      </p:sp>
      <p:sp>
        <p:nvSpPr>
          <p:cNvPr id="8" name="TextBox 7"/>
          <p:cNvSpPr txBox="1"/>
          <p:nvPr/>
        </p:nvSpPr>
        <p:spPr>
          <a:xfrm>
            <a:off x="395536" y="1728132"/>
            <a:ext cx="1224136" cy="276999"/>
          </a:xfrm>
          <a:prstGeom prst="rect">
            <a:avLst/>
          </a:prstGeom>
          <a:solidFill>
            <a:schemeClr val="bg1">
              <a:lumMod val="85000"/>
            </a:schemeClr>
          </a:solidFill>
        </p:spPr>
        <p:txBody>
          <a:bodyPr wrap="square" rtlCol="0">
            <a:spAutoFit/>
          </a:bodyPr>
          <a:lstStyle/>
          <a:p>
            <a:pPr algn="ctr"/>
            <a:r>
              <a:rPr lang="en-AU" sz="1200"/>
              <a:t>1</a:t>
            </a:r>
          </a:p>
        </p:txBody>
      </p:sp>
      <p:sp>
        <p:nvSpPr>
          <p:cNvPr id="9" name="TextBox 8"/>
          <p:cNvSpPr txBox="1"/>
          <p:nvPr/>
        </p:nvSpPr>
        <p:spPr>
          <a:xfrm>
            <a:off x="395536" y="2085621"/>
            <a:ext cx="1224136" cy="276999"/>
          </a:xfrm>
          <a:prstGeom prst="rect">
            <a:avLst/>
          </a:prstGeom>
          <a:solidFill>
            <a:schemeClr val="bg1">
              <a:lumMod val="85000"/>
            </a:schemeClr>
          </a:solidFill>
        </p:spPr>
        <p:txBody>
          <a:bodyPr wrap="square" rtlCol="0">
            <a:spAutoFit/>
          </a:bodyPr>
          <a:lstStyle/>
          <a:p>
            <a:pPr algn="ctr"/>
            <a:r>
              <a:rPr lang="en-AU" sz="1200"/>
              <a:t>2</a:t>
            </a:r>
          </a:p>
        </p:txBody>
      </p:sp>
      <p:sp>
        <p:nvSpPr>
          <p:cNvPr id="11" name="TextBox 10"/>
          <p:cNvSpPr txBox="1"/>
          <p:nvPr/>
        </p:nvSpPr>
        <p:spPr>
          <a:xfrm>
            <a:off x="395536" y="2443110"/>
            <a:ext cx="1224136" cy="276999"/>
          </a:xfrm>
          <a:prstGeom prst="rect">
            <a:avLst/>
          </a:prstGeom>
          <a:solidFill>
            <a:schemeClr val="bg1">
              <a:lumMod val="85000"/>
            </a:schemeClr>
          </a:solidFill>
        </p:spPr>
        <p:txBody>
          <a:bodyPr wrap="square" rtlCol="0">
            <a:spAutoFit/>
          </a:bodyPr>
          <a:lstStyle/>
          <a:p>
            <a:pPr algn="ctr"/>
            <a:r>
              <a:rPr lang="en-AU" sz="1200"/>
              <a:t>3</a:t>
            </a:r>
          </a:p>
        </p:txBody>
      </p:sp>
      <p:sp>
        <p:nvSpPr>
          <p:cNvPr id="12" name="TextBox 11"/>
          <p:cNvSpPr txBox="1"/>
          <p:nvPr/>
        </p:nvSpPr>
        <p:spPr>
          <a:xfrm>
            <a:off x="395536" y="2800599"/>
            <a:ext cx="1224136" cy="276999"/>
          </a:xfrm>
          <a:prstGeom prst="rect">
            <a:avLst/>
          </a:prstGeom>
          <a:solidFill>
            <a:schemeClr val="bg1">
              <a:lumMod val="85000"/>
            </a:schemeClr>
          </a:solidFill>
        </p:spPr>
        <p:txBody>
          <a:bodyPr wrap="square" rtlCol="0">
            <a:spAutoFit/>
          </a:bodyPr>
          <a:lstStyle/>
          <a:p>
            <a:pPr algn="ctr"/>
            <a:r>
              <a:rPr lang="en-AU" sz="1200"/>
              <a:t>4</a:t>
            </a:r>
          </a:p>
        </p:txBody>
      </p:sp>
      <p:sp>
        <p:nvSpPr>
          <p:cNvPr id="13" name="TextBox 12"/>
          <p:cNvSpPr txBox="1"/>
          <p:nvPr/>
        </p:nvSpPr>
        <p:spPr>
          <a:xfrm>
            <a:off x="395536" y="3158088"/>
            <a:ext cx="1224136" cy="276999"/>
          </a:xfrm>
          <a:prstGeom prst="rect">
            <a:avLst/>
          </a:prstGeom>
          <a:solidFill>
            <a:schemeClr val="bg1">
              <a:lumMod val="85000"/>
            </a:schemeClr>
          </a:solidFill>
        </p:spPr>
        <p:txBody>
          <a:bodyPr wrap="square" rtlCol="0">
            <a:spAutoFit/>
          </a:bodyPr>
          <a:lstStyle/>
          <a:p>
            <a:pPr algn="ctr"/>
            <a:r>
              <a:rPr lang="en-AU" sz="1200"/>
              <a:t>5</a:t>
            </a:r>
          </a:p>
        </p:txBody>
      </p:sp>
      <p:sp>
        <p:nvSpPr>
          <p:cNvPr id="14" name="TextBox 13"/>
          <p:cNvSpPr txBox="1"/>
          <p:nvPr/>
        </p:nvSpPr>
        <p:spPr>
          <a:xfrm>
            <a:off x="395536" y="3515580"/>
            <a:ext cx="1224136" cy="276999"/>
          </a:xfrm>
          <a:prstGeom prst="rect">
            <a:avLst/>
          </a:prstGeom>
          <a:solidFill>
            <a:schemeClr val="bg1">
              <a:lumMod val="85000"/>
            </a:schemeClr>
          </a:solidFill>
        </p:spPr>
        <p:txBody>
          <a:bodyPr wrap="square" rtlCol="0">
            <a:spAutoFit/>
          </a:bodyPr>
          <a:lstStyle/>
          <a:p>
            <a:pPr algn="ctr"/>
            <a:r>
              <a:rPr lang="en-AU" sz="1200"/>
              <a:t>6</a:t>
            </a:r>
          </a:p>
        </p:txBody>
      </p:sp>
      <p:sp>
        <p:nvSpPr>
          <p:cNvPr id="23" name="TextBox 22">
            <a:extLst>
              <a:ext uri="{FF2B5EF4-FFF2-40B4-BE49-F238E27FC236}">
                <a16:creationId xmlns:a16="http://schemas.microsoft.com/office/drawing/2014/main" id="{DA3FEFC3-2064-4049-B0AC-283D571575F9}"/>
              </a:ext>
            </a:extLst>
          </p:cNvPr>
          <p:cNvSpPr txBox="1"/>
          <p:nvPr/>
        </p:nvSpPr>
        <p:spPr>
          <a:xfrm>
            <a:off x="395536" y="4575076"/>
            <a:ext cx="1224136" cy="276999"/>
          </a:xfrm>
          <a:prstGeom prst="rect">
            <a:avLst/>
          </a:prstGeom>
          <a:solidFill>
            <a:schemeClr val="bg1">
              <a:lumMod val="85000"/>
            </a:schemeClr>
          </a:solidFill>
        </p:spPr>
        <p:txBody>
          <a:bodyPr wrap="square" rtlCol="0">
            <a:spAutoFit/>
          </a:bodyPr>
          <a:lstStyle/>
          <a:p>
            <a:pPr algn="ctr"/>
            <a:r>
              <a:rPr lang="en-AU" sz="1200"/>
              <a:t>7</a:t>
            </a:r>
          </a:p>
        </p:txBody>
      </p:sp>
      <p:sp>
        <p:nvSpPr>
          <p:cNvPr id="24" name="TextBox 23">
            <a:extLst>
              <a:ext uri="{FF2B5EF4-FFF2-40B4-BE49-F238E27FC236}">
                <a16:creationId xmlns:a16="http://schemas.microsoft.com/office/drawing/2014/main" id="{547E9DC0-42F3-42FE-86DC-697F6F701F5F}"/>
              </a:ext>
            </a:extLst>
          </p:cNvPr>
          <p:cNvSpPr txBox="1"/>
          <p:nvPr/>
        </p:nvSpPr>
        <p:spPr>
          <a:xfrm>
            <a:off x="395536" y="4931286"/>
            <a:ext cx="1224136" cy="276999"/>
          </a:xfrm>
          <a:prstGeom prst="rect">
            <a:avLst/>
          </a:prstGeom>
          <a:solidFill>
            <a:schemeClr val="bg1">
              <a:lumMod val="85000"/>
            </a:schemeClr>
          </a:solidFill>
        </p:spPr>
        <p:txBody>
          <a:bodyPr wrap="square" rtlCol="0">
            <a:spAutoFit/>
          </a:bodyPr>
          <a:lstStyle/>
          <a:p>
            <a:pPr algn="ctr"/>
            <a:r>
              <a:rPr lang="en-AU" sz="1200"/>
              <a:t>8</a:t>
            </a:r>
          </a:p>
        </p:txBody>
      </p:sp>
      <p:sp>
        <p:nvSpPr>
          <p:cNvPr id="25" name="TextBox 24">
            <a:extLst>
              <a:ext uri="{FF2B5EF4-FFF2-40B4-BE49-F238E27FC236}">
                <a16:creationId xmlns:a16="http://schemas.microsoft.com/office/drawing/2014/main" id="{1CA26445-EA6D-4C9E-89C2-1B93EE4D5EF6}"/>
              </a:ext>
            </a:extLst>
          </p:cNvPr>
          <p:cNvSpPr txBox="1"/>
          <p:nvPr/>
        </p:nvSpPr>
        <p:spPr>
          <a:xfrm>
            <a:off x="395536" y="5287496"/>
            <a:ext cx="1224136" cy="276999"/>
          </a:xfrm>
          <a:prstGeom prst="rect">
            <a:avLst/>
          </a:prstGeom>
          <a:solidFill>
            <a:schemeClr val="bg1">
              <a:lumMod val="85000"/>
            </a:schemeClr>
          </a:solidFill>
        </p:spPr>
        <p:txBody>
          <a:bodyPr wrap="square" rtlCol="0">
            <a:spAutoFit/>
          </a:bodyPr>
          <a:lstStyle/>
          <a:p>
            <a:pPr algn="ctr"/>
            <a:r>
              <a:rPr lang="en-AU" sz="1200"/>
              <a:t>9</a:t>
            </a:r>
          </a:p>
        </p:txBody>
      </p:sp>
      <p:sp>
        <p:nvSpPr>
          <p:cNvPr id="26" name="TextBox 25">
            <a:extLst>
              <a:ext uri="{FF2B5EF4-FFF2-40B4-BE49-F238E27FC236}">
                <a16:creationId xmlns:a16="http://schemas.microsoft.com/office/drawing/2014/main" id="{7F3BD7FE-05B9-48CE-AFE6-4F3E51DD62F2}"/>
              </a:ext>
            </a:extLst>
          </p:cNvPr>
          <p:cNvSpPr txBox="1"/>
          <p:nvPr/>
        </p:nvSpPr>
        <p:spPr>
          <a:xfrm>
            <a:off x="395536" y="5643706"/>
            <a:ext cx="1224136" cy="276999"/>
          </a:xfrm>
          <a:prstGeom prst="rect">
            <a:avLst/>
          </a:prstGeom>
          <a:solidFill>
            <a:schemeClr val="bg1">
              <a:lumMod val="85000"/>
            </a:schemeClr>
          </a:solidFill>
        </p:spPr>
        <p:txBody>
          <a:bodyPr wrap="square" rtlCol="0">
            <a:spAutoFit/>
          </a:bodyPr>
          <a:lstStyle/>
          <a:p>
            <a:pPr algn="ctr"/>
            <a:r>
              <a:rPr lang="en-AU" sz="1200"/>
              <a:t>10</a:t>
            </a:r>
          </a:p>
        </p:txBody>
      </p:sp>
      <p:sp>
        <p:nvSpPr>
          <p:cNvPr id="29" name="TextBox 28">
            <a:extLst>
              <a:ext uri="{FF2B5EF4-FFF2-40B4-BE49-F238E27FC236}">
                <a16:creationId xmlns:a16="http://schemas.microsoft.com/office/drawing/2014/main" id="{68026BF1-AC0B-4A9F-9C2D-C36D3CD1B205}"/>
              </a:ext>
            </a:extLst>
          </p:cNvPr>
          <p:cNvSpPr txBox="1"/>
          <p:nvPr/>
        </p:nvSpPr>
        <p:spPr>
          <a:xfrm>
            <a:off x="395536" y="4153954"/>
            <a:ext cx="1224136" cy="307777"/>
          </a:xfrm>
          <a:prstGeom prst="rect">
            <a:avLst/>
          </a:prstGeom>
          <a:solidFill>
            <a:schemeClr val="bg1"/>
          </a:solidFill>
          <a:effectLst>
            <a:outerShdw dist="25400" dir="5400000" algn="t" rotWithShape="0">
              <a:prstClr val="black">
                <a:alpha val="15000"/>
              </a:prstClr>
            </a:outerShdw>
          </a:effectLst>
        </p:spPr>
        <p:txBody>
          <a:bodyPr wrap="square" rtlCol="0">
            <a:spAutoFit/>
          </a:bodyPr>
          <a:lstStyle/>
          <a:p>
            <a:pPr algn="ctr"/>
            <a:r>
              <a:rPr lang="en-AU" sz="1400" dirty="0"/>
              <a:t>Secondary</a:t>
            </a:r>
          </a:p>
        </p:txBody>
      </p:sp>
      <p:sp>
        <p:nvSpPr>
          <p:cNvPr id="32" name="Isosceles Triangle 31">
            <a:extLst>
              <a:ext uri="{FF2B5EF4-FFF2-40B4-BE49-F238E27FC236}">
                <a16:creationId xmlns:a16="http://schemas.microsoft.com/office/drawing/2014/main" id="{991671DB-6697-4D29-B96C-604E10E126D2}"/>
              </a:ext>
            </a:extLst>
          </p:cNvPr>
          <p:cNvSpPr/>
          <p:nvPr/>
        </p:nvSpPr>
        <p:spPr bwMode="auto">
          <a:xfrm rot="10800000">
            <a:off x="863588" y="3916457"/>
            <a:ext cx="288032" cy="248304"/>
          </a:xfrm>
          <a:prstGeom prst="triangle">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id="{7DF10942-3E92-4A4E-BD8B-959F52E82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20" name="TextBox 19">
            <a:extLst>
              <a:ext uri="{FF2B5EF4-FFF2-40B4-BE49-F238E27FC236}">
                <a16:creationId xmlns:a16="http://schemas.microsoft.com/office/drawing/2014/main" id="{09FDE4A3-69D7-4479-8DC6-8950B89E718E}"/>
              </a:ext>
            </a:extLst>
          </p:cNvPr>
          <p:cNvSpPr txBox="1"/>
          <p:nvPr/>
        </p:nvSpPr>
        <p:spPr>
          <a:xfrm>
            <a:off x="395536" y="1370643"/>
            <a:ext cx="1224136" cy="276999"/>
          </a:xfrm>
          <a:prstGeom prst="rect">
            <a:avLst/>
          </a:prstGeom>
          <a:solidFill>
            <a:schemeClr val="bg1">
              <a:lumMod val="85000"/>
            </a:schemeClr>
          </a:solidFill>
        </p:spPr>
        <p:txBody>
          <a:bodyPr wrap="square" rtlCol="0">
            <a:spAutoFit/>
          </a:bodyPr>
          <a:lstStyle/>
          <a:p>
            <a:pPr algn="ctr"/>
            <a:r>
              <a:rPr lang="en-AU" sz="1200" dirty="0"/>
              <a:t>P</a:t>
            </a:r>
          </a:p>
        </p:txBody>
      </p:sp>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dirty="0"/>
              <a:t>L</a:t>
            </a:r>
            <a:r>
              <a:rPr lang="en-AU" dirty="0">
                <a:solidFill>
                  <a:schemeClr val="tx1"/>
                </a:solidFill>
              </a:rPr>
              <a:t>evel description</a:t>
            </a:r>
            <a:endParaRPr lang="en-US" dirty="0">
              <a:solidFill>
                <a:schemeClr val="tx1"/>
              </a:solidFill>
            </a:endParaRPr>
          </a:p>
        </p:txBody>
      </p:sp>
      <p:sp>
        <p:nvSpPr>
          <p:cNvPr id="10" name="Content Placeholder 1">
            <a:extLst>
              <a:ext uri="{FF2B5EF4-FFF2-40B4-BE49-F238E27FC236}">
                <a16:creationId xmlns:a16="http://schemas.microsoft.com/office/drawing/2014/main" id="{7876EC7F-1366-438A-BE47-A8E6B0E67585}"/>
              </a:ext>
            </a:extLst>
          </p:cNvPr>
          <p:cNvSpPr txBox="1">
            <a:spLocks/>
          </p:cNvSpPr>
          <p:nvPr/>
        </p:nvSpPr>
        <p:spPr>
          <a:xfrm>
            <a:off x="324000" y="1159518"/>
            <a:ext cx="8493125" cy="5039749"/>
          </a:xfrm>
          <a:prstGeom prst="rect">
            <a:avLst/>
          </a:prstGeom>
        </p:spPr>
        <p:txBody>
          <a:bodyPr>
            <a:normAutofit fontScale="2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7200" dirty="0"/>
              <a:t>Year 1</a:t>
            </a:r>
          </a:p>
          <a:p>
            <a:pPr fontAlgn="auto">
              <a:spcAft>
                <a:spcPts val="0"/>
              </a:spcAft>
            </a:pPr>
            <a:r>
              <a:rPr lang="en-US" sz="4500" dirty="0"/>
              <a:t>The English curriculum is built around the 3 interrelated strands of Language, Literature and Literacy. Teaching and learning programs should balance and integrate all 3 strands. Together, the 3 strands focus on developing students’ knowledge, understanding and skills in listening, reading, viewing, speaking, writing and creating. Learning in English is recursive and cumulative, building on concepts, skills and processes developed in earlier years.</a:t>
            </a:r>
          </a:p>
          <a:p>
            <a:pPr fontAlgn="auto">
              <a:spcAft>
                <a:spcPts val="0"/>
              </a:spcAft>
            </a:pPr>
            <a:endParaRPr lang="en-US" sz="4500" dirty="0"/>
          </a:p>
          <a:p>
            <a:pPr fontAlgn="auto">
              <a:spcAft>
                <a:spcPts val="0"/>
              </a:spcAft>
            </a:pPr>
            <a:r>
              <a:rPr lang="en-US" sz="4500" dirty="0"/>
              <a:t>In Year 1, students learn that language is communicated in ways that meet the needs of diverse learners. They learn to interact with familiar audiences for different purposes.</a:t>
            </a:r>
          </a:p>
          <a:p>
            <a:pPr fontAlgn="auto">
              <a:spcAft>
                <a:spcPts val="0"/>
              </a:spcAft>
            </a:pPr>
            <a:endParaRPr lang="en-US" sz="4500" dirty="0"/>
          </a:p>
          <a:p>
            <a:pPr fontAlgn="auto">
              <a:spcAft>
                <a:spcPts val="0"/>
              </a:spcAft>
            </a:pPr>
            <a:r>
              <a:rPr lang="en-US" sz="4500" dirty="0"/>
              <a:t>Students engage with a variety of texts for enjoyment. They listen to, read and view spoken, written and multimodal texts. Texts may include picture books, various types of stories, rhyming verse, poetry, non-fiction, various types of information texts, short films and animations, dramatic performances, and texts used by students as models for constructing their own texts.</a:t>
            </a:r>
          </a:p>
          <a:p>
            <a:pPr fontAlgn="auto">
              <a:spcAft>
                <a:spcPts val="0"/>
              </a:spcAft>
            </a:pPr>
            <a:endParaRPr lang="en-US" sz="4500" dirty="0"/>
          </a:p>
          <a:p>
            <a:pPr fontAlgn="auto">
              <a:spcAft>
                <a:spcPts val="0"/>
              </a:spcAft>
            </a:pPr>
            <a:r>
              <a:rPr lang="en-US" sz="4500" dirty="0"/>
              <a:t>The range of literary texts for Foundation to Year 10 comprises the oral narrative traditions and literature of First Nations Australians, and classic and contemporary literature from wide-ranging Australian and world authors, including texts from and about Asia.</a:t>
            </a:r>
          </a:p>
          <a:p>
            <a:pPr fontAlgn="auto">
              <a:spcAft>
                <a:spcPts val="0"/>
              </a:spcAft>
            </a:pPr>
            <a:endParaRPr lang="en-US" sz="4500" dirty="0"/>
          </a:p>
          <a:p>
            <a:pPr fontAlgn="auto">
              <a:spcAft>
                <a:spcPts val="0"/>
              </a:spcAft>
            </a:pPr>
            <a:r>
              <a:rPr lang="en-US" sz="4500" dirty="0"/>
              <a:t>Year 1 students develop their reading in a text-rich environment through engagement with a range of texts. This range includes literature that expands and reflects their world and texts that support learning in English and across the curriculum. Some students will continue to </a:t>
            </a:r>
            <a:r>
              <a:rPr lang="en-US" sz="4500" dirty="0" err="1"/>
              <a:t>practise</a:t>
            </a:r>
            <a:r>
              <a:rPr lang="en-US" sz="4500" dirty="0"/>
              <a:t> their reading with decodable texts that align with phonic development. These texts systematically introduce words with grapheme–phoneme correspondences. Developing readers engage with authentic texts that support and extend them as independent readers. These texts include straightforward sequences of events and everyday happenings with </a:t>
            </a:r>
            <a:r>
              <a:rPr lang="en-US" sz="4500" dirty="0" err="1"/>
              <a:t>recognisably</a:t>
            </a:r>
            <a:r>
              <a:rPr lang="en-US" sz="4500" dirty="0"/>
              <a:t> realistic or imaginary characters. Informative texts, with illustrations and diagrams, present a small amount of new content about familiar topics of interest and topics being studied in other learning areas. These texts use a small range of language features including simple and compound sentences, some unfamiliar vocabulary, high frequency words and other words that need to be decoded using developing phonic knowledge.</a:t>
            </a:r>
          </a:p>
          <a:p>
            <a:pPr fontAlgn="auto">
              <a:spcAft>
                <a:spcPts val="0"/>
              </a:spcAft>
            </a:pPr>
            <a:endParaRPr lang="en-US" sz="4500" dirty="0"/>
          </a:p>
          <a:p>
            <a:pPr fontAlgn="auto">
              <a:spcAft>
                <a:spcPts val="0"/>
              </a:spcAft>
            </a:pPr>
            <a:r>
              <a:rPr lang="en-US" sz="4500" dirty="0"/>
              <a:t>Year 1 students create short texts whose purposes may be imaginative, informative and persuasive. These texts may explain simple procedures, recount real or imagined events or experiences, report and describe learning area content, retell stories, express opinions, and describe real or imagined people, places or things for an audience.</a:t>
            </a:r>
            <a:endParaRPr lang="en-AU" sz="4500" dirty="0"/>
          </a:p>
        </p:txBody>
      </p:sp>
      <p:sp>
        <p:nvSpPr>
          <p:cNvPr id="7" name="Left Arrow 4"/>
          <p:cNvSpPr/>
          <p:nvPr/>
        </p:nvSpPr>
        <p:spPr bwMode="auto">
          <a:xfrm>
            <a:off x="4072411" y="1107266"/>
            <a:ext cx="4907351"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r>
              <a:rPr lang="en-AU" sz="2800" dirty="0"/>
              <a:t>  P</a:t>
            </a:r>
            <a:r>
              <a:rPr lang="en-AU" sz="2800" dirty="0">
                <a:latin typeface="Arial" panose="020B0604020202020204" pitchFamily="34" charset="0"/>
                <a:cs typeface="Arial" panose="020B0604020202020204" pitchFamily="34" charset="0"/>
              </a:rPr>
              <a:t>–</a:t>
            </a:r>
            <a:r>
              <a:rPr lang="en-AU" sz="2800" dirty="0"/>
              <a:t>10 English</a:t>
            </a:r>
            <a:endParaRPr kumimoji="0" lang="en-AU" sz="2800" b="0" i="0" u="none" strike="noStrike" cap="none" normalizeH="0" baseline="0" dirty="0">
              <a:ln>
                <a:noFill/>
              </a:ln>
              <a:solidFill>
                <a:schemeClr val="tx1"/>
              </a:solidFill>
              <a:effectLst/>
            </a:endParaRPr>
          </a:p>
        </p:txBody>
      </p:sp>
      <p:sp>
        <p:nvSpPr>
          <p:cNvPr id="8" name="Left Arrow 4"/>
          <p:cNvSpPr/>
          <p:nvPr/>
        </p:nvSpPr>
        <p:spPr bwMode="auto">
          <a:xfrm>
            <a:off x="4572000" y="1898607"/>
            <a:ext cx="4407762"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  Year-level specific</a:t>
            </a:r>
            <a:endParaRPr kumimoji="0" lang="en-AU" sz="2800" b="0" i="0" u="none" strike="noStrike" cap="none" normalizeH="0" baseline="0" dirty="0">
              <a:ln>
                <a:noFill/>
              </a:ln>
              <a:solidFill>
                <a:schemeClr val="tx1"/>
              </a:solidFill>
              <a:effectLst/>
            </a:endParaRPr>
          </a:p>
        </p:txBody>
      </p:sp>
      <p:sp>
        <p:nvSpPr>
          <p:cNvPr id="9" name="Left Arrow 4"/>
          <p:cNvSpPr/>
          <p:nvPr/>
        </p:nvSpPr>
        <p:spPr bwMode="auto">
          <a:xfrm>
            <a:off x="4878249" y="3167740"/>
            <a:ext cx="4101513"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  Types of text</a:t>
            </a:r>
            <a:endParaRPr kumimoji="0" lang="en-AU"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6305182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QCAA cover slides">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20_nv.potx" id="{E795035C-21D9-4638-B4CD-C6BD843253E4}" vid="{5E560C44-7D7A-4ACA-9372-BB559EA6AF85}"/>
    </a:ext>
  </a:extLst>
</a:theme>
</file>

<file path=ppt/theme/theme2.xml><?xml version="1.0" encoding="utf-8"?>
<a:theme xmlns:a="http://schemas.openxmlformats.org/drawingml/2006/main" name="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potx" id="{E795035C-21D9-4638-B4CD-C6BD843253E4}" vid="{DD411755-E528-4E91-B6E2-8D8D76477B19}"/>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C42AC3DE-FACE-473B-AA3D-99E16FECAC7B}">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c92f0a8-4fbb-4e0a-8c5c-346c8475d8c3"/>
    <ds:schemaRef ds:uri="20c994ed-66fc-4ee5-8ec1-3b2cc50edcb4"/>
    <ds:schemaRef ds:uri="http://www.w3.org/XML/1998/namespace"/>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powerpoint_standard_4x3_CC_BY (1)</Template>
  <TotalTime>2630</TotalTime>
  <Words>4415</Words>
  <Application>Microsoft Office PowerPoint</Application>
  <PresentationFormat>On-screen Show (4:3)</PresentationFormat>
  <Paragraphs>376</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Arial,Sans-Serif</vt:lpstr>
      <vt:lpstr>Calibri</vt:lpstr>
      <vt:lpstr>Times New Roman</vt:lpstr>
      <vt:lpstr>QCAA cover slides</vt:lpstr>
      <vt:lpstr>QCAA content</vt:lpstr>
      <vt:lpstr>English</vt:lpstr>
      <vt:lpstr>Learning goals</vt:lpstr>
      <vt:lpstr>Three-dimensional curriculum</vt:lpstr>
      <vt:lpstr>Structure of the English learning area</vt:lpstr>
      <vt:lpstr>Rationale</vt:lpstr>
      <vt:lpstr>Aims</vt:lpstr>
      <vt:lpstr>Key considerations </vt:lpstr>
      <vt:lpstr>Year-by-year curriculum</vt:lpstr>
      <vt:lpstr>Level description</vt:lpstr>
      <vt:lpstr>Curriculum content</vt:lpstr>
      <vt:lpstr>Strands and sub-strands</vt:lpstr>
      <vt:lpstr>Achievement standards</vt:lpstr>
      <vt:lpstr>Key connections</vt:lpstr>
      <vt:lpstr>Three-dimensional curriculum:  General capabilities</vt:lpstr>
      <vt:lpstr>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Learning area overview - Prep–Year 10 Australian Curriculum Version 9.0</dc:title>
  <dc:creator>Queensland Curriculum and Assessment Authority</dc:creator>
  <cp:lastModifiedBy>John Gray</cp:lastModifiedBy>
  <cp:revision>136</cp:revision>
  <cp:lastPrinted>2020-03-04T01:44:12Z</cp:lastPrinted>
  <dcterms:created xsi:type="dcterms:W3CDTF">2021-09-21T04:37:19Z</dcterms:created>
  <dcterms:modified xsi:type="dcterms:W3CDTF">2024-05-28T05:47:29Z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ies>
</file>