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heme/themeOverride1.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5"/>
    <p:sldMasterId id="2147484022" r:id="rId6"/>
  </p:sldMasterIdLst>
  <p:notesMasterIdLst>
    <p:notesMasterId r:id="rId20"/>
  </p:notesMasterIdLst>
  <p:handoutMasterIdLst>
    <p:handoutMasterId r:id="rId21"/>
  </p:handoutMasterIdLst>
  <p:sldIdLst>
    <p:sldId id="533" r:id="rId7"/>
    <p:sldId id="530" r:id="rId8"/>
    <p:sldId id="532" r:id="rId9"/>
    <p:sldId id="515" r:id="rId10"/>
    <p:sldId id="537" r:id="rId11"/>
    <p:sldId id="538" r:id="rId12"/>
    <p:sldId id="493" r:id="rId13"/>
    <p:sldId id="428" r:id="rId14"/>
    <p:sldId id="529" r:id="rId15"/>
    <p:sldId id="522" r:id="rId16"/>
    <p:sldId id="463" r:id="rId17"/>
    <p:sldId id="437" r:id="rId18"/>
    <p:sldId id="539" r:id="rId19"/>
  </p:sldIdLst>
  <p:sldSz cx="9144000" cy="6858000" type="screen4x3"/>
  <p:notesSz cx="6807200" cy="9939338"/>
  <p:custDataLst>
    <p:tags r:id="rId22"/>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57">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Misson" initials="MM" lastIdx="5" clrIdx="0">
    <p:extLst/>
  </p:cmAuthor>
  <p:cmAuthor id="2" name="Robyn Whiting" initials="RW" lastIdx="1" clrIdx="1">
    <p:extLst/>
  </p:cmAuthor>
  <p:cmAuthor id="3" name="Virginia Ayliffe" initials="VA" lastIdx="1" clrIdx="2">
    <p:extLst/>
  </p:cmAuthor>
  <p:cmAuthor id="4" name="Helena Bond" initials="HB" lastIdx="3" clrIdx="3">
    <p:extLst/>
  </p:cmAuthor>
  <p:cmAuthor id="5" name="Brenda Kettle" initials="BK" lastIdx="25" clrIdx="4">
    <p:extLst>
      <p:ext uri="{19B8F6BF-5375-455C-9EA6-DF929625EA0E}">
        <p15:presenceInfo xmlns:p15="http://schemas.microsoft.com/office/powerpoint/2012/main" userId="S-1-5-21-2406935999-1983212525-3895035740-11155" providerId="AD"/>
      </p:ext>
    </p:extLst>
  </p:cmAuthor>
  <p:cmAuthor id="6" name="Baden Appleyard" initials="BA" lastIdx="2" clrIdx="5">
    <p:extLst>
      <p:ext uri="{19B8F6BF-5375-455C-9EA6-DF929625EA0E}">
        <p15:presenceInfo xmlns:p15="http://schemas.microsoft.com/office/powerpoint/2012/main" userId="S-1-5-21-2406935999-1983212525-3895035740-147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9A6"/>
    <a:srgbClr val="F4AE7A"/>
    <a:srgbClr val="ED7A23"/>
    <a:srgbClr val="B5B5B5"/>
    <a:srgbClr val="797979"/>
    <a:srgbClr val="9DA6C3"/>
    <a:srgbClr val="B2B8CF"/>
    <a:srgbClr val="C4CCDE"/>
    <a:srgbClr val="008885"/>
    <a:srgbClr val="14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1287" autoAdjust="0"/>
  </p:normalViewPr>
  <p:slideViewPr>
    <p:cSldViewPr>
      <p:cViewPr varScale="1">
        <p:scale>
          <a:sx n="93" d="100"/>
          <a:sy n="93" d="100"/>
        </p:scale>
        <p:origin x="1458" y="78"/>
      </p:cViewPr>
      <p:guideLst>
        <p:guide orient="horz" pos="413"/>
        <p:guide orient="horz" pos="4128"/>
        <p:guide orient="horz" pos="3158"/>
        <p:guide orient="horz" pos="3457"/>
        <p:guide orient="horz" pos="845"/>
        <p:guide pos="113"/>
        <p:guide pos="5556"/>
        <p:guide pos="204"/>
      </p:guideLst>
    </p:cSldViewPr>
  </p:slideViewPr>
  <p:outlineViewPr>
    <p:cViewPr>
      <p:scale>
        <a:sx n="33" d="100"/>
        <a:sy n="33" d="100"/>
      </p:scale>
      <p:origin x="0" y="-1836"/>
    </p:cViewPr>
  </p:outlineViewPr>
  <p:notesTextViewPr>
    <p:cViewPr>
      <p:scale>
        <a:sx n="3" d="2"/>
        <a:sy n="3" d="2"/>
      </p:scale>
      <p:origin x="0" y="0"/>
    </p:cViewPr>
  </p:notesTextViewPr>
  <p:sorterViewPr>
    <p:cViewPr>
      <p:scale>
        <a:sx n="97" d="100"/>
        <a:sy n="97" d="100"/>
      </p:scale>
      <p:origin x="0" y="-1104"/>
    </p:cViewPr>
  </p:sorterViewPr>
  <p:notesViewPr>
    <p:cSldViewPr>
      <p:cViewPr varScale="1">
        <p:scale>
          <a:sx n="80" d="100"/>
          <a:sy n="80" d="100"/>
        </p:scale>
        <p:origin x="3156" y="108"/>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lvl1pPr>
          </a:lstStyle>
          <a:p>
            <a:endParaRPr lang="en-AU" dirty="0"/>
          </a:p>
        </p:txBody>
      </p:sp>
      <p:sp>
        <p:nvSpPr>
          <p:cNvPr id="3" name="Date Placeholder 2"/>
          <p:cNvSpPr>
            <a:spLocks noGrp="1"/>
          </p:cNvSpPr>
          <p:nvPr>
            <p:ph type="dt" sz="quarter" idx="1"/>
          </p:nvPr>
        </p:nvSpPr>
        <p:spPr>
          <a:xfrm>
            <a:off x="3855839" y="1"/>
            <a:ext cx="2949787" cy="496967"/>
          </a:xfrm>
          <a:prstGeom prst="rect">
            <a:avLst/>
          </a:prstGeom>
        </p:spPr>
        <p:txBody>
          <a:bodyPr vert="horz" lIns="91434" tIns="45717" rIns="91434" bIns="45717" rtlCol="0"/>
          <a:lstStyle>
            <a:lvl1pPr algn="r">
              <a:defRPr sz="1200"/>
            </a:lvl1pPr>
          </a:lstStyle>
          <a:p>
            <a:fld id="{73D76A07-3D3D-4A68-AAD0-85CA8B587E22}" type="datetimeFigureOut">
              <a:rPr lang="en-AU" smtClean="0"/>
              <a:t>19/11/2020</a:t>
            </a:fld>
            <a:endParaRPr lang="en-AU" dirty="0"/>
          </a:p>
        </p:txBody>
      </p:sp>
      <p:sp>
        <p:nvSpPr>
          <p:cNvPr id="4" name="Footer Placeholder 3"/>
          <p:cNvSpPr>
            <a:spLocks noGrp="1"/>
          </p:cNvSpPr>
          <p:nvPr>
            <p:ph type="ftr" sz="quarter" idx="2"/>
          </p:nvPr>
        </p:nvSpPr>
        <p:spPr>
          <a:xfrm>
            <a:off x="1" y="9440647"/>
            <a:ext cx="2949787" cy="496967"/>
          </a:xfrm>
          <a:prstGeom prst="rect">
            <a:avLst/>
          </a:prstGeom>
        </p:spPr>
        <p:txBody>
          <a:bodyPr vert="horz" lIns="91434" tIns="45717" rIns="91434" bIns="45717"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9" y="9440647"/>
            <a:ext cx="2949787" cy="496967"/>
          </a:xfrm>
          <a:prstGeom prst="rect">
            <a:avLst/>
          </a:prstGeom>
        </p:spPr>
        <p:txBody>
          <a:bodyPr vert="horz" lIns="91434" tIns="45717" rIns="91434" bIns="45717" rtlCol="0" anchor="b"/>
          <a:lstStyle>
            <a:lvl1pPr algn="r">
              <a:defRPr sz="1200"/>
            </a:lvl1pPr>
          </a:lstStyle>
          <a:p>
            <a:fld id="{CD879660-3FBB-4DBB-87CB-9B72B2B6FFD8}" type="slidenum">
              <a:rPr lang="en-AU" smtClean="0"/>
              <a:t>‹#›</a:t>
            </a:fld>
            <a:endParaRPr lang="en-AU" dirty="0"/>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55839" y="1"/>
            <a:ext cx="2949787" cy="496967"/>
          </a:xfrm>
          <a:prstGeom prst="rect">
            <a:avLst/>
          </a:prstGeom>
        </p:spPr>
        <p:txBody>
          <a:bodyPr vert="horz" lIns="91434" tIns="45717" rIns="91434" bIns="45717" rtlCol="0"/>
          <a:lstStyle>
            <a:lvl1pPr algn="r">
              <a:defRPr sz="1200">
                <a:latin typeface="Arial" charset="0"/>
              </a:defRPr>
            </a:lvl1pPr>
          </a:lstStyle>
          <a:p>
            <a:pPr>
              <a:defRPr/>
            </a:pPr>
            <a:fld id="{5D80A888-D75A-4166-AD9D-7C4F06AF2060}" type="datetimeFigureOut">
              <a:rPr lang="en-AU"/>
              <a:pPr>
                <a:defRPr/>
              </a:pPr>
              <a:t>19/11/2020</a:t>
            </a:fld>
            <a:endParaRPr lang="en-AU"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4" tIns="45717" rIns="91434" bIns="45717" rtlCol="0" anchor="ctr"/>
          <a:lstStyle/>
          <a:p>
            <a:pPr lvl="0"/>
            <a:endParaRPr lang="en-AU" noProof="0"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34" tIns="45717" rIns="91434" bIns="4571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1" y="9440647"/>
            <a:ext cx="2949787" cy="496967"/>
          </a:xfrm>
          <a:prstGeom prst="rect">
            <a:avLst/>
          </a:prstGeom>
        </p:spPr>
        <p:txBody>
          <a:bodyPr vert="horz" lIns="91434" tIns="45717" rIns="91434" bIns="45717" rtlCol="0" anchor="b"/>
          <a:lstStyle>
            <a:lvl1pPr algn="l">
              <a:defRPr sz="1200">
                <a:latin typeface="Arial" charset="0"/>
              </a:defRPr>
            </a:lvl1pPr>
          </a:lstStyle>
          <a:p>
            <a:pPr>
              <a:defRPr/>
            </a:pPr>
            <a:endParaRPr lang="en-AU" dirty="0"/>
          </a:p>
        </p:txBody>
      </p:sp>
      <p:sp>
        <p:nvSpPr>
          <p:cNvPr id="7" name="Slide Number Placeholder 6"/>
          <p:cNvSpPr>
            <a:spLocks noGrp="1"/>
          </p:cNvSpPr>
          <p:nvPr>
            <p:ph type="sldNum" sz="quarter" idx="5"/>
          </p:nvPr>
        </p:nvSpPr>
        <p:spPr>
          <a:xfrm>
            <a:off x="3855839" y="9440647"/>
            <a:ext cx="2949787" cy="496967"/>
          </a:xfrm>
          <a:prstGeom prst="rect">
            <a:avLst/>
          </a:prstGeom>
        </p:spPr>
        <p:txBody>
          <a:bodyPr vert="horz" lIns="91434" tIns="45717" rIns="91434" bIns="45717" rtlCol="0" anchor="b"/>
          <a:lstStyle>
            <a:lvl1pPr algn="r">
              <a:defRPr sz="1200">
                <a:latin typeface="Arial" charset="0"/>
              </a:defRPr>
            </a:lvl1pPr>
          </a:lstStyle>
          <a:p>
            <a:pPr>
              <a:defRPr/>
            </a:pPr>
            <a:fld id="{7DC8D554-20BD-45E3-8F8F-C854CD9EEC52}" type="slidenum">
              <a:rPr lang="en-AU"/>
              <a:pPr>
                <a:defRPr/>
              </a:pPr>
              <a:t>‹#›</a:t>
            </a:fld>
            <a:endParaRPr lang="en-AU" dirty="0"/>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ustraliancurriculum.edu.au/resources/national-literacy-and-numeracy-learning-progressi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pofai.edu.au/media/jjsazrlm/national-numeracy-learning-progression-v3-for-publicatio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ustraliancurriculum.edu.au/f-10-curriculum/general-capabilities/numerac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ustraliancurriculum.edu.au/resources/national-literacy-and-numeracy-learning-progressio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ustraliancurriculum.edu.au/resources/national-literacy-and-numeracy-learning-progressions/version-3-of-national-literacy-and-numeracy-learning-progressio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pofai.edu.au/media/jjsazrlm/national-numeracy-learning-progression-v3-for-publication.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pofai.edu.au/media/jjsazrlm/national-numeracy-learning-progression-v3-for-publicat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 presentation adds detail about the National Numeracy Learning Progression. It is useful to have seen or presented the ‘National Literacy and Numeracy Learning Progressions: Overview’ presentation before engaging with this resource.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following slides and notes provide information about Version 3 of the National Numeracy Learning Progression, a resource available on the Australian Curriculum website that teachers and schools may choose to use.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hlinkClick r:id="rId3"/>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Website: </a:t>
            </a:r>
            <a:r>
              <a:rPr lang="en-US" dirty="0">
                <a:hlinkClick r:id="rId3"/>
              </a:rPr>
              <a:t>www.australiancurriculum.edu.au/resources/national-literacy-and-numeracy-learning-progressions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dirty="0"/>
          </a:p>
        </p:txBody>
      </p:sp>
    </p:spTree>
    <p:extLst>
      <p:ext uri="{BB962C8B-B14F-4D97-AF65-F5344CB8AC3E}">
        <p14:creationId xmlns:p14="http://schemas.microsoft.com/office/powerpoint/2010/main" val="2006386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Clip source: </a:t>
            </a:r>
            <a:r>
              <a:rPr lang="en-AU" sz="1200" u="none" strike="noStrike" kern="1200" dirty="0">
                <a:solidFill>
                  <a:schemeClr val="tx1"/>
                </a:solidFill>
                <a:effectLst/>
                <a:latin typeface="+mn-lt"/>
                <a:ea typeface="+mn-ea"/>
                <a:cs typeface="+mn-cs"/>
                <a:hlinkClick r:id="rId3"/>
              </a:rPr>
              <a:t>www.lpofai.edu.au/media/jjsazrlm/national-numeracy-learning-progression-v3-for-publication.pdf</a:t>
            </a:r>
            <a:endParaRPr lang="en-AU"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This slide provides an example of the Numeracy Learning Progression.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The example sits within the element: Number sense and algebra.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And is drawn from the sub-element: Counting processes.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Sub-element levels are identified by initials of the sub-element name followed by ascending numbers.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Indicators within a level are non-hierarchical.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Sub-headings are used to group related indicators.</a:t>
            </a: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As the PowerPoint progresses, annotations appear.</a:t>
            </a:r>
            <a:r>
              <a:rPr lang="en-AU" b="1" dirty="0"/>
              <a:t> </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D7B416-5784-4422-A111-C0E08690228B}"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12420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Teachers are encouraged to draw on a diverse range of learning experiences to make holistic judgments about students’ levels in the Numeracy Learning Progression. Teachers may consider the elements and sub-elements in determining what steps should be taken next to support a student’s numeracy progression. </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D7B416-5784-4422-A111-C0E08690228B}"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484027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12</a:t>
            </a:fld>
            <a:endParaRPr lang="en-AU" dirty="0"/>
          </a:p>
        </p:txBody>
      </p:sp>
    </p:spTree>
    <p:extLst>
      <p:ext uri="{BB962C8B-B14F-4D97-AF65-F5344CB8AC3E}">
        <p14:creationId xmlns:p14="http://schemas.microsoft.com/office/powerpoint/2010/main" val="418021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kern="1200" baseline="0" dirty="0">
              <a:solidFill>
                <a:srgbClr val="FF0000"/>
              </a:solidFill>
              <a:effectLst/>
              <a:latin typeface="+mn-lt"/>
              <a:ea typeface="+mn-ea"/>
              <a:cs typeface="+mn-cs"/>
            </a:endParaRPr>
          </a:p>
          <a:p>
            <a:pPr marL="171450" lvl="0" indent="-171450">
              <a:lnSpc>
                <a:spcPct val="100000"/>
              </a:lnSpc>
              <a:spcBef>
                <a:spcPts val="600"/>
              </a:spcBef>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38003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Numeracy is explicit and foregrounded in the Mathematics curriculum more than in other learning areas. The Mathematics curriculum provides the opportunity to apply mathematical understanding and skills in context, in other learning areas and in real-world contexts. In addition, all Australian Curriculum learning areas require the application and development of discipline-specific numeracy skills.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‘In the Australian Curriculum, students become numerate as they develop the knowledge and skills to use mathematics confidently across other learning areas at school and in their lives more broadly. Numeracy encompasses the knowledge, skills, behaviours and dispositions that students need to use mathematics in a wide range of situations. It involves students recognising and understanding the role of mathematics in the world and having the dispositions and capacities to use mathematical knowledge and skills purposefully.’ </a:t>
            </a:r>
            <a:r>
              <a:rPr lang="en-US" dirty="0">
                <a:hlinkClick r:id="rId3"/>
              </a:rPr>
              <a:t>www.australiancurriculum.edu.au/f-10-curriculum/general-capabilities/numeracy</a:t>
            </a:r>
            <a:endParaRPr lang="en-AU"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a:t>
            </a:fld>
            <a:endParaRPr lang="en-AU" dirty="0"/>
          </a:p>
        </p:txBody>
      </p:sp>
    </p:spTree>
    <p:extLst>
      <p:ext uri="{BB962C8B-B14F-4D97-AF65-F5344CB8AC3E}">
        <p14:creationId xmlns:p14="http://schemas.microsoft.com/office/powerpoint/2010/main" val="295618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Australian Curriculum offers multiple opportunities, across learning areas, to support students’ development of numeracy. This slide identifies the connections between the Australian Curriculum and other resources.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learning areas’ content descriptions specify a sequence of development of knowledge, understanding and skills.</a:t>
            </a:r>
            <a:endParaRPr lang="en-US"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For each learning area, the numeracy continuum identifies opportunities to build numeracy into teaching and learning. The suggestions for numeracy learning are identified by a symbol underneath the content descriptions that can be clicked to reveal a drop-down list of relevant numeracy teaching and learning opportunities. The numeracy continuum describes what can reasonably be expected of students at particular year levels. </a:t>
            </a:r>
          </a:p>
          <a:p>
            <a:r>
              <a:rPr lang="en-A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National Numeracy Learning Progression describes, in detail, the steps of numeracy development. These steps are not organised by learning area, content, year levels or stages of schooling. </a:t>
            </a:r>
            <a:endParaRPr lang="en-US" sz="1200" kern="1200" dirty="0">
              <a:solidFill>
                <a:schemeClr val="tx1"/>
              </a:solidFill>
              <a:effectLst/>
              <a:latin typeface="+mn-lt"/>
              <a:ea typeface="+mn-ea"/>
              <a:cs typeface="+mn-cs"/>
            </a:endParaRPr>
          </a:p>
          <a:p>
            <a:pPr marL="457200" indent="-457200">
              <a:buFont typeface="Arial" panose="020B0604020202020204" pitchFamily="34" charset="0"/>
              <a:buChar char="•"/>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a:t>
            </a:fld>
            <a:endParaRPr lang="en-AU" dirty="0"/>
          </a:p>
        </p:txBody>
      </p:sp>
    </p:spTree>
    <p:extLst>
      <p:ext uri="{BB962C8B-B14F-4D97-AF65-F5344CB8AC3E}">
        <p14:creationId xmlns:p14="http://schemas.microsoft.com/office/powerpoint/2010/main" val="384538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Clip source: </a:t>
            </a:r>
            <a:r>
              <a:rPr lang="en-US" dirty="0">
                <a:hlinkClick r:id="rId3"/>
              </a:rPr>
              <a:t>https://australiancurriculum.edu.au/resources/national-literacy-and-numeracy-learning-progressions</a:t>
            </a:r>
            <a:endParaRPr lang="en-AU" sz="1200" b="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On the National Literacy and Numeracy Learning Progressions page, you will find links to both Version 2 and the newly refined Version 3 of the progressions. This allows interested schools and jurisdictions to access Version 3 and also provides a transition time for those currently using Version 2 of the progressions.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a:t>
            </a:fld>
            <a:endParaRPr lang="en-AU" dirty="0"/>
          </a:p>
        </p:txBody>
      </p:sp>
    </p:spTree>
    <p:extLst>
      <p:ext uri="{BB962C8B-B14F-4D97-AF65-F5344CB8AC3E}">
        <p14:creationId xmlns:p14="http://schemas.microsoft.com/office/powerpoint/2010/main" val="943709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Clip source: </a:t>
            </a:r>
            <a:r>
              <a:rPr lang="en-AU" sz="1200" u="none" strike="noStrike" kern="1200" dirty="0">
                <a:solidFill>
                  <a:schemeClr val="tx1"/>
                </a:solidFill>
                <a:effectLst/>
                <a:latin typeface="+mn-lt"/>
                <a:ea typeface="+mn-ea"/>
                <a:cs typeface="+mn-cs"/>
                <a:hlinkClick r:id="rId3"/>
              </a:rPr>
              <a:t>www.australiancurriculum.edu.au/resources/national-literacy-and-numeracy-learning-progressions/version-3-of-national-literacy-and-numeracy-learning-progressions</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Version 3 of the </a:t>
            </a:r>
            <a:r>
              <a:rPr lang="en-AU" sz="1200" kern="1200" dirty="0">
                <a:solidFill>
                  <a:schemeClr val="tx1"/>
                </a:solidFill>
                <a:effectLst/>
                <a:latin typeface="+mn-lt"/>
                <a:ea typeface="+mn-ea"/>
                <a:cs typeface="+mn-cs"/>
              </a:rPr>
              <a:t>National Literacy and Numeracy Learning Progressions</a:t>
            </a:r>
            <a:r>
              <a:rPr lang="en-US" sz="1200" b="0" i="0" kern="1200" dirty="0">
                <a:solidFill>
                  <a:schemeClr val="tx1"/>
                </a:solidFill>
                <a:effectLst/>
                <a:latin typeface="+mn-lt"/>
                <a:ea typeface="+mn-ea"/>
                <a:cs typeface="+mn-cs"/>
              </a:rPr>
              <a:t> was </a:t>
            </a:r>
            <a:r>
              <a:rPr lang="en-US" sz="1200" b="0" i="0" kern="1200" dirty="0" err="1">
                <a:solidFill>
                  <a:schemeClr val="tx1"/>
                </a:solidFill>
                <a:effectLst/>
                <a:latin typeface="+mn-lt"/>
                <a:ea typeface="+mn-ea"/>
                <a:cs typeface="+mn-cs"/>
              </a:rPr>
              <a:t>finalised</a:t>
            </a:r>
            <a:r>
              <a:rPr lang="en-US" sz="1200" b="0" i="0" kern="1200" dirty="0">
                <a:solidFill>
                  <a:schemeClr val="tx1"/>
                </a:solidFill>
                <a:effectLst/>
                <a:latin typeface="+mn-lt"/>
                <a:ea typeface="+mn-ea"/>
                <a:cs typeface="+mn-cs"/>
              </a:rPr>
              <a:t> at the start of 2020 and is the basis of this presentation.</a:t>
            </a:r>
          </a:p>
          <a:p>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 frequently asked questions document is also available for additional information.</a:t>
            </a:r>
          </a:p>
          <a:p>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a:t>
            </a:fld>
            <a:endParaRPr lang="en-AU" dirty="0"/>
          </a:p>
        </p:txBody>
      </p:sp>
    </p:spTree>
    <p:extLst>
      <p:ext uri="{BB962C8B-B14F-4D97-AF65-F5344CB8AC3E}">
        <p14:creationId xmlns:p14="http://schemas.microsoft.com/office/powerpoint/2010/main" val="363430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Clip source: </a:t>
            </a:r>
            <a:r>
              <a:rPr lang="en-AU" sz="1200" u="none" strike="noStrike" kern="1200" dirty="0">
                <a:solidFill>
                  <a:schemeClr val="tx1"/>
                </a:solidFill>
                <a:effectLst/>
                <a:latin typeface="+mn-lt"/>
                <a:ea typeface="+mn-ea"/>
                <a:cs typeface="+mn-cs"/>
                <a:hlinkClick r:id="rId3"/>
              </a:rPr>
              <a:t>www.lpofai.edu.au/media/jjsazrlm/national-numeracy-learning-progression-v3-for-publication.pdf</a:t>
            </a:r>
            <a:endParaRPr lang="en-AU" sz="1200" kern="1200" dirty="0">
              <a:solidFill>
                <a:schemeClr val="tx1"/>
              </a:solidFill>
              <a:effectLst/>
              <a:latin typeface="+mn-lt"/>
              <a:ea typeface="+mn-ea"/>
              <a:cs typeface="+mn-cs"/>
            </a:endParaRPr>
          </a:p>
          <a:p>
            <a:endParaRPr lang="en-US" dirty="0"/>
          </a:p>
          <a:p>
            <a:r>
              <a:rPr lang="en-US" dirty="0"/>
              <a:t>Version 3 of the National Numeracy Learning Progression </a:t>
            </a:r>
            <a:r>
              <a:rPr lang="en-US" sz="1200" b="0" i="0" kern="1200" dirty="0">
                <a:solidFill>
                  <a:schemeClr val="tx1"/>
                </a:solidFill>
                <a:effectLst/>
                <a:latin typeface="+mn-lt"/>
                <a:ea typeface="+mn-ea"/>
                <a:cs typeface="+mn-cs"/>
              </a:rPr>
              <a:t>is currently available as a PDF. It is planned that Version 3 of the progressions will be incorporated into the Australian Curriculum website upgrade, once the Australian Curriculum review is </a:t>
            </a:r>
            <a:r>
              <a:rPr lang="en-US" sz="1200" b="0" i="0" kern="1200" dirty="0" err="1">
                <a:solidFill>
                  <a:schemeClr val="tx1"/>
                </a:solidFill>
                <a:effectLst/>
                <a:latin typeface="+mn-lt"/>
                <a:ea typeface="+mn-ea"/>
                <a:cs typeface="+mn-cs"/>
              </a:rPr>
              <a:t>finalised</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dirty="0"/>
              <a:t>Version 3 refinements include:</a:t>
            </a:r>
          </a:p>
          <a:p>
            <a:pPr marL="171450" indent="-171450">
              <a:buFont typeface="Arial" panose="020B0604020202020204" pitchFamily="34" charset="0"/>
              <a:buChar char="•"/>
            </a:pPr>
            <a:r>
              <a:rPr lang="en-US" dirty="0"/>
              <a:t>reorganisation of sub-elements for clarity of progression sequence</a:t>
            </a:r>
          </a:p>
          <a:p>
            <a:pPr marL="171450" indent="-171450">
              <a:buFont typeface="Arial" panose="020B0604020202020204" pitchFamily="34" charset="0"/>
              <a:buChar char="•"/>
            </a:pPr>
            <a:r>
              <a:rPr lang="en-US" dirty="0"/>
              <a:t>systematic representation of skill development across levels</a:t>
            </a:r>
          </a:p>
          <a:p>
            <a:pPr marL="171450" indent="-171450">
              <a:buFont typeface="Arial" panose="020B0604020202020204" pitchFamily="34" charset="0"/>
              <a:buChar char="•"/>
            </a:pPr>
            <a:r>
              <a:rPr lang="en-US" dirty="0"/>
              <a:t>consistent use of terminology</a:t>
            </a:r>
          </a:p>
          <a:p>
            <a:pPr marL="171450" indent="-171450">
              <a:buFont typeface="Arial" panose="020B0604020202020204" pitchFamily="34" charset="0"/>
              <a:buChar char="•"/>
            </a:pPr>
            <a:r>
              <a:rPr lang="en-US" dirty="0"/>
              <a:t>greater clarity of indicators and examples</a:t>
            </a:r>
          </a:p>
          <a:p>
            <a:pPr marL="171450" indent="-171450">
              <a:buFont typeface="Arial" panose="020B0604020202020204" pitchFamily="34" charset="0"/>
              <a:buChar char="•"/>
            </a:pPr>
            <a:r>
              <a:rPr lang="en-US" dirty="0"/>
              <a:t>additional content to cover identified gaps.</a:t>
            </a: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6</a:t>
            </a:fld>
            <a:endParaRPr lang="en-AU" dirty="0"/>
          </a:p>
        </p:txBody>
      </p:sp>
    </p:spTree>
    <p:extLst>
      <p:ext uri="{BB962C8B-B14F-4D97-AF65-F5344CB8AC3E}">
        <p14:creationId xmlns:p14="http://schemas.microsoft.com/office/powerpoint/2010/main" val="1120283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7</a:t>
            </a:fld>
            <a:endParaRPr lang="en-AU" dirty="0"/>
          </a:p>
        </p:txBody>
      </p:sp>
    </p:spTree>
    <p:extLst>
      <p:ext uri="{BB962C8B-B14F-4D97-AF65-F5344CB8AC3E}">
        <p14:creationId xmlns:p14="http://schemas.microsoft.com/office/powerpoint/2010/main" val="1480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Clip source: </a:t>
            </a:r>
            <a:r>
              <a:rPr lang="en-AU" sz="1200" u="none" strike="noStrike" kern="1200" dirty="0">
                <a:solidFill>
                  <a:schemeClr val="tx1"/>
                </a:solidFill>
                <a:effectLst/>
                <a:latin typeface="+mn-lt"/>
                <a:ea typeface="+mn-ea"/>
                <a:cs typeface="+mn-cs"/>
                <a:hlinkClick r:id="rId3"/>
              </a:rPr>
              <a:t>www.lpofai.edu.au/media/jjsazrlm/national-numeracy-learning-progression-v3-for-publication.pdf</a:t>
            </a:r>
            <a:endParaRPr lang="en-AU" sz="1200" kern="1200" dirty="0">
              <a:solidFill>
                <a:schemeClr val="tx1"/>
              </a:solidFill>
              <a:effectLst/>
              <a:latin typeface="+mn-lt"/>
              <a:ea typeface="+mn-ea"/>
              <a:cs typeface="+mn-cs"/>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are common structural and </a:t>
            </a:r>
            <a:r>
              <a:rPr lang="en-US" dirty="0" err="1"/>
              <a:t>organisational</a:t>
            </a:r>
            <a:r>
              <a:rPr lang="en-US" dirty="0"/>
              <a:t> features in the National Literacy and Numeracy Learning Progressions. The largest structural unit is an element, and there are three in the Numeracy Learning Progression: </a:t>
            </a:r>
            <a:r>
              <a:rPr lang="en-US" sz="1200" b="1" kern="1200" dirty="0">
                <a:solidFill>
                  <a:schemeClr val="tx1"/>
                </a:solidFill>
                <a:effectLst/>
                <a:latin typeface="+mn-lt"/>
                <a:ea typeface="+mn-ea"/>
                <a:cs typeface="+mn-cs"/>
              </a:rPr>
              <a:t>number sense and algebra</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measurement and geometry</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statistics and probability</a:t>
            </a:r>
            <a:r>
              <a:rPr lang="en-AU" sz="1200" kern="1200" dirty="0">
                <a:solidFill>
                  <a:schemeClr val="tx1"/>
                </a:solidFill>
                <a:effectLst/>
                <a:latin typeface="+mn-lt"/>
                <a:ea typeface="+mn-ea"/>
                <a:cs typeface="+mn-cs"/>
              </a:rPr>
              <a:t>. These elements </a:t>
            </a:r>
            <a:r>
              <a:rPr lang="en-US" dirty="0"/>
              <a:t>are further divided into fourteen sub-elements, which are populated with indicators. </a:t>
            </a:r>
            <a:r>
              <a:rPr lang="en-US" b="1" dirty="0"/>
              <a:t>Indicators</a:t>
            </a:r>
            <a:r>
              <a:rPr lang="en-US" dirty="0"/>
              <a:t> within a sub-element are grouped together to form developmental levels. </a:t>
            </a:r>
          </a:p>
          <a:p>
            <a:endParaRPr lang="en-US" b="1" dirty="0"/>
          </a:p>
          <a:p>
            <a:r>
              <a:rPr lang="en-AU" sz="1200" kern="1200" dirty="0">
                <a:solidFill>
                  <a:schemeClr val="tx1"/>
                </a:solidFill>
                <a:effectLst/>
                <a:latin typeface="+mn-lt"/>
                <a:ea typeface="+mn-ea"/>
                <a:cs typeface="+mn-cs"/>
              </a:rPr>
              <a:t>This graphic shows the structure of the Numeracy Learning Progression. It can be found online in the National Numeracy Learning Progression PDF under the heading: </a:t>
            </a:r>
            <a:r>
              <a:rPr lang="en-AU" sz="1200" b="1" kern="1200" dirty="0">
                <a:solidFill>
                  <a:schemeClr val="tx1"/>
                </a:solidFill>
                <a:effectLst/>
                <a:latin typeface="+mn-lt"/>
                <a:ea typeface="+mn-ea"/>
                <a:cs typeface="+mn-cs"/>
              </a:rPr>
              <a:t>How is the National Numeracy Learning Progression structured? </a:t>
            </a:r>
            <a:r>
              <a:rPr lang="en-AU" sz="1200" b="0" kern="1200" dirty="0">
                <a:solidFill>
                  <a:schemeClr val="tx1"/>
                </a:solidFill>
                <a:effectLst/>
                <a:latin typeface="+mn-lt"/>
                <a:ea typeface="+mn-ea"/>
                <a:cs typeface="+mn-cs"/>
              </a:rPr>
              <a:t>(p. 5)</a:t>
            </a:r>
            <a:br>
              <a:rPr lang="en-AU" sz="1200" b="1"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8</a:t>
            </a:fld>
            <a:endParaRPr lang="en-AU" dirty="0"/>
          </a:p>
        </p:txBody>
      </p:sp>
    </p:spTree>
    <p:extLst>
      <p:ext uri="{BB962C8B-B14F-4D97-AF65-F5344CB8AC3E}">
        <p14:creationId xmlns:p14="http://schemas.microsoft.com/office/powerpoint/2010/main" val="2717457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table of the elements (which provide a holistic view of numeracy) and the sub-elements (which represent evidence-based aspects of numeracy development).</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D7B416-5784-4422-A111-C0E08690228B}"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99231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hyperlink" Target="http://www.lpofai.edu.au/media/kw2lslug/national-literacy-learning-progression-v3-for-publication.pdf" TargetMode="Externa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30979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2800">
                <a:solidFill>
                  <a:schemeClr val="tx2"/>
                </a:solidFill>
              </a:defRPr>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2800"/>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295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8" name="Picture 5"/>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a:extLst>
              <a:ext uri="{FF2B5EF4-FFF2-40B4-BE49-F238E27FC236}">
                <a16:creationId xmlns:a16="http://schemas.microsoft.com/office/drawing/2014/main" id="{305DF8C8-B3D1-4960-B708-0333BE46AE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4" name="Rectangle 3">
            <a:extLst>
              <a:ext uri="{FF2B5EF4-FFF2-40B4-BE49-F238E27FC236}">
                <a16:creationId xmlns:a16="http://schemas.microsoft.com/office/drawing/2014/main" id="{5B3C29C3-80A6-4756-8552-D9DEB00973CA}"/>
              </a:ext>
            </a:extLst>
          </p:cNvPr>
          <p:cNvSpPr/>
          <p:nvPr userDrawn="1"/>
        </p:nvSpPr>
        <p:spPr>
          <a:xfrm>
            <a:off x="3543481" y="3244334"/>
            <a:ext cx="2057038" cy="369332"/>
          </a:xfrm>
          <a:prstGeom prst="rect">
            <a:avLst/>
          </a:prstGeom>
        </p:spPr>
        <p:txBody>
          <a:bodyPr wrap="none">
            <a:spAutoFit/>
          </a:bodyPr>
          <a:lstStyle/>
          <a:p>
            <a:r>
              <a:rPr lang="en-AU" sz="1800" u="none" strike="noStrike" kern="1200" dirty="0">
                <a:solidFill>
                  <a:schemeClr val="tx1"/>
                </a:solidFill>
                <a:effectLst/>
                <a:latin typeface="Arial" charset="0"/>
                <a:ea typeface="+mn-ea"/>
                <a:cs typeface="+mn-cs"/>
                <a:hlinkClick r:id="rId5"/>
              </a:rPr>
              <a:t>www.lpofai.edu.au</a:t>
            </a:r>
            <a:endParaRPr lang="en-AU" dirty="0"/>
          </a:p>
        </p:txBody>
      </p:sp>
    </p:spTree>
    <p:extLst>
      <p:ext uri="{BB962C8B-B14F-4D97-AF65-F5344CB8AC3E}">
        <p14:creationId xmlns:p14="http://schemas.microsoft.com/office/powerpoint/2010/main" val="477644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pic>
        <p:nvPicPr>
          <p:cNvPr id="6" name="Picture 5">
            <a:extLst>
              <a:ext uri="{FF2B5EF4-FFF2-40B4-BE49-F238E27FC236}">
                <a16:creationId xmlns:a16="http://schemas.microsoft.com/office/drawing/2014/main" id="{D5C3D647-A11A-4F80-803E-DF503B04BCF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0" y="6124957"/>
            <a:ext cx="9144000" cy="80924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4F5FACF-ECF4-4674-A974-2E0266BF54C8}"/>
              </a:ext>
            </a:extLst>
          </p:cNvPr>
          <p:cNvCxnSpPr/>
          <p:nvPr userDrawn="1"/>
        </p:nvCxnSpPr>
        <p:spPr bwMode="auto">
          <a:xfrm>
            <a:off x="0" y="25200"/>
            <a:ext cx="9144000"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1" r:id="rId1"/>
    <p:sldLayoutId id="2147483823" r:id="rId2"/>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4023983745"/>
      </p:ext>
    </p:extLst>
  </p:cSld>
  <p:clrMap bg1="lt1" tx1="dk1" bg2="lt2" tx2="dk2" accent1="accent1" accent2="accent2" accent3="accent3" accent4="accent4" accent5="accent5" accent6="accent6" hlink="hlink" folHlink="folHlink"/>
  <p:sldLayoutIdLst>
    <p:sldLayoutId id="2147484023"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hyperlink" Target="https://australiancurriculum.edu.au/resources/national-literacy-and-numeracy-learning-progression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australiancurriculum.edu.au/copyright-and-terms-of-use" TargetMode="External"/><Relationship Id="rId3" Type="http://schemas.openxmlformats.org/officeDocument/2006/relationships/hyperlink" Target="https://www.qcaa.qld.edu.au/copyright"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443" y="4273029"/>
            <a:ext cx="8603779" cy="1728341"/>
          </a:xfrm>
        </p:spPr>
        <p:txBody>
          <a:bodyPr>
            <a:normAutofit fontScale="90000"/>
          </a:bodyPr>
          <a:lstStyle/>
          <a:p>
            <a:r>
              <a:rPr lang="en-US" dirty="0"/>
              <a:t>National Numeracy Learning Progression</a:t>
            </a:r>
            <a:br>
              <a:rPr lang="en-AU" dirty="0"/>
            </a:br>
            <a:endParaRPr lang="en-AU" dirty="0"/>
          </a:p>
        </p:txBody>
      </p:sp>
      <p:sp>
        <p:nvSpPr>
          <p:cNvPr id="3" name="Vertical Text Placeholder 5">
            <a:extLst>
              <a:ext uri="{FF2B5EF4-FFF2-40B4-BE49-F238E27FC236}">
                <a16:creationId xmlns:a16="http://schemas.microsoft.com/office/drawing/2014/main" id="{A1FB3B28-0FD9-475B-85D3-FE90AE737628}"/>
              </a:ext>
            </a:extLst>
          </p:cNvPr>
          <p:cNvSpPr txBox="1">
            <a:spLocks/>
          </p:cNvSpPr>
          <p:nvPr/>
        </p:nvSpPr>
        <p:spPr>
          <a:xfrm rot="10800000">
            <a:off x="8705031" y="5373215"/>
            <a:ext cx="144015" cy="618004"/>
          </a:xfrm>
          <a:prstGeom prst="rect">
            <a:avLst/>
          </a:prstGeom>
        </p:spPr>
        <p:txBody>
          <a:bodyPr vert="eaVert">
            <a:noAutofit/>
          </a:bodyPr>
          <a:lstStyle>
            <a:lvl1pPr marL="0" indent="0" algn="l" defTabSz="914400" rtl="0" eaLnBrk="1" latinLnBrk="0" hangingPunct="1">
              <a:spcBef>
                <a:spcPts val="0"/>
              </a:spcBef>
              <a:buFontTx/>
              <a:buNone/>
              <a:defRPr sz="500" b="0" kern="1200">
                <a:solidFill>
                  <a:srgbClr val="80808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t>201030</a:t>
            </a:r>
            <a:endParaRPr lang="en-AU" dirty="0"/>
          </a:p>
        </p:txBody>
      </p:sp>
    </p:spTree>
    <p:custDataLst>
      <p:tags r:id="rId1"/>
    </p:custDataLst>
    <p:extLst>
      <p:ext uri="{BB962C8B-B14F-4D97-AF65-F5344CB8AC3E}">
        <p14:creationId xmlns:p14="http://schemas.microsoft.com/office/powerpoint/2010/main" val="426648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7D24132-51DF-46FC-AB04-C0CF77A3C2B4}"/>
              </a:ext>
            </a:extLst>
          </p:cNvPr>
          <p:cNvPicPr>
            <a:picLocks noChangeAspect="1"/>
          </p:cNvPicPr>
          <p:nvPr/>
        </p:nvPicPr>
        <p:blipFill>
          <a:blip r:embed="rId4"/>
          <a:stretch>
            <a:fillRect/>
          </a:stretch>
        </p:blipFill>
        <p:spPr>
          <a:xfrm>
            <a:off x="1012914" y="1063587"/>
            <a:ext cx="6988086" cy="5322466"/>
          </a:xfrm>
          <a:prstGeom prst="rect">
            <a:avLst/>
          </a:prstGeom>
        </p:spPr>
      </p:pic>
      <p:sp>
        <p:nvSpPr>
          <p:cNvPr id="2" name="Title 1">
            <a:extLst>
              <a:ext uri="{FF2B5EF4-FFF2-40B4-BE49-F238E27FC236}">
                <a16:creationId xmlns:a16="http://schemas.microsoft.com/office/drawing/2014/main" id="{E66D0107-3718-40AA-A0DA-DCD7BD4F8B0D}"/>
              </a:ext>
            </a:extLst>
          </p:cNvPr>
          <p:cNvSpPr>
            <a:spLocks noGrp="1"/>
          </p:cNvSpPr>
          <p:nvPr>
            <p:ph type="title"/>
          </p:nvPr>
        </p:nvSpPr>
        <p:spPr/>
        <p:txBody>
          <a:bodyPr/>
          <a:lstStyle/>
          <a:p>
            <a:r>
              <a:rPr lang="en-AU" dirty="0"/>
              <a:t>Example</a:t>
            </a:r>
            <a:endParaRPr lang="en-US" dirty="0"/>
          </a:p>
        </p:txBody>
      </p:sp>
      <p:sp>
        <p:nvSpPr>
          <p:cNvPr id="3" name="Content Placeholder 2">
            <a:extLst>
              <a:ext uri="{FF2B5EF4-FFF2-40B4-BE49-F238E27FC236}">
                <a16:creationId xmlns:a16="http://schemas.microsoft.com/office/drawing/2014/main" id="{3BDB74D8-9AC3-40C6-A70F-D91C1045B4CB}"/>
              </a:ext>
            </a:extLst>
          </p:cNvPr>
          <p:cNvSpPr>
            <a:spLocks noGrp="1"/>
          </p:cNvSpPr>
          <p:nvPr>
            <p:ph idx="1"/>
          </p:nvPr>
        </p:nvSpPr>
        <p:spPr/>
        <p:txBody>
          <a:bodyPr/>
          <a:lstStyle/>
          <a:p>
            <a:endParaRPr lang="en-US" dirty="0"/>
          </a:p>
          <a:p>
            <a:endParaRPr lang="en-US" dirty="0"/>
          </a:p>
          <a:p>
            <a:endParaRPr lang="en-US" dirty="0"/>
          </a:p>
          <a:p>
            <a:endParaRPr lang="en-AU" b="1" dirty="0"/>
          </a:p>
          <a:p>
            <a:endParaRPr lang="en-AU" dirty="0"/>
          </a:p>
        </p:txBody>
      </p:sp>
      <p:sp>
        <p:nvSpPr>
          <p:cNvPr id="4" name="Slide Number Placehold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B80C5D6-B7CC-47CA-9093-0242F7B675F0}" type="slidenum">
              <a:rPr kumimoji="0" lang="en-US" alt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FFFFFF"/>
              </a:solidFill>
              <a:effectLst/>
              <a:uLnTx/>
              <a:uFillTx/>
              <a:latin typeface="Arial" charset="0"/>
              <a:cs typeface="Arial" charset="0"/>
            </a:endParaRPr>
          </a:p>
        </p:txBody>
      </p:sp>
      <p:sp>
        <p:nvSpPr>
          <p:cNvPr id="6" name="Arrow: Down 5">
            <a:extLst>
              <a:ext uri="{FF2B5EF4-FFF2-40B4-BE49-F238E27FC236}">
                <a16:creationId xmlns:a16="http://schemas.microsoft.com/office/drawing/2014/main" id="{6019AF13-F4BA-4808-85BD-6030FBA4E9A7}"/>
              </a:ext>
            </a:extLst>
          </p:cNvPr>
          <p:cNvSpPr/>
          <p:nvPr/>
        </p:nvSpPr>
        <p:spPr bwMode="auto">
          <a:xfrm>
            <a:off x="914400" y="1415140"/>
            <a:ext cx="609600" cy="1295400"/>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0CCB22A1-F7C0-4A9D-98EA-9EA1332684A1}"/>
              </a:ext>
            </a:extLst>
          </p:cNvPr>
          <p:cNvSpPr txBox="1"/>
          <p:nvPr/>
        </p:nvSpPr>
        <p:spPr>
          <a:xfrm>
            <a:off x="2209800" y="617102"/>
            <a:ext cx="5205743" cy="461665"/>
          </a:xfrm>
          <a:prstGeom prst="rect">
            <a:avLst/>
          </a:prstGeom>
          <a:noFill/>
        </p:spPr>
        <p:txBody>
          <a:bodyPr wrap="square" rtlCol="0">
            <a:spAutoFit/>
          </a:bodyPr>
          <a:lstStyle/>
          <a:p>
            <a:r>
              <a:rPr lang="en-US" sz="2400" dirty="0">
                <a:solidFill>
                  <a:srgbClr val="C00000"/>
                </a:solidFill>
              </a:rPr>
              <a:t>Element: </a:t>
            </a:r>
            <a:r>
              <a:rPr lang="en-AU" sz="2400" dirty="0">
                <a:solidFill>
                  <a:srgbClr val="C00000"/>
                </a:solidFill>
              </a:rPr>
              <a:t>Number sense and algebra</a:t>
            </a:r>
          </a:p>
        </p:txBody>
      </p:sp>
      <p:sp>
        <p:nvSpPr>
          <p:cNvPr id="10" name="TextBox 9">
            <a:extLst>
              <a:ext uri="{FF2B5EF4-FFF2-40B4-BE49-F238E27FC236}">
                <a16:creationId xmlns:a16="http://schemas.microsoft.com/office/drawing/2014/main" id="{0A26C089-CF20-4C25-976B-2D84720C152E}"/>
              </a:ext>
            </a:extLst>
          </p:cNvPr>
          <p:cNvSpPr txBox="1"/>
          <p:nvPr/>
        </p:nvSpPr>
        <p:spPr>
          <a:xfrm>
            <a:off x="3124200" y="1184307"/>
            <a:ext cx="2078628" cy="461665"/>
          </a:xfrm>
          <a:prstGeom prst="rect">
            <a:avLst/>
          </a:prstGeom>
          <a:noFill/>
        </p:spPr>
        <p:txBody>
          <a:bodyPr wrap="square" rtlCol="0">
            <a:spAutoFit/>
          </a:bodyPr>
          <a:lstStyle/>
          <a:p>
            <a:r>
              <a:rPr lang="en-US" sz="2400" dirty="0">
                <a:solidFill>
                  <a:srgbClr val="FF0000"/>
                </a:solidFill>
              </a:rPr>
              <a:t>Sub-element</a:t>
            </a:r>
          </a:p>
        </p:txBody>
      </p:sp>
      <p:sp>
        <p:nvSpPr>
          <p:cNvPr id="11" name="TextBox 10">
            <a:extLst>
              <a:ext uri="{FF2B5EF4-FFF2-40B4-BE49-F238E27FC236}">
                <a16:creationId xmlns:a16="http://schemas.microsoft.com/office/drawing/2014/main" id="{3D1CDAC0-83E3-4AE7-A707-21AEBF07EEC8}"/>
              </a:ext>
            </a:extLst>
          </p:cNvPr>
          <p:cNvSpPr txBox="1"/>
          <p:nvPr/>
        </p:nvSpPr>
        <p:spPr>
          <a:xfrm>
            <a:off x="3589821" y="4038600"/>
            <a:ext cx="2048979" cy="400110"/>
          </a:xfrm>
          <a:prstGeom prst="rect">
            <a:avLst/>
          </a:prstGeom>
          <a:noFill/>
        </p:spPr>
        <p:txBody>
          <a:bodyPr wrap="square" rtlCol="0">
            <a:spAutoFit/>
          </a:bodyPr>
          <a:lstStyle/>
          <a:p>
            <a:r>
              <a:rPr lang="en-US" sz="2000" dirty="0">
                <a:solidFill>
                  <a:srgbClr val="C00000"/>
                </a:solidFill>
              </a:rPr>
              <a:t>Sub-heading</a:t>
            </a:r>
          </a:p>
        </p:txBody>
      </p:sp>
      <p:sp>
        <p:nvSpPr>
          <p:cNvPr id="12" name="TextBox 11">
            <a:extLst>
              <a:ext uri="{FF2B5EF4-FFF2-40B4-BE49-F238E27FC236}">
                <a16:creationId xmlns:a16="http://schemas.microsoft.com/office/drawing/2014/main" id="{0B387CAA-0B52-4E5E-98F6-7139548ED4E4}"/>
              </a:ext>
            </a:extLst>
          </p:cNvPr>
          <p:cNvSpPr txBox="1"/>
          <p:nvPr/>
        </p:nvSpPr>
        <p:spPr>
          <a:xfrm rot="16200000">
            <a:off x="247566" y="2199597"/>
            <a:ext cx="1069032" cy="461665"/>
          </a:xfrm>
          <a:prstGeom prst="rect">
            <a:avLst/>
          </a:prstGeom>
          <a:noFill/>
        </p:spPr>
        <p:txBody>
          <a:bodyPr wrap="square" rtlCol="0">
            <a:spAutoFit/>
          </a:bodyPr>
          <a:lstStyle/>
          <a:p>
            <a:r>
              <a:rPr lang="en-US" sz="2400" dirty="0">
                <a:solidFill>
                  <a:srgbClr val="C00000"/>
                </a:solidFill>
              </a:rPr>
              <a:t>Level</a:t>
            </a:r>
          </a:p>
        </p:txBody>
      </p:sp>
      <p:sp>
        <p:nvSpPr>
          <p:cNvPr id="16" name="TextBox 15">
            <a:extLst>
              <a:ext uri="{FF2B5EF4-FFF2-40B4-BE49-F238E27FC236}">
                <a16:creationId xmlns:a16="http://schemas.microsoft.com/office/drawing/2014/main" id="{2EF57535-A33D-430F-8A40-41C8228A381B}"/>
              </a:ext>
            </a:extLst>
          </p:cNvPr>
          <p:cNvSpPr txBox="1"/>
          <p:nvPr/>
        </p:nvSpPr>
        <p:spPr>
          <a:xfrm rot="16200000">
            <a:off x="7382855" y="4357144"/>
            <a:ext cx="1697955" cy="461665"/>
          </a:xfrm>
          <a:prstGeom prst="rect">
            <a:avLst/>
          </a:prstGeom>
          <a:noFill/>
        </p:spPr>
        <p:txBody>
          <a:bodyPr wrap="square" rtlCol="0">
            <a:spAutoFit/>
          </a:bodyPr>
          <a:lstStyle/>
          <a:p>
            <a:r>
              <a:rPr lang="en-US" sz="2400" dirty="0">
                <a:solidFill>
                  <a:srgbClr val="C00000"/>
                </a:solidFill>
              </a:rPr>
              <a:t>Indicators</a:t>
            </a:r>
          </a:p>
        </p:txBody>
      </p:sp>
      <p:sp>
        <p:nvSpPr>
          <p:cNvPr id="13" name="Rectangle 12">
            <a:extLst>
              <a:ext uri="{FF2B5EF4-FFF2-40B4-BE49-F238E27FC236}">
                <a16:creationId xmlns:a16="http://schemas.microsoft.com/office/drawing/2014/main" id="{C2499FC4-D1A3-4A8A-BD83-606707182E25}"/>
              </a:ext>
            </a:extLst>
          </p:cNvPr>
          <p:cNvSpPr/>
          <p:nvPr/>
        </p:nvSpPr>
        <p:spPr>
          <a:xfrm>
            <a:off x="0" y="5453369"/>
            <a:ext cx="1143000" cy="938719"/>
          </a:xfrm>
          <a:prstGeom prst="rect">
            <a:avLst/>
          </a:prstGeom>
        </p:spPr>
        <p:txBody>
          <a:bodyPr wrap="square">
            <a:spAutoFit/>
          </a:bodyPr>
          <a:lstStyle/>
          <a:p>
            <a:r>
              <a:rPr lang="en-AU" sz="1100" dirty="0"/>
              <a:t>Credit: National Numeracy Learning Progression</a:t>
            </a:r>
          </a:p>
        </p:txBody>
      </p:sp>
    </p:spTree>
    <p:custDataLst>
      <p:tags r:id="rId1"/>
    </p:custDataLst>
    <p:extLst>
      <p:ext uri="{BB962C8B-B14F-4D97-AF65-F5344CB8AC3E}">
        <p14:creationId xmlns:p14="http://schemas.microsoft.com/office/powerpoint/2010/main" val="367139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Using the Numeracy Learning Progression</a:t>
            </a:r>
          </a:p>
        </p:txBody>
      </p:sp>
      <p:sp>
        <p:nvSpPr>
          <p:cNvPr id="4" name="Slide Number Placehold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B80C5D6-B7CC-47CA-9093-0242F7B675F0}" type="slidenum">
              <a:rPr kumimoji="0" lang="en-US" alt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FFFFFF"/>
              </a:solidFill>
              <a:effectLst/>
              <a:uLnTx/>
              <a:uFillTx/>
              <a:latin typeface="Arial" charset="0"/>
              <a:cs typeface="Arial" charset="0"/>
            </a:endParaRPr>
          </a:p>
        </p:txBody>
      </p:sp>
      <p:sp>
        <p:nvSpPr>
          <p:cNvPr id="15" name="Content Placeholder 1">
            <a:extLst>
              <a:ext uri="{FF2B5EF4-FFF2-40B4-BE49-F238E27FC236}">
                <a16:creationId xmlns:a16="http://schemas.microsoft.com/office/drawing/2014/main" id="{45305450-A202-5A42-9FE4-952A4D1623D0}"/>
              </a:ext>
            </a:extLst>
          </p:cNvPr>
          <p:cNvSpPr>
            <a:spLocks noGrp="1"/>
          </p:cNvSpPr>
          <p:nvPr>
            <p:ph idx="1"/>
          </p:nvPr>
        </p:nvSpPr>
        <p:spPr>
          <a:xfrm>
            <a:off x="304800" y="990600"/>
            <a:ext cx="8229600" cy="4426420"/>
          </a:xfrm>
        </p:spPr>
        <p:txBody>
          <a:bodyPr/>
          <a:lstStyle/>
          <a:p>
            <a:pPr>
              <a:buClr>
                <a:schemeClr val="tx1"/>
              </a:buClr>
            </a:pPr>
            <a:r>
              <a:rPr lang="en-US" dirty="0"/>
              <a:t>When using the progression to identify student development note that: </a:t>
            </a:r>
            <a:endParaRPr lang="en-AU" dirty="0"/>
          </a:p>
          <a:p>
            <a:pPr marL="457200" indent="-457200">
              <a:buClr>
                <a:schemeClr val="tx1"/>
              </a:buClr>
              <a:buFont typeface="Arial" panose="020B0604020202020204" pitchFamily="34" charset="0"/>
              <a:buChar char="•"/>
            </a:pPr>
            <a:r>
              <a:rPr lang="en-AU" dirty="0"/>
              <a:t>teachers make a holistic judgment when placing students on a level</a:t>
            </a:r>
          </a:p>
          <a:p>
            <a:pPr marL="457200" indent="-457200">
              <a:buClr>
                <a:schemeClr val="tx1"/>
              </a:buClr>
              <a:buFont typeface="Arial" panose="020B0604020202020204" pitchFamily="34" charset="0"/>
              <a:buChar char="•"/>
            </a:pPr>
            <a:r>
              <a:rPr lang="en-AU" dirty="0"/>
              <a:t>teachers identify next steps in numeracy progression</a:t>
            </a:r>
          </a:p>
          <a:p>
            <a:pPr marL="457200" indent="-457200">
              <a:buClr>
                <a:schemeClr val="tx1"/>
              </a:buClr>
              <a:buFont typeface="Arial" panose="020B0604020202020204" pitchFamily="34" charset="0"/>
              <a:buChar char="•"/>
            </a:pPr>
            <a:r>
              <a:rPr lang="en-AU" dirty="0"/>
              <a:t>indicators at each level are neither hierarchical nor prescriptive</a:t>
            </a:r>
          </a:p>
          <a:p>
            <a:pPr marL="457200" indent="-457200">
              <a:buClr>
                <a:schemeClr val="tx1"/>
              </a:buClr>
              <a:buFont typeface="Arial" panose="020B0604020202020204" pitchFamily="34" charset="0"/>
              <a:buChar char="•"/>
            </a:pPr>
            <a:r>
              <a:rPr lang="en-AU" dirty="0"/>
              <a:t>the progression is not designed to be used as a checklist.</a:t>
            </a:r>
          </a:p>
          <a:p>
            <a:endParaRPr lang="en-AU" sz="2000" dirty="0"/>
          </a:p>
        </p:txBody>
      </p:sp>
    </p:spTree>
    <p:custDataLst>
      <p:tags r:id="rId1"/>
    </p:custDataLst>
    <p:extLst>
      <p:ext uri="{BB962C8B-B14F-4D97-AF65-F5344CB8AC3E}">
        <p14:creationId xmlns:p14="http://schemas.microsoft.com/office/powerpoint/2010/main" val="244530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DAD5-F5B7-4C0A-ABDC-26F6FDF8F771}"/>
              </a:ext>
            </a:extLst>
          </p:cNvPr>
          <p:cNvSpPr>
            <a:spLocks noGrp="1"/>
          </p:cNvSpPr>
          <p:nvPr>
            <p:ph type="title"/>
          </p:nvPr>
        </p:nvSpPr>
        <p:spPr/>
        <p:txBody>
          <a:bodyPr/>
          <a:lstStyle/>
          <a:p>
            <a:r>
              <a:rPr lang="en-US" dirty="0"/>
              <a:t>Where to now?</a:t>
            </a:r>
            <a:endParaRPr lang="en-AU" dirty="0"/>
          </a:p>
        </p:txBody>
      </p:sp>
      <p:sp>
        <p:nvSpPr>
          <p:cNvPr id="5" name="Content Placeholder 4">
            <a:extLst>
              <a:ext uri="{FF2B5EF4-FFF2-40B4-BE49-F238E27FC236}">
                <a16:creationId xmlns:a16="http://schemas.microsoft.com/office/drawing/2014/main" id="{C3A9B46B-7DFC-4137-B9FA-CB645E83E1F7}"/>
              </a:ext>
            </a:extLst>
          </p:cNvPr>
          <p:cNvSpPr>
            <a:spLocks noGrp="1"/>
          </p:cNvSpPr>
          <p:nvPr>
            <p:ph idx="1"/>
          </p:nvPr>
        </p:nvSpPr>
        <p:spPr/>
        <p:txBody>
          <a:bodyPr/>
          <a:lstStyle/>
          <a:p>
            <a:r>
              <a:rPr lang="en-US" dirty="0"/>
              <a:t>QCAA advises that the National Literacy and Numeracy Learning Progressions are a resource schools may choose to use.  </a:t>
            </a:r>
          </a:p>
          <a:p>
            <a:endParaRPr lang="en-US" sz="1100" dirty="0"/>
          </a:p>
          <a:p>
            <a:r>
              <a:rPr lang="en-US" dirty="0"/>
              <a:t>Schools are best placed to decide how to use the learning progressions, with advice from their sector.</a:t>
            </a:r>
          </a:p>
          <a:p>
            <a:endParaRPr lang="en-US" sz="1100" dirty="0"/>
          </a:p>
          <a:p>
            <a:r>
              <a:rPr lang="en-US" dirty="0"/>
              <a:t>The National Numeracy Learning Progression is on the Australian Curriculum website under the ‘Resources/publications’ tab:</a:t>
            </a:r>
          </a:p>
          <a:p>
            <a:r>
              <a:rPr lang="en-US" dirty="0">
                <a:hlinkClick r:id="rId4"/>
              </a:rPr>
              <a:t>https://australiancurriculum.edu.au/resources/national-literacy-and-numeracy-learning-progressions</a:t>
            </a:r>
            <a:endParaRPr lang="en-US" dirty="0"/>
          </a:p>
          <a:p>
            <a:endParaRPr lang="en-US" dirty="0"/>
          </a:p>
          <a:p>
            <a:endParaRPr lang="en-US" dirty="0"/>
          </a:p>
          <a:p>
            <a:endParaRPr lang="en-US" dirty="0"/>
          </a:p>
          <a:p>
            <a:endParaRPr lang="en-US" dirty="0"/>
          </a:p>
          <a:p>
            <a:endParaRPr lang="en-AU" dirty="0"/>
          </a:p>
        </p:txBody>
      </p:sp>
    </p:spTree>
    <p:custDataLst>
      <p:tags r:id="rId1"/>
    </p:custDataLst>
    <p:extLst>
      <p:ext uri="{BB962C8B-B14F-4D97-AF65-F5344CB8AC3E}">
        <p14:creationId xmlns:p14="http://schemas.microsoft.com/office/powerpoint/2010/main" val="241430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0" y="980728"/>
            <a:ext cx="624841" cy="298705"/>
          </a:xfrm>
          <a:prstGeom prst="rect">
            <a:avLst/>
          </a:prstGeom>
        </p:spPr>
      </p:pic>
      <p:sp>
        <p:nvSpPr>
          <p:cNvPr id="3" name="Title 2"/>
          <p:cNvSpPr>
            <a:spLocks noGrp="1"/>
          </p:cNvSpPr>
          <p:nvPr>
            <p:ph type="title"/>
          </p:nvPr>
        </p:nvSpPr>
        <p:spPr/>
        <p:txBody>
          <a:bodyPr/>
          <a:lstStyle/>
          <a:p>
            <a:r>
              <a:rPr lang="en-AU" dirty="0"/>
              <a:t>Acknowledgments</a:t>
            </a:r>
          </a:p>
        </p:txBody>
      </p:sp>
      <p:sp>
        <p:nvSpPr>
          <p:cNvPr id="4" name="Content Placeholder 3"/>
          <p:cNvSpPr>
            <a:spLocks noGrp="1"/>
          </p:cNvSpPr>
          <p:nvPr>
            <p:ph idx="1"/>
          </p:nvPr>
        </p:nvSpPr>
        <p:spPr>
          <a:xfrm>
            <a:off x="352812" y="980728"/>
            <a:ext cx="8485188" cy="5040000"/>
          </a:xfrm>
        </p:spPr>
        <p:txBody>
          <a:bodyPr>
            <a:normAutofit/>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2020</a:t>
            </a:r>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err="1">
                <a:hlinkClick r:id="rId6"/>
              </a:rPr>
              <a:t>QCAA</a:t>
            </a:r>
            <a:r>
              <a:rPr lang="en-US" sz="1400" dirty="0"/>
              <a:t>)</a:t>
            </a:r>
            <a:r>
              <a:rPr lang="en-AU" sz="1400" dirty="0"/>
              <a:t> 2020— please include the link to our copyright notice.</a:t>
            </a:r>
          </a:p>
          <a:p>
            <a:pPr>
              <a:lnSpc>
                <a:spcPct val="110000"/>
              </a:lnSpc>
            </a:pPr>
            <a:r>
              <a:rPr lang="en-US" sz="1400" dirty="0"/>
              <a:t>Other copyright material in this publication is listed below:</a:t>
            </a:r>
          </a:p>
          <a:p>
            <a:pPr marL="285750" indent="-285750">
              <a:lnSpc>
                <a:spcPct val="110000"/>
              </a:lnSpc>
              <a:buFont typeface="Arial" panose="020B0604020202020204" pitchFamily="34" charset="0"/>
              <a:buChar char="•"/>
            </a:pPr>
            <a:r>
              <a:rPr lang="en-US" sz="1400" dirty="0"/>
              <a:t>Content from ACARA, including the National Literacy and Numeracy Learning Progressions, is © ACARA 2010–2020, licensed under </a:t>
            </a:r>
            <a:r>
              <a:rPr lang="en-US" sz="1400" dirty="0">
                <a:hlinkClick r:id="rId7"/>
              </a:rPr>
              <a:t>CC BY 4.0</a:t>
            </a:r>
            <a:r>
              <a:rPr lang="en-US" sz="1400" dirty="0"/>
              <a:t>. For the latest information and additional terms of use, please check the Australian Curriculum website and its </a:t>
            </a:r>
            <a:r>
              <a:rPr lang="en-US" sz="1400" dirty="0">
                <a:hlinkClick r:id="rId8"/>
              </a:rPr>
              <a:t>copyright notice</a:t>
            </a:r>
            <a:r>
              <a:rPr lang="en-US" sz="1400" dirty="0"/>
              <a:t>.</a:t>
            </a:r>
            <a:endParaRPr lang="en-AU" sz="1200" dirty="0"/>
          </a:p>
          <a:p>
            <a:pPr>
              <a:lnSpc>
                <a:spcPct val="110000"/>
              </a:lnSpc>
            </a:pPr>
            <a:endParaRPr lang="en-AU" sz="1400" dirty="0"/>
          </a:p>
          <a:p>
            <a:pPr>
              <a:lnSpc>
                <a:spcPct val="110000"/>
              </a:lnSpc>
            </a:pPr>
            <a:endParaRPr lang="en-AU" sz="1200" dirty="0"/>
          </a:p>
        </p:txBody>
      </p:sp>
    </p:spTree>
    <p:extLst>
      <p:ext uri="{BB962C8B-B14F-4D97-AF65-F5344CB8AC3E}">
        <p14:creationId xmlns:p14="http://schemas.microsoft.com/office/powerpoint/2010/main" val="169345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54EBE32-A9F1-4A9A-9E8E-E840D5D730C9}"/>
              </a:ext>
            </a:extLst>
          </p:cNvPr>
          <p:cNvSpPr>
            <a:spLocks noGrp="1"/>
          </p:cNvSpPr>
          <p:nvPr>
            <p:ph idx="1"/>
          </p:nvPr>
        </p:nvSpPr>
        <p:spPr/>
        <p:txBody>
          <a:bodyPr/>
          <a:lstStyle/>
          <a:p>
            <a:r>
              <a:rPr lang="en-AU" kern="1200" dirty="0">
                <a:solidFill>
                  <a:schemeClr val="tx1"/>
                </a:solidFill>
              </a:rPr>
              <a:t>The Australian Curriculum: Mathematics has a central role in the development of numeracy. </a:t>
            </a:r>
            <a:r>
              <a:rPr lang="en-US" dirty="0"/>
              <a:t> </a:t>
            </a:r>
          </a:p>
          <a:p>
            <a:endParaRPr lang="en-US" sz="1100" dirty="0"/>
          </a:p>
          <a:p>
            <a:r>
              <a:rPr lang="en-US" dirty="0"/>
              <a:t>In addition, all Australian Curriculum learning areas require students to apply and develop </a:t>
            </a:r>
            <a:br>
              <a:rPr lang="en-US" dirty="0"/>
            </a:br>
            <a:r>
              <a:rPr lang="en-US" dirty="0"/>
              <a:t>discipline-specific numeracy knowledge and skills.</a:t>
            </a:r>
          </a:p>
          <a:p>
            <a:endParaRPr lang="en-US" dirty="0"/>
          </a:p>
          <a:p>
            <a:pPr marL="457200" indent="-457200">
              <a:buFont typeface="Arial" panose="020B0604020202020204" pitchFamily="34" charset="0"/>
              <a:buChar char="•"/>
            </a:pPr>
            <a:endParaRPr lang="en-US" dirty="0"/>
          </a:p>
          <a:p>
            <a:r>
              <a:rPr lang="en-US" b="1" dirty="0"/>
              <a:t> </a:t>
            </a:r>
          </a:p>
          <a:p>
            <a:pPr marL="457200" indent="-457200">
              <a:buFont typeface="Arial" panose="020B0604020202020204" pitchFamily="34" charset="0"/>
              <a:buChar char="•"/>
            </a:pPr>
            <a:endParaRPr lang="en-US" dirty="0"/>
          </a:p>
        </p:txBody>
      </p:sp>
      <p:sp>
        <p:nvSpPr>
          <p:cNvPr id="7" name="Title 4">
            <a:extLst>
              <a:ext uri="{FF2B5EF4-FFF2-40B4-BE49-F238E27FC236}">
                <a16:creationId xmlns:a16="http://schemas.microsoft.com/office/drawing/2014/main" id="{0AB997B3-CAE9-4B01-ADBF-136E4F08D583}"/>
              </a:ext>
            </a:extLst>
          </p:cNvPr>
          <p:cNvSpPr>
            <a:spLocks noGrp="1"/>
          </p:cNvSpPr>
          <p:nvPr>
            <p:ph type="title"/>
          </p:nvPr>
        </p:nvSpPr>
        <p:spPr/>
        <p:txBody>
          <a:bodyPr/>
          <a:lstStyle/>
          <a:p>
            <a:r>
              <a:rPr lang="en-US" dirty="0"/>
              <a:t>The Australian Curriculum</a:t>
            </a:r>
          </a:p>
        </p:txBody>
      </p:sp>
    </p:spTree>
    <p:custDataLst>
      <p:tags r:id="rId1"/>
    </p:custDataLst>
    <p:extLst>
      <p:ext uri="{BB962C8B-B14F-4D97-AF65-F5344CB8AC3E}">
        <p14:creationId xmlns:p14="http://schemas.microsoft.com/office/powerpoint/2010/main" val="199671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DE8179-DED0-45AF-8D8E-CF39D99C386A}"/>
              </a:ext>
            </a:extLst>
          </p:cNvPr>
          <p:cNvSpPr>
            <a:spLocks noGrp="1"/>
          </p:cNvSpPr>
          <p:nvPr>
            <p:ph type="title"/>
          </p:nvPr>
        </p:nvSpPr>
        <p:spPr/>
        <p:txBody>
          <a:bodyPr/>
          <a:lstStyle/>
          <a:p>
            <a:r>
              <a:rPr lang="en-US" dirty="0"/>
              <a:t>Relationship: Learning areas and resources</a:t>
            </a:r>
          </a:p>
        </p:txBody>
      </p:sp>
      <p:graphicFrame>
        <p:nvGraphicFramePr>
          <p:cNvPr id="8" name="Table 7">
            <a:extLst>
              <a:ext uri="{FF2B5EF4-FFF2-40B4-BE49-F238E27FC236}">
                <a16:creationId xmlns:a16="http://schemas.microsoft.com/office/drawing/2014/main" id="{231FB915-242D-4A61-9139-EE55BDB9897C}"/>
              </a:ext>
            </a:extLst>
          </p:cNvPr>
          <p:cNvGraphicFramePr>
            <a:graphicFrameLocks noGrp="1"/>
          </p:cNvGraphicFramePr>
          <p:nvPr>
            <p:extLst>
              <p:ext uri="{D42A27DB-BD31-4B8C-83A1-F6EECF244321}">
                <p14:modId xmlns:p14="http://schemas.microsoft.com/office/powerpoint/2010/main" val="3866539358"/>
              </p:ext>
            </p:extLst>
          </p:nvPr>
        </p:nvGraphicFramePr>
        <p:xfrm>
          <a:off x="700881" y="1097972"/>
          <a:ext cx="7681120" cy="5074228"/>
        </p:xfrm>
        <a:graphic>
          <a:graphicData uri="http://schemas.openxmlformats.org/drawingml/2006/table">
            <a:tbl>
              <a:tblPr firstRow="1" bandRow="1">
                <a:tableStyleId>{5940675A-B579-460E-94D1-54222C63F5DA}</a:tableStyleId>
              </a:tblPr>
              <a:tblGrid>
                <a:gridCol w="3840560">
                  <a:extLst>
                    <a:ext uri="{9D8B030D-6E8A-4147-A177-3AD203B41FA5}">
                      <a16:colId xmlns:a16="http://schemas.microsoft.com/office/drawing/2014/main" val="3503358009"/>
                    </a:ext>
                  </a:extLst>
                </a:gridCol>
                <a:gridCol w="3840560">
                  <a:extLst>
                    <a:ext uri="{9D8B030D-6E8A-4147-A177-3AD203B41FA5}">
                      <a16:colId xmlns:a16="http://schemas.microsoft.com/office/drawing/2014/main" val="1842949297"/>
                    </a:ext>
                  </a:extLst>
                </a:gridCol>
              </a:tblGrid>
              <a:tr h="253711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bg1"/>
                          </a:solidFill>
                        </a:rPr>
                        <a:t>Australian Curriculum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Learning area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endParaRPr lang="en-US" sz="2800" dirty="0">
                        <a:solidFill>
                          <a:schemeClr val="bg1"/>
                        </a:solidFill>
                      </a:endParaRPr>
                    </a:p>
                  </a:txBody>
                  <a:tcPr anchor="ctr">
                    <a:solidFill>
                      <a:srgbClr val="ED7A23"/>
                    </a:solidFill>
                  </a:tcPr>
                </a:tc>
                <a:tc>
                  <a:txBody>
                    <a:bodyPr/>
                    <a:lstStyle/>
                    <a:p>
                      <a:pPr lvl="0" algn="ctr"/>
                      <a:r>
                        <a:rPr lang="en-US" sz="2800" b="1" dirty="0">
                          <a:solidFill>
                            <a:schemeClr val="bg1"/>
                          </a:solidFill>
                        </a:rPr>
                        <a:t>General capability: Numeracy</a:t>
                      </a:r>
                    </a:p>
                    <a:p>
                      <a:pPr lvl="0" algn="ctr"/>
                      <a:endParaRPr lang="en-US" sz="2800" dirty="0">
                        <a:solidFill>
                          <a:schemeClr val="bg1"/>
                        </a:solidFill>
                      </a:endParaRPr>
                    </a:p>
                    <a:p>
                      <a:pPr lvl="0" algn="ctr">
                        <a:spcBef>
                          <a:spcPts val="1200"/>
                        </a:spcBef>
                      </a:pPr>
                      <a:r>
                        <a:rPr lang="en-US" sz="2800" dirty="0">
                          <a:solidFill>
                            <a:schemeClr val="bg1"/>
                          </a:solidFill>
                        </a:rPr>
                        <a:t>Numeracy continuum</a:t>
                      </a:r>
                    </a:p>
                    <a:p>
                      <a:endParaRPr lang="en-US" sz="2800" dirty="0">
                        <a:solidFill>
                          <a:schemeClr val="bg1"/>
                        </a:solidFill>
                      </a:endParaRPr>
                    </a:p>
                  </a:txBody>
                  <a:tcPr anchor="ctr">
                    <a:solidFill>
                      <a:srgbClr val="F4AE7A"/>
                    </a:solidFill>
                  </a:tcPr>
                </a:tc>
                <a:extLst>
                  <a:ext uri="{0D108BD9-81ED-4DB2-BD59-A6C34878D82A}">
                    <a16:rowId xmlns:a16="http://schemas.microsoft.com/office/drawing/2014/main" val="3129453840"/>
                  </a:ext>
                </a:extLst>
              </a:tr>
              <a:tr h="2537114">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National Numeracy Learning Progression</a:t>
                      </a:r>
                    </a:p>
                  </a:txBody>
                  <a:tcPr anchor="ctr">
                    <a:solidFill>
                      <a:srgbClr val="F7C9A6"/>
                    </a:solidFill>
                  </a:tcPr>
                </a:tc>
                <a:extLst>
                  <a:ext uri="{0D108BD9-81ED-4DB2-BD59-A6C34878D82A}">
                    <a16:rowId xmlns:a16="http://schemas.microsoft.com/office/drawing/2014/main" val="219383464"/>
                  </a:ext>
                </a:extLst>
              </a:tr>
            </a:tbl>
          </a:graphicData>
        </a:graphic>
      </p:graphicFrame>
      <p:pic>
        <p:nvPicPr>
          <p:cNvPr id="2" name="Picture 1">
            <a:extLst>
              <a:ext uri="{FF2B5EF4-FFF2-40B4-BE49-F238E27FC236}">
                <a16:creationId xmlns:a16="http://schemas.microsoft.com/office/drawing/2014/main" id="{27B853B6-D2ED-4F9D-8909-3328A86D4B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72200" y="2133600"/>
            <a:ext cx="547437" cy="533400"/>
          </a:xfrm>
          <a:prstGeom prst="rect">
            <a:avLst/>
          </a:prstGeom>
        </p:spPr>
      </p:pic>
    </p:spTree>
    <p:custDataLst>
      <p:tags r:id="rId1"/>
    </p:custDataLst>
    <p:extLst>
      <p:ext uri="{BB962C8B-B14F-4D97-AF65-F5344CB8AC3E}">
        <p14:creationId xmlns:p14="http://schemas.microsoft.com/office/powerpoint/2010/main" val="367837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0265-0EE1-4242-A510-275D89CD1280}"/>
              </a:ext>
            </a:extLst>
          </p:cNvPr>
          <p:cNvSpPr>
            <a:spLocks noGrp="1"/>
          </p:cNvSpPr>
          <p:nvPr>
            <p:ph type="title"/>
          </p:nvPr>
        </p:nvSpPr>
        <p:spPr/>
        <p:txBody>
          <a:bodyPr/>
          <a:lstStyle/>
          <a:p>
            <a:r>
              <a:rPr lang="en-US" dirty="0"/>
              <a:t>Where to find the Numeracy Learning Progression</a:t>
            </a:r>
            <a:endParaRPr lang="en-AU" dirty="0"/>
          </a:p>
        </p:txBody>
      </p:sp>
      <p:pic>
        <p:nvPicPr>
          <p:cNvPr id="5" name="Picture 4">
            <a:extLst>
              <a:ext uri="{FF2B5EF4-FFF2-40B4-BE49-F238E27FC236}">
                <a16:creationId xmlns:a16="http://schemas.microsoft.com/office/drawing/2014/main" id="{36FAB874-4199-4AFE-A5F2-910C1ACBAF2A}"/>
              </a:ext>
            </a:extLst>
          </p:cNvPr>
          <p:cNvPicPr>
            <a:picLocks noChangeAspect="1"/>
          </p:cNvPicPr>
          <p:nvPr/>
        </p:nvPicPr>
        <p:blipFill>
          <a:blip r:embed="rId4"/>
          <a:stretch>
            <a:fillRect/>
          </a:stretch>
        </p:blipFill>
        <p:spPr>
          <a:xfrm>
            <a:off x="0" y="1656856"/>
            <a:ext cx="9144000" cy="4058144"/>
          </a:xfrm>
          <a:prstGeom prst="rect">
            <a:avLst/>
          </a:prstGeom>
        </p:spPr>
      </p:pic>
    </p:spTree>
    <p:custDataLst>
      <p:tags r:id="rId1"/>
    </p:custDataLst>
    <p:extLst>
      <p:ext uri="{BB962C8B-B14F-4D97-AF65-F5344CB8AC3E}">
        <p14:creationId xmlns:p14="http://schemas.microsoft.com/office/powerpoint/2010/main" val="114741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0265-0EE1-4242-A510-275D89CD1280}"/>
              </a:ext>
            </a:extLst>
          </p:cNvPr>
          <p:cNvSpPr>
            <a:spLocks noGrp="1"/>
          </p:cNvSpPr>
          <p:nvPr>
            <p:ph type="title"/>
          </p:nvPr>
        </p:nvSpPr>
        <p:spPr/>
        <p:txBody>
          <a:bodyPr/>
          <a:lstStyle/>
          <a:p>
            <a:r>
              <a:rPr lang="en-AU" kern="1200" dirty="0">
                <a:solidFill>
                  <a:schemeClr val="tx1"/>
                </a:solidFill>
              </a:rPr>
              <a:t>Version 3 of </a:t>
            </a:r>
            <a:r>
              <a:rPr lang="en-US" kern="1200" dirty="0">
                <a:solidFill>
                  <a:schemeClr val="tx1"/>
                </a:solidFill>
              </a:rPr>
              <a:t>National Literacy and Numeracy Learning</a:t>
            </a:r>
            <a:r>
              <a:rPr lang="en-AU" kern="1200" dirty="0">
                <a:solidFill>
                  <a:schemeClr val="tx1"/>
                </a:solidFill>
              </a:rPr>
              <a:t> Progressions</a:t>
            </a:r>
            <a:endParaRPr lang="en-AU" dirty="0"/>
          </a:p>
        </p:txBody>
      </p:sp>
      <p:pic>
        <p:nvPicPr>
          <p:cNvPr id="4" name="Picture 3">
            <a:extLst>
              <a:ext uri="{FF2B5EF4-FFF2-40B4-BE49-F238E27FC236}">
                <a16:creationId xmlns:a16="http://schemas.microsoft.com/office/drawing/2014/main" id="{6BEC774C-8DD4-4319-8C6A-2C5BD5CD2D08}"/>
              </a:ext>
            </a:extLst>
          </p:cNvPr>
          <p:cNvPicPr>
            <a:picLocks noChangeAspect="1"/>
          </p:cNvPicPr>
          <p:nvPr/>
        </p:nvPicPr>
        <p:blipFill>
          <a:blip r:embed="rId4"/>
          <a:stretch>
            <a:fillRect/>
          </a:stretch>
        </p:blipFill>
        <p:spPr>
          <a:xfrm>
            <a:off x="439831" y="1447800"/>
            <a:ext cx="8264338" cy="4988880"/>
          </a:xfrm>
          <a:prstGeom prst="rect">
            <a:avLst/>
          </a:prstGeom>
        </p:spPr>
      </p:pic>
    </p:spTree>
    <p:custDataLst>
      <p:tags r:id="rId1"/>
    </p:custDataLst>
    <p:extLst>
      <p:ext uri="{BB962C8B-B14F-4D97-AF65-F5344CB8AC3E}">
        <p14:creationId xmlns:p14="http://schemas.microsoft.com/office/powerpoint/2010/main" val="382448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28A4A8-10D9-43C6-99D8-E538E90E2AFB}"/>
              </a:ext>
            </a:extLst>
          </p:cNvPr>
          <p:cNvSpPr>
            <a:spLocks noGrp="1"/>
          </p:cNvSpPr>
          <p:nvPr>
            <p:ph type="title"/>
          </p:nvPr>
        </p:nvSpPr>
        <p:spPr/>
        <p:txBody>
          <a:bodyPr/>
          <a:lstStyle/>
          <a:p>
            <a:r>
              <a:rPr lang="en-US" dirty="0"/>
              <a:t>National Numeracy Learning Progression Version 3.0</a:t>
            </a:r>
            <a:endParaRPr lang="en-AU" dirty="0"/>
          </a:p>
        </p:txBody>
      </p:sp>
      <p:sp>
        <p:nvSpPr>
          <p:cNvPr id="8" name="Content Placeholder 7">
            <a:extLst>
              <a:ext uri="{FF2B5EF4-FFF2-40B4-BE49-F238E27FC236}">
                <a16:creationId xmlns:a16="http://schemas.microsoft.com/office/drawing/2014/main" id="{6D317FF9-C0C1-4ED0-8DA1-0B4E4DFE01F1}"/>
              </a:ext>
            </a:extLst>
          </p:cNvPr>
          <p:cNvSpPr>
            <a:spLocks noGrp="1"/>
          </p:cNvSpPr>
          <p:nvPr>
            <p:ph sz="half" idx="1"/>
          </p:nvPr>
        </p:nvSpPr>
        <p:spPr>
          <a:xfrm>
            <a:off x="323850" y="1434190"/>
            <a:ext cx="5978294" cy="4585610"/>
          </a:xfrm>
        </p:spPr>
        <p:txBody>
          <a:bodyPr/>
          <a:lstStyle/>
          <a:p>
            <a:r>
              <a:rPr lang="en-US" dirty="0"/>
              <a:t>Version 3 refinements include:</a:t>
            </a:r>
          </a:p>
          <a:p>
            <a:pPr marL="457200" indent="-457200">
              <a:buFont typeface="Arial" panose="020B0604020202020204" pitchFamily="34" charset="0"/>
              <a:buChar char="•"/>
            </a:pPr>
            <a:r>
              <a:rPr lang="en-US" dirty="0"/>
              <a:t>reorganisation of sub-elements for clarity of progression sequence</a:t>
            </a:r>
          </a:p>
          <a:p>
            <a:pPr marL="457200" indent="-457200">
              <a:buFont typeface="Arial" panose="020B0604020202020204" pitchFamily="34" charset="0"/>
              <a:buChar char="•"/>
            </a:pPr>
            <a:r>
              <a:rPr lang="en-US" dirty="0"/>
              <a:t>systematic representation of skill development across levels</a:t>
            </a:r>
          </a:p>
          <a:p>
            <a:pPr marL="457200" indent="-457200">
              <a:buFont typeface="Arial" panose="020B0604020202020204" pitchFamily="34" charset="0"/>
              <a:buChar char="•"/>
            </a:pPr>
            <a:r>
              <a:rPr lang="en-US" dirty="0"/>
              <a:t>consistent terminology</a:t>
            </a:r>
          </a:p>
          <a:p>
            <a:pPr marL="457200" indent="-457200">
              <a:buFont typeface="Arial" panose="020B0604020202020204" pitchFamily="34" charset="0"/>
              <a:buChar char="•"/>
            </a:pPr>
            <a:r>
              <a:rPr lang="en-US" dirty="0"/>
              <a:t>greater clarity within indicators </a:t>
            </a:r>
            <a:br>
              <a:rPr lang="en-US" dirty="0"/>
            </a:br>
            <a:r>
              <a:rPr lang="en-US" dirty="0"/>
              <a:t>and examples</a:t>
            </a:r>
          </a:p>
          <a:p>
            <a:pPr marL="457200" indent="-457200">
              <a:buFont typeface="Arial" panose="020B0604020202020204" pitchFamily="34" charset="0"/>
              <a:buChar char="•"/>
            </a:pPr>
            <a:r>
              <a:rPr lang="en-US" dirty="0"/>
              <a:t>additional content to cover identified gaps.</a:t>
            </a:r>
          </a:p>
          <a:p>
            <a:endParaRPr lang="en-AU" dirty="0"/>
          </a:p>
        </p:txBody>
      </p:sp>
      <p:pic>
        <p:nvPicPr>
          <p:cNvPr id="7" name="Picture 6">
            <a:extLst>
              <a:ext uri="{FF2B5EF4-FFF2-40B4-BE49-F238E27FC236}">
                <a16:creationId xmlns:a16="http://schemas.microsoft.com/office/drawing/2014/main" id="{C72374D7-4101-400C-A936-AF234F35E7E4}"/>
              </a:ext>
            </a:extLst>
          </p:cNvPr>
          <p:cNvPicPr>
            <a:picLocks noChangeAspect="1"/>
          </p:cNvPicPr>
          <p:nvPr/>
        </p:nvPicPr>
        <p:blipFill>
          <a:blip r:embed="rId3"/>
          <a:stretch>
            <a:fillRect/>
          </a:stretch>
        </p:blipFill>
        <p:spPr>
          <a:xfrm>
            <a:off x="6172200" y="2590800"/>
            <a:ext cx="2647950" cy="3738036"/>
          </a:xfrm>
          <a:prstGeom prst="rect">
            <a:avLst/>
          </a:prstGeom>
          <a:ln>
            <a:solidFill>
              <a:schemeClr val="bg2"/>
            </a:solidFill>
          </a:ln>
        </p:spPr>
      </p:pic>
    </p:spTree>
    <p:extLst>
      <p:ext uri="{BB962C8B-B14F-4D97-AF65-F5344CB8AC3E}">
        <p14:creationId xmlns:p14="http://schemas.microsoft.com/office/powerpoint/2010/main" val="343787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B89BD5-5130-48C7-801C-D32109BE8276}"/>
              </a:ext>
            </a:extLst>
          </p:cNvPr>
          <p:cNvSpPr>
            <a:spLocks noGrp="1"/>
          </p:cNvSpPr>
          <p:nvPr>
            <p:ph type="title"/>
          </p:nvPr>
        </p:nvSpPr>
        <p:spPr/>
        <p:txBody>
          <a:bodyPr/>
          <a:lstStyle/>
          <a:p>
            <a:r>
              <a:rPr lang="en-US" dirty="0"/>
              <a:t>Using the Numeracy Learning Progression</a:t>
            </a:r>
            <a:br>
              <a:rPr lang="en-US" dirty="0"/>
            </a:br>
            <a:endParaRPr lang="en-US" dirty="0"/>
          </a:p>
        </p:txBody>
      </p:sp>
      <p:sp>
        <p:nvSpPr>
          <p:cNvPr id="6" name="Content Placeholder 5">
            <a:extLst>
              <a:ext uri="{FF2B5EF4-FFF2-40B4-BE49-F238E27FC236}">
                <a16:creationId xmlns:a16="http://schemas.microsoft.com/office/drawing/2014/main" id="{31FA6B46-EF01-4C45-88C3-FD4CE3836342}"/>
              </a:ext>
            </a:extLst>
          </p:cNvPr>
          <p:cNvSpPr>
            <a:spLocks noGrp="1"/>
          </p:cNvSpPr>
          <p:nvPr>
            <p:ph idx="1"/>
          </p:nvPr>
        </p:nvSpPr>
        <p:spPr/>
        <p:txBody>
          <a:bodyPr/>
          <a:lstStyle/>
          <a:p>
            <a:r>
              <a:rPr lang="en-US" dirty="0"/>
              <a:t>The progression is a tool to: </a:t>
            </a:r>
          </a:p>
          <a:p>
            <a:pPr marL="457200" indent="-457200">
              <a:buFont typeface="Arial" panose="020B0604020202020204" pitchFamily="34" charset="0"/>
              <a:buChar char="•"/>
            </a:pPr>
            <a:r>
              <a:rPr lang="en-US" dirty="0"/>
              <a:t>locate each student’s current level of numeracy development on the learning progression</a:t>
            </a:r>
          </a:p>
          <a:p>
            <a:pPr marL="457200" indent="-457200">
              <a:buFont typeface="Arial" panose="020B0604020202020204" pitchFamily="34" charset="0"/>
              <a:buChar char="•"/>
            </a:pPr>
            <a:r>
              <a:rPr lang="en-US" dirty="0"/>
              <a:t>identify the next steps for numeracy learning</a:t>
            </a:r>
          </a:p>
          <a:p>
            <a:pPr marL="457200" indent="-457200">
              <a:buFont typeface="Arial" panose="020B0604020202020204" pitchFamily="34" charset="0"/>
              <a:buChar char="•"/>
            </a:pPr>
            <a:r>
              <a:rPr lang="en-US" dirty="0"/>
              <a:t>develop a shared understanding of numeracy development.</a:t>
            </a:r>
          </a:p>
          <a:p>
            <a:endParaRPr lang="en-US" dirty="0"/>
          </a:p>
        </p:txBody>
      </p:sp>
    </p:spTree>
    <p:custDataLst>
      <p:tags r:id="rId1"/>
    </p:custDataLst>
    <p:extLst>
      <p:ext uri="{BB962C8B-B14F-4D97-AF65-F5344CB8AC3E}">
        <p14:creationId xmlns:p14="http://schemas.microsoft.com/office/powerpoint/2010/main" val="120080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522B1BE-862E-44A6-ACC0-295854DD3AFE}"/>
              </a:ext>
            </a:extLst>
          </p:cNvPr>
          <p:cNvSpPr>
            <a:spLocks noGrp="1"/>
          </p:cNvSpPr>
          <p:nvPr>
            <p:ph type="title"/>
          </p:nvPr>
        </p:nvSpPr>
        <p:spPr/>
        <p:txBody>
          <a:bodyPr/>
          <a:lstStyle/>
          <a:p>
            <a:r>
              <a:rPr lang="en-US" dirty="0"/>
              <a:t>Structure: Numeracy Learning Progression</a:t>
            </a:r>
            <a:endParaRPr lang="en-AU" dirty="0"/>
          </a:p>
        </p:txBody>
      </p:sp>
      <p:sp>
        <p:nvSpPr>
          <p:cNvPr id="18" name="Title 1">
            <a:extLst>
              <a:ext uri="{FF2B5EF4-FFF2-40B4-BE49-F238E27FC236}">
                <a16:creationId xmlns:a16="http://schemas.microsoft.com/office/drawing/2014/main" id="{39DE246A-B913-4527-A2FF-DA55F84B10A3}"/>
              </a:ext>
            </a:extLst>
          </p:cNvPr>
          <p:cNvSpPr txBox="1">
            <a:spLocks/>
          </p:cNvSpPr>
          <p:nvPr/>
        </p:nvSpPr>
        <p:spPr bwMode="auto">
          <a:xfrm>
            <a:off x="145880" y="1447981"/>
            <a:ext cx="1991562" cy="53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a:solidFill>
                  <a:srgbClr val="005D93"/>
                </a:solidFill>
                <a:latin typeface="+mj-lt"/>
                <a:ea typeface="ＭＳ Ｐゴシック" charset="0"/>
                <a:cs typeface="+mj-cs"/>
              </a:defRPr>
            </a:lvl1pPr>
            <a:lvl2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2pPr>
            <a:lvl3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3pPr>
            <a:lvl4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4pPr>
            <a:lvl5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05481"/>
                </a:solidFill>
                <a:latin typeface="Arial" charset="0"/>
                <a:ea typeface="Arial" charset="0"/>
                <a:cs typeface="Arial" charset="0"/>
              </a:defRPr>
            </a:lvl6pPr>
            <a:lvl7pPr marL="914400" algn="l" defTabSz="457200" rtl="0" eaLnBrk="1" fontAlgn="base" hangingPunct="1">
              <a:spcBef>
                <a:spcPct val="0"/>
              </a:spcBef>
              <a:spcAft>
                <a:spcPct val="0"/>
              </a:spcAft>
              <a:defRPr sz="4400">
                <a:solidFill>
                  <a:srgbClr val="005481"/>
                </a:solidFill>
                <a:latin typeface="Arial" charset="0"/>
                <a:ea typeface="Arial" charset="0"/>
                <a:cs typeface="Arial" charset="0"/>
              </a:defRPr>
            </a:lvl7pPr>
            <a:lvl8pPr marL="1371600" algn="l" defTabSz="457200" rtl="0" eaLnBrk="1" fontAlgn="base" hangingPunct="1">
              <a:spcBef>
                <a:spcPct val="0"/>
              </a:spcBef>
              <a:spcAft>
                <a:spcPct val="0"/>
              </a:spcAft>
              <a:defRPr sz="4400">
                <a:solidFill>
                  <a:srgbClr val="005481"/>
                </a:solidFill>
                <a:latin typeface="Arial" charset="0"/>
                <a:ea typeface="Arial" charset="0"/>
                <a:cs typeface="Arial" charset="0"/>
              </a:defRPr>
            </a:lvl8pPr>
            <a:lvl9pPr marL="1828800" algn="l" defTabSz="457200" rtl="0" eaLnBrk="1" fontAlgn="base" hangingPunct="1">
              <a:spcBef>
                <a:spcPct val="0"/>
              </a:spcBef>
              <a:spcAft>
                <a:spcPct val="0"/>
              </a:spcAft>
              <a:defRPr sz="4400">
                <a:solidFill>
                  <a:srgbClr val="00548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3200" b="1" i="0" u="none" strike="noStrike" kern="0" cap="none" spc="0" normalizeH="0" baseline="0" noProof="0" dirty="0">
                <a:ln>
                  <a:noFill/>
                </a:ln>
                <a:solidFill>
                  <a:srgbClr val="005D93"/>
                </a:solidFill>
                <a:effectLst/>
                <a:uLnTx/>
                <a:uFillTx/>
                <a:latin typeface="Arial"/>
                <a:ea typeface="ＭＳ Ｐゴシック" charset="0"/>
                <a:cs typeface="Arial"/>
              </a:rPr>
              <a:t>Elements</a:t>
            </a:r>
          </a:p>
        </p:txBody>
      </p:sp>
      <p:pic>
        <p:nvPicPr>
          <p:cNvPr id="2" name="Picture 1">
            <a:extLst>
              <a:ext uri="{FF2B5EF4-FFF2-40B4-BE49-F238E27FC236}">
                <a16:creationId xmlns:a16="http://schemas.microsoft.com/office/drawing/2014/main" id="{5CC8A74D-A4E2-4A57-B754-830F36F28E48}"/>
              </a:ext>
            </a:extLst>
          </p:cNvPr>
          <p:cNvPicPr>
            <a:picLocks noChangeAspect="1"/>
          </p:cNvPicPr>
          <p:nvPr/>
        </p:nvPicPr>
        <p:blipFill rotWithShape="1">
          <a:blip r:embed="rId5"/>
          <a:srcRect l="3805"/>
          <a:stretch/>
        </p:blipFill>
        <p:spPr>
          <a:xfrm>
            <a:off x="2148483" y="914400"/>
            <a:ext cx="4909612" cy="4941487"/>
          </a:xfrm>
          <a:prstGeom prst="rect">
            <a:avLst/>
          </a:prstGeom>
        </p:spPr>
      </p:pic>
      <p:sp>
        <p:nvSpPr>
          <p:cNvPr id="24" name="Title 1">
            <a:extLst>
              <a:ext uri="{FF2B5EF4-FFF2-40B4-BE49-F238E27FC236}">
                <a16:creationId xmlns:a16="http://schemas.microsoft.com/office/drawing/2014/main" id="{6FD86AAA-8A49-410E-97C2-B2DF034E62EA}"/>
              </a:ext>
            </a:extLst>
          </p:cNvPr>
          <p:cNvSpPr txBox="1">
            <a:spLocks/>
          </p:cNvSpPr>
          <p:nvPr/>
        </p:nvSpPr>
        <p:spPr bwMode="auto">
          <a:xfrm>
            <a:off x="36286" y="5470930"/>
            <a:ext cx="2882518" cy="53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a:solidFill>
                  <a:srgbClr val="005D93"/>
                </a:solidFill>
                <a:latin typeface="+mj-lt"/>
                <a:ea typeface="ＭＳ Ｐゴシック" charset="0"/>
                <a:cs typeface="+mj-cs"/>
              </a:defRPr>
            </a:lvl1pPr>
            <a:lvl2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2pPr>
            <a:lvl3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3pPr>
            <a:lvl4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4pPr>
            <a:lvl5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05481"/>
                </a:solidFill>
                <a:latin typeface="Arial" charset="0"/>
                <a:ea typeface="Arial" charset="0"/>
                <a:cs typeface="Arial" charset="0"/>
              </a:defRPr>
            </a:lvl6pPr>
            <a:lvl7pPr marL="914400" algn="l" defTabSz="457200" rtl="0" eaLnBrk="1" fontAlgn="base" hangingPunct="1">
              <a:spcBef>
                <a:spcPct val="0"/>
              </a:spcBef>
              <a:spcAft>
                <a:spcPct val="0"/>
              </a:spcAft>
              <a:defRPr sz="4400">
                <a:solidFill>
                  <a:srgbClr val="005481"/>
                </a:solidFill>
                <a:latin typeface="Arial" charset="0"/>
                <a:ea typeface="Arial" charset="0"/>
                <a:cs typeface="Arial" charset="0"/>
              </a:defRPr>
            </a:lvl7pPr>
            <a:lvl8pPr marL="1371600" algn="l" defTabSz="457200" rtl="0" eaLnBrk="1" fontAlgn="base" hangingPunct="1">
              <a:spcBef>
                <a:spcPct val="0"/>
              </a:spcBef>
              <a:spcAft>
                <a:spcPct val="0"/>
              </a:spcAft>
              <a:defRPr sz="4400">
                <a:solidFill>
                  <a:srgbClr val="005481"/>
                </a:solidFill>
                <a:latin typeface="Arial" charset="0"/>
                <a:ea typeface="Arial" charset="0"/>
                <a:cs typeface="Arial" charset="0"/>
              </a:defRPr>
            </a:lvl8pPr>
            <a:lvl9pPr marL="1828800" algn="l" defTabSz="457200" rtl="0" eaLnBrk="1" fontAlgn="base" hangingPunct="1">
              <a:spcBef>
                <a:spcPct val="0"/>
              </a:spcBef>
              <a:spcAft>
                <a:spcPct val="0"/>
              </a:spcAft>
              <a:defRPr sz="4400">
                <a:solidFill>
                  <a:srgbClr val="00548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3200" b="1" i="0" u="none" strike="noStrike" kern="0" cap="none" spc="0" normalizeH="0" baseline="0" noProof="0" dirty="0">
                <a:ln>
                  <a:noFill/>
                </a:ln>
                <a:solidFill>
                  <a:srgbClr val="005D93"/>
                </a:solidFill>
                <a:effectLst/>
                <a:uLnTx/>
                <a:uFillTx/>
                <a:latin typeface="Arial"/>
                <a:ea typeface="ＭＳ Ｐゴシック" charset="0"/>
                <a:cs typeface="Arial"/>
              </a:rPr>
              <a:t>Sub-elements</a:t>
            </a:r>
          </a:p>
        </p:txBody>
      </p:sp>
      <p:cxnSp>
        <p:nvCxnSpPr>
          <p:cNvPr id="19" name="Straight Arrow Connector 18">
            <a:extLst>
              <a:ext uri="{FF2B5EF4-FFF2-40B4-BE49-F238E27FC236}">
                <a16:creationId xmlns:a16="http://schemas.microsoft.com/office/drawing/2014/main" id="{B384E28F-1E36-4C3C-A837-5B1F26E4A766}"/>
              </a:ext>
            </a:extLst>
          </p:cNvPr>
          <p:cNvCxnSpPr>
            <a:cxnSpLocks/>
          </p:cNvCxnSpPr>
          <p:nvPr/>
        </p:nvCxnSpPr>
        <p:spPr>
          <a:xfrm flipV="1">
            <a:off x="2148483" y="1475490"/>
            <a:ext cx="953491" cy="239100"/>
          </a:xfrm>
          <a:prstGeom prst="straightConnector1">
            <a:avLst/>
          </a:prstGeom>
          <a:ln w="28575">
            <a:solidFill>
              <a:schemeClr val="tx1"/>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3" name="Straight Arrow Connector 22">
            <a:extLst>
              <a:ext uri="{FF2B5EF4-FFF2-40B4-BE49-F238E27FC236}">
                <a16:creationId xmlns:a16="http://schemas.microsoft.com/office/drawing/2014/main" id="{45E177FA-F154-459D-B5BC-A50619A62CEF}"/>
              </a:ext>
            </a:extLst>
          </p:cNvPr>
          <p:cNvCxnSpPr>
            <a:cxnSpLocks/>
          </p:cNvCxnSpPr>
          <p:nvPr/>
        </p:nvCxnSpPr>
        <p:spPr>
          <a:xfrm flipH="1" flipV="1">
            <a:off x="5638800" y="3657600"/>
            <a:ext cx="1828800" cy="1249654"/>
          </a:xfrm>
          <a:prstGeom prst="straightConnector1">
            <a:avLst/>
          </a:prstGeom>
          <a:ln w="28575">
            <a:solidFill>
              <a:schemeClr val="tx1"/>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25" name="Title 1">
            <a:extLst>
              <a:ext uri="{FF2B5EF4-FFF2-40B4-BE49-F238E27FC236}">
                <a16:creationId xmlns:a16="http://schemas.microsoft.com/office/drawing/2014/main" id="{1DABB452-ED48-49B1-B422-888FF1DE8875}"/>
              </a:ext>
            </a:extLst>
          </p:cNvPr>
          <p:cNvSpPr txBox="1">
            <a:spLocks/>
          </p:cNvSpPr>
          <p:nvPr/>
        </p:nvSpPr>
        <p:spPr bwMode="auto">
          <a:xfrm>
            <a:off x="7195818" y="4822020"/>
            <a:ext cx="1633936" cy="53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a:solidFill>
                  <a:srgbClr val="005D93"/>
                </a:solidFill>
                <a:latin typeface="+mj-lt"/>
                <a:ea typeface="ＭＳ Ｐゴシック" charset="0"/>
                <a:cs typeface="+mj-cs"/>
              </a:defRPr>
            </a:lvl1pPr>
            <a:lvl2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2pPr>
            <a:lvl3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3pPr>
            <a:lvl4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4pPr>
            <a:lvl5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05481"/>
                </a:solidFill>
                <a:latin typeface="Arial" charset="0"/>
                <a:ea typeface="Arial" charset="0"/>
                <a:cs typeface="Arial" charset="0"/>
              </a:defRPr>
            </a:lvl6pPr>
            <a:lvl7pPr marL="914400" algn="l" defTabSz="457200" rtl="0" eaLnBrk="1" fontAlgn="base" hangingPunct="1">
              <a:spcBef>
                <a:spcPct val="0"/>
              </a:spcBef>
              <a:spcAft>
                <a:spcPct val="0"/>
              </a:spcAft>
              <a:defRPr sz="4400">
                <a:solidFill>
                  <a:srgbClr val="005481"/>
                </a:solidFill>
                <a:latin typeface="Arial" charset="0"/>
                <a:ea typeface="Arial" charset="0"/>
                <a:cs typeface="Arial" charset="0"/>
              </a:defRPr>
            </a:lvl7pPr>
            <a:lvl8pPr marL="1371600" algn="l" defTabSz="457200" rtl="0" eaLnBrk="1" fontAlgn="base" hangingPunct="1">
              <a:spcBef>
                <a:spcPct val="0"/>
              </a:spcBef>
              <a:spcAft>
                <a:spcPct val="0"/>
              </a:spcAft>
              <a:defRPr sz="4400">
                <a:solidFill>
                  <a:srgbClr val="005481"/>
                </a:solidFill>
                <a:latin typeface="Arial" charset="0"/>
                <a:ea typeface="Arial" charset="0"/>
                <a:cs typeface="Arial" charset="0"/>
              </a:defRPr>
            </a:lvl8pPr>
            <a:lvl9pPr marL="1828800" algn="l" defTabSz="457200" rtl="0" eaLnBrk="1" fontAlgn="base" hangingPunct="1">
              <a:spcBef>
                <a:spcPct val="0"/>
              </a:spcBef>
              <a:spcAft>
                <a:spcPct val="0"/>
              </a:spcAft>
              <a:defRPr sz="4400">
                <a:solidFill>
                  <a:srgbClr val="00548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3200" b="1" i="0" u="none" strike="noStrike" kern="0" cap="none" spc="0" normalizeH="0" baseline="0" noProof="0" dirty="0">
                <a:ln>
                  <a:noFill/>
                </a:ln>
                <a:solidFill>
                  <a:srgbClr val="005D93"/>
                </a:solidFill>
                <a:effectLst/>
                <a:uLnTx/>
                <a:uFillTx/>
                <a:latin typeface="Arial"/>
                <a:ea typeface="ＭＳ Ｐゴシック" charset="0"/>
                <a:cs typeface="Arial"/>
              </a:rPr>
              <a:t>Levels</a:t>
            </a:r>
          </a:p>
        </p:txBody>
      </p:sp>
      <p:cxnSp>
        <p:nvCxnSpPr>
          <p:cNvPr id="26" name="Straight Arrow Connector 25">
            <a:extLst>
              <a:ext uri="{FF2B5EF4-FFF2-40B4-BE49-F238E27FC236}">
                <a16:creationId xmlns:a16="http://schemas.microsoft.com/office/drawing/2014/main" id="{DBD574E3-C8A8-4EF0-910C-97FCBB65FE57}"/>
              </a:ext>
            </a:extLst>
          </p:cNvPr>
          <p:cNvCxnSpPr>
            <a:cxnSpLocks/>
          </p:cNvCxnSpPr>
          <p:nvPr/>
        </p:nvCxnSpPr>
        <p:spPr>
          <a:xfrm flipV="1">
            <a:off x="2148483" y="4822020"/>
            <a:ext cx="1051917" cy="729782"/>
          </a:xfrm>
          <a:prstGeom prst="straightConnector1">
            <a:avLst/>
          </a:prstGeom>
          <a:ln w="28575">
            <a:solidFill>
              <a:schemeClr val="tx1"/>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3" name="Rectangle 2">
            <a:extLst>
              <a:ext uri="{FF2B5EF4-FFF2-40B4-BE49-F238E27FC236}">
                <a16:creationId xmlns:a16="http://schemas.microsoft.com/office/drawing/2014/main" id="{D293E693-750D-404F-92A4-706B3A051259}"/>
              </a:ext>
            </a:extLst>
          </p:cNvPr>
          <p:cNvSpPr/>
          <p:nvPr/>
        </p:nvSpPr>
        <p:spPr>
          <a:xfrm>
            <a:off x="6859801" y="5795109"/>
            <a:ext cx="2164817" cy="430887"/>
          </a:xfrm>
          <a:prstGeom prst="rect">
            <a:avLst/>
          </a:prstGeom>
        </p:spPr>
        <p:txBody>
          <a:bodyPr wrap="square">
            <a:spAutoFit/>
          </a:bodyPr>
          <a:lstStyle/>
          <a:p>
            <a:r>
              <a:rPr lang="en-AU" sz="1100" dirty="0"/>
              <a:t>Credit: National Numeracy Learning Progression</a:t>
            </a:r>
          </a:p>
        </p:txBody>
      </p:sp>
    </p:spTree>
    <p:custDataLst>
      <p:tags r:id="rId2"/>
    </p:custDataLst>
    <p:extLst>
      <p:ext uri="{BB962C8B-B14F-4D97-AF65-F5344CB8AC3E}">
        <p14:creationId xmlns:p14="http://schemas.microsoft.com/office/powerpoint/2010/main" val="14852788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3788EB-CB02-4483-8A5A-15721B21933F}"/>
              </a:ext>
            </a:extLst>
          </p:cNvPr>
          <p:cNvSpPr>
            <a:spLocks noGrp="1"/>
          </p:cNvSpPr>
          <p:nvPr>
            <p:ph type="title"/>
          </p:nvPr>
        </p:nvSpPr>
        <p:spPr/>
        <p:txBody>
          <a:bodyPr/>
          <a:lstStyle/>
          <a:p>
            <a:r>
              <a:rPr lang="en-AU" dirty="0"/>
              <a:t>Numeracy elements and sub-elements</a:t>
            </a:r>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B80C5D6-B7CC-47CA-9093-0242F7B675F0}" type="slidenum">
              <a:rPr kumimoji="0" lang="en-US" alt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FFFFFF"/>
              </a:solidFill>
              <a:effectLst/>
              <a:uLnTx/>
              <a:uFillTx/>
              <a:latin typeface="Arial" charset="0"/>
              <a:cs typeface="Arial" charset="0"/>
            </a:endParaRPr>
          </a:p>
        </p:txBody>
      </p:sp>
      <p:graphicFrame>
        <p:nvGraphicFramePr>
          <p:cNvPr id="9" name="Content Placeholder 3">
            <a:extLst>
              <a:ext uri="{FF2B5EF4-FFF2-40B4-BE49-F238E27FC236}">
                <a16:creationId xmlns:a16="http://schemas.microsoft.com/office/drawing/2014/main" id="{48499A06-865D-4773-BE82-9D1F05EC6453}"/>
              </a:ext>
            </a:extLst>
          </p:cNvPr>
          <p:cNvGraphicFramePr>
            <a:graphicFrameLocks/>
          </p:cNvGraphicFramePr>
          <p:nvPr>
            <p:extLst>
              <p:ext uri="{D42A27DB-BD31-4B8C-83A1-F6EECF244321}">
                <p14:modId xmlns:p14="http://schemas.microsoft.com/office/powerpoint/2010/main" val="2214577421"/>
              </p:ext>
            </p:extLst>
          </p:nvPr>
        </p:nvGraphicFramePr>
        <p:xfrm>
          <a:off x="152400" y="1143000"/>
          <a:ext cx="8839200" cy="4937608"/>
        </p:xfrm>
        <a:graphic>
          <a:graphicData uri="http://schemas.openxmlformats.org/drawingml/2006/table">
            <a:tbl>
              <a:tblPr firstRow="1" bandRow="1">
                <a:tableStyleId>{17292A2E-F333-43FB-9621-5CBBE7FDCDCB}</a:tableStyleId>
              </a:tblPr>
              <a:tblGrid>
                <a:gridCol w="36576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320077">
                <a:tc>
                  <a:txBody>
                    <a:bodyPr/>
                    <a:lstStyle/>
                    <a:p>
                      <a:r>
                        <a:rPr lang="en-AU" sz="2000" dirty="0"/>
                        <a:t>Element</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r>
                        <a:rPr lang="en-AU" sz="2000" dirty="0"/>
                        <a:t>Sub-element</a:t>
                      </a:r>
                      <a:endParaRPr lang="en-AU" sz="2400" dirty="0"/>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289969">
                <a:tc>
                  <a:txBody>
                    <a:bodyPr/>
                    <a:lstStyle/>
                    <a:p>
                      <a:pPr marL="0" indent="0">
                        <a:buFont typeface="Arial" panose="020B0604020202020204" pitchFamily="34" charset="0"/>
                        <a:buNone/>
                      </a:pPr>
                      <a:r>
                        <a:rPr lang="en-US" sz="2000" dirty="0"/>
                        <a:t>Number sense and algebra</a:t>
                      </a:r>
                      <a:endParaRPr lang="en-AU" sz="2000" dirty="0"/>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457200" indent="-457200">
                        <a:buFont typeface="Arial" panose="020B0604020202020204" pitchFamily="34" charset="0"/>
                        <a:buChar char="•"/>
                      </a:pPr>
                      <a:r>
                        <a:rPr lang="en-US" sz="2000" dirty="0"/>
                        <a:t>Number and place value</a:t>
                      </a:r>
                    </a:p>
                    <a:p>
                      <a:pPr marL="457200" indent="-457200">
                        <a:buFont typeface="Arial" panose="020B0604020202020204" pitchFamily="34" charset="0"/>
                        <a:buChar char="•"/>
                      </a:pPr>
                      <a:r>
                        <a:rPr lang="en-US" sz="2000" dirty="0"/>
                        <a:t>Counting processes</a:t>
                      </a:r>
                    </a:p>
                    <a:p>
                      <a:pPr marL="457200" indent="-457200" algn="l" defTabSz="914400" rtl="0" eaLnBrk="1" latinLnBrk="0" hangingPunct="1">
                        <a:buFont typeface="Arial" panose="020B0604020202020204" pitchFamily="34" charset="0"/>
                        <a:buChar char="•"/>
                      </a:pPr>
                      <a:r>
                        <a:rPr lang="en-US" sz="2000" kern="1200" dirty="0">
                          <a:solidFill>
                            <a:schemeClr val="tx1"/>
                          </a:solidFill>
                          <a:latin typeface="+mn-lt"/>
                          <a:ea typeface="+mn-ea"/>
                          <a:cs typeface="+mn-cs"/>
                        </a:rPr>
                        <a:t>Additive strategies</a:t>
                      </a:r>
                    </a:p>
                    <a:p>
                      <a:pPr marL="457200" indent="-457200" algn="l" defTabSz="914400" rtl="0" eaLnBrk="1" latinLnBrk="0" hangingPunct="1">
                        <a:buFont typeface="Arial" panose="020B0604020202020204" pitchFamily="34" charset="0"/>
                        <a:buChar char="•"/>
                      </a:pPr>
                      <a:r>
                        <a:rPr lang="en-US" sz="2000" kern="1200" dirty="0">
                          <a:solidFill>
                            <a:schemeClr val="tx1"/>
                          </a:solidFill>
                          <a:latin typeface="+mn-lt"/>
                          <a:ea typeface="+mn-ea"/>
                          <a:cs typeface="+mn-cs"/>
                        </a:rPr>
                        <a:t>Multiplicative strategies</a:t>
                      </a:r>
                    </a:p>
                    <a:p>
                      <a:pPr marL="457200" indent="-457200" algn="l" defTabSz="914400" rtl="0" eaLnBrk="1" latinLnBrk="0" hangingPunct="1">
                        <a:buFont typeface="Arial" panose="020B0604020202020204" pitchFamily="34" charset="0"/>
                        <a:buChar char="•"/>
                      </a:pPr>
                      <a:r>
                        <a:rPr lang="en-US" sz="2000" kern="1200" dirty="0">
                          <a:solidFill>
                            <a:schemeClr val="tx1"/>
                          </a:solidFill>
                          <a:latin typeface="+mn-lt"/>
                          <a:ea typeface="+mn-ea"/>
                          <a:cs typeface="+mn-cs"/>
                        </a:rPr>
                        <a:t>Interpreting fractions</a:t>
                      </a:r>
                    </a:p>
                    <a:p>
                      <a:pPr marL="457200" indent="-457200" algn="l" defTabSz="914400" rtl="0" eaLnBrk="1" latinLnBrk="0" hangingPunct="1">
                        <a:buFont typeface="Arial" panose="020B0604020202020204" pitchFamily="34" charset="0"/>
                        <a:buChar char="•"/>
                      </a:pPr>
                      <a:r>
                        <a:rPr lang="en-US" sz="2000" kern="1200" dirty="0">
                          <a:solidFill>
                            <a:schemeClr val="tx1"/>
                          </a:solidFill>
                          <a:latin typeface="+mn-lt"/>
                          <a:ea typeface="+mn-ea"/>
                          <a:cs typeface="+mn-cs"/>
                        </a:rPr>
                        <a:t>Proportional thinking</a:t>
                      </a:r>
                    </a:p>
                    <a:p>
                      <a:pPr marL="457200" indent="-457200" algn="l" defTabSz="914400" rtl="0" eaLnBrk="1" latinLnBrk="0" hangingPunct="1">
                        <a:buFont typeface="Arial" panose="020B0604020202020204" pitchFamily="34" charset="0"/>
                        <a:buChar char="•"/>
                      </a:pPr>
                      <a:r>
                        <a:rPr lang="en-US" sz="2000" kern="1200" dirty="0">
                          <a:solidFill>
                            <a:schemeClr val="tx1"/>
                          </a:solidFill>
                          <a:latin typeface="+mn-lt"/>
                          <a:ea typeface="+mn-ea"/>
                          <a:cs typeface="+mn-cs"/>
                        </a:rPr>
                        <a:t>Number patterns and algebraic thinking</a:t>
                      </a:r>
                    </a:p>
                    <a:p>
                      <a:pPr marL="457200" indent="-457200" algn="l" defTabSz="914400" rtl="0" eaLnBrk="1" latinLnBrk="0" hangingPunct="1">
                        <a:buFont typeface="Arial" panose="020B0604020202020204" pitchFamily="34" charset="0"/>
                        <a:buChar char="•"/>
                      </a:pPr>
                      <a:r>
                        <a:rPr lang="en-US" sz="2000" kern="1200" dirty="0">
                          <a:solidFill>
                            <a:schemeClr val="tx1"/>
                          </a:solidFill>
                          <a:latin typeface="+mn-lt"/>
                          <a:ea typeface="+mn-ea"/>
                          <a:cs typeface="+mn-cs"/>
                        </a:rPr>
                        <a:t>Understanding money</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960384">
                <a:tc>
                  <a:txBody>
                    <a:bodyPr/>
                    <a:lstStyle/>
                    <a:p>
                      <a:pPr marL="0" indent="0">
                        <a:buFont typeface="Arial" panose="020B0604020202020204" pitchFamily="34" charset="0"/>
                        <a:buNone/>
                      </a:pPr>
                      <a:r>
                        <a:rPr lang="en-US" sz="2000" dirty="0"/>
                        <a:t>Measurement and geometry</a:t>
                      </a:r>
                      <a:endParaRPr lang="en-AU" sz="2000" dirty="0"/>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457200" indent="-457200">
                        <a:buFont typeface="Arial" panose="020B0604020202020204" pitchFamily="34" charset="0"/>
                        <a:buChar char="•"/>
                      </a:pPr>
                      <a:r>
                        <a:rPr lang="en-US" sz="2000" dirty="0"/>
                        <a:t>Measuring time</a:t>
                      </a:r>
                    </a:p>
                    <a:p>
                      <a:pPr marL="457200" indent="-457200">
                        <a:buFont typeface="Arial" panose="020B0604020202020204" pitchFamily="34" charset="0"/>
                        <a:buChar char="•"/>
                      </a:pPr>
                      <a:r>
                        <a:rPr lang="en-US" sz="2000" dirty="0"/>
                        <a:t>Positioning and locating</a:t>
                      </a:r>
                    </a:p>
                    <a:p>
                      <a:pPr marL="457200" indent="-457200">
                        <a:buFont typeface="Arial" panose="020B0604020202020204" pitchFamily="34" charset="0"/>
                        <a:buChar char="•"/>
                      </a:pPr>
                      <a:r>
                        <a:rPr lang="en-US" sz="2000" dirty="0"/>
                        <a:t>Understanding geometric properties</a:t>
                      </a:r>
                    </a:p>
                    <a:p>
                      <a:pPr marL="457200" indent="-457200">
                        <a:buFont typeface="Arial" panose="020B0604020202020204" pitchFamily="34" charset="0"/>
                        <a:buChar char="•"/>
                      </a:pPr>
                      <a:r>
                        <a:rPr lang="en-US" sz="2000" dirty="0"/>
                        <a:t>Understanding units of measurement</a:t>
                      </a:r>
                      <a:endParaRPr lang="en-AU" sz="2000" dirty="0"/>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689923">
                <a:tc>
                  <a:txBody>
                    <a:bodyPr/>
                    <a:lstStyle/>
                    <a:p>
                      <a:pPr marL="0" indent="0">
                        <a:buFont typeface="Arial" panose="020B0604020202020204" pitchFamily="34" charset="0"/>
                        <a:buNone/>
                      </a:pPr>
                      <a:r>
                        <a:rPr lang="en-US" sz="2000" dirty="0"/>
                        <a:t>Statistics and probability </a:t>
                      </a:r>
                      <a:endParaRPr lang="en-AU" sz="2000" dirty="0"/>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457200" indent="-457200">
                        <a:buFont typeface="Arial" panose="020B0604020202020204" pitchFamily="34" charset="0"/>
                        <a:buChar char="•"/>
                      </a:pPr>
                      <a:r>
                        <a:rPr lang="en-US" sz="2000" dirty="0"/>
                        <a:t>Interpreting and representing data</a:t>
                      </a:r>
                    </a:p>
                    <a:p>
                      <a:pPr marL="457200" indent="-457200">
                        <a:buFont typeface="Arial" panose="020B0604020202020204" pitchFamily="34" charset="0"/>
                        <a:buChar char="•"/>
                      </a:pPr>
                      <a:r>
                        <a:rPr lang="en-US" sz="2000" dirty="0"/>
                        <a:t>Understanding chance</a:t>
                      </a:r>
                      <a:endParaRPr lang="en-AU" sz="2000" dirty="0"/>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749443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BASIC PAGE_INDIVIDUAL" val="qJDvFsSi"/>
  <p:tag name="ARTICULATE_DESIGN_ID_1_BASIC PAGE_INDIVIDUAL" val="WSmpMfDX"/>
  <p:tag name="ARTICULATE_DESIGN_ID_SPIDERWEB" val="jpAcXuae"/>
  <p:tag name="ARTICULATE_DESIGN_ID_PICTURE BOOK" val="22eKTRWj"/>
  <p:tag name="ARTICULATE_DESIGN_ID_TABLETS" val="UbelI7bh"/>
  <p:tag name="ARTICULATE_DESIGN_ID_SCIENCE" val="ZVyE5ZBf"/>
  <p:tag name="ARTICULATE_DESIGN_ID_TEACHERS" val="5NaDAi95"/>
  <p:tag name="ARTICULATE_DESIGN_ID_YOUNG COOKS" val="JapPRzbN"/>
  <p:tag name="ARTICULATE_DESIGN_ID_LAPTOPS" val="7KfAlaXs"/>
  <p:tag name="ARTICULATE_DESIGN_ID_CLASSROOM" val="HvCBUe3f"/>
  <p:tag name="ARTICULATE_DESIGN_ID_TABLETS 2" val="1xi9Ro9C"/>
  <p:tag name="ARTICULATE_DESIGN_ID_INDIGENOUS GIRLS" val="4G0FlTj9"/>
  <p:tag name="ARTICULATE_DESIGN_ID_STETHESCOPES" val="Z9XT7kIn"/>
  <p:tag name="ARTICULATE_DESIGN_ID_KINDERGARTEN" val="4jcs3Z0D"/>
  <p:tag name="ARTICULATE_DESIGN_ID_CLASSROOM 2" val="zivaWqcX"/>
  <p:tag name="ARTICULATE_DESIGN_ID_ART" val="Lwyp3ycx"/>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ic page_individual">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6 CAC" id="{BF104562-9930-4021-86D8-E369268016E1}" vid="{A3FEDEBF-BDA2-4021-ACED-20064C0A5870}"/>
    </a:ext>
  </a:extLst>
</a:theme>
</file>

<file path=ppt/theme/theme2.xml><?xml version="1.0" encoding="utf-8"?>
<a:theme xmlns:a="http://schemas.openxmlformats.org/drawingml/2006/main" name="1_Tablets 2">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772F4B91747F14985DF414FECE11F20" ma:contentTypeVersion="1" ma:contentTypeDescription="Create a new document." ma:contentTypeScope="" ma:versionID="17c7f16f64850fedb962282be8f1c5d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A5DEBD03-5E9C-40A0-804B-944DDB9E62A1}">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1E5195BB-168B-4AAF-B2A1-DB75012A9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K-6 CAC</Template>
  <TotalTime>1330</TotalTime>
  <Words>1246</Words>
  <Application>Microsoft Office PowerPoint</Application>
  <PresentationFormat>On-screen Show (4:3)</PresentationFormat>
  <Paragraphs>160</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ＭＳ Ｐゴシック</vt:lpstr>
      <vt:lpstr>Arial</vt:lpstr>
      <vt:lpstr>Calibri</vt:lpstr>
      <vt:lpstr>Wingdings</vt:lpstr>
      <vt:lpstr>Basic page_individual</vt:lpstr>
      <vt:lpstr>1_Tablets 2</vt:lpstr>
      <vt:lpstr>National Numeracy Learning Progression </vt:lpstr>
      <vt:lpstr>The Australian Curriculum</vt:lpstr>
      <vt:lpstr>Relationship: Learning areas and resources</vt:lpstr>
      <vt:lpstr>Where to find the Numeracy Learning Progression</vt:lpstr>
      <vt:lpstr>Version 3 of National Literacy and Numeracy Learning Progressions</vt:lpstr>
      <vt:lpstr>National Numeracy Learning Progression Version 3.0</vt:lpstr>
      <vt:lpstr>Using the Numeracy Learning Progression </vt:lpstr>
      <vt:lpstr>Structure: Numeracy Learning Progression</vt:lpstr>
      <vt:lpstr>Numeracy elements and sub-elements</vt:lpstr>
      <vt:lpstr>Example</vt:lpstr>
      <vt:lpstr>Using the Numeracy Learning Progression</vt:lpstr>
      <vt:lpstr>Where to now?</vt:lpstr>
      <vt:lpstr>Acknowledgments</vt:lpstr>
    </vt:vector>
  </TitlesOfParts>
  <Company>Queensland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Numeracy Learning Progression</dc:title>
  <dc:creator>Queensland Curriculum and Assessment Authority</dc:creator>
  <cp:lastModifiedBy>Joy Constantino</cp:lastModifiedBy>
  <cp:revision>415</cp:revision>
  <cp:lastPrinted>2019-06-09T21:59:33Z</cp:lastPrinted>
  <dcterms:created xsi:type="dcterms:W3CDTF">2017-10-23T00:47:12Z</dcterms:created>
  <dcterms:modified xsi:type="dcterms:W3CDTF">2020-11-19T05:48:23Z</dcterms:modified>
  <cp:category>190690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0x010100A772F4B91747F14985DF414FECE11F20</vt:lpwstr>
  </property>
  <property fmtid="{D5CDD505-2E9C-101B-9397-08002B2CF9AE}" pid="7" name="ArticulateGUID">
    <vt:lpwstr>8A2D0D2B-B700-4858-AE0F-8732DCBD2C02</vt:lpwstr>
  </property>
  <property fmtid="{D5CDD505-2E9C-101B-9397-08002B2CF9AE}" pid="8" name="ArticulatePath">
    <vt:lpwstr>QKLG_Focus_group_TWB_V5</vt:lpwstr>
  </property>
</Properties>
</file>