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9.xml" ContentType="application/vnd.openxmlformats-officedocument.presentationml.tags+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5.xml" ContentType="application/vnd.openxmlformats-officedocument.presentationml.tags+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44" r:id="rId5"/>
    <p:sldMasterId id="2147483959" r:id="rId6"/>
    <p:sldMasterId id="2147484005" r:id="rId7"/>
    <p:sldMasterId id="2147484016" r:id="rId8"/>
  </p:sldMasterIdLst>
  <p:notesMasterIdLst>
    <p:notesMasterId r:id="rId61"/>
  </p:notesMasterIdLst>
  <p:handoutMasterIdLst>
    <p:handoutMasterId r:id="rId62"/>
  </p:handoutMasterIdLst>
  <p:sldIdLst>
    <p:sldId id="306" r:id="rId9"/>
    <p:sldId id="2024" r:id="rId10"/>
    <p:sldId id="1830" r:id="rId11"/>
    <p:sldId id="548" r:id="rId12"/>
    <p:sldId id="1798" r:id="rId13"/>
    <p:sldId id="1799" r:id="rId14"/>
    <p:sldId id="1536" r:id="rId15"/>
    <p:sldId id="1933" r:id="rId16"/>
    <p:sldId id="1932" r:id="rId17"/>
    <p:sldId id="1923" r:id="rId18"/>
    <p:sldId id="1987" r:id="rId19"/>
    <p:sldId id="1988" r:id="rId20"/>
    <p:sldId id="1920" r:id="rId21"/>
    <p:sldId id="1530" r:id="rId22"/>
    <p:sldId id="2013" r:id="rId23"/>
    <p:sldId id="2010" r:id="rId24"/>
    <p:sldId id="2016" r:id="rId25"/>
    <p:sldId id="1947" r:id="rId26"/>
    <p:sldId id="2011" r:id="rId27"/>
    <p:sldId id="2017" r:id="rId28"/>
    <p:sldId id="2006" r:id="rId29"/>
    <p:sldId id="1905" r:id="rId30"/>
    <p:sldId id="2012" r:id="rId31"/>
    <p:sldId id="2005" r:id="rId32"/>
    <p:sldId id="1195" r:id="rId33"/>
    <p:sldId id="1189" r:id="rId34"/>
    <p:sldId id="1188" r:id="rId35"/>
    <p:sldId id="2007" r:id="rId36"/>
    <p:sldId id="2018" r:id="rId37"/>
    <p:sldId id="2020" r:id="rId38"/>
    <p:sldId id="1957" r:id="rId39"/>
    <p:sldId id="1994" r:id="rId40"/>
    <p:sldId id="1993" r:id="rId41"/>
    <p:sldId id="2008" r:id="rId42"/>
    <p:sldId id="1926" r:id="rId43"/>
    <p:sldId id="1165" r:id="rId44"/>
    <p:sldId id="2025" r:id="rId45"/>
    <p:sldId id="1192" r:id="rId46"/>
    <p:sldId id="2026" r:id="rId47"/>
    <p:sldId id="2022" r:id="rId48"/>
    <p:sldId id="1964" r:id="rId49"/>
    <p:sldId id="1812" r:id="rId50"/>
    <p:sldId id="2002" r:id="rId51"/>
    <p:sldId id="2014" r:id="rId52"/>
    <p:sldId id="2019" r:id="rId53"/>
    <p:sldId id="1825" r:id="rId54"/>
    <p:sldId id="1162" r:id="rId55"/>
    <p:sldId id="1527" r:id="rId56"/>
    <p:sldId id="2023" r:id="rId57"/>
    <p:sldId id="312" r:id="rId58"/>
    <p:sldId id="309" r:id="rId59"/>
    <p:sldId id="283" r:id="rId60"/>
  </p:sldIdLst>
  <p:sldSz cx="9144000" cy="6858000" type="screen4x3"/>
  <p:notesSz cx="6807200" cy="9939338"/>
  <p:custDataLst>
    <p:tags r:id="rId63"/>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Kettle" initials="BK" lastIdx="29" clrIdx="0">
    <p:extLst>
      <p:ext uri="{19B8F6BF-5375-455C-9EA6-DF929625EA0E}">
        <p15:presenceInfo xmlns:p15="http://schemas.microsoft.com/office/powerpoint/2012/main" userId="S-1-5-21-2406935999-1983212525-3895035740-11155" providerId="AD"/>
      </p:ext>
    </p:extLst>
  </p:cmAuthor>
  <p:cmAuthor id="2" name="Luna Pendragon" initials="LP" lastIdx="4" clrIdx="1">
    <p:extLst>
      <p:ext uri="{19B8F6BF-5375-455C-9EA6-DF929625EA0E}">
        <p15:presenceInfo xmlns:p15="http://schemas.microsoft.com/office/powerpoint/2012/main" userId="S::Luna.Pendragon@qcaa.qld.edu.au::805c6c5e-2b13-45db-a6a4-e4f1326843b7" providerId="AD"/>
      </p:ext>
    </p:extLst>
  </p:cmAuthor>
  <p:cmAuthor id="3" name="Fiona McKean" initials="FM" lastIdx="1" clrIdx="2">
    <p:extLst>
      <p:ext uri="{19B8F6BF-5375-455C-9EA6-DF929625EA0E}">
        <p15:presenceInfo xmlns:p15="http://schemas.microsoft.com/office/powerpoint/2012/main" userId="S::Fiona.McKean@qcaa.qld.edu.au::ad47070c-090f-4e14-b1e0-19f8d6b35c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D7"/>
    <a:srgbClr val="91BCE4"/>
    <a:srgbClr val="C8DDF2"/>
    <a:srgbClr val="F4AE7A"/>
    <a:srgbClr val="663399"/>
    <a:srgbClr val="99CC33"/>
    <a:srgbClr val="ED7A23"/>
    <a:srgbClr val="21578A"/>
    <a:srgbClr val="F7C9A6"/>
    <a:srgbClr val="D6E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3208" autoAdjust="0"/>
  </p:normalViewPr>
  <p:slideViewPr>
    <p:cSldViewPr>
      <p:cViewPr varScale="1">
        <p:scale>
          <a:sx n="53" d="100"/>
          <a:sy n="53" d="100"/>
        </p:scale>
        <p:origin x="1128" y="60"/>
      </p:cViewPr>
      <p:guideLst>
        <p:guide orient="horz" pos="413"/>
        <p:guide orient="horz" pos="4128"/>
        <p:guide orient="horz" pos="3158"/>
        <p:guide orient="horz" pos="3457"/>
        <p:guide orient="horz" pos="845"/>
        <p:guide pos="113"/>
        <p:guide pos="5556"/>
        <p:guide pos="204"/>
      </p:guideLst>
    </p:cSldViewPr>
  </p:slideViewPr>
  <p:outlineViewPr>
    <p:cViewPr>
      <p:scale>
        <a:sx n="33" d="100"/>
        <a:sy n="33" d="100"/>
      </p:scale>
      <p:origin x="0" y="-14088"/>
    </p:cViewPr>
  </p:outlineViewPr>
  <p:notesTextViewPr>
    <p:cViewPr>
      <p:scale>
        <a:sx n="3" d="2"/>
        <a:sy n="3" d="2"/>
      </p:scale>
      <p:origin x="0" y="0"/>
    </p:cViewPr>
  </p:notesTextViewPr>
  <p:sorterViewPr>
    <p:cViewPr>
      <p:scale>
        <a:sx n="90" d="100"/>
        <a:sy n="90" d="100"/>
      </p:scale>
      <p:origin x="0" y="0"/>
    </p:cViewPr>
  </p:sorterViewPr>
  <p:notesViewPr>
    <p:cSldViewPr>
      <p:cViewPr>
        <p:scale>
          <a:sx n="110" d="100"/>
          <a:sy n="110" d="100"/>
        </p:scale>
        <p:origin x="3282" y="-12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pPr/>
              <a:t>21/04/2021</a:t>
            </a:fld>
            <a:endParaRPr lang="en-AU"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pPr/>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21/04/2021</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ustraliancurriculum.edu.au/resources/national-literacy-and-numeracy-learning-progressions/national-numeracy-learning-progression/number-sense-and-algebra/?subElementId=50577&amp;scaleId=5056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Welcome to the third unit in the </a:t>
            </a:r>
            <a:r>
              <a:rPr lang="en-US" sz="1200" i="1" kern="1200" dirty="0">
                <a:solidFill>
                  <a:schemeClr val="tx1"/>
                </a:solidFill>
                <a:effectLst/>
                <a:latin typeface="+mn-lt"/>
                <a:ea typeface="+mn-ea"/>
                <a:cs typeface="+mn-cs"/>
              </a:rPr>
              <a:t>Foundational concepts in fractions </a:t>
            </a:r>
            <a:r>
              <a:rPr lang="en-US" sz="1200" kern="1200" dirty="0">
                <a:solidFill>
                  <a:schemeClr val="tx1"/>
                </a:solidFill>
                <a:effectLst/>
                <a:latin typeface="+mn-lt"/>
                <a:ea typeface="+mn-ea"/>
                <a:cs typeface="+mn-cs"/>
              </a:rPr>
              <a:t>course.</a:t>
            </a:r>
            <a:endParaRPr lang="en-AU" sz="1200" kern="1200" dirty="0">
              <a:solidFill>
                <a:schemeClr val="tx1"/>
              </a:solidFill>
              <a:effectLst/>
              <a:latin typeface="+mn-lt"/>
              <a:ea typeface="+mn-ea"/>
              <a:cs typeface="+mn-cs"/>
            </a:endParaRPr>
          </a:p>
          <a:p>
            <a:r>
              <a:rPr lang="en-US" dirty="0"/>
              <a:t>In this unit, you will consider in detail fractions as a measure.</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336318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third representation of fractions as a measure is fractions as a point on a number line. </a:t>
                </a:r>
                <a:br>
                  <a:rPr lang="en-US" dirty="0"/>
                </a:br>
                <a:r>
                  <a:rPr lang="en-US" dirty="0"/>
                  <a:t>Fractions are often used to describe </a:t>
                </a:r>
                <a:r>
                  <a:rPr lang="en-US" i="1" dirty="0"/>
                  <a:t>quantities</a:t>
                </a:r>
                <a:r>
                  <a:rPr lang="en-US" dirty="0"/>
                  <a:t> such as three-quarters of an apple or three-quarters of a cup, but fractions also represent </a:t>
                </a:r>
                <a:r>
                  <a:rPr lang="en-US" i="1" dirty="0"/>
                  <a:t>numbers</a:t>
                </a:r>
                <a:r>
                  <a:rPr lang="en-US" dirty="0"/>
                  <a:t> and have their own properties and place on a number line. </a:t>
                </a:r>
                <a:endParaRPr lang="en-AU" dirty="0"/>
              </a:p>
              <a:p>
                <a:pPr marL="0" indent="0">
                  <a:buFont typeface="Arial" panose="020B0604020202020204" pitchFamily="34" charset="0"/>
                  <a:buNone/>
                </a:pPr>
                <a:r>
                  <a:rPr lang="en-US" sz="1200" dirty="0"/>
                  <a:t>Like all number lines, a fraction number line has a zero point and can extend indefinitely in either direction. </a:t>
                </a:r>
              </a:p>
              <a:p>
                <a:pPr marL="0" indent="0">
                  <a:buFont typeface="Arial" panose="020B0604020202020204" pitchFamily="34" charset="0"/>
                  <a:buNone/>
                </a:pPr>
                <a:r>
                  <a:rPr lang="en-US" sz="1200" dirty="0"/>
                  <a:t>For example, on a number line, </a:t>
                </a:r>
                <a14:m>
                  <m:oMath xmlns:m="http://schemas.openxmlformats.org/officeDocument/2006/math">
                    <m:f>
                      <m:fPr>
                        <m:ctrlPr>
                          <a:rPr lang="en-US" sz="1200" b="0" i="1" dirty="0" smtClean="0">
                            <a:latin typeface="Cambria Math" panose="02040503050406030204" pitchFamily="18" charset="0"/>
                          </a:rPr>
                        </m:ctrlPr>
                      </m:fPr>
                      <m:num>
                        <m:r>
                          <a:rPr lang="en-US" sz="1200" b="0" i="1" dirty="0" smtClean="0">
                            <a:latin typeface="Cambria Math" panose="02040503050406030204" pitchFamily="18" charset="0"/>
                          </a:rPr>
                          <m:t>3</m:t>
                        </m:r>
                      </m:num>
                      <m:den>
                        <m:r>
                          <a:rPr lang="en-US" sz="1200" b="0" i="1" dirty="0" smtClean="0">
                            <a:latin typeface="Cambria Math" panose="02040503050406030204" pitchFamily="18" charset="0"/>
                          </a:rPr>
                          <m:t>4</m:t>
                        </m:r>
                      </m:den>
                    </m:f>
                  </m:oMath>
                </a14:m>
                <a:r>
                  <a:rPr lang="en-US" sz="1200" dirty="0"/>
                  <a:t> is three-quarters of the distance between 0 and 1.</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the rest of this unit, we will focus on </a:t>
                </a:r>
                <a:r>
                  <a:rPr lang="en-US" kern="1200" dirty="0">
                    <a:solidFill>
                      <a:srgbClr val="000000"/>
                    </a:solidFill>
                  </a:rPr>
                  <a:t>fractions as numbers with a position on a number line. </a:t>
                </a:r>
              </a:p>
              <a:p>
                <a:endParaRPr lang="en-US"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third representation within the fraction as a measure sub-concept is fractions as a point on a number line. </a:t>
                </a:r>
                <a:br>
                  <a:rPr lang="en-US" dirty="0"/>
                </a:br>
                <a:r>
                  <a:rPr lang="en-US" dirty="0"/>
                  <a:t>Fractions are often used to describe quantities (three-quarters of an apple, three-quarters of a cup), but they also represent numbers (the number ‘three-quarters’) and have their own properties and place on a number line. </a:t>
                </a:r>
                <a:endParaRPr lang="en-AU" dirty="0"/>
              </a:p>
              <a:p>
                <a:pPr marL="0" indent="0">
                  <a:buFont typeface="Arial" panose="020B0604020202020204" pitchFamily="34" charset="0"/>
                  <a:buNone/>
                </a:pPr>
                <a:r>
                  <a:rPr lang="en-US" sz="1200" dirty="0"/>
                  <a:t>Like all number lines, a fraction number line has a zero point and can extend indefinitely in either direction. </a:t>
                </a:r>
              </a:p>
              <a:p>
                <a:pPr marL="0" indent="0">
                  <a:buFont typeface="Arial" panose="020B0604020202020204" pitchFamily="34" charset="0"/>
                  <a:buNone/>
                </a:pPr>
                <a:r>
                  <a:rPr lang="en-US" sz="1200" dirty="0"/>
                  <a:t>On a number line, </a:t>
                </a:r>
                <a:r>
                  <a:rPr lang="en-US" sz="1200" b="0" i="0" dirty="0">
                    <a:latin typeface="Cambria Math" panose="02040503050406030204" pitchFamily="18" charset="0"/>
                  </a:rPr>
                  <a:t>3/4</a:t>
                </a:r>
                <a:r>
                  <a:rPr lang="en-US" sz="1200" dirty="0"/>
                  <a:t> is three</a:t>
                </a:r>
                <a:r>
                  <a:rPr lang="en-US" sz="1200" baseline="0" dirty="0"/>
                  <a:t> </a:t>
                </a:r>
                <a:r>
                  <a:rPr lang="en-US" sz="1200" dirty="0"/>
                  <a:t>quarters of the distance between 0 and 1.</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 focus for the remainder of this unit is on </a:t>
                </a:r>
                <a:r>
                  <a:rPr lang="en-US" kern="1200" dirty="0">
                    <a:solidFill>
                      <a:srgbClr val="000000"/>
                    </a:solidFill>
                    <a:latin typeface="Arial" charset="0"/>
                  </a:rPr>
                  <a:t>fractions as numbers with a position on a number line. To begin we will examine where this is referenced in the Australian Curriculum: mathematics.</a:t>
                </a:r>
              </a:p>
              <a:p>
                <a:endParaRPr lang="en-US" dirty="0"/>
              </a:p>
              <a:p>
                <a:endParaRPr lang="en-US" dirty="0"/>
              </a:p>
              <a:p>
                <a:r>
                  <a:rPr lang="en-US" b="1" dirty="0"/>
                  <a:t>Extra notes: </a:t>
                </a:r>
                <a:r>
                  <a:rPr lang="en-US" dirty="0" err="1"/>
                  <a:t>FSiM</a:t>
                </a:r>
                <a:r>
                  <a:rPr lang="en-US" dirty="0"/>
                  <a:t> p134</a:t>
                </a:r>
                <a:endParaRPr lang="en-AU"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206362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Early-years students will have ordered, located and represented whole numbers on number lines, and may have used number lines to demonstrate thinking when operating with whole numbers. In Year 3, students may have used number lines to model and represent unit fractions and their multiples between 0 and 1. However, s</a:t>
            </a:r>
            <a:r>
              <a:rPr lang="en-US" dirty="0"/>
              <a:t>tudents may find fraction number lines conceptually difficult. Many s</a:t>
            </a:r>
            <a:r>
              <a:rPr lang="en-US" sz="1200" b="0" i="0" kern="1200" dirty="0">
                <a:solidFill>
                  <a:schemeClr val="tx1"/>
                </a:solidFill>
                <a:effectLst/>
                <a:latin typeface="+mn-lt"/>
                <a:ea typeface="+mn-ea"/>
                <a:cs typeface="+mn-cs"/>
              </a:rPr>
              <a:t>tudents entering Year 4 find the concept that additional numbers exist between each whole number difficult. Students require the key understanding that fractions exist between any two numbers on the nu</a:t>
            </a:r>
            <a:r>
              <a:rPr lang="en-AU" dirty="0"/>
              <a:t>mber line.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11</a:t>
            </a:fld>
            <a:endParaRPr lang="en-AU" dirty="0"/>
          </a:p>
        </p:txBody>
      </p:sp>
    </p:spTree>
    <p:extLst>
      <p:ext uri="{BB962C8B-B14F-4D97-AF65-F5344CB8AC3E}">
        <p14:creationId xmlns:p14="http://schemas.microsoft.com/office/powerpoint/2010/main" val="331115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space between two numbers on a number line can be partitioned or broken up into progressively smaller sections to create an infinite number of fractions. </a:t>
            </a:r>
            <a:r>
              <a:rPr lang="en-AU" sz="1200" kern="1200" dirty="0">
                <a:solidFill>
                  <a:schemeClr val="tx1"/>
                </a:solidFill>
                <a:effectLst/>
                <a:latin typeface="+mn-lt"/>
                <a:ea typeface="+mn-ea"/>
                <a:cs typeface="+mn-cs"/>
              </a:rPr>
              <a:t>Students may struggle with this idea of an infinite number of fractions between 0 and 1, or any other two numbers.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The rest of this unit explores how to support students to deepen their understanding of fractions as numbers on a number line. We will begin by examining references to fractions on a number line in the Australian Curriculum: Mathematics from Prep to Year 4.</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dirty="0"/>
          </a:p>
        </p:txBody>
      </p:sp>
    </p:spTree>
    <p:extLst>
      <p:ext uri="{BB962C8B-B14F-4D97-AF65-F5344CB8AC3E}">
        <p14:creationId xmlns:p14="http://schemas.microsoft.com/office/powerpoint/2010/main" val="387391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table identifies references to fractions within the Prep to Year 4 achievement standards and content descriptions. Explicit references to number lines are highlighted in green.</a:t>
                </a:r>
              </a:p>
              <a:p>
                <a:r>
                  <a:rPr lang="en-US" b="0" baseline="0" dirty="0"/>
                  <a:t>N</a:t>
                </a:r>
                <a:r>
                  <a:rPr lang="en-AU" b="0" baseline="0" dirty="0"/>
                  <a:t>ote the progression in complexity of the fractions students are working with: initially halves and quarters, then a range of </a:t>
                </a:r>
                <a:r>
                  <a:rPr lang="en-US" sz="1200" kern="1200" dirty="0">
                    <a:solidFill>
                      <a:schemeClr val="dk1"/>
                    </a:solidFill>
                    <a:effectLst/>
                    <a:latin typeface="+mn-lt"/>
                    <a:ea typeface="+mn-ea"/>
                    <a:cs typeface="+mn-cs"/>
                  </a:rPr>
                  <a:t>unit fractions including </a:t>
                </a:r>
                <a14:m>
                  <m:oMath xmlns:m="http://schemas.openxmlformats.org/officeDocument/2006/math">
                    <m:f>
                      <m:fPr>
                        <m:ctrlPr>
                          <a:rPr lang="en-US" sz="1200" b="1" i="1" kern="1200" dirty="0" smtClean="0">
                            <a:solidFill>
                              <a:schemeClr val="dk1"/>
                            </a:solidFill>
                            <a:effectLst/>
                            <a:latin typeface="Cambria Math" panose="02040503050406030204" pitchFamily="18" charset="0"/>
                            <a:ea typeface="+mn-ea"/>
                            <a:cs typeface="+mn-cs"/>
                          </a:rPr>
                        </m:ctrlPr>
                      </m:fPr>
                      <m:num>
                        <m:r>
                          <a:rPr lang="en-US" sz="1200" b="1" i="1" kern="1200" dirty="0" smtClean="0">
                            <a:solidFill>
                              <a:schemeClr val="dk1"/>
                            </a:solidFill>
                            <a:effectLst/>
                            <a:latin typeface="Cambria Math" panose="02040503050406030204" pitchFamily="18" charset="0"/>
                            <a:ea typeface="+mn-ea"/>
                            <a:cs typeface="+mn-cs"/>
                          </a:rPr>
                          <m:t>𝟏</m:t>
                        </m:r>
                      </m:num>
                      <m:den>
                        <m:r>
                          <a:rPr lang="en-US" sz="1200" b="1" i="1" kern="1200" dirty="0" smtClean="0">
                            <a:solidFill>
                              <a:schemeClr val="dk1"/>
                            </a:solidFill>
                            <a:effectLst/>
                            <a:latin typeface="Cambria Math" panose="02040503050406030204" pitchFamily="18" charset="0"/>
                            <a:ea typeface="+mn-ea"/>
                            <a:cs typeface="+mn-cs"/>
                          </a:rPr>
                          <m:t>𝟐</m:t>
                        </m:r>
                      </m:den>
                    </m:f>
                    <m:r>
                      <a:rPr lang="en-US" sz="1200" b="1" i="1" kern="1200" dirty="0" smtClean="0">
                        <a:solidFill>
                          <a:schemeClr val="dk1"/>
                        </a:solidFill>
                        <a:effectLst/>
                        <a:latin typeface="Cambria Math" panose="02040503050406030204" pitchFamily="18" charset="0"/>
                        <a:ea typeface="+mn-ea"/>
                        <a:cs typeface="+mn-cs"/>
                      </a:rPr>
                      <m:t>,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𝟒</m:t>
                        </m:r>
                      </m:den>
                    </m:f>
                    <m:r>
                      <a:rPr lang="en-US" sz="1200" b="1" i="1" kern="1200" smtClean="0">
                        <a:solidFill>
                          <a:schemeClr val="dk1"/>
                        </a:solidFill>
                        <a:effectLst/>
                        <a:latin typeface="Cambria Math" panose="02040503050406030204" pitchFamily="18" charset="0"/>
                        <a:ea typeface="+mn-ea"/>
                        <a:cs typeface="+mn-cs"/>
                      </a:rPr>
                      <m:t>,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𝟑</m:t>
                        </m:r>
                      </m:den>
                    </m:f>
                    <m:r>
                      <a:rPr lang="en-US" sz="1200" b="1" i="1" kern="1200" smtClean="0">
                        <a:solidFill>
                          <a:schemeClr val="dk1"/>
                        </a:solidFill>
                        <a:effectLst/>
                        <a:latin typeface="Cambria Math" panose="02040503050406030204" pitchFamily="18" charset="0"/>
                        <a:ea typeface="+mn-ea"/>
                        <a:cs typeface="+mn-cs"/>
                      </a:rPr>
                      <m:t> ,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𝟓</m:t>
                        </m:r>
                      </m:den>
                    </m:f>
                  </m:oMath>
                </a14:m>
                <a:r>
                  <a:rPr lang="en-US" sz="1600" b="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and their multiples. In Year 4, students also work with </a:t>
                </a:r>
                <a:r>
                  <a:rPr lang="en-US" sz="1200" kern="1200" baseline="0" dirty="0">
                    <a:solidFill>
                      <a:schemeClr val="dk1"/>
                    </a:solidFill>
                    <a:effectLst/>
                    <a:latin typeface="+mn-lt"/>
                    <a:ea typeface="+mn-ea"/>
                    <a:cs typeface="+mn-cs"/>
                  </a:rPr>
                  <a:t>mixed numerals.</a:t>
                </a:r>
                <a:endParaRPr lang="en-AU" b="0" baseline="0" dirty="0"/>
              </a:p>
              <a:p>
                <a:pPr marL="0" indent="0">
                  <a:buFont typeface="Arial" panose="020B0604020202020204" pitchFamily="34" charset="0"/>
                  <a:buNone/>
                </a:pPr>
                <a:r>
                  <a:rPr lang="en-US" b="0" baseline="0" dirty="0"/>
                  <a:t>T</a:t>
                </a:r>
                <a:r>
                  <a:rPr lang="en-AU" b="0" baseline="0" dirty="0"/>
                  <a:t>he representations used to show understanding also progress from physical materials to a range of models and representations, with number lines specifically mentioned in the Year 3 elaborations and Year 4 achievement standard.</a:t>
                </a:r>
              </a:p>
              <a:p>
                <a:pPr marL="0" indent="0">
                  <a:buFont typeface="Arial" panose="020B0604020202020204" pitchFamily="34" charset="0"/>
                  <a:buNone/>
                </a:pPr>
                <a:r>
                  <a:rPr lang="en-AU" b="0" baseline="0" dirty="0"/>
                  <a:t>The Years 5 and 6 curriculums also include direct references to number lines.</a:t>
                </a:r>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identify the following explicit references to fractions within the Year level achievement standards and content descriptions.</a:t>
                </a:r>
              </a:p>
              <a:p>
                <a:r>
                  <a:rPr lang="en-US" b="0" baseline="0" dirty="0"/>
                  <a:t>N</a:t>
                </a:r>
                <a:r>
                  <a:rPr lang="en-AU" b="0" baseline="0" dirty="0" err="1"/>
                  <a:t>ote</a:t>
                </a:r>
                <a:r>
                  <a:rPr lang="en-AU" b="0" baseline="0" dirty="0"/>
                  <a:t> the progression in the complexity of the fractions students are working with –initially  halves and quarters and moving to a range of </a:t>
                </a:r>
                <a:r>
                  <a:rPr lang="en-US" sz="1200" kern="1200" dirty="0">
                    <a:solidFill>
                      <a:schemeClr val="dk1"/>
                    </a:solidFill>
                    <a:effectLst/>
                    <a:latin typeface="+mn-lt"/>
                    <a:ea typeface="+mn-ea"/>
                    <a:cs typeface="+mn-cs"/>
                  </a:rPr>
                  <a:t>unit fractions including </a:t>
                </a:r>
                <a:r>
                  <a:rPr lang="en-US" sz="1600" b="1" i="0" kern="1200" dirty="0">
                    <a:solidFill>
                      <a:schemeClr val="dk1"/>
                    </a:solidFill>
                    <a:effectLst/>
                    <a:latin typeface="Cambria Math" panose="02040503050406030204" pitchFamily="18" charset="0"/>
                    <a:ea typeface="+mn-ea"/>
                    <a:cs typeface="+mn-cs"/>
                  </a:rPr>
                  <a:t>𝟏/𝟐,   </a:t>
                </a:r>
                <a:r>
                  <a:rPr lang="en-US" sz="1600" b="1" i="0" kern="1200">
                    <a:solidFill>
                      <a:schemeClr val="dk1"/>
                    </a:solidFill>
                    <a:effectLst/>
                    <a:latin typeface="Cambria Math" panose="02040503050406030204" pitchFamily="18" charset="0"/>
                    <a:ea typeface="+mn-ea"/>
                    <a:cs typeface="+mn-cs"/>
                  </a:rPr>
                  <a:t> 𝟏/𝟒,   𝟏/𝟑  ,   𝟏/𝟓</a:t>
                </a:r>
                <a:r>
                  <a:rPr lang="en-US" sz="1600" b="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and their multiples and</a:t>
                </a:r>
                <a:r>
                  <a:rPr lang="en-US" sz="1200" kern="1200" baseline="0" dirty="0">
                    <a:solidFill>
                      <a:schemeClr val="dk1"/>
                    </a:solidFill>
                    <a:effectLst/>
                    <a:latin typeface="+mn-lt"/>
                    <a:ea typeface="+mn-ea"/>
                    <a:cs typeface="+mn-cs"/>
                  </a:rPr>
                  <a:t> moving to also include mixed numerals in Year 4.</a:t>
                </a:r>
                <a:endParaRPr lang="en-AU" sz="1200" kern="1200" dirty="0">
                  <a:solidFill>
                    <a:schemeClr val="dk1"/>
                  </a:solidFill>
                  <a:effectLst/>
                  <a:latin typeface="+mn-lt"/>
                  <a:ea typeface="+mn-ea"/>
                  <a:cs typeface="+mn-cs"/>
                </a:endParaRPr>
              </a:p>
              <a:p>
                <a:pPr marL="171450" indent="-171450">
                  <a:buFont typeface="Arial" panose="020B0604020202020204" pitchFamily="34" charset="0"/>
                  <a:buChar char="•"/>
                </a:pPr>
                <a:endParaRPr lang="en-AU" b="0" baseline="0" dirty="0"/>
              </a:p>
              <a:p>
                <a:pPr marL="0" indent="0">
                  <a:buFont typeface="Arial" panose="020B0604020202020204" pitchFamily="34" charset="0"/>
                  <a:buNone/>
                </a:pPr>
                <a:r>
                  <a:rPr lang="en-US" b="0" baseline="0" dirty="0"/>
                  <a:t>T</a:t>
                </a:r>
                <a:r>
                  <a:rPr lang="en-AU" b="0" baseline="0" dirty="0"/>
                  <a:t>he representations used to show understanding also progress from using physical materials to a range of models and representations with </a:t>
                </a:r>
                <a:r>
                  <a:rPr lang="en-AU" b="0" baseline="0" dirty="0" err="1"/>
                  <a:t>numberlines</a:t>
                </a:r>
                <a:r>
                  <a:rPr lang="en-AU" b="0" baseline="0" dirty="0"/>
                  <a:t> specifically mentioned in the Year 3 elaborations and in the achievement standard for Year 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Yr</a:t>
                </a:r>
                <a:r>
                  <a:rPr lang="en-US" dirty="0"/>
                  <a:t> 3 Elab</a:t>
                </a:r>
                <a:r>
                  <a:rPr lang="en-US" sz="1200" dirty="0">
                    <a:effectLst/>
                    <a:latin typeface="Arial" panose="020B0604020202020204" pitchFamily="34" charset="0"/>
                    <a:cs typeface="Times New Roman" panose="02020603050405020304" pitchFamily="18" charset="0"/>
                  </a:rPr>
                  <a:t>oration -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locating unit fractions on a number 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Have been using a number line for whole numbers since Year 1 AS </a:t>
                </a:r>
                <a:r>
                  <a:rPr lang="en-US" sz="1200" dirty="0">
                    <a:effectLst/>
                  </a:rPr>
                  <a:t>count to and from 100 and locate numbers on a number line</a:t>
                </a:r>
                <a:endParaRPr lang="en-AU" sz="120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Prep CDs </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Represent practical situations to model addition and sharing ACMNA004</a:t>
                </a:r>
                <a:endParaRPr lang="en-AU" sz="1200"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a:p>
                <a:r>
                  <a:rPr lang="en-US" dirty="0"/>
                  <a:t>. Clearly there is a progression in the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Wingman to post:</a:t>
                </a:r>
                <a:endParaRPr lang="en-US" dirty="0"/>
              </a:p>
              <a:p>
                <a:r>
                  <a:rPr lang="en-AU" dirty="0">
                    <a:hlinkClick r:id="rId4"/>
                  </a:rPr>
                  <a:t>https://www.australiancurriculum.edu.au/resources/national-literacy-and-numeracy-learning-progressions/national-numeracy-learning-progression/number-sense-and-algebra/?subElementId=50577&amp;scaleId=50565</a:t>
                </a:r>
                <a:endParaRPr lang="en-AU"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dirty="0"/>
          </a:p>
        </p:txBody>
      </p:sp>
    </p:spTree>
    <p:extLst>
      <p:ext uri="{BB962C8B-B14F-4D97-AF65-F5344CB8AC3E}">
        <p14:creationId xmlns:p14="http://schemas.microsoft.com/office/powerpoint/2010/main" val="53741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Thinking of a fraction as a number on a number line is critical for developing fraction sense. </a:t>
            </a:r>
          </a:p>
          <a:p>
            <a:pPr marL="0" indent="0"/>
            <a:r>
              <a:rPr lang="en-US" dirty="0"/>
              <a:t>The number line is a key tool used to represent fractions and develop the fractional thinking required in the Australian Curriculum by the end of Year 4. </a:t>
            </a:r>
          </a:p>
          <a:p>
            <a:pPr marL="0" indent="0"/>
            <a:r>
              <a:rPr lang="en-US" dirty="0"/>
              <a:t>This unit explores the sequence of teaching and learning activities that incorporate the use of the number line and support students in: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comparing and ordering fractions</a:t>
            </a:r>
          </a:p>
          <a:p>
            <a:pPr marL="171450" indent="-171450">
              <a:buFont typeface="Arial" panose="020B0604020202020204" pitchFamily="34" charset="0"/>
              <a:buChar char="•"/>
            </a:pPr>
            <a:r>
              <a:rPr lang="en-US" dirty="0"/>
              <a:t>recognising equivalent fractions</a:t>
            </a:r>
          </a:p>
          <a:p>
            <a:pPr marL="171450" indent="-171450">
              <a:buFont typeface="Arial" panose="020B0604020202020204" pitchFamily="34" charset="0"/>
              <a:buChar char="•"/>
            </a:pPr>
            <a:r>
              <a:rPr lang="en-US" dirty="0"/>
              <a:t>counting by fractions forward or backward along the number line, </a:t>
            </a:r>
            <a:r>
              <a:rPr lang="en-US" kern="1200" dirty="0">
                <a:solidFill>
                  <a:schemeClr val="dk1"/>
                </a:solidFill>
              </a:rPr>
              <a:t>including with mixed numerals.</a:t>
            </a:r>
          </a:p>
          <a:p>
            <a:pPr marL="0" indent="0">
              <a:buFont typeface="Arial" panose="020B0604020202020204" pitchFamily="34" charset="0"/>
              <a:buNone/>
            </a:pPr>
            <a:endParaRPr lang="en-US" b="1" kern="1200" dirty="0">
              <a:solidFill>
                <a:schemeClr val="dk1"/>
              </a:solidFill>
            </a:endParaRPr>
          </a:p>
          <a:p>
            <a:pPr marL="0" indent="0">
              <a:buFont typeface="Arial" panose="020B0604020202020204" pitchFamily="34" charset="0"/>
              <a:buNone/>
            </a:pPr>
            <a:endParaRPr lang="en-US" b="1" kern="1200" dirty="0">
              <a:solidFill>
                <a:schemeClr val="dk1"/>
              </a:solidFill>
            </a:endParaRP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14</a:t>
            </a:fld>
            <a:endParaRPr lang="en-AU" dirty="0"/>
          </a:p>
        </p:txBody>
      </p:sp>
    </p:spTree>
    <p:extLst>
      <p:ext uri="{BB962C8B-B14F-4D97-AF65-F5344CB8AC3E}">
        <p14:creationId xmlns:p14="http://schemas.microsoft.com/office/powerpoint/2010/main" val="380110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have been using a number line to represent whole numbers since Year 1, where the achievement standard asks them to locate numbers to 100 on a number line. However, the shift to using this representation for fractions requires a sequenced introduction to ensure that students develop a deep conceptual understanding. </a:t>
            </a:r>
          </a:p>
          <a:p>
            <a:pPr lvl="0"/>
            <a:r>
              <a:rPr lang="en-US" dirty="0"/>
              <a:t>Initially the focus of teaching and learning activities is on the fractions between 0 and 1, as reflected in the Year 3 content descriptions.</a:t>
            </a:r>
          </a:p>
          <a:p>
            <a:pPr lvl="0"/>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15</a:t>
            </a:fld>
            <a:endParaRPr lang="en-AU" dirty="0"/>
          </a:p>
        </p:txBody>
      </p:sp>
      <p:sp>
        <p:nvSpPr>
          <p:cNvPr id="7" name="Slide Image Placeholder 6">
            <a:extLst>
              <a:ext uri="{FF2B5EF4-FFF2-40B4-BE49-F238E27FC236}">
                <a16:creationId xmlns:a16="http://schemas.microsoft.com/office/drawing/2014/main" id="{7911B310-A5D9-436B-A35F-CF0AFEE2933B}"/>
              </a:ext>
            </a:extLst>
          </p:cNvPr>
          <p:cNvSpPr>
            <a:spLocks noGrp="1" noRot="1" noChangeAspect="1"/>
          </p:cNvSpPr>
          <p:nvPr>
            <p:ph type="sldImg"/>
          </p:nvPr>
        </p:nvSpPr>
        <p:spPr/>
      </p:sp>
    </p:spTree>
    <p:extLst>
      <p:ext uri="{BB962C8B-B14F-4D97-AF65-F5344CB8AC3E}">
        <p14:creationId xmlns:p14="http://schemas.microsoft.com/office/powerpoint/2010/main" val="178762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Help students to develop understanding of fractions as numbers by making connections to what they already know about fractions.</a:t>
            </a:r>
          </a:p>
          <a:p>
            <a:r>
              <a:rPr lang="en-US" dirty="0"/>
              <a:t>We can achieve this by making explicit links to physical representations students have already encountered, as in the activity shown on-screen. </a:t>
            </a:r>
          </a:p>
          <a:p>
            <a:r>
              <a:rPr lang="en-AU" dirty="0"/>
              <a:t>This is a language-rich activity with student involvement, discussion and explanation encouraged at each step.</a:t>
            </a:r>
          </a:p>
          <a:p>
            <a:r>
              <a:rPr lang="en-AU" dirty="0"/>
              <a:t>Students match the word and symbol form of a fraction and help to create a physical representation of a fraction using oranges.</a:t>
            </a:r>
          </a:p>
          <a:p>
            <a:r>
              <a:rPr lang="en-AU" dirty="0"/>
              <a:t>This activity is explained in detail in the resource accompanying this unit, </a:t>
            </a:r>
            <a:r>
              <a:rPr lang="en-AU" i="1" dirty="0"/>
              <a:t>Creating a fraction number line</a:t>
            </a:r>
            <a:r>
              <a:rPr lang="en-AU" dirty="0"/>
              <a:t>.</a:t>
            </a:r>
          </a:p>
        </p:txBody>
      </p:sp>
      <p:sp>
        <p:nvSpPr>
          <p:cNvPr id="4" name="Slide Number Placeholder 3"/>
          <p:cNvSpPr>
            <a:spLocks noGrp="1"/>
          </p:cNvSpPr>
          <p:nvPr>
            <p:ph type="sldNum" sz="quarter" idx="10"/>
          </p:nvPr>
        </p:nvSpPr>
        <p:spPr/>
        <p:txBody>
          <a:bodyPr/>
          <a:lstStyle/>
          <a:p>
            <a:fld id="{7DC8D554-20BD-45E3-8F8F-C854CD9EEC52}" type="slidenum">
              <a:rPr lang="en-AU" smtClean="0"/>
              <a:pPr/>
              <a:t>16</a:t>
            </a:fld>
            <a:endParaRPr lang="en-AU" dirty="0"/>
          </a:p>
        </p:txBody>
      </p:sp>
      <p:sp>
        <p:nvSpPr>
          <p:cNvPr id="7" name="Slide Image Placeholder 6">
            <a:extLst>
              <a:ext uri="{FF2B5EF4-FFF2-40B4-BE49-F238E27FC236}">
                <a16:creationId xmlns:a16="http://schemas.microsoft.com/office/drawing/2014/main" id="{E241A257-3B51-4872-A664-166CEDBB6A09}"/>
              </a:ext>
            </a:extLst>
          </p:cNvPr>
          <p:cNvSpPr>
            <a:spLocks noGrp="1" noRot="1" noChangeAspect="1"/>
          </p:cNvSpPr>
          <p:nvPr>
            <p:ph type="sldImg"/>
          </p:nvPr>
        </p:nvSpPr>
        <p:spPr/>
      </p:sp>
    </p:spTree>
    <p:extLst>
      <p:ext uri="{BB962C8B-B14F-4D97-AF65-F5344CB8AC3E}">
        <p14:creationId xmlns:p14="http://schemas.microsoft.com/office/powerpoint/2010/main" val="292328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demonstrated in the previous activity, ‘[t]he “fraction as a measure” idea is best demonstrated using a linear model. The measure model supports the understanding that a fraction is a number, with a position on a number line.’</a:t>
            </a:r>
          </a:p>
          <a:p>
            <a:endParaRPr lang="en-US" dirty="0"/>
          </a:p>
          <a:p>
            <a:r>
              <a:rPr lang="en-US" b="1" dirty="0"/>
              <a:t>Reference:</a:t>
            </a:r>
            <a:r>
              <a:rPr lang="en-US" dirty="0"/>
              <a:t> Way, J n.d. ‘Fractions as a measure’, </a:t>
            </a:r>
            <a:r>
              <a:rPr lang="en-US" i="1" dirty="0"/>
              <a:t>Top Drawer Teachers: Resources for teachers of mathematics</a:t>
            </a:r>
            <a:r>
              <a:rPr lang="en-US" dirty="0"/>
              <a:t>, Australian Association of Mathematics Teachers.</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17</a:t>
            </a:fld>
            <a:endParaRPr lang="en-AU" dirty="0"/>
          </a:p>
        </p:txBody>
      </p:sp>
      <p:sp>
        <p:nvSpPr>
          <p:cNvPr id="7" name="Slide Image Placeholder 6">
            <a:extLst>
              <a:ext uri="{FF2B5EF4-FFF2-40B4-BE49-F238E27FC236}">
                <a16:creationId xmlns:a16="http://schemas.microsoft.com/office/drawing/2014/main" id="{543FFA4B-5493-46DD-981C-A7B0C14DF8D1}"/>
              </a:ext>
            </a:extLst>
          </p:cNvPr>
          <p:cNvSpPr>
            <a:spLocks noGrp="1" noRot="1" noChangeAspect="1"/>
          </p:cNvSpPr>
          <p:nvPr>
            <p:ph type="sldImg"/>
          </p:nvPr>
        </p:nvSpPr>
        <p:spPr/>
      </p:sp>
    </p:spTree>
    <p:extLst>
      <p:ext uri="{BB962C8B-B14F-4D97-AF65-F5344CB8AC3E}">
        <p14:creationId xmlns:p14="http://schemas.microsoft.com/office/powerpoint/2010/main" val="116412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Using paper strips as linear representations is an effective way to demonstrate the partitioning and placement of fractions on a number line. Making the connection between physical and visual representations promotes understanding of fractions as numbers on a number line.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Consider the example on-screen where a paper strip is folded into fourths or quarters.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By drawing a corresponding number line beneath the strip and marking 0 as the starting point and 1 as the end point, we can then locate all of the fourths fractions between 0 and 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Draw students’ attention to the fact that the distance on</a:t>
            </a:r>
            <a:r>
              <a:rPr lang="en-AU" sz="1200" kern="1200" baseline="0" dirty="0">
                <a:solidFill>
                  <a:schemeClr val="tx1"/>
                </a:solidFill>
                <a:effectLst/>
                <a:latin typeface="+mn-lt"/>
                <a:ea typeface="+mn-ea"/>
                <a:cs typeface="+mn-cs"/>
              </a:rPr>
              <a:t> the number line</a:t>
            </a:r>
            <a:r>
              <a:rPr lang="en-AU" sz="1200" kern="1200" dirty="0">
                <a:solidFill>
                  <a:schemeClr val="tx1"/>
                </a:solidFill>
                <a:effectLst/>
                <a:latin typeface="+mn-lt"/>
                <a:ea typeface="+mn-ea"/>
                <a:cs typeface="+mn-cs"/>
              </a:rPr>
              <a:t> between zero and one is partitioned into four equal spaces</a:t>
            </a:r>
            <a:r>
              <a:rPr lang="en-US" kern="1200" dirty="0">
                <a:solidFill>
                  <a:srgbClr val="000000"/>
                </a:solidFill>
                <a:latin typeface="Arial" charset="0"/>
              </a:rPr>
              <a:t>.</a:t>
            </a:r>
          </a:p>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18</a:t>
            </a:fld>
            <a:endParaRPr lang="en-AU" dirty="0"/>
          </a:p>
        </p:txBody>
      </p:sp>
    </p:spTree>
    <p:extLst>
      <p:ext uri="{BB962C8B-B14F-4D97-AF65-F5344CB8AC3E}">
        <p14:creationId xmlns:p14="http://schemas.microsoft.com/office/powerpoint/2010/main" val="315547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Provide students with similar experiences to those used for whole numbers when working with number lines. Initially work with pre-partitioned number lines </a:t>
            </a:r>
            <a:r>
              <a:rPr lang="en-AU" dirty="0"/>
              <a:t>that have marked segments a</a:t>
            </a:r>
            <a:r>
              <a:rPr lang="en-US" baseline="0" dirty="0"/>
              <a:t>nd include opportunities to:</a:t>
            </a:r>
          </a:p>
          <a:p>
            <a:pPr marL="171450" indent="-171450">
              <a:buFont typeface="Arial" panose="020B0604020202020204" pitchFamily="34" charset="0"/>
              <a:buChar char="•"/>
            </a:pPr>
            <a:r>
              <a:rPr lang="en-AU" dirty="0">
                <a:solidFill>
                  <a:schemeClr val="tx1"/>
                </a:solidFill>
              </a:rPr>
              <a:t>count in fractions along a number line, building familiarity with the fraction sequence </a:t>
            </a:r>
          </a:p>
          <a:p>
            <a:pPr marL="171450" indent="-171450">
              <a:buFont typeface="Arial" panose="020B0604020202020204" pitchFamily="34" charset="0"/>
              <a:buChar char="•"/>
            </a:pPr>
            <a:r>
              <a:rPr lang="en-AU" dirty="0">
                <a:solidFill>
                  <a:schemeClr val="tx1"/>
                </a:solidFill>
              </a:rPr>
              <a:t>identify fractions on a number line by asking questions such as </a:t>
            </a:r>
          </a:p>
          <a:p>
            <a:pPr marL="360000" indent="-171450">
              <a:buFont typeface="Calibri" panose="020F0502020204030204" pitchFamily="34" charset="0"/>
              <a:buChar char="–"/>
            </a:pPr>
            <a:r>
              <a:rPr lang="en-AU" dirty="0">
                <a:solidFill>
                  <a:schemeClr val="tx1"/>
                </a:solidFill>
              </a:rPr>
              <a:t>Can you point to one-quarter?</a:t>
            </a:r>
          </a:p>
          <a:p>
            <a:pPr marL="360000" indent="-171450">
              <a:buFont typeface="Calibri" panose="020F0502020204030204" pitchFamily="34" charset="0"/>
              <a:buChar char="–"/>
            </a:pPr>
            <a:r>
              <a:rPr lang="en-AU" dirty="0">
                <a:solidFill>
                  <a:schemeClr val="tx1"/>
                </a:solidFill>
              </a:rPr>
              <a:t>Where is three-quarters?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dirty="0"/>
          </a:p>
        </p:txBody>
      </p:sp>
    </p:spTree>
    <p:extLst>
      <p:ext uri="{BB962C8B-B14F-4D97-AF65-F5344CB8AC3E}">
        <p14:creationId xmlns:p14="http://schemas.microsoft.com/office/powerpoint/2010/main" val="155454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Fractions can be thought of in different ways. Fractions can represent five different but interrelated fraction constructs — fractions as a part-whole, fractions as a measure, fractions as division, fractions as an operator and fractions as a ratio.</a:t>
            </a:r>
          </a:p>
          <a:p>
            <a:pPr lvl="0"/>
            <a:endParaRPr lang="en-US" dirty="0"/>
          </a:p>
          <a:p>
            <a:pPr lvl="0"/>
            <a:r>
              <a:rPr lang="en-US" b="1" dirty="0"/>
              <a:t>Reference:</a:t>
            </a:r>
            <a:r>
              <a:rPr lang="en-US" dirty="0"/>
              <a:t> Adapted from Way, J n.d. ‘Big ideas’, </a:t>
            </a:r>
            <a:r>
              <a:rPr lang="en-US" i="1" dirty="0"/>
              <a:t>Top Drawer Teachers: Resources for teachers of mathematics</a:t>
            </a:r>
            <a:r>
              <a:rPr lang="en-US" dirty="0"/>
              <a:t>, Australian Association of Mathematics Teachers, https://topdrawer.aamt.edu.au/Fractions/Big-ideas.</a:t>
            </a:r>
          </a:p>
          <a:p>
            <a:pPr lvl="0"/>
            <a:endParaRPr lang="en-US" dirty="0"/>
          </a:p>
          <a:p>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Slide Image Placeholder 6">
            <a:extLst>
              <a:ext uri="{FF2B5EF4-FFF2-40B4-BE49-F238E27FC236}">
                <a16:creationId xmlns:a16="http://schemas.microsoft.com/office/drawing/2014/main" id="{89A99672-5E77-48E6-837E-E2A81DEC180D}"/>
              </a:ext>
            </a:extLst>
          </p:cNvPr>
          <p:cNvSpPr>
            <a:spLocks noGrp="1" noRot="1" noChangeAspect="1"/>
          </p:cNvSpPr>
          <p:nvPr>
            <p:ph type="sldImg"/>
          </p:nvPr>
        </p:nvSpPr>
        <p:spPr/>
      </p:sp>
    </p:spTree>
    <p:extLst>
      <p:ext uri="{BB962C8B-B14F-4D97-AF65-F5344CB8AC3E}">
        <p14:creationId xmlns:p14="http://schemas.microsoft.com/office/powerpoint/2010/main" val="362078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may benefit from incorporating large-scale number lines, such as the one shown on-screen, </a:t>
            </a:r>
            <a:r>
              <a:rPr lang="en-AU" dirty="0"/>
              <a:t>that they can move along to complete various activities. Guide discussion during and after activities to clarify student thinking. Alternatives </a:t>
            </a:r>
            <a:r>
              <a:rPr lang="en-US" dirty="0"/>
              <a:t>to explore the structure and relationships in a fraction number line </a:t>
            </a:r>
            <a:r>
              <a:rPr lang="en-AU" dirty="0"/>
              <a:t>include</a:t>
            </a:r>
            <a:r>
              <a:rPr lang="en-US" dirty="0"/>
              <a:t> using painters tape on the floor or large number line mats. Students work as a whole class or in small groups with these physical representations of structured number lines to build familiarity before undertaking individual fraction number line activities. </a:t>
            </a:r>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20</a:t>
            </a:fld>
            <a:endParaRPr lang="en-AU" dirty="0"/>
          </a:p>
        </p:txBody>
      </p:sp>
      <p:sp>
        <p:nvSpPr>
          <p:cNvPr id="7" name="Slide Image Placeholder 6">
            <a:extLst>
              <a:ext uri="{FF2B5EF4-FFF2-40B4-BE49-F238E27FC236}">
                <a16:creationId xmlns:a16="http://schemas.microsoft.com/office/drawing/2014/main" id="{E75FF887-F34F-42EA-A46C-A581F128C78E}"/>
              </a:ext>
            </a:extLst>
          </p:cNvPr>
          <p:cNvSpPr>
            <a:spLocks noGrp="1" noRot="1" noChangeAspect="1"/>
          </p:cNvSpPr>
          <p:nvPr>
            <p:ph type="sldImg"/>
          </p:nvPr>
        </p:nvSpPr>
        <p:spPr/>
      </p:sp>
    </p:spTree>
    <p:extLst>
      <p:ext uri="{BB962C8B-B14F-4D97-AF65-F5344CB8AC3E}">
        <p14:creationId xmlns:p14="http://schemas.microsoft.com/office/powerpoint/2010/main" val="297928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Make explicit links to various representations of fraction number lines students have worked with already and the more formal visual representations. </a:t>
            </a:r>
          </a:p>
          <a:p>
            <a:r>
              <a:rPr lang="en-US" dirty="0"/>
              <a:t>Using images of class or group work as the basis for creating these visual representations helps students to build connections.</a:t>
            </a:r>
          </a:p>
          <a:p>
            <a:r>
              <a:rPr lang="en-US" dirty="0"/>
              <a:t>Introduce students to halves and quarters before proceeding to thirds and fifths.</a:t>
            </a:r>
            <a:endParaRPr lang="en-AU" dirty="0"/>
          </a:p>
          <a:p>
            <a:r>
              <a:rPr lang="en-AU" dirty="0"/>
              <a:t>These activities build fluency in reading and saying fractions aloud, but also enhance understanding of the relative size and position of a fraction in relation to other fractions, and in relation to 0 and 1.</a:t>
            </a:r>
            <a:endParaRPr lang="en-US"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21</a:t>
            </a:fld>
            <a:endParaRPr lang="en-AU" dirty="0"/>
          </a:p>
        </p:txBody>
      </p:sp>
      <p:sp>
        <p:nvSpPr>
          <p:cNvPr id="7" name="Slide Image Placeholder 6">
            <a:extLst>
              <a:ext uri="{FF2B5EF4-FFF2-40B4-BE49-F238E27FC236}">
                <a16:creationId xmlns:a16="http://schemas.microsoft.com/office/drawing/2014/main" id="{878B672F-6B27-4DE5-B694-BFFA4EB79F32}"/>
              </a:ext>
            </a:extLst>
          </p:cNvPr>
          <p:cNvSpPr>
            <a:spLocks noGrp="1" noRot="1" noChangeAspect="1"/>
          </p:cNvSpPr>
          <p:nvPr>
            <p:ph type="sldImg"/>
          </p:nvPr>
        </p:nvSpPr>
        <p:spPr/>
      </p:sp>
    </p:spTree>
    <p:extLst>
      <p:ext uri="{BB962C8B-B14F-4D97-AF65-F5344CB8AC3E}">
        <p14:creationId xmlns:p14="http://schemas.microsoft.com/office/powerpoint/2010/main" val="414165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Enhance students’ understanding of fractions as a number by using increasingly complex activities with fewer fractions included on the number line.</a:t>
            </a:r>
          </a:p>
          <a:p>
            <a:r>
              <a:rPr lang="en-US" dirty="0"/>
              <a:t>Make explicit the thinking behind decisions of what number to place in an ‘unknown’ space. In the example shown, we would model the thinking that two-fourths goes between one-fourth and three-fourths. In similar examples, we would ask students to use the number relationships to explain their thinking.</a:t>
            </a:r>
          </a:p>
        </p:txBody>
      </p:sp>
      <p:sp>
        <p:nvSpPr>
          <p:cNvPr id="4" name="Slide Number Placeholder 3"/>
          <p:cNvSpPr>
            <a:spLocks noGrp="1"/>
          </p:cNvSpPr>
          <p:nvPr>
            <p:ph type="sldNum" sz="quarter" idx="10"/>
          </p:nvPr>
        </p:nvSpPr>
        <p:spPr/>
        <p:txBody>
          <a:bodyPr/>
          <a:lstStyle/>
          <a:p>
            <a:fld id="{7DC8D554-20BD-45E3-8F8F-C854CD9EEC52}" type="slidenum">
              <a:rPr lang="en-AU" smtClean="0"/>
              <a:pPr/>
              <a:t>22</a:t>
            </a:fld>
            <a:endParaRPr lang="en-AU" dirty="0"/>
          </a:p>
        </p:txBody>
      </p:sp>
      <p:sp>
        <p:nvSpPr>
          <p:cNvPr id="7" name="Slide Image Placeholder 6">
            <a:extLst>
              <a:ext uri="{FF2B5EF4-FFF2-40B4-BE49-F238E27FC236}">
                <a16:creationId xmlns:a16="http://schemas.microsoft.com/office/drawing/2014/main" id="{7E8F0B71-E4C6-4077-BB22-9232A5643DA9}"/>
              </a:ext>
            </a:extLst>
          </p:cNvPr>
          <p:cNvSpPr>
            <a:spLocks noGrp="1" noRot="1" noChangeAspect="1"/>
          </p:cNvSpPr>
          <p:nvPr>
            <p:ph type="sldImg"/>
          </p:nvPr>
        </p:nvSpPr>
        <p:spPr/>
      </p:sp>
    </p:spTree>
    <p:extLst>
      <p:ext uri="{BB962C8B-B14F-4D97-AF65-F5344CB8AC3E}">
        <p14:creationId xmlns:p14="http://schemas.microsoft.com/office/powerpoint/2010/main" val="1718640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Eventually, remove all the fractional numbers, but leave in the partitions. Ask students to place given fractions such as three-quarters on the line and explain the strategies they used to decide where the fraction should be placed.</a:t>
            </a:r>
          </a:p>
          <a:p>
            <a:r>
              <a:rPr lang="en-US" dirty="0"/>
              <a:t>For example, students may:</a:t>
            </a:r>
          </a:p>
          <a:p>
            <a:pPr marL="171450" indent="-171450">
              <a:buFont typeface="Arial" panose="020B0604020202020204" pitchFamily="34" charset="0"/>
              <a:buChar char="•"/>
            </a:pPr>
            <a:r>
              <a:rPr lang="en-US" dirty="0"/>
              <a:t>count up in fourths from 0</a:t>
            </a:r>
          </a:p>
          <a:p>
            <a:pPr marL="171450" indent="-171450">
              <a:buFont typeface="Arial" panose="020B0604020202020204" pitchFamily="34" charset="0"/>
              <a:buChar char="•"/>
            </a:pPr>
            <a:r>
              <a:rPr lang="en-US" dirty="0"/>
              <a:t>recognise two-fourths as the halfway point between 0 and 1, and count on from there </a:t>
            </a:r>
          </a:p>
          <a:p>
            <a:pPr marL="171450" indent="-171450">
              <a:buFont typeface="Arial" panose="020B0604020202020204" pitchFamily="34" charset="0"/>
              <a:buChar char="•"/>
            </a:pPr>
            <a:r>
              <a:rPr lang="en-US" dirty="0"/>
              <a:t>jump back one-fourth from one whole.</a:t>
            </a:r>
          </a:p>
          <a:p>
            <a:r>
              <a:rPr lang="en-US" dirty="0"/>
              <a:t>Each strategy is valid, but you can see how the strategies students choose </a:t>
            </a:r>
            <a:r>
              <a:rPr lang="en-AU" dirty="0"/>
              <a:t>provide insight into their level of fractional number sense</a:t>
            </a:r>
            <a:r>
              <a:rPr lang="en-US" dirty="0"/>
              <a:t>.</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23</a:t>
            </a:fld>
            <a:endParaRPr lang="en-AU" dirty="0"/>
          </a:p>
        </p:txBody>
      </p:sp>
      <p:sp>
        <p:nvSpPr>
          <p:cNvPr id="7" name="Slide Image Placeholder 6">
            <a:extLst>
              <a:ext uri="{FF2B5EF4-FFF2-40B4-BE49-F238E27FC236}">
                <a16:creationId xmlns:a16="http://schemas.microsoft.com/office/drawing/2014/main" id="{6D9BB8D6-709D-4584-8776-9E4DF97A332C}"/>
              </a:ext>
            </a:extLst>
          </p:cNvPr>
          <p:cNvSpPr>
            <a:spLocks noGrp="1" noRot="1" noChangeAspect="1"/>
          </p:cNvSpPr>
          <p:nvPr>
            <p:ph type="sldImg"/>
          </p:nvPr>
        </p:nvSpPr>
        <p:spPr/>
      </p:sp>
    </p:spTree>
    <p:extLst>
      <p:ext uri="{BB962C8B-B14F-4D97-AF65-F5344CB8AC3E}">
        <p14:creationId xmlns:p14="http://schemas.microsoft.com/office/powerpoint/2010/main" val="625036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Support transitioning to empty number lines that have no marked partitions by using think-alouds. Emphasise that a number line measures the distance from 0, and the focus is on the spaces between the marks used to partition the line. </a:t>
            </a:r>
            <a:r>
              <a:rPr lang="en-AU" dirty="0"/>
              <a:t>Students begin by partitioning numbers between 0 and 1. </a:t>
            </a:r>
          </a:p>
          <a:p>
            <a:pPr lvl="0"/>
            <a:r>
              <a:rPr lang="en-US" dirty="0"/>
              <a:t>Explicitly make the link to previous work folding and marking physical linear representations such as paper strips or string. Emphasise that the number of parts the number line space is divided into determines the fraction name: fourths means four parts, thirds means three parts etc.</a:t>
            </a:r>
          </a:p>
          <a:p>
            <a:r>
              <a:rPr lang="en-US" dirty="0"/>
              <a:t>For example, when working with fourths or quarters, model how to partition the distance between 1 and 0 into four equal parts by:</a:t>
            </a:r>
          </a:p>
          <a:p>
            <a:pPr marL="171450" indent="-171450">
              <a:buFont typeface="Arial" panose="020B0604020202020204" pitchFamily="34" charset="0"/>
              <a:buChar char="•"/>
            </a:pPr>
            <a:r>
              <a:rPr lang="en-US" dirty="0"/>
              <a:t>first partitioning into two equal parts by finding the halfway point</a:t>
            </a:r>
          </a:p>
          <a:p>
            <a:pPr lvl="0"/>
            <a:endParaRPr lang="en-US"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24</a:t>
            </a:fld>
            <a:endParaRPr lang="en-AU" dirty="0"/>
          </a:p>
        </p:txBody>
      </p:sp>
      <p:sp>
        <p:nvSpPr>
          <p:cNvPr id="7" name="Slide Image Placeholder 6">
            <a:extLst>
              <a:ext uri="{FF2B5EF4-FFF2-40B4-BE49-F238E27FC236}">
                <a16:creationId xmlns:a16="http://schemas.microsoft.com/office/drawing/2014/main" id="{B8E135B3-029E-40A0-97FE-014E926FF3AE}"/>
              </a:ext>
            </a:extLst>
          </p:cNvPr>
          <p:cNvSpPr>
            <a:spLocks noGrp="1" noRot="1" noChangeAspect="1"/>
          </p:cNvSpPr>
          <p:nvPr>
            <p:ph type="sldImg"/>
          </p:nvPr>
        </p:nvSpPr>
        <p:spPr/>
      </p:sp>
    </p:spTree>
    <p:extLst>
      <p:ext uri="{BB962C8B-B14F-4D97-AF65-F5344CB8AC3E}">
        <p14:creationId xmlns:p14="http://schemas.microsoft.com/office/powerpoint/2010/main" val="3224480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kern="1200" dirty="0">
                <a:solidFill>
                  <a:schemeClr val="tx1"/>
                </a:solidFill>
                <a:effectLst/>
                <a:latin typeface="+mn-lt"/>
                <a:ea typeface="+mn-ea"/>
                <a:cs typeface="+mn-cs"/>
              </a:rPr>
              <a:t>The next step is to </a:t>
            </a:r>
            <a:r>
              <a:rPr lang="en-US" sz="1200" dirty="0"/>
              <a:t>halve each of these partitions to create four even parts or fourths.</a:t>
            </a:r>
          </a:p>
          <a:p>
            <a:pPr marL="0" indent="0">
              <a:buFont typeface="Arial" panose="020B0604020202020204" pitchFamily="34" charset="0"/>
              <a:buNone/>
            </a:pPr>
            <a:r>
              <a:rPr lang="en-US" sz="1200" dirty="0"/>
              <a:t>The fourths fractions between 0 and 1 can now be named.</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endParaRPr lang="en-AU" dirty="0"/>
          </a:p>
          <a:p>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25</a:t>
            </a:fld>
            <a:endParaRPr lang="en-AU" dirty="0"/>
          </a:p>
        </p:txBody>
      </p:sp>
    </p:spTree>
    <p:extLst>
      <p:ext uri="{BB962C8B-B14F-4D97-AF65-F5344CB8AC3E}">
        <p14:creationId xmlns:p14="http://schemas.microsoft.com/office/powerpoint/2010/main" val="2990674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Establishing referents or benchmarks reinforces the relative size and relative position of fractions. </a:t>
                </a:r>
              </a:p>
              <a:p>
                <a:pPr eaLnBrk="1" hangingPunct="1">
                  <a:spcBef>
                    <a:spcPct val="0"/>
                  </a:spcBef>
                </a:pPr>
                <a:r>
                  <a:rPr lang="en-US" dirty="0"/>
                  <a:t>Referents or benchmark values of fractions are simple, commonly used fractions, such as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r>
                  <a:rPr lang="en-US" dirty="0"/>
                  <a:t>, 1,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den>
                    </m:f>
                  </m:oMath>
                </a14:m>
                <a:r>
                  <a:rPr lang="en-US" dirty="0"/>
                  <a: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4</m:t>
                        </m:r>
                      </m:den>
                    </m:f>
                  </m:oMath>
                </a14:m>
                <a:r>
                  <a:rPr lang="en-US" dirty="0"/>
                  <a:t> and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a14:m>
                <a:r>
                  <a:rPr lang="en-US" dirty="0"/>
                  <a:t>. These </a:t>
                </a:r>
                <a:r>
                  <a:rPr lang="en-US" b="0" dirty="0"/>
                  <a:t>help students to visualise fractional quantities, equivalences and the location of fractions on a number line.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Again, begin with linear representations such as paper strips and demonstrate how number lines can be drawn using these as a basis, as in the example for thirds.</a:t>
                </a:r>
              </a:p>
              <a:p>
                <a:endParaRPr lang="en-AU"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Establishing referents or benchmarks reinforces the relative size and relative position of fractions. </a:t>
                </a:r>
              </a:p>
              <a:p>
                <a:pPr eaLnBrk="1" hangingPunct="1">
                  <a:spcBef>
                    <a:spcPct val="0"/>
                  </a:spcBef>
                </a:pPr>
                <a:r>
                  <a:rPr lang="en-US" dirty="0"/>
                  <a:t>Referents or benchmark values of fractions are simple, commonly used fractions, such as </a:t>
                </a:r>
                <a:r>
                  <a:rPr lang="en-AU" b="0" i="0">
                    <a:latin typeface="Cambria Math" panose="02040503050406030204" pitchFamily="18" charset="0"/>
                  </a:rPr>
                  <a:t>1/2</a:t>
                </a:r>
                <a:r>
                  <a:rPr lang="en-US" dirty="0"/>
                  <a:t>, 1, </a:t>
                </a:r>
                <a:r>
                  <a:rPr lang="en-AU" b="0" i="0">
                    <a:latin typeface="Cambria Math" panose="02040503050406030204" pitchFamily="18" charset="0"/>
                  </a:rPr>
                  <a:t>1/4</a:t>
                </a:r>
                <a:r>
                  <a:rPr lang="en-US" dirty="0"/>
                  <a:t>, </a:t>
                </a:r>
                <a:r>
                  <a:rPr lang="en-AU" b="0" i="0">
                    <a:latin typeface="Cambria Math" panose="02040503050406030204" pitchFamily="18" charset="0"/>
                  </a:rPr>
                  <a:t>3/4</a:t>
                </a:r>
                <a:r>
                  <a:rPr lang="en-US" dirty="0"/>
                  <a:t> and </a:t>
                </a:r>
                <a:r>
                  <a:rPr lang="en-AU" b="0" i="0">
                    <a:latin typeface="Cambria Math" panose="02040503050406030204" pitchFamily="18" charset="0"/>
                  </a:rPr>
                  <a:t>1/3</a:t>
                </a:r>
                <a:r>
                  <a:rPr lang="en-US" dirty="0"/>
                  <a:t>. </a:t>
                </a:r>
              </a:p>
              <a:p>
                <a:pPr eaLnBrk="1" hangingPunct="1">
                  <a:spcBef>
                    <a:spcPct val="0"/>
                  </a:spcBef>
                </a:pPr>
                <a:r>
                  <a:rPr lang="en-US" dirty="0"/>
                  <a:t>These </a:t>
                </a:r>
                <a:r>
                  <a:rPr lang="en-US" b="0" dirty="0"/>
                  <a:t>help students to visualise fractional quantities, equivalences and the location of fractions on a number line.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Again, begin with linear representations such as paper strips and demonstrate how number lines can be drawn using these as a basis, as in the example for thirds.</a:t>
                </a:r>
              </a:p>
              <a:p>
                <a:endParaRPr lang="en-AU"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26</a:t>
            </a:fld>
            <a:endParaRPr lang="en-AU" dirty="0"/>
          </a:p>
        </p:txBody>
      </p:sp>
    </p:spTree>
    <p:extLst>
      <p:ext uri="{BB962C8B-B14F-4D97-AF65-F5344CB8AC3E}">
        <p14:creationId xmlns:p14="http://schemas.microsoft.com/office/powerpoint/2010/main" val="4247554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chemeClr val="tx1"/>
                </a:solidFill>
              </a:rPr>
              <a:t>Presenting visual number line representations of the relative size and relative location of these fractions referents helps students to develop the mental visualisation skills necessary to compare and order fractions. </a:t>
            </a:r>
          </a:p>
          <a:p>
            <a:endParaRPr lang="en-US"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27</a:t>
            </a:fld>
            <a:endParaRPr lang="en-AU" dirty="0"/>
          </a:p>
        </p:txBody>
      </p:sp>
    </p:spTree>
    <p:extLst>
      <p:ext uri="{BB962C8B-B14F-4D97-AF65-F5344CB8AC3E}">
        <p14:creationId xmlns:p14="http://schemas.microsoft.com/office/powerpoint/2010/main" val="845081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AU" dirty="0">
                    <a:solidFill>
                      <a:schemeClr val="tx1"/>
                    </a:solidFill>
                  </a:rPr>
                  <a:t>Develop students’ familiarity with these referents and the relationship between them by </a:t>
                </a:r>
                <a:r>
                  <a:rPr lang="en-US" sz="1200" dirty="0"/>
                  <a:t>displaying a visual and using questioning, e.g.</a:t>
                </a:r>
              </a:p>
              <a:p>
                <a:pPr marL="171450" indent="-171450">
                  <a:spcBef>
                    <a:spcPts val="600"/>
                  </a:spcBef>
                  <a:buFont typeface="Arial" panose="020B0604020202020204" pitchFamily="34" charset="0"/>
                  <a:buChar char="•"/>
                </a:pPr>
                <a:r>
                  <a:rPr lang="en-US" sz="1200" dirty="0"/>
                  <a:t>If I know where </a:t>
                </a:r>
                <a14:m>
                  <m:oMath xmlns:m="http://schemas.openxmlformats.org/officeDocument/2006/math">
                    <m:f>
                      <m:fPr>
                        <m:ctrlPr>
                          <a:rPr lang="en-US" sz="1200" b="1" i="1" smtClean="0">
                            <a:latin typeface="Cambria Math" panose="02040503050406030204" pitchFamily="18" charset="0"/>
                          </a:rPr>
                        </m:ctrlPr>
                      </m:fPr>
                      <m:num>
                        <m:r>
                          <a:rPr lang="en-AU" sz="1200" b="1" i="1">
                            <a:latin typeface="Cambria Math" panose="02040503050406030204" pitchFamily="18" charset="0"/>
                          </a:rPr>
                          <m:t>𝟏</m:t>
                        </m:r>
                      </m:num>
                      <m:den>
                        <m:r>
                          <a:rPr lang="en-AU" sz="1200" b="1" i="1" smtClean="0">
                            <a:latin typeface="Cambria Math" panose="02040503050406030204" pitchFamily="18" charset="0"/>
                          </a:rPr>
                          <m:t>𝟐</m:t>
                        </m:r>
                      </m:den>
                    </m:f>
                  </m:oMath>
                </a14:m>
                <a:r>
                  <a:rPr lang="en-US" sz="1200" dirty="0"/>
                  <a:t> is, how can I find </a:t>
                </a:r>
                <a14:m>
                  <m:oMath xmlns:m="http://schemas.openxmlformats.org/officeDocument/2006/math">
                    <m:f>
                      <m:fPr>
                        <m:ctrlPr>
                          <a:rPr lang="en-US" sz="1200" b="1" i="1">
                            <a:latin typeface="Cambria Math" panose="02040503050406030204" pitchFamily="18" charset="0"/>
                          </a:rPr>
                        </m:ctrlPr>
                      </m:fPr>
                      <m:num>
                        <m:r>
                          <a:rPr lang="en-US" sz="1200" b="1" i="1">
                            <a:latin typeface="Cambria Math" panose="02040503050406030204" pitchFamily="18" charset="0"/>
                          </a:rPr>
                          <m:t>𝟏</m:t>
                        </m:r>
                      </m:num>
                      <m:den>
                        <m:r>
                          <a:rPr lang="en-US" sz="1200" b="1" i="1">
                            <a:latin typeface="Cambria Math" panose="02040503050406030204" pitchFamily="18" charset="0"/>
                          </a:rPr>
                          <m:t>𝟒</m:t>
                        </m:r>
                      </m:den>
                    </m:f>
                  </m:oMath>
                </a14:m>
                <a:r>
                  <a:rPr lang="en-US" sz="1200" dirty="0"/>
                  <a:t> ? </a:t>
                </a:r>
              </a:p>
              <a:p>
                <a:pPr marL="171450" indent="-171450">
                  <a:spcBef>
                    <a:spcPts val="600"/>
                  </a:spcBef>
                  <a:buFont typeface="Arial" panose="020B0604020202020204" pitchFamily="34" charset="0"/>
                  <a:buChar char="•"/>
                </a:pPr>
                <a:r>
                  <a:rPr lang="en-US" sz="1200" dirty="0"/>
                  <a:t>If I know where </a:t>
                </a:r>
                <a14:m>
                  <m:oMath xmlns:m="http://schemas.openxmlformats.org/officeDocument/2006/math">
                    <m:f>
                      <m:fPr>
                        <m:ctrlPr>
                          <a:rPr lang="en-US" sz="1200" b="1" i="1" smtClean="0">
                            <a:latin typeface="Cambria Math" panose="02040503050406030204" pitchFamily="18" charset="0"/>
                          </a:rPr>
                        </m:ctrlPr>
                      </m:fPr>
                      <m:num>
                        <m:r>
                          <a:rPr lang="en-AU" sz="1200" b="1" i="1">
                            <a:latin typeface="Cambria Math" panose="02040503050406030204" pitchFamily="18" charset="0"/>
                          </a:rPr>
                          <m:t>𝟏</m:t>
                        </m:r>
                      </m:num>
                      <m:den>
                        <m:r>
                          <a:rPr lang="en-AU" sz="1200" b="1" i="1" smtClean="0">
                            <a:latin typeface="Cambria Math" panose="02040503050406030204" pitchFamily="18" charset="0"/>
                          </a:rPr>
                          <m:t>𝟐</m:t>
                        </m:r>
                      </m:den>
                    </m:f>
                  </m:oMath>
                </a14:m>
                <a:r>
                  <a:rPr lang="en-US" sz="1200" dirty="0"/>
                  <a:t> is, how can I find </a:t>
                </a:r>
                <a14:m>
                  <m:oMath xmlns:m="http://schemas.openxmlformats.org/officeDocument/2006/math">
                    <m:f>
                      <m:fPr>
                        <m:ctrlPr>
                          <a:rPr lang="en-US" sz="1200" b="1" i="1">
                            <a:latin typeface="Cambria Math" panose="02040503050406030204" pitchFamily="18" charset="0"/>
                          </a:rPr>
                        </m:ctrlPr>
                      </m:fPr>
                      <m:num>
                        <m:r>
                          <a:rPr lang="en-AU" sz="1200" b="1" i="1">
                            <a:latin typeface="Cambria Math" panose="02040503050406030204" pitchFamily="18" charset="0"/>
                          </a:rPr>
                          <m:t>𝟑</m:t>
                        </m:r>
                      </m:num>
                      <m:den>
                        <m:r>
                          <a:rPr lang="en-US" sz="1200" b="1" i="1">
                            <a:latin typeface="Cambria Math" panose="02040503050406030204" pitchFamily="18" charset="0"/>
                          </a:rPr>
                          <m:t>𝟒</m:t>
                        </m:r>
                      </m:den>
                    </m:f>
                  </m:oMath>
                </a14:m>
                <a:r>
                  <a:rPr lang="en-US" sz="1200" dirty="0"/>
                  <a:t> ? </a:t>
                </a:r>
              </a:p>
              <a:p>
                <a:pPr marL="171450" indent="-171450">
                  <a:spcBef>
                    <a:spcPts val="600"/>
                  </a:spcBef>
                  <a:buFont typeface="Arial" panose="020B0604020202020204" pitchFamily="34" charset="0"/>
                  <a:buChar char="•"/>
                </a:pPr>
                <a:r>
                  <a:rPr lang="en-US" sz="1200" dirty="0"/>
                  <a:t>Which is bigger: </a:t>
                </a:r>
                <a14:m>
                  <m:oMath xmlns:m="http://schemas.openxmlformats.org/officeDocument/2006/math">
                    <m:f>
                      <m:fPr>
                        <m:ctrlPr>
                          <a:rPr lang="en-US" sz="1200" b="1" i="1">
                            <a:latin typeface="Cambria Math" panose="02040503050406030204" pitchFamily="18" charset="0"/>
                          </a:rPr>
                        </m:ctrlPr>
                      </m:fPr>
                      <m:num>
                        <m:r>
                          <a:rPr lang="en-AU" sz="1200" b="1" i="1">
                            <a:latin typeface="Cambria Math" panose="02040503050406030204" pitchFamily="18" charset="0"/>
                          </a:rPr>
                          <m:t>𝟏</m:t>
                        </m:r>
                      </m:num>
                      <m:den>
                        <m:r>
                          <a:rPr lang="en-AU" sz="1200" b="1" i="1">
                            <a:latin typeface="Cambria Math" panose="02040503050406030204" pitchFamily="18" charset="0"/>
                          </a:rPr>
                          <m:t>𝟑</m:t>
                        </m:r>
                      </m:den>
                    </m:f>
                  </m:oMath>
                </a14:m>
                <a:r>
                  <a:rPr lang="en-US" sz="1200" dirty="0"/>
                  <a:t>  or </a:t>
                </a:r>
                <a14:m>
                  <m:oMath xmlns:m="http://schemas.openxmlformats.org/officeDocument/2006/math">
                    <m:f>
                      <m:fPr>
                        <m:ctrlPr>
                          <a:rPr lang="en-US" sz="1200" b="1" i="1">
                            <a:latin typeface="Cambria Math" panose="02040503050406030204" pitchFamily="18" charset="0"/>
                          </a:rPr>
                        </m:ctrlPr>
                      </m:fPr>
                      <m:num>
                        <m:r>
                          <a:rPr lang="en-AU" sz="1200" b="1" i="1">
                            <a:latin typeface="Cambria Math" panose="02040503050406030204" pitchFamily="18" charset="0"/>
                          </a:rPr>
                          <m:t>𝟏</m:t>
                        </m:r>
                      </m:num>
                      <m:den>
                        <m:r>
                          <a:rPr lang="en-US" sz="1200" b="1" i="1">
                            <a:latin typeface="Cambria Math" panose="02040503050406030204" pitchFamily="18" charset="0"/>
                          </a:rPr>
                          <m:t>𝟒</m:t>
                        </m:r>
                      </m:den>
                    </m:f>
                  </m:oMath>
                </a14:m>
                <a:r>
                  <a:rPr lang="en-US" sz="1200" dirty="0"/>
                  <a:t> ?</a:t>
                </a:r>
              </a:p>
              <a:p>
                <a:pPr marL="171450" indent="-171450">
                  <a:spcBef>
                    <a:spcPts val="600"/>
                  </a:spcBef>
                  <a:buFont typeface="Arial" panose="020B0604020202020204" pitchFamily="34" charset="0"/>
                  <a:buChar char="•"/>
                </a:pPr>
                <a:r>
                  <a:rPr lang="en-US" sz="1200" dirty="0"/>
                  <a:t>Is </a:t>
                </a:r>
                <a14:m>
                  <m:oMath xmlns:m="http://schemas.openxmlformats.org/officeDocument/2006/math">
                    <m:f>
                      <m:fPr>
                        <m:ctrlPr>
                          <a:rPr lang="en-US" sz="1200" b="1" i="1">
                            <a:latin typeface="Cambria Math" panose="02040503050406030204" pitchFamily="18" charset="0"/>
                          </a:rPr>
                        </m:ctrlPr>
                      </m:fPr>
                      <m:num>
                        <m:r>
                          <a:rPr lang="en-AU" sz="1200" b="1" i="1" smtClean="0">
                            <a:latin typeface="Cambria Math" panose="02040503050406030204" pitchFamily="18" charset="0"/>
                          </a:rPr>
                          <m:t>𝟐</m:t>
                        </m:r>
                      </m:num>
                      <m:den>
                        <m:r>
                          <a:rPr lang="en-AU" sz="1200" b="1" i="1">
                            <a:latin typeface="Cambria Math" panose="02040503050406030204" pitchFamily="18" charset="0"/>
                          </a:rPr>
                          <m:t>𝟑</m:t>
                        </m:r>
                      </m:den>
                    </m:f>
                  </m:oMath>
                </a14:m>
                <a:r>
                  <a:rPr lang="en-US" sz="1200" dirty="0"/>
                  <a:t>  closer to 1 or closer to </a:t>
                </a:r>
                <a14:m>
                  <m:oMath xmlns:m="http://schemas.openxmlformats.org/officeDocument/2006/math">
                    <m:f>
                      <m:fPr>
                        <m:ctrlPr>
                          <a:rPr lang="en-US" sz="1200" b="1" i="1">
                            <a:latin typeface="Cambria Math" panose="02040503050406030204" pitchFamily="18" charset="0"/>
                          </a:rPr>
                        </m:ctrlPr>
                      </m:fPr>
                      <m:num>
                        <m:r>
                          <a:rPr lang="en-AU" sz="1200" b="1" i="1">
                            <a:latin typeface="Cambria Math" panose="02040503050406030204" pitchFamily="18" charset="0"/>
                          </a:rPr>
                          <m:t>𝟏</m:t>
                        </m:r>
                      </m:num>
                      <m:den>
                        <m:r>
                          <a:rPr lang="en-AU" sz="1200" b="1" i="1" smtClean="0">
                            <a:latin typeface="Cambria Math" panose="02040503050406030204" pitchFamily="18" charset="0"/>
                          </a:rPr>
                          <m:t>𝟐</m:t>
                        </m:r>
                      </m:den>
                    </m:f>
                  </m:oMath>
                </a14:m>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chemeClr val="tx1"/>
                  </a:solidFill>
                </a:endParaRPr>
              </a:p>
              <a:p>
                <a:endParaRPr lang="en-US" baseline="0" dirty="0"/>
              </a:p>
            </p:txBody>
          </p:sp>
        </mc:Choice>
        <mc:Fallback xmlns="">
          <p:sp>
            <p:nvSpPr>
              <p:cNvPr id="3" name="Notes Placeholder 2"/>
              <p:cNvSpPr>
                <a:spLocks noGrp="1"/>
              </p:cNvSpPr>
              <p:nvPr>
                <p:ph type="body" idx="1"/>
              </p:nvPr>
            </p:nvSpPr>
            <p:spPr/>
            <p:txBody>
              <a:bodyPr/>
              <a:lstStyle/>
              <a:p>
                <a:pPr marL="0" indent="0"/>
                <a:r>
                  <a:rPr lang="en-AU" dirty="0">
                    <a:solidFill>
                      <a:schemeClr val="tx1"/>
                    </a:solidFill>
                  </a:rPr>
                  <a:t>Develop students’ familiarity with these referents and the relationship between them by </a:t>
                </a:r>
                <a:r>
                  <a:rPr lang="en-US" sz="1200" dirty="0"/>
                  <a:t>by displaying a visual and using questioning.</a:t>
                </a:r>
              </a:p>
              <a:p>
                <a:pPr>
                  <a:spcBef>
                    <a:spcPts val="600"/>
                  </a:spcBef>
                </a:pPr>
                <a:r>
                  <a:rPr lang="en-US" sz="1200" dirty="0"/>
                  <a:t>For example:</a:t>
                </a:r>
              </a:p>
              <a:p>
                <a:pPr marL="457200" indent="-457200">
                  <a:spcBef>
                    <a:spcPts val="600"/>
                  </a:spcBef>
                  <a:buFont typeface="Arial" panose="020B0604020202020204" pitchFamily="34" charset="0"/>
                  <a:buChar char="•"/>
                </a:pPr>
                <a:r>
                  <a:rPr lang="en-US" sz="1200" dirty="0"/>
                  <a:t>If I know where one half is how can I find </a:t>
                </a:r>
                <a:r>
                  <a:rPr lang="en-US" sz="1200" b="1" i="0">
                    <a:latin typeface="Cambria Math" panose="02040503050406030204" pitchFamily="18" charset="0"/>
                  </a:rPr>
                  <a:t>𝟏/𝟒</a:t>
                </a:r>
                <a:r>
                  <a:rPr lang="en-US" sz="1200" dirty="0"/>
                  <a:t> ? </a:t>
                </a:r>
              </a:p>
              <a:p>
                <a:pPr marL="457200" indent="-457200">
                  <a:spcBef>
                    <a:spcPts val="600"/>
                  </a:spcBef>
                  <a:buFont typeface="Arial" panose="020B0604020202020204" pitchFamily="34" charset="0"/>
                  <a:buChar char="•"/>
                </a:pPr>
                <a:r>
                  <a:rPr lang="en-US" sz="1200" dirty="0"/>
                  <a:t>If I know where one half is how can I find </a:t>
                </a:r>
                <a:r>
                  <a:rPr lang="en-AU" sz="1200" b="1" i="0">
                    <a:latin typeface="Cambria Math" panose="02040503050406030204" pitchFamily="18" charset="0"/>
                  </a:rPr>
                  <a:t>𝟑</a:t>
                </a:r>
                <a:r>
                  <a:rPr lang="en-US" sz="1200" b="1" i="0">
                    <a:latin typeface="Cambria Math" panose="02040503050406030204" pitchFamily="18" charset="0"/>
                  </a:rPr>
                  <a:t>/𝟒</a:t>
                </a:r>
                <a:r>
                  <a:rPr lang="en-US" sz="1200" dirty="0"/>
                  <a:t> ? </a:t>
                </a:r>
              </a:p>
              <a:p>
                <a:pPr marL="457200" indent="-457200">
                  <a:spcBef>
                    <a:spcPts val="600"/>
                  </a:spcBef>
                  <a:buFont typeface="Arial" panose="020B0604020202020204" pitchFamily="34" charset="0"/>
                  <a:buChar char="•"/>
                </a:pPr>
                <a:r>
                  <a:rPr lang="en-US" sz="1200" dirty="0"/>
                  <a:t>Which is bigger </a:t>
                </a:r>
                <a:r>
                  <a:rPr lang="en-AU" sz="1200" b="1" i="0">
                    <a:latin typeface="Cambria Math" panose="02040503050406030204" pitchFamily="18" charset="0"/>
                  </a:rPr>
                  <a:t>𝟏</a:t>
                </a:r>
                <a:r>
                  <a:rPr lang="en-US" sz="1200" b="1" i="0">
                    <a:latin typeface="Cambria Math" panose="02040503050406030204" pitchFamily="18" charset="0"/>
                  </a:rPr>
                  <a:t>/</a:t>
                </a:r>
                <a:r>
                  <a:rPr lang="en-AU" sz="1200" b="1" i="0">
                    <a:latin typeface="Cambria Math" panose="02040503050406030204" pitchFamily="18" charset="0"/>
                  </a:rPr>
                  <a:t>𝟑</a:t>
                </a:r>
                <a:r>
                  <a:rPr lang="en-US" sz="1200" dirty="0"/>
                  <a:t>  or </a:t>
                </a:r>
                <a:r>
                  <a:rPr lang="en-AU" sz="1200" b="1" i="0">
                    <a:latin typeface="Cambria Math" panose="02040503050406030204" pitchFamily="18" charset="0"/>
                  </a:rPr>
                  <a:t>𝟏</a:t>
                </a:r>
                <a:r>
                  <a:rPr lang="en-US" sz="1200" b="1" i="0">
                    <a:latin typeface="Cambria Math" panose="02040503050406030204" pitchFamily="18" charset="0"/>
                  </a:rPr>
                  <a:t>/𝟒</a:t>
                </a:r>
                <a:r>
                  <a:rPr lang="en-US" sz="1200" dirty="0"/>
                  <a:t> ?</a:t>
                </a:r>
              </a:p>
              <a:p>
                <a:pPr marL="457200" indent="-457200">
                  <a:spcBef>
                    <a:spcPts val="600"/>
                  </a:spcBef>
                  <a:buFont typeface="Arial" panose="020B0604020202020204" pitchFamily="34" charset="0"/>
                  <a:buChar char="•"/>
                </a:pPr>
                <a:r>
                  <a:rPr lang="en-US" sz="1200" dirty="0"/>
                  <a:t>Is </a:t>
                </a:r>
                <a:r>
                  <a:rPr lang="en-AU" sz="1200" b="1" i="0">
                    <a:latin typeface="Cambria Math" panose="02040503050406030204" pitchFamily="18" charset="0"/>
                  </a:rPr>
                  <a:t>𝟐</a:t>
                </a:r>
                <a:r>
                  <a:rPr lang="en-US" sz="1200" b="1" i="0">
                    <a:latin typeface="Cambria Math" panose="02040503050406030204" pitchFamily="18" charset="0"/>
                  </a:rPr>
                  <a:t>/</a:t>
                </a:r>
                <a:r>
                  <a:rPr lang="en-AU" sz="1200" b="1" i="0">
                    <a:latin typeface="Cambria Math" panose="02040503050406030204" pitchFamily="18" charset="0"/>
                  </a:rPr>
                  <a:t>𝟑</a:t>
                </a:r>
                <a:r>
                  <a:rPr lang="en-US" sz="1200" dirty="0"/>
                  <a:t>  closer to 1 or closer to </a:t>
                </a:r>
                <a:r>
                  <a:rPr lang="en-AU" sz="1200" b="1" i="0">
                    <a:latin typeface="Cambria Math" panose="02040503050406030204" pitchFamily="18" charset="0"/>
                  </a:rPr>
                  <a:t>𝟏</a:t>
                </a:r>
                <a:r>
                  <a:rPr lang="en-US" sz="1200" b="1" i="0">
                    <a:latin typeface="Cambria Math" panose="02040503050406030204" pitchFamily="18" charset="0"/>
                  </a:rPr>
                  <a:t>/</a:t>
                </a:r>
                <a:r>
                  <a:rPr lang="en-AU" sz="1200" b="1" i="0">
                    <a:latin typeface="Cambria Math" panose="02040503050406030204" pitchFamily="18" charset="0"/>
                  </a:rPr>
                  <a:t>𝟐</a:t>
                </a: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solidFill>
                    <a:schemeClr val="tx1"/>
                  </a:solidFill>
                </a:endParaRPr>
              </a:p>
              <a:p>
                <a:endParaRPr lang="en-US" baseline="0"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2516209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chemeClr val="tx1"/>
                </a:solidFill>
              </a:rPr>
              <a:t>Alternatively, pose more open questions such as ‘What do you notice?’ and record students’ observations. </a:t>
            </a:r>
            <a:endParaRPr lang="en-US"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29</a:t>
            </a:fld>
            <a:endParaRPr lang="en-AU" dirty="0"/>
          </a:p>
        </p:txBody>
      </p:sp>
    </p:spTree>
    <p:extLst>
      <p:ext uri="{BB962C8B-B14F-4D97-AF65-F5344CB8AC3E}">
        <p14:creationId xmlns:p14="http://schemas.microsoft.com/office/powerpoint/2010/main" val="378216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Foundational concepts in fractions rely on understanding the two fraction constructs shown on-screen, and these are the focus of this course.</a:t>
            </a:r>
          </a:p>
          <a:p>
            <a:r>
              <a:rPr lang="en-US" baseline="0" dirty="0"/>
              <a:t>Within the course: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Unit 1 explores the </a:t>
            </a:r>
            <a:r>
              <a:rPr lang="en-AU" sz="1200" b="1" dirty="0"/>
              <a:t>effective use of fractional representations </a:t>
            </a:r>
            <a:r>
              <a:rPr lang="en-AU" sz="1200" dirty="0"/>
              <a:t>that underpin the development of foundational concepts in fractions across Unit 2 and Unit 3.</a:t>
            </a:r>
            <a:endParaRPr lang="en-AU" sz="1200" dirty="0">
              <a:solidFill>
                <a:schemeClr val="tx1"/>
              </a:solidFill>
            </a:endParaRPr>
          </a:p>
          <a:p>
            <a:pPr marL="171450" indent="-171450">
              <a:buFont typeface="Arial" panose="020B0604020202020204" pitchFamily="34" charset="0"/>
              <a:buChar char="•"/>
            </a:pPr>
            <a:r>
              <a:rPr lang="en-US" b="1" baseline="0" dirty="0"/>
              <a:t>Unit 2 addresses fractions as a part-whole</a:t>
            </a:r>
            <a:r>
              <a:rPr lang="en-US" baseline="0" dirty="0"/>
              <a:t>. Understanding this construct involves students participating in activities such as finding equal parts of shapes or of a group of objects.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baseline="0" dirty="0"/>
              <a:t>This current unit, </a:t>
            </a:r>
            <a:r>
              <a:rPr lang="en-US" b="1" baseline="0" dirty="0"/>
              <a:t>Unit 3, is based on fractions as a measure</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2438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chemeClr val="tx1"/>
                </a:solidFill>
              </a:rPr>
              <a:t>Some possible student observations for the visual shown here are recorded on-screen.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chemeClr val="tx1"/>
                </a:solidFill>
              </a:rPr>
              <a:t>The aim is for students to eventually be able to use this knowledge to locate a fraction on an open number line. </a:t>
            </a:r>
          </a:p>
          <a:p>
            <a:endParaRPr lang="en-US"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30</a:t>
            </a:fld>
            <a:endParaRPr lang="en-AU" dirty="0"/>
          </a:p>
        </p:txBody>
      </p:sp>
    </p:spTree>
    <p:extLst>
      <p:ext uri="{BB962C8B-B14F-4D97-AF65-F5344CB8AC3E}">
        <p14:creationId xmlns:p14="http://schemas.microsoft.com/office/powerpoint/2010/main" val="803607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As with whole numbers, it is important to support students in the move from using pre-partitioned number lines to open number lines, and developing referents for locating fractions helps with this process. I</a:t>
            </a:r>
            <a:r>
              <a:rPr lang="en-US" altLang="en-US" b="0" dirty="0"/>
              <a:t>n the example on-screen where we are asked to locate one-quarter, we would first consider where one-half would be.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31</a:t>
            </a:fld>
            <a:endParaRPr lang="en-AU" dirty="0"/>
          </a:p>
        </p:txBody>
      </p:sp>
    </p:spTree>
    <p:extLst>
      <p:ext uri="{BB962C8B-B14F-4D97-AF65-F5344CB8AC3E}">
        <p14:creationId xmlns:p14="http://schemas.microsoft.com/office/powerpoint/2010/main" val="2162127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eaLnBrk="1" hangingPunct="1">
                  <a:spcBef>
                    <a:spcPct val="0"/>
                  </a:spcBef>
                </a:pPr>
                <a:r>
                  <a:rPr lang="en-US" altLang="en-US" b="0" dirty="0"/>
                  <a:t>After one-half is located, this is used as a referent to partition again and find the halfway point between 0 and </a:t>
                </a:r>
                <a14:m>
                  <m:oMath xmlns:m="http://schemas.openxmlformats.org/officeDocument/2006/math">
                    <m:f>
                      <m:fPr>
                        <m:ctrlPr>
                          <a:rPr lang="en-US" altLang="en-US" sz="1200" b="0" i="1" smtClean="0">
                            <a:solidFill>
                              <a:srgbClr val="5A9AD7"/>
                            </a:solidFill>
                            <a:latin typeface="Cambria Math" panose="02040503050406030204" pitchFamily="18" charset="0"/>
                          </a:rPr>
                        </m:ctrlPr>
                      </m:fPr>
                      <m:num>
                        <m:r>
                          <a:rPr lang="en-US" altLang="en-US" sz="1200" b="0" i="0">
                            <a:solidFill>
                              <a:srgbClr val="5A9AD7"/>
                            </a:solidFill>
                            <a:latin typeface="Cambria Math" panose="02040503050406030204" pitchFamily="18" charset="0"/>
                          </a:rPr>
                          <m:t>1</m:t>
                        </m:r>
                      </m:num>
                      <m:den>
                        <m:r>
                          <a:rPr lang="en-US" altLang="en-US" sz="1200" b="0" i="0">
                            <a:solidFill>
                              <a:srgbClr val="5A9AD7"/>
                            </a:solidFill>
                            <a:latin typeface="Cambria Math" panose="02040503050406030204" pitchFamily="18" charset="0"/>
                          </a:rPr>
                          <m:t>2</m:t>
                        </m:r>
                      </m:den>
                    </m:f>
                  </m:oMath>
                </a14:m>
                <a:r>
                  <a:rPr lang="en-AU" altLang="en-US" sz="1200" b="1" dirty="0">
                    <a:solidFill>
                      <a:srgbClr val="5A9AD7"/>
                    </a:solidFill>
                    <a:latin typeface="Arial" panose="020B0604020202020204" pitchFamily="34" charset="0"/>
                  </a:rPr>
                  <a:t> </a:t>
                </a:r>
                <a:r>
                  <a:rPr lang="en-US" altLang="en-US" b="0" dirty="0"/>
                  <a:t>. </a:t>
                </a:r>
              </a:p>
            </p:txBody>
          </p:sp>
        </mc:Choice>
        <mc:Fallback xmlns="">
          <p:sp>
            <p:nvSpPr>
              <p:cNvPr id="3" name="Notes Placeholder 2"/>
              <p:cNvSpPr>
                <a:spLocks noGrp="1"/>
              </p:cNvSpPr>
              <p:nvPr>
                <p:ph type="body" idx="1"/>
              </p:nvPr>
            </p:nvSpPr>
            <p:spPr/>
            <p:txBody>
              <a:bodyPr/>
              <a:lstStyle/>
              <a:p>
                <a:pPr eaLnBrk="1" hangingPunct="1">
                  <a:spcBef>
                    <a:spcPct val="0"/>
                  </a:spcBef>
                </a:pPr>
                <a:r>
                  <a:rPr lang="en-US" altLang="en-US" b="0" dirty="0"/>
                  <a:t>After one-half is located, this is used as a referent to partition again and find the halfway point between 0 and </a:t>
                </a:r>
                <a:r>
                  <a:rPr lang="en-US" altLang="en-US" sz="1200" b="0" i="0">
                    <a:solidFill>
                      <a:srgbClr val="5A9AD7"/>
                    </a:solidFill>
                    <a:latin typeface="Cambria Math" panose="02040503050406030204" pitchFamily="18" charset="0"/>
                  </a:rPr>
                  <a:t>1/2</a:t>
                </a:r>
                <a:r>
                  <a:rPr lang="en-AU" altLang="en-US" sz="1200" b="1" dirty="0">
                    <a:solidFill>
                      <a:srgbClr val="5A9AD7"/>
                    </a:solidFill>
                    <a:latin typeface="Arial" panose="020B0604020202020204" pitchFamily="34" charset="0"/>
                  </a:rPr>
                  <a:t> </a:t>
                </a:r>
                <a:r>
                  <a:rPr lang="en-US" altLang="en-US" b="0" dirty="0"/>
                  <a:t>. </a:t>
                </a:r>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32</a:t>
            </a:fld>
            <a:endParaRPr lang="en-AU" dirty="0"/>
          </a:p>
        </p:txBody>
      </p:sp>
    </p:spTree>
    <p:extLst>
      <p:ext uri="{BB962C8B-B14F-4D97-AF65-F5344CB8AC3E}">
        <p14:creationId xmlns:p14="http://schemas.microsoft.com/office/powerpoint/2010/main" val="4005969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dirty="0"/>
              <a:t>We have now placed one-quarter.</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33</a:t>
            </a:fld>
            <a:endParaRPr lang="en-AU" dirty="0"/>
          </a:p>
        </p:txBody>
      </p:sp>
    </p:spTree>
    <p:extLst>
      <p:ext uri="{BB962C8B-B14F-4D97-AF65-F5344CB8AC3E}">
        <p14:creationId xmlns:p14="http://schemas.microsoft.com/office/powerpoint/2010/main" val="1923792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Another possible strategy to support students in developing skills working with open number lines is activities using a pegged number line. </a:t>
                </a:r>
              </a:p>
              <a:p>
                <a:pPr>
                  <a:spcBef>
                    <a:spcPts val="0"/>
                  </a:spcBef>
                </a:pPr>
                <a:r>
                  <a:rPr lang="en-US" dirty="0"/>
                  <a:t>The following suggested sequence uses a number line from 0 to 1 and the fraction </a:t>
                </a:r>
                <a14:m>
                  <m:oMath xmlns:m="http://schemas.openxmlformats.org/officeDocument/2006/math">
                    <m:f>
                      <m:fPr>
                        <m:ctrlPr>
                          <a:rPr lang="en-US" sz="1200" b="0" i="1" dirty="0" smtClean="0">
                            <a:latin typeface="Cambria Math" panose="02040503050406030204" pitchFamily="18" charset="0"/>
                          </a:rPr>
                        </m:ctrlPr>
                      </m:fPr>
                      <m:num>
                        <m:r>
                          <a:rPr lang="en-US" sz="1200" b="0" i="1" dirty="0" smtClean="0">
                            <a:latin typeface="Cambria Math" panose="02040503050406030204" pitchFamily="18" charset="0"/>
                          </a:rPr>
                          <m:t>3</m:t>
                        </m:r>
                      </m:num>
                      <m:den>
                        <m:r>
                          <a:rPr lang="en-US" sz="1200" b="0" i="1" dirty="0" smtClean="0">
                            <a:latin typeface="Cambria Math" panose="02040503050406030204" pitchFamily="18" charset="0"/>
                          </a:rPr>
                          <m:t>4</m:t>
                        </m:r>
                      </m:den>
                    </m:f>
                  </m:oMath>
                </a14:m>
                <a:r>
                  <a:rPr lang="en-US" dirty="0"/>
                  <a:t>:</a:t>
                </a:r>
              </a:p>
              <a:p>
                <a:pPr marL="171450" indent="-171450">
                  <a:spcBef>
                    <a:spcPts val="0"/>
                  </a:spcBef>
                  <a:buFont typeface="Arial" panose="020B0604020202020204" pitchFamily="34" charset="0"/>
                  <a:buChar char="•"/>
                </a:pPr>
                <a:r>
                  <a:rPr lang="en-US" dirty="0"/>
                  <a:t>Select a volunteer to peg a card on the line with </a:t>
                </a:r>
                <a14:m>
                  <m:oMath xmlns:m="http://schemas.openxmlformats.org/officeDocument/2006/math">
                    <m:f>
                      <m:fPr>
                        <m:ctrlPr>
                          <a:rPr lang="en-US" sz="1200" b="0" i="1" dirty="0" smtClean="0">
                            <a:latin typeface="Cambria Math" panose="02040503050406030204" pitchFamily="18" charset="0"/>
                          </a:rPr>
                        </m:ctrlPr>
                      </m:fPr>
                      <m:num>
                        <m:r>
                          <a:rPr lang="en-US" sz="1200" b="0" i="1" dirty="0" smtClean="0">
                            <a:latin typeface="Cambria Math" panose="02040503050406030204" pitchFamily="18" charset="0"/>
                          </a:rPr>
                          <m:t>3</m:t>
                        </m:r>
                      </m:num>
                      <m:den>
                        <m:r>
                          <a:rPr lang="en-US" sz="1200" b="0" i="1" dirty="0" smtClean="0">
                            <a:latin typeface="Cambria Math" panose="02040503050406030204" pitchFamily="18" charset="0"/>
                          </a:rPr>
                          <m:t>4</m:t>
                        </m:r>
                      </m:den>
                    </m:f>
                  </m:oMath>
                </a14:m>
                <a:r>
                  <a:rPr lang="en-US" dirty="0"/>
                  <a:t> written on it (by estimating). </a:t>
                </a:r>
              </a:p>
              <a:p>
                <a:pPr marL="171450" indent="-171450">
                  <a:spcBef>
                    <a:spcPts val="0"/>
                  </a:spcBef>
                  <a:buFont typeface="Arial" panose="020B0604020202020204" pitchFamily="34" charset="0"/>
                  <a:buChar char="•"/>
                </a:pPr>
                <a:r>
                  <a:rPr lang="en-US" dirty="0"/>
                  <a:t>Ask the student to explain how they located the fraction. </a:t>
                </a:r>
              </a:p>
              <a:p>
                <a:pPr marL="171450" indent="-171450">
                  <a:spcBef>
                    <a:spcPts val="0"/>
                  </a:spcBef>
                  <a:buFont typeface="Arial" panose="020B0604020202020204" pitchFamily="34" charset="0"/>
                  <a:buChar char="•"/>
                </a:pPr>
                <a:r>
                  <a:rPr lang="en-US" dirty="0"/>
                  <a:t>Invite others in the group to propose how they would find the exact location of three-quarters and share these solutions. </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dirty="0"/>
                  <a:t>The pegs allow students to easily alter the positions of given fractions if they realise they have made an error. The complexity of the task can also be easily changed by altering the start and end points of the number line.</a:t>
                </a:r>
              </a:p>
              <a:p>
                <a:pPr marL="0" indent="0">
                  <a:spcBef>
                    <a:spcPts val="0"/>
                  </a:spcBef>
                  <a:buFont typeface="Arial" pitchFamily="34" charset="0"/>
                  <a:buNone/>
                </a:pPr>
                <a:endParaRPr lang="en-US" dirty="0"/>
              </a:p>
            </p:txBody>
          </p:sp>
        </mc:Choice>
        <mc:Fallback xmlns="">
          <p:sp>
            <p:nvSpPr>
              <p:cNvPr id="3" name="Notes Placeholder 2"/>
              <p:cNvSpPr>
                <a:spLocks noGrp="1"/>
              </p:cNvSpPr>
              <p:nvPr>
                <p:ph type="body" idx="1"/>
              </p:nvPr>
            </p:nvSpPr>
            <p:spPr/>
            <p:txBody>
              <a:bodyPr/>
              <a:lstStyle/>
              <a:p>
                <a:r>
                  <a:rPr lang="en-US" dirty="0"/>
                  <a:t>Another possible strategy to support students in developing skills working with open number lines is activities using a pegged number line. </a:t>
                </a:r>
              </a:p>
              <a:p>
                <a:pPr>
                  <a:spcBef>
                    <a:spcPts val="0"/>
                  </a:spcBef>
                </a:pPr>
                <a:r>
                  <a:rPr lang="en-US" dirty="0"/>
                  <a:t>The following suggested sequence uses a number line from 0 to 1 and the fraction </a:t>
                </a:r>
                <a:r>
                  <a:rPr lang="en-US" sz="1200" b="0" i="0" dirty="0">
                    <a:latin typeface="Cambria Math" panose="02040503050406030204" pitchFamily="18" charset="0"/>
                  </a:rPr>
                  <a:t>3/4</a:t>
                </a:r>
                <a:r>
                  <a:rPr lang="en-US" dirty="0"/>
                  <a:t>:</a:t>
                </a:r>
              </a:p>
              <a:p>
                <a:pPr marL="171450" indent="-171450">
                  <a:spcBef>
                    <a:spcPts val="0"/>
                  </a:spcBef>
                  <a:buFont typeface="Arial" panose="020B0604020202020204" pitchFamily="34" charset="0"/>
                  <a:buChar char="•"/>
                </a:pPr>
                <a:r>
                  <a:rPr lang="en-US" dirty="0"/>
                  <a:t>Select a volunteer to peg a card on the line with </a:t>
                </a:r>
                <a:r>
                  <a:rPr lang="en-US" sz="1200" b="0" i="0" dirty="0">
                    <a:latin typeface="Cambria Math" panose="02040503050406030204" pitchFamily="18" charset="0"/>
                  </a:rPr>
                  <a:t>3/4</a:t>
                </a:r>
                <a:r>
                  <a:rPr lang="en-US" dirty="0"/>
                  <a:t> written on it (by estimating). </a:t>
                </a:r>
              </a:p>
              <a:p>
                <a:pPr marL="171450" indent="-171450">
                  <a:spcBef>
                    <a:spcPts val="0"/>
                  </a:spcBef>
                  <a:buFont typeface="Arial" panose="020B0604020202020204" pitchFamily="34" charset="0"/>
                  <a:buChar char="•"/>
                </a:pPr>
                <a:r>
                  <a:rPr lang="en-US" dirty="0"/>
                  <a:t>Ask the student to explain how they located the fraction. </a:t>
                </a:r>
              </a:p>
              <a:p>
                <a:pPr marL="171450" indent="-171450">
                  <a:spcBef>
                    <a:spcPts val="0"/>
                  </a:spcBef>
                  <a:buFont typeface="Arial" panose="020B0604020202020204" pitchFamily="34" charset="0"/>
                  <a:buChar char="•"/>
                </a:pPr>
                <a:r>
                  <a:rPr lang="en-US" dirty="0"/>
                  <a:t>Invite others in the group to propose how they would find the exact location of three-quarters and share these solutions. </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dirty="0"/>
                  <a:t>The pegs allow students to easily alter the positions of given fractions if they realise they have made an error. The complexity of the task can also be easily changed by altering the start and end points of the number line.</a:t>
                </a:r>
              </a:p>
              <a:p>
                <a:pPr marL="0" indent="0">
                  <a:spcBef>
                    <a:spcPts val="0"/>
                  </a:spcBef>
                  <a:buFont typeface="Arial" pitchFamily="34" charset="0"/>
                  <a:buNone/>
                </a:pPr>
                <a:endParaRPr lang="en-US"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34</a:t>
            </a:fld>
            <a:endParaRPr lang="en-AU" dirty="0"/>
          </a:p>
        </p:txBody>
      </p:sp>
    </p:spTree>
    <p:extLst>
      <p:ext uri="{BB962C8B-B14F-4D97-AF65-F5344CB8AC3E}">
        <p14:creationId xmlns:p14="http://schemas.microsoft.com/office/powerpoint/2010/main" val="242858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AU" dirty="0">
                <a:solidFill>
                  <a:schemeClr val="tx1"/>
                </a:solidFill>
              </a:rPr>
              <a:t>Our initial focus has been on fractions that fall between 0 and 1. </a:t>
            </a:r>
          </a:p>
          <a:p>
            <a:pPr marL="0" indent="0"/>
            <a:r>
              <a:rPr lang="en-AU" dirty="0">
                <a:solidFill>
                  <a:schemeClr val="tx1"/>
                </a:solidFill>
              </a:rPr>
              <a:t>In Year 4, we would then work through similar activities with fractions beyond 1.</a:t>
            </a: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35</a:t>
            </a:fld>
            <a:endParaRPr lang="en-AU" dirty="0"/>
          </a:p>
        </p:txBody>
      </p:sp>
    </p:spTree>
    <p:extLst>
      <p:ext uri="{BB962C8B-B14F-4D97-AF65-F5344CB8AC3E}">
        <p14:creationId xmlns:p14="http://schemas.microsoft.com/office/powerpoint/2010/main" val="1600265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chemeClr val="tx1"/>
                </a:solidFill>
              </a:rPr>
              <a:t>Building on students’ experiences with fractions between 0 and 1, use an extended range of fractions to explore relative size, relative location and equivalence of fractions.</a:t>
            </a:r>
          </a:p>
          <a:p>
            <a:pPr marL="0" indent="0"/>
            <a:r>
              <a:rPr lang="en-AU" dirty="0">
                <a:solidFill>
                  <a:schemeClr val="tx1"/>
                </a:solidFill>
              </a:rPr>
              <a:t>Students will benefit from opportunities to:</a:t>
            </a:r>
          </a:p>
          <a:p>
            <a:pPr marL="171450" indent="-171450">
              <a:buFont typeface="Arial" panose="020B0604020202020204" pitchFamily="34" charset="0"/>
              <a:buChar char="•"/>
            </a:pPr>
            <a:r>
              <a:rPr lang="en-AU" dirty="0">
                <a:solidFill>
                  <a:schemeClr val="tx1"/>
                </a:solidFill>
              </a:rPr>
              <a:t>partition a number line</a:t>
            </a:r>
          </a:p>
          <a:p>
            <a:pPr marL="171450" indent="-171450">
              <a:buFont typeface="Arial" panose="020B0604020202020204" pitchFamily="34" charset="0"/>
              <a:buChar char="•"/>
            </a:pPr>
            <a:r>
              <a:rPr lang="en-AU" dirty="0">
                <a:solidFill>
                  <a:schemeClr val="tx1"/>
                </a:solidFill>
              </a:rPr>
              <a:t>count in fractions along a number line</a:t>
            </a:r>
          </a:p>
          <a:p>
            <a:pPr marL="171450" indent="-171450">
              <a:buFont typeface="Arial" panose="020B0604020202020204" pitchFamily="34" charset="0"/>
              <a:buChar char="•"/>
            </a:pPr>
            <a:r>
              <a:rPr lang="en-AU" dirty="0">
                <a:solidFill>
                  <a:schemeClr val="tx1"/>
                </a:solidFill>
              </a:rPr>
              <a:t>identify ‘missing’ fractions on a number line and justify choices.</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36</a:t>
            </a:fld>
            <a:endParaRPr lang="en-AU" dirty="0"/>
          </a:p>
        </p:txBody>
      </p:sp>
    </p:spTree>
    <p:extLst>
      <p:ext uri="{BB962C8B-B14F-4D97-AF65-F5344CB8AC3E}">
        <p14:creationId xmlns:p14="http://schemas.microsoft.com/office/powerpoint/2010/main" val="4205980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The next activity sequence focuses on relative size, relative location and equivalence of fractions. It moves from considering numbers between 0 and 1 to using a similar procedure to work with fractions beyond 1.</a:t>
            </a:r>
            <a:endParaRPr lang="en-AU" dirty="0">
              <a:solidFill>
                <a:schemeClr val="tx1"/>
              </a:solidFill>
            </a:endParaRP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37</a:t>
            </a:fld>
            <a:endParaRPr lang="en-AU" dirty="0"/>
          </a:p>
        </p:txBody>
      </p:sp>
    </p:spTree>
    <p:extLst>
      <p:ext uri="{BB962C8B-B14F-4D97-AF65-F5344CB8AC3E}">
        <p14:creationId xmlns:p14="http://schemas.microsoft.com/office/powerpoint/2010/main" val="2655509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38</a:t>
            </a:fld>
            <a:endParaRPr lang="en-AU" dirty="0"/>
          </a:p>
        </p:txBody>
      </p:sp>
    </p:spTree>
    <p:extLst>
      <p:ext uri="{BB962C8B-B14F-4D97-AF65-F5344CB8AC3E}">
        <p14:creationId xmlns:p14="http://schemas.microsoft.com/office/powerpoint/2010/main" val="1499763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each stage, provide opportunities for students to discuss their reasons for naming each marked point.</a:t>
            </a:r>
          </a:p>
          <a:p>
            <a:r>
              <a:rPr lang="en-US" dirty="0"/>
              <a:t>You can use the same process for other fraction families, e.g. thirds or fifths.</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39</a:t>
            </a:fld>
            <a:endParaRPr lang="en-AU" dirty="0"/>
          </a:p>
        </p:txBody>
      </p:sp>
    </p:spTree>
    <p:extLst>
      <p:ext uri="{BB962C8B-B14F-4D97-AF65-F5344CB8AC3E}">
        <p14:creationId xmlns:p14="http://schemas.microsoft.com/office/powerpoint/2010/main" val="149720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2000"/>
              </a:spcBef>
              <a:spcAft>
                <a:spcPts val="600"/>
              </a:spcAft>
            </a:pPr>
            <a:r>
              <a:rPr lang="en-AU" dirty="0">
                <a:solidFill>
                  <a:schemeClr val="tx1"/>
                </a:solidFill>
              </a:rPr>
              <a:t>Before you begin this unit:</a:t>
            </a:r>
          </a:p>
          <a:p>
            <a:pPr marL="171450" marR="0" lvl="0" indent="-171450" algn="l" defTabSz="914400" rtl="0" eaLnBrk="0" fontAlgn="base" latinLnBrk="0" hangingPunct="0">
              <a:lnSpc>
                <a:spcPct val="100000"/>
              </a:lnSpc>
              <a:spcBef>
                <a:spcPts val="2000"/>
              </a:spcBef>
              <a:spcAft>
                <a:spcPts val="600"/>
              </a:spcAft>
              <a:buClrTx/>
              <a:buSzTx/>
              <a:buFont typeface="Arial" panose="020B0604020202020204" pitchFamily="34" charset="0"/>
              <a:buChar char="•"/>
              <a:tabLst/>
              <a:defRPr/>
            </a:pPr>
            <a:r>
              <a:rPr lang="en-AU" sz="1200" dirty="0">
                <a:solidFill>
                  <a:schemeClr val="tx1"/>
                </a:solidFill>
              </a:rPr>
              <a:t>access</a:t>
            </a:r>
            <a:r>
              <a:rPr lang="en-US" sz="1200" dirty="0">
                <a:solidFill>
                  <a:schemeClr val="tx1"/>
                </a:solidFill>
              </a:rPr>
              <a:t> the </a:t>
            </a:r>
            <a:r>
              <a:rPr lang="en-US" sz="1200" i="1" dirty="0">
                <a:solidFill>
                  <a:schemeClr val="tx1"/>
                </a:solidFill>
              </a:rPr>
              <a:t>Reflections on fractions</a:t>
            </a:r>
            <a:r>
              <a:rPr lang="en-US" sz="1200" dirty="0">
                <a:solidFill>
                  <a:schemeClr val="tx1"/>
                </a:solidFill>
              </a:rPr>
              <a:t> document</a:t>
            </a:r>
            <a:r>
              <a:rPr lang="en-AU" sz="1200" dirty="0">
                <a:solidFill>
                  <a:schemeClr val="tx1"/>
                </a:solidFill>
              </a:rPr>
              <a:t> that you created in Unit 1, and record your current strategies to develop students’ understanding of fractions on a number line. In particular, consider</a:t>
            </a:r>
          </a:p>
          <a:p>
            <a:pPr marL="457200" marR="0" lvl="1" indent="0" algn="l" defTabSz="914400" rtl="0" eaLnBrk="0" fontAlgn="base" latinLnBrk="0" hangingPunct="0">
              <a:lnSpc>
                <a:spcPct val="100000"/>
              </a:lnSpc>
              <a:spcBef>
                <a:spcPts val="2000"/>
              </a:spcBef>
              <a:spcAft>
                <a:spcPts val="600"/>
              </a:spcAft>
              <a:buClrTx/>
              <a:buSzTx/>
              <a:buFont typeface="Arial" panose="020B0604020202020204" pitchFamily="34" charset="0"/>
              <a:buNone/>
              <a:tabLst/>
              <a:defRPr/>
            </a:pPr>
            <a:r>
              <a:rPr lang="en-AU" sz="1200" kern="1200" dirty="0">
                <a:solidFill>
                  <a:schemeClr val="tx1"/>
                </a:solidFill>
              </a:rPr>
              <a:t>– introducing fraction number lines</a:t>
            </a:r>
          </a:p>
          <a:p>
            <a:pPr marL="457200" marR="0" lvl="1" indent="0" algn="l" defTabSz="914400" rtl="0" eaLnBrk="0" fontAlgn="base" latinLnBrk="0" hangingPunct="0">
              <a:lnSpc>
                <a:spcPct val="100000"/>
              </a:lnSpc>
              <a:spcBef>
                <a:spcPts val="2000"/>
              </a:spcBef>
              <a:spcAft>
                <a:spcPts val="600"/>
              </a:spcAft>
              <a:buClrTx/>
              <a:buSzTx/>
              <a:buFont typeface="Arial" panose="020B0604020202020204" pitchFamily="34" charset="0"/>
              <a:buNone/>
              <a:tabLst/>
              <a:defRPr/>
            </a:pPr>
            <a:r>
              <a:rPr lang="en-AU" sz="1200" kern="1200" dirty="0">
                <a:solidFill>
                  <a:schemeClr val="tx1"/>
                </a:solidFill>
              </a:rPr>
              <a:t>– establishing referents for fractions</a:t>
            </a:r>
          </a:p>
          <a:p>
            <a:pPr marL="457200" marR="0" lvl="1" indent="0" algn="l" defTabSz="914400" rtl="0" eaLnBrk="0" fontAlgn="base" latinLnBrk="0" hangingPunct="0">
              <a:lnSpc>
                <a:spcPct val="100000"/>
              </a:lnSpc>
              <a:spcBef>
                <a:spcPts val="2000"/>
              </a:spcBef>
              <a:spcAft>
                <a:spcPts val="600"/>
              </a:spcAft>
              <a:buClrTx/>
              <a:buSzTx/>
              <a:buFont typeface="Arial" panose="020B0604020202020204" pitchFamily="34" charset="0"/>
              <a:buNone/>
              <a:tabLst/>
              <a:defRPr/>
            </a:pPr>
            <a:r>
              <a:rPr lang="en-AU" sz="1200" kern="1200" dirty="0">
                <a:solidFill>
                  <a:schemeClr val="tx1"/>
                </a:solidFill>
              </a:rPr>
              <a:t>– counting by fractions</a:t>
            </a:r>
          </a:p>
          <a:p>
            <a:pPr marL="457200" marR="0" lvl="1" indent="0" algn="l" defTabSz="914400" rtl="0" eaLnBrk="0" fontAlgn="base" latinLnBrk="0" hangingPunct="0">
              <a:lnSpc>
                <a:spcPct val="100000"/>
              </a:lnSpc>
              <a:spcBef>
                <a:spcPts val="2000"/>
              </a:spcBef>
              <a:spcAft>
                <a:spcPts val="600"/>
              </a:spcAft>
              <a:buClrTx/>
              <a:buSzTx/>
              <a:buFontTx/>
              <a:buNone/>
              <a:tabLst/>
              <a:defRPr/>
            </a:pPr>
            <a:r>
              <a:rPr lang="en-AU" sz="1200" dirty="0">
                <a:solidFill>
                  <a:schemeClr val="tx1"/>
                </a:solidFill>
              </a:rPr>
              <a:t>– enhancing understanding of equivalent fraction</a:t>
            </a:r>
            <a:r>
              <a:rPr kumimoji="0" lang="en-AU" sz="1200" b="0" i="0" u="none" strike="noStrike" kern="1200" cap="none" spc="0" normalizeH="0" baseline="0" noProof="0" dirty="0">
                <a:ln>
                  <a:noFill/>
                </a:ln>
                <a:solidFill>
                  <a:prstClr val="black"/>
                </a:solidFill>
                <a:effectLst/>
                <a:uLnTx/>
                <a:uFillTx/>
                <a:latin typeface="+mn-lt"/>
                <a:ea typeface="+mn-ea"/>
                <a:cs typeface="+mn-cs"/>
              </a:rPr>
              <a:t>s</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lang="en-AU" sz="1200" dirty="0">
                <a:solidFill>
                  <a:schemeClr val="tx1"/>
                </a:solidFill>
              </a:rPr>
              <a:t>  </a:t>
            </a:r>
          </a:p>
          <a:p>
            <a:pPr marL="457200" marR="0" lvl="1" indent="0" algn="l" defTabSz="914400" rtl="0" eaLnBrk="0" fontAlgn="base" latinLnBrk="0" hangingPunct="0">
              <a:lnSpc>
                <a:spcPct val="100000"/>
              </a:lnSpc>
              <a:spcBef>
                <a:spcPts val="2000"/>
              </a:spcBef>
              <a:spcAft>
                <a:spcPts val="600"/>
              </a:spcAft>
              <a:buClrTx/>
              <a:buSzTx/>
              <a:buFontTx/>
              <a:buNone/>
              <a:tabLst/>
              <a:defRPr/>
            </a:pPr>
            <a:r>
              <a:rPr lang="en-AU" sz="1200" dirty="0">
                <a:solidFill>
                  <a:schemeClr val="tx1"/>
                </a:solidFill>
              </a:rPr>
              <a:t>You can add to these initial ideas as you work through the content in the unit.</a:t>
            </a:r>
          </a:p>
          <a:p>
            <a:pPr marL="171450" marR="0" lvl="0" indent="-171450" algn="l" defTabSz="914400" rtl="0" eaLnBrk="0" fontAlgn="base" latinLnBrk="0" hangingPunct="0">
              <a:lnSpc>
                <a:spcPct val="110000"/>
              </a:lnSpc>
              <a:spcBef>
                <a:spcPts val="2000"/>
              </a:spcBef>
              <a:spcAft>
                <a:spcPts val="600"/>
              </a:spcAft>
              <a:buClrTx/>
              <a:buSzTx/>
              <a:buFont typeface="Arial" panose="020B0604020202020204" pitchFamily="34" charset="0"/>
              <a:buChar char="•"/>
              <a:tabLst/>
              <a:defRPr/>
            </a:pPr>
            <a:r>
              <a:rPr lang="en-AU" sz="1200" dirty="0">
                <a:solidFill>
                  <a:schemeClr val="tx1"/>
                </a:solidFill>
              </a:rPr>
              <a:t>access the table </a:t>
            </a:r>
            <a:r>
              <a:rPr lang="en-AU" sz="1200" i="1" dirty="0">
                <a:solidFill>
                  <a:schemeClr val="tx1"/>
                </a:solidFill>
              </a:rPr>
              <a:t>Mathematical representations for fractional thinking</a:t>
            </a:r>
            <a:r>
              <a:rPr lang="en-AU" sz="1200" dirty="0">
                <a:solidFill>
                  <a:schemeClr val="tx1"/>
                </a:solidFill>
              </a:rPr>
              <a:t> that you created in Unit 1, and continue to record ideas for representing fractions.</a:t>
            </a:r>
          </a:p>
          <a:p>
            <a:pPr marL="171450" indent="-171450">
              <a:lnSpc>
                <a:spcPct val="110000"/>
              </a:lnSpc>
              <a:spcBef>
                <a:spcPts val="2000"/>
              </a:spcBef>
              <a:spcAft>
                <a:spcPts val="600"/>
              </a:spcAft>
              <a:buFont typeface="Arial" panose="020B0604020202020204" pitchFamily="34" charset="0"/>
              <a:buChar char="•"/>
            </a:pPr>
            <a:endParaRPr lang="en-AU" dirty="0">
              <a:solidFill>
                <a:schemeClr val="tx1"/>
              </a:solidFill>
            </a:endParaRPr>
          </a:p>
          <a:p>
            <a:endParaRPr lang="en-AU"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62388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Once students have developed a sense of the relative size and location of fractions between 0 and 1, use a similar procedure to work with fractions beyond 1.</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40</a:t>
            </a:fld>
            <a:endParaRPr lang="en-AU" dirty="0"/>
          </a:p>
        </p:txBody>
      </p:sp>
    </p:spTree>
    <p:extLst>
      <p:ext uri="{BB962C8B-B14F-4D97-AF65-F5344CB8AC3E}">
        <p14:creationId xmlns:p14="http://schemas.microsoft.com/office/powerpoint/2010/main" val="2150007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Provide multiple opportunities for students to develop fluency in counting with fractions and mixed numbers.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Initially, use visual representations as a scaffold to support students’ counting in fractions and draw attention to the links between the two models of counting.</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41</a:t>
            </a:fld>
            <a:endParaRPr lang="en-AU" dirty="0"/>
          </a:p>
        </p:txBody>
      </p:sp>
    </p:spTree>
    <p:extLst>
      <p:ext uri="{BB962C8B-B14F-4D97-AF65-F5344CB8AC3E}">
        <p14:creationId xmlns:p14="http://schemas.microsoft.com/office/powerpoint/2010/main" val="2188229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As discussed in Unit 2, students can be taught fairly quickly to produce equivalent fractions by rote. However, this does not ensure understanding, so students may forget the rote procedure just as easily.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Unit 2 examined strategies for using part-whole representations to explore equivalent fractions. Number line representations of fractions with related denominators are another powerful way to build on this and reinforce the relationships between equivalent fractions.</a:t>
            </a:r>
          </a:p>
          <a:p>
            <a:pPr marL="0" indent="0"/>
            <a:endParaRPr lang="en-US" sz="120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42</a:t>
            </a:fld>
            <a:endParaRPr lang="en-AU" dirty="0"/>
          </a:p>
        </p:txBody>
      </p:sp>
    </p:spTree>
    <p:extLst>
      <p:ext uri="{BB962C8B-B14F-4D97-AF65-F5344CB8AC3E}">
        <p14:creationId xmlns:p14="http://schemas.microsoft.com/office/powerpoint/2010/main" val="208844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100" dirty="0"/>
                  <a:t>Using visual representations of counting patterns allows students to explore the relationship between related denominators and equivalence. For example, the representations shown on-screen make it clear that for every half, there are two corresponding quarters. </a:t>
                </a:r>
              </a:p>
              <a:p>
                <a:r>
                  <a:rPr lang="en-US" sz="1100" b="0" i="0" kern="1200" dirty="0">
                    <a:solidFill>
                      <a:schemeClr val="tx1"/>
                    </a:solidFill>
                    <a:effectLst/>
                    <a:latin typeface="+mn-lt"/>
                    <a:ea typeface="+mn-ea"/>
                    <a:cs typeface="+mn-cs"/>
                  </a:rPr>
                  <a:t>This highlights the fact that some fractions occupy the same position on a number line and therefore represent the same quantity.</a:t>
                </a:r>
              </a:p>
              <a:p>
                <a:endParaRPr lang="en-AU" dirty="0"/>
              </a:p>
            </p:txBody>
          </p:sp>
        </mc:Choice>
        <mc:Fallback xmlns="">
          <p:sp>
            <p:nvSpPr>
              <p:cNvPr id="3" name="Notes Placeholder 2"/>
              <p:cNvSpPr>
                <a:spLocks noGrp="1"/>
              </p:cNvSpPr>
              <p:nvPr>
                <p:ph type="body" idx="1"/>
              </p:nvPr>
            </p:nvSpPr>
            <p:spPr/>
            <p:txBody>
              <a:bodyPr/>
              <a:lstStyle/>
              <a:p>
                <a:r>
                  <a:rPr lang="en-US" sz="1100" dirty="0"/>
                  <a:t>Extend students by:</a:t>
                </a:r>
              </a:p>
              <a:p>
                <a:pPr marL="457200" indent="-457200">
                  <a:buFont typeface="Arial" panose="020B0604020202020204" pitchFamily="34" charset="0"/>
                  <a:buChar char="•"/>
                </a:pPr>
                <a:r>
                  <a:rPr lang="en-US" sz="1100" dirty="0"/>
                  <a:t>skip counting from a different starting point. Again have students state the rule,</a:t>
                </a:r>
                <a:r>
                  <a:rPr lang="en-US" sz="1100" baseline="0" dirty="0"/>
                  <a:t> which in this case would be </a:t>
                </a:r>
                <a:r>
                  <a:rPr lang="en-AU" sz="1200" b="0" kern="1200" dirty="0">
                    <a:solidFill>
                      <a:schemeClr val="tx1"/>
                    </a:solidFill>
                    <a:effectLst/>
                    <a:latin typeface="+mn-lt"/>
                    <a:ea typeface="+mn-ea"/>
                    <a:cs typeface="+mn-cs"/>
                  </a:rPr>
                  <a:t>counting by two-quarters </a:t>
                </a:r>
                <a:r>
                  <a:rPr lang="en-AU" sz="1200" kern="1200" dirty="0">
                    <a:solidFill>
                      <a:schemeClr val="tx1"/>
                    </a:solidFill>
                    <a:effectLst/>
                    <a:latin typeface="+mn-lt"/>
                    <a:ea typeface="+mn-ea"/>
                    <a:cs typeface="+mn-cs"/>
                  </a:rPr>
                  <a:t>beginning at  </a:t>
                </a:r>
                <a:r>
                  <a:rPr lang="en-AU" sz="1200" i="0" kern="1200">
                    <a:solidFill>
                      <a:schemeClr val="tx1"/>
                    </a:solidFill>
                    <a:effectLst/>
                    <a:latin typeface="+mn-lt"/>
                    <a:ea typeface="+mn-ea"/>
                    <a:cs typeface="+mn-cs"/>
                  </a:rPr>
                  <a:t>1/4</a:t>
                </a:r>
                <a:r>
                  <a:rPr lang="en-AU" sz="1200" kern="1200" dirty="0">
                    <a:solidFill>
                      <a:schemeClr val="tx1"/>
                    </a:solidFill>
                    <a:effectLst/>
                    <a:latin typeface="+mn-lt"/>
                    <a:ea typeface="+mn-ea"/>
                    <a:cs typeface="+mn-cs"/>
                  </a:rPr>
                  <a:t> </a:t>
                </a:r>
                <a:endParaRPr lang="en-US" sz="1100" dirty="0"/>
              </a:p>
              <a:p>
                <a:pPr marL="457200" indent="-457200">
                  <a:buFont typeface="Arial" panose="020B0604020202020204" pitchFamily="34" charset="0"/>
                  <a:buChar char="•"/>
                </a:pPr>
                <a:r>
                  <a:rPr lang="en-US" sz="1100" dirty="0"/>
                  <a:t>you could also have students skip count using </a:t>
                </a:r>
                <a:r>
                  <a:rPr lang="en-US" sz="1100" dirty="0">
                    <a:highlight>
                      <a:srgbClr val="FFFF00"/>
                    </a:highlight>
                  </a:rPr>
                  <a:t>an odd fraction (what word could be used here???) such as </a:t>
                </a:r>
                <a:r>
                  <a:rPr lang="en-US" sz="1100" b="0" i="0">
                    <a:highlight>
                      <a:srgbClr val="FFFF00"/>
                    </a:highlight>
                    <a:latin typeface="Cambria Math" panose="02040503050406030204" pitchFamily="18" charset="0"/>
                  </a:rPr>
                  <a:t>3/(4 )</a:t>
                </a:r>
                <a:r>
                  <a:rPr lang="en-US" sz="1100" b="0" dirty="0">
                    <a:highlight>
                      <a:srgbClr val="FFFF00"/>
                    </a:highlight>
                  </a:rPr>
                  <a:t> . </a:t>
                </a:r>
                <a:endParaRPr lang="en-US" sz="1100" b="0" dirty="0"/>
              </a:p>
              <a:p>
                <a:pPr marL="457200" indent="-457200">
                  <a:buFont typeface="Arial" panose="020B0604020202020204" pitchFamily="34" charset="0"/>
                  <a:buChar char="•"/>
                </a:pPr>
                <a:r>
                  <a:rPr lang="en-US" sz="1100" dirty="0"/>
                  <a:t>by comparing skip counting patterns such as those on the screen now (counting by two-quarters and counting by two- eighths) we are drawing attention to the relationship between fractions with related denominators (every two-quarters is the same as four-eighths) and of course we are also highlighting equivalent fractions.</a:t>
                </a:r>
                <a:endParaRPr lang="en-US" sz="11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Already you can see how we are laying the groundwork in preparing students for addition and subtraction of fractions with the same or related denominators.</a:t>
                </a:r>
              </a:p>
              <a:p>
                <a:endParaRPr lang="en-AU"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43</a:t>
            </a:fld>
            <a:endParaRPr lang="en-AU" dirty="0"/>
          </a:p>
        </p:txBody>
      </p:sp>
    </p:spTree>
    <p:extLst>
      <p:ext uri="{BB962C8B-B14F-4D97-AF65-F5344CB8AC3E}">
        <p14:creationId xmlns:p14="http://schemas.microsoft.com/office/powerpoint/2010/main" val="381609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Forming an equivalent fraction involves changing the unit of measure by either splitting or merging the partitions of the original fraction. In the previous slide, we moved from halves to quarters by splitting each partition equally. In the example above, we move from sixths to thirds by merging two of the one-sixth partitions to create a third.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This emphasises that equivalent fractions are a different way of naming the same quantity.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You can also see how we are laying the groundwork to prepare students in later years for adding and subtracting fractions with the same or related denominators.</a:t>
                </a:r>
              </a:p>
              <a:p>
                <a:endParaRPr lang="en-AU" dirty="0"/>
              </a:p>
            </p:txBody>
          </p:sp>
        </mc:Choice>
        <mc:Fallback xmlns="">
          <p:sp>
            <p:nvSpPr>
              <p:cNvPr id="3" name="Notes Placeholder 2"/>
              <p:cNvSpPr>
                <a:spLocks noGrp="1"/>
              </p:cNvSpPr>
              <p:nvPr>
                <p:ph type="body" idx="1"/>
              </p:nvPr>
            </p:nvSpPr>
            <p:spPr/>
            <p:txBody>
              <a:bodyPr/>
              <a:lstStyle/>
              <a:p>
                <a:r>
                  <a:rPr lang="en-US" sz="1100" dirty="0"/>
                  <a:t>Extend students by:</a:t>
                </a:r>
              </a:p>
              <a:p>
                <a:pPr marL="457200" indent="-457200">
                  <a:buFont typeface="Arial" panose="020B0604020202020204" pitchFamily="34" charset="0"/>
                  <a:buChar char="•"/>
                </a:pPr>
                <a:r>
                  <a:rPr lang="en-US" sz="1100" dirty="0"/>
                  <a:t>skip counting from a different starting point. Again have students state the rule,</a:t>
                </a:r>
                <a:r>
                  <a:rPr lang="en-US" sz="1100" baseline="0" dirty="0"/>
                  <a:t> which in this case would be </a:t>
                </a:r>
                <a:r>
                  <a:rPr lang="en-AU" sz="1200" b="0" kern="1200" dirty="0">
                    <a:solidFill>
                      <a:schemeClr val="tx1"/>
                    </a:solidFill>
                    <a:effectLst/>
                    <a:latin typeface="+mn-lt"/>
                    <a:ea typeface="+mn-ea"/>
                    <a:cs typeface="+mn-cs"/>
                  </a:rPr>
                  <a:t>counting by two-quarters </a:t>
                </a:r>
                <a:r>
                  <a:rPr lang="en-AU" sz="1200" kern="1200" dirty="0">
                    <a:solidFill>
                      <a:schemeClr val="tx1"/>
                    </a:solidFill>
                    <a:effectLst/>
                    <a:latin typeface="+mn-lt"/>
                    <a:ea typeface="+mn-ea"/>
                    <a:cs typeface="+mn-cs"/>
                  </a:rPr>
                  <a:t>beginning at  </a:t>
                </a:r>
                <a:r>
                  <a:rPr lang="en-AU" sz="1200" i="0" kern="1200">
                    <a:solidFill>
                      <a:schemeClr val="tx1"/>
                    </a:solidFill>
                    <a:effectLst/>
                    <a:latin typeface="+mn-lt"/>
                    <a:ea typeface="+mn-ea"/>
                    <a:cs typeface="+mn-cs"/>
                  </a:rPr>
                  <a:t>1/4</a:t>
                </a:r>
                <a:r>
                  <a:rPr lang="en-AU" sz="1200" kern="1200" dirty="0">
                    <a:solidFill>
                      <a:schemeClr val="tx1"/>
                    </a:solidFill>
                    <a:effectLst/>
                    <a:latin typeface="+mn-lt"/>
                    <a:ea typeface="+mn-ea"/>
                    <a:cs typeface="+mn-cs"/>
                  </a:rPr>
                  <a:t> </a:t>
                </a:r>
                <a:endParaRPr lang="en-US" sz="1100" dirty="0"/>
              </a:p>
              <a:p>
                <a:pPr marL="457200" indent="-457200">
                  <a:buFont typeface="Arial" panose="020B0604020202020204" pitchFamily="34" charset="0"/>
                  <a:buChar char="•"/>
                </a:pPr>
                <a:r>
                  <a:rPr lang="en-US" sz="1100" dirty="0"/>
                  <a:t>you could also have students skip count using </a:t>
                </a:r>
                <a:r>
                  <a:rPr lang="en-US" sz="1100" dirty="0">
                    <a:highlight>
                      <a:srgbClr val="FFFF00"/>
                    </a:highlight>
                  </a:rPr>
                  <a:t>an odd fraction (what word could be used here???) such as </a:t>
                </a:r>
                <a:r>
                  <a:rPr lang="en-US" sz="1100" b="0" i="0">
                    <a:highlight>
                      <a:srgbClr val="FFFF00"/>
                    </a:highlight>
                    <a:latin typeface="Cambria Math" panose="02040503050406030204" pitchFamily="18" charset="0"/>
                  </a:rPr>
                  <a:t>3/(4 )</a:t>
                </a:r>
                <a:r>
                  <a:rPr lang="en-US" sz="1100" b="0" dirty="0">
                    <a:highlight>
                      <a:srgbClr val="FFFF00"/>
                    </a:highlight>
                  </a:rPr>
                  <a:t> . </a:t>
                </a:r>
                <a:endParaRPr lang="en-US" sz="1100" b="0" dirty="0"/>
              </a:p>
              <a:p>
                <a:pPr marL="457200" indent="-457200">
                  <a:buFont typeface="Arial" panose="020B0604020202020204" pitchFamily="34" charset="0"/>
                  <a:buChar char="•"/>
                </a:pPr>
                <a:r>
                  <a:rPr lang="en-US" sz="1100" dirty="0"/>
                  <a:t>by comparing skip counting patterns such as those on the screen now (counting by two-quarters and counting by two- eighths) we are drawing attention to the relationship between fractions with related denominators (every two-quarters is the same as four-eighths) and of course we are also highlighting equivalent fractions.</a:t>
                </a:r>
                <a:endParaRPr lang="en-US" sz="11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t>Already you can see how we are laying the groundwork in preparing students for addition and subtraction of fractions with the same or related denominators.</a:t>
                </a:r>
              </a:p>
              <a:p>
                <a:endParaRPr lang="en-AU"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44</a:t>
            </a:fld>
            <a:endParaRPr lang="en-AU" dirty="0"/>
          </a:p>
        </p:txBody>
      </p:sp>
    </p:spTree>
    <p:extLst>
      <p:ext uri="{BB962C8B-B14F-4D97-AF65-F5344CB8AC3E}">
        <p14:creationId xmlns:p14="http://schemas.microsoft.com/office/powerpoint/2010/main" val="1054739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After reviewing the literature, Dr Catherine Bruce and her colleagues concluded that ‘[t]</a:t>
            </a:r>
            <a:r>
              <a:rPr lang="en-US" i="0" dirty="0"/>
              <a:t>he exploration of equivalence allows students to develop an understanding of equivalent fractions as simply being a different way of naming the same quantity; it also supports them in viewing the fraction as a numeric value’. </a:t>
            </a:r>
            <a:endParaRPr lang="en-AU" i="0" dirty="0"/>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Reference:</a:t>
            </a:r>
            <a:r>
              <a:rPr lang="en-AU" dirty="0"/>
              <a:t> </a:t>
            </a:r>
            <a:r>
              <a:rPr lang="en-US" sz="1200" dirty="0"/>
              <a:t>Bruce, C, Chang, D, Flynn, T &amp; Yearley, S 2013, </a:t>
            </a:r>
            <a:r>
              <a:rPr lang="en-US" sz="1200" i="1" dirty="0"/>
              <a:t>Foundations to Learning and Teaching Fractions: Addition and subtraction</a:t>
            </a:r>
            <a:r>
              <a:rPr lang="en-US" sz="1200" dirty="0"/>
              <a:t>, (literature review), 21 June, Ontario Ministry of Education, www.edugains.ca/resourcesMath/CE/LessonsSupports/Fractions/FoundationstoLearningandTeachingFractions.pdf.</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45</a:t>
            </a:fld>
            <a:endParaRPr lang="en-AU" dirty="0"/>
          </a:p>
        </p:txBody>
      </p:sp>
    </p:spTree>
    <p:extLst>
      <p:ext uri="{BB962C8B-B14F-4D97-AF65-F5344CB8AC3E}">
        <p14:creationId xmlns:p14="http://schemas.microsoft.com/office/powerpoint/2010/main" val="1181272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Congratulations on completing Unit 3 in the course </a:t>
            </a:r>
            <a:r>
              <a:rPr lang="en-AU" i="1" dirty="0"/>
              <a:t>Foundational concepts in fractions</a:t>
            </a:r>
            <a:r>
              <a:rPr lang="en-AU" dirty="0"/>
              <a:t>. </a:t>
            </a:r>
          </a:p>
          <a:p>
            <a:r>
              <a:rPr lang="en-AU" dirty="0"/>
              <a:t>On-screen is a brief review of the main concepts addressed in the unit. </a:t>
            </a:r>
          </a:p>
          <a:p>
            <a:r>
              <a:rPr lang="en-US" dirty="0"/>
              <a:t>This unit focused on fractions as a point on a number line. It explored a suggested sequence of teaching and learning experiences that all involved explicitly connecting a range of number line representations to build student understanding. These included:</a:t>
            </a:r>
          </a:p>
          <a:p>
            <a:pPr marL="171450" indent="-171450">
              <a:buFont typeface="Arial" panose="020B0604020202020204" pitchFamily="34" charset="0"/>
              <a:buChar char="•"/>
            </a:pPr>
            <a:r>
              <a:rPr lang="en-US" dirty="0"/>
              <a:t>providing bridging experiences</a:t>
            </a:r>
          </a:p>
          <a:p>
            <a:pPr marL="171450" indent="-171450">
              <a:buFont typeface="Arial" panose="020B0604020202020204" pitchFamily="34" charset="0"/>
              <a:buChar char="•"/>
            </a:pPr>
            <a:r>
              <a:rPr lang="en-US" dirty="0"/>
              <a:t>moving from pre-partitioned to open number lines</a:t>
            </a:r>
          </a:p>
          <a:p>
            <a:pPr marL="171450" indent="-171450">
              <a:buFont typeface="Arial" panose="020B0604020202020204" pitchFamily="34" charset="0"/>
              <a:buChar char="•"/>
            </a:pPr>
            <a:r>
              <a:rPr lang="en-US" dirty="0"/>
              <a:t>establishing referents</a:t>
            </a:r>
          </a:p>
          <a:p>
            <a:pPr marL="171450" indent="-171450">
              <a:buFont typeface="Arial" panose="020B0604020202020204" pitchFamily="34" charset="0"/>
              <a:buChar char="•"/>
            </a:pPr>
            <a:r>
              <a:rPr lang="en-US" dirty="0"/>
              <a:t>extending to fractions beyond 1</a:t>
            </a:r>
          </a:p>
          <a:p>
            <a:pPr marL="171450" indent="-171450">
              <a:buFont typeface="Arial" panose="020B0604020202020204" pitchFamily="34" charset="0"/>
              <a:buChar char="•"/>
            </a:pPr>
            <a:r>
              <a:rPr lang="en-US" dirty="0"/>
              <a:t>exploring fractional equivalence.</a:t>
            </a:r>
          </a:p>
          <a:p>
            <a:endParaRPr lang="en-AU" dirty="0"/>
          </a:p>
        </p:txBody>
      </p:sp>
      <p:sp>
        <p:nvSpPr>
          <p:cNvPr id="4" name="Slide Number Placeholder 3"/>
          <p:cNvSpPr>
            <a:spLocks noGrp="1"/>
          </p:cNvSpPr>
          <p:nvPr>
            <p:ph type="sldNum" sz="quarter" idx="10"/>
          </p:nvPr>
        </p:nvSpPr>
        <p:spPr/>
        <p:txBody>
          <a:bodyPr/>
          <a:lstStyle/>
          <a:p>
            <a:pPr lvl="0"/>
            <a:fld id="{7DC8D554-20BD-45E3-8F8F-C854CD9EEC52}" type="slidenum">
              <a:rPr lang="en-AU" noProof="0" smtClean="0"/>
              <a:pPr lvl="0"/>
              <a:t>46</a:t>
            </a:fld>
            <a:endParaRPr lang="en-AU" noProof="0" dirty="0"/>
          </a:p>
        </p:txBody>
      </p:sp>
      <p:sp>
        <p:nvSpPr>
          <p:cNvPr id="7" name="Slide Image Placeholder 6">
            <a:extLst>
              <a:ext uri="{FF2B5EF4-FFF2-40B4-BE49-F238E27FC236}">
                <a16:creationId xmlns:a16="http://schemas.microsoft.com/office/drawing/2014/main" id="{2E099E02-155F-48E8-A1B1-523C4F18CFF0}"/>
              </a:ext>
            </a:extLst>
          </p:cNvPr>
          <p:cNvSpPr>
            <a:spLocks noGrp="1" noRot="1" noChangeAspect="1"/>
          </p:cNvSpPr>
          <p:nvPr>
            <p:ph type="sldImg"/>
          </p:nvPr>
        </p:nvSpPr>
        <p:spPr/>
      </p:sp>
    </p:spTree>
    <p:extLst>
      <p:ext uri="{BB962C8B-B14F-4D97-AF65-F5344CB8AC3E}">
        <p14:creationId xmlns:p14="http://schemas.microsoft.com/office/powerpoint/2010/main" val="1647018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After completing this unit, you should now be able to:</a:t>
            </a:r>
          </a:p>
          <a:p>
            <a:pPr marL="171450" lvl="0" indent="-171450">
              <a:buFont typeface="Arial" panose="020B0604020202020204" pitchFamily="34" charset="0"/>
              <a:buChar char="•"/>
            </a:pPr>
            <a:r>
              <a:rPr lang="en-US" dirty="0"/>
              <a:t>d</a:t>
            </a:r>
            <a:r>
              <a:rPr lang="en-AU" dirty="0"/>
              <a:t>escribe the three main representation types related to fractions as a measurement</a:t>
            </a:r>
          </a:p>
          <a:p>
            <a:pPr marL="171450" lvl="0" indent="-171450">
              <a:buFont typeface="Arial" panose="020B0604020202020204" pitchFamily="34" charset="0"/>
              <a:buChar char="•"/>
            </a:pPr>
            <a:r>
              <a:rPr lang="en-US" dirty="0"/>
              <a:t>e</a:t>
            </a:r>
            <a:r>
              <a:rPr lang="en-AU" dirty="0"/>
              <a:t>xplain the teaching and learning sequence for fractions on a number line</a:t>
            </a:r>
          </a:p>
          <a:p>
            <a:pPr marL="171450" indent="-171450">
              <a:buFont typeface="Arial" panose="020B0604020202020204" pitchFamily="34" charset="0"/>
              <a:buChar char="•"/>
            </a:pPr>
            <a:r>
              <a:rPr lang="en-AU" dirty="0"/>
              <a:t>select teaching strategies to develop students’ understanding of fractions on a number line, with particular focus on</a:t>
            </a:r>
          </a:p>
          <a:p>
            <a:pPr marL="396000" lvl="1" indent="0" eaLnBrk="1" hangingPunct="1">
              <a:buFont typeface="Arial" charset="0"/>
              <a:buNone/>
            </a:pPr>
            <a:r>
              <a:rPr lang="en-AU" dirty="0"/>
              <a:t>– establishing referents for working with fractions on a number line</a:t>
            </a:r>
          </a:p>
          <a:p>
            <a:pPr marL="396000" lvl="1" indent="0" eaLnBrk="1" hangingPunct="1">
              <a:buFont typeface="Arial" charset="0"/>
              <a:buNone/>
            </a:pPr>
            <a:r>
              <a:rPr lang="en-AU" dirty="0"/>
              <a:t>– developing students’ understanding and skills in counting in fractions</a:t>
            </a:r>
          </a:p>
          <a:p>
            <a:pPr marL="396000" lvl="1" indent="0" eaLnBrk="1" hangingPunct="1">
              <a:buFont typeface="Arial" charset="0"/>
              <a:buNone/>
            </a:pPr>
            <a:r>
              <a:rPr lang="en-AU" dirty="0"/>
              <a:t>– using number lines to enhance understanding of equivalent fractions.</a:t>
            </a:r>
            <a:endParaRPr lang="en-US"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47</a:t>
            </a:fld>
            <a:endParaRPr lang="en-AU" dirty="0"/>
          </a:p>
        </p:txBody>
      </p:sp>
      <p:sp>
        <p:nvSpPr>
          <p:cNvPr id="7" name="Slide Image Placeholder 6">
            <a:extLst>
              <a:ext uri="{FF2B5EF4-FFF2-40B4-BE49-F238E27FC236}">
                <a16:creationId xmlns:a16="http://schemas.microsoft.com/office/drawing/2014/main" id="{4592E209-7BD0-41E8-9766-CB96202CCA93}"/>
              </a:ext>
            </a:extLst>
          </p:cNvPr>
          <p:cNvSpPr>
            <a:spLocks noGrp="1" noRot="1" noChangeAspect="1"/>
          </p:cNvSpPr>
          <p:nvPr>
            <p:ph type="sldImg"/>
          </p:nvPr>
        </p:nvSpPr>
        <p:spPr/>
      </p:sp>
    </p:spTree>
    <p:extLst>
      <p:ext uri="{BB962C8B-B14F-4D97-AF65-F5344CB8AC3E}">
        <p14:creationId xmlns:p14="http://schemas.microsoft.com/office/powerpoint/2010/main" val="2220331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On-screen are the main topics that you considered at the start of the unit in </a:t>
            </a:r>
            <a:r>
              <a:rPr lang="en-US" sz="1200" dirty="0"/>
              <a:t>your </a:t>
            </a:r>
            <a:r>
              <a:rPr lang="en-US" sz="1200" i="1" dirty="0"/>
              <a:t>Reflections on fractions</a:t>
            </a:r>
            <a:r>
              <a:rPr lang="en-US" sz="1200" dirty="0"/>
              <a:t> summary.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Look back on your notes and the information covered in this unit to:</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reflect on the main takeaways you gained from the unit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record or highlight these in your notes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choose at least one key thing from two of the topics that you want to </a:t>
            </a:r>
            <a:r>
              <a:rPr lang="en-AU" sz="1200" dirty="0"/>
              <a:t>try as a result of your learning</a:t>
            </a:r>
            <a:r>
              <a:rPr lang="en-AU"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48</a:t>
            </a:fld>
            <a:endParaRPr lang="en-AU" dirty="0"/>
          </a:p>
        </p:txBody>
      </p:sp>
    </p:spTree>
    <p:extLst>
      <p:ext uri="{BB962C8B-B14F-4D97-AF65-F5344CB8AC3E}">
        <p14:creationId xmlns:p14="http://schemas.microsoft.com/office/powerpoint/2010/main" val="1511925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Congratulations on completing the </a:t>
            </a:r>
            <a:r>
              <a:rPr lang="en-US" i="1" dirty="0"/>
              <a:t>Foundational concepts in fractions</a:t>
            </a:r>
            <a:r>
              <a:rPr lang="en-AU" sz="1200" i="1" dirty="0"/>
              <a:t> </a:t>
            </a:r>
            <a:r>
              <a:rPr lang="en-AU" sz="1200" dirty="0"/>
              <a:t>course. </a:t>
            </a:r>
          </a:p>
          <a:p>
            <a:pPr marL="0" indent="0"/>
            <a:r>
              <a:rPr lang="en-AU" sz="1200" dirty="0"/>
              <a:t>We recommend that you take some time to </a:t>
            </a:r>
            <a:r>
              <a:rPr lang="en-US" sz="1200" dirty="0">
                <a:solidFill>
                  <a:schemeClr val="tx1"/>
                </a:solidFill>
              </a:rPr>
              <a:t>consider </a:t>
            </a:r>
            <a:r>
              <a:rPr lang="en-AU" dirty="0">
                <a:solidFill>
                  <a:schemeClr val="tx1"/>
                </a:solidFill>
              </a:rPr>
              <a:t>the work you have engaged with across the three units of the course by r</a:t>
            </a:r>
            <a:r>
              <a:rPr lang="en-US" dirty="0">
                <a:solidFill>
                  <a:schemeClr val="tx1"/>
                </a:solidFill>
              </a:rPr>
              <a:t>eviewing </a:t>
            </a:r>
            <a:r>
              <a:rPr lang="en-AU" dirty="0">
                <a:solidFill>
                  <a:schemeClr val="tx1"/>
                </a:solidFill>
              </a:rPr>
              <a:t>the notes you recorded in these documents: </a:t>
            </a:r>
            <a:endParaRPr lang="en-US" i="1" dirty="0">
              <a:solidFill>
                <a:schemeClr val="tx1"/>
              </a:solidFill>
            </a:endParaRPr>
          </a:p>
          <a:p>
            <a:pPr marL="171450" indent="-171450">
              <a:buFont typeface="Arial" panose="020B0604020202020204" pitchFamily="34" charset="0"/>
              <a:buChar char="•"/>
            </a:pPr>
            <a:r>
              <a:rPr lang="en-US" i="1" dirty="0">
                <a:solidFill>
                  <a:schemeClr val="tx1"/>
                </a:solidFill>
              </a:rPr>
              <a:t>Reflections on fractions</a:t>
            </a:r>
          </a:p>
          <a:p>
            <a:pPr marL="171450" indent="-171450">
              <a:buFont typeface="Arial" panose="020B0604020202020204" pitchFamily="34" charset="0"/>
              <a:buChar char="•"/>
            </a:pPr>
            <a:r>
              <a:rPr lang="en-AU" i="1" dirty="0">
                <a:solidFill>
                  <a:schemeClr val="tx1"/>
                </a:solidFill>
              </a:rPr>
              <a:t>Mathematical representations for fractional thinking</a:t>
            </a:r>
          </a:p>
          <a:p>
            <a:pPr marL="171450" indent="-171450">
              <a:buFont typeface="Arial" panose="020B0604020202020204" pitchFamily="34" charset="0"/>
              <a:buChar char="•"/>
            </a:pPr>
            <a:r>
              <a:rPr lang="en-AU" i="1" dirty="0">
                <a:solidFill>
                  <a:schemeClr val="tx1"/>
                </a:solidFill>
              </a:rPr>
              <a:t>Key concepts underpinning fractional thinking.</a:t>
            </a:r>
          </a:p>
          <a:p>
            <a:pPr marL="0" indent="0"/>
            <a:r>
              <a:rPr lang="en-AU" dirty="0">
                <a:solidFill>
                  <a:schemeClr val="tx1"/>
                </a:solidFill>
              </a:rPr>
              <a:t>As a final reflection on the course, record the following:</a:t>
            </a:r>
          </a:p>
          <a:p>
            <a:pPr marL="171450" indent="-171450">
              <a:buFont typeface="Arial" panose="020B0604020202020204" pitchFamily="34" charset="0"/>
              <a:buChar char="•"/>
            </a:pPr>
            <a:r>
              <a:rPr lang="en-AU" dirty="0">
                <a:solidFill>
                  <a:schemeClr val="tx1"/>
                </a:solidFill>
              </a:rPr>
              <a:t>three key things I have learnt</a:t>
            </a:r>
          </a:p>
          <a:p>
            <a:pPr marL="171450" indent="-171450">
              <a:buFont typeface="Arial" panose="020B0604020202020204" pitchFamily="34" charset="0"/>
              <a:buChar char="•"/>
            </a:pPr>
            <a:r>
              <a:rPr lang="en-AU" dirty="0">
                <a:solidFill>
                  <a:schemeClr val="tx1"/>
                </a:solidFill>
              </a:rPr>
              <a:t>two teaching and learning activities I want to try</a:t>
            </a:r>
          </a:p>
          <a:p>
            <a:pPr marL="171450" indent="-171450">
              <a:buFont typeface="Arial" panose="020B0604020202020204" pitchFamily="34" charset="0"/>
              <a:buChar char="•"/>
            </a:pPr>
            <a:r>
              <a:rPr lang="en-AU" dirty="0">
                <a:solidFill>
                  <a:schemeClr val="tx1"/>
                </a:solidFill>
              </a:rPr>
              <a:t>one key idea that I want to incorporate into my teaching of fractions to enhance students’ understanding of fractions.</a:t>
            </a:r>
          </a:p>
          <a:p>
            <a:pPr marL="0" indent="0">
              <a:buFont typeface="Arial" panose="020B0604020202020204" pitchFamily="34" charset="0"/>
              <a:buNone/>
            </a:pPr>
            <a:r>
              <a:rPr lang="en-AU" dirty="0">
                <a:solidFill>
                  <a:schemeClr val="tx1"/>
                </a:solidFill>
              </a:rPr>
              <a:t>You may like to discuss these with a colleague.</a:t>
            </a: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49</a:t>
            </a:fld>
            <a:endParaRPr lang="en-AU" dirty="0"/>
          </a:p>
        </p:txBody>
      </p:sp>
    </p:spTree>
    <p:extLst>
      <p:ext uri="{BB962C8B-B14F-4D97-AF65-F5344CB8AC3E}">
        <p14:creationId xmlns:p14="http://schemas.microsoft.com/office/powerpoint/2010/main" val="366354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AU" dirty="0"/>
              <a:t>The learning goals for this unit are the same as for the entire course:</a:t>
            </a:r>
          </a:p>
          <a:p>
            <a:pPr marL="171450" indent="-171450">
              <a:buFont typeface="Arial" panose="020B0604020202020204" pitchFamily="34" charset="0"/>
              <a:buChar char="•"/>
            </a:pPr>
            <a:r>
              <a:rPr lang="en-US" dirty="0"/>
              <a:t>develop understanding of foundational fractional concepts in Prep to Year 4</a:t>
            </a:r>
          </a:p>
          <a:p>
            <a:pPr marL="171450" indent="-171450">
              <a:buFont typeface="Arial" panose="020B0604020202020204" pitchFamily="34" charset="0"/>
              <a:buChar char="•"/>
            </a:pPr>
            <a:r>
              <a:rPr lang="en-US" dirty="0"/>
              <a:t>enhance targeted teaching strategies to improve student understanding.</a:t>
            </a:r>
          </a:p>
          <a:p>
            <a:endParaRPr lang="en-AU" dirty="0"/>
          </a:p>
          <a:p>
            <a:endParaRPr lang="en-AU" dirty="0"/>
          </a:p>
        </p:txBody>
      </p:sp>
      <p:sp>
        <p:nvSpPr>
          <p:cNvPr id="4" name="Slide Number Placeholder 3"/>
          <p:cNvSpPr>
            <a:spLocks noGrp="1"/>
          </p:cNvSpPr>
          <p:nvPr>
            <p:ph type="sldNum" sz="quarter" idx="5"/>
          </p:nvPr>
        </p:nvSpPr>
        <p:spPr/>
        <p:txBody>
          <a:bodyPr/>
          <a:lstStyle/>
          <a:p>
            <a:fld id="{7DC8D554-20BD-45E3-8F8F-C854CD9EEC52}" type="slidenum">
              <a:rPr lang="en-AU" smtClean="0"/>
              <a:pPr/>
              <a:t>5</a:t>
            </a:fld>
            <a:endParaRPr lang="en-AU" dirty="0"/>
          </a:p>
        </p:txBody>
      </p:sp>
      <p:sp>
        <p:nvSpPr>
          <p:cNvPr id="7" name="Slide Image Placeholder 6">
            <a:extLst>
              <a:ext uri="{FF2B5EF4-FFF2-40B4-BE49-F238E27FC236}">
                <a16:creationId xmlns:a16="http://schemas.microsoft.com/office/drawing/2014/main" id="{F5A832AA-8A07-44A9-94B2-7FF962874ED1}"/>
              </a:ext>
            </a:extLst>
          </p:cNvPr>
          <p:cNvSpPr>
            <a:spLocks noGrp="1" noRot="1" noChangeAspect="1"/>
          </p:cNvSpPr>
          <p:nvPr>
            <p:ph type="sldImg"/>
          </p:nvPr>
        </p:nvSpPr>
        <p:spPr/>
      </p:sp>
    </p:spTree>
    <p:extLst>
      <p:ext uri="{BB962C8B-B14F-4D97-AF65-F5344CB8AC3E}">
        <p14:creationId xmlns:p14="http://schemas.microsoft.com/office/powerpoint/2010/main" val="850278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50</a:t>
            </a:fld>
            <a:endParaRPr lang="en-AU" dirty="0"/>
          </a:p>
        </p:txBody>
      </p:sp>
    </p:spTree>
    <p:extLst>
      <p:ext uri="{BB962C8B-B14F-4D97-AF65-F5344CB8AC3E}">
        <p14:creationId xmlns:p14="http://schemas.microsoft.com/office/powerpoint/2010/main" val="4127669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51</a:t>
            </a:fld>
            <a:endParaRPr kumimoji="0" lang="en-AU"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37533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70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30000"/>
              </a:spcBef>
              <a:defRPr/>
            </a:pPr>
            <a:r>
              <a:rPr lang="en-AU" dirty="0"/>
              <a:t>By the end of this unit, </a:t>
            </a:r>
            <a:r>
              <a:rPr lang="en-AU" b="0" i="1" dirty="0"/>
              <a:t>Fractions as a measure</a:t>
            </a:r>
            <a:r>
              <a:rPr lang="en-AU" dirty="0"/>
              <a:t>, you should be able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chemeClr val="tx1"/>
                </a:solidFill>
              </a:rPr>
              <a:t>d</a:t>
            </a:r>
            <a:r>
              <a:rPr lang="en-AU" dirty="0">
                <a:solidFill>
                  <a:schemeClr val="tx1"/>
                </a:solidFill>
              </a:rPr>
              <a:t>escribe the </a:t>
            </a:r>
            <a:r>
              <a:rPr lang="en-AU" dirty="0"/>
              <a:t>three main representation types related to fractions as a measurement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explain the teaching and learning sequence for fractions on a number line</a:t>
            </a:r>
            <a:endParaRPr lang="en-AU" dirty="0">
              <a:solidFill>
                <a:schemeClr val="tx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solidFill>
                  <a:schemeClr val="tx1"/>
                </a:solidFill>
              </a:rPr>
              <a:t>select teaching strategies to develop students’ understanding of fractions on a number line, with a particular focus on</a:t>
            </a:r>
          </a:p>
          <a:p>
            <a:pPr marL="540000" lvl="1" indent="-180000" eaLnBrk="1" hangingPunct="1">
              <a:buFont typeface="Arial" charset="0"/>
              <a:buChar char="–"/>
            </a:pPr>
            <a:r>
              <a:rPr lang="en-AU" dirty="0">
                <a:solidFill>
                  <a:schemeClr val="tx1"/>
                </a:solidFill>
              </a:rPr>
              <a:t>establishing referents for working with fractions on the number line</a:t>
            </a:r>
            <a:endParaRPr lang="en-AU" dirty="0"/>
          </a:p>
          <a:p>
            <a:pPr marL="540000" lvl="1" indent="-180000" eaLnBrk="1" hangingPunct="1">
              <a:buFont typeface="Arial" charset="0"/>
              <a:buChar char="–"/>
            </a:pPr>
            <a:r>
              <a:rPr lang="en-AU" dirty="0">
                <a:solidFill>
                  <a:schemeClr val="tx1"/>
                </a:solidFill>
              </a:rPr>
              <a:t>developing students’ understanding and skills in counting in fractions</a:t>
            </a:r>
          </a:p>
          <a:p>
            <a:pPr marL="540000" lvl="1" indent="-180000" eaLnBrk="1" hangingPunct="1">
              <a:buFont typeface="Arial" charset="0"/>
              <a:buChar char="–"/>
            </a:pPr>
            <a:r>
              <a:rPr lang="en-AU" dirty="0">
                <a:solidFill>
                  <a:schemeClr val="tx1"/>
                </a:solidFill>
              </a:rPr>
              <a:t>using number lines to enhance understanding of equivalent fractions.</a:t>
            </a:r>
          </a:p>
          <a:p>
            <a:pPr marL="0" indent="0">
              <a:spcBef>
                <a:spcPts val="0"/>
              </a:spcBef>
              <a:buFont typeface="Arial" panose="020B0604020202020204" pitchFamily="34" charset="0"/>
              <a:buNone/>
              <a:defRPr/>
            </a:pPr>
            <a:endParaRPr lang="en-AU" sz="1100" b="0" dirty="0">
              <a:solidFill>
                <a:srgbClr val="FF0000"/>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dirty="0"/>
          </a:p>
        </p:txBody>
      </p:sp>
    </p:spTree>
    <p:extLst>
      <p:ext uri="{BB962C8B-B14F-4D97-AF65-F5344CB8AC3E}">
        <p14:creationId xmlns:p14="http://schemas.microsoft.com/office/powerpoint/2010/main" val="314265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dirty="0"/>
              <a:t>The fractions as a measure construct encompasses three main types of measure. The first two types relate to part-whole understandings:</a:t>
            </a:r>
          </a:p>
          <a:p>
            <a:pPr marL="171450" indent="-171450">
              <a:buFont typeface="Arial" panose="020B0604020202020204" pitchFamily="34" charset="0"/>
              <a:buChar char="•"/>
            </a:pPr>
            <a:r>
              <a:rPr lang="en-US" sz="1200" dirty="0"/>
              <a:t>a part-whole </a:t>
            </a:r>
            <a:r>
              <a:rPr lang="en-US" sz="1200" b="1" dirty="0"/>
              <a:t>segment </a:t>
            </a:r>
            <a:r>
              <a:rPr lang="en-US" sz="1200" dirty="0"/>
              <a:t>of a line, region or volume that is considered one whole</a:t>
            </a:r>
          </a:p>
          <a:p>
            <a:pPr marL="171450" indent="-171450">
              <a:buFont typeface="Arial" panose="020B0604020202020204" pitchFamily="34" charset="0"/>
              <a:buChar char="•"/>
            </a:pPr>
            <a:r>
              <a:rPr lang="en-US" sz="1200" dirty="0"/>
              <a:t>a part-whole </a:t>
            </a:r>
            <a:r>
              <a:rPr lang="en-US" sz="1200" b="1" dirty="0"/>
              <a:t>point on a line </a:t>
            </a:r>
            <a:r>
              <a:rPr lang="en-US" sz="1200" dirty="0"/>
              <a:t>where the line is assumed to be the whole.</a:t>
            </a:r>
          </a:p>
          <a:p>
            <a:pPr marL="0" indent="0">
              <a:buFont typeface="Arial" panose="020B0604020202020204" pitchFamily="34" charset="0"/>
              <a:buNone/>
            </a:pPr>
            <a:r>
              <a:rPr lang="en-US" sz="1200" dirty="0"/>
              <a:t>The third type is:</a:t>
            </a:r>
          </a:p>
          <a:p>
            <a:pPr marL="171450" indent="-171450">
              <a:buFont typeface="Arial" panose="020B0604020202020204" pitchFamily="34" charset="0"/>
              <a:buChar char="•"/>
            </a:pPr>
            <a:r>
              <a:rPr lang="en-US" sz="1200" dirty="0"/>
              <a:t>a </a:t>
            </a:r>
            <a:r>
              <a:rPr lang="en-US" sz="1200" b="1" dirty="0"/>
              <a:t>point on a number line</a:t>
            </a:r>
            <a:r>
              <a:rPr lang="en-US" sz="1200" dirty="0"/>
              <a:t>. Here we are thinking of fractions as numbers that have a position or ‘point’ on a number line.</a:t>
            </a:r>
          </a:p>
          <a:p>
            <a:pPr marL="0" indent="0">
              <a:buFont typeface="Arial" panose="020B0604020202020204" pitchFamily="34" charset="0"/>
              <a:buNone/>
            </a:pPr>
            <a:r>
              <a:rPr lang="en-US" sz="1200" dirty="0"/>
              <a:t>While we will briefly examine the first two types that relate to part-whole representations, part-whole fractions as a measure has been covered in Unit 2 of this course. This unit focuses on fractions as a number with a point on a number line.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Reference: </a:t>
            </a:r>
            <a:r>
              <a:rPr lang="en-AU" dirty="0"/>
              <a:t>Mitchell, A &amp; Horne, M 2011, ‘</a:t>
            </a:r>
            <a:r>
              <a:rPr lang="en-US" dirty="0"/>
              <a:t>Measurement matters: Fraction number lines and length concepts are related’, in J Way &amp; J Bobis (eds), </a:t>
            </a:r>
            <a:r>
              <a:rPr lang="en-AU" i="1" dirty="0"/>
              <a:t>Fractions: Teaching for understanding</a:t>
            </a:r>
            <a:r>
              <a:rPr lang="en-AU" dirty="0"/>
              <a:t>, The Australian Association of Mathematics Teachers, Adelaide, pp. 52–62.</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dirty="0"/>
          </a:p>
        </p:txBody>
      </p:sp>
    </p:spTree>
    <p:extLst>
      <p:ext uri="{BB962C8B-B14F-4D97-AF65-F5344CB8AC3E}">
        <p14:creationId xmlns:p14="http://schemas.microsoft.com/office/powerpoint/2010/main" val="28097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dirty="0"/>
              <a:t>The first way to think of fractions as a measure is as a part-whole segment of a line, area or volume. </a:t>
            </a:r>
          </a:p>
          <a:p>
            <a:pPr marL="0" indent="0"/>
            <a:r>
              <a:rPr lang="en-US" sz="1200" dirty="0"/>
              <a:t>Early experiences build understanding by evenly partitioning linear models such as paper strips to produce fractional parts or measures of the whole strip. In the example shown, each quarter measures a segment that is one-quarter of the length of the whole strip.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222692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second way to think of fractions as a measure is as a part-whole point on a line, where the line represents the whole. This may also include other measurement scales with curved lines, such as clocks and gauges.</a:t>
            </a:r>
          </a:p>
          <a:p>
            <a:r>
              <a:rPr lang="en-US" sz="1200" dirty="0"/>
              <a:t>Early experiences that build understanding include folding pieces of string to locate fractional points along the string. In the example shown at the bottom of the screen, the marked point represents the measure of half the length of one </a:t>
            </a:r>
            <a:r>
              <a:rPr lang="en-AU" sz="1200" dirty="0"/>
              <a:t>whole piece of string.</a:t>
            </a:r>
          </a:p>
          <a:p>
            <a:r>
              <a:rPr lang="en-AU" sz="1200" dirty="0"/>
              <a:t>These two forms of representation were covered in detail in Units 1 and 2.</a:t>
            </a: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dirty="0"/>
          </a:p>
        </p:txBody>
      </p:sp>
    </p:spTree>
    <p:extLst>
      <p:ext uri="{BB962C8B-B14F-4D97-AF65-F5344CB8AC3E}">
        <p14:creationId xmlns:p14="http://schemas.microsoft.com/office/powerpoint/2010/main" val="251648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1.xml"/><Relationship Id="rId6" Type="http://schemas.openxmlformats.org/officeDocument/2006/relationships/hyperlink" Target="http://www.pinterest.com/QCAA_edu" TargetMode="External"/><Relationship Id="rId11" Type="http://schemas.openxmlformats.org/officeDocument/2006/relationships/image" Target="../media/image6.jpg"/><Relationship Id="rId5" Type="http://schemas.openxmlformats.org/officeDocument/2006/relationships/image" Target="../media/image3.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4.xml"/><Relationship Id="rId6" Type="http://schemas.openxmlformats.org/officeDocument/2006/relationships/hyperlink" Target="http://www.pinterest.com/QCAA_edu" TargetMode="External"/><Relationship Id="rId11" Type="http://schemas.openxmlformats.org/officeDocument/2006/relationships/image" Target="../media/image6.jpg"/><Relationship Id="rId5" Type="http://schemas.openxmlformats.org/officeDocument/2006/relationships/image" Target="../media/image3.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5677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grpSp>
        <p:nvGrpSpPr>
          <p:cNvPr id="3" name="Group 2"/>
          <p:cNvGrpSpPr/>
          <p:nvPr/>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27" name="Group 26"/>
          <p:cNvGrpSpPr/>
          <p:nvPr/>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p:cNvGrpSpPr/>
          <p:nvPr/>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p:cNvGrpSpPr/>
          <p:nvPr/>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p:cNvGrpSpPr/>
          <p:nvPr/>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dirty="0"/>
                <a:t>twitter.com/QCAA_edu</a:t>
              </a:r>
              <a:endParaRPr lang="en-AU" sz="1050" dirty="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p:cNvGrpSpPr/>
          <p:nvPr/>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863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70000" y="6085291"/>
            <a:ext cx="468631" cy="224029"/>
          </a:xfrm>
          <a:prstGeom prst="rect">
            <a:avLst/>
          </a:prstGeom>
        </p:spPr>
      </p:pic>
    </p:spTree>
    <p:extLst>
      <p:ext uri="{BB962C8B-B14F-4D97-AF65-F5344CB8AC3E}">
        <p14:creationId xmlns:p14="http://schemas.microsoft.com/office/powerpoint/2010/main" val="144412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66829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549699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8197-FE7E-4BCE-9725-2BF153B2A5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5F74E2-E354-4DF6-BFDC-B73309F70C37}"/>
              </a:ext>
            </a:extLst>
          </p:cNvPr>
          <p:cNvSpPr>
            <a:spLocks noGrp="1"/>
          </p:cNvSpPr>
          <p:nvPr>
            <p:ph idx="1" hasCustomPrompt="1"/>
          </p:nvPr>
        </p:nvSpPr>
        <p:spPr>
          <a:xfrm>
            <a:off x="323850" y="986400"/>
            <a:ext cx="8485188" cy="5040000"/>
          </a:xfrm>
        </p:spPr>
        <p:txBody>
          <a:bodyPr/>
          <a:lstStyle>
            <a:lvl1pPr>
              <a:defRPr sz="1400">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1400">
                <a:solidFill>
                  <a:schemeClr val="tx2"/>
                </a:solidFill>
              </a:defRPr>
            </a:lvl2pPr>
            <a:lvl3pPr marL="756000" indent="-396000">
              <a:defRPr sz="1400">
                <a:solidFill>
                  <a:schemeClr val="tx2"/>
                </a:solidFill>
              </a:defRPr>
            </a:lvl3pPr>
            <a:lvl4pPr marL="1044000" indent="-288000" algn="l">
              <a:spcBef>
                <a:spcPts val="600"/>
              </a:spcBef>
              <a:buSzPct val="75000"/>
              <a:buFont typeface="Wingdings" pitchFamily="2" charset="2"/>
              <a:buChar char="§"/>
              <a:defRPr sz="1400">
                <a:solidFill>
                  <a:schemeClr val="tx2"/>
                </a:solidFill>
              </a:defRPr>
            </a:lvl4pPr>
            <a:lvl5pPr marL="1368000" indent="-324000">
              <a:spcBef>
                <a:spcPts val="600"/>
              </a:spcBef>
              <a:defRPr sz="1400">
                <a:solidFill>
                  <a:schemeClr val="tx2"/>
                </a:solidFill>
              </a:defRPr>
            </a:lvl5pPr>
          </a:lstStyle>
          <a:p>
            <a:pPr lvl="0"/>
            <a:r>
              <a:rPr lang="en-AU" dirty="0"/>
              <a:t>[Author and first initial], [YEAR], [‘Article title in single quotes, omit if no article title’], [Title of publication/website in italics], [URL or publisher, city, country].</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4046912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grpSp>
        <p:nvGrpSpPr>
          <p:cNvPr id="3" name="Group 2"/>
          <p:cNvGrpSpPr/>
          <p:nvPr userDrawn="1"/>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27" name="Group 26"/>
          <p:cNvGrpSpPr/>
          <p:nvPr userDrawn="1"/>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p:cNvGrpSpPr/>
          <p:nvPr userDrawn="1"/>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p:cNvGrpSpPr/>
          <p:nvPr userDrawn="1"/>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p:cNvGrpSpPr/>
          <p:nvPr userDrawn="1"/>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dirty="0"/>
                <a:t>twitter.com/QCAA_edu</a:t>
              </a:r>
              <a:endParaRPr lang="en-AU" sz="1050" dirty="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p:cNvGrpSpPr/>
          <p:nvPr userDrawn="1"/>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078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323850" y="986400"/>
            <a:ext cx="4165600" cy="504000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1850" y="986400"/>
            <a:ext cx="4167188" cy="504000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54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8812" y="2276870"/>
            <a:ext cx="4138576"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2276870"/>
            <a:ext cx="4140150"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178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32535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56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75627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1"/>
            <a:ext cx="3008313" cy="4593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81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1792288" y="5367338"/>
            <a:ext cx="5486400" cy="661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933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4pPr marL="1116000" indent="-360000">
              <a:spcBef>
                <a:spcPts val="600"/>
              </a:spcBef>
              <a:buSzPct val="80000"/>
              <a:buFont typeface="Wingdings" panose="05000000000000000000" pitchFamily="2" charset="2"/>
              <a:buChar char="§"/>
              <a:defRPr/>
            </a:lvl4pPr>
            <a:lvl5pPr marL="1476000" indent="-360000">
              <a:spcBef>
                <a:spcPts val="6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5966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7689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768975"/>
          </a:xfrm>
        </p:spPr>
        <p:txBody>
          <a:bodyPr vert="eaVert"/>
          <a:lstStyle>
            <a:lvl3pPr marL="792000" indent="-360000">
              <a:defRPr/>
            </a:lvl3pPr>
            <a:lvl4pPr marL="1188000" indent="-360000">
              <a:spcBef>
                <a:spcPts val="600"/>
              </a:spcBef>
              <a:buSzPct val="80000"/>
              <a:buFont typeface="Wingdings" panose="05000000000000000000" pitchFamily="2" charset="2"/>
              <a:buChar char="§"/>
              <a:defRPr/>
            </a:lvl4pPr>
            <a:lvl5pPr marL="1548000" indent="-360000">
              <a:spcBef>
                <a:spcPts val="6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072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AU" dirty="0"/>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4543009"/>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rgbClr val="008885"/>
          </a:solidFill>
          <a:latin typeface="Arial" charset="0"/>
        </a:defRPr>
      </a:lvl2pPr>
      <a:lvl3pPr algn="l" rtl="0" eaLnBrk="1" fontAlgn="base" hangingPunct="1">
        <a:spcBef>
          <a:spcPct val="0"/>
        </a:spcBef>
        <a:spcAft>
          <a:spcPct val="0"/>
        </a:spcAft>
        <a:defRPr sz="3200" b="1">
          <a:solidFill>
            <a:srgbClr val="008885"/>
          </a:solidFill>
          <a:latin typeface="Arial" charset="0"/>
        </a:defRPr>
      </a:lvl3pPr>
      <a:lvl4pPr algn="l" rtl="0" eaLnBrk="1" fontAlgn="base" hangingPunct="1">
        <a:spcBef>
          <a:spcPct val="0"/>
        </a:spcBef>
        <a:spcAft>
          <a:spcPct val="0"/>
        </a:spcAft>
        <a:defRPr sz="3200" b="1">
          <a:solidFill>
            <a:srgbClr val="008885"/>
          </a:solidFill>
          <a:latin typeface="Arial" charset="0"/>
        </a:defRPr>
      </a:lvl4pPr>
      <a:lvl5pPr algn="l" rtl="0" eaLnBrk="1" fontAlgn="base" hangingPunct="1">
        <a:spcBef>
          <a:spcPct val="0"/>
        </a:spcBef>
        <a:spcAft>
          <a:spcPct val="0"/>
        </a:spcAft>
        <a:defRPr sz="3200" b="1">
          <a:solidFill>
            <a:srgbClr val="008885"/>
          </a:solidFill>
          <a:latin typeface="Arial" charset="0"/>
        </a:defRPr>
      </a:lvl5pPr>
      <a:lvl6pPr marL="457200" algn="l" rtl="0" eaLnBrk="1" fontAlgn="base" hangingPunct="1">
        <a:spcBef>
          <a:spcPct val="0"/>
        </a:spcBef>
        <a:spcAft>
          <a:spcPct val="0"/>
        </a:spcAft>
        <a:defRPr sz="3200" b="1">
          <a:solidFill>
            <a:srgbClr val="008885"/>
          </a:solidFill>
          <a:latin typeface="Arial" charset="0"/>
        </a:defRPr>
      </a:lvl6pPr>
      <a:lvl7pPr marL="914400" algn="l" rtl="0" eaLnBrk="1" fontAlgn="base" hangingPunct="1">
        <a:spcBef>
          <a:spcPct val="0"/>
        </a:spcBef>
        <a:spcAft>
          <a:spcPct val="0"/>
        </a:spcAft>
        <a:defRPr sz="3200" b="1">
          <a:solidFill>
            <a:srgbClr val="008885"/>
          </a:solidFill>
          <a:latin typeface="Arial" charset="0"/>
        </a:defRPr>
      </a:lvl7pPr>
      <a:lvl8pPr marL="1371600" algn="l" rtl="0" eaLnBrk="1" fontAlgn="base" hangingPunct="1">
        <a:spcBef>
          <a:spcPct val="0"/>
        </a:spcBef>
        <a:spcAft>
          <a:spcPct val="0"/>
        </a:spcAft>
        <a:defRPr sz="3200" b="1">
          <a:solidFill>
            <a:srgbClr val="008885"/>
          </a:solidFill>
          <a:latin typeface="Arial" charset="0"/>
        </a:defRPr>
      </a:lvl8pPr>
      <a:lvl9pPr marL="1828800" algn="l" rtl="0" eaLnBrk="1" fontAlgn="base" hangingPunct="1">
        <a:spcBef>
          <a:spcPct val="0"/>
        </a:spcBef>
        <a:spcAft>
          <a:spcPct val="0"/>
        </a:spcAft>
        <a:defRPr sz="3200" b="1">
          <a:solidFill>
            <a:srgbClr val="008885"/>
          </a:solidFill>
          <a:latin typeface="Arial" charset="0"/>
        </a:defRPr>
      </a:lvl9pPr>
    </p:titleStyle>
    <p:bodyStyle>
      <a:lvl1pPr marL="0" indent="0" algn="l" rtl="0" eaLnBrk="1" fontAlgn="base" hangingPunct="1">
        <a:spcBef>
          <a:spcPts val="600"/>
        </a:spcBef>
        <a:spcAft>
          <a:spcPct val="0"/>
        </a:spcAft>
        <a:defRPr sz="2800">
          <a:solidFill>
            <a:schemeClr val="tx1"/>
          </a:solidFill>
          <a:latin typeface="+mn-lt"/>
          <a:ea typeface="+mn-ea"/>
          <a:cs typeface="+mn-cs"/>
        </a:defRPr>
      </a:lvl1pPr>
      <a:lvl2pPr marL="360000" indent="-360000" algn="l" rtl="0" eaLnBrk="1" fontAlgn="base" hangingPunct="1">
        <a:spcBef>
          <a:spcPts val="600"/>
        </a:spcBef>
        <a:spcAft>
          <a:spcPct val="0"/>
        </a:spcAft>
        <a:buChar char="•"/>
        <a:defRPr sz="2800">
          <a:solidFill>
            <a:schemeClr val="tx1"/>
          </a:solidFill>
          <a:latin typeface="+mn-lt"/>
        </a:defRPr>
      </a:lvl2pPr>
      <a:lvl3pPr marL="756000" indent="-396000" algn="l" rtl="0" eaLnBrk="1" fontAlgn="base" hangingPunct="1">
        <a:spcBef>
          <a:spcPts val="600"/>
        </a:spcBef>
        <a:spcAft>
          <a:spcPct val="0"/>
        </a:spcAft>
        <a:buFont typeface="Arial" charset="0"/>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760" y="0"/>
            <a:ext cx="8964488" cy="4272012"/>
          </a:xfrm>
          <a:prstGeom prst="rect">
            <a:avLst/>
          </a:prstGeom>
        </p:spPr>
      </p:pic>
    </p:spTree>
    <p:extLst>
      <p:ext uri="{BB962C8B-B14F-4D97-AF65-F5344CB8AC3E}">
        <p14:creationId xmlns:p14="http://schemas.microsoft.com/office/powerpoint/2010/main" val="36014268"/>
      </p:ext>
    </p:extLst>
  </p:cSld>
  <p:clrMap bg1="lt1" tx1="dk1" bg2="lt2" tx2="dk2" accent1="accent1" accent2="accent2" accent3="accent3" accent4="accent4" accent5="accent5" accent6="accent6" hlink="hlink" folHlink="folHlink"/>
  <p:sldLayoutIdLst>
    <p:sldLayoutId id="2147483960"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959971"/>
      </p:ext>
    </p:extLst>
  </p:cSld>
  <p:clrMap bg1="lt1" tx1="dk1" bg2="lt2" tx2="dk2" accent1="accent1" accent2="accent2" accent3="accent3" accent4="accent4" accent5="accent5" accent6="accent6" hlink="hlink" folHlink="folHlink"/>
  <p:sldLayoutIdLst>
    <p:sldLayoutId id="2147484006" r:id="rId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50939174"/>
      </p:ext>
    </p:extLst>
  </p:cSld>
  <p:clrMap bg1="lt1" tx1="dk1" bg2="lt2" tx2="dk2" accent1="accent1" accent2="accent2" accent3="accent3" accent4="accent4" accent5="accent5" accent6="accent6" hlink="hlink" folHlink="folHlink"/>
  <p:sldLayoutIdLst>
    <p:sldLayoutId id="2147484017" r:id="rId1"/>
    <p:sldLayoutId id="2147484026" r:id="rId2"/>
    <p:sldLayoutId id="2147484027" r:id="rId3"/>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www.qcaa.qld.edu.au/downloads/aciq/general-resources/ac_gc_numeracy_fractions_unit3_number_line.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www.qcaa.qld.edu.au/downloads/aciq/general-resources/ac_gc_numeracy_fractions_unit3_number_line.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5.jpeg"/><Relationship Id="rId4" Type="http://schemas.openxmlformats.org/officeDocument/2006/relationships/hyperlink" Target="https://www.qcaa.qld.edu.au/downloads/aciq/general-resources/ac_gc_numeracy_fractions_unit3_number_line.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6.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40.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70.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notesSlide" Target="../notesSlides/notesSlide26.xml"/><Relationship Id="rId7" Type="http://schemas.openxmlformats.org/officeDocument/2006/relationships/image" Target="../media/image35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40.png"/><Relationship Id="rId5" Type="http://schemas.openxmlformats.org/officeDocument/2006/relationships/image" Target="../media/image35.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441.png"/><Relationship Id="rId13" Type="http://schemas.openxmlformats.org/officeDocument/2006/relationships/image" Target="../media/image52.png"/><Relationship Id="rId3" Type="http://schemas.openxmlformats.org/officeDocument/2006/relationships/notesSlide" Target="../notesSlides/notesSlide27.xml"/><Relationship Id="rId7" Type="http://schemas.openxmlformats.org/officeDocument/2006/relationships/image" Target="../media/image410.png"/><Relationship Id="rId12"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38.png"/><Relationship Id="rId10" Type="http://schemas.openxmlformats.org/officeDocument/2006/relationships/image" Target="../media/image44.png"/><Relationship Id="rId4" Type="http://schemas.openxmlformats.org/officeDocument/2006/relationships/image" Target="../media/image370.png"/><Relationship Id="rId9" Type="http://schemas.openxmlformats.org/officeDocument/2006/relationships/image" Target="../media/image45.png"/><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5.pn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6.jpe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7.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51.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4.jpg"/><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36.xml"/><Relationship Id="rId7" Type="http://schemas.openxmlformats.org/officeDocument/2006/relationships/image" Target="../media/image70.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530.png"/><Relationship Id="rId4" Type="http://schemas.openxmlformats.org/officeDocument/2006/relationships/image" Target="../media/image5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5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2.png"/><Relationship Id="rId3" Type="http://schemas.openxmlformats.org/officeDocument/2006/relationships/image" Target="../media/image56.jpg"/><Relationship Id="rId7" Type="http://schemas.openxmlformats.org/officeDocument/2006/relationships/image" Target="../media/image75.png"/><Relationship Id="rId12"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8.png"/><Relationship Id="rId4" Type="http://schemas.openxmlformats.org/officeDocument/2006/relationships/image" Target="../media/image64.png"/><Relationship Id="rId9" Type="http://schemas.openxmlformats.org/officeDocument/2006/relationships/image" Target="../media/image77.png"/><Relationship Id="rId1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790.png"/><Relationship Id="rId4" Type="http://schemas.openxmlformats.org/officeDocument/2006/relationships/image" Target="../media/image780.png"/></Relationships>
</file>

<file path=ppt/slides/_rels/slide43.xml.rels><?xml version="1.0" encoding="UTF-8" standalone="yes"?>
<Relationships xmlns="http://schemas.openxmlformats.org/package/2006/relationships"><Relationship Id="rId8" Type="http://schemas.openxmlformats.org/officeDocument/2006/relationships/image" Target="../media/image770.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59.png"/><Relationship Id="rId21" Type="http://schemas.openxmlformats.org/officeDocument/2006/relationships/image" Target="../media/image97.png"/><Relationship Id="rId7" Type="http://schemas.openxmlformats.org/officeDocument/2006/relationships/image" Target="../media/image85.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81.jpg"/><Relationship Id="rId2" Type="http://schemas.openxmlformats.org/officeDocument/2006/relationships/notesSlide" Target="../notesSlides/notesSlide43.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62.png"/><Relationship Id="rId24" Type="http://schemas.openxmlformats.org/officeDocument/2006/relationships/image" Target="../media/image80.png"/><Relationship Id="rId5" Type="http://schemas.openxmlformats.org/officeDocument/2006/relationships/image" Target="../media/image83.png"/><Relationship Id="rId15" Type="http://schemas.openxmlformats.org/officeDocument/2006/relationships/image" Target="../media/image91.png"/><Relationship Id="rId23" Type="http://schemas.openxmlformats.org/officeDocument/2006/relationships/image" Target="../media/image970.png"/><Relationship Id="rId10" Type="http://schemas.openxmlformats.org/officeDocument/2006/relationships/image" Target="../media/image850.png"/><Relationship Id="rId19" Type="http://schemas.openxmlformats.org/officeDocument/2006/relationships/image" Target="../media/image95.png"/><Relationship Id="rId4" Type="http://schemas.openxmlformats.org/officeDocument/2006/relationships/image" Target="../media/image60.jpg"/><Relationship Id="rId9" Type="http://schemas.openxmlformats.org/officeDocument/2006/relationships/image" Target="../media/image86.png"/><Relationship Id="rId14" Type="http://schemas.openxmlformats.org/officeDocument/2006/relationships/image" Target="../media/image90.png"/><Relationship Id="rId22" Type="http://schemas.openxmlformats.org/officeDocument/2006/relationships/image" Target="../media/image98.png"/></Relationships>
</file>

<file path=ppt/slides/_rels/slide44.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2.png"/><Relationship Id="rId18" Type="http://schemas.openxmlformats.org/officeDocument/2006/relationships/image" Target="../media/image114.png"/><Relationship Id="rId3" Type="http://schemas.openxmlformats.org/officeDocument/2006/relationships/image" Target="../media/image82.jpg"/><Relationship Id="rId21" Type="http://schemas.openxmlformats.org/officeDocument/2006/relationships/image" Target="../media/image116.png"/><Relationship Id="rId7" Type="http://schemas.openxmlformats.org/officeDocument/2006/relationships/image" Target="../media/image105.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notesSlide" Target="../notesSlides/notesSlide44.xml"/><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104.png"/><Relationship Id="rId11" Type="http://schemas.openxmlformats.org/officeDocument/2006/relationships/image" Target="../media/image107.png"/><Relationship Id="rId5" Type="http://schemas.openxmlformats.org/officeDocument/2006/relationships/image" Target="../media/image103.png"/><Relationship Id="rId15" Type="http://schemas.openxmlformats.org/officeDocument/2006/relationships/image" Target="../media/image111.png"/><Relationship Id="rId10" Type="http://schemas.openxmlformats.org/officeDocument/2006/relationships/image" Target="../media/image81.jpg"/><Relationship Id="rId19" Type="http://schemas.openxmlformats.org/officeDocument/2006/relationships/image" Target="../media/image118.png"/><Relationship Id="rId4" Type="http://schemas.openxmlformats.org/officeDocument/2006/relationships/image" Target="../media/image102.png"/><Relationship Id="rId9" Type="http://schemas.openxmlformats.org/officeDocument/2006/relationships/image" Target="../media/image109.png"/><Relationship Id="rId14" Type="http://schemas.openxmlformats.org/officeDocument/2006/relationships/image" Target="../media/image110.png"/><Relationship Id="rId22" Type="http://schemas.openxmlformats.org/officeDocument/2006/relationships/image" Target="../media/image1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australiancurriculum.edu.au/" TargetMode="External"/><Relationship Id="rId7" Type="http://schemas.openxmlformats.org/officeDocument/2006/relationships/hyperlink" Target="http://det.wa.edu.au/stepsresources/detcms/education/stepsresources/first-steps-mathematics/number--book-1.en?cat-id=13603739"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hyperlink" Target="https://topdrawer.aamt.edu.au/Fractions/Big-ideas/Fractions-as-a-measure" TargetMode="External"/><Relationship Id="rId5" Type="http://schemas.openxmlformats.org/officeDocument/2006/relationships/hyperlink" Target="https://topdrawer.aamt.edu.au/Fractions/Big-ideas" TargetMode="External"/><Relationship Id="rId4" Type="http://schemas.openxmlformats.org/officeDocument/2006/relationships/hyperlink" Target="http://www.edugains.ca/resourcesMath/CE/LessonsSupports/Fractions/FoundationstoLearningandTeachingFractions.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topdrawer.aamt.edu.au/Fractions/Big-ideas"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https://topdrawer.aamt.edu.au/Fractions/Big-ideas/Fractions-as-a-measure" TargetMode="External"/><Relationship Id="rId4" Type="http://schemas.openxmlformats.org/officeDocument/2006/relationships/image" Target="../media/image100.png"/><Relationship Id="rId9" Type="http://schemas.openxmlformats.org/officeDocument/2006/relationships/hyperlink" Target="https://www.australiancurriculum.edu.au/copyright-and-terms-of-us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Foundational concepts in fractions</a:t>
            </a:r>
            <a:endParaRPr lang="en-AU" dirty="0"/>
          </a:p>
        </p:txBody>
      </p:sp>
      <p:sp>
        <p:nvSpPr>
          <p:cNvPr id="9" name="Subtitle 8"/>
          <p:cNvSpPr>
            <a:spLocks noGrp="1"/>
          </p:cNvSpPr>
          <p:nvPr>
            <p:ph type="subTitle" idx="1"/>
          </p:nvPr>
        </p:nvSpPr>
        <p:spPr/>
        <p:txBody>
          <a:bodyPr/>
          <a:lstStyle/>
          <a:p>
            <a:r>
              <a:rPr lang="en-US" dirty="0"/>
              <a:t>Unit 3: Fractions as a measure</a:t>
            </a:r>
            <a:endParaRPr lang="en-AU" dirty="0"/>
          </a:p>
          <a:p>
            <a:endParaRPr lang="en-AU" dirty="0"/>
          </a:p>
        </p:txBody>
      </p:sp>
    </p:spTree>
    <p:extLst>
      <p:ext uri="{BB962C8B-B14F-4D97-AF65-F5344CB8AC3E}">
        <p14:creationId xmlns:p14="http://schemas.microsoft.com/office/powerpoint/2010/main" val="323930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5B6D-3F3A-4E56-B7C6-D8CDDECA01E3}"/>
              </a:ext>
            </a:extLst>
          </p:cNvPr>
          <p:cNvSpPr>
            <a:spLocks noGrp="1"/>
          </p:cNvSpPr>
          <p:nvPr>
            <p:ph type="title"/>
          </p:nvPr>
        </p:nvSpPr>
        <p:spPr/>
        <p:txBody>
          <a:bodyPr/>
          <a:lstStyle/>
          <a:p>
            <a:r>
              <a:rPr lang="en-US" dirty="0"/>
              <a:t>3. Fractions as a point on a number line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40EBA2-CAAD-4CE3-A42F-F64524930CFD}"/>
                  </a:ext>
                </a:extLst>
              </p:cNvPr>
              <p:cNvSpPr>
                <a:spLocks noGrp="1"/>
              </p:cNvSpPr>
              <p:nvPr>
                <p:ph idx="1"/>
              </p:nvPr>
            </p:nvSpPr>
            <p:spPr/>
            <p:txBody>
              <a:bodyPr/>
              <a:lstStyle/>
              <a:p>
                <a:pPr marL="0" indent="0"/>
                <a:r>
                  <a:rPr lang="en-US" sz="2200" kern="1200" dirty="0">
                    <a:solidFill>
                      <a:srgbClr val="000000"/>
                    </a:solidFill>
                    <a:latin typeface="Arial" charset="0"/>
                  </a:rPr>
                  <a:t>Fractions are numbers with a </a:t>
                </a:r>
                <a:r>
                  <a:rPr lang="en-AU" sz="2200" dirty="0">
                    <a:solidFill>
                      <a:schemeClr val="tx1"/>
                    </a:solidFill>
                  </a:rPr>
                  <a:t>distance from 0</a:t>
                </a:r>
                <a:r>
                  <a:rPr lang="en-US" sz="2200" kern="1200" dirty="0">
                    <a:solidFill>
                      <a:srgbClr val="000000"/>
                    </a:solidFill>
                    <a:latin typeface="Arial" charset="0"/>
                  </a:rPr>
                  <a:t> on a number line. </a:t>
                </a:r>
              </a:p>
              <a:p>
                <a:pPr marL="0" indent="0"/>
                <a:endParaRPr lang="en-AU" dirty="0">
                  <a:solidFill>
                    <a:schemeClr val="tx1"/>
                  </a:solidFill>
                </a:endParaRPr>
              </a:p>
              <a:p>
                <a:pPr marL="457200" lvl="0" indent="-457200" eaLnBrk="1" hangingPunct="1">
                  <a:spcBef>
                    <a:spcPct val="50000"/>
                  </a:spcBef>
                  <a:buFont typeface="Arial" panose="020B0604020202020204" pitchFamily="34" charset="0"/>
                  <a:buChar char="•"/>
                </a:pPr>
                <a:r>
                  <a:rPr lang="en-US" sz="2200" kern="1200" dirty="0">
                    <a:solidFill>
                      <a:srgbClr val="000000"/>
                    </a:solidFill>
                    <a:latin typeface="Arial" charset="0"/>
                  </a:rPr>
                  <a:t> </a:t>
                </a:r>
                <a14:m>
                  <m:oMath xmlns:m="http://schemas.openxmlformats.org/officeDocument/2006/math">
                    <m:f>
                      <m:fPr>
                        <m:ctrlPr>
                          <a:rPr lang="en-US" sz="2200" i="1" kern="1200">
                            <a:solidFill>
                              <a:srgbClr val="000000"/>
                            </a:solidFill>
                            <a:latin typeface="Cambria Math" panose="02040503050406030204" pitchFamily="18" charset="0"/>
                          </a:rPr>
                        </m:ctrlPr>
                      </m:fPr>
                      <m:num>
                        <m:r>
                          <a:rPr lang="en-US" sz="2200" i="1" kern="1200">
                            <a:solidFill>
                              <a:srgbClr val="000000"/>
                            </a:solidFill>
                            <a:latin typeface="Cambria Math" panose="02040503050406030204" pitchFamily="18" charset="0"/>
                          </a:rPr>
                          <m:t>3</m:t>
                        </m:r>
                      </m:num>
                      <m:den>
                        <m:r>
                          <a:rPr lang="en-US" sz="2200" i="1" kern="1200">
                            <a:solidFill>
                              <a:srgbClr val="000000"/>
                            </a:solidFill>
                            <a:latin typeface="Cambria Math" panose="02040503050406030204" pitchFamily="18" charset="0"/>
                          </a:rPr>
                          <m:t>4</m:t>
                        </m:r>
                      </m:den>
                    </m:f>
                    <m:r>
                      <a:rPr lang="en-US" sz="2200" i="1" kern="1200">
                        <a:solidFill>
                          <a:srgbClr val="000000"/>
                        </a:solidFill>
                        <a:latin typeface="Cambria Math" panose="02040503050406030204" pitchFamily="18" charset="0"/>
                      </a:rPr>
                      <m:t> </m:t>
                    </m:r>
                  </m:oMath>
                </a14:m>
                <a:r>
                  <a:rPr lang="en-US" sz="2200" kern="1200" dirty="0">
                    <a:solidFill>
                      <a:srgbClr val="000000"/>
                    </a:solidFill>
                    <a:latin typeface="Arial" charset="0"/>
                  </a:rPr>
                  <a:t> is the number that is three-quarters of the distance </a:t>
                </a:r>
                <a:br>
                  <a:rPr lang="en-US" sz="2200" kern="1200" dirty="0">
                    <a:solidFill>
                      <a:srgbClr val="000000"/>
                    </a:solidFill>
                    <a:latin typeface="Arial" charset="0"/>
                  </a:rPr>
                </a:br>
                <a:r>
                  <a:rPr lang="en-US" sz="2200" kern="1200" dirty="0">
                    <a:solidFill>
                      <a:srgbClr val="000000"/>
                    </a:solidFill>
                    <a:latin typeface="Arial" charset="0"/>
                  </a:rPr>
                  <a:t>between 0 and 1.</a:t>
                </a:r>
              </a:p>
              <a:p>
                <a:pPr marL="457200" lvl="0" indent="-457200" eaLnBrk="1" hangingPunct="1">
                  <a:spcBef>
                    <a:spcPct val="50000"/>
                  </a:spcBef>
                  <a:buFont typeface="Arial" panose="020B0604020202020204" pitchFamily="34" charset="0"/>
                  <a:buChar char="•"/>
                </a:pPr>
                <a:endParaRPr lang="en-AU" kern="1200" dirty="0">
                  <a:solidFill>
                    <a:srgbClr val="000000"/>
                  </a:solidFill>
                  <a:latin typeface="Arial" charset="0"/>
                </a:endParaRPr>
              </a:p>
            </p:txBody>
          </p:sp>
        </mc:Choice>
        <mc:Fallback xmlns="">
          <p:sp>
            <p:nvSpPr>
              <p:cNvPr id="3" name="Content Placeholder 2">
                <a:extLst>
                  <a:ext uri="{FF2B5EF4-FFF2-40B4-BE49-F238E27FC236}">
                    <a16:creationId xmlns:a16="http://schemas.microsoft.com/office/drawing/2014/main" id="{E240EBA2-CAAD-4CE3-A42F-F64524930CFD}"/>
                  </a:ext>
                </a:extLst>
              </p:cNvPr>
              <p:cNvSpPr>
                <a:spLocks noGrp="1" noRot="1" noChangeAspect="1" noMove="1" noResize="1" noEditPoints="1" noAdjustHandles="1" noChangeArrowheads="1" noChangeShapeType="1" noTextEdit="1"/>
              </p:cNvSpPr>
              <p:nvPr>
                <p:ph idx="1"/>
              </p:nvPr>
            </p:nvSpPr>
            <p:spPr>
              <a:blipFill>
                <a:blip r:embed="rId3"/>
                <a:stretch>
                  <a:fillRect l="-2011" t="-1572"/>
                </a:stretch>
              </a:blipFill>
            </p:spPr>
            <p:txBody>
              <a:bodyPr/>
              <a:lstStyle/>
              <a:p>
                <a:r>
                  <a:rPr lang="en-AU">
                    <a:noFill/>
                  </a:rPr>
                  <a:t> </a:t>
                </a:r>
              </a:p>
            </p:txBody>
          </p:sp>
        </mc:Fallback>
      </mc:AlternateContent>
      <p:sp>
        <p:nvSpPr>
          <p:cNvPr id="5" name="Title 1">
            <a:extLst>
              <a:ext uri="{FF2B5EF4-FFF2-40B4-BE49-F238E27FC236}">
                <a16:creationId xmlns:a16="http://schemas.microsoft.com/office/drawing/2014/main" id="{CCAA613F-8BF1-4FA9-97F6-E5F63F52F5A8}"/>
              </a:ext>
            </a:extLst>
          </p:cNvPr>
          <p:cNvSpPr txBox="1">
            <a:spLocks/>
          </p:cNvSpPr>
          <p:nvPr/>
        </p:nvSpPr>
        <p:spPr bwMode="auto">
          <a:xfrm>
            <a:off x="90272" y="5981215"/>
            <a:ext cx="6336704" cy="230832"/>
          </a:xfrm>
          <a:prstGeom prst="rect">
            <a:avLst/>
          </a:prstGeom>
          <a:noFill/>
        </p:spPr>
        <p:txBody>
          <a:bodyPr wrap="square" rtlCol="0">
            <a:spAutoFit/>
          </a:bodyPr>
          <a:lstStyle>
            <a:defPPr>
              <a:defRPr lang="en-AU"/>
            </a:def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900" b="1" i="0" u="none" strike="noStrike" kern="1200" cap="none" spc="0" normalizeH="0" baseline="0" noProof="0" dirty="0">
                <a:ln>
                  <a:noFill/>
                </a:ln>
                <a:effectLst/>
                <a:uLnTx/>
                <a:uFillTx/>
                <a:latin typeface="Arial" charset="0"/>
                <a:ea typeface="+mn-ea"/>
                <a:cs typeface="+mn-cs"/>
              </a:rPr>
              <a:t>Dept of Education WA 2013, </a:t>
            </a:r>
            <a:r>
              <a:rPr kumimoji="0" lang="en-AU" sz="900" b="1" i="1" u="none" strike="noStrike" kern="1200" cap="none" spc="0" normalizeH="0" baseline="0" noProof="0" dirty="0">
                <a:ln>
                  <a:noFill/>
                </a:ln>
                <a:effectLst/>
                <a:uLnTx/>
                <a:uFillTx/>
                <a:latin typeface="Arial" charset="0"/>
                <a:ea typeface="+mn-ea"/>
                <a:cs typeface="+mn-cs"/>
              </a:rPr>
              <a:t>First Steps in Mathematics: Number — Book 1</a:t>
            </a:r>
            <a:r>
              <a:rPr lang="en-AU" sz="900" b="1" dirty="0"/>
              <a:t>.</a:t>
            </a:r>
            <a:endParaRPr kumimoji="0" lang="en-AU" sz="900" b="1" i="0" u="none" strike="noStrike" kern="1200" cap="none" spc="0" normalizeH="0" baseline="0" noProof="0" dirty="0">
              <a:ln>
                <a:noFill/>
              </a:ln>
              <a:effectLst/>
              <a:uLnTx/>
              <a:uFillTx/>
              <a:latin typeface="Arial" charset="0"/>
              <a:ea typeface="+mn-ea"/>
              <a:cs typeface="+mn-cs"/>
            </a:endParaRPr>
          </a:p>
        </p:txBody>
      </p:sp>
      <p:grpSp>
        <p:nvGrpSpPr>
          <p:cNvPr id="22" name="Group 21">
            <a:extLst>
              <a:ext uri="{FF2B5EF4-FFF2-40B4-BE49-F238E27FC236}">
                <a16:creationId xmlns:a16="http://schemas.microsoft.com/office/drawing/2014/main" id="{E81C6E4B-6107-400B-85DD-14F9D3D42FA0}"/>
              </a:ext>
            </a:extLst>
          </p:cNvPr>
          <p:cNvGrpSpPr/>
          <p:nvPr/>
        </p:nvGrpSpPr>
        <p:grpSpPr>
          <a:xfrm>
            <a:off x="1002985" y="3717032"/>
            <a:ext cx="7372537" cy="1102961"/>
            <a:chOff x="1002985" y="2902103"/>
            <a:chExt cx="7372537" cy="1102961"/>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E1909AB-45D5-4173-B44A-933F397951EF}"/>
                    </a:ext>
                  </a:extLst>
                </p:cNvPr>
                <p:cNvSpPr txBox="1"/>
                <p:nvPr/>
              </p:nvSpPr>
              <p:spPr>
                <a:xfrm>
                  <a:off x="5868144" y="3508869"/>
                  <a:ext cx="376440" cy="477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𝟑</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7" name="TextBox 26">
                  <a:extLst>
                    <a:ext uri="{FF2B5EF4-FFF2-40B4-BE49-F238E27FC236}">
                      <a16:creationId xmlns:a16="http://schemas.microsoft.com/office/drawing/2014/main" id="{EDFF9B8D-B5B3-45C3-8224-168CF12796F6}"/>
                    </a:ext>
                  </a:extLst>
                </p:cNvPr>
                <p:cNvSpPr txBox="1">
                  <a:spLocks noRot="1" noChangeAspect="1" noMove="1" noResize="1" noEditPoints="1" noAdjustHandles="1" noChangeArrowheads="1" noChangeShapeType="1" noTextEdit="1"/>
                </p:cNvSpPr>
                <p:nvPr/>
              </p:nvSpPr>
              <p:spPr>
                <a:xfrm>
                  <a:off x="5868144" y="3508869"/>
                  <a:ext cx="376440" cy="477550"/>
                </a:xfrm>
                <a:prstGeom prst="rect">
                  <a:avLst/>
                </a:prstGeom>
                <a:blipFill>
                  <a:blip r:embed="rId4"/>
                  <a:stretch>
                    <a:fillRect b="-1794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B81A321-A964-4B33-8849-8E8C363DEC5C}"/>
                    </a:ext>
                  </a:extLst>
                </p:cNvPr>
                <p:cNvSpPr txBox="1"/>
                <p:nvPr/>
              </p:nvSpPr>
              <p:spPr>
                <a:xfrm>
                  <a:off x="4465612" y="3508869"/>
                  <a:ext cx="376439" cy="496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3" name="TextBox 22">
                  <a:extLst>
                    <a:ext uri="{FF2B5EF4-FFF2-40B4-BE49-F238E27FC236}">
                      <a16:creationId xmlns:a16="http://schemas.microsoft.com/office/drawing/2014/main" id="{B44DEB98-9D6D-4AB4-81AC-2837A0028E37}"/>
                    </a:ext>
                  </a:extLst>
                </p:cNvPr>
                <p:cNvSpPr txBox="1">
                  <a:spLocks noRot="1" noChangeAspect="1" noMove="1" noResize="1" noEditPoints="1" noAdjustHandles="1" noChangeArrowheads="1" noChangeShapeType="1" noTextEdit="1"/>
                </p:cNvSpPr>
                <p:nvPr/>
              </p:nvSpPr>
              <p:spPr>
                <a:xfrm>
                  <a:off x="4465612" y="3508869"/>
                  <a:ext cx="376439" cy="496195"/>
                </a:xfrm>
                <a:prstGeom prst="rect">
                  <a:avLst/>
                </a:prstGeom>
                <a:blipFill>
                  <a:blip r:embed="rId5"/>
                  <a:stretch>
                    <a:fillRect b="-135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40BC85E-2FA6-4456-8569-CBBA5A003B6C}"/>
                    </a:ext>
                  </a:extLst>
                </p:cNvPr>
                <p:cNvSpPr txBox="1"/>
                <p:nvPr/>
              </p:nvSpPr>
              <p:spPr>
                <a:xfrm>
                  <a:off x="3070405" y="3508869"/>
                  <a:ext cx="376439" cy="496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4" name="TextBox 23">
                  <a:extLst>
                    <a:ext uri="{FF2B5EF4-FFF2-40B4-BE49-F238E27FC236}">
                      <a16:creationId xmlns:a16="http://schemas.microsoft.com/office/drawing/2014/main" id="{D9835FD6-72A2-421F-8CA0-1639FE7EFE70}"/>
                    </a:ext>
                  </a:extLst>
                </p:cNvPr>
                <p:cNvSpPr txBox="1">
                  <a:spLocks noRot="1" noChangeAspect="1" noMove="1" noResize="1" noEditPoints="1" noAdjustHandles="1" noChangeArrowheads="1" noChangeShapeType="1" noTextEdit="1"/>
                </p:cNvSpPr>
                <p:nvPr/>
              </p:nvSpPr>
              <p:spPr>
                <a:xfrm>
                  <a:off x="3070405" y="3508869"/>
                  <a:ext cx="376439" cy="496195"/>
                </a:xfrm>
                <a:prstGeom prst="rect">
                  <a:avLst/>
                </a:prstGeom>
                <a:blipFill>
                  <a:blip r:embed="rId6"/>
                  <a:stretch>
                    <a:fillRect b="-13580"/>
                  </a:stretch>
                </a:blipFill>
              </p:spPr>
              <p:txBody>
                <a:bodyPr/>
                <a:lstStyle/>
                <a:p>
                  <a:r>
                    <a:rPr lang="en-AU">
                      <a:noFill/>
                    </a:rPr>
                    <a:t> </a:t>
                  </a:r>
                </a:p>
              </p:txBody>
            </p:sp>
          </mc:Fallback>
        </mc:AlternateContent>
        <p:grpSp>
          <p:nvGrpSpPr>
            <p:cNvPr id="26" name="Group 25">
              <a:extLst>
                <a:ext uri="{FF2B5EF4-FFF2-40B4-BE49-F238E27FC236}">
                  <a16:creationId xmlns:a16="http://schemas.microsoft.com/office/drawing/2014/main" id="{B694B65F-475A-4A20-9E76-65BD9EA43677}"/>
                </a:ext>
              </a:extLst>
            </p:cNvPr>
            <p:cNvGrpSpPr/>
            <p:nvPr/>
          </p:nvGrpSpPr>
          <p:grpSpPr>
            <a:xfrm>
              <a:off x="1002985" y="2902103"/>
              <a:ext cx="7372537" cy="1053793"/>
              <a:chOff x="827584" y="5111511"/>
              <a:chExt cx="7372537" cy="1053793"/>
            </a:xfrm>
          </p:grpSpPr>
          <p:grpSp>
            <p:nvGrpSpPr>
              <p:cNvPr id="27" name="Group 26">
                <a:extLst>
                  <a:ext uri="{FF2B5EF4-FFF2-40B4-BE49-F238E27FC236}">
                    <a16:creationId xmlns:a16="http://schemas.microsoft.com/office/drawing/2014/main" id="{F90C5F51-DFE1-45A5-B8BC-547A4211FB88}"/>
                  </a:ext>
                </a:extLst>
              </p:cNvPr>
              <p:cNvGrpSpPr/>
              <p:nvPr/>
            </p:nvGrpSpPr>
            <p:grpSpPr>
              <a:xfrm>
                <a:off x="827584" y="5111511"/>
                <a:ext cx="7372537" cy="1053793"/>
                <a:chOff x="1187624" y="3429000"/>
                <a:chExt cx="7012497" cy="1053793"/>
              </a:xfrm>
            </p:grpSpPr>
            <p:pic>
              <p:nvPicPr>
                <p:cNvPr id="29" name="Picture 28">
                  <a:extLst>
                    <a:ext uri="{FF2B5EF4-FFF2-40B4-BE49-F238E27FC236}">
                      <a16:creationId xmlns:a16="http://schemas.microsoft.com/office/drawing/2014/main" id="{F28F42B4-C17C-4F6E-9963-3C887D910F90}"/>
                    </a:ext>
                  </a:extLst>
                </p:cNvPr>
                <p:cNvPicPr>
                  <a:picLocks noChangeAspect="1"/>
                </p:cNvPicPr>
                <p:nvPr/>
              </p:nvPicPr>
              <p:blipFill>
                <a:blip r:embed="rId7"/>
                <a:stretch>
                  <a:fillRect/>
                </a:stretch>
              </p:blipFill>
              <p:spPr>
                <a:xfrm>
                  <a:off x="1187624" y="3429000"/>
                  <a:ext cx="7012497" cy="684461"/>
                </a:xfrm>
                <a:prstGeom prst="rect">
                  <a:avLst/>
                </a:prstGeom>
              </p:spPr>
            </p:pic>
            <p:sp>
              <p:nvSpPr>
                <p:cNvPr id="30" name="TextBox 29">
                  <a:extLst>
                    <a:ext uri="{FF2B5EF4-FFF2-40B4-BE49-F238E27FC236}">
                      <a16:creationId xmlns:a16="http://schemas.microsoft.com/office/drawing/2014/main" id="{C0653B0E-D0A5-483E-A0D3-3E5928D8FD61}"/>
                    </a:ext>
                  </a:extLst>
                </p:cNvPr>
                <p:cNvSpPr txBox="1"/>
                <p:nvPr/>
              </p:nvSpPr>
              <p:spPr>
                <a:xfrm>
                  <a:off x="1835696" y="4113461"/>
                  <a:ext cx="360040" cy="369332"/>
                </a:xfrm>
                <a:prstGeom prst="rect">
                  <a:avLst/>
                </a:prstGeom>
                <a:noFill/>
              </p:spPr>
              <p:txBody>
                <a:bodyPr wrap="square" rtlCol="0">
                  <a:spAutoFit/>
                </a:bodyPr>
                <a:lstStyle/>
                <a:p>
                  <a:r>
                    <a:rPr lang="en-US" b="1" dirty="0"/>
                    <a:t>0</a:t>
                  </a:r>
                  <a:endParaRPr lang="en-AU" b="1" dirty="0"/>
                </a:p>
              </p:txBody>
            </p:sp>
            <p:sp>
              <p:nvSpPr>
                <p:cNvPr id="31" name="TextBox 30">
                  <a:extLst>
                    <a:ext uri="{FF2B5EF4-FFF2-40B4-BE49-F238E27FC236}">
                      <a16:creationId xmlns:a16="http://schemas.microsoft.com/office/drawing/2014/main" id="{BE7A7C3D-7EA1-4C4A-89A9-44FDD0B85A21}"/>
                    </a:ext>
                  </a:extLst>
                </p:cNvPr>
                <p:cNvSpPr txBox="1"/>
                <p:nvPr/>
              </p:nvSpPr>
              <p:spPr>
                <a:xfrm>
                  <a:off x="7158571" y="4113461"/>
                  <a:ext cx="360040" cy="369332"/>
                </a:xfrm>
                <a:prstGeom prst="rect">
                  <a:avLst/>
                </a:prstGeom>
                <a:noFill/>
              </p:spPr>
              <p:txBody>
                <a:bodyPr wrap="square" rtlCol="0">
                  <a:spAutoFit/>
                </a:bodyPr>
                <a:lstStyle/>
                <a:p>
                  <a:r>
                    <a:rPr lang="en-US" b="1" dirty="0"/>
                    <a:t>1</a:t>
                  </a:r>
                  <a:endParaRPr lang="en-AU" b="1" dirty="0"/>
                </a:p>
              </p:txBody>
            </p:sp>
          </p:grpSp>
          <p:cxnSp>
            <p:nvCxnSpPr>
              <p:cNvPr id="28" name="Straight Connector 27">
                <a:extLst>
                  <a:ext uri="{FF2B5EF4-FFF2-40B4-BE49-F238E27FC236}">
                    <a16:creationId xmlns:a16="http://schemas.microsoft.com/office/drawing/2014/main" id="{BAF5D0B5-E56F-4454-9415-B2E34D0F974E}"/>
                  </a:ext>
                </a:extLst>
              </p:cNvPr>
              <p:cNvCxnSpPr>
                <a:cxnSpLocks/>
              </p:cNvCxnSpPr>
              <p:nvPr/>
            </p:nvCxnSpPr>
            <p:spPr bwMode="auto">
              <a:xfrm>
                <a:off x="1273492" y="5430549"/>
                <a:ext cx="6480720" cy="25136"/>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85925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FF0A7-2B5B-4E2C-9941-AF8E1767F7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566" y="1180963"/>
            <a:ext cx="7672868" cy="980527"/>
          </a:xfrm>
          <a:prstGeom prst="rect">
            <a:avLst/>
          </a:prstGeom>
        </p:spPr>
      </p:pic>
      <p:sp>
        <p:nvSpPr>
          <p:cNvPr id="7" name="Title 4">
            <a:extLst>
              <a:ext uri="{FF2B5EF4-FFF2-40B4-BE49-F238E27FC236}">
                <a16:creationId xmlns:a16="http://schemas.microsoft.com/office/drawing/2014/main" id="{34D5B28F-5C9F-4010-8C2F-85BB45EAC3F6}"/>
              </a:ext>
            </a:extLst>
          </p:cNvPr>
          <p:cNvSpPr>
            <a:spLocks noGrp="1"/>
          </p:cNvSpPr>
          <p:nvPr>
            <p:ph type="title"/>
          </p:nvPr>
        </p:nvSpPr>
        <p:spPr/>
        <p:txBody>
          <a:bodyPr/>
          <a:lstStyle/>
          <a:p>
            <a:r>
              <a:rPr lang="en-US" dirty="0"/>
              <a:t>Number lines</a:t>
            </a:r>
            <a:endParaRPr lang="en-AU" dirty="0"/>
          </a:p>
        </p:txBody>
      </p:sp>
    </p:spTree>
    <p:extLst>
      <p:ext uri="{BB962C8B-B14F-4D97-AF65-F5344CB8AC3E}">
        <p14:creationId xmlns:p14="http://schemas.microsoft.com/office/powerpoint/2010/main" val="427195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A1258E-D6D2-4586-B561-A55AD753A7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750012"/>
            <a:ext cx="7592583" cy="3633223"/>
          </a:xfrm>
          <a:prstGeom prst="rect">
            <a:avLst/>
          </a:prstGeom>
        </p:spPr>
      </p:pic>
      <p:pic>
        <p:nvPicPr>
          <p:cNvPr id="3" name="Picture 2">
            <a:extLst>
              <a:ext uri="{FF2B5EF4-FFF2-40B4-BE49-F238E27FC236}">
                <a16:creationId xmlns:a16="http://schemas.microsoft.com/office/drawing/2014/main" id="{4C2FF0A7-2B5B-4E2C-9941-AF8E1767F7B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5566" y="836712"/>
            <a:ext cx="7672868" cy="980527"/>
          </a:xfrm>
          <a:prstGeom prst="rect">
            <a:avLst/>
          </a:prstGeom>
        </p:spPr>
      </p:pic>
      <p:sp>
        <p:nvSpPr>
          <p:cNvPr id="7" name="Title 4">
            <a:extLst>
              <a:ext uri="{FF2B5EF4-FFF2-40B4-BE49-F238E27FC236}">
                <a16:creationId xmlns:a16="http://schemas.microsoft.com/office/drawing/2014/main" id="{039CAAE0-931A-4CFF-B94F-AFD2E84FCE3F}"/>
              </a:ext>
            </a:extLst>
          </p:cNvPr>
          <p:cNvSpPr>
            <a:spLocks noGrp="1"/>
          </p:cNvSpPr>
          <p:nvPr>
            <p:ph type="title"/>
          </p:nvPr>
        </p:nvSpPr>
        <p:spPr/>
        <p:txBody>
          <a:bodyPr/>
          <a:lstStyle/>
          <a:p>
            <a:r>
              <a:rPr lang="en-US" dirty="0"/>
              <a:t>Number lines</a:t>
            </a:r>
            <a:endParaRPr lang="en-AU" dirty="0"/>
          </a:p>
        </p:txBody>
      </p:sp>
      <p:cxnSp>
        <p:nvCxnSpPr>
          <p:cNvPr id="10" name="Straight Arrow Connector 9">
            <a:extLst>
              <a:ext uri="{FF2B5EF4-FFF2-40B4-BE49-F238E27FC236}">
                <a16:creationId xmlns:a16="http://schemas.microsoft.com/office/drawing/2014/main" id="{064FFB45-4879-4FEB-9652-5B3F099867FF}"/>
              </a:ext>
            </a:extLst>
          </p:cNvPr>
          <p:cNvCxnSpPr>
            <a:cxnSpLocks/>
          </p:cNvCxnSpPr>
          <p:nvPr/>
        </p:nvCxnSpPr>
        <p:spPr bwMode="auto">
          <a:xfrm>
            <a:off x="1475656" y="1817239"/>
            <a:ext cx="0" cy="1467745"/>
          </a:xfrm>
          <a:prstGeom prst="straightConnector1">
            <a:avLst/>
          </a:prstGeom>
          <a:ln w="57150" cap="flat" cmpd="sng" algn="ctr">
            <a:solidFill>
              <a:schemeClr val="tx1"/>
            </a:solidFill>
            <a:prstDash val="solid"/>
            <a:round/>
            <a:headEnd type="none" w="med" len="med"/>
            <a:tailEnd type="triangl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style>
          <a:lnRef idx="1">
            <a:schemeClr val="accent3"/>
          </a:lnRef>
          <a:fillRef idx="0">
            <a:schemeClr val="accent3"/>
          </a:fillRef>
          <a:effectRef idx="0">
            <a:schemeClr val="accent3"/>
          </a:effectRef>
          <a:fontRef idx="minor">
            <a:schemeClr val="tx1"/>
          </a:fontRef>
        </p:style>
      </p:cxnSp>
      <p:cxnSp>
        <p:nvCxnSpPr>
          <p:cNvPr id="21" name="Straight Arrow Connector 20">
            <a:extLst>
              <a:ext uri="{FF2B5EF4-FFF2-40B4-BE49-F238E27FC236}">
                <a16:creationId xmlns:a16="http://schemas.microsoft.com/office/drawing/2014/main" id="{BB455844-A92B-43F3-99F1-9E6D16520E81}"/>
              </a:ext>
            </a:extLst>
          </p:cNvPr>
          <p:cNvCxnSpPr>
            <a:cxnSpLocks/>
          </p:cNvCxnSpPr>
          <p:nvPr/>
        </p:nvCxnSpPr>
        <p:spPr bwMode="auto">
          <a:xfrm>
            <a:off x="2175605" y="1774564"/>
            <a:ext cx="1676315" cy="1510420"/>
          </a:xfrm>
          <a:prstGeom prst="straightConnector1">
            <a:avLst/>
          </a:prstGeom>
          <a:ln w="57150" cap="flat" cmpd="sng" algn="ctr">
            <a:solidFill>
              <a:schemeClr val="tx1"/>
            </a:solidFill>
            <a:prstDash val="solid"/>
            <a:round/>
            <a:headEnd type="none" w="med" len="med"/>
            <a:tailEnd type="triangl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5727F442-9A21-4145-9FB8-B267CD45A199}"/>
              </a:ext>
            </a:extLst>
          </p:cNvPr>
          <p:cNvSpPr txBox="1"/>
          <p:nvPr/>
        </p:nvSpPr>
        <p:spPr>
          <a:xfrm>
            <a:off x="323850" y="5353300"/>
            <a:ext cx="8928670" cy="769441"/>
          </a:xfrm>
          <a:prstGeom prst="rect">
            <a:avLst/>
          </a:prstGeom>
          <a:noFill/>
        </p:spPr>
        <p:txBody>
          <a:bodyPr wrap="square" rtlCol="0">
            <a:spAutoFit/>
          </a:bodyPr>
          <a:lstStyle/>
          <a:p>
            <a:r>
              <a:rPr lang="en-AU" sz="2200" dirty="0"/>
              <a:t>Partitioning the space between two whole numbers creates fractions.</a:t>
            </a:r>
            <a:br>
              <a:rPr lang="en-AU" sz="2200" dirty="0"/>
            </a:br>
            <a:r>
              <a:rPr lang="en-AU" sz="2200" dirty="0"/>
              <a:t>An infinite number of fractions can exist between each number.</a:t>
            </a:r>
          </a:p>
        </p:txBody>
      </p:sp>
    </p:spTree>
    <p:extLst>
      <p:ext uri="{BB962C8B-B14F-4D97-AF65-F5344CB8AC3E}">
        <p14:creationId xmlns:p14="http://schemas.microsoft.com/office/powerpoint/2010/main" val="280834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5D9D-C5E5-4CE7-8C30-386C79D4F99F}"/>
              </a:ext>
            </a:extLst>
          </p:cNvPr>
          <p:cNvSpPr>
            <a:spLocks noGrp="1"/>
          </p:cNvSpPr>
          <p:nvPr>
            <p:ph type="title"/>
          </p:nvPr>
        </p:nvSpPr>
        <p:spPr/>
        <p:txBody>
          <a:bodyPr/>
          <a:lstStyle/>
          <a:p>
            <a:r>
              <a:rPr lang="en-US" dirty="0"/>
              <a:t>Fractions in the Australian Curriculum</a:t>
            </a:r>
            <a:endParaRPr lang="en-AU" dirty="0"/>
          </a:p>
        </p:txBody>
      </p:sp>
      <p:sp>
        <p:nvSpPr>
          <p:cNvPr id="3" name="Content Placeholder 2">
            <a:extLst>
              <a:ext uri="{FF2B5EF4-FFF2-40B4-BE49-F238E27FC236}">
                <a16:creationId xmlns:a16="http://schemas.microsoft.com/office/drawing/2014/main" id="{E16E3B09-C851-4510-A9CF-AC4EBC8C1377}"/>
              </a:ext>
            </a:extLst>
          </p:cNvPr>
          <p:cNvSpPr>
            <a:spLocks noGrp="1"/>
          </p:cNvSpPr>
          <p:nvPr>
            <p:ph idx="1"/>
          </p:nvPr>
        </p:nvSpPr>
        <p:spPr>
          <a:xfrm>
            <a:off x="323850" y="836712"/>
            <a:ext cx="8485188" cy="714408"/>
          </a:xfrm>
        </p:spPr>
        <p:txBody>
          <a:bodyPr/>
          <a:lstStyle/>
          <a:p>
            <a:pPr marL="0" indent="0"/>
            <a:r>
              <a:rPr lang="en-AU" sz="2400" b="1" dirty="0"/>
              <a:t>Explicit references to fractions </a:t>
            </a:r>
            <a:r>
              <a:rPr lang="en-US" sz="2400" b="1" dirty="0"/>
              <a:t>on a number line</a:t>
            </a:r>
          </a:p>
          <a:p>
            <a:pPr marL="0" indent="0"/>
            <a:endParaRPr lang="en-AU" sz="2400" dirty="0"/>
          </a:p>
        </p:txBody>
      </p:sp>
      <mc:AlternateContent xmlns:mc="http://schemas.openxmlformats.org/markup-compatibility/2006" xmlns:a14="http://schemas.microsoft.com/office/drawing/2010/main">
        <mc:Choice Requires="a14">
          <p:graphicFrame>
            <p:nvGraphicFramePr>
              <p:cNvPr id="5" name="Content Placeholder 3">
                <a:extLst>
                  <a:ext uri="{FF2B5EF4-FFF2-40B4-BE49-F238E27FC236}">
                    <a16:creationId xmlns:a16="http://schemas.microsoft.com/office/drawing/2014/main" id="{269AF961-F2A3-4893-98E3-68B2606C1026}"/>
                  </a:ext>
                </a:extLst>
              </p:cNvPr>
              <p:cNvGraphicFramePr>
                <a:graphicFrameLocks/>
              </p:cNvGraphicFramePr>
              <p:nvPr>
                <p:extLst>
                  <p:ext uri="{D42A27DB-BD31-4B8C-83A1-F6EECF244321}">
                    <p14:modId xmlns:p14="http://schemas.microsoft.com/office/powerpoint/2010/main" val="929369654"/>
                  </p:ext>
                </p:extLst>
              </p:nvPr>
            </p:nvGraphicFramePr>
            <p:xfrm>
              <a:off x="291942" y="1268760"/>
              <a:ext cx="8485190" cy="4678694"/>
            </p:xfrm>
            <a:graphic>
              <a:graphicData uri="http://schemas.openxmlformats.org/drawingml/2006/table">
                <a:tbl>
                  <a:tblPr firstRow="1" bandRow="1">
                    <a:tableStyleId>{17292A2E-F333-43FB-9621-5CBBE7FDCDCB}</a:tableStyleId>
                  </a:tblPr>
                  <a:tblGrid>
                    <a:gridCol w="1697038">
                      <a:extLst>
                        <a:ext uri="{9D8B030D-6E8A-4147-A177-3AD203B41FA5}">
                          <a16:colId xmlns:a16="http://schemas.microsoft.com/office/drawing/2014/main" val="20000"/>
                        </a:ext>
                      </a:extLst>
                    </a:gridCol>
                    <a:gridCol w="1697038">
                      <a:extLst>
                        <a:ext uri="{9D8B030D-6E8A-4147-A177-3AD203B41FA5}">
                          <a16:colId xmlns:a16="http://schemas.microsoft.com/office/drawing/2014/main" val="2395087532"/>
                        </a:ext>
                      </a:extLst>
                    </a:gridCol>
                    <a:gridCol w="1697038">
                      <a:extLst>
                        <a:ext uri="{9D8B030D-6E8A-4147-A177-3AD203B41FA5}">
                          <a16:colId xmlns:a16="http://schemas.microsoft.com/office/drawing/2014/main" val="20001"/>
                        </a:ext>
                      </a:extLst>
                    </a:gridCol>
                    <a:gridCol w="1697038">
                      <a:extLst>
                        <a:ext uri="{9D8B030D-6E8A-4147-A177-3AD203B41FA5}">
                          <a16:colId xmlns:a16="http://schemas.microsoft.com/office/drawing/2014/main" val="3165752410"/>
                        </a:ext>
                      </a:extLst>
                    </a:gridCol>
                    <a:gridCol w="1697038">
                      <a:extLst>
                        <a:ext uri="{9D8B030D-6E8A-4147-A177-3AD203B41FA5}">
                          <a16:colId xmlns:a16="http://schemas.microsoft.com/office/drawing/2014/main" val="20002"/>
                        </a:ext>
                      </a:extLst>
                    </a:gridCol>
                  </a:tblGrid>
                  <a:tr h="497773">
                    <a:tc>
                      <a:txBody>
                        <a:bodyPr/>
                        <a:lstStyle/>
                        <a:p>
                          <a:pPr algn="l"/>
                          <a:r>
                            <a:rPr lang="en-AU" sz="1400" dirty="0"/>
                            <a:t>By the end of Prep</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1</a:t>
                          </a:r>
                          <a:endParaRPr lang="en-AU" sz="14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a:t>
                          </a:r>
                          <a:r>
                            <a:rPr lang="en-AU" sz="1400" dirty="0"/>
                            <a:t>ear 2</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3</a:t>
                          </a:r>
                          <a:endParaRPr lang="en-AU" sz="14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4</a:t>
                          </a:r>
                          <a:endParaRPr lang="en-AU" sz="14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70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Numeracy learning continuum</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Mathematics achievement standard</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0542" marR="90542" marT="45701" marB="45701">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963472">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that a whole object can be divided into equal parts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lvl="0" indent="0" algn="l" defTabSz="914400" rtl="0" eaLnBrk="1" latinLnBrk="0" hangingPunct="1">
                            <a:lnSpc>
                              <a:spcPct val="110000"/>
                            </a:lnSpc>
                            <a:spcBef>
                              <a:spcPts val="600"/>
                            </a:spcBef>
                            <a:spcAft>
                              <a:spcPts val="0"/>
                            </a:spcAft>
                            <a:buFont typeface="Arial" panose="020B0604020202020204" pitchFamily="34" charset="0"/>
                            <a:buNone/>
                            <a:tabLst>
                              <a:tab pos="228600" algn="l"/>
                              <a:tab pos="457200" algn="l"/>
                            </a:tabLst>
                          </a:pPr>
                          <a:endParaRPr lang="en-AU" sz="1050" kern="1200" dirty="0">
                            <a:solidFill>
                              <a:schemeClr val="dk1"/>
                            </a:solidFill>
                            <a:effectLst/>
                            <a:latin typeface="+mn-lt"/>
                            <a:ea typeface="+mn-ea"/>
                            <a:cs typeface="+mn-cs"/>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divide collections and shapes into halves, quarters and eighths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model and represent unit fractions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familiar fractions on a </a:t>
                          </a:r>
                          <a:r>
                            <a:rPr lang="en-US" sz="1050" kern="1200" dirty="0">
                              <a:solidFill>
                                <a:schemeClr val="dk1"/>
                              </a:solidFill>
                              <a:effectLst/>
                              <a:latin typeface="+mn-lt"/>
                              <a:ea typeface="+mn-ea"/>
                              <a:cs typeface="+mn-cs"/>
                              <a:hlinkClick r:id="rId3"/>
                            </a:rPr>
                            <a:t>number line</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common equivalent fractions</a:t>
                          </a:r>
                          <a:br>
                            <a:rPr lang="en-US" sz="1050" kern="1200" dirty="0">
                              <a:solidFill>
                                <a:schemeClr val="dk1"/>
                              </a:solidFill>
                              <a:effectLst/>
                              <a:latin typeface="+mn-lt"/>
                              <a:ea typeface="+mn-ea"/>
                              <a:cs typeface="+mn-cs"/>
                            </a:rPr>
                          </a:br>
                          <a:endParaRPr lang="en-US"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56126">
                    <a:tc>
                      <a:txBody>
                        <a:bodyPr/>
                        <a:lstStyle/>
                        <a:p>
                          <a:endParaRPr lang="en-AU" sz="1800" dirty="0">
                            <a:solidFill>
                              <a:schemeClr val="tx2"/>
                            </a:solidFill>
                          </a:endParaRPr>
                        </a:p>
                      </a:txBody>
                      <a:tcPr marL="90542" marR="90542" marT="45701" marB="45701" anchor="ct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algn="l">
                            <a:lnSpc>
                              <a:spcPct val="110000"/>
                            </a:lnSpc>
                            <a:spcBef>
                              <a:spcPts val="600"/>
                            </a:spcBef>
                            <a:spcAft>
                              <a:spcPts val="0"/>
                            </a:spcAft>
                          </a:pPr>
                          <a:r>
                            <a:rPr lang="en-AU" sz="1100" b="1" dirty="0">
                              <a:effectLst/>
                            </a:rPr>
                            <a:t>Australian Curriculum: Mathematics content descriptions</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0542" marR="90542" marT="45701" marB="45701" anchor="ct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1912235">
                    <a:tc>
                      <a:txBody>
                        <a:bodyPr/>
                        <a:lstStyle/>
                        <a:p>
                          <a:endParaRPr lang="en-AU" sz="1800" dirty="0">
                            <a:solidFill>
                              <a:schemeClr val="tx2"/>
                            </a:solidFill>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0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describe one-half as one of two equal parts of a whole </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1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interpret common uses of halves, quarters and eighths of shapes and collections</a:t>
                          </a:r>
                          <a:endParaRPr lang="en-AU" sz="1050" dirty="0">
                            <a:effectLst/>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model and represent unit fractions including </a:t>
                          </a:r>
                          <a14:m>
                            <m:oMath xmlns:m="http://schemas.openxmlformats.org/officeDocument/2006/math">
                              <m:f>
                                <m:fPr>
                                  <m:ctrlPr>
                                    <a:rPr lang="en-US" sz="1200" b="1" i="1" kern="1200" dirty="0" smtClean="0">
                                      <a:solidFill>
                                        <a:schemeClr val="dk1"/>
                                      </a:solidFill>
                                      <a:effectLst/>
                                      <a:latin typeface="Cambria Math" panose="02040503050406030204" pitchFamily="18" charset="0"/>
                                      <a:ea typeface="+mn-ea"/>
                                      <a:cs typeface="+mn-cs"/>
                                    </a:rPr>
                                  </m:ctrlPr>
                                </m:fPr>
                                <m:num>
                                  <m:r>
                                    <a:rPr lang="en-US" sz="1200" b="1" i="1" kern="1200" dirty="0" smtClean="0">
                                      <a:solidFill>
                                        <a:schemeClr val="dk1"/>
                                      </a:solidFill>
                                      <a:effectLst/>
                                      <a:latin typeface="Cambria Math" panose="02040503050406030204" pitchFamily="18" charset="0"/>
                                      <a:ea typeface="+mn-ea"/>
                                      <a:cs typeface="+mn-cs"/>
                                    </a:rPr>
                                    <m:t>𝟏</m:t>
                                  </m:r>
                                </m:num>
                                <m:den>
                                  <m:r>
                                    <a:rPr lang="en-US" sz="1200" b="1" i="1" kern="1200" dirty="0" smtClean="0">
                                      <a:solidFill>
                                        <a:schemeClr val="dk1"/>
                                      </a:solidFill>
                                      <a:effectLst/>
                                      <a:latin typeface="Cambria Math" panose="02040503050406030204" pitchFamily="18" charset="0"/>
                                      <a:ea typeface="+mn-ea"/>
                                      <a:cs typeface="+mn-cs"/>
                                    </a:rPr>
                                    <m:t>𝟐</m:t>
                                  </m:r>
                                </m:den>
                              </m:f>
                              <m:r>
                                <a:rPr lang="en-US" sz="1200" b="1" i="1" kern="1200" dirty="0" smtClean="0">
                                  <a:solidFill>
                                    <a:schemeClr val="dk1"/>
                                  </a:solidFill>
                                  <a:effectLst/>
                                  <a:latin typeface="Cambria Math" panose="02040503050406030204" pitchFamily="18" charset="0"/>
                                  <a:ea typeface="+mn-ea"/>
                                  <a:cs typeface="+mn-cs"/>
                                </a:rPr>
                                <m:t>,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𝟒</m:t>
                                  </m:r>
                                </m:den>
                              </m:f>
                              <m:r>
                                <a:rPr lang="en-US" sz="1200" b="1" i="1" kern="1200" smtClean="0">
                                  <a:solidFill>
                                    <a:schemeClr val="dk1"/>
                                  </a:solidFill>
                                  <a:effectLst/>
                                  <a:latin typeface="Cambria Math" panose="02040503050406030204" pitchFamily="18" charset="0"/>
                                  <a:ea typeface="+mn-ea"/>
                                  <a:cs typeface="+mn-cs"/>
                                </a:rPr>
                                <m:t>,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𝟑</m:t>
                                  </m:r>
                                </m:den>
                              </m:f>
                              <m:r>
                                <a:rPr lang="en-US" sz="1200" b="1" i="1" kern="1200" smtClean="0">
                                  <a:solidFill>
                                    <a:schemeClr val="dk1"/>
                                  </a:solidFill>
                                  <a:effectLst/>
                                  <a:latin typeface="Cambria Math" panose="02040503050406030204" pitchFamily="18" charset="0"/>
                                  <a:ea typeface="+mn-ea"/>
                                  <a:cs typeface="+mn-cs"/>
                                </a:rPr>
                                <m:t> ,  </m:t>
                              </m:r>
                              <m:f>
                                <m:fPr>
                                  <m:ctrlPr>
                                    <a:rPr lang="en-US" sz="1200" b="1" i="1" kern="1200" smtClean="0">
                                      <a:solidFill>
                                        <a:schemeClr val="dk1"/>
                                      </a:solidFill>
                                      <a:effectLst/>
                                      <a:latin typeface="Cambria Math" panose="02040503050406030204" pitchFamily="18" charset="0"/>
                                      <a:ea typeface="+mn-ea"/>
                                      <a:cs typeface="+mn-cs"/>
                                    </a:rPr>
                                  </m:ctrlPr>
                                </m:fPr>
                                <m:num>
                                  <m:r>
                                    <a:rPr lang="en-US" sz="1200" b="1" i="1" kern="1200" smtClean="0">
                                      <a:solidFill>
                                        <a:schemeClr val="dk1"/>
                                      </a:solidFill>
                                      <a:effectLst/>
                                      <a:latin typeface="Cambria Math" panose="02040503050406030204" pitchFamily="18" charset="0"/>
                                      <a:ea typeface="+mn-ea"/>
                                      <a:cs typeface="+mn-cs"/>
                                    </a:rPr>
                                    <m:t>𝟏</m:t>
                                  </m:r>
                                </m:num>
                                <m:den>
                                  <m:r>
                                    <a:rPr lang="en-US" sz="1200" b="1" i="1" kern="1200" smtClean="0">
                                      <a:solidFill>
                                        <a:schemeClr val="dk1"/>
                                      </a:solidFill>
                                      <a:effectLst/>
                                      <a:latin typeface="Cambria Math" panose="02040503050406030204" pitchFamily="18" charset="0"/>
                                      <a:ea typeface="+mn-ea"/>
                                      <a:cs typeface="+mn-cs"/>
                                    </a:rPr>
                                    <m:t>𝟓</m:t>
                                  </m:r>
                                </m:den>
                              </m:f>
                            </m:oMath>
                          </a14:m>
                          <a:r>
                            <a:rPr lang="en-US" sz="1200" b="1" kern="1200" dirty="0">
                              <a:solidFill>
                                <a:schemeClr val="dk1"/>
                              </a:solidFill>
                              <a:effectLst/>
                              <a:latin typeface="+mn-lt"/>
                              <a:ea typeface="+mn-ea"/>
                              <a:cs typeface="+mn-cs"/>
                            </a:rPr>
                            <a:t>  </a:t>
                          </a:r>
                          <a:br>
                            <a:rPr lang="en-US" sz="1200" b="1" kern="1200" dirty="0">
                              <a:solidFill>
                                <a:schemeClr val="dk1"/>
                              </a:solidFill>
                              <a:effectLst/>
                              <a:latin typeface="+mn-lt"/>
                              <a:ea typeface="+mn-ea"/>
                              <a:cs typeface="+mn-cs"/>
                            </a:rPr>
                          </a:br>
                          <a:br>
                            <a:rPr lang="en-US" sz="800" b="0" kern="1200" dirty="0">
                              <a:solidFill>
                                <a:schemeClr val="dk1"/>
                              </a:solidFill>
                              <a:effectLst/>
                              <a:latin typeface="+mn-lt"/>
                              <a:ea typeface="+mn-ea"/>
                              <a:cs typeface="+mn-cs"/>
                            </a:rPr>
                          </a:br>
                          <a:r>
                            <a:rPr lang="en-US" sz="1050" kern="1200" dirty="0">
                              <a:solidFill>
                                <a:schemeClr val="dk1"/>
                              </a:solidFill>
                              <a:effectLst/>
                              <a:latin typeface="+mn-lt"/>
                              <a:ea typeface="+mn-ea"/>
                              <a:cs typeface="+mn-cs"/>
                            </a:rPr>
                            <a:t>and their multiples to complete a whole</a:t>
                          </a:r>
                        </a:p>
                        <a:p>
                          <a:pPr marL="0" lvl="0" indent="0" algn="l" defTabSz="914400" rtl="0" eaLnBrk="1" latinLnBrk="0" hangingPunct="1">
                            <a:lnSpc>
                              <a:spcPct val="110000"/>
                            </a:lnSpc>
                            <a:spcBef>
                              <a:spcPts val="600"/>
                            </a:spcBef>
                            <a:spcAft>
                              <a:spcPts val="0"/>
                            </a:spcAft>
                            <a:buFont typeface="Arial" panose="020B0604020202020204" pitchFamily="34" charset="0"/>
                            <a:buNone/>
                            <a:tabLst>
                              <a:tab pos="228600" algn="l"/>
                              <a:tab pos="457200" algn="l"/>
                            </a:tabLst>
                          </a:pPr>
                          <a:r>
                            <a:rPr lang="en-US" sz="1050" b="1" dirty="0">
                              <a:latin typeface="+mn-lt"/>
                            </a:rPr>
                            <a:t>Elab</a:t>
                          </a:r>
                          <a:r>
                            <a:rPr lang="en-US" sz="1050" b="1" dirty="0">
                              <a:effectLst/>
                              <a:latin typeface="+mn-lt"/>
                              <a:cs typeface="Times New Roman" panose="02020603050405020304" pitchFamily="18" charset="0"/>
                            </a:rPr>
                            <a:t>oration: </a:t>
                          </a:r>
                          <a:r>
                            <a:rPr lang="en-US" sz="1050" dirty="0">
                              <a:effectLst/>
                              <a:latin typeface="+mn-lt"/>
                              <a:ea typeface="Times New Roman" panose="02020603050405020304" pitchFamily="18" charset="0"/>
                              <a:cs typeface="Times New Roman" panose="02020603050405020304" pitchFamily="18" charset="0"/>
                            </a:rPr>
                            <a:t>locating unit fractions on a </a:t>
                          </a:r>
                          <a:r>
                            <a:rPr lang="en-US" sz="1050" b="1" dirty="0">
                              <a:effectLst/>
                              <a:latin typeface="+mn-lt"/>
                              <a:ea typeface="Times New Roman" panose="02020603050405020304" pitchFamily="18" charset="0"/>
                              <a:cs typeface="Times New Roman" panose="02020603050405020304" pitchFamily="18" charset="0"/>
                              <a:hlinkClick r:id="rId3"/>
                            </a:rPr>
                            <a:t>number line</a:t>
                          </a:r>
                          <a:endParaRPr lang="en-AU" sz="1050" b="1"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investigate equivalent fractions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count by quarters halves and thirds, including with mixed numerals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and represent these fractions on a </a:t>
                          </a:r>
                          <a:r>
                            <a:rPr lang="en-US" sz="1050" b="1" kern="1200" dirty="0">
                              <a:solidFill>
                                <a:schemeClr val="dk1"/>
                              </a:solidFill>
                              <a:effectLst/>
                              <a:latin typeface="+mn-lt"/>
                              <a:ea typeface="+mn-ea"/>
                              <a:cs typeface="+mn-cs"/>
                              <a:hlinkClick r:id="rId3"/>
                            </a:rPr>
                            <a:t>number line</a:t>
                          </a:r>
                          <a:br>
                            <a:rPr lang="en-US" sz="1050" kern="1200" dirty="0">
                              <a:solidFill>
                                <a:schemeClr val="dk1"/>
                              </a:solidFill>
                              <a:effectLst/>
                              <a:latin typeface="+mn-lt"/>
                              <a:ea typeface="+mn-ea"/>
                              <a:cs typeface="+mn-cs"/>
                            </a:rPr>
                          </a:br>
                          <a:r>
                            <a:rPr lang="en-US" sz="1050" kern="1200" dirty="0">
                              <a:solidFill>
                                <a:schemeClr val="dk1"/>
                              </a:solidFill>
                              <a:effectLst/>
                              <a:latin typeface="+mn-lt"/>
                              <a:ea typeface="+mn-ea"/>
                              <a:cs typeface="+mn-cs"/>
                            </a:rPr>
                            <a:t> </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673935535"/>
                      </a:ext>
                    </a:extLst>
                  </a:tr>
                </a:tbl>
              </a:graphicData>
            </a:graphic>
          </p:graphicFrame>
        </mc:Choice>
        <mc:Fallback xmlns="">
          <p:graphicFrame>
            <p:nvGraphicFramePr>
              <p:cNvPr id="5" name="Content Placeholder 3">
                <a:extLst>
                  <a:ext uri="{FF2B5EF4-FFF2-40B4-BE49-F238E27FC236}">
                    <a16:creationId xmlns:a16="http://schemas.microsoft.com/office/drawing/2014/main" id="{269AF961-F2A3-4893-98E3-68B2606C1026}"/>
                  </a:ext>
                </a:extLst>
              </p:cNvPr>
              <p:cNvGraphicFramePr>
                <a:graphicFrameLocks/>
              </p:cNvGraphicFramePr>
              <p:nvPr>
                <p:extLst>
                  <p:ext uri="{D42A27DB-BD31-4B8C-83A1-F6EECF244321}">
                    <p14:modId xmlns:p14="http://schemas.microsoft.com/office/powerpoint/2010/main" val="929369654"/>
                  </p:ext>
                </p:extLst>
              </p:nvPr>
            </p:nvGraphicFramePr>
            <p:xfrm>
              <a:off x="291942" y="1268760"/>
              <a:ext cx="8485190" cy="4678694"/>
            </p:xfrm>
            <a:graphic>
              <a:graphicData uri="http://schemas.openxmlformats.org/drawingml/2006/table">
                <a:tbl>
                  <a:tblPr firstRow="1" bandRow="1">
                    <a:tableStyleId>{17292A2E-F333-43FB-9621-5CBBE7FDCDCB}</a:tableStyleId>
                  </a:tblPr>
                  <a:tblGrid>
                    <a:gridCol w="1697038">
                      <a:extLst>
                        <a:ext uri="{9D8B030D-6E8A-4147-A177-3AD203B41FA5}">
                          <a16:colId xmlns:a16="http://schemas.microsoft.com/office/drawing/2014/main" val="20000"/>
                        </a:ext>
                      </a:extLst>
                    </a:gridCol>
                    <a:gridCol w="1697038">
                      <a:extLst>
                        <a:ext uri="{9D8B030D-6E8A-4147-A177-3AD203B41FA5}">
                          <a16:colId xmlns:a16="http://schemas.microsoft.com/office/drawing/2014/main" val="2395087532"/>
                        </a:ext>
                      </a:extLst>
                    </a:gridCol>
                    <a:gridCol w="1697038">
                      <a:extLst>
                        <a:ext uri="{9D8B030D-6E8A-4147-A177-3AD203B41FA5}">
                          <a16:colId xmlns:a16="http://schemas.microsoft.com/office/drawing/2014/main" val="20001"/>
                        </a:ext>
                      </a:extLst>
                    </a:gridCol>
                    <a:gridCol w="1697038">
                      <a:extLst>
                        <a:ext uri="{9D8B030D-6E8A-4147-A177-3AD203B41FA5}">
                          <a16:colId xmlns:a16="http://schemas.microsoft.com/office/drawing/2014/main" val="3165752410"/>
                        </a:ext>
                      </a:extLst>
                    </a:gridCol>
                    <a:gridCol w="1697038">
                      <a:extLst>
                        <a:ext uri="{9D8B030D-6E8A-4147-A177-3AD203B41FA5}">
                          <a16:colId xmlns:a16="http://schemas.microsoft.com/office/drawing/2014/main" val="20002"/>
                        </a:ext>
                      </a:extLst>
                    </a:gridCol>
                  </a:tblGrid>
                  <a:tr h="518122">
                    <a:tc>
                      <a:txBody>
                        <a:bodyPr/>
                        <a:lstStyle/>
                        <a:p>
                          <a:pPr algn="l"/>
                          <a:r>
                            <a:rPr lang="en-AU" sz="1400" dirty="0"/>
                            <a:t>By the end of Prep</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1</a:t>
                          </a:r>
                          <a:endParaRPr lang="en-AU" sz="14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a:t>
                          </a:r>
                          <a:r>
                            <a:rPr lang="en-AU" sz="1400" dirty="0"/>
                            <a:t>ear 2</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3</a:t>
                          </a:r>
                          <a:endParaRPr lang="en-AU" sz="14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tc>
                      <a:txBody>
                        <a:bodyPr/>
                        <a:lstStyle/>
                        <a:p>
                          <a:pPr algn="l"/>
                          <a:r>
                            <a:rPr lang="en-US" sz="1400" dirty="0"/>
                            <a:t>Year 4</a:t>
                          </a:r>
                          <a:endParaRPr lang="en-AU" sz="1400" dirty="0"/>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94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Numeracy learning continuum</a:t>
                          </a:r>
                        </a:p>
                      </a:txBody>
                      <a:tcPr marL="90542" marR="90542" marT="45701" marB="45701">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effectLst/>
                            </a:rPr>
                            <a:t>Australian Curriculum: Mathematics achievement standard</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0542" marR="90542" marT="45701" marB="45701">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1210120">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that a whole object can be divided into equal parts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lvl="0" indent="0" algn="l" defTabSz="914400" rtl="0" eaLnBrk="1" latinLnBrk="0" hangingPunct="1">
                            <a:lnSpc>
                              <a:spcPct val="110000"/>
                            </a:lnSpc>
                            <a:spcBef>
                              <a:spcPts val="600"/>
                            </a:spcBef>
                            <a:spcAft>
                              <a:spcPts val="0"/>
                            </a:spcAft>
                            <a:buFont typeface="Arial" panose="020B0604020202020204" pitchFamily="34" charset="0"/>
                            <a:buNone/>
                            <a:tabLst>
                              <a:tab pos="228600" algn="l"/>
                              <a:tab pos="457200" algn="l"/>
                            </a:tabLst>
                          </a:pPr>
                          <a:endParaRPr lang="en-AU" sz="1050" kern="1200" dirty="0">
                            <a:solidFill>
                              <a:schemeClr val="dk1"/>
                            </a:solidFill>
                            <a:effectLst/>
                            <a:latin typeface="+mn-lt"/>
                            <a:ea typeface="+mn-ea"/>
                            <a:cs typeface="+mn-cs"/>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divide collections and shapes into halves, quarters and eighths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model and represent unit fractions</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familiar fractions on a </a:t>
                          </a:r>
                          <a:r>
                            <a:rPr lang="en-US" sz="1050" kern="1200" dirty="0">
                              <a:solidFill>
                                <a:schemeClr val="dk1"/>
                              </a:solidFill>
                              <a:effectLst/>
                              <a:latin typeface="+mn-lt"/>
                              <a:ea typeface="+mn-ea"/>
                              <a:cs typeface="+mn-cs"/>
                              <a:hlinkClick r:id="rId4"/>
                            </a:rPr>
                            <a:t>number line</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recognise common equivalent fractions</a:t>
                          </a:r>
                          <a:br>
                            <a:rPr lang="en-US" sz="1050" kern="1200" dirty="0">
                              <a:solidFill>
                                <a:schemeClr val="dk1"/>
                              </a:solidFill>
                              <a:effectLst/>
                              <a:latin typeface="+mn-lt"/>
                              <a:ea typeface="+mn-ea"/>
                              <a:cs typeface="+mn-cs"/>
                            </a:rPr>
                          </a:br>
                          <a:endParaRPr lang="en-US"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65722">
                    <a:tc>
                      <a:txBody>
                        <a:bodyPr/>
                        <a:lstStyle/>
                        <a:p>
                          <a:endParaRPr lang="en-AU" sz="1800" dirty="0">
                            <a:solidFill>
                              <a:schemeClr val="tx2"/>
                            </a:solidFill>
                          </a:endParaRPr>
                        </a:p>
                      </a:txBody>
                      <a:tcPr marL="90542" marR="90542" marT="45701" marB="45701" anchor="ct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gridSpan="4">
                      <a:txBody>
                        <a:bodyPr/>
                        <a:lstStyle/>
                        <a:p>
                          <a:pPr algn="l">
                            <a:lnSpc>
                              <a:spcPct val="110000"/>
                            </a:lnSpc>
                            <a:spcBef>
                              <a:spcPts val="600"/>
                            </a:spcBef>
                            <a:spcAft>
                              <a:spcPts val="0"/>
                            </a:spcAft>
                          </a:pPr>
                          <a:r>
                            <a:rPr lang="en-AU" sz="1100" b="1" dirty="0">
                              <a:effectLst/>
                            </a:rPr>
                            <a:t>Australian Curriculum: Mathematics content descriptions</a:t>
                          </a:r>
                          <a:endParaRPr lang="en-AU"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0542" marR="90542" marT="45701" marB="45701" anchor="ct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85000"/>
                          </a:schemeClr>
                        </a:solidFill>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hMerge="1">
                      <a:txBody>
                        <a:bodyPr/>
                        <a:lstStyle/>
                        <a:p>
                          <a:endParaRPr lang="en-AU" sz="1800" dirty="0">
                            <a:solidFill>
                              <a:schemeClr val="tx2"/>
                            </a:solidFill>
                          </a:endParaRPr>
                        </a:p>
                      </a:txBody>
                      <a:tcPr marL="90542" marR="90542" marT="45701" marB="45701">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1990408">
                    <a:tc>
                      <a:txBody>
                        <a:bodyPr/>
                        <a:lstStyle/>
                        <a:p>
                          <a:endParaRPr lang="en-AU" sz="1800" dirty="0">
                            <a:solidFill>
                              <a:schemeClr val="tx2"/>
                            </a:solidFill>
                          </a:endParaRPr>
                        </a:p>
                      </a:txBody>
                      <a:tcPr>
                        <a:lnL w="12700" cap="flat" cmpd="sng" algn="ctr">
                          <a:solidFill>
                            <a:srgbClr val="B5B5B5"/>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0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describe one-half as one of two equal parts of a whole </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1450" lvl="0" indent="-171450">
                            <a:lnSpc>
                              <a:spcPct val="110000"/>
                            </a:lnSpc>
                            <a:spcBef>
                              <a:spcPts val="600"/>
                            </a:spcBef>
                            <a:spcAft>
                              <a:spcPts val="0"/>
                            </a:spcAft>
                            <a:buFont typeface="Arial" panose="020B0604020202020204" pitchFamily="34" charset="0"/>
                            <a:buChar char="•"/>
                            <a:tabLst>
                              <a:tab pos="228600" algn="l"/>
                              <a:tab pos="457200" algn="l"/>
                            </a:tabLst>
                          </a:pPr>
                          <a:r>
                            <a:rPr lang="en-US" sz="1050" dirty="0">
                              <a:effectLst/>
                            </a:rPr>
                            <a:t>recognise and interpret common uses of halves, quarters and eighths of shapes and collections</a:t>
                          </a:r>
                          <a:endParaRPr lang="en-AU" sz="1050" dirty="0">
                            <a:effectLst/>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US"/>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blipFill>
                          <a:blip r:embed="rId5"/>
                          <a:stretch>
                            <a:fillRect l="-301079" t="-135474" r="-101439" b="-612"/>
                          </a:stretch>
                        </a:blipFill>
                      </a:tcPr>
                    </a:tc>
                    <a:tc>
                      <a:txBody>
                        <a:bodyPr/>
                        <a:lstStyle/>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investigate equivalent fractions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count by quarters halves and thirds, including with mixed numerals</a:t>
                          </a:r>
                          <a:endParaRPr lang="en-AU" sz="1050" kern="1200" dirty="0">
                            <a:solidFill>
                              <a:schemeClr val="dk1"/>
                            </a:solidFill>
                            <a:effectLst/>
                            <a:latin typeface="+mn-lt"/>
                            <a:ea typeface="+mn-ea"/>
                            <a:cs typeface="+mn-cs"/>
                          </a:endParaRPr>
                        </a:p>
                        <a:p>
                          <a:pPr marL="171450" lvl="0" indent="-171450" algn="l" defTabSz="914400" rtl="0" eaLnBrk="1" latinLnBrk="0" hangingPunct="1">
                            <a:lnSpc>
                              <a:spcPct val="110000"/>
                            </a:lnSpc>
                            <a:spcBef>
                              <a:spcPts val="600"/>
                            </a:spcBef>
                            <a:spcAft>
                              <a:spcPts val="0"/>
                            </a:spcAft>
                            <a:buFont typeface="Arial" panose="020B0604020202020204" pitchFamily="34" charset="0"/>
                            <a:buChar char="•"/>
                            <a:tabLst>
                              <a:tab pos="228600" algn="l"/>
                              <a:tab pos="457200" algn="l"/>
                            </a:tabLst>
                          </a:pPr>
                          <a:r>
                            <a:rPr lang="en-US" sz="1050" kern="1200" dirty="0">
                              <a:solidFill>
                                <a:schemeClr val="dk1"/>
                              </a:solidFill>
                              <a:effectLst/>
                              <a:latin typeface="+mn-lt"/>
                              <a:ea typeface="+mn-ea"/>
                              <a:cs typeface="+mn-cs"/>
                            </a:rPr>
                            <a:t>locate and represent these fractions on a </a:t>
                          </a:r>
                          <a:r>
                            <a:rPr lang="en-US" sz="1050" b="1" kern="1200" dirty="0">
                              <a:solidFill>
                                <a:schemeClr val="dk1"/>
                              </a:solidFill>
                              <a:effectLst/>
                              <a:latin typeface="+mn-lt"/>
                              <a:ea typeface="+mn-ea"/>
                              <a:cs typeface="+mn-cs"/>
                              <a:hlinkClick r:id="rId4"/>
                            </a:rPr>
                            <a:t>number line</a:t>
                          </a:r>
                          <a:br>
                            <a:rPr lang="en-US" sz="1050" kern="1200" dirty="0">
                              <a:solidFill>
                                <a:schemeClr val="dk1"/>
                              </a:solidFill>
                              <a:effectLst/>
                              <a:latin typeface="+mn-lt"/>
                              <a:ea typeface="+mn-ea"/>
                              <a:cs typeface="+mn-cs"/>
                            </a:rPr>
                          </a:br>
                          <a:r>
                            <a:rPr lang="en-US" sz="1050" kern="1200" dirty="0">
                              <a:solidFill>
                                <a:schemeClr val="dk1"/>
                              </a:solidFill>
                              <a:effectLst/>
                              <a:latin typeface="+mn-lt"/>
                              <a:ea typeface="+mn-ea"/>
                              <a:cs typeface="+mn-cs"/>
                            </a:rPr>
                            <a:t> </a:t>
                          </a:r>
                          <a:endParaRPr lang="en-AU" sz="1050" kern="1200" dirty="0">
                            <a:solidFill>
                              <a:schemeClr val="dk1"/>
                            </a:solidFill>
                            <a:effectLst/>
                            <a:latin typeface="+mn-lt"/>
                            <a:ea typeface="+mn-ea"/>
                            <a:cs typeface="+mn-cs"/>
                          </a:endParaRPr>
                        </a:p>
                      </a:txBody>
                      <a:tcP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673935535"/>
                      </a:ext>
                    </a:extLst>
                  </a:tr>
                </a:tbl>
              </a:graphicData>
            </a:graphic>
          </p:graphicFrame>
        </mc:Fallback>
      </mc:AlternateContent>
      <p:sp>
        <p:nvSpPr>
          <p:cNvPr id="6" name="Title 1">
            <a:extLst>
              <a:ext uri="{FF2B5EF4-FFF2-40B4-BE49-F238E27FC236}">
                <a16:creationId xmlns:a16="http://schemas.microsoft.com/office/drawing/2014/main" id="{E24DC0FF-77D5-4F7D-B3A7-0340A5615BB3}"/>
              </a:ext>
            </a:extLst>
          </p:cNvPr>
          <p:cNvSpPr txBox="1">
            <a:spLocks/>
          </p:cNvSpPr>
          <p:nvPr/>
        </p:nvSpPr>
        <p:spPr bwMode="auto">
          <a:xfrm>
            <a:off x="293597" y="6021288"/>
            <a:ext cx="8640960" cy="21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AU" sz="900" dirty="0">
                <a:solidFill>
                  <a:schemeClr val="tx1"/>
                </a:solidFill>
                <a:latin typeface="+mn-lt"/>
              </a:rPr>
              <a:t>Adapted from ACARA 2020</a:t>
            </a:r>
          </a:p>
        </p:txBody>
      </p:sp>
    </p:spTree>
    <p:extLst>
      <p:ext uri="{BB962C8B-B14F-4D97-AF65-F5344CB8AC3E}">
        <p14:creationId xmlns:p14="http://schemas.microsoft.com/office/powerpoint/2010/main" val="397721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3BF0-EF0F-468B-98F8-6C7502B37BAD}"/>
              </a:ext>
            </a:extLst>
          </p:cNvPr>
          <p:cNvSpPr>
            <a:spLocks noGrp="1"/>
          </p:cNvSpPr>
          <p:nvPr>
            <p:ph type="title"/>
          </p:nvPr>
        </p:nvSpPr>
        <p:spPr/>
        <p:txBody>
          <a:bodyPr/>
          <a:lstStyle/>
          <a:p>
            <a:r>
              <a:rPr lang="en-US" dirty="0"/>
              <a:t>Fractions on a number line</a:t>
            </a:r>
            <a:endParaRPr lang="en-AU" dirty="0"/>
          </a:p>
        </p:txBody>
      </p:sp>
      <p:sp>
        <p:nvSpPr>
          <p:cNvPr id="3" name="Content Placeholder 2">
            <a:extLst>
              <a:ext uri="{FF2B5EF4-FFF2-40B4-BE49-F238E27FC236}">
                <a16:creationId xmlns:a16="http://schemas.microsoft.com/office/drawing/2014/main" id="{27A1DE55-C841-454F-93A9-1B8D1F89BCB3}"/>
              </a:ext>
            </a:extLst>
          </p:cNvPr>
          <p:cNvSpPr>
            <a:spLocks noGrp="1"/>
          </p:cNvSpPr>
          <p:nvPr>
            <p:ph idx="1"/>
          </p:nvPr>
        </p:nvSpPr>
        <p:spPr>
          <a:xfrm>
            <a:off x="323850" y="986400"/>
            <a:ext cx="8485188" cy="3594728"/>
          </a:xfrm>
        </p:spPr>
        <p:txBody>
          <a:bodyPr/>
          <a:lstStyle/>
          <a:p>
            <a:pPr marL="0" indent="0"/>
            <a:r>
              <a:rPr lang="en-US" sz="2200" dirty="0"/>
              <a:t>Thinking of a fraction as a number on a number line is critical for developing fraction sense.</a:t>
            </a:r>
            <a:br>
              <a:rPr lang="en-US" sz="2200" dirty="0"/>
            </a:br>
            <a:r>
              <a:rPr lang="en-US" sz="2200" dirty="0"/>
              <a:t> </a:t>
            </a:r>
          </a:p>
          <a:p>
            <a:pPr marL="0" indent="0"/>
            <a:r>
              <a:rPr lang="en-US" sz="2200" dirty="0"/>
              <a:t>Incorporating the use of the number line supports students in:</a:t>
            </a:r>
          </a:p>
          <a:p>
            <a:pPr marL="457200" lvl="0" indent="-457200" eaLnBrk="1" hangingPunct="1">
              <a:lnSpc>
                <a:spcPct val="110000"/>
              </a:lnSpc>
              <a:spcBef>
                <a:spcPts val="600"/>
              </a:spcBef>
              <a:spcAft>
                <a:spcPts val="0"/>
              </a:spcAft>
              <a:buFont typeface="Arial" panose="020B0604020202020204" pitchFamily="34" charset="0"/>
              <a:buChar char="•"/>
              <a:tabLst>
                <a:tab pos="228600" algn="l"/>
                <a:tab pos="457200" algn="l"/>
              </a:tabLst>
            </a:pPr>
            <a:r>
              <a:rPr lang="en-US" sz="2200" dirty="0"/>
              <a:t>locating and representing fractions</a:t>
            </a:r>
          </a:p>
          <a:p>
            <a:pPr marL="457200" lvl="0" indent="-457200" eaLnBrk="1" hangingPunct="1">
              <a:lnSpc>
                <a:spcPct val="110000"/>
              </a:lnSpc>
              <a:spcBef>
                <a:spcPts val="600"/>
              </a:spcBef>
              <a:spcAft>
                <a:spcPts val="0"/>
              </a:spcAft>
              <a:buFont typeface="Arial" panose="020B0604020202020204" pitchFamily="34" charset="0"/>
              <a:buChar char="•"/>
              <a:tabLst>
                <a:tab pos="228600" algn="l"/>
                <a:tab pos="457200" algn="l"/>
              </a:tabLst>
            </a:pPr>
            <a:r>
              <a:rPr lang="en-US" sz="2200" kern="1200" dirty="0">
                <a:solidFill>
                  <a:schemeClr val="dk1"/>
                </a:solidFill>
              </a:rPr>
              <a:t>recognising common equivalent fractions</a:t>
            </a:r>
          </a:p>
          <a:p>
            <a:pPr marL="457200" lvl="0" indent="-457200" eaLnBrk="1" hangingPunct="1">
              <a:lnSpc>
                <a:spcPct val="110000"/>
              </a:lnSpc>
              <a:spcBef>
                <a:spcPts val="600"/>
              </a:spcBef>
              <a:spcAft>
                <a:spcPts val="0"/>
              </a:spcAft>
              <a:buFont typeface="Arial" panose="020B0604020202020204" pitchFamily="34" charset="0"/>
              <a:buChar char="•"/>
              <a:tabLst>
                <a:tab pos="228600" algn="l"/>
                <a:tab pos="457200" algn="l"/>
              </a:tabLst>
            </a:pPr>
            <a:r>
              <a:rPr lang="en-US" sz="2200" kern="1200" dirty="0">
                <a:solidFill>
                  <a:schemeClr val="dk1"/>
                </a:solidFill>
              </a:rPr>
              <a:t>counting by fractions, including counting with mixed numerals.</a:t>
            </a:r>
            <a:endParaRPr lang="en-AU" sz="2200" kern="1200" dirty="0">
              <a:solidFill>
                <a:schemeClr val="dk1"/>
              </a:solidFill>
            </a:endParaRPr>
          </a:p>
        </p:txBody>
      </p:sp>
    </p:spTree>
    <p:extLst>
      <p:ext uri="{BB962C8B-B14F-4D97-AF65-F5344CB8AC3E}">
        <p14:creationId xmlns:p14="http://schemas.microsoft.com/office/powerpoint/2010/main" val="124968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F4E7-C6D1-4F93-960B-C8FACEA2A6CA}"/>
              </a:ext>
            </a:extLst>
          </p:cNvPr>
          <p:cNvSpPr>
            <a:spLocks noGrp="1"/>
          </p:cNvSpPr>
          <p:nvPr>
            <p:ph type="title"/>
          </p:nvPr>
        </p:nvSpPr>
        <p:spPr/>
        <p:txBody>
          <a:bodyPr/>
          <a:lstStyle/>
          <a:p>
            <a:r>
              <a:rPr lang="en-US" dirty="0"/>
              <a:t>Fractions between 0 and 1</a:t>
            </a:r>
            <a:endParaRPr lang="en-AU"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AB6E7F-9735-4372-B3AF-9D98D7CF1ED6}"/>
                  </a:ext>
                </a:extLst>
              </p:cNvPr>
              <p:cNvSpPr txBox="1"/>
              <p:nvPr/>
            </p:nvSpPr>
            <p:spPr>
              <a:xfrm>
                <a:off x="1673758" y="3140968"/>
                <a:ext cx="5796483" cy="1258486"/>
              </a:xfrm>
              <a:prstGeom prst="rect">
                <a:avLst/>
              </a:prstGeom>
              <a:solidFill>
                <a:srgbClr val="C8DDF2"/>
              </a:solidFill>
              <a:ln w="28575">
                <a:solidFill>
                  <a:srgbClr val="91BCE4"/>
                </a:solidFill>
              </a:ln>
            </p:spPr>
            <p:txBody>
              <a:bodyPr wrap="square" rtlCol="0">
                <a:spAutoFit/>
              </a:bodyPr>
              <a:lstStyle/>
              <a:p>
                <a:r>
                  <a:rPr lang="en-US" sz="2200" dirty="0"/>
                  <a:t>Year 3 content description: </a:t>
                </a:r>
                <a:r>
                  <a:rPr lang="en-US" sz="2200" dirty="0">
                    <a:solidFill>
                      <a:schemeClr val="dk1"/>
                    </a:solidFill>
                  </a:rPr>
                  <a:t>model and represent unit fractions including  </a:t>
                </a:r>
                <a14:m>
                  <m:oMath xmlns:m="http://schemas.openxmlformats.org/officeDocument/2006/math">
                    <m:f>
                      <m:fPr>
                        <m:ctrlPr>
                          <a:rPr lang="en-US" sz="2200" b="1" i="1" dirty="0">
                            <a:solidFill>
                              <a:schemeClr val="dk1"/>
                            </a:solidFill>
                            <a:latin typeface="Cambria Math" panose="02040503050406030204" pitchFamily="18" charset="0"/>
                          </a:rPr>
                        </m:ctrlPr>
                      </m:fPr>
                      <m:num>
                        <m:r>
                          <a:rPr lang="en-US" sz="2200" b="1" i="1" dirty="0">
                            <a:solidFill>
                              <a:schemeClr val="dk1"/>
                            </a:solidFill>
                            <a:latin typeface="Cambria Math" panose="02040503050406030204" pitchFamily="18" charset="0"/>
                          </a:rPr>
                          <m:t>𝟏</m:t>
                        </m:r>
                      </m:num>
                      <m:den>
                        <m:r>
                          <a:rPr lang="en-US" sz="2200" b="1" i="1" dirty="0">
                            <a:solidFill>
                              <a:schemeClr val="dk1"/>
                            </a:solidFill>
                            <a:latin typeface="Cambria Math" panose="02040503050406030204" pitchFamily="18" charset="0"/>
                          </a:rPr>
                          <m:t>𝟐</m:t>
                        </m:r>
                      </m:den>
                    </m:f>
                    <m:r>
                      <a:rPr lang="en-US" sz="2200" b="1" i="1" dirty="0">
                        <a:solidFill>
                          <a:schemeClr val="dk1"/>
                        </a:solidFill>
                        <a:latin typeface="Cambria Math" panose="02040503050406030204" pitchFamily="18" charset="0"/>
                      </a:rPr>
                      <m:t>,   </m:t>
                    </m:r>
                    <m:f>
                      <m:fPr>
                        <m:ctrlPr>
                          <a:rPr lang="en-US" sz="2200" b="1" i="1">
                            <a:solidFill>
                              <a:schemeClr val="dk1"/>
                            </a:solidFill>
                            <a:latin typeface="Cambria Math" panose="02040503050406030204" pitchFamily="18" charset="0"/>
                          </a:rPr>
                        </m:ctrlPr>
                      </m:fPr>
                      <m:num>
                        <m:r>
                          <a:rPr lang="en-US" sz="2200" b="1" i="1">
                            <a:solidFill>
                              <a:schemeClr val="dk1"/>
                            </a:solidFill>
                            <a:latin typeface="Cambria Math" panose="02040503050406030204" pitchFamily="18" charset="0"/>
                          </a:rPr>
                          <m:t>𝟏</m:t>
                        </m:r>
                      </m:num>
                      <m:den>
                        <m:r>
                          <a:rPr lang="en-US" sz="2200" b="1" i="1">
                            <a:solidFill>
                              <a:schemeClr val="dk1"/>
                            </a:solidFill>
                            <a:latin typeface="Cambria Math" panose="02040503050406030204" pitchFamily="18" charset="0"/>
                          </a:rPr>
                          <m:t>𝟒</m:t>
                        </m:r>
                      </m:den>
                    </m:f>
                    <m:r>
                      <a:rPr lang="en-US" sz="2200" b="1" i="1">
                        <a:solidFill>
                          <a:schemeClr val="dk1"/>
                        </a:solidFill>
                        <a:latin typeface="Cambria Math" panose="02040503050406030204" pitchFamily="18" charset="0"/>
                      </a:rPr>
                      <m:t>,  </m:t>
                    </m:r>
                    <m:f>
                      <m:fPr>
                        <m:ctrlPr>
                          <a:rPr lang="en-US" sz="2200" b="1" i="1">
                            <a:solidFill>
                              <a:schemeClr val="dk1"/>
                            </a:solidFill>
                            <a:latin typeface="Cambria Math" panose="02040503050406030204" pitchFamily="18" charset="0"/>
                          </a:rPr>
                        </m:ctrlPr>
                      </m:fPr>
                      <m:num>
                        <m:r>
                          <a:rPr lang="en-US" sz="2200" b="1" i="1">
                            <a:solidFill>
                              <a:schemeClr val="dk1"/>
                            </a:solidFill>
                            <a:latin typeface="Cambria Math" panose="02040503050406030204" pitchFamily="18" charset="0"/>
                          </a:rPr>
                          <m:t>𝟏</m:t>
                        </m:r>
                      </m:num>
                      <m:den>
                        <m:r>
                          <a:rPr lang="en-US" sz="2200" b="1" i="1">
                            <a:solidFill>
                              <a:schemeClr val="dk1"/>
                            </a:solidFill>
                            <a:latin typeface="Cambria Math" panose="02040503050406030204" pitchFamily="18" charset="0"/>
                          </a:rPr>
                          <m:t>𝟑</m:t>
                        </m:r>
                      </m:den>
                    </m:f>
                    <m:r>
                      <a:rPr lang="en-US" sz="2200" b="1" i="1">
                        <a:solidFill>
                          <a:schemeClr val="dk1"/>
                        </a:solidFill>
                        <a:latin typeface="Cambria Math" panose="02040503050406030204" pitchFamily="18" charset="0"/>
                      </a:rPr>
                      <m:t>,  </m:t>
                    </m:r>
                    <m:f>
                      <m:fPr>
                        <m:ctrlPr>
                          <a:rPr lang="en-US" sz="2200" b="1" i="1">
                            <a:solidFill>
                              <a:schemeClr val="dk1"/>
                            </a:solidFill>
                            <a:latin typeface="Cambria Math" panose="02040503050406030204" pitchFamily="18" charset="0"/>
                          </a:rPr>
                        </m:ctrlPr>
                      </m:fPr>
                      <m:num>
                        <m:r>
                          <a:rPr lang="en-US" sz="2200" b="1" i="1">
                            <a:solidFill>
                              <a:schemeClr val="dk1"/>
                            </a:solidFill>
                            <a:latin typeface="Cambria Math" panose="02040503050406030204" pitchFamily="18" charset="0"/>
                          </a:rPr>
                          <m:t>𝟏</m:t>
                        </m:r>
                      </m:num>
                      <m:den>
                        <m:r>
                          <a:rPr lang="en-US" sz="2200" b="1" i="1">
                            <a:solidFill>
                              <a:schemeClr val="dk1"/>
                            </a:solidFill>
                            <a:latin typeface="Cambria Math" panose="02040503050406030204" pitchFamily="18" charset="0"/>
                          </a:rPr>
                          <m:t>𝟓</m:t>
                        </m:r>
                      </m:den>
                    </m:f>
                  </m:oMath>
                </a14:m>
                <a:r>
                  <a:rPr lang="en-US" sz="2200" b="1" dirty="0">
                    <a:solidFill>
                      <a:schemeClr val="dk1"/>
                    </a:solidFill>
                  </a:rPr>
                  <a:t>  </a:t>
                </a:r>
                <a:r>
                  <a:rPr lang="en-US" sz="2200" dirty="0">
                    <a:solidFill>
                      <a:schemeClr val="dk1"/>
                    </a:solidFill>
                  </a:rPr>
                  <a:t>and their multiples to complete a whole.</a:t>
                </a:r>
                <a:endParaRPr lang="en-US" sz="2200" dirty="0"/>
              </a:p>
            </p:txBody>
          </p:sp>
        </mc:Choice>
        <mc:Fallback xmlns="">
          <p:sp>
            <p:nvSpPr>
              <p:cNvPr id="4" name="TextBox 3">
                <a:extLst>
                  <a:ext uri="{FF2B5EF4-FFF2-40B4-BE49-F238E27FC236}">
                    <a16:creationId xmlns:a16="http://schemas.microsoft.com/office/drawing/2014/main" id="{E0AB6E7F-9735-4372-B3AF-9D98D7CF1ED6}"/>
                  </a:ext>
                </a:extLst>
              </p:cNvPr>
              <p:cNvSpPr txBox="1">
                <a:spLocks noRot="1" noChangeAspect="1" noMove="1" noResize="1" noEditPoints="1" noAdjustHandles="1" noChangeArrowheads="1" noChangeShapeType="1" noTextEdit="1"/>
              </p:cNvSpPr>
              <p:nvPr/>
            </p:nvSpPr>
            <p:spPr>
              <a:xfrm>
                <a:off x="1673758" y="3140968"/>
                <a:ext cx="5796483" cy="1258486"/>
              </a:xfrm>
              <a:prstGeom prst="rect">
                <a:avLst/>
              </a:prstGeom>
              <a:blipFill>
                <a:blip r:embed="rId3"/>
                <a:stretch>
                  <a:fillRect l="-1152" t="-1415" b="-7547"/>
                </a:stretch>
              </a:blipFill>
              <a:ln w="28575">
                <a:solidFill>
                  <a:srgbClr val="91BCE4"/>
                </a:solidFill>
              </a:ln>
            </p:spPr>
            <p:txBody>
              <a:bodyPr/>
              <a:lstStyle/>
              <a:p>
                <a:r>
                  <a:rPr lang="en-AU">
                    <a:noFill/>
                  </a:rPr>
                  <a:t> </a:t>
                </a:r>
              </a:p>
            </p:txBody>
          </p:sp>
        </mc:Fallback>
      </mc:AlternateContent>
      <p:sp>
        <p:nvSpPr>
          <p:cNvPr id="3" name="TextBox 2">
            <a:extLst>
              <a:ext uri="{FF2B5EF4-FFF2-40B4-BE49-F238E27FC236}">
                <a16:creationId xmlns:a16="http://schemas.microsoft.com/office/drawing/2014/main" id="{FE1256C0-F226-4DF2-9601-97D7CE2C28D8}"/>
              </a:ext>
            </a:extLst>
          </p:cNvPr>
          <p:cNvSpPr txBox="1"/>
          <p:nvPr/>
        </p:nvSpPr>
        <p:spPr>
          <a:xfrm>
            <a:off x="323850" y="980728"/>
            <a:ext cx="8496300" cy="1107996"/>
          </a:xfrm>
          <a:prstGeom prst="rect">
            <a:avLst/>
          </a:prstGeom>
          <a:noFill/>
        </p:spPr>
        <p:txBody>
          <a:bodyPr wrap="square" rtlCol="0">
            <a:spAutoFit/>
          </a:bodyPr>
          <a:lstStyle/>
          <a:p>
            <a:r>
              <a:rPr lang="en-US" sz="2200" dirty="0"/>
              <a:t>Initially the focus of teaching and learning activities is on the fractions between 0 and 1, as reflected in the Year 3 </a:t>
            </a:r>
            <a:br>
              <a:rPr lang="en-US" sz="2200" dirty="0"/>
            </a:br>
            <a:r>
              <a:rPr lang="en-US" sz="2200" dirty="0"/>
              <a:t>content descriptions.</a:t>
            </a:r>
          </a:p>
        </p:txBody>
      </p:sp>
    </p:spTree>
    <p:extLst>
      <p:ext uri="{BB962C8B-B14F-4D97-AF65-F5344CB8AC3E}">
        <p14:creationId xmlns:p14="http://schemas.microsoft.com/office/powerpoint/2010/main" val="332369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introduction</a:t>
            </a:r>
            <a:endParaRPr lang="en-AU" dirty="0"/>
          </a:p>
        </p:txBody>
      </p:sp>
      <p:pic>
        <p:nvPicPr>
          <p:cNvPr id="11" name="Picture 10">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97551" y="2492896"/>
            <a:ext cx="4760552" cy="2723629"/>
          </a:xfrm>
          <a:prstGeom prst="rect">
            <a:avLst/>
          </a:prstGeom>
          <a:ln>
            <a:solidFill>
              <a:schemeClr val="bg2"/>
            </a:solidFill>
          </a:ln>
          <a:effectLst>
            <a:outerShdw blurRad="50800" dist="38100" dir="2700000" algn="tl" rotWithShape="0">
              <a:schemeClr val="bg2">
                <a:alpha val="40000"/>
              </a:schemeClr>
            </a:outerShdw>
          </a:effectLst>
        </p:spPr>
      </p:pic>
      <p:sp>
        <p:nvSpPr>
          <p:cNvPr id="3" name="TextBox 2">
            <a:extLst>
              <a:ext uri="{FF2B5EF4-FFF2-40B4-BE49-F238E27FC236}">
                <a16:creationId xmlns:a16="http://schemas.microsoft.com/office/drawing/2014/main" id="{6F69203A-764F-44C3-B154-5AA8E1803F3F}"/>
              </a:ext>
            </a:extLst>
          </p:cNvPr>
          <p:cNvSpPr txBox="1"/>
          <p:nvPr/>
        </p:nvSpPr>
        <p:spPr>
          <a:xfrm>
            <a:off x="323850" y="1556792"/>
            <a:ext cx="8352606" cy="1323439"/>
          </a:xfrm>
          <a:prstGeom prst="rect">
            <a:avLst/>
          </a:prstGeom>
          <a:noFill/>
        </p:spPr>
        <p:txBody>
          <a:bodyPr wrap="square" rtlCol="0">
            <a:spAutoFit/>
          </a:bodyPr>
          <a:lstStyle/>
          <a:p>
            <a:r>
              <a:rPr lang="en-US" sz="2200" dirty="0"/>
              <a:t>Help students to develop understanding of fractions as numbers by making connections to what they already know about fractions.</a:t>
            </a:r>
          </a:p>
          <a:p>
            <a:endParaRPr lang="en-AU" sz="2400" dirty="0"/>
          </a:p>
        </p:txBody>
      </p:sp>
      <p:sp>
        <p:nvSpPr>
          <p:cNvPr id="12" name="Rectangle 11">
            <a:hlinkClick r:id="rId4"/>
            <a:extLst>
              <a:ext uri="{FF2B5EF4-FFF2-40B4-BE49-F238E27FC236}">
                <a16:creationId xmlns:a16="http://schemas.microsoft.com/office/drawing/2014/main" id="{D9C25683-BDC7-404F-9335-BA585153D674}"/>
              </a:ext>
            </a:extLst>
          </p:cNvPr>
          <p:cNvSpPr/>
          <p:nvPr/>
        </p:nvSpPr>
        <p:spPr>
          <a:xfrm>
            <a:off x="2555776" y="5445224"/>
            <a:ext cx="4212593" cy="430887"/>
          </a:xfrm>
          <a:prstGeom prst="rect">
            <a:avLst/>
          </a:prstGeom>
          <a:solidFill>
            <a:srgbClr val="C8DDF2"/>
          </a:solidFill>
          <a:ln w="28575">
            <a:solidFill>
              <a:srgbClr val="91BCE4"/>
            </a:solidFill>
          </a:ln>
        </p:spPr>
        <p:txBody>
          <a:bodyPr wrap="square">
            <a:spAutoFit/>
          </a:bodyPr>
          <a:lstStyle/>
          <a:p>
            <a:pPr algn="ctr">
              <a:spcBef>
                <a:spcPts val="300"/>
              </a:spcBef>
            </a:pPr>
            <a:r>
              <a:rPr lang="en-US" sz="2200" i="1" dirty="0"/>
              <a:t>Creating a fraction number line</a:t>
            </a:r>
            <a:endParaRPr lang="en-AU" sz="2200" dirty="0"/>
          </a:p>
        </p:txBody>
      </p:sp>
      <p:sp>
        <p:nvSpPr>
          <p:cNvPr id="7" name="Rectangle 6">
            <a:extLst>
              <a:ext uri="{FF2B5EF4-FFF2-40B4-BE49-F238E27FC236}">
                <a16:creationId xmlns:a16="http://schemas.microsoft.com/office/drawing/2014/main" id="{2CD8D05C-8914-454A-845F-028EB33E29EE}"/>
              </a:ext>
            </a:extLst>
          </p:cNvPr>
          <p:cNvSpPr/>
          <p:nvPr/>
        </p:nvSpPr>
        <p:spPr>
          <a:xfrm>
            <a:off x="251520" y="836712"/>
            <a:ext cx="3841116" cy="523220"/>
          </a:xfrm>
          <a:prstGeom prst="rect">
            <a:avLst/>
          </a:prstGeom>
        </p:spPr>
        <p:txBody>
          <a:bodyPr wrap="none">
            <a:spAutoFit/>
          </a:bodyPr>
          <a:lstStyle/>
          <a:p>
            <a:r>
              <a:rPr lang="en-US" sz="2800" b="1" dirty="0">
                <a:solidFill>
                  <a:schemeClr val="bg1">
                    <a:lumMod val="50000"/>
                  </a:schemeClr>
                </a:solidFill>
              </a:rPr>
              <a:t>Bridging experiences</a:t>
            </a:r>
            <a:endParaRPr lang="en-AU" sz="2800" b="1" dirty="0">
              <a:solidFill>
                <a:schemeClr val="bg1">
                  <a:lumMod val="50000"/>
                </a:schemeClr>
              </a:solidFill>
            </a:endParaRPr>
          </a:p>
        </p:txBody>
      </p:sp>
    </p:spTree>
    <p:custDataLst>
      <p:tags r:id="rId1"/>
    </p:custDataLst>
    <p:extLst>
      <p:ext uri="{BB962C8B-B14F-4D97-AF65-F5344CB8AC3E}">
        <p14:creationId xmlns:p14="http://schemas.microsoft.com/office/powerpoint/2010/main" val="159335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3891-F3B4-4820-977B-0F851436D3D2}"/>
              </a:ext>
            </a:extLst>
          </p:cNvPr>
          <p:cNvSpPr>
            <a:spLocks noGrp="1"/>
          </p:cNvSpPr>
          <p:nvPr>
            <p:ph type="title"/>
          </p:nvPr>
        </p:nvSpPr>
        <p:spPr/>
        <p:txBody>
          <a:bodyPr/>
          <a:lstStyle/>
          <a:p>
            <a:pPr>
              <a:spcBef>
                <a:spcPts val="600"/>
              </a:spcBef>
              <a:spcAft>
                <a:spcPts val="600"/>
              </a:spcAft>
            </a:pPr>
            <a:r>
              <a:rPr lang="en-US" dirty="0"/>
              <a:t>Sequence of introduction</a:t>
            </a:r>
            <a:br>
              <a:rPr lang="en-US" dirty="0"/>
            </a:br>
            <a:br>
              <a:rPr lang="en-AU" dirty="0"/>
            </a:br>
            <a:endParaRPr lang="en-AU" dirty="0"/>
          </a:p>
        </p:txBody>
      </p:sp>
      <p:sp>
        <p:nvSpPr>
          <p:cNvPr id="3" name="Content Placeholder 2">
            <a:extLst>
              <a:ext uri="{FF2B5EF4-FFF2-40B4-BE49-F238E27FC236}">
                <a16:creationId xmlns:a16="http://schemas.microsoft.com/office/drawing/2014/main" id="{EE3CF2CC-4BC5-4046-AA38-6FFECED7AC47}"/>
              </a:ext>
            </a:extLst>
          </p:cNvPr>
          <p:cNvSpPr>
            <a:spLocks noGrp="1"/>
          </p:cNvSpPr>
          <p:nvPr>
            <p:ph idx="1"/>
          </p:nvPr>
        </p:nvSpPr>
        <p:spPr>
          <a:xfrm>
            <a:off x="323850" y="1359932"/>
            <a:ext cx="8485188" cy="5040000"/>
          </a:xfrm>
        </p:spPr>
        <p:txBody>
          <a:bodyPr/>
          <a:lstStyle/>
          <a:p>
            <a:pPr marL="0" indent="0">
              <a:lnSpc>
                <a:spcPct val="100000"/>
              </a:lnSpc>
              <a:buNone/>
            </a:pPr>
            <a:endParaRPr lang="en-US" i="1" dirty="0">
              <a:solidFill>
                <a:srgbClr val="0F1E50"/>
              </a:solidFill>
            </a:endParaRPr>
          </a:p>
          <a:p>
            <a:pPr marL="0" indent="0">
              <a:lnSpc>
                <a:spcPct val="100000"/>
              </a:lnSpc>
              <a:buNone/>
            </a:pPr>
            <a:r>
              <a:rPr lang="en-US" sz="2200" dirty="0">
                <a:solidFill>
                  <a:schemeClr val="tx1"/>
                </a:solidFill>
              </a:rPr>
              <a:t>‘The “fraction as a measure” idea is best demonstrated using a linear model. The measure model supports the understanding </a:t>
            </a:r>
            <a:br>
              <a:rPr lang="en-US" sz="2200" dirty="0">
                <a:solidFill>
                  <a:schemeClr val="tx1"/>
                </a:solidFill>
              </a:rPr>
            </a:br>
            <a:r>
              <a:rPr lang="en-US" sz="2200" dirty="0">
                <a:solidFill>
                  <a:schemeClr val="tx1"/>
                </a:solidFill>
              </a:rPr>
              <a:t>that a fraction is a number, with a position on a number line.’ </a:t>
            </a:r>
          </a:p>
          <a:p>
            <a:r>
              <a:rPr lang="en-US" sz="900" b="1" dirty="0"/>
              <a:t>Way, J n.d. </a:t>
            </a:r>
            <a:endParaRPr lang="en-US" sz="900" b="1" dirty="0">
              <a:solidFill>
                <a:schemeClr val="tx1"/>
              </a:solidFill>
            </a:endParaRPr>
          </a:p>
          <a:p>
            <a:pPr marL="0" indent="0">
              <a:lnSpc>
                <a:spcPct val="100000"/>
              </a:lnSpc>
              <a:buNone/>
            </a:pPr>
            <a:endParaRPr lang="en-US" i="1" dirty="0">
              <a:solidFill>
                <a:schemeClr val="tx1"/>
              </a:solidFill>
            </a:endParaRPr>
          </a:p>
          <a:p>
            <a:pPr marL="0" indent="0">
              <a:lnSpc>
                <a:spcPct val="100000"/>
              </a:lnSpc>
              <a:buNone/>
            </a:pPr>
            <a:endParaRPr lang="en-US" sz="2400" b="1" dirty="0">
              <a:solidFill>
                <a:schemeClr val="tx1"/>
              </a:solidFill>
            </a:endParaRPr>
          </a:p>
          <a:p>
            <a:pPr marL="0" indent="0">
              <a:lnSpc>
                <a:spcPct val="100000"/>
              </a:lnSpc>
              <a:buNone/>
            </a:pPr>
            <a:endParaRPr lang="en-US" sz="2400" b="1" dirty="0">
              <a:solidFill>
                <a:schemeClr val="tx1"/>
              </a:solidFill>
            </a:endParaRPr>
          </a:p>
          <a:p>
            <a:pPr marL="0" indent="0">
              <a:lnSpc>
                <a:spcPct val="100000"/>
              </a:lnSpc>
              <a:buNone/>
            </a:pPr>
            <a:endParaRPr lang="en-US" sz="2400" b="1" dirty="0">
              <a:solidFill>
                <a:schemeClr val="tx1"/>
              </a:solidFill>
            </a:endParaRPr>
          </a:p>
          <a:p>
            <a:pPr marL="0" indent="0">
              <a:lnSpc>
                <a:spcPct val="100000"/>
              </a:lnSpc>
              <a:buNone/>
            </a:pPr>
            <a:endParaRPr lang="en-US" sz="2400" b="1" dirty="0">
              <a:solidFill>
                <a:schemeClr val="tx1"/>
              </a:solidFill>
            </a:endParaRPr>
          </a:p>
          <a:p>
            <a:endParaRPr lang="en-US" sz="900" dirty="0"/>
          </a:p>
          <a:p>
            <a:endParaRPr lang="en-AU" dirty="0"/>
          </a:p>
        </p:txBody>
      </p:sp>
      <p:sp>
        <p:nvSpPr>
          <p:cNvPr id="4" name="Rectangle 3">
            <a:extLst>
              <a:ext uri="{FF2B5EF4-FFF2-40B4-BE49-F238E27FC236}">
                <a16:creationId xmlns:a16="http://schemas.microsoft.com/office/drawing/2014/main" id="{0B36508F-5B75-4161-9FAB-E4888D98F031}"/>
              </a:ext>
            </a:extLst>
          </p:cNvPr>
          <p:cNvSpPr/>
          <p:nvPr/>
        </p:nvSpPr>
        <p:spPr>
          <a:xfrm>
            <a:off x="251520" y="836712"/>
            <a:ext cx="3841116" cy="523220"/>
          </a:xfrm>
          <a:prstGeom prst="rect">
            <a:avLst/>
          </a:prstGeom>
        </p:spPr>
        <p:txBody>
          <a:bodyPr wrap="none">
            <a:spAutoFit/>
          </a:bodyPr>
          <a:lstStyle/>
          <a:p>
            <a:r>
              <a:rPr lang="en-US" sz="2800" b="1" dirty="0">
                <a:solidFill>
                  <a:schemeClr val="bg1">
                    <a:lumMod val="50000"/>
                  </a:schemeClr>
                </a:solidFill>
              </a:rPr>
              <a:t>Bridging experiences</a:t>
            </a:r>
            <a:endParaRPr lang="en-AU" sz="2800" b="1" dirty="0">
              <a:solidFill>
                <a:schemeClr val="bg1">
                  <a:lumMod val="50000"/>
                </a:schemeClr>
              </a:solidFill>
            </a:endParaRPr>
          </a:p>
        </p:txBody>
      </p:sp>
    </p:spTree>
    <p:extLst>
      <p:ext uri="{BB962C8B-B14F-4D97-AF65-F5344CB8AC3E}">
        <p14:creationId xmlns:p14="http://schemas.microsoft.com/office/powerpoint/2010/main" val="25363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CBB759-0F08-47D0-970A-317420B4D4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9142" y="2924944"/>
            <a:ext cx="6407194" cy="1551796"/>
          </a:xfrm>
          <a:prstGeom prst="rect">
            <a:avLst/>
          </a:prstGeom>
        </p:spPr>
      </p:pic>
      <p:sp>
        <p:nvSpPr>
          <p:cNvPr id="5" name="Title 4">
            <a:extLst>
              <a:ext uri="{FF2B5EF4-FFF2-40B4-BE49-F238E27FC236}">
                <a16:creationId xmlns:a16="http://schemas.microsoft.com/office/drawing/2014/main" id="{1939A537-3072-4463-ABDA-80CA4DF50D99}"/>
              </a:ext>
            </a:extLst>
          </p:cNvPr>
          <p:cNvSpPr>
            <a:spLocks noGrp="1"/>
          </p:cNvSpPr>
          <p:nvPr>
            <p:ph type="title"/>
          </p:nvPr>
        </p:nvSpPr>
        <p:spPr/>
        <p:txBody>
          <a:bodyPr/>
          <a:lstStyle/>
          <a:p>
            <a:r>
              <a:rPr lang="en-US" dirty="0"/>
              <a:t>Sequence of introduction</a:t>
            </a:r>
            <a:endParaRPr lang="en-AU" dirty="0"/>
          </a:p>
        </p:txBody>
      </p:sp>
      <p:sp>
        <p:nvSpPr>
          <p:cNvPr id="6" name="Content Placeholder 5">
            <a:extLst>
              <a:ext uri="{FF2B5EF4-FFF2-40B4-BE49-F238E27FC236}">
                <a16:creationId xmlns:a16="http://schemas.microsoft.com/office/drawing/2014/main" id="{625DF981-C6A1-41F4-9716-8F361FF21ED8}"/>
              </a:ext>
            </a:extLst>
          </p:cNvPr>
          <p:cNvSpPr>
            <a:spLocks noGrp="1"/>
          </p:cNvSpPr>
          <p:nvPr>
            <p:ph idx="1"/>
          </p:nvPr>
        </p:nvSpPr>
        <p:spPr>
          <a:xfrm>
            <a:off x="323850" y="1628800"/>
            <a:ext cx="8485188" cy="1728192"/>
          </a:xfrm>
        </p:spPr>
        <p:txBody>
          <a:bodyPr/>
          <a:lstStyle/>
          <a:p>
            <a:pPr marL="0" indent="0"/>
            <a:r>
              <a:rPr lang="en-US" sz="2200" dirty="0"/>
              <a:t>Using paper strips as linear representations is an effective way </a:t>
            </a:r>
            <a:br>
              <a:rPr lang="en-US" sz="2200" dirty="0"/>
            </a:br>
            <a:r>
              <a:rPr lang="en-US" sz="2200" dirty="0"/>
              <a:t>to demonstrate the partitioning and placement of fractions on a number line.</a:t>
            </a:r>
            <a:endParaRPr lang="en-AU" sz="2200" dirty="0"/>
          </a:p>
        </p:txBody>
      </p:sp>
      <p:grpSp>
        <p:nvGrpSpPr>
          <p:cNvPr id="2" name="Group 1">
            <a:extLst>
              <a:ext uri="{FF2B5EF4-FFF2-40B4-BE49-F238E27FC236}">
                <a16:creationId xmlns:a16="http://schemas.microsoft.com/office/drawing/2014/main" id="{4BD40CDD-6B94-4826-A3B8-E36F2AEEB25A}"/>
              </a:ext>
            </a:extLst>
          </p:cNvPr>
          <p:cNvGrpSpPr/>
          <p:nvPr/>
        </p:nvGrpSpPr>
        <p:grpSpPr>
          <a:xfrm>
            <a:off x="827584" y="4149080"/>
            <a:ext cx="7372537" cy="1319250"/>
            <a:chOff x="827584" y="4279414"/>
            <a:chExt cx="7372537" cy="1319250"/>
          </a:xfrm>
        </p:grpSpPr>
        <p:grpSp>
          <p:nvGrpSpPr>
            <p:cNvPr id="9" name="Group 8">
              <a:extLst>
                <a:ext uri="{FF2B5EF4-FFF2-40B4-BE49-F238E27FC236}">
                  <a16:creationId xmlns:a16="http://schemas.microsoft.com/office/drawing/2014/main" id="{1D851ED5-3616-416A-8F8C-990FB4A5061C}"/>
                </a:ext>
              </a:extLst>
            </p:cNvPr>
            <p:cNvGrpSpPr/>
            <p:nvPr/>
          </p:nvGrpSpPr>
          <p:grpSpPr>
            <a:xfrm>
              <a:off x="827584" y="4279414"/>
              <a:ext cx="7372537" cy="1295397"/>
              <a:chOff x="1187624" y="3429000"/>
              <a:chExt cx="7012497" cy="1295397"/>
            </a:xfrm>
          </p:grpSpPr>
          <p:pic>
            <p:nvPicPr>
              <p:cNvPr id="10" name="Picture 9">
                <a:extLst>
                  <a:ext uri="{FF2B5EF4-FFF2-40B4-BE49-F238E27FC236}">
                    <a16:creationId xmlns:a16="http://schemas.microsoft.com/office/drawing/2014/main" id="{4A49686D-24C2-4C37-B390-2DB495061B44}"/>
                  </a:ext>
                </a:extLst>
              </p:cNvPr>
              <p:cNvPicPr>
                <a:picLocks noChangeAspect="1"/>
              </p:cNvPicPr>
              <p:nvPr/>
            </p:nvPicPr>
            <p:blipFill>
              <a:blip r:embed="rId4"/>
              <a:stretch>
                <a:fillRect/>
              </a:stretch>
            </p:blipFill>
            <p:spPr>
              <a:xfrm>
                <a:off x="1187624" y="3429000"/>
                <a:ext cx="7012497" cy="684461"/>
              </a:xfrm>
              <a:prstGeom prst="rect">
                <a:avLst/>
              </a:prstGeom>
            </p:spPr>
          </p:pic>
          <p:sp>
            <p:nvSpPr>
              <p:cNvPr id="11" name="TextBox 10">
                <a:extLst>
                  <a:ext uri="{FF2B5EF4-FFF2-40B4-BE49-F238E27FC236}">
                    <a16:creationId xmlns:a16="http://schemas.microsoft.com/office/drawing/2014/main" id="{448C581E-2879-4C1D-B990-21A2CB5FB0D8}"/>
                  </a:ext>
                </a:extLst>
              </p:cNvPr>
              <p:cNvSpPr txBox="1"/>
              <p:nvPr/>
            </p:nvSpPr>
            <p:spPr>
              <a:xfrm>
                <a:off x="1811384" y="4094030"/>
                <a:ext cx="271363" cy="369332"/>
              </a:xfrm>
              <a:prstGeom prst="rect">
                <a:avLst/>
              </a:prstGeom>
              <a:noFill/>
            </p:spPr>
            <p:txBody>
              <a:bodyPr wrap="square" rtlCol="0">
                <a:spAutoFit/>
              </a:bodyPr>
              <a:lstStyle/>
              <a:p>
                <a:r>
                  <a:rPr lang="en-US" b="1" dirty="0"/>
                  <a:t>0</a:t>
                </a:r>
                <a:endParaRPr lang="en-AU"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F59F5A-73F5-4B2C-A23C-2131F5517E16}"/>
                      </a:ext>
                    </a:extLst>
                  </p:cNvPr>
                  <p:cNvSpPr txBox="1"/>
                  <p:nvPr/>
                </p:nvSpPr>
                <p:spPr>
                  <a:xfrm>
                    <a:off x="5809559" y="4113461"/>
                    <a:ext cx="36004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𝟑</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12" name="TextBox 11">
                    <a:extLst>
                      <a:ext uri="{FF2B5EF4-FFF2-40B4-BE49-F238E27FC236}">
                        <a16:creationId xmlns:a16="http://schemas.microsoft.com/office/drawing/2014/main" id="{DDF59F5A-73F5-4B2C-A23C-2131F5517E16}"/>
                      </a:ext>
                    </a:extLst>
                  </p:cNvPr>
                  <p:cNvSpPr txBox="1">
                    <a:spLocks noRot="1" noChangeAspect="1" noMove="1" noResize="1" noEditPoints="1" noAdjustHandles="1" noChangeArrowheads="1" noChangeShapeType="1" noTextEdit="1"/>
                  </p:cNvSpPr>
                  <p:nvPr/>
                </p:nvSpPr>
                <p:spPr>
                  <a:xfrm>
                    <a:off x="5809559" y="4113461"/>
                    <a:ext cx="360040" cy="610936"/>
                  </a:xfrm>
                  <a:prstGeom prst="rect">
                    <a:avLst/>
                  </a:prstGeom>
                  <a:blipFill>
                    <a:blip r:embed="rId5"/>
                    <a:stretch>
                      <a:fillRect/>
                    </a:stretch>
                  </a:blipFill>
                </p:spPr>
                <p:txBody>
                  <a:bodyPr/>
                  <a:lstStyle/>
                  <a:p>
                    <a:r>
                      <a:rPr lang="en-AU">
                        <a:noFill/>
                      </a:rPr>
                      <a:t> </a:t>
                    </a:r>
                  </a:p>
                </p:txBody>
              </p:sp>
            </mc:Fallback>
          </mc:AlternateContent>
          <p:sp>
            <p:nvSpPr>
              <p:cNvPr id="13" name="TextBox 12">
                <a:extLst>
                  <a:ext uri="{FF2B5EF4-FFF2-40B4-BE49-F238E27FC236}">
                    <a16:creationId xmlns:a16="http://schemas.microsoft.com/office/drawing/2014/main" id="{0A46C62D-12A9-4079-96C4-CAB416C60123}"/>
                  </a:ext>
                </a:extLst>
              </p:cNvPr>
              <p:cNvSpPr txBox="1"/>
              <p:nvPr/>
            </p:nvSpPr>
            <p:spPr>
              <a:xfrm>
                <a:off x="7192237" y="4113461"/>
                <a:ext cx="239694" cy="369332"/>
              </a:xfrm>
              <a:prstGeom prst="rect">
                <a:avLst/>
              </a:prstGeom>
              <a:noFill/>
            </p:spPr>
            <p:txBody>
              <a:bodyPr wrap="square" rtlCol="0">
                <a:spAutoFit/>
              </a:bodyPr>
              <a:lstStyle/>
              <a:p>
                <a:r>
                  <a:rPr lang="en-US" b="1" dirty="0"/>
                  <a:t>1</a:t>
                </a:r>
                <a:endParaRPr lang="en-AU" b="1" dirty="0"/>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3BE5C5-4C30-41C5-9E22-515A02319A5F}"/>
                    </a:ext>
                  </a:extLst>
                </p:cNvPr>
                <p:cNvSpPr txBox="1"/>
                <p:nvPr/>
              </p:nvSpPr>
              <p:spPr>
                <a:xfrm>
                  <a:off x="4268548" y="4963875"/>
                  <a:ext cx="378525"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14" name="TextBox 13">
                  <a:extLst>
                    <a:ext uri="{FF2B5EF4-FFF2-40B4-BE49-F238E27FC236}">
                      <a16:creationId xmlns:a16="http://schemas.microsoft.com/office/drawing/2014/main" id="{FA3BE5C5-4C30-41C5-9E22-515A02319A5F}"/>
                    </a:ext>
                  </a:extLst>
                </p:cNvPr>
                <p:cNvSpPr txBox="1">
                  <a:spLocks noRot="1" noChangeAspect="1" noMove="1" noResize="1" noEditPoints="1" noAdjustHandles="1" noChangeArrowheads="1" noChangeShapeType="1" noTextEdit="1"/>
                </p:cNvSpPr>
                <p:nvPr/>
              </p:nvSpPr>
              <p:spPr>
                <a:xfrm>
                  <a:off x="4268548" y="4963875"/>
                  <a:ext cx="378525" cy="634789"/>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8C70433-A454-46FD-BBC0-8CE6B0E99DF3}"/>
                    </a:ext>
                  </a:extLst>
                </p:cNvPr>
                <p:cNvSpPr txBox="1"/>
                <p:nvPr/>
              </p:nvSpPr>
              <p:spPr>
                <a:xfrm>
                  <a:off x="2843808" y="4963875"/>
                  <a:ext cx="378525"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15" name="TextBox 14">
                  <a:extLst>
                    <a:ext uri="{FF2B5EF4-FFF2-40B4-BE49-F238E27FC236}">
                      <a16:creationId xmlns:a16="http://schemas.microsoft.com/office/drawing/2014/main" id="{08C70433-A454-46FD-BBC0-8CE6B0E99DF3}"/>
                    </a:ext>
                  </a:extLst>
                </p:cNvPr>
                <p:cNvSpPr txBox="1">
                  <a:spLocks noRot="1" noChangeAspect="1" noMove="1" noResize="1" noEditPoints="1" noAdjustHandles="1" noChangeArrowheads="1" noChangeShapeType="1" noTextEdit="1"/>
                </p:cNvSpPr>
                <p:nvPr/>
              </p:nvSpPr>
              <p:spPr>
                <a:xfrm>
                  <a:off x="2843808" y="4963875"/>
                  <a:ext cx="378525" cy="634789"/>
                </a:xfrm>
                <a:prstGeom prst="rect">
                  <a:avLst/>
                </a:prstGeom>
                <a:blipFill>
                  <a:blip r:embed="rId7"/>
                  <a:stretch>
                    <a:fillRect/>
                  </a:stretch>
                </a:blipFill>
              </p:spPr>
              <p:txBody>
                <a:bodyPr/>
                <a:lstStyle/>
                <a:p>
                  <a:r>
                    <a:rPr lang="en-AU">
                      <a:noFill/>
                    </a:rPr>
                    <a:t> </a:t>
                  </a:r>
                </a:p>
              </p:txBody>
            </p:sp>
          </mc:Fallback>
        </mc:AlternateContent>
      </p:grpSp>
      <p:sp>
        <p:nvSpPr>
          <p:cNvPr id="16" name="Rectangle 15">
            <a:extLst>
              <a:ext uri="{FF2B5EF4-FFF2-40B4-BE49-F238E27FC236}">
                <a16:creationId xmlns:a16="http://schemas.microsoft.com/office/drawing/2014/main" id="{C9C1E469-6F4D-4F03-83E9-79AB3BFDC4EF}"/>
              </a:ext>
            </a:extLst>
          </p:cNvPr>
          <p:cNvSpPr/>
          <p:nvPr/>
        </p:nvSpPr>
        <p:spPr>
          <a:xfrm>
            <a:off x="251520" y="836712"/>
            <a:ext cx="3841116" cy="523220"/>
          </a:xfrm>
          <a:prstGeom prst="rect">
            <a:avLst/>
          </a:prstGeom>
        </p:spPr>
        <p:txBody>
          <a:bodyPr wrap="none">
            <a:spAutoFit/>
          </a:bodyPr>
          <a:lstStyle/>
          <a:p>
            <a:r>
              <a:rPr lang="en-US" sz="2800" b="1" dirty="0">
                <a:solidFill>
                  <a:schemeClr val="bg1">
                    <a:lumMod val="50000"/>
                  </a:schemeClr>
                </a:solidFill>
              </a:rPr>
              <a:t>Bridging experiences</a:t>
            </a:r>
            <a:endParaRPr lang="en-AU" sz="2800" b="1" dirty="0">
              <a:solidFill>
                <a:schemeClr val="bg1">
                  <a:lumMod val="50000"/>
                </a:schemeClr>
              </a:solidFill>
            </a:endParaRPr>
          </a:p>
        </p:txBody>
      </p:sp>
    </p:spTree>
    <p:extLst>
      <p:ext uri="{BB962C8B-B14F-4D97-AF65-F5344CB8AC3E}">
        <p14:creationId xmlns:p14="http://schemas.microsoft.com/office/powerpoint/2010/main" val="146802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9A537-3072-4463-ABDA-80CA4DF50D99}"/>
              </a:ext>
            </a:extLst>
          </p:cNvPr>
          <p:cNvSpPr>
            <a:spLocks noGrp="1"/>
          </p:cNvSpPr>
          <p:nvPr>
            <p:ph type="title"/>
          </p:nvPr>
        </p:nvSpPr>
        <p:spPr/>
        <p:txBody>
          <a:bodyPr/>
          <a:lstStyle/>
          <a:p>
            <a:r>
              <a:rPr lang="en-AU" dirty="0"/>
              <a:t>Sequence of introduction</a:t>
            </a:r>
          </a:p>
        </p:txBody>
      </p:sp>
      <p:sp>
        <p:nvSpPr>
          <p:cNvPr id="6" name="Content Placeholder 5">
            <a:extLst>
              <a:ext uri="{FF2B5EF4-FFF2-40B4-BE49-F238E27FC236}">
                <a16:creationId xmlns:a16="http://schemas.microsoft.com/office/drawing/2014/main" id="{625DF981-C6A1-41F4-9716-8F361FF21ED8}"/>
              </a:ext>
            </a:extLst>
          </p:cNvPr>
          <p:cNvSpPr>
            <a:spLocks noGrp="1"/>
          </p:cNvSpPr>
          <p:nvPr>
            <p:ph idx="1"/>
          </p:nvPr>
        </p:nvSpPr>
        <p:spPr>
          <a:xfrm>
            <a:off x="323851" y="2018282"/>
            <a:ext cx="8485188" cy="2562846"/>
          </a:xfrm>
        </p:spPr>
        <p:txBody>
          <a:bodyPr/>
          <a:lstStyle/>
          <a:p>
            <a:pPr marL="0" indent="0"/>
            <a:r>
              <a:rPr lang="en-US" sz="2200" dirty="0"/>
              <a:t>Provide students with a range of teaching and learning experiences on pre-partitioned number lines, including</a:t>
            </a:r>
            <a:r>
              <a:rPr lang="en-AU" sz="2200" dirty="0">
                <a:solidFill>
                  <a:schemeClr val="tx1"/>
                </a:solidFill>
              </a:rPr>
              <a:t>:</a:t>
            </a:r>
          </a:p>
          <a:p>
            <a:pPr marL="457200" indent="-457200">
              <a:buFont typeface="Arial" panose="020B0604020202020204" pitchFamily="34" charset="0"/>
              <a:buChar char="•"/>
            </a:pPr>
            <a:r>
              <a:rPr lang="en-AU" sz="2200" dirty="0">
                <a:solidFill>
                  <a:schemeClr val="tx1"/>
                </a:solidFill>
              </a:rPr>
              <a:t>counting in fractions along a number line</a:t>
            </a:r>
          </a:p>
          <a:p>
            <a:pPr marL="457200" indent="-457200">
              <a:buFont typeface="Arial" panose="020B0604020202020204" pitchFamily="34" charset="0"/>
              <a:buChar char="•"/>
            </a:pPr>
            <a:r>
              <a:rPr lang="en-AU" sz="2200" dirty="0">
                <a:solidFill>
                  <a:schemeClr val="tx1"/>
                </a:solidFill>
              </a:rPr>
              <a:t>identifying fractions on a number line.</a:t>
            </a:r>
          </a:p>
        </p:txBody>
      </p:sp>
      <p:grpSp>
        <p:nvGrpSpPr>
          <p:cNvPr id="2" name="Group 1">
            <a:extLst>
              <a:ext uri="{FF2B5EF4-FFF2-40B4-BE49-F238E27FC236}">
                <a16:creationId xmlns:a16="http://schemas.microsoft.com/office/drawing/2014/main" id="{4BD40CDD-6B94-4826-A3B8-E36F2AEEB25A}"/>
              </a:ext>
            </a:extLst>
          </p:cNvPr>
          <p:cNvGrpSpPr/>
          <p:nvPr/>
        </p:nvGrpSpPr>
        <p:grpSpPr>
          <a:xfrm>
            <a:off x="1168207" y="4365104"/>
            <a:ext cx="6796473" cy="1031218"/>
            <a:chOff x="827584" y="4279414"/>
            <a:chExt cx="7372537" cy="1319250"/>
          </a:xfrm>
        </p:grpSpPr>
        <p:grpSp>
          <p:nvGrpSpPr>
            <p:cNvPr id="9" name="Group 8">
              <a:extLst>
                <a:ext uri="{FF2B5EF4-FFF2-40B4-BE49-F238E27FC236}">
                  <a16:creationId xmlns:a16="http://schemas.microsoft.com/office/drawing/2014/main" id="{1D851ED5-3616-416A-8F8C-990FB4A5061C}"/>
                </a:ext>
              </a:extLst>
            </p:cNvPr>
            <p:cNvGrpSpPr/>
            <p:nvPr/>
          </p:nvGrpSpPr>
          <p:grpSpPr>
            <a:xfrm>
              <a:off x="827584" y="4279414"/>
              <a:ext cx="7372537" cy="1295397"/>
              <a:chOff x="1187624" y="3429000"/>
              <a:chExt cx="7012497" cy="1295397"/>
            </a:xfrm>
          </p:grpSpPr>
          <p:pic>
            <p:nvPicPr>
              <p:cNvPr id="10" name="Picture 9">
                <a:extLst>
                  <a:ext uri="{FF2B5EF4-FFF2-40B4-BE49-F238E27FC236}">
                    <a16:creationId xmlns:a16="http://schemas.microsoft.com/office/drawing/2014/main" id="{4A49686D-24C2-4C37-B390-2DB495061B44}"/>
                  </a:ext>
                </a:extLst>
              </p:cNvPr>
              <p:cNvPicPr>
                <a:picLocks noChangeAspect="1"/>
              </p:cNvPicPr>
              <p:nvPr/>
            </p:nvPicPr>
            <p:blipFill>
              <a:blip r:embed="rId3"/>
              <a:stretch>
                <a:fillRect/>
              </a:stretch>
            </p:blipFill>
            <p:spPr>
              <a:xfrm>
                <a:off x="1187624" y="3429000"/>
                <a:ext cx="7012497" cy="684461"/>
              </a:xfrm>
              <a:prstGeom prst="rect">
                <a:avLst/>
              </a:prstGeom>
            </p:spPr>
          </p:pic>
          <p:sp>
            <p:nvSpPr>
              <p:cNvPr id="11" name="TextBox 10">
                <a:extLst>
                  <a:ext uri="{FF2B5EF4-FFF2-40B4-BE49-F238E27FC236}">
                    <a16:creationId xmlns:a16="http://schemas.microsoft.com/office/drawing/2014/main" id="{448C581E-2879-4C1D-B990-21A2CB5FB0D8}"/>
                  </a:ext>
                </a:extLst>
              </p:cNvPr>
              <p:cNvSpPr txBox="1"/>
              <p:nvPr/>
            </p:nvSpPr>
            <p:spPr>
              <a:xfrm>
                <a:off x="1796833" y="4135357"/>
                <a:ext cx="360040" cy="369332"/>
              </a:xfrm>
              <a:prstGeom prst="rect">
                <a:avLst/>
              </a:prstGeom>
              <a:noFill/>
            </p:spPr>
            <p:txBody>
              <a:bodyPr wrap="square" rtlCol="0">
                <a:spAutoFit/>
              </a:bodyPr>
              <a:lstStyle/>
              <a:p>
                <a:r>
                  <a:rPr lang="en-US" b="1" dirty="0"/>
                  <a:t>0</a:t>
                </a:r>
                <a:endParaRPr lang="en-AU"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F59F5A-73F5-4B2C-A23C-2131F5517E16}"/>
                      </a:ext>
                    </a:extLst>
                  </p:cNvPr>
                  <p:cNvSpPr txBox="1"/>
                  <p:nvPr/>
                </p:nvSpPr>
                <p:spPr>
                  <a:xfrm>
                    <a:off x="5809559" y="4113461"/>
                    <a:ext cx="36004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𝟑</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12" name="TextBox 11">
                    <a:extLst>
                      <a:ext uri="{FF2B5EF4-FFF2-40B4-BE49-F238E27FC236}">
                        <a16:creationId xmlns:a16="http://schemas.microsoft.com/office/drawing/2014/main" id="{DDF59F5A-73F5-4B2C-A23C-2131F5517E16}"/>
                      </a:ext>
                    </a:extLst>
                  </p:cNvPr>
                  <p:cNvSpPr txBox="1">
                    <a:spLocks noRot="1" noChangeAspect="1" noMove="1" noResize="1" noEditPoints="1" noAdjustHandles="1" noChangeArrowheads="1" noChangeShapeType="1" noTextEdit="1"/>
                  </p:cNvSpPr>
                  <p:nvPr/>
                </p:nvSpPr>
                <p:spPr>
                  <a:xfrm>
                    <a:off x="5809559" y="4113461"/>
                    <a:ext cx="360040" cy="610936"/>
                  </a:xfrm>
                  <a:prstGeom prst="rect">
                    <a:avLst/>
                  </a:prstGeom>
                  <a:blipFill>
                    <a:blip r:embed="rId4"/>
                    <a:stretch>
                      <a:fillRect b="-17949"/>
                    </a:stretch>
                  </a:blipFill>
                </p:spPr>
                <p:txBody>
                  <a:bodyPr/>
                  <a:lstStyle/>
                  <a:p>
                    <a:r>
                      <a:rPr lang="en-AU">
                        <a:noFill/>
                      </a:rPr>
                      <a:t> </a:t>
                    </a:r>
                  </a:p>
                </p:txBody>
              </p:sp>
            </mc:Fallback>
          </mc:AlternateContent>
          <p:sp>
            <p:nvSpPr>
              <p:cNvPr id="13" name="TextBox 12">
                <a:extLst>
                  <a:ext uri="{FF2B5EF4-FFF2-40B4-BE49-F238E27FC236}">
                    <a16:creationId xmlns:a16="http://schemas.microsoft.com/office/drawing/2014/main" id="{0A46C62D-12A9-4079-96C4-CAB416C60123}"/>
                  </a:ext>
                </a:extLst>
              </p:cNvPr>
              <p:cNvSpPr txBox="1"/>
              <p:nvPr/>
            </p:nvSpPr>
            <p:spPr>
              <a:xfrm>
                <a:off x="7158571" y="4113461"/>
                <a:ext cx="360040" cy="369332"/>
              </a:xfrm>
              <a:prstGeom prst="rect">
                <a:avLst/>
              </a:prstGeom>
              <a:noFill/>
            </p:spPr>
            <p:txBody>
              <a:bodyPr wrap="square" rtlCol="0">
                <a:spAutoFit/>
              </a:bodyPr>
              <a:lstStyle/>
              <a:p>
                <a:r>
                  <a:rPr lang="en-US" b="1" dirty="0"/>
                  <a:t>1</a:t>
                </a:r>
                <a:endParaRPr lang="en-AU" b="1" dirty="0"/>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A3BE5C5-4C30-41C5-9E22-515A02319A5F}"/>
                    </a:ext>
                  </a:extLst>
                </p:cNvPr>
                <p:cNvSpPr txBox="1"/>
                <p:nvPr/>
              </p:nvSpPr>
              <p:spPr>
                <a:xfrm>
                  <a:off x="4283885" y="4963876"/>
                  <a:ext cx="378525" cy="6347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14" name="TextBox 13">
                  <a:extLst>
                    <a:ext uri="{FF2B5EF4-FFF2-40B4-BE49-F238E27FC236}">
                      <a16:creationId xmlns:a16="http://schemas.microsoft.com/office/drawing/2014/main" id="{FA3BE5C5-4C30-41C5-9E22-515A02319A5F}"/>
                    </a:ext>
                  </a:extLst>
                </p:cNvPr>
                <p:cNvSpPr txBox="1">
                  <a:spLocks noRot="1" noChangeAspect="1" noMove="1" noResize="1" noEditPoints="1" noAdjustHandles="1" noChangeArrowheads="1" noChangeShapeType="1" noTextEdit="1"/>
                </p:cNvSpPr>
                <p:nvPr/>
              </p:nvSpPr>
              <p:spPr>
                <a:xfrm>
                  <a:off x="4283885" y="4963876"/>
                  <a:ext cx="378525" cy="634788"/>
                </a:xfrm>
                <a:prstGeom prst="rect">
                  <a:avLst/>
                </a:prstGeom>
                <a:blipFill>
                  <a:blip r:embed="rId5"/>
                  <a:stretch>
                    <a:fillRect b="-135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8C70433-A454-46FD-BBC0-8CE6B0E99DF3}"/>
                    </a:ext>
                  </a:extLst>
                </p:cNvPr>
                <p:cNvSpPr txBox="1"/>
                <p:nvPr/>
              </p:nvSpPr>
              <p:spPr>
                <a:xfrm>
                  <a:off x="2865611" y="4963875"/>
                  <a:ext cx="378525"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15" name="TextBox 14">
                  <a:extLst>
                    <a:ext uri="{FF2B5EF4-FFF2-40B4-BE49-F238E27FC236}">
                      <a16:creationId xmlns:a16="http://schemas.microsoft.com/office/drawing/2014/main" id="{08C70433-A454-46FD-BBC0-8CE6B0E99DF3}"/>
                    </a:ext>
                  </a:extLst>
                </p:cNvPr>
                <p:cNvSpPr txBox="1">
                  <a:spLocks noRot="1" noChangeAspect="1" noMove="1" noResize="1" noEditPoints="1" noAdjustHandles="1" noChangeArrowheads="1" noChangeShapeType="1" noTextEdit="1"/>
                </p:cNvSpPr>
                <p:nvPr/>
              </p:nvSpPr>
              <p:spPr>
                <a:xfrm>
                  <a:off x="2865611" y="4963875"/>
                  <a:ext cx="378525" cy="634789"/>
                </a:xfrm>
                <a:prstGeom prst="rect">
                  <a:avLst/>
                </a:prstGeom>
                <a:blipFill>
                  <a:blip r:embed="rId6"/>
                  <a:stretch>
                    <a:fillRect b="-13580"/>
                  </a:stretch>
                </a:blipFill>
              </p:spPr>
              <p:txBody>
                <a:bodyPr/>
                <a:lstStyle/>
                <a:p>
                  <a:r>
                    <a:rPr lang="en-AU">
                      <a:noFill/>
                    </a:rPr>
                    <a:t> </a:t>
                  </a:r>
                </a:p>
              </p:txBody>
            </p:sp>
          </mc:Fallback>
        </mc:AlternateContent>
      </p:grpSp>
      <p:sp>
        <p:nvSpPr>
          <p:cNvPr id="16" name="Content Placeholder 1">
            <a:extLst>
              <a:ext uri="{FF2B5EF4-FFF2-40B4-BE49-F238E27FC236}">
                <a16:creationId xmlns:a16="http://schemas.microsoft.com/office/drawing/2014/main" id="{B8ABB57A-6010-4DFE-AC5F-FD8A43AA21AC}"/>
              </a:ext>
            </a:extLst>
          </p:cNvPr>
          <p:cNvSpPr txBox="1">
            <a:spLocks/>
          </p:cNvSpPr>
          <p:nvPr/>
        </p:nvSpPr>
        <p:spPr bwMode="auto">
          <a:xfrm>
            <a:off x="323850" y="986400"/>
            <a:ext cx="8485188" cy="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r>
              <a:rPr lang="en-AU" b="1" kern="0" dirty="0">
                <a:solidFill>
                  <a:schemeClr val="bg1">
                    <a:lumMod val="50000"/>
                  </a:schemeClr>
                </a:solidFill>
              </a:rPr>
              <a:t>Use similar number line experiences to those used with whole numbers.</a:t>
            </a:r>
          </a:p>
        </p:txBody>
      </p:sp>
    </p:spTree>
    <p:extLst>
      <p:ext uri="{BB962C8B-B14F-4D97-AF65-F5344CB8AC3E}">
        <p14:creationId xmlns:p14="http://schemas.microsoft.com/office/powerpoint/2010/main" val="209053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 constructs</a:t>
            </a:r>
          </a:p>
        </p:txBody>
      </p:sp>
      <p:sp>
        <p:nvSpPr>
          <p:cNvPr id="3" name="Content Placeholder 2"/>
          <p:cNvSpPr>
            <a:spLocks noGrp="1"/>
          </p:cNvSpPr>
          <p:nvPr>
            <p:ph idx="1"/>
          </p:nvPr>
        </p:nvSpPr>
        <p:spPr/>
        <p:txBody>
          <a:bodyPr/>
          <a:lstStyle/>
          <a:p>
            <a:pPr marL="0" indent="355600"/>
            <a:r>
              <a:rPr lang="en-AU" dirty="0"/>
              <a:t>Fractions as a </a:t>
            </a:r>
            <a:r>
              <a:rPr lang="en-AU" b="1" u="sng" dirty="0"/>
              <a:t>part-whole</a:t>
            </a:r>
            <a:r>
              <a:rPr lang="en-AU" dirty="0"/>
              <a:t> (Years 1 and 2) </a:t>
            </a:r>
          </a:p>
          <a:p>
            <a:pPr marL="0" indent="355600"/>
            <a:r>
              <a:rPr lang="en-AU" dirty="0"/>
              <a:t>Fractions as a </a:t>
            </a:r>
            <a:r>
              <a:rPr lang="en-AU" b="1" u="sng" dirty="0"/>
              <a:t>measure</a:t>
            </a:r>
            <a:r>
              <a:rPr lang="en-AU" dirty="0"/>
              <a:t> (Year 3)</a:t>
            </a:r>
            <a:endParaRPr lang="en-AU" b="1" u="sng" dirty="0"/>
          </a:p>
          <a:p>
            <a:pPr marL="0" indent="355600"/>
            <a:r>
              <a:rPr lang="en-AU" dirty="0"/>
              <a:t>Fractions as </a:t>
            </a:r>
            <a:r>
              <a:rPr lang="en-AU" b="1" u="sng" dirty="0"/>
              <a:t>division </a:t>
            </a:r>
            <a:r>
              <a:rPr lang="en-AU" dirty="0"/>
              <a:t>(Year 6)</a:t>
            </a:r>
            <a:endParaRPr lang="en-AU" b="1" u="sng" dirty="0"/>
          </a:p>
          <a:p>
            <a:pPr marL="0" indent="355600"/>
            <a:r>
              <a:rPr lang="en-AU" dirty="0">
                <a:solidFill>
                  <a:schemeClr val="tx1"/>
                </a:solidFill>
              </a:rPr>
              <a:t>Fractions as </a:t>
            </a:r>
            <a:r>
              <a:rPr lang="en-AU" b="1" dirty="0">
                <a:solidFill>
                  <a:schemeClr val="tx1"/>
                </a:solidFill>
              </a:rPr>
              <a:t>operators </a:t>
            </a:r>
            <a:r>
              <a:rPr lang="en-AU" dirty="0">
                <a:solidFill>
                  <a:schemeClr val="tx1"/>
                </a:solidFill>
              </a:rPr>
              <a:t>(Year 6) </a:t>
            </a:r>
            <a:endParaRPr lang="en-AU" b="1" dirty="0">
              <a:solidFill>
                <a:schemeClr val="tx1"/>
              </a:solidFill>
            </a:endParaRPr>
          </a:p>
          <a:p>
            <a:pPr marL="0" indent="355600"/>
            <a:r>
              <a:rPr lang="en-AU" dirty="0">
                <a:solidFill>
                  <a:schemeClr val="tx1"/>
                </a:solidFill>
              </a:rPr>
              <a:t>Fractions as </a:t>
            </a:r>
            <a:r>
              <a:rPr lang="en-AU" b="1" dirty="0">
                <a:solidFill>
                  <a:schemeClr val="tx1"/>
                </a:solidFill>
              </a:rPr>
              <a:t>ratios </a:t>
            </a:r>
            <a:r>
              <a:rPr lang="en-AU" dirty="0">
                <a:solidFill>
                  <a:schemeClr val="tx1"/>
                </a:solidFill>
              </a:rPr>
              <a:t>(Year 7) </a:t>
            </a:r>
            <a:endParaRPr lang="en-AU" b="1" dirty="0">
              <a:solidFill>
                <a:schemeClr val="tx1"/>
              </a:solidFill>
            </a:endParaRPr>
          </a:p>
        </p:txBody>
      </p:sp>
      <p:sp>
        <p:nvSpPr>
          <p:cNvPr id="28" name="Rectangle 27">
            <a:extLst>
              <a:ext uri="{FF2B5EF4-FFF2-40B4-BE49-F238E27FC236}">
                <a16:creationId xmlns:a16="http://schemas.microsoft.com/office/drawing/2014/main" id="{CB7E50B4-3C3A-4B11-8F94-344D64B39E85}"/>
              </a:ext>
            </a:extLst>
          </p:cNvPr>
          <p:cNvSpPr/>
          <p:nvPr/>
        </p:nvSpPr>
        <p:spPr bwMode="auto">
          <a:xfrm>
            <a:off x="250615" y="3096260"/>
            <a:ext cx="288032" cy="260732"/>
          </a:xfrm>
          <a:prstGeom prst="rect">
            <a:avLst/>
          </a:prstGeom>
          <a:solidFill>
            <a:srgbClr val="99D6D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 name="Rectangle 28">
            <a:extLst>
              <a:ext uri="{FF2B5EF4-FFF2-40B4-BE49-F238E27FC236}">
                <a16:creationId xmlns:a16="http://schemas.microsoft.com/office/drawing/2014/main" id="{0B21BADA-02B2-4E28-A4D0-7BB850BCFB91}"/>
              </a:ext>
            </a:extLst>
          </p:cNvPr>
          <p:cNvSpPr/>
          <p:nvPr/>
        </p:nvSpPr>
        <p:spPr bwMode="auto">
          <a:xfrm>
            <a:off x="250615" y="2564904"/>
            <a:ext cx="288032" cy="260732"/>
          </a:xfrm>
          <a:prstGeom prst="rect">
            <a:avLst/>
          </a:prstGeom>
          <a:solidFill>
            <a:srgbClr val="C1A3E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DDFA2071-B55A-44DA-AFEF-312425612958}"/>
              </a:ext>
            </a:extLst>
          </p:cNvPr>
          <p:cNvSpPr/>
          <p:nvPr/>
        </p:nvSpPr>
        <p:spPr bwMode="auto">
          <a:xfrm>
            <a:off x="250615" y="2081514"/>
            <a:ext cx="288032" cy="260732"/>
          </a:xfrm>
          <a:prstGeom prst="rect">
            <a:avLst/>
          </a:prstGeom>
          <a:solidFill>
            <a:srgbClr val="D6EAAD"/>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F2E69014-43AE-4D07-93EC-783A1034A586}"/>
              </a:ext>
            </a:extLst>
          </p:cNvPr>
          <p:cNvSpPr/>
          <p:nvPr/>
        </p:nvSpPr>
        <p:spPr bwMode="auto">
          <a:xfrm>
            <a:off x="264352" y="1594435"/>
            <a:ext cx="288032" cy="260732"/>
          </a:xfrm>
          <a:prstGeom prst="rect">
            <a:avLst/>
          </a:prstGeom>
          <a:solidFill>
            <a:srgbClr val="F7C9A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FADF4B88-5830-4147-B380-6DA9038A3CE0}"/>
              </a:ext>
            </a:extLst>
          </p:cNvPr>
          <p:cNvSpPr/>
          <p:nvPr/>
        </p:nvSpPr>
        <p:spPr bwMode="auto">
          <a:xfrm>
            <a:off x="250615" y="1080896"/>
            <a:ext cx="288032" cy="260732"/>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38" name="Table 37">
            <a:extLst>
              <a:ext uri="{FF2B5EF4-FFF2-40B4-BE49-F238E27FC236}">
                <a16:creationId xmlns:a16="http://schemas.microsoft.com/office/drawing/2014/main" id="{4AFAA881-DB01-4A71-B9CD-3385D07D68D0}"/>
              </a:ext>
            </a:extLst>
          </p:cNvPr>
          <p:cNvGraphicFramePr>
            <a:graphicFrameLocks noGrp="1"/>
          </p:cNvGraphicFramePr>
          <p:nvPr/>
        </p:nvGraphicFramePr>
        <p:xfrm>
          <a:off x="2565301" y="4998318"/>
          <a:ext cx="6048672"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370840">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extLst>
                  <a:ext uri="{0D108BD9-81ED-4DB2-BD59-A6C34878D82A}">
                    <a16:rowId xmlns:a16="http://schemas.microsoft.com/office/drawing/2014/main" val="10000"/>
                  </a:ext>
                </a:extLst>
              </a:tr>
            </a:tbl>
          </a:graphicData>
        </a:graphic>
      </p:graphicFrame>
      <p:graphicFrame>
        <p:nvGraphicFramePr>
          <p:cNvPr id="39" name="Table 38">
            <a:extLst>
              <a:ext uri="{FF2B5EF4-FFF2-40B4-BE49-F238E27FC236}">
                <a16:creationId xmlns:a16="http://schemas.microsoft.com/office/drawing/2014/main" id="{DF4C7979-8A16-4287-94DB-468AA9759D34}"/>
              </a:ext>
            </a:extLst>
          </p:cNvPr>
          <p:cNvGraphicFramePr>
            <a:graphicFrameLocks noGrp="1"/>
          </p:cNvGraphicFramePr>
          <p:nvPr/>
        </p:nvGraphicFramePr>
        <p:xfrm>
          <a:off x="3573413" y="4627612"/>
          <a:ext cx="5040560"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370840">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extLst>
                  <a:ext uri="{0D108BD9-81ED-4DB2-BD59-A6C34878D82A}">
                    <a16:rowId xmlns:a16="http://schemas.microsoft.com/office/drawing/2014/main" val="10000"/>
                  </a:ext>
                </a:extLst>
              </a:tr>
            </a:tbl>
          </a:graphicData>
        </a:graphic>
      </p:graphicFrame>
      <p:graphicFrame>
        <p:nvGraphicFramePr>
          <p:cNvPr id="40" name="Table 39">
            <a:extLst>
              <a:ext uri="{FF2B5EF4-FFF2-40B4-BE49-F238E27FC236}">
                <a16:creationId xmlns:a16="http://schemas.microsoft.com/office/drawing/2014/main" id="{9CD055FB-9845-4A18-ACDE-7EF233990F88}"/>
              </a:ext>
            </a:extLst>
          </p:cNvPr>
          <p:cNvGraphicFramePr>
            <a:graphicFrameLocks noGrp="1"/>
          </p:cNvGraphicFramePr>
          <p:nvPr/>
        </p:nvGraphicFramePr>
        <p:xfrm>
          <a:off x="6597749" y="4257913"/>
          <a:ext cx="2016224"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a:txBody>
                    <a:bodyPr/>
                    <a:lstStyle/>
                    <a:p>
                      <a:endParaRPr lang="en-AU" dirty="0"/>
                    </a:p>
                  </a:txBody>
                  <a:tcPr>
                    <a:solidFill>
                      <a:srgbClr val="D6EAAD"/>
                    </a:solidFill>
                  </a:tcPr>
                </a:tc>
                <a:tc>
                  <a:txBody>
                    <a:bodyPr/>
                    <a:lstStyle/>
                    <a:p>
                      <a:endParaRPr lang="en-AU" dirty="0"/>
                    </a:p>
                  </a:txBody>
                  <a:tcPr>
                    <a:solidFill>
                      <a:srgbClr val="D6EAAD"/>
                    </a:solidFill>
                  </a:tcPr>
                </a:tc>
                <a:extLst>
                  <a:ext uri="{0D108BD9-81ED-4DB2-BD59-A6C34878D82A}">
                    <a16:rowId xmlns:a16="http://schemas.microsoft.com/office/drawing/2014/main" val="10000"/>
                  </a:ext>
                </a:extLst>
              </a:tr>
            </a:tbl>
          </a:graphicData>
        </a:graphic>
      </p:graphicFrame>
      <p:graphicFrame>
        <p:nvGraphicFramePr>
          <p:cNvPr id="41" name="Table 40">
            <a:extLst>
              <a:ext uri="{FF2B5EF4-FFF2-40B4-BE49-F238E27FC236}">
                <a16:creationId xmlns:a16="http://schemas.microsoft.com/office/drawing/2014/main" id="{A2817019-D952-4750-B834-E92278AF90C8}"/>
              </a:ext>
            </a:extLst>
          </p:cNvPr>
          <p:cNvGraphicFramePr>
            <a:graphicFrameLocks noGrp="1"/>
          </p:cNvGraphicFramePr>
          <p:nvPr/>
        </p:nvGraphicFramePr>
        <p:xfrm>
          <a:off x="6597749" y="3888348"/>
          <a:ext cx="2016224"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a:txBody>
                    <a:bodyPr/>
                    <a:lstStyle/>
                    <a:p>
                      <a:endParaRPr lang="en-AU" dirty="0"/>
                    </a:p>
                  </a:txBody>
                  <a:tcPr>
                    <a:solidFill>
                      <a:srgbClr val="C1A3E0"/>
                    </a:solidFill>
                  </a:tcPr>
                </a:tc>
                <a:tc>
                  <a:txBody>
                    <a:bodyPr/>
                    <a:lstStyle/>
                    <a:p>
                      <a:endParaRPr lang="en-AU" dirty="0"/>
                    </a:p>
                  </a:txBody>
                  <a:tcPr>
                    <a:solidFill>
                      <a:srgbClr val="C1A3E0"/>
                    </a:solidFill>
                  </a:tcPr>
                </a:tc>
                <a:extLst>
                  <a:ext uri="{0D108BD9-81ED-4DB2-BD59-A6C34878D82A}">
                    <a16:rowId xmlns:a16="http://schemas.microsoft.com/office/drawing/2014/main" val="10000"/>
                  </a:ext>
                </a:extLst>
              </a:tr>
            </a:tbl>
          </a:graphicData>
        </a:graphic>
      </p:graphicFrame>
      <p:graphicFrame>
        <p:nvGraphicFramePr>
          <p:cNvPr id="42" name="Table 41">
            <a:extLst>
              <a:ext uri="{FF2B5EF4-FFF2-40B4-BE49-F238E27FC236}">
                <a16:creationId xmlns:a16="http://schemas.microsoft.com/office/drawing/2014/main" id="{561377A7-FA31-490D-BA7E-79F3F621B03F}"/>
              </a:ext>
            </a:extLst>
          </p:cNvPr>
          <p:cNvGraphicFramePr>
            <a:graphicFrameLocks noGrp="1"/>
          </p:cNvGraphicFramePr>
          <p:nvPr/>
        </p:nvGraphicFramePr>
        <p:xfrm>
          <a:off x="7605861" y="3518783"/>
          <a:ext cx="1008112"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tblGrid>
              <a:tr h="370840">
                <a:tc>
                  <a:txBody>
                    <a:bodyPr/>
                    <a:lstStyle/>
                    <a:p>
                      <a:endParaRPr lang="en-AU" dirty="0"/>
                    </a:p>
                  </a:txBody>
                  <a:tcPr>
                    <a:solidFill>
                      <a:srgbClr val="99D6D6"/>
                    </a:solidFill>
                  </a:tcPr>
                </a:tc>
                <a:extLst>
                  <a:ext uri="{0D108BD9-81ED-4DB2-BD59-A6C34878D82A}">
                    <a16:rowId xmlns:a16="http://schemas.microsoft.com/office/drawing/2014/main" val="10000"/>
                  </a:ext>
                </a:extLst>
              </a:tr>
            </a:tbl>
          </a:graphicData>
        </a:graphic>
      </p:graphicFrame>
      <p:sp>
        <p:nvSpPr>
          <p:cNvPr id="43" name="TextBox 42">
            <a:extLst>
              <a:ext uri="{FF2B5EF4-FFF2-40B4-BE49-F238E27FC236}">
                <a16:creationId xmlns:a16="http://schemas.microsoft.com/office/drawing/2014/main" id="{18303748-C2C6-4E83-AA41-67482E4D57B2}"/>
              </a:ext>
            </a:extLst>
          </p:cNvPr>
          <p:cNvSpPr txBox="1"/>
          <p:nvPr/>
        </p:nvSpPr>
        <p:spPr>
          <a:xfrm>
            <a:off x="908398" y="5741719"/>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F</a:t>
            </a:r>
          </a:p>
        </p:txBody>
      </p:sp>
      <p:sp>
        <p:nvSpPr>
          <p:cNvPr id="44" name="TextBox 43">
            <a:extLst>
              <a:ext uri="{FF2B5EF4-FFF2-40B4-BE49-F238E27FC236}">
                <a16:creationId xmlns:a16="http://schemas.microsoft.com/office/drawing/2014/main" id="{3569617E-EE21-4F45-88CF-0B1737ACCED4}"/>
              </a:ext>
            </a:extLst>
          </p:cNvPr>
          <p:cNvSpPr txBox="1"/>
          <p:nvPr/>
        </p:nvSpPr>
        <p:spPr>
          <a:xfrm>
            <a:off x="1857182"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1</a:t>
            </a:r>
          </a:p>
        </p:txBody>
      </p:sp>
      <p:sp>
        <p:nvSpPr>
          <p:cNvPr id="45" name="TextBox 44">
            <a:extLst>
              <a:ext uri="{FF2B5EF4-FFF2-40B4-BE49-F238E27FC236}">
                <a16:creationId xmlns:a16="http://schemas.microsoft.com/office/drawing/2014/main" id="{15BF3797-9811-402C-9E9F-9C96ECEF3723}"/>
              </a:ext>
            </a:extLst>
          </p:cNvPr>
          <p:cNvSpPr txBox="1"/>
          <p:nvPr/>
        </p:nvSpPr>
        <p:spPr>
          <a:xfrm>
            <a:off x="2937302" y="5723964"/>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2</a:t>
            </a:r>
          </a:p>
        </p:txBody>
      </p:sp>
      <p:sp>
        <p:nvSpPr>
          <p:cNvPr id="46" name="TextBox 45">
            <a:extLst>
              <a:ext uri="{FF2B5EF4-FFF2-40B4-BE49-F238E27FC236}">
                <a16:creationId xmlns:a16="http://schemas.microsoft.com/office/drawing/2014/main" id="{7C43E13D-F288-4C9A-AC86-9F1F8C47332F}"/>
              </a:ext>
            </a:extLst>
          </p:cNvPr>
          <p:cNvSpPr txBox="1"/>
          <p:nvPr/>
        </p:nvSpPr>
        <p:spPr>
          <a:xfrm>
            <a:off x="3923437" y="5723731"/>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3</a:t>
            </a:r>
          </a:p>
        </p:txBody>
      </p:sp>
      <p:sp>
        <p:nvSpPr>
          <p:cNvPr id="47" name="TextBox 46">
            <a:extLst>
              <a:ext uri="{FF2B5EF4-FFF2-40B4-BE49-F238E27FC236}">
                <a16:creationId xmlns:a16="http://schemas.microsoft.com/office/drawing/2014/main" id="{AA50D3CA-6F79-4ED7-9D6E-270DA3CFA86B}"/>
              </a:ext>
            </a:extLst>
          </p:cNvPr>
          <p:cNvSpPr txBox="1"/>
          <p:nvPr/>
        </p:nvSpPr>
        <p:spPr>
          <a:xfrm>
            <a:off x="4953526"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4</a:t>
            </a:r>
          </a:p>
        </p:txBody>
      </p:sp>
      <p:sp>
        <p:nvSpPr>
          <p:cNvPr id="48" name="TextBox 47">
            <a:extLst>
              <a:ext uri="{FF2B5EF4-FFF2-40B4-BE49-F238E27FC236}">
                <a16:creationId xmlns:a16="http://schemas.microsoft.com/office/drawing/2014/main" id="{E107D17D-2752-4547-883C-741505D4EFB3}"/>
              </a:ext>
            </a:extLst>
          </p:cNvPr>
          <p:cNvSpPr txBox="1"/>
          <p:nvPr/>
        </p:nvSpPr>
        <p:spPr>
          <a:xfrm>
            <a:off x="5940152"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5</a:t>
            </a:r>
          </a:p>
        </p:txBody>
      </p:sp>
      <p:sp>
        <p:nvSpPr>
          <p:cNvPr id="49" name="TextBox 48">
            <a:extLst>
              <a:ext uri="{FF2B5EF4-FFF2-40B4-BE49-F238E27FC236}">
                <a16:creationId xmlns:a16="http://schemas.microsoft.com/office/drawing/2014/main" id="{8FC474F5-F048-4596-8E36-5B209294824E}"/>
              </a:ext>
            </a:extLst>
          </p:cNvPr>
          <p:cNvSpPr txBox="1"/>
          <p:nvPr/>
        </p:nvSpPr>
        <p:spPr>
          <a:xfrm>
            <a:off x="6969750"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6</a:t>
            </a:r>
          </a:p>
        </p:txBody>
      </p:sp>
      <p:sp>
        <p:nvSpPr>
          <p:cNvPr id="50" name="TextBox 49">
            <a:extLst>
              <a:ext uri="{FF2B5EF4-FFF2-40B4-BE49-F238E27FC236}">
                <a16:creationId xmlns:a16="http://schemas.microsoft.com/office/drawing/2014/main" id="{2D2DF85F-D27D-4B57-A9E6-315BAFA2C2A9}"/>
              </a:ext>
            </a:extLst>
          </p:cNvPr>
          <p:cNvSpPr txBox="1"/>
          <p:nvPr/>
        </p:nvSpPr>
        <p:spPr>
          <a:xfrm>
            <a:off x="8028384"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7</a:t>
            </a:r>
          </a:p>
        </p:txBody>
      </p:sp>
      <p:graphicFrame>
        <p:nvGraphicFramePr>
          <p:cNvPr id="64" name="Table 63">
            <a:extLst>
              <a:ext uri="{FF2B5EF4-FFF2-40B4-BE49-F238E27FC236}">
                <a16:creationId xmlns:a16="http://schemas.microsoft.com/office/drawing/2014/main" id="{0186D4F2-8A6F-4BD4-B8E1-0374AB52FD91}"/>
              </a:ext>
            </a:extLst>
          </p:cNvPr>
          <p:cNvGraphicFramePr>
            <a:graphicFrameLocks noGrp="1"/>
          </p:cNvGraphicFramePr>
          <p:nvPr/>
        </p:nvGraphicFramePr>
        <p:xfrm>
          <a:off x="552384" y="5363691"/>
          <a:ext cx="8064896"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tblGrid>
              <a:tr h="370840">
                <a:tc>
                  <a:txBody>
                    <a:bodyPr/>
                    <a:lstStyle/>
                    <a:p>
                      <a:endParaRPr lang="en-AU" dirty="0"/>
                    </a:p>
                  </a:txBody>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453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C9C5-AFE8-44C9-8676-D481F4ADD254}"/>
              </a:ext>
            </a:extLst>
          </p:cNvPr>
          <p:cNvSpPr>
            <a:spLocks noGrp="1"/>
          </p:cNvSpPr>
          <p:nvPr>
            <p:ph type="title"/>
          </p:nvPr>
        </p:nvSpPr>
        <p:spPr/>
        <p:txBody>
          <a:bodyPr/>
          <a:lstStyle/>
          <a:p>
            <a:r>
              <a:rPr lang="en-AU" dirty="0"/>
              <a:t>Sequence of introduction</a:t>
            </a:r>
          </a:p>
        </p:txBody>
      </p:sp>
      <p:sp>
        <p:nvSpPr>
          <p:cNvPr id="4" name="Content Placeholder 1">
            <a:extLst>
              <a:ext uri="{FF2B5EF4-FFF2-40B4-BE49-F238E27FC236}">
                <a16:creationId xmlns:a16="http://schemas.microsoft.com/office/drawing/2014/main" id="{DD33BB17-3DF7-4FF0-B4F5-97FF37F33D02}"/>
              </a:ext>
            </a:extLst>
          </p:cNvPr>
          <p:cNvSpPr txBox="1">
            <a:spLocks/>
          </p:cNvSpPr>
          <p:nvPr/>
        </p:nvSpPr>
        <p:spPr bwMode="auto">
          <a:xfrm>
            <a:off x="323850" y="986400"/>
            <a:ext cx="8485188" cy="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r>
              <a:rPr lang="en-AU" b="1" kern="0" dirty="0">
                <a:solidFill>
                  <a:schemeClr val="bg1">
                    <a:lumMod val="50000"/>
                  </a:schemeClr>
                </a:solidFill>
              </a:rPr>
              <a:t>Use large-scale physical fraction number lines.</a:t>
            </a:r>
          </a:p>
        </p:txBody>
      </p:sp>
      <p:pic>
        <p:nvPicPr>
          <p:cNvPr id="8" name="Picture 7">
            <a:extLst>
              <a:ext uri="{FF2B5EF4-FFF2-40B4-BE49-F238E27FC236}">
                <a16:creationId xmlns:a16="http://schemas.microsoft.com/office/drawing/2014/main" id="{D0A09CF2-6EEB-4EEA-BF8D-1E7035E5C9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808" y="2743686"/>
            <a:ext cx="8028384" cy="2339238"/>
          </a:xfrm>
          <a:prstGeom prst="rect">
            <a:avLst/>
          </a:prstGeom>
          <a:ln>
            <a:solidFill>
              <a:schemeClr val="bg2"/>
            </a:solidFill>
          </a:ln>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50839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9A537-3072-4463-ABDA-80CA4DF50D99}"/>
              </a:ext>
            </a:extLst>
          </p:cNvPr>
          <p:cNvSpPr>
            <a:spLocks noGrp="1"/>
          </p:cNvSpPr>
          <p:nvPr>
            <p:ph type="title"/>
          </p:nvPr>
        </p:nvSpPr>
        <p:spPr/>
        <p:txBody>
          <a:bodyPr/>
          <a:lstStyle/>
          <a:p>
            <a:r>
              <a:rPr lang="en-AU" dirty="0"/>
              <a:t>Sequence of introduction</a:t>
            </a:r>
          </a:p>
        </p:txBody>
      </p:sp>
      <p:sp>
        <p:nvSpPr>
          <p:cNvPr id="19" name="Content Placeholder 1">
            <a:extLst>
              <a:ext uri="{FF2B5EF4-FFF2-40B4-BE49-F238E27FC236}">
                <a16:creationId xmlns:a16="http://schemas.microsoft.com/office/drawing/2014/main" id="{99F4B654-102A-4B50-B649-C3096A51DD39}"/>
              </a:ext>
            </a:extLst>
          </p:cNvPr>
          <p:cNvSpPr txBox="1">
            <a:spLocks/>
          </p:cNvSpPr>
          <p:nvPr/>
        </p:nvSpPr>
        <p:spPr bwMode="auto">
          <a:xfrm>
            <a:off x="323850" y="1009987"/>
            <a:ext cx="8485188" cy="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r>
              <a:rPr lang="en-AU" b="1" kern="0" dirty="0">
                <a:solidFill>
                  <a:schemeClr val="bg1">
                    <a:lumMod val="50000"/>
                  </a:schemeClr>
                </a:solidFill>
              </a:rPr>
              <a:t>Link the physical fraction number lines to visual representations.</a:t>
            </a:r>
          </a:p>
        </p:txBody>
      </p:sp>
      <p:grpSp>
        <p:nvGrpSpPr>
          <p:cNvPr id="20" name="Group 19">
            <a:extLst>
              <a:ext uri="{FF2B5EF4-FFF2-40B4-BE49-F238E27FC236}">
                <a16:creationId xmlns:a16="http://schemas.microsoft.com/office/drawing/2014/main" id="{950A2AC6-88A4-416D-8A33-CB5F0D5F2BB6}"/>
              </a:ext>
            </a:extLst>
          </p:cNvPr>
          <p:cNvGrpSpPr/>
          <p:nvPr/>
        </p:nvGrpSpPr>
        <p:grpSpPr>
          <a:xfrm>
            <a:off x="1002985" y="4509120"/>
            <a:ext cx="7372537" cy="1110535"/>
            <a:chOff x="1002985" y="2902103"/>
            <a:chExt cx="7372537" cy="1110535"/>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05D7125-AD02-490E-8035-5C422C3BFFFC}"/>
                    </a:ext>
                  </a:extLst>
                </p:cNvPr>
                <p:cNvSpPr txBox="1"/>
                <p:nvPr/>
              </p:nvSpPr>
              <p:spPr>
                <a:xfrm>
                  <a:off x="5859653" y="3508869"/>
                  <a:ext cx="376440" cy="477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𝟑</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1" name="TextBox 20">
                  <a:extLst>
                    <a:ext uri="{FF2B5EF4-FFF2-40B4-BE49-F238E27FC236}">
                      <a16:creationId xmlns:a16="http://schemas.microsoft.com/office/drawing/2014/main" id="{505D7125-AD02-490E-8035-5C422C3BFFFC}"/>
                    </a:ext>
                  </a:extLst>
                </p:cNvPr>
                <p:cNvSpPr txBox="1">
                  <a:spLocks noRot="1" noChangeAspect="1" noMove="1" noResize="1" noEditPoints="1" noAdjustHandles="1" noChangeArrowheads="1" noChangeShapeType="1" noTextEdit="1"/>
                </p:cNvSpPr>
                <p:nvPr/>
              </p:nvSpPr>
              <p:spPr>
                <a:xfrm>
                  <a:off x="5859653" y="3508869"/>
                  <a:ext cx="376440" cy="477550"/>
                </a:xfrm>
                <a:prstGeom prst="rect">
                  <a:avLst/>
                </a:prstGeom>
                <a:blipFill>
                  <a:blip r:embed="rId3"/>
                  <a:stretch>
                    <a:fillRect b="-164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CAF9CD1-C8DC-4466-8716-AF47F37D4977}"/>
                    </a:ext>
                  </a:extLst>
                </p:cNvPr>
                <p:cNvSpPr txBox="1"/>
                <p:nvPr/>
              </p:nvSpPr>
              <p:spPr>
                <a:xfrm>
                  <a:off x="4448693" y="3508869"/>
                  <a:ext cx="376439" cy="496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2" name="TextBox 21">
                  <a:extLst>
                    <a:ext uri="{FF2B5EF4-FFF2-40B4-BE49-F238E27FC236}">
                      <a16:creationId xmlns:a16="http://schemas.microsoft.com/office/drawing/2014/main" id="{9CAF9CD1-C8DC-4466-8716-AF47F37D4977}"/>
                    </a:ext>
                  </a:extLst>
                </p:cNvPr>
                <p:cNvSpPr txBox="1">
                  <a:spLocks noRot="1" noChangeAspect="1" noMove="1" noResize="1" noEditPoints="1" noAdjustHandles="1" noChangeArrowheads="1" noChangeShapeType="1" noTextEdit="1"/>
                </p:cNvSpPr>
                <p:nvPr/>
              </p:nvSpPr>
              <p:spPr>
                <a:xfrm>
                  <a:off x="4448693" y="3508869"/>
                  <a:ext cx="376439" cy="496195"/>
                </a:xfrm>
                <a:prstGeom prst="rect">
                  <a:avLst/>
                </a:prstGeom>
                <a:blipFill>
                  <a:blip r:embed="rId4"/>
                  <a:stretch>
                    <a:fillRect b="-1219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86DB427-A4C6-4E7C-95F1-1ADDB011ECAD}"/>
                    </a:ext>
                  </a:extLst>
                </p:cNvPr>
                <p:cNvSpPr txBox="1"/>
                <p:nvPr/>
              </p:nvSpPr>
              <p:spPr>
                <a:xfrm>
                  <a:off x="3037733" y="3516443"/>
                  <a:ext cx="376439" cy="496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3" name="TextBox 22">
                  <a:extLst>
                    <a:ext uri="{FF2B5EF4-FFF2-40B4-BE49-F238E27FC236}">
                      <a16:creationId xmlns:a16="http://schemas.microsoft.com/office/drawing/2014/main" id="{586DB427-A4C6-4E7C-95F1-1ADDB011ECAD}"/>
                    </a:ext>
                  </a:extLst>
                </p:cNvPr>
                <p:cNvSpPr txBox="1">
                  <a:spLocks noRot="1" noChangeAspect="1" noMove="1" noResize="1" noEditPoints="1" noAdjustHandles="1" noChangeArrowheads="1" noChangeShapeType="1" noTextEdit="1"/>
                </p:cNvSpPr>
                <p:nvPr/>
              </p:nvSpPr>
              <p:spPr>
                <a:xfrm>
                  <a:off x="3037733" y="3516443"/>
                  <a:ext cx="376439" cy="496195"/>
                </a:xfrm>
                <a:prstGeom prst="rect">
                  <a:avLst/>
                </a:prstGeom>
                <a:blipFill>
                  <a:blip r:embed="rId5"/>
                  <a:stretch>
                    <a:fillRect b="-12195"/>
                  </a:stretch>
                </a:blipFill>
              </p:spPr>
              <p:txBody>
                <a:bodyPr/>
                <a:lstStyle/>
                <a:p>
                  <a:r>
                    <a:rPr lang="en-AU">
                      <a:noFill/>
                    </a:rPr>
                    <a:t> </a:t>
                  </a:r>
                </a:p>
              </p:txBody>
            </p:sp>
          </mc:Fallback>
        </mc:AlternateContent>
        <p:grpSp>
          <p:nvGrpSpPr>
            <p:cNvPr id="24" name="Group 23">
              <a:extLst>
                <a:ext uri="{FF2B5EF4-FFF2-40B4-BE49-F238E27FC236}">
                  <a16:creationId xmlns:a16="http://schemas.microsoft.com/office/drawing/2014/main" id="{7EAE5E45-254B-4A2F-8C33-A3B1899855F9}"/>
                </a:ext>
              </a:extLst>
            </p:cNvPr>
            <p:cNvGrpSpPr/>
            <p:nvPr/>
          </p:nvGrpSpPr>
          <p:grpSpPr>
            <a:xfrm>
              <a:off x="1002985" y="2902103"/>
              <a:ext cx="7372537" cy="1061421"/>
              <a:chOff x="827584" y="5111511"/>
              <a:chExt cx="7372537" cy="1061421"/>
            </a:xfrm>
          </p:grpSpPr>
          <p:grpSp>
            <p:nvGrpSpPr>
              <p:cNvPr id="25" name="Group 24">
                <a:extLst>
                  <a:ext uri="{FF2B5EF4-FFF2-40B4-BE49-F238E27FC236}">
                    <a16:creationId xmlns:a16="http://schemas.microsoft.com/office/drawing/2014/main" id="{BF48FE6D-700C-46F2-9A52-67D5BDC14CC3}"/>
                  </a:ext>
                </a:extLst>
              </p:cNvPr>
              <p:cNvGrpSpPr/>
              <p:nvPr/>
            </p:nvGrpSpPr>
            <p:grpSpPr>
              <a:xfrm>
                <a:off x="827584" y="5111511"/>
                <a:ext cx="7372537" cy="1061421"/>
                <a:chOff x="1187624" y="3429000"/>
                <a:chExt cx="7012497" cy="1061421"/>
              </a:xfrm>
            </p:grpSpPr>
            <p:pic>
              <p:nvPicPr>
                <p:cNvPr id="27" name="Picture 26">
                  <a:extLst>
                    <a:ext uri="{FF2B5EF4-FFF2-40B4-BE49-F238E27FC236}">
                      <a16:creationId xmlns:a16="http://schemas.microsoft.com/office/drawing/2014/main" id="{12361117-3D3E-40F5-86CD-150700A4A9C7}"/>
                    </a:ext>
                  </a:extLst>
                </p:cNvPr>
                <p:cNvPicPr>
                  <a:picLocks noChangeAspect="1"/>
                </p:cNvPicPr>
                <p:nvPr/>
              </p:nvPicPr>
              <p:blipFill>
                <a:blip r:embed="rId6"/>
                <a:stretch>
                  <a:fillRect/>
                </a:stretch>
              </p:blipFill>
              <p:spPr>
                <a:xfrm>
                  <a:off x="1187624" y="3429000"/>
                  <a:ext cx="7012497" cy="684461"/>
                </a:xfrm>
                <a:prstGeom prst="rect">
                  <a:avLst/>
                </a:prstGeom>
              </p:spPr>
            </p:pic>
            <p:sp>
              <p:nvSpPr>
                <p:cNvPr id="28" name="TextBox 27">
                  <a:extLst>
                    <a:ext uri="{FF2B5EF4-FFF2-40B4-BE49-F238E27FC236}">
                      <a16:creationId xmlns:a16="http://schemas.microsoft.com/office/drawing/2014/main" id="{3DA5E659-CFF6-4BB7-A1C5-4778AF8B0090}"/>
                    </a:ext>
                  </a:extLst>
                </p:cNvPr>
                <p:cNvSpPr txBox="1"/>
                <p:nvPr/>
              </p:nvSpPr>
              <p:spPr>
                <a:xfrm>
                  <a:off x="1779038" y="4121089"/>
                  <a:ext cx="360040" cy="369332"/>
                </a:xfrm>
                <a:prstGeom prst="rect">
                  <a:avLst/>
                </a:prstGeom>
                <a:noFill/>
              </p:spPr>
              <p:txBody>
                <a:bodyPr wrap="square" rtlCol="0">
                  <a:spAutoFit/>
                </a:bodyPr>
                <a:lstStyle/>
                <a:p>
                  <a:r>
                    <a:rPr lang="en-US" b="1" dirty="0"/>
                    <a:t>0</a:t>
                  </a:r>
                  <a:endParaRPr lang="en-AU" b="1" dirty="0"/>
                </a:p>
              </p:txBody>
            </p:sp>
            <p:sp>
              <p:nvSpPr>
                <p:cNvPr id="29" name="TextBox 28">
                  <a:extLst>
                    <a:ext uri="{FF2B5EF4-FFF2-40B4-BE49-F238E27FC236}">
                      <a16:creationId xmlns:a16="http://schemas.microsoft.com/office/drawing/2014/main" id="{EBDD4DA4-12ED-4310-BA04-9DE66E7C3A1A}"/>
                    </a:ext>
                  </a:extLst>
                </p:cNvPr>
                <p:cNvSpPr txBox="1"/>
                <p:nvPr/>
              </p:nvSpPr>
              <p:spPr>
                <a:xfrm>
                  <a:off x="7171166" y="4113461"/>
                  <a:ext cx="360040" cy="369332"/>
                </a:xfrm>
                <a:prstGeom prst="rect">
                  <a:avLst/>
                </a:prstGeom>
                <a:noFill/>
              </p:spPr>
              <p:txBody>
                <a:bodyPr wrap="square" rtlCol="0">
                  <a:spAutoFit/>
                </a:bodyPr>
                <a:lstStyle/>
                <a:p>
                  <a:r>
                    <a:rPr lang="en-US" b="1" dirty="0"/>
                    <a:t>1</a:t>
                  </a:r>
                  <a:endParaRPr lang="en-AU" b="1" dirty="0"/>
                </a:p>
              </p:txBody>
            </p:sp>
          </p:grpSp>
          <p:cxnSp>
            <p:nvCxnSpPr>
              <p:cNvPr id="26" name="Straight Connector 25">
                <a:extLst>
                  <a:ext uri="{FF2B5EF4-FFF2-40B4-BE49-F238E27FC236}">
                    <a16:creationId xmlns:a16="http://schemas.microsoft.com/office/drawing/2014/main" id="{2036FD68-75A1-4389-AC30-3D7D1CB092EC}"/>
                  </a:ext>
                </a:extLst>
              </p:cNvPr>
              <p:cNvCxnSpPr>
                <a:cxnSpLocks/>
              </p:cNvCxnSpPr>
              <p:nvPr/>
            </p:nvCxnSpPr>
            <p:spPr bwMode="auto">
              <a:xfrm>
                <a:off x="1273492" y="5430549"/>
                <a:ext cx="6480720" cy="25136"/>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3" name="Picture 2">
            <a:extLst>
              <a:ext uri="{FF2B5EF4-FFF2-40B4-BE49-F238E27FC236}">
                <a16:creationId xmlns:a16="http://schemas.microsoft.com/office/drawing/2014/main" id="{4C69DA7B-969C-47B3-B5B2-7A90D51859D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76413" y="2420888"/>
            <a:ext cx="6553200" cy="1724025"/>
          </a:xfrm>
          <a:prstGeom prst="rect">
            <a:avLst/>
          </a:prstGeom>
          <a:ln>
            <a:solidFill>
              <a:schemeClr val="bg2"/>
            </a:solidFill>
          </a:ln>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75673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8AAD15-5B23-4DAF-B51E-0EDC811DCBA3}"/>
              </a:ext>
            </a:extLst>
          </p:cNvPr>
          <p:cNvSpPr>
            <a:spLocks noGrp="1"/>
          </p:cNvSpPr>
          <p:nvPr>
            <p:ph type="title"/>
          </p:nvPr>
        </p:nvSpPr>
        <p:spPr/>
        <p:txBody>
          <a:bodyPr/>
          <a:lstStyle/>
          <a:p>
            <a:r>
              <a:rPr lang="en-AU" dirty="0"/>
              <a:t>Sequence of introduction</a:t>
            </a:r>
          </a:p>
        </p:txBody>
      </p:sp>
      <p:sp>
        <p:nvSpPr>
          <p:cNvPr id="10" name="Content Placeholder 1">
            <a:extLst>
              <a:ext uri="{FF2B5EF4-FFF2-40B4-BE49-F238E27FC236}">
                <a16:creationId xmlns:a16="http://schemas.microsoft.com/office/drawing/2014/main" id="{423CE117-ED5B-4E9A-81E4-4902631616F6}"/>
              </a:ext>
            </a:extLst>
          </p:cNvPr>
          <p:cNvSpPr txBox="1">
            <a:spLocks/>
          </p:cNvSpPr>
          <p:nvPr/>
        </p:nvSpPr>
        <p:spPr bwMode="auto">
          <a:xfrm>
            <a:off x="323850" y="986400"/>
            <a:ext cx="8485188" cy="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b="1" kern="0" dirty="0">
                <a:solidFill>
                  <a:schemeClr val="bg1">
                    <a:lumMod val="50000"/>
                  </a:schemeClr>
                </a:solidFill>
              </a:rPr>
              <a:t>Gradually reduce the amount of number labels.</a:t>
            </a:r>
          </a:p>
        </p:txBody>
      </p:sp>
      <p:sp>
        <p:nvSpPr>
          <p:cNvPr id="25" name="Rectangle 24">
            <a:extLst>
              <a:ext uri="{FF2B5EF4-FFF2-40B4-BE49-F238E27FC236}">
                <a16:creationId xmlns:a16="http://schemas.microsoft.com/office/drawing/2014/main" id="{841F2AC1-8661-4428-8594-CB2530B1BC7F}"/>
              </a:ext>
            </a:extLst>
          </p:cNvPr>
          <p:cNvSpPr/>
          <p:nvPr/>
        </p:nvSpPr>
        <p:spPr bwMode="auto">
          <a:xfrm>
            <a:off x="4283968" y="3181796"/>
            <a:ext cx="513536" cy="614556"/>
          </a:xfrm>
          <a:prstGeom prst="rect">
            <a:avLst/>
          </a:pr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nvGrpSpPr>
          <p:cNvPr id="7" name="Group 6">
            <a:extLst>
              <a:ext uri="{FF2B5EF4-FFF2-40B4-BE49-F238E27FC236}">
                <a16:creationId xmlns:a16="http://schemas.microsoft.com/office/drawing/2014/main" id="{0F99DD85-437E-47CE-9DF1-A5A9BEAE7268}"/>
              </a:ext>
            </a:extLst>
          </p:cNvPr>
          <p:cNvGrpSpPr/>
          <p:nvPr/>
        </p:nvGrpSpPr>
        <p:grpSpPr>
          <a:xfrm>
            <a:off x="683568" y="2538562"/>
            <a:ext cx="7863976" cy="1286404"/>
            <a:chOff x="1168207" y="2636912"/>
            <a:chExt cx="6878329" cy="1139112"/>
          </a:xfrm>
        </p:grpSpPr>
        <p:grpSp>
          <p:nvGrpSpPr>
            <p:cNvPr id="24" name="Group 23">
              <a:extLst>
                <a:ext uri="{FF2B5EF4-FFF2-40B4-BE49-F238E27FC236}">
                  <a16:creationId xmlns:a16="http://schemas.microsoft.com/office/drawing/2014/main" id="{061D5381-3A75-435F-92A3-BB6C3E934B4C}"/>
                </a:ext>
              </a:extLst>
            </p:cNvPr>
            <p:cNvGrpSpPr/>
            <p:nvPr/>
          </p:nvGrpSpPr>
          <p:grpSpPr>
            <a:xfrm>
              <a:off x="1168207" y="2636912"/>
              <a:ext cx="6878329" cy="1031218"/>
              <a:chOff x="827584" y="4279414"/>
              <a:chExt cx="7372537" cy="1319250"/>
            </a:xfrm>
          </p:grpSpPr>
          <p:grpSp>
            <p:nvGrpSpPr>
              <p:cNvPr id="26" name="Group 25">
                <a:extLst>
                  <a:ext uri="{FF2B5EF4-FFF2-40B4-BE49-F238E27FC236}">
                    <a16:creationId xmlns:a16="http://schemas.microsoft.com/office/drawing/2014/main" id="{44DAA929-F625-4624-A55C-B385A4C896FA}"/>
                  </a:ext>
                </a:extLst>
              </p:cNvPr>
              <p:cNvGrpSpPr/>
              <p:nvPr/>
            </p:nvGrpSpPr>
            <p:grpSpPr>
              <a:xfrm>
                <a:off x="827584" y="4279414"/>
                <a:ext cx="7372537" cy="1295239"/>
                <a:chOff x="1187624" y="3429000"/>
                <a:chExt cx="7012497" cy="1295239"/>
              </a:xfrm>
            </p:grpSpPr>
            <p:pic>
              <p:nvPicPr>
                <p:cNvPr id="29" name="Picture 28">
                  <a:extLst>
                    <a:ext uri="{FF2B5EF4-FFF2-40B4-BE49-F238E27FC236}">
                      <a16:creationId xmlns:a16="http://schemas.microsoft.com/office/drawing/2014/main" id="{7E5336A9-1305-47F8-A177-B942A462DC02}"/>
                    </a:ext>
                  </a:extLst>
                </p:cNvPr>
                <p:cNvPicPr>
                  <a:picLocks noChangeAspect="1"/>
                </p:cNvPicPr>
                <p:nvPr/>
              </p:nvPicPr>
              <p:blipFill>
                <a:blip r:embed="rId3"/>
                <a:stretch>
                  <a:fillRect/>
                </a:stretch>
              </p:blipFill>
              <p:spPr>
                <a:xfrm>
                  <a:off x="1187624" y="3429000"/>
                  <a:ext cx="7012497" cy="684461"/>
                </a:xfrm>
                <a:prstGeom prst="rect">
                  <a:avLst/>
                </a:prstGeom>
              </p:spPr>
            </p:pic>
            <p:sp>
              <p:nvSpPr>
                <p:cNvPr id="30" name="TextBox 29">
                  <a:extLst>
                    <a:ext uri="{FF2B5EF4-FFF2-40B4-BE49-F238E27FC236}">
                      <a16:creationId xmlns:a16="http://schemas.microsoft.com/office/drawing/2014/main" id="{3597EF08-5D90-4542-A9C2-880E2841E057}"/>
                    </a:ext>
                  </a:extLst>
                </p:cNvPr>
                <p:cNvSpPr txBox="1"/>
                <p:nvPr/>
              </p:nvSpPr>
              <p:spPr>
                <a:xfrm>
                  <a:off x="1822822" y="4081479"/>
                  <a:ext cx="228627" cy="418391"/>
                </a:xfrm>
                <a:prstGeom prst="rect">
                  <a:avLst/>
                </a:prstGeom>
                <a:noFill/>
              </p:spPr>
              <p:txBody>
                <a:bodyPr wrap="square" rtlCol="0">
                  <a:spAutoFit/>
                </a:bodyPr>
                <a:lstStyle/>
                <a:p>
                  <a:r>
                    <a:rPr lang="en-US" b="1" dirty="0"/>
                    <a:t>0</a:t>
                  </a:r>
                  <a:endParaRPr lang="en-AU" b="1"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D169CB0-CFC1-4AF0-9151-FAA0B9ACED14}"/>
                        </a:ext>
                      </a:extLst>
                    </p:cNvPr>
                    <p:cNvSpPr txBox="1"/>
                    <p:nvPr/>
                  </p:nvSpPr>
                  <p:spPr>
                    <a:xfrm>
                      <a:off x="5801644" y="4113303"/>
                      <a:ext cx="36004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𝟑</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31" name="TextBox 30">
                      <a:extLst>
                        <a:ext uri="{FF2B5EF4-FFF2-40B4-BE49-F238E27FC236}">
                          <a16:creationId xmlns:a16="http://schemas.microsoft.com/office/drawing/2014/main" id="{2D169CB0-CFC1-4AF0-9151-FAA0B9ACED14}"/>
                        </a:ext>
                      </a:extLst>
                    </p:cNvPr>
                    <p:cNvSpPr txBox="1">
                      <a:spLocks noRot="1" noChangeAspect="1" noMove="1" noResize="1" noEditPoints="1" noAdjustHandles="1" noChangeArrowheads="1" noChangeShapeType="1" noTextEdit="1"/>
                    </p:cNvSpPr>
                    <p:nvPr/>
                  </p:nvSpPr>
                  <p:spPr>
                    <a:xfrm>
                      <a:off x="5801644" y="4113303"/>
                      <a:ext cx="360040" cy="610936"/>
                    </a:xfrm>
                    <a:prstGeom prst="rect">
                      <a:avLst/>
                    </a:prstGeom>
                    <a:blipFill>
                      <a:blip r:embed="rId4"/>
                      <a:stretch>
                        <a:fillRect b="-4545"/>
                      </a:stretch>
                    </a:blipFill>
                  </p:spPr>
                  <p:txBody>
                    <a:bodyPr/>
                    <a:lstStyle/>
                    <a:p>
                      <a:r>
                        <a:rPr lang="en-AU">
                          <a:noFill/>
                        </a:rPr>
                        <a:t> </a:t>
                      </a:r>
                    </a:p>
                  </p:txBody>
                </p:sp>
              </mc:Fallback>
            </mc:AlternateContent>
            <p:sp>
              <p:nvSpPr>
                <p:cNvPr id="32" name="TextBox 31">
                  <a:extLst>
                    <a:ext uri="{FF2B5EF4-FFF2-40B4-BE49-F238E27FC236}">
                      <a16:creationId xmlns:a16="http://schemas.microsoft.com/office/drawing/2014/main" id="{50602B7D-D1EF-4D12-9DA6-94BDAAF4B8EA}"/>
                    </a:ext>
                  </a:extLst>
                </p:cNvPr>
                <p:cNvSpPr txBox="1"/>
                <p:nvPr/>
              </p:nvSpPr>
              <p:spPr>
                <a:xfrm>
                  <a:off x="7223483" y="4080460"/>
                  <a:ext cx="128423" cy="418391"/>
                </a:xfrm>
                <a:prstGeom prst="rect">
                  <a:avLst/>
                </a:prstGeom>
                <a:noFill/>
              </p:spPr>
              <p:txBody>
                <a:bodyPr wrap="square" rtlCol="0">
                  <a:spAutoFit/>
                </a:bodyPr>
                <a:lstStyle/>
                <a:p>
                  <a:r>
                    <a:rPr lang="en-US" b="1" dirty="0"/>
                    <a:t>1</a:t>
                  </a:r>
                  <a:endParaRPr lang="en-AU" b="1" dirty="0"/>
                </a:p>
              </p:txBody>
            </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E686218-40D1-4DE7-B1F5-3E1BB8B4D552}"/>
                      </a:ext>
                    </a:extLst>
                  </p:cNvPr>
                  <p:cNvSpPr txBox="1"/>
                  <p:nvPr/>
                </p:nvSpPr>
                <p:spPr>
                  <a:xfrm>
                    <a:off x="2865611" y="4963875"/>
                    <a:ext cx="378525"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8" name="TextBox 27">
                    <a:extLst>
                      <a:ext uri="{FF2B5EF4-FFF2-40B4-BE49-F238E27FC236}">
                        <a16:creationId xmlns:a16="http://schemas.microsoft.com/office/drawing/2014/main" id="{3E686218-40D1-4DE7-B1F5-3E1BB8B4D552}"/>
                      </a:ext>
                    </a:extLst>
                  </p:cNvPr>
                  <p:cNvSpPr txBox="1">
                    <a:spLocks noRot="1" noChangeAspect="1" noMove="1" noResize="1" noEditPoints="1" noAdjustHandles="1" noChangeArrowheads="1" noChangeShapeType="1" noTextEdit="1"/>
                  </p:cNvSpPr>
                  <p:nvPr/>
                </p:nvSpPr>
                <p:spPr>
                  <a:xfrm>
                    <a:off x="2865611" y="4963875"/>
                    <a:ext cx="378525" cy="634789"/>
                  </a:xfrm>
                  <a:prstGeom prst="rect">
                    <a:avLst/>
                  </a:prstGeom>
                  <a:blipFill>
                    <a:blip r:embed="rId6"/>
                    <a:stretch>
                      <a:fillRect b="-12195"/>
                    </a:stretch>
                  </a:blipFill>
                </p:spPr>
                <p:txBody>
                  <a:bodyPr/>
                  <a:lstStyle/>
                  <a:p>
                    <a:r>
                      <a:rPr lang="en-AU">
                        <a:noFill/>
                      </a:rPr>
                      <a:t> </a:t>
                    </a:r>
                  </a:p>
                </p:txBody>
              </p:sp>
            </mc:Fallback>
          </mc:AlternateContent>
        </p:grpSp>
        <p:sp>
          <p:nvSpPr>
            <p:cNvPr id="2" name="TextBox 1">
              <a:extLst>
                <a:ext uri="{FF2B5EF4-FFF2-40B4-BE49-F238E27FC236}">
                  <a16:creationId xmlns:a16="http://schemas.microsoft.com/office/drawing/2014/main" id="{06FD9A4B-8351-4D30-8C6F-2B6C17E49516}"/>
                </a:ext>
              </a:extLst>
            </p:cNvPr>
            <p:cNvSpPr txBox="1"/>
            <p:nvPr/>
          </p:nvSpPr>
          <p:spPr>
            <a:xfrm>
              <a:off x="4295510" y="3170342"/>
              <a:ext cx="525696" cy="605682"/>
            </a:xfrm>
            <a:prstGeom prst="rect">
              <a:avLst/>
            </a:prstGeom>
            <a:solidFill>
              <a:srgbClr val="C8DDF2"/>
            </a:solidFill>
            <a:ln w="34925">
              <a:solidFill>
                <a:srgbClr val="91BCE4"/>
              </a:solidFill>
            </a:ln>
            <a:effectLst>
              <a:outerShdw blurRad="50800" dist="38100" dir="2700000" algn="tl" rotWithShape="0">
                <a:schemeClr val="bg2">
                  <a:alpha val="40000"/>
                </a:schemeClr>
              </a:outerShdw>
            </a:effectLst>
          </p:spPr>
          <p:txBody>
            <a:bodyPr wrap="square" rtlCol="0" anchor="ctr">
              <a:spAutoFit/>
            </a:bodyPr>
            <a:lstStyle/>
            <a:p>
              <a:pPr algn="ctr"/>
              <a:r>
                <a:rPr lang="en-US" sz="2800" b="1" dirty="0"/>
                <a:t>?</a:t>
              </a:r>
              <a:endParaRPr lang="en-AU" sz="2800" b="1" dirty="0"/>
            </a:p>
          </p:txBody>
        </p:sp>
      </p:grpSp>
      <p:sp>
        <p:nvSpPr>
          <p:cNvPr id="11" name="TextBox 10">
            <a:extLst>
              <a:ext uri="{FF2B5EF4-FFF2-40B4-BE49-F238E27FC236}">
                <a16:creationId xmlns:a16="http://schemas.microsoft.com/office/drawing/2014/main" id="{3F96ABB1-D56C-4B06-AB29-13DC040A42CD}"/>
              </a:ext>
            </a:extLst>
          </p:cNvPr>
          <p:cNvSpPr txBox="1"/>
          <p:nvPr/>
        </p:nvSpPr>
        <p:spPr>
          <a:xfrm>
            <a:off x="323850" y="4221088"/>
            <a:ext cx="8485188" cy="1615827"/>
          </a:xfrm>
          <a:prstGeom prst="rect">
            <a:avLst/>
          </a:prstGeom>
          <a:noFill/>
        </p:spPr>
        <p:txBody>
          <a:bodyPr wrap="square" rtlCol="0">
            <a:spAutoFit/>
          </a:bodyPr>
          <a:lstStyle/>
          <a:p>
            <a:r>
              <a:rPr lang="en-US" sz="2200" dirty="0"/>
              <a:t>Model the explicit thinking behind decisions of what number to place in an ‘unknown’ space.</a:t>
            </a:r>
          </a:p>
          <a:p>
            <a:r>
              <a:rPr lang="en-US" sz="2200" dirty="0"/>
              <a:t>Encourage students to use number relationships to explain their thinking when choosing answers.</a:t>
            </a:r>
            <a:endParaRPr lang="en-AU" sz="2200" dirty="0"/>
          </a:p>
        </p:txBody>
      </p:sp>
    </p:spTree>
    <p:extLst>
      <p:ext uri="{BB962C8B-B14F-4D97-AF65-F5344CB8AC3E}">
        <p14:creationId xmlns:p14="http://schemas.microsoft.com/office/powerpoint/2010/main" val="3795098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8AAD15-5B23-4DAF-B51E-0EDC811DCBA3}"/>
              </a:ext>
            </a:extLst>
          </p:cNvPr>
          <p:cNvSpPr>
            <a:spLocks noGrp="1"/>
          </p:cNvSpPr>
          <p:nvPr>
            <p:ph type="title"/>
          </p:nvPr>
        </p:nvSpPr>
        <p:spPr/>
        <p:txBody>
          <a:bodyPr/>
          <a:lstStyle/>
          <a:p>
            <a:r>
              <a:rPr lang="en-AU" dirty="0"/>
              <a:t>Sequence of introduction</a:t>
            </a:r>
          </a:p>
        </p:txBody>
      </p:sp>
      <p:sp>
        <p:nvSpPr>
          <p:cNvPr id="10" name="Content Placeholder 1">
            <a:extLst>
              <a:ext uri="{FF2B5EF4-FFF2-40B4-BE49-F238E27FC236}">
                <a16:creationId xmlns:a16="http://schemas.microsoft.com/office/drawing/2014/main" id="{423CE117-ED5B-4E9A-81E4-4902631616F6}"/>
              </a:ext>
            </a:extLst>
          </p:cNvPr>
          <p:cNvSpPr txBox="1">
            <a:spLocks/>
          </p:cNvSpPr>
          <p:nvPr/>
        </p:nvSpPr>
        <p:spPr bwMode="auto">
          <a:xfrm>
            <a:off x="323850" y="986400"/>
            <a:ext cx="8485188" cy="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b="1" kern="0" dirty="0">
                <a:solidFill>
                  <a:schemeClr val="bg1">
                    <a:lumMod val="50000"/>
                  </a:schemeClr>
                </a:solidFill>
              </a:rPr>
              <a:t>Gradually reduce the amount of number labels.</a:t>
            </a:r>
          </a:p>
        </p:txBody>
      </p:sp>
      <p:sp>
        <p:nvSpPr>
          <p:cNvPr id="3" name="TextBox 2">
            <a:extLst>
              <a:ext uri="{FF2B5EF4-FFF2-40B4-BE49-F238E27FC236}">
                <a16:creationId xmlns:a16="http://schemas.microsoft.com/office/drawing/2014/main" id="{F061EE7E-FCC9-452A-866E-1ADFB6BF1B1B}"/>
              </a:ext>
            </a:extLst>
          </p:cNvPr>
          <p:cNvSpPr txBox="1"/>
          <p:nvPr/>
        </p:nvSpPr>
        <p:spPr>
          <a:xfrm>
            <a:off x="323850" y="5115440"/>
            <a:ext cx="8640638" cy="769441"/>
          </a:xfrm>
          <a:prstGeom prst="rect">
            <a:avLst/>
          </a:prstGeom>
          <a:noFill/>
        </p:spPr>
        <p:txBody>
          <a:bodyPr wrap="square" rtlCol="0">
            <a:spAutoFit/>
          </a:bodyPr>
          <a:lstStyle/>
          <a:p>
            <a:r>
              <a:rPr lang="en-AU" sz="2200" dirty="0"/>
              <a:t>Students’ explanations of the strategies they used to place a fraction provide an insight into their level of fractional number sense.</a:t>
            </a:r>
          </a:p>
        </p:txBody>
      </p:sp>
      <p:pic>
        <p:nvPicPr>
          <p:cNvPr id="5" name="Picture 4">
            <a:extLst>
              <a:ext uri="{FF2B5EF4-FFF2-40B4-BE49-F238E27FC236}">
                <a16:creationId xmlns:a16="http://schemas.microsoft.com/office/drawing/2014/main" id="{8CEC9DE1-F949-46E8-8785-97072825DC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3222" y="1557167"/>
            <a:ext cx="5876925" cy="1428750"/>
          </a:xfrm>
          <a:prstGeom prst="rect">
            <a:avLst/>
          </a:prstGeom>
          <a:ln>
            <a:solidFill>
              <a:schemeClr val="bg2"/>
            </a:solidFill>
          </a:ln>
          <a:effectLst>
            <a:outerShdw blurRad="50800" dist="38100" dir="2700000" algn="tl" rotWithShape="0">
              <a:schemeClr val="bg2">
                <a:alpha val="40000"/>
              </a:schemeClr>
            </a:outerShdw>
          </a:effectLst>
        </p:spPr>
      </p:pic>
      <p:pic>
        <p:nvPicPr>
          <p:cNvPr id="8" name="Picture 7">
            <a:extLst>
              <a:ext uri="{FF2B5EF4-FFF2-40B4-BE49-F238E27FC236}">
                <a16:creationId xmlns:a16="http://schemas.microsoft.com/office/drawing/2014/main" id="{B7CB7C53-9E1C-4852-96C7-5C9869C164E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33222" y="3051233"/>
            <a:ext cx="5876925" cy="1933575"/>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7204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B349B03-11DB-4A19-83DD-7F14E2F767FC}"/>
              </a:ext>
            </a:extLst>
          </p:cNvPr>
          <p:cNvGrpSpPr/>
          <p:nvPr/>
        </p:nvGrpSpPr>
        <p:grpSpPr>
          <a:xfrm>
            <a:off x="766520" y="4725035"/>
            <a:ext cx="7372537" cy="1146565"/>
            <a:chOff x="827584" y="3726483"/>
            <a:chExt cx="7372537" cy="1146565"/>
          </a:xfrm>
        </p:grpSpPr>
        <p:grpSp>
          <p:nvGrpSpPr>
            <p:cNvPr id="28" name="Group 27">
              <a:extLst>
                <a:ext uri="{FF2B5EF4-FFF2-40B4-BE49-F238E27FC236}">
                  <a16:creationId xmlns:a16="http://schemas.microsoft.com/office/drawing/2014/main" id="{2D173728-574E-41D0-A3A0-79285C66D59B}"/>
                </a:ext>
              </a:extLst>
            </p:cNvPr>
            <p:cNvGrpSpPr/>
            <p:nvPr/>
          </p:nvGrpSpPr>
          <p:grpSpPr>
            <a:xfrm>
              <a:off x="827584" y="3815367"/>
              <a:ext cx="7372537" cy="1057681"/>
              <a:chOff x="1187624" y="3429000"/>
              <a:chExt cx="7012497" cy="1057681"/>
            </a:xfrm>
          </p:grpSpPr>
          <p:pic>
            <p:nvPicPr>
              <p:cNvPr id="34" name="Picture 33">
                <a:extLst>
                  <a:ext uri="{FF2B5EF4-FFF2-40B4-BE49-F238E27FC236}">
                    <a16:creationId xmlns:a16="http://schemas.microsoft.com/office/drawing/2014/main" id="{A30E51B6-C442-4544-A130-DBBF83E4BF80}"/>
                  </a:ext>
                </a:extLst>
              </p:cNvPr>
              <p:cNvPicPr>
                <a:picLocks noChangeAspect="1"/>
              </p:cNvPicPr>
              <p:nvPr/>
            </p:nvPicPr>
            <p:blipFill>
              <a:blip r:embed="rId3"/>
              <a:stretch>
                <a:fillRect/>
              </a:stretch>
            </p:blipFill>
            <p:spPr>
              <a:xfrm>
                <a:off x="1187624" y="3429000"/>
                <a:ext cx="7012497" cy="684461"/>
              </a:xfrm>
              <a:prstGeom prst="rect">
                <a:avLst/>
              </a:prstGeom>
            </p:spPr>
          </p:pic>
          <p:sp>
            <p:nvSpPr>
              <p:cNvPr id="36" name="TextBox 35">
                <a:extLst>
                  <a:ext uri="{FF2B5EF4-FFF2-40B4-BE49-F238E27FC236}">
                    <a16:creationId xmlns:a16="http://schemas.microsoft.com/office/drawing/2014/main" id="{A820DE3C-A94E-4882-8607-9A2CF291EDC3}"/>
                  </a:ext>
                </a:extLst>
              </p:cNvPr>
              <p:cNvSpPr txBox="1"/>
              <p:nvPr/>
            </p:nvSpPr>
            <p:spPr>
              <a:xfrm>
                <a:off x="1820048" y="4117349"/>
                <a:ext cx="360040" cy="369332"/>
              </a:xfrm>
              <a:prstGeom prst="rect">
                <a:avLst/>
              </a:prstGeom>
              <a:noFill/>
            </p:spPr>
            <p:txBody>
              <a:bodyPr wrap="square" rtlCol="0">
                <a:spAutoFit/>
              </a:bodyPr>
              <a:lstStyle/>
              <a:p>
                <a:r>
                  <a:rPr lang="en-US" b="1" dirty="0"/>
                  <a:t>0</a:t>
                </a:r>
                <a:endParaRPr lang="en-AU" b="1" dirty="0"/>
              </a:p>
            </p:txBody>
          </p:sp>
          <p:sp>
            <p:nvSpPr>
              <p:cNvPr id="37" name="TextBox 36">
                <a:extLst>
                  <a:ext uri="{FF2B5EF4-FFF2-40B4-BE49-F238E27FC236}">
                    <a16:creationId xmlns:a16="http://schemas.microsoft.com/office/drawing/2014/main" id="{646F6A1F-2DA9-4E68-9B39-0933C2FB9460}"/>
                  </a:ext>
                </a:extLst>
              </p:cNvPr>
              <p:cNvSpPr txBox="1"/>
              <p:nvPr/>
            </p:nvSpPr>
            <p:spPr>
              <a:xfrm>
                <a:off x="7193921" y="4113461"/>
                <a:ext cx="360040" cy="369332"/>
              </a:xfrm>
              <a:prstGeom prst="rect">
                <a:avLst/>
              </a:prstGeom>
              <a:noFill/>
            </p:spPr>
            <p:txBody>
              <a:bodyPr wrap="square" rtlCol="0">
                <a:spAutoFit/>
              </a:bodyPr>
              <a:lstStyle/>
              <a:p>
                <a:r>
                  <a:rPr lang="en-US" b="1" dirty="0"/>
                  <a:t>1</a:t>
                </a:r>
                <a:endParaRPr lang="en-AU" b="1" dirty="0"/>
              </a:p>
            </p:txBody>
          </p:sp>
        </p:grpSp>
        <p:sp>
          <p:nvSpPr>
            <p:cNvPr id="31" name="Rectangle 30">
              <a:extLst>
                <a:ext uri="{FF2B5EF4-FFF2-40B4-BE49-F238E27FC236}">
                  <a16:creationId xmlns:a16="http://schemas.microsoft.com/office/drawing/2014/main" id="{CD88D7C0-163B-4944-A8F7-76262EDA3CEF}"/>
                </a:ext>
              </a:extLst>
            </p:cNvPr>
            <p:cNvSpPr/>
            <p:nvPr/>
          </p:nvSpPr>
          <p:spPr bwMode="auto">
            <a:xfrm>
              <a:off x="2699792" y="3726483"/>
              <a:ext cx="4495796" cy="4079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A7166107-2782-44F3-952F-8ACCE5E867B5}"/>
                </a:ext>
              </a:extLst>
            </p:cNvPr>
            <p:cNvSpPr/>
            <p:nvPr/>
          </p:nvSpPr>
          <p:spPr bwMode="auto">
            <a:xfrm>
              <a:off x="2728053" y="4180790"/>
              <a:ext cx="4495796" cy="4079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33" name="Straight Connector 32">
              <a:extLst>
                <a:ext uri="{FF2B5EF4-FFF2-40B4-BE49-F238E27FC236}">
                  <a16:creationId xmlns:a16="http://schemas.microsoft.com/office/drawing/2014/main" id="{E60EBD8B-FEBB-4704-ABED-A73CB16B1095}"/>
                </a:ext>
              </a:extLst>
            </p:cNvPr>
            <p:cNvCxnSpPr>
              <a:cxnSpLocks/>
            </p:cNvCxnSpPr>
            <p:nvPr/>
          </p:nvCxnSpPr>
          <p:spPr bwMode="auto">
            <a:xfrm>
              <a:off x="1273492" y="4134405"/>
              <a:ext cx="6480720" cy="25136"/>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Title 1">
            <a:extLst>
              <a:ext uri="{FF2B5EF4-FFF2-40B4-BE49-F238E27FC236}">
                <a16:creationId xmlns:a16="http://schemas.microsoft.com/office/drawing/2014/main" id="{5A161B98-64F6-4E97-9E19-5F77670C45D7}"/>
              </a:ext>
            </a:extLst>
          </p:cNvPr>
          <p:cNvSpPr>
            <a:spLocks noGrp="1"/>
          </p:cNvSpPr>
          <p:nvPr>
            <p:ph type="title"/>
          </p:nvPr>
        </p:nvSpPr>
        <p:spPr/>
        <p:txBody>
          <a:bodyPr/>
          <a:lstStyle/>
          <a:p>
            <a:r>
              <a:rPr lang="en-AU" dirty="0"/>
              <a:t>Sequence of introduction</a:t>
            </a:r>
          </a:p>
        </p:txBody>
      </p:sp>
      <p:sp>
        <p:nvSpPr>
          <p:cNvPr id="3" name="Content Placeholder 2">
            <a:extLst>
              <a:ext uri="{FF2B5EF4-FFF2-40B4-BE49-F238E27FC236}">
                <a16:creationId xmlns:a16="http://schemas.microsoft.com/office/drawing/2014/main" id="{4F8C039E-9EBF-47C6-9040-3CFE246C197F}"/>
              </a:ext>
            </a:extLst>
          </p:cNvPr>
          <p:cNvSpPr>
            <a:spLocks noGrp="1"/>
          </p:cNvSpPr>
          <p:nvPr>
            <p:ph idx="1"/>
          </p:nvPr>
        </p:nvSpPr>
        <p:spPr>
          <a:xfrm>
            <a:off x="323850" y="1556792"/>
            <a:ext cx="8485188" cy="1533723"/>
          </a:xfrm>
        </p:spPr>
        <p:txBody>
          <a:bodyPr/>
          <a:lstStyle/>
          <a:p>
            <a:pPr marL="0" indent="0"/>
            <a:r>
              <a:rPr lang="en-US" sz="2200" dirty="0"/>
              <a:t>Model how to partition the distance between 1 and 0 to identify the position of fractions. For example, when locating fourths we create four equal parts by:</a:t>
            </a:r>
          </a:p>
          <a:p>
            <a:pPr marL="457200" indent="-457200">
              <a:buFont typeface="Arial" panose="020B0604020202020204" pitchFamily="34" charset="0"/>
              <a:buChar char="•"/>
            </a:pPr>
            <a:r>
              <a:rPr lang="en-US" sz="2200" dirty="0"/>
              <a:t>first partitioning into two equal parts</a:t>
            </a:r>
            <a:endParaRPr lang="en-US" sz="2600" dirty="0"/>
          </a:p>
        </p:txBody>
      </p:sp>
      <p:sp>
        <p:nvSpPr>
          <p:cNvPr id="18" name="Content Placeholder 1">
            <a:extLst>
              <a:ext uri="{FF2B5EF4-FFF2-40B4-BE49-F238E27FC236}">
                <a16:creationId xmlns:a16="http://schemas.microsoft.com/office/drawing/2014/main" id="{CC1D0F5E-B599-438B-A0E4-CC156ADCA619}"/>
              </a:ext>
            </a:extLst>
          </p:cNvPr>
          <p:cNvSpPr txBox="1">
            <a:spLocks/>
          </p:cNvSpPr>
          <p:nvPr/>
        </p:nvSpPr>
        <p:spPr bwMode="auto">
          <a:xfrm>
            <a:off x="323850" y="986400"/>
            <a:ext cx="3456062" cy="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b="1" kern="0" dirty="0">
                <a:solidFill>
                  <a:schemeClr val="bg1">
                    <a:lumMod val="50000"/>
                  </a:schemeClr>
                </a:solidFill>
              </a:rPr>
              <a:t>Open number lines</a:t>
            </a:r>
          </a:p>
        </p:txBody>
      </p:sp>
      <p:grpSp>
        <p:nvGrpSpPr>
          <p:cNvPr id="22" name="Group 21">
            <a:extLst>
              <a:ext uri="{FF2B5EF4-FFF2-40B4-BE49-F238E27FC236}">
                <a16:creationId xmlns:a16="http://schemas.microsoft.com/office/drawing/2014/main" id="{1FBDEA30-7314-4795-9642-57BF7E334BAC}"/>
              </a:ext>
            </a:extLst>
          </p:cNvPr>
          <p:cNvGrpSpPr/>
          <p:nvPr/>
        </p:nvGrpSpPr>
        <p:grpSpPr>
          <a:xfrm>
            <a:off x="741715" y="3284984"/>
            <a:ext cx="7372537" cy="1146565"/>
            <a:chOff x="827584" y="3726483"/>
            <a:chExt cx="7372537" cy="1146565"/>
          </a:xfrm>
        </p:grpSpPr>
        <p:grpSp>
          <p:nvGrpSpPr>
            <p:cNvPr id="24" name="Group 23">
              <a:extLst>
                <a:ext uri="{FF2B5EF4-FFF2-40B4-BE49-F238E27FC236}">
                  <a16:creationId xmlns:a16="http://schemas.microsoft.com/office/drawing/2014/main" id="{93D544FC-2F1A-4856-9186-CDEBBA26BC0D}"/>
                </a:ext>
              </a:extLst>
            </p:cNvPr>
            <p:cNvGrpSpPr/>
            <p:nvPr/>
          </p:nvGrpSpPr>
          <p:grpSpPr>
            <a:xfrm>
              <a:off x="827584" y="3815367"/>
              <a:ext cx="7372537" cy="1057681"/>
              <a:chOff x="1187624" y="3429000"/>
              <a:chExt cx="7012497" cy="1057681"/>
            </a:xfrm>
          </p:grpSpPr>
          <p:pic>
            <p:nvPicPr>
              <p:cNvPr id="29" name="Picture 28">
                <a:extLst>
                  <a:ext uri="{FF2B5EF4-FFF2-40B4-BE49-F238E27FC236}">
                    <a16:creationId xmlns:a16="http://schemas.microsoft.com/office/drawing/2014/main" id="{CF60E557-CA3F-4266-BE33-F9885DAB328A}"/>
                  </a:ext>
                </a:extLst>
              </p:cNvPr>
              <p:cNvPicPr>
                <a:picLocks noChangeAspect="1"/>
              </p:cNvPicPr>
              <p:nvPr/>
            </p:nvPicPr>
            <p:blipFill>
              <a:blip r:embed="rId3"/>
              <a:stretch>
                <a:fillRect/>
              </a:stretch>
            </p:blipFill>
            <p:spPr>
              <a:xfrm>
                <a:off x="1187624" y="3429000"/>
                <a:ext cx="7012497" cy="684461"/>
              </a:xfrm>
              <a:prstGeom prst="rect">
                <a:avLst/>
              </a:prstGeom>
            </p:spPr>
          </p:pic>
          <p:sp>
            <p:nvSpPr>
              <p:cNvPr id="30" name="TextBox 29">
                <a:extLst>
                  <a:ext uri="{FF2B5EF4-FFF2-40B4-BE49-F238E27FC236}">
                    <a16:creationId xmlns:a16="http://schemas.microsoft.com/office/drawing/2014/main" id="{89195F18-4E28-4143-AA5B-251BE5E5B37D}"/>
                  </a:ext>
                </a:extLst>
              </p:cNvPr>
              <p:cNvSpPr txBox="1"/>
              <p:nvPr/>
            </p:nvSpPr>
            <p:spPr>
              <a:xfrm>
                <a:off x="1820048" y="4117349"/>
                <a:ext cx="360040" cy="369332"/>
              </a:xfrm>
              <a:prstGeom prst="rect">
                <a:avLst/>
              </a:prstGeom>
              <a:noFill/>
            </p:spPr>
            <p:txBody>
              <a:bodyPr wrap="square" rtlCol="0">
                <a:spAutoFit/>
              </a:bodyPr>
              <a:lstStyle/>
              <a:p>
                <a:r>
                  <a:rPr lang="en-US" b="1" dirty="0"/>
                  <a:t>0</a:t>
                </a:r>
                <a:endParaRPr lang="en-AU" b="1" dirty="0"/>
              </a:p>
            </p:txBody>
          </p:sp>
          <p:sp>
            <p:nvSpPr>
              <p:cNvPr id="35" name="TextBox 34">
                <a:extLst>
                  <a:ext uri="{FF2B5EF4-FFF2-40B4-BE49-F238E27FC236}">
                    <a16:creationId xmlns:a16="http://schemas.microsoft.com/office/drawing/2014/main" id="{612CC160-302D-4E28-B0F8-4673F443F8C1}"/>
                  </a:ext>
                </a:extLst>
              </p:cNvPr>
              <p:cNvSpPr txBox="1"/>
              <p:nvPr/>
            </p:nvSpPr>
            <p:spPr>
              <a:xfrm>
                <a:off x="7193921" y="4113461"/>
                <a:ext cx="360040" cy="369332"/>
              </a:xfrm>
              <a:prstGeom prst="rect">
                <a:avLst/>
              </a:prstGeom>
              <a:noFill/>
            </p:spPr>
            <p:txBody>
              <a:bodyPr wrap="square" rtlCol="0">
                <a:spAutoFit/>
              </a:bodyPr>
              <a:lstStyle/>
              <a:p>
                <a:r>
                  <a:rPr lang="en-US" b="1" dirty="0"/>
                  <a:t>1</a:t>
                </a:r>
                <a:endParaRPr lang="en-AU" b="1" dirty="0"/>
              </a:p>
            </p:txBody>
          </p:sp>
        </p:grpSp>
        <p:sp>
          <p:nvSpPr>
            <p:cNvPr id="25" name="Rectangle 24">
              <a:extLst>
                <a:ext uri="{FF2B5EF4-FFF2-40B4-BE49-F238E27FC236}">
                  <a16:creationId xmlns:a16="http://schemas.microsoft.com/office/drawing/2014/main" id="{190A4ED6-056A-4122-8DB9-78104FD58E47}"/>
                </a:ext>
              </a:extLst>
            </p:cNvPr>
            <p:cNvSpPr/>
            <p:nvPr/>
          </p:nvSpPr>
          <p:spPr bwMode="auto">
            <a:xfrm>
              <a:off x="2699792" y="3726483"/>
              <a:ext cx="4495796" cy="4079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9D213441-E356-40E5-AE75-3A1DBBE6E8A9}"/>
                </a:ext>
              </a:extLst>
            </p:cNvPr>
            <p:cNvSpPr/>
            <p:nvPr/>
          </p:nvSpPr>
          <p:spPr bwMode="auto">
            <a:xfrm>
              <a:off x="2728053" y="4180790"/>
              <a:ext cx="4495796" cy="4079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27" name="Straight Connector 26">
              <a:extLst>
                <a:ext uri="{FF2B5EF4-FFF2-40B4-BE49-F238E27FC236}">
                  <a16:creationId xmlns:a16="http://schemas.microsoft.com/office/drawing/2014/main" id="{22F9B427-9392-4A35-87B4-BE08930CC74B}"/>
                </a:ext>
              </a:extLst>
            </p:cNvPr>
            <p:cNvCxnSpPr>
              <a:cxnSpLocks/>
            </p:cNvCxnSpPr>
            <p:nvPr/>
          </p:nvCxnSpPr>
          <p:spPr bwMode="auto">
            <a:xfrm>
              <a:off x="1273492" y="4134405"/>
              <a:ext cx="6480720" cy="25136"/>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6" name="Straight Connector 45">
            <a:extLst>
              <a:ext uri="{FF2B5EF4-FFF2-40B4-BE49-F238E27FC236}">
                <a16:creationId xmlns:a16="http://schemas.microsoft.com/office/drawing/2014/main" id="{3C0E5B38-C500-4963-98A1-C912A4C75E1A}"/>
              </a:ext>
            </a:extLst>
          </p:cNvPr>
          <p:cNvCxnSpPr>
            <a:cxnSpLocks/>
          </p:cNvCxnSpPr>
          <p:nvPr/>
        </p:nvCxnSpPr>
        <p:spPr bwMode="auto">
          <a:xfrm>
            <a:off x="4355976" y="4916974"/>
            <a:ext cx="0" cy="482455"/>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664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C213510-6DFA-4FD0-A375-661CB916E7D2}"/>
              </a:ext>
            </a:extLst>
          </p:cNvPr>
          <p:cNvSpPr>
            <a:spLocks noGrp="1"/>
          </p:cNvSpPr>
          <p:nvPr>
            <p:ph type="title"/>
          </p:nvPr>
        </p:nvSpPr>
        <p:spPr/>
        <p:txBody>
          <a:bodyPr/>
          <a:lstStyle/>
          <a:p>
            <a:r>
              <a:rPr lang="en-AU" dirty="0"/>
              <a:t>Sequence of introduction</a:t>
            </a:r>
          </a:p>
        </p:txBody>
      </p:sp>
      <p:sp>
        <p:nvSpPr>
          <p:cNvPr id="3" name="Content Placeholder 2">
            <a:extLst>
              <a:ext uri="{FF2B5EF4-FFF2-40B4-BE49-F238E27FC236}">
                <a16:creationId xmlns:a16="http://schemas.microsoft.com/office/drawing/2014/main" id="{4F8C039E-9EBF-47C6-9040-3CFE246C197F}"/>
              </a:ext>
            </a:extLst>
          </p:cNvPr>
          <p:cNvSpPr>
            <a:spLocks noGrp="1"/>
          </p:cNvSpPr>
          <p:nvPr>
            <p:ph idx="1"/>
          </p:nvPr>
        </p:nvSpPr>
        <p:spPr>
          <a:xfrm>
            <a:off x="323850" y="1628800"/>
            <a:ext cx="8485188" cy="2294293"/>
          </a:xfrm>
        </p:spPr>
        <p:txBody>
          <a:bodyPr/>
          <a:lstStyle/>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p:txBody>
      </p:sp>
      <p:sp>
        <p:nvSpPr>
          <p:cNvPr id="20" name="Content Placeholder 1">
            <a:extLst>
              <a:ext uri="{FF2B5EF4-FFF2-40B4-BE49-F238E27FC236}">
                <a16:creationId xmlns:a16="http://schemas.microsoft.com/office/drawing/2014/main" id="{50D5C832-B9F8-440F-B516-5BFD916F77AA}"/>
              </a:ext>
            </a:extLst>
          </p:cNvPr>
          <p:cNvSpPr txBox="1">
            <a:spLocks/>
          </p:cNvSpPr>
          <p:nvPr/>
        </p:nvSpPr>
        <p:spPr bwMode="auto">
          <a:xfrm>
            <a:off x="323850" y="986400"/>
            <a:ext cx="3456062" cy="64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b="1" kern="0" dirty="0">
                <a:solidFill>
                  <a:schemeClr val="bg1">
                    <a:lumMod val="50000"/>
                  </a:schemeClr>
                </a:solidFill>
              </a:rPr>
              <a:t>Open number lines</a:t>
            </a:r>
          </a:p>
        </p:txBody>
      </p:sp>
      <p:grpSp>
        <p:nvGrpSpPr>
          <p:cNvPr id="6" name="Group 5">
            <a:extLst>
              <a:ext uri="{FF2B5EF4-FFF2-40B4-BE49-F238E27FC236}">
                <a16:creationId xmlns:a16="http://schemas.microsoft.com/office/drawing/2014/main" id="{3C420EE8-A35D-4CD5-82ED-D7BAA8D88EC2}"/>
              </a:ext>
            </a:extLst>
          </p:cNvPr>
          <p:cNvGrpSpPr/>
          <p:nvPr/>
        </p:nvGrpSpPr>
        <p:grpSpPr>
          <a:xfrm>
            <a:off x="880175" y="4437112"/>
            <a:ext cx="7372537" cy="1102702"/>
            <a:chOff x="1002985" y="2902103"/>
            <a:chExt cx="7372537" cy="1102702"/>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FF9B8D-B5B3-45C3-8224-168CF12796F6}"/>
                    </a:ext>
                  </a:extLst>
                </p:cNvPr>
                <p:cNvSpPr txBox="1"/>
                <p:nvPr/>
              </p:nvSpPr>
              <p:spPr>
                <a:xfrm>
                  <a:off x="5860819" y="3508869"/>
                  <a:ext cx="376440" cy="477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𝟑</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7" name="TextBox 26">
                  <a:extLst>
                    <a:ext uri="{FF2B5EF4-FFF2-40B4-BE49-F238E27FC236}">
                      <a16:creationId xmlns:a16="http://schemas.microsoft.com/office/drawing/2014/main" id="{EDFF9B8D-B5B3-45C3-8224-168CF12796F6}"/>
                    </a:ext>
                  </a:extLst>
                </p:cNvPr>
                <p:cNvSpPr txBox="1">
                  <a:spLocks noRot="1" noChangeAspect="1" noMove="1" noResize="1" noEditPoints="1" noAdjustHandles="1" noChangeArrowheads="1" noChangeShapeType="1" noTextEdit="1"/>
                </p:cNvSpPr>
                <p:nvPr/>
              </p:nvSpPr>
              <p:spPr>
                <a:xfrm>
                  <a:off x="5860819" y="3508869"/>
                  <a:ext cx="376440" cy="477550"/>
                </a:xfrm>
                <a:prstGeom prst="rect">
                  <a:avLst/>
                </a:prstGeom>
                <a:blipFill>
                  <a:blip r:embed="rId3"/>
                  <a:stretch>
                    <a:fillRect b="-164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44DEB98-9D6D-4AB4-81AC-2837A0028E37}"/>
                    </a:ext>
                  </a:extLst>
                </p:cNvPr>
                <p:cNvSpPr txBox="1"/>
                <p:nvPr/>
              </p:nvSpPr>
              <p:spPr>
                <a:xfrm>
                  <a:off x="4441143" y="3499546"/>
                  <a:ext cx="376439" cy="496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3" name="TextBox 22">
                  <a:extLst>
                    <a:ext uri="{FF2B5EF4-FFF2-40B4-BE49-F238E27FC236}">
                      <a16:creationId xmlns:a16="http://schemas.microsoft.com/office/drawing/2014/main" id="{B44DEB98-9D6D-4AB4-81AC-2837A0028E37}"/>
                    </a:ext>
                  </a:extLst>
                </p:cNvPr>
                <p:cNvSpPr txBox="1">
                  <a:spLocks noRot="1" noChangeAspect="1" noMove="1" noResize="1" noEditPoints="1" noAdjustHandles="1" noChangeArrowheads="1" noChangeShapeType="1" noTextEdit="1"/>
                </p:cNvSpPr>
                <p:nvPr/>
              </p:nvSpPr>
              <p:spPr>
                <a:xfrm>
                  <a:off x="4441143" y="3499546"/>
                  <a:ext cx="376439" cy="496195"/>
                </a:xfrm>
                <a:prstGeom prst="rect">
                  <a:avLst/>
                </a:prstGeom>
                <a:blipFill>
                  <a:blip r:embed="rId4"/>
                  <a:stretch>
                    <a:fillRect b="-135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9835FD6-72A2-421F-8CA0-1639FE7EFE70}"/>
                    </a:ext>
                  </a:extLst>
                </p:cNvPr>
                <p:cNvSpPr txBox="1"/>
                <p:nvPr/>
              </p:nvSpPr>
              <p:spPr>
                <a:xfrm>
                  <a:off x="3021467" y="3508610"/>
                  <a:ext cx="376439" cy="496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0" smtClean="0">
                                <a:latin typeface="Cambria Math" panose="02040503050406030204" pitchFamily="18" charset="0"/>
                              </a:rPr>
                              <m:t>𝟒</m:t>
                            </m:r>
                          </m:den>
                        </m:f>
                      </m:oMath>
                    </m:oMathPara>
                  </a14:m>
                  <a:endParaRPr lang="en-US" b="1" dirty="0">
                    <a:latin typeface="+mn-lt"/>
                  </a:endParaRPr>
                </a:p>
              </p:txBody>
            </p:sp>
          </mc:Choice>
          <mc:Fallback xmlns="">
            <p:sp>
              <p:nvSpPr>
                <p:cNvPr id="24" name="TextBox 23">
                  <a:extLst>
                    <a:ext uri="{FF2B5EF4-FFF2-40B4-BE49-F238E27FC236}">
                      <a16:creationId xmlns:a16="http://schemas.microsoft.com/office/drawing/2014/main" id="{D9835FD6-72A2-421F-8CA0-1639FE7EFE70}"/>
                    </a:ext>
                  </a:extLst>
                </p:cNvPr>
                <p:cNvSpPr txBox="1">
                  <a:spLocks noRot="1" noChangeAspect="1" noMove="1" noResize="1" noEditPoints="1" noAdjustHandles="1" noChangeArrowheads="1" noChangeShapeType="1" noTextEdit="1"/>
                </p:cNvSpPr>
                <p:nvPr/>
              </p:nvSpPr>
              <p:spPr>
                <a:xfrm>
                  <a:off x="3021467" y="3508610"/>
                  <a:ext cx="376439" cy="496195"/>
                </a:xfrm>
                <a:prstGeom prst="rect">
                  <a:avLst/>
                </a:prstGeom>
                <a:blipFill>
                  <a:blip r:embed="rId5"/>
                  <a:stretch>
                    <a:fillRect b="-12195"/>
                  </a:stretch>
                </a:blipFill>
              </p:spPr>
              <p:txBody>
                <a:bodyPr/>
                <a:lstStyle/>
                <a:p>
                  <a:r>
                    <a:rPr lang="en-AU">
                      <a:noFill/>
                    </a:rPr>
                    <a:t> </a:t>
                  </a:r>
                </a:p>
              </p:txBody>
            </p:sp>
          </mc:Fallback>
        </mc:AlternateContent>
        <p:grpSp>
          <p:nvGrpSpPr>
            <p:cNvPr id="29" name="Group 28">
              <a:extLst>
                <a:ext uri="{FF2B5EF4-FFF2-40B4-BE49-F238E27FC236}">
                  <a16:creationId xmlns:a16="http://schemas.microsoft.com/office/drawing/2014/main" id="{948E157A-70EE-4391-9E46-A66710EE315D}"/>
                </a:ext>
              </a:extLst>
            </p:cNvPr>
            <p:cNvGrpSpPr/>
            <p:nvPr/>
          </p:nvGrpSpPr>
          <p:grpSpPr>
            <a:xfrm>
              <a:off x="1002985" y="2902103"/>
              <a:ext cx="7372537" cy="1053793"/>
              <a:chOff x="827584" y="5111511"/>
              <a:chExt cx="7372537" cy="1053793"/>
            </a:xfrm>
          </p:grpSpPr>
          <p:grpSp>
            <p:nvGrpSpPr>
              <p:cNvPr id="30" name="Group 29">
                <a:extLst>
                  <a:ext uri="{FF2B5EF4-FFF2-40B4-BE49-F238E27FC236}">
                    <a16:creationId xmlns:a16="http://schemas.microsoft.com/office/drawing/2014/main" id="{2EAF2DD6-CB96-4ED8-B49E-0760D3E4D920}"/>
                  </a:ext>
                </a:extLst>
              </p:cNvPr>
              <p:cNvGrpSpPr/>
              <p:nvPr/>
            </p:nvGrpSpPr>
            <p:grpSpPr>
              <a:xfrm>
                <a:off x="827584" y="5111511"/>
                <a:ext cx="7372537" cy="1053793"/>
                <a:chOff x="1187624" y="3429000"/>
                <a:chExt cx="7012497" cy="1053793"/>
              </a:xfrm>
            </p:grpSpPr>
            <p:pic>
              <p:nvPicPr>
                <p:cNvPr id="38" name="Picture 37">
                  <a:extLst>
                    <a:ext uri="{FF2B5EF4-FFF2-40B4-BE49-F238E27FC236}">
                      <a16:creationId xmlns:a16="http://schemas.microsoft.com/office/drawing/2014/main" id="{776F27D0-EFF9-49C0-B14C-8E465B90237D}"/>
                    </a:ext>
                  </a:extLst>
                </p:cNvPr>
                <p:cNvPicPr>
                  <a:picLocks noChangeAspect="1"/>
                </p:cNvPicPr>
                <p:nvPr/>
              </p:nvPicPr>
              <p:blipFill>
                <a:blip r:embed="rId6"/>
                <a:stretch>
                  <a:fillRect/>
                </a:stretch>
              </p:blipFill>
              <p:spPr>
                <a:xfrm>
                  <a:off x="1187624" y="3429000"/>
                  <a:ext cx="7012497" cy="684461"/>
                </a:xfrm>
                <a:prstGeom prst="rect">
                  <a:avLst/>
                </a:prstGeom>
              </p:spPr>
            </p:pic>
            <p:sp>
              <p:nvSpPr>
                <p:cNvPr id="39" name="TextBox 38">
                  <a:extLst>
                    <a:ext uri="{FF2B5EF4-FFF2-40B4-BE49-F238E27FC236}">
                      <a16:creationId xmlns:a16="http://schemas.microsoft.com/office/drawing/2014/main" id="{6F131A94-687A-4A1F-AAAD-AE32AE781972}"/>
                    </a:ext>
                  </a:extLst>
                </p:cNvPr>
                <p:cNvSpPr txBox="1"/>
                <p:nvPr/>
              </p:nvSpPr>
              <p:spPr>
                <a:xfrm>
                  <a:off x="1798316" y="4113461"/>
                  <a:ext cx="260786" cy="369332"/>
                </a:xfrm>
                <a:prstGeom prst="rect">
                  <a:avLst/>
                </a:prstGeom>
                <a:noFill/>
              </p:spPr>
              <p:txBody>
                <a:bodyPr wrap="square" rtlCol="0">
                  <a:spAutoFit/>
                </a:bodyPr>
                <a:lstStyle/>
                <a:p>
                  <a:r>
                    <a:rPr lang="en-US" b="1" dirty="0"/>
                    <a:t>0</a:t>
                  </a:r>
                  <a:endParaRPr lang="en-AU" b="1" dirty="0"/>
                </a:p>
              </p:txBody>
            </p:sp>
            <p:sp>
              <p:nvSpPr>
                <p:cNvPr id="40" name="TextBox 39">
                  <a:extLst>
                    <a:ext uri="{FF2B5EF4-FFF2-40B4-BE49-F238E27FC236}">
                      <a16:creationId xmlns:a16="http://schemas.microsoft.com/office/drawing/2014/main" id="{B2F5F044-AB4D-400C-818C-0A84FB4FE4C1}"/>
                    </a:ext>
                  </a:extLst>
                </p:cNvPr>
                <p:cNvSpPr txBox="1"/>
                <p:nvPr/>
              </p:nvSpPr>
              <p:spPr>
                <a:xfrm>
                  <a:off x="7158571" y="4113461"/>
                  <a:ext cx="360040" cy="369332"/>
                </a:xfrm>
                <a:prstGeom prst="rect">
                  <a:avLst/>
                </a:prstGeom>
                <a:noFill/>
              </p:spPr>
              <p:txBody>
                <a:bodyPr wrap="square" rtlCol="0">
                  <a:spAutoFit/>
                </a:bodyPr>
                <a:lstStyle/>
                <a:p>
                  <a:r>
                    <a:rPr lang="en-US" b="1" dirty="0"/>
                    <a:t>1</a:t>
                  </a:r>
                  <a:endParaRPr lang="en-AU" b="1" dirty="0"/>
                </a:p>
              </p:txBody>
            </p:sp>
          </p:grpSp>
          <p:cxnSp>
            <p:nvCxnSpPr>
              <p:cNvPr id="31" name="Straight Connector 30">
                <a:extLst>
                  <a:ext uri="{FF2B5EF4-FFF2-40B4-BE49-F238E27FC236}">
                    <a16:creationId xmlns:a16="http://schemas.microsoft.com/office/drawing/2014/main" id="{E99A43DE-EE83-4875-ABBB-9457DD0B10CA}"/>
                  </a:ext>
                </a:extLst>
              </p:cNvPr>
              <p:cNvCxnSpPr>
                <a:cxnSpLocks/>
              </p:cNvCxnSpPr>
              <p:nvPr/>
            </p:nvCxnSpPr>
            <p:spPr bwMode="auto">
              <a:xfrm>
                <a:off x="1273492" y="5430549"/>
                <a:ext cx="6480720" cy="25136"/>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Rectangle 1">
            <a:extLst>
              <a:ext uri="{FF2B5EF4-FFF2-40B4-BE49-F238E27FC236}">
                <a16:creationId xmlns:a16="http://schemas.microsoft.com/office/drawing/2014/main" id="{66D74431-5605-40C1-BEE3-948F10D59E03}"/>
              </a:ext>
            </a:extLst>
          </p:cNvPr>
          <p:cNvSpPr/>
          <p:nvPr/>
        </p:nvSpPr>
        <p:spPr>
          <a:xfrm>
            <a:off x="334962" y="1525855"/>
            <a:ext cx="8474076" cy="2600712"/>
          </a:xfrm>
          <a:prstGeom prst="rect">
            <a:avLst/>
          </a:prstGeom>
        </p:spPr>
        <p:txBody>
          <a:bodyPr wrap="square">
            <a:spAutoFit/>
          </a:bodyPr>
          <a:lstStyle/>
          <a:p>
            <a:pPr marL="457200" indent="-457200">
              <a:buFont typeface="Arial" panose="020B0604020202020204" pitchFamily="34" charset="0"/>
              <a:buChar char="•"/>
            </a:pPr>
            <a:r>
              <a:rPr lang="en-US" sz="2200" dirty="0"/>
              <a:t>then halving each of these creates four even parts or fourths</a:t>
            </a:r>
            <a:br>
              <a:rPr lang="en-US" sz="2200" dirty="0"/>
            </a:br>
            <a:br>
              <a:rPr lang="en-US" sz="2200" dirty="0"/>
            </a:br>
            <a:br>
              <a:rPr lang="en-US" sz="2200" dirty="0"/>
            </a:br>
            <a:endParaRPr lang="en-US" sz="2200" dirty="0"/>
          </a:p>
          <a:p>
            <a:endParaRPr lang="en-US" sz="2800" dirty="0"/>
          </a:p>
          <a:p>
            <a:pPr marL="457200" indent="-457200">
              <a:buFont typeface="Arial" panose="020B0604020202020204" pitchFamily="34" charset="0"/>
              <a:buChar char="•"/>
            </a:pPr>
            <a:r>
              <a:rPr lang="en-US" sz="2200" dirty="0"/>
              <a:t>the fourths fractions between 0 and 1 can now be named. </a:t>
            </a:r>
            <a:endParaRPr lang="en-AU" sz="2200" dirty="0"/>
          </a:p>
        </p:txBody>
      </p:sp>
      <p:grpSp>
        <p:nvGrpSpPr>
          <p:cNvPr id="16" name="Group 15">
            <a:extLst>
              <a:ext uri="{FF2B5EF4-FFF2-40B4-BE49-F238E27FC236}">
                <a16:creationId xmlns:a16="http://schemas.microsoft.com/office/drawing/2014/main" id="{001F45B6-A22F-4453-8617-E035F27AD947}"/>
              </a:ext>
            </a:extLst>
          </p:cNvPr>
          <p:cNvGrpSpPr/>
          <p:nvPr/>
        </p:nvGrpSpPr>
        <p:grpSpPr>
          <a:xfrm>
            <a:off x="799863" y="2204864"/>
            <a:ext cx="7372537" cy="1053793"/>
            <a:chOff x="827584" y="5111511"/>
            <a:chExt cx="7372537" cy="1053793"/>
          </a:xfrm>
        </p:grpSpPr>
        <p:grpSp>
          <p:nvGrpSpPr>
            <p:cNvPr id="17" name="Group 16">
              <a:extLst>
                <a:ext uri="{FF2B5EF4-FFF2-40B4-BE49-F238E27FC236}">
                  <a16:creationId xmlns:a16="http://schemas.microsoft.com/office/drawing/2014/main" id="{47C2BBE9-FED0-4CBA-A79F-F0E7C86B8E00}"/>
                </a:ext>
              </a:extLst>
            </p:cNvPr>
            <p:cNvGrpSpPr/>
            <p:nvPr/>
          </p:nvGrpSpPr>
          <p:grpSpPr>
            <a:xfrm>
              <a:off x="827584" y="5111511"/>
              <a:ext cx="7372537" cy="1053793"/>
              <a:chOff x="1187624" y="3429000"/>
              <a:chExt cx="7012497" cy="1053793"/>
            </a:xfrm>
          </p:grpSpPr>
          <p:pic>
            <p:nvPicPr>
              <p:cNvPr id="21" name="Picture 20">
                <a:extLst>
                  <a:ext uri="{FF2B5EF4-FFF2-40B4-BE49-F238E27FC236}">
                    <a16:creationId xmlns:a16="http://schemas.microsoft.com/office/drawing/2014/main" id="{6875C21E-4346-4AD0-9040-1DCCBC68AAA0}"/>
                  </a:ext>
                </a:extLst>
              </p:cNvPr>
              <p:cNvPicPr>
                <a:picLocks noChangeAspect="1"/>
              </p:cNvPicPr>
              <p:nvPr/>
            </p:nvPicPr>
            <p:blipFill>
              <a:blip r:embed="rId6"/>
              <a:stretch>
                <a:fillRect/>
              </a:stretch>
            </p:blipFill>
            <p:spPr>
              <a:xfrm>
                <a:off x="1187624" y="3429000"/>
                <a:ext cx="7012497" cy="684461"/>
              </a:xfrm>
              <a:prstGeom prst="rect">
                <a:avLst/>
              </a:prstGeom>
            </p:spPr>
          </p:pic>
          <p:sp>
            <p:nvSpPr>
              <p:cNvPr id="22" name="TextBox 21">
                <a:extLst>
                  <a:ext uri="{FF2B5EF4-FFF2-40B4-BE49-F238E27FC236}">
                    <a16:creationId xmlns:a16="http://schemas.microsoft.com/office/drawing/2014/main" id="{FC2FC98B-BC33-47F3-86EE-EFBA8F19692D}"/>
                  </a:ext>
                </a:extLst>
              </p:cNvPr>
              <p:cNvSpPr txBox="1"/>
              <p:nvPr/>
            </p:nvSpPr>
            <p:spPr>
              <a:xfrm>
                <a:off x="1822076" y="4113461"/>
                <a:ext cx="180020" cy="369332"/>
              </a:xfrm>
              <a:prstGeom prst="rect">
                <a:avLst/>
              </a:prstGeom>
              <a:noFill/>
            </p:spPr>
            <p:txBody>
              <a:bodyPr wrap="square" rtlCol="0">
                <a:spAutoFit/>
              </a:bodyPr>
              <a:lstStyle/>
              <a:p>
                <a:r>
                  <a:rPr lang="en-US" b="1" dirty="0"/>
                  <a:t>0</a:t>
                </a:r>
                <a:endParaRPr lang="en-AU" b="1" dirty="0"/>
              </a:p>
            </p:txBody>
          </p:sp>
          <p:sp>
            <p:nvSpPr>
              <p:cNvPr id="25" name="TextBox 24">
                <a:extLst>
                  <a:ext uri="{FF2B5EF4-FFF2-40B4-BE49-F238E27FC236}">
                    <a16:creationId xmlns:a16="http://schemas.microsoft.com/office/drawing/2014/main" id="{B82EAE07-4C4E-4175-8047-EB5E8FF57CE9}"/>
                  </a:ext>
                </a:extLst>
              </p:cNvPr>
              <p:cNvSpPr txBox="1"/>
              <p:nvPr/>
            </p:nvSpPr>
            <p:spPr>
              <a:xfrm>
                <a:off x="7211975" y="4113461"/>
                <a:ext cx="180021" cy="369332"/>
              </a:xfrm>
              <a:prstGeom prst="rect">
                <a:avLst/>
              </a:prstGeom>
              <a:noFill/>
            </p:spPr>
            <p:txBody>
              <a:bodyPr wrap="square" rtlCol="0">
                <a:spAutoFit/>
              </a:bodyPr>
              <a:lstStyle/>
              <a:p>
                <a:r>
                  <a:rPr lang="en-US" b="1" dirty="0"/>
                  <a:t>1</a:t>
                </a:r>
                <a:endParaRPr lang="en-AU" b="1" dirty="0"/>
              </a:p>
            </p:txBody>
          </p:sp>
        </p:grpSp>
        <p:cxnSp>
          <p:nvCxnSpPr>
            <p:cNvPr id="18" name="Straight Connector 17">
              <a:extLst>
                <a:ext uri="{FF2B5EF4-FFF2-40B4-BE49-F238E27FC236}">
                  <a16:creationId xmlns:a16="http://schemas.microsoft.com/office/drawing/2014/main" id="{55513842-B6BC-4F82-B9B6-7FC0191133B8}"/>
                </a:ext>
              </a:extLst>
            </p:cNvPr>
            <p:cNvCxnSpPr>
              <a:cxnSpLocks/>
            </p:cNvCxnSpPr>
            <p:nvPr/>
          </p:nvCxnSpPr>
          <p:spPr bwMode="auto">
            <a:xfrm>
              <a:off x="1273492" y="5430549"/>
              <a:ext cx="6480720" cy="25136"/>
            </a:xfrm>
            <a:prstGeom prst="line">
              <a:avLst/>
            </a:prstGeom>
            <a:noFill/>
            <a:ln w="762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5677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Establishing fraction referents</a:t>
            </a:r>
          </a:p>
        </p:txBody>
      </p:sp>
      <p:sp>
        <p:nvSpPr>
          <p:cNvPr id="5" name="Content Placeholder 2">
            <a:extLst>
              <a:ext uri="{FF2B5EF4-FFF2-40B4-BE49-F238E27FC236}">
                <a16:creationId xmlns:a16="http://schemas.microsoft.com/office/drawing/2014/main" id="{A5FEF84D-14D7-4E5E-AA4D-95E8803A8788}"/>
              </a:ext>
            </a:extLst>
          </p:cNvPr>
          <p:cNvSpPr>
            <a:spLocks noGrp="1"/>
          </p:cNvSpPr>
          <p:nvPr>
            <p:ph idx="1"/>
          </p:nvPr>
        </p:nvSpPr>
        <p:spPr>
          <a:xfrm>
            <a:off x="323850" y="986400"/>
            <a:ext cx="8485188" cy="1578504"/>
          </a:xfrm>
        </p:spPr>
        <p:txBody>
          <a:bodyPr/>
          <a:lstStyle/>
          <a:p>
            <a:pPr marL="0" indent="0"/>
            <a:r>
              <a:rPr lang="en-US" sz="2200" dirty="0"/>
              <a:t>Initially use </a:t>
            </a:r>
            <a:r>
              <a:rPr lang="en-US" sz="2200" b="1" dirty="0"/>
              <a:t>physical representations </a:t>
            </a:r>
            <a:r>
              <a:rPr lang="en-US" sz="2200" dirty="0"/>
              <a:t>to help establish simple commonly used fractions as referents or benchmarks. </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16811" t="4676" r="18744" b="48142"/>
          <a:stretch/>
        </p:blipFill>
        <p:spPr>
          <a:xfrm>
            <a:off x="2657249" y="3140968"/>
            <a:ext cx="3829501" cy="2332126"/>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19351" t="12916" r="18668" b="34644"/>
          <a:stretch/>
        </p:blipFill>
        <p:spPr>
          <a:xfrm>
            <a:off x="2751559" y="1844824"/>
            <a:ext cx="3735192" cy="113096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868C9D-6F75-43C4-BAFD-4A89D3B0FD86}"/>
                  </a:ext>
                </a:extLst>
              </p:cNvPr>
              <p:cNvSpPr txBox="1"/>
              <p:nvPr/>
            </p:nvSpPr>
            <p:spPr>
              <a:xfrm>
                <a:off x="3779912" y="5517232"/>
                <a:ext cx="50405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𝟏</m:t>
                          </m:r>
                        </m:num>
                        <m:den>
                          <m:r>
                            <a:rPr lang="en-US" sz="1400" b="1" i="1" smtClean="0">
                              <a:latin typeface="Cambria Math" panose="02040503050406030204" pitchFamily="18" charset="0"/>
                            </a:rPr>
                            <m:t>𝟑</m:t>
                          </m:r>
                        </m:den>
                      </m:f>
                    </m:oMath>
                  </m:oMathPara>
                </a14:m>
                <a:endParaRPr lang="en-US" sz="1400" b="1" i="1" dirty="0"/>
              </a:p>
            </p:txBody>
          </p:sp>
        </mc:Choice>
        <mc:Fallback xmlns="">
          <p:sp>
            <p:nvSpPr>
              <p:cNvPr id="10" name="TextBox 9">
                <a:extLst>
                  <a:ext uri="{FF2B5EF4-FFF2-40B4-BE49-F238E27FC236}">
                    <a16:creationId xmlns:a16="http://schemas.microsoft.com/office/drawing/2014/main" id="{7B868C9D-6F75-43C4-BAFD-4A89D3B0FD86}"/>
                  </a:ext>
                </a:extLst>
              </p:cNvPr>
              <p:cNvSpPr txBox="1">
                <a:spLocks noRot="1" noChangeAspect="1" noMove="1" noResize="1" noEditPoints="1" noAdjustHandles="1" noChangeArrowheads="1" noChangeShapeType="1" noTextEdit="1"/>
              </p:cNvSpPr>
              <p:nvPr/>
            </p:nvSpPr>
            <p:spPr>
              <a:xfrm>
                <a:off x="3779912" y="5517232"/>
                <a:ext cx="504056" cy="495649"/>
              </a:xfrm>
              <a:prstGeom prst="rect">
                <a:avLst/>
              </a:prstGeom>
              <a:blipFill>
                <a:blip r:embed="rId6"/>
                <a:stretch>
                  <a:fillRect b="-246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8431FE-5002-4EA5-87B9-824CD6A6EC88}"/>
                  </a:ext>
                </a:extLst>
              </p:cNvPr>
              <p:cNvSpPr txBox="1"/>
              <p:nvPr/>
            </p:nvSpPr>
            <p:spPr>
              <a:xfrm>
                <a:off x="2680236" y="5662815"/>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𝟎</m:t>
                      </m:r>
                    </m:oMath>
                  </m:oMathPara>
                </a14:m>
                <a:endParaRPr lang="en-US" sz="1400" b="1" i="1" dirty="0"/>
              </a:p>
            </p:txBody>
          </p:sp>
        </mc:Choice>
        <mc:Fallback xmlns="">
          <p:sp>
            <p:nvSpPr>
              <p:cNvPr id="11" name="TextBox 10">
                <a:extLst>
                  <a:ext uri="{FF2B5EF4-FFF2-40B4-BE49-F238E27FC236}">
                    <a16:creationId xmlns:a16="http://schemas.microsoft.com/office/drawing/2014/main" id="{288431FE-5002-4EA5-87B9-824CD6A6EC88}"/>
                  </a:ext>
                </a:extLst>
              </p:cNvPr>
              <p:cNvSpPr txBox="1">
                <a:spLocks noRot="1" noChangeAspect="1" noMove="1" noResize="1" noEditPoints="1" noAdjustHandles="1" noChangeArrowheads="1" noChangeShapeType="1" noTextEdit="1"/>
              </p:cNvSpPr>
              <p:nvPr/>
            </p:nvSpPr>
            <p:spPr>
              <a:xfrm>
                <a:off x="2680236" y="5662815"/>
                <a:ext cx="504056" cy="30777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D3EEFC6-3073-46D9-AE11-A4B73FCD7C2C}"/>
                  </a:ext>
                </a:extLst>
              </p:cNvPr>
              <p:cNvSpPr txBox="1"/>
              <p:nvPr/>
            </p:nvSpPr>
            <p:spPr>
              <a:xfrm>
                <a:off x="6048163" y="5662815"/>
                <a:ext cx="50405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𝟏</m:t>
                      </m:r>
                    </m:oMath>
                  </m:oMathPara>
                </a14:m>
                <a:endParaRPr lang="en-US" sz="1400" b="1" i="1" dirty="0"/>
              </a:p>
            </p:txBody>
          </p:sp>
        </mc:Choice>
        <mc:Fallback xmlns="">
          <p:sp>
            <p:nvSpPr>
              <p:cNvPr id="12" name="TextBox 11">
                <a:extLst>
                  <a:ext uri="{FF2B5EF4-FFF2-40B4-BE49-F238E27FC236}">
                    <a16:creationId xmlns:a16="http://schemas.microsoft.com/office/drawing/2014/main" id="{0D3EEFC6-3073-46D9-AE11-A4B73FCD7C2C}"/>
                  </a:ext>
                </a:extLst>
              </p:cNvPr>
              <p:cNvSpPr txBox="1">
                <a:spLocks noRot="1" noChangeAspect="1" noMove="1" noResize="1" noEditPoints="1" noAdjustHandles="1" noChangeArrowheads="1" noChangeShapeType="1" noTextEdit="1"/>
              </p:cNvSpPr>
              <p:nvPr/>
            </p:nvSpPr>
            <p:spPr>
              <a:xfrm>
                <a:off x="6048163" y="5662815"/>
                <a:ext cx="504056" cy="307777"/>
              </a:xfrm>
              <a:prstGeom prst="rect">
                <a:avLst/>
              </a:prstGeom>
              <a:blipFill>
                <a:blip r:embed="rId8"/>
                <a:stretch>
                  <a:fillRect/>
                </a:stretch>
              </a:blipFill>
            </p:spPr>
            <p:txBody>
              <a:bodyPr/>
              <a:lstStyle/>
              <a:p>
                <a:r>
                  <a:rPr lang="en-AU">
                    <a:noFill/>
                  </a:rPr>
                  <a:t> </a:t>
                </a:r>
              </a:p>
            </p:txBody>
          </p:sp>
        </mc:Fallback>
      </mc:AlternateContent>
      <p:cxnSp>
        <p:nvCxnSpPr>
          <p:cNvPr id="14" name="Straight Arrow Connector 13">
            <a:extLst>
              <a:ext uri="{FF2B5EF4-FFF2-40B4-BE49-F238E27FC236}">
                <a16:creationId xmlns:a16="http://schemas.microsoft.com/office/drawing/2014/main" id="{F5E19A20-C138-44CD-BC8A-DD4F65C0206D}"/>
              </a:ext>
            </a:extLst>
          </p:cNvPr>
          <p:cNvCxnSpPr/>
          <p:nvPr/>
        </p:nvCxnSpPr>
        <p:spPr bwMode="auto">
          <a:xfrm flipH="1">
            <a:off x="2657248" y="5473094"/>
            <a:ext cx="3829501" cy="0"/>
          </a:xfrm>
          <a:prstGeom prst="straightConnector1">
            <a:avLst/>
          </a:prstGeom>
          <a:noFill/>
          <a:ln w="38100" cap="flat" cmpd="sng" algn="ctr">
            <a:solidFill>
              <a:srgbClr val="5A9AD7"/>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C91E9776-6119-48C8-B3F2-0DA8AB999B53}"/>
              </a:ext>
            </a:extLst>
          </p:cNvPr>
          <p:cNvCxnSpPr/>
          <p:nvPr/>
        </p:nvCxnSpPr>
        <p:spPr bwMode="auto">
          <a:xfrm>
            <a:off x="2876009" y="4794623"/>
            <a:ext cx="0" cy="678471"/>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5149D6BA-F66B-4CAA-BAA0-9993BC0F48B3}"/>
              </a:ext>
            </a:extLst>
          </p:cNvPr>
          <p:cNvCxnSpPr>
            <a:cxnSpLocks/>
          </p:cNvCxnSpPr>
          <p:nvPr/>
        </p:nvCxnSpPr>
        <p:spPr bwMode="auto">
          <a:xfrm flipH="1">
            <a:off x="6298404" y="4763882"/>
            <a:ext cx="3575" cy="709212"/>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FC5B2257-F384-4C18-8AB7-9867A27FF38E}"/>
              </a:ext>
            </a:extLst>
          </p:cNvPr>
          <p:cNvCxnSpPr/>
          <p:nvPr/>
        </p:nvCxnSpPr>
        <p:spPr bwMode="auto">
          <a:xfrm>
            <a:off x="3995936" y="4794623"/>
            <a:ext cx="0" cy="678471"/>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164B3C88-357E-4484-875F-BA322E8DC633}"/>
              </a:ext>
            </a:extLst>
          </p:cNvPr>
          <p:cNvCxnSpPr/>
          <p:nvPr/>
        </p:nvCxnSpPr>
        <p:spPr bwMode="auto">
          <a:xfrm>
            <a:off x="5148064" y="4794623"/>
            <a:ext cx="0" cy="678471"/>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264068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Establishing fraction referents</a:t>
            </a:r>
          </a:p>
        </p:txBody>
      </p:sp>
      <p:sp>
        <p:nvSpPr>
          <p:cNvPr id="28" name="Content Placeholder 27">
            <a:extLst>
              <a:ext uri="{FF2B5EF4-FFF2-40B4-BE49-F238E27FC236}">
                <a16:creationId xmlns:a16="http://schemas.microsoft.com/office/drawing/2014/main" id="{296719FA-4088-45EE-B028-C7B31B557BA2}"/>
              </a:ext>
            </a:extLst>
          </p:cNvPr>
          <p:cNvSpPr>
            <a:spLocks noGrp="1"/>
          </p:cNvSpPr>
          <p:nvPr>
            <p:ph idx="1"/>
          </p:nvPr>
        </p:nvSpPr>
        <p:spPr>
          <a:xfrm>
            <a:off x="323850" y="986400"/>
            <a:ext cx="8485188" cy="858424"/>
          </a:xfrm>
        </p:spPr>
        <p:txBody>
          <a:bodyPr/>
          <a:lstStyle/>
          <a:p>
            <a:pPr marL="0" indent="0"/>
            <a:r>
              <a:rPr lang="en-US" sz="2200" dirty="0"/>
              <a:t>Present </a:t>
            </a:r>
            <a:r>
              <a:rPr lang="en-US" sz="2200" b="1" dirty="0"/>
              <a:t>visual representations </a:t>
            </a:r>
            <a:r>
              <a:rPr lang="en-US" sz="2200" dirty="0"/>
              <a:t>and encourage students to compare the various fraction referents.</a:t>
            </a:r>
            <a:endParaRPr lang="en-AU" sz="22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C941C29-7A61-4D58-A869-20F327D92CDB}"/>
                  </a:ext>
                </a:extLst>
              </p:cNvPr>
              <p:cNvSpPr txBox="1"/>
              <p:nvPr/>
            </p:nvSpPr>
            <p:spPr>
              <a:xfrm>
                <a:off x="4399871" y="2717537"/>
                <a:ext cx="504056"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𝟐</m:t>
                          </m:r>
                        </m:den>
                      </m:f>
                    </m:oMath>
                  </m:oMathPara>
                </a14:m>
                <a:endParaRPr lang="en-US" b="1" i="1" dirty="0"/>
              </a:p>
            </p:txBody>
          </p:sp>
        </mc:Choice>
        <mc:Fallback xmlns="">
          <p:sp>
            <p:nvSpPr>
              <p:cNvPr id="19" name="TextBox 18">
                <a:extLst>
                  <a:ext uri="{FF2B5EF4-FFF2-40B4-BE49-F238E27FC236}">
                    <a16:creationId xmlns:a16="http://schemas.microsoft.com/office/drawing/2014/main" id="{4C941C29-7A61-4D58-A869-20F327D92CDB}"/>
                  </a:ext>
                </a:extLst>
              </p:cNvPr>
              <p:cNvSpPr txBox="1">
                <a:spLocks noRot="1" noChangeAspect="1" noMove="1" noResize="1" noEditPoints="1" noAdjustHandles="1" noChangeArrowheads="1" noChangeShapeType="1" noTextEdit="1"/>
              </p:cNvSpPr>
              <p:nvPr/>
            </p:nvSpPr>
            <p:spPr>
              <a:xfrm>
                <a:off x="4399871" y="2717537"/>
                <a:ext cx="504056" cy="610936"/>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FB0235C-51FA-4177-A547-831C75376E9F}"/>
                  </a:ext>
                </a:extLst>
              </p:cNvPr>
              <p:cNvSpPr txBox="1"/>
              <p:nvPr/>
            </p:nvSpPr>
            <p:spPr>
              <a:xfrm>
                <a:off x="2411760" y="4059720"/>
                <a:ext cx="504056"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𝟒</m:t>
                          </m:r>
                        </m:den>
                      </m:f>
                    </m:oMath>
                  </m:oMathPara>
                </a14:m>
                <a:endParaRPr lang="en-US" b="1" i="1" dirty="0"/>
              </a:p>
            </p:txBody>
          </p:sp>
        </mc:Choice>
        <mc:Fallback xmlns="">
          <p:sp>
            <p:nvSpPr>
              <p:cNvPr id="20" name="TextBox 19">
                <a:extLst>
                  <a:ext uri="{FF2B5EF4-FFF2-40B4-BE49-F238E27FC236}">
                    <a16:creationId xmlns:a16="http://schemas.microsoft.com/office/drawing/2014/main" id="{6FB0235C-51FA-4177-A547-831C75376E9F}"/>
                  </a:ext>
                </a:extLst>
              </p:cNvPr>
              <p:cNvSpPr txBox="1">
                <a:spLocks noRot="1" noChangeAspect="1" noMove="1" noResize="1" noEditPoints="1" noAdjustHandles="1" noChangeArrowheads="1" noChangeShapeType="1" noTextEdit="1"/>
              </p:cNvSpPr>
              <p:nvPr/>
            </p:nvSpPr>
            <p:spPr>
              <a:xfrm>
                <a:off x="2411760" y="4059720"/>
                <a:ext cx="504056" cy="610936"/>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7067DC1-539D-4649-A13D-D1A14CB7B466}"/>
                  </a:ext>
                </a:extLst>
              </p:cNvPr>
              <p:cNvSpPr txBox="1"/>
              <p:nvPr/>
            </p:nvSpPr>
            <p:spPr>
              <a:xfrm>
                <a:off x="3104587" y="5229200"/>
                <a:ext cx="50405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𝟑</m:t>
                          </m:r>
                        </m:den>
                      </m:f>
                    </m:oMath>
                  </m:oMathPara>
                </a14:m>
                <a:endParaRPr lang="en-US" b="1" i="1" dirty="0"/>
              </a:p>
            </p:txBody>
          </p:sp>
        </mc:Choice>
        <mc:Fallback xmlns="">
          <p:sp>
            <p:nvSpPr>
              <p:cNvPr id="21" name="TextBox 20">
                <a:extLst>
                  <a:ext uri="{FF2B5EF4-FFF2-40B4-BE49-F238E27FC236}">
                    <a16:creationId xmlns:a16="http://schemas.microsoft.com/office/drawing/2014/main" id="{37067DC1-539D-4649-A13D-D1A14CB7B466}"/>
                  </a:ext>
                </a:extLst>
              </p:cNvPr>
              <p:cNvSpPr txBox="1">
                <a:spLocks noRot="1" noChangeAspect="1" noMove="1" noResize="1" noEditPoints="1" noAdjustHandles="1" noChangeArrowheads="1" noChangeShapeType="1" noTextEdit="1"/>
              </p:cNvSpPr>
              <p:nvPr/>
            </p:nvSpPr>
            <p:spPr>
              <a:xfrm>
                <a:off x="3104587" y="5229200"/>
                <a:ext cx="504056" cy="612732"/>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5FC435C-4031-4CD7-AB24-D44A5A015595}"/>
                  </a:ext>
                </a:extLst>
              </p:cNvPr>
              <p:cNvSpPr txBox="1"/>
              <p:nvPr/>
            </p:nvSpPr>
            <p:spPr>
              <a:xfrm>
                <a:off x="499811" y="275167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b="1" i="1" dirty="0"/>
              </a:p>
            </p:txBody>
          </p:sp>
        </mc:Choice>
        <mc:Fallback xmlns="">
          <p:sp>
            <p:nvSpPr>
              <p:cNvPr id="22" name="TextBox 21">
                <a:extLst>
                  <a:ext uri="{FF2B5EF4-FFF2-40B4-BE49-F238E27FC236}">
                    <a16:creationId xmlns:a16="http://schemas.microsoft.com/office/drawing/2014/main" id="{65FC435C-4031-4CD7-AB24-D44A5A015595}"/>
                  </a:ext>
                </a:extLst>
              </p:cNvPr>
              <p:cNvSpPr txBox="1">
                <a:spLocks noRot="1" noChangeAspect="1" noMove="1" noResize="1" noEditPoints="1" noAdjustHandles="1" noChangeArrowheads="1" noChangeShapeType="1" noTextEdit="1"/>
              </p:cNvSpPr>
              <p:nvPr/>
            </p:nvSpPr>
            <p:spPr>
              <a:xfrm>
                <a:off x="499811" y="2751679"/>
                <a:ext cx="504056" cy="369332"/>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5439F1-6263-43F5-A5E2-A456A4583E1D}"/>
                  </a:ext>
                </a:extLst>
              </p:cNvPr>
              <p:cNvSpPr txBox="1"/>
              <p:nvPr/>
            </p:nvSpPr>
            <p:spPr>
              <a:xfrm>
                <a:off x="564784" y="535377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b="1" i="1" dirty="0"/>
              </a:p>
            </p:txBody>
          </p:sp>
        </mc:Choice>
        <mc:Fallback xmlns="">
          <p:sp>
            <p:nvSpPr>
              <p:cNvPr id="23" name="TextBox 22">
                <a:extLst>
                  <a:ext uri="{FF2B5EF4-FFF2-40B4-BE49-F238E27FC236}">
                    <a16:creationId xmlns:a16="http://schemas.microsoft.com/office/drawing/2014/main" id="{CC5439F1-6263-43F5-A5E2-A456A4583E1D}"/>
                  </a:ext>
                </a:extLst>
              </p:cNvPr>
              <p:cNvSpPr txBox="1">
                <a:spLocks noRot="1" noChangeAspect="1" noMove="1" noResize="1" noEditPoints="1" noAdjustHandles="1" noChangeArrowheads="1" noChangeShapeType="1" noTextEdit="1"/>
              </p:cNvSpPr>
              <p:nvPr/>
            </p:nvSpPr>
            <p:spPr>
              <a:xfrm>
                <a:off x="564784" y="5353775"/>
                <a:ext cx="504056" cy="369332"/>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CABFE4-F60E-490A-A86A-74745FB7BDEA}"/>
                  </a:ext>
                </a:extLst>
              </p:cNvPr>
              <p:cNvSpPr txBox="1"/>
              <p:nvPr/>
            </p:nvSpPr>
            <p:spPr>
              <a:xfrm>
                <a:off x="564784" y="41389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𝟎</m:t>
                      </m:r>
                    </m:oMath>
                  </m:oMathPara>
                </a14:m>
                <a:endParaRPr lang="en-US" b="1" i="1" dirty="0"/>
              </a:p>
            </p:txBody>
          </p:sp>
        </mc:Choice>
        <mc:Fallback xmlns="">
          <p:sp>
            <p:nvSpPr>
              <p:cNvPr id="24" name="TextBox 23">
                <a:extLst>
                  <a:ext uri="{FF2B5EF4-FFF2-40B4-BE49-F238E27FC236}">
                    <a16:creationId xmlns:a16="http://schemas.microsoft.com/office/drawing/2014/main" id="{F2CABFE4-F60E-490A-A86A-74745FB7BDEA}"/>
                  </a:ext>
                </a:extLst>
              </p:cNvPr>
              <p:cNvSpPr txBox="1">
                <a:spLocks noRot="1" noChangeAspect="1" noMove="1" noResize="1" noEditPoints="1" noAdjustHandles="1" noChangeArrowheads="1" noChangeShapeType="1" noTextEdit="1"/>
              </p:cNvSpPr>
              <p:nvPr/>
            </p:nvSpPr>
            <p:spPr>
              <a:xfrm>
                <a:off x="564784" y="4138958"/>
                <a:ext cx="504056" cy="369332"/>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ACFB4ED-2495-45C3-9312-A8F21320FEA4}"/>
                  </a:ext>
                </a:extLst>
              </p:cNvPr>
              <p:cNvSpPr txBox="1"/>
              <p:nvPr/>
            </p:nvSpPr>
            <p:spPr>
              <a:xfrm>
                <a:off x="8330229" y="276550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b="1" i="1" dirty="0"/>
              </a:p>
            </p:txBody>
          </p:sp>
        </mc:Choice>
        <mc:Fallback xmlns="">
          <p:sp>
            <p:nvSpPr>
              <p:cNvPr id="25" name="TextBox 24">
                <a:extLst>
                  <a:ext uri="{FF2B5EF4-FFF2-40B4-BE49-F238E27FC236}">
                    <a16:creationId xmlns:a16="http://schemas.microsoft.com/office/drawing/2014/main" id="{0ACFB4ED-2495-45C3-9312-A8F21320FEA4}"/>
                  </a:ext>
                </a:extLst>
              </p:cNvPr>
              <p:cNvSpPr txBox="1">
                <a:spLocks noRot="1" noChangeAspect="1" noMove="1" noResize="1" noEditPoints="1" noAdjustHandles="1" noChangeArrowheads="1" noChangeShapeType="1" noTextEdit="1"/>
              </p:cNvSpPr>
              <p:nvPr/>
            </p:nvSpPr>
            <p:spPr>
              <a:xfrm>
                <a:off x="8330229" y="2765506"/>
                <a:ext cx="504056" cy="369332"/>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D59C6DC-DA24-46AA-A8FD-DC5145E6EA78}"/>
                  </a:ext>
                </a:extLst>
              </p:cNvPr>
              <p:cNvSpPr txBox="1"/>
              <p:nvPr/>
            </p:nvSpPr>
            <p:spPr>
              <a:xfrm>
                <a:off x="8359761" y="4093821"/>
                <a:ext cx="5213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b="1" i="1" dirty="0"/>
              </a:p>
            </p:txBody>
          </p:sp>
        </mc:Choice>
        <mc:Fallback xmlns="">
          <p:sp>
            <p:nvSpPr>
              <p:cNvPr id="26" name="TextBox 25">
                <a:extLst>
                  <a:ext uri="{FF2B5EF4-FFF2-40B4-BE49-F238E27FC236}">
                    <a16:creationId xmlns:a16="http://schemas.microsoft.com/office/drawing/2014/main" id="{AD59C6DC-DA24-46AA-A8FD-DC5145E6EA78}"/>
                  </a:ext>
                </a:extLst>
              </p:cNvPr>
              <p:cNvSpPr txBox="1">
                <a:spLocks noRot="1" noChangeAspect="1" noMove="1" noResize="1" noEditPoints="1" noAdjustHandles="1" noChangeArrowheads="1" noChangeShapeType="1" noTextEdit="1"/>
              </p:cNvSpPr>
              <p:nvPr/>
            </p:nvSpPr>
            <p:spPr>
              <a:xfrm>
                <a:off x="8359761" y="4093821"/>
                <a:ext cx="521349" cy="369332"/>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269C746-0FF1-458F-9F67-E40295A9E40F}"/>
                  </a:ext>
                </a:extLst>
              </p:cNvPr>
              <p:cNvSpPr txBox="1"/>
              <p:nvPr/>
            </p:nvSpPr>
            <p:spPr>
              <a:xfrm>
                <a:off x="8368407" y="543114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b="1" i="1" dirty="0"/>
              </a:p>
            </p:txBody>
          </p:sp>
        </mc:Choice>
        <mc:Fallback xmlns="">
          <p:sp>
            <p:nvSpPr>
              <p:cNvPr id="27" name="TextBox 26">
                <a:extLst>
                  <a:ext uri="{FF2B5EF4-FFF2-40B4-BE49-F238E27FC236}">
                    <a16:creationId xmlns:a16="http://schemas.microsoft.com/office/drawing/2014/main" id="{2269C746-0FF1-458F-9F67-E40295A9E40F}"/>
                  </a:ext>
                </a:extLst>
              </p:cNvPr>
              <p:cNvSpPr txBox="1">
                <a:spLocks noRot="1" noChangeAspect="1" noMove="1" noResize="1" noEditPoints="1" noAdjustHandles="1" noChangeArrowheads="1" noChangeShapeType="1" noTextEdit="1"/>
              </p:cNvSpPr>
              <p:nvPr/>
            </p:nvSpPr>
            <p:spPr>
              <a:xfrm>
                <a:off x="8368407" y="5431140"/>
                <a:ext cx="504056" cy="369332"/>
              </a:xfrm>
              <a:prstGeom prst="rect">
                <a:avLst/>
              </a:prstGeom>
              <a:blipFill>
                <a:blip r:embed="rId12"/>
                <a:stretch>
                  <a:fillRect/>
                </a:stretch>
              </a:blipFill>
            </p:spPr>
            <p:txBody>
              <a:bodyPr/>
              <a:lstStyle/>
              <a:p>
                <a:r>
                  <a:rPr lang="en-AU">
                    <a:noFill/>
                  </a:rPr>
                  <a:t> </a:t>
                </a:r>
              </a:p>
            </p:txBody>
          </p:sp>
        </mc:Fallback>
      </mc:AlternateContent>
      <p:grpSp>
        <p:nvGrpSpPr>
          <p:cNvPr id="15" name="Group 14">
            <a:extLst>
              <a:ext uri="{FF2B5EF4-FFF2-40B4-BE49-F238E27FC236}">
                <a16:creationId xmlns:a16="http://schemas.microsoft.com/office/drawing/2014/main" id="{FC3F9BA7-151D-4BD0-9B27-EA5796498C38}"/>
              </a:ext>
            </a:extLst>
          </p:cNvPr>
          <p:cNvGrpSpPr/>
          <p:nvPr/>
        </p:nvGrpSpPr>
        <p:grpSpPr>
          <a:xfrm>
            <a:off x="396727" y="2287811"/>
            <a:ext cx="8467090" cy="376353"/>
            <a:chOff x="353382" y="2622766"/>
            <a:chExt cx="8467090" cy="376353"/>
          </a:xfrm>
        </p:grpSpPr>
        <p:cxnSp>
          <p:nvCxnSpPr>
            <p:cNvPr id="4" name="Straight Arrow Connector 3">
              <a:extLst>
                <a:ext uri="{FF2B5EF4-FFF2-40B4-BE49-F238E27FC236}">
                  <a16:creationId xmlns:a16="http://schemas.microsoft.com/office/drawing/2014/main" id="{E3A5EFBE-65DD-473C-A264-8E0B7955C037}"/>
                </a:ext>
              </a:extLst>
            </p:cNvPr>
            <p:cNvCxnSpPr/>
            <p:nvPr/>
          </p:nvCxnSpPr>
          <p:spPr bwMode="auto">
            <a:xfrm flipH="1">
              <a:off x="353382" y="2999119"/>
              <a:ext cx="8467090" cy="0"/>
            </a:xfrm>
            <a:prstGeom prst="straightConnector1">
              <a:avLst/>
            </a:prstGeom>
            <a:noFill/>
            <a:ln w="38100" cap="flat" cmpd="sng" algn="ctr">
              <a:solidFill>
                <a:srgbClr val="5A9AD7"/>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F6B11F13-5BA0-4E49-8A4C-74C4410F065B}"/>
                </a:ext>
              </a:extLst>
            </p:cNvPr>
            <p:cNvCxnSpPr/>
            <p:nvPr/>
          </p:nvCxnSpPr>
          <p:spPr bwMode="auto">
            <a:xfrm>
              <a:off x="751840" y="2639079"/>
              <a:ext cx="0" cy="360040"/>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F5BB0F83-0C26-4E36-BA98-6CC312B69FF7}"/>
                </a:ext>
              </a:extLst>
            </p:cNvPr>
            <p:cNvCxnSpPr>
              <a:cxnSpLocks/>
            </p:cNvCxnSpPr>
            <p:nvPr/>
          </p:nvCxnSpPr>
          <p:spPr bwMode="auto">
            <a:xfrm flipH="1">
              <a:off x="8538912" y="2622766"/>
              <a:ext cx="7905" cy="376353"/>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4DB07D3B-7A2C-4F82-90E0-687B2A462D43}"/>
                </a:ext>
              </a:extLst>
            </p:cNvPr>
            <p:cNvCxnSpPr/>
            <p:nvPr/>
          </p:nvCxnSpPr>
          <p:spPr bwMode="auto">
            <a:xfrm>
              <a:off x="4604615" y="2639079"/>
              <a:ext cx="0" cy="360040"/>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a:extLst>
              <a:ext uri="{FF2B5EF4-FFF2-40B4-BE49-F238E27FC236}">
                <a16:creationId xmlns:a16="http://schemas.microsoft.com/office/drawing/2014/main" id="{CFD20614-B000-4043-A6CA-473A5B59FB14}"/>
              </a:ext>
            </a:extLst>
          </p:cNvPr>
          <p:cNvGrpSpPr/>
          <p:nvPr/>
        </p:nvGrpSpPr>
        <p:grpSpPr>
          <a:xfrm>
            <a:off x="419735" y="3563210"/>
            <a:ext cx="8467090" cy="376353"/>
            <a:chOff x="353382" y="2622766"/>
            <a:chExt cx="8467090" cy="376353"/>
          </a:xfrm>
        </p:grpSpPr>
        <p:cxnSp>
          <p:nvCxnSpPr>
            <p:cNvPr id="31" name="Straight Arrow Connector 30">
              <a:extLst>
                <a:ext uri="{FF2B5EF4-FFF2-40B4-BE49-F238E27FC236}">
                  <a16:creationId xmlns:a16="http://schemas.microsoft.com/office/drawing/2014/main" id="{642BF9BD-90C6-4FAD-B8BD-EB87E80DA6F4}"/>
                </a:ext>
              </a:extLst>
            </p:cNvPr>
            <p:cNvCxnSpPr/>
            <p:nvPr/>
          </p:nvCxnSpPr>
          <p:spPr bwMode="auto">
            <a:xfrm flipH="1">
              <a:off x="353382" y="2999119"/>
              <a:ext cx="8467090" cy="0"/>
            </a:xfrm>
            <a:prstGeom prst="straightConnector1">
              <a:avLst/>
            </a:prstGeom>
            <a:noFill/>
            <a:ln w="38100" cap="flat" cmpd="sng" algn="ctr">
              <a:solidFill>
                <a:srgbClr val="5A9AD7"/>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E17EDB07-5193-49B2-83C1-81CE854AAA13}"/>
                </a:ext>
              </a:extLst>
            </p:cNvPr>
            <p:cNvCxnSpPr/>
            <p:nvPr/>
          </p:nvCxnSpPr>
          <p:spPr bwMode="auto">
            <a:xfrm>
              <a:off x="751840" y="2639079"/>
              <a:ext cx="0" cy="360040"/>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A13F8E8F-A743-4C60-8F5A-F860C1093845}"/>
                </a:ext>
              </a:extLst>
            </p:cNvPr>
            <p:cNvCxnSpPr>
              <a:cxnSpLocks/>
            </p:cNvCxnSpPr>
            <p:nvPr/>
          </p:nvCxnSpPr>
          <p:spPr bwMode="auto">
            <a:xfrm flipH="1">
              <a:off x="8538912" y="2622766"/>
              <a:ext cx="7905" cy="376353"/>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 name="Group 33">
            <a:extLst>
              <a:ext uri="{FF2B5EF4-FFF2-40B4-BE49-F238E27FC236}">
                <a16:creationId xmlns:a16="http://schemas.microsoft.com/office/drawing/2014/main" id="{425DFCE7-2325-4710-9C2E-C8652443FF52}"/>
              </a:ext>
            </a:extLst>
          </p:cNvPr>
          <p:cNvGrpSpPr/>
          <p:nvPr/>
        </p:nvGrpSpPr>
        <p:grpSpPr>
          <a:xfrm>
            <a:off x="418354" y="4778028"/>
            <a:ext cx="8467090" cy="376353"/>
            <a:chOff x="353382" y="2622766"/>
            <a:chExt cx="8467090" cy="376353"/>
          </a:xfrm>
        </p:grpSpPr>
        <p:cxnSp>
          <p:nvCxnSpPr>
            <p:cNvPr id="35" name="Straight Arrow Connector 34">
              <a:extLst>
                <a:ext uri="{FF2B5EF4-FFF2-40B4-BE49-F238E27FC236}">
                  <a16:creationId xmlns:a16="http://schemas.microsoft.com/office/drawing/2014/main" id="{E7C92E15-E22F-4F8D-A5A6-7196951E4959}"/>
                </a:ext>
              </a:extLst>
            </p:cNvPr>
            <p:cNvCxnSpPr/>
            <p:nvPr/>
          </p:nvCxnSpPr>
          <p:spPr bwMode="auto">
            <a:xfrm flipH="1">
              <a:off x="353382" y="2999119"/>
              <a:ext cx="8467090" cy="0"/>
            </a:xfrm>
            <a:prstGeom prst="straightConnector1">
              <a:avLst/>
            </a:prstGeom>
            <a:noFill/>
            <a:ln w="38100" cap="flat" cmpd="sng" algn="ctr">
              <a:solidFill>
                <a:srgbClr val="5A9AD7"/>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752D9FA4-8691-41A4-81CA-16E59035C699}"/>
                </a:ext>
              </a:extLst>
            </p:cNvPr>
            <p:cNvCxnSpPr/>
            <p:nvPr/>
          </p:nvCxnSpPr>
          <p:spPr bwMode="auto">
            <a:xfrm>
              <a:off x="751840" y="2639079"/>
              <a:ext cx="0" cy="360040"/>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23F673C4-9592-4C2F-9AE8-E5D11FE28B43}"/>
                </a:ext>
              </a:extLst>
            </p:cNvPr>
            <p:cNvCxnSpPr>
              <a:cxnSpLocks/>
            </p:cNvCxnSpPr>
            <p:nvPr/>
          </p:nvCxnSpPr>
          <p:spPr bwMode="auto">
            <a:xfrm flipH="1">
              <a:off x="8538912" y="2622766"/>
              <a:ext cx="7905" cy="376353"/>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95DD22D2-9134-41FF-95C0-B7D67C316826}"/>
                </a:ext>
              </a:extLst>
            </p:cNvPr>
            <p:cNvCxnSpPr/>
            <p:nvPr/>
          </p:nvCxnSpPr>
          <p:spPr bwMode="auto">
            <a:xfrm>
              <a:off x="3291643" y="2639079"/>
              <a:ext cx="0" cy="360040"/>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36E1E7A6-2077-4A8E-82CB-812AFD44A13B}"/>
                </a:ext>
              </a:extLst>
            </p:cNvPr>
            <p:cNvCxnSpPr/>
            <p:nvPr/>
          </p:nvCxnSpPr>
          <p:spPr bwMode="auto">
            <a:xfrm>
              <a:off x="5896418" y="2639079"/>
              <a:ext cx="0" cy="360040"/>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A5E4467-1528-4701-AC17-4850F013482E}"/>
                  </a:ext>
                </a:extLst>
              </p:cNvPr>
              <p:cNvSpPr txBox="1"/>
              <p:nvPr/>
            </p:nvSpPr>
            <p:spPr>
              <a:xfrm>
                <a:off x="5709362" y="5223035"/>
                <a:ext cx="50405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𝟐</m:t>
                          </m:r>
                        </m:num>
                        <m:den>
                          <m:r>
                            <a:rPr lang="en-US" b="1" i="1" smtClean="0">
                              <a:latin typeface="Cambria Math" panose="02040503050406030204" pitchFamily="18" charset="0"/>
                            </a:rPr>
                            <m:t>𝟑</m:t>
                          </m:r>
                        </m:den>
                      </m:f>
                    </m:oMath>
                  </m:oMathPara>
                </a14:m>
                <a:endParaRPr lang="en-US" b="1" i="1" dirty="0"/>
              </a:p>
            </p:txBody>
          </p:sp>
        </mc:Choice>
        <mc:Fallback xmlns="">
          <p:sp>
            <p:nvSpPr>
              <p:cNvPr id="38" name="TextBox 37">
                <a:extLst>
                  <a:ext uri="{FF2B5EF4-FFF2-40B4-BE49-F238E27FC236}">
                    <a16:creationId xmlns:a16="http://schemas.microsoft.com/office/drawing/2014/main" id="{4A5E4467-1528-4701-AC17-4850F013482E}"/>
                  </a:ext>
                </a:extLst>
              </p:cNvPr>
              <p:cNvSpPr txBox="1">
                <a:spLocks noRot="1" noChangeAspect="1" noMove="1" noResize="1" noEditPoints="1" noAdjustHandles="1" noChangeArrowheads="1" noChangeShapeType="1" noTextEdit="1"/>
              </p:cNvSpPr>
              <p:nvPr/>
            </p:nvSpPr>
            <p:spPr>
              <a:xfrm>
                <a:off x="5709362" y="5223035"/>
                <a:ext cx="504056" cy="612732"/>
              </a:xfrm>
              <a:prstGeom prst="rect">
                <a:avLst/>
              </a:prstGeom>
              <a:blipFill>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05B9AE4-2ACC-44AC-8F0E-6154F2ED07F6}"/>
                  </a:ext>
                </a:extLst>
              </p:cNvPr>
              <p:cNvSpPr txBox="1"/>
              <p:nvPr/>
            </p:nvSpPr>
            <p:spPr>
              <a:xfrm>
                <a:off x="6300192" y="4032180"/>
                <a:ext cx="504056"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latin typeface="Cambria Math" panose="02040503050406030204" pitchFamily="18" charset="0"/>
                            </a:rPr>
                            <m:t>𝟑</m:t>
                          </m:r>
                        </m:num>
                        <m:den>
                          <m:r>
                            <a:rPr lang="en-US" b="1" i="1" smtClean="0">
                              <a:latin typeface="Cambria Math" panose="02040503050406030204" pitchFamily="18" charset="0"/>
                            </a:rPr>
                            <m:t>𝟒</m:t>
                          </m:r>
                        </m:den>
                      </m:f>
                    </m:oMath>
                  </m:oMathPara>
                </a14:m>
                <a:endParaRPr lang="en-US" b="1" i="1" dirty="0"/>
              </a:p>
            </p:txBody>
          </p:sp>
        </mc:Choice>
        <mc:Fallback xmlns="">
          <p:sp>
            <p:nvSpPr>
              <p:cNvPr id="39" name="TextBox 38">
                <a:extLst>
                  <a:ext uri="{FF2B5EF4-FFF2-40B4-BE49-F238E27FC236}">
                    <a16:creationId xmlns:a16="http://schemas.microsoft.com/office/drawing/2014/main" id="{B05B9AE4-2ACC-44AC-8F0E-6154F2ED07F6}"/>
                  </a:ext>
                </a:extLst>
              </p:cNvPr>
              <p:cNvSpPr txBox="1">
                <a:spLocks noRot="1" noChangeAspect="1" noMove="1" noResize="1" noEditPoints="1" noAdjustHandles="1" noChangeArrowheads="1" noChangeShapeType="1" noTextEdit="1"/>
              </p:cNvSpPr>
              <p:nvPr/>
            </p:nvSpPr>
            <p:spPr>
              <a:xfrm>
                <a:off x="6300192" y="4032180"/>
                <a:ext cx="504056" cy="634789"/>
              </a:xfrm>
              <a:prstGeom prst="rect">
                <a:avLst/>
              </a:prstGeom>
              <a:blipFill>
                <a:blip r:embed="rId14"/>
                <a:stretch>
                  <a:fillRect/>
                </a:stretch>
              </a:blipFill>
            </p:spPr>
            <p:txBody>
              <a:bodyPr/>
              <a:lstStyle/>
              <a:p>
                <a:r>
                  <a:rPr lang="en-AU">
                    <a:noFill/>
                  </a:rPr>
                  <a:t> </a:t>
                </a:r>
              </a:p>
            </p:txBody>
          </p:sp>
        </mc:Fallback>
      </mc:AlternateContent>
      <p:grpSp>
        <p:nvGrpSpPr>
          <p:cNvPr id="43" name="Group 42">
            <a:extLst>
              <a:ext uri="{FF2B5EF4-FFF2-40B4-BE49-F238E27FC236}">
                <a16:creationId xmlns:a16="http://schemas.microsoft.com/office/drawing/2014/main" id="{23FA3AE5-AC92-481C-936E-26D9D02394B2}"/>
              </a:ext>
            </a:extLst>
          </p:cNvPr>
          <p:cNvGrpSpPr/>
          <p:nvPr/>
        </p:nvGrpSpPr>
        <p:grpSpPr>
          <a:xfrm>
            <a:off x="2717133" y="3563210"/>
            <a:ext cx="3835087" cy="376353"/>
            <a:chOff x="751840" y="2622766"/>
            <a:chExt cx="3835087" cy="376353"/>
          </a:xfrm>
        </p:grpSpPr>
        <p:cxnSp>
          <p:nvCxnSpPr>
            <p:cNvPr id="45" name="Straight Connector 44">
              <a:extLst>
                <a:ext uri="{FF2B5EF4-FFF2-40B4-BE49-F238E27FC236}">
                  <a16:creationId xmlns:a16="http://schemas.microsoft.com/office/drawing/2014/main" id="{A4423B8F-56B2-4CDC-8BCB-C50DABB7CB73}"/>
                </a:ext>
              </a:extLst>
            </p:cNvPr>
            <p:cNvCxnSpPr/>
            <p:nvPr/>
          </p:nvCxnSpPr>
          <p:spPr bwMode="auto">
            <a:xfrm>
              <a:off x="751840" y="2639079"/>
              <a:ext cx="0" cy="360040"/>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63C71614-6826-46FD-B446-21F5532D1B7E}"/>
                </a:ext>
              </a:extLst>
            </p:cNvPr>
            <p:cNvCxnSpPr>
              <a:cxnSpLocks/>
            </p:cNvCxnSpPr>
            <p:nvPr/>
          </p:nvCxnSpPr>
          <p:spPr bwMode="auto">
            <a:xfrm flipH="1">
              <a:off x="4579022" y="2622766"/>
              <a:ext cx="7905" cy="376353"/>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DBBDD1A1-D92C-4B57-87A6-B262B2C6EBDA}"/>
                </a:ext>
              </a:extLst>
            </p:cNvPr>
            <p:cNvCxnSpPr>
              <a:cxnSpLocks/>
            </p:cNvCxnSpPr>
            <p:nvPr/>
          </p:nvCxnSpPr>
          <p:spPr bwMode="auto">
            <a:xfrm flipH="1">
              <a:off x="2674762" y="2622766"/>
              <a:ext cx="7905" cy="376353"/>
            </a:xfrm>
            <a:prstGeom prst="line">
              <a:avLst/>
            </a:prstGeom>
            <a:noFill/>
            <a:ln w="381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262619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Establishing fraction referents</a:t>
            </a:r>
          </a:p>
        </p:txBody>
      </p:sp>
      <p:sp>
        <p:nvSpPr>
          <p:cNvPr id="28" name="Content Placeholder 27">
            <a:extLst>
              <a:ext uri="{FF2B5EF4-FFF2-40B4-BE49-F238E27FC236}">
                <a16:creationId xmlns:a16="http://schemas.microsoft.com/office/drawing/2014/main" id="{296719FA-4088-45EE-B028-C7B31B557BA2}"/>
              </a:ext>
            </a:extLst>
          </p:cNvPr>
          <p:cNvSpPr>
            <a:spLocks noGrp="1"/>
          </p:cNvSpPr>
          <p:nvPr>
            <p:ph idx="1"/>
          </p:nvPr>
        </p:nvSpPr>
        <p:spPr>
          <a:xfrm>
            <a:off x="323850" y="1058408"/>
            <a:ext cx="8485188" cy="930432"/>
          </a:xfrm>
        </p:spPr>
        <p:txBody>
          <a:bodyPr/>
          <a:lstStyle/>
          <a:p>
            <a:pPr marL="0" indent="0"/>
            <a:r>
              <a:rPr lang="en-US" sz="2200" dirty="0"/>
              <a:t>Focus students’ attention on the relationship between various fraction referents by displaying a visual and using questioning.</a:t>
            </a:r>
          </a:p>
          <a:p>
            <a:pPr marL="0" indent="0"/>
            <a:endParaRPr lang="en-US" sz="2400" dirty="0"/>
          </a:p>
          <a:p>
            <a:pPr marL="0" indent="0"/>
            <a:endParaRPr lang="en-US" sz="2400" dirty="0"/>
          </a:p>
          <a:p>
            <a:pPr marL="0" indent="0"/>
            <a:endParaRPr lang="en-US" sz="2400" dirty="0"/>
          </a:p>
          <a:p>
            <a:pPr marL="0" indent="0"/>
            <a:endParaRPr lang="en-AU" sz="2400" dirty="0"/>
          </a:p>
        </p:txBody>
      </p:sp>
      <p:pic>
        <p:nvPicPr>
          <p:cNvPr id="3" name="Picture 2">
            <a:extLst>
              <a:ext uri="{FF2B5EF4-FFF2-40B4-BE49-F238E27FC236}">
                <a16:creationId xmlns:a16="http://schemas.microsoft.com/office/drawing/2014/main" id="{38D3964A-FACD-4887-8AE4-24C5E18A1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5776" y="1916832"/>
            <a:ext cx="3621162" cy="1656019"/>
          </a:xfrm>
          <a:prstGeom prst="rect">
            <a:avLst/>
          </a:prstGeom>
          <a:ln>
            <a:solidFill>
              <a:schemeClr val="bg2"/>
            </a:solidFill>
          </a:ln>
          <a:effectLst>
            <a:outerShdw blurRad="50800" dist="38100" dir="2700000" algn="tl" rotWithShape="0">
              <a:schemeClr val="bg2">
                <a:alpha val="75000"/>
              </a:schemeClr>
            </a:outerShdw>
          </a:effec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38EE16-098F-4387-9B25-1D45408BF387}"/>
                  </a:ext>
                </a:extLst>
              </p:cNvPr>
              <p:cNvSpPr txBox="1"/>
              <p:nvPr/>
            </p:nvSpPr>
            <p:spPr>
              <a:xfrm>
                <a:off x="323850" y="3429000"/>
                <a:ext cx="7416502" cy="2691634"/>
              </a:xfrm>
              <a:prstGeom prst="rect">
                <a:avLst/>
              </a:prstGeom>
              <a:noFill/>
            </p:spPr>
            <p:txBody>
              <a:bodyPr wrap="square" rtlCol="0">
                <a:spAutoFit/>
              </a:bodyPr>
              <a:lstStyle/>
              <a:p>
                <a:pPr>
                  <a:spcBef>
                    <a:spcPts val="600"/>
                  </a:spcBef>
                </a:pPr>
                <a:r>
                  <a:rPr lang="en-US" sz="2200" dirty="0"/>
                  <a:t>For example:</a:t>
                </a:r>
              </a:p>
              <a:p>
                <a:pPr marL="342900" indent="-342900">
                  <a:spcBef>
                    <a:spcPts val="600"/>
                  </a:spcBef>
                  <a:buFont typeface="Arial" panose="020B0604020202020204" pitchFamily="34" charset="0"/>
                  <a:buChar char="•"/>
                </a:pPr>
                <a:r>
                  <a:rPr lang="en-US" sz="2200" dirty="0"/>
                  <a:t>If I know where </a:t>
                </a:r>
                <a14:m>
                  <m:oMath xmlns:m="http://schemas.openxmlformats.org/officeDocument/2006/math">
                    <m:f>
                      <m:fPr>
                        <m:ctrlPr>
                          <a:rPr lang="en-US" sz="2200" b="1" i="1">
                            <a:latin typeface="Cambria Math" panose="02040503050406030204" pitchFamily="18" charset="0"/>
                          </a:rPr>
                        </m:ctrlPr>
                      </m:fPr>
                      <m:num>
                        <m:r>
                          <a:rPr lang="en-AU" sz="2200" b="1" i="1">
                            <a:latin typeface="Cambria Math" panose="02040503050406030204" pitchFamily="18" charset="0"/>
                          </a:rPr>
                          <m:t>𝟏</m:t>
                        </m:r>
                      </m:num>
                      <m:den>
                        <m:r>
                          <a:rPr lang="en-AU" sz="2200" b="1" i="1">
                            <a:latin typeface="Cambria Math" panose="02040503050406030204" pitchFamily="18" charset="0"/>
                          </a:rPr>
                          <m:t>𝟐</m:t>
                        </m:r>
                      </m:den>
                    </m:f>
                    <m:r>
                      <a:rPr lang="en-AU" sz="2200" b="1" i="1">
                        <a:latin typeface="Cambria Math" panose="02040503050406030204" pitchFamily="18" charset="0"/>
                      </a:rPr>
                      <m:t> </m:t>
                    </m:r>
                  </m:oMath>
                </a14:m>
                <a:r>
                  <a:rPr lang="en-US" sz="2200" dirty="0"/>
                  <a:t> is, how can I find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𝟒</m:t>
                        </m:r>
                      </m:den>
                    </m:f>
                  </m:oMath>
                </a14:m>
                <a:r>
                  <a:rPr lang="en-US" sz="2200" dirty="0"/>
                  <a:t> ? </a:t>
                </a:r>
              </a:p>
              <a:p>
                <a:pPr marL="342900" indent="-342900">
                  <a:spcBef>
                    <a:spcPts val="600"/>
                  </a:spcBef>
                  <a:buFont typeface="Arial" panose="020B0604020202020204" pitchFamily="34" charset="0"/>
                  <a:buChar char="•"/>
                </a:pPr>
                <a:r>
                  <a:rPr lang="en-US" sz="2200" dirty="0"/>
                  <a:t>If I know where </a:t>
                </a:r>
                <a14:m>
                  <m:oMath xmlns:m="http://schemas.openxmlformats.org/officeDocument/2006/math">
                    <m:f>
                      <m:fPr>
                        <m:ctrlPr>
                          <a:rPr lang="en-US" sz="2200" b="1" i="1">
                            <a:latin typeface="Cambria Math" panose="02040503050406030204" pitchFamily="18" charset="0"/>
                          </a:rPr>
                        </m:ctrlPr>
                      </m:fPr>
                      <m:num>
                        <m:r>
                          <a:rPr lang="en-AU" sz="2200" b="1" i="1">
                            <a:latin typeface="Cambria Math" panose="02040503050406030204" pitchFamily="18" charset="0"/>
                          </a:rPr>
                          <m:t>𝟏</m:t>
                        </m:r>
                      </m:num>
                      <m:den>
                        <m:r>
                          <a:rPr lang="en-AU" sz="2200" b="1" i="1">
                            <a:latin typeface="Cambria Math" panose="02040503050406030204" pitchFamily="18" charset="0"/>
                          </a:rPr>
                          <m:t>𝟐</m:t>
                        </m:r>
                      </m:den>
                    </m:f>
                    <m:r>
                      <a:rPr lang="en-AU" sz="2200" b="1" i="1">
                        <a:latin typeface="Cambria Math" panose="02040503050406030204" pitchFamily="18" charset="0"/>
                      </a:rPr>
                      <m:t> </m:t>
                    </m:r>
                  </m:oMath>
                </a14:m>
                <a:r>
                  <a:rPr lang="en-US" sz="2200" dirty="0"/>
                  <a:t> is, how can I find </a:t>
                </a:r>
                <a14:m>
                  <m:oMath xmlns:m="http://schemas.openxmlformats.org/officeDocument/2006/math">
                    <m:f>
                      <m:fPr>
                        <m:ctrlPr>
                          <a:rPr lang="en-US" sz="2200" b="1" i="1">
                            <a:latin typeface="Cambria Math" panose="02040503050406030204" pitchFamily="18" charset="0"/>
                          </a:rPr>
                        </m:ctrlPr>
                      </m:fPr>
                      <m:num>
                        <m:r>
                          <a:rPr lang="en-AU" sz="2200" b="1" i="1">
                            <a:latin typeface="Cambria Math" panose="02040503050406030204" pitchFamily="18" charset="0"/>
                          </a:rPr>
                          <m:t>𝟑</m:t>
                        </m:r>
                      </m:num>
                      <m:den>
                        <m:r>
                          <a:rPr lang="en-US" sz="2200" b="1" i="1">
                            <a:latin typeface="Cambria Math" panose="02040503050406030204" pitchFamily="18" charset="0"/>
                          </a:rPr>
                          <m:t>𝟒</m:t>
                        </m:r>
                      </m:den>
                    </m:f>
                  </m:oMath>
                </a14:m>
                <a:r>
                  <a:rPr lang="en-US" sz="2200" dirty="0"/>
                  <a:t> ? </a:t>
                </a:r>
              </a:p>
              <a:p>
                <a:pPr marL="342900" indent="-342900">
                  <a:spcBef>
                    <a:spcPts val="600"/>
                  </a:spcBef>
                  <a:buFont typeface="Arial" panose="020B0604020202020204" pitchFamily="34" charset="0"/>
                  <a:buChar char="•"/>
                </a:pPr>
                <a:r>
                  <a:rPr lang="en-US" sz="2200" dirty="0"/>
                  <a:t>Which is bigger: </a:t>
                </a:r>
                <a14:m>
                  <m:oMath xmlns:m="http://schemas.openxmlformats.org/officeDocument/2006/math">
                    <m:f>
                      <m:fPr>
                        <m:ctrlPr>
                          <a:rPr lang="en-US" sz="2200" b="1" i="1">
                            <a:latin typeface="Cambria Math" panose="02040503050406030204" pitchFamily="18" charset="0"/>
                          </a:rPr>
                        </m:ctrlPr>
                      </m:fPr>
                      <m:num>
                        <m:r>
                          <a:rPr lang="en-AU" sz="2200" b="1" i="1">
                            <a:latin typeface="Cambria Math" panose="02040503050406030204" pitchFamily="18" charset="0"/>
                          </a:rPr>
                          <m:t>𝟏</m:t>
                        </m:r>
                      </m:num>
                      <m:den>
                        <m:r>
                          <a:rPr lang="en-AU" sz="2200" b="1" i="1">
                            <a:latin typeface="Cambria Math" panose="02040503050406030204" pitchFamily="18" charset="0"/>
                          </a:rPr>
                          <m:t>𝟑</m:t>
                        </m:r>
                      </m:den>
                    </m:f>
                  </m:oMath>
                </a14:m>
                <a:r>
                  <a:rPr lang="en-US" sz="2200" dirty="0"/>
                  <a:t>  or </a:t>
                </a:r>
                <a14:m>
                  <m:oMath xmlns:m="http://schemas.openxmlformats.org/officeDocument/2006/math">
                    <m:f>
                      <m:fPr>
                        <m:ctrlPr>
                          <a:rPr lang="en-US" sz="2200" b="1" i="1">
                            <a:latin typeface="Cambria Math" panose="02040503050406030204" pitchFamily="18" charset="0"/>
                          </a:rPr>
                        </m:ctrlPr>
                      </m:fPr>
                      <m:num>
                        <m:r>
                          <a:rPr lang="en-AU" sz="2200" b="1" i="1">
                            <a:latin typeface="Cambria Math" panose="02040503050406030204" pitchFamily="18" charset="0"/>
                          </a:rPr>
                          <m:t>𝟏</m:t>
                        </m:r>
                      </m:num>
                      <m:den>
                        <m:r>
                          <a:rPr lang="en-US" sz="2200" b="1" i="1">
                            <a:latin typeface="Cambria Math" panose="02040503050406030204" pitchFamily="18" charset="0"/>
                          </a:rPr>
                          <m:t>𝟒</m:t>
                        </m:r>
                      </m:den>
                    </m:f>
                  </m:oMath>
                </a14:m>
                <a:r>
                  <a:rPr lang="en-US" sz="2200" dirty="0"/>
                  <a:t> ?</a:t>
                </a:r>
              </a:p>
              <a:p>
                <a:pPr marL="342900" indent="-342900">
                  <a:spcBef>
                    <a:spcPts val="600"/>
                  </a:spcBef>
                  <a:buFont typeface="Arial" panose="020B0604020202020204" pitchFamily="34" charset="0"/>
                  <a:buChar char="•"/>
                </a:pPr>
                <a:r>
                  <a:rPr lang="en-US" sz="2200" dirty="0"/>
                  <a:t>Is </a:t>
                </a:r>
                <a14:m>
                  <m:oMath xmlns:m="http://schemas.openxmlformats.org/officeDocument/2006/math">
                    <m:f>
                      <m:fPr>
                        <m:ctrlPr>
                          <a:rPr lang="en-US" sz="2200" b="1" i="1">
                            <a:latin typeface="Cambria Math" panose="02040503050406030204" pitchFamily="18" charset="0"/>
                          </a:rPr>
                        </m:ctrlPr>
                      </m:fPr>
                      <m:num>
                        <m:r>
                          <a:rPr lang="en-AU" sz="2200" b="1" i="1" smtClean="0">
                            <a:latin typeface="Cambria Math" panose="02040503050406030204" pitchFamily="18" charset="0"/>
                          </a:rPr>
                          <m:t>𝟐</m:t>
                        </m:r>
                      </m:num>
                      <m:den>
                        <m:r>
                          <a:rPr lang="en-AU" sz="2200" b="1" i="1">
                            <a:latin typeface="Cambria Math" panose="02040503050406030204" pitchFamily="18" charset="0"/>
                          </a:rPr>
                          <m:t>𝟑</m:t>
                        </m:r>
                      </m:den>
                    </m:f>
                  </m:oMath>
                </a14:m>
                <a:r>
                  <a:rPr lang="en-US" sz="2200" dirty="0"/>
                  <a:t>  closer to 1 or closer to </a:t>
                </a:r>
                <a14:m>
                  <m:oMath xmlns:m="http://schemas.openxmlformats.org/officeDocument/2006/math">
                    <m:f>
                      <m:fPr>
                        <m:ctrlPr>
                          <a:rPr lang="en-US" sz="2200" b="1" i="1">
                            <a:latin typeface="Cambria Math" panose="02040503050406030204" pitchFamily="18" charset="0"/>
                          </a:rPr>
                        </m:ctrlPr>
                      </m:fPr>
                      <m:num>
                        <m:r>
                          <a:rPr lang="en-AU" sz="2200" b="1" i="1">
                            <a:latin typeface="Cambria Math" panose="02040503050406030204" pitchFamily="18" charset="0"/>
                          </a:rPr>
                          <m:t>𝟏</m:t>
                        </m:r>
                      </m:num>
                      <m:den>
                        <m:r>
                          <a:rPr lang="en-AU" sz="2200" b="1" i="1" smtClean="0">
                            <a:latin typeface="Cambria Math" panose="02040503050406030204" pitchFamily="18" charset="0"/>
                          </a:rPr>
                          <m:t>𝟐</m:t>
                        </m:r>
                      </m:den>
                    </m:f>
                  </m:oMath>
                </a14:m>
                <a:r>
                  <a:rPr lang="en-US" sz="2200" dirty="0"/>
                  <a:t> ?</a:t>
                </a:r>
              </a:p>
            </p:txBody>
          </p:sp>
        </mc:Choice>
        <mc:Fallback xmlns="">
          <p:sp>
            <p:nvSpPr>
              <p:cNvPr id="6" name="TextBox 5">
                <a:extLst>
                  <a:ext uri="{FF2B5EF4-FFF2-40B4-BE49-F238E27FC236}">
                    <a16:creationId xmlns:a16="http://schemas.microsoft.com/office/drawing/2014/main" id="{C138EE16-098F-4387-9B25-1D45408BF387}"/>
                  </a:ext>
                </a:extLst>
              </p:cNvPr>
              <p:cNvSpPr txBox="1">
                <a:spLocks noRot="1" noChangeAspect="1" noMove="1" noResize="1" noEditPoints="1" noAdjustHandles="1" noChangeArrowheads="1" noChangeShapeType="1" noTextEdit="1"/>
              </p:cNvSpPr>
              <p:nvPr/>
            </p:nvSpPr>
            <p:spPr>
              <a:xfrm>
                <a:off x="323850" y="3429000"/>
                <a:ext cx="7416502" cy="2691634"/>
              </a:xfrm>
              <a:prstGeom prst="rect">
                <a:avLst/>
              </a:prstGeom>
              <a:blipFill>
                <a:blip r:embed="rId5"/>
                <a:stretch>
                  <a:fillRect l="-1068" t="-1361" b="-907"/>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919083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Establishing fraction referents</a:t>
            </a:r>
          </a:p>
        </p:txBody>
      </p:sp>
      <p:sp>
        <p:nvSpPr>
          <p:cNvPr id="28" name="Content Placeholder 27">
            <a:extLst>
              <a:ext uri="{FF2B5EF4-FFF2-40B4-BE49-F238E27FC236}">
                <a16:creationId xmlns:a16="http://schemas.microsoft.com/office/drawing/2014/main" id="{296719FA-4088-45EE-B028-C7B31B557BA2}"/>
              </a:ext>
            </a:extLst>
          </p:cNvPr>
          <p:cNvSpPr>
            <a:spLocks noGrp="1"/>
          </p:cNvSpPr>
          <p:nvPr>
            <p:ph idx="1"/>
          </p:nvPr>
        </p:nvSpPr>
        <p:spPr>
          <a:xfrm>
            <a:off x="323850" y="986399"/>
            <a:ext cx="8485188" cy="1224537"/>
          </a:xfrm>
        </p:spPr>
        <p:txBody>
          <a:bodyPr/>
          <a:lstStyle/>
          <a:p>
            <a:pPr marL="0" indent="0"/>
            <a:r>
              <a:rPr lang="en-US" sz="2200" dirty="0"/>
              <a:t>Alternatively, pose open questions such as:</a:t>
            </a:r>
          </a:p>
          <a:p>
            <a:pPr marL="0" indent="0" algn="r"/>
            <a:endParaRPr lang="en-US" b="1" dirty="0"/>
          </a:p>
          <a:p>
            <a:pPr marL="0" indent="0"/>
            <a:r>
              <a:rPr lang="en-US" sz="2200" b="1" dirty="0"/>
              <a:t>What do you notice?</a:t>
            </a:r>
          </a:p>
          <a:p>
            <a:pPr marL="0" indent="0"/>
            <a:endParaRPr lang="en-US" dirty="0"/>
          </a:p>
        </p:txBody>
      </p:sp>
      <p:pic>
        <p:nvPicPr>
          <p:cNvPr id="6" name="Picture 5">
            <a:extLst>
              <a:ext uri="{FF2B5EF4-FFF2-40B4-BE49-F238E27FC236}">
                <a16:creationId xmlns:a16="http://schemas.microsoft.com/office/drawing/2014/main" id="{8F316CFB-F12A-49E9-8B60-39D50DA360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6444" y="1586940"/>
            <a:ext cx="3621162" cy="1656019"/>
          </a:xfrm>
          <a:prstGeom prst="rect">
            <a:avLst/>
          </a:prstGeom>
          <a:ln>
            <a:solidFill>
              <a:schemeClr val="bg2"/>
            </a:solidFill>
          </a:ln>
          <a:effectLst>
            <a:outerShdw blurRad="50800" dist="38100" dir="2700000" algn="tl" rotWithShape="0">
              <a:schemeClr val="bg2">
                <a:alpha val="75000"/>
              </a:schemeClr>
            </a:outerShdw>
          </a:effectLst>
        </p:spPr>
      </p:pic>
    </p:spTree>
    <p:custDataLst>
      <p:tags r:id="rId1"/>
    </p:custDataLst>
    <p:extLst>
      <p:ext uri="{BB962C8B-B14F-4D97-AF65-F5344CB8AC3E}">
        <p14:creationId xmlns:p14="http://schemas.microsoft.com/office/powerpoint/2010/main" val="344570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Foundational concepts in fractions</a:t>
            </a:r>
          </a:p>
        </p:txBody>
      </p:sp>
      <p:sp>
        <p:nvSpPr>
          <p:cNvPr id="3" name="Content Placeholder 2"/>
          <p:cNvSpPr>
            <a:spLocks noGrp="1"/>
          </p:cNvSpPr>
          <p:nvPr>
            <p:ph idx="1"/>
          </p:nvPr>
        </p:nvSpPr>
        <p:spPr>
          <a:xfrm>
            <a:off x="902360" y="3501008"/>
            <a:ext cx="7488832" cy="1146456"/>
          </a:xfrm>
        </p:spPr>
        <p:txBody>
          <a:bodyPr/>
          <a:lstStyle/>
          <a:p>
            <a:pPr marL="0" indent="355600"/>
            <a:r>
              <a:rPr lang="en-AU" dirty="0"/>
              <a:t>      Fractions as a </a:t>
            </a:r>
            <a:r>
              <a:rPr lang="en-AU" b="1" dirty="0"/>
              <a:t>part-whole</a:t>
            </a:r>
            <a:r>
              <a:rPr lang="en-AU" dirty="0"/>
              <a:t>	  Unit 2</a:t>
            </a:r>
            <a:endParaRPr lang="en-AU" b="1" dirty="0"/>
          </a:p>
          <a:p>
            <a:pPr marL="0" indent="355600"/>
            <a:r>
              <a:rPr lang="en-AU" dirty="0"/>
              <a:t>      Fractions as a </a:t>
            </a:r>
            <a:r>
              <a:rPr lang="en-AU" b="1" dirty="0"/>
              <a:t>measure </a:t>
            </a:r>
            <a:r>
              <a:rPr lang="en-AU" dirty="0">
                <a:solidFill>
                  <a:schemeClr val="tx1"/>
                </a:solidFill>
              </a:rPr>
              <a:t> 	  Unit 3</a:t>
            </a:r>
            <a:endParaRPr lang="en-AU" b="1" dirty="0">
              <a:solidFill>
                <a:schemeClr val="tx1"/>
              </a:solidFill>
            </a:endParaRPr>
          </a:p>
        </p:txBody>
      </p:sp>
      <p:sp>
        <p:nvSpPr>
          <p:cNvPr id="6" name="Rectangle: Rounded Corners 5">
            <a:extLst>
              <a:ext uri="{FF2B5EF4-FFF2-40B4-BE49-F238E27FC236}">
                <a16:creationId xmlns:a16="http://schemas.microsoft.com/office/drawing/2014/main" id="{D9BB8990-D512-4A4E-8A96-59B72D4E4965}"/>
              </a:ext>
            </a:extLst>
          </p:cNvPr>
          <p:cNvSpPr/>
          <p:nvPr/>
        </p:nvSpPr>
        <p:spPr bwMode="auto">
          <a:xfrm>
            <a:off x="467544" y="2348880"/>
            <a:ext cx="8352606" cy="2952328"/>
          </a:xfrm>
          <a:prstGeom prst="roundRect">
            <a:avLst/>
          </a:prstGeom>
          <a:noFill/>
          <a:ln w="57150">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647F9E20-2FD4-4DC8-B3BD-9F0D475F86A4}"/>
              </a:ext>
            </a:extLst>
          </p:cNvPr>
          <p:cNvSpPr txBox="1"/>
          <p:nvPr/>
        </p:nvSpPr>
        <p:spPr>
          <a:xfrm>
            <a:off x="1619672" y="1927060"/>
            <a:ext cx="4608673" cy="954107"/>
          </a:xfrm>
          <a:prstGeom prst="rect">
            <a:avLst/>
          </a:prstGeom>
          <a:ln w="57150">
            <a:solidFill>
              <a:srgbClr val="91BCE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Arial"/>
                <a:ea typeface="+mn-ea"/>
                <a:cs typeface="+mn-cs"/>
              </a:rPr>
              <a:t> Fractional thinking through  </a:t>
            </a:r>
            <a:br>
              <a:rPr kumimoji="0" lang="en-AU" sz="2800" b="0" i="0" u="none" strike="noStrike" kern="1200" cap="none" spc="0" normalizeH="0" baseline="0" noProof="0" dirty="0">
                <a:ln>
                  <a:noFill/>
                </a:ln>
                <a:solidFill>
                  <a:srgbClr val="000000"/>
                </a:solidFill>
                <a:effectLst/>
                <a:uLnTx/>
                <a:uFillTx/>
                <a:latin typeface="Arial"/>
                <a:ea typeface="+mn-ea"/>
                <a:cs typeface="+mn-cs"/>
              </a:rPr>
            </a:br>
            <a:r>
              <a:rPr kumimoji="0" lang="en-AU" sz="2800" b="0" i="0" u="none" strike="noStrike" kern="1200" cap="none" spc="0" normalizeH="0" baseline="0" noProof="0" dirty="0">
                <a:ln>
                  <a:noFill/>
                </a:ln>
                <a:solidFill>
                  <a:srgbClr val="000000"/>
                </a:solidFill>
                <a:effectLst/>
                <a:uLnTx/>
                <a:uFillTx/>
                <a:latin typeface="Arial"/>
                <a:ea typeface="+mn-ea"/>
                <a:cs typeface="+mn-cs"/>
              </a:rPr>
              <a:t> representations</a:t>
            </a:r>
          </a:p>
        </p:txBody>
      </p:sp>
      <p:sp>
        <p:nvSpPr>
          <p:cNvPr id="28" name="TextBox 27">
            <a:extLst>
              <a:ext uri="{FF2B5EF4-FFF2-40B4-BE49-F238E27FC236}">
                <a16:creationId xmlns:a16="http://schemas.microsoft.com/office/drawing/2014/main" id="{F8397D52-B1C2-4C2B-A855-8845CEC1C717}"/>
              </a:ext>
            </a:extLst>
          </p:cNvPr>
          <p:cNvSpPr txBox="1"/>
          <p:nvPr/>
        </p:nvSpPr>
        <p:spPr>
          <a:xfrm>
            <a:off x="6228184" y="1927060"/>
            <a:ext cx="1592560" cy="954000"/>
          </a:xfrm>
          <a:prstGeom prst="rect">
            <a:avLst/>
          </a:prstGeom>
          <a:ln w="57150">
            <a:solidFill>
              <a:srgbClr val="91BCE4"/>
            </a:solidFill>
          </a:ln>
        </p:spPr>
        <p:style>
          <a:lnRef idx="2">
            <a:schemeClr val="accent2"/>
          </a:lnRef>
          <a:fillRef idx="1">
            <a:schemeClr val="lt1"/>
          </a:fillRef>
          <a:effectRef idx="0">
            <a:schemeClr val="accent2"/>
          </a:effectRef>
          <a:fontRef idx="minor">
            <a:schemeClr val="dk1"/>
          </a:fontRef>
        </p:style>
        <p:txBody>
          <a:bodyPr wrap="square" t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Arial"/>
                <a:ea typeface="+mn-ea"/>
                <a:cs typeface="+mn-cs"/>
              </a:rPr>
              <a:t>Unit 1</a:t>
            </a:r>
          </a:p>
        </p:txBody>
      </p:sp>
      <p:sp>
        <p:nvSpPr>
          <p:cNvPr id="9" name="TextBox 8">
            <a:extLst>
              <a:ext uri="{FF2B5EF4-FFF2-40B4-BE49-F238E27FC236}">
                <a16:creationId xmlns:a16="http://schemas.microsoft.com/office/drawing/2014/main" id="{71E84727-2D24-4759-BD49-22458186B8A8}"/>
              </a:ext>
            </a:extLst>
          </p:cNvPr>
          <p:cNvSpPr txBox="1"/>
          <p:nvPr/>
        </p:nvSpPr>
        <p:spPr>
          <a:xfrm>
            <a:off x="323850" y="1052736"/>
            <a:ext cx="316803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800" b="1" i="0" u="none" strike="noStrike" kern="1200" cap="none" spc="0" normalizeH="0" baseline="0" noProof="0" dirty="0">
                <a:ln>
                  <a:noFill/>
                </a:ln>
                <a:solidFill>
                  <a:srgbClr val="000000"/>
                </a:solidFill>
                <a:effectLst/>
                <a:uLnTx/>
                <a:uFillTx/>
                <a:latin typeface="Arial" charset="0"/>
                <a:ea typeface="+mn-ea"/>
                <a:cs typeface="+mn-cs"/>
              </a:rPr>
              <a:t>Course overview</a:t>
            </a:r>
          </a:p>
        </p:txBody>
      </p:sp>
      <p:sp>
        <p:nvSpPr>
          <p:cNvPr id="10" name="Rectangle 9">
            <a:extLst>
              <a:ext uri="{FF2B5EF4-FFF2-40B4-BE49-F238E27FC236}">
                <a16:creationId xmlns:a16="http://schemas.microsoft.com/office/drawing/2014/main" id="{7A035BD0-96B0-44E1-902A-3BE3CD84D9D1}"/>
              </a:ext>
            </a:extLst>
          </p:cNvPr>
          <p:cNvSpPr/>
          <p:nvPr/>
        </p:nvSpPr>
        <p:spPr bwMode="auto">
          <a:xfrm>
            <a:off x="1331640" y="3559206"/>
            <a:ext cx="288032" cy="260732"/>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98771162-77EC-4B46-AA6D-E04851A5E153}"/>
              </a:ext>
            </a:extLst>
          </p:cNvPr>
          <p:cNvSpPr/>
          <p:nvPr/>
        </p:nvSpPr>
        <p:spPr bwMode="auto">
          <a:xfrm>
            <a:off x="1331640" y="4103335"/>
            <a:ext cx="288032" cy="260732"/>
          </a:xfrm>
          <a:prstGeom prst="rect">
            <a:avLst/>
          </a:prstGeom>
          <a:solidFill>
            <a:srgbClr val="F7C9A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10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Establishing fraction referents</a:t>
            </a:r>
          </a:p>
        </p:txBody>
      </p:sp>
      <p:sp>
        <p:nvSpPr>
          <p:cNvPr id="28" name="Content Placeholder 27">
            <a:extLst>
              <a:ext uri="{FF2B5EF4-FFF2-40B4-BE49-F238E27FC236}">
                <a16:creationId xmlns:a16="http://schemas.microsoft.com/office/drawing/2014/main" id="{296719FA-4088-45EE-B028-C7B31B557BA2}"/>
              </a:ext>
            </a:extLst>
          </p:cNvPr>
          <p:cNvSpPr>
            <a:spLocks noGrp="1"/>
          </p:cNvSpPr>
          <p:nvPr>
            <p:ph idx="1"/>
          </p:nvPr>
        </p:nvSpPr>
        <p:spPr>
          <a:xfrm>
            <a:off x="323850" y="986399"/>
            <a:ext cx="8485188" cy="1224537"/>
          </a:xfrm>
        </p:spPr>
        <p:txBody>
          <a:bodyPr/>
          <a:lstStyle/>
          <a:p>
            <a:pPr marL="0" indent="0"/>
            <a:r>
              <a:rPr lang="en-US" sz="2200" dirty="0"/>
              <a:t>Alternatively, pose open questions </a:t>
            </a:r>
            <a:br>
              <a:rPr lang="en-US" sz="2200" dirty="0"/>
            </a:br>
            <a:r>
              <a:rPr lang="en-US" sz="2200" dirty="0"/>
              <a:t>such as:</a:t>
            </a:r>
            <a:br>
              <a:rPr lang="en-US" sz="2200" dirty="0"/>
            </a:br>
            <a:endParaRPr lang="en-US" sz="1600" b="1" dirty="0"/>
          </a:p>
          <a:p>
            <a:pPr marL="0" indent="0"/>
            <a:r>
              <a:rPr lang="en-US" sz="2200" b="1" dirty="0"/>
              <a:t>What do you notice?</a:t>
            </a:r>
          </a:p>
          <a:p>
            <a:pPr marL="0" indent="0"/>
            <a:endParaRPr lang="en-US" dirty="0"/>
          </a:p>
          <a:p>
            <a:pPr marL="0" indent="0"/>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B1E524-0232-4486-BB87-8AA37D7195CD}"/>
                  </a:ext>
                </a:extLst>
              </p:cNvPr>
              <p:cNvSpPr txBox="1"/>
              <p:nvPr/>
            </p:nvSpPr>
            <p:spPr>
              <a:xfrm>
                <a:off x="334962" y="2420888"/>
                <a:ext cx="9277598" cy="2624373"/>
              </a:xfrm>
              <a:prstGeom prst="rect">
                <a:avLst/>
              </a:prstGeom>
              <a:noFill/>
            </p:spPr>
            <p:txBody>
              <a:bodyPr wrap="square" numCol="2" rtlCol="0">
                <a:spAutoFit/>
              </a:bodyPr>
              <a:lstStyle/>
              <a:p>
                <a:r>
                  <a:rPr lang="en-US" sz="2200" dirty="0">
                    <a:latin typeface="+mn-lt"/>
                  </a:rPr>
                  <a:t>Possible observations:</a:t>
                </a:r>
              </a:p>
              <a:p>
                <a:pPr marL="342900" indent="-342900">
                  <a:buFont typeface="Arial" panose="020B0604020202020204" pitchFamily="34" charset="0"/>
                  <a:buChar char="•"/>
                </a:pP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𝟒</m:t>
                        </m:r>
                      </m:den>
                    </m:f>
                  </m:oMath>
                </a14:m>
                <a:r>
                  <a:rPr lang="en-AU" sz="2200" dirty="0"/>
                  <a:t> is halfway between 0 and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dirty="0"/>
              </a:p>
              <a:p>
                <a:pPr marL="342900" indent="-342900">
                  <a:buFont typeface="Arial" panose="020B0604020202020204" pitchFamily="34" charset="0"/>
                  <a:buChar char="•"/>
                </a:pPr>
                <a14:m>
                  <m:oMath xmlns:m="http://schemas.openxmlformats.org/officeDocument/2006/math">
                    <m:f>
                      <m:fPr>
                        <m:ctrlPr>
                          <a:rPr lang="en-US" sz="2200" b="1" i="1">
                            <a:latin typeface="Cambria Math" panose="02040503050406030204" pitchFamily="18" charset="0"/>
                          </a:rPr>
                        </m:ctrlPr>
                      </m:fPr>
                      <m:num>
                        <m:r>
                          <a:rPr lang="en-AU" sz="2200" b="1" i="1" smtClean="0">
                            <a:latin typeface="Cambria Math" panose="02040503050406030204" pitchFamily="18" charset="0"/>
                          </a:rPr>
                          <m:t>𝟑</m:t>
                        </m:r>
                      </m:num>
                      <m:den>
                        <m:r>
                          <a:rPr lang="en-US" sz="2200" b="1" i="1">
                            <a:latin typeface="Cambria Math" panose="02040503050406030204" pitchFamily="18" charset="0"/>
                          </a:rPr>
                          <m:t>𝟒</m:t>
                        </m:r>
                      </m:den>
                    </m:f>
                  </m:oMath>
                </a14:m>
                <a:r>
                  <a:rPr lang="en-AU" sz="2200" dirty="0"/>
                  <a:t> is halfway between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r>
                  <a:rPr lang="en-US" sz="2200" b="1" i="1" dirty="0">
                    <a:latin typeface="Cambria Math" panose="02040503050406030204" pitchFamily="18" charset="0"/>
                  </a:rPr>
                  <a:t> </a:t>
                </a:r>
                <a:r>
                  <a:rPr lang="en-US" sz="2200" dirty="0">
                    <a:latin typeface="+mn-lt"/>
                  </a:rPr>
                  <a:t>and 1</a:t>
                </a:r>
              </a:p>
              <a:p>
                <a:pPr marL="342900" indent="-342900">
                  <a:buFont typeface="Arial" panose="020B0604020202020204" pitchFamily="34" charset="0"/>
                  <a:buChar char="•"/>
                </a:pP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r>
                  <a:rPr lang="en-AU" sz="2200" dirty="0"/>
                  <a:t> is between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𝟒</m:t>
                        </m:r>
                      </m:den>
                    </m:f>
                  </m:oMath>
                </a14:m>
                <a:r>
                  <a:rPr lang="en-AU" sz="2200" dirty="0"/>
                  <a:t> and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AU" sz="2200" dirty="0"/>
              </a:p>
              <a:p>
                <a:pPr marL="457200" indent="-457200">
                  <a:buFont typeface="Arial" panose="020B0604020202020204" pitchFamily="34" charset="0"/>
                  <a:buChar char="•"/>
                </a:pPr>
                <a:endParaRPr lang="en-US" sz="2200" b="1"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f>
                      <m:fPr>
                        <m:ctrlPr>
                          <a:rPr lang="en-US" sz="2200" b="1" i="1">
                            <a:latin typeface="Cambria Math" panose="02040503050406030204" pitchFamily="18" charset="0"/>
                          </a:rPr>
                        </m:ctrlPr>
                      </m:fPr>
                      <m:num>
                        <m:r>
                          <a:rPr lang="en-AU" sz="2200" b="1" i="1" smtClean="0">
                            <a:latin typeface="Cambria Math" panose="02040503050406030204" pitchFamily="18" charset="0"/>
                          </a:rPr>
                          <m:t>𝟐</m:t>
                        </m:r>
                      </m:num>
                      <m:den>
                        <m:r>
                          <a:rPr lang="en-US" sz="2200" b="1" i="1">
                            <a:latin typeface="Cambria Math" panose="02040503050406030204" pitchFamily="18" charset="0"/>
                          </a:rPr>
                          <m:t>𝟑</m:t>
                        </m:r>
                      </m:den>
                    </m:f>
                  </m:oMath>
                </a14:m>
                <a:r>
                  <a:rPr lang="en-AU" sz="2200" dirty="0"/>
                  <a:t> is between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r>
                  <a:rPr lang="en-AU" sz="2200" dirty="0"/>
                  <a:t> and 1</a:t>
                </a:r>
              </a:p>
              <a:p>
                <a:pPr marL="342900" indent="-342900">
                  <a:buFont typeface="Arial" panose="020B0604020202020204" pitchFamily="34" charset="0"/>
                  <a:buChar char="•"/>
                </a:pP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𝟒</m:t>
                        </m:r>
                      </m:den>
                    </m:f>
                  </m:oMath>
                </a14:m>
                <a:r>
                  <a:rPr lang="en-AU" sz="2200" dirty="0"/>
                  <a:t> is bigger than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𝟑</m:t>
                        </m:r>
                      </m:den>
                    </m:f>
                  </m:oMath>
                </a14:m>
                <a:endParaRPr lang="en-AU" sz="2200" dirty="0"/>
              </a:p>
              <a:p>
                <a:endParaRPr lang="en-AU" dirty="0"/>
              </a:p>
            </p:txBody>
          </p:sp>
        </mc:Choice>
        <mc:Fallback xmlns="">
          <p:sp>
            <p:nvSpPr>
              <p:cNvPr id="5" name="TextBox 4">
                <a:extLst>
                  <a:ext uri="{FF2B5EF4-FFF2-40B4-BE49-F238E27FC236}">
                    <a16:creationId xmlns:a16="http://schemas.microsoft.com/office/drawing/2014/main" id="{D1B1E524-0232-4486-BB87-8AA37D7195CD}"/>
                  </a:ext>
                </a:extLst>
              </p:cNvPr>
              <p:cNvSpPr txBox="1">
                <a:spLocks noRot="1" noChangeAspect="1" noMove="1" noResize="1" noEditPoints="1" noAdjustHandles="1" noChangeArrowheads="1" noChangeShapeType="1" noTextEdit="1"/>
              </p:cNvSpPr>
              <p:nvPr/>
            </p:nvSpPr>
            <p:spPr>
              <a:xfrm>
                <a:off x="334962" y="2420888"/>
                <a:ext cx="9277598" cy="2624373"/>
              </a:xfrm>
              <a:prstGeom prst="rect">
                <a:avLst/>
              </a:prstGeom>
              <a:blipFill>
                <a:blip r:embed="rId4"/>
                <a:stretch>
                  <a:fillRect l="-854" t="-1392" b="-928"/>
                </a:stretch>
              </a:blipFill>
            </p:spPr>
            <p:txBody>
              <a:bodyPr/>
              <a:lstStyle/>
              <a:p>
                <a:r>
                  <a:rPr lang="en-AU">
                    <a:noFill/>
                  </a:rPr>
                  <a:t> </a:t>
                </a:r>
              </a:p>
            </p:txBody>
          </p:sp>
        </mc:Fallback>
      </mc:AlternateContent>
      <p:pic>
        <p:nvPicPr>
          <p:cNvPr id="6" name="Picture 5">
            <a:extLst>
              <a:ext uri="{FF2B5EF4-FFF2-40B4-BE49-F238E27FC236}">
                <a16:creationId xmlns:a16="http://schemas.microsoft.com/office/drawing/2014/main" id="{D4005655-6C57-40FA-8C04-7B7F53A93A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8953" y="1011113"/>
            <a:ext cx="3621162" cy="1656019"/>
          </a:xfrm>
          <a:prstGeom prst="rect">
            <a:avLst/>
          </a:prstGeom>
          <a:ln>
            <a:solidFill>
              <a:schemeClr val="bg2"/>
            </a:solidFill>
          </a:ln>
          <a:effectLst>
            <a:outerShdw blurRad="50800" dist="38100" dir="2700000" algn="tl" rotWithShape="0">
              <a:schemeClr val="bg2">
                <a:alpha val="75000"/>
              </a:schemeClr>
            </a:outerShdw>
          </a:effectLst>
        </p:spPr>
      </p:pic>
    </p:spTree>
    <p:custDataLst>
      <p:tags r:id="rId1"/>
    </p:custDataLst>
    <p:extLst>
      <p:ext uri="{BB962C8B-B14F-4D97-AF65-F5344CB8AC3E}">
        <p14:creationId xmlns:p14="http://schemas.microsoft.com/office/powerpoint/2010/main" val="117893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1D1C12-5EA7-4E93-B5A9-424520329516}"/>
              </a:ext>
            </a:extLst>
          </p:cNvPr>
          <p:cNvSpPr>
            <a:spLocks noGrp="1"/>
          </p:cNvSpPr>
          <p:nvPr>
            <p:ph type="title"/>
          </p:nvPr>
        </p:nvSpPr>
        <p:spPr/>
        <p:txBody>
          <a:bodyPr/>
          <a:lstStyle/>
          <a:p>
            <a:r>
              <a:rPr lang="en-US" dirty="0"/>
              <a:t>Using referents to locate fractions on a number line</a:t>
            </a:r>
            <a:endParaRPr lang="en-AU" dirty="0"/>
          </a:p>
        </p:txBody>
      </p:sp>
      <mc:AlternateContent xmlns:mc="http://schemas.openxmlformats.org/markup-compatibility/2006" xmlns:a14="http://schemas.microsoft.com/office/drawing/2010/main">
        <mc:Choice Requires="a14">
          <p:sp>
            <p:nvSpPr>
              <p:cNvPr id="8" name="TextBox 1">
                <a:extLst>
                  <a:ext uri="{FF2B5EF4-FFF2-40B4-BE49-F238E27FC236}">
                    <a16:creationId xmlns:a16="http://schemas.microsoft.com/office/drawing/2014/main" id="{784B356D-546F-40E4-82A5-36242FA88643}"/>
                  </a:ext>
                </a:extLst>
              </p:cNvPr>
              <p:cNvSpPr txBox="1">
                <a:spLocks noChangeArrowheads="1"/>
              </p:cNvSpPr>
              <p:nvPr/>
            </p:nvSpPr>
            <p:spPr bwMode="auto">
              <a:xfrm>
                <a:off x="1438231" y="1887796"/>
                <a:ext cx="5942081" cy="856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200" b="1" dirty="0">
                    <a:latin typeface="Arial" panose="020B0604020202020204" pitchFamily="34" charset="0"/>
                  </a:rPr>
                  <a:t>Where would  </a:t>
                </a:r>
                <a14:m>
                  <m:oMath xmlns:m="http://schemas.openxmlformats.org/officeDocument/2006/math">
                    <m:f>
                      <m:fPr>
                        <m:ctrlPr>
                          <a:rPr lang="en-AU" altLang="en-US" sz="2200" b="1" i="1" dirty="0" smtClean="0">
                            <a:latin typeface="Cambria Math" panose="02040503050406030204" pitchFamily="18" charset="0"/>
                          </a:rPr>
                        </m:ctrlPr>
                      </m:fPr>
                      <m:num>
                        <m:r>
                          <a:rPr lang="en-AU" altLang="en-US" sz="2200" b="1" i="1" dirty="0" smtClean="0">
                            <a:latin typeface="Cambria Math" panose="02040503050406030204" pitchFamily="18" charset="0"/>
                          </a:rPr>
                          <m:t>𝟏</m:t>
                        </m:r>
                      </m:num>
                      <m:den>
                        <m:r>
                          <a:rPr lang="en-AU" altLang="en-US" sz="2200" b="1" i="1" dirty="0" smtClean="0">
                            <a:latin typeface="Cambria Math" panose="02040503050406030204" pitchFamily="18" charset="0"/>
                          </a:rPr>
                          <m:t>𝟒</m:t>
                        </m:r>
                      </m:den>
                    </m:f>
                  </m:oMath>
                </a14:m>
                <a:r>
                  <a:rPr lang="en-AU" altLang="en-US" sz="2200" b="1" dirty="0">
                    <a:latin typeface="Arial" panose="020B0604020202020204" pitchFamily="34" charset="0"/>
                  </a:rPr>
                  <a:t>  be on this number line?</a:t>
                </a:r>
              </a:p>
              <a:p>
                <a:pPr eaLnBrk="1" hangingPunct="1">
                  <a:spcBef>
                    <a:spcPct val="0"/>
                  </a:spcBef>
                  <a:buFontTx/>
                  <a:buNone/>
                </a:pPr>
                <a:endParaRPr lang="en-AU" altLang="en-US" sz="1800" dirty="0">
                  <a:solidFill>
                    <a:srgbClr val="E46C0A"/>
                  </a:solidFill>
                  <a:latin typeface="Arial" panose="020B0604020202020204" pitchFamily="34" charset="0"/>
                </a:endParaRPr>
              </a:p>
            </p:txBody>
          </p:sp>
        </mc:Choice>
        <mc:Fallback xmlns="">
          <p:sp>
            <p:nvSpPr>
              <p:cNvPr id="8" name="TextBox 1">
                <a:extLst>
                  <a:ext uri="{FF2B5EF4-FFF2-40B4-BE49-F238E27FC236}">
                    <a16:creationId xmlns:a16="http://schemas.microsoft.com/office/drawing/2014/main" id="{784B356D-546F-40E4-82A5-36242FA88643}"/>
                  </a:ext>
                </a:extLst>
              </p:cNvPr>
              <p:cNvSpPr txBox="1">
                <a:spLocks noRot="1" noChangeAspect="1" noMove="1" noResize="1" noEditPoints="1" noAdjustHandles="1" noChangeArrowheads="1" noChangeShapeType="1" noTextEdit="1"/>
              </p:cNvSpPr>
              <p:nvPr/>
            </p:nvSpPr>
            <p:spPr bwMode="auto">
              <a:xfrm>
                <a:off x="1438231" y="1887796"/>
                <a:ext cx="5942081" cy="856773"/>
              </a:xfrm>
              <a:prstGeom prst="rect">
                <a:avLst/>
              </a:prstGeom>
              <a:blipFill>
                <a:blip r:embed="rId3"/>
                <a:stretch>
                  <a:fillRect l="-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grpSp>
        <p:nvGrpSpPr>
          <p:cNvPr id="6" name="Group 5">
            <a:extLst>
              <a:ext uri="{FF2B5EF4-FFF2-40B4-BE49-F238E27FC236}">
                <a16:creationId xmlns:a16="http://schemas.microsoft.com/office/drawing/2014/main" id="{6E92F4E7-7B27-487E-AB02-82F158BDFCA9}"/>
              </a:ext>
            </a:extLst>
          </p:cNvPr>
          <p:cNvGrpSpPr/>
          <p:nvPr/>
        </p:nvGrpSpPr>
        <p:grpSpPr>
          <a:xfrm>
            <a:off x="755576" y="3616034"/>
            <a:ext cx="7920880" cy="1180124"/>
            <a:chOff x="755576" y="3616034"/>
            <a:chExt cx="7920880" cy="1180124"/>
          </a:xfrm>
        </p:grpSpPr>
        <p:grpSp>
          <p:nvGrpSpPr>
            <p:cNvPr id="7" name="Group 6">
              <a:extLst>
                <a:ext uri="{FF2B5EF4-FFF2-40B4-BE49-F238E27FC236}">
                  <a16:creationId xmlns:a16="http://schemas.microsoft.com/office/drawing/2014/main" id="{03321799-83D9-4342-9EED-262B206CF987}"/>
                </a:ext>
              </a:extLst>
            </p:cNvPr>
            <p:cNvGrpSpPr/>
            <p:nvPr/>
          </p:nvGrpSpPr>
          <p:grpSpPr>
            <a:xfrm>
              <a:off x="755576" y="3616034"/>
              <a:ext cx="7920880" cy="1180124"/>
              <a:chOff x="755576" y="3616034"/>
              <a:chExt cx="7920880" cy="1180124"/>
            </a:xfrm>
          </p:grpSpPr>
          <p:grpSp>
            <p:nvGrpSpPr>
              <p:cNvPr id="12" name="Group 2">
                <a:extLst>
                  <a:ext uri="{FF2B5EF4-FFF2-40B4-BE49-F238E27FC236}">
                    <a16:creationId xmlns:a16="http://schemas.microsoft.com/office/drawing/2014/main" id="{E20BD70E-3D29-475F-BCFD-1D5DF24EF992}"/>
                  </a:ext>
                </a:extLst>
              </p:cNvPr>
              <p:cNvGrpSpPr>
                <a:grpSpLocks/>
              </p:cNvGrpSpPr>
              <p:nvPr/>
            </p:nvGrpSpPr>
            <p:grpSpPr bwMode="auto">
              <a:xfrm>
                <a:off x="755576" y="3616034"/>
                <a:ext cx="7920880" cy="1180124"/>
                <a:chOff x="49213" y="4686300"/>
                <a:chExt cx="9113837" cy="1516005"/>
              </a:xfrm>
            </p:grpSpPr>
            <p:pic>
              <p:nvPicPr>
                <p:cNvPr id="17" name="Picture 7">
                  <a:extLst>
                    <a:ext uri="{FF2B5EF4-FFF2-40B4-BE49-F238E27FC236}">
                      <a16:creationId xmlns:a16="http://schemas.microsoft.com/office/drawing/2014/main" id="{93F9063C-B0AB-4143-9171-36A5E0D4BC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13" y="4686300"/>
                  <a:ext cx="911383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20">
                  <a:extLst>
                    <a:ext uri="{FF2B5EF4-FFF2-40B4-BE49-F238E27FC236}">
                      <a16:creationId xmlns:a16="http://schemas.microsoft.com/office/drawing/2014/main" id="{70AC476A-3BCF-4064-865C-B78BDA762EC3}"/>
                    </a:ext>
                  </a:extLst>
                </p:cNvPr>
                <p:cNvSpPr txBox="1">
                  <a:spLocks noRot="1" noChangeAspect="1" noMove="1" noResize="1" noEditPoints="1" noAdjustHandles="1" noChangeArrowheads="1" noChangeShapeType="1" noTextEdit="1"/>
                </p:cNvSpPr>
                <p:nvPr/>
              </p:nvSpPr>
              <p:spPr bwMode="auto">
                <a:xfrm>
                  <a:off x="4362450" y="5033964"/>
                  <a:ext cx="930275" cy="1168341"/>
                </a:xfrm>
                <a:prstGeom prst="rect">
                  <a:avLst/>
                </a:prstGeom>
                <a:blipFill rotWithShape="1">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dirty="0">
                      <a:noFill/>
                      <a:latin typeface="Arial" charset="0"/>
                      <a:cs typeface="Arial" charset="0"/>
                    </a:rPr>
                    <a:t> </a:t>
                  </a:r>
                </a:p>
              </p:txBody>
            </p:sp>
          </p:grpSp>
          <p:sp>
            <p:nvSpPr>
              <p:cNvPr id="14" name="Rectangle 13">
                <a:extLst>
                  <a:ext uri="{FF2B5EF4-FFF2-40B4-BE49-F238E27FC236}">
                    <a16:creationId xmlns:a16="http://schemas.microsoft.com/office/drawing/2014/main" id="{C1D61B9D-2FF9-4C80-B285-AEFA9C8CF189}"/>
                  </a:ext>
                </a:extLst>
              </p:cNvPr>
              <p:cNvSpPr/>
              <p:nvPr/>
            </p:nvSpPr>
            <p:spPr bwMode="auto">
              <a:xfrm>
                <a:off x="2672674" y="3886671"/>
                <a:ext cx="2475385" cy="90948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pic>
          <p:nvPicPr>
            <p:cNvPr id="9" name="Picture 7">
              <a:extLst>
                <a:ext uri="{FF2B5EF4-FFF2-40B4-BE49-F238E27FC236}">
                  <a16:creationId xmlns:a16="http://schemas.microsoft.com/office/drawing/2014/main" id="{C23EF991-FB99-4E48-95ED-B652D37C4D7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3622940"/>
              <a:ext cx="7920880" cy="54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89365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
                <a:extLst>
                  <a:ext uri="{FF2B5EF4-FFF2-40B4-BE49-F238E27FC236}">
                    <a16:creationId xmlns:a16="http://schemas.microsoft.com/office/drawing/2014/main" id="{E4E90735-F5C0-4581-AD17-040189A58F01}"/>
                  </a:ext>
                </a:extLst>
              </p:cNvPr>
              <p:cNvSpPr txBox="1">
                <a:spLocks noChangeArrowheads="1"/>
              </p:cNvSpPr>
              <p:nvPr/>
            </p:nvSpPr>
            <p:spPr bwMode="auto">
              <a:xfrm>
                <a:off x="1619672" y="4941168"/>
                <a:ext cx="5942081" cy="856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pPr>
                <a:r>
                  <a:rPr lang="en-AU" altLang="en-US" sz="2200" b="1" dirty="0">
                    <a:solidFill>
                      <a:srgbClr val="5A9AD7"/>
                    </a:solidFill>
                    <a:latin typeface="Arial" panose="020B0604020202020204" pitchFamily="34" charset="0"/>
                  </a:rPr>
                  <a:t>First, place </a:t>
                </a:r>
                <a14:m>
                  <m:oMath xmlns:m="http://schemas.openxmlformats.org/officeDocument/2006/math">
                    <m:f>
                      <m:fPr>
                        <m:ctrlPr>
                          <a:rPr lang="en-US" altLang="en-US" sz="2200" b="1" i="1">
                            <a:solidFill>
                              <a:srgbClr val="5A9AD7"/>
                            </a:solidFill>
                            <a:latin typeface="Cambria Math" panose="02040503050406030204" pitchFamily="18" charset="0"/>
                          </a:rPr>
                        </m:ctrlPr>
                      </m:fPr>
                      <m:num>
                        <m:r>
                          <a:rPr lang="en-US" altLang="en-US" sz="2200" b="1" i="1">
                            <a:solidFill>
                              <a:srgbClr val="5A9AD7"/>
                            </a:solidFill>
                            <a:latin typeface="Cambria Math" panose="02040503050406030204" pitchFamily="18" charset="0"/>
                          </a:rPr>
                          <m:t>𝟏</m:t>
                        </m:r>
                      </m:num>
                      <m:den>
                        <m:r>
                          <a:rPr lang="en-US" altLang="en-US" sz="2200" b="1" i="1">
                            <a:solidFill>
                              <a:srgbClr val="5A9AD7"/>
                            </a:solidFill>
                            <a:latin typeface="Cambria Math" panose="02040503050406030204" pitchFamily="18" charset="0"/>
                          </a:rPr>
                          <m:t>𝟐</m:t>
                        </m:r>
                      </m:den>
                    </m:f>
                  </m:oMath>
                </a14:m>
                <a:r>
                  <a:rPr lang="en-AU" altLang="en-US" sz="2200" b="1" dirty="0">
                    <a:solidFill>
                      <a:srgbClr val="5A9AD7"/>
                    </a:solidFill>
                    <a:latin typeface="Arial" panose="020B0604020202020204" pitchFamily="34" charset="0"/>
                  </a:rPr>
                  <a:t> on the number line.</a:t>
                </a:r>
                <a:r>
                  <a:rPr lang="en-AU" altLang="en-US" sz="2200" b="1" dirty="0">
                    <a:solidFill>
                      <a:srgbClr val="F4AE7A"/>
                    </a:solidFill>
                    <a:latin typeface="Arial" panose="020B0604020202020204" pitchFamily="34" charset="0"/>
                  </a:rPr>
                  <a:t> </a:t>
                </a:r>
              </a:p>
              <a:p>
                <a:pPr eaLnBrk="1" hangingPunct="1">
                  <a:spcBef>
                    <a:spcPct val="0"/>
                  </a:spcBef>
                  <a:buFontTx/>
                  <a:buNone/>
                </a:pPr>
                <a:endParaRPr lang="en-AU" altLang="en-US" sz="1800" dirty="0">
                  <a:solidFill>
                    <a:srgbClr val="E46C0A"/>
                  </a:solidFill>
                  <a:latin typeface="Arial" panose="020B0604020202020204" pitchFamily="34" charset="0"/>
                </a:endParaRPr>
              </a:p>
            </p:txBody>
          </p:sp>
        </mc:Choice>
        <mc:Fallback xmlns="">
          <p:sp>
            <p:nvSpPr>
              <p:cNvPr id="15" name="TextBox 1">
                <a:extLst>
                  <a:ext uri="{FF2B5EF4-FFF2-40B4-BE49-F238E27FC236}">
                    <a16:creationId xmlns:a16="http://schemas.microsoft.com/office/drawing/2014/main" id="{E4E90735-F5C0-4581-AD17-040189A58F01}"/>
                  </a:ext>
                </a:extLst>
              </p:cNvPr>
              <p:cNvSpPr txBox="1">
                <a:spLocks noRot="1" noChangeAspect="1" noMove="1" noResize="1" noEditPoints="1" noAdjustHandles="1" noChangeArrowheads="1" noChangeShapeType="1" noTextEdit="1"/>
              </p:cNvSpPr>
              <p:nvPr/>
            </p:nvSpPr>
            <p:spPr bwMode="auto">
              <a:xfrm>
                <a:off x="1619672" y="4941168"/>
                <a:ext cx="5942081" cy="856773"/>
              </a:xfrm>
              <a:prstGeom prst="rect">
                <a:avLst/>
              </a:prstGeom>
              <a:blipFill>
                <a:blip r:embed="rId3"/>
                <a:stretch>
                  <a:fillRect l="-12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1">
                <a:extLst>
                  <a:ext uri="{FF2B5EF4-FFF2-40B4-BE49-F238E27FC236}">
                    <a16:creationId xmlns:a16="http://schemas.microsoft.com/office/drawing/2014/main" id="{98E4B60A-89BE-4029-9140-433DC8BC592E}"/>
                  </a:ext>
                </a:extLst>
              </p:cNvPr>
              <p:cNvSpPr txBox="1">
                <a:spLocks noChangeArrowheads="1"/>
              </p:cNvSpPr>
              <p:nvPr/>
            </p:nvSpPr>
            <p:spPr bwMode="auto">
              <a:xfrm>
                <a:off x="1438231" y="1887796"/>
                <a:ext cx="5942081" cy="856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200" b="1" dirty="0">
                    <a:latin typeface="Arial" panose="020B0604020202020204" pitchFamily="34" charset="0"/>
                  </a:rPr>
                  <a:t>Where would  </a:t>
                </a:r>
                <a14:m>
                  <m:oMath xmlns:m="http://schemas.openxmlformats.org/officeDocument/2006/math">
                    <m:f>
                      <m:fPr>
                        <m:ctrlPr>
                          <a:rPr lang="en-AU" altLang="en-US" sz="2200" b="1" i="1" dirty="0">
                            <a:latin typeface="Cambria Math" panose="02040503050406030204" pitchFamily="18" charset="0"/>
                          </a:rPr>
                        </m:ctrlPr>
                      </m:fPr>
                      <m:num>
                        <m:r>
                          <a:rPr lang="en-AU" altLang="en-US" sz="2200" b="1" i="1" dirty="0">
                            <a:latin typeface="Cambria Math" panose="02040503050406030204" pitchFamily="18" charset="0"/>
                          </a:rPr>
                          <m:t>𝟏</m:t>
                        </m:r>
                      </m:num>
                      <m:den>
                        <m:r>
                          <a:rPr lang="en-AU" altLang="en-US" sz="2200" b="1" i="1" dirty="0">
                            <a:latin typeface="Cambria Math" panose="02040503050406030204" pitchFamily="18" charset="0"/>
                          </a:rPr>
                          <m:t>𝟒</m:t>
                        </m:r>
                      </m:den>
                    </m:f>
                  </m:oMath>
                </a14:m>
                <a:r>
                  <a:rPr lang="en-AU" altLang="en-US" sz="2200" b="1" dirty="0">
                    <a:latin typeface="Arial" panose="020B0604020202020204" pitchFamily="34" charset="0"/>
                  </a:rPr>
                  <a:t>  be on this number line?</a:t>
                </a:r>
              </a:p>
              <a:p>
                <a:pPr eaLnBrk="1" hangingPunct="1">
                  <a:spcBef>
                    <a:spcPct val="0"/>
                  </a:spcBef>
                  <a:buFontTx/>
                  <a:buNone/>
                </a:pPr>
                <a:endParaRPr lang="en-AU" altLang="en-US" sz="1800" dirty="0">
                  <a:solidFill>
                    <a:srgbClr val="E46C0A"/>
                  </a:solidFill>
                  <a:latin typeface="Arial" panose="020B0604020202020204" pitchFamily="34" charset="0"/>
                </a:endParaRPr>
              </a:p>
            </p:txBody>
          </p:sp>
        </mc:Choice>
        <mc:Fallback xmlns="">
          <p:sp>
            <p:nvSpPr>
              <p:cNvPr id="24" name="TextBox 1">
                <a:extLst>
                  <a:ext uri="{FF2B5EF4-FFF2-40B4-BE49-F238E27FC236}">
                    <a16:creationId xmlns:a16="http://schemas.microsoft.com/office/drawing/2014/main" id="{98E4B60A-89BE-4029-9140-433DC8BC592E}"/>
                  </a:ext>
                </a:extLst>
              </p:cNvPr>
              <p:cNvSpPr txBox="1">
                <a:spLocks noRot="1" noChangeAspect="1" noMove="1" noResize="1" noEditPoints="1" noAdjustHandles="1" noChangeArrowheads="1" noChangeShapeType="1" noTextEdit="1"/>
              </p:cNvSpPr>
              <p:nvPr/>
            </p:nvSpPr>
            <p:spPr bwMode="auto">
              <a:xfrm>
                <a:off x="1438231" y="1887796"/>
                <a:ext cx="5942081" cy="856773"/>
              </a:xfrm>
              <a:prstGeom prst="rect">
                <a:avLst/>
              </a:prstGeom>
              <a:blipFill>
                <a:blip r:embed="rId4"/>
                <a:stretch>
                  <a:fillRect l="-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18" name="Title 4">
            <a:extLst>
              <a:ext uri="{FF2B5EF4-FFF2-40B4-BE49-F238E27FC236}">
                <a16:creationId xmlns:a16="http://schemas.microsoft.com/office/drawing/2014/main" id="{61B1DF08-A108-4A83-956E-F9B493436C4B}"/>
              </a:ext>
            </a:extLst>
          </p:cNvPr>
          <p:cNvSpPr>
            <a:spLocks noGrp="1"/>
          </p:cNvSpPr>
          <p:nvPr>
            <p:ph type="title"/>
          </p:nvPr>
        </p:nvSpPr>
        <p:spPr/>
        <p:txBody>
          <a:bodyPr/>
          <a:lstStyle/>
          <a:p>
            <a:r>
              <a:rPr lang="en-US" dirty="0"/>
              <a:t>Using referents to locate fractions on a number line</a:t>
            </a:r>
            <a:endParaRPr lang="en-AU" dirty="0"/>
          </a:p>
        </p:txBody>
      </p:sp>
      <p:grpSp>
        <p:nvGrpSpPr>
          <p:cNvPr id="51" name="Group 50">
            <a:extLst>
              <a:ext uri="{FF2B5EF4-FFF2-40B4-BE49-F238E27FC236}">
                <a16:creationId xmlns:a16="http://schemas.microsoft.com/office/drawing/2014/main" id="{FE42E998-E3CB-4315-B5C7-C780FC678369}"/>
              </a:ext>
            </a:extLst>
          </p:cNvPr>
          <p:cNvGrpSpPr/>
          <p:nvPr/>
        </p:nvGrpSpPr>
        <p:grpSpPr>
          <a:xfrm>
            <a:off x="755576" y="3050354"/>
            <a:ext cx="7920880" cy="1745805"/>
            <a:chOff x="755576" y="3050354"/>
            <a:chExt cx="7920880" cy="1745805"/>
          </a:xfrm>
        </p:grpSpPr>
        <p:grpSp>
          <p:nvGrpSpPr>
            <p:cNvPr id="52" name="Group 51">
              <a:extLst>
                <a:ext uri="{FF2B5EF4-FFF2-40B4-BE49-F238E27FC236}">
                  <a16:creationId xmlns:a16="http://schemas.microsoft.com/office/drawing/2014/main" id="{9541DCAA-EE40-4F08-9D2B-64A9714F08C9}"/>
                </a:ext>
              </a:extLst>
            </p:cNvPr>
            <p:cNvGrpSpPr/>
            <p:nvPr/>
          </p:nvGrpSpPr>
          <p:grpSpPr>
            <a:xfrm>
              <a:off x="755576" y="3050354"/>
              <a:ext cx="7920880" cy="1745805"/>
              <a:chOff x="755576" y="3050354"/>
              <a:chExt cx="7920880" cy="1745805"/>
            </a:xfrm>
          </p:grpSpPr>
          <p:grpSp>
            <p:nvGrpSpPr>
              <p:cNvPr id="54" name="Group 2">
                <a:extLst>
                  <a:ext uri="{FF2B5EF4-FFF2-40B4-BE49-F238E27FC236}">
                    <a16:creationId xmlns:a16="http://schemas.microsoft.com/office/drawing/2014/main" id="{34711A16-78BF-4669-8D56-5E7821AAF76E}"/>
                  </a:ext>
                </a:extLst>
              </p:cNvPr>
              <p:cNvGrpSpPr>
                <a:grpSpLocks/>
              </p:cNvGrpSpPr>
              <p:nvPr/>
            </p:nvGrpSpPr>
            <p:grpSpPr bwMode="auto">
              <a:xfrm>
                <a:off x="755576" y="3050354"/>
                <a:ext cx="7920880" cy="1745805"/>
                <a:chOff x="49213" y="3959618"/>
                <a:chExt cx="9113837" cy="2242687"/>
              </a:xfrm>
            </p:grpSpPr>
            <p:pic>
              <p:nvPicPr>
                <p:cNvPr id="59" name="Picture 7">
                  <a:extLst>
                    <a:ext uri="{FF2B5EF4-FFF2-40B4-BE49-F238E27FC236}">
                      <a16:creationId xmlns:a16="http://schemas.microsoft.com/office/drawing/2014/main" id="{566529B6-AE55-4328-9E33-0CC3B19E3C2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13" y="4686300"/>
                  <a:ext cx="911383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a:extLst>
                    <a:ext uri="{FF2B5EF4-FFF2-40B4-BE49-F238E27FC236}">
                      <a16:creationId xmlns:a16="http://schemas.microsoft.com/office/drawing/2014/main" id="{CDBC6287-FCA0-442E-A63B-459D91848C7B}"/>
                    </a:ext>
                  </a:extLst>
                </p:cNvPr>
                <p:cNvCxnSpPr/>
                <p:nvPr/>
              </p:nvCxnSpPr>
              <p:spPr>
                <a:xfrm flipH="1">
                  <a:off x="4606132" y="3959618"/>
                  <a:ext cx="0" cy="856426"/>
                </a:xfrm>
                <a:prstGeom prst="straightConnector1">
                  <a:avLst/>
                </a:prstGeom>
                <a:ln w="38100">
                  <a:solidFill>
                    <a:srgbClr val="5A9AD7"/>
                  </a:solidFill>
                  <a:tailEnd type="arrow"/>
                </a:ln>
              </p:spPr>
              <p:style>
                <a:lnRef idx="1">
                  <a:schemeClr val="accent1"/>
                </a:lnRef>
                <a:fillRef idx="0">
                  <a:schemeClr val="accent1"/>
                </a:fillRef>
                <a:effectRef idx="0">
                  <a:schemeClr val="accent1"/>
                </a:effectRef>
                <a:fontRef idx="minor">
                  <a:schemeClr val="tx1"/>
                </a:fontRef>
              </p:style>
            </p:cxnSp>
            <p:sp>
              <p:nvSpPr>
                <p:cNvPr id="62" name="TextBox 20">
                  <a:extLst>
                    <a:ext uri="{FF2B5EF4-FFF2-40B4-BE49-F238E27FC236}">
                      <a16:creationId xmlns:a16="http://schemas.microsoft.com/office/drawing/2014/main" id="{588CEB87-AD1E-469B-8E13-D2BEFF5793C2}"/>
                    </a:ext>
                  </a:extLst>
                </p:cNvPr>
                <p:cNvSpPr txBox="1">
                  <a:spLocks noRot="1" noChangeAspect="1" noMove="1" noResize="1" noEditPoints="1" noAdjustHandles="1" noChangeArrowheads="1" noChangeShapeType="1" noTextEdit="1"/>
                </p:cNvSpPr>
                <p:nvPr/>
              </p:nvSpPr>
              <p:spPr bwMode="auto">
                <a:xfrm>
                  <a:off x="4362450" y="5033964"/>
                  <a:ext cx="930275" cy="1168341"/>
                </a:xfrm>
                <a:prstGeom prst="rect">
                  <a:avLst/>
                </a:prstGeom>
                <a:blipFill rotWithShape="1">
                  <a:blip r:embed="rId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dirty="0">
                      <a:noFill/>
                      <a:latin typeface="Arial" charset="0"/>
                      <a:cs typeface="Arial" charset="0"/>
                    </a:rPr>
                    <a:t> </a:t>
                  </a:r>
                </a:p>
              </p:txBody>
            </p:sp>
          </p:grpSp>
          <p:grpSp>
            <p:nvGrpSpPr>
              <p:cNvPr id="55" name="Group 54">
                <a:extLst>
                  <a:ext uri="{FF2B5EF4-FFF2-40B4-BE49-F238E27FC236}">
                    <a16:creationId xmlns:a16="http://schemas.microsoft.com/office/drawing/2014/main" id="{98F50B04-769D-45B8-ACB8-3E0D44C75068}"/>
                  </a:ext>
                </a:extLst>
              </p:cNvPr>
              <p:cNvGrpSpPr/>
              <p:nvPr/>
            </p:nvGrpSpPr>
            <p:grpSpPr>
              <a:xfrm>
                <a:off x="2672674" y="3765900"/>
                <a:ext cx="2475385" cy="1030258"/>
                <a:chOff x="2672674" y="3765900"/>
                <a:chExt cx="2475385" cy="1030258"/>
              </a:xfrm>
            </p:grpSpPr>
            <p:sp>
              <p:nvSpPr>
                <p:cNvPr id="56" name="Rectangle 55">
                  <a:extLst>
                    <a:ext uri="{FF2B5EF4-FFF2-40B4-BE49-F238E27FC236}">
                      <a16:creationId xmlns:a16="http://schemas.microsoft.com/office/drawing/2014/main" id="{1F965F20-0F25-4D9C-BCAC-53E5E8A4DCCB}"/>
                    </a:ext>
                  </a:extLst>
                </p:cNvPr>
                <p:cNvSpPr/>
                <p:nvPr/>
              </p:nvSpPr>
              <p:spPr bwMode="auto">
                <a:xfrm>
                  <a:off x="2672674" y="3886671"/>
                  <a:ext cx="2475385" cy="90948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5ACD59-81FC-4EEE-99BC-2DA7E18BF61C}"/>
                        </a:ext>
                      </a:extLst>
                    </p:cNvPr>
                    <p:cNvSpPr txBox="1"/>
                    <p:nvPr/>
                  </p:nvSpPr>
                  <p:spPr>
                    <a:xfrm>
                      <a:off x="4398831" y="3765900"/>
                      <a:ext cx="642823"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AU" sz="2200" b="1" i="1" smtClean="0">
                                    <a:solidFill>
                                      <a:srgbClr val="5A9AD7"/>
                                    </a:solidFill>
                                    <a:latin typeface="Cambria Math" panose="02040503050406030204" pitchFamily="18" charset="0"/>
                                  </a:rPr>
                                </m:ctrlPr>
                              </m:fPr>
                              <m:num>
                                <m:r>
                                  <a:rPr lang="en-AU" sz="2200" b="1" i="0" smtClean="0">
                                    <a:solidFill>
                                      <a:srgbClr val="5A9AD7"/>
                                    </a:solidFill>
                                    <a:latin typeface="Cambria Math"/>
                                  </a:rPr>
                                  <m:t>𝟏</m:t>
                                </m:r>
                              </m:num>
                              <m:den>
                                <m:r>
                                  <a:rPr lang="en-US" sz="2200" b="1" i="1" smtClean="0">
                                    <a:solidFill>
                                      <a:srgbClr val="5A9AD7"/>
                                    </a:solidFill>
                                    <a:latin typeface="Cambria Math" panose="02040503050406030204" pitchFamily="18" charset="0"/>
                                  </a:rPr>
                                  <m:t>𝟐</m:t>
                                </m:r>
                              </m:den>
                            </m:f>
                          </m:oMath>
                        </m:oMathPara>
                      </a14:m>
                      <a:endParaRPr lang="en-AU" sz="2200" b="1" dirty="0">
                        <a:solidFill>
                          <a:srgbClr val="0070C0"/>
                        </a:solidFill>
                      </a:endParaRPr>
                    </a:p>
                  </p:txBody>
                </p:sp>
              </mc:Choice>
              <mc:Fallback xmlns="">
                <p:sp>
                  <p:nvSpPr>
                    <p:cNvPr id="58" name="TextBox 57">
                      <a:extLst>
                        <a:ext uri="{FF2B5EF4-FFF2-40B4-BE49-F238E27FC236}">
                          <a16:creationId xmlns:a16="http://schemas.microsoft.com/office/drawing/2014/main" id="{F45ACD59-81FC-4EEE-99BC-2DA7E18BF61C}"/>
                        </a:ext>
                      </a:extLst>
                    </p:cNvPr>
                    <p:cNvSpPr txBox="1">
                      <a:spLocks noRot="1" noChangeAspect="1" noMove="1" noResize="1" noEditPoints="1" noAdjustHandles="1" noChangeArrowheads="1" noChangeShapeType="1" noTextEdit="1"/>
                    </p:cNvSpPr>
                    <p:nvPr/>
                  </p:nvSpPr>
                  <p:spPr>
                    <a:xfrm>
                      <a:off x="4398831" y="3765900"/>
                      <a:ext cx="642823" cy="726161"/>
                    </a:xfrm>
                    <a:prstGeom prst="rect">
                      <a:avLst/>
                    </a:prstGeom>
                    <a:blipFill>
                      <a:blip r:embed="rId7"/>
                      <a:stretch>
                        <a:fillRect/>
                      </a:stretch>
                    </a:blipFill>
                  </p:spPr>
                  <p:txBody>
                    <a:bodyPr/>
                    <a:lstStyle/>
                    <a:p>
                      <a:r>
                        <a:rPr lang="en-AU">
                          <a:noFill/>
                        </a:rPr>
                        <a:t> </a:t>
                      </a:r>
                    </a:p>
                  </p:txBody>
                </p:sp>
              </mc:Fallback>
            </mc:AlternateContent>
          </p:grpSp>
        </p:grpSp>
        <p:pic>
          <p:nvPicPr>
            <p:cNvPr id="53" name="Picture 7">
              <a:extLst>
                <a:ext uri="{FF2B5EF4-FFF2-40B4-BE49-F238E27FC236}">
                  <a16:creationId xmlns:a16="http://schemas.microsoft.com/office/drawing/2014/main" id="{BB67DB61-E6B0-4A8D-A424-C48BBC0D5F7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5576" y="3622940"/>
              <a:ext cx="7920880" cy="54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05113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
                <a:extLst>
                  <a:ext uri="{FF2B5EF4-FFF2-40B4-BE49-F238E27FC236}">
                    <a16:creationId xmlns:a16="http://schemas.microsoft.com/office/drawing/2014/main" id="{E8FD0EDC-C5C4-46D3-9377-FB98C90BE289}"/>
                  </a:ext>
                </a:extLst>
              </p:cNvPr>
              <p:cNvSpPr txBox="1">
                <a:spLocks noChangeArrowheads="1"/>
              </p:cNvSpPr>
              <p:nvPr/>
            </p:nvSpPr>
            <p:spPr bwMode="auto">
              <a:xfrm>
                <a:off x="1619672" y="4941168"/>
                <a:ext cx="5942081" cy="1344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pPr>
                <a:r>
                  <a:rPr lang="en-AU" altLang="en-US" sz="2200" b="1" dirty="0">
                    <a:solidFill>
                      <a:srgbClr val="5A9AD7"/>
                    </a:solidFill>
                    <a:latin typeface="Arial" panose="020B0604020202020204" pitchFamily="34" charset="0"/>
                  </a:rPr>
                  <a:t>First, place </a:t>
                </a:r>
                <a14:m>
                  <m:oMath xmlns:m="http://schemas.openxmlformats.org/officeDocument/2006/math">
                    <m:f>
                      <m:fPr>
                        <m:ctrlPr>
                          <a:rPr lang="en-US" altLang="en-US" sz="2200" b="1" i="1">
                            <a:solidFill>
                              <a:srgbClr val="5A9AD7"/>
                            </a:solidFill>
                            <a:latin typeface="Cambria Math" panose="02040503050406030204" pitchFamily="18" charset="0"/>
                          </a:rPr>
                        </m:ctrlPr>
                      </m:fPr>
                      <m:num>
                        <m:r>
                          <a:rPr lang="en-US" altLang="en-US" sz="2200" b="1" i="1">
                            <a:solidFill>
                              <a:srgbClr val="5A9AD7"/>
                            </a:solidFill>
                            <a:latin typeface="Cambria Math" panose="02040503050406030204" pitchFamily="18" charset="0"/>
                          </a:rPr>
                          <m:t>𝟏</m:t>
                        </m:r>
                      </m:num>
                      <m:den>
                        <m:r>
                          <a:rPr lang="en-US" altLang="en-US" sz="2200" b="1" i="1">
                            <a:solidFill>
                              <a:srgbClr val="5A9AD7"/>
                            </a:solidFill>
                            <a:latin typeface="Cambria Math" panose="02040503050406030204" pitchFamily="18" charset="0"/>
                          </a:rPr>
                          <m:t>𝟐</m:t>
                        </m:r>
                      </m:den>
                    </m:f>
                  </m:oMath>
                </a14:m>
                <a:r>
                  <a:rPr lang="en-AU" altLang="en-US" sz="2200" b="1" dirty="0">
                    <a:solidFill>
                      <a:srgbClr val="5A9AD7"/>
                    </a:solidFill>
                    <a:latin typeface="Arial" panose="020B0604020202020204" pitchFamily="34" charset="0"/>
                  </a:rPr>
                  <a:t> on the number line.</a:t>
                </a:r>
              </a:p>
              <a:p>
                <a:pPr marL="342900" indent="-342900" eaLnBrk="1" hangingPunct="1">
                  <a:spcBef>
                    <a:spcPct val="0"/>
                  </a:spcBef>
                </a:pPr>
                <a:r>
                  <a:rPr lang="en-AU" altLang="en-US" sz="2200" b="1" dirty="0">
                    <a:solidFill>
                      <a:srgbClr val="F4AE7A"/>
                    </a:solidFill>
                    <a:latin typeface="Arial" panose="020B0604020202020204" pitchFamily="34" charset="0"/>
                  </a:rPr>
                  <a:t>Then use </a:t>
                </a:r>
                <a14:m>
                  <m:oMath xmlns:m="http://schemas.openxmlformats.org/officeDocument/2006/math">
                    <m:f>
                      <m:fPr>
                        <m:ctrlPr>
                          <a:rPr lang="en-US" altLang="en-US" sz="2200" b="1" i="1" smtClean="0">
                            <a:solidFill>
                              <a:srgbClr val="F4AE7A"/>
                            </a:solidFill>
                            <a:latin typeface="Cambria Math" panose="02040503050406030204" pitchFamily="18" charset="0"/>
                          </a:rPr>
                        </m:ctrlPr>
                      </m:fPr>
                      <m:num>
                        <m:r>
                          <a:rPr lang="en-US" altLang="en-US" sz="2200" b="1" i="0">
                            <a:solidFill>
                              <a:srgbClr val="F4AE7A"/>
                            </a:solidFill>
                            <a:latin typeface="Cambria Math" panose="02040503050406030204" pitchFamily="18" charset="0"/>
                          </a:rPr>
                          <m:t>𝟏</m:t>
                        </m:r>
                      </m:num>
                      <m:den>
                        <m:r>
                          <a:rPr lang="en-US" altLang="en-US" sz="2200" b="1" i="0">
                            <a:solidFill>
                              <a:srgbClr val="F4AE7A"/>
                            </a:solidFill>
                            <a:latin typeface="Cambria Math" panose="02040503050406030204" pitchFamily="18" charset="0"/>
                          </a:rPr>
                          <m:t>𝟐</m:t>
                        </m:r>
                      </m:den>
                    </m:f>
                  </m:oMath>
                </a14:m>
                <a:r>
                  <a:rPr lang="en-AU" altLang="en-US" sz="2200" b="1" dirty="0">
                    <a:solidFill>
                      <a:srgbClr val="F4AE7A"/>
                    </a:solidFill>
                    <a:latin typeface="Arial" panose="020B0604020202020204" pitchFamily="34" charset="0"/>
                  </a:rPr>
                  <a:t> as a benchmark to locate </a:t>
                </a:r>
                <a14:m>
                  <m:oMath xmlns:m="http://schemas.openxmlformats.org/officeDocument/2006/math">
                    <m:f>
                      <m:fPr>
                        <m:ctrlPr>
                          <a:rPr lang="en-US" altLang="en-US" sz="2200" b="1" i="1">
                            <a:solidFill>
                              <a:srgbClr val="F4AE7A"/>
                            </a:solidFill>
                            <a:latin typeface="Cambria Math" panose="02040503050406030204" pitchFamily="18" charset="0"/>
                          </a:rPr>
                        </m:ctrlPr>
                      </m:fPr>
                      <m:num>
                        <m:r>
                          <a:rPr lang="en-US" altLang="en-US" sz="2200" b="1">
                            <a:solidFill>
                              <a:srgbClr val="F4AE7A"/>
                            </a:solidFill>
                            <a:latin typeface="Cambria Math" panose="02040503050406030204" pitchFamily="18" charset="0"/>
                          </a:rPr>
                          <m:t>𝟏</m:t>
                        </m:r>
                      </m:num>
                      <m:den>
                        <m:r>
                          <a:rPr lang="en-US" altLang="en-US" sz="2200" b="1" i="1" smtClean="0">
                            <a:solidFill>
                              <a:srgbClr val="F4AE7A"/>
                            </a:solidFill>
                            <a:latin typeface="Cambria Math" panose="02040503050406030204" pitchFamily="18" charset="0"/>
                          </a:rPr>
                          <m:t>𝟒</m:t>
                        </m:r>
                      </m:den>
                    </m:f>
                    <m:r>
                      <a:rPr lang="en-AU" altLang="en-US" sz="2200" b="1" i="1" smtClean="0">
                        <a:solidFill>
                          <a:srgbClr val="F4AE7A"/>
                        </a:solidFill>
                        <a:latin typeface="Cambria Math" panose="02040503050406030204" pitchFamily="18" charset="0"/>
                      </a:rPr>
                      <m:t>.</m:t>
                    </m:r>
                  </m:oMath>
                </a14:m>
                <a:r>
                  <a:rPr lang="en-AU" altLang="en-US" sz="2200" b="1" dirty="0">
                    <a:solidFill>
                      <a:srgbClr val="F4AE7A"/>
                    </a:solidFill>
                    <a:latin typeface="Arial" panose="020B0604020202020204" pitchFamily="34" charset="0"/>
                  </a:rPr>
                  <a:t> </a:t>
                </a:r>
              </a:p>
              <a:p>
                <a:pPr eaLnBrk="1" hangingPunct="1">
                  <a:spcBef>
                    <a:spcPct val="0"/>
                  </a:spcBef>
                  <a:buFontTx/>
                  <a:buNone/>
                </a:pPr>
                <a:endParaRPr lang="en-AU" altLang="en-US" sz="1800" dirty="0">
                  <a:solidFill>
                    <a:srgbClr val="E46C0A"/>
                  </a:solidFill>
                  <a:latin typeface="Arial" panose="020B0604020202020204" pitchFamily="34" charset="0"/>
                </a:endParaRPr>
              </a:p>
            </p:txBody>
          </p:sp>
        </mc:Choice>
        <mc:Fallback xmlns="">
          <p:sp>
            <p:nvSpPr>
              <p:cNvPr id="20" name="TextBox 1">
                <a:extLst>
                  <a:ext uri="{FF2B5EF4-FFF2-40B4-BE49-F238E27FC236}">
                    <a16:creationId xmlns:a16="http://schemas.microsoft.com/office/drawing/2014/main" id="{E8FD0EDC-C5C4-46D3-9377-FB98C90BE289}"/>
                  </a:ext>
                </a:extLst>
              </p:cNvPr>
              <p:cNvSpPr txBox="1">
                <a:spLocks noRot="1" noChangeAspect="1" noMove="1" noResize="1" noEditPoints="1" noAdjustHandles="1" noChangeArrowheads="1" noChangeShapeType="1" noTextEdit="1"/>
              </p:cNvSpPr>
              <p:nvPr/>
            </p:nvSpPr>
            <p:spPr bwMode="auto">
              <a:xfrm>
                <a:off x="1619672" y="4941168"/>
                <a:ext cx="5942081" cy="1344214"/>
              </a:xfrm>
              <a:prstGeom prst="rect">
                <a:avLst/>
              </a:prstGeom>
              <a:blipFill>
                <a:blip r:embed="rId3"/>
                <a:stretch>
                  <a:fillRect l="-12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grpSp>
        <p:nvGrpSpPr>
          <p:cNvPr id="4" name="Group 3">
            <a:extLst>
              <a:ext uri="{FF2B5EF4-FFF2-40B4-BE49-F238E27FC236}">
                <a16:creationId xmlns:a16="http://schemas.microsoft.com/office/drawing/2014/main" id="{D690DD6D-7912-4048-AF85-C6786CF14713}"/>
              </a:ext>
            </a:extLst>
          </p:cNvPr>
          <p:cNvGrpSpPr/>
          <p:nvPr/>
        </p:nvGrpSpPr>
        <p:grpSpPr>
          <a:xfrm>
            <a:off x="755576" y="3050354"/>
            <a:ext cx="7920880" cy="1745805"/>
            <a:chOff x="755576" y="3050354"/>
            <a:chExt cx="7920880" cy="1745805"/>
          </a:xfrm>
        </p:grpSpPr>
        <p:grpSp>
          <p:nvGrpSpPr>
            <p:cNvPr id="19" name="Group 18">
              <a:extLst>
                <a:ext uri="{FF2B5EF4-FFF2-40B4-BE49-F238E27FC236}">
                  <a16:creationId xmlns:a16="http://schemas.microsoft.com/office/drawing/2014/main" id="{7D5A2494-3034-42A1-B063-ADE62B165ECE}"/>
                </a:ext>
              </a:extLst>
            </p:cNvPr>
            <p:cNvGrpSpPr/>
            <p:nvPr/>
          </p:nvGrpSpPr>
          <p:grpSpPr>
            <a:xfrm>
              <a:off x="755576" y="3050354"/>
              <a:ext cx="7920880" cy="1745805"/>
              <a:chOff x="755576" y="3050354"/>
              <a:chExt cx="7920880" cy="1745805"/>
            </a:xfrm>
          </p:grpSpPr>
          <p:grpSp>
            <p:nvGrpSpPr>
              <p:cNvPr id="9" name="Group 2">
                <a:extLst>
                  <a:ext uri="{FF2B5EF4-FFF2-40B4-BE49-F238E27FC236}">
                    <a16:creationId xmlns:a16="http://schemas.microsoft.com/office/drawing/2014/main" id="{79D491F7-AFE5-4533-9F68-0AE6793EEEBC}"/>
                  </a:ext>
                </a:extLst>
              </p:cNvPr>
              <p:cNvGrpSpPr>
                <a:grpSpLocks/>
              </p:cNvGrpSpPr>
              <p:nvPr/>
            </p:nvGrpSpPr>
            <p:grpSpPr bwMode="auto">
              <a:xfrm>
                <a:off x="755576" y="3050354"/>
                <a:ext cx="7920880" cy="1745805"/>
                <a:chOff x="49213" y="3959618"/>
                <a:chExt cx="9113837" cy="2242687"/>
              </a:xfrm>
            </p:grpSpPr>
            <p:pic>
              <p:nvPicPr>
                <p:cNvPr id="11" name="Picture 7">
                  <a:extLst>
                    <a:ext uri="{FF2B5EF4-FFF2-40B4-BE49-F238E27FC236}">
                      <a16:creationId xmlns:a16="http://schemas.microsoft.com/office/drawing/2014/main" id="{A225B006-6326-420A-962D-67F3E2D425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13" y="4686300"/>
                  <a:ext cx="911383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a:extLst>
                    <a:ext uri="{FF2B5EF4-FFF2-40B4-BE49-F238E27FC236}">
                      <a16:creationId xmlns:a16="http://schemas.microsoft.com/office/drawing/2014/main" id="{32973E74-79F3-4CE7-A7E7-8D5DAD5F803D}"/>
                    </a:ext>
                  </a:extLst>
                </p:cNvPr>
                <p:cNvCxnSpPr/>
                <p:nvPr/>
              </p:nvCxnSpPr>
              <p:spPr>
                <a:xfrm flipH="1">
                  <a:off x="4606132" y="3959618"/>
                  <a:ext cx="0" cy="856426"/>
                </a:xfrm>
                <a:prstGeom prst="straightConnector1">
                  <a:avLst/>
                </a:prstGeom>
                <a:ln w="38100">
                  <a:solidFill>
                    <a:srgbClr val="5A9AD7"/>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2677107-2AE0-429E-A461-DBF3529D8FAA}"/>
                    </a:ext>
                  </a:extLst>
                </p:cNvPr>
                <p:cNvCxnSpPr/>
                <p:nvPr/>
              </p:nvCxnSpPr>
              <p:spPr>
                <a:xfrm>
                  <a:off x="2783364" y="3959618"/>
                  <a:ext cx="0" cy="856426"/>
                </a:xfrm>
                <a:prstGeom prst="straightConnector1">
                  <a:avLst/>
                </a:prstGeom>
                <a:ln w="38100">
                  <a:solidFill>
                    <a:srgbClr val="F4AE7A"/>
                  </a:solidFill>
                  <a:tailEnd type="arrow"/>
                </a:ln>
              </p:spPr>
              <p:style>
                <a:lnRef idx="1">
                  <a:schemeClr val="accent1"/>
                </a:lnRef>
                <a:fillRef idx="0">
                  <a:schemeClr val="accent1"/>
                </a:fillRef>
                <a:effectRef idx="0">
                  <a:schemeClr val="accent1"/>
                </a:effectRef>
                <a:fontRef idx="minor">
                  <a:schemeClr val="tx1"/>
                </a:fontRef>
              </p:style>
            </p:cxnSp>
            <p:sp>
              <p:nvSpPr>
                <p:cNvPr id="15" name="TextBox 20">
                  <a:extLst>
                    <a:ext uri="{FF2B5EF4-FFF2-40B4-BE49-F238E27FC236}">
                      <a16:creationId xmlns:a16="http://schemas.microsoft.com/office/drawing/2014/main" id="{42EC40F6-7F40-4912-9BBF-7172800DCBE0}"/>
                    </a:ext>
                  </a:extLst>
                </p:cNvPr>
                <p:cNvSpPr txBox="1">
                  <a:spLocks noRot="1" noChangeAspect="1" noMove="1" noResize="1" noEditPoints="1" noAdjustHandles="1" noChangeArrowheads="1" noChangeShapeType="1" noTextEdit="1"/>
                </p:cNvSpPr>
                <p:nvPr/>
              </p:nvSpPr>
              <p:spPr bwMode="auto">
                <a:xfrm>
                  <a:off x="4362450" y="5033964"/>
                  <a:ext cx="930275" cy="1168341"/>
                </a:xfrm>
                <a:prstGeom prst="rect">
                  <a:avLst/>
                </a:prstGeom>
                <a:blipFill rotWithShape="1">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dirty="0">
                      <a:noFill/>
                      <a:latin typeface="Arial" charset="0"/>
                      <a:cs typeface="Arial" charset="0"/>
                    </a:rPr>
                    <a:t> </a:t>
                  </a:r>
                </a:p>
              </p:txBody>
            </p:sp>
          </p:grpSp>
          <p:grpSp>
            <p:nvGrpSpPr>
              <p:cNvPr id="6" name="Group 5">
                <a:extLst>
                  <a:ext uri="{FF2B5EF4-FFF2-40B4-BE49-F238E27FC236}">
                    <a16:creationId xmlns:a16="http://schemas.microsoft.com/office/drawing/2014/main" id="{72A4EE5F-55A3-4A31-9EF3-1D16E47B56FD}"/>
                  </a:ext>
                </a:extLst>
              </p:cNvPr>
              <p:cNvGrpSpPr/>
              <p:nvPr/>
            </p:nvGrpSpPr>
            <p:grpSpPr>
              <a:xfrm>
                <a:off x="2672674" y="3765900"/>
                <a:ext cx="2475385" cy="1030258"/>
                <a:chOff x="2672674" y="3765900"/>
                <a:chExt cx="2475385" cy="1030258"/>
              </a:xfrm>
            </p:grpSpPr>
            <p:sp>
              <p:nvSpPr>
                <p:cNvPr id="3" name="Rectangle 2">
                  <a:extLst>
                    <a:ext uri="{FF2B5EF4-FFF2-40B4-BE49-F238E27FC236}">
                      <a16:creationId xmlns:a16="http://schemas.microsoft.com/office/drawing/2014/main" id="{DEEA3DE8-E4E6-459D-8AD0-AAA76EA8EED6}"/>
                    </a:ext>
                  </a:extLst>
                </p:cNvPr>
                <p:cNvSpPr/>
                <p:nvPr/>
              </p:nvSpPr>
              <p:spPr bwMode="auto">
                <a:xfrm>
                  <a:off x="2672674" y="3886671"/>
                  <a:ext cx="2475385" cy="90948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53031E-DDE3-42E2-93BA-37B63EB4DC94}"/>
                        </a:ext>
                      </a:extLst>
                    </p:cNvPr>
                    <p:cNvSpPr txBox="1"/>
                    <p:nvPr/>
                  </p:nvSpPr>
                  <p:spPr>
                    <a:xfrm>
                      <a:off x="2810428" y="3765900"/>
                      <a:ext cx="642823"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AU" sz="2200" b="1" i="1" smtClean="0">
                                    <a:solidFill>
                                      <a:srgbClr val="F4AE7A"/>
                                    </a:solidFill>
                                    <a:latin typeface="Cambria Math" panose="02040503050406030204" pitchFamily="18" charset="0"/>
                                  </a:rPr>
                                </m:ctrlPr>
                              </m:fPr>
                              <m:num>
                                <m:r>
                                  <a:rPr lang="en-AU" sz="2200" b="1" i="0" smtClean="0">
                                    <a:solidFill>
                                      <a:srgbClr val="F4AE7A"/>
                                    </a:solidFill>
                                    <a:latin typeface="Cambria Math"/>
                                  </a:rPr>
                                  <m:t>𝟏</m:t>
                                </m:r>
                              </m:num>
                              <m:den>
                                <m:r>
                                  <a:rPr lang="en-AU" sz="2200" b="1" i="0" smtClean="0">
                                    <a:solidFill>
                                      <a:srgbClr val="F4AE7A"/>
                                    </a:solidFill>
                                    <a:latin typeface="Cambria Math"/>
                                  </a:rPr>
                                  <m:t>𝟒</m:t>
                                </m:r>
                              </m:den>
                            </m:f>
                          </m:oMath>
                        </m:oMathPara>
                      </a14:m>
                      <a:endParaRPr lang="en-AU" sz="2200" b="1" dirty="0">
                        <a:solidFill>
                          <a:schemeClr val="accent4"/>
                        </a:solidFill>
                      </a:endParaRPr>
                    </a:p>
                  </p:txBody>
                </p:sp>
              </mc:Choice>
              <mc:Fallback xmlns="">
                <p:sp>
                  <p:nvSpPr>
                    <p:cNvPr id="16" name="TextBox 15">
                      <a:extLst>
                        <a:ext uri="{FF2B5EF4-FFF2-40B4-BE49-F238E27FC236}">
                          <a16:creationId xmlns:a16="http://schemas.microsoft.com/office/drawing/2014/main" id="{C953031E-DDE3-42E2-93BA-37B63EB4DC94}"/>
                        </a:ext>
                      </a:extLst>
                    </p:cNvPr>
                    <p:cNvSpPr txBox="1">
                      <a:spLocks noRot="1" noChangeAspect="1" noMove="1" noResize="1" noEditPoints="1" noAdjustHandles="1" noChangeArrowheads="1" noChangeShapeType="1" noTextEdit="1"/>
                    </p:cNvSpPr>
                    <p:nvPr/>
                  </p:nvSpPr>
                  <p:spPr>
                    <a:xfrm>
                      <a:off x="2810428" y="3765900"/>
                      <a:ext cx="642823" cy="726161"/>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7840154-23C0-45BE-B98B-34D7D08374C9}"/>
                        </a:ext>
                      </a:extLst>
                    </p:cNvPr>
                    <p:cNvSpPr txBox="1"/>
                    <p:nvPr/>
                  </p:nvSpPr>
                  <p:spPr>
                    <a:xfrm>
                      <a:off x="4398831" y="3765900"/>
                      <a:ext cx="642823" cy="7261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AU" sz="2200" b="1" i="1" smtClean="0">
                                    <a:solidFill>
                                      <a:srgbClr val="5A9AD7"/>
                                    </a:solidFill>
                                    <a:latin typeface="Cambria Math" panose="02040503050406030204" pitchFamily="18" charset="0"/>
                                  </a:rPr>
                                </m:ctrlPr>
                              </m:fPr>
                              <m:num>
                                <m:r>
                                  <a:rPr lang="en-AU" sz="2200" b="1" i="0" smtClean="0">
                                    <a:solidFill>
                                      <a:srgbClr val="5A9AD7"/>
                                    </a:solidFill>
                                    <a:latin typeface="Cambria Math"/>
                                  </a:rPr>
                                  <m:t>𝟏</m:t>
                                </m:r>
                              </m:num>
                              <m:den>
                                <m:r>
                                  <a:rPr lang="en-US" sz="2200" b="1" i="1" smtClean="0">
                                    <a:solidFill>
                                      <a:srgbClr val="5A9AD7"/>
                                    </a:solidFill>
                                    <a:latin typeface="Cambria Math" panose="02040503050406030204" pitchFamily="18" charset="0"/>
                                  </a:rPr>
                                  <m:t>𝟐</m:t>
                                </m:r>
                              </m:den>
                            </m:f>
                          </m:oMath>
                        </m:oMathPara>
                      </a14:m>
                      <a:endParaRPr lang="en-AU" sz="2200" b="1" dirty="0">
                        <a:solidFill>
                          <a:srgbClr val="0070C0"/>
                        </a:solidFill>
                      </a:endParaRPr>
                    </a:p>
                  </p:txBody>
                </p:sp>
              </mc:Choice>
              <mc:Fallback xmlns="">
                <p:sp>
                  <p:nvSpPr>
                    <p:cNvPr id="17" name="TextBox 16">
                      <a:extLst>
                        <a:ext uri="{FF2B5EF4-FFF2-40B4-BE49-F238E27FC236}">
                          <a16:creationId xmlns:a16="http://schemas.microsoft.com/office/drawing/2014/main" id="{D7840154-23C0-45BE-B98B-34D7D08374C9}"/>
                        </a:ext>
                      </a:extLst>
                    </p:cNvPr>
                    <p:cNvSpPr txBox="1">
                      <a:spLocks noRot="1" noChangeAspect="1" noMove="1" noResize="1" noEditPoints="1" noAdjustHandles="1" noChangeArrowheads="1" noChangeShapeType="1" noTextEdit="1"/>
                    </p:cNvSpPr>
                    <p:nvPr/>
                  </p:nvSpPr>
                  <p:spPr>
                    <a:xfrm>
                      <a:off x="4398831" y="3765900"/>
                      <a:ext cx="642823" cy="726161"/>
                    </a:xfrm>
                    <a:prstGeom prst="rect">
                      <a:avLst/>
                    </a:prstGeom>
                    <a:blipFill>
                      <a:blip r:embed="rId7"/>
                      <a:stretch>
                        <a:fillRect/>
                      </a:stretch>
                    </a:blipFill>
                  </p:spPr>
                  <p:txBody>
                    <a:bodyPr/>
                    <a:lstStyle/>
                    <a:p>
                      <a:r>
                        <a:rPr lang="en-AU">
                          <a:noFill/>
                        </a:rPr>
                        <a:t> </a:t>
                      </a:r>
                    </a:p>
                  </p:txBody>
                </p:sp>
              </mc:Fallback>
            </mc:AlternateContent>
          </p:grpSp>
        </p:grpSp>
        <p:pic>
          <p:nvPicPr>
            <p:cNvPr id="21" name="Picture 7">
              <a:extLst>
                <a:ext uri="{FF2B5EF4-FFF2-40B4-BE49-F238E27FC236}">
                  <a16:creationId xmlns:a16="http://schemas.microsoft.com/office/drawing/2014/main" id="{78BBC616-8053-4E63-93F0-D0629E2666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576" y="3622940"/>
              <a:ext cx="7920880" cy="54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2" name="TextBox 1">
                <a:extLst>
                  <a:ext uri="{FF2B5EF4-FFF2-40B4-BE49-F238E27FC236}">
                    <a16:creationId xmlns:a16="http://schemas.microsoft.com/office/drawing/2014/main" id="{1B69F69A-E995-4BE9-AF96-87A34EA18FC2}"/>
                  </a:ext>
                </a:extLst>
              </p:cNvPr>
              <p:cNvSpPr txBox="1">
                <a:spLocks noChangeArrowheads="1"/>
              </p:cNvSpPr>
              <p:nvPr/>
            </p:nvSpPr>
            <p:spPr bwMode="auto">
              <a:xfrm>
                <a:off x="1438231" y="1887796"/>
                <a:ext cx="5942081" cy="8567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200" b="1" dirty="0">
                    <a:latin typeface="Arial" panose="020B0604020202020204" pitchFamily="34" charset="0"/>
                  </a:rPr>
                  <a:t>Where would  </a:t>
                </a:r>
                <a14:m>
                  <m:oMath xmlns:m="http://schemas.openxmlformats.org/officeDocument/2006/math">
                    <m:f>
                      <m:fPr>
                        <m:ctrlPr>
                          <a:rPr lang="en-AU" altLang="en-US" sz="2200" b="1" i="1" dirty="0">
                            <a:latin typeface="Cambria Math" panose="02040503050406030204" pitchFamily="18" charset="0"/>
                          </a:rPr>
                        </m:ctrlPr>
                      </m:fPr>
                      <m:num>
                        <m:r>
                          <a:rPr lang="en-AU" altLang="en-US" sz="2200" b="1" i="1" dirty="0">
                            <a:latin typeface="Cambria Math" panose="02040503050406030204" pitchFamily="18" charset="0"/>
                          </a:rPr>
                          <m:t>𝟏</m:t>
                        </m:r>
                      </m:num>
                      <m:den>
                        <m:r>
                          <a:rPr lang="en-AU" altLang="en-US" sz="2200" b="1" i="1" dirty="0">
                            <a:latin typeface="Cambria Math" panose="02040503050406030204" pitchFamily="18" charset="0"/>
                          </a:rPr>
                          <m:t>𝟒</m:t>
                        </m:r>
                      </m:den>
                    </m:f>
                  </m:oMath>
                </a14:m>
                <a:r>
                  <a:rPr lang="en-AU" altLang="en-US" sz="2200" b="1" dirty="0">
                    <a:latin typeface="Arial" panose="020B0604020202020204" pitchFamily="34" charset="0"/>
                  </a:rPr>
                  <a:t>  be on this number line?</a:t>
                </a:r>
              </a:p>
              <a:p>
                <a:pPr eaLnBrk="1" hangingPunct="1">
                  <a:spcBef>
                    <a:spcPct val="0"/>
                  </a:spcBef>
                  <a:buFontTx/>
                  <a:buNone/>
                </a:pPr>
                <a:endParaRPr lang="en-AU" altLang="en-US" sz="1800" dirty="0">
                  <a:solidFill>
                    <a:srgbClr val="E46C0A"/>
                  </a:solidFill>
                  <a:latin typeface="Arial" panose="020B0604020202020204" pitchFamily="34" charset="0"/>
                </a:endParaRPr>
              </a:p>
            </p:txBody>
          </p:sp>
        </mc:Choice>
        <mc:Fallback xmlns="">
          <p:sp>
            <p:nvSpPr>
              <p:cNvPr id="22" name="TextBox 1">
                <a:extLst>
                  <a:ext uri="{FF2B5EF4-FFF2-40B4-BE49-F238E27FC236}">
                    <a16:creationId xmlns:a16="http://schemas.microsoft.com/office/drawing/2014/main" id="{1B69F69A-E995-4BE9-AF96-87A34EA18FC2}"/>
                  </a:ext>
                </a:extLst>
              </p:cNvPr>
              <p:cNvSpPr txBox="1">
                <a:spLocks noRot="1" noChangeAspect="1" noMove="1" noResize="1" noEditPoints="1" noAdjustHandles="1" noChangeArrowheads="1" noChangeShapeType="1" noTextEdit="1"/>
              </p:cNvSpPr>
              <p:nvPr/>
            </p:nvSpPr>
            <p:spPr bwMode="auto">
              <a:xfrm>
                <a:off x="1438231" y="1887796"/>
                <a:ext cx="5942081" cy="856773"/>
              </a:xfrm>
              <a:prstGeom prst="rect">
                <a:avLst/>
              </a:prstGeom>
              <a:blipFill>
                <a:blip r:embed="rId8"/>
                <a:stretch>
                  <a:fillRect l="-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23" name="Title 4">
            <a:extLst>
              <a:ext uri="{FF2B5EF4-FFF2-40B4-BE49-F238E27FC236}">
                <a16:creationId xmlns:a16="http://schemas.microsoft.com/office/drawing/2014/main" id="{0C003C3C-BA4D-452B-A9ED-7D9739B0AA80}"/>
              </a:ext>
            </a:extLst>
          </p:cNvPr>
          <p:cNvSpPr>
            <a:spLocks noGrp="1"/>
          </p:cNvSpPr>
          <p:nvPr>
            <p:ph type="title"/>
          </p:nvPr>
        </p:nvSpPr>
        <p:spPr/>
        <p:txBody>
          <a:bodyPr/>
          <a:lstStyle/>
          <a:p>
            <a:r>
              <a:rPr lang="en-US" dirty="0"/>
              <a:t>Using referents to locate fractions on a number line</a:t>
            </a:r>
            <a:endParaRPr lang="en-AU" dirty="0"/>
          </a:p>
        </p:txBody>
      </p:sp>
    </p:spTree>
    <p:extLst>
      <p:ext uri="{BB962C8B-B14F-4D97-AF65-F5344CB8AC3E}">
        <p14:creationId xmlns:p14="http://schemas.microsoft.com/office/powerpoint/2010/main" val="221092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AB9E1108-26F6-4430-B545-EB640FB2214A}"/>
              </a:ext>
            </a:extLst>
          </p:cNvPr>
          <p:cNvSpPr>
            <a:spLocks noGrp="1"/>
          </p:cNvSpPr>
          <p:nvPr>
            <p:ph type="title"/>
          </p:nvPr>
        </p:nvSpPr>
        <p:spPr/>
        <p:txBody>
          <a:bodyPr/>
          <a:lstStyle/>
          <a:p>
            <a:r>
              <a:rPr lang="en-US" dirty="0"/>
              <a:t>Using referents to locate fractions on a number line</a:t>
            </a:r>
            <a:endParaRPr lang="en-AU" dirty="0"/>
          </a:p>
        </p:txBody>
      </p:sp>
      <p:sp>
        <p:nvSpPr>
          <p:cNvPr id="5" name="TextBox 4">
            <a:extLst>
              <a:ext uri="{FF2B5EF4-FFF2-40B4-BE49-F238E27FC236}">
                <a16:creationId xmlns:a16="http://schemas.microsoft.com/office/drawing/2014/main" id="{D96ADA3C-3F07-41D3-9A20-F5ED295FBEA9}"/>
              </a:ext>
            </a:extLst>
          </p:cNvPr>
          <p:cNvSpPr txBox="1"/>
          <p:nvPr/>
        </p:nvSpPr>
        <p:spPr>
          <a:xfrm>
            <a:off x="323849" y="1333212"/>
            <a:ext cx="4278007" cy="4832092"/>
          </a:xfrm>
          <a:prstGeom prst="rect">
            <a:avLst/>
          </a:prstGeom>
          <a:noFill/>
        </p:spPr>
        <p:txBody>
          <a:bodyPr wrap="square" rtlCol="0">
            <a:spAutoFit/>
          </a:bodyPr>
          <a:lstStyle/>
          <a:p>
            <a:r>
              <a:rPr lang="en-AU" sz="2200" b="1" dirty="0"/>
              <a:t>Pegged number lines</a:t>
            </a:r>
          </a:p>
          <a:p>
            <a:pPr marL="457200" indent="-457200">
              <a:buFont typeface="+mj-lt"/>
              <a:buAutoNum type="arabicPeriod"/>
            </a:pPr>
            <a:r>
              <a:rPr lang="en-AU" sz="2200" dirty="0"/>
              <a:t>Attach starting and end points to a string number line: in this case 0 and 1.</a:t>
            </a:r>
          </a:p>
          <a:p>
            <a:pPr marL="457200" indent="-457200">
              <a:spcBef>
                <a:spcPts val="0"/>
              </a:spcBef>
              <a:buFont typeface="+mj-lt"/>
              <a:buAutoNum type="arabicPeriod"/>
            </a:pPr>
            <a:r>
              <a:rPr lang="en-AU" sz="2200" dirty="0"/>
              <a:t>Have a student:</a:t>
            </a:r>
          </a:p>
          <a:p>
            <a:pPr marL="800100" lvl="1" indent="-342900">
              <a:spcBef>
                <a:spcPts val="0"/>
              </a:spcBef>
              <a:buFont typeface="Arial" panose="020B0604020202020204" pitchFamily="34" charset="0"/>
              <a:buChar char="•"/>
            </a:pPr>
            <a:r>
              <a:rPr lang="en-AU" sz="2200" dirty="0"/>
              <a:t>estimate and mark </a:t>
            </a:r>
            <a:br>
              <a:rPr lang="en-AU" sz="2200" dirty="0"/>
            </a:br>
            <a:r>
              <a:rPr lang="en-AU" sz="2200" dirty="0"/>
              <a:t>the location of a given fraction on the line</a:t>
            </a:r>
          </a:p>
          <a:p>
            <a:pPr marL="800100" lvl="1" indent="-342900">
              <a:spcBef>
                <a:spcPts val="0"/>
              </a:spcBef>
              <a:buFont typeface="Arial" panose="020B0604020202020204" pitchFamily="34" charset="0"/>
              <a:buChar char="•"/>
            </a:pPr>
            <a:r>
              <a:rPr lang="en-AU" sz="2200" dirty="0"/>
              <a:t>explain their reasoning.</a:t>
            </a:r>
          </a:p>
          <a:p>
            <a:pPr marL="457200" indent="-457200">
              <a:buFont typeface="+mj-lt"/>
              <a:buAutoNum type="arabicPeriod"/>
            </a:pPr>
            <a:r>
              <a:rPr lang="en-AU" sz="2200" dirty="0"/>
              <a:t>Invite others to share how the exact location of the fraction could be found and check placement.</a:t>
            </a:r>
          </a:p>
        </p:txBody>
      </p:sp>
      <p:pic>
        <p:nvPicPr>
          <p:cNvPr id="3" name="Picture 2">
            <a:extLst>
              <a:ext uri="{FF2B5EF4-FFF2-40B4-BE49-F238E27FC236}">
                <a16:creationId xmlns:a16="http://schemas.microsoft.com/office/drawing/2014/main" id="{96FB18FA-3489-4358-8391-CCBEA18B9B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3656" y="1825157"/>
            <a:ext cx="4296816" cy="955771"/>
          </a:xfrm>
          <a:prstGeom prst="rect">
            <a:avLst/>
          </a:prstGeom>
          <a:ln>
            <a:solidFill>
              <a:schemeClr val="bg2"/>
            </a:solidFill>
          </a:ln>
          <a:effectLst>
            <a:outerShdw blurRad="50800" dist="38100" dir="2700000" algn="tl" rotWithShape="0">
              <a:schemeClr val="bg2">
                <a:alpha val="40000"/>
              </a:schemeClr>
            </a:outerShdw>
          </a:effectLst>
        </p:spPr>
      </p:pic>
      <p:pic>
        <p:nvPicPr>
          <p:cNvPr id="12" name="Picture 11">
            <a:extLst>
              <a:ext uri="{FF2B5EF4-FFF2-40B4-BE49-F238E27FC236}">
                <a16:creationId xmlns:a16="http://schemas.microsoft.com/office/drawing/2014/main" id="{B0E39E5C-F2F2-4E4B-958B-152B72957E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4969" y="3068960"/>
            <a:ext cx="4295503" cy="1408505"/>
          </a:xfrm>
          <a:prstGeom prst="rect">
            <a:avLst/>
          </a:prstGeom>
          <a:ln>
            <a:solidFill>
              <a:schemeClr val="bg2"/>
            </a:solidFill>
          </a:ln>
          <a:effectLst>
            <a:outerShdw blurRad="50800" dist="38100" dir="2700000" algn="tl" rotWithShape="0">
              <a:schemeClr val="bg2">
                <a:alpha val="40000"/>
              </a:schemeClr>
            </a:outerShdw>
          </a:effectLst>
        </p:spPr>
      </p:pic>
      <p:pic>
        <p:nvPicPr>
          <p:cNvPr id="14" name="Picture 13">
            <a:extLst>
              <a:ext uri="{FF2B5EF4-FFF2-40B4-BE49-F238E27FC236}">
                <a16:creationId xmlns:a16="http://schemas.microsoft.com/office/drawing/2014/main" id="{E08F8952-D4B6-4BF8-80CB-6B67344CE6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42465" y="4869160"/>
            <a:ext cx="4278007" cy="1014824"/>
          </a:xfrm>
          <a:prstGeom prst="rect">
            <a:avLst/>
          </a:prstGeom>
          <a:ln>
            <a:solidFill>
              <a:schemeClr val="bg2"/>
            </a:solidFill>
          </a:ln>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79081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ACC0-2E8B-441B-B48C-B24DD8B40FD3}"/>
              </a:ext>
            </a:extLst>
          </p:cNvPr>
          <p:cNvSpPr>
            <a:spLocks noGrp="1"/>
          </p:cNvSpPr>
          <p:nvPr>
            <p:ph type="title"/>
          </p:nvPr>
        </p:nvSpPr>
        <p:spPr/>
        <p:txBody>
          <a:bodyPr/>
          <a:lstStyle/>
          <a:p>
            <a:r>
              <a:rPr lang="en-US" dirty="0"/>
              <a:t>Fractions beyond 1</a:t>
            </a:r>
            <a:br>
              <a:rPr lang="en-AU" dirty="0"/>
            </a:br>
            <a:endParaRPr lang="en-AU" dirty="0"/>
          </a:p>
        </p:txBody>
      </p:sp>
      <p:sp>
        <p:nvSpPr>
          <p:cNvPr id="4" name="TextBox 3">
            <a:extLst>
              <a:ext uri="{FF2B5EF4-FFF2-40B4-BE49-F238E27FC236}">
                <a16:creationId xmlns:a16="http://schemas.microsoft.com/office/drawing/2014/main" id="{F9D20809-D1AA-4584-8923-CC217ACD4B72}"/>
              </a:ext>
            </a:extLst>
          </p:cNvPr>
          <p:cNvSpPr txBox="1"/>
          <p:nvPr/>
        </p:nvSpPr>
        <p:spPr>
          <a:xfrm>
            <a:off x="899592" y="2875002"/>
            <a:ext cx="6804595" cy="1107996"/>
          </a:xfrm>
          <a:prstGeom prst="rect">
            <a:avLst/>
          </a:prstGeom>
          <a:solidFill>
            <a:srgbClr val="C8DDF2"/>
          </a:solidFill>
          <a:ln w="28575">
            <a:solidFill>
              <a:srgbClr val="91BCE4"/>
            </a:solidFill>
          </a:ln>
        </p:spPr>
        <p:txBody>
          <a:bodyPr wrap="square" rtlCol="0">
            <a:spAutoFit/>
          </a:bodyPr>
          <a:lstStyle/>
          <a:p>
            <a:r>
              <a:rPr lang="en-US" sz="2200" dirty="0"/>
              <a:t>Year 4 content description: Count by quarters, halves and thirds, including with mixed numerals. Locate and represent these fractions on a number line.</a:t>
            </a:r>
          </a:p>
        </p:txBody>
      </p:sp>
      <p:sp>
        <p:nvSpPr>
          <p:cNvPr id="5" name="TextBox 4">
            <a:extLst>
              <a:ext uri="{FF2B5EF4-FFF2-40B4-BE49-F238E27FC236}">
                <a16:creationId xmlns:a16="http://schemas.microsoft.com/office/drawing/2014/main" id="{9E986244-7F36-417B-BBC6-0FC74DB24030}"/>
              </a:ext>
            </a:extLst>
          </p:cNvPr>
          <p:cNvSpPr txBox="1"/>
          <p:nvPr/>
        </p:nvSpPr>
        <p:spPr>
          <a:xfrm>
            <a:off x="323850" y="980728"/>
            <a:ext cx="8496300" cy="769441"/>
          </a:xfrm>
          <a:prstGeom prst="rect">
            <a:avLst/>
          </a:prstGeom>
          <a:noFill/>
        </p:spPr>
        <p:txBody>
          <a:bodyPr wrap="square" rtlCol="0">
            <a:spAutoFit/>
          </a:bodyPr>
          <a:lstStyle/>
          <a:p>
            <a:r>
              <a:rPr lang="en-US" sz="2200" dirty="0"/>
              <a:t>Extend understanding of fractions on a number line by working with fractions beyond 1.</a:t>
            </a:r>
          </a:p>
        </p:txBody>
      </p:sp>
    </p:spTree>
    <p:extLst>
      <p:ext uri="{BB962C8B-B14F-4D97-AF65-F5344CB8AC3E}">
        <p14:creationId xmlns:p14="http://schemas.microsoft.com/office/powerpoint/2010/main" val="1873014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Fractions beyond 1</a:t>
            </a:r>
          </a:p>
        </p:txBody>
      </p:sp>
      <p:sp>
        <p:nvSpPr>
          <p:cNvPr id="3" name="Content Placeholder 2"/>
          <p:cNvSpPr>
            <a:spLocks noGrp="1"/>
          </p:cNvSpPr>
          <p:nvPr>
            <p:ph idx="1"/>
          </p:nvPr>
        </p:nvSpPr>
        <p:spPr>
          <a:xfrm>
            <a:off x="323850" y="986400"/>
            <a:ext cx="8640638" cy="2730628"/>
          </a:xfrm>
        </p:spPr>
        <p:txBody>
          <a:bodyPr/>
          <a:lstStyle/>
          <a:p>
            <a:pPr marL="0" indent="0"/>
            <a:r>
              <a:rPr lang="en-AU" sz="2200" dirty="0">
                <a:solidFill>
                  <a:schemeClr val="tx1"/>
                </a:solidFill>
              </a:rPr>
              <a:t>Provide opportunities to:</a:t>
            </a:r>
          </a:p>
          <a:p>
            <a:pPr marL="457200" indent="-457200">
              <a:buFont typeface="Arial" pitchFamily="34" charset="0"/>
              <a:buChar char="•"/>
            </a:pPr>
            <a:r>
              <a:rPr lang="en-AU" sz="2200" dirty="0">
                <a:solidFill>
                  <a:schemeClr val="tx1"/>
                </a:solidFill>
              </a:rPr>
              <a:t>partition a number line</a:t>
            </a:r>
          </a:p>
          <a:p>
            <a:pPr marL="457200" indent="-457200">
              <a:buFont typeface="Arial" pitchFamily="34" charset="0"/>
              <a:buChar char="•"/>
            </a:pPr>
            <a:r>
              <a:rPr lang="en-AU" sz="2200" dirty="0">
                <a:solidFill>
                  <a:schemeClr val="tx1"/>
                </a:solidFill>
              </a:rPr>
              <a:t>count in fractions along a number line</a:t>
            </a:r>
          </a:p>
          <a:p>
            <a:pPr marL="457200" indent="-457200">
              <a:buFont typeface="Arial" pitchFamily="34" charset="0"/>
              <a:buChar char="•"/>
            </a:pPr>
            <a:r>
              <a:rPr lang="en-AU" sz="2200" dirty="0">
                <a:solidFill>
                  <a:schemeClr val="tx1"/>
                </a:solidFill>
              </a:rPr>
              <a:t>identify ‘missing’ fractions on a number line and justify choices.</a:t>
            </a:r>
          </a:p>
          <a:p>
            <a:pPr marL="0" indent="0"/>
            <a:endParaRPr lang="en-AU" dirty="0">
              <a:solidFill>
                <a:schemeClr val="tx1"/>
              </a:solidFill>
            </a:endParaRPr>
          </a:p>
          <a:p>
            <a:pPr marL="457200" indent="-457200">
              <a:buFont typeface="Arial" pitchFamily="34" charset="0"/>
              <a:buChar char="•"/>
            </a:pPr>
            <a:endParaRPr lang="en-AU" dirty="0">
              <a:solidFill>
                <a:schemeClr val="tx1"/>
              </a:solidFill>
            </a:endParaRPr>
          </a:p>
          <a:p>
            <a:pPr marL="457200" indent="-457200">
              <a:buFont typeface="Arial" pitchFamily="34" charset="0"/>
              <a:buChar char="•"/>
            </a:pPr>
            <a:endParaRPr lang="en-AU" dirty="0">
              <a:solidFill>
                <a:schemeClr val="tx1"/>
              </a:solidFill>
            </a:endParaRPr>
          </a:p>
        </p:txBody>
      </p:sp>
      <p:grpSp>
        <p:nvGrpSpPr>
          <p:cNvPr id="4" name="Group 3">
            <a:extLst>
              <a:ext uri="{FF2B5EF4-FFF2-40B4-BE49-F238E27FC236}">
                <a16:creationId xmlns:a16="http://schemas.microsoft.com/office/drawing/2014/main" id="{6357827E-A564-429A-A5DE-C4CAB04CE435}"/>
              </a:ext>
            </a:extLst>
          </p:cNvPr>
          <p:cNvGrpSpPr/>
          <p:nvPr/>
        </p:nvGrpSpPr>
        <p:grpSpPr>
          <a:xfrm>
            <a:off x="558192" y="3501008"/>
            <a:ext cx="8118264" cy="1557747"/>
            <a:chOff x="558192" y="4077072"/>
            <a:chExt cx="8118264" cy="1557747"/>
          </a:xfrm>
        </p:grpSpPr>
        <mc:AlternateContent xmlns:mc="http://schemas.openxmlformats.org/markup-compatibility/2006" xmlns:a14="http://schemas.microsoft.com/office/drawing/2010/main">
          <mc:Choice Requires="a14">
            <p:graphicFrame>
              <p:nvGraphicFramePr>
                <p:cNvPr id="11" name="Content Placeholder 3"/>
                <p:cNvGraphicFramePr>
                  <a:graphicFrameLocks/>
                </p:cNvGraphicFramePr>
                <p:nvPr>
                  <p:extLst>
                    <p:ext uri="{D42A27DB-BD31-4B8C-83A1-F6EECF244321}">
                      <p14:modId xmlns:p14="http://schemas.microsoft.com/office/powerpoint/2010/main" val="1427326548"/>
                    </p:ext>
                  </p:extLst>
                </p:nvPr>
              </p:nvGraphicFramePr>
              <p:xfrm>
                <a:off x="1039785" y="4581128"/>
                <a:ext cx="7636671" cy="370840"/>
              </p:xfrm>
              <a:graphic>
                <a:graphicData uri="http://schemas.openxmlformats.org/drawingml/2006/table">
                  <a:tbl>
                    <a:tblPr firstRow="1" bandRow="1">
                      <a:tableStyleId>{5940675A-B579-460E-94D1-54222C63F5DA}</a:tableStyleId>
                    </a:tblPr>
                    <a:tblGrid>
                      <a:gridCol w="848519">
                        <a:extLst>
                          <a:ext uri="{9D8B030D-6E8A-4147-A177-3AD203B41FA5}">
                            <a16:colId xmlns:a16="http://schemas.microsoft.com/office/drawing/2014/main" val="20000"/>
                          </a:ext>
                        </a:extLst>
                      </a:gridCol>
                      <a:gridCol w="848519">
                        <a:extLst>
                          <a:ext uri="{9D8B030D-6E8A-4147-A177-3AD203B41FA5}">
                            <a16:colId xmlns:a16="http://schemas.microsoft.com/office/drawing/2014/main" val="20001"/>
                          </a:ext>
                        </a:extLst>
                      </a:gridCol>
                      <a:gridCol w="848519">
                        <a:extLst>
                          <a:ext uri="{9D8B030D-6E8A-4147-A177-3AD203B41FA5}">
                            <a16:colId xmlns:a16="http://schemas.microsoft.com/office/drawing/2014/main" val="20002"/>
                          </a:ext>
                        </a:extLst>
                      </a:gridCol>
                      <a:gridCol w="848519">
                        <a:extLst>
                          <a:ext uri="{9D8B030D-6E8A-4147-A177-3AD203B41FA5}">
                            <a16:colId xmlns:a16="http://schemas.microsoft.com/office/drawing/2014/main" val="20003"/>
                          </a:ext>
                        </a:extLst>
                      </a:gridCol>
                      <a:gridCol w="848519">
                        <a:extLst>
                          <a:ext uri="{9D8B030D-6E8A-4147-A177-3AD203B41FA5}">
                            <a16:colId xmlns:a16="http://schemas.microsoft.com/office/drawing/2014/main" val="20004"/>
                          </a:ext>
                        </a:extLst>
                      </a:gridCol>
                      <a:gridCol w="848519">
                        <a:extLst>
                          <a:ext uri="{9D8B030D-6E8A-4147-A177-3AD203B41FA5}">
                            <a16:colId xmlns:a16="http://schemas.microsoft.com/office/drawing/2014/main" val="20005"/>
                          </a:ext>
                        </a:extLst>
                      </a:gridCol>
                      <a:gridCol w="848519">
                        <a:extLst>
                          <a:ext uri="{9D8B030D-6E8A-4147-A177-3AD203B41FA5}">
                            <a16:colId xmlns:a16="http://schemas.microsoft.com/office/drawing/2014/main" val="20006"/>
                          </a:ext>
                        </a:extLst>
                      </a:gridCol>
                      <a:gridCol w="848519">
                        <a:extLst>
                          <a:ext uri="{9D8B030D-6E8A-4147-A177-3AD203B41FA5}">
                            <a16:colId xmlns:a16="http://schemas.microsoft.com/office/drawing/2014/main" val="20007"/>
                          </a:ext>
                        </a:extLst>
                      </a:gridCol>
                      <a:gridCol w="848519">
                        <a:extLst>
                          <a:ext uri="{9D8B030D-6E8A-4147-A177-3AD203B41FA5}">
                            <a16:colId xmlns:a16="http://schemas.microsoft.com/office/drawing/2014/main" val="20008"/>
                          </a:ext>
                        </a:extLst>
                      </a:gridCol>
                    </a:tblGrid>
                    <a:tr h="370840">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11" name="Content Placeholder 3"/>
                <p:cNvGraphicFramePr>
                  <a:graphicFrameLocks/>
                </p:cNvGraphicFramePr>
                <p:nvPr>
                  <p:extLst>
                    <p:ext uri="{D42A27DB-BD31-4B8C-83A1-F6EECF244321}">
                      <p14:modId xmlns:p14="http://schemas.microsoft.com/office/powerpoint/2010/main" val="1427326548"/>
                    </p:ext>
                  </p:extLst>
                </p:nvPr>
              </p:nvGraphicFramePr>
              <p:xfrm>
                <a:off x="1039785" y="4581128"/>
                <a:ext cx="7636671" cy="370840"/>
              </p:xfrm>
              <a:graphic>
                <a:graphicData uri="http://schemas.openxmlformats.org/drawingml/2006/table">
                  <a:tbl>
                    <a:tblPr firstRow="1" bandRow="1">
                      <a:tableStyleId>{5940675A-B579-460E-94D1-54222C63F5DA}</a:tableStyleId>
                    </a:tblPr>
                    <a:tblGrid>
                      <a:gridCol w="848519">
                        <a:extLst>
                          <a:ext uri="{9D8B030D-6E8A-4147-A177-3AD203B41FA5}">
                            <a16:colId xmlns:a16="http://schemas.microsoft.com/office/drawing/2014/main" val="20000"/>
                          </a:ext>
                        </a:extLst>
                      </a:gridCol>
                      <a:gridCol w="848519">
                        <a:extLst>
                          <a:ext uri="{9D8B030D-6E8A-4147-A177-3AD203B41FA5}">
                            <a16:colId xmlns:a16="http://schemas.microsoft.com/office/drawing/2014/main" val="20001"/>
                          </a:ext>
                        </a:extLst>
                      </a:gridCol>
                      <a:gridCol w="848519">
                        <a:extLst>
                          <a:ext uri="{9D8B030D-6E8A-4147-A177-3AD203B41FA5}">
                            <a16:colId xmlns:a16="http://schemas.microsoft.com/office/drawing/2014/main" val="20002"/>
                          </a:ext>
                        </a:extLst>
                      </a:gridCol>
                      <a:gridCol w="848519">
                        <a:extLst>
                          <a:ext uri="{9D8B030D-6E8A-4147-A177-3AD203B41FA5}">
                            <a16:colId xmlns:a16="http://schemas.microsoft.com/office/drawing/2014/main" val="20003"/>
                          </a:ext>
                        </a:extLst>
                      </a:gridCol>
                      <a:gridCol w="848519">
                        <a:extLst>
                          <a:ext uri="{9D8B030D-6E8A-4147-A177-3AD203B41FA5}">
                            <a16:colId xmlns:a16="http://schemas.microsoft.com/office/drawing/2014/main" val="20004"/>
                          </a:ext>
                        </a:extLst>
                      </a:gridCol>
                      <a:gridCol w="848519">
                        <a:extLst>
                          <a:ext uri="{9D8B030D-6E8A-4147-A177-3AD203B41FA5}">
                            <a16:colId xmlns:a16="http://schemas.microsoft.com/office/drawing/2014/main" val="20005"/>
                          </a:ext>
                        </a:extLst>
                      </a:gridCol>
                      <a:gridCol w="848519">
                        <a:extLst>
                          <a:ext uri="{9D8B030D-6E8A-4147-A177-3AD203B41FA5}">
                            <a16:colId xmlns:a16="http://schemas.microsoft.com/office/drawing/2014/main" val="20006"/>
                          </a:ext>
                        </a:extLst>
                      </a:gridCol>
                      <a:gridCol w="848519">
                        <a:extLst>
                          <a:ext uri="{9D8B030D-6E8A-4147-A177-3AD203B41FA5}">
                            <a16:colId xmlns:a16="http://schemas.microsoft.com/office/drawing/2014/main" val="20007"/>
                          </a:ext>
                        </a:extLst>
                      </a:gridCol>
                      <a:gridCol w="848519">
                        <a:extLst>
                          <a:ext uri="{9D8B030D-6E8A-4147-A177-3AD203B41FA5}">
                            <a16:colId xmlns:a16="http://schemas.microsoft.com/office/drawing/2014/main" val="20008"/>
                          </a:ext>
                        </a:extLst>
                      </a:gridCol>
                    </a:tblGrid>
                    <a:tr h="370840">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AU" sz="800" dirty="0">
                              <a:ln w="57150">
                                <a:solidFill>
                                  <a:schemeClr val="tx1"/>
                                </a:solidFill>
                              </a:ln>
                              <a:solidFill>
                                <a:sysClr val="windowText" lastClr="000000"/>
                              </a:solidFill>
                            </a:endParaRP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cxnSp>
          <p:nvCxnSpPr>
            <p:cNvPr id="12" name="Straight Arrow Connector 11"/>
            <p:cNvCxnSpPr/>
            <p:nvPr/>
          </p:nvCxnSpPr>
          <p:spPr bwMode="auto">
            <a:xfrm>
              <a:off x="558192" y="4766548"/>
              <a:ext cx="7776000" cy="0"/>
            </a:xfrm>
            <a:prstGeom prst="straightConnector1">
              <a:avLst/>
            </a:prstGeom>
            <a:ln w="5715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864843" y="4077072"/>
              <a:ext cx="356188" cy="461665"/>
            </a:xfrm>
            <a:prstGeom prst="rect">
              <a:avLst/>
            </a:prstGeom>
            <a:noFill/>
          </p:spPr>
          <p:txBody>
            <a:bodyPr wrap="none" rtlCol="0">
              <a:spAutoFit/>
            </a:bodyPr>
            <a:lstStyle/>
            <a:p>
              <a:r>
                <a:rPr lang="en-AU" sz="2400" b="1" dirty="0">
                  <a:solidFill>
                    <a:srgbClr val="5A9AD7"/>
                  </a:solidFill>
                </a:rPr>
                <a:t>0</a:t>
              </a:r>
              <a:endParaRPr lang="en-AU" b="1" dirty="0">
                <a:solidFill>
                  <a:srgbClr val="5A9AD7"/>
                </a:solidFill>
              </a:endParaRPr>
            </a:p>
          </p:txBody>
        </p:sp>
        <mc:AlternateContent xmlns:mc="http://schemas.openxmlformats.org/markup-compatibility/2006" xmlns:a14="http://schemas.microsoft.com/office/drawing/2010/main">
          <mc:Choice Requires="a14">
            <p:sp>
              <p:nvSpPr>
                <p:cNvPr id="14" name="TextBox 13"/>
                <p:cNvSpPr txBox="1"/>
                <p:nvPr/>
              </p:nvSpPr>
              <p:spPr>
                <a:xfrm>
                  <a:off x="1696929" y="4987467"/>
                  <a:ext cx="386644"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𝟏</m:t>
                            </m:r>
                          </m:num>
                          <m:den>
                            <m:r>
                              <a:rPr lang="en-AU" b="1" i="0" smtClean="0">
                                <a:latin typeface="Cambria Math"/>
                              </a:rPr>
                              <m:t>𝟒</m:t>
                            </m:r>
                          </m:den>
                        </m:f>
                      </m:oMath>
                    </m:oMathPara>
                  </a14:m>
                  <a:endParaRPr lang="en-AU"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696929" y="4987467"/>
                  <a:ext cx="386644" cy="610936"/>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46296" y="4989426"/>
                  <a:ext cx="386644"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𝟐</m:t>
                            </m:r>
                          </m:num>
                          <m:den>
                            <m:r>
                              <a:rPr lang="en-AU" b="1" i="0" smtClean="0">
                                <a:latin typeface="Cambria Math"/>
                              </a:rPr>
                              <m:t>𝟒</m:t>
                            </m:r>
                          </m:den>
                        </m:f>
                      </m:oMath>
                    </m:oMathPara>
                  </a14:m>
                  <a:endParaRPr lang="en-AU"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546296" y="4989426"/>
                  <a:ext cx="386644" cy="610936"/>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86642" y="4989426"/>
                  <a:ext cx="386644"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𝟑</m:t>
                            </m:r>
                          </m:num>
                          <m:den>
                            <m:r>
                              <a:rPr lang="en-AU" b="1" i="0" smtClean="0">
                                <a:latin typeface="Cambria Math"/>
                              </a:rPr>
                              <m:t>𝟒</m:t>
                            </m:r>
                          </m:den>
                        </m:f>
                      </m:oMath>
                    </m:oMathPara>
                  </a14:m>
                  <a:endParaRPr lang="en-AU"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386642" y="4989426"/>
                  <a:ext cx="386644" cy="610936"/>
                </a:xfrm>
                <a:prstGeom prst="rect">
                  <a:avLst/>
                </a:prstGeom>
                <a:blipFill>
                  <a:blip r:embed="rId6"/>
                  <a:stretch>
                    <a:fillRect/>
                  </a:stretch>
                </a:blipFill>
              </p:spPr>
              <p:txBody>
                <a:bodyPr/>
                <a:lstStyle/>
                <a:p>
                  <a:r>
                    <a:rPr lang="en-AU">
                      <a:noFill/>
                    </a:rPr>
                    <a:t> </a:t>
                  </a:r>
                </a:p>
              </p:txBody>
            </p:sp>
          </mc:Fallback>
        </mc:AlternateContent>
        <p:sp>
          <p:nvSpPr>
            <p:cNvPr id="17" name="TextBox 16"/>
            <p:cNvSpPr txBox="1"/>
            <p:nvPr/>
          </p:nvSpPr>
          <p:spPr>
            <a:xfrm>
              <a:off x="4259610" y="4085698"/>
              <a:ext cx="356188" cy="461665"/>
            </a:xfrm>
            <a:prstGeom prst="rect">
              <a:avLst/>
            </a:prstGeom>
            <a:noFill/>
          </p:spPr>
          <p:txBody>
            <a:bodyPr wrap="none" rtlCol="0">
              <a:spAutoFit/>
            </a:bodyPr>
            <a:lstStyle/>
            <a:p>
              <a:r>
                <a:rPr lang="en-AU" sz="2400" b="1" dirty="0">
                  <a:solidFill>
                    <a:srgbClr val="5A9AD7"/>
                  </a:solidFill>
                </a:rPr>
                <a:t>1</a:t>
              </a:r>
              <a:endParaRPr lang="en-AU" b="1" dirty="0">
                <a:solidFill>
                  <a:srgbClr val="5A9AD7"/>
                </a:solidFill>
              </a:endParaRPr>
            </a:p>
          </p:txBody>
        </p:sp>
        <p:sp>
          <p:nvSpPr>
            <p:cNvPr id="18" name="TextBox 17"/>
            <p:cNvSpPr txBox="1"/>
            <p:nvPr/>
          </p:nvSpPr>
          <p:spPr>
            <a:xfrm>
              <a:off x="7658469" y="4088947"/>
              <a:ext cx="356188" cy="461665"/>
            </a:xfrm>
            <a:prstGeom prst="rect">
              <a:avLst/>
            </a:prstGeom>
            <a:noFill/>
          </p:spPr>
          <p:txBody>
            <a:bodyPr wrap="none" rtlCol="0">
              <a:spAutoFit/>
            </a:bodyPr>
            <a:lstStyle/>
            <a:p>
              <a:r>
                <a:rPr lang="en-AU" sz="2400" b="1" dirty="0">
                  <a:solidFill>
                    <a:srgbClr val="5A9AD7"/>
                  </a:solidFill>
                </a:rPr>
                <a:t>2</a:t>
              </a:r>
              <a:endParaRPr lang="en-AU" b="1" dirty="0">
                <a:solidFill>
                  <a:srgbClr val="5A9AD7"/>
                </a:solidFill>
              </a:endParaRPr>
            </a:p>
          </p:txBody>
        </p:sp>
        <mc:AlternateContent xmlns:mc="http://schemas.openxmlformats.org/markup-compatibility/2006" xmlns:a14="http://schemas.microsoft.com/office/drawing/2010/main">
          <mc:Choice Requires="a14">
            <p:sp>
              <p:nvSpPr>
                <p:cNvPr id="19" name="TextBox 18"/>
                <p:cNvSpPr txBox="1"/>
                <p:nvPr/>
              </p:nvSpPr>
              <p:spPr>
                <a:xfrm>
                  <a:off x="5093180" y="4989426"/>
                  <a:ext cx="386644"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𝟓</m:t>
                            </m:r>
                          </m:num>
                          <m:den>
                            <m:r>
                              <a:rPr lang="en-AU" b="1" i="0" smtClean="0">
                                <a:latin typeface="Cambria Math"/>
                              </a:rPr>
                              <m:t>𝟒</m:t>
                            </m:r>
                          </m:den>
                        </m:f>
                      </m:oMath>
                    </m:oMathPara>
                  </a14:m>
                  <a:endParaRPr lang="en-AU"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5093180" y="4989426"/>
                  <a:ext cx="386644" cy="616515"/>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42547" y="4991385"/>
                  <a:ext cx="386644"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𝟔</m:t>
                            </m:r>
                          </m:num>
                          <m:den>
                            <m:r>
                              <a:rPr lang="en-AU" b="1" i="0" smtClean="0">
                                <a:latin typeface="Cambria Math"/>
                              </a:rPr>
                              <m:t>𝟒</m:t>
                            </m:r>
                          </m:den>
                        </m:f>
                      </m:oMath>
                    </m:oMathPara>
                  </a14:m>
                  <a:endParaRPr lang="en-AU"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942547" y="4991385"/>
                  <a:ext cx="386644" cy="610936"/>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82893" y="4991385"/>
                  <a:ext cx="386644"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𝟕</m:t>
                            </m:r>
                          </m:num>
                          <m:den>
                            <m:r>
                              <a:rPr lang="en-AU" b="1" i="0" smtClean="0">
                                <a:latin typeface="Cambria Math"/>
                              </a:rPr>
                              <m:t>𝟒</m:t>
                            </m:r>
                          </m:den>
                        </m:f>
                      </m:oMath>
                    </m:oMathPara>
                  </a14:m>
                  <a:endParaRPr lang="en-AU"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6782893" y="4991385"/>
                  <a:ext cx="386644" cy="609077"/>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240112" y="4987298"/>
                  <a:ext cx="386644" cy="609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𝟒</m:t>
                            </m:r>
                          </m:num>
                          <m:den>
                            <m:r>
                              <a:rPr lang="en-AU" b="1" i="0" smtClean="0">
                                <a:latin typeface="Cambria Math"/>
                              </a:rPr>
                              <m:t>𝟒</m:t>
                            </m:r>
                          </m:den>
                        </m:f>
                      </m:oMath>
                    </m:oMathPara>
                  </a14:m>
                  <a:endParaRPr lang="en-AU"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4240112" y="4987298"/>
                  <a:ext cx="386644" cy="609911"/>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641740" y="4987298"/>
                  <a:ext cx="386644"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0" smtClean="0">
                                <a:latin typeface="Cambria Math"/>
                              </a:rPr>
                              <m:t>𝟖</m:t>
                            </m:r>
                          </m:num>
                          <m:den>
                            <m:r>
                              <a:rPr lang="en-AU" b="1" i="0" smtClean="0">
                                <a:latin typeface="Cambria Math"/>
                              </a:rPr>
                              <m:t>𝟒</m:t>
                            </m:r>
                          </m:den>
                        </m:f>
                      </m:oMath>
                    </m:oMathPara>
                  </a14:m>
                  <a:endParaRPr lang="en-AU"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7641740" y="4987298"/>
                  <a:ext cx="386644" cy="610936"/>
                </a:xfrm>
                <a:prstGeom prst="rect">
                  <a:avLst/>
                </a:prstGeom>
                <a:blipFill>
                  <a:blip r:embed="rId11"/>
                  <a:stretch>
                    <a:fillRect/>
                  </a:stretch>
                </a:blipFill>
              </p:spPr>
              <p:txBody>
                <a:bodyPr/>
                <a:lstStyle/>
                <a:p>
                  <a:r>
                    <a:rPr lang="en-AU">
                      <a:noFill/>
                    </a:rPr>
                    <a:t> </a:t>
                  </a:r>
                </a:p>
              </p:txBody>
            </p:sp>
          </mc:Fallback>
        </mc:AlternateContent>
        <p:sp>
          <p:nvSpPr>
            <p:cNvPr id="28" name="Rectangle 27"/>
            <p:cNvSpPr/>
            <p:nvPr/>
          </p:nvSpPr>
          <p:spPr bwMode="auto">
            <a:xfrm>
              <a:off x="2477288" y="5020263"/>
              <a:ext cx="513536" cy="614556"/>
            </a:xfrm>
            <a:prstGeom prst="rect">
              <a:avLst/>
            </a:prstGeom>
            <a:solidFill>
              <a:srgbClr val="C8DDF2"/>
            </a:solidFill>
            <a:ln>
              <a:solidFill>
                <a:srgbClr val="91BCE4"/>
              </a:solidFill>
            </a:ln>
            <a:effectLst>
              <a:outerShdw blurRad="40000" dist="20000" dir="5400000" rotWithShape="0">
                <a:schemeClr val="bg2">
                  <a:alpha val="38000"/>
                </a:schemeClr>
              </a:outerShdw>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9" name="Rectangle 28"/>
            <p:cNvSpPr/>
            <p:nvPr/>
          </p:nvSpPr>
          <p:spPr bwMode="auto">
            <a:xfrm>
              <a:off x="5029926" y="5016176"/>
              <a:ext cx="513536" cy="614556"/>
            </a:xfrm>
            <a:prstGeom prst="rect">
              <a:avLst/>
            </a:prstGeom>
            <a:solidFill>
              <a:srgbClr val="C8DDF2"/>
            </a:solidFill>
            <a:ln>
              <a:solidFill>
                <a:srgbClr val="91BCE4"/>
              </a:solidFill>
            </a:ln>
            <a:effectLst>
              <a:outerShdw blurRad="40000" dist="20000" dir="5400000" rotWithShape="0">
                <a:schemeClr val="bg2">
                  <a:alpha val="38000"/>
                </a:schemeClr>
              </a:outerShdw>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0" name="Rectangle 29"/>
            <p:cNvSpPr/>
            <p:nvPr/>
          </p:nvSpPr>
          <p:spPr bwMode="auto">
            <a:xfrm>
              <a:off x="5875916" y="5016176"/>
              <a:ext cx="513536" cy="614556"/>
            </a:xfrm>
            <a:prstGeom prst="rect">
              <a:avLst/>
            </a:prstGeom>
            <a:solidFill>
              <a:srgbClr val="C8DDF2"/>
            </a:solidFill>
            <a:ln>
              <a:solidFill>
                <a:srgbClr val="91BCE4"/>
              </a:solidFill>
            </a:ln>
            <a:effectLst>
              <a:outerShdw blurRad="40000" dist="20000" dir="5400000" rotWithShape="0">
                <a:schemeClr val="bg2">
                  <a:alpha val="38000"/>
                </a:schemeClr>
              </a:outerShdw>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3830AA53-8877-4193-B42B-8FDE8633CFA3}"/>
                </a:ext>
              </a:extLst>
            </p:cNvPr>
            <p:cNvCxnSpPr/>
            <p:nvPr/>
          </p:nvCxnSpPr>
          <p:spPr bwMode="auto">
            <a:xfrm>
              <a:off x="1039785" y="4581128"/>
              <a:ext cx="0" cy="37084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2140314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Fractions beyond 1</a:t>
            </a:r>
          </a:p>
        </p:txBody>
      </p:sp>
      <p:pic>
        <p:nvPicPr>
          <p:cNvPr id="3074" name="Picture 2" descr="X:\D_Curriculum_Services\B_P-12_Resources\2017 Numeracy\Workshop 5 - Fractional thinking\Easygenerator\Images\String chicke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3486" y="3212976"/>
            <a:ext cx="7792374" cy="1698172"/>
          </a:xfrm>
          <a:prstGeom prst="rect">
            <a:avLst/>
          </a:prstGeom>
          <a:noFill/>
          <a:ln>
            <a:solidFill>
              <a:schemeClr val="bg2"/>
            </a:solidFill>
          </a:ln>
          <a:effectLst>
            <a:outerShdw blurRad="50800" dist="38100" dir="2700000" algn="tl" rotWithShape="0">
              <a:schemeClr val="bg2">
                <a:alpha val="40000"/>
              </a:scheme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11560" y="3140968"/>
            <a:ext cx="432048" cy="576064"/>
            <a:chOff x="611560" y="3789040"/>
            <a:chExt cx="432048" cy="576064"/>
          </a:xfrm>
        </p:grpSpPr>
        <p:sp>
          <p:nvSpPr>
            <p:cNvPr id="5" name="Rounded Rectangle 4"/>
            <p:cNvSpPr/>
            <p:nvPr/>
          </p:nvSpPr>
          <p:spPr bwMode="auto">
            <a:xfrm>
              <a:off x="611560" y="3789040"/>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6" name="TextBox 5"/>
            <p:cNvSpPr txBox="1"/>
            <p:nvPr/>
          </p:nvSpPr>
          <p:spPr>
            <a:xfrm>
              <a:off x="647564" y="3831431"/>
              <a:ext cx="360040" cy="461665"/>
            </a:xfrm>
            <a:prstGeom prst="rect">
              <a:avLst/>
            </a:prstGeom>
            <a:noFill/>
          </p:spPr>
          <p:txBody>
            <a:bodyPr wrap="square" rtlCol="0">
              <a:spAutoFit/>
            </a:bodyPr>
            <a:lstStyle/>
            <a:p>
              <a:r>
                <a:rPr lang="en-AU" sz="2400" dirty="0"/>
                <a:t>0</a:t>
              </a:r>
            </a:p>
          </p:txBody>
        </p:sp>
      </p:grpSp>
      <p:grpSp>
        <p:nvGrpSpPr>
          <p:cNvPr id="29" name="Group 28"/>
          <p:cNvGrpSpPr/>
          <p:nvPr/>
        </p:nvGrpSpPr>
        <p:grpSpPr>
          <a:xfrm>
            <a:off x="8316416" y="3140968"/>
            <a:ext cx="432048" cy="576064"/>
            <a:chOff x="8316416" y="3861048"/>
            <a:chExt cx="432048" cy="576064"/>
          </a:xfrm>
        </p:grpSpPr>
        <p:sp>
          <p:nvSpPr>
            <p:cNvPr id="10" name="Rounded Rectangle 9"/>
            <p:cNvSpPr/>
            <p:nvPr/>
          </p:nvSpPr>
          <p:spPr bwMode="auto">
            <a:xfrm>
              <a:off x="8316416" y="386104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TextBox 10"/>
            <p:cNvSpPr txBox="1"/>
            <p:nvPr/>
          </p:nvSpPr>
          <p:spPr>
            <a:xfrm>
              <a:off x="8352420" y="3903439"/>
              <a:ext cx="360040" cy="461665"/>
            </a:xfrm>
            <a:prstGeom prst="rect">
              <a:avLst/>
            </a:prstGeom>
            <a:noFill/>
          </p:spPr>
          <p:txBody>
            <a:bodyPr wrap="square" rtlCol="0">
              <a:spAutoFit/>
            </a:bodyPr>
            <a:lstStyle/>
            <a:p>
              <a:r>
                <a:rPr lang="en-AU" sz="2400" dirty="0"/>
                <a:t>1</a:t>
              </a:r>
            </a:p>
          </p:txBody>
        </p:sp>
      </p:grpSp>
      <p:sp>
        <p:nvSpPr>
          <p:cNvPr id="67" name="TextBox 66"/>
          <p:cNvSpPr txBox="1"/>
          <p:nvPr/>
        </p:nvSpPr>
        <p:spPr>
          <a:xfrm>
            <a:off x="251520" y="927591"/>
            <a:ext cx="7974300" cy="1277273"/>
          </a:xfrm>
          <a:prstGeom prst="rect">
            <a:avLst/>
          </a:prstGeom>
          <a:noFill/>
        </p:spPr>
        <p:txBody>
          <a:bodyPr wrap="square" rtlCol="0">
            <a:spAutoFit/>
          </a:bodyPr>
          <a:lstStyle/>
          <a:p>
            <a:r>
              <a:rPr lang="en-AU" sz="2200" dirty="0"/>
              <a:t>Create an open number line with string and use markers to identify key points on the line.</a:t>
            </a:r>
          </a:p>
          <a:p>
            <a:r>
              <a:rPr lang="en-AU" sz="2200" dirty="0"/>
              <a:t>Label the end points of the number line.</a:t>
            </a:r>
          </a:p>
        </p:txBody>
      </p:sp>
      <p:sp>
        <p:nvSpPr>
          <p:cNvPr id="69" name="TextBox 68"/>
          <p:cNvSpPr txBox="1"/>
          <p:nvPr/>
        </p:nvSpPr>
        <p:spPr>
          <a:xfrm>
            <a:off x="323850" y="5211375"/>
            <a:ext cx="8784976" cy="769441"/>
          </a:xfrm>
          <a:prstGeom prst="rect">
            <a:avLst/>
          </a:prstGeom>
          <a:noFill/>
        </p:spPr>
        <p:txBody>
          <a:bodyPr wrap="square" rtlCol="0">
            <a:spAutoFit/>
          </a:bodyPr>
          <a:lstStyle/>
          <a:p>
            <a:r>
              <a:rPr lang="en-AU" sz="2200" b="1" dirty="0"/>
              <a:t>Ask:</a:t>
            </a:r>
            <a:r>
              <a:rPr lang="en-AU" sz="2200" dirty="0"/>
              <a:t> Can students correctly label the place where the chicken is standing?</a:t>
            </a:r>
          </a:p>
        </p:txBody>
      </p:sp>
    </p:spTree>
    <p:custDataLst>
      <p:tags r:id="rId1"/>
    </p:custDataLst>
    <p:extLst>
      <p:ext uri="{BB962C8B-B14F-4D97-AF65-F5344CB8AC3E}">
        <p14:creationId xmlns:p14="http://schemas.microsoft.com/office/powerpoint/2010/main" val="297676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Fractions beyond 1</a:t>
            </a:r>
          </a:p>
        </p:txBody>
      </p:sp>
      <p:pic>
        <p:nvPicPr>
          <p:cNvPr id="3074" name="Picture 2" descr="X:\D_Curriculum_Services\B_P-12_Resources\2017 Numeracy\Workshop 5 - Fractional thinking\Easygenerator\Images\String chicke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3486" y="3212976"/>
            <a:ext cx="7792374" cy="1698172"/>
          </a:xfrm>
          <a:prstGeom prst="rect">
            <a:avLst/>
          </a:prstGeom>
          <a:noFill/>
          <a:ln>
            <a:solidFill>
              <a:schemeClr val="bg2"/>
            </a:solidFill>
          </a:ln>
          <a:effectLst>
            <a:outerShdw blurRad="50800" dist="38100" dir="2700000" algn="tl" rotWithShape="0">
              <a:schemeClr val="bg2">
                <a:alpha val="40000"/>
              </a:scheme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11560" y="3140968"/>
            <a:ext cx="432048" cy="576064"/>
            <a:chOff x="611560" y="3789040"/>
            <a:chExt cx="432048" cy="576064"/>
          </a:xfrm>
        </p:grpSpPr>
        <p:sp>
          <p:nvSpPr>
            <p:cNvPr id="5" name="Rounded Rectangle 4"/>
            <p:cNvSpPr/>
            <p:nvPr/>
          </p:nvSpPr>
          <p:spPr bwMode="auto">
            <a:xfrm>
              <a:off x="611560" y="3789040"/>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6" name="TextBox 5"/>
            <p:cNvSpPr txBox="1"/>
            <p:nvPr/>
          </p:nvSpPr>
          <p:spPr>
            <a:xfrm>
              <a:off x="647564" y="3831431"/>
              <a:ext cx="360040" cy="461665"/>
            </a:xfrm>
            <a:prstGeom prst="rect">
              <a:avLst/>
            </a:prstGeom>
            <a:noFill/>
          </p:spPr>
          <p:txBody>
            <a:bodyPr wrap="square" rtlCol="0">
              <a:spAutoFit/>
            </a:bodyPr>
            <a:lstStyle/>
            <a:p>
              <a:r>
                <a:rPr lang="en-AU" sz="2400" dirty="0"/>
                <a:t>0</a:t>
              </a:r>
            </a:p>
          </p:txBody>
        </p:sp>
      </p:grpSp>
      <p:grpSp>
        <p:nvGrpSpPr>
          <p:cNvPr id="29" name="Group 28"/>
          <p:cNvGrpSpPr/>
          <p:nvPr/>
        </p:nvGrpSpPr>
        <p:grpSpPr>
          <a:xfrm>
            <a:off x="8316416" y="3140968"/>
            <a:ext cx="432048" cy="576064"/>
            <a:chOff x="8316416" y="3861048"/>
            <a:chExt cx="432048" cy="576064"/>
          </a:xfrm>
        </p:grpSpPr>
        <p:sp>
          <p:nvSpPr>
            <p:cNvPr id="10" name="Rounded Rectangle 9"/>
            <p:cNvSpPr/>
            <p:nvPr/>
          </p:nvSpPr>
          <p:spPr bwMode="auto">
            <a:xfrm>
              <a:off x="8316416" y="386104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TextBox 10"/>
            <p:cNvSpPr txBox="1"/>
            <p:nvPr/>
          </p:nvSpPr>
          <p:spPr>
            <a:xfrm>
              <a:off x="8352420" y="3903439"/>
              <a:ext cx="360040" cy="461665"/>
            </a:xfrm>
            <a:prstGeom prst="rect">
              <a:avLst/>
            </a:prstGeom>
            <a:noFill/>
          </p:spPr>
          <p:txBody>
            <a:bodyPr wrap="square" rtlCol="0">
              <a:spAutoFit/>
            </a:bodyPr>
            <a:lstStyle/>
            <a:p>
              <a:r>
                <a:rPr lang="en-AU" sz="2400" dirty="0"/>
                <a:t>1</a:t>
              </a:r>
            </a:p>
          </p:txBody>
        </p:sp>
      </p:grpSp>
      <p:grpSp>
        <p:nvGrpSpPr>
          <p:cNvPr id="4" name="Group 3"/>
          <p:cNvGrpSpPr/>
          <p:nvPr/>
        </p:nvGrpSpPr>
        <p:grpSpPr>
          <a:xfrm>
            <a:off x="4473649" y="2461455"/>
            <a:ext cx="432048" cy="610936"/>
            <a:chOff x="4731167" y="2458024"/>
            <a:chExt cx="432048" cy="610936"/>
          </a:xfrm>
        </p:grpSpPr>
        <p:grpSp>
          <p:nvGrpSpPr>
            <p:cNvPr id="14" name="Group 13"/>
            <p:cNvGrpSpPr/>
            <p:nvPr/>
          </p:nvGrpSpPr>
          <p:grpSpPr>
            <a:xfrm>
              <a:off x="4731167" y="2492896"/>
              <a:ext cx="432048" cy="576064"/>
              <a:chOff x="8468816" y="2420888"/>
              <a:chExt cx="432048" cy="576064"/>
            </a:xfrm>
          </p:grpSpPr>
          <p:sp>
            <p:nvSpPr>
              <p:cNvPr id="15" name="Rounded Rectangle 14"/>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6" name="TextBox 15"/>
              <p:cNvSpPr txBox="1"/>
              <p:nvPr/>
            </p:nvSpPr>
            <p:spPr>
              <a:xfrm>
                <a:off x="8504820" y="2463279"/>
                <a:ext cx="360040" cy="461665"/>
              </a:xfrm>
              <a:prstGeom prst="rect">
                <a:avLst/>
              </a:prstGeom>
              <a:noFill/>
            </p:spPr>
            <p:txBody>
              <a:bodyPr wrap="square" rtlCol="0">
                <a:spAutoFit/>
              </a:bodyPr>
              <a:lstStyle/>
              <a:p>
                <a:endParaRPr lang="en-AU" sz="2400" dirty="0"/>
              </a:p>
            </p:txBody>
          </p:sp>
        </p:grpSp>
        <mc:AlternateContent xmlns:mc="http://schemas.openxmlformats.org/markup-compatibility/2006" xmlns:a14="http://schemas.microsoft.com/office/drawing/2010/main">
          <mc:Choice Requires="a14">
            <p:sp>
              <p:nvSpPr>
                <p:cNvPr id="17" name="Rectangle 16"/>
                <p:cNvSpPr/>
                <p:nvPr/>
              </p:nvSpPr>
              <p:spPr>
                <a:xfrm>
                  <a:off x="4767171" y="2458024"/>
                  <a:ext cx="38664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AU" b="1" i="1">
                                <a:latin typeface="Cambria Math" panose="02040503050406030204" pitchFamily="18" charset="0"/>
                              </a:rPr>
                            </m:ctrlPr>
                          </m:fPr>
                          <m:num>
                            <m:r>
                              <a:rPr lang="en-AU" b="1" i="1">
                                <a:latin typeface="Cambria Math"/>
                              </a:rPr>
                              <m:t>𝟏</m:t>
                            </m:r>
                          </m:num>
                          <m:den>
                            <m:r>
                              <a:rPr lang="en-AU" b="1" i="1">
                                <a:latin typeface="Cambria Math"/>
                              </a:rPr>
                              <m:t>𝟐</m:t>
                            </m:r>
                          </m:den>
                        </m:f>
                      </m:oMath>
                    </m:oMathPara>
                  </a14:m>
                  <a:endParaRPr lang="en-AU" dirty="0"/>
                </a:p>
              </p:txBody>
            </p:sp>
          </mc:Choice>
          <mc:Fallback xmlns="">
            <p:sp>
              <p:nvSpPr>
                <p:cNvPr id="17" name="Rectangle 16"/>
                <p:cNvSpPr>
                  <a:spLocks noRot="1" noChangeAspect="1" noMove="1" noResize="1" noEditPoints="1" noAdjustHandles="1" noChangeArrowheads="1" noChangeShapeType="1" noTextEdit="1"/>
                </p:cNvSpPr>
                <p:nvPr/>
              </p:nvSpPr>
              <p:spPr>
                <a:xfrm>
                  <a:off x="4767171" y="2458024"/>
                  <a:ext cx="386644" cy="610936"/>
                </a:xfrm>
                <a:prstGeom prst="rect">
                  <a:avLst/>
                </a:prstGeom>
                <a:blipFill rotWithShape="1">
                  <a:blip r:embed="rId5"/>
                  <a:stretch>
                    <a:fillRect/>
                  </a:stretch>
                </a:blipFill>
              </p:spPr>
              <p:txBody>
                <a:bodyPr/>
                <a:lstStyle/>
                <a:p>
                  <a:r>
                    <a:rPr lang="en-AU">
                      <a:noFill/>
                    </a:rPr>
                    <a:t> </a:t>
                  </a:r>
                </a:p>
              </p:txBody>
            </p:sp>
          </mc:Fallback>
        </mc:AlternateContent>
      </p:grpSp>
      <p:sp>
        <p:nvSpPr>
          <p:cNvPr id="18" name="TextBox 17">
            <a:extLst>
              <a:ext uri="{FF2B5EF4-FFF2-40B4-BE49-F238E27FC236}">
                <a16:creationId xmlns:a16="http://schemas.microsoft.com/office/drawing/2014/main" id="{F00F4A98-70C5-48C7-BC7C-ADEBF4AD8AD3}"/>
              </a:ext>
            </a:extLst>
          </p:cNvPr>
          <p:cNvSpPr txBox="1"/>
          <p:nvPr/>
        </p:nvSpPr>
        <p:spPr>
          <a:xfrm>
            <a:off x="179512" y="1066831"/>
            <a:ext cx="8784976" cy="430887"/>
          </a:xfrm>
          <a:prstGeom prst="rect">
            <a:avLst/>
          </a:prstGeom>
          <a:noFill/>
        </p:spPr>
        <p:txBody>
          <a:bodyPr wrap="square" rtlCol="0">
            <a:spAutoFit/>
          </a:bodyPr>
          <a:lstStyle/>
          <a:p>
            <a:r>
              <a:rPr lang="en-AU" sz="2200" b="1" dirty="0"/>
              <a:t>Ask:</a:t>
            </a:r>
            <a:r>
              <a:rPr lang="en-AU" sz="2200" dirty="0"/>
              <a:t> Can students correctly label the other two markers on the line?</a:t>
            </a:r>
          </a:p>
        </p:txBody>
      </p:sp>
    </p:spTree>
    <p:custDataLst>
      <p:tags r:id="rId1"/>
    </p:custDataLst>
    <p:extLst>
      <p:ext uri="{BB962C8B-B14F-4D97-AF65-F5344CB8AC3E}">
        <p14:creationId xmlns:p14="http://schemas.microsoft.com/office/powerpoint/2010/main" val="3899121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Fractions beyond 1</a:t>
            </a:r>
          </a:p>
        </p:txBody>
      </p:sp>
      <p:pic>
        <p:nvPicPr>
          <p:cNvPr id="3074" name="Picture 2" descr="X:\D_Curriculum_Services\B_P-12_Resources\2017 Numeracy\Workshop 5 - Fractional thinking\Easygenerator\Images\String chicke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3486" y="3212976"/>
            <a:ext cx="7792374" cy="1698172"/>
          </a:xfrm>
          <a:prstGeom prst="rect">
            <a:avLst/>
          </a:prstGeom>
          <a:noFill/>
          <a:ln>
            <a:solidFill>
              <a:schemeClr val="bg2"/>
            </a:solidFill>
          </a:ln>
          <a:effectLst>
            <a:outerShdw blurRad="50800" dist="38100" dir="2700000" algn="tl" rotWithShape="0">
              <a:schemeClr val="bg2">
                <a:alpha val="40000"/>
              </a:scheme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11560" y="3140968"/>
            <a:ext cx="432048" cy="576064"/>
            <a:chOff x="611560" y="3789040"/>
            <a:chExt cx="432048" cy="576064"/>
          </a:xfrm>
        </p:grpSpPr>
        <p:sp>
          <p:nvSpPr>
            <p:cNvPr id="5" name="Rounded Rectangle 4"/>
            <p:cNvSpPr/>
            <p:nvPr/>
          </p:nvSpPr>
          <p:spPr bwMode="auto">
            <a:xfrm>
              <a:off x="611560" y="3789040"/>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6" name="TextBox 5"/>
            <p:cNvSpPr txBox="1"/>
            <p:nvPr/>
          </p:nvSpPr>
          <p:spPr>
            <a:xfrm>
              <a:off x="647564" y="3831431"/>
              <a:ext cx="360040" cy="461665"/>
            </a:xfrm>
            <a:prstGeom prst="rect">
              <a:avLst/>
            </a:prstGeom>
            <a:noFill/>
          </p:spPr>
          <p:txBody>
            <a:bodyPr wrap="square" rtlCol="0">
              <a:spAutoFit/>
            </a:bodyPr>
            <a:lstStyle/>
            <a:p>
              <a:r>
                <a:rPr lang="en-AU" sz="2400" dirty="0"/>
                <a:t>0</a:t>
              </a:r>
            </a:p>
          </p:txBody>
        </p:sp>
      </p:grpSp>
      <p:grpSp>
        <p:nvGrpSpPr>
          <p:cNvPr id="29" name="Group 28"/>
          <p:cNvGrpSpPr/>
          <p:nvPr/>
        </p:nvGrpSpPr>
        <p:grpSpPr>
          <a:xfrm>
            <a:off x="8316416" y="3140968"/>
            <a:ext cx="432048" cy="576064"/>
            <a:chOff x="8316416" y="3861048"/>
            <a:chExt cx="432048" cy="576064"/>
          </a:xfrm>
        </p:grpSpPr>
        <p:sp>
          <p:nvSpPr>
            <p:cNvPr id="10" name="Rounded Rectangle 9"/>
            <p:cNvSpPr/>
            <p:nvPr/>
          </p:nvSpPr>
          <p:spPr bwMode="auto">
            <a:xfrm>
              <a:off x="8316416" y="386104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TextBox 10"/>
            <p:cNvSpPr txBox="1"/>
            <p:nvPr/>
          </p:nvSpPr>
          <p:spPr>
            <a:xfrm>
              <a:off x="8352420" y="3903439"/>
              <a:ext cx="360040" cy="461665"/>
            </a:xfrm>
            <a:prstGeom prst="rect">
              <a:avLst/>
            </a:prstGeom>
            <a:noFill/>
          </p:spPr>
          <p:txBody>
            <a:bodyPr wrap="square" rtlCol="0">
              <a:spAutoFit/>
            </a:bodyPr>
            <a:lstStyle/>
            <a:p>
              <a:r>
                <a:rPr lang="en-AU" sz="2400" dirty="0"/>
                <a:t>1</a:t>
              </a:r>
            </a:p>
          </p:txBody>
        </p:sp>
      </p:grpSp>
      <p:grpSp>
        <p:nvGrpSpPr>
          <p:cNvPr id="4" name="Group 3"/>
          <p:cNvGrpSpPr/>
          <p:nvPr/>
        </p:nvGrpSpPr>
        <p:grpSpPr>
          <a:xfrm>
            <a:off x="4473649" y="2461455"/>
            <a:ext cx="432048" cy="610936"/>
            <a:chOff x="4731167" y="2458024"/>
            <a:chExt cx="432048" cy="610936"/>
          </a:xfrm>
        </p:grpSpPr>
        <p:grpSp>
          <p:nvGrpSpPr>
            <p:cNvPr id="14" name="Group 13"/>
            <p:cNvGrpSpPr/>
            <p:nvPr/>
          </p:nvGrpSpPr>
          <p:grpSpPr>
            <a:xfrm>
              <a:off x="4731167" y="2492896"/>
              <a:ext cx="432048" cy="576064"/>
              <a:chOff x="8468816" y="2420888"/>
              <a:chExt cx="432048" cy="576064"/>
            </a:xfrm>
          </p:grpSpPr>
          <p:sp>
            <p:nvSpPr>
              <p:cNvPr id="15" name="Rounded Rectangle 14"/>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6" name="TextBox 15"/>
              <p:cNvSpPr txBox="1"/>
              <p:nvPr/>
            </p:nvSpPr>
            <p:spPr>
              <a:xfrm>
                <a:off x="8504820" y="2463279"/>
                <a:ext cx="360040" cy="461665"/>
              </a:xfrm>
              <a:prstGeom prst="rect">
                <a:avLst/>
              </a:prstGeom>
              <a:noFill/>
            </p:spPr>
            <p:txBody>
              <a:bodyPr wrap="square" rtlCol="0">
                <a:spAutoFit/>
              </a:bodyPr>
              <a:lstStyle/>
              <a:p>
                <a:endParaRPr lang="en-AU" sz="2400" dirty="0"/>
              </a:p>
            </p:txBody>
          </p:sp>
        </p:grpSp>
        <mc:AlternateContent xmlns:mc="http://schemas.openxmlformats.org/markup-compatibility/2006" xmlns:a14="http://schemas.microsoft.com/office/drawing/2010/main">
          <mc:Choice Requires="a14">
            <p:sp>
              <p:nvSpPr>
                <p:cNvPr id="17" name="Rectangle 16"/>
                <p:cNvSpPr/>
                <p:nvPr/>
              </p:nvSpPr>
              <p:spPr>
                <a:xfrm>
                  <a:off x="4767171" y="2458024"/>
                  <a:ext cx="38664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AU" b="1" i="1">
                                <a:latin typeface="Cambria Math" panose="02040503050406030204" pitchFamily="18" charset="0"/>
                              </a:rPr>
                            </m:ctrlPr>
                          </m:fPr>
                          <m:num>
                            <m:r>
                              <a:rPr lang="en-AU" b="1" i="1">
                                <a:latin typeface="Cambria Math"/>
                              </a:rPr>
                              <m:t>𝟏</m:t>
                            </m:r>
                          </m:num>
                          <m:den>
                            <m:r>
                              <a:rPr lang="en-AU" b="1" i="1">
                                <a:latin typeface="Cambria Math"/>
                              </a:rPr>
                              <m:t>𝟐</m:t>
                            </m:r>
                          </m:den>
                        </m:f>
                      </m:oMath>
                    </m:oMathPara>
                  </a14:m>
                  <a:endParaRPr lang="en-AU" dirty="0"/>
                </a:p>
              </p:txBody>
            </p:sp>
          </mc:Choice>
          <mc:Fallback xmlns="">
            <p:sp>
              <p:nvSpPr>
                <p:cNvPr id="17" name="Rectangle 16"/>
                <p:cNvSpPr>
                  <a:spLocks noRot="1" noChangeAspect="1" noMove="1" noResize="1" noEditPoints="1" noAdjustHandles="1" noChangeArrowheads="1" noChangeShapeType="1" noTextEdit="1"/>
                </p:cNvSpPr>
                <p:nvPr/>
              </p:nvSpPr>
              <p:spPr>
                <a:xfrm>
                  <a:off x="4767171" y="2458024"/>
                  <a:ext cx="386644" cy="610936"/>
                </a:xfrm>
                <a:prstGeom prst="rect">
                  <a:avLst/>
                </a:prstGeom>
                <a:blipFill rotWithShape="1">
                  <a:blip r:embed="rId5"/>
                  <a:stretch>
                    <a:fillRect/>
                  </a:stretch>
                </a:blipFill>
              </p:spPr>
              <p:txBody>
                <a:bodyPr/>
                <a:lstStyle/>
                <a:p>
                  <a:r>
                    <a:rPr lang="en-AU">
                      <a:noFill/>
                    </a:rPr>
                    <a:t> </a:t>
                  </a:r>
                </a:p>
              </p:txBody>
            </p:sp>
          </mc:Fallback>
        </mc:AlternateContent>
      </p:grpSp>
      <p:grpSp>
        <p:nvGrpSpPr>
          <p:cNvPr id="7" name="Group 6"/>
          <p:cNvGrpSpPr/>
          <p:nvPr/>
        </p:nvGrpSpPr>
        <p:grpSpPr>
          <a:xfrm>
            <a:off x="2555776" y="2469924"/>
            <a:ext cx="432048" cy="610936"/>
            <a:chOff x="6372200" y="2610424"/>
            <a:chExt cx="432048" cy="610936"/>
          </a:xfrm>
        </p:grpSpPr>
        <p:grpSp>
          <p:nvGrpSpPr>
            <p:cNvPr id="18" name="Group 17"/>
            <p:cNvGrpSpPr/>
            <p:nvPr/>
          </p:nvGrpSpPr>
          <p:grpSpPr>
            <a:xfrm>
              <a:off x="6372200" y="2645296"/>
              <a:ext cx="432048" cy="576064"/>
              <a:chOff x="8468816" y="2420888"/>
              <a:chExt cx="432048" cy="576064"/>
            </a:xfrm>
          </p:grpSpPr>
          <p:sp>
            <p:nvSpPr>
              <p:cNvPr id="19" name="Rounded Rectangle 18"/>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0" name="TextBox 19"/>
              <p:cNvSpPr txBox="1"/>
              <p:nvPr/>
            </p:nvSpPr>
            <p:spPr>
              <a:xfrm>
                <a:off x="8504820" y="2463279"/>
                <a:ext cx="360040" cy="461665"/>
              </a:xfrm>
              <a:prstGeom prst="rect">
                <a:avLst/>
              </a:prstGeom>
              <a:noFill/>
            </p:spPr>
            <p:txBody>
              <a:bodyPr wrap="square" rtlCol="0">
                <a:spAutoFit/>
              </a:bodyPr>
              <a:lstStyle/>
              <a:p>
                <a:endParaRPr lang="en-AU" sz="2400" dirty="0"/>
              </a:p>
            </p:txBody>
          </p:sp>
        </p:grpSp>
        <mc:AlternateContent xmlns:mc="http://schemas.openxmlformats.org/markup-compatibility/2006" xmlns:a14="http://schemas.microsoft.com/office/drawing/2010/main">
          <mc:Choice Requires="a14">
            <p:sp>
              <p:nvSpPr>
                <p:cNvPr id="21" name="Rectangle 20"/>
                <p:cNvSpPr/>
                <p:nvPr/>
              </p:nvSpPr>
              <p:spPr>
                <a:xfrm>
                  <a:off x="6408204" y="2610424"/>
                  <a:ext cx="38664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1">
                                <a:latin typeface="Cambria Math"/>
                              </a:rPr>
                              <m:t>𝟏</m:t>
                            </m:r>
                          </m:num>
                          <m:den>
                            <m:r>
                              <a:rPr lang="en-AU" b="1" i="1" smtClean="0">
                                <a:latin typeface="Cambria Math"/>
                              </a:rPr>
                              <m:t>𝟒</m:t>
                            </m:r>
                          </m:den>
                        </m:f>
                      </m:oMath>
                    </m:oMathPara>
                  </a14:m>
                  <a:endParaRPr lang="en-AU" dirty="0"/>
                </a:p>
              </p:txBody>
            </p:sp>
          </mc:Choice>
          <mc:Fallback xmlns="">
            <p:sp>
              <p:nvSpPr>
                <p:cNvPr id="21" name="Rectangle 20"/>
                <p:cNvSpPr>
                  <a:spLocks noRot="1" noChangeAspect="1" noMove="1" noResize="1" noEditPoints="1" noAdjustHandles="1" noChangeArrowheads="1" noChangeShapeType="1" noTextEdit="1"/>
                </p:cNvSpPr>
                <p:nvPr/>
              </p:nvSpPr>
              <p:spPr>
                <a:xfrm>
                  <a:off x="6408204" y="2610424"/>
                  <a:ext cx="386644" cy="610936"/>
                </a:xfrm>
                <a:prstGeom prst="rect">
                  <a:avLst/>
                </a:prstGeom>
                <a:blipFill rotWithShape="1">
                  <a:blip r:embed="rId6"/>
                  <a:stretch>
                    <a:fillRect/>
                  </a:stretch>
                </a:blipFill>
              </p:spPr>
              <p:txBody>
                <a:bodyPr/>
                <a:lstStyle/>
                <a:p>
                  <a:r>
                    <a:rPr lang="en-AU">
                      <a:noFill/>
                    </a:rPr>
                    <a:t> </a:t>
                  </a:r>
                </a:p>
              </p:txBody>
            </p:sp>
          </mc:Fallback>
        </mc:AlternateContent>
      </p:grpSp>
      <p:grpSp>
        <p:nvGrpSpPr>
          <p:cNvPr id="27" name="Group 26"/>
          <p:cNvGrpSpPr/>
          <p:nvPr/>
        </p:nvGrpSpPr>
        <p:grpSpPr>
          <a:xfrm>
            <a:off x="6372200" y="2487360"/>
            <a:ext cx="432048" cy="610936"/>
            <a:chOff x="7452320" y="2762824"/>
            <a:chExt cx="432048" cy="610936"/>
          </a:xfrm>
        </p:grpSpPr>
        <p:grpSp>
          <p:nvGrpSpPr>
            <p:cNvPr id="23" name="Group 22"/>
            <p:cNvGrpSpPr/>
            <p:nvPr/>
          </p:nvGrpSpPr>
          <p:grpSpPr>
            <a:xfrm>
              <a:off x="7452320" y="2797696"/>
              <a:ext cx="432048" cy="576064"/>
              <a:chOff x="8468816" y="2420888"/>
              <a:chExt cx="432048" cy="576064"/>
            </a:xfrm>
          </p:grpSpPr>
          <p:sp>
            <p:nvSpPr>
              <p:cNvPr id="24" name="Rounded Rectangle 23"/>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5" name="TextBox 24"/>
              <p:cNvSpPr txBox="1"/>
              <p:nvPr/>
            </p:nvSpPr>
            <p:spPr>
              <a:xfrm>
                <a:off x="8504820" y="2463279"/>
                <a:ext cx="360040" cy="461665"/>
              </a:xfrm>
              <a:prstGeom prst="rect">
                <a:avLst/>
              </a:prstGeom>
              <a:noFill/>
            </p:spPr>
            <p:txBody>
              <a:bodyPr wrap="square" rtlCol="0">
                <a:spAutoFit/>
              </a:bodyPr>
              <a:lstStyle/>
              <a:p>
                <a:endParaRPr lang="en-AU" sz="2400" dirty="0"/>
              </a:p>
            </p:txBody>
          </p:sp>
        </p:grpSp>
        <mc:AlternateContent xmlns:mc="http://schemas.openxmlformats.org/markup-compatibility/2006" xmlns:a14="http://schemas.microsoft.com/office/drawing/2010/main">
          <mc:Choice Requires="a14">
            <p:sp>
              <p:nvSpPr>
                <p:cNvPr id="26" name="Rectangle 25"/>
                <p:cNvSpPr/>
                <p:nvPr/>
              </p:nvSpPr>
              <p:spPr>
                <a:xfrm>
                  <a:off x="7488324" y="2762824"/>
                  <a:ext cx="38664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AU" b="1" i="1" smtClean="0">
                                <a:latin typeface="Cambria Math" panose="02040503050406030204" pitchFamily="18" charset="0"/>
                              </a:rPr>
                            </m:ctrlPr>
                          </m:fPr>
                          <m:num>
                            <m:r>
                              <a:rPr lang="en-AU" b="1" i="1" smtClean="0">
                                <a:latin typeface="Cambria Math"/>
                              </a:rPr>
                              <m:t>𝟑</m:t>
                            </m:r>
                          </m:num>
                          <m:den>
                            <m:r>
                              <a:rPr lang="en-AU" b="1" i="1" smtClean="0">
                                <a:latin typeface="Cambria Math"/>
                              </a:rPr>
                              <m:t>𝟒</m:t>
                            </m:r>
                          </m:den>
                        </m:f>
                      </m:oMath>
                    </m:oMathPara>
                  </a14:m>
                  <a:endParaRPr lang="en-AU" dirty="0"/>
                </a:p>
              </p:txBody>
            </p:sp>
          </mc:Choice>
          <mc:Fallback xmlns="">
            <p:sp>
              <p:nvSpPr>
                <p:cNvPr id="26" name="Rectangle 25"/>
                <p:cNvSpPr>
                  <a:spLocks noRot="1" noChangeAspect="1" noMove="1" noResize="1" noEditPoints="1" noAdjustHandles="1" noChangeArrowheads="1" noChangeShapeType="1" noTextEdit="1"/>
                </p:cNvSpPr>
                <p:nvPr/>
              </p:nvSpPr>
              <p:spPr>
                <a:xfrm>
                  <a:off x="7488324" y="2762824"/>
                  <a:ext cx="386644" cy="610936"/>
                </a:xfrm>
                <a:prstGeom prst="rect">
                  <a:avLst/>
                </a:prstGeom>
                <a:blipFill rotWithShape="1">
                  <a:blip r:embed="rId7"/>
                  <a:stretch>
                    <a:fillRect/>
                  </a:stretch>
                </a:blipFill>
              </p:spPr>
              <p:txBody>
                <a:bodyPr/>
                <a:lstStyle/>
                <a:p>
                  <a:r>
                    <a:rPr lang="en-AU">
                      <a:noFill/>
                    </a:rPr>
                    <a:t> </a:t>
                  </a:r>
                </a:p>
              </p:txBody>
            </p:sp>
          </mc:Fallback>
        </mc:AlternateContent>
      </p:grpSp>
    </p:spTree>
    <p:custDataLst>
      <p:tags r:id="rId1"/>
    </p:custDataLst>
    <p:extLst>
      <p:ext uri="{BB962C8B-B14F-4D97-AF65-F5344CB8AC3E}">
        <p14:creationId xmlns:p14="http://schemas.microsoft.com/office/powerpoint/2010/main" val="121734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Before you begin</a:t>
            </a:r>
          </a:p>
        </p:txBody>
      </p:sp>
      <p:sp>
        <p:nvSpPr>
          <p:cNvPr id="3" name="Content Placeholder 2"/>
          <p:cNvSpPr>
            <a:spLocks noGrp="1"/>
          </p:cNvSpPr>
          <p:nvPr>
            <p:ph idx="1"/>
          </p:nvPr>
        </p:nvSpPr>
        <p:spPr>
          <a:xfrm>
            <a:off x="323849" y="4041053"/>
            <a:ext cx="5870274" cy="2052243"/>
          </a:xfrm>
        </p:spPr>
        <p:txBody>
          <a:bodyPr/>
          <a:lstStyle/>
          <a:p>
            <a:pPr marL="342900" indent="-342900">
              <a:lnSpc>
                <a:spcPct val="110000"/>
              </a:lnSpc>
              <a:spcBef>
                <a:spcPts val="2000"/>
              </a:spcBef>
              <a:spcAft>
                <a:spcPts val="600"/>
              </a:spcAft>
              <a:buFont typeface="Arial" panose="020B0604020202020204" pitchFamily="34" charset="0"/>
              <a:buChar char="•"/>
            </a:pPr>
            <a:r>
              <a:rPr lang="en-AU" sz="2200" dirty="0"/>
              <a:t>Access your version of the table </a:t>
            </a:r>
            <a:r>
              <a:rPr lang="en-AU" sz="2200" i="1" dirty="0"/>
              <a:t>Mathematical representations for </a:t>
            </a:r>
            <a:br>
              <a:rPr lang="en-AU" sz="2200" i="1" dirty="0"/>
            </a:br>
            <a:r>
              <a:rPr lang="en-AU" sz="2200" i="1" dirty="0"/>
              <a:t>fractional thinking</a:t>
            </a:r>
            <a:r>
              <a:rPr lang="en-AU" sz="2200" dirty="0"/>
              <a:t> and continue to add </a:t>
            </a:r>
            <a:br>
              <a:rPr lang="en-AU" sz="2200" dirty="0"/>
            </a:br>
            <a:r>
              <a:rPr lang="en-AU" sz="2200" dirty="0"/>
              <a:t>ideas for representing fractions as you </a:t>
            </a:r>
            <a:br>
              <a:rPr lang="en-AU" sz="2200" dirty="0"/>
            </a:br>
            <a:r>
              <a:rPr lang="en-AU" sz="2200" dirty="0"/>
              <a:t>work through this unit.</a:t>
            </a:r>
          </a:p>
        </p:txBody>
      </p:sp>
      <p:sp>
        <p:nvSpPr>
          <p:cNvPr id="6" name="Content Placeholder 2">
            <a:extLst>
              <a:ext uri="{FF2B5EF4-FFF2-40B4-BE49-F238E27FC236}">
                <a16:creationId xmlns:a16="http://schemas.microsoft.com/office/drawing/2014/main" id="{359EFCF5-7E28-4F88-9AC7-240A809D1905}"/>
              </a:ext>
            </a:extLst>
          </p:cNvPr>
          <p:cNvSpPr txBox="1">
            <a:spLocks/>
          </p:cNvSpPr>
          <p:nvPr/>
        </p:nvSpPr>
        <p:spPr bwMode="auto">
          <a:xfrm>
            <a:off x="291414" y="1222811"/>
            <a:ext cx="7632848" cy="205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lvl="0">
              <a:buFont typeface="Arial" panose="020B0604020202020204" pitchFamily="34" charset="0"/>
              <a:buChar char="•"/>
            </a:pPr>
            <a:r>
              <a:rPr lang="en-US" sz="2200" dirty="0"/>
              <a:t>Access your </a:t>
            </a:r>
            <a:r>
              <a:rPr lang="en-US" sz="2200" i="1" dirty="0"/>
              <a:t>Reflections on fractions</a:t>
            </a:r>
            <a:r>
              <a:rPr lang="en-US" sz="2200" dirty="0"/>
              <a:t> summary document</a:t>
            </a:r>
            <a:r>
              <a:rPr lang="en-AU" sz="2200" dirty="0"/>
              <a:t> and record your current understanding of</a:t>
            </a:r>
            <a:r>
              <a:rPr lang="en-AU" sz="2200" dirty="0">
                <a:solidFill>
                  <a:schemeClr val="tx1"/>
                </a:solidFill>
              </a:rPr>
              <a:t>: </a:t>
            </a:r>
          </a:p>
          <a:p>
            <a:pPr marL="0" lvl="0" indent="0"/>
            <a:endParaRPr lang="en-AU" sz="2400" dirty="0"/>
          </a:p>
          <a:p>
            <a:pPr marL="0" lvl="0" indent="0"/>
            <a:endParaRPr lang="en-AU" sz="2400" dirty="0"/>
          </a:p>
          <a:p>
            <a:pPr marL="0" lvl="0" indent="0"/>
            <a:br>
              <a:rPr lang="en-AU" sz="2200" dirty="0"/>
            </a:br>
            <a:r>
              <a:rPr lang="en-AU" sz="2200" dirty="0"/>
              <a:t>You can add to these initial ideas as you work through the content in this unit.</a:t>
            </a:r>
          </a:p>
        </p:txBody>
      </p:sp>
      <p:pic>
        <p:nvPicPr>
          <p:cNvPr id="7" name="Picture 6">
            <a:extLst>
              <a:ext uri="{FF2B5EF4-FFF2-40B4-BE49-F238E27FC236}">
                <a16:creationId xmlns:a16="http://schemas.microsoft.com/office/drawing/2014/main" id="{877C1349-5A27-4868-8BCA-16B1C04592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2272" y="4149080"/>
            <a:ext cx="2147671" cy="1518958"/>
          </a:xfrm>
          <a:prstGeom prst="rect">
            <a:avLst/>
          </a:prstGeom>
          <a:ln>
            <a:solidFill>
              <a:schemeClr val="bg2"/>
            </a:solidFill>
          </a:ln>
          <a:effectLst>
            <a:outerShdw blurRad="50800" dist="38100" dir="2700000" algn="tl" rotWithShape="0">
              <a:schemeClr val="bg2">
                <a:alpha val="40000"/>
              </a:schemeClr>
            </a:outerShdw>
          </a:effectLst>
        </p:spPr>
      </p:pic>
      <p:pic>
        <p:nvPicPr>
          <p:cNvPr id="8" name="Picture 7">
            <a:extLst>
              <a:ext uri="{FF2B5EF4-FFF2-40B4-BE49-F238E27FC236}">
                <a16:creationId xmlns:a16="http://schemas.microsoft.com/office/drawing/2014/main" id="{C9068450-72A6-4841-86F2-122DADD5130A}"/>
              </a:ext>
            </a:extLst>
          </p:cNvPr>
          <p:cNvPicPr>
            <a:picLocks noChangeAspect="1"/>
          </p:cNvPicPr>
          <p:nvPr/>
        </p:nvPicPr>
        <p:blipFill>
          <a:blip r:embed="rId5"/>
          <a:stretch>
            <a:fillRect/>
          </a:stretch>
        </p:blipFill>
        <p:spPr>
          <a:xfrm>
            <a:off x="7308304" y="152651"/>
            <a:ext cx="1249788" cy="1231499"/>
          </a:xfrm>
          <a:prstGeom prst="rect">
            <a:avLst/>
          </a:prstGeom>
        </p:spPr>
      </p:pic>
      <p:grpSp>
        <p:nvGrpSpPr>
          <p:cNvPr id="9" name="Group 8">
            <a:extLst>
              <a:ext uri="{FF2B5EF4-FFF2-40B4-BE49-F238E27FC236}">
                <a16:creationId xmlns:a16="http://schemas.microsoft.com/office/drawing/2014/main" id="{333AAF57-1AA7-4D57-AA9A-F204FB9C5BFA}"/>
              </a:ext>
            </a:extLst>
          </p:cNvPr>
          <p:cNvGrpSpPr/>
          <p:nvPr/>
        </p:nvGrpSpPr>
        <p:grpSpPr>
          <a:xfrm>
            <a:off x="660569" y="2066520"/>
            <a:ext cx="1535167" cy="1002440"/>
            <a:chOff x="5497421" y="1534690"/>
            <a:chExt cx="1709052" cy="1110884"/>
          </a:xfrm>
          <a:solidFill>
            <a:srgbClr val="21578A"/>
          </a:solidFill>
        </p:grpSpPr>
        <p:sp>
          <p:nvSpPr>
            <p:cNvPr id="10" name="Rectangle: Rounded Corners 9">
              <a:extLst>
                <a:ext uri="{FF2B5EF4-FFF2-40B4-BE49-F238E27FC236}">
                  <a16:creationId xmlns:a16="http://schemas.microsoft.com/office/drawing/2014/main" id="{DCDD5547-C9FE-4481-8644-F40D1230D3C1}"/>
                </a:ext>
              </a:extLst>
            </p:cNvPr>
            <p:cNvSpPr/>
            <p:nvPr/>
          </p:nvSpPr>
          <p:spPr>
            <a:xfrm>
              <a:off x="5497421" y="1534690"/>
              <a:ext cx="1709052" cy="1110884"/>
            </a:xfrm>
            <a:prstGeom prst="roundRect">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C16A4B7C-AC0C-4897-9BC6-8248BD707B6D}"/>
                </a:ext>
              </a:extLst>
            </p:cNvPr>
            <p:cNvSpPr txBox="1"/>
            <p:nvPr/>
          </p:nvSpPr>
          <p:spPr>
            <a:xfrm>
              <a:off x="5551650" y="1588919"/>
              <a:ext cx="1600594" cy="10024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600" kern="1200" dirty="0">
                  <a:solidFill>
                    <a:schemeClr val="bg1"/>
                  </a:solidFill>
                </a:rPr>
                <a:t>Introducing fraction number lines</a:t>
              </a:r>
            </a:p>
          </p:txBody>
        </p:sp>
      </p:grpSp>
      <p:grpSp>
        <p:nvGrpSpPr>
          <p:cNvPr id="12" name="Group 11">
            <a:extLst>
              <a:ext uri="{FF2B5EF4-FFF2-40B4-BE49-F238E27FC236}">
                <a16:creationId xmlns:a16="http://schemas.microsoft.com/office/drawing/2014/main" id="{4CE5161B-9F18-408D-B9AB-4EF30664963D}"/>
              </a:ext>
            </a:extLst>
          </p:cNvPr>
          <p:cNvGrpSpPr/>
          <p:nvPr/>
        </p:nvGrpSpPr>
        <p:grpSpPr>
          <a:xfrm>
            <a:off x="4716016" y="2060848"/>
            <a:ext cx="1535167" cy="1002440"/>
            <a:chOff x="4691719" y="4014384"/>
            <a:chExt cx="1709052" cy="1110884"/>
          </a:xfrm>
          <a:solidFill>
            <a:srgbClr val="99CC33"/>
          </a:solidFill>
        </p:grpSpPr>
        <p:sp>
          <p:nvSpPr>
            <p:cNvPr id="13" name="Rectangle: Rounded Corners 12">
              <a:extLst>
                <a:ext uri="{FF2B5EF4-FFF2-40B4-BE49-F238E27FC236}">
                  <a16:creationId xmlns:a16="http://schemas.microsoft.com/office/drawing/2014/main" id="{9DA67CE5-F5A4-41CE-9FDD-09676F3FF97E}"/>
                </a:ext>
              </a:extLst>
            </p:cNvPr>
            <p:cNvSpPr/>
            <p:nvPr/>
          </p:nvSpPr>
          <p:spPr>
            <a:xfrm>
              <a:off x="4691719" y="4014384"/>
              <a:ext cx="1709052" cy="1110884"/>
            </a:xfrm>
            <a:prstGeom prst="roundRect">
              <a:avLst/>
            </a:prstGeom>
            <a:grp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ectangle: Rounded Corners 6">
              <a:extLst>
                <a:ext uri="{FF2B5EF4-FFF2-40B4-BE49-F238E27FC236}">
                  <a16:creationId xmlns:a16="http://schemas.microsoft.com/office/drawing/2014/main" id="{FB342FA9-4E05-48FE-A025-4346E91B41BD}"/>
                </a:ext>
              </a:extLst>
            </p:cNvPr>
            <p:cNvSpPr txBox="1"/>
            <p:nvPr/>
          </p:nvSpPr>
          <p:spPr>
            <a:xfrm>
              <a:off x="4745948" y="4068613"/>
              <a:ext cx="1600594" cy="10024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600" kern="1200" dirty="0">
                  <a:solidFill>
                    <a:schemeClr val="bg1"/>
                  </a:solidFill>
                </a:rPr>
                <a:t>Counting by fractions</a:t>
              </a:r>
            </a:p>
          </p:txBody>
        </p:sp>
      </p:grpSp>
      <p:grpSp>
        <p:nvGrpSpPr>
          <p:cNvPr id="15" name="Group 14">
            <a:extLst>
              <a:ext uri="{FF2B5EF4-FFF2-40B4-BE49-F238E27FC236}">
                <a16:creationId xmlns:a16="http://schemas.microsoft.com/office/drawing/2014/main" id="{4C18BD0E-7844-4468-AA26-01AAE85307D3}"/>
              </a:ext>
            </a:extLst>
          </p:cNvPr>
          <p:cNvGrpSpPr/>
          <p:nvPr/>
        </p:nvGrpSpPr>
        <p:grpSpPr>
          <a:xfrm>
            <a:off x="2676793" y="2060848"/>
            <a:ext cx="1535167" cy="1002440"/>
            <a:chOff x="2084415" y="4014384"/>
            <a:chExt cx="1709052" cy="1110884"/>
          </a:xfrm>
          <a:solidFill>
            <a:srgbClr val="ED7A23"/>
          </a:solidFill>
        </p:grpSpPr>
        <p:sp>
          <p:nvSpPr>
            <p:cNvPr id="16" name="Rectangle: Rounded Corners 15">
              <a:extLst>
                <a:ext uri="{FF2B5EF4-FFF2-40B4-BE49-F238E27FC236}">
                  <a16:creationId xmlns:a16="http://schemas.microsoft.com/office/drawing/2014/main" id="{BF315A51-AA22-4BF1-B9FB-626F9833EAEE}"/>
                </a:ext>
              </a:extLst>
            </p:cNvPr>
            <p:cNvSpPr/>
            <p:nvPr/>
          </p:nvSpPr>
          <p:spPr>
            <a:xfrm>
              <a:off x="2084415" y="4014384"/>
              <a:ext cx="1709052" cy="1110884"/>
            </a:xfrm>
            <a:prstGeom prst="round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Rectangle: Rounded Corners 8">
              <a:extLst>
                <a:ext uri="{FF2B5EF4-FFF2-40B4-BE49-F238E27FC236}">
                  <a16:creationId xmlns:a16="http://schemas.microsoft.com/office/drawing/2014/main" id="{055C1332-5A2C-4DC1-A225-5F036A4FBDCC}"/>
                </a:ext>
              </a:extLst>
            </p:cNvPr>
            <p:cNvSpPr txBox="1"/>
            <p:nvPr/>
          </p:nvSpPr>
          <p:spPr>
            <a:xfrm>
              <a:off x="2138644" y="4068613"/>
              <a:ext cx="1600594" cy="10024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600" kern="1200" dirty="0">
                  <a:solidFill>
                    <a:schemeClr val="bg1"/>
                  </a:solidFill>
                </a:rPr>
                <a:t>Establishing referents for fractions</a:t>
              </a:r>
            </a:p>
          </p:txBody>
        </p:sp>
      </p:grpSp>
      <p:grpSp>
        <p:nvGrpSpPr>
          <p:cNvPr id="18" name="Group 17">
            <a:extLst>
              <a:ext uri="{FF2B5EF4-FFF2-40B4-BE49-F238E27FC236}">
                <a16:creationId xmlns:a16="http://schemas.microsoft.com/office/drawing/2014/main" id="{34892768-5846-4901-A0C7-6167C27761D1}"/>
              </a:ext>
            </a:extLst>
          </p:cNvPr>
          <p:cNvGrpSpPr/>
          <p:nvPr/>
        </p:nvGrpSpPr>
        <p:grpSpPr>
          <a:xfrm>
            <a:off x="6804248" y="2060848"/>
            <a:ext cx="1535167" cy="1002440"/>
            <a:chOff x="2084415" y="4014384"/>
            <a:chExt cx="1709052" cy="1110884"/>
          </a:xfrm>
          <a:solidFill>
            <a:srgbClr val="663399"/>
          </a:solidFill>
        </p:grpSpPr>
        <p:sp>
          <p:nvSpPr>
            <p:cNvPr id="19" name="Rectangle: Rounded Corners 18">
              <a:extLst>
                <a:ext uri="{FF2B5EF4-FFF2-40B4-BE49-F238E27FC236}">
                  <a16:creationId xmlns:a16="http://schemas.microsoft.com/office/drawing/2014/main" id="{D63A2669-5220-460A-BE0E-EC676527CA05}"/>
                </a:ext>
              </a:extLst>
            </p:cNvPr>
            <p:cNvSpPr/>
            <p:nvPr/>
          </p:nvSpPr>
          <p:spPr>
            <a:xfrm>
              <a:off x="2084415" y="4014384"/>
              <a:ext cx="1709052" cy="1110884"/>
            </a:xfrm>
            <a:prstGeom prst="round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Rectangle: Rounded Corners 8">
              <a:extLst>
                <a:ext uri="{FF2B5EF4-FFF2-40B4-BE49-F238E27FC236}">
                  <a16:creationId xmlns:a16="http://schemas.microsoft.com/office/drawing/2014/main" id="{6D40A8BB-FFD8-48A0-9DEF-C02EE01ADD9B}"/>
                </a:ext>
              </a:extLst>
            </p:cNvPr>
            <p:cNvSpPr txBox="1"/>
            <p:nvPr/>
          </p:nvSpPr>
          <p:spPr>
            <a:xfrm>
              <a:off x="2138645" y="4068614"/>
              <a:ext cx="1600594" cy="100242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600" dirty="0">
                  <a:solidFill>
                    <a:schemeClr val="bg1"/>
                  </a:solidFill>
                </a:rPr>
                <a:t>Enhancing understanding of equivalent fractions</a:t>
              </a:r>
            </a:p>
          </p:txBody>
        </p:sp>
      </p:grpSp>
    </p:spTree>
    <p:custDataLst>
      <p:tags r:id="rId1"/>
    </p:custDataLst>
    <p:extLst>
      <p:ext uri="{BB962C8B-B14F-4D97-AF65-F5344CB8AC3E}">
        <p14:creationId xmlns:p14="http://schemas.microsoft.com/office/powerpoint/2010/main" val="406075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X:\D_Curriculum_Services\B_P-12_Resources\2017 Numeracy\Workshop 5 - Fractional thinking\Easygenerator\Images\String chicken.jpg">
            <a:extLst>
              <a:ext uri="{FF2B5EF4-FFF2-40B4-BE49-F238E27FC236}">
                <a16:creationId xmlns:a16="http://schemas.microsoft.com/office/drawing/2014/main" id="{9328417B-CCDE-4E72-9584-5B3D0B04652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3486" y="3212976"/>
            <a:ext cx="7792374" cy="1698172"/>
          </a:xfrm>
          <a:prstGeom prst="rect">
            <a:avLst/>
          </a:prstGeom>
          <a:noFill/>
          <a:ln>
            <a:solidFill>
              <a:schemeClr val="bg2"/>
            </a:solidFill>
          </a:ln>
          <a:effectLst>
            <a:outerShdw blurRad="50800" dist="38100" dir="2700000" algn="tl" rotWithShape="0">
              <a:schemeClr val="bg2">
                <a:alpha val="40000"/>
              </a:scheme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Fractions beyond 1</a:t>
            </a:r>
          </a:p>
        </p:txBody>
      </p:sp>
      <p:grpSp>
        <p:nvGrpSpPr>
          <p:cNvPr id="28" name="Group 27"/>
          <p:cNvGrpSpPr/>
          <p:nvPr/>
        </p:nvGrpSpPr>
        <p:grpSpPr>
          <a:xfrm>
            <a:off x="611560" y="3140968"/>
            <a:ext cx="432048" cy="576064"/>
            <a:chOff x="611560" y="3789040"/>
            <a:chExt cx="432048" cy="576064"/>
          </a:xfrm>
        </p:grpSpPr>
        <p:sp>
          <p:nvSpPr>
            <p:cNvPr id="5" name="Rounded Rectangle 4"/>
            <p:cNvSpPr/>
            <p:nvPr/>
          </p:nvSpPr>
          <p:spPr bwMode="auto">
            <a:xfrm>
              <a:off x="611560" y="3789040"/>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6" name="TextBox 5"/>
            <p:cNvSpPr txBox="1"/>
            <p:nvPr/>
          </p:nvSpPr>
          <p:spPr>
            <a:xfrm>
              <a:off x="647564" y="3831431"/>
              <a:ext cx="360040" cy="461665"/>
            </a:xfrm>
            <a:prstGeom prst="rect">
              <a:avLst/>
            </a:prstGeom>
            <a:noFill/>
          </p:spPr>
          <p:txBody>
            <a:bodyPr wrap="square" rtlCol="0">
              <a:spAutoFit/>
            </a:bodyPr>
            <a:lstStyle/>
            <a:p>
              <a:r>
                <a:rPr lang="en-AU" sz="2400" dirty="0"/>
                <a:t>0</a:t>
              </a:r>
            </a:p>
          </p:txBody>
        </p:sp>
      </p:grpSp>
      <p:grpSp>
        <p:nvGrpSpPr>
          <p:cNvPr id="29" name="Group 28"/>
          <p:cNvGrpSpPr/>
          <p:nvPr/>
        </p:nvGrpSpPr>
        <p:grpSpPr>
          <a:xfrm>
            <a:off x="8316416" y="3140968"/>
            <a:ext cx="432048" cy="576064"/>
            <a:chOff x="8316416" y="3861048"/>
            <a:chExt cx="432048" cy="576064"/>
          </a:xfrm>
        </p:grpSpPr>
        <p:sp>
          <p:nvSpPr>
            <p:cNvPr id="10" name="Rounded Rectangle 9"/>
            <p:cNvSpPr/>
            <p:nvPr/>
          </p:nvSpPr>
          <p:spPr bwMode="auto">
            <a:xfrm>
              <a:off x="8316416" y="3861048"/>
              <a:ext cx="432048" cy="576064"/>
            </a:xfrm>
            <a:prstGeom prst="roundRect">
              <a:avLst/>
            </a:prstGeom>
            <a:solidFill>
              <a:srgbClr val="C8DDF2"/>
            </a:solidFill>
            <a:ln>
              <a:solidFill>
                <a:srgbClr val="5A9AD7"/>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TextBox 10"/>
            <p:cNvSpPr txBox="1"/>
            <p:nvPr/>
          </p:nvSpPr>
          <p:spPr>
            <a:xfrm>
              <a:off x="8352420" y="3903439"/>
              <a:ext cx="360040" cy="461665"/>
            </a:xfrm>
            <a:prstGeom prst="rect">
              <a:avLst/>
            </a:prstGeom>
            <a:noFill/>
          </p:spPr>
          <p:txBody>
            <a:bodyPr wrap="square" rtlCol="0">
              <a:spAutoFit/>
            </a:bodyPr>
            <a:lstStyle/>
            <a:p>
              <a:r>
                <a:rPr lang="en-AU" sz="2400" dirty="0"/>
                <a:t>1</a:t>
              </a:r>
            </a:p>
          </p:txBody>
        </p:sp>
      </p:grpSp>
      <p:grpSp>
        <p:nvGrpSpPr>
          <p:cNvPr id="3" name="Group 2"/>
          <p:cNvGrpSpPr/>
          <p:nvPr/>
        </p:nvGrpSpPr>
        <p:grpSpPr>
          <a:xfrm>
            <a:off x="8316416" y="3140968"/>
            <a:ext cx="432048" cy="576064"/>
            <a:chOff x="8468816" y="2420888"/>
            <a:chExt cx="432048" cy="576064"/>
          </a:xfrm>
        </p:grpSpPr>
        <p:sp>
          <p:nvSpPr>
            <p:cNvPr id="12" name="Rounded Rectangle 11"/>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3" name="TextBox 12"/>
            <p:cNvSpPr txBox="1"/>
            <p:nvPr/>
          </p:nvSpPr>
          <p:spPr>
            <a:xfrm>
              <a:off x="8504820" y="2463279"/>
              <a:ext cx="360040" cy="461665"/>
            </a:xfrm>
            <a:prstGeom prst="rect">
              <a:avLst/>
            </a:prstGeom>
            <a:noFill/>
          </p:spPr>
          <p:txBody>
            <a:bodyPr wrap="square" rtlCol="0">
              <a:spAutoFit/>
            </a:bodyPr>
            <a:lstStyle/>
            <a:p>
              <a:r>
                <a:rPr lang="en-AU" sz="2400" dirty="0"/>
                <a:t>2</a:t>
              </a:r>
            </a:p>
          </p:txBody>
        </p:sp>
      </p:grpSp>
      <p:sp>
        <p:nvSpPr>
          <p:cNvPr id="70" name="TextBox 69"/>
          <p:cNvSpPr txBox="1"/>
          <p:nvPr/>
        </p:nvSpPr>
        <p:spPr>
          <a:xfrm>
            <a:off x="323850" y="945805"/>
            <a:ext cx="7974300" cy="430887"/>
          </a:xfrm>
          <a:prstGeom prst="rect">
            <a:avLst/>
          </a:prstGeom>
          <a:noFill/>
        </p:spPr>
        <p:txBody>
          <a:bodyPr wrap="square" rtlCol="0">
            <a:spAutoFit/>
          </a:bodyPr>
          <a:lstStyle/>
          <a:p>
            <a:r>
              <a:rPr lang="en-AU" sz="2200" dirty="0"/>
              <a:t>What will it look like if we change the end point to 2?</a:t>
            </a:r>
          </a:p>
        </p:txBody>
      </p:sp>
      <p:sp>
        <p:nvSpPr>
          <p:cNvPr id="75" name="TextBox 74">
            <a:extLst>
              <a:ext uri="{FF2B5EF4-FFF2-40B4-BE49-F238E27FC236}">
                <a16:creationId xmlns:a16="http://schemas.microsoft.com/office/drawing/2014/main" id="{78B17949-46EA-4CB3-88FB-C484C60DB8FC}"/>
              </a:ext>
            </a:extLst>
          </p:cNvPr>
          <p:cNvSpPr txBox="1"/>
          <p:nvPr/>
        </p:nvSpPr>
        <p:spPr>
          <a:xfrm>
            <a:off x="2591780" y="2547187"/>
            <a:ext cx="360040" cy="461665"/>
          </a:xfrm>
          <a:prstGeom prst="rect">
            <a:avLst/>
          </a:prstGeom>
          <a:noFill/>
        </p:spPr>
        <p:txBody>
          <a:bodyPr wrap="square" rtlCol="0">
            <a:spAutoFit/>
          </a:bodyPr>
          <a:lstStyle/>
          <a:p>
            <a:endParaRPr lang="en-AU" sz="2400" dirty="0"/>
          </a:p>
        </p:txBody>
      </p:sp>
      <p:sp>
        <p:nvSpPr>
          <p:cNvPr id="16" name="TextBox 15">
            <a:extLst>
              <a:ext uri="{FF2B5EF4-FFF2-40B4-BE49-F238E27FC236}">
                <a16:creationId xmlns:a16="http://schemas.microsoft.com/office/drawing/2014/main" id="{F0272E9E-0BB2-44E3-9F39-D101D08D9FAE}"/>
              </a:ext>
            </a:extLst>
          </p:cNvPr>
          <p:cNvSpPr txBox="1"/>
          <p:nvPr/>
        </p:nvSpPr>
        <p:spPr>
          <a:xfrm>
            <a:off x="323528" y="1731408"/>
            <a:ext cx="7974300" cy="430887"/>
          </a:xfrm>
          <a:prstGeom prst="rect">
            <a:avLst/>
          </a:prstGeom>
          <a:noFill/>
        </p:spPr>
        <p:txBody>
          <a:bodyPr wrap="square" rtlCol="0">
            <a:spAutoFit/>
          </a:bodyPr>
          <a:lstStyle/>
          <a:p>
            <a:r>
              <a:rPr lang="en-AU" sz="2200" b="1" dirty="0"/>
              <a:t>Ask:</a:t>
            </a:r>
            <a:r>
              <a:rPr lang="en-AU" sz="2200" dirty="0"/>
              <a:t> Can students correctly label the markers on the line?</a:t>
            </a:r>
          </a:p>
        </p:txBody>
      </p:sp>
      <p:grpSp>
        <p:nvGrpSpPr>
          <p:cNvPr id="4" name="Group 3">
            <a:extLst>
              <a:ext uri="{FF2B5EF4-FFF2-40B4-BE49-F238E27FC236}">
                <a16:creationId xmlns:a16="http://schemas.microsoft.com/office/drawing/2014/main" id="{C09506ED-B359-4E50-9C2C-C9C5E3048578}"/>
              </a:ext>
            </a:extLst>
          </p:cNvPr>
          <p:cNvGrpSpPr/>
          <p:nvPr/>
        </p:nvGrpSpPr>
        <p:grpSpPr>
          <a:xfrm>
            <a:off x="2555776" y="2504796"/>
            <a:ext cx="432048" cy="576064"/>
            <a:chOff x="2555776" y="2504796"/>
            <a:chExt cx="432048" cy="576064"/>
          </a:xfrm>
        </p:grpSpPr>
        <p:grpSp>
          <p:nvGrpSpPr>
            <p:cNvPr id="23" name="Group 22">
              <a:extLst>
                <a:ext uri="{FF2B5EF4-FFF2-40B4-BE49-F238E27FC236}">
                  <a16:creationId xmlns:a16="http://schemas.microsoft.com/office/drawing/2014/main" id="{A93CD36D-3AF2-41AF-80E7-A8D3649E554A}"/>
                </a:ext>
              </a:extLst>
            </p:cNvPr>
            <p:cNvGrpSpPr/>
            <p:nvPr/>
          </p:nvGrpSpPr>
          <p:grpSpPr>
            <a:xfrm>
              <a:off x="2555776" y="2504796"/>
              <a:ext cx="432048" cy="576064"/>
              <a:chOff x="8468816" y="2420888"/>
              <a:chExt cx="432048" cy="576064"/>
            </a:xfrm>
          </p:grpSpPr>
          <p:sp>
            <p:nvSpPr>
              <p:cNvPr id="25" name="Rounded Rectangle 18">
                <a:extLst>
                  <a:ext uri="{FF2B5EF4-FFF2-40B4-BE49-F238E27FC236}">
                    <a16:creationId xmlns:a16="http://schemas.microsoft.com/office/drawing/2014/main" id="{00060D08-9EE0-4191-B89D-2B544F691DDD}"/>
                  </a:ext>
                </a:extLst>
              </p:cNvPr>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3F070C43-48C9-4D42-8338-21040B2A0EBB}"/>
                  </a:ext>
                </a:extLst>
              </p:cNvPr>
              <p:cNvSpPr txBox="1"/>
              <p:nvPr/>
            </p:nvSpPr>
            <p:spPr>
              <a:xfrm>
                <a:off x="8504820" y="2463279"/>
                <a:ext cx="360040" cy="461665"/>
              </a:xfrm>
              <a:prstGeom prst="rect">
                <a:avLst/>
              </a:prstGeom>
              <a:noFill/>
            </p:spPr>
            <p:txBody>
              <a:bodyPr wrap="square" rtlCol="0">
                <a:spAutoFit/>
              </a:bodyPr>
              <a:lstStyle/>
              <a:p>
                <a:endParaRPr lang="en-AU" sz="2400" dirty="0"/>
              </a:p>
            </p:txBody>
          </p:sp>
        </p:grpSp>
        <p:sp>
          <p:nvSpPr>
            <p:cNvPr id="51" name="TextBox 50">
              <a:extLst>
                <a:ext uri="{FF2B5EF4-FFF2-40B4-BE49-F238E27FC236}">
                  <a16:creationId xmlns:a16="http://schemas.microsoft.com/office/drawing/2014/main" id="{D9BAAC8A-70F8-42E3-998E-C8B5746A1EB6}"/>
                </a:ext>
              </a:extLst>
            </p:cNvPr>
            <p:cNvSpPr txBox="1"/>
            <p:nvPr/>
          </p:nvSpPr>
          <p:spPr>
            <a:xfrm>
              <a:off x="2609841" y="2575811"/>
              <a:ext cx="360040" cy="461665"/>
            </a:xfrm>
            <a:prstGeom prst="rect">
              <a:avLst/>
            </a:prstGeom>
            <a:noFill/>
          </p:spPr>
          <p:txBody>
            <a:bodyPr wrap="square" rtlCol="0">
              <a:spAutoFit/>
            </a:bodyPr>
            <a:lstStyle/>
            <a:p>
              <a:r>
                <a:rPr lang="en-AU" sz="2400" dirty="0"/>
                <a:t>?</a:t>
              </a:r>
            </a:p>
          </p:txBody>
        </p:sp>
      </p:grpSp>
      <p:grpSp>
        <p:nvGrpSpPr>
          <p:cNvPr id="8" name="Group 7">
            <a:extLst>
              <a:ext uri="{FF2B5EF4-FFF2-40B4-BE49-F238E27FC236}">
                <a16:creationId xmlns:a16="http://schemas.microsoft.com/office/drawing/2014/main" id="{EB2532AA-9D55-4CDC-9763-6857F920D2D5}"/>
              </a:ext>
            </a:extLst>
          </p:cNvPr>
          <p:cNvGrpSpPr/>
          <p:nvPr/>
        </p:nvGrpSpPr>
        <p:grpSpPr>
          <a:xfrm>
            <a:off x="6372200" y="2522232"/>
            <a:ext cx="432048" cy="576064"/>
            <a:chOff x="6372200" y="2522232"/>
            <a:chExt cx="432048" cy="576064"/>
          </a:xfrm>
        </p:grpSpPr>
        <p:grpSp>
          <p:nvGrpSpPr>
            <p:cNvPr id="30" name="Group 29">
              <a:extLst>
                <a:ext uri="{FF2B5EF4-FFF2-40B4-BE49-F238E27FC236}">
                  <a16:creationId xmlns:a16="http://schemas.microsoft.com/office/drawing/2014/main" id="{2AF6A789-0226-421E-B839-49A5B0E5C69F}"/>
                </a:ext>
              </a:extLst>
            </p:cNvPr>
            <p:cNvGrpSpPr/>
            <p:nvPr/>
          </p:nvGrpSpPr>
          <p:grpSpPr>
            <a:xfrm>
              <a:off x="6372200" y="2522232"/>
              <a:ext cx="432048" cy="576064"/>
              <a:chOff x="8468816" y="2420888"/>
              <a:chExt cx="432048" cy="576064"/>
            </a:xfrm>
          </p:grpSpPr>
          <p:sp>
            <p:nvSpPr>
              <p:cNvPr id="32" name="Rounded Rectangle 23">
                <a:extLst>
                  <a:ext uri="{FF2B5EF4-FFF2-40B4-BE49-F238E27FC236}">
                    <a16:creationId xmlns:a16="http://schemas.microsoft.com/office/drawing/2014/main" id="{8B22B6CB-9230-4FE3-808E-37B3ED77EC3B}"/>
                  </a:ext>
                </a:extLst>
              </p:cNvPr>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C602369A-E882-4E37-A02C-E8686F52C72F}"/>
                  </a:ext>
                </a:extLst>
              </p:cNvPr>
              <p:cNvSpPr txBox="1"/>
              <p:nvPr/>
            </p:nvSpPr>
            <p:spPr>
              <a:xfrm>
                <a:off x="8504820" y="2463279"/>
                <a:ext cx="360040" cy="461665"/>
              </a:xfrm>
              <a:prstGeom prst="rect">
                <a:avLst/>
              </a:prstGeom>
              <a:noFill/>
            </p:spPr>
            <p:txBody>
              <a:bodyPr wrap="square" rtlCol="0">
                <a:spAutoFit/>
              </a:bodyPr>
              <a:lstStyle/>
              <a:p>
                <a:endParaRPr lang="en-AU" sz="2400" dirty="0"/>
              </a:p>
            </p:txBody>
          </p:sp>
        </p:grpSp>
        <p:sp>
          <p:nvSpPr>
            <p:cNvPr id="52" name="TextBox 51">
              <a:extLst>
                <a:ext uri="{FF2B5EF4-FFF2-40B4-BE49-F238E27FC236}">
                  <a16:creationId xmlns:a16="http://schemas.microsoft.com/office/drawing/2014/main" id="{C83F8E7A-A051-46A6-89B1-88FEF85FD375}"/>
                </a:ext>
              </a:extLst>
            </p:cNvPr>
            <p:cNvSpPr txBox="1"/>
            <p:nvPr/>
          </p:nvSpPr>
          <p:spPr>
            <a:xfrm>
              <a:off x="6426803" y="2575811"/>
              <a:ext cx="360040" cy="461665"/>
            </a:xfrm>
            <a:prstGeom prst="rect">
              <a:avLst/>
            </a:prstGeom>
            <a:noFill/>
          </p:spPr>
          <p:txBody>
            <a:bodyPr wrap="square" rtlCol="0">
              <a:spAutoFit/>
            </a:bodyPr>
            <a:lstStyle/>
            <a:p>
              <a:r>
                <a:rPr lang="en-AU" sz="2400" dirty="0"/>
                <a:t>?</a:t>
              </a:r>
            </a:p>
          </p:txBody>
        </p:sp>
      </p:grpSp>
      <p:grpSp>
        <p:nvGrpSpPr>
          <p:cNvPr id="7" name="Group 6">
            <a:extLst>
              <a:ext uri="{FF2B5EF4-FFF2-40B4-BE49-F238E27FC236}">
                <a16:creationId xmlns:a16="http://schemas.microsoft.com/office/drawing/2014/main" id="{A99EF710-C993-4DC1-BCB8-C5F173466345}"/>
              </a:ext>
            </a:extLst>
          </p:cNvPr>
          <p:cNvGrpSpPr/>
          <p:nvPr/>
        </p:nvGrpSpPr>
        <p:grpSpPr>
          <a:xfrm>
            <a:off x="4473649" y="2496327"/>
            <a:ext cx="432048" cy="576064"/>
            <a:chOff x="4473649" y="2496327"/>
            <a:chExt cx="432048" cy="576064"/>
          </a:xfrm>
        </p:grpSpPr>
        <p:grpSp>
          <p:nvGrpSpPr>
            <p:cNvPr id="18" name="Group 17">
              <a:extLst>
                <a:ext uri="{FF2B5EF4-FFF2-40B4-BE49-F238E27FC236}">
                  <a16:creationId xmlns:a16="http://schemas.microsoft.com/office/drawing/2014/main" id="{1953588B-4965-4444-ACEA-08A9D1584246}"/>
                </a:ext>
              </a:extLst>
            </p:cNvPr>
            <p:cNvGrpSpPr/>
            <p:nvPr/>
          </p:nvGrpSpPr>
          <p:grpSpPr>
            <a:xfrm>
              <a:off x="4473649" y="2496327"/>
              <a:ext cx="432048" cy="576064"/>
              <a:chOff x="8468816" y="2420888"/>
              <a:chExt cx="432048" cy="576064"/>
            </a:xfrm>
          </p:grpSpPr>
          <p:sp>
            <p:nvSpPr>
              <p:cNvPr id="20" name="Rounded Rectangle 14">
                <a:extLst>
                  <a:ext uri="{FF2B5EF4-FFF2-40B4-BE49-F238E27FC236}">
                    <a16:creationId xmlns:a16="http://schemas.microsoft.com/office/drawing/2014/main" id="{74FF060D-F8AA-4783-946A-1D69441464BE}"/>
                  </a:ext>
                </a:extLst>
              </p:cNvPr>
              <p:cNvSpPr/>
              <p:nvPr/>
            </p:nvSpPr>
            <p:spPr bwMode="auto">
              <a:xfrm>
                <a:off x="8468816" y="2420888"/>
                <a:ext cx="432048" cy="576064"/>
              </a:xfrm>
              <a:prstGeom prst="roundRect">
                <a:avLst/>
              </a:prstGeom>
              <a:solidFill>
                <a:srgbClr val="C8DDF2"/>
              </a:solidFill>
              <a:ln>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A2082585-3A0F-4856-A439-1FFE2727A157}"/>
                  </a:ext>
                </a:extLst>
              </p:cNvPr>
              <p:cNvSpPr txBox="1"/>
              <p:nvPr/>
            </p:nvSpPr>
            <p:spPr>
              <a:xfrm>
                <a:off x="8504820" y="2463279"/>
                <a:ext cx="360040" cy="461665"/>
              </a:xfrm>
              <a:prstGeom prst="rect">
                <a:avLst/>
              </a:prstGeom>
              <a:noFill/>
            </p:spPr>
            <p:txBody>
              <a:bodyPr wrap="square" rtlCol="0">
                <a:spAutoFit/>
              </a:bodyPr>
              <a:lstStyle/>
              <a:p>
                <a:endParaRPr lang="en-AU" sz="2400" dirty="0"/>
              </a:p>
            </p:txBody>
          </p:sp>
        </p:grpSp>
        <p:sp>
          <p:nvSpPr>
            <p:cNvPr id="53" name="TextBox 52">
              <a:extLst>
                <a:ext uri="{FF2B5EF4-FFF2-40B4-BE49-F238E27FC236}">
                  <a16:creationId xmlns:a16="http://schemas.microsoft.com/office/drawing/2014/main" id="{6E352C36-E7DA-4278-B9FB-526640577253}"/>
                </a:ext>
              </a:extLst>
            </p:cNvPr>
            <p:cNvSpPr txBox="1"/>
            <p:nvPr/>
          </p:nvSpPr>
          <p:spPr>
            <a:xfrm>
              <a:off x="4526437" y="2552803"/>
              <a:ext cx="360040" cy="461665"/>
            </a:xfrm>
            <a:prstGeom prst="rect">
              <a:avLst/>
            </a:prstGeom>
            <a:noFill/>
          </p:spPr>
          <p:txBody>
            <a:bodyPr wrap="square" rtlCol="0">
              <a:spAutoFit/>
            </a:bodyPr>
            <a:lstStyle/>
            <a:p>
              <a:r>
                <a:rPr lang="en-AU" sz="2400" dirty="0"/>
                <a:t>?</a:t>
              </a:r>
            </a:p>
          </p:txBody>
        </p:sp>
      </p:grpSp>
    </p:spTree>
    <p:custDataLst>
      <p:tags r:id="rId1"/>
    </p:custDataLst>
    <p:extLst>
      <p:ext uri="{BB962C8B-B14F-4D97-AF65-F5344CB8AC3E}">
        <p14:creationId xmlns:p14="http://schemas.microsoft.com/office/powerpoint/2010/main" val="124555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3E383-80B1-438E-A29A-824AFB80C098}"/>
              </a:ext>
            </a:extLst>
          </p:cNvPr>
          <p:cNvSpPr>
            <a:spLocks noGrp="1"/>
          </p:cNvSpPr>
          <p:nvPr>
            <p:ph idx="1"/>
          </p:nvPr>
        </p:nvSpPr>
        <p:spPr>
          <a:xfrm>
            <a:off x="323850" y="986400"/>
            <a:ext cx="8485188" cy="1082085"/>
          </a:xfrm>
        </p:spPr>
        <p:txBody>
          <a:bodyPr/>
          <a:lstStyle/>
          <a:p>
            <a:pPr marL="0" indent="0"/>
            <a:r>
              <a:rPr lang="en-US" b="1" dirty="0">
                <a:solidFill>
                  <a:schemeClr val="bg1">
                    <a:lumMod val="50000"/>
                  </a:schemeClr>
                </a:solidFill>
              </a:rPr>
              <a:t>Provide opportunities to count in fractions and mixed numbers.</a:t>
            </a:r>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dirty="0"/>
          </a:p>
          <a:p>
            <a:pPr marL="0" indent="0">
              <a:spcBef>
                <a:spcPts val="0"/>
              </a:spcBef>
            </a:pPr>
            <a:r>
              <a:rPr lang="en-US" sz="2200" dirty="0"/>
              <a:t>Initially, use visual representations as a scaffold for counting and draw students’ attention to links between the two models of counting.</a:t>
            </a:r>
          </a:p>
          <a:p>
            <a:pPr marL="0" indent="0"/>
            <a:endParaRPr lang="en-US" dirty="0"/>
          </a:p>
          <a:p>
            <a:pPr marL="457200" indent="-457200">
              <a:buFont typeface="Arial" panose="020B0604020202020204" pitchFamily="34" charset="0"/>
              <a:buChar char="•"/>
            </a:pPr>
            <a:endParaRPr lang="en-US" sz="2400" dirty="0"/>
          </a:p>
          <a:p>
            <a:endParaRPr lang="en-US" dirty="0">
              <a:highlight>
                <a:srgbClr val="00FFFF"/>
              </a:highlight>
            </a:endParaRPr>
          </a:p>
          <a:p>
            <a:endParaRPr lang="en-US" dirty="0">
              <a:highlight>
                <a:srgbClr val="00FFFF"/>
              </a:highlight>
            </a:endParaRPr>
          </a:p>
          <a:p>
            <a:endParaRPr lang="en-US" dirty="0">
              <a:highlight>
                <a:srgbClr val="00FFFF"/>
              </a:highlight>
            </a:endParaRPr>
          </a:p>
          <a:p>
            <a:endParaRPr lang="en-US" dirty="0">
              <a:highlight>
                <a:srgbClr val="00FFFF"/>
              </a:highlight>
            </a:endParaRPr>
          </a:p>
          <a:p>
            <a:endParaRPr lang="en-US" dirty="0">
              <a:highlight>
                <a:srgbClr val="00FFFF"/>
              </a:highlight>
            </a:endParaRPr>
          </a:p>
          <a:p>
            <a:endParaRPr lang="en-US" dirty="0">
              <a:highlight>
                <a:srgbClr val="00FFFF"/>
              </a:highlight>
            </a:endParaRPr>
          </a:p>
          <a:p>
            <a:endParaRPr lang="en-US" dirty="0">
              <a:highlight>
                <a:srgbClr val="00FFFF"/>
              </a:highlight>
            </a:endParaRPr>
          </a:p>
          <a:p>
            <a:endParaRPr lang="en-US" dirty="0">
              <a:highlight>
                <a:srgbClr val="00FFFF"/>
              </a:highlight>
            </a:endParaRPr>
          </a:p>
        </p:txBody>
      </p:sp>
      <p:pic>
        <p:nvPicPr>
          <p:cNvPr id="62" name="Picture 61">
            <a:extLst>
              <a:ext uri="{FF2B5EF4-FFF2-40B4-BE49-F238E27FC236}">
                <a16:creationId xmlns:a16="http://schemas.microsoft.com/office/drawing/2014/main" id="{9CF089F2-458E-4059-9739-166F969BD0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3623589"/>
            <a:ext cx="7841983" cy="813523"/>
          </a:xfrm>
          <a:prstGeom prst="rect">
            <a:avLst/>
          </a:prstGeom>
        </p:spPr>
      </p:pic>
      <p:sp>
        <p:nvSpPr>
          <p:cNvPr id="2" name="Title 1">
            <a:extLst>
              <a:ext uri="{FF2B5EF4-FFF2-40B4-BE49-F238E27FC236}">
                <a16:creationId xmlns:a16="http://schemas.microsoft.com/office/drawing/2014/main" id="{032B7116-3F86-4C27-821C-D749645AA722}"/>
              </a:ext>
            </a:extLst>
          </p:cNvPr>
          <p:cNvSpPr>
            <a:spLocks noGrp="1"/>
          </p:cNvSpPr>
          <p:nvPr>
            <p:ph type="title"/>
          </p:nvPr>
        </p:nvSpPr>
        <p:spPr/>
        <p:txBody>
          <a:bodyPr/>
          <a:lstStyle/>
          <a:p>
            <a:r>
              <a:rPr lang="en-AU" dirty="0"/>
              <a:t>Counting fractions beyond 1</a:t>
            </a:r>
          </a:p>
        </p:txBody>
      </p:sp>
      <p:grpSp>
        <p:nvGrpSpPr>
          <p:cNvPr id="17" name="Group 16">
            <a:extLst>
              <a:ext uri="{FF2B5EF4-FFF2-40B4-BE49-F238E27FC236}">
                <a16:creationId xmlns:a16="http://schemas.microsoft.com/office/drawing/2014/main" id="{B8810CA6-96BE-4C46-8DF0-BDCC9697CCCA}"/>
              </a:ext>
            </a:extLst>
          </p:cNvPr>
          <p:cNvGrpSpPr/>
          <p:nvPr/>
        </p:nvGrpSpPr>
        <p:grpSpPr>
          <a:xfrm>
            <a:off x="609463" y="2134222"/>
            <a:ext cx="7841983" cy="1325981"/>
            <a:chOff x="609463" y="2350246"/>
            <a:chExt cx="7841983" cy="1325981"/>
          </a:xfrm>
        </p:grpSpPr>
        <p:pic>
          <p:nvPicPr>
            <p:cNvPr id="20" name="Picture 19">
              <a:extLst>
                <a:ext uri="{FF2B5EF4-FFF2-40B4-BE49-F238E27FC236}">
                  <a16:creationId xmlns:a16="http://schemas.microsoft.com/office/drawing/2014/main" id="{1CC0DE1A-5FF8-4AD0-AD74-6182F241CA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463" y="2350246"/>
              <a:ext cx="7841983" cy="81352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443FB6-F9D5-4343-AAA2-02CB925D383D}"/>
                    </a:ext>
                  </a:extLst>
                </p:cNvPr>
                <p:cNvSpPr txBox="1"/>
                <p:nvPr/>
              </p:nvSpPr>
              <p:spPr>
                <a:xfrm>
                  <a:off x="2073010" y="3142126"/>
                  <a:ext cx="28216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21" name="TextBox 20">
                  <a:extLst>
                    <a:ext uri="{FF2B5EF4-FFF2-40B4-BE49-F238E27FC236}">
                      <a16:creationId xmlns:a16="http://schemas.microsoft.com/office/drawing/2014/main" id="{25443FB6-F9D5-4343-AAA2-02CB925D383D}"/>
                    </a:ext>
                  </a:extLst>
                </p:cNvPr>
                <p:cNvSpPr txBox="1">
                  <a:spLocks noRot="1" noChangeAspect="1" noMove="1" noResize="1" noEditPoints="1" noAdjustHandles="1" noChangeArrowheads="1" noChangeShapeType="1" noTextEdit="1"/>
                </p:cNvSpPr>
                <p:nvPr/>
              </p:nvSpPr>
              <p:spPr>
                <a:xfrm>
                  <a:off x="2073010" y="3142126"/>
                  <a:ext cx="282168" cy="495649"/>
                </a:xfrm>
                <a:prstGeom prst="rect">
                  <a:avLst/>
                </a:prstGeom>
                <a:blipFill>
                  <a:blip r:embed="rId4"/>
                  <a:stretch>
                    <a:fillRect b="-246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CD576AF-305A-4FC5-AF96-6E7D9CEE80AB}"/>
                    </a:ext>
                  </a:extLst>
                </p:cNvPr>
                <p:cNvSpPr txBox="1"/>
                <p:nvPr/>
              </p:nvSpPr>
              <p:spPr>
                <a:xfrm>
                  <a:off x="3138876" y="3130781"/>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𝟐</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22" name="TextBox 21">
                  <a:extLst>
                    <a:ext uri="{FF2B5EF4-FFF2-40B4-BE49-F238E27FC236}">
                      <a16:creationId xmlns:a16="http://schemas.microsoft.com/office/drawing/2014/main" id="{CCD576AF-305A-4FC5-AF96-6E7D9CEE80AB}"/>
                    </a:ext>
                  </a:extLst>
                </p:cNvPr>
                <p:cNvSpPr txBox="1">
                  <a:spLocks noRot="1" noChangeAspect="1" noMove="1" noResize="1" noEditPoints="1" noAdjustHandles="1" noChangeArrowheads="1" noChangeShapeType="1" noTextEdit="1"/>
                </p:cNvSpPr>
                <p:nvPr/>
              </p:nvSpPr>
              <p:spPr>
                <a:xfrm>
                  <a:off x="3138876" y="3130781"/>
                  <a:ext cx="483129" cy="514243"/>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42A14EA-32BE-4D43-B6C7-26795A5BEB2F}"/>
                    </a:ext>
                  </a:extLst>
                </p:cNvPr>
                <p:cNvSpPr txBox="1"/>
                <p:nvPr/>
              </p:nvSpPr>
              <p:spPr>
                <a:xfrm>
                  <a:off x="4306448" y="3161984"/>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𝟑</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23" name="TextBox 22">
                  <a:extLst>
                    <a:ext uri="{FF2B5EF4-FFF2-40B4-BE49-F238E27FC236}">
                      <a16:creationId xmlns:a16="http://schemas.microsoft.com/office/drawing/2014/main" id="{442A14EA-32BE-4D43-B6C7-26795A5BEB2F}"/>
                    </a:ext>
                  </a:extLst>
                </p:cNvPr>
                <p:cNvSpPr txBox="1">
                  <a:spLocks noRot="1" noChangeAspect="1" noMove="1" noResize="1" noEditPoints="1" noAdjustHandles="1" noChangeArrowheads="1" noChangeShapeType="1" noTextEdit="1"/>
                </p:cNvSpPr>
                <p:nvPr/>
              </p:nvSpPr>
              <p:spPr>
                <a:xfrm>
                  <a:off x="4306448" y="3161984"/>
                  <a:ext cx="483129" cy="514243"/>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A071DE7-B366-4521-84A1-36DF6A712F8A}"/>
                    </a:ext>
                  </a:extLst>
                </p:cNvPr>
                <p:cNvSpPr txBox="1"/>
                <p:nvPr/>
              </p:nvSpPr>
              <p:spPr>
                <a:xfrm>
                  <a:off x="5452201" y="3123532"/>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𝟒</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24" name="TextBox 23">
                  <a:extLst>
                    <a:ext uri="{FF2B5EF4-FFF2-40B4-BE49-F238E27FC236}">
                      <a16:creationId xmlns:a16="http://schemas.microsoft.com/office/drawing/2014/main" id="{AA071DE7-B366-4521-84A1-36DF6A712F8A}"/>
                    </a:ext>
                  </a:extLst>
                </p:cNvPr>
                <p:cNvSpPr txBox="1">
                  <a:spLocks noRot="1" noChangeAspect="1" noMove="1" noResize="1" noEditPoints="1" noAdjustHandles="1" noChangeArrowheads="1" noChangeShapeType="1" noTextEdit="1"/>
                </p:cNvSpPr>
                <p:nvPr/>
              </p:nvSpPr>
              <p:spPr>
                <a:xfrm>
                  <a:off x="5452201" y="3123532"/>
                  <a:ext cx="483129" cy="514243"/>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924279-2D3C-4B99-A31B-226D986B4FB7}"/>
                    </a:ext>
                  </a:extLst>
                </p:cNvPr>
                <p:cNvSpPr txBox="1"/>
                <p:nvPr/>
              </p:nvSpPr>
              <p:spPr>
                <a:xfrm>
                  <a:off x="6608797" y="3160822"/>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𝟓</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25" name="TextBox 24">
                  <a:extLst>
                    <a:ext uri="{FF2B5EF4-FFF2-40B4-BE49-F238E27FC236}">
                      <a16:creationId xmlns:a16="http://schemas.microsoft.com/office/drawing/2014/main" id="{21924279-2D3C-4B99-A31B-226D986B4FB7}"/>
                    </a:ext>
                  </a:extLst>
                </p:cNvPr>
                <p:cNvSpPr txBox="1">
                  <a:spLocks noRot="1" noChangeAspect="1" noMove="1" noResize="1" noEditPoints="1" noAdjustHandles="1" noChangeArrowheads="1" noChangeShapeType="1" noTextEdit="1"/>
                </p:cNvSpPr>
                <p:nvPr/>
              </p:nvSpPr>
              <p:spPr>
                <a:xfrm>
                  <a:off x="6608797" y="3160822"/>
                  <a:ext cx="483129" cy="514243"/>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B0A6A77-3A66-41CA-9FD3-90F57E3C5B0C}"/>
                    </a:ext>
                  </a:extLst>
                </p:cNvPr>
                <p:cNvSpPr txBox="1"/>
                <p:nvPr/>
              </p:nvSpPr>
              <p:spPr>
                <a:xfrm>
                  <a:off x="7765393" y="3160822"/>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𝟔</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26" name="TextBox 25">
                  <a:extLst>
                    <a:ext uri="{FF2B5EF4-FFF2-40B4-BE49-F238E27FC236}">
                      <a16:creationId xmlns:a16="http://schemas.microsoft.com/office/drawing/2014/main" id="{6B0A6A77-3A66-41CA-9FD3-90F57E3C5B0C}"/>
                    </a:ext>
                  </a:extLst>
                </p:cNvPr>
                <p:cNvSpPr txBox="1">
                  <a:spLocks noRot="1" noChangeAspect="1" noMove="1" noResize="1" noEditPoints="1" noAdjustHandles="1" noChangeArrowheads="1" noChangeShapeType="1" noTextEdit="1"/>
                </p:cNvSpPr>
                <p:nvPr/>
              </p:nvSpPr>
              <p:spPr>
                <a:xfrm>
                  <a:off x="7765393" y="3160822"/>
                  <a:ext cx="483129" cy="514243"/>
                </a:xfrm>
                <a:prstGeom prst="rect">
                  <a:avLst/>
                </a:prstGeom>
                <a:blipFill>
                  <a:blip r:embed="rId9"/>
                  <a:stretch>
                    <a:fillRect/>
                  </a:stretch>
                </a:blipFill>
              </p:spPr>
              <p:txBody>
                <a:bodyPr/>
                <a:lstStyle/>
                <a:p>
                  <a:r>
                    <a:rPr lang="en-AU">
                      <a:noFill/>
                    </a:rPr>
                    <a:t> </a:t>
                  </a:r>
                </a:p>
              </p:txBody>
            </p:sp>
          </mc:Fallback>
        </mc:AlternateContent>
        <p:sp>
          <p:nvSpPr>
            <p:cNvPr id="27" name="TextBox 26">
              <a:extLst>
                <a:ext uri="{FF2B5EF4-FFF2-40B4-BE49-F238E27FC236}">
                  <a16:creationId xmlns:a16="http://schemas.microsoft.com/office/drawing/2014/main" id="{DBB3A368-3BDF-4E71-BE5E-40502B0D3CBE}"/>
                </a:ext>
              </a:extLst>
            </p:cNvPr>
            <p:cNvSpPr txBox="1"/>
            <p:nvPr/>
          </p:nvSpPr>
          <p:spPr>
            <a:xfrm>
              <a:off x="870201" y="3216106"/>
              <a:ext cx="282168" cy="369332"/>
            </a:xfrm>
            <a:prstGeom prst="rect">
              <a:avLst/>
            </a:prstGeom>
            <a:noFill/>
          </p:spPr>
          <p:txBody>
            <a:bodyPr wrap="square" rtlCol="0">
              <a:spAutoFit/>
            </a:bodyPr>
            <a:lstStyle/>
            <a:p>
              <a:r>
                <a:rPr lang="en-US" dirty="0"/>
                <a:t>0</a:t>
              </a:r>
              <a:endParaRPr lang="en-AU" dirty="0"/>
            </a:p>
          </p:txBody>
        </p:sp>
      </p:grpSp>
      <p:grpSp>
        <p:nvGrpSpPr>
          <p:cNvPr id="54" name="Group 53">
            <a:extLst>
              <a:ext uri="{FF2B5EF4-FFF2-40B4-BE49-F238E27FC236}">
                <a16:creationId xmlns:a16="http://schemas.microsoft.com/office/drawing/2014/main" id="{02021D1B-4215-4601-9AF4-CECEC48CF6EE}"/>
              </a:ext>
            </a:extLst>
          </p:cNvPr>
          <p:cNvGrpSpPr/>
          <p:nvPr/>
        </p:nvGrpSpPr>
        <p:grpSpPr>
          <a:xfrm>
            <a:off x="870201" y="4458755"/>
            <a:ext cx="7378320" cy="525384"/>
            <a:chOff x="902955" y="4462556"/>
            <a:chExt cx="7378320" cy="525384"/>
          </a:xfrm>
        </p:grpSpPr>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A7263E1-4057-42AB-B504-8C191FCE77ED}"/>
                    </a:ext>
                  </a:extLst>
                </p:cNvPr>
                <p:cNvSpPr txBox="1"/>
                <p:nvPr/>
              </p:nvSpPr>
              <p:spPr>
                <a:xfrm>
                  <a:off x="2105764" y="4492291"/>
                  <a:ext cx="28216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46" name="TextBox 45">
                  <a:extLst>
                    <a:ext uri="{FF2B5EF4-FFF2-40B4-BE49-F238E27FC236}">
                      <a16:creationId xmlns:a16="http://schemas.microsoft.com/office/drawing/2014/main" id="{4A7263E1-4057-42AB-B504-8C191FCE77ED}"/>
                    </a:ext>
                  </a:extLst>
                </p:cNvPr>
                <p:cNvSpPr txBox="1">
                  <a:spLocks noRot="1" noChangeAspect="1" noMove="1" noResize="1" noEditPoints="1" noAdjustHandles="1" noChangeArrowheads="1" noChangeShapeType="1" noTextEdit="1"/>
                </p:cNvSpPr>
                <p:nvPr/>
              </p:nvSpPr>
              <p:spPr>
                <a:xfrm>
                  <a:off x="2105764" y="4492291"/>
                  <a:ext cx="282168" cy="495649"/>
                </a:xfrm>
                <a:prstGeom prst="rect">
                  <a:avLst/>
                </a:prstGeom>
                <a:blipFill>
                  <a:blip r:embed="rId10"/>
                  <a:stretch>
                    <a:fillRect b="-122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791EA66-D4D2-47D7-A4F0-79973E715682}"/>
                    </a:ext>
                  </a:extLst>
                </p:cNvPr>
                <p:cNvSpPr txBox="1"/>
                <p:nvPr/>
              </p:nvSpPr>
              <p:spPr>
                <a:xfrm>
                  <a:off x="3182362" y="4499828"/>
                  <a:ext cx="4831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oMath>
                    </m:oMathPara>
                  </a14:m>
                  <a:endParaRPr lang="en-US" b="1" dirty="0"/>
                </a:p>
              </p:txBody>
            </p:sp>
          </mc:Choice>
          <mc:Fallback xmlns="">
            <p:sp>
              <p:nvSpPr>
                <p:cNvPr id="47" name="TextBox 46">
                  <a:extLst>
                    <a:ext uri="{FF2B5EF4-FFF2-40B4-BE49-F238E27FC236}">
                      <a16:creationId xmlns:a16="http://schemas.microsoft.com/office/drawing/2014/main" id="{A791EA66-D4D2-47D7-A4F0-79973E715682}"/>
                    </a:ext>
                  </a:extLst>
                </p:cNvPr>
                <p:cNvSpPr txBox="1">
                  <a:spLocks noRot="1" noChangeAspect="1" noMove="1" noResize="1" noEditPoints="1" noAdjustHandles="1" noChangeArrowheads="1" noChangeShapeType="1" noTextEdit="1"/>
                </p:cNvSpPr>
                <p:nvPr/>
              </p:nvSpPr>
              <p:spPr>
                <a:xfrm>
                  <a:off x="3182362" y="4499828"/>
                  <a:ext cx="483129" cy="369332"/>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D0F953B-38A9-4E7E-94A3-D1CB0F825E45}"/>
                    </a:ext>
                  </a:extLst>
                </p:cNvPr>
                <p:cNvSpPr txBox="1"/>
                <p:nvPr/>
              </p:nvSpPr>
              <p:spPr>
                <a:xfrm>
                  <a:off x="4328115" y="4462556"/>
                  <a:ext cx="483129" cy="491096"/>
                </a:xfrm>
                <a:prstGeom prst="rect">
                  <a:avLst/>
                </a:prstGeom>
                <a:noFill/>
              </p:spPr>
              <p:txBody>
                <a:bodyPr wrap="square" rtlCol="0">
                  <a:spAutoFit/>
                </a:bodyPr>
                <a:lstStyle/>
                <a:p>
                  <a:r>
                    <a:rPr lang="en-US" b="1" dirty="0"/>
                    <a:t>1 </a:t>
                  </a:r>
                  <a14:m>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𝟏</m:t>
                          </m:r>
                        </m:num>
                        <m:den>
                          <m:r>
                            <a:rPr lang="en-US" b="1" i="0" smtClean="0">
                              <a:latin typeface="Cambria Math" panose="02040503050406030204" pitchFamily="18" charset="0"/>
                            </a:rPr>
                            <m:t>𝟐</m:t>
                          </m:r>
                        </m:den>
                      </m:f>
                    </m:oMath>
                  </a14:m>
                  <a:endParaRPr lang="en-US" b="1" dirty="0"/>
                </a:p>
              </p:txBody>
            </p:sp>
          </mc:Choice>
          <mc:Fallback xmlns="">
            <p:sp>
              <p:nvSpPr>
                <p:cNvPr id="48" name="TextBox 47">
                  <a:extLst>
                    <a:ext uri="{FF2B5EF4-FFF2-40B4-BE49-F238E27FC236}">
                      <a16:creationId xmlns:a16="http://schemas.microsoft.com/office/drawing/2014/main" id="{8D0F953B-38A9-4E7E-94A3-D1CB0F825E45}"/>
                    </a:ext>
                  </a:extLst>
                </p:cNvPr>
                <p:cNvSpPr txBox="1">
                  <a:spLocks noRot="1" noChangeAspect="1" noMove="1" noResize="1" noEditPoints="1" noAdjustHandles="1" noChangeArrowheads="1" noChangeShapeType="1" noTextEdit="1"/>
                </p:cNvSpPr>
                <p:nvPr/>
              </p:nvSpPr>
              <p:spPr>
                <a:xfrm>
                  <a:off x="4328115" y="4462556"/>
                  <a:ext cx="483129" cy="491096"/>
                </a:xfrm>
                <a:prstGeom prst="rect">
                  <a:avLst/>
                </a:prstGeom>
                <a:blipFill>
                  <a:blip r:embed="rId13"/>
                  <a:stretch>
                    <a:fillRect l="-11392" b="-6173"/>
                  </a:stretch>
                </a:blipFill>
              </p:spPr>
              <p:txBody>
                <a:bodyPr/>
                <a:lstStyle/>
                <a:p>
                  <a:r>
                    <a:rPr lang="en-AU">
                      <a:noFill/>
                    </a:rPr>
                    <a:t> </a:t>
                  </a:r>
                </a:p>
              </p:txBody>
            </p:sp>
          </mc:Fallback>
        </mc:AlternateContent>
        <p:sp>
          <p:nvSpPr>
            <p:cNvPr id="49" name="TextBox 48">
              <a:extLst>
                <a:ext uri="{FF2B5EF4-FFF2-40B4-BE49-F238E27FC236}">
                  <a16:creationId xmlns:a16="http://schemas.microsoft.com/office/drawing/2014/main" id="{E9337963-35DD-498C-8C49-52D05958D4A4}"/>
                </a:ext>
              </a:extLst>
            </p:cNvPr>
            <p:cNvSpPr txBox="1"/>
            <p:nvPr/>
          </p:nvSpPr>
          <p:spPr>
            <a:xfrm>
              <a:off x="5484955" y="4492291"/>
              <a:ext cx="483129" cy="369332"/>
            </a:xfrm>
            <a:prstGeom prst="rect">
              <a:avLst/>
            </a:prstGeom>
            <a:noFill/>
          </p:spPr>
          <p:txBody>
            <a:bodyPr wrap="square" rtlCol="0">
              <a:spAutoFit/>
            </a:bodyPr>
            <a:lstStyle/>
            <a:p>
              <a:pPr algn="ctr"/>
              <a:r>
                <a:rPr lang="en-US" b="1" dirty="0"/>
                <a:t>2</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92B0BD1-95E9-4333-B7EF-E9B1174DD23B}"/>
                    </a:ext>
                  </a:extLst>
                </p:cNvPr>
                <p:cNvSpPr txBox="1"/>
                <p:nvPr/>
              </p:nvSpPr>
              <p:spPr>
                <a:xfrm>
                  <a:off x="6641551" y="4462556"/>
                  <a:ext cx="483129" cy="491096"/>
                </a:xfrm>
                <a:prstGeom prst="rect">
                  <a:avLst/>
                </a:prstGeom>
                <a:noFill/>
              </p:spPr>
              <p:txBody>
                <a:bodyPr wrap="square" rtlCol="0">
                  <a:spAutoFit/>
                </a:bodyPr>
                <a:lstStyle/>
                <a:p>
                  <a:r>
                    <a:rPr lang="en-US" b="1" dirty="0"/>
                    <a:t>2 </a:t>
                  </a:r>
                  <a14:m>
                    <m:oMath xmlns:m="http://schemas.openxmlformats.org/officeDocument/2006/math">
                      <m:f>
                        <m:fPr>
                          <m:ctrlPr>
                            <a:rPr lang="en-US" b="1" i="1" smtClean="0">
                              <a:latin typeface="Cambria Math" panose="02040503050406030204" pitchFamily="18" charset="0"/>
                            </a:rPr>
                          </m:ctrlPr>
                        </m:fPr>
                        <m:num>
                          <m:r>
                            <a:rPr lang="en-US" b="1" i="0" smtClean="0">
                              <a:latin typeface="Cambria Math" panose="02040503050406030204" pitchFamily="18" charset="0"/>
                            </a:rPr>
                            <m:t>𝟏</m:t>
                          </m:r>
                        </m:num>
                        <m:den>
                          <m:r>
                            <a:rPr lang="en-US" b="1" i="0" smtClean="0">
                              <a:latin typeface="Cambria Math" panose="02040503050406030204" pitchFamily="18" charset="0"/>
                            </a:rPr>
                            <m:t>𝟐</m:t>
                          </m:r>
                        </m:den>
                      </m:f>
                    </m:oMath>
                  </a14:m>
                  <a:endParaRPr lang="en-US" b="1" dirty="0"/>
                </a:p>
              </p:txBody>
            </p:sp>
          </mc:Choice>
          <mc:Fallback xmlns="">
            <p:sp>
              <p:nvSpPr>
                <p:cNvPr id="50" name="TextBox 49">
                  <a:extLst>
                    <a:ext uri="{FF2B5EF4-FFF2-40B4-BE49-F238E27FC236}">
                      <a16:creationId xmlns:a16="http://schemas.microsoft.com/office/drawing/2014/main" id="{E92B0BD1-95E9-4333-B7EF-E9B1174DD23B}"/>
                    </a:ext>
                  </a:extLst>
                </p:cNvPr>
                <p:cNvSpPr txBox="1">
                  <a:spLocks noRot="1" noChangeAspect="1" noMove="1" noResize="1" noEditPoints="1" noAdjustHandles="1" noChangeArrowheads="1" noChangeShapeType="1" noTextEdit="1"/>
                </p:cNvSpPr>
                <p:nvPr/>
              </p:nvSpPr>
              <p:spPr>
                <a:xfrm>
                  <a:off x="6641551" y="4462556"/>
                  <a:ext cx="483129" cy="491096"/>
                </a:xfrm>
                <a:prstGeom prst="rect">
                  <a:avLst/>
                </a:prstGeom>
                <a:blipFill>
                  <a:blip r:embed="rId14"/>
                  <a:stretch>
                    <a:fillRect l="-10127" b="-6173"/>
                  </a:stretch>
                </a:blipFill>
              </p:spPr>
              <p:txBody>
                <a:bodyPr/>
                <a:lstStyle/>
                <a:p>
                  <a:r>
                    <a:rPr lang="en-AU">
                      <a:noFill/>
                    </a:rPr>
                    <a:t> </a:t>
                  </a:r>
                </a:p>
              </p:txBody>
            </p:sp>
          </mc:Fallback>
        </mc:AlternateContent>
        <p:sp>
          <p:nvSpPr>
            <p:cNvPr id="51" name="TextBox 50">
              <a:extLst>
                <a:ext uri="{FF2B5EF4-FFF2-40B4-BE49-F238E27FC236}">
                  <a16:creationId xmlns:a16="http://schemas.microsoft.com/office/drawing/2014/main" id="{4F633DB0-5D16-4400-B0FD-BA82AA3C3C77}"/>
                </a:ext>
              </a:extLst>
            </p:cNvPr>
            <p:cNvSpPr txBox="1"/>
            <p:nvPr/>
          </p:nvSpPr>
          <p:spPr>
            <a:xfrm>
              <a:off x="7798146" y="4463914"/>
              <a:ext cx="483129" cy="369332"/>
            </a:xfrm>
            <a:prstGeom prst="rect">
              <a:avLst/>
            </a:prstGeom>
            <a:noFill/>
          </p:spPr>
          <p:txBody>
            <a:bodyPr wrap="square" rtlCol="0">
              <a:spAutoFit/>
            </a:bodyPr>
            <a:lstStyle/>
            <a:p>
              <a:pPr algn="ctr"/>
              <a:r>
                <a:rPr lang="en-US" b="1" dirty="0"/>
                <a:t>3</a:t>
              </a:r>
            </a:p>
          </p:txBody>
        </p:sp>
        <p:sp>
          <p:nvSpPr>
            <p:cNvPr id="52" name="TextBox 51">
              <a:extLst>
                <a:ext uri="{FF2B5EF4-FFF2-40B4-BE49-F238E27FC236}">
                  <a16:creationId xmlns:a16="http://schemas.microsoft.com/office/drawing/2014/main" id="{45A4AEFB-679D-4817-9548-B2A45B2A9D7A}"/>
                </a:ext>
              </a:extLst>
            </p:cNvPr>
            <p:cNvSpPr txBox="1"/>
            <p:nvPr/>
          </p:nvSpPr>
          <p:spPr>
            <a:xfrm>
              <a:off x="902955" y="4515776"/>
              <a:ext cx="282168" cy="369332"/>
            </a:xfrm>
            <a:prstGeom prst="rect">
              <a:avLst/>
            </a:prstGeom>
            <a:noFill/>
          </p:spPr>
          <p:txBody>
            <a:bodyPr wrap="square" rtlCol="0">
              <a:spAutoFit/>
            </a:bodyPr>
            <a:lstStyle/>
            <a:p>
              <a:r>
                <a:rPr lang="en-US" dirty="0"/>
                <a:t>0</a:t>
              </a:r>
              <a:endParaRPr lang="en-AU" dirty="0"/>
            </a:p>
          </p:txBody>
        </p:sp>
      </p:grpSp>
    </p:spTree>
    <p:extLst>
      <p:ext uri="{BB962C8B-B14F-4D97-AF65-F5344CB8AC3E}">
        <p14:creationId xmlns:p14="http://schemas.microsoft.com/office/powerpoint/2010/main" val="2763887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Equivalent fractions</a:t>
            </a:r>
          </a:p>
        </p:txBody>
      </p:sp>
      <p:sp>
        <p:nvSpPr>
          <p:cNvPr id="3" name="Content Placeholder 2"/>
          <p:cNvSpPr>
            <a:spLocks noGrp="1"/>
          </p:cNvSpPr>
          <p:nvPr>
            <p:ph idx="1"/>
          </p:nvPr>
        </p:nvSpPr>
        <p:spPr>
          <a:xfrm>
            <a:off x="323850" y="986400"/>
            <a:ext cx="8485188" cy="2874648"/>
          </a:xfrm>
        </p:spPr>
        <p:txBody>
          <a:bodyPr/>
          <a:lstStyle/>
          <a:p>
            <a:pPr marL="0" indent="0"/>
            <a:r>
              <a:rPr lang="en-US" sz="2200" dirty="0"/>
              <a:t>Students can be taught fairly quickly to produce equivalent fractions by rote. However, learning by rote does not ensure understanding, so students may forget what they learnt just as easily.</a:t>
            </a:r>
          </a:p>
          <a:p>
            <a:pPr marL="0" indent="0"/>
            <a:endParaRPr lang="en-US" sz="1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D431AB-2178-48F9-8B92-E699A34E09CD}"/>
                  </a:ext>
                </a:extLst>
              </p:cNvPr>
              <p:cNvSpPr txBox="1"/>
              <p:nvPr/>
            </p:nvSpPr>
            <p:spPr>
              <a:xfrm>
                <a:off x="2627784" y="3645024"/>
                <a:ext cx="436337"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m:oMathPara>
                </a14:m>
                <a:endParaRPr lang="en-AU" sz="2400" b="1" i="1" dirty="0">
                  <a:latin typeface="Cambria Math"/>
                </a:endParaRPr>
              </a:p>
            </p:txBody>
          </p:sp>
        </mc:Choice>
        <mc:Fallback xmlns="">
          <p:sp>
            <p:nvSpPr>
              <p:cNvPr id="7" name="TextBox 6">
                <a:extLst>
                  <a:ext uri="{FF2B5EF4-FFF2-40B4-BE49-F238E27FC236}">
                    <a16:creationId xmlns:a16="http://schemas.microsoft.com/office/drawing/2014/main" id="{B7D431AB-2178-48F9-8B92-E699A34E09CD}"/>
                  </a:ext>
                </a:extLst>
              </p:cNvPr>
              <p:cNvSpPr txBox="1">
                <a:spLocks noRot="1" noChangeAspect="1" noMove="1" noResize="1" noEditPoints="1" noAdjustHandles="1" noChangeArrowheads="1" noChangeShapeType="1" noTextEdit="1"/>
              </p:cNvSpPr>
              <p:nvPr/>
            </p:nvSpPr>
            <p:spPr>
              <a:xfrm>
                <a:off x="2627784" y="3645024"/>
                <a:ext cx="436337" cy="783804"/>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E3137F3-579F-40AB-AF02-CBE642A30855}"/>
                  </a:ext>
                </a:extLst>
              </p:cNvPr>
              <p:cNvSpPr/>
              <p:nvPr/>
            </p:nvSpPr>
            <p:spPr>
              <a:xfrm>
                <a:off x="5423919" y="3645024"/>
                <a:ext cx="372217" cy="7838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400" b="1" i="1" smtClean="0">
                              <a:latin typeface="Cambria Math" panose="02040503050406030204" pitchFamily="18" charset="0"/>
                            </a:rPr>
                          </m:ctrlPr>
                        </m:fPr>
                        <m:num>
                          <m:r>
                            <a:rPr lang="en-US" sz="2400" b="1" i="1" smtClean="0">
                              <a:latin typeface="Cambria Math" panose="02040503050406030204" pitchFamily="18" charset="0"/>
                            </a:rPr>
                            <m:t>𝟐</m:t>
                          </m:r>
                        </m:num>
                        <m:den>
                          <m:r>
                            <a:rPr lang="en-US" sz="2400" b="1" i="1" smtClean="0">
                              <a:latin typeface="Cambria Math" panose="02040503050406030204" pitchFamily="18" charset="0"/>
                            </a:rPr>
                            <m:t>𝟒</m:t>
                          </m:r>
                        </m:den>
                      </m:f>
                    </m:oMath>
                  </m:oMathPara>
                </a14:m>
                <a:endParaRPr lang="en-AU" sz="2400" b="1" i="1" dirty="0">
                  <a:latin typeface="Cambria Math"/>
                </a:endParaRPr>
              </a:p>
            </p:txBody>
          </p:sp>
        </mc:Choice>
        <mc:Fallback xmlns="">
          <p:sp>
            <p:nvSpPr>
              <p:cNvPr id="8" name="Rectangle 7">
                <a:extLst>
                  <a:ext uri="{FF2B5EF4-FFF2-40B4-BE49-F238E27FC236}">
                    <a16:creationId xmlns:a16="http://schemas.microsoft.com/office/drawing/2014/main" id="{FE3137F3-579F-40AB-AF02-CBE642A30855}"/>
                  </a:ext>
                </a:extLst>
              </p:cNvPr>
              <p:cNvSpPr>
                <a:spLocks noRot="1" noChangeAspect="1" noMove="1" noResize="1" noEditPoints="1" noAdjustHandles="1" noChangeArrowheads="1" noChangeShapeType="1" noTextEdit="1"/>
              </p:cNvSpPr>
              <p:nvPr/>
            </p:nvSpPr>
            <p:spPr>
              <a:xfrm>
                <a:off x="5423919" y="3645024"/>
                <a:ext cx="372217" cy="783804"/>
              </a:xfrm>
              <a:prstGeom prst="rect">
                <a:avLst/>
              </a:prstGeom>
              <a:blipFill>
                <a:blip r:embed="rId5"/>
                <a:stretch>
                  <a:fillRect/>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28077187-B7C4-4FD8-BE8A-A726AE6CDC32}"/>
              </a:ext>
            </a:extLst>
          </p:cNvPr>
          <p:cNvSpPr txBox="1"/>
          <p:nvPr/>
        </p:nvSpPr>
        <p:spPr>
          <a:xfrm>
            <a:off x="3203848" y="3800658"/>
            <a:ext cx="2160240" cy="461665"/>
          </a:xfrm>
          <a:prstGeom prst="rect">
            <a:avLst/>
          </a:prstGeom>
          <a:noFill/>
        </p:spPr>
        <p:txBody>
          <a:bodyPr wrap="square" rtlCol="0">
            <a:spAutoFit/>
          </a:bodyPr>
          <a:lstStyle/>
          <a:p>
            <a:r>
              <a:rPr lang="en-AU" sz="2400" dirty="0"/>
              <a:t>is the same as</a:t>
            </a:r>
          </a:p>
        </p:txBody>
      </p:sp>
      <p:sp>
        <p:nvSpPr>
          <p:cNvPr id="5" name="Arrow: U-Turn 4">
            <a:extLst>
              <a:ext uri="{FF2B5EF4-FFF2-40B4-BE49-F238E27FC236}">
                <a16:creationId xmlns:a16="http://schemas.microsoft.com/office/drawing/2014/main" id="{F56D8BD4-DDA4-4F53-88EA-7961B92E92E4}"/>
              </a:ext>
            </a:extLst>
          </p:cNvPr>
          <p:cNvSpPr/>
          <p:nvPr/>
        </p:nvSpPr>
        <p:spPr bwMode="auto">
          <a:xfrm>
            <a:off x="2843808" y="3068960"/>
            <a:ext cx="2808312" cy="432048"/>
          </a:xfrm>
          <a:prstGeom prst="uturnArrow">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96EA3D41-A291-42B8-836C-5C63AA3E4568}"/>
              </a:ext>
            </a:extLst>
          </p:cNvPr>
          <p:cNvSpPr txBox="1"/>
          <p:nvPr/>
        </p:nvSpPr>
        <p:spPr>
          <a:xfrm>
            <a:off x="3635896" y="2636912"/>
            <a:ext cx="1152128" cy="369332"/>
          </a:xfrm>
          <a:prstGeom prst="rect">
            <a:avLst/>
          </a:prstGeom>
          <a:noFill/>
        </p:spPr>
        <p:txBody>
          <a:bodyPr wrap="square" rtlCol="0">
            <a:spAutoFit/>
          </a:bodyPr>
          <a:lstStyle/>
          <a:p>
            <a:pPr algn="ctr"/>
            <a:r>
              <a:rPr lang="en-AU" b="1" dirty="0"/>
              <a:t>× 2</a:t>
            </a:r>
          </a:p>
        </p:txBody>
      </p:sp>
      <p:sp>
        <p:nvSpPr>
          <p:cNvPr id="14" name="Arrow: U-Turn 13">
            <a:extLst>
              <a:ext uri="{FF2B5EF4-FFF2-40B4-BE49-F238E27FC236}">
                <a16:creationId xmlns:a16="http://schemas.microsoft.com/office/drawing/2014/main" id="{227832CA-C073-42B7-A53D-6BEB6404FFAE}"/>
              </a:ext>
            </a:extLst>
          </p:cNvPr>
          <p:cNvSpPr/>
          <p:nvPr/>
        </p:nvSpPr>
        <p:spPr bwMode="auto">
          <a:xfrm flipV="1">
            <a:off x="2843808" y="4653136"/>
            <a:ext cx="2808312" cy="432048"/>
          </a:xfrm>
          <a:prstGeom prst="uturnArrow">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443988A1-256C-4E1C-AC16-908E1CE8F414}"/>
              </a:ext>
            </a:extLst>
          </p:cNvPr>
          <p:cNvSpPr txBox="1"/>
          <p:nvPr/>
        </p:nvSpPr>
        <p:spPr>
          <a:xfrm>
            <a:off x="3635896" y="5229200"/>
            <a:ext cx="1152128" cy="369332"/>
          </a:xfrm>
          <a:prstGeom prst="rect">
            <a:avLst/>
          </a:prstGeom>
          <a:noFill/>
        </p:spPr>
        <p:txBody>
          <a:bodyPr wrap="square" rtlCol="0">
            <a:spAutoFit/>
          </a:bodyPr>
          <a:lstStyle/>
          <a:p>
            <a:pPr algn="ctr"/>
            <a:r>
              <a:rPr lang="en-AU" b="1" dirty="0"/>
              <a:t>× 2</a:t>
            </a:r>
          </a:p>
        </p:txBody>
      </p:sp>
    </p:spTree>
    <p:custDataLst>
      <p:tags r:id="rId1"/>
    </p:custDataLst>
    <p:extLst>
      <p:ext uri="{BB962C8B-B14F-4D97-AF65-F5344CB8AC3E}">
        <p14:creationId xmlns:p14="http://schemas.microsoft.com/office/powerpoint/2010/main" val="3395393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5823C0-362E-4653-83DB-55A9D1D28883}"/>
              </a:ext>
            </a:extLst>
          </p:cNvPr>
          <p:cNvSpPr>
            <a:spLocks noGrp="1"/>
          </p:cNvSpPr>
          <p:nvPr>
            <p:ph type="title"/>
          </p:nvPr>
        </p:nvSpPr>
        <p:spPr/>
        <p:txBody>
          <a:bodyPr/>
          <a:lstStyle/>
          <a:p>
            <a:r>
              <a:rPr lang="en-AU" dirty="0"/>
              <a:t>Equivalence</a:t>
            </a:r>
          </a:p>
        </p:txBody>
      </p:sp>
      <p:sp>
        <p:nvSpPr>
          <p:cNvPr id="6" name="Content Placeholder 5">
            <a:extLst>
              <a:ext uri="{FF2B5EF4-FFF2-40B4-BE49-F238E27FC236}">
                <a16:creationId xmlns:a16="http://schemas.microsoft.com/office/drawing/2014/main" id="{E0BA9560-37C0-4F00-ACD4-42058D390CB0}"/>
              </a:ext>
            </a:extLst>
          </p:cNvPr>
          <p:cNvSpPr>
            <a:spLocks noGrp="1"/>
          </p:cNvSpPr>
          <p:nvPr>
            <p:ph idx="1"/>
          </p:nvPr>
        </p:nvSpPr>
        <p:spPr/>
        <p:txBody>
          <a:bodyPr/>
          <a:lstStyle/>
          <a:p>
            <a:pPr marL="0" indent="0"/>
            <a:r>
              <a:rPr lang="en-US" sz="2200" dirty="0"/>
              <a:t>Compare counting patterns between related denominators to explore relationships and equivalence.</a:t>
            </a:r>
          </a:p>
          <a:p>
            <a:pPr marL="457200" indent="-457200">
              <a:buFont typeface="Arial" panose="020B0604020202020204" pitchFamily="34" charset="0"/>
              <a:buChar char="•"/>
            </a:pPr>
            <a:endParaRPr lang="en-AU" dirty="0">
              <a:highlight>
                <a:srgbClr val="FFFF00"/>
              </a:highlight>
            </a:endParaRPr>
          </a:p>
        </p:txBody>
      </p:sp>
      <p:grpSp>
        <p:nvGrpSpPr>
          <p:cNvPr id="31" name="Group 30">
            <a:extLst>
              <a:ext uri="{FF2B5EF4-FFF2-40B4-BE49-F238E27FC236}">
                <a16:creationId xmlns:a16="http://schemas.microsoft.com/office/drawing/2014/main" id="{7533A830-5CF7-4475-A324-B8E5E20D2197}"/>
              </a:ext>
            </a:extLst>
          </p:cNvPr>
          <p:cNvGrpSpPr/>
          <p:nvPr/>
        </p:nvGrpSpPr>
        <p:grpSpPr>
          <a:xfrm>
            <a:off x="539552" y="2420888"/>
            <a:ext cx="7895808" cy="1580508"/>
            <a:chOff x="585787" y="2352548"/>
            <a:chExt cx="7895808" cy="1580508"/>
          </a:xfrm>
        </p:grpSpPr>
        <p:pic>
          <p:nvPicPr>
            <p:cNvPr id="9" name="Picture 8">
              <a:extLst>
                <a:ext uri="{FF2B5EF4-FFF2-40B4-BE49-F238E27FC236}">
                  <a16:creationId xmlns:a16="http://schemas.microsoft.com/office/drawing/2014/main" id="{A75AB284-A1F3-4F9F-B61C-C0C020B73B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259" y="3646744"/>
              <a:ext cx="7889336" cy="286312"/>
            </a:xfrm>
            <a:prstGeom prst="rect">
              <a:avLst/>
            </a:prstGeom>
          </p:spPr>
        </p:pic>
        <p:pic>
          <p:nvPicPr>
            <p:cNvPr id="11" name="Picture 10">
              <a:extLst>
                <a:ext uri="{FF2B5EF4-FFF2-40B4-BE49-F238E27FC236}">
                  <a16:creationId xmlns:a16="http://schemas.microsoft.com/office/drawing/2014/main" id="{C3E558D3-FBDA-457F-95FC-B5D8C8FB09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5787" y="2352548"/>
              <a:ext cx="7889335" cy="808918"/>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6D6B082-BDA5-4682-A564-691AE2EA4072}"/>
                    </a:ext>
                  </a:extLst>
                </p:cNvPr>
                <p:cNvSpPr txBox="1"/>
                <p:nvPr/>
              </p:nvSpPr>
              <p:spPr>
                <a:xfrm>
                  <a:off x="2073010" y="3142126"/>
                  <a:ext cx="28216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2" name="TextBox 1">
                  <a:extLst>
                    <a:ext uri="{FF2B5EF4-FFF2-40B4-BE49-F238E27FC236}">
                      <a16:creationId xmlns:a16="http://schemas.microsoft.com/office/drawing/2014/main" id="{E6D6B082-BDA5-4682-A564-691AE2EA4072}"/>
                    </a:ext>
                  </a:extLst>
                </p:cNvPr>
                <p:cNvSpPr txBox="1">
                  <a:spLocks noRot="1" noChangeAspect="1" noMove="1" noResize="1" noEditPoints="1" noAdjustHandles="1" noChangeArrowheads="1" noChangeShapeType="1" noTextEdit="1"/>
                </p:cNvSpPr>
                <p:nvPr/>
              </p:nvSpPr>
              <p:spPr>
                <a:xfrm>
                  <a:off x="2073010" y="3142126"/>
                  <a:ext cx="282168" cy="495649"/>
                </a:xfrm>
                <a:prstGeom prst="rect">
                  <a:avLst/>
                </a:prstGeom>
                <a:blipFill>
                  <a:blip r:embed="rId5"/>
                  <a:stretch>
                    <a:fillRect b="-12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D9A2B4-324E-4A1E-8781-EE34AC660548}"/>
                    </a:ext>
                  </a:extLst>
                </p:cNvPr>
                <p:cNvSpPr txBox="1"/>
                <p:nvPr/>
              </p:nvSpPr>
              <p:spPr>
                <a:xfrm>
                  <a:off x="3138876" y="3130198"/>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𝟐</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12" name="TextBox 11">
                  <a:extLst>
                    <a:ext uri="{FF2B5EF4-FFF2-40B4-BE49-F238E27FC236}">
                      <a16:creationId xmlns:a16="http://schemas.microsoft.com/office/drawing/2014/main" id="{E5D9A2B4-324E-4A1E-8781-EE34AC660548}"/>
                    </a:ext>
                  </a:extLst>
                </p:cNvPr>
                <p:cNvSpPr txBox="1">
                  <a:spLocks noRot="1" noChangeAspect="1" noMove="1" noResize="1" noEditPoints="1" noAdjustHandles="1" noChangeArrowheads="1" noChangeShapeType="1" noTextEdit="1"/>
                </p:cNvSpPr>
                <p:nvPr/>
              </p:nvSpPr>
              <p:spPr>
                <a:xfrm>
                  <a:off x="3138876" y="3130198"/>
                  <a:ext cx="483129" cy="514243"/>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58C20D-EDEA-4D10-B7B5-C78957B0FCE6}"/>
                    </a:ext>
                  </a:extLst>
                </p:cNvPr>
                <p:cNvSpPr txBox="1"/>
                <p:nvPr/>
              </p:nvSpPr>
              <p:spPr>
                <a:xfrm>
                  <a:off x="4295362" y="3160199"/>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𝟑</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13" name="TextBox 12">
                  <a:extLst>
                    <a:ext uri="{FF2B5EF4-FFF2-40B4-BE49-F238E27FC236}">
                      <a16:creationId xmlns:a16="http://schemas.microsoft.com/office/drawing/2014/main" id="{9F58C20D-EDEA-4D10-B7B5-C78957B0FCE6}"/>
                    </a:ext>
                  </a:extLst>
                </p:cNvPr>
                <p:cNvSpPr txBox="1">
                  <a:spLocks noRot="1" noChangeAspect="1" noMove="1" noResize="1" noEditPoints="1" noAdjustHandles="1" noChangeArrowheads="1" noChangeShapeType="1" noTextEdit="1"/>
                </p:cNvSpPr>
                <p:nvPr/>
              </p:nvSpPr>
              <p:spPr>
                <a:xfrm>
                  <a:off x="4295362" y="3160199"/>
                  <a:ext cx="483129" cy="514243"/>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1BB97B4-CDA4-46A7-9211-BC96334E40BF}"/>
                    </a:ext>
                  </a:extLst>
                </p:cNvPr>
                <p:cNvSpPr txBox="1"/>
                <p:nvPr/>
              </p:nvSpPr>
              <p:spPr>
                <a:xfrm>
                  <a:off x="5474021" y="3123532"/>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𝟒</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14" name="TextBox 13">
                  <a:extLst>
                    <a:ext uri="{FF2B5EF4-FFF2-40B4-BE49-F238E27FC236}">
                      <a16:creationId xmlns:a16="http://schemas.microsoft.com/office/drawing/2014/main" id="{51BB97B4-CDA4-46A7-9211-BC96334E40BF}"/>
                    </a:ext>
                  </a:extLst>
                </p:cNvPr>
                <p:cNvSpPr txBox="1">
                  <a:spLocks noRot="1" noChangeAspect="1" noMove="1" noResize="1" noEditPoints="1" noAdjustHandles="1" noChangeArrowheads="1" noChangeShapeType="1" noTextEdit="1"/>
                </p:cNvSpPr>
                <p:nvPr/>
              </p:nvSpPr>
              <p:spPr>
                <a:xfrm>
                  <a:off x="5474021" y="3123532"/>
                  <a:ext cx="483129" cy="514243"/>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628CFE-00FD-4FE4-9152-0F3044888481}"/>
                    </a:ext>
                  </a:extLst>
                </p:cNvPr>
                <p:cNvSpPr txBox="1"/>
                <p:nvPr/>
              </p:nvSpPr>
              <p:spPr>
                <a:xfrm>
                  <a:off x="6616616" y="3160199"/>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𝟓</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15" name="TextBox 14">
                  <a:extLst>
                    <a:ext uri="{FF2B5EF4-FFF2-40B4-BE49-F238E27FC236}">
                      <a16:creationId xmlns:a16="http://schemas.microsoft.com/office/drawing/2014/main" id="{34628CFE-00FD-4FE4-9152-0F3044888481}"/>
                    </a:ext>
                  </a:extLst>
                </p:cNvPr>
                <p:cNvSpPr txBox="1">
                  <a:spLocks noRot="1" noChangeAspect="1" noMove="1" noResize="1" noEditPoints="1" noAdjustHandles="1" noChangeArrowheads="1" noChangeShapeType="1" noTextEdit="1"/>
                </p:cNvSpPr>
                <p:nvPr/>
              </p:nvSpPr>
              <p:spPr>
                <a:xfrm>
                  <a:off x="6616616" y="3160199"/>
                  <a:ext cx="483129" cy="514243"/>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DE9F4F-49C5-4506-8159-BF5D482D8AF0}"/>
                    </a:ext>
                  </a:extLst>
                </p:cNvPr>
                <p:cNvSpPr txBox="1"/>
                <p:nvPr/>
              </p:nvSpPr>
              <p:spPr>
                <a:xfrm>
                  <a:off x="7795275" y="3163768"/>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𝟔</m:t>
                            </m:r>
                          </m:num>
                          <m:den>
                            <m:r>
                              <a:rPr lang="en-US" sz="1400" b="1" i="0" smtClean="0">
                                <a:latin typeface="Cambria Math" panose="02040503050406030204" pitchFamily="18" charset="0"/>
                              </a:rPr>
                              <m:t>𝟐</m:t>
                            </m:r>
                          </m:den>
                        </m:f>
                      </m:oMath>
                    </m:oMathPara>
                  </a14:m>
                  <a:endParaRPr lang="en-US" sz="1400" b="1" dirty="0"/>
                </a:p>
              </p:txBody>
            </p:sp>
          </mc:Choice>
          <mc:Fallback xmlns="">
            <p:sp>
              <p:nvSpPr>
                <p:cNvPr id="16" name="TextBox 15">
                  <a:extLst>
                    <a:ext uri="{FF2B5EF4-FFF2-40B4-BE49-F238E27FC236}">
                      <a16:creationId xmlns:a16="http://schemas.microsoft.com/office/drawing/2014/main" id="{21DE9F4F-49C5-4506-8159-BF5D482D8AF0}"/>
                    </a:ext>
                  </a:extLst>
                </p:cNvPr>
                <p:cNvSpPr txBox="1">
                  <a:spLocks noRot="1" noChangeAspect="1" noMove="1" noResize="1" noEditPoints="1" noAdjustHandles="1" noChangeArrowheads="1" noChangeShapeType="1" noTextEdit="1"/>
                </p:cNvSpPr>
                <p:nvPr/>
              </p:nvSpPr>
              <p:spPr>
                <a:xfrm>
                  <a:off x="7795275" y="3163768"/>
                  <a:ext cx="483129" cy="514243"/>
                </a:xfrm>
                <a:prstGeom prst="rect">
                  <a:avLst/>
                </a:prstGeom>
                <a:blipFill>
                  <a:blip r:embed="rId10"/>
                  <a:stretch>
                    <a:fillRect/>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69E531F9-1E52-4171-88DE-8FE9FF74CE3B}"/>
                </a:ext>
              </a:extLst>
            </p:cNvPr>
            <p:cNvSpPr txBox="1"/>
            <p:nvPr/>
          </p:nvSpPr>
          <p:spPr>
            <a:xfrm>
              <a:off x="836646" y="3160199"/>
              <a:ext cx="282168" cy="369332"/>
            </a:xfrm>
            <a:prstGeom prst="rect">
              <a:avLst/>
            </a:prstGeom>
            <a:noFill/>
          </p:spPr>
          <p:txBody>
            <a:bodyPr wrap="square" rtlCol="0">
              <a:spAutoFit/>
            </a:bodyPr>
            <a:lstStyle/>
            <a:p>
              <a:r>
                <a:rPr lang="en-US" dirty="0"/>
                <a:t>0</a:t>
              </a:r>
              <a:endParaRPr lang="en-AU" dirty="0"/>
            </a:p>
          </p:txBody>
        </p:sp>
      </p:grpSp>
      <p:pic>
        <p:nvPicPr>
          <p:cNvPr id="32" name="Picture 31">
            <a:extLst>
              <a:ext uri="{FF2B5EF4-FFF2-40B4-BE49-F238E27FC236}">
                <a16:creationId xmlns:a16="http://schemas.microsoft.com/office/drawing/2014/main" id="{E831699F-751A-466E-9211-8E88DD7746D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90816" r="1043" b="432"/>
          <a:stretch/>
        </p:blipFill>
        <p:spPr>
          <a:xfrm>
            <a:off x="621776" y="5589240"/>
            <a:ext cx="7889336" cy="286312"/>
          </a:xfrm>
          <a:prstGeom prst="rect">
            <a:avLst/>
          </a:prstGeom>
        </p:spPr>
      </p:pic>
      <p:grpSp>
        <p:nvGrpSpPr>
          <p:cNvPr id="33" name="Group 32">
            <a:extLst>
              <a:ext uri="{FF2B5EF4-FFF2-40B4-BE49-F238E27FC236}">
                <a16:creationId xmlns:a16="http://schemas.microsoft.com/office/drawing/2014/main" id="{BF7F8E35-5885-4938-90A8-F0009A3EB950}"/>
              </a:ext>
            </a:extLst>
          </p:cNvPr>
          <p:cNvGrpSpPr/>
          <p:nvPr/>
        </p:nvGrpSpPr>
        <p:grpSpPr>
          <a:xfrm>
            <a:off x="571096" y="4870880"/>
            <a:ext cx="7889336" cy="567512"/>
            <a:chOff x="621776" y="5013176"/>
            <a:chExt cx="7889336" cy="934384"/>
          </a:xfrm>
        </p:grpSpPr>
        <p:sp>
          <p:nvSpPr>
            <p:cNvPr id="35" name="TextBox 34">
              <a:extLst>
                <a:ext uri="{FF2B5EF4-FFF2-40B4-BE49-F238E27FC236}">
                  <a16:creationId xmlns:a16="http://schemas.microsoft.com/office/drawing/2014/main" id="{BD185298-83E4-45E6-94B7-E5F7E31A4EC2}"/>
                </a:ext>
              </a:extLst>
            </p:cNvPr>
            <p:cNvSpPr txBox="1"/>
            <p:nvPr/>
          </p:nvSpPr>
          <p:spPr>
            <a:xfrm>
              <a:off x="882717" y="5013177"/>
              <a:ext cx="282168" cy="369332"/>
            </a:xfrm>
            <a:prstGeom prst="rect">
              <a:avLst/>
            </a:prstGeom>
            <a:noFill/>
          </p:spPr>
          <p:txBody>
            <a:bodyPr wrap="square" rtlCol="0">
              <a:spAutoFit/>
            </a:bodyPr>
            <a:lstStyle/>
            <a:p>
              <a:r>
                <a:rPr lang="en-US" dirty="0"/>
                <a:t>0</a:t>
              </a:r>
              <a:endParaRPr lang="en-AU"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9D52145-DA0F-42C5-9372-AFB849402607}"/>
                    </a:ext>
                  </a:extLst>
                </p:cNvPr>
                <p:cNvSpPr txBox="1"/>
                <p:nvPr/>
              </p:nvSpPr>
              <p:spPr>
                <a:xfrm>
                  <a:off x="1475476"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36" name="TextBox 35">
                  <a:extLst>
                    <a:ext uri="{FF2B5EF4-FFF2-40B4-BE49-F238E27FC236}">
                      <a16:creationId xmlns:a16="http://schemas.microsoft.com/office/drawing/2014/main" id="{49D52145-DA0F-42C5-9372-AFB849402607}"/>
                    </a:ext>
                  </a:extLst>
                </p:cNvPr>
                <p:cNvSpPr txBox="1">
                  <a:spLocks noRot="1" noChangeAspect="1" noMove="1" noResize="1" noEditPoints="1" noAdjustHandles="1" noChangeArrowheads="1" noChangeShapeType="1" noTextEdit="1"/>
                </p:cNvSpPr>
                <p:nvPr/>
              </p:nvSpPr>
              <p:spPr>
                <a:xfrm>
                  <a:off x="1475476" y="5031804"/>
                  <a:ext cx="282168" cy="514243"/>
                </a:xfrm>
                <a:prstGeom prst="rect">
                  <a:avLst/>
                </a:prstGeom>
                <a:blipFill>
                  <a:blip r:embed="rId12"/>
                  <a:stretch>
                    <a:fillRect b="-607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A688CA6-67E0-46DD-854A-DBF62E427D6C}"/>
                    </a:ext>
                  </a:extLst>
                </p:cNvPr>
                <p:cNvSpPr txBox="1"/>
                <p:nvPr/>
              </p:nvSpPr>
              <p:spPr>
                <a:xfrm>
                  <a:off x="7829929" y="5013176"/>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𝟏𝟐</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37" name="TextBox 36">
                  <a:extLst>
                    <a:ext uri="{FF2B5EF4-FFF2-40B4-BE49-F238E27FC236}">
                      <a16:creationId xmlns:a16="http://schemas.microsoft.com/office/drawing/2014/main" id="{1A688CA6-67E0-46DD-854A-DBF62E427D6C}"/>
                    </a:ext>
                  </a:extLst>
                </p:cNvPr>
                <p:cNvSpPr txBox="1">
                  <a:spLocks noRot="1" noChangeAspect="1" noMove="1" noResize="1" noEditPoints="1" noAdjustHandles="1" noChangeArrowheads="1" noChangeShapeType="1" noTextEdit="1"/>
                </p:cNvSpPr>
                <p:nvPr/>
              </p:nvSpPr>
              <p:spPr>
                <a:xfrm>
                  <a:off x="7829929" y="5013176"/>
                  <a:ext cx="282168" cy="514243"/>
                </a:xfrm>
                <a:prstGeom prst="rect">
                  <a:avLst/>
                </a:prstGeom>
                <a:blipFill>
                  <a:blip r:embed="rId13"/>
                  <a:stretch>
                    <a:fillRect r="-28261" b="-627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984A2C8-1A39-4204-94C5-AD5CA865FE61}"/>
                    </a:ext>
                  </a:extLst>
                </p:cNvPr>
                <p:cNvSpPr txBox="1"/>
                <p:nvPr/>
              </p:nvSpPr>
              <p:spPr>
                <a:xfrm>
                  <a:off x="7250905"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𝟏𝟏</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38" name="TextBox 37">
                  <a:extLst>
                    <a:ext uri="{FF2B5EF4-FFF2-40B4-BE49-F238E27FC236}">
                      <a16:creationId xmlns:a16="http://schemas.microsoft.com/office/drawing/2014/main" id="{8984A2C8-1A39-4204-94C5-AD5CA865FE61}"/>
                    </a:ext>
                  </a:extLst>
                </p:cNvPr>
                <p:cNvSpPr txBox="1">
                  <a:spLocks noRot="1" noChangeAspect="1" noMove="1" noResize="1" noEditPoints="1" noAdjustHandles="1" noChangeArrowheads="1" noChangeShapeType="1" noTextEdit="1"/>
                </p:cNvSpPr>
                <p:nvPr/>
              </p:nvSpPr>
              <p:spPr>
                <a:xfrm>
                  <a:off x="7250905" y="5031804"/>
                  <a:ext cx="282168" cy="514243"/>
                </a:xfrm>
                <a:prstGeom prst="rect">
                  <a:avLst/>
                </a:prstGeom>
                <a:blipFill>
                  <a:blip r:embed="rId14"/>
                  <a:stretch>
                    <a:fillRect r="-28261" b="-607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7DD0376-A8B4-48B9-8D12-FAC1D617D87E}"/>
                    </a:ext>
                  </a:extLst>
                </p:cNvPr>
                <p:cNvSpPr txBox="1"/>
                <p:nvPr/>
              </p:nvSpPr>
              <p:spPr>
                <a:xfrm>
                  <a:off x="2070551"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𝟐</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39" name="TextBox 38">
                  <a:extLst>
                    <a:ext uri="{FF2B5EF4-FFF2-40B4-BE49-F238E27FC236}">
                      <a16:creationId xmlns:a16="http://schemas.microsoft.com/office/drawing/2014/main" id="{87DD0376-A8B4-48B9-8D12-FAC1D617D87E}"/>
                    </a:ext>
                  </a:extLst>
                </p:cNvPr>
                <p:cNvSpPr txBox="1">
                  <a:spLocks noRot="1" noChangeAspect="1" noMove="1" noResize="1" noEditPoints="1" noAdjustHandles="1" noChangeArrowheads="1" noChangeShapeType="1" noTextEdit="1"/>
                </p:cNvSpPr>
                <p:nvPr/>
              </p:nvSpPr>
              <p:spPr>
                <a:xfrm>
                  <a:off x="2070551" y="5031804"/>
                  <a:ext cx="282168" cy="514243"/>
                </a:xfrm>
                <a:prstGeom prst="rect">
                  <a:avLst/>
                </a:prstGeom>
                <a:blipFill>
                  <a:blip r:embed="rId15"/>
                  <a:stretch>
                    <a:fillRect b="-607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EE27C2D-29C3-46C4-9F49-F1D2E7A729A2}"/>
                    </a:ext>
                  </a:extLst>
                </p:cNvPr>
                <p:cNvSpPr txBox="1"/>
                <p:nvPr/>
              </p:nvSpPr>
              <p:spPr>
                <a:xfrm>
                  <a:off x="2643671"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𝟑</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40" name="TextBox 39">
                  <a:extLst>
                    <a:ext uri="{FF2B5EF4-FFF2-40B4-BE49-F238E27FC236}">
                      <a16:creationId xmlns:a16="http://schemas.microsoft.com/office/drawing/2014/main" id="{7EE27C2D-29C3-46C4-9F49-F1D2E7A729A2}"/>
                    </a:ext>
                  </a:extLst>
                </p:cNvPr>
                <p:cNvSpPr txBox="1">
                  <a:spLocks noRot="1" noChangeAspect="1" noMove="1" noResize="1" noEditPoints="1" noAdjustHandles="1" noChangeArrowheads="1" noChangeShapeType="1" noTextEdit="1"/>
                </p:cNvSpPr>
                <p:nvPr/>
              </p:nvSpPr>
              <p:spPr>
                <a:xfrm>
                  <a:off x="2643671" y="5031804"/>
                  <a:ext cx="282168" cy="514243"/>
                </a:xfrm>
                <a:prstGeom prst="rect">
                  <a:avLst/>
                </a:prstGeom>
                <a:blipFill>
                  <a:blip r:embed="rId16"/>
                  <a:stretch>
                    <a:fillRect b="-607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2EE6F2B-CEFA-4C49-B5C4-8D92EEA99BCB}"/>
                    </a:ext>
                  </a:extLst>
                </p:cNvPr>
                <p:cNvSpPr txBox="1"/>
                <p:nvPr/>
              </p:nvSpPr>
              <p:spPr>
                <a:xfrm>
                  <a:off x="3215154"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𝟒</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41" name="TextBox 40">
                  <a:extLst>
                    <a:ext uri="{FF2B5EF4-FFF2-40B4-BE49-F238E27FC236}">
                      <a16:creationId xmlns:a16="http://schemas.microsoft.com/office/drawing/2014/main" id="{E2EE6F2B-CEFA-4C49-B5C4-8D92EEA99BCB}"/>
                    </a:ext>
                  </a:extLst>
                </p:cNvPr>
                <p:cNvSpPr txBox="1">
                  <a:spLocks noRot="1" noChangeAspect="1" noMove="1" noResize="1" noEditPoints="1" noAdjustHandles="1" noChangeArrowheads="1" noChangeShapeType="1" noTextEdit="1"/>
                </p:cNvSpPr>
                <p:nvPr/>
              </p:nvSpPr>
              <p:spPr>
                <a:xfrm>
                  <a:off x="3215154" y="5031804"/>
                  <a:ext cx="282168" cy="514243"/>
                </a:xfrm>
                <a:prstGeom prst="rect">
                  <a:avLst/>
                </a:prstGeom>
                <a:blipFill>
                  <a:blip r:embed="rId17"/>
                  <a:stretch>
                    <a:fillRect b="-607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C3F7112-C92F-4073-A84A-75D7228E52E8}"/>
                    </a:ext>
                  </a:extLst>
                </p:cNvPr>
                <p:cNvSpPr txBox="1"/>
                <p:nvPr/>
              </p:nvSpPr>
              <p:spPr>
                <a:xfrm>
                  <a:off x="3807996" y="5013176"/>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𝟓</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42" name="TextBox 41">
                  <a:extLst>
                    <a:ext uri="{FF2B5EF4-FFF2-40B4-BE49-F238E27FC236}">
                      <a16:creationId xmlns:a16="http://schemas.microsoft.com/office/drawing/2014/main" id="{6C3F7112-C92F-4073-A84A-75D7228E52E8}"/>
                    </a:ext>
                  </a:extLst>
                </p:cNvPr>
                <p:cNvSpPr txBox="1">
                  <a:spLocks noRot="1" noChangeAspect="1" noMove="1" noResize="1" noEditPoints="1" noAdjustHandles="1" noChangeArrowheads="1" noChangeShapeType="1" noTextEdit="1"/>
                </p:cNvSpPr>
                <p:nvPr/>
              </p:nvSpPr>
              <p:spPr>
                <a:xfrm>
                  <a:off x="3807996" y="5013176"/>
                  <a:ext cx="282168" cy="514243"/>
                </a:xfrm>
                <a:prstGeom prst="rect">
                  <a:avLst/>
                </a:prstGeom>
                <a:blipFill>
                  <a:blip r:embed="rId18"/>
                  <a:stretch>
                    <a:fillRect b="-6470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9F17C38-1921-4995-97C8-6F2C796B68F4}"/>
                    </a:ext>
                  </a:extLst>
                </p:cNvPr>
                <p:cNvSpPr txBox="1"/>
                <p:nvPr/>
              </p:nvSpPr>
              <p:spPr>
                <a:xfrm>
                  <a:off x="4381262"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𝟔</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43" name="TextBox 42">
                  <a:extLst>
                    <a:ext uri="{FF2B5EF4-FFF2-40B4-BE49-F238E27FC236}">
                      <a16:creationId xmlns:a16="http://schemas.microsoft.com/office/drawing/2014/main" id="{99F17C38-1921-4995-97C8-6F2C796B68F4}"/>
                    </a:ext>
                  </a:extLst>
                </p:cNvPr>
                <p:cNvSpPr txBox="1">
                  <a:spLocks noRot="1" noChangeAspect="1" noMove="1" noResize="1" noEditPoints="1" noAdjustHandles="1" noChangeArrowheads="1" noChangeShapeType="1" noTextEdit="1"/>
                </p:cNvSpPr>
                <p:nvPr/>
              </p:nvSpPr>
              <p:spPr>
                <a:xfrm>
                  <a:off x="4381262" y="5031804"/>
                  <a:ext cx="282168" cy="514243"/>
                </a:xfrm>
                <a:prstGeom prst="rect">
                  <a:avLst/>
                </a:prstGeom>
                <a:blipFill>
                  <a:blip r:embed="rId19"/>
                  <a:stretch>
                    <a:fillRect b="-607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7273B79-0436-4C8F-B7DC-17FEEF9990BC}"/>
                    </a:ext>
                  </a:extLst>
                </p:cNvPr>
                <p:cNvSpPr txBox="1"/>
                <p:nvPr/>
              </p:nvSpPr>
              <p:spPr>
                <a:xfrm>
                  <a:off x="4983174" y="5015460"/>
                  <a:ext cx="282168" cy="494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𝟕</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44" name="TextBox 43">
                  <a:extLst>
                    <a:ext uri="{FF2B5EF4-FFF2-40B4-BE49-F238E27FC236}">
                      <a16:creationId xmlns:a16="http://schemas.microsoft.com/office/drawing/2014/main" id="{07273B79-0436-4C8F-B7DC-17FEEF9990BC}"/>
                    </a:ext>
                  </a:extLst>
                </p:cNvPr>
                <p:cNvSpPr txBox="1">
                  <a:spLocks noRot="1" noChangeAspect="1" noMove="1" noResize="1" noEditPoints="1" noAdjustHandles="1" noChangeArrowheads="1" noChangeShapeType="1" noTextEdit="1"/>
                </p:cNvSpPr>
                <p:nvPr/>
              </p:nvSpPr>
              <p:spPr>
                <a:xfrm>
                  <a:off x="4983174" y="5015460"/>
                  <a:ext cx="282168" cy="494238"/>
                </a:xfrm>
                <a:prstGeom prst="rect">
                  <a:avLst/>
                </a:prstGeom>
                <a:blipFill>
                  <a:blip r:embed="rId20"/>
                  <a:stretch>
                    <a:fillRect b="-693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EDB1FB3-8AC3-4092-AE13-A25D6F856740}"/>
                    </a:ext>
                  </a:extLst>
                </p:cNvPr>
                <p:cNvSpPr txBox="1"/>
                <p:nvPr/>
              </p:nvSpPr>
              <p:spPr>
                <a:xfrm>
                  <a:off x="5545441" y="5013176"/>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𝟖</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45" name="TextBox 44">
                  <a:extLst>
                    <a:ext uri="{FF2B5EF4-FFF2-40B4-BE49-F238E27FC236}">
                      <a16:creationId xmlns:a16="http://schemas.microsoft.com/office/drawing/2014/main" id="{9EDB1FB3-8AC3-4092-AE13-A25D6F856740}"/>
                    </a:ext>
                  </a:extLst>
                </p:cNvPr>
                <p:cNvSpPr txBox="1">
                  <a:spLocks noRot="1" noChangeAspect="1" noMove="1" noResize="1" noEditPoints="1" noAdjustHandles="1" noChangeArrowheads="1" noChangeShapeType="1" noTextEdit="1"/>
                </p:cNvSpPr>
                <p:nvPr/>
              </p:nvSpPr>
              <p:spPr>
                <a:xfrm>
                  <a:off x="5545441" y="5013176"/>
                  <a:ext cx="282168" cy="514243"/>
                </a:xfrm>
                <a:prstGeom prst="rect">
                  <a:avLst/>
                </a:prstGeom>
                <a:blipFill>
                  <a:blip r:embed="rId21"/>
                  <a:stretch>
                    <a:fillRect b="-627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37AB23C-E50A-47BA-9544-E735F4E1C8E2}"/>
                    </a:ext>
                  </a:extLst>
                </p:cNvPr>
                <p:cNvSpPr txBox="1"/>
                <p:nvPr/>
              </p:nvSpPr>
              <p:spPr>
                <a:xfrm>
                  <a:off x="6125684"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𝟗</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46" name="TextBox 45">
                  <a:extLst>
                    <a:ext uri="{FF2B5EF4-FFF2-40B4-BE49-F238E27FC236}">
                      <a16:creationId xmlns:a16="http://schemas.microsoft.com/office/drawing/2014/main" id="{A37AB23C-E50A-47BA-9544-E735F4E1C8E2}"/>
                    </a:ext>
                  </a:extLst>
                </p:cNvPr>
                <p:cNvSpPr txBox="1">
                  <a:spLocks noRot="1" noChangeAspect="1" noMove="1" noResize="1" noEditPoints="1" noAdjustHandles="1" noChangeArrowheads="1" noChangeShapeType="1" noTextEdit="1"/>
                </p:cNvSpPr>
                <p:nvPr/>
              </p:nvSpPr>
              <p:spPr>
                <a:xfrm>
                  <a:off x="6125684" y="5031804"/>
                  <a:ext cx="282168" cy="514243"/>
                </a:xfrm>
                <a:prstGeom prst="rect">
                  <a:avLst/>
                </a:prstGeom>
                <a:blipFill>
                  <a:blip r:embed="rId22"/>
                  <a:stretch>
                    <a:fillRect b="-6078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4AB02A7-D2DD-4370-9D70-46ECBD0791D5}"/>
                    </a:ext>
                  </a:extLst>
                </p:cNvPr>
                <p:cNvSpPr txBox="1"/>
                <p:nvPr/>
              </p:nvSpPr>
              <p:spPr>
                <a:xfrm>
                  <a:off x="6671881"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𝟏𝟎</m:t>
                            </m:r>
                          </m:num>
                          <m:den>
                            <m:r>
                              <a:rPr lang="en-US" sz="1400" b="1" i="0" smtClean="0">
                                <a:latin typeface="Cambria Math" panose="02040503050406030204" pitchFamily="18" charset="0"/>
                              </a:rPr>
                              <m:t>𝟒</m:t>
                            </m:r>
                          </m:den>
                        </m:f>
                      </m:oMath>
                    </m:oMathPara>
                  </a14:m>
                  <a:endParaRPr lang="en-US" sz="1400" b="1" dirty="0"/>
                </a:p>
              </p:txBody>
            </p:sp>
          </mc:Choice>
          <mc:Fallback xmlns="">
            <p:sp>
              <p:nvSpPr>
                <p:cNvPr id="29" name="TextBox 28">
                  <a:extLst>
                    <a:ext uri="{FF2B5EF4-FFF2-40B4-BE49-F238E27FC236}">
                      <a16:creationId xmlns:a16="http://schemas.microsoft.com/office/drawing/2014/main" id="{118D2D2B-711F-472E-AB20-7B8E60B3538E}"/>
                    </a:ext>
                  </a:extLst>
                </p:cNvPr>
                <p:cNvSpPr txBox="1">
                  <a:spLocks noRot="1" noChangeAspect="1" noMove="1" noResize="1" noEditPoints="1" noAdjustHandles="1" noChangeArrowheads="1" noChangeShapeType="1" noTextEdit="1"/>
                </p:cNvSpPr>
                <p:nvPr/>
              </p:nvSpPr>
              <p:spPr>
                <a:xfrm>
                  <a:off x="6671881" y="5031804"/>
                  <a:ext cx="282168" cy="514243"/>
                </a:xfrm>
                <a:prstGeom prst="rect">
                  <a:avLst/>
                </a:prstGeom>
                <a:blipFill>
                  <a:blip r:embed="rId23"/>
                  <a:stretch>
                    <a:fillRect r="-25532"/>
                  </a:stretch>
                </a:blipFill>
              </p:spPr>
              <p:txBody>
                <a:bodyPr/>
                <a:lstStyle/>
                <a:p>
                  <a:r>
                    <a:rPr lang="en-AU">
                      <a:noFill/>
                    </a:rPr>
                    <a:t> </a:t>
                  </a:r>
                </a:p>
              </p:txBody>
            </p:sp>
          </mc:Fallback>
        </mc:AlternateContent>
        <p:pic>
          <p:nvPicPr>
            <p:cNvPr id="48" name="Picture 47">
              <a:extLst>
                <a:ext uri="{FF2B5EF4-FFF2-40B4-BE49-F238E27FC236}">
                  <a16:creationId xmlns:a16="http://schemas.microsoft.com/office/drawing/2014/main" id="{65DE191A-27EE-4CCF-A53B-ED35131E0E89}"/>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t="90816" r="1043" b="432"/>
            <a:stretch/>
          </p:blipFill>
          <p:spPr>
            <a:xfrm>
              <a:off x="621776" y="5661248"/>
              <a:ext cx="7889336" cy="286312"/>
            </a:xfrm>
            <a:prstGeom prst="rect">
              <a:avLst/>
            </a:prstGeom>
          </p:spPr>
        </p:pic>
      </p:grpSp>
      <p:pic>
        <p:nvPicPr>
          <p:cNvPr id="49" name="Picture 48">
            <a:extLst>
              <a:ext uri="{FF2B5EF4-FFF2-40B4-BE49-F238E27FC236}">
                <a16:creationId xmlns:a16="http://schemas.microsoft.com/office/drawing/2014/main" id="{39B42376-6714-46B0-848D-25799C1F91E0}"/>
              </a:ext>
            </a:extLst>
          </p:cNvPr>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539552" y="4149080"/>
            <a:ext cx="7972425" cy="647700"/>
          </a:xfrm>
          <a:prstGeom prst="rect">
            <a:avLst/>
          </a:prstGeom>
        </p:spPr>
      </p:pic>
    </p:spTree>
    <p:extLst>
      <p:ext uri="{BB962C8B-B14F-4D97-AF65-F5344CB8AC3E}">
        <p14:creationId xmlns:p14="http://schemas.microsoft.com/office/powerpoint/2010/main" val="1790860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5823C0-362E-4653-83DB-55A9D1D28883}"/>
              </a:ext>
            </a:extLst>
          </p:cNvPr>
          <p:cNvSpPr>
            <a:spLocks noGrp="1"/>
          </p:cNvSpPr>
          <p:nvPr>
            <p:ph type="title"/>
          </p:nvPr>
        </p:nvSpPr>
        <p:spPr/>
        <p:txBody>
          <a:bodyPr/>
          <a:lstStyle/>
          <a:p>
            <a:r>
              <a:rPr lang="en-AU" dirty="0"/>
              <a:t>Equivalence</a:t>
            </a:r>
          </a:p>
        </p:txBody>
      </p:sp>
      <p:sp>
        <p:nvSpPr>
          <p:cNvPr id="6" name="Content Placeholder 5">
            <a:extLst>
              <a:ext uri="{FF2B5EF4-FFF2-40B4-BE49-F238E27FC236}">
                <a16:creationId xmlns:a16="http://schemas.microsoft.com/office/drawing/2014/main" id="{E0BA9560-37C0-4F00-ACD4-42058D390CB0}"/>
              </a:ext>
            </a:extLst>
          </p:cNvPr>
          <p:cNvSpPr>
            <a:spLocks noGrp="1"/>
          </p:cNvSpPr>
          <p:nvPr>
            <p:ph idx="1"/>
          </p:nvPr>
        </p:nvSpPr>
        <p:spPr/>
        <p:txBody>
          <a:bodyPr/>
          <a:lstStyle/>
          <a:p>
            <a:pPr marL="0" indent="0"/>
            <a:r>
              <a:rPr lang="en-US" sz="2200" dirty="0"/>
              <a:t>Explicitly model forming an equivalent fraction by splitting or merging partitions of the original fraction.</a:t>
            </a:r>
          </a:p>
          <a:p>
            <a:pPr marL="457200" indent="-457200">
              <a:buFont typeface="Arial" panose="020B0604020202020204" pitchFamily="34" charset="0"/>
              <a:buChar char="•"/>
            </a:pPr>
            <a:endParaRPr lang="en-AU" dirty="0">
              <a:highlight>
                <a:srgbClr val="FFFF00"/>
              </a:highlight>
            </a:endParaRPr>
          </a:p>
        </p:txBody>
      </p:sp>
      <p:grpSp>
        <p:nvGrpSpPr>
          <p:cNvPr id="10" name="Group 9">
            <a:extLst>
              <a:ext uri="{FF2B5EF4-FFF2-40B4-BE49-F238E27FC236}">
                <a16:creationId xmlns:a16="http://schemas.microsoft.com/office/drawing/2014/main" id="{48F99453-6A10-4627-B42F-F8239441E7BB}"/>
              </a:ext>
            </a:extLst>
          </p:cNvPr>
          <p:cNvGrpSpPr/>
          <p:nvPr/>
        </p:nvGrpSpPr>
        <p:grpSpPr>
          <a:xfrm>
            <a:off x="585787" y="4221088"/>
            <a:ext cx="7889335" cy="1325463"/>
            <a:chOff x="585787" y="2352548"/>
            <a:chExt cx="7889335" cy="1325463"/>
          </a:xfrm>
        </p:grpSpPr>
        <p:pic>
          <p:nvPicPr>
            <p:cNvPr id="11" name="Picture 10">
              <a:extLst>
                <a:ext uri="{FF2B5EF4-FFF2-40B4-BE49-F238E27FC236}">
                  <a16:creationId xmlns:a16="http://schemas.microsoft.com/office/drawing/2014/main" id="{C3E558D3-FBDA-457F-95FC-B5D8C8FB09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5787" y="2352548"/>
              <a:ext cx="7889335" cy="808918"/>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6D6B082-BDA5-4682-A564-691AE2EA4072}"/>
                    </a:ext>
                  </a:extLst>
                </p:cNvPr>
                <p:cNvSpPr txBox="1"/>
                <p:nvPr/>
              </p:nvSpPr>
              <p:spPr>
                <a:xfrm>
                  <a:off x="2042168" y="3142126"/>
                  <a:ext cx="28216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m:t>
                            </m:r>
                          </m:num>
                          <m:den>
                            <m:r>
                              <a:rPr lang="en-US" sz="1400" b="1" i="1" smtClean="0">
                                <a:latin typeface="Cambria Math" panose="02040503050406030204" pitchFamily="18" charset="0"/>
                              </a:rPr>
                              <m:t>𝟑</m:t>
                            </m:r>
                          </m:den>
                        </m:f>
                      </m:oMath>
                    </m:oMathPara>
                  </a14:m>
                  <a:endParaRPr lang="en-US" sz="1400" b="1" dirty="0"/>
                </a:p>
              </p:txBody>
            </p:sp>
          </mc:Choice>
          <mc:Fallback xmlns="">
            <p:sp>
              <p:nvSpPr>
                <p:cNvPr id="2" name="TextBox 1">
                  <a:extLst>
                    <a:ext uri="{FF2B5EF4-FFF2-40B4-BE49-F238E27FC236}">
                      <a16:creationId xmlns:a16="http://schemas.microsoft.com/office/drawing/2014/main" id="{E6D6B082-BDA5-4682-A564-691AE2EA4072}"/>
                    </a:ext>
                  </a:extLst>
                </p:cNvPr>
                <p:cNvSpPr txBox="1">
                  <a:spLocks noRot="1" noChangeAspect="1" noMove="1" noResize="1" noEditPoints="1" noAdjustHandles="1" noChangeArrowheads="1" noChangeShapeType="1" noTextEdit="1"/>
                </p:cNvSpPr>
                <p:nvPr/>
              </p:nvSpPr>
              <p:spPr>
                <a:xfrm>
                  <a:off x="2042168" y="3142126"/>
                  <a:ext cx="282168" cy="495649"/>
                </a:xfrm>
                <a:prstGeom prst="rect">
                  <a:avLst/>
                </a:prstGeom>
                <a:blipFill>
                  <a:blip r:embed="rId4"/>
                  <a:stretch>
                    <a:fillRect b="-12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D9A2B4-324E-4A1E-8781-EE34AC660548}"/>
                    </a:ext>
                  </a:extLst>
                </p:cNvPr>
                <p:cNvSpPr txBox="1"/>
                <p:nvPr/>
              </p:nvSpPr>
              <p:spPr>
                <a:xfrm>
                  <a:off x="3135911" y="3132828"/>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𝟐</m:t>
                            </m:r>
                          </m:num>
                          <m:den>
                            <m:r>
                              <a:rPr lang="en-US" sz="1400" b="1" i="1" smtClean="0">
                                <a:latin typeface="Cambria Math" panose="02040503050406030204" pitchFamily="18" charset="0"/>
                              </a:rPr>
                              <m:t>𝟑</m:t>
                            </m:r>
                          </m:den>
                        </m:f>
                      </m:oMath>
                    </m:oMathPara>
                  </a14:m>
                  <a:endParaRPr lang="en-US" sz="1400" b="1" dirty="0"/>
                </a:p>
              </p:txBody>
            </p:sp>
          </mc:Choice>
          <mc:Fallback xmlns="">
            <p:sp>
              <p:nvSpPr>
                <p:cNvPr id="12" name="TextBox 11">
                  <a:extLst>
                    <a:ext uri="{FF2B5EF4-FFF2-40B4-BE49-F238E27FC236}">
                      <a16:creationId xmlns:a16="http://schemas.microsoft.com/office/drawing/2014/main" id="{E5D9A2B4-324E-4A1E-8781-EE34AC660548}"/>
                    </a:ext>
                  </a:extLst>
                </p:cNvPr>
                <p:cNvSpPr txBox="1">
                  <a:spLocks noRot="1" noChangeAspect="1" noMove="1" noResize="1" noEditPoints="1" noAdjustHandles="1" noChangeArrowheads="1" noChangeShapeType="1" noTextEdit="1"/>
                </p:cNvSpPr>
                <p:nvPr/>
              </p:nvSpPr>
              <p:spPr>
                <a:xfrm>
                  <a:off x="3135911" y="3132828"/>
                  <a:ext cx="483129" cy="514243"/>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58C20D-EDEA-4D10-B7B5-C78957B0FCE6}"/>
                    </a:ext>
                  </a:extLst>
                </p:cNvPr>
                <p:cNvSpPr txBox="1"/>
                <p:nvPr/>
              </p:nvSpPr>
              <p:spPr>
                <a:xfrm>
                  <a:off x="4309460" y="3160199"/>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𝟑</m:t>
                            </m:r>
                          </m:num>
                          <m:den>
                            <m:r>
                              <a:rPr lang="en-US" sz="1400" b="1" i="1" smtClean="0">
                                <a:latin typeface="Cambria Math" panose="02040503050406030204" pitchFamily="18" charset="0"/>
                              </a:rPr>
                              <m:t>𝟑</m:t>
                            </m:r>
                          </m:den>
                        </m:f>
                      </m:oMath>
                    </m:oMathPara>
                  </a14:m>
                  <a:endParaRPr lang="en-US" sz="1400" b="1" dirty="0"/>
                </a:p>
              </p:txBody>
            </p:sp>
          </mc:Choice>
          <mc:Fallback xmlns="">
            <p:sp>
              <p:nvSpPr>
                <p:cNvPr id="13" name="TextBox 12">
                  <a:extLst>
                    <a:ext uri="{FF2B5EF4-FFF2-40B4-BE49-F238E27FC236}">
                      <a16:creationId xmlns:a16="http://schemas.microsoft.com/office/drawing/2014/main" id="{9F58C20D-EDEA-4D10-B7B5-C78957B0FCE6}"/>
                    </a:ext>
                  </a:extLst>
                </p:cNvPr>
                <p:cNvSpPr txBox="1">
                  <a:spLocks noRot="1" noChangeAspect="1" noMove="1" noResize="1" noEditPoints="1" noAdjustHandles="1" noChangeArrowheads="1" noChangeShapeType="1" noTextEdit="1"/>
                </p:cNvSpPr>
                <p:nvPr/>
              </p:nvSpPr>
              <p:spPr>
                <a:xfrm>
                  <a:off x="4309460" y="3160199"/>
                  <a:ext cx="483129" cy="514243"/>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1BB97B4-CDA4-46A7-9211-BC96334E40BF}"/>
                    </a:ext>
                  </a:extLst>
                </p:cNvPr>
                <p:cNvSpPr txBox="1"/>
                <p:nvPr/>
              </p:nvSpPr>
              <p:spPr>
                <a:xfrm>
                  <a:off x="5460875" y="3132828"/>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𝟒</m:t>
                            </m:r>
                          </m:num>
                          <m:den>
                            <m:r>
                              <a:rPr lang="en-US" sz="1400" b="1" i="1" smtClean="0">
                                <a:latin typeface="Cambria Math" panose="02040503050406030204" pitchFamily="18" charset="0"/>
                              </a:rPr>
                              <m:t>𝟑</m:t>
                            </m:r>
                          </m:den>
                        </m:f>
                      </m:oMath>
                    </m:oMathPara>
                  </a14:m>
                  <a:endParaRPr lang="en-US" sz="1400" b="1" dirty="0"/>
                </a:p>
              </p:txBody>
            </p:sp>
          </mc:Choice>
          <mc:Fallback xmlns="">
            <p:sp>
              <p:nvSpPr>
                <p:cNvPr id="14" name="TextBox 13">
                  <a:extLst>
                    <a:ext uri="{FF2B5EF4-FFF2-40B4-BE49-F238E27FC236}">
                      <a16:creationId xmlns:a16="http://schemas.microsoft.com/office/drawing/2014/main" id="{51BB97B4-CDA4-46A7-9211-BC96334E40BF}"/>
                    </a:ext>
                  </a:extLst>
                </p:cNvPr>
                <p:cNvSpPr txBox="1">
                  <a:spLocks noRot="1" noChangeAspect="1" noMove="1" noResize="1" noEditPoints="1" noAdjustHandles="1" noChangeArrowheads="1" noChangeShapeType="1" noTextEdit="1"/>
                </p:cNvSpPr>
                <p:nvPr/>
              </p:nvSpPr>
              <p:spPr>
                <a:xfrm>
                  <a:off x="5460875" y="3132828"/>
                  <a:ext cx="483129" cy="514243"/>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628CFE-00FD-4FE4-9152-0F3044888481}"/>
                    </a:ext>
                  </a:extLst>
                </p:cNvPr>
                <p:cNvSpPr txBox="1"/>
                <p:nvPr/>
              </p:nvSpPr>
              <p:spPr>
                <a:xfrm>
                  <a:off x="6621726" y="3160199"/>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𝟓</m:t>
                            </m:r>
                          </m:num>
                          <m:den>
                            <m:r>
                              <a:rPr lang="en-US" sz="1400" b="1" i="1" smtClean="0">
                                <a:latin typeface="Cambria Math" panose="02040503050406030204" pitchFamily="18" charset="0"/>
                              </a:rPr>
                              <m:t>𝟑</m:t>
                            </m:r>
                          </m:den>
                        </m:f>
                      </m:oMath>
                    </m:oMathPara>
                  </a14:m>
                  <a:endParaRPr lang="en-US" sz="1400" b="1" dirty="0"/>
                </a:p>
              </p:txBody>
            </p:sp>
          </mc:Choice>
          <mc:Fallback xmlns="">
            <p:sp>
              <p:nvSpPr>
                <p:cNvPr id="15" name="TextBox 14">
                  <a:extLst>
                    <a:ext uri="{FF2B5EF4-FFF2-40B4-BE49-F238E27FC236}">
                      <a16:creationId xmlns:a16="http://schemas.microsoft.com/office/drawing/2014/main" id="{34628CFE-00FD-4FE4-9152-0F3044888481}"/>
                    </a:ext>
                  </a:extLst>
                </p:cNvPr>
                <p:cNvSpPr txBox="1">
                  <a:spLocks noRot="1" noChangeAspect="1" noMove="1" noResize="1" noEditPoints="1" noAdjustHandles="1" noChangeArrowheads="1" noChangeShapeType="1" noTextEdit="1"/>
                </p:cNvSpPr>
                <p:nvPr/>
              </p:nvSpPr>
              <p:spPr>
                <a:xfrm>
                  <a:off x="6621726" y="3160199"/>
                  <a:ext cx="483129" cy="514243"/>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DE9F4F-49C5-4506-8159-BF5D482D8AF0}"/>
                    </a:ext>
                  </a:extLst>
                </p:cNvPr>
                <p:cNvSpPr txBox="1"/>
                <p:nvPr/>
              </p:nvSpPr>
              <p:spPr>
                <a:xfrm>
                  <a:off x="7795275" y="3163768"/>
                  <a:ext cx="483129"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𝟔</m:t>
                            </m:r>
                          </m:num>
                          <m:den>
                            <m:r>
                              <a:rPr lang="en-US" sz="1400" b="1" i="1" smtClean="0">
                                <a:latin typeface="Cambria Math" panose="02040503050406030204" pitchFamily="18" charset="0"/>
                              </a:rPr>
                              <m:t>𝟑</m:t>
                            </m:r>
                          </m:den>
                        </m:f>
                      </m:oMath>
                    </m:oMathPara>
                  </a14:m>
                  <a:endParaRPr lang="en-US" sz="1400" b="1" dirty="0"/>
                </a:p>
              </p:txBody>
            </p:sp>
          </mc:Choice>
          <mc:Fallback xmlns="">
            <p:sp>
              <p:nvSpPr>
                <p:cNvPr id="16" name="TextBox 15">
                  <a:extLst>
                    <a:ext uri="{FF2B5EF4-FFF2-40B4-BE49-F238E27FC236}">
                      <a16:creationId xmlns:a16="http://schemas.microsoft.com/office/drawing/2014/main" id="{21DE9F4F-49C5-4506-8159-BF5D482D8AF0}"/>
                    </a:ext>
                  </a:extLst>
                </p:cNvPr>
                <p:cNvSpPr txBox="1">
                  <a:spLocks noRot="1" noChangeAspect="1" noMove="1" noResize="1" noEditPoints="1" noAdjustHandles="1" noChangeArrowheads="1" noChangeShapeType="1" noTextEdit="1"/>
                </p:cNvSpPr>
                <p:nvPr/>
              </p:nvSpPr>
              <p:spPr>
                <a:xfrm>
                  <a:off x="7795275" y="3163768"/>
                  <a:ext cx="483129" cy="514243"/>
                </a:xfrm>
                <a:prstGeom prst="rect">
                  <a:avLst/>
                </a:prstGeom>
                <a:blipFill>
                  <a:blip r:embed="rId9"/>
                  <a:stretch>
                    <a:fillRect/>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69E531F9-1E52-4171-88DE-8FE9FF74CE3B}"/>
                </a:ext>
              </a:extLst>
            </p:cNvPr>
            <p:cNvSpPr txBox="1"/>
            <p:nvPr/>
          </p:nvSpPr>
          <p:spPr>
            <a:xfrm>
              <a:off x="832510" y="3160199"/>
              <a:ext cx="282168" cy="369332"/>
            </a:xfrm>
            <a:prstGeom prst="rect">
              <a:avLst/>
            </a:prstGeom>
            <a:noFill/>
          </p:spPr>
          <p:txBody>
            <a:bodyPr wrap="square" rtlCol="0">
              <a:spAutoFit/>
            </a:bodyPr>
            <a:lstStyle/>
            <a:p>
              <a:r>
                <a:rPr lang="en-US" dirty="0"/>
                <a:t>0</a:t>
              </a:r>
              <a:endParaRPr lang="en-AU" dirty="0"/>
            </a:p>
          </p:txBody>
        </p:sp>
      </p:grpSp>
      <p:grpSp>
        <p:nvGrpSpPr>
          <p:cNvPr id="8" name="Group 7">
            <a:extLst>
              <a:ext uri="{FF2B5EF4-FFF2-40B4-BE49-F238E27FC236}">
                <a16:creationId xmlns:a16="http://schemas.microsoft.com/office/drawing/2014/main" id="{82E31ED0-2F8F-461D-A04F-1210E8F447F0}"/>
              </a:ext>
            </a:extLst>
          </p:cNvPr>
          <p:cNvGrpSpPr/>
          <p:nvPr/>
        </p:nvGrpSpPr>
        <p:grpSpPr>
          <a:xfrm>
            <a:off x="585787" y="2420888"/>
            <a:ext cx="7972425" cy="1180756"/>
            <a:chOff x="585787" y="4365291"/>
            <a:chExt cx="7972425" cy="1180756"/>
          </a:xfrm>
        </p:grpSpPr>
        <p:pic>
          <p:nvPicPr>
            <p:cNvPr id="7" name="Picture 6">
              <a:extLst>
                <a:ext uri="{FF2B5EF4-FFF2-40B4-BE49-F238E27FC236}">
                  <a16:creationId xmlns:a16="http://schemas.microsoft.com/office/drawing/2014/main" id="{98CEB391-057E-4417-9551-7AC4A0D09B0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85787" y="4365291"/>
              <a:ext cx="7972425" cy="647700"/>
            </a:xfrm>
            <a:prstGeom prst="rect">
              <a:avLst/>
            </a:prstGeom>
          </p:spPr>
        </p:pic>
        <p:sp>
          <p:nvSpPr>
            <p:cNvPr id="17" name="TextBox 16">
              <a:extLst>
                <a:ext uri="{FF2B5EF4-FFF2-40B4-BE49-F238E27FC236}">
                  <a16:creationId xmlns:a16="http://schemas.microsoft.com/office/drawing/2014/main" id="{089B5823-1471-4899-8D5D-953E7B92690D}"/>
                </a:ext>
              </a:extLst>
            </p:cNvPr>
            <p:cNvSpPr txBox="1"/>
            <p:nvPr/>
          </p:nvSpPr>
          <p:spPr>
            <a:xfrm>
              <a:off x="882717" y="5013177"/>
              <a:ext cx="282168" cy="369332"/>
            </a:xfrm>
            <a:prstGeom prst="rect">
              <a:avLst/>
            </a:prstGeom>
            <a:noFill/>
          </p:spPr>
          <p:txBody>
            <a:bodyPr wrap="square" rtlCol="0">
              <a:spAutoFit/>
            </a:bodyPr>
            <a:lstStyle/>
            <a:p>
              <a:r>
                <a:rPr lang="en-US" dirty="0"/>
                <a:t>0</a:t>
              </a:r>
              <a:endParaRPr lang="en-AU"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0803F1-461C-4A28-9C52-BCE444DCA8B7}"/>
                    </a:ext>
                  </a:extLst>
                </p:cNvPr>
                <p:cNvSpPr txBox="1"/>
                <p:nvPr/>
              </p:nvSpPr>
              <p:spPr>
                <a:xfrm>
                  <a:off x="1461815"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18" name="TextBox 17">
                  <a:extLst>
                    <a:ext uri="{FF2B5EF4-FFF2-40B4-BE49-F238E27FC236}">
                      <a16:creationId xmlns:a16="http://schemas.microsoft.com/office/drawing/2014/main" id="{3D0803F1-461C-4A28-9C52-BCE444DCA8B7}"/>
                    </a:ext>
                  </a:extLst>
                </p:cNvPr>
                <p:cNvSpPr txBox="1">
                  <a:spLocks noRot="1" noChangeAspect="1" noMove="1" noResize="1" noEditPoints="1" noAdjustHandles="1" noChangeArrowheads="1" noChangeShapeType="1" noTextEdit="1"/>
                </p:cNvSpPr>
                <p:nvPr/>
              </p:nvSpPr>
              <p:spPr>
                <a:xfrm>
                  <a:off x="1461815" y="5031804"/>
                  <a:ext cx="282168" cy="514243"/>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965956-9FC1-445A-843E-9BFCD46E486E}"/>
                    </a:ext>
                  </a:extLst>
                </p:cNvPr>
                <p:cNvSpPr txBox="1"/>
                <p:nvPr/>
              </p:nvSpPr>
              <p:spPr>
                <a:xfrm>
                  <a:off x="7823664" y="5013176"/>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𝟏𝟐</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19" name="TextBox 18">
                  <a:extLst>
                    <a:ext uri="{FF2B5EF4-FFF2-40B4-BE49-F238E27FC236}">
                      <a16:creationId xmlns:a16="http://schemas.microsoft.com/office/drawing/2014/main" id="{21965956-9FC1-445A-843E-9BFCD46E486E}"/>
                    </a:ext>
                  </a:extLst>
                </p:cNvPr>
                <p:cNvSpPr txBox="1">
                  <a:spLocks noRot="1" noChangeAspect="1" noMove="1" noResize="1" noEditPoints="1" noAdjustHandles="1" noChangeArrowheads="1" noChangeShapeType="1" noTextEdit="1"/>
                </p:cNvSpPr>
                <p:nvPr/>
              </p:nvSpPr>
              <p:spPr>
                <a:xfrm>
                  <a:off x="7823664" y="5013176"/>
                  <a:ext cx="282168" cy="514243"/>
                </a:xfrm>
                <a:prstGeom prst="rect">
                  <a:avLst/>
                </a:prstGeom>
                <a:blipFill>
                  <a:blip r:embed="rId12"/>
                  <a:stretch>
                    <a:fillRect r="-2553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9FCE3FD-5F89-411A-AF9E-9C7567A846F3}"/>
                    </a:ext>
                  </a:extLst>
                </p:cNvPr>
                <p:cNvSpPr txBox="1"/>
                <p:nvPr/>
              </p:nvSpPr>
              <p:spPr>
                <a:xfrm>
                  <a:off x="7264640"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𝟏𝟏</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0" name="TextBox 19">
                  <a:extLst>
                    <a:ext uri="{FF2B5EF4-FFF2-40B4-BE49-F238E27FC236}">
                      <a16:creationId xmlns:a16="http://schemas.microsoft.com/office/drawing/2014/main" id="{59FCE3FD-5F89-411A-AF9E-9C7567A846F3}"/>
                    </a:ext>
                  </a:extLst>
                </p:cNvPr>
                <p:cNvSpPr txBox="1">
                  <a:spLocks noRot="1" noChangeAspect="1" noMove="1" noResize="1" noEditPoints="1" noAdjustHandles="1" noChangeArrowheads="1" noChangeShapeType="1" noTextEdit="1"/>
                </p:cNvSpPr>
                <p:nvPr/>
              </p:nvSpPr>
              <p:spPr>
                <a:xfrm>
                  <a:off x="7264640" y="5031804"/>
                  <a:ext cx="282168" cy="514243"/>
                </a:xfrm>
                <a:prstGeom prst="rect">
                  <a:avLst/>
                </a:prstGeom>
                <a:blipFill>
                  <a:blip r:embed="rId13"/>
                  <a:stretch>
                    <a:fillRect r="-282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37CE58F-26EC-4064-9D30-DAB5B32B77AF}"/>
                    </a:ext>
                  </a:extLst>
                </p:cNvPr>
                <p:cNvSpPr txBox="1"/>
                <p:nvPr/>
              </p:nvSpPr>
              <p:spPr>
                <a:xfrm>
                  <a:off x="2042168"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𝟐</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1" name="TextBox 20">
                  <a:extLst>
                    <a:ext uri="{FF2B5EF4-FFF2-40B4-BE49-F238E27FC236}">
                      <a16:creationId xmlns:a16="http://schemas.microsoft.com/office/drawing/2014/main" id="{837CE58F-26EC-4064-9D30-DAB5B32B77AF}"/>
                    </a:ext>
                  </a:extLst>
                </p:cNvPr>
                <p:cNvSpPr txBox="1">
                  <a:spLocks noRot="1" noChangeAspect="1" noMove="1" noResize="1" noEditPoints="1" noAdjustHandles="1" noChangeArrowheads="1" noChangeShapeType="1" noTextEdit="1"/>
                </p:cNvSpPr>
                <p:nvPr/>
              </p:nvSpPr>
              <p:spPr>
                <a:xfrm>
                  <a:off x="2042168" y="5031804"/>
                  <a:ext cx="282168" cy="514243"/>
                </a:xfrm>
                <a:prstGeom prst="rect">
                  <a:avLst/>
                </a:prstGeom>
                <a:blipFill>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5E044CB-A90B-48D7-A19B-01EE95ED80AC}"/>
                    </a:ext>
                  </a:extLst>
                </p:cNvPr>
                <p:cNvSpPr txBox="1"/>
                <p:nvPr/>
              </p:nvSpPr>
              <p:spPr>
                <a:xfrm>
                  <a:off x="2635251"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𝟑</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2" name="TextBox 21">
                  <a:extLst>
                    <a:ext uri="{FF2B5EF4-FFF2-40B4-BE49-F238E27FC236}">
                      <a16:creationId xmlns:a16="http://schemas.microsoft.com/office/drawing/2014/main" id="{C5E044CB-A90B-48D7-A19B-01EE95ED80AC}"/>
                    </a:ext>
                  </a:extLst>
                </p:cNvPr>
                <p:cNvSpPr txBox="1">
                  <a:spLocks noRot="1" noChangeAspect="1" noMove="1" noResize="1" noEditPoints="1" noAdjustHandles="1" noChangeArrowheads="1" noChangeShapeType="1" noTextEdit="1"/>
                </p:cNvSpPr>
                <p:nvPr/>
              </p:nvSpPr>
              <p:spPr>
                <a:xfrm>
                  <a:off x="2635251" y="5031804"/>
                  <a:ext cx="282168" cy="514243"/>
                </a:xfrm>
                <a:prstGeom prst="rect">
                  <a:avLst/>
                </a:prstGeom>
                <a:blipFill>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FC66803-3006-4A87-A963-97BF8E03B24C}"/>
                    </a:ext>
                  </a:extLst>
                </p:cNvPr>
                <p:cNvSpPr txBox="1"/>
                <p:nvPr/>
              </p:nvSpPr>
              <p:spPr>
                <a:xfrm>
                  <a:off x="3214025"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𝟒</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3" name="TextBox 22">
                  <a:extLst>
                    <a:ext uri="{FF2B5EF4-FFF2-40B4-BE49-F238E27FC236}">
                      <a16:creationId xmlns:a16="http://schemas.microsoft.com/office/drawing/2014/main" id="{EFC66803-3006-4A87-A963-97BF8E03B24C}"/>
                    </a:ext>
                  </a:extLst>
                </p:cNvPr>
                <p:cNvSpPr txBox="1">
                  <a:spLocks noRot="1" noChangeAspect="1" noMove="1" noResize="1" noEditPoints="1" noAdjustHandles="1" noChangeArrowheads="1" noChangeShapeType="1" noTextEdit="1"/>
                </p:cNvSpPr>
                <p:nvPr/>
              </p:nvSpPr>
              <p:spPr>
                <a:xfrm>
                  <a:off x="3214025" y="5031804"/>
                  <a:ext cx="282168" cy="514243"/>
                </a:xfrm>
                <a:prstGeom prst="rect">
                  <a:avLst/>
                </a:prstGeom>
                <a:blipFill>
                  <a:blip r:embed="rId1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A4830FD-85CA-43AB-B76E-AFEC8207D304}"/>
                    </a:ext>
                  </a:extLst>
                </p:cNvPr>
                <p:cNvSpPr txBox="1"/>
                <p:nvPr/>
              </p:nvSpPr>
              <p:spPr>
                <a:xfrm>
                  <a:off x="3809511"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𝟓</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4" name="TextBox 23">
                  <a:extLst>
                    <a:ext uri="{FF2B5EF4-FFF2-40B4-BE49-F238E27FC236}">
                      <a16:creationId xmlns:a16="http://schemas.microsoft.com/office/drawing/2014/main" id="{8A4830FD-85CA-43AB-B76E-AFEC8207D304}"/>
                    </a:ext>
                  </a:extLst>
                </p:cNvPr>
                <p:cNvSpPr txBox="1">
                  <a:spLocks noRot="1" noChangeAspect="1" noMove="1" noResize="1" noEditPoints="1" noAdjustHandles="1" noChangeArrowheads="1" noChangeShapeType="1" noTextEdit="1"/>
                </p:cNvSpPr>
                <p:nvPr/>
              </p:nvSpPr>
              <p:spPr>
                <a:xfrm>
                  <a:off x="3809511" y="5031804"/>
                  <a:ext cx="282168" cy="514243"/>
                </a:xfrm>
                <a:prstGeom prst="rect">
                  <a:avLst/>
                </a:prstGeom>
                <a:blipFill>
                  <a:blip r:embed="rId1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423A2F6-347D-4CDF-B308-8F586E34D65E}"/>
                    </a:ext>
                  </a:extLst>
                </p:cNvPr>
                <p:cNvSpPr txBox="1"/>
                <p:nvPr/>
              </p:nvSpPr>
              <p:spPr>
                <a:xfrm>
                  <a:off x="4382223"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𝟔</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5" name="TextBox 24">
                  <a:extLst>
                    <a:ext uri="{FF2B5EF4-FFF2-40B4-BE49-F238E27FC236}">
                      <a16:creationId xmlns:a16="http://schemas.microsoft.com/office/drawing/2014/main" id="{0423A2F6-347D-4CDF-B308-8F586E34D65E}"/>
                    </a:ext>
                  </a:extLst>
                </p:cNvPr>
                <p:cNvSpPr txBox="1">
                  <a:spLocks noRot="1" noChangeAspect="1" noMove="1" noResize="1" noEditPoints="1" noAdjustHandles="1" noChangeArrowheads="1" noChangeShapeType="1" noTextEdit="1"/>
                </p:cNvSpPr>
                <p:nvPr/>
              </p:nvSpPr>
              <p:spPr>
                <a:xfrm>
                  <a:off x="4382223" y="5031804"/>
                  <a:ext cx="282168" cy="514243"/>
                </a:xfrm>
                <a:prstGeom prst="rect">
                  <a:avLst/>
                </a:prstGeom>
                <a:blipFill>
                  <a:blip r:embed="rId1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02A4365-CB55-4034-A369-9C8DAAE7EA7D}"/>
                    </a:ext>
                  </a:extLst>
                </p:cNvPr>
                <p:cNvSpPr txBox="1"/>
                <p:nvPr/>
              </p:nvSpPr>
              <p:spPr>
                <a:xfrm>
                  <a:off x="4968962" y="5013176"/>
                  <a:ext cx="282168" cy="494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𝟕</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6" name="TextBox 25">
                  <a:extLst>
                    <a:ext uri="{FF2B5EF4-FFF2-40B4-BE49-F238E27FC236}">
                      <a16:creationId xmlns:a16="http://schemas.microsoft.com/office/drawing/2014/main" id="{A02A4365-CB55-4034-A369-9C8DAAE7EA7D}"/>
                    </a:ext>
                  </a:extLst>
                </p:cNvPr>
                <p:cNvSpPr txBox="1">
                  <a:spLocks noRot="1" noChangeAspect="1" noMove="1" noResize="1" noEditPoints="1" noAdjustHandles="1" noChangeArrowheads="1" noChangeShapeType="1" noTextEdit="1"/>
                </p:cNvSpPr>
                <p:nvPr/>
              </p:nvSpPr>
              <p:spPr>
                <a:xfrm>
                  <a:off x="4968962" y="5013176"/>
                  <a:ext cx="282168" cy="494238"/>
                </a:xfrm>
                <a:prstGeom prst="rect">
                  <a:avLst/>
                </a:prstGeom>
                <a:blipFill>
                  <a:blip r:embed="rId19"/>
                  <a:stretch>
                    <a:fillRect b="-12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1BF5A82-C5E1-4E05-B0C7-D4FC0501020B}"/>
                    </a:ext>
                  </a:extLst>
                </p:cNvPr>
                <p:cNvSpPr txBox="1"/>
                <p:nvPr/>
              </p:nvSpPr>
              <p:spPr>
                <a:xfrm>
                  <a:off x="5561721" y="5013176"/>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𝟖</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7" name="TextBox 26">
                  <a:extLst>
                    <a:ext uri="{FF2B5EF4-FFF2-40B4-BE49-F238E27FC236}">
                      <a16:creationId xmlns:a16="http://schemas.microsoft.com/office/drawing/2014/main" id="{A1BF5A82-C5E1-4E05-B0C7-D4FC0501020B}"/>
                    </a:ext>
                  </a:extLst>
                </p:cNvPr>
                <p:cNvSpPr txBox="1">
                  <a:spLocks noRot="1" noChangeAspect="1" noMove="1" noResize="1" noEditPoints="1" noAdjustHandles="1" noChangeArrowheads="1" noChangeShapeType="1" noTextEdit="1"/>
                </p:cNvSpPr>
                <p:nvPr/>
              </p:nvSpPr>
              <p:spPr>
                <a:xfrm>
                  <a:off x="5561721" y="5013176"/>
                  <a:ext cx="282168" cy="514243"/>
                </a:xfrm>
                <a:prstGeom prst="rect">
                  <a:avLst/>
                </a:prstGeom>
                <a:blipFill>
                  <a:blip r:embed="rId2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E4B911B-ED0A-47F1-A6C9-775C22FA0B14}"/>
                    </a:ext>
                  </a:extLst>
                </p:cNvPr>
                <p:cNvSpPr txBox="1"/>
                <p:nvPr/>
              </p:nvSpPr>
              <p:spPr>
                <a:xfrm>
                  <a:off x="6139207"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𝟗</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8" name="TextBox 27">
                  <a:extLst>
                    <a:ext uri="{FF2B5EF4-FFF2-40B4-BE49-F238E27FC236}">
                      <a16:creationId xmlns:a16="http://schemas.microsoft.com/office/drawing/2014/main" id="{1E4B911B-ED0A-47F1-A6C9-775C22FA0B14}"/>
                    </a:ext>
                  </a:extLst>
                </p:cNvPr>
                <p:cNvSpPr txBox="1">
                  <a:spLocks noRot="1" noChangeAspect="1" noMove="1" noResize="1" noEditPoints="1" noAdjustHandles="1" noChangeArrowheads="1" noChangeShapeType="1" noTextEdit="1"/>
                </p:cNvSpPr>
                <p:nvPr/>
              </p:nvSpPr>
              <p:spPr>
                <a:xfrm>
                  <a:off x="6139207" y="5031804"/>
                  <a:ext cx="282168" cy="514243"/>
                </a:xfrm>
                <a:prstGeom prst="rect">
                  <a:avLst/>
                </a:prstGeom>
                <a:blipFill>
                  <a:blip r:embed="rId2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18D2D2B-711F-472E-AB20-7B8E60B3538E}"/>
                    </a:ext>
                  </a:extLst>
                </p:cNvPr>
                <p:cNvSpPr txBox="1"/>
                <p:nvPr/>
              </p:nvSpPr>
              <p:spPr>
                <a:xfrm>
                  <a:off x="6671881" y="5031804"/>
                  <a:ext cx="282168"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latin typeface="Cambria Math" panose="02040503050406030204" pitchFamily="18" charset="0"/>
                              </a:rPr>
                            </m:ctrlPr>
                          </m:fPr>
                          <m:num>
                            <m:r>
                              <a:rPr lang="en-US" sz="1400" b="1" i="0" smtClean="0">
                                <a:latin typeface="Cambria Math" panose="02040503050406030204" pitchFamily="18" charset="0"/>
                              </a:rPr>
                              <m:t>𝟏𝟎</m:t>
                            </m:r>
                          </m:num>
                          <m:den>
                            <m:r>
                              <a:rPr lang="en-US" sz="1400" b="1" i="1" smtClean="0">
                                <a:latin typeface="Cambria Math" panose="02040503050406030204" pitchFamily="18" charset="0"/>
                              </a:rPr>
                              <m:t>𝟔</m:t>
                            </m:r>
                          </m:den>
                        </m:f>
                      </m:oMath>
                    </m:oMathPara>
                  </a14:m>
                  <a:endParaRPr lang="en-US" sz="1400" b="1" dirty="0"/>
                </a:p>
              </p:txBody>
            </p:sp>
          </mc:Choice>
          <mc:Fallback xmlns="">
            <p:sp>
              <p:nvSpPr>
                <p:cNvPr id="29" name="TextBox 28">
                  <a:extLst>
                    <a:ext uri="{FF2B5EF4-FFF2-40B4-BE49-F238E27FC236}">
                      <a16:creationId xmlns:a16="http://schemas.microsoft.com/office/drawing/2014/main" id="{118D2D2B-711F-472E-AB20-7B8E60B3538E}"/>
                    </a:ext>
                  </a:extLst>
                </p:cNvPr>
                <p:cNvSpPr txBox="1">
                  <a:spLocks noRot="1" noChangeAspect="1" noMove="1" noResize="1" noEditPoints="1" noAdjustHandles="1" noChangeArrowheads="1" noChangeShapeType="1" noTextEdit="1"/>
                </p:cNvSpPr>
                <p:nvPr/>
              </p:nvSpPr>
              <p:spPr>
                <a:xfrm>
                  <a:off x="6671881" y="5031804"/>
                  <a:ext cx="282168" cy="514243"/>
                </a:xfrm>
                <a:prstGeom prst="rect">
                  <a:avLst/>
                </a:prstGeom>
                <a:blipFill>
                  <a:blip r:embed="rId22"/>
                  <a:stretch>
                    <a:fillRect r="-25532"/>
                  </a:stretch>
                </a:blipFill>
              </p:spPr>
              <p:txBody>
                <a:bodyPr/>
                <a:lstStyle/>
                <a:p>
                  <a:r>
                    <a:rPr lang="en-AU">
                      <a:noFill/>
                    </a:rPr>
                    <a:t> </a:t>
                  </a:r>
                </a:p>
              </p:txBody>
            </p:sp>
          </mc:Fallback>
        </mc:AlternateContent>
      </p:grpSp>
      <p:sp>
        <p:nvSpPr>
          <p:cNvPr id="4" name="TextBox 3">
            <a:extLst>
              <a:ext uri="{FF2B5EF4-FFF2-40B4-BE49-F238E27FC236}">
                <a16:creationId xmlns:a16="http://schemas.microsoft.com/office/drawing/2014/main" id="{9B07ACEE-E3DB-4EE3-AE18-BB9D4C35E39D}"/>
              </a:ext>
            </a:extLst>
          </p:cNvPr>
          <p:cNvSpPr txBox="1"/>
          <p:nvPr/>
        </p:nvSpPr>
        <p:spPr>
          <a:xfrm>
            <a:off x="4355976" y="5690568"/>
            <a:ext cx="4079280" cy="338554"/>
          </a:xfrm>
          <a:prstGeom prst="rect">
            <a:avLst/>
          </a:prstGeom>
          <a:noFill/>
        </p:spPr>
        <p:txBody>
          <a:bodyPr wrap="square" rtlCol="0">
            <a:spAutoFit/>
          </a:bodyPr>
          <a:lstStyle/>
          <a:p>
            <a:r>
              <a:rPr lang="en-AU" sz="1600" b="1" dirty="0">
                <a:solidFill>
                  <a:srgbClr val="0070C0"/>
                </a:solidFill>
              </a:rPr>
              <a:t> 1</a:t>
            </a:r>
            <a:r>
              <a:rPr lang="en-AU" sz="1600" b="1" dirty="0"/>
              <a:t>		                              </a:t>
            </a:r>
            <a:r>
              <a:rPr lang="en-AU" sz="1600" b="1" dirty="0">
                <a:solidFill>
                  <a:srgbClr val="0070C0"/>
                </a:solidFill>
              </a:rPr>
              <a:t>2</a:t>
            </a:r>
          </a:p>
        </p:txBody>
      </p:sp>
    </p:spTree>
    <p:extLst>
      <p:ext uri="{BB962C8B-B14F-4D97-AF65-F5344CB8AC3E}">
        <p14:creationId xmlns:p14="http://schemas.microsoft.com/office/powerpoint/2010/main" val="279380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42AA-EA72-4AC9-9A60-673C6B452268}"/>
              </a:ext>
            </a:extLst>
          </p:cNvPr>
          <p:cNvSpPr>
            <a:spLocks noGrp="1"/>
          </p:cNvSpPr>
          <p:nvPr>
            <p:ph type="title"/>
          </p:nvPr>
        </p:nvSpPr>
        <p:spPr/>
        <p:txBody>
          <a:bodyPr/>
          <a:lstStyle/>
          <a:p>
            <a:r>
              <a:rPr lang="en-AU" dirty="0"/>
              <a:t>Equivalence</a:t>
            </a:r>
          </a:p>
        </p:txBody>
      </p:sp>
      <p:sp>
        <p:nvSpPr>
          <p:cNvPr id="3" name="Content Placeholder 2">
            <a:extLst>
              <a:ext uri="{FF2B5EF4-FFF2-40B4-BE49-F238E27FC236}">
                <a16:creationId xmlns:a16="http://schemas.microsoft.com/office/drawing/2014/main" id="{A5B571A8-D782-4641-BE12-34F87B597733}"/>
              </a:ext>
            </a:extLst>
          </p:cNvPr>
          <p:cNvSpPr>
            <a:spLocks noGrp="1"/>
          </p:cNvSpPr>
          <p:nvPr>
            <p:ph idx="1"/>
          </p:nvPr>
        </p:nvSpPr>
        <p:spPr/>
        <p:txBody>
          <a:bodyPr/>
          <a:lstStyle/>
          <a:p>
            <a:pPr marL="0" indent="0">
              <a:spcBef>
                <a:spcPts val="0"/>
              </a:spcBef>
            </a:pPr>
            <a:r>
              <a:rPr lang="en-US" sz="2200" dirty="0"/>
              <a:t>‘The exploration of equivalence allows students to develop an understanding of equivalent fractions as simply being a different way of naming the same quantity; it also supports them in viewing the fraction as a numeric value.’ </a:t>
            </a:r>
            <a:endParaRPr lang="en-AU" sz="2200" dirty="0"/>
          </a:p>
        </p:txBody>
      </p:sp>
      <p:sp>
        <p:nvSpPr>
          <p:cNvPr id="4" name="Rectangle 3">
            <a:extLst>
              <a:ext uri="{FF2B5EF4-FFF2-40B4-BE49-F238E27FC236}">
                <a16:creationId xmlns:a16="http://schemas.microsoft.com/office/drawing/2014/main" id="{55AF7E60-0DF7-4335-9166-2AE17348C199}"/>
              </a:ext>
            </a:extLst>
          </p:cNvPr>
          <p:cNvSpPr/>
          <p:nvPr/>
        </p:nvSpPr>
        <p:spPr>
          <a:xfrm>
            <a:off x="251520" y="2420888"/>
            <a:ext cx="8856984" cy="230832"/>
          </a:xfrm>
          <a:prstGeom prst="rect">
            <a:avLst/>
          </a:prstGeom>
        </p:spPr>
        <p:txBody>
          <a:bodyPr wrap="square">
            <a:spAutoFit/>
          </a:bodyPr>
          <a:lstStyle/>
          <a:p>
            <a:r>
              <a:rPr lang="en-US" sz="900" b="1" dirty="0"/>
              <a:t>(Bruce et al. 2013)</a:t>
            </a:r>
            <a:endParaRPr lang="en-AU" sz="900" b="1" dirty="0"/>
          </a:p>
        </p:txBody>
      </p:sp>
    </p:spTree>
    <p:extLst>
      <p:ext uri="{BB962C8B-B14F-4D97-AF65-F5344CB8AC3E}">
        <p14:creationId xmlns:p14="http://schemas.microsoft.com/office/powerpoint/2010/main" val="618101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862472-4078-4995-B0E2-390BFD954C99}"/>
              </a:ext>
            </a:extLst>
          </p:cNvPr>
          <p:cNvSpPr>
            <a:spLocks noGrp="1"/>
          </p:cNvSpPr>
          <p:nvPr>
            <p:ph type="title"/>
          </p:nvPr>
        </p:nvSpPr>
        <p:spPr/>
        <p:txBody>
          <a:bodyPr/>
          <a:lstStyle/>
          <a:p>
            <a:r>
              <a:rPr lang="en-AU" dirty="0"/>
              <a:t>Review of Unit 3</a:t>
            </a:r>
          </a:p>
        </p:txBody>
      </p:sp>
      <p:sp>
        <p:nvSpPr>
          <p:cNvPr id="9" name="Rectangle 8">
            <a:extLst>
              <a:ext uri="{FF2B5EF4-FFF2-40B4-BE49-F238E27FC236}">
                <a16:creationId xmlns:a16="http://schemas.microsoft.com/office/drawing/2014/main" id="{3D68042C-29D5-4F4B-80BC-2035C50C7C0B}"/>
              </a:ext>
            </a:extLst>
          </p:cNvPr>
          <p:cNvSpPr/>
          <p:nvPr/>
        </p:nvSpPr>
        <p:spPr>
          <a:xfrm>
            <a:off x="323850" y="908720"/>
            <a:ext cx="8496300" cy="954107"/>
          </a:xfrm>
          <a:prstGeom prst="rect">
            <a:avLst/>
          </a:prstGeom>
        </p:spPr>
        <p:txBody>
          <a:bodyPr wrap="square">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Arial" charset="0"/>
                <a:ea typeface="+mn-ea"/>
                <a:cs typeface="+mn-cs"/>
              </a:rPr>
              <a:t>Reflect on </a:t>
            </a:r>
            <a:r>
              <a:rPr kumimoji="0" lang="en-AU" sz="2800" b="1" i="0" u="none" strike="noStrike" kern="1200" cap="none" spc="0" normalizeH="0" baseline="0" noProof="0" dirty="0">
                <a:ln>
                  <a:noFill/>
                </a:ln>
                <a:solidFill>
                  <a:schemeClr val="accent1"/>
                </a:solidFill>
                <a:effectLst/>
                <a:uLnTx/>
                <a:uFillTx/>
                <a:latin typeface="Arial" charset="0"/>
                <a:ea typeface="+mn-ea"/>
                <a:cs typeface="+mn-cs"/>
              </a:rPr>
              <a:t>the work you have engaged </a:t>
            </a:r>
            <a:br>
              <a:rPr kumimoji="0" lang="en-AU" sz="2800" b="1" i="0" u="none" strike="noStrike" kern="1200" cap="none" spc="0" normalizeH="0" baseline="0" noProof="0" dirty="0">
                <a:ln>
                  <a:noFill/>
                </a:ln>
                <a:solidFill>
                  <a:schemeClr val="accent1"/>
                </a:solidFill>
                <a:effectLst/>
                <a:uLnTx/>
                <a:uFillTx/>
                <a:latin typeface="Arial" charset="0"/>
                <a:ea typeface="+mn-ea"/>
                <a:cs typeface="+mn-cs"/>
              </a:rPr>
            </a:br>
            <a:r>
              <a:rPr kumimoji="0" lang="en-AU" sz="2800" b="1" i="0" u="none" strike="noStrike" kern="1200" cap="none" spc="0" normalizeH="0" baseline="0" noProof="0" dirty="0">
                <a:ln>
                  <a:noFill/>
                </a:ln>
                <a:solidFill>
                  <a:schemeClr val="accent1"/>
                </a:solidFill>
                <a:effectLst/>
                <a:uLnTx/>
                <a:uFillTx/>
                <a:latin typeface="Arial" charset="0"/>
                <a:ea typeface="+mn-ea"/>
                <a:cs typeface="+mn-cs"/>
              </a:rPr>
              <a:t>with in this unit.</a:t>
            </a:r>
          </a:p>
        </p:txBody>
      </p:sp>
      <p:pic>
        <p:nvPicPr>
          <p:cNvPr id="13" name="Picture 12">
            <a:extLst>
              <a:ext uri="{FF2B5EF4-FFF2-40B4-BE49-F238E27FC236}">
                <a16:creationId xmlns:a16="http://schemas.microsoft.com/office/drawing/2014/main" id="{068C0E9F-C4F3-4323-9716-8206F85545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75198" y="188641"/>
            <a:ext cx="1250722" cy="1109792"/>
          </a:xfrm>
          <a:prstGeom prst="rect">
            <a:avLst/>
          </a:prstGeom>
        </p:spPr>
      </p:pic>
      <p:pic>
        <p:nvPicPr>
          <p:cNvPr id="3" name="Picture 2">
            <a:extLst>
              <a:ext uri="{FF2B5EF4-FFF2-40B4-BE49-F238E27FC236}">
                <a16:creationId xmlns:a16="http://schemas.microsoft.com/office/drawing/2014/main" id="{5D6952AF-845B-4C5E-ADAB-55A1591430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785" y="2090661"/>
            <a:ext cx="6629413" cy="3526543"/>
          </a:xfrm>
          <a:prstGeom prst="rect">
            <a:avLst/>
          </a:prstGeom>
        </p:spPr>
      </p:pic>
    </p:spTree>
    <p:extLst>
      <p:ext uri="{BB962C8B-B14F-4D97-AF65-F5344CB8AC3E}">
        <p14:creationId xmlns:p14="http://schemas.microsoft.com/office/powerpoint/2010/main" val="2688892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Review of Unit 3 success criteria</a:t>
            </a:r>
            <a:br>
              <a:rPr lang="en-AU" dirty="0"/>
            </a:br>
            <a:endParaRPr lang="en-AU" dirty="0"/>
          </a:p>
        </p:txBody>
      </p:sp>
      <p:sp>
        <p:nvSpPr>
          <p:cNvPr id="3" name="Content Placeholder 2"/>
          <p:cNvSpPr>
            <a:spLocks noGrp="1"/>
          </p:cNvSpPr>
          <p:nvPr>
            <p:ph idx="1"/>
          </p:nvPr>
        </p:nvSpPr>
        <p:spPr>
          <a:xfrm>
            <a:off x="323850" y="986400"/>
            <a:ext cx="8485188" cy="2730632"/>
          </a:xfrm>
        </p:spPr>
        <p:txBody>
          <a:bodyPr/>
          <a:lstStyle/>
          <a:p>
            <a:pPr marL="0" indent="0">
              <a:spcBef>
                <a:spcPct val="30000"/>
              </a:spcBef>
              <a:defRPr/>
            </a:pPr>
            <a:r>
              <a:rPr lang="en-AU" sz="2200" dirty="0"/>
              <a:t>You should now be able to:</a:t>
            </a:r>
          </a:p>
          <a:p>
            <a:pPr marL="457200" lvl="0" indent="-457200">
              <a:spcBef>
                <a:spcPct val="30000"/>
              </a:spcBef>
              <a:buFont typeface="Arial" pitchFamily="34" charset="0"/>
              <a:buChar char="•"/>
              <a:defRPr/>
            </a:pPr>
            <a:r>
              <a:rPr lang="en-US" sz="2200" dirty="0">
                <a:solidFill>
                  <a:schemeClr val="tx1"/>
                </a:solidFill>
              </a:rPr>
              <a:t>d</a:t>
            </a:r>
            <a:r>
              <a:rPr lang="en-AU" sz="2200" dirty="0">
                <a:solidFill>
                  <a:schemeClr val="tx1"/>
                </a:solidFill>
              </a:rPr>
              <a:t>escribe the </a:t>
            </a:r>
            <a:r>
              <a:rPr lang="en-AU" sz="2200" dirty="0"/>
              <a:t>three main representation types related to </a:t>
            </a:r>
            <a:br>
              <a:rPr lang="en-AU" sz="2200" dirty="0"/>
            </a:br>
            <a:r>
              <a:rPr lang="en-AU" sz="2200" dirty="0"/>
              <a:t>fractions as a measurement</a:t>
            </a:r>
          </a:p>
          <a:p>
            <a:pPr marL="457200" lvl="0" indent="-457200">
              <a:spcBef>
                <a:spcPct val="30000"/>
              </a:spcBef>
              <a:buFont typeface="Arial" pitchFamily="34" charset="0"/>
              <a:buChar char="•"/>
              <a:defRPr/>
            </a:pPr>
            <a:r>
              <a:rPr lang="en-US" sz="2200" dirty="0"/>
              <a:t>e</a:t>
            </a:r>
            <a:r>
              <a:rPr lang="en-AU" sz="2200" dirty="0"/>
              <a:t>xplain the teaching and learning sequence for fractions </a:t>
            </a:r>
            <a:br>
              <a:rPr lang="en-AU" sz="2200" dirty="0"/>
            </a:br>
            <a:r>
              <a:rPr lang="en-AU" sz="2200" dirty="0"/>
              <a:t>on a number line</a:t>
            </a:r>
            <a:endParaRPr lang="en-AU" sz="2200" dirty="0">
              <a:solidFill>
                <a:schemeClr val="tx1"/>
              </a:solidFill>
            </a:endParaRPr>
          </a:p>
          <a:p>
            <a:pPr marL="457200" indent="-457200">
              <a:spcBef>
                <a:spcPct val="30000"/>
              </a:spcBef>
              <a:buFont typeface="Arial" pitchFamily="34" charset="0"/>
              <a:buChar char="•"/>
              <a:defRPr/>
            </a:pPr>
            <a:r>
              <a:rPr lang="en-AU" sz="2200" dirty="0">
                <a:solidFill>
                  <a:schemeClr val="tx1"/>
                </a:solidFill>
              </a:rPr>
              <a:t>select teaching strategies to develop students’ understanding </a:t>
            </a:r>
            <a:br>
              <a:rPr lang="en-AU" sz="2200" dirty="0">
                <a:solidFill>
                  <a:schemeClr val="tx1"/>
                </a:solidFill>
              </a:rPr>
            </a:br>
            <a:r>
              <a:rPr lang="en-AU" sz="2200" dirty="0">
                <a:solidFill>
                  <a:schemeClr val="tx1"/>
                </a:solidFill>
              </a:rPr>
              <a:t>of fractions on a number line</a:t>
            </a:r>
            <a:r>
              <a:rPr lang="en-AU" sz="2200" dirty="0"/>
              <a:t>.</a:t>
            </a:r>
            <a:endParaRPr lang="en-AU" sz="2200" dirty="0">
              <a:solidFill>
                <a:schemeClr val="tx1"/>
              </a:solidFill>
            </a:endParaRPr>
          </a:p>
        </p:txBody>
      </p:sp>
      <p:pic>
        <p:nvPicPr>
          <p:cNvPr id="7" name="Picture 6">
            <a:extLst>
              <a:ext uri="{FF2B5EF4-FFF2-40B4-BE49-F238E27FC236}">
                <a16:creationId xmlns:a16="http://schemas.microsoft.com/office/drawing/2014/main" id="{722FD339-C822-41DD-88B0-A491A9CF6E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75198" y="188641"/>
            <a:ext cx="1250722" cy="1109792"/>
          </a:xfrm>
          <a:prstGeom prst="rect">
            <a:avLst/>
          </a:prstGeom>
        </p:spPr>
      </p:pic>
    </p:spTree>
    <p:custDataLst>
      <p:tags r:id="rId1"/>
    </p:custDataLst>
    <p:extLst>
      <p:ext uri="{BB962C8B-B14F-4D97-AF65-F5344CB8AC3E}">
        <p14:creationId xmlns:p14="http://schemas.microsoft.com/office/powerpoint/2010/main" val="1603191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FD75-509B-4A9E-BE73-9E19A781E04D}"/>
              </a:ext>
            </a:extLst>
          </p:cNvPr>
          <p:cNvSpPr>
            <a:spLocks noGrp="1"/>
          </p:cNvSpPr>
          <p:nvPr>
            <p:ph type="title"/>
          </p:nvPr>
        </p:nvSpPr>
        <p:spPr/>
        <p:txBody>
          <a:bodyPr/>
          <a:lstStyle/>
          <a:p>
            <a:r>
              <a:rPr lang="en-AU" dirty="0"/>
              <a:t>Implications for your context</a:t>
            </a:r>
          </a:p>
        </p:txBody>
      </p:sp>
      <p:sp>
        <p:nvSpPr>
          <p:cNvPr id="9" name="Content Placeholder 8">
            <a:extLst>
              <a:ext uri="{FF2B5EF4-FFF2-40B4-BE49-F238E27FC236}">
                <a16:creationId xmlns:a16="http://schemas.microsoft.com/office/drawing/2014/main" id="{9AC92863-6B66-4C39-A849-CDD4234F7717}"/>
              </a:ext>
            </a:extLst>
          </p:cNvPr>
          <p:cNvSpPr>
            <a:spLocks noGrp="1"/>
          </p:cNvSpPr>
          <p:nvPr>
            <p:ph idx="1"/>
          </p:nvPr>
        </p:nvSpPr>
        <p:spPr/>
        <p:txBody>
          <a:bodyPr/>
          <a:lstStyle/>
          <a:p>
            <a:pPr marL="0" indent="0"/>
            <a:r>
              <a:rPr lang="en-AU" sz="2200" dirty="0"/>
              <a:t>Reflect on the information covered in this unit </a:t>
            </a:r>
            <a:br>
              <a:rPr lang="en-AU" sz="2200" dirty="0"/>
            </a:br>
            <a:r>
              <a:rPr lang="en-AU" sz="2200" dirty="0"/>
              <a:t>about developing students’ understanding </a:t>
            </a:r>
            <a:br>
              <a:rPr lang="en-AU" sz="2200" dirty="0"/>
            </a:br>
            <a:r>
              <a:rPr lang="en-AU" sz="2200" dirty="0"/>
              <a:t>of fractions on a number line.</a:t>
            </a:r>
          </a:p>
          <a:p>
            <a:endParaRPr lang="en-AU" sz="2200" dirty="0"/>
          </a:p>
          <a:p>
            <a:pPr marL="0" indent="0"/>
            <a:r>
              <a:rPr lang="en-AU" sz="2200" dirty="0"/>
              <a:t>What are your main takeaways from the </a:t>
            </a:r>
            <a:r>
              <a:rPr lang="en-AU" sz="2200" kern="1200" dirty="0">
                <a:solidFill>
                  <a:schemeClr val="tx1"/>
                </a:solidFill>
              </a:rPr>
              <a:t>topics that you considered at the start of the unit</a:t>
            </a:r>
            <a:r>
              <a:rPr lang="en-AU" sz="2200" dirty="0"/>
              <a:t>?</a:t>
            </a:r>
          </a:p>
          <a:p>
            <a:endParaRPr lang="en-AU" sz="2400" dirty="0"/>
          </a:p>
          <a:p>
            <a:endParaRPr lang="en-AU" sz="1000" dirty="0"/>
          </a:p>
          <a:p>
            <a:endParaRPr lang="en-AU" sz="1000" dirty="0"/>
          </a:p>
          <a:p>
            <a:endParaRPr lang="en-AU" sz="1000" dirty="0"/>
          </a:p>
          <a:p>
            <a:endParaRPr lang="en-AU" sz="1000" dirty="0"/>
          </a:p>
          <a:p>
            <a:endParaRPr lang="en-AU" sz="1000" dirty="0"/>
          </a:p>
          <a:p>
            <a:endParaRPr lang="en-AU" sz="1000" dirty="0"/>
          </a:p>
          <a:p>
            <a:endParaRPr lang="en-AU" sz="1000" dirty="0"/>
          </a:p>
          <a:p>
            <a:pPr>
              <a:spcBef>
                <a:spcPts val="0"/>
              </a:spcBef>
              <a:spcAft>
                <a:spcPts val="600"/>
              </a:spcAft>
            </a:pPr>
            <a:r>
              <a:rPr lang="en-AU" sz="2200" b="1" dirty="0"/>
              <a:t>Record one key thing from two of the topics that you will try as a result of your learning.</a:t>
            </a:r>
          </a:p>
          <a:p>
            <a:endParaRPr lang="en-AU" sz="1000" dirty="0"/>
          </a:p>
          <a:p>
            <a:endParaRPr lang="en-AU" sz="1000" dirty="0"/>
          </a:p>
          <a:p>
            <a:endParaRPr lang="en-AU" dirty="0"/>
          </a:p>
          <a:p>
            <a:pPr marL="457200" indent="-457200">
              <a:buFont typeface="Arial" panose="020B0604020202020204" pitchFamily="34" charset="0"/>
              <a:buChar char="•"/>
            </a:pPr>
            <a:endParaRPr lang="en-AU" dirty="0"/>
          </a:p>
          <a:p>
            <a:endParaRPr lang="en-AU" dirty="0"/>
          </a:p>
        </p:txBody>
      </p:sp>
      <p:grpSp>
        <p:nvGrpSpPr>
          <p:cNvPr id="8" name="Group 7">
            <a:extLst>
              <a:ext uri="{FF2B5EF4-FFF2-40B4-BE49-F238E27FC236}">
                <a16:creationId xmlns:a16="http://schemas.microsoft.com/office/drawing/2014/main" id="{7841F135-04A4-4E14-BFAB-C7F80C6A8448}"/>
              </a:ext>
            </a:extLst>
          </p:cNvPr>
          <p:cNvGrpSpPr/>
          <p:nvPr/>
        </p:nvGrpSpPr>
        <p:grpSpPr>
          <a:xfrm>
            <a:off x="466252" y="3686268"/>
            <a:ext cx="1709052" cy="1110884"/>
            <a:chOff x="5497421" y="1534690"/>
            <a:chExt cx="1709052" cy="1110884"/>
          </a:xfrm>
        </p:grpSpPr>
        <p:sp>
          <p:nvSpPr>
            <p:cNvPr id="10" name="Rectangle: Rounded Corners 9">
              <a:extLst>
                <a:ext uri="{FF2B5EF4-FFF2-40B4-BE49-F238E27FC236}">
                  <a16:creationId xmlns:a16="http://schemas.microsoft.com/office/drawing/2014/main" id="{B5DC70A4-9C7C-47C2-B069-F647324D7738}"/>
                </a:ext>
              </a:extLst>
            </p:cNvPr>
            <p:cNvSpPr/>
            <p:nvPr/>
          </p:nvSpPr>
          <p:spPr>
            <a:xfrm>
              <a:off x="5497421" y="1534690"/>
              <a:ext cx="1709052" cy="1110884"/>
            </a:xfrm>
            <a:prstGeom prst="roundRect">
              <a:avLst/>
            </a:prstGeom>
            <a:solidFill>
              <a:srgbClr val="21578A"/>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52FBF0D2-3F62-4D2C-BE2B-A8B511E8320A}"/>
                </a:ext>
              </a:extLst>
            </p:cNvPr>
            <p:cNvSpPr txBox="1"/>
            <p:nvPr/>
          </p:nvSpPr>
          <p:spPr>
            <a:xfrm>
              <a:off x="5551650" y="1588919"/>
              <a:ext cx="1600594" cy="1002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A sequence to introduce fraction number lines</a:t>
              </a:r>
            </a:p>
          </p:txBody>
        </p:sp>
      </p:grpSp>
      <p:grpSp>
        <p:nvGrpSpPr>
          <p:cNvPr id="12" name="Group 11">
            <a:extLst>
              <a:ext uri="{FF2B5EF4-FFF2-40B4-BE49-F238E27FC236}">
                <a16:creationId xmlns:a16="http://schemas.microsoft.com/office/drawing/2014/main" id="{2AA1C37A-2A0F-4300-8F42-E8F3B84113E1}"/>
              </a:ext>
            </a:extLst>
          </p:cNvPr>
          <p:cNvGrpSpPr/>
          <p:nvPr/>
        </p:nvGrpSpPr>
        <p:grpSpPr>
          <a:xfrm>
            <a:off x="4861007" y="3684088"/>
            <a:ext cx="1709052" cy="1110884"/>
            <a:chOff x="4691719" y="4014384"/>
            <a:chExt cx="1709052" cy="1110884"/>
          </a:xfrm>
          <a:solidFill>
            <a:schemeClr val="accent4"/>
          </a:solidFill>
        </p:grpSpPr>
        <p:sp>
          <p:nvSpPr>
            <p:cNvPr id="13" name="Rectangle: Rounded Corners 12">
              <a:extLst>
                <a:ext uri="{FF2B5EF4-FFF2-40B4-BE49-F238E27FC236}">
                  <a16:creationId xmlns:a16="http://schemas.microsoft.com/office/drawing/2014/main" id="{D9935572-53EC-491E-8ACE-F222F39C6C26}"/>
                </a:ext>
              </a:extLst>
            </p:cNvPr>
            <p:cNvSpPr/>
            <p:nvPr/>
          </p:nvSpPr>
          <p:spPr>
            <a:xfrm>
              <a:off x="4691719" y="4014384"/>
              <a:ext cx="1709052" cy="1110884"/>
            </a:xfrm>
            <a:prstGeom prst="roundRect">
              <a:avLst/>
            </a:prstGeom>
            <a:solidFill>
              <a:srgbClr val="99CC33"/>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AU" dirty="0"/>
            </a:p>
          </p:txBody>
        </p:sp>
        <p:sp>
          <p:nvSpPr>
            <p:cNvPr id="14" name="Rectangle: Rounded Corners 6">
              <a:extLst>
                <a:ext uri="{FF2B5EF4-FFF2-40B4-BE49-F238E27FC236}">
                  <a16:creationId xmlns:a16="http://schemas.microsoft.com/office/drawing/2014/main" id="{C94A432A-C6E4-4AF8-B8B6-D3E1E944BC00}"/>
                </a:ext>
              </a:extLst>
            </p:cNvPr>
            <p:cNvSpPr txBox="1"/>
            <p:nvPr/>
          </p:nvSpPr>
          <p:spPr>
            <a:xfrm>
              <a:off x="4745948" y="4068613"/>
              <a:ext cx="1600594" cy="100242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Counting by fractions</a:t>
              </a:r>
            </a:p>
          </p:txBody>
        </p:sp>
      </p:grpSp>
      <p:grpSp>
        <p:nvGrpSpPr>
          <p:cNvPr id="15" name="Group 14">
            <a:extLst>
              <a:ext uri="{FF2B5EF4-FFF2-40B4-BE49-F238E27FC236}">
                <a16:creationId xmlns:a16="http://schemas.microsoft.com/office/drawing/2014/main" id="{8377CAB6-6553-410C-BFED-F2B17E3D676A}"/>
              </a:ext>
            </a:extLst>
          </p:cNvPr>
          <p:cNvGrpSpPr/>
          <p:nvPr/>
        </p:nvGrpSpPr>
        <p:grpSpPr>
          <a:xfrm>
            <a:off x="2622029" y="3684088"/>
            <a:ext cx="1709052" cy="1110884"/>
            <a:chOff x="2084415" y="4014384"/>
            <a:chExt cx="1709052" cy="1110884"/>
          </a:xfrm>
        </p:grpSpPr>
        <p:sp>
          <p:nvSpPr>
            <p:cNvPr id="16" name="Rectangle: Rounded Corners 15">
              <a:extLst>
                <a:ext uri="{FF2B5EF4-FFF2-40B4-BE49-F238E27FC236}">
                  <a16:creationId xmlns:a16="http://schemas.microsoft.com/office/drawing/2014/main" id="{44393B41-55F2-417E-817F-6961DE5DC061}"/>
                </a:ext>
              </a:extLst>
            </p:cNvPr>
            <p:cNvSpPr/>
            <p:nvPr/>
          </p:nvSpPr>
          <p:spPr>
            <a:xfrm>
              <a:off x="2084415" y="4014384"/>
              <a:ext cx="1709052" cy="1110884"/>
            </a:xfrm>
            <a:prstGeom prst="roundRect">
              <a:avLst/>
            </a:prstGeom>
            <a:solidFill>
              <a:srgbClr val="ED7A23"/>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Rectangle: Rounded Corners 8">
              <a:extLst>
                <a:ext uri="{FF2B5EF4-FFF2-40B4-BE49-F238E27FC236}">
                  <a16:creationId xmlns:a16="http://schemas.microsoft.com/office/drawing/2014/main" id="{6699592F-CA42-4FA8-B060-C3921C3F254E}"/>
                </a:ext>
              </a:extLst>
            </p:cNvPr>
            <p:cNvSpPr txBox="1"/>
            <p:nvPr/>
          </p:nvSpPr>
          <p:spPr>
            <a:xfrm>
              <a:off x="2138644" y="4068613"/>
              <a:ext cx="1600594" cy="1002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Establishing referents for fractions</a:t>
              </a:r>
            </a:p>
          </p:txBody>
        </p:sp>
      </p:grpSp>
      <p:grpSp>
        <p:nvGrpSpPr>
          <p:cNvPr id="18" name="Group 17">
            <a:extLst>
              <a:ext uri="{FF2B5EF4-FFF2-40B4-BE49-F238E27FC236}">
                <a16:creationId xmlns:a16="http://schemas.microsoft.com/office/drawing/2014/main" id="{BA30AC85-8370-44EC-94F1-FE550470925B}"/>
              </a:ext>
            </a:extLst>
          </p:cNvPr>
          <p:cNvGrpSpPr/>
          <p:nvPr/>
        </p:nvGrpSpPr>
        <p:grpSpPr>
          <a:xfrm>
            <a:off x="7022925" y="3686268"/>
            <a:ext cx="1709052" cy="1110884"/>
            <a:chOff x="2084415" y="4014384"/>
            <a:chExt cx="1709052" cy="1110884"/>
          </a:xfrm>
          <a:solidFill>
            <a:schemeClr val="accent6"/>
          </a:solidFill>
        </p:grpSpPr>
        <p:sp>
          <p:nvSpPr>
            <p:cNvPr id="19" name="Rectangle: Rounded Corners 18">
              <a:extLst>
                <a:ext uri="{FF2B5EF4-FFF2-40B4-BE49-F238E27FC236}">
                  <a16:creationId xmlns:a16="http://schemas.microsoft.com/office/drawing/2014/main" id="{BFB8E979-8AC3-457B-85C4-A0DCE8636015}"/>
                </a:ext>
              </a:extLst>
            </p:cNvPr>
            <p:cNvSpPr/>
            <p:nvPr/>
          </p:nvSpPr>
          <p:spPr>
            <a:xfrm>
              <a:off x="2084415" y="4014384"/>
              <a:ext cx="1709052" cy="1110884"/>
            </a:xfrm>
            <a:prstGeom prst="roundRect">
              <a:avLst/>
            </a:prstGeom>
            <a:solidFill>
              <a:srgbClr val="663399"/>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Rectangle: Rounded Corners 8">
              <a:extLst>
                <a:ext uri="{FF2B5EF4-FFF2-40B4-BE49-F238E27FC236}">
                  <a16:creationId xmlns:a16="http://schemas.microsoft.com/office/drawing/2014/main" id="{80AC0CF7-198E-4951-A369-F0EAE3EEEE2B}"/>
                </a:ext>
              </a:extLst>
            </p:cNvPr>
            <p:cNvSpPr txBox="1"/>
            <p:nvPr/>
          </p:nvSpPr>
          <p:spPr>
            <a:xfrm>
              <a:off x="2138644" y="4068613"/>
              <a:ext cx="1600594" cy="100242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dirty="0"/>
                <a:t>Enhancing understanding of equivalent fractions</a:t>
              </a:r>
            </a:p>
          </p:txBody>
        </p:sp>
      </p:grpSp>
      <p:pic>
        <p:nvPicPr>
          <p:cNvPr id="24" name="Picture 23">
            <a:extLst>
              <a:ext uri="{FF2B5EF4-FFF2-40B4-BE49-F238E27FC236}">
                <a16:creationId xmlns:a16="http://schemas.microsoft.com/office/drawing/2014/main" id="{0C38825E-3BD9-4E18-A2FD-D9E00A6F039D}"/>
              </a:ext>
            </a:extLst>
          </p:cNvPr>
          <p:cNvPicPr>
            <a:picLocks noChangeAspect="1"/>
          </p:cNvPicPr>
          <p:nvPr/>
        </p:nvPicPr>
        <p:blipFill>
          <a:blip r:embed="rId4"/>
          <a:stretch>
            <a:fillRect/>
          </a:stretch>
        </p:blipFill>
        <p:spPr>
          <a:xfrm>
            <a:off x="7308304" y="152651"/>
            <a:ext cx="1249788" cy="1231499"/>
          </a:xfrm>
          <a:prstGeom prst="rect">
            <a:avLst/>
          </a:prstGeom>
        </p:spPr>
      </p:pic>
    </p:spTree>
    <p:custDataLst>
      <p:tags r:id="rId1"/>
    </p:custDataLst>
    <p:extLst>
      <p:ext uri="{BB962C8B-B14F-4D97-AF65-F5344CB8AC3E}">
        <p14:creationId xmlns:p14="http://schemas.microsoft.com/office/powerpoint/2010/main" val="735067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9BD9-76D5-478C-AC9B-1401BFE66746}"/>
              </a:ext>
            </a:extLst>
          </p:cNvPr>
          <p:cNvSpPr>
            <a:spLocks noGrp="1"/>
          </p:cNvSpPr>
          <p:nvPr>
            <p:ph type="title"/>
          </p:nvPr>
        </p:nvSpPr>
        <p:spPr/>
        <p:txBody>
          <a:bodyPr/>
          <a:lstStyle/>
          <a:p>
            <a:pPr marL="0" indent="0"/>
            <a:r>
              <a:rPr lang="en-AU" dirty="0"/>
              <a:t>Final reflections on the course</a:t>
            </a:r>
            <a:endParaRPr lang="en-US" dirty="0">
              <a:solidFill>
                <a:schemeClr val="tx1"/>
              </a:solidFill>
            </a:endParaRPr>
          </a:p>
        </p:txBody>
      </p:sp>
      <p:sp>
        <p:nvSpPr>
          <p:cNvPr id="3" name="Content Placeholder 2">
            <a:extLst>
              <a:ext uri="{FF2B5EF4-FFF2-40B4-BE49-F238E27FC236}">
                <a16:creationId xmlns:a16="http://schemas.microsoft.com/office/drawing/2014/main" id="{2375ACB5-C887-4874-8E64-D2B200FEAA6B}"/>
              </a:ext>
            </a:extLst>
          </p:cNvPr>
          <p:cNvSpPr>
            <a:spLocks noGrp="1"/>
          </p:cNvSpPr>
          <p:nvPr>
            <p:ph idx="1"/>
          </p:nvPr>
        </p:nvSpPr>
        <p:spPr/>
        <p:txBody>
          <a:bodyPr/>
          <a:lstStyle/>
          <a:p>
            <a:r>
              <a:rPr lang="en-AU" sz="2200" dirty="0">
                <a:solidFill>
                  <a:schemeClr val="tx1"/>
                </a:solidFill>
              </a:rPr>
              <a:t>R</a:t>
            </a:r>
            <a:r>
              <a:rPr lang="en-US" sz="2200" dirty="0">
                <a:solidFill>
                  <a:schemeClr val="tx1"/>
                </a:solidFill>
              </a:rPr>
              <a:t>eview </a:t>
            </a:r>
            <a:r>
              <a:rPr lang="en-AU" sz="2200" dirty="0">
                <a:solidFill>
                  <a:schemeClr val="tx1"/>
                </a:solidFill>
              </a:rPr>
              <a:t>your notes from each unit and c</a:t>
            </a:r>
            <a:r>
              <a:rPr lang="en-US" sz="2200" dirty="0">
                <a:solidFill>
                  <a:schemeClr val="tx1"/>
                </a:solidFill>
              </a:rPr>
              <a:t>onsider </a:t>
            </a:r>
            <a:r>
              <a:rPr lang="en-AU" sz="2200" dirty="0">
                <a:solidFill>
                  <a:schemeClr val="tx1"/>
                </a:solidFill>
              </a:rPr>
              <a:t>the content you have engaged with across the course. </a:t>
            </a:r>
          </a:p>
          <a:p>
            <a:pPr marL="0" indent="0"/>
            <a:endParaRPr lang="en-AU" sz="2200" dirty="0">
              <a:solidFill>
                <a:schemeClr val="tx1"/>
              </a:solidFill>
            </a:endParaRPr>
          </a:p>
          <a:p>
            <a:pPr marL="0" indent="0"/>
            <a:r>
              <a:rPr lang="en-AU" sz="2200" dirty="0">
                <a:solidFill>
                  <a:schemeClr val="tx1"/>
                </a:solidFill>
              </a:rPr>
              <a:t>In your final reflection, record the following:</a:t>
            </a:r>
          </a:p>
          <a:p>
            <a:pPr marL="457200" indent="-457200">
              <a:buFont typeface="Arial" panose="020B0604020202020204" pitchFamily="34" charset="0"/>
              <a:buChar char="•"/>
            </a:pPr>
            <a:r>
              <a:rPr lang="en-AU" sz="2200" dirty="0">
                <a:solidFill>
                  <a:schemeClr val="tx1"/>
                </a:solidFill>
              </a:rPr>
              <a:t>three key things I have learnt</a:t>
            </a:r>
          </a:p>
          <a:p>
            <a:pPr marL="457200" indent="-457200">
              <a:buFont typeface="Arial" panose="020B0604020202020204" pitchFamily="34" charset="0"/>
              <a:buChar char="•"/>
            </a:pPr>
            <a:r>
              <a:rPr lang="en-AU" sz="2200" dirty="0">
                <a:solidFill>
                  <a:schemeClr val="tx1"/>
                </a:solidFill>
              </a:rPr>
              <a:t>two teaching and learning activities I want to try</a:t>
            </a:r>
          </a:p>
          <a:p>
            <a:pPr marL="457200" indent="-457200">
              <a:buFont typeface="Arial" panose="020B0604020202020204" pitchFamily="34" charset="0"/>
              <a:buChar char="•"/>
            </a:pPr>
            <a:r>
              <a:rPr lang="en-AU" sz="2200" dirty="0">
                <a:solidFill>
                  <a:schemeClr val="tx1"/>
                </a:solidFill>
              </a:rPr>
              <a:t>one key idea that I want to incorporate into my teaching of fractions to enhance students’ understanding.</a:t>
            </a:r>
          </a:p>
        </p:txBody>
      </p:sp>
    </p:spTree>
    <p:extLst>
      <p:ext uri="{BB962C8B-B14F-4D97-AF65-F5344CB8AC3E}">
        <p14:creationId xmlns:p14="http://schemas.microsoft.com/office/powerpoint/2010/main" val="425511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995935" y="1504354"/>
            <a:ext cx="0" cy="4012878"/>
          </a:xfrm>
          <a:prstGeom prst="line">
            <a:avLst/>
          </a:prstGeom>
          <a:ln w="9525"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7" name="Content Placeholder 3">
            <a:extLst>
              <a:ext uri="{FF2B5EF4-FFF2-40B4-BE49-F238E27FC236}">
                <a16:creationId xmlns:a16="http://schemas.microsoft.com/office/drawing/2014/main" id="{91FF1DA6-1C5C-4628-B5D9-A51E05079130}"/>
              </a:ext>
            </a:extLst>
          </p:cNvPr>
          <p:cNvSpPr txBox="1">
            <a:spLocks/>
          </p:cNvSpPr>
          <p:nvPr/>
        </p:nvSpPr>
        <p:spPr bwMode="auto">
          <a:xfrm>
            <a:off x="611560" y="1340769"/>
            <a:ext cx="3240360" cy="384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Font typeface="Arial" charset="0"/>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endParaRPr lang="en-US" kern="0" dirty="0"/>
          </a:p>
          <a:p>
            <a:pPr marL="0" indent="0"/>
            <a:r>
              <a:rPr lang="en-US" sz="2200" kern="0" dirty="0"/>
              <a:t>Develop understanding </a:t>
            </a:r>
            <a:br>
              <a:rPr lang="en-US" sz="2200" kern="0" dirty="0"/>
            </a:br>
            <a:r>
              <a:rPr lang="en-US" sz="2200" kern="0" dirty="0"/>
              <a:t>of foundational fractional concepts in Prep to </a:t>
            </a:r>
            <a:br>
              <a:rPr lang="en-US" sz="2200" kern="0" dirty="0"/>
            </a:br>
            <a:r>
              <a:rPr lang="en-US" sz="2200" kern="0" dirty="0"/>
              <a:t>Year 4.</a:t>
            </a:r>
          </a:p>
          <a:p>
            <a:pPr marL="0" indent="0"/>
            <a:endParaRPr lang="en-US" sz="2200" kern="0" dirty="0"/>
          </a:p>
          <a:p>
            <a:pPr marL="0" indent="0"/>
            <a:r>
              <a:rPr lang="en-US" sz="2200" kern="0" dirty="0"/>
              <a:t>Enhance targeted teaching strategies </a:t>
            </a:r>
            <a:br>
              <a:rPr lang="en-US" sz="2200" kern="0" dirty="0"/>
            </a:br>
            <a:r>
              <a:rPr lang="en-US" sz="2200" kern="0" dirty="0"/>
              <a:t>to improve student understanding.</a:t>
            </a:r>
          </a:p>
        </p:txBody>
      </p:sp>
      <p:sp>
        <p:nvSpPr>
          <p:cNvPr id="9" name="Text Placeholder 2">
            <a:extLst>
              <a:ext uri="{FF2B5EF4-FFF2-40B4-BE49-F238E27FC236}">
                <a16:creationId xmlns:a16="http://schemas.microsoft.com/office/drawing/2014/main" id="{67103575-E44D-47CD-82E2-369C99F50F80}"/>
              </a:ext>
            </a:extLst>
          </p:cNvPr>
          <p:cNvSpPr>
            <a:spLocks noGrp="1"/>
          </p:cNvSpPr>
          <p:nvPr>
            <p:ph type="body" idx="1"/>
          </p:nvPr>
        </p:nvSpPr>
        <p:spPr>
          <a:xfrm>
            <a:off x="323850" y="457217"/>
            <a:ext cx="3240038" cy="639762"/>
          </a:xfrm>
        </p:spPr>
        <p:txBody>
          <a:bodyPr/>
          <a:lstStyle/>
          <a:p>
            <a:pPr algn="ctr"/>
            <a:r>
              <a:rPr lang="en-AU" sz="3200" dirty="0">
                <a:latin typeface="+mj-lt"/>
              </a:rPr>
              <a:t>Learning goal</a:t>
            </a:r>
          </a:p>
        </p:txBody>
      </p:sp>
    </p:spTree>
    <p:extLst>
      <p:ext uri="{BB962C8B-B14F-4D97-AF65-F5344CB8AC3E}">
        <p14:creationId xmlns:p14="http://schemas.microsoft.com/office/powerpoint/2010/main" val="693080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0A5A46-6B2E-40E8-92E4-F465630A8264}"/>
              </a:ext>
            </a:extLst>
          </p:cNvPr>
          <p:cNvSpPr>
            <a:spLocks noGrp="1"/>
          </p:cNvSpPr>
          <p:nvPr>
            <p:ph type="title"/>
          </p:nvPr>
        </p:nvSpPr>
        <p:spPr/>
        <p:txBody>
          <a:bodyPr/>
          <a:lstStyle/>
          <a:p>
            <a:r>
              <a:rPr lang="en-AU" dirty="0"/>
              <a:t>References</a:t>
            </a:r>
          </a:p>
        </p:txBody>
      </p:sp>
      <p:sp>
        <p:nvSpPr>
          <p:cNvPr id="8" name="Content Placeholder 7">
            <a:extLst>
              <a:ext uri="{FF2B5EF4-FFF2-40B4-BE49-F238E27FC236}">
                <a16:creationId xmlns:a16="http://schemas.microsoft.com/office/drawing/2014/main" id="{FD818E42-E75A-426C-9998-48B445E1A90F}"/>
              </a:ext>
            </a:extLst>
          </p:cNvPr>
          <p:cNvSpPr>
            <a:spLocks noGrp="1"/>
          </p:cNvSpPr>
          <p:nvPr>
            <p:ph idx="1"/>
          </p:nvPr>
        </p:nvSpPr>
        <p:spPr/>
        <p:txBody>
          <a:bodyPr/>
          <a:lstStyle/>
          <a:p>
            <a:r>
              <a:rPr lang="en-AU" dirty="0"/>
              <a:t>Australian Curriculum, Assessment and Reporting Authority (ACARA), </a:t>
            </a:r>
            <a:r>
              <a:rPr lang="en-AU" i="1" dirty="0"/>
              <a:t>Australian Curriculum</a:t>
            </a:r>
            <a:r>
              <a:rPr lang="en-AU" dirty="0"/>
              <a:t>, </a:t>
            </a:r>
            <a:r>
              <a:rPr lang="en-AU" dirty="0">
                <a:hlinkClick r:id="rId3"/>
              </a:rPr>
              <a:t>www.australiancurriculum.edu.au</a:t>
            </a:r>
            <a:r>
              <a:rPr lang="en-AU" dirty="0"/>
              <a:t>. </a:t>
            </a:r>
          </a:p>
          <a:p>
            <a:r>
              <a:rPr lang="en-US" dirty="0"/>
              <a:t>Bruce, C, Chang, D, Flynn, T &amp; Yearley, S 2013, </a:t>
            </a:r>
            <a:r>
              <a:rPr lang="en-US" i="1" dirty="0"/>
              <a:t>Foundations to Learning and Teaching Fractions: Addition and subtraction</a:t>
            </a:r>
            <a:r>
              <a:rPr lang="en-US" dirty="0"/>
              <a:t>, (literature review), 21 June, Ontario Ministry of Education, </a:t>
            </a:r>
            <a:r>
              <a:rPr lang="en-US" dirty="0">
                <a:hlinkClick r:id="rId4"/>
              </a:rPr>
              <a:t>www.edugains.ca/resourcesMath/CE/LessonsSupports/Fractions/FoundationstoLearningandTeachingFractions.pdf</a:t>
            </a:r>
            <a:r>
              <a:rPr lang="en-AU" dirty="0"/>
              <a:t>. </a:t>
            </a:r>
          </a:p>
          <a:p>
            <a:r>
              <a:rPr lang="en-AU" dirty="0"/>
              <a:t>Mitchell, A &amp; Horne, M 2011, ‘</a:t>
            </a:r>
            <a:r>
              <a:rPr lang="en-US" dirty="0"/>
              <a:t>Measurement matters: Fraction number lines and length concepts are related’, in J Way &amp; J Bobis (eds), </a:t>
            </a:r>
            <a:r>
              <a:rPr lang="en-AU" i="1" dirty="0"/>
              <a:t>Fractions: Teaching for understanding</a:t>
            </a:r>
            <a:r>
              <a:rPr lang="en-AU" dirty="0"/>
              <a:t>, The Australian Association of Mathematics Teachers, Adelaide, pp. 52–62. </a:t>
            </a:r>
          </a:p>
          <a:p>
            <a:r>
              <a:rPr lang="en-US" dirty="0"/>
              <a:t>Way, J n.d. ‘Big ideas’, </a:t>
            </a:r>
            <a:r>
              <a:rPr lang="en-US" i="1" dirty="0"/>
              <a:t>Top Drawer Teachers: Resources for teachers of mathematics</a:t>
            </a:r>
            <a:r>
              <a:rPr lang="en-US" dirty="0"/>
              <a:t>, Australian Association of Mathematics Teachers, </a:t>
            </a:r>
            <a:r>
              <a:rPr lang="en-US" dirty="0">
                <a:hlinkClick r:id="rId5"/>
              </a:rPr>
              <a:t>https://topdrawer.aamt.edu.au/Fractions/Big-ideas</a:t>
            </a:r>
            <a:r>
              <a:rPr lang="en-US" dirty="0"/>
              <a:t>.</a:t>
            </a:r>
            <a:r>
              <a:rPr lang="en-AU" dirty="0"/>
              <a:t> </a:t>
            </a:r>
          </a:p>
          <a:p>
            <a:r>
              <a:rPr lang="en-US" dirty="0"/>
              <a:t>Way, J n.d. ‘Fractions as a measure’, </a:t>
            </a:r>
            <a:r>
              <a:rPr lang="en-US" i="1" dirty="0"/>
              <a:t>Top Drawer Teachers: Resources for teachers of mathematics</a:t>
            </a:r>
            <a:r>
              <a:rPr lang="en-US" dirty="0"/>
              <a:t>, Australian Association of Mathematics Teachers, </a:t>
            </a:r>
            <a:r>
              <a:rPr lang="en-AU" dirty="0">
                <a:hlinkClick r:id="rId6"/>
              </a:rPr>
              <a:t>https://topdrawer.aamt.edu.au/Fractions/Big-ideas/Fractions-as-a-measure</a:t>
            </a:r>
            <a:r>
              <a:rPr lang="en-US" dirty="0"/>
              <a:t> </a:t>
            </a:r>
            <a:endParaRPr lang="en-AU" dirty="0"/>
          </a:p>
          <a:p>
            <a:r>
              <a:rPr lang="en-US" dirty="0"/>
              <a:t>Western Australia Department of Education 2013, </a:t>
            </a:r>
            <a:r>
              <a:rPr lang="en-US" i="1" dirty="0"/>
              <a:t>First Steps in Mathematics: Number — Book 1</a:t>
            </a:r>
            <a:r>
              <a:rPr lang="en-US" dirty="0"/>
              <a:t>, </a:t>
            </a:r>
            <a:r>
              <a:rPr lang="en-US" dirty="0">
                <a:hlinkClick r:id="rId7"/>
              </a:rPr>
              <a:t>http://det.wa.edu.au/stepsresources/detcms/education/stepsresources/first-steps-mathematics/number--book-1.en?cat-id=13603739.</a:t>
            </a:r>
            <a:endParaRPr lang="en-AU" dirty="0"/>
          </a:p>
          <a:p>
            <a:endParaRPr lang="en-AU" dirty="0"/>
          </a:p>
        </p:txBody>
      </p:sp>
    </p:spTree>
    <p:extLst>
      <p:ext uri="{BB962C8B-B14F-4D97-AF65-F5344CB8AC3E}">
        <p14:creationId xmlns:p14="http://schemas.microsoft.com/office/powerpoint/2010/main" val="2466628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2020</a:t>
            </a:r>
            <a:endParaRPr lang="en-AU" sz="1400" dirty="0"/>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2020’ — please include the link to our copyright notice.</a:t>
            </a:r>
          </a:p>
          <a:p>
            <a:pPr>
              <a:lnSpc>
                <a:spcPct val="110000"/>
              </a:lnSpc>
            </a:pPr>
            <a:r>
              <a:rPr lang="en-US" sz="1400" dirty="0"/>
              <a:t>Other copyright material in this publication is listed below:</a:t>
            </a:r>
          </a:p>
          <a:p>
            <a:pPr marL="288000" indent="-288000">
              <a:buFont typeface="+mj-lt"/>
              <a:buAutoNum type="arabicPeriod"/>
            </a:pPr>
            <a:r>
              <a:rPr lang="en-US" sz="1400" dirty="0"/>
              <a:t>Slide 2: Adapted from Way, J n.d. ‘Big ideas’, </a:t>
            </a:r>
            <a:r>
              <a:rPr lang="en-US" sz="1400" i="1" dirty="0"/>
              <a:t>Top Drawer Teachers: Resources for teachers of mathematics</a:t>
            </a:r>
            <a:r>
              <a:rPr lang="en-US" sz="1400" dirty="0"/>
              <a:t>, Published by the Australian Association of Mathematics Teachers, </a:t>
            </a:r>
            <a:r>
              <a:rPr lang="en-US" sz="1400" dirty="0">
                <a:hlinkClick r:id="rId7"/>
              </a:rPr>
              <a:t>https://topdrawer.aamt.edu.au/Fractions/Big-ideas</a:t>
            </a:r>
            <a:r>
              <a:rPr lang="en-US" sz="1400" dirty="0"/>
              <a:t>. Used with permission. </a:t>
            </a:r>
          </a:p>
          <a:p>
            <a:pPr marL="288000" indent="-288000">
              <a:buFont typeface="+mj-lt"/>
              <a:buAutoNum type="arabicPeriod"/>
            </a:pPr>
            <a:r>
              <a:rPr lang="en-US" sz="1400" dirty="0"/>
              <a:t>Slide 7: Adapted from </a:t>
            </a:r>
            <a:r>
              <a:rPr lang="en-AU" sz="1400" dirty="0"/>
              <a:t>Mitchell, A &amp; Horne, M 2011, ‘</a:t>
            </a:r>
            <a:r>
              <a:rPr lang="en-US" sz="1400" dirty="0"/>
              <a:t>Measurement matters: Fraction number lines and length concepts are related’, in J Way &amp; J Bobis (eds), </a:t>
            </a:r>
            <a:r>
              <a:rPr lang="en-AU" sz="1400" i="1" dirty="0"/>
              <a:t>Fractions: Teaching for understanding</a:t>
            </a:r>
            <a:r>
              <a:rPr lang="en-AU" sz="1400" dirty="0"/>
              <a:t>, The Australian Association of Mathematics Teachers, Adelaide, pp. 52–62.</a:t>
            </a:r>
            <a:r>
              <a:rPr lang="en-US" sz="1400" dirty="0"/>
              <a:t> </a:t>
            </a:r>
          </a:p>
          <a:p>
            <a:pPr marL="288000" indent="-288000">
              <a:buFont typeface="+mj-lt"/>
              <a:buAutoNum type="arabicPeriod"/>
            </a:pPr>
            <a:r>
              <a:rPr lang="en-US" sz="1400" dirty="0"/>
              <a:t>Slide 10: Dept of Education WA 2013, </a:t>
            </a:r>
            <a:r>
              <a:rPr lang="en-US" sz="1400" i="1" dirty="0"/>
              <a:t>First Steps in Mathematics: Number — Book 1.</a:t>
            </a:r>
            <a:r>
              <a:rPr lang="en-US" sz="1400" dirty="0"/>
              <a:t> </a:t>
            </a:r>
          </a:p>
          <a:p>
            <a:pPr marL="288000" indent="-288000">
              <a:buFont typeface="+mj-lt"/>
              <a:buAutoNum type="arabicPeriod"/>
            </a:pPr>
            <a:r>
              <a:rPr lang="en-US" sz="1400" dirty="0"/>
              <a:t>Slide 13: ‘Extract of Australian Curriculum © ACARA 2010–2019, licensed under CC BY 4.0. For the latest information and additional terms of use, please check the </a:t>
            </a:r>
            <a:r>
              <a:rPr lang="en-US" sz="1400" dirty="0">
                <a:hlinkClick r:id="rId8"/>
              </a:rPr>
              <a:t>Australian Curriculum website</a:t>
            </a:r>
            <a:r>
              <a:rPr lang="en-US" sz="1400" dirty="0"/>
              <a:t> and its </a:t>
            </a:r>
            <a:r>
              <a:rPr lang="en-US" sz="1400" dirty="0">
                <a:hlinkClick r:id="rId9"/>
              </a:rPr>
              <a:t>copyright notice</a:t>
            </a:r>
            <a:r>
              <a:rPr lang="en-US" sz="1400" dirty="0"/>
              <a:t>.</a:t>
            </a:r>
          </a:p>
          <a:p>
            <a:pPr marL="288000" indent="-288000">
              <a:buFont typeface="+mj-lt"/>
              <a:buAutoNum type="arabicPeriod"/>
            </a:pPr>
            <a:r>
              <a:rPr lang="en-US" sz="1400" dirty="0"/>
              <a:t>Slide 17: Way, J n.d. ‘Fractions as a measure’, </a:t>
            </a:r>
            <a:r>
              <a:rPr lang="en-US" sz="1400" i="1" dirty="0"/>
              <a:t>Top Drawer Teachers: Resources for teachers of mathematics</a:t>
            </a:r>
            <a:r>
              <a:rPr lang="en-US" sz="1400" dirty="0"/>
              <a:t>, Australian Association of Mathematics Teachers, </a:t>
            </a:r>
            <a:r>
              <a:rPr lang="en-US" sz="1400" dirty="0">
                <a:hlinkClick r:id="rId10"/>
              </a:rPr>
              <a:t>https://topdrawer.aamt.edu.au/Fractions/Big-ideas/Fractions-as-a-measure</a:t>
            </a:r>
            <a:r>
              <a:rPr lang="en-US" sz="1400" dirty="0"/>
              <a:t>. Used with permission. </a:t>
            </a:r>
          </a:p>
          <a:p>
            <a:pPr marL="288000" indent="-288000">
              <a:buFont typeface="+mj-lt"/>
              <a:buAutoNum type="arabicPeriod"/>
            </a:pPr>
            <a:r>
              <a:rPr lang="en-US" sz="1400" dirty="0"/>
              <a:t>Slide 45: Bruce, C, Chang, D, Flynn, T &amp; Yearley, S 2013, </a:t>
            </a:r>
            <a:r>
              <a:rPr lang="en-US" sz="1400" i="1" dirty="0"/>
              <a:t>Foundations to Learning and Teaching Fractions: Addition and subtraction</a:t>
            </a:r>
            <a:r>
              <a:rPr lang="en-US" sz="1400" dirty="0"/>
              <a:t>, (literature review), 21 June, Ontario Ministry of Education.</a:t>
            </a:r>
          </a:p>
          <a:p>
            <a:pPr marL="288000" indent="-288000">
              <a:buFont typeface="+mj-lt"/>
              <a:buAutoNum type="arabicPeriod"/>
            </a:pPr>
            <a:endParaRPr lang="en-US" sz="1400" dirty="0"/>
          </a:p>
          <a:p>
            <a:pPr>
              <a:lnSpc>
                <a:spcPct val="110000"/>
              </a:lnSpc>
            </a:pPr>
            <a:endParaRPr lang="en-AU" sz="1200" dirty="0"/>
          </a:p>
        </p:txBody>
      </p:sp>
      <p:sp>
        <p:nvSpPr>
          <p:cNvPr id="3" name="Title 2"/>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1693455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QCAA social media</a:t>
            </a:r>
          </a:p>
        </p:txBody>
      </p:sp>
    </p:spTree>
    <p:extLst>
      <p:ext uri="{BB962C8B-B14F-4D97-AF65-F5344CB8AC3E}">
        <p14:creationId xmlns:p14="http://schemas.microsoft.com/office/powerpoint/2010/main" val="369181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4146C8-8323-4239-BB8D-59B91AA7FB1E}"/>
              </a:ext>
            </a:extLst>
          </p:cNvPr>
          <p:cNvSpPr>
            <a:spLocks noGrp="1"/>
          </p:cNvSpPr>
          <p:nvPr>
            <p:ph type="body" idx="1"/>
          </p:nvPr>
        </p:nvSpPr>
        <p:spPr>
          <a:xfrm>
            <a:off x="323850" y="457217"/>
            <a:ext cx="3240038" cy="639762"/>
          </a:xfrm>
        </p:spPr>
        <p:txBody>
          <a:bodyPr/>
          <a:lstStyle/>
          <a:p>
            <a:pPr algn="ctr"/>
            <a:r>
              <a:rPr lang="en-AU" sz="3200" dirty="0">
                <a:latin typeface="+mj-lt"/>
              </a:rPr>
              <a:t>Learning goal</a:t>
            </a:r>
          </a:p>
        </p:txBody>
      </p:sp>
      <p:sp>
        <p:nvSpPr>
          <p:cNvPr id="5" name="Text Placeholder 4">
            <a:extLst>
              <a:ext uri="{FF2B5EF4-FFF2-40B4-BE49-F238E27FC236}">
                <a16:creationId xmlns:a16="http://schemas.microsoft.com/office/drawing/2014/main" id="{0D01A4AD-7B48-451F-A959-2054778CB054}"/>
              </a:ext>
            </a:extLst>
          </p:cNvPr>
          <p:cNvSpPr>
            <a:spLocks noGrp="1"/>
          </p:cNvSpPr>
          <p:nvPr>
            <p:ph type="body" sz="quarter" idx="3"/>
          </p:nvPr>
        </p:nvSpPr>
        <p:spPr>
          <a:xfrm>
            <a:off x="4591024" y="452288"/>
            <a:ext cx="4175125" cy="639762"/>
          </a:xfrm>
        </p:spPr>
        <p:txBody>
          <a:bodyPr/>
          <a:lstStyle/>
          <a:p>
            <a:r>
              <a:rPr lang="en-AU" sz="3200" dirty="0">
                <a:latin typeface="+mj-lt"/>
              </a:rPr>
              <a:t>Success criteria</a:t>
            </a:r>
          </a:p>
        </p:txBody>
      </p:sp>
      <p:sp>
        <p:nvSpPr>
          <p:cNvPr id="6" name="Content Placeholder 5">
            <a:extLst>
              <a:ext uri="{FF2B5EF4-FFF2-40B4-BE49-F238E27FC236}">
                <a16:creationId xmlns:a16="http://schemas.microsoft.com/office/drawing/2014/main" id="{F80136E5-5EE2-489A-B032-3E38994607B0}"/>
              </a:ext>
            </a:extLst>
          </p:cNvPr>
          <p:cNvSpPr>
            <a:spLocks noGrp="1"/>
          </p:cNvSpPr>
          <p:nvPr>
            <p:ph sz="quarter" idx="4"/>
          </p:nvPr>
        </p:nvSpPr>
        <p:spPr>
          <a:xfrm>
            <a:off x="4591024" y="1340769"/>
            <a:ext cx="4373464" cy="4785394"/>
          </a:xfrm>
        </p:spPr>
        <p:txBody>
          <a:bodyPr/>
          <a:lstStyle/>
          <a:p>
            <a:pPr marL="0" indent="0">
              <a:spcBef>
                <a:spcPct val="30000"/>
              </a:spcBef>
              <a:defRPr/>
            </a:pPr>
            <a:r>
              <a:rPr lang="en-AU" sz="2200" dirty="0"/>
              <a:t>By the end of this unit, you should be able to:</a:t>
            </a:r>
          </a:p>
          <a:p>
            <a:pPr marL="342900" indent="-342900">
              <a:spcBef>
                <a:spcPct val="30000"/>
              </a:spcBef>
              <a:buFont typeface="Arial" panose="020B0604020202020204" pitchFamily="34" charset="0"/>
              <a:buChar char="•"/>
              <a:defRPr/>
            </a:pPr>
            <a:r>
              <a:rPr lang="en-US" sz="2200" dirty="0">
                <a:solidFill>
                  <a:schemeClr val="tx1"/>
                </a:solidFill>
              </a:rPr>
              <a:t>d</a:t>
            </a:r>
            <a:r>
              <a:rPr lang="en-AU" sz="2200" dirty="0">
                <a:solidFill>
                  <a:schemeClr val="tx1"/>
                </a:solidFill>
              </a:rPr>
              <a:t>escribe </a:t>
            </a:r>
            <a:r>
              <a:rPr lang="en-AU" sz="2200" dirty="0"/>
              <a:t>the three main representation types related to fractions as a measurement</a:t>
            </a:r>
          </a:p>
          <a:p>
            <a:pPr marL="342900" indent="-342900">
              <a:spcBef>
                <a:spcPct val="30000"/>
              </a:spcBef>
              <a:buFont typeface="Arial" panose="020B0604020202020204" pitchFamily="34" charset="0"/>
              <a:buChar char="•"/>
              <a:defRPr/>
            </a:pPr>
            <a:r>
              <a:rPr lang="en-AU" sz="2200" dirty="0"/>
              <a:t>explain the teaching and learning sequence for fractions on a number line </a:t>
            </a:r>
          </a:p>
          <a:p>
            <a:pPr marL="342900" indent="-342900">
              <a:spcBef>
                <a:spcPct val="30000"/>
              </a:spcBef>
              <a:buFont typeface="Arial" panose="020B0604020202020204" pitchFamily="34" charset="0"/>
              <a:buChar char="•"/>
              <a:defRPr/>
            </a:pPr>
            <a:r>
              <a:rPr lang="en-AU" sz="2200" dirty="0">
                <a:solidFill>
                  <a:schemeClr val="tx1"/>
                </a:solidFill>
              </a:rPr>
              <a:t>select teaching strategies </a:t>
            </a:r>
            <a:br>
              <a:rPr lang="en-AU" sz="2200" dirty="0">
                <a:solidFill>
                  <a:schemeClr val="tx1"/>
                </a:solidFill>
              </a:rPr>
            </a:br>
            <a:r>
              <a:rPr lang="en-AU" sz="2200" dirty="0">
                <a:solidFill>
                  <a:schemeClr val="tx1"/>
                </a:solidFill>
              </a:rPr>
              <a:t>to develop students’ understanding of fractions on a number line</a:t>
            </a:r>
            <a:r>
              <a:rPr lang="en-AU" sz="2200" dirty="0"/>
              <a:t>.</a:t>
            </a:r>
            <a:endParaRPr lang="en-AU" sz="2200" dirty="0">
              <a:solidFill>
                <a:schemeClr val="tx1"/>
              </a:solidFill>
            </a:endParaRPr>
          </a:p>
          <a:p>
            <a:pPr lvl="0"/>
            <a:endParaRPr lang="en-AU" dirty="0"/>
          </a:p>
        </p:txBody>
      </p:sp>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995935" y="1504354"/>
            <a:ext cx="0" cy="4012878"/>
          </a:xfrm>
          <a:prstGeom prst="line">
            <a:avLst/>
          </a:prstGeom>
          <a:ln w="9525"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11" name="Content Placeholder 3">
            <a:extLst>
              <a:ext uri="{FF2B5EF4-FFF2-40B4-BE49-F238E27FC236}">
                <a16:creationId xmlns:a16="http://schemas.microsoft.com/office/drawing/2014/main" id="{3430B6AE-50CC-4D33-A493-4DD236724A1E}"/>
              </a:ext>
            </a:extLst>
          </p:cNvPr>
          <p:cNvSpPr txBox="1">
            <a:spLocks/>
          </p:cNvSpPr>
          <p:nvPr/>
        </p:nvSpPr>
        <p:spPr bwMode="auto">
          <a:xfrm>
            <a:off x="611560" y="1340769"/>
            <a:ext cx="3240360" cy="384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Font typeface="Arial" charset="0"/>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endParaRPr lang="en-US" kern="0" dirty="0"/>
          </a:p>
          <a:p>
            <a:pPr marL="0" indent="0"/>
            <a:r>
              <a:rPr lang="en-US" sz="2200" kern="0" dirty="0"/>
              <a:t>Develop understanding </a:t>
            </a:r>
            <a:br>
              <a:rPr lang="en-US" sz="2200" kern="0" dirty="0"/>
            </a:br>
            <a:r>
              <a:rPr lang="en-US" sz="2200" kern="0" dirty="0"/>
              <a:t>of foundational fractional concepts in Prep to </a:t>
            </a:r>
            <a:br>
              <a:rPr lang="en-US" sz="2200" kern="0" dirty="0"/>
            </a:br>
            <a:r>
              <a:rPr lang="en-US" sz="2200" kern="0" dirty="0"/>
              <a:t>Year 4.</a:t>
            </a:r>
          </a:p>
          <a:p>
            <a:pPr marL="0" indent="0"/>
            <a:endParaRPr lang="en-US" sz="2200" kern="0" dirty="0"/>
          </a:p>
          <a:p>
            <a:pPr marL="0" indent="0"/>
            <a:r>
              <a:rPr lang="en-US" sz="2200" kern="0" dirty="0"/>
              <a:t>Enhance targeted teaching strategies </a:t>
            </a:r>
            <a:br>
              <a:rPr lang="en-US" sz="2200" kern="0" dirty="0"/>
            </a:br>
            <a:r>
              <a:rPr lang="en-US" sz="2200" kern="0" dirty="0"/>
              <a:t>to improve student understanding.</a:t>
            </a:r>
          </a:p>
        </p:txBody>
      </p:sp>
    </p:spTree>
    <p:extLst>
      <p:ext uri="{BB962C8B-B14F-4D97-AF65-F5344CB8AC3E}">
        <p14:creationId xmlns:p14="http://schemas.microsoft.com/office/powerpoint/2010/main" val="78432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9901-6C2D-4F3A-8085-9D111EF99D66}"/>
              </a:ext>
            </a:extLst>
          </p:cNvPr>
          <p:cNvSpPr>
            <a:spLocks noGrp="1"/>
          </p:cNvSpPr>
          <p:nvPr>
            <p:ph type="title"/>
          </p:nvPr>
        </p:nvSpPr>
        <p:spPr/>
        <p:txBody>
          <a:bodyPr/>
          <a:lstStyle/>
          <a:p>
            <a:r>
              <a:rPr lang="en-US" dirty="0"/>
              <a:t>Fractions as a measure construct</a:t>
            </a:r>
            <a:endParaRPr lang="en-AU" dirty="0"/>
          </a:p>
        </p:txBody>
      </p:sp>
      <p:sp>
        <p:nvSpPr>
          <p:cNvPr id="4" name="Content Placeholder 3">
            <a:extLst>
              <a:ext uri="{FF2B5EF4-FFF2-40B4-BE49-F238E27FC236}">
                <a16:creationId xmlns:a16="http://schemas.microsoft.com/office/drawing/2014/main" id="{00875546-B411-4D88-BE9A-6B6427950852}"/>
              </a:ext>
            </a:extLst>
          </p:cNvPr>
          <p:cNvSpPr>
            <a:spLocks noGrp="1"/>
          </p:cNvSpPr>
          <p:nvPr>
            <p:ph idx="1"/>
          </p:nvPr>
        </p:nvSpPr>
        <p:spPr>
          <a:xfrm>
            <a:off x="323850" y="986400"/>
            <a:ext cx="8485188" cy="3738744"/>
          </a:xfrm>
        </p:spPr>
        <p:txBody>
          <a:bodyPr/>
          <a:lstStyle/>
          <a:p>
            <a:pPr marL="0" indent="0"/>
            <a:r>
              <a:rPr lang="en-US" sz="2200" dirty="0"/>
              <a:t>The fractions as a measure construct encompasses three main types of measure:</a:t>
            </a:r>
          </a:p>
          <a:p>
            <a:pPr marL="514350" indent="-514350">
              <a:buFont typeface="+mj-lt"/>
              <a:buAutoNum type="arabicPeriod"/>
            </a:pPr>
            <a:r>
              <a:rPr lang="en-US" sz="2200" b="1" dirty="0"/>
              <a:t>a part-whole segment </a:t>
            </a:r>
            <a:r>
              <a:rPr lang="en-US" sz="2200" dirty="0"/>
              <a:t>of a line, region or volume that is considered one whole</a:t>
            </a:r>
          </a:p>
          <a:p>
            <a:pPr marL="514350" indent="-514350">
              <a:buFont typeface="+mj-lt"/>
              <a:buAutoNum type="arabicPeriod"/>
            </a:pPr>
            <a:r>
              <a:rPr lang="en-US" sz="2200" b="1" dirty="0"/>
              <a:t>a part-whole point on a line </a:t>
            </a:r>
            <a:r>
              <a:rPr lang="en-US" sz="2200" dirty="0"/>
              <a:t>where the line is one whole</a:t>
            </a:r>
          </a:p>
          <a:p>
            <a:pPr marL="514350" indent="-514350">
              <a:buFont typeface="+mj-lt"/>
              <a:buAutoNum type="arabicPeriod"/>
            </a:pPr>
            <a:r>
              <a:rPr lang="en-US" sz="2200" b="1" dirty="0"/>
              <a:t>a</a:t>
            </a:r>
            <a:r>
              <a:rPr lang="en-US" sz="2200" dirty="0"/>
              <a:t> </a:t>
            </a:r>
            <a:r>
              <a:rPr lang="en-US" sz="2200" b="1" dirty="0"/>
              <a:t>point on a number line </a:t>
            </a:r>
            <a:r>
              <a:rPr lang="en-US" sz="2200" dirty="0"/>
              <a:t>that has a zero point.</a:t>
            </a:r>
            <a:endParaRPr lang="en-AU" sz="2200" dirty="0"/>
          </a:p>
        </p:txBody>
      </p:sp>
      <p:sp>
        <p:nvSpPr>
          <p:cNvPr id="21" name="Rectangle 20">
            <a:extLst>
              <a:ext uri="{FF2B5EF4-FFF2-40B4-BE49-F238E27FC236}">
                <a16:creationId xmlns:a16="http://schemas.microsoft.com/office/drawing/2014/main" id="{DB34EB07-79C2-4F02-A882-45755E996CCB}"/>
              </a:ext>
            </a:extLst>
          </p:cNvPr>
          <p:cNvSpPr/>
          <p:nvPr/>
        </p:nvSpPr>
        <p:spPr>
          <a:xfrm>
            <a:off x="287016" y="3313584"/>
            <a:ext cx="8856984" cy="230832"/>
          </a:xfrm>
          <a:prstGeom prst="rect">
            <a:avLst/>
          </a:prstGeom>
        </p:spPr>
        <p:txBody>
          <a:bodyPr wrap="square">
            <a:spAutoFit/>
          </a:bodyPr>
          <a:lstStyle/>
          <a:p>
            <a:r>
              <a:rPr lang="en-US" sz="900" b="1" dirty="0"/>
              <a:t>(Adapted from Mitchell &amp; Horne 2011)</a:t>
            </a:r>
            <a:endParaRPr lang="en-AU" sz="900" b="1" dirty="0"/>
          </a:p>
        </p:txBody>
      </p:sp>
    </p:spTree>
    <p:extLst>
      <p:ext uri="{BB962C8B-B14F-4D97-AF65-F5344CB8AC3E}">
        <p14:creationId xmlns:p14="http://schemas.microsoft.com/office/powerpoint/2010/main" val="286073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9901-6C2D-4F3A-8085-9D111EF99D66}"/>
              </a:ext>
            </a:extLst>
          </p:cNvPr>
          <p:cNvSpPr>
            <a:spLocks noGrp="1"/>
          </p:cNvSpPr>
          <p:nvPr>
            <p:ph type="title"/>
          </p:nvPr>
        </p:nvSpPr>
        <p:spPr/>
        <p:txBody>
          <a:bodyPr/>
          <a:lstStyle/>
          <a:p>
            <a:r>
              <a:rPr lang="en-US" dirty="0"/>
              <a:t>1. Part-whole segment of a line, region </a:t>
            </a:r>
            <a:br>
              <a:rPr lang="en-US" dirty="0"/>
            </a:br>
            <a:r>
              <a:rPr lang="en-US" dirty="0"/>
              <a:t>    or volume</a:t>
            </a:r>
            <a:endParaRPr lang="en-AU" dirty="0"/>
          </a:p>
        </p:txBody>
      </p:sp>
      <p:sp>
        <p:nvSpPr>
          <p:cNvPr id="12" name="Content Placeholder 11">
            <a:extLst>
              <a:ext uri="{FF2B5EF4-FFF2-40B4-BE49-F238E27FC236}">
                <a16:creationId xmlns:a16="http://schemas.microsoft.com/office/drawing/2014/main" id="{167B59A7-DE30-47AF-8768-0A7A43663563}"/>
              </a:ext>
            </a:extLst>
          </p:cNvPr>
          <p:cNvSpPr>
            <a:spLocks noGrp="1"/>
          </p:cNvSpPr>
          <p:nvPr>
            <p:ph idx="1"/>
          </p:nvPr>
        </p:nvSpPr>
        <p:spPr>
          <a:xfrm>
            <a:off x="323850" y="1412776"/>
            <a:ext cx="8485188" cy="782411"/>
          </a:xfrm>
        </p:spPr>
        <p:txBody>
          <a:bodyPr/>
          <a:lstStyle/>
          <a:p>
            <a:pPr marL="0" indent="0"/>
            <a:r>
              <a:rPr lang="en-US" sz="2200" dirty="0"/>
              <a:t>A fraction can be represented as a part-whole segment of a line, area or volume. </a:t>
            </a:r>
          </a:p>
          <a:p>
            <a:pPr marL="0" indent="0"/>
            <a:endParaRPr lang="en-US" sz="2400" dirty="0"/>
          </a:p>
          <a:p>
            <a:endParaRPr lang="en-AU" dirty="0"/>
          </a:p>
          <a:p>
            <a:endParaRPr lang="en-AU" dirty="0"/>
          </a:p>
        </p:txBody>
      </p:sp>
      <p:sp>
        <p:nvSpPr>
          <p:cNvPr id="20" name="TextBox 19">
            <a:extLst>
              <a:ext uri="{FF2B5EF4-FFF2-40B4-BE49-F238E27FC236}">
                <a16:creationId xmlns:a16="http://schemas.microsoft.com/office/drawing/2014/main" id="{DA8F767E-5C85-4ECD-AE26-DD8B22E8433F}"/>
              </a:ext>
            </a:extLst>
          </p:cNvPr>
          <p:cNvSpPr txBox="1"/>
          <p:nvPr/>
        </p:nvSpPr>
        <p:spPr>
          <a:xfrm>
            <a:off x="3319525" y="4721725"/>
            <a:ext cx="2535415" cy="523220"/>
          </a:xfrm>
          <a:prstGeom prst="rect">
            <a:avLst/>
          </a:prstGeom>
          <a:noFill/>
        </p:spPr>
        <p:txBody>
          <a:bodyPr wrap="square" rtlCol="0">
            <a:spAutoFit/>
          </a:bodyPr>
          <a:lstStyle/>
          <a:p>
            <a:r>
              <a:rPr lang="en-US" sz="1400" dirty="0"/>
              <a:t>Repeating the segment four times fills the whole strip.</a:t>
            </a:r>
            <a:endParaRPr lang="en-AU" sz="1400" dirty="0"/>
          </a:p>
        </p:txBody>
      </p:sp>
      <p:sp>
        <p:nvSpPr>
          <p:cNvPr id="5" name="Arrow: Right 4">
            <a:extLst>
              <a:ext uri="{FF2B5EF4-FFF2-40B4-BE49-F238E27FC236}">
                <a16:creationId xmlns:a16="http://schemas.microsoft.com/office/drawing/2014/main" id="{08CCD3E1-E19F-42B7-873D-2396E220BE4F}"/>
              </a:ext>
            </a:extLst>
          </p:cNvPr>
          <p:cNvSpPr/>
          <p:nvPr/>
        </p:nvSpPr>
        <p:spPr bwMode="auto">
          <a:xfrm>
            <a:off x="3383411" y="5316953"/>
            <a:ext cx="2420247" cy="224757"/>
          </a:xfrm>
          <a:prstGeom prst="rightArrow">
            <a:avLst/>
          </a:prstGeom>
          <a:solidFill>
            <a:srgbClr val="91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6F51FD9D-5A56-41D5-A6F4-A36420D695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9878" y="2604041"/>
            <a:ext cx="1432745" cy="1833071"/>
          </a:xfrm>
          <a:prstGeom prst="rect">
            <a:avLst/>
          </a:prstGeom>
          <a:ln>
            <a:solidFill>
              <a:schemeClr val="bg2"/>
            </a:solidFill>
          </a:ln>
          <a:effectLst>
            <a:outerShdw blurRad="50800" dist="38100" dir="2700000" algn="tl" rotWithShape="0">
              <a:schemeClr val="bg2">
                <a:alpha val="40000"/>
              </a:schemeClr>
            </a:outerShdw>
          </a:effectLst>
        </p:spPr>
      </p:pic>
      <p:pic>
        <p:nvPicPr>
          <p:cNvPr id="7" name="Picture 6">
            <a:extLst>
              <a:ext uri="{FF2B5EF4-FFF2-40B4-BE49-F238E27FC236}">
                <a16:creationId xmlns:a16="http://schemas.microsoft.com/office/drawing/2014/main" id="{50352E1C-3074-4596-AA32-6592CCD4BF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444" y="4936131"/>
            <a:ext cx="2914852" cy="834649"/>
          </a:xfrm>
          <a:prstGeom prst="rect">
            <a:avLst/>
          </a:prstGeom>
          <a:ln>
            <a:solidFill>
              <a:schemeClr val="bg2"/>
            </a:solidFill>
          </a:ln>
          <a:effectLst>
            <a:outerShdw blurRad="50800" dist="38100" dir="2700000" algn="tl" rotWithShape="0">
              <a:schemeClr val="bg2">
                <a:alpha val="40000"/>
              </a:schemeClr>
            </a:outerShdw>
          </a:effectLst>
        </p:spPr>
      </p:pic>
      <p:pic>
        <p:nvPicPr>
          <p:cNvPr id="13" name="Picture 12">
            <a:extLst>
              <a:ext uri="{FF2B5EF4-FFF2-40B4-BE49-F238E27FC236}">
                <a16:creationId xmlns:a16="http://schemas.microsoft.com/office/drawing/2014/main" id="{BF4F8015-C161-4DBE-9C02-65DD5744D2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640" y="2206587"/>
            <a:ext cx="2911393" cy="2374541"/>
          </a:xfrm>
          <a:prstGeom prst="rect">
            <a:avLst/>
          </a:prstGeom>
          <a:ln>
            <a:solidFill>
              <a:schemeClr val="bg2"/>
            </a:solidFill>
          </a:ln>
          <a:effectLst>
            <a:outerShdw blurRad="50800" dist="38100" dir="2700000" algn="tl" rotWithShape="0">
              <a:schemeClr val="bg2">
                <a:alpha val="40000"/>
              </a:schemeClr>
            </a:outerShdw>
          </a:effectLst>
        </p:spPr>
      </p:pic>
      <p:pic>
        <p:nvPicPr>
          <p:cNvPr id="15" name="Picture 14">
            <a:extLst>
              <a:ext uri="{FF2B5EF4-FFF2-40B4-BE49-F238E27FC236}">
                <a16:creationId xmlns:a16="http://schemas.microsoft.com/office/drawing/2014/main" id="{CB9E9297-FE79-4A54-BF86-F458ECCE50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6773" y="5104905"/>
            <a:ext cx="2984016" cy="722716"/>
          </a:xfrm>
          <a:prstGeom prst="rect">
            <a:avLst/>
          </a:prstGeom>
          <a:ln>
            <a:solidFill>
              <a:schemeClr val="bg2"/>
            </a:solidFill>
          </a:ln>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88596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6F86-1F05-4ED2-B5E8-4D60E5253F7B}"/>
              </a:ext>
            </a:extLst>
          </p:cNvPr>
          <p:cNvSpPr>
            <a:spLocks noGrp="1"/>
          </p:cNvSpPr>
          <p:nvPr>
            <p:ph type="title"/>
          </p:nvPr>
        </p:nvSpPr>
        <p:spPr/>
        <p:txBody>
          <a:bodyPr/>
          <a:lstStyle/>
          <a:p>
            <a:r>
              <a:rPr lang="en-US" dirty="0"/>
              <a:t>2. Part-whole point on a line</a:t>
            </a:r>
            <a:endParaRPr lang="en-AU" dirty="0"/>
          </a:p>
        </p:txBody>
      </p:sp>
      <p:sp>
        <p:nvSpPr>
          <p:cNvPr id="3" name="Content Placeholder 2">
            <a:extLst>
              <a:ext uri="{FF2B5EF4-FFF2-40B4-BE49-F238E27FC236}">
                <a16:creationId xmlns:a16="http://schemas.microsoft.com/office/drawing/2014/main" id="{17241ACD-477F-4A16-BE34-E1A5C590C526}"/>
              </a:ext>
            </a:extLst>
          </p:cNvPr>
          <p:cNvSpPr>
            <a:spLocks noGrp="1"/>
          </p:cNvSpPr>
          <p:nvPr>
            <p:ph idx="1"/>
          </p:nvPr>
        </p:nvSpPr>
        <p:spPr>
          <a:xfrm>
            <a:off x="323850" y="986400"/>
            <a:ext cx="8485188" cy="4528396"/>
          </a:xfrm>
        </p:spPr>
        <p:txBody>
          <a:bodyPr/>
          <a:lstStyle/>
          <a:p>
            <a:pPr marL="0" indent="0"/>
            <a:r>
              <a:rPr lang="en-US" sz="2200" dirty="0"/>
              <a:t>A fraction can be represented as a point on a line where the line </a:t>
            </a:r>
            <a:br>
              <a:rPr lang="en-US" sz="2200" dirty="0"/>
            </a:br>
            <a:r>
              <a:rPr lang="en-US" sz="2200" dirty="0"/>
              <a:t>is the whole. </a:t>
            </a:r>
            <a:br>
              <a:rPr lang="en-US" sz="2400" dirty="0"/>
            </a:br>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r>
              <a:rPr lang="en-US" sz="2200" dirty="0"/>
              <a:t>Early experiences that build understanding include folding pieces </a:t>
            </a:r>
            <a:br>
              <a:rPr lang="en-US" sz="2200" dirty="0"/>
            </a:br>
            <a:r>
              <a:rPr lang="en-US" sz="2200" dirty="0"/>
              <a:t>of string to locate fractional points along the string. </a:t>
            </a:r>
          </a:p>
          <a:p>
            <a:endParaRPr lang="en-AU" dirty="0"/>
          </a:p>
        </p:txBody>
      </p:sp>
      <p:grpSp>
        <p:nvGrpSpPr>
          <p:cNvPr id="5" name="Group 4">
            <a:extLst>
              <a:ext uri="{FF2B5EF4-FFF2-40B4-BE49-F238E27FC236}">
                <a16:creationId xmlns:a16="http://schemas.microsoft.com/office/drawing/2014/main" id="{5D1A9D97-827A-4E69-B0AE-72FEE8A2D797}"/>
              </a:ext>
            </a:extLst>
          </p:cNvPr>
          <p:cNvGrpSpPr/>
          <p:nvPr/>
        </p:nvGrpSpPr>
        <p:grpSpPr>
          <a:xfrm>
            <a:off x="3458907" y="5098958"/>
            <a:ext cx="2209035" cy="778314"/>
            <a:chOff x="2751413" y="3459020"/>
            <a:chExt cx="3426250" cy="1698172"/>
          </a:xfrm>
        </p:grpSpPr>
        <p:pic>
          <p:nvPicPr>
            <p:cNvPr id="6" name="Picture 2" descr="X:\D_Curriculum_Services\B_P-12_Resources\2017 Numeracy\Workshop 5 - Fractional thinking\Easygenerator\Images\String chicken.jpg">
              <a:extLst>
                <a:ext uri="{FF2B5EF4-FFF2-40B4-BE49-F238E27FC236}">
                  <a16:creationId xmlns:a16="http://schemas.microsoft.com/office/drawing/2014/main" id="{E0430141-B94F-4BD0-8798-05220B792AB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51413" y="3459020"/>
              <a:ext cx="3426250" cy="1698172"/>
            </a:xfrm>
            <a:prstGeom prst="rect">
              <a:avLst/>
            </a:prstGeom>
            <a:noFill/>
            <a:ln>
              <a:solidFill>
                <a:schemeClr val="bg2"/>
              </a:solidFill>
            </a:ln>
            <a:effectLst>
              <a:outerShdw blurRad="50800" dist="38100" dir="2700000" algn="tl" rotWithShape="0">
                <a:schemeClr val="bg2">
                  <a:alpha val="40000"/>
                </a:scheme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FC39402-2FD7-4C94-9EDA-6CCCD1A0BC0F}"/>
                </a:ext>
              </a:extLst>
            </p:cNvPr>
            <p:cNvGrpSpPr/>
            <p:nvPr/>
          </p:nvGrpSpPr>
          <p:grpSpPr>
            <a:xfrm>
              <a:off x="4191733" y="3459022"/>
              <a:ext cx="517810" cy="813566"/>
              <a:chOff x="6408204" y="2516178"/>
              <a:chExt cx="360040" cy="633174"/>
            </a:xfrm>
          </p:grpSpPr>
          <p:grpSp>
            <p:nvGrpSpPr>
              <p:cNvPr id="8" name="Group 7">
                <a:extLst>
                  <a:ext uri="{FF2B5EF4-FFF2-40B4-BE49-F238E27FC236}">
                    <a16:creationId xmlns:a16="http://schemas.microsoft.com/office/drawing/2014/main" id="{3C3FBAA6-B894-4794-8EF1-680014DDC9DD}"/>
                  </a:ext>
                </a:extLst>
              </p:cNvPr>
              <p:cNvGrpSpPr/>
              <p:nvPr/>
            </p:nvGrpSpPr>
            <p:grpSpPr>
              <a:xfrm>
                <a:off x="6408204" y="2566243"/>
                <a:ext cx="360040" cy="583109"/>
                <a:chOff x="8504820" y="2341835"/>
                <a:chExt cx="360040" cy="583109"/>
              </a:xfrm>
            </p:grpSpPr>
            <p:sp>
              <p:nvSpPr>
                <p:cNvPr id="10" name="Rounded Rectangle 50">
                  <a:extLst>
                    <a:ext uri="{FF2B5EF4-FFF2-40B4-BE49-F238E27FC236}">
                      <a16:creationId xmlns:a16="http://schemas.microsoft.com/office/drawing/2014/main" id="{8CF09AB0-0A51-472F-BE81-64DF05D10442}"/>
                    </a:ext>
                  </a:extLst>
                </p:cNvPr>
                <p:cNvSpPr/>
                <p:nvPr/>
              </p:nvSpPr>
              <p:spPr bwMode="auto">
                <a:xfrm>
                  <a:off x="8549318" y="2341835"/>
                  <a:ext cx="309748" cy="576064"/>
                </a:xfrm>
                <a:prstGeom prst="round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2CFC94ED-9989-47DE-A984-A30888CD123B}"/>
                    </a:ext>
                  </a:extLst>
                </p:cNvPr>
                <p:cNvSpPr txBox="1"/>
                <p:nvPr/>
              </p:nvSpPr>
              <p:spPr>
                <a:xfrm>
                  <a:off x="8504820" y="2463279"/>
                  <a:ext cx="360040" cy="461665"/>
                </a:xfrm>
                <a:prstGeom prst="rect">
                  <a:avLst/>
                </a:prstGeom>
                <a:noFill/>
              </p:spPr>
              <p:txBody>
                <a:bodyPr wrap="square" rtlCol="0">
                  <a:spAutoFit/>
                </a:bodyPr>
                <a:lstStyle/>
                <a:p>
                  <a:endParaRPr lang="en-AU" sz="2400" dirty="0"/>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3E623E9-B945-401D-B8B3-814163665B9B}"/>
                      </a:ext>
                    </a:extLst>
                  </p:cNvPr>
                  <p:cNvSpPr/>
                  <p:nvPr/>
                </p:nvSpPr>
                <p:spPr>
                  <a:xfrm>
                    <a:off x="6439771" y="2516178"/>
                    <a:ext cx="309748" cy="5718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AU" sz="1000" b="1" i="1" smtClean="0">
                                  <a:latin typeface="Cambria Math" panose="02040503050406030204" pitchFamily="18" charset="0"/>
                                </a:rPr>
                              </m:ctrlPr>
                            </m:fPr>
                            <m:num>
                              <m:r>
                                <a:rPr lang="en-AU" sz="1000" b="1" i="1">
                                  <a:latin typeface="Cambria Math"/>
                                </a:rPr>
                                <m:t>𝟏</m:t>
                              </m:r>
                            </m:num>
                            <m:den>
                              <m:r>
                                <a:rPr lang="en-AU" sz="1000" b="1" i="1" smtClean="0">
                                  <a:latin typeface="Cambria Math"/>
                                </a:rPr>
                                <m:t>𝟐</m:t>
                              </m:r>
                            </m:den>
                          </m:f>
                        </m:oMath>
                      </m:oMathPara>
                    </a14:m>
                    <a:endParaRPr lang="en-AU" sz="1000" dirty="0"/>
                  </a:p>
                </p:txBody>
              </p:sp>
            </mc:Choice>
            <mc:Fallback xmlns="">
              <p:sp>
                <p:nvSpPr>
                  <p:cNvPr id="9" name="Rectangle 8">
                    <a:extLst>
                      <a:ext uri="{FF2B5EF4-FFF2-40B4-BE49-F238E27FC236}">
                        <a16:creationId xmlns:a16="http://schemas.microsoft.com/office/drawing/2014/main" id="{E3E623E9-B945-401D-B8B3-814163665B9B}"/>
                      </a:ext>
                    </a:extLst>
                  </p:cNvPr>
                  <p:cNvSpPr>
                    <a:spLocks noRot="1" noChangeAspect="1" noMove="1" noResize="1" noEditPoints="1" noAdjustHandles="1" noChangeArrowheads="1" noChangeShapeType="1" noTextEdit="1"/>
                  </p:cNvSpPr>
                  <p:nvPr/>
                </p:nvSpPr>
                <p:spPr>
                  <a:xfrm>
                    <a:off x="6439771" y="2516178"/>
                    <a:ext cx="309748" cy="571844"/>
                  </a:xfrm>
                  <a:prstGeom prst="rect">
                    <a:avLst/>
                  </a:prstGeom>
                  <a:blipFill>
                    <a:blip r:embed="rId4"/>
                    <a:stretch>
                      <a:fillRect b="-10714"/>
                    </a:stretch>
                  </a:blipFill>
                </p:spPr>
                <p:txBody>
                  <a:bodyPr/>
                  <a:lstStyle/>
                  <a:p>
                    <a:r>
                      <a:rPr lang="en-AU">
                        <a:noFill/>
                      </a:rPr>
                      <a:t> </a:t>
                    </a:r>
                  </a:p>
                </p:txBody>
              </p:sp>
            </mc:Fallback>
          </mc:AlternateContent>
        </p:grpSp>
      </p:grpSp>
      <p:pic>
        <p:nvPicPr>
          <p:cNvPr id="14" name="Picture 13">
            <a:extLst>
              <a:ext uri="{FF2B5EF4-FFF2-40B4-BE49-F238E27FC236}">
                <a16:creationId xmlns:a16="http://schemas.microsoft.com/office/drawing/2014/main" id="{5FF210A6-08B3-4DF0-8AB0-0F37AA6CE3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3177" y="2187317"/>
            <a:ext cx="1313691" cy="1313691"/>
          </a:xfrm>
          <a:prstGeom prst="rect">
            <a:avLst/>
          </a:prstGeom>
        </p:spPr>
      </p:pic>
      <p:pic>
        <p:nvPicPr>
          <p:cNvPr id="12" name="Picture 11">
            <a:extLst>
              <a:ext uri="{FF2B5EF4-FFF2-40B4-BE49-F238E27FC236}">
                <a16:creationId xmlns:a16="http://schemas.microsoft.com/office/drawing/2014/main" id="{448AAC22-A4B8-43B2-8B63-2E060C2645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2080" y="2136645"/>
            <a:ext cx="1840996" cy="1292355"/>
          </a:xfrm>
          <a:prstGeom prst="rect">
            <a:avLst/>
          </a:prstGeom>
        </p:spPr>
      </p:pic>
    </p:spTree>
    <p:extLst>
      <p:ext uri="{BB962C8B-B14F-4D97-AF65-F5344CB8AC3E}">
        <p14:creationId xmlns:p14="http://schemas.microsoft.com/office/powerpoint/2010/main" val="613853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c page_individual_QCAA footer">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1483_powerpoint_presentation_standard_CC_BY_v7_hb.potx" id="{3C0CD186-C3B9-4976-8B16-83AD2B898E59}" vid="{501B9F05-129B-40BF-8AB9-172FF31CC105}"/>
    </a:ext>
  </a:extLst>
</a:theme>
</file>

<file path=ppt/theme/theme2.xml><?xml version="1.0" encoding="utf-8"?>
<a:theme xmlns:a="http://schemas.openxmlformats.org/drawingml/2006/main" name="1_SpiderWe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1483_powerpoint_presentation_standard_CC_BY_v7_hb.potx" id="{3C0CD186-C3B9-4976-8B16-83AD2B898E59}" vid="{B97ACF2B-E71B-4EF1-B637-4ACC68D57DBD}"/>
    </a:ext>
  </a:extLst>
</a:theme>
</file>

<file path=ppt/theme/theme3.xml><?xml version="1.0" encoding="utf-8"?>
<a:theme xmlns:a="http://schemas.openxmlformats.org/drawingml/2006/main" name="1_Basic page_individual_QCAA footer">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1483_powerpoint_presentation_standard_CC_BY_v7_hb.potx" id="{3C0CD186-C3B9-4976-8B16-83AD2B898E59}" vid="{501B9F05-129B-40BF-8AB9-172FF31CC105}"/>
    </a:ext>
  </a:extLst>
</a:theme>
</file>

<file path=ppt/theme/theme4.xml><?xml version="1.0" encoding="utf-8"?>
<a:theme xmlns:a="http://schemas.openxmlformats.org/drawingml/2006/main" name="2_Basic page_individual_QCAA foot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standard_4x3_CC_BY_v9_nv.potx" id="{E9948D09-D97E-452D-A6CB-250278484E9D}" vid="{CE4643D4-2F86-4753-A764-C192B6B14D1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A5DEBD03-5E9C-40A0-804B-944DDB9E62A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Subtraction</Template>
  <TotalTime>54524</TotalTime>
  <Words>5460</Words>
  <Application>Microsoft Office PowerPoint</Application>
  <PresentationFormat>On-screen Show (4:3)</PresentationFormat>
  <Paragraphs>668</Paragraphs>
  <Slides>52</Slides>
  <Notes>52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52</vt:i4>
      </vt:variant>
    </vt:vector>
  </HeadingPairs>
  <TitlesOfParts>
    <vt:vector size="61" baseType="lpstr">
      <vt:lpstr>Arial</vt:lpstr>
      <vt:lpstr>Calibri</vt:lpstr>
      <vt:lpstr>Cambria Math</vt:lpstr>
      <vt:lpstr>Times New Roman</vt:lpstr>
      <vt:lpstr>Wingdings</vt:lpstr>
      <vt:lpstr>Basic page_individual_QCAA footer</vt:lpstr>
      <vt:lpstr>1_SpiderWeb</vt:lpstr>
      <vt:lpstr>1_Basic page_individual_QCAA footer</vt:lpstr>
      <vt:lpstr>2_Basic page_individual_QCAA footer</vt:lpstr>
      <vt:lpstr>Foundational concepts in fractions</vt:lpstr>
      <vt:lpstr>Fraction constructs</vt:lpstr>
      <vt:lpstr>Foundational concepts in fractions</vt:lpstr>
      <vt:lpstr>Before you begin</vt:lpstr>
      <vt:lpstr>PowerPoint Presentation</vt:lpstr>
      <vt:lpstr>PowerPoint Presentation</vt:lpstr>
      <vt:lpstr>Fractions as a measure construct</vt:lpstr>
      <vt:lpstr>1. Part-whole segment of a line, region      or volume</vt:lpstr>
      <vt:lpstr>2. Part-whole point on a line</vt:lpstr>
      <vt:lpstr>3. Fractions as a point on a number line</vt:lpstr>
      <vt:lpstr>Number lines</vt:lpstr>
      <vt:lpstr>Number lines</vt:lpstr>
      <vt:lpstr>Fractions in the Australian Curriculum</vt:lpstr>
      <vt:lpstr>Fractions on a number line</vt:lpstr>
      <vt:lpstr>Fractions between 0 and 1</vt:lpstr>
      <vt:lpstr>Sequence of introduction</vt:lpstr>
      <vt:lpstr>Sequence of introduction  </vt:lpstr>
      <vt:lpstr>Sequence of introduction</vt:lpstr>
      <vt:lpstr>Sequence of introduction</vt:lpstr>
      <vt:lpstr>Sequence of introduction</vt:lpstr>
      <vt:lpstr>Sequence of introduction</vt:lpstr>
      <vt:lpstr>Sequence of introduction</vt:lpstr>
      <vt:lpstr>Sequence of introduction</vt:lpstr>
      <vt:lpstr>Sequence of introduction</vt:lpstr>
      <vt:lpstr>Sequence of introduction</vt:lpstr>
      <vt:lpstr>Establishing fraction referents</vt:lpstr>
      <vt:lpstr>Establishing fraction referents</vt:lpstr>
      <vt:lpstr>Establishing fraction referents</vt:lpstr>
      <vt:lpstr>Establishing fraction referents</vt:lpstr>
      <vt:lpstr>Establishing fraction referents</vt:lpstr>
      <vt:lpstr>Using referents to locate fractions on a number line</vt:lpstr>
      <vt:lpstr>Using referents to locate fractions on a number line</vt:lpstr>
      <vt:lpstr>Using referents to locate fractions on a number line</vt:lpstr>
      <vt:lpstr>Using referents to locate fractions on a number line</vt:lpstr>
      <vt:lpstr>Fractions beyond 1 </vt:lpstr>
      <vt:lpstr>Fractions beyond 1</vt:lpstr>
      <vt:lpstr>Fractions beyond 1</vt:lpstr>
      <vt:lpstr>Fractions beyond 1</vt:lpstr>
      <vt:lpstr>Fractions beyond 1</vt:lpstr>
      <vt:lpstr>Fractions beyond 1</vt:lpstr>
      <vt:lpstr>Counting fractions beyond 1</vt:lpstr>
      <vt:lpstr>Equivalent fractions</vt:lpstr>
      <vt:lpstr>Equivalence</vt:lpstr>
      <vt:lpstr>Equivalence</vt:lpstr>
      <vt:lpstr>Equivalence</vt:lpstr>
      <vt:lpstr>Review of Unit 3</vt:lpstr>
      <vt:lpstr>Review of Unit 3 success criteria </vt:lpstr>
      <vt:lpstr>Implications for your context</vt:lpstr>
      <vt:lpstr>Final reflections on the course</vt:lpstr>
      <vt:lpstr>References</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Fractions as a measure</dc:title>
  <dc:creator>Queensland Curriculum and Assessment Authority</dc:creator>
  <cp:lastModifiedBy>David O'Malley</cp:lastModifiedBy>
  <cp:revision>2784</cp:revision>
  <cp:lastPrinted>2020-12-06T23:43:08Z</cp:lastPrinted>
  <dcterms:created xsi:type="dcterms:W3CDTF">2014-09-03T07:16:19Z</dcterms:created>
  <dcterms:modified xsi:type="dcterms:W3CDTF">2021-04-20T23:38:53Z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y fmtid="{D5CDD505-2E9C-101B-9397-08002B2CF9AE}" pid="7" name="ArticulateGUID">
    <vt:lpwstr>32042D57-9AB2-4C2B-B3F9-F9B601D757AC</vt:lpwstr>
  </property>
  <property fmtid="{D5CDD505-2E9C-101B-9397-08002B2CF9AE}" pid="8" name="ArticulatePath">
    <vt:lpwstr>Fractions as a measure</vt:lpwstr>
  </property>
</Properties>
</file>