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tags/tag1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3.xml" ContentType="application/vnd.openxmlformats-officedocument.presentationml.tags+xml"/>
  <Override PartName="/ppt/notesSlides/notesSlide22.xml" ContentType="application/vnd.openxmlformats-officedocument.presentationml.notesSlide+xml"/>
  <Override PartName="/ppt/tags/tag14.xml" ContentType="application/vnd.openxmlformats-officedocument.presentationml.tags+xml"/>
  <Override PartName="/ppt/notesSlides/notesSlide23.xml" ContentType="application/vnd.openxmlformats-officedocument.presentationml.notesSlide+xml"/>
  <Override PartName="/ppt/tags/tag15.xml" ContentType="application/vnd.openxmlformats-officedocument.presentationml.tags+xml"/>
  <Override PartName="/ppt/notesSlides/notesSlide24.xml" ContentType="application/vnd.openxmlformats-officedocument.presentationml.notesSlide+xml"/>
  <Override PartName="/ppt/tags/tag16.xml" ContentType="application/vnd.openxmlformats-officedocument.presentationml.tags+xml"/>
  <Override PartName="/ppt/notesSlides/notesSlide25.xml" ContentType="application/vnd.openxmlformats-officedocument.presentationml.notesSlide+xml"/>
  <Override PartName="/ppt/tags/tag17.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8.xml" ContentType="application/vnd.openxmlformats-officedocument.presentationml.tags+xml"/>
  <Override PartName="/ppt/notesSlides/notesSlide28.xml" ContentType="application/vnd.openxmlformats-officedocument.presentationml.notesSlide+xml"/>
  <Override PartName="/ppt/tags/tag19.xml" ContentType="application/vnd.openxmlformats-officedocument.presentationml.tags+xml"/>
  <Override PartName="/ppt/notesSlides/notesSlide29.xml" ContentType="application/vnd.openxmlformats-officedocument.presentationml.notesSlide+xml"/>
  <Override PartName="/ppt/tags/tag20.xml" ContentType="application/vnd.openxmlformats-officedocument.presentationml.tags+xml"/>
  <Override PartName="/ppt/notesSlides/notesSlide30.xml" ContentType="application/vnd.openxmlformats-officedocument.presentationml.notesSlide+xml"/>
  <Override PartName="/ppt/tags/tag21.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2.xml" ContentType="application/vnd.openxmlformats-officedocument.presentationml.tags+xml"/>
  <Override PartName="/ppt/notesSlides/notesSlide33.xml" ContentType="application/vnd.openxmlformats-officedocument.presentationml.notesSlide+xml"/>
  <Override PartName="/ppt/tags/tag23.xml" ContentType="application/vnd.openxmlformats-officedocument.presentationml.tags+xml"/>
  <Override PartName="/ppt/notesSlides/notesSlide34.xml" ContentType="application/vnd.openxmlformats-officedocument.presentationml.notesSlide+xml"/>
  <Override PartName="/ppt/tags/tag24.xml" ContentType="application/vnd.openxmlformats-officedocument.presentationml.tags+xml"/>
  <Override PartName="/ppt/notesSlides/notesSlide35.xml" ContentType="application/vnd.openxmlformats-officedocument.presentationml.notesSlide+xml"/>
  <Override PartName="/ppt/tags/tag25.xml" ContentType="application/vnd.openxmlformats-officedocument.presentationml.tags+xml"/>
  <Override PartName="/ppt/notesSlides/notesSlide36.xml" ContentType="application/vnd.openxmlformats-officedocument.presentationml.notesSlide+xml"/>
  <Override PartName="/ppt/tags/tag26.xml" ContentType="application/vnd.openxmlformats-officedocument.presentationml.tags+xml"/>
  <Override PartName="/ppt/notesSlides/notesSlide37.xml" ContentType="application/vnd.openxmlformats-officedocument.presentationml.notesSlide+xml"/>
  <Override PartName="/ppt/tags/tag27.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28.xml" ContentType="application/vnd.openxmlformats-officedocument.presentationml.tags+xml"/>
  <Override PartName="/ppt/notesSlides/notesSlide40.xml" ContentType="application/vnd.openxmlformats-officedocument.presentationml.notesSlide+xml"/>
  <Override PartName="/ppt/tags/tag29.xml" ContentType="application/vnd.openxmlformats-officedocument.presentationml.tags+xml"/>
  <Override PartName="/ppt/notesSlides/notesSlide41.xml" ContentType="application/vnd.openxmlformats-officedocument.presentationml.notesSlide+xml"/>
  <Override PartName="/ppt/tags/tag30.xml" ContentType="application/vnd.openxmlformats-officedocument.presentationml.tags+xml"/>
  <Override PartName="/ppt/notesSlides/notesSlide42.xml" ContentType="application/vnd.openxmlformats-officedocument.presentationml.notesSlide+xml"/>
  <Override PartName="/ppt/tags/tag31.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32.xml" ContentType="application/vnd.openxmlformats-officedocument.presentationml.tags+xml"/>
  <Override PartName="/ppt/notesSlides/notesSlide45.xml" ContentType="application/vnd.openxmlformats-officedocument.presentationml.notesSlide+xml"/>
  <Override PartName="/ppt/tags/tag33.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34.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35.xml" ContentType="application/vnd.openxmlformats-officedocument.presentationml.tags+xml"/>
  <Override PartName="/ppt/notesSlides/notesSlide51.xml" ContentType="application/vnd.openxmlformats-officedocument.presentationml.notesSlide+xml"/>
  <Override PartName="/ppt/tags/tag36.xml" ContentType="application/vnd.openxmlformats-officedocument.presentationml.tags+xml"/>
  <Override PartName="/ppt/notesSlides/notesSlide52.xml" ContentType="application/vnd.openxmlformats-officedocument.presentationml.notesSlide+xml"/>
  <Override PartName="/ppt/tags/tag37.xml" ContentType="application/vnd.openxmlformats-officedocument.presentationml.tags+xml"/>
  <Override PartName="/ppt/notesSlides/notesSlide53.xml" ContentType="application/vnd.openxmlformats-officedocument.presentationml.notesSlide+xml"/>
  <Override PartName="/ppt/tags/tag38.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39.xml" ContentType="application/vnd.openxmlformats-officedocument.presentationml.tags+xml"/>
  <Override PartName="/ppt/notesSlides/notesSlide56.xml" ContentType="application/vnd.openxmlformats-officedocument.presentationml.notesSlide+xml"/>
  <Override PartName="/ppt/tags/tag40.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44" r:id="rId5"/>
    <p:sldMasterId id="2147483959" r:id="rId6"/>
    <p:sldMasterId id="2147483996" r:id="rId7"/>
    <p:sldMasterId id="2147483998" r:id="rId8"/>
  </p:sldMasterIdLst>
  <p:notesMasterIdLst>
    <p:notesMasterId r:id="rId69"/>
  </p:notesMasterIdLst>
  <p:handoutMasterIdLst>
    <p:handoutMasterId r:id="rId70"/>
  </p:handoutMasterIdLst>
  <p:sldIdLst>
    <p:sldId id="1818" r:id="rId9"/>
    <p:sldId id="1820" r:id="rId10"/>
    <p:sldId id="1824" r:id="rId11"/>
    <p:sldId id="548" r:id="rId12"/>
    <p:sldId id="1798" r:id="rId13"/>
    <p:sldId id="1799" r:id="rId14"/>
    <p:sldId id="1124" r:id="rId15"/>
    <p:sldId id="1800" r:id="rId16"/>
    <p:sldId id="1208" r:id="rId17"/>
    <p:sldId id="902" r:id="rId18"/>
    <p:sldId id="1803" r:id="rId19"/>
    <p:sldId id="1207" r:id="rId20"/>
    <p:sldId id="1801" r:id="rId21"/>
    <p:sldId id="1817" r:id="rId22"/>
    <p:sldId id="1802" r:id="rId23"/>
    <p:sldId id="977" r:id="rId24"/>
    <p:sldId id="1190" r:id="rId25"/>
    <p:sldId id="1193" r:id="rId26"/>
    <p:sldId id="1793" r:id="rId27"/>
    <p:sldId id="1788" r:id="rId28"/>
    <p:sldId id="1209" r:id="rId29"/>
    <p:sldId id="1146" r:id="rId30"/>
    <p:sldId id="1792" r:id="rId31"/>
    <p:sldId id="1794" r:id="rId32"/>
    <p:sldId id="1786" r:id="rId33"/>
    <p:sldId id="1197" r:id="rId34"/>
    <p:sldId id="1210" r:id="rId35"/>
    <p:sldId id="1175" r:id="rId36"/>
    <p:sldId id="1815" r:id="rId37"/>
    <p:sldId id="1828" r:id="rId38"/>
    <p:sldId id="1160" r:id="rId39"/>
    <p:sldId id="1804" r:id="rId40"/>
    <p:sldId id="1202" r:id="rId41"/>
    <p:sldId id="1203" r:id="rId42"/>
    <p:sldId id="1206" r:id="rId43"/>
    <p:sldId id="1813" r:id="rId44"/>
    <p:sldId id="1805" r:id="rId45"/>
    <p:sldId id="1806" r:id="rId46"/>
    <p:sldId id="1212" r:id="rId47"/>
    <p:sldId id="1125" r:id="rId48"/>
    <p:sldId id="1137" r:id="rId49"/>
    <p:sldId id="1827" r:id="rId50"/>
    <p:sldId id="1787" r:id="rId51"/>
    <p:sldId id="1808" r:id="rId52"/>
    <p:sldId id="1200" r:id="rId53"/>
    <p:sldId id="1812" r:id="rId54"/>
    <p:sldId id="1811" r:id="rId55"/>
    <p:sldId id="1807" r:id="rId56"/>
    <p:sldId id="1196" r:id="rId57"/>
    <p:sldId id="1814" r:id="rId58"/>
    <p:sldId id="1174" r:id="rId59"/>
    <p:sldId id="1178" r:id="rId60"/>
    <p:sldId id="1199" r:id="rId61"/>
    <p:sldId id="1829" r:id="rId62"/>
    <p:sldId id="1826" r:id="rId63"/>
    <p:sldId id="1162" r:id="rId64"/>
    <p:sldId id="1816" r:id="rId65"/>
    <p:sldId id="312" r:id="rId66"/>
    <p:sldId id="1819" r:id="rId67"/>
    <p:sldId id="283" r:id="rId68"/>
  </p:sldIdLst>
  <p:sldSz cx="9144000" cy="6858000" type="screen4x3"/>
  <p:notesSz cx="6807200" cy="9939338"/>
  <p:custDataLst>
    <p:tags r:id="rId71"/>
  </p:custDataLst>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13">
          <p15:clr>
            <a:srgbClr val="A4A3A4"/>
          </p15:clr>
        </p15:guide>
        <p15:guide id="2" orient="horz" pos="4128">
          <p15:clr>
            <a:srgbClr val="A4A3A4"/>
          </p15:clr>
        </p15:guide>
        <p15:guide id="3" orient="horz" pos="3158">
          <p15:clr>
            <a:srgbClr val="A4A3A4"/>
          </p15:clr>
        </p15:guide>
        <p15:guide id="4" orient="horz" pos="3457">
          <p15:clr>
            <a:srgbClr val="A4A3A4"/>
          </p15:clr>
        </p15:guide>
        <p15:guide id="5" orient="horz" pos="845">
          <p15:clr>
            <a:srgbClr val="A4A3A4"/>
          </p15:clr>
        </p15:guide>
        <p15:guide id="6" pos="113">
          <p15:clr>
            <a:srgbClr val="A4A3A4"/>
          </p15:clr>
        </p15:guide>
        <p15:guide id="7" pos="5556">
          <p15:clr>
            <a:srgbClr val="A4A3A4"/>
          </p15:clr>
        </p15:guide>
        <p15:guide id="8" pos="204">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Ross" initials="ER" lastIdx="10" clrIdx="0">
    <p:extLst>
      <p:ext uri="{19B8F6BF-5375-455C-9EA6-DF929625EA0E}">
        <p15:presenceInfo xmlns:p15="http://schemas.microsoft.com/office/powerpoint/2012/main" userId="S-1-5-21-2406935999-1983212525-3895035740-3731" providerId="AD"/>
      </p:ext>
    </p:extLst>
  </p:cmAuthor>
  <p:cmAuthor id="2" name="Brenda Kettle" initials="BK" lastIdx="37" clrIdx="1">
    <p:extLst>
      <p:ext uri="{19B8F6BF-5375-455C-9EA6-DF929625EA0E}">
        <p15:presenceInfo xmlns:p15="http://schemas.microsoft.com/office/powerpoint/2012/main" userId="S-1-5-21-2406935999-1983212525-3895035740-11155" providerId="AD"/>
      </p:ext>
    </p:extLst>
  </p:cmAuthor>
  <p:cmAuthor id="3" name="Luna Pendragon" initials="LP" lastIdx="16" clrIdx="2">
    <p:extLst>
      <p:ext uri="{19B8F6BF-5375-455C-9EA6-DF929625EA0E}">
        <p15:presenceInfo xmlns:p15="http://schemas.microsoft.com/office/powerpoint/2012/main" userId="S::Luna.Pendragon@qcaa.qld.edu.au::805c6c5e-2b13-45db-a6a4-e4f1326843b7" providerId="AD"/>
      </p:ext>
    </p:extLst>
  </p:cmAuthor>
  <p:cmAuthor id="4" name="Justin Coughlan" initials="JC" lastIdx="32" clrIdx="3">
    <p:extLst>
      <p:ext uri="{19B8F6BF-5375-455C-9EA6-DF929625EA0E}">
        <p15:presenceInfo xmlns:p15="http://schemas.microsoft.com/office/powerpoint/2012/main" userId="Justin Coughlan" providerId="None"/>
      </p:ext>
    </p:extLst>
  </p:cmAuthor>
  <p:cmAuthor id="5" name="Fiona McKean" initials="FM" lastIdx="3" clrIdx="4">
    <p:extLst>
      <p:ext uri="{19B8F6BF-5375-455C-9EA6-DF929625EA0E}">
        <p15:presenceInfo xmlns:p15="http://schemas.microsoft.com/office/powerpoint/2012/main" userId="S::Fiona.McKean@qcaa.qld.edu.au::ad47070c-090f-4e14-b1e0-19f8d6b35c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A3E0"/>
    <a:srgbClr val="5A9AD7"/>
    <a:srgbClr val="C8DDF2"/>
    <a:srgbClr val="91BCE4"/>
    <a:srgbClr val="F4AE7A"/>
    <a:srgbClr val="2FBA54"/>
    <a:srgbClr val="D52B1E"/>
    <a:srgbClr val="21578A"/>
    <a:srgbClr val="FFFFFF"/>
    <a:srgbClr val="0088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68625" autoAdjust="0"/>
  </p:normalViewPr>
  <p:slideViewPr>
    <p:cSldViewPr>
      <p:cViewPr varScale="1">
        <p:scale>
          <a:sx n="49" d="100"/>
          <a:sy n="49" d="100"/>
        </p:scale>
        <p:origin x="1386" y="54"/>
      </p:cViewPr>
      <p:guideLst>
        <p:guide orient="horz" pos="413"/>
        <p:guide orient="horz" pos="4128"/>
        <p:guide orient="horz" pos="3158"/>
        <p:guide orient="horz" pos="3457"/>
        <p:guide orient="horz" pos="845"/>
        <p:guide pos="113"/>
        <p:guide pos="5556"/>
        <p:guide pos="204"/>
      </p:guideLst>
    </p:cSldViewPr>
  </p:slideViewPr>
  <p:outlineViewPr>
    <p:cViewPr>
      <p:scale>
        <a:sx n="33" d="100"/>
        <a:sy n="33" d="100"/>
      </p:scale>
      <p:origin x="0" y="0"/>
    </p:cViewPr>
  </p:outlineViewPr>
  <p:notesTextViewPr>
    <p:cViewPr>
      <p:scale>
        <a:sx n="1" d="1"/>
        <a:sy n="1" d="1"/>
      </p:scale>
      <p:origin x="0" y="0"/>
    </p:cViewPr>
  </p:notesTextViewPr>
  <p:sorterViewPr>
    <p:cViewPr>
      <p:scale>
        <a:sx n="122" d="100"/>
        <a:sy n="122" d="100"/>
      </p:scale>
      <p:origin x="0" y="-9738"/>
    </p:cViewPr>
  </p:sorterViewPr>
  <p:notesViewPr>
    <p:cSldViewPr>
      <p:cViewPr>
        <p:scale>
          <a:sx n="120" d="100"/>
          <a:sy n="120" d="100"/>
        </p:scale>
        <p:origin x="3060" y="84"/>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tableStyles" Target="tableStyles.xml"/><Relationship Id="rId7" Type="http://schemas.openxmlformats.org/officeDocument/2006/relationships/slideMaster" Target="slideMasters/slideMaster3.xml"/><Relationship Id="rId71"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notesMaster" Target="notesMasters/notesMaster1.xml"/><Relationship Id="rId8" Type="http://schemas.openxmlformats.org/officeDocument/2006/relationships/slideMaster" Target="slideMasters/slideMaster4.xml"/><Relationship Id="rId51" Type="http://schemas.openxmlformats.org/officeDocument/2006/relationships/slide" Target="slides/slide43.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handoutMaster" Target="handoutMasters/handout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pPr/>
              <a:t>21/04/2021</a:t>
            </a:fld>
            <a:endParaRPr lang="en-AU" dirty="0"/>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pPr/>
              <a:t>‹#›</a:t>
            </a:fld>
            <a:endParaRPr lang="en-AU" dirty="0"/>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dirty="0"/>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21/04/2021</a:t>
            </a:fld>
            <a:endParaRPr lang="en-AU" dirty="0"/>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en-AU" noProof="0" dirty="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dirty="0"/>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dirty="0"/>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second unit in the course </a:t>
            </a:r>
            <a:r>
              <a:rPr lang="en-US" i="1" dirty="0"/>
              <a:t>Foundational concepts in fractions</a:t>
            </a:r>
            <a:r>
              <a:rPr lang="en-US" dirty="0"/>
              <a:t>.</a:t>
            </a:r>
          </a:p>
          <a:p>
            <a:r>
              <a:rPr lang="en-US" dirty="0"/>
              <a:t>In this unit, you will consider in detail fractions as part of a whole.</a:t>
            </a:r>
            <a:endParaRPr lang="en-AU" dirty="0"/>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a:t>
            </a:fld>
            <a:endParaRPr lang="en-AU" dirty="0"/>
          </a:p>
        </p:txBody>
      </p:sp>
    </p:spTree>
    <p:extLst>
      <p:ext uri="{BB962C8B-B14F-4D97-AF65-F5344CB8AC3E}">
        <p14:creationId xmlns:p14="http://schemas.microsoft.com/office/powerpoint/2010/main" val="2794276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AU" dirty="0"/>
              <a:t>The first step to build conceptual understanding of fractions is for students to be able to identify the whole and know that fractions are created by </a:t>
            </a:r>
            <a:r>
              <a:rPr lang="en-US" dirty="0"/>
              <a:t>partitioning the whole into equal-sized parts or ‘shares’.</a:t>
            </a:r>
            <a:r>
              <a:rPr lang="en-AU" dirty="0"/>
              <a:t> </a:t>
            </a:r>
          </a:p>
          <a:p>
            <a:r>
              <a:rPr lang="en-AU" dirty="0"/>
              <a:t>It is important to expose students to a range of real-world examples of wholes. Draw attention to familiar examples from the classroom and playground, and discuss how each of these can be equally partitioned.</a:t>
            </a:r>
          </a:p>
          <a:p>
            <a:r>
              <a:rPr lang="en-US" dirty="0"/>
              <a:t>Model the physical partitioning of a whole in a variety of contexts and explicitly make the link for students that where the split occurs is the partition. </a:t>
            </a:r>
            <a:endParaRPr lang="en-AU" dirty="0"/>
          </a:p>
          <a:p>
            <a:endParaRPr lang="en-AU" dirty="0"/>
          </a:p>
        </p:txBody>
      </p:sp>
      <p:sp>
        <p:nvSpPr>
          <p:cNvPr id="4" name="Slide Number Placeholder 3"/>
          <p:cNvSpPr>
            <a:spLocks noGrp="1"/>
          </p:cNvSpPr>
          <p:nvPr>
            <p:ph type="sldNum" sz="quarter" idx="10"/>
          </p:nvPr>
        </p:nvSpPr>
        <p:spPr/>
        <p:txBody>
          <a:bodyPr/>
          <a:lstStyle/>
          <a:p>
            <a:fld id="{7DC8D554-20BD-45E3-8F8F-C854CD9EEC52}" type="slidenum">
              <a:rPr lang="en-AU" smtClean="0"/>
              <a:pPr/>
              <a:t>10</a:t>
            </a:fld>
            <a:endParaRPr lang="en-AU" dirty="0"/>
          </a:p>
        </p:txBody>
      </p:sp>
      <p:sp>
        <p:nvSpPr>
          <p:cNvPr id="7" name="Slide Image Placeholder 6">
            <a:extLst>
              <a:ext uri="{FF2B5EF4-FFF2-40B4-BE49-F238E27FC236}">
                <a16:creationId xmlns:a16="http://schemas.microsoft.com/office/drawing/2014/main" id="{BDA02D69-8EC4-4E43-832B-6C617A9413E0}"/>
              </a:ext>
            </a:extLst>
          </p:cNvPr>
          <p:cNvSpPr>
            <a:spLocks noGrp="1" noRot="1" noChangeAspect="1"/>
          </p:cNvSpPr>
          <p:nvPr>
            <p:ph type="sldImg"/>
          </p:nvPr>
        </p:nvSpPr>
        <p:spPr/>
      </p:sp>
    </p:spTree>
    <p:extLst>
      <p:ext uri="{BB962C8B-B14F-4D97-AF65-F5344CB8AC3E}">
        <p14:creationId xmlns:p14="http://schemas.microsoft.com/office/powerpoint/2010/main" val="1343311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As students explore how </a:t>
            </a:r>
            <a:r>
              <a:rPr lang="en-AU" dirty="0"/>
              <a:t>real-world examples of wholes can be equally partitioned, </a:t>
            </a:r>
            <a:r>
              <a:rPr lang="en-US" dirty="0"/>
              <a:t>reinforce the notion of the ‘whole’ through the language (verbal representations) you use to describe the partitions in relation to the whole</a:t>
            </a:r>
            <a:r>
              <a:rPr lang="en-AU" dirty="0"/>
              <a:t>.</a:t>
            </a:r>
          </a:p>
          <a:p>
            <a:r>
              <a:rPr lang="en-US" dirty="0"/>
              <a:t>Rather than saying ‘this is a half’, say ‘this is one-half of one sandwich’.</a:t>
            </a:r>
          </a:p>
          <a:p>
            <a:r>
              <a:rPr lang="en-US" dirty="0"/>
              <a:t>When talking about quarters, it is also correct to use ‘fourths’. Using fourths may help students to make the connection with how many pieces the whole is broken into.</a:t>
            </a:r>
            <a:endParaRPr lang="en-AU" dirty="0"/>
          </a:p>
        </p:txBody>
      </p:sp>
      <p:sp>
        <p:nvSpPr>
          <p:cNvPr id="4" name="Slide Number Placeholder 3"/>
          <p:cNvSpPr>
            <a:spLocks noGrp="1"/>
          </p:cNvSpPr>
          <p:nvPr>
            <p:ph type="sldNum" sz="quarter" idx="10"/>
          </p:nvPr>
        </p:nvSpPr>
        <p:spPr/>
        <p:txBody>
          <a:bodyPr/>
          <a:lstStyle/>
          <a:p>
            <a:fld id="{7DC8D554-20BD-45E3-8F8F-C854CD9EEC52}" type="slidenum">
              <a:rPr lang="en-AU" smtClean="0"/>
              <a:pPr/>
              <a:t>11</a:t>
            </a:fld>
            <a:endParaRPr lang="en-AU" dirty="0"/>
          </a:p>
        </p:txBody>
      </p:sp>
      <p:sp>
        <p:nvSpPr>
          <p:cNvPr id="7" name="Slide Image Placeholder 6">
            <a:extLst>
              <a:ext uri="{FF2B5EF4-FFF2-40B4-BE49-F238E27FC236}">
                <a16:creationId xmlns:a16="http://schemas.microsoft.com/office/drawing/2014/main" id="{5A505F5F-FBDA-410D-8BA6-F4772F5E8460}"/>
              </a:ext>
            </a:extLst>
          </p:cNvPr>
          <p:cNvSpPr>
            <a:spLocks noGrp="1" noRot="1" noChangeAspect="1"/>
          </p:cNvSpPr>
          <p:nvPr>
            <p:ph type="sldImg"/>
          </p:nvPr>
        </p:nvSpPr>
        <p:spPr/>
      </p:sp>
    </p:spTree>
    <p:extLst>
      <p:ext uri="{BB962C8B-B14F-4D97-AF65-F5344CB8AC3E}">
        <p14:creationId xmlns:p14="http://schemas.microsoft.com/office/powerpoint/2010/main" val="3658343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Provide opportunities for students to partition a range of ‘wholes’, including areas, objects, sets and lengths, using physical representations initially before introducing visual representations.</a:t>
            </a:r>
          </a:p>
          <a:p>
            <a:pPr lvl="0"/>
            <a:r>
              <a:rPr lang="en-US" dirty="0"/>
              <a:t>E</a:t>
            </a:r>
            <a:r>
              <a:rPr lang="en-AU" dirty="0"/>
              <a:t>ach time you partition a whole, draw students’ attention to:</a:t>
            </a:r>
          </a:p>
          <a:p>
            <a:pPr marL="171450" lvl="0" indent="-171450">
              <a:buFont typeface="Arial" panose="020B0604020202020204" pitchFamily="34" charset="0"/>
              <a:buChar char="•"/>
            </a:pPr>
            <a:r>
              <a:rPr lang="en-US" dirty="0"/>
              <a:t>t</a:t>
            </a:r>
            <a:r>
              <a:rPr lang="en-AU" dirty="0"/>
              <a:t>he number of equal parts and what they are called</a:t>
            </a:r>
          </a:p>
          <a:p>
            <a:pPr marL="171450" lvl="0" indent="-171450">
              <a:buFont typeface="Arial" panose="020B0604020202020204" pitchFamily="34" charset="0"/>
              <a:buChar char="•"/>
            </a:pPr>
            <a:r>
              <a:rPr lang="en-US" dirty="0"/>
              <a:t>h</a:t>
            </a:r>
            <a:r>
              <a:rPr lang="en-AU" dirty="0"/>
              <a:t>ow many parts have been chosen</a:t>
            </a:r>
          </a:p>
          <a:p>
            <a:pPr marL="171450" lvl="0" indent="-171450">
              <a:buFont typeface="Arial" panose="020B0604020202020204" pitchFamily="34" charset="0"/>
              <a:buChar char="•"/>
            </a:pPr>
            <a:r>
              <a:rPr lang="en-AU" dirty="0"/>
              <a:t>how the fraction is named.</a:t>
            </a:r>
          </a:p>
          <a:p>
            <a:pPr lvl="0"/>
            <a:endParaRPr lang="en-AU" dirty="0"/>
          </a:p>
          <a:p>
            <a:endParaRPr lang="en-AU" dirty="0"/>
          </a:p>
        </p:txBody>
      </p:sp>
      <p:sp>
        <p:nvSpPr>
          <p:cNvPr id="4" name="Slide Number Placeholder 3"/>
          <p:cNvSpPr>
            <a:spLocks noGrp="1"/>
          </p:cNvSpPr>
          <p:nvPr>
            <p:ph type="sldNum" sz="quarter" idx="10"/>
          </p:nvPr>
        </p:nvSpPr>
        <p:spPr/>
        <p:txBody>
          <a:bodyPr/>
          <a:lstStyle/>
          <a:p>
            <a:fld id="{7DC8D554-20BD-45E3-8F8F-C854CD9EEC52}" type="slidenum">
              <a:rPr lang="en-AU" smtClean="0"/>
              <a:pPr/>
              <a:t>12</a:t>
            </a:fld>
            <a:endParaRPr lang="en-AU" dirty="0"/>
          </a:p>
        </p:txBody>
      </p:sp>
      <p:sp>
        <p:nvSpPr>
          <p:cNvPr id="7" name="Slide Image Placeholder 6">
            <a:extLst>
              <a:ext uri="{FF2B5EF4-FFF2-40B4-BE49-F238E27FC236}">
                <a16:creationId xmlns:a16="http://schemas.microsoft.com/office/drawing/2014/main" id="{52479DDF-C03E-4B24-95A8-DFF47DB75A1D}"/>
              </a:ext>
            </a:extLst>
          </p:cNvPr>
          <p:cNvSpPr>
            <a:spLocks noGrp="1" noRot="1" noChangeAspect="1"/>
          </p:cNvSpPr>
          <p:nvPr>
            <p:ph type="sldImg"/>
          </p:nvPr>
        </p:nvSpPr>
        <p:spPr/>
      </p:sp>
    </p:spTree>
    <p:extLst>
      <p:ext uri="{BB962C8B-B14F-4D97-AF65-F5344CB8AC3E}">
        <p14:creationId xmlns:p14="http://schemas.microsoft.com/office/powerpoint/2010/main" val="973360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lvl="0"/>
                <a:r>
                  <a:rPr lang="en-US" dirty="0"/>
                  <a:t>For example, c</a:t>
                </a:r>
                <a:r>
                  <a:rPr lang="en-AU" dirty="0"/>
                  <a:t>onsider each case on-screen where the whole has been partitioned into five equal parts.</a:t>
                </a:r>
              </a:p>
              <a:p>
                <a:pPr marL="171450" indent="-171450">
                  <a:buFont typeface="Arial" panose="020B0604020202020204" pitchFamily="34" charset="0"/>
                  <a:buChar char="•"/>
                </a:pPr>
                <a:r>
                  <a:rPr lang="en-AU" dirty="0"/>
                  <a:t>The 5 tells the name or size of the parts (fifths) because 5 equal parts fill a whole. </a:t>
                </a:r>
              </a:p>
              <a:p>
                <a:pPr marL="171450" indent="-171450">
                  <a:buFont typeface="Arial" panose="020B0604020202020204" pitchFamily="34" charset="0"/>
                  <a:buChar char="•"/>
                </a:pPr>
                <a:r>
                  <a:rPr lang="en-AU" dirty="0"/>
                  <a:t>Of those parts, 3 have been chosen. The 3 tells us that we have chosen 3 of those fifths.</a:t>
                </a:r>
              </a:p>
              <a:p>
                <a:pPr marL="171450" indent="-171450">
                  <a:buFont typeface="Arial" panose="020B0604020202020204" pitchFamily="34" charset="0"/>
                  <a:buChar char="•"/>
                </a:pPr>
                <a:r>
                  <a:rPr lang="en-US" dirty="0"/>
                  <a:t>The fraction represented in each whole is three-fifths or </a:t>
                </a:r>
                <a14:m>
                  <m:oMath xmlns:m="http://schemas.openxmlformats.org/officeDocument/2006/math">
                    <m:f>
                      <m:fPr>
                        <m:ctrlPr>
                          <a:rPr lang="en-AU" i="1" smtClean="0">
                            <a:latin typeface="Cambria Math" panose="02040503050406030204" pitchFamily="18" charset="0"/>
                          </a:rPr>
                        </m:ctrlPr>
                      </m:fPr>
                      <m:num>
                        <m:r>
                          <a:rPr lang="en-AU" smtClean="0">
                            <a:latin typeface="Cambria Math" panose="02040503050406030204" pitchFamily="18" charset="0"/>
                          </a:rPr>
                          <m:t>𝟑</m:t>
                        </m:r>
                      </m:num>
                      <m:den>
                        <m:r>
                          <a:rPr lang="en-AU" smtClean="0">
                            <a:latin typeface="Cambria Math" panose="02040503050406030204" pitchFamily="18" charset="0"/>
                          </a:rPr>
                          <m:t>𝟓</m:t>
                        </m:r>
                      </m:den>
                    </m:f>
                    <m:r>
                      <a:rPr lang="en-US" smtClean="0">
                        <a:latin typeface="Cambria Math" panose="02040503050406030204" pitchFamily="18" charset="0"/>
                      </a:rPr>
                      <m:t> </m:t>
                    </m:r>
                  </m:oMath>
                </a14:m>
                <a:r>
                  <a:rPr lang="en-AU" dirty="0"/>
                  <a:t>.</a:t>
                </a:r>
                <a:endParaRPr lang="en-US" dirty="0"/>
              </a:p>
              <a:p>
                <a:r>
                  <a:rPr lang="en-AU" b="0" dirty="0"/>
                  <a:t>Use a range of physical and visual representations to reinforce that the process for determining a fraction stays the same, but the size of the resulting fraction will vary depending on the size of the initial whole that was partitioned.</a:t>
                </a:r>
              </a:p>
              <a:p>
                <a:pPr lvl="0"/>
                <a:endParaRPr lang="en-AU" dirty="0"/>
              </a:p>
              <a:p>
                <a:endParaRPr lang="en-AU" dirty="0"/>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For example, c</a:t>
                </a:r>
                <a:r>
                  <a:rPr lang="en-AU" sz="1200" dirty="0" err="1"/>
                  <a:t>onsider</a:t>
                </a:r>
                <a:r>
                  <a:rPr lang="en-AU" sz="1200" dirty="0"/>
                  <a:t> each case below where the whole has been partitioned into 5 equal parts.</a:t>
                </a:r>
              </a:p>
              <a:p>
                <a:pPr marL="285750" indent="-285750">
                  <a:buFont typeface="Arial" panose="020B0604020202020204" pitchFamily="34" charset="0"/>
                  <a:buChar char="•"/>
                </a:pPr>
                <a:r>
                  <a:rPr lang="en-AU" sz="1200" dirty="0"/>
                  <a:t>The 5 tells the name or size of the parts (fifths) because 5 equal parts fill a whole. </a:t>
                </a:r>
              </a:p>
              <a:p>
                <a:pPr marL="285750" indent="-285750">
                  <a:buFont typeface="Arial" panose="020B0604020202020204" pitchFamily="34" charset="0"/>
                  <a:buChar char="•"/>
                </a:pPr>
                <a:r>
                  <a:rPr lang="en-AU" sz="1200" dirty="0"/>
                  <a:t>Three of those parts have been chosen. </a:t>
                </a:r>
                <a:br>
                  <a:rPr lang="en-AU" sz="1200" dirty="0"/>
                </a:br>
                <a:r>
                  <a:rPr lang="en-AU" sz="1200" dirty="0"/>
                  <a:t>The 3 tells us that we have chosen 3 of those fifths.</a:t>
                </a:r>
              </a:p>
              <a:p>
                <a:pPr marL="285750" indent="-285750">
                  <a:buFont typeface="Arial" panose="020B0604020202020204" pitchFamily="34" charset="0"/>
                  <a:buChar char="•"/>
                </a:pPr>
                <a:r>
                  <a:rPr lang="en-US" sz="1200" dirty="0"/>
                  <a:t>The fraction represented in each whole is three-fifths or </a:t>
                </a:r>
                <a:r>
                  <a:rPr lang="en-AU" b="1" i="0">
                    <a:latin typeface="Cambria Math"/>
                  </a:rPr>
                  <a:t>𝟑</a:t>
                </a:r>
                <a:r>
                  <a:rPr lang="en-AU" b="1" i="0">
                    <a:latin typeface="Cambria Math" panose="02040503050406030204" pitchFamily="18" charset="0"/>
                  </a:rPr>
                  <a:t>/</a:t>
                </a:r>
                <a:r>
                  <a:rPr lang="en-AU" b="1" i="0">
                    <a:latin typeface="Cambria Math"/>
                  </a:rPr>
                  <a:t>𝟓</a:t>
                </a: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i="0" dirty="0">
                  <a:solidFill>
                    <a:schemeClr val="tx1"/>
                  </a:solidFill>
                </a:endParaRPr>
              </a:p>
            </p:txBody>
          </p:sp>
        </mc:Fallback>
      </mc:AlternateContent>
      <p:sp>
        <p:nvSpPr>
          <p:cNvPr id="4" name="Slide Number Placeholder 3"/>
          <p:cNvSpPr>
            <a:spLocks noGrp="1"/>
          </p:cNvSpPr>
          <p:nvPr>
            <p:ph type="sldNum" sz="quarter" idx="10"/>
          </p:nvPr>
        </p:nvSpPr>
        <p:spPr/>
        <p:txBody>
          <a:bodyPr/>
          <a:lstStyle/>
          <a:p>
            <a:fld id="{7DC8D554-20BD-45E3-8F8F-C854CD9EEC52}" type="slidenum">
              <a:rPr lang="en-AU" smtClean="0"/>
              <a:pPr/>
              <a:t>13</a:t>
            </a:fld>
            <a:endParaRPr lang="en-AU" dirty="0"/>
          </a:p>
        </p:txBody>
      </p:sp>
      <p:sp>
        <p:nvSpPr>
          <p:cNvPr id="7" name="Slide Image Placeholder 6">
            <a:extLst>
              <a:ext uri="{FF2B5EF4-FFF2-40B4-BE49-F238E27FC236}">
                <a16:creationId xmlns:a16="http://schemas.microsoft.com/office/drawing/2014/main" id="{64259A7F-72C2-40C1-B49E-AEE1FD5BF258}"/>
              </a:ext>
            </a:extLst>
          </p:cNvPr>
          <p:cNvSpPr>
            <a:spLocks noGrp="1" noRot="1" noChangeAspect="1"/>
          </p:cNvSpPr>
          <p:nvPr>
            <p:ph type="sldImg"/>
          </p:nvPr>
        </p:nvSpPr>
        <p:spPr/>
      </p:sp>
    </p:spTree>
    <p:extLst>
      <p:ext uri="{BB962C8B-B14F-4D97-AF65-F5344CB8AC3E}">
        <p14:creationId xmlns:p14="http://schemas.microsoft.com/office/powerpoint/2010/main" val="975883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lvl="0"/>
                <a:r>
                  <a:rPr lang="en-US" dirty="0"/>
                  <a:t>When introducing students to fractions as part of a whole, it is important to emphasise that </a:t>
                </a:r>
                <a:r>
                  <a:rPr lang="en-US" b="1" dirty="0"/>
                  <a:t>the amount or size of a fraction is related to the amount or size of the whole</a:t>
                </a:r>
                <a:r>
                  <a:rPr lang="en-US" dirty="0"/>
                  <a:t>.</a:t>
                </a:r>
              </a:p>
              <a:p>
                <a:r>
                  <a:rPr lang="en-AU" dirty="0"/>
                  <a:t>Use a range of physical and visual representations to reinforce that the process for determining a fraction stays the same (as shown in the last two slides), but the size of the resulting fraction will vary depending on the size of the initial whole that was partitioned.</a:t>
                </a:r>
              </a:p>
              <a:p>
                <a:pPr lvl="0"/>
                <a:endParaRPr lang="en-AU" dirty="0"/>
              </a:p>
              <a:p>
                <a:endParaRPr lang="en-AU" dirty="0"/>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For example, c</a:t>
                </a:r>
                <a:r>
                  <a:rPr lang="en-AU" sz="1200" dirty="0" err="1"/>
                  <a:t>onsider</a:t>
                </a:r>
                <a:r>
                  <a:rPr lang="en-AU" sz="1200" dirty="0"/>
                  <a:t> each case below where the whole has been partitioned into 5 equal parts.</a:t>
                </a:r>
              </a:p>
              <a:p>
                <a:pPr marL="285750" indent="-285750">
                  <a:buFont typeface="Arial" panose="020B0604020202020204" pitchFamily="34" charset="0"/>
                  <a:buChar char="•"/>
                </a:pPr>
                <a:r>
                  <a:rPr lang="en-AU" sz="1200" dirty="0"/>
                  <a:t>The 5 tells the name or size of the parts (fifths) because 5 equal parts fill a whole. </a:t>
                </a:r>
              </a:p>
              <a:p>
                <a:pPr marL="285750" indent="-285750">
                  <a:buFont typeface="Arial" panose="020B0604020202020204" pitchFamily="34" charset="0"/>
                  <a:buChar char="•"/>
                </a:pPr>
                <a:r>
                  <a:rPr lang="en-AU" sz="1200" dirty="0"/>
                  <a:t>Three of those parts have been chosen. </a:t>
                </a:r>
                <a:br>
                  <a:rPr lang="en-AU" sz="1200" dirty="0"/>
                </a:br>
                <a:r>
                  <a:rPr lang="en-AU" sz="1200" dirty="0"/>
                  <a:t>The 3 tells us that we have chosen 3 of those fifths.</a:t>
                </a:r>
              </a:p>
              <a:p>
                <a:pPr marL="285750" indent="-285750">
                  <a:buFont typeface="Arial" panose="020B0604020202020204" pitchFamily="34" charset="0"/>
                  <a:buChar char="•"/>
                </a:pPr>
                <a:r>
                  <a:rPr lang="en-US" sz="1200" dirty="0"/>
                  <a:t>The fraction represented in each whole is three-fifths or </a:t>
                </a:r>
                <a:r>
                  <a:rPr lang="en-AU" b="1" i="0">
                    <a:latin typeface="Cambria Math"/>
                  </a:rPr>
                  <a:t>𝟑</a:t>
                </a:r>
                <a:r>
                  <a:rPr lang="en-AU" b="1" i="0">
                    <a:latin typeface="Cambria Math" panose="02040503050406030204" pitchFamily="18" charset="0"/>
                  </a:rPr>
                  <a:t>/</a:t>
                </a:r>
                <a:r>
                  <a:rPr lang="en-AU" b="1" i="0">
                    <a:latin typeface="Cambria Math"/>
                  </a:rPr>
                  <a:t>𝟓</a:t>
                </a: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i="0" dirty="0">
                  <a:solidFill>
                    <a:schemeClr val="tx1"/>
                  </a:solidFill>
                </a:endParaRPr>
              </a:p>
            </p:txBody>
          </p:sp>
        </mc:Fallback>
      </mc:AlternateContent>
      <p:sp>
        <p:nvSpPr>
          <p:cNvPr id="4" name="Slide Number Placeholder 3"/>
          <p:cNvSpPr>
            <a:spLocks noGrp="1"/>
          </p:cNvSpPr>
          <p:nvPr>
            <p:ph type="sldNum" sz="quarter" idx="10"/>
          </p:nvPr>
        </p:nvSpPr>
        <p:spPr/>
        <p:txBody>
          <a:bodyPr/>
          <a:lstStyle/>
          <a:p>
            <a:fld id="{7DC8D554-20BD-45E3-8F8F-C854CD9EEC52}" type="slidenum">
              <a:rPr lang="en-AU" smtClean="0"/>
              <a:pPr/>
              <a:t>14</a:t>
            </a:fld>
            <a:endParaRPr lang="en-AU" dirty="0"/>
          </a:p>
        </p:txBody>
      </p:sp>
      <p:sp>
        <p:nvSpPr>
          <p:cNvPr id="7" name="Slide Image Placeholder 6">
            <a:extLst>
              <a:ext uri="{FF2B5EF4-FFF2-40B4-BE49-F238E27FC236}">
                <a16:creationId xmlns:a16="http://schemas.microsoft.com/office/drawing/2014/main" id="{5D28D0B1-9539-4A04-A2DD-D83524079928}"/>
              </a:ext>
            </a:extLst>
          </p:cNvPr>
          <p:cNvSpPr>
            <a:spLocks noGrp="1" noRot="1" noChangeAspect="1"/>
          </p:cNvSpPr>
          <p:nvPr>
            <p:ph type="sldImg"/>
          </p:nvPr>
        </p:nvSpPr>
        <p:spPr/>
      </p:sp>
    </p:spTree>
    <p:extLst>
      <p:ext uri="{BB962C8B-B14F-4D97-AF65-F5344CB8AC3E}">
        <p14:creationId xmlns:p14="http://schemas.microsoft.com/office/powerpoint/2010/main" val="3752832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‘Making errors and experimenting with new strategies are a natural part of learning. However, if inappropriate thinking about fractions is established as a misconception, a barrier to progress in conceptual understanding is formed.’</a:t>
            </a:r>
          </a:p>
          <a:p>
            <a:pPr lvl="0"/>
            <a:endParaRPr lang="en-US" dirty="0"/>
          </a:p>
          <a:p>
            <a:pPr lvl="0"/>
            <a:r>
              <a:rPr lang="en-US" b="1" dirty="0"/>
              <a:t>Reference:</a:t>
            </a:r>
            <a:r>
              <a:rPr lang="en-US" dirty="0"/>
              <a:t> Way, J n.d. ‘Misunderstandings’, </a:t>
            </a:r>
            <a:r>
              <a:rPr lang="en-US" i="1" dirty="0"/>
              <a:t>Top Drawer Teachers Resource</a:t>
            </a:r>
            <a:r>
              <a:rPr lang="en-US" dirty="0"/>
              <a:t>, Australian Association of Mathematics Teachers, </a:t>
            </a:r>
            <a:r>
              <a:rPr lang="en-AU" dirty="0"/>
              <a:t>https://topdrawer.aamt.edu.au/Fractions/Misunderstandings.</a:t>
            </a:r>
          </a:p>
          <a:p>
            <a:endParaRPr lang="en-US" dirty="0"/>
          </a:p>
          <a:p>
            <a:pPr lvl="0"/>
            <a:r>
              <a:rPr lang="en-US" dirty="0"/>
              <a:t>We will now examine two common misconceptions that can be formed in the early stages of fractional thinking and explore ways to address these.</a:t>
            </a:r>
            <a:endParaRPr lang="en-AU" dirty="0"/>
          </a:p>
          <a:p>
            <a:endParaRPr lang="en-AU" dirty="0"/>
          </a:p>
        </p:txBody>
      </p:sp>
      <p:sp>
        <p:nvSpPr>
          <p:cNvPr id="4" name="Slide Number Placeholder 3"/>
          <p:cNvSpPr>
            <a:spLocks noGrp="1"/>
          </p:cNvSpPr>
          <p:nvPr>
            <p:ph type="sldNum" sz="quarter" idx="10"/>
          </p:nvPr>
        </p:nvSpPr>
        <p:spPr/>
        <p:txBody>
          <a:bodyPr/>
          <a:lstStyle/>
          <a:p>
            <a:fld id="{7DC8D554-20BD-45E3-8F8F-C854CD9EEC52}" type="slidenum">
              <a:rPr lang="en-AU" smtClean="0"/>
              <a:pPr/>
              <a:t>15</a:t>
            </a:fld>
            <a:endParaRPr lang="en-AU" dirty="0"/>
          </a:p>
        </p:txBody>
      </p:sp>
      <p:sp>
        <p:nvSpPr>
          <p:cNvPr id="7" name="Slide Image Placeholder 6">
            <a:extLst>
              <a:ext uri="{FF2B5EF4-FFF2-40B4-BE49-F238E27FC236}">
                <a16:creationId xmlns:a16="http://schemas.microsoft.com/office/drawing/2014/main" id="{7E5F9848-6A2C-47DB-82CB-F33792BBB8CF}"/>
              </a:ext>
            </a:extLst>
          </p:cNvPr>
          <p:cNvSpPr>
            <a:spLocks noGrp="1" noRot="1" noChangeAspect="1"/>
          </p:cNvSpPr>
          <p:nvPr>
            <p:ph type="sldImg"/>
          </p:nvPr>
        </p:nvSpPr>
        <p:spPr/>
      </p:sp>
    </p:spTree>
    <p:extLst>
      <p:ext uri="{BB962C8B-B14F-4D97-AF65-F5344CB8AC3E}">
        <p14:creationId xmlns:p14="http://schemas.microsoft.com/office/powerpoint/2010/main" val="1786007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first misconception we will examine relates to equality of the parts a whole has been partitioned into.</a:t>
            </a:r>
          </a:p>
          <a:p>
            <a:r>
              <a:rPr lang="en-AU" dirty="0"/>
              <a:t>A misconception can arise when students </a:t>
            </a:r>
            <a:r>
              <a:rPr lang="en-AU" altLang="en-US" dirty="0"/>
              <a:t>split things into two parts and </a:t>
            </a:r>
            <a:r>
              <a:rPr lang="en-AU" dirty="0"/>
              <a:t>only notice the number of parts and not the equality of the parts.</a:t>
            </a:r>
            <a:endParaRPr lang="en-AU" altLang="en-US" dirty="0"/>
          </a:p>
          <a:p>
            <a:r>
              <a:rPr lang="en-AU" altLang="en-US" dirty="0"/>
              <a:t>They associate the word </a:t>
            </a:r>
            <a:r>
              <a:rPr lang="en-AU" sz="1200" kern="1200" dirty="0">
                <a:solidFill>
                  <a:schemeClr val="tx1"/>
                </a:solidFill>
                <a:effectLst/>
                <a:latin typeface="+mn-lt"/>
                <a:ea typeface="+mn-ea"/>
                <a:cs typeface="+mn-cs"/>
              </a:rPr>
              <a:t>‘</a:t>
            </a:r>
            <a:r>
              <a:rPr lang="en-AU" altLang="en-US" dirty="0"/>
              <a:t>half</a:t>
            </a:r>
            <a:r>
              <a:rPr lang="en-AU" sz="1200" kern="1200" dirty="0">
                <a:solidFill>
                  <a:schemeClr val="tx1"/>
                </a:solidFill>
                <a:effectLst/>
                <a:latin typeface="+mn-lt"/>
                <a:ea typeface="+mn-ea"/>
                <a:cs typeface="+mn-cs"/>
              </a:rPr>
              <a:t>’ </a:t>
            </a:r>
            <a:r>
              <a:rPr lang="en-AU" altLang="en-US" dirty="0"/>
              <a:t>with the process of splitting into two, rather than creating</a:t>
            </a:r>
            <a:r>
              <a:rPr lang="en-AU" dirty="0"/>
              <a:t> two equal parts.</a:t>
            </a:r>
            <a:endParaRPr lang="en-US" dirty="0"/>
          </a:p>
          <a:p>
            <a:r>
              <a:rPr lang="en-US" dirty="0"/>
              <a:t>This thinking is exemplified in the examples shown on-screen.</a:t>
            </a:r>
            <a:endParaRPr lang="en-AU" dirty="0"/>
          </a:p>
          <a:p>
            <a:endParaRPr lang="en-AU" dirty="0"/>
          </a:p>
        </p:txBody>
      </p:sp>
      <p:sp>
        <p:nvSpPr>
          <p:cNvPr id="4" name="Slide Number Placeholder 3"/>
          <p:cNvSpPr>
            <a:spLocks noGrp="1"/>
          </p:cNvSpPr>
          <p:nvPr>
            <p:ph type="sldNum" sz="quarter" idx="10"/>
          </p:nvPr>
        </p:nvSpPr>
        <p:spPr/>
        <p:txBody>
          <a:bodyPr/>
          <a:lstStyle/>
          <a:p>
            <a:fld id="{7DC8D554-20BD-45E3-8F8F-C854CD9EEC52}" type="slidenum">
              <a:rPr lang="en-AU" smtClean="0"/>
              <a:pPr/>
              <a:t>16</a:t>
            </a:fld>
            <a:endParaRPr lang="en-AU" dirty="0"/>
          </a:p>
        </p:txBody>
      </p:sp>
      <p:sp>
        <p:nvSpPr>
          <p:cNvPr id="7" name="Slide Image Placeholder 6">
            <a:extLst>
              <a:ext uri="{FF2B5EF4-FFF2-40B4-BE49-F238E27FC236}">
                <a16:creationId xmlns:a16="http://schemas.microsoft.com/office/drawing/2014/main" id="{10CD3496-0155-484B-A616-70187F9F204C}"/>
              </a:ext>
            </a:extLst>
          </p:cNvPr>
          <p:cNvSpPr>
            <a:spLocks noGrp="1" noRot="1" noChangeAspect="1"/>
          </p:cNvSpPr>
          <p:nvPr>
            <p:ph type="sldImg"/>
          </p:nvPr>
        </p:nvSpPr>
        <p:spPr/>
      </p:sp>
    </p:spTree>
    <p:extLst>
      <p:ext uri="{BB962C8B-B14F-4D97-AF65-F5344CB8AC3E}">
        <p14:creationId xmlns:p14="http://schemas.microsoft.com/office/powerpoint/2010/main" val="2622155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Addressing this misconception is vital, as understanding the importance of partitioning a whole into equal quantities or sizes is fundamental to recognising the part-whole relationship between the numerator and denominator in fractions. </a:t>
            </a:r>
            <a:endParaRPr lang="en-AU" dirty="0"/>
          </a:p>
          <a:p>
            <a:r>
              <a:rPr lang="en-AU" dirty="0"/>
              <a:t>To develop this understanding, provide examples of partitioning into equal and unequal parts. </a:t>
            </a:r>
          </a:p>
          <a:p>
            <a:endParaRPr lang="en-AU" altLang="en-US" dirty="0"/>
          </a:p>
          <a:p>
            <a:r>
              <a:rPr lang="en-AU" altLang="en-US" b="1" dirty="0"/>
              <a:t>Sources:</a:t>
            </a:r>
            <a:r>
              <a:rPr lang="en-AU" altLang="en-US" dirty="0"/>
              <a:t> </a:t>
            </a:r>
            <a:r>
              <a:rPr lang="en-AU" altLang="en-US" i="1" dirty="0"/>
              <a:t>Orange Fruit Food </a:t>
            </a:r>
            <a:r>
              <a:rPr lang="en-AU" altLang="en-US" dirty="0"/>
              <a:t>by Clker-Free-Vector-Images </a:t>
            </a:r>
          </a:p>
          <a:p>
            <a:r>
              <a:rPr lang="en-AU" altLang="en-US" i="1" dirty="0"/>
              <a:t>Banana</a:t>
            </a:r>
            <a:r>
              <a:rPr lang="en-AU" altLang="en-US" dirty="0"/>
              <a:t> by hungblueads, Free for commercial use, </a:t>
            </a:r>
            <a:r>
              <a:rPr lang="en-AU" altLang="en-US" i="1" dirty="0"/>
              <a:t>Pixabay</a:t>
            </a:r>
            <a:r>
              <a:rPr lang="en-AU" altLang="en-US" dirty="0"/>
              <a:t>.</a:t>
            </a:r>
          </a:p>
          <a:p>
            <a:endParaRPr lang="en-AU" dirty="0"/>
          </a:p>
        </p:txBody>
      </p:sp>
      <p:sp>
        <p:nvSpPr>
          <p:cNvPr id="4" name="Slide Number Placeholder 3"/>
          <p:cNvSpPr>
            <a:spLocks noGrp="1"/>
          </p:cNvSpPr>
          <p:nvPr>
            <p:ph type="sldNum" sz="quarter" idx="10"/>
          </p:nvPr>
        </p:nvSpPr>
        <p:spPr/>
        <p:txBody>
          <a:bodyPr/>
          <a:lstStyle/>
          <a:p>
            <a:fld id="{7DC8D554-20BD-45E3-8F8F-C854CD9EEC52}" type="slidenum">
              <a:rPr lang="en-AU" smtClean="0"/>
              <a:pPr/>
              <a:t>17</a:t>
            </a:fld>
            <a:endParaRPr lang="en-AU" dirty="0"/>
          </a:p>
        </p:txBody>
      </p:sp>
      <p:sp>
        <p:nvSpPr>
          <p:cNvPr id="7" name="Slide Image Placeholder 6">
            <a:extLst>
              <a:ext uri="{FF2B5EF4-FFF2-40B4-BE49-F238E27FC236}">
                <a16:creationId xmlns:a16="http://schemas.microsoft.com/office/drawing/2014/main" id="{93599319-DF5C-403D-AA7D-7A247BD445B5}"/>
              </a:ext>
            </a:extLst>
          </p:cNvPr>
          <p:cNvSpPr>
            <a:spLocks noGrp="1" noRot="1" noChangeAspect="1"/>
          </p:cNvSpPr>
          <p:nvPr>
            <p:ph type="sldImg"/>
          </p:nvPr>
        </p:nvSpPr>
        <p:spPr/>
      </p:sp>
    </p:spTree>
    <p:extLst>
      <p:ext uri="{BB962C8B-B14F-4D97-AF65-F5344CB8AC3E}">
        <p14:creationId xmlns:p14="http://schemas.microsoft.com/office/powerpoint/2010/main" val="2098209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The second common misconception in early fractional thinking arises when students </a:t>
            </a:r>
            <a:r>
              <a:rPr lang="en-AU" dirty="0"/>
              <a:t>notice that some of the parts are distinctly different from the other parts in the whole and </a:t>
            </a:r>
            <a:r>
              <a:rPr lang="en-AU" b="1" dirty="0"/>
              <a:t>don’t consider the quantity of the two types of parts</a:t>
            </a:r>
            <a:r>
              <a:rPr lang="en-AU" dirty="0"/>
              <a:t>.</a:t>
            </a:r>
          </a:p>
          <a:p>
            <a:pPr lvl="0"/>
            <a:r>
              <a:rPr lang="en-US" dirty="0"/>
              <a:t>This thinking is exemplified in the examples shown on-screen.</a:t>
            </a:r>
            <a:endParaRPr lang="en-AU" dirty="0"/>
          </a:p>
          <a:p>
            <a:endParaRPr lang="en-AU" dirty="0"/>
          </a:p>
        </p:txBody>
      </p:sp>
      <p:sp>
        <p:nvSpPr>
          <p:cNvPr id="4" name="Slide Number Placeholder 3"/>
          <p:cNvSpPr>
            <a:spLocks noGrp="1"/>
          </p:cNvSpPr>
          <p:nvPr>
            <p:ph type="sldNum" sz="quarter" idx="10"/>
          </p:nvPr>
        </p:nvSpPr>
        <p:spPr/>
        <p:txBody>
          <a:bodyPr/>
          <a:lstStyle/>
          <a:p>
            <a:fld id="{7DC8D554-20BD-45E3-8F8F-C854CD9EEC52}" type="slidenum">
              <a:rPr lang="en-AU" smtClean="0"/>
              <a:pPr/>
              <a:t>18</a:t>
            </a:fld>
            <a:endParaRPr lang="en-AU" dirty="0"/>
          </a:p>
        </p:txBody>
      </p:sp>
      <p:sp>
        <p:nvSpPr>
          <p:cNvPr id="7" name="Slide Image Placeholder 6">
            <a:extLst>
              <a:ext uri="{FF2B5EF4-FFF2-40B4-BE49-F238E27FC236}">
                <a16:creationId xmlns:a16="http://schemas.microsoft.com/office/drawing/2014/main" id="{A7835F56-15E8-4DB0-BDB3-09C8745AE2BB}"/>
              </a:ext>
            </a:extLst>
          </p:cNvPr>
          <p:cNvSpPr>
            <a:spLocks noGrp="1" noRot="1" noChangeAspect="1"/>
          </p:cNvSpPr>
          <p:nvPr>
            <p:ph type="sldImg"/>
          </p:nvPr>
        </p:nvSpPr>
        <p:spPr/>
      </p:sp>
    </p:spTree>
    <p:extLst>
      <p:ext uri="{BB962C8B-B14F-4D97-AF65-F5344CB8AC3E}">
        <p14:creationId xmlns:p14="http://schemas.microsoft.com/office/powerpoint/2010/main" val="2622155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To address this misconception, model how to identify fractions using think-alouds. </a:t>
            </a:r>
            <a:br>
              <a:rPr lang="en-AU" sz="1200" dirty="0"/>
            </a:br>
            <a:r>
              <a:rPr lang="en-AU" sz="1200" dirty="0"/>
              <a:t>For example, you could work through the questions shown on-screen to address the claim that ‘half the lolly is licorice’.</a:t>
            </a:r>
          </a:p>
          <a:p>
            <a:r>
              <a:rPr lang="en-AU" sz="1200" dirty="0"/>
              <a:t>Provide other examples and encourage students to use this language and work through the process in pairs and/or on their own to decide if a particular claim is true or false.</a:t>
            </a:r>
            <a:endParaRPr lang="en-AU" dirty="0"/>
          </a:p>
          <a:p>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19</a:t>
            </a:fld>
            <a:endParaRPr lang="en-AU" dirty="0"/>
          </a:p>
        </p:txBody>
      </p:sp>
    </p:spTree>
    <p:extLst>
      <p:ext uri="{BB962C8B-B14F-4D97-AF65-F5344CB8AC3E}">
        <p14:creationId xmlns:p14="http://schemas.microsoft.com/office/powerpoint/2010/main" val="3616680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Fractions can be thought of in different ways. Fractions can represent five different but interrelated fraction constructs — fractions as a part-whole, fractions as a measure, fractions as division, fractions as an operator and fractions as a ratio.</a:t>
            </a:r>
          </a:p>
          <a:p>
            <a:pPr lvl="0"/>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Source:</a:t>
            </a:r>
            <a:r>
              <a:rPr lang="en-US" dirty="0"/>
              <a:t> Adapted from Way, J n.d. ‘Big ideas’, </a:t>
            </a:r>
            <a:r>
              <a:rPr lang="en-US" i="1" dirty="0"/>
              <a:t>Top Drawer Teachers: Resources for teachers of mathematics</a:t>
            </a:r>
            <a:r>
              <a:rPr lang="en-US" dirty="0"/>
              <a:t>, Australian Association of Mathematics Teachers, https://topdrawer.aamt.edu.au/Fractions/Big-ideas.</a:t>
            </a:r>
          </a:p>
        </p:txBody>
      </p:sp>
      <p:sp>
        <p:nvSpPr>
          <p:cNvPr id="4" name="Slide Number Placeholder 3"/>
          <p:cNvSpPr>
            <a:spLocks noGrp="1"/>
          </p:cNvSpPr>
          <p:nvPr>
            <p:ph type="sldNum" sz="quarter" idx="10"/>
          </p:nvPr>
        </p:nvSpPr>
        <p:spPr/>
        <p:txBody>
          <a:bodyPr/>
          <a:lstStyle/>
          <a:p>
            <a:pPr lvl="0"/>
            <a:fld id="{7DC8D554-20BD-45E3-8F8F-C854CD9EEC52}" type="slidenum">
              <a:rPr lang="en-AU" noProof="0" smtClean="0"/>
              <a:pPr lvl="0"/>
              <a:t>2</a:t>
            </a:fld>
            <a:endParaRPr lang="en-AU" noProof="0" dirty="0"/>
          </a:p>
        </p:txBody>
      </p:sp>
      <p:sp>
        <p:nvSpPr>
          <p:cNvPr id="6" name="Slide Image Placeholder 5">
            <a:extLst>
              <a:ext uri="{FF2B5EF4-FFF2-40B4-BE49-F238E27FC236}">
                <a16:creationId xmlns:a16="http://schemas.microsoft.com/office/drawing/2014/main" id="{9A51AED7-6E04-49AD-B305-0CAAE958348F}"/>
              </a:ext>
            </a:extLst>
          </p:cNvPr>
          <p:cNvSpPr>
            <a:spLocks noGrp="1" noRot="1" noChangeAspect="1"/>
          </p:cNvSpPr>
          <p:nvPr>
            <p:ph type="sldImg"/>
          </p:nvPr>
        </p:nvSpPr>
        <p:spPr/>
      </p:sp>
    </p:spTree>
    <p:extLst>
      <p:ext uri="{BB962C8B-B14F-4D97-AF65-F5344CB8AC3E}">
        <p14:creationId xmlns:p14="http://schemas.microsoft.com/office/powerpoint/2010/main" val="3620780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understanding can be further consolidated through activities such as: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kern="0" dirty="0"/>
              <a:t>asking them to change the original image so that licorice is half of the lolly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kern="0" dirty="0"/>
              <a:t>having them draw their own lolly where licorice is half of the lolly.</a:t>
            </a:r>
            <a:endParaRPr lang="en-AU" kern="0" dirty="0"/>
          </a:p>
          <a:p>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20</a:t>
            </a:fld>
            <a:endParaRPr lang="en-AU" dirty="0"/>
          </a:p>
        </p:txBody>
      </p:sp>
    </p:spTree>
    <p:extLst>
      <p:ext uri="{BB962C8B-B14F-4D97-AF65-F5344CB8AC3E}">
        <p14:creationId xmlns:p14="http://schemas.microsoft.com/office/powerpoint/2010/main" val="686041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b="0" dirty="0"/>
              <a:t>The second key concept is that d</a:t>
            </a:r>
            <a:r>
              <a:rPr lang="en-US" dirty="0"/>
              <a:t>ifferent strategies can be used to partition the whole into a given fraction, as long as the amount or size of the parts is the same.</a:t>
            </a:r>
          </a:p>
          <a:p>
            <a:r>
              <a:rPr lang="en-US" dirty="0"/>
              <a:t>Partitioning objects, areas or sets to form fractions involves dividing or splitting the whole into smaller equal-sized pieces or amounts.</a:t>
            </a:r>
          </a:p>
          <a:p>
            <a:r>
              <a:rPr lang="en-US" dirty="0"/>
              <a:t>Students’ experiences may lead them to form the misconception that there is only one ‘right’ way to partition a whole into halves, fourths etc.</a:t>
            </a:r>
          </a:p>
          <a:p>
            <a:pPr lvl="0"/>
            <a:r>
              <a:rPr lang="en-US" dirty="0"/>
              <a:t>We can provide many learning experiences to reinforce the key concept that partitioning can be done in different ways, as long as the amount or size of the parts is the same.</a:t>
            </a:r>
            <a:endParaRPr lang="en-AU" dirty="0"/>
          </a:p>
          <a:p>
            <a:r>
              <a:rPr lang="en-AU" dirty="0"/>
              <a:t> </a:t>
            </a:r>
          </a:p>
        </p:txBody>
      </p:sp>
      <p:sp>
        <p:nvSpPr>
          <p:cNvPr id="4" name="Slide Number Placeholder 3"/>
          <p:cNvSpPr>
            <a:spLocks noGrp="1"/>
          </p:cNvSpPr>
          <p:nvPr>
            <p:ph type="sldNum" sz="quarter" idx="10"/>
          </p:nvPr>
        </p:nvSpPr>
        <p:spPr/>
        <p:txBody>
          <a:bodyPr/>
          <a:lstStyle/>
          <a:p>
            <a:fld id="{7DC8D554-20BD-45E3-8F8F-C854CD9EEC52}" type="slidenum">
              <a:rPr lang="en-AU" smtClean="0"/>
              <a:pPr/>
              <a:t>21</a:t>
            </a:fld>
            <a:endParaRPr lang="en-AU" dirty="0"/>
          </a:p>
        </p:txBody>
      </p:sp>
      <p:sp>
        <p:nvSpPr>
          <p:cNvPr id="7" name="Slide Image Placeholder 6">
            <a:extLst>
              <a:ext uri="{FF2B5EF4-FFF2-40B4-BE49-F238E27FC236}">
                <a16:creationId xmlns:a16="http://schemas.microsoft.com/office/drawing/2014/main" id="{172C4094-444A-4104-BBD0-0C0B52D97170}"/>
              </a:ext>
            </a:extLst>
          </p:cNvPr>
          <p:cNvSpPr>
            <a:spLocks noGrp="1" noRot="1" noChangeAspect="1"/>
          </p:cNvSpPr>
          <p:nvPr>
            <p:ph type="sldImg"/>
          </p:nvPr>
        </p:nvSpPr>
        <p:spPr/>
      </p:sp>
    </p:spTree>
    <p:extLst>
      <p:ext uri="{BB962C8B-B14F-4D97-AF65-F5344CB8AC3E}">
        <p14:creationId xmlns:p14="http://schemas.microsoft.com/office/powerpoint/2010/main" val="3713457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Students should initially be involved in creating halves from physical representations of a whole.</a:t>
            </a:r>
            <a:endParaRPr lang="en-AU" dirty="0"/>
          </a:p>
          <a:p>
            <a:r>
              <a:rPr lang="en-US" dirty="0"/>
              <a:t>The example on-screen involves partitioning paper to create halves.  </a:t>
            </a:r>
          </a:p>
          <a:p>
            <a:pPr lvl="0"/>
            <a:r>
              <a:rPr lang="en-US" dirty="0"/>
              <a:t>Emphasise that the amount or size of the parts is the same by demonstrating how a grid overlay placed on the various representations of one-half results in the same number of grid squares being coloured. Reinforce that each half is made up of the same amount of paper — each half has the same area.</a:t>
            </a:r>
            <a:endParaRPr lang="en-AU" dirty="0"/>
          </a:p>
        </p:txBody>
      </p:sp>
      <p:sp>
        <p:nvSpPr>
          <p:cNvPr id="4" name="Slide Number Placeholder 3"/>
          <p:cNvSpPr>
            <a:spLocks noGrp="1"/>
          </p:cNvSpPr>
          <p:nvPr>
            <p:ph type="sldNum" sz="quarter" idx="10"/>
          </p:nvPr>
        </p:nvSpPr>
        <p:spPr/>
        <p:txBody>
          <a:bodyPr/>
          <a:lstStyle/>
          <a:p>
            <a:fld id="{7DC8D554-20BD-45E3-8F8F-C854CD9EEC52}" type="slidenum">
              <a:rPr lang="en-AU" smtClean="0"/>
              <a:pPr/>
              <a:t>22</a:t>
            </a:fld>
            <a:endParaRPr lang="en-AU" dirty="0"/>
          </a:p>
        </p:txBody>
      </p:sp>
      <p:sp>
        <p:nvSpPr>
          <p:cNvPr id="7" name="Slide Image Placeholder 6">
            <a:extLst>
              <a:ext uri="{FF2B5EF4-FFF2-40B4-BE49-F238E27FC236}">
                <a16:creationId xmlns:a16="http://schemas.microsoft.com/office/drawing/2014/main" id="{BA70F6B1-6DE7-4CDB-9BF6-E9FF17FE37F1}"/>
              </a:ext>
            </a:extLst>
          </p:cNvPr>
          <p:cNvSpPr>
            <a:spLocks noGrp="1" noRot="1" noChangeAspect="1"/>
          </p:cNvSpPr>
          <p:nvPr>
            <p:ph type="sldImg"/>
          </p:nvPr>
        </p:nvSpPr>
        <p:spPr/>
      </p:sp>
    </p:spTree>
    <p:extLst>
      <p:ext uri="{BB962C8B-B14F-4D97-AF65-F5344CB8AC3E}">
        <p14:creationId xmlns:p14="http://schemas.microsoft.com/office/powerpoint/2010/main" val="4227792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Similarly, students could be asked to partition one whole piece of paper to create fourths. </a:t>
            </a:r>
          </a:p>
          <a:p>
            <a:r>
              <a:rPr lang="en-US" dirty="0"/>
              <a:t>Encourage them to find as many different ways as possible to partition the paper to create fourths.</a:t>
            </a:r>
          </a:p>
          <a:p>
            <a:pPr lvl="0"/>
            <a:r>
              <a:rPr lang="en-US" dirty="0"/>
              <a:t>Again, you can highlight that the amount or size of the parts is the same by demonstrating how a grid overlay placed on the various representations of one-fourth shows the same number of grid squares.</a:t>
            </a:r>
          </a:p>
          <a:p>
            <a:pPr lvl="0"/>
            <a:r>
              <a:rPr lang="en-US" dirty="0"/>
              <a:t>Using the language of ‘fourths’ rather than ‘quarters’, particularly in these early stages, reinforces the connection between the fraction name and the number of parts the whole is partitioned into.</a:t>
            </a:r>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7DC8D554-20BD-45E3-8F8F-C854CD9EEC52}" type="slidenum">
              <a:rPr lang="en-AU" smtClean="0"/>
              <a:pPr/>
              <a:t>23</a:t>
            </a:fld>
            <a:endParaRPr lang="en-AU" dirty="0"/>
          </a:p>
        </p:txBody>
      </p:sp>
      <p:sp>
        <p:nvSpPr>
          <p:cNvPr id="7" name="Slide Image Placeholder 6">
            <a:extLst>
              <a:ext uri="{FF2B5EF4-FFF2-40B4-BE49-F238E27FC236}">
                <a16:creationId xmlns:a16="http://schemas.microsoft.com/office/drawing/2014/main" id="{A4B5A648-E7B7-4DDC-945B-96B072C953E6}"/>
              </a:ext>
            </a:extLst>
          </p:cNvPr>
          <p:cNvSpPr>
            <a:spLocks noGrp="1" noRot="1" noChangeAspect="1"/>
          </p:cNvSpPr>
          <p:nvPr>
            <p:ph type="sldImg"/>
          </p:nvPr>
        </p:nvSpPr>
        <p:spPr/>
      </p:sp>
    </p:spTree>
    <p:extLst>
      <p:ext uri="{BB962C8B-B14F-4D97-AF65-F5344CB8AC3E}">
        <p14:creationId xmlns:p14="http://schemas.microsoft.com/office/powerpoint/2010/main" val="542703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Engage students in similar experiences partitioning things such as sandwiches, playdough and fruit into fractional parts.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prstClr val="black"/>
                </a:solidFill>
                <a:latin typeface="+mn-lt"/>
              </a:rPr>
              <a:t>Sources:</a:t>
            </a:r>
            <a:r>
              <a:rPr lang="en-US" sz="1200" dirty="0">
                <a:solidFill>
                  <a:prstClr val="black"/>
                </a:solidFill>
                <a:latin typeface="+mn-lt"/>
              </a:rPr>
              <a:t> </a:t>
            </a:r>
            <a:r>
              <a:rPr lang="en-US" sz="1200" i="1" dirty="0">
                <a:solidFill>
                  <a:prstClr val="black"/>
                </a:solidFill>
                <a:latin typeface="+mn-lt"/>
              </a:rPr>
              <a:t>Orange Fruit Vitamins Healthy </a:t>
            </a:r>
            <a:r>
              <a:rPr lang="en-US" sz="1200" dirty="0">
                <a:solidFill>
                  <a:prstClr val="black"/>
                </a:solidFill>
                <a:latin typeface="+mn-lt"/>
              </a:rPr>
              <a:t>by jarmoluk, </a:t>
            </a:r>
            <a:r>
              <a:rPr lang="en-US" sz="1200" i="1" dirty="0"/>
              <a:t>Orange Fruit Quarter Fruit Sliced </a:t>
            </a:r>
            <a:r>
              <a:rPr lang="en-US" sz="1200" dirty="0"/>
              <a:t>by StevenGiacomelli, Free for commercial use, </a:t>
            </a:r>
            <a:r>
              <a:rPr lang="en-US" sz="1200" i="1" dirty="0"/>
              <a:t>Pixabay</a:t>
            </a:r>
            <a:r>
              <a:rPr lang="en-US" sz="1200" dirty="0"/>
              <a:t>.</a:t>
            </a:r>
            <a:endParaRPr lang="en-AU" dirty="0"/>
          </a:p>
        </p:txBody>
      </p:sp>
      <p:sp>
        <p:nvSpPr>
          <p:cNvPr id="4" name="Slide Number Placeholder 3"/>
          <p:cNvSpPr>
            <a:spLocks noGrp="1"/>
          </p:cNvSpPr>
          <p:nvPr>
            <p:ph type="sldNum" sz="quarter" idx="10"/>
          </p:nvPr>
        </p:nvSpPr>
        <p:spPr/>
        <p:txBody>
          <a:bodyPr/>
          <a:lstStyle/>
          <a:p>
            <a:fld id="{7DC8D554-20BD-45E3-8F8F-C854CD9EEC52}" type="slidenum">
              <a:rPr lang="en-AU" smtClean="0"/>
              <a:pPr/>
              <a:t>24</a:t>
            </a:fld>
            <a:endParaRPr lang="en-AU" dirty="0"/>
          </a:p>
        </p:txBody>
      </p:sp>
      <p:sp>
        <p:nvSpPr>
          <p:cNvPr id="7" name="Slide Image Placeholder 6">
            <a:extLst>
              <a:ext uri="{FF2B5EF4-FFF2-40B4-BE49-F238E27FC236}">
                <a16:creationId xmlns:a16="http://schemas.microsoft.com/office/drawing/2014/main" id="{52FD4E66-348F-461D-90B5-52C721B14026}"/>
              </a:ext>
            </a:extLst>
          </p:cNvPr>
          <p:cNvSpPr>
            <a:spLocks noGrp="1" noRot="1" noChangeAspect="1"/>
          </p:cNvSpPr>
          <p:nvPr>
            <p:ph type="sldImg"/>
          </p:nvPr>
        </p:nvSpPr>
        <p:spPr/>
      </p:sp>
    </p:spTree>
    <p:extLst>
      <p:ext uri="{BB962C8B-B14F-4D97-AF65-F5344CB8AC3E}">
        <p14:creationId xmlns:p14="http://schemas.microsoft.com/office/powerpoint/2010/main" val="3798880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Students should also be involved in partitioning sets to create fractions.</a:t>
            </a:r>
            <a:r>
              <a:rPr lang="en-AU" dirty="0"/>
              <a:t> </a:t>
            </a:r>
          </a:p>
          <a:p>
            <a:pPr lvl="0"/>
            <a:r>
              <a:rPr lang="en-AU" dirty="0"/>
              <a:t>Introduce the creation of fractions from set models by partitioning physical models such as counters or blocks.</a:t>
            </a:r>
          </a:p>
          <a:p>
            <a:r>
              <a:rPr lang="en-US" dirty="0"/>
              <a:t>Again, the emphasis is that the amount or size of the parts must be the same.</a:t>
            </a:r>
          </a:p>
          <a:p>
            <a:endParaRPr lang="en-AU" dirty="0"/>
          </a:p>
        </p:txBody>
      </p:sp>
      <p:sp>
        <p:nvSpPr>
          <p:cNvPr id="4" name="Slide Number Placeholder 3"/>
          <p:cNvSpPr>
            <a:spLocks noGrp="1"/>
          </p:cNvSpPr>
          <p:nvPr>
            <p:ph type="sldNum" sz="quarter" idx="10"/>
          </p:nvPr>
        </p:nvSpPr>
        <p:spPr/>
        <p:txBody>
          <a:bodyPr/>
          <a:lstStyle/>
          <a:p>
            <a:fld id="{7DC8D554-20BD-45E3-8F8F-C854CD9EEC52}" type="slidenum">
              <a:rPr lang="en-AU" smtClean="0"/>
              <a:pPr/>
              <a:t>25</a:t>
            </a:fld>
            <a:endParaRPr lang="en-AU" dirty="0"/>
          </a:p>
        </p:txBody>
      </p:sp>
      <p:sp>
        <p:nvSpPr>
          <p:cNvPr id="7" name="Slide Image Placeholder 6">
            <a:extLst>
              <a:ext uri="{FF2B5EF4-FFF2-40B4-BE49-F238E27FC236}">
                <a16:creationId xmlns:a16="http://schemas.microsoft.com/office/drawing/2014/main" id="{092AC698-B41C-4D41-886A-4DF5DE1686E4}"/>
              </a:ext>
            </a:extLst>
          </p:cNvPr>
          <p:cNvSpPr>
            <a:spLocks noGrp="1" noRot="1" noChangeAspect="1"/>
          </p:cNvSpPr>
          <p:nvPr>
            <p:ph type="sldImg"/>
          </p:nvPr>
        </p:nvSpPr>
        <p:spPr/>
      </p:sp>
    </p:spTree>
    <p:extLst>
      <p:ext uri="{BB962C8B-B14F-4D97-AF65-F5344CB8AC3E}">
        <p14:creationId xmlns:p14="http://schemas.microsoft.com/office/powerpoint/2010/main" val="1575625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Finding a fraction of a set model is cognitively more demanding than finding the fraction of a whole object, area or length, as the solution is not a fraction part but is a number of individual items that can be counted.</a:t>
            </a:r>
          </a:p>
          <a:p>
            <a:pPr marL="0" indent="0">
              <a:spcBef>
                <a:spcPts val="0"/>
              </a:spcBef>
            </a:pPr>
            <a:r>
              <a:rPr lang="en-AU" sz="1200" dirty="0"/>
              <a:t>For example, model the process using think-alouds and then work jointly with students to:</a:t>
            </a:r>
          </a:p>
          <a:p>
            <a:pPr marL="171450" indent="-171450">
              <a:buFont typeface="Arial" panose="020B0604020202020204" pitchFamily="34" charset="0"/>
              <a:buChar char="•"/>
            </a:pPr>
            <a:r>
              <a:rPr lang="en-AU" sz="1200" dirty="0">
                <a:sym typeface="Wingdings"/>
              </a:rPr>
              <a:t>use counters to make a set		</a:t>
            </a:r>
            <a:r>
              <a:rPr lang="en-AU" sz="1200" i="1" dirty="0">
                <a:solidFill>
                  <a:schemeClr val="tx1"/>
                </a:solidFill>
              </a:rPr>
              <a:t>–  </a:t>
            </a:r>
            <a:r>
              <a:rPr lang="en-AU" sz="1200" dirty="0">
                <a:sym typeface="Wingdings"/>
              </a:rPr>
              <a:t>four counters</a:t>
            </a:r>
          </a:p>
          <a:p>
            <a:pPr marL="171450" indent="-171450">
              <a:buFont typeface="Arial" panose="020B0604020202020204" pitchFamily="34" charset="0"/>
              <a:buChar char="•"/>
            </a:pPr>
            <a:r>
              <a:rPr lang="en-AU" sz="1200" dirty="0">
                <a:sym typeface="Wingdings"/>
              </a:rPr>
              <a:t>identify the set as ‘one whole’	</a:t>
            </a:r>
            <a:r>
              <a:rPr lang="en-AU" sz="1200" i="1" dirty="0">
                <a:solidFill>
                  <a:schemeClr val="tx1"/>
                </a:solidFill>
              </a:rPr>
              <a:t>–  </a:t>
            </a:r>
            <a:r>
              <a:rPr lang="en-AU" sz="1200" dirty="0">
                <a:sym typeface="Wingdings"/>
              </a:rPr>
              <a:t>four counters is one whole set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dirty="0">
                <a:sym typeface="Wingdings"/>
              </a:rPr>
              <a:t>find a specific fraction of that set	</a:t>
            </a:r>
            <a:r>
              <a:rPr lang="en-AU" sz="1200" i="1" dirty="0">
                <a:solidFill>
                  <a:schemeClr val="tx1"/>
                </a:solidFill>
              </a:rPr>
              <a:t>–  </a:t>
            </a:r>
            <a:r>
              <a:rPr lang="en-AU" sz="1200" kern="1200" dirty="0">
                <a:solidFill>
                  <a:schemeClr val="tx1"/>
                </a:solidFill>
                <a:latin typeface="+mn-lt"/>
                <a:ea typeface="+mn-ea"/>
                <a:cs typeface="+mn-cs"/>
                <a:sym typeface="Wingdings"/>
              </a:rPr>
              <a:t>t</a:t>
            </a:r>
            <a:r>
              <a:rPr lang="en-AU" sz="1200" kern="1200" dirty="0">
                <a:solidFill>
                  <a:schemeClr val="tx1"/>
                </a:solidFill>
                <a:latin typeface="+mn-lt"/>
                <a:ea typeface="+mn-ea"/>
                <a:cs typeface="+mn-cs"/>
              </a:rPr>
              <a:t>wo counters is one-half of the whole set.</a:t>
            </a:r>
          </a:p>
          <a:p>
            <a:pPr marL="457200" indent="-457200">
              <a:buFont typeface="Arial" pitchFamily="34" charset="0"/>
              <a:buChar char="•"/>
            </a:pPr>
            <a:endParaRPr lang="en-AU" sz="1200" dirty="0">
              <a:sym typeface="Wingdings"/>
            </a:endParaRPr>
          </a:p>
          <a:p>
            <a:pPr marL="0" indent="0">
              <a:spcBef>
                <a:spcPts val="0"/>
              </a:spcBef>
            </a:pPr>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26</a:t>
            </a:fld>
            <a:endParaRPr lang="en-AU" dirty="0"/>
          </a:p>
        </p:txBody>
      </p:sp>
    </p:spTree>
    <p:extLst>
      <p:ext uri="{BB962C8B-B14F-4D97-AF65-F5344CB8AC3E}">
        <p14:creationId xmlns:p14="http://schemas.microsoft.com/office/powerpoint/2010/main" val="287612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AU" dirty="0"/>
              <a:t>The third key concept students need to understand is that the more parts a whole is partitioned into, the smaller the size of each part</a:t>
            </a:r>
            <a:r>
              <a:rPr lang="en-US" dirty="0"/>
              <a:t>.</a:t>
            </a:r>
          </a:p>
          <a:p>
            <a:endParaRPr lang="en-AU" dirty="0"/>
          </a:p>
        </p:txBody>
      </p:sp>
      <p:sp>
        <p:nvSpPr>
          <p:cNvPr id="4" name="Slide Number Placeholder 3"/>
          <p:cNvSpPr>
            <a:spLocks noGrp="1"/>
          </p:cNvSpPr>
          <p:nvPr>
            <p:ph type="sldNum" sz="quarter" idx="10"/>
          </p:nvPr>
        </p:nvSpPr>
        <p:spPr/>
        <p:txBody>
          <a:bodyPr/>
          <a:lstStyle/>
          <a:p>
            <a:fld id="{7DC8D554-20BD-45E3-8F8F-C854CD9EEC52}" type="slidenum">
              <a:rPr lang="en-AU" smtClean="0"/>
              <a:pPr/>
              <a:t>27</a:t>
            </a:fld>
            <a:endParaRPr lang="en-AU" dirty="0"/>
          </a:p>
        </p:txBody>
      </p:sp>
      <p:sp>
        <p:nvSpPr>
          <p:cNvPr id="7" name="Slide Image Placeholder 6">
            <a:extLst>
              <a:ext uri="{FF2B5EF4-FFF2-40B4-BE49-F238E27FC236}">
                <a16:creationId xmlns:a16="http://schemas.microsoft.com/office/drawing/2014/main" id="{0BA19120-AF1F-446E-A8F0-F51F26994AAF}"/>
              </a:ext>
            </a:extLst>
          </p:cNvPr>
          <p:cNvSpPr>
            <a:spLocks noGrp="1" noRot="1" noChangeAspect="1"/>
          </p:cNvSpPr>
          <p:nvPr>
            <p:ph type="sldImg"/>
          </p:nvPr>
        </p:nvSpPr>
        <p:spPr/>
      </p:sp>
    </p:spTree>
    <p:extLst>
      <p:ext uri="{BB962C8B-B14F-4D97-AF65-F5344CB8AC3E}">
        <p14:creationId xmlns:p14="http://schemas.microsoft.com/office/powerpoint/2010/main" val="16970768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AU" dirty="0"/>
              <a:t>Introduce the creation of fractions by partitioning area models using physical models such as pattern blocks.</a:t>
            </a:r>
          </a:p>
          <a:p>
            <a:r>
              <a:rPr lang="en-US" dirty="0"/>
              <a:t>Students are able to compare the size of fractions by physically placing the blocks on top of each other to take note of how many of one type it takes to complete the ‘whole’.</a:t>
            </a:r>
          </a:p>
          <a:p>
            <a:pPr lvl="0"/>
            <a:r>
              <a:rPr lang="en-AU" dirty="0"/>
              <a:t>Note that these pre-partitioned physical models are a good starting point, but it is important to transition to activities that require students to partition by themselves in order to create given fractions.</a:t>
            </a:r>
          </a:p>
          <a:p>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7DC8D554-20BD-45E3-8F8F-C854CD9EEC52}" type="slidenum">
              <a:rPr lang="en-AU" smtClean="0"/>
              <a:pPr/>
              <a:t>28</a:t>
            </a:fld>
            <a:endParaRPr lang="en-AU" dirty="0"/>
          </a:p>
        </p:txBody>
      </p:sp>
      <p:sp>
        <p:nvSpPr>
          <p:cNvPr id="7" name="Slide Image Placeholder 6">
            <a:extLst>
              <a:ext uri="{FF2B5EF4-FFF2-40B4-BE49-F238E27FC236}">
                <a16:creationId xmlns:a16="http://schemas.microsoft.com/office/drawing/2014/main" id="{CB632C6E-F9C5-43BD-A398-4084E7F64733}"/>
              </a:ext>
            </a:extLst>
          </p:cNvPr>
          <p:cNvSpPr>
            <a:spLocks noGrp="1" noRot="1" noChangeAspect="1"/>
          </p:cNvSpPr>
          <p:nvPr>
            <p:ph type="sldImg"/>
          </p:nvPr>
        </p:nvSpPr>
        <p:spPr/>
      </p:sp>
    </p:spTree>
    <p:extLst>
      <p:ext uri="{BB962C8B-B14F-4D97-AF65-F5344CB8AC3E}">
        <p14:creationId xmlns:p14="http://schemas.microsoft.com/office/powerpoint/2010/main" val="34587318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AU" dirty="0"/>
              <a:t>Folding shapes and strips of paper is a good example of an activity that promotes deep understanding of the relative size of fractions. </a:t>
            </a:r>
          </a:p>
          <a:p>
            <a:r>
              <a:rPr lang="en-AU" dirty="0"/>
              <a:t>Initially, use a halving strategy to represent a half.</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Then explore how successive partitioning in half creates quarters or fourths.</a:t>
            </a:r>
          </a:p>
          <a:p>
            <a:endParaRPr lang="en-AU" dirty="0"/>
          </a:p>
          <a:p>
            <a:pPr lvl="0"/>
            <a:endParaRPr lang="en-AU" dirty="0"/>
          </a:p>
          <a:p>
            <a:endParaRPr lang="en-AU" dirty="0"/>
          </a:p>
        </p:txBody>
      </p:sp>
      <p:sp>
        <p:nvSpPr>
          <p:cNvPr id="4" name="Slide Number Placeholder 3"/>
          <p:cNvSpPr>
            <a:spLocks noGrp="1"/>
          </p:cNvSpPr>
          <p:nvPr>
            <p:ph type="sldNum" sz="quarter" idx="10"/>
          </p:nvPr>
        </p:nvSpPr>
        <p:spPr/>
        <p:txBody>
          <a:bodyPr/>
          <a:lstStyle/>
          <a:p>
            <a:fld id="{7DC8D554-20BD-45E3-8F8F-C854CD9EEC52}" type="slidenum">
              <a:rPr lang="en-AU" smtClean="0"/>
              <a:pPr/>
              <a:t>29</a:t>
            </a:fld>
            <a:endParaRPr lang="en-AU" dirty="0"/>
          </a:p>
        </p:txBody>
      </p:sp>
      <p:sp>
        <p:nvSpPr>
          <p:cNvPr id="7" name="Slide Image Placeholder 6">
            <a:extLst>
              <a:ext uri="{FF2B5EF4-FFF2-40B4-BE49-F238E27FC236}">
                <a16:creationId xmlns:a16="http://schemas.microsoft.com/office/drawing/2014/main" id="{E876FB60-B5D6-496D-90D2-6776FC2E0BED}"/>
              </a:ext>
            </a:extLst>
          </p:cNvPr>
          <p:cNvSpPr>
            <a:spLocks noGrp="1" noRot="1" noChangeAspect="1"/>
          </p:cNvSpPr>
          <p:nvPr>
            <p:ph type="sldImg"/>
          </p:nvPr>
        </p:nvSpPr>
        <p:spPr/>
      </p:sp>
    </p:spTree>
    <p:extLst>
      <p:ext uri="{BB962C8B-B14F-4D97-AF65-F5344CB8AC3E}">
        <p14:creationId xmlns:p14="http://schemas.microsoft.com/office/powerpoint/2010/main" val="4255032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Foundational concepts in fractions rely on understanding the two fraction constructs shown on-screen: fractions as a part-whole and fractions as a measure. These are the focus of this course.</a:t>
            </a:r>
          </a:p>
          <a:p>
            <a:r>
              <a:rPr lang="en-US" dirty="0"/>
              <a:t>Within this course, Unit 1 explores the </a:t>
            </a:r>
            <a:r>
              <a:rPr lang="en-AU" dirty="0"/>
              <a:t>effective use of fractional representations that underpin the development of foundational concepts in fractions across Units 2 and Unit 3.</a:t>
            </a:r>
          </a:p>
          <a:p>
            <a:r>
              <a:rPr lang="en-US" dirty="0"/>
              <a:t>This current unit, Unit 2, addresses fractions as a part-whole. </a:t>
            </a:r>
          </a:p>
          <a:p>
            <a:pPr lvl="0"/>
            <a:r>
              <a:rPr lang="en-US" dirty="0"/>
              <a:t>Unit 3 is based on fractions as a measure. Understanding of fractions as a measure is developed through teaching and learning activities such as folding paper strips and locating fractions on a number line.</a:t>
            </a:r>
          </a:p>
        </p:txBody>
      </p:sp>
      <p:sp>
        <p:nvSpPr>
          <p:cNvPr id="4" name="Slide Number Placeholder 3"/>
          <p:cNvSpPr>
            <a:spLocks noGrp="1"/>
          </p:cNvSpPr>
          <p:nvPr>
            <p:ph type="sldNum" sz="quarter" idx="10"/>
          </p:nvPr>
        </p:nvSpPr>
        <p:spPr/>
        <p:txBody>
          <a:bodyPr/>
          <a:lstStyle/>
          <a:p>
            <a:pPr lvl="0"/>
            <a:fld id="{7DC8D554-20BD-45E3-8F8F-C854CD9EEC52}" type="slidenum">
              <a:rPr lang="en-AU" noProof="0" smtClean="0"/>
              <a:pPr lvl="0"/>
              <a:t>3</a:t>
            </a:fld>
            <a:endParaRPr lang="en-AU" noProof="0" dirty="0"/>
          </a:p>
        </p:txBody>
      </p:sp>
      <p:sp>
        <p:nvSpPr>
          <p:cNvPr id="7" name="Slide Image Placeholder 6">
            <a:extLst>
              <a:ext uri="{FF2B5EF4-FFF2-40B4-BE49-F238E27FC236}">
                <a16:creationId xmlns:a16="http://schemas.microsoft.com/office/drawing/2014/main" id="{8481BB1C-52D4-489B-838A-A1F1DA00EDEA}"/>
              </a:ext>
            </a:extLst>
          </p:cNvPr>
          <p:cNvSpPr>
            <a:spLocks noGrp="1" noRot="1" noChangeAspect="1"/>
          </p:cNvSpPr>
          <p:nvPr>
            <p:ph type="sldImg"/>
          </p:nvPr>
        </p:nvSpPr>
        <p:spPr/>
      </p:sp>
    </p:spTree>
    <p:extLst>
      <p:ext uri="{BB962C8B-B14F-4D97-AF65-F5344CB8AC3E}">
        <p14:creationId xmlns:p14="http://schemas.microsoft.com/office/powerpoint/2010/main" val="41894367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Finally, ask </a:t>
            </a:r>
            <a:r>
              <a:rPr lang="en-AU" dirty="0"/>
              <a:t>students to physically compare the size of each unit part.</a:t>
            </a:r>
          </a:p>
          <a:p>
            <a:pPr lvl="0"/>
            <a:r>
              <a:rPr lang="en-US" dirty="0"/>
              <a:t>T</a:t>
            </a:r>
            <a:r>
              <a:rPr lang="en-AU" dirty="0"/>
              <a:t>he main concept to reinforce through these activities is that the more parts a whole is partitioned into, the smaller the size of each part</a:t>
            </a:r>
            <a:r>
              <a:rPr lang="en-US" dirty="0"/>
              <a:t>.</a:t>
            </a:r>
            <a:endParaRPr lang="en-AU" dirty="0"/>
          </a:p>
          <a:p>
            <a:pPr lvl="0"/>
            <a:endParaRPr lang="en-AU" dirty="0"/>
          </a:p>
          <a:p>
            <a:pPr lvl="0"/>
            <a:endParaRPr lang="en-AU" dirty="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30</a:t>
            </a:fld>
            <a:endParaRPr kumimoji="0" lang="en-AU"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7" name="Slide Image Placeholder 6">
            <a:extLst>
              <a:ext uri="{FF2B5EF4-FFF2-40B4-BE49-F238E27FC236}">
                <a16:creationId xmlns:a16="http://schemas.microsoft.com/office/drawing/2014/main" id="{E876FB60-B5D6-496D-90D2-6776FC2E0BED}"/>
              </a:ext>
            </a:extLst>
          </p:cNvPr>
          <p:cNvSpPr>
            <a:spLocks noGrp="1" noRot="1" noChangeAspect="1"/>
          </p:cNvSpPr>
          <p:nvPr>
            <p:ph type="sldImg"/>
          </p:nvPr>
        </p:nvSpPr>
        <p:spPr/>
      </p:sp>
    </p:spTree>
    <p:extLst>
      <p:ext uri="{BB962C8B-B14F-4D97-AF65-F5344CB8AC3E}">
        <p14:creationId xmlns:p14="http://schemas.microsoft.com/office/powerpoint/2010/main" val="26994314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AU" dirty="0"/>
              <a:t>The halving strategy can be further extended beyond quarters to create eighths and sixteenths.</a:t>
            </a:r>
          </a:p>
          <a:p>
            <a:pPr lvl="0"/>
            <a:r>
              <a:rPr lang="en-AU" dirty="0"/>
              <a:t>Similarly, the ‘thirding’ strategy can be used to create thirds, and then halving used to create sixths.</a:t>
            </a:r>
          </a:p>
          <a:p>
            <a:pPr lvl="0"/>
            <a:r>
              <a:rPr lang="en-AU" dirty="0"/>
              <a:t>And the ‘fifthing’ strategy can be used to create fifths, and then halving used to create tenths.  </a:t>
            </a:r>
          </a:p>
          <a:p>
            <a:pPr lvl="0"/>
            <a:r>
              <a:rPr lang="en-AU" dirty="0"/>
              <a:t>Again, draw students’ attention to the fact that the more parts a whole is partitioned into, the smaller the size of each part</a:t>
            </a:r>
            <a:r>
              <a:rPr lang="en-US" dirty="0"/>
              <a:t>.</a:t>
            </a:r>
            <a:endParaRPr lang="en-AU" dirty="0"/>
          </a:p>
          <a:p>
            <a:pPr lvl="0"/>
            <a:endParaRPr lang="en-AU" dirty="0"/>
          </a:p>
          <a:p>
            <a:endParaRPr lang="en-AU" dirty="0"/>
          </a:p>
        </p:txBody>
      </p:sp>
      <p:sp>
        <p:nvSpPr>
          <p:cNvPr id="4" name="Slide Number Placeholder 3"/>
          <p:cNvSpPr>
            <a:spLocks noGrp="1"/>
          </p:cNvSpPr>
          <p:nvPr>
            <p:ph type="sldNum" sz="quarter" idx="10"/>
          </p:nvPr>
        </p:nvSpPr>
        <p:spPr/>
        <p:txBody>
          <a:bodyPr/>
          <a:lstStyle/>
          <a:p>
            <a:fld id="{7DC8D554-20BD-45E3-8F8F-C854CD9EEC52}" type="slidenum">
              <a:rPr lang="en-AU" smtClean="0"/>
              <a:pPr/>
              <a:t>31</a:t>
            </a:fld>
            <a:endParaRPr lang="en-AU" dirty="0"/>
          </a:p>
        </p:txBody>
      </p:sp>
      <p:sp>
        <p:nvSpPr>
          <p:cNvPr id="7" name="Slide Image Placeholder 6">
            <a:extLst>
              <a:ext uri="{FF2B5EF4-FFF2-40B4-BE49-F238E27FC236}">
                <a16:creationId xmlns:a16="http://schemas.microsoft.com/office/drawing/2014/main" id="{20AF5214-1A89-413D-9F1F-DA5BE030D4EF}"/>
              </a:ext>
            </a:extLst>
          </p:cNvPr>
          <p:cNvSpPr>
            <a:spLocks noGrp="1" noRot="1" noChangeAspect="1"/>
          </p:cNvSpPr>
          <p:nvPr>
            <p:ph type="sldImg"/>
          </p:nvPr>
        </p:nvSpPr>
        <p:spPr/>
      </p:sp>
    </p:spTree>
    <p:extLst>
      <p:ext uri="{BB962C8B-B14F-4D97-AF65-F5344CB8AC3E}">
        <p14:creationId xmlns:p14="http://schemas.microsoft.com/office/powerpoint/2010/main" val="13772274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Students may have developed misconceptions about the relative size of unit fractions and/or common fractions.</a:t>
            </a:r>
          </a:p>
          <a:p>
            <a:r>
              <a:rPr lang="en-US" dirty="0"/>
              <a:t>These can usually be uncovered through a simple diagnostic assessment such as the example on-screen. Students can sometimes choose the right answer for the wrong reason. It is important to make students explain the reasoning behind their choices, either in writing or by speaking, as this provides an insight into any faulty thinking. </a:t>
            </a:r>
          </a:p>
          <a:p>
            <a:r>
              <a:rPr lang="en-US" dirty="0"/>
              <a:t>We will now examine the thinking behind each misconception and explore strategies for addressing these.</a:t>
            </a:r>
            <a:endParaRPr lang="en-AU" dirty="0"/>
          </a:p>
        </p:txBody>
      </p:sp>
      <p:sp>
        <p:nvSpPr>
          <p:cNvPr id="4" name="Slide Number Placeholder 3"/>
          <p:cNvSpPr>
            <a:spLocks noGrp="1"/>
          </p:cNvSpPr>
          <p:nvPr>
            <p:ph type="sldNum" sz="quarter" idx="10"/>
          </p:nvPr>
        </p:nvSpPr>
        <p:spPr/>
        <p:txBody>
          <a:bodyPr/>
          <a:lstStyle/>
          <a:p>
            <a:fld id="{7DC8D554-20BD-45E3-8F8F-C854CD9EEC52}" type="slidenum">
              <a:rPr lang="en-AU" smtClean="0"/>
              <a:pPr/>
              <a:t>32</a:t>
            </a:fld>
            <a:endParaRPr lang="en-AU" dirty="0"/>
          </a:p>
        </p:txBody>
      </p:sp>
      <p:sp>
        <p:nvSpPr>
          <p:cNvPr id="7" name="Slide Image Placeholder 6">
            <a:extLst>
              <a:ext uri="{FF2B5EF4-FFF2-40B4-BE49-F238E27FC236}">
                <a16:creationId xmlns:a16="http://schemas.microsoft.com/office/drawing/2014/main" id="{89F67234-6F58-417D-B8BC-3510BAB63EE3}"/>
              </a:ext>
            </a:extLst>
          </p:cNvPr>
          <p:cNvSpPr>
            <a:spLocks noGrp="1" noRot="1" noChangeAspect="1"/>
          </p:cNvSpPr>
          <p:nvPr>
            <p:ph type="sldImg"/>
          </p:nvPr>
        </p:nvSpPr>
        <p:spPr/>
      </p:sp>
    </p:spTree>
    <p:extLst>
      <p:ext uri="{BB962C8B-B14F-4D97-AF65-F5344CB8AC3E}">
        <p14:creationId xmlns:p14="http://schemas.microsoft.com/office/powerpoint/2010/main" val="28047807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AU" dirty="0"/>
                  <a:t>The first misconception relates to the relative size of </a:t>
                </a:r>
                <a:r>
                  <a:rPr lang="en-AU" b="1" dirty="0"/>
                  <a:t>unit fractions </a:t>
                </a:r>
                <a:r>
                  <a:rPr lang="en-AU" dirty="0"/>
                  <a:t>and results from students treating the numerators and denominators as separate whole numbers.</a:t>
                </a:r>
              </a:p>
              <a:p>
                <a:r>
                  <a:rPr lang="en-US" dirty="0"/>
                  <a:t>W</a:t>
                </a:r>
                <a:r>
                  <a:rPr lang="en-AU" dirty="0"/>
                  <a:t>hen comparing unit fractions, students who develop this misconception focus on the ‘size’ of the numeral in the denominator, believing that the bigger the denominator, the larger the fraction.</a:t>
                </a:r>
              </a:p>
              <a:p>
                <a:pPr lvl="0"/>
                <a:r>
                  <a:rPr lang="en-AU" dirty="0"/>
                  <a:t>For example, students may apply the whole-number thinking of ‘2 is smaller than 8’ and incorrectly conclude that </a:t>
                </a:r>
                <a14:m>
                  <m:oMath xmlns:m="http://schemas.openxmlformats.org/officeDocument/2006/math">
                    <m:f>
                      <m:fPr>
                        <m:ctrlPr>
                          <a:rPr lang="en-AU" i="1" smtClean="0">
                            <a:latin typeface="Cambria Math" panose="02040503050406030204" pitchFamily="18" charset="0"/>
                          </a:rPr>
                        </m:ctrlPr>
                      </m:fPr>
                      <m:num>
                        <m:r>
                          <a:rPr lang="en-AU">
                            <a:latin typeface="Cambria Math" panose="02040503050406030204" pitchFamily="18" charset="0"/>
                          </a:rPr>
                          <m:t>𝟏</m:t>
                        </m:r>
                      </m:num>
                      <m:den>
                        <m:r>
                          <a:rPr lang="en-AU">
                            <a:latin typeface="Cambria Math" panose="02040503050406030204" pitchFamily="18" charset="0"/>
                          </a:rPr>
                          <m:t>𝟐</m:t>
                        </m:r>
                      </m:den>
                    </m:f>
                  </m:oMath>
                </a14:m>
                <a:r>
                  <a:rPr lang="en-AU" dirty="0"/>
                  <a:t>  is smaller than  </a:t>
                </a:r>
                <a14:m>
                  <m:oMath xmlns:m="http://schemas.openxmlformats.org/officeDocument/2006/math">
                    <m:f>
                      <m:fPr>
                        <m:ctrlPr>
                          <a:rPr lang="en-AU" i="1">
                            <a:latin typeface="Cambria Math" panose="02040503050406030204" pitchFamily="18" charset="0"/>
                          </a:rPr>
                        </m:ctrlPr>
                      </m:fPr>
                      <m:num>
                        <m:r>
                          <a:rPr lang="en-AU">
                            <a:latin typeface="Cambria Math" panose="02040503050406030204" pitchFamily="18" charset="0"/>
                          </a:rPr>
                          <m:t>𝟏</m:t>
                        </m:r>
                      </m:num>
                      <m:den>
                        <m:r>
                          <a:rPr lang="en-AU">
                            <a:latin typeface="Cambria Math" panose="02040503050406030204" pitchFamily="18" charset="0"/>
                          </a:rPr>
                          <m:t>𝟖</m:t>
                        </m:r>
                      </m:den>
                    </m:f>
                  </m:oMath>
                </a14:m>
                <a:r>
                  <a:rPr lang="en-AU" dirty="0"/>
                  <a:t>.</a:t>
                </a:r>
              </a:p>
              <a:p>
                <a:endParaRPr lang="en-AU" dirty="0"/>
              </a:p>
            </p:txBody>
          </p:sp>
        </mc:Choice>
        <mc:Fallback xmlns="">
          <p:sp>
            <p:nvSpPr>
              <p:cNvPr id="3" name="Notes Placeholder 2"/>
              <p:cNvSpPr>
                <a:spLocks noGrp="1"/>
              </p:cNvSpPr>
              <p:nvPr>
                <p:ph type="body" idx="1"/>
              </p:nvPr>
            </p:nvSpPr>
            <p:spPr/>
            <p:txBody>
              <a:bodyPr/>
              <a:lstStyle/>
              <a:p>
                <a:pPr marL="0" indent="0">
                  <a:lnSpc>
                    <a:spcPct val="150000"/>
                  </a:lnSpc>
                  <a:buFont typeface="Arial" pitchFamily="34" charset="0"/>
                  <a:buNone/>
                </a:pPr>
                <a:r>
                  <a:rPr lang="en-AU" sz="1200" dirty="0"/>
                  <a:t>The first misconception is in relation to the relative size of unit fractions and is a result of students ‘treating’ </a:t>
                </a:r>
                <a:r>
                  <a:rPr lang="en-AU" dirty="0"/>
                  <a:t>the numerators and denominators as separate whole numbers.</a:t>
                </a:r>
              </a:p>
              <a:p>
                <a:pPr marL="0" indent="0">
                  <a:lnSpc>
                    <a:spcPct val="150000"/>
                  </a:lnSpc>
                  <a:buFont typeface="Arial" pitchFamily="34" charset="0"/>
                  <a:buNone/>
                </a:pPr>
                <a:r>
                  <a:rPr lang="en-US" sz="1200" dirty="0"/>
                  <a:t>W</a:t>
                </a:r>
                <a:r>
                  <a:rPr lang="en-AU" sz="1200" dirty="0"/>
                  <a:t>hen comparing unit fractions students that develop this misconception focus on the numeral ‘size’ in the denominator, believing that </a:t>
                </a:r>
                <a:r>
                  <a:rPr lang="en-AU" dirty="0"/>
                  <a:t>t</a:t>
                </a:r>
                <a:r>
                  <a:rPr lang="en-AU" dirty="0">
                    <a:solidFill>
                      <a:schemeClr val="tx1"/>
                    </a:solidFill>
                  </a:rPr>
                  <a:t>he bigger the denominator, the larger the fraction.</a:t>
                </a:r>
              </a:p>
              <a:p>
                <a:pPr marL="0" marR="0" lvl="0" indent="0" algn="l" defTabSz="914400" rtl="0" eaLnBrk="0" fontAlgn="base" latinLnBrk="0" hangingPunct="0">
                  <a:lnSpc>
                    <a:spcPct val="150000"/>
                  </a:lnSpc>
                  <a:spcBef>
                    <a:spcPct val="30000"/>
                  </a:spcBef>
                  <a:spcAft>
                    <a:spcPct val="0"/>
                  </a:spcAft>
                  <a:buClrTx/>
                  <a:buSzTx/>
                  <a:buFont typeface="Arial" pitchFamily="34" charset="0"/>
                  <a:buNone/>
                  <a:tabLst/>
                  <a:defRPr/>
                </a:pPr>
                <a:r>
                  <a:rPr lang="en-AU" dirty="0">
                    <a:solidFill>
                      <a:schemeClr val="tx1"/>
                    </a:solidFill>
                  </a:rPr>
                  <a:t>For example, students may apply the whole number thinking of ‘2 is smaller than 8’ and incorrectly conclude that </a:t>
                </a:r>
                <a:r>
                  <a:rPr lang="en-AU" sz="1200" b="1" i="0" kern="0">
                    <a:solidFill>
                      <a:srgbClr val="000000"/>
                    </a:solidFill>
                    <a:latin typeface="Cambria Math"/>
                  </a:rPr>
                  <a:t>𝟏</a:t>
                </a:r>
                <a:r>
                  <a:rPr lang="en-AU" sz="1200" b="1" i="0" kern="0">
                    <a:solidFill>
                      <a:srgbClr val="000000"/>
                    </a:solidFill>
                    <a:latin typeface="Cambria Math" panose="02040503050406030204" pitchFamily="18" charset="0"/>
                  </a:rPr>
                  <a:t>/</a:t>
                </a:r>
                <a:r>
                  <a:rPr lang="en-AU" sz="1200" b="1" i="0" kern="0">
                    <a:solidFill>
                      <a:srgbClr val="000000"/>
                    </a:solidFill>
                    <a:latin typeface="Cambria Math"/>
                  </a:rPr>
                  <a:t>𝟐</a:t>
                </a:r>
                <a:r>
                  <a:rPr lang="en-AU" sz="1200" b="1" kern="0" dirty="0">
                    <a:solidFill>
                      <a:srgbClr val="000000"/>
                    </a:solidFill>
                    <a:latin typeface="Arial"/>
                  </a:rPr>
                  <a:t>  </a:t>
                </a:r>
                <a:r>
                  <a:rPr lang="en-AU" sz="1200" kern="0" dirty="0">
                    <a:solidFill>
                      <a:srgbClr val="000000"/>
                    </a:solidFill>
                    <a:latin typeface="Arial"/>
                  </a:rPr>
                  <a:t>is smaller than  </a:t>
                </a:r>
                <a:r>
                  <a:rPr lang="en-AU" sz="1200" b="1" i="0" kern="0">
                    <a:solidFill>
                      <a:srgbClr val="000000"/>
                    </a:solidFill>
                    <a:latin typeface="Cambria Math"/>
                  </a:rPr>
                  <a:t>𝟏</a:t>
                </a:r>
                <a:r>
                  <a:rPr lang="en-AU" sz="1200" b="1" i="0" kern="0">
                    <a:solidFill>
                      <a:srgbClr val="000000"/>
                    </a:solidFill>
                    <a:latin typeface="Cambria Math" panose="02040503050406030204" pitchFamily="18" charset="0"/>
                  </a:rPr>
                  <a:t>/</a:t>
                </a:r>
                <a:r>
                  <a:rPr lang="en-AU" sz="1200" b="1" i="0" kern="0">
                    <a:solidFill>
                      <a:srgbClr val="000000"/>
                    </a:solidFill>
                    <a:latin typeface="Cambria Math"/>
                  </a:rPr>
                  <a:t>𝟖</a:t>
                </a:r>
                <a:r>
                  <a:rPr lang="en-AU" dirty="0">
                    <a:solidFill>
                      <a:schemeClr val="tx1"/>
                    </a:solidFill>
                  </a:rPr>
                  <a:t>.</a:t>
                </a:r>
              </a:p>
              <a:p>
                <a:pPr marL="0" indent="0">
                  <a:lnSpc>
                    <a:spcPct val="150000"/>
                  </a:lnSpc>
                  <a:buFont typeface="Arial" pitchFamily="34" charset="0"/>
                  <a:buNone/>
                </a:pPr>
                <a:endParaRPr lang="en-AU" sz="1200" dirty="0"/>
              </a:p>
            </p:txBody>
          </p:sp>
        </mc:Fallback>
      </mc:AlternateContent>
      <p:sp>
        <p:nvSpPr>
          <p:cNvPr id="4" name="Slide Number Placeholder 3"/>
          <p:cNvSpPr>
            <a:spLocks noGrp="1"/>
          </p:cNvSpPr>
          <p:nvPr>
            <p:ph type="sldNum" sz="quarter" idx="10"/>
          </p:nvPr>
        </p:nvSpPr>
        <p:spPr/>
        <p:txBody>
          <a:bodyPr/>
          <a:lstStyle/>
          <a:p>
            <a:fld id="{7DC8D554-20BD-45E3-8F8F-C854CD9EEC52}" type="slidenum">
              <a:rPr lang="en-AU" smtClean="0"/>
              <a:pPr/>
              <a:t>33</a:t>
            </a:fld>
            <a:endParaRPr lang="en-AU" dirty="0"/>
          </a:p>
        </p:txBody>
      </p:sp>
      <p:sp>
        <p:nvSpPr>
          <p:cNvPr id="7" name="Slide Image Placeholder 6">
            <a:extLst>
              <a:ext uri="{FF2B5EF4-FFF2-40B4-BE49-F238E27FC236}">
                <a16:creationId xmlns:a16="http://schemas.microsoft.com/office/drawing/2014/main" id="{78707E02-C79D-4936-9F34-2F6525E3CCD4}"/>
              </a:ext>
            </a:extLst>
          </p:cNvPr>
          <p:cNvSpPr>
            <a:spLocks noGrp="1" noRot="1" noChangeAspect="1"/>
          </p:cNvSpPr>
          <p:nvPr>
            <p:ph type="sldImg"/>
          </p:nvPr>
        </p:nvSpPr>
        <p:spPr/>
      </p:sp>
    </p:spTree>
    <p:extLst>
      <p:ext uri="{BB962C8B-B14F-4D97-AF65-F5344CB8AC3E}">
        <p14:creationId xmlns:p14="http://schemas.microsoft.com/office/powerpoint/2010/main" val="6132019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AU" dirty="0"/>
              <a:t>To address misconceptions students may have developed about the relative size of unit fractions, provide multiple opportunities for them to work with physical and visual models to create and compare unit fractions.</a:t>
            </a:r>
            <a:br>
              <a:rPr lang="en-AU" dirty="0"/>
            </a:br>
            <a:endParaRPr lang="en-AU" dirty="0"/>
          </a:p>
        </p:txBody>
      </p:sp>
      <p:sp>
        <p:nvSpPr>
          <p:cNvPr id="4" name="Slide Number Placeholder 3"/>
          <p:cNvSpPr>
            <a:spLocks noGrp="1"/>
          </p:cNvSpPr>
          <p:nvPr>
            <p:ph type="sldNum" sz="quarter" idx="10"/>
          </p:nvPr>
        </p:nvSpPr>
        <p:spPr/>
        <p:txBody>
          <a:bodyPr/>
          <a:lstStyle/>
          <a:p>
            <a:fld id="{7DC8D554-20BD-45E3-8F8F-C854CD9EEC52}" type="slidenum">
              <a:rPr lang="en-AU" smtClean="0"/>
              <a:pPr/>
              <a:t>34</a:t>
            </a:fld>
            <a:endParaRPr lang="en-AU" dirty="0"/>
          </a:p>
        </p:txBody>
      </p:sp>
      <p:sp>
        <p:nvSpPr>
          <p:cNvPr id="7" name="Slide Image Placeholder 6">
            <a:extLst>
              <a:ext uri="{FF2B5EF4-FFF2-40B4-BE49-F238E27FC236}">
                <a16:creationId xmlns:a16="http://schemas.microsoft.com/office/drawing/2014/main" id="{A74B280F-AC92-41C6-928F-D4153251D9E6}"/>
              </a:ext>
            </a:extLst>
          </p:cNvPr>
          <p:cNvSpPr>
            <a:spLocks noGrp="1" noRot="1" noChangeAspect="1"/>
          </p:cNvSpPr>
          <p:nvPr>
            <p:ph type="sldImg"/>
          </p:nvPr>
        </p:nvSpPr>
        <p:spPr/>
      </p:sp>
    </p:spTree>
    <p:extLst>
      <p:ext uri="{BB962C8B-B14F-4D97-AF65-F5344CB8AC3E}">
        <p14:creationId xmlns:p14="http://schemas.microsoft.com/office/powerpoint/2010/main" val="6132019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Involving students in creating their own fraction wall helps them to develop visualisation skills to support the understanding that </a:t>
            </a:r>
            <a:r>
              <a:rPr lang="en-AU" b="1" dirty="0"/>
              <a:t>the more parts a whole is partitioned into, the smaller the size of each unit part</a:t>
            </a:r>
            <a:r>
              <a:rPr lang="en-US" dirty="0"/>
              <a:t>.</a:t>
            </a:r>
          </a:p>
          <a:p>
            <a:pPr lvl="0"/>
            <a:r>
              <a:rPr lang="en-US" dirty="0"/>
              <a:t>To reinforce this, have students cut or fold the fraction strips to allow direct comparison of each unit fraction.</a:t>
            </a:r>
            <a:endParaRPr lang="en-AU" dirty="0"/>
          </a:p>
          <a:p>
            <a:endParaRPr lang="en-AU" dirty="0"/>
          </a:p>
        </p:txBody>
      </p:sp>
      <p:sp>
        <p:nvSpPr>
          <p:cNvPr id="4" name="Slide Number Placeholder 3"/>
          <p:cNvSpPr>
            <a:spLocks noGrp="1"/>
          </p:cNvSpPr>
          <p:nvPr>
            <p:ph type="sldNum" sz="quarter" idx="10"/>
          </p:nvPr>
        </p:nvSpPr>
        <p:spPr/>
        <p:txBody>
          <a:bodyPr/>
          <a:lstStyle/>
          <a:p>
            <a:fld id="{7DC8D554-20BD-45E3-8F8F-C854CD9EEC52}" type="slidenum">
              <a:rPr lang="en-AU" smtClean="0"/>
              <a:pPr/>
              <a:t>35</a:t>
            </a:fld>
            <a:endParaRPr lang="en-AU" dirty="0"/>
          </a:p>
        </p:txBody>
      </p:sp>
      <p:sp>
        <p:nvSpPr>
          <p:cNvPr id="7" name="Slide Image Placeholder 6">
            <a:extLst>
              <a:ext uri="{FF2B5EF4-FFF2-40B4-BE49-F238E27FC236}">
                <a16:creationId xmlns:a16="http://schemas.microsoft.com/office/drawing/2014/main" id="{9CAEC7C8-0567-49A9-802A-22FA54C27A66}"/>
              </a:ext>
            </a:extLst>
          </p:cNvPr>
          <p:cNvSpPr>
            <a:spLocks noGrp="1" noRot="1" noChangeAspect="1"/>
          </p:cNvSpPr>
          <p:nvPr>
            <p:ph type="sldImg"/>
          </p:nvPr>
        </p:nvSpPr>
        <p:spPr/>
      </p:sp>
    </p:spTree>
    <p:extLst>
      <p:ext uri="{BB962C8B-B14F-4D97-AF65-F5344CB8AC3E}">
        <p14:creationId xmlns:p14="http://schemas.microsoft.com/office/powerpoint/2010/main" val="32981147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Students require multiple opportunities for guided and individual practice across a range of contexts to </a:t>
            </a:r>
            <a:r>
              <a:rPr lang="en-AU" dirty="0"/>
              <a:t>improve their ability to visualise and compare the relative size of unit fractions.</a:t>
            </a:r>
            <a:endParaRPr lang="en-US" dirty="0"/>
          </a:p>
          <a:p>
            <a:r>
              <a:rPr lang="en-AU" dirty="0"/>
              <a:t>T</a:t>
            </a:r>
            <a:r>
              <a:rPr lang="en-US" dirty="0"/>
              <a:t>he resources for this unit </a:t>
            </a:r>
            <a:r>
              <a:rPr lang="en-AU" dirty="0"/>
              <a:t>provide two activities to help students understand the relative size of unit fractions: </a:t>
            </a:r>
          </a:p>
          <a:p>
            <a:pPr marL="171450" lvl="0" indent="-171450">
              <a:buFont typeface="Arial" panose="020B0604020202020204" pitchFamily="34" charset="0"/>
              <a:buChar char="•"/>
            </a:pPr>
            <a:r>
              <a:rPr lang="en-US" i="1" dirty="0"/>
              <a:t>Fractions warm-up routine </a:t>
            </a:r>
            <a:r>
              <a:rPr lang="en-US" dirty="0"/>
              <a:t>(using sets)</a:t>
            </a:r>
          </a:p>
          <a:p>
            <a:pPr marL="171450" lvl="0" indent="-171450">
              <a:buFont typeface="Arial" panose="020B0604020202020204" pitchFamily="34" charset="0"/>
              <a:buChar char="•"/>
            </a:pPr>
            <a:r>
              <a:rPr lang="en-US" i="1" dirty="0"/>
              <a:t>Fraction wheels </a:t>
            </a:r>
            <a:r>
              <a:rPr lang="en-US" dirty="0"/>
              <a:t>(using an area model).</a:t>
            </a:r>
            <a:endParaRPr lang="en-AU" dirty="0"/>
          </a:p>
          <a:p>
            <a:pPr lvl="0"/>
            <a:endParaRPr lang="en-AU" dirty="0"/>
          </a:p>
        </p:txBody>
      </p:sp>
      <p:sp>
        <p:nvSpPr>
          <p:cNvPr id="4" name="Slide Number Placeholder 3"/>
          <p:cNvSpPr>
            <a:spLocks noGrp="1"/>
          </p:cNvSpPr>
          <p:nvPr>
            <p:ph type="sldNum" sz="quarter" idx="10"/>
          </p:nvPr>
        </p:nvSpPr>
        <p:spPr/>
        <p:txBody>
          <a:bodyPr/>
          <a:lstStyle/>
          <a:p>
            <a:fld id="{7DC8D554-20BD-45E3-8F8F-C854CD9EEC52}" type="slidenum">
              <a:rPr lang="en-AU" smtClean="0"/>
              <a:pPr/>
              <a:t>36</a:t>
            </a:fld>
            <a:endParaRPr lang="en-AU" dirty="0"/>
          </a:p>
        </p:txBody>
      </p:sp>
      <p:sp>
        <p:nvSpPr>
          <p:cNvPr id="7" name="Slide Image Placeholder 6">
            <a:extLst>
              <a:ext uri="{FF2B5EF4-FFF2-40B4-BE49-F238E27FC236}">
                <a16:creationId xmlns:a16="http://schemas.microsoft.com/office/drawing/2014/main" id="{2538DBA3-DD0C-448D-AA96-3838B63EA4BF}"/>
              </a:ext>
            </a:extLst>
          </p:cNvPr>
          <p:cNvSpPr>
            <a:spLocks noGrp="1" noRot="1" noChangeAspect="1"/>
          </p:cNvSpPr>
          <p:nvPr>
            <p:ph type="sldImg"/>
          </p:nvPr>
        </p:nvSpPr>
        <p:spPr/>
      </p:sp>
    </p:spTree>
    <p:extLst>
      <p:ext uri="{BB962C8B-B14F-4D97-AF65-F5344CB8AC3E}">
        <p14:creationId xmlns:p14="http://schemas.microsoft.com/office/powerpoint/2010/main" val="40040435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AU" dirty="0"/>
                  <a:t>The second misconception relates to the relative size of </a:t>
                </a:r>
                <a:r>
                  <a:rPr lang="en-AU" b="1" dirty="0"/>
                  <a:t>common fractions </a:t>
                </a:r>
                <a:r>
                  <a:rPr lang="en-AU" dirty="0"/>
                  <a:t>and arises when students focus on the ‘helpful hint’ that ‘the larger the denominator, the smaller the fraction’. </a:t>
                </a:r>
                <a:br>
                  <a:rPr lang="en-AU" dirty="0"/>
                </a:br>
                <a:r>
                  <a:rPr lang="en-AU" dirty="0"/>
                  <a:t>They fail to also take into account the effect of the numerator on the size of the fraction.  </a:t>
                </a:r>
              </a:p>
              <a:p>
                <a:pPr lvl="0"/>
                <a:r>
                  <a:rPr lang="en-AU" dirty="0"/>
                  <a:t>For example, students may focus on the fact that eighths are smaller than quarters without considering how many of each fractional part there are, and so incorrectly think </a:t>
                </a:r>
                <a14:m>
                  <m:oMath xmlns:m="http://schemas.openxmlformats.org/officeDocument/2006/math">
                    <m:f>
                      <m:fPr>
                        <m:ctrlPr>
                          <a:rPr lang="en-AU" i="1" smtClean="0">
                            <a:latin typeface="Cambria Math" panose="02040503050406030204" pitchFamily="18" charset="0"/>
                          </a:rPr>
                        </m:ctrlPr>
                      </m:fPr>
                      <m:num>
                        <m:r>
                          <a:rPr lang="en-AU" smtClean="0">
                            <a:latin typeface="Cambria Math" panose="02040503050406030204" pitchFamily="18" charset="0"/>
                          </a:rPr>
                          <m:t>𝟕</m:t>
                        </m:r>
                      </m:num>
                      <m:den>
                        <m:r>
                          <a:rPr lang="en-AU" smtClean="0">
                            <a:latin typeface="Cambria Math" panose="02040503050406030204" pitchFamily="18" charset="0"/>
                          </a:rPr>
                          <m:t>𝟖</m:t>
                        </m:r>
                      </m:den>
                    </m:f>
                  </m:oMath>
                </a14:m>
                <a:r>
                  <a:rPr lang="en-AU" dirty="0"/>
                  <a:t>  is smaller than  </a:t>
                </a:r>
                <a14:m>
                  <m:oMath xmlns:m="http://schemas.openxmlformats.org/officeDocument/2006/math">
                    <m:f>
                      <m:fPr>
                        <m:ctrlPr>
                          <a:rPr lang="en-AU" i="1">
                            <a:latin typeface="Cambria Math" panose="02040503050406030204" pitchFamily="18" charset="0"/>
                          </a:rPr>
                        </m:ctrlPr>
                      </m:fPr>
                      <m:num>
                        <m:r>
                          <a:rPr lang="en-AU" smtClean="0">
                            <a:latin typeface="Cambria Math" panose="02040503050406030204" pitchFamily="18" charset="0"/>
                          </a:rPr>
                          <m:t>𝟐</m:t>
                        </m:r>
                      </m:num>
                      <m:den>
                        <m:r>
                          <a:rPr lang="en-AU" smtClean="0">
                            <a:latin typeface="Cambria Math" panose="02040503050406030204" pitchFamily="18" charset="0"/>
                          </a:rPr>
                          <m:t>𝟒</m:t>
                        </m:r>
                      </m:den>
                    </m:f>
                  </m:oMath>
                </a14:m>
                <a:r>
                  <a:rPr lang="en-AU" dirty="0"/>
                  <a:t>.</a:t>
                </a:r>
              </a:p>
              <a:p>
                <a:endParaRPr lang="en-AU" dirty="0"/>
              </a:p>
            </p:txBody>
          </p:sp>
        </mc:Choice>
        <mc:Fallback xmlns="">
          <p:sp>
            <p:nvSpPr>
              <p:cNvPr id="3" name="Notes Placeholder 2"/>
              <p:cNvSpPr>
                <a:spLocks noGrp="1"/>
              </p:cNvSpPr>
              <p:nvPr>
                <p:ph type="body" idx="1"/>
              </p:nvPr>
            </p:nvSpPr>
            <p:spPr/>
            <p:txBody>
              <a:bodyPr/>
              <a:lstStyle/>
              <a:p>
                <a:r>
                  <a:rPr lang="en-AU" dirty="0"/>
                  <a:t>The second misconception relates to the relative size of </a:t>
                </a:r>
                <a:r>
                  <a:rPr lang="en-AU" b="1" dirty="0"/>
                  <a:t>common fractions </a:t>
                </a:r>
                <a:r>
                  <a:rPr lang="en-AU" dirty="0"/>
                  <a:t>and arises when students focus on the ‘helpful hint’ ‘the larger the denominator, the smaller the fraction’. </a:t>
                </a:r>
                <a:br>
                  <a:rPr lang="en-AU" dirty="0"/>
                </a:br>
                <a:r>
                  <a:rPr lang="en-AU" dirty="0"/>
                  <a:t>They fail to also take into account the effect of the numerator on the size of the fraction.  </a:t>
                </a:r>
              </a:p>
              <a:p>
                <a:pPr lvl="0"/>
                <a:r>
                  <a:rPr lang="en-AU" dirty="0"/>
                  <a:t>For example, students may focus on the fact that eighths are smaller than quarters without considering how many of each fractional part there are, and so incorrectly think </a:t>
                </a:r>
                <a:r>
                  <a:rPr lang="en-AU" i="0"/>
                  <a:t>𝟕/𝟖</a:t>
                </a:r>
                <a:r>
                  <a:rPr lang="en-AU" dirty="0"/>
                  <a:t>  is smaller than  </a:t>
                </a:r>
                <a:r>
                  <a:rPr lang="en-AU" i="0"/>
                  <a:t>𝟐/𝟒</a:t>
                </a:r>
                <a:r>
                  <a:rPr lang="en-AU" dirty="0"/>
                  <a:t>.</a:t>
                </a:r>
              </a:p>
              <a:p>
                <a:endParaRPr lang="en-AU" dirty="0"/>
              </a:p>
            </p:txBody>
          </p:sp>
        </mc:Fallback>
      </mc:AlternateContent>
      <p:sp>
        <p:nvSpPr>
          <p:cNvPr id="4" name="Slide Number Placeholder 3"/>
          <p:cNvSpPr>
            <a:spLocks noGrp="1"/>
          </p:cNvSpPr>
          <p:nvPr>
            <p:ph type="sldNum" sz="quarter" idx="10"/>
          </p:nvPr>
        </p:nvSpPr>
        <p:spPr/>
        <p:txBody>
          <a:bodyPr/>
          <a:lstStyle/>
          <a:p>
            <a:fld id="{7DC8D554-20BD-45E3-8F8F-C854CD9EEC52}" type="slidenum">
              <a:rPr lang="en-AU" smtClean="0"/>
              <a:pPr/>
              <a:t>37</a:t>
            </a:fld>
            <a:endParaRPr lang="en-AU" dirty="0"/>
          </a:p>
        </p:txBody>
      </p:sp>
      <p:sp>
        <p:nvSpPr>
          <p:cNvPr id="7" name="Slide Image Placeholder 6">
            <a:extLst>
              <a:ext uri="{FF2B5EF4-FFF2-40B4-BE49-F238E27FC236}">
                <a16:creationId xmlns:a16="http://schemas.microsoft.com/office/drawing/2014/main" id="{76093B3C-E765-4723-91B8-C874F7376561}"/>
              </a:ext>
            </a:extLst>
          </p:cNvPr>
          <p:cNvSpPr>
            <a:spLocks noGrp="1" noRot="1" noChangeAspect="1"/>
          </p:cNvSpPr>
          <p:nvPr>
            <p:ph type="sldImg"/>
          </p:nvPr>
        </p:nvSpPr>
        <p:spPr/>
      </p:sp>
    </p:spTree>
    <p:extLst>
      <p:ext uri="{BB962C8B-B14F-4D97-AF65-F5344CB8AC3E}">
        <p14:creationId xmlns:p14="http://schemas.microsoft.com/office/powerpoint/2010/main" val="24120728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To address this misconception and promote correct thinking, provide multiple opportunities for students to directly compare common fractions in a range of formats, e.g:</a:t>
            </a:r>
          </a:p>
          <a:p>
            <a:pPr marL="171450" lvl="0" indent="-171450">
              <a:buFont typeface="Arial" panose="020B0604020202020204" pitchFamily="34" charset="0"/>
              <a:buChar char="•"/>
            </a:pPr>
            <a:r>
              <a:rPr lang="en-US" dirty="0"/>
              <a:t>have students cut or fold fraction strips to allow direct comparison of given common fractions</a:t>
            </a:r>
          </a:p>
          <a:p>
            <a:pPr marL="171450" lvl="0" indent="-171450">
              <a:buFont typeface="Arial" panose="020B0604020202020204" pitchFamily="34" charset="0"/>
              <a:buChar char="•"/>
            </a:pPr>
            <a:r>
              <a:rPr lang="en-US" dirty="0"/>
              <a:t>use similar comparison strategies with sets of objects.</a:t>
            </a:r>
            <a:r>
              <a:rPr lang="en-AU" dirty="0"/>
              <a:t> </a:t>
            </a:r>
          </a:p>
          <a:p>
            <a:pPr lvl="0"/>
            <a:endParaRPr lang="en-AU" dirty="0"/>
          </a:p>
        </p:txBody>
      </p:sp>
      <p:sp>
        <p:nvSpPr>
          <p:cNvPr id="4" name="Slide Number Placeholder 3"/>
          <p:cNvSpPr>
            <a:spLocks noGrp="1"/>
          </p:cNvSpPr>
          <p:nvPr>
            <p:ph type="sldNum" sz="quarter" idx="10"/>
          </p:nvPr>
        </p:nvSpPr>
        <p:spPr/>
        <p:txBody>
          <a:bodyPr/>
          <a:lstStyle/>
          <a:p>
            <a:fld id="{7DC8D554-20BD-45E3-8F8F-C854CD9EEC52}" type="slidenum">
              <a:rPr lang="en-AU" smtClean="0"/>
              <a:pPr/>
              <a:t>38</a:t>
            </a:fld>
            <a:endParaRPr lang="en-AU" dirty="0"/>
          </a:p>
        </p:txBody>
      </p:sp>
      <p:sp>
        <p:nvSpPr>
          <p:cNvPr id="7" name="Slide Image Placeholder 6">
            <a:extLst>
              <a:ext uri="{FF2B5EF4-FFF2-40B4-BE49-F238E27FC236}">
                <a16:creationId xmlns:a16="http://schemas.microsoft.com/office/drawing/2014/main" id="{66FC5DB8-048A-4437-95FE-296DAC412140}"/>
              </a:ext>
            </a:extLst>
          </p:cNvPr>
          <p:cNvSpPr>
            <a:spLocks noGrp="1" noRot="1" noChangeAspect="1"/>
          </p:cNvSpPr>
          <p:nvPr>
            <p:ph type="sldImg"/>
          </p:nvPr>
        </p:nvSpPr>
        <p:spPr/>
      </p:sp>
    </p:spTree>
    <p:extLst>
      <p:ext uri="{BB962C8B-B14F-4D97-AF65-F5344CB8AC3E}">
        <p14:creationId xmlns:p14="http://schemas.microsoft.com/office/powerpoint/2010/main" val="17961829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The final key concept we will examine in this unit is that f</a:t>
            </a:r>
            <a:r>
              <a:rPr lang="en-AU" dirty="0"/>
              <a:t>raction words and symbols describe the relationship between the part/s and the whole</a:t>
            </a:r>
            <a:r>
              <a:rPr lang="en-US" dirty="0"/>
              <a:t>.</a:t>
            </a:r>
          </a:p>
          <a:p>
            <a:endParaRPr lang="en-AU" dirty="0"/>
          </a:p>
        </p:txBody>
      </p:sp>
      <p:sp>
        <p:nvSpPr>
          <p:cNvPr id="4" name="Slide Number Placeholder 3"/>
          <p:cNvSpPr>
            <a:spLocks noGrp="1"/>
          </p:cNvSpPr>
          <p:nvPr>
            <p:ph type="sldNum" sz="quarter" idx="10"/>
          </p:nvPr>
        </p:nvSpPr>
        <p:spPr/>
        <p:txBody>
          <a:bodyPr/>
          <a:lstStyle/>
          <a:p>
            <a:fld id="{7DC8D554-20BD-45E3-8F8F-C854CD9EEC52}" type="slidenum">
              <a:rPr lang="en-AU" smtClean="0"/>
              <a:pPr/>
              <a:t>39</a:t>
            </a:fld>
            <a:endParaRPr lang="en-AU" dirty="0"/>
          </a:p>
        </p:txBody>
      </p:sp>
      <p:sp>
        <p:nvSpPr>
          <p:cNvPr id="7" name="Slide Image Placeholder 6">
            <a:extLst>
              <a:ext uri="{FF2B5EF4-FFF2-40B4-BE49-F238E27FC236}">
                <a16:creationId xmlns:a16="http://schemas.microsoft.com/office/drawing/2014/main" id="{F2F56637-ECD1-49B8-8BC1-FEC16AD97FA8}"/>
              </a:ext>
            </a:extLst>
          </p:cNvPr>
          <p:cNvSpPr>
            <a:spLocks noGrp="1" noRot="1" noChangeAspect="1"/>
          </p:cNvSpPr>
          <p:nvPr>
            <p:ph type="sldImg"/>
          </p:nvPr>
        </p:nvSpPr>
        <p:spPr/>
      </p:sp>
    </p:spTree>
    <p:extLst>
      <p:ext uri="{BB962C8B-B14F-4D97-AF65-F5344CB8AC3E}">
        <p14:creationId xmlns:p14="http://schemas.microsoft.com/office/powerpoint/2010/main" val="2878240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AU" dirty="0"/>
              <a:t>Before you begin this unit:</a:t>
            </a:r>
          </a:p>
          <a:p>
            <a:pPr marL="171450" lvl="0" indent="-171450">
              <a:buFont typeface="Arial" panose="020B0604020202020204" pitchFamily="34" charset="0"/>
              <a:buChar char="•"/>
            </a:pPr>
            <a:r>
              <a:rPr lang="en-AU" dirty="0"/>
              <a:t>access your version of the table </a:t>
            </a:r>
            <a:r>
              <a:rPr lang="en-AU" i="1" dirty="0"/>
              <a:t>Mathematical representations used for fractional thinking</a:t>
            </a:r>
            <a:r>
              <a:rPr lang="en-AU" dirty="0"/>
              <a:t> from Unit 1 and continue to add ideas for representing fractions</a:t>
            </a:r>
          </a:p>
          <a:p>
            <a:pPr marL="171450" indent="-171450">
              <a:buFont typeface="Arial" panose="020B0604020202020204" pitchFamily="34" charset="0"/>
              <a:buChar char="•"/>
            </a:pPr>
            <a:r>
              <a:rPr lang="en-AU" dirty="0"/>
              <a:t>open and save a copy of </a:t>
            </a:r>
            <a:r>
              <a:rPr lang="en-AU" i="1" dirty="0"/>
              <a:t>Key concepts underpinning fractional thinking</a:t>
            </a:r>
            <a:r>
              <a:rPr lang="en-AU" dirty="0"/>
              <a:t>. </a:t>
            </a:r>
            <a:r>
              <a:rPr lang="en-US" dirty="0"/>
              <a:t>Use this document to record learnings from this unit.</a:t>
            </a:r>
            <a:endParaRPr lang="en-AU" dirty="0"/>
          </a:p>
          <a:p>
            <a:endParaRPr lang="en-AU" dirty="0"/>
          </a:p>
        </p:txBody>
      </p:sp>
      <p:sp>
        <p:nvSpPr>
          <p:cNvPr id="4" name="Slide Number Placeholder 3"/>
          <p:cNvSpPr>
            <a:spLocks noGrp="1"/>
          </p:cNvSpPr>
          <p:nvPr>
            <p:ph type="sldNum" sz="quarter" idx="10"/>
          </p:nvPr>
        </p:nvSpPr>
        <p:spPr/>
        <p:txBody>
          <a:bodyPr/>
          <a:lstStyle/>
          <a:p>
            <a:pPr lvl="0"/>
            <a:fld id="{7DC8D554-20BD-45E3-8F8F-C854CD9EEC52}" type="slidenum">
              <a:rPr lang="en-AU" noProof="0" smtClean="0"/>
              <a:pPr lvl="0"/>
              <a:t>4</a:t>
            </a:fld>
            <a:endParaRPr lang="en-AU" noProof="0" dirty="0"/>
          </a:p>
        </p:txBody>
      </p:sp>
      <p:sp>
        <p:nvSpPr>
          <p:cNvPr id="7" name="Slide Image Placeholder 6">
            <a:extLst>
              <a:ext uri="{FF2B5EF4-FFF2-40B4-BE49-F238E27FC236}">
                <a16:creationId xmlns:a16="http://schemas.microsoft.com/office/drawing/2014/main" id="{1A3734A4-7A5D-431D-848E-D61B6E3FE77E}"/>
              </a:ext>
            </a:extLst>
          </p:cNvPr>
          <p:cNvSpPr>
            <a:spLocks noGrp="1" noRot="1" noChangeAspect="1"/>
          </p:cNvSpPr>
          <p:nvPr>
            <p:ph type="sldImg"/>
          </p:nvPr>
        </p:nvSpPr>
        <p:spPr/>
      </p:sp>
    </p:spTree>
    <p:extLst>
      <p:ext uri="{BB962C8B-B14F-4D97-AF65-F5344CB8AC3E}">
        <p14:creationId xmlns:p14="http://schemas.microsoft.com/office/powerpoint/2010/main" val="12623886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AU" dirty="0"/>
              <a:t>Initially, emphasise the meaning of fraction words rather than the symbolic form.</a:t>
            </a:r>
          </a:p>
          <a:p>
            <a:r>
              <a:rPr lang="en-AU" dirty="0"/>
              <a:t>For example, when working with physical representations of sixths, students should be able to say: </a:t>
            </a:r>
          </a:p>
          <a:p>
            <a:r>
              <a:rPr lang="en-AU" i="1" dirty="0"/>
              <a:t>The whole is divided into six equal parts and each part is one-sixth.</a:t>
            </a:r>
          </a:p>
          <a:p>
            <a:r>
              <a:rPr lang="en-AU" dirty="0"/>
              <a:t>Gradually, students will develop the more complete idea that:</a:t>
            </a:r>
          </a:p>
          <a:p>
            <a:r>
              <a:rPr lang="en-AU" i="1" dirty="0"/>
              <a:t>One-sixth is one of six equal parts of the whole. </a:t>
            </a:r>
          </a:p>
          <a:p>
            <a:endParaRPr lang="en-AU" dirty="0"/>
          </a:p>
          <a:p>
            <a:pPr lvl="0"/>
            <a:r>
              <a:rPr lang="en-AU" b="1" dirty="0"/>
              <a:t>Reference:</a:t>
            </a:r>
            <a:r>
              <a:rPr lang="en-AU" dirty="0"/>
              <a:t> </a:t>
            </a:r>
            <a:r>
              <a:rPr lang="en-US" sz="1200" kern="1200" dirty="0">
                <a:solidFill>
                  <a:schemeClr val="tx1"/>
                </a:solidFill>
                <a:effectLst/>
                <a:latin typeface="+mn-lt"/>
                <a:ea typeface="+mn-ea"/>
                <a:cs typeface="+mn-cs"/>
              </a:rPr>
              <a:t>Western Australia Department of Education 2013</a:t>
            </a:r>
            <a:r>
              <a:rPr lang="en-AU" dirty="0"/>
              <a:t>, </a:t>
            </a:r>
            <a:r>
              <a:rPr lang="en-AU" i="1" dirty="0"/>
              <a:t>First Steps in Mathematics: Number </a:t>
            </a:r>
            <a:r>
              <a:rPr lang="en-US" i="1" noProof="0" dirty="0"/>
              <a:t>— Book 1</a:t>
            </a:r>
            <a:r>
              <a:rPr lang="en-US" noProof="0" dirty="0"/>
              <a:t>, p. 117, © Department of Education WA 2013, Licensed under CC BY-NC-ND 3.0.</a:t>
            </a:r>
            <a:endParaRPr lang="en-AU" dirty="0"/>
          </a:p>
          <a:p>
            <a:endParaRPr lang="en-AU" dirty="0"/>
          </a:p>
        </p:txBody>
      </p:sp>
      <p:sp>
        <p:nvSpPr>
          <p:cNvPr id="4" name="Slide Number Placeholder 3"/>
          <p:cNvSpPr>
            <a:spLocks noGrp="1"/>
          </p:cNvSpPr>
          <p:nvPr>
            <p:ph type="sldNum" sz="quarter" idx="10"/>
          </p:nvPr>
        </p:nvSpPr>
        <p:spPr/>
        <p:txBody>
          <a:bodyPr/>
          <a:lstStyle/>
          <a:p>
            <a:fld id="{41D5A340-9788-49E0-A910-6D53CC6FD6C4}" type="slidenum">
              <a:rPr lang="en-AU" smtClean="0"/>
              <a:pPr/>
              <a:t>40</a:t>
            </a:fld>
            <a:endParaRPr lang="en-AU" dirty="0"/>
          </a:p>
        </p:txBody>
      </p:sp>
      <p:sp>
        <p:nvSpPr>
          <p:cNvPr id="7" name="Slide Image Placeholder 6">
            <a:extLst>
              <a:ext uri="{FF2B5EF4-FFF2-40B4-BE49-F238E27FC236}">
                <a16:creationId xmlns:a16="http://schemas.microsoft.com/office/drawing/2014/main" id="{2402A1AF-98B8-44A7-973A-F6A3562F0C4A}"/>
              </a:ext>
            </a:extLst>
          </p:cNvPr>
          <p:cNvSpPr>
            <a:spLocks noGrp="1" noRot="1" noChangeAspect="1"/>
          </p:cNvSpPr>
          <p:nvPr>
            <p:ph type="sldImg"/>
          </p:nvPr>
        </p:nvSpPr>
        <p:spPr/>
      </p:sp>
    </p:spTree>
    <p:extLst>
      <p:ext uri="{BB962C8B-B14F-4D97-AF65-F5344CB8AC3E}">
        <p14:creationId xmlns:p14="http://schemas.microsoft.com/office/powerpoint/2010/main" val="20696280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 symbolic representation of fractions is strongly linked to the meaning of the fraction.</a:t>
                </a:r>
              </a:p>
              <a:p>
                <a:r>
                  <a:rPr lang="en-US" dirty="0"/>
                  <a:t>Explicitly teach students the meaning behind each part of the fraction symbol as in the example on the screen.</a:t>
                </a:r>
              </a:p>
              <a:p>
                <a:r>
                  <a:rPr lang="en-AU" dirty="0"/>
                  <a:t>The </a:t>
                </a:r>
                <a:r>
                  <a:rPr lang="en-AU" b="1" dirty="0"/>
                  <a:t>denominator</a:t>
                </a:r>
                <a:r>
                  <a:rPr lang="en-AU" dirty="0"/>
                  <a:t> tells us how many equal parts the whole has been divided into. In this case, there are 8 buttons or 8 parts.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The </a:t>
                </a:r>
                <a:r>
                  <a:rPr lang="en-AU" b="1" dirty="0"/>
                  <a:t>numerator</a:t>
                </a:r>
                <a:r>
                  <a:rPr lang="en-AU" dirty="0"/>
                  <a:t> tells us how many parts have been chosen	and is written above the denominator.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The fraction symbol represents that three out of the eight parts are coloured purple.	</a:t>
                </a:r>
              </a:p>
              <a:p>
                <a:endParaRPr lang="en-AU" dirty="0"/>
              </a:p>
              <a:p>
                <a:endParaRPr lang="en-AU" dirty="0"/>
              </a:p>
            </p:txBody>
          </p:sp>
        </mc:Choice>
        <mc:Fallback xmlns="">
          <p:sp>
            <p:nvSpPr>
              <p:cNvPr id="3" name="Notes Placeholder 2"/>
              <p:cNvSpPr>
                <a:spLocks noGrp="1"/>
              </p:cNvSpPr>
              <p:nvPr>
                <p:ph type="body" idx="1"/>
              </p:nvPr>
            </p:nvSpPr>
            <p:spPr/>
            <p:txBody>
              <a:bodyPr/>
              <a:lstStyle/>
              <a:p>
                <a:r>
                  <a:rPr lang="en-AU" dirty="0" smtClean="0"/>
                  <a:t>Addition of fractions not until Year 5 in AC but you may be already doing this through problem solving situations. Importance of practical applications that builds sense of how fractions</a:t>
                </a:r>
                <a:r>
                  <a:rPr lang="en-AU" baseline="0" dirty="0" smtClean="0"/>
                  <a:t> compare e.g. </a:t>
                </a:r>
                <a:r>
                  <a:rPr lang="en-AU" sz="1200" b="0" i="0" smtClean="0">
                    <a:solidFill>
                      <a:srgbClr val="FF0000"/>
                    </a:solidFill>
                    <a:latin typeface="Cambria Math"/>
                  </a:rPr>
                  <a:t>3</a:t>
                </a:r>
                <a:r>
                  <a:rPr lang="en-AU" sz="1200" b="0" i="0" smtClean="0">
                    <a:solidFill>
                      <a:srgbClr val="FF0000"/>
                    </a:solidFill>
                    <a:latin typeface="Cambria Math"/>
                  </a:rPr>
                  <a:t>/</a:t>
                </a:r>
                <a:r>
                  <a:rPr lang="en-AU" sz="1200" b="0" i="0" smtClean="0">
                    <a:solidFill>
                      <a:srgbClr val="FF0000"/>
                    </a:solidFill>
                    <a:latin typeface="Cambria Math"/>
                  </a:rPr>
                  <a:t>8</a:t>
                </a:r>
                <a:r>
                  <a:rPr lang="en-AU" baseline="0" dirty="0" smtClean="0"/>
                  <a:t> is smaller than </a:t>
                </a:r>
                <a:r>
                  <a:rPr lang="en-AU" sz="1200" b="0" i="0" smtClean="0">
                    <a:latin typeface="Cambria Math"/>
                  </a:rPr>
                  <a:t>2</a:t>
                </a:r>
                <a:r>
                  <a:rPr lang="en-AU" sz="1200" b="0" i="0" smtClean="0">
                    <a:latin typeface="Cambria Math"/>
                  </a:rPr>
                  <a:t>/</a:t>
                </a:r>
                <a:r>
                  <a:rPr lang="en-AU" sz="1200" b="0" i="0" smtClean="0">
                    <a:latin typeface="Cambria Math"/>
                  </a:rPr>
                  <a:t>4</a:t>
                </a:r>
                <a:r>
                  <a:rPr lang="en-AU" baseline="0" dirty="0" smtClean="0"/>
                  <a:t>  so students can judge reasonableness of answers</a:t>
                </a:r>
                <a:endParaRPr lang="en-AU" baseline="0" dirty="0" smtClean="0"/>
              </a:p>
            </p:txBody>
          </p:sp>
        </mc:Fallback>
      </mc:AlternateContent>
      <p:sp>
        <p:nvSpPr>
          <p:cNvPr id="4" name="Slide Number Placeholder 3"/>
          <p:cNvSpPr>
            <a:spLocks noGrp="1"/>
          </p:cNvSpPr>
          <p:nvPr>
            <p:ph type="sldNum" sz="quarter" idx="10"/>
          </p:nvPr>
        </p:nvSpPr>
        <p:spPr/>
        <p:txBody>
          <a:bodyPr/>
          <a:lstStyle/>
          <a:p>
            <a:fld id="{7DC8D554-20BD-45E3-8F8F-C854CD9EEC52}" type="slidenum">
              <a:rPr lang="en-AU" smtClean="0"/>
              <a:pPr/>
              <a:t>41</a:t>
            </a:fld>
            <a:endParaRPr lang="en-AU" dirty="0"/>
          </a:p>
        </p:txBody>
      </p:sp>
      <p:sp>
        <p:nvSpPr>
          <p:cNvPr id="7" name="Slide Image Placeholder 6">
            <a:extLst>
              <a:ext uri="{FF2B5EF4-FFF2-40B4-BE49-F238E27FC236}">
                <a16:creationId xmlns:a16="http://schemas.microsoft.com/office/drawing/2014/main" id="{3520E635-5911-4D81-825A-ABDE4F4D62D5}"/>
              </a:ext>
            </a:extLst>
          </p:cNvPr>
          <p:cNvSpPr>
            <a:spLocks noGrp="1" noRot="1" noChangeAspect="1"/>
          </p:cNvSpPr>
          <p:nvPr>
            <p:ph type="sldImg"/>
          </p:nvPr>
        </p:nvSpPr>
        <p:spPr/>
      </p:sp>
    </p:spTree>
    <p:extLst>
      <p:ext uri="{BB962C8B-B14F-4D97-AF65-F5344CB8AC3E}">
        <p14:creationId xmlns:p14="http://schemas.microsoft.com/office/powerpoint/2010/main" val="14168495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The vinculum or fraction bar is placed between the denominator and the numerator.</a:t>
                </a:r>
              </a:p>
              <a:p>
                <a:r>
                  <a:rPr lang="en-US" dirty="0"/>
                  <a:t>O</a:t>
                </a:r>
                <a:r>
                  <a:rPr lang="en-AU" dirty="0"/>
                  <a:t>ur fraction is three-eighths. Three-eighths of the buttons are purple.</a:t>
                </a:r>
              </a:p>
              <a:p>
                <a:endParaRPr lang="en-AU" dirty="0"/>
              </a:p>
            </p:txBody>
          </p:sp>
        </mc:Choice>
        <mc:Fallback xmlns="">
          <p:sp>
            <p:nvSpPr>
              <p:cNvPr id="3" name="Notes Placeholder 2"/>
              <p:cNvSpPr>
                <a:spLocks noGrp="1"/>
              </p:cNvSpPr>
              <p:nvPr>
                <p:ph type="body" idx="1"/>
              </p:nvPr>
            </p:nvSpPr>
            <p:spPr/>
            <p:txBody>
              <a:bodyPr/>
              <a:lstStyle/>
              <a:p>
                <a:r>
                  <a:rPr lang="en-AU" dirty="0" smtClean="0"/>
                  <a:t>Addition of fractions not until Year 5 in AC but you may be already doing this through problem solving situations. Importance of practical applications that builds sense of how fractions</a:t>
                </a:r>
                <a:r>
                  <a:rPr lang="en-AU" baseline="0" dirty="0" smtClean="0"/>
                  <a:t> compare e.g. </a:t>
                </a:r>
                <a:r>
                  <a:rPr lang="en-AU" sz="1200" b="0" i="0" smtClean="0">
                    <a:solidFill>
                      <a:srgbClr val="FF0000"/>
                    </a:solidFill>
                    <a:latin typeface="Cambria Math"/>
                  </a:rPr>
                  <a:t>3</a:t>
                </a:r>
                <a:r>
                  <a:rPr lang="en-AU" sz="1200" b="0" i="0" smtClean="0">
                    <a:solidFill>
                      <a:srgbClr val="FF0000"/>
                    </a:solidFill>
                    <a:latin typeface="Cambria Math"/>
                  </a:rPr>
                  <a:t>/</a:t>
                </a:r>
                <a:r>
                  <a:rPr lang="en-AU" sz="1200" b="0" i="0" smtClean="0">
                    <a:solidFill>
                      <a:srgbClr val="FF0000"/>
                    </a:solidFill>
                    <a:latin typeface="Cambria Math"/>
                  </a:rPr>
                  <a:t>8</a:t>
                </a:r>
                <a:r>
                  <a:rPr lang="en-AU" baseline="0" dirty="0" smtClean="0"/>
                  <a:t> is smaller than </a:t>
                </a:r>
                <a:r>
                  <a:rPr lang="en-AU" sz="1200" b="0" i="0" smtClean="0">
                    <a:latin typeface="Cambria Math"/>
                  </a:rPr>
                  <a:t>2</a:t>
                </a:r>
                <a:r>
                  <a:rPr lang="en-AU" sz="1200" b="0" i="0" smtClean="0">
                    <a:latin typeface="Cambria Math"/>
                  </a:rPr>
                  <a:t>/</a:t>
                </a:r>
                <a:r>
                  <a:rPr lang="en-AU" sz="1200" b="0" i="0" smtClean="0">
                    <a:latin typeface="Cambria Math"/>
                  </a:rPr>
                  <a:t>4</a:t>
                </a:r>
                <a:r>
                  <a:rPr lang="en-AU" baseline="0" dirty="0" smtClean="0"/>
                  <a:t>  so students can judge reasonableness of answers</a:t>
                </a:r>
                <a:endParaRPr lang="en-AU" baseline="0" dirty="0" smtClean="0"/>
              </a:p>
            </p:txBody>
          </p:sp>
        </mc:Fallback>
      </mc:AlternateContent>
      <p:sp>
        <p:nvSpPr>
          <p:cNvPr id="4" name="Slide Number Placeholder 3"/>
          <p:cNvSpPr>
            <a:spLocks noGrp="1"/>
          </p:cNvSpPr>
          <p:nvPr>
            <p:ph type="sldNum" sz="quarter" idx="10"/>
          </p:nvPr>
        </p:nvSpPr>
        <p:spPr/>
        <p:txBody>
          <a:bodyPr/>
          <a:lstStyle/>
          <a:p>
            <a:fld id="{7DC8D554-20BD-45E3-8F8F-C854CD9EEC52}" type="slidenum">
              <a:rPr lang="en-AU" smtClean="0"/>
              <a:pPr/>
              <a:t>42</a:t>
            </a:fld>
            <a:endParaRPr lang="en-AU" dirty="0"/>
          </a:p>
        </p:txBody>
      </p:sp>
      <p:sp>
        <p:nvSpPr>
          <p:cNvPr id="7" name="Slide Image Placeholder 6">
            <a:extLst>
              <a:ext uri="{FF2B5EF4-FFF2-40B4-BE49-F238E27FC236}">
                <a16:creationId xmlns:a16="http://schemas.microsoft.com/office/drawing/2014/main" id="{3520E635-5911-4D81-825A-ABDE4F4D62D5}"/>
              </a:ext>
            </a:extLst>
          </p:cNvPr>
          <p:cNvSpPr>
            <a:spLocks noGrp="1" noRot="1" noChangeAspect="1"/>
          </p:cNvSpPr>
          <p:nvPr>
            <p:ph type="sldImg"/>
          </p:nvPr>
        </p:nvSpPr>
        <p:spPr/>
      </p:sp>
    </p:spTree>
    <p:extLst>
      <p:ext uri="{BB962C8B-B14F-4D97-AF65-F5344CB8AC3E}">
        <p14:creationId xmlns:p14="http://schemas.microsoft.com/office/powerpoint/2010/main" val="35470804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Model how to use f</a:t>
                </a:r>
                <a:r>
                  <a:rPr lang="en-AU" dirty="0"/>
                  <a:t>raction words and symbols to describe the relationship between the part/s and the whole </a:t>
                </a:r>
                <a:r>
                  <a:rPr lang="en-AU" sz="1200" dirty="0"/>
                  <a:t>through the use of think-alouds as in the example on the screen</a:t>
                </a:r>
                <a:r>
                  <a:rPr lang="en-US"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That is:</a:t>
                </a:r>
              </a:p>
              <a:p>
                <a:pPr marL="171450" indent="-171450">
                  <a:buFont typeface="Arial" panose="020B0604020202020204" pitchFamily="34" charset="0"/>
                  <a:buChar char="•"/>
                </a:pPr>
                <a:r>
                  <a:rPr lang="en-AU" sz="1200" dirty="0"/>
                  <a:t>What is the whole?		</a:t>
                </a:r>
                <a:r>
                  <a:rPr lang="en-AU" sz="1200" i="1" dirty="0">
                    <a:solidFill>
                      <a:schemeClr val="tx1"/>
                    </a:solidFill>
                  </a:rPr>
                  <a:t>–</a:t>
                </a:r>
                <a:r>
                  <a:rPr lang="en-AU" sz="1200" dirty="0"/>
                  <a:t> an egg carton</a:t>
                </a:r>
              </a:p>
              <a:p>
                <a:pPr marL="171450" indent="-171450">
                  <a:buFont typeface="Arial" panose="020B0604020202020204" pitchFamily="34" charset="0"/>
                  <a:buChar char="•"/>
                </a:pPr>
                <a:r>
                  <a:rPr lang="en-AU" sz="1200" dirty="0"/>
                  <a:t>How many parts is it broken into?	</a:t>
                </a:r>
                <a:r>
                  <a:rPr lang="en-AU" sz="1200" i="1" dirty="0">
                    <a:solidFill>
                      <a:schemeClr val="tx1"/>
                    </a:solidFill>
                  </a:rPr>
                  <a:t>–</a:t>
                </a:r>
                <a:r>
                  <a:rPr lang="en-AU" sz="1200" dirty="0"/>
                  <a:t> 10 parts</a:t>
                </a:r>
              </a:p>
              <a:p>
                <a:pPr marL="171450" indent="-171450">
                  <a:buFont typeface="Arial" panose="020B0604020202020204" pitchFamily="34" charset="0"/>
                  <a:buChar char="•"/>
                </a:pPr>
                <a:r>
                  <a:rPr lang="en-AU" sz="1200" dirty="0"/>
                  <a:t>Are the parts equal?		</a:t>
                </a:r>
                <a:r>
                  <a:rPr lang="en-AU" sz="1200" i="1" dirty="0">
                    <a:solidFill>
                      <a:schemeClr val="tx1"/>
                    </a:solidFill>
                  </a:rPr>
                  <a:t>–</a:t>
                </a:r>
                <a:r>
                  <a:rPr lang="en-AU" sz="1200" dirty="0"/>
                  <a:t> yes</a:t>
                </a:r>
              </a:p>
              <a:p>
                <a:pPr marL="171450" indent="-171450">
                  <a:buFont typeface="Arial" panose="020B0604020202020204" pitchFamily="34" charset="0"/>
                  <a:buChar char="•"/>
                </a:pPr>
                <a:r>
                  <a:rPr lang="en-AU" sz="1200" dirty="0"/>
                  <a:t>How many parts are selected?	</a:t>
                </a:r>
                <a:r>
                  <a:rPr lang="en-AU" sz="1200" i="1" dirty="0">
                    <a:solidFill>
                      <a:schemeClr val="tx1"/>
                    </a:solidFill>
                  </a:rPr>
                  <a:t>–</a:t>
                </a:r>
                <a:r>
                  <a:rPr lang="en-AU" sz="1200" dirty="0"/>
                  <a:t> five parts</a:t>
                </a:r>
              </a:p>
              <a:p>
                <a:pPr marL="171450" indent="-171450">
                  <a:buFont typeface="Arial" panose="020B0604020202020204" pitchFamily="34" charset="0"/>
                  <a:buChar char="•"/>
                </a:pPr>
                <a:r>
                  <a:rPr lang="en-AU" sz="1200" dirty="0"/>
                  <a:t>What is the fraction?		</a:t>
                </a:r>
                <a:r>
                  <a:rPr lang="en-AU" sz="1200" i="1" dirty="0">
                    <a:solidFill>
                      <a:schemeClr val="tx1"/>
                    </a:solidFill>
                  </a:rPr>
                  <a:t>–</a:t>
                </a:r>
                <a:r>
                  <a:rPr lang="en-AU" sz="1200" dirty="0"/>
                  <a:t> five-tenths, </a:t>
                </a:r>
                <a14:m>
                  <m:oMath xmlns:m="http://schemas.openxmlformats.org/officeDocument/2006/math">
                    <m:f>
                      <m:fPr>
                        <m:ctrlPr>
                          <a:rPr lang="en-AU" sz="1200" i="1" smtClean="0">
                            <a:latin typeface="Cambria Math" panose="02040503050406030204" pitchFamily="18" charset="0"/>
                          </a:rPr>
                        </m:ctrlPr>
                      </m:fPr>
                      <m:num>
                        <m:r>
                          <a:rPr lang="en-US" sz="1200" b="0" i="1" smtClean="0">
                            <a:latin typeface="Cambria Math" panose="02040503050406030204" pitchFamily="18" charset="0"/>
                          </a:rPr>
                          <m:t>5</m:t>
                        </m:r>
                      </m:num>
                      <m:den>
                        <m:r>
                          <a:rPr lang="en-US" sz="1200" b="0" i="1" smtClean="0">
                            <a:latin typeface="Cambria Math" panose="02040503050406030204" pitchFamily="18" charset="0"/>
                          </a:rPr>
                          <m:t>10</m:t>
                        </m:r>
                      </m:den>
                    </m:f>
                  </m:oMath>
                </a14:m>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Then provide opportunities for students to build understanding by working through </a:t>
                </a:r>
                <a:r>
                  <a:rPr lang="en-AU" sz="1200" dirty="0"/>
                  <a:t>the process with other images or physical representations in pairs and on their own.</a:t>
                </a:r>
                <a:endParaRPr lang="en-AU" dirty="0"/>
              </a:p>
              <a:p>
                <a:endParaRPr lang="en-AU" dirty="0"/>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Model how to use f</a:t>
                </a:r>
                <a:r>
                  <a:rPr lang="en-AU" dirty="0"/>
                  <a:t>raction words and symbols to describe the relationship between the part/s and the whole </a:t>
                </a:r>
                <a:r>
                  <a:rPr lang="en-AU" sz="1200" dirty="0"/>
                  <a:t>through the use of think-</a:t>
                </a:r>
                <a:r>
                  <a:rPr lang="en-AU" sz="1200" dirty="0" err="1"/>
                  <a:t>alouds</a:t>
                </a:r>
                <a:r>
                  <a:rPr lang="en-AU" sz="1200" dirty="0"/>
                  <a:t> as in the animated example on the screen</a:t>
                </a:r>
                <a:r>
                  <a:rPr lang="en-US"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That is:</a:t>
                </a:r>
              </a:p>
              <a:p>
                <a:pPr marL="457200" indent="-457200">
                  <a:buFont typeface="Arial" pitchFamily="34" charset="0"/>
                  <a:buChar char="•"/>
                </a:pPr>
                <a:r>
                  <a:rPr lang="en-AU" sz="1200" dirty="0"/>
                  <a:t>What is the whole?		- an egg carton</a:t>
                </a:r>
              </a:p>
              <a:p>
                <a:pPr marL="457200" indent="-457200">
                  <a:buFont typeface="Arial" pitchFamily="34" charset="0"/>
                  <a:buChar char="•"/>
                </a:pPr>
                <a:r>
                  <a:rPr lang="en-AU" sz="1200" dirty="0"/>
                  <a:t>How many parts is it broken into?	- ten parts</a:t>
                </a:r>
              </a:p>
              <a:p>
                <a:pPr marL="457200" indent="-457200">
                  <a:buFont typeface="Arial" pitchFamily="34" charset="0"/>
                  <a:buChar char="•"/>
                </a:pPr>
                <a:r>
                  <a:rPr lang="en-AU" sz="1200" dirty="0"/>
                  <a:t>Are the parts equal?		- yes</a:t>
                </a:r>
              </a:p>
              <a:p>
                <a:pPr marL="457200" indent="-457200">
                  <a:buFont typeface="Arial" pitchFamily="34" charset="0"/>
                  <a:buChar char="•"/>
                </a:pPr>
                <a:r>
                  <a:rPr lang="en-AU" sz="1200" dirty="0"/>
                  <a:t>How many parts are selected?	- five parts</a:t>
                </a:r>
              </a:p>
              <a:p>
                <a:pPr marL="457200" indent="-457200">
                  <a:buFont typeface="Arial" pitchFamily="34" charset="0"/>
                  <a:buChar char="•"/>
                </a:pPr>
                <a:r>
                  <a:rPr lang="en-AU" sz="1200" dirty="0"/>
                  <a:t>What is the fraction?		- five tenths </a:t>
                </a:r>
                <a:r>
                  <a:rPr lang="en-US" sz="1200" b="0" i="0">
                    <a:latin typeface="Cambria Math" panose="02040503050406030204" pitchFamily="18" charset="0"/>
                  </a:rPr>
                  <a:t>5</a:t>
                </a:r>
                <a:r>
                  <a:rPr lang="en-AU" sz="1200" b="0" i="0">
                    <a:latin typeface="Cambria Math" panose="02040503050406030204" pitchFamily="18" charset="0"/>
                  </a:rPr>
                  <a:t>/</a:t>
                </a:r>
                <a:r>
                  <a:rPr lang="en-US" sz="1200" b="0" i="0">
                    <a:latin typeface="Cambria Math" panose="02040503050406030204" pitchFamily="18" charset="0"/>
                  </a:rPr>
                  <a:t>10</a:t>
                </a: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Then provide opportunities for students to build understanding by working through </a:t>
                </a:r>
                <a:r>
                  <a:rPr lang="en-AU" sz="1200" dirty="0"/>
                  <a:t>the process with other images or physical representations in pairs and on their own.</a:t>
                </a:r>
                <a:endParaRPr lang="en-AU" dirty="0"/>
              </a:p>
              <a:p>
                <a:endParaRPr lang="en-AU" dirty="0"/>
              </a:p>
            </p:txBody>
          </p:sp>
        </mc:Fallback>
      </mc:AlternateContent>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43</a:t>
            </a:fld>
            <a:endParaRPr lang="en-AU" dirty="0"/>
          </a:p>
        </p:txBody>
      </p:sp>
    </p:spTree>
    <p:extLst>
      <p:ext uri="{BB962C8B-B14F-4D97-AF65-F5344CB8AC3E}">
        <p14:creationId xmlns:p14="http://schemas.microsoft.com/office/powerpoint/2010/main" val="41446260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Students require guided and individual practice across a range of contexts to </a:t>
            </a:r>
            <a:r>
              <a:rPr lang="en-AU" dirty="0"/>
              <a:t>practise making and/or describing fractions.</a:t>
            </a:r>
          </a:p>
          <a:p>
            <a:r>
              <a:rPr lang="en-AU" dirty="0"/>
              <a:t>T</a:t>
            </a:r>
            <a:r>
              <a:rPr lang="en-US" dirty="0"/>
              <a:t>he resources for this unit </a:t>
            </a:r>
            <a:r>
              <a:rPr lang="en-AU" dirty="0"/>
              <a:t>provide activities that incorporate a range of representations, e.g. </a:t>
            </a:r>
            <a:r>
              <a:rPr lang="en-US" i="1" dirty="0"/>
              <a:t>Creating and naming fractions with </a:t>
            </a:r>
            <a:r>
              <a:rPr lang="en-US" i="1"/>
              <a:t>double-sided counters</a:t>
            </a:r>
            <a:r>
              <a:rPr lang="en-US"/>
              <a:t>.</a:t>
            </a:r>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7DC8D554-20BD-45E3-8F8F-C854CD9EEC52}" type="slidenum">
              <a:rPr lang="en-AU" smtClean="0"/>
              <a:pPr/>
              <a:t>44</a:t>
            </a:fld>
            <a:endParaRPr lang="en-AU" dirty="0"/>
          </a:p>
        </p:txBody>
      </p:sp>
      <p:sp>
        <p:nvSpPr>
          <p:cNvPr id="7" name="Slide Image Placeholder 6">
            <a:extLst>
              <a:ext uri="{FF2B5EF4-FFF2-40B4-BE49-F238E27FC236}">
                <a16:creationId xmlns:a16="http://schemas.microsoft.com/office/drawing/2014/main" id="{D24CF6C8-F246-4EA9-B305-FDDCE4803C5E}"/>
              </a:ext>
            </a:extLst>
          </p:cNvPr>
          <p:cNvSpPr>
            <a:spLocks noGrp="1" noRot="1" noChangeAspect="1"/>
          </p:cNvSpPr>
          <p:nvPr>
            <p:ph type="sldImg"/>
          </p:nvPr>
        </p:nvSpPr>
        <p:spPr/>
      </p:sp>
    </p:spTree>
    <p:extLst>
      <p:ext uri="{BB962C8B-B14F-4D97-AF65-F5344CB8AC3E}">
        <p14:creationId xmlns:p14="http://schemas.microsoft.com/office/powerpoint/2010/main" val="1382633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Equivalent fractions is a term used to describe the relationship between fractions when they represent the same number or quantity.</a:t>
            </a:r>
          </a:p>
          <a:p>
            <a:pPr lvl="0"/>
            <a:r>
              <a:rPr lang="en-US" dirty="0"/>
              <a:t>Fractions can have different numerators and denominators and represent the same share of the whole, as shown in the example on-screen.</a:t>
            </a:r>
          </a:p>
          <a:p>
            <a:endParaRPr lang="en-US" dirty="0"/>
          </a:p>
        </p:txBody>
      </p:sp>
      <p:sp>
        <p:nvSpPr>
          <p:cNvPr id="4" name="Slide Number Placeholder 3"/>
          <p:cNvSpPr>
            <a:spLocks noGrp="1"/>
          </p:cNvSpPr>
          <p:nvPr>
            <p:ph type="sldNum" sz="quarter" idx="10"/>
          </p:nvPr>
        </p:nvSpPr>
        <p:spPr/>
        <p:txBody>
          <a:bodyPr/>
          <a:lstStyle/>
          <a:p>
            <a:fld id="{7DC8D554-20BD-45E3-8F8F-C854CD9EEC52}" type="slidenum">
              <a:rPr lang="en-AU" smtClean="0"/>
              <a:pPr/>
              <a:t>45</a:t>
            </a:fld>
            <a:endParaRPr lang="en-AU" dirty="0"/>
          </a:p>
        </p:txBody>
      </p:sp>
      <p:sp>
        <p:nvSpPr>
          <p:cNvPr id="7" name="Slide Image Placeholder 6">
            <a:extLst>
              <a:ext uri="{FF2B5EF4-FFF2-40B4-BE49-F238E27FC236}">
                <a16:creationId xmlns:a16="http://schemas.microsoft.com/office/drawing/2014/main" id="{F55D5D22-F618-4654-B183-A7CC9062A321}"/>
              </a:ext>
            </a:extLst>
          </p:cNvPr>
          <p:cNvSpPr>
            <a:spLocks noGrp="1" noRot="1" noChangeAspect="1"/>
          </p:cNvSpPr>
          <p:nvPr>
            <p:ph type="sldImg"/>
          </p:nvPr>
        </p:nvSpPr>
        <p:spPr/>
      </p:sp>
    </p:spTree>
    <p:extLst>
      <p:ext uri="{BB962C8B-B14F-4D97-AF65-F5344CB8AC3E}">
        <p14:creationId xmlns:p14="http://schemas.microsoft.com/office/powerpoint/2010/main" val="34086356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Students can be taught fairly quickly to produce equivalent fractions by rote. However, they may forget just as easily because they have little conceptual understanding of what they are doing.</a:t>
            </a:r>
          </a:p>
          <a:p>
            <a:endParaRPr lang="en-US" dirty="0"/>
          </a:p>
        </p:txBody>
      </p:sp>
      <p:sp>
        <p:nvSpPr>
          <p:cNvPr id="4" name="Slide Number Placeholder 3"/>
          <p:cNvSpPr>
            <a:spLocks noGrp="1"/>
          </p:cNvSpPr>
          <p:nvPr>
            <p:ph type="sldNum" sz="quarter" idx="10"/>
          </p:nvPr>
        </p:nvSpPr>
        <p:spPr/>
        <p:txBody>
          <a:bodyPr/>
          <a:lstStyle/>
          <a:p>
            <a:fld id="{7DC8D554-20BD-45E3-8F8F-C854CD9EEC52}" type="slidenum">
              <a:rPr lang="en-AU" smtClean="0"/>
              <a:pPr/>
              <a:t>46</a:t>
            </a:fld>
            <a:endParaRPr lang="en-AU" dirty="0"/>
          </a:p>
        </p:txBody>
      </p:sp>
      <p:sp>
        <p:nvSpPr>
          <p:cNvPr id="7" name="Slide Image Placeholder 6">
            <a:extLst>
              <a:ext uri="{FF2B5EF4-FFF2-40B4-BE49-F238E27FC236}">
                <a16:creationId xmlns:a16="http://schemas.microsoft.com/office/drawing/2014/main" id="{FFDAC53F-EA50-463C-87D7-D0F9F9A254B0}"/>
              </a:ext>
            </a:extLst>
          </p:cNvPr>
          <p:cNvSpPr>
            <a:spLocks noGrp="1" noRot="1" noChangeAspect="1"/>
          </p:cNvSpPr>
          <p:nvPr>
            <p:ph type="sldImg"/>
          </p:nvPr>
        </p:nvSpPr>
        <p:spPr/>
      </p:sp>
    </p:spTree>
    <p:extLst>
      <p:ext uri="{BB962C8B-B14F-4D97-AF65-F5344CB8AC3E}">
        <p14:creationId xmlns:p14="http://schemas.microsoft.com/office/powerpoint/2010/main" val="2088446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AU" altLang="en-US" dirty="0"/>
              <a:t>Some students hold the misconception that the denominator must match the number of partitions of the whole and so will have difficulty comprehending equivalence. </a:t>
            </a:r>
            <a:endParaRPr lang="en-AU" dirty="0"/>
          </a:p>
        </p:txBody>
      </p:sp>
      <p:sp>
        <p:nvSpPr>
          <p:cNvPr id="4" name="Slide Number Placeholder 3"/>
          <p:cNvSpPr>
            <a:spLocks noGrp="1"/>
          </p:cNvSpPr>
          <p:nvPr>
            <p:ph type="sldNum" sz="quarter" idx="10"/>
          </p:nvPr>
        </p:nvSpPr>
        <p:spPr/>
        <p:txBody>
          <a:bodyPr/>
          <a:lstStyle/>
          <a:p>
            <a:fld id="{7DC8D554-20BD-45E3-8F8F-C854CD9EEC52}" type="slidenum">
              <a:rPr lang="en-AU" smtClean="0"/>
              <a:pPr/>
              <a:t>47</a:t>
            </a:fld>
            <a:endParaRPr lang="en-AU" dirty="0"/>
          </a:p>
        </p:txBody>
      </p:sp>
      <p:sp>
        <p:nvSpPr>
          <p:cNvPr id="7" name="Slide Image Placeholder 6">
            <a:extLst>
              <a:ext uri="{FF2B5EF4-FFF2-40B4-BE49-F238E27FC236}">
                <a16:creationId xmlns:a16="http://schemas.microsoft.com/office/drawing/2014/main" id="{E12F6B9D-58E2-41E0-9E24-1C9C7CA46BE7}"/>
              </a:ext>
            </a:extLst>
          </p:cNvPr>
          <p:cNvSpPr>
            <a:spLocks noGrp="1" noRot="1" noChangeAspect="1"/>
          </p:cNvSpPr>
          <p:nvPr>
            <p:ph type="sldImg"/>
          </p:nvPr>
        </p:nvSpPr>
        <p:spPr/>
      </p:sp>
    </p:spTree>
    <p:extLst>
      <p:ext uri="{BB962C8B-B14F-4D97-AF65-F5344CB8AC3E}">
        <p14:creationId xmlns:p14="http://schemas.microsoft.com/office/powerpoint/2010/main" val="13590315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Rather than showing students ‘short cuts’ for establishing equivalent fractions, provide a range of physical representations for students to manipulate, create and talk about equivalent fractions. This has proven effective in developing a deep understanding of equivalence and overcoming misconceptions.</a:t>
            </a:r>
          </a:p>
        </p:txBody>
      </p:sp>
      <p:sp>
        <p:nvSpPr>
          <p:cNvPr id="4" name="Slide Number Placeholder 3"/>
          <p:cNvSpPr>
            <a:spLocks noGrp="1"/>
          </p:cNvSpPr>
          <p:nvPr>
            <p:ph type="sldNum" sz="quarter" idx="10"/>
          </p:nvPr>
        </p:nvSpPr>
        <p:spPr/>
        <p:txBody>
          <a:bodyPr/>
          <a:lstStyle/>
          <a:p>
            <a:fld id="{7DC8D554-20BD-45E3-8F8F-C854CD9EEC52}" type="slidenum">
              <a:rPr lang="en-AU" smtClean="0"/>
              <a:pPr/>
              <a:t>48</a:t>
            </a:fld>
            <a:endParaRPr lang="en-AU" dirty="0"/>
          </a:p>
        </p:txBody>
      </p:sp>
      <p:sp>
        <p:nvSpPr>
          <p:cNvPr id="7" name="Slide Image Placeholder 6">
            <a:extLst>
              <a:ext uri="{FF2B5EF4-FFF2-40B4-BE49-F238E27FC236}">
                <a16:creationId xmlns:a16="http://schemas.microsoft.com/office/drawing/2014/main" id="{4727EC16-D4BE-48CB-AC75-BD503BB7B12C}"/>
              </a:ext>
            </a:extLst>
          </p:cNvPr>
          <p:cNvSpPr>
            <a:spLocks noGrp="1" noRot="1" noChangeAspect="1"/>
          </p:cNvSpPr>
          <p:nvPr>
            <p:ph type="sldImg"/>
          </p:nvPr>
        </p:nvSpPr>
        <p:spPr/>
      </p:sp>
    </p:spTree>
    <p:extLst>
      <p:ext uri="{BB962C8B-B14F-4D97-AF65-F5344CB8AC3E}">
        <p14:creationId xmlns:p14="http://schemas.microsoft.com/office/powerpoint/2010/main" val="18448949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For some students, the connection between half and two is so strong that they believe you can only have halves if the whole is divided into exactly two pieces. This type of diagnostic activity challenges any existing misconceptions. It invites discussion — encouraging students to present their reasoning to each other. A whole-class discussion then allows the teacher to highlight key understandings essential to equivalence. </a:t>
            </a:r>
            <a:endParaRPr lang="en-AU" dirty="0"/>
          </a:p>
        </p:txBody>
      </p:sp>
      <p:sp>
        <p:nvSpPr>
          <p:cNvPr id="4" name="Slide Number Placeholder 3"/>
          <p:cNvSpPr>
            <a:spLocks noGrp="1"/>
          </p:cNvSpPr>
          <p:nvPr>
            <p:ph type="sldNum" sz="quarter" idx="10"/>
          </p:nvPr>
        </p:nvSpPr>
        <p:spPr/>
        <p:txBody>
          <a:bodyPr/>
          <a:lstStyle/>
          <a:p>
            <a:fld id="{7DC8D554-20BD-45E3-8F8F-C854CD9EEC52}" type="slidenum">
              <a:rPr lang="en-AU" smtClean="0"/>
              <a:pPr/>
              <a:t>49</a:t>
            </a:fld>
            <a:endParaRPr lang="en-AU" dirty="0"/>
          </a:p>
        </p:txBody>
      </p:sp>
      <p:sp>
        <p:nvSpPr>
          <p:cNvPr id="7" name="Slide Image Placeholder 6">
            <a:extLst>
              <a:ext uri="{FF2B5EF4-FFF2-40B4-BE49-F238E27FC236}">
                <a16:creationId xmlns:a16="http://schemas.microsoft.com/office/drawing/2014/main" id="{9AF0D520-5304-439B-91A2-23BBAB97026E}"/>
              </a:ext>
            </a:extLst>
          </p:cNvPr>
          <p:cNvSpPr>
            <a:spLocks noGrp="1" noRot="1" noChangeAspect="1"/>
          </p:cNvSpPr>
          <p:nvPr>
            <p:ph type="sldImg"/>
          </p:nvPr>
        </p:nvSpPr>
        <p:spPr/>
      </p:sp>
    </p:spTree>
    <p:extLst>
      <p:ext uri="{BB962C8B-B14F-4D97-AF65-F5344CB8AC3E}">
        <p14:creationId xmlns:p14="http://schemas.microsoft.com/office/powerpoint/2010/main" val="9951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AU" dirty="0"/>
              <a:t>The learning goals for this unit are the same as for the entire course:</a:t>
            </a:r>
          </a:p>
          <a:p>
            <a:pPr marL="171450" indent="-171450">
              <a:buFont typeface="Arial" panose="020B0604020202020204" pitchFamily="34" charset="0"/>
              <a:buChar char="•"/>
            </a:pPr>
            <a:r>
              <a:rPr lang="en-US" dirty="0"/>
              <a:t>Develop understanding of foundational fractional concepts in Prep to Year 4.</a:t>
            </a:r>
          </a:p>
          <a:p>
            <a:pPr marL="171450" indent="-171450">
              <a:buFont typeface="Arial" panose="020B0604020202020204" pitchFamily="34" charset="0"/>
              <a:buChar char="•"/>
            </a:pPr>
            <a:r>
              <a:rPr lang="en-US" dirty="0"/>
              <a:t>Enhance targeted teaching strategies to improve student understanding.</a:t>
            </a:r>
          </a:p>
          <a:p>
            <a:endParaRPr lang="en-AU" dirty="0"/>
          </a:p>
          <a:p>
            <a:endParaRPr lang="en-AU" dirty="0"/>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7DC8D554-20BD-45E3-8F8F-C854CD9EEC52}" type="slidenum">
              <a:rPr lang="en-AU" smtClean="0"/>
              <a:pPr/>
              <a:t>5</a:t>
            </a:fld>
            <a:endParaRPr lang="en-AU" dirty="0"/>
          </a:p>
        </p:txBody>
      </p:sp>
      <p:sp>
        <p:nvSpPr>
          <p:cNvPr id="7" name="Slide Image Placeholder 6">
            <a:extLst>
              <a:ext uri="{FF2B5EF4-FFF2-40B4-BE49-F238E27FC236}">
                <a16:creationId xmlns:a16="http://schemas.microsoft.com/office/drawing/2014/main" id="{2798DAD2-449A-4ACE-99BD-57D7B0C193E5}"/>
              </a:ext>
            </a:extLst>
          </p:cNvPr>
          <p:cNvSpPr>
            <a:spLocks noGrp="1" noRot="1" noChangeAspect="1"/>
          </p:cNvSpPr>
          <p:nvPr>
            <p:ph type="sldImg"/>
          </p:nvPr>
        </p:nvSpPr>
        <p:spPr/>
      </p:sp>
    </p:spTree>
    <p:extLst>
      <p:ext uri="{BB962C8B-B14F-4D97-AF65-F5344CB8AC3E}">
        <p14:creationId xmlns:p14="http://schemas.microsoft.com/office/powerpoint/2010/main" val="8502781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final thing to consider when teaching fractions as part of a whole is how to extend student thinking.</a:t>
            </a:r>
          </a:p>
          <a:p>
            <a:pPr lvl="0"/>
            <a:r>
              <a:rPr lang="en-US" dirty="0"/>
              <a:t>We will examine one strategy for developing </a:t>
            </a:r>
            <a:r>
              <a:rPr lang="en-AU" dirty="0"/>
              <a:t>a deeper understanding — reversing the order of a ‘typical’ investigation. </a:t>
            </a:r>
          </a:p>
          <a:p>
            <a:pPr lvl="0"/>
            <a:r>
              <a:rPr lang="en-AU" dirty="0"/>
              <a:t>That is, instead of starting with the whole and creating parts, start with a part and determine the whole.</a:t>
            </a:r>
          </a:p>
          <a:p>
            <a:endParaRPr lang="en-US" dirty="0"/>
          </a:p>
          <a:p>
            <a:endParaRPr lang="en-AU" dirty="0"/>
          </a:p>
        </p:txBody>
      </p:sp>
      <p:sp>
        <p:nvSpPr>
          <p:cNvPr id="4" name="Slide Number Placeholder 3"/>
          <p:cNvSpPr>
            <a:spLocks noGrp="1"/>
          </p:cNvSpPr>
          <p:nvPr>
            <p:ph type="sldNum" sz="quarter" idx="10"/>
          </p:nvPr>
        </p:nvSpPr>
        <p:spPr/>
        <p:txBody>
          <a:bodyPr/>
          <a:lstStyle/>
          <a:p>
            <a:fld id="{7DC8D554-20BD-45E3-8F8F-C854CD9EEC52}" type="slidenum">
              <a:rPr lang="en-AU" smtClean="0"/>
              <a:pPr/>
              <a:t>50</a:t>
            </a:fld>
            <a:endParaRPr lang="en-AU" dirty="0"/>
          </a:p>
        </p:txBody>
      </p:sp>
      <p:sp>
        <p:nvSpPr>
          <p:cNvPr id="7" name="Slide Image Placeholder 6">
            <a:extLst>
              <a:ext uri="{FF2B5EF4-FFF2-40B4-BE49-F238E27FC236}">
                <a16:creationId xmlns:a16="http://schemas.microsoft.com/office/drawing/2014/main" id="{12D271E2-8C34-4BA3-95A3-AF02424B9FE2}"/>
              </a:ext>
            </a:extLst>
          </p:cNvPr>
          <p:cNvSpPr>
            <a:spLocks noGrp="1" noRot="1" noChangeAspect="1"/>
          </p:cNvSpPr>
          <p:nvPr>
            <p:ph type="sldImg"/>
          </p:nvPr>
        </p:nvSpPr>
        <p:spPr/>
      </p:sp>
    </p:spTree>
    <p:extLst>
      <p:ext uri="{BB962C8B-B14F-4D97-AF65-F5344CB8AC3E}">
        <p14:creationId xmlns:p14="http://schemas.microsoft.com/office/powerpoint/2010/main" val="35214861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AU" dirty="0"/>
              <a:t>One strategy to deepen understanding of fractions of an area is to provide a fractional amount and ask students to find the whole, as suggested by the example questions on-screen.</a:t>
            </a:r>
          </a:p>
          <a:p>
            <a:endParaRPr lang="en-AU" dirty="0"/>
          </a:p>
        </p:txBody>
      </p:sp>
      <p:sp>
        <p:nvSpPr>
          <p:cNvPr id="4" name="Slide Number Placeholder 3"/>
          <p:cNvSpPr>
            <a:spLocks noGrp="1"/>
          </p:cNvSpPr>
          <p:nvPr>
            <p:ph type="sldNum" sz="quarter" idx="10"/>
          </p:nvPr>
        </p:nvSpPr>
        <p:spPr/>
        <p:txBody>
          <a:bodyPr/>
          <a:lstStyle/>
          <a:p>
            <a:fld id="{7DC8D554-20BD-45E3-8F8F-C854CD9EEC52}" type="slidenum">
              <a:rPr lang="en-AU" smtClean="0"/>
              <a:pPr/>
              <a:t>51</a:t>
            </a:fld>
            <a:endParaRPr lang="en-AU" dirty="0"/>
          </a:p>
        </p:txBody>
      </p:sp>
      <p:sp>
        <p:nvSpPr>
          <p:cNvPr id="7" name="Slide Image Placeholder 6">
            <a:extLst>
              <a:ext uri="{FF2B5EF4-FFF2-40B4-BE49-F238E27FC236}">
                <a16:creationId xmlns:a16="http://schemas.microsoft.com/office/drawing/2014/main" id="{D67CD560-B0CC-4D35-8B4B-A3AFE3CA1753}"/>
              </a:ext>
            </a:extLst>
          </p:cNvPr>
          <p:cNvSpPr>
            <a:spLocks noGrp="1" noRot="1" noChangeAspect="1"/>
          </p:cNvSpPr>
          <p:nvPr>
            <p:ph type="sldImg"/>
          </p:nvPr>
        </p:nvSpPr>
        <p:spPr/>
      </p:sp>
    </p:spTree>
    <p:extLst>
      <p:ext uri="{BB962C8B-B14F-4D97-AF65-F5344CB8AC3E}">
        <p14:creationId xmlns:p14="http://schemas.microsoft.com/office/powerpoint/2010/main" val="34587318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example on-screen provides another way of extending students’ fractional thinking.</a:t>
            </a:r>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7DC8D554-20BD-45E3-8F8F-C854CD9EEC52}" type="slidenum">
              <a:rPr lang="en-AU" smtClean="0"/>
              <a:pPr/>
              <a:t>52</a:t>
            </a:fld>
            <a:endParaRPr lang="en-AU" dirty="0"/>
          </a:p>
        </p:txBody>
      </p:sp>
      <p:sp>
        <p:nvSpPr>
          <p:cNvPr id="7" name="Slide Image Placeholder 6">
            <a:extLst>
              <a:ext uri="{FF2B5EF4-FFF2-40B4-BE49-F238E27FC236}">
                <a16:creationId xmlns:a16="http://schemas.microsoft.com/office/drawing/2014/main" id="{70F0FA58-34B1-4DEB-92EB-56AD3D022F38}"/>
              </a:ext>
            </a:extLst>
          </p:cNvPr>
          <p:cNvSpPr>
            <a:spLocks noGrp="1" noRot="1" noChangeAspect="1"/>
          </p:cNvSpPr>
          <p:nvPr>
            <p:ph type="sldImg"/>
          </p:nvPr>
        </p:nvSpPr>
        <p:spPr/>
      </p:sp>
    </p:spTree>
    <p:extLst>
      <p:ext uri="{BB962C8B-B14F-4D97-AF65-F5344CB8AC3E}">
        <p14:creationId xmlns:p14="http://schemas.microsoft.com/office/powerpoint/2010/main" val="34587318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Similarly, deeper understanding of fractions of a set can be developed by reversing the order of the investigation as in the example provided, i.e.</a:t>
            </a:r>
          </a:p>
          <a:p>
            <a:pPr marL="0" indent="0">
              <a:buFont typeface="Arial" pitchFamily="34" charset="0"/>
              <a:buNone/>
            </a:pPr>
            <a:r>
              <a:rPr lang="en-AU" sz="1200" dirty="0">
                <a:sym typeface="Wingdings"/>
              </a:rPr>
              <a:t>1. Use counters to make a group — four counters.</a:t>
            </a:r>
          </a:p>
          <a:p>
            <a:pPr marL="0" indent="0">
              <a:buFont typeface="Arial" pitchFamily="34" charset="0"/>
              <a:buNone/>
            </a:pPr>
            <a:r>
              <a:rPr lang="en-AU" sz="1200" dirty="0">
                <a:sym typeface="Wingdings"/>
              </a:rPr>
              <a:t>2. Identify the group as a fraction of a whole set — four counters is one-half of a whole set of counters.</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53</a:t>
            </a:fld>
            <a:endParaRPr lang="en-AU" dirty="0"/>
          </a:p>
        </p:txBody>
      </p:sp>
    </p:spTree>
    <p:extLst>
      <p:ext uri="{BB962C8B-B14F-4D97-AF65-F5344CB8AC3E}">
        <p14:creationId xmlns:p14="http://schemas.microsoft.com/office/powerpoint/2010/main" val="34587318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AU" sz="1200" dirty="0">
                <a:sym typeface="Wingdings"/>
              </a:rPr>
              <a:t>3. Find the whole in relation to the specific fraction given — eight counters is one whole set.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Encourage mental calculation by asking students to visualise the counters in their mind as they explore solutions.</a:t>
            </a:r>
          </a:p>
          <a:p>
            <a:endParaRPr lang="en-AU" baseline="0"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54</a:t>
            </a:fld>
            <a:endParaRPr lang="en-AU" dirty="0"/>
          </a:p>
        </p:txBody>
      </p:sp>
    </p:spTree>
    <p:extLst>
      <p:ext uri="{BB962C8B-B14F-4D97-AF65-F5344CB8AC3E}">
        <p14:creationId xmlns:p14="http://schemas.microsoft.com/office/powerpoint/2010/main" val="8204649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AU" dirty="0"/>
              <a:t>Congratulations on completing Unit 2 in the course </a:t>
            </a:r>
            <a:r>
              <a:rPr lang="en-AU" i="1" dirty="0"/>
              <a:t>Foundational concepts in fractions</a:t>
            </a:r>
            <a:r>
              <a:rPr lang="en-AU" dirty="0"/>
              <a:t>. </a:t>
            </a:r>
          </a:p>
          <a:p>
            <a:r>
              <a:rPr lang="en-AU" dirty="0"/>
              <a:t>On-screen is an overview of the main concepts addressed in this unit. The exploration of concepts included identifying:</a:t>
            </a:r>
          </a:p>
          <a:p>
            <a:pPr marL="171450" indent="-171450">
              <a:buFont typeface="Arial" panose="020B0604020202020204" pitchFamily="34" charset="0"/>
              <a:buChar char="•"/>
            </a:pPr>
            <a:r>
              <a:rPr lang="en-AU" dirty="0"/>
              <a:t>common student misconceptions</a:t>
            </a:r>
          </a:p>
          <a:p>
            <a:pPr marL="171450" indent="-171450">
              <a:buFont typeface="Arial" panose="020B0604020202020204" pitchFamily="34" charset="0"/>
              <a:buChar char="•"/>
            </a:pPr>
            <a:r>
              <a:rPr lang="en-AU" dirty="0"/>
              <a:t>teaching strategies to address misconceptions and develop conceptual understanding of fractions as part of a whole.</a:t>
            </a:r>
          </a:p>
          <a:p>
            <a:pPr marL="0" indent="0">
              <a:buFont typeface="Arial" panose="020B0604020202020204" pitchFamily="34" charset="0"/>
              <a:buNone/>
            </a:pPr>
            <a:r>
              <a:rPr lang="en-AU" sz="1200" kern="1200" dirty="0">
                <a:solidFill>
                  <a:schemeClr val="tx1"/>
                </a:solidFill>
                <a:effectLst/>
                <a:latin typeface="+mn-lt"/>
                <a:ea typeface="+mn-ea"/>
                <a:cs typeface="+mn-cs"/>
              </a:rPr>
              <a:t>The unit also explored how to extend students’ thinking by reversing the order of an investigation.</a:t>
            </a:r>
            <a:endParaRPr lang="en-AU" dirty="0"/>
          </a:p>
          <a:p>
            <a:r>
              <a:rPr lang="en-AU" dirty="0"/>
              <a:t>Take some time to reflect on your key takeaways from this unit.</a:t>
            </a:r>
          </a:p>
        </p:txBody>
      </p:sp>
      <p:sp>
        <p:nvSpPr>
          <p:cNvPr id="4" name="Slide Number Placeholder 3"/>
          <p:cNvSpPr>
            <a:spLocks noGrp="1"/>
          </p:cNvSpPr>
          <p:nvPr>
            <p:ph type="sldNum" sz="quarter" idx="10"/>
          </p:nvPr>
        </p:nvSpPr>
        <p:spPr/>
        <p:txBody>
          <a:bodyPr/>
          <a:lstStyle/>
          <a:p>
            <a:pPr lvl="0"/>
            <a:fld id="{7DC8D554-20BD-45E3-8F8F-C854CD9EEC52}" type="slidenum">
              <a:rPr lang="en-AU" noProof="0" smtClean="0"/>
              <a:pPr lvl="0"/>
              <a:t>55</a:t>
            </a:fld>
            <a:endParaRPr lang="en-AU" noProof="0" dirty="0"/>
          </a:p>
        </p:txBody>
      </p:sp>
      <p:sp>
        <p:nvSpPr>
          <p:cNvPr id="7" name="Slide Image Placeholder 6">
            <a:extLst>
              <a:ext uri="{FF2B5EF4-FFF2-40B4-BE49-F238E27FC236}">
                <a16:creationId xmlns:a16="http://schemas.microsoft.com/office/drawing/2014/main" id="{F324C92C-4212-4E90-B1CA-17AEEFDE1052}"/>
              </a:ext>
            </a:extLst>
          </p:cNvPr>
          <p:cNvSpPr>
            <a:spLocks noGrp="1" noRot="1" noChangeAspect="1"/>
          </p:cNvSpPr>
          <p:nvPr>
            <p:ph type="sldImg"/>
          </p:nvPr>
        </p:nvSpPr>
        <p:spPr/>
      </p:sp>
    </p:spTree>
    <p:extLst>
      <p:ext uri="{BB962C8B-B14F-4D97-AF65-F5344CB8AC3E}">
        <p14:creationId xmlns:p14="http://schemas.microsoft.com/office/powerpoint/2010/main" val="33234971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AU" dirty="0"/>
              <a:t>After completing this unit, you should now be able to:</a:t>
            </a:r>
          </a:p>
          <a:p>
            <a:pPr marL="171450" indent="-171450">
              <a:buFont typeface="Arial" panose="020B0604020202020204" pitchFamily="34" charset="0"/>
              <a:buChar char="•"/>
            </a:pPr>
            <a:r>
              <a:rPr lang="en-US" dirty="0"/>
              <a:t>d</a:t>
            </a:r>
            <a:r>
              <a:rPr lang="en-AU" dirty="0"/>
              <a:t>escribe the key concepts underpinning fractional thinking</a:t>
            </a:r>
          </a:p>
          <a:p>
            <a:pPr marL="171450" indent="-171450">
              <a:buFont typeface="Arial" panose="020B0604020202020204" pitchFamily="34" charset="0"/>
              <a:buChar char="•"/>
            </a:pPr>
            <a:r>
              <a:rPr lang="en-AU" dirty="0"/>
              <a:t>identify common student misconceptions </a:t>
            </a:r>
          </a:p>
          <a:p>
            <a:pPr marL="171450" indent="-171450">
              <a:buFont typeface="Arial" panose="020B0604020202020204" pitchFamily="34" charset="0"/>
              <a:buChar char="•"/>
            </a:pPr>
            <a:r>
              <a:rPr lang="en-AU" dirty="0"/>
              <a:t>select teaching strategies to develop students’ understanding of fractions as part of a whole.</a:t>
            </a:r>
          </a:p>
          <a:p>
            <a:r>
              <a:rPr lang="en-AU" dirty="0"/>
              <a:t>Reflect on the implications for your context. Use the questions on the next slide to guide your reflection.</a:t>
            </a:r>
          </a:p>
          <a:p>
            <a:pPr lvl="0"/>
            <a:endParaRPr lang="en-US" dirty="0"/>
          </a:p>
        </p:txBody>
      </p:sp>
      <p:sp>
        <p:nvSpPr>
          <p:cNvPr id="4" name="Slide Number Placeholder 3"/>
          <p:cNvSpPr>
            <a:spLocks noGrp="1"/>
          </p:cNvSpPr>
          <p:nvPr>
            <p:ph type="sldNum" sz="quarter" idx="10"/>
          </p:nvPr>
        </p:nvSpPr>
        <p:spPr/>
        <p:txBody>
          <a:bodyPr/>
          <a:lstStyle/>
          <a:p>
            <a:fld id="{7DC8D554-20BD-45E3-8F8F-C854CD9EEC52}" type="slidenum">
              <a:rPr lang="en-AU" smtClean="0"/>
              <a:pPr/>
              <a:t>56</a:t>
            </a:fld>
            <a:endParaRPr lang="en-AU" dirty="0"/>
          </a:p>
        </p:txBody>
      </p:sp>
      <p:sp>
        <p:nvSpPr>
          <p:cNvPr id="6" name="Slide Image Placeholder 5">
            <a:extLst>
              <a:ext uri="{FF2B5EF4-FFF2-40B4-BE49-F238E27FC236}">
                <a16:creationId xmlns:a16="http://schemas.microsoft.com/office/drawing/2014/main" id="{9F734040-4C4A-452C-9CE7-5E4F8657E518}"/>
              </a:ext>
            </a:extLst>
          </p:cNvPr>
          <p:cNvSpPr>
            <a:spLocks noGrp="1" noRot="1" noChangeAspect="1"/>
          </p:cNvSpPr>
          <p:nvPr>
            <p:ph type="sldImg"/>
          </p:nvPr>
        </p:nvSpPr>
        <p:spPr/>
      </p:sp>
    </p:spTree>
    <p:extLst>
      <p:ext uri="{BB962C8B-B14F-4D97-AF65-F5344CB8AC3E}">
        <p14:creationId xmlns:p14="http://schemas.microsoft.com/office/powerpoint/2010/main" val="22203319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AU" dirty="0"/>
              <a:t>Review the notes you recorded in the </a:t>
            </a:r>
            <a:r>
              <a:rPr lang="en-AU" i="1" dirty="0"/>
              <a:t>Key concepts underpinning fractional thinking table</a:t>
            </a:r>
            <a:r>
              <a:rPr lang="en-AU" dirty="0"/>
              <a:t> and:</a:t>
            </a:r>
          </a:p>
          <a:p>
            <a:pPr marL="171450" indent="-171450">
              <a:buFont typeface="Arial" panose="020B0604020202020204" pitchFamily="34" charset="0"/>
              <a:buChar char="•"/>
            </a:pPr>
            <a:r>
              <a:rPr lang="en-AU" dirty="0"/>
              <a:t>highlight </a:t>
            </a:r>
            <a:r>
              <a:rPr lang="en-US" dirty="0"/>
              <a:t>your key takeaways </a:t>
            </a:r>
            <a:r>
              <a:rPr lang="en-AU" dirty="0"/>
              <a:t>that may help address areas of difficulty for students that you identified at the start of this course</a:t>
            </a:r>
            <a:endParaRPr lang="en-US" dirty="0"/>
          </a:p>
          <a:p>
            <a:pPr marL="171450" indent="-171450">
              <a:buFont typeface="Arial" panose="020B0604020202020204" pitchFamily="34" charset="0"/>
              <a:buChar char="•"/>
            </a:pPr>
            <a:r>
              <a:rPr lang="en-US" dirty="0"/>
              <a:t>underline at least one key concept</a:t>
            </a:r>
            <a:r>
              <a:rPr lang="en-AU" dirty="0"/>
              <a:t> that you will focus on in the coming weeks to build student understanding. Consider</a:t>
            </a:r>
          </a:p>
          <a:p>
            <a:pPr marL="628650" lvl="1" indent="-171450">
              <a:buFont typeface="Courier New" panose="02070309020205020404" pitchFamily="49" charset="0"/>
              <a:buChar char="o"/>
            </a:pPr>
            <a:r>
              <a:rPr lang="en-AU" dirty="0"/>
              <a:t>What key strategies will you incorporate to address existing misconceptions? </a:t>
            </a:r>
          </a:p>
          <a:p>
            <a:pPr marL="628650" lvl="1" indent="-171450">
              <a:buFont typeface="Courier New" panose="02070309020205020404" pitchFamily="49" charset="0"/>
              <a:buChar char="o"/>
            </a:pPr>
            <a:r>
              <a:rPr lang="en-AU" dirty="0"/>
              <a:t>What representations will you include? </a:t>
            </a:r>
          </a:p>
          <a:p>
            <a:pPr marL="628650" lvl="1" indent="-171450">
              <a:buFont typeface="Courier New" panose="02070309020205020404" pitchFamily="49" charset="0"/>
              <a:buChar char="o"/>
            </a:pPr>
            <a:r>
              <a:rPr lang="en-AU" dirty="0"/>
              <a:t>What questions will you ask to challenge thinking? </a:t>
            </a:r>
          </a:p>
          <a:p>
            <a:pPr marL="628650" lvl="1" indent="-171450">
              <a:buFont typeface="Courier New" panose="02070309020205020404" pitchFamily="49" charset="0"/>
              <a:buChar char="o"/>
            </a:pPr>
            <a:r>
              <a:rPr lang="en-US" dirty="0"/>
              <a:t>W</a:t>
            </a:r>
            <a:r>
              <a:rPr lang="en-AU" dirty="0"/>
              <a:t>hat will you do to extend student thinking?</a:t>
            </a:r>
          </a:p>
          <a:p>
            <a:pPr lvl="0"/>
            <a:r>
              <a:rPr lang="en-AU" dirty="0"/>
              <a:t>You may also like to record this information in </a:t>
            </a:r>
            <a:r>
              <a:rPr lang="en-US" dirty="0"/>
              <a:t>your </a:t>
            </a:r>
            <a:r>
              <a:rPr lang="en-US" i="1" dirty="0"/>
              <a:t>Reflections on fractions </a:t>
            </a:r>
            <a:r>
              <a:rPr lang="en-US" dirty="0"/>
              <a:t>document.</a:t>
            </a:r>
            <a:endParaRPr lang="en-AU" dirty="0"/>
          </a:p>
        </p:txBody>
      </p:sp>
      <p:sp>
        <p:nvSpPr>
          <p:cNvPr id="4" name="Slide Number Placeholder 3"/>
          <p:cNvSpPr>
            <a:spLocks noGrp="1"/>
          </p:cNvSpPr>
          <p:nvPr>
            <p:ph type="sldNum" sz="quarter" idx="10"/>
          </p:nvPr>
        </p:nvSpPr>
        <p:spPr/>
        <p:txBody>
          <a:bodyPr/>
          <a:lstStyle/>
          <a:p>
            <a:fld id="{7DC8D554-20BD-45E3-8F8F-C854CD9EEC52}" type="slidenum">
              <a:rPr lang="en-AU" smtClean="0"/>
              <a:pPr/>
              <a:t>57</a:t>
            </a:fld>
            <a:endParaRPr lang="en-AU" dirty="0"/>
          </a:p>
        </p:txBody>
      </p:sp>
      <p:sp>
        <p:nvSpPr>
          <p:cNvPr id="7" name="Slide Image Placeholder 6">
            <a:extLst>
              <a:ext uri="{FF2B5EF4-FFF2-40B4-BE49-F238E27FC236}">
                <a16:creationId xmlns:a16="http://schemas.microsoft.com/office/drawing/2014/main" id="{806C2A96-E0A5-4B35-AA53-C6F569BB9CBF}"/>
              </a:ext>
            </a:extLst>
          </p:cNvPr>
          <p:cNvSpPr>
            <a:spLocks noGrp="1" noRot="1" noChangeAspect="1"/>
          </p:cNvSpPr>
          <p:nvPr>
            <p:ph type="sldImg"/>
          </p:nvPr>
        </p:nvSpPr>
        <p:spPr/>
      </p:sp>
    </p:spTree>
    <p:extLst>
      <p:ext uri="{BB962C8B-B14F-4D97-AF65-F5344CB8AC3E}">
        <p14:creationId xmlns:p14="http://schemas.microsoft.com/office/powerpoint/2010/main" val="7273736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58</a:t>
            </a:fld>
            <a:endParaRPr lang="en-AU" dirty="0"/>
          </a:p>
        </p:txBody>
      </p:sp>
    </p:spTree>
    <p:extLst>
      <p:ext uri="{BB962C8B-B14F-4D97-AF65-F5344CB8AC3E}">
        <p14:creationId xmlns:p14="http://schemas.microsoft.com/office/powerpoint/2010/main" val="30841327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600"/>
              </a:spcBef>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59</a:t>
            </a:fld>
            <a:endParaRPr lang="en-AU" dirty="0"/>
          </a:p>
        </p:txBody>
      </p:sp>
    </p:spTree>
    <p:extLst>
      <p:ext uri="{BB962C8B-B14F-4D97-AF65-F5344CB8AC3E}">
        <p14:creationId xmlns:p14="http://schemas.microsoft.com/office/powerpoint/2010/main" val="2037533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AU" dirty="0"/>
              <a:t>By the end of this unit, Fractions as part of a whole, you should be able to:</a:t>
            </a:r>
          </a:p>
          <a:p>
            <a:pPr marL="171450" indent="-171450">
              <a:buFont typeface="Arial" panose="020B0604020202020204" pitchFamily="34" charset="0"/>
              <a:buChar char="•"/>
            </a:pPr>
            <a:r>
              <a:rPr lang="en-US" dirty="0"/>
              <a:t>d</a:t>
            </a:r>
            <a:r>
              <a:rPr lang="en-AU" dirty="0"/>
              <a:t>escribe the key concepts underpinning fractional thinking </a:t>
            </a:r>
          </a:p>
          <a:p>
            <a:pPr marL="171450" indent="-171450">
              <a:buFont typeface="Arial" panose="020B0604020202020204" pitchFamily="34" charset="0"/>
              <a:buChar char="•"/>
            </a:pPr>
            <a:r>
              <a:rPr lang="en-AU" dirty="0"/>
              <a:t>identify common student misconceptions </a:t>
            </a:r>
          </a:p>
          <a:p>
            <a:pPr marL="171450" indent="-171450">
              <a:buFont typeface="Arial" panose="020B0604020202020204" pitchFamily="34" charset="0"/>
              <a:buChar char="•"/>
            </a:pPr>
            <a:r>
              <a:rPr lang="en-AU" dirty="0"/>
              <a:t>select teaching strategies to develop students’ understanding of fractions as part of a whole.</a:t>
            </a:r>
          </a:p>
          <a:p>
            <a:endParaRPr lang="en-US" dirty="0"/>
          </a:p>
          <a:p>
            <a:endParaRPr lang="en-US" dirty="0"/>
          </a:p>
          <a:p>
            <a:endParaRPr lang="en-AU" dirty="0"/>
          </a:p>
          <a:p>
            <a:endParaRPr lang="en-AU" dirty="0"/>
          </a:p>
        </p:txBody>
      </p:sp>
      <p:sp>
        <p:nvSpPr>
          <p:cNvPr id="4" name="Slide Number Placeholder 3"/>
          <p:cNvSpPr>
            <a:spLocks noGrp="1"/>
          </p:cNvSpPr>
          <p:nvPr>
            <p:ph type="sldNum" sz="quarter" idx="5"/>
          </p:nvPr>
        </p:nvSpPr>
        <p:spPr/>
        <p:txBody>
          <a:bodyPr/>
          <a:lstStyle/>
          <a:p>
            <a:fld id="{7DC8D554-20BD-45E3-8F8F-C854CD9EEC52}" type="slidenum">
              <a:rPr lang="en-AU" smtClean="0"/>
              <a:pPr/>
              <a:t>6</a:t>
            </a:fld>
            <a:endParaRPr lang="en-AU" dirty="0"/>
          </a:p>
        </p:txBody>
      </p:sp>
      <p:sp>
        <p:nvSpPr>
          <p:cNvPr id="7" name="Slide Image Placeholder 6">
            <a:extLst>
              <a:ext uri="{FF2B5EF4-FFF2-40B4-BE49-F238E27FC236}">
                <a16:creationId xmlns:a16="http://schemas.microsoft.com/office/drawing/2014/main" id="{7882C7AE-1A5E-44FB-AA33-6B84F8096A0B}"/>
              </a:ext>
            </a:extLst>
          </p:cNvPr>
          <p:cNvSpPr>
            <a:spLocks noGrp="1" noRot="1" noChangeAspect="1"/>
          </p:cNvSpPr>
          <p:nvPr>
            <p:ph type="sldImg"/>
          </p:nvPr>
        </p:nvSpPr>
        <p:spPr/>
      </p:sp>
    </p:spTree>
    <p:extLst>
      <p:ext uri="{BB962C8B-B14F-4D97-AF65-F5344CB8AC3E}">
        <p14:creationId xmlns:p14="http://schemas.microsoft.com/office/powerpoint/2010/main" val="31426527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60</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23709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AU" dirty="0"/>
              <a:t>The basis of fractional understanding is that fractions are a </a:t>
            </a:r>
            <a:r>
              <a:rPr lang="en-AU" b="1" dirty="0"/>
              <a:t>part of a whole</a:t>
            </a:r>
            <a:r>
              <a:rPr lang="en-AU" dirty="0"/>
              <a:t>. Jorgensen and Dole (2011) define this as ‘when one whole thing is split into equal parts, each part is a fraction in relation to the original whole’.</a:t>
            </a:r>
          </a:p>
          <a:p>
            <a:pPr lvl="0"/>
            <a:endParaRPr lang="en-US" dirty="0"/>
          </a:p>
          <a:p>
            <a:pPr lvl="0"/>
            <a:r>
              <a:rPr lang="en-US" b="1" dirty="0"/>
              <a:t>R</a:t>
            </a:r>
            <a:r>
              <a:rPr lang="en-AU" b="1" dirty="0"/>
              <a:t>eference: </a:t>
            </a:r>
            <a:r>
              <a:rPr lang="en-US" dirty="0"/>
              <a:t>Jorgensen, R &amp; Dole, S 2011, </a:t>
            </a:r>
            <a:r>
              <a:rPr lang="en-US" i="1" dirty="0"/>
              <a:t>Teaching Mathematics in Primary Schools</a:t>
            </a:r>
            <a:r>
              <a:rPr lang="en-US" dirty="0"/>
              <a:t>, 2nd edn, </a:t>
            </a:r>
            <a:r>
              <a:rPr lang="en-AU" dirty="0"/>
              <a:t>Allen &amp; Unwin Academic, Crows Nest, NSW.</a:t>
            </a:r>
            <a:endParaRPr lang="en-US" dirty="0"/>
          </a:p>
          <a:p>
            <a:endParaRPr lang="en-AU" dirty="0"/>
          </a:p>
        </p:txBody>
      </p:sp>
      <p:sp>
        <p:nvSpPr>
          <p:cNvPr id="4" name="Slide Number Placeholder 3"/>
          <p:cNvSpPr>
            <a:spLocks noGrp="1"/>
          </p:cNvSpPr>
          <p:nvPr>
            <p:ph type="sldNum" sz="quarter" idx="10"/>
          </p:nvPr>
        </p:nvSpPr>
        <p:spPr/>
        <p:txBody>
          <a:bodyPr/>
          <a:lstStyle/>
          <a:p>
            <a:fld id="{7DC8D554-20BD-45E3-8F8F-C854CD9EEC52}" type="slidenum">
              <a:rPr lang="en-AU" smtClean="0"/>
              <a:pPr/>
              <a:t>7</a:t>
            </a:fld>
            <a:endParaRPr lang="en-AU" dirty="0"/>
          </a:p>
        </p:txBody>
      </p:sp>
      <p:sp>
        <p:nvSpPr>
          <p:cNvPr id="10" name="Slide Image Placeholder 9">
            <a:extLst>
              <a:ext uri="{FF2B5EF4-FFF2-40B4-BE49-F238E27FC236}">
                <a16:creationId xmlns:a16="http://schemas.microsoft.com/office/drawing/2014/main" id="{25F0005F-4B03-49FE-99EE-2A57B75032E3}"/>
              </a:ext>
            </a:extLst>
          </p:cNvPr>
          <p:cNvSpPr>
            <a:spLocks noGrp="1" noRot="1" noChangeAspect="1"/>
          </p:cNvSpPr>
          <p:nvPr>
            <p:ph type="sldImg"/>
          </p:nvPr>
        </p:nvSpPr>
        <p:spPr/>
      </p:sp>
    </p:spTree>
    <p:extLst>
      <p:ext uri="{BB962C8B-B14F-4D97-AF65-F5344CB8AC3E}">
        <p14:creationId xmlns:p14="http://schemas.microsoft.com/office/powerpoint/2010/main" val="2057662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 key concepts underpin fractional thinking within this overarching idea of fractions as part of a whole.</a:t>
            </a:r>
          </a:p>
          <a:p>
            <a:pPr marL="0" indent="0" algn="l">
              <a:spcBef>
                <a:spcPts val="600"/>
              </a:spcBef>
            </a:pPr>
            <a:r>
              <a:rPr lang="en-US" sz="1200" b="1" dirty="0"/>
              <a:t>Key concept 1: </a:t>
            </a:r>
            <a:r>
              <a:rPr lang="en-US" sz="1200" dirty="0"/>
              <a:t>Objects, collections or quantities can be partitioned into equal-sized parts or ‘shares’ to create fractions.</a:t>
            </a:r>
          </a:p>
          <a:p>
            <a:pPr marL="0" indent="0" algn="l">
              <a:spcBef>
                <a:spcPts val="600"/>
              </a:spcBef>
            </a:pPr>
            <a:r>
              <a:rPr lang="en-US" sz="1200" b="1" kern="0" dirty="0"/>
              <a:t>Key concept 2: </a:t>
            </a:r>
            <a:r>
              <a:rPr lang="en-US" sz="1200" kern="0" dirty="0"/>
              <a:t>Different strategies can be used to partition the whole into a given fraction, as long as the amount or size of the parts is the same.</a:t>
            </a:r>
            <a:endParaRPr lang="en-AU" sz="1200" kern="0" dirty="0"/>
          </a:p>
          <a:p>
            <a:pPr marL="0" indent="0" algn="l">
              <a:spcBef>
                <a:spcPts val="600"/>
              </a:spcBef>
            </a:pPr>
            <a:r>
              <a:rPr lang="en-US" sz="1200" b="1" kern="0" dirty="0"/>
              <a:t>Key concept 3: </a:t>
            </a:r>
            <a:r>
              <a:rPr lang="en-AU" sz="1200" kern="0" dirty="0"/>
              <a:t>The more parts a whole is partitioned into, the smaller the size of each part</a:t>
            </a:r>
            <a:r>
              <a:rPr lang="en-US" sz="1200" kern="0" dirty="0"/>
              <a:t>. </a:t>
            </a:r>
          </a:p>
          <a:p>
            <a:pPr marL="0" indent="0" algn="l">
              <a:spcBef>
                <a:spcPts val="600"/>
              </a:spcBef>
            </a:pPr>
            <a:r>
              <a:rPr lang="en-US" sz="1200" b="1" kern="0" dirty="0"/>
              <a:t>Key concept 4: </a:t>
            </a:r>
            <a:r>
              <a:rPr lang="en-AU" sz="1200" kern="0" dirty="0"/>
              <a:t>Fraction words and symbols describe the relationship between the part/s and the whole</a:t>
            </a:r>
            <a:r>
              <a:rPr lang="en-US" sz="1200" kern="0" dirty="0"/>
              <a:t>.</a:t>
            </a:r>
          </a:p>
          <a:p>
            <a:pPr marL="0" indent="0" algn="l">
              <a:spcBef>
                <a:spcPts val="600"/>
              </a:spcBef>
            </a:pPr>
            <a:r>
              <a:rPr lang="en-US" sz="1200" kern="0" dirty="0"/>
              <a:t>We will explore each of these key concepts in greater detail throughout this unit before considering how to further extend student thinking of fractions as part of a whole.</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8</a:t>
            </a:fld>
            <a:endParaRPr lang="en-AU" dirty="0"/>
          </a:p>
        </p:txBody>
      </p:sp>
    </p:spTree>
    <p:extLst>
      <p:ext uri="{BB962C8B-B14F-4D97-AF65-F5344CB8AC3E}">
        <p14:creationId xmlns:p14="http://schemas.microsoft.com/office/powerpoint/2010/main" val="2288599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first key concept is that objects, collections or quantities can be partitioned into equal-sized parts or ‘shares’ to create fractions.</a:t>
            </a:r>
          </a:p>
          <a:p>
            <a:endParaRPr lang="en-AU" dirty="0"/>
          </a:p>
        </p:txBody>
      </p:sp>
      <p:sp>
        <p:nvSpPr>
          <p:cNvPr id="4" name="Slide Number Placeholder 3"/>
          <p:cNvSpPr>
            <a:spLocks noGrp="1"/>
          </p:cNvSpPr>
          <p:nvPr>
            <p:ph type="sldNum" sz="quarter" idx="10"/>
          </p:nvPr>
        </p:nvSpPr>
        <p:spPr/>
        <p:txBody>
          <a:bodyPr/>
          <a:lstStyle/>
          <a:p>
            <a:fld id="{7DC8D554-20BD-45E3-8F8F-C854CD9EEC52}" type="slidenum">
              <a:rPr lang="en-AU" smtClean="0"/>
              <a:pPr/>
              <a:t>9</a:t>
            </a:fld>
            <a:endParaRPr lang="en-AU" dirty="0"/>
          </a:p>
        </p:txBody>
      </p:sp>
      <p:sp>
        <p:nvSpPr>
          <p:cNvPr id="7" name="Slide Image Placeholder 6">
            <a:extLst>
              <a:ext uri="{FF2B5EF4-FFF2-40B4-BE49-F238E27FC236}">
                <a16:creationId xmlns:a16="http://schemas.microsoft.com/office/drawing/2014/main" id="{81DBA059-477F-4682-ADD9-6AAC281A5106}"/>
              </a:ext>
            </a:extLst>
          </p:cNvPr>
          <p:cNvSpPr>
            <a:spLocks noGrp="1" noRot="1" noChangeAspect="1"/>
          </p:cNvSpPr>
          <p:nvPr>
            <p:ph type="sldImg"/>
          </p:nvPr>
        </p:nvSpPr>
        <p:spPr/>
      </p:sp>
    </p:spTree>
    <p:extLst>
      <p:ext uri="{BB962C8B-B14F-4D97-AF65-F5344CB8AC3E}">
        <p14:creationId xmlns:p14="http://schemas.microsoft.com/office/powerpoint/2010/main" val="782877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hyperlink" Target="http://www.youtube.com/user/TheQCAA" TargetMode="External"/><Relationship Id="rId13"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4.jpg"/><Relationship Id="rId12" Type="http://schemas.openxmlformats.org/officeDocument/2006/relationships/hyperlink" Target="http://www.facebook.com/qcaa.qld.edu.au" TargetMode="External"/><Relationship Id="rId2" Type="http://schemas.openxmlformats.org/officeDocument/2006/relationships/hyperlink" Target="https://www.instagram.com/myqce/" TargetMode="External"/><Relationship Id="rId1" Type="http://schemas.openxmlformats.org/officeDocument/2006/relationships/slideMaster" Target="../slideMasters/slideMaster1.xml"/><Relationship Id="rId6" Type="http://schemas.openxmlformats.org/officeDocument/2006/relationships/hyperlink" Target="http://www.pinterest.com/QCAA_edu" TargetMode="External"/><Relationship Id="rId11" Type="http://schemas.openxmlformats.org/officeDocument/2006/relationships/image" Target="../media/image6.jpg"/><Relationship Id="rId5" Type="http://schemas.openxmlformats.org/officeDocument/2006/relationships/image" Target="../media/image3.jpg"/><Relationship Id="rId10" Type="http://schemas.openxmlformats.org/officeDocument/2006/relationships/hyperlink" Target="https://twitter.com/QCAA_edu" TargetMode="External"/><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5.jp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www.qcaa.qld.edu.au/copyright" TargetMode="External"/><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www.youtube.com/user/TheQCAA" TargetMode="External"/><Relationship Id="rId13"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4.jpg"/><Relationship Id="rId12" Type="http://schemas.openxmlformats.org/officeDocument/2006/relationships/hyperlink" Target="http://www.facebook.com/qcaa.qld.edu.au" TargetMode="External"/><Relationship Id="rId2" Type="http://schemas.openxmlformats.org/officeDocument/2006/relationships/hyperlink" Target="https://www.instagram.com/myqce/" TargetMode="External"/><Relationship Id="rId1" Type="http://schemas.openxmlformats.org/officeDocument/2006/relationships/slideMaster" Target="../slideMasters/slideMaster3.xml"/><Relationship Id="rId6" Type="http://schemas.openxmlformats.org/officeDocument/2006/relationships/hyperlink" Target="http://www.pinterest.com/QCAA_edu" TargetMode="External"/><Relationship Id="rId11" Type="http://schemas.openxmlformats.org/officeDocument/2006/relationships/image" Target="../media/image6.jpg"/><Relationship Id="rId5" Type="http://schemas.openxmlformats.org/officeDocument/2006/relationships/image" Target="../media/image3.jpg"/><Relationship Id="rId10" Type="http://schemas.openxmlformats.org/officeDocument/2006/relationships/hyperlink" Target="https://twitter.com/QCAA_edu" TargetMode="External"/><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5.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idx="1"/>
          </p:nvPr>
        </p:nvSpPr>
        <p:spPr>
          <a:xfrm>
            <a:off x="323850" y="986400"/>
            <a:ext cx="8485188" cy="5040000"/>
          </a:xfrm>
        </p:spPr>
        <p:txBody>
          <a:bodyPr/>
          <a:lstStyle>
            <a:lvl1pPr>
              <a:defRPr>
                <a:solidFill>
                  <a:schemeClr val="tx2"/>
                </a:solidFill>
              </a:defRPr>
            </a:lvl1pPr>
            <a:lvl2pPr marL="360000" marR="0" indent="-360000" algn="l" defTabSz="914400" rtl="0" eaLnBrk="0" fontAlgn="base" latinLnBrk="0" hangingPunct="0">
              <a:lnSpc>
                <a:spcPct val="100000"/>
              </a:lnSpc>
              <a:spcBef>
                <a:spcPts val="600"/>
              </a:spcBef>
              <a:spcAft>
                <a:spcPct val="0"/>
              </a:spcAft>
              <a:buClrTx/>
              <a:buSzTx/>
              <a:buFontTx/>
              <a:buChar char="•"/>
              <a:tabLst/>
              <a:defRPr>
                <a:solidFill>
                  <a:schemeClr val="tx2"/>
                </a:solidFill>
              </a:defRPr>
            </a:lvl2pPr>
            <a:lvl3pPr marL="756000" indent="-396000">
              <a:defRPr>
                <a:solidFill>
                  <a:schemeClr val="tx2"/>
                </a:solidFill>
              </a:defRPr>
            </a:lvl3pPr>
            <a:lvl4pPr marL="1044000" indent="-288000" algn="l">
              <a:spcBef>
                <a:spcPts val="600"/>
              </a:spcBef>
              <a:buSzPct val="75000"/>
              <a:buFont typeface="Wingdings" pitchFamily="2" charset="2"/>
              <a:buChar char="§"/>
              <a:defRPr>
                <a:solidFill>
                  <a:schemeClr val="tx2"/>
                </a:solidFill>
              </a:defRPr>
            </a:lvl4pPr>
            <a:lvl5pPr marL="1368000" indent="-324000">
              <a:spcBef>
                <a:spcPts val="600"/>
              </a:spcBef>
              <a:defRPr sz="28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1245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grpSp>
        <p:nvGrpSpPr>
          <p:cNvPr id="3" name="Group 2"/>
          <p:cNvGrpSpPr/>
          <p:nvPr/>
        </p:nvGrpSpPr>
        <p:grpSpPr>
          <a:xfrm>
            <a:off x="6614784" y="3590400"/>
            <a:ext cx="1946367" cy="1511343"/>
            <a:chOff x="6542776" y="3438000"/>
            <a:chExt cx="1946367" cy="1511343"/>
          </a:xfrm>
        </p:grpSpPr>
        <p:sp>
          <p:nvSpPr>
            <p:cNvPr id="4" name="Instagram - text">
              <a:extLst>
                <a:ext uri="{FF2B5EF4-FFF2-40B4-BE49-F238E27FC236}">
                  <a16:creationId xmlns:a16="http://schemas.microsoft.com/office/drawing/2014/main" id="{D27D836E-15A8-4772-8128-65F52F6C383B}"/>
                </a:ext>
              </a:extLst>
            </p:cNvPr>
            <p:cNvSpPr/>
            <p:nvPr/>
          </p:nvSpPr>
          <p:spPr>
            <a:xfrm>
              <a:off x="6542776" y="4653979"/>
              <a:ext cx="1946367" cy="261610"/>
            </a:xfrm>
            <a:prstGeom prst="rect">
              <a:avLst/>
            </a:prstGeom>
          </p:spPr>
          <p:txBody>
            <a:bodyPr wrap="none">
              <a:spAutoFit/>
            </a:bodyPr>
            <a:lstStyle/>
            <a:p>
              <a:pPr algn="ctr"/>
              <a:r>
                <a:rPr lang="en-AU" sz="1100" dirty="0"/>
                <a:t>www.instagram.com/myqce/</a:t>
              </a:r>
            </a:p>
          </p:txBody>
        </p:sp>
        <p:sp>
          <p:nvSpPr>
            <p:cNvPr id="5" name="Instagram link">
              <a:hlinkClick r:id="rId2"/>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6" name="Instagram - logo">
              <a:extLst>
                <a:ext uri="{FF2B5EF4-FFF2-40B4-BE49-F238E27FC236}">
                  <a16:creationId xmlns:a16="http://schemas.microsoft.com/office/drawing/2014/main" id="{A06ACFA9-D911-47CF-8122-E03C2B3E572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44459" y="3438000"/>
              <a:ext cx="1143000" cy="1143000"/>
            </a:xfrm>
            <a:prstGeom prst="rect">
              <a:avLst/>
            </a:prstGeom>
          </p:spPr>
        </p:pic>
      </p:grpSp>
      <p:grpSp>
        <p:nvGrpSpPr>
          <p:cNvPr id="27" name="Group 26"/>
          <p:cNvGrpSpPr/>
          <p:nvPr/>
        </p:nvGrpSpPr>
        <p:grpSpPr>
          <a:xfrm>
            <a:off x="3158657" y="3590400"/>
            <a:ext cx="3093612" cy="1647184"/>
            <a:chOff x="3158657" y="3590400"/>
            <a:chExt cx="3093612" cy="1647184"/>
          </a:xfrm>
        </p:grpSpPr>
        <p:sp>
          <p:nvSpPr>
            <p:cNvPr id="7" name="Linkedin - text">
              <a:extLst>
                <a:ext uri="{FF2B5EF4-FFF2-40B4-BE49-F238E27FC236}">
                  <a16:creationId xmlns:a16="http://schemas.microsoft.com/office/drawing/2014/main" id="{D606F298-32EA-43F7-A9CD-DFF16F80932D}"/>
                </a:ext>
              </a:extLst>
            </p:cNvPr>
            <p:cNvSpPr/>
            <p:nvPr userDrawn="1"/>
          </p:nvSpPr>
          <p:spPr>
            <a:xfrm>
              <a:off x="3158657" y="4806379"/>
              <a:ext cx="3093612" cy="430887"/>
            </a:xfrm>
            <a:prstGeom prst="rect">
              <a:avLst/>
            </a:prstGeom>
          </p:spPr>
          <p:txBody>
            <a:bodyPr wrap="square">
              <a:spAutoFit/>
            </a:bodyPr>
            <a:lstStyle/>
            <a:p>
              <a:pPr algn="ctr"/>
              <a:r>
                <a:rPr lang="en-AU" sz="1100" dirty="0"/>
                <a:t>www.linkedin.com/company/queensland-curriculum-and-assessment-authority</a:t>
              </a:r>
            </a:p>
          </p:txBody>
        </p:sp>
        <p:sp>
          <p:nvSpPr>
            <p:cNvPr id="9" name="Linkedin link">
              <a:hlinkClick r:id="rId4"/>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10" name="Linkedin - logo">
              <a:extLst>
                <a:ext uri="{FF2B5EF4-FFF2-40B4-BE49-F238E27FC236}">
                  <a16:creationId xmlns:a16="http://schemas.microsoft.com/office/drawing/2014/main" id="{3D520971-EFA9-4153-9ECD-B10F76C8C66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33963" y="3590400"/>
              <a:ext cx="1143000" cy="1143000"/>
            </a:xfrm>
            <a:prstGeom prst="rect">
              <a:avLst/>
            </a:prstGeom>
          </p:spPr>
        </p:pic>
      </p:grpSp>
      <p:grpSp>
        <p:nvGrpSpPr>
          <p:cNvPr id="11" name="Group 10"/>
          <p:cNvGrpSpPr/>
          <p:nvPr/>
        </p:nvGrpSpPr>
        <p:grpSpPr>
          <a:xfrm>
            <a:off x="627845" y="3590400"/>
            <a:ext cx="2129109" cy="1511343"/>
            <a:chOff x="555837" y="3438000"/>
            <a:chExt cx="2129109" cy="1511343"/>
          </a:xfrm>
        </p:grpSpPr>
        <p:sp>
          <p:nvSpPr>
            <p:cNvPr id="12" name="Pinterest - text">
              <a:extLst>
                <a:ext uri="{FF2B5EF4-FFF2-40B4-BE49-F238E27FC236}">
                  <a16:creationId xmlns:a16="http://schemas.microsoft.com/office/drawing/2014/main" id="{AE50DBBF-1044-4B15-8589-9E83DD6D752C}"/>
                </a:ext>
              </a:extLst>
            </p:cNvPr>
            <p:cNvSpPr/>
            <p:nvPr/>
          </p:nvSpPr>
          <p:spPr>
            <a:xfrm>
              <a:off x="555837" y="4653979"/>
              <a:ext cx="2129109" cy="261610"/>
            </a:xfrm>
            <a:prstGeom prst="rect">
              <a:avLst/>
            </a:prstGeom>
          </p:spPr>
          <p:txBody>
            <a:bodyPr wrap="none">
              <a:spAutoFit/>
            </a:bodyPr>
            <a:lstStyle/>
            <a:p>
              <a:pPr algn="ctr"/>
              <a:r>
                <a:rPr lang="en-AU" sz="1100" dirty="0"/>
                <a:t>www.pinterest.com/QCAA_edu</a:t>
              </a:r>
              <a:endParaRPr lang="en-AU" sz="1050" dirty="0"/>
            </a:p>
          </p:txBody>
        </p:sp>
        <p:sp>
          <p:nvSpPr>
            <p:cNvPr id="13" name="Pinterest link">
              <a:hlinkClick r:id="rId6"/>
            </p:cNvPr>
            <p:cNvSpPr/>
            <p:nvPr/>
          </p:nvSpPr>
          <p:spPr bwMode="auto">
            <a:xfrm>
              <a:off x="581025" y="4661638"/>
              <a:ext cx="205740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14" name="Pinterest - logo">
              <a:extLst>
                <a:ext uri="{FF2B5EF4-FFF2-40B4-BE49-F238E27FC236}">
                  <a16:creationId xmlns:a16="http://schemas.microsoft.com/office/drawing/2014/main" id="{F42181F0-C778-452C-98CB-A7D55B241C8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48891" y="3438000"/>
              <a:ext cx="1143000" cy="1143000"/>
            </a:xfrm>
            <a:prstGeom prst="rect">
              <a:avLst/>
            </a:prstGeom>
          </p:spPr>
        </p:pic>
      </p:grpSp>
      <p:grpSp>
        <p:nvGrpSpPr>
          <p:cNvPr id="15" name="Group 14"/>
          <p:cNvGrpSpPr/>
          <p:nvPr/>
        </p:nvGrpSpPr>
        <p:grpSpPr>
          <a:xfrm>
            <a:off x="6421622" y="1689378"/>
            <a:ext cx="2332690" cy="1508531"/>
            <a:chOff x="6349614" y="1536978"/>
            <a:chExt cx="2332690" cy="1508531"/>
          </a:xfrm>
        </p:grpSpPr>
        <p:sp>
          <p:nvSpPr>
            <p:cNvPr id="16" name="Youtube - text">
              <a:extLst>
                <a:ext uri="{FF2B5EF4-FFF2-40B4-BE49-F238E27FC236}">
                  <a16:creationId xmlns:a16="http://schemas.microsoft.com/office/drawing/2014/main" id="{60F04598-CE2F-4DD1-8B08-4ACFC1488AD5}"/>
                </a:ext>
              </a:extLst>
            </p:cNvPr>
            <p:cNvSpPr/>
            <p:nvPr/>
          </p:nvSpPr>
          <p:spPr>
            <a:xfrm>
              <a:off x="6349614" y="2757804"/>
              <a:ext cx="2332690" cy="261610"/>
            </a:xfrm>
            <a:prstGeom prst="rect">
              <a:avLst/>
            </a:prstGeom>
          </p:spPr>
          <p:txBody>
            <a:bodyPr wrap="none">
              <a:spAutoFit/>
            </a:bodyPr>
            <a:lstStyle/>
            <a:p>
              <a:pPr algn="ctr"/>
              <a:r>
                <a:rPr lang="en-AU" sz="1100" dirty="0"/>
                <a:t>www.youtube.com/user/TheQCAA</a:t>
              </a:r>
              <a:endParaRPr lang="en-AU" sz="1050" dirty="0"/>
            </a:p>
          </p:txBody>
        </p:sp>
        <p:sp>
          <p:nvSpPr>
            <p:cNvPr id="17" name="Youtube link">
              <a:hlinkClick r:id="rId8"/>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18" name="Youtube - logo">
              <a:extLst>
                <a:ext uri="{FF2B5EF4-FFF2-40B4-BE49-F238E27FC236}">
                  <a16:creationId xmlns:a16="http://schemas.microsoft.com/office/drawing/2014/main" id="{1F00F49D-E24A-425B-8720-153E37A50B90}"/>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944459" y="1536978"/>
              <a:ext cx="1143000" cy="1143000"/>
            </a:xfrm>
            <a:prstGeom prst="rect">
              <a:avLst/>
            </a:prstGeom>
          </p:spPr>
        </p:pic>
      </p:grpSp>
      <p:grpSp>
        <p:nvGrpSpPr>
          <p:cNvPr id="19" name="Group 18"/>
          <p:cNvGrpSpPr/>
          <p:nvPr/>
        </p:nvGrpSpPr>
        <p:grpSpPr>
          <a:xfrm>
            <a:off x="3896588" y="1689378"/>
            <a:ext cx="1617751" cy="1508531"/>
            <a:chOff x="3824580" y="1536978"/>
            <a:chExt cx="1617751" cy="1508531"/>
          </a:xfrm>
        </p:grpSpPr>
        <p:sp>
          <p:nvSpPr>
            <p:cNvPr id="20" name="Twitter - text">
              <a:extLst>
                <a:ext uri="{FF2B5EF4-FFF2-40B4-BE49-F238E27FC236}">
                  <a16:creationId xmlns:a16="http://schemas.microsoft.com/office/drawing/2014/main" id="{2D0191AD-91D3-40B6-A7DC-34619847EA20}"/>
                </a:ext>
              </a:extLst>
            </p:cNvPr>
            <p:cNvSpPr/>
            <p:nvPr/>
          </p:nvSpPr>
          <p:spPr>
            <a:xfrm>
              <a:off x="3824580" y="2757804"/>
              <a:ext cx="1617751" cy="261610"/>
            </a:xfrm>
            <a:prstGeom prst="rect">
              <a:avLst/>
            </a:prstGeom>
          </p:spPr>
          <p:txBody>
            <a:bodyPr wrap="none">
              <a:spAutoFit/>
            </a:bodyPr>
            <a:lstStyle/>
            <a:p>
              <a:pPr algn="ctr"/>
              <a:r>
                <a:rPr lang="en-AU" sz="1100" dirty="0"/>
                <a:t>twitter.com/QCAA_edu</a:t>
              </a:r>
              <a:endParaRPr lang="en-AU" sz="1050" dirty="0"/>
            </a:p>
          </p:txBody>
        </p:sp>
        <p:sp>
          <p:nvSpPr>
            <p:cNvPr id="21" name="Twitter link">
              <a:hlinkClick r:id="rId10"/>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22" name="Twitter - logo">
              <a:extLst>
                <a:ext uri="{FF2B5EF4-FFF2-40B4-BE49-F238E27FC236}">
                  <a16:creationId xmlns:a16="http://schemas.microsoft.com/office/drawing/2014/main" id="{4478A1FA-D000-4D16-81F1-812F5EF755FB}"/>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4061955" y="1536978"/>
              <a:ext cx="1143000" cy="1143000"/>
            </a:xfrm>
            <a:prstGeom prst="rect">
              <a:avLst/>
            </a:prstGeom>
          </p:spPr>
        </p:pic>
      </p:grpSp>
      <p:grpSp>
        <p:nvGrpSpPr>
          <p:cNvPr id="23" name="Group 22"/>
          <p:cNvGrpSpPr/>
          <p:nvPr/>
        </p:nvGrpSpPr>
        <p:grpSpPr>
          <a:xfrm>
            <a:off x="467544" y="1683840"/>
            <a:ext cx="2449710" cy="1514069"/>
            <a:chOff x="395536" y="1531440"/>
            <a:chExt cx="2449710" cy="1514069"/>
          </a:xfrm>
        </p:grpSpPr>
        <p:sp>
          <p:nvSpPr>
            <p:cNvPr id="24" name="Facebook - text">
              <a:extLst>
                <a:ext uri="{FF2B5EF4-FFF2-40B4-BE49-F238E27FC236}">
                  <a16:creationId xmlns:a16="http://schemas.microsoft.com/office/drawing/2014/main" id="{19FBB3FE-E594-4D29-8C58-C650C4CC9DD3}"/>
                </a:ext>
              </a:extLst>
            </p:cNvPr>
            <p:cNvSpPr/>
            <p:nvPr/>
          </p:nvSpPr>
          <p:spPr>
            <a:xfrm>
              <a:off x="395536" y="2757804"/>
              <a:ext cx="2449710" cy="261610"/>
            </a:xfrm>
            <a:prstGeom prst="rect">
              <a:avLst/>
            </a:prstGeom>
          </p:spPr>
          <p:txBody>
            <a:bodyPr wrap="none">
              <a:spAutoFit/>
            </a:bodyPr>
            <a:lstStyle/>
            <a:p>
              <a:pPr algn="ctr"/>
              <a:r>
                <a:rPr lang="en-AU" sz="1100" dirty="0"/>
                <a:t>www.facebook.com/qcaa.qld.edu.au</a:t>
              </a:r>
            </a:p>
          </p:txBody>
        </p:sp>
        <p:sp>
          <p:nvSpPr>
            <p:cNvPr id="25" name="Facebook link">
              <a:hlinkClick r:id="rId12"/>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26" name="Facebook - logo" descr="\\file01\Data\D_CIS\B_Curriculum_Support\U_Publishing\QCAA\nonweb\Presentations\191291 QCCA Social media slide\Images\Facebook logo\f_Logo_Online_04_2019\Color\PNG\f_logo_RGB-Blue_100.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93549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370" y="3429000"/>
            <a:ext cx="8603779" cy="1728341"/>
          </a:xfrm>
        </p:spPr>
        <p:txBody>
          <a:bodyPr/>
          <a:lstStyle/>
          <a:p>
            <a:r>
              <a:rPr lang="en-US"/>
              <a:t>Click to edit Master title style</a:t>
            </a:r>
            <a:endParaRPr lang="en-AU" dirty="0"/>
          </a:p>
        </p:txBody>
      </p:sp>
      <p:sp>
        <p:nvSpPr>
          <p:cNvPr id="3" name="Subtitle 2"/>
          <p:cNvSpPr>
            <a:spLocks noGrp="1"/>
          </p:cNvSpPr>
          <p:nvPr>
            <p:ph type="subTitle" idx="1"/>
          </p:nvPr>
        </p:nvSpPr>
        <p:spPr>
          <a:xfrm>
            <a:off x="223588" y="5137200"/>
            <a:ext cx="8596561" cy="935956"/>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pic>
        <p:nvPicPr>
          <p:cNvPr id="8" name="Picture 5"/>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3"/>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70000" y="6085291"/>
            <a:ext cx="468631" cy="224029"/>
          </a:xfrm>
          <a:prstGeom prst="rect">
            <a:avLst/>
          </a:prstGeom>
        </p:spPr>
      </p:pic>
    </p:spTree>
    <p:extLst>
      <p:ext uri="{BB962C8B-B14F-4D97-AF65-F5344CB8AC3E}">
        <p14:creationId xmlns:p14="http://schemas.microsoft.com/office/powerpoint/2010/main" val="3010668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a:xfrm>
            <a:off x="323850" y="986400"/>
            <a:ext cx="8485188" cy="5040000"/>
          </a:xfrm>
        </p:spPr>
        <p:txBody>
          <a:bodyPr/>
          <a:lstStyle>
            <a:lvl1pPr>
              <a:defRPr>
                <a:solidFill>
                  <a:schemeClr val="tx2"/>
                </a:solidFill>
              </a:defRPr>
            </a:lvl1pPr>
            <a:lvl2pPr marL="360000" marR="0" indent="-360000" algn="l" defTabSz="914400" rtl="0" eaLnBrk="0" fontAlgn="base" latinLnBrk="0" hangingPunct="0">
              <a:lnSpc>
                <a:spcPct val="100000"/>
              </a:lnSpc>
              <a:spcBef>
                <a:spcPts val="600"/>
              </a:spcBef>
              <a:spcAft>
                <a:spcPct val="0"/>
              </a:spcAft>
              <a:buClrTx/>
              <a:buSzTx/>
              <a:buFontTx/>
              <a:buChar char="•"/>
              <a:tabLst/>
              <a:defRPr>
                <a:solidFill>
                  <a:schemeClr val="tx2"/>
                </a:solidFill>
              </a:defRPr>
            </a:lvl2pPr>
            <a:lvl3pPr marL="756000" indent="-396000">
              <a:defRPr>
                <a:solidFill>
                  <a:schemeClr val="tx2"/>
                </a:solidFill>
              </a:defRPr>
            </a:lvl3pPr>
            <a:lvl4pPr marL="1044000" indent="-288000" algn="l">
              <a:spcBef>
                <a:spcPts val="600"/>
              </a:spcBef>
              <a:buSzPct val="75000"/>
              <a:buFont typeface="Wingdings" pitchFamily="2" charset="2"/>
              <a:buChar char="§"/>
              <a:defRPr>
                <a:solidFill>
                  <a:schemeClr val="tx2"/>
                </a:solidFill>
              </a:defRPr>
            </a:lvl4pPr>
            <a:lvl5pPr marL="1368000" indent="-324000">
              <a:spcBef>
                <a:spcPts val="600"/>
              </a:spcBef>
              <a:defRPr sz="2800">
                <a:solidFill>
                  <a:schemeClr val="tx2"/>
                </a:solidFill>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endParaRPr lang="en-AU" dirty="0"/>
          </a:p>
        </p:txBody>
      </p:sp>
    </p:spTree>
    <p:extLst>
      <p:ext uri="{BB962C8B-B14F-4D97-AF65-F5344CB8AC3E}">
        <p14:creationId xmlns:p14="http://schemas.microsoft.com/office/powerpoint/2010/main" val="214573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ocial media link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grpSp>
        <p:nvGrpSpPr>
          <p:cNvPr id="3" name="Group 2"/>
          <p:cNvGrpSpPr/>
          <p:nvPr userDrawn="1"/>
        </p:nvGrpSpPr>
        <p:grpSpPr>
          <a:xfrm>
            <a:off x="6614784" y="3590400"/>
            <a:ext cx="1946367" cy="1511343"/>
            <a:chOff x="6542776" y="3438000"/>
            <a:chExt cx="1946367" cy="1511343"/>
          </a:xfrm>
        </p:grpSpPr>
        <p:sp>
          <p:nvSpPr>
            <p:cNvPr id="4" name="Instagram - text">
              <a:extLst>
                <a:ext uri="{FF2B5EF4-FFF2-40B4-BE49-F238E27FC236}">
                  <a16:creationId xmlns:a16="http://schemas.microsoft.com/office/drawing/2014/main" id="{D27D836E-15A8-4772-8128-65F52F6C383B}"/>
                </a:ext>
              </a:extLst>
            </p:cNvPr>
            <p:cNvSpPr/>
            <p:nvPr/>
          </p:nvSpPr>
          <p:spPr>
            <a:xfrm>
              <a:off x="6542776" y="4653979"/>
              <a:ext cx="1946367" cy="261610"/>
            </a:xfrm>
            <a:prstGeom prst="rect">
              <a:avLst/>
            </a:prstGeom>
          </p:spPr>
          <p:txBody>
            <a:bodyPr wrap="none">
              <a:spAutoFit/>
            </a:bodyPr>
            <a:lstStyle/>
            <a:p>
              <a:pPr algn="ctr"/>
              <a:r>
                <a:rPr lang="en-AU" sz="1100" dirty="0"/>
                <a:t>www.instagram.com/myqce/</a:t>
              </a:r>
            </a:p>
          </p:txBody>
        </p:sp>
        <p:sp>
          <p:nvSpPr>
            <p:cNvPr id="5" name="Instagram link">
              <a:hlinkClick r:id="rId2"/>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6" name="Instagram - logo">
              <a:extLst>
                <a:ext uri="{FF2B5EF4-FFF2-40B4-BE49-F238E27FC236}">
                  <a16:creationId xmlns:a16="http://schemas.microsoft.com/office/drawing/2014/main" id="{A06ACFA9-D911-47CF-8122-E03C2B3E572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44459" y="3438000"/>
              <a:ext cx="1143000" cy="1143000"/>
            </a:xfrm>
            <a:prstGeom prst="rect">
              <a:avLst/>
            </a:prstGeom>
          </p:spPr>
        </p:pic>
      </p:grpSp>
      <p:grpSp>
        <p:nvGrpSpPr>
          <p:cNvPr id="27" name="Group 26"/>
          <p:cNvGrpSpPr/>
          <p:nvPr userDrawn="1"/>
        </p:nvGrpSpPr>
        <p:grpSpPr>
          <a:xfrm>
            <a:off x="3158657" y="3590400"/>
            <a:ext cx="3093612" cy="1647184"/>
            <a:chOff x="3158657" y="3590400"/>
            <a:chExt cx="3093612" cy="1647184"/>
          </a:xfrm>
        </p:grpSpPr>
        <p:sp>
          <p:nvSpPr>
            <p:cNvPr id="7" name="Linkedin - text">
              <a:extLst>
                <a:ext uri="{FF2B5EF4-FFF2-40B4-BE49-F238E27FC236}">
                  <a16:creationId xmlns:a16="http://schemas.microsoft.com/office/drawing/2014/main" id="{D606F298-32EA-43F7-A9CD-DFF16F80932D}"/>
                </a:ext>
              </a:extLst>
            </p:cNvPr>
            <p:cNvSpPr/>
            <p:nvPr userDrawn="1"/>
          </p:nvSpPr>
          <p:spPr>
            <a:xfrm>
              <a:off x="3158657" y="4806379"/>
              <a:ext cx="3093612" cy="430887"/>
            </a:xfrm>
            <a:prstGeom prst="rect">
              <a:avLst/>
            </a:prstGeom>
          </p:spPr>
          <p:txBody>
            <a:bodyPr wrap="square">
              <a:spAutoFit/>
            </a:bodyPr>
            <a:lstStyle/>
            <a:p>
              <a:pPr algn="ctr"/>
              <a:r>
                <a:rPr lang="en-AU" sz="1100" dirty="0"/>
                <a:t>www.linkedin.com/company/queensland-curriculum-and-assessment-authority</a:t>
              </a:r>
            </a:p>
          </p:txBody>
        </p:sp>
        <p:sp>
          <p:nvSpPr>
            <p:cNvPr id="9" name="Linkedin link">
              <a:hlinkClick r:id="rId4"/>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10" name="Linkedin - logo">
              <a:extLst>
                <a:ext uri="{FF2B5EF4-FFF2-40B4-BE49-F238E27FC236}">
                  <a16:creationId xmlns:a16="http://schemas.microsoft.com/office/drawing/2014/main" id="{3D520971-EFA9-4153-9ECD-B10F76C8C66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33963" y="3590400"/>
              <a:ext cx="1143000" cy="1143000"/>
            </a:xfrm>
            <a:prstGeom prst="rect">
              <a:avLst/>
            </a:prstGeom>
          </p:spPr>
        </p:pic>
      </p:grpSp>
      <p:grpSp>
        <p:nvGrpSpPr>
          <p:cNvPr id="11" name="Group 10"/>
          <p:cNvGrpSpPr/>
          <p:nvPr userDrawn="1"/>
        </p:nvGrpSpPr>
        <p:grpSpPr>
          <a:xfrm>
            <a:off x="627845" y="3590400"/>
            <a:ext cx="2129109" cy="1511343"/>
            <a:chOff x="555837" y="3438000"/>
            <a:chExt cx="2129109" cy="1511343"/>
          </a:xfrm>
        </p:grpSpPr>
        <p:sp>
          <p:nvSpPr>
            <p:cNvPr id="12" name="Pinterest - text">
              <a:extLst>
                <a:ext uri="{FF2B5EF4-FFF2-40B4-BE49-F238E27FC236}">
                  <a16:creationId xmlns:a16="http://schemas.microsoft.com/office/drawing/2014/main" id="{AE50DBBF-1044-4B15-8589-9E83DD6D752C}"/>
                </a:ext>
              </a:extLst>
            </p:cNvPr>
            <p:cNvSpPr/>
            <p:nvPr/>
          </p:nvSpPr>
          <p:spPr>
            <a:xfrm>
              <a:off x="555837" y="4653979"/>
              <a:ext cx="2129109" cy="261610"/>
            </a:xfrm>
            <a:prstGeom prst="rect">
              <a:avLst/>
            </a:prstGeom>
          </p:spPr>
          <p:txBody>
            <a:bodyPr wrap="none">
              <a:spAutoFit/>
            </a:bodyPr>
            <a:lstStyle/>
            <a:p>
              <a:pPr algn="ctr"/>
              <a:r>
                <a:rPr lang="en-AU" sz="1100" dirty="0"/>
                <a:t>www.pinterest.com/QCAA_edu</a:t>
              </a:r>
              <a:endParaRPr lang="en-AU" sz="1050" dirty="0"/>
            </a:p>
          </p:txBody>
        </p:sp>
        <p:sp>
          <p:nvSpPr>
            <p:cNvPr id="13" name="Pinterest link">
              <a:hlinkClick r:id="rId6"/>
            </p:cNvPr>
            <p:cNvSpPr/>
            <p:nvPr/>
          </p:nvSpPr>
          <p:spPr bwMode="auto">
            <a:xfrm>
              <a:off x="581025" y="4661638"/>
              <a:ext cx="205740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14" name="Pinterest - logo">
              <a:extLst>
                <a:ext uri="{FF2B5EF4-FFF2-40B4-BE49-F238E27FC236}">
                  <a16:creationId xmlns:a16="http://schemas.microsoft.com/office/drawing/2014/main" id="{F42181F0-C778-452C-98CB-A7D55B241C8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48891" y="3438000"/>
              <a:ext cx="1143000" cy="1143000"/>
            </a:xfrm>
            <a:prstGeom prst="rect">
              <a:avLst/>
            </a:prstGeom>
          </p:spPr>
        </p:pic>
      </p:grpSp>
      <p:grpSp>
        <p:nvGrpSpPr>
          <p:cNvPr id="15" name="Group 14"/>
          <p:cNvGrpSpPr/>
          <p:nvPr userDrawn="1"/>
        </p:nvGrpSpPr>
        <p:grpSpPr>
          <a:xfrm>
            <a:off x="6421622" y="1689378"/>
            <a:ext cx="2332690" cy="1508531"/>
            <a:chOff x="6349614" y="1536978"/>
            <a:chExt cx="2332690" cy="1508531"/>
          </a:xfrm>
        </p:grpSpPr>
        <p:sp>
          <p:nvSpPr>
            <p:cNvPr id="16" name="Youtube - text">
              <a:extLst>
                <a:ext uri="{FF2B5EF4-FFF2-40B4-BE49-F238E27FC236}">
                  <a16:creationId xmlns:a16="http://schemas.microsoft.com/office/drawing/2014/main" id="{60F04598-CE2F-4DD1-8B08-4ACFC1488AD5}"/>
                </a:ext>
              </a:extLst>
            </p:cNvPr>
            <p:cNvSpPr/>
            <p:nvPr/>
          </p:nvSpPr>
          <p:spPr>
            <a:xfrm>
              <a:off x="6349614" y="2757804"/>
              <a:ext cx="2332690" cy="261610"/>
            </a:xfrm>
            <a:prstGeom prst="rect">
              <a:avLst/>
            </a:prstGeom>
          </p:spPr>
          <p:txBody>
            <a:bodyPr wrap="none">
              <a:spAutoFit/>
            </a:bodyPr>
            <a:lstStyle/>
            <a:p>
              <a:pPr algn="ctr"/>
              <a:r>
                <a:rPr lang="en-AU" sz="1100" dirty="0"/>
                <a:t>www.youtube.com/user/TheQCAA</a:t>
              </a:r>
              <a:endParaRPr lang="en-AU" sz="1050" dirty="0"/>
            </a:p>
          </p:txBody>
        </p:sp>
        <p:sp>
          <p:nvSpPr>
            <p:cNvPr id="17" name="Youtube link">
              <a:hlinkClick r:id="rId8"/>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18" name="Youtube - logo">
              <a:extLst>
                <a:ext uri="{FF2B5EF4-FFF2-40B4-BE49-F238E27FC236}">
                  <a16:creationId xmlns:a16="http://schemas.microsoft.com/office/drawing/2014/main" id="{1F00F49D-E24A-425B-8720-153E37A50B90}"/>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944459" y="1536978"/>
              <a:ext cx="1143000" cy="1143000"/>
            </a:xfrm>
            <a:prstGeom prst="rect">
              <a:avLst/>
            </a:prstGeom>
          </p:spPr>
        </p:pic>
      </p:grpSp>
      <p:grpSp>
        <p:nvGrpSpPr>
          <p:cNvPr id="19" name="Group 18"/>
          <p:cNvGrpSpPr/>
          <p:nvPr userDrawn="1"/>
        </p:nvGrpSpPr>
        <p:grpSpPr>
          <a:xfrm>
            <a:off x="3896588" y="1689378"/>
            <a:ext cx="1617751" cy="1508531"/>
            <a:chOff x="3824580" y="1536978"/>
            <a:chExt cx="1617751" cy="1508531"/>
          </a:xfrm>
        </p:grpSpPr>
        <p:sp>
          <p:nvSpPr>
            <p:cNvPr id="20" name="Twitter - text">
              <a:extLst>
                <a:ext uri="{FF2B5EF4-FFF2-40B4-BE49-F238E27FC236}">
                  <a16:creationId xmlns:a16="http://schemas.microsoft.com/office/drawing/2014/main" id="{2D0191AD-91D3-40B6-A7DC-34619847EA20}"/>
                </a:ext>
              </a:extLst>
            </p:cNvPr>
            <p:cNvSpPr/>
            <p:nvPr/>
          </p:nvSpPr>
          <p:spPr>
            <a:xfrm>
              <a:off x="3824580" y="2757804"/>
              <a:ext cx="1617751" cy="261610"/>
            </a:xfrm>
            <a:prstGeom prst="rect">
              <a:avLst/>
            </a:prstGeom>
          </p:spPr>
          <p:txBody>
            <a:bodyPr wrap="none">
              <a:spAutoFit/>
            </a:bodyPr>
            <a:lstStyle/>
            <a:p>
              <a:pPr algn="ctr"/>
              <a:r>
                <a:rPr lang="en-AU" sz="1100" dirty="0"/>
                <a:t>twitter.com/QCAA_edu</a:t>
              </a:r>
              <a:endParaRPr lang="en-AU" sz="1050" dirty="0"/>
            </a:p>
          </p:txBody>
        </p:sp>
        <p:sp>
          <p:nvSpPr>
            <p:cNvPr id="21" name="Twitter link">
              <a:hlinkClick r:id="rId10"/>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22" name="Twitter - logo">
              <a:extLst>
                <a:ext uri="{FF2B5EF4-FFF2-40B4-BE49-F238E27FC236}">
                  <a16:creationId xmlns:a16="http://schemas.microsoft.com/office/drawing/2014/main" id="{4478A1FA-D000-4D16-81F1-812F5EF755FB}"/>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4061955" y="1536978"/>
              <a:ext cx="1143000" cy="1143000"/>
            </a:xfrm>
            <a:prstGeom prst="rect">
              <a:avLst/>
            </a:prstGeom>
          </p:spPr>
        </p:pic>
      </p:grpSp>
      <p:grpSp>
        <p:nvGrpSpPr>
          <p:cNvPr id="23" name="Group 22"/>
          <p:cNvGrpSpPr/>
          <p:nvPr userDrawn="1"/>
        </p:nvGrpSpPr>
        <p:grpSpPr>
          <a:xfrm>
            <a:off x="467544" y="1683840"/>
            <a:ext cx="2449710" cy="1514069"/>
            <a:chOff x="395536" y="1531440"/>
            <a:chExt cx="2449710" cy="1514069"/>
          </a:xfrm>
        </p:grpSpPr>
        <p:sp>
          <p:nvSpPr>
            <p:cNvPr id="24" name="Facebook - text">
              <a:extLst>
                <a:ext uri="{FF2B5EF4-FFF2-40B4-BE49-F238E27FC236}">
                  <a16:creationId xmlns:a16="http://schemas.microsoft.com/office/drawing/2014/main" id="{19FBB3FE-E594-4D29-8C58-C650C4CC9DD3}"/>
                </a:ext>
              </a:extLst>
            </p:cNvPr>
            <p:cNvSpPr/>
            <p:nvPr/>
          </p:nvSpPr>
          <p:spPr>
            <a:xfrm>
              <a:off x="395536" y="2757804"/>
              <a:ext cx="2449710" cy="261610"/>
            </a:xfrm>
            <a:prstGeom prst="rect">
              <a:avLst/>
            </a:prstGeom>
          </p:spPr>
          <p:txBody>
            <a:bodyPr wrap="none">
              <a:spAutoFit/>
            </a:bodyPr>
            <a:lstStyle/>
            <a:p>
              <a:pPr algn="ctr"/>
              <a:r>
                <a:rPr lang="en-AU" sz="1100" dirty="0"/>
                <a:t>www.facebook.com/qcaa.qld.edu.au</a:t>
              </a:r>
            </a:p>
          </p:txBody>
        </p:sp>
        <p:sp>
          <p:nvSpPr>
            <p:cNvPr id="25" name="Facebook link">
              <a:hlinkClick r:id="rId12"/>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26" name="Facebook - logo" descr="\\file01\Data\D_CIS\B_Curriculum_Support\U_Publishing\QCAA\nonweb\Presentations\191291 QCCA Social media slide\Images\Facebook logo\f_Logo_Online_04_2019\Color\PNG\f_logo_RGB-Blue_100.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89375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a:xfrm>
            <a:off x="323850" y="986400"/>
            <a:ext cx="8485188" cy="5040000"/>
          </a:xfrm>
        </p:spPr>
        <p:txBody>
          <a:bodyPr/>
          <a:lstStyle>
            <a:lvl1pPr>
              <a:defRPr>
                <a:solidFill>
                  <a:schemeClr val="tx2"/>
                </a:solidFill>
              </a:defRPr>
            </a:lvl1pPr>
            <a:lvl2pPr marL="360000" marR="0" indent="-360000" algn="l" defTabSz="914400" rtl="0" eaLnBrk="0" fontAlgn="base" latinLnBrk="0" hangingPunct="0">
              <a:lnSpc>
                <a:spcPct val="100000"/>
              </a:lnSpc>
              <a:spcBef>
                <a:spcPts val="600"/>
              </a:spcBef>
              <a:spcAft>
                <a:spcPct val="0"/>
              </a:spcAft>
              <a:buClrTx/>
              <a:buSzTx/>
              <a:buFontTx/>
              <a:buChar char="•"/>
              <a:tabLst/>
              <a:defRPr>
                <a:solidFill>
                  <a:schemeClr val="tx2"/>
                </a:solidFill>
              </a:defRPr>
            </a:lvl2pPr>
            <a:lvl3pPr marL="756000" indent="-396000">
              <a:defRPr>
                <a:solidFill>
                  <a:schemeClr val="tx2"/>
                </a:solidFill>
              </a:defRPr>
            </a:lvl3pPr>
            <a:lvl4pPr marL="1044000" indent="-288000" algn="l">
              <a:spcBef>
                <a:spcPts val="600"/>
              </a:spcBef>
              <a:buSzPct val="75000"/>
              <a:buFont typeface="Wingdings" pitchFamily="2" charset="2"/>
              <a:buChar char="§"/>
              <a:defRPr>
                <a:solidFill>
                  <a:schemeClr val="tx2"/>
                </a:solidFill>
              </a:defRPr>
            </a:lvl4pPr>
            <a:lvl5pPr marL="1368000" indent="-324000">
              <a:spcBef>
                <a:spcPts val="600"/>
              </a:spcBef>
              <a:defRPr sz="2800">
                <a:solidFill>
                  <a:schemeClr val="tx2"/>
                </a:solidFill>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endParaRPr lang="en-AU" dirty="0"/>
          </a:p>
        </p:txBody>
      </p:sp>
    </p:spTree>
    <p:extLst>
      <p:ext uri="{BB962C8B-B14F-4D97-AF65-F5344CB8AC3E}">
        <p14:creationId xmlns:p14="http://schemas.microsoft.com/office/powerpoint/2010/main" val="2555689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D8197-FE7E-4BCE-9725-2BF153B2A58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F5F74E2-E354-4DF6-BFDC-B73309F70C37}"/>
              </a:ext>
            </a:extLst>
          </p:cNvPr>
          <p:cNvSpPr>
            <a:spLocks noGrp="1"/>
          </p:cNvSpPr>
          <p:nvPr>
            <p:ph idx="1" hasCustomPrompt="1"/>
          </p:nvPr>
        </p:nvSpPr>
        <p:spPr>
          <a:xfrm>
            <a:off x="323850" y="986400"/>
            <a:ext cx="8485188" cy="5040000"/>
          </a:xfrm>
        </p:spPr>
        <p:txBody>
          <a:bodyPr/>
          <a:lstStyle>
            <a:lvl1pPr>
              <a:defRPr sz="1400">
                <a:solidFill>
                  <a:schemeClr val="tx2"/>
                </a:solidFill>
              </a:defRPr>
            </a:lvl1pPr>
            <a:lvl2pPr marL="360000" marR="0" indent="-360000" algn="l" defTabSz="914400" rtl="0" eaLnBrk="0" fontAlgn="base" latinLnBrk="0" hangingPunct="0">
              <a:lnSpc>
                <a:spcPct val="100000"/>
              </a:lnSpc>
              <a:spcBef>
                <a:spcPts val="600"/>
              </a:spcBef>
              <a:spcAft>
                <a:spcPct val="0"/>
              </a:spcAft>
              <a:buClrTx/>
              <a:buSzTx/>
              <a:buFontTx/>
              <a:buChar char="•"/>
              <a:tabLst/>
              <a:defRPr sz="1400">
                <a:solidFill>
                  <a:schemeClr val="tx2"/>
                </a:solidFill>
              </a:defRPr>
            </a:lvl2pPr>
            <a:lvl3pPr marL="756000" indent="-396000">
              <a:defRPr sz="1400">
                <a:solidFill>
                  <a:schemeClr val="tx2"/>
                </a:solidFill>
              </a:defRPr>
            </a:lvl3pPr>
            <a:lvl4pPr marL="1044000" indent="-288000" algn="l">
              <a:spcBef>
                <a:spcPts val="600"/>
              </a:spcBef>
              <a:buSzPct val="75000"/>
              <a:buFont typeface="Wingdings" pitchFamily="2" charset="2"/>
              <a:buChar char="§"/>
              <a:defRPr sz="1400">
                <a:solidFill>
                  <a:schemeClr val="tx2"/>
                </a:solidFill>
              </a:defRPr>
            </a:lvl4pPr>
            <a:lvl5pPr marL="1368000" indent="-324000">
              <a:spcBef>
                <a:spcPts val="600"/>
              </a:spcBef>
              <a:defRPr sz="1400">
                <a:solidFill>
                  <a:schemeClr val="tx2"/>
                </a:solidFill>
              </a:defRPr>
            </a:lvl5pPr>
          </a:lstStyle>
          <a:p>
            <a:pPr lvl="0"/>
            <a:r>
              <a:rPr lang="en-AU" dirty="0"/>
              <a:t>[Author and first initial], [YEAR], [‘Article title in single quotes, omit if no article title’], [Title of publication/website in italics], [URL or publisher, city, country].</a:t>
            </a:r>
          </a:p>
          <a:p>
            <a:pPr lvl="1"/>
            <a:r>
              <a:rPr lang="en-US" dirty="0"/>
              <a:t>First level</a:t>
            </a:r>
          </a:p>
          <a:p>
            <a:pPr lvl="2"/>
            <a:r>
              <a:rPr lang="en-US" dirty="0"/>
              <a:t>Second level</a:t>
            </a:r>
          </a:p>
          <a:p>
            <a:pPr lvl="3"/>
            <a:r>
              <a:rPr lang="en-US" dirty="0"/>
              <a:t>Third level</a:t>
            </a:r>
          </a:p>
          <a:p>
            <a:pPr lvl="4"/>
            <a:r>
              <a:rPr lang="en-US" dirty="0"/>
              <a:t>Fourth level</a:t>
            </a:r>
            <a:endParaRPr lang="en-AU" dirty="0"/>
          </a:p>
        </p:txBody>
      </p:sp>
    </p:spTree>
    <p:extLst>
      <p:ext uri="{BB962C8B-B14F-4D97-AF65-F5344CB8AC3E}">
        <p14:creationId xmlns:p14="http://schemas.microsoft.com/office/powerpoint/2010/main" val="2908293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sz="half" idx="1"/>
          </p:nvPr>
        </p:nvSpPr>
        <p:spPr>
          <a:xfrm>
            <a:off x="323850" y="986400"/>
            <a:ext cx="4165600" cy="5040000"/>
          </a:xfrm>
        </p:spPr>
        <p:txBody>
          <a:bodyPr/>
          <a:lstStyle>
            <a:lvl1pPr>
              <a:defRPr sz="2800">
                <a:solidFill>
                  <a:schemeClr val="tx2"/>
                </a:solidFill>
              </a:defRPr>
            </a:lvl1pPr>
            <a:lvl2pPr>
              <a:defRPr sz="2400"/>
            </a:lvl2pPr>
            <a:lvl3pPr marL="648000" indent="-288000">
              <a:defRPr sz="2000"/>
            </a:lvl3pPr>
            <a:lvl4pPr marL="936000" indent="-288000">
              <a:spcBef>
                <a:spcPts val="600"/>
              </a:spcBef>
              <a:buFont typeface="Wingdings" panose="05000000000000000000" pitchFamily="2" charset="2"/>
              <a:buChar char="§"/>
              <a:defRPr sz="1800"/>
            </a:lvl4pPr>
            <a:lvl5pPr marL="1224000" indent="-288000">
              <a:spcBef>
                <a:spcPts val="600"/>
              </a:spcBef>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641850" y="986400"/>
            <a:ext cx="4167188" cy="5040000"/>
          </a:xfrm>
        </p:spPr>
        <p:txBody>
          <a:bodyPr/>
          <a:lstStyle>
            <a:lvl1pPr>
              <a:defRPr sz="2800"/>
            </a:lvl1pPr>
            <a:lvl2pPr>
              <a:defRPr sz="2400"/>
            </a:lvl2pPr>
            <a:lvl3pPr marL="648000" indent="-288000">
              <a:defRPr sz="2000"/>
            </a:lvl3pPr>
            <a:lvl4pPr marL="936000" indent="-288000">
              <a:spcBef>
                <a:spcPts val="600"/>
              </a:spcBef>
              <a:buFont typeface="Wingdings" panose="05000000000000000000" pitchFamily="2" charset="2"/>
              <a:buChar char="§"/>
              <a:defRPr sz="1800"/>
            </a:lvl4pPr>
            <a:lvl5pPr marL="1224000" indent="-288000">
              <a:spcBef>
                <a:spcPts val="600"/>
              </a:spcBef>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413425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4000" y="259200"/>
            <a:ext cx="8496000" cy="1143000"/>
          </a:xfrm>
        </p:spPr>
        <p:txBody>
          <a:bodyPr/>
          <a:lstStyle>
            <a:lvl1pPr>
              <a:defRPr/>
            </a:lvl1pPr>
          </a:lstStyle>
          <a:p>
            <a:r>
              <a:rPr lang="en-US"/>
              <a:t>Click to edit Master title style</a:t>
            </a:r>
            <a:endParaRPr lang="en-AU" dirty="0"/>
          </a:p>
        </p:txBody>
      </p:sp>
      <p:sp>
        <p:nvSpPr>
          <p:cNvPr id="3" name="Text Placeholder 2"/>
          <p:cNvSpPr>
            <a:spLocks noGrp="1"/>
          </p:cNvSpPr>
          <p:nvPr>
            <p:ph type="body" idx="1"/>
          </p:nvPr>
        </p:nvSpPr>
        <p:spPr>
          <a:xfrm>
            <a:off x="323850" y="1535113"/>
            <a:ext cx="417353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58812" y="2276870"/>
            <a:ext cx="4138576" cy="3751200"/>
          </a:xfrm>
        </p:spPr>
        <p:txBody>
          <a:bodyPr/>
          <a:lstStyle>
            <a:lvl1pPr>
              <a:defRPr sz="2000">
                <a:solidFill>
                  <a:schemeClr val="tx2"/>
                </a:solidFill>
              </a:defRPr>
            </a:lvl1pPr>
            <a:lvl2pPr marL="288000" indent="-288000">
              <a:defRPr sz="2000"/>
            </a:lvl2pPr>
            <a:lvl3pPr marL="576000" indent="-288000">
              <a:defRPr sz="2000"/>
            </a:lvl3pPr>
            <a:lvl4pPr marL="864000" indent="-288000">
              <a:spcBef>
                <a:spcPts val="600"/>
              </a:spcBef>
              <a:buFont typeface="Wingdings" panose="05000000000000000000" pitchFamily="2" charset="2"/>
              <a:buChar char="§"/>
              <a:defRPr sz="2000"/>
            </a:lvl4pPr>
            <a:lvl5pPr marL="1152000" indent="-288000">
              <a:spcBef>
                <a:spcPts val="600"/>
              </a:spcBef>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p:cNvSpPr>
            <a:spLocks noGrp="1"/>
          </p:cNvSpPr>
          <p:nvPr>
            <p:ph type="body" sz="quarter" idx="3"/>
          </p:nvPr>
        </p:nvSpPr>
        <p:spPr>
          <a:xfrm>
            <a:off x="4645025" y="1535113"/>
            <a:ext cx="417512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80000" y="2276870"/>
            <a:ext cx="4140150" cy="3751200"/>
          </a:xfrm>
        </p:spPr>
        <p:txBody>
          <a:bodyPr/>
          <a:lstStyle>
            <a:lvl1pPr>
              <a:defRPr sz="2000">
                <a:solidFill>
                  <a:schemeClr val="tx2"/>
                </a:solidFill>
              </a:defRPr>
            </a:lvl1pPr>
            <a:lvl2pPr marL="288000" indent="-288000">
              <a:defRPr sz="2000"/>
            </a:lvl2pPr>
            <a:lvl3pPr marL="576000" indent="-288000">
              <a:defRPr sz="2000"/>
            </a:lvl3pPr>
            <a:lvl4pPr marL="864000" indent="-288000">
              <a:spcBef>
                <a:spcPts val="600"/>
              </a:spcBef>
              <a:buFont typeface="Wingdings" panose="05000000000000000000" pitchFamily="2" charset="2"/>
              <a:buChar char="§"/>
              <a:defRPr sz="2000"/>
            </a:lvl4pPr>
            <a:lvl5pPr marL="1152000" indent="-288000">
              <a:spcBef>
                <a:spcPts val="600"/>
              </a:spcBef>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858109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604740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6166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756275"/>
          </a:xfr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marL="1044000" indent="-288000">
              <a:spcBef>
                <a:spcPts val="600"/>
              </a:spcBef>
              <a:buFont typeface="Wingdings" panose="05000000000000000000" pitchFamily="2" charset="2"/>
              <a:buChar char="§"/>
              <a:defRPr sz="2000">
                <a:solidFill>
                  <a:schemeClr val="tx2"/>
                </a:solidFill>
              </a:defRPr>
            </a:lvl4pPr>
            <a:lvl5pPr marL="1332000" indent="-288000">
              <a:spcBef>
                <a:spcPts val="600"/>
              </a:spcBef>
              <a:defRPr sz="20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457200" y="1435101"/>
            <a:ext cx="3008313" cy="4593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43854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AU" noProof="0" dirty="0"/>
          </a:p>
        </p:txBody>
      </p:sp>
      <p:sp>
        <p:nvSpPr>
          <p:cNvPr id="4" name="Text Placeholder 3"/>
          <p:cNvSpPr>
            <a:spLocks noGrp="1"/>
          </p:cNvSpPr>
          <p:nvPr>
            <p:ph type="body" sz="half" idx="2"/>
          </p:nvPr>
        </p:nvSpPr>
        <p:spPr>
          <a:xfrm>
            <a:off x="1792288" y="5367338"/>
            <a:ext cx="5486400" cy="6619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87100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Vertical Text Placeholder 2"/>
          <p:cNvSpPr>
            <a:spLocks noGrp="1"/>
          </p:cNvSpPr>
          <p:nvPr>
            <p:ph type="body" orient="vert" idx="1"/>
          </p:nvPr>
        </p:nvSpPr>
        <p:spPr/>
        <p:txBody>
          <a:bodyPr vert="eaVert"/>
          <a:lstStyle>
            <a:lvl4pPr marL="1116000" indent="-360000">
              <a:spcBef>
                <a:spcPts val="600"/>
              </a:spcBef>
              <a:buSzPct val="80000"/>
              <a:buFont typeface="Wingdings" panose="05000000000000000000" pitchFamily="2" charset="2"/>
              <a:buChar char="§"/>
              <a:defRPr/>
            </a:lvl4pPr>
            <a:lvl5pPr marL="1476000" indent="-360000">
              <a:spcBef>
                <a:spcPts val="600"/>
              </a:spcBef>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006797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260350"/>
            <a:ext cx="2124075" cy="576897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323850" y="260350"/>
            <a:ext cx="6219825" cy="5768975"/>
          </a:xfrm>
        </p:spPr>
        <p:txBody>
          <a:bodyPr vert="eaVert"/>
          <a:lstStyle>
            <a:lvl3pPr marL="792000" indent="-360000">
              <a:defRPr/>
            </a:lvl3pPr>
            <a:lvl4pPr marL="1188000" indent="-360000">
              <a:spcBef>
                <a:spcPts val="600"/>
              </a:spcBef>
              <a:buSzPct val="80000"/>
              <a:buFont typeface="Wingdings" panose="05000000000000000000" pitchFamily="2" charset="2"/>
              <a:buChar char="§"/>
              <a:defRPr/>
            </a:lvl4pPr>
            <a:lvl5pPr marL="1548000" indent="-360000">
              <a:spcBef>
                <a:spcPts val="600"/>
              </a:spcBef>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748103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11.xml"/><Relationship Id="rId4" Type="http://schemas.openxmlformats.org/officeDocument/2006/relationships/image" Target="../media/image9.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5"/>
          <p:cNvPicPr>
            <a:picLocks noChangeAspect="1" noChangeArrowheads="1"/>
          </p:cNvPicPr>
          <p:nvPr/>
        </p:nvPicPr>
        <p:blipFill>
          <a:blip r:embed="rId12" cstate="screen">
            <a:extLst>
              <a:ext uri="{28A0092B-C50C-407E-A947-70E740481C1C}">
                <a14:useLocalDpi xmlns:a14="http://schemas.microsoft.com/office/drawing/2010/main"/>
              </a:ext>
            </a:extLst>
          </a:blip>
          <a:stretch>
            <a:fillRect/>
          </a:stretch>
        </p:blipFill>
        <p:spPr bwMode="auto">
          <a:xfrm>
            <a:off x="0" y="6004800"/>
            <a:ext cx="9144000" cy="809243"/>
          </a:xfrm>
          <a:prstGeom prst="rect">
            <a:avLst/>
          </a:prstGeom>
          <a:noFill/>
          <a:extLst>
            <a:ext uri="{909E8E84-426E-40DD-AFC4-6F175D3DCCD1}">
              <a14:hiddenFill xmlns:a14="http://schemas.microsoft.com/office/drawing/2010/main">
                <a:solidFill>
                  <a:srgbClr val="FFFFFF"/>
                </a:solidFill>
              </a14:hiddenFill>
            </a:ext>
          </a:extLst>
        </p:spPr>
      </p:pic>
      <p:sp>
        <p:nvSpPr>
          <p:cNvPr id="15363" name="Rectangle 13"/>
          <p:cNvSpPr>
            <a:spLocks noGrp="1" noChangeArrowheads="1"/>
          </p:cNvSpPr>
          <p:nvPr>
            <p:ph type="title"/>
          </p:nvPr>
        </p:nvSpPr>
        <p:spPr bwMode="auto">
          <a:xfrm>
            <a:off x="323850" y="260350"/>
            <a:ext cx="849630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title style</a:t>
            </a:r>
            <a:endParaRPr lang="en-AU" dirty="0"/>
          </a:p>
        </p:txBody>
      </p:sp>
      <p:sp>
        <p:nvSpPr>
          <p:cNvPr id="15364" name="Rectangle 14"/>
          <p:cNvSpPr>
            <a:spLocks noGrp="1" noChangeArrowheads="1"/>
          </p:cNvSpPr>
          <p:nvPr>
            <p:ph type="body" idx="1"/>
          </p:nvPr>
        </p:nvSpPr>
        <p:spPr bwMode="auto">
          <a:xfrm>
            <a:off x="323850" y="986400"/>
            <a:ext cx="8485188"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a:t>Click to edit Master text styles</a:t>
            </a:r>
          </a:p>
          <a:p>
            <a:pPr lvl="1"/>
            <a:r>
              <a:rPr lang="en-AU" dirty="0"/>
              <a:t>First level</a:t>
            </a:r>
          </a:p>
          <a:p>
            <a:pPr lvl="2"/>
            <a:r>
              <a:rPr lang="en-AU" dirty="0"/>
              <a:t>Second level</a:t>
            </a:r>
          </a:p>
          <a:p>
            <a:pPr lvl="3"/>
            <a:endParaRPr lang="en-AU" dirty="0"/>
          </a:p>
        </p:txBody>
      </p:sp>
      <p:cxnSp>
        <p:nvCxnSpPr>
          <p:cNvPr id="7" name="Straight Connector 6"/>
          <p:cNvCxnSpPr/>
          <p:nvPr/>
        </p:nvCxnSpPr>
        <p:spPr bwMode="auto">
          <a:xfrm>
            <a:off x="0" y="25200"/>
            <a:ext cx="9144000"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31380132"/>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Lst>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rgbClr val="008885"/>
          </a:solidFill>
          <a:latin typeface="Arial" charset="0"/>
        </a:defRPr>
      </a:lvl2pPr>
      <a:lvl3pPr algn="l" rtl="0" eaLnBrk="1" fontAlgn="base" hangingPunct="1">
        <a:spcBef>
          <a:spcPct val="0"/>
        </a:spcBef>
        <a:spcAft>
          <a:spcPct val="0"/>
        </a:spcAft>
        <a:defRPr sz="3200" b="1">
          <a:solidFill>
            <a:srgbClr val="008885"/>
          </a:solidFill>
          <a:latin typeface="Arial" charset="0"/>
        </a:defRPr>
      </a:lvl3pPr>
      <a:lvl4pPr algn="l" rtl="0" eaLnBrk="1" fontAlgn="base" hangingPunct="1">
        <a:spcBef>
          <a:spcPct val="0"/>
        </a:spcBef>
        <a:spcAft>
          <a:spcPct val="0"/>
        </a:spcAft>
        <a:defRPr sz="3200" b="1">
          <a:solidFill>
            <a:srgbClr val="008885"/>
          </a:solidFill>
          <a:latin typeface="Arial" charset="0"/>
        </a:defRPr>
      </a:lvl4pPr>
      <a:lvl5pPr algn="l" rtl="0" eaLnBrk="1" fontAlgn="base" hangingPunct="1">
        <a:spcBef>
          <a:spcPct val="0"/>
        </a:spcBef>
        <a:spcAft>
          <a:spcPct val="0"/>
        </a:spcAft>
        <a:defRPr sz="3200" b="1">
          <a:solidFill>
            <a:srgbClr val="008885"/>
          </a:solidFill>
          <a:latin typeface="Arial" charset="0"/>
        </a:defRPr>
      </a:lvl5pPr>
      <a:lvl6pPr marL="457200" algn="l" rtl="0" eaLnBrk="1" fontAlgn="base" hangingPunct="1">
        <a:spcBef>
          <a:spcPct val="0"/>
        </a:spcBef>
        <a:spcAft>
          <a:spcPct val="0"/>
        </a:spcAft>
        <a:defRPr sz="3200" b="1">
          <a:solidFill>
            <a:srgbClr val="008885"/>
          </a:solidFill>
          <a:latin typeface="Arial" charset="0"/>
        </a:defRPr>
      </a:lvl6pPr>
      <a:lvl7pPr marL="914400" algn="l" rtl="0" eaLnBrk="1" fontAlgn="base" hangingPunct="1">
        <a:spcBef>
          <a:spcPct val="0"/>
        </a:spcBef>
        <a:spcAft>
          <a:spcPct val="0"/>
        </a:spcAft>
        <a:defRPr sz="3200" b="1">
          <a:solidFill>
            <a:srgbClr val="008885"/>
          </a:solidFill>
          <a:latin typeface="Arial" charset="0"/>
        </a:defRPr>
      </a:lvl7pPr>
      <a:lvl8pPr marL="1371600" algn="l" rtl="0" eaLnBrk="1" fontAlgn="base" hangingPunct="1">
        <a:spcBef>
          <a:spcPct val="0"/>
        </a:spcBef>
        <a:spcAft>
          <a:spcPct val="0"/>
        </a:spcAft>
        <a:defRPr sz="3200" b="1">
          <a:solidFill>
            <a:srgbClr val="008885"/>
          </a:solidFill>
          <a:latin typeface="Arial" charset="0"/>
        </a:defRPr>
      </a:lvl8pPr>
      <a:lvl9pPr marL="1828800" algn="l" rtl="0" eaLnBrk="1" fontAlgn="base" hangingPunct="1">
        <a:spcBef>
          <a:spcPct val="0"/>
        </a:spcBef>
        <a:spcAft>
          <a:spcPct val="0"/>
        </a:spcAft>
        <a:defRPr sz="3200" b="1">
          <a:solidFill>
            <a:srgbClr val="008885"/>
          </a:solidFill>
          <a:latin typeface="Arial" charset="0"/>
        </a:defRPr>
      </a:lvl9pPr>
    </p:titleStyle>
    <p:bodyStyle>
      <a:lvl1pPr marL="0" indent="0" algn="l" rtl="0" eaLnBrk="1" fontAlgn="base" hangingPunct="1">
        <a:spcBef>
          <a:spcPts val="600"/>
        </a:spcBef>
        <a:spcAft>
          <a:spcPct val="0"/>
        </a:spcAft>
        <a:defRPr sz="2800">
          <a:solidFill>
            <a:schemeClr val="tx1"/>
          </a:solidFill>
          <a:latin typeface="+mn-lt"/>
          <a:ea typeface="+mn-ea"/>
          <a:cs typeface="+mn-cs"/>
        </a:defRPr>
      </a:lvl1pPr>
      <a:lvl2pPr marL="360000" indent="-360000" algn="l" rtl="0" eaLnBrk="1" fontAlgn="base" hangingPunct="1">
        <a:spcBef>
          <a:spcPts val="600"/>
        </a:spcBef>
        <a:spcAft>
          <a:spcPct val="0"/>
        </a:spcAft>
        <a:buChar char="•"/>
        <a:defRPr sz="2800">
          <a:solidFill>
            <a:schemeClr val="tx1"/>
          </a:solidFill>
          <a:latin typeface="+mn-lt"/>
        </a:defRPr>
      </a:lvl2pPr>
      <a:lvl3pPr marL="756000" indent="-396000" algn="l" rtl="0" eaLnBrk="1" fontAlgn="base" hangingPunct="1">
        <a:spcBef>
          <a:spcPts val="600"/>
        </a:spcBef>
        <a:spcAft>
          <a:spcPct val="0"/>
        </a:spcAft>
        <a:buFont typeface="Arial" charset="0"/>
        <a:buChar char="–"/>
        <a:defRPr sz="2800">
          <a:solidFill>
            <a:schemeClr val="tx1"/>
          </a:solidFill>
          <a:latin typeface="+mn-lt"/>
        </a:defRPr>
      </a:lvl3pPr>
      <a:lvl4pPr marL="1600200" indent="-228600" algn="l" rtl="0" eaLnBrk="1" fontAlgn="base" hangingPunct="1">
        <a:spcBef>
          <a:spcPct val="20000"/>
        </a:spcBef>
        <a:spcAft>
          <a:spcPct val="0"/>
        </a:spcAft>
        <a:buChar char="–"/>
        <a:defRPr sz="2800">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179512" y="4293096"/>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a:t>Click to edit Master text styles</a:t>
            </a:r>
            <a:endParaRPr lang="en-AU" dirty="0"/>
          </a:p>
        </p:txBody>
      </p:sp>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9760" y="0"/>
            <a:ext cx="8964488" cy="4272012"/>
          </a:xfrm>
          <a:prstGeom prst="rect">
            <a:avLst/>
          </a:prstGeom>
        </p:spPr>
      </p:pic>
    </p:spTree>
    <p:extLst>
      <p:ext uri="{BB962C8B-B14F-4D97-AF65-F5344CB8AC3E}">
        <p14:creationId xmlns:p14="http://schemas.microsoft.com/office/powerpoint/2010/main" val="2784577139"/>
      </p:ext>
    </p:extLst>
  </p:cSld>
  <p:clrMap bg1="lt1" tx1="dk1" bg2="lt2" tx2="dk2" accent1="accent1" accent2="accent2" accent3="accent3" accent4="accent4" accent5="accent5" accent6="accent6" hlink="hlink" folHlink="folHlink"/>
  <p:sldLayoutIdLst>
    <p:sldLayoutId id="2147483960" r:id="rId1"/>
  </p:sldLayoutIdLst>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5"/>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0" y="6004800"/>
            <a:ext cx="9144000" cy="809243"/>
          </a:xfrm>
          <a:prstGeom prst="rect">
            <a:avLst/>
          </a:prstGeom>
          <a:noFill/>
          <a:extLst>
            <a:ext uri="{909E8E84-426E-40DD-AFC4-6F175D3DCCD1}">
              <a14:hiddenFill xmlns:a14="http://schemas.microsoft.com/office/drawing/2010/main">
                <a:solidFill>
                  <a:srgbClr val="FFFFFF"/>
                </a:solidFill>
              </a14:hiddenFill>
            </a:ext>
          </a:extLst>
        </p:spPr>
      </p:pic>
      <p:sp>
        <p:nvSpPr>
          <p:cNvPr id="15363" name="Rectangle 13"/>
          <p:cNvSpPr>
            <a:spLocks noGrp="1" noChangeArrowheads="1"/>
          </p:cNvSpPr>
          <p:nvPr>
            <p:ph type="title"/>
          </p:nvPr>
        </p:nvSpPr>
        <p:spPr bwMode="auto">
          <a:xfrm>
            <a:off x="323850" y="260350"/>
            <a:ext cx="849630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a:t>Click to edit Master title style</a:t>
            </a:r>
          </a:p>
        </p:txBody>
      </p:sp>
      <p:sp>
        <p:nvSpPr>
          <p:cNvPr id="15364" name="Rectangle 14"/>
          <p:cNvSpPr>
            <a:spLocks noGrp="1" noChangeArrowheads="1"/>
          </p:cNvSpPr>
          <p:nvPr>
            <p:ph type="body" idx="1"/>
          </p:nvPr>
        </p:nvSpPr>
        <p:spPr bwMode="auto">
          <a:xfrm>
            <a:off x="323850" y="986400"/>
            <a:ext cx="8485188"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a:t>Click to edit Master text styles</a:t>
            </a:r>
          </a:p>
          <a:p>
            <a:pPr lvl="1"/>
            <a:r>
              <a:rPr lang="en-AU" dirty="0"/>
              <a:t>First level</a:t>
            </a:r>
          </a:p>
          <a:p>
            <a:pPr lvl="2"/>
            <a:r>
              <a:rPr lang="en-AU" dirty="0"/>
              <a:t>Second level</a:t>
            </a:r>
          </a:p>
          <a:p>
            <a:pPr lvl="3"/>
            <a:endParaRPr lang="en-AU" dirty="0"/>
          </a:p>
        </p:txBody>
      </p:sp>
      <p:cxnSp>
        <p:nvCxnSpPr>
          <p:cNvPr id="7" name="Straight Connector 6"/>
          <p:cNvCxnSpPr/>
          <p:nvPr/>
        </p:nvCxnSpPr>
        <p:spPr bwMode="auto">
          <a:xfrm>
            <a:off x="0" y="25200"/>
            <a:ext cx="9144000"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0823848"/>
      </p:ext>
    </p:extLst>
  </p:cSld>
  <p:clrMap bg1="lt1" tx1="dk1" bg2="lt2" tx2="dk2" accent1="accent1" accent2="accent2" accent3="accent3" accent4="accent4" accent5="accent5" accent6="accent6" hlink="hlink" folHlink="folHlink"/>
  <p:sldLayoutIdLst>
    <p:sldLayoutId id="2147483997" r:id="rId1"/>
    <p:sldLayoutId id="2147484009" r:id="rId2"/>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p:titleStyle>
    <p:bodyStyle>
      <a:lvl1pPr marL="0" indent="0" algn="l" rtl="0" eaLnBrk="0" fontAlgn="base" hangingPunct="0">
        <a:spcBef>
          <a:spcPts val="600"/>
        </a:spcBef>
        <a:spcAft>
          <a:spcPct val="0"/>
        </a:spcAft>
        <a:defRPr sz="2800">
          <a:solidFill>
            <a:schemeClr val="tx1"/>
          </a:solidFill>
          <a:latin typeface="+mn-lt"/>
          <a:ea typeface="+mn-ea"/>
          <a:cs typeface="+mn-cs"/>
        </a:defRPr>
      </a:lvl1pPr>
      <a:lvl2pPr marL="360000" indent="-360000" algn="l" rtl="0" eaLnBrk="0" fontAlgn="base" hangingPunct="0">
        <a:spcBef>
          <a:spcPts val="600"/>
        </a:spcBef>
        <a:spcAft>
          <a:spcPct val="0"/>
        </a:spcAft>
        <a:buChar char="•"/>
        <a:defRPr sz="2800">
          <a:solidFill>
            <a:schemeClr val="tx1"/>
          </a:solidFill>
          <a:latin typeface="+mn-lt"/>
        </a:defRPr>
      </a:lvl2pPr>
      <a:lvl3pPr marL="756000" indent="-396000" algn="l" rtl="0" eaLnBrk="0" fontAlgn="base" hangingPunct="0">
        <a:spcBef>
          <a:spcPts val="600"/>
        </a:spcBef>
        <a:spcAft>
          <a:spcPct val="0"/>
        </a:spcAft>
        <a:buFont typeface="Arial" charset="0"/>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5"/>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0" y="6004800"/>
            <a:ext cx="9144000" cy="809243"/>
          </a:xfrm>
          <a:prstGeom prst="rect">
            <a:avLst/>
          </a:prstGeom>
          <a:noFill/>
          <a:extLst>
            <a:ext uri="{909E8E84-426E-40DD-AFC4-6F175D3DCCD1}">
              <a14:hiddenFill xmlns:a14="http://schemas.microsoft.com/office/drawing/2010/main">
                <a:solidFill>
                  <a:srgbClr val="FFFFFF"/>
                </a:solidFill>
              </a14:hiddenFill>
            </a:ext>
          </a:extLst>
        </p:spPr>
      </p:pic>
      <p:sp>
        <p:nvSpPr>
          <p:cNvPr id="15363" name="Rectangle 13"/>
          <p:cNvSpPr>
            <a:spLocks noGrp="1" noChangeArrowheads="1"/>
          </p:cNvSpPr>
          <p:nvPr>
            <p:ph type="title"/>
          </p:nvPr>
        </p:nvSpPr>
        <p:spPr bwMode="auto">
          <a:xfrm>
            <a:off x="323850" y="260350"/>
            <a:ext cx="849630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a:t>Click to edit Master title style</a:t>
            </a:r>
          </a:p>
        </p:txBody>
      </p:sp>
      <p:sp>
        <p:nvSpPr>
          <p:cNvPr id="15364" name="Rectangle 14"/>
          <p:cNvSpPr>
            <a:spLocks noGrp="1" noChangeArrowheads="1"/>
          </p:cNvSpPr>
          <p:nvPr>
            <p:ph type="body" idx="1"/>
          </p:nvPr>
        </p:nvSpPr>
        <p:spPr bwMode="auto">
          <a:xfrm>
            <a:off x="323850" y="986400"/>
            <a:ext cx="8485188"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a:t>Click to edit Master text styles</a:t>
            </a:r>
          </a:p>
          <a:p>
            <a:pPr lvl="1"/>
            <a:r>
              <a:rPr lang="en-AU" dirty="0"/>
              <a:t>First level</a:t>
            </a:r>
          </a:p>
          <a:p>
            <a:pPr lvl="2"/>
            <a:r>
              <a:rPr lang="en-AU" dirty="0"/>
              <a:t>Second level</a:t>
            </a:r>
          </a:p>
          <a:p>
            <a:pPr lvl="3"/>
            <a:endParaRPr lang="en-AU" dirty="0"/>
          </a:p>
        </p:txBody>
      </p:sp>
      <p:cxnSp>
        <p:nvCxnSpPr>
          <p:cNvPr id="7" name="Straight Connector 6"/>
          <p:cNvCxnSpPr/>
          <p:nvPr/>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59311792"/>
      </p:ext>
    </p:extLst>
  </p:cSld>
  <p:clrMap bg1="lt1" tx1="dk1" bg2="lt2" tx2="dk2" accent1="accent1" accent2="accent2" accent3="accent3" accent4="accent4" accent5="accent5" accent6="accent6" hlink="hlink" folHlink="folHlink"/>
  <p:sldLayoutIdLst>
    <p:sldLayoutId id="2147483999" r:id="rId1"/>
    <p:sldLayoutId id="2147484008" r:id="rId2"/>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p:titleStyle>
    <p:bodyStyle>
      <a:lvl1pPr marL="0" indent="0" algn="l" rtl="0" eaLnBrk="0" fontAlgn="base" hangingPunct="0">
        <a:spcBef>
          <a:spcPts val="600"/>
        </a:spcBef>
        <a:spcAft>
          <a:spcPct val="0"/>
        </a:spcAft>
        <a:defRPr sz="2800">
          <a:solidFill>
            <a:schemeClr val="tx1"/>
          </a:solidFill>
          <a:latin typeface="+mn-lt"/>
          <a:ea typeface="+mn-ea"/>
          <a:cs typeface="+mn-cs"/>
        </a:defRPr>
      </a:lvl1pPr>
      <a:lvl2pPr marL="360000" indent="-360000" algn="l" rtl="0" eaLnBrk="0" fontAlgn="base" hangingPunct="0">
        <a:spcBef>
          <a:spcPts val="600"/>
        </a:spcBef>
        <a:spcAft>
          <a:spcPct val="0"/>
        </a:spcAft>
        <a:buChar char="•"/>
        <a:defRPr sz="2800">
          <a:solidFill>
            <a:schemeClr val="tx1"/>
          </a:solidFill>
          <a:latin typeface="+mn-lt"/>
        </a:defRPr>
      </a:lvl2pPr>
      <a:lvl3pPr marL="756000" indent="-396000" algn="l" rtl="0" eaLnBrk="0" fontAlgn="base" hangingPunct="0">
        <a:spcBef>
          <a:spcPts val="600"/>
        </a:spcBef>
        <a:spcAft>
          <a:spcPct val="0"/>
        </a:spcAft>
        <a:buFont typeface="Arial" charset="0"/>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3.xml"/><Relationship Id="rId7"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27.jpe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0.jpeg"/><Relationship Id="rId3" Type="http://schemas.openxmlformats.org/officeDocument/2006/relationships/notesSlide" Target="../notesSlides/notesSlide24.xml"/><Relationship Id="rId7" Type="http://schemas.microsoft.com/office/2007/relationships/hdphoto" Target="../media/hdphoto3.wdp"/><Relationship Id="rId12" Type="http://schemas.openxmlformats.org/officeDocument/2006/relationships/image" Target="../media/image39.jpeg"/><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36.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38.png"/><Relationship Id="rId4" Type="http://schemas.openxmlformats.org/officeDocument/2006/relationships/image" Target="../media/image35.png"/><Relationship Id="rId9" Type="http://schemas.microsoft.com/office/2007/relationships/hdphoto" Target="../media/hdphoto4.wdp"/></Relationships>
</file>

<file path=ppt/slides/_rels/slide2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25.xml"/><Relationship Id="rId7" Type="http://schemas.microsoft.com/office/2007/relationships/hdphoto" Target="../media/hdphoto7.wdp"/><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42.png"/><Relationship Id="rId11" Type="http://schemas.microsoft.com/office/2007/relationships/hdphoto" Target="../media/hdphoto9.wdp"/><Relationship Id="rId5" Type="http://schemas.microsoft.com/office/2007/relationships/hdphoto" Target="../media/hdphoto6.wdp"/><Relationship Id="rId10" Type="http://schemas.openxmlformats.org/officeDocument/2006/relationships/image" Target="../media/image44.png"/><Relationship Id="rId4" Type="http://schemas.openxmlformats.org/officeDocument/2006/relationships/image" Target="../media/image41.png"/><Relationship Id="rId9" Type="http://schemas.microsoft.com/office/2007/relationships/hdphoto" Target="../media/hdphoto8.wdp"/></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17.xml"/><Relationship Id="rId5" Type="http://schemas.openxmlformats.org/officeDocument/2006/relationships/image" Target="../media/image4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47.png"/><Relationship Id="rId5" Type="http://schemas.openxmlformats.org/officeDocument/2006/relationships/image" Target="../media/image470.png"/><Relationship Id="rId4" Type="http://schemas.openxmlformats.org/officeDocument/2006/relationships/image" Target="../media/image46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51.png"/><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00.png"/></Relationships>
</file>

<file path=ppt/slides/_rels/slide31.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notesSlide" Target="../notesSlides/notesSlide31.xml"/><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49.png"/><Relationship Id="rId15" Type="http://schemas.openxmlformats.org/officeDocument/2006/relationships/image" Target="../media/image63.png"/><Relationship Id="rId10" Type="http://schemas.openxmlformats.org/officeDocument/2006/relationships/image" Target="../media/image58.png"/><Relationship Id="rId4" Type="http://schemas.openxmlformats.org/officeDocument/2006/relationships/image" Target="../media/image48.png"/><Relationship Id="rId9" Type="http://schemas.openxmlformats.org/officeDocument/2006/relationships/image" Target="../media/image57.png"/><Relationship Id="rId1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580.png"/></Relationships>
</file>

<file path=ppt/slides/_rels/slide34.xml.rels><?xml version="1.0" encoding="UTF-8" standalone="yes"?>
<Relationships xmlns="http://schemas.openxmlformats.org/package/2006/relationships"><Relationship Id="rId8" Type="http://schemas.openxmlformats.org/officeDocument/2006/relationships/image" Target="../media/image661.png"/><Relationship Id="rId3" Type="http://schemas.openxmlformats.org/officeDocument/2006/relationships/notesSlide" Target="../notesSlides/notesSlide34.xml"/><Relationship Id="rId7" Type="http://schemas.microsoft.com/office/2007/relationships/hdphoto" Target="../media/hdphoto10.wdp"/><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image" Target="../media/image66.png"/><Relationship Id="rId5" Type="http://schemas.openxmlformats.org/officeDocument/2006/relationships/image" Target="../media/image600.png"/><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notesSlide" Target="../notesSlides/notesSlide35.xml"/><Relationship Id="rId7" Type="http://schemas.openxmlformats.org/officeDocument/2006/relationships/image" Target="../media/image70.png"/><Relationship Id="rId12" Type="http://schemas.openxmlformats.org/officeDocument/2006/relationships/image" Target="../media/image63.png"/><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76.png"/><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75.jpeg"/><Relationship Id="rId5" Type="http://schemas.openxmlformats.org/officeDocument/2006/relationships/hyperlink" Target="https://www.qcaa.qld.edu.au/downloads/aciq/general-resources/ac_gc_numeracy_fractions_unit2_fractions_wheels.pdf" TargetMode="External"/><Relationship Id="rId4" Type="http://schemas.openxmlformats.org/officeDocument/2006/relationships/hyperlink" Target="https://www.qcaa.qld.edu.au/downloads/aciq/general-resources/ac_gc_numeracy_fractions_unit2_warm-up_routine.pdf"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26.xml"/><Relationship Id="rId4" Type="http://schemas.openxmlformats.org/officeDocument/2006/relationships/image" Target="../media/image660.png"/></Relationships>
</file>

<file path=ppt/slides/_rels/slide38.xml.rels><?xml version="1.0" encoding="UTF-8" standalone="yes"?>
<Relationships xmlns="http://schemas.openxmlformats.org/package/2006/relationships"><Relationship Id="rId8" Type="http://schemas.microsoft.com/office/2007/relationships/hdphoto" Target="../media/hdphoto12.wdp"/><Relationship Id="rId13" Type="http://schemas.openxmlformats.org/officeDocument/2006/relationships/image" Target="../media/image71.png"/><Relationship Id="rId3" Type="http://schemas.openxmlformats.org/officeDocument/2006/relationships/notesSlide" Target="../notesSlides/notesSlide38.xml"/><Relationship Id="rId7" Type="http://schemas.openxmlformats.org/officeDocument/2006/relationships/image" Target="../media/image78.png"/><Relationship Id="rId12" Type="http://schemas.microsoft.com/office/2007/relationships/hdphoto" Target="../media/hdphoto14.wdp"/><Relationship Id="rId2" Type="http://schemas.openxmlformats.org/officeDocument/2006/relationships/slideLayout" Target="../slideLayouts/slideLayout1.xml"/><Relationship Id="rId1" Type="http://schemas.openxmlformats.org/officeDocument/2006/relationships/tags" Target="../tags/tag27.xml"/><Relationship Id="rId6" Type="http://schemas.microsoft.com/office/2007/relationships/hdphoto" Target="../media/hdphoto11.wdp"/><Relationship Id="rId11" Type="http://schemas.openxmlformats.org/officeDocument/2006/relationships/image" Target="../media/image80.png"/><Relationship Id="rId5" Type="http://schemas.openxmlformats.org/officeDocument/2006/relationships/image" Target="../media/image77.png"/><Relationship Id="rId15" Type="http://schemas.openxmlformats.org/officeDocument/2006/relationships/image" Target="../media/image81.png"/><Relationship Id="rId10" Type="http://schemas.microsoft.com/office/2007/relationships/hdphoto" Target="../media/hdphoto13.wdp"/><Relationship Id="rId4" Type="http://schemas.openxmlformats.org/officeDocument/2006/relationships/image" Target="../media/image75.png"/><Relationship Id="rId9" Type="http://schemas.openxmlformats.org/officeDocument/2006/relationships/image" Target="../media/image79.png"/><Relationship Id="rId14" Type="http://schemas.openxmlformats.org/officeDocument/2006/relationships/image" Target="../media/image6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2.jpeg"/><Relationship Id="rId5" Type="http://schemas.openxmlformats.org/officeDocument/2006/relationships/hyperlink" Target="https://www.qcaa.qld.edu.au/downloads/aciq/general-resources/ac_gc_numeracy_fractions_unit2_concepts_underpinning_thinking.docx" TargetMode="Externa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ags" Target="../tags/tag29.xml"/><Relationship Id="rId6" Type="http://schemas.openxmlformats.org/officeDocument/2006/relationships/image" Target="../media/image380.png"/><Relationship Id="rId5" Type="http://schemas.openxmlformats.org/officeDocument/2006/relationships/image" Target="../media/image3700.png"/><Relationship Id="rId4" Type="http://schemas.openxmlformats.org/officeDocument/2006/relationships/image" Target="../media/image360.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ags" Target="../tags/tag30.xml"/><Relationship Id="rId6" Type="http://schemas.openxmlformats.org/officeDocument/2006/relationships/image" Target="../media/image380.png"/><Relationship Id="rId5" Type="http://schemas.openxmlformats.org/officeDocument/2006/relationships/image" Target="../media/image3700.png"/><Relationship Id="rId4" Type="http://schemas.openxmlformats.org/officeDocument/2006/relationships/image" Target="../media/image360.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370.png"/><Relationship Id="rId2" Type="http://schemas.openxmlformats.org/officeDocument/2006/relationships/slideLayout" Target="../slideLayouts/slideLayout1.xml"/><Relationship Id="rId1" Type="http://schemas.openxmlformats.org/officeDocument/2006/relationships/tags" Target="../tags/tag31.xml"/><Relationship Id="rId6" Type="http://schemas.openxmlformats.org/officeDocument/2006/relationships/image" Target="../media/image330.png"/><Relationship Id="rId5" Type="http://schemas.openxmlformats.org/officeDocument/2006/relationships/image" Target="../media/image320.png"/><Relationship Id="rId4" Type="http://schemas.openxmlformats.org/officeDocument/2006/relationships/image" Target="../media/image82.jpeg"/></Relationships>
</file>

<file path=ppt/slides/_rels/slide44.xml.rels><?xml version="1.0" encoding="UTF-8" standalone="yes"?>
<Relationships xmlns="http://schemas.openxmlformats.org/package/2006/relationships"><Relationship Id="rId3" Type="http://schemas.openxmlformats.org/officeDocument/2006/relationships/hyperlink" Target="https://www.qcaa.qld.edu.au/downloads/aciq/general-resources/ac_gc_numeracy_fractions_unit2_naming_counters.pdf"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83.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tags" Target="../tags/tag32.xml"/><Relationship Id="rId6" Type="http://schemas.openxmlformats.org/officeDocument/2006/relationships/image" Target="../media/image84.png"/><Relationship Id="rId5" Type="http://schemas.openxmlformats.org/officeDocument/2006/relationships/image" Target="../media/image780.png"/><Relationship Id="rId4" Type="http://schemas.openxmlformats.org/officeDocument/2006/relationships/image" Target="../media/image770.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tags" Target="../tags/tag33.xml"/><Relationship Id="rId5" Type="http://schemas.openxmlformats.org/officeDocument/2006/relationships/image" Target="../media/image730.png"/><Relationship Id="rId4" Type="http://schemas.openxmlformats.org/officeDocument/2006/relationships/image" Target="../media/image720.png"/></Relationships>
</file>

<file path=ppt/slides/_rels/slide47.xml.rels><?xml version="1.0" encoding="UTF-8" standalone="yes"?>
<Relationships xmlns="http://schemas.openxmlformats.org/package/2006/relationships"><Relationship Id="rId3" Type="http://schemas.openxmlformats.org/officeDocument/2006/relationships/image" Target="../media/image781.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86.png"/><Relationship Id="rId4" Type="http://schemas.openxmlformats.org/officeDocument/2006/relationships/image" Target="../media/image85.png"/></Relationships>
</file>

<file path=ppt/slides/_rels/slide48.xml.rels><?xml version="1.0" encoding="UTF-8" standalone="yes"?>
<Relationships xmlns="http://schemas.openxmlformats.org/package/2006/relationships"><Relationship Id="rId8" Type="http://schemas.microsoft.com/office/2007/relationships/hdphoto" Target="../media/hdphoto16.wdp"/><Relationship Id="rId13" Type="http://schemas.openxmlformats.org/officeDocument/2006/relationships/image" Target="../media/image790.png"/><Relationship Id="rId3" Type="http://schemas.openxmlformats.org/officeDocument/2006/relationships/notesSlide" Target="../notesSlides/notesSlide48.xml"/><Relationship Id="rId7" Type="http://schemas.openxmlformats.org/officeDocument/2006/relationships/image" Target="../media/image89.png"/><Relationship Id="rId2" Type="http://schemas.openxmlformats.org/officeDocument/2006/relationships/slideLayout" Target="../slideLayouts/slideLayout1.xml"/><Relationship Id="rId16" Type="http://schemas.openxmlformats.org/officeDocument/2006/relationships/image" Target="../media/image90.png"/><Relationship Id="rId1" Type="http://schemas.openxmlformats.org/officeDocument/2006/relationships/tags" Target="../tags/tag34.xml"/><Relationship Id="rId6" Type="http://schemas.microsoft.com/office/2007/relationships/hdphoto" Target="../media/hdphoto15.wdp"/><Relationship Id="rId5" Type="http://schemas.openxmlformats.org/officeDocument/2006/relationships/image" Target="../media/image88.png"/><Relationship Id="rId15" Type="http://schemas.openxmlformats.org/officeDocument/2006/relationships/image" Target="../media/image810.png"/><Relationship Id="rId10" Type="http://schemas.openxmlformats.org/officeDocument/2006/relationships/image" Target="../media/image850.png"/><Relationship Id="rId4" Type="http://schemas.openxmlformats.org/officeDocument/2006/relationships/image" Target="../media/image87.jpeg"/><Relationship Id="rId9" Type="http://schemas.openxmlformats.org/officeDocument/2006/relationships/image" Target="../media/image90.png"/><Relationship Id="rId14" Type="http://schemas.openxmlformats.org/officeDocument/2006/relationships/image" Target="../media/image800.png"/></Relationships>
</file>

<file path=ppt/slides/_rels/slide4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95.png"/><Relationship Id="rId2" Type="http://schemas.openxmlformats.org/officeDocument/2006/relationships/slideLayout" Target="../slideLayouts/slideLayout1.xml"/><Relationship Id="rId1" Type="http://schemas.openxmlformats.org/officeDocument/2006/relationships/tags" Target="../tags/tag35.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890.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xml"/><Relationship Id="rId1" Type="http://schemas.openxmlformats.org/officeDocument/2006/relationships/tags" Target="../tags/tag36.xml"/><Relationship Id="rId5" Type="http://schemas.openxmlformats.org/officeDocument/2006/relationships/image" Target="../media/image97.png"/><Relationship Id="rId4" Type="http://schemas.openxmlformats.org/officeDocument/2006/relationships/image" Target="../media/image96.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xml"/><Relationship Id="rId1" Type="http://schemas.openxmlformats.org/officeDocument/2006/relationships/tags" Target="../tags/tag37.xml"/><Relationship Id="rId4" Type="http://schemas.openxmlformats.org/officeDocument/2006/relationships/image" Target="../media/image98.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xml"/><Relationship Id="rId1" Type="http://schemas.openxmlformats.org/officeDocument/2006/relationships/tags" Target="../tags/tag38.xml"/><Relationship Id="rId4" Type="http://schemas.openxmlformats.org/officeDocument/2006/relationships/image" Target="../media/image99.png"/></Relationships>
</file>

<file path=ppt/slides/_rels/slide5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xml"/><Relationship Id="rId1" Type="http://schemas.openxmlformats.org/officeDocument/2006/relationships/tags" Target="../tags/tag39.xml"/><Relationship Id="rId4" Type="http://schemas.openxmlformats.org/officeDocument/2006/relationships/image" Target="../media/image100.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tags" Target="../tags/tag40.xml"/><Relationship Id="rId4" Type="http://schemas.openxmlformats.org/officeDocument/2006/relationships/image" Target="../media/image13.png"/></Relationships>
</file>

<file path=ppt/slides/_rels/slide58.xml.rels><?xml version="1.0" encoding="UTF-8" standalone="yes"?>
<Relationships xmlns="http://schemas.openxmlformats.org/package/2006/relationships"><Relationship Id="rId8" Type="http://schemas.openxmlformats.org/officeDocument/2006/relationships/hyperlink" Target="https://pixabay.com/photos/buttons-colored-buttons-1821331" TargetMode="External"/><Relationship Id="rId13" Type="http://schemas.openxmlformats.org/officeDocument/2006/relationships/hyperlink" Target="https://topdrawer.aamt.edu.au/Fractions/Misunderstandings" TargetMode="External"/><Relationship Id="rId3" Type="http://schemas.openxmlformats.org/officeDocument/2006/relationships/hyperlink" Target="https://pixabay.com/photos/ball-of-string-string-yarn-ball-5447556" TargetMode="External"/><Relationship Id="rId7" Type="http://schemas.openxmlformats.org/officeDocument/2006/relationships/hyperlink" Target="https://pixabay.com/photos/orange-fruit-vitamins-428070/" TargetMode="External"/><Relationship Id="rId12" Type="http://schemas.openxmlformats.org/officeDocument/2006/relationships/hyperlink" Target="https://topdrawer.aamt.edu.au/Fractions/Big-ideas" TargetMode="External"/><Relationship Id="rId2" Type="http://schemas.openxmlformats.org/officeDocument/2006/relationships/notesSlide" Target="../notesSlides/notesSlide58.xml"/><Relationship Id="rId1" Type="http://schemas.openxmlformats.org/officeDocument/2006/relationships/slideLayout" Target="../slideLayouts/slideLayout15.xml"/><Relationship Id="rId6" Type="http://schemas.openxmlformats.org/officeDocument/2006/relationships/hyperlink" Target="https://pixabay.com/photos/apple-red-delicious-fruit-256268" TargetMode="External"/><Relationship Id="rId11" Type="http://schemas.openxmlformats.org/officeDocument/2006/relationships/hyperlink" Target="http://www.stockfreeimages.com/5243641/Licorice.html" TargetMode="External"/><Relationship Id="rId5" Type="http://schemas.openxmlformats.org/officeDocument/2006/relationships/hyperlink" Target="https://pixabay.com/illustrations/banana-banana-illustrator-4330436/" TargetMode="External"/><Relationship Id="rId10" Type="http://schemas.openxmlformats.org/officeDocument/2006/relationships/hyperlink" Target="https://pixabay.com/photos/orange-fruit-quarter-slice-sliced-1263821" TargetMode="External"/><Relationship Id="rId4" Type="http://schemas.openxmlformats.org/officeDocument/2006/relationships/hyperlink" Target="https://pixabay.com/photos/egg-pack-food-egg-box-egg-carton-1505021/" TargetMode="External"/><Relationship Id="rId9" Type="http://schemas.openxmlformats.org/officeDocument/2006/relationships/hyperlink" Target="https://pixabay.com/photos/asphalt-tennis-court-tennis-court-5354328" TargetMode="External"/><Relationship Id="rId14" Type="http://schemas.openxmlformats.org/officeDocument/2006/relationships/hyperlink" Target="http://det.wa.edu.au/stepsresources/detcms/education/stepsresources/first-steps-mathematics/number--book-1.en?cat-id=13603739"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s://topdrawer.aamt.edu.au/Fractions/Misunderstandings" TargetMode="External"/><Relationship Id="rId3" Type="http://schemas.openxmlformats.org/officeDocument/2006/relationships/hyperlink" Target="https://www.qcaa.qld.edu.au/copyright" TargetMode="External"/><Relationship Id="rId7" Type="http://schemas.openxmlformats.org/officeDocument/2006/relationships/hyperlink" Target="https://topdrawer.aamt.edu.au/Fractions/Big-ideas" TargetMode="External"/><Relationship Id="rId2" Type="http://schemas.openxmlformats.org/officeDocument/2006/relationships/notesSlide" Target="../notesSlides/notesSlide59.xml"/><Relationship Id="rId1" Type="http://schemas.openxmlformats.org/officeDocument/2006/relationships/slideLayout" Target="../slideLayouts/slideLayout12.xml"/><Relationship Id="rId6" Type="http://schemas.openxmlformats.org/officeDocument/2006/relationships/hyperlink" Target="http://www.qcaa.qld.edu.au/copyright" TargetMode="External"/><Relationship Id="rId5" Type="http://schemas.openxmlformats.org/officeDocument/2006/relationships/hyperlink" Target="https://creativecommons.org/licenses/by/4.0" TargetMode="External"/><Relationship Id="rId4" Type="http://schemas.openxmlformats.org/officeDocument/2006/relationships/image" Target="../media/image10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a:t>Foundational concepts in fractions</a:t>
            </a:r>
            <a:endParaRPr lang="en-AU" dirty="0"/>
          </a:p>
        </p:txBody>
      </p:sp>
      <p:sp>
        <p:nvSpPr>
          <p:cNvPr id="9" name="Subtitle 8"/>
          <p:cNvSpPr>
            <a:spLocks noGrp="1"/>
          </p:cNvSpPr>
          <p:nvPr>
            <p:ph type="subTitle" idx="1"/>
          </p:nvPr>
        </p:nvSpPr>
        <p:spPr/>
        <p:txBody>
          <a:bodyPr/>
          <a:lstStyle/>
          <a:p>
            <a:r>
              <a:rPr lang="en-US" dirty="0"/>
              <a:t>Unit 2: Fractions as part of a whole</a:t>
            </a:r>
            <a:endParaRPr lang="en-AU" dirty="0"/>
          </a:p>
          <a:p>
            <a:endParaRPr lang="en-AU" dirty="0"/>
          </a:p>
        </p:txBody>
      </p:sp>
      <p:sp>
        <p:nvSpPr>
          <p:cNvPr id="4" name="Vertical Text Placeholder 5">
            <a:extLst>
              <a:ext uri="{FF2B5EF4-FFF2-40B4-BE49-F238E27FC236}">
                <a16:creationId xmlns:a16="http://schemas.microsoft.com/office/drawing/2014/main" id="{6A672E10-893A-44D8-BB28-6E1071DC4C56}"/>
              </a:ext>
            </a:extLst>
          </p:cNvPr>
          <p:cNvSpPr txBox="1">
            <a:spLocks/>
          </p:cNvSpPr>
          <p:nvPr/>
        </p:nvSpPr>
        <p:spPr>
          <a:xfrm rot="10800000">
            <a:off x="8705031" y="5373215"/>
            <a:ext cx="144015" cy="618004"/>
          </a:xfrm>
          <a:prstGeom prst="rect">
            <a:avLst/>
          </a:prstGeom>
        </p:spPr>
        <p:txBody>
          <a:bodyPr vert="eaVert">
            <a:noAutofit/>
          </a:bodyPr>
          <a:lstStyle>
            <a:lvl1pPr marL="0" indent="0" algn="l" defTabSz="914400" rtl="0" eaLnBrk="1" latinLnBrk="0" hangingPunct="1">
              <a:spcBef>
                <a:spcPts val="0"/>
              </a:spcBef>
              <a:buFontTx/>
              <a:buNone/>
              <a:defRPr sz="500" b="0" kern="1200">
                <a:solidFill>
                  <a:srgbClr val="808080"/>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dirty="0"/>
              <a:t>201095</a:t>
            </a:r>
            <a:endParaRPr lang="en-AU" dirty="0"/>
          </a:p>
        </p:txBody>
      </p:sp>
    </p:spTree>
    <p:extLst>
      <p:ext uri="{BB962C8B-B14F-4D97-AF65-F5344CB8AC3E}">
        <p14:creationId xmlns:p14="http://schemas.microsoft.com/office/powerpoint/2010/main" val="3239303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Identifying the whole</a:t>
            </a:r>
            <a:endParaRPr lang="en-AU" dirty="0">
              <a:solidFill>
                <a:srgbClr val="FF0000"/>
              </a:solidFill>
            </a:endParaRPr>
          </a:p>
        </p:txBody>
      </p:sp>
      <p:sp>
        <p:nvSpPr>
          <p:cNvPr id="4" name="Content Placeholder 3"/>
          <p:cNvSpPr>
            <a:spLocks noGrp="1"/>
          </p:cNvSpPr>
          <p:nvPr>
            <p:ph idx="1"/>
          </p:nvPr>
        </p:nvSpPr>
        <p:spPr/>
        <p:txBody>
          <a:bodyPr/>
          <a:lstStyle/>
          <a:p>
            <a:pPr marL="0" indent="0"/>
            <a:r>
              <a:rPr lang="en-AU" sz="2200" dirty="0"/>
              <a:t>The first step to build conceptual understanding of fractions is for students to be able to identify the whole and know that fractions are created by </a:t>
            </a:r>
            <a:r>
              <a:rPr lang="en-US" sz="2200" dirty="0"/>
              <a:t>partitioning the whole object, area, length or set into equal-sized parts or ‘shares’</a:t>
            </a:r>
            <a:r>
              <a:rPr lang="en-AU" sz="2200" dirty="0"/>
              <a:t>. </a:t>
            </a:r>
          </a:p>
          <a:p>
            <a:pPr marL="0" indent="0"/>
            <a:endParaRPr lang="en-US" sz="2400" dirty="0"/>
          </a:p>
          <a:p>
            <a:pPr marL="0" indent="0"/>
            <a:endParaRPr lang="en-US" sz="2400" dirty="0"/>
          </a:p>
          <a:p>
            <a:pPr marL="0" indent="0"/>
            <a:endParaRPr lang="en-US" sz="2400" dirty="0"/>
          </a:p>
          <a:p>
            <a:pPr marL="0" indent="0"/>
            <a:endParaRPr lang="en-US" sz="2400" dirty="0"/>
          </a:p>
          <a:p>
            <a:pPr marL="0" indent="0"/>
            <a:endParaRPr lang="en-US" sz="2400" dirty="0"/>
          </a:p>
          <a:p>
            <a:pPr marL="0" indent="0"/>
            <a:endParaRPr lang="en-US" sz="2400" dirty="0"/>
          </a:p>
          <a:p>
            <a:pPr marL="0" indent="0">
              <a:spcBef>
                <a:spcPts val="0"/>
              </a:spcBef>
            </a:pPr>
            <a:r>
              <a:rPr lang="en-AU" sz="2200" dirty="0"/>
              <a:t>It is important to expose students to a range of real-world examples of wholes and explore how these can be equally partitioned.</a:t>
            </a:r>
          </a:p>
          <a:p>
            <a:pPr marL="0" indent="0">
              <a:spcBef>
                <a:spcPts val="1200"/>
              </a:spcBef>
            </a:pPr>
            <a:r>
              <a:rPr lang="en-AU" sz="800" b="1" dirty="0"/>
              <a:t>Sources: </a:t>
            </a:r>
            <a:r>
              <a:rPr lang="en-AU" sz="800" i="1" dirty="0"/>
              <a:t>Apple Red Delicious</a:t>
            </a:r>
            <a:r>
              <a:rPr lang="en-AU" sz="800" dirty="0"/>
              <a:t> by Jarmoluk, </a:t>
            </a:r>
            <a:r>
              <a:rPr lang="en-AU" sz="800" i="1" dirty="0"/>
              <a:t>Asphalt Tennis Court </a:t>
            </a:r>
            <a:r>
              <a:rPr lang="en-AU" sz="800" dirty="0"/>
              <a:t>by slvmarketing, </a:t>
            </a:r>
            <a:r>
              <a:rPr lang="en-AU" sz="800" i="1" dirty="0"/>
              <a:t>Ball of String Yarn </a:t>
            </a:r>
            <a:r>
              <a:rPr lang="en-AU" sz="800" dirty="0"/>
              <a:t>by ClaradoodlaK, </a:t>
            </a:r>
            <a:r>
              <a:rPr lang="en-AU" sz="800" i="1" dirty="0"/>
              <a:t>Buttons</a:t>
            </a:r>
            <a:r>
              <a:rPr lang="en-AU" sz="800" dirty="0"/>
              <a:t> by LeoNeoBoy, All free for commercial use, </a:t>
            </a:r>
            <a:r>
              <a:rPr lang="en-AU" sz="800" i="1" dirty="0"/>
              <a:t>Pixabay</a:t>
            </a:r>
            <a:r>
              <a:rPr lang="en-AU" sz="800" dirty="0"/>
              <a:t>.   </a:t>
            </a:r>
          </a:p>
        </p:txBody>
      </p:sp>
      <p:sp>
        <p:nvSpPr>
          <p:cNvPr id="5" name="TextBox 4"/>
          <p:cNvSpPr txBox="1"/>
          <p:nvPr/>
        </p:nvSpPr>
        <p:spPr>
          <a:xfrm>
            <a:off x="833440" y="4343395"/>
            <a:ext cx="936104" cy="400110"/>
          </a:xfrm>
          <a:prstGeom prst="rect">
            <a:avLst/>
          </a:prstGeom>
          <a:noFill/>
        </p:spPr>
        <p:txBody>
          <a:bodyPr wrap="square" rtlCol="0">
            <a:spAutoFit/>
          </a:bodyPr>
          <a:lstStyle/>
          <a:p>
            <a:r>
              <a:rPr lang="en-AU" sz="2000" dirty="0"/>
              <a:t>object</a:t>
            </a:r>
          </a:p>
        </p:txBody>
      </p:sp>
      <p:sp>
        <p:nvSpPr>
          <p:cNvPr id="12" name="TextBox 11"/>
          <p:cNvSpPr txBox="1"/>
          <p:nvPr/>
        </p:nvSpPr>
        <p:spPr>
          <a:xfrm>
            <a:off x="5186430" y="4346069"/>
            <a:ext cx="909433" cy="400110"/>
          </a:xfrm>
          <a:prstGeom prst="rect">
            <a:avLst/>
          </a:prstGeom>
          <a:noFill/>
        </p:spPr>
        <p:txBody>
          <a:bodyPr wrap="square" rtlCol="0">
            <a:spAutoFit/>
          </a:bodyPr>
          <a:lstStyle/>
          <a:p>
            <a:r>
              <a:rPr lang="en-AU" sz="2000" dirty="0"/>
              <a:t>length</a:t>
            </a:r>
          </a:p>
        </p:txBody>
      </p:sp>
      <p:sp>
        <p:nvSpPr>
          <p:cNvPr id="13" name="TextBox 12"/>
          <p:cNvSpPr txBox="1"/>
          <p:nvPr/>
        </p:nvSpPr>
        <p:spPr>
          <a:xfrm>
            <a:off x="3058327" y="4341524"/>
            <a:ext cx="811709" cy="400110"/>
          </a:xfrm>
          <a:prstGeom prst="rect">
            <a:avLst/>
          </a:prstGeom>
          <a:noFill/>
        </p:spPr>
        <p:txBody>
          <a:bodyPr wrap="square" rtlCol="0">
            <a:spAutoFit/>
          </a:bodyPr>
          <a:lstStyle/>
          <a:p>
            <a:r>
              <a:rPr lang="en-AU" sz="2000" dirty="0"/>
              <a:t>area</a:t>
            </a:r>
          </a:p>
        </p:txBody>
      </p:sp>
      <p:sp>
        <p:nvSpPr>
          <p:cNvPr id="14" name="TextBox 13"/>
          <p:cNvSpPr txBox="1"/>
          <p:nvPr/>
        </p:nvSpPr>
        <p:spPr>
          <a:xfrm>
            <a:off x="7493376" y="4341524"/>
            <a:ext cx="576064" cy="400110"/>
          </a:xfrm>
          <a:prstGeom prst="rect">
            <a:avLst/>
          </a:prstGeom>
          <a:noFill/>
        </p:spPr>
        <p:txBody>
          <a:bodyPr wrap="square" rtlCol="0">
            <a:spAutoFit/>
          </a:bodyPr>
          <a:lstStyle/>
          <a:p>
            <a:r>
              <a:rPr lang="en-AU" sz="2000" dirty="0"/>
              <a:t>set</a:t>
            </a:r>
          </a:p>
        </p:txBody>
      </p:sp>
      <p:grpSp>
        <p:nvGrpSpPr>
          <p:cNvPr id="20" name="Group 19">
            <a:extLst>
              <a:ext uri="{FF2B5EF4-FFF2-40B4-BE49-F238E27FC236}">
                <a16:creationId xmlns:a16="http://schemas.microsoft.com/office/drawing/2014/main" id="{6C1ACAFA-724F-4DED-92F8-71C4EB07F43C}"/>
              </a:ext>
            </a:extLst>
          </p:cNvPr>
          <p:cNvGrpSpPr/>
          <p:nvPr/>
        </p:nvGrpSpPr>
        <p:grpSpPr>
          <a:xfrm>
            <a:off x="322724" y="2780488"/>
            <a:ext cx="8425740" cy="1318781"/>
            <a:chOff x="322724" y="2780488"/>
            <a:chExt cx="8425740" cy="1318781"/>
          </a:xfrm>
        </p:grpSpPr>
        <p:pic>
          <p:nvPicPr>
            <p:cNvPr id="9" name="Picture 8">
              <a:extLst>
                <a:ext uri="{FF2B5EF4-FFF2-40B4-BE49-F238E27FC236}">
                  <a16:creationId xmlns:a16="http://schemas.microsoft.com/office/drawing/2014/main" id="{4AAE03C8-80E6-4F4D-8361-B499D210F7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78056" y="2796103"/>
              <a:ext cx="1923178" cy="1273793"/>
            </a:xfrm>
            <a:prstGeom prst="rect">
              <a:avLst/>
            </a:prstGeom>
            <a:ln>
              <a:solidFill>
                <a:schemeClr val="bg2"/>
              </a:solidFill>
            </a:ln>
            <a:effectLst>
              <a:outerShdw blurRad="50800" dist="38100" dir="2700000" algn="tl" rotWithShape="0">
                <a:schemeClr val="bg2">
                  <a:alpha val="40000"/>
                </a:schemeClr>
              </a:outerShdw>
            </a:effectLst>
          </p:spPr>
        </p:pic>
        <p:pic>
          <p:nvPicPr>
            <p:cNvPr id="11" name="Picture 10">
              <a:extLst>
                <a:ext uri="{FF2B5EF4-FFF2-40B4-BE49-F238E27FC236}">
                  <a16:creationId xmlns:a16="http://schemas.microsoft.com/office/drawing/2014/main" id="{DBFF61D0-AF45-4FB9-9D40-C96AF083F9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85414" y="2780488"/>
              <a:ext cx="1957537" cy="1305025"/>
            </a:xfrm>
            <a:prstGeom prst="rect">
              <a:avLst/>
            </a:prstGeom>
            <a:ln>
              <a:solidFill>
                <a:schemeClr val="bg2"/>
              </a:solidFill>
            </a:ln>
            <a:effectLst>
              <a:outerShdw blurRad="50800" dist="38100" dir="2700000" algn="tl" rotWithShape="0">
                <a:schemeClr val="bg2">
                  <a:alpha val="40000"/>
                </a:schemeClr>
              </a:outerShdw>
            </a:effectLst>
          </p:spPr>
        </p:pic>
        <p:pic>
          <p:nvPicPr>
            <p:cNvPr id="16" name="Picture 15">
              <a:extLst>
                <a:ext uri="{FF2B5EF4-FFF2-40B4-BE49-F238E27FC236}">
                  <a16:creationId xmlns:a16="http://schemas.microsoft.com/office/drawing/2014/main" id="{08C4A216-4F31-4D03-9ECA-8741E12D509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14352" y="2809861"/>
              <a:ext cx="1934112" cy="1289408"/>
            </a:xfrm>
            <a:prstGeom prst="rect">
              <a:avLst/>
            </a:prstGeom>
            <a:ln>
              <a:solidFill>
                <a:schemeClr val="bg2"/>
              </a:solidFill>
            </a:ln>
            <a:effectLst>
              <a:outerShdw blurRad="50800" dist="38100" dir="2700000" algn="tl" rotWithShape="0">
                <a:schemeClr val="bg2">
                  <a:alpha val="40000"/>
                </a:schemeClr>
              </a:outerShdw>
            </a:effectLst>
          </p:spPr>
        </p:pic>
        <p:pic>
          <p:nvPicPr>
            <p:cNvPr id="19" name="Picture 18">
              <a:extLst>
                <a:ext uri="{FF2B5EF4-FFF2-40B4-BE49-F238E27FC236}">
                  <a16:creationId xmlns:a16="http://schemas.microsoft.com/office/drawing/2014/main" id="{870A32A2-DC82-4132-8105-2A7C13DA040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2724" y="2788962"/>
              <a:ext cx="1957537" cy="1296551"/>
            </a:xfrm>
            <a:prstGeom prst="rect">
              <a:avLst/>
            </a:prstGeom>
            <a:ln>
              <a:solidFill>
                <a:schemeClr val="bg2"/>
              </a:solidFill>
            </a:ln>
            <a:effectLst>
              <a:outerShdw blurRad="50800" dist="38100" dir="2700000" algn="tl" rotWithShape="0">
                <a:schemeClr val="bg2">
                  <a:alpha val="40000"/>
                </a:schemeClr>
              </a:outerShdw>
            </a:effectLst>
          </p:spPr>
        </p:pic>
      </p:grpSp>
    </p:spTree>
    <p:custDataLst>
      <p:tags r:id="rId1"/>
    </p:custDataLst>
    <p:extLst>
      <p:ext uri="{BB962C8B-B14F-4D97-AF65-F5344CB8AC3E}">
        <p14:creationId xmlns:p14="http://schemas.microsoft.com/office/powerpoint/2010/main" val="3262180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25B6E-BA52-430C-8D1C-799800E0E6E1}"/>
              </a:ext>
            </a:extLst>
          </p:cNvPr>
          <p:cNvSpPr>
            <a:spLocks noGrp="1"/>
          </p:cNvSpPr>
          <p:nvPr>
            <p:ph type="title"/>
          </p:nvPr>
        </p:nvSpPr>
        <p:spPr/>
        <p:txBody>
          <a:bodyPr/>
          <a:lstStyle/>
          <a:p>
            <a:r>
              <a:rPr lang="en-US" dirty="0"/>
              <a:t>Identifying the whole</a:t>
            </a:r>
            <a:endParaRPr lang="en-AU" dirty="0"/>
          </a:p>
        </p:txBody>
      </p:sp>
      <p:sp>
        <p:nvSpPr>
          <p:cNvPr id="3" name="Content Placeholder 2">
            <a:extLst>
              <a:ext uri="{FF2B5EF4-FFF2-40B4-BE49-F238E27FC236}">
                <a16:creationId xmlns:a16="http://schemas.microsoft.com/office/drawing/2014/main" id="{EDEA359E-5D85-4DE7-8ADC-0A2521432DB0}"/>
              </a:ext>
            </a:extLst>
          </p:cNvPr>
          <p:cNvSpPr>
            <a:spLocks noGrp="1"/>
          </p:cNvSpPr>
          <p:nvPr>
            <p:ph idx="1"/>
          </p:nvPr>
        </p:nvSpPr>
        <p:spPr/>
        <p:txBody>
          <a:bodyPr/>
          <a:lstStyle/>
          <a:p>
            <a:pPr marL="0" indent="0"/>
            <a:r>
              <a:rPr lang="en-US" sz="2200" dirty="0"/>
              <a:t>Reinforce the notion of the ‘whole’ through the language you use to describe the partitions in relation to the whole.</a:t>
            </a:r>
          </a:p>
        </p:txBody>
      </p:sp>
      <p:grpSp>
        <p:nvGrpSpPr>
          <p:cNvPr id="4" name="Group 3">
            <a:extLst>
              <a:ext uri="{FF2B5EF4-FFF2-40B4-BE49-F238E27FC236}">
                <a16:creationId xmlns:a16="http://schemas.microsoft.com/office/drawing/2014/main" id="{03EE0E9F-6666-4868-9A1F-A07FBCF183AC}"/>
              </a:ext>
            </a:extLst>
          </p:cNvPr>
          <p:cNvGrpSpPr/>
          <p:nvPr/>
        </p:nvGrpSpPr>
        <p:grpSpPr>
          <a:xfrm rot="16200000">
            <a:off x="1320816" y="2182873"/>
            <a:ext cx="1472975" cy="1883375"/>
            <a:chOff x="584862" y="2381534"/>
            <a:chExt cx="1244900" cy="1123211"/>
          </a:xfrm>
        </p:grpSpPr>
        <p:pic>
          <p:nvPicPr>
            <p:cNvPr id="5" name="Picture 4">
              <a:extLst>
                <a:ext uri="{FF2B5EF4-FFF2-40B4-BE49-F238E27FC236}">
                  <a16:creationId xmlns:a16="http://schemas.microsoft.com/office/drawing/2014/main" id="{51C04040-E265-4B71-A025-0B3191B3B210}"/>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p:blipFill>
          <p:spPr>
            <a:xfrm>
              <a:off x="584862" y="2927337"/>
              <a:ext cx="1244900" cy="577408"/>
            </a:xfrm>
            <a:prstGeom prst="rect">
              <a:avLst/>
            </a:prstGeom>
            <a:ln>
              <a:noFill/>
            </a:ln>
            <a:effectLst>
              <a:outerShdw blurRad="50800" dist="38100" dir="2700000" algn="tl" rotWithShape="0">
                <a:schemeClr val="bg2">
                  <a:alpha val="40000"/>
                </a:schemeClr>
              </a:outerShdw>
            </a:effectLst>
          </p:spPr>
        </p:pic>
        <p:pic>
          <p:nvPicPr>
            <p:cNvPr id="6" name="Picture 5">
              <a:extLst>
                <a:ext uri="{FF2B5EF4-FFF2-40B4-BE49-F238E27FC236}">
                  <a16:creationId xmlns:a16="http://schemas.microsoft.com/office/drawing/2014/main" id="{EB5F2377-2C8B-4041-8DB1-3E9036B58349}"/>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p:blipFill>
          <p:spPr>
            <a:xfrm rot="10800000">
              <a:off x="584862" y="2381534"/>
              <a:ext cx="1244900" cy="577408"/>
            </a:xfrm>
            <a:prstGeom prst="rect">
              <a:avLst/>
            </a:prstGeom>
            <a:ln>
              <a:noFill/>
            </a:ln>
            <a:effectLst>
              <a:outerShdw blurRad="50800" dist="38100" dir="2700000" algn="tl" rotWithShape="0">
                <a:schemeClr val="bg2">
                  <a:alpha val="40000"/>
                </a:schemeClr>
              </a:outerShdw>
            </a:effectLst>
          </p:spPr>
        </p:pic>
      </p:grpSp>
      <p:pic>
        <p:nvPicPr>
          <p:cNvPr id="12" name="Picture 11">
            <a:extLst>
              <a:ext uri="{FF2B5EF4-FFF2-40B4-BE49-F238E27FC236}">
                <a16:creationId xmlns:a16="http://schemas.microsoft.com/office/drawing/2014/main" id="{53AECA3F-61EC-482F-B503-6C7F6F9510B3}"/>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p:blipFill>
        <p:spPr>
          <a:xfrm rot="5400000">
            <a:off x="863221" y="4545491"/>
            <a:ext cx="1472975" cy="968185"/>
          </a:xfrm>
          <a:prstGeom prst="rect">
            <a:avLst/>
          </a:prstGeom>
          <a:ln>
            <a:noFill/>
          </a:ln>
          <a:effectLst>
            <a:outerShdw blurRad="50800" dist="38100" dir="2700000" algn="tl" rotWithShape="0">
              <a:schemeClr val="bg2">
                <a:alpha val="40000"/>
              </a:schemeClr>
            </a:outerShdw>
          </a:effectLst>
        </p:spPr>
      </p:pic>
      <p:sp>
        <p:nvSpPr>
          <p:cNvPr id="14" name="TextBox 13">
            <a:extLst>
              <a:ext uri="{FF2B5EF4-FFF2-40B4-BE49-F238E27FC236}">
                <a16:creationId xmlns:a16="http://schemas.microsoft.com/office/drawing/2014/main" id="{21A4896F-D48C-446B-BFBB-72BB7EDDF6ED}"/>
              </a:ext>
            </a:extLst>
          </p:cNvPr>
          <p:cNvSpPr txBox="1"/>
          <p:nvPr/>
        </p:nvSpPr>
        <p:spPr>
          <a:xfrm>
            <a:off x="2268806" y="4645441"/>
            <a:ext cx="2303193" cy="800219"/>
          </a:xfrm>
          <a:prstGeom prst="rect">
            <a:avLst/>
          </a:prstGeom>
          <a:noFill/>
        </p:spPr>
        <p:txBody>
          <a:bodyPr wrap="square" rtlCol="0">
            <a:spAutoFit/>
          </a:bodyPr>
          <a:lstStyle/>
          <a:p>
            <a:r>
              <a:rPr lang="en-US" sz="2200" dirty="0"/>
              <a:t>This is one-half of one sandwich</a:t>
            </a:r>
            <a:r>
              <a:rPr lang="en-US" sz="2400" dirty="0"/>
              <a:t>.</a:t>
            </a:r>
            <a:endParaRPr lang="en-AU" sz="2400" dirty="0"/>
          </a:p>
        </p:txBody>
      </p:sp>
      <p:sp>
        <p:nvSpPr>
          <p:cNvPr id="16" name="TextBox 15">
            <a:extLst>
              <a:ext uri="{FF2B5EF4-FFF2-40B4-BE49-F238E27FC236}">
                <a16:creationId xmlns:a16="http://schemas.microsoft.com/office/drawing/2014/main" id="{9506032E-95D8-4D9B-B28D-8A3C11B15143}"/>
              </a:ext>
            </a:extLst>
          </p:cNvPr>
          <p:cNvSpPr txBox="1"/>
          <p:nvPr/>
        </p:nvSpPr>
        <p:spPr>
          <a:xfrm>
            <a:off x="6465157" y="4681034"/>
            <a:ext cx="2375942" cy="1200329"/>
          </a:xfrm>
          <a:prstGeom prst="rect">
            <a:avLst/>
          </a:prstGeom>
          <a:noFill/>
        </p:spPr>
        <p:txBody>
          <a:bodyPr wrap="square" rtlCol="0">
            <a:spAutoFit/>
          </a:bodyPr>
          <a:lstStyle/>
          <a:p>
            <a:r>
              <a:rPr lang="en-US" sz="2200" dirty="0"/>
              <a:t>This is one-fourth of one orange.</a:t>
            </a:r>
          </a:p>
          <a:p>
            <a:r>
              <a:rPr lang="en-US" sz="800" b="1" dirty="0"/>
              <a:t>Source:</a:t>
            </a:r>
            <a:r>
              <a:rPr lang="en-US" sz="800" dirty="0"/>
              <a:t> </a:t>
            </a:r>
            <a:r>
              <a:rPr lang="en-US" sz="800" i="1" dirty="0"/>
              <a:t>Orange Fruit Quarter Fruit Sliced </a:t>
            </a:r>
            <a:r>
              <a:rPr lang="en-US" sz="800" dirty="0"/>
              <a:t>by StevenGiacomelli, Free for commercial use, </a:t>
            </a:r>
            <a:r>
              <a:rPr lang="en-US" sz="800" i="1" dirty="0"/>
              <a:t>Pixabay</a:t>
            </a:r>
            <a:r>
              <a:rPr lang="en-US" sz="800" dirty="0"/>
              <a:t>.</a:t>
            </a:r>
            <a:endParaRPr lang="en-AU" sz="800" dirty="0"/>
          </a:p>
        </p:txBody>
      </p:sp>
      <p:pic>
        <p:nvPicPr>
          <p:cNvPr id="8" name="Picture 7">
            <a:extLst>
              <a:ext uri="{FF2B5EF4-FFF2-40B4-BE49-F238E27FC236}">
                <a16:creationId xmlns:a16="http://schemas.microsoft.com/office/drawing/2014/main" id="{CC0C305E-9D9E-4B63-996F-25368CAC61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44536" y="4435871"/>
            <a:ext cx="1256593" cy="1124744"/>
          </a:xfrm>
          <a:prstGeom prst="rect">
            <a:avLst/>
          </a:prstGeom>
          <a:ln>
            <a:solidFill>
              <a:schemeClr val="bg2"/>
            </a:solidFill>
          </a:ln>
          <a:effectLst>
            <a:outerShdw blurRad="50800" dist="38100" dir="2700000" algn="tl" rotWithShape="0">
              <a:schemeClr val="bg2">
                <a:alpha val="40000"/>
              </a:schemeClr>
            </a:outerShdw>
          </a:effectLst>
        </p:spPr>
      </p:pic>
      <p:pic>
        <p:nvPicPr>
          <p:cNvPr id="10" name="Picture 9">
            <a:extLst>
              <a:ext uri="{FF2B5EF4-FFF2-40B4-BE49-F238E27FC236}">
                <a16:creationId xmlns:a16="http://schemas.microsoft.com/office/drawing/2014/main" id="{B774F94C-8B8E-4673-A4FA-68656015142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44536" y="2101846"/>
            <a:ext cx="2068658" cy="1868240"/>
          </a:xfrm>
          <a:prstGeom prst="rect">
            <a:avLst/>
          </a:prstGeom>
          <a:ln>
            <a:solidFill>
              <a:schemeClr val="bg2"/>
            </a:solidFill>
          </a:ln>
          <a:effectLst>
            <a:outerShdw blurRad="50800" dist="38100" dir="2700000" algn="tl" rotWithShape="0">
              <a:schemeClr val="bg2">
                <a:alpha val="40000"/>
              </a:schemeClr>
            </a:outerShdw>
          </a:effectLst>
        </p:spPr>
      </p:pic>
    </p:spTree>
    <p:extLst>
      <p:ext uri="{BB962C8B-B14F-4D97-AF65-F5344CB8AC3E}">
        <p14:creationId xmlns:p14="http://schemas.microsoft.com/office/powerpoint/2010/main" val="2426298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Fractions as part of a whole</a:t>
            </a:r>
          </a:p>
        </p:txBody>
      </p:sp>
      <p:sp>
        <p:nvSpPr>
          <p:cNvPr id="49" name="Flowchart: Data 48"/>
          <p:cNvSpPr/>
          <p:nvPr/>
        </p:nvSpPr>
        <p:spPr bwMode="auto">
          <a:xfrm>
            <a:off x="4296094" y="3873228"/>
            <a:ext cx="629732" cy="236441"/>
          </a:xfrm>
          <a:prstGeom prst="flowChartInputOutpu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3" name="Rectangle 2">
            <a:extLst>
              <a:ext uri="{FF2B5EF4-FFF2-40B4-BE49-F238E27FC236}">
                <a16:creationId xmlns:a16="http://schemas.microsoft.com/office/drawing/2014/main" id="{D8AA4F4B-5E2B-4C83-9180-0A2A440ABAE4}"/>
              </a:ext>
            </a:extLst>
          </p:cNvPr>
          <p:cNvSpPr/>
          <p:nvPr/>
        </p:nvSpPr>
        <p:spPr>
          <a:xfrm>
            <a:off x="251520" y="872475"/>
            <a:ext cx="8496944" cy="4930581"/>
          </a:xfrm>
          <a:prstGeom prst="rect">
            <a:avLst/>
          </a:prstGeom>
        </p:spPr>
        <p:txBody>
          <a:bodyPr wrap="square">
            <a:spAutoFit/>
          </a:bodyPr>
          <a:lstStyle/>
          <a:p>
            <a:pPr eaLnBrk="0" hangingPunct="0">
              <a:spcBef>
                <a:spcPct val="30000"/>
              </a:spcBef>
              <a:defRPr/>
            </a:pPr>
            <a:r>
              <a:rPr lang="en-US" sz="2200" dirty="0"/>
              <a:t>Provide opportunities for students to partition a range of ‘wholes’.</a:t>
            </a:r>
          </a:p>
          <a:p>
            <a:pPr eaLnBrk="0" hangingPunct="0">
              <a:spcBef>
                <a:spcPct val="30000"/>
              </a:spcBef>
              <a:defRPr/>
            </a:pPr>
            <a:endParaRPr lang="en-US" sz="2800" dirty="0"/>
          </a:p>
          <a:p>
            <a:pPr eaLnBrk="0" hangingPunct="0">
              <a:spcBef>
                <a:spcPct val="30000"/>
              </a:spcBef>
              <a:defRPr/>
            </a:pPr>
            <a:endParaRPr lang="en-US" sz="2800" dirty="0"/>
          </a:p>
          <a:p>
            <a:pPr eaLnBrk="0" hangingPunct="0">
              <a:spcBef>
                <a:spcPct val="30000"/>
              </a:spcBef>
              <a:defRPr/>
            </a:pPr>
            <a:endParaRPr lang="en-US" sz="2800" dirty="0"/>
          </a:p>
          <a:p>
            <a:pPr eaLnBrk="0" hangingPunct="0">
              <a:spcBef>
                <a:spcPct val="30000"/>
              </a:spcBef>
              <a:defRPr/>
            </a:pPr>
            <a:endParaRPr lang="en-US" sz="1200" dirty="0"/>
          </a:p>
          <a:p>
            <a:pPr eaLnBrk="0" hangingPunct="0">
              <a:spcBef>
                <a:spcPct val="30000"/>
              </a:spcBef>
              <a:defRPr/>
            </a:pPr>
            <a:endParaRPr lang="en-US" sz="2400" dirty="0"/>
          </a:p>
          <a:p>
            <a:pPr eaLnBrk="0" hangingPunct="0">
              <a:spcBef>
                <a:spcPct val="30000"/>
              </a:spcBef>
              <a:defRPr/>
            </a:pPr>
            <a:br>
              <a:rPr lang="en-US" sz="2200" dirty="0"/>
            </a:br>
            <a:r>
              <a:rPr lang="en-US" sz="2200" dirty="0"/>
              <a:t>E</a:t>
            </a:r>
            <a:r>
              <a:rPr lang="en-AU" sz="2200" dirty="0"/>
              <a:t>ach time you partition a whole, draw students’ attention to:</a:t>
            </a:r>
          </a:p>
          <a:p>
            <a:pPr marL="342900" lvl="0" indent="-342900" eaLnBrk="0" hangingPunct="0">
              <a:spcBef>
                <a:spcPct val="30000"/>
              </a:spcBef>
              <a:buFont typeface="Arial" panose="020B0604020202020204" pitchFamily="34" charset="0"/>
              <a:buChar char="•"/>
              <a:defRPr/>
            </a:pPr>
            <a:r>
              <a:rPr lang="en-US" sz="2200" dirty="0"/>
              <a:t>t</a:t>
            </a:r>
            <a:r>
              <a:rPr lang="en-AU" sz="2200" dirty="0"/>
              <a:t>he number of equal parts and what they are called</a:t>
            </a:r>
          </a:p>
          <a:p>
            <a:pPr marL="342900" lvl="0" indent="-342900" eaLnBrk="0" hangingPunct="0">
              <a:spcBef>
                <a:spcPct val="30000"/>
              </a:spcBef>
              <a:buFont typeface="Arial" panose="020B0604020202020204" pitchFamily="34" charset="0"/>
              <a:buChar char="•"/>
              <a:defRPr/>
            </a:pPr>
            <a:r>
              <a:rPr lang="en-US" sz="2200" dirty="0"/>
              <a:t>h</a:t>
            </a:r>
            <a:r>
              <a:rPr lang="en-AU" sz="2200" dirty="0"/>
              <a:t>ow many parts have been chosen</a:t>
            </a:r>
          </a:p>
          <a:p>
            <a:pPr marL="342900" lvl="0" indent="-342900" eaLnBrk="0" hangingPunct="0">
              <a:spcBef>
                <a:spcPct val="30000"/>
              </a:spcBef>
              <a:buFont typeface="Arial" panose="020B0604020202020204" pitchFamily="34" charset="0"/>
              <a:buChar char="•"/>
              <a:defRPr/>
            </a:pPr>
            <a:r>
              <a:rPr lang="en-AU" sz="2200" dirty="0"/>
              <a:t>how the fraction is named.</a:t>
            </a:r>
          </a:p>
        </p:txBody>
      </p:sp>
      <p:grpSp>
        <p:nvGrpSpPr>
          <p:cNvPr id="53" name="Group 52">
            <a:extLst>
              <a:ext uri="{FF2B5EF4-FFF2-40B4-BE49-F238E27FC236}">
                <a16:creationId xmlns:a16="http://schemas.microsoft.com/office/drawing/2014/main" id="{1FC751D6-7800-4863-9A36-C1F0AB965C9C}"/>
              </a:ext>
            </a:extLst>
          </p:cNvPr>
          <p:cNvGrpSpPr/>
          <p:nvPr/>
        </p:nvGrpSpPr>
        <p:grpSpPr>
          <a:xfrm>
            <a:off x="490973" y="1916832"/>
            <a:ext cx="8401507" cy="1800200"/>
            <a:chOff x="490973" y="1700808"/>
            <a:chExt cx="8401507" cy="1800200"/>
          </a:xfrm>
        </p:grpSpPr>
        <p:sp>
          <p:nvSpPr>
            <p:cNvPr id="54" name="TextBox 53">
              <a:extLst>
                <a:ext uri="{FF2B5EF4-FFF2-40B4-BE49-F238E27FC236}">
                  <a16:creationId xmlns:a16="http://schemas.microsoft.com/office/drawing/2014/main" id="{04E9133C-DE5F-4F31-A9A3-ACE4A283853C}"/>
                </a:ext>
              </a:extLst>
            </p:cNvPr>
            <p:cNvSpPr txBox="1"/>
            <p:nvPr/>
          </p:nvSpPr>
          <p:spPr>
            <a:xfrm>
              <a:off x="683568" y="3070121"/>
              <a:ext cx="792088" cy="430887"/>
            </a:xfrm>
            <a:prstGeom prst="rect">
              <a:avLst/>
            </a:prstGeom>
            <a:noFill/>
          </p:spPr>
          <p:txBody>
            <a:bodyPr wrap="square" rtlCol="0">
              <a:spAutoFit/>
            </a:bodyPr>
            <a:lstStyle/>
            <a:p>
              <a:r>
                <a:rPr lang="en-AU" sz="2200" dirty="0"/>
                <a:t>area</a:t>
              </a:r>
            </a:p>
          </p:txBody>
        </p:sp>
        <p:sp>
          <p:nvSpPr>
            <p:cNvPr id="55" name="TextBox 54">
              <a:extLst>
                <a:ext uri="{FF2B5EF4-FFF2-40B4-BE49-F238E27FC236}">
                  <a16:creationId xmlns:a16="http://schemas.microsoft.com/office/drawing/2014/main" id="{03CAA84D-ECD0-48CD-AB4A-0DE329B76F68}"/>
                </a:ext>
              </a:extLst>
            </p:cNvPr>
            <p:cNvSpPr txBox="1"/>
            <p:nvPr/>
          </p:nvSpPr>
          <p:spPr>
            <a:xfrm>
              <a:off x="4067944" y="3068960"/>
              <a:ext cx="583699" cy="430887"/>
            </a:xfrm>
            <a:prstGeom prst="rect">
              <a:avLst/>
            </a:prstGeom>
            <a:noFill/>
          </p:spPr>
          <p:txBody>
            <a:bodyPr wrap="square" rtlCol="0">
              <a:spAutoFit/>
            </a:bodyPr>
            <a:lstStyle/>
            <a:p>
              <a:r>
                <a:rPr lang="en-AU" sz="2200" dirty="0"/>
                <a:t>set</a:t>
              </a:r>
            </a:p>
          </p:txBody>
        </p:sp>
        <p:sp>
          <p:nvSpPr>
            <p:cNvPr id="74" name="TextBox 73">
              <a:extLst>
                <a:ext uri="{FF2B5EF4-FFF2-40B4-BE49-F238E27FC236}">
                  <a16:creationId xmlns:a16="http://schemas.microsoft.com/office/drawing/2014/main" id="{3C429A19-39AF-4F55-81D5-87BCBB572741}"/>
                </a:ext>
              </a:extLst>
            </p:cNvPr>
            <p:cNvSpPr txBox="1"/>
            <p:nvPr/>
          </p:nvSpPr>
          <p:spPr>
            <a:xfrm>
              <a:off x="6901530" y="3068960"/>
              <a:ext cx="1126854" cy="430887"/>
            </a:xfrm>
            <a:prstGeom prst="rect">
              <a:avLst/>
            </a:prstGeom>
            <a:noFill/>
          </p:spPr>
          <p:txBody>
            <a:bodyPr wrap="square" rtlCol="0">
              <a:spAutoFit/>
            </a:bodyPr>
            <a:lstStyle/>
            <a:p>
              <a:r>
                <a:rPr lang="en-AU" sz="2200" dirty="0"/>
                <a:t>length</a:t>
              </a:r>
            </a:p>
          </p:txBody>
        </p:sp>
        <p:sp>
          <p:nvSpPr>
            <p:cNvPr id="75" name="TextBox 74">
              <a:extLst>
                <a:ext uri="{FF2B5EF4-FFF2-40B4-BE49-F238E27FC236}">
                  <a16:creationId xmlns:a16="http://schemas.microsoft.com/office/drawing/2014/main" id="{35E266BB-B40E-4282-A145-5B45823D2B98}"/>
                </a:ext>
              </a:extLst>
            </p:cNvPr>
            <p:cNvSpPr txBox="1"/>
            <p:nvPr/>
          </p:nvSpPr>
          <p:spPr>
            <a:xfrm>
              <a:off x="2051720" y="3068960"/>
              <a:ext cx="981504" cy="430887"/>
            </a:xfrm>
            <a:prstGeom prst="rect">
              <a:avLst/>
            </a:prstGeom>
            <a:noFill/>
          </p:spPr>
          <p:txBody>
            <a:bodyPr wrap="square" rtlCol="0">
              <a:spAutoFit/>
            </a:bodyPr>
            <a:lstStyle/>
            <a:p>
              <a:r>
                <a:rPr lang="en-AU" sz="2200" dirty="0"/>
                <a:t>object</a:t>
              </a:r>
            </a:p>
          </p:txBody>
        </p:sp>
        <p:pic>
          <p:nvPicPr>
            <p:cNvPr id="76" name="Picture 75">
              <a:extLst>
                <a:ext uri="{FF2B5EF4-FFF2-40B4-BE49-F238E27FC236}">
                  <a16:creationId xmlns:a16="http://schemas.microsoft.com/office/drawing/2014/main" id="{11D348FB-0D4A-4C40-9DBF-878F30D5E4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0973" y="1700808"/>
              <a:ext cx="1170434" cy="1124714"/>
            </a:xfrm>
            <a:prstGeom prst="rect">
              <a:avLst/>
            </a:prstGeom>
          </p:spPr>
        </p:pic>
        <p:pic>
          <p:nvPicPr>
            <p:cNvPr id="77" name="Picture 76">
              <a:extLst>
                <a:ext uri="{FF2B5EF4-FFF2-40B4-BE49-F238E27FC236}">
                  <a16:creationId xmlns:a16="http://schemas.microsoft.com/office/drawing/2014/main" id="{21147BD3-B506-47BA-97C4-E7F00DCB19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79712" y="1732761"/>
              <a:ext cx="1164338" cy="1124714"/>
            </a:xfrm>
            <a:prstGeom prst="rect">
              <a:avLst/>
            </a:prstGeom>
          </p:spPr>
        </p:pic>
        <p:pic>
          <p:nvPicPr>
            <p:cNvPr id="78" name="Picture 77">
              <a:extLst>
                <a:ext uri="{FF2B5EF4-FFF2-40B4-BE49-F238E27FC236}">
                  <a16:creationId xmlns:a16="http://schemas.microsoft.com/office/drawing/2014/main" id="{0A6FBB42-57C2-4DFD-9510-B3C52F9057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38717" y="1801341"/>
              <a:ext cx="1609347" cy="987554"/>
            </a:xfrm>
            <a:prstGeom prst="rect">
              <a:avLst/>
            </a:prstGeom>
          </p:spPr>
        </p:pic>
        <p:pic>
          <p:nvPicPr>
            <p:cNvPr id="79" name="Picture 78">
              <a:extLst>
                <a:ext uri="{FF2B5EF4-FFF2-40B4-BE49-F238E27FC236}">
                  <a16:creationId xmlns:a16="http://schemas.microsoft.com/office/drawing/2014/main" id="{B2D080E8-7315-4ED1-95B5-73285218F09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54913" y="2263165"/>
              <a:ext cx="3337567" cy="368809"/>
            </a:xfrm>
            <a:prstGeom prst="rect">
              <a:avLst/>
            </a:prstGeom>
          </p:spPr>
        </p:pic>
      </p:grpSp>
    </p:spTree>
    <p:custDataLst>
      <p:tags r:id="rId1"/>
    </p:custDataLst>
    <p:extLst>
      <p:ext uri="{BB962C8B-B14F-4D97-AF65-F5344CB8AC3E}">
        <p14:creationId xmlns:p14="http://schemas.microsoft.com/office/powerpoint/2010/main" val="963080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4" name="TextBox 53"/>
              <p:cNvSpPr txBox="1"/>
              <p:nvPr/>
            </p:nvSpPr>
            <p:spPr>
              <a:xfrm>
                <a:off x="323850" y="3749704"/>
                <a:ext cx="8640638" cy="2610138"/>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AU" sz="2200" dirty="0"/>
                  <a:t>The 5 tells the name or size of the parts (fifths), because 5 equal parts fill a whole. </a:t>
                </a:r>
              </a:p>
              <a:p>
                <a:pPr marL="285750" indent="-285750">
                  <a:spcBef>
                    <a:spcPts val="1200"/>
                  </a:spcBef>
                  <a:buFont typeface="Arial" panose="020B0604020202020204" pitchFamily="34" charset="0"/>
                  <a:buChar char="•"/>
                </a:pPr>
                <a:r>
                  <a:rPr lang="en-AU" sz="2200" dirty="0"/>
                  <a:t>Three of those parts have been chosen. The 3 tells us that we have chosen 3 of those fifths.</a:t>
                </a:r>
              </a:p>
              <a:p>
                <a:pPr marL="285750" indent="-285750">
                  <a:spcBef>
                    <a:spcPts val="1200"/>
                  </a:spcBef>
                  <a:buFont typeface="Arial" panose="020B0604020202020204" pitchFamily="34" charset="0"/>
                  <a:buChar char="•"/>
                </a:pPr>
                <a:r>
                  <a:rPr lang="en-US" sz="2200" dirty="0"/>
                  <a:t>In each case, the fraction represented is three-fifths or </a:t>
                </a:r>
                <a14:m>
                  <m:oMath xmlns:m="http://schemas.openxmlformats.org/officeDocument/2006/math">
                    <m:f>
                      <m:fPr>
                        <m:ctrlPr>
                          <a:rPr lang="en-AU" sz="2200" i="1">
                            <a:latin typeface="Cambria Math" panose="02040503050406030204" pitchFamily="18" charset="0"/>
                          </a:rPr>
                        </m:ctrlPr>
                      </m:fPr>
                      <m:num>
                        <m:r>
                          <a:rPr lang="en-AU" sz="2200" b="0" i="1">
                            <a:latin typeface="Cambria Math"/>
                          </a:rPr>
                          <m:t>3</m:t>
                        </m:r>
                      </m:num>
                      <m:den>
                        <m:r>
                          <a:rPr lang="en-AU" sz="2200" b="0" i="1">
                            <a:latin typeface="Cambria Math"/>
                          </a:rPr>
                          <m:t>5</m:t>
                        </m:r>
                      </m:den>
                    </m:f>
                  </m:oMath>
                </a14:m>
                <a:r>
                  <a:rPr lang="en-US" sz="2200" dirty="0"/>
                  <a:t>  of the whole.</a:t>
                </a:r>
                <a:endParaRPr lang="en-AU" sz="2200" dirty="0"/>
              </a:p>
            </p:txBody>
          </p:sp>
        </mc:Choice>
        <mc:Fallback xmlns="">
          <p:sp>
            <p:nvSpPr>
              <p:cNvPr id="54" name="TextBox 53"/>
              <p:cNvSpPr txBox="1">
                <a:spLocks noRot="1" noChangeAspect="1" noMove="1" noResize="1" noEditPoints="1" noAdjustHandles="1" noChangeArrowheads="1" noChangeShapeType="1" noTextEdit="1"/>
              </p:cNvSpPr>
              <p:nvPr/>
            </p:nvSpPr>
            <p:spPr>
              <a:xfrm>
                <a:off x="323850" y="3749704"/>
                <a:ext cx="8640638" cy="2610138"/>
              </a:xfrm>
              <a:prstGeom prst="rect">
                <a:avLst/>
              </a:prstGeom>
              <a:blipFill>
                <a:blip r:embed="rId4"/>
                <a:stretch>
                  <a:fillRect l="-776" t="-1402" b="-2804"/>
                </a:stretch>
              </a:blipFill>
            </p:spPr>
            <p:txBody>
              <a:bodyPr/>
              <a:lstStyle/>
              <a:p>
                <a:r>
                  <a:rPr lang="en-AU">
                    <a:noFill/>
                  </a:rPr>
                  <a:t> </a:t>
                </a:r>
              </a:p>
            </p:txBody>
          </p:sp>
        </mc:Fallback>
      </mc:AlternateContent>
      <p:sp>
        <p:nvSpPr>
          <p:cNvPr id="2" name="Title 1"/>
          <p:cNvSpPr>
            <a:spLocks noGrp="1"/>
          </p:cNvSpPr>
          <p:nvPr>
            <p:ph type="title"/>
          </p:nvPr>
        </p:nvSpPr>
        <p:spPr/>
        <p:txBody>
          <a:bodyPr/>
          <a:lstStyle/>
          <a:p>
            <a:r>
              <a:rPr lang="en-AU" dirty="0"/>
              <a:t>Fractions as part of a whole</a:t>
            </a:r>
          </a:p>
        </p:txBody>
      </p:sp>
      <p:sp>
        <p:nvSpPr>
          <p:cNvPr id="49" name="Flowchart: Data 48"/>
          <p:cNvSpPr/>
          <p:nvPr/>
        </p:nvSpPr>
        <p:spPr bwMode="auto">
          <a:xfrm>
            <a:off x="4296094" y="3873228"/>
            <a:ext cx="629732" cy="236441"/>
          </a:xfrm>
          <a:prstGeom prst="flowChartInputOutpu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55" name="TextBox 54"/>
          <p:cNvSpPr txBox="1"/>
          <p:nvPr/>
        </p:nvSpPr>
        <p:spPr>
          <a:xfrm>
            <a:off x="255748" y="980728"/>
            <a:ext cx="8496944" cy="769441"/>
          </a:xfrm>
          <a:prstGeom prst="rect">
            <a:avLst/>
          </a:prstGeom>
          <a:noFill/>
        </p:spPr>
        <p:txBody>
          <a:bodyPr wrap="square" rtlCol="0">
            <a:spAutoFit/>
          </a:bodyPr>
          <a:lstStyle/>
          <a:p>
            <a:r>
              <a:rPr lang="en-AU" sz="2200" dirty="0"/>
              <a:t>Consider each case below where the whole has been partitioned into 5 equal parts.</a:t>
            </a:r>
          </a:p>
        </p:txBody>
      </p:sp>
      <p:grpSp>
        <p:nvGrpSpPr>
          <p:cNvPr id="40" name="Group 39">
            <a:extLst>
              <a:ext uri="{FF2B5EF4-FFF2-40B4-BE49-F238E27FC236}">
                <a16:creationId xmlns:a16="http://schemas.microsoft.com/office/drawing/2014/main" id="{CD6517B0-9753-4BB4-BDD9-E7A360E57C71}"/>
              </a:ext>
            </a:extLst>
          </p:cNvPr>
          <p:cNvGrpSpPr/>
          <p:nvPr/>
        </p:nvGrpSpPr>
        <p:grpSpPr>
          <a:xfrm>
            <a:off x="490973" y="1916832"/>
            <a:ext cx="7537411" cy="1800200"/>
            <a:chOff x="490973" y="1700808"/>
            <a:chExt cx="7537411" cy="1800200"/>
          </a:xfrm>
        </p:grpSpPr>
        <p:sp>
          <p:nvSpPr>
            <p:cNvPr id="41" name="TextBox 40">
              <a:extLst>
                <a:ext uri="{FF2B5EF4-FFF2-40B4-BE49-F238E27FC236}">
                  <a16:creationId xmlns:a16="http://schemas.microsoft.com/office/drawing/2014/main" id="{EFB53077-CE51-42F8-AD4E-F1340AE3F86C}"/>
                </a:ext>
              </a:extLst>
            </p:cNvPr>
            <p:cNvSpPr txBox="1"/>
            <p:nvPr/>
          </p:nvSpPr>
          <p:spPr>
            <a:xfrm>
              <a:off x="683568" y="3070121"/>
              <a:ext cx="792088" cy="430887"/>
            </a:xfrm>
            <a:prstGeom prst="rect">
              <a:avLst/>
            </a:prstGeom>
            <a:noFill/>
          </p:spPr>
          <p:txBody>
            <a:bodyPr wrap="square" rtlCol="0">
              <a:spAutoFit/>
            </a:bodyPr>
            <a:lstStyle/>
            <a:p>
              <a:r>
                <a:rPr lang="en-AU" sz="2200" dirty="0"/>
                <a:t>area</a:t>
              </a:r>
            </a:p>
          </p:txBody>
        </p:sp>
        <p:sp>
          <p:nvSpPr>
            <p:cNvPr id="42" name="TextBox 41">
              <a:extLst>
                <a:ext uri="{FF2B5EF4-FFF2-40B4-BE49-F238E27FC236}">
                  <a16:creationId xmlns:a16="http://schemas.microsoft.com/office/drawing/2014/main" id="{7568BACD-C1D6-419E-B81E-1472594D8AE1}"/>
                </a:ext>
              </a:extLst>
            </p:cNvPr>
            <p:cNvSpPr txBox="1"/>
            <p:nvPr/>
          </p:nvSpPr>
          <p:spPr>
            <a:xfrm>
              <a:off x="4067944" y="3068960"/>
              <a:ext cx="583699" cy="430887"/>
            </a:xfrm>
            <a:prstGeom prst="rect">
              <a:avLst/>
            </a:prstGeom>
            <a:noFill/>
          </p:spPr>
          <p:txBody>
            <a:bodyPr wrap="square" rtlCol="0">
              <a:spAutoFit/>
            </a:bodyPr>
            <a:lstStyle/>
            <a:p>
              <a:r>
                <a:rPr lang="en-AU" sz="2200" dirty="0"/>
                <a:t>set</a:t>
              </a:r>
            </a:p>
          </p:txBody>
        </p:sp>
        <p:sp>
          <p:nvSpPr>
            <p:cNvPr id="43" name="TextBox 42">
              <a:extLst>
                <a:ext uri="{FF2B5EF4-FFF2-40B4-BE49-F238E27FC236}">
                  <a16:creationId xmlns:a16="http://schemas.microsoft.com/office/drawing/2014/main" id="{D8133856-CBCA-447D-BE5D-0E4AC2AA0D1A}"/>
                </a:ext>
              </a:extLst>
            </p:cNvPr>
            <p:cNvSpPr txBox="1"/>
            <p:nvPr/>
          </p:nvSpPr>
          <p:spPr>
            <a:xfrm>
              <a:off x="6901530" y="3068960"/>
              <a:ext cx="1126854" cy="430887"/>
            </a:xfrm>
            <a:prstGeom prst="rect">
              <a:avLst/>
            </a:prstGeom>
            <a:noFill/>
          </p:spPr>
          <p:txBody>
            <a:bodyPr wrap="square" rtlCol="0">
              <a:spAutoFit/>
            </a:bodyPr>
            <a:lstStyle/>
            <a:p>
              <a:r>
                <a:rPr lang="en-AU" sz="2200" dirty="0"/>
                <a:t>length</a:t>
              </a:r>
            </a:p>
          </p:txBody>
        </p:sp>
        <p:sp>
          <p:nvSpPr>
            <p:cNvPr id="44" name="TextBox 43">
              <a:extLst>
                <a:ext uri="{FF2B5EF4-FFF2-40B4-BE49-F238E27FC236}">
                  <a16:creationId xmlns:a16="http://schemas.microsoft.com/office/drawing/2014/main" id="{F1459518-67D0-4055-A46E-0EE97CFF133F}"/>
                </a:ext>
              </a:extLst>
            </p:cNvPr>
            <p:cNvSpPr txBox="1"/>
            <p:nvPr/>
          </p:nvSpPr>
          <p:spPr>
            <a:xfrm>
              <a:off x="2051720" y="3068960"/>
              <a:ext cx="981504" cy="430887"/>
            </a:xfrm>
            <a:prstGeom prst="rect">
              <a:avLst/>
            </a:prstGeom>
            <a:noFill/>
          </p:spPr>
          <p:txBody>
            <a:bodyPr wrap="square" rtlCol="0">
              <a:spAutoFit/>
            </a:bodyPr>
            <a:lstStyle/>
            <a:p>
              <a:r>
                <a:rPr lang="en-AU" sz="2200" dirty="0"/>
                <a:t>object</a:t>
              </a:r>
            </a:p>
          </p:txBody>
        </p:sp>
        <p:pic>
          <p:nvPicPr>
            <p:cNvPr id="45" name="Picture 44">
              <a:extLst>
                <a:ext uri="{FF2B5EF4-FFF2-40B4-BE49-F238E27FC236}">
                  <a16:creationId xmlns:a16="http://schemas.microsoft.com/office/drawing/2014/main" id="{558926EC-B474-4DB1-A984-66083526FF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0973" y="1700808"/>
              <a:ext cx="1170434" cy="1124714"/>
            </a:xfrm>
            <a:prstGeom prst="rect">
              <a:avLst/>
            </a:prstGeom>
          </p:spPr>
        </p:pic>
        <p:pic>
          <p:nvPicPr>
            <p:cNvPr id="46" name="Picture 45">
              <a:extLst>
                <a:ext uri="{FF2B5EF4-FFF2-40B4-BE49-F238E27FC236}">
                  <a16:creationId xmlns:a16="http://schemas.microsoft.com/office/drawing/2014/main" id="{B4C7B79E-31BA-4080-9A15-DDF33161E90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79712" y="1732761"/>
              <a:ext cx="1164338" cy="1124714"/>
            </a:xfrm>
            <a:prstGeom prst="rect">
              <a:avLst/>
            </a:prstGeom>
          </p:spPr>
        </p:pic>
        <p:pic>
          <p:nvPicPr>
            <p:cNvPr id="47" name="Picture 46">
              <a:extLst>
                <a:ext uri="{FF2B5EF4-FFF2-40B4-BE49-F238E27FC236}">
                  <a16:creationId xmlns:a16="http://schemas.microsoft.com/office/drawing/2014/main" id="{91174264-115B-4ED6-9DD2-66749F10C62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38717" y="1801341"/>
              <a:ext cx="1609347" cy="987554"/>
            </a:xfrm>
            <a:prstGeom prst="rect">
              <a:avLst/>
            </a:prstGeom>
          </p:spPr>
        </p:pic>
      </p:grpSp>
      <p:pic>
        <p:nvPicPr>
          <p:cNvPr id="15" name="Picture 14">
            <a:extLst>
              <a:ext uri="{FF2B5EF4-FFF2-40B4-BE49-F238E27FC236}">
                <a16:creationId xmlns:a16="http://schemas.microsoft.com/office/drawing/2014/main" id="{483019D7-CAB7-46EB-B025-06FDA629C56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54913" y="2479189"/>
            <a:ext cx="3337567" cy="368809"/>
          </a:xfrm>
          <a:prstGeom prst="rect">
            <a:avLst/>
          </a:prstGeom>
        </p:spPr>
      </p:pic>
    </p:spTree>
    <p:custDataLst>
      <p:tags r:id="rId1"/>
    </p:custDataLst>
    <p:extLst>
      <p:ext uri="{BB962C8B-B14F-4D97-AF65-F5344CB8AC3E}">
        <p14:creationId xmlns:p14="http://schemas.microsoft.com/office/powerpoint/2010/main" val="4159884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Fractions as part of a whole</a:t>
            </a:r>
          </a:p>
        </p:txBody>
      </p:sp>
      <p:sp>
        <p:nvSpPr>
          <p:cNvPr id="49" name="Flowchart: Data 48"/>
          <p:cNvSpPr/>
          <p:nvPr/>
        </p:nvSpPr>
        <p:spPr bwMode="auto">
          <a:xfrm>
            <a:off x="4296094" y="3873228"/>
            <a:ext cx="629732" cy="236441"/>
          </a:xfrm>
          <a:prstGeom prst="flowChartInputOutpu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55" name="TextBox 54"/>
          <p:cNvSpPr txBox="1"/>
          <p:nvPr/>
        </p:nvSpPr>
        <p:spPr>
          <a:xfrm>
            <a:off x="255748" y="980728"/>
            <a:ext cx="8888252" cy="3200876"/>
          </a:xfrm>
          <a:prstGeom prst="rect">
            <a:avLst/>
          </a:prstGeom>
          <a:noFill/>
        </p:spPr>
        <p:txBody>
          <a:bodyPr wrap="square" rtlCol="0">
            <a:spAutoFit/>
          </a:bodyPr>
          <a:lstStyle/>
          <a:p>
            <a:pPr marL="0" indent="0">
              <a:buFont typeface="Arial" panose="020B0604020202020204" pitchFamily="34" charset="0"/>
              <a:buNone/>
            </a:pPr>
            <a:r>
              <a:rPr lang="en-US" sz="2400" b="1" dirty="0">
                <a:solidFill>
                  <a:schemeClr val="bg1">
                    <a:lumMod val="50000"/>
                  </a:schemeClr>
                </a:solidFill>
              </a:rPr>
              <a:t>The amount or size of a fraction is related to the amount </a:t>
            </a:r>
            <a:br>
              <a:rPr lang="en-US" sz="2400" b="1" dirty="0">
                <a:solidFill>
                  <a:schemeClr val="bg1">
                    <a:lumMod val="50000"/>
                  </a:schemeClr>
                </a:solidFill>
              </a:rPr>
            </a:br>
            <a:r>
              <a:rPr lang="en-US" sz="2400" b="1" dirty="0">
                <a:solidFill>
                  <a:schemeClr val="bg1">
                    <a:lumMod val="50000"/>
                  </a:schemeClr>
                </a:solidFill>
              </a:rPr>
              <a:t>or size of the whole.</a:t>
            </a:r>
          </a:p>
          <a:p>
            <a:pPr marL="0" indent="0">
              <a:buFont typeface="Arial" panose="020B0604020202020204" pitchFamily="34" charset="0"/>
              <a:buNone/>
            </a:pPr>
            <a:r>
              <a:rPr lang="en-US" sz="2200" dirty="0"/>
              <a:t>U</a:t>
            </a:r>
            <a:r>
              <a:rPr lang="en-AU" sz="2200" dirty="0"/>
              <a:t>se a range of physical and visual representations to reinforce that:</a:t>
            </a:r>
          </a:p>
          <a:p>
            <a:pPr marL="342900" indent="-342900">
              <a:buFont typeface="Arial" panose="020B0604020202020204" pitchFamily="34" charset="0"/>
              <a:buChar char="•"/>
            </a:pPr>
            <a:r>
              <a:rPr lang="en-AU" sz="2200" dirty="0"/>
              <a:t>the process for determining a fraction is the same </a:t>
            </a:r>
          </a:p>
          <a:p>
            <a:pPr marL="342900" indent="-342900">
              <a:buFont typeface="Arial" panose="020B0604020202020204" pitchFamily="34" charset="0"/>
              <a:buChar char="•"/>
            </a:pPr>
            <a:r>
              <a:rPr lang="en-AU" sz="2200" dirty="0"/>
              <a:t>the size of the resulting fraction will vary depending on the size of the initial whole that was partitioned.</a:t>
            </a:r>
          </a:p>
          <a:p>
            <a:r>
              <a:rPr lang="en-US" sz="2200" dirty="0"/>
              <a:t>For example:</a:t>
            </a:r>
          </a:p>
        </p:txBody>
      </p:sp>
      <p:sp>
        <p:nvSpPr>
          <p:cNvPr id="3" name="TextBox 2">
            <a:extLst>
              <a:ext uri="{FF2B5EF4-FFF2-40B4-BE49-F238E27FC236}">
                <a16:creationId xmlns:a16="http://schemas.microsoft.com/office/drawing/2014/main" id="{86315D30-AE5F-4DDF-AAE9-E7963C67034B}"/>
              </a:ext>
            </a:extLst>
          </p:cNvPr>
          <p:cNvSpPr txBox="1"/>
          <p:nvPr/>
        </p:nvSpPr>
        <p:spPr>
          <a:xfrm>
            <a:off x="323528" y="5229200"/>
            <a:ext cx="3288668" cy="1015663"/>
          </a:xfrm>
          <a:prstGeom prst="rect">
            <a:avLst/>
          </a:prstGeom>
          <a:noFill/>
        </p:spPr>
        <p:txBody>
          <a:bodyPr wrap="square" rtlCol="0">
            <a:spAutoFit/>
          </a:bodyPr>
          <a:lstStyle/>
          <a:p>
            <a:pPr>
              <a:spcBef>
                <a:spcPts val="1200"/>
              </a:spcBef>
              <a:spcAft>
                <a:spcPts val="600"/>
              </a:spcAft>
            </a:pPr>
            <a:r>
              <a:rPr lang="en-US" sz="2200" dirty="0"/>
              <a:t>One-half of the set of eggs is five eggs.</a:t>
            </a:r>
            <a:br>
              <a:rPr lang="en-US" sz="2200" dirty="0"/>
            </a:br>
            <a:r>
              <a:rPr lang="en-US" sz="800" b="1" dirty="0"/>
              <a:t>Source:</a:t>
            </a:r>
            <a:r>
              <a:rPr lang="en-US" sz="800" dirty="0"/>
              <a:t> </a:t>
            </a:r>
            <a:r>
              <a:rPr lang="en-US" sz="800" i="1" dirty="0"/>
              <a:t>Egg Pack Food</a:t>
            </a:r>
            <a:r>
              <a:rPr lang="en-US" sz="800" dirty="0"/>
              <a:t> by dgazdik, Free for commercial use, </a:t>
            </a:r>
            <a:r>
              <a:rPr lang="en-US" sz="800" i="1" dirty="0"/>
              <a:t>Pixabay</a:t>
            </a:r>
            <a:r>
              <a:rPr lang="en-US" sz="800" dirty="0"/>
              <a:t>.</a:t>
            </a:r>
            <a:endParaRPr lang="en-AU" sz="2200" dirty="0"/>
          </a:p>
        </p:txBody>
      </p:sp>
      <p:sp>
        <p:nvSpPr>
          <p:cNvPr id="44" name="TextBox 43">
            <a:extLst>
              <a:ext uri="{FF2B5EF4-FFF2-40B4-BE49-F238E27FC236}">
                <a16:creationId xmlns:a16="http://schemas.microsoft.com/office/drawing/2014/main" id="{316A1C1F-0F5D-4D91-9C96-97D0046CB4DE}"/>
              </a:ext>
            </a:extLst>
          </p:cNvPr>
          <p:cNvSpPr txBox="1"/>
          <p:nvPr/>
        </p:nvSpPr>
        <p:spPr>
          <a:xfrm>
            <a:off x="5207443" y="5187306"/>
            <a:ext cx="3936557" cy="769441"/>
          </a:xfrm>
          <a:prstGeom prst="rect">
            <a:avLst/>
          </a:prstGeom>
          <a:noFill/>
        </p:spPr>
        <p:txBody>
          <a:bodyPr wrap="square" rtlCol="0">
            <a:spAutoFit/>
          </a:bodyPr>
          <a:lstStyle/>
          <a:p>
            <a:r>
              <a:rPr lang="en-US" sz="2200" dirty="0"/>
              <a:t>One-half of the set of beanbags is four beanbags.</a:t>
            </a:r>
            <a:endParaRPr lang="en-AU" sz="2200" dirty="0"/>
          </a:p>
        </p:txBody>
      </p:sp>
      <p:pic>
        <p:nvPicPr>
          <p:cNvPr id="7" name="Picture 6">
            <a:extLst>
              <a:ext uri="{FF2B5EF4-FFF2-40B4-BE49-F238E27FC236}">
                <a16:creationId xmlns:a16="http://schemas.microsoft.com/office/drawing/2014/main" id="{537B7FB0-4E1B-4E3A-B01C-6E33591578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536" y="4221088"/>
            <a:ext cx="2289053" cy="966218"/>
          </a:xfrm>
          <a:prstGeom prst="rect">
            <a:avLst/>
          </a:prstGeom>
        </p:spPr>
      </p:pic>
      <p:grpSp>
        <p:nvGrpSpPr>
          <p:cNvPr id="8" name="Group 7">
            <a:extLst>
              <a:ext uri="{FF2B5EF4-FFF2-40B4-BE49-F238E27FC236}">
                <a16:creationId xmlns:a16="http://schemas.microsoft.com/office/drawing/2014/main" id="{4C9C7922-CBAF-4A57-A871-6939C88D3F2C}"/>
              </a:ext>
            </a:extLst>
          </p:cNvPr>
          <p:cNvGrpSpPr/>
          <p:nvPr/>
        </p:nvGrpSpPr>
        <p:grpSpPr>
          <a:xfrm>
            <a:off x="5364088" y="3810498"/>
            <a:ext cx="2592288" cy="1356262"/>
            <a:chOff x="5249402" y="3874984"/>
            <a:chExt cx="2592288" cy="1356262"/>
          </a:xfrm>
        </p:grpSpPr>
        <p:pic>
          <p:nvPicPr>
            <p:cNvPr id="5" name="Picture 4">
              <a:extLst>
                <a:ext uri="{FF2B5EF4-FFF2-40B4-BE49-F238E27FC236}">
                  <a16:creationId xmlns:a16="http://schemas.microsoft.com/office/drawing/2014/main" id="{B5A7B2E7-3DDC-42AE-8846-DF05510AE5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402" y="3874984"/>
              <a:ext cx="2592288" cy="1356262"/>
            </a:xfrm>
            <a:prstGeom prst="rect">
              <a:avLst/>
            </a:prstGeom>
            <a:ln>
              <a:solidFill>
                <a:schemeClr val="bg2"/>
              </a:solidFill>
            </a:ln>
            <a:effectLst>
              <a:outerShdw blurRad="50800" dist="38100" dir="2700000" algn="tl" rotWithShape="0">
                <a:schemeClr val="bg2">
                  <a:alpha val="40000"/>
                </a:schemeClr>
              </a:outerShdw>
            </a:effectLst>
          </p:spPr>
        </p:pic>
        <p:sp>
          <p:nvSpPr>
            <p:cNvPr id="6" name="Rectangle: Rounded Corners 5">
              <a:extLst>
                <a:ext uri="{FF2B5EF4-FFF2-40B4-BE49-F238E27FC236}">
                  <a16:creationId xmlns:a16="http://schemas.microsoft.com/office/drawing/2014/main" id="{A49800C7-4A49-4CE5-B0C8-538CE5BD8FF7}"/>
                </a:ext>
              </a:extLst>
            </p:cNvPr>
            <p:cNvSpPr/>
            <p:nvPr/>
          </p:nvSpPr>
          <p:spPr bwMode="auto">
            <a:xfrm>
              <a:off x="5317272" y="3949554"/>
              <a:ext cx="1245760" cy="1237752"/>
            </a:xfrm>
            <a:prstGeom prst="roundRect">
              <a:avLst/>
            </a:prstGeom>
            <a:noFill/>
            <a:ln w="63500" cap="flat" cmpd="sng" algn="ctr">
              <a:solidFill>
                <a:srgbClr val="5A9AD7"/>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grpSp>
    </p:spTree>
    <p:custDataLst>
      <p:tags r:id="rId1"/>
    </p:custDataLst>
    <p:extLst>
      <p:ext uri="{BB962C8B-B14F-4D97-AF65-F5344CB8AC3E}">
        <p14:creationId xmlns:p14="http://schemas.microsoft.com/office/powerpoint/2010/main" val="2596458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1F548-C0A2-435A-844A-EF44999670AC}"/>
              </a:ext>
            </a:extLst>
          </p:cNvPr>
          <p:cNvSpPr>
            <a:spLocks noGrp="1"/>
          </p:cNvSpPr>
          <p:nvPr>
            <p:ph type="title"/>
          </p:nvPr>
        </p:nvSpPr>
        <p:spPr/>
        <p:txBody>
          <a:bodyPr/>
          <a:lstStyle/>
          <a:p>
            <a:r>
              <a:rPr lang="en-US" dirty="0"/>
              <a:t>Common misconceptions</a:t>
            </a:r>
            <a:endParaRPr lang="en-AU" dirty="0"/>
          </a:p>
        </p:txBody>
      </p:sp>
      <p:sp>
        <p:nvSpPr>
          <p:cNvPr id="3" name="Content Placeholder 2">
            <a:extLst>
              <a:ext uri="{FF2B5EF4-FFF2-40B4-BE49-F238E27FC236}">
                <a16:creationId xmlns:a16="http://schemas.microsoft.com/office/drawing/2014/main" id="{3BA14061-EED0-48E9-9AB6-0830507F9B55}"/>
              </a:ext>
            </a:extLst>
          </p:cNvPr>
          <p:cNvSpPr>
            <a:spLocks noGrp="1"/>
          </p:cNvSpPr>
          <p:nvPr>
            <p:ph idx="1"/>
          </p:nvPr>
        </p:nvSpPr>
        <p:spPr/>
        <p:txBody>
          <a:bodyPr/>
          <a:lstStyle/>
          <a:p>
            <a:pPr marL="0" indent="0"/>
            <a:r>
              <a:rPr lang="en-US" sz="2200" dirty="0"/>
              <a:t>‘Making errors and experimenting with new strategies are a natural part of learning. However, if inappropriate thinking about fractions is established as a misconception, a barrier to progress in conceptual understanding is formed.’</a:t>
            </a:r>
          </a:p>
          <a:p>
            <a:pPr marL="0" indent="0"/>
            <a:r>
              <a:rPr lang="en-US" sz="900" b="1" dirty="0">
                <a:highlight>
                  <a:srgbClr val="FFFFFF"/>
                </a:highlight>
              </a:rPr>
              <a:t>(Way n.d.)</a:t>
            </a:r>
          </a:p>
          <a:p>
            <a:pPr marL="0" indent="0"/>
            <a:endParaRPr lang="en-US" dirty="0"/>
          </a:p>
          <a:p>
            <a:pPr marL="0" indent="0"/>
            <a:r>
              <a:rPr lang="en-US" sz="2200" dirty="0"/>
              <a:t>We will now examine two common misconceptions that can be formed in the early stages of fractional thinking and explore ways to address these.</a:t>
            </a:r>
            <a:endParaRPr lang="en-AU" sz="2200" dirty="0"/>
          </a:p>
        </p:txBody>
      </p:sp>
    </p:spTree>
    <p:extLst>
      <p:ext uri="{BB962C8B-B14F-4D97-AF65-F5344CB8AC3E}">
        <p14:creationId xmlns:p14="http://schemas.microsoft.com/office/powerpoint/2010/main" val="2205766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Equality of the parts: Misconception 1</a:t>
            </a:r>
          </a:p>
        </p:txBody>
      </p:sp>
      <p:sp>
        <p:nvSpPr>
          <p:cNvPr id="3" name="Content Placeholder 2"/>
          <p:cNvSpPr>
            <a:spLocks noGrp="1"/>
          </p:cNvSpPr>
          <p:nvPr>
            <p:ph idx="1"/>
          </p:nvPr>
        </p:nvSpPr>
        <p:spPr>
          <a:xfrm>
            <a:off x="323850" y="908720"/>
            <a:ext cx="8616888" cy="1176568"/>
          </a:xfrm>
        </p:spPr>
        <p:txBody>
          <a:bodyPr/>
          <a:lstStyle/>
          <a:p>
            <a:pPr marL="0" indent="0"/>
            <a:r>
              <a:rPr lang="en-AU" sz="2200" dirty="0"/>
              <a:t>A misconception can arise when students only notice the number of parts and do not consider the equality of parts.</a:t>
            </a:r>
          </a:p>
          <a:p>
            <a:pPr marL="0" indent="0"/>
            <a:endParaRPr lang="en-US" sz="500" dirty="0"/>
          </a:p>
          <a:p>
            <a:pPr marL="0" indent="0"/>
            <a:r>
              <a:rPr lang="en-US" sz="2200" dirty="0"/>
              <a:t>This thinking is exemplified in the examples below.</a:t>
            </a:r>
            <a:endParaRPr lang="en-AU" sz="2200" dirty="0"/>
          </a:p>
          <a:p>
            <a:pPr marL="0" indent="0"/>
            <a:endParaRPr lang="en-AU" sz="2400" dirty="0"/>
          </a:p>
          <a:p>
            <a:pPr marL="0" indent="0"/>
            <a:endParaRPr lang="en-AU" sz="2400" dirty="0"/>
          </a:p>
          <a:p>
            <a:r>
              <a:rPr lang="en-AU" sz="800" b="1" dirty="0"/>
              <a:t>Source</a:t>
            </a:r>
            <a:r>
              <a:rPr lang="en-AU" sz="800" b="1" i="1" dirty="0"/>
              <a:t>:</a:t>
            </a:r>
            <a:r>
              <a:rPr lang="en-AU" sz="800" i="1" dirty="0"/>
              <a:t> Banana </a:t>
            </a:r>
            <a:r>
              <a:rPr lang="en-AU" sz="800" dirty="0"/>
              <a:t>by hungblueads,</a:t>
            </a:r>
            <a:br>
              <a:rPr lang="en-AU" sz="800" dirty="0"/>
            </a:br>
            <a:r>
              <a:rPr lang="en-US" sz="800" dirty="0"/>
              <a:t>Free for commercial use, </a:t>
            </a:r>
            <a:r>
              <a:rPr lang="en-US" sz="800" i="1" dirty="0"/>
              <a:t>Pixabay</a:t>
            </a:r>
            <a:r>
              <a:rPr lang="en-US" sz="800" dirty="0"/>
              <a:t>.</a:t>
            </a:r>
            <a:endParaRPr lang="en-AU" sz="800" dirty="0"/>
          </a:p>
          <a:p>
            <a:pPr marL="0" indent="0"/>
            <a:endParaRPr lang="en-AU" sz="2400" dirty="0"/>
          </a:p>
          <a:p>
            <a:pPr marL="0" indent="0"/>
            <a:endParaRPr lang="en-AU" sz="2400" dirty="0"/>
          </a:p>
          <a:p>
            <a:pPr marL="0" indent="0"/>
            <a:endParaRPr lang="en-AU" sz="2400" dirty="0"/>
          </a:p>
          <a:p>
            <a:pPr marL="0" indent="0"/>
            <a:endParaRPr lang="en-AU" sz="2400" dirty="0"/>
          </a:p>
          <a:p>
            <a:pPr marL="0" indent="0"/>
            <a:endParaRPr lang="en-AU" dirty="0"/>
          </a:p>
          <a:p>
            <a:pPr marL="0" indent="0"/>
            <a:endParaRPr lang="en-AU" sz="800" dirty="0"/>
          </a:p>
          <a:p>
            <a:pPr marL="0" indent="0"/>
            <a:endParaRPr lang="en-AU" dirty="0"/>
          </a:p>
        </p:txBody>
      </p:sp>
      <p:pic>
        <p:nvPicPr>
          <p:cNvPr id="6" name="Picture 5">
            <a:extLst>
              <a:ext uri="{FF2B5EF4-FFF2-40B4-BE49-F238E27FC236}">
                <a16:creationId xmlns:a16="http://schemas.microsoft.com/office/drawing/2014/main" id="{5D760BE2-23A8-44D8-A263-6F0270BB55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75656" y="2366241"/>
            <a:ext cx="5794600" cy="3583039"/>
          </a:xfrm>
          <a:prstGeom prst="rect">
            <a:avLst/>
          </a:prstGeom>
        </p:spPr>
      </p:pic>
    </p:spTree>
    <p:custDataLst>
      <p:tags r:id="rId1"/>
    </p:custDataLst>
    <p:extLst>
      <p:ext uri="{BB962C8B-B14F-4D97-AF65-F5344CB8AC3E}">
        <p14:creationId xmlns:p14="http://schemas.microsoft.com/office/powerpoint/2010/main" val="2051640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Addressing misconception 1</a:t>
            </a:r>
          </a:p>
        </p:txBody>
      </p:sp>
      <p:sp>
        <p:nvSpPr>
          <p:cNvPr id="3" name="Content Placeholder 2"/>
          <p:cNvSpPr>
            <a:spLocks noGrp="1"/>
          </p:cNvSpPr>
          <p:nvPr>
            <p:ph idx="1"/>
          </p:nvPr>
        </p:nvSpPr>
        <p:spPr>
          <a:xfrm>
            <a:off x="323850" y="986400"/>
            <a:ext cx="8485188" cy="2379550"/>
          </a:xfrm>
        </p:spPr>
        <p:txBody>
          <a:bodyPr/>
          <a:lstStyle/>
          <a:p>
            <a:pPr marL="0" indent="0">
              <a:spcBef>
                <a:spcPct val="30000"/>
              </a:spcBef>
              <a:defRPr/>
            </a:pPr>
            <a:r>
              <a:rPr lang="en-US" sz="2200" dirty="0"/>
              <a:t>Understanding the importance of partitioning a whole into equal quantities or sizes is fundamental to recognising the part-whole relationship between the numerator and denominator in fractions. </a:t>
            </a:r>
            <a:endParaRPr lang="en-AU" sz="2200" dirty="0"/>
          </a:p>
          <a:p>
            <a:pPr marL="0" indent="0"/>
            <a:r>
              <a:rPr lang="en-AU" sz="2200" dirty="0"/>
              <a:t>To develop this understanding, provide examples of partitioning into equal and unequal parts. </a:t>
            </a:r>
            <a:endParaRPr lang="en-AU" altLang="en-US" sz="2200" dirty="0"/>
          </a:p>
          <a:p>
            <a:pPr marL="457200" indent="-457200">
              <a:buFont typeface="Arial" panose="020B0604020202020204" pitchFamily="34" charset="0"/>
              <a:buChar char="•"/>
            </a:pPr>
            <a:endParaRPr lang="en-AU" sz="2400" dirty="0"/>
          </a:p>
          <a:p>
            <a:endParaRPr lang="en-AU" sz="2400" dirty="0"/>
          </a:p>
        </p:txBody>
      </p:sp>
      <p:sp>
        <p:nvSpPr>
          <p:cNvPr id="4" name="TextBox 3"/>
          <p:cNvSpPr txBox="1"/>
          <p:nvPr/>
        </p:nvSpPr>
        <p:spPr>
          <a:xfrm>
            <a:off x="2267744" y="5405004"/>
            <a:ext cx="2304256" cy="430887"/>
          </a:xfrm>
          <a:prstGeom prst="rect">
            <a:avLst/>
          </a:prstGeom>
          <a:noFill/>
        </p:spPr>
        <p:txBody>
          <a:bodyPr wrap="square" rtlCol="0">
            <a:spAutoFit/>
          </a:bodyPr>
          <a:lstStyle/>
          <a:p>
            <a:r>
              <a:rPr lang="en-AU" sz="2200" dirty="0"/>
              <a:t>correct example</a:t>
            </a:r>
          </a:p>
        </p:txBody>
      </p:sp>
      <p:sp>
        <p:nvSpPr>
          <p:cNvPr id="8" name="TextBox 7"/>
          <p:cNvSpPr txBox="1"/>
          <p:nvPr/>
        </p:nvSpPr>
        <p:spPr>
          <a:xfrm>
            <a:off x="5688124" y="5405004"/>
            <a:ext cx="2484276" cy="430887"/>
          </a:xfrm>
          <a:prstGeom prst="rect">
            <a:avLst/>
          </a:prstGeom>
          <a:noFill/>
        </p:spPr>
        <p:txBody>
          <a:bodyPr wrap="square" rtlCol="0">
            <a:spAutoFit/>
          </a:bodyPr>
          <a:lstStyle/>
          <a:p>
            <a:r>
              <a:rPr lang="en-AU" sz="2200" dirty="0"/>
              <a:t>incorrect example</a:t>
            </a:r>
          </a:p>
        </p:txBody>
      </p:sp>
      <p:pic>
        <p:nvPicPr>
          <p:cNvPr id="9" name="Picture 8">
            <a:extLst>
              <a:ext uri="{FF2B5EF4-FFF2-40B4-BE49-F238E27FC236}">
                <a16:creationId xmlns:a16="http://schemas.microsoft.com/office/drawing/2014/main" id="{C1287DBE-C530-4AC7-A8BF-189143C765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9035" y="3068960"/>
            <a:ext cx="6559309" cy="2045212"/>
          </a:xfrm>
          <a:prstGeom prst="rect">
            <a:avLst/>
          </a:prstGeom>
        </p:spPr>
      </p:pic>
      <p:sp>
        <p:nvSpPr>
          <p:cNvPr id="5" name="Rectangle 4">
            <a:extLst>
              <a:ext uri="{FF2B5EF4-FFF2-40B4-BE49-F238E27FC236}">
                <a16:creationId xmlns:a16="http://schemas.microsoft.com/office/drawing/2014/main" id="{63A62462-0C3F-46BE-B751-7114F73EF62F}"/>
              </a:ext>
            </a:extLst>
          </p:cNvPr>
          <p:cNvSpPr/>
          <p:nvPr/>
        </p:nvSpPr>
        <p:spPr>
          <a:xfrm>
            <a:off x="1688092" y="5911279"/>
            <a:ext cx="5756704" cy="215444"/>
          </a:xfrm>
          <a:prstGeom prst="rect">
            <a:avLst/>
          </a:prstGeom>
        </p:spPr>
        <p:txBody>
          <a:bodyPr wrap="none">
            <a:spAutoFit/>
          </a:bodyPr>
          <a:lstStyle/>
          <a:p>
            <a:r>
              <a:rPr lang="en-AU" sz="800" b="1" dirty="0"/>
              <a:t>Sources</a:t>
            </a:r>
            <a:r>
              <a:rPr lang="en-AU" sz="800" b="1" i="1" dirty="0"/>
              <a:t>:</a:t>
            </a:r>
            <a:r>
              <a:rPr lang="en-AU" sz="800" i="1" dirty="0"/>
              <a:t> </a:t>
            </a:r>
            <a:r>
              <a:rPr lang="en-AU" altLang="en-US" sz="800" i="1" dirty="0"/>
              <a:t>Orange Fruit Food </a:t>
            </a:r>
            <a:r>
              <a:rPr lang="en-AU" altLang="en-US" sz="800" dirty="0"/>
              <a:t>by Clker-Free-Vector-Images,</a:t>
            </a:r>
            <a:r>
              <a:rPr lang="en-AU" altLang="en-US" sz="800" i="1" dirty="0"/>
              <a:t> Banana</a:t>
            </a:r>
            <a:r>
              <a:rPr lang="en-AU" altLang="en-US" sz="800" dirty="0"/>
              <a:t> by hungblueads, Free for commercial use, </a:t>
            </a:r>
            <a:r>
              <a:rPr lang="en-AU" altLang="en-US" sz="800" i="1" dirty="0"/>
              <a:t>Pixabay</a:t>
            </a:r>
            <a:r>
              <a:rPr lang="en-AU" altLang="en-US" sz="800" dirty="0"/>
              <a:t>.</a:t>
            </a:r>
            <a:endParaRPr lang="en-AU" sz="800" dirty="0"/>
          </a:p>
        </p:txBody>
      </p:sp>
    </p:spTree>
    <p:custDataLst>
      <p:tags r:id="rId1"/>
    </p:custDataLst>
    <p:extLst>
      <p:ext uri="{BB962C8B-B14F-4D97-AF65-F5344CB8AC3E}">
        <p14:creationId xmlns:p14="http://schemas.microsoft.com/office/powerpoint/2010/main" val="1746556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Quantity of the parts: misconception 2  </a:t>
            </a:r>
          </a:p>
        </p:txBody>
      </p:sp>
      <p:sp>
        <p:nvSpPr>
          <p:cNvPr id="3" name="Content Placeholder 2"/>
          <p:cNvSpPr>
            <a:spLocks noGrp="1"/>
          </p:cNvSpPr>
          <p:nvPr>
            <p:ph idx="1"/>
          </p:nvPr>
        </p:nvSpPr>
        <p:spPr>
          <a:xfrm>
            <a:off x="323850" y="908720"/>
            <a:ext cx="8616888" cy="1296144"/>
          </a:xfrm>
        </p:spPr>
        <p:txBody>
          <a:bodyPr/>
          <a:lstStyle/>
          <a:p>
            <a:pPr marL="0" indent="0"/>
            <a:r>
              <a:rPr lang="en-AU" sz="2200" dirty="0"/>
              <a:t>A misconception can arise when students notice that some of the parts are distinctly different from the other parts in the whole and </a:t>
            </a:r>
            <a:r>
              <a:rPr lang="en-AU" sz="2200" b="1" dirty="0"/>
              <a:t>don’t consider the quantity of the two types of parts</a:t>
            </a:r>
            <a:r>
              <a:rPr lang="en-AU" sz="2200" dirty="0"/>
              <a:t>.</a:t>
            </a:r>
          </a:p>
          <a:p>
            <a:pPr marL="0" indent="0"/>
            <a:r>
              <a:rPr lang="en-US" sz="2200" dirty="0"/>
              <a:t>This thinking is exemplified in the examples below.</a:t>
            </a:r>
            <a:endParaRPr lang="en-AU" sz="2200" dirty="0"/>
          </a:p>
          <a:p>
            <a:pPr marL="0" indent="0"/>
            <a:endParaRPr lang="en-AU" sz="2400" dirty="0"/>
          </a:p>
          <a:p>
            <a:pPr marL="0" indent="0"/>
            <a:endParaRPr lang="en-AU" sz="2400" dirty="0"/>
          </a:p>
          <a:p>
            <a:pPr marL="0" indent="0"/>
            <a:endParaRPr lang="en-AU" sz="2400" dirty="0"/>
          </a:p>
          <a:p>
            <a:pPr marL="0" indent="0"/>
            <a:endParaRPr lang="en-AU" sz="2400" dirty="0"/>
          </a:p>
          <a:p>
            <a:pPr marL="0" indent="0"/>
            <a:endParaRPr lang="en-AU" dirty="0"/>
          </a:p>
          <a:p>
            <a:pPr marL="0" indent="0"/>
            <a:endParaRPr lang="en-AU" dirty="0"/>
          </a:p>
          <a:p>
            <a:pPr marL="0" indent="0"/>
            <a:endParaRPr lang="en-AU" dirty="0"/>
          </a:p>
        </p:txBody>
      </p:sp>
      <p:pic>
        <p:nvPicPr>
          <p:cNvPr id="15" name="Picture 14">
            <a:extLst>
              <a:ext uri="{FF2B5EF4-FFF2-40B4-BE49-F238E27FC236}">
                <a16:creationId xmlns:a16="http://schemas.microsoft.com/office/drawing/2014/main" id="{9EE0FC2B-FFF7-48A1-844E-D1839CBBD8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75656" y="2493578"/>
            <a:ext cx="5794600" cy="3581675"/>
          </a:xfrm>
          <a:prstGeom prst="rect">
            <a:avLst/>
          </a:prstGeom>
        </p:spPr>
      </p:pic>
    </p:spTree>
    <p:custDataLst>
      <p:tags r:id="rId1"/>
    </p:custDataLst>
    <p:extLst>
      <p:ext uri="{BB962C8B-B14F-4D97-AF65-F5344CB8AC3E}">
        <p14:creationId xmlns:p14="http://schemas.microsoft.com/office/powerpoint/2010/main" val="964449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AU" dirty="0"/>
              <a:t>Addressing misconception 2</a:t>
            </a:r>
          </a:p>
        </p:txBody>
      </p:sp>
      <p:sp>
        <p:nvSpPr>
          <p:cNvPr id="3" name="Content Placeholder 2"/>
          <p:cNvSpPr>
            <a:spLocks noGrp="1"/>
          </p:cNvSpPr>
          <p:nvPr>
            <p:ph idx="1"/>
          </p:nvPr>
        </p:nvSpPr>
        <p:spPr>
          <a:xfrm>
            <a:off x="323528" y="980728"/>
            <a:ext cx="8496944" cy="1296144"/>
          </a:xfrm>
        </p:spPr>
        <p:txBody>
          <a:bodyPr/>
          <a:lstStyle/>
          <a:p>
            <a:pPr marL="0" indent="0"/>
            <a:r>
              <a:rPr lang="en-AU" sz="2200" dirty="0"/>
              <a:t>Model how to identify fractions using think-alouds. For example, you could work through the following questions to address the claim that </a:t>
            </a:r>
            <a:r>
              <a:rPr lang="en-AU" sz="2200" b="1" dirty="0"/>
              <a:t>‘half the lolly is licorice’:</a:t>
            </a:r>
          </a:p>
          <a:p>
            <a:endParaRPr lang="en-AU" sz="2400" b="1" dirty="0"/>
          </a:p>
        </p:txBody>
      </p:sp>
      <p:graphicFrame>
        <p:nvGraphicFramePr>
          <p:cNvPr id="2" name="Table 1">
            <a:extLst>
              <a:ext uri="{FF2B5EF4-FFF2-40B4-BE49-F238E27FC236}">
                <a16:creationId xmlns:a16="http://schemas.microsoft.com/office/drawing/2014/main" id="{87B5A9A4-4E08-471F-857A-740CA800805C}"/>
              </a:ext>
            </a:extLst>
          </p:cNvPr>
          <p:cNvGraphicFramePr>
            <a:graphicFrameLocks noGrp="1"/>
          </p:cNvGraphicFramePr>
          <p:nvPr>
            <p:extLst>
              <p:ext uri="{D42A27DB-BD31-4B8C-83A1-F6EECF244321}">
                <p14:modId xmlns:p14="http://schemas.microsoft.com/office/powerpoint/2010/main" val="3789997443"/>
              </p:ext>
            </p:extLst>
          </p:nvPr>
        </p:nvGraphicFramePr>
        <p:xfrm>
          <a:off x="323528" y="2253208"/>
          <a:ext cx="7974465" cy="2712720"/>
        </p:xfrm>
        <a:graphic>
          <a:graphicData uri="http://schemas.openxmlformats.org/drawingml/2006/table">
            <a:tbl>
              <a:tblPr firstRow="1" bandRow="1">
                <a:tableStyleId>{5C22544A-7EE6-4342-B048-85BDC9FD1C3A}</a:tableStyleId>
              </a:tblPr>
              <a:tblGrid>
                <a:gridCol w="3264155">
                  <a:extLst>
                    <a:ext uri="{9D8B030D-6E8A-4147-A177-3AD203B41FA5}">
                      <a16:colId xmlns:a16="http://schemas.microsoft.com/office/drawing/2014/main" val="439465974"/>
                    </a:ext>
                  </a:extLst>
                </a:gridCol>
                <a:gridCol w="849400">
                  <a:extLst>
                    <a:ext uri="{9D8B030D-6E8A-4147-A177-3AD203B41FA5}">
                      <a16:colId xmlns:a16="http://schemas.microsoft.com/office/drawing/2014/main" val="3517956466"/>
                    </a:ext>
                  </a:extLst>
                </a:gridCol>
                <a:gridCol w="3860910">
                  <a:extLst>
                    <a:ext uri="{9D8B030D-6E8A-4147-A177-3AD203B41FA5}">
                      <a16:colId xmlns:a16="http://schemas.microsoft.com/office/drawing/2014/main" val="527956616"/>
                    </a:ext>
                  </a:extLst>
                </a:gridCol>
              </a:tblGrid>
              <a:tr h="370840">
                <a:tc>
                  <a:txBody>
                    <a:bodyPr/>
                    <a:lstStyle/>
                    <a:p>
                      <a:pPr>
                        <a:spcBef>
                          <a:spcPts val="1200"/>
                        </a:spcBef>
                        <a:spcAft>
                          <a:spcPts val="1200"/>
                        </a:spcAft>
                      </a:pPr>
                      <a:r>
                        <a:rPr lang="en-AU" sz="2200" b="0" dirty="0">
                          <a:solidFill>
                            <a:schemeClr val="tx1"/>
                          </a:solidFill>
                        </a:rPr>
                        <a:t>What is the whole?</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rowSpan="4">
                  <a:txBody>
                    <a:bodyPr/>
                    <a:lstStyle/>
                    <a:p>
                      <a:endParaRPr lang="en-AU" sz="2200"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rPr>
                        <a:t>A licorice lolly</a:t>
                      </a:r>
                      <a:endParaRPr lang="en-AU" sz="2200" b="0" dirty="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88158929"/>
                  </a:ext>
                </a:extLst>
              </a:tr>
              <a:tr h="370840">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AU" sz="2200" b="0" dirty="0">
                          <a:solidFill>
                            <a:schemeClr val="tx1"/>
                          </a:solidFill>
                        </a:rPr>
                        <a:t>What are the parts we are considering?</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lang="en-AU" sz="2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rPr>
                        <a:t>Two parts: licorice and candy</a:t>
                      </a:r>
                      <a:endParaRPr lang="en-AU" sz="2200" b="0" dirty="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77371098"/>
                  </a:ext>
                </a:extLst>
              </a:tr>
              <a:tr h="370840">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AU" sz="2200" b="0" dirty="0">
                          <a:solidFill>
                            <a:schemeClr val="tx1"/>
                          </a:solidFill>
                        </a:rPr>
                        <a:t>Are the parts equal?</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lang="en-AU" sz="22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rPr>
                        <a:t>No. There are more candy layers than licorice layers.</a:t>
                      </a:r>
                      <a:endParaRPr lang="en-AU" sz="2200" b="0" dirty="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7445027"/>
                  </a:ext>
                </a:extLst>
              </a:tr>
              <a:tr h="370840">
                <a:tc>
                  <a: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AU" sz="2200" b="0" dirty="0">
                          <a:solidFill>
                            <a:schemeClr val="tx1"/>
                          </a:solidFill>
                        </a:rPr>
                        <a:t>Is half the lolly licorice?</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lang="en-AU" sz="22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rPr>
                        <a:t>No. The parts are not equal, so the lolly is not half licorice.</a:t>
                      </a:r>
                      <a:endParaRPr lang="en-AU" sz="2200" b="0" dirty="0">
                        <a:solidFill>
                          <a:schemeClr val="tx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80391668"/>
                  </a:ext>
                </a:extLst>
              </a:tr>
            </a:tbl>
          </a:graphicData>
        </a:graphic>
      </p:graphicFrame>
      <p:sp>
        <p:nvSpPr>
          <p:cNvPr id="4" name="Arrow: Right 3">
            <a:extLst>
              <a:ext uri="{FF2B5EF4-FFF2-40B4-BE49-F238E27FC236}">
                <a16:creationId xmlns:a16="http://schemas.microsoft.com/office/drawing/2014/main" id="{FFAD51A2-3B84-4DE8-AF19-5C6A483F960F}"/>
              </a:ext>
            </a:extLst>
          </p:cNvPr>
          <p:cNvSpPr/>
          <p:nvPr/>
        </p:nvSpPr>
        <p:spPr bwMode="auto">
          <a:xfrm flipV="1">
            <a:off x="3711533" y="2348880"/>
            <a:ext cx="546143" cy="216024"/>
          </a:xfrm>
          <a:prstGeom prst="rightArrow">
            <a:avLst/>
          </a:prstGeom>
          <a:solidFill>
            <a:srgbClr val="91BCE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2" name="Arrow: Right 11">
            <a:extLst>
              <a:ext uri="{FF2B5EF4-FFF2-40B4-BE49-F238E27FC236}">
                <a16:creationId xmlns:a16="http://schemas.microsoft.com/office/drawing/2014/main" id="{4D6E56DD-E422-482B-9ED8-C5D98A6AA710}"/>
              </a:ext>
            </a:extLst>
          </p:cNvPr>
          <p:cNvSpPr/>
          <p:nvPr/>
        </p:nvSpPr>
        <p:spPr bwMode="auto">
          <a:xfrm flipV="1">
            <a:off x="3707904" y="2996952"/>
            <a:ext cx="546143" cy="216024"/>
          </a:xfrm>
          <a:prstGeom prst="rightArrow">
            <a:avLst/>
          </a:prstGeom>
          <a:solidFill>
            <a:srgbClr val="91BCE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7" name="Arrow: Right 16">
            <a:extLst>
              <a:ext uri="{FF2B5EF4-FFF2-40B4-BE49-F238E27FC236}">
                <a16:creationId xmlns:a16="http://schemas.microsoft.com/office/drawing/2014/main" id="{6186630F-706B-48FC-A5AB-21C48EDCCA68}"/>
              </a:ext>
            </a:extLst>
          </p:cNvPr>
          <p:cNvSpPr/>
          <p:nvPr/>
        </p:nvSpPr>
        <p:spPr bwMode="auto">
          <a:xfrm flipV="1">
            <a:off x="3707904" y="3717032"/>
            <a:ext cx="546143" cy="216024"/>
          </a:xfrm>
          <a:prstGeom prst="rightArrow">
            <a:avLst/>
          </a:prstGeom>
          <a:solidFill>
            <a:srgbClr val="91BCE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8" name="Arrow: Right 17">
            <a:extLst>
              <a:ext uri="{FF2B5EF4-FFF2-40B4-BE49-F238E27FC236}">
                <a16:creationId xmlns:a16="http://schemas.microsoft.com/office/drawing/2014/main" id="{A84D80FF-4C33-4198-BC06-2A7D9464D309}"/>
              </a:ext>
            </a:extLst>
          </p:cNvPr>
          <p:cNvSpPr/>
          <p:nvPr/>
        </p:nvSpPr>
        <p:spPr bwMode="auto">
          <a:xfrm flipV="1">
            <a:off x="3707904" y="4509120"/>
            <a:ext cx="546143" cy="216024"/>
          </a:xfrm>
          <a:prstGeom prst="rightArrow">
            <a:avLst/>
          </a:prstGeom>
          <a:solidFill>
            <a:srgbClr val="91BCE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pic>
        <p:nvPicPr>
          <p:cNvPr id="8" name="Picture 7">
            <a:extLst>
              <a:ext uri="{FF2B5EF4-FFF2-40B4-BE49-F238E27FC236}">
                <a16:creationId xmlns:a16="http://schemas.microsoft.com/office/drawing/2014/main" id="{C061BDAF-BC90-4AA4-9E1D-0157ADC6DA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86733" y="5137701"/>
            <a:ext cx="1101291" cy="955595"/>
          </a:xfrm>
          <a:prstGeom prst="rect">
            <a:avLst/>
          </a:prstGeom>
        </p:spPr>
      </p:pic>
    </p:spTree>
    <p:custDataLst>
      <p:tags r:id="rId1"/>
    </p:custDataLst>
    <p:extLst>
      <p:ext uri="{BB962C8B-B14F-4D97-AF65-F5344CB8AC3E}">
        <p14:creationId xmlns:p14="http://schemas.microsoft.com/office/powerpoint/2010/main" val="3840196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Fraction constructs</a:t>
            </a:r>
          </a:p>
        </p:txBody>
      </p:sp>
      <p:sp>
        <p:nvSpPr>
          <p:cNvPr id="3" name="Content Placeholder 2"/>
          <p:cNvSpPr>
            <a:spLocks noGrp="1"/>
          </p:cNvSpPr>
          <p:nvPr>
            <p:ph idx="1"/>
          </p:nvPr>
        </p:nvSpPr>
        <p:spPr/>
        <p:txBody>
          <a:bodyPr/>
          <a:lstStyle/>
          <a:p>
            <a:pPr marL="0" indent="355600"/>
            <a:r>
              <a:rPr lang="en-AU" dirty="0"/>
              <a:t>Fractions as a </a:t>
            </a:r>
            <a:r>
              <a:rPr lang="en-AU" b="1" dirty="0"/>
              <a:t>part-whole </a:t>
            </a:r>
            <a:r>
              <a:rPr lang="en-AU" dirty="0"/>
              <a:t>(Years 1 and 2) </a:t>
            </a:r>
            <a:endParaRPr lang="en-AU" b="1" dirty="0"/>
          </a:p>
          <a:p>
            <a:pPr marL="0" indent="355600"/>
            <a:r>
              <a:rPr lang="en-AU" dirty="0"/>
              <a:t>Fractions as a </a:t>
            </a:r>
            <a:r>
              <a:rPr lang="en-AU" b="1" dirty="0"/>
              <a:t>measure </a:t>
            </a:r>
            <a:r>
              <a:rPr lang="en-AU" dirty="0"/>
              <a:t>(Year 3)</a:t>
            </a:r>
            <a:endParaRPr lang="en-AU" b="1" dirty="0"/>
          </a:p>
          <a:p>
            <a:pPr marL="0" indent="355600"/>
            <a:r>
              <a:rPr lang="en-AU" dirty="0"/>
              <a:t>Fractions as </a:t>
            </a:r>
            <a:r>
              <a:rPr lang="en-AU" b="1" dirty="0"/>
              <a:t>division </a:t>
            </a:r>
            <a:r>
              <a:rPr lang="en-AU" dirty="0"/>
              <a:t>(Year 6)</a:t>
            </a:r>
            <a:endParaRPr lang="en-AU" b="1" dirty="0"/>
          </a:p>
          <a:p>
            <a:pPr marL="0" indent="355600"/>
            <a:r>
              <a:rPr lang="en-AU" dirty="0">
                <a:solidFill>
                  <a:schemeClr val="tx1"/>
                </a:solidFill>
              </a:rPr>
              <a:t>Fractions as </a:t>
            </a:r>
            <a:r>
              <a:rPr lang="en-AU" b="1" dirty="0">
                <a:solidFill>
                  <a:schemeClr val="tx1"/>
                </a:solidFill>
              </a:rPr>
              <a:t>operators </a:t>
            </a:r>
            <a:r>
              <a:rPr lang="en-AU" dirty="0">
                <a:solidFill>
                  <a:schemeClr val="tx1"/>
                </a:solidFill>
              </a:rPr>
              <a:t>(Year 6) </a:t>
            </a:r>
            <a:endParaRPr lang="en-AU" b="1" dirty="0">
              <a:solidFill>
                <a:schemeClr val="tx1"/>
              </a:solidFill>
            </a:endParaRPr>
          </a:p>
          <a:p>
            <a:pPr marL="0" indent="355600"/>
            <a:r>
              <a:rPr lang="en-AU" dirty="0">
                <a:solidFill>
                  <a:schemeClr val="tx1"/>
                </a:solidFill>
              </a:rPr>
              <a:t>Fractions as </a:t>
            </a:r>
            <a:r>
              <a:rPr lang="en-AU" b="1" dirty="0">
                <a:solidFill>
                  <a:schemeClr val="tx1"/>
                </a:solidFill>
              </a:rPr>
              <a:t>ratios </a:t>
            </a:r>
            <a:r>
              <a:rPr lang="en-AU" dirty="0">
                <a:solidFill>
                  <a:schemeClr val="tx1"/>
                </a:solidFill>
              </a:rPr>
              <a:t>(Year 7) </a:t>
            </a:r>
            <a:endParaRPr lang="en-AU" b="1" dirty="0">
              <a:solidFill>
                <a:schemeClr val="tx1"/>
              </a:solidFill>
            </a:endParaRPr>
          </a:p>
        </p:txBody>
      </p:sp>
      <p:sp>
        <p:nvSpPr>
          <p:cNvPr id="28" name="Rectangle 27">
            <a:extLst>
              <a:ext uri="{FF2B5EF4-FFF2-40B4-BE49-F238E27FC236}">
                <a16:creationId xmlns:a16="http://schemas.microsoft.com/office/drawing/2014/main" id="{CB7E50B4-3C3A-4B11-8F94-344D64B39E85}"/>
              </a:ext>
            </a:extLst>
          </p:cNvPr>
          <p:cNvSpPr/>
          <p:nvPr/>
        </p:nvSpPr>
        <p:spPr bwMode="auto">
          <a:xfrm>
            <a:off x="250615" y="3096260"/>
            <a:ext cx="288032" cy="260732"/>
          </a:xfrm>
          <a:prstGeom prst="rect">
            <a:avLst/>
          </a:prstGeom>
          <a:solidFill>
            <a:srgbClr val="99D6D6"/>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 name="Rectangle 28">
            <a:extLst>
              <a:ext uri="{FF2B5EF4-FFF2-40B4-BE49-F238E27FC236}">
                <a16:creationId xmlns:a16="http://schemas.microsoft.com/office/drawing/2014/main" id="{0B21BADA-02B2-4E28-A4D0-7BB850BCFB91}"/>
              </a:ext>
            </a:extLst>
          </p:cNvPr>
          <p:cNvSpPr/>
          <p:nvPr/>
        </p:nvSpPr>
        <p:spPr bwMode="auto">
          <a:xfrm>
            <a:off x="250615" y="2564904"/>
            <a:ext cx="288032" cy="260732"/>
          </a:xfrm>
          <a:prstGeom prst="rect">
            <a:avLst/>
          </a:prstGeom>
          <a:solidFill>
            <a:srgbClr val="C1A3E0"/>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0" name="Rectangle 29">
            <a:extLst>
              <a:ext uri="{FF2B5EF4-FFF2-40B4-BE49-F238E27FC236}">
                <a16:creationId xmlns:a16="http://schemas.microsoft.com/office/drawing/2014/main" id="{DDFA2071-B55A-44DA-AFEF-312425612958}"/>
              </a:ext>
            </a:extLst>
          </p:cNvPr>
          <p:cNvSpPr/>
          <p:nvPr/>
        </p:nvSpPr>
        <p:spPr bwMode="auto">
          <a:xfrm>
            <a:off x="250615" y="2081514"/>
            <a:ext cx="288032" cy="260732"/>
          </a:xfrm>
          <a:prstGeom prst="rect">
            <a:avLst/>
          </a:prstGeom>
          <a:solidFill>
            <a:srgbClr val="D6EAAD"/>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1" name="Rectangle 30">
            <a:extLst>
              <a:ext uri="{FF2B5EF4-FFF2-40B4-BE49-F238E27FC236}">
                <a16:creationId xmlns:a16="http://schemas.microsoft.com/office/drawing/2014/main" id="{F2E69014-43AE-4D07-93EC-783A1034A586}"/>
              </a:ext>
            </a:extLst>
          </p:cNvPr>
          <p:cNvSpPr/>
          <p:nvPr/>
        </p:nvSpPr>
        <p:spPr bwMode="auto">
          <a:xfrm>
            <a:off x="264352" y="1594435"/>
            <a:ext cx="288032" cy="260732"/>
          </a:xfrm>
          <a:prstGeom prst="rect">
            <a:avLst/>
          </a:prstGeom>
          <a:solidFill>
            <a:srgbClr val="F7C9A6"/>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2" name="Rectangle 31">
            <a:extLst>
              <a:ext uri="{FF2B5EF4-FFF2-40B4-BE49-F238E27FC236}">
                <a16:creationId xmlns:a16="http://schemas.microsoft.com/office/drawing/2014/main" id="{FADF4B88-5830-4147-B380-6DA9038A3CE0}"/>
              </a:ext>
            </a:extLst>
          </p:cNvPr>
          <p:cNvSpPr/>
          <p:nvPr/>
        </p:nvSpPr>
        <p:spPr bwMode="auto">
          <a:xfrm>
            <a:off x="250615" y="1080896"/>
            <a:ext cx="288032" cy="260732"/>
          </a:xfrm>
          <a:prstGeom prst="rect">
            <a:avLst/>
          </a:prstGeom>
          <a:solidFill>
            <a:srgbClr val="91BCE4"/>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graphicFrame>
        <p:nvGraphicFramePr>
          <p:cNvPr id="38" name="Table 37">
            <a:extLst>
              <a:ext uri="{FF2B5EF4-FFF2-40B4-BE49-F238E27FC236}">
                <a16:creationId xmlns:a16="http://schemas.microsoft.com/office/drawing/2014/main" id="{4AFAA881-DB01-4A71-B9CD-3385D07D68D0}"/>
              </a:ext>
            </a:extLst>
          </p:cNvPr>
          <p:cNvGraphicFramePr>
            <a:graphicFrameLocks noGrp="1"/>
          </p:cNvGraphicFramePr>
          <p:nvPr/>
        </p:nvGraphicFramePr>
        <p:xfrm>
          <a:off x="2565301" y="4998318"/>
          <a:ext cx="6048672" cy="370840"/>
        </p:xfrm>
        <a:graphic>
          <a:graphicData uri="http://schemas.openxmlformats.org/drawingml/2006/table">
            <a:tbl>
              <a:tblPr firstRow="1" bandRow="1">
                <a:tableStyleId>{5940675A-B579-460E-94D1-54222C63F5DA}</a:tableStyleId>
              </a:tblPr>
              <a:tblGrid>
                <a:gridCol w="1008112">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tblGrid>
              <a:tr h="370840">
                <a:tc>
                  <a:txBody>
                    <a:bodyPr/>
                    <a:lstStyle/>
                    <a:p>
                      <a:endParaRPr lang="en-AU" dirty="0"/>
                    </a:p>
                  </a:txBody>
                  <a:tcPr>
                    <a:solidFill>
                      <a:srgbClr val="91BCE4"/>
                    </a:solidFill>
                  </a:tcPr>
                </a:tc>
                <a:tc>
                  <a:txBody>
                    <a:bodyPr/>
                    <a:lstStyle/>
                    <a:p>
                      <a:endParaRPr lang="en-AU" dirty="0"/>
                    </a:p>
                  </a:txBody>
                  <a:tcPr>
                    <a:solidFill>
                      <a:srgbClr val="91BCE4"/>
                    </a:solidFill>
                  </a:tcPr>
                </a:tc>
                <a:tc>
                  <a:txBody>
                    <a:bodyPr/>
                    <a:lstStyle/>
                    <a:p>
                      <a:endParaRPr lang="en-AU" dirty="0"/>
                    </a:p>
                  </a:txBody>
                  <a:tcPr>
                    <a:solidFill>
                      <a:srgbClr val="91BCE4"/>
                    </a:solidFill>
                  </a:tcPr>
                </a:tc>
                <a:tc>
                  <a:txBody>
                    <a:bodyPr/>
                    <a:lstStyle/>
                    <a:p>
                      <a:endParaRPr lang="en-AU" dirty="0"/>
                    </a:p>
                  </a:txBody>
                  <a:tcPr>
                    <a:solidFill>
                      <a:srgbClr val="91BCE4"/>
                    </a:solidFill>
                  </a:tcPr>
                </a:tc>
                <a:tc>
                  <a:txBody>
                    <a:bodyPr/>
                    <a:lstStyle/>
                    <a:p>
                      <a:endParaRPr lang="en-AU" dirty="0"/>
                    </a:p>
                  </a:txBody>
                  <a:tcPr>
                    <a:solidFill>
                      <a:srgbClr val="91BCE4"/>
                    </a:solidFill>
                  </a:tcPr>
                </a:tc>
                <a:tc>
                  <a:txBody>
                    <a:bodyPr/>
                    <a:lstStyle/>
                    <a:p>
                      <a:endParaRPr lang="en-AU" dirty="0"/>
                    </a:p>
                  </a:txBody>
                  <a:tcPr>
                    <a:solidFill>
                      <a:srgbClr val="91BCE4"/>
                    </a:solidFill>
                  </a:tcPr>
                </a:tc>
                <a:extLst>
                  <a:ext uri="{0D108BD9-81ED-4DB2-BD59-A6C34878D82A}">
                    <a16:rowId xmlns:a16="http://schemas.microsoft.com/office/drawing/2014/main" val="10000"/>
                  </a:ext>
                </a:extLst>
              </a:tr>
            </a:tbl>
          </a:graphicData>
        </a:graphic>
      </p:graphicFrame>
      <p:graphicFrame>
        <p:nvGraphicFramePr>
          <p:cNvPr id="39" name="Table 38">
            <a:extLst>
              <a:ext uri="{FF2B5EF4-FFF2-40B4-BE49-F238E27FC236}">
                <a16:creationId xmlns:a16="http://schemas.microsoft.com/office/drawing/2014/main" id="{DF4C7979-8A16-4287-94DB-468AA9759D34}"/>
              </a:ext>
            </a:extLst>
          </p:cNvPr>
          <p:cNvGraphicFramePr>
            <a:graphicFrameLocks noGrp="1"/>
          </p:cNvGraphicFramePr>
          <p:nvPr/>
        </p:nvGraphicFramePr>
        <p:xfrm>
          <a:off x="3573413" y="4627612"/>
          <a:ext cx="5040560" cy="370840"/>
        </p:xfrm>
        <a:graphic>
          <a:graphicData uri="http://schemas.openxmlformats.org/drawingml/2006/table">
            <a:tbl>
              <a:tblPr firstRow="1" bandRow="1">
                <a:tableStyleId>{5940675A-B579-460E-94D1-54222C63F5DA}</a:tableStyleId>
              </a:tblPr>
              <a:tblGrid>
                <a:gridCol w="1008112">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tblGrid>
              <a:tr h="370840">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9A6"/>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9A6"/>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9A6"/>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9A6"/>
                    </a:solid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C9A6"/>
                    </a:solidFill>
                  </a:tcPr>
                </a:tc>
                <a:extLst>
                  <a:ext uri="{0D108BD9-81ED-4DB2-BD59-A6C34878D82A}">
                    <a16:rowId xmlns:a16="http://schemas.microsoft.com/office/drawing/2014/main" val="10000"/>
                  </a:ext>
                </a:extLst>
              </a:tr>
            </a:tbl>
          </a:graphicData>
        </a:graphic>
      </p:graphicFrame>
      <p:graphicFrame>
        <p:nvGraphicFramePr>
          <p:cNvPr id="40" name="Table 39">
            <a:extLst>
              <a:ext uri="{FF2B5EF4-FFF2-40B4-BE49-F238E27FC236}">
                <a16:creationId xmlns:a16="http://schemas.microsoft.com/office/drawing/2014/main" id="{9CD055FB-9845-4A18-ACDE-7EF233990F88}"/>
              </a:ext>
            </a:extLst>
          </p:cNvPr>
          <p:cNvGraphicFramePr>
            <a:graphicFrameLocks noGrp="1"/>
          </p:cNvGraphicFramePr>
          <p:nvPr/>
        </p:nvGraphicFramePr>
        <p:xfrm>
          <a:off x="6597749" y="4257913"/>
          <a:ext cx="2016224" cy="370840"/>
        </p:xfrm>
        <a:graphic>
          <a:graphicData uri="http://schemas.openxmlformats.org/drawingml/2006/table">
            <a:tbl>
              <a:tblPr firstRow="1" bandRow="1">
                <a:tableStyleId>{5940675A-B579-460E-94D1-54222C63F5DA}</a:tableStyleId>
              </a:tblPr>
              <a:tblGrid>
                <a:gridCol w="1008112">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tblGrid>
              <a:tr h="370840">
                <a:tc>
                  <a:txBody>
                    <a:bodyPr/>
                    <a:lstStyle/>
                    <a:p>
                      <a:endParaRPr lang="en-AU" dirty="0"/>
                    </a:p>
                  </a:txBody>
                  <a:tcPr>
                    <a:solidFill>
                      <a:srgbClr val="D6EAAD"/>
                    </a:solidFill>
                  </a:tcPr>
                </a:tc>
                <a:tc>
                  <a:txBody>
                    <a:bodyPr/>
                    <a:lstStyle/>
                    <a:p>
                      <a:endParaRPr lang="en-AU" dirty="0"/>
                    </a:p>
                  </a:txBody>
                  <a:tcPr>
                    <a:solidFill>
                      <a:srgbClr val="D6EAAD"/>
                    </a:solidFill>
                  </a:tcPr>
                </a:tc>
                <a:extLst>
                  <a:ext uri="{0D108BD9-81ED-4DB2-BD59-A6C34878D82A}">
                    <a16:rowId xmlns:a16="http://schemas.microsoft.com/office/drawing/2014/main" val="10000"/>
                  </a:ext>
                </a:extLst>
              </a:tr>
            </a:tbl>
          </a:graphicData>
        </a:graphic>
      </p:graphicFrame>
      <p:graphicFrame>
        <p:nvGraphicFramePr>
          <p:cNvPr id="41" name="Table 40">
            <a:extLst>
              <a:ext uri="{FF2B5EF4-FFF2-40B4-BE49-F238E27FC236}">
                <a16:creationId xmlns:a16="http://schemas.microsoft.com/office/drawing/2014/main" id="{A2817019-D952-4750-B834-E92278AF90C8}"/>
              </a:ext>
            </a:extLst>
          </p:cNvPr>
          <p:cNvGraphicFramePr>
            <a:graphicFrameLocks noGrp="1"/>
          </p:cNvGraphicFramePr>
          <p:nvPr/>
        </p:nvGraphicFramePr>
        <p:xfrm>
          <a:off x="6597749" y="3888348"/>
          <a:ext cx="2016224" cy="370840"/>
        </p:xfrm>
        <a:graphic>
          <a:graphicData uri="http://schemas.openxmlformats.org/drawingml/2006/table">
            <a:tbl>
              <a:tblPr firstRow="1" bandRow="1">
                <a:tableStyleId>{5940675A-B579-460E-94D1-54222C63F5DA}</a:tableStyleId>
              </a:tblPr>
              <a:tblGrid>
                <a:gridCol w="1008112">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tblGrid>
              <a:tr h="370840">
                <a:tc>
                  <a:txBody>
                    <a:bodyPr/>
                    <a:lstStyle/>
                    <a:p>
                      <a:endParaRPr lang="en-AU" dirty="0"/>
                    </a:p>
                  </a:txBody>
                  <a:tcPr>
                    <a:solidFill>
                      <a:srgbClr val="C1A3E0"/>
                    </a:solidFill>
                  </a:tcPr>
                </a:tc>
                <a:tc>
                  <a:txBody>
                    <a:bodyPr/>
                    <a:lstStyle/>
                    <a:p>
                      <a:endParaRPr lang="en-AU" dirty="0"/>
                    </a:p>
                  </a:txBody>
                  <a:tcPr>
                    <a:solidFill>
                      <a:srgbClr val="C1A3E0"/>
                    </a:solidFill>
                  </a:tcPr>
                </a:tc>
                <a:extLst>
                  <a:ext uri="{0D108BD9-81ED-4DB2-BD59-A6C34878D82A}">
                    <a16:rowId xmlns:a16="http://schemas.microsoft.com/office/drawing/2014/main" val="10000"/>
                  </a:ext>
                </a:extLst>
              </a:tr>
            </a:tbl>
          </a:graphicData>
        </a:graphic>
      </p:graphicFrame>
      <p:graphicFrame>
        <p:nvGraphicFramePr>
          <p:cNvPr id="42" name="Table 41">
            <a:extLst>
              <a:ext uri="{FF2B5EF4-FFF2-40B4-BE49-F238E27FC236}">
                <a16:creationId xmlns:a16="http://schemas.microsoft.com/office/drawing/2014/main" id="{561377A7-FA31-490D-BA7E-79F3F621B03F}"/>
              </a:ext>
            </a:extLst>
          </p:cNvPr>
          <p:cNvGraphicFramePr>
            <a:graphicFrameLocks noGrp="1"/>
          </p:cNvGraphicFramePr>
          <p:nvPr/>
        </p:nvGraphicFramePr>
        <p:xfrm>
          <a:off x="7605861" y="3518783"/>
          <a:ext cx="1008112" cy="370840"/>
        </p:xfrm>
        <a:graphic>
          <a:graphicData uri="http://schemas.openxmlformats.org/drawingml/2006/table">
            <a:tbl>
              <a:tblPr firstRow="1" bandRow="1">
                <a:tableStyleId>{5940675A-B579-460E-94D1-54222C63F5DA}</a:tableStyleId>
              </a:tblPr>
              <a:tblGrid>
                <a:gridCol w="1008112">
                  <a:extLst>
                    <a:ext uri="{9D8B030D-6E8A-4147-A177-3AD203B41FA5}">
                      <a16:colId xmlns:a16="http://schemas.microsoft.com/office/drawing/2014/main" val="20000"/>
                    </a:ext>
                  </a:extLst>
                </a:gridCol>
              </a:tblGrid>
              <a:tr h="370840">
                <a:tc>
                  <a:txBody>
                    <a:bodyPr/>
                    <a:lstStyle/>
                    <a:p>
                      <a:endParaRPr lang="en-AU" dirty="0"/>
                    </a:p>
                  </a:txBody>
                  <a:tcPr>
                    <a:solidFill>
                      <a:srgbClr val="99D6D6"/>
                    </a:solidFill>
                  </a:tcPr>
                </a:tc>
                <a:extLst>
                  <a:ext uri="{0D108BD9-81ED-4DB2-BD59-A6C34878D82A}">
                    <a16:rowId xmlns:a16="http://schemas.microsoft.com/office/drawing/2014/main" val="10000"/>
                  </a:ext>
                </a:extLst>
              </a:tr>
            </a:tbl>
          </a:graphicData>
        </a:graphic>
      </p:graphicFrame>
      <p:sp>
        <p:nvSpPr>
          <p:cNvPr id="43" name="TextBox 42">
            <a:extLst>
              <a:ext uri="{FF2B5EF4-FFF2-40B4-BE49-F238E27FC236}">
                <a16:creationId xmlns:a16="http://schemas.microsoft.com/office/drawing/2014/main" id="{18303748-C2C6-4E83-AA41-67482E4D57B2}"/>
              </a:ext>
            </a:extLst>
          </p:cNvPr>
          <p:cNvSpPr txBox="1"/>
          <p:nvPr/>
        </p:nvSpPr>
        <p:spPr>
          <a:xfrm>
            <a:off x="908398" y="5741719"/>
            <a:ext cx="338554"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800" b="0" i="0" u="none" strike="noStrike" kern="1200" cap="none" spc="0" normalizeH="0" baseline="0" noProof="0" dirty="0">
                <a:ln>
                  <a:noFill/>
                </a:ln>
                <a:solidFill>
                  <a:srgbClr val="000000"/>
                </a:solidFill>
                <a:effectLst/>
                <a:uLnTx/>
                <a:uFillTx/>
                <a:latin typeface="Arial" charset="0"/>
                <a:ea typeface="+mn-ea"/>
                <a:cs typeface="+mn-cs"/>
              </a:rPr>
              <a:t>F</a:t>
            </a:r>
          </a:p>
        </p:txBody>
      </p:sp>
      <p:sp>
        <p:nvSpPr>
          <p:cNvPr id="44" name="TextBox 43">
            <a:extLst>
              <a:ext uri="{FF2B5EF4-FFF2-40B4-BE49-F238E27FC236}">
                <a16:creationId xmlns:a16="http://schemas.microsoft.com/office/drawing/2014/main" id="{3569617E-EE21-4F45-88CF-0B1737ACCED4}"/>
              </a:ext>
            </a:extLst>
          </p:cNvPr>
          <p:cNvSpPr txBox="1"/>
          <p:nvPr/>
        </p:nvSpPr>
        <p:spPr>
          <a:xfrm>
            <a:off x="1857182" y="5733256"/>
            <a:ext cx="31290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800" b="0" i="0" u="none" strike="noStrike" kern="1200" cap="none" spc="0" normalizeH="0" baseline="0" noProof="0" dirty="0">
                <a:ln>
                  <a:noFill/>
                </a:ln>
                <a:solidFill>
                  <a:srgbClr val="000000"/>
                </a:solidFill>
                <a:effectLst/>
                <a:uLnTx/>
                <a:uFillTx/>
                <a:latin typeface="Arial" charset="0"/>
                <a:ea typeface="+mn-ea"/>
                <a:cs typeface="+mn-cs"/>
              </a:rPr>
              <a:t>1</a:t>
            </a:r>
          </a:p>
        </p:txBody>
      </p:sp>
      <p:sp>
        <p:nvSpPr>
          <p:cNvPr id="45" name="TextBox 44">
            <a:extLst>
              <a:ext uri="{FF2B5EF4-FFF2-40B4-BE49-F238E27FC236}">
                <a16:creationId xmlns:a16="http://schemas.microsoft.com/office/drawing/2014/main" id="{15BF3797-9811-402C-9E9F-9C96ECEF3723}"/>
              </a:ext>
            </a:extLst>
          </p:cNvPr>
          <p:cNvSpPr txBox="1"/>
          <p:nvPr/>
        </p:nvSpPr>
        <p:spPr>
          <a:xfrm>
            <a:off x="2937302" y="5723964"/>
            <a:ext cx="31290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800" b="0" i="0" u="none" strike="noStrike" kern="1200" cap="none" spc="0" normalizeH="0" baseline="0" noProof="0" dirty="0">
                <a:ln>
                  <a:noFill/>
                </a:ln>
                <a:solidFill>
                  <a:srgbClr val="000000"/>
                </a:solidFill>
                <a:effectLst/>
                <a:uLnTx/>
                <a:uFillTx/>
                <a:latin typeface="Arial" charset="0"/>
                <a:ea typeface="+mn-ea"/>
                <a:cs typeface="+mn-cs"/>
              </a:rPr>
              <a:t>2</a:t>
            </a:r>
          </a:p>
        </p:txBody>
      </p:sp>
      <p:sp>
        <p:nvSpPr>
          <p:cNvPr id="46" name="TextBox 45">
            <a:extLst>
              <a:ext uri="{FF2B5EF4-FFF2-40B4-BE49-F238E27FC236}">
                <a16:creationId xmlns:a16="http://schemas.microsoft.com/office/drawing/2014/main" id="{7C43E13D-F288-4C9A-AC86-9F1F8C47332F}"/>
              </a:ext>
            </a:extLst>
          </p:cNvPr>
          <p:cNvSpPr txBox="1"/>
          <p:nvPr/>
        </p:nvSpPr>
        <p:spPr>
          <a:xfrm>
            <a:off x="3923437" y="5723731"/>
            <a:ext cx="31290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800" b="0" i="0" u="none" strike="noStrike" kern="1200" cap="none" spc="0" normalizeH="0" baseline="0" noProof="0" dirty="0">
                <a:ln>
                  <a:noFill/>
                </a:ln>
                <a:solidFill>
                  <a:srgbClr val="000000"/>
                </a:solidFill>
                <a:effectLst/>
                <a:uLnTx/>
                <a:uFillTx/>
                <a:latin typeface="Arial" charset="0"/>
                <a:ea typeface="+mn-ea"/>
                <a:cs typeface="+mn-cs"/>
              </a:rPr>
              <a:t>3</a:t>
            </a:r>
          </a:p>
        </p:txBody>
      </p:sp>
      <p:sp>
        <p:nvSpPr>
          <p:cNvPr id="47" name="TextBox 46">
            <a:extLst>
              <a:ext uri="{FF2B5EF4-FFF2-40B4-BE49-F238E27FC236}">
                <a16:creationId xmlns:a16="http://schemas.microsoft.com/office/drawing/2014/main" id="{AA50D3CA-6F79-4ED7-9D6E-270DA3CFA86B}"/>
              </a:ext>
            </a:extLst>
          </p:cNvPr>
          <p:cNvSpPr txBox="1"/>
          <p:nvPr/>
        </p:nvSpPr>
        <p:spPr>
          <a:xfrm>
            <a:off x="4953526" y="5733256"/>
            <a:ext cx="31290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800" b="0" i="0" u="none" strike="noStrike" kern="1200" cap="none" spc="0" normalizeH="0" baseline="0" noProof="0" dirty="0">
                <a:ln>
                  <a:noFill/>
                </a:ln>
                <a:solidFill>
                  <a:srgbClr val="000000"/>
                </a:solidFill>
                <a:effectLst/>
                <a:uLnTx/>
                <a:uFillTx/>
                <a:latin typeface="Arial" charset="0"/>
                <a:ea typeface="+mn-ea"/>
                <a:cs typeface="+mn-cs"/>
              </a:rPr>
              <a:t>4</a:t>
            </a:r>
          </a:p>
        </p:txBody>
      </p:sp>
      <p:sp>
        <p:nvSpPr>
          <p:cNvPr id="48" name="TextBox 47">
            <a:extLst>
              <a:ext uri="{FF2B5EF4-FFF2-40B4-BE49-F238E27FC236}">
                <a16:creationId xmlns:a16="http://schemas.microsoft.com/office/drawing/2014/main" id="{E107D17D-2752-4547-883C-741505D4EFB3}"/>
              </a:ext>
            </a:extLst>
          </p:cNvPr>
          <p:cNvSpPr txBox="1"/>
          <p:nvPr/>
        </p:nvSpPr>
        <p:spPr>
          <a:xfrm>
            <a:off x="5940152" y="5733256"/>
            <a:ext cx="31290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800" b="0" i="0" u="none" strike="noStrike" kern="1200" cap="none" spc="0" normalizeH="0" baseline="0" noProof="0" dirty="0">
                <a:ln>
                  <a:noFill/>
                </a:ln>
                <a:solidFill>
                  <a:srgbClr val="000000"/>
                </a:solidFill>
                <a:effectLst/>
                <a:uLnTx/>
                <a:uFillTx/>
                <a:latin typeface="Arial" charset="0"/>
                <a:ea typeface="+mn-ea"/>
                <a:cs typeface="+mn-cs"/>
              </a:rPr>
              <a:t>5</a:t>
            </a:r>
          </a:p>
        </p:txBody>
      </p:sp>
      <p:sp>
        <p:nvSpPr>
          <p:cNvPr id="49" name="TextBox 48">
            <a:extLst>
              <a:ext uri="{FF2B5EF4-FFF2-40B4-BE49-F238E27FC236}">
                <a16:creationId xmlns:a16="http://schemas.microsoft.com/office/drawing/2014/main" id="{8FC474F5-F048-4596-8E36-5B209294824E}"/>
              </a:ext>
            </a:extLst>
          </p:cNvPr>
          <p:cNvSpPr txBox="1"/>
          <p:nvPr/>
        </p:nvSpPr>
        <p:spPr>
          <a:xfrm>
            <a:off x="6969750" y="5733256"/>
            <a:ext cx="31290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800" b="0" i="0" u="none" strike="noStrike" kern="1200" cap="none" spc="0" normalizeH="0" baseline="0" noProof="0" dirty="0">
                <a:ln>
                  <a:noFill/>
                </a:ln>
                <a:solidFill>
                  <a:srgbClr val="000000"/>
                </a:solidFill>
                <a:effectLst/>
                <a:uLnTx/>
                <a:uFillTx/>
                <a:latin typeface="Arial" charset="0"/>
                <a:ea typeface="+mn-ea"/>
                <a:cs typeface="+mn-cs"/>
              </a:rPr>
              <a:t>6</a:t>
            </a:r>
          </a:p>
        </p:txBody>
      </p:sp>
      <p:sp>
        <p:nvSpPr>
          <p:cNvPr id="50" name="TextBox 49">
            <a:extLst>
              <a:ext uri="{FF2B5EF4-FFF2-40B4-BE49-F238E27FC236}">
                <a16:creationId xmlns:a16="http://schemas.microsoft.com/office/drawing/2014/main" id="{2D2DF85F-D27D-4B57-A9E6-315BAFA2C2A9}"/>
              </a:ext>
            </a:extLst>
          </p:cNvPr>
          <p:cNvSpPr txBox="1"/>
          <p:nvPr/>
        </p:nvSpPr>
        <p:spPr>
          <a:xfrm>
            <a:off x="8028384" y="5733256"/>
            <a:ext cx="31290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800" b="0" i="0" u="none" strike="noStrike" kern="1200" cap="none" spc="0" normalizeH="0" baseline="0" noProof="0" dirty="0">
                <a:ln>
                  <a:noFill/>
                </a:ln>
                <a:solidFill>
                  <a:srgbClr val="000000"/>
                </a:solidFill>
                <a:effectLst/>
                <a:uLnTx/>
                <a:uFillTx/>
                <a:latin typeface="Arial" charset="0"/>
                <a:ea typeface="+mn-ea"/>
                <a:cs typeface="+mn-cs"/>
              </a:rPr>
              <a:t>7</a:t>
            </a:r>
          </a:p>
        </p:txBody>
      </p:sp>
      <p:graphicFrame>
        <p:nvGraphicFramePr>
          <p:cNvPr id="64" name="Table 63">
            <a:extLst>
              <a:ext uri="{FF2B5EF4-FFF2-40B4-BE49-F238E27FC236}">
                <a16:creationId xmlns:a16="http://schemas.microsoft.com/office/drawing/2014/main" id="{0186D4F2-8A6F-4BD4-B8E1-0374AB52FD91}"/>
              </a:ext>
            </a:extLst>
          </p:cNvPr>
          <p:cNvGraphicFramePr>
            <a:graphicFrameLocks noGrp="1"/>
          </p:cNvGraphicFramePr>
          <p:nvPr/>
        </p:nvGraphicFramePr>
        <p:xfrm>
          <a:off x="552384" y="5363691"/>
          <a:ext cx="8064896" cy="370840"/>
        </p:xfrm>
        <a:graphic>
          <a:graphicData uri="http://schemas.openxmlformats.org/drawingml/2006/table">
            <a:tbl>
              <a:tblPr firstRow="1" bandRow="1">
                <a:tableStyleId>{5940675A-B579-460E-94D1-54222C63F5DA}</a:tableStyleId>
              </a:tblPr>
              <a:tblGrid>
                <a:gridCol w="1008112">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gridCol w="1008112">
                  <a:extLst>
                    <a:ext uri="{9D8B030D-6E8A-4147-A177-3AD203B41FA5}">
                      <a16:colId xmlns:a16="http://schemas.microsoft.com/office/drawing/2014/main" val="20006"/>
                    </a:ext>
                  </a:extLst>
                </a:gridCol>
                <a:gridCol w="1008112">
                  <a:extLst>
                    <a:ext uri="{9D8B030D-6E8A-4147-A177-3AD203B41FA5}">
                      <a16:colId xmlns:a16="http://schemas.microsoft.com/office/drawing/2014/main" val="20007"/>
                    </a:ext>
                  </a:extLst>
                </a:gridCol>
              </a:tblGrid>
              <a:tr h="370840">
                <a:tc>
                  <a:txBody>
                    <a:bodyPr/>
                    <a:lstStyle/>
                    <a:p>
                      <a:endParaRPr lang="en-AU" dirty="0"/>
                    </a:p>
                  </a:txBody>
                  <a:tcPr/>
                </a:tc>
                <a:tc>
                  <a:txBody>
                    <a:bodyPr/>
                    <a:lstStyle/>
                    <a:p>
                      <a:endParaRPr lang="en-AU" dirty="0"/>
                    </a:p>
                  </a:txBody>
                  <a:tcPr>
                    <a:solidFill>
                      <a:srgbClr val="91BCE4"/>
                    </a:solidFill>
                  </a:tcPr>
                </a:tc>
                <a:tc>
                  <a:txBody>
                    <a:bodyPr/>
                    <a:lstStyle/>
                    <a:p>
                      <a:endParaRPr lang="en-AU" dirty="0"/>
                    </a:p>
                  </a:txBody>
                  <a:tcPr>
                    <a:solidFill>
                      <a:srgbClr val="91BCE4"/>
                    </a:solidFill>
                  </a:tcPr>
                </a:tc>
                <a:tc>
                  <a:txBody>
                    <a:bodyPr/>
                    <a:lstStyle/>
                    <a:p>
                      <a:endParaRPr lang="en-AU" dirty="0"/>
                    </a:p>
                  </a:txBody>
                  <a:tcPr>
                    <a:solidFill>
                      <a:srgbClr val="91BCE4"/>
                    </a:solidFill>
                  </a:tcPr>
                </a:tc>
                <a:tc>
                  <a:txBody>
                    <a:bodyPr/>
                    <a:lstStyle/>
                    <a:p>
                      <a:endParaRPr lang="en-AU" dirty="0"/>
                    </a:p>
                  </a:txBody>
                  <a:tcPr>
                    <a:solidFill>
                      <a:srgbClr val="91BCE4"/>
                    </a:solidFill>
                  </a:tcPr>
                </a:tc>
                <a:tc>
                  <a:txBody>
                    <a:bodyPr/>
                    <a:lstStyle/>
                    <a:p>
                      <a:endParaRPr lang="en-AU" dirty="0"/>
                    </a:p>
                  </a:txBody>
                  <a:tcPr>
                    <a:solidFill>
                      <a:srgbClr val="91BCE4"/>
                    </a:solidFill>
                  </a:tcPr>
                </a:tc>
                <a:tc>
                  <a:txBody>
                    <a:bodyPr/>
                    <a:lstStyle/>
                    <a:p>
                      <a:endParaRPr lang="en-AU" dirty="0"/>
                    </a:p>
                  </a:txBody>
                  <a:tcPr>
                    <a:solidFill>
                      <a:srgbClr val="91BCE4"/>
                    </a:solidFill>
                  </a:tcPr>
                </a:tc>
                <a:tc>
                  <a:txBody>
                    <a:bodyPr/>
                    <a:lstStyle/>
                    <a:p>
                      <a:endParaRPr lang="en-AU" dirty="0"/>
                    </a:p>
                  </a:txBody>
                  <a:tcPr>
                    <a:solidFill>
                      <a:srgbClr val="91BCE4"/>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02080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AU" dirty="0"/>
              <a:t>Addressing misconception 2</a:t>
            </a:r>
          </a:p>
        </p:txBody>
      </p:sp>
      <p:sp>
        <p:nvSpPr>
          <p:cNvPr id="2" name="Content Placeholder 1">
            <a:extLst>
              <a:ext uri="{FF2B5EF4-FFF2-40B4-BE49-F238E27FC236}">
                <a16:creationId xmlns:a16="http://schemas.microsoft.com/office/drawing/2014/main" id="{2745589E-BAFF-425D-9C6C-52C736C248DF}"/>
              </a:ext>
            </a:extLst>
          </p:cNvPr>
          <p:cNvSpPr>
            <a:spLocks noGrp="1"/>
          </p:cNvSpPr>
          <p:nvPr>
            <p:ph sz="half" idx="1"/>
          </p:nvPr>
        </p:nvSpPr>
        <p:spPr>
          <a:xfrm>
            <a:off x="323850" y="986400"/>
            <a:ext cx="6552406" cy="1722520"/>
          </a:xfrm>
        </p:spPr>
        <p:txBody>
          <a:bodyPr/>
          <a:lstStyle/>
          <a:p>
            <a:pPr marL="0" indent="0"/>
            <a:r>
              <a:rPr lang="en-US" sz="2200" dirty="0"/>
              <a:t>Consolidate students’ understanding by:</a:t>
            </a:r>
          </a:p>
        </p:txBody>
      </p:sp>
      <p:sp>
        <p:nvSpPr>
          <p:cNvPr id="18" name="Content Placeholder 1">
            <a:extLst>
              <a:ext uri="{FF2B5EF4-FFF2-40B4-BE49-F238E27FC236}">
                <a16:creationId xmlns:a16="http://schemas.microsoft.com/office/drawing/2014/main" id="{ABB16366-56CA-4068-B0B0-730C4254115C}"/>
              </a:ext>
            </a:extLst>
          </p:cNvPr>
          <p:cNvSpPr txBox="1">
            <a:spLocks/>
          </p:cNvSpPr>
          <p:nvPr/>
        </p:nvSpPr>
        <p:spPr bwMode="auto">
          <a:xfrm>
            <a:off x="323528" y="3578688"/>
            <a:ext cx="4896544" cy="1722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Font typeface="Arial" charset="0"/>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457200" indent="-457200">
              <a:buFont typeface="Arial" panose="020B0604020202020204" pitchFamily="34" charset="0"/>
              <a:buChar char="•"/>
            </a:pPr>
            <a:r>
              <a:rPr lang="en-US" sz="2200" kern="0" dirty="0"/>
              <a:t>having them draw their own image where licorice is half of the lolly.</a:t>
            </a:r>
            <a:endParaRPr lang="en-AU" sz="2200" kern="0" dirty="0"/>
          </a:p>
        </p:txBody>
      </p:sp>
      <p:sp>
        <p:nvSpPr>
          <p:cNvPr id="19" name="Content Placeholder 1">
            <a:extLst>
              <a:ext uri="{FF2B5EF4-FFF2-40B4-BE49-F238E27FC236}">
                <a16:creationId xmlns:a16="http://schemas.microsoft.com/office/drawing/2014/main" id="{0F61EAFB-4826-4DEE-A6ED-44ACB0C8B122}"/>
              </a:ext>
            </a:extLst>
          </p:cNvPr>
          <p:cNvSpPr txBox="1">
            <a:spLocks/>
          </p:cNvSpPr>
          <p:nvPr/>
        </p:nvSpPr>
        <p:spPr bwMode="auto">
          <a:xfrm>
            <a:off x="323528" y="1772816"/>
            <a:ext cx="4692810" cy="1722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Font typeface="Arial" charset="0"/>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457200" indent="-457200">
              <a:buFont typeface="Arial" panose="020B0604020202020204" pitchFamily="34" charset="0"/>
              <a:buChar char="•"/>
            </a:pPr>
            <a:r>
              <a:rPr lang="en-US" sz="2200" kern="0" dirty="0"/>
              <a:t>asking them to change the original image so that licorice is half of the lolly</a:t>
            </a:r>
            <a:endParaRPr lang="en-AU" sz="2200" kern="0" dirty="0"/>
          </a:p>
        </p:txBody>
      </p:sp>
      <p:sp>
        <p:nvSpPr>
          <p:cNvPr id="3" name="TextBox 2">
            <a:extLst>
              <a:ext uri="{FF2B5EF4-FFF2-40B4-BE49-F238E27FC236}">
                <a16:creationId xmlns:a16="http://schemas.microsoft.com/office/drawing/2014/main" id="{4A96708A-DD6A-4D74-9B09-5EFB9A6F0C39}"/>
              </a:ext>
            </a:extLst>
          </p:cNvPr>
          <p:cNvSpPr txBox="1"/>
          <p:nvPr/>
        </p:nvSpPr>
        <p:spPr>
          <a:xfrm>
            <a:off x="7308304" y="1233334"/>
            <a:ext cx="1835696" cy="2123658"/>
          </a:xfrm>
          <a:prstGeom prst="rect">
            <a:avLst/>
          </a:prstGeom>
          <a:noFill/>
        </p:spPr>
        <p:txBody>
          <a:bodyPr wrap="square" rtlCol="0">
            <a:spAutoFit/>
          </a:bodyPr>
          <a:lstStyle/>
          <a:p>
            <a:r>
              <a:rPr lang="en-US" sz="2200" i="1" dirty="0"/>
              <a:t>Cut the lolly so there are only two layers: one licorice and one candy.</a:t>
            </a:r>
            <a:endParaRPr lang="en-AU" sz="2200" i="1" dirty="0"/>
          </a:p>
        </p:txBody>
      </p:sp>
      <p:pic>
        <p:nvPicPr>
          <p:cNvPr id="7" name="Picture 6">
            <a:extLst>
              <a:ext uri="{FF2B5EF4-FFF2-40B4-BE49-F238E27FC236}">
                <a16:creationId xmlns:a16="http://schemas.microsoft.com/office/drawing/2014/main" id="{C237ABEE-6053-414A-8BA8-5149019455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11776" y="1556792"/>
            <a:ext cx="1860230" cy="1164366"/>
          </a:xfrm>
          <a:prstGeom prst="rect">
            <a:avLst/>
          </a:prstGeom>
        </p:spPr>
      </p:pic>
      <p:pic>
        <p:nvPicPr>
          <p:cNvPr id="9" name="Picture 8">
            <a:extLst>
              <a:ext uri="{FF2B5EF4-FFF2-40B4-BE49-F238E27FC236}">
                <a16:creationId xmlns:a16="http://schemas.microsoft.com/office/drawing/2014/main" id="{A93F5A04-E49C-47AD-AF2E-24363405A07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982595" y="3728314"/>
            <a:ext cx="1295400" cy="676275"/>
          </a:xfrm>
          <a:prstGeom prst="rect">
            <a:avLst/>
          </a:prstGeom>
          <a:ln>
            <a:solidFill>
              <a:schemeClr val="bg2"/>
            </a:solidFill>
          </a:ln>
          <a:effectLst>
            <a:outerShdw blurRad="50800" dist="38100" dir="2700000" algn="tl" rotWithShape="0">
              <a:schemeClr val="bg2">
                <a:alpha val="40000"/>
              </a:schemeClr>
            </a:outerShdw>
          </a:effectLst>
        </p:spPr>
      </p:pic>
      <p:pic>
        <p:nvPicPr>
          <p:cNvPr id="11" name="Picture 10">
            <a:extLst>
              <a:ext uri="{FF2B5EF4-FFF2-40B4-BE49-F238E27FC236}">
                <a16:creationId xmlns:a16="http://schemas.microsoft.com/office/drawing/2014/main" id="{A3B22D58-4C8D-4D36-B811-912AF13588DE}"/>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524328" y="3580249"/>
            <a:ext cx="933450" cy="942974"/>
          </a:xfrm>
          <a:prstGeom prst="rect">
            <a:avLst/>
          </a:prstGeom>
          <a:ln>
            <a:solidFill>
              <a:schemeClr val="bg2"/>
            </a:solidFill>
          </a:ln>
          <a:effectLst>
            <a:outerShdw blurRad="50800" dist="38100" dir="2700000" algn="tl" rotWithShape="0">
              <a:schemeClr val="bg2">
                <a:alpha val="40000"/>
              </a:schemeClr>
            </a:outerShdw>
          </a:effectLst>
        </p:spPr>
      </p:pic>
    </p:spTree>
    <p:custDataLst>
      <p:tags r:id="rId1"/>
    </p:custDataLst>
    <p:extLst>
      <p:ext uri="{BB962C8B-B14F-4D97-AF65-F5344CB8AC3E}">
        <p14:creationId xmlns:p14="http://schemas.microsoft.com/office/powerpoint/2010/main" val="3923759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6114B-9187-4DAF-94BE-AB243D6D5513}"/>
              </a:ext>
            </a:extLst>
          </p:cNvPr>
          <p:cNvSpPr>
            <a:spLocks noGrp="1"/>
          </p:cNvSpPr>
          <p:nvPr>
            <p:ph type="title"/>
          </p:nvPr>
        </p:nvSpPr>
        <p:spPr/>
        <p:txBody>
          <a:bodyPr/>
          <a:lstStyle/>
          <a:p>
            <a:r>
              <a:rPr lang="en-US" dirty="0"/>
              <a:t>Key concept 2</a:t>
            </a:r>
            <a:endParaRPr lang="en-AU" dirty="0"/>
          </a:p>
        </p:txBody>
      </p:sp>
      <p:sp>
        <p:nvSpPr>
          <p:cNvPr id="3" name="Content Placeholder 2">
            <a:extLst>
              <a:ext uri="{FF2B5EF4-FFF2-40B4-BE49-F238E27FC236}">
                <a16:creationId xmlns:a16="http://schemas.microsoft.com/office/drawing/2014/main" id="{021FD954-8DD8-4D35-B45F-7DAA2F4B656F}"/>
              </a:ext>
            </a:extLst>
          </p:cNvPr>
          <p:cNvSpPr>
            <a:spLocks noGrp="1"/>
          </p:cNvSpPr>
          <p:nvPr>
            <p:ph idx="1"/>
          </p:nvPr>
        </p:nvSpPr>
        <p:spPr>
          <a:xfrm>
            <a:off x="2150731" y="2204864"/>
            <a:ext cx="4842538" cy="2448272"/>
          </a:xfrm>
          <a:solidFill>
            <a:srgbClr val="C8DDF2"/>
          </a:solidFill>
          <a:ln w="28575">
            <a:solidFill>
              <a:srgbClr val="91BCE4"/>
            </a:solidFill>
          </a:ln>
        </p:spPr>
        <p:txBody>
          <a:bodyPr lIns="0" tIns="72000" rIns="72000" bIns="108000" anchor="ctr"/>
          <a:lstStyle/>
          <a:p>
            <a:pPr marL="180000" indent="0" algn="ctr">
              <a:spcBef>
                <a:spcPts val="600"/>
              </a:spcBef>
            </a:pPr>
            <a:r>
              <a:rPr lang="en-US" sz="2200" dirty="0"/>
              <a:t>Different strategies can </a:t>
            </a:r>
            <a:br>
              <a:rPr lang="en-US" sz="2200" dirty="0"/>
            </a:br>
            <a:r>
              <a:rPr lang="en-US" sz="2200" dirty="0"/>
              <a:t>be used to partition the whole </a:t>
            </a:r>
            <a:br>
              <a:rPr lang="en-US" sz="2200" dirty="0"/>
            </a:br>
            <a:r>
              <a:rPr lang="en-US" sz="2200" dirty="0"/>
              <a:t>into a given fraction, as long as </a:t>
            </a:r>
            <a:br>
              <a:rPr lang="en-US" sz="2200" dirty="0"/>
            </a:br>
            <a:r>
              <a:rPr lang="en-US" sz="2200" dirty="0"/>
              <a:t>the amount or size of the parts </a:t>
            </a:r>
            <a:br>
              <a:rPr lang="en-US" sz="2200" dirty="0"/>
            </a:br>
            <a:r>
              <a:rPr lang="en-US" sz="2200" dirty="0"/>
              <a:t>is the same.</a:t>
            </a:r>
            <a:endParaRPr lang="en-AU" sz="2200" dirty="0"/>
          </a:p>
        </p:txBody>
      </p:sp>
    </p:spTree>
    <p:extLst>
      <p:ext uri="{BB962C8B-B14F-4D97-AF65-F5344CB8AC3E}">
        <p14:creationId xmlns:p14="http://schemas.microsoft.com/office/powerpoint/2010/main" val="1199909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39568"/>
            <a:ext cx="8496300" cy="439738"/>
          </a:xfrm>
        </p:spPr>
        <p:txBody>
          <a:bodyPr/>
          <a:lstStyle/>
          <a:p>
            <a:r>
              <a:rPr lang="en-AU" dirty="0"/>
              <a:t>Different strategies can be used to partition</a:t>
            </a:r>
            <a:br>
              <a:rPr lang="en-US" dirty="0"/>
            </a:br>
            <a:endParaRPr lang="en-AU" dirty="0"/>
          </a:p>
        </p:txBody>
      </p:sp>
      <p:sp>
        <p:nvSpPr>
          <p:cNvPr id="4" name="Rectangle 3"/>
          <p:cNvSpPr/>
          <p:nvPr/>
        </p:nvSpPr>
        <p:spPr bwMode="auto">
          <a:xfrm>
            <a:off x="1421650" y="2806482"/>
            <a:ext cx="607653" cy="1080120"/>
          </a:xfrm>
          <a:prstGeom prst="rect">
            <a:avLst/>
          </a:prstGeom>
          <a:solidFill>
            <a:srgbClr val="91BCE4"/>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grpSp>
        <p:nvGrpSpPr>
          <p:cNvPr id="10" name="Group 9"/>
          <p:cNvGrpSpPr/>
          <p:nvPr/>
        </p:nvGrpSpPr>
        <p:grpSpPr>
          <a:xfrm>
            <a:off x="1421650" y="2806482"/>
            <a:ext cx="558062" cy="1080120"/>
            <a:chOff x="1187624" y="4653136"/>
            <a:chExt cx="936104" cy="1440160"/>
          </a:xfrm>
        </p:grpSpPr>
        <p:sp>
          <p:nvSpPr>
            <p:cNvPr id="7" name="Rectangle 6"/>
            <p:cNvSpPr/>
            <p:nvPr/>
          </p:nvSpPr>
          <p:spPr bwMode="auto">
            <a:xfrm>
              <a:off x="1187624" y="4653136"/>
              <a:ext cx="936104" cy="1440160"/>
            </a:xfrm>
            <a:prstGeom prst="rect">
              <a:avLst/>
            </a:prstGeom>
            <a:solidFill>
              <a:srgbClr val="91BCE4"/>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cxnSp>
          <p:nvCxnSpPr>
            <p:cNvPr id="9" name="Straight Connector 8"/>
            <p:cNvCxnSpPr/>
            <p:nvPr/>
          </p:nvCxnSpPr>
          <p:spPr bwMode="auto">
            <a:xfrm>
              <a:off x="1187624" y="4653136"/>
              <a:ext cx="936104" cy="144016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 name="Group 17"/>
          <p:cNvGrpSpPr/>
          <p:nvPr/>
        </p:nvGrpSpPr>
        <p:grpSpPr>
          <a:xfrm>
            <a:off x="4229962" y="2811706"/>
            <a:ext cx="558062" cy="1080120"/>
            <a:chOff x="3995936" y="4644562"/>
            <a:chExt cx="936104" cy="1440160"/>
          </a:xfrm>
        </p:grpSpPr>
        <p:sp>
          <p:nvSpPr>
            <p:cNvPr id="12" name="Rectangle 11"/>
            <p:cNvSpPr/>
            <p:nvPr/>
          </p:nvSpPr>
          <p:spPr bwMode="auto">
            <a:xfrm>
              <a:off x="3995936" y="4644562"/>
              <a:ext cx="936104" cy="1440160"/>
            </a:xfrm>
            <a:prstGeom prst="rect">
              <a:avLst/>
            </a:prstGeom>
            <a:solidFill>
              <a:srgbClr val="91BCE4"/>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cxnSp>
          <p:nvCxnSpPr>
            <p:cNvPr id="14" name="Straight Connector 13"/>
            <p:cNvCxnSpPr>
              <a:stCxn id="12" idx="0"/>
              <a:endCxn id="12" idx="2"/>
            </p:cNvCxnSpPr>
            <p:nvPr/>
          </p:nvCxnSpPr>
          <p:spPr bwMode="auto">
            <a:xfrm>
              <a:off x="4463988" y="4644562"/>
              <a:ext cx="0" cy="144016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 name="Group 16"/>
          <p:cNvGrpSpPr/>
          <p:nvPr/>
        </p:nvGrpSpPr>
        <p:grpSpPr>
          <a:xfrm>
            <a:off x="7038274" y="2811706"/>
            <a:ext cx="558062" cy="1080120"/>
            <a:chOff x="6732240" y="4653136"/>
            <a:chExt cx="936104" cy="1440160"/>
          </a:xfrm>
        </p:grpSpPr>
        <p:sp>
          <p:nvSpPr>
            <p:cNvPr id="11" name="Rectangle 10"/>
            <p:cNvSpPr/>
            <p:nvPr/>
          </p:nvSpPr>
          <p:spPr bwMode="auto">
            <a:xfrm>
              <a:off x="6732240" y="4653136"/>
              <a:ext cx="936104" cy="1440160"/>
            </a:xfrm>
            <a:prstGeom prst="rect">
              <a:avLst/>
            </a:prstGeom>
            <a:solidFill>
              <a:srgbClr val="91BCE4"/>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cxnSp>
          <p:nvCxnSpPr>
            <p:cNvPr id="16" name="Straight Connector 15"/>
            <p:cNvCxnSpPr>
              <a:stCxn id="11" idx="1"/>
              <a:endCxn id="11" idx="3"/>
            </p:cNvCxnSpPr>
            <p:nvPr/>
          </p:nvCxnSpPr>
          <p:spPr bwMode="auto">
            <a:xfrm>
              <a:off x="6732240" y="5373216"/>
              <a:ext cx="936104"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2" name="Isosceles Triangle 21"/>
          <p:cNvSpPr/>
          <p:nvPr/>
        </p:nvSpPr>
        <p:spPr bwMode="auto">
          <a:xfrm>
            <a:off x="1466682" y="4549190"/>
            <a:ext cx="562621" cy="1080120"/>
          </a:xfrm>
          <a:prstGeom prst="triangle">
            <a:avLst>
              <a:gd name="adj" fmla="val 0"/>
            </a:avLst>
          </a:prstGeom>
          <a:solidFill>
            <a:srgbClr val="91BCE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26" name="Rectangle 25"/>
          <p:cNvSpPr/>
          <p:nvPr/>
        </p:nvSpPr>
        <p:spPr bwMode="auto">
          <a:xfrm>
            <a:off x="4255071" y="4549190"/>
            <a:ext cx="302389" cy="1080120"/>
          </a:xfrm>
          <a:prstGeom prst="rect">
            <a:avLst/>
          </a:prstGeom>
          <a:solidFill>
            <a:srgbClr val="91BCE4"/>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30" name="Rectangle 29"/>
          <p:cNvSpPr/>
          <p:nvPr/>
        </p:nvSpPr>
        <p:spPr bwMode="auto">
          <a:xfrm>
            <a:off x="7093049" y="5089250"/>
            <a:ext cx="558062" cy="540060"/>
          </a:xfrm>
          <a:prstGeom prst="rect">
            <a:avLst/>
          </a:prstGeom>
          <a:solidFill>
            <a:srgbClr val="91BCE4"/>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5" name="TextBox 14"/>
          <p:cNvSpPr txBox="1"/>
          <p:nvPr/>
        </p:nvSpPr>
        <p:spPr>
          <a:xfrm>
            <a:off x="323850" y="4045134"/>
            <a:ext cx="8568627" cy="430887"/>
          </a:xfrm>
          <a:prstGeom prst="rect">
            <a:avLst/>
          </a:prstGeom>
          <a:noFill/>
        </p:spPr>
        <p:txBody>
          <a:bodyPr wrap="square" rtlCol="0">
            <a:spAutoFit/>
          </a:bodyPr>
          <a:lstStyle/>
          <a:p>
            <a:r>
              <a:rPr lang="en-AU" sz="2200" dirty="0"/>
              <a:t>The whole may be split into two equal pieces a number of ways.</a:t>
            </a:r>
          </a:p>
        </p:txBody>
      </p:sp>
      <p:sp>
        <p:nvSpPr>
          <p:cNvPr id="3" name="TextBox 2">
            <a:extLst>
              <a:ext uri="{FF2B5EF4-FFF2-40B4-BE49-F238E27FC236}">
                <a16:creationId xmlns:a16="http://schemas.microsoft.com/office/drawing/2014/main" id="{1C1723AB-DC35-457A-B65E-7C971FF2564F}"/>
              </a:ext>
            </a:extLst>
          </p:cNvPr>
          <p:cNvSpPr txBox="1"/>
          <p:nvPr/>
        </p:nvSpPr>
        <p:spPr>
          <a:xfrm>
            <a:off x="323850" y="1916832"/>
            <a:ext cx="8496300" cy="769441"/>
          </a:xfrm>
          <a:prstGeom prst="rect">
            <a:avLst/>
          </a:prstGeom>
          <a:noFill/>
        </p:spPr>
        <p:txBody>
          <a:bodyPr wrap="square" rtlCol="0">
            <a:spAutoFit/>
          </a:bodyPr>
          <a:lstStyle/>
          <a:p>
            <a:r>
              <a:rPr lang="en-US" sz="2200" dirty="0"/>
              <a:t>For example, consider how halves can be created from a piece of paper.</a:t>
            </a:r>
            <a:endParaRPr lang="en-AU" sz="2200" dirty="0"/>
          </a:p>
        </p:txBody>
      </p:sp>
      <p:sp>
        <p:nvSpPr>
          <p:cNvPr id="5" name="Rectangle 4">
            <a:extLst>
              <a:ext uri="{FF2B5EF4-FFF2-40B4-BE49-F238E27FC236}">
                <a16:creationId xmlns:a16="http://schemas.microsoft.com/office/drawing/2014/main" id="{ED9A9CE0-DFB8-469D-A003-9D454CB8C902}"/>
              </a:ext>
            </a:extLst>
          </p:cNvPr>
          <p:cNvSpPr/>
          <p:nvPr/>
        </p:nvSpPr>
        <p:spPr>
          <a:xfrm>
            <a:off x="260843" y="5783431"/>
            <a:ext cx="8631636" cy="430887"/>
          </a:xfrm>
          <a:prstGeom prst="rect">
            <a:avLst/>
          </a:prstGeom>
        </p:spPr>
        <p:txBody>
          <a:bodyPr wrap="square">
            <a:spAutoFit/>
          </a:bodyPr>
          <a:lstStyle/>
          <a:p>
            <a:pPr algn="ctr"/>
            <a:r>
              <a:rPr lang="en-US" sz="2200" b="1" dirty="0"/>
              <a:t>Emphasise: </a:t>
            </a:r>
            <a:r>
              <a:rPr lang="en-US" sz="2200" dirty="0"/>
              <a:t>The amount or size of the parts must be the same.</a:t>
            </a:r>
            <a:endParaRPr lang="en-AU" sz="2200" dirty="0"/>
          </a:p>
        </p:txBody>
      </p:sp>
      <p:sp>
        <p:nvSpPr>
          <p:cNvPr id="54" name="TextBox 53">
            <a:extLst>
              <a:ext uri="{FF2B5EF4-FFF2-40B4-BE49-F238E27FC236}">
                <a16:creationId xmlns:a16="http://schemas.microsoft.com/office/drawing/2014/main" id="{C4310080-38FF-419D-A007-87CC52C12F6A}"/>
              </a:ext>
            </a:extLst>
          </p:cNvPr>
          <p:cNvSpPr txBox="1"/>
          <p:nvPr/>
        </p:nvSpPr>
        <p:spPr>
          <a:xfrm>
            <a:off x="260843" y="919166"/>
            <a:ext cx="8496300" cy="769441"/>
          </a:xfrm>
          <a:prstGeom prst="rect">
            <a:avLst/>
          </a:prstGeom>
          <a:noFill/>
        </p:spPr>
        <p:txBody>
          <a:bodyPr wrap="square" rtlCol="0">
            <a:spAutoFit/>
          </a:bodyPr>
          <a:lstStyle/>
          <a:p>
            <a:r>
              <a:rPr lang="en-US" sz="2200" dirty="0"/>
              <a:t>Students should initially be involved in partitioning physical representations of a whole to create halves.</a:t>
            </a:r>
            <a:endParaRPr lang="en-AU" sz="2200" dirty="0"/>
          </a:p>
        </p:txBody>
      </p:sp>
    </p:spTree>
    <p:custDataLst>
      <p:tags r:id="rId1"/>
    </p:custDataLst>
    <p:extLst>
      <p:ext uri="{BB962C8B-B14F-4D97-AF65-F5344CB8AC3E}">
        <p14:creationId xmlns:p14="http://schemas.microsoft.com/office/powerpoint/2010/main" val="3592266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39568"/>
            <a:ext cx="8496300" cy="439738"/>
          </a:xfrm>
        </p:spPr>
        <p:txBody>
          <a:bodyPr/>
          <a:lstStyle/>
          <a:p>
            <a:r>
              <a:rPr lang="en-AU" dirty="0"/>
              <a:t>Different strategies can be used to partition</a:t>
            </a:r>
          </a:p>
        </p:txBody>
      </p:sp>
      <p:sp>
        <p:nvSpPr>
          <p:cNvPr id="3" name="TextBox 2">
            <a:extLst>
              <a:ext uri="{FF2B5EF4-FFF2-40B4-BE49-F238E27FC236}">
                <a16:creationId xmlns:a16="http://schemas.microsoft.com/office/drawing/2014/main" id="{1C1723AB-DC35-457A-B65E-7C971FF2564F}"/>
              </a:ext>
            </a:extLst>
          </p:cNvPr>
          <p:cNvSpPr txBox="1"/>
          <p:nvPr/>
        </p:nvSpPr>
        <p:spPr>
          <a:xfrm>
            <a:off x="260843" y="919166"/>
            <a:ext cx="8496300" cy="1615827"/>
          </a:xfrm>
          <a:prstGeom prst="rect">
            <a:avLst/>
          </a:prstGeom>
          <a:noFill/>
        </p:spPr>
        <p:txBody>
          <a:bodyPr wrap="square" rtlCol="0">
            <a:spAutoFit/>
          </a:bodyPr>
          <a:lstStyle/>
          <a:p>
            <a:r>
              <a:rPr lang="en-US" sz="2200" dirty="0"/>
              <a:t>Similarly, students could be asked to partition one whole piece of paper to create fourths. </a:t>
            </a:r>
          </a:p>
          <a:p>
            <a:r>
              <a:rPr lang="en-US" sz="2200" dirty="0"/>
              <a:t>Encourage them to find as many different ways as possible to partition the paper to create fourths.</a:t>
            </a:r>
            <a:endParaRPr lang="en-AU" sz="2200" dirty="0"/>
          </a:p>
        </p:txBody>
      </p:sp>
      <p:sp>
        <p:nvSpPr>
          <p:cNvPr id="21" name="Rectangle 20">
            <a:extLst>
              <a:ext uri="{FF2B5EF4-FFF2-40B4-BE49-F238E27FC236}">
                <a16:creationId xmlns:a16="http://schemas.microsoft.com/office/drawing/2014/main" id="{4325722A-15D8-4ED0-9552-D687E06FD5F0}"/>
              </a:ext>
            </a:extLst>
          </p:cNvPr>
          <p:cNvSpPr/>
          <p:nvPr/>
        </p:nvSpPr>
        <p:spPr bwMode="auto">
          <a:xfrm>
            <a:off x="341149" y="2708920"/>
            <a:ext cx="1890064" cy="2040404"/>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25" name="TextBox 24">
            <a:extLst>
              <a:ext uri="{FF2B5EF4-FFF2-40B4-BE49-F238E27FC236}">
                <a16:creationId xmlns:a16="http://schemas.microsoft.com/office/drawing/2014/main" id="{AF6AD44E-2E94-481C-AF0A-DB49A838088D}"/>
              </a:ext>
            </a:extLst>
          </p:cNvPr>
          <p:cNvSpPr txBox="1"/>
          <p:nvPr/>
        </p:nvSpPr>
        <p:spPr>
          <a:xfrm>
            <a:off x="492065" y="4869160"/>
            <a:ext cx="1588232" cy="430887"/>
          </a:xfrm>
          <a:prstGeom prst="rect">
            <a:avLst/>
          </a:prstGeom>
          <a:noFill/>
        </p:spPr>
        <p:txBody>
          <a:bodyPr wrap="square" rtlCol="0">
            <a:spAutoFit/>
          </a:bodyPr>
          <a:lstStyle/>
          <a:p>
            <a:r>
              <a:rPr lang="en-AU" sz="2200" dirty="0"/>
              <a:t>One whole</a:t>
            </a:r>
          </a:p>
        </p:txBody>
      </p:sp>
      <p:sp>
        <p:nvSpPr>
          <p:cNvPr id="27" name="TextBox 26">
            <a:extLst>
              <a:ext uri="{FF2B5EF4-FFF2-40B4-BE49-F238E27FC236}">
                <a16:creationId xmlns:a16="http://schemas.microsoft.com/office/drawing/2014/main" id="{ED5DB979-F5AD-4D8C-983A-214A9D0EC1AF}"/>
              </a:ext>
            </a:extLst>
          </p:cNvPr>
          <p:cNvSpPr txBox="1"/>
          <p:nvPr/>
        </p:nvSpPr>
        <p:spPr>
          <a:xfrm>
            <a:off x="2845948" y="4869160"/>
            <a:ext cx="3110910" cy="769441"/>
          </a:xfrm>
          <a:prstGeom prst="rect">
            <a:avLst/>
          </a:prstGeom>
          <a:noFill/>
        </p:spPr>
        <p:txBody>
          <a:bodyPr wrap="square" rtlCol="0">
            <a:spAutoFit/>
          </a:bodyPr>
          <a:lstStyle/>
          <a:p>
            <a:pPr algn="ctr"/>
            <a:r>
              <a:rPr lang="en-US" sz="2200" dirty="0"/>
              <a:t>One-fourth of a whole piece of paper</a:t>
            </a:r>
            <a:endParaRPr lang="en-AU" sz="2200" dirty="0"/>
          </a:p>
        </p:txBody>
      </p:sp>
      <p:grpSp>
        <p:nvGrpSpPr>
          <p:cNvPr id="28" name="Group 27">
            <a:extLst>
              <a:ext uri="{FF2B5EF4-FFF2-40B4-BE49-F238E27FC236}">
                <a16:creationId xmlns:a16="http://schemas.microsoft.com/office/drawing/2014/main" id="{D8D4D84C-802F-46CC-A94C-040C263CF82E}"/>
              </a:ext>
            </a:extLst>
          </p:cNvPr>
          <p:cNvGrpSpPr/>
          <p:nvPr/>
        </p:nvGrpSpPr>
        <p:grpSpPr>
          <a:xfrm>
            <a:off x="3400808" y="2717480"/>
            <a:ext cx="1890064" cy="2040404"/>
            <a:chOff x="3556992" y="1717948"/>
            <a:chExt cx="1800000" cy="1800000"/>
          </a:xfrm>
        </p:grpSpPr>
        <p:sp>
          <p:nvSpPr>
            <p:cNvPr id="29" name="Rectangle 28">
              <a:extLst>
                <a:ext uri="{FF2B5EF4-FFF2-40B4-BE49-F238E27FC236}">
                  <a16:creationId xmlns:a16="http://schemas.microsoft.com/office/drawing/2014/main" id="{2B642971-425D-4EFB-93F1-EE921C4AAF31}"/>
                </a:ext>
              </a:extLst>
            </p:cNvPr>
            <p:cNvSpPr/>
            <p:nvPr/>
          </p:nvSpPr>
          <p:spPr bwMode="auto">
            <a:xfrm>
              <a:off x="3556992" y="1717948"/>
              <a:ext cx="1800000" cy="1800000"/>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31" name="Rectangle 30">
              <a:extLst>
                <a:ext uri="{FF2B5EF4-FFF2-40B4-BE49-F238E27FC236}">
                  <a16:creationId xmlns:a16="http://schemas.microsoft.com/office/drawing/2014/main" id="{843188DF-0884-4EB5-BC50-53B1B5A1001E}"/>
                </a:ext>
              </a:extLst>
            </p:cNvPr>
            <p:cNvSpPr/>
            <p:nvPr/>
          </p:nvSpPr>
          <p:spPr bwMode="auto">
            <a:xfrm>
              <a:off x="3582938" y="1740491"/>
              <a:ext cx="864000" cy="864000"/>
            </a:xfrm>
            <a:prstGeom prst="rect">
              <a:avLst/>
            </a:prstGeom>
            <a:solidFill>
              <a:srgbClr val="91BCE4"/>
            </a:solidFill>
            <a:ln>
              <a:noFill/>
              <a:prstDash val="dash"/>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cxnSp>
          <p:nvCxnSpPr>
            <p:cNvPr id="32" name="Straight Connector 31">
              <a:extLst>
                <a:ext uri="{FF2B5EF4-FFF2-40B4-BE49-F238E27FC236}">
                  <a16:creationId xmlns:a16="http://schemas.microsoft.com/office/drawing/2014/main" id="{F381309B-15F0-48FD-A6B3-B85388F74E69}"/>
                </a:ext>
              </a:extLst>
            </p:cNvPr>
            <p:cNvCxnSpPr>
              <a:stCxn id="29" idx="2"/>
              <a:endCxn id="29" idx="0"/>
            </p:cNvCxnSpPr>
            <p:nvPr/>
          </p:nvCxnSpPr>
          <p:spPr bwMode="auto">
            <a:xfrm flipV="1">
              <a:off x="4456992" y="1717948"/>
              <a:ext cx="0" cy="1800000"/>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42FE829C-281E-4833-B535-29DB93879388}"/>
                </a:ext>
              </a:extLst>
            </p:cNvPr>
            <p:cNvCxnSpPr>
              <a:stCxn id="29" idx="1"/>
              <a:endCxn id="29" idx="3"/>
            </p:cNvCxnSpPr>
            <p:nvPr/>
          </p:nvCxnSpPr>
          <p:spPr bwMode="auto">
            <a:xfrm>
              <a:off x="3556992" y="2617948"/>
              <a:ext cx="1800000" cy="0"/>
            </a:xfrm>
            <a:prstGeom prst="line">
              <a:avLst/>
            </a:prstGeom>
            <a:ln w="28575">
              <a:prstDash val="dash"/>
            </a:ln>
          </p:spPr>
          <p:style>
            <a:lnRef idx="1">
              <a:schemeClr val="dk1"/>
            </a:lnRef>
            <a:fillRef idx="0">
              <a:schemeClr val="dk1"/>
            </a:fillRef>
            <a:effectRef idx="0">
              <a:schemeClr val="dk1"/>
            </a:effectRef>
            <a:fontRef idx="minor">
              <a:schemeClr val="tx1"/>
            </a:fontRef>
          </p:style>
        </p:cxnSp>
      </p:grpSp>
      <p:sp>
        <p:nvSpPr>
          <p:cNvPr id="41" name="Rectangle 40">
            <a:extLst>
              <a:ext uri="{FF2B5EF4-FFF2-40B4-BE49-F238E27FC236}">
                <a16:creationId xmlns:a16="http://schemas.microsoft.com/office/drawing/2014/main" id="{9F45EA5A-B369-4165-9E32-C3C2FE6F1CEC}"/>
              </a:ext>
            </a:extLst>
          </p:cNvPr>
          <p:cNvSpPr/>
          <p:nvPr/>
        </p:nvSpPr>
        <p:spPr>
          <a:xfrm>
            <a:off x="260844" y="5661248"/>
            <a:ext cx="8631636" cy="430887"/>
          </a:xfrm>
          <a:prstGeom prst="rect">
            <a:avLst/>
          </a:prstGeom>
        </p:spPr>
        <p:txBody>
          <a:bodyPr wrap="square">
            <a:spAutoFit/>
          </a:bodyPr>
          <a:lstStyle/>
          <a:p>
            <a:pPr algn="ctr"/>
            <a:r>
              <a:rPr lang="en-US" sz="2200" b="1" dirty="0"/>
              <a:t>Emphasise: </a:t>
            </a:r>
            <a:r>
              <a:rPr lang="en-US" sz="2200" dirty="0"/>
              <a:t>The amount or size of the parts must be the same.</a:t>
            </a:r>
            <a:endParaRPr lang="en-AU" sz="2200" dirty="0"/>
          </a:p>
        </p:txBody>
      </p:sp>
      <p:sp>
        <p:nvSpPr>
          <p:cNvPr id="19" name="TextBox 18">
            <a:extLst>
              <a:ext uri="{FF2B5EF4-FFF2-40B4-BE49-F238E27FC236}">
                <a16:creationId xmlns:a16="http://schemas.microsoft.com/office/drawing/2014/main" id="{29C7C111-F54E-44FE-A073-39493AC6AF54}"/>
              </a:ext>
            </a:extLst>
          </p:cNvPr>
          <p:cNvSpPr txBox="1"/>
          <p:nvPr/>
        </p:nvSpPr>
        <p:spPr>
          <a:xfrm>
            <a:off x="5864523" y="4882726"/>
            <a:ext cx="3110912" cy="769441"/>
          </a:xfrm>
          <a:prstGeom prst="rect">
            <a:avLst/>
          </a:prstGeom>
          <a:noFill/>
        </p:spPr>
        <p:txBody>
          <a:bodyPr wrap="square" rtlCol="0">
            <a:spAutoFit/>
          </a:bodyPr>
          <a:lstStyle/>
          <a:p>
            <a:pPr algn="ctr"/>
            <a:r>
              <a:rPr lang="en-US" sz="2200" dirty="0"/>
              <a:t>One-fourth of a </a:t>
            </a:r>
            <a:br>
              <a:rPr lang="en-US" sz="2200" dirty="0"/>
            </a:br>
            <a:r>
              <a:rPr lang="en-US" sz="2200" dirty="0"/>
              <a:t>whole piece of paper</a:t>
            </a:r>
            <a:endParaRPr lang="en-AU" sz="2200" dirty="0"/>
          </a:p>
        </p:txBody>
      </p:sp>
      <p:grpSp>
        <p:nvGrpSpPr>
          <p:cNvPr id="4" name="Group 3">
            <a:extLst>
              <a:ext uri="{FF2B5EF4-FFF2-40B4-BE49-F238E27FC236}">
                <a16:creationId xmlns:a16="http://schemas.microsoft.com/office/drawing/2014/main" id="{5FDCE8F5-1B80-47A3-8461-196B8FDEE026}"/>
              </a:ext>
            </a:extLst>
          </p:cNvPr>
          <p:cNvGrpSpPr/>
          <p:nvPr/>
        </p:nvGrpSpPr>
        <p:grpSpPr>
          <a:xfrm>
            <a:off x="6474947" y="2708920"/>
            <a:ext cx="1897305" cy="2048964"/>
            <a:chOff x="6474947" y="2748188"/>
            <a:chExt cx="1897305" cy="2048964"/>
          </a:xfrm>
        </p:grpSpPr>
        <p:grpSp>
          <p:nvGrpSpPr>
            <p:cNvPr id="34" name="Group 33">
              <a:extLst>
                <a:ext uri="{FF2B5EF4-FFF2-40B4-BE49-F238E27FC236}">
                  <a16:creationId xmlns:a16="http://schemas.microsoft.com/office/drawing/2014/main" id="{54D4BF7D-E179-4E69-945B-9F3BC61F5D03}"/>
                </a:ext>
              </a:extLst>
            </p:cNvPr>
            <p:cNvGrpSpPr/>
            <p:nvPr/>
          </p:nvGrpSpPr>
          <p:grpSpPr>
            <a:xfrm>
              <a:off x="6474947" y="2748188"/>
              <a:ext cx="1897305" cy="2040404"/>
              <a:chOff x="6293296" y="1716413"/>
              <a:chExt cx="1806896" cy="1800000"/>
            </a:xfrm>
          </p:grpSpPr>
          <p:sp>
            <p:nvSpPr>
              <p:cNvPr id="35" name="Rectangle 34">
                <a:extLst>
                  <a:ext uri="{FF2B5EF4-FFF2-40B4-BE49-F238E27FC236}">
                    <a16:creationId xmlns:a16="http://schemas.microsoft.com/office/drawing/2014/main" id="{84636DB0-0808-47BA-8777-B7F7BB370293}"/>
                  </a:ext>
                </a:extLst>
              </p:cNvPr>
              <p:cNvSpPr/>
              <p:nvPr/>
            </p:nvSpPr>
            <p:spPr bwMode="auto">
              <a:xfrm>
                <a:off x="6293296" y="1716413"/>
                <a:ext cx="1800000" cy="1800000"/>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cxnSp>
            <p:nvCxnSpPr>
              <p:cNvPr id="36" name="Straight Connector 35">
                <a:extLst>
                  <a:ext uri="{FF2B5EF4-FFF2-40B4-BE49-F238E27FC236}">
                    <a16:creationId xmlns:a16="http://schemas.microsoft.com/office/drawing/2014/main" id="{D9C4EBE8-4FB0-4E84-B3EF-9F86F48B4F9B}"/>
                  </a:ext>
                </a:extLst>
              </p:cNvPr>
              <p:cNvCxnSpPr/>
              <p:nvPr/>
            </p:nvCxnSpPr>
            <p:spPr bwMode="auto">
              <a:xfrm>
                <a:off x="6300192" y="1716413"/>
                <a:ext cx="1800000" cy="1800000"/>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98C0322B-B3E4-4FA6-B4AD-BA84CD0EFF81}"/>
                  </a:ext>
                </a:extLst>
              </p:cNvPr>
              <p:cNvCxnSpPr/>
              <p:nvPr/>
            </p:nvCxnSpPr>
            <p:spPr bwMode="auto">
              <a:xfrm flipV="1">
                <a:off x="6300192" y="1716413"/>
                <a:ext cx="1793104" cy="1800000"/>
              </a:xfrm>
              <a:prstGeom prst="line">
                <a:avLst/>
              </a:prstGeom>
              <a:ln w="28575">
                <a:prstDash val="dash"/>
              </a:ln>
            </p:spPr>
            <p:style>
              <a:lnRef idx="1">
                <a:schemeClr val="dk1"/>
              </a:lnRef>
              <a:fillRef idx="0">
                <a:schemeClr val="dk1"/>
              </a:fillRef>
              <a:effectRef idx="0">
                <a:schemeClr val="dk1"/>
              </a:effectRef>
              <a:fontRef idx="minor">
                <a:schemeClr val="tx1"/>
              </a:fontRef>
            </p:style>
          </p:cxnSp>
        </p:grpSp>
        <p:sp>
          <p:nvSpPr>
            <p:cNvPr id="20" name="Isosceles Triangle 19">
              <a:extLst>
                <a:ext uri="{FF2B5EF4-FFF2-40B4-BE49-F238E27FC236}">
                  <a16:creationId xmlns:a16="http://schemas.microsoft.com/office/drawing/2014/main" id="{A9373359-8103-4575-9BC8-3895D9AD6008}"/>
                </a:ext>
              </a:extLst>
            </p:cNvPr>
            <p:cNvSpPr/>
            <p:nvPr/>
          </p:nvSpPr>
          <p:spPr bwMode="auto">
            <a:xfrm>
              <a:off x="6489428" y="3786381"/>
              <a:ext cx="1882824" cy="1010771"/>
            </a:xfrm>
            <a:prstGeom prst="triangle">
              <a:avLst/>
            </a:prstGeom>
            <a:solidFill>
              <a:srgbClr val="F4AE7A"/>
            </a:solidFill>
            <a:ln>
              <a:noFill/>
              <a:prstDash val="dash"/>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grpSp>
    </p:spTree>
    <p:custDataLst>
      <p:tags r:id="rId1"/>
    </p:custDataLst>
    <p:extLst>
      <p:ext uri="{BB962C8B-B14F-4D97-AF65-F5344CB8AC3E}">
        <p14:creationId xmlns:p14="http://schemas.microsoft.com/office/powerpoint/2010/main" val="860835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39568"/>
            <a:ext cx="8496300" cy="439738"/>
          </a:xfrm>
        </p:spPr>
        <p:txBody>
          <a:bodyPr/>
          <a:lstStyle/>
          <a:p>
            <a:r>
              <a:rPr lang="en-AU" dirty="0"/>
              <a:t>Different strategies can be used to partition</a:t>
            </a:r>
            <a:br>
              <a:rPr lang="en-US" dirty="0"/>
            </a:br>
            <a:endParaRPr lang="en-AU" dirty="0"/>
          </a:p>
        </p:txBody>
      </p:sp>
      <p:sp>
        <p:nvSpPr>
          <p:cNvPr id="5" name="Rectangle 4">
            <a:extLst>
              <a:ext uri="{FF2B5EF4-FFF2-40B4-BE49-F238E27FC236}">
                <a16:creationId xmlns:a16="http://schemas.microsoft.com/office/drawing/2014/main" id="{ED9A9CE0-DFB8-469D-A003-9D454CB8C902}"/>
              </a:ext>
            </a:extLst>
          </p:cNvPr>
          <p:cNvSpPr/>
          <p:nvPr/>
        </p:nvSpPr>
        <p:spPr>
          <a:xfrm>
            <a:off x="260844" y="5517232"/>
            <a:ext cx="8631636" cy="430887"/>
          </a:xfrm>
          <a:prstGeom prst="rect">
            <a:avLst/>
          </a:prstGeom>
        </p:spPr>
        <p:txBody>
          <a:bodyPr wrap="square">
            <a:spAutoFit/>
          </a:bodyPr>
          <a:lstStyle/>
          <a:p>
            <a:pPr algn="ctr"/>
            <a:r>
              <a:rPr lang="en-US" sz="2200" b="1" dirty="0"/>
              <a:t>Emphasise: </a:t>
            </a:r>
            <a:r>
              <a:rPr lang="en-US" sz="2200" dirty="0"/>
              <a:t>The amount or size of the parts must be the same.</a:t>
            </a:r>
            <a:endParaRPr lang="en-AU" sz="2200" dirty="0"/>
          </a:p>
        </p:txBody>
      </p:sp>
      <p:sp>
        <p:nvSpPr>
          <p:cNvPr id="54" name="TextBox 53">
            <a:extLst>
              <a:ext uri="{FF2B5EF4-FFF2-40B4-BE49-F238E27FC236}">
                <a16:creationId xmlns:a16="http://schemas.microsoft.com/office/drawing/2014/main" id="{C4310080-38FF-419D-A007-87CC52C12F6A}"/>
              </a:ext>
            </a:extLst>
          </p:cNvPr>
          <p:cNvSpPr txBox="1"/>
          <p:nvPr/>
        </p:nvSpPr>
        <p:spPr>
          <a:xfrm>
            <a:off x="260843" y="919166"/>
            <a:ext cx="8496300" cy="769441"/>
          </a:xfrm>
          <a:prstGeom prst="rect">
            <a:avLst/>
          </a:prstGeom>
          <a:noFill/>
        </p:spPr>
        <p:txBody>
          <a:bodyPr wrap="square" rtlCol="0">
            <a:spAutoFit/>
          </a:bodyPr>
          <a:lstStyle/>
          <a:p>
            <a:r>
              <a:rPr lang="en-US" sz="2200" dirty="0"/>
              <a:t>Students should have experience in partitioning a range of physical representations of a whole.</a:t>
            </a:r>
            <a:endParaRPr lang="en-AU" sz="2200" dirty="0"/>
          </a:p>
        </p:txBody>
      </p:sp>
      <p:grpSp>
        <p:nvGrpSpPr>
          <p:cNvPr id="37" name="Group 36">
            <a:extLst>
              <a:ext uri="{FF2B5EF4-FFF2-40B4-BE49-F238E27FC236}">
                <a16:creationId xmlns:a16="http://schemas.microsoft.com/office/drawing/2014/main" id="{057227B0-418F-4D17-ACB5-689F5008605C}"/>
              </a:ext>
            </a:extLst>
          </p:cNvPr>
          <p:cNvGrpSpPr/>
          <p:nvPr/>
        </p:nvGrpSpPr>
        <p:grpSpPr>
          <a:xfrm>
            <a:off x="720059" y="2015401"/>
            <a:ext cx="1676948" cy="1513024"/>
            <a:chOff x="584862" y="2381534"/>
            <a:chExt cx="1244900" cy="1123209"/>
          </a:xfrm>
        </p:grpSpPr>
        <p:pic>
          <p:nvPicPr>
            <p:cNvPr id="8" name="Picture 7">
              <a:extLst>
                <a:ext uri="{FF2B5EF4-FFF2-40B4-BE49-F238E27FC236}">
                  <a16:creationId xmlns:a16="http://schemas.microsoft.com/office/drawing/2014/main" id="{2E4A2FC2-8E54-44D0-A2E8-5064F8A52DE3}"/>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rcRect/>
            <a:stretch/>
          </p:blipFill>
          <p:spPr>
            <a:xfrm>
              <a:off x="584862" y="2927335"/>
              <a:ext cx="1244900" cy="577408"/>
            </a:xfrm>
            <a:prstGeom prst="rect">
              <a:avLst/>
            </a:prstGeom>
            <a:ln>
              <a:noFill/>
            </a:ln>
            <a:effectLst>
              <a:outerShdw blurRad="50800" dist="38100" dir="2700000" algn="tl" rotWithShape="0">
                <a:schemeClr val="bg2">
                  <a:alpha val="40000"/>
                </a:schemeClr>
              </a:outerShdw>
            </a:effectLst>
          </p:spPr>
        </p:pic>
        <p:pic>
          <p:nvPicPr>
            <p:cNvPr id="25" name="Picture 24">
              <a:extLst>
                <a:ext uri="{FF2B5EF4-FFF2-40B4-BE49-F238E27FC236}">
                  <a16:creationId xmlns:a16="http://schemas.microsoft.com/office/drawing/2014/main" id="{BA11A7CA-5292-4D54-ABA0-CFEE9C5EFD94}"/>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rcRect/>
            <a:stretch/>
          </p:blipFill>
          <p:spPr>
            <a:xfrm rot="10800000">
              <a:off x="584862" y="2381534"/>
              <a:ext cx="1244900" cy="577408"/>
            </a:xfrm>
            <a:prstGeom prst="rect">
              <a:avLst/>
            </a:prstGeom>
            <a:ln>
              <a:noFill/>
            </a:ln>
            <a:effectLst>
              <a:outerShdw blurRad="50800" dist="38100" dir="2700000" algn="tl" rotWithShape="0">
                <a:schemeClr val="bg2">
                  <a:alpha val="40000"/>
                </a:schemeClr>
              </a:outerShdw>
            </a:effectLst>
          </p:spPr>
        </p:pic>
      </p:grpSp>
      <p:grpSp>
        <p:nvGrpSpPr>
          <p:cNvPr id="38" name="Group 37">
            <a:extLst>
              <a:ext uri="{FF2B5EF4-FFF2-40B4-BE49-F238E27FC236}">
                <a16:creationId xmlns:a16="http://schemas.microsoft.com/office/drawing/2014/main" id="{B694B25A-5D77-4A1C-AC65-12413EDDFEA4}"/>
              </a:ext>
            </a:extLst>
          </p:cNvPr>
          <p:cNvGrpSpPr/>
          <p:nvPr/>
        </p:nvGrpSpPr>
        <p:grpSpPr>
          <a:xfrm>
            <a:off x="2832045" y="1988840"/>
            <a:ext cx="1676948" cy="1513024"/>
            <a:chOff x="2096708" y="2365730"/>
            <a:chExt cx="1244900" cy="1123209"/>
          </a:xfrm>
        </p:grpSpPr>
        <p:pic>
          <p:nvPicPr>
            <p:cNvPr id="20" name="Picture 19">
              <a:extLst>
                <a:ext uri="{FF2B5EF4-FFF2-40B4-BE49-F238E27FC236}">
                  <a16:creationId xmlns:a16="http://schemas.microsoft.com/office/drawing/2014/main" id="{A9087651-C501-4666-A948-16DFB7748905}"/>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rcRect/>
            <a:stretch/>
          </p:blipFill>
          <p:spPr>
            <a:xfrm rot="16200000">
              <a:off x="2433154" y="2580485"/>
              <a:ext cx="572008" cy="1244900"/>
            </a:xfrm>
            <a:prstGeom prst="rect">
              <a:avLst/>
            </a:prstGeom>
            <a:ln>
              <a:noFill/>
            </a:ln>
            <a:effectLst>
              <a:outerShdw blurRad="50800" dist="38100" dir="2700000" algn="tl" rotWithShape="0">
                <a:schemeClr val="bg2">
                  <a:alpha val="40000"/>
                </a:schemeClr>
              </a:outerShdw>
            </a:effectLst>
          </p:spPr>
        </p:pic>
        <p:pic>
          <p:nvPicPr>
            <p:cNvPr id="28" name="Picture 27">
              <a:extLst>
                <a:ext uri="{FF2B5EF4-FFF2-40B4-BE49-F238E27FC236}">
                  <a16:creationId xmlns:a16="http://schemas.microsoft.com/office/drawing/2014/main" id="{E0690E34-FD50-4BF6-9613-915F1ACB4946}"/>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rcRect/>
            <a:stretch/>
          </p:blipFill>
          <p:spPr>
            <a:xfrm rot="5400000">
              <a:off x="2433154" y="2029284"/>
              <a:ext cx="572008" cy="1244900"/>
            </a:xfrm>
            <a:prstGeom prst="rect">
              <a:avLst/>
            </a:prstGeom>
            <a:ln>
              <a:noFill/>
            </a:ln>
            <a:effectLst>
              <a:outerShdw blurRad="50800" dist="38100" dir="2700000" algn="tl" rotWithShape="0">
                <a:schemeClr val="bg2">
                  <a:alpha val="40000"/>
                </a:schemeClr>
              </a:outerShdw>
            </a:effectLst>
          </p:spPr>
        </p:pic>
      </p:grpSp>
      <p:grpSp>
        <p:nvGrpSpPr>
          <p:cNvPr id="7" name="Group 6">
            <a:extLst>
              <a:ext uri="{FF2B5EF4-FFF2-40B4-BE49-F238E27FC236}">
                <a16:creationId xmlns:a16="http://schemas.microsoft.com/office/drawing/2014/main" id="{F211856A-565C-497A-9729-ED0166E6648E}"/>
              </a:ext>
            </a:extLst>
          </p:cNvPr>
          <p:cNvGrpSpPr/>
          <p:nvPr/>
        </p:nvGrpSpPr>
        <p:grpSpPr>
          <a:xfrm>
            <a:off x="5028634" y="1992178"/>
            <a:ext cx="3211346" cy="1506349"/>
            <a:chOff x="5148064" y="2269264"/>
            <a:chExt cx="3211346" cy="1506349"/>
          </a:xfrm>
        </p:grpSpPr>
        <p:pic>
          <p:nvPicPr>
            <p:cNvPr id="29" name="Picture 28">
              <a:extLst>
                <a:ext uri="{FF2B5EF4-FFF2-40B4-BE49-F238E27FC236}">
                  <a16:creationId xmlns:a16="http://schemas.microsoft.com/office/drawing/2014/main" id="{AF0DD404-BBB8-4EC7-B2D8-F1E39316CE53}"/>
                </a:ext>
              </a:extLst>
            </p:cNvPr>
            <p:cNvPicPr>
              <a:picLocks noChangeAspect="1"/>
            </p:cNvPicPr>
            <p:nvPr/>
          </p:nvPicPr>
          <p:blipFill rotWithShape="1">
            <a:blip r:embed="rId8" cstate="screen">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a:ext>
              </a:extLst>
            </a:blip>
            <a:srcRect/>
            <a:stretch/>
          </p:blipFill>
          <p:spPr>
            <a:xfrm>
              <a:off x="5148064" y="2269264"/>
              <a:ext cx="1479457" cy="1506349"/>
            </a:xfrm>
            <a:prstGeom prst="rect">
              <a:avLst/>
            </a:prstGeom>
            <a:ln>
              <a:solidFill>
                <a:schemeClr val="bg2"/>
              </a:solidFill>
            </a:ln>
            <a:effectLst>
              <a:outerShdw blurRad="50800" dist="38100" dir="2700000" algn="tl" rotWithShape="0">
                <a:schemeClr val="bg2">
                  <a:alpha val="40000"/>
                </a:schemeClr>
              </a:outerShdw>
            </a:effectLst>
          </p:spPr>
        </p:pic>
        <p:pic>
          <p:nvPicPr>
            <p:cNvPr id="36" name="Picture 35">
              <a:extLst>
                <a:ext uri="{FF2B5EF4-FFF2-40B4-BE49-F238E27FC236}">
                  <a16:creationId xmlns:a16="http://schemas.microsoft.com/office/drawing/2014/main" id="{7DF7213C-E1BD-4927-86A1-F88D82E3D968}"/>
                </a:ext>
              </a:extLst>
            </p:cNvPr>
            <p:cNvPicPr>
              <a:picLocks noChangeAspect="1"/>
            </p:cNvPicPr>
            <p:nvPr/>
          </p:nvPicPr>
          <p:blipFill rotWithShape="1">
            <a:blip r:embed="rId10" cstate="screen">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a:ext>
              </a:extLst>
            </a:blip>
            <a:srcRect/>
            <a:stretch/>
          </p:blipFill>
          <p:spPr>
            <a:xfrm>
              <a:off x="6900134" y="2269264"/>
              <a:ext cx="1459276" cy="1506349"/>
            </a:xfrm>
            <a:prstGeom prst="rect">
              <a:avLst/>
            </a:prstGeom>
            <a:ln>
              <a:solidFill>
                <a:schemeClr val="bg2"/>
              </a:solidFill>
            </a:ln>
            <a:effectLst>
              <a:outerShdw blurRad="50800" dist="38100" dir="2700000" algn="tl" rotWithShape="0">
                <a:schemeClr val="bg2">
                  <a:alpha val="40000"/>
                </a:schemeClr>
              </a:outerShdw>
            </a:effectLst>
          </p:spPr>
        </p:pic>
      </p:grpSp>
      <p:grpSp>
        <p:nvGrpSpPr>
          <p:cNvPr id="6" name="Group 5">
            <a:extLst>
              <a:ext uri="{FF2B5EF4-FFF2-40B4-BE49-F238E27FC236}">
                <a16:creationId xmlns:a16="http://schemas.microsoft.com/office/drawing/2014/main" id="{E2F0A194-0A6A-449C-82C9-30F324F81A37}"/>
              </a:ext>
            </a:extLst>
          </p:cNvPr>
          <p:cNvGrpSpPr/>
          <p:nvPr/>
        </p:nvGrpSpPr>
        <p:grpSpPr>
          <a:xfrm>
            <a:off x="1741877" y="3878926"/>
            <a:ext cx="4740334" cy="1336122"/>
            <a:chOff x="644642" y="3821070"/>
            <a:chExt cx="4740334" cy="1336122"/>
          </a:xfrm>
        </p:grpSpPr>
        <p:pic>
          <p:nvPicPr>
            <p:cNvPr id="15" name="Picture 14">
              <a:extLst>
                <a:ext uri="{FF2B5EF4-FFF2-40B4-BE49-F238E27FC236}">
                  <a16:creationId xmlns:a16="http://schemas.microsoft.com/office/drawing/2014/main" id="{0D02524C-7038-4C8D-90B6-B23237AC9B6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905520" y="3821070"/>
              <a:ext cx="1479456" cy="1336122"/>
            </a:xfrm>
            <a:prstGeom prst="rect">
              <a:avLst/>
            </a:prstGeom>
            <a:ln>
              <a:solidFill>
                <a:schemeClr val="bg2"/>
              </a:solidFill>
            </a:ln>
            <a:effectLst>
              <a:outerShdw blurRad="50800" dist="38100" dir="2700000" algn="tl" rotWithShape="0">
                <a:schemeClr val="bg2">
                  <a:alpha val="40000"/>
                </a:schemeClr>
              </a:outerShdw>
            </a:effectLst>
          </p:spPr>
        </p:pic>
        <p:pic>
          <p:nvPicPr>
            <p:cNvPr id="4" name="Picture 3">
              <a:extLst>
                <a:ext uri="{FF2B5EF4-FFF2-40B4-BE49-F238E27FC236}">
                  <a16:creationId xmlns:a16="http://schemas.microsoft.com/office/drawing/2014/main" id="{AD4C59FC-E2E6-46A6-8DB1-22029984C759}"/>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44642" y="3821070"/>
              <a:ext cx="2767116" cy="1336121"/>
            </a:xfrm>
            <a:prstGeom prst="rect">
              <a:avLst/>
            </a:prstGeom>
            <a:ln>
              <a:solidFill>
                <a:schemeClr val="bg2"/>
              </a:solidFill>
            </a:ln>
            <a:effectLst>
              <a:outerShdw blurRad="50800" dist="38100" dir="2700000" algn="tl" rotWithShape="0">
                <a:schemeClr val="bg2">
                  <a:alpha val="40000"/>
                </a:schemeClr>
              </a:outerShdw>
            </a:effectLst>
          </p:spPr>
        </p:pic>
      </p:grpSp>
      <p:sp>
        <p:nvSpPr>
          <p:cNvPr id="10" name="Rectangle 9">
            <a:extLst>
              <a:ext uri="{FF2B5EF4-FFF2-40B4-BE49-F238E27FC236}">
                <a16:creationId xmlns:a16="http://schemas.microsoft.com/office/drawing/2014/main" id="{B79CB78B-1595-4E68-BAD4-74EB39BC6430}"/>
              </a:ext>
            </a:extLst>
          </p:cNvPr>
          <p:cNvSpPr/>
          <p:nvPr/>
        </p:nvSpPr>
        <p:spPr>
          <a:xfrm>
            <a:off x="1619672" y="5288549"/>
            <a:ext cx="6793848" cy="215444"/>
          </a:xfrm>
          <a:prstGeom prst="rect">
            <a:avLst/>
          </a:prstGeom>
        </p:spPr>
        <p:txBody>
          <a:bodyPr wrap="none">
            <a:spAutoFit/>
          </a:bodyPr>
          <a:lstStyle/>
          <a:p>
            <a:pPr lvl="0" eaLnBrk="0" hangingPunct="0">
              <a:spcBef>
                <a:spcPct val="30000"/>
              </a:spcBef>
            </a:pPr>
            <a:r>
              <a:rPr lang="en-US" sz="800" b="1" dirty="0">
                <a:solidFill>
                  <a:prstClr val="black"/>
                </a:solidFill>
                <a:latin typeface="+mn-lt"/>
              </a:rPr>
              <a:t>Sources:</a:t>
            </a:r>
            <a:r>
              <a:rPr lang="en-US" sz="800" dirty="0">
                <a:solidFill>
                  <a:prstClr val="black"/>
                </a:solidFill>
                <a:latin typeface="+mn-lt"/>
              </a:rPr>
              <a:t> </a:t>
            </a:r>
            <a:r>
              <a:rPr lang="en-US" sz="800" i="1" dirty="0">
                <a:solidFill>
                  <a:prstClr val="black"/>
                </a:solidFill>
                <a:latin typeface="+mn-lt"/>
              </a:rPr>
              <a:t>Orange Fruit Vitamins Healthy </a:t>
            </a:r>
            <a:r>
              <a:rPr lang="en-US" sz="800" dirty="0">
                <a:solidFill>
                  <a:prstClr val="black"/>
                </a:solidFill>
                <a:latin typeface="+mn-lt"/>
              </a:rPr>
              <a:t>by jarmoluk, </a:t>
            </a:r>
            <a:r>
              <a:rPr lang="en-US" sz="800" i="1" dirty="0">
                <a:latin typeface="+mn-lt"/>
              </a:rPr>
              <a:t>Orange Fruit Quarter Fruit Sliced </a:t>
            </a:r>
            <a:r>
              <a:rPr lang="en-US" sz="800" dirty="0">
                <a:latin typeface="+mn-lt"/>
              </a:rPr>
              <a:t>by StevenGiacomelli, Free for commercial use, </a:t>
            </a:r>
            <a:r>
              <a:rPr lang="en-US" sz="800" i="1" dirty="0">
                <a:latin typeface="+mn-lt"/>
              </a:rPr>
              <a:t>Pixabay</a:t>
            </a:r>
            <a:r>
              <a:rPr lang="en-US" sz="800" dirty="0">
                <a:latin typeface="+mn-lt"/>
              </a:rPr>
              <a:t>.</a:t>
            </a:r>
            <a:r>
              <a:rPr lang="en-US" sz="800" dirty="0">
                <a:solidFill>
                  <a:prstClr val="black"/>
                </a:solidFill>
                <a:latin typeface="+mn-lt"/>
              </a:rPr>
              <a:t>  </a:t>
            </a:r>
            <a:endParaRPr lang="en-AU" sz="800" dirty="0">
              <a:solidFill>
                <a:prstClr val="black"/>
              </a:solidFill>
              <a:latin typeface="+mn-lt"/>
            </a:endParaRPr>
          </a:p>
        </p:txBody>
      </p:sp>
    </p:spTree>
    <p:custDataLst>
      <p:tags r:id="rId1"/>
    </p:custDataLst>
    <p:extLst>
      <p:ext uri="{BB962C8B-B14F-4D97-AF65-F5344CB8AC3E}">
        <p14:creationId xmlns:p14="http://schemas.microsoft.com/office/powerpoint/2010/main" val="191421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rot="5400000">
            <a:off x="5348726" y="2901292"/>
            <a:ext cx="876872" cy="1620538"/>
          </a:xfrm>
          <a:prstGeom prst="rect">
            <a:avLst/>
          </a:prstGeom>
        </p:spPr>
      </p:pic>
      <p:pic>
        <p:nvPicPr>
          <p:cNvPr id="6" name="Picture 5"/>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a:ext>
            </a:extLst>
          </a:blip>
          <a:srcRect l="16088" t="21974" r="20072" b="26481"/>
          <a:stretch/>
        </p:blipFill>
        <p:spPr>
          <a:xfrm rot="5400000">
            <a:off x="7700251" y="3501985"/>
            <a:ext cx="844015" cy="461050"/>
          </a:xfrm>
          <a:prstGeom prst="rect">
            <a:avLst/>
          </a:prstGeom>
        </p:spPr>
      </p:pic>
      <p:pic>
        <p:nvPicPr>
          <p:cNvPr id="8" name="Picture 7"/>
          <p:cNvPicPr>
            <a:picLocks noChangeAspect="1"/>
          </p:cNvPicPr>
          <p:nvPr/>
        </p:nvPicPr>
        <p:blipFill rotWithShape="1">
          <a:blip r:embed="rId8" cstate="screen">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a:ext>
            </a:extLst>
          </a:blip>
          <a:srcRect b="12034"/>
          <a:stretch/>
        </p:blipFill>
        <p:spPr>
          <a:xfrm>
            <a:off x="698816" y="3218413"/>
            <a:ext cx="1068138" cy="1015853"/>
          </a:xfrm>
          <a:prstGeom prst="rect">
            <a:avLst/>
          </a:prstGeom>
        </p:spPr>
      </p:pic>
      <p:pic>
        <p:nvPicPr>
          <p:cNvPr id="13" name="Picture 12"/>
          <p:cNvPicPr>
            <a:picLocks noChangeAspect="1"/>
          </p:cNvPicPr>
          <p:nvPr/>
        </p:nvPicPr>
        <p:blipFill>
          <a:blip r:embed="rId10" cstate="screen">
            <a:extLst>
              <a:ext uri="{BEBA8EAE-BF5A-486C-A8C5-ECC9F3942E4B}">
                <a14:imgProps xmlns:a14="http://schemas.microsoft.com/office/drawing/2010/main">
                  <a14:imgLayer r:embed="rId11">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2722174" y="3239660"/>
            <a:ext cx="1121103" cy="1053436"/>
          </a:xfrm>
          <a:prstGeom prst="rect">
            <a:avLst/>
          </a:prstGeom>
        </p:spPr>
      </p:pic>
      <p:sp>
        <p:nvSpPr>
          <p:cNvPr id="27" name="TextBox 26"/>
          <p:cNvSpPr txBox="1"/>
          <p:nvPr/>
        </p:nvSpPr>
        <p:spPr>
          <a:xfrm>
            <a:off x="2771800" y="4643842"/>
            <a:ext cx="5954717" cy="430887"/>
          </a:xfrm>
          <a:prstGeom prst="rect">
            <a:avLst/>
          </a:prstGeom>
          <a:noFill/>
        </p:spPr>
        <p:txBody>
          <a:bodyPr wrap="square" rtlCol="0">
            <a:spAutoFit/>
          </a:bodyPr>
          <a:lstStyle/>
          <a:p>
            <a:r>
              <a:rPr lang="en-AU" sz="2200" dirty="0"/>
              <a:t>Three ways of splitting the whole into halves.</a:t>
            </a:r>
          </a:p>
        </p:txBody>
      </p:sp>
      <p:sp>
        <p:nvSpPr>
          <p:cNvPr id="28" name="TextBox 27"/>
          <p:cNvSpPr txBox="1"/>
          <p:nvPr/>
        </p:nvSpPr>
        <p:spPr>
          <a:xfrm>
            <a:off x="539552" y="4643844"/>
            <a:ext cx="1584176" cy="430887"/>
          </a:xfrm>
          <a:prstGeom prst="rect">
            <a:avLst/>
          </a:prstGeom>
          <a:noFill/>
        </p:spPr>
        <p:txBody>
          <a:bodyPr wrap="square" rtlCol="0">
            <a:spAutoFit/>
          </a:bodyPr>
          <a:lstStyle/>
          <a:p>
            <a:r>
              <a:rPr lang="en-AU" sz="2200" dirty="0"/>
              <a:t>The whole</a:t>
            </a:r>
          </a:p>
        </p:txBody>
      </p:sp>
      <p:sp>
        <p:nvSpPr>
          <p:cNvPr id="16" name="Title 1">
            <a:extLst>
              <a:ext uri="{FF2B5EF4-FFF2-40B4-BE49-F238E27FC236}">
                <a16:creationId xmlns:a16="http://schemas.microsoft.com/office/drawing/2014/main" id="{749F2229-9397-4DAB-9BCA-EDE7797F8648}"/>
              </a:ext>
            </a:extLst>
          </p:cNvPr>
          <p:cNvSpPr>
            <a:spLocks noGrp="1"/>
          </p:cNvSpPr>
          <p:nvPr>
            <p:ph type="title"/>
          </p:nvPr>
        </p:nvSpPr>
        <p:spPr>
          <a:xfrm>
            <a:off x="323850" y="239568"/>
            <a:ext cx="8496300" cy="439738"/>
          </a:xfrm>
        </p:spPr>
        <p:txBody>
          <a:bodyPr/>
          <a:lstStyle/>
          <a:p>
            <a:r>
              <a:rPr lang="en-AU" dirty="0"/>
              <a:t>Different strategies can be used to partition</a:t>
            </a:r>
            <a:br>
              <a:rPr lang="en-US" dirty="0"/>
            </a:br>
            <a:endParaRPr lang="en-AU" dirty="0"/>
          </a:p>
        </p:txBody>
      </p:sp>
      <p:sp>
        <p:nvSpPr>
          <p:cNvPr id="19" name="TextBox 18">
            <a:extLst>
              <a:ext uri="{FF2B5EF4-FFF2-40B4-BE49-F238E27FC236}">
                <a16:creationId xmlns:a16="http://schemas.microsoft.com/office/drawing/2014/main" id="{921AC393-F050-44EF-86AF-90658CA943BF}"/>
              </a:ext>
            </a:extLst>
          </p:cNvPr>
          <p:cNvSpPr txBox="1"/>
          <p:nvPr/>
        </p:nvSpPr>
        <p:spPr>
          <a:xfrm>
            <a:off x="260843" y="919166"/>
            <a:ext cx="8496300" cy="1615827"/>
          </a:xfrm>
          <a:prstGeom prst="rect">
            <a:avLst/>
          </a:prstGeom>
          <a:noFill/>
        </p:spPr>
        <p:txBody>
          <a:bodyPr wrap="square" rtlCol="0">
            <a:spAutoFit/>
          </a:bodyPr>
          <a:lstStyle/>
          <a:p>
            <a:r>
              <a:rPr lang="en-US" sz="2200" dirty="0"/>
              <a:t>Students should also be involved in partitioning sets to create fractions.</a:t>
            </a:r>
          </a:p>
          <a:p>
            <a:r>
              <a:rPr lang="en-AU" sz="2200" dirty="0"/>
              <a:t>Introduce the creation of fractions from set models by partitioning physical models such as counters or blocks.</a:t>
            </a:r>
          </a:p>
        </p:txBody>
      </p:sp>
      <p:sp>
        <p:nvSpPr>
          <p:cNvPr id="20" name="Rectangle 19">
            <a:extLst>
              <a:ext uri="{FF2B5EF4-FFF2-40B4-BE49-F238E27FC236}">
                <a16:creationId xmlns:a16="http://schemas.microsoft.com/office/drawing/2014/main" id="{D0A38E56-2DF1-40AB-8D89-60F1CAF00A59}"/>
              </a:ext>
            </a:extLst>
          </p:cNvPr>
          <p:cNvSpPr/>
          <p:nvPr/>
        </p:nvSpPr>
        <p:spPr>
          <a:xfrm>
            <a:off x="256182" y="5502498"/>
            <a:ext cx="8631636" cy="430887"/>
          </a:xfrm>
          <a:prstGeom prst="rect">
            <a:avLst/>
          </a:prstGeom>
        </p:spPr>
        <p:txBody>
          <a:bodyPr wrap="square">
            <a:spAutoFit/>
          </a:bodyPr>
          <a:lstStyle/>
          <a:p>
            <a:pPr algn="ctr"/>
            <a:r>
              <a:rPr lang="en-US" sz="2200" b="1" dirty="0"/>
              <a:t>Emphasise: </a:t>
            </a:r>
            <a:r>
              <a:rPr lang="en-US" sz="2200" dirty="0"/>
              <a:t>The amount or size of the parts must be the same.</a:t>
            </a:r>
            <a:endParaRPr lang="en-AU" sz="2200" dirty="0"/>
          </a:p>
        </p:txBody>
      </p:sp>
    </p:spTree>
    <p:custDataLst>
      <p:tags r:id="rId1"/>
    </p:custDataLst>
    <p:extLst>
      <p:ext uri="{BB962C8B-B14F-4D97-AF65-F5344CB8AC3E}">
        <p14:creationId xmlns:p14="http://schemas.microsoft.com/office/powerpoint/2010/main" val="1987717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4881D32D-8B2E-48A5-8A96-1EBD871A397D}"/>
              </a:ext>
            </a:extLst>
          </p:cNvPr>
          <p:cNvSpPr>
            <a:spLocks noGrp="1"/>
          </p:cNvSpPr>
          <p:nvPr>
            <p:ph type="title"/>
          </p:nvPr>
        </p:nvSpPr>
        <p:spPr>
          <a:xfrm>
            <a:off x="251520" y="260350"/>
            <a:ext cx="8820150" cy="439738"/>
          </a:xfrm>
        </p:spPr>
        <p:txBody>
          <a:bodyPr/>
          <a:lstStyle/>
          <a:p>
            <a:r>
              <a:rPr lang="en-AU" dirty="0"/>
              <a:t>Different strategies can be used to partition</a:t>
            </a:r>
          </a:p>
        </p:txBody>
      </p:sp>
      <p:sp>
        <p:nvSpPr>
          <p:cNvPr id="5" name="Content Placeholder 4"/>
          <p:cNvSpPr>
            <a:spLocks noGrp="1"/>
          </p:cNvSpPr>
          <p:nvPr>
            <p:ph idx="1"/>
          </p:nvPr>
        </p:nvSpPr>
        <p:spPr>
          <a:xfrm>
            <a:off x="323850" y="2642624"/>
            <a:ext cx="5184254" cy="4098744"/>
          </a:xfrm>
        </p:spPr>
        <p:txBody>
          <a:bodyPr/>
          <a:lstStyle/>
          <a:p>
            <a:pPr marL="457200" indent="-457200">
              <a:buFont typeface="Arial" pitchFamily="34" charset="0"/>
              <a:buChar char="•"/>
            </a:pPr>
            <a:endParaRPr lang="en-AU" sz="2000" dirty="0">
              <a:sym typeface="Wingdings"/>
            </a:endParaRPr>
          </a:p>
          <a:p>
            <a:pPr marL="457200" indent="-457200">
              <a:buFont typeface="Arial" pitchFamily="34" charset="0"/>
              <a:buChar char="•"/>
            </a:pPr>
            <a:endParaRPr lang="en-AU" sz="2000" dirty="0">
              <a:sym typeface="Wingdings"/>
            </a:endParaRPr>
          </a:p>
          <a:p>
            <a:pPr marL="457200" indent="-457200">
              <a:buFont typeface="Arial" pitchFamily="34" charset="0"/>
              <a:buChar char="•"/>
            </a:pPr>
            <a:r>
              <a:rPr lang="en-AU" sz="2200" dirty="0">
                <a:sym typeface="Wingdings"/>
              </a:rPr>
              <a:t>use counters to make a set</a:t>
            </a:r>
          </a:p>
          <a:p>
            <a:pPr marL="0" indent="0"/>
            <a:endParaRPr lang="en-AU" sz="2200" dirty="0">
              <a:sym typeface="Wingdings"/>
            </a:endParaRPr>
          </a:p>
          <a:p>
            <a:pPr marL="457200" indent="-457200">
              <a:buFont typeface="Arial" pitchFamily="34" charset="0"/>
              <a:buChar char="•"/>
            </a:pPr>
            <a:r>
              <a:rPr lang="en-AU" sz="2200" dirty="0">
                <a:sym typeface="Wingdings"/>
              </a:rPr>
              <a:t>identify the set as ‘one whole’</a:t>
            </a:r>
          </a:p>
          <a:p>
            <a:endParaRPr lang="en-AU" sz="2200" dirty="0">
              <a:sym typeface="Wingdings"/>
            </a:endParaRPr>
          </a:p>
          <a:p>
            <a:pPr marL="457200" indent="-457200">
              <a:buFont typeface="Arial" pitchFamily="34" charset="0"/>
              <a:buChar char="•"/>
            </a:pPr>
            <a:r>
              <a:rPr lang="en-AU" sz="2200" dirty="0">
                <a:sym typeface="Wingdings"/>
              </a:rPr>
              <a:t>find a specific fraction of that set.</a:t>
            </a:r>
          </a:p>
          <a:p>
            <a:endParaRPr lang="en-AU" sz="2400" dirty="0"/>
          </a:p>
          <a:p>
            <a:endParaRPr lang="en-AU" sz="2400" dirty="0"/>
          </a:p>
          <a:p>
            <a:endParaRPr lang="en-AU" sz="2400" i="1" dirty="0"/>
          </a:p>
          <a:p>
            <a:endParaRPr lang="en-AU" sz="2400" i="1" dirty="0"/>
          </a:p>
          <a:p>
            <a:r>
              <a:rPr lang="en-AU" sz="2400" i="1" dirty="0">
                <a:solidFill>
                  <a:srgbClr val="FF00FF"/>
                </a:solidFill>
              </a:rPr>
              <a:t>		</a:t>
            </a:r>
            <a:endParaRPr lang="en-AU" sz="2000" i="1" dirty="0">
              <a:solidFill>
                <a:srgbClr val="FF00FF"/>
              </a:solidFill>
            </a:endParaRPr>
          </a:p>
          <a:p>
            <a:endParaRPr lang="en-AU" sz="2000" dirty="0"/>
          </a:p>
          <a:p>
            <a:endParaRPr lang="en-AU" sz="2000" dirty="0"/>
          </a:p>
          <a:p>
            <a:endParaRPr lang="en-AU" sz="2000" dirty="0"/>
          </a:p>
        </p:txBody>
      </p:sp>
      <p:sp>
        <p:nvSpPr>
          <p:cNvPr id="13" name="TextBox 12"/>
          <p:cNvSpPr txBox="1"/>
          <p:nvPr/>
        </p:nvSpPr>
        <p:spPr>
          <a:xfrm>
            <a:off x="6586802" y="3297178"/>
            <a:ext cx="2233670" cy="769441"/>
          </a:xfrm>
          <a:prstGeom prst="rect">
            <a:avLst/>
          </a:prstGeom>
          <a:noFill/>
        </p:spPr>
        <p:txBody>
          <a:bodyPr wrap="square" rtlCol="0">
            <a:spAutoFit/>
          </a:bodyPr>
          <a:lstStyle/>
          <a:p>
            <a:r>
              <a:rPr lang="en-AU" sz="2200" i="1" dirty="0"/>
              <a:t>Four counters is one whole set.</a:t>
            </a:r>
            <a:endParaRPr lang="en-AU" sz="2200" dirty="0"/>
          </a:p>
        </p:txBody>
      </p:sp>
      <p:sp>
        <p:nvSpPr>
          <p:cNvPr id="34" name="TextBox 33"/>
          <p:cNvSpPr txBox="1"/>
          <p:nvPr/>
        </p:nvSpPr>
        <p:spPr>
          <a:xfrm>
            <a:off x="6568119" y="4691996"/>
            <a:ext cx="2271036" cy="1107996"/>
          </a:xfrm>
          <a:prstGeom prst="rect">
            <a:avLst/>
          </a:prstGeom>
          <a:noFill/>
        </p:spPr>
        <p:txBody>
          <a:bodyPr wrap="square" rtlCol="0">
            <a:spAutoFit/>
          </a:bodyPr>
          <a:lstStyle/>
          <a:p>
            <a:r>
              <a:rPr lang="en-AU" sz="2200" i="1" dirty="0"/>
              <a:t>Two counters is one-half of the whole set.</a:t>
            </a:r>
          </a:p>
        </p:txBody>
      </p:sp>
      <p:sp>
        <p:nvSpPr>
          <p:cNvPr id="15" name="Rectangle 14"/>
          <p:cNvSpPr/>
          <p:nvPr/>
        </p:nvSpPr>
        <p:spPr>
          <a:xfrm>
            <a:off x="179512" y="811738"/>
            <a:ext cx="8496944" cy="2123658"/>
          </a:xfrm>
          <a:prstGeom prst="rect">
            <a:avLst/>
          </a:prstGeom>
        </p:spPr>
        <p:txBody>
          <a:bodyPr wrap="square">
            <a:spAutoFit/>
          </a:bodyPr>
          <a:lstStyle/>
          <a:p>
            <a:r>
              <a:rPr lang="en-AU" sz="2200" dirty="0"/>
              <a:t>Finding a fraction of a set model is cognitively demanding, as the solution is not a fraction part but is a number of individual items that can be counted.</a:t>
            </a:r>
          </a:p>
          <a:p>
            <a:pPr marL="0" indent="0">
              <a:spcBef>
                <a:spcPts val="0"/>
              </a:spcBef>
            </a:pPr>
            <a:endParaRPr lang="en-AU" sz="2200" dirty="0"/>
          </a:p>
          <a:p>
            <a:pPr marL="0" indent="0">
              <a:spcBef>
                <a:spcPts val="0"/>
              </a:spcBef>
            </a:pPr>
            <a:r>
              <a:rPr lang="en-AU" sz="2200" dirty="0"/>
              <a:t>For example, model the process using think-alouds and then work jointly with students to:</a:t>
            </a:r>
            <a:endParaRPr lang="en-AU" sz="2200" dirty="0">
              <a:sym typeface="Wingdings"/>
            </a:endParaRPr>
          </a:p>
        </p:txBody>
      </p:sp>
      <p:pic>
        <p:nvPicPr>
          <p:cNvPr id="11" name="Picture 10">
            <a:extLst>
              <a:ext uri="{FF2B5EF4-FFF2-40B4-BE49-F238E27FC236}">
                <a16:creationId xmlns:a16="http://schemas.microsoft.com/office/drawing/2014/main" id="{4C0FF58B-50C1-4D0F-9C99-F34C899C31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43167" y="4933573"/>
            <a:ext cx="448057" cy="624841"/>
          </a:xfrm>
          <a:prstGeom prst="rect">
            <a:avLst/>
          </a:prstGeom>
        </p:spPr>
      </p:pic>
      <p:pic>
        <p:nvPicPr>
          <p:cNvPr id="3" name="Picture 2">
            <a:extLst>
              <a:ext uri="{FF2B5EF4-FFF2-40B4-BE49-F238E27FC236}">
                <a16:creationId xmlns:a16="http://schemas.microsoft.com/office/drawing/2014/main" id="{99B53E8B-170B-4851-BF16-D1F1F91D737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43167" y="3359468"/>
            <a:ext cx="981458" cy="621793"/>
          </a:xfrm>
          <a:prstGeom prst="rect">
            <a:avLst/>
          </a:prstGeom>
        </p:spPr>
      </p:pic>
    </p:spTree>
    <p:custDataLst>
      <p:tags r:id="rId1"/>
    </p:custDataLst>
    <p:extLst>
      <p:ext uri="{BB962C8B-B14F-4D97-AF65-F5344CB8AC3E}">
        <p14:creationId xmlns:p14="http://schemas.microsoft.com/office/powerpoint/2010/main" val="2848663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6114B-9187-4DAF-94BE-AB243D6D5513}"/>
              </a:ext>
            </a:extLst>
          </p:cNvPr>
          <p:cNvSpPr>
            <a:spLocks noGrp="1"/>
          </p:cNvSpPr>
          <p:nvPr>
            <p:ph type="title"/>
          </p:nvPr>
        </p:nvSpPr>
        <p:spPr/>
        <p:txBody>
          <a:bodyPr/>
          <a:lstStyle/>
          <a:p>
            <a:r>
              <a:rPr lang="en-US" dirty="0"/>
              <a:t>Key concept 3</a:t>
            </a:r>
            <a:endParaRPr lang="en-AU" dirty="0"/>
          </a:p>
        </p:txBody>
      </p:sp>
      <p:sp>
        <p:nvSpPr>
          <p:cNvPr id="3" name="Content Placeholder 2">
            <a:extLst>
              <a:ext uri="{FF2B5EF4-FFF2-40B4-BE49-F238E27FC236}">
                <a16:creationId xmlns:a16="http://schemas.microsoft.com/office/drawing/2014/main" id="{021FD954-8DD8-4D35-B45F-7DAA2F4B656F}"/>
              </a:ext>
            </a:extLst>
          </p:cNvPr>
          <p:cNvSpPr>
            <a:spLocks noGrp="1"/>
          </p:cNvSpPr>
          <p:nvPr>
            <p:ph idx="1"/>
          </p:nvPr>
        </p:nvSpPr>
        <p:spPr>
          <a:xfrm>
            <a:off x="2843808" y="2456892"/>
            <a:ext cx="3456384" cy="1944216"/>
          </a:xfrm>
          <a:solidFill>
            <a:srgbClr val="C8DDF2"/>
          </a:solidFill>
          <a:ln w="28575">
            <a:solidFill>
              <a:srgbClr val="91BCE4"/>
            </a:solidFill>
          </a:ln>
        </p:spPr>
        <p:txBody>
          <a:bodyPr lIns="0" tIns="72000" rIns="72000" bIns="72000" anchor="ctr"/>
          <a:lstStyle/>
          <a:p>
            <a:pPr marL="180000" indent="0" algn="ctr">
              <a:spcBef>
                <a:spcPts val="600"/>
              </a:spcBef>
            </a:pPr>
            <a:r>
              <a:rPr lang="en-AU" sz="2200" dirty="0"/>
              <a:t>The more parts a </a:t>
            </a:r>
            <a:br>
              <a:rPr lang="en-AU" sz="2200" dirty="0"/>
            </a:br>
            <a:r>
              <a:rPr lang="en-AU" sz="2200" dirty="0"/>
              <a:t>whole is partitioned </a:t>
            </a:r>
            <a:br>
              <a:rPr lang="en-AU" sz="2200" dirty="0"/>
            </a:br>
            <a:r>
              <a:rPr lang="en-AU" sz="2200" dirty="0"/>
              <a:t>into, the smaller the </a:t>
            </a:r>
            <a:br>
              <a:rPr lang="en-AU" sz="2200" dirty="0"/>
            </a:br>
            <a:r>
              <a:rPr lang="en-AU" sz="2200" dirty="0"/>
              <a:t>size of each part</a:t>
            </a:r>
            <a:r>
              <a:rPr lang="en-US" sz="2200" dirty="0"/>
              <a:t>.</a:t>
            </a:r>
            <a:endParaRPr lang="en-AU" sz="2200" dirty="0"/>
          </a:p>
        </p:txBody>
      </p:sp>
    </p:spTree>
    <p:extLst>
      <p:ext uri="{BB962C8B-B14F-4D97-AF65-F5344CB8AC3E}">
        <p14:creationId xmlns:p14="http://schemas.microsoft.com/office/powerpoint/2010/main" val="2826663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CC07881A-4A07-4B1A-AB66-D2C919642706}"/>
              </a:ext>
            </a:extLst>
          </p:cNvPr>
          <p:cNvSpPr>
            <a:spLocks noGrp="1"/>
          </p:cNvSpPr>
          <p:nvPr>
            <p:ph type="title"/>
          </p:nvPr>
        </p:nvSpPr>
        <p:spPr>
          <a:xfrm>
            <a:off x="251520" y="260350"/>
            <a:ext cx="8820150" cy="439738"/>
          </a:xfrm>
        </p:spPr>
        <p:txBody>
          <a:bodyPr/>
          <a:lstStyle/>
          <a:p>
            <a:r>
              <a:rPr lang="en-AU" dirty="0"/>
              <a:t>Exploring relative size with physical models</a:t>
            </a:r>
          </a:p>
        </p:txBody>
      </p:sp>
      <p:sp>
        <p:nvSpPr>
          <p:cNvPr id="6" name="Content Placeholder 5"/>
          <p:cNvSpPr>
            <a:spLocks noGrp="1"/>
          </p:cNvSpPr>
          <p:nvPr>
            <p:ph idx="1"/>
          </p:nvPr>
        </p:nvSpPr>
        <p:spPr>
          <a:xfrm>
            <a:off x="323850" y="986400"/>
            <a:ext cx="8504118" cy="5394928"/>
          </a:xfrm>
        </p:spPr>
        <p:txBody>
          <a:bodyPr/>
          <a:lstStyle/>
          <a:p>
            <a:pPr marL="0" indent="0"/>
            <a:r>
              <a:rPr lang="en-AU" sz="2200" dirty="0"/>
              <a:t>Introduce the creation of fractions by partitioning area </a:t>
            </a:r>
            <a:br>
              <a:rPr lang="en-AU" sz="2200" dirty="0"/>
            </a:br>
            <a:r>
              <a:rPr lang="en-AU" sz="2200" dirty="0"/>
              <a:t>models using physical models such as pattern blocks.</a:t>
            </a:r>
          </a:p>
          <a:p>
            <a:pPr marL="1887538" indent="-1887538"/>
            <a:r>
              <a:rPr lang="en-US" sz="2200" dirty="0">
                <a:sym typeface="Wingdings"/>
              </a:rPr>
              <a:t>For example</a:t>
            </a:r>
            <a:r>
              <a:rPr lang="en-US" sz="2400" dirty="0">
                <a:sym typeface="Wingdings"/>
              </a:rPr>
              <a:t>,</a:t>
            </a:r>
            <a:br>
              <a:rPr lang="en-US" sz="1400" dirty="0">
                <a:sym typeface="Wingdings"/>
              </a:rPr>
            </a:br>
            <a:endParaRPr lang="en-AU" sz="1400" dirty="0">
              <a:sym typeface="Wingdings"/>
            </a:endParaRPr>
          </a:p>
          <a:p>
            <a:pPr marL="1887538" indent="-1887538"/>
            <a:r>
              <a:rPr lang="en-AU" sz="2200" dirty="0">
                <a:sym typeface="Wingdings"/>
              </a:rPr>
              <a:t>if                      is 1 whole, use blocks to show fractions such as:</a:t>
            </a:r>
          </a:p>
          <a:p>
            <a:endParaRPr lang="en-AU" sz="2400" i="1" dirty="0"/>
          </a:p>
          <a:p>
            <a:endParaRPr lang="en-AU" sz="2400" i="1" dirty="0"/>
          </a:p>
          <a:p>
            <a:endParaRPr lang="en-AU" sz="2400" i="1" dirty="0"/>
          </a:p>
          <a:p>
            <a:endParaRPr lang="en-AU" sz="1400" dirty="0"/>
          </a:p>
          <a:p>
            <a:pPr marL="0" indent="0"/>
            <a:endParaRPr lang="en-AU" sz="2400" b="1" dirty="0"/>
          </a:p>
          <a:p>
            <a:pPr marL="0" indent="0">
              <a:spcBef>
                <a:spcPts val="0"/>
              </a:spcBef>
            </a:pPr>
            <a:r>
              <a:rPr lang="en-AU" sz="2200" b="1" dirty="0"/>
              <a:t>Note: </a:t>
            </a:r>
            <a:r>
              <a:rPr lang="en-AU" sz="2200" dirty="0"/>
              <a:t>These pre-partitioned physical models are a good starting point, but it is important to transition to activities that require students to partition by themselves in order to create given fractions.</a:t>
            </a:r>
          </a:p>
          <a:p>
            <a:pPr marL="0" indent="0"/>
            <a:endParaRPr lang="en-AU" sz="2400" dirty="0"/>
          </a:p>
          <a:p>
            <a:pPr marL="0" indent="0"/>
            <a:endParaRPr lang="en-AU" sz="2400" dirty="0"/>
          </a:p>
          <a:p>
            <a:pPr marL="0" indent="0"/>
            <a:endParaRPr lang="en-AU" sz="2400" dirty="0"/>
          </a:p>
          <a:p>
            <a:pPr marL="0" indent="0"/>
            <a:endParaRPr lang="en-AU" sz="2400" dirty="0"/>
          </a:p>
        </p:txBody>
      </p:sp>
      <p:sp>
        <p:nvSpPr>
          <p:cNvPr id="2" name="Hexagon 1"/>
          <p:cNvSpPr/>
          <p:nvPr/>
        </p:nvSpPr>
        <p:spPr bwMode="auto">
          <a:xfrm>
            <a:off x="882327" y="2149347"/>
            <a:ext cx="968301" cy="786178"/>
          </a:xfrm>
          <a:prstGeom prst="hexagon">
            <a:avLst/>
          </a:prstGeom>
          <a:solidFill>
            <a:srgbClr val="C8DDF2"/>
          </a:solidFill>
          <a:ln>
            <a:solidFill>
              <a:srgbClr val="91BCE4"/>
            </a:solidFill>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3" name="TextBox 2"/>
              <p:cNvSpPr txBox="1"/>
              <p:nvPr/>
            </p:nvSpPr>
            <p:spPr>
              <a:xfrm>
                <a:off x="2548280" y="3907320"/>
                <a:ext cx="418704" cy="7261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AU" sz="2200" i="1" smtClean="0">
                              <a:latin typeface="Cambria Math" panose="02040503050406030204" pitchFamily="18" charset="0"/>
                            </a:rPr>
                          </m:ctrlPr>
                        </m:fPr>
                        <m:num>
                          <m:r>
                            <a:rPr lang="en-AU" sz="2200" b="0" i="1" smtClean="0">
                              <a:latin typeface="Cambria Math"/>
                            </a:rPr>
                            <m:t>1</m:t>
                          </m:r>
                        </m:num>
                        <m:den>
                          <m:r>
                            <a:rPr lang="en-AU" sz="2200" b="0" i="1" smtClean="0">
                              <a:latin typeface="Cambria Math"/>
                            </a:rPr>
                            <m:t>2</m:t>
                          </m:r>
                        </m:den>
                      </m:f>
                    </m:oMath>
                  </m:oMathPara>
                </a14:m>
                <a:endParaRPr lang="en-AU" sz="2200" dirty="0"/>
              </a:p>
            </p:txBody>
          </p:sp>
        </mc:Choice>
        <mc:Fallback xmlns="">
          <p:sp>
            <p:nvSpPr>
              <p:cNvPr id="3" name="TextBox 2"/>
              <p:cNvSpPr txBox="1">
                <a:spLocks noRot="1" noChangeAspect="1" noMove="1" noResize="1" noEditPoints="1" noAdjustHandles="1" noChangeArrowheads="1" noChangeShapeType="1" noTextEdit="1"/>
              </p:cNvSpPr>
              <p:nvPr/>
            </p:nvSpPr>
            <p:spPr>
              <a:xfrm>
                <a:off x="2548280" y="3907320"/>
                <a:ext cx="418704" cy="726161"/>
              </a:xfrm>
              <a:prstGeom prst="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590162" y="3900530"/>
                <a:ext cx="418704" cy="7261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AU" sz="2200" i="1" smtClean="0">
                              <a:latin typeface="Cambria Math" panose="02040503050406030204" pitchFamily="18" charset="0"/>
                            </a:rPr>
                          </m:ctrlPr>
                        </m:fPr>
                        <m:num>
                          <m:r>
                            <a:rPr lang="en-US" sz="2200" b="0" i="1" smtClean="0">
                              <a:latin typeface="Cambria Math" panose="02040503050406030204" pitchFamily="18" charset="0"/>
                            </a:rPr>
                            <m:t>1</m:t>
                          </m:r>
                        </m:num>
                        <m:den>
                          <m:r>
                            <a:rPr lang="en-US" sz="2200" b="0" i="1" smtClean="0">
                              <a:latin typeface="Cambria Math" panose="02040503050406030204" pitchFamily="18" charset="0"/>
                            </a:rPr>
                            <m:t>4</m:t>
                          </m:r>
                        </m:den>
                      </m:f>
                    </m:oMath>
                  </m:oMathPara>
                </a14:m>
                <a:endParaRPr lang="en-AU" sz="2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5590162" y="3900530"/>
                <a:ext cx="418704" cy="726161"/>
              </a:xfrm>
              <a:prstGeom prst="rect">
                <a:avLst/>
              </a:prstGeom>
              <a:blipFill>
                <a:blip r:embed="rId5"/>
                <a:stretch>
                  <a:fillRect/>
                </a:stretch>
              </a:blipFill>
            </p:spPr>
            <p:txBody>
              <a:bodyPr/>
              <a:lstStyle/>
              <a:p>
                <a:r>
                  <a:rPr lang="en-AU">
                    <a:noFill/>
                  </a:rPr>
                  <a:t> </a:t>
                </a:r>
              </a:p>
            </p:txBody>
          </p:sp>
        </mc:Fallback>
      </mc:AlternateContent>
      <p:sp>
        <p:nvSpPr>
          <p:cNvPr id="5" name="AutoShape 4" descr="Image result for investigating fractions with pattern bloc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16" name="AutoShape 6" descr="Image result for investigating fractions with pattern block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25" name="AutoShape 8" descr="Image result for investigating fractions with pattern block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27" name="AutoShape 13" descr="Image result for investigating fractions with pattern block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7" name="Flowchart: Manual Operation 6">
            <a:extLst>
              <a:ext uri="{FF2B5EF4-FFF2-40B4-BE49-F238E27FC236}">
                <a16:creationId xmlns:a16="http://schemas.microsoft.com/office/drawing/2014/main" id="{D5B02850-CE14-49EC-8B33-F76EA29C3FAC}"/>
              </a:ext>
            </a:extLst>
          </p:cNvPr>
          <p:cNvSpPr/>
          <p:nvPr/>
        </p:nvSpPr>
        <p:spPr bwMode="auto">
          <a:xfrm>
            <a:off x="2264259" y="3182200"/>
            <a:ext cx="968301" cy="438808"/>
          </a:xfrm>
          <a:prstGeom prst="flowChartManualOperation">
            <a:avLst/>
          </a:prstGeom>
          <a:solidFill>
            <a:srgbClr val="C8DDF2"/>
          </a:solidFill>
          <a:ln w="9525" cap="flat" cmpd="sng" algn="ctr">
            <a:solidFill>
              <a:srgbClr val="91BC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cxnSp>
        <p:nvCxnSpPr>
          <p:cNvPr id="20" name="Straight Connector 19">
            <a:extLst>
              <a:ext uri="{FF2B5EF4-FFF2-40B4-BE49-F238E27FC236}">
                <a16:creationId xmlns:a16="http://schemas.microsoft.com/office/drawing/2014/main" id="{53CADFD2-5556-4E1D-811F-28D74E17782B}"/>
              </a:ext>
            </a:extLst>
          </p:cNvPr>
          <p:cNvCxnSpPr>
            <a:cxnSpLocks/>
            <a:stCxn id="17" idx="0"/>
          </p:cNvCxnSpPr>
          <p:nvPr/>
        </p:nvCxnSpPr>
        <p:spPr bwMode="auto">
          <a:xfrm>
            <a:off x="5773266" y="3178100"/>
            <a:ext cx="15829" cy="438809"/>
          </a:xfrm>
          <a:prstGeom prst="line">
            <a:avLst/>
          </a:prstGeom>
          <a:solidFill>
            <a:schemeClr val="accent4">
              <a:lumMod val="60000"/>
              <a:lumOff val="40000"/>
            </a:schemeClr>
          </a:solidFill>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0600468C-E56E-44F9-B59C-06A5D6C3FCFA}"/>
              </a:ext>
            </a:extLst>
          </p:cNvPr>
          <p:cNvGrpSpPr/>
          <p:nvPr/>
        </p:nvGrpSpPr>
        <p:grpSpPr>
          <a:xfrm>
            <a:off x="5289115" y="2996952"/>
            <a:ext cx="1246767" cy="642780"/>
            <a:chOff x="5289115" y="2930236"/>
            <a:chExt cx="1246767" cy="642780"/>
          </a:xfrm>
          <a:solidFill>
            <a:srgbClr val="C8DDF2"/>
          </a:solidFill>
        </p:grpSpPr>
        <p:sp>
          <p:nvSpPr>
            <p:cNvPr id="17" name="Flowchart: Manual Operation 16">
              <a:extLst>
                <a:ext uri="{FF2B5EF4-FFF2-40B4-BE49-F238E27FC236}">
                  <a16:creationId xmlns:a16="http://schemas.microsoft.com/office/drawing/2014/main" id="{4D5C1476-8485-4CE5-BAC5-6801E83BC65C}"/>
                </a:ext>
              </a:extLst>
            </p:cNvPr>
            <p:cNvSpPr/>
            <p:nvPr/>
          </p:nvSpPr>
          <p:spPr bwMode="auto">
            <a:xfrm>
              <a:off x="5289115" y="3111385"/>
              <a:ext cx="968301" cy="438808"/>
            </a:xfrm>
            <a:prstGeom prst="flowChartManualOperation">
              <a:avLst/>
            </a:prstGeom>
            <a:grpFill/>
            <a:ln w="9525" cap="flat" cmpd="sng" algn="ctr">
              <a:solidFill>
                <a:srgbClr val="91BCE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E49EAA36-2E52-4771-A562-4E6FD58ACCFF}"/>
                </a:ext>
              </a:extLst>
            </p:cNvPr>
            <p:cNvSpPr/>
            <p:nvPr/>
          </p:nvSpPr>
          <p:spPr bwMode="auto">
            <a:xfrm>
              <a:off x="5773266" y="2930236"/>
              <a:ext cx="762616" cy="642780"/>
            </a:xfrm>
            <a:prstGeom prst="rect">
              <a:avLst/>
            </a:prstGeom>
            <a:solidFill>
              <a:schemeClr val="bg1"/>
            </a:solidFill>
            <a:ln>
              <a:solidFill>
                <a:schemeClr val="bg1"/>
              </a:solid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grpSp>
      <p:pic>
        <p:nvPicPr>
          <p:cNvPr id="9" name="Picture 8">
            <a:extLst>
              <a:ext uri="{FF2B5EF4-FFF2-40B4-BE49-F238E27FC236}">
                <a16:creationId xmlns:a16="http://schemas.microsoft.com/office/drawing/2014/main" id="{38CD7573-4B30-4252-9489-83E8F72A562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64288" y="904268"/>
            <a:ext cx="1781634" cy="1175902"/>
          </a:xfrm>
          <a:prstGeom prst="rect">
            <a:avLst/>
          </a:prstGeom>
        </p:spPr>
      </p:pic>
    </p:spTree>
    <p:custDataLst>
      <p:tags r:id="rId1"/>
    </p:custDataLst>
    <p:extLst>
      <p:ext uri="{BB962C8B-B14F-4D97-AF65-F5344CB8AC3E}">
        <p14:creationId xmlns:p14="http://schemas.microsoft.com/office/powerpoint/2010/main" val="1474640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350"/>
            <a:ext cx="8820150" cy="439738"/>
          </a:xfrm>
        </p:spPr>
        <p:txBody>
          <a:bodyPr/>
          <a:lstStyle/>
          <a:p>
            <a:r>
              <a:rPr lang="en-AU" dirty="0"/>
              <a:t>Exploring relative size with physical models</a:t>
            </a:r>
          </a:p>
        </p:txBody>
      </p:sp>
      <p:sp>
        <p:nvSpPr>
          <p:cNvPr id="8" name="Rectangle 7"/>
          <p:cNvSpPr/>
          <p:nvPr/>
        </p:nvSpPr>
        <p:spPr>
          <a:xfrm>
            <a:off x="1358140" y="2612028"/>
            <a:ext cx="1125628" cy="430887"/>
          </a:xfrm>
          <a:prstGeom prst="rect">
            <a:avLst/>
          </a:prstGeom>
        </p:spPr>
        <p:txBody>
          <a:bodyPr wrap="none">
            <a:spAutoFit/>
          </a:bodyPr>
          <a:lstStyle/>
          <a:p>
            <a:pPr marL="0" indent="0" algn="ctr"/>
            <a:r>
              <a:rPr lang="en-AU" sz="2200" dirty="0"/>
              <a:t>Halving</a:t>
            </a:r>
          </a:p>
        </p:txBody>
      </p:sp>
      <p:sp>
        <p:nvSpPr>
          <p:cNvPr id="23" name="Rectangle 22"/>
          <p:cNvSpPr/>
          <p:nvPr/>
        </p:nvSpPr>
        <p:spPr>
          <a:xfrm>
            <a:off x="251521" y="908720"/>
            <a:ext cx="8640959" cy="1146468"/>
          </a:xfrm>
          <a:prstGeom prst="rect">
            <a:avLst/>
          </a:prstGeom>
        </p:spPr>
        <p:txBody>
          <a:bodyPr wrap="square">
            <a:spAutoFit/>
          </a:bodyPr>
          <a:lstStyle/>
          <a:p>
            <a:pPr>
              <a:spcBef>
                <a:spcPts val="300"/>
              </a:spcBef>
            </a:pPr>
            <a:r>
              <a:rPr lang="en-AU" sz="2200" dirty="0"/>
              <a:t>Folding shapes or strips of paper has been found to promote deep understanding of the relative size of fractions. </a:t>
            </a:r>
          </a:p>
          <a:p>
            <a:pPr>
              <a:spcBef>
                <a:spcPts val="300"/>
              </a:spcBef>
            </a:pPr>
            <a:r>
              <a:rPr lang="en-AU" sz="2200" dirty="0"/>
              <a:t>Initially, fold using a halving strategy to represent a half. </a:t>
            </a:r>
          </a:p>
        </p:txBody>
      </p:sp>
      <p:sp>
        <p:nvSpPr>
          <p:cNvPr id="52" name="Rectangle 51">
            <a:extLst>
              <a:ext uri="{FF2B5EF4-FFF2-40B4-BE49-F238E27FC236}">
                <a16:creationId xmlns:a16="http://schemas.microsoft.com/office/drawing/2014/main" id="{BA22C7A1-4E5E-4232-8AD8-CC76BCDDF162}"/>
              </a:ext>
            </a:extLst>
          </p:cNvPr>
          <p:cNvSpPr/>
          <p:nvPr/>
        </p:nvSpPr>
        <p:spPr>
          <a:xfrm>
            <a:off x="305778" y="3482301"/>
            <a:ext cx="9144255" cy="430887"/>
          </a:xfrm>
          <a:prstGeom prst="rect">
            <a:avLst/>
          </a:prstGeom>
        </p:spPr>
        <p:txBody>
          <a:bodyPr wrap="square">
            <a:spAutoFit/>
          </a:bodyPr>
          <a:lstStyle/>
          <a:p>
            <a:pPr>
              <a:spcBef>
                <a:spcPts val="300"/>
              </a:spcBef>
            </a:pPr>
            <a:r>
              <a:rPr lang="en-AU" sz="2200" dirty="0"/>
              <a:t>Explore how successive partitioning in half creates fourths or quarters.</a:t>
            </a:r>
          </a:p>
        </p:txBody>
      </p:sp>
      <p:sp>
        <p:nvSpPr>
          <p:cNvPr id="102" name="Rectangle 101">
            <a:extLst>
              <a:ext uri="{FF2B5EF4-FFF2-40B4-BE49-F238E27FC236}">
                <a16:creationId xmlns:a16="http://schemas.microsoft.com/office/drawing/2014/main" id="{25DB7046-C3A2-4EBC-95A8-F7F005E902CC}"/>
              </a:ext>
            </a:extLst>
          </p:cNvPr>
          <p:cNvSpPr/>
          <p:nvPr/>
        </p:nvSpPr>
        <p:spPr>
          <a:xfrm>
            <a:off x="1138752" y="4455982"/>
            <a:ext cx="1534395" cy="430887"/>
          </a:xfrm>
          <a:prstGeom prst="rect">
            <a:avLst/>
          </a:prstGeom>
        </p:spPr>
        <p:txBody>
          <a:bodyPr wrap="none">
            <a:spAutoFit/>
          </a:bodyPr>
          <a:lstStyle/>
          <a:p>
            <a:pPr marL="0" indent="0" algn="ctr"/>
            <a:r>
              <a:rPr lang="en-AU" sz="2200" dirty="0"/>
              <a:t>Half of half</a:t>
            </a:r>
          </a:p>
        </p:txBody>
      </p:sp>
      <p:pic>
        <p:nvPicPr>
          <p:cNvPr id="12" name="Picture 11">
            <a:extLst>
              <a:ext uri="{FF2B5EF4-FFF2-40B4-BE49-F238E27FC236}">
                <a16:creationId xmlns:a16="http://schemas.microsoft.com/office/drawing/2014/main" id="{21D28D5E-9E50-4B9C-AAB2-C1B4228DCF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6373" y="2540886"/>
            <a:ext cx="597409" cy="509017"/>
          </a:xfrm>
          <a:prstGeom prst="rect">
            <a:avLst/>
          </a:prstGeom>
        </p:spPr>
      </p:pic>
      <p:pic>
        <p:nvPicPr>
          <p:cNvPr id="14" name="Picture 13">
            <a:extLst>
              <a:ext uri="{FF2B5EF4-FFF2-40B4-BE49-F238E27FC236}">
                <a16:creationId xmlns:a16="http://schemas.microsoft.com/office/drawing/2014/main" id="{DFF0E2EF-4576-454C-B686-D9D6956A52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8067" y="4437112"/>
            <a:ext cx="594361" cy="509017"/>
          </a:xfrm>
          <a:prstGeom prst="rect">
            <a:avLst/>
          </a:prstGeom>
        </p:spPr>
      </p:pic>
      <p:pic>
        <p:nvPicPr>
          <p:cNvPr id="16" name="Picture 15">
            <a:extLst>
              <a:ext uri="{FF2B5EF4-FFF2-40B4-BE49-F238E27FC236}">
                <a16:creationId xmlns:a16="http://schemas.microsoft.com/office/drawing/2014/main" id="{E7487045-26F0-47A5-8BD6-524D5F15223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29380" y="2689074"/>
            <a:ext cx="2907798" cy="353569"/>
          </a:xfrm>
          <a:prstGeom prst="rect">
            <a:avLst/>
          </a:prstGeom>
        </p:spPr>
      </p:pic>
      <p:pic>
        <p:nvPicPr>
          <p:cNvPr id="18" name="Picture 17">
            <a:extLst>
              <a:ext uri="{FF2B5EF4-FFF2-40B4-BE49-F238E27FC236}">
                <a16:creationId xmlns:a16="http://schemas.microsoft.com/office/drawing/2014/main" id="{7DCB3CF5-2A59-4A83-AD1E-FB736A94368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29380" y="4504893"/>
            <a:ext cx="2907798" cy="350521"/>
          </a:xfrm>
          <a:prstGeom prst="rect">
            <a:avLst/>
          </a:prstGeom>
        </p:spPr>
      </p:pic>
    </p:spTree>
    <p:custDataLst>
      <p:tags r:id="rId1"/>
    </p:custDataLst>
    <p:extLst>
      <p:ext uri="{BB962C8B-B14F-4D97-AF65-F5344CB8AC3E}">
        <p14:creationId xmlns:p14="http://schemas.microsoft.com/office/powerpoint/2010/main" val="379767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Foundational concepts in fractions</a:t>
            </a:r>
          </a:p>
        </p:txBody>
      </p:sp>
      <p:sp>
        <p:nvSpPr>
          <p:cNvPr id="3" name="Content Placeholder 2"/>
          <p:cNvSpPr>
            <a:spLocks noGrp="1"/>
          </p:cNvSpPr>
          <p:nvPr>
            <p:ph idx="1"/>
          </p:nvPr>
        </p:nvSpPr>
        <p:spPr>
          <a:xfrm>
            <a:off x="902360" y="3290656"/>
            <a:ext cx="7488832" cy="1146456"/>
          </a:xfrm>
        </p:spPr>
        <p:txBody>
          <a:bodyPr/>
          <a:lstStyle/>
          <a:p>
            <a:pPr marL="0" indent="355600"/>
            <a:r>
              <a:rPr lang="en-AU" dirty="0"/>
              <a:t>    Fractions as a </a:t>
            </a:r>
            <a:r>
              <a:rPr lang="en-AU" b="1" u="sng" dirty="0"/>
              <a:t>part-whole</a:t>
            </a:r>
            <a:r>
              <a:rPr lang="en-AU" dirty="0"/>
              <a:t>	  Unit 2</a:t>
            </a:r>
            <a:endParaRPr lang="en-AU" b="1" dirty="0"/>
          </a:p>
          <a:p>
            <a:pPr marL="0" indent="355600"/>
            <a:r>
              <a:rPr lang="en-AU" dirty="0"/>
              <a:t>    Fractions as a </a:t>
            </a:r>
            <a:r>
              <a:rPr lang="en-AU" b="1" u="sng" dirty="0"/>
              <a:t>measure</a:t>
            </a:r>
            <a:r>
              <a:rPr lang="en-AU" b="1" dirty="0"/>
              <a:t> </a:t>
            </a:r>
            <a:r>
              <a:rPr lang="en-AU" dirty="0">
                <a:solidFill>
                  <a:schemeClr val="tx1"/>
                </a:solidFill>
              </a:rPr>
              <a:t> 	  Unit 3</a:t>
            </a:r>
            <a:endParaRPr lang="en-AU" b="1" dirty="0">
              <a:solidFill>
                <a:schemeClr val="tx1"/>
              </a:solidFill>
            </a:endParaRPr>
          </a:p>
        </p:txBody>
      </p:sp>
      <p:sp>
        <p:nvSpPr>
          <p:cNvPr id="6" name="Rectangle: Rounded Corners 5">
            <a:extLst>
              <a:ext uri="{FF2B5EF4-FFF2-40B4-BE49-F238E27FC236}">
                <a16:creationId xmlns:a16="http://schemas.microsoft.com/office/drawing/2014/main" id="{D9BB8990-D512-4A4E-8A96-59B72D4E4965}"/>
              </a:ext>
            </a:extLst>
          </p:cNvPr>
          <p:cNvSpPr/>
          <p:nvPr/>
        </p:nvSpPr>
        <p:spPr bwMode="auto">
          <a:xfrm>
            <a:off x="467544" y="2348880"/>
            <a:ext cx="8352606" cy="2952328"/>
          </a:xfrm>
          <a:prstGeom prst="roundRect">
            <a:avLst/>
          </a:prstGeom>
          <a:noFill/>
          <a:ln w="57150">
            <a:solidFill>
              <a:srgbClr val="91BCE4"/>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TextBox 7">
            <a:extLst>
              <a:ext uri="{FF2B5EF4-FFF2-40B4-BE49-F238E27FC236}">
                <a16:creationId xmlns:a16="http://schemas.microsoft.com/office/drawing/2014/main" id="{647F9E20-2FD4-4DC8-B3BD-9F0D475F86A4}"/>
              </a:ext>
            </a:extLst>
          </p:cNvPr>
          <p:cNvSpPr txBox="1"/>
          <p:nvPr/>
        </p:nvSpPr>
        <p:spPr>
          <a:xfrm>
            <a:off x="1619672" y="1927060"/>
            <a:ext cx="4608673" cy="954107"/>
          </a:xfrm>
          <a:prstGeom prst="rect">
            <a:avLst/>
          </a:prstGeom>
          <a:ln w="57150">
            <a:solidFill>
              <a:srgbClr val="91BCE4"/>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AU" sz="2800" dirty="0">
                <a:solidFill>
                  <a:srgbClr val="000000"/>
                </a:solidFill>
                <a:latin typeface="Arial"/>
              </a:rPr>
              <a:t>F</a:t>
            </a:r>
            <a:r>
              <a:rPr kumimoji="0" lang="en-AU" sz="2800" b="0" i="0" u="none" strike="noStrike" kern="1200" cap="none" spc="0" normalizeH="0" baseline="0" noProof="0" dirty="0">
                <a:ln>
                  <a:noFill/>
                </a:ln>
                <a:solidFill>
                  <a:srgbClr val="000000"/>
                </a:solidFill>
                <a:effectLst/>
                <a:uLnTx/>
                <a:uFillTx/>
                <a:latin typeface="Arial"/>
                <a:ea typeface="+mn-ea"/>
                <a:cs typeface="+mn-cs"/>
              </a:rPr>
              <a:t>ractional thinking through representations</a:t>
            </a:r>
          </a:p>
        </p:txBody>
      </p:sp>
      <p:sp>
        <p:nvSpPr>
          <p:cNvPr id="9" name="TextBox 8">
            <a:extLst>
              <a:ext uri="{FF2B5EF4-FFF2-40B4-BE49-F238E27FC236}">
                <a16:creationId xmlns:a16="http://schemas.microsoft.com/office/drawing/2014/main" id="{71E84727-2D24-4759-BD49-22458186B8A8}"/>
              </a:ext>
            </a:extLst>
          </p:cNvPr>
          <p:cNvSpPr txBox="1"/>
          <p:nvPr/>
        </p:nvSpPr>
        <p:spPr>
          <a:xfrm>
            <a:off x="251520" y="1038978"/>
            <a:ext cx="316803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2800" b="1" i="0" u="none" strike="noStrike" kern="1200" cap="none" spc="0" normalizeH="0" baseline="0" noProof="0" dirty="0">
                <a:ln>
                  <a:noFill/>
                </a:ln>
                <a:solidFill>
                  <a:schemeClr val="bg1">
                    <a:lumMod val="50000"/>
                  </a:schemeClr>
                </a:solidFill>
                <a:effectLst/>
                <a:uLnTx/>
                <a:uFillTx/>
                <a:latin typeface="Arial" charset="0"/>
                <a:ea typeface="+mn-ea"/>
                <a:cs typeface="+mn-cs"/>
              </a:rPr>
              <a:t>Course overview</a:t>
            </a:r>
          </a:p>
        </p:txBody>
      </p:sp>
      <p:sp>
        <p:nvSpPr>
          <p:cNvPr id="10" name="Rectangle 9">
            <a:extLst>
              <a:ext uri="{FF2B5EF4-FFF2-40B4-BE49-F238E27FC236}">
                <a16:creationId xmlns:a16="http://schemas.microsoft.com/office/drawing/2014/main" id="{0E4BE25D-8D6D-4F08-8891-8EE97D86BEC4}"/>
              </a:ext>
            </a:extLst>
          </p:cNvPr>
          <p:cNvSpPr/>
          <p:nvPr/>
        </p:nvSpPr>
        <p:spPr bwMode="auto">
          <a:xfrm>
            <a:off x="871750" y="3378412"/>
            <a:ext cx="288032" cy="260732"/>
          </a:xfrm>
          <a:prstGeom prst="rect">
            <a:avLst/>
          </a:prstGeom>
          <a:solidFill>
            <a:srgbClr val="91BCE4"/>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 name="Rectangle 12">
            <a:extLst>
              <a:ext uri="{FF2B5EF4-FFF2-40B4-BE49-F238E27FC236}">
                <a16:creationId xmlns:a16="http://schemas.microsoft.com/office/drawing/2014/main" id="{DA38F0F8-88B4-497F-B7C8-950EFCD3C3A4}"/>
              </a:ext>
            </a:extLst>
          </p:cNvPr>
          <p:cNvSpPr/>
          <p:nvPr/>
        </p:nvSpPr>
        <p:spPr bwMode="auto">
          <a:xfrm>
            <a:off x="871750" y="3829553"/>
            <a:ext cx="288032" cy="260732"/>
          </a:xfrm>
          <a:prstGeom prst="rect">
            <a:avLst/>
          </a:prstGeom>
          <a:solidFill>
            <a:srgbClr val="F7C9A6"/>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 name="TextBox 10">
            <a:extLst>
              <a:ext uri="{FF2B5EF4-FFF2-40B4-BE49-F238E27FC236}">
                <a16:creationId xmlns:a16="http://schemas.microsoft.com/office/drawing/2014/main" id="{5EE15A68-4F39-4F70-8E61-E78FC47781C2}"/>
              </a:ext>
            </a:extLst>
          </p:cNvPr>
          <p:cNvSpPr txBox="1"/>
          <p:nvPr/>
        </p:nvSpPr>
        <p:spPr>
          <a:xfrm>
            <a:off x="6228345" y="1923720"/>
            <a:ext cx="1592560" cy="954000"/>
          </a:xfrm>
          <a:prstGeom prst="rect">
            <a:avLst/>
          </a:prstGeom>
          <a:ln w="57150">
            <a:solidFill>
              <a:srgbClr val="91BCE4"/>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2800" b="0" i="0" u="none" strike="noStrike" kern="1200" cap="none" spc="0" normalizeH="0" baseline="0" noProof="0" dirty="0">
                <a:ln>
                  <a:noFill/>
                </a:ln>
                <a:solidFill>
                  <a:srgbClr val="000000"/>
                </a:solidFill>
                <a:effectLst/>
                <a:uLnTx/>
                <a:uFillTx/>
                <a:latin typeface="Arial"/>
                <a:ea typeface="+mn-ea"/>
                <a:cs typeface="+mn-cs"/>
              </a:rPr>
              <a:t>Unit 1</a:t>
            </a:r>
          </a:p>
        </p:txBody>
      </p:sp>
    </p:spTree>
    <p:extLst>
      <p:ext uri="{BB962C8B-B14F-4D97-AF65-F5344CB8AC3E}">
        <p14:creationId xmlns:p14="http://schemas.microsoft.com/office/powerpoint/2010/main" val="1559352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350"/>
            <a:ext cx="8820150" cy="439738"/>
          </a:xfrm>
        </p:spPr>
        <p:txBody>
          <a:bodyPr/>
          <a:lstStyle/>
          <a:p>
            <a:r>
              <a:rPr lang="en-AU" dirty="0"/>
              <a:t>Exploring relative size with physical models</a:t>
            </a:r>
          </a:p>
        </p:txBody>
      </p:sp>
      <p:sp>
        <p:nvSpPr>
          <p:cNvPr id="28" name="Rectangle 27"/>
          <p:cNvSpPr/>
          <p:nvPr/>
        </p:nvSpPr>
        <p:spPr>
          <a:xfrm>
            <a:off x="179512" y="1196752"/>
            <a:ext cx="4608512" cy="430887"/>
          </a:xfrm>
          <a:prstGeom prst="rect">
            <a:avLst/>
          </a:prstGeom>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2200" b="0" i="0" u="none" strike="noStrike" kern="1200" cap="none" spc="0" normalizeH="0" baseline="0" noProof="0" dirty="0">
                <a:ln>
                  <a:noFill/>
                </a:ln>
                <a:solidFill>
                  <a:srgbClr val="000000"/>
                </a:solidFill>
                <a:effectLst/>
                <a:uLnTx/>
                <a:uFillTx/>
                <a:latin typeface="Arial" charset="0"/>
                <a:ea typeface="+mn-ea"/>
                <a:cs typeface="+mn-cs"/>
              </a:rPr>
              <a:t>Compare the size of each unit part.</a:t>
            </a:r>
          </a:p>
        </p:txBody>
      </p:sp>
      <p:sp>
        <p:nvSpPr>
          <p:cNvPr id="50" name="Rectangle 49">
            <a:extLst>
              <a:ext uri="{FF2B5EF4-FFF2-40B4-BE49-F238E27FC236}">
                <a16:creationId xmlns:a16="http://schemas.microsoft.com/office/drawing/2014/main" id="{2483310A-8D55-4F14-BC23-ADEC994FB1F7}"/>
              </a:ext>
            </a:extLst>
          </p:cNvPr>
          <p:cNvSpPr/>
          <p:nvPr/>
        </p:nvSpPr>
        <p:spPr>
          <a:xfrm>
            <a:off x="1481444" y="4891807"/>
            <a:ext cx="6181111" cy="769441"/>
          </a:xfrm>
          <a:prstGeom prst="rect">
            <a:avLst/>
          </a:prstGeom>
        </p:spPr>
        <p:txBody>
          <a:bodyPr wrap="square">
            <a:spAutoFit/>
          </a:bodyPr>
          <a:lstStyle/>
          <a:p>
            <a:pPr marL="180000" marR="0" lvl="0" indent="0" algn="l" defTabSz="914400" rtl="0" eaLnBrk="1" fontAlgn="base" latinLnBrk="0" hangingPunct="1">
              <a:lnSpc>
                <a:spcPct val="100000"/>
              </a:lnSpc>
              <a:spcBef>
                <a:spcPts val="600"/>
              </a:spcBef>
              <a:spcAft>
                <a:spcPct val="0"/>
              </a:spcAft>
              <a:buClrTx/>
              <a:buSzTx/>
              <a:buFontTx/>
              <a:buNone/>
              <a:tabLst/>
              <a:defRPr/>
            </a:pPr>
            <a:r>
              <a:rPr kumimoji="0" lang="en-AU" sz="2200" b="1" i="0" u="none" strike="noStrike" kern="1200" cap="none" spc="0" normalizeH="0" baseline="0" noProof="0" dirty="0">
                <a:ln>
                  <a:noFill/>
                </a:ln>
                <a:solidFill>
                  <a:srgbClr val="000000"/>
                </a:solidFill>
                <a:effectLst/>
                <a:uLnTx/>
                <a:uFillTx/>
                <a:latin typeface="Arial" charset="0"/>
                <a:ea typeface="+mn-ea"/>
                <a:cs typeface="+mn-cs"/>
              </a:rPr>
              <a:t>The more parts a whole is partitioned into, the smaller the size of each part</a:t>
            </a:r>
            <a:r>
              <a:rPr kumimoji="0" lang="en-US" sz="2200" b="1" i="0" u="none" strike="noStrike" kern="1200" cap="none" spc="0" normalizeH="0" baseline="0" noProof="0" dirty="0">
                <a:ln>
                  <a:noFill/>
                </a:ln>
                <a:solidFill>
                  <a:srgbClr val="000000"/>
                </a:solidFill>
                <a:effectLst/>
                <a:uLnTx/>
                <a:uFillTx/>
                <a:latin typeface="Arial" charset="0"/>
                <a:ea typeface="+mn-ea"/>
                <a:cs typeface="+mn-cs"/>
              </a:rPr>
              <a:t>.</a:t>
            </a:r>
            <a:endParaRPr kumimoji="0" lang="en-AU" sz="22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9" name="Rectangle 98">
            <a:extLst>
              <a:ext uri="{FF2B5EF4-FFF2-40B4-BE49-F238E27FC236}">
                <a16:creationId xmlns:a16="http://schemas.microsoft.com/office/drawing/2014/main" id="{634BADCE-57DD-4593-A3FC-84D6710B5AE7}"/>
              </a:ext>
            </a:extLst>
          </p:cNvPr>
          <p:cNvSpPr/>
          <p:nvPr/>
        </p:nvSpPr>
        <p:spPr>
          <a:xfrm>
            <a:off x="2699792" y="2265072"/>
            <a:ext cx="3141190" cy="769441"/>
          </a:xfrm>
          <a:prstGeom prst="rect">
            <a:avLst/>
          </a:prstGeom>
          <a:noFill/>
          <a:ln>
            <a:noFill/>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2200" b="0" i="0" u="none" strike="noStrike" kern="1200" cap="none" spc="0" normalizeH="0" baseline="0" noProof="0" dirty="0">
                <a:ln>
                  <a:noFill/>
                </a:ln>
                <a:solidFill>
                  <a:srgbClr val="000000"/>
                </a:solidFill>
                <a:effectLst/>
                <a:uLnTx/>
                <a:uFillTx/>
                <a:latin typeface="Arial" charset="0"/>
                <a:ea typeface="+mn-ea"/>
                <a:cs typeface="+mn-cs"/>
              </a:rPr>
              <a:t>One-quarter is smaller than one-half.</a:t>
            </a:r>
          </a:p>
        </p:txBody>
      </p:sp>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7676EEC6-B8A3-49FD-9411-BFA9E1E759D3}"/>
                  </a:ext>
                </a:extLst>
              </p:cNvPr>
              <p:cNvSpPr/>
              <p:nvPr/>
            </p:nvSpPr>
            <p:spPr>
              <a:xfrm>
                <a:off x="2699792" y="3641314"/>
                <a:ext cx="2675108" cy="579774"/>
              </a:xfrm>
              <a:prstGeom prst="rect">
                <a:avLst/>
              </a:prstGeom>
              <a:noFill/>
              <a:ln>
                <a:noFill/>
              </a:ln>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2200" b="0" i="0" u="none" strike="noStrike" kern="0" cap="none" spc="0" normalizeH="0" baseline="0" noProof="0" dirty="0">
                    <a:ln>
                      <a:noFill/>
                    </a:ln>
                    <a:solidFill>
                      <a:srgbClr val="000000"/>
                    </a:solidFill>
                    <a:effectLst/>
                    <a:uLnTx/>
                    <a:uFillTx/>
                    <a:latin typeface="Arial"/>
                    <a:ea typeface="+mn-ea"/>
                    <a:cs typeface="+mn-cs"/>
                  </a:rPr>
                  <a:t> </a:t>
                </a:r>
                <a14:m>
                  <m:oMath xmlns:m="http://schemas.openxmlformats.org/officeDocument/2006/math">
                    <m:f>
                      <m:fPr>
                        <m:ctrlPr>
                          <a:rPr kumimoji="0" lang="en-AU" sz="2200" b="0" i="1" u="none" strike="noStrike" kern="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AU" sz="2200" b="0" i="1" u="none" strike="noStrike" kern="0" cap="none" spc="0" normalizeH="0" baseline="0" noProof="0">
                            <a:ln>
                              <a:noFill/>
                            </a:ln>
                            <a:solidFill>
                              <a:srgbClr val="000000"/>
                            </a:solidFill>
                            <a:effectLst/>
                            <a:uLnTx/>
                            <a:uFillTx/>
                            <a:latin typeface="Cambria Math"/>
                            <a:ea typeface="+mn-ea"/>
                            <a:cs typeface="+mn-cs"/>
                          </a:rPr>
                          <m:t>1</m:t>
                        </m:r>
                      </m:num>
                      <m:den>
                        <m:r>
                          <a:rPr kumimoji="0" 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4</m:t>
                        </m:r>
                      </m:den>
                    </m:f>
                  </m:oMath>
                </a14:m>
                <a:r>
                  <a:rPr kumimoji="0" lang="en-AU" sz="2200" b="0" i="0" u="none" strike="noStrike" kern="0" cap="none" spc="0" normalizeH="0" baseline="0" noProof="0" dirty="0">
                    <a:ln>
                      <a:noFill/>
                    </a:ln>
                    <a:solidFill>
                      <a:srgbClr val="000000"/>
                    </a:solidFill>
                    <a:effectLst/>
                    <a:uLnTx/>
                    <a:uFillTx/>
                    <a:latin typeface="Arial"/>
                    <a:ea typeface="+mn-ea"/>
                    <a:cs typeface="+mn-cs"/>
                  </a:rPr>
                  <a:t>  is smaller than  </a:t>
                </a:r>
                <a14:m>
                  <m:oMath xmlns:m="http://schemas.openxmlformats.org/officeDocument/2006/math">
                    <m:f>
                      <m:fPr>
                        <m:ctrlPr>
                          <a:rPr kumimoji="0" lang="en-AU" sz="2200" b="0" i="1" u="none" strike="noStrike" kern="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AU" sz="2200" b="0" i="1" u="none" strike="noStrike" kern="0" cap="none" spc="0" normalizeH="0" baseline="0" noProof="0">
                            <a:ln>
                              <a:noFill/>
                            </a:ln>
                            <a:solidFill>
                              <a:srgbClr val="000000"/>
                            </a:solidFill>
                            <a:effectLst/>
                            <a:uLnTx/>
                            <a:uFillTx/>
                            <a:latin typeface="Cambria Math"/>
                            <a:ea typeface="+mn-ea"/>
                            <a:cs typeface="+mn-cs"/>
                          </a:rPr>
                          <m:t>1</m:t>
                        </m:r>
                      </m:num>
                      <m:den>
                        <m:r>
                          <a:rPr kumimoji="0" 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2</m:t>
                        </m:r>
                      </m:den>
                    </m:f>
                  </m:oMath>
                </a14:m>
                <a:endParaRPr kumimoji="0" lang="en-AU" sz="2200" b="0" i="0" u="none" strike="noStrike" kern="1200" cap="none" spc="0" normalizeH="0" baseline="0" noProof="0" dirty="0">
                  <a:ln>
                    <a:noFill/>
                  </a:ln>
                  <a:solidFill>
                    <a:srgbClr val="000000"/>
                  </a:solidFill>
                  <a:effectLst/>
                  <a:uLnTx/>
                  <a:uFillTx/>
                  <a:latin typeface="Arial" charset="0"/>
                  <a:ea typeface="+mn-ea"/>
                  <a:cs typeface="+mn-cs"/>
                </a:endParaRPr>
              </a:p>
            </p:txBody>
          </p:sp>
        </mc:Choice>
        <mc:Fallback xmlns="">
          <p:sp>
            <p:nvSpPr>
              <p:cNvPr id="101" name="Rectangle 100">
                <a:extLst>
                  <a:ext uri="{FF2B5EF4-FFF2-40B4-BE49-F238E27FC236}">
                    <a16:creationId xmlns:a16="http://schemas.microsoft.com/office/drawing/2014/main" id="{7676EEC6-B8A3-49FD-9411-BFA9E1E759D3}"/>
                  </a:ext>
                </a:extLst>
              </p:cNvPr>
              <p:cNvSpPr>
                <a:spLocks noRot="1" noChangeAspect="1" noMove="1" noResize="1" noEditPoints="1" noAdjustHandles="1" noChangeArrowheads="1" noChangeShapeType="1" noTextEdit="1"/>
              </p:cNvSpPr>
              <p:nvPr/>
            </p:nvSpPr>
            <p:spPr>
              <a:xfrm>
                <a:off x="2699792" y="3641314"/>
                <a:ext cx="2675108" cy="579774"/>
              </a:xfrm>
              <a:prstGeom prst="rect">
                <a:avLst/>
              </a:prstGeom>
              <a:blipFill>
                <a:blip r:embed="rId4"/>
                <a:stretch>
                  <a:fillRect b="-7368"/>
                </a:stretch>
              </a:blipFill>
              <a:ln>
                <a:noFill/>
              </a:ln>
            </p:spPr>
            <p:txBody>
              <a:bodyPr/>
              <a:lstStyle/>
              <a:p>
                <a:r>
                  <a:rPr lang="en-AU">
                    <a:noFill/>
                  </a:rPr>
                  <a:t> </a:t>
                </a:r>
              </a:p>
            </p:txBody>
          </p:sp>
        </mc:Fallback>
      </mc:AlternateContent>
      <p:pic>
        <p:nvPicPr>
          <p:cNvPr id="21" name="Picture 20">
            <a:extLst>
              <a:ext uri="{FF2B5EF4-FFF2-40B4-BE49-F238E27FC236}">
                <a16:creationId xmlns:a16="http://schemas.microsoft.com/office/drawing/2014/main" id="{9EAC55F1-391A-4E21-8914-9FC89DD142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5536" y="2480627"/>
            <a:ext cx="1487427" cy="338329"/>
          </a:xfrm>
          <a:prstGeom prst="rect">
            <a:avLst/>
          </a:prstGeom>
        </p:spPr>
      </p:pic>
      <p:pic>
        <p:nvPicPr>
          <p:cNvPr id="24" name="Picture 23">
            <a:extLst>
              <a:ext uri="{FF2B5EF4-FFF2-40B4-BE49-F238E27FC236}">
                <a16:creationId xmlns:a16="http://schemas.microsoft.com/office/drawing/2014/main" id="{FC08D597-F5B1-427D-BABA-EB0DEA88E9F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6980" y="3762036"/>
            <a:ext cx="774194" cy="338329"/>
          </a:xfrm>
          <a:prstGeom prst="rect">
            <a:avLst/>
          </a:prstGeom>
        </p:spPr>
      </p:pic>
    </p:spTree>
    <p:custDataLst>
      <p:tags r:id="rId1"/>
    </p:custDataLst>
    <p:extLst>
      <p:ext uri="{BB962C8B-B14F-4D97-AF65-F5344CB8AC3E}">
        <p14:creationId xmlns:p14="http://schemas.microsoft.com/office/powerpoint/2010/main" val="2379060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350"/>
            <a:ext cx="8820150" cy="439738"/>
          </a:xfrm>
        </p:spPr>
        <p:txBody>
          <a:bodyPr/>
          <a:lstStyle/>
          <a:p>
            <a:r>
              <a:rPr lang="en-AU" dirty="0"/>
              <a:t>Exploring relative size with physical models</a:t>
            </a:r>
          </a:p>
        </p:txBody>
      </p:sp>
      <p:sp>
        <p:nvSpPr>
          <p:cNvPr id="23" name="Rectangle 22"/>
          <p:cNvSpPr/>
          <p:nvPr/>
        </p:nvSpPr>
        <p:spPr>
          <a:xfrm>
            <a:off x="251520" y="898185"/>
            <a:ext cx="8892480" cy="1238801"/>
          </a:xfrm>
          <a:prstGeom prst="rect">
            <a:avLst/>
          </a:prstGeom>
        </p:spPr>
        <p:txBody>
          <a:bodyPr wrap="square">
            <a:spAutoFit/>
          </a:bodyPr>
          <a:lstStyle/>
          <a:p>
            <a:pPr>
              <a:spcBef>
                <a:spcPts val="300"/>
              </a:spcBef>
            </a:pPr>
            <a:r>
              <a:rPr lang="en-AU" sz="2800" b="1" dirty="0">
                <a:solidFill>
                  <a:schemeClr val="bg1">
                    <a:lumMod val="50000"/>
                  </a:schemeClr>
                </a:solidFill>
              </a:rPr>
              <a:t>Comparing unit fractions</a:t>
            </a:r>
            <a:r>
              <a:rPr lang="en-AU" sz="2800" dirty="0">
                <a:solidFill>
                  <a:schemeClr val="bg1">
                    <a:lumMod val="50000"/>
                  </a:schemeClr>
                </a:solidFill>
              </a:rPr>
              <a:t> </a:t>
            </a:r>
          </a:p>
          <a:p>
            <a:pPr>
              <a:spcBef>
                <a:spcPts val="300"/>
              </a:spcBef>
            </a:pPr>
            <a:r>
              <a:rPr lang="en-AU" sz="2200" dirty="0"/>
              <a:t>After using a halving strategy to represent a half, students can explore how successive partitioning creates quarters, eighths and sixteenths.</a:t>
            </a:r>
          </a:p>
        </p:txBody>
      </p:sp>
      <p:sp>
        <p:nvSpPr>
          <p:cNvPr id="27" name="Rectangle 26"/>
          <p:cNvSpPr/>
          <p:nvPr/>
        </p:nvSpPr>
        <p:spPr>
          <a:xfrm>
            <a:off x="332654" y="4581128"/>
            <a:ext cx="8406681" cy="769441"/>
          </a:xfrm>
          <a:prstGeom prst="rect">
            <a:avLst/>
          </a:prstGeom>
        </p:spPr>
        <p:txBody>
          <a:bodyPr wrap="square">
            <a:spAutoFit/>
          </a:bodyPr>
          <a:lstStyle/>
          <a:p>
            <a:r>
              <a:rPr lang="en-AU" sz="2200" dirty="0"/>
              <a:t>The ‘fifthing’ strategy can be used to create fifths, and then halving used to create tenths. </a:t>
            </a:r>
          </a:p>
        </p:txBody>
      </p:sp>
      <p:sp>
        <p:nvSpPr>
          <p:cNvPr id="28" name="Rectangle 27"/>
          <p:cNvSpPr/>
          <p:nvPr/>
        </p:nvSpPr>
        <p:spPr>
          <a:xfrm>
            <a:off x="251521" y="2875583"/>
            <a:ext cx="8892479" cy="769441"/>
          </a:xfrm>
          <a:prstGeom prst="rect">
            <a:avLst/>
          </a:prstGeom>
        </p:spPr>
        <p:txBody>
          <a:bodyPr wrap="square">
            <a:spAutoFit/>
          </a:bodyPr>
          <a:lstStyle/>
          <a:p>
            <a:r>
              <a:rPr lang="en-AU" sz="2200" dirty="0"/>
              <a:t>Similarly, the ‘thirding’ strategy can be used to create thirds, and then halving used to create sixths.</a:t>
            </a:r>
          </a:p>
        </p:txBody>
      </p:sp>
      <p:grpSp>
        <p:nvGrpSpPr>
          <p:cNvPr id="40" name="Group 39">
            <a:extLst>
              <a:ext uri="{FF2B5EF4-FFF2-40B4-BE49-F238E27FC236}">
                <a16:creationId xmlns:a16="http://schemas.microsoft.com/office/drawing/2014/main" id="{9C482490-26F0-4ED9-A3C7-4911EA20F66A}"/>
              </a:ext>
            </a:extLst>
          </p:cNvPr>
          <p:cNvGrpSpPr/>
          <p:nvPr/>
        </p:nvGrpSpPr>
        <p:grpSpPr>
          <a:xfrm>
            <a:off x="323528" y="2196448"/>
            <a:ext cx="1447817" cy="512472"/>
            <a:chOff x="910232" y="2227225"/>
            <a:chExt cx="1447817" cy="512472"/>
          </a:xfrm>
        </p:grpSpPr>
        <p:pic>
          <p:nvPicPr>
            <p:cNvPr id="6" name="Picture 5">
              <a:extLst>
                <a:ext uri="{FF2B5EF4-FFF2-40B4-BE49-F238E27FC236}">
                  <a16:creationId xmlns:a16="http://schemas.microsoft.com/office/drawing/2014/main" id="{95D4A3C9-D89C-4721-80A3-73CB77A086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0232" y="2227225"/>
              <a:ext cx="597409" cy="509017"/>
            </a:xfrm>
            <a:prstGeom prst="rect">
              <a:avLst/>
            </a:prstGeom>
          </p:spPr>
        </p:pic>
        <p:pic>
          <p:nvPicPr>
            <p:cNvPr id="9" name="Picture 8">
              <a:extLst>
                <a:ext uri="{FF2B5EF4-FFF2-40B4-BE49-F238E27FC236}">
                  <a16:creationId xmlns:a16="http://schemas.microsoft.com/office/drawing/2014/main" id="{4D9C21E7-A836-40F3-8A83-C376693B23F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63688" y="2230680"/>
              <a:ext cx="594361" cy="509017"/>
            </a:xfrm>
            <a:prstGeom prst="rect">
              <a:avLst/>
            </a:prstGeom>
          </p:spPr>
        </p:pic>
      </p:grpSp>
      <p:grpSp>
        <p:nvGrpSpPr>
          <p:cNvPr id="41" name="Group 40">
            <a:extLst>
              <a:ext uri="{FF2B5EF4-FFF2-40B4-BE49-F238E27FC236}">
                <a16:creationId xmlns:a16="http://schemas.microsoft.com/office/drawing/2014/main" id="{B2DF0063-F099-439F-9F35-5B8F6E74058C}"/>
              </a:ext>
            </a:extLst>
          </p:cNvPr>
          <p:cNvGrpSpPr/>
          <p:nvPr/>
        </p:nvGrpSpPr>
        <p:grpSpPr>
          <a:xfrm>
            <a:off x="323528" y="3781031"/>
            <a:ext cx="1493081" cy="512065"/>
            <a:chOff x="861920" y="3931199"/>
            <a:chExt cx="1493081" cy="512065"/>
          </a:xfrm>
        </p:grpSpPr>
        <p:pic>
          <p:nvPicPr>
            <p:cNvPr id="14" name="Picture 13">
              <a:extLst>
                <a:ext uri="{FF2B5EF4-FFF2-40B4-BE49-F238E27FC236}">
                  <a16:creationId xmlns:a16="http://schemas.microsoft.com/office/drawing/2014/main" id="{FDF84EA9-42CA-4B08-880E-A4C14605435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1920" y="3931199"/>
              <a:ext cx="618745" cy="512065"/>
            </a:xfrm>
            <a:prstGeom prst="rect">
              <a:avLst/>
            </a:prstGeom>
          </p:spPr>
        </p:pic>
        <p:pic>
          <p:nvPicPr>
            <p:cNvPr id="24" name="Picture 23">
              <a:extLst>
                <a:ext uri="{FF2B5EF4-FFF2-40B4-BE49-F238E27FC236}">
                  <a16:creationId xmlns:a16="http://schemas.microsoft.com/office/drawing/2014/main" id="{1938E582-CB3D-4723-9FA2-30CB8863E3D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63688" y="3931199"/>
              <a:ext cx="591313" cy="512065"/>
            </a:xfrm>
            <a:prstGeom prst="rect">
              <a:avLst/>
            </a:prstGeom>
          </p:spPr>
        </p:pic>
      </p:grpSp>
      <p:grpSp>
        <p:nvGrpSpPr>
          <p:cNvPr id="42" name="Group 41">
            <a:extLst>
              <a:ext uri="{FF2B5EF4-FFF2-40B4-BE49-F238E27FC236}">
                <a16:creationId xmlns:a16="http://schemas.microsoft.com/office/drawing/2014/main" id="{43D2A273-5BA3-481A-938B-8546068FB98D}"/>
              </a:ext>
            </a:extLst>
          </p:cNvPr>
          <p:cNvGrpSpPr/>
          <p:nvPr/>
        </p:nvGrpSpPr>
        <p:grpSpPr>
          <a:xfrm>
            <a:off x="395536" y="5445224"/>
            <a:ext cx="1502225" cy="512066"/>
            <a:chOff x="864968" y="5574511"/>
            <a:chExt cx="1502225" cy="512066"/>
          </a:xfrm>
        </p:grpSpPr>
        <p:pic>
          <p:nvPicPr>
            <p:cNvPr id="32" name="Picture 31">
              <a:extLst>
                <a:ext uri="{FF2B5EF4-FFF2-40B4-BE49-F238E27FC236}">
                  <a16:creationId xmlns:a16="http://schemas.microsoft.com/office/drawing/2014/main" id="{DA3913CD-4C4F-4B5F-AF33-169C492CCD1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64968" y="5574512"/>
              <a:ext cx="615697" cy="512065"/>
            </a:xfrm>
            <a:prstGeom prst="rect">
              <a:avLst/>
            </a:prstGeom>
          </p:spPr>
        </p:pic>
        <p:pic>
          <p:nvPicPr>
            <p:cNvPr id="39" name="Picture 38">
              <a:extLst>
                <a:ext uri="{FF2B5EF4-FFF2-40B4-BE49-F238E27FC236}">
                  <a16:creationId xmlns:a16="http://schemas.microsoft.com/office/drawing/2014/main" id="{CB4CA5DB-D441-4288-802C-F7E2894DF75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763688" y="5574511"/>
              <a:ext cx="603505" cy="512065"/>
            </a:xfrm>
            <a:prstGeom prst="rect">
              <a:avLst/>
            </a:prstGeom>
          </p:spPr>
        </p:pic>
      </p:grpSp>
      <p:grpSp>
        <p:nvGrpSpPr>
          <p:cNvPr id="58" name="Group 57">
            <a:extLst>
              <a:ext uri="{FF2B5EF4-FFF2-40B4-BE49-F238E27FC236}">
                <a16:creationId xmlns:a16="http://schemas.microsoft.com/office/drawing/2014/main" id="{DC0EF32D-799B-410F-9310-801FB00C94B0}"/>
              </a:ext>
            </a:extLst>
          </p:cNvPr>
          <p:cNvGrpSpPr/>
          <p:nvPr/>
        </p:nvGrpSpPr>
        <p:grpSpPr>
          <a:xfrm>
            <a:off x="6677115" y="2077422"/>
            <a:ext cx="1776988" cy="781546"/>
            <a:chOff x="6677115" y="2077422"/>
            <a:chExt cx="1776988" cy="781546"/>
          </a:xfrm>
        </p:grpSpPr>
        <p:pic>
          <p:nvPicPr>
            <p:cNvPr id="46" name="Picture 45">
              <a:extLst>
                <a:ext uri="{FF2B5EF4-FFF2-40B4-BE49-F238E27FC236}">
                  <a16:creationId xmlns:a16="http://schemas.microsoft.com/office/drawing/2014/main" id="{DC502350-4833-42D0-A99E-718FE87220D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677115" y="2077422"/>
              <a:ext cx="1776988" cy="347473"/>
            </a:xfrm>
            <a:prstGeom prst="rect">
              <a:avLst/>
            </a:prstGeom>
          </p:spPr>
        </p:pic>
        <p:pic>
          <p:nvPicPr>
            <p:cNvPr id="49" name="Picture 48">
              <a:extLst>
                <a:ext uri="{FF2B5EF4-FFF2-40B4-BE49-F238E27FC236}">
                  <a16:creationId xmlns:a16="http://schemas.microsoft.com/office/drawing/2014/main" id="{773658D1-7225-481E-B5DD-BE3E6AD4511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83211" y="2511495"/>
              <a:ext cx="1764796" cy="347473"/>
            </a:xfrm>
            <a:prstGeom prst="rect">
              <a:avLst/>
            </a:prstGeom>
          </p:spPr>
        </p:pic>
      </p:grpSp>
      <p:grpSp>
        <p:nvGrpSpPr>
          <p:cNvPr id="71" name="Group 70">
            <a:extLst>
              <a:ext uri="{FF2B5EF4-FFF2-40B4-BE49-F238E27FC236}">
                <a16:creationId xmlns:a16="http://schemas.microsoft.com/office/drawing/2014/main" id="{122B8B3D-1F97-407B-BDA5-9421EB7C985A}"/>
              </a:ext>
            </a:extLst>
          </p:cNvPr>
          <p:cNvGrpSpPr/>
          <p:nvPr/>
        </p:nvGrpSpPr>
        <p:grpSpPr>
          <a:xfrm>
            <a:off x="6678516" y="3537044"/>
            <a:ext cx="1776988" cy="756052"/>
            <a:chOff x="6678516" y="3743549"/>
            <a:chExt cx="1776988" cy="756052"/>
          </a:xfrm>
        </p:grpSpPr>
        <p:pic>
          <p:nvPicPr>
            <p:cNvPr id="51" name="Picture 50">
              <a:extLst>
                <a:ext uri="{FF2B5EF4-FFF2-40B4-BE49-F238E27FC236}">
                  <a16:creationId xmlns:a16="http://schemas.microsoft.com/office/drawing/2014/main" id="{0FBCFDD8-3AB2-479F-9E79-E323CB96910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678516" y="3743549"/>
              <a:ext cx="1776988" cy="335281"/>
            </a:xfrm>
            <a:prstGeom prst="rect">
              <a:avLst/>
            </a:prstGeom>
          </p:spPr>
        </p:pic>
        <p:pic>
          <p:nvPicPr>
            <p:cNvPr id="53" name="Picture 52">
              <a:extLst>
                <a:ext uri="{FF2B5EF4-FFF2-40B4-BE49-F238E27FC236}">
                  <a16:creationId xmlns:a16="http://schemas.microsoft.com/office/drawing/2014/main" id="{38682E1C-F4E8-419D-9C47-56DAE3AEB81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678516" y="4149080"/>
              <a:ext cx="1770892" cy="350521"/>
            </a:xfrm>
            <a:prstGeom prst="rect">
              <a:avLst/>
            </a:prstGeom>
          </p:spPr>
        </p:pic>
      </p:grpSp>
      <p:grpSp>
        <p:nvGrpSpPr>
          <p:cNvPr id="72" name="Group 71">
            <a:extLst>
              <a:ext uri="{FF2B5EF4-FFF2-40B4-BE49-F238E27FC236}">
                <a16:creationId xmlns:a16="http://schemas.microsoft.com/office/drawing/2014/main" id="{06CBA22D-5733-44E4-AF37-7D0A28E05B98}"/>
              </a:ext>
            </a:extLst>
          </p:cNvPr>
          <p:cNvGrpSpPr/>
          <p:nvPr/>
        </p:nvGrpSpPr>
        <p:grpSpPr>
          <a:xfrm>
            <a:off x="6677115" y="5157192"/>
            <a:ext cx="1776988" cy="769441"/>
            <a:chOff x="6677115" y="5263309"/>
            <a:chExt cx="1776988" cy="769441"/>
          </a:xfrm>
        </p:grpSpPr>
        <p:pic>
          <p:nvPicPr>
            <p:cNvPr id="55" name="Picture 54">
              <a:extLst>
                <a:ext uri="{FF2B5EF4-FFF2-40B4-BE49-F238E27FC236}">
                  <a16:creationId xmlns:a16="http://schemas.microsoft.com/office/drawing/2014/main" id="{1C052890-5D72-4C70-A6B5-D31F7F7E4834}"/>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677115" y="5263309"/>
              <a:ext cx="1767844" cy="347473"/>
            </a:xfrm>
            <a:prstGeom prst="rect">
              <a:avLst/>
            </a:prstGeom>
          </p:spPr>
        </p:pic>
        <p:pic>
          <p:nvPicPr>
            <p:cNvPr id="57" name="Picture 56">
              <a:extLst>
                <a:ext uri="{FF2B5EF4-FFF2-40B4-BE49-F238E27FC236}">
                  <a16:creationId xmlns:a16="http://schemas.microsoft.com/office/drawing/2014/main" id="{AE867039-0A64-4DA3-98BC-AA3780072C9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677115" y="5697469"/>
              <a:ext cx="1776988" cy="335281"/>
            </a:xfrm>
            <a:prstGeom prst="rect">
              <a:avLst/>
            </a:prstGeom>
          </p:spPr>
        </p:pic>
      </p:grpSp>
    </p:spTree>
    <p:custDataLst>
      <p:tags r:id="rId1"/>
    </p:custDataLst>
    <p:extLst>
      <p:ext uri="{BB962C8B-B14F-4D97-AF65-F5344CB8AC3E}">
        <p14:creationId xmlns:p14="http://schemas.microsoft.com/office/powerpoint/2010/main" val="2675262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1CBD95E-6CC2-4C51-9230-0F650D3ADDFE}"/>
              </a:ext>
            </a:extLst>
          </p:cNvPr>
          <p:cNvSpPr>
            <a:spLocks noGrp="1"/>
          </p:cNvSpPr>
          <p:nvPr>
            <p:ph type="title"/>
          </p:nvPr>
        </p:nvSpPr>
        <p:spPr/>
        <p:txBody>
          <a:bodyPr/>
          <a:lstStyle/>
          <a:p>
            <a:r>
              <a:rPr lang="en-AU" dirty="0">
                <a:solidFill>
                  <a:schemeClr val="tx1"/>
                </a:solidFill>
              </a:rPr>
              <a:t>Relative size of fractions: Misconceptions</a:t>
            </a:r>
          </a:p>
        </p:txBody>
      </p:sp>
      <p:sp>
        <p:nvSpPr>
          <p:cNvPr id="3" name="Content Placeholder 2">
            <a:extLst>
              <a:ext uri="{FF2B5EF4-FFF2-40B4-BE49-F238E27FC236}">
                <a16:creationId xmlns:a16="http://schemas.microsoft.com/office/drawing/2014/main" id="{3BA14061-EED0-48E9-9AB6-0830507F9B55}"/>
              </a:ext>
            </a:extLst>
          </p:cNvPr>
          <p:cNvSpPr>
            <a:spLocks noGrp="1"/>
          </p:cNvSpPr>
          <p:nvPr>
            <p:ph idx="1"/>
          </p:nvPr>
        </p:nvSpPr>
        <p:spPr/>
        <p:txBody>
          <a:bodyPr/>
          <a:lstStyle/>
          <a:p>
            <a:pPr marL="0" indent="0"/>
            <a:r>
              <a:rPr lang="en-US" sz="2200" dirty="0"/>
              <a:t>Students may have developed misconceptions about the relative size of unit fractions and/or common fractions.</a:t>
            </a:r>
          </a:p>
          <a:p>
            <a:pPr marL="0" indent="0"/>
            <a:r>
              <a:rPr lang="en-US" sz="2200" dirty="0"/>
              <a:t>These can usually be uncovered through a simple diagnostic assessment such as:</a:t>
            </a:r>
          </a:p>
          <a:p>
            <a:pPr marL="0" indent="0"/>
            <a:endParaRPr lang="en-US" dirty="0"/>
          </a:p>
          <a:p>
            <a:pPr marL="0" indent="0"/>
            <a:br>
              <a:rPr lang="en-US" dirty="0"/>
            </a:br>
            <a:endParaRPr lang="en-AU" dirty="0"/>
          </a:p>
        </p:txBody>
      </p:sp>
      <p:pic>
        <p:nvPicPr>
          <p:cNvPr id="14" name="Picture 13">
            <a:extLst>
              <a:ext uri="{FF2B5EF4-FFF2-40B4-BE49-F238E27FC236}">
                <a16:creationId xmlns:a16="http://schemas.microsoft.com/office/drawing/2014/main" id="{14DDC3DA-7B57-43C3-823E-997DCE79D73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39912" y="2780928"/>
            <a:ext cx="5362575" cy="2809875"/>
          </a:xfrm>
          <a:prstGeom prst="rect">
            <a:avLst/>
          </a:prstGeom>
          <a:ln>
            <a:solidFill>
              <a:schemeClr val="bg2"/>
            </a:solidFill>
          </a:ln>
          <a:effectLst>
            <a:outerShdw blurRad="50800" dist="38100" dir="2700000" algn="tl" rotWithShape="0">
              <a:schemeClr val="bg2">
                <a:alpha val="40000"/>
              </a:schemeClr>
            </a:outerShdw>
          </a:effectLst>
        </p:spPr>
      </p:pic>
    </p:spTree>
    <p:extLst>
      <p:ext uri="{BB962C8B-B14F-4D97-AF65-F5344CB8AC3E}">
        <p14:creationId xmlns:p14="http://schemas.microsoft.com/office/powerpoint/2010/main" val="2595427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Misconception 1</a:t>
            </a:r>
            <a:endParaRPr lang="en-AU" dirty="0">
              <a:solidFill>
                <a:schemeClr val="tx1"/>
              </a:solidFill>
            </a:endParaRPr>
          </a:p>
        </p:txBody>
      </p:sp>
      <p:sp>
        <p:nvSpPr>
          <p:cNvPr id="4" name="Content Placeholder 3"/>
          <p:cNvSpPr>
            <a:spLocks noGrp="1"/>
          </p:cNvSpPr>
          <p:nvPr>
            <p:ph idx="1"/>
          </p:nvPr>
        </p:nvSpPr>
        <p:spPr>
          <a:xfrm>
            <a:off x="323850" y="986400"/>
            <a:ext cx="8640638" cy="4320077"/>
          </a:xfrm>
        </p:spPr>
        <p:txBody>
          <a:bodyPr/>
          <a:lstStyle/>
          <a:p>
            <a:pPr marL="0" indent="0">
              <a:spcBef>
                <a:spcPts val="0"/>
              </a:spcBef>
              <a:spcAft>
                <a:spcPts val="1200"/>
              </a:spcAft>
            </a:pPr>
            <a:r>
              <a:rPr lang="en-AU" b="1" dirty="0">
                <a:solidFill>
                  <a:schemeClr val="bg1">
                    <a:lumMod val="50000"/>
                  </a:schemeClr>
                </a:solidFill>
              </a:rPr>
              <a:t>Relative size of unit fractions</a:t>
            </a:r>
          </a:p>
          <a:p>
            <a:pPr marL="0" indent="0">
              <a:spcBef>
                <a:spcPts val="0"/>
              </a:spcBef>
              <a:spcAft>
                <a:spcPts val="1200"/>
              </a:spcAft>
            </a:pPr>
            <a:r>
              <a:rPr lang="en-AU" sz="2200" dirty="0"/>
              <a:t>Students may treat the numerators and denominators as separate whole numbers.</a:t>
            </a:r>
          </a:p>
          <a:p>
            <a:pPr marL="0" indent="0">
              <a:spcBef>
                <a:spcPts val="0"/>
              </a:spcBef>
              <a:spcAft>
                <a:spcPts val="1200"/>
              </a:spcAft>
            </a:pPr>
            <a:r>
              <a:rPr lang="en-AU" sz="2200" dirty="0"/>
              <a:t>When comparing unit fractions, this leads to the misconception that t</a:t>
            </a:r>
            <a:r>
              <a:rPr lang="en-AU" sz="2200" dirty="0">
                <a:solidFill>
                  <a:schemeClr val="tx1"/>
                </a:solidFill>
              </a:rPr>
              <a:t>he bigger the denominator, the larger the fraction. </a:t>
            </a:r>
          </a:p>
          <a:p>
            <a:pPr marL="0" indent="0">
              <a:spcBef>
                <a:spcPts val="0"/>
              </a:spcBef>
              <a:spcAft>
                <a:spcPts val="1200"/>
              </a:spcAft>
            </a:pPr>
            <a:r>
              <a:rPr lang="en-AU" sz="2200" dirty="0">
                <a:solidFill>
                  <a:schemeClr val="tx1"/>
                </a:solidFill>
              </a:rPr>
              <a:t>For example, students may apply the whole-number thinking of ‘2 is smaller than 8’ and incorrectly conclude that:</a:t>
            </a:r>
          </a:p>
          <a:p>
            <a:pPr marL="0" indent="0" algn="ctr">
              <a:spcBef>
                <a:spcPts val="0"/>
              </a:spcBef>
              <a:spcAft>
                <a:spcPts val="1200"/>
              </a:spcAft>
            </a:pPr>
            <a:br>
              <a:rPr lang="en-AU" dirty="0">
                <a:solidFill>
                  <a:srgbClr val="FF00FF"/>
                </a:solidFill>
              </a:rPr>
            </a:br>
            <a:endParaRPr lang="en-AU" dirty="0">
              <a:solidFill>
                <a:srgbClr val="FF00FF"/>
              </a:solidFill>
            </a:endParaRPr>
          </a:p>
          <a:p>
            <a:pPr marL="0" indent="0" algn="ctr">
              <a:spcBef>
                <a:spcPts val="0"/>
              </a:spcBef>
              <a:spcAft>
                <a:spcPts val="1200"/>
              </a:spcAft>
            </a:pPr>
            <a:br>
              <a:rPr lang="en-AU" dirty="0">
                <a:solidFill>
                  <a:srgbClr val="FF00FF"/>
                </a:solidFill>
              </a:rPr>
            </a:br>
            <a:r>
              <a:rPr lang="en-AU" dirty="0">
                <a:solidFill>
                  <a:srgbClr val="FF00FF"/>
                </a:solidFill>
              </a:rPr>
              <a:t>				</a:t>
            </a:r>
            <a:endParaRPr lang="en-AU" dirty="0">
              <a:solidFill>
                <a:schemeClr val="tx1"/>
              </a:solidFill>
            </a:endParaRPr>
          </a:p>
          <a:p>
            <a:pPr marL="457200" indent="-457200">
              <a:spcBef>
                <a:spcPts val="0"/>
              </a:spcBef>
              <a:spcAft>
                <a:spcPts val="1200"/>
              </a:spcAft>
              <a:buFont typeface="Arial" pitchFamily="34" charset="0"/>
              <a:buChar char="•"/>
            </a:pPr>
            <a:endParaRPr lang="en-AU" dirty="0">
              <a:solidFill>
                <a:schemeClr val="tx1"/>
              </a:solidFill>
            </a:endParaRPr>
          </a:p>
          <a:p>
            <a:pPr marL="0" indent="0">
              <a:spcBef>
                <a:spcPts val="0"/>
              </a:spcBef>
              <a:spcAft>
                <a:spcPts val="1200"/>
              </a:spcAft>
            </a:pPr>
            <a:br>
              <a:rPr lang="en-AU" dirty="0">
                <a:solidFill>
                  <a:srgbClr val="FF00FF"/>
                </a:solidFill>
              </a:rPr>
            </a:br>
            <a:r>
              <a:rPr lang="en-AU" dirty="0">
                <a:solidFill>
                  <a:srgbClr val="FF00FF"/>
                </a:solidFill>
              </a:rPr>
              <a:t>			</a:t>
            </a:r>
            <a:endParaRPr lang="en-AU" dirty="0">
              <a:solidFill>
                <a:schemeClr val="tx1"/>
              </a:solidFill>
            </a:endParaRPr>
          </a:p>
          <a:p>
            <a:pPr marL="0" indent="0"/>
            <a:endParaRPr lang="en-AU" dirty="0"/>
          </a:p>
          <a:p>
            <a:pPr marL="0" indent="0"/>
            <a:endParaRPr lang="en-AU" dirty="0"/>
          </a:p>
          <a:p>
            <a:pPr marL="0" indent="0"/>
            <a:endParaRPr lang="en-AU" dirty="0"/>
          </a:p>
          <a:p>
            <a:pPr marL="0" indent="0"/>
            <a:endParaRPr lang="en-AU" dirty="0"/>
          </a:p>
          <a:p>
            <a:pPr marL="0" indent="0"/>
            <a:endParaRPr lang="en-AU" dirty="0"/>
          </a:p>
          <a:p>
            <a:pPr marL="0" indent="0"/>
            <a:endParaRPr lang="en-AU" dirty="0"/>
          </a:p>
          <a:p>
            <a:pPr marL="0" indent="0"/>
            <a:endParaRPr lang="en-AU" dirty="0"/>
          </a:p>
          <a:p>
            <a:endParaRPr lang="en-AU" dirty="0"/>
          </a:p>
        </p:txBody>
      </p:sp>
      <mc:AlternateContent xmlns:mc="http://schemas.openxmlformats.org/markup-compatibility/2006" xmlns:a14="http://schemas.microsoft.com/office/drawing/2010/main">
        <mc:Choice Requires="a14">
          <p:sp>
            <p:nvSpPr>
              <p:cNvPr id="2" name="TextBox 1"/>
              <p:cNvSpPr txBox="1"/>
              <p:nvPr/>
            </p:nvSpPr>
            <p:spPr>
              <a:xfrm>
                <a:off x="2843808" y="4725144"/>
                <a:ext cx="3456384" cy="581506"/>
              </a:xfrm>
              <a:prstGeom prst="rect">
                <a:avLst/>
              </a:prstGeom>
              <a:noFill/>
            </p:spPr>
            <p:txBody>
              <a:bodyPr wrap="square" rtlCol="0">
                <a:spAutoFit/>
              </a:bodyPr>
              <a:lstStyle/>
              <a:p>
                <a:pPr algn="ctr"/>
                <a:r>
                  <a:rPr lang="en-AU" sz="2200" b="1" kern="0" dirty="0">
                    <a:solidFill>
                      <a:srgbClr val="000000"/>
                    </a:solidFill>
                    <a:latin typeface="Arial"/>
                  </a:rPr>
                  <a:t> </a:t>
                </a:r>
                <a14:m>
                  <m:oMath xmlns:m="http://schemas.openxmlformats.org/officeDocument/2006/math">
                    <m:f>
                      <m:fPr>
                        <m:ctrlPr>
                          <a:rPr lang="en-AU" sz="2200" b="1" i="1" kern="0">
                            <a:solidFill>
                              <a:srgbClr val="000000"/>
                            </a:solidFill>
                            <a:latin typeface="Cambria Math" panose="02040503050406030204" pitchFamily="18" charset="0"/>
                          </a:rPr>
                        </m:ctrlPr>
                      </m:fPr>
                      <m:num>
                        <m:r>
                          <a:rPr lang="en-AU" sz="2200" b="1" i="1" kern="0">
                            <a:solidFill>
                              <a:srgbClr val="000000"/>
                            </a:solidFill>
                            <a:latin typeface="Cambria Math"/>
                          </a:rPr>
                          <m:t>𝟏</m:t>
                        </m:r>
                      </m:num>
                      <m:den>
                        <m:r>
                          <a:rPr lang="en-AU" sz="2200" b="1" i="1" kern="0">
                            <a:solidFill>
                              <a:srgbClr val="000000"/>
                            </a:solidFill>
                            <a:latin typeface="Cambria Math"/>
                          </a:rPr>
                          <m:t>𝟐</m:t>
                        </m:r>
                      </m:den>
                    </m:f>
                  </m:oMath>
                </a14:m>
                <a:r>
                  <a:rPr lang="en-AU" sz="2200" b="1" kern="0" dirty="0">
                    <a:solidFill>
                      <a:srgbClr val="000000"/>
                    </a:solidFill>
                    <a:latin typeface="Arial"/>
                  </a:rPr>
                  <a:t>  </a:t>
                </a:r>
                <a:r>
                  <a:rPr lang="en-AU" sz="2200" kern="0" dirty="0">
                    <a:solidFill>
                      <a:srgbClr val="000000"/>
                    </a:solidFill>
                    <a:latin typeface="Arial"/>
                  </a:rPr>
                  <a:t>is smaller than  </a:t>
                </a:r>
                <a14:m>
                  <m:oMath xmlns:m="http://schemas.openxmlformats.org/officeDocument/2006/math">
                    <m:f>
                      <m:fPr>
                        <m:ctrlPr>
                          <a:rPr lang="en-AU" sz="2200" b="1" i="1" kern="0">
                            <a:solidFill>
                              <a:srgbClr val="000000"/>
                            </a:solidFill>
                            <a:latin typeface="Cambria Math" panose="02040503050406030204" pitchFamily="18" charset="0"/>
                          </a:rPr>
                        </m:ctrlPr>
                      </m:fPr>
                      <m:num>
                        <m:r>
                          <a:rPr lang="en-AU" sz="2200" b="1" i="1" kern="0">
                            <a:solidFill>
                              <a:srgbClr val="000000"/>
                            </a:solidFill>
                            <a:latin typeface="Cambria Math"/>
                          </a:rPr>
                          <m:t>𝟏</m:t>
                        </m:r>
                      </m:num>
                      <m:den>
                        <m:r>
                          <a:rPr lang="en-AU" sz="2200" b="1" i="1" kern="0">
                            <a:solidFill>
                              <a:srgbClr val="000000"/>
                            </a:solidFill>
                            <a:latin typeface="Cambria Math"/>
                          </a:rPr>
                          <m:t>𝟖</m:t>
                        </m:r>
                      </m:den>
                    </m:f>
                  </m:oMath>
                </a14:m>
                <a:endParaRPr lang="en-AU" sz="2200" b="1" dirty="0"/>
              </a:p>
            </p:txBody>
          </p:sp>
        </mc:Choice>
        <mc:Fallback xmlns="">
          <p:sp>
            <p:nvSpPr>
              <p:cNvPr id="2" name="TextBox 1"/>
              <p:cNvSpPr txBox="1">
                <a:spLocks noRot="1" noChangeAspect="1" noMove="1" noResize="1" noEditPoints="1" noAdjustHandles="1" noChangeArrowheads="1" noChangeShapeType="1" noTextEdit="1"/>
              </p:cNvSpPr>
              <p:nvPr/>
            </p:nvSpPr>
            <p:spPr>
              <a:xfrm>
                <a:off x="2843808" y="4725144"/>
                <a:ext cx="3456384" cy="581506"/>
              </a:xfrm>
              <a:prstGeom prst="rect">
                <a:avLst/>
              </a:prstGeom>
              <a:blipFill>
                <a:blip r:embed="rId4"/>
                <a:stretch>
                  <a:fillRect b="-7292"/>
                </a:stretch>
              </a:blipFill>
            </p:spPr>
            <p:txBody>
              <a:bodyPr/>
              <a:lstStyle/>
              <a:p>
                <a:r>
                  <a:rPr lang="en-AU">
                    <a:noFill/>
                  </a:rPr>
                  <a:t> </a:t>
                </a:r>
              </a:p>
            </p:txBody>
          </p:sp>
        </mc:Fallback>
      </mc:AlternateContent>
      <p:sp>
        <p:nvSpPr>
          <p:cNvPr id="5" name="Rectangle 4">
            <a:extLst>
              <a:ext uri="{FF2B5EF4-FFF2-40B4-BE49-F238E27FC236}">
                <a16:creationId xmlns:a16="http://schemas.microsoft.com/office/drawing/2014/main" id="{FD4FD7BE-BEF4-4C3F-97CC-C4F91E3A918A}"/>
              </a:ext>
            </a:extLst>
          </p:cNvPr>
          <p:cNvSpPr/>
          <p:nvPr/>
        </p:nvSpPr>
        <p:spPr>
          <a:xfrm>
            <a:off x="5940152" y="4573577"/>
            <a:ext cx="673582" cy="1015663"/>
          </a:xfrm>
          <a:prstGeom prst="rect">
            <a:avLst/>
          </a:prstGeom>
        </p:spPr>
        <p:txBody>
          <a:bodyPr wrap="none">
            <a:spAutoFit/>
          </a:bodyPr>
          <a:lstStyle/>
          <a:p>
            <a:r>
              <a:rPr lang="en-AU" sz="6000" dirty="0">
                <a:solidFill>
                  <a:srgbClr val="D52B1E"/>
                </a:solidFill>
                <a:sym typeface="Wingdings" panose="05000000000000000000" pitchFamily="2" charset="2"/>
              </a:rPr>
              <a:t></a:t>
            </a:r>
            <a:endParaRPr lang="en-AU" sz="6000" dirty="0">
              <a:solidFill>
                <a:srgbClr val="D52B1E"/>
              </a:solidFill>
            </a:endParaRPr>
          </a:p>
        </p:txBody>
      </p:sp>
    </p:spTree>
    <p:custDataLst>
      <p:tags r:id="rId1"/>
    </p:custDataLst>
    <p:extLst>
      <p:ext uri="{BB962C8B-B14F-4D97-AF65-F5344CB8AC3E}">
        <p14:creationId xmlns:p14="http://schemas.microsoft.com/office/powerpoint/2010/main" val="1119945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TextBox 11"/>
              <p:cNvSpPr txBox="1"/>
              <p:nvPr/>
            </p:nvSpPr>
            <p:spPr>
              <a:xfrm>
                <a:off x="4572000" y="4365104"/>
                <a:ext cx="1600024" cy="581506"/>
              </a:xfrm>
              <a:prstGeom prst="rect">
                <a:avLst/>
              </a:prstGeom>
              <a:noFill/>
            </p:spPr>
            <p:txBody>
              <a:bodyPr wrap="square" rtlCol="0">
                <a:spAutoFit/>
              </a:bodyPr>
              <a:lstStyle/>
              <a:p>
                <a:r>
                  <a:rPr lang="en-AU" sz="2200" b="1" dirty="0">
                    <a:latin typeface="+mn-lt"/>
                  </a:rPr>
                  <a:t>	</a:t>
                </a:r>
                <a14:m>
                  <m:oMath xmlns:m="http://schemas.openxmlformats.org/officeDocument/2006/math">
                    <m:f>
                      <m:fPr>
                        <m:ctrlPr>
                          <a:rPr lang="en-AU" sz="2200" b="1" i="1">
                            <a:latin typeface="Cambria Math" panose="02040503050406030204" pitchFamily="18" charset="0"/>
                          </a:rPr>
                        </m:ctrlPr>
                      </m:fPr>
                      <m:num>
                        <m:r>
                          <a:rPr lang="en-AU" sz="2200" b="1" i="1">
                            <a:latin typeface="Cambria Math"/>
                          </a:rPr>
                          <m:t>𝟏</m:t>
                        </m:r>
                      </m:num>
                      <m:den>
                        <m:r>
                          <a:rPr lang="en-AU" sz="2200" b="1" i="1" smtClean="0">
                            <a:latin typeface="Cambria Math"/>
                          </a:rPr>
                          <m:t>𝟖</m:t>
                        </m:r>
                      </m:den>
                    </m:f>
                  </m:oMath>
                </a14:m>
                <a:endParaRPr lang="en-AU" sz="2200" b="1" dirty="0">
                  <a:latin typeface="+mn-lt"/>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572000" y="4365104"/>
                <a:ext cx="1600024" cy="581506"/>
              </a:xfrm>
              <a:prstGeom prst="rect">
                <a:avLst/>
              </a:prstGeom>
              <a:blipFill>
                <a:blip r:embed="rId4"/>
                <a:stretch>
                  <a:fillRect/>
                </a:stretch>
              </a:blipFill>
            </p:spPr>
            <p:txBody>
              <a:bodyPr/>
              <a:lstStyle/>
              <a:p>
                <a:r>
                  <a:rPr lang="en-AU">
                    <a:noFill/>
                  </a:rPr>
                  <a:t> </a:t>
                </a:r>
              </a:p>
            </p:txBody>
          </p:sp>
        </mc:Fallback>
      </mc:AlternateContent>
      <p:sp>
        <p:nvSpPr>
          <p:cNvPr id="3" name="Title 2"/>
          <p:cNvSpPr>
            <a:spLocks noGrp="1"/>
          </p:cNvSpPr>
          <p:nvPr>
            <p:ph type="title"/>
          </p:nvPr>
        </p:nvSpPr>
        <p:spPr>
          <a:xfrm>
            <a:off x="323850" y="260350"/>
            <a:ext cx="8640638" cy="439738"/>
          </a:xfrm>
        </p:spPr>
        <p:txBody>
          <a:bodyPr/>
          <a:lstStyle/>
          <a:p>
            <a:r>
              <a:rPr lang="en-AU" dirty="0">
                <a:solidFill>
                  <a:schemeClr val="tx1"/>
                </a:solidFill>
              </a:rPr>
              <a:t>Addressing misconception 1</a:t>
            </a:r>
          </a:p>
        </p:txBody>
      </p:sp>
      <p:sp>
        <p:nvSpPr>
          <p:cNvPr id="4" name="Content Placeholder 3"/>
          <p:cNvSpPr>
            <a:spLocks noGrp="1"/>
          </p:cNvSpPr>
          <p:nvPr>
            <p:ph idx="1"/>
          </p:nvPr>
        </p:nvSpPr>
        <p:spPr>
          <a:xfrm>
            <a:off x="323850" y="986400"/>
            <a:ext cx="8820150" cy="1218464"/>
          </a:xfrm>
        </p:spPr>
        <p:txBody>
          <a:bodyPr/>
          <a:lstStyle/>
          <a:p>
            <a:pPr marL="0" indent="0">
              <a:spcBef>
                <a:spcPts val="0"/>
              </a:spcBef>
              <a:spcAft>
                <a:spcPts val="1200"/>
              </a:spcAft>
            </a:pPr>
            <a:r>
              <a:rPr lang="en-AU" b="1" dirty="0">
                <a:solidFill>
                  <a:schemeClr val="bg1">
                    <a:lumMod val="50000"/>
                  </a:schemeClr>
                </a:solidFill>
              </a:rPr>
              <a:t>Relative size of unit fractions</a:t>
            </a:r>
            <a:r>
              <a:rPr lang="en-AU" dirty="0">
                <a:solidFill>
                  <a:schemeClr val="bg1">
                    <a:lumMod val="50000"/>
                  </a:schemeClr>
                </a:solidFill>
              </a:rPr>
              <a:t> </a:t>
            </a:r>
          </a:p>
          <a:p>
            <a:pPr marL="0" indent="0">
              <a:spcBef>
                <a:spcPts val="0"/>
              </a:spcBef>
              <a:spcAft>
                <a:spcPts val="1200"/>
              </a:spcAft>
            </a:pPr>
            <a:r>
              <a:rPr lang="en-AU" sz="2200" dirty="0">
                <a:solidFill>
                  <a:schemeClr val="tx1"/>
                </a:solidFill>
              </a:rPr>
              <a:t>Provide multiple opportunities for students to work with physical and visual models to create and compare unit fractions.</a:t>
            </a:r>
            <a:br>
              <a:rPr lang="en-AU" dirty="0">
                <a:solidFill>
                  <a:srgbClr val="FF00FF"/>
                </a:solidFill>
              </a:rPr>
            </a:br>
            <a:br>
              <a:rPr lang="en-AU" dirty="0">
                <a:solidFill>
                  <a:srgbClr val="FF00FF"/>
                </a:solidFill>
              </a:rPr>
            </a:br>
            <a:r>
              <a:rPr lang="en-AU" dirty="0">
                <a:solidFill>
                  <a:srgbClr val="FF00FF"/>
                </a:solidFill>
              </a:rPr>
              <a:t>			</a:t>
            </a:r>
            <a:br>
              <a:rPr lang="en-AU" dirty="0">
                <a:solidFill>
                  <a:srgbClr val="FF00FF"/>
                </a:solidFill>
              </a:rPr>
            </a:br>
            <a:r>
              <a:rPr lang="en-AU" dirty="0">
                <a:solidFill>
                  <a:srgbClr val="FF00FF"/>
                </a:solidFill>
              </a:rPr>
              <a:t>			</a:t>
            </a:r>
            <a:endParaRPr lang="en-AU" dirty="0">
              <a:solidFill>
                <a:schemeClr val="tx1"/>
              </a:solidFill>
            </a:endParaRPr>
          </a:p>
          <a:p>
            <a:pPr marL="0" indent="0"/>
            <a:endParaRPr lang="en-AU" dirty="0"/>
          </a:p>
          <a:p>
            <a:pPr marL="0" indent="0"/>
            <a:endParaRPr lang="en-AU" dirty="0"/>
          </a:p>
          <a:p>
            <a:pPr marL="0" indent="0"/>
            <a:endParaRPr lang="en-AU" dirty="0"/>
          </a:p>
          <a:p>
            <a:pPr marL="0" indent="0"/>
            <a:endParaRPr lang="en-AU" dirty="0"/>
          </a:p>
          <a:p>
            <a:pPr marL="0" indent="0"/>
            <a:endParaRPr lang="en-AU" dirty="0"/>
          </a:p>
          <a:p>
            <a:pPr marL="0" indent="0"/>
            <a:endParaRPr lang="en-AU" dirty="0"/>
          </a:p>
          <a:p>
            <a:pPr marL="0" indent="0"/>
            <a:endParaRPr lang="en-AU" dirty="0"/>
          </a:p>
          <a:p>
            <a:endParaRPr lang="en-AU" dirty="0"/>
          </a:p>
        </p:txBody>
      </p:sp>
      <p:grpSp>
        <p:nvGrpSpPr>
          <p:cNvPr id="7" name="Group 6"/>
          <p:cNvGrpSpPr/>
          <p:nvPr/>
        </p:nvGrpSpPr>
        <p:grpSpPr>
          <a:xfrm>
            <a:off x="2987823" y="3217910"/>
            <a:ext cx="2866711" cy="2055597"/>
            <a:chOff x="2411759" y="1484783"/>
            <a:chExt cx="3475492" cy="2495159"/>
          </a:xfrm>
        </p:grpSpPr>
        <mc:AlternateContent xmlns:mc="http://schemas.openxmlformats.org/markup-compatibility/2006" xmlns:a14="http://schemas.microsoft.com/office/drawing/2010/main">
          <mc:Choice Requires="a14">
            <p:sp>
              <p:nvSpPr>
                <p:cNvPr id="8" name="TextBox 7"/>
                <p:cNvSpPr txBox="1"/>
                <p:nvPr/>
              </p:nvSpPr>
              <p:spPr>
                <a:xfrm>
                  <a:off x="2499060" y="2902600"/>
                  <a:ext cx="1797361" cy="1077342"/>
                </a:xfrm>
                <a:prstGeom prst="rect">
                  <a:avLst/>
                </a:prstGeom>
                <a:noFill/>
              </p:spPr>
              <p:txBody>
                <a:bodyPr wrap="square" rtlCol="0">
                  <a:spAutoFit/>
                </a:bodyPr>
                <a:lstStyle/>
                <a:p>
                  <a:r>
                    <a:rPr lang="en-AU" sz="2200" b="1" dirty="0">
                      <a:latin typeface="+mn-lt"/>
                    </a:rPr>
                    <a:t> 1</a:t>
                  </a:r>
                  <a:r>
                    <a:rPr lang="en-AU" sz="2000" b="1" dirty="0">
                      <a:latin typeface="+mn-lt"/>
                    </a:rPr>
                    <a:t>	</a:t>
                  </a:r>
                  <a14:m>
                    <m:oMath xmlns:m="http://schemas.openxmlformats.org/officeDocument/2006/math">
                      <m:f>
                        <m:fPr>
                          <m:ctrlPr>
                            <a:rPr lang="en-AU" sz="2200" b="1" i="1" smtClean="0">
                              <a:latin typeface="Cambria Math" panose="02040503050406030204" pitchFamily="18" charset="0"/>
                            </a:rPr>
                          </m:ctrlPr>
                        </m:fPr>
                        <m:num>
                          <m:r>
                            <a:rPr lang="en-AU" sz="2200" b="1" i="1" smtClean="0">
                              <a:latin typeface="Cambria Math"/>
                            </a:rPr>
                            <m:t>𝟏</m:t>
                          </m:r>
                        </m:num>
                        <m:den>
                          <m:r>
                            <a:rPr lang="en-AU" sz="2200" b="1" i="1" smtClean="0">
                              <a:latin typeface="Cambria Math"/>
                            </a:rPr>
                            <m:t>𝟐</m:t>
                          </m:r>
                        </m:den>
                      </m:f>
                    </m:oMath>
                  </a14:m>
                  <a:r>
                    <a:rPr lang="en-AU" sz="2000" b="1" dirty="0">
                      <a:latin typeface="+mn-lt"/>
                    </a:rPr>
                    <a:t>	</a:t>
                  </a:r>
                </a:p>
              </p:txBody>
            </p:sp>
          </mc:Choice>
          <mc:Fallback xmlns="">
            <p:sp>
              <p:nvSpPr>
                <p:cNvPr id="8" name="TextBox 7"/>
                <p:cNvSpPr txBox="1">
                  <a:spLocks noRot="1" noChangeAspect="1" noMove="1" noResize="1" noEditPoints="1" noAdjustHandles="1" noChangeArrowheads="1" noChangeShapeType="1" noTextEdit="1"/>
                </p:cNvSpPr>
                <p:nvPr/>
              </p:nvSpPr>
              <p:spPr>
                <a:xfrm>
                  <a:off x="2499060" y="2902600"/>
                  <a:ext cx="1797361" cy="1077342"/>
                </a:xfrm>
                <a:prstGeom prst="rect">
                  <a:avLst/>
                </a:prstGeom>
                <a:blipFill>
                  <a:blip r:embed="rId5"/>
                  <a:stretch>
                    <a:fillRect/>
                  </a:stretch>
                </a:blipFill>
              </p:spPr>
              <p:txBody>
                <a:bodyPr/>
                <a:lstStyle/>
                <a:p>
                  <a:r>
                    <a:rPr lang="en-AU">
                      <a:noFill/>
                    </a:rPr>
                    <a:t> </a:t>
                  </a:r>
                </a:p>
              </p:txBody>
            </p:sp>
          </mc:Fallback>
        </mc:AlternateContent>
        <p:pic>
          <p:nvPicPr>
            <p:cNvPr id="9" name="Picture 8"/>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p:blipFill>
          <p:spPr>
            <a:xfrm rot="10800000">
              <a:off x="2411759" y="1484783"/>
              <a:ext cx="3475492" cy="1402857"/>
            </a:xfrm>
            <a:prstGeom prst="rect">
              <a:avLst/>
            </a:prstGeom>
          </p:spPr>
        </p:pic>
      </p:grpSp>
      <mc:AlternateContent xmlns:mc="http://schemas.openxmlformats.org/markup-compatibility/2006" xmlns:a14="http://schemas.microsoft.com/office/drawing/2010/main">
        <mc:Choice Requires="a14">
          <p:sp>
            <p:nvSpPr>
              <p:cNvPr id="11" name="TextBox 10"/>
              <p:cNvSpPr txBox="1"/>
              <p:nvPr/>
            </p:nvSpPr>
            <p:spPr>
              <a:xfrm>
                <a:off x="4795948" y="4373632"/>
                <a:ext cx="576064" cy="887551"/>
              </a:xfrm>
              <a:prstGeom prst="rect">
                <a:avLst/>
              </a:prstGeom>
              <a:noFill/>
            </p:spPr>
            <p:txBody>
              <a:bodyPr wrap="square" rtlCol="0">
                <a:spAutoFit/>
              </a:bodyPr>
              <a:lstStyle/>
              <a:p>
                <a14:m>
                  <m:oMath xmlns:m="http://schemas.openxmlformats.org/officeDocument/2006/math">
                    <m:f>
                      <m:fPr>
                        <m:ctrlPr>
                          <a:rPr lang="en-AU" sz="2200" b="1" i="1" smtClean="0">
                            <a:latin typeface="Cambria Math" panose="02040503050406030204" pitchFamily="18" charset="0"/>
                          </a:rPr>
                        </m:ctrlPr>
                      </m:fPr>
                      <m:num>
                        <m:r>
                          <a:rPr lang="en-AU" sz="2200" b="1" i="1">
                            <a:latin typeface="Cambria Math"/>
                          </a:rPr>
                          <m:t>𝟏</m:t>
                        </m:r>
                      </m:num>
                      <m:den>
                        <m:r>
                          <a:rPr lang="en-AU" sz="2200" b="1" i="1" smtClean="0">
                            <a:latin typeface="Cambria Math"/>
                          </a:rPr>
                          <m:t>𝟒</m:t>
                        </m:r>
                      </m:den>
                    </m:f>
                  </m:oMath>
                </a14:m>
                <a:r>
                  <a:rPr lang="en-AU" sz="2000" b="1" dirty="0">
                    <a:latin typeface="+mn-lt"/>
                  </a:rPr>
                  <a:t>	</a:t>
                </a:r>
              </a:p>
            </p:txBody>
          </p:sp>
        </mc:Choice>
        <mc:Fallback xmlns="">
          <p:sp>
            <p:nvSpPr>
              <p:cNvPr id="11" name="TextBox 10"/>
              <p:cNvSpPr txBox="1">
                <a:spLocks noRot="1" noChangeAspect="1" noMove="1" noResize="1" noEditPoints="1" noAdjustHandles="1" noChangeArrowheads="1" noChangeShapeType="1" noTextEdit="1"/>
              </p:cNvSpPr>
              <p:nvPr/>
            </p:nvSpPr>
            <p:spPr>
              <a:xfrm>
                <a:off x="4795948" y="4373632"/>
                <a:ext cx="576064" cy="887551"/>
              </a:xfrm>
              <a:prstGeom prst="rect">
                <a:avLst/>
              </a:prstGeom>
              <a:blipFill>
                <a:blip r:embed="rId8"/>
                <a:stretch>
                  <a:fillRect/>
                </a:stretch>
              </a:blipFill>
            </p:spPr>
            <p:txBody>
              <a:bodyPr/>
              <a:lstStyle/>
              <a:p>
                <a:r>
                  <a:rPr lang="en-AU">
                    <a:noFill/>
                  </a:rPr>
                  <a:t> </a:t>
                </a:r>
              </a:p>
            </p:txBody>
          </p:sp>
        </mc:Fallback>
      </mc:AlternateContent>
    </p:spTree>
    <p:custDataLst>
      <p:tags r:id="rId1"/>
    </p:custDataLst>
    <p:extLst>
      <p:ext uri="{BB962C8B-B14F-4D97-AF65-F5344CB8AC3E}">
        <p14:creationId xmlns:p14="http://schemas.microsoft.com/office/powerpoint/2010/main" val="1395890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9633955-8075-421A-90F6-975B40B6B731}"/>
              </a:ext>
            </a:extLst>
          </p:cNvPr>
          <p:cNvSpPr>
            <a:spLocks noGrp="1"/>
          </p:cNvSpPr>
          <p:nvPr>
            <p:ph type="title"/>
          </p:nvPr>
        </p:nvSpPr>
        <p:spPr>
          <a:xfrm>
            <a:off x="251520" y="260350"/>
            <a:ext cx="8820150" cy="439738"/>
          </a:xfrm>
        </p:spPr>
        <p:txBody>
          <a:bodyPr/>
          <a:lstStyle/>
          <a:p>
            <a:r>
              <a:rPr lang="en-AU" dirty="0">
                <a:solidFill>
                  <a:schemeClr val="tx1"/>
                </a:solidFill>
              </a:rPr>
              <a:t>Addressing misconception 1</a:t>
            </a:r>
            <a:endParaRPr lang="en-AU" dirty="0"/>
          </a:p>
        </p:txBody>
      </p:sp>
      <p:sp>
        <p:nvSpPr>
          <p:cNvPr id="10" name="Rectangle 9">
            <a:extLst>
              <a:ext uri="{FF2B5EF4-FFF2-40B4-BE49-F238E27FC236}">
                <a16:creationId xmlns:a16="http://schemas.microsoft.com/office/drawing/2014/main" id="{5D03D2B1-43C3-4FBD-B36A-91A4DBBF622F}"/>
              </a:ext>
            </a:extLst>
          </p:cNvPr>
          <p:cNvSpPr/>
          <p:nvPr/>
        </p:nvSpPr>
        <p:spPr>
          <a:xfrm>
            <a:off x="251520" y="875037"/>
            <a:ext cx="8374968" cy="1577355"/>
          </a:xfrm>
          <a:prstGeom prst="rect">
            <a:avLst/>
          </a:prstGeom>
        </p:spPr>
        <p:txBody>
          <a:bodyPr wrap="square">
            <a:spAutoFit/>
          </a:bodyPr>
          <a:lstStyle/>
          <a:p>
            <a:pPr>
              <a:spcBef>
                <a:spcPts val="300"/>
              </a:spcBef>
            </a:pPr>
            <a:r>
              <a:rPr lang="en-AU" sz="2800" b="1" dirty="0">
                <a:solidFill>
                  <a:schemeClr val="bg1">
                    <a:lumMod val="50000"/>
                  </a:schemeClr>
                </a:solidFill>
              </a:rPr>
              <a:t>Relative size of unit fractions</a:t>
            </a:r>
            <a:r>
              <a:rPr lang="en-AU" sz="2800" dirty="0">
                <a:solidFill>
                  <a:schemeClr val="bg1">
                    <a:lumMod val="50000"/>
                  </a:schemeClr>
                </a:solidFill>
              </a:rPr>
              <a:t> </a:t>
            </a:r>
          </a:p>
          <a:p>
            <a:pPr>
              <a:spcBef>
                <a:spcPts val="300"/>
              </a:spcBef>
            </a:pPr>
            <a:r>
              <a:rPr lang="en-AU" sz="2200" dirty="0"/>
              <a:t>By creating their own fraction wall, students develop their ability to visualise and understand that </a:t>
            </a:r>
            <a:r>
              <a:rPr lang="en-AU" sz="2200" b="1" dirty="0"/>
              <a:t>the more parts a whole is partitioned into, the smaller the size of each unit part</a:t>
            </a:r>
            <a:r>
              <a:rPr lang="en-US" sz="2200" dirty="0"/>
              <a:t>.</a:t>
            </a:r>
            <a:endParaRPr lang="en-AU" sz="2200" dirty="0"/>
          </a:p>
        </p:txBody>
      </p:sp>
      <p:sp>
        <p:nvSpPr>
          <p:cNvPr id="26" name="Rectangle 25">
            <a:extLst>
              <a:ext uri="{FF2B5EF4-FFF2-40B4-BE49-F238E27FC236}">
                <a16:creationId xmlns:a16="http://schemas.microsoft.com/office/drawing/2014/main" id="{C98E7C03-73C6-40C3-B5C4-736817275909}"/>
              </a:ext>
            </a:extLst>
          </p:cNvPr>
          <p:cNvSpPr/>
          <p:nvPr/>
        </p:nvSpPr>
        <p:spPr>
          <a:xfrm>
            <a:off x="2844904" y="2863715"/>
            <a:ext cx="1901143" cy="2800767"/>
          </a:xfrm>
          <a:prstGeom prst="rect">
            <a:avLst/>
          </a:prstGeom>
          <a:solidFill>
            <a:srgbClr val="C8DDF2"/>
          </a:solidFill>
          <a:ln w="28575">
            <a:solidFill>
              <a:srgbClr val="91BCE4"/>
            </a:solidFill>
          </a:ln>
        </p:spPr>
        <p:txBody>
          <a:bodyPr wrap="square" anchor="ctr">
            <a:spAutoFit/>
          </a:bodyPr>
          <a:lstStyle/>
          <a:p>
            <a:pPr algn="ctr">
              <a:spcBef>
                <a:spcPts val="300"/>
              </a:spcBef>
            </a:pPr>
            <a:r>
              <a:rPr lang="en-US" sz="2200" dirty="0"/>
              <a:t>Have students cut or fold the fraction strips to allow direct comparison of each unit fraction.</a:t>
            </a:r>
            <a:endParaRPr lang="en-AU" sz="2200" dirty="0"/>
          </a:p>
        </p:txBody>
      </p:sp>
      <p:grpSp>
        <p:nvGrpSpPr>
          <p:cNvPr id="25" name="Group 24">
            <a:extLst>
              <a:ext uri="{FF2B5EF4-FFF2-40B4-BE49-F238E27FC236}">
                <a16:creationId xmlns:a16="http://schemas.microsoft.com/office/drawing/2014/main" id="{CA6430BA-F9DC-4F0F-9FC6-637F459315A1}"/>
              </a:ext>
            </a:extLst>
          </p:cNvPr>
          <p:cNvGrpSpPr/>
          <p:nvPr/>
        </p:nvGrpSpPr>
        <p:grpSpPr>
          <a:xfrm>
            <a:off x="304341" y="2713715"/>
            <a:ext cx="1800200" cy="3135756"/>
            <a:chOff x="345751" y="3017575"/>
            <a:chExt cx="917450" cy="1598100"/>
          </a:xfrm>
        </p:grpSpPr>
        <p:pic>
          <p:nvPicPr>
            <p:cNvPr id="17" name="Picture 16">
              <a:extLst>
                <a:ext uri="{FF2B5EF4-FFF2-40B4-BE49-F238E27FC236}">
                  <a16:creationId xmlns:a16="http://schemas.microsoft.com/office/drawing/2014/main" id="{48C5F349-A020-47E0-86EA-1479B74098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5751" y="3017575"/>
              <a:ext cx="917450" cy="344425"/>
            </a:xfrm>
            <a:prstGeom prst="rect">
              <a:avLst/>
            </a:prstGeom>
          </p:spPr>
        </p:pic>
        <p:pic>
          <p:nvPicPr>
            <p:cNvPr id="19" name="Picture 18">
              <a:extLst>
                <a:ext uri="{FF2B5EF4-FFF2-40B4-BE49-F238E27FC236}">
                  <a16:creationId xmlns:a16="http://schemas.microsoft.com/office/drawing/2014/main" id="{C2740D49-3E72-4E0A-BD7B-0B32116E370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5751" y="3414892"/>
              <a:ext cx="478537" cy="347473"/>
            </a:xfrm>
            <a:prstGeom prst="rect">
              <a:avLst/>
            </a:prstGeom>
          </p:spPr>
        </p:pic>
        <p:pic>
          <p:nvPicPr>
            <p:cNvPr id="21" name="Picture 20">
              <a:extLst>
                <a:ext uri="{FF2B5EF4-FFF2-40B4-BE49-F238E27FC236}">
                  <a16:creationId xmlns:a16="http://schemas.microsoft.com/office/drawing/2014/main" id="{8FC14BDC-1A84-44D8-B6C0-07D740FBE62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5751" y="3846119"/>
              <a:ext cx="341377" cy="350521"/>
            </a:xfrm>
            <a:prstGeom prst="rect">
              <a:avLst/>
            </a:prstGeom>
          </p:spPr>
        </p:pic>
        <p:pic>
          <p:nvPicPr>
            <p:cNvPr id="23" name="Picture 22">
              <a:extLst>
                <a:ext uri="{FF2B5EF4-FFF2-40B4-BE49-F238E27FC236}">
                  <a16:creationId xmlns:a16="http://schemas.microsoft.com/office/drawing/2014/main" id="{6E94AB0E-B61A-4204-9385-D4D2E93FFE1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0840" y="4280394"/>
              <a:ext cx="225552" cy="335281"/>
            </a:xfrm>
            <a:prstGeom prst="rect">
              <a:avLst/>
            </a:prstGeom>
          </p:spPr>
        </p:pic>
      </p:grpSp>
      <p:grpSp>
        <p:nvGrpSpPr>
          <p:cNvPr id="24" name="Group 23">
            <a:extLst>
              <a:ext uri="{FF2B5EF4-FFF2-40B4-BE49-F238E27FC236}">
                <a16:creationId xmlns:a16="http://schemas.microsoft.com/office/drawing/2014/main" id="{408ABB03-3E7F-4F0D-9F72-6C48ECDED317}"/>
              </a:ext>
            </a:extLst>
          </p:cNvPr>
          <p:cNvGrpSpPr/>
          <p:nvPr/>
        </p:nvGrpSpPr>
        <p:grpSpPr>
          <a:xfrm>
            <a:off x="5864575" y="2636912"/>
            <a:ext cx="2761913" cy="3212559"/>
            <a:chOff x="6802168" y="439215"/>
            <a:chExt cx="1784632" cy="2075820"/>
          </a:xfrm>
        </p:grpSpPr>
        <p:pic>
          <p:nvPicPr>
            <p:cNvPr id="11" name="Picture 10">
              <a:extLst>
                <a:ext uri="{FF2B5EF4-FFF2-40B4-BE49-F238E27FC236}">
                  <a16:creationId xmlns:a16="http://schemas.microsoft.com/office/drawing/2014/main" id="{30682E56-F7AB-48D5-969A-D03CBE08818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22004" y="439215"/>
              <a:ext cx="1764796" cy="347473"/>
            </a:xfrm>
            <a:prstGeom prst="rect">
              <a:avLst/>
            </a:prstGeom>
          </p:spPr>
        </p:pic>
        <p:grpSp>
          <p:nvGrpSpPr>
            <p:cNvPr id="28" name="Group 27">
              <a:extLst>
                <a:ext uri="{FF2B5EF4-FFF2-40B4-BE49-F238E27FC236}">
                  <a16:creationId xmlns:a16="http://schemas.microsoft.com/office/drawing/2014/main" id="{FCDB7C98-F49D-43CB-84FB-D93177290DD1}"/>
                </a:ext>
              </a:extLst>
            </p:cNvPr>
            <p:cNvGrpSpPr/>
            <p:nvPr/>
          </p:nvGrpSpPr>
          <p:grpSpPr>
            <a:xfrm>
              <a:off x="6809812" y="857812"/>
              <a:ext cx="1776988" cy="781546"/>
              <a:chOff x="6677115" y="2077422"/>
              <a:chExt cx="1776988" cy="781546"/>
            </a:xfrm>
          </p:grpSpPr>
          <p:pic>
            <p:nvPicPr>
              <p:cNvPr id="29" name="Picture 28">
                <a:extLst>
                  <a:ext uri="{FF2B5EF4-FFF2-40B4-BE49-F238E27FC236}">
                    <a16:creationId xmlns:a16="http://schemas.microsoft.com/office/drawing/2014/main" id="{3A3EDEC4-10E1-4E8A-B3A8-8434A1A8044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677115" y="2077422"/>
                <a:ext cx="1776988" cy="347473"/>
              </a:xfrm>
              <a:prstGeom prst="rect">
                <a:avLst/>
              </a:prstGeom>
            </p:spPr>
          </p:pic>
          <p:pic>
            <p:nvPicPr>
              <p:cNvPr id="30" name="Picture 29">
                <a:extLst>
                  <a:ext uri="{FF2B5EF4-FFF2-40B4-BE49-F238E27FC236}">
                    <a16:creationId xmlns:a16="http://schemas.microsoft.com/office/drawing/2014/main" id="{BE260FB4-4483-4E35-8463-8971965D7BD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683211" y="2511495"/>
                <a:ext cx="1764796" cy="347473"/>
              </a:xfrm>
              <a:prstGeom prst="rect">
                <a:avLst/>
              </a:prstGeom>
            </p:spPr>
          </p:pic>
        </p:grpSp>
        <p:pic>
          <p:nvPicPr>
            <p:cNvPr id="33" name="Picture 32">
              <a:extLst>
                <a:ext uri="{FF2B5EF4-FFF2-40B4-BE49-F238E27FC236}">
                  <a16:creationId xmlns:a16="http://schemas.microsoft.com/office/drawing/2014/main" id="{037EC16A-2E85-4F0A-B0C5-066BF86343B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802168" y="1725958"/>
              <a:ext cx="1770892" cy="350521"/>
            </a:xfrm>
            <a:prstGeom prst="rect">
              <a:avLst/>
            </a:prstGeom>
          </p:spPr>
        </p:pic>
        <p:pic>
          <p:nvPicPr>
            <p:cNvPr id="36" name="Picture 35">
              <a:extLst>
                <a:ext uri="{FF2B5EF4-FFF2-40B4-BE49-F238E27FC236}">
                  <a16:creationId xmlns:a16="http://schemas.microsoft.com/office/drawing/2014/main" id="{E7E154CC-A0DB-4517-8D52-43AAC3F98DD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803716" y="2179754"/>
              <a:ext cx="1776988" cy="335281"/>
            </a:xfrm>
            <a:prstGeom prst="rect">
              <a:avLst/>
            </a:prstGeom>
          </p:spPr>
        </p:pic>
      </p:grpSp>
    </p:spTree>
    <p:custDataLst>
      <p:tags r:id="rId1"/>
    </p:custDataLst>
    <p:extLst>
      <p:ext uri="{BB962C8B-B14F-4D97-AF65-F5344CB8AC3E}">
        <p14:creationId xmlns:p14="http://schemas.microsoft.com/office/powerpoint/2010/main" val="15386334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9633955-8075-421A-90F6-975B40B6B731}"/>
              </a:ext>
            </a:extLst>
          </p:cNvPr>
          <p:cNvSpPr>
            <a:spLocks noGrp="1"/>
          </p:cNvSpPr>
          <p:nvPr>
            <p:ph type="title"/>
          </p:nvPr>
        </p:nvSpPr>
        <p:spPr>
          <a:xfrm>
            <a:off x="251520" y="260350"/>
            <a:ext cx="8820150" cy="439738"/>
          </a:xfrm>
        </p:spPr>
        <p:txBody>
          <a:bodyPr/>
          <a:lstStyle/>
          <a:p>
            <a:r>
              <a:rPr lang="en-AU" dirty="0">
                <a:solidFill>
                  <a:schemeClr val="tx1"/>
                </a:solidFill>
              </a:rPr>
              <a:t>Addressing misconception 1</a:t>
            </a:r>
            <a:endParaRPr lang="en-AU" dirty="0"/>
          </a:p>
        </p:txBody>
      </p:sp>
      <p:sp>
        <p:nvSpPr>
          <p:cNvPr id="10" name="Rectangle 9">
            <a:extLst>
              <a:ext uri="{FF2B5EF4-FFF2-40B4-BE49-F238E27FC236}">
                <a16:creationId xmlns:a16="http://schemas.microsoft.com/office/drawing/2014/main" id="{5D03D2B1-43C3-4FBD-B36A-91A4DBBF622F}"/>
              </a:ext>
            </a:extLst>
          </p:cNvPr>
          <p:cNvSpPr/>
          <p:nvPr/>
        </p:nvSpPr>
        <p:spPr>
          <a:xfrm>
            <a:off x="251520" y="898185"/>
            <a:ext cx="8496944" cy="1577355"/>
          </a:xfrm>
          <a:prstGeom prst="rect">
            <a:avLst/>
          </a:prstGeom>
        </p:spPr>
        <p:txBody>
          <a:bodyPr wrap="square">
            <a:spAutoFit/>
          </a:bodyPr>
          <a:lstStyle/>
          <a:p>
            <a:pPr>
              <a:spcBef>
                <a:spcPts val="300"/>
              </a:spcBef>
            </a:pPr>
            <a:r>
              <a:rPr lang="en-AU" sz="2800" b="1" dirty="0">
                <a:solidFill>
                  <a:schemeClr val="bg1">
                    <a:lumMod val="50000"/>
                  </a:schemeClr>
                </a:solidFill>
              </a:rPr>
              <a:t>Relative size of unit fractions</a:t>
            </a:r>
            <a:r>
              <a:rPr lang="en-AU" sz="2800" dirty="0">
                <a:solidFill>
                  <a:schemeClr val="bg1">
                    <a:lumMod val="50000"/>
                  </a:schemeClr>
                </a:solidFill>
              </a:rPr>
              <a:t> </a:t>
            </a:r>
          </a:p>
          <a:p>
            <a:pPr>
              <a:spcBef>
                <a:spcPts val="300"/>
              </a:spcBef>
            </a:pPr>
            <a:r>
              <a:rPr lang="en-US" sz="2200" dirty="0"/>
              <a:t>The resources for this unit include two</a:t>
            </a:r>
            <a:r>
              <a:rPr lang="en-AU" sz="2200" dirty="0"/>
              <a:t> activities to improve students’ ability to visualise and compare the relative size of unit fractions:</a:t>
            </a:r>
          </a:p>
        </p:txBody>
      </p:sp>
      <p:sp>
        <p:nvSpPr>
          <p:cNvPr id="26" name="Rectangle 25">
            <a:hlinkClick r:id="rId4"/>
            <a:extLst>
              <a:ext uri="{FF2B5EF4-FFF2-40B4-BE49-F238E27FC236}">
                <a16:creationId xmlns:a16="http://schemas.microsoft.com/office/drawing/2014/main" id="{C98E7C03-73C6-40C3-B5C4-736817275909}"/>
              </a:ext>
            </a:extLst>
          </p:cNvPr>
          <p:cNvSpPr/>
          <p:nvPr/>
        </p:nvSpPr>
        <p:spPr>
          <a:xfrm>
            <a:off x="755576" y="4870321"/>
            <a:ext cx="3528391" cy="430887"/>
          </a:xfrm>
          <a:prstGeom prst="rect">
            <a:avLst/>
          </a:prstGeom>
          <a:solidFill>
            <a:srgbClr val="C8DDF2"/>
          </a:solidFill>
          <a:ln w="28575">
            <a:solidFill>
              <a:srgbClr val="91BCE4"/>
            </a:solidFill>
          </a:ln>
        </p:spPr>
        <p:txBody>
          <a:bodyPr wrap="square">
            <a:spAutoFit/>
          </a:bodyPr>
          <a:lstStyle/>
          <a:p>
            <a:pPr algn="ctr">
              <a:spcBef>
                <a:spcPts val="300"/>
              </a:spcBef>
            </a:pPr>
            <a:r>
              <a:rPr lang="en-US" sz="2200" i="1" dirty="0"/>
              <a:t>Fractions warm-up routine</a:t>
            </a:r>
            <a:endParaRPr lang="en-AU" sz="2200" i="1" dirty="0"/>
          </a:p>
        </p:txBody>
      </p:sp>
      <p:pic>
        <p:nvPicPr>
          <p:cNvPr id="16" name="Picture 3" descr="X:\D_Curriculum_Services\Common\Literacy and Numeracy Project\NumeracyProject\Workshop - Fractions\Images\IMG_0168.JPG">
            <a:hlinkClick r:id="rId5"/>
            <a:extLst>
              <a:ext uri="{FF2B5EF4-FFF2-40B4-BE49-F238E27FC236}">
                <a16:creationId xmlns:a16="http://schemas.microsoft.com/office/drawing/2014/main" id="{5FF9C13E-E482-4396-B88F-2E797AD0301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796136" y="2926105"/>
            <a:ext cx="1709362" cy="1728192"/>
          </a:xfrm>
          <a:prstGeom prst="rect">
            <a:avLst/>
          </a:prstGeom>
          <a:noFill/>
          <a:ln>
            <a:solidFill>
              <a:schemeClr val="bg2"/>
            </a:solidFill>
          </a:ln>
          <a:effectLst>
            <a:outerShdw blurRad="50800" dist="38100" dir="2700000" algn="tl" rotWithShape="0">
              <a:schemeClr val="bg2">
                <a:alpha val="40000"/>
              </a:schemeClr>
            </a:outerShdw>
          </a:effectLst>
          <a:extLst>
            <a:ext uri="{909E8E84-426E-40DD-AFC4-6F175D3DCCD1}">
              <a14:hiddenFill xmlns:a14="http://schemas.microsoft.com/office/drawing/2010/main">
                <a:solidFill>
                  <a:srgbClr val="FFFFFF"/>
                </a:solidFill>
              </a14:hiddenFill>
            </a:ext>
          </a:extLst>
        </p:spPr>
      </p:pic>
      <p:pic>
        <p:nvPicPr>
          <p:cNvPr id="1026" name="Picture 1">
            <a:hlinkClick r:id="rId4"/>
            <a:extLst>
              <a:ext uri="{FF2B5EF4-FFF2-40B4-BE49-F238E27FC236}">
                <a16:creationId xmlns:a16="http://schemas.microsoft.com/office/drawing/2014/main" id="{0B176954-59C4-489C-8ECC-B54724A0240E}"/>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653555" y="2968372"/>
            <a:ext cx="1838325" cy="1685925"/>
          </a:xfrm>
          <a:prstGeom prst="rect">
            <a:avLst/>
          </a:prstGeom>
          <a:noFill/>
          <a:ln w="9525">
            <a:solidFill>
              <a:schemeClr val="bg2"/>
            </a:solidFill>
            <a:miter lim="800000"/>
            <a:headEnd/>
            <a:tailEnd/>
          </a:ln>
          <a:effectLst>
            <a:outerShdw blurRad="50800" dist="38100" dir="2700000" algn="tl" rotWithShape="0">
              <a:schemeClr val="bg2">
                <a:alpha val="40000"/>
              </a:schemeClr>
            </a:outerShdw>
          </a:effectLst>
          <a:extLst>
            <a:ext uri="{909E8E84-426E-40DD-AFC4-6F175D3DCCD1}">
              <a14:hiddenFill xmlns:a14="http://schemas.microsoft.com/office/drawing/2010/main">
                <a:solidFill>
                  <a:srgbClr val="FFFFFF"/>
                </a:solidFill>
              </a14:hiddenFill>
            </a:ext>
          </a:extLst>
        </p:spPr>
      </p:pic>
      <p:sp>
        <p:nvSpPr>
          <p:cNvPr id="18" name="Rectangle 17">
            <a:hlinkClick r:id="rId5"/>
            <a:extLst>
              <a:ext uri="{FF2B5EF4-FFF2-40B4-BE49-F238E27FC236}">
                <a16:creationId xmlns:a16="http://schemas.microsoft.com/office/drawing/2014/main" id="{E4C79082-DBAD-477F-B748-3337DB48AB17}"/>
              </a:ext>
            </a:extLst>
          </p:cNvPr>
          <p:cNvSpPr/>
          <p:nvPr/>
        </p:nvSpPr>
        <p:spPr>
          <a:xfrm>
            <a:off x="5508104" y="4870321"/>
            <a:ext cx="2232248" cy="430887"/>
          </a:xfrm>
          <a:prstGeom prst="rect">
            <a:avLst/>
          </a:prstGeom>
          <a:solidFill>
            <a:srgbClr val="C8DDF2"/>
          </a:solidFill>
          <a:ln w="28575">
            <a:solidFill>
              <a:srgbClr val="91BCE4"/>
            </a:solidFill>
          </a:ln>
        </p:spPr>
        <p:txBody>
          <a:bodyPr wrap="square">
            <a:spAutoFit/>
          </a:bodyPr>
          <a:lstStyle/>
          <a:p>
            <a:pPr algn="ctr">
              <a:spcBef>
                <a:spcPts val="300"/>
              </a:spcBef>
            </a:pPr>
            <a:r>
              <a:rPr lang="en-US" sz="2200" i="1" dirty="0"/>
              <a:t>Fraction wheels</a:t>
            </a:r>
            <a:endParaRPr lang="en-AU" sz="2200" i="1" dirty="0"/>
          </a:p>
        </p:txBody>
      </p:sp>
    </p:spTree>
    <p:custDataLst>
      <p:tags r:id="rId1"/>
    </p:custDataLst>
    <p:extLst>
      <p:ext uri="{BB962C8B-B14F-4D97-AF65-F5344CB8AC3E}">
        <p14:creationId xmlns:p14="http://schemas.microsoft.com/office/powerpoint/2010/main" val="1305884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solidFill>
                  <a:schemeClr val="tx1"/>
                </a:solidFill>
              </a:rPr>
              <a:t>Misconception 2</a:t>
            </a:r>
          </a:p>
        </p:txBody>
      </p:sp>
      <p:sp>
        <p:nvSpPr>
          <p:cNvPr id="17" name="Content Placeholder 3"/>
          <p:cNvSpPr txBox="1">
            <a:spLocks/>
          </p:cNvSpPr>
          <p:nvPr/>
        </p:nvSpPr>
        <p:spPr bwMode="auto">
          <a:xfrm>
            <a:off x="251520" y="1052736"/>
            <a:ext cx="8640638" cy="2893100"/>
          </a:xfrm>
          <a:prstGeom prst="rect">
            <a:avLst/>
          </a:prstGeom>
          <a:noFill/>
        </p:spPr>
        <p:txBody>
          <a:bodyPr wrap="square" rtlCol="0">
            <a:spAutoFit/>
          </a:bodyPr>
          <a:lstStyle>
            <a:defPPr>
              <a:defRPr lang="en-AU"/>
            </a:defPPr>
            <a:lvl1pPr>
              <a:defRPr sz="2400" kern="0">
                <a:solidFill>
                  <a:srgbClr val="000000"/>
                </a:solidFill>
                <a:latin typeface="Arial"/>
              </a:defRPr>
            </a:lvl1pPr>
          </a:lstStyle>
          <a:p>
            <a:r>
              <a:rPr lang="en-AU" sz="2800" b="1" dirty="0">
                <a:solidFill>
                  <a:schemeClr val="bg1">
                    <a:lumMod val="50000"/>
                  </a:schemeClr>
                </a:solidFill>
              </a:rPr>
              <a:t>Relative size of common fractions</a:t>
            </a:r>
          </a:p>
          <a:p>
            <a:r>
              <a:rPr lang="en-AU" sz="2200" dirty="0"/>
              <a:t>Students may focus on the ‘helpful hint’ that ‘the larger the denominator, the smaller the fraction’,</a:t>
            </a:r>
            <a:r>
              <a:rPr lang="en-AU" sz="2200" b="1" dirty="0"/>
              <a:t> </a:t>
            </a:r>
            <a:r>
              <a:rPr lang="en-AU" sz="2200" dirty="0"/>
              <a:t>but fail to also consider the effect of the numerator on the size of the fraction. </a:t>
            </a:r>
          </a:p>
          <a:p>
            <a:r>
              <a:rPr lang="en-AU" sz="2200" dirty="0"/>
              <a:t>For example, students may focus on the fact that sixths are smaller than halves without considering how many of each fractional part there are, and so incorrectly think:</a:t>
            </a:r>
          </a:p>
        </p:txBody>
      </p:sp>
      <mc:AlternateContent xmlns:mc="http://schemas.openxmlformats.org/markup-compatibility/2006" xmlns:a14="http://schemas.microsoft.com/office/drawing/2010/main">
        <mc:Choice Requires="a14">
          <p:sp>
            <p:nvSpPr>
              <p:cNvPr id="19" name="TextBox 18"/>
              <p:cNvSpPr txBox="1"/>
              <p:nvPr/>
            </p:nvSpPr>
            <p:spPr>
              <a:xfrm>
                <a:off x="3008413" y="4509120"/>
                <a:ext cx="2643707" cy="586379"/>
              </a:xfrm>
              <a:prstGeom prst="rect">
                <a:avLst/>
              </a:prstGeom>
              <a:noFill/>
            </p:spPr>
            <p:txBody>
              <a:bodyPr wrap="square" rtlCol="0">
                <a:spAutoFit/>
              </a:bodyPr>
              <a:lstStyle/>
              <a:p>
                <a:r>
                  <a:rPr lang="en-AU" sz="2200" kern="0" dirty="0">
                    <a:solidFill>
                      <a:srgbClr val="000000"/>
                    </a:solidFill>
                    <a:latin typeface="Arial"/>
                  </a:rPr>
                  <a:t> </a:t>
                </a:r>
                <a14:m>
                  <m:oMath xmlns:m="http://schemas.openxmlformats.org/officeDocument/2006/math">
                    <m:f>
                      <m:fPr>
                        <m:ctrlPr>
                          <a:rPr lang="en-AU" sz="2200" b="1" i="1" kern="0">
                            <a:solidFill>
                              <a:srgbClr val="000000"/>
                            </a:solidFill>
                            <a:latin typeface="Cambria Math" panose="02040503050406030204" pitchFamily="18" charset="0"/>
                          </a:rPr>
                        </m:ctrlPr>
                      </m:fPr>
                      <m:num>
                        <m:r>
                          <a:rPr lang="en-US" sz="2200" b="1" i="0" kern="0" smtClean="0">
                            <a:solidFill>
                              <a:srgbClr val="000000"/>
                            </a:solidFill>
                            <a:latin typeface="Cambria Math" panose="02040503050406030204" pitchFamily="18" charset="0"/>
                          </a:rPr>
                          <m:t>𝟓</m:t>
                        </m:r>
                      </m:num>
                      <m:den>
                        <m:r>
                          <a:rPr lang="en-US" sz="2200" b="1" i="1" kern="0" smtClean="0">
                            <a:solidFill>
                              <a:srgbClr val="000000"/>
                            </a:solidFill>
                            <a:latin typeface="Cambria Math" panose="02040503050406030204" pitchFamily="18" charset="0"/>
                          </a:rPr>
                          <m:t>𝟔</m:t>
                        </m:r>
                      </m:den>
                    </m:f>
                  </m:oMath>
                </a14:m>
                <a:r>
                  <a:rPr lang="en-AU" sz="2200" b="1" kern="0" dirty="0">
                    <a:solidFill>
                      <a:srgbClr val="000000"/>
                    </a:solidFill>
                    <a:latin typeface="Arial"/>
                  </a:rPr>
                  <a:t>  </a:t>
                </a:r>
                <a:r>
                  <a:rPr lang="en-AU" sz="2200" kern="0" dirty="0">
                    <a:solidFill>
                      <a:srgbClr val="000000"/>
                    </a:solidFill>
                    <a:latin typeface="Arial"/>
                  </a:rPr>
                  <a:t>is smaller than  </a:t>
                </a:r>
                <a14:m>
                  <m:oMath xmlns:m="http://schemas.openxmlformats.org/officeDocument/2006/math">
                    <m:f>
                      <m:fPr>
                        <m:ctrlPr>
                          <a:rPr lang="en-AU" sz="2200" b="1" i="1" kern="0">
                            <a:solidFill>
                              <a:srgbClr val="000000"/>
                            </a:solidFill>
                            <a:latin typeface="Cambria Math" panose="02040503050406030204" pitchFamily="18" charset="0"/>
                          </a:rPr>
                        </m:ctrlPr>
                      </m:fPr>
                      <m:num>
                        <m:r>
                          <a:rPr lang="en-US" sz="2200" b="1" i="1" kern="0" smtClean="0">
                            <a:solidFill>
                              <a:srgbClr val="000000"/>
                            </a:solidFill>
                            <a:latin typeface="Cambria Math" panose="02040503050406030204" pitchFamily="18" charset="0"/>
                          </a:rPr>
                          <m:t>𝟏</m:t>
                        </m:r>
                      </m:num>
                      <m:den>
                        <m:r>
                          <a:rPr lang="en-US" sz="2200" b="1" i="1" kern="0" smtClean="0">
                            <a:solidFill>
                              <a:srgbClr val="000000"/>
                            </a:solidFill>
                            <a:latin typeface="Cambria Math" panose="02040503050406030204" pitchFamily="18" charset="0"/>
                          </a:rPr>
                          <m:t>𝟐</m:t>
                        </m:r>
                      </m:den>
                    </m:f>
                  </m:oMath>
                </a14:m>
                <a:endParaRPr lang="en-AU" sz="2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008413" y="4509120"/>
                <a:ext cx="2643707" cy="586379"/>
              </a:xfrm>
              <a:prstGeom prst="rect">
                <a:avLst/>
              </a:prstGeom>
              <a:blipFill>
                <a:blip r:embed="rId4"/>
                <a:stretch>
                  <a:fillRect b="-7292"/>
                </a:stretch>
              </a:blipFill>
            </p:spPr>
            <p:txBody>
              <a:bodyPr/>
              <a:lstStyle/>
              <a:p>
                <a:r>
                  <a:rPr lang="en-AU">
                    <a:noFill/>
                  </a:rPr>
                  <a:t> </a:t>
                </a:r>
              </a:p>
            </p:txBody>
          </p:sp>
        </mc:Fallback>
      </mc:AlternateContent>
      <p:sp>
        <p:nvSpPr>
          <p:cNvPr id="5" name="Rectangle 4">
            <a:extLst>
              <a:ext uri="{FF2B5EF4-FFF2-40B4-BE49-F238E27FC236}">
                <a16:creationId xmlns:a16="http://schemas.microsoft.com/office/drawing/2014/main" id="{24CDD768-4859-415B-B3AD-4C2308D1AAED}"/>
              </a:ext>
            </a:extLst>
          </p:cNvPr>
          <p:cNvSpPr/>
          <p:nvPr/>
        </p:nvSpPr>
        <p:spPr>
          <a:xfrm>
            <a:off x="5652120" y="4331239"/>
            <a:ext cx="673582" cy="1015663"/>
          </a:xfrm>
          <a:prstGeom prst="rect">
            <a:avLst/>
          </a:prstGeom>
        </p:spPr>
        <p:txBody>
          <a:bodyPr wrap="none">
            <a:spAutoFit/>
          </a:bodyPr>
          <a:lstStyle/>
          <a:p>
            <a:r>
              <a:rPr lang="en-AU" sz="6000" dirty="0">
                <a:solidFill>
                  <a:srgbClr val="D52B1E"/>
                </a:solidFill>
                <a:sym typeface="Wingdings" panose="05000000000000000000" pitchFamily="2" charset="2"/>
              </a:rPr>
              <a:t></a:t>
            </a:r>
            <a:endParaRPr lang="en-AU" sz="6000" dirty="0">
              <a:solidFill>
                <a:srgbClr val="D52B1E"/>
              </a:solidFill>
            </a:endParaRPr>
          </a:p>
        </p:txBody>
      </p:sp>
    </p:spTree>
    <p:custDataLst>
      <p:tags r:id="rId1"/>
    </p:custDataLst>
    <p:extLst>
      <p:ext uri="{BB962C8B-B14F-4D97-AF65-F5344CB8AC3E}">
        <p14:creationId xmlns:p14="http://schemas.microsoft.com/office/powerpoint/2010/main" val="33300723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solidFill>
                  <a:schemeClr val="tx1"/>
                </a:solidFill>
              </a:rPr>
              <a:t>Addressing misconception 2</a:t>
            </a:r>
          </a:p>
        </p:txBody>
      </p:sp>
      <p:sp>
        <p:nvSpPr>
          <p:cNvPr id="6" name="Content Placeholder 5">
            <a:extLst>
              <a:ext uri="{FF2B5EF4-FFF2-40B4-BE49-F238E27FC236}">
                <a16:creationId xmlns:a16="http://schemas.microsoft.com/office/drawing/2014/main" id="{3B68A16A-CE15-455D-8145-4D0104A6EA88}"/>
              </a:ext>
            </a:extLst>
          </p:cNvPr>
          <p:cNvSpPr>
            <a:spLocks noGrp="1"/>
          </p:cNvSpPr>
          <p:nvPr>
            <p:ph idx="1"/>
          </p:nvPr>
        </p:nvSpPr>
        <p:spPr>
          <a:xfrm>
            <a:off x="323850" y="986400"/>
            <a:ext cx="8485188" cy="3306696"/>
          </a:xfrm>
        </p:spPr>
        <p:txBody>
          <a:bodyPr/>
          <a:lstStyle/>
          <a:p>
            <a:r>
              <a:rPr lang="en-AU" b="1" dirty="0">
                <a:solidFill>
                  <a:schemeClr val="bg1">
                    <a:lumMod val="50000"/>
                  </a:schemeClr>
                </a:solidFill>
              </a:rPr>
              <a:t>Relative size of common fractions</a:t>
            </a:r>
          </a:p>
          <a:p>
            <a:pPr marL="0" indent="0"/>
            <a:r>
              <a:rPr lang="en-US" sz="2200" dirty="0"/>
              <a:t>Provide multiple opportunities for students to directly compare common fractions in a range of formats, e.g. </a:t>
            </a:r>
            <a:endParaRPr lang="en-AU" sz="2200" dirty="0"/>
          </a:p>
          <a:p>
            <a:endParaRPr lang="en-AU" dirty="0"/>
          </a:p>
        </p:txBody>
      </p:sp>
      <p:grpSp>
        <p:nvGrpSpPr>
          <p:cNvPr id="15" name="Group 14">
            <a:extLst>
              <a:ext uri="{FF2B5EF4-FFF2-40B4-BE49-F238E27FC236}">
                <a16:creationId xmlns:a16="http://schemas.microsoft.com/office/drawing/2014/main" id="{EC14B3DB-7875-42A1-8EC6-225ACC121609}"/>
              </a:ext>
            </a:extLst>
          </p:cNvPr>
          <p:cNvGrpSpPr/>
          <p:nvPr/>
        </p:nvGrpSpPr>
        <p:grpSpPr>
          <a:xfrm>
            <a:off x="2987824" y="4941168"/>
            <a:ext cx="3573292" cy="1015663"/>
            <a:chOff x="2987824" y="5085184"/>
            <a:chExt cx="3573292" cy="1015663"/>
          </a:xfrm>
        </p:grpSpPr>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827D011-6773-4388-B3D4-3022EDCA690F}"/>
                    </a:ext>
                  </a:extLst>
                </p:cNvPr>
                <p:cNvSpPr txBox="1"/>
                <p:nvPr/>
              </p:nvSpPr>
              <p:spPr>
                <a:xfrm>
                  <a:off x="2987824" y="5301208"/>
                  <a:ext cx="2664296" cy="586379"/>
                </a:xfrm>
                <a:prstGeom prst="rect">
                  <a:avLst/>
                </a:prstGeom>
                <a:noFill/>
              </p:spPr>
              <p:txBody>
                <a:bodyPr wrap="square" rtlCol="0">
                  <a:spAutoFit/>
                </a:bodyPr>
                <a:lstStyle/>
                <a:p>
                  <a:r>
                    <a:rPr lang="en-AU" sz="2200" kern="0" dirty="0">
                      <a:solidFill>
                        <a:srgbClr val="000000"/>
                      </a:solidFill>
                      <a:latin typeface="Arial"/>
                    </a:rPr>
                    <a:t> </a:t>
                  </a:r>
                  <a14:m>
                    <m:oMath xmlns:m="http://schemas.openxmlformats.org/officeDocument/2006/math">
                      <m:f>
                        <m:fPr>
                          <m:ctrlPr>
                            <a:rPr lang="en-AU" sz="2200" b="1" i="1" kern="0">
                              <a:solidFill>
                                <a:srgbClr val="000000"/>
                              </a:solidFill>
                              <a:latin typeface="Cambria Math" panose="02040503050406030204" pitchFamily="18" charset="0"/>
                            </a:rPr>
                          </m:ctrlPr>
                        </m:fPr>
                        <m:num>
                          <m:r>
                            <a:rPr lang="en-US" sz="2200" b="1" i="1" kern="0" smtClean="0">
                              <a:solidFill>
                                <a:srgbClr val="000000"/>
                              </a:solidFill>
                              <a:latin typeface="Cambria Math" panose="02040503050406030204" pitchFamily="18" charset="0"/>
                            </a:rPr>
                            <m:t>𝟏</m:t>
                          </m:r>
                        </m:num>
                        <m:den>
                          <m:r>
                            <a:rPr lang="en-US" sz="2200" b="1" i="1" kern="0" smtClean="0">
                              <a:solidFill>
                                <a:srgbClr val="000000"/>
                              </a:solidFill>
                              <a:latin typeface="Cambria Math" panose="02040503050406030204" pitchFamily="18" charset="0"/>
                            </a:rPr>
                            <m:t>𝟐</m:t>
                          </m:r>
                        </m:den>
                      </m:f>
                    </m:oMath>
                  </a14:m>
                  <a:r>
                    <a:rPr lang="en-AU" sz="2200" b="1" kern="0" dirty="0">
                      <a:solidFill>
                        <a:srgbClr val="000000"/>
                      </a:solidFill>
                      <a:latin typeface="Arial"/>
                    </a:rPr>
                    <a:t>  </a:t>
                  </a:r>
                  <a:r>
                    <a:rPr lang="en-AU" sz="2200" kern="0" dirty="0">
                      <a:solidFill>
                        <a:srgbClr val="000000"/>
                      </a:solidFill>
                      <a:latin typeface="Arial"/>
                    </a:rPr>
                    <a:t>is smaller than  </a:t>
                  </a:r>
                  <a14:m>
                    <m:oMath xmlns:m="http://schemas.openxmlformats.org/officeDocument/2006/math">
                      <m:f>
                        <m:fPr>
                          <m:ctrlPr>
                            <a:rPr lang="en-AU" sz="2200" b="1" i="1" kern="0">
                              <a:solidFill>
                                <a:srgbClr val="000000"/>
                              </a:solidFill>
                              <a:latin typeface="Cambria Math" panose="02040503050406030204" pitchFamily="18" charset="0"/>
                            </a:rPr>
                          </m:ctrlPr>
                        </m:fPr>
                        <m:num>
                          <m:r>
                            <a:rPr lang="en-US" sz="2200" b="1" i="1" kern="0" smtClean="0">
                              <a:solidFill>
                                <a:srgbClr val="000000"/>
                              </a:solidFill>
                              <a:latin typeface="Cambria Math" panose="02040503050406030204" pitchFamily="18" charset="0"/>
                            </a:rPr>
                            <m:t>𝟓</m:t>
                          </m:r>
                        </m:num>
                        <m:den>
                          <m:r>
                            <a:rPr lang="en-US" sz="2200" b="1" i="1" kern="0" smtClean="0">
                              <a:solidFill>
                                <a:srgbClr val="000000"/>
                              </a:solidFill>
                              <a:latin typeface="Cambria Math" panose="02040503050406030204" pitchFamily="18" charset="0"/>
                            </a:rPr>
                            <m:t>𝟔</m:t>
                          </m:r>
                        </m:den>
                      </m:f>
                    </m:oMath>
                  </a14:m>
                  <a:endParaRPr lang="en-AU" sz="2200" dirty="0"/>
                </a:p>
              </p:txBody>
            </p:sp>
          </mc:Choice>
          <mc:Fallback xmlns="">
            <p:sp>
              <p:nvSpPr>
                <p:cNvPr id="35" name="TextBox 34">
                  <a:extLst>
                    <a:ext uri="{FF2B5EF4-FFF2-40B4-BE49-F238E27FC236}">
                      <a16:creationId xmlns:a16="http://schemas.microsoft.com/office/drawing/2014/main" id="{9827D011-6773-4388-B3D4-3022EDCA690F}"/>
                    </a:ext>
                  </a:extLst>
                </p:cNvPr>
                <p:cNvSpPr txBox="1">
                  <a:spLocks noRot="1" noChangeAspect="1" noMove="1" noResize="1" noEditPoints="1" noAdjustHandles="1" noChangeArrowheads="1" noChangeShapeType="1" noTextEdit="1"/>
                </p:cNvSpPr>
                <p:nvPr/>
              </p:nvSpPr>
              <p:spPr>
                <a:xfrm>
                  <a:off x="2987824" y="5301208"/>
                  <a:ext cx="2664296" cy="586379"/>
                </a:xfrm>
                <a:prstGeom prst="rect">
                  <a:avLst/>
                </a:prstGeom>
                <a:blipFill>
                  <a:blip r:embed="rId4"/>
                  <a:stretch>
                    <a:fillRect b="-7292"/>
                  </a:stretch>
                </a:blipFill>
              </p:spPr>
              <p:txBody>
                <a:bodyPr/>
                <a:lstStyle/>
                <a:p>
                  <a:r>
                    <a:rPr lang="en-AU">
                      <a:noFill/>
                    </a:rPr>
                    <a:t> </a:t>
                  </a:r>
                </a:p>
              </p:txBody>
            </p:sp>
          </mc:Fallback>
        </mc:AlternateContent>
        <p:sp>
          <p:nvSpPr>
            <p:cNvPr id="36" name="Rectangle 35">
              <a:extLst>
                <a:ext uri="{FF2B5EF4-FFF2-40B4-BE49-F238E27FC236}">
                  <a16:creationId xmlns:a16="http://schemas.microsoft.com/office/drawing/2014/main" id="{0C5A636D-2AAA-4E82-A6C2-6AD3C401CE9E}"/>
                </a:ext>
              </a:extLst>
            </p:cNvPr>
            <p:cNvSpPr/>
            <p:nvPr/>
          </p:nvSpPr>
          <p:spPr>
            <a:xfrm>
              <a:off x="5772117" y="5085184"/>
              <a:ext cx="788999" cy="1015663"/>
            </a:xfrm>
            <a:prstGeom prst="rect">
              <a:avLst/>
            </a:prstGeom>
          </p:spPr>
          <p:txBody>
            <a:bodyPr wrap="none">
              <a:spAutoFit/>
            </a:bodyPr>
            <a:lstStyle/>
            <a:p>
              <a:r>
                <a:rPr lang="en-AU" sz="6000" dirty="0">
                  <a:solidFill>
                    <a:srgbClr val="2FBA54"/>
                  </a:solidFill>
                  <a:sym typeface="Wingdings" panose="05000000000000000000" pitchFamily="2" charset="2"/>
                </a:rPr>
                <a:t></a:t>
              </a:r>
              <a:endParaRPr lang="en-AU" sz="6000" dirty="0">
                <a:solidFill>
                  <a:srgbClr val="2FBA54"/>
                </a:solidFill>
              </a:endParaRPr>
            </a:p>
          </p:txBody>
        </p:sp>
      </p:grpSp>
      <p:grpSp>
        <p:nvGrpSpPr>
          <p:cNvPr id="14" name="Group 13">
            <a:extLst>
              <a:ext uri="{FF2B5EF4-FFF2-40B4-BE49-F238E27FC236}">
                <a16:creationId xmlns:a16="http://schemas.microsoft.com/office/drawing/2014/main" id="{F0A173E8-9814-4F93-8B4C-FD6284474FF4}"/>
              </a:ext>
            </a:extLst>
          </p:cNvPr>
          <p:cNvGrpSpPr/>
          <p:nvPr/>
        </p:nvGrpSpPr>
        <p:grpSpPr>
          <a:xfrm>
            <a:off x="411746" y="2636912"/>
            <a:ext cx="7776481" cy="1973075"/>
            <a:chOff x="411746" y="3097916"/>
            <a:chExt cx="7776481" cy="1973075"/>
          </a:xfrm>
        </p:grpSpPr>
        <p:pic>
          <p:nvPicPr>
            <p:cNvPr id="25" name="Picture 24">
              <a:extLst>
                <a:ext uri="{FF2B5EF4-FFF2-40B4-BE49-F238E27FC236}">
                  <a16:creationId xmlns:a16="http://schemas.microsoft.com/office/drawing/2014/main" id="{433937E0-90F2-4C43-A0C3-7544EDAAD15E}"/>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a:stretch/>
          </p:blipFill>
          <p:spPr>
            <a:xfrm>
              <a:off x="6561116" y="4594250"/>
              <a:ext cx="936104" cy="372538"/>
            </a:xfrm>
            <a:prstGeom prst="rect">
              <a:avLst/>
            </a:prstGeom>
          </p:spPr>
        </p:pic>
        <p:grpSp>
          <p:nvGrpSpPr>
            <p:cNvPr id="34" name="Group 33">
              <a:extLst>
                <a:ext uri="{FF2B5EF4-FFF2-40B4-BE49-F238E27FC236}">
                  <a16:creationId xmlns:a16="http://schemas.microsoft.com/office/drawing/2014/main" id="{479ACF0D-1813-41BB-8BC2-E76D25DFB569}"/>
                </a:ext>
              </a:extLst>
            </p:cNvPr>
            <p:cNvGrpSpPr/>
            <p:nvPr/>
          </p:nvGrpSpPr>
          <p:grpSpPr>
            <a:xfrm>
              <a:off x="6541169" y="3192915"/>
              <a:ext cx="1647058" cy="372538"/>
              <a:chOff x="6525342" y="3592735"/>
              <a:chExt cx="1647058" cy="372538"/>
            </a:xfrm>
          </p:grpSpPr>
          <p:pic>
            <p:nvPicPr>
              <p:cNvPr id="27" name="Picture 26">
                <a:extLst>
                  <a:ext uri="{FF2B5EF4-FFF2-40B4-BE49-F238E27FC236}">
                    <a16:creationId xmlns:a16="http://schemas.microsoft.com/office/drawing/2014/main" id="{C7936171-3AA9-4D7E-9CAB-3B84360489CC}"/>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a:ext>
                </a:extLst>
              </a:blip>
              <a:srcRect/>
              <a:stretch/>
            </p:blipFill>
            <p:spPr>
              <a:xfrm>
                <a:off x="7347488" y="3592735"/>
                <a:ext cx="824912" cy="337269"/>
              </a:xfrm>
              <a:prstGeom prst="rect">
                <a:avLst/>
              </a:prstGeom>
            </p:spPr>
          </p:pic>
          <p:pic>
            <p:nvPicPr>
              <p:cNvPr id="28" name="Picture 27">
                <a:extLst>
                  <a:ext uri="{FF2B5EF4-FFF2-40B4-BE49-F238E27FC236}">
                    <a16:creationId xmlns:a16="http://schemas.microsoft.com/office/drawing/2014/main" id="{52B25330-FB61-4AE3-8345-433B449754C2}"/>
                  </a:ext>
                </a:extLst>
              </p:cNvPr>
              <p:cNvPicPr>
                <a:picLocks noChangeAspect="1"/>
              </p:cNvPicPr>
              <p:nvPr/>
            </p:nvPicPr>
            <p:blipFill rotWithShape="1">
              <a:blip r:embed="rId9" cstate="screen">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a:ext>
                </a:extLst>
              </a:blip>
              <a:srcRect/>
              <a:stretch/>
            </p:blipFill>
            <p:spPr>
              <a:xfrm>
                <a:off x="6525342" y="3592735"/>
                <a:ext cx="822145" cy="372538"/>
              </a:xfrm>
              <a:prstGeom prst="rect">
                <a:avLst/>
              </a:prstGeom>
            </p:spPr>
          </p:pic>
        </p:grpSp>
        <p:grpSp>
          <p:nvGrpSpPr>
            <p:cNvPr id="30" name="Group 29">
              <a:extLst>
                <a:ext uri="{FF2B5EF4-FFF2-40B4-BE49-F238E27FC236}">
                  <a16:creationId xmlns:a16="http://schemas.microsoft.com/office/drawing/2014/main" id="{3313EAC0-829A-4BFF-9BEB-B0EA5B42EF82}"/>
                </a:ext>
              </a:extLst>
            </p:cNvPr>
            <p:cNvGrpSpPr/>
            <p:nvPr/>
          </p:nvGrpSpPr>
          <p:grpSpPr>
            <a:xfrm>
              <a:off x="6598170" y="3902298"/>
              <a:ext cx="1369806" cy="372539"/>
              <a:chOff x="6156176" y="3367398"/>
              <a:chExt cx="1369806" cy="372539"/>
            </a:xfrm>
          </p:grpSpPr>
          <p:pic>
            <p:nvPicPr>
              <p:cNvPr id="26" name="Picture 25">
                <a:extLst>
                  <a:ext uri="{FF2B5EF4-FFF2-40B4-BE49-F238E27FC236}">
                    <a16:creationId xmlns:a16="http://schemas.microsoft.com/office/drawing/2014/main" id="{5A143CD0-BEC0-4334-9218-B2C9DBAAE9CD}"/>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a:stretch/>
            </p:blipFill>
            <p:spPr>
              <a:xfrm>
                <a:off x="6156176" y="3367399"/>
                <a:ext cx="936104" cy="372538"/>
              </a:xfrm>
              <a:prstGeom prst="rect">
                <a:avLst/>
              </a:prstGeom>
            </p:spPr>
          </p:pic>
          <p:pic>
            <p:nvPicPr>
              <p:cNvPr id="29" name="Picture 28">
                <a:extLst>
                  <a:ext uri="{FF2B5EF4-FFF2-40B4-BE49-F238E27FC236}">
                    <a16:creationId xmlns:a16="http://schemas.microsoft.com/office/drawing/2014/main" id="{34B2F4C3-5AF7-41D1-A45C-927E0C20352C}"/>
                  </a:ext>
                </a:extLst>
              </p:cNvPr>
              <p:cNvPicPr>
                <a:picLocks noChangeAspect="1"/>
              </p:cNvPicPr>
              <p:nvPr/>
            </p:nvPicPr>
            <p:blipFill rotWithShape="1">
              <a:blip r:embed="rId11" cstate="screen">
                <a:extLst>
                  <a:ext uri="{BEBA8EAE-BF5A-486C-A8C5-ECC9F3942E4B}">
                    <a14:imgProps xmlns:a14="http://schemas.microsoft.com/office/drawing/2010/main">
                      <a14:imgLayer r:embed="rId12">
                        <a14:imgEffect>
                          <a14:brightnessContrast bright="20000" contrast="-20000"/>
                        </a14:imgEffect>
                      </a14:imgLayer>
                    </a14:imgProps>
                  </a:ext>
                  <a:ext uri="{28A0092B-C50C-407E-A947-70E740481C1C}">
                    <a14:useLocalDpi xmlns:a14="http://schemas.microsoft.com/office/drawing/2010/main"/>
                  </a:ext>
                </a:extLst>
              </a:blip>
              <a:srcRect/>
              <a:stretch/>
            </p:blipFill>
            <p:spPr>
              <a:xfrm rot="10993667">
                <a:off x="6958302" y="3367398"/>
                <a:ext cx="567680" cy="372538"/>
              </a:xfrm>
              <a:prstGeom prst="rect">
                <a:avLst/>
              </a:prstGeom>
            </p:spPr>
          </p:pic>
        </p:grpSp>
        <p:sp>
          <p:nvSpPr>
            <p:cNvPr id="31" name="TextBox 30">
              <a:extLst>
                <a:ext uri="{FF2B5EF4-FFF2-40B4-BE49-F238E27FC236}">
                  <a16:creationId xmlns:a16="http://schemas.microsoft.com/office/drawing/2014/main" id="{F1FC2C9C-B1A9-4171-9874-A6CCE2F28523}"/>
                </a:ext>
              </a:extLst>
            </p:cNvPr>
            <p:cNvSpPr txBox="1"/>
            <p:nvPr/>
          </p:nvSpPr>
          <p:spPr>
            <a:xfrm>
              <a:off x="4472884" y="3179196"/>
              <a:ext cx="1608718" cy="430887"/>
            </a:xfrm>
            <a:prstGeom prst="rect">
              <a:avLst/>
            </a:prstGeom>
            <a:noFill/>
          </p:spPr>
          <p:txBody>
            <a:bodyPr wrap="square" rtlCol="0">
              <a:spAutoFit/>
            </a:bodyPr>
            <a:lstStyle/>
            <a:p>
              <a:r>
                <a:rPr lang="en-US" sz="2200" dirty="0"/>
                <a:t>one whole</a:t>
              </a:r>
              <a:endParaRPr lang="en-AU" sz="2200" dirty="0"/>
            </a:p>
          </p:txBody>
        </p:sp>
        <p:sp>
          <p:nvSpPr>
            <p:cNvPr id="32" name="TextBox 31">
              <a:extLst>
                <a:ext uri="{FF2B5EF4-FFF2-40B4-BE49-F238E27FC236}">
                  <a16:creationId xmlns:a16="http://schemas.microsoft.com/office/drawing/2014/main" id="{6D3365A5-20F5-47DE-BFE6-1E6366BC9B92}"/>
                </a:ext>
              </a:extLst>
            </p:cNvPr>
            <p:cNvSpPr txBox="1"/>
            <p:nvPr/>
          </p:nvSpPr>
          <p:spPr>
            <a:xfrm>
              <a:off x="4472884" y="3873972"/>
              <a:ext cx="1608718" cy="430887"/>
            </a:xfrm>
            <a:prstGeom prst="rect">
              <a:avLst/>
            </a:prstGeom>
            <a:noFill/>
          </p:spPr>
          <p:txBody>
            <a:bodyPr wrap="square" rtlCol="0">
              <a:spAutoFit/>
            </a:bodyPr>
            <a:lstStyle/>
            <a:p>
              <a:r>
                <a:rPr lang="en-US" sz="2200" dirty="0"/>
                <a:t>five-sixths</a:t>
              </a:r>
              <a:endParaRPr lang="en-AU" sz="2200" dirty="0"/>
            </a:p>
          </p:txBody>
        </p:sp>
        <p:sp>
          <p:nvSpPr>
            <p:cNvPr id="33" name="TextBox 32">
              <a:extLst>
                <a:ext uri="{FF2B5EF4-FFF2-40B4-BE49-F238E27FC236}">
                  <a16:creationId xmlns:a16="http://schemas.microsoft.com/office/drawing/2014/main" id="{9ACD332B-18DC-4705-A42A-722E1AFE0824}"/>
                </a:ext>
              </a:extLst>
            </p:cNvPr>
            <p:cNvSpPr txBox="1"/>
            <p:nvPr/>
          </p:nvSpPr>
          <p:spPr>
            <a:xfrm>
              <a:off x="4505898" y="4594250"/>
              <a:ext cx="1296144" cy="430887"/>
            </a:xfrm>
            <a:prstGeom prst="rect">
              <a:avLst/>
            </a:prstGeom>
            <a:noFill/>
          </p:spPr>
          <p:txBody>
            <a:bodyPr wrap="square" rtlCol="0">
              <a:spAutoFit/>
            </a:bodyPr>
            <a:lstStyle/>
            <a:p>
              <a:r>
                <a:rPr lang="en-US" sz="2200" dirty="0"/>
                <a:t>one-half</a:t>
              </a:r>
              <a:endParaRPr lang="en-AU" sz="2200" dirty="0"/>
            </a:p>
          </p:txBody>
        </p:sp>
        <p:grpSp>
          <p:nvGrpSpPr>
            <p:cNvPr id="13" name="Group 12">
              <a:extLst>
                <a:ext uri="{FF2B5EF4-FFF2-40B4-BE49-F238E27FC236}">
                  <a16:creationId xmlns:a16="http://schemas.microsoft.com/office/drawing/2014/main" id="{358E8958-F8BF-41A6-A75A-120277795B5F}"/>
                </a:ext>
              </a:extLst>
            </p:cNvPr>
            <p:cNvGrpSpPr/>
            <p:nvPr/>
          </p:nvGrpSpPr>
          <p:grpSpPr>
            <a:xfrm>
              <a:off x="411746" y="3097916"/>
              <a:ext cx="3016119" cy="1973075"/>
              <a:chOff x="411746" y="3097916"/>
              <a:chExt cx="3016119" cy="1973075"/>
            </a:xfrm>
          </p:grpSpPr>
          <p:pic>
            <p:nvPicPr>
              <p:cNvPr id="7" name="Picture 6">
                <a:extLst>
                  <a:ext uri="{FF2B5EF4-FFF2-40B4-BE49-F238E27FC236}">
                    <a16:creationId xmlns:a16="http://schemas.microsoft.com/office/drawing/2014/main" id="{122BCF15-6E1C-44BC-B517-056E28429019}"/>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11746" y="3097916"/>
                <a:ext cx="3016119" cy="593848"/>
              </a:xfrm>
              <a:prstGeom prst="rect">
                <a:avLst/>
              </a:prstGeom>
            </p:spPr>
          </p:pic>
          <p:pic>
            <p:nvPicPr>
              <p:cNvPr id="10" name="Picture 9">
                <a:extLst>
                  <a:ext uri="{FF2B5EF4-FFF2-40B4-BE49-F238E27FC236}">
                    <a16:creationId xmlns:a16="http://schemas.microsoft.com/office/drawing/2014/main" id="{F3D30A09-7263-452C-BD28-037328D09FA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11746" y="4482024"/>
                <a:ext cx="1568840" cy="588967"/>
              </a:xfrm>
              <a:prstGeom prst="rect">
                <a:avLst/>
              </a:prstGeom>
            </p:spPr>
          </p:pic>
        </p:grpSp>
      </p:grpSp>
      <p:pic>
        <p:nvPicPr>
          <p:cNvPr id="4" name="Picture 3">
            <a:extLst>
              <a:ext uri="{FF2B5EF4-FFF2-40B4-BE49-F238E27FC236}">
                <a16:creationId xmlns:a16="http://schemas.microsoft.com/office/drawing/2014/main" id="{2B85EC75-FEC2-4CBC-A779-355E935F26A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11746" y="3330151"/>
            <a:ext cx="2553924" cy="594179"/>
          </a:xfrm>
          <a:prstGeom prst="rect">
            <a:avLst/>
          </a:prstGeom>
        </p:spPr>
      </p:pic>
    </p:spTree>
    <p:custDataLst>
      <p:tags r:id="rId1"/>
    </p:custDataLst>
    <p:extLst>
      <p:ext uri="{BB962C8B-B14F-4D97-AF65-F5344CB8AC3E}">
        <p14:creationId xmlns:p14="http://schemas.microsoft.com/office/powerpoint/2010/main" val="1030074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6114B-9187-4DAF-94BE-AB243D6D5513}"/>
              </a:ext>
            </a:extLst>
          </p:cNvPr>
          <p:cNvSpPr>
            <a:spLocks noGrp="1"/>
          </p:cNvSpPr>
          <p:nvPr>
            <p:ph type="title"/>
          </p:nvPr>
        </p:nvSpPr>
        <p:spPr/>
        <p:txBody>
          <a:bodyPr/>
          <a:lstStyle/>
          <a:p>
            <a:r>
              <a:rPr lang="en-US" dirty="0"/>
              <a:t>Key concept 4</a:t>
            </a:r>
            <a:endParaRPr lang="en-AU" dirty="0"/>
          </a:p>
        </p:txBody>
      </p:sp>
      <p:sp>
        <p:nvSpPr>
          <p:cNvPr id="3" name="Content Placeholder 2">
            <a:extLst>
              <a:ext uri="{FF2B5EF4-FFF2-40B4-BE49-F238E27FC236}">
                <a16:creationId xmlns:a16="http://schemas.microsoft.com/office/drawing/2014/main" id="{021FD954-8DD8-4D35-B45F-7DAA2F4B656F}"/>
              </a:ext>
            </a:extLst>
          </p:cNvPr>
          <p:cNvSpPr>
            <a:spLocks noGrp="1"/>
          </p:cNvSpPr>
          <p:nvPr>
            <p:ph idx="1"/>
          </p:nvPr>
        </p:nvSpPr>
        <p:spPr>
          <a:xfrm>
            <a:off x="2375756" y="2312876"/>
            <a:ext cx="4392488" cy="2232248"/>
          </a:xfrm>
          <a:solidFill>
            <a:srgbClr val="C8DDF2"/>
          </a:solidFill>
          <a:ln w="28575">
            <a:solidFill>
              <a:srgbClr val="91BCE4"/>
            </a:solidFill>
          </a:ln>
        </p:spPr>
        <p:txBody>
          <a:bodyPr anchor="ctr"/>
          <a:lstStyle/>
          <a:p>
            <a:pPr marL="180000" indent="0" algn="ctr">
              <a:spcBef>
                <a:spcPts val="600"/>
              </a:spcBef>
            </a:pPr>
            <a:r>
              <a:rPr lang="en-AU" sz="2200" dirty="0"/>
              <a:t>Fraction words and </a:t>
            </a:r>
            <a:br>
              <a:rPr lang="en-AU" sz="2200" dirty="0"/>
            </a:br>
            <a:r>
              <a:rPr lang="en-AU" sz="2200" dirty="0"/>
              <a:t>symbols describe the </a:t>
            </a:r>
            <a:br>
              <a:rPr lang="en-AU" sz="2200" dirty="0"/>
            </a:br>
            <a:r>
              <a:rPr lang="en-AU" sz="2200" dirty="0"/>
              <a:t>relationship between the </a:t>
            </a:r>
            <a:br>
              <a:rPr lang="en-AU" sz="2200" dirty="0"/>
            </a:br>
            <a:r>
              <a:rPr lang="en-AU" sz="2200" dirty="0"/>
              <a:t>part/s and the whole</a:t>
            </a:r>
            <a:r>
              <a:rPr lang="en-US" sz="2200" dirty="0"/>
              <a:t>.</a:t>
            </a:r>
            <a:endParaRPr lang="en-AU" sz="2200" dirty="0"/>
          </a:p>
        </p:txBody>
      </p:sp>
    </p:spTree>
    <p:extLst>
      <p:ext uri="{BB962C8B-B14F-4D97-AF65-F5344CB8AC3E}">
        <p14:creationId xmlns:p14="http://schemas.microsoft.com/office/powerpoint/2010/main" val="3152124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Before you begin</a:t>
            </a:r>
          </a:p>
        </p:txBody>
      </p:sp>
      <p:sp>
        <p:nvSpPr>
          <p:cNvPr id="3" name="Content Placeholder 2"/>
          <p:cNvSpPr>
            <a:spLocks noGrp="1"/>
          </p:cNvSpPr>
          <p:nvPr>
            <p:ph idx="1"/>
          </p:nvPr>
        </p:nvSpPr>
        <p:spPr>
          <a:xfrm>
            <a:off x="323850" y="1130416"/>
            <a:ext cx="5328270" cy="2586616"/>
          </a:xfrm>
        </p:spPr>
        <p:txBody>
          <a:bodyPr/>
          <a:lstStyle/>
          <a:p>
            <a:pPr marL="457200" indent="-457200">
              <a:lnSpc>
                <a:spcPct val="110000"/>
              </a:lnSpc>
              <a:spcBef>
                <a:spcPts val="2000"/>
              </a:spcBef>
              <a:spcAft>
                <a:spcPts val="600"/>
              </a:spcAft>
              <a:buFont typeface="Arial" panose="020B0604020202020204" pitchFamily="34" charset="0"/>
              <a:buChar char="•"/>
            </a:pPr>
            <a:r>
              <a:rPr lang="en-AU" sz="2200" dirty="0"/>
              <a:t>Access your version of the </a:t>
            </a:r>
            <a:br>
              <a:rPr lang="en-AU" sz="2200" dirty="0"/>
            </a:br>
            <a:r>
              <a:rPr lang="en-AU" sz="2200" dirty="0"/>
              <a:t>table </a:t>
            </a:r>
            <a:r>
              <a:rPr lang="en-AU" sz="2200" i="1" dirty="0"/>
              <a:t>Mathematical representations </a:t>
            </a:r>
            <a:br>
              <a:rPr lang="en-AU" sz="2200" i="1" dirty="0"/>
            </a:br>
            <a:r>
              <a:rPr lang="en-AU" sz="2200" i="1" dirty="0"/>
              <a:t>used for fractional thinking</a:t>
            </a:r>
            <a:r>
              <a:rPr lang="en-AU" sz="2200" dirty="0"/>
              <a:t> from Unit 1 and continue to add ideas for representing fractions as you work through this unit.</a:t>
            </a:r>
          </a:p>
        </p:txBody>
      </p:sp>
      <p:pic>
        <p:nvPicPr>
          <p:cNvPr id="5" name="Picture 4">
            <a:extLst>
              <a:ext uri="{FF2B5EF4-FFF2-40B4-BE49-F238E27FC236}">
                <a16:creationId xmlns:a16="http://schemas.microsoft.com/office/drawing/2014/main" id="{D2D9EF3F-243E-476E-B86D-E22FE22679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47039" y="3717032"/>
            <a:ext cx="1730819" cy="2448272"/>
          </a:xfrm>
          <a:prstGeom prst="rect">
            <a:avLst/>
          </a:prstGeom>
          <a:ln>
            <a:solidFill>
              <a:schemeClr val="bg2"/>
            </a:solidFill>
          </a:ln>
          <a:effectLst>
            <a:outerShdw blurRad="50800" dist="38100" dir="2700000" algn="tl" rotWithShape="0">
              <a:schemeClr val="bg2">
                <a:alpha val="40000"/>
              </a:schemeClr>
            </a:outerShdw>
          </a:effectLst>
        </p:spPr>
      </p:pic>
      <p:sp>
        <p:nvSpPr>
          <p:cNvPr id="6" name="Content Placeholder 2">
            <a:extLst>
              <a:ext uri="{FF2B5EF4-FFF2-40B4-BE49-F238E27FC236}">
                <a16:creationId xmlns:a16="http://schemas.microsoft.com/office/drawing/2014/main" id="{359EFCF5-7E28-4F88-9AC7-240A809D1905}"/>
              </a:ext>
            </a:extLst>
          </p:cNvPr>
          <p:cNvSpPr txBox="1">
            <a:spLocks/>
          </p:cNvSpPr>
          <p:nvPr/>
        </p:nvSpPr>
        <p:spPr bwMode="auto">
          <a:xfrm>
            <a:off x="323528" y="3697887"/>
            <a:ext cx="5328592" cy="2251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2"/>
                </a:solidFill>
                <a:latin typeface="+mn-lt"/>
                <a:ea typeface="+mn-ea"/>
                <a:cs typeface="+mn-cs"/>
              </a:defRPr>
            </a:lvl1pPr>
            <a:lvl2pPr marL="360000" marR="0" indent="-360000" algn="l" defTabSz="914400" rtl="0" eaLnBrk="0" fontAlgn="base" latinLnBrk="0" hangingPunct="0">
              <a:lnSpc>
                <a:spcPct val="100000"/>
              </a:lnSpc>
              <a:spcBef>
                <a:spcPct val="20000"/>
              </a:spcBef>
              <a:spcAft>
                <a:spcPct val="0"/>
              </a:spcAft>
              <a:buClrTx/>
              <a:buSzTx/>
              <a:buFontTx/>
              <a:buChar char="•"/>
              <a:tabLst/>
              <a:defRPr sz="2800">
                <a:solidFill>
                  <a:schemeClr val="tx2"/>
                </a:solidFill>
                <a:latin typeface="+mn-lt"/>
              </a:defRPr>
            </a:lvl2pPr>
            <a:lvl3pPr marL="792000" indent="-396000" algn="l" rtl="0" eaLnBrk="0" fontAlgn="base" hangingPunct="0">
              <a:spcBef>
                <a:spcPct val="20000"/>
              </a:spcBef>
              <a:spcAft>
                <a:spcPct val="0"/>
              </a:spcAft>
              <a:buFont typeface="Arial" charset="0"/>
              <a:buChar char="–"/>
              <a:defRPr sz="2800">
                <a:solidFill>
                  <a:schemeClr val="tx2"/>
                </a:solidFill>
                <a:latin typeface="+mn-lt"/>
              </a:defRPr>
            </a:lvl3pPr>
            <a:lvl4pPr marL="1080000" indent="0" algn="l" rtl="0" eaLnBrk="0" fontAlgn="base" hangingPunct="0">
              <a:spcBef>
                <a:spcPct val="20000"/>
              </a:spcBef>
              <a:spcAft>
                <a:spcPct val="0"/>
              </a:spcAft>
              <a:buFontTx/>
              <a:buNone/>
              <a:defRPr sz="2800">
                <a:solidFill>
                  <a:schemeClr val="tx2"/>
                </a:solidFill>
                <a:latin typeface="+mn-lt"/>
              </a:defRPr>
            </a:lvl4pPr>
            <a:lvl5pPr marL="1800000" indent="-228600" algn="l" rtl="0" eaLnBrk="0" fontAlgn="base" hangingPunct="0">
              <a:spcBef>
                <a:spcPct val="20000"/>
              </a:spcBef>
              <a:spcAft>
                <a:spcPct val="0"/>
              </a:spcAft>
              <a:buChar char="»"/>
              <a:defRPr>
                <a:solidFill>
                  <a:schemeClr val="tx2"/>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457200" indent="-457200">
              <a:lnSpc>
                <a:spcPct val="110000"/>
              </a:lnSpc>
              <a:spcBef>
                <a:spcPts val="2000"/>
              </a:spcBef>
              <a:spcAft>
                <a:spcPts val="600"/>
              </a:spcAft>
              <a:buFont typeface="Arial" panose="020B0604020202020204" pitchFamily="34" charset="0"/>
              <a:buChar char="•"/>
            </a:pPr>
            <a:r>
              <a:rPr lang="en-AU" sz="2200" kern="0" dirty="0"/>
              <a:t>Open and save a copy of </a:t>
            </a:r>
            <a:br>
              <a:rPr lang="en-AU" sz="2200" kern="0" dirty="0"/>
            </a:br>
            <a:r>
              <a:rPr lang="en-AU" sz="2200" i="1" kern="0" dirty="0">
                <a:hlinkClick r:id="rId5"/>
              </a:rPr>
              <a:t>Key concepts underpinning </a:t>
            </a:r>
            <a:br>
              <a:rPr lang="en-AU" sz="2200" i="1" kern="0" dirty="0">
                <a:hlinkClick r:id="rId5"/>
              </a:rPr>
            </a:br>
            <a:r>
              <a:rPr lang="en-AU" sz="2200" i="1" kern="0" dirty="0">
                <a:hlinkClick r:id="rId5"/>
              </a:rPr>
              <a:t>fractional thinking</a:t>
            </a:r>
            <a:r>
              <a:rPr lang="en-AU" sz="2200" i="1" kern="0" dirty="0"/>
              <a:t>.</a:t>
            </a:r>
            <a:br>
              <a:rPr lang="en-AU" sz="2200" b="1" i="1" kern="0" dirty="0">
                <a:latin typeface="Arial" panose="020B0604020202020204" pitchFamily="34" charset="0"/>
                <a:ea typeface="SimHei" panose="020B0503020204020204" pitchFamily="49" charset="-122"/>
                <a:cs typeface="Times New Roman" panose="02020603050405020304" pitchFamily="18" charset="0"/>
              </a:rPr>
            </a:br>
            <a:r>
              <a:rPr lang="en-US" sz="2200" kern="0" dirty="0"/>
              <a:t>Use this document to record </a:t>
            </a:r>
            <a:br>
              <a:rPr lang="en-US" sz="2200" kern="0" dirty="0"/>
            </a:br>
            <a:r>
              <a:rPr lang="en-US" sz="2200" kern="0" dirty="0"/>
              <a:t>learnings from this unit.</a:t>
            </a:r>
            <a:endParaRPr lang="en-AU" sz="2200" kern="0" dirty="0"/>
          </a:p>
        </p:txBody>
      </p:sp>
      <p:pic>
        <p:nvPicPr>
          <p:cNvPr id="7" name="Picture 6">
            <a:extLst>
              <a:ext uri="{FF2B5EF4-FFF2-40B4-BE49-F238E27FC236}">
                <a16:creationId xmlns:a16="http://schemas.microsoft.com/office/drawing/2014/main" id="{877C1349-5A27-4868-8BCA-16B1C045926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76293" y="1622010"/>
            <a:ext cx="2147671" cy="1518958"/>
          </a:xfrm>
          <a:prstGeom prst="rect">
            <a:avLst/>
          </a:prstGeom>
          <a:ln>
            <a:solidFill>
              <a:schemeClr val="bg2"/>
            </a:solidFill>
          </a:ln>
          <a:effectLst>
            <a:outerShdw blurRad="50800" dist="38100" dir="2700000" algn="tl" rotWithShape="0">
              <a:schemeClr val="bg2">
                <a:alpha val="40000"/>
              </a:schemeClr>
            </a:outerShdw>
          </a:effectLst>
        </p:spPr>
      </p:pic>
      <p:pic>
        <p:nvPicPr>
          <p:cNvPr id="8" name="Picture 7">
            <a:extLst>
              <a:ext uri="{FF2B5EF4-FFF2-40B4-BE49-F238E27FC236}">
                <a16:creationId xmlns:a16="http://schemas.microsoft.com/office/drawing/2014/main" id="{C9068450-72A6-4841-86F2-122DADD5130A}"/>
              </a:ext>
            </a:extLst>
          </p:cNvPr>
          <p:cNvPicPr>
            <a:picLocks noChangeAspect="1"/>
          </p:cNvPicPr>
          <p:nvPr/>
        </p:nvPicPr>
        <p:blipFill>
          <a:blip r:embed="rId7"/>
          <a:stretch>
            <a:fillRect/>
          </a:stretch>
        </p:blipFill>
        <p:spPr>
          <a:xfrm>
            <a:off x="7308304" y="152651"/>
            <a:ext cx="1249788" cy="1231499"/>
          </a:xfrm>
          <a:prstGeom prst="rect">
            <a:avLst/>
          </a:prstGeom>
        </p:spPr>
      </p:pic>
    </p:spTree>
    <p:custDataLst>
      <p:tags r:id="rId1"/>
    </p:custDataLst>
    <p:extLst>
      <p:ext uri="{BB962C8B-B14F-4D97-AF65-F5344CB8AC3E}">
        <p14:creationId xmlns:p14="http://schemas.microsoft.com/office/powerpoint/2010/main" val="40607509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847253"/>
            <a:ext cx="8424614" cy="5606083"/>
          </a:xfrm>
        </p:spPr>
        <p:txBody>
          <a:bodyPr/>
          <a:lstStyle/>
          <a:p>
            <a:r>
              <a:rPr lang="en-AU" b="1" dirty="0">
                <a:solidFill>
                  <a:schemeClr val="bg1">
                    <a:lumMod val="50000"/>
                  </a:schemeClr>
                </a:solidFill>
              </a:rPr>
              <a:t>Words before symbols</a:t>
            </a:r>
          </a:p>
          <a:p>
            <a:pPr marL="0" indent="0"/>
            <a:endParaRPr lang="en-AU" sz="800" dirty="0"/>
          </a:p>
          <a:p>
            <a:pPr marL="0" indent="0"/>
            <a:r>
              <a:rPr lang="en-AU" sz="2200" dirty="0"/>
              <a:t>Initially, emphasise the meaning of fraction words rather than the symbolic form. </a:t>
            </a:r>
          </a:p>
          <a:p>
            <a:pPr marL="0" indent="0"/>
            <a:r>
              <a:rPr lang="en-AU" sz="2200" dirty="0"/>
              <a:t>For example, when working with physical representations of sixths, students should be able to say:</a:t>
            </a:r>
          </a:p>
          <a:p>
            <a:pPr marL="0" indent="0"/>
            <a:endParaRPr lang="en-AU" sz="1050" dirty="0"/>
          </a:p>
          <a:p>
            <a:pPr marL="534988" indent="0"/>
            <a:r>
              <a:rPr lang="en-AU" sz="2200" i="1" dirty="0"/>
              <a:t>The whole is divided into six equal parts, and each part is    one­-sixth.</a:t>
            </a:r>
          </a:p>
          <a:p>
            <a:pPr marL="0" indent="0"/>
            <a:endParaRPr lang="en-AU" sz="1050" dirty="0"/>
          </a:p>
          <a:p>
            <a:pPr marL="0" indent="0"/>
            <a:r>
              <a:rPr lang="en-AU" sz="2200" dirty="0"/>
              <a:t>Gradually, students will develop the more complete idea that:</a:t>
            </a:r>
          </a:p>
          <a:p>
            <a:pPr marL="0" indent="0"/>
            <a:endParaRPr lang="en-AU" sz="1050" dirty="0"/>
          </a:p>
          <a:p>
            <a:pPr marL="534988" indent="0"/>
            <a:r>
              <a:rPr lang="en-AU" sz="2200" i="1" dirty="0"/>
              <a:t>One-sixth is one of six equal parts of the whole. </a:t>
            </a:r>
          </a:p>
          <a:p>
            <a:pPr indent="0">
              <a:spcBef>
                <a:spcPts val="2400"/>
              </a:spcBef>
            </a:pPr>
            <a:r>
              <a:rPr lang="en-AU" sz="900" b="1" kern="1200" dirty="0">
                <a:solidFill>
                  <a:schemeClr val="tx1"/>
                </a:solidFill>
                <a:latin typeface="Arial" charset="0"/>
              </a:rPr>
              <a:t>(WA Dept of Education 2013, </a:t>
            </a:r>
            <a:r>
              <a:rPr lang="en-AU" sz="900" b="1" i="1" kern="1200" dirty="0">
                <a:solidFill>
                  <a:schemeClr val="tx1"/>
                </a:solidFill>
                <a:latin typeface="Arial" charset="0"/>
              </a:rPr>
              <a:t>First Steps in Mathematics: Number — Book 1</a:t>
            </a:r>
            <a:r>
              <a:rPr lang="en-AU" sz="900" b="1" kern="1200" dirty="0">
                <a:solidFill>
                  <a:schemeClr val="tx1"/>
                </a:solidFill>
                <a:latin typeface="Arial" charset="0"/>
              </a:rPr>
              <a:t>, p.117)</a:t>
            </a:r>
          </a:p>
          <a:p>
            <a:pPr marL="534988" indent="0"/>
            <a:endParaRPr lang="en-AU" sz="2400" i="1" dirty="0"/>
          </a:p>
        </p:txBody>
      </p:sp>
      <p:sp>
        <p:nvSpPr>
          <p:cNvPr id="5" name="Title 4">
            <a:extLst>
              <a:ext uri="{FF2B5EF4-FFF2-40B4-BE49-F238E27FC236}">
                <a16:creationId xmlns:a16="http://schemas.microsoft.com/office/drawing/2014/main" id="{77D1D6E8-82FA-434D-8238-93846CCD61C4}"/>
              </a:ext>
            </a:extLst>
          </p:cNvPr>
          <p:cNvSpPr txBox="1">
            <a:spLocks/>
          </p:cNvSpPr>
          <p:nvPr/>
        </p:nvSpPr>
        <p:spPr bwMode="auto">
          <a:xfrm>
            <a:off x="323850" y="260350"/>
            <a:ext cx="849630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r>
              <a:rPr lang="en-US" kern="0" dirty="0"/>
              <a:t>Verbal representations</a:t>
            </a:r>
          </a:p>
        </p:txBody>
      </p:sp>
    </p:spTree>
    <p:custDataLst>
      <p:tags r:id="rId1"/>
    </p:custDataLst>
    <p:extLst>
      <p:ext uri="{BB962C8B-B14F-4D97-AF65-F5344CB8AC3E}">
        <p14:creationId xmlns:p14="http://schemas.microsoft.com/office/powerpoint/2010/main" val="323794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828270" y="3769876"/>
            <a:ext cx="2962687" cy="523220"/>
          </a:xfrm>
          <a:prstGeom prst="rect">
            <a:avLst/>
          </a:prstGeom>
          <a:noFill/>
        </p:spPr>
        <p:txBody>
          <a:bodyPr wrap="square" rtlCol="0">
            <a:spAutoFit/>
          </a:bodyPr>
          <a:lstStyle/>
          <a:p>
            <a:pPr marL="534988" indent="-534988">
              <a:spcBef>
                <a:spcPts val="0"/>
              </a:spcBef>
              <a:spcAft>
                <a:spcPts val="600"/>
              </a:spcAft>
              <a:buFont typeface="Wingdings" pitchFamily="2" charset="2"/>
              <a:buChar char=""/>
            </a:pPr>
            <a:r>
              <a:rPr lang="en-AU" sz="2800" b="1" dirty="0"/>
              <a:t>out of</a:t>
            </a:r>
          </a:p>
        </p:txBody>
      </p:sp>
      <p:sp>
        <p:nvSpPr>
          <p:cNvPr id="2" name="Title 1"/>
          <p:cNvSpPr>
            <a:spLocks noGrp="1"/>
          </p:cNvSpPr>
          <p:nvPr>
            <p:ph type="title"/>
          </p:nvPr>
        </p:nvSpPr>
        <p:spPr>
          <a:xfrm>
            <a:off x="323850" y="260350"/>
            <a:ext cx="5611366" cy="439738"/>
          </a:xfrm>
        </p:spPr>
        <p:txBody>
          <a:bodyPr/>
          <a:lstStyle/>
          <a:p>
            <a:r>
              <a:rPr lang="en-AU" dirty="0"/>
              <a:t>Symbolic representations</a:t>
            </a:r>
            <a:endParaRPr lang="en-AU" i="1" dirty="0">
              <a:solidFill>
                <a:srgbClr val="FF0000"/>
              </a:solidFill>
            </a:endParaRPr>
          </a:p>
        </p:txBody>
      </p:sp>
      <p:sp>
        <p:nvSpPr>
          <p:cNvPr id="3" name="Content Placeholder 2"/>
          <p:cNvSpPr>
            <a:spLocks noGrp="1"/>
          </p:cNvSpPr>
          <p:nvPr>
            <p:ph idx="1"/>
          </p:nvPr>
        </p:nvSpPr>
        <p:spPr>
          <a:xfrm>
            <a:off x="323850" y="980728"/>
            <a:ext cx="8712646" cy="5199410"/>
          </a:xfrm>
        </p:spPr>
        <p:txBody>
          <a:bodyPr/>
          <a:lstStyle/>
          <a:p>
            <a:pPr marL="0" indent="0"/>
            <a:r>
              <a:rPr lang="en-AU" b="1" dirty="0">
                <a:solidFill>
                  <a:schemeClr val="bg1">
                    <a:lumMod val="50000"/>
                  </a:schemeClr>
                </a:solidFill>
              </a:rPr>
              <a:t>Parts of the fraction symbol</a:t>
            </a:r>
          </a:p>
          <a:p>
            <a:pPr marL="0" indent="0"/>
            <a:r>
              <a:rPr lang="en-AU" sz="2200" dirty="0"/>
              <a:t>The </a:t>
            </a:r>
            <a:r>
              <a:rPr lang="en-AU" sz="2200" b="1" dirty="0"/>
              <a:t>denominator</a:t>
            </a:r>
            <a:r>
              <a:rPr lang="en-AU" sz="2200" dirty="0"/>
              <a:t> tells us how many equal parts the whole has been divided into.</a:t>
            </a:r>
          </a:p>
          <a:p>
            <a:pPr marL="0" indent="0"/>
            <a:endParaRPr lang="en-AU" sz="2200" dirty="0"/>
          </a:p>
          <a:p>
            <a:pPr marL="0" indent="0"/>
            <a:r>
              <a:rPr lang="en-AU" sz="2200" dirty="0"/>
              <a:t>The </a:t>
            </a:r>
            <a:r>
              <a:rPr lang="en-AU" sz="2200" b="1" dirty="0"/>
              <a:t>numerator</a:t>
            </a:r>
            <a:r>
              <a:rPr lang="en-AU" sz="2200" dirty="0"/>
              <a:t> tells us how many parts have been chosen.</a:t>
            </a:r>
          </a:p>
          <a:p>
            <a:pPr marL="457200" indent="-457200">
              <a:buFont typeface="Arial" pitchFamily="34" charset="0"/>
              <a:buChar char="•"/>
            </a:pPr>
            <a:endParaRPr lang="en-AU" dirty="0"/>
          </a:p>
          <a:p>
            <a:pPr marL="0" indent="0"/>
            <a:endParaRPr lang="en-AU" dirty="0"/>
          </a:p>
          <a:p>
            <a:pPr marL="0" indent="0"/>
            <a:endParaRPr lang="en-AU" dirty="0"/>
          </a:p>
          <a:p>
            <a:pPr marL="0" indent="0"/>
            <a:endParaRPr lang="en-AU" sz="4000" dirty="0"/>
          </a:p>
        </p:txBody>
      </p:sp>
      <p:sp>
        <p:nvSpPr>
          <p:cNvPr id="22" name="TextBox 21"/>
          <p:cNvSpPr txBox="1"/>
          <p:nvPr/>
        </p:nvSpPr>
        <p:spPr>
          <a:xfrm>
            <a:off x="1825337" y="4345940"/>
            <a:ext cx="2962687" cy="523220"/>
          </a:xfrm>
          <a:prstGeom prst="rect">
            <a:avLst/>
          </a:prstGeom>
          <a:noFill/>
        </p:spPr>
        <p:txBody>
          <a:bodyPr wrap="square" rtlCol="0">
            <a:spAutoFit/>
          </a:bodyPr>
          <a:lstStyle/>
          <a:p>
            <a:pPr marL="534988" indent="-534988">
              <a:spcBef>
                <a:spcPts val="0"/>
              </a:spcBef>
              <a:spcAft>
                <a:spcPts val="600"/>
              </a:spcAft>
              <a:buFont typeface="Wingdings" pitchFamily="2" charset="2"/>
              <a:buChar char=""/>
            </a:pPr>
            <a:r>
              <a:rPr lang="en-AU" sz="2800" b="1" dirty="0">
                <a:solidFill>
                  <a:srgbClr val="5A9AD7"/>
                </a:solidFill>
              </a:rPr>
              <a:t>denominator</a:t>
            </a:r>
          </a:p>
        </p:txBody>
      </p:sp>
      <p:grpSp>
        <p:nvGrpSpPr>
          <p:cNvPr id="7" name="Group 6"/>
          <p:cNvGrpSpPr/>
          <p:nvPr/>
        </p:nvGrpSpPr>
        <p:grpSpPr>
          <a:xfrm>
            <a:off x="5521056" y="3262945"/>
            <a:ext cx="2021160" cy="1433031"/>
            <a:chOff x="5053061" y="3941052"/>
            <a:chExt cx="2327251" cy="1720196"/>
          </a:xfrm>
        </p:grpSpPr>
        <p:sp>
          <p:nvSpPr>
            <p:cNvPr id="5" name="Oval 4"/>
            <p:cNvSpPr/>
            <p:nvPr/>
          </p:nvSpPr>
          <p:spPr bwMode="auto">
            <a:xfrm>
              <a:off x="5053061" y="4476973"/>
              <a:ext cx="576064" cy="432048"/>
            </a:xfrm>
            <a:prstGeom prst="ellipse">
              <a:avLst/>
            </a:prstGeom>
            <a:solidFill>
              <a:srgbClr val="5A9AD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0" name="Oval 9"/>
            <p:cNvSpPr/>
            <p:nvPr/>
          </p:nvSpPr>
          <p:spPr bwMode="auto">
            <a:xfrm>
              <a:off x="5359152" y="3953185"/>
              <a:ext cx="576064" cy="432048"/>
            </a:xfrm>
            <a:prstGeom prst="ellipse">
              <a:avLst/>
            </a:prstGeom>
            <a:solidFill>
              <a:srgbClr val="5A9AD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1" name="Oval 10"/>
            <p:cNvSpPr/>
            <p:nvPr/>
          </p:nvSpPr>
          <p:spPr bwMode="auto">
            <a:xfrm>
              <a:off x="6804248" y="4228217"/>
              <a:ext cx="576064" cy="432048"/>
            </a:xfrm>
            <a:prstGeom prst="ellipse">
              <a:avLst/>
            </a:prstGeom>
            <a:solidFill>
              <a:srgbClr val="5A9AD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2" name="Oval 11"/>
            <p:cNvSpPr/>
            <p:nvPr/>
          </p:nvSpPr>
          <p:spPr bwMode="auto">
            <a:xfrm>
              <a:off x="6070848" y="3941052"/>
              <a:ext cx="576064" cy="432048"/>
            </a:xfrm>
            <a:prstGeom prst="ellipse">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3" name="Oval 12"/>
            <p:cNvSpPr/>
            <p:nvPr/>
          </p:nvSpPr>
          <p:spPr bwMode="auto">
            <a:xfrm>
              <a:off x="5782816" y="4495288"/>
              <a:ext cx="576064" cy="432048"/>
            </a:xfrm>
            <a:prstGeom prst="ellipse">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5" name="Oval 14"/>
            <p:cNvSpPr/>
            <p:nvPr/>
          </p:nvSpPr>
          <p:spPr bwMode="auto">
            <a:xfrm>
              <a:off x="6450299" y="4711312"/>
              <a:ext cx="576064" cy="432048"/>
            </a:xfrm>
            <a:prstGeom prst="ellipse">
              <a:avLst/>
            </a:prstGeom>
            <a:solidFill>
              <a:srgbClr val="5A9AD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6" name="Oval 15"/>
            <p:cNvSpPr/>
            <p:nvPr/>
          </p:nvSpPr>
          <p:spPr bwMode="auto">
            <a:xfrm>
              <a:off x="6115079" y="5229200"/>
              <a:ext cx="576064" cy="432048"/>
            </a:xfrm>
            <a:prstGeom prst="ellipse">
              <a:avLst/>
            </a:prstGeom>
            <a:solidFill>
              <a:srgbClr val="5A9AD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7" name="Oval 16"/>
            <p:cNvSpPr/>
            <p:nvPr/>
          </p:nvSpPr>
          <p:spPr bwMode="auto">
            <a:xfrm>
              <a:off x="5478016" y="5091647"/>
              <a:ext cx="576064" cy="432048"/>
            </a:xfrm>
            <a:prstGeom prst="ellipse">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grpSp>
      <mc:AlternateContent xmlns:mc="http://schemas.openxmlformats.org/markup-compatibility/2006" xmlns:a14="http://schemas.microsoft.com/office/drawing/2010/main">
        <mc:Choice Requires="a14">
          <p:sp>
            <p:nvSpPr>
              <p:cNvPr id="6" name="TextBox 5"/>
              <p:cNvSpPr txBox="1"/>
              <p:nvPr/>
            </p:nvSpPr>
            <p:spPr>
              <a:xfrm>
                <a:off x="888190" y="4077072"/>
                <a:ext cx="756084" cy="923330"/>
              </a:xfrm>
              <a:prstGeom prst="rect">
                <a:avLst/>
              </a:prstGeom>
              <a:noFill/>
            </p:spPr>
            <p:txBody>
              <a:bodyPr wrap="square" rtlCol="0">
                <a:spAutoFit/>
              </a:bodyPr>
              <a:lstStyle/>
              <a:p>
                <a:pPr marL="0" indent="0"/>
                <a14:m>
                  <m:oMathPara xmlns:m="http://schemas.openxmlformats.org/officeDocument/2006/math">
                    <m:oMathParaPr>
                      <m:jc m:val="centerGroup"/>
                    </m:oMathParaPr>
                    <m:oMath xmlns:m="http://schemas.openxmlformats.org/officeDocument/2006/math">
                      <m:r>
                        <a:rPr lang="en-AU" sz="5400" b="0" i="1">
                          <a:latin typeface="Cambria Math"/>
                        </a:rPr>
                        <m:t>8</m:t>
                      </m:r>
                    </m:oMath>
                  </m:oMathPara>
                </a14:m>
                <a:endParaRPr lang="en-AU" sz="5400" dirty="0"/>
              </a:p>
            </p:txBody>
          </p:sp>
        </mc:Choice>
        <mc:Fallback xmlns="">
          <p:sp>
            <p:nvSpPr>
              <p:cNvPr id="6" name="TextBox 5"/>
              <p:cNvSpPr txBox="1">
                <a:spLocks noRot="1" noChangeAspect="1" noMove="1" noResize="1" noEditPoints="1" noAdjustHandles="1" noChangeArrowheads="1" noChangeShapeType="1" noTextEdit="1"/>
              </p:cNvSpPr>
              <p:nvPr/>
            </p:nvSpPr>
            <p:spPr>
              <a:xfrm>
                <a:off x="888190" y="4077072"/>
                <a:ext cx="756084" cy="923330"/>
              </a:xfrm>
              <a:prstGeom prst="rect">
                <a:avLst/>
              </a:prstGeom>
              <a:blipFill rotWithShape="1">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899592" y="3501008"/>
                <a:ext cx="586423" cy="1015663"/>
              </a:xfrm>
              <a:prstGeom prst="rect">
                <a:avLst/>
              </a:prstGeom>
              <a:noFill/>
            </p:spPr>
            <p:txBody>
              <a:bodyPr wrap="square" rtlCol="0">
                <a:spAutoFit/>
              </a:bodyPr>
              <a:lstStyle/>
              <a:p>
                <a:pPr marL="0" indent="0"/>
                <a14:m>
                  <m:oMathPara xmlns:m="http://schemas.openxmlformats.org/officeDocument/2006/math">
                    <m:oMathParaPr>
                      <m:jc m:val="centerGroup"/>
                    </m:oMathParaPr>
                    <m:oMath xmlns:m="http://schemas.openxmlformats.org/officeDocument/2006/math">
                      <m:r>
                        <a:rPr lang="en-AU" sz="6000" b="0" i="1" smtClean="0">
                          <a:latin typeface="Cambria Math"/>
                        </a:rPr>
                        <m:t>−</m:t>
                      </m:r>
                    </m:oMath>
                  </m:oMathPara>
                </a14:m>
                <a:endParaRPr lang="en-AU" sz="6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899592" y="3501008"/>
                <a:ext cx="586423" cy="1015663"/>
              </a:xfrm>
              <a:prstGeom prst="rect">
                <a:avLst/>
              </a:prstGeom>
              <a:blipFill rotWithShape="1">
                <a:blip r:embed="rId5"/>
                <a:stretch>
                  <a:fillRect r="-3125"/>
                </a:stretch>
              </a:blipFill>
            </p:spPr>
            <p:txBody>
              <a:bodyPr/>
              <a:lstStyle/>
              <a:p>
                <a:r>
                  <a:rPr lang="en-AU">
                    <a:noFill/>
                  </a:rPr>
                  <a:t> </a:t>
                </a:r>
              </a:p>
            </p:txBody>
          </p:sp>
        </mc:Fallback>
      </mc:AlternateContent>
      <p:sp>
        <p:nvSpPr>
          <p:cNvPr id="25" name="TextBox 24"/>
          <p:cNvSpPr txBox="1"/>
          <p:nvPr/>
        </p:nvSpPr>
        <p:spPr>
          <a:xfrm>
            <a:off x="1828270" y="3233587"/>
            <a:ext cx="2962687" cy="523220"/>
          </a:xfrm>
          <a:prstGeom prst="rect">
            <a:avLst/>
          </a:prstGeom>
          <a:noFill/>
        </p:spPr>
        <p:txBody>
          <a:bodyPr wrap="square" rtlCol="0">
            <a:spAutoFit/>
          </a:bodyPr>
          <a:lstStyle/>
          <a:p>
            <a:pPr marL="534988" indent="-534988">
              <a:spcBef>
                <a:spcPts val="0"/>
              </a:spcBef>
              <a:spcAft>
                <a:spcPts val="600"/>
              </a:spcAft>
              <a:buFont typeface="Wingdings" pitchFamily="2" charset="2"/>
              <a:buChar char=""/>
            </a:pPr>
            <a:r>
              <a:rPr lang="en-AU" sz="2800" b="1" dirty="0">
                <a:solidFill>
                  <a:srgbClr val="7030A0"/>
                </a:solidFill>
              </a:rPr>
              <a:t>numerator</a:t>
            </a:r>
          </a:p>
        </p:txBody>
      </p:sp>
      <mc:AlternateContent xmlns:mc="http://schemas.openxmlformats.org/markup-compatibility/2006" xmlns:a14="http://schemas.microsoft.com/office/drawing/2010/main">
        <mc:Choice Requires="a14">
          <p:sp>
            <p:nvSpPr>
              <p:cNvPr id="26" name="TextBox 25"/>
              <p:cNvSpPr txBox="1"/>
              <p:nvPr/>
            </p:nvSpPr>
            <p:spPr>
              <a:xfrm>
                <a:off x="973020" y="3140968"/>
                <a:ext cx="586423" cy="923330"/>
              </a:xfrm>
              <a:prstGeom prst="rect">
                <a:avLst/>
              </a:prstGeom>
              <a:noFill/>
            </p:spPr>
            <p:txBody>
              <a:bodyPr wrap="square" rtlCol="0">
                <a:spAutoFit/>
              </a:bodyPr>
              <a:lstStyle/>
              <a:p>
                <a:pPr marL="0" indent="0"/>
                <a14:m>
                  <m:oMathPara xmlns:m="http://schemas.openxmlformats.org/officeDocument/2006/math">
                    <m:oMathParaPr>
                      <m:jc m:val="centerGroup"/>
                    </m:oMathParaPr>
                    <m:oMath xmlns:m="http://schemas.openxmlformats.org/officeDocument/2006/math">
                      <m:r>
                        <a:rPr lang="en-AU" sz="5400" b="0" i="1" smtClean="0">
                          <a:latin typeface="Cambria Math"/>
                        </a:rPr>
                        <m:t>3</m:t>
                      </m:r>
                    </m:oMath>
                  </m:oMathPara>
                </a14:m>
                <a:endParaRPr lang="en-AU" sz="5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973020" y="3140968"/>
                <a:ext cx="586423" cy="923330"/>
              </a:xfrm>
              <a:prstGeom prst="rect">
                <a:avLst/>
              </a:prstGeom>
              <a:blipFill rotWithShape="1">
                <a:blip r:embed="rId6"/>
                <a:stretch>
                  <a:fillRect/>
                </a:stretch>
              </a:blipFill>
            </p:spPr>
            <p:txBody>
              <a:bodyPr/>
              <a:lstStyle/>
              <a:p>
                <a:r>
                  <a:rPr lang="en-AU">
                    <a:noFill/>
                  </a:rPr>
                  <a:t> </a:t>
                </a:r>
              </a:p>
            </p:txBody>
          </p:sp>
        </mc:Fallback>
      </mc:AlternateContent>
      <p:grpSp>
        <p:nvGrpSpPr>
          <p:cNvPr id="9" name="Group 8"/>
          <p:cNvGrpSpPr/>
          <p:nvPr/>
        </p:nvGrpSpPr>
        <p:grpSpPr>
          <a:xfrm>
            <a:off x="5521056" y="3267486"/>
            <a:ext cx="2021160" cy="1385651"/>
            <a:chOff x="7812360" y="3604349"/>
            <a:chExt cx="2327251" cy="1635964"/>
          </a:xfrm>
        </p:grpSpPr>
        <p:sp>
          <p:nvSpPr>
            <p:cNvPr id="29" name="Oval 28"/>
            <p:cNvSpPr/>
            <p:nvPr/>
          </p:nvSpPr>
          <p:spPr bwMode="auto">
            <a:xfrm>
              <a:off x="7812360" y="4128137"/>
              <a:ext cx="576064" cy="432048"/>
            </a:xfrm>
            <a:prstGeom prst="ellipse">
              <a:avLst/>
            </a:prstGeom>
            <a:solidFill>
              <a:srgbClr val="5A9AD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30" name="Oval 29"/>
            <p:cNvSpPr/>
            <p:nvPr/>
          </p:nvSpPr>
          <p:spPr bwMode="auto">
            <a:xfrm>
              <a:off x="8118450" y="3604349"/>
              <a:ext cx="576064" cy="432048"/>
            </a:xfrm>
            <a:prstGeom prst="ellipse">
              <a:avLst/>
            </a:prstGeom>
            <a:solidFill>
              <a:srgbClr val="5A9AD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31" name="Oval 30"/>
            <p:cNvSpPr/>
            <p:nvPr/>
          </p:nvSpPr>
          <p:spPr bwMode="auto">
            <a:xfrm>
              <a:off x="9563547" y="3807282"/>
              <a:ext cx="576064" cy="432048"/>
            </a:xfrm>
            <a:prstGeom prst="ellipse">
              <a:avLst/>
            </a:prstGeom>
            <a:solidFill>
              <a:srgbClr val="5A9AD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34" name="Oval 33"/>
            <p:cNvSpPr/>
            <p:nvPr/>
          </p:nvSpPr>
          <p:spPr bwMode="auto">
            <a:xfrm>
              <a:off x="9209598" y="4290376"/>
              <a:ext cx="576064" cy="432048"/>
            </a:xfrm>
            <a:prstGeom prst="ellipse">
              <a:avLst/>
            </a:prstGeom>
            <a:solidFill>
              <a:srgbClr val="5A9AD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35" name="Oval 34"/>
            <p:cNvSpPr/>
            <p:nvPr/>
          </p:nvSpPr>
          <p:spPr bwMode="auto">
            <a:xfrm>
              <a:off x="8874378" y="4808265"/>
              <a:ext cx="576064" cy="432048"/>
            </a:xfrm>
            <a:prstGeom prst="ellipse">
              <a:avLst/>
            </a:prstGeom>
            <a:solidFill>
              <a:srgbClr val="5A9AD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grpSp>
    </p:spTree>
    <p:custDataLst>
      <p:tags r:id="rId1"/>
    </p:custDataLst>
    <p:extLst>
      <p:ext uri="{BB962C8B-B14F-4D97-AF65-F5344CB8AC3E}">
        <p14:creationId xmlns:p14="http://schemas.microsoft.com/office/powerpoint/2010/main" val="21825615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980728"/>
            <a:ext cx="8712646" cy="5199410"/>
          </a:xfrm>
        </p:spPr>
        <p:txBody>
          <a:bodyPr/>
          <a:lstStyle/>
          <a:p>
            <a:pPr marL="0" indent="0"/>
            <a:r>
              <a:rPr lang="en-AU" b="1" dirty="0">
                <a:solidFill>
                  <a:schemeClr val="bg1">
                    <a:lumMod val="50000"/>
                  </a:schemeClr>
                </a:solidFill>
              </a:rPr>
              <a:t>Parts of the fraction symbol</a:t>
            </a:r>
          </a:p>
          <a:p>
            <a:pPr marL="0" indent="0"/>
            <a:r>
              <a:rPr lang="en-AU" sz="2200" dirty="0"/>
              <a:t>The </a:t>
            </a:r>
            <a:r>
              <a:rPr lang="en-AU" sz="2200" b="1" dirty="0"/>
              <a:t>denominator</a:t>
            </a:r>
            <a:r>
              <a:rPr lang="en-AU" sz="2200" dirty="0"/>
              <a:t> tells us how many equal parts the whole has been divided into.</a:t>
            </a:r>
          </a:p>
          <a:p>
            <a:pPr marL="0" indent="0"/>
            <a:endParaRPr lang="en-AU" sz="2200" dirty="0"/>
          </a:p>
          <a:p>
            <a:pPr marL="0" indent="0"/>
            <a:r>
              <a:rPr lang="en-AU" sz="2200" dirty="0"/>
              <a:t>The </a:t>
            </a:r>
            <a:r>
              <a:rPr lang="en-AU" sz="2200" b="1" dirty="0"/>
              <a:t>numerator</a:t>
            </a:r>
            <a:r>
              <a:rPr lang="en-AU" sz="2200" dirty="0"/>
              <a:t> tells us how many parts have been chosen.</a:t>
            </a:r>
          </a:p>
          <a:p>
            <a:pPr marL="457200" indent="-457200">
              <a:buFont typeface="Arial" pitchFamily="34" charset="0"/>
              <a:buChar char="•"/>
            </a:pPr>
            <a:endParaRPr lang="en-AU" dirty="0"/>
          </a:p>
          <a:p>
            <a:pPr marL="0" indent="0"/>
            <a:endParaRPr lang="en-AU" dirty="0"/>
          </a:p>
          <a:p>
            <a:pPr marL="0" indent="0"/>
            <a:endParaRPr lang="en-AU" dirty="0"/>
          </a:p>
          <a:p>
            <a:pPr marL="0" indent="0"/>
            <a:endParaRPr lang="en-AU" sz="4000" dirty="0"/>
          </a:p>
        </p:txBody>
      </p:sp>
      <p:sp>
        <p:nvSpPr>
          <p:cNvPr id="24" name="TextBox 23"/>
          <p:cNvSpPr txBox="1"/>
          <p:nvPr/>
        </p:nvSpPr>
        <p:spPr>
          <a:xfrm>
            <a:off x="1828270" y="3769876"/>
            <a:ext cx="2962687" cy="523220"/>
          </a:xfrm>
          <a:prstGeom prst="rect">
            <a:avLst/>
          </a:prstGeom>
          <a:noFill/>
        </p:spPr>
        <p:txBody>
          <a:bodyPr wrap="square" rtlCol="0">
            <a:spAutoFit/>
          </a:bodyPr>
          <a:lstStyle/>
          <a:p>
            <a:pPr marL="534988" indent="-534988">
              <a:spcBef>
                <a:spcPts val="0"/>
              </a:spcBef>
              <a:spcAft>
                <a:spcPts val="600"/>
              </a:spcAft>
              <a:buFont typeface="Wingdings" pitchFamily="2" charset="2"/>
              <a:buChar char=""/>
            </a:pPr>
            <a:r>
              <a:rPr lang="en-AU" sz="2800" b="1" dirty="0"/>
              <a:t>vinculum</a:t>
            </a:r>
          </a:p>
        </p:txBody>
      </p:sp>
      <p:sp>
        <p:nvSpPr>
          <p:cNvPr id="2" name="Title 1"/>
          <p:cNvSpPr>
            <a:spLocks noGrp="1"/>
          </p:cNvSpPr>
          <p:nvPr>
            <p:ph type="title"/>
          </p:nvPr>
        </p:nvSpPr>
        <p:spPr>
          <a:xfrm>
            <a:off x="323850" y="260350"/>
            <a:ext cx="5611366" cy="439738"/>
          </a:xfrm>
        </p:spPr>
        <p:txBody>
          <a:bodyPr/>
          <a:lstStyle/>
          <a:p>
            <a:r>
              <a:rPr lang="en-AU" dirty="0"/>
              <a:t>Symbolic representations</a:t>
            </a:r>
            <a:endParaRPr lang="en-AU" i="1" dirty="0">
              <a:solidFill>
                <a:srgbClr val="FF0000"/>
              </a:solidFill>
            </a:endParaRPr>
          </a:p>
        </p:txBody>
      </p:sp>
      <p:sp>
        <p:nvSpPr>
          <p:cNvPr id="22" name="TextBox 21"/>
          <p:cNvSpPr txBox="1"/>
          <p:nvPr/>
        </p:nvSpPr>
        <p:spPr>
          <a:xfrm>
            <a:off x="1825337" y="4345940"/>
            <a:ext cx="2962687" cy="523220"/>
          </a:xfrm>
          <a:prstGeom prst="rect">
            <a:avLst/>
          </a:prstGeom>
          <a:noFill/>
        </p:spPr>
        <p:txBody>
          <a:bodyPr wrap="square" rtlCol="0">
            <a:spAutoFit/>
          </a:bodyPr>
          <a:lstStyle/>
          <a:p>
            <a:pPr marL="534988" indent="-534988">
              <a:spcBef>
                <a:spcPts val="0"/>
              </a:spcBef>
              <a:spcAft>
                <a:spcPts val="600"/>
              </a:spcAft>
              <a:buFont typeface="Wingdings" pitchFamily="2" charset="2"/>
              <a:buChar char=""/>
            </a:pPr>
            <a:r>
              <a:rPr lang="en-AU" sz="2800" b="1" dirty="0">
                <a:solidFill>
                  <a:srgbClr val="5A9AD7"/>
                </a:solidFill>
              </a:rPr>
              <a:t>denominator</a:t>
            </a:r>
          </a:p>
        </p:txBody>
      </p:sp>
      <p:grpSp>
        <p:nvGrpSpPr>
          <p:cNvPr id="7" name="Group 6"/>
          <p:cNvGrpSpPr/>
          <p:nvPr/>
        </p:nvGrpSpPr>
        <p:grpSpPr>
          <a:xfrm>
            <a:off x="5521056" y="3262945"/>
            <a:ext cx="2021160" cy="1433031"/>
            <a:chOff x="5053061" y="3941052"/>
            <a:chExt cx="2327251" cy="1720196"/>
          </a:xfrm>
        </p:grpSpPr>
        <p:sp>
          <p:nvSpPr>
            <p:cNvPr id="5" name="Oval 4"/>
            <p:cNvSpPr/>
            <p:nvPr/>
          </p:nvSpPr>
          <p:spPr bwMode="auto">
            <a:xfrm>
              <a:off x="5053061" y="4476973"/>
              <a:ext cx="576064" cy="432048"/>
            </a:xfrm>
            <a:prstGeom prst="ellipse">
              <a:avLst/>
            </a:prstGeom>
            <a:solidFill>
              <a:srgbClr val="5A9AD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0" name="Oval 9"/>
            <p:cNvSpPr/>
            <p:nvPr/>
          </p:nvSpPr>
          <p:spPr bwMode="auto">
            <a:xfrm>
              <a:off x="5359152" y="3953185"/>
              <a:ext cx="576064" cy="432048"/>
            </a:xfrm>
            <a:prstGeom prst="ellipse">
              <a:avLst/>
            </a:prstGeom>
            <a:solidFill>
              <a:srgbClr val="5A9AD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1" name="Oval 10"/>
            <p:cNvSpPr/>
            <p:nvPr/>
          </p:nvSpPr>
          <p:spPr bwMode="auto">
            <a:xfrm>
              <a:off x="6804248" y="4228217"/>
              <a:ext cx="576064" cy="432048"/>
            </a:xfrm>
            <a:prstGeom prst="ellipse">
              <a:avLst/>
            </a:prstGeom>
            <a:solidFill>
              <a:srgbClr val="5A9AD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2" name="Oval 11"/>
            <p:cNvSpPr/>
            <p:nvPr/>
          </p:nvSpPr>
          <p:spPr bwMode="auto">
            <a:xfrm>
              <a:off x="6070848" y="3941052"/>
              <a:ext cx="576064" cy="432048"/>
            </a:xfrm>
            <a:prstGeom prst="ellipse">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3" name="Oval 12"/>
            <p:cNvSpPr/>
            <p:nvPr/>
          </p:nvSpPr>
          <p:spPr bwMode="auto">
            <a:xfrm>
              <a:off x="5782816" y="4495288"/>
              <a:ext cx="576064" cy="432048"/>
            </a:xfrm>
            <a:prstGeom prst="ellipse">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5" name="Oval 14"/>
            <p:cNvSpPr/>
            <p:nvPr/>
          </p:nvSpPr>
          <p:spPr bwMode="auto">
            <a:xfrm>
              <a:off x="6450299" y="4711312"/>
              <a:ext cx="576064" cy="432048"/>
            </a:xfrm>
            <a:prstGeom prst="ellipse">
              <a:avLst/>
            </a:prstGeom>
            <a:solidFill>
              <a:srgbClr val="5A9AD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6" name="Oval 15"/>
            <p:cNvSpPr/>
            <p:nvPr/>
          </p:nvSpPr>
          <p:spPr bwMode="auto">
            <a:xfrm>
              <a:off x="6115079" y="5229200"/>
              <a:ext cx="576064" cy="432048"/>
            </a:xfrm>
            <a:prstGeom prst="ellipse">
              <a:avLst/>
            </a:prstGeom>
            <a:solidFill>
              <a:srgbClr val="5A9AD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7" name="Oval 16"/>
            <p:cNvSpPr/>
            <p:nvPr/>
          </p:nvSpPr>
          <p:spPr bwMode="auto">
            <a:xfrm>
              <a:off x="5478016" y="5091647"/>
              <a:ext cx="576064" cy="432048"/>
            </a:xfrm>
            <a:prstGeom prst="ellipse">
              <a:avLst/>
            </a:prstGeom>
            <a:solidFill>
              <a:srgbClr val="7030A0"/>
            </a:solid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grpSp>
      <mc:AlternateContent xmlns:mc="http://schemas.openxmlformats.org/markup-compatibility/2006" xmlns:a14="http://schemas.microsoft.com/office/drawing/2010/main">
        <mc:Choice Requires="a14">
          <p:sp>
            <p:nvSpPr>
              <p:cNvPr id="6" name="TextBox 5"/>
              <p:cNvSpPr txBox="1"/>
              <p:nvPr/>
            </p:nvSpPr>
            <p:spPr>
              <a:xfrm>
                <a:off x="888190" y="4077072"/>
                <a:ext cx="756084" cy="923330"/>
              </a:xfrm>
              <a:prstGeom prst="rect">
                <a:avLst/>
              </a:prstGeom>
              <a:noFill/>
            </p:spPr>
            <p:txBody>
              <a:bodyPr wrap="square" rtlCol="0">
                <a:spAutoFit/>
              </a:bodyPr>
              <a:lstStyle/>
              <a:p>
                <a:pPr marL="0" indent="0"/>
                <a14:m>
                  <m:oMathPara xmlns:m="http://schemas.openxmlformats.org/officeDocument/2006/math">
                    <m:oMathParaPr>
                      <m:jc m:val="centerGroup"/>
                    </m:oMathParaPr>
                    <m:oMath xmlns:m="http://schemas.openxmlformats.org/officeDocument/2006/math">
                      <m:r>
                        <a:rPr lang="en-AU" sz="5400" b="0" i="1">
                          <a:latin typeface="Cambria Math"/>
                        </a:rPr>
                        <m:t>8</m:t>
                      </m:r>
                    </m:oMath>
                  </m:oMathPara>
                </a14:m>
                <a:endParaRPr lang="en-AU" sz="5400" dirty="0"/>
              </a:p>
            </p:txBody>
          </p:sp>
        </mc:Choice>
        <mc:Fallback xmlns="">
          <p:sp>
            <p:nvSpPr>
              <p:cNvPr id="6" name="TextBox 5"/>
              <p:cNvSpPr txBox="1">
                <a:spLocks noRot="1" noChangeAspect="1" noMove="1" noResize="1" noEditPoints="1" noAdjustHandles="1" noChangeArrowheads="1" noChangeShapeType="1" noTextEdit="1"/>
              </p:cNvSpPr>
              <p:nvPr/>
            </p:nvSpPr>
            <p:spPr>
              <a:xfrm>
                <a:off x="888190" y="4077072"/>
                <a:ext cx="756084" cy="923330"/>
              </a:xfrm>
              <a:prstGeom prst="rect">
                <a:avLst/>
              </a:prstGeom>
              <a:blipFill rotWithShape="1">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899592" y="3501008"/>
                <a:ext cx="586423" cy="1015663"/>
              </a:xfrm>
              <a:prstGeom prst="rect">
                <a:avLst/>
              </a:prstGeom>
              <a:noFill/>
            </p:spPr>
            <p:txBody>
              <a:bodyPr wrap="square" rtlCol="0">
                <a:spAutoFit/>
              </a:bodyPr>
              <a:lstStyle/>
              <a:p>
                <a:pPr marL="0" indent="0"/>
                <a14:m>
                  <m:oMathPara xmlns:m="http://schemas.openxmlformats.org/officeDocument/2006/math">
                    <m:oMathParaPr>
                      <m:jc m:val="centerGroup"/>
                    </m:oMathParaPr>
                    <m:oMath xmlns:m="http://schemas.openxmlformats.org/officeDocument/2006/math">
                      <m:r>
                        <a:rPr lang="en-AU" sz="6000" b="0" i="1" smtClean="0">
                          <a:latin typeface="Cambria Math"/>
                        </a:rPr>
                        <m:t>−</m:t>
                      </m:r>
                    </m:oMath>
                  </m:oMathPara>
                </a14:m>
                <a:endParaRPr lang="en-AU" sz="6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899592" y="3501008"/>
                <a:ext cx="586423" cy="1015663"/>
              </a:xfrm>
              <a:prstGeom prst="rect">
                <a:avLst/>
              </a:prstGeom>
              <a:blipFill rotWithShape="1">
                <a:blip r:embed="rId5"/>
                <a:stretch>
                  <a:fillRect r="-3125"/>
                </a:stretch>
              </a:blipFill>
            </p:spPr>
            <p:txBody>
              <a:bodyPr/>
              <a:lstStyle/>
              <a:p>
                <a:r>
                  <a:rPr lang="en-AU">
                    <a:noFill/>
                  </a:rPr>
                  <a:t> </a:t>
                </a:r>
              </a:p>
            </p:txBody>
          </p:sp>
        </mc:Fallback>
      </mc:AlternateContent>
      <p:sp>
        <p:nvSpPr>
          <p:cNvPr id="25" name="TextBox 24"/>
          <p:cNvSpPr txBox="1"/>
          <p:nvPr/>
        </p:nvSpPr>
        <p:spPr>
          <a:xfrm>
            <a:off x="1828270" y="3233587"/>
            <a:ext cx="2962687" cy="523220"/>
          </a:xfrm>
          <a:prstGeom prst="rect">
            <a:avLst/>
          </a:prstGeom>
          <a:noFill/>
        </p:spPr>
        <p:txBody>
          <a:bodyPr wrap="square" rtlCol="0">
            <a:spAutoFit/>
          </a:bodyPr>
          <a:lstStyle/>
          <a:p>
            <a:pPr marL="534988" indent="-534988">
              <a:spcBef>
                <a:spcPts val="0"/>
              </a:spcBef>
              <a:spcAft>
                <a:spcPts val="600"/>
              </a:spcAft>
              <a:buFont typeface="Wingdings" pitchFamily="2" charset="2"/>
              <a:buChar char=""/>
            </a:pPr>
            <a:r>
              <a:rPr lang="en-AU" sz="2800" b="1" dirty="0">
                <a:solidFill>
                  <a:srgbClr val="7030A0"/>
                </a:solidFill>
              </a:rPr>
              <a:t>numerator</a:t>
            </a:r>
          </a:p>
        </p:txBody>
      </p:sp>
      <mc:AlternateContent xmlns:mc="http://schemas.openxmlformats.org/markup-compatibility/2006" xmlns:a14="http://schemas.microsoft.com/office/drawing/2010/main">
        <mc:Choice Requires="a14">
          <p:sp>
            <p:nvSpPr>
              <p:cNvPr id="26" name="TextBox 25"/>
              <p:cNvSpPr txBox="1"/>
              <p:nvPr/>
            </p:nvSpPr>
            <p:spPr>
              <a:xfrm>
                <a:off x="973020" y="3140968"/>
                <a:ext cx="586423" cy="923330"/>
              </a:xfrm>
              <a:prstGeom prst="rect">
                <a:avLst/>
              </a:prstGeom>
              <a:noFill/>
            </p:spPr>
            <p:txBody>
              <a:bodyPr wrap="square" rtlCol="0">
                <a:spAutoFit/>
              </a:bodyPr>
              <a:lstStyle/>
              <a:p>
                <a:pPr marL="0" indent="0"/>
                <a14:m>
                  <m:oMathPara xmlns:m="http://schemas.openxmlformats.org/officeDocument/2006/math">
                    <m:oMathParaPr>
                      <m:jc m:val="centerGroup"/>
                    </m:oMathParaPr>
                    <m:oMath xmlns:m="http://schemas.openxmlformats.org/officeDocument/2006/math">
                      <m:r>
                        <a:rPr lang="en-AU" sz="5400" b="0" i="1" smtClean="0">
                          <a:latin typeface="Cambria Math"/>
                        </a:rPr>
                        <m:t>3</m:t>
                      </m:r>
                    </m:oMath>
                  </m:oMathPara>
                </a14:m>
                <a:endParaRPr lang="en-AU" sz="5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973020" y="3140968"/>
                <a:ext cx="586423" cy="923330"/>
              </a:xfrm>
              <a:prstGeom prst="rect">
                <a:avLst/>
              </a:prstGeom>
              <a:blipFill rotWithShape="1">
                <a:blip r:embed="rId6"/>
                <a:stretch>
                  <a:fillRect/>
                </a:stretch>
              </a:blipFill>
            </p:spPr>
            <p:txBody>
              <a:bodyPr/>
              <a:lstStyle/>
              <a:p>
                <a:r>
                  <a:rPr lang="en-AU">
                    <a:noFill/>
                  </a:rPr>
                  <a:t> </a:t>
                </a:r>
              </a:p>
            </p:txBody>
          </p:sp>
        </mc:Fallback>
      </mc:AlternateContent>
      <p:grpSp>
        <p:nvGrpSpPr>
          <p:cNvPr id="9" name="Group 8"/>
          <p:cNvGrpSpPr/>
          <p:nvPr/>
        </p:nvGrpSpPr>
        <p:grpSpPr>
          <a:xfrm>
            <a:off x="5521056" y="3267486"/>
            <a:ext cx="2021160" cy="1385651"/>
            <a:chOff x="7812360" y="3604349"/>
            <a:chExt cx="2327251" cy="1635964"/>
          </a:xfrm>
        </p:grpSpPr>
        <p:sp>
          <p:nvSpPr>
            <p:cNvPr id="29" name="Oval 28"/>
            <p:cNvSpPr/>
            <p:nvPr/>
          </p:nvSpPr>
          <p:spPr bwMode="auto">
            <a:xfrm>
              <a:off x="7812360" y="4128137"/>
              <a:ext cx="576064" cy="432048"/>
            </a:xfrm>
            <a:prstGeom prst="ellipse">
              <a:avLst/>
            </a:prstGeom>
            <a:solidFill>
              <a:srgbClr val="5A9AD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30" name="Oval 29"/>
            <p:cNvSpPr/>
            <p:nvPr/>
          </p:nvSpPr>
          <p:spPr bwMode="auto">
            <a:xfrm>
              <a:off x="8118450" y="3604349"/>
              <a:ext cx="576064" cy="432048"/>
            </a:xfrm>
            <a:prstGeom prst="ellipse">
              <a:avLst/>
            </a:prstGeom>
            <a:solidFill>
              <a:srgbClr val="5A9AD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31" name="Oval 30"/>
            <p:cNvSpPr/>
            <p:nvPr/>
          </p:nvSpPr>
          <p:spPr bwMode="auto">
            <a:xfrm>
              <a:off x="9563547" y="3807282"/>
              <a:ext cx="576064" cy="432048"/>
            </a:xfrm>
            <a:prstGeom prst="ellipse">
              <a:avLst/>
            </a:prstGeom>
            <a:solidFill>
              <a:srgbClr val="5A9AD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34" name="Oval 33"/>
            <p:cNvSpPr/>
            <p:nvPr/>
          </p:nvSpPr>
          <p:spPr bwMode="auto">
            <a:xfrm>
              <a:off x="9209598" y="4290376"/>
              <a:ext cx="576064" cy="432048"/>
            </a:xfrm>
            <a:prstGeom prst="ellipse">
              <a:avLst/>
            </a:prstGeom>
            <a:solidFill>
              <a:srgbClr val="5A9AD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35" name="Oval 34"/>
            <p:cNvSpPr/>
            <p:nvPr/>
          </p:nvSpPr>
          <p:spPr bwMode="auto">
            <a:xfrm>
              <a:off x="8874378" y="4808265"/>
              <a:ext cx="576064" cy="432048"/>
            </a:xfrm>
            <a:prstGeom prst="ellipse">
              <a:avLst/>
            </a:prstGeom>
            <a:solidFill>
              <a:srgbClr val="5A9AD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grpSp>
      <p:sp>
        <p:nvSpPr>
          <p:cNvPr id="19" name="TextBox 18"/>
          <p:cNvSpPr txBox="1"/>
          <p:nvPr/>
        </p:nvSpPr>
        <p:spPr>
          <a:xfrm>
            <a:off x="251520" y="5157192"/>
            <a:ext cx="8496944" cy="938719"/>
          </a:xfrm>
          <a:prstGeom prst="rect">
            <a:avLst/>
          </a:prstGeom>
          <a:noFill/>
        </p:spPr>
        <p:txBody>
          <a:bodyPr wrap="square" rtlCol="0">
            <a:spAutoFit/>
          </a:bodyPr>
          <a:lstStyle/>
          <a:p>
            <a:r>
              <a:rPr lang="en-AU" sz="2200" dirty="0"/>
              <a:t>Three out of eight parts are coloured purple.</a:t>
            </a:r>
          </a:p>
          <a:p>
            <a:r>
              <a:rPr lang="en-AU" sz="2200" dirty="0"/>
              <a:t>Three-eighths of the buttons are purple.</a:t>
            </a:r>
          </a:p>
        </p:txBody>
      </p:sp>
    </p:spTree>
    <p:custDataLst>
      <p:tags r:id="rId1"/>
    </p:custDataLst>
    <p:extLst>
      <p:ext uri="{BB962C8B-B14F-4D97-AF65-F5344CB8AC3E}">
        <p14:creationId xmlns:p14="http://schemas.microsoft.com/office/powerpoint/2010/main" val="41056665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6516216" y="4509120"/>
            <a:ext cx="1512168" cy="1643410"/>
          </a:xfrm>
          <a:prstGeom prst="roundRect">
            <a:avLst/>
          </a:prstGeom>
          <a:solidFill>
            <a:srgbClr val="91BCE4"/>
          </a:solidFill>
          <a:ln w="53975">
            <a:solidFill>
              <a:srgbClr val="5A9AD7"/>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3" name="Title 1"/>
          <p:cNvSpPr>
            <a:spLocks noGrp="1"/>
          </p:cNvSpPr>
          <p:nvPr>
            <p:ph type="title"/>
          </p:nvPr>
        </p:nvSpPr>
        <p:spPr/>
        <p:txBody>
          <a:bodyPr/>
          <a:lstStyle/>
          <a:p>
            <a:r>
              <a:rPr lang="en-US" dirty="0"/>
              <a:t>Describing fractions</a:t>
            </a:r>
            <a:endParaRPr lang="en-AU" dirty="0"/>
          </a:p>
        </p:txBody>
      </p:sp>
      <p:sp>
        <p:nvSpPr>
          <p:cNvPr id="3" name="Content Placeholder 2"/>
          <p:cNvSpPr>
            <a:spLocks noGrp="1"/>
          </p:cNvSpPr>
          <p:nvPr>
            <p:ph idx="1"/>
          </p:nvPr>
        </p:nvSpPr>
        <p:spPr>
          <a:xfrm>
            <a:off x="323528" y="980728"/>
            <a:ext cx="8496944" cy="3312368"/>
          </a:xfrm>
        </p:spPr>
        <p:txBody>
          <a:bodyPr/>
          <a:lstStyle/>
          <a:p>
            <a:pPr marL="0" indent="0"/>
            <a:r>
              <a:rPr lang="en-AU" sz="2200" dirty="0"/>
              <a:t>Model how to describe fractions through using think-alouds and then encourage students to work through the process in pairs and on their own. For example:</a:t>
            </a:r>
          </a:p>
          <a:p>
            <a:pPr marL="0" indent="0"/>
            <a:endParaRPr lang="en-AU" sz="1050" dirty="0"/>
          </a:p>
          <a:p>
            <a:pPr marL="457200" indent="-457200">
              <a:buFont typeface="Arial" pitchFamily="34" charset="0"/>
              <a:buChar char="•"/>
            </a:pPr>
            <a:r>
              <a:rPr lang="en-AU" sz="2200" dirty="0"/>
              <a:t>What is the whole?</a:t>
            </a:r>
          </a:p>
          <a:p>
            <a:pPr marL="457200" indent="-457200">
              <a:buFont typeface="Arial" pitchFamily="34" charset="0"/>
              <a:buChar char="•"/>
            </a:pPr>
            <a:r>
              <a:rPr lang="en-AU" sz="2200" dirty="0"/>
              <a:t>How many parts is it broken into?</a:t>
            </a:r>
          </a:p>
          <a:p>
            <a:pPr marL="457200" indent="-457200">
              <a:buFont typeface="Arial" pitchFamily="34" charset="0"/>
              <a:buChar char="•"/>
            </a:pPr>
            <a:r>
              <a:rPr lang="en-AU" sz="2200" dirty="0"/>
              <a:t>Are the parts equal?</a:t>
            </a:r>
          </a:p>
          <a:p>
            <a:pPr marL="457200" indent="-457200">
              <a:buFont typeface="Arial" pitchFamily="34" charset="0"/>
              <a:buChar char="•"/>
            </a:pPr>
            <a:r>
              <a:rPr lang="en-AU" sz="2200" dirty="0"/>
              <a:t>How many parts are selected?</a:t>
            </a:r>
          </a:p>
          <a:p>
            <a:pPr marL="457200" indent="-457200">
              <a:buFont typeface="Arial" pitchFamily="34" charset="0"/>
              <a:buChar char="•"/>
            </a:pPr>
            <a:r>
              <a:rPr lang="en-AU" sz="2200" dirty="0"/>
              <a:t>What fraction is selected?</a:t>
            </a:r>
          </a:p>
          <a:p>
            <a:endParaRPr lang="en-AU" sz="2400" b="1" dirty="0"/>
          </a:p>
        </p:txBody>
      </p:sp>
      <p:pic>
        <p:nvPicPr>
          <p:cNvPr id="205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33495" y="4756952"/>
            <a:ext cx="3134649" cy="12643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590892043"/>
              </p:ext>
            </p:extLst>
          </p:nvPr>
        </p:nvGraphicFramePr>
        <p:xfrm>
          <a:off x="2730469" y="4756952"/>
          <a:ext cx="3137675" cy="1264336"/>
        </p:xfrm>
        <a:graphic>
          <a:graphicData uri="http://schemas.openxmlformats.org/drawingml/2006/table">
            <a:tbl>
              <a:tblPr firstRow="1" bandRow="1">
                <a:tableStyleId>{5C22544A-7EE6-4342-B048-85BDC9FD1C3A}</a:tableStyleId>
              </a:tblPr>
              <a:tblGrid>
                <a:gridCol w="627535">
                  <a:extLst>
                    <a:ext uri="{9D8B030D-6E8A-4147-A177-3AD203B41FA5}">
                      <a16:colId xmlns:a16="http://schemas.microsoft.com/office/drawing/2014/main" val="20000"/>
                    </a:ext>
                  </a:extLst>
                </a:gridCol>
                <a:gridCol w="627535">
                  <a:extLst>
                    <a:ext uri="{9D8B030D-6E8A-4147-A177-3AD203B41FA5}">
                      <a16:colId xmlns:a16="http://schemas.microsoft.com/office/drawing/2014/main" val="20001"/>
                    </a:ext>
                  </a:extLst>
                </a:gridCol>
                <a:gridCol w="627535">
                  <a:extLst>
                    <a:ext uri="{9D8B030D-6E8A-4147-A177-3AD203B41FA5}">
                      <a16:colId xmlns:a16="http://schemas.microsoft.com/office/drawing/2014/main" val="20002"/>
                    </a:ext>
                  </a:extLst>
                </a:gridCol>
                <a:gridCol w="627535">
                  <a:extLst>
                    <a:ext uri="{9D8B030D-6E8A-4147-A177-3AD203B41FA5}">
                      <a16:colId xmlns:a16="http://schemas.microsoft.com/office/drawing/2014/main" val="20003"/>
                    </a:ext>
                  </a:extLst>
                </a:gridCol>
                <a:gridCol w="627535">
                  <a:extLst>
                    <a:ext uri="{9D8B030D-6E8A-4147-A177-3AD203B41FA5}">
                      <a16:colId xmlns:a16="http://schemas.microsoft.com/office/drawing/2014/main" val="20004"/>
                    </a:ext>
                  </a:extLst>
                </a:gridCol>
              </a:tblGrid>
              <a:tr h="632168">
                <a:tc>
                  <a:txBody>
                    <a:bodyPr/>
                    <a:lstStyle/>
                    <a:p>
                      <a:endParaRPr lang="en-AU" dirty="0"/>
                    </a:p>
                  </a:txBody>
                  <a:tcPr>
                    <a:lnL w="76200" cap="flat" cmpd="sng" algn="ctr">
                      <a:solidFill>
                        <a:srgbClr val="5A9AD7"/>
                      </a:solidFill>
                      <a:prstDash val="solid"/>
                      <a:round/>
                      <a:headEnd type="none" w="med" len="med"/>
                      <a:tailEnd type="none" w="med" len="med"/>
                    </a:lnL>
                    <a:lnR w="76200" cap="flat" cmpd="sng" algn="ctr">
                      <a:solidFill>
                        <a:srgbClr val="5A9AD7"/>
                      </a:solidFill>
                      <a:prstDash val="solid"/>
                      <a:round/>
                      <a:headEnd type="none" w="med" len="med"/>
                      <a:tailEnd type="none" w="med" len="med"/>
                    </a:lnR>
                    <a:lnT w="76200" cap="flat" cmpd="sng" algn="ctr">
                      <a:solidFill>
                        <a:srgbClr val="5A9AD7"/>
                      </a:solidFill>
                      <a:prstDash val="solid"/>
                      <a:round/>
                      <a:headEnd type="none" w="med" len="med"/>
                      <a:tailEnd type="none" w="med" len="med"/>
                    </a:lnT>
                    <a:lnB w="76200" cap="flat" cmpd="sng" algn="ctr">
                      <a:solidFill>
                        <a:srgbClr val="5A9AD7"/>
                      </a:solidFill>
                      <a:prstDash val="solid"/>
                      <a:round/>
                      <a:headEnd type="none" w="med" len="med"/>
                      <a:tailEnd type="none" w="med" len="med"/>
                    </a:lnB>
                    <a:noFill/>
                  </a:tcPr>
                </a:tc>
                <a:tc>
                  <a:txBody>
                    <a:bodyPr/>
                    <a:lstStyle/>
                    <a:p>
                      <a:endParaRPr lang="en-AU" dirty="0"/>
                    </a:p>
                  </a:txBody>
                  <a:tcPr>
                    <a:lnL w="76200" cap="flat" cmpd="sng" algn="ctr">
                      <a:solidFill>
                        <a:srgbClr val="5A9AD7"/>
                      </a:solidFill>
                      <a:prstDash val="solid"/>
                      <a:round/>
                      <a:headEnd type="none" w="med" len="med"/>
                      <a:tailEnd type="none" w="med" len="med"/>
                    </a:lnL>
                    <a:lnR w="76200" cap="flat" cmpd="sng" algn="ctr">
                      <a:solidFill>
                        <a:srgbClr val="5A9AD7"/>
                      </a:solidFill>
                      <a:prstDash val="solid"/>
                      <a:round/>
                      <a:headEnd type="none" w="med" len="med"/>
                      <a:tailEnd type="none" w="med" len="med"/>
                    </a:lnR>
                    <a:lnT w="76200" cap="flat" cmpd="sng" algn="ctr">
                      <a:solidFill>
                        <a:srgbClr val="5A9AD7"/>
                      </a:solidFill>
                      <a:prstDash val="solid"/>
                      <a:round/>
                      <a:headEnd type="none" w="med" len="med"/>
                      <a:tailEnd type="none" w="med" len="med"/>
                    </a:lnT>
                    <a:lnB w="76200" cap="flat" cmpd="sng" algn="ctr">
                      <a:solidFill>
                        <a:srgbClr val="5A9AD7"/>
                      </a:solidFill>
                      <a:prstDash val="solid"/>
                      <a:round/>
                      <a:headEnd type="none" w="med" len="med"/>
                      <a:tailEnd type="none" w="med" len="med"/>
                    </a:lnB>
                    <a:noFill/>
                  </a:tcPr>
                </a:tc>
                <a:tc>
                  <a:txBody>
                    <a:bodyPr/>
                    <a:lstStyle/>
                    <a:p>
                      <a:endParaRPr lang="en-AU" dirty="0"/>
                    </a:p>
                  </a:txBody>
                  <a:tcPr>
                    <a:lnL w="76200" cap="flat" cmpd="sng" algn="ctr">
                      <a:solidFill>
                        <a:srgbClr val="5A9AD7"/>
                      </a:solidFill>
                      <a:prstDash val="solid"/>
                      <a:round/>
                      <a:headEnd type="none" w="med" len="med"/>
                      <a:tailEnd type="none" w="med" len="med"/>
                    </a:lnL>
                    <a:lnR w="76200" cap="flat" cmpd="sng" algn="ctr">
                      <a:solidFill>
                        <a:srgbClr val="5A9AD7"/>
                      </a:solidFill>
                      <a:prstDash val="solid"/>
                      <a:round/>
                      <a:headEnd type="none" w="med" len="med"/>
                      <a:tailEnd type="none" w="med" len="med"/>
                    </a:lnR>
                    <a:lnT w="76200" cap="flat" cmpd="sng" algn="ctr">
                      <a:solidFill>
                        <a:srgbClr val="5A9AD7"/>
                      </a:solidFill>
                      <a:prstDash val="solid"/>
                      <a:round/>
                      <a:headEnd type="none" w="med" len="med"/>
                      <a:tailEnd type="none" w="med" len="med"/>
                    </a:lnT>
                    <a:lnB w="76200" cap="flat" cmpd="sng" algn="ctr">
                      <a:solidFill>
                        <a:srgbClr val="5A9AD7"/>
                      </a:solidFill>
                      <a:prstDash val="solid"/>
                      <a:round/>
                      <a:headEnd type="none" w="med" len="med"/>
                      <a:tailEnd type="none" w="med" len="med"/>
                    </a:lnB>
                    <a:noFill/>
                  </a:tcPr>
                </a:tc>
                <a:tc>
                  <a:txBody>
                    <a:bodyPr/>
                    <a:lstStyle/>
                    <a:p>
                      <a:endParaRPr lang="en-AU" dirty="0"/>
                    </a:p>
                  </a:txBody>
                  <a:tcPr>
                    <a:lnL w="76200" cap="flat" cmpd="sng" algn="ctr">
                      <a:solidFill>
                        <a:srgbClr val="5A9AD7"/>
                      </a:solidFill>
                      <a:prstDash val="solid"/>
                      <a:round/>
                      <a:headEnd type="none" w="med" len="med"/>
                      <a:tailEnd type="none" w="med" len="med"/>
                    </a:lnL>
                    <a:lnR w="76200" cap="flat" cmpd="sng" algn="ctr">
                      <a:solidFill>
                        <a:srgbClr val="5A9AD7"/>
                      </a:solidFill>
                      <a:prstDash val="solid"/>
                      <a:round/>
                      <a:headEnd type="none" w="med" len="med"/>
                      <a:tailEnd type="none" w="med" len="med"/>
                    </a:lnR>
                    <a:lnT w="76200" cap="flat" cmpd="sng" algn="ctr">
                      <a:solidFill>
                        <a:srgbClr val="5A9AD7"/>
                      </a:solidFill>
                      <a:prstDash val="solid"/>
                      <a:round/>
                      <a:headEnd type="none" w="med" len="med"/>
                      <a:tailEnd type="none" w="med" len="med"/>
                    </a:lnT>
                    <a:lnB w="76200" cap="flat" cmpd="sng" algn="ctr">
                      <a:solidFill>
                        <a:srgbClr val="5A9AD7"/>
                      </a:solidFill>
                      <a:prstDash val="solid"/>
                      <a:round/>
                      <a:headEnd type="none" w="med" len="med"/>
                      <a:tailEnd type="none" w="med" len="med"/>
                    </a:lnB>
                    <a:noFill/>
                  </a:tcPr>
                </a:tc>
                <a:tc>
                  <a:txBody>
                    <a:bodyPr/>
                    <a:lstStyle/>
                    <a:p>
                      <a:endParaRPr lang="en-AU" dirty="0"/>
                    </a:p>
                  </a:txBody>
                  <a:tcPr>
                    <a:lnL w="76200" cap="flat" cmpd="sng" algn="ctr">
                      <a:solidFill>
                        <a:srgbClr val="5A9AD7"/>
                      </a:solidFill>
                      <a:prstDash val="solid"/>
                      <a:round/>
                      <a:headEnd type="none" w="med" len="med"/>
                      <a:tailEnd type="none" w="med" len="med"/>
                    </a:lnL>
                    <a:lnR w="76200" cap="flat" cmpd="sng" algn="ctr">
                      <a:solidFill>
                        <a:srgbClr val="5A9AD7"/>
                      </a:solidFill>
                      <a:prstDash val="solid"/>
                      <a:round/>
                      <a:headEnd type="none" w="med" len="med"/>
                      <a:tailEnd type="none" w="med" len="med"/>
                    </a:lnR>
                    <a:lnT w="76200" cap="flat" cmpd="sng" algn="ctr">
                      <a:solidFill>
                        <a:srgbClr val="5A9AD7"/>
                      </a:solidFill>
                      <a:prstDash val="solid"/>
                      <a:round/>
                      <a:headEnd type="none" w="med" len="med"/>
                      <a:tailEnd type="none" w="med" len="med"/>
                    </a:lnT>
                    <a:lnB w="76200" cap="flat" cmpd="sng" algn="ctr">
                      <a:solidFill>
                        <a:srgbClr val="5A9AD7"/>
                      </a:solidFill>
                      <a:prstDash val="solid"/>
                      <a:round/>
                      <a:headEnd type="none" w="med" len="med"/>
                      <a:tailEnd type="none" w="med" len="med"/>
                    </a:lnB>
                    <a:noFill/>
                  </a:tcPr>
                </a:tc>
                <a:extLst>
                  <a:ext uri="{0D108BD9-81ED-4DB2-BD59-A6C34878D82A}">
                    <a16:rowId xmlns:a16="http://schemas.microsoft.com/office/drawing/2014/main" val="10000"/>
                  </a:ext>
                </a:extLst>
              </a:tr>
              <a:tr h="632168">
                <a:tc>
                  <a:txBody>
                    <a:bodyPr/>
                    <a:lstStyle/>
                    <a:p>
                      <a:endParaRPr lang="en-AU" dirty="0"/>
                    </a:p>
                  </a:txBody>
                  <a:tcPr>
                    <a:lnL w="76200" cap="flat" cmpd="sng" algn="ctr">
                      <a:solidFill>
                        <a:srgbClr val="5A9AD7"/>
                      </a:solidFill>
                      <a:prstDash val="solid"/>
                      <a:round/>
                      <a:headEnd type="none" w="med" len="med"/>
                      <a:tailEnd type="none" w="med" len="med"/>
                    </a:lnL>
                    <a:lnR w="76200" cap="flat" cmpd="sng" algn="ctr">
                      <a:solidFill>
                        <a:srgbClr val="5A9AD7"/>
                      </a:solidFill>
                      <a:prstDash val="solid"/>
                      <a:round/>
                      <a:headEnd type="none" w="med" len="med"/>
                      <a:tailEnd type="none" w="med" len="med"/>
                    </a:lnR>
                    <a:lnT w="76200" cap="flat" cmpd="sng" algn="ctr">
                      <a:solidFill>
                        <a:srgbClr val="5A9AD7"/>
                      </a:solidFill>
                      <a:prstDash val="solid"/>
                      <a:round/>
                      <a:headEnd type="none" w="med" len="med"/>
                      <a:tailEnd type="none" w="med" len="med"/>
                    </a:lnT>
                    <a:lnB w="76200" cap="flat" cmpd="sng" algn="ctr">
                      <a:solidFill>
                        <a:srgbClr val="5A9AD7"/>
                      </a:solidFill>
                      <a:prstDash val="solid"/>
                      <a:round/>
                      <a:headEnd type="none" w="med" len="med"/>
                      <a:tailEnd type="none" w="med" len="med"/>
                    </a:lnB>
                    <a:noFill/>
                  </a:tcPr>
                </a:tc>
                <a:tc>
                  <a:txBody>
                    <a:bodyPr/>
                    <a:lstStyle/>
                    <a:p>
                      <a:endParaRPr lang="en-AU" dirty="0"/>
                    </a:p>
                  </a:txBody>
                  <a:tcPr>
                    <a:lnL w="76200" cap="flat" cmpd="sng" algn="ctr">
                      <a:solidFill>
                        <a:srgbClr val="5A9AD7"/>
                      </a:solidFill>
                      <a:prstDash val="solid"/>
                      <a:round/>
                      <a:headEnd type="none" w="med" len="med"/>
                      <a:tailEnd type="none" w="med" len="med"/>
                    </a:lnL>
                    <a:lnR w="76200" cap="flat" cmpd="sng" algn="ctr">
                      <a:solidFill>
                        <a:srgbClr val="5A9AD7"/>
                      </a:solidFill>
                      <a:prstDash val="solid"/>
                      <a:round/>
                      <a:headEnd type="none" w="med" len="med"/>
                      <a:tailEnd type="none" w="med" len="med"/>
                    </a:lnR>
                    <a:lnT w="76200" cap="flat" cmpd="sng" algn="ctr">
                      <a:solidFill>
                        <a:srgbClr val="5A9AD7"/>
                      </a:solidFill>
                      <a:prstDash val="solid"/>
                      <a:round/>
                      <a:headEnd type="none" w="med" len="med"/>
                      <a:tailEnd type="none" w="med" len="med"/>
                    </a:lnT>
                    <a:lnB w="76200" cap="flat" cmpd="sng" algn="ctr">
                      <a:solidFill>
                        <a:srgbClr val="5A9AD7"/>
                      </a:solidFill>
                      <a:prstDash val="solid"/>
                      <a:round/>
                      <a:headEnd type="none" w="med" len="med"/>
                      <a:tailEnd type="none" w="med" len="med"/>
                    </a:lnB>
                    <a:noFill/>
                  </a:tcPr>
                </a:tc>
                <a:tc>
                  <a:txBody>
                    <a:bodyPr/>
                    <a:lstStyle/>
                    <a:p>
                      <a:endParaRPr lang="en-AU" dirty="0"/>
                    </a:p>
                  </a:txBody>
                  <a:tcPr>
                    <a:lnL w="76200" cap="flat" cmpd="sng" algn="ctr">
                      <a:solidFill>
                        <a:srgbClr val="5A9AD7"/>
                      </a:solidFill>
                      <a:prstDash val="solid"/>
                      <a:round/>
                      <a:headEnd type="none" w="med" len="med"/>
                      <a:tailEnd type="none" w="med" len="med"/>
                    </a:lnL>
                    <a:lnR w="76200" cap="flat" cmpd="sng" algn="ctr">
                      <a:solidFill>
                        <a:srgbClr val="5A9AD7"/>
                      </a:solidFill>
                      <a:prstDash val="solid"/>
                      <a:round/>
                      <a:headEnd type="none" w="med" len="med"/>
                      <a:tailEnd type="none" w="med" len="med"/>
                    </a:lnR>
                    <a:lnT w="76200" cap="flat" cmpd="sng" algn="ctr">
                      <a:solidFill>
                        <a:srgbClr val="5A9AD7"/>
                      </a:solidFill>
                      <a:prstDash val="solid"/>
                      <a:round/>
                      <a:headEnd type="none" w="med" len="med"/>
                      <a:tailEnd type="none" w="med" len="med"/>
                    </a:lnT>
                    <a:lnB w="76200" cap="flat" cmpd="sng" algn="ctr">
                      <a:solidFill>
                        <a:srgbClr val="5A9AD7"/>
                      </a:solidFill>
                      <a:prstDash val="solid"/>
                      <a:round/>
                      <a:headEnd type="none" w="med" len="med"/>
                      <a:tailEnd type="none" w="med" len="med"/>
                    </a:lnB>
                    <a:noFill/>
                  </a:tcPr>
                </a:tc>
                <a:tc>
                  <a:txBody>
                    <a:bodyPr/>
                    <a:lstStyle/>
                    <a:p>
                      <a:endParaRPr lang="en-AU" dirty="0"/>
                    </a:p>
                  </a:txBody>
                  <a:tcPr>
                    <a:lnL w="76200" cap="flat" cmpd="sng" algn="ctr">
                      <a:solidFill>
                        <a:srgbClr val="5A9AD7"/>
                      </a:solidFill>
                      <a:prstDash val="solid"/>
                      <a:round/>
                      <a:headEnd type="none" w="med" len="med"/>
                      <a:tailEnd type="none" w="med" len="med"/>
                    </a:lnL>
                    <a:lnR w="76200" cap="flat" cmpd="sng" algn="ctr">
                      <a:solidFill>
                        <a:srgbClr val="5A9AD7"/>
                      </a:solidFill>
                      <a:prstDash val="solid"/>
                      <a:round/>
                      <a:headEnd type="none" w="med" len="med"/>
                      <a:tailEnd type="none" w="med" len="med"/>
                    </a:lnR>
                    <a:lnT w="76200" cap="flat" cmpd="sng" algn="ctr">
                      <a:solidFill>
                        <a:srgbClr val="5A9AD7"/>
                      </a:solidFill>
                      <a:prstDash val="solid"/>
                      <a:round/>
                      <a:headEnd type="none" w="med" len="med"/>
                      <a:tailEnd type="none" w="med" len="med"/>
                    </a:lnT>
                    <a:lnB w="76200" cap="flat" cmpd="sng" algn="ctr">
                      <a:solidFill>
                        <a:srgbClr val="5A9AD7"/>
                      </a:solidFill>
                      <a:prstDash val="solid"/>
                      <a:round/>
                      <a:headEnd type="none" w="med" len="med"/>
                      <a:tailEnd type="none" w="med" len="med"/>
                    </a:lnB>
                    <a:noFill/>
                  </a:tcPr>
                </a:tc>
                <a:tc>
                  <a:txBody>
                    <a:bodyPr/>
                    <a:lstStyle/>
                    <a:p>
                      <a:endParaRPr lang="en-AU" dirty="0"/>
                    </a:p>
                  </a:txBody>
                  <a:tcPr>
                    <a:lnL w="76200" cap="flat" cmpd="sng" algn="ctr">
                      <a:solidFill>
                        <a:srgbClr val="5A9AD7"/>
                      </a:solidFill>
                      <a:prstDash val="solid"/>
                      <a:round/>
                      <a:headEnd type="none" w="med" len="med"/>
                      <a:tailEnd type="none" w="med" len="med"/>
                    </a:lnL>
                    <a:lnR w="76200" cap="flat" cmpd="sng" algn="ctr">
                      <a:solidFill>
                        <a:srgbClr val="5A9AD7"/>
                      </a:solidFill>
                      <a:prstDash val="solid"/>
                      <a:round/>
                      <a:headEnd type="none" w="med" len="med"/>
                      <a:tailEnd type="none" w="med" len="med"/>
                    </a:lnR>
                    <a:lnT w="76200" cap="flat" cmpd="sng" algn="ctr">
                      <a:solidFill>
                        <a:srgbClr val="5A9AD7"/>
                      </a:solidFill>
                      <a:prstDash val="solid"/>
                      <a:round/>
                      <a:headEnd type="none" w="med" len="med"/>
                      <a:tailEnd type="none" w="med" len="med"/>
                    </a:lnT>
                    <a:lnB w="76200" cap="flat" cmpd="sng" algn="ctr">
                      <a:solidFill>
                        <a:srgbClr val="5A9AD7"/>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4" name="Rectangle 3"/>
          <p:cNvSpPr/>
          <p:nvPr/>
        </p:nvSpPr>
        <p:spPr bwMode="auto">
          <a:xfrm>
            <a:off x="2733495" y="4725144"/>
            <a:ext cx="3134649" cy="1296144"/>
          </a:xfrm>
          <a:prstGeom prst="rect">
            <a:avLst/>
          </a:prstGeom>
          <a:noFill/>
          <a:ln w="76200" cap="flat" cmpd="sng" algn="ctr">
            <a:solidFill>
              <a:srgbClr val="5A9AD7"/>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32156017"/>
              </p:ext>
            </p:extLst>
          </p:nvPr>
        </p:nvGraphicFramePr>
        <p:xfrm>
          <a:off x="2733495" y="5373216"/>
          <a:ext cx="3137675" cy="632168"/>
        </p:xfrm>
        <a:graphic>
          <a:graphicData uri="http://schemas.openxmlformats.org/drawingml/2006/table">
            <a:tbl>
              <a:tblPr firstRow="1" bandRow="1">
                <a:tableStyleId>{5C22544A-7EE6-4342-B048-85BDC9FD1C3A}</a:tableStyleId>
              </a:tblPr>
              <a:tblGrid>
                <a:gridCol w="627535">
                  <a:extLst>
                    <a:ext uri="{9D8B030D-6E8A-4147-A177-3AD203B41FA5}">
                      <a16:colId xmlns:a16="http://schemas.microsoft.com/office/drawing/2014/main" val="20000"/>
                    </a:ext>
                  </a:extLst>
                </a:gridCol>
                <a:gridCol w="627535">
                  <a:extLst>
                    <a:ext uri="{9D8B030D-6E8A-4147-A177-3AD203B41FA5}">
                      <a16:colId xmlns:a16="http://schemas.microsoft.com/office/drawing/2014/main" val="20001"/>
                    </a:ext>
                  </a:extLst>
                </a:gridCol>
                <a:gridCol w="627535">
                  <a:extLst>
                    <a:ext uri="{9D8B030D-6E8A-4147-A177-3AD203B41FA5}">
                      <a16:colId xmlns:a16="http://schemas.microsoft.com/office/drawing/2014/main" val="20002"/>
                    </a:ext>
                  </a:extLst>
                </a:gridCol>
                <a:gridCol w="627535">
                  <a:extLst>
                    <a:ext uri="{9D8B030D-6E8A-4147-A177-3AD203B41FA5}">
                      <a16:colId xmlns:a16="http://schemas.microsoft.com/office/drawing/2014/main" val="20003"/>
                    </a:ext>
                  </a:extLst>
                </a:gridCol>
                <a:gridCol w="627535">
                  <a:extLst>
                    <a:ext uri="{9D8B030D-6E8A-4147-A177-3AD203B41FA5}">
                      <a16:colId xmlns:a16="http://schemas.microsoft.com/office/drawing/2014/main" val="20004"/>
                    </a:ext>
                  </a:extLst>
                </a:gridCol>
              </a:tblGrid>
              <a:tr h="632168">
                <a:tc>
                  <a:txBody>
                    <a:bodyPr/>
                    <a:lstStyle/>
                    <a:p>
                      <a:endParaRPr lang="en-AU" dirty="0"/>
                    </a:p>
                  </a:txBody>
                  <a:tcPr>
                    <a:lnL w="76200" cap="flat" cmpd="sng" algn="ctr">
                      <a:solidFill>
                        <a:srgbClr val="5A9AD7"/>
                      </a:solidFill>
                      <a:prstDash val="solid"/>
                      <a:round/>
                      <a:headEnd type="none" w="med" len="med"/>
                      <a:tailEnd type="none" w="med" len="med"/>
                    </a:lnL>
                    <a:lnR w="76200" cap="flat" cmpd="sng" algn="ctr">
                      <a:solidFill>
                        <a:srgbClr val="5A9AD7"/>
                      </a:solidFill>
                      <a:prstDash val="solid"/>
                      <a:round/>
                      <a:headEnd type="none" w="med" len="med"/>
                      <a:tailEnd type="none" w="med" len="med"/>
                    </a:lnR>
                    <a:lnT w="76200" cap="flat" cmpd="sng" algn="ctr">
                      <a:solidFill>
                        <a:srgbClr val="5A9AD7"/>
                      </a:solidFill>
                      <a:prstDash val="solid"/>
                      <a:round/>
                      <a:headEnd type="none" w="med" len="med"/>
                      <a:tailEnd type="none" w="med" len="med"/>
                    </a:lnT>
                    <a:lnB w="76200" cap="flat" cmpd="sng" algn="ctr">
                      <a:solidFill>
                        <a:srgbClr val="5A9AD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a:lnL w="76200" cap="flat" cmpd="sng" algn="ctr">
                      <a:solidFill>
                        <a:srgbClr val="5A9AD7"/>
                      </a:solidFill>
                      <a:prstDash val="solid"/>
                      <a:round/>
                      <a:headEnd type="none" w="med" len="med"/>
                      <a:tailEnd type="none" w="med" len="med"/>
                    </a:lnL>
                    <a:lnR w="76200" cap="flat" cmpd="sng" algn="ctr">
                      <a:solidFill>
                        <a:srgbClr val="5A9AD7"/>
                      </a:solidFill>
                      <a:prstDash val="solid"/>
                      <a:round/>
                      <a:headEnd type="none" w="med" len="med"/>
                      <a:tailEnd type="none" w="med" len="med"/>
                    </a:lnR>
                    <a:lnT w="76200" cap="flat" cmpd="sng" algn="ctr">
                      <a:solidFill>
                        <a:srgbClr val="5A9AD7"/>
                      </a:solidFill>
                      <a:prstDash val="solid"/>
                      <a:round/>
                      <a:headEnd type="none" w="med" len="med"/>
                      <a:tailEnd type="none" w="med" len="med"/>
                    </a:lnT>
                    <a:lnB w="76200" cap="flat" cmpd="sng" algn="ctr">
                      <a:solidFill>
                        <a:srgbClr val="5A9AD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a:lnL w="76200" cap="flat" cmpd="sng" algn="ctr">
                      <a:solidFill>
                        <a:srgbClr val="5A9AD7"/>
                      </a:solidFill>
                      <a:prstDash val="solid"/>
                      <a:round/>
                      <a:headEnd type="none" w="med" len="med"/>
                      <a:tailEnd type="none" w="med" len="med"/>
                    </a:lnL>
                    <a:lnR w="76200" cap="flat" cmpd="sng" algn="ctr">
                      <a:solidFill>
                        <a:srgbClr val="5A9AD7"/>
                      </a:solidFill>
                      <a:prstDash val="solid"/>
                      <a:round/>
                      <a:headEnd type="none" w="med" len="med"/>
                      <a:tailEnd type="none" w="med" len="med"/>
                    </a:lnR>
                    <a:lnT w="76200" cap="flat" cmpd="sng" algn="ctr">
                      <a:solidFill>
                        <a:srgbClr val="5A9AD7"/>
                      </a:solidFill>
                      <a:prstDash val="solid"/>
                      <a:round/>
                      <a:headEnd type="none" w="med" len="med"/>
                      <a:tailEnd type="none" w="med" len="med"/>
                    </a:lnT>
                    <a:lnB w="76200" cap="flat" cmpd="sng" algn="ctr">
                      <a:solidFill>
                        <a:srgbClr val="5A9AD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a:lnL w="76200" cap="flat" cmpd="sng" algn="ctr">
                      <a:solidFill>
                        <a:srgbClr val="5A9AD7"/>
                      </a:solidFill>
                      <a:prstDash val="solid"/>
                      <a:round/>
                      <a:headEnd type="none" w="med" len="med"/>
                      <a:tailEnd type="none" w="med" len="med"/>
                    </a:lnL>
                    <a:lnR w="76200" cap="flat" cmpd="sng" algn="ctr">
                      <a:solidFill>
                        <a:srgbClr val="5A9AD7"/>
                      </a:solidFill>
                      <a:prstDash val="solid"/>
                      <a:round/>
                      <a:headEnd type="none" w="med" len="med"/>
                      <a:tailEnd type="none" w="med" len="med"/>
                    </a:lnR>
                    <a:lnT w="76200" cap="flat" cmpd="sng" algn="ctr">
                      <a:solidFill>
                        <a:srgbClr val="5A9AD7"/>
                      </a:solidFill>
                      <a:prstDash val="solid"/>
                      <a:round/>
                      <a:headEnd type="none" w="med" len="med"/>
                      <a:tailEnd type="none" w="med" len="med"/>
                    </a:lnT>
                    <a:lnB w="76200" cap="flat" cmpd="sng" algn="ctr">
                      <a:solidFill>
                        <a:srgbClr val="5A9AD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a:lnL w="76200" cap="flat" cmpd="sng" algn="ctr">
                      <a:solidFill>
                        <a:srgbClr val="5A9AD7"/>
                      </a:solidFill>
                      <a:prstDash val="solid"/>
                      <a:round/>
                      <a:headEnd type="none" w="med" len="med"/>
                      <a:tailEnd type="none" w="med" len="med"/>
                    </a:lnL>
                    <a:lnR w="76200" cap="flat" cmpd="sng" algn="ctr">
                      <a:solidFill>
                        <a:srgbClr val="5A9AD7"/>
                      </a:solidFill>
                      <a:prstDash val="solid"/>
                      <a:round/>
                      <a:headEnd type="none" w="med" len="med"/>
                      <a:tailEnd type="none" w="med" len="med"/>
                    </a:lnR>
                    <a:lnT w="76200" cap="flat" cmpd="sng" algn="ctr">
                      <a:solidFill>
                        <a:srgbClr val="5A9AD7"/>
                      </a:solidFill>
                      <a:prstDash val="solid"/>
                      <a:round/>
                      <a:headEnd type="none" w="med" len="med"/>
                      <a:tailEnd type="none" w="med" len="med"/>
                    </a:lnT>
                    <a:lnB w="76200" cap="flat" cmpd="sng" algn="ctr">
                      <a:solidFill>
                        <a:srgbClr val="5A9AD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mc:AlternateContent xmlns:mc="http://schemas.openxmlformats.org/markup-compatibility/2006" xmlns:a14="http://schemas.microsoft.com/office/drawing/2010/main">
        <mc:Choice Requires="a14">
          <p:sp>
            <p:nvSpPr>
              <p:cNvPr id="9" name="TextBox 8"/>
              <p:cNvSpPr txBox="1"/>
              <p:nvPr/>
            </p:nvSpPr>
            <p:spPr>
              <a:xfrm>
                <a:off x="6840252" y="5301208"/>
                <a:ext cx="756084" cy="923330"/>
              </a:xfrm>
              <a:prstGeom prst="rect">
                <a:avLst/>
              </a:prstGeom>
              <a:noFill/>
            </p:spPr>
            <p:txBody>
              <a:bodyPr wrap="square" rtlCol="0">
                <a:spAutoFit/>
              </a:bodyPr>
              <a:lstStyle/>
              <a:p>
                <a:pPr marL="0" indent="0"/>
                <a14:m>
                  <m:oMathPara xmlns:m="http://schemas.openxmlformats.org/officeDocument/2006/math">
                    <m:oMathParaPr>
                      <m:jc m:val="centerGroup"/>
                    </m:oMathParaPr>
                    <m:oMath xmlns:m="http://schemas.openxmlformats.org/officeDocument/2006/math">
                      <m:r>
                        <a:rPr lang="en-AU" sz="5400" b="0" i="1" smtClean="0">
                          <a:latin typeface="Cambria Math"/>
                        </a:rPr>
                        <m:t>10</m:t>
                      </m:r>
                    </m:oMath>
                  </m:oMathPara>
                </a14:m>
                <a:endParaRPr lang="en-AU" sz="5400" dirty="0"/>
              </a:p>
            </p:txBody>
          </p:sp>
        </mc:Choice>
        <mc:Fallback xmlns="">
          <p:sp>
            <p:nvSpPr>
              <p:cNvPr id="9" name="TextBox 8"/>
              <p:cNvSpPr txBox="1">
                <a:spLocks noRot="1" noChangeAspect="1" noMove="1" noResize="1" noEditPoints="1" noAdjustHandles="1" noChangeArrowheads="1" noChangeShapeType="1" noTextEdit="1"/>
              </p:cNvSpPr>
              <p:nvPr/>
            </p:nvSpPr>
            <p:spPr>
              <a:xfrm>
                <a:off x="6840252" y="5301208"/>
                <a:ext cx="756084" cy="923330"/>
              </a:xfrm>
              <a:prstGeom prst="rect">
                <a:avLst/>
              </a:prstGeom>
              <a:blipFill rotWithShape="1">
                <a:blip r:embed="rId5"/>
                <a:stretch>
                  <a:fillRect r="-806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923662" y="4725144"/>
                <a:ext cx="586423" cy="1015663"/>
              </a:xfrm>
              <a:prstGeom prst="rect">
                <a:avLst/>
              </a:prstGeom>
              <a:noFill/>
            </p:spPr>
            <p:txBody>
              <a:bodyPr wrap="square" rtlCol="0">
                <a:spAutoFit/>
              </a:bodyPr>
              <a:lstStyle/>
              <a:p>
                <a:pPr marL="0" indent="0"/>
                <a14:m>
                  <m:oMathPara xmlns:m="http://schemas.openxmlformats.org/officeDocument/2006/math">
                    <m:oMathParaPr>
                      <m:jc m:val="centerGroup"/>
                    </m:oMathParaPr>
                    <m:oMath xmlns:m="http://schemas.openxmlformats.org/officeDocument/2006/math">
                      <m:r>
                        <a:rPr lang="en-AU" sz="6000" b="0" i="1" smtClean="0">
                          <a:latin typeface="Cambria Math"/>
                        </a:rPr>
                        <m:t>−</m:t>
                      </m:r>
                    </m:oMath>
                  </m:oMathPara>
                </a14:m>
                <a:endParaRPr lang="en-AU" sz="6000" dirty="0"/>
              </a:p>
            </p:txBody>
          </p:sp>
        </mc:Choice>
        <mc:Fallback xmlns="">
          <p:sp>
            <p:nvSpPr>
              <p:cNvPr id="10" name="TextBox 9"/>
              <p:cNvSpPr txBox="1">
                <a:spLocks noRot="1" noChangeAspect="1" noMove="1" noResize="1" noEditPoints="1" noAdjustHandles="1" noChangeArrowheads="1" noChangeShapeType="1" noTextEdit="1"/>
              </p:cNvSpPr>
              <p:nvPr/>
            </p:nvSpPr>
            <p:spPr>
              <a:xfrm>
                <a:off x="6923662" y="4725144"/>
                <a:ext cx="586423" cy="1015663"/>
              </a:xfrm>
              <a:prstGeom prst="rect">
                <a:avLst/>
              </a:prstGeom>
              <a:blipFill rotWithShape="1">
                <a:blip r:embed="rId6"/>
                <a:stretch>
                  <a:fillRect r="-416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997090" y="4365104"/>
                <a:ext cx="586423" cy="923330"/>
              </a:xfrm>
              <a:prstGeom prst="rect">
                <a:avLst/>
              </a:prstGeom>
              <a:noFill/>
            </p:spPr>
            <p:txBody>
              <a:bodyPr wrap="square" rtlCol="0">
                <a:spAutoFit/>
              </a:bodyPr>
              <a:lstStyle/>
              <a:p>
                <a:pPr marL="0" indent="0"/>
                <a14:m>
                  <m:oMathPara xmlns:m="http://schemas.openxmlformats.org/officeDocument/2006/math">
                    <m:oMathParaPr>
                      <m:jc m:val="centerGroup"/>
                    </m:oMathParaPr>
                    <m:oMath xmlns:m="http://schemas.openxmlformats.org/officeDocument/2006/math">
                      <m:r>
                        <a:rPr lang="en-AU" sz="5400" b="0" i="1" smtClean="0">
                          <a:latin typeface="Cambria Math"/>
                        </a:rPr>
                        <m:t>5</m:t>
                      </m:r>
                    </m:oMath>
                  </m:oMathPara>
                </a14:m>
                <a:endParaRPr lang="en-AU" sz="5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6997090" y="4365104"/>
                <a:ext cx="586423" cy="923330"/>
              </a:xfrm>
              <a:prstGeom prst="rect">
                <a:avLst/>
              </a:prstGeom>
              <a:blipFill rotWithShape="1">
                <a:blip r:embed="rId7"/>
                <a:stretch>
                  <a:fillRect/>
                </a:stretch>
              </a:blipFill>
            </p:spPr>
            <p:txBody>
              <a:bodyPr/>
              <a:lstStyle/>
              <a:p>
                <a:r>
                  <a:rPr lang="en-AU">
                    <a:noFill/>
                  </a:rPr>
                  <a:t> </a:t>
                </a:r>
              </a:p>
            </p:txBody>
          </p:sp>
        </mc:Fallback>
      </mc:AlternateContent>
    </p:spTree>
    <p:custDataLst>
      <p:tags r:id="rId1"/>
    </p:custDataLst>
    <p:extLst>
      <p:ext uri="{BB962C8B-B14F-4D97-AF65-F5344CB8AC3E}">
        <p14:creationId xmlns:p14="http://schemas.microsoft.com/office/powerpoint/2010/main" val="17580491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74DD4-F596-4951-A3B2-BC3A629DC0BA}"/>
              </a:ext>
            </a:extLst>
          </p:cNvPr>
          <p:cNvSpPr>
            <a:spLocks noGrp="1"/>
          </p:cNvSpPr>
          <p:nvPr>
            <p:ph type="title"/>
          </p:nvPr>
        </p:nvSpPr>
        <p:spPr/>
        <p:txBody>
          <a:bodyPr/>
          <a:lstStyle/>
          <a:p>
            <a:r>
              <a:rPr lang="en-US" dirty="0"/>
              <a:t>Describing fractions</a:t>
            </a:r>
            <a:endParaRPr lang="en-AU" dirty="0"/>
          </a:p>
        </p:txBody>
      </p:sp>
      <p:sp>
        <p:nvSpPr>
          <p:cNvPr id="3" name="Content Placeholder 2">
            <a:extLst>
              <a:ext uri="{FF2B5EF4-FFF2-40B4-BE49-F238E27FC236}">
                <a16:creationId xmlns:a16="http://schemas.microsoft.com/office/drawing/2014/main" id="{C32AEB3F-D819-4BE3-8B3F-507F0860E043}"/>
              </a:ext>
            </a:extLst>
          </p:cNvPr>
          <p:cNvSpPr>
            <a:spLocks noGrp="1"/>
          </p:cNvSpPr>
          <p:nvPr>
            <p:ph idx="1"/>
          </p:nvPr>
        </p:nvSpPr>
        <p:spPr/>
        <p:txBody>
          <a:bodyPr/>
          <a:lstStyle/>
          <a:p>
            <a:pPr marL="0" indent="0"/>
            <a:r>
              <a:rPr lang="en-AU" sz="2200" dirty="0"/>
              <a:t>Provide a range of contexts in which students can practise making and/or describing fractions. </a:t>
            </a:r>
          </a:p>
          <a:p>
            <a:pPr marL="0" indent="0"/>
            <a:r>
              <a:rPr lang="en-AU" sz="2200" dirty="0"/>
              <a:t>T</a:t>
            </a:r>
            <a:r>
              <a:rPr lang="en-US" sz="2200" dirty="0"/>
              <a:t>he resources for this unit </a:t>
            </a:r>
            <a:r>
              <a:rPr lang="en-AU" sz="2200" dirty="0"/>
              <a:t>provide activities that incorporate a range of representations, e.g.</a:t>
            </a:r>
          </a:p>
          <a:p>
            <a:pPr marL="0" indent="0"/>
            <a:endParaRPr lang="en-AU" sz="1400" dirty="0"/>
          </a:p>
          <a:p>
            <a:endParaRPr lang="en-US" dirty="0"/>
          </a:p>
        </p:txBody>
      </p:sp>
      <p:sp>
        <p:nvSpPr>
          <p:cNvPr id="4" name="Rectangle 3">
            <a:hlinkClick r:id="rId3"/>
            <a:extLst>
              <a:ext uri="{FF2B5EF4-FFF2-40B4-BE49-F238E27FC236}">
                <a16:creationId xmlns:a16="http://schemas.microsoft.com/office/drawing/2014/main" id="{1EB5F37E-4212-472C-B645-F897B50860B8}"/>
              </a:ext>
            </a:extLst>
          </p:cNvPr>
          <p:cNvSpPr/>
          <p:nvPr/>
        </p:nvSpPr>
        <p:spPr>
          <a:xfrm>
            <a:off x="2594612" y="4814210"/>
            <a:ext cx="3943663" cy="769441"/>
          </a:xfrm>
          <a:prstGeom prst="rect">
            <a:avLst/>
          </a:prstGeom>
          <a:solidFill>
            <a:srgbClr val="C8DDF2"/>
          </a:solidFill>
          <a:ln w="28575">
            <a:solidFill>
              <a:srgbClr val="91BCE4"/>
            </a:solidFill>
          </a:ln>
        </p:spPr>
        <p:txBody>
          <a:bodyPr wrap="square">
            <a:spAutoFit/>
          </a:bodyPr>
          <a:lstStyle/>
          <a:p>
            <a:pPr algn="ctr">
              <a:spcBef>
                <a:spcPts val="300"/>
              </a:spcBef>
            </a:pPr>
            <a:r>
              <a:rPr lang="en-US" sz="2200" i="1" dirty="0"/>
              <a:t>Creating and naming fractions with double-sided counters</a:t>
            </a:r>
            <a:endParaRPr lang="en-AU" sz="2200" i="1" dirty="0"/>
          </a:p>
        </p:txBody>
      </p:sp>
      <p:pic>
        <p:nvPicPr>
          <p:cNvPr id="9" name="Picture 8">
            <a:hlinkClick r:id="rId3"/>
            <a:extLst>
              <a:ext uri="{FF2B5EF4-FFF2-40B4-BE49-F238E27FC236}">
                <a16:creationId xmlns:a16="http://schemas.microsoft.com/office/drawing/2014/main" id="{4EC3A958-D7BF-46F1-9551-312297CF46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75856" y="2720338"/>
            <a:ext cx="2261561" cy="1813148"/>
          </a:xfrm>
          <a:prstGeom prst="rect">
            <a:avLst/>
          </a:prstGeom>
        </p:spPr>
      </p:pic>
    </p:spTree>
    <p:extLst>
      <p:ext uri="{BB962C8B-B14F-4D97-AF65-F5344CB8AC3E}">
        <p14:creationId xmlns:p14="http://schemas.microsoft.com/office/powerpoint/2010/main" val="30782635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Describing fractions: Equivalent fractions</a:t>
            </a:r>
          </a:p>
        </p:txBody>
      </p:sp>
      <p:sp>
        <p:nvSpPr>
          <p:cNvPr id="3" name="Content Placeholder 2"/>
          <p:cNvSpPr>
            <a:spLocks noGrp="1"/>
          </p:cNvSpPr>
          <p:nvPr>
            <p:ph idx="1"/>
          </p:nvPr>
        </p:nvSpPr>
        <p:spPr>
          <a:xfrm>
            <a:off x="323850" y="986400"/>
            <a:ext cx="8485188" cy="2874648"/>
          </a:xfrm>
        </p:spPr>
        <p:txBody>
          <a:bodyPr/>
          <a:lstStyle/>
          <a:p>
            <a:pPr marL="0" indent="0"/>
            <a:r>
              <a:rPr lang="en-US" sz="2200" dirty="0"/>
              <a:t>Equivalent fractions is a term used to describe the relationship between fractions when they represent the same number or quantity.</a:t>
            </a:r>
          </a:p>
          <a:p>
            <a:pPr marL="0" indent="0"/>
            <a:endParaRPr lang="en-US" sz="2200" dirty="0"/>
          </a:p>
          <a:p>
            <a:pPr marL="0" indent="0"/>
            <a:r>
              <a:rPr lang="en-US" sz="2200" dirty="0"/>
              <a:t>Fractions can have different numerators and denominators and represent the same share of the whole.</a:t>
            </a:r>
          </a:p>
          <a:p>
            <a:pPr marL="0" indent="0"/>
            <a:endParaRPr lang="en-US" sz="2200" dirty="0"/>
          </a:p>
          <a:p>
            <a:pPr marL="0" indent="0"/>
            <a:r>
              <a:rPr lang="en-US" sz="2200" dirty="0"/>
              <a:t>For example:</a:t>
            </a:r>
          </a:p>
          <a:p>
            <a:pPr marL="0" indent="0"/>
            <a:endParaRPr lang="en-US" sz="1000" dirty="0"/>
          </a:p>
        </p:txBody>
      </p:sp>
      <p:grpSp>
        <p:nvGrpSpPr>
          <p:cNvPr id="19" name="Group 18">
            <a:extLst>
              <a:ext uri="{FF2B5EF4-FFF2-40B4-BE49-F238E27FC236}">
                <a16:creationId xmlns:a16="http://schemas.microsoft.com/office/drawing/2014/main" id="{9D75DE41-593D-47D2-A186-F82E82923897}"/>
              </a:ext>
            </a:extLst>
          </p:cNvPr>
          <p:cNvGrpSpPr/>
          <p:nvPr/>
        </p:nvGrpSpPr>
        <p:grpSpPr>
          <a:xfrm>
            <a:off x="2627784" y="3501008"/>
            <a:ext cx="3168352" cy="726161"/>
            <a:chOff x="2627784" y="4005064"/>
            <a:chExt cx="3168352" cy="726161"/>
          </a:xfrm>
        </p:grpSpPr>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C10B412-1A47-4BF4-AFCF-7A121FE0C62D}"/>
                    </a:ext>
                  </a:extLst>
                </p:cNvPr>
                <p:cNvSpPr txBox="1"/>
                <p:nvPr/>
              </p:nvSpPr>
              <p:spPr>
                <a:xfrm>
                  <a:off x="2627784" y="4005064"/>
                  <a:ext cx="413895" cy="7261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AU" sz="2200" b="1" i="1" smtClean="0">
                                <a:latin typeface="Cambria Math" panose="02040503050406030204" pitchFamily="18" charset="0"/>
                              </a:rPr>
                            </m:ctrlPr>
                          </m:fPr>
                          <m:num>
                            <m:r>
                              <a:rPr lang="en-US" sz="2200" b="1" i="1" smtClean="0">
                                <a:latin typeface="Cambria Math" panose="02040503050406030204" pitchFamily="18" charset="0"/>
                              </a:rPr>
                              <m:t>𝟏</m:t>
                            </m:r>
                          </m:num>
                          <m:den>
                            <m:r>
                              <a:rPr lang="en-US" sz="2200" b="1" i="1" smtClean="0">
                                <a:latin typeface="Cambria Math" panose="02040503050406030204" pitchFamily="18" charset="0"/>
                              </a:rPr>
                              <m:t>𝟐</m:t>
                            </m:r>
                          </m:den>
                        </m:f>
                      </m:oMath>
                    </m:oMathPara>
                  </a14:m>
                  <a:endParaRPr lang="en-AU" sz="2200" b="1" i="1" dirty="0">
                    <a:latin typeface="Cambria Math"/>
                  </a:endParaRPr>
                </a:p>
              </p:txBody>
            </p:sp>
          </mc:Choice>
          <mc:Fallback xmlns="">
            <p:sp>
              <p:nvSpPr>
                <p:cNvPr id="11" name="TextBox 10">
                  <a:extLst>
                    <a:ext uri="{FF2B5EF4-FFF2-40B4-BE49-F238E27FC236}">
                      <a16:creationId xmlns:a16="http://schemas.microsoft.com/office/drawing/2014/main" id="{7C10B412-1A47-4BF4-AFCF-7A121FE0C62D}"/>
                    </a:ext>
                  </a:extLst>
                </p:cNvPr>
                <p:cNvSpPr txBox="1">
                  <a:spLocks noRot="1" noChangeAspect="1" noMove="1" noResize="1" noEditPoints="1" noAdjustHandles="1" noChangeArrowheads="1" noChangeShapeType="1" noTextEdit="1"/>
                </p:cNvSpPr>
                <p:nvPr/>
              </p:nvSpPr>
              <p:spPr>
                <a:xfrm>
                  <a:off x="2627784" y="4005064"/>
                  <a:ext cx="413895" cy="726161"/>
                </a:xfrm>
                <a:prstGeom prst="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4AF34C8D-C37A-4A9C-AAC1-9B67C12192E7}"/>
                    </a:ext>
                  </a:extLst>
                </p:cNvPr>
                <p:cNvSpPr/>
                <p:nvPr/>
              </p:nvSpPr>
              <p:spPr>
                <a:xfrm>
                  <a:off x="5423919" y="4005064"/>
                  <a:ext cx="372217" cy="7261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AU" sz="2200" b="1" i="1" smtClean="0">
                                <a:latin typeface="Cambria Math" panose="02040503050406030204" pitchFamily="18" charset="0"/>
                              </a:rPr>
                            </m:ctrlPr>
                          </m:fPr>
                          <m:num>
                            <m:r>
                              <a:rPr lang="en-US" sz="2200" b="1" i="1" smtClean="0">
                                <a:latin typeface="Cambria Math" panose="02040503050406030204" pitchFamily="18" charset="0"/>
                              </a:rPr>
                              <m:t>𝟐</m:t>
                            </m:r>
                          </m:num>
                          <m:den>
                            <m:r>
                              <a:rPr lang="en-US" sz="2200" b="1" i="1" smtClean="0">
                                <a:latin typeface="Cambria Math" panose="02040503050406030204" pitchFamily="18" charset="0"/>
                              </a:rPr>
                              <m:t>𝟒</m:t>
                            </m:r>
                          </m:den>
                        </m:f>
                      </m:oMath>
                    </m:oMathPara>
                  </a14:m>
                  <a:endParaRPr lang="en-AU" sz="2200" b="1" i="1" dirty="0">
                    <a:latin typeface="Cambria Math"/>
                  </a:endParaRPr>
                </a:p>
              </p:txBody>
            </p:sp>
          </mc:Choice>
          <mc:Fallback xmlns="">
            <p:sp>
              <p:nvSpPr>
                <p:cNvPr id="12" name="Rectangle 11">
                  <a:extLst>
                    <a:ext uri="{FF2B5EF4-FFF2-40B4-BE49-F238E27FC236}">
                      <a16:creationId xmlns:a16="http://schemas.microsoft.com/office/drawing/2014/main" id="{4AF34C8D-C37A-4A9C-AAC1-9B67C12192E7}"/>
                    </a:ext>
                  </a:extLst>
                </p:cNvPr>
                <p:cNvSpPr>
                  <a:spLocks noRot="1" noChangeAspect="1" noMove="1" noResize="1" noEditPoints="1" noAdjustHandles="1" noChangeArrowheads="1" noChangeShapeType="1" noTextEdit="1"/>
                </p:cNvSpPr>
                <p:nvPr/>
              </p:nvSpPr>
              <p:spPr>
                <a:xfrm>
                  <a:off x="5423919" y="4005064"/>
                  <a:ext cx="372217" cy="726161"/>
                </a:xfrm>
                <a:prstGeom prst="rect">
                  <a:avLst/>
                </a:prstGeom>
                <a:blipFill>
                  <a:blip r:embed="rId5"/>
                  <a:stretch>
                    <a:fillRect/>
                  </a:stretch>
                </a:blipFill>
              </p:spPr>
              <p:txBody>
                <a:bodyPr/>
                <a:lstStyle/>
                <a:p>
                  <a:r>
                    <a:rPr lang="en-AU">
                      <a:noFill/>
                    </a:rPr>
                    <a:t> </a:t>
                  </a:r>
                </a:p>
              </p:txBody>
            </p:sp>
          </mc:Fallback>
        </mc:AlternateContent>
        <p:sp>
          <p:nvSpPr>
            <p:cNvPr id="13" name="TextBox 12">
              <a:extLst>
                <a:ext uri="{FF2B5EF4-FFF2-40B4-BE49-F238E27FC236}">
                  <a16:creationId xmlns:a16="http://schemas.microsoft.com/office/drawing/2014/main" id="{49DC9C6A-C037-4CBB-9723-E967163548F1}"/>
                </a:ext>
              </a:extLst>
            </p:cNvPr>
            <p:cNvSpPr txBox="1"/>
            <p:nvPr/>
          </p:nvSpPr>
          <p:spPr>
            <a:xfrm>
              <a:off x="3203848" y="4160698"/>
              <a:ext cx="2160240" cy="430887"/>
            </a:xfrm>
            <a:prstGeom prst="rect">
              <a:avLst/>
            </a:prstGeom>
            <a:noFill/>
          </p:spPr>
          <p:txBody>
            <a:bodyPr wrap="square" rtlCol="0">
              <a:spAutoFit/>
            </a:bodyPr>
            <a:lstStyle/>
            <a:p>
              <a:r>
                <a:rPr lang="en-AU" sz="2200" dirty="0"/>
                <a:t>is the same as</a:t>
              </a:r>
            </a:p>
          </p:txBody>
        </p:sp>
      </p:grpSp>
      <p:pic>
        <p:nvPicPr>
          <p:cNvPr id="18" name="Picture 17">
            <a:extLst>
              <a:ext uri="{FF2B5EF4-FFF2-40B4-BE49-F238E27FC236}">
                <a16:creationId xmlns:a16="http://schemas.microsoft.com/office/drawing/2014/main" id="{DC3C8DDD-EF53-4018-AD19-5F28FE8FDCD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290352" y="4293096"/>
            <a:ext cx="1987231" cy="1512168"/>
          </a:xfrm>
          <a:prstGeom prst="rect">
            <a:avLst/>
          </a:prstGeom>
        </p:spPr>
      </p:pic>
    </p:spTree>
    <p:custDataLst>
      <p:tags r:id="rId1"/>
    </p:custDataLst>
    <p:extLst>
      <p:ext uri="{BB962C8B-B14F-4D97-AF65-F5344CB8AC3E}">
        <p14:creationId xmlns:p14="http://schemas.microsoft.com/office/powerpoint/2010/main" val="2825479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Describing fractions: Equivalent fractions</a:t>
            </a:r>
          </a:p>
        </p:txBody>
      </p:sp>
      <p:sp>
        <p:nvSpPr>
          <p:cNvPr id="3" name="Content Placeholder 2"/>
          <p:cNvSpPr>
            <a:spLocks noGrp="1"/>
          </p:cNvSpPr>
          <p:nvPr>
            <p:ph idx="1"/>
          </p:nvPr>
        </p:nvSpPr>
        <p:spPr>
          <a:xfrm>
            <a:off x="323850" y="986400"/>
            <a:ext cx="8485188" cy="2874648"/>
          </a:xfrm>
        </p:spPr>
        <p:txBody>
          <a:bodyPr/>
          <a:lstStyle/>
          <a:p>
            <a:pPr marL="0" indent="0"/>
            <a:r>
              <a:rPr lang="en-US" sz="2200" dirty="0"/>
              <a:t>Students can be taught fairly quickly to produce equivalent fractions by rote. However, they may forget just as easily because they have little conceptual understanding of what they are doing.</a:t>
            </a:r>
          </a:p>
          <a:p>
            <a:pPr marL="0" indent="0"/>
            <a:endParaRPr lang="en-US" sz="1000" dirty="0"/>
          </a:p>
        </p:txBody>
      </p:sp>
      <p:grpSp>
        <p:nvGrpSpPr>
          <p:cNvPr id="4" name="Group 3">
            <a:extLst>
              <a:ext uri="{FF2B5EF4-FFF2-40B4-BE49-F238E27FC236}">
                <a16:creationId xmlns:a16="http://schemas.microsoft.com/office/drawing/2014/main" id="{CD2EA8F5-ADEC-45A9-B2C0-24872FF40F07}"/>
              </a:ext>
            </a:extLst>
          </p:cNvPr>
          <p:cNvGrpSpPr/>
          <p:nvPr/>
        </p:nvGrpSpPr>
        <p:grpSpPr>
          <a:xfrm>
            <a:off x="2627784" y="2566065"/>
            <a:ext cx="3168352" cy="2951167"/>
            <a:chOff x="2627784" y="2636912"/>
            <a:chExt cx="3168352" cy="2951167"/>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7D431AB-2178-48F9-8B92-E699A34E09CD}"/>
                    </a:ext>
                  </a:extLst>
                </p:cNvPr>
                <p:cNvSpPr txBox="1"/>
                <p:nvPr/>
              </p:nvSpPr>
              <p:spPr>
                <a:xfrm>
                  <a:off x="2627784" y="3645024"/>
                  <a:ext cx="413895" cy="7261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AU" sz="2200" b="1" i="1" smtClean="0">
                                <a:latin typeface="Cambria Math" panose="02040503050406030204" pitchFamily="18" charset="0"/>
                              </a:rPr>
                            </m:ctrlPr>
                          </m:fPr>
                          <m:num>
                            <m:r>
                              <a:rPr lang="en-US" sz="2200" b="1" i="1" smtClean="0">
                                <a:latin typeface="Cambria Math" panose="02040503050406030204" pitchFamily="18" charset="0"/>
                              </a:rPr>
                              <m:t>𝟏</m:t>
                            </m:r>
                          </m:num>
                          <m:den>
                            <m:r>
                              <a:rPr lang="en-US" sz="2200" b="1" i="1" smtClean="0">
                                <a:latin typeface="Cambria Math" panose="02040503050406030204" pitchFamily="18" charset="0"/>
                              </a:rPr>
                              <m:t>𝟐</m:t>
                            </m:r>
                          </m:den>
                        </m:f>
                      </m:oMath>
                    </m:oMathPara>
                  </a14:m>
                  <a:endParaRPr lang="en-AU" sz="2200" b="1" i="1" dirty="0">
                    <a:latin typeface="Cambria Math"/>
                  </a:endParaRPr>
                </a:p>
              </p:txBody>
            </p:sp>
          </mc:Choice>
          <mc:Fallback xmlns="">
            <p:sp>
              <p:nvSpPr>
                <p:cNvPr id="7" name="TextBox 6">
                  <a:extLst>
                    <a:ext uri="{FF2B5EF4-FFF2-40B4-BE49-F238E27FC236}">
                      <a16:creationId xmlns:a16="http://schemas.microsoft.com/office/drawing/2014/main" id="{B7D431AB-2178-48F9-8B92-E699A34E09CD}"/>
                    </a:ext>
                  </a:extLst>
                </p:cNvPr>
                <p:cNvSpPr txBox="1">
                  <a:spLocks noRot="1" noChangeAspect="1" noMove="1" noResize="1" noEditPoints="1" noAdjustHandles="1" noChangeArrowheads="1" noChangeShapeType="1" noTextEdit="1"/>
                </p:cNvSpPr>
                <p:nvPr/>
              </p:nvSpPr>
              <p:spPr>
                <a:xfrm>
                  <a:off x="2627784" y="3645024"/>
                  <a:ext cx="413895" cy="726161"/>
                </a:xfrm>
                <a:prstGeom prst="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FE3137F3-579F-40AB-AF02-CBE642A30855}"/>
                    </a:ext>
                  </a:extLst>
                </p:cNvPr>
                <p:cNvSpPr/>
                <p:nvPr/>
              </p:nvSpPr>
              <p:spPr>
                <a:xfrm>
                  <a:off x="5423919" y="3645024"/>
                  <a:ext cx="372217" cy="7261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AU" sz="2200" b="1" i="1" smtClean="0">
                                <a:latin typeface="Cambria Math" panose="02040503050406030204" pitchFamily="18" charset="0"/>
                              </a:rPr>
                            </m:ctrlPr>
                          </m:fPr>
                          <m:num>
                            <m:r>
                              <a:rPr lang="en-US" sz="2200" b="1" i="1" smtClean="0">
                                <a:latin typeface="Cambria Math" panose="02040503050406030204" pitchFamily="18" charset="0"/>
                              </a:rPr>
                              <m:t>𝟐</m:t>
                            </m:r>
                          </m:num>
                          <m:den>
                            <m:r>
                              <a:rPr lang="en-US" sz="2200" b="1" i="1" smtClean="0">
                                <a:latin typeface="Cambria Math" panose="02040503050406030204" pitchFamily="18" charset="0"/>
                              </a:rPr>
                              <m:t>𝟒</m:t>
                            </m:r>
                          </m:den>
                        </m:f>
                      </m:oMath>
                    </m:oMathPara>
                  </a14:m>
                  <a:endParaRPr lang="en-AU" sz="2200" b="1" i="1" dirty="0">
                    <a:latin typeface="Cambria Math"/>
                  </a:endParaRPr>
                </a:p>
              </p:txBody>
            </p:sp>
          </mc:Choice>
          <mc:Fallback xmlns="">
            <p:sp>
              <p:nvSpPr>
                <p:cNvPr id="8" name="Rectangle 7">
                  <a:extLst>
                    <a:ext uri="{FF2B5EF4-FFF2-40B4-BE49-F238E27FC236}">
                      <a16:creationId xmlns:a16="http://schemas.microsoft.com/office/drawing/2014/main" id="{FE3137F3-579F-40AB-AF02-CBE642A30855}"/>
                    </a:ext>
                  </a:extLst>
                </p:cNvPr>
                <p:cNvSpPr>
                  <a:spLocks noRot="1" noChangeAspect="1" noMove="1" noResize="1" noEditPoints="1" noAdjustHandles="1" noChangeArrowheads="1" noChangeShapeType="1" noTextEdit="1"/>
                </p:cNvSpPr>
                <p:nvPr/>
              </p:nvSpPr>
              <p:spPr>
                <a:xfrm>
                  <a:off x="5423919" y="3645024"/>
                  <a:ext cx="372217" cy="726161"/>
                </a:xfrm>
                <a:prstGeom prst="rect">
                  <a:avLst/>
                </a:prstGeom>
                <a:blipFill>
                  <a:blip r:embed="rId5"/>
                  <a:stretch>
                    <a:fillRect/>
                  </a:stretch>
                </a:blipFill>
              </p:spPr>
              <p:txBody>
                <a:bodyPr/>
                <a:lstStyle/>
                <a:p>
                  <a:r>
                    <a:rPr lang="en-AU">
                      <a:noFill/>
                    </a:rPr>
                    <a:t> </a:t>
                  </a:r>
                </a:p>
              </p:txBody>
            </p:sp>
          </mc:Fallback>
        </mc:AlternateContent>
        <p:sp>
          <p:nvSpPr>
            <p:cNvPr id="9" name="TextBox 8">
              <a:extLst>
                <a:ext uri="{FF2B5EF4-FFF2-40B4-BE49-F238E27FC236}">
                  <a16:creationId xmlns:a16="http://schemas.microsoft.com/office/drawing/2014/main" id="{28077187-B7C4-4FD8-BE8A-A726AE6CDC32}"/>
                </a:ext>
              </a:extLst>
            </p:cNvPr>
            <p:cNvSpPr txBox="1"/>
            <p:nvPr/>
          </p:nvSpPr>
          <p:spPr>
            <a:xfrm>
              <a:off x="3203848" y="3800658"/>
              <a:ext cx="2160240" cy="430887"/>
            </a:xfrm>
            <a:prstGeom prst="rect">
              <a:avLst/>
            </a:prstGeom>
            <a:noFill/>
          </p:spPr>
          <p:txBody>
            <a:bodyPr wrap="square" rtlCol="0">
              <a:spAutoFit/>
            </a:bodyPr>
            <a:lstStyle/>
            <a:p>
              <a:r>
                <a:rPr lang="en-AU" sz="2200" dirty="0"/>
                <a:t>is the same as</a:t>
              </a:r>
            </a:p>
          </p:txBody>
        </p:sp>
        <p:sp>
          <p:nvSpPr>
            <p:cNvPr id="5" name="Arrow: U-Turn 4">
              <a:extLst>
                <a:ext uri="{FF2B5EF4-FFF2-40B4-BE49-F238E27FC236}">
                  <a16:creationId xmlns:a16="http://schemas.microsoft.com/office/drawing/2014/main" id="{F56D8BD4-DDA4-4F53-88EA-7961B92E92E4}"/>
                </a:ext>
              </a:extLst>
            </p:cNvPr>
            <p:cNvSpPr/>
            <p:nvPr/>
          </p:nvSpPr>
          <p:spPr bwMode="auto">
            <a:xfrm>
              <a:off x="2843808" y="3068960"/>
              <a:ext cx="2808312" cy="432048"/>
            </a:xfrm>
            <a:prstGeom prst="uturnArrow">
              <a:avLst/>
            </a:prstGeom>
            <a:solidFill>
              <a:srgbClr val="91BCE4"/>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96EA3D41-A291-42B8-836C-5C63AA3E4568}"/>
                </a:ext>
              </a:extLst>
            </p:cNvPr>
            <p:cNvSpPr txBox="1"/>
            <p:nvPr/>
          </p:nvSpPr>
          <p:spPr>
            <a:xfrm>
              <a:off x="3635896" y="2636912"/>
              <a:ext cx="1152128" cy="430887"/>
            </a:xfrm>
            <a:prstGeom prst="rect">
              <a:avLst/>
            </a:prstGeom>
            <a:noFill/>
          </p:spPr>
          <p:txBody>
            <a:bodyPr wrap="square" rtlCol="0">
              <a:spAutoFit/>
            </a:bodyPr>
            <a:lstStyle/>
            <a:p>
              <a:pPr algn="ctr"/>
              <a:r>
                <a:rPr lang="en-AU" sz="2200" b="1" dirty="0"/>
                <a:t>× 2</a:t>
              </a:r>
            </a:p>
          </p:txBody>
        </p:sp>
        <p:sp>
          <p:nvSpPr>
            <p:cNvPr id="14" name="Arrow: U-Turn 13">
              <a:extLst>
                <a:ext uri="{FF2B5EF4-FFF2-40B4-BE49-F238E27FC236}">
                  <a16:creationId xmlns:a16="http://schemas.microsoft.com/office/drawing/2014/main" id="{227832CA-C073-42B7-A53D-6BEB6404FFAE}"/>
                </a:ext>
              </a:extLst>
            </p:cNvPr>
            <p:cNvSpPr/>
            <p:nvPr/>
          </p:nvSpPr>
          <p:spPr bwMode="auto">
            <a:xfrm flipV="1">
              <a:off x="2843808" y="4653136"/>
              <a:ext cx="2808312" cy="432048"/>
            </a:xfrm>
            <a:prstGeom prst="uturnArrow">
              <a:avLst/>
            </a:prstGeom>
            <a:solidFill>
              <a:srgbClr val="91BCE4"/>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
          <p:nvSpPr>
            <p:cNvPr id="15" name="TextBox 14">
              <a:extLst>
                <a:ext uri="{FF2B5EF4-FFF2-40B4-BE49-F238E27FC236}">
                  <a16:creationId xmlns:a16="http://schemas.microsoft.com/office/drawing/2014/main" id="{443988A1-256C-4E1C-AC16-908E1CE8F414}"/>
                </a:ext>
              </a:extLst>
            </p:cNvPr>
            <p:cNvSpPr txBox="1"/>
            <p:nvPr/>
          </p:nvSpPr>
          <p:spPr>
            <a:xfrm>
              <a:off x="3635896" y="5157192"/>
              <a:ext cx="1152128" cy="430887"/>
            </a:xfrm>
            <a:prstGeom prst="rect">
              <a:avLst/>
            </a:prstGeom>
            <a:noFill/>
          </p:spPr>
          <p:txBody>
            <a:bodyPr wrap="square" rtlCol="0">
              <a:spAutoFit/>
            </a:bodyPr>
            <a:lstStyle/>
            <a:p>
              <a:pPr algn="ctr"/>
              <a:r>
                <a:rPr lang="en-AU" sz="2200" b="1" dirty="0"/>
                <a:t>× 2</a:t>
              </a:r>
            </a:p>
          </p:txBody>
        </p:sp>
      </p:grpSp>
    </p:spTree>
    <p:custDataLst>
      <p:tags r:id="rId1"/>
    </p:custDataLst>
    <p:extLst>
      <p:ext uri="{BB962C8B-B14F-4D97-AF65-F5344CB8AC3E}">
        <p14:creationId xmlns:p14="http://schemas.microsoft.com/office/powerpoint/2010/main" val="33953938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13585-5A22-448F-9E64-B0870441984F}"/>
              </a:ext>
            </a:extLst>
          </p:cNvPr>
          <p:cNvSpPr>
            <a:spLocks noGrp="1"/>
          </p:cNvSpPr>
          <p:nvPr>
            <p:ph type="title"/>
          </p:nvPr>
        </p:nvSpPr>
        <p:spPr/>
        <p:txBody>
          <a:bodyPr/>
          <a:lstStyle/>
          <a:p>
            <a:r>
              <a:rPr lang="en-AU" dirty="0"/>
              <a:t>Describing fractions: Equivalent fractions misconception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F077B0E-3493-4D4B-B45A-AC364209B4A3}"/>
                  </a:ext>
                </a:extLst>
              </p:cNvPr>
              <p:cNvSpPr>
                <a:spLocks noGrp="1"/>
              </p:cNvSpPr>
              <p:nvPr>
                <p:ph idx="1"/>
              </p:nvPr>
            </p:nvSpPr>
            <p:spPr>
              <a:xfrm>
                <a:off x="323850" y="986400"/>
                <a:ext cx="8485188" cy="2260269"/>
              </a:xfrm>
            </p:spPr>
            <p:txBody>
              <a:bodyPr/>
              <a:lstStyle/>
              <a:p>
                <a:pPr marL="0" indent="0"/>
                <a:endParaRPr lang="en-AU" altLang="en-US" dirty="0">
                  <a:solidFill>
                    <a:schemeClr val="tx1"/>
                  </a:solidFill>
                </a:endParaRPr>
              </a:p>
              <a:p>
                <a:pPr marL="0" indent="0"/>
                <a:r>
                  <a:rPr lang="en-AU" altLang="en-US" sz="2200" dirty="0">
                    <a:solidFill>
                      <a:schemeClr val="tx1"/>
                    </a:solidFill>
                  </a:rPr>
                  <a:t>Some students hold the misconception that the denominator must match the number of partitions of the whole and so will have difficulty comprehending equivalence. For example, these students won’t recognise that </a:t>
                </a:r>
                <a14:m>
                  <m:oMath xmlns:m="http://schemas.openxmlformats.org/officeDocument/2006/math">
                    <m:f>
                      <m:fPr>
                        <m:ctrlPr>
                          <a:rPr lang="en-US" altLang="en-US" b="0" i="1" smtClean="0">
                            <a:solidFill>
                              <a:schemeClr val="tx1"/>
                            </a:solidFill>
                            <a:latin typeface="Cambria Math" panose="02040503050406030204" pitchFamily="18" charset="0"/>
                          </a:rPr>
                        </m:ctrlPr>
                      </m:fPr>
                      <m:num>
                        <m:r>
                          <a:rPr lang="en-US" altLang="en-US" b="0" i="1" smtClean="0">
                            <a:solidFill>
                              <a:schemeClr val="tx1"/>
                            </a:solidFill>
                            <a:latin typeface="Cambria Math" panose="02040503050406030204" pitchFamily="18" charset="0"/>
                          </a:rPr>
                          <m:t>2</m:t>
                        </m:r>
                      </m:num>
                      <m:den>
                        <m:r>
                          <a:rPr lang="en-US" altLang="en-US" b="0" i="1" smtClean="0">
                            <a:solidFill>
                              <a:schemeClr val="tx1"/>
                            </a:solidFill>
                            <a:latin typeface="Cambria Math" panose="02040503050406030204" pitchFamily="18" charset="0"/>
                          </a:rPr>
                          <m:t>4</m:t>
                        </m:r>
                      </m:den>
                    </m:f>
                    <m:r>
                      <a:rPr lang="en-US" altLang="en-US" b="0" i="1" smtClean="0">
                        <a:solidFill>
                          <a:schemeClr val="tx1"/>
                        </a:solidFill>
                        <a:latin typeface="Cambria Math" panose="02040503050406030204" pitchFamily="18" charset="0"/>
                      </a:rPr>
                      <m:t> </m:t>
                    </m:r>
                  </m:oMath>
                </a14:m>
                <a:r>
                  <a:rPr lang="en-US" sz="2200" dirty="0"/>
                  <a:t>is the same as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sz="2200" b="0" dirty="0"/>
                  <a:t>.</a:t>
                </a:r>
              </a:p>
              <a:p>
                <a:endParaRPr lang="en-AU" dirty="0"/>
              </a:p>
            </p:txBody>
          </p:sp>
        </mc:Choice>
        <mc:Fallback xmlns="">
          <p:sp>
            <p:nvSpPr>
              <p:cNvPr id="3" name="Content Placeholder 2">
                <a:extLst>
                  <a:ext uri="{FF2B5EF4-FFF2-40B4-BE49-F238E27FC236}">
                    <a16:creationId xmlns:a16="http://schemas.microsoft.com/office/drawing/2014/main" id="{9F077B0E-3493-4D4B-B45A-AC364209B4A3}"/>
                  </a:ext>
                </a:extLst>
              </p:cNvPr>
              <p:cNvSpPr>
                <a:spLocks noGrp="1" noRot="1" noChangeAspect="1" noMove="1" noResize="1" noEditPoints="1" noAdjustHandles="1" noChangeArrowheads="1" noChangeShapeType="1" noTextEdit="1"/>
              </p:cNvSpPr>
              <p:nvPr>
                <p:ph idx="1"/>
              </p:nvPr>
            </p:nvSpPr>
            <p:spPr>
              <a:xfrm>
                <a:off x="323850" y="986400"/>
                <a:ext cx="8485188" cy="2260269"/>
              </a:xfrm>
              <a:blipFill>
                <a:blip r:embed="rId3"/>
                <a:stretch>
                  <a:fillRect l="-2011" r="-431"/>
                </a:stretch>
              </a:blipFill>
            </p:spPr>
            <p:txBody>
              <a:bodyPr/>
              <a:lstStyle/>
              <a:p>
                <a:r>
                  <a:rPr lang="en-AU">
                    <a:noFill/>
                  </a:rPr>
                  <a:t> </a:t>
                </a:r>
              </a:p>
            </p:txBody>
          </p:sp>
        </mc:Fallback>
      </mc:AlternateContent>
      <p:grpSp>
        <p:nvGrpSpPr>
          <p:cNvPr id="8" name="Group 7">
            <a:extLst>
              <a:ext uri="{FF2B5EF4-FFF2-40B4-BE49-F238E27FC236}">
                <a16:creationId xmlns:a16="http://schemas.microsoft.com/office/drawing/2014/main" id="{3D8E122C-4310-45C7-B1AF-B22BEC253C4D}"/>
              </a:ext>
            </a:extLst>
          </p:cNvPr>
          <p:cNvGrpSpPr/>
          <p:nvPr/>
        </p:nvGrpSpPr>
        <p:grpSpPr>
          <a:xfrm>
            <a:off x="2699792" y="3532981"/>
            <a:ext cx="4360221" cy="2062987"/>
            <a:chOff x="2051720" y="3544977"/>
            <a:chExt cx="4360221" cy="2062987"/>
          </a:xfrm>
          <a:effectLst>
            <a:outerShdw blurRad="50800" dist="38100" dir="2700000" algn="tl" rotWithShape="0">
              <a:schemeClr val="bg2">
                <a:alpha val="40000"/>
              </a:schemeClr>
            </a:outerShdw>
          </a:effectLst>
        </p:grpSpPr>
        <p:pic>
          <p:nvPicPr>
            <p:cNvPr id="5" name="Picture 4">
              <a:extLst>
                <a:ext uri="{FF2B5EF4-FFF2-40B4-BE49-F238E27FC236}">
                  <a16:creationId xmlns:a16="http://schemas.microsoft.com/office/drawing/2014/main" id="{B33F2E11-A88A-4C57-B0DF-8D90851A566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51720" y="3544977"/>
              <a:ext cx="2065352" cy="2046577"/>
            </a:xfrm>
            <a:prstGeom prst="rect">
              <a:avLst/>
            </a:prstGeom>
          </p:spPr>
        </p:pic>
        <p:pic>
          <p:nvPicPr>
            <p:cNvPr id="7" name="Picture 6">
              <a:extLst>
                <a:ext uri="{FF2B5EF4-FFF2-40B4-BE49-F238E27FC236}">
                  <a16:creationId xmlns:a16="http://schemas.microsoft.com/office/drawing/2014/main" id="{555937C9-6563-45DF-9438-7171340D306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355976" y="3551999"/>
              <a:ext cx="2055965" cy="2055965"/>
            </a:xfrm>
            <a:prstGeom prst="rect">
              <a:avLst/>
            </a:prstGeom>
          </p:spPr>
        </p:pic>
      </p:grpSp>
    </p:spTree>
    <p:extLst>
      <p:ext uri="{BB962C8B-B14F-4D97-AF65-F5344CB8AC3E}">
        <p14:creationId xmlns:p14="http://schemas.microsoft.com/office/powerpoint/2010/main" val="10079208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Addressing misconceptions: Equivalent fractions</a:t>
            </a:r>
          </a:p>
        </p:txBody>
      </p:sp>
      <p:sp>
        <p:nvSpPr>
          <p:cNvPr id="3" name="Content Placeholder 2"/>
          <p:cNvSpPr>
            <a:spLocks noGrp="1"/>
          </p:cNvSpPr>
          <p:nvPr>
            <p:ph idx="1"/>
          </p:nvPr>
        </p:nvSpPr>
        <p:spPr/>
        <p:txBody>
          <a:bodyPr/>
          <a:lstStyle/>
          <a:p>
            <a:pPr marL="0" indent="0"/>
            <a:endParaRPr lang="en-US" sz="2400" dirty="0"/>
          </a:p>
          <a:p>
            <a:pPr marL="0" indent="0"/>
            <a:r>
              <a:rPr lang="en-US" sz="2200" dirty="0"/>
              <a:t>Providing a range of physical representations for students to manipulate, create and talk about equivalent fractions has proven effective in developing a deep understanding and ensuring misconceptions do not arise.</a:t>
            </a:r>
          </a:p>
        </p:txBody>
      </p:sp>
      <p:pic>
        <p:nvPicPr>
          <p:cNvPr id="1026" name="Picture 2" descr="Image result for fraction paper folding image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59658" y="3683045"/>
            <a:ext cx="1192883" cy="8552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raction paper folding images"/>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ackgroundRemoval t="0" b="100000" l="2672" r="97328">
                        <a14:backgroundMark x1="6870" y1="28270" x2="14504" y2="15612"/>
                      </a14:backgroundRemoval>
                    </a14:imgEffect>
                  </a14:imgLayer>
                </a14:imgProps>
              </a:ext>
              <a:ext uri="{28A0092B-C50C-407E-A947-70E740481C1C}">
                <a14:useLocalDpi xmlns:a14="http://schemas.microsoft.com/office/drawing/2010/main"/>
              </a:ext>
            </a:extLst>
          </a:blip>
          <a:srcRect/>
          <a:stretch/>
        </p:blipFill>
        <p:spPr bwMode="auto">
          <a:xfrm>
            <a:off x="3034755" y="3573016"/>
            <a:ext cx="1340560" cy="12088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7" cstate="screen">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a:ext>
            </a:extLst>
          </a:blip>
          <a:srcRect/>
          <a:stretch/>
        </p:blipFill>
        <p:spPr>
          <a:xfrm rot="10800000">
            <a:off x="6385379" y="3489896"/>
            <a:ext cx="1093425" cy="1106896"/>
          </a:xfrm>
          <a:prstGeom prst="rect">
            <a:avLst/>
          </a:prstGeom>
        </p:spPr>
      </p:pic>
      <p:grpSp>
        <p:nvGrpSpPr>
          <p:cNvPr id="4" name="Group 3">
            <a:extLst>
              <a:ext uri="{FF2B5EF4-FFF2-40B4-BE49-F238E27FC236}">
                <a16:creationId xmlns:a16="http://schemas.microsoft.com/office/drawing/2014/main" id="{DEAB796F-2BE2-419D-A693-232B9E77E122}"/>
              </a:ext>
            </a:extLst>
          </p:cNvPr>
          <p:cNvGrpSpPr/>
          <p:nvPr/>
        </p:nvGrpSpPr>
        <p:grpSpPr>
          <a:xfrm>
            <a:off x="3022562" y="5145439"/>
            <a:ext cx="3011806" cy="761368"/>
            <a:chOff x="2668078" y="5301208"/>
            <a:chExt cx="3011806" cy="761368"/>
          </a:xfrm>
        </p:grpSpPr>
        <mc:AlternateContent xmlns:mc="http://schemas.openxmlformats.org/markup-compatibility/2006" xmlns:a14="http://schemas.microsoft.com/office/drawing/2010/main">
          <mc:Choice Requires="a14">
            <p:sp>
              <p:nvSpPr>
                <p:cNvPr id="8" name="TextBox 7"/>
                <p:cNvSpPr txBox="1"/>
                <p:nvPr/>
              </p:nvSpPr>
              <p:spPr>
                <a:xfrm>
                  <a:off x="2668078" y="5336415"/>
                  <a:ext cx="413895" cy="7261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AU" sz="2200" b="1" i="1" smtClean="0">
                                <a:latin typeface="Cambria Math" panose="02040503050406030204" pitchFamily="18" charset="0"/>
                              </a:rPr>
                            </m:ctrlPr>
                          </m:fPr>
                          <m:num>
                            <m:r>
                              <a:rPr lang="en-AU" sz="2200" b="1" i="1" smtClean="0">
                                <a:latin typeface="Cambria Math"/>
                              </a:rPr>
                              <m:t>𝟐</m:t>
                            </m:r>
                          </m:num>
                          <m:den>
                            <m:r>
                              <a:rPr lang="en-AU" sz="2200" b="1" i="1" smtClean="0">
                                <a:latin typeface="Cambria Math"/>
                              </a:rPr>
                              <m:t>𝟒</m:t>
                            </m:r>
                          </m:den>
                        </m:f>
                      </m:oMath>
                    </m:oMathPara>
                  </a14:m>
                  <a:endParaRPr lang="en-AU" sz="2200" b="1" i="1" dirty="0">
                    <a:latin typeface="Cambria Math"/>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668078" y="5336415"/>
                  <a:ext cx="413895" cy="726161"/>
                </a:xfrm>
                <a:prstGeom prst="rect">
                  <a:avLst/>
                </a:prstGeom>
                <a:blipFill>
                  <a:blip r:embed="rId9"/>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307667" y="5301208"/>
                  <a:ext cx="372217" cy="7261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AU" sz="2200" b="1" i="1">
                                <a:latin typeface="Cambria Math" panose="02040503050406030204" pitchFamily="18" charset="0"/>
                              </a:rPr>
                            </m:ctrlPr>
                          </m:fPr>
                          <m:num>
                            <m:r>
                              <a:rPr lang="en-AU" sz="2200" b="1" i="1">
                                <a:latin typeface="Cambria Math"/>
                              </a:rPr>
                              <m:t>𝟏</m:t>
                            </m:r>
                          </m:num>
                          <m:den>
                            <m:r>
                              <a:rPr lang="en-AU" sz="2200" b="1" i="1">
                                <a:latin typeface="Cambria Math"/>
                              </a:rPr>
                              <m:t>𝟐</m:t>
                            </m:r>
                          </m:den>
                        </m:f>
                      </m:oMath>
                    </m:oMathPara>
                  </a14:m>
                  <a:endParaRPr lang="en-AU" sz="2200" b="1" i="1" dirty="0">
                    <a:latin typeface="Cambria Math"/>
                  </a:endParaRPr>
                </a:p>
              </p:txBody>
            </p:sp>
          </mc:Choice>
          <mc:Fallback xmlns="">
            <p:sp>
              <p:nvSpPr>
                <p:cNvPr id="5" name="Rectangle 4"/>
                <p:cNvSpPr>
                  <a:spLocks noRot="1" noChangeAspect="1" noMove="1" noResize="1" noEditPoints="1" noAdjustHandles="1" noChangeArrowheads="1" noChangeShapeType="1" noTextEdit="1"/>
                </p:cNvSpPr>
                <p:nvPr/>
              </p:nvSpPr>
              <p:spPr>
                <a:xfrm>
                  <a:off x="5307667" y="5301208"/>
                  <a:ext cx="372217" cy="726161"/>
                </a:xfrm>
                <a:prstGeom prst="rect">
                  <a:avLst/>
                </a:prstGeom>
                <a:blipFill>
                  <a:blip r:embed="rId10"/>
                  <a:stretch>
                    <a:fillRect/>
                  </a:stretch>
                </a:blipFill>
              </p:spPr>
              <p:txBody>
                <a:bodyPr/>
                <a:lstStyle/>
                <a:p>
                  <a:r>
                    <a:rPr lang="en-AU">
                      <a:noFill/>
                    </a:rPr>
                    <a:t> </a:t>
                  </a:r>
                </a:p>
              </p:txBody>
            </p:sp>
          </mc:Fallback>
        </mc:AlternateContent>
        <p:sp>
          <p:nvSpPr>
            <p:cNvPr id="7" name="TextBox 6"/>
            <p:cNvSpPr txBox="1"/>
            <p:nvPr/>
          </p:nvSpPr>
          <p:spPr>
            <a:xfrm>
              <a:off x="3203848" y="5456842"/>
              <a:ext cx="2021780" cy="432183"/>
            </a:xfrm>
            <a:prstGeom prst="rect">
              <a:avLst/>
            </a:prstGeom>
            <a:noFill/>
          </p:spPr>
          <p:txBody>
            <a:bodyPr wrap="square" rtlCol="0">
              <a:spAutoFit/>
            </a:bodyPr>
            <a:lstStyle/>
            <a:p>
              <a:r>
                <a:rPr lang="en-AU" sz="2200" dirty="0"/>
                <a:t>is the same as</a:t>
              </a:r>
            </a:p>
          </p:txBody>
        </p:sp>
      </p:grpSp>
      <p:cxnSp>
        <p:nvCxnSpPr>
          <p:cNvPr id="14" name="Straight Connector 13">
            <a:extLst>
              <a:ext uri="{FF2B5EF4-FFF2-40B4-BE49-F238E27FC236}">
                <a16:creationId xmlns:a16="http://schemas.microsoft.com/office/drawing/2014/main" id="{D265A77F-E628-4F6C-9D79-8D356E5A85FC}"/>
              </a:ext>
            </a:extLst>
          </p:cNvPr>
          <p:cNvCxnSpPr>
            <a:cxnSpLocks/>
          </p:cNvCxnSpPr>
          <p:nvPr/>
        </p:nvCxnSpPr>
        <p:spPr bwMode="auto">
          <a:xfrm flipH="1">
            <a:off x="6932091" y="3573016"/>
            <a:ext cx="24522" cy="991453"/>
          </a:xfrm>
          <a:prstGeom prst="line">
            <a:avLst/>
          </a:prstGeom>
          <a:solidFill>
            <a:schemeClr val="accent4">
              <a:lumMod val="60000"/>
              <a:lumOff val="40000"/>
            </a:schemeClr>
          </a:solidFill>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5F26ACA-EB3C-4D18-88CA-00D0B766A2AE}"/>
              </a:ext>
            </a:extLst>
          </p:cNvPr>
          <p:cNvCxnSpPr>
            <a:cxnSpLocks/>
          </p:cNvCxnSpPr>
          <p:nvPr/>
        </p:nvCxnSpPr>
        <p:spPr bwMode="auto">
          <a:xfrm flipH="1">
            <a:off x="6969442" y="4043344"/>
            <a:ext cx="420448" cy="0"/>
          </a:xfrm>
          <a:prstGeom prst="line">
            <a:avLst/>
          </a:prstGeom>
          <a:solidFill>
            <a:schemeClr val="accent4">
              <a:lumMod val="60000"/>
              <a:lumOff val="40000"/>
            </a:schemeClr>
          </a:solidFill>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52AFD051-EED5-4A26-A6CF-AA49A0F926D2}"/>
                  </a:ext>
                </a:extLst>
              </p:cNvPr>
              <p:cNvSpPr/>
              <p:nvPr/>
            </p:nvSpPr>
            <p:spPr>
              <a:xfrm>
                <a:off x="6491302" y="3818879"/>
                <a:ext cx="372217" cy="43800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AU" sz="1200" i="1">
                              <a:latin typeface="Cambria Math" panose="02040503050406030204" pitchFamily="18" charset="0"/>
                            </a:rPr>
                          </m:ctrlPr>
                        </m:fPr>
                        <m:num>
                          <m:r>
                            <a:rPr lang="en-AU" sz="1200" b="0" i="1">
                              <a:latin typeface="Cambria Math" panose="02040503050406030204" pitchFamily="18" charset="0"/>
                            </a:rPr>
                            <m:t>1</m:t>
                          </m:r>
                        </m:num>
                        <m:den>
                          <m:r>
                            <a:rPr lang="en-AU" sz="1200" b="0" i="1">
                              <a:latin typeface="Cambria Math" panose="02040503050406030204" pitchFamily="18" charset="0"/>
                            </a:rPr>
                            <m:t>2</m:t>
                          </m:r>
                        </m:den>
                      </m:f>
                    </m:oMath>
                  </m:oMathPara>
                </a14:m>
                <a:endParaRPr lang="en-AU" sz="1200" i="1" dirty="0">
                  <a:latin typeface="+mn-lt"/>
                </a:endParaRPr>
              </a:p>
            </p:txBody>
          </p:sp>
        </mc:Choice>
        <mc:Fallback xmlns="">
          <p:sp>
            <p:nvSpPr>
              <p:cNvPr id="19" name="Rectangle 18">
                <a:extLst>
                  <a:ext uri="{FF2B5EF4-FFF2-40B4-BE49-F238E27FC236}">
                    <a16:creationId xmlns:a16="http://schemas.microsoft.com/office/drawing/2014/main" id="{52AFD051-EED5-4A26-A6CF-AA49A0F926D2}"/>
                  </a:ext>
                </a:extLst>
              </p:cNvPr>
              <p:cNvSpPr>
                <a:spLocks noRot="1" noChangeAspect="1" noMove="1" noResize="1" noEditPoints="1" noAdjustHandles="1" noChangeArrowheads="1" noChangeShapeType="1" noTextEdit="1"/>
              </p:cNvSpPr>
              <p:nvPr/>
            </p:nvSpPr>
            <p:spPr>
              <a:xfrm>
                <a:off x="6491302" y="3818879"/>
                <a:ext cx="372217" cy="438005"/>
              </a:xfrm>
              <a:prstGeom prst="rect">
                <a:avLst/>
              </a:prstGeom>
              <a:blipFill>
                <a:blip r:embed="rId13"/>
                <a:stretch>
                  <a:fillRect b="-138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1AA1B47F-FAB1-429B-8DC6-1E7A4FB59844}"/>
                  </a:ext>
                </a:extLst>
              </p:cNvPr>
              <p:cNvSpPr/>
              <p:nvPr/>
            </p:nvSpPr>
            <p:spPr>
              <a:xfrm>
                <a:off x="7020272" y="4077072"/>
                <a:ext cx="372217" cy="43800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AU" sz="1200" i="1" smtClean="0">
                              <a:latin typeface="Cambria Math" panose="02040503050406030204" pitchFamily="18" charset="0"/>
                            </a:rPr>
                          </m:ctrlPr>
                        </m:fPr>
                        <m:num>
                          <m:r>
                            <a:rPr lang="en-AU" sz="1200" b="0" i="1">
                              <a:latin typeface="Cambria Math" panose="02040503050406030204" pitchFamily="18" charset="0"/>
                            </a:rPr>
                            <m:t>1</m:t>
                          </m:r>
                        </m:num>
                        <m:den>
                          <m:r>
                            <a:rPr lang="en-US" sz="1200" b="0" i="1" smtClean="0">
                              <a:latin typeface="Cambria Math" panose="02040503050406030204" pitchFamily="18" charset="0"/>
                            </a:rPr>
                            <m:t>4</m:t>
                          </m:r>
                        </m:den>
                      </m:f>
                    </m:oMath>
                  </m:oMathPara>
                </a14:m>
                <a:endParaRPr lang="en-AU" sz="1200" i="1" dirty="0">
                  <a:latin typeface="+mn-lt"/>
                </a:endParaRPr>
              </a:p>
            </p:txBody>
          </p:sp>
        </mc:Choice>
        <mc:Fallback xmlns="">
          <p:sp>
            <p:nvSpPr>
              <p:cNvPr id="20" name="Rectangle 19">
                <a:extLst>
                  <a:ext uri="{FF2B5EF4-FFF2-40B4-BE49-F238E27FC236}">
                    <a16:creationId xmlns:a16="http://schemas.microsoft.com/office/drawing/2014/main" id="{1AA1B47F-FAB1-429B-8DC6-1E7A4FB59844}"/>
                  </a:ext>
                </a:extLst>
              </p:cNvPr>
              <p:cNvSpPr>
                <a:spLocks noRot="1" noChangeAspect="1" noMove="1" noResize="1" noEditPoints="1" noAdjustHandles="1" noChangeArrowheads="1" noChangeShapeType="1" noTextEdit="1"/>
              </p:cNvSpPr>
              <p:nvPr/>
            </p:nvSpPr>
            <p:spPr>
              <a:xfrm>
                <a:off x="7020272" y="4077072"/>
                <a:ext cx="372217" cy="438005"/>
              </a:xfrm>
              <a:prstGeom prst="rect">
                <a:avLst/>
              </a:prstGeom>
              <a:blipFill>
                <a:blip r:embed="rId1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DD055316-0FDB-43C4-B97B-7C301B6D3E90}"/>
                  </a:ext>
                </a:extLst>
              </p:cNvPr>
              <p:cNvSpPr/>
              <p:nvPr/>
            </p:nvSpPr>
            <p:spPr>
              <a:xfrm>
                <a:off x="7017673" y="3605339"/>
                <a:ext cx="372217" cy="43800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AU" sz="1200" i="1" smtClean="0">
                              <a:latin typeface="Cambria Math" panose="02040503050406030204" pitchFamily="18" charset="0"/>
                            </a:rPr>
                          </m:ctrlPr>
                        </m:fPr>
                        <m:num>
                          <m:r>
                            <a:rPr lang="en-AU" sz="1200" b="0" i="1">
                              <a:latin typeface="Cambria Math" panose="02040503050406030204" pitchFamily="18" charset="0"/>
                            </a:rPr>
                            <m:t>1</m:t>
                          </m:r>
                        </m:num>
                        <m:den>
                          <m:r>
                            <a:rPr lang="en-US" sz="1200" b="0" i="1" smtClean="0">
                              <a:latin typeface="Cambria Math" panose="02040503050406030204" pitchFamily="18" charset="0"/>
                            </a:rPr>
                            <m:t>4</m:t>
                          </m:r>
                        </m:den>
                      </m:f>
                    </m:oMath>
                  </m:oMathPara>
                </a14:m>
                <a:endParaRPr lang="en-AU" sz="1200" i="1" dirty="0">
                  <a:latin typeface="+mn-lt"/>
                </a:endParaRPr>
              </a:p>
            </p:txBody>
          </p:sp>
        </mc:Choice>
        <mc:Fallback xmlns="">
          <p:sp>
            <p:nvSpPr>
              <p:cNvPr id="21" name="Rectangle 20">
                <a:extLst>
                  <a:ext uri="{FF2B5EF4-FFF2-40B4-BE49-F238E27FC236}">
                    <a16:creationId xmlns:a16="http://schemas.microsoft.com/office/drawing/2014/main" id="{DD055316-0FDB-43C4-B97B-7C301B6D3E90}"/>
                  </a:ext>
                </a:extLst>
              </p:cNvPr>
              <p:cNvSpPr>
                <a:spLocks noRot="1" noChangeAspect="1" noMove="1" noResize="1" noEditPoints="1" noAdjustHandles="1" noChangeArrowheads="1" noChangeShapeType="1" noTextEdit="1"/>
              </p:cNvSpPr>
              <p:nvPr/>
            </p:nvSpPr>
            <p:spPr>
              <a:xfrm>
                <a:off x="7017673" y="3605339"/>
                <a:ext cx="372217" cy="438005"/>
              </a:xfrm>
              <a:prstGeom prst="rect">
                <a:avLst/>
              </a:prstGeom>
              <a:blipFill>
                <a:blip r:embed="rId15"/>
                <a:stretch>
                  <a:fillRect b="-1389"/>
                </a:stretch>
              </a:blipFill>
            </p:spPr>
            <p:txBody>
              <a:bodyPr/>
              <a:lstStyle/>
              <a:p>
                <a:r>
                  <a:rPr lang="en-AU">
                    <a:noFill/>
                  </a:rPr>
                  <a:t> </a:t>
                </a:r>
              </a:p>
            </p:txBody>
          </p:sp>
        </mc:Fallback>
      </mc:AlternateContent>
      <p:pic>
        <p:nvPicPr>
          <p:cNvPr id="22" name="Picture 21">
            <a:extLst>
              <a:ext uri="{FF2B5EF4-FFF2-40B4-BE49-F238E27FC236}">
                <a16:creationId xmlns:a16="http://schemas.microsoft.com/office/drawing/2014/main" id="{231F00AE-C944-4847-93A9-4D35B717F4A3}"/>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693808" y="3555862"/>
            <a:ext cx="1340560" cy="1020088"/>
          </a:xfrm>
          <a:prstGeom prst="rect">
            <a:avLst/>
          </a:prstGeom>
        </p:spPr>
      </p:pic>
    </p:spTree>
    <p:custDataLst>
      <p:tags r:id="rId1"/>
    </p:custDataLst>
    <p:extLst>
      <p:ext uri="{BB962C8B-B14F-4D97-AF65-F5344CB8AC3E}">
        <p14:creationId xmlns:p14="http://schemas.microsoft.com/office/powerpoint/2010/main" val="499933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Addressing misconceptions: Equivalent fractions</a:t>
            </a:r>
          </a:p>
        </p:txBody>
      </p:sp>
      <p:sp>
        <p:nvSpPr>
          <p:cNvPr id="3" name="Content Placeholder 2"/>
          <p:cNvSpPr>
            <a:spLocks noGrp="1"/>
          </p:cNvSpPr>
          <p:nvPr>
            <p:ph idx="1"/>
          </p:nvPr>
        </p:nvSpPr>
        <p:spPr/>
        <p:txBody>
          <a:bodyPr/>
          <a:lstStyle/>
          <a:p>
            <a:pPr marL="0" indent="0"/>
            <a:endParaRPr lang="en-AU" sz="2400" b="1" dirty="0"/>
          </a:p>
          <a:p>
            <a:pPr marL="0" indent="0"/>
            <a:r>
              <a:rPr lang="en-AU" b="1" dirty="0">
                <a:solidFill>
                  <a:schemeClr val="bg1">
                    <a:lumMod val="50000"/>
                  </a:schemeClr>
                </a:solidFill>
              </a:rPr>
              <a:t>Diagnostic activity</a:t>
            </a:r>
          </a:p>
          <a:p>
            <a:pPr marL="0" indent="0"/>
            <a:r>
              <a:rPr lang="en-AU" sz="2200" dirty="0"/>
              <a:t>Organise students into groups.</a:t>
            </a:r>
          </a:p>
          <a:p>
            <a:pPr marL="0" indent="0"/>
            <a:r>
              <a:rPr lang="en-AU" sz="2200" dirty="0"/>
              <a:t>Give each group several ‘sandwiches’ of the same size drawn on sheets of paper.</a:t>
            </a:r>
          </a:p>
          <a:p>
            <a:pPr>
              <a:buFont typeface="Arial" pitchFamily="34" charset="0"/>
              <a:buChar char="•"/>
            </a:pPr>
            <a:endParaRPr lang="en-AU" sz="2400" dirty="0"/>
          </a:p>
          <a:p>
            <a:pPr>
              <a:buFont typeface="Arial" pitchFamily="34" charset="0"/>
              <a:buChar char="•"/>
            </a:pPr>
            <a:endParaRPr lang="en-AU" sz="2400" dirty="0"/>
          </a:p>
          <a:p>
            <a:pPr marL="0" indent="0"/>
            <a:r>
              <a:rPr lang="en-AU" sz="2200" dirty="0"/>
              <a:t>Ask students to take half a sandwich each.</a:t>
            </a:r>
          </a:p>
          <a:p>
            <a:pPr marL="342900" indent="-342900">
              <a:buFont typeface="Arial" panose="020B0604020202020204" pitchFamily="34" charset="0"/>
              <a:buChar char="•"/>
            </a:pPr>
            <a:r>
              <a:rPr lang="en-US" sz="2200" dirty="0"/>
              <a:t>Do students accept two of the quarters as half a sandwich?</a:t>
            </a:r>
          </a:p>
          <a:p>
            <a:pPr marL="342900" indent="-342900">
              <a:buFont typeface="Arial" panose="020B0604020202020204" pitchFamily="34" charset="0"/>
              <a:buChar char="•"/>
            </a:pPr>
            <a:r>
              <a:rPr lang="en-US" sz="2200" dirty="0"/>
              <a:t>Do students think their piece is a ‘half’?</a:t>
            </a:r>
            <a:endParaRPr lang="en-AU" sz="2200" dirty="0"/>
          </a:p>
          <a:p>
            <a:r>
              <a:rPr lang="en-US" sz="2200" dirty="0"/>
              <a:t>Ask</a:t>
            </a:r>
            <a:r>
              <a:rPr lang="en-AU" sz="2200" dirty="0"/>
              <a:t> students to explain their thinking to others in the group and then contribute to a teacher-led whole-class discussion.</a:t>
            </a:r>
            <a:r>
              <a:rPr lang="en-US" sz="2200" dirty="0"/>
              <a:t> </a:t>
            </a:r>
            <a:br>
              <a:rPr lang="en-US" sz="2200" dirty="0"/>
            </a:br>
            <a:r>
              <a:rPr lang="en-US" sz="900" b="1" dirty="0">
                <a:solidFill>
                  <a:schemeClr val="tx1"/>
                </a:solidFill>
              </a:rPr>
              <a:t>(Adapted from </a:t>
            </a:r>
            <a:r>
              <a:rPr lang="en-US" sz="900" b="1" i="1" dirty="0">
                <a:solidFill>
                  <a:schemeClr val="tx1"/>
                </a:solidFill>
              </a:rPr>
              <a:t>First Steps in Mathematics: Number — Book 1</a:t>
            </a:r>
            <a:r>
              <a:rPr lang="en-US" sz="900" b="1" dirty="0">
                <a:solidFill>
                  <a:schemeClr val="tx1"/>
                </a:solidFill>
              </a:rPr>
              <a:t>, p. 131)</a:t>
            </a:r>
          </a:p>
        </p:txBody>
      </p:sp>
      <p:pic>
        <p:nvPicPr>
          <p:cNvPr id="5" name="Picture 4">
            <a:extLst>
              <a:ext uri="{FF2B5EF4-FFF2-40B4-BE49-F238E27FC236}">
                <a16:creationId xmlns:a16="http://schemas.microsoft.com/office/drawing/2014/main" id="{6F75A0E4-BA59-4BEE-9FEB-BF171E9CE6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7824" y="2924944"/>
            <a:ext cx="2795022" cy="871730"/>
          </a:xfrm>
          <a:prstGeom prst="rect">
            <a:avLst/>
          </a:prstGeom>
        </p:spPr>
      </p:pic>
    </p:spTree>
    <p:extLst>
      <p:ext uri="{BB962C8B-B14F-4D97-AF65-F5344CB8AC3E}">
        <p14:creationId xmlns:p14="http://schemas.microsoft.com/office/powerpoint/2010/main" val="759955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4146C8-8323-4239-BB8D-59B91AA7FB1E}"/>
              </a:ext>
            </a:extLst>
          </p:cNvPr>
          <p:cNvSpPr>
            <a:spLocks noGrp="1"/>
          </p:cNvSpPr>
          <p:nvPr>
            <p:ph type="body" idx="1"/>
          </p:nvPr>
        </p:nvSpPr>
        <p:spPr>
          <a:xfrm>
            <a:off x="323850" y="476672"/>
            <a:ext cx="3240038" cy="639762"/>
          </a:xfrm>
        </p:spPr>
        <p:txBody>
          <a:bodyPr/>
          <a:lstStyle/>
          <a:p>
            <a:pPr algn="ctr"/>
            <a:r>
              <a:rPr lang="en-AU" sz="3200" dirty="0">
                <a:latin typeface="+mj-lt"/>
              </a:rPr>
              <a:t>Learning goal</a:t>
            </a:r>
          </a:p>
        </p:txBody>
      </p:sp>
      <p:cxnSp>
        <p:nvCxnSpPr>
          <p:cNvPr id="8" name="Straight Connector 7">
            <a:extLst>
              <a:ext uri="{FF2B5EF4-FFF2-40B4-BE49-F238E27FC236}">
                <a16:creationId xmlns:a16="http://schemas.microsoft.com/office/drawing/2014/main" id="{A89E7ECA-307C-45DE-B60F-FC76F286F202}"/>
              </a:ext>
            </a:extLst>
          </p:cNvPr>
          <p:cNvCxnSpPr>
            <a:cxnSpLocks/>
          </p:cNvCxnSpPr>
          <p:nvPr/>
        </p:nvCxnSpPr>
        <p:spPr bwMode="auto">
          <a:xfrm>
            <a:off x="3995935" y="1504354"/>
            <a:ext cx="0" cy="4012878"/>
          </a:xfrm>
          <a:prstGeom prst="line">
            <a:avLst/>
          </a:prstGeom>
          <a:ln w="9525" cap="flat" cmpd="sng" algn="ctr">
            <a:solidFill>
              <a:schemeClr val="bg2"/>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sp>
        <p:nvSpPr>
          <p:cNvPr id="7" name="Content Placeholder 3">
            <a:extLst>
              <a:ext uri="{FF2B5EF4-FFF2-40B4-BE49-F238E27FC236}">
                <a16:creationId xmlns:a16="http://schemas.microsoft.com/office/drawing/2014/main" id="{C3AFEC5B-D5E5-4744-B5C8-C3B31C719644}"/>
              </a:ext>
            </a:extLst>
          </p:cNvPr>
          <p:cNvSpPr>
            <a:spLocks noGrp="1"/>
          </p:cNvSpPr>
          <p:nvPr>
            <p:ph sz="half" idx="2"/>
          </p:nvPr>
        </p:nvSpPr>
        <p:spPr>
          <a:xfrm>
            <a:off x="611560" y="1340769"/>
            <a:ext cx="3240360" cy="3849291"/>
          </a:xfrm>
        </p:spPr>
        <p:txBody>
          <a:bodyPr/>
          <a:lstStyle/>
          <a:p>
            <a:pPr marL="0" indent="0"/>
            <a:r>
              <a:rPr lang="en-US" sz="2200" dirty="0"/>
              <a:t>Develop understanding </a:t>
            </a:r>
            <a:br>
              <a:rPr lang="en-US" sz="2200" dirty="0"/>
            </a:br>
            <a:r>
              <a:rPr lang="en-US" sz="2200" dirty="0"/>
              <a:t>of foundational fractional concepts in Prep to </a:t>
            </a:r>
            <a:br>
              <a:rPr lang="en-US" sz="2200" dirty="0"/>
            </a:br>
            <a:r>
              <a:rPr lang="en-US" sz="2200" dirty="0"/>
              <a:t>Year 4.</a:t>
            </a:r>
          </a:p>
          <a:p>
            <a:pPr marL="0" indent="0"/>
            <a:endParaRPr lang="en-US" sz="2200" dirty="0"/>
          </a:p>
          <a:p>
            <a:pPr marL="0" indent="0"/>
            <a:r>
              <a:rPr lang="en-US" sz="2200" dirty="0"/>
              <a:t>Enhance targeted teaching strategies to improve student understanding.</a:t>
            </a:r>
          </a:p>
        </p:txBody>
      </p:sp>
    </p:spTree>
    <p:extLst>
      <p:ext uri="{BB962C8B-B14F-4D97-AF65-F5344CB8AC3E}">
        <p14:creationId xmlns:p14="http://schemas.microsoft.com/office/powerpoint/2010/main" val="6930809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6114B-9187-4DAF-94BE-AB243D6D5513}"/>
              </a:ext>
            </a:extLst>
          </p:cNvPr>
          <p:cNvSpPr>
            <a:spLocks noGrp="1"/>
          </p:cNvSpPr>
          <p:nvPr>
            <p:ph type="title"/>
          </p:nvPr>
        </p:nvSpPr>
        <p:spPr/>
        <p:txBody>
          <a:bodyPr/>
          <a:lstStyle/>
          <a:p>
            <a:r>
              <a:rPr lang="en-AU" dirty="0"/>
              <a:t>Extending fractional thinking</a:t>
            </a:r>
          </a:p>
        </p:txBody>
      </p:sp>
      <p:sp>
        <p:nvSpPr>
          <p:cNvPr id="3" name="Content Placeholder 2">
            <a:extLst>
              <a:ext uri="{FF2B5EF4-FFF2-40B4-BE49-F238E27FC236}">
                <a16:creationId xmlns:a16="http://schemas.microsoft.com/office/drawing/2014/main" id="{021FD954-8DD8-4D35-B45F-7DAA2F4B656F}"/>
              </a:ext>
            </a:extLst>
          </p:cNvPr>
          <p:cNvSpPr>
            <a:spLocks noGrp="1"/>
          </p:cNvSpPr>
          <p:nvPr>
            <p:ph idx="1"/>
          </p:nvPr>
        </p:nvSpPr>
        <p:spPr>
          <a:xfrm>
            <a:off x="2051720" y="2564904"/>
            <a:ext cx="5400600" cy="1728192"/>
          </a:xfrm>
          <a:solidFill>
            <a:srgbClr val="C8DDF2"/>
          </a:solidFill>
          <a:ln w="28575">
            <a:solidFill>
              <a:srgbClr val="91BCE4"/>
            </a:solidFill>
          </a:ln>
        </p:spPr>
        <p:txBody>
          <a:bodyPr anchor="ctr"/>
          <a:lstStyle/>
          <a:p>
            <a:pPr marL="180000" indent="0" algn="ctr">
              <a:spcBef>
                <a:spcPts val="600"/>
              </a:spcBef>
            </a:pPr>
            <a:r>
              <a:rPr lang="en-AU" sz="2200" dirty="0"/>
              <a:t>A deeper understanding of fractions </a:t>
            </a:r>
            <a:br>
              <a:rPr lang="en-AU" sz="2200" dirty="0"/>
            </a:br>
            <a:r>
              <a:rPr lang="en-AU" sz="2200" dirty="0"/>
              <a:t>can be developed by reversing the </a:t>
            </a:r>
            <a:br>
              <a:rPr lang="en-AU" sz="2200" dirty="0"/>
            </a:br>
            <a:r>
              <a:rPr lang="en-AU" sz="2200" dirty="0"/>
              <a:t>order of an investigation.</a:t>
            </a:r>
          </a:p>
          <a:p>
            <a:pPr marL="180000" indent="0">
              <a:spcBef>
                <a:spcPts val="600"/>
              </a:spcBef>
            </a:pPr>
            <a:r>
              <a:rPr lang="en-US" sz="2200" dirty="0"/>
              <a:t>W</a:t>
            </a:r>
            <a:r>
              <a:rPr lang="en-AU" sz="2200" dirty="0"/>
              <a:t>hole to part 		Part to whole</a:t>
            </a:r>
          </a:p>
        </p:txBody>
      </p:sp>
      <p:sp>
        <p:nvSpPr>
          <p:cNvPr id="4" name="Arrow: Right 3">
            <a:extLst>
              <a:ext uri="{FF2B5EF4-FFF2-40B4-BE49-F238E27FC236}">
                <a16:creationId xmlns:a16="http://schemas.microsoft.com/office/drawing/2014/main" id="{BBDC68AB-371E-4E0A-A874-87C4141D0115}"/>
              </a:ext>
            </a:extLst>
          </p:cNvPr>
          <p:cNvSpPr/>
          <p:nvPr/>
        </p:nvSpPr>
        <p:spPr bwMode="auto">
          <a:xfrm>
            <a:off x="4067944" y="3861048"/>
            <a:ext cx="1404156" cy="288032"/>
          </a:xfrm>
          <a:prstGeom prst="rightArrow">
            <a:avLst/>
          </a:prstGeom>
          <a:solidFill>
            <a:srgbClr val="21578A"/>
          </a:solidFill>
          <a:ln>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2668267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a:spLocks noGrp="1"/>
          </p:cNvSpPr>
          <p:nvPr>
            <p:ph type="title"/>
          </p:nvPr>
        </p:nvSpPr>
        <p:spPr/>
        <p:txBody>
          <a:bodyPr/>
          <a:lstStyle/>
          <a:p>
            <a:r>
              <a:rPr lang="en-AU" dirty="0"/>
              <a:t>Extending fractional thinking</a:t>
            </a: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326907" y="2853300"/>
                <a:ext cx="5760318" cy="3111178"/>
              </a:xfrm>
            </p:spPr>
            <p:txBody>
              <a:bodyPr/>
              <a:lstStyle/>
              <a:p>
                <a:pPr marL="342900" indent="-342900">
                  <a:buFont typeface="Arial" panose="020B0604020202020204" pitchFamily="34" charset="0"/>
                  <a:buChar char="•"/>
                </a:pPr>
                <a:r>
                  <a:rPr lang="en-AU" sz="2200" dirty="0"/>
                  <a:t>If a</a:t>
                </a:r>
                <a:r>
                  <a:rPr lang="en-AU" sz="2200" dirty="0">
                    <a:solidFill>
                      <a:srgbClr val="FF00FF"/>
                    </a:solidFill>
                  </a:rPr>
                  <a:t>			</a:t>
                </a:r>
                <a:r>
                  <a:rPr lang="en-AU" sz="2200" dirty="0"/>
                  <a:t>is </a:t>
                </a:r>
                <a14:m>
                  <m:oMath xmlns:m="http://schemas.openxmlformats.org/officeDocument/2006/math">
                    <m:f>
                      <m:fPr>
                        <m:ctrlPr>
                          <a:rPr lang="en-AU" i="1">
                            <a:latin typeface="Cambria Math" panose="02040503050406030204" pitchFamily="18" charset="0"/>
                          </a:rPr>
                        </m:ctrlPr>
                      </m:fPr>
                      <m:num>
                        <m:r>
                          <a:rPr lang="en-AU" i="1">
                            <a:latin typeface="Cambria Math"/>
                          </a:rPr>
                          <m:t>1</m:t>
                        </m:r>
                      </m:num>
                      <m:den>
                        <m:r>
                          <a:rPr lang="en-AU" i="1">
                            <a:latin typeface="Cambria Math"/>
                          </a:rPr>
                          <m:t>4</m:t>
                        </m:r>
                      </m:den>
                    </m:f>
                  </m:oMath>
                </a14:m>
                <a:r>
                  <a:rPr lang="en-AU" sz="2200" dirty="0"/>
                  <a:t>, build 1 whole.</a:t>
                </a:r>
              </a:p>
              <a:p>
                <a:pPr marL="0" indent="0"/>
                <a:endParaRPr lang="en-AU" sz="2000" dirty="0"/>
              </a:p>
              <a:p>
                <a:pPr marL="342900" indent="-342900">
                  <a:buFont typeface="Arial" panose="020B0604020202020204" pitchFamily="34" charset="0"/>
                  <a:buChar char="•"/>
                </a:pPr>
                <a:r>
                  <a:rPr lang="en-AU" sz="2200" dirty="0"/>
                  <a:t>If a</a:t>
                </a:r>
                <a:r>
                  <a:rPr lang="en-AU" sz="2200" dirty="0">
                    <a:solidFill>
                      <a:srgbClr val="FF00FF"/>
                    </a:solidFill>
                  </a:rPr>
                  <a:t>			</a:t>
                </a:r>
                <a:r>
                  <a:rPr lang="en-AU" sz="2200" dirty="0"/>
                  <a:t>is </a:t>
                </a:r>
                <a14:m>
                  <m:oMath xmlns:m="http://schemas.openxmlformats.org/officeDocument/2006/math">
                    <m:f>
                      <m:fPr>
                        <m:ctrlPr>
                          <a:rPr lang="en-AU" i="1">
                            <a:latin typeface="Cambria Math" panose="02040503050406030204" pitchFamily="18" charset="0"/>
                          </a:rPr>
                        </m:ctrlPr>
                      </m:fPr>
                      <m:num>
                        <m:r>
                          <a:rPr lang="en-AU" i="1">
                            <a:latin typeface="Cambria Math"/>
                          </a:rPr>
                          <m:t>1</m:t>
                        </m:r>
                      </m:num>
                      <m:den>
                        <m:r>
                          <a:rPr lang="en-AU" b="0" i="1" smtClean="0">
                            <a:latin typeface="Cambria Math"/>
                          </a:rPr>
                          <m:t>5</m:t>
                        </m:r>
                      </m:den>
                    </m:f>
                  </m:oMath>
                </a14:m>
                <a:r>
                  <a:rPr lang="en-AU" sz="2200" dirty="0"/>
                  <a:t>, build 1 whole.</a:t>
                </a:r>
              </a:p>
              <a:p>
                <a:pPr marL="0" indent="0"/>
                <a:endParaRPr lang="en-AU" sz="2000" dirty="0"/>
              </a:p>
              <a:p>
                <a:pPr marL="342900" indent="-342900">
                  <a:buFont typeface="Arial" panose="020B0604020202020204" pitchFamily="34" charset="0"/>
                  <a:buChar char="•"/>
                </a:pPr>
                <a:r>
                  <a:rPr lang="en-AU" sz="2200" dirty="0"/>
                  <a:t>If a</a:t>
                </a:r>
                <a:r>
                  <a:rPr lang="en-AU" sz="2200" dirty="0">
                    <a:solidFill>
                      <a:srgbClr val="FF00FF"/>
                    </a:solidFill>
                  </a:rPr>
                  <a:t>			</a:t>
                </a:r>
                <a:r>
                  <a:rPr lang="en-AU" sz="2200" dirty="0"/>
                  <a:t>is </a:t>
                </a:r>
                <a14:m>
                  <m:oMath xmlns:m="http://schemas.openxmlformats.org/officeDocument/2006/math">
                    <m:f>
                      <m:fPr>
                        <m:ctrlPr>
                          <a:rPr lang="en-AU" i="1">
                            <a:latin typeface="Cambria Math" panose="02040503050406030204" pitchFamily="18" charset="0"/>
                          </a:rPr>
                        </m:ctrlPr>
                      </m:fPr>
                      <m:num>
                        <m:r>
                          <a:rPr lang="en-AU" i="1">
                            <a:latin typeface="Cambria Math"/>
                          </a:rPr>
                          <m:t>1</m:t>
                        </m:r>
                      </m:num>
                      <m:den>
                        <m:r>
                          <a:rPr lang="en-AU" b="0" i="1" smtClean="0">
                            <a:latin typeface="Cambria Math"/>
                          </a:rPr>
                          <m:t>2</m:t>
                        </m:r>
                      </m:den>
                    </m:f>
                  </m:oMath>
                </a14:m>
                <a:r>
                  <a:rPr lang="en-AU" sz="2200" dirty="0"/>
                  <a:t>, build 3 wholes.</a:t>
                </a:r>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326907" y="2853300"/>
                <a:ext cx="5760318" cy="3111178"/>
              </a:xfrm>
              <a:blipFill>
                <a:blip r:embed="rId4"/>
                <a:stretch>
                  <a:fillRect l="-2857"/>
                </a:stretch>
              </a:blipFill>
            </p:spPr>
            <p:txBody>
              <a:bodyPr/>
              <a:lstStyle/>
              <a:p>
                <a:r>
                  <a:rPr lang="en-AU">
                    <a:noFill/>
                  </a:rPr>
                  <a:t> </a:t>
                </a:r>
              </a:p>
            </p:txBody>
          </p:sp>
        </mc:Fallback>
      </mc:AlternateContent>
      <p:sp>
        <p:nvSpPr>
          <p:cNvPr id="11" name="Rectangle 10"/>
          <p:cNvSpPr/>
          <p:nvPr/>
        </p:nvSpPr>
        <p:spPr>
          <a:xfrm>
            <a:off x="323528" y="941057"/>
            <a:ext cx="8496944" cy="1708160"/>
          </a:xfrm>
          <a:prstGeom prst="rect">
            <a:avLst/>
          </a:prstGeom>
        </p:spPr>
        <p:txBody>
          <a:bodyPr wrap="square">
            <a:spAutoFit/>
          </a:bodyPr>
          <a:lstStyle/>
          <a:p>
            <a:r>
              <a:rPr lang="en-AU" sz="2800" b="1" dirty="0">
                <a:solidFill>
                  <a:schemeClr val="bg1">
                    <a:lumMod val="50000"/>
                  </a:schemeClr>
                </a:solidFill>
              </a:rPr>
              <a:t>Part to whole: area model</a:t>
            </a:r>
            <a:br>
              <a:rPr lang="en-AU" sz="2400" b="1" dirty="0"/>
            </a:br>
            <a:r>
              <a:rPr lang="en-AU" sz="2200" dirty="0"/>
              <a:t>One strategy to deepen understanding of fractions of an area is to provide a fractional amount and ask students to find the whole. </a:t>
            </a:r>
          </a:p>
          <a:p>
            <a:r>
              <a:rPr lang="en-AU" sz="2200" dirty="0"/>
              <a:t>For example, pose questions such as:</a:t>
            </a:r>
            <a:endParaRPr lang="en-AU" sz="2200" dirty="0">
              <a:sym typeface="Wingdings"/>
            </a:endParaRPr>
          </a:p>
        </p:txBody>
      </p:sp>
      <p:pic>
        <p:nvPicPr>
          <p:cNvPr id="3" name="Picture 2">
            <a:extLst>
              <a:ext uri="{FF2B5EF4-FFF2-40B4-BE49-F238E27FC236}">
                <a16:creationId xmlns:a16="http://schemas.microsoft.com/office/drawing/2014/main" id="{308E7F5F-B25B-44B2-B343-BC872805B7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52644" y="2842430"/>
            <a:ext cx="707137" cy="707137"/>
          </a:xfrm>
          <a:prstGeom prst="rect">
            <a:avLst/>
          </a:prstGeom>
        </p:spPr>
      </p:pic>
      <p:pic>
        <p:nvPicPr>
          <p:cNvPr id="5" name="Picture 4">
            <a:extLst>
              <a:ext uri="{FF2B5EF4-FFF2-40B4-BE49-F238E27FC236}">
                <a16:creationId xmlns:a16="http://schemas.microsoft.com/office/drawing/2014/main" id="{3B8D597D-2C1C-44D4-BE81-406B25F4291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67300" y="3840596"/>
            <a:ext cx="877826" cy="691897"/>
          </a:xfrm>
          <a:prstGeom prst="rect">
            <a:avLst/>
          </a:prstGeom>
        </p:spPr>
      </p:pic>
      <p:pic>
        <p:nvPicPr>
          <p:cNvPr id="8" name="Picture 7">
            <a:extLst>
              <a:ext uri="{FF2B5EF4-FFF2-40B4-BE49-F238E27FC236}">
                <a16:creationId xmlns:a16="http://schemas.microsoft.com/office/drawing/2014/main" id="{83C36514-564B-45E6-93BA-56D43D47003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03648" y="5085184"/>
            <a:ext cx="1405131" cy="588265"/>
          </a:xfrm>
          <a:prstGeom prst="rect">
            <a:avLst/>
          </a:prstGeom>
        </p:spPr>
      </p:pic>
    </p:spTree>
    <p:custDataLst>
      <p:tags r:id="rId1"/>
    </p:custDataLst>
    <p:extLst>
      <p:ext uri="{BB962C8B-B14F-4D97-AF65-F5344CB8AC3E}">
        <p14:creationId xmlns:p14="http://schemas.microsoft.com/office/powerpoint/2010/main" val="16653705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a:spLocks noGrp="1"/>
          </p:cNvSpPr>
          <p:nvPr>
            <p:ph type="title"/>
          </p:nvPr>
        </p:nvSpPr>
        <p:spPr>
          <a:xfrm>
            <a:off x="323850" y="260350"/>
            <a:ext cx="6336382" cy="439738"/>
          </a:xfrm>
        </p:spPr>
        <p:txBody>
          <a:bodyPr/>
          <a:lstStyle/>
          <a:p>
            <a:r>
              <a:rPr lang="en-AU" dirty="0"/>
              <a:t>Extending fractional thinking</a:t>
            </a:r>
          </a:p>
        </p:txBody>
      </p:sp>
      <p:sp>
        <p:nvSpPr>
          <p:cNvPr id="6" name="Content Placeholder 5"/>
          <p:cNvSpPr>
            <a:spLocks noGrp="1"/>
          </p:cNvSpPr>
          <p:nvPr>
            <p:ph idx="1"/>
          </p:nvPr>
        </p:nvSpPr>
        <p:spPr>
          <a:xfrm>
            <a:off x="323850" y="986400"/>
            <a:ext cx="8352606" cy="5199410"/>
          </a:xfrm>
        </p:spPr>
        <p:txBody>
          <a:bodyPr/>
          <a:lstStyle/>
          <a:p>
            <a:pPr marL="0" indent="0"/>
            <a:r>
              <a:rPr lang="en-AU" sz="2200" dirty="0">
                <a:sym typeface="Wingdings"/>
              </a:rPr>
              <a:t>Challenge students further with questions such as:</a:t>
            </a:r>
            <a:br>
              <a:rPr lang="en-AU" sz="2200" dirty="0">
                <a:sym typeface="Wingdings"/>
              </a:rPr>
            </a:br>
            <a:endParaRPr lang="en-AU" dirty="0">
              <a:sym typeface="Wingdings"/>
            </a:endParaRPr>
          </a:p>
          <a:p>
            <a:pPr marL="1887538" indent="-1887538"/>
            <a:r>
              <a:rPr lang="en-AU" sz="2200" dirty="0">
                <a:sym typeface="Wingdings"/>
              </a:rPr>
              <a:t>If this shape is 1 whole</a:t>
            </a:r>
            <a:br>
              <a:rPr lang="en-AU" sz="2200" dirty="0">
                <a:sym typeface="Wingdings"/>
              </a:rPr>
            </a:br>
            <a:endParaRPr lang="en-AU" sz="2200" dirty="0">
              <a:sym typeface="Wingdings"/>
            </a:endParaRPr>
          </a:p>
          <a:p>
            <a:pPr marL="0" indent="0"/>
            <a:r>
              <a:rPr lang="en-AU" sz="2200" dirty="0">
                <a:sym typeface="Wingdings"/>
              </a:rPr>
              <a:t>what fractions and mixed numbers do these shapes represent?</a:t>
            </a:r>
          </a:p>
          <a:p>
            <a:endParaRPr lang="en-AU" i="1" dirty="0"/>
          </a:p>
        </p:txBody>
      </p:sp>
      <p:pic>
        <p:nvPicPr>
          <p:cNvPr id="10" name="Picture 9">
            <a:extLst>
              <a:ext uri="{FF2B5EF4-FFF2-40B4-BE49-F238E27FC236}">
                <a16:creationId xmlns:a16="http://schemas.microsoft.com/office/drawing/2014/main" id="{EA04C7B7-937F-466F-9120-39FE4AEC751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68010" y="1700808"/>
            <a:ext cx="1203990" cy="504056"/>
          </a:xfrm>
          <a:prstGeom prst="rect">
            <a:avLst/>
          </a:prstGeom>
        </p:spPr>
      </p:pic>
      <p:pic>
        <p:nvPicPr>
          <p:cNvPr id="3" name="Picture 2">
            <a:extLst>
              <a:ext uri="{FF2B5EF4-FFF2-40B4-BE49-F238E27FC236}">
                <a16:creationId xmlns:a16="http://schemas.microsoft.com/office/drawing/2014/main" id="{183314D8-C0CE-49FD-B1DA-1D28EAD1AF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39599" y="3418484"/>
            <a:ext cx="5721108" cy="2231141"/>
          </a:xfrm>
          <a:prstGeom prst="rect">
            <a:avLst/>
          </a:prstGeom>
        </p:spPr>
      </p:pic>
    </p:spTree>
    <p:custDataLst>
      <p:tags r:id="rId1"/>
    </p:custDataLst>
    <p:extLst>
      <p:ext uri="{BB962C8B-B14F-4D97-AF65-F5344CB8AC3E}">
        <p14:creationId xmlns:p14="http://schemas.microsoft.com/office/powerpoint/2010/main" val="19481155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3">
            <a:extLst>
              <a:ext uri="{FF2B5EF4-FFF2-40B4-BE49-F238E27FC236}">
                <a16:creationId xmlns:a16="http://schemas.microsoft.com/office/drawing/2014/main" id="{739398FF-7B04-4C3A-A7FD-1F6C46683A32}"/>
              </a:ext>
            </a:extLst>
          </p:cNvPr>
          <p:cNvSpPr>
            <a:spLocks noGrp="1"/>
          </p:cNvSpPr>
          <p:nvPr>
            <p:ph type="title"/>
          </p:nvPr>
        </p:nvSpPr>
        <p:spPr/>
        <p:txBody>
          <a:bodyPr/>
          <a:lstStyle/>
          <a:p>
            <a:r>
              <a:rPr lang="en-AU" dirty="0"/>
              <a:t>Extending fractional thinking</a:t>
            </a:r>
          </a:p>
        </p:txBody>
      </p:sp>
      <p:sp>
        <p:nvSpPr>
          <p:cNvPr id="6" name="Content Placeholder 5"/>
          <p:cNvSpPr>
            <a:spLocks noGrp="1"/>
          </p:cNvSpPr>
          <p:nvPr>
            <p:ph idx="1"/>
          </p:nvPr>
        </p:nvSpPr>
        <p:spPr>
          <a:xfrm>
            <a:off x="323850" y="1772817"/>
            <a:ext cx="6494192" cy="1008112"/>
          </a:xfrm>
        </p:spPr>
        <p:txBody>
          <a:bodyPr/>
          <a:lstStyle/>
          <a:p>
            <a:pPr marL="457200" indent="-457200">
              <a:buFont typeface="Arial" pitchFamily="34" charset="0"/>
              <a:buChar char="•"/>
            </a:pPr>
            <a:r>
              <a:rPr lang="en-AU" sz="2200" dirty="0">
                <a:sym typeface="Wingdings"/>
              </a:rPr>
              <a:t>Use counters to make a group.</a:t>
            </a:r>
          </a:p>
          <a:p>
            <a:pPr marL="457200" indent="-457200">
              <a:buFont typeface="Arial" pitchFamily="34" charset="0"/>
              <a:buChar char="•"/>
            </a:pPr>
            <a:r>
              <a:rPr lang="en-AU" sz="2200" dirty="0">
                <a:sym typeface="Wingdings"/>
              </a:rPr>
              <a:t>Identify the group as a fraction of a whole set.</a:t>
            </a:r>
            <a:endParaRPr lang="en-AU" sz="2000" i="1" dirty="0"/>
          </a:p>
          <a:p>
            <a:r>
              <a:rPr lang="en-AU" sz="2000" i="1" dirty="0">
                <a:solidFill>
                  <a:srgbClr val="FF00FF"/>
                </a:solidFill>
              </a:rPr>
              <a:t>		</a:t>
            </a:r>
            <a:endParaRPr lang="en-AU" sz="2000" dirty="0">
              <a:solidFill>
                <a:srgbClr val="FF00FF"/>
              </a:solidFill>
              <a:sym typeface="Wingdings"/>
            </a:endParaRPr>
          </a:p>
          <a:p>
            <a:endParaRPr lang="en-AU" sz="2000" dirty="0"/>
          </a:p>
        </p:txBody>
      </p:sp>
      <p:sp>
        <p:nvSpPr>
          <p:cNvPr id="35" name="TextBox 34"/>
          <p:cNvSpPr txBox="1"/>
          <p:nvPr/>
        </p:nvSpPr>
        <p:spPr>
          <a:xfrm>
            <a:off x="3106511" y="3084217"/>
            <a:ext cx="3696229" cy="769441"/>
          </a:xfrm>
          <a:prstGeom prst="rect">
            <a:avLst/>
          </a:prstGeom>
          <a:noFill/>
        </p:spPr>
        <p:txBody>
          <a:bodyPr wrap="square" rtlCol="0">
            <a:spAutoFit/>
          </a:bodyPr>
          <a:lstStyle/>
          <a:p>
            <a:pPr algn="ctr"/>
            <a:r>
              <a:rPr lang="en-AU" sz="2200" i="1" dirty="0"/>
              <a:t>Four counters is one-half </a:t>
            </a:r>
            <a:br>
              <a:rPr lang="en-AU" sz="2200" i="1" dirty="0"/>
            </a:br>
            <a:r>
              <a:rPr lang="en-AU" sz="2200" i="1" dirty="0"/>
              <a:t>of a whole set.</a:t>
            </a:r>
          </a:p>
        </p:txBody>
      </p:sp>
      <p:sp>
        <p:nvSpPr>
          <p:cNvPr id="2" name="Rectangle 1">
            <a:extLst>
              <a:ext uri="{FF2B5EF4-FFF2-40B4-BE49-F238E27FC236}">
                <a16:creationId xmlns:a16="http://schemas.microsoft.com/office/drawing/2014/main" id="{949949AC-389E-4EC5-931F-7D826711CC0C}"/>
              </a:ext>
            </a:extLst>
          </p:cNvPr>
          <p:cNvSpPr/>
          <p:nvPr/>
        </p:nvSpPr>
        <p:spPr>
          <a:xfrm>
            <a:off x="323850" y="981700"/>
            <a:ext cx="4338047" cy="523220"/>
          </a:xfrm>
          <a:prstGeom prst="rect">
            <a:avLst/>
          </a:prstGeom>
        </p:spPr>
        <p:txBody>
          <a:bodyPr wrap="none">
            <a:spAutoFit/>
          </a:bodyPr>
          <a:lstStyle/>
          <a:p>
            <a:r>
              <a:rPr lang="en-AU" sz="2800" b="1" dirty="0">
                <a:solidFill>
                  <a:schemeClr val="bg1">
                    <a:lumMod val="50000"/>
                  </a:schemeClr>
                </a:solidFill>
              </a:rPr>
              <a:t>Part to whole: set model</a:t>
            </a:r>
          </a:p>
        </p:txBody>
      </p:sp>
      <p:pic>
        <p:nvPicPr>
          <p:cNvPr id="11" name="Picture 10">
            <a:extLst>
              <a:ext uri="{FF2B5EF4-FFF2-40B4-BE49-F238E27FC236}">
                <a16:creationId xmlns:a16="http://schemas.microsoft.com/office/drawing/2014/main" id="{C8483FE0-F45C-499B-97D9-8414DE7612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5132" y="2797501"/>
            <a:ext cx="2334773" cy="1494619"/>
          </a:xfrm>
          <a:prstGeom prst="rect">
            <a:avLst/>
          </a:prstGeom>
        </p:spPr>
      </p:pic>
    </p:spTree>
    <p:custDataLst>
      <p:tags r:id="rId1"/>
    </p:custDataLst>
    <p:extLst>
      <p:ext uri="{BB962C8B-B14F-4D97-AF65-F5344CB8AC3E}">
        <p14:creationId xmlns:p14="http://schemas.microsoft.com/office/powerpoint/2010/main" val="10957655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3">
            <a:extLst>
              <a:ext uri="{FF2B5EF4-FFF2-40B4-BE49-F238E27FC236}">
                <a16:creationId xmlns:a16="http://schemas.microsoft.com/office/drawing/2014/main" id="{739398FF-7B04-4C3A-A7FD-1F6C46683A32}"/>
              </a:ext>
            </a:extLst>
          </p:cNvPr>
          <p:cNvSpPr>
            <a:spLocks noGrp="1"/>
          </p:cNvSpPr>
          <p:nvPr>
            <p:ph type="title"/>
          </p:nvPr>
        </p:nvSpPr>
        <p:spPr/>
        <p:txBody>
          <a:bodyPr/>
          <a:lstStyle/>
          <a:p>
            <a:r>
              <a:rPr lang="en-AU" dirty="0"/>
              <a:t>Extending fractional thinking</a:t>
            </a:r>
          </a:p>
        </p:txBody>
      </p:sp>
      <p:sp>
        <p:nvSpPr>
          <p:cNvPr id="6" name="Content Placeholder 5"/>
          <p:cNvSpPr>
            <a:spLocks noGrp="1"/>
          </p:cNvSpPr>
          <p:nvPr>
            <p:ph idx="1"/>
          </p:nvPr>
        </p:nvSpPr>
        <p:spPr>
          <a:xfrm>
            <a:off x="323849" y="1772816"/>
            <a:ext cx="7128471" cy="523221"/>
          </a:xfrm>
        </p:spPr>
        <p:txBody>
          <a:bodyPr/>
          <a:lstStyle/>
          <a:p>
            <a:pPr marL="342900" indent="-342900">
              <a:buFont typeface="Arial" panose="020B0604020202020204" pitchFamily="34" charset="0"/>
              <a:buChar char="•"/>
            </a:pPr>
            <a:r>
              <a:rPr lang="en-AU" sz="2200" dirty="0">
                <a:sym typeface="Wingdings"/>
              </a:rPr>
              <a:t>Find the whole in relation to the specific fraction given.</a:t>
            </a:r>
          </a:p>
          <a:p>
            <a:endParaRPr lang="en-AU" sz="2000" i="1" dirty="0"/>
          </a:p>
          <a:p>
            <a:r>
              <a:rPr lang="en-AU" sz="2000" i="1" dirty="0">
                <a:solidFill>
                  <a:srgbClr val="FF00FF"/>
                </a:solidFill>
              </a:rPr>
              <a:t>		</a:t>
            </a:r>
            <a:endParaRPr lang="en-AU" sz="2000" dirty="0">
              <a:solidFill>
                <a:srgbClr val="FF00FF"/>
              </a:solidFill>
              <a:sym typeface="Wingdings"/>
            </a:endParaRPr>
          </a:p>
          <a:p>
            <a:endParaRPr lang="en-AU" sz="2000" dirty="0"/>
          </a:p>
        </p:txBody>
      </p:sp>
      <p:sp>
        <p:nvSpPr>
          <p:cNvPr id="7" name="TextBox 6"/>
          <p:cNvSpPr txBox="1"/>
          <p:nvPr/>
        </p:nvSpPr>
        <p:spPr>
          <a:xfrm>
            <a:off x="705449" y="4869160"/>
            <a:ext cx="8208912" cy="769441"/>
          </a:xfrm>
          <a:prstGeom prst="rect">
            <a:avLst/>
          </a:prstGeom>
          <a:noFill/>
        </p:spPr>
        <p:txBody>
          <a:bodyPr wrap="square" rtlCol="0">
            <a:spAutoFit/>
          </a:bodyPr>
          <a:lstStyle/>
          <a:p>
            <a:r>
              <a:rPr lang="en-AU" sz="2200" dirty="0"/>
              <a:t>Encourage mental calculation by asking students to visualise the counters in their mind as they explore solutions.</a:t>
            </a:r>
          </a:p>
        </p:txBody>
      </p:sp>
      <p:sp>
        <p:nvSpPr>
          <p:cNvPr id="2" name="Rectangle 1">
            <a:extLst>
              <a:ext uri="{FF2B5EF4-FFF2-40B4-BE49-F238E27FC236}">
                <a16:creationId xmlns:a16="http://schemas.microsoft.com/office/drawing/2014/main" id="{949949AC-389E-4EC5-931F-7D826711CC0C}"/>
              </a:ext>
            </a:extLst>
          </p:cNvPr>
          <p:cNvSpPr/>
          <p:nvPr/>
        </p:nvSpPr>
        <p:spPr>
          <a:xfrm>
            <a:off x="323850" y="981700"/>
            <a:ext cx="4338047" cy="523220"/>
          </a:xfrm>
          <a:prstGeom prst="rect">
            <a:avLst/>
          </a:prstGeom>
        </p:spPr>
        <p:txBody>
          <a:bodyPr wrap="none">
            <a:spAutoFit/>
          </a:bodyPr>
          <a:lstStyle/>
          <a:p>
            <a:r>
              <a:rPr lang="en-AU" sz="2800" b="1" dirty="0">
                <a:solidFill>
                  <a:schemeClr val="bg1">
                    <a:lumMod val="50000"/>
                  </a:schemeClr>
                </a:solidFill>
              </a:rPr>
              <a:t>Part to whole: set model</a:t>
            </a:r>
          </a:p>
        </p:txBody>
      </p:sp>
      <p:pic>
        <p:nvPicPr>
          <p:cNvPr id="9" name="Picture 8">
            <a:extLst>
              <a:ext uri="{FF2B5EF4-FFF2-40B4-BE49-F238E27FC236}">
                <a16:creationId xmlns:a16="http://schemas.microsoft.com/office/drawing/2014/main" id="{0252EE99-9AFA-436A-8D17-7CA0C02886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5132" y="2796525"/>
            <a:ext cx="2334773" cy="1496571"/>
          </a:xfrm>
          <a:prstGeom prst="rect">
            <a:avLst/>
          </a:prstGeom>
        </p:spPr>
      </p:pic>
      <p:sp>
        <p:nvSpPr>
          <p:cNvPr id="11" name="TextBox 10">
            <a:extLst>
              <a:ext uri="{FF2B5EF4-FFF2-40B4-BE49-F238E27FC236}">
                <a16:creationId xmlns:a16="http://schemas.microsoft.com/office/drawing/2014/main" id="{55380073-4F96-4FE5-B3C0-F4764880EFFC}"/>
              </a:ext>
            </a:extLst>
          </p:cNvPr>
          <p:cNvSpPr txBox="1"/>
          <p:nvPr/>
        </p:nvSpPr>
        <p:spPr>
          <a:xfrm>
            <a:off x="3106511" y="3140968"/>
            <a:ext cx="3696229" cy="769441"/>
          </a:xfrm>
          <a:prstGeom prst="rect">
            <a:avLst/>
          </a:prstGeom>
          <a:noFill/>
        </p:spPr>
        <p:txBody>
          <a:bodyPr wrap="square" rtlCol="0">
            <a:spAutoFit/>
          </a:bodyPr>
          <a:lstStyle/>
          <a:p>
            <a:pPr algn="ctr"/>
            <a:r>
              <a:rPr lang="en-AU" sz="2200" i="1" dirty="0"/>
              <a:t>Eight counters is </a:t>
            </a:r>
            <a:br>
              <a:rPr lang="en-AU" sz="2200" i="1" dirty="0"/>
            </a:br>
            <a:r>
              <a:rPr lang="en-AU" sz="2200" i="1" dirty="0"/>
              <a:t>one whole set. </a:t>
            </a:r>
          </a:p>
        </p:txBody>
      </p:sp>
    </p:spTree>
    <p:custDataLst>
      <p:tags r:id="rId1"/>
    </p:custDataLst>
    <p:extLst>
      <p:ext uri="{BB962C8B-B14F-4D97-AF65-F5344CB8AC3E}">
        <p14:creationId xmlns:p14="http://schemas.microsoft.com/office/powerpoint/2010/main" val="42135148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80C051-D4FC-403E-A207-2041FEAD0F94}"/>
              </a:ext>
            </a:extLst>
          </p:cNvPr>
          <p:cNvSpPr>
            <a:spLocks noGrp="1"/>
          </p:cNvSpPr>
          <p:nvPr>
            <p:ph type="title"/>
          </p:nvPr>
        </p:nvSpPr>
        <p:spPr/>
        <p:txBody>
          <a:bodyPr/>
          <a:lstStyle/>
          <a:p>
            <a:r>
              <a:rPr lang="en-AU" dirty="0"/>
              <a:t>Review of Unit 2</a:t>
            </a:r>
          </a:p>
        </p:txBody>
      </p:sp>
      <p:sp>
        <p:nvSpPr>
          <p:cNvPr id="11" name="Rectangle 10">
            <a:extLst>
              <a:ext uri="{FF2B5EF4-FFF2-40B4-BE49-F238E27FC236}">
                <a16:creationId xmlns:a16="http://schemas.microsoft.com/office/drawing/2014/main" id="{F7D87B27-98CC-45BD-A7F0-80AD7A8F0147}"/>
              </a:ext>
            </a:extLst>
          </p:cNvPr>
          <p:cNvSpPr/>
          <p:nvPr/>
        </p:nvSpPr>
        <p:spPr>
          <a:xfrm>
            <a:off x="218080" y="836712"/>
            <a:ext cx="8602070" cy="954107"/>
          </a:xfrm>
          <a:prstGeom prst="rect">
            <a:avLst/>
          </a:prstGeom>
        </p:spPr>
        <p:txBody>
          <a:bodyPr wrap="square">
            <a:sp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2800" b="1" i="0" u="none" strike="noStrike" kern="1200" cap="none" spc="0" normalizeH="0" baseline="0" noProof="0" dirty="0">
                <a:ln>
                  <a:noFill/>
                </a:ln>
                <a:solidFill>
                  <a:schemeClr val="bg1">
                    <a:lumMod val="50000"/>
                  </a:schemeClr>
                </a:solidFill>
                <a:effectLst/>
                <a:uLnTx/>
                <a:uFillTx/>
                <a:latin typeface="Arial" charset="0"/>
                <a:ea typeface="+mn-ea"/>
                <a:cs typeface="+mn-cs"/>
              </a:rPr>
              <a:t>Reflect on </a:t>
            </a:r>
            <a:r>
              <a:rPr kumimoji="0" lang="en-AU" sz="2800" b="1" i="0" u="none" strike="noStrike" kern="1200" cap="none" spc="0" normalizeH="0" baseline="0" noProof="0" dirty="0">
                <a:ln>
                  <a:noFill/>
                </a:ln>
                <a:solidFill>
                  <a:schemeClr val="bg1">
                    <a:lumMod val="50000"/>
                  </a:schemeClr>
                </a:solidFill>
                <a:effectLst/>
                <a:uLnTx/>
                <a:uFillTx/>
                <a:latin typeface="Arial" charset="0"/>
                <a:ea typeface="+mn-ea"/>
                <a:cs typeface="+mn-cs"/>
              </a:rPr>
              <a:t>the work you have engaged </a:t>
            </a:r>
            <a:br>
              <a:rPr kumimoji="0" lang="en-AU" sz="2800" b="1" i="0" u="none" strike="noStrike" kern="1200" cap="none" spc="0" normalizeH="0" baseline="0" noProof="0" dirty="0">
                <a:ln>
                  <a:noFill/>
                </a:ln>
                <a:solidFill>
                  <a:schemeClr val="bg1">
                    <a:lumMod val="50000"/>
                  </a:schemeClr>
                </a:solidFill>
                <a:effectLst/>
                <a:uLnTx/>
                <a:uFillTx/>
                <a:latin typeface="Arial" charset="0"/>
                <a:ea typeface="+mn-ea"/>
                <a:cs typeface="+mn-cs"/>
              </a:rPr>
            </a:br>
            <a:r>
              <a:rPr kumimoji="0" lang="en-AU" sz="2800" b="1" i="0" u="none" strike="noStrike" kern="1200" cap="none" spc="0" normalizeH="0" baseline="0" noProof="0" dirty="0">
                <a:ln>
                  <a:noFill/>
                </a:ln>
                <a:solidFill>
                  <a:schemeClr val="bg1">
                    <a:lumMod val="50000"/>
                  </a:schemeClr>
                </a:solidFill>
                <a:effectLst/>
                <a:uLnTx/>
                <a:uFillTx/>
                <a:latin typeface="Arial" charset="0"/>
                <a:ea typeface="+mn-ea"/>
                <a:cs typeface="+mn-cs"/>
              </a:rPr>
              <a:t>with in this unit.</a:t>
            </a:r>
          </a:p>
        </p:txBody>
      </p:sp>
      <p:pic>
        <p:nvPicPr>
          <p:cNvPr id="12" name="Picture 11">
            <a:extLst>
              <a:ext uri="{FF2B5EF4-FFF2-40B4-BE49-F238E27FC236}">
                <a16:creationId xmlns:a16="http://schemas.microsoft.com/office/drawing/2014/main" id="{02153B65-7B02-4886-AD93-0B7D0D171C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75198" y="188641"/>
            <a:ext cx="1250722" cy="1109792"/>
          </a:xfrm>
          <a:prstGeom prst="rect">
            <a:avLst/>
          </a:prstGeom>
        </p:spPr>
      </p:pic>
      <p:sp>
        <p:nvSpPr>
          <p:cNvPr id="6" name="Content Placeholder 2">
            <a:extLst>
              <a:ext uri="{FF2B5EF4-FFF2-40B4-BE49-F238E27FC236}">
                <a16:creationId xmlns:a16="http://schemas.microsoft.com/office/drawing/2014/main" id="{FF3E16CB-2542-4CC6-BC03-3899A5FD9F88}"/>
              </a:ext>
            </a:extLst>
          </p:cNvPr>
          <p:cNvSpPr>
            <a:spLocks noGrp="1"/>
          </p:cNvSpPr>
          <p:nvPr>
            <p:ph idx="1"/>
          </p:nvPr>
        </p:nvSpPr>
        <p:spPr>
          <a:xfrm>
            <a:off x="876848" y="1967144"/>
            <a:ext cx="3259344" cy="1689550"/>
          </a:xfrm>
          <a:solidFill>
            <a:srgbClr val="C8DDF2"/>
          </a:solidFill>
          <a:ln w="28575">
            <a:solidFill>
              <a:srgbClr val="91BCE4"/>
            </a:solidFill>
          </a:ln>
        </p:spPr>
        <p:txBody>
          <a:bodyPr anchor="ctr"/>
          <a:lstStyle/>
          <a:p>
            <a:pPr marL="0" indent="0" algn="ctr">
              <a:spcBef>
                <a:spcPts val="600"/>
              </a:spcBef>
            </a:pPr>
            <a:r>
              <a:rPr lang="en-US" sz="1800" b="1" dirty="0"/>
              <a:t>Key concept 1</a:t>
            </a:r>
          </a:p>
          <a:p>
            <a:pPr marL="180000" indent="0">
              <a:spcBef>
                <a:spcPts val="600"/>
              </a:spcBef>
            </a:pPr>
            <a:r>
              <a:rPr lang="en-US" sz="1800" dirty="0"/>
              <a:t>Objects, collections or quantities can be partitioned into equal-sized parts or ‘shares’ to create fractions.</a:t>
            </a:r>
          </a:p>
        </p:txBody>
      </p:sp>
      <p:sp>
        <p:nvSpPr>
          <p:cNvPr id="8" name="Content Placeholder 2">
            <a:extLst>
              <a:ext uri="{FF2B5EF4-FFF2-40B4-BE49-F238E27FC236}">
                <a16:creationId xmlns:a16="http://schemas.microsoft.com/office/drawing/2014/main" id="{20A4233B-854A-4446-AE3E-EFC52671B54F}"/>
              </a:ext>
            </a:extLst>
          </p:cNvPr>
          <p:cNvSpPr txBox="1">
            <a:spLocks/>
          </p:cNvSpPr>
          <p:nvPr/>
        </p:nvSpPr>
        <p:spPr bwMode="auto">
          <a:xfrm>
            <a:off x="4788024" y="1967143"/>
            <a:ext cx="3652354" cy="1689551"/>
          </a:xfrm>
          <a:prstGeom prst="rect">
            <a:avLst/>
          </a:prstGeom>
          <a:solidFill>
            <a:srgbClr val="C8DDF2"/>
          </a:solidFill>
          <a:ln w="28575">
            <a:solidFill>
              <a:srgbClr val="91BCE4"/>
            </a:solidFill>
          </a:ln>
          <a:effectLst/>
        </p:spPr>
        <p:txBody>
          <a:bodyPr vert="horz" wrap="square" lIns="0" tIns="0" rIns="0" bIns="0" numCol="1" anchor="ctr" anchorCtr="0" compatLnSpc="1">
            <a:prstTxWarp prst="textNoShape">
              <a:avLst/>
            </a:prstTxWarp>
          </a:bodyPr>
          <a:lstStyle>
            <a:lvl1pPr marL="342900" indent="-342900" algn="l" rtl="0" eaLnBrk="0" fontAlgn="base" hangingPunct="0">
              <a:spcBef>
                <a:spcPct val="20000"/>
              </a:spcBef>
              <a:spcAft>
                <a:spcPct val="0"/>
              </a:spcAft>
              <a:defRPr sz="2800">
                <a:solidFill>
                  <a:schemeClr val="tx2"/>
                </a:solidFill>
                <a:latin typeface="+mn-lt"/>
                <a:ea typeface="+mn-ea"/>
                <a:cs typeface="+mn-cs"/>
              </a:defRPr>
            </a:lvl1pPr>
            <a:lvl2pPr marL="360000" marR="0" indent="-360000" algn="l" defTabSz="914400" rtl="0" eaLnBrk="0" fontAlgn="base" latinLnBrk="0" hangingPunct="0">
              <a:lnSpc>
                <a:spcPct val="100000"/>
              </a:lnSpc>
              <a:spcBef>
                <a:spcPct val="20000"/>
              </a:spcBef>
              <a:spcAft>
                <a:spcPct val="0"/>
              </a:spcAft>
              <a:buClrTx/>
              <a:buSzTx/>
              <a:buFontTx/>
              <a:buChar char="•"/>
              <a:tabLst/>
              <a:defRPr sz="2800">
                <a:solidFill>
                  <a:schemeClr val="tx2"/>
                </a:solidFill>
                <a:latin typeface="+mn-lt"/>
              </a:defRPr>
            </a:lvl2pPr>
            <a:lvl3pPr marL="792000" indent="-396000" algn="l" rtl="0" eaLnBrk="0" fontAlgn="base" hangingPunct="0">
              <a:spcBef>
                <a:spcPct val="20000"/>
              </a:spcBef>
              <a:spcAft>
                <a:spcPct val="0"/>
              </a:spcAft>
              <a:buFont typeface="Arial" charset="0"/>
              <a:buChar char="–"/>
              <a:defRPr sz="2800">
                <a:solidFill>
                  <a:schemeClr val="tx2"/>
                </a:solidFill>
                <a:latin typeface="+mn-lt"/>
              </a:defRPr>
            </a:lvl3pPr>
            <a:lvl4pPr marL="1080000" indent="0" algn="l" rtl="0" eaLnBrk="0" fontAlgn="base" hangingPunct="0">
              <a:spcBef>
                <a:spcPct val="20000"/>
              </a:spcBef>
              <a:spcAft>
                <a:spcPct val="0"/>
              </a:spcAft>
              <a:buFontTx/>
              <a:buNone/>
              <a:defRPr sz="2800">
                <a:solidFill>
                  <a:schemeClr val="tx2"/>
                </a:solidFill>
                <a:latin typeface="+mn-lt"/>
              </a:defRPr>
            </a:lvl4pPr>
            <a:lvl5pPr marL="1800000" indent="-228600" algn="l" rtl="0" eaLnBrk="0" fontAlgn="base" hangingPunct="0">
              <a:spcBef>
                <a:spcPct val="20000"/>
              </a:spcBef>
              <a:spcAft>
                <a:spcPct val="0"/>
              </a:spcAft>
              <a:buChar char="»"/>
              <a:defRPr>
                <a:solidFill>
                  <a:schemeClr val="tx2"/>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marR="0" lvl="0" indent="0" algn="ctr" defTabSz="914400" rtl="0" eaLnBrk="0" fontAlgn="base" latinLnBrk="0" hangingPunct="0">
              <a:lnSpc>
                <a:spcPct val="100000"/>
              </a:lnSpc>
              <a:spcBef>
                <a:spcPts val="6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Key </a:t>
            </a:r>
            <a:r>
              <a:rPr kumimoji="0" lang="en-US" sz="1800" b="1" i="0" u="none" strike="noStrike" kern="0" cap="none" spc="0" normalizeH="0" baseline="0" noProof="0" dirty="0">
                <a:ln>
                  <a:noFill/>
                </a:ln>
                <a:solidFill>
                  <a:srgbClr val="000000"/>
                </a:solidFill>
                <a:effectLst/>
                <a:uLnTx/>
                <a:uFillTx/>
                <a:latin typeface="Arial"/>
                <a:ea typeface="+mn-ea"/>
                <a:cs typeface="+mn-cs"/>
              </a:rPr>
              <a:t>concept 2</a:t>
            </a:r>
          </a:p>
          <a:p>
            <a:pPr marL="180000" marR="0" lvl="0" indent="0" algn="l" defTabSz="914400" rtl="0" eaLnBrk="0" fontAlgn="base" latinLnBrk="0" hangingPunct="0">
              <a:lnSpc>
                <a:spcPct val="100000"/>
              </a:lnSpc>
              <a:spcBef>
                <a:spcPts val="60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Different strategies can be used to partition the whole into a given fraction, as long as the amount or size of the parts is the same.</a:t>
            </a:r>
            <a:endParaRPr kumimoji="0" lang="en-AU" sz="1800" b="0" i="0" u="none" strike="noStrike" kern="0" cap="none" spc="0" normalizeH="0" baseline="0" noProof="0" dirty="0">
              <a:ln>
                <a:noFill/>
              </a:ln>
              <a:solidFill>
                <a:srgbClr val="000000"/>
              </a:solidFill>
              <a:effectLst/>
              <a:uLnTx/>
              <a:uFillTx/>
              <a:latin typeface="Arial"/>
              <a:ea typeface="+mn-ea"/>
              <a:cs typeface="+mn-cs"/>
            </a:endParaRPr>
          </a:p>
        </p:txBody>
      </p:sp>
      <p:sp>
        <p:nvSpPr>
          <p:cNvPr id="9" name="Content Placeholder 2">
            <a:extLst>
              <a:ext uri="{FF2B5EF4-FFF2-40B4-BE49-F238E27FC236}">
                <a16:creationId xmlns:a16="http://schemas.microsoft.com/office/drawing/2014/main" id="{061CB91E-DCE6-4D6F-AB9B-BAD29CF535C0}"/>
              </a:ext>
            </a:extLst>
          </p:cNvPr>
          <p:cNvSpPr txBox="1">
            <a:spLocks/>
          </p:cNvSpPr>
          <p:nvPr/>
        </p:nvSpPr>
        <p:spPr bwMode="auto">
          <a:xfrm>
            <a:off x="876848" y="4221089"/>
            <a:ext cx="3259344" cy="1638183"/>
          </a:xfrm>
          <a:prstGeom prst="rect">
            <a:avLst/>
          </a:prstGeom>
          <a:solidFill>
            <a:srgbClr val="C8DDF2"/>
          </a:solidFill>
          <a:ln w="28575">
            <a:solidFill>
              <a:srgbClr val="91BCE4"/>
            </a:solidFill>
          </a:ln>
          <a:effectLst/>
        </p:spPr>
        <p:txBody>
          <a:bodyPr vert="horz" wrap="square" lIns="0" tIns="0" rIns="0" bIns="0" numCol="1" anchor="ctr" anchorCtr="0" compatLnSpc="1">
            <a:prstTxWarp prst="textNoShape">
              <a:avLst/>
            </a:prstTxWarp>
          </a:bodyPr>
          <a:lstStyle>
            <a:lvl1pPr marL="342900" indent="-342900" algn="l" rtl="0" eaLnBrk="0" fontAlgn="base" hangingPunct="0">
              <a:spcBef>
                <a:spcPct val="20000"/>
              </a:spcBef>
              <a:spcAft>
                <a:spcPct val="0"/>
              </a:spcAft>
              <a:defRPr sz="2800">
                <a:solidFill>
                  <a:schemeClr val="tx2"/>
                </a:solidFill>
                <a:latin typeface="+mn-lt"/>
                <a:ea typeface="+mn-ea"/>
                <a:cs typeface="+mn-cs"/>
              </a:defRPr>
            </a:lvl1pPr>
            <a:lvl2pPr marL="360000" marR="0" indent="-360000" algn="l" defTabSz="914400" rtl="0" eaLnBrk="0" fontAlgn="base" latinLnBrk="0" hangingPunct="0">
              <a:lnSpc>
                <a:spcPct val="100000"/>
              </a:lnSpc>
              <a:spcBef>
                <a:spcPct val="20000"/>
              </a:spcBef>
              <a:spcAft>
                <a:spcPct val="0"/>
              </a:spcAft>
              <a:buClrTx/>
              <a:buSzTx/>
              <a:buFontTx/>
              <a:buChar char="•"/>
              <a:tabLst/>
              <a:defRPr sz="2800">
                <a:solidFill>
                  <a:schemeClr val="tx2"/>
                </a:solidFill>
                <a:latin typeface="+mn-lt"/>
              </a:defRPr>
            </a:lvl2pPr>
            <a:lvl3pPr marL="792000" indent="-396000" algn="l" rtl="0" eaLnBrk="0" fontAlgn="base" hangingPunct="0">
              <a:spcBef>
                <a:spcPct val="20000"/>
              </a:spcBef>
              <a:spcAft>
                <a:spcPct val="0"/>
              </a:spcAft>
              <a:buFont typeface="Arial" charset="0"/>
              <a:buChar char="–"/>
              <a:defRPr sz="2800">
                <a:solidFill>
                  <a:schemeClr val="tx2"/>
                </a:solidFill>
                <a:latin typeface="+mn-lt"/>
              </a:defRPr>
            </a:lvl3pPr>
            <a:lvl4pPr marL="1080000" indent="0" algn="l" rtl="0" eaLnBrk="0" fontAlgn="base" hangingPunct="0">
              <a:spcBef>
                <a:spcPct val="20000"/>
              </a:spcBef>
              <a:spcAft>
                <a:spcPct val="0"/>
              </a:spcAft>
              <a:buFontTx/>
              <a:buNone/>
              <a:defRPr sz="2800">
                <a:solidFill>
                  <a:schemeClr val="tx2"/>
                </a:solidFill>
                <a:latin typeface="+mn-lt"/>
              </a:defRPr>
            </a:lvl4pPr>
            <a:lvl5pPr marL="1800000" indent="-228600" algn="l" rtl="0" eaLnBrk="0" fontAlgn="base" hangingPunct="0">
              <a:spcBef>
                <a:spcPct val="20000"/>
              </a:spcBef>
              <a:spcAft>
                <a:spcPct val="0"/>
              </a:spcAft>
              <a:buChar char="»"/>
              <a:defRPr>
                <a:solidFill>
                  <a:schemeClr val="tx2"/>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marR="0" lvl="0" indent="0" algn="ctr" defTabSz="914400" rtl="0" eaLnBrk="0" fontAlgn="base" latinLnBrk="0" hangingPunct="0">
              <a:lnSpc>
                <a:spcPct val="100000"/>
              </a:lnSpc>
              <a:spcBef>
                <a:spcPts val="6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Key</a:t>
            </a:r>
            <a:r>
              <a:rPr kumimoji="0" lang="en-US" sz="1800" b="1" i="0" u="none" strike="noStrike" kern="0" cap="none" spc="0" normalizeH="0" baseline="0" noProof="0" dirty="0">
                <a:ln>
                  <a:noFill/>
                </a:ln>
                <a:solidFill>
                  <a:srgbClr val="000000"/>
                </a:solidFill>
                <a:effectLst/>
                <a:uLnTx/>
                <a:uFillTx/>
                <a:latin typeface="Arial"/>
                <a:ea typeface="+mn-ea"/>
                <a:cs typeface="+mn-cs"/>
              </a:rPr>
              <a:t> concept 3</a:t>
            </a:r>
          </a:p>
          <a:p>
            <a:pPr marL="180000" marR="0" lvl="0" indent="0" algn="l" defTabSz="914400" rtl="0" eaLnBrk="0" fontAlgn="base" latinLnBrk="0" hangingPunct="0">
              <a:lnSpc>
                <a:spcPct val="100000"/>
              </a:lnSpc>
              <a:spcBef>
                <a:spcPts val="600"/>
              </a:spcBef>
              <a:spcAft>
                <a:spcPct val="0"/>
              </a:spcAft>
              <a:buClrTx/>
              <a:buSzTx/>
              <a:buFontTx/>
              <a:buNone/>
              <a:tabLst/>
              <a:defRPr/>
            </a:pPr>
            <a:r>
              <a:rPr kumimoji="0" lang="en-AU" sz="1800" b="0" i="0" u="none" strike="noStrike" kern="0" cap="none" spc="0" normalizeH="0" baseline="0" noProof="0" dirty="0">
                <a:ln>
                  <a:noFill/>
                </a:ln>
                <a:solidFill>
                  <a:srgbClr val="000000"/>
                </a:solidFill>
                <a:effectLst/>
                <a:uLnTx/>
                <a:uFillTx/>
                <a:latin typeface="Arial"/>
                <a:ea typeface="+mn-ea"/>
                <a:cs typeface="+mn-cs"/>
              </a:rPr>
              <a:t>The more parts a whole is partitioned into, the smaller the size of each part</a:t>
            </a:r>
            <a:r>
              <a:rPr kumimoji="0" lang="en-US" sz="1800" b="0" i="0" u="none" strike="noStrike" kern="0" cap="none" spc="0" normalizeH="0" baseline="0" noProof="0" dirty="0">
                <a:ln>
                  <a:noFill/>
                </a:ln>
                <a:solidFill>
                  <a:srgbClr val="000000"/>
                </a:solidFill>
                <a:effectLst/>
                <a:uLnTx/>
                <a:uFillTx/>
                <a:latin typeface="Arial"/>
                <a:ea typeface="+mn-ea"/>
                <a:cs typeface="+mn-cs"/>
              </a:rPr>
              <a:t>.</a:t>
            </a:r>
            <a:endParaRPr kumimoji="0" lang="en-AU"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0" name="Content Placeholder 2">
            <a:extLst>
              <a:ext uri="{FF2B5EF4-FFF2-40B4-BE49-F238E27FC236}">
                <a16:creationId xmlns:a16="http://schemas.microsoft.com/office/drawing/2014/main" id="{53FEBFE3-6987-4B1D-8518-61EAC605B4ED}"/>
              </a:ext>
            </a:extLst>
          </p:cNvPr>
          <p:cNvSpPr txBox="1">
            <a:spLocks/>
          </p:cNvSpPr>
          <p:nvPr/>
        </p:nvSpPr>
        <p:spPr bwMode="auto">
          <a:xfrm>
            <a:off x="4788024" y="4221088"/>
            <a:ext cx="3652353" cy="1638184"/>
          </a:xfrm>
          <a:prstGeom prst="rect">
            <a:avLst/>
          </a:prstGeom>
          <a:solidFill>
            <a:srgbClr val="C8DDF2"/>
          </a:solidFill>
          <a:ln w="28575">
            <a:solidFill>
              <a:srgbClr val="91BCE4"/>
            </a:solidFill>
          </a:ln>
          <a:effectLst/>
        </p:spPr>
        <p:txBody>
          <a:bodyPr vert="horz" wrap="square" lIns="0" tIns="0" rIns="0" bIns="0" numCol="1" anchor="ctr" anchorCtr="0" compatLnSpc="1">
            <a:prstTxWarp prst="textNoShape">
              <a:avLst/>
            </a:prstTxWarp>
          </a:bodyPr>
          <a:lstStyle>
            <a:lvl1pPr marL="342900" indent="-342900" algn="l" rtl="0" eaLnBrk="0" fontAlgn="base" hangingPunct="0">
              <a:spcBef>
                <a:spcPct val="20000"/>
              </a:spcBef>
              <a:spcAft>
                <a:spcPct val="0"/>
              </a:spcAft>
              <a:defRPr sz="2800">
                <a:solidFill>
                  <a:schemeClr val="tx2"/>
                </a:solidFill>
                <a:latin typeface="+mn-lt"/>
                <a:ea typeface="+mn-ea"/>
                <a:cs typeface="+mn-cs"/>
              </a:defRPr>
            </a:lvl1pPr>
            <a:lvl2pPr marL="360000" marR="0" indent="-360000" algn="l" defTabSz="914400" rtl="0" eaLnBrk="0" fontAlgn="base" latinLnBrk="0" hangingPunct="0">
              <a:lnSpc>
                <a:spcPct val="100000"/>
              </a:lnSpc>
              <a:spcBef>
                <a:spcPct val="20000"/>
              </a:spcBef>
              <a:spcAft>
                <a:spcPct val="0"/>
              </a:spcAft>
              <a:buClrTx/>
              <a:buSzTx/>
              <a:buFontTx/>
              <a:buChar char="•"/>
              <a:tabLst/>
              <a:defRPr sz="2800">
                <a:solidFill>
                  <a:schemeClr val="tx2"/>
                </a:solidFill>
                <a:latin typeface="+mn-lt"/>
              </a:defRPr>
            </a:lvl2pPr>
            <a:lvl3pPr marL="792000" indent="-396000" algn="l" rtl="0" eaLnBrk="0" fontAlgn="base" hangingPunct="0">
              <a:spcBef>
                <a:spcPct val="20000"/>
              </a:spcBef>
              <a:spcAft>
                <a:spcPct val="0"/>
              </a:spcAft>
              <a:buFont typeface="Arial" charset="0"/>
              <a:buChar char="–"/>
              <a:defRPr sz="2800">
                <a:solidFill>
                  <a:schemeClr val="tx2"/>
                </a:solidFill>
                <a:latin typeface="+mn-lt"/>
              </a:defRPr>
            </a:lvl3pPr>
            <a:lvl4pPr marL="1080000" indent="0" algn="l" rtl="0" eaLnBrk="0" fontAlgn="base" hangingPunct="0">
              <a:spcBef>
                <a:spcPct val="20000"/>
              </a:spcBef>
              <a:spcAft>
                <a:spcPct val="0"/>
              </a:spcAft>
              <a:buFontTx/>
              <a:buNone/>
              <a:defRPr sz="2800">
                <a:solidFill>
                  <a:schemeClr val="tx2"/>
                </a:solidFill>
                <a:latin typeface="+mn-lt"/>
              </a:defRPr>
            </a:lvl4pPr>
            <a:lvl5pPr marL="1800000" indent="-228600" algn="l" rtl="0" eaLnBrk="0" fontAlgn="base" hangingPunct="0">
              <a:spcBef>
                <a:spcPct val="20000"/>
              </a:spcBef>
              <a:spcAft>
                <a:spcPct val="0"/>
              </a:spcAft>
              <a:buChar char="»"/>
              <a:defRPr>
                <a:solidFill>
                  <a:schemeClr val="tx2"/>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marR="0" lvl="0" indent="0" algn="ctr" defTabSz="914400" rtl="0" eaLnBrk="0" fontAlgn="base" latinLnBrk="0" hangingPunct="0">
              <a:lnSpc>
                <a:spcPct val="100000"/>
              </a:lnSpc>
              <a:spcBef>
                <a:spcPts val="6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Key</a:t>
            </a:r>
            <a:r>
              <a:rPr kumimoji="0" lang="en-US" sz="1800" b="1" i="0" u="none" strike="noStrike" kern="0" cap="none" spc="0" normalizeH="0" baseline="0" noProof="0" dirty="0">
                <a:ln>
                  <a:noFill/>
                </a:ln>
                <a:solidFill>
                  <a:srgbClr val="000000"/>
                </a:solidFill>
                <a:effectLst/>
                <a:uLnTx/>
                <a:uFillTx/>
                <a:latin typeface="Arial"/>
                <a:ea typeface="+mn-ea"/>
                <a:cs typeface="+mn-cs"/>
              </a:rPr>
              <a:t> concept 4</a:t>
            </a:r>
          </a:p>
          <a:p>
            <a:pPr marL="180000" marR="0" lvl="0" indent="0" algn="l" defTabSz="914400" rtl="0" eaLnBrk="0" fontAlgn="base" latinLnBrk="0" hangingPunct="0">
              <a:lnSpc>
                <a:spcPct val="100000"/>
              </a:lnSpc>
              <a:spcBef>
                <a:spcPts val="600"/>
              </a:spcBef>
              <a:spcAft>
                <a:spcPct val="0"/>
              </a:spcAft>
              <a:buClrTx/>
              <a:buSzTx/>
              <a:buFontTx/>
              <a:buNone/>
              <a:tabLst/>
              <a:defRPr/>
            </a:pPr>
            <a:r>
              <a:rPr kumimoji="0" lang="en-AU" sz="1800" b="0" i="0" u="none" strike="noStrike" kern="0" cap="none" spc="0" normalizeH="0" baseline="0" noProof="0" dirty="0">
                <a:ln>
                  <a:noFill/>
                </a:ln>
                <a:solidFill>
                  <a:srgbClr val="000000"/>
                </a:solidFill>
                <a:effectLst/>
                <a:uLnTx/>
                <a:uFillTx/>
                <a:latin typeface="Arial"/>
                <a:ea typeface="+mn-ea"/>
                <a:cs typeface="+mn-cs"/>
              </a:rPr>
              <a:t>Fraction words and symbols describe the relationship between the part/s and the whole</a:t>
            </a:r>
            <a:r>
              <a:rPr kumimoji="0" lang="en-US" sz="1800" b="0" i="0" u="none" strike="noStrike" kern="0" cap="none" spc="0" normalizeH="0" baseline="0" noProof="0" dirty="0">
                <a:ln>
                  <a:noFill/>
                </a:ln>
                <a:solidFill>
                  <a:srgbClr val="000000"/>
                </a:solidFill>
                <a:effectLst/>
                <a:uLnTx/>
                <a:uFillTx/>
                <a:latin typeface="Arial"/>
                <a:ea typeface="+mn-ea"/>
                <a:cs typeface="+mn-cs"/>
              </a:rPr>
              <a:t>.</a:t>
            </a:r>
            <a:endParaRPr kumimoji="0" lang="en-AU" sz="18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095099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Review of Unit 2 success criteria</a:t>
            </a:r>
            <a:br>
              <a:rPr lang="en-AU" dirty="0"/>
            </a:br>
            <a:endParaRPr lang="en-AU" dirty="0"/>
          </a:p>
        </p:txBody>
      </p:sp>
      <p:sp>
        <p:nvSpPr>
          <p:cNvPr id="3" name="Content Placeholder 2"/>
          <p:cNvSpPr>
            <a:spLocks noGrp="1"/>
          </p:cNvSpPr>
          <p:nvPr>
            <p:ph idx="1"/>
          </p:nvPr>
        </p:nvSpPr>
        <p:spPr>
          <a:xfrm>
            <a:off x="323850" y="986400"/>
            <a:ext cx="8485188" cy="2730632"/>
          </a:xfrm>
        </p:spPr>
        <p:txBody>
          <a:bodyPr/>
          <a:lstStyle/>
          <a:p>
            <a:pPr marL="0" indent="0">
              <a:spcBef>
                <a:spcPct val="30000"/>
              </a:spcBef>
              <a:defRPr/>
            </a:pPr>
            <a:r>
              <a:rPr lang="en-AU" sz="2200" dirty="0"/>
              <a:t>You should now be able to:</a:t>
            </a:r>
          </a:p>
          <a:p>
            <a:pPr marL="457200" indent="-457200">
              <a:spcBef>
                <a:spcPct val="30000"/>
              </a:spcBef>
              <a:buFont typeface="Arial" pitchFamily="34" charset="0"/>
              <a:buChar char="•"/>
              <a:defRPr/>
            </a:pPr>
            <a:r>
              <a:rPr lang="en-US" sz="2200" dirty="0">
                <a:solidFill>
                  <a:schemeClr val="tx1"/>
                </a:solidFill>
              </a:rPr>
              <a:t>d</a:t>
            </a:r>
            <a:r>
              <a:rPr lang="en-AU" sz="2200" dirty="0">
                <a:solidFill>
                  <a:schemeClr val="tx1"/>
                </a:solidFill>
              </a:rPr>
              <a:t>escribe the key concepts </a:t>
            </a:r>
            <a:r>
              <a:rPr lang="en-AU" sz="2200" dirty="0"/>
              <a:t>underpinning fractional thinking</a:t>
            </a:r>
            <a:endParaRPr lang="en-AU" sz="2200" dirty="0">
              <a:solidFill>
                <a:schemeClr val="tx1"/>
              </a:solidFill>
            </a:endParaRPr>
          </a:p>
          <a:p>
            <a:pPr marL="457200" indent="-457200">
              <a:spcBef>
                <a:spcPct val="30000"/>
              </a:spcBef>
              <a:buFont typeface="Arial" pitchFamily="34" charset="0"/>
              <a:buChar char="•"/>
              <a:defRPr/>
            </a:pPr>
            <a:r>
              <a:rPr lang="en-AU" sz="2200" dirty="0">
                <a:solidFill>
                  <a:schemeClr val="tx1"/>
                </a:solidFill>
              </a:rPr>
              <a:t>identify common student misconceptions </a:t>
            </a:r>
          </a:p>
          <a:p>
            <a:pPr marL="457200" indent="-457200">
              <a:spcBef>
                <a:spcPct val="30000"/>
              </a:spcBef>
              <a:buFont typeface="Arial" pitchFamily="34" charset="0"/>
              <a:buChar char="•"/>
              <a:defRPr/>
            </a:pPr>
            <a:r>
              <a:rPr lang="en-AU" sz="2200" dirty="0">
                <a:solidFill>
                  <a:schemeClr val="tx1"/>
                </a:solidFill>
              </a:rPr>
              <a:t>select teaching strategies to develop students’ understanding of fractions as part of a whole.</a:t>
            </a:r>
          </a:p>
        </p:txBody>
      </p:sp>
      <p:pic>
        <p:nvPicPr>
          <p:cNvPr id="7" name="Picture 6">
            <a:extLst>
              <a:ext uri="{FF2B5EF4-FFF2-40B4-BE49-F238E27FC236}">
                <a16:creationId xmlns:a16="http://schemas.microsoft.com/office/drawing/2014/main" id="{722FD339-C822-41DD-88B0-A491A9CF6ED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75198" y="188641"/>
            <a:ext cx="1250722" cy="1109792"/>
          </a:xfrm>
          <a:prstGeom prst="rect">
            <a:avLst/>
          </a:prstGeom>
        </p:spPr>
      </p:pic>
    </p:spTree>
    <p:custDataLst>
      <p:tags r:id="rId1"/>
    </p:custDataLst>
    <p:extLst>
      <p:ext uri="{BB962C8B-B14F-4D97-AF65-F5344CB8AC3E}">
        <p14:creationId xmlns:p14="http://schemas.microsoft.com/office/powerpoint/2010/main" val="16031916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Implications for your context</a:t>
            </a:r>
            <a:br>
              <a:rPr lang="en-AU" dirty="0"/>
            </a:br>
            <a:endParaRPr lang="en-AU" dirty="0"/>
          </a:p>
        </p:txBody>
      </p:sp>
      <p:sp>
        <p:nvSpPr>
          <p:cNvPr id="6" name="Content Placeholder 5">
            <a:extLst>
              <a:ext uri="{FF2B5EF4-FFF2-40B4-BE49-F238E27FC236}">
                <a16:creationId xmlns:a16="http://schemas.microsoft.com/office/drawing/2014/main" id="{83B96046-044E-48B3-99FF-97890DE45498}"/>
              </a:ext>
            </a:extLst>
          </p:cNvPr>
          <p:cNvSpPr>
            <a:spLocks noGrp="1"/>
          </p:cNvSpPr>
          <p:nvPr>
            <p:ph idx="1"/>
          </p:nvPr>
        </p:nvSpPr>
        <p:spPr>
          <a:xfrm>
            <a:off x="335284" y="986400"/>
            <a:ext cx="8485188" cy="5199410"/>
          </a:xfrm>
        </p:spPr>
        <p:txBody>
          <a:bodyPr/>
          <a:lstStyle/>
          <a:p>
            <a:pPr marL="0" indent="0">
              <a:spcBef>
                <a:spcPct val="30000"/>
              </a:spcBef>
              <a:defRPr/>
            </a:pPr>
            <a:r>
              <a:rPr lang="en-US" sz="2400" b="1" dirty="0">
                <a:solidFill>
                  <a:schemeClr val="bg1">
                    <a:lumMod val="50000"/>
                  </a:schemeClr>
                </a:solidFill>
              </a:rPr>
              <a:t>R</a:t>
            </a:r>
            <a:r>
              <a:rPr lang="en-AU" sz="2400" b="1" dirty="0">
                <a:solidFill>
                  <a:schemeClr val="bg1">
                    <a:lumMod val="50000"/>
                  </a:schemeClr>
                </a:solidFill>
              </a:rPr>
              <a:t>eview the notes you recorded in the </a:t>
            </a:r>
            <a:r>
              <a:rPr lang="en-AU" sz="2400" b="1" i="1" dirty="0">
                <a:solidFill>
                  <a:schemeClr val="bg1">
                    <a:lumMod val="50000"/>
                  </a:schemeClr>
                </a:solidFill>
              </a:rPr>
              <a:t>Key concepts underpinning fractional thinking </a:t>
            </a:r>
            <a:r>
              <a:rPr lang="en-AU" sz="2400" b="1" dirty="0">
                <a:solidFill>
                  <a:schemeClr val="bg1">
                    <a:lumMod val="50000"/>
                  </a:schemeClr>
                </a:solidFill>
              </a:rPr>
              <a:t>table:</a:t>
            </a:r>
            <a:endParaRPr lang="en-AU" sz="2400" b="1" i="1" dirty="0">
              <a:solidFill>
                <a:schemeClr val="bg1">
                  <a:lumMod val="50000"/>
                </a:schemeClr>
              </a:solidFill>
            </a:endParaRPr>
          </a:p>
          <a:p>
            <a:pPr marL="342900" indent="-342900">
              <a:spcBef>
                <a:spcPct val="30000"/>
              </a:spcBef>
              <a:buFont typeface="Arial" panose="020B0604020202020204" pitchFamily="34" charset="0"/>
              <a:buChar char="•"/>
              <a:defRPr/>
            </a:pPr>
            <a:r>
              <a:rPr lang="en-AU" sz="2200" dirty="0"/>
              <a:t>Highlight </a:t>
            </a:r>
            <a:r>
              <a:rPr lang="en-US" sz="2200" dirty="0"/>
              <a:t>your main ‘takeaways’.</a:t>
            </a:r>
          </a:p>
          <a:p>
            <a:pPr marL="342900" indent="-342900">
              <a:buFont typeface="Arial" panose="020B0604020202020204" pitchFamily="34" charset="0"/>
              <a:buChar char="•"/>
            </a:pPr>
            <a:r>
              <a:rPr lang="en-US" sz="2200" dirty="0"/>
              <a:t>Underline at least one key concept</a:t>
            </a:r>
            <a:r>
              <a:rPr lang="en-AU" sz="2200" dirty="0"/>
              <a:t> that you will focus on in the coming weeks to build student understanding. Consider </a:t>
            </a:r>
          </a:p>
          <a:p>
            <a:pPr lvl="2"/>
            <a:r>
              <a:rPr lang="en-AU" sz="2200" dirty="0"/>
              <a:t>What key strategies will you incorporate to address existing misconceptions? </a:t>
            </a:r>
          </a:p>
          <a:p>
            <a:pPr lvl="2"/>
            <a:r>
              <a:rPr lang="en-AU" sz="2200" dirty="0"/>
              <a:t>What representations will you include? </a:t>
            </a:r>
          </a:p>
          <a:p>
            <a:pPr lvl="2"/>
            <a:r>
              <a:rPr lang="en-AU" sz="2200" dirty="0"/>
              <a:t>What questions will you ask to challenge thinking? </a:t>
            </a:r>
          </a:p>
          <a:p>
            <a:pPr lvl="2"/>
            <a:r>
              <a:rPr lang="en-US" sz="2200" dirty="0"/>
              <a:t>W</a:t>
            </a:r>
            <a:r>
              <a:rPr lang="en-AU" sz="2200" dirty="0"/>
              <a:t>hat will you do to extend student thinking?</a:t>
            </a:r>
          </a:p>
          <a:p>
            <a:pPr marL="396000" lvl="2" indent="0">
              <a:buNone/>
            </a:pPr>
            <a:endParaRPr lang="en-AU" sz="1400" dirty="0"/>
          </a:p>
          <a:p>
            <a:pPr marL="0" indent="0"/>
            <a:r>
              <a:rPr lang="en-AU" sz="2200" b="1" dirty="0"/>
              <a:t>You may also like to record this information in </a:t>
            </a:r>
            <a:br>
              <a:rPr lang="en-AU" sz="2200" b="1" dirty="0"/>
            </a:br>
            <a:r>
              <a:rPr lang="en-US" sz="2200" b="1" dirty="0"/>
              <a:t>your </a:t>
            </a:r>
            <a:r>
              <a:rPr lang="en-US" sz="2200" b="1" i="1" dirty="0"/>
              <a:t>Reflections on fractions</a:t>
            </a:r>
            <a:r>
              <a:rPr lang="en-US" sz="2200" b="1" dirty="0"/>
              <a:t> summary document.</a:t>
            </a:r>
            <a:endParaRPr lang="en-AU" sz="2200" b="1" dirty="0"/>
          </a:p>
          <a:p>
            <a:endParaRPr lang="en-AU" dirty="0"/>
          </a:p>
        </p:txBody>
      </p:sp>
      <p:pic>
        <p:nvPicPr>
          <p:cNvPr id="8" name="Picture 7">
            <a:extLst>
              <a:ext uri="{FF2B5EF4-FFF2-40B4-BE49-F238E27FC236}">
                <a16:creationId xmlns:a16="http://schemas.microsoft.com/office/drawing/2014/main" id="{1AF54F96-1AC7-4412-86A1-E43BEEB9FE92}"/>
              </a:ext>
            </a:extLst>
          </p:cNvPr>
          <p:cNvPicPr>
            <a:picLocks noChangeAspect="1"/>
          </p:cNvPicPr>
          <p:nvPr/>
        </p:nvPicPr>
        <p:blipFill>
          <a:blip r:embed="rId4"/>
          <a:stretch>
            <a:fillRect/>
          </a:stretch>
        </p:blipFill>
        <p:spPr>
          <a:xfrm>
            <a:off x="7559250" y="4861797"/>
            <a:ext cx="1249788" cy="1231499"/>
          </a:xfrm>
          <a:prstGeom prst="rect">
            <a:avLst/>
          </a:prstGeom>
        </p:spPr>
      </p:pic>
    </p:spTree>
    <p:custDataLst>
      <p:tags r:id="rId1"/>
    </p:custDataLst>
    <p:extLst>
      <p:ext uri="{BB962C8B-B14F-4D97-AF65-F5344CB8AC3E}">
        <p14:creationId xmlns:p14="http://schemas.microsoft.com/office/powerpoint/2010/main" val="281121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0A5A46-6B2E-40E8-92E4-F465630A8264}"/>
              </a:ext>
            </a:extLst>
          </p:cNvPr>
          <p:cNvSpPr>
            <a:spLocks noGrp="1"/>
          </p:cNvSpPr>
          <p:nvPr>
            <p:ph type="title"/>
          </p:nvPr>
        </p:nvSpPr>
        <p:spPr/>
        <p:txBody>
          <a:bodyPr/>
          <a:lstStyle/>
          <a:p>
            <a:r>
              <a:rPr lang="en-AU" dirty="0"/>
              <a:t>References</a:t>
            </a:r>
          </a:p>
        </p:txBody>
      </p:sp>
      <p:sp>
        <p:nvSpPr>
          <p:cNvPr id="8" name="Content Placeholder 7">
            <a:extLst>
              <a:ext uri="{FF2B5EF4-FFF2-40B4-BE49-F238E27FC236}">
                <a16:creationId xmlns:a16="http://schemas.microsoft.com/office/drawing/2014/main" id="{FD818E42-E75A-426C-9998-48B445E1A90F}"/>
              </a:ext>
            </a:extLst>
          </p:cNvPr>
          <p:cNvSpPr>
            <a:spLocks noGrp="1"/>
          </p:cNvSpPr>
          <p:nvPr>
            <p:ph idx="1"/>
          </p:nvPr>
        </p:nvSpPr>
        <p:spPr/>
        <p:txBody>
          <a:bodyPr/>
          <a:lstStyle/>
          <a:p>
            <a:r>
              <a:rPr lang="en-AU" dirty="0"/>
              <a:t>ClaradoodlaK, </a:t>
            </a:r>
            <a:r>
              <a:rPr lang="en-AU" i="1" dirty="0"/>
              <a:t>Ball of String Yarn</a:t>
            </a:r>
            <a:r>
              <a:rPr lang="en-AU" dirty="0"/>
              <a:t>, Pixabay, </a:t>
            </a:r>
            <a:r>
              <a:rPr lang="en-AU" dirty="0">
                <a:hlinkClick r:id="rId3"/>
              </a:rPr>
              <a:t>https://pixabay.com/photos/ball-of-string-string-yarn-ball-5447556</a:t>
            </a:r>
            <a:r>
              <a:rPr lang="en-AU" dirty="0"/>
              <a:t>.</a:t>
            </a:r>
            <a:endParaRPr lang="en-US" kern="1200" dirty="0">
              <a:solidFill>
                <a:schemeClr val="tx1"/>
              </a:solidFill>
            </a:endParaRPr>
          </a:p>
          <a:p>
            <a:r>
              <a:rPr lang="en-US" kern="1200" dirty="0">
                <a:solidFill>
                  <a:schemeClr val="tx1"/>
                </a:solidFill>
              </a:rPr>
              <a:t>Dgazdik, </a:t>
            </a:r>
            <a:r>
              <a:rPr lang="en-US" i="1" kern="1200" dirty="0">
                <a:solidFill>
                  <a:schemeClr val="tx1"/>
                </a:solidFill>
              </a:rPr>
              <a:t>Egg Pack Food</a:t>
            </a:r>
            <a:r>
              <a:rPr lang="en-US" kern="1200" dirty="0">
                <a:solidFill>
                  <a:schemeClr val="tx1"/>
                </a:solidFill>
              </a:rPr>
              <a:t>, Pixabay, </a:t>
            </a:r>
            <a:r>
              <a:rPr lang="en-US" kern="1200" dirty="0">
                <a:solidFill>
                  <a:schemeClr val="tx1"/>
                </a:solidFill>
                <a:hlinkClick r:id="rId4"/>
              </a:rPr>
              <a:t>https://pixabay.com/photos/egg-pack-food-egg-box-egg-carton-1505021</a:t>
            </a:r>
            <a:r>
              <a:rPr lang="en-US" kern="1200" dirty="0">
                <a:solidFill>
                  <a:schemeClr val="tx1"/>
                </a:solidFill>
              </a:rPr>
              <a:t>.</a:t>
            </a:r>
          </a:p>
          <a:p>
            <a:r>
              <a:rPr lang="en-AU" dirty="0"/>
              <a:t>Hungblueads, </a:t>
            </a:r>
            <a:r>
              <a:rPr lang="en-AU" i="1" dirty="0"/>
              <a:t>Banana</a:t>
            </a:r>
            <a:r>
              <a:rPr lang="en-AU" dirty="0"/>
              <a:t>, Pixabay, </a:t>
            </a:r>
            <a:r>
              <a:rPr lang="en-AU" dirty="0">
                <a:hlinkClick r:id="rId5"/>
              </a:rPr>
              <a:t>https://pixabay.com/illustrations/banana-banana-illustrator-4330436</a:t>
            </a:r>
            <a:r>
              <a:rPr lang="en-AU" dirty="0"/>
              <a:t>.</a:t>
            </a:r>
          </a:p>
          <a:p>
            <a:r>
              <a:rPr lang="en-AU" dirty="0"/>
              <a:t>Jarmoluk, </a:t>
            </a:r>
            <a:r>
              <a:rPr lang="en-AU" i="1" dirty="0"/>
              <a:t>Apple Red Delicious</a:t>
            </a:r>
            <a:r>
              <a:rPr lang="en-AU" dirty="0"/>
              <a:t>, Pixabay,</a:t>
            </a:r>
            <a:r>
              <a:rPr lang="en-AU" i="1" dirty="0"/>
              <a:t> </a:t>
            </a:r>
            <a:r>
              <a:rPr lang="en-AU" dirty="0">
                <a:hlinkClick r:id="rId6"/>
              </a:rPr>
              <a:t>https://pixabay.com/photos/apple-red-delicious-fruit-256268</a:t>
            </a:r>
            <a:r>
              <a:rPr lang="en-AU" dirty="0"/>
              <a:t>.</a:t>
            </a:r>
          </a:p>
          <a:p>
            <a:r>
              <a:rPr lang="en-AU" i="1" dirty="0">
                <a:solidFill>
                  <a:prstClr val="black"/>
                </a:solidFill>
              </a:rPr>
              <a:t>— — </a:t>
            </a:r>
            <a:r>
              <a:rPr lang="en-US" i="1" dirty="0">
                <a:solidFill>
                  <a:prstClr val="black"/>
                </a:solidFill>
              </a:rPr>
              <a:t>Orange Fruit Vitamins Healthy,</a:t>
            </a:r>
            <a:r>
              <a:rPr lang="en-AU" dirty="0"/>
              <a:t> Pixabay, </a:t>
            </a:r>
            <a:r>
              <a:rPr lang="en-US" dirty="0">
                <a:hlinkClick r:id="rId7"/>
              </a:rPr>
              <a:t>https://pixabay.com/photos/orange-fruit-vitamins-428070</a:t>
            </a:r>
            <a:r>
              <a:rPr lang="en-AU" i="1" dirty="0"/>
              <a:t>.</a:t>
            </a:r>
            <a:endParaRPr lang="en-AU" dirty="0"/>
          </a:p>
          <a:p>
            <a:r>
              <a:rPr lang="en-US" kern="1200" dirty="0">
                <a:solidFill>
                  <a:schemeClr val="tx1"/>
                </a:solidFill>
              </a:rPr>
              <a:t>Jorgensen, R &amp; Dole, S 2011, </a:t>
            </a:r>
            <a:r>
              <a:rPr lang="en-US" i="1" kern="1200" dirty="0">
                <a:solidFill>
                  <a:schemeClr val="tx1"/>
                </a:solidFill>
              </a:rPr>
              <a:t>Teaching Mathematics in Primary Schools</a:t>
            </a:r>
            <a:r>
              <a:rPr lang="en-US" kern="1200" dirty="0">
                <a:solidFill>
                  <a:schemeClr val="tx1"/>
                </a:solidFill>
              </a:rPr>
              <a:t>,</a:t>
            </a:r>
            <a:r>
              <a:rPr lang="en-US" i="1" kern="1200" dirty="0">
                <a:solidFill>
                  <a:schemeClr val="tx1"/>
                </a:solidFill>
              </a:rPr>
              <a:t> </a:t>
            </a:r>
            <a:r>
              <a:rPr lang="en-US" kern="1200" dirty="0">
                <a:solidFill>
                  <a:schemeClr val="tx1"/>
                </a:solidFill>
              </a:rPr>
              <a:t>2nd edn, </a:t>
            </a:r>
            <a:r>
              <a:rPr lang="en-AU" kern="1200" dirty="0">
                <a:solidFill>
                  <a:schemeClr val="tx1"/>
                </a:solidFill>
              </a:rPr>
              <a:t>Allen &amp; Unwin Academic, Crows Nest, NSW.</a:t>
            </a:r>
          </a:p>
          <a:p>
            <a:r>
              <a:rPr lang="en-AU" dirty="0"/>
              <a:t>LeoNeoBoy,</a:t>
            </a:r>
            <a:r>
              <a:rPr lang="en-AU" i="1" dirty="0"/>
              <a:t> Buttons</a:t>
            </a:r>
            <a:r>
              <a:rPr lang="en-AU" dirty="0"/>
              <a:t>, Pixabay, </a:t>
            </a:r>
            <a:r>
              <a:rPr lang="en-AU" dirty="0">
                <a:hlinkClick r:id="rId8"/>
              </a:rPr>
              <a:t>https://pixabay.com/photos/buttons-colored-buttons-1821331</a:t>
            </a:r>
            <a:r>
              <a:rPr lang="en-AU" dirty="0"/>
              <a:t>. </a:t>
            </a:r>
            <a:endParaRPr lang="en-AU" i="1" dirty="0"/>
          </a:p>
          <a:p>
            <a:r>
              <a:rPr lang="en-AU" dirty="0"/>
              <a:t>Slvmarketing,</a:t>
            </a:r>
            <a:r>
              <a:rPr lang="en-AU" i="1" dirty="0"/>
              <a:t> Asphalt Tennis Court</a:t>
            </a:r>
            <a:r>
              <a:rPr lang="en-AU" dirty="0"/>
              <a:t>, </a:t>
            </a:r>
            <a:r>
              <a:rPr lang="en-AU" dirty="0">
                <a:hlinkClick r:id="rId9"/>
              </a:rPr>
              <a:t>https://pixabay.com/photos/asphalt-tennis-court-tennis-court-5354328</a:t>
            </a:r>
            <a:r>
              <a:rPr lang="en-AU" dirty="0"/>
              <a:t>.</a:t>
            </a:r>
          </a:p>
          <a:p>
            <a:r>
              <a:rPr lang="en-AU" dirty="0"/>
              <a:t>StevenGiacomelli, </a:t>
            </a:r>
            <a:r>
              <a:rPr lang="en-AU" i="1" dirty="0"/>
              <a:t>Orange Fruit Quarter Fruit Sliced</a:t>
            </a:r>
            <a:r>
              <a:rPr lang="en-AU" dirty="0"/>
              <a:t>, Pixabay, </a:t>
            </a:r>
            <a:r>
              <a:rPr lang="en-AU" dirty="0">
                <a:hlinkClick r:id="rId10"/>
              </a:rPr>
              <a:t>https://pixabay.com/photos/orange-fruit-quarter-slice-sliced-1263821</a:t>
            </a:r>
            <a:r>
              <a:rPr lang="en-AU" dirty="0"/>
              <a:t>.</a:t>
            </a:r>
          </a:p>
          <a:p>
            <a:r>
              <a:rPr lang="en-AU" dirty="0"/>
              <a:t>StockFreeImages, </a:t>
            </a:r>
            <a:r>
              <a:rPr lang="en-AU" i="1" dirty="0"/>
              <a:t>Licorice</a:t>
            </a:r>
            <a:r>
              <a:rPr lang="en-AU" dirty="0"/>
              <a:t>, </a:t>
            </a:r>
            <a:r>
              <a:rPr lang="en-AU" dirty="0">
                <a:hlinkClick r:id="rId11"/>
              </a:rPr>
              <a:t>www.stockfreeimages.com/5243641/Licorice.html</a:t>
            </a:r>
            <a:r>
              <a:rPr lang="en-AU" dirty="0"/>
              <a:t>.</a:t>
            </a:r>
          </a:p>
          <a:p>
            <a:r>
              <a:rPr lang="en-US" dirty="0"/>
              <a:t>Way, J n.d. ‘Big ideas’, </a:t>
            </a:r>
            <a:r>
              <a:rPr lang="en-US" i="1" dirty="0"/>
              <a:t>Top Drawer Teachers Resource</a:t>
            </a:r>
            <a:r>
              <a:rPr lang="en-US" dirty="0"/>
              <a:t>, Australian Association of Mathematics Teachers, </a:t>
            </a:r>
            <a:r>
              <a:rPr lang="en-US" dirty="0">
                <a:hlinkClick r:id="rId12"/>
              </a:rPr>
              <a:t>https://topdrawer.aamt.edu.au/Fractions/Big-ideas</a:t>
            </a:r>
            <a:r>
              <a:rPr lang="en-US" dirty="0"/>
              <a:t>. Used with permission. </a:t>
            </a:r>
          </a:p>
          <a:p>
            <a:r>
              <a:rPr lang="en-US" dirty="0"/>
              <a:t>Way, J n.d. ‘Misunderstandings’, </a:t>
            </a:r>
            <a:r>
              <a:rPr lang="en-US" i="1" dirty="0"/>
              <a:t>Top Drawer Teachers Resource</a:t>
            </a:r>
            <a:r>
              <a:rPr lang="en-US" dirty="0"/>
              <a:t>, Australian Association of Mathematics Teachers, </a:t>
            </a:r>
            <a:r>
              <a:rPr lang="en-US" dirty="0">
                <a:hlinkClick r:id="rId13"/>
              </a:rPr>
              <a:t>https://topdrawer.aamt.edu.au/Fractions/Misunderstandings</a:t>
            </a:r>
            <a:r>
              <a:rPr lang="en-US" dirty="0"/>
              <a:t>. Used with permission.</a:t>
            </a:r>
          </a:p>
          <a:p>
            <a:r>
              <a:rPr lang="en-US" dirty="0"/>
              <a:t>Western Australia Department of Education 2013, </a:t>
            </a:r>
            <a:r>
              <a:rPr lang="en-US" i="1" dirty="0"/>
              <a:t>First Steps in Mathematics: Number — Book 1</a:t>
            </a:r>
            <a:r>
              <a:rPr lang="en-US" dirty="0"/>
              <a:t>, </a:t>
            </a:r>
            <a:r>
              <a:rPr lang="en-US" dirty="0">
                <a:hlinkClick r:id="rId14"/>
              </a:rPr>
              <a:t>http://det.wa.edu.au/stepsresources/detcms/education/stepsresources/first-steps-mathematics/number--book-1.en?cat-id=13603739.</a:t>
            </a:r>
            <a:endParaRPr lang="en-AU" dirty="0"/>
          </a:p>
          <a:p>
            <a:endParaRPr lang="en-AU" dirty="0"/>
          </a:p>
        </p:txBody>
      </p:sp>
    </p:spTree>
    <p:extLst>
      <p:ext uri="{BB962C8B-B14F-4D97-AF65-F5344CB8AC3E}">
        <p14:creationId xmlns:p14="http://schemas.microsoft.com/office/powerpoint/2010/main" val="24666286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6000" y="980728"/>
            <a:ext cx="624841" cy="298705"/>
          </a:xfrm>
          <a:prstGeom prst="rect">
            <a:avLst/>
          </a:prstGeom>
        </p:spPr>
      </p:pic>
      <p:sp>
        <p:nvSpPr>
          <p:cNvPr id="4" name="Content Placeholder 3"/>
          <p:cNvSpPr>
            <a:spLocks noGrp="1"/>
          </p:cNvSpPr>
          <p:nvPr>
            <p:ph idx="1"/>
          </p:nvPr>
        </p:nvSpPr>
        <p:spPr/>
        <p:txBody>
          <a:bodyPr/>
          <a:lstStyle/>
          <a:p>
            <a:pPr>
              <a:spcBef>
                <a:spcPts val="0"/>
              </a:spcBef>
              <a:spcAft>
                <a:spcPts val="0"/>
              </a:spcAft>
            </a:pPr>
            <a:endParaRPr lang="en-AU" sz="300" dirty="0"/>
          </a:p>
          <a:p>
            <a:pPr>
              <a:lnSpc>
                <a:spcPct val="110000"/>
              </a:lnSpc>
              <a:spcAft>
                <a:spcPts val="0"/>
              </a:spcAft>
            </a:pPr>
            <a:r>
              <a:rPr lang="en-US" sz="1200" dirty="0"/>
              <a:t>                </a:t>
            </a:r>
            <a:r>
              <a:rPr lang="en-US" sz="1400" dirty="0"/>
              <a:t>© State of Queensland (QCAA) 2020</a:t>
            </a:r>
            <a:endParaRPr lang="en-AU" sz="1400" dirty="0"/>
          </a:p>
          <a:p>
            <a:pPr>
              <a:lnSpc>
                <a:spcPct val="110000"/>
              </a:lnSpc>
            </a:pPr>
            <a:r>
              <a:rPr lang="en-AU" sz="1400" b="1" spc="-20" dirty="0"/>
              <a:t>Licence:</a:t>
            </a:r>
            <a:r>
              <a:rPr lang="en-AU" sz="1400" spc="-20" dirty="0"/>
              <a:t> </a:t>
            </a:r>
            <a:r>
              <a:rPr lang="en-AU" sz="1400" spc="-20" dirty="0">
                <a:hlinkClick r:id="rId5"/>
              </a:rPr>
              <a:t>https://creativecommons.org/licenses/by/4.0</a:t>
            </a:r>
            <a:r>
              <a:rPr lang="en-AU" sz="1400" spc="-20" dirty="0"/>
              <a:t> </a:t>
            </a:r>
            <a:r>
              <a:rPr lang="en-AU" sz="1400" b="1" spc="-20" dirty="0">
                <a:solidFill>
                  <a:schemeClr val="tx2">
                    <a:lumMod val="50000"/>
                    <a:lumOff val="50000"/>
                  </a:schemeClr>
                </a:solidFill>
              </a:rPr>
              <a:t>|</a:t>
            </a:r>
            <a:r>
              <a:rPr lang="en-AU" sz="1400" spc="-20" dirty="0"/>
              <a:t> </a:t>
            </a:r>
            <a:r>
              <a:rPr lang="en-AU" sz="1400" b="1" spc="-20" dirty="0"/>
              <a:t>Copyright notice:</a:t>
            </a:r>
            <a:r>
              <a:rPr lang="en-AU" sz="1400" spc="-20" dirty="0"/>
              <a:t> </a:t>
            </a:r>
            <a:r>
              <a:rPr lang="en-AU" sz="1400" spc="-20" dirty="0">
                <a:hlinkClick r:id="rId3"/>
              </a:rPr>
              <a:t>www.qcaa.qld.edu.au/copyright</a:t>
            </a:r>
            <a:r>
              <a:rPr lang="en-AU" sz="1400" spc="-20" dirty="0"/>
              <a:t> — lists the full terms and conditions, which specify certain exceptions to the licence. </a:t>
            </a:r>
            <a:r>
              <a:rPr lang="en-AU" sz="1400" b="1" spc="-20" dirty="0">
                <a:solidFill>
                  <a:schemeClr val="tx2">
                    <a:lumMod val="50000"/>
                    <a:lumOff val="50000"/>
                  </a:schemeClr>
                </a:solidFill>
              </a:rPr>
              <a:t>|</a:t>
            </a:r>
            <a:r>
              <a:rPr lang="en-AU" sz="1400" spc="-20" dirty="0"/>
              <a:t> </a:t>
            </a:r>
            <a:br>
              <a:rPr lang="en-AU" sz="1400" spc="-20" dirty="0"/>
            </a:br>
            <a:r>
              <a:rPr lang="en-US" sz="1400" b="1" dirty="0"/>
              <a:t>Attribution:</a:t>
            </a:r>
            <a:r>
              <a:rPr lang="en-US" sz="1400" dirty="0"/>
              <a:t> ‘©</a:t>
            </a:r>
            <a:r>
              <a:rPr lang="en-AU" sz="1400" dirty="0"/>
              <a:t> </a:t>
            </a:r>
            <a:r>
              <a:rPr lang="en-US" sz="1400" dirty="0"/>
              <a:t>State</a:t>
            </a:r>
            <a:r>
              <a:rPr lang="en-AU" sz="1400" dirty="0"/>
              <a:t> </a:t>
            </a:r>
            <a:r>
              <a:rPr lang="en-US" sz="1400" dirty="0"/>
              <a:t>of</a:t>
            </a:r>
            <a:r>
              <a:rPr lang="en-AU" sz="1400" dirty="0"/>
              <a:t> </a:t>
            </a:r>
            <a:r>
              <a:rPr lang="en-US" sz="1400" dirty="0"/>
              <a:t>Queensland</a:t>
            </a:r>
            <a:r>
              <a:rPr lang="en-AU" sz="1400" dirty="0"/>
              <a:t> </a:t>
            </a:r>
            <a:r>
              <a:rPr lang="en-US" sz="1400" dirty="0"/>
              <a:t>(</a:t>
            </a:r>
            <a:r>
              <a:rPr lang="en-US" sz="1400" dirty="0">
                <a:hlinkClick r:id="rId6"/>
              </a:rPr>
              <a:t>QCAA</a:t>
            </a:r>
            <a:r>
              <a:rPr lang="en-US" sz="1400" dirty="0"/>
              <a:t>)</a:t>
            </a:r>
            <a:r>
              <a:rPr lang="en-AU" sz="1400" dirty="0"/>
              <a:t> 2020’ — please include the link to our copyright notice.</a:t>
            </a:r>
          </a:p>
          <a:p>
            <a:pPr>
              <a:lnSpc>
                <a:spcPct val="110000"/>
              </a:lnSpc>
            </a:pPr>
            <a:r>
              <a:rPr lang="en-US" sz="1400" dirty="0"/>
              <a:t>Other copyright material in this publication is listed below:</a:t>
            </a:r>
          </a:p>
          <a:p>
            <a:pPr marL="288000" indent="-288000">
              <a:buFont typeface="+mj-lt"/>
              <a:buAutoNum type="arabicPeriod"/>
            </a:pPr>
            <a:r>
              <a:rPr lang="en-US" sz="1400" dirty="0"/>
              <a:t>Slide 2: Way, J n.d. ‘Big ideas’, </a:t>
            </a:r>
            <a:r>
              <a:rPr lang="en-US" sz="1400" i="1" dirty="0"/>
              <a:t>Top Drawer Teachers Resource</a:t>
            </a:r>
            <a:r>
              <a:rPr lang="en-US" sz="1400" dirty="0"/>
              <a:t>, Published by the Australian Association of Mathematics Teachers, </a:t>
            </a:r>
            <a:r>
              <a:rPr lang="en-US" sz="1400" dirty="0">
                <a:hlinkClick r:id="rId7"/>
              </a:rPr>
              <a:t>https://topdrawer.aamt.edu.au/Fractions/Big-ideas</a:t>
            </a:r>
            <a:r>
              <a:rPr lang="en-US" sz="1400" dirty="0"/>
              <a:t>. Used with permission. </a:t>
            </a:r>
          </a:p>
          <a:p>
            <a:pPr marL="288000" indent="-288000">
              <a:buFont typeface="+mj-lt"/>
              <a:buAutoNum type="arabicPeriod"/>
            </a:pPr>
            <a:r>
              <a:rPr lang="en-US" sz="1400" dirty="0"/>
              <a:t>Slide 7: </a:t>
            </a:r>
            <a:r>
              <a:rPr lang="en-US" sz="1400" kern="1200" dirty="0">
                <a:solidFill>
                  <a:schemeClr val="tx1"/>
                </a:solidFill>
              </a:rPr>
              <a:t>Jorgensen, R &amp; Dole, S 2011, </a:t>
            </a:r>
            <a:r>
              <a:rPr lang="en-US" sz="1400" i="1" kern="1200" dirty="0">
                <a:solidFill>
                  <a:schemeClr val="tx1"/>
                </a:solidFill>
              </a:rPr>
              <a:t>Teaching Mathematics in Primary Schools</a:t>
            </a:r>
            <a:r>
              <a:rPr lang="en-US" sz="1400" kern="1200" dirty="0">
                <a:solidFill>
                  <a:schemeClr val="tx1"/>
                </a:solidFill>
              </a:rPr>
              <a:t>,</a:t>
            </a:r>
            <a:r>
              <a:rPr lang="en-US" sz="1400" i="1" kern="1200" dirty="0">
                <a:solidFill>
                  <a:schemeClr val="tx1"/>
                </a:solidFill>
              </a:rPr>
              <a:t> </a:t>
            </a:r>
            <a:r>
              <a:rPr lang="en-US" sz="1400" kern="1200" dirty="0">
                <a:solidFill>
                  <a:schemeClr val="tx1"/>
                </a:solidFill>
              </a:rPr>
              <a:t>2nd edn, </a:t>
            </a:r>
            <a:r>
              <a:rPr lang="en-AU" sz="1400" kern="1200" dirty="0">
                <a:solidFill>
                  <a:schemeClr val="tx1"/>
                </a:solidFill>
              </a:rPr>
              <a:t>Allen &amp; Unwin Academic, Crows Nest, NSW.</a:t>
            </a:r>
            <a:endParaRPr lang="en-US" sz="1400" dirty="0"/>
          </a:p>
          <a:p>
            <a:pPr marL="288000" indent="-288000">
              <a:buFont typeface="+mj-lt"/>
              <a:buAutoNum type="arabicPeriod"/>
            </a:pPr>
            <a:r>
              <a:rPr lang="en-US" sz="1400" dirty="0"/>
              <a:t>Slide 15: Way, J n.d. ‘Misunderstandings’, </a:t>
            </a:r>
            <a:r>
              <a:rPr lang="en-US" sz="1400" i="1" dirty="0"/>
              <a:t>Top Drawer Teachers Resource</a:t>
            </a:r>
            <a:r>
              <a:rPr lang="en-US" sz="1400" dirty="0"/>
              <a:t>, Published by the Australian Association of Mathematics Teachers, </a:t>
            </a:r>
            <a:r>
              <a:rPr lang="en-US" sz="1400" dirty="0">
                <a:hlinkClick r:id="rId8"/>
              </a:rPr>
              <a:t>https://topdrawer.aamt.edu.au/Fractions/Misunderstandings.  </a:t>
            </a:r>
            <a:r>
              <a:rPr lang="en-US" sz="1400" dirty="0"/>
              <a:t>Used with permission.</a:t>
            </a:r>
          </a:p>
          <a:p>
            <a:pPr marL="288000" indent="-288000">
              <a:buFont typeface="+mj-lt"/>
              <a:buAutoNum type="arabicPeriod"/>
            </a:pPr>
            <a:r>
              <a:rPr lang="en-US" sz="1400" dirty="0"/>
              <a:t>Slides 40 &amp; 49: </a:t>
            </a:r>
            <a:r>
              <a:rPr lang="en-US" sz="1400" i="1" dirty="0"/>
              <a:t>First Steps in Mathematics: Number — Book 1</a:t>
            </a:r>
            <a:r>
              <a:rPr lang="en-US" sz="1400" dirty="0"/>
              <a:t>, © Department of Education WA 2013, Licensed under CC BY-NC-ND 3.0.</a:t>
            </a:r>
          </a:p>
          <a:p>
            <a:pPr>
              <a:lnSpc>
                <a:spcPct val="110000"/>
              </a:lnSpc>
            </a:pPr>
            <a:endParaRPr lang="en-AU" sz="1200" dirty="0"/>
          </a:p>
        </p:txBody>
      </p:sp>
      <p:sp>
        <p:nvSpPr>
          <p:cNvPr id="3" name="Title 2"/>
          <p:cNvSpPr>
            <a:spLocks noGrp="1"/>
          </p:cNvSpPr>
          <p:nvPr>
            <p:ph type="title"/>
          </p:nvPr>
        </p:nvSpPr>
        <p:spPr/>
        <p:txBody>
          <a:bodyPr/>
          <a:lstStyle/>
          <a:p>
            <a:r>
              <a:rPr lang="en-AU" dirty="0"/>
              <a:t>Acknowledgments</a:t>
            </a:r>
          </a:p>
        </p:txBody>
      </p:sp>
    </p:spTree>
    <p:extLst>
      <p:ext uri="{BB962C8B-B14F-4D97-AF65-F5344CB8AC3E}">
        <p14:creationId xmlns:p14="http://schemas.microsoft.com/office/powerpoint/2010/main" val="1693455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4146C8-8323-4239-BB8D-59B91AA7FB1E}"/>
              </a:ext>
            </a:extLst>
          </p:cNvPr>
          <p:cNvSpPr>
            <a:spLocks noGrp="1"/>
          </p:cNvSpPr>
          <p:nvPr>
            <p:ph type="body" idx="1"/>
          </p:nvPr>
        </p:nvSpPr>
        <p:spPr>
          <a:xfrm>
            <a:off x="323850" y="476672"/>
            <a:ext cx="3240038" cy="639762"/>
          </a:xfrm>
        </p:spPr>
        <p:txBody>
          <a:bodyPr/>
          <a:lstStyle/>
          <a:p>
            <a:pPr algn="ctr"/>
            <a:r>
              <a:rPr lang="en-AU" sz="3200" dirty="0">
                <a:latin typeface="+mj-lt"/>
              </a:rPr>
              <a:t>Learning goal</a:t>
            </a:r>
          </a:p>
        </p:txBody>
      </p:sp>
      <p:sp>
        <p:nvSpPr>
          <p:cNvPr id="4" name="Content Placeholder 3">
            <a:extLst>
              <a:ext uri="{FF2B5EF4-FFF2-40B4-BE49-F238E27FC236}">
                <a16:creationId xmlns:a16="http://schemas.microsoft.com/office/drawing/2014/main" id="{81504187-3B55-4C4F-8194-D66204F8A8F5}"/>
              </a:ext>
            </a:extLst>
          </p:cNvPr>
          <p:cNvSpPr>
            <a:spLocks noGrp="1"/>
          </p:cNvSpPr>
          <p:nvPr>
            <p:ph sz="half" idx="2"/>
          </p:nvPr>
        </p:nvSpPr>
        <p:spPr>
          <a:xfrm>
            <a:off x="611560" y="1340769"/>
            <a:ext cx="3240360" cy="3849291"/>
          </a:xfrm>
        </p:spPr>
        <p:txBody>
          <a:bodyPr/>
          <a:lstStyle/>
          <a:p>
            <a:pPr marL="0" indent="0"/>
            <a:r>
              <a:rPr lang="en-US" sz="2200" dirty="0"/>
              <a:t>Develop understanding </a:t>
            </a:r>
            <a:br>
              <a:rPr lang="en-US" sz="2200" dirty="0"/>
            </a:br>
            <a:r>
              <a:rPr lang="en-US" sz="2200" dirty="0"/>
              <a:t>of foundational fractional concepts in Prep to </a:t>
            </a:r>
            <a:br>
              <a:rPr lang="en-US" sz="2200" dirty="0"/>
            </a:br>
            <a:r>
              <a:rPr lang="en-US" sz="2200" dirty="0"/>
              <a:t>Year 4.</a:t>
            </a:r>
          </a:p>
          <a:p>
            <a:pPr marL="0" indent="0"/>
            <a:endParaRPr lang="en-US" sz="2200" dirty="0"/>
          </a:p>
          <a:p>
            <a:pPr marL="0" indent="0"/>
            <a:r>
              <a:rPr lang="en-US" sz="2200" dirty="0"/>
              <a:t>Enhance targeted teaching strategies to improve student understanding.</a:t>
            </a:r>
          </a:p>
        </p:txBody>
      </p:sp>
      <p:sp>
        <p:nvSpPr>
          <p:cNvPr id="5" name="Text Placeholder 4">
            <a:extLst>
              <a:ext uri="{FF2B5EF4-FFF2-40B4-BE49-F238E27FC236}">
                <a16:creationId xmlns:a16="http://schemas.microsoft.com/office/drawing/2014/main" id="{0D01A4AD-7B48-451F-A959-2054778CB054}"/>
              </a:ext>
            </a:extLst>
          </p:cNvPr>
          <p:cNvSpPr>
            <a:spLocks noGrp="1"/>
          </p:cNvSpPr>
          <p:nvPr>
            <p:ph type="body" sz="quarter" idx="3"/>
          </p:nvPr>
        </p:nvSpPr>
        <p:spPr>
          <a:xfrm>
            <a:off x="4591024" y="452288"/>
            <a:ext cx="4175125" cy="639762"/>
          </a:xfrm>
        </p:spPr>
        <p:txBody>
          <a:bodyPr/>
          <a:lstStyle/>
          <a:p>
            <a:r>
              <a:rPr lang="en-AU" sz="3200" dirty="0">
                <a:latin typeface="+mj-lt"/>
              </a:rPr>
              <a:t>Success criteria</a:t>
            </a:r>
          </a:p>
        </p:txBody>
      </p:sp>
      <p:sp>
        <p:nvSpPr>
          <p:cNvPr id="6" name="Content Placeholder 5">
            <a:extLst>
              <a:ext uri="{FF2B5EF4-FFF2-40B4-BE49-F238E27FC236}">
                <a16:creationId xmlns:a16="http://schemas.microsoft.com/office/drawing/2014/main" id="{F80136E5-5EE2-489A-B032-3E38994607B0}"/>
              </a:ext>
            </a:extLst>
          </p:cNvPr>
          <p:cNvSpPr>
            <a:spLocks noGrp="1"/>
          </p:cNvSpPr>
          <p:nvPr>
            <p:ph sz="quarter" idx="4"/>
          </p:nvPr>
        </p:nvSpPr>
        <p:spPr>
          <a:xfrm>
            <a:off x="4591024" y="1340769"/>
            <a:ext cx="4373464" cy="4785394"/>
          </a:xfrm>
        </p:spPr>
        <p:txBody>
          <a:bodyPr/>
          <a:lstStyle/>
          <a:p>
            <a:pPr marL="0" indent="0">
              <a:spcBef>
                <a:spcPct val="30000"/>
              </a:spcBef>
              <a:defRPr/>
            </a:pPr>
            <a:r>
              <a:rPr lang="en-AU" sz="2200" dirty="0"/>
              <a:t>By the end of this unit, you should be able to:</a:t>
            </a:r>
          </a:p>
          <a:p>
            <a:pPr marL="457200" indent="-457200">
              <a:spcBef>
                <a:spcPct val="30000"/>
              </a:spcBef>
              <a:buFont typeface="Arial" pitchFamily="34" charset="0"/>
              <a:buChar char="•"/>
              <a:defRPr/>
            </a:pPr>
            <a:r>
              <a:rPr lang="en-US" sz="2200" dirty="0">
                <a:solidFill>
                  <a:schemeClr val="tx1"/>
                </a:solidFill>
              </a:rPr>
              <a:t>d</a:t>
            </a:r>
            <a:r>
              <a:rPr lang="en-AU" sz="2200" dirty="0">
                <a:solidFill>
                  <a:schemeClr val="tx1"/>
                </a:solidFill>
              </a:rPr>
              <a:t>escribe the key concepts </a:t>
            </a:r>
            <a:r>
              <a:rPr lang="en-AU" sz="2200" dirty="0"/>
              <a:t>underpinning fractional thinking</a:t>
            </a:r>
          </a:p>
          <a:p>
            <a:pPr marL="457200" indent="-457200">
              <a:spcBef>
                <a:spcPct val="30000"/>
              </a:spcBef>
              <a:buFont typeface="Arial" pitchFamily="34" charset="0"/>
              <a:buChar char="•"/>
              <a:defRPr/>
            </a:pPr>
            <a:r>
              <a:rPr lang="en-AU" sz="2200" dirty="0">
                <a:solidFill>
                  <a:schemeClr val="tx1"/>
                </a:solidFill>
              </a:rPr>
              <a:t>identify common student misconceptions </a:t>
            </a:r>
          </a:p>
          <a:p>
            <a:pPr marL="457200" indent="-457200">
              <a:spcBef>
                <a:spcPct val="30000"/>
              </a:spcBef>
              <a:buFont typeface="Arial" pitchFamily="34" charset="0"/>
              <a:buChar char="•"/>
              <a:defRPr/>
            </a:pPr>
            <a:r>
              <a:rPr lang="en-AU" sz="2200" dirty="0">
                <a:solidFill>
                  <a:schemeClr val="tx1"/>
                </a:solidFill>
              </a:rPr>
              <a:t>select teaching strategies to develop students’ understanding of fractions as part of a whole</a:t>
            </a:r>
            <a:r>
              <a:rPr lang="en-AU" sz="2200" dirty="0"/>
              <a:t>.</a:t>
            </a:r>
            <a:endParaRPr lang="en-AU" sz="2200" dirty="0">
              <a:solidFill>
                <a:schemeClr val="tx1"/>
              </a:solidFill>
            </a:endParaRPr>
          </a:p>
          <a:p>
            <a:pPr lvl="0"/>
            <a:endParaRPr lang="en-AU" dirty="0"/>
          </a:p>
        </p:txBody>
      </p:sp>
      <p:cxnSp>
        <p:nvCxnSpPr>
          <p:cNvPr id="8" name="Straight Connector 7">
            <a:extLst>
              <a:ext uri="{FF2B5EF4-FFF2-40B4-BE49-F238E27FC236}">
                <a16:creationId xmlns:a16="http://schemas.microsoft.com/office/drawing/2014/main" id="{A89E7ECA-307C-45DE-B60F-FC76F286F202}"/>
              </a:ext>
            </a:extLst>
          </p:cNvPr>
          <p:cNvCxnSpPr>
            <a:cxnSpLocks/>
          </p:cNvCxnSpPr>
          <p:nvPr/>
        </p:nvCxnSpPr>
        <p:spPr bwMode="auto">
          <a:xfrm>
            <a:off x="3995935" y="1504354"/>
            <a:ext cx="0" cy="4012878"/>
          </a:xfrm>
          <a:prstGeom prst="line">
            <a:avLst/>
          </a:prstGeom>
          <a:ln w="9525" cap="flat" cmpd="sng" algn="ctr">
            <a:solidFill>
              <a:schemeClr val="bg2"/>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843272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QCAA social media</a:t>
            </a:r>
          </a:p>
        </p:txBody>
      </p:sp>
    </p:spTree>
    <p:extLst>
      <p:ext uri="{BB962C8B-B14F-4D97-AF65-F5344CB8AC3E}">
        <p14:creationId xmlns:p14="http://schemas.microsoft.com/office/powerpoint/2010/main" val="3691810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916832"/>
            <a:ext cx="8485188" cy="1152128"/>
          </a:xfrm>
        </p:spPr>
        <p:txBody>
          <a:bodyPr/>
          <a:lstStyle/>
          <a:p>
            <a:r>
              <a:rPr lang="en-AU" sz="2200" dirty="0">
                <a:solidFill>
                  <a:schemeClr val="tx1"/>
                </a:solidFill>
              </a:rPr>
              <a:t>‘The basis of fractional understanding is that fractions are a </a:t>
            </a:r>
            <a:br>
              <a:rPr lang="en-AU" sz="2200" dirty="0">
                <a:solidFill>
                  <a:schemeClr val="tx1"/>
                </a:solidFill>
              </a:rPr>
            </a:br>
            <a:r>
              <a:rPr lang="en-AU" sz="2200" b="1" dirty="0">
                <a:solidFill>
                  <a:schemeClr val="tx1"/>
                </a:solidFill>
              </a:rPr>
              <a:t>part of a whole </a:t>
            </a:r>
            <a:r>
              <a:rPr lang="en-AU" sz="2200" dirty="0">
                <a:solidFill>
                  <a:schemeClr val="tx1"/>
                </a:solidFill>
              </a:rPr>
              <a:t>—</a:t>
            </a:r>
            <a:r>
              <a:rPr lang="en-AU" sz="2200" b="1" dirty="0">
                <a:solidFill>
                  <a:schemeClr val="tx1"/>
                </a:solidFill>
              </a:rPr>
              <a:t> </a:t>
            </a:r>
            <a:r>
              <a:rPr lang="en-AU" sz="2200" dirty="0">
                <a:solidFill>
                  <a:schemeClr val="tx1"/>
                </a:solidFill>
              </a:rPr>
              <a:t>that is, when one whole thing is split into equal parts, each part is a fraction in relation to the original whole.’</a:t>
            </a:r>
            <a:r>
              <a:rPr lang="en-AU" sz="2400" i="1" dirty="0">
                <a:solidFill>
                  <a:srgbClr val="FF00FF"/>
                </a:solidFill>
              </a:rPr>
              <a:t>	</a:t>
            </a:r>
          </a:p>
          <a:p>
            <a:endParaRPr lang="en-AU" sz="900" b="1" dirty="0">
              <a:solidFill>
                <a:schemeClr val="tx1"/>
              </a:solidFill>
            </a:endParaRPr>
          </a:p>
          <a:p>
            <a:r>
              <a:rPr lang="en-AU" sz="900" b="1" dirty="0">
                <a:solidFill>
                  <a:schemeClr val="tx1"/>
                </a:solidFill>
              </a:rPr>
              <a:t>(Jorgensen &amp; Dole 2011)</a:t>
            </a:r>
            <a:endParaRPr lang="en-AU" sz="1200" b="1" dirty="0">
              <a:solidFill>
                <a:schemeClr val="bg1">
                  <a:lumMod val="50000"/>
                </a:schemeClr>
              </a:solidFill>
            </a:endParaRPr>
          </a:p>
          <a:p>
            <a:pPr marL="0" indent="0"/>
            <a:endParaRPr lang="en-AU" dirty="0">
              <a:solidFill>
                <a:schemeClr val="tx1"/>
              </a:solidFill>
            </a:endParaRPr>
          </a:p>
        </p:txBody>
      </p:sp>
      <p:sp>
        <p:nvSpPr>
          <p:cNvPr id="2" name="Title 1"/>
          <p:cNvSpPr>
            <a:spLocks noGrp="1"/>
          </p:cNvSpPr>
          <p:nvPr>
            <p:ph type="title"/>
          </p:nvPr>
        </p:nvSpPr>
        <p:spPr/>
        <p:txBody>
          <a:bodyPr/>
          <a:lstStyle/>
          <a:p>
            <a:r>
              <a:rPr lang="en-AU" dirty="0"/>
              <a:t>Fractions as part of a whole</a:t>
            </a:r>
          </a:p>
        </p:txBody>
      </p:sp>
      <p:sp>
        <p:nvSpPr>
          <p:cNvPr id="49" name="Flowchart: Data 48"/>
          <p:cNvSpPr/>
          <p:nvPr/>
        </p:nvSpPr>
        <p:spPr bwMode="auto">
          <a:xfrm>
            <a:off x="4296094" y="3873228"/>
            <a:ext cx="629732" cy="236441"/>
          </a:xfrm>
          <a:prstGeom prst="flowChartInputOutpu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1193364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6D2CA-5996-47D3-AEDD-938DC705EC67}"/>
              </a:ext>
            </a:extLst>
          </p:cNvPr>
          <p:cNvSpPr>
            <a:spLocks noGrp="1"/>
          </p:cNvSpPr>
          <p:nvPr>
            <p:ph type="title"/>
          </p:nvPr>
        </p:nvSpPr>
        <p:spPr>
          <a:xfrm>
            <a:off x="323850" y="260350"/>
            <a:ext cx="8496300" cy="439738"/>
          </a:xfrm>
        </p:spPr>
        <p:txBody>
          <a:bodyPr/>
          <a:lstStyle/>
          <a:p>
            <a:r>
              <a:rPr lang="en-US" dirty="0"/>
              <a:t>Key concepts underpinning fractional thinking</a:t>
            </a:r>
            <a:endParaRPr lang="en-AU" dirty="0"/>
          </a:p>
        </p:txBody>
      </p:sp>
      <p:sp>
        <p:nvSpPr>
          <p:cNvPr id="5" name="Content Placeholder 2">
            <a:extLst>
              <a:ext uri="{FF2B5EF4-FFF2-40B4-BE49-F238E27FC236}">
                <a16:creationId xmlns:a16="http://schemas.microsoft.com/office/drawing/2014/main" id="{20A91454-CC7A-424C-A203-3B8596C5B22B}"/>
              </a:ext>
            </a:extLst>
          </p:cNvPr>
          <p:cNvSpPr>
            <a:spLocks noGrp="1"/>
          </p:cNvSpPr>
          <p:nvPr>
            <p:ph idx="1"/>
          </p:nvPr>
        </p:nvSpPr>
        <p:spPr>
          <a:xfrm>
            <a:off x="1744704" y="1492599"/>
            <a:ext cx="2515620" cy="2016225"/>
          </a:xfrm>
          <a:solidFill>
            <a:srgbClr val="C8DDF2"/>
          </a:solidFill>
          <a:ln w="28575">
            <a:solidFill>
              <a:srgbClr val="91BCE4"/>
            </a:solidFill>
          </a:ln>
        </p:spPr>
        <p:txBody>
          <a:bodyPr/>
          <a:lstStyle/>
          <a:p>
            <a:pPr marL="0" indent="0" algn="ctr">
              <a:spcBef>
                <a:spcPts val="600"/>
              </a:spcBef>
            </a:pPr>
            <a:endParaRPr lang="en-US" sz="400" b="1" dirty="0"/>
          </a:p>
          <a:p>
            <a:pPr marL="0" indent="0" algn="ctr">
              <a:spcBef>
                <a:spcPts val="600"/>
              </a:spcBef>
            </a:pPr>
            <a:r>
              <a:rPr lang="en-US" sz="1600" b="1" dirty="0"/>
              <a:t>Key concept 1</a:t>
            </a:r>
          </a:p>
          <a:p>
            <a:pPr marL="180000" indent="0">
              <a:spcBef>
                <a:spcPts val="600"/>
              </a:spcBef>
            </a:pPr>
            <a:r>
              <a:rPr lang="en-US" sz="1600" dirty="0"/>
              <a:t>Objects, collections or quantities can be partitioned into equal-sized parts or ‘shares’ </a:t>
            </a:r>
            <a:br>
              <a:rPr lang="en-US" sz="1600" dirty="0"/>
            </a:br>
            <a:r>
              <a:rPr lang="en-US" sz="1600" dirty="0"/>
              <a:t>to create fractions.</a:t>
            </a:r>
          </a:p>
          <a:p>
            <a:pPr marL="180000" indent="0">
              <a:spcBef>
                <a:spcPts val="600"/>
              </a:spcBef>
            </a:pPr>
            <a:endParaRPr lang="en-AU" sz="1600" dirty="0"/>
          </a:p>
        </p:txBody>
      </p:sp>
      <p:sp>
        <p:nvSpPr>
          <p:cNvPr id="6" name="Content Placeholder 2">
            <a:extLst>
              <a:ext uri="{FF2B5EF4-FFF2-40B4-BE49-F238E27FC236}">
                <a16:creationId xmlns:a16="http://schemas.microsoft.com/office/drawing/2014/main" id="{201EA4DF-E66C-4F07-A00E-EEEC6DA27E27}"/>
              </a:ext>
            </a:extLst>
          </p:cNvPr>
          <p:cNvSpPr txBox="1">
            <a:spLocks/>
          </p:cNvSpPr>
          <p:nvPr/>
        </p:nvSpPr>
        <p:spPr bwMode="auto">
          <a:xfrm>
            <a:off x="5024102" y="1484784"/>
            <a:ext cx="2515620" cy="2016225"/>
          </a:xfrm>
          <a:prstGeom prst="rect">
            <a:avLst/>
          </a:prstGeom>
          <a:solidFill>
            <a:srgbClr val="C8DDF2"/>
          </a:solidFill>
          <a:ln w="28575">
            <a:solidFill>
              <a:srgbClr val="91BCE4"/>
            </a:solidFill>
          </a:ln>
          <a:effec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2"/>
                </a:solidFill>
                <a:latin typeface="+mn-lt"/>
                <a:ea typeface="+mn-ea"/>
                <a:cs typeface="+mn-cs"/>
              </a:defRPr>
            </a:lvl1pPr>
            <a:lvl2pPr marL="360000" marR="0" indent="-360000" algn="l" defTabSz="914400" rtl="0" eaLnBrk="0" fontAlgn="base" latinLnBrk="0" hangingPunct="0">
              <a:lnSpc>
                <a:spcPct val="100000"/>
              </a:lnSpc>
              <a:spcBef>
                <a:spcPct val="20000"/>
              </a:spcBef>
              <a:spcAft>
                <a:spcPct val="0"/>
              </a:spcAft>
              <a:buClrTx/>
              <a:buSzTx/>
              <a:buFontTx/>
              <a:buChar char="•"/>
              <a:tabLst/>
              <a:defRPr sz="2800">
                <a:solidFill>
                  <a:schemeClr val="tx2"/>
                </a:solidFill>
                <a:latin typeface="+mn-lt"/>
              </a:defRPr>
            </a:lvl2pPr>
            <a:lvl3pPr marL="792000" indent="-396000" algn="l" rtl="0" eaLnBrk="0" fontAlgn="base" hangingPunct="0">
              <a:spcBef>
                <a:spcPct val="20000"/>
              </a:spcBef>
              <a:spcAft>
                <a:spcPct val="0"/>
              </a:spcAft>
              <a:buFont typeface="Arial" charset="0"/>
              <a:buChar char="–"/>
              <a:defRPr sz="2800">
                <a:solidFill>
                  <a:schemeClr val="tx2"/>
                </a:solidFill>
                <a:latin typeface="+mn-lt"/>
              </a:defRPr>
            </a:lvl3pPr>
            <a:lvl4pPr marL="1080000" indent="0" algn="l" rtl="0" eaLnBrk="0" fontAlgn="base" hangingPunct="0">
              <a:spcBef>
                <a:spcPct val="20000"/>
              </a:spcBef>
              <a:spcAft>
                <a:spcPct val="0"/>
              </a:spcAft>
              <a:buFontTx/>
              <a:buNone/>
              <a:defRPr sz="2800">
                <a:solidFill>
                  <a:schemeClr val="tx2"/>
                </a:solidFill>
                <a:latin typeface="+mn-lt"/>
              </a:defRPr>
            </a:lvl4pPr>
            <a:lvl5pPr marL="1800000" indent="-228600" algn="l" rtl="0" eaLnBrk="0" fontAlgn="base" hangingPunct="0">
              <a:spcBef>
                <a:spcPct val="20000"/>
              </a:spcBef>
              <a:spcAft>
                <a:spcPct val="0"/>
              </a:spcAft>
              <a:buChar char="»"/>
              <a:defRPr>
                <a:solidFill>
                  <a:schemeClr val="tx2"/>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lgn="ctr">
              <a:spcBef>
                <a:spcPts val="600"/>
              </a:spcBef>
            </a:pPr>
            <a:endParaRPr lang="en-US" sz="400" b="1" dirty="0"/>
          </a:p>
          <a:p>
            <a:pPr marL="0" indent="0" algn="ctr">
              <a:spcBef>
                <a:spcPts val="600"/>
              </a:spcBef>
            </a:pPr>
            <a:r>
              <a:rPr lang="en-US" sz="1600" b="1" dirty="0"/>
              <a:t>Key </a:t>
            </a:r>
            <a:r>
              <a:rPr lang="en-US" sz="1600" b="1" kern="0" dirty="0"/>
              <a:t>concept 2</a:t>
            </a:r>
          </a:p>
          <a:p>
            <a:pPr marL="180000" indent="0">
              <a:spcBef>
                <a:spcPts val="600"/>
              </a:spcBef>
            </a:pPr>
            <a:r>
              <a:rPr lang="en-US" sz="1600" kern="0" dirty="0"/>
              <a:t>Different strategies can be used to partition the whole into a given fraction, as long as the amount or size of the parts is the same.</a:t>
            </a:r>
            <a:endParaRPr lang="en-AU" sz="1600" kern="0" dirty="0"/>
          </a:p>
        </p:txBody>
      </p:sp>
      <p:sp>
        <p:nvSpPr>
          <p:cNvPr id="7" name="Content Placeholder 2">
            <a:extLst>
              <a:ext uri="{FF2B5EF4-FFF2-40B4-BE49-F238E27FC236}">
                <a16:creationId xmlns:a16="http://schemas.microsoft.com/office/drawing/2014/main" id="{236B94C8-A5B0-4073-A8A4-DC86E6B75D7A}"/>
              </a:ext>
            </a:extLst>
          </p:cNvPr>
          <p:cNvSpPr txBox="1">
            <a:spLocks/>
          </p:cNvSpPr>
          <p:nvPr/>
        </p:nvSpPr>
        <p:spPr bwMode="auto">
          <a:xfrm>
            <a:off x="1744704" y="3861047"/>
            <a:ext cx="2515620" cy="2016225"/>
          </a:xfrm>
          <a:prstGeom prst="rect">
            <a:avLst/>
          </a:prstGeom>
          <a:solidFill>
            <a:srgbClr val="C8DDF2"/>
          </a:solidFill>
          <a:ln w="28575">
            <a:solidFill>
              <a:srgbClr val="91BCE4"/>
            </a:solidFill>
          </a:ln>
          <a:effec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2"/>
                </a:solidFill>
                <a:latin typeface="+mn-lt"/>
                <a:ea typeface="+mn-ea"/>
                <a:cs typeface="+mn-cs"/>
              </a:defRPr>
            </a:lvl1pPr>
            <a:lvl2pPr marL="360000" marR="0" indent="-360000" algn="l" defTabSz="914400" rtl="0" eaLnBrk="0" fontAlgn="base" latinLnBrk="0" hangingPunct="0">
              <a:lnSpc>
                <a:spcPct val="100000"/>
              </a:lnSpc>
              <a:spcBef>
                <a:spcPct val="20000"/>
              </a:spcBef>
              <a:spcAft>
                <a:spcPct val="0"/>
              </a:spcAft>
              <a:buClrTx/>
              <a:buSzTx/>
              <a:buFontTx/>
              <a:buChar char="•"/>
              <a:tabLst/>
              <a:defRPr sz="2800">
                <a:solidFill>
                  <a:schemeClr val="tx2"/>
                </a:solidFill>
                <a:latin typeface="+mn-lt"/>
              </a:defRPr>
            </a:lvl2pPr>
            <a:lvl3pPr marL="792000" indent="-396000" algn="l" rtl="0" eaLnBrk="0" fontAlgn="base" hangingPunct="0">
              <a:spcBef>
                <a:spcPct val="20000"/>
              </a:spcBef>
              <a:spcAft>
                <a:spcPct val="0"/>
              </a:spcAft>
              <a:buFont typeface="Arial" charset="0"/>
              <a:buChar char="–"/>
              <a:defRPr sz="2800">
                <a:solidFill>
                  <a:schemeClr val="tx2"/>
                </a:solidFill>
                <a:latin typeface="+mn-lt"/>
              </a:defRPr>
            </a:lvl3pPr>
            <a:lvl4pPr marL="1080000" indent="0" algn="l" rtl="0" eaLnBrk="0" fontAlgn="base" hangingPunct="0">
              <a:spcBef>
                <a:spcPct val="20000"/>
              </a:spcBef>
              <a:spcAft>
                <a:spcPct val="0"/>
              </a:spcAft>
              <a:buFontTx/>
              <a:buNone/>
              <a:defRPr sz="2800">
                <a:solidFill>
                  <a:schemeClr val="tx2"/>
                </a:solidFill>
                <a:latin typeface="+mn-lt"/>
              </a:defRPr>
            </a:lvl4pPr>
            <a:lvl5pPr marL="1800000" indent="-228600" algn="l" rtl="0" eaLnBrk="0" fontAlgn="base" hangingPunct="0">
              <a:spcBef>
                <a:spcPct val="20000"/>
              </a:spcBef>
              <a:spcAft>
                <a:spcPct val="0"/>
              </a:spcAft>
              <a:buChar char="»"/>
              <a:defRPr>
                <a:solidFill>
                  <a:schemeClr val="tx2"/>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lgn="ctr">
              <a:spcBef>
                <a:spcPts val="600"/>
              </a:spcBef>
            </a:pPr>
            <a:endParaRPr lang="en-US" sz="400" b="1" dirty="0"/>
          </a:p>
          <a:p>
            <a:pPr marL="0" indent="0" algn="ctr">
              <a:spcBef>
                <a:spcPts val="600"/>
              </a:spcBef>
            </a:pPr>
            <a:r>
              <a:rPr lang="en-US" sz="1600" b="1" dirty="0"/>
              <a:t>Key</a:t>
            </a:r>
            <a:r>
              <a:rPr lang="en-US" sz="1600" b="1" kern="0" dirty="0"/>
              <a:t> concept 3</a:t>
            </a:r>
          </a:p>
          <a:p>
            <a:pPr marL="180000" indent="0">
              <a:spcBef>
                <a:spcPts val="600"/>
              </a:spcBef>
            </a:pPr>
            <a:r>
              <a:rPr lang="en-AU" sz="1600" kern="0" dirty="0"/>
              <a:t>The more parts a </a:t>
            </a:r>
            <a:br>
              <a:rPr lang="en-AU" sz="1600" kern="0" dirty="0"/>
            </a:br>
            <a:r>
              <a:rPr lang="en-AU" sz="1600" kern="0" dirty="0"/>
              <a:t>whole is partitioned </a:t>
            </a:r>
            <a:br>
              <a:rPr lang="en-AU" sz="1600" kern="0" dirty="0"/>
            </a:br>
            <a:r>
              <a:rPr lang="en-AU" sz="1600" kern="0" dirty="0"/>
              <a:t>into, the smaller the </a:t>
            </a:r>
            <a:br>
              <a:rPr lang="en-AU" sz="1600" kern="0" dirty="0"/>
            </a:br>
            <a:r>
              <a:rPr lang="en-AU" sz="1600" kern="0" dirty="0"/>
              <a:t>size of each part</a:t>
            </a:r>
            <a:r>
              <a:rPr lang="en-US" sz="1600" kern="0" dirty="0"/>
              <a:t>.</a:t>
            </a:r>
            <a:endParaRPr lang="en-AU" sz="1600" kern="0" dirty="0"/>
          </a:p>
        </p:txBody>
      </p:sp>
      <p:sp>
        <p:nvSpPr>
          <p:cNvPr id="9" name="Content Placeholder 2">
            <a:extLst>
              <a:ext uri="{FF2B5EF4-FFF2-40B4-BE49-F238E27FC236}">
                <a16:creationId xmlns:a16="http://schemas.microsoft.com/office/drawing/2014/main" id="{2F6827B8-9D8D-4C29-9D27-7662F6AC6AE4}"/>
              </a:ext>
            </a:extLst>
          </p:cNvPr>
          <p:cNvSpPr txBox="1">
            <a:spLocks/>
          </p:cNvSpPr>
          <p:nvPr/>
        </p:nvSpPr>
        <p:spPr bwMode="auto">
          <a:xfrm>
            <a:off x="5037867" y="3861046"/>
            <a:ext cx="2486461" cy="2016225"/>
          </a:xfrm>
          <a:prstGeom prst="rect">
            <a:avLst/>
          </a:prstGeom>
          <a:solidFill>
            <a:srgbClr val="C8DDF2"/>
          </a:solidFill>
          <a:ln w="28575">
            <a:solidFill>
              <a:srgbClr val="91BCE4"/>
            </a:solidFill>
          </a:ln>
          <a:effec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2"/>
                </a:solidFill>
                <a:latin typeface="+mn-lt"/>
                <a:ea typeface="+mn-ea"/>
                <a:cs typeface="+mn-cs"/>
              </a:defRPr>
            </a:lvl1pPr>
            <a:lvl2pPr marL="360000" marR="0" indent="-360000" algn="l" defTabSz="914400" rtl="0" eaLnBrk="0" fontAlgn="base" latinLnBrk="0" hangingPunct="0">
              <a:lnSpc>
                <a:spcPct val="100000"/>
              </a:lnSpc>
              <a:spcBef>
                <a:spcPct val="20000"/>
              </a:spcBef>
              <a:spcAft>
                <a:spcPct val="0"/>
              </a:spcAft>
              <a:buClrTx/>
              <a:buSzTx/>
              <a:buFontTx/>
              <a:buChar char="•"/>
              <a:tabLst/>
              <a:defRPr sz="2800">
                <a:solidFill>
                  <a:schemeClr val="tx2"/>
                </a:solidFill>
                <a:latin typeface="+mn-lt"/>
              </a:defRPr>
            </a:lvl2pPr>
            <a:lvl3pPr marL="792000" indent="-396000" algn="l" rtl="0" eaLnBrk="0" fontAlgn="base" hangingPunct="0">
              <a:spcBef>
                <a:spcPct val="20000"/>
              </a:spcBef>
              <a:spcAft>
                <a:spcPct val="0"/>
              </a:spcAft>
              <a:buFont typeface="Arial" charset="0"/>
              <a:buChar char="–"/>
              <a:defRPr sz="2800">
                <a:solidFill>
                  <a:schemeClr val="tx2"/>
                </a:solidFill>
                <a:latin typeface="+mn-lt"/>
              </a:defRPr>
            </a:lvl3pPr>
            <a:lvl4pPr marL="1080000" indent="0" algn="l" rtl="0" eaLnBrk="0" fontAlgn="base" hangingPunct="0">
              <a:spcBef>
                <a:spcPct val="20000"/>
              </a:spcBef>
              <a:spcAft>
                <a:spcPct val="0"/>
              </a:spcAft>
              <a:buFontTx/>
              <a:buNone/>
              <a:defRPr sz="2800">
                <a:solidFill>
                  <a:schemeClr val="tx2"/>
                </a:solidFill>
                <a:latin typeface="+mn-lt"/>
              </a:defRPr>
            </a:lvl4pPr>
            <a:lvl5pPr marL="1800000" indent="-228600" algn="l" rtl="0" eaLnBrk="0" fontAlgn="base" hangingPunct="0">
              <a:spcBef>
                <a:spcPct val="20000"/>
              </a:spcBef>
              <a:spcAft>
                <a:spcPct val="0"/>
              </a:spcAft>
              <a:buChar char="»"/>
              <a:defRPr>
                <a:solidFill>
                  <a:schemeClr val="tx2"/>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lgn="ctr">
              <a:spcBef>
                <a:spcPts val="600"/>
              </a:spcBef>
            </a:pPr>
            <a:endParaRPr lang="en-US" sz="400" b="1" dirty="0"/>
          </a:p>
          <a:p>
            <a:pPr marL="0" indent="0" algn="ctr">
              <a:spcBef>
                <a:spcPts val="600"/>
              </a:spcBef>
            </a:pPr>
            <a:r>
              <a:rPr lang="en-US" sz="1600" b="1" dirty="0"/>
              <a:t>Key</a:t>
            </a:r>
            <a:r>
              <a:rPr lang="en-US" sz="1600" b="1" kern="0" dirty="0"/>
              <a:t> concept 4</a:t>
            </a:r>
          </a:p>
          <a:p>
            <a:pPr marL="180000" indent="0">
              <a:spcBef>
                <a:spcPts val="600"/>
              </a:spcBef>
            </a:pPr>
            <a:r>
              <a:rPr lang="en-AU" sz="1600" kern="0" dirty="0"/>
              <a:t>Fraction words and symbols describe the relationship between the part/s and the whole</a:t>
            </a:r>
            <a:r>
              <a:rPr lang="en-US" sz="1600" kern="0" dirty="0"/>
              <a:t>.</a:t>
            </a:r>
            <a:endParaRPr lang="en-AU" sz="1600" kern="0" dirty="0"/>
          </a:p>
        </p:txBody>
      </p:sp>
    </p:spTree>
    <p:extLst>
      <p:ext uri="{BB962C8B-B14F-4D97-AF65-F5344CB8AC3E}">
        <p14:creationId xmlns:p14="http://schemas.microsoft.com/office/powerpoint/2010/main" val="3385346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6114B-9187-4DAF-94BE-AB243D6D5513}"/>
              </a:ext>
            </a:extLst>
          </p:cNvPr>
          <p:cNvSpPr>
            <a:spLocks noGrp="1"/>
          </p:cNvSpPr>
          <p:nvPr>
            <p:ph type="title"/>
          </p:nvPr>
        </p:nvSpPr>
        <p:spPr/>
        <p:txBody>
          <a:bodyPr/>
          <a:lstStyle/>
          <a:p>
            <a:r>
              <a:rPr lang="en-US" dirty="0"/>
              <a:t>Key concept 1</a:t>
            </a:r>
            <a:endParaRPr lang="en-AU" dirty="0"/>
          </a:p>
        </p:txBody>
      </p:sp>
      <p:sp>
        <p:nvSpPr>
          <p:cNvPr id="3" name="Content Placeholder 2">
            <a:extLst>
              <a:ext uri="{FF2B5EF4-FFF2-40B4-BE49-F238E27FC236}">
                <a16:creationId xmlns:a16="http://schemas.microsoft.com/office/drawing/2014/main" id="{021FD954-8DD8-4D35-B45F-7DAA2F4B656F}"/>
              </a:ext>
            </a:extLst>
          </p:cNvPr>
          <p:cNvSpPr>
            <a:spLocks noGrp="1"/>
          </p:cNvSpPr>
          <p:nvPr>
            <p:ph idx="1"/>
          </p:nvPr>
        </p:nvSpPr>
        <p:spPr>
          <a:xfrm>
            <a:off x="2519772" y="2348880"/>
            <a:ext cx="4104456" cy="1872208"/>
          </a:xfrm>
          <a:solidFill>
            <a:srgbClr val="C8DDF2"/>
          </a:solidFill>
          <a:ln w="28575">
            <a:solidFill>
              <a:srgbClr val="91BCE4"/>
            </a:solidFill>
          </a:ln>
        </p:spPr>
        <p:txBody>
          <a:bodyPr anchor="ctr"/>
          <a:lstStyle/>
          <a:p>
            <a:pPr marL="180000" indent="0" algn="ctr">
              <a:spcBef>
                <a:spcPts val="600"/>
              </a:spcBef>
            </a:pPr>
            <a:r>
              <a:rPr lang="en-US" sz="2200" dirty="0"/>
              <a:t>Objects, collections or quantities can be partitioned into equal-sized parts or ‘shares’ to create fractions.</a:t>
            </a:r>
            <a:endParaRPr lang="en-AU" sz="2200" dirty="0"/>
          </a:p>
        </p:txBody>
      </p:sp>
    </p:spTree>
    <p:extLst>
      <p:ext uri="{BB962C8B-B14F-4D97-AF65-F5344CB8AC3E}">
        <p14:creationId xmlns:p14="http://schemas.microsoft.com/office/powerpoint/2010/main" val="36572949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USED_PAGE_ORIENTATION" val="1"/>
  <p:tag name="ARTICULATE_USED_PAGE_SIZE" val="1"/>
  <p:tag name="TAG_BACKING_FORM_KEY" val="7209256-x:\d_curriculum_services\b_p-12_resources\2017 numeracy\workshop 5 - fractional thinking\easygenerator\fractions as part of a whole.pptx"/>
  <p:tag name="ARTICULATE_PRESENTATION_ID" val="508121"/>
  <p:tag name="ARTICULATE_PRESENTER_VERSION" val="8"/>
  <p:tag name="ARTICULATE_PROJECT_OPEN" val="0"/>
  <p:tag name="ARTICULATE_SLIDE_COUNT" val="20"/>
</p:tagLst>
</file>

<file path=ppt/tags/tag10.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USED_LAYOUT" val="2"/>
  <p:tag name="ARTICULATE_SLIDE_THUMBNAIL_REFRESH" val="1"/>
</p:tagLst>
</file>

<file path=ppt/theme/theme1.xml><?xml version="1.0" encoding="utf-8"?>
<a:theme xmlns:a="http://schemas.openxmlformats.org/drawingml/2006/main" name="Basic page_individual_QCAA footer">
  <a:themeElements>
    <a:clrScheme name="QCAA colour palette">
      <a:dk1>
        <a:srgbClr val="000000"/>
      </a:dk1>
      <a:lt1>
        <a:srgbClr val="FFFFFF"/>
      </a:lt1>
      <a:dk2>
        <a:srgbClr val="000000"/>
      </a:dk2>
      <a:lt2>
        <a:srgbClr val="B5B5B5"/>
      </a:lt2>
      <a:accent1>
        <a:srgbClr val="D52B1E"/>
      </a:accent1>
      <a:accent2>
        <a:srgbClr val="21578A"/>
      </a:accent2>
      <a:accent3>
        <a:srgbClr val="8995B7"/>
      </a:accent3>
      <a:accent4>
        <a:srgbClr val="E17000"/>
      </a:accent4>
      <a:accent5>
        <a:srgbClr val="738639"/>
      </a:accent5>
      <a:accent6>
        <a:srgbClr val="865F7F"/>
      </a:accent6>
      <a:hlink>
        <a:srgbClr val="0000FF"/>
      </a:hlink>
      <a:folHlink>
        <a:srgbClr val="800080"/>
      </a:folHlink>
    </a:clrScheme>
    <a:fontScheme name="Basic page_individu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Basic page_individ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 page_individ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 page_individ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 page_individ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 page_individ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 page_individ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 page_individu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 page_individ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 page_individ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 page_individ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 page_individ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 page_individ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91483_powerpoint_presentation_standard_CC_BY_v7_hb.potx" id="{3C0CD186-C3B9-4976-8B16-83AD2B898E59}" vid="{501B9F05-129B-40BF-8AB9-172FF31CC105}"/>
    </a:ext>
  </a:extLst>
</a:theme>
</file>

<file path=ppt/theme/theme2.xml><?xml version="1.0" encoding="utf-8"?>
<a:theme xmlns:a="http://schemas.openxmlformats.org/drawingml/2006/main" name="1_SpiderWeb">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91483_powerpoint_presentation_standard_CC_BY_v7_hb.potx" id="{3C0CD186-C3B9-4976-8B16-83AD2B898E59}" vid="{B97ACF2B-E71B-4EF1-B637-4ACC68D57DBD}"/>
    </a:ext>
  </a:extLst>
</a:theme>
</file>

<file path=ppt/theme/theme3.xml><?xml version="1.0" encoding="utf-8"?>
<a:theme xmlns:a="http://schemas.openxmlformats.org/drawingml/2006/main" name="Basic page_individual_QCAA footer">
  <a:themeElements>
    <a:clrScheme name="QCAA colour palette">
      <a:dk1>
        <a:srgbClr val="000000"/>
      </a:dk1>
      <a:lt1>
        <a:srgbClr val="FFFFFF"/>
      </a:lt1>
      <a:dk2>
        <a:srgbClr val="000000"/>
      </a:dk2>
      <a:lt2>
        <a:srgbClr val="B5B5B5"/>
      </a:lt2>
      <a:accent1>
        <a:srgbClr val="D52B1E"/>
      </a:accent1>
      <a:accent2>
        <a:srgbClr val="21578A"/>
      </a:accent2>
      <a:accent3>
        <a:srgbClr val="8995B7"/>
      </a:accent3>
      <a:accent4>
        <a:srgbClr val="E17000"/>
      </a:accent4>
      <a:accent5>
        <a:srgbClr val="738639"/>
      </a:accent5>
      <a:accent6>
        <a:srgbClr val="865F7F"/>
      </a:accent6>
      <a:hlink>
        <a:srgbClr val="0000FF"/>
      </a:hlink>
      <a:folHlink>
        <a:srgbClr val="800080"/>
      </a:folHlink>
    </a:clrScheme>
    <a:fontScheme name="Basic page_individu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Basic page_individ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 page_individ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 page_individ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 page_individ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 page_individ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 page_individ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 page_individu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 page_individ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 page_individ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 page_individ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 page_individ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 page_individ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91483_powerpoint_presentation_standard_CC_BY_v7_hb.potx" id="{3C0CD186-C3B9-4976-8B16-83AD2B898E59}" vid="{501B9F05-129B-40BF-8AB9-172FF31CC105}"/>
    </a:ext>
  </a:extLst>
</a:theme>
</file>

<file path=ppt/theme/theme4.xml><?xml version="1.0" encoding="utf-8"?>
<a:theme xmlns:a="http://schemas.openxmlformats.org/drawingml/2006/main" name="2_Basic page_individual_QCAA footer">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Basic page_individu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Basic page_individ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 page_individ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 page_individ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 page_individ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 page_individ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 page_individ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 page_individu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 page_individ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 page_individ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 page_individ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 page_individ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 page_individ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_standard_4x3_CC_BY_v9_nv.potx" id="{E9948D09-D97E-452D-A6CB-250278484E9D}" vid="{CE4643D4-2F86-4753-A764-C192B6B14D1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E3C7B3732AB8546B387ABC1F8F0FB2A" ma:contentTypeVersion="0" ma:contentTypeDescription="Create a new document." ma:contentTypeScope="" ma:versionID="c667244f083121441678b0f427f61f3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2.xml><?xml version="1.0" encoding="utf-8"?>
<ds:datastoreItem xmlns:ds="http://schemas.openxmlformats.org/officeDocument/2006/customXml" ds:itemID="{8E3A8AC4-414B-4AD5-A315-29792D52C4EF}">
  <ds:schemaRefs>
    <ds:schemaRef ds:uri="http://schemas.microsoft.com/sharepoint/v3/contenttype/forms"/>
  </ds:schemaRefs>
</ds:datastoreItem>
</file>

<file path=customXml/itemProps3.xml><?xml version="1.0" encoding="utf-8"?>
<ds:datastoreItem xmlns:ds="http://schemas.openxmlformats.org/officeDocument/2006/customXml" ds:itemID="{A97DF505-7C84-458E-B015-7DA4E11B02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4.xml><?xml version="1.0" encoding="utf-8"?>
<ds:datastoreItem xmlns:ds="http://schemas.openxmlformats.org/officeDocument/2006/customXml" ds:itemID="{A5DEBD03-5E9C-40A0-804B-944DDB9E62A1}">
  <ds:schemaRefs>
    <ds:schemaRef ds:uri="http://schemas.microsoft.com/office/infopath/2007/PartnerControls"/>
    <ds:schemaRef ds:uri="http://purl.org/dc/terms/"/>
    <ds:schemaRef ds:uri="http://purl.org/dc/dcmityp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Subtraction</Template>
  <TotalTime>59262</TotalTime>
  <Words>6734</Words>
  <Application>Microsoft Office PowerPoint</Application>
  <PresentationFormat>On-screen Show (4:3)</PresentationFormat>
  <Paragraphs>711</Paragraphs>
  <Slides>60</Slides>
  <Notes>60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60</vt:i4>
      </vt:variant>
    </vt:vector>
  </HeadingPairs>
  <TitlesOfParts>
    <vt:vector size="71" baseType="lpstr">
      <vt:lpstr>SimHei</vt:lpstr>
      <vt:lpstr>Arial</vt:lpstr>
      <vt:lpstr>Calibri</vt:lpstr>
      <vt:lpstr>Cambria Math</vt:lpstr>
      <vt:lpstr>Courier New</vt:lpstr>
      <vt:lpstr>Times New Roman</vt:lpstr>
      <vt:lpstr>Wingdings</vt:lpstr>
      <vt:lpstr>Basic page_individual_QCAA footer</vt:lpstr>
      <vt:lpstr>1_SpiderWeb</vt:lpstr>
      <vt:lpstr>Basic page_individual_QCAA footer</vt:lpstr>
      <vt:lpstr>2_Basic page_individual_QCAA footer</vt:lpstr>
      <vt:lpstr>Foundational concepts in fractions</vt:lpstr>
      <vt:lpstr>Fraction constructs</vt:lpstr>
      <vt:lpstr>Foundational concepts in fractions</vt:lpstr>
      <vt:lpstr>Before you begin</vt:lpstr>
      <vt:lpstr>PowerPoint Presentation</vt:lpstr>
      <vt:lpstr>PowerPoint Presentation</vt:lpstr>
      <vt:lpstr>Fractions as part of a whole</vt:lpstr>
      <vt:lpstr>Key concepts underpinning fractional thinking</vt:lpstr>
      <vt:lpstr>Key concept 1</vt:lpstr>
      <vt:lpstr>Identifying the whole</vt:lpstr>
      <vt:lpstr>Identifying the whole</vt:lpstr>
      <vt:lpstr>Fractions as part of a whole</vt:lpstr>
      <vt:lpstr>Fractions as part of a whole</vt:lpstr>
      <vt:lpstr>Fractions as part of a whole</vt:lpstr>
      <vt:lpstr>Common misconceptions</vt:lpstr>
      <vt:lpstr>Equality of the parts: Misconception 1</vt:lpstr>
      <vt:lpstr>Addressing misconception 1</vt:lpstr>
      <vt:lpstr>Quantity of the parts: misconception 2  </vt:lpstr>
      <vt:lpstr>Addressing misconception 2</vt:lpstr>
      <vt:lpstr>Addressing misconception 2</vt:lpstr>
      <vt:lpstr>Key concept 2</vt:lpstr>
      <vt:lpstr>Different strategies can be used to partition </vt:lpstr>
      <vt:lpstr>Different strategies can be used to partition</vt:lpstr>
      <vt:lpstr>Different strategies can be used to partition </vt:lpstr>
      <vt:lpstr>Different strategies can be used to partition </vt:lpstr>
      <vt:lpstr>Different strategies can be used to partition</vt:lpstr>
      <vt:lpstr>Key concept 3</vt:lpstr>
      <vt:lpstr>Exploring relative size with physical models</vt:lpstr>
      <vt:lpstr>Exploring relative size with physical models</vt:lpstr>
      <vt:lpstr>Exploring relative size with physical models</vt:lpstr>
      <vt:lpstr>Exploring relative size with physical models</vt:lpstr>
      <vt:lpstr>Relative size of fractions: Misconceptions</vt:lpstr>
      <vt:lpstr>Misconception 1</vt:lpstr>
      <vt:lpstr>Addressing misconception 1</vt:lpstr>
      <vt:lpstr>Addressing misconception 1</vt:lpstr>
      <vt:lpstr>Addressing misconception 1</vt:lpstr>
      <vt:lpstr>Misconception 2</vt:lpstr>
      <vt:lpstr>Addressing misconception 2</vt:lpstr>
      <vt:lpstr>Key concept 4</vt:lpstr>
      <vt:lpstr>PowerPoint Presentation</vt:lpstr>
      <vt:lpstr>Symbolic representations</vt:lpstr>
      <vt:lpstr>Symbolic representations</vt:lpstr>
      <vt:lpstr>Describing fractions</vt:lpstr>
      <vt:lpstr>Describing fractions</vt:lpstr>
      <vt:lpstr>Describing fractions: Equivalent fractions</vt:lpstr>
      <vt:lpstr>Describing fractions: Equivalent fractions</vt:lpstr>
      <vt:lpstr>Describing fractions: Equivalent fractions misconception</vt:lpstr>
      <vt:lpstr>Addressing misconceptions: Equivalent fractions</vt:lpstr>
      <vt:lpstr>Addressing misconceptions: Equivalent fractions</vt:lpstr>
      <vt:lpstr>Extending fractional thinking</vt:lpstr>
      <vt:lpstr>Extending fractional thinking</vt:lpstr>
      <vt:lpstr>Extending fractional thinking</vt:lpstr>
      <vt:lpstr>Extending fractional thinking</vt:lpstr>
      <vt:lpstr>Extending fractional thinking</vt:lpstr>
      <vt:lpstr>Review of Unit 2</vt:lpstr>
      <vt:lpstr>Review of Unit 2 success criteria </vt:lpstr>
      <vt:lpstr>Implications for your context </vt:lpstr>
      <vt:lpstr>References</vt:lpstr>
      <vt:lpstr>Acknowledgments</vt:lpstr>
      <vt:lpstr>QCAA social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Toshiba</dc:creator>
  <cp:lastModifiedBy>David O'Malley</cp:lastModifiedBy>
  <cp:revision>2983</cp:revision>
  <cp:lastPrinted>2020-12-06T23:48:15Z</cp:lastPrinted>
  <dcterms:created xsi:type="dcterms:W3CDTF">2014-09-03T07:16:19Z</dcterms:created>
  <dcterms:modified xsi:type="dcterms:W3CDTF">2021-04-20T23:32:15Z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0x010100EE3C7B3732AB8546B387ABC1F8F0FB2A</vt:lpwstr>
  </property>
  <property fmtid="{D5CDD505-2E9C-101B-9397-08002B2CF9AE}" pid="7" name="ArticulateGUID">
    <vt:lpwstr>AF2FAA72-AE3A-44FE-9E0B-7858C762B732</vt:lpwstr>
  </property>
  <property fmtid="{D5CDD505-2E9C-101B-9397-08002B2CF9AE}" pid="8" name="ArticulatePath">
    <vt:lpwstr>Fractions as part of a whole</vt:lpwstr>
  </property>
  <property fmtid="{D5CDD505-2E9C-101B-9397-08002B2CF9AE}" pid="9" name="ArticulateUseProject">
    <vt:lpwstr>1</vt:lpwstr>
  </property>
  <property fmtid="{D5CDD505-2E9C-101B-9397-08002B2CF9AE}" pid="10" name="ArticulateProjectVersion">
    <vt:lpwstr>8</vt:lpwstr>
  </property>
  <property fmtid="{D5CDD505-2E9C-101B-9397-08002B2CF9AE}" pid="11" name="ArticulateProjectFull">
    <vt:lpwstr>X:\D_Curriculum_Services\B_P-12_Resources\2017 Numeracy\Workshop 5 - Fractional thinking\Easygenerator\Fractions as part of a whole.ppta</vt:lpwstr>
  </property>
</Properties>
</file>